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1" r:id="rId3"/>
    <p:sldId id="322" r:id="rId4"/>
    <p:sldId id="323" r:id="rId5"/>
    <p:sldId id="320"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19"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313" r:id="rId52"/>
    <p:sldId id="314" r:id="rId53"/>
    <p:sldId id="315" r:id="rId54"/>
    <p:sldId id="316" r:id="rId55"/>
    <p:sldId id="317" r:id="rId56"/>
    <p:sldId id="318" r:id="rId57"/>
    <p:sldId id="282" r:id="rId58"/>
    <p:sldId id="283" r:id="rId59"/>
    <p:sldId id="284" r:id="rId60"/>
    <p:sldId id="285" r:id="rId61"/>
    <p:sldId id="286"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00" r:id="rId76"/>
    <p:sldId id="301" r:id="rId77"/>
    <p:sldId id="302" r:id="rId78"/>
    <p:sldId id="303" r:id="rId79"/>
    <p:sldId id="304" r:id="rId80"/>
    <p:sldId id="305" r:id="rId81"/>
    <p:sldId id="306" r:id="rId82"/>
    <p:sldId id="307" r:id="rId83"/>
    <p:sldId id="308" r:id="rId84"/>
    <p:sldId id="309" r:id="rId85"/>
    <p:sldId id="310" r:id="rId86"/>
    <p:sldId id="311" r:id="rId8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84" y="6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97F3234-A742-4019-A452-FFACC8A86935}" type="datetimeFigureOut">
              <a:rPr lang="tr-TR" smtClean="0"/>
              <a:t>24.04.2023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371444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97F3234-A742-4019-A452-FFACC8A86935}" type="datetimeFigureOut">
              <a:rPr lang="tr-TR" smtClean="0"/>
              <a:t>24.04.2023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209925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97F3234-A742-4019-A452-FFACC8A86935}" type="datetimeFigureOut">
              <a:rPr lang="tr-TR" smtClean="0"/>
              <a:t>24.04.2023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366977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97F3234-A742-4019-A452-FFACC8A86935}" type="datetimeFigureOut">
              <a:rPr lang="tr-TR" smtClean="0"/>
              <a:t>24.04.2023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42782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97F3234-A742-4019-A452-FFACC8A86935}" type="datetimeFigureOut">
              <a:rPr lang="tr-TR" smtClean="0"/>
              <a:t>24.04.2023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312796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97F3234-A742-4019-A452-FFACC8A86935}" type="datetimeFigureOut">
              <a:rPr lang="tr-TR" smtClean="0"/>
              <a:t>24.04.2023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130215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97F3234-A742-4019-A452-FFACC8A86935}" type="datetimeFigureOut">
              <a:rPr lang="tr-TR" smtClean="0"/>
              <a:t>24.04.2023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379465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97F3234-A742-4019-A452-FFACC8A86935}" type="datetimeFigureOut">
              <a:rPr lang="tr-TR" smtClean="0"/>
              <a:t>24.04.2023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12766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97F3234-A742-4019-A452-FFACC8A86935}" type="datetimeFigureOut">
              <a:rPr lang="tr-TR" smtClean="0"/>
              <a:t>24.04.2023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240658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97F3234-A742-4019-A452-FFACC8A86935}" type="datetimeFigureOut">
              <a:rPr lang="tr-TR" smtClean="0"/>
              <a:t>24.04.2023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20427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97F3234-A742-4019-A452-FFACC8A86935}" type="datetimeFigureOut">
              <a:rPr lang="tr-TR" smtClean="0"/>
              <a:t>24.04.2023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9E40296-EA8C-4F05-AF16-6D8C54E7A13F}" type="slidenum">
              <a:rPr lang="tr-TR" smtClean="0"/>
              <a:t>‹#›</a:t>
            </a:fld>
            <a:endParaRPr lang="tr-TR"/>
          </a:p>
        </p:txBody>
      </p:sp>
    </p:spTree>
    <p:extLst>
      <p:ext uri="{BB962C8B-B14F-4D97-AF65-F5344CB8AC3E}">
        <p14:creationId xmlns:p14="http://schemas.microsoft.com/office/powerpoint/2010/main" val="3331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F3234-A742-4019-A452-FFACC8A86935}" type="datetimeFigureOut">
              <a:rPr lang="tr-TR" smtClean="0"/>
              <a:t>24.04.2023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40296-EA8C-4F05-AF16-6D8C54E7A13F}" type="slidenum">
              <a:rPr lang="tr-TR" smtClean="0"/>
              <a:t>‹#›</a:t>
            </a:fld>
            <a:endParaRPr lang="tr-TR"/>
          </a:p>
        </p:txBody>
      </p:sp>
    </p:spTree>
    <p:extLst>
      <p:ext uri="{BB962C8B-B14F-4D97-AF65-F5344CB8AC3E}">
        <p14:creationId xmlns:p14="http://schemas.microsoft.com/office/powerpoint/2010/main" val="3507340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5"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95534" y="941697"/>
            <a:ext cx="12000932" cy="5916304"/>
          </a:xfrm>
        </p:spPr>
        <p:txBody>
          <a:bodyPr>
            <a:normAutofit/>
          </a:bodyPr>
          <a:lstStyle/>
          <a:p>
            <a:pPr marL="342900" indent="-342900" algn="just">
              <a:buFont typeface="Wingdings" panose="05000000000000000000" pitchFamily="2" charset="2"/>
              <a:buChar char="@"/>
            </a:pPr>
            <a:r>
              <a:rPr lang="tr-TR" sz="3600" b="1" dirty="0">
                <a:latin typeface="Arial" panose="020B0604020202020204" pitchFamily="34" charset="0"/>
                <a:cs typeface="Arial" panose="020B0604020202020204" pitchFamily="34" charset="0"/>
              </a:rPr>
              <a:t>SELEKSİYON</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 Popülasyon (veya sürü) içindeki hayvanlardan ıslahta ele alman karakterler veya karakterler bakımından üstün </a:t>
            </a:r>
            <a:r>
              <a:rPr lang="tr-TR" sz="3600" dirty="0" err="1">
                <a:latin typeface="Arial" panose="020B0604020202020204" pitchFamily="34" charset="0"/>
                <a:cs typeface="Arial" panose="020B0604020202020204" pitchFamily="34" charset="0"/>
              </a:rPr>
              <a:t>genotipik</a:t>
            </a:r>
            <a:r>
              <a:rPr lang="tr-TR" sz="3600" dirty="0">
                <a:latin typeface="Arial" panose="020B0604020202020204" pitchFamily="34" charset="0"/>
                <a:cs typeface="Arial" panose="020B0604020202020204" pitchFamily="34" charset="0"/>
              </a:rPr>
              <a:t> değere sahip olanların belirlenmesine ve gelecek </a:t>
            </a:r>
            <a:r>
              <a:rPr lang="tr-TR" sz="3600" dirty="0" err="1">
                <a:latin typeface="Arial" panose="020B0604020202020204" pitchFamily="34" charset="0"/>
                <a:cs typeface="Arial" panose="020B0604020202020204" pitchFamily="34" charset="0"/>
              </a:rPr>
              <a:t>generasyonların</a:t>
            </a:r>
            <a:r>
              <a:rPr lang="tr-TR" sz="3600" dirty="0">
                <a:latin typeface="Arial" panose="020B0604020202020204" pitchFamily="34" charset="0"/>
                <a:cs typeface="Arial" panose="020B0604020202020204" pitchFamily="34" charset="0"/>
              </a:rPr>
              <a:t> belirlenen bu hayvanlardan elde edilmesine seleksiyon denir.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 </a:t>
            </a:r>
            <a:r>
              <a:rPr lang="tr-TR" sz="3600" b="1" dirty="0">
                <a:latin typeface="Arial" panose="020B0604020202020204" pitchFamily="34" charset="0"/>
                <a:cs typeface="Arial" panose="020B0604020202020204" pitchFamily="34" charset="0"/>
              </a:rPr>
              <a:t>Seleksiyonda başarıya ulaşabilmek için;</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1. Gerçek amacın kesin olarak belirlenmesi ve bunun sık sık değiştirilmemesi, yetiştiricinin neyi isteyip neyi istemediğini doğru olarak tespit edilmesi gerekir.</a:t>
            </a:r>
          </a:p>
          <a:p>
            <a:pPr algn="just"/>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03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mc:AlternateContent xmlns:mc="http://schemas.openxmlformats.org/markup-compatibility/2006" xmlns:a14="http://schemas.microsoft.com/office/drawing/2010/main">
        <mc:Choice Requires="a14">
          <p:sp>
            <p:nvSpPr>
              <p:cNvPr id="3" name="Alt Başlık 2"/>
              <p:cNvSpPr>
                <a:spLocks noGrp="1"/>
              </p:cNvSpPr>
              <p:nvPr>
                <p:ph type="subTitle" idx="1"/>
              </p:nvPr>
            </p:nvSpPr>
            <p:spPr>
              <a:xfrm>
                <a:off x="95534" y="941697"/>
                <a:ext cx="12000932" cy="5916304"/>
              </a:xfrm>
            </p:spPr>
            <p:txBody>
              <a:bodyPr>
                <a:normAutofit/>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Böylece elde edilecek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ilerleme,</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t>
                </a:r>
                <a14:m>
                  <m:oMath xmlns:m="http://schemas.openxmlformats.org/officeDocument/2006/math">
                    <m:r>
                      <a:rPr lang="tr-TR" sz="3200" i="1" smtClean="0">
                        <a:latin typeface="Cambria Math" panose="02040503050406030204" pitchFamily="18" charset="0"/>
                        <a:cs typeface="Arial" panose="020B0604020202020204" pitchFamily="34" charset="0"/>
                      </a:rPr>
                      <m:t>∆</m:t>
                    </m:r>
                  </m:oMath>
                </a14:m>
                <a:r>
                  <a:rPr lang="tr-TR" sz="3200" dirty="0">
                    <a:latin typeface="Arial" panose="020B0604020202020204" pitchFamily="34" charset="0"/>
                    <a:cs typeface="Arial" panose="020B0604020202020204" pitchFamily="34" charset="0"/>
                  </a:rPr>
                  <a:t>G</a:t>
                </a:r>
                <a:r>
                  <a:rPr lang="tr-TR" sz="3200" baseline="-25000" dirty="0">
                    <a:latin typeface="Arial" panose="020B0604020202020204" pitchFamily="34" charset="0"/>
                    <a:cs typeface="Arial" panose="020B0604020202020204" pitchFamily="34" charset="0"/>
                  </a:rPr>
                  <a:t>(F) </a:t>
                </a:r>
                <a:r>
                  <a:rPr lang="tr-TR" sz="3200" dirty="0">
                    <a:latin typeface="Arial" panose="020B0604020202020204" pitchFamily="34" charset="0"/>
                    <a:cs typeface="Arial" panose="020B0604020202020204" pitchFamily="34" charset="0"/>
                  </a:rPr>
                  <a:t>= İ</a:t>
                </a:r>
                <a:r>
                  <a:rPr lang="tr-TR" sz="3200" baseline="-25000" dirty="0">
                    <a:latin typeface="Arial" panose="020B0604020202020204" pitchFamily="34" charset="0"/>
                    <a:cs typeface="Arial" panose="020B0604020202020204" pitchFamily="34" charset="0"/>
                  </a:rPr>
                  <a:t>F</a:t>
                </a:r>
                <a:r>
                  <a:rPr lang="tr-TR" sz="3200" dirty="0">
                    <a:latin typeface="Arial" panose="020B0604020202020204" pitchFamily="34" charset="0"/>
                    <a:cs typeface="Arial" panose="020B0604020202020204" pitchFamily="34" charset="0"/>
                  </a:rPr>
                  <a:t>.h</a:t>
                </a:r>
                <a:r>
                  <a:rPr lang="tr-TR" sz="3200" baseline="30000" dirty="0">
                    <a:latin typeface="Arial" panose="020B0604020202020204" pitchFamily="34" charset="0"/>
                    <a:cs typeface="Arial" panose="020B0604020202020204" pitchFamily="34" charset="0"/>
                  </a:rPr>
                  <a:t>2</a:t>
                </a:r>
                <a:r>
                  <a:rPr lang="tr-TR" sz="3200" baseline="-25000" dirty="0">
                    <a:latin typeface="Arial" panose="020B0604020202020204" pitchFamily="34" charset="0"/>
                    <a:cs typeface="Arial" panose="020B0604020202020204" pitchFamily="34" charset="0"/>
                  </a:rPr>
                  <a:t>F</a:t>
                </a:r>
                <a:r>
                  <a:rPr lang="tr-TR" sz="3200" dirty="0">
                    <a:latin typeface="Arial" panose="020B0604020202020204" pitchFamily="34" charset="0"/>
                    <a:cs typeface="Arial" panose="020B0604020202020204" pitchFamily="34" charset="0"/>
                  </a:rPr>
                  <a:t> olarak yazılabilir.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Burada,</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İ</a:t>
                </a:r>
                <a:r>
                  <a:rPr lang="tr-TR" sz="3200" baseline="-25000" dirty="0">
                    <a:latin typeface="Arial" panose="020B0604020202020204" pitchFamily="34" charset="0"/>
                    <a:cs typeface="Arial" panose="020B0604020202020204" pitchFamily="34" charset="0"/>
                  </a:rPr>
                  <a:t>F</a:t>
                </a:r>
                <a:r>
                  <a:rPr lang="tr-TR" sz="3200" dirty="0">
                    <a:latin typeface="Arial" panose="020B0604020202020204" pitchFamily="34" charset="0"/>
                    <a:cs typeface="Arial" panose="020B0604020202020204" pitchFamily="34" charset="0"/>
                  </a:rPr>
                  <a:t> = SE </a:t>
                </a:r>
                <a:r>
                  <a:rPr lang="el-GR" sz="3200" dirty="0">
                    <a:latin typeface="Trebuchet MS" panose="020B0603020202020204" pitchFamily="34" charset="0"/>
                    <a:cs typeface="Arial" panose="020B0604020202020204" pitchFamily="34" charset="0"/>
                  </a:rPr>
                  <a:t>σ</a:t>
                </a:r>
                <a:r>
                  <a:rPr lang="tr-TR" sz="3200" baseline="-25000" dirty="0">
                    <a:latin typeface="Trebuchet MS" panose="020B0603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dir</a:t>
                </a:r>
                <a:r>
                  <a:rPr lang="tr-TR" sz="32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SE = Seleksiyon </a:t>
                </a:r>
                <a:r>
                  <a:rPr lang="tr-TR" sz="3200" dirty="0" err="1">
                    <a:latin typeface="Arial" panose="020B0604020202020204" pitchFamily="34" charset="0"/>
                    <a:cs typeface="Arial" panose="020B0604020202020204" pitchFamily="34" charset="0"/>
                  </a:rPr>
                  <a:t>entansitesi</a:t>
                </a:r>
                <a:r>
                  <a:rPr lang="tr-TR" sz="32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r>
                  <a:rPr lang="el-GR" sz="3200" dirty="0">
                    <a:latin typeface="Trebuchet MS" panose="020B0603020202020204" pitchFamily="34" charset="0"/>
                    <a:cs typeface="Arial" panose="020B0604020202020204" pitchFamily="34" charset="0"/>
                  </a:rPr>
                  <a:t>σ</a:t>
                </a:r>
                <a:r>
                  <a:rPr lang="tr-TR" sz="3200" baseline="-25000" dirty="0">
                    <a:latin typeface="Arial" panose="020B0604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 = </a:t>
                </a:r>
                <a:r>
                  <a:rPr lang="tr-TR" sz="3200" dirty="0" err="1">
                    <a:latin typeface="Arial" panose="020B0604020202020204" pitchFamily="34" charset="0"/>
                    <a:cs typeface="Arial" panose="020B0604020202020204" pitchFamily="34" charset="0"/>
                  </a:rPr>
                  <a:t>Populasyonun</a:t>
                </a:r>
                <a:r>
                  <a:rPr lang="tr-TR" sz="3200" dirty="0">
                    <a:latin typeface="Arial" panose="020B0604020202020204" pitchFamily="34" charset="0"/>
                    <a:cs typeface="Arial" panose="020B0604020202020204" pitchFamily="34" charset="0"/>
                  </a:rPr>
                  <a:t> standart sapması,</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i</a:t>
                </a:r>
                <a:r>
                  <a:rPr lang="tr-TR" sz="3200" baseline="-25000" dirty="0">
                    <a:latin typeface="Arial" panose="020B0604020202020204" pitchFamily="34" charset="0"/>
                    <a:cs typeface="Arial" panose="020B0604020202020204" pitchFamily="34" charset="0"/>
                  </a:rPr>
                  <a:t>F</a:t>
                </a:r>
                <a:r>
                  <a:rPr lang="tr-TR" sz="3200" dirty="0">
                    <a:latin typeface="Arial" panose="020B0604020202020204" pitchFamily="34" charset="0"/>
                    <a:cs typeface="Arial" panose="020B0604020202020204" pitchFamily="34" charset="0"/>
                  </a:rPr>
                  <a:t> = Seleksiyon üstünlüğü olup burada seleksiyona konu olan fertlerin şahsi verimleri değil familyaların ortalama verimleridir.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h</a:t>
                </a:r>
                <a:r>
                  <a:rPr lang="tr-TR" sz="3200" baseline="30000" dirty="0">
                    <a:latin typeface="Arial" panose="020B0604020202020204" pitchFamily="34" charset="0"/>
                    <a:cs typeface="Arial" panose="020B0604020202020204" pitchFamily="34" charset="0"/>
                  </a:rPr>
                  <a:t>2</a:t>
                </a:r>
                <a:r>
                  <a:rPr lang="tr-TR" sz="3200" baseline="-25000" dirty="0">
                    <a:latin typeface="Arial" panose="020B0604020202020204" pitchFamily="34" charset="0"/>
                    <a:cs typeface="Arial" panose="020B0604020202020204" pitchFamily="34" charset="0"/>
                  </a:rPr>
                  <a:t>F</a:t>
                </a:r>
                <a:r>
                  <a:rPr lang="tr-TR" sz="3200" dirty="0">
                    <a:latin typeface="Arial" panose="020B0604020202020204" pitchFamily="34" charset="0"/>
                    <a:cs typeface="Arial" panose="020B0604020202020204" pitchFamily="34" charset="0"/>
                  </a:rPr>
                  <a:t>= Familya ortalamalarına ait kalıtım derecesidir.</a:t>
                </a:r>
              </a:p>
            </p:txBody>
          </p:sp>
        </mc:Choice>
        <mc:Fallback xmlns="">
          <p:sp>
            <p:nvSpPr>
              <p:cNvPr id="3" name="Alt Başlık 2"/>
              <p:cNvSpPr>
                <a:spLocks noGrp="1" noRot="1" noChangeAspect="1" noMove="1" noResize="1" noEditPoints="1" noAdjustHandles="1" noChangeArrowheads="1" noChangeShapeType="1" noTextEdit="1"/>
              </p:cNvSpPr>
              <p:nvPr>
                <p:ph type="subTitle" idx="1"/>
              </p:nvPr>
            </p:nvSpPr>
            <p:spPr>
              <a:xfrm>
                <a:off x="95534" y="941697"/>
                <a:ext cx="12000932" cy="5916304"/>
              </a:xfrm>
              <a:blipFill>
                <a:blip r:embed="rId2"/>
                <a:stretch>
                  <a:fillRect l="-1169" t="-2163" r="-1321"/>
                </a:stretch>
              </a:blipFill>
            </p:spPr>
            <p:txBody>
              <a:bodyPr/>
              <a:lstStyle/>
              <a:p>
                <a:r>
                  <a:rPr lang="tr-TR">
                    <a:noFill/>
                  </a:rPr>
                  <a:t> </a:t>
                </a:r>
              </a:p>
            </p:txBody>
          </p:sp>
        </mc:Fallback>
      </mc:AlternateContent>
    </p:spTree>
    <p:extLst>
      <p:ext uri="{BB962C8B-B14F-4D97-AF65-F5344CB8AC3E}">
        <p14:creationId xmlns:p14="http://schemas.microsoft.com/office/powerpoint/2010/main" val="274704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Familyaların ortalama değerleri arasındaki farklılığın kalıtsal olan kısmı ferdi verimler arasındaki farklılığın kalıtsal olan kısmından daha büyüktür.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Familyalardan üstün ortalamaya sahip olanlar daha büyük bir ihtimalle aynı zamanda üstün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değerlere sahiptirler.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Bu nedenle familyalar arası yapılacak bir seleksiyonda isabet derecesi daha yüksektir.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Gerçekte familya ortalamalarına ait kalıtım derecesi,</a:t>
            </a:r>
          </a:p>
          <a:p>
            <a:pPr marL="342900" indent="-342900" algn="just">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olup bu,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'den büyüktür.</a:t>
            </a:r>
          </a:p>
        </p:txBody>
      </p:sp>
      <p:pic>
        <p:nvPicPr>
          <p:cNvPr id="4" name="Resim 3"/>
          <p:cNvPicPr>
            <a:picLocks noChangeAspect="1"/>
          </p:cNvPicPr>
          <p:nvPr/>
        </p:nvPicPr>
        <p:blipFill>
          <a:blip r:embed="rId2"/>
          <a:stretch>
            <a:fillRect/>
          </a:stretch>
        </p:blipFill>
        <p:spPr>
          <a:xfrm>
            <a:off x="777870" y="4926842"/>
            <a:ext cx="4207353" cy="1542197"/>
          </a:xfrm>
          <a:prstGeom prst="rect">
            <a:avLst/>
          </a:prstGeom>
        </p:spPr>
      </p:pic>
    </p:spTree>
    <p:extLst>
      <p:ext uri="{BB962C8B-B14F-4D97-AF65-F5344CB8AC3E}">
        <p14:creationId xmlns:p14="http://schemas.microsoft.com/office/powerpoint/2010/main" val="351547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Gerçekte familya ortalamalarına ait kalıtım derecesinin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'den büyüklüğü;</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Familyalar içindeki ortalama fert sayısına (</a:t>
            </a:r>
            <a:r>
              <a:rPr lang="tr-TR" sz="3200" dirty="0" err="1">
                <a:latin typeface="Arial" panose="020B0604020202020204" pitchFamily="34" charset="0"/>
                <a:cs typeface="Arial" panose="020B0604020202020204" pitchFamily="34" charset="0"/>
              </a:rPr>
              <a:t>n'e</a:t>
            </a:r>
            <a:r>
              <a:rPr lang="tr-TR" sz="32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Familyalar içindeki fertlerin akrabalık derecesine (r</a:t>
            </a:r>
            <a:r>
              <a:rPr lang="tr-TR" sz="3200" baseline="-25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 'ye) ve</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Fertlerin kendi fenotipik değerlerine ait kalıtım derecesine)h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'ye bağlıdır.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Eşitliğin paydasındaki r</a:t>
            </a:r>
            <a:r>
              <a:rPr lang="tr-TR" sz="3200" baseline="-25000" dirty="0">
                <a:latin typeface="Arial" panose="020B0604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 , bir familyaya ait fertlerin söz konusu karakter bakımından fenotipik benzerlik derecesi veya fenotipik korelasyon katsayısıdır.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Bu ise, r</a:t>
            </a:r>
            <a:r>
              <a:rPr lang="tr-TR" sz="3200" baseline="-25000" dirty="0">
                <a:latin typeface="Arial" panose="020B0604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 r</a:t>
            </a:r>
            <a:r>
              <a:rPr lang="tr-TR" sz="3200" baseline="-25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 .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dir</a:t>
            </a:r>
            <a:r>
              <a:rPr lang="tr-TR" sz="3200" dirty="0">
                <a:latin typeface="Arial" panose="020B0604020202020204" pitchFamily="34" charset="0"/>
                <a:cs typeface="Arial" panose="020B0604020202020204" pitchFamily="34" charset="0"/>
              </a:rPr>
              <a:t>.</a:t>
            </a:r>
          </a:p>
        </p:txBody>
      </p:sp>
      <p:pic>
        <p:nvPicPr>
          <p:cNvPr id="5" name="Resim 4"/>
          <p:cNvPicPr>
            <a:picLocks noChangeAspect="1"/>
          </p:cNvPicPr>
          <p:nvPr/>
        </p:nvPicPr>
        <p:blipFill>
          <a:blip r:embed="rId2"/>
          <a:stretch>
            <a:fillRect/>
          </a:stretch>
        </p:blipFill>
        <p:spPr>
          <a:xfrm>
            <a:off x="5076915" y="4872251"/>
            <a:ext cx="4207353" cy="1542197"/>
          </a:xfrm>
          <a:prstGeom prst="rect">
            <a:avLst/>
          </a:prstGeom>
        </p:spPr>
      </p:pic>
    </p:spTree>
    <p:extLst>
      <p:ext uri="{BB962C8B-B14F-4D97-AF65-F5344CB8AC3E}">
        <p14:creationId xmlns:p14="http://schemas.microsoft.com/office/powerpoint/2010/main" val="389752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fontScale="85000" lnSpcReduction="10000"/>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Familya seçiminde üvey veya öz kardeş familyalarından faydalanılır.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Daha uzak akrabalığa sahip fertlerden kurulu gruplar bu bakımdan pratik önem taşımazlar.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Öz kardeş familyalarının kullanılması daha ziyade yüksek üreme hızına sahip türler (tavuk, balık, tavşan, domuz), üvey kardeş familyalarının kullanılması ise üreme hızının yavaş olduğu türler için bahis konusudur.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Familya seçiminde her yıl sürüye girecek genç hayvanların, özellikle dişilerin seçimi, mevcut familyaların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ortalamaları dikkate alınarak yapılır.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Fenotipik ortalaması en yüksek olan familyalar bütün fertleri ile birlikte alıkonurken, ortalaması düşük olanlar toptan elemine edilirler.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Familya içerisinde herhangi bir ferdin fenotipik değeri yalnızca familya ortalamasını tayin bakımından önemlidir.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Bunun dışında ferdi değerler seleksiyonda herhangi bir fonksiyona sahip değildirler.</a:t>
            </a:r>
          </a:p>
        </p:txBody>
      </p:sp>
    </p:spTree>
    <p:extLst>
      <p:ext uri="{BB962C8B-B14F-4D97-AF65-F5344CB8AC3E}">
        <p14:creationId xmlns:p14="http://schemas.microsoft.com/office/powerpoint/2010/main" val="5382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lnSpcReduction="10000"/>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Familya seçiminde fenotipik değeri düşük olan bir fert ortalaması yüksek bir familyaya ait ise damızlık olarak tutulacaktır.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Düşük ortalamaya sahip familya içinde yüksek fenotipik değerli fertler olsa bile bunlar elemine edilecektir.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Familya seçiminde kriter familya ortalaması olup, ortalaması yüksek familyalardaki bütün fertler kendi verimleri dikkate alınmaksızın damızlığa ayrılırlar.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Kantitatif karakterlerde fertler arasındaki farklılıkların bir kısmını çevre faktörleri oluştururlar.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Dolayısıyla fenotipik değerlere bakılarak yüksek </a:t>
            </a:r>
            <a:r>
              <a:rPr lang="tr-TR" sz="3200" dirty="0" err="1">
                <a:latin typeface="Arial" panose="020B0604020202020204" pitchFamily="34" charset="0"/>
                <a:cs typeface="Arial" panose="020B0604020202020204" pitchFamily="34" charset="0"/>
              </a:rPr>
              <a:t>genotipli</a:t>
            </a:r>
            <a:r>
              <a:rPr lang="tr-TR" sz="3200" dirty="0">
                <a:latin typeface="Arial" panose="020B0604020202020204" pitchFamily="34" charset="0"/>
                <a:cs typeface="Arial" panose="020B0604020202020204" pitchFamily="34" charset="0"/>
              </a:rPr>
              <a:t> fertlerin seçilmesi çevre tesirlerinin fazlalığı </a:t>
            </a:r>
            <a:r>
              <a:rPr lang="tr-TR" sz="3200" dirty="0" err="1">
                <a:latin typeface="Arial" panose="020B0604020202020204" pitchFamily="34" charset="0"/>
                <a:cs typeface="Arial" panose="020B0604020202020204" pitchFamily="34" charset="0"/>
              </a:rPr>
              <a:t>nisbetinde</a:t>
            </a:r>
            <a:r>
              <a:rPr lang="tr-TR" sz="3200" dirty="0">
                <a:latin typeface="Arial" panose="020B0604020202020204" pitchFamily="34" charset="0"/>
                <a:cs typeface="Arial" panose="020B0604020202020204" pitchFamily="34" charset="0"/>
              </a:rPr>
              <a:t> zorlaşır. Bu nedenle genetik ilerleme sınırlı olur.</a:t>
            </a:r>
          </a:p>
        </p:txBody>
      </p:sp>
    </p:spTree>
    <p:extLst>
      <p:ext uri="{BB962C8B-B14F-4D97-AF65-F5344CB8AC3E}">
        <p14:creationId xmlns:p14="http://schemas.microsoft.com/office/powerpoint/2010/main" val="10617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Familya seçiminin üstünlüğü, bu çevresel etkiler nedeniyle fertlerin ait oldukları familyaların ortalamasından ayrılışların ortalaması alındığında birbirini götüreceği, yani çevre etkilerinin önemli bir kısmının giderileceği esasına dayanır.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Familya ortalaması alınmasıyla familyaların fenotipik ortalamaları bunların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ortalamalarına daha fazla yaklaşır.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Aynı zamanda familyaların ortalama fenotipik değerlerinin, bunların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değerlerine tekabül etme şansı ferdi fenotipik değerlerin, bunların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değerlerine tekabül etme şansından fazladır.</a:t>
            </a:r>
          </a:p>
        </p:txBody>
      </p:sp>
    </p:spTree>
    <p:extLst>
      <p:ext uri="{BB962C8B-B14F-4D97-AF65-F5344CB8AC3E}">
        <p14:creationId xmlns:p14="http://schemas.microsoft.com/office/powerpoint/2010/main" val="285780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lnSpcReduction="10000"/>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Familya seçiminde sağlanacak ilerleme, çevre </a:t>
            </a:r>
            <a:r>
              <a:rPr lang="tr-TR" sz="3200" dirty="0" err="1">
                <a:latin typeface="Arial" panose="020B0604020202020204" pitchFamily="34" charset="0"/>
                <a:cs typeface="Arial" panose="020B0604020202020204" pitchFamily="34" charset="0"/>
              </a:rPr>
              <a:t>varyansının</a:t>
            </a:r>
            <a:r>
              <a:rPr lang="tr-TR" sz="3200" dirty="0">
                <a:latin typeface="Arial" panose="020B0604020202020204" pitchFamily="34" charset="0"/>
                <a:cs typeface="Arial" panose="020B0604020202020204" pitchFamily="34" charset="0"/>
              </a:rPr>
              <a:t> fazla ve dolayısıyla kalıtım derecesinin düşük olduğu karakterlerde daha fazla olacaktır.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Familya ortalamalarına göre yapılacak seçimle ferdi seleksiyona göre daha fazla genetik ilerlemenin ilk şartı kalıtım derecesinin düşük olmasıdır.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Familya seleksiyonunun verimli olabilmesinde diğer bir şart ise familyalar arasında farklı muamelelerin söz konusu olmaması, yani mevcut bütün familyalar arasında çevre farklılıklarının bulunması, familya ortalamaları arasındaki farklılığın büyük bir kısmına kaynak oluşturacağından, bu ortalamaların familyaların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ortalamalarına isabet etme şansı azalacak ve bu seleksiyondan beklenen fayda sağlanamayacaktır.</a:t>
            </a:r>
          </a:p>
        </p:txBody>
      </p:sp>
    </p:spTree>
    <p:extLst>
      <p:ext uri="{BB962C8B-B14F-4D97-AF65-F5344CB8AC3E}">
        <p14:creationId xmlns:p14="http://schemas.microsoft.com/office/powerpoint/2010/main" val="188347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Familya seleksiyonunda verimliliğin artırılması için incelenen karakterin,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1. Kalıtım derecesi küçük olmalıdır,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2. Familyalar arasında önemli çevresel farklılıklar bulunmamalıdır,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3. Familyalar içerisindeki kardeşlerin birbiri ile akrabalık dereceleri yüksek olmalıdır,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4. Familyalar içerisindeki fert sayılarının mümkün olduğunca büyük olması gerekmektedir.</a:t>
            </a:r>
          </a:p>
        </p:txBody>
      </p:sp>
    </p:spTree>
    <p:extLst>
      <p:ext uri="{BB962C8B-B14F-4D97-AF65-F5344CB8AC3E}">
        <p14:creationId xmlns:p14="http://schemas.microsoft.com/office/powerpoint/2010/main" val="197255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fontScale="85000" lnSpcReduction="10000"/>
          </a:bodyPr>
          <a:lstStyle/>
          <a:p>
            <a:pPr marL="342900" indent="-342900" algn="just">
              <a:buFont typeface="Wingdings" panose="05000000000000000000" pitchFamily="2" charset="2"/>
              <a:buChar char="@"/>
            </a:pPr>
            <a:r>
              <a:rPr lang="tr-TR" sz="3200" b="1" dirty="0">
                <a:latin typeface="Arial" panose="020B0604020202020204" pitchFamily="34" charset="0"/>
                <a:cs typeface="Arial" panose="020B0604020202020204" pitchFamily="34" charset="0"/>
              </a:rPr>
              <a:t> Familya İçi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Familya içi seçimde familya ortalamaları hiçbir zaman önem taşımaz.</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Her familyadaki familya ortalamasını en çok geçen fertlerin seçilmesi şeklindedir.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Bütün familyalardaki en yüksek değerli hayvanlar damızlık olarak tutulurlar.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Seçilecek hayvanlar bakımından ortalaması en yüksek familya ile ortalaması en düşük familya arasında fark gözetilmez.</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Familya içi seleksiyonun diğer seçim usullerine üstün olduğu başlıca haller familyalar arasında büyük çevresel farklılıkların bulunması ihtimalidir.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(Örneğin analarının süt veriminin farklı olması nedeniyle öz kardeş familyaları arasında oluşan farklılıklar).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Familya içi seçim ile akrabalık derecesinde oluşabilecek artış, diğer </a:t>
            </a:r>
            <a:r>
              <a:rPr lang="tr-TR" sz="3200" dirty="0" err="1">
                <a:latin typeface="Arial" panose="020B0604020202020204" pitchFamily="34" charset="0"/>
                <a:cs typeface="Arial" panose="020B0604020202020204" pitchFamily="34" charset="0"/>
              </a:rPr>
              <a:t>metodlara</a:t>
            </a:r>
            <a:r>
              <a:rPr lang="tr-TR" sz="3200" dirty="0">
                <a:latin typeface="Arial" panose="020B0604020202020204" pitchFamily="34" charset="0"/>
                <a:cs typeface="Arial" panose="020B0604020202020204" pitchFamily="34" charset="0"/>
              </a:rPr>
              <a:t> göre çok daha azdır. Çünkü seçilen hayvanlar bütün familyaları temsil ederler.</a:t>
            </a:r>
          </a:p>
        </p:txBody>
      </p:sp>
    </p:spTree>
    <p:extLst>
      <p:ext uri="{BB962C8B-B14F-4D97-AF65-F5344CB8AC3E}">
        <p14:creationId xmlns:p14="http://schemas.microsoft.com/office/powerpoint/2010/main" val="1862134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fontScale="85000" lnSpcReduction="10000"/>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b="1" dirty="0">
                <a:latin typeface="Arial" panose="020B0604020202020204" pitchFamily="34" charset="0"/>
                <a:cs typeface="Arial" panose="020B0604020202020204" pitchFamily="34" charset="0"/>
              </a:rPr>
              <a:t>Döl ve Kardeş Verimlerine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Döl verimlerine göre seleksiyon (</a:t>
            </a:r>
            <a:r>
              <a:rPr lang="tr-TR" sz="3200" dirty="0" err="1">
                <a:latin typeface="Arial" panose="020B0604020202020204" pitchFamily="34" charset="0"/>
                <a:cs typeface="Arial" panose="020B0604020202020204" pitchFamily="34" charset="0"/>
              </a:rPr>
              <a:t>Progeny</a:t>
            </a:r>
            <a:r>
              <a:rPr lang="tr-TR" sz="3200" dirty="0">
                <a:latin typeface="Arial" panose="020B0604020202020204" pitchFamily="34" charset="0"/>
                <a:cs typeface="Arial" panose="020B0604020202020204" pitchFamily="34" charset="0"/>
              </a:rPr>
              <a:t> Test)</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Döl kontrolü daha çok erkek damızlıklar için kullanılmakla beraber bazı türlerde dişilere de uygulanabilir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Projeni testin dişiler için kullanılması az sayıda döl veren dişiler için söz konusu olmaz, çünkü kendi fenotipik değerleri, birkaç yavrusunun ortalamasında daha iyi sonuç verir.</a:t>
            </a:r>
          </a:p>
          <a:p>
            <a:pPr marL="342900" indent="-342900" algn="just">
              <a:buFont typeface="Wingdings" panose="05000000000000000000" pitchFamily="2" charset="2"/>
              <a:buChar char="@"/>
            </a:pPr>
            <a:r>
              <a:rPr lang="tr-TR" sz="3200" dirty="0" err="1">
                <a:latin typeface="Arial" panose="020B0604020202020204" pitchFamily="34" charset="0"/>
                <a:cs typeface="Arial" panose="020B0604020202020204" pitchFamily="34" charset="0"/>
              </a:rPr>
              <a:t>Progeny</a:t>
            </a:r>
            <a:r>
              <a:rPr lang="tr-TR" sz="3200" dirty="0">
                <a:latin typeface="Arial" panose="020B0604020202020204" pitchFamily="34" charset="0"/>
                <a:cs typeface="Arial" panose="020B0604020202020204" pitchFamily="34" charset="0"/>
              </a:rPr>
              <a:t> testin değerlendirilmesindeki güçlüklerden biri, yavruların genlerinin yarısını babadan almalarına karşılık, diğer yarısını ayrı analardan almış olmalarıdır.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Böylece herhangi bir yavrunun yüksek bir değere sahip olmasında babanın mı , yoksa ananın mı daha fazla etkili olduğunun bilinmemesidir.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Babanın çiftleştirildiği dişilerin sayısı az olduğunda elde edilecek az sayıdaki yavruların fenotipik ortalamaları babanın genotipini açık bir şekilde göstermez.</a:t>
            </a:r>
          </a:p>
        </p:txBody>
      </p:sp>
    </p:spTree>
    <p:extLst>
      <p:ext uri="{BB962C8B-B14F-4D97-AF65-F5344CB8AC3E}">
        <p14:creationId xmlns:p14="http://schemas.microsoft.com/office/powerpoint/2010/main" val="53904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95534" y="941697"/>
            <a:ext cx="12000932" cy="5916304"/>
          </a:xfrm>
        </p:spPr>
        <p:txBody>
          <a:bodyPr>
            <a:normAutofit fontScale="92500" lnSpcReduction="10000"/>
          </a:bodyPr>
          <a:lstStyle/>
          <a:p>
            <a:pPr marL="342900" indent="-342900" algn="just">
              <a:buFont typeface="Wingdings" panose="05000000000000000000" pitchFamily="2" charset="2"/>
              <a:buChar char="@"/>
            </a:pPr>
            <a:r>
              <a:rPr lang="tr-TR" sz="3600" b="1" dirty="0">
                <a:latin typeface="Arial" panose="020B0604020202020204" pitchFamily="34" charset="0"/>
                <a:cs typeface="Arial" panose="020B0604020202020204" pitchFamily="34" charset="0"/>
              </a:rPr>
              <a:t>Seleksiyonda Başarı İçin</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2. Çevreye adapte olabilecek damızlıklar kullanılmadır.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3. Seleksiyonda üzerinde durulacak karakterler arasındaki varyasyon </a:t>
            </a:r>
            <a:r>
              <a:rPr lang="tr-TR" sz="3600" dirty="0" err="1">
                <a:latin typeface="Arial" panose="020B0604020202020204" pitchFamily="34" charset="0"/>
                <a:cs typeface="Arial" panose="020B0604020202020204" pitchFamily="34" charset="0"/>
              </a:rPr>
              <a:t>genotipe</a:t>
            </a:r>
            <a:r>
              <a:rPr lang="tr-TR" sz="3600" dirty="0">
                <a:latin typeface="Arial" panose="020B0604020202020204" pitchFamily="34" charset="0"/>
                <a:cs typeface="Arial" panose="020B0604020202020204" pitchFamily="34" charset="0"/>
              </a:rPr>
              <a:t> bağlı olmalıdır.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 4. Ekonomik önemi yüksek olan karakterler üzerinde durulmalı ve ele alınan karakter sayısı mümkün olduğunca asgariye indirilmelidir.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5. Ekonomik önemi yüksek olan karakter sayısı fazla olması halinde bunlardan kolay ölçülebilen ve kalıtım derecesi ile tekrarlanma derecesi yüksek olanlar tercih edilmelidir.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6. Ele alınan karakterlerden az sayıda gen tarafından </a:t>
            </a:r>
            <a:r>
              <a:rPr lang="tr-TR" sz="3600" dirty="0" err="1">
                <a:latin typeface="Arial" panose="020B0604020202020204" pitchFamily="34" charset="0"/>
                <a:cs typeface="Arial" panose="020B0604020202020204" pitchFamily="34" charset="0"/>
              </a:rPr>
              <a:t>determine</a:t>
            </a:r>
            <a:r>
              <a:rPr lang="tr-TR" sz="3600" dirty="0">
                <a:latin typeface="Arial" panose="020B0604020202020204" pitchFamily="34" charset="0"/>
                <a:cs typeface="Arial" panose="020B0604020202020204" pitchFamily="34" charset="0"/>
              </a:rPr>
              <a:t> edilenler seçilmelidir.</a:t>
            </a:r>
          </a:p>
        </p:txBody>
      </p:sp>
    </p:spTree>
    <p:extLst>
      <p:ext uri="{BB962C8B-B14F-4D97-AF65-F5344CB8AC3E}">
        <p14:creationId xmlns:p14="http://schemas.microsoft.com/office/powerpoint/2010/main" val="718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lnSpcReduction="10000"/>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Döl kontrolünün uygulanırken çeşitli yavru gruplarının değişik çevre şartlarına maruz kalma ihtimalleri dikkate alınmalıdır.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Örneğin çeşitli boğa döllerinin </a:t>
            </a:r>
            <a:r>
              <a:rPr lang="tr-TR" sz="3200" dirty="0" err="1">
                <a:latin typeface="Arial" panose="020B0604020202020204" pitchFamily="34" charset="0"/>
                <a:cs typeface="Arial" panose="020B0604020202020204" pitchFamily="34" charset="0"/>
              </a:rPr>
              <a:t>laktasyona</a:t>
            </a:r>
            <a:r>
              <a:rPr lang="tr-TR" sz="3200" dirty="0">
                <a:latin typeface="Arial" panose="020B0604020202020204" pitchFamily="34" charset="0"/>
                <a:cs typeface="Arial" panose="020B0604020202020204" pitchFamily="34" charset="0"/>
              </a:rPr>
              <a:t> başlama mevsimi, sürülerde farklı yemleme seviyeleri, usta veya acemi </a:t>
            </a:r>
            <a:r>
              <a:rPr lang="tr-TR" sz="3200" dirty="0" err="1">
                <a:latin typeface="Arial" panose="020B0604020202020204" pitchFamily="34" charset="0"/>
                <a:cs typeface="Arial" panose="020B0604020202020204" pitchFamily="34" charset="0"/>
              </a:rPr>
              <a:t>sağımcı</a:t>
            </a:r>
            <a:r>
              <a:rPr lang="tr-TR" sz="3200" dirty="0">
                <a:latin typeface="Arial" panose="020B0604020202020204" pitchFamily="34" charset="0"/>
                <a:cs typeface="Arial" panose="020B0604020202020204" pitchFamily="34" charset="0"/>
              </a:rPr>
              <a:t> gibi faktörler mümkün olduğunca benzer olmalıdır.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Döl kontrolünden beklenen faydanın sağlanabilmesi için bütün yavru gruplarına mümkün olduğunca eşit çevre sağlanmalıdır.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Ancak yavru sayısının artırılması bazı çevre faktörlerinin etkisini büyük ölçüde gidermesine karşılık, yavru grupları arasındaki sürekli ve kesikli bazı çevre faktörlerinin etkisinin giderilmesinde yetersizdir.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Bunun için ancak ilgili makro çevre faktörlerinin etki miktarları hesaplanarak düzeltilmiş verilerden seçim yapılır.</a:t>
            </a:r>
          </a:p>
        </p:txBody>
      </p:sp>
    </p:spTree>
    <p:extLst>
      <p:ext uri="{BB962C8B-B14F-4D97-AF65-F5344CB8AC3E}">
        <p14:creationId xmlns:p14="http://schemas.microsoft.com/office/powerpoint/2010/main" val="1724552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fontScale="92500" lnSpcReduction="20000"/>
          </a:bodyPr>
          <a:lstStyle/>
          <a:p>
            <a:pPr marL="342900" indent="-342900" algn="just">
              <a:buFont typeface="Wingdings" panose="05000000000000000000" pitchFamily="2" charset="2"/>
              <a:buChar char="@"/>
            </a:pPr>
            <a:r>
              <a:rPr lang="tr-TR" sz="3200" dirty="0" err="1">
                <a:latin typeface="Arial" panose="020B0604020202020204" pitchFamily="34" charset="0"/>
                <a:cs typeface="Arial" panose="020B0604020202020204" pitchFamily="34" charset="0"/>
              </a:rPr>
              <a:t>Progeny</a:t>
            </a:r>
            <a:r>
              <a:rPr lang="tr-TR" sz="3200" dirty="0">
                <a:latin typeface="Arial" panose="020B0604020202020204" pitchFamily="34" charset="0"/>
                <a:cs typeface="Arial" panose="020B0604020202020204" pitchFamily="34" charset="0"/>
              </a:rPr>
              <a:t> testin hassas olabilmesi için ilgili karaktere ait fenotipik değerlerin tespitinden önce yavrular seçime maruz kalmamalıdır.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Test tamamlanmadan önce herhangi bir yavru grubundaki elverişli olmayan bazı hayvanlar elemine edilmişse, bu testin sonucu gerçeği ifade etmez.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Ayrıca buradan kaynaklanacak hatayı gidermek mümkün değildir.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Bu nedenle test tamamlanıncaya kadar hiçbir yavru grubunda üzerinde durulan karakterle ilgili olarak ayıklama yapılmamalı ve hayatta kalan bütün yavruların kayıtları kullanılmalıdır.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Yavru grubunda 2-3 hayvan bulunduğu durumda şansa bağlı olarak bunların hepsinin babalarından iyi genler almış olmaları mümkündür.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Seçim yapıldığında yavruların ortalaması baba </a:t>
            </a:r>
            <a:r>
              <a:rPr lang="tr-TR" sz="3200" dirty="0" err="1">
                <a:latin typeface="Arial" panose="020B0604020202020204" pitchFamily="34" charset="0"/>
                <a:cs typeface="Arial" panose="020B0604020202020204" pitchFamily="34" charset="0"/>
              </a:rPr>
              <a:t>genotipinin</a:t>
            </a:r>
            <a:r>
              <a:rPr lang="tr-TR" sz="3200" dirty="0">
                <a:latin typeface="Arial" panose="020B0604020202020204" pitchFamily="34" charset="0"/>
                <a:cs typeface="Arial" panose="020B0604020202020204" pitchFamily="34" charset="0"/>
              </a:rPr>
              <a:t> isabetli bir işareti olamaz. Çünkü aynı baba </a:t>
            </a:r>
            <a:r>
              <a:rPr lang="tr-TR" sz="3200" dirty="0" err="1">
                <a:latin typeface="Arial" panose="020B0604020202020204" pitchFamily="34" charset="0"/>
                <a:cs typeface="Arial" panose="020B0604020202020204" pitchFamily="34" charset="0"/>
              </a:rPr>
              <a:t>genotipinde</a:t>
            </a:r>
            <a:r>
              <a:rPr lang="tr-TR" sz="3200" dirty="0">
                <a:latin typeface="Arial" panose="020B0604020202020204" pitchFamily="34" charset="0"/>
                <a:cs typeface="Arial" panose="020B0604020202020204" pitchFamily="34" charset="0"/>
              </a:rPr>
              <a:t> iyi genler yanında kötü veya orta tesirde genlere de sahiptir.</a:t>
            </a:r>
          </a:p>
        </p:txBody>
      </p:sp>
    </p:spTree>
    <p:extLst>
      <p:ext uri="{BB962C8B-B14F-4D97-AF65-F5344CB8AC3E}">
        <p14:creationId xmlns:p14="http://schemas.microsoft.com/office/powerpoint/2010/main" val="170289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fontScale="92500" lnSpcReduction="20000"/>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Test yapılacak erkekten mümkün olduğu kadar fazla (10 - 100) yavru almak babanın her çeşit genlerinin yavrulara geçmesi sağlanmış ve şans dağılışının ekstrem kutuplara kayması önlenmiş olur.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Yavru gruplarında fert </a:t>
            </a:r>
            <a:r>
              <a:rPr lang="tr-TR" sz="3200" dirty="0" err="1">
                <a:latin typeface="Arial" panose="020B0604020202020204" pitchFamily="34" charset="0"/>
                <a:cs typeface="Arial" panose="020B0604020202020204" pitchFamily="34" charset="0"/>
              </a:rPr>
              <a:t>sayısııun</a:t>
            </a:r>
            <a:r>
              <a:rPr lang="tr-TR" sz="3200" dirty="0">
                <a:latin typeface="Arial" panose="020B0604020202020204" pitchFamily="34" charset="0"/>
                <a:cs typeface="Arial" panose="020B0604020202020204" pitchFamily="34" charset="0"/>
              </a:rPr>
              <a:t> artırılması aynı zamanda bir çok çevre tesirlerinin de ortalaması alındığından etkiler </a:t>
            </a:r>
            <a:r>
              <a:rPr lang="tr-TR" sz="3200" dirty="0" err="1">
                <a:latin typeface="Arial" panose="020B0604020202020204" pitchFamily="34" charset="0"/>
                <a:cs typeface="Arial" panose="020B0604020202020204" pitchFamily="34" charset="0"/>
              </a:rPr>
              <a:t>nötürleştirilmiş</a:t>
            </a:r>
            <a:r>
              <a:rPr lang="tr-TR" sz="3200" dirty="0">
                <a:latin typeface="Arial" panose="020B0604020202020204" pitchFamily="34" charset="0"/>
                <a:cs typeface="Arial" panose="020B0604020202020204" pitchFamily="34" charset="0"/>
              </a:rPr>
              <a:t> olur.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Böylece yavru grupları içerisindeki fert sayısının artırılması babaların damızlık değerinin daha kesin olarak belirlenmesini ve seleksiyonun daha verimli olmasını sağlar.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Kalıtım derecesi düşük olan karakterlerde çevre etkileri daha yüksektir.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Dolayısıyla kalıtım derecesi düşük karakterlerin seleksiyonunda yavru grupları içerisindeki fert sayılarının artırılması gerekir.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Kalıtım derecesi yüksek olan karakterlerde ise yavru grubu sayısının diğerine nazaran daha az olması mümkündür.</a:t>
            </a:r>
          </a:p>
        </p:txBody>
      </p:sp>
    </p:spTree>
    <p:extLst>
      <p:ext uri="{BB962C8B-B14F-4D97-AF65-F5344CB8AC3E}">
        <p14:creationId xmlns:p14="http://schemas.microsoft.com/office/powerpoint/2010/main" val="336995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730486"/>
            <a:ext cx="12000932" cy="5916304"/>
          </a:xfrm>
        </p:spPr>
        <p:txBody>
          <a:bodyPr>
            <a:normAutofit/>
          </a:bodyPr>
          <a:lstStyle/>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Bir hayvanın gelecekteki yavrularının fenotipik ortalamasının, mevcut yavrularının fenotipik ortalamasına regresyonu (b) </a:t>
            </a:r>
            <a:r>
              <a:rPr lang="tr-TR" sz="3600" dirty="0" err="1">
                <a:latin typeface="Arial" panose="020B0604020202020204" pitchFamily="34" charset="0"/>
                <a:cs typeface="Arial" panose="020B0604020202020204" pitchFamily="34" charset="0"/>
              </a:rPr>
              <a:t>progeny</a:t>
            </a:r>
            <a:r>
              <a:rPr lang="tr-TR" sz="3600" dirty="0">
                <a:latin typeface="Arial" panose="020B0604020202020204" pitchFamily="34" charset="0"/>
                <a:cs typeface="Arial" panose="020B0604020202020204" pitchFamily="34" charset="0"/>
              </a:rPr>
              <a:t> testin kesinliğinin bir ölçüsü olarak kabul edilebilir.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 Bu regresyon katsayısı, ilk yavrularının ortalamasına göre üstün olarak kabul edilen bir ferdin sonraki yıllardaki yavrularının ne ihtimalle aynı üstünlükte olacağının, yani bu üstünlüğünü gelecek yıllarda hangi ihtimalle devam ettireceğini gösterir.</a:t>
            </a:r>
          </a:p>
        </p:txBody>
      </p:sp>
    </p:spTree>
    <p:extLst>
      <p:ext uri="{BB962C8B-B14F-4D97-AF65-F5344CB8AC3E}">
        <p14:creationId xmlns:p14="http://schemas.microsoft.com/office/powerpoint/2010/main" val="417672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191068" y="812373"/>
            <a:ext cx="12000932" cy="5916304"/>
          </a:xfrm>
        </p:spPr>
        <p:txBody>
          <a:bodyPr>
            <a:normAutofit/>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Bu regresyon katsayısı ne kadar büyük olursa </a:t>
            </a:r>
            <a:r>
              <a:rPr lang="tr-TR" sz="3200" dirty="0" err="1">
                <a:latin typeface="Arial" panose="020B0604020202020204" pitchFamily="34" charset="0"/>
                <a:cs typeface="Arial" panose="020B0604020202020204" pitchFamily="34" charset="0"/>
              </a:rPr>
              <a:t>progeny</a:t>
            </a: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testen</a:t>
            </a:r>
            <a:r>
              <a:rPr lang="tr-TR" sz="3200" dirty="0">
                <a:latin typeface="Arial" panose="020B0604020202020204" pitchFamily="34" charset="0"/>
                <a:cs typeface="Arial" panose="020B0604020202020204" pitchFamily="34" charset="0"/>
              </a:rPr>
              <a:t> sağlanacak fayda o kadar fazla olacaktır.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b değeri incelenen özelliğin kalıtım derecesine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 ve yavru grubunun büyüklüğüne (n), bağlı olarak hesaplanabilir.</a:t>
            </a:r>
          </a:p>
          <a:p>
            <a:pPr marL="342900" indent="-342900" algn="just">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Formülde,</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r</a:t>
            </a:r>
            <a:r>
              <a:rPr lang="tr-TR" sz="3200" baseline="-25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 = ½ (öz) veya ¼ (üvey) kardeşlerde akrabalık olarak alınır.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r</a:t>
            </a:r>
            <a:r>
              <a:rPr lang="tr-TR" sz="3200" baseline="-25000" dirty="0">
                <a:latin typeface="Arial" panose="020B0604020202020204" pitchFamily="34" charset="0"/>
                <a:cs typeface="Arial" panose="020B0604020202020204" pitchFamily="34" charset="0"/>
              </a:rPr>
              <a:t>p </a:t>
            </a:r>
            <a:r>
              <a:rPr lang="tr-TR" sz="3200" dirty="0">
                <a:latin typeface="Arial" panose="020B0604020202020204" pitchFamily="34" charset="0"/>
                <a:cs typeface="Arial" panose="020B0604020202020204" pitchFamily="34" charset="0"/>
              </a:rPr>
              <a:t>= r</a:t>
            </a:r>
            <a:r>
              <a:rPr lang="tr-TR" sz="3200" baseline="-25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dir</a:t>
            </a:r>
            <a:r>
              <a:rPr lang="tr-TR" sz="3200" dirty="0">
                <a:latin typeface="Arial" panose="020B0604020202020204" pitchFamily="34" charset="0"/>
                <a:cs typeface="Arial" panose="020B0604020202020204" pitchFamily="34" charset="0"/>
              </a:rPr>
              <a:t>.</a:t>
            </a:r>
          </a:p>
        </p:txBody>
      </p:sp>
      <p:pic>
        <p:nvPicPr>
          <p:cNvPr id="4" name="Resim 3"/>
          <p:cNvPicPr>
            <a:picLocks noChangeAspect="1"/>
          </p:cNvPicPr>
          <p:nvPr/>
        </p:nvPicPr>
        <p:blipFill>
          <a:blip r:embed="rId2"/>
          <a:stretch>
            <a:fillRect/>
          </a:stretch>
        </p:blipFill>
        <p:spPr>
          <a:xfrm>
            <a:off x="2936377" y="2797792"/>
            <a:ext cx="3917604" cy="2117090"/>
          </a:xfrm>
          <a:prstGeom prst="rect">
            <a:avLst/>
          </a:prstGeom>
        </p:spPr>
      </p:pic>
    </p:spTree>
    <p:extLst>
      <p:ext uri="{BB962C8B-B14F-4D97-AF65-F5344CB8AC3E}">
        <p14:creationId xmlns:p14="http://schemas.microsoft.com/office/powerpoint/2010/main" val="394435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Familya Seleksiyonu</a:t>
            </a:r>
          </a:p>
        </p:txBody>
      </p:sp>
      <p:sp>
        <p:nvSpPr>
          <p:cNvPr id="3" name="Alt Başlık 2"/>
          <p:cNvSpPr>
            <a:spLocks noGrp="1"/>
          </p:cNvSpPr>
          <p:nvPr>
            <p:ph type="subTitle" idx="1"/>
          </p:nvPr>
        </p:nvSpPr>
        <p:spPr>
          <a:xfrm>
            <a:off x="95534" y="941697"/>
            <a:ext cx="12000932" cy="5916304"/>
          </a:xfrm>
        </p:spPr>
        <p:txBody>
          <a:bodyPr>
            <a:normAutofit lnSpcReduction="10000"/>
          </a:bodyPr>
          <a:lstStyle/>
          <a:p>
            <a:pPr marL="342900" indent="-342900" algn="just">
              <a:buFont typeface="Wingdings" panose="05000000000000000000" pitchFamily="2" charset="2"/>
              <a:buChar char="@"/>
            </a:pPr>
            <a:r>
              <a:rPr lang="tr-TR" dirty="0">
                <a:latin typeface="Arial" panose="020B0604020202020204" pitchFamily="34" charset="0"/>
                <a:cs typeface="Arial" panose="020B0604020202020204" pitchFamily="34" charset="0"/>
              </a:rPr>
              <a:t> </a:t>
            </a:r>
            <a:r>
              <a:rPr lang="tr-TR" sz="3600" dirty="0">
                <a:latin typeface="Arial" panose="020B0604020202020204" pitchFamily="34" charset="0"/>
                <a:cs typeface="Arial" panose="020B0604020202020204" pitchFamily="34" charset="0"/>
              </a:rPr>
              <a:t>Örneğin, büyüme hızının kalıtım derecesinin 0.30 olduğu bir koyun sürüsünde bu karakter bakımından koçların kendi ferdi değerlerine (yani kendi büyüme hızlarına) göre seleksiyonun kesinliği (0.30) bunların 5'er yavru </a:t>
            </a:r>
            <a:r>
              <a:rPr lang="tr-TR" sz="3600" dirty="0" err="1">
                <a:latin typeface="Arial" panose="020B0604020202020204" pitchFamily="34" charset="0"/>
                <a:cs typeface="Arial" panose="020B0604020202020204" pitchFamily="34" charset="0"/>
              </a:rPr>
              <a:t>kayıtının</a:t>
            </a:r>
            <a:r>
              <a:rPr lang="tr-TR" sz="3600" dirty="0">
                <a:latin typeface="Arial" panose="020B0604020202020204" pitchFamily="34" charset="0"/>
                <a:cs typeface="Arial" panose="020B0604020202020204" pitchFamily="34" charset="0"/>
              </a:rPr>
              <a:t> ortalamasına göre seleksiyonun kesinliği ile (0.29) hemen hemen aynıdır. </a:t>
            </a:r>
          </a:p>
          <a:p>
            <a:pPr marL="342900" indent="-342900" algn="just">
              <a:buFont typeface="Wingdings" panose="05000000000000000000" pitchFamily="2" charset="2"/>
              <a:buChar char="@"/>
            </a:pPr>
            <a:r>
              <a:rPr lang="tr-TR" sz="3200" b="0" i="0" u="none" strike="noStrike" baseline="0" dirty="0">
                <a:solidFill>
                  <a:srgbClr val="25201D"/>
                </a:solidFill>
                <a:latin typeface="Arial" panose="020B0604020202020204" pitchFamily="34" charset="0"/>
                <a:cs typeface="Arial" panose="020B0604020202020204" pitchFamily="34" charset="0"/>
              </a:rPr>
              <a:t> b değeri yavru grubunun büyüklüğüne </a:t>
            </a:r>
            <a:r>
              <a:rPr lang="tr-TR" sz="3200" dirty="0">
                <a:solidFill>
                  <a:srgbClr val="25201D"/>
                </a:solidFill>
                <a:latin typeface="Arial" panose="020B0604020202020204" pitchFamily="34" charset="0"/>
                <a:cs typeface="Arial" panose="020B0604020202020204" pitchFamily="34" charset="0"/>
              </a:rPr>
              <a:t>(n), ve h</a:t>
            </a:r>
            <a:r>
              <a:rPr lang="tr-TR" sz="3200" baseline="30000" dirty="0">
                <a:solidFill>
                  <a:srgbClr val="25201D"/>
                </a:solidFill>
                <a:latin typeface="Arial" panose="020B0604020202020204" pitchFamily="34" charset="0"/>
                <a:cs typeface="Arial" panose="020B0604020202020204" pitchFamily="34" charset="0"/>
              </a:rPr>
              <a:t>2</a:t>
            </a:r>
            <a:r>
              <a:rPr lang="tr-TR" sz="3200" dirty="0">
                <a:solidFill>
                  <a:srgbClr val="25201D"/>
                </a:solidFill>
                <a:latin typeface="Arial" panose="020B0604020202020204" pitchFamily="34" charset="0"/>
                <a:cs typeface="Arial" panose="020B0604020202020204" pitchFamily="34" charset="0"/>
              </a:rPr>
              <a:t>’ye </a:t>
            </a:r>
            <a:r>
              <a:rPr lang="tr-TR" sz="3200" b="0" i="0" u="none" strike="noStrike" baseline="0" dirty="0">
                <a:solidFill>
                  <a:srgbClr val="25201D"/>
                </a:solidFill>
                <a:latin typeface="Arial" panose="020B0604020202020204" pitchFamily="34" charset="0"/>
                <a:cs typeface="Arial" panose="020B0604020202020204" pitchFamily="34" charset="0"/>
              </a:rPr>
              <a:t>bağlı </a:t>
            </a:r>
            <a:r>
              <a:rPr lang="tr-TR" sz="3200" dirty="0">
                <a:solidFill>
                  <a:srgbClr val="25201D"/>
                </a:solidFill>
                <a:latin typeface="Arial" panose="020B0604020202020204" pitchFamily="34" charset="0"/>
                <a:cs typeface="Arial" panose="020B0604020202020204" pitchFamily="34" charset="0"/>
              </a:rPr>
              <a:t>olarak,</a:t>
            </a:r>
          </a:p>
          <a:p>
            <a:pPr marL="342900" indent="-342900" algn="just">
              <a:buFont typeface="Wingdings" panose="05000000000000000000" pitchFamily="2" charset="2"/>
              <a:buChar char="@"/>
            </a:pPr>
            <a:r>
              <a:rPr lang="tr-TR" sz="3200" b="0" i="1" u="none" strike="noStrike" baseline="0" dirty="0">
                <a:solidFill>
                  <a:srgbClr val="25201D"/>
                </a:solidFill>
                <a:latin typeface="Arial" panose="020B0604020202020204" pitchFamily="34" charset="0"/>
                <a:cs typeface="Arial" panose="020B0604020202020204" pitchFamily="34" charset="0"/>
              </a:rPr>
              <a:t>b </a:t>
            </a:r>
            <a:r>
              <a:rPr lang="tr-TR" sz="3200" b="0" i="0" u="none" strike="noStrike" baseline="0" dirty="0">
                <a:solidFill>
                  <a:srgbClr val="25201D"/>
                </a:solidFill>
                <a:latin typeface="Arial" panose="020B0604020202020204" pitchFamily="34" charset="0"/>
                <a:cs typeface="Arial" panose="020B0604020202020204" pitchFamily="34" charset="0"/>
              </a:rPr>
              <a:t>=</a:t>
            </a:r>
            <a:r>
              <a:rPr lang="tr-TR" sz="3200" b="0" i="1" u="none" strike="noStrike" baseline="0" dirty="0">
                <a:solidFill>
                  <a:srgbClr val="25201D"/>
                </a:solidFill>
                <a:latin typeface="Arial" panose="020B0604020202020204" pitchFamily="34" charset="0"/>
                <a:cs typeface="Arial" panose="020B0604020202020204" pitchFamily="34" charset="0"/>
              </a:rPr>
              <a:t>n(r</a:t>
            </a:r>
            <a:r>
              <a:rPr lang="tr-TR" sz="3200" b="0" i="1" u="none" strike="noStrike" baseline="30000" dirty="0">
                <a:solidFill>
                  <a:srgbClr val="25201D"/>
                </a:solidFill>
                <a:latin typeface="Arial" panose="020B0604020202020204" pitchFamily="34" charset="0"/>
                <a:cs typeface="Arial" panose="020B0604020202020204" pitchFamily="34" charset="0"/>
              </a:rPr>
              <a:t>G</a:t>
            </a:r>
            <a:r>
              <a:rPr lang="tr-TR" sz="3200" b="0" i="1" u="none" strike="noStrike" baseline="0" dirty="0">
                <a:solidFill>
                  <a:srgbClr val="25201D"/>
                </a:solidFill>
                <a:latin typeface="Arial" panose="020B0604020202020204" pitchFamily="34" charset="0"/>
                <a:cs typeface="Arial" panose="020B0604020202020204" pitchFamily="34" charset="0"/>
              </a:rPr>
              <a:t>) h</a:t>
            </a:r>
            <a:r>
              <a:rPr lang="tr-TR" sz="3200" b="0" i="1" u="none" strike="noStrike" baseline="30000" dirty="0">
                <a:solidFill>
                  <a:srgbClr val="25201D"/>
                </a:solidFill>
                <a:latin typeface="Arial" panose="020B0604020202020204" pitchFamily="34" charset="0"/>
                <a:cs typeface="Arial" panose="020B0604020202020204" pitchFamily="34" charset="0"/>
              </a:rPr>
              <a:t>2</a:t>
            </a:r>
            <a:r>
              <a:rPr lang="tr-TR" sz="3200" b="0" i="1" u="none" strike="noStrike" baseline="0" dirty="0">
                <a:solidFill>
                  <a:srgbClr val="25201D"/>
                </a:solidFill>
                <a:latin typeface="Arial" panose="020B0604020202020204" pitchFamily="34" charset="0"/>
                <a:cs typeface="Arial" panose="020B0604020202020204" pitchFamily="34" charset="0"/>
              </a:rPr>
              <a:t>/ 1+(n-1)</a:t>
            </a:r>
            <a:r>
              <a:rPr lang="tr-TR" sz="3200" b="0" i="1" u="none" strike="noStrike" baseline="0" dirty="0" err="1">
                <a:solidFill>
                  <a:srgbClr val="25201D"/>
                </a:solidFill>
                <a:latin typeface="Arial" panose="020B0604020202020204" pitchFamily="34" charset="0"/>
                <a:cs typeface="Arial" panose="020B0604020202020204" pitchFamily="34" charset="0"/>
              </a:rPr>
              <a:t>r</a:t>
            </a:r>
            <a:r>
              <a:rPr lang="tr-TR" sz="3200" b="0" i="1" u="none" strike="noStrike" baseline="30000" dirty="0" err="1">
                <a:solidFill>
                  <a:srgbClr val="25201D"/>
                </a:solidFill>
                <a:latin typeface="Arial" panose="020B0604020202020204" pitchFamily="34" charset="0"/>
                <a:cs typeface="Arial" panose="020B0604020202020204" pitchFamily="34" charset="0"/>
              </a:rPr>
              <a:t>P</a:t>
            </a:r>
            <a:r>
              <a:rPr lang="tr-TR" sz="3200" b="0" i="1" u="none" strike="noStrike" dirty="0">
                <a:solidFill>
                  <a:srgbClr val="25201D"/>
                </a:solidFill>
                <a:latin typeface="Arial" panose="020B0604020202020204" pitchFamily="34" charset="0"/>
                <a:cs typeface="Arial" panose="020B0604020202020204" pitchFamily="34" charset="0"/>
              </a:rPr>
              <a:t> </a:t>
            </a:r>
            <a:r>
              <a:rPr lang="tr-TR" sz="3200" b="0" i="0" u="none" strike="noStrike" baseline="0" dirty="0">
                <a:solidFill>
                  <a:srgbClr val="25201D"/>
                </a:solidFill>
                <a:latin typeface="Arial" panose="020B0604020202020204" pitchFamily="34" charset="0"/>
                <a:cs typeface="Arial" panose="020B0604020202020204" pitchFamily="34" charset="0"/>
              </a:rPr>
              <a:t>şeklinde </a:t>
            </a:r>
            <a:r>
              <a:rPr lang="tr-TR" sz="3200" dirty="0">
                <a:solidFill>
                  <a:srgbClr val="25201D"/>
                </a:solidFill>
                <a:latin typeface="Arial" panose="020B0604020202020204" pitchFamily="34" charset="0"/>
                <a:cs typeface="Arial" panose="020B0604020202020204" pitchFamily="34" charset="0"/>
              </a:rPr>
              <a:t>hesaplanabilir. </a:t>
            </a:r>
          </a:p>
          <a:p>
            <a:pPr marL="342900" indent="-342900" algn="just">
              <a:buFont typeface="Wingdings" panose="05000000000000000000" pitchFamily="2" charset="2"/>
              <a:buChar char="@"/>
            </a:pPr>
            <a:r>
              <a:rPr lang="tr-TR" sz="3200" dirty="0">
                <a:solidFill>
                  <a:srgbClr val="25201D"/>
                </a:solidFill>
                <a:latin typeface="Arial" panose="020B0604020202020204" pitchFamily="34" charset="0"/>
                <a:cs typeface="Arial" panose="020B0604020202020204" pitchFamily="34" charset="0"/>
              </a:rPr>
              <a:t> Formülde, </a:t>
            </a:r>
            <a:r>
              <a:rPr lang="tr-TR" sz="3200" dirty="0">
                <a:solidFill>
                  <a:srgbClr val="36322E"/>
                </a:solidFill>
                <a:latin typeface="Arial" panose="020B0604020202020204" pitchFamily="34" charset="0"/>
                <a:cs typeface="Arial" panose="020B0604020202020204" pitchFamily="34" charset="0"/>
              </a:rPr>
              <a:t>r</a:t>
            </a:r>
            <a:r>
              <a:rPr lang="tr-TR" sz="3200" baseline="30000" dirty="0">
                <a:solidFill>
                  <a:srgbClr val="36322E"/>
                </a:solidFill>
                <a:latin typeface="Arial" panose="020B0604020202020204" pitchFamily="34" charset="0"/>
                <a:cs typeface="Arial" panose="020B0604020202020204" pitchFamily="34" charset="0"/>
              </a:rPr>
              <a:t>G</a:t>
            </a:r>
            <a:r>
              <a:rPr lang="tr-TR" sz="3200" dirty="0">
                <a:solidFill>
                  <a:srgbClr val="36322E"/>
                </a:solidFill>
                <a:latin typeface="Arial" panose="020B0604020202020204" pitchFamily="34" charset="0"/>
                <a:cs typeface="Arial" panose="020B0604020202020204" pitchFamily="34" charset="0"/>
              </a:rPr>
              <a:t> </a:t>
            </a:r>
            <a:r>
              <a:rPr lang="tr-TR" sz="3200" b="0" i="0" u="none" strike="noStrike" baseline="0" dirty="0">
                <a:solidFill>
                  <a:srgbClr val="25201D"/>
                </a:solidFill>
                <a:latin typeface="Arial" panose="020B0604020202020204" pitchFamily="34" charset="0"/>
                <a:cs typeface="Arial" panose="020B0604020202020204" pitchFamily="34" charset="0"/>
              </a:rPr>
              <a:t>= </a:t>
            </a:r>
            <a:r>
              <a:rPr lang="tr-TR" sz="3200" dirty="0">
                <a:solidFill>
                  <a:srgbClr val="36322E"/>
                </a:solidFill>
                <a:latin typeface="Arial" panose="020B0604020202020204" pitchFamily="34" charset="0"/>
                <a:cs typeface="Arial" panose="020B0604020202020204" pitchFamily="34" charset="0"/>
              </a:rPr>
              <a:t>½ </a:t>
            </a:r>
            <a:r>
              <a:rPr lang="tr-TR" sz="3200" dirty="0">
                <a:solidFill>
                  <a:srgbClr val="25201D"/>
                </a:solidFill>
                <a:latin typeface="Arial" panose="020B0604020202020204" pitchFamily="34" charset="0"/>
                <a:cs typeface="Arial" panose="020B0604020202020204" pitchFamily="34" charset="0"/>
              </a:rPr>
              <a:t>(öz) </a:t>
            </a:r>
            <a:r>
              <a:rPr lang="tr-TR" sz="3200" dirty="0">
                <a:solidFill>
                  <a:srgbClr val="36322E"/>
                </a:solidFill>
                <a:latin typeface="Arial" panose="020B0604020202020204" pitchFamily="34" charset="0"/>
                <a:cs typeface="Arial" panose="020B0604020202020204" pitchFamily="34" charset="0"/>
              </a:rPr>
              <a:t>veya ¼ (üvey) </a:t>
            </a:r>
            <a:r>
              <a:rPr lang="tr-TR" sz="3200" b="0" i="0" u="none" strike="noStrike" baseline="0" dirty="0">
                <a:solidFill>
                  <a:srgbClr val="25201D"/>
                </a:solidFill>
                <a:latin typeface="Arial" panose="020B0604020202020204" pitchFamily="34" charset="0"/>
                <a:cs typeface="Arial" panose="020B0604020202020204" pitchFamily="34" charset="0"/>
              </a:rPr>
              <a:t>kardeşlerde akrabalık </a:t>
            </a:r>
            <a:r>
              <a:rPr lang="tr-TR" sz="3200" dirty="0">
                <a:solidFill>
                  <a:srgbClr val="25201D"/>
                </a:solidFill>
                <a:latin typeface="Arial" panose="020B0604020202020204" pitchFamily="34" charset="0"/>
                <a:cs typeface="Arial" panose="020B0604020202020204" pitchFamily="34" charset="0"/>
              </a:rPr>
              <a:t>olarak </a:t>
            </a:r>
            <a:r>
              <a:rPr lang="tr-TR" sz="3200" b="0" i="0" u="none" strike="noStrike" baseline="0" dirty="0">
                <a:solidFill>
                  <a:srgbClr val="25201D"/>
                </a:solidFill>
                <a:latin typeface="Arial" panose="020B0604020202020204" pitchFamily="34" charset="0"/>
                <a:cs typeface="Arial" panose="020B0604020202020204" pitchFamily="34" charset="0"/>
              </a:rPr>
              <a:t>alınır.</a:t>
            </a:r>
          </a:p>
          <a:p>
            <a:pPr marL="342900" indent="-342900" algn="just">
              <a:buFont typeface="Wingdings" panose="05000000000000000000" pitchFamily="2" charset="2"/>
              <a:buChar char="@"/>
            </a:pPr>
            <a:r>
              <a:rPr lang="tr-TR" sz="3200" dirty="0">
                <a:solidFill>
                  <a:srgbClr val="25201D"/>
                </a:solidFill>
                <a:latin typeface="Arial" panose="020B0604020202020204" pitchFamily="34" charset="0"/>
                <a:cs typeface="Arial" panose="020B0604020202020204" pitchFamily="34" charset="0"/>
              </a:rPr>
              <a:t> r</a:t>
            </a:r>
            <a:r>
              <a:rPr lang="tr-TR" sz="3200" baseline="30000" dirty="0">
                <a:solidFill>
                  <a:srgbClr val="25201D"/>
                </a:solidFill>
                <a:latin typeface="Arial" panose="020B0604020202020204" pitchFamily="34" charset="0"/>
                <a:cs typeface="Arial" panose="020B0604020202020204" pitchFamily="34" charset="0"/>
              </a:rPr>
              <a:t>p</a:t>
            </a:r>
            <a:r>
              <a:rPr lang="tr-TR" sz="3200" dirty="0">
                <a:solidFill>
                  <a:srgbClr val="25201D"/>
                </a:solidFill>
                <a:latin typeface="Arial" panose="020B0604020202020204" pitchFamily="34" charset="0"/>
                <a:cs typeface="Arial" panose="020B0604020202020204" pitchFamily="34" charset="0"/>
              </a:rPr>
              <a:t> </a:t>
            </a:r>
            <a:r>
              <a:rPr lang="tr-TR" sz="3200" b="0" i="0" u="none" strike="noStrike" baseline="0" dirty="0">
                <a:solidFill>
                  <a:srgbClr val="25201D"/>
                </a:solidFill>
                <a:latin typeface="Arial" panose="020B0604020202020204" pitchFamily="34" charset="0"/>
                <a:cs typeface="Arial" panose="020B0604020202020204" pitchFamily="34" charset="0"/>
              </a:rPr>
              <a:t>= </a:t>
            </a:r>
            <a:r>
              <a:rPr lang="tr-TR" sz="3200" b="0" i="1" u="none" strike="noStrike" baseline="0" dirty="0">
                <a:solidFill>
                  <a:srgbClr val="25201D"/>
                </a:solidFill>
                <a:latin typeface="Arial" panose="020B0604020202020204" pitchFamily="34" charset="0"/>
                <a:cs typeface="Arial" panose="020B0604020202020204" pitchFamily="34" charset="0"/>
              </a:rPr>
              <a:t>r</a:t>
            </a:r>
            <a:r>
              <a:rPr lang="tr-TR" sz="3200" b="0" i="1" u="none" strike="noStrike" baseline="30000" dirty="0">
                <a:solidFill>
                  <a:srgbClr val="25201D"/>
                </a:solidFill>
                <a:latin typeface="Arial" panose="020B0604020202020204" pitchFamily="34" charset="0"/>
                <a:cs typeface="Arial" panose="020B0604020202020204" pitchFamily="34" charset="0"/>
              </a:rPr>
              <a:t>G </a:t>
            </a:r>
            <a:r>
              <a:rPr lang="tr-TR" sz="3200" dirty="0">
                <a:solidFill>
                  <a:srgbClr val="25201D"/>
                </a:solidFill>
                <a:latin typeface="Arial" panose="020B0604020202020204" pitchFamily="34" charset="0"/>
                <a:cs typeface="Arial" panose="020B0604020202020204" pitchFamily="34" charset="0"/>
              </a:rPr>
              <a:t>h</a:t>
            </a:r>
            <a:r>
              <a:rPr lang="tr-TR" sz="3200" b="0" i="0" u="none" strike="noStrike" baseline="30000" dirty="0">
                <a:solidFill>
                  <a:srgbClr val="25201D"/>
                </a:solidFill>
                <a:latin typeface="Arial" panose="020B0604020202020204" pitchFamily="34" charset="0"/>
                <a:cs typeface="Arial" panose="020B0604020202020204" pitchFamily="34" charset="0"/>
              </a:rPr>
              <a:t>2</a:t>
            </a:r>
            <a:r>
              <a:rPr lang="tr-TR" sz="3200" b="0" i="0" u="none" strike="noStrike" baseline="0" dirty="0">
                <a:solidFill>
                  <a:srgbClr val="25201D"/>
                </a:solidFill>
                <a:latin typeface="Arial" panose="020B0604020202020204" pitchFamily="34" charset="0"/>
                <a:cs typeface="Arial" panose="020B0604020202020204" pitchFamily="34" charset="0"/>
              </a:rPr>
              <a:t> </a:t>
            </a:r>
            <a:r>
              <a:rPr lang="tr-TR" sz="3200" dirty="0">
                <a:solidFill>
                  <a:srgbClr val="25201D"/>
                </a:solidFill>
                <a:latin typeface="Arial" panose="020B0604020202020204" pitchFamily="34" charset="0"/>
                <a:cs typeface="Arial" panose="020B0604020202020204" pitchFamily="34" charset="0"/>
              </a:rPr>
              <a:t>'</a:t>
            </a:r>
            <a:r>
              <a:rPr lang="tr-TR" sz="3200" dirty="0" err="1">
                <a:solidFill>
                  <a:srgbClr val="25201D"/>
                </a:solidFill>
                <a:latin typeface="Arial" panose="020B0604020202020204" pitchFamily="34" charset="0"/>
                <a:cs typeface="Arial" panose="020B0604020202020204" pitchFamily="34" charset="0"/>
              </a:rPr>
              <a:t>dir</a:t>
            </a:r>
            <a:r>
              <a:rPr lang="tr-TR" sz="3200" dirty="0">
                <a:solidFill>
                  <a:srgbClr val="25201D"/>
                </a:solidFill>
                <a:latin typeface="Arial" panose="020B0604020202020204" pitchFamily="34" charset="0"/>
                <a:cs typeface="Arial" panose="020B0604020202020204" pitchFamily="34" charset="0"/>
              </a:rPr>
              <a:t>.</a:t>
            </a: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99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Familya Seleksiyonu</a:t>
            </a:r>
          </a:p>
        </p:txBody>
      </p:sp>
      <p:sp>
        <p:nvSpPr>
          <p:cNvPr id="3" name="Alt Başlık 2"/>
          <p:cNvSpPr>
            <a:spLocks noGrp="1"/>
          </p:cNvSpPr>
          <p:nvPr>
            <p:ph type="subTitle" idx="1"/>
          </p:nvPr>
        </p:nvSpPr>
        <p:spPr>
          <a:xfrm>
            <a:off x="95534" y="941697"/>
            <a:ext cx="12000932" cy="5916304"/>
          </a:xfrm>
        </p:spPr>
        <p:txBody>
          <a:bodyPr>
            <a:normAutofit lnSpcReduction="10000"/>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Döl kontrolü yapılacak sürülerde, karar verilmesi gereken önemli konulardan biriside bir erkeği test edebilmek için kayıt edilmesi gereken yavru sayısıdır. </a:t>
            </a:r>
          </a:p>
          <a:p>
            <a:pPr marL="342900" indent="-342900" algn="just">
              <a:buFont typeface="Wingdings" panose="05000000000000000000" pitchFamily="2" charset="2"/>
              <a:buChar char="@"/>
            </a:pPr>
            <a:r>
              <a:rPr lang="tr-TR" sz="3200" dirty="0" err="1">
                <a:latin typeface="Arial" panose="020B0604020202020204" pitchFamily="34" charset="0"/>
                <a:cs typeface="Arial" panose="020B0604020202020204" pitchFamily="34" charset="0"/>
              </a:rPr>
              <a:t>Progeni</a:t>
            </a:r>
            <a:r>
              <a:rPr lang="tr-TR" sz="3200" dirty="0">
                <a:latin typeface="Arial" panose="020B0604020202020204" pitchFamily="34" charset="0"/>
                <a:cs typeface="Arial" panose="020B0604020202020204" pitchFamily="34" charset="0"/>
              </a:rPr>
              <a:t> testin belirli bir kesinlikle yapılabilmesi için lüzumlu yavru sayısı, kalıtım derecesinin yüksekliğine bağlı olarak azalmaktadır.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Bir hayvanın damızlık değerini aynı kesinlikle tahmin edebilmek için lüzumlu yavru sayısı, kalıtım derecesi 0.30 olan bir özellik için 25 ve kalıtım derecesi 0.60 olan bir karakter için ise 10'dur.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Kayıt edilebilecek toplam yavru sayısının (TYS) sınırlı olduğu durumlarda, teste tabi tutulacak erkek sayısı (ES) de yavru grubu büyüklüğüne (n) bağlıdır.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Yani; ES= TYS / n '</a:t>
            </a:r>
            <a:r>
              <a:rPr lang="tr-TR" sz="3200" dirty="0" err="1">
                <a:latin typeface="Arial" panose="020B0604020202020204" pitchFamily="34" charset="0"/>
                <a:cs typeface="Arial" panose="020B0604020202020204" pitchFamily="34" charset="0"/>
              </a:rPr>
              <a:t>dir</a:t>
            </a:r>
            <a:r>
              <a:rPr lang="tr-TR" sz="3200" dirty="0">
                <a:latin typeface="Arial" panose="020B0604020202020204" pitchFamily="34" charset="0"/>
                <a:cs typeface="Arial" panose="020B0604020202020204" pitchFamily="34" charset="0"/>
              </a:rPr>
              <a:t>.</a:t>
            </a:r>
          </a:p>
        </p:txBody>
      </p:sp>
      <p:sp>
        <p:nvSpPr>
          <p:cNvPr id="4" name="Metin kutusu 3"/>
          <p:cNvSpPr txBox="1"/>
          <p:nvPr/>
        </p:nvSpPr>
        <p:spPr>
          <a:xfrm>
            <a:off x="5650173" y="2852382"/>
            <a:ext cx="65" cy="276999"/>
          </a:xfrm>
          <a:prstGeom prst="rect">
            <a:avLst/>
          </a:prstGeom>
          <a:noFill/>
        </p:spPr>
        <p:txBody>
          <a:bodyPr wrap="none" lIns="0" tIns="0" rIns="0" bIns="0" rtlCol="0">
            <a:spAutoFit/>
          </a:bodyPr>
          <a:lstStyle/>
          <a:p>
            <a:endParaRPr lang="tr-TR" dirty="0"/>
          </a:p>
        </p:txBody>
      </p:sp>
    </p:spTree>
    <p:extLst>
      <p:ext uri="{BB962C8B-B14F-4D97-AF65-F5344CB8AC3E}">
        <p14:creationId xmlns:p14="http://schemas.microsoft.com/office/powerpoint/2010/main" val="9743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Familya Seleksiyonu</a:t>
            </a:r>
          </a:p>
        </p:txBody>
      </p:sp>
      <p:sp>
        <p:nvSpPr>
          <p:cNvPr id="3" name="Alt Başlık 2"/>
          <p:cNvSpPr>
            <a:spLocks noGrp="1"/>
          </p:cNvSpPr>
          <p:nvPr>
            <p:ph type="subTitle" idx="1"/>
          </p:nvPr>
        </p:nvSpPr>
        <p:spPr>
          <a:xfrm>
            <a:off x="95534" y="941697"/>
            <a:ext cx="12000932" cy="5916304"/>
          </a:xfrm>
        </p:spPr>
        <p:txBody>
          <a:bodyPr>
            <a:normAutofit/>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Yavru grubu büyüklüğü arttıkça, testin kesinliği artacak, ancak teste tabi tutulacak erkek sayısı azalacaktır.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Progeny</a:t>
            </a:r>
            <a:r>
              <a:rPr lang="tr-TR" sz="3200" dirty="0">
                <a:latin typeface="Arial" panose="020B0604020202020204" pitchFamily="34" charset="0"/>
                <a:cs typeface="Arial" panose="020B0604020202020204" pitchFamily="34" charset="0"/>
              </a:rPr>
              <a:t> test metodunun verimliliğinin en önemli şartı elden geldiğince fazla erkeğin test edilmesi ve test sonuçlarına göre bu erkekler arasında yoğun bir seleksiyon yapılmasıdır.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N küçük olduğu durumlarda daha fazla erkek test edilebilecek ve dolayısıyla daha yüksek bir seleksiyon </a:t>
            </a:r>
            <a:r>
              <a:rPr lang="tr-TR" sz="3200" dirty="0" err="1">
                <a:latin typeface="Arial" panose="020B0604020202020204" pitchFamily="34" charset="0"/>
                <a:cs typeface="Arial" panose="020B0604020202020204" pitchFamily="34" charset="0"/>
              </a:rPr>
              <a:t>entansitesine</a:t>
            </a:r>
            <a:r>
              <a:rPr lang="tr-TR" sz="3200" dirty="0">
                <a:latin typeface="Arial" panose="020B0604020202020204" pitchFamily="34" charset="0"/>
                <a:cs typeface="Arial" panose="020B0604020202020204" pitchFamily="34" charset="0"/>
              </a:rPr>
              <a:t> ulaşılabilecektir. Ancak bu taktirde seçimin kesinliği azalacaktır.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Belirli bir kalıtım derecesi seviyesinde testin kesinliğini ve test edilecek erkek sayısını en ideal şekilde  sağlayan optimum yavru grubu büyüklüğünü tespit etmek en doğru yoldur.</a:t>
            </a:r>
          </a:p>
        </p:txBody>
      </p:sp>
    </p:spTree>
    <p:extLst>
      <p:ext uri="{BB962C8B-B14F-4D97-AF65-F5344CB8AC3E}">
        <p14:creationId xmlns:p14="http://schemas.microsoft.com/office/powerpoint/2010/main" val="3301884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Familya Seleksiyonu</a:t>
            </a:r>
          </a:p>
        </p:txBody>
      </p:sp>
      <mc:AlternateContent xmlns:mc="http://schemas.openxmlformats.org/markup-compatibility/2006" xmlns:a14="http://schemas.microsoft.com/office/drawing/2010/main">
        <mc:Choice Requires="a14">
          <p:sp>
            <p:nvSpPr>
              <p:cNvPr id="3" name="Alt Başlık 2"/>
              <p:cNvSpPr>
                <a:spLocks noGrp="1"/>
              </p:cNvSpPr>
              <p:nvPr>
                <p:ph type="subTitle" idx="1"/>
              </p:nvPr>
            </p:nvSpPr>
            <p:spPr>
              <a:xfrm>
                <a:off x="95534" y="941697"/>
                <a:ext cx="12000932" cy="5916304"/>
              </a:xfrm>
            </p:spPr>
            <p:txBody>
              <a:bodyPr>
                <a:normAutofit lnSpcReduction="10000"/>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Genetik ilerlemenin maksimum olmasına imkan veren yavru grubu büyüklüğü yaklaşık olarak, </a:t>
                </a:r>
                <a14:m>
                  <m:oMath xmlns:m="http://schemas.openxmlformats.org/officeDocument/2006/math">
                    <m:r>
                      <a:rPr lang="tr-TR" sz="3200" i="1">
                        <a:latin typeface="Cambria Math" panose="02040503050406030204" pitchFamily="18" charset="0"/>
                        <a:cs typeface="Arial" panose="020B0604020202020204" pitchFamily="34" charset="0"/>
                      </a:rPr>
                      <m:t>𝑛</m:t>
                    </m:r>
                    <m:r>
                      <a:rPr lang="tr-TR" sz="3200" i="1">
                        <a:latin typeface="Cambria Math" panose="02040503050406030204" pitchFamily="18" charset="0"/>
                        <a:cs typeface="Arial" panose="020B0604020202020204" pitchFamily="34" charset="0"/>
                      </a:rPr>
                      <m:t>=0.56</m:t>
                    </m:r>
                    <m:rad>
                      <m:radPr>
                        <m:degHide m:val="on"/>
                        <m:ctrlPr>
                          <a:rPr lang="tr-TR" sz="3200" i="1">
                            <a:latin typeface="Cambria Math" panose="02040503050406030204" pitchFamily="18" charset="0"/>
                            <a:cs typeface="Arial" panose="020B0604020202020204" pitchFamily="34" charset="0"/>
                          </a:rPr>
                        </m:ctrlPr>
                      </m:radPr>
                      <m:deg/>
                      <m:e>
                        <m:r>
                          <a:rPr lang="tr-TR" sz="3200" i="1">
                            <a:latin typeface="Cambria Math" panose="02040503050406030204" pitchFamily="18" charset="0"/>
                            <a:cs typeface="Arial" panose="020B0604020202020204" pitchFamily="34" charset="0"/>
                          </a:rPr>
                          <m:t>𝑇𝑌𝑆</m:t>
                        </m:r>
                        <m:r>
                          <a:rPr lang="tr-TR" sz="3200" i="1">
                            <a:latin typeface="Cambria Math" panose="02040503050406030204" pitchFamily="18" charset="0"/>
                            <a:cs typeface="Arial" panose="020B0604020202020204" pitchFamily="34" charset="0"/>
                          </a:rPr>
                          <m:t>/</m:t>
                        </m:r>
                        <m:r>
                          <a:rPr lang="tr-TR" sz="3200" i="1">
                            <a:latin typeface="Cambria Math" panose="02040503050406030204" pitchFamily="18" charset="0"/>
                            <a:cs typeface="Arial" panose="020B0604020202020204" pitchFamily="34" charset="0"/>
                          </a:rPr>
                          <m:t>𝐵</m:t>
                        </m:r>
                        <m:sSup>
                          <m:sSupPr>
                            <m:ctrlPr>
                              <a:rPr lang="tr-TR" sz="3200" i="1">
                                <a:latin typeface="Cambria Math" panose="02040503050406030204" pitchFamily="18" charset="0"/>
                                <a:cs typeface="Arial" panose="020B0604020202020204" pitchFamily="34" charset="0"/>
                              </a:rPr>
                            </m:ctrlPr>
                          </m:sSupPr>
                          <m:e>
                            <m:r>
                              <a:rPr lang="tr-TR" sz="3200" i="1">
                                <a:latin typeface="Cambria Math" panose="02040503050406030204" pitchFamily="18" charset="0"/>
                                <a:cs typeface="Arial" panose="020B0604020202020204" pitchFamily="34" charset="0"/>
                              </a:rPr>
                              <m:t>h</m:t>
                            </m:r>
                          </m:e>
                          <m:sup>
                            <m:r>
                              <a:rPr lang="tr-TR" sz="3200" i="1">
                                <a:latin typeface="Cambria Math" panose="02040503050406030204" pitchFamily="18" charset="0"/>
                                <a:cs typeface="Arial" panose="020B0604020202020204" pitchFamily="34" charset="0"/>
                              </a:rPr>
                              <m:t>2</m:t>
                            </m:r>
                          </m:sup>
                        </m:sSup>
                      </m:e>
                    </m:rad>
                  </m:oMath>
                </a14:m>
                <a:r>
                  <a:rPr lang="tr-TR" sz="3200" dirty="0">
                    <a:latin typeface="Arial" panose="020B0604020202020204" pitchFamily="34" charset="0"/>
                    <a:cs typeface="Arial" panose="020B0604020202020204" pitchFamily="34" charset="0"/>
                  </a:rPr>
                  <a:t> formülü ile belirlenir'. Burada,</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 = testi belli erkekler arasından nihai olarak seçilecek erkek damızlık sayısını göstermektedir (Bu formül yavru grupları baba bir üvey kardeşlerden kurulu olduğu zaman kullanılır).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 = incelenecek özelliğin kalıtım derecesidir.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Koyunlarda döl veriminin kalıtım derecesi 0.15 olduğu ve her yıl test için kullanılacak 510 dişi koyunun bulunduğu bir sürüde, her yıl test edilen aday koçlar arasından 8 tanesi damızlık olarak seçilecektir. Seçilen erkeklerde genetik ilerlemeyi maksimum yapacak optimum yavru grubu büyüklüğünü ve teste alınacak aday koç sayısını hesaplayınız?</a:t>
                </a:r>
              </a:p>
            </p:txBody>
          </p:sp>
        </mc:Choice>
        <mc:Fallback xmlns="">
          <p:sp>
            <p:nvSpPr>
              <p:cNvPr id="3" name="Alt Başlık 2"/>
              <p:cNvSpPr>
                <a:spLocks noGrp="1" noRot="1" noChangeAspect="1" noMove="1" noResize="1" noEditPoints="1" noAdjustHandles="1" noChangeArrowheads="1" noChangeShapeType="1" noTextEdit="1"/>
              </p:cNvSpPr>
              <p:nvPr>
                <p:ph type="subTitle" idx="1"/>
              </p:nvPr>
            </p:nvSpPr>
            <p:spPr>
              <a:xfrm>
                <a:off x="95534" y="941697"/>
                <a:ext cx="12000932" cy="5916304"/>
              </a:xfrm>
              <a:blipFill>
                <a:blip r:embed="rId2"/>
                <a:stretch>
                  <a:fillRect l="-1169" t="-2987" r="-1321"/>
                </a:stretch>
              </a:blipFill>
            </p:spPr>
            <p:txBody>
              <a:bodyPr/>
              <a:lstStyle/>
              <a:p>
                <a:r>
                  <a:rPr lang="tr-TR">
                    <a:noFill/>
                  </a:rPr>
                  <a:t> </a:t>
                </a:r>
              </a:p>
            </p:txBody>
          </p:sp>
        </mc:Fallback>
      </mc:AlternateContent>
    </p:spTree>
    <p:extLst>
      <p:ext uri="{BB962C8B-B14F-4D97-AF65-F5344CB8AC3E}">
        <p14:creationId xmlns:p14="http://schemas.microsoft.com/office/powerpoint/2010/main" val="3404905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Familya Seleksiyonu</a:t>
            </a:r>
          </a:p>
        </p:txBody>
      </p:sp>
      <mc:AlternateContent xmlns:mc="http://schemas.openxmlformats.org/markup-compatibility/2006" xmlns:a14="http://schemas.microsoft.com/office/drawing/2010/main">
        <mc:Choice Requires="a14">
          <p:sp>
            <p:nvSpPr>
              <p:cNvPr id="3" name="Alt Başlık 2"/>
              <p:cNvSpPr>
                <a:spLocks noGrp="1"/>
              </p:cNvSpPr>
              <p:nvPr>
                <p:ph type="subTitle" idx="1"/>
              </p:nvPr>
            </p:nvSpPr>
            <p:spPr>
              <a:xfrm>
                <a:off x="95534" y="941697"/>
                <a:ext cx="12000932" cy="5916304"/>
              </a:xfrm>
            </p:spPr>
            <p:txBody>
              <a:bodyPr>
                <a:normAutofit/>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Çözüm: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Önce yavru grubu büyüklüğünü hesaplayalım,</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t>
                </a:r>
                <a14:m>
                  <m:oMath xmlns:m="http://schemas.openxmlformats.org/officeDocument/2006/math">
                    <m:r>
                      <a:rPr lang="tr-TR" sz="3200" b="0" i="1" smtClean="0">
                        <a:latin typeface="Cambria Math" panose="02040503050406030204" pitchFamily="18" charset="0"/>
                        <a:cs typeface="Arial" panose="020B0604020202020204" pitchFamily="34" charset="0"/>
                      </a:rPr>
                      <m:t>𝑛</m:t>
                    </m:r>
                    <m:r>
                      <a:rPr lang="tr-TR" sz="3200" i="1" smtClean="0">
                        <a:latin typeface="Cambria Math" panose="02040503050406030204" pitchFamily="18" charset="0"/>
                        <a:cs typeface="Arial" panose="020B0604020202020204" pitchFamily="34" charset="0"/>
                      </a:rPr>
                      <m:t>=</m:t>
                    </m:r>
                    <m:r>
                      <a:rPr lang="tr-TR" sz="3200" b="0" i="1" smtClean="0">
                        <a:latin typeface="Cambria Math" panose="02040503050406030204" pitchFamily="18" charset="0"/>
                        <a:cs typeface="Arial" panose="020B0604020202020204" pitchFamily="34" charset="0"/>
                      </a:rPr>
                      <m:t>0.56</m:t>
                    </m:r>
                    <m:rad>
                      <m:radPr>
                        <m:degHide m:val="on"/>
                        <m:ctrlPr>
                          <a:rPr lang="tr-TR" sz="3200" i="1" smtClean="0">
                            <a:latin typeface="Cambria Math" panose="02040503050406030204" pitchFamily="18" charset="0"/>
                            <a:cs typeface="Arial" panose="020B0604020202020204" pitchFamily="34" charset="0"/>
                          </a:rPr>
                        </m:ctrlPr>
                      </m:radPr>
                      <m:deg/>
                      <m:e>
                        <m:r>
                          <a:rPr lang="tr-TR" sz="3200" b="0" i="1" smtClean="0">
                            <a:latin typeface="Cambria Math" panose="02040503050406030204" pitchFamily="18" charset="0"/>
                            <a:cs typeface="Arial" panose="020B0604020202020204" pitchFamily="34" charset="0"/>
                          </a:rPr>
                          <m:t>𝑇𝑌𝑆</m:t>
                        </m:r>
                        <m:r>
                          <a:rPr lang="tr-TR" sz="3200" b="0" i="1" smtClean="0">
                            <a:latin typeface="Cambria Math" panose="02040503050406030204" pitchFamily="18" charset="0"/>
                            <a:cs typeface="Arial" panose="020B0604020202020204" pitchFamily="34" charset="0"/>
                          </a:rPr>
                          <m:t>/</m:t>
                        </m:r>
                        <m:r>
                          <a:rPr lang="tr-TR" sz="3200" b="0" i="1" smtClean="0">
                            <a:latin typeface="Cambria Math" panose="02040503050406030204" pitchFamily="18" charset="0"/>
                            <a:cs typeface="Arial" panose="020B0604020202020204" pitchFamily="34" charset="0"/>
                          </a:rPr>
                          <m:t>𝐵</m:t>
                        </m:r>
                        <m:sSup>
                          <m:sSupPr>
                            <m:ctrlPr>
                              <a:rPr lang="tr-TR" sz="3200" b="0" i="1" smtClean="0">
                                <a:latin typeface="Cambria Math" panose="02040503050406030204" pitchFamily="18" charset="0"/>
                                <a:cs typeface="Arial" panose="020B0604020202020204" pitchFamily="34" charset="0"/>
                              </a:rPr>
                            </m:ctrlPr>
                          </m:sSupPr>
                          <m:e>
                            <m:r>
                              <a:rPr lang="tr-TR" sz="3200" b="0" i="1" smtClean="0">
                                <a:latin typeface="Cambria Math" panose="02040503050406030204" pitchFamily="18" charset="0"/>
                                <a:cs typeface="Arial" panose="020B0604020202020204" pitchFamily="34" charset="0"/>
                              </a:rPr>
                              <m:t>h</m:t>
                            </m:r>
                          </m:e>
                          <m:sup>
                            <m:r>
                              <a:rPr lang="tr-TR" sz="3200" b="0" i="1" smtClean="0">
                                <a:latin typeface="Cambria Math" panose="02040503050406030204" pitchFamily="18" charset="0"/>
                                <a:cs typeface="Arial" panose="020B0604020202020204" pitchFamily="34" charset="0"/>
                              </a:rPr>
                              <m:t>2</m:t>
                            </m:r>
                          </m:sup>
                        </m:sSup>
                      </m:e>
                    </m:rad>
                  </m:oMath>
                </a14:m>
                <a:r>
                  <a:rPr lang="tr-TR" sz="3200" dirty="0">
                    <a:latin typeface="Arial" panose="020B0604020202020204" pitchFamily="34" charset="0"/>
                    <a:cs typeface="Arial" panose="020B0604020202020204" pitchFamily="34" charset="0"/>
                  </a:rPr>
                  <a:t> formülünden,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n = 0.56 </a:t>
                </a:r>
                <a:r>
                  <a:rPr lang="tr-TR" sz="3200">
                    <a:latin typeface="Arial" panose="020B0604020202020204" pitchFamily="34" charset="0"/>
                    <a:cs typeface="Arial" panose="020B0604020202020204" pitchFamily="34" charset="0"/>
                  </a:rPr>
                  <a:t>x 21=11 </a:t>
                </a:r>
                <a:r>
                  <a:rPr lang="tr-TR" sz="3200" dirty="0">
                    <a:latin typeface="Arial" panose="020B0604020202020204" pitchFamily="34" charset="0"/>
                    <a:cs typeface="Arial" panose="020B0604020202020204" pitchFamily="34" charset="0"/>
                  </a:rPr>
                  <a:t>baştır.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Teste alınacak aday boğa sayısı ise(ABS),</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ABS = 510 / 11 = 16 baş olarak hesaplanır.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Yani 16 adet erkek hayvanın ortalama 11 'er yavrusunun yardımı ile test edilmesi gerekir.</a:t>
                </a:r>
              </a:p>
            </p:txBody>
          </p:sp>
        </mc:Choice>
        <mc:Fallback xmlns="">
          <p:sp>
            <p:nvSpPr>
              <p:cNvPr id="3" name="Alt Başlık 2"/>
              <p:cNvSpPr>
                <a:spLocks noGrp="1" noRot="1" noChangeAspect="1" noMove="1" noResize="1" noEditPoints="1" noAdjustHandles="1" noChangeArrowheads="1" noChangeShapeType="1" noTextEdit="1"/>
              </p:cNvSpPr>
              <p:nvPr>
                <p:ph type="subTitle" idx="1"/>
              </p:nvPr>
            </p:nvSpPr>
            <p:spPr>
              <a:xfrm>
                <a:off x="95534" y="941697"/>
                <a:ext cx="12000932" cy="5916304"/>
              </a:xfrm>
              <a:blipFill>
                <a:blip r:embed="rId3"/>
                <a:stretch>
                  <a:fillRect l="-1169" t="-2163" r="-1321"/>
                </a:stretch>
              </a:blipFill>
            </p:spPr>
            <p:txBody>
              <a:bodyPr/>
              <a:lstStyle/>
              <a:p>
                <a:r>
                  <a:rPr lang="tr-TR">
                    <a:noFill/>
                  </a:rPr>
                  <a:t> </a:t>
                </a:r>
              </a:p>
            </p:txBody>
          </p:sp>
        </mc:Fallback>
      </mc:AlternateContent>
    </p:spTree>
    <p:extLst>
      <p:ext uri="{BB962C8B-B14F-4D97-AF65-F5344CB8AC3E}">
        <p14:creationId xmlns:p14="http://schemas.microsoft.com/office/powerpoint/2010/main" val="58267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95534" y="941697"/>
            <a:ext cx="12000932" cy="5916304"/>
          </a:xfrm>
        </p:spPr>
        <p:txBody>
          <a:bodyPr>
            <a:normAutofit fontScale="92500" lnSpcReduction="10000"/>
          </a:bodyPr>
          <a:lstStyle/>
          <a:p>
            <a:pPr marL="342900" indent="-342900" algn="just">
              <a:buFont typeface="Wingdings" panose="05000000000000000000" pitchFamily="2" charset="2"/>
              <a:buChar char="@"/>
            </a:pPr>
            <a:r>
              <a:rPr lang="tr-TR" sz="3600" b="1" dirty="0">
                <a:latin typeface="Arial" panose="020B0604020202020204" pitchFamily="34" charset="0"/>
                <a:cs typeface="Arial" panose="020B0604020202020204" pitchFamily="34" charset="0"/>
              </a:rPr>
              <a:t>Seleksiyonda Başarı İçin</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7. Seleksiyon mümkün olduğunca büyük sürülerde uygulanmalı ve en uygun yetiştirme sistemi uygulanmalıdır.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8. Ele alınacak karakterler arasında genetik ve fizyolojik </a:t>
            </a:r>
            <a:r>
              <a:rPr lang="tr-TR" sz="3600" dirty="0" err="1">
                <a:latin typeface="Arial" panose="020B0604020202020204" pitchFamily="34" charset="0"/>
                <a:cs typeface="Arial" panose="020B0604020202020204" pitchFamily="34" charset="0"/>
              </a:rPr>
              <a:t>interaksiyonların</a:t>
            </a:r>
            <a:r>
              <a:rPr lang="tr-TR" sz="3600" dirty="0">
                <a:latin typeface="Arial" panose="020B0604020202020204" pitchFamily="34" charset="0"/>
                <a:cs typeface="Arial" panose="020B0604020202020204" pitchFamily="34" charset="0"/>
              </a:rPr>
              <a:t> bulunup bulunmadığına dikkat edilmeli ve bu şekildeki </a:t>
            </a:r>
            <a:r>
              <a:rPr lang="tr-TR" sz="3600" dirty="0" err="1">
                <a:latin typeface="Arial" panose="020B0604020202020204" pitchFamily="34" charset="0"/>
                <a:cs typeface="Arial" panose="020B0604020202020204" pitchFamily="34" charset="0"/>
              </a:rPr>
              <a:t>interaksiyonlar</a:t>
            </a:r>
            <a:r>
              <a:rPr lang="tr-TR" sz="3600" dirty="0">
                <a:latin typeface="Arial" panose="020B0604020202020204" pitchFamily="34" charset="0"/>
                <a:cs typeface="Arial" panose="020B0604020202020204" pitchFamily="34" charset="0"/>
              </a:rPr>
              <a:t> gen değişimi (</a:t>
            </a:r>
            <a:r>
              <a:rPr lang="tr-TR" sz="3600" dirty="0" err="1">
                <a:latin typeface="Arial" panose="020B0604020202020204" pitchFamily="34" charset="0"/>
                <a:cs typeface="Arial" panose="020B0604020202020204" pitchFamily="34" charset="0"/>
              </a:rPr>
              <a:t>crossing-over</a:t>
            </a:r>
            <a:r>
              <a:rPr lang="tr-TR" sz="3600" dirty="0">
                <a:latin typeface="Arial" panose="020B0604020202020204" pitchFamily="34" charset="0"/>
                <a:cs typeface="Arial" panose="020B0604020202020204" pitchFamily="34" charset="0"/>
              </a:rPr>
              <a:t>) ile düzeltilmelidir.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9. Üreme hızı yüksek olan hayvan türlerinde seçme şansının fazla olması dolayısıyla seleksiyonla sağlanan genetik ilerleme daha fazla olacağı bilinmelidir.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10.Generasyonlar arası sürenin kısa olduğu hayvan türlerinde seleksiyonla sağlanan ilerlemenin daha yüksek olduğu unutulmamalıdır.</a:t>
            </a:r>
          </a:p>
        </p:txBody>
      </p:sp>
    </p:spTree>
    <p:extLst>
      <p:ext uri="{BB962C8B-B14F-4D97-AF65-F5344CB8AC3E}">
        <p14:creationId xmlns:p14="http://schemas.microsoft.com/office/powerpoint/2010/main" val="3506279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5534" y="0"/>
            <a:ext cx="12000932" cy="829267"/>
          </a:xfrm>
        </p:spPr>
        <p:txBody>
          <a:bodyPr>
            <a:normAutofit fontScale="90000"/>
          </a:bodyPr>
          <a:lstStyle/>
          <a:p>
            <a:r>
              <a:rPr lang="tr-TR" dirty="0">
                <a:latin typeface="Arial" panose="020B0604020202020204" pitchFamily="34" charset="0"/>
                <a:cs typeface="Arial" panose="020B0604020202020204" pitchFamily="34" charset="0"/>
              </a:rPr>
              <a:t>Kardeş Verimlerine Göre Seleksiyon</a:t>
            </a:r>
            <a:endParaRPr lang="tr-TR" dirty="0"/>
          </a:p>
        </p:txBody>
      </p:sp>
      <p:sp>
        <p:nvSpPr>
          <p:cNvPr id="3" name="Alt Başlık 2"/>
          <p:cNvSpPr>
            <a:spLocks noGrp="1"/>
          </p:cNvSpPr>
          <p:nvPr>
            <p:ph type="subTitle" idx="1"/>
          </p:nvPr>
        </p:nvSpPr>
        <p:spPr>
          <a:xfrm>
            <a:off x="95534" y="941697"/>
            <a:ext cx="12000932" cy="5916304"/>
          </a:xfrm>
        </p:spPr>
        <p:txBody>
          <a:bodyPr>
            <a:normAutofit/>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Damızlık hayvanlarda bazı karakterlerin ölçülmesi mümkün değildir.</a:t>
            </a:r>
          </a:p>
          <a:p>
            <a:pPr marL="342900" indent="-342900" algn="just">
              <a:buFont typeface="Wingdings" panose="05000000000000000000" pitchFamily="2" charset="2"/>
              <a:buChar char="@"/>
            </a:pPr>
            <a:r>
              <a:rPr lang="tr-TR" sz="3200">
                <a:latin typeface="Arial" panose="020B0604020202020204" pitchFamily="34" charset="0"/>
                <a:cs typeface="Arial" panose="020B0604020202020204" pitchFamily="34" charset="0"/>
              </a:rPr>
              <a:t> Karkas </a:t>
            </a:r>
            <a:r>
              <a:rPr lang="tr-TR" sz="3200" dirty="0">
                <a:latin typeface="Arial" panose="020B0604020202020204" pitchFamily="34" charset="0"/>
                <a:cs typeface="Arial" panose="020B0604020202020204" pitchFamily="34" charset="0"/>
              </a:rPr>
              <a:t>kalitesi ile ilgili karakterler ancak hayvanların kesilmesiyle belirlenebildiğinden damızlık olarak seçilecek hayvanların kendileri bu karakterler bakımından ölçülmez.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Aynı süt verimi ve yumurta verimi gibi yalnızca dişilerde oluşan karakterler bakımından erkek damızlıkların seçiminde söz konusudur.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Böyle durumlarda kardeş verimlerinin dikkate alınması başvurulacak yollardan biridir.</a:t>
            </a:r>
          </a:p>
        </p:txBody>
      </p:sp>
    </p:spTree>
    <p:extLst>
      <p:ext uri="{BB962C8B-B14F-4D97-AF65-F5344CB8AC3E}">
        <p14:creationId xmlns:p14="http://schemas.microsoft.com/office/powerpoint/2010/main" val="3932577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Familya Seleksiyonunda C-Faktörün Rolü</a:t>
            </a:r>
            <a:endParaRPr lang="tr-TR" sz="3600" dirty="0"/>
          </a:p>
        </p:txBody>
      </p:sp>
      <mc:AlternateContent xmlns:mc="http://schemas.openxmlformats.org/markup-compatibility/2006" xmlns:a14="http://schemas.microsoft.com/office/drawing/2010/main">
        <mc:Choice Requires="a14">
          <p:sp>
            <p:nvSpPr>
              <p:cNvPr id="3" name="Alt Başlık 2"/>
              <p:cNvSpPr>
                <a:spLocks noGrp="1"/>
              </p:cNvSpPr>
              <p:nvPr>
                <p:ph type="subTitle" idx="1"/>
              </p:nvPr>
            </p:nvSpPr>
            <p:spPr>
              <a:xfrm>
                <a:off x="122830" y="941695"/>
                <a:ext cx="11973636" cy="5773003"/>
              </a:xfrm>
            </p:spPr>
            <p:txBody>
              <a:bodyPr>
                <a:normAutofit lnSpcReduction="1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Akraba grupların ayrı çevre faktörlerine maruz bırakılmaları veya aynı analardan olmaları halinde, bir grup içerisindeki fertlerin birbir­lerine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benzerlikleri yetiştirme sistemlerinin müsaade ettiğinden daha fazla ise buna seleksiyon uygulanmasında dikkat edilmesi gerekir.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Konu familya seleksiyonunda önem kazanmaktadır.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Familya seleksiyonun verimliliğinde C-faktörünün rolü familyalar farklı çevre faktörlerine maruz bıra­kılmışlarsa, her familya içindeki fertlerin fenotipik değerleri arasındaki benzerlik </a:t>
                </a:r>
                <a14:m>
                  <m:oMath xmlns:m="http://schemas.openxmlformats.org/officeDocument/2006/math">
                    <m:f>
                      <m:fPr>
                        <m:ctrlPr>
                          <a:rPr lang="tr-TR" sz="3200" i="1" smtClean="0">
                            <a:latin typeface="Cambria Math" panose="02040503050406030204" pitchFamily="18" charset="0"/>
                            <a:cs typeface="Arial" panose="020B0604020202020204" pitchFamily="34" charset="0"/>
                          </a:rPr>
                        </m:ctrlPr>
                      </m:fPr>
                      <m:num>
                        <m:sSub>
                          <m:sSubPr>
                            <m:ctrlPr>
                              <a:rPr lang="tr-TR" sz="3200" i="1" smtClean="0">
                                <a:latin typeface="Cambria Math" panose="02040503050406030204" pitchFamily="18" charset="0"/>
                                <a:cs typeface="Arial" panose="020B0604020202020204" pitchFamily="34" charset="0"/>
                              </a:rPr>
                            </m:ctrlPr>
                          </m:sSubPr>
                          <m:e>
                            <m:r>
                              <a:rPr lang="tr-TR" sz="3200" i="1" smtClean="0">
                                <a:latin typeface="Cambria Math" panose="02040503050406030204" pitchFamily="18" charset="0"/>
                                <a:cs typeface="Arial" panose="020B0604020202020204" pitchFamily="34" charset="0"/>
                              </a:rPr>
                              <m:t>∆</m:t>
                            </m:r>
                            <m:r>
                              <a:rPr lang="tr-TR" sz="3200" b="0" i="1" smtClean="0">
                                <a:latin typeface="Cambria Math" panose="02040503050406030204" pitchFamily="18" charset="0"/>
                                <a:cs typeface="Arial" panose="020B0604020202020204" pitchFamily="34" charset="0"/>
                              </a:rPr>
                              <m:t>𝐺</m:t>
                            </m:r>
                          </m:e>
                          <m:sub>
                            <m:r>
                              <a:rPr lang="tr-TR" sz="3200" b="0" i="1" smtClean="0">
                                <a:latin typeface="Cambria Math" panose="02040503050406030204" pitchFamily="18" charset="0"/>
                                <a:cs typeface="Arial" panose="020B0604020202020204" pitchFamily="34" charset="0"/>
                              </a:rPr>
                              <m:t>(</m:t>
                            </m:r>
                            <m:r>
                              <a:rPr lang="tr-TR" sz="3200" b="0" i="1" smtClean="0">
                                <a:latin typeface="Cambria Math" panose="02040503050406030204" pitchFamily="18" charset="0"/>
                                <a:cs typeface="Arial" panose="020B0604020202020204" pitchFamily="34" charset="0"/>
                              </a:rPr>
                              <m:t>𝐹</m:t>
                            </m:r>
                            <m:r>
                              <a:rPr lang="tr-TR" sz="3200" b="0" i="1" smtClean="0">
                                <a:latin typeface="Cambria Math" panose="02040503050406030204" pitchFamily="18" charset="0"/>
                                <a:cs typeface="Arial" panose="020B0604020202020204" pitchFamily="34" charset="0"/>
                              </a:rPr>
                              <m:t>)</m:t>
                            </m:r>
                          </m:sub>
                        </m:sSub>
                      </m:num>
                      <m:den>
                        <m:sSub>
                          <m:sSubPr>
                            <m:ctrlPr>
                              <a:rPr lang="tr-TR" sz="3200" i="1" smtClean="0">
                                <a:latin typeface="Cambria Math" panose="02040503050406030204" pitchFamily="18" charset="0"/>
                                <a:cs typeface="Arial" panose="020B0604020202020204" pitchFamily="34" charset="0"/>
                              </a:rPr>
                            </m:ctrlPr>
                          </m:sSubPr>
                          <m:e>
                            <m:r>
                              <a:rPr lang="tr-TR" sz="3200" i="1" smtClean="0">
                                <a:latin typeface="Cambria Math" panose="02040503050406030204" pitchFamily="18" charset="0"/>
                                <a:cs typeface="Arial" panose="020B0604020202020204" pitchFamily="34" charset="0"/>
                              </a:rPr>
                              <m:t>∆</m:t>
                            </m:r>
                            <m:r>
                              <a:rPr lang="tr-TR" sz="3200" b="0" i="1" smtClean="0">
                                <a:latin typeface="Cambria Math" panose="02040503050406030204" pitchFamily="18" charset="0"/>
                                <a:cs typeface="Arial" panose="020B0604020202020204" pitchFamily="34" charset="0"/>
                              </a:rPr>
                              <m:t>𝐺</m:t>
                            </m:r>
                          </m:e>
                          <m:sub>
                            <m:r>
                              <a:rPr lang="tr-TR" sz="3200" b="0" i="1" smtClean="0">
                                <a:latin typeface="Cambria Math" panose="02040503050406030204" pitchFamily="18" charset="0"/>
                                <a:cs typeface="Arial" panose="020B0604020202020204" pitchFamily="34" charset="0"/>
                              </a:rPr>
                              <m:t>(</m:t>
                            </m:r>
                            <m:r>
                              <a:rPr lang="tr-TR" sz="3200" b="0" i="1" smtClean="0">
                                <a:latin typeface="Cambria Math" panose="02040503050406030204" pitchFamily="18" charset="0"/>
                                <a:cs typeface="Arial" panose="020B0604020202020204" pitchFamily="34" charset="0"/>
                              </a:rPr>
                              <m:t>𝑖</m:t>
                            </m:r>
                            <m:r>
                              <a:rPr lang="tr-TR" sz="3200" b="0" i="1" smtClean="0">
                                <a:latin typeface="Cambria Math" panose="02040503050406030204" pitchFamily="18" charset="0"/>
                                <a:cs typeface="Arial" panose="020B0604020202020204" pitchFamily="34" charset="0"/>
                              </a:rPr>
                              <m:t>)</m:t>
                            </m:r>
                          </m:sub>
                        </m:sSub>
                      </m:den>
                    </m:f>
                  </m:oMath>
                </a14:m>
                <a:r>
                  <a:rPr lang="tr-TR" sz="3200" dirty="0">
                    <a:latin typeface="Arial" panose="020B0604020202020204" pitchFamily="34" charset="0"/>
                    <a:cs typeface="Arial" panose="020B0604020202020204" pitchFamily="34" charset="0"/>
                  </a:rPr>
                  <a:t>=</a:t>
                </a:r>
                <a14:m>
                  <m:oMath xmlns:m="http://schemas.openxmlformats.org/officeDocument/2006/math">
                    <m:f>
                      <m:fPr>
                        <m:ctrlPr>
                          <a:rPr lang="tr-TR" sz="3200" i="1" dirty="0" smtClean="0">
                            <a:latin typeface="Cambria Math" panose="02040503050406030204" pitchFamily="18" charset="0"/>
                            <a:cs typeface="Arial" panose="020B0604020202020204" pitchFamily="34" charset="0"/>
                          </a:rPr>
                        </m:ctrlPr>
                      </m:fPr>
                      <m:num>
                        <m:sSup>
                          <m:sSupPr>
                            <m:ctrlPr>
                              <a:rPr lang="tr-TR" sz="3200" i="1" dirty="0" smtClean="0">
                                <a:latin typeface="Cambria Math" panose="02040503050406030204" pitchFamily="18" charset="0"/>
                                <a:cs typeface="Arial" panose="020B0604020202020204" pitchFamily="34" charset="0"/>
                              </a:rPr>
                            </m:ctrlPr>
                          </m:sSupPr>
                          <m:e>
                            <m:r>
                              <a:rPr lang="tr-TR" sz="3200" b="0" i="1" dirty="0" smtClean="0">
                                <a:latin typeface="Cambria Math" panose="02040503050406030204" pitchFamily="18" charset="0"/>
                                <a:cs typeface="Arial" panose="020B0604020202020204" pitchFamily="34" charset="0"/>
                              </a:rPr>
                              <m:t>1+</m:t>
                            </m:r>
                            <m:d>
                              <m:dPr>
                                <m:ctrlPr>
                                  <a:rPr lang="tr-TR" sz="3200" b="0" i="1" dirty="0" smtClean="0">
                                    <a:latin typeface="Cambria Math" panose="02040503050406030204" pitchFamily="18" charset="0"/>
                                    <a:cs typeface="Arial" panose="020B0604020202020204" pitchFamily="34" charset="0"/>
                                  </a:rPr>
                                </m:ctrlPr>
                              </m:dPr>
                              <m:e>
                                <m:r>
                                  <a:rPr lang="tr-TR" sz="3200" b="0" i="1" dirty="0" smtClean="0">
                                    <a:latin typeface="Cambria Math" panose="02040503050406030204" pitchFamily="18" charset="0"/>
                                    <a:cs typeface="Arial" panose="020B0604020202020204" pitchFamily="34" charset="0"/>
                                  </a:rPr>
                                  <m:t>𝑛</m:t>
                                </m:r>
                                <m:r>
                                  <a:rPr lang="tr-TR" sz="3200" b="0" i="1" dirty="0" smtClean="0">
                                    <a:latin typeface="Cambria Math" panose="02040503050406030204" pitchFamily="18" charset="0"/>
                                    <a:cs typeface="Arial" panose="020B0604020202020204" pitchFamily="34" charset="0"/>
                                  </a:rPr>
                                  <m:t>−1</m:t>
                                </m:r>
                              </m:e>
                            </m:d>
                            <m:r>
                              <a:rPr lang="tr-TR" sz="3200" b="0" i="1" dirty="0" smtClean="0">
                                <a:latin typeface="Cambria Math" panose="02040503050406030204" pitchFamily="18" charset="0"/>
                                <a:cs typeface="Arial" panose="020B0604020202020204" pitchFamily="34" charset="0"/>
                              </a:rPr>
                              <m:t>𝑟</m:t>
                            </m:r>
                          </m:e>
                          <m:sup>
                            <m:r>
                              <a:rPr lang="tr-TR" sz="3200" b="0" i="1" dirty="0" smtClean="0">
                                <a:latin typeface="Cambria Math" panose="02040503050406030204" pitchFamily="18" charset="0"/>
                                <a:cs typeface="Arial" panose="020B0604020202020204" pitchFamily="34" charset="0"/>
                              </a:rPr>
                              <m:t>𝐺</m:t>
                            </m:r>
                          </m:sup>
                        </m:sSup>
                      </m:num>
                      <m:den>
                        <m:rad>
                          <m:radPr>
                            <m:degHide m:val="on"/>
                            <m:ctrlPr>
                              <a:rPr lang="tr-TR" sz="3200" i="1" dirty="0" smtClean="0">
                                <a:latin typeface="Cambria Math" panose="02040503050406030204" pitchFamily="18" charset="0"/>
                                <a:cs typeface="Arial" panose="020B0604020202020204" pitchFamily="34" charset="0"/>
                              </a:rPr>
                            </m:ctrlPr>
                          </m:radPr>
                          <m:deg/>
                          <m:e>
                            <m:r>
                              <a:rPr lang="tr-TR" sz="3200" b="0" i="1" dirty="0" smtClean="0">
                                <a:latin typeface="Cambria Math" panose="02040503050406030204" pitchFamily="18" charset="0"/>
                                <a:cs typeface="Arial" panose="020B0604020202020204" pitchFamily="34" charset="0"/>
                              </a:rPr>
                              <m:t>𝑛</m:t>
                            </m:r>
                            <m:r>
                              <a:rPr lang="tr-TR" sz="3200" b="0" i="1" dirty="0" smtClean="0">
                                <a:latin typeface="Cambria Math" panose="02040503050406030204" pitchFamily="18" charset="0"/>
                                <a:cs typeface="Arial" panose="020B0604020202020204" pitchFamily="34" charset="0"/>
                              </a:rPr>
                              <m:t>[1+</m:t>
                            </m:r>
                            <m:d>
                              <m:dPr>
                                <m:ctrlPr>
                                  <a:rPr lang="tr-TR" sz="3200" b="0" i="1" dirty="0" smtClean="0">
                                    <a:latin typeface="Cambria Math" panose="02040503050406030204" pitchFamily="18" charset="0"/>
                                    <a:cs typeface="Arial" panose="020B0604020202020204" pitchFamily="34" charset="0"/>
                                  </a:rPr>
                                </m:ctrlPr>
                              </m:dPr>
                              <m:e>
                                <m:r>
                                  <a:rPr lang="tr-TR" sz="3200" b="0" i="1" dirty="0" smtClean="0">
                                    <a:latin typeface="Cambria Math" panose="02040503050406030204" pitchFamily="18" charset="0"/>
                                    <a:cs typeface="Arial" panose="020B0604020202020204" pitchFamily="34" charset="0"/>
                                  </a:rPr>
                                  <m:t>𝑛</m:t>
                                </m:r>
                                <m:r>
                                  <a:rPr lang="tr-TR" sz="3200" b="0" i="1" dirty="0" smtClean="0">
                                    <a:latin typeface="Cambria Math" panose="02040503050406030204" pitchFamily="18" charset="0"/>
                                    <a:cs typeface="Arial" panose="020B0604020202020204" pitchFamily="34" charset="0"/>
                                  </a:rPr>
                                  <m:t>−1</m:t>
                                </m:r>
                              </m:e>
                            </m:d>
                            <m:d>
                              <m:dPr>
                                <m:ctrlPr>
                                  <a:rPr lang="tr-TR" sz="3200" b="0" i="1" dirty="0" smtClean="0">
                                    <a:latin typeface="Cambria Math" panose="02040503050406030204" pitchFamily="18" charset="0"/>
                                    <a:cs typeface="Arial" panose="020B0604020202020204" pitchFamily="34" charset="0"/>
                                  </a:rPr>
                                </m:ctrlPr>
                              </m:dPr>
                              <m:e>
                                <m:sSup>
                                  <m:sSupPr>
                                    <m:ctrlPr>
                                      <a:rPr lang="tr-TR" sz="3200" b="0" i="1" dirty="0" smtClean="0">
                                        <a:latin typeface="Cambria Math" panose="02040503050406030204" pitchFamily="18" charset="0"/>
                                        <a:cs typeface="Arial" panose="020B0604020202020204" pitchFamily="34" charset="0"/>
                                      </a:rPr>
                                    </m:ctrlPr>
                                  </m:sSupPr>
                                  <m:e>
                                    <m:r>
                                      <a:rPr lang="tr-TR" sz="3200" b="0" i="1" dirty="0" smtClean="0">
                                        <a:latin typeface="Cambria Math" panose="02040503050406030204" pitchFamily="18" charset="0"/>
                                        <a:cs typeface="Arial" panose="020B0604020202020204" pitchFamily="34" charset="0"/>
                                      </a:rPr>
                                      <m:t>𝑟</m:t>
                                    </m:r>
                                  </m:e>
                                  <m:sup>
                                    <m:r>
                                      <a:rPr lang="tr-TR" sz="3200" b="0" i="1" dirty="0" smtClean="0">
                                        <a:latin typeface="Cambria Math" panose="02040503050406030204" pitchFamily="18" charset="0"/>
                                        <a:cs typeface="Arial" panose="020B0604020202020204" pitchFamily="34" charset="0"/>
                                      </a:rPr>
                                      <m:t>𝐺</m:t>
                                    </m:r>
                                  </m:sup>
                                </m:sSup>
                                <m:sSup>
                                  <m:sSupPr>
                                    <m:ctrlPr>
                                      <a:rPr lang="tr-TR" sz="3200" b="0" i="1" dirty="0" smtClean="0">
                                        <a:latin typeface="Cambria Math" panose="02040503050406030204" pitchFamily="18" charset="0"/>
                                        <a:cs typeface="Arial" panose="020B0604020202020204" pitchFamily="34" charset="0"/>
                                      </a:rPr>
                                    </m:ctrlPr>
                                  </m:sSupPr>
                                  <m:e>
                                    <m:r>
                                      <a:rPr lang="tr-TR" sz="3200" b="0" i="1" dirty="0" smtClean="0">
                                        <a:latin typeface="Cambria Math" panose="02040503050406030204" pitchFamily="18" charset="0"/>
                                        <a:cs typeface="Arial" panose="020B0604020202020204" pitchFamily="34" charset="0"/>
                                      </a:rPr>
                                      <m:t>h</m:t>
                                    </m:r>
                                  </m:e>
                                  <m:sup>
                                    <m:r>
                                      <a:rPr lang="tr-TR" sz="3200" b="0" i="1" dirty="0" smtClean="0">
                                        <a:latin typeface="Cambria Math" panose="02040503050406030204" pitchFamily="18" charset="0"/>
                                        <a:cs typeface="Arial" panose="020B0604020202020204" pitchFamily="34" charset="0"/>
                                      </a:rPr>
                                      <m:t>2</m:t>
                                    </m:r>
                                  </m:sup>
                                </m:sSup>
                                <m:r>
                                  <a:rPr lang="tr-TR" sz="3200" b="0" i="1" dirty="0" smtClean="0">
                                    <a:latin typeface="Cambria Math" panose="02040503050406030204" pitchFamily="18" charset="0"/>
                                    <a:cs typeface="Arial" panose="020B0604020202020204" pitchFamily="34" charset="0"/>
                                  </a:rPr>
                                  <m:t>+</m:t>
                                </m:r>
                                <m:sSup>
                                  <m:sSupPr>
                                    <m:ctrlPr>
                                      <a:rPr lang="tr-TR" sz="3200" b="0" i="1" dirty="0" smtClean="0">
                                        <a:latin typeface="Cambria Math" panose="02040503050406030204" pitchFamily="18" charset="0"/>
                                        <a:cs typeface="Arial" panose="020B0604020202020204" pitchFamily="34" charset="0"/>
                                      </a:rPr>
                                    </m:ctrlPr>
                                  </m:sSupPr>
                                  <m:e>
                                    <m:r>
                                      <a:rPr lang="tr-TR" sz="3200" b="0" i="1" dirty="0" smtClean="0">
                                        <a:latin typeface="Cambria Math" panose="02040503050406030204" pitchFamily="18" charset="0"/>
                                        <a:cs typeface="Arial" panose="020B0604020202020204" pitchFamily="34" charset="0"/>
                                      </a:rPr>
                                      <m:t>𝐶</m:t>
                                    </m:r>
                                  </m:e>
                                  <m:sup>
                                    <m:r>
                                      <a:rPr lang="tr-TR" sz="3200" b="0" i="1" dirty="0" smtClean="0">
                                        <a:latin typeface="Cambria Math" panose="02040503050406030204" pitchFamily="18" charset="0"/>
                                        <a:cs typeface="Arial" panose="020B0604020202020204" pitchFamily="34" charset="0"/>
                                      </a:rPr>
                                      <m:t>2</m:t>
                                    </m:r>
                                  </m:sup>
                                </m:sSup>
                              </m:e>
                            </m:d>
                            <m:r>
                              <a:rPr lang="tr-TR" sz="3200" b="0" i="1" dirty="0" smtClean="0">
                                <a:latin typeface="Cambria Math" panose="02040503050406030204" pitchFamily="18" charset="0"/>
                                <a:cs typeface="Arial" panose="020B0604020202020204" pitchFamily="34" charset="0"/>
                              </a:rPr>
                              <m:t>]</m:t>
                            </m:r>
                          </m:e>
                        </m:rad>
                      </m:den>
                    </m:f>
                  </m:oMath>
                </a14:m>
                <a:r>
                  <a:rPr lang="tr-TR" sz="3200" dirty="0">
                    <a:latin typeface="Arial" panose="020B0604020202020204" pitchFamily="34" charset="0"/>
                    <a:cs typeface="Arial" panose="020B0604020202020204" pitchFamily="34" charset="0"/>
                  </a:rPr>
                  <a:t> eşitliği ile belirlenir. </a:t>
                </a:r>
              </a:p>
            </p:txBody>
          </p:sp>
        </mc:Choice>
        <mc:Fallback xmlns="">
          <p:sp>
            <p:nvSpPr>
              <p:cNvPr id="3" name="Alt Başlık 2"/>
              <p:cNvSpPr>
                <a:spLocks noGrp="1" noRot="1" noChangeAspect="1" noMove="1" noResize="1" noEditPoints="1" noAdjustHandles="1" noChangeArrowheads="1" noChangeShapeType="1" noTextEdit="1"/>
              </p:cNvSpPr>
              <p:nvPr>
                <p:ph type="subTitle" idx="1"/>
              </p:nvPr>
            </p:nvSpPr>
            <p:spPr>
              <a:xfrm>
                <a:off x="122830" y="941695"/>
                <a:ext cx="11973636" cy="5773003"/>
              </a:xfrm>
              <a:blipFill>
                <a:blip r:embed="rId5"/>
                <a:stretch>
                  <a:fillRect l="-1120" t="-2218" r="-1324"/>
                </a:stretch>
              </a:blipFill>
            </p:spPr>
            <p:txBody>
              <a:bodyPr/>
              <a:lstStyle/>
              <a:p>
                <a:r>
                  <a:rPr lang="tr-TR">
                    <a:noFill/>
                  </a:rPr>
                  <a:t> </a:t>
                </a:r>
              </a:p>
            </p:txBody>
          </p:sp>
        </mc:Fallback>
      </mc:AlternateContent>
    </p:spTree>
    <p:extLst>
      <p:ext uri="{BB962C8B-B14F-4D97-AF65-F5344CB8AC3E}">
        <p14:creationId xmlns:p14="http://schemas.microsoft.com/office/powerpoint/2010/main" val="2461410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Familya Seleksiyonunda C-Faktörün Rolü</a:t>
            </a:r>
            <a:endParaRPr lang="tr-TR" sz="3600" dirty="0"/>
          </a:p>
        </p:txBody>
      </p:sp>
      <p:sp>
        <p:nvSpPr>
          <p:cNvPr id="3" name="Alt Başlık 2"/>
          <p:cNvSpPr>
            <a:spLocks noGrp="1"/>
          </p:cNvSpPr>
          <p:nvPr>
            <p:ph type="subTitle" idx="1"/>
          </p:nvPr>
        </p:nvSpPr>
        <p:spPr>
          <a:xfrm>
            <a:off x="122830" y="941695"/>
            <a:ext cx="11973636" cy="577300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Beşer adet </a:t>
            </a:r>
            <a:r>
              <a:rPr lang="tr-TR" sz="3200" dirty="0" err="1">
                <a:latin typeface="Arial" panose="020B0604020202020204" pitchFamily="34" charset="0"/>
                <a:cs typeface="Arial" panose="020B0604020202020204" pitchFamily="34" charset="0"/>
              </a:rPr>
              <a:t>özkardeşi</a:t>
            </a:r>
            <a:r>
              <a:rPr lang="tr-TR" sz="3200" dirty="0">
                <a:latin typeface="Arial" panose="020B0604020202020204" pitchFamily="34" charset="0"/>
                <a:cs typeface="Arial" panose="020B0604020202020204" pitchFamily="34" charset="0"/>
              </a:rPr>
              <a:t> olan bir familyadan oluşan popülasyonda üzerinde durulan verim için;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=0,05 ve c</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=0,.25 ise (r</a:t>
            </a:r>
            <a:r>
              <a:rPr lang="tr-TR" sz="3200" baseline="30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=0,5) olduğundan) değerler yukarıdaki formülde yerine konursa; oran 0,9 bulunur.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Kalıtım derecesi 1’den çok küçük olduğunda, familya seleksiyonunun kitle seleksiyonundan daha düşük bir ilerleme sağladığı değerlendirilir.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Burada c</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=0 olsaydı, bu oran 1.3 olarak hesaplanacak ve familya seleksiyonunun kitle seleksiyonundan çok daha verimli olacağı sonucuna varılacaktı. </a:t>
            </a:r>
          </a:p>
        </p:txBody>
      </p:sp>
    </p:spTree>
    <p:extLst>
      <p:ext uri="{BB962C8B-B14F-4D97-AF65-F5344CB8AC3E}">
        <p14:creationId xmlns:p14="http://schemas.microsoft.com/office/powerpoint/2010/main" val="377583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Familya Seleksiyonunda C-Faktörün Rolü</a:t>
            </a:r>
            <a:endParaRPr lang="tr-TR" sz="3600" dirty="0"/>
          </a:p>
        </p:txBody>
      </p:sp>
      <p:sp>
        <p:nvSpPr>
          <p:cNvPr id="3" name="Alt Başlık 2"/>
          <p:cNvSpPr>
            <a:spLocks noGrp="1"/>
          </p:cNvSpPr>
          <p:nvPr>
            <p:ph type="subTitle" idx="1"/>
          </p:nvPr>
        </p:nvSpPr>
        <p:spPr>
          <a:xfrm>
            <a:off x="122830" y="941695"/>
            <a:ext cx="11973636" cy="577300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C-Faktörünün seleksiyon sonucuna olumsuz etkilerini gidermek deneysel tedbirlerle sağlanabilir.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Bütün familyaların bir arada tutulmaları birçok haller için çözüm getirebilir.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Yalnız, tavşan ve domuzlarda özel analık etkisini deneysel olarak giderme imkanı olmadığından, bu hayvanlarda </a:t>
            </a:r>
            <a:r>
              <a:rPr lang="tr-TR" sz="3200" dirty="0" err="1">
                <a:latin typeface="Arial" panose="020B0604020202020204" pitchFamily="34" charset="0"/>
                <a:cs typeface="Arial" panose="020B0604020202020204" pitchFamily="34" charset="0"/>
              </a:rPr>
              <a:t>özkardeş</a:t>
            </a:r>
            <a:r>
              <a:rPr lang="tr-TR" sz="3200" dirty="0">
                <a:latin typeface="Arial" panose="020B0604020202020204" pitchFamily="34" charset="0"/>
                <a:cs typeface="Arial" panose="020B0604020202020204" pitchFamily="34" charset="0"/>
              </a:rPr>
              <a:t> familyala­rının ortalamalarına dayanan seleksiyon ancak özel analık etkisinin rol oynamadığı veya önemsiz olduğu verimlere uygulanabilir. </a:t>
            </a:r>
          </a:p>
        </p:txBody>
      </p:sp>
    </p:spTree>
    <p:extLst>
      <p:ext uri="{BB962C8B-B14F-4D97-AF65-F5344CB8AC3E}">
        <p14:creationId xmlns:p14="http://schemas.microsoft.com/office/powerpoint/2010/main" val="2175949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Projeni test</a:t>
            </a:r>
            <a:endParaRPr lang="tr-TR" sz="3600" dirty="0"/>
          </a:p>
        </p:txBody>
      </p:sp>
      <p:sp>
        <p:nvSpPr>
          <p:cNvPr id="3" name="Alt Başlık 2"/>
          <p:cNvSpPr>
            <a:spLocks noGrp="1"/>
          </p:cNvSpPr>
          <p:nvPr>
            <p:ph type="subTitle" idx="1"/>
          </p:nvPr>
        </p:nvSpPr>
        <p:spPr>
          <a:xfrm>
            <a:off x="122830" y="941695"/>
            <a:ext cx="11973636" cy="577300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Progeny</a:t>
            </a:r>
            <a:r>
              <a:rPr lang="tr-TR" sz="3200" dirty="0">
                <a:latin typeface="Arial" panose="020B0604020202020204" pitchFamily="34" charset="0"/>
                <a:cs typeface="Arial" panose="020B0604020202020204" pitchFamily="34" charset="0"/>
              </a:rPr>
              <a:t> test metodu özellikle kalıtım derecesi düşük karakterler için faydalıdır.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Ancak sığırlarda ve koyunlarda süt </a:t>
            </a:r>
            <a:r>
              <a:rPr lang="tr-TR" sz="3200" dirty="0" err="1">
                <a:latin typeface="Arial" panose="020B0604020202020204" pitchFamily="34" charset="0"/>
                <a:cs typeface="Arial" panose="020B0604020202020204" pitchFamily="34" charset="0"/>
              </a:rPr>
              <a:t>verimi,tavuklarda</a:t>
            </a:r>
            <a:r>
              <a:rPr lang="tr-TR" sz="3200" dirty="0">
                <a:latin typeface="Arial" panose="020B0604020202020204" pitchFamily="34" charset="0"/>
                <a:cs typeface="Arial" panose="020B0604020202020204" pitchFamily="34" charset="0"/>
              </a:rPr>
              <a:t> yumurta verimi ile ilgili özellikler ve bir batındaki yavru sayısı gibi karakterler yalnızca dişilerde belirlenebilir.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Tek cinsiyette gözüken ve kalıtım derecesi düşük olan karakterler bakımından erkeklerin seçimini dişi akrabaların verim kayıtlarına göre yapmak gerekir.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Genç erkeklerin bu tip özellikler bakımından ön seçiminde dişi ebeveynlerinin kayıtlarına başvurmak tek yoldur.</a:t>
            </a:r>
          </a:p>
        </p:txBody>
      </p:sp>
    </p:spTree>
    <p:extLst>
      <p:ext uri="{BB962C8B-B14F-4D97-AF65-F5344CB8AC3E}">
        <p14:creationId xmlns:p14="http://schemas.microsoft.com/office/powerpoint/2010/main" val="3134971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Projeni test</a:t>
            </a:r>
            <a:endParaRPr lang="tr-TR" sz="3600" dirty="0"/>
          </a:p>
        </p:txBody>
      </p:sp>
      <p:sp>
        <p:nvSpPr>
          <p:cNvPr id="3" name="Alt Başlık 2"/>
          <p:cNvSpPr>
            <a:spLocks noGrp="1"/>
          </p:cNvSpPr>
          <p:nvPr>
            <p:ph type="subTitle" idx="1"/>
          </p:nvPr>
        </p:nvSpPr>
        <p:spPr>
          <a:xfrm>
            <a:off x="122830" y="941695"/>
            <a:ext cx="11973636" cy="5773003"/>
          </a:xfrm>
        </p:spPr>
        <p:txBody>
          <a:bodyPr>
            <a:normAutofit fontScale="925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Bir sürüde doğan bütün erkek hayvanları test etmek mümkün değildir.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Bir ön seleksiyonla ileride damızlık olmaya aday olan bir grubun ayrılması gerekir.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Ön seçimde dişi ebeveynlerin kayıtları başlıca bilgi kaynağını oluşturur.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Damızlık aday adayı olarak seçilen erkek hayvanlar arasında nihai bir seçim ise ya kız kardeşlerinin (kardeş seçimi) veya kızlarının (döl kontrolü) verim kayıtlarına göre yapılabilir.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Özellikle kızlarının verim kayıtlarına göre seçim sadece dişilerde ölçülebilen karakterler bakımından, erkeklerin seçiminde önemlidir.</a:t>
            </a:r>
          </a:p>
        </p:txBody>
      </p:sp>
    </p:spTree>
    <p:extLst>
      <p:ext uri="{BB962C8B-B14F-4D97-AF65-F5344CB8AC3E}">
        <p14:creationId xmlns:p14="http://schemas.microsoft.com/office/powerpoint/2010/main" val="972226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Projeni test</a:t>
            </a:r>
            <a:endParaRPr lang="tr-TR" sz="3600" dirty="0"/>
          </a:p>
        </p:txBody>
      </p:sp>
      <p:sp>
        <p:nvSpPr>
          <p:cNvPr id="3" name="Alt Başlık 2"/>
          <p:cNvSpPr>
            <a:spLocks noGrp="1"/>
          </p:cNvSpPr>
          <p:nvPr>
            <p:ph type="subTitle" idx="1"/>
          </p:nvPr>
        </p:nvSpPr>
        <p:spPr>
          <a:xfrm>
            <a:off x="122830" y="941695"/>
            <a:ext cx="11973636" cy="577300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Döl ve kardeş kontrolü erkeklerin damızlık değerinin kesin bir şekilde tahmin edilmesini sağlar.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Ölçülmesi ancak kesimden sonra mümkün olan karkas karakterleri ve bir dereceye kadar büyüme hızı ile ilgili özellikler bakımından da erkek damızlıkların seçiminde </a:t>
            </a:r>
            <a:r>
              <a:rPr lang="tr-TR" sz="3200" dirty="0" err="1">
                <a:latin typeface="Arial" panose="020B0604020202020204" pitchFamily="34" charset="0"/>
                <a:cs typeface="Arial" panose="020B0604020202020204" pitchFamily="34" charset="0"/>
              </a:rPr>
              <a:t>progeny</a:t>
            </a:r>
            <a:r>
              <a:rPr lang="tr-TR" sz="3200" dirty="0">
                <a:latin typeface="Arial" panose="020B0604020202020204" pitchFamily="34" charset="0"/>
                <a:cs typeface="Arial" panose="020B0604020202020204" pitchFamily="34" charset="0"/>
              </a:rPr>
              <a:t> test metodu öncelikle kullanılabilir.</a:t>
            </a:r>
          </a:p>
          <a:p>
            <a:pPr marL="342900" indent="-342900" algn="just">
              <a:lnSpc>
                <a:spcPct val="100000"/>
              </a:lnSpc>
              <a:buFont typeface="Wingdings" panose="05000000000000000000" pitchFamily="2" charset="2"/>
              <a:buChar char="@"/>
            </a:pPr>
            <a:r>
              <a:rPr lang="tr-TR" sz="3200" dirty="0" err="1">
                <a:latin typeface="Arial" panose="020B0604020202020204" pitchFamily="34" charset="0"/>
                <a:cs typeface="Arial" panose="020B0604020202020204" pitchFamily="34" charset="0"/>
              </a:rPr>
              <a:t>Progeny</a:t>
            </a:r>
            <a:r>
              <a:rPr lang="tr-TR" sz="3200" dirty="0">
                <a:latin typeface="Arial" panose="020B0604020202020204" pitchFamily="34" charset="0"/>
                <a:cs typeface="Arial" panose="020B0604020202020204" pitchFamily="34" charset="0"/>
              </a:rPr>
              <a:t> test metodunun halen en yaygın olarak kullanıldığı alan süt sığırcılığıdır.</a:t>
            </a:r>
          </a:p>
        </p:txBody>
      </p:sp>
    </p:spTree>
    <p:extLst>
      <p:ext uri="{BB962C8B-B14F-4D97-AF65-F5344CB8AC3E}">
        <p14:creationId xmlns:p14="http://schemas.microsoft.com/office/powerpoint/2010/main" val="2762677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Projeni test</a:t>
            </a:r>
            <a:endParaRPr lang="tr-TR" sz="3600" dirty="0"/>
          </a:p>
        </p:txBody>
      </p:sp>
      <p:sp>
        <p:nvSpPr>
          <p:cNvPr id="3" name="Alt Başlık 2"/>
          <p:cNvSpPr>
            <a:spLocks noGrp="1"/>
          </p:cNvSpPr>
          <p:nvPr>
            <p:ph type="subTitle" idx="1"/>
          </p:nvPr>
        </p:nvSpPr>
        <p:spPr>
          <a:xfrm>
            <a:off x="122830" y="941695"/>
            <a:ext cx="11973636" cy="577300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Projeni testin metodunun faydalı olabilmesi için çok sayıda genç boğanın teste tabi tutulması ve bunlar arasından yoğun bir seçimin yapılması gereklidir.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Dolayısıyla dışarıya kapalı küçük yetiştirme ünitelerinde </a:t>
            </a:r>
            <a:r>
              <a:rPr lang="tr-TR" sz="3200" dirty="0" err="1">
                <a:latin typeface="Arial" panose="020B0604020202020204" pitchFamily="34" charset="0"/>
                <a:cs typeface="Arial" panose="020B0604020202020204" pitchFamily="34" charset="0"/>
              </a:rPr>
              <a:t>progeny</a:t>
            </a: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testen</a:t>
            </a:r>
            <a:r>
              <a:rPr lang="tr-TR" sz="3200" dirty="0">
                <a:latin typeface="Arial" panose="020B0604020202020204" pitchFamily="34" charset="0"/>
                <a:cs typeface="Arial" panose="020B0604020202020204" pitchFamily="34" charset="0"/>
              </a:rPr>
              <a:t> fazla bir istifade beklenmez.</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Süt sığırcılığında </a:t>
            </a:r>
            <a:r>
              <a:rPr lang="tr-TR" sz="3200" dirty="0" err="1">
                <a:latin typeface="Arial" panose="020B0604020202020204" pitchFamily="34" charset="0"/>
                <a:cs typeface="Arial" panose="020B0604020202020204" pitchFamily="34" charset="0"/>
              </a:rPr>
              <a:t>progeny</a:t>
            </a: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testen</a:t>
            </a:r>
            <a:r>
              <a:rPr lang="tr-TR" sz="3200" dirty="0">
                <a:latin typeface="Arial" panose="020B0604020202020204" pitchFamily="34" charset="0"/>
                <a:cs typeface="Arial" panose="020B0604020202020204" pitchFamily="34" charset="0"/>
              </a:rPr>
              <a:t> sağlanacak faydanın büyük bir kısmı, testi belli boğalardan en iyilerinin yüksek verimli ineklerle çiftleştirilmesi ve gelecekteki testler için bu çiftleştirmelerden elde edilen erkek yavrular kullanılmalıdır.</a:t>
            </a:r>
          </a:p>
        </p:txBody>
      </p:sp>
    </p:spTree>
    <p:extLst>
      <p:ext uri="{BB962C8B-B14F-4D97-AF65-F5344CB8AC3E}">
        <p14:creationId xmlns:p14="http://schemas.microsoft.com/office/powerpoint/2010/main" val="2765410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Kardeş Verimlerine Göre Seleksiyon</a:t>
            </a:r>
            <a:endParaRPr lang="tr-TR" sz="3600" dirty="0"/>
          </a:p>
        </p:txBody>
      </p:sp>
      <p:sp>
        <p:nvSpPr>
          <p:cNvPr id="3" name="Alt Başlık 2"/>
          <p:cNvSpPr>
            <a:spLocks noGrp="1"/>
          </p:cNvSpPr>
          <p:nvPr>
            <p:ph type="subTitle" idx="1"/>
          </p:nvPr>
        </p:nvSpPr>
        <p:spPr>
          <a:xfrm>
            <a:off x="122830" y="941695"/>
            <a:ext cx="11973636" cy="577300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Karkas kalitesi ile ilgili karakterlerin ölçülmesi ancak hayvanların kesilmesiyle belirlenebilmektedir.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Damızlık olarak seçilecek hayvanların kendileri bu tip karakterler bakımından ölçülmez.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Aynı süt verimi ve yumurta verimi gibi yalnızca dişilerde oluşan karakterler bakımından erkek damızlıkların seçiminde söz konusudur.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Böyle durumlarda kardeş verimlerinin dikkate alınması başvurulacak yollardan biridir.</a:t>
            </a:r>
          </a:p>
        </p:txBody>
      </p:sp>
    </p:spTree>
    <p:extLst>
      <p:ext uri="{BB962C8B-B14F-4D97-AF65-F5344CB8AC3E}">
        <p14:creationId xmlns:p14="http://schemas.microsoft.com/office/powerpoint/2010/main" val="3778449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Kardeş Verimlerine Göre Seleksiyon</a:t>
            </a:r>
            <a:endParaRPr lang="tr-TR" sz="3600" dirty="0"/>
          </a:p>
        </p:txBody>
      </p:sp>
      <p:sp>
        <p:nvSpPr>
          <p:cNvPr id="3" name="Alt Başlık 2"/>
          <p:cNvSpPr>
            <a:spLocks noGrp="1"/>
          </p:cNvSpPr>
          <p:nvPr>
            <p:ph type="subTitle" idx="1"/>
          </p:nvPr>
        </p:nvSpPr>
        <p:spPr>
          <a:xfrm>
            <a:off x="122830" y="941695"/>
            <a:ext cx="11973636" cy="577300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Karkas kalitesi ile ilgili seleksiyonda kuzular kesim çağına geldiğinde her baba-bir kardeş familyasındaki erkek kuzulardan bir kısmı (8-10 tanesi) kesime sevk edilerek ilgili karakterleri belirlenir.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Karkas kalitesinin en yüksek olduğu familyalardaki bütün dişiler ve erkeklerden bir kısmı ihtiyaca göre seçilir.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seçimde familya ortalaması sadece kesilenlerin kayıtlarından hesaplanır.</a:t>
            </a:r>
          </a:p>
        </p:txBody>
      </p:sp>
    </p:spTree>
    <p:extLst>
      <p:ext uri="{BB962C8B-B14F-4D97-AF65-F5344CB8AC3E}">
        <p14:creationId xmlns:p14="http://schemas.microsoft.com/office/powerpoint/2010/main" val="218034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95534" y="941697"/>
            <a:ext cx="12000932" cy="5916304"/>
          </a:xfrm>
        </p:spPr>
        <p:txBody>
          <a:bodyPr>
            <a:normAutofit fontScale="92500"/>
          </a:bodyPr>
          <a:lstStyle/>
          <a:p>
            <a:pPr marL="342900" indent="-342900" algn="just">
              <a:buFont typeface="Wingdings" panose="05000000000000000000" pitchFamily="2" charset="2"/>
              <a:buChar char="@"/>
            </a:pPr>
            <a:r>
              <a:rPr lang="tr-TR" sz="3600" b="1" dirty="0">
                <a:latin typeface="Arial" panose="020B0604020202020204" pitchFamily="34" charset="0"/>
                <a:cs typeface="Arial" panose="020B0604020202020204" pitchFamily="34" charset="0"/>
              </a:rPr>
              <a:t>Seleksiyonda Başarı İçin</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11. Bulaşıcı hastalıklar, bilhassa üreme ile ilgili olanlar, üremeyi yavaşlatacağı, kıymetli damızlıkların ölüm veya kısır kalmasına neden olabileceği veya arzu edilen genlerin tesirini kapatabileceği için seleksiyonun etkisi azalacaktır.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12.Verim seviyesi düşük sürülerde başlangıçta seleksiyonla sağlanan ilerleme çok hızlı olmaktadır. Ortalama verim seviyesi yükseldikçe genetik ilerlemede yavaşlayacaktır.</a:t>
            </a:r>
          </a:p>
          <a:p>
            <a:pPr marL="342900" indent="-342900" algn="just">
              <a:buFont typeface="Wingdings" panose="05000000000000000000" pitchFamily="2" charset="2"/>
              <a:buChar char="@"/>
            </a:pPr>
            <a:r>
              <a:rPr lang="tr-TR" sz="3600" dirty="0">
                <a:latin typeface="Arial" panose="020B0604020202020204" pitchFamily="34" charset="0"/>
                <a:cs typeface="Arial" panose="020B0604020202020204" pitchFamily="34" charset="0"/>
              </a:rPr>
              <a:t>13.Seleksiyonda ele alınacak karakterler arasında pozitif veya negatif korelasyonların bulunması seleksiyonda başarıyı etkileyecektir.</a:t>
            </a:r>
          </a:p>
        </p:txBody>
      </p:sp>
    </p:spTree>
    <p:extLst>
      <p:ext uri="{BB962C8B-B14F-4D97-AF65-F5344CB8AC3E}">
        <p14:creationId xmlns:p14="http://schemas.microsoft.com/office/powerpoint/2010/main" val="3342022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Kardeş Verimlerine Göre Seleksiyon</a:t>
            </a:r>
            <a:endParaRPr lang="tr-TR" sz="3600" dirty="0"/>
          </a:p>
        </p:txBody>
      </p:sp>
      <p:sp>
        <p:nvSpPr>
          <p:cNvPr id="3" name="Alt Başlık 2"/>
          <p:cNvSpPr>
            <a:spLocks noGrp="1"/>
          </p:cNvSpPr>
          <p:nvPr>
            <p:ph type="subTitle" idx="1"/>
          </p:nvPr>
        </p:nvSpPr>
        <p:spPr>
          <a:xfrm>
            <a:off x="122830" y="941695"/>
            <a:ext cx="11973636" cy="5773003"/>
          </a:xfrm>
        </p:spPr>
        <p:txBody>
          <a:bodyPr>
            <a:normAutofit lnSpcReduction="1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Her erkeğin yalnız bir tek dişi ile çiftleştirilmesi ve bu dişiden bir defada birden fazla döl alınması halinde elde edilecek </a:t>
            </a:r>
            <a:r>
              <a:rPr lang="tr-TR" sz="3200" dirty="0" err="1">
                <a:latin typeface="Arial" panose="020B0604020202020204" pitchFamily="34" charset="0"/>
                <a:cs typeface="Arial" panose="020B0604020202020204" pitchFamily="34" charset="0"/>
              </a:rPr>
              <a:t>generasyon</a:t>
            </a:r>
            <a:r>
              <a:rPr lang="tr-TR" sz="3200" dirty="0">
                <a:latin typeface="Arial" panose="020B0604020202020204" pitchFamily="34" charset="0"/>
                <a:cs typeface="Arial" panose="020B0604020202020204" pitchFamily="34" charset="0"/>
              </a:rPr>
              <a:t> ana-baba-bir öz kardeş familyalarından oluşacaktır.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Her familyada erkek ve dişi öz kardeşler bulunacağına göre, erkekler dişi kardeşlerinin (yalnız dişilerde görülen karakterler bakımından) ortalamalarına göre değerlendirilebilirler.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Bunun gibi babalarında bu döllere göre değerlendirilmeleri mümkündür.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Ancak teorik olarak mümkün görülen bu kontroller yalnız araştırma kurumlarında ve laboratuvar hayvanlarında yapılabilir.</a:t>
            </a:r>
          </a:p>
        </p:txBody>
      </p:sp>
    </p:spTree>
    <p:extLst>
      <p:ext uri="{BB962C8B-B14F-4D97-AF65-F5344CB8AC3E}">
        <p14:creationId xmlns:p14="http://schemas.microsoft.com/office/powerpoint/2010/main" val="3564442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Kardeş Verimlerine Göre Seleksiyon</a:t>
            </a:r>
            <a:endParaRPr lang="tr-TR" sz="3600" dirty="0"/>
          </a:p>
        </p:txBody>
      </p:sp>
      <p:sp>
        <p:nvSpPr>
          <p:cNvPr id="3" name="Alt Başlık 2"/>
          <p:cNvSpPr>
            <a:spLocks noGrp="1"/>
          </p:cNvSpPr>
          <p:nvPr>
            <p:ph type="subTitle" idx="1"/>
          </p:nvPr>
        </p:nvSpPr>
        <p:spPr>
          <a:xfrm>
            <a:off x="122830" y="941695"/>
            <a:ext cx="11973636" cy="577300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Bir ön seçime tabi tutulan erkeklerin her biri k kadar dişi ile çiftleştirilir ve her çiftleştirmeden s kadar döl alınırsa hem öz hem de üvey kardeş familyalarından oluşan bir </a:t>
            </a:r>
            <a:r>
              <a:rPr lang="tr-TR" sz="3200" dirty="0" err="1">
                <a:latin typeface="Arial" panose="020B0604020202020204" pitchFamily="34" charset="0"/>
                <a:cs typeface="Arial" panose="020B0604020202020204" pitchFamily="34" charset="0"/>
              </a:rPr>
              <a:t>populasyon</a:t>
            </a:r>
            <a:r>
              <a:rPr lang="tr-TR" sz="3200" dirty="0">
                <a:latin typeface="Arial" panose="020B0604020202020204" pitchFamily="34" charset="0"/>
                <a:cs typeface="Arial" panose="020B0604020202020204" pitchFamily="34" charset="0"/>
              </a:rPr>
              <a:t> meydana gelir.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durum tavşan, domuz ve tavuklarda söz konusu olabilir. Böyle </a:t>
            </a:r>
            <a:r>
              <a:rPr lang="tr-TR" sz="3200" dirty="0" err="1">
                <a:latin typeface="Arial" panose="020B0604020202020204" pitchFamily="34" charset="0"/>
                <a:cs typeface="Arial" panose="020B0604020202020204" pitchFamily="34" charset="0"/>
              </a:rPr>
              <a:t>populasyonlarda</a:t>
            </a:r>
            <a:r>
              <a:rPr lang="tr-TR" sz="3200" dirty="0">
                <a:latin typeface="Arial" panose="020B0604020202020204" pitchFamily="34" charset="0"/>
                <a:cs typeface="Arial" panose="020B0604020202020204" pitchFamily="34" charset="0"/>
              </a:rPr>
              <a:t>, öz kardeş familyaları içindeki erkeklerin cinsiyetle sınırlanmış karakterler bakımından dişi, besi kabiliyeti ve karkas özellikleri bakımından da hem erkek, hem dişi kardeşlerinin ortalamalarına göre değerlendirilmeleri mümkündür. </a:t>
            </a:r>
          </a:p>
        </p:txBody>
      </p:sp>
    </p:spTree>
    <p:extLst>
      <p:ext uri="{BB962C8B-B14F-4D97-AF65-F5344CB8AC3E}">
        <p14:creationId xmlns:p14="http://schemas.microsoft.com/office/powerpoint/2010/main" val="1005756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Kardeş Verimlerine Göre Seleksiyon</a:t>
            </a:r>
            <a:endParaRPr lang="tr-TR" sz="3600" dirty="0"/>
          </a:p>
        </p:txBody>
      </p:sp>
      <p:sp>
        <p:nvSpPr>
          <p:cNvPr id="3" name="Alt Başlık 2"/>
          <p:cNvSpPr>
            <a:spLocks noGrp="1"/>
          </p:cNvSpPr>
          <p:nvPr>
            <p:ph type="subTitle" idx="1"/>
          </p:nvPr>
        </p:nvSpPr>
        <p:spPr>
          <a:xfrm>
            <a:off x="122830" y="941695"/>
            <a:ext cx="11973636" cy="5773003"/>
          </a:xfrm>
        </p:spPr>
        <p:txBody>
          <a:bodyPr>
            <a:normAutofit fontScale="92500" lnSpcReduction="2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Yumurta tavukçuluğunda da damızlık horozlar genellikle bu yolla seçilirler.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Her familyadan yedeği ile beraber iki erkek saklanıp diğerleri elden çıkarılırlar.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Tek doğuran hayvanlarda bir yılda yalnız baba-bir üvey kardeş familyaları oluşur.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familyalardaki erkeklerden </a:t>
            </a:r>
            <a:r>
              <a:rPr lang="tr-TR" sz="3200" dirty="0" err="1">
                <a:latin typeface="Arial" panose="020B0604020202020204" pitchFamily="34" charset="0"/>
                <a:cs typeface="Arial" panose="020B0604020202020204" pitchFamily="34" charset="0"/>
              </a:rPr>
              <a:t>pedigrilerine</a:t>
            </a:r>
            <a:r>
              <a:rPr lang="tr-TR" sz="3200" dirty="0">
                <a:latin typeface="Arial" panose="020B0604020202020204" pitchFamily="34" charset="0"/>
                <a:cs typeface="Arial" panose="020B0604020202020204" pitchFamily="34" charset="0"/>
              </a:rPr>
              <a:t> göre uygun görülenler tutularak kız kardeşlerinin verimleri belli olunca bunların ortalamalarına göre ikinci bir seleksiyona tabi tutulurlar.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Belirli bir yaşa kadar gelişme hızı, besi kabiliyeti ve karkas özellikleri gibi erkeklerde görülen verimler bakımından seleksiyon yapıldığında adayların erkek kardeşleri de (cinsiyete göre düzeltme yapılarak) familya ortalamalarına katılabilir.</a:t>
            </a:r>
          </a:p>
        </p:txBody>
      </p:sp>
    </p:spTree>
    <p:extLst>
      <p:ext uri="{BB962C8B-B14F-4D97-AF65-F5344CB8AC3E}">
        <p14:creationId xmlns:p14="http://schemas.microsoft.com/office/powerpoint/2010/main" val="4222200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Kardeş Verimlerine Göre Seleksiyon</a:t>
            </a:r>
            <a:endParaRPr lang="tr-TR" sz="3600" dirty="0"/>
          </a:p>
        </p:txBody>
      </p:sp>
      <p:sp>
        <p:nvSpPr>
          <p:cNvPr id="3" name="Alt Başlık 2"/>
          <p:cNvSpPr>
            <a:spLocks noGrp="1"/>
          </p:cNvSpPr>
          <p:nvPr>
            <p:ph type="subTitle" idx="1"/>
          </p:nvPr>
        </p:nvSpPr>
        <p:spPr>
          <a:xfrm>
            <a:off x="122830" y="941695"/>
            <a:ext cx="11973636" cy="577300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Üvey kardeşlerin fenotipik ortalaması damızlık adayının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değerini belirtmede etkisi öz kardeşlerin etkisinden yarı yarıya azdır.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Dolayısıyla üvey kardeşlere göre seleksiyon metodu ancak döl kontrolüne tabi tutulacak erkek damızlık adayların (</a:t>
            </a:r>
            <a:r>
              <a:rPr lang="tr-TR" sz="3200" dirty="0" err="1">
                <a:latin typeface="Arial" panose="020B0604020202020204" pitchFamily="34" charset="0"/>
                <a:cs typeface="Arial" panose="020B0604020202020204" pitchFamily="34" charset="0"/>
              </a:rPr>
              <a:t>pedigriden</a:t>
            </a:r>
            <a:r>
              <a:rPr lang="tr-TR" sz="3200" dirty="0">
                <a:latin typeface="Arial" panose="020B0604020202020204" pitchFamily="34" charset="0"/>
                <a:cs typeface="Arial" panose="020B0604020202020204" pitchFamily="34" charset="0"/>
              </a:rPr>
              <a:t> sonra) ikinci bir defa daha değerlendirilmesinde gerekli olur.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Öz kardeşlere (1) ve üvey kardeşlere (2) ait fenotipik değerlerin ortalamalarına göre damızlık adaylarının damızlık değerlerine ait regresyon katsayısı,</a:t>
            </a:r>
          </a:p>
        </p:txBody>
      </p:sp>
    </p:spTree>
    <p:extLst>
      <p:ext uri="{BB962C8B-B14F-4D97-AF65-F5344CB8AC3E}">
        <p14:creationId xmlns:p14="http://schemas.microsoft.com/office/powerpoint/2010/main" val="2349015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Kardeş Verimlerine Göre Seleksiyon</a:t>
            </a:r>
            <a:endParaRPr lang="tr-TR" sz="3600" dirty="0"/>
          </a:p>
        </p:txBody>
      </p:sp>
      <p:sp>
        <p:nvSpPr>
          <p:cNvPr id="3" name="Alt Başlık 2"/>
          <p:cNvSpPr>
            <a:spLocks noGrp="1"/>
          </p:cNvSpPr>
          <p:nvPr>
            <p:ph type="subTitle" idx="1"/>
          </p:nvPr>
        </p:nvSpPr>
        <p:spPr>
          <a:xfrm>
            <a:off x="150124" y="3419213"/>
            <a:ext cx="12041875" cy="3295486"/>
          </a:xfrm>
        </p:spPr>
        <p:txBody>
          <a:bodyPr>
            <a:normAutofit fontScale="77500" lnSpcReduction="2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Üvey kardeşlere göre yapılacak seleksiyon döllere göre yapılan seleksiyondaki isabetten yan yarıya düşüktür.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nedenle ıslah programlarında bu </a:t>
            </a:r>
            <a:r>
              <a:rPr lang="tr-TR" sz="3200" dirty="0" err="1">
                <a:latin typeface="Arial" panose="020B0604020202020204" pitchFamily="34" charset="0"/>
                <a:cs typeface="Arial" panose="020B0604020202020204" pitchFamily="34" charset="0"/>
              </a:rPr>
              <a:t>metod</a:t>
            </a:r>
            <a:r>
              <a:rPr lang="tr-TR" sz="3200" dirty="0">
                <a:latin typeface="Arial" panose="020B0604020202020204" pitchFamily="34" charset="0"/>
                <a:cs typeface="Arial" panose="020B0604020202020204" pitchFamily="34" charset="0"/>
              </a:rPr>
              <a:t>, ancak </a:t>
            </a:r>
            <a:r>
              <a:rPr lang="tr-TR" sz="3200" dirty="0" err="1">
                <a:latin typeface="Arial" panose="020B0604020202020204" pitchFamily="34" charset="0"/>
                <a:cs typeface="Arial" panose="020B0604020202020204" pitchFamily="34" charset="0"/>
              </a:rPr>
              <a:t>pedigriye</a:t>
            </a:r>
            <a:r>
              <a:rPr lang="tr-TR" sz="3200" dirty="0">
                <a:latin typeface="Arial" panose="020B0604020202020204" pitchFamily="34" charset="0"/>
                <a:cs typeface="Arial" panose="020B0604020202020204" pitchFamily="34" charset="0"/>
              </a:rPr>
              <a:t> göre seleksiyonla döllere göre seleksiyon dönemleri arasında bir kademe olarak söz konusu olur.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Öz kardeşlere göre seleksiyon döllere göre seleksiyondan daha az isabetlidir.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Ancak özellikle tavuklarda bu </a:t>
            </a:r>
            <a:r>
              <a:rPr lang="tr-TR" sz="3200" dirty="0" err="1">
                <a:latin typeface="Arial" panose="020B0604020202020204" pitchFamily="34" charset="0"/>
                <a:cs typeface="Arial" panose="020B0604020202020204" pitchFamily="34" charset="0"/>
              </a:rPr>
              <a:t>metod</a:t>
            </a:r>
            <a:r>
              <a:rPr lang="tr-TR" sz="3200" dirty="0">
                <a:latin typeface="Arial" panose="020B0604020202020204" pitchFamily="34" charset="0"/>
                <a:cs typeface="Arial" panose="020B0604020202020204" pitchFamily="34" charset="0"/>
              </a:rPr>
              <a:t> erkek damızlık adaylarının daha genç yaşta değerlendirilmelerini sağladığı ve böylece </a:t>
            </a:r>
            <a:r>
              <a:rPr lang="tr-TR" sz="3200" dirty="0" err="1">
                <a:latin typeface="Arial" panose="020B0604020202020204" pitchFamily="34" charset="0"/>
                <a:cs typeface="Arial" panose="020B0604020202020204" pitchFamily="34" charset="0"/>
              </a:rPr>
              <a:t>generasyonlar</a:t>
            </a:r>
            <a:r>
              <a:rPr lang="tr-TR" sz="3200" dirty="0">
                <a:latin typeface="Arial" panose="020B0604020202020204" pitchFamily="34" charset="0"/>
                <a:cs typeface="Arial" panose="020B0604020202020204" pitchFamily="34" charset="0"/>
              </a:rPr>
              <a:t> arası süreyi kısaltarak seleksiyonun verimliliğini artırdığı için, döllere göre seleksiyon metoduna tercih edilmektedir.</a:t>
            </a:r>
          </a:p>
        </p:txBody>
      </p:sp>
      <p:pic>
        <p:nvPicPr>
          <p:cNvPr id="4" name="Resim 3"/>
          <p:cNvPicPr>
            <a:picLocks noChangeAspect="1"/>
          </p:cNvPicPr>
          <p:nvPr/>
        </p:nvPicPr>
        <p:blipFill>
          <a:blip r:embed="rId2"/>
          <a:stretch>
            <a:fillRect/>
          </a:stretch>
        </p:blipFill>
        <p:spPr>
          <a:xfrm>
            <a:off x="2825087" y="985411"/>
            <a:ext cx="5418161" cy="2267256"/>
          </a:xfrm>
          <a:prstGeom prst="rect">
            <a:avLst/>
          </a:prstGeom>
        </p:spPr>
      </p:pic>
    </p:spTree>
    <p:extLst>
      <p:ext uri="{BB962C8B-B14F-4D97-AF65-F5344CB8AC3E}">
        <p14:creationId xmlns:p14="http://schemas.microsoft.com/office/powerpoint/2010/main" val="4271666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err="1">
                <a:latin typeface="Arial" panose="020B0604020202020204" pitchFamily="34" charset="0"/>
                <a:cs typeface="Arial" panose="020B0604020202020204" pitchFamily="34" charset="0"/>
              </a:rPr>
              <a:t>Pedigriye</a:t>
            </a:r>
            <a:r>
              <a:rPr lang="tr-TR" sz="3600" dirty="0">
                <a:latin typeface="Arial" panose="020B0604020202020204" pitchFamily="34" charset="0"/>
                <a:cs typeface="Arial" panose="020B0604020202020204" pitchFamily="34" charset="0"/>
              </a:rPr>
              <a:t> Göre Seleksiyon</a:t>
            </a:r>
            <a:endParaRPr lang="tr-TR" sz="3600" dirty="0"/>
          </a:p>
        </p:txBody>
      </p:sp>
      <p:sp>
        <p:nvSpPr>
          <p:cNvPr id="3" name="Alt Başlık 2"/>
          <p:cNvSpPr>
            <a:spLocks noGrp="1"/>
          </p:cNvSpPr>
          <p:nvPr>
            <p:ph type="subTitle" idx="1"/>
          </p:nvPr>
        </p:nvSpPr>
        <p:spPr>
          <a:xfrm>
            <a:off x="150124" y="1050878"/>
            <a:ext cx="12041875" cy="5663821"/>
          </a:xfrm>
        </p:spPr>
        <p:txBody>
          <a:bodyPr>
            <a:normAutofit fontScale="85000" lnSpcReduction="1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Pedigriye</a:t>
            </a:r>
            <a:r>
              <a:rPr lang="tr-TR" sz="3200" dirty="0">
                <a:latin typeface="Arial" panose="020B0604020202020204" pitchFamily="34" charset="0"/>
                <a:cs typeface="Arial" panose="020B0604020202020204" pitchFamily="34" charset="0"/>
              </a:rPr>
              <a:t> göre damızlık seçimi herhangi bir hayvanın </a:t>
            </a:r>
            <a:r>
              <a:rPr lang="tr-TR" sz="3200" dirty="0" err="1">
                <a:latin typeface="Arial" panose="020B0604020202020204" pitchFamily="34" charset="0"/>
                <a:cs typeface="Arial" panose="020B0604020202020204" pitchFamily="34" charset="0"/>
              </a:rPr>
              <a:t>genotipin</a:t>
            </a:r>
            <a:r>
              <a:rPr lang="tr-TR" sz="3200" dirty="0">
                <a:latin typeface="Arial" panose="020B0604020202020204" pitchFamily="34" charset="0"/>
                <a:cs typeface="Arial" panose="020B0604020202020204" pitchFamily="34" charset="0"/>
              </a:rPr>
              <a:t> yarısını anasından ve diğer yarısını da babasından aldığı esasına dayanır.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Herhangi bir ebeveynin </a:t>
            </a:r>
            <a:r>
              <a:rPr lang="tr-TR" sz="3200" dirty="0" err="1">
                <a:latin typeface="Arial" panose="020B0604020202020204" pitchFamily="34" charset="0"/>
                <a:cs typeface="Arial" panose="020B0604020202020204" pitchFamily="34" charset="0"/>
              </a:rPr>
              <a:t>genotipinin</a:t>
            </a:r>
            <a:r>
              <a:rPr lang="tr-TR" sz="3200" dirty="0">
                <a:latin typeface="Arial" panose="020B0604020202020204" pitchFamily="34" charset="0"/>
                <a:cs typeface="Arial" panose="020B0604020202020204" pitchFamily="34" charset="0"/>
              </a:rPr>
              <a:t> yalnızca tesadüfi bir yarısı yavrusuna geçtiğinden ve bu ebeveyn bir çok genler bakımından </a:t>
            </a:r>
            <a:r>
              <a:rPr lang="tr-TR" sz="3200" dirty="0" err="1">
                <a:latin typeface="Arial" panose="020B0604020202020204" pitchFamily="34" charset="0"/>
                <a:cs typeface="Arial" panose="020B0604020202020204" pitchFamily="34" charset="0"/>
              </a:rPr>
              <a:t>heterozigot</a:t>
            </a:r>
            <a:r>
              <a:rPr lang="tr-TR" sz="3200" dirty="0">
                <a:latin typeface="Arial" panose="020B0604020202020204" pitchFamily="34" charset="0"/>
                <a:cs typeface="Arial" panose="020B0604020202020204" pitchFamily="34" charset="0"/>
              </a:rPr>
              <a:t> olabileceğinden yavruya geçen genler iyi olabileceği gibi kötüde olabilir.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Yani bir ferdin ebeveynlerinin iyi verim kayıtlarına sahip olması mutlaka bu ferdinde yüksek verimli olmasını gerektirmez.</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Aynı zamanda </a:t>
            </a:r>
            <a:r>
              <a:rPr lang="tr-TR" sz="3200" dirty="0" err="1">
                <a:latin typeface="Arial" panose="020B0604020202020204" pitchFamily="34" charset="0"/>
                <a:cs typeface="Arial" panose="020B0604020202020204" pitchFamily="34" charset="0"/>
              </a:rPr>
              <a:t>pedigrilerdeki</a:t>
            </a:r>
            <a:r>
              <a:rPr lang="tr-TR" sz="3200" dirty="0">
                <a:latin typeface="Arial" panose="020B0604020202020204" pitchFamily="34" charset="0"/>
                <a:cs typeface="Arial" panose="020B0604020202020204" pitchFamily="34" charset="0"/>
              </a:rPr>
              <a:t> bilgiler çoğu zaman tam olmayıp ve bazen güvenilir değildir.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Çünkü genellikle </a:t>
            </a:r>
            <a:r>
              <a:rPr lang="tr-TR" sz="3200" dirty="0" err="1">
                <a:latin typeface="Arial" panose="020B0604020202020204" pitchFamily="34" charset="0"/>
                <a:cs typeface="Arial" panose="020B0604020202020204" pitchFamily="34" charset="0"/>
              </a:rPr>
              <a:t>pedigrilerde</a:t>
            </a:r>
            <a:r>
              <a:rPr lang="tr-TR" sz="3200" dirty="0">
                <a:latin typeface="Arial" panose="020B0604020202020204" pitchFamily="34" charset="0"/>
                <a:cs typeface="Arial" panose="020B0604020202020204" pitchFamily="34" charset="0"/>
              </a:rPr>
              <a:t> ebeveynlerin en iyi kayıtları yer aldığı halde daha düşük olanlar kaydedilmemiştir.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Uzak akrabalara (büyük ebeveynler gibi) ait bilgilerin değeri ise ana ve babanınki ile mukayese edildiğinde çok azdır.</a:t>
            </a:r>
          </a:p>
        </p:txBody>
      </p:sp>
    </p:spTree>
    <p:extLst>
      <p:ext uri="{BB962C8B-B14F-4D97-AF65-F5344CB8AC3E}">
        <p14:creationId xmlns:p14="http://schemas.microsoft.com/office/powerpoint/2010/main" val="363052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err="1">
                <a:latin typeface="Arial" panose="020B0604020202020204" pitchFamily="34" charset="0"/>
                <a:cs typeface="Arial" panose="020B0604020202020204" pitchFamily="34" charset="0"/>
              </a:rPr>
              <a:t>Pedigriye</a:t>
            </a:r>
            <a:r>
              <a:rPr lang="tr-TR" sz="3600" dirty="0">
                <a:latin typeface="Arial" panose="020B0604020202020204" pitchFamily="34" charset="0"/>
                <a:cs typeface="Arial" panose="020B0604020202020204" pitchFamily="34" charset="0"/>
              </a:rPr>
              <a:t> Göre Seleksiyon</a:t>
            </a:r>
            <a:endParaRPr lang="tr-TR" sz="3600" dirty="0"/>
          </a:p>
        </p:txBody>
      </p:sp>
      <p:sp>
        <p:nvSpPr>
          <p:cNvPr id="3" name="Alt Başlık 2"/>
          <p:cNvSpPr>
            <a:spLocks noGrp="1"/>
          </p:cNvSpPr>
          <p:nvPr>
            <p:ph type="subTitle" idx="1"/>
          </p:nvPr>
        </p:nvSpPr>
        <p:spPr>
          <a:xfrm>
            <a:off x="150124" y="1050878"/>
            <a:ext cx="12041875" cy="5663821"/>
          </a:xfrm>
        </p:spPr>
        <p:txBody>
          <a:bodyPr>
            <a:normAutofit lnSpcReduction="1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Ön seleksiyonunun yapılacağı zamandan önce tespit edilebilen karakterler için </a:t>
            </a:r>
            <a:r>
              <a:rPr lang="tr-TR" sz="3200" dirty="0" err="1">
                <a:latin typeface="Arial" panose="020B0604020202020204" pitchFamily="34" charset="0"/>
                <a:cs typeface="Arial" panose="020B0604020202020204" pitchFamily="34" charset="0"/>
              </a:rPr>
              <a:t>pedigri</a:t>
            </a:r>
            <a:r>
              <a:rPr lang="tr-TR" sz="3200" dirty="0">
                <a:latin typeface="Arial" panose="020B0604020202020204" pitchFamily="34" charset="0"/>
                <a:cs typeface="Arial" panose="020B0604020202020204" pitchFamily="34" charset="0"/>
              </a:rPr>
              <a:t> kayıtlan ancak ferdi fenotipik değerleri destekleyici olarak bir önem taşır.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Pedigriden</a:t>
            </a:r>
            <a:r>
              <a:rPr lang="tr-TR" sz="3200" dirty="0">
                <a:latin typeface="Arial" panose="020B0604020202020204" pitchFamily="34" charset="0"/>
                <a:cs typeface="Arial" panose="020B0604020202020204" pitchFamily="34" charset="0"/>
              </a:rPr>
              <a:t> sağlanacak bilgiler kalıtım derecesinin düşük olduğu karakterler için nispeten faydalıdır.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Kalıtım derecesi düşük karakterlerde ferdi fenotipik değerler fertlerin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değerlerini </a:t>
            </a:r>
            <a:r>
              <a:rPr lang="tr-TR" sz="3200" dirty="0" err="1">
                <a:latin typeface="Arial" panose="020B0604020202020204" pitchFamily="34" charset="0"/>
                <a:cs typeface="Arial" panose="020B0604020202020204" pitchFamily="34" charset="0"/>
              </a:rPr>
              <a:t>gösteme</a:t>
            </a:r>
            <a:r>
              <a:rPr lang="tr-TR" sz="3200" dirty="0">
                <a:latin typeface="Arial" panose="020B0604020202020204" pitchFamily="34" charset="0"/>
                <a:cs typeface="Arial" panose="020B0604020202020204" pitchFamily="34" charset="0"/>
              </a:rPr>
              <a:t> bakımından az bir güven taşırlar.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Bununla beraber, böyle hallerde ferde ve ebeveynlere ait bütün bilgilerin kullanılmasıyla dahi, söz konusu ferdin damızlık değerini tahmin etmedeki isabet azdır.</a:t>
            </a:r>
          </a:p>
        </p:txBody>
      </p:sp>
    </p:spTree>
    <p:extLst>
      <p:ext uri="{BB962C8B-B14F-4D97-AF65-F5344CB8AC3E}">
        <p14:creationId xmlns:p14="http://schemas.microsoft.com/office/powerpoint/2010/main" val="3126706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err="1">
                <a:latin typeface="Arial" panose="020B0604020202020204" pitchFamily="34" charset="0"/>
                <a:cs typeface="Arial" panose="020B0604020202020204" pitchFamily="34" charset="0"/>
              </a:rPr>
              <a:t>Pedigriye</a:t>
            </a:r>
            <a:r>
              <a:rPr lang="tr-TR" sz="3600" dirty="0">
                <a:latin typeface="Arial" panose="020B0604020202020204" pitchFamily="34" charset="0"/>
                <a:cs typeface="Arial" panose="020B0604020202020204" pitchFamily="34" charset="0"/>
              </a:rPr>
              <a:t> Göre Seleksiyon</a:t>
            </a:r>
            <a:endParaRPr lang="tr-TR" sz="3600" dirty="0"/>
          </a:p>
        </p:txBody>
      </p:sp>
      <p:sp>
        <p:nvSpPr>
          <p:cNvPr id="3" name="Alt Başlık 2"/>
          <p:cNvSpPr>
            <a:spLocks noGrp="1"/>
          </p:cNvSpPr>
          <p:nvPr>
            <p:ph type="subTitle" idx="1"/>
          </p:nvPr>
        </p:nvSpPr>
        <p:spPr>
          <a:xfrm>
            <a:off x="150124" y="1050879"/>
            <a:ext cx="12041875" cy="15967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Örnek; Döl verimi bakımından 5 yıllık döl verim Ort. Anne, anne-anne ve baba-anne verimleri belirlenmiş aşağıdaki hayvanlardan hangisi damızlık olarak seçilmelidir?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 = 0.15).</a:t>
            </a:r>
          </a:p>
          <a:p>
            <a:pPr marL="342900" indent="-342900" algn="just">
              <a:lnSpc>
                <a:spcPct val="100000"/>
              </a:lnSpc>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251937749"/>
              </p:ext>
            </p:extLst>
          </p:nvPr>
        </p:nvGraphicFramePr>
        <p:xfrm>
          <a:off x="955343" y="3275464"/>
          <a:ext cx="11029664" cy="2834640"/>
        </p:xfrm>
        <a:graphic>
          <a:graphicData uri="http://schemas.openxmlformats.org/drawingml/2006/table">
            <a:tbl>
              <a:tblPr firstRow="1" bandRow="1">
                <a:tableStyleId>{5C22544A-7EE6-4342-B048-85BDC9FD1C3A}</a:tableStyleId>
              </a:tblPr>
              <a:tblGrid>
                <a:gridCol w="3713657">
                  <a:extLst>
                    <a:ext uri="{9D8B030D-6E8A-4147-A177-3AD203B41FA5}">
                      <a16:colId xmlns:a16="http://schemas.microsoft.com/office/drawing/2014/main" val="654514840"/>
                    </a:ext>
                  </a:extLst>
                </a:gridCol>
                <a:gridCol w="1801175">
                  <a:extLst>
                    <a:ext uri="{9D8B030D-6E8A-4147-A177-3AD203B41FA5}">
                      <a16:colId xmlns:a16="http://schemas.microsoft.com/office/drawing/2014/main" val="2761087901"/>
                    </a:ext>
                  </a:extLst>
                </a:gridCol>
                <a:gridCol w="2757416">
                  <a:extLst>
                    <a:ext uri="{9D8B030D-6E8A-4147-A177-3AD203B41FA5}">
                      <a16:colId xmlns:a16="http://schemas.microsoft.com/office/drawing/2014/main" val="2524492179"/>
                    </a:ext>
                  </a:extLst>
                </a:gridCol>
                <a:gridCol w="2757416">
                  <a:extLst>
                    <a:ext uri="{9D8B030D-6E8A-4147-A177-3AD203B41FA5}">
                      <a16:colId xmlns:a16="http://schemas.microsoft.com/office/drawing/2014/main" val="454374988"/>
                    </a:ext>
                  </a:extLst>
                </a:gridCol>
              </a:tblGrid>
              <a:tr h="456539">
                <a:tc>
                  <a:txBody>
                    <a:bodyPr/>
                    <a:lstStyle/>
                    <a:p>
                      <a:pPr algn="ctr"/>
                      <a:r>
                        <a:rPr lang="tr-TR" sz="2800" dirty="0">
                          <a:latin typeface="Arial" panose="020B0604020202020204" pitchFamily="34" charset="0"/>
                          <a:cs typeface="Arial" panose="020B0604020202020204" pitchFamily="34" charset="0"/>
                        </a:rPr>
                        <a:t>Erkek Toklular</a:t>
                      </a:r>
                    </a:p>
                  </a:txBody>
                  <a:tcPr/>
                </a:tc>
                <a:tc>
                  <a:txBody>
                    <a:bodyPr/>
                    <a:lstStyle/>
                    <a:p>
                      <a:r>
                        <a:rPr lang="tr-TR" sz="2800" dirty="0">
                          <a:latin typeface="Arial" panose="020B0604020202020204" pitchFamily="34" charset="0"/>
                          <a:cs typeface="Arial" panose="020B0604020202020204" pitchFamily="34" charset="0"/>
                        </a:rPr>
                        <a:t>Anne</a:t>
                      </a:r>
                    </a:p>
                  </a:txBody>
                  <a:tcPr/>
                </a:tc>
                <a:tc>
                  <a:txBody>
                    <a:bodyPr/>
                    <a:lstStyle/>
                    <a:p>
                      <a:r>
                        <a:rPr lang="tr-TR" sz="2800" dirty="0">
                          <a:latin typeface="Arial" panose="020B0604020202020204" pitchFamily="34" charset="0"/>
                          <a:cs typeface="Arial" panose="020B0604020202020204" pitchFamily="34" charset="0"/>
                        </a:rPr>
                        <a:t>Anne-Anne</a:t>
                      </a:r>
                    </a:p>
                  </a:txBody>
                  <a:tcPr/>
                </a:tc>
                <a:tc>
                  <a:txBody>
                    <a:bodyPr/>
                    <a:lstStyle/>
                    <a:p>
                      <a:r>
                        <a:rPr lang="tr-TR" sz="2800" dirty="0">
                          <a:latin typeface="Arial" panose="020B0604020202020204" pitchFamily="34" charset="0"/>
                          <a:cs typeface="Arial" panose="020B0604020202020204" pitchFamily="34" charset="0"/>
                        </a:rPr>
                        <a:t>Baba-Anne</a:t>
                      </a:r>
                    </a:p>
                  </a:txBody>
                  <a:tcPr/>
                </a:tc>
                <a:extLst>
                  <a:ext uri="{0D108BD9-81ED-4DB2-BD59-A6C34878D82A}">
                    <a16:rowId xmlns:a16="http://schemas.microsoft.com/office/drawing/2014/main" val="1866866324"/>
                  </a:ext>
                </a:extLst>
              </a:tr>
              <a:tr h="510250">
                <a:tc>
                  <a:txBody>
                    <a:bodyPr/>
                    <a:lstStyle/>
                    <a:p>
                      <a:pPr algn="ctr"/>
                      <a:r>
                        <a:rPr lang="tr-TR" sz="3200" dirty="0"/>
                        <a:t>1</a:t>
                      </a:r>
                    </a:p>
                  </a:txBody>
                  <a:tcPr/>
                </a:tc>
                <a:tc>
                  <a:txBody>
                    <a:bodyPr/>
                    <a:lstStyle/>
                    <a:p>
                      <a:pPr algn="ctr"/>
                      <a:r>
                        <a:rPr lang="tr-TR" sz="3200" dirty="0"/>
                        <a:t>10</a:t>
                      </a:r>
                    </a:p>
                  </a:txBody>
                  <a:tcPr/>
                </a:tc>
                <a:tc>
                  <a:txBody>
                    <a:bodyPr/>
                    <a:lstStyle/>
                    <a:p>
                      <a:pPr algn="ctr"/>
                      <a:r>
                        <a:rPr lang="tr-TR" sz="3200" dirty="0"/>
                        <a:t>8</a:t>
                      </a:r>
                    </a:p>
                  </a:txBody>
                  <a:tcPr/>
                </a:tc>
                <a:tc>
                  <a:txBody>
                    <a:bodyPr/>
                    <a:lstStyle/>
                    <a:p>
                      <a:pPr algn="ctr"/>
                      <a:r>
                        <a:rPr lang="tr-TR" sz="3200" dirty="0"/>
                        <a:t>7</a:t>
                      </a:r>
                    </a:p>
                  </a:txBody>
                  <a:tcPr/>
                </a:tc>
                <a:extLst>
                  <a:ext uri="{0D108BD9-81ED-4DB2-BD59-A6C34878D82A}">
                    <a16:rowId xmlns:a16="http://schemas.microsoft.com/office/drawing/2014/main" val="2923979426"/>
                  </a:ext>
                </a:extLst>
              </a:tr>
              <a:tr h="281143">
                <a:tc>
                  <a:txBody>
                    <a:bodyPr/>
                    <a:lstStyle/>
                    <a:p>
                      <a:pPr algn="ctr"/>
                      <a:r>
                        <a:rPr lang="tr-TR" sz="3200" dirty="0"/>
                        <a:t>2</a:t>
                      </a:r>
                    </a:p>
                  </a:txBody>
                  <a:tcPr/>
                </a:tc>
                <a:tc>
                  <a:txBody>
                    <a:bodyPr/>
                    <a:lstStyle/>
                    <a:p>
                      <a:pPr algn="ctr"/>
                      <a:r>
                        <a:rPr lang="tr-TR" sz="3200" dirty="0"/>
                        <a:t>7</a:t>
                      </a:r>
                    </a:p>
                  </a:txBody>
                  <a:tcPr/>
                </a:tc>
                <a:tc>
                  <a:txBody>
                    <a:bodyPr/>
                    <a:lstStyle/>
                    <a:p>
                      <a:pPr algn="ctr"/>
                      <a:r>
                        <a:rPr lang="tr-TR" sz="3200" dirty="0"/>
                        <a:t>9</a:t>
                      </a:r>
                    </a:p>
                  </a:txBody>
                  <a:tcPr/>
                </a:tc>
                <a:tc>
                  <a:txBody>
                    <a:bodyPr/>
                    <a:lstStyle/>
                    <a:p>
                      <a:pPr algn="ctr"/>
                      <a:r>
                        <a:rPr lang="tr-TR" sz="3200" dirty="0"/>
                        <a:t>6</a:t>
                      </a:r>
                    </a:p>
                  </a:txBody>
                  <a:tcPr/>
                </a:tc>
                <a:extLst>
                  <a:ext uri="{0D108BD9-81ED-4DB2-BD59-A6C34878D82A}">
                    <a16:rowId xmlns:a16="http://schemas.microsoft.com/office/drawing/2014/main" val="3243600190"/>
                  </a:ext>
                </a:extLst>
              </a:tr>
              <a:tr h="510250">
                <a:tc>
                  <a:txBody>
                    <a:bodyPr/>
                    <a:lstStyle/>
                    <a:p>
                      <a:pPr algn="ctr"/>
                      <a:r>
                        <a:rPr lang="tr-TR" sz="3200" dirty="0"/>
                        <a:t>3</a:t>
                      </a:r>
                    </a:p>
                  </a:txBody>
                  <a:tcPr/>
                </a:tc>
                <a:tc>
                  <a:txBody>
                    <a:bodyPr/>
                    <a:lstStyle/>
                    <a:p>
                      <a:pPr algn="ctr"/>
                      <a:r>
                        <a:rPr lang="tr-TR" sz="3200" dirty="0"/>
                        <a:t>12</a:t>
                      </a:r>
                    </a:p>
                  </a:txBody>
                  <a:tcPr/>
                </a:tc>
                <a:tc>
                  <a:txBody>
                    <a:bodyPr/>
                    <a:lstStyle/>
                    <a:p>
                      <a:pPr algn="ctr"/>
                      <a:r>
                        <a:rPr lang="tr-TR" sz="3200" dirty="0"/>
                        <a:t>6</a:t>
                      </a:r>
                    </a:p>
                  </a:txBody>
                  <a:tcPr/>
                </a:tc>
                <a:tc>
                  <a:txBody>
                    <a:bodyPr/>
                    <a:lstStyle/>
                    <a:p>
                      <a:pPr algn="ctr"/>
                      <a:r>
                        <a:rPr lang="tr-TR" sz="3200" dirty="0"/>
                        <a:t>7</a:t>
                      </a:r>
                    </a:p>
                  </a:txBody>
                  <a:tcPr/>
                </a:tc>
                <a:extLst>
                  <a:ext uri="{0D108BD9-81ED-4DB2-BD59-A6C34878D82A}">
                    <a16:rowId xmlns:a16="http://schemas.microsoft.com/office/drawing/2014/main" val="1296040003"/>
                  </a:ext>
                </a:extLst>
              </a:tr>
              <a:tr h="510250">
                <a:tc>
                  <a:txBody>
                    <a:bodyPr/>
                    <a:lstStyle/>
                    <a:p>
                      <a:pPr algn="ctr"/>
                      <a:r>
                        <a:rPr lang="tr-TR" sz="3200" dirty="0"/>
                        <a:t>4</a:t>
                      </a:r>
                    </a:p>
                  </a:txBody>
                  <a:tcPr/>
                </a:tc>
                <a:tc>
                  <a:txBody>
                    <a:bodyPr/>
                    <a:lstStyle/>
                    <a:p>
                      <a:pPr algn="ctr"/>
                      <a:r>
                        <a:rPr lang="tr-TR" sz="3200" dirty="0"/>
                        <a:t>6</a:t>
                      </a:r>
                    </a:p>
                  </a:txBody>
                  <a:tcPr/>
                </a:tc>
                <a:tc>
                  <a:txBody>
                    <a:bodyPr/>
                    <a:lstStyle/>
                    <a:p>
                      <a:pPr algn="ctr"/>
                      <a:r>
                        <a:rPr lang="tr-TR" sz="3200" dirty="0"/>
                        <a:t>5</a:t>
                      </a:r>
                    </a:p>
                  </a:txBody>
                  <a:tcPr/>
                </a:tc>
                <a:tc>
                  <a:txBody>
                    <a:bodyPr/>
                    <a:lstStyle/>
                    <a:p>
                      <a:pPr algn="ctr"/>
                      <a:r>
                        <a:rPr lang="tr-TR" sz="3200" dirty="0"/>
                        <a:t>8</a:t>
                      </a:r>
                    </a:p>
                  </a:txBody>
                  <a:tcPr/>
                </a:tc>
                <a:extLst>
                  <a:ext uri="{0D108BD9-81ED-4DB2-BD59-A6C34878D82A}">
                    <a16:rowId xmlns:a16="http://schemas.microsoft.com/office/drawing/2014/main" val="2030160613"/>
                  </a:ext>
                </a:extLst>
              </a:tr>
            </a:tbl>
          </a:graphicData>
        </a:graphic>
      </p:graphicFrame>
    </p:spTree>
    <p:extLst>
      <p:ext uri="{BB962C8B-B14F-4D97-AF65-F5344CB8AC3E}">
        <p14:creationId xmlns:p14="http://schemas.microsoft.com/office/powerpoint/2010/main" val="141789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err="1">
                <a:latin typeface="Arial" panose="020B0604020202020204" pitchFamily="34" charset="0"/>
                <a:cs typeface="Arial" panose="020B0604020202020204" pitchFamily="34" charset="0"/>
              </a:rPr>
              <a:t>Pedigriye</a:t>
            </a:r>
            <a:r>
              <a:rPr lang="tr-TR" sz="3600" dirty="0">
                <a:latin typeface="Arial" panose="020B0604020202020204" pitchFamily="34" charset="0"/>
                <a:cs typeface="Arial" panose="020B0604020202020204" pitchFamily="34" charset="0"/>
              </a:rPr>
              <a:t> Göre Seleksiyon</a:t>
            </a:r>
            <a:endParaRPr lang="tr-TR" sz="3600" dirty="0"/>
          </a:p>
        </p:txBody>
      </p:sp>
      <p:sp>
        <p:nvSpPr>
          <p:cNvPr id="3" name="Alt Başlık 2"/>
          <p:cNvSpPr>
            <a:spLocks noGrp="1"/>
          </p:cNvSpPr>
          <p:nvPr>
            <p:ph type="subTitle" idx="1"/>
          </p:nvPr>
        </p:nvSpPr>
        <p:spPr>
          <a:xfrm>
            <a:off x="150124" y="818866"/>
            <a:ext cx="12041875" cy="589583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Her bir damızlık adayın ebeveynlerini dikkate alarak damızlık değerlerini bulalım;  DD= </a:t>
            </a:r>
            <a:r>
              <a:rPr lang="tr-TR" sz="3200" dirty="0" err="1">
                <a:latin typeface="Arial" panose="020B0604020202020204" pitchFamily="34" charset="0"/>
                <a:cs typeface="Arial" panose="020B0604020202020204" pitchFamily="34" charset="0"/>
              </a:rPr>
              <a:t>baA</a:t>
            </a:r>
            <a:r>
              <a:rPr lang="tr-TR" sz="3200" dirty="0">
                <a:latin typeface="Arial" panose="020B0604020202020204" pitchFamily="34" charset="0"/>
                <a:cs typeface="Arial" panose="020B0604020202020204" pitchFamily="34" charset="0"/>
              </a:rPr>
              <a:t> + </a:t>
            </a:r>
            <a:r>
              <a:rPr lang="tr-TR" sz="3200" dirty="0" err="1">
                <a:latin typeface="Arial" panose="020B0604020202020204" pitchFamily="34" charset="0"/>
                <a:cs typeface="Arial" panose="020B0604020202020204" pitchFamily="34" charset="0"/>
              </a:rPr>
              <a:t>baaAA</a:t>
            </a:r>
            <a:r>
              <a:rPr lang="tr-TR" sz="3200" dirty="0">
                <a:latin typeface="Arial" panose="020B0604020202020204" pitchFamily="34" charset="0"/>
                <a:cs typeface="Arial" panose="020B0604020202020204" pitchFamily="34" charset="0"/>
              </a:rPr>
              <a:t> + </a:t>
            </a:r>
            <a:r>
              <a:rPr lang="tr-TR" sz="3200" dirty="0" err="1">
                <a:latin typeface="Arial" panose="020B0604020202020204" pitchFamily="34" charset="0"/>
                <a:cs typeface="Arial" panose="020B0604020202020204" pitchFamily="34" charset="0"/>
              </a:rPr>
              <a:t>bbaBA</a:t>
            </a:r>
            <a:endParaRPr lang="tr-TR" sz="3200" dirty="0">
              <a:latin typeface="Arial" panose="020B0604020202020204" pitchFamily="34" charset="0"/>
              <a:cs typeface="Arial" panose="020B0604020202020204" pitchFamily="34" charset="0"/>
            </a:endParaRP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Anneye ait katsayı</a:t>
            </a:r>
          </a:p>
          <a:p>
            <a:pPr marL="342900" indent="-342900" algn="just">
              <a:lnSpc>
                <a:spcPct val="100000"/>
              </a:lnSpc>
              <a:buFont typeface="Wingdings" panose="05000000000000000000" pitchFamily="2" charset="2"/>
              <a:buChar char="@"/>
            </a:pPr>
            <a:r>
              <a:rPr lang="tr-TR" sz="3200" dirty="0" err="1">
                <a:latin typeface="Arial" panose="020B0604020202020204" pitchFamily="34" charset="0"/>
                <a:cs typeface="Arial" panose="020B0604020202020204" pitchFamily="34" charset="0"/>
              </a:rPr>
              <a:t>ba</a:t>
            </a:r>
            <a:r>
              <a:rPr lang="tr-TR" sz="3200" dirty="0">
                <a:latin typeface="Arial" panose="020B0604020202020204" pitchFamily="34" charset="0"/>
                <a:cs typeface="Arial" panose="020B0604020202020204" pitchFamily="34" charset="0"/>
              </a:rPr>
              <a:t>=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/2[1-[h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(1-h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 / (4-h</a:t>
            </a:r>
            <a:r>
              <a:rPr lang="tr-TR" sz="3200" baseline="30000" dirty="0">
                <a:latin typeface="Arial" panose="020B0604020202020204" pitchFamily="34" charset="0"/>
                <a:cs typeface="Arial" panose="020B0604020202020204" pitchFamily="34" charset="0"/>
              </a:rPr>
              <a:t>4</a:t>
            </a:r>
            <a:r>
              <a:rPr lang="tr-TR" sz="3200" dirty="0">
                <a:latin typeface="Arial" panose="020B0604020202020204" pitchFamily="34" charset="0"/>
                <a:cs typeface="Arial" panose="020B0604020202020204" pitchFamily="34" charset="0"/>
              </a:rPr>
              <a:t>)]] değerleri yerine koyarsak</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ba</a:t>
            </a:r>
            <a:r>
              <a:rPr lang="tr-TR" sz="3200" dirty="0">
                <a:latin typeface="Arial" panose="020B0604020202020204" pitchFamily="34" charset="0"/>
                <a:cs typeface="Arial" panose="020B0604020202020204" pitchFamily="34" charset="0"/>
              </a:rPr>
              <a:t>= 0.15/2 [1-[(0.15)(1-0.15)] / (4- 0.15 x0.15)] =0.073</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Anne anneye ait katsayı</a:t>
            </a:r>
          </a:p>
          <a:p>
            <a:pPr marL="342900" indent="-342900" algn="just">
              <a:lnSpc>
                <a:spcPct val="100000"/>
              </a:lnSpc>
              <a:buFont typeface="Wingdings" panose="05000000000000000000" pitchFamily="2" charset="2"/>
              <a:buChar char="@"/>
            </a:pPr>
            <a:r>
              <a:rPr lang="tr-TR" sz="3200" dirty="0" err="1">
                <a:latin typeface="Arial" panose="020B0604020202020204" pitchFamily="34" charset="0"/>
                <a:cs typeface="Arial" panose="020B0604020202020204" pitchFamily="34" charset="0"/>
              </a:rPr>
              <a:t>baa</a:t>
            </a:r>
            <a:r>
              <a:rPr lang="tr-TR" sz="3200" dirty="0">
                <a:latin typeface="Arial" panose="020B0604020202020204" pitchFamily="34" charset="0"/>
                <a:cs typeface="Arial" panose="020B0604020202020204" pitchFamily="34" charset="0"/>
              </a:rPr>
              <a:t>=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[(1-h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 / (4-h</a:t>
            </a:r>
            <a:r>
              <a:rPr lang="tr-TR" sz="3200" baseline="30000" dirty="0">
                <a:latin typeface="Arial" panose="020B0604020202020204" pitchFamily="34" charset="0"/>
                <a:cs typeface="Arial" panose="020B0604020202020204" pitchFamily="34" charset="0"/>
              </a:rPr>
              <a:t>4</a:t>
            </a:r>
            <a:r>
              <a:rPr lang="tr-TR" sz="3200" dirty="0">
                <a:latin typeface="Arial" panose="020B0604020202020204" pitchFamily="34" charset="0"/>
                <a:cs typeface="Arial" panose="020B0604020202020204" pitchFamily="34" charset="0"/>
              </a:rPr>
              <a:t>)]= 0.15[(1-0.15) / (4-0.15x 0.15)]= 0.15 (0.85/3.9775)=0.032</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Baba anneye ait katsayı, </a:t>
            </a:r>
            <a:r>
              <a:rPr lang="tr-TR" sz="3200" dirty="0" err="1">
                <a:latin typeface="Arial" panose="020B0604020202020204" pitchFamily="34" charset="0"/>
                <a:cs typeface="Arial" panose="020B0604020202020204" pitchFamily="34" charset="0"/>
              </a:rPr>
              <a:t>bba</a:t>
            </a:r>
            <a:r>
              <a:rPr lang="tr-TR" sz="3200" dirty="0">
                <a:latin typeface="Arial" panose="020B0604020202020204" pitchFamily="34" charset="0"/>
                <a:cs typeface="Arial" panose="020B0604020202020204" pitchFamily="34" charset="0"/>
              </a:rPr>
              <a:t>=h2/4= 0.15/4= 0.0375</a:t>
            </a:r>
          </a:p>
        </p:txBody>
      </p:sp>
    </p:spTree>
    <p:extLst>
      <p:ext uri="{BB962C8B-B14F-4D97-AF65-F5344CB8AC3E}">
        <p14:creationId xmlns:p14="http://schemas.microsoft.com/office/powerpoint/2010/main" val="2333415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err="1">
                <a:latin typeface="Arial" panose="020B0604020202020204" pitchFamily="34" charset="0"/>
                <a:cs typeface="Arial" panose="020B0604020202020204" pitchFamily="34" charset="0"/>
              </a:rPr>
              <a:t>Pedigriye</a:t>
            </a:r>
            <a:r>
              <a:rPr lang="tr-TR" sz="3600" dirty="0">
                <a:latin typeface="Arial" panose="020B0604020202020204" pitchFamily="34" charset="0"/>
                <a:cs typeface="Arial" panose="020B0604020202020204" pitchFamily="34" charset="0"/>
              </a:rPr>
              <a:t> Göre Seleksiyon</a:t>
            </a:r>
            <a:endParaRPr lang="tr-TR" sz="3600" dirty="0"/>
          </a:p>
        </p:txBody>
      </p:sp>
      <p:sp>
        <p:nvSpPr>
          <p:cNvPr id="3" name="Alt Başlık 2"/>
          <p:cNvSpPr>
            <a:spLocks noGrp="1"/>
          </p:cNvSpPr>
          <p:nvPr>
            <p:ph type="subTitle" idx="1"/>
          </p:nvPr>
        </p:nvSpPr>
        <p:spPr>
          <a:xfrm>
            <a:off x="150124" y="818866"/>
            <a:ext cx="12041875" cy="589583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DD1= </a:t>
            </a:r>
            <a:r>
              <a:rPr lang="tr-TR" sz="3200" dirty="0" err="1">
                <a:latin typeface="Arial" panose="020B0604020202020204" pitchFamily="34" charset="0"/>
                <a:cs typeface="Arial" panose="020B0604020202020204" pitchFamily="34" charset="0"/>
              </a:rPr>
              <a:t>baA</a:t>
            </a:r>
            <a:r>
              <a:rPr lang="tr-TR" sz="3200" dirty="0">
                <a:latin typeface="Arial" panose="020B0604020202020204" pitchFamily="34" charset="0"/>
                <a:cs typeface="Arial" panose="020B0604020202020204" pitchFamily="34" charset="0"/>
              </a:rPr>
              <a:t> + </a:t>
            </a:r>
            <a:r>
              <a:rPr lang="tr-TR" sz="3200" dirty="0" err="1">
                <a:latin typeface="Arial" panose="020B0604020202020204" pitchFamily="34" charset="0"/>
                <a:cs typeface="Arial" panose="020B0604020202020204" pitchFamily="34" charset="0"/>
              </a:rPr>
              <a:t>baaAA</a:t>
            </a:r>
            <a:r>
              <a:rPr lang="tr-TR" sz="3200" dirty="0">
                <a:latin typeface="Arial" panose="020B0604020202020204" pitchFamily="34" charset="0"/>
                <a:cs typeface="Arial" panose="020B0604020202020204" pitchFamily="34" charset="0"/>
              </a:rPr>
              <a:t> + </a:t>
            </a:r>
            <a:r>
              <a:rPr lang="tr-TR" sz="3200" dirty="0" err="1">
                <a:latin typeface="Arial" panose="020B0604020202020204" pitchFamily="34" charset="0"/>
                <a:cs typeface="Arial" panose="020B0604020202020204" pitchFamily="34" charset="0"/>
              </a:rPr>
              <a:t>bbaBA</a:t>
            </a:r>
            <a:endParaRPr lang="tr-TR" sz="3200" dirty="0">
              <a:latin typeface="Arial" panose="020B0604020202020204" pitchFamily="34" charset="0"/>
              <a:cs typeface="Arial" panose="020B0604020202020204" pitchFamily="34" charset="0"/>
            </a:endParaRP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DD1= 0.07 x 10 + 0.032 x 8 + 0.375 x 7= </a:t>
            </a:r>
            <a:r>
              <a:rPr lang="tr-TR" sz="3200" dirty="0">
                <a:solidFill>
                  <a:srgbClr val="FF0000"/>
                </a:solidFill>
                <a:latin typeface="Arial" panose="020B0604020202020204" pitchFamily="34" charset="0"/>
                <a:cs typeface="Arial" panose="020B0604020202020204" pitchFamily="34" charset="0"/>
              </a:rPr>
              <a:t>1.2185</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DD2= 0.07 x 7 + 0.032 x 9 + 0.375 x 6 = 1.003</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DD3= 0.07 12 + 0032 x 6 + 0.0375 x 7= </a:t>
            </a:r>
            <a:r>
              <a:rPr lang="tr-TR" sz="3200" dirty="0">
                <a:solidFill>
                  <a:srgbClr val="FF0000"/>
                </a:solidFill>
                <a:latin typeface="Arial" panose="020B0604020202020204" pitchFamily="34" charset="0"/>
                <a:cs typeface="Arial" panose="020B0604020202020204" pitchFamily="34" charset="0"/>
              </a:rPr>
              <a:t>1.2945</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DD4= 0.07 x 6 + 0.032 x 5 + 0.0375 x 8= 0.880</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Erkek hayvanların ebeveynlerine göre damızlık değerine belirlendikten sonra bunlar en yüksekten en düşüğe doğru sıralanır ve istenilen kadarı damızlık seçilir.  </a:t>
            </a:r>
          </a:p>
        </p:txBody>
      </p:sp>
    </p:spTree>
    <p:extLst>
      <p:ext uri="{BB962C8B-B14F-4D97-AF65-F5344CB8AC3E}">
        <p14:creationId xmlns:p14="http://schemas.microsoft.com/office/powerpoint/2010/main" val="42093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95534" y="941697"/>
            <a:ext cx="12000932" cy="5916304"/>
          </a:xfrm>
        </p:spPr>
        <p:txBody>
          <a:bodyPr>
            <a:normAutofit lnSpcReduction="10000"/>
          </a:bodyPr>
          <a:lstStyle/>
          <a:p>
            <a:pPr marL="342900" indent="-342900" algn="just">
              <a:buFont typeface="Wingdings" panose="05000000000000000000" pitchFamily="2" charset="2"/>
              <a:buChar char="@"/>
            </a:pPr>
            <a:r>
              <a:rPr lang="tr-TR" dirty="0">
                <a:latin typeface="Arial" panose="020B0604020202020204" pitchFamily="34" charset="0"/>
                <a:cs typeface="Arial" panose="020B0604020202020204" pitchFamily="34" charset="0"/>
              </a:rPr>
              <a:t> </a:t>
            </a:r>
            <a:r>
              <a:rPr lang="tr-TR" sz="3200" b="1" dirty="0">
                <a:latin typeface="Arial" panose="020B0604020202020204" pitchFamily="34" charset="0"/>
                <a:cs typeface="Arial" panose="020B0604020202020204" pitchFamily="34" charset="0"/>
              </a:rPr>
              <a:t>Seleksiyon Metotları</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Seleksiyon metotlarını aşağıdaki gibi sınıflandırabiliriz.</a:t>
            </a:r>
          </a:p>
          <a:p>
            <a:pPr marL="342900" indent="-342900" algn="just">
              <a:buFont typeface="Wingdings" panose="05000000000000000000" pitchFamily="2" charset="2"/>
              <a:buChar char="@"/>
            </a:pPr>
            <a:r>
              <a:rPr lang="tr-TR" sz="3200" b="1" dirty="0">
                <a:latin typeface="Arial" panose="020B0604020202020204" pitchFamily="34" charset="0"/>
                <a:cs typeface="Arial" panose="020B0604020202020204" pitchFamily="34" charset="0"/>
              </a:rPr>
              <a:t>1. Bir karaktere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A. Fertlerin kendi fenotipik değerlerine göre seleksiyon (kitle seleksiyonu).</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 Akrabaların fenotipik değerlerine göre seleksiyon</a:t>
            </a:r>
          </a:p>
          <a:p>
            <a:pPr marL="800100" lvl="1" indent="-342900" algn="just">
              <a:buFont typeface="Wingdings" panose="05000000000000000000" pitchFamily="2" charset="2"/>
              <a:buChar char="@"/>
            </a:pPr>
            <a:r>
              <a:rPr lang="tr-TR" sz="2800" dirty="0" err="1">
                <a:latin typeface="Arial" panose="020B0604020202020204" pitchFamily="34" charset="0"/>
                <a:cs typeface="Arial" panose="020B0604020202020204" pitchFamily="34" charset="0"/>
              </a:rPr>
              <a:t>a.Familya</a:t>
            </a:r>
            <a:r>
              <a:rPr lang="tr-TR" sz="2800" dirty="0">
                <a:latin typeface="Arial" panose="020B0604020202020204" pitchFamily="34" charset="0"/>
                <a:cs typeface="Arial" panose="020B0604020202020204" pitchFamily="34" charset="0"/>
              </a:rPr>
              <a:t> seleksiyonu</a:t>
            </a:r>
          </a:p>
          <a:p>
            <a:pPr marL="1257300" lvl="2" indent="-342900" algn="just">
              <a:buFont typeface="Wingdings" panose="05000000000000000000" pitchFamily="2" charset="2"/>
              <a:buChar char="@"/>
            </a:pPr>
            <a:r>
              <a:rPr lang="tr-TR" sz="2600" dirty="0">
                <a:latin typeface="Arial" panose="020B0604020202020204" pitchFamily="34" charset="0"/>
                <a:cs typeface="Arial" panose="020B0604020202020204" pitchFamily="34" charset="0"/>
              </a:rPr>
              <a:t>1. Familya ortalamalarına göre seleksiyon</a:t>
            </a:r>
          </a:p>
          <a:p>
            <a:pPr marL="1257300" lvl="2" indent="-342900" algn="just">
              <a:buFont typeface="Wingdings" panose="05000000000000000000" pitchFamily="2" charset="2"/>
              <a:buChar char="@"/>
            </a:pPr>
            <a:r>
              <a:rPr lang="tr-TR" sz="2600" dirty="0">
                <a:latin typeface="Arial" panose="020B0604020202020204" pitchFamily="34" charset="0"/>
                <a:cs typeface="Arial" panose="020B0604020202020204" pitchFamily="34" charset="0"/>
              </a:rPr>
              <a:t>2. Familya içi verimlere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b. Döl ve kardeş verimlerine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c. </a:t>
            </a:r>
            <a:r>
              <a:rPr lang="tr-TR" sz="3200" dirty="0" err="1">
                <a:latin typeface="Arial" panose="020B0604020202020204" pitchFamily="34" charset="0"/>
                <a:cs typeface="Arial" panose="020B0604020202020204" pitchFamily="34" charset="0"/>
              </a:rPr>
              <a:t>Pedigriye</a:t>
            </a:r>
            <a:r>
              <a:rPr lang="tr-TR" sz="3200" dirty="0">
                <a:latin typeface="Arial" panose="020B0604020202020204" pitchFamily="34" charset="0"/>
                <a:cs typeface="Arial" panose="020B0604020202020204" pitchFamily="34" charset="0"/>
              </a:rPr>
              <a:t>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d. Kombine seleksiyon</a:t>
            </a:r>
          </a:p>
        </p:txBody>
      </p:sp>
    </p:spTree>
    <p:extLst>
      <p:ext uri="{BB962C8B-B14F-4D97-AF65-F5344CB8AC3E}">
        <p14:creationId xmlns:p14="http://schemas.microsoft.com/office/powerpoint/2010/main" val="1442863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err="1">
                <a:latin typeface="Arial" panose="020B0604020202020204" pitchFamily="34" charset="0"/>
                <a:cs typeface="Arial" panose="020B0604020202020204" pitchFamily="34" charset="0"/>
              </a:rPr>
              <a:t>Pedigriye</a:t>
            </a:r>
            <a:r>
              <a:rPr lang="tr-TR" sz="3600" dirty="0">
                <a:latin typeface="Arial" panose="020B0604020202020204" pitchFamily="34" charset="0"/>
                <a:cs typeface="Arial" panose="020B0604020202020204" pitchFamily="34" charset="0"/>
              </a:rPr>
              <a:t> Göre Seleksiyon</a:t>
            </a:r>
            <a:endParaRPr lang="tr-TR" sz="3600" dirty="0"/>
          </a:p>
        </p:txBody>
      </p:sp>
      <p:sp>
        <p:nvSpPr>
          <p:cNvPr id="3" name="Alt Başlık 2"/>
          <p:cNvSpPr>
            <a:spLocks noGrp="1"/>
          </p:cNvSpPr>
          <p:nvPr>
            <p:ph type="subTitle" idx="1"/>
          </p:nvPr>
        </p:nvSpPr>
        <p:spPr>
          <a:xfrm>
            <a:off x="150124" y="818866"/>
            <a:ext cx="12041875" cy="5895833"/>
          </a:xfrm>
        </p:spPr>
        <p:txBody>
          <a:bodyPr>
            <a:normAutofit fontScale="925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Erkek hayvanlarda fenotipik bir görüntüsü olmayan verimler bakımından, damızlık seçiminde bunların dişi akrabalarına (kardeş , ebeveyn, döl) ait fenotipik değerler kullanılır.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Pedigri</a:t>
            </a:r>
            <a:r>
              <a:rPr lang="tr-TR" sz="3200" dirty="0">
                <a:latin typeface="Arial" panose="020B0604020202020204" pitchFamily="34" charset="0"/>
                <a:cs typeface="Arial" panose="020B0604020202020204" pitchFamily="34" charset="0"/>
              </a:rPr>
              <a:t> kayıtları dişi damızlıkların seçiminde de önemli bir vasıtadır. Böylece çok erken yaşta (hatta doğumdan önce) hayvanın damızlık olup olmayacağına karar verileceğinden </a:t>
            </a:r>
            <a:r>
              <a:rPr lang="tr-TR" sz="3200" dirty="0" err="1">
                <a:latin typeface="Arial" panose="020B0604020202020204" pitchFamily="34" charset="0"/>
                <a:cs typeface="Arial" panose="020B0604020202020204" pitchFamily="34" charset="0"/>
              </a:rPr>
              <a:t>generasyonlar</a:t>
            </a:r>
            <a:r>
              <a:rPr lang="tr-TR" sz="3200" dirty="0">
                <a:latin typeface="Arial" panose="020B0604020202020204" pitchFamily="34" charset="0"/>
                <a:cs typeface="Arial" panose="020B0604020202020204" pitchFamily="34" charset="0"/>
              </a:rPr>
              <a:t> arası süre kısalmış , aynı zamanda o işletme damızlık olmayacak hayvanları en kısa zamanda elden çıkartarak masraftan kurtulmuş olur.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Seleksiyonda dikkate alınması gerekecek süt verimi, döl verimi ve </a:t>
            </a:r>
            <a:r>
              <a:rPr lang="tr-TR" sz="3200" dirty="0" err="1">
                <a:latin typeface="Arial" panose="020B0604020202020204" pitchFamily="34" charset="0"/>
                <a:cs typeface="Arial" panose="020B0604020202020204" pitchFamily="34" charset="0"/>
              </a:rPr>
              <a:t>konstitusyon</a:t>
            </a:r>
            <a:r>
              <a:rPr lang="tr-TR" sz="3200" dirty="0">
                <a:latin typeface="Arial" panose="020B0604020202020204" pitchFamily="34" charset="0"/>
                <a:cs typeface="Arial" panose="020B0604020202020204" pitchFamily="34" charset="0"/>
              </a:rPr>
              <a:t> gibi karakterler yaşama dönemlerine bağlı olarak belirgin bir hal alacağı için, önceki </a:t>
            </a:r>
            <a:r>
              <a:rPr lang="tr-TR" sz="3200" dirty="0" err="1">
                <a:latin typeface="Arial" panose="020B0604020202020204" pitchFamily="34" charset="0"/>
                <a:cs typeface="Arial" panose="020B0604020202020204" pitchFamily="34" charset="0"/>
              </a:rPr>
              <a:t>generasyonlardaki</a:t>
            </a:r>
            <a:r>
              <a:rPr lang="tr-TR" sz="3200" dirty="0">
                <a:latin typeface="Arial" panose="020B0604020202020204" pitchFamily="34" charset="0"/>
                <a:cs typeface="Arial" panose="020B0604020202020204" pitchFamily="34" charset="0"/>
              </a:rPr>
              <a:t> akrabalara ait bilgilerden yararlanmak gerekir.</a:t>
            </a:r>
          </a:p>
        </p:txBody>
      </p:sp>
    </p:spTree>
    <p:extLst>
      <p:ext uri="{BB962C8B-B14F-4D97-AF65-F5344CB8AC3E}">
        <p14:creationId xmlns:p14="http://schemas.microsoft.com/office/powerpoint/2010/main" val="2354461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err="1">
                <a:latin typeface="Arial" panose="020B0604020202020204" pitchFamily="34" charset="0"/>
                <a:cs typeface="Arial" panose="020B0604020202020204" pitchFamily="34" charset="0"/>
              </a:rPr>
              <a:t>Pedigriye</a:t>
            </a:r>
            <a:r>
              <a:rPr lang="tr-TR" sz="3600" dirty="0">
                <a:latin typeface="Arial" panose="020B0604020202020204" pitchFamily="34" charset="0"/>
                <a:cs typeface="Arial" panose="020B0604020202020204" pitchFamily="34" charset="0"/>
              </a:rPr>
              <a:t> Göre Seleksiyon</a:t>
            </a:r>
            <a:endParaRPr lang="tr-TR" sz="3600" dirty="0"/>
          </a:p>
        </p:txBody>
      </p:sp>
      <p:sp>
        <p:nvSpPr>
          <p:cNvPr id="3" name="Alt Başlık 2"/>
          <p:cNvSpPr>
            <a:spLocks noGrp="1"/>
          </p:cNvSpPr>
          <p:nvPr>
            <p:ph type="subTitle" idx="1"/>
          </p:nvPr>
        </p:nvSpPr>
        <p:spPr>
          <a:xfrm>
            <a:off x="150124" y="818866"/>
            <a:ext cx="12041875" cy="5895833"/>
          </a:xfrm>
        </p:spPr>
        <p:txBody>
          <a:bodyPr>
            <a:normAutofit/>
          </a:bodyPr>
          <a:lstStyle/>
          <a:p>
            <a:pPr marL="342900" indent="-342900" algn="just">
              <a:lnSpc>
                <a:spcPct val="100000"/>
              </a:lnSpc>
              <a:buFont typeface="Wingdings" panose="05000000000000000000" pitchFamily="2" charset="2"/>
              <a:buChar char="@"/>
            </a:pPr>
            <a:r>
              <a:rPr lang="tr-TR" sz="3200" dirty="0" err="1">
                <a:latin typeface="Arial" panose="020B0604020202020204" pitchFamily="34" charset="0"/>
                <a:cs typeface="Arial" panose="020B0604020202020204" pitchFamily="34" charset="0"/>
              </a:rPr>
              <a:t>Pedigri</a:t>
            </a:r>
            <a:r>
              <a:rPr lang="tr-TR" sz="3200" dirty="0">
                <a:latin typeface="Arial" panose="020B0604020202020204" pitchFamily="34" charset="0"/>
                <a:cs typeface="Arial" panose="020B0604020202020204" pitchFamily="34" charset="0"/>
              </a:rPr>
              <a:t> kayıtlarının damızlık seçimindeki yetersizliklerine rağmen, bundan faydalanmak, hiç olmazsa ileride daha emin seleksiyon kriterleri elde edilinceye kadar, gerekli olmaktadır.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gereğin verimliliğini arttırmak üzere ebeveyne ait gerçek verim kabiliyetlerinin ve damızlık değerlerinin bulunması yoluna gidilmektedir. </a:t>
            </a:r>
          </a:p>
        </p:txBody>
      </p:sp>
    </p:spTree>
    <p:extLst>
      <p:ext uri="{BB962C8B-B14F-4D97-AF65-F5344CB8AC3E}">
        <p14:creationId xmlns:p14="http://schemas.microsoft.com/office/powerpoint/2010/main" val="793981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Gerçek Verim Kabiliyetinin (GVK) Tahmini</a:t>
            </a:r>
            <a:endParaRPr lang="tr-TR" sz="3600" dirty="0"/>
          </a:p>
        </p:txBody>
      </p:sp>
      <p:sp>
        <p:nvSpPr>
          <p:cNvPr id="3" name="Alt Başlık 2"/>
          <p:cNvSpPr>
            <a:spLocks noGrp="1"/>
          </p:cNvSpPr>
          <p:nvPr>
            <p:ph type="subTitle" idx="1"/>
          </p:nvPr>
        </p:nvSpPr>
        <p:spPr>
          <a:xfrm>
            <a:off x="150124" y="818866"/>
            <a:ext cx="12041875" cy="5895833"/>
          </a:xfrm>
        </p:spPr>
        <p:txBody>
          <a:bodyPr>
            <a:normAutofit fontScale="92500" lnSpcReduction="2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Gerçek verim kabiliyetinin tahmini</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Bir dişi hayvanın gerçek verim kabiliyeti,· hayatı boyunca verebileceği (potansiyel) verimdir.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GVK şimdiye kadarki verimlerden aşağıdaki denklem yoluyla belirlenir.</a:t>
            </a:r>
          </a:p>
          <a:p>
            <a:pPr marL="342900" indent="-342900" algn="just">
              <a:lnSpc>
                <a:spcPct val="100000"/>
              </a:lnSpc>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a:p>
            <a:pPr marL="342900" indent="-342900" algn="just">
              <a:lnSpc>
                <a:spcPct val="100000"/>
              </a:lnSpc>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a:p>
            <a:pPr marL="342900" indent="-342900" algn="just">
              <a:lnSpc>
                <a:spcPct val="100000"/>
              </a:lnSpc>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Burada birinci terim hayvana ait verimlerin </a:t>
            </a:r>
            <a:r>
              <a:rPr lang="tr-TR" sz="3200" dirty="0" err="1">
                <a:latin typeface="Arial" panose="020B0604020202020204" pitchFamily="34" charset="0"/>
                <a:cs typeface="Arial" panose="020B0604020202020204" pitchFamily="34" charset="0"/>
              </a:rPr>
              <a:t>tesbit</a:t>
            </a:r>
            <a:r>
              <a:rPr lang="tr-TR" sz="3200" dirty="0">
                <a:latin typeface="Arial" panose="020B0604020202020204" pitchFamily="34" charset="0"/>
                <a:cs typeface="Arial" panose="020B0604020202020204" pitchFamily="34" charset="0"/>
              </a:rPr>
              <a:t> edildiği yıllardaki sürü ortalamalarının ortalamasıdır.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İkinci terimin ikinci çarpanı, hayvanın kendi verimi (P</a:t>
            </a:r>
            <a:r>
              <a:rPr lang="tr-TR" sz="3200" baseline="-25000" dirty="0">
                <a:latin typeface="Arial" panose="020B0604020202020204" pitchFamily="34" charset="0"/>
                <a:cs typeface="Arial" panose="020B0604020202020204" pitchFamily="34" charset="0"/>
              </a:rPr>
              <a:t>ij</a:t>
            </a:r>
            <a:r>
              <a:rPr lang="tr-TR" sz="3200" dirty="0">
                <a:latin typeface="Arial" panose="020B0604020202020204" pitchFamily="34" charset="0"/>
                <a:cs typeface="Arial" panose="020B0604020202020204" pitchFamily="34" charset="0"/>
              </a:rPr>
              <a:t>) ile aynı yıldaki sürü ortalanası (P</a:t>
            </a:r>
            <a:r>
              <a:rPr lang="tr-TR" sz="3200" baseline="-25000" dirty="0">
                <a:latin typeface="Arial" panose="020B0604020202020204" pitchFamily="34" charset="0"/>
                <a:cs typeface="Arial" panose="020B0604020202020204" pitchFamily="34" charset="0"/>
              </a:rPr>
              <a:t>üst çizgi</a:t>
            </a:r>
            <a:r>
              <a:rPr lang="tr-TR" sz="3200" dirty="0">
                <a:latin typeface="Arial" panose="020B0604020202020204" pitchFamily="34" charset="0"/>
                <a:cs typeface="Arial" panose="020B0604020202020204" pitchFamily="34" charset="0"/>
              </a:rPr>
              <a:t>) arasındaki farkların ortalamasıdır.</a:t>
            </a:r>
          </a:p>
          <a:p>
            <a:pPr marL="342900" indent="-342900" algn="just">
              <a:lnSpc>
                <a:spcPct val="100000"/>
              </a:lnSpc>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791570" y="3085094"/>
            <a:ext cx="5513294" cy="1363375"/>
          </a:xfrm>
          <a:prstGeom prst="rect">
            <a:avLst/>
          </a:prstGeom>
        </p:spPr>
      </p:pic>
      <p:pic>
        <p:nvPicPr>
          <p:cNvPr id="5" name="Resim 4"/>
          <p:cNvPicPr>
            <a:picLocks noChangeAspect="1"/>
          </p:cNvPicPr>
          <p:nvPr/>
        </p:nvPicPr>
        <p:blipFill>
          <a:blip r:embed="rId3"/>
          <a:stretch>
            <a:fillRect/>
          </a:stretch>
        </p:blipFill>
        <p:spPr>
          <a:xfrm>
            <a:off x="7422777" y="2918634"/>
            <a:ext cx="2863250" cy="1145300"/>
          </a:xfrm>
          <a:prstGeom prst="rect">
            <a:avLst/>
          </a:prstGeom>
        </p:spPr>
      </p:pic>
    </p:spTree>
    <p:extLst>
      <p:ext uri="{BB962C8B-B14F-4D97-AF65-F5344CB8AC3E}">
        <p14:creationId xmlns:p14="http://schemas.microsoft.com/office/powerpoint/2010/main" val="3978117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Gerçek Verim Kabiliyetinin (GVK) Tahmini</a:t>
            </a:r>
            <a:endParaRPr lang="tr-TR" sz="3600" dirty="0"/>
          </a:p>
        </p:txBody>
      </p:sp>
      <p:sp>
        <p:nvSpPr>
          <p:cNvPr id="3" name="Alt Başlık 2"/>
          <p:cNvSpPr>
            <a:spLocks noGrp="1"/>
          </p:cNvSpPr>
          <p:nvPr>
            <p:ph type="subTitle" idx="1"/>
          </p:nvPr>
        </p:nvSpPr>
        <p:spPr>
          <a:xfrm>
            <a:off x="150124" y="818866"/>
            <a:ext cx="12041875" cy="589583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 şimdiye kadarki verimlere ait ortalamanın potansiyel (gerçek) verime tekabül etme derecesini gösteren bir katsayı veya gerçek verim kabiliyetinin şimdiye kadar ki n verime ait ortalamaya göre regresyon kat sayısıdır.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r sürüde bu verime ait </a:t>
            </a:r>
            <a:r>
              <a:rPr lang="tr-TR" sz="3200" dirty="0" err="1">
                <a:latin typeface="Arial" panose="020B0604020202020204" pitchFamily="34" charset="0"/>
                <a:cs typeface="Arial" panose="020B0604020202020204" pitchFamily="34" charset="0"/>
              </a:rPr>
              <a:t>tekrarlanma.katsayısı</a:t>
            </a:r>
            <a:r>
              <a:rPr lang="tr-TR" sz="3200" dirty="0">
                <a:latin typeface="Arial" panose="020B0604020202020204" pitchFamily="34" charset="0"/>
                <a:cs typeface="Arial" panose="020B0604020202020204" pitchFamily="34" charset="0"/>
              </a:rPr>
              <a:t>,  n ise gerçek verim kabiliyeti tahmin edilecek. hayvanın bilinen verimlerinin sayısıdır.</a:t>
            </a:r>
          </a:p>
        </p:txBody>
      </p:sp>
    </p:spTree>
    <p:extLst>
      <p:ext uri="{BB962C8B-B14F-4D97-AF65-F5344CB8AC3E}">
        <p14:creationId xmlns:p14="http://schemas.microsoft.com/office/powerpoint/2010/main" val="1205448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Gerçek Verim Kabiliyetinin (GVK) Tahmini</a:t>
            </a:r>
            <a:endParaRPr lang="tr-TR" sz="3600" dirty="0"/>
          </a:p>
        </p:txBody>
      </p:sp>
      <p:sp>
        <p:nvSpPr>
          <p:cNvPr id="3" name="Alt Başlık 2"/>
          <p:cNvSpPr>
            <a:spLocks noGrp="1"/>
          </p:cNvSpPr>
          <p:nvPr>
            <p:ph type="subTitle" idx="1"/>
          </p:nvPr>
        </p:nvSpPr>
        <p:spPr>
          <a:xfrm>
            <a:off x="150124" y="818866"/>
            <a:ext cx="12041875" cy="589583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Örnek; A ineği 1980, 1981 ve 1982 yıllarında, makro çevre faktörlerine göre düzeltilmiş olarak, sırası ile 3800, 4000 ve 4150 kg süt vermiştir. Bu yıllara ait düzeltilmiş sürü ortalamaları 3700,3900 ve 4100 kg </a:t>
            </a:r>
            <a:r>
              <a:rPr lang="tr-TR" sz="3200" dirty="0" err="1">
                <a:latin typeface="Arial" panose="020B0604020202020204" pitchFamily="34" charset="0"/>
                <a:cs typeface="Arial" panose="020B0604020202020204" pitchFamily="34" charset="0"/>
              </a:rPr>
              <a:t>dır</a:t>
            </a:r>
            <a:r>
              <a:rPr lang="tr-TR" sz="3200" dirty="0">
                <a:latin typeface="Arial" panose="020B0604020202020204" pitchFamily="34" charset="0"/>
                <a:cs typeface="Arial" panose="020B0604020202020204" pitchFamily="34" charset="0"/>
              </a:rPr>
              <a:t>. B ineğinin yalnız 1982 verimi bellidir ve düzeltilmiş olarak 4080 kg </a:t>
            </a:r>
            <a:r>
              <a:rPr lang="tr-TR" sz="3200" dirty="0" err="1">
                <a:latin typeface="Arial" panose="020B0604020202020204" pitchFamily="34" charset="0"/>
                <a:cs typeface="Arial" panose="020B0604020202020204" pitchFamily="34" charset="0"/>
              </a:rPr>
              <a:t>dır</a:t>
            </a:r>
            <a:r>
              <a:rPr lang="tr-TR" sz="3200" dirty="0">
                <a:latin typeface="Arial" panose="020B0604020202020204" pitchFamily="34" charset="0"/>
                <a:cs typeface="Arial" panose="020B0604020202020204" pitchFamily="34" charset="0"/>
              </a:rPr>
              <a:t>. Sürüde tekrarlanma derecesinin 0.4 olduğu bilinmektedir. Buna göre </a:t>
            </a:r>
          </a:p>
          <a:p>
            <a:pPr marL="342900" indent="-342900" algn="just">
              <a:lnSpc>
                <a:spcPct val="100000"/>
              </a:lnSpc>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1124595" y="4087906"/>
            <a:ext cx="9068276" cy="1957265"/>
          </a:xfrm>
          <a:prstGeom prst="rect">
            <a:avLst/>
          </a:prstGeom>
        </p:spPr>
      </p:pic>
    </p:spTree>
    <p:extLst>
      <p:ext uri="{BB962C8B-B14F-4D97-AF65-F5344CB8AC3E}">
        <p14:creationId xmlns:p14="http://schemas.microsoft.com/office/powerpoint/2010/main" val="2829055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DAMIZLIK DEĞERİ</a:t>
            </a:r>
            <a:endParaRPr lang="tr-TR" sz="3600" dirty="0"/>
          </a:p>
        </p:txBody>
      </p:sp>
      <p:sp>
        <p:nvSpPr>
          <p:cNvPr id="3" name="Alt Başlık 2"/>
          <p:cNvSpPr>
            <a:spLocks noGrp="1"/>
          </p:cNvSpPr>
          <p:nvPr>
            <p:ph type="subTitle" idx="1"/>
          </p:nvPr>
        </p:nvSpPr>
        <p:spPr>
          <a:xfrm>
            <a:off x="150124" y="818866"/>
            <a:ext cx="12041875" cy="589583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Bir hayvanın damızlık değeri için kriter döllerinin </a:t>
            </a:r>
            <a:r>
              <a:rPr lang="tr-TR" sz="3200" dirty="0" err="1">
                <a:latin typeface="Arial" panose="020B0604020202020204" pitchFamily="34" charset="0"/>
                <a:cs typeface="Arial" panose="020B0604020202020204" pitchFamily="34" charset="0"/>
              </a:rPr>
              <a:t>fenotipik</a:t>
            </a:r>
            <a:r>
              <a:rPr lang="tr-TR" sz="3200" dirty="0">
                <a:latin typeface="Arial" panose="020B0604020202020204" pitchFamily="34" charset="0"/>
                <a:cs typeface="Arial" panose="020B0604020202020204" pitchFamily="34" charset="0"/>
              </a:rPr>
              <a:t> ortalamasıdır.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Daha açık olarak, döllerin </a:t>
            </a:r>
            <a:r>
              <a:rPr lang="tr-TR" sz="3200" dirty="0" err="1">
                <a:latin typeface="Arial" panose="020B0604020202020204" pitchFamily="34" charset="0"/>
                <a:cs typeface="Arial" panose="020B0604020202020204" pitchFamily="34" charset="0"/>
              </a:rPr>
              <a:t>ppopülasyon</a:t>
            </a:r>
            <a:r>
              <a:rPr lang="tr-TR" sz="3200" dirty="0">
                <a:latin typeface="Arial" panose="020B0604020202020204" pitchFamily="34" charset="0"/>
                <a:cs typeface="Arial" panose="020B0604020202020204" pitchFamily="34" charset="0"/>
              </a:rPr>
              <a:t> ortalamasından gösterdikleri sapmalar ortalamasının iki katı ebeveynlerden birine ait damız­lık değerdir.</a:t>
            </a:r>
          </a:p>
          <a:p>
            <a:pPr marL="342900" indent="-342900" algn="just">
              <a:lnSpc>
                <a:spcPct val="100000"/>
              </a:lnSpc>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stretch>
            <a:fillRect/>
          </a:stretch>
        </p:blipFill>
        <p:spPr>
          <a:xfrm>
            <a:off x="1030453" y="3766782"/>
            <a:ext cx="3896214" cy="1293998"/>
          </a:xfrm>
          <a:prstGeom prst="rect">
            <a:avLst/>
          </a:prstGeom>
        </p:spPr>
      </p:pic>
      <p:pic>
        <p:nvPicPr>
          <p:cNvPr id="6" name="Resim 5"/>
          <p:cNvPicPr>
            <a:picLocks noChangeAspect="1"/>
          </p:cNvPicPr>
          <p:nvPr/>
        </p:nvPicPr>
        <p:blipFill>
          <a:blip r:embed="rId3"/>
          <a:stretch>
            <a:fillRect/>
          </a:stretch>
        </p:blipFill>
        <p:spPr>
          <a:xfrm>
            <a:off x="5932181" y="3348318"/>
            <a:ext cx="3806417" cy="1538103"/>
          </a:xfrm>
          <a:prstGeom prst="rect">
            <a:avLst/>
          </a:prstGeom>
        </p:spPr>
      </p:pic>
    </p:spTree>
    <p:extLst>
      <p:ext uri="{BB962C8B-B14F-4D97-AF65-F5344CB8AC3E}">
        <p14:creationId xmlns:p14="http://schemas.microsoft.com/office/powerpoint/2010/main" val="2768550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DAMIZLIK DEĞERİ</a:t>
            </a:r>
            <a:endParaRPr lang="tr-TR" sz="3600" dirty="0"/>
          </a:p>
        </p:txBody>
      </p:sp>
      <p:sp>
        <p:nvSpPr>
          <p:cNvPr id="3" name="Alt Başlık 2"/>
          <p:cNvSpPr>
            <a:spLocks noGrp="1"/>
          </p:cNvSpPr>
          <p:nvPr>
            <p:ph type="subTitle" idx="1"/>
          </p:nvPr>
        </p:nvSpPr>
        <p:spPr>
          <a:xfrm>
            <a:off x="150124" y="818866"/>
            <a:ext cx="12041875" cy="5895833"/>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Populasyon</a:t>
            </a:r>
            <a:r>
              <a:rPr lang="tr-TR" sz="3200" dirty="0">
                <a:latin typeface="Arial" panose="020B0604020202020204" pitchFamily="34" charset="0"/>
                <a:cs typeface="Arial" panose="020B0604020202020204" pitchFamily="34" charset="0"/>
              </a:rPr>
              <a:t> (sürü) ortalamasından sapma olarak hesaplanan bu değere </a:t>
            </a:r>
            <a:r>
              <a:rPr lang="tr-TR" sz="3200" dirty="0" err="1">
                <a:latin typeface="Arial" panose="020B0604020202020204" pitchFamily="34" charset="0"/>
                <a:cs typeface="Arial" panose="020B0604020202020204" pitchFamily="34" charset="0"/>
              </a:rPr>
              <a:t>populasyon</a:t>
            </a:r>
            <a:r>
              <a:rPr lang="tr-TR" sz="3200" dirty="0">
                <a:latin typeface="Arial" panose="020B0604020202020204" pitchFamily="34" charset="0"/>
                <a:cs typeface="Arial" panose="020B0604020202020204" pitchFamily="34" charset="0"/>
              </a:rPr>
              <a:t> ortalaması </a:t>
            </a:r>
            <a:r>
              <a:rPr lang="tr-TR" sz="3200" dirty="0">
                <a:latin typeface="Arial" panose="020B0604020202020204" pitchFamily="34" charset="0"/>
                <a:cs typeface="Arial" panose="020B0604020202020204" pitchFamily="34" charset="0"/>
                <a:sym typeface="Symbol" panose="05050102010706020507" pitchFamily="18" charset="2"/>
              </a:rPr>
              <a:t>    </a:t>
            </a:r>
            <a:r>
              <a:rPr lang="tr-TR" sz="3200" dirty="0">
                <a:latin typeface="Arial" panose="020B0604020202020204" pitchFamily="34" charset="0"/>
                <a:cs typeface="Arial" panose="020B0604020202020204" pitchFamily="34" charset="0"/>
              </a:rPr>
              <a:t>            eklendiğinde Mutlak Damızlık Değeri elde edilir.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Burada h</a:t>
            </a:r>
            <a:r>
              <a:rPr lang="tr-TR" sz="3200" baseline="-25000" dirty="0">
                <a:latin typeface="Arial" panose="020B0604020202020204" pitchFamily="34" charset="0"/>
                <a:cs typeface="Arial" panose="020B0604020202020204" pitchFamily="34" charset="0"/>
              </a:rPr>
              <a:t>0</a:t>
            </a:r>
            <a:r>
              <a:rPr lang="tr-TR" sz="3200" dirty="0">
                <a:latin typeface="Arial" panose="020B0604020202020204" pitchFamily="34" charset="0"/>
                <a:cs typeface="Arial" panose="020B0604020202020204" pitchFamily="34" charset="0"/>
              </a:rPr>
              <a:t>= muhtelif dönemlerdeki verimlerin ortalamalarına (veya popülasyon ortalamasından sapmaların ortalamalarına) ait kalıtım derecesi, n= verim dönemi sayısı N=popülasyondaki (sürüdeki) hayvan sayısıdır.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Böylece hesaplanacak damızlık değeri, sapma ortalamalarının kalıtsal olan (döllere geçen) kısmını ifade etmektedir. </a:t>
            </a:r>
          </a:p>
        </p:txBody>
      </p:sp>
      <p:pic>
        <p:nvPicPr>
          <p:cNvPr id="5" name="Resim 4"/>
          <p:cNvPicPr>
            <a:picLocks noChangeAspect="1"/>
          </p:cNvPicPr>
          <p:nvPr/>
        </p:nvPicPr>
        <p:blipFill>
          <a:blip r:embed="rId2"/>
          <a:stretch>
            <a:fillRect/>
          </a:stretch>
        </p:blipFill>
        <p:spPr>
          <a:xfrm>
            <a:off x="1600200" y="5641575"/>
            <a:ext cx="3339912" cy="1109241"/>
          </a:xfrm>
          <a:prstGeom prst="rect">
            <a:avLst/>
          </a:prstGeom>
        </p:spPr>
      </p:pic>
      <p:pic>
        <p:nvPicPr>
          <p:cNvPr id="6" name="Resim 5"/>
          <p:cNvPicPr>
            <a:picLocks noChangeAspect="1"/>
          </p:cNvPicPr>
          <p:nvPr/>
        </p:nvPicPr>
        <p:blipFill>
          <a:blip r:embed="rId3"/>
          <a:stretch>
            <a:fillRect/>
          </a:stretch>
        </p:blipFill>
        <p:spPr>
          <a:xfrm>
            <a:off x="7073153" y="5503824"/>
            <a:ext cx="2860715" cy="1155962"/>
          </a:xfrm>
          <a:prstGeom prst="rect">
            <a:avLst/>
          </a:prstGeom>
        </p:spPr>
      </p:pic>
      <p:pic>
        <p:nvPicPr>
          <p:cNvPr id="4" name="Resim 3"/>
          <p:cNvPicPr>
            <a:picLocks noChangeAspect="1"/>
          </p:cNvPicPr>
          <p:nvPr/>
        </p:nvPicPr>
        <p:blipFill>
          <a:blip r:embed="rId4"/>
          <a:stretch>
            <a:fillRect/>
          </a:stretch>
        </p:blipFill>
        <p:spPr>
          <a:xfrm>
            <a:off x="7276888" y="1487607"/>
            <a:ext cx="1962716" cy="586089"/>
          </a:xfrm>
          <a:prstGeom prst="rect">
            <a:avLst/>
          </a:prstGeom>
        </p:spPr>
      </p:pic>
    </p:spTree>
    <p:extLst>
      <p:ext uri="{BB962C8B-B14F-4D97-AF65-F5344CB8AC3E}">
        <p14:creationId xmlns:p14="http://schemas.microsoft.com/office/powerpoint/2010/main" val="2313089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err="1">
                <a:latin typeface="Arial" panose="020B0604020202020204" pitchFamily="34" charset="0"/>
                <a:cs typeface="Arial" panose="020B0604020202020204" pitchFamily="34" charset="0"/>
              </a:rPr>
              <a:t>Pedigriye</a:t>
            </a:r>
            <a:r>
              <a:rPr lang="tr-TR" sz="3600" dirty="0">
                <a:latin typeface="Arial" panose="020B0604020202020204" pitchFamily="34" charset="0"/>
                <a:cs typeface="Arial" panose="020B0604020202020204" pitchFamily="34" charset="0"/>
              </a:rPr>
              <a:t> Göre Seleksiyon</a:t>
            </a:r>
            <a:endParaRPr lang="tr-TR" sz="3600" dirty="0"/>
          </a:p>
        </p:txBody>
      </p:sp>
      <p:sp>
        <p:nvSpPr>
          <p:cNvPr id="3" name="Alt Başlık 2"/>
          <p:cNvSpPr>
            <a:spLocks noGrp="1"/>
          </p:cNvSpPr>
          <p:nvPr>
            <p:ph type="subTitle" idx="1"/>
          </p:nvPr>
        </p:nvSpPr>
        <p:spPr>
          <a:xfrm>
            <a:off x="150124" y="818866"/>
            <a:ext cx="12041875" cy="5895833"/>
          </a:xfrm>
        </p:spPr>
        <p:txBody>
          <a:bodyPr>
            <a:normAutofit/>
          </a:bodyPr>
          <a:lstStyle/>
          <a:p>
            <a:pPr marL="342900" indent="-342900" algn="just">
              <a:lnSpc>
                <a:spcPct val="100000"/>
              </a:lnSpc>
              <a:buFont typeface="Wingdings" panose="05000000000000000000" pitchFamily="2" charset="2"/>
              <a:buChar char="@"/>
            </a:pPr>
            <a:r>
              <a:rPr lang="tr-TR" sz="3200" dirty="0" err="1">
                <a:latin typeface="Arial" panose="020B0604020202020204" pitchFamily="34" charset="0"/>
                <a:cs typeface="Arial" panose="020B0604020202020204" pitchFamily="34" charset="0"/>
              </a:rPr>
              <a:t>Pedigri</a:t>
            </a:r>
            <a:r>
              <a:rPr lang="tr-TR" sz="3200" dirty="0">
                <a:latin typeface="Arial" panose="020B0604020202020204" pitchFamily="34" charset="0"/>
                <a:cs typeface="Arial" panose="020B0604020202020204" pitchFamily="34" charset="0"/>
              </a:rPr>
              <a:t> kayıtlarının damızlık seçimindeki yetersizliklerine rağmen, en azından ileride daha emin seleksiyon kriterleri elde edilinceye kadar ön seçim için gerekli olmaktadır.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Pedigri</a:t>
            </a:r>
            <a:r>
              <a:rPr lang="tr-TR" sz="3200" dirty="0">
                <a:latin typeface="Arial" panose="020B0604020202020204" pitchFamily="34" charset="0"/>
                <a:cs typeface="Arial" panose="020B0604020202020204" pitchFamily="34" charset="0"/>
              </a:rPr>
              <a:t> kullanımının verimliliğini artırmak için ebeveynlere ait gerçek verim kabiliyeti (GVK) ve damızlık değerleri (DD) hesaplanmalıdır.</a:t>
            </a:r>
          </a:p>
        </p:txBody>
      </p:sp>
    </p:spTree>
    <p:extLst>
      <p:ext uri="{BB962C8B-B14F-4D97-AF65-F5344CB8AC3E}">
        <p14:creationId xmlns:p14="http://schemas.microsoft.com/office/powerpoint/2010/main" val="2936583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6"/>
            <a:ext cx="12041875" cy="5895833"/>
          </a:xfrm>
        </p:spPr>
        <p:txBody>
          <a:bodyPr>
            <a:normAutofit lnSpcReduction="1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seleksiyon metodunda ortalama değerleri en yüksek olan familyalardaki en yüksek değerli fertler damızlığa ayrılır.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Yani kombine seleksiyonda hem </a:t>
            </a:r>
            <a:r>
              <a:rPr lang="tr-TR" sz="3200" dirty="0" err="1">
                <a:latin typeface="Arial" panose="020B0604020202020204" pitchFamily="34" charset="0"/>
                <a:cs typeface="Arial" panose="020B0604020202020204" pitchFamily="34" charset="0"/>
              </a:rPr>
              <a:t>populasyon</a:t>
            </a:r>
            <a:r>
              <a:rPr lang="tr-TR" sz="3200" dirty="0">
                <a:latin typeface="Arial" panose="020B0604020202020204" pitchFamily="34" charset="0"/>
                <a:cs typeface="Arial" panose="020B0604020202020204" pitchFamily="34" charset="0"/>
              </a:rPr>
              <a:t> içerisindeki fertlerin hem de ait oldukları familyaların ortalamaları  dikkate alınır.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Ferdi değerlerle familya ortalamaları bir endeks (I) vasıtasıyla kombine edilirler.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Her yavru </a:t>
            </a:r>
            <a:r>
              <a:rPr lang="tr-TR" sz="3200" dirty="0" err="1">
                <a:latin typeface="Arial" panose="020B0604020202020204" pitchFamily="34" charset="0"/>
                <a:cs typeface="Arial" panose="020B0604020202020204" pitchFamily="34" charset="0"/>
              </a:rPr>
              <a:t>generasyonunda</a:t>
            </a:r>
            <a:r>
              <a:rPr lang="tr-TR" sz="3200" dirty="0">
                <a:latin typeface="Arial" panose="020B0604020202020204" pitchFamily="34" charset="0"/>
                <a:cs typeface="Arial" panose="020B0604020202020204" pitchFamily="34" charset="0"/>
              </a:rPr>
              <a:t> seçilecek genç dişi ve erkeklerden </a:t>
            </a:r>
            <a:r>
              <a:rPr lang="tr-TR" sz="3200" dirty="0" err="1">
                <a:latin typeface="Arial" panose="020B0604020202020204" pitchFamily="34" charset="0"/>
                <a:cs typeface="Arial" panose="020B0604020202020204" pitchFamily="34" charset="0"/>
              </a:rPr>
              <a:t>herbirisine</a:t>
            </a:r>
            <a:r>
              <a:rPr lang="tr-TR" sz="3200" dirty="0">
                <a:latin typeface="Arial" panose="020B0604020202020204" pitchFamily="34" charset="0"/>
                <a:cs typeface="Arial" panose="020B0604020202020204" pitchFamily="34" charset="0"/>
              </a:rPr>
              <a:t> bir endeks değeri hesaplanır.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endeks değeri en yüksek olan fertler arasından gerekli sayıda hayvan damızlığa ayrılır.</a:t>
            </a:r>
          </a:p>
        </p:txBody>
      </p:sp>
    </p:spTree>
    <p:extLst>
      <p:ext uri="{BB962C8B-B14F-4D97-AF65-F5344CB8AC3E}">
        <p14:creationId xmlns:p14="http://schemas.microsoft.com/office/powerpoint/2010/main" val="4101933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endeks basit olarak,</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I=P</a:t>
            </a:r>
            <a:r>
              <a:rPr lang="tr-TR" sz="3200" baseline="-25000" dirty="0">
                <a:latin typeface="Arial" panose="020B0604020202020204" pitchFamily="34" charset="0"/>
                <a:cs typeface="Arial" panose="020B0604020202020204" pitchFamily="34" charset="0"/>
              </a:rPr>
              <a:t>i</a:t>
            </a:r>
            <a:r>
              <a:rPr lang="tr-TR" sz="3200" dirty="0">
                <a:latin typeface="Arial" panose="020B0604020202020204" pitchFamily="34" charset="0"/>
                <a:cs typeface="Arial" panose="020B0604020202020204" pitchFamily="34" charset="0"/>
              </a:rPr>
              <a:t>+ W P</a:t>
            </a:r>
            <a:r>
              <a:rPr lang="tr-TR" sz="3200" baseline="-25000" dirty="0">
                <a:latin typeface="Arial" panose="020B0604020202020204" pitchFamily="34" charset="0"/>
                <a:cs typeface="Arial" panose="020B0604020202020204" pitchFamily="34" charset="0"/>
              </a:rPr>
              <a:t>F</a:t>
            </a:r>
            <a:r>
              <a:rPr lang="tr-TR" sz="3200" dirty="0">
                <a:latin typeface="Arial" panose="020B0604020202020204" pitchFamily="34" charset="0"/>
                <a:cs typeface="Arial" panose="020B0604020202020204" pitchFamily="34" charset="0"/>
              </a:rPr>
              <a:t> şeklinde ifade edilebilir. Bu formülde;</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P</a:t>
            </a:r>
            <a:r>
              <a:rPr lang="tr-TR" sz="3200" baseline="-25000" dirty="0">
                <a:latin typeface="Arial" panose="020B0604020202020204" pitchFamily="34" charset="0"/>
                <a:cs typeface="Arial" panose="020B0604020202020204" pitchFamily="34" charset="0"/>
              </a:rPr>
              <a:t>i</a:t>
            </a:r>
            <a:r>
              <a:rPr lang="tr-TR" sz="3200" dirty="0">
                <a:latin typeface="Arial" panose="020B0604020202020204" pitchFamily="34" charset="0"/>
                <a:cs typeface="Arial" panose="020B0604020202020204" pitchFamily="34" charset="0"/>
              </a:rPr>
              <a:t>: i. hayvanın düzeltilmiş fenotipik değeri</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P</a:t>
            </a:r>
            <a:r>
              <a:rPr lang="tr-TR" sz="3200" baseline="-25000" dirty="0">
                <a:latin typeface="Arial" panose="020B0604020202020204" pitchFamily="34" charset="0"/>
                <a:cs typeface="Arial" panose="020B0604020202020204" pitchFamily="34" charset="0"/>
              </a:rPr>
              <a:t>F</a:t>
            </a:r>
            <a:r>
              <a:rPr lang="tr-TR" sz="3200" dirty="0">
                <a:latin typeface="Arial" panose="020B0604020202020204" pitchFamily="34" charset="0"/>
                <a:cs typeface="Arial" panose="020B0604020202020204" pitchFamily="34" charset="0"/>
              </a:rPr>
              <a:t> : i. hayvanın bulunduğu familyanın düzeltilmiş ortalama değeri</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W : familya ortalamasına verilecek ağırlığı göstermektedir.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W bir katsayı olup herhangi bir popülasyondaki bir karakter için,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W= [n / (1+(n-1).r</a:t>
            </a:r>
            <a:r>
              <a:rPr lang="tr-TR" sz="3200" baseline="30000" dirty="0">
                <a:latin typeface="Arial" panose="020B0604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 x [(r</a:t>
            </a:r>
            <a:r>
              <a:rPr lang="tr-TR" sz="3200" baseline="30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-r</a:t>
            </a:r>
            <a:r>
              <a:rPr lang="tr-TR" sz="3200" baseline="30000" dirty="0">
                <a:latin typeface="Arial" panose="020B0604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)/1-r</a:t>
            </a:r>
            <a:r>
              <a:rPr lang="tr-TR" sz="3200" baseline="30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 formülü yardımı ile hesaplanabilir.</a:t>
            </a:r>
          </a:p>
        </p:txBody>
      </p:sp>
    </p:spTree>
    <p:extLst>
      <p:ext uri="{BB962C8B-B14F-4D97-AF65-F5344CB8AC3E}">
        <p14:creationId xmlns:p14="http://schemas.microsoft.com/office/powerpoint/2010/main" val="100621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95534" y="941697"/>
            <a:ext cx="12000932" cy="5916304"/>
          </a:xfrm>
        </p:spPr>
        <p:txBody>
          <a:bodyPr>
            <a:normAutofit/>
          </a:bodyPr>
          <a:lstStyle/>
          <a:p>
            <a:pPr marL="342900" indent="-342900" algn="just">
              <a:buFont typeface="Wingdings" panose="05000000000000000000" pitchFamily="2" charset="2"/>
              <a:buChar char="@"/>
            </a:pPr>
            <a:r>
              <a:rPr lang="tr-TR" dirty="0">
                <a:latin typeface="Arial" panose="020B0604020202020204" pitchFamily="34" charset="0"/>
                <a:cs typeface="Arial" panose="020B0604020202020204" pitchFamily="34" charset="0"/>
              </a:rPr>
              <a:t> </a:t>
            </a:r>
            <a:r>
              <a:rPr lang="tr-TR" sz="3200" b="1" dirty="0">
                <a:latin typeface="Arial" panose="020B0604020202020204" pitchFamily="34" charset="0"/>
                <a:cs typeface="Arial" panose="020B0604020202020204" pitchFamily="34" charset="0"/>
              </a:rPr>
              <a:t>Seleksiyon Metotları</a:t>
            </a:r>
          </a:p>
          <a:p>
            <a:pPr marL="342900" indent="-342900" algn="just">
              <a:buFont typeface="Wingdings" panose="05000000000000000000" pitchFamily="2" charset="2"/>
              <a:buChar char="@"/>
            </a:pPr>
            <a:r>
              <a:rPr lang="tr-TR" sz="3200" b="1" dirty="0">
                <a:latin typeface="Arial" panose="020B0604020202020204" pitchFamily="34" charset="0"/>
                <a:cs typeface="Arial" panose="020B0604020202020204" pitchFamily="34" charset="0"/>
              </a:rPr>
              <a:t>2. Birden fazla karaktere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 </a:t>
            </a:r>
            <a:r>
              <a:rPr lang="tr-TR" sz="3200" dirty="0" err="1">
                <a:latin typeface="Arial" panose="020B0604020202020204" pitchFamily="34" charset="0"/>
                <a:cs typeface="Arial" panose="020B0604020202020204" pitchFamily="34" charset="0"/>
              </a:rPr>
              <a:t>Teksel</a:t>
            </a:r>
            <a:r>
              <a:rPr lang="tr-TR" sz="3200" dirty="0">
                <a:latin typeface="Arial" panose="020B0604020202020204" pitchFamily="34" charset="0"/>
                <a:cs typeface="Arial" panose="020B0604020202020204" pitchFamily="34" charset="0"/>
              </a:rPr>
              <a:t>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B. Bağımsız ayıklama seviyeleri</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C. Seleksiyon indeksi</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3. Dolaylı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4. Form ve tipe göre seleksiyon</a:t>
            </a:r>
          </a:p>
        </p:txBody>
      </p:sp>
    </p:spTree>
    <p:extLst>
      <p:ext uri="{BB962C8B-B14F-4D97-AF65-F5344CB8AC3E}">
        <p14:creationId xmlns:p14="http://schemas.microsoft.com/office/powerpoint/2010/main" val="1572676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Bu formülde,</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r</a:t>
            </a:r>
            <a:r>
              <a:rPr lang="tr-TR" sz="3200" baseline="30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 = familya fertleri arasındaki genetik benzerliği (yani akrabalık katsayısını) ifade etmektedir.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r</a:t>
            </a:r>
            <a:r>
              <a:rPr lang="tr-TR" sz="3200" baseline="30000" dirty="0">
                <a:latin typeface="Arial" panose="020B0604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 = familya fertleri arasındaki fenotipik benzerliği ifade etmektedir.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Bunun değeri öz kardeş familyaları için r</a:t>
            </a:r>
            <a:r>
              <a:rPr lang="tr-TR" sz="3200" baseline="30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 = 0.50 ve üvey kardeş familyaları için r</a:t>
            </a:r>
            <a:r>
              <a:rPr lang="tr-TR" sz="3200" baseline="30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 = 0.25 tir. Aynı ifade de, n familyalar içindeki ortalama fert sayısını, r</a:t>
            </a:r>
            <a:r>
              <a:rPr lang="tr-TR" sz="3200" baseline="30000" dirty="0">
                <a:latin typeface="Arial" panose="020B0604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 ilgili karakter bakımından familya içi korelasyonu göstermektedir.</a:t>
            </a:r>
          </a:p>
        </p:txBody>
      </p:sp>
    </p:spTree>
    <p:extLst>
      <p:ext uri="{BB962C8B-B14F-4D97-AF65-F5344CB8AC3E}">
        <p14:creationId xmlns:p14="http://schemas.microsoft.com/office/powerpoint/2010/main" val="2876474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Makro çevre faktörlerinin rol oynamadığı durumlarda baba bir üvey kardeş familyaları için, r</a:t>
            </a:r>
            <a:r>
              <a:rPr lang="tr-TR" sz="3200" baseline="30000" dirty="0">
                <a:latin typeface="Arial" panose="020B0604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 =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/4 baba bir öz kardeş familyaları için ise, r</a:t>
            </a:r>
            <a:r>
              <a:rPr lang="tr-TR" sz="3200" baseline="30000" dirty="0">
                <a:latin typeface="Arial" panose="020B0604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 =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 / 2 olarak kabul edilmiştir.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Kayıtların tutulduğu bir sürüde familya büyüklüğü tespit edildiği ve kalıtım derecesi bilindiği taktirde W katsayısı kolayca hesaplanabilir.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n büyük ölçüde değişmediği taktirde W değerini her 3-4 </a:t>
            </a:r>
            <a:r>
              <a:rPr lang="tr-TR" sz="3200" dirty="0" err="1">
                <a:latin typeface="Arial" panose="020B0604020202020204" pitchFamily="34" charset="0"/>
                <a:cs typeface="Arial" panose="020B0604020202020204" pitchFamily="34" charset="0"/>
              </a:rPr>
              <a:t>generasyonda</a:t>
            </a:r>
            <a:r>
              <a:rPr lang="tr-TR" sz="3200" dirty="0">
                <a:latin typeface="Arial" panose="020B0604020202020204" pitchFamily="34" charset="0"/>
                <a:cs typeface="Arial" panose="020B0604020202020204" pitchFamily="34" charset="0"/>
              </a:rPr>
              <a:t> bir hesaplamak yeterli olabilir.</a:t>
            </a:r>
          </a:p>
        </p:txBody>
      </p:sp>
    </p:spTree>
    <p:extLst>
      <p:ext uri="{BB962C8B-B14F-4D97-AF65-F5344CB8AC3E}">
        <p14:creationId xmlns:p14="http://schemas.microsoft.com/office/powerpoint/2010/main" val="655805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W katsayısı ferdi değere verilen ağırlık 1 olduğunda, familya ortalamasına verilecek ağırlığı gösterir.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Ayrıca endeksin elde edilmesinde büyük rakamlarla uğraşmamak için gerek ferdin fenotipik değeri ve gerekse familya ortalaması, </a:t>
            </a:r>
            <a:r>
              <a:rPr lang="tr-TR" sz="3200" dirty="0" err="1">
                <a:latin typeface="Arial" panose="020B0604020202020204" pitchFamily="34" charset="0"/>
                <a:cs typeface="Arial" panose="020B0604020202020204" pitchFamily="34" charset="0"/>
              </a:rPr>
              <a:t>populasyonun</a:t>
            </a:r>
            <a:r>
              <a:rPr lang="tr-TR" sz="3200" dirty="0">
                <a:latin typeface="Arial" panose="020B0604020202020204" pitchFamily="34" charset="0"/>
                <a:cs typeface="Arial" panose="020B0604020202020204" pitchFamily="34" charset="0"/>
              </a:rPr>
              <a:t> genel ortalamasından sapmalar olarak dikkate alınırlar.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Populasyondaki</a:t>
            </a:r>
            <a:r>
              <a:rPr lang="tr-TR" sz="3200" dirty="0">
                <a:latin typeface="Arial" panose="020B0604020202020204" pitchFamily="34" charset="0"/>
                <a:cs typeface="Arial" panose="020B0604020202020204" pitchFamily="34" charset="0"/>
              </a:rPr>
              <a:t> bütün fertlere uygulanan bu işlem üstünlük sırasını değiştirmez.</a:t>
            </a:r>
          </a:p>
        </p:txBody>
      </p:sp>
    </p:spTree>
    <p:extLst>
      <p:ext uri="{BB962C8B-B14F-4D97-AF65-F5344CB8AC3E}">
        <p14:creationId xmlns:p14="http://schemas.microsoft.com/office/powerpoint/2010/main" val="2073652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Üvey kardeş familyalarından oluşan bir </a:t>
            </a:r>
            <a:r>
              <a:rPr lang="tr-TR" sz="3200" dirty="0" err="1">
                <a:latin typeface="Arial" panose="020B0604020202020204" pitchFamily="34" charset="0"/>
                <a:cs typeface="Arial" panose="020B0604020202020204" pitchFamily="34" charset="0"/>
              </a:rPr>
              <a:t>populasyonda</a:t>
            </a:r>
            <a:r>
              <a:rPr lang="tr-TR" sz="3200" dirty="0">
                <a:latin typeface="Arial" panose="020B0604020202020204" pitchFamily="34" charset="0"/>
                <a:cs typeface="Arial" panose="020B0604020202020204" pitchFamily="34" charset="0"/>
              </a:rPr>
              <a:t> kombine seleksiyonun uygulamasından söze değer bir fayda sağlayabilmek için;</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Familya genişliğinin fazla ve</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ıslahına çalışılan karaktere ait kalıtım derecesinin küçük olması öz kardeş familyalarındakinden daha çok önemlidir.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Familyaların büyüklüğü, düşük kalıtım dereceli verimlerde, familya ortalamalarına verilecek önemi artırmaktadır.</a:t>
            </a:r>
          </a:p>
        </p:txBody>
      </p:sp>
    </p:spTree>
    <p:extLst>
      <p:ext uri="{BB962C8B-B14F-4D97-AF65-F5344CB8AC3E}">
        <p14:creationId xmlns:p14="http://schemas.microsoft.com/office/powerpoint/2010/main" val="2741051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Bir tavuk popülasyonunda 2 ayrı üvey kardeş familyasına ait hayvanların makro çevre faktörlerine göre düzeltilmiş yumurta verimleri Tabloda verilmiştir. Yumurta veriminin kalıtım derecesi 0.28 bulunmuştur. Buna göre her iki familyadaki hayvanlar için kombine seleksiyon endeksini hesaplayınız?</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Tablo 3 familyaya ait standardize edilmiş yumurta verimleri </a:t>
            </a:r>
          </a:p>
        </p:txBody>
      </p:sp>
      <p:graphicFrame>
        <p:nvGraphicFramePr>
          <p:cNvPr id="4" name="Tablo 3"/>
          <p:cNvGraphicFramePr>
            <a:graphicFrameLocks noGrp="1"/>
          </p:cNvGraphicFramePr>
          <p:nvPr>
            <p:extLst>
              <p:ext uri="{D42A27DB-BD31-4B8C-83A1-F6EECF244321}">
                <p14:modId xmlns:p14="http://schemas.microsoft.com/office/powerpoint/2010/main" val="1945125454"/>
              </p:ext>
            </p:extLst>
          </p:nvPr>
        </p:nvGraphicFramePr>
        <p:xfrm>
          <a:off x="150124" y="4082955"/>
          <a:ext cx="11614248" cy="2590800"/>
        </p:xfrm>
        <a:graphic>
          <a:graphicData uri="http://schemas.openxmlformats.org/drawingml/2006/table">
            <a:tbl>
              <a:tblPr firstRow="1" bandRow="1">
                <a:tableStyleId>{5C22544A-7EE6-4342-B048-85BDC9FD1C3A}</a:tableStyleId>
              </a:tblPr>
              <a:tblGrid>
                <a:gridCol w="1569494">
                  <a:extLst>
                    <a:ext uri="{9D8B030D-6E8A-4147-A177-3AD203B41FA5}">
                      <a16:colId xmlns:a16="http://schemas.microsoft.com/office/drawing/2014/main" val="3885547669"/>
                    </a:ext>
                  </a:extLst>
                </a:gridCol>
                <a:gridCol w="2483894">
                  <a:extLst>
                    <a:ext uri="{9D8B030D-6E8A-4147-A177-3AD203B41FA5}">
                      <a16:colId xmlns:a16="http://schemas.microsoft.com/office/drawing/2014/main" val="3633631461"/>
                    </a:ext>
                  </a:extLst>
                </a:gridCol>
                <a:gridCol w="2388359">
                  <a:extLst>
                    <a:ext uri="{9D8B030D-6E8A-4147-A177-3AD203B41FA5}">
                      <a16:colId xmlns:a16="http://schemas.microsoft.com/office/drawing/2014/main" val="82348367"/>
                    </a:ext>
                  </a:extLst>
                </a:gridCol>
                <a:gridCol w="2702256">
                  <a:extLst>
                    <a:ext uri="{9D8B030D-6E8A-4147-A177-3AD203B41FA5}">
                      <a16:colId xmlns:a16="http://schemas.microsoft.com/office/drawing/2014/main" val="1833968285"/>
                    </a:ext>
                  </a:extLst>
                </a:gridCol>
                <a:gridCol w="2470245">
                  <a:extLst>
                    <a:ext uri="{9D8B030D-6E8A-4147-A177-3AD203B41FA5}">
                      <a16:colId xmlns:a16="http://schemas.microsoft.com/office/drawing/2014/main" val="1871975219"/>
                    </a:ext>
                  </a:extLst>
                </a:gridCol>
              </a:tblGrid>
              <a:tr h="431339">
                <a:tc>
                  <a:txBody>
                    <a:bodyPr/>
                    <a:lstStyle/>
                    <a:p>
                      <a:endParaRPr lang="tr-TR" sz="2800"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800" dirty="0"/>
                        <a:t>Familya1 n= 6</a:t>
                      </a:r>
                    </a:p>
                  </a:txBody>
                  <a:tcPr>
                    <a:lnL w="12700" cap="flat" cmpd="sng" algn="ctr">
                      <a:solidFill>
                        <a:schemeClr val="tx1"/>
                      </a:solidFill>
                      <a:prstDash val="solid"/>
                      <a:round/>
                      <a:headEnd type="none" w="med" len="med"/>
                      <a:tailEnd type="none" w="med" len="med"/>
                    </a:lnL>
                  </a:tcPr>
                </a:tc>
                <a:tc>
                  <a:txBody>
                    <a:bodyPr/>
                    <a:lstStyle/>
                    <a:p>
                      <a:r>
                        <a:rPr lang="tr-TR" sz="2800" dirty="0"/>
                        <a:t>Familya2= 9</a:t>
                      </a:r>
                    </a:p>
                  </a:txBody>
                  <a:tcPr/>
                </a:tc>
                <a:tc>
                  <a:txBody>
                    <a:bodyPr/>
                    <a:lstStyle/>
                    <a:p>
                      <a:r>
                        <a:rPr lang="tr-TR" sz="2800" dirty="0"/>
                        <a:t>Familya3= 12</a:t>
                      </a:r>
                    </a:p>
                  </a:txBody>
                  <a:tcPr/>
                </a:tc>
                <a:tc>
                  <a:txBody>
                    <a:bodyPr/>
                    <a:lstStyle/>
                    <a:p>
                      <a:r>
                        <a:rPr lang="tr-TR" sz="2800" dirty="0"/>
                        <a:t>Familya4 =20</a:t>
                      </a:r>
                    </a:p>
                  </a:txBody>
                  <a:tcPr/>
                </a:tc>
                <a:extLst>
                  <a:ext uri="{0D108BD9-81ED-4DB2-BD59-A6C34878D82A}">
                    <a16:rowId xmlns:a16="http://schemas.microsoft.com/office/drawing/2014/main" val="613028604"/>
                  </a:ext>
                </a:extLst>
              </a:tr>
              <a:tr h="431339">
                <a:tc>
                  <a:txBody>
                    <a:bodyPr/>
                    <a:lstStyle/>
                    <a:p>
                      <a:endParaRPr lang="tr-TR" sz="2800"/>
                    </a:p>
                  </a:txBody>
                  <a:tcPr>
                    <a:lnR w="12700" cap="flat" cmpd="sng" algn="ctr">
                      <a:solidFill>
                        <a:schemeClr val="tx1"/>
                      </a:solidFill>
                      <a:prstDash val="solid"/>
                      <a:round/>
                      <a:headEnd type="none" w="med" len="med"/>
                      <a:tailEnd type="none" w="med" len="med"/>
                    </a:lnR>
                  </a:tcPr>
                </a:tc>
                <a:tc>
                  <a:txBody>
                    <a:bodyPr/>
                    <a:lstStyle/>
                    <a:p>
                      <a:r>
                        <a:rPr lang="tr-TR" sz="2800" dirty="0"/>
                        <a:t>A    235</a:t>
                      </a:r>
                    </a:p>
                  </a:txBody>
                  <a:tcPr>
                    <a:lnL w="12700" cap="flat" cmpd="sng" algn="ctr">
                      <a:solidFill>
                        <a:schemeClr val="tx1"/>
                      </a:solidFill>
                      <a:prstDash val="solid"/>
                      <a:round/>
                      <a:headEnd type="none" w="med" len="med"/>
                      <a:tailEnd type="none" w="med" len="med"/>
                    </a:lnL>
                  </a:tcPr>
                </a:tc>
                <a:tc>
                  <a:txBody>
                    <a:bodyPr/>
                    <a:lstStyle/>
                    <a:p>
                      <a:r>
                        <a:rPr lang="tr-TR" sz="2800" dirty="0"/>
                        <a:t>K    300</a:t>
                      </a:r>
                    </a:p>
                  </a:txBody>
                  <a:tcPr/>
                </a:tc>
                <a:tc>
                  <a:txBody>
                    <a:bodyPr/>
                    <a:lstStyle/>
                    <a:p>
                      <a:r>
                        <a:rPr lang="tr-TR" sz="2800" dirty="0"/>
                        <a:t>P    310</a:t>
                      </a:r>
                    </a:p>
                  </a:txBody>
                  <a:tcPr/>
                </a:tc>
                <a:tc>
                  <a:txBody>
                    <a:bodyPr/>
                    <a:lstStyle/>
                    <a:p>
                      <a:r>
                        <a:rPr lang="tr-TR" sz="2800" dirty="0"/>
                        <a:t>V   320</a:t>
                      </a:r>
                    </a:p>
                  </a:txBody>
                  <a:tcPr/>
                </a:tc>
                <a:extLst>
                  <a:ext uri="{0D108BD9-81ED-4DB2-BD59-A6C34878D82A}">
                    <a16:rowId xmlns:a16="http://schemas.microsoft.com/office/drawing/2014/main" val="177104563"/>
                  </a:ext>
                </a:extLst>
              </a:tr>
              <a:tr h="431339">
                <a:tc>
                  <a:txBody>
                    <a:bodyPr/>
                    <a:lstStyle/>
                    <a:p>
                      <a:r>
                        <a:rPr lang="tr-TR" sz="2800" dirty="0"/>
                        <a:t> </a:t>
                      </a:r>
                    </a:p>
                  </a:txBody>
                  <a:tcPr>
                    <a:lnR w="12700" cap="flat" cmpd="sng" algn="ctr">
                      <a:solidFill>
                        <a:schemeClr val="tx1"/>
                      </a:solidFill>
                      <a:prstDash val="solid"/>
                      <a:round/>
                      <a:headEnd type="none" w="med" len="med"/>
                      <a:tailEnd type="none" w="med" len="med"/>
                    </a:lnR>
                  </a:tcPr>
                </a:tc>
                <a:tc>
                  <a:txBody>
                    <a:bodyPr/>
                    <a:lstStyle/>
                    <a:p>
                      <a:r>
                        <a:rPr lang="tr-TR" sz="2800" dirty="0"/>
                        <a:t>B    270</a:t>
                      </a:r>
                    </a:p>
                  </a:txBody>
                  <a:tcPr>
                    <a:lnL w="12700" cap="flat" cmpd="sng" algn="ctr">
                      <a:solidFill>
                        <a:schemeClr val="tx1"/>
                      </a:solidFill>
                      <a:prstDash val="solid"/>
                      <a:round/>
                      <a:headEnd type="none" w="med" len="med"/>
                      <a:tailEnd type="none" w="med" len="med"/>
                    </a:lnL>
                  </a:tcPr>
                </a:tc>
                <a:tc>
                  <a:txBody>
                    <a:bodyPr/>
                    <a:lstStyle/>
                    <a:p>
                      <a:r>
                        <a:rPr lang="tr-TR" sz="2800" dirty="0"/>
                        <a:t>L     285</a:t>
                      </a:r>
                    </a:p>
                  </a:txBody>
                  <a:tcPr/>
                </a:tc>
                <a:tc>
                  <a:txBody>
                    <a:bodyPr/>
                    <a:lstStyle/>
                    <a:p>
                      <a:r>
                        <a:rPr lang="tr-TR" sz="2800" dirty="0"/>
                        <a:t>R    265</a:t>
                      </a:r>
                    </a:p>
                  </a:txBody>
                  <a:tcPr/>
                </a:tc>
                <a:tc>
                  <a:txBody>
                    <a:bodyPr/>
                    <a:lstStyle/>
                    <a:p>
                      <a:r>
                        <a:rPr lang="tr-TR" sz="2800" dirty="0"/>
                        <a:t>Y   285</a:t>
                      </a:r>
                    </a:p>
                  </a:txBody>
                  <a:tcPr/>
                </a:tc>
                <a:extLst>
                  <a:ext uri="{0D108BD9-81ED-4DB2-BD59-A6C34878D82A}">
                    <a16:rowId xmlns:a16="http://schemas.microsoft.com/office/drawing/2014/main" val="1049679214"/>
                  </a:ext>
                </a:extLst>
              </a:tr>
              <a:tr h="431339">
                <a:tc>
                  <a:txBody>
                    <a:bodyPr/>
                    <a:lstStyle/>
                    <a:p>
                      <a:endParaRPr lang="tr-TR" sz="2800" dirty="0"/>
                    </a:p>
                  </a:txBody>
                  <a:tcPr>
                    <a:lnR w="12700" cap="flat" cmpd="sng" algn="ctr">
                      <a:solidFill>
                        <a:schemeClr val="tx1"/>
                      </a:solidFill>
                      <a:prstDash val="solid"/>
                      <a:round/>
                      <a:headEnd type="none" w="med" len="med"/>
                      <a:tailEnd type="none" w="med" len="med"/>
                    </a:lnR>
                  </a:tcPr>
                </a:tc>
                <a:tc>
                  <a:txBody>
                    <a:bodyPr/>
                    <a:lstStyle/>
                    <a:p>
                      <a:r>
                        <a:rPr lang="tr-TR" sz="2800" dirty="0"/>
                        <a:t>C    225</a:t>
                      </a:r>
                    </a:p>
                  </a:txBody>
                  <a:tcPr>
                    <a:lnL w="12700" cap="flat" cmpd="sng" algn="ctr">
                      <a:solidFill>
                        <a:schemeClr val="tx1"/>
                      </a:solidFill>
                      <a:prstDash val="solid"/>
                      <a:round/>
                      <a:headEnd type="none" w="med" len="med"/>
                      <a:tailEnd type="none" w="med" len="med"/>
                    </a:lnL>
                  </a:tcPr>
                </a:tc>
                <a:tc>
                  <a:txBody>
                    <a:bodyPr/>
                    <a:lstStyle/>
                    <a:p>
                      <a:r>
                        <a:rPr lang="tr-TR" sz="2800" dirty="0"/>
                        <a:t>M    330</a:t>
                      </a:r>
                    </a:p>
                  </a:txBody>
                  <a:tcPr/>
                </a:tc>
                <a:tc>
                  <a:txBody>
                    <a:bodyPr/>
                    <a:lstStyle/>
                    <a:p>
                      <a:r>
                        <a:rPr lang="tr-TR" sz="2800" dirty="0"/>
                        <a:t>S    290</a:t>
                      </a:r>
                    </a:p>
                  </a:txBody>
                  <a:tcPr/>
                </a:tc>
                <a:tc>
                  <a:txBody>
                    <a:bodyPr/>
                    <a:lstStyle/>
                    <a:p>
                      <a:r>
                        <a:rPr lang="tr-TR" sz="2800" dirty="0"/>
                        <a:t>Z    275</a:t>
                      </a:r>
                    </a:p>
                  </a:txBody>
                  <a:tcPr/>
                </a:tc>
                <a:extLst>
                  <a:ext uri="{0D108BD9-81ED-4DB2-BD59-A6C34878D82A}">
                    <a16:rowId xmlns:a16="http://schemas.microsoft.com/office/drawing/2014/main" val="3197231156"/>
                  </a:ext>
                </a:extLst>
              </a:tr>
              <a:tr h="431339">
                <a:tc>
                  <a:txBody>
                    <a:bodyPr/>
                    <a:lstStyle/>
                    <a:p>
                      <a:r>
                        <a:rPr lang="tr-TR" sz="2800" dirty="0"/>
                        <a:t>Ortalama</a:t>
                      </a:r>
                    </a:p>
                  </a:txBody>
                  <a:tcPr>
                    <a:lnR w="12700" cap="flat" cmpd="sng" algn="ctr">
                      <a:solidFill>
                        <a:schemeClr val="tx1"/>
                      </a:solidFill>
                      <a:prstDash val="solid"/>
                      <a:round/>
                      <a:headEnd type="none" w="med" len="med"/>
                      <a:tailEnd type="none" w="med" len="med"/>
                    </a:lnR>
                  </a:tcPr>
                </a:tc>
                <a:tc>
                  <a:txBody>
                    <a:bodyPr/>
                    <a:lstStyle/>
                    <a:p>
                      <a:r>
                        <a:rPr lang="tr-TR" sz="2800" dirty="0"/>
                        <a:t>255</a:t>
                      </a:r>
                    </a:p>
                  </a:txBody>
                  <a:tcPr>
                    <a:lnL w="12700" cap="flat" cmpd="sng" algn="ctr">
                      <a:solidFill>
                        <a:schemeClr val="tx1"/>
                      </a:solidFill>
                      <a:prstDash val="solid"/>
                      <a:round/>
                      <a:headEnd type="none" w="med" len="med"/>
                      <a:tailEnd type="none" w="med" len="med"/>
                    </a:lnL>
                  </a:tcPr>
                </a:tc>
                <a:tc>
                  <a:txBody>
                    <a:bodyPr/>
                    <a:lstStyle/>
                    <a:p>
                      <a:r>
                        <a:rPr lang="tr-TR" sz="2800" dirty="0"/>
                        <a:t>320</a:t>
                      </a:r>
                    </a:p>
                  </a:txBody>
                  <a:tcPr/>
                </a:tc>
                <a:tc>
                  <a:txBody>
                    <a:bodyPr/>
                    <a:lstStyle/>
                    <a:p>
                      <a:r>
                        <a:rPr lang="tr-TR" sz="2800" dirty="0"/>
                        <a:t>275</a:t>
                      </a:r>
                    </a:p>
                  </a:txBody>
                  <a:tcPr/>
                </a:tc>
                <a:tc>
                  <a:txBody>
                    <a:bodyPr/>
                    <a:lstStyle/>
                    <a:p>
                      <a:r>
                        <a:rPr lang="tr-TR" sz="2800" dirty="0"/>
                        <a:t>315</a:t>
                      </a:r>
                    </a:p>
                  </a:txBody>
                  <a:tcPr/>
                </a:tc>
                <a:extLst>
                  <a:ext uri="{0D108BD9-81ED-4DB2-BD59-A6C34878D82A}">
                    <a16:rowId xmlns:a16="http://schemas.microsoft.com/office/drawing/2014/main" val="1137328681"/>
                  </a:ext>
                </a:extLst>
              </a:tr>
            </a:tbl>
          </a:graphicData>
        </a:graphic>
      </p:graphicFrame>
    </p:spTree>
    <p:extLst>
      <p:ext uri="{BB962C8B-B14F-4D97-AF65-F5344CB8AC3E}">
        <p14:creationId xmlns:p14="http://schemas.microsoft.com/office/powerpoint/2010/main" val="2053614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8"/>
            <a:ext cx="12041875" cy="1661992"/>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Üvey kardeş familyaları için r</a:t>
            </a:r>
            <a:r>
              <a:rPr lang="tr-TR" sz="3200" baseline="30000" dirty="0">
                <a:latin typeface="Arial" panose="020B0604020202020204" pitchFamily="34" charset="0"/>
                <a:cs typeface="Arial" panose="020B0604020202020204" pitchFamily="34" charset="0"/>
              </a:rPr>
              <a:t>G</a:t>
            </a:r>
            <a:r>
              <a:rPr lang="tr-TR" sz="3200" dirty="0">
                <a:latin typeface="Arial" panose="020B0604020202020204" pitchFamily="34" charset="0"/>
                <a:cs typeface="Arial" panose="020B0604020202020204" pitchFamily="34" charset="0"/>
              </a:rPr>
              <a:t> = 0.25 ve r</a:t>
            </a:r>
            <a:r>
              <a:rPr lang="tr-TR" sz="3200" baseline="30000" dirty="0">
                <a:latin typeface="Arial" panose="020B0604020202020204" pitchFamily="34" charset="0"/>
                <a:cs typeface="Arial" panose="020B0604020202020204" pitchFamily="34" charset="0"/>
              </a:rPr>
              <a:t>p</a:t>
            </a:r>
            <a:r>
              <a:rPr lang="tr-TR" sz="3200" dirty="0">
                <a:latin typeface="Arial" panose="020B0604020202020204" pitchFamily="34" charset="0"/>
                <a:cs typeface="Arial" panose="020B0604020202020204" pitchFamily="34" charset="0"/>
              </a:rPr>
              <a:t> = h</a:t>
            </a:r>
            <a:r>
              <a:rPr lang="tr-TR" sz="3200" baseline="30000" dirty="0">
                <a:latin typeface="Arial" panose="020B0604020202020204" pitchFamily="34" charset="0"/>
                <a:cs typeface="Arial" panose="020B0604020202020204" pitchFamily="34" charset="0"/>
              </a:rPr>
              <a:t>2 </a:t>
            </a:r>
            <a:r>
              <a:rPr lang="tr-TR" sz="3200" dirty="0">
                <a:latin typeface="Arial" panose="020B0604020202020204" pitchFamily="34" charset="0"/>
                <a:cs typeface="Arial" panose="020B0604020202020204" pitchFamily="34" charset="0"/>
              </a:rPr>
              <a:t>/ 4 = 0.28 / 4 = 0.07 değerleri dikkate alınarak her familya için W katsayılarını hesaplayalım.</a:t>
            </a:r>
          </a:p>
        </p:txBody>
      </p:sp>
      <p:pic>
        <p:nvPicPr>
          <p:cNvPr id="5" name="Resim 4"/>
          <p:cNvPicPr>
            <a:picLocks noChangeAspect="1"/>
          </p:cNvPicPr>
          <p:nvPr/>
        </p:nvPicPr>
        <p:blipFill>
          <a:blip r:embed="rId2"/>
          <a:stretch>
            <a:fillRect/>
          </a:stretch>
        </p:blipFill>
        <p:spPr>
          <a:xfrm>
            <a:off x="257331" y="2480860"/>
            <a:ext cx="4282824" cy="1473959"/>
          </a:xfrm>
          <a:prstGeom prst="rect">
            <a:avLst/>
          </a:prstGeom>
        </p:spPr>
      </p:pic>
      <p:sp>
        <p:nvSpPr>
          <p:cNvPr id="6" name="Dikdörtgen 5"/>
          <p:cNvSpPr/>
          <p:nvPr/>
        </p:nvSpPr>
        <p:spPr>
          <a:xfrm>
            <a:off x="3742984" y="3244334"/>
            <a:ext cx="242374" cy="369332"/>
          </a:xfrm>
          <a:prstGeom prst="rect">
            <a:avLst/>
          </a:prstGeom>
        </p:spPr>
        <p:txBody>
          <a:bodyPr wrap="none">
            <a:spAutoFit/>
          </a:bodyPr>
          <a:lstStyle/>
          <a:p>
            <a:r>
              <a:rPr lang="tr-TR" dirty="0"/>
              <a:t>,</a:t>
            </a:r>
          </a:p>
        </p:txBody>
      </p:sp>
      <p:sp>
        <p:nvSpPr>
          <p:cNvPr id="7" name="Dikdörtgen 6"/>
          <p:cNvSpPr/>
          <p:nvPr/>
        </p:nvSpPr>
        <p:spPr>
          <a:xfrm>
            <a:off x="438986" y="4220947"/>
            <a:ext cx="11545723" cy="2062103"/>
          </a:xfrm>
          <a:prstGeom prst="rect">
            <a:avLst/>
          </a:prstGeom>
        </p:spPr>
        <p:txBody>
          <a:bodyPr wrap="square">
            <a:spAutoFit/>
          </a:bodyPr>
          <a:lstStyle/>
          <a:p>
            <a:r>
              <a:rPr lang="tr-TR" sz="3200" dirty="0">
                <a:latin typeface="Arial" panose="020B0604020202020204" pitchFamily="34" charset="0"/>
                <a:cs typeface="Arial" panose="020B0604020202020204" pitchFamily="34" charset="0"/>
              </a:rPr>
              <a:t>Familyadaki hayvanların endeks değerleri;</a:t>
            </a:r>
          </a:p>
          <a:p>
            <a:r>
              <a:rPr lang="tr-TR" sz="3200" dirty="0">
                <a:latin typeface="Arial" panose="020B0604020202020204" pitchFamily="34" charset="0"/>
                <a:cs typeface="Arial" panose="020B0604020202020204" pitchFamily="34" charset="0"/>
              </a:rPr>
              <a:t>I=P</a:t>
            </a:r>
            <a:r>
              <a:rPr lang="tr-TR" sz="3200" baseline="-25000" dirty="0">
                <a:latin typeface="Arial" panose="020B0604020202020204" pitchFamily="34" charset="0"/>
                <a:cs typeface="Arial" panose="020B0604020202020204" pitchFamily="34" charset="0"/>
              </a:rPr>
              <a:t>i </a:t>
            </a:r>
            <a:r>
              <a:rPr lang="tr-TR" sz="3200" dirty="0">
                <a:latin typeface="Arial" panose="020B0604020202020204" pitchFamily="34" charset="0"/>
                <a:cs typeface="Arial" panose="020B0604020202020204" pitchFamily="34" charset="0"/>
              </a:rPr>
              <a:t>+ W P</a:t>
            </a:r>
            <a:r>
              <a:rPr lang="tr-TR" sz="3200" baseline="-25000" dirty="0">
                <a:latin typeface="Arial" panose="020B0604020202020204" pitchFamily="34" charset="0"/>
                <a:cs typeface="Arial" panose="020B0604020202020204" pitchFamily="34" charset="0"/>
              </a:rPr>
              <a:t>F</a:t>
            </a:r>
          </a:p>
          <a:p>
            <a:r>
              <a:rPr lang="tr-TR" sz="3200" dirty="0">
                <a:latin typeface="Arial" panose="020B0604020202020204" pitchFamily="34" charset="0"/>
                <a:cs typeface="Arial" panose="020B0604020202020204" pitchFamily="34" charset="0"/>
              </a:rPr>
              <a:t>IA= 235 + 1,07 x 255=508;  IR=265 + 1,63 x 275=713.25</a:t>
            </a:r>
          </a:p>
          <a:p>
            <a:r>
              <a:rPr lang="tr-TR" sz="3200" dirty="0">
                <a:latin typeface="Arial" panose="020B0604020202020204" pitchFamily="34" charset="0"/>
                <a:cs typeface="Arial" panose="020B0604020202020204" pitchFamily="34" charset="0"/>
              </a:rPr>
              <a:t>I</a:t>
            </a:r>
            <a:r>
              <a:rPr lang="tr-TR" sz="3200" b="1" dirty="0">
                <a:latin typeface="Arial" panose="020B0604020202020204" pitchFamily="34" charset="0"/>
                <a:cs typeface="Arial" panose="020B0604020202020204" pitchFamily="34" charset="0"/>
              </a:rPr>
              <a:t>K</a:t>
            </a:r>
            <a:r>
              <a:rPr lang="tr-TR" sz="3200" dirty="0">
                <a:latin typeface="Arial" panose="020B0604020202020204" pitchFamily="34" charset="0"/>
                <a:cs typeface="Arial" panose="020B0604020202020204" pitchFamily="34" charset="0"/>
              </a:rPr>
              <a:t>= 320 + 1,38 x 300= 734; IZ=275 + 2.00 x 315=905</a:t>
            </a:r>
          </a:p>
        </p:txBody>
      </p:sp>
      <p:sp>
        <p:nvSpPr>
          <p:cNvPr id="8" name="Dikdörtgen 7"/>
          <p:cNvSpPr/>
          <p:nvPr/>
        </p:nvSpPr>
        <p:spPr>
          <a:xfrm>
            <a:off x="4540155" y="2300282"/>
            <a:ext cx="7444554" cy="1569660"/>
          </a:xfrm>
          <a:prstGeom prst="rect">
            <a:avLst/>
          </a:prstGeom>
        </p:spPr>
        <p:txBody>
          <a:bodyPr wrap="square">
            <a:spAutoFit/>
          </a:bodyPr>
          <a:lstStyle/>
          <a:p>
            <a:r>
              <a:rPr lang="tr-TR" sz="3200" dirty="0"/>
              <a:t>Değerleri yerine koyalım, n; r</a:t>
            </a:r>
            <a:r>
              <a:rPr lang="tr-TR" sz="3200" baseline="30000" dirty="0"/>
              <a:t>G</a:t>
            </a:r>
            <a:r>
              <a:rPr lang="tr-TR" sz="3200" dirty="0"/>
              <a:t>=0.25, r</a:t>
            </a:r>
            <a:r>
              <a:rPr lang="tr-TR" sz="3200" baseline="30000" dirty="0"/>
              <a:t>p</a:t>
            </a:r>
            <a:r>
              <a:rPr lang="tr-TR" sz="3200" dirty="0"/>
              <a:t>=0.07</a:t>
            </a:r>
          </a:p>
          <a:p>
            <a:r>
              <a:rPr lang="tr-TR" sz="3200" dirty="0"/>
              <a:t>W1 = 1.07; W2=1.38</a:t>
            </a:r>
          </a:p>
          <a:p>
            <a:r>
              <a:rPr lang="tr-TR" sz="3200" dirty="0"/>
              <a:t>W3 = 1.63; W4=2.0</a:t>
            </a:r>
          </a:p>
        </p:txBody>
      </p:sp>
    </p:spTree>
    <p:extLst>
      <p:ext uri="{BB962C8B-B14F-4D97-AF65-F5344CB8AC3E}">
        <p14:creationId xmlns:p14="http://schemas.microsoft.com/office/powerpoint/2010/main" val="1110187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Familya ortalaması ve familyadaki fert sayılarının yüksek olması sonucu hayvanın kendi verimi düşük olsa bile o hayvan en yüksek indeks değeri ile damızlık olarak seçilir.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Kombine seleksiyon daima kitle seleksiyonundan daha fazla genetik ilerleme sağlamaktadır.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Genellikle familya seçiminde kullanılabilen karakterler kombine seleksiyonunda da verimli bir şekilde kullanılabilmektedir.</a:t>
            </a:r>
          </a:p>
        </p:txBody>
      </p:sp>
    </p:spTree>
    <p:extLst>
      <p:ext uri="{BB962C8B-B14F-4D97-AF65-F5344CB8AC3E}">
        <p14:creationId xmlns:p14="http://schemas.microsoft.com/office/powerpoint/2010/main" val="27925516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Açıklanan kombine seleksiyonda hayvanların kendi fenotipik değerlerinden başka, ait oldukları öz ve üvey kardeş familyalarının ortalamalarına göre de değerlendirilirler.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Bazı </a:t>
            </a:r>
            <a:r>
              <a:rPr lang="tr-TR" sz="3200" dirty="0" err="1">
                <a:latin typeface="Arial" panose="020B0604020202020204" pitchFamily="34" charset="0"/>
                <a:cs typeface="Arial" panose="020B0604020202020204" pitchFamily="34" charset="0"/>
              </a:rPr>
              <a:t>populasyonlarda</a:t>
            </a:r>
            <a:r>
              <a:rPr lang="tr-TR" sz="3200" dirty="0">
                <a:latin typeface="Arial" panose="020B0604020202020204" pitchFamily="34" charset="0"/>
                <a:cs typeface="Arial" panose="020B0604020202020204" pitchFamily="34" charset="0"/>
              </a:rPr>
              <a:t> (Örneğin tavuklarda) bir hayvan aynı </a:t>
            </a:r>
            <a:r>
              <a:rPr lang="tr-TR" sz="3200" dirty="0" err="1">
                <a:latin typeface="Arial" panose="020B0604020202020204" pitchFamily="34" charset="0"/>
                <a:cs typeface="Arial" panose="020B0604020202020204" pitchFamily="34" charset="0"/>
              </a:rPr>
              <a:t>generasyonda</a:t>
            </a:r>
            <a:r>
              <a:rPr lang="tr-TR" sz="3200" dirty="0">
                <a:latin typeface="Arial" panose="020B0604020202020204" pitchFamily="34" charset="0"/>
                <a:cs typeface="Arial" panose="020B0604020202020204" pitchFamily="34" charset="0"/>
              </a:rPr>
              <a:t> hem bir </a:t>
            </a:r>
            <a:r>
              <a:rPr lang="tr-TR" sz="3200" dirty="0" err="1">
                <a:latin typeface="Arial" panose="020B0604020202020204" pitchFamily="34" charset="0"/>
                <a:cs typeface="Arial" panose="020B0604020202020204" pitchFamily="34" charset="0"/>
              </a:rPr>
              <a:t>özkardeş</a:t>
            </a: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hemde</a:t>
            </a:r>
            <a:r>
              <a:rPr lang="tr-TR" sz="3200" dirty="0">
                <a:latin typeface="Arial" panose="020B0604020202020204" pitchFamily="34" charset="0"/>
                <a:cs typeface="Arial" panose="020B0604020202020204" pitchFamily="34" charset="0"/>
              </a:rPr>
              <a:t> bir üvey kardeş familyasına ait olabilir.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Damızlık seçiminde bunların ortalamalarından faydalanmak gerektiğinde çoklu regresyon denklemi oluşturulur. </a:t>
            </a:r>
          </a:p>
        </p:txBody>
      </p:sp>
    </p:spTree>
    <p:extLst>
      <p:ext uri="{BB962C8B-B14F-4D97-AF65-F5344CB8AC3E}">
        <p14:creationId xmlns:p14="http://schemas.microsoft.com/office/powerpoint/2010/main" val="1434771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Kombine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a:p>
            <a:pPr marL="342900" indent="-342900" algn="just">
              <a:lnSpc>
                <a:spcPct val="100000"/>
              </a:lnSpc>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Bu denklemde tavukların kendilerine ait verimleri (P</a:t>
            </a:r>
            <a:r>
              <a:rPr lang="tr-TR" sz="3200" baseline="-25000" dirty="0">
                <a:latin typeface="Arial" panose="020B0604020202020204" pitchFamily="34" charset="0"/>
                <a:cs typeface="Arial" panose="020B0604020202020204" pitchFamily="34" charset="0"/>
              </a:rPr>
              <a:t>i</a:t>
            </a:r>
            <a:r>
              <a:rPr lang="tr-TR" sz="3200" dirty="0">
                <a:latin typeface="Arial" panose="020B0604020202020204" pitchFamily="34" charset="0"/>
                <a:cs typeface="Arial" panose="020B0604020202020204" pitchFamily="34" charset="0"/>
              </a:rPr>
              <a:t>), kısmi regresyon katsayısı bir olarak kabul edildiğinde, ana familyası ortalaması (P</a:t>
            </a:r>
            <a:r>
              <a:rPr lang="tr-TR" sz="3200" baseline="-25000" dirty="0">
                <a:latin typeface="Arial" panose="020B0604020202020204" pitchFamily="34" charset="0"/>
                <a:cs typeface="Arial" panose="020B0604020202020204" pitchFamily="34" charset="0"/>
              </a:rPr>
              <a:t>FA</a:t>
            </a:r>
            <a:r>
              <a:rPr lang="tr-TR" sz="3200" dirty="0">
                <a:latin typeface="Arial" panose="020B0604020202020204" pitchFamily="34" charset="0"/>
                <a:cs typeface="Arial" panose="020B0604020202020204" pitchFamily="34" charset="0"/>
              </a:rPr>
              <a:t>) için ağırlık W</a:t>
            </a:r>
            <a:r>
              <a:rPr lang="tr-TR" sz="3200" baseline="-25000" dirty="0">
                <a:latin typeface="Arial" panose="020B0604020202020204" pitchFamily="34" charset="0"/>
                <a:cs typeface="Arial" panose="020B0604020202020204" pitchFamily="34" charset="0"/>
              </a:rPr>
              <a:t>A</a:t>
            </a:r>
            <a:r>
              <a:rPr lang="tr-TR" sz="3200" dirty="0">
                <a:latin typeface="Arial" panose="020B0604020202020204" pitchFamily="34" charset="0"/>
                <a:cs typeface="Arial" panose="020B0604020202020204" pitchFamily="34" charset="0"/>
              </a:rPr>
              <a:t>, baba familyası ortalamasındaki (P</a:t>
            </a:r>
            <a:r>
              <a:rPr lang="tr-TR" sz="3200" baseline="-25000" dirty="0">
                <a:latin typeface="Arial" panose="020B0604020202020204" pitchFamily="34" charset="0"/>
                <a:cs typeface="Arial" panose="020B0604020202020204" pitchFamily="34" charset="0"/>
              </a:rPr>
              <a:t>FB</a:t>
            </a:r>
            <a:r>
              <a:rPr lang="tr-TR" sz="3200" dirty="0">
                <a:latin typeface="Arial" panose="020B0604020202020204" pitchFamily="34" charset="0"/>
                <a:cs typeface="Arial" panose="020B0604020202020204" pitchFamily="34" charset="0"/>
              </a:rPr>
              <a:t>) ağırlık ise W</a:t>
            </a:r>
            <a:r>
              <a:rPr lang="tr-TR" sz="3200" baseline="-25000" dirty="0">
                <a:latin typeface="Arial" panose="020B0604020202020204" pitchFamily="34" charset="0"/>
                <a:cs typeface="Arial" panose="020B0604020202020204" pitchFamily="34" charset="0"/>
              </a:rPr>
              <a:t>B</a:t>
            </a:r>
            <a:r>
              <a:rPr lang="tr-TR" sz="3200" dirty="0">
                <a:latin typeface="Arial" panose="020B0604020202020204" pitchFamily="34" charset="0"/>
                <a:cs typeface="Arial" panose="020B0604020202020204" pitchFamily="34" charset="0"/>
              </a:rPr>
              <a:t> olarak ifade edilebilir.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Ayrıca bütün P değerleri yerine popülasyon ortalamasından sapmaları kullanılabilir.</a:t>
            </a:r>
          </a:p>
        </p:txBody>
      </p:sp>
      <p:pic>
        <p:nvPicPr>
          <p:cNvPr id="4" name="Resim 3"/>
          <p:cNvPicPr>
            <a:picLocks noChangeAspect="1"/>
          </p:cNvPicPr>
          <p:nvPr/>
        </p:nvPicPr>
        <p:blipFill>
          <a:blip r:embed="rId2"/>
          <a:stretch>
            <a:fillRect/>
          </a:stretch>
        </p:blipFill>
        <p:spPr>
          <a:xfrm>
            <a:off x="1341928" y="1050878"/>
            <a:ext cx="6214675" cy="1050878"/>
          </a:xfrm>
          <a:prstGeom prst="rect">
            <a:avLst/>
          </a:prstGeom>
        </p:spPr>
      </p:pic>
    </p:spTree>
    <p:extLst>
      <p:ext uri="{BB962C8B-B14F-4D97-AF65-F5344CB8AC3E}">
        <p14:creationId xmlns:p14="http://schemas.microsoft.com/office/powerpoint/2010/main" val="16752499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Hayvanlar, gerçekte bir verim bakımından ıslah edilmezler.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Tek verim yönlü ırklarda bile o verimin çeşitli unsurlarının birlikte dikkate alınması zorunluluğu vardır.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Örneğin süt sığırlarında yalnızca sağılan süt miktarı değil, aynı zamanda yağ, protein veya kuru madde oranları da önemlidir.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Aslında bir sığır yetiştiricisi sığırlarından daha fazla süt, erkek yavrularda daha hızlı gelişme, daha yüksek besi kabiliyeti, karkas kalitesi ve yemden yararlanma kabiliyeti, düzgün vücut yapısı, kuvvetli </a:t>
            </a:r>
            <a:r>
              <a:rPr lang="tr-TR" sz="3200" dirty="0" err="1">
                <a:latin typeface="Arial" panose="020B0604020202020204" pitchFamily="34" charset="0"/>
                <a:cs typeface="Arial" panose="020B0604020202020204" pitchFamily="34" charset="0"/>
              </a:rPr>
              <a:t>konstitüsyon</a:t>
            </a:r>
            <a:r>
              <a:rPr lang="tr-TR" sz="3200" dirty="0">
                <a:latin typeface="Arial" panose="020B0604020202020204" pitchFamily="34" charset="0"/>
                <a:cs typeface="Arial" panose="020B0604020202020204" pitchFamily="34" charset="0"/>
              </a:rPr>
              <a:t> ve kondisyon gibi özellikler ister.</a:t>
            </a:r>
          </a:p>
        </p:txBody>
      </p:sp>
    </p:spTree>
    <p:extLst>
      <p:ext uri="{BB962C8B-B14F-4D97-AF65-F5344CB8AC3E}">
        <p14:creationId xmlns:p14="http://schemas.microsoft.com/office/powerpoint/2010/main" val="121987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95534" y="941697"/>
            <a:ext cx="12000932" cy="5916304"/>
          </a:xfrm>
        </p:spPr>
        <p:txBody>
          <a:bodyPr>
            <a:normAutofit fontScale="92500" lnSpcReduction="20000"/>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Bir karaktere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1. </a:t>
            </a:r>
            <a:r>
              <a:rPr lang="tr-TR" sz="3200" b="1" dirty="0">
                <a:latin typeface="Arial" panose="020B0604020202020204" pitchFamily="34" charset="0"/>
                <a:cs typeface="Arial" panose="020B0604020202020204" pitchFamily="34" charset="0"/>
              </a:rPr>
              <a:t>Fertlerin kendi fenotipik değerlerine göre seleksiyon (kitle seleksiyonu)</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Hayvanların kendi fenotipik değerleri dikkate alınarak yapılmaktadır.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Buradaki başarı, </a:t>
            </a:r>
            <a:r>
              <a:rPr lang="tr-TR" sz="3200" dirty="0" err="1">
                <a:latin typeface="Arial" panose="020B0604020202020204" pitchFamily="34" charset="0"/>
                <a:cs typeface="Arial" panose="020B0604020202020204" pitchFamily="34" charset="0"/>
              </a:rPr>
              <a:t>fenotipin</a:t>
            </a: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genotipe</a:t>
            </a:r>
            <a:r>
              <a:rPr lang="tr-TR" sz="3200" dirty="0">
                <a:latin typeface="Arial" panose="020B0604020202020204" pitchFamily="34" charset="0"/>
                <a:cs typeface="Arial" panose="020B0604020202020204" pitchFamily="34" charset="0"/>
              </a:rPr>
              <a:t> isabet etme derecesine yani kalıtım derecesine bağlıdır.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Kalıtım derecesi yüksek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sym typeface="Symbol" panose="05050102010706020507" pitchFamily="18" charset="2"/>
              </a:rPr>
              <a:t></a:t>
            </a:r>
            <a:r>
              <a:rPr lang="tr-TR" sz="3200" dirty="0">
                <a:latin typeface="Arial" panose="020B0604020202020204" pitchFamily="34" charset="0"/>
                <a:cs typeface="Arial" panose="020B0604020202020204" pitchFamily="34" charset="0"/>
              </a:rPr>
              <a:t>40) olan özellikler bakımından seleksiyonun fenotipik değerlere göre yapılması ile tatmin edici bir </a:t>
            </a:r>
            <a:r>
              <a:rPr lang="tr-TR" sz="3200" dirty="0" err="1">
                <a:latin typeface="Arial" panose="020B0604020202020204" pitchFamily="34" charset="0"/>
                <a:cs typeface="Arial" panose="020B0604020202020204" pitchFamily="34" charset="0"/>
              </a:rPr>
              <a:t>genotipik</a:t>
            </a:r>
            <a:r>
              <a:rPr lang="tr-TR" sz="3200" dirty="0">
                <a:latin typeface="Arial" panose="020B0604020202020204" pitchFamily="34" charset="0"/>
                <a:cs typeface="Arial" panose="020B0604020202020204" pitchFamily="34" charset="0"/>
              </a:rPr>
              <a:t> ilerleme sağlanabilmektedir.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Kitle seleksiyonu (</a:t>
            </a:r>
            <a:r>
              <a:rPr lang="tr-TR" sz="3200" dirty="0" err="1">
                <a:latin typeface="Arial" panose="020B0604020202020204" pitchFamily="34" charset="0"/>
                <a:cs typeface="Arial" panose="020B0604020202020204" pitchFamily="34" charset="0"/>
              </a:rPr>
              <a:t>Mass-Selection</a:t>
            </a:r>
            <a:r>
              <a:rPr lang="tr-TR" sz="3200" dirty="0">
                <a:latin typeface="Arial" panose="020B0604020202020204" pitchFamily="34" charset="0"/>
                <a:cs typeface="Arial" panose="020B0604020202020204" pitchFamily="34" charset="0"/>
              </a:rPr>
              <a:t>) denen bu </a:t>
            </a:r>
            <a:r>
              <a:rPr lang="tr-TR" sz="3200" dirty="0" err="1">
                <a:latin typeface="Arial" panose="020B0604020202020204" pitchFamily="34" charset="0"/>
                <a:cs typeface="Arial" panose="020B0604020202020204" pitchFamily="34" charset="0"/>
              </a:rPr>
              <a:t>metodda</a:t>
            </a:r>
            <a:r>
              <a:rPr lang="tr-TR" sz="3200" dirty="0">
                <a:latin typeface="Arial" panose="020B0604020202020204" pitchFamily="34" charset="0"/>
                <a:cs typeface="Arial" panose="020B0604020202020204" pitchFamily="34" charset="0"/>
              </a:rPr>
              <a:t> sürüdeki hayvanlar standartlaştırılmış fenotipik değerlerine göre sıralanmaktadır. </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Daha sonra üstten başlayarak önceden tespit edilen sayıda (oranda) hayvan damızlık olarak ayrılır.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Geri kalanlar kasaplık veya damızlık fazlası olarak satılır.</a:t>
            </a:r>
          </a:p>
        </p:txBody>
      </p:sp>
    </p:spTree>
    <p:extLst>
      <p:ext uri="{BB962C8B-B14F-4D97-AF65-F5344CB8AC3E}">
        <p14:creationId xmlns:p14="http://schemas.microsoft.com/office/powerpoint/2010/main" val="31903326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Damızlıkçı işletmeler ıslah çalışmalarını yetiştiricilerin isteklerini dikkate alarak planlama yapmak durumunda olduklarından seleksiyonda her zaman birden fazla verim özelliğini dikkate almak zorundadırlar.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Ancak bir sürüde ıslahına çalışılan özelliklerin sayısı artıkça ele alınan her bir verim bakımından seleksiyonun verimliliğinde bir düşme olacaktır.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Buna rağmen birbiriyle ilişkili veya ilişkisiz birden fazla karakter bakımından seleksiyon zorunluluğu duyulur.</a:t>
            </a:r>
          </a:p>
        </p:txBody>
      </p:sp>
    </p:spTree>
    <p:extLst>
      <p:ext uri="{BB962C8B-B14F-4D97-AF65-F5344CB8AC3E}">
        <p14:creationId xmlns:p14="http://schemas.microsoft.com/office/powerpoint/2010/main" val="35264746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1.Teksel Seleksiyon</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Bu </a:t>
            </a:r>
            <a:r>
              <a:rPr lang="tr-TR" sz="3200" dirty="0" err="1">
                <a:latin typeface="Arial" panose="020B0604020202020204" pitchFamily="34" charset="0"/>
                <a:cs typeface="Arial" panose="020B0604020202020204" pitchFamily="34" charset="0"/>
              </a:rPr>
              <a:t>metod</a:t>
            </a:r>
            <a:r>
              <a:rPr lang="tr-TR" sz="3200" dirty="0">
                <a:latin typeface="Arial" panose="020B0604020202020204" pitchFamily="34" charset="0"/>
                <a:cs typeface="Arial" panose="020B0604020202020204" pitchFamily="34" charset="0"/>
              </a:rPr>
              <a:t> ıslahına çalışılacak verim özelliklerinden her birinin bir </a:t>
            </a:r>
            <a:r>
              <a:rPr lang="tr-TR" sz="3200" dirty="0" err="1">
                <a:latin typeface="Arial" panose="020B0604020202020204" pitchFamily="34" charset="0"/>
                <a:cs typeface="Arial" panose="020B0604020202020204" pitchFamily="34" charset="0"/>
              </a:rPr>
              <a:t>generasyonda</a:t>
            </a:r>
            <a:r>
              <a:rPr lang="tr-TR" sz="3200" dirty="0">
                <a:latin typeface="Arial" panose="020B0604020202020204" pitchFamily="34" charset="0"/>
                <a:cs typeface="Arial" panose="020B0604020202020204" pitchFamily="34" charset="0"/>
              </a:rPr>
              <a:t> dikkate alınması ve bu esnada diğer özelliklerin dikkate alınmamasıdır.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İstenen özelliklerin tek tek ele alınarak her bir karakterin arzu edilen seviyeye ulaşmasına kadar seleksiyona devam edilmesidir.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Böylece ele alınacak özellik sayısı kadar </a:t>
            </a:r>
            <a:r>
              <a:rPr lang="tr-TR" sz="3200" dirty="0" err="1">
                <a:latin typeface="Arial" panose="020B0604020202020204" pitchFamily="34" charset="0"/>
                <a:cs typeface="Arial" panose="020B0604020202020204" pitchFamily="34" charset="0"/>
              </a:rPr>
              <a:t>generasyon</a:t>
            </a:r>
            <a:r>
              <a:rPr lang="tr-TR" sz="3200" dirty="0">
                <a:latin typeface="Arial" panose="020B0604020202020204" pitchFamily="34" charset="0"/>
                <a:cs typeface="Arial" panose="020B0604020202020204" pitchFamily="34" charset="0"/>
              </a:rPr>
              <a:t> geçtiğinde her özellik bakımından bir defa seleksiyon yapılmış olmaktadır.</a:t>
            </a:r>
          </a:p>
        </p:txBody>
      </p:sp>
    </p:spTree>
    <p:extLst>
      <p:ext uri="{BB962C8B-B14F-4D97-AF65-F5344CB8AC3E}">
        <p14:creationId xmlns:p14="http://schemas.microsoft.com/office/powerpoint/2010/main" val="3488095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1.Teksel Seleksiyon</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yöntemde üzerinde çalışılan bir karakter için arzulanan amaç gerçekleşinceye kadar seleksiyona devam edilir.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Amaç gerçekleştikten sonra ikinci karaktere geçilerek yalnız bu karakter için seleksiyon uygulanır.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Eğer karakterler birbirinden bağımsız veya aralarında pozitif korelasyon varsa bu seleksiyon metodu kolayca uygulanır ve sonuç başarılı olur.</a:t>
            </a:r>
          </a:p>
        </p:txBody>
      </p:sp>
    </p:spTree>
    <p:extLst>
      <p:ext uri="{BB962C8B-B14F-4D97-AF65-F5344CB8AC3E}">
        <p14:creationId xmlns:p14="http://schemas.microsoft.com/office/powerpoint/2010/main" val="3817179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lnSpcReduction="1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1.Teksel Seleksiyon</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a:t>
            </a:r>
            <a:r>
              <a:rPr lang="tr-TR" sz="3200" dirty="0" err="1">
                <a:latin typeface="Arial" panose="020B0604020202020204" pitchFamily="34" charset="0"/>
                <a:cs typeface="Arial" panose="020B0604020202020204" pitchFamily="34" charset="0"/>
              </a:rPr>
              <a:t>metod</a:t>
            </a:r>
            <a:r>
              <a:rPr lang="tr-TR" sz="3200" dirty="0">
                <a:latin typeface="Arial" panose="020B0604020202020204" pitchFamily="34" charset="0"/>
                <a:cs typeface="Arial" panose="020B0604020202020204" pitchFamily="34" charset="0"/>
              </a:rPr>
              <a:t> diğerlerinden basit olduğu gibi, her </a:t>
            </a:r>
            <a:r>
              <a:rPr lang="tr-TR" sz="3200" dirty="0" err="1">
                <a:latin typeface="Arial" panose="020B0604020202020204" pitchFamily="34" charset="0"/>
                <a:cs typeface="Arial" panose="020B0604020202020204" pitchFamily="34" charset="0"/>
              </a:rPr>
              <a:t>generasyonda</a:t>
            </a:r>
            <a:r>
              <a:rPr lang="tr-TR" sz="3200" dirty="0">
                <a:latin typeface="Arial" panose="020B0604020202020204" pitchFamily="34" charset="0"/>
                <a:cs typeface="Arial" panose="020B0604020202020204" pitchFamily="34" charset="0"/>
              </a:rPr>
              <a:t> sağlanacak ilerlemede yüksektir.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Ancak ele alınan bu özellikler bakımından istenilen nitelikte hayvanlardan oluşan bir sürü meydana getirebilmek için daha uzun bir süreye ihtiyaç duyulur.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Ele alınan karakterler arasında negatif korelasyonun varsa, karakterlerin birinde sağlanacak artış, daha sonraki </a:t>
            </a:r>
            <a:r>
              <a:rPr lang="tr-TR" sz="3200" dirty="0" err="1">
                <a:latin typeface="Arial" panose="020B0604020202020204" pitchFamily="34" charset="0"/>
                <a:cs typeface="Arial" panose="020B0604020202020204" pitchFamily="34" charset="0"/>
              </a:rPr>
              <a:t>generasyonda</a:t>
            </a:r>
            <a:r>
              <a:rPr lang="tr-TR" sz="3200" dirty="0">
                <a:latin typeface="Arial" panose="020B0604020202020204" pitchFamily="34" charset="0"/>
                <a:cs typeface="Arial" panose="020B0604020202020204" pitchFamily="34" charset="0"/>
              </a:rPr>
              <a:t> seleksiyonun diğer özelliğe yöneltilmesi ile geriler.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Sonuçta hiçbir özellikte bir ilerleme sağlanamadığı görülür.</a:t>
            </a:r>
          </a:p>
        </p:txBody>
      </p:sp>
    </p:spTree>
    <p:extLst>
      <p:ext uri="{BB962C8B-B14F-4D97-AF65-F5344CB8AC3E}">
        <p14:creationId xmlns:p14="http://schemas.microsoft.com/office/powerpoint/2010/main" val="30351098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 2.Bağımsız Ayıklama Seviyeleri</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Bu metotta ele alınan her bir özellik için belirli bir seviye esas alınır.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Hayvanların damızlık olarak seçilebilmesi için bu dikkate alınan karakterler yönünden baraj olarak tespit edilmiş düzeylerin üzerine çıkması gerekir.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karakterlerden herhangi biri bakımından belirlenen sınırın altında kalan hayvanlar, diğer karakterler bakımından durumları ne olursa olsun damızlık dışı bırakılırlar.</a:t>
            </a:r>
          </a:p>
        </p:txBody>
      </p:sp>
    </p:spTree>
    <p:extLst>
      <p:ext uri="{BB962C8B-B14F-4D97-AF65-F5344CB8AC3E}">
        <p14:creationId xmlns:p14="http://schemas.microsoft.com/office/powerpoint/2010/main" val="32774317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fontScale="77500" lnSpcReduction="2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b="1" dirty="0">
                <a:latin typeface="Arial" panose="020B0604020202020204" pitchFamily="34" charset="0"/>
                <a:cs typeface="Arial" panose="020B0604020202020204" pitchFamily="34" charset="0"/>
              </a:rPr>
              <a:t>2.Bağımsız Ayıklama Seviyeleri</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Her bir karakter için baraj seviyesinin konulmasında o karakterin kalıtım derecesi, ekonomik önemi ve damızlık olarak ayrılacak hayvanların oranı dikkate alınır.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Dolayısıyla bu metodun başarılı olması seleksiyon uygulanan karakter sayısının azlığı ve damızlığa ayrılacakların oranının düşük olmasına bağlıdır.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Aksi halde bu metodun etkinliği azalır. Bu metodun pratik avantajı çeşitli özellikler bakımından hayvanların değişik dönemlerde seleksiyona tabi tutulabilmeleridir.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Örneğin, etçi sığırlarda süt emme döneminde gelişme hızı ile 12 aylık vücut ağırlığı ele alınsın.</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Bir yıl içinde doğan buzağılar sütten kesim döneminde (yani 6 aylık olduklarında) seçime tabi tutulur ve barajı aşamayanlar damızlıktan çıkarılırlar.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Geriye kalanlar birinci yaş sonunda 12 ay ağırlığı için seleksiyona tabi tutulurlar ve bunun için konulmuş barajı geçenler damızlıkta kullanılmak üzere seçilirler.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Böylece 6 aylık iken damızlıktan çıkartı lan danaların 12 aya kadar elde tutulmaları zorunluluğu ortadan kalkar.</a:t>
            </a:r>
          </a:p>
        </p:txBody>
      </p:sp>
    </p:spTree>
    <p:extLst>
      <p:ext uri="{BB962C8B-B14F-4D97-AF65-F5344CB8AC3E}">
        <p14:creationId xmlns:p14="http://schemas.microsoft.com/office/powerpoint/2010/main" val="3459599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fontScale="92500" lnSpcReduction="1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b="1" dirty="0">
                <a:latin typeface="Arial" panose="020B0604020202020204" pitchFamily="34" charset="0"/>
                <a:cs typeface="Arial" panose="020B0604020202020204" pitchFamily="34" charset="0"/>
              </a:rPr>
              <a:t>2.Bağımsız Ayıklama Seviyeleri</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Bu metodun iki sakıncası bulunmaktadır.</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1.  bu yöntem ile sürünün özellikle genç dişi damızlıklarla tamamlanması güçleşir. Yani gereğinden fazla hayvan damızlık dışı bırakılabilir.</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2. Konulan seviyeyi aşabilen vasat kapasitede hayvanların damızlık olarak seçilmelerine karşılık bazı önemli karakterler yönünden çok yüksek kapasiteye sahip ancak başka ve daha önemsiz bir karakter yönünden barajı aşamayan hayvanda damızlık dışı bırakılır.</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 Vasat hayvanların damızlık olarak kullanılması da verimlerde ilerleme hızını ve seleksiyonun başarı şansını azaltır.</a:t>
            </a:r>
          </a:p>
        </p:txBody>
      </p:sp>
    </p:spTree>
    <p:extLst>
      <p:ext uri="{BB962C8B-B14F-4D97-AF65-F5344CB8AC3E}">
        <p14:creationId xmlns:p14="http://schemas.microsoft.com/office/powerpoint/2010/main" val="4187630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fontScale="70000" lnSpcReduction="2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b="1" dirty="0">
                <a:latin typeface="Arial" panose="020B0604020202020204" pitchFamily="34" charset="0"/>
                <a:cs typeface="Arial" panose="020B0604020202020204" pitchFamily="34" charset="0"/>
              </a:rPr>
              <a:t>2.Bağımsız Ayıklama Seviyeleri</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Bu metodun iki sakıncası bulunmaktadır.</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 Birinci sakınca için örnek verecek olursak; 100 ineklik bir sürüde ortalama değerler baraj kabul edildiğinde, 100 ineklik sürüden 80 yavru alınır, Yarısı erkek olacağından 40 dişi buzağı sütten kesim ağırlığına göre değerlendirilir. Bunların yarısı elemine edilir ve 20 dişi dana bir yaş ağırlığında değerlendirilerek yarısı elemine edilir. Böylece elde 10 düve kalır ve bunların yarısı da tip puantajı ile elemine edilerek, tohumlama için 5 düve elde kalır ki bu rakam sürünün devamlılığı için bile yeterli değildir.</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Bu örnekte yalnız üç karakter için seleksiyon düşünülmüştür, karakter sayısının artması halinde bu metodun yetersizliği daha da belirginleşir.</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İkinci sakınca, aşağıdaki örnekle açıklığa kavuşturulabilir. Dört karakterin dikkate alındığı bir seleksiyon işlemi için baraj seviyeleri ve eldeki dört boğa </a:t>
            </a:r>
            <a:r>
              <a:rPr lang="tr-TR" sz="3200" b="1" dirty="0" err="1">
                <a:latin typeface="Arial" panose="020B0604020202020204" pitchFamily="34" charset="0"/>
                <a:cs typeface="Arial" panose="020B0604020202020204" pitchFamily="34" charset="0"/>
              </a:rPr>
              <a:t>adayımn</a:t>
            </a:r>
            <a:r>
              <a:rPr lang="tr-TR" sz="3200" b="1" dirty="0">
                <a:latin typeface="Arial" panose="020B0604020202020204" pitchFamily="34" charset="0"/>
                <a:cs typeface="Arial" panose="020B0604020202020204" pitchFamily="34" charset="0"/>
              </a:rPr>
              <a:t> değerleri yukarıdaki tablodaki gibi olsun.</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 Bir numaralı boğa süt içme dönemindeki günlük ağırlık artışı için barajı aşamadığı için damızlık dışı kalıyor. İkinci boğa beside günlük ağırlık artışı için konulan barajı geçemediği için damızlık dışı kalırken, üçüncü boğa dört karakter içinde barajı geçiyor.</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Dördüncü boğa ise </a:t>
            </a:r>
            <a:r>
              <a:rPr lang="tr-TR" sz="3200" b="1" dirty="0" err="1">
                <a:latin typeface="Arial" panose="020B0604020202020204" pitchFamily="34" charset="0"/>
                <a:cs typeface="Arial" panose="020B0604020202020204" pitchFamily="34" charset="0"/>
              </a:rPr>
              <a:t>puvantaj</a:t>
            </a:r>
            <a:r>
              <a:rPr lang="tr-TR" sz="3200" b="1" dirty="0">
                <a:latin typeface="Arial" panose="020B0604020202020204" pitchFamily="34" charset="0"/>
                <a:cs typeface="Arial" panose="020B0604020202020204" pitchFamily="34" charset="0"/>
              </a:rPr>
              <a:t> için konulan barajı aşamadığı için damızlık dışı kalıyor.</a:t>
            </a:r>
          </a:p>
        </p:txBody>
      </p:sp>
    </p:spTree>
    <p:extLst>
      <p:ext uri="{BB962C8B-B14F-4D97-AF65-F5344CB8AC3E}">
        <p14:creationId xmlns:p14="http://schemas.microsoft.com/office/powerpoint/2010/main" val="7176983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endParaRPr lang="tr-TR" sz="3200" b="1"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stretch>
            <a:fillRect/>
          </a:stretch>
        </p:blipFill>
        <p:spPr>
          <a:xfrm>
            <a:off x="621576" y="1128927"/>
            <a:ext cx="10733362" cy="5544828"/>
          </a:xfrm>
          <a:prstGeom prst="rect">
            <a:avLst/>
          </a:prstGeom>
        </p:spPr>
      </p:pic>
    </p:spTree>
    <p:extLst>
      <p:ext uri="{BB962C8B-B14F-4D97-AF65-F5344CB8AC3E}">
        <p14:creationId xmlns:p14="http://schemas.microsoft.com/office/powerpoint/2010/main" val="26667728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fontScale="92500" lnSpcReduction="2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3. Seleksiyon İndeksi</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Bu </a:t>
            </a:r>
            <a:r>
              <a:rPr lang="tr-TR" sz="3200" dirty="0" err="1">
                <a:latin typeface="Arial" panose="020B0604020202020204" pitchFamily="34" charset="0"/>
                <a:cs typeface="Arial" panose="020B0604020202020204" pitchFamily="34" charset="0"/>
              </a:rPr>
              <a:t>metodda</a:t>
            </a:r>
            <a:r>
              <a:rPr lang="tr-TR" sz="3200" dirty="0">
                <a:latin typeface="Arial" panose="020B0604020202020204" pitchFamily="34" charset="0"/>
                <a:cs typeface="Arial" panose="020B0604020202020204" pitchFamily="34" charset="0"/>
              </a:rPr>
              <a:t> her hayvanın ele alınmak istenen bütün önemli vasıflarının uygun biçimde değerlendirilerek diğer hayvanlarla karşılaştırılabilecek bir rakamla ifade edilmesidir.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Yani her hayvan için bir indeks değeri hesaplanır. Bulunan indeks değerleri büyükten küçüğe sıralanarak istenilen miktarda hayvan damızlığa ayrılır.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Seleksiyon indeksi hesaplamak için gerekli parametreler şunlardır,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 Seleksiyonun uygulanacağı </a:t>
            </a:r>
            <a:r>
              <a:rPr lang="tr-TR" sz="3200" dirty="0" err="1">
                <a:latin typeface="Arial" panose="020B0604020202020204" pitchFamily="34" charset="0"/>
                <a:cs typeface="Arial" panose="020B0604020202020204" pitchFamily="34" charset="0"/>
              </a:rPr>
              <a:t>populasyondaki</a:t>
            </a:r>
            <a:r>
              <a:rPr lang="tr-TR" sz="3200" dirty="0">
                <a:latin typeface="Arial" panose="020B0604020202020204" pitchFamily="34" charset="0"/>
                <a:cs typeface="Arial" panose="020B0604020202020204" pitchFamily="34" charset="0"/>
              </a:rPr>
              <a:t> fertlerin indekse esas olacak verimleri dikkatle tespit edilmeli ve doğru olarak kayıt edilmelidir.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özellikler makro çevre faktörleri bakımından standardize edilmelidir.</a:t>
            </a:r>
            <a:endParaRPr lang="tr-T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33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95534" y="941697"/>
            <a:ext cx="12000932" cy="5916304"/>
          </a:xfrm>
        </p:spPr>
        <p:txBody>
          <a:bodyPr>
            <a:normAutofit fontScale="92500" lnSpcReduction="10000"/>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2. Akrabaların Fenotipik Değerlerine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Akrabaların fenotipik değerlerine göre seleksiyon 4 şekilde yapılmaktadır.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a.Familya</a:t>
            </a:r>
            <a:r>
              <a:rPr lang="tr-TR" sz="3200" dirty="0">
                <a:latin typeface="Arial" panose="020B0604020202020204" pitchFamily="34" charset="0"/>
                <a:cs typeface="Arial" panose="020B0604020202020204" pitchFamily="34" charset="0"/>
              </a:rPr>
              <a:t> seleksiyonu</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b.Döl</a:t>
            </a:r>
            <a:r>
              <a:rPr lang="tr-TR" sz="3200" dirty="0">
                <a:latin typeface="Arial" panose="020B0604020202020204" pitchFamily="34" charset="0"/>
                <a:cs typeface="Arial" panose="020B0604020202020204" pitchFamily="34" charset="0"/>
              </a:rPr>
              <a:t> ve kardeş verimlerine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c.Kombine</a:t>
            </a:r>
            <a:r>
              <a:rPr lang="tr-TR" sz="3200" dirty="0">
                <a:latin typeface="Arial" panose="020B0604020202020204" pitchFamily="34" charset="0"/>
                <a:cs typeface="Arial" panose="020B0604020202020204" pitchFamily="34" charset="0"/>
              </a:rPr>
              <a:t>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dirty="0" err="1">
                <a:latin typeface="Arial" panose="020B0604020202020204" pitchFamily="34" charset="0"/>
                <a:cs typeface="Arial" panose="020B0604020202020204" pitchFamily="34" charset="0"/>
              </a:rPr>
              <a:t>d.Pedigriye</a:t>
            </a:r>
            <a:r>
              <a:rPr lang="tr-TR" sz="3200" dirty="0">
                <a:latin typeface="Arial" panose="020B0604020202020204" pitchFamily="34" charset="0"/>
                <a:cs typeface="Arial" panose="020B0604020202020204" pitchFamily="34" charset="0"/>
              </a:rPr>
              <a:t>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a. Familya seleksiyonu</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Kitle seleksiyonunun tatmin edici ilerleme sağlayamayacağı özellikler için düşünülmüş metotlardan biridir. Yani h</a:t>
            </a:r>
            <a:r>
              <a:rPr lang="tr-TR" sz="3200" baseline="30000" dirty="0">
                <a:latin typeface="Arial" panose="020B0604020202020204" pitchFamily="34" charset="0"/>
                <a:cs typeface="Arial" panose="020B0604020202020204" pitchFamily="34" charset="0"/>
              </a:rPr>
              <a:t>2</a:t>
            </a:r>
            <a:r>
              <a:rPr lang="tr-TR" sz="3200" dirty="0">
                <a:latin typeface="Arial" panose="020B0604020202020204" pitchFamily="34" charset="0"/>
                <a:cs typeface="Arial" panose="020B0604020202020204" pitchFamily="34" charset="0"/>
              </a:rPr>
              <a:t>'nin düşük olduğu özelliklerde ve fert sayısı fazla olan popülasyonlarda uygulanır. </a:t>
            </a:r>
          </a:p>
        </p:txBody>
      </p:sp>
    </p:spTree>
    <p:extLst>
      <p:ext uri="{BB962C8B-B14F-4D97-AF65-F5344CB8AC3E}">
        <p14:creationId xmlns:p14="http://schemas.microsoft.com/office/powerpoint/2010/main" val="1818095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4" y="818867"/>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tr-TR" sz="3200" b="1" dirty="0">
                <a:latin typeface="Arial" panose="020B0604020202020204" pitchFamily="34" charset="0"/>
                <a:cs typeface="Arial" panose="020B0604020202020204" pitchFamily="34" charset="0"/>
              </a:rPr>
              <a:t>3. Seleksiyon İndeksi</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 İndekse dahil olacak her bir özelliğin kalıtım derecesi hesaplanmalıdır.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c. Ele alınan her karakterin nispi ekonomik değerleri tespit edilmelidir.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d. Bu özellikler arasındaki fenotipik ve genetik korelasyonlar hesaplanmalıdır.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e. Her bir özelliğin fenotipik standart sapması belirlenmelidir.</a:t>
            </a:r>
            <a:endParaRPr lang="tr-T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8617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5" y="818866"/>
            <a:ext cx="12041875" cy="5854888"/>
          </a:xfrm>
        </p:spPr>
        <p:txBody>
          <a:bodyPr>
            <a:normAutofit fontScale="85000" lnSpcReduction="2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3. Seleksiyon İndeksi</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İndeks formülü (çoklu regresyon denklemi olarak ifade edilir),</a:t>
            </a:r>
          </a:p>
          <a:p>
            <a:pPr marL="342900" indent="-342900" algn="just">
              <a:lnSpc>
                <a:spcPct val="100000"/>
              </a:lnSpc>
              <a:buFont typeface="Wingdings" panose="05000000000000000000" pitchFamily="2" charset="2"/>
              <a:buChar char="@"/>
            </a:pPr>
            <a:endParaRPr lang="tr-TR" sz="3200" dirty="0">
              <a:latin typeface="Arial" panose="020B0604020202020204" pitchFamily="34" charset="0"/>
              <a:cs typeface="Arial" panose="020B0604020202020204" pitchFamily="34" charset="0"/>
            </a:endParaRPr>
          </a:p>
          <a:p>
            <a:pPr algn="just">
              <a:lnSpc>
                <a:spcPct val="100000"/>
              </a:lnSpc>
            </a:pPr>
            <a:endParaRPr lang="tr-TR" sz="3200" dirty="0">
              <a:latin typeface="Arial" panose="020B0604020202020204" pitchFamily="34" charset="0"/>
              <a:cs typeface="Arial" panose="020B0604020202020204" pitchFamily="34" charset="0"/>
            </a:endParaRPr>
          </a:p>
          <a:p>
            <a:pPr algn="just">
              <a:lnSpc>
                <a:spcPct val="100000"/>
              </a:lnSpc>
            </a:pPr>
            <a:r>
              <a:rPr lang="tr-TR" sz="3200" dirty="0">
                <a:latin typeface="Arial" panose="020B0604020202020204" pitchFamily="34" charset="0"/>
                <a:cs typeface="Arial" panose="020B0604020202020204" pitchFamily="34" charset="0"/>
              </a:rPr>
              <a:t>Formülde,</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I = her hayvanın hesaplanan indeks değeri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A, B, C ve D = İlgili hayvana ait A, B, C ve D karakterlerinin makro çevre faktörlerine göre standardize edilmiş fenotipik değerleridir.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WA, WB, WC ve WD = Seleksiyonda A, B, C ve D gibi karakterlere verilecek optimum tartı değerleridir. Bunlar kısmi regresyon katsayılarıdır.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Bu tartı değerlerinin hesaplanmasında yukarıda belirtildiği gibi her bir karakterin, kalıtım derecesi genetik ve fenotipik korelasyonları, fenotipik standart sapması ve nispi ekonomik değeri dikkate alınır.</a:t>
            </a:r>
            <a:endParaRPr lang="tr-TR" sz="3200" b="1"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stretch>
            <a:fillRect/>
          </a:stretch>
        </p:blipFill>
        <p:spPr>
          <a:xfrm>
            <a:off x="429193" y="1875927"/>
            <a:ext cx="6125613" cy="676204"/>
          </a:xfrm>
          <a:prstGeom prst="rect">
            <a:avLst/>
          </a:prstGeom>
        </p:spPr>
      </p:pic>
    </p:spTree>
    <p:extLst>
      <p:ext uri="{BB962C8B-B14F-4D97-AF65-F5344CB8AC3E}">
        <p14:creationId xmlns:p14="http://schemas.microsoft.com/office/powerpoint/2010/main" val="23741379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Birden Fazla Karaktere Göre Seleksiyon</a:t>
            </a:r>
            <a:endParaRPr lang="tr-TR" sz="3600" dirty="0"/>
          </a:p>
        </p:txBody>
      </p:sp>
      <p:sp>
        <p:nvSpPr>
          <p:cNvPr id="3" name="Alt Başlık 2"/>
          <p:cNvSpPr>
            <a:spLocks noGrp="1"/>
          </p:cNvSpPr>
          <p:nvPr>
            <p:ph type="subTitle" idx="1"/>
          </p:nvPr>
        </p:nvSpPr>
        <p:spPr>
          <a:xfrm>
            <a:off x="150125" y="818866"/>
            <a:ext cx="12041875" cy="5854888"/>
          </a:xfrm>
        </p:spPr>
        <p:txBody>
          <a:bodyPr>
            <a:normAutofit fontScale="85000" lnSpcReduction="2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3. Seleksiyon İndeksi</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Nispi ekonomik değerin tespitinde genel olarak tavsiye edilen sistem, her verime ait bir standart </a:t>
            </a:r>
            <a:r>
              <a:rPr lang="tr-TR" sz="3200" dirty="0" err="1">
                <a:latin typeface="Arial" panose="020B0604020202020204" pitchFamily="34" charset="0"/>
                <a:cs typeface="Arial" panose="020B0604020202020204" pitchFamily="34" charset="0"/>
              </a:rPr>
              <a:t>sapmalık</a:t>
            </a:r>
            <a:r>
              <a:rPr lang="tr-TR" sz="3200" dirty="0">
                <a:latin typeface="Arial" panose="020B0604020202020204" pitchFamily="34" charset="0"/>
                <a:cs typeface="Arial" panose="020B0604020202020204" pitchFamily="34" charset="0"/>
              </a:rPr>
              <a:t> değerin sağlayacağı mutlak veya nispi gelir kabul edilir.</a:t>
            </a:r>
          </a:p>
          <a:p>
            <a:pPr marL="342900" indent="-342900" algn="just">
              <a:lnSpc>
                <a:spcPct val="100000"/>
              </a:lnSpc>
              <a:buFont typeface="Wingdings" panose="05000000000000000000" pitchFamily="2" charset="2"/>
              <a:buChar char="@"/>
            </a:pPr>
            <a:r>
              <a:rPr lang="tr-TR" sz="3200" b="1" dirty="0">
                <a:latin typeface="Arial" panose="020B0604020202020204" pitchFamily="34" charset="0"/>
                <a:cs typeface="Arial" panose="020B0604020202020204" pitchFamily="34" charset="0"/>
              </a:rPr>
              <a:t>İndeks metodunun dezavantajları</a:t>
            </a:r>
            <a:r>
              <a:rPr lang="tr-TR" sz="3200" dirty="0">
                <a:latin typeface="Arial" panose="020B0604020202020204" pitchFamily="34" charset="0"/>
                <a:cs typeface="Arial" panose="020B0604020202020204" pitchFamily="34" charset="0"/>
              </a:rPr>
              <a:t>; seleksiyon indeksine göre hesaplanan puanlar teorik olarak hayvanları en iyi şekilde belirlemekte ise de, bu </a:t>
            </a:r>
            <a:r>
              <a:rPr lang="tr-TR" sz="3200" dirty="0" err="1">
                <a:latin typeface="Arial" panose="020B0604020202020204" pitchFamily="34" charset="0"/>
                <a:cs typeface="Arial" panose="020B0604020202020204" pitchFamily="34" charset="0"/>
              </a:rPr>
              <a:t>metodda</a:t>
            </a:r>
            <a:r>
              <a:rPr lang="tr-TR" sz="3200" dirty="0">
                <a:latin typeface="Arial" panose="020B0604020202020204" pitchFamily="34" charset="0"/>
                <a:cs typeface="Arial" panose="020B0604020202020204" pitchFamily="34" charset="0"/>
              </a:rPr>
              <a:t> kullanılan değerler yüksek örnekleme hatası taşımaktadır.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Bilhassa verimler arası genetik korelasyonlar ve kalıtım dereceleri fazla sayıda hayvan bulunan sürülerden hesaplanmamış iseler, standart hataları büyümekte ve indeks değerlerinin </a:t>
            </a:r>
            <a:r>
              <a:rPr lang="tr-TR" sz="3200" dirty="0" err="1">
                <a:latin typeface="Arial" panose="020B0604020202020204" pitchFamily="34" charset="0"/>
                <a:cs typeface="Arial" panose="020B0604020202020204" pitchFamily="34" charset="0"/>
              </a:rPr>
              <a:t>genotipe</a:t>
            </a:r>
            <a:r>
              <a:rPr lang="tr-TR" sz="3200" dirty="0">
                <a:latin typeface="Arial" panose="020B0604020202020204" pitchFamily="34" charset="0"/>
                <a:cs typeface="Arial" panose="020B0604020202020204" pitchFamily="34" charset="0"/>
              </a:rPr>
              <a:t> isabet etme ihtimalleri düşmektedir.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Ayrıca ele alman özelliklerin toplam </a:t>
            </a:r>
            <a:r>
              <a:rPr lang="tr-TR" sz="3200" dirty="0" err="1">
                <a:latin typeface="Arial" panose="020B0604020202020204" pitchFamily="34" charset="0"/>
                <a:cs typeface="Arial" panose="020B0604020202020204" pitchFamily="34" charset="0"/>
              </a:rPr>
              <a:t>genotipteki</a:t>
            </a:r>
            <a:r>
              <a:rPr lang="tr-TR" sz="3200" dirty="0">
                <a:latin typeface="Arial" panose="020B0604020202020204" pitchFamily="34" charset="0"/>
                <a:cs typeface="Arial" panose="020B0604020202020204" pitchFamily="34" charset="0"/>
              </a:rPr>
              <a:t> katkı payları çoğunlukla </a:t>
            </a:r>
            <a:r>
              <a:rPr lang="tr-TR" sz="3200" dirty="0" err="1">
                <a:latin typeface="Arial" panose="020B0604020202020204" pitchFamily="34" charset="0"/>
                <a:cs typeface="Arial" panose="020B0604020202020204" pitchFamily="34" charset="0"/>
              </a:rPr>
              <a:t>subjektiftir</a:t>
            </a:r>
            <a:r>
              <a:rPr lang="tr-TR" sz="3200" dirty="0">
                <a:latin typeface="Arial" panose="020B0604020202020204" pitchFamily="34" charset="0"/>
                <a:cs typeface="Arial" panose="020B0604020202020204" pitchFamily="34" charset="0"/>
              </a:rPr>
              <a:t>. Bir hayvanda görülen verimlerin her biri için ayrı masraf hesaplanması kolay değildir.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Ayrıca bu katkı paylarının zamanla değişmesi mümkündür.</a:t>
            </a:r>
          </a:p>
        </p:txBody>
      </p:sp>
    </p:spTree>
    <p:extLst>
      <p:ext uri="{BB962C8B-B14F-4D97-AF65-F5344CB8AC3E}">
        <p14:creationId xmlns:p14="http://schemas.microsoft.com/office/powerpoint/2010/main" val="8576962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Form ve Tipe Göre Seleksiyon</a:t>
            </a:r>
            <a:endParaRPr lang="tr-TR" sz="3600" dirty="0"/>
          </a:p>
        </p:txBody>
      </p:sp>
      <p:sp>
        <p:nvSpPr>
          <p:cNvPr id="3" name="Alt Başlık 2"/>
          <p:cNvSpPr>
            <a:spLocks noGrp="1"/>
          </p:cNvSpPr>
          <p:nvPr>
            <p:ph type="subTitle" idx="1"/>
          </p:nvPr>
        </p:nvSpPr>
        <p:spPr>
          <a:xfrm>
            <a:off x="150125" y="818866"/>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Verimi belli olmayan, </a:t>
            </a:r>
            <a:r>
              <a:rPr lang="tr-TR" sz="3200" dirty="0" err="1">
                <a:latin typeface="Arial" panose="020B0604020202020204" pitchFamily="34" charset="0"/>
                <a:cs typeface="Arial" panose="020B0604020202020204" pitchFamily="34" charset="0"/>
              </a:rPr>
              <a:t>pedigrisi</a:t>
            </a:r>
            <a:r>
              <a:rPr lang="tr-TR" sz="3200" dirty="0">
                <a:latin typeface="Arial" panose="020B0604020202020204" pitchFamily="34" charset="0"/>
                <a:cs typeface="Arial" panose="020B0604020202020204" pitchFamily="34" charset="0"/>
              </a:rPr>
              <a:t> bulunmayan hayvanların değerleri formlarına (dış görünüşe) bakılarak tahmin edilir ve buna göre seleksiyon yapılır.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metot, tahmine dayanması nedeniyle hata ihtimali en yüksek olan seleksiyon metodudur.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Burada yapılacak hata seçimi yapan şahsın bilgi ve tecrübesine ve ele alınan karakterin formla ilgisine göre değişir.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Gerçekte hayvanların form ve tipleri ile verimleri arasında pozitif bir korelasyon bulunmuştur.</a:t>
            </a:r>
          </a:p>
        </p:txBody>
      </p:sp>
    </p:spTree>
    <p:extLst>
      <p:ext uri="{BB962C8B-B14F-4D97-AF65-F5344CB8AC3E}">
        <p14:creationId xmlns:p14="http://schemas.microsoft.com/office/powerpoint/2010/main" val="33325196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Form ve Tipe Göre Seleksiyon</a:t>
            </a:r>
            <a:endParaRPr lang="tr-TR" sz="3600" dirty="0"/>
          </a:p>
        </p:txBody>
      </p:sp>
      <p:sp>
        <p:nvSpPr>
          <p:cNvPr id="3" name="Alt Başlık 2"/>
          <p:cNvSpPr>
            <a:spLocks noGrp="1"/>
          </p:cNvSpPr>
          <p:nvPr>
            <p:ph type="subTitle" idx="1"/>
          </p:nvPr>
        </p:nvSpPr>
        <p:spPr>
          <a:xfrm>
            <a:off x="150125" y="818866"/>
            <a:ext cx="12041875" cy="5854888"/>
          </a:xfrm>
        </p:spPr>
        <p:txBody>
          <a:bodyPr>
            <a:normAutofit/>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Ancak bu korelasyon küçüktür ve dolayısıyla dış görünüşe bakarak hayvanın verim kabiliyetini tahminde fazla hata yapılmaktadır.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Forma göre damızlık seçiminde et tipi bir sığır ile süt tipi bir sığırın vücut yapısı arasında açık bir farklılık bulunmaktadır.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Burada üzerinde durulan aynı verim yönlü ve aynı ırk içindeki hayvanların dış yapıları ile verimleri arasındaki ilgidir.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226633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Form ve Tipe Göre Seleksiyon</a:t>
            </a:r>
            <a:endParaRPr lang="tr-TR" sz="3600" dirty="0"/>
          </a:p>
        </p:txBody>
      </p:sp>
      <p:sp>
        <p:nvSpPr>
          <p:cNvPr id="3" name="Alt Başlık 2"/>
          <p:cNvSpPr>
            <a:spLocks noGrp="1"/>
          </p:cNvSpPr>
          <p:nvPr>
            <p:ph type="subTitle" idx="1"/>
          </p:nvPr>
        </p:nvSpPr>
        <p:spPr>
          <a:xfrm>
            <a:off x="150125" y="818866"/>
            <a:ext cx="12041875" cy="5854888"/>
          </a:xfrm>
        </p:spPr>
        <p:txBody>
          <a:bodyPr>
            <a:normAutofit fontScale="85000" lnSpcReduction="1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Ayrıca aynı süt ırkı içinde çok düşük ve çok yüksek verimli inekler birbirinden kolayca ayrılabilir.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Fakat 8-10 ton gibi yüksek verimli hayvanlar arasında 1000-2000 kg' </a:t>
            </a:r>
            <a:r>
              <a:rPr lang="tr-TR" sz="3200" dirty="0" err="1">
                <a:latin typeface="Arial" panose="020B0604020202020204" pitchFamily="34" charset="0"/>
                <a:cs typeface="Arial" panose="020B0604020202020204" pitchFamily="34" charset="0"/>
              </a:rPr>
              <a:t>lık</a:t>
            </a:r>
            <a:r>
              <a:rPr lang="tr-TR" sz="3200" dirty="0">
                <a:latin typeface="Arial" panose="020B0604020202020204" pitchFamily="34" charset="0"/>
                <a:cs typeface="Arial" panose="020B0604020202020204" pitchFamily="34" charset="0"/>
              </a:rPr>
              <a:t> süt verim farkı olan inekleri dış yapılarına göre birbirinden ayırmak çok zordur.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 şekilde yapılacak tahminler güvenilir olmamaktadır.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Sığırlarda dış görünüş itibariyle bazı kusurlar yaşlanma ile birlikte daha kötü bir hal alırlar bunlar üzerinde dikkatle durulmalıdır, bu kusurlar şunlardır;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1. Düşük veya çukur bel,</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2. Bacaklarda yamukluk ve çarpıklık,</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3. Açık </a:t>
            </a:r>
            <a:r>
              <a:rPr lang="tr-TR" sz="3200" dirty="0" err="1">
                <a:latin typeface="Arial" panose="020B0604020202020204" pitchFamily="34" charset="0"/>
                <a:cs typeface="Arial" panose="020B0604020202020204" pitchFamily="34" charset="0"/>
              </a:rPr>
              <a:t>omuzluluk</a:t>
            </a:r>
            <a:r>
              <a:rPr lang="tr-TR" sz="3200" dirty="0">
                <a:latin typeface="Arial" panose="020B0604020202020204" pitchFamily="34" charset="0"/>
                <a:cs typeface="Arial" panose="020B0604020202020204" pitchFamily="34" charset="0"/>
              </a:rPr>
              <a:t>,</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4. Gevşek meme bağlantıları,</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5. Uzun ve geniş memelerdir.</a:t>
            </a:r>
          </a:p>
        </p:txBody>
      </p:sp>
    </p:spTree>
    <p:extLst>
      <p:ext uri="{BB962C8B-B14F-4D97-AF65-F5344CB8AC3E}">
        <p14:creationId xmlns:p14="http://schemas.microsoft.com/office/powerpoint/2010/main" val="30404515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91570" y="150125"/>
            <a:ext cx="9785445" cy="668741"/>
          </a:xfrm>
        </p:spPr>
        <p:txBody>
          <a:bodyPr>
            <a:normAutofit/>
          </a:bodyPr>
          <a:lstStyle/>
          <a:p>
            <a:r>
              <a:rPr lang="tr-TR" sz="3600" dirty="0">
                <a:latin typeface="Arial" panose="020B0604020202020204" pitchFamily="34" charset="0"/>
                <a:cs typeface="Arial" panose="020B0604020202020204" pitchFamily="34" charset="0"/>
              </a:rPr>
              <a:t>Form ve Tipe Göre Seleksiyon</a:t>
            </a:r>
            <a:endParaRPr lang="tr-TR" sz="3600" dirty="0"/>
          </a:p>
        </p:txBody>
      </p:sp>
      <p:sp>
        <p:nvSpPr>
          <p:cNvPr id="3" name="Alt Başlık 2"/>
          <p:cNvSpPr>
            <a:spLocks noGrp="1"/>
          </p:cNvSpPr>
          <p:nvPr>
            <p:ph type="subTitle" idx="1"/>
          </p:nvPr>
        </p:nvSpPr>
        <p:spPr>
          <a:xfrm>
            <a:off x="150125" y="818866"/>
            <a:ext cx="12041875" cy="5854888"/>
          </a:xfrm>
        </p:spPr>
        <p:txBody>
          <a:bodyPr>
            <a:normAutofit fontScale="92500" lnSpcReduction="10000"/>
          </a:bodyPr>
          <a:lstStyle/>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Dış görünüşe veya forma göre sığırlarda yapılacak seleksiyonda; verim, </a:t>
            </a:r>
            <a:r>
              <a:rPr lang="tr-TR" sz="3200" dirty="0" err="1">
                <a:latin typeface="Arial" panose="020B0604020202020204" pitchFamily="34" charset="0"/>
                <a:cs typeface="Arial" panose="020B0604020202020204" pitchFamily="34" charset="0"/>
              </a:rPr>
              <a:t>konstitüsyon</a:t>
            </a:r>
            <a:r>
              <a:rPr lang="tr-TR" sz="3200" dirty="0">
                <a:latin typeface="Arial" panose="020B0604020202020204" pitchFamily="34" charset="0"/>
                <a:cs typeface="Arial" panose="020B0604020202020204" pitchFamily="34" charset="0"/>
              </a:rPr>
              <a:t> (bünye sağlamlığı) ve döl verimliliği dikkate alınır.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Bu üç noktadan ideal veya standart bir mükemmele en yakın olanlar damızlığa ayrılırlar.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Bunların tayini için hayvanların cüsseleri, vücut yapıları, vücut şekilleri, anatomileri, mizaçları, ırk ve cinsiyet karakterleri üzerinde durulur.</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 Hayvanları değerlendirmek için, </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a. Hayvanın vücudunun toptan muayenesi (ırk, yaş ve verim tipi)</a:t>
            </a:r>
          </a:p>
          <a:p>
            <a:pPr marL="342900" indent="-342900" algn="just">
              <a:lnSpc>
                <a:spcPct val="100000"/>
              </a:lnSpc>
              <a:buFont typeface="Wingdings" panose="05000000000000000000" pitchFamily="2" charset="2"/>
              <a:buChar char="@"/>
            </a:pPr>
            <a:r>
              <a:rPr lang="tr-TR" sz="3200" dirty="0">
                <a:latin typeface="Arial" panose="020B0604020202020204" pitchFamily="34" charset="0"/>
                <a:cs typeface="Arial" panose="020B0604020202020204" pitchFamily="34" charset="0"/>
              </a:rPr>
              <a:t>b. Vücut kısımlarının ayrı ayrı muayenesi yapılır (süt ve et verimi, bünye sağlamlığı ve döl verimi).</a:t>
            </a:r>
          </a:p>
        </p:txBody>
      </p:sp>
    </p:spTree>
    <p:extLst>
      <p:ext uri="{BB962C8B-B14F-4D97-AF65-F5344CB8AC3E}">
        <p14:creationId xmlns:p14="http://schemas.microsoft.com/office/powerpoint/2010/main" val="352669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0"/>
            <a:ext cx="9144000" cy="829267"/>
          </a:xfrm>
        </p:spPr>
        <p:txBody>
          <a:bodyPr>
            <a:normAutofit fontScale="90000"/>
          </a:bodyPr>
          <a:lstStyle/>
          <a:p>
            <a:r>
              <a:rPr lang="tr-TR" dirty="0"/>
              <a:t>Seleksiyon Yöntemleri</a:t>
            </a:r>
          </a:p>
        </p:txBody>
      </p:sp>
      <p:sp>
        <p:nvSpPr>
          <p:cNvPr id="3" name="Alt Başlık 2"/>
          <p:cNvSpPr>
            <a:spLocks noGrp="1"/>
          </p:cNvSpPr>
          <p:nvPr>
            <p:ph type="subTitle" idx="1"/>
          </p:nvPr>
        </p:nvSpPr>
        <p:spPr>
          <a:xfrm>
            <a:off x="95534" y="941697"/>
            <a:ext cx="12000932" cy="5916304"/>
          </a:xfrm>
        </p:spPr>
        <p:txBody>
          <a:bodyPr>
            <a:normAutofit/>
          </a:bodyPr>
          <a:lstStyle/>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2. Akrabaların Fenotipik Değerlerine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Bu seleksiyon iki şekilde yapılabilmektedir.</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t>
            </a:r>
            <a:r>
              <a:rPr lang="sv-SE" sz="3200" dirty="0">
                <a:latin typeface="Arial" panose="020B0604020202020204" pitchFamily="34" charset="0"/>
                <a:cs typeface="Arial" panose="020B0604020202020204" pitchFamily="34" charset="0"/>
              </a:rPr>
              <a:t>a.1- Familya ortalamasına göre seleksiyon</a:t>
            </a:r>
            <a:endParaRPr lang="tr-TR" sz="32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 a.2- Familya içi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a.1- Familya ortalamasına göre seleksiyon</a:t>
            </a:r>
          </a:p>
          <a:p>
            <a:pPr marL="342900" indent="-342900" algn="just">
              <a:buFont typeface="Wingdings" panose="05000000000000000000" pitchFamily="2" charset="2"/>
              <a:buChar char="@"/>
            </a:pPr>
            <a:r>
              <a:rPr lang="tr-TR" sz="3200" dirty="0">
                <a:latin typeface="Arial" panose="020B0604020202020204" pitchFamily="34" charset="0"/>
                <a:cs typeface="Arial" panose="020B0604020202020204" pitchFamily="34" charset="0"/>
              </a:rPr>
              <a:t>Islahına çalışılan </a:t>
            </a:r>
            <a:r>
              <a:rPr lang="tr-TR" sz="3200" dirty="0" err="1">
                <a:latin typeface="Arial" panose="020B0604020202020204" pitchFamily="34" charset="0"/>
                <a:cs typeface="Arial" panose="020B0604020202020204" pitchFamily="34" charset="0"/>
              </a:rPr>
              <a:t>populasyonun</a:t>
            </a:r>
            <a:r>
              <a:rPr lang="tr-TR" sz="3200" dirty="0">
                <a:latin typeface="Arial" panose="020B0604020202020204" pitchFamily="34" charset="0"/>
                <a:cs typeface="Arial" panose="020B0604020202020204" pitchFamily="34" charset="0"/>
              </a:rPr>
              <a:t> çeşitli familyalardan oluşması halinde uygulanabilen bu seleksiyon metodunda en yüksek ortalamaya sahip familyalardan gereken kadarı familyadaki bütün fertleri ile damızlığa ayrılır.</a:t>
            </a:r>
          </a:p>
        </p:txBody>
      </p:sp>
    </p:spTree>
    <p:extLst>
      <p:ext uri="{BB962C8B-B14F-4D97-AF65-F5344CB8AC3E}">
        <p14:creationId xmlns:p14="http://schemas.microsoft.com/office/powerpoint/2010/main" val="228430902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6942</Words>
  <Application>Microsoft Office PowerPoint</Application>
  <PresentationFormat>Geniş ekran</PresentationFormat>
  <Paragraphs>538</Paragraphs>
  <Slides>86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86</vt:i4>
      </vt:variant>
    </vt:vector>
  </HeadingPairs>
  <TitlesOfParts>
    <vt:vector size="93" baseType="lpstr">
      <vt:lpstr>Arial</vt:lpstr>
      <vt:lpstr>Calibri</vt:lpstr>
      <vt:lpstr>Calibri Light</vt:lpstr>
      <vt:lpstr>Cambria Math</vt:lpstr>
      <vt:lpstr>Trebuchet MS</vt:lpstr>
      <vt:lpstr>Wingdings</vt:lpstr>
      <vt:lpstr>Office Teması</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Seleksiyon Yöntemleri</vt:lpstr>
      <vt:lpstr>Familya Seleksiyonu</vt:lpstr>
      <vt:lpstr>Familya Seleksiyonu</vt:lpstr>
      <vt:lpstr>Familya Seleksiyonu</vt:lpstr>
      <vt:lpstr>Familya Seleksiyonu</vt:lpstr>
      <vt:lpstr>Familya Seleksiyonu</vt:lpstr>
      <vt:lpstr>Kardeş Verimlerine Göre Seleksiyon</vt:lpstr>
      <vt:lpstr>Familya Seleksiyonunda C-Faktörün Rolü</vt:lpstr>
      <vt:lpstr>Familya Seleksiyonunda C-Faktörün Rolü</vt:lpstr>
      <vt:lpstr>Familya Seleksiyonunda C-Faktörün Rolü</vt:lpstr>
      <vt:lpstr>Projeni test</vt:lpstr>
      <vt:lpstr>Projeni test</vt:lpstr>
      <vt:lpstr>Projeni test</vt:lpstr>
      <vt:lpstr>Projeni test</vt:lpstr>
      <vt:lpstr>Kardeş Verimlerine Göre Seleksiyon</vt:lpstr>
      <vt:lpstr>Kardeş Verimlerine Göre Seleksiyon</vt:lpstr>
      <vt:lpstr>Kardeş Verimlerine Göre Seleksiyon</vt:lpstr>
      <vt:lpstr>Kardeş Verimlerine Göre Seleksiyon</vt:lpstr>
      <vt:lpstr>Kardeş Verimlerine Göre Seleksiyon</vt:lpstr>
      <vt:lpstr>Kardeş Verimlerine Göre Seleksiyon</vt:lpstr>
      <vt:lpstr>Kardeş Verimlerine Göre Seleksiyon</vt:lpstr>
      <vt:lpstr>Pedigriye Göre Seleksiyon</vt:lpstr>
      <vt:lpstr>Pedigriye Göre Seleksiyon</vt:lpstr>
      <vt:lpstr>Pedigriye Göre Seleksiyon</vt:lpstr>
      <vt:lpstr>Pedigriye Göre Seleksiyon</vt:lpstr>
      <vt:lpstr>Pedigriye Göre Seleksiyon</vt:lpstr>
      <vt:lpstr>Pedigriye Göre Seleksiyon</vt:lpstr>
      <vt:lpstr>Pedigriye Göre Seleksiyon</vt:lpstr>
      <vt:lpstr>Gerçek Verim Kabiliyetinin (GVK) Tahmini</vt:lpstr>
      <vt:lpstr>Gerçek Verim Kabiliyetinin (GVK) Tahmini</vt:lpstr>
      <vt:lpstr>Gerçek Verim Kabiliyetinin (GVK) Tahmini</vt:lpstr>
      <vt:lpstr>DAMIZLIK DEĞERİ</vt:lpstr>
      <vt:lpstr>DAMIZLIK DEĞERİ</vt:lpstr>
      <vt:lpstr>Pedigriye Göre Seleksiyon</vt:lpstr>
      <vt:lpstr>Kombine Seleksiyon</vt:lpstr>
      <vt:lpstr>Kombine Seleksiyon</vt:lpstr>
      <vt:lpstr>Kombine Seleksiyon</vt:lpstr>
      <vt:lpstr>Kombine Seleksiyon</vt:lpstr>
      <vt:lpstr>Kombine Seleksiyon</vt:lpstr>
      <vt:lpstr>Kombine Seleksiyon</vt:lpstr>
      <vt:lpstr>Kombine Seleksiyon</vt:lpstr>
      <vt:lpstr>Kombine Seleksiyon</vt:lpstr>
      <vt:lpstr>Kombine Seleksiyon</vt:lpstr>
      <vt:lpstr>Kombine Seleksiyon</vt:lpstr>
      <vt:lpstr>Kombine Seleksiyon</vt:lpstr>
      <vt:lpstr>Birden Fazla Karaktere Göre Seleksiyon</vt:lpstr>
      <vt:lpstr>Birden Fazla Karaktere Göre Seleksiyon</vt:lpstr>
      <vt:lpstr>Birden Fazla Karaktere Göre Seleksiyon</vt:lpstr>
      <vt:lpstr>Birden Fazla Karaktere Göre Seleksiyon</vt:lpstr>
      <vt:lpstr>Birden Fazla Karaktere Göre Seleksiyon</vt:lpstr>
      <vt:lpstr>Birden Fazla Karaktere Göre Seleksiyon</vt:lpstr>
      <vt:lpstr>Birden Fazla Karaktere Göre Seleksiyon</vt:lpstr>
      <vt:lpstr>Birden Fazla Karaktere Göre Seleksiyon</vt:lpstr>
      <vt:lpstr>Birden Fazla Karaktere Göre Seleksiyon</vt:lpstr>
      <vt:lpstr>Birden Fazla Karaktere Göre Seleksiyon</vt:lpstr>
      <vt:lpstr>Birden Fazla Karaktere Göre Seleksiyon</vt:lpstr>
      <vt:lpstr>Birden Fazla Karaktere Göre Seleksiyon</vt:lpstr>
      <vt:lpstr>Birden Fazla Karaktere Göre Seleksiyon</vt:lpstr>
      <vt:lpstr>Birden Fazla Karaktere Göre Seleksiyon</vt:lpstr>
      <vt:lpstr>Form ve Tipe Göre Seleksiyon</vt:lpstr>
      <vt:lpstr>Form ve Tipe Göre Seleksiyon</vt:lpstr>
      <vt:lpstr>Form ve Tipe Göre Seleksiyon</vt:lpstr>
      <vt:lpstr>Form ve Tipe Göre Seleksiyon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Familya Seleksiyonu</dc:title>
  <dc:creator>Mehmet Akif CAM</dc:creator>
  <cp:lastModifiedBy>mac</cp:lastModifiedBy>
  <cp:revision>86</cp:revision>
  <dcterms:created xsi:type="dcterms:W3CDTF">2022-05-19T17:14:01Z</dcterms:created>
  <dcterms:modified xsi:type="dcterms:W3CDTF">2023-04-24T08:35:25Z</dcterms:modified>
</cp:coreProperties>
</file>