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3" r:id="rId2"/>
    <p:sldId id="273" r:id="rId3"/>
    <p:sldId id="274" r:id="rId4"/>
    <p:sldId id="385" r:id="rId5"/>
    <p:sldId id="264" r:id="rId6"/>
    <p:sldId id="275" r:id="rId7"/>
    <p:sldId id="277" r:id="rId8"/>
    <p:sldId id="276" r:id="rId9"/>
    <p:sldId id="393" r:id="rId10"/>
    <p:sldId id="384" r:id="rId11"/>
    <p:sldId id="387" r:id="rId12"/>
    <p:sldId id="394" r:id="rId13"/>
    <p:sldId id="386" r:id="rId14"/>
    <p:sldId id="388" r:id="rId15"/>
    <p:sldId id="389" r:id="rId16"/>
    <p:sldId id="278" r:id="rId17"/>
    <p:sldId id="279" r:id="rId18"/>
    <p:sldId id="280" r:id="rId19"/>
    <p:sldId id="288" r:id="rId20"/>
    <p:sldId id="281" r:id="rId21"/>
    <p:sldId id="282" r:id="rId22"/>
    <p:sldId id="28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61B5-7C73-4F8B-B9FE-8CDA9950D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A157D6-1D9A-471A-B5B8-A076A199B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BD63D-E6D2-4A84-A16E-9AF78C062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25415-9A88-4FAF-860E-360D6CD5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66DB8-131F-41BF-B776-99AD278C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199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7916-FC90-434D-B40F-C2932F5F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6E4D4-8036-4D57-A749-3EAF069C5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A6ACC-A838-44F0-8F6C-4838EDED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93EE9-80A1-4D95-8F02-850F68A24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77863-B886-4CF2-A844-52529709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6475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8CDE-A1B6-421A-A35B-511485B0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7CC57-7376-432C-8D23-B3CFCEF1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D5613-AA1B-4F2A-A270-947464FF6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1C234-BA8D-4263-98EA-7E3D01F38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692D1-C367-46E4-9671-C02E8CE6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067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CDE2-8B92-42E9-8533-948CA247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1C533-C9E7-448B-84CD-E6F6DB26A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7744A-829A-41E9-979B-714E2D16E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A2608-7BE4-4D4A-B19C-A0C1357A6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80F45-4F4C-42E4-8A57-16E4687E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ACB52-9D84-49C4-A115-62AEA273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98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7ED2-CE95-4257-9A1A-EB6086B2B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76709-79F8-433C-83C5-0EBD24D7C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DC05F-69CA-4E38-80E8-F0B7CF2F0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9DE273-061E-4162-8CE5-387FD183D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4A28B1-36B5-4318-A9FE-CAEF746FC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04161-930C-402D-B574-D7EB9294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8DC8A1-5DFD-498D-BCD6-A21E85CB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05656B-E2F5-4FF6-93F1-0B21DE8F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690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0EAA8-3AC3-4304-9EC8-26A8F8D4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B2A238-6F4C-48FB-8027-0E28147A4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BAD5D2-B00B-4F4F-9E43-2B279AA57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098C1-3463-4FF8-A9DA-053914F4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55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94B47-9AE5-430A-B011-EBA37CB3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5BE09-6587-467C-88D4-BE99C1E9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FC644-B988-407E-A277-2260F923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914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E483-2ED8-4DEA-A504-963636C32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E1331-FA59-4436-BE3C-7BFB258D8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E34B1-EB85-4E38-B8DA-6AB2C0EAA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4EDBF-F280-48AE-98BE-CDB87664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41A13-1643-466A-A6B0-11F9808F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5FA9E-31F1-459F-80A2-755A8DD0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89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E786-E455-4F6D-98B4-F21055656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282E28-5E67-4469-994E-9514170A2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20C3-A9E3-4C84-B87C-34BDE21E4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208C3-3C84-4D7B-BE87-A5992B74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8DC57-07CC-4B79-954F-CC2782DD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694CA-F8C8-4729-B2EF-9F1D1EC6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912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2E62-363E-4C16-8BB2-63DF88C5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9722-1FCD-44F1-AF89-E4BA66411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01CFF-2FBB-46BC-808C-07F0F969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2FACD-5B1A-4DC9-A7C2-EDA8F680D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C0F4E-9FF0-4671-9965-B98BAEB3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804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8C756B-A994-497B-8CC2-35B25FDB8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AD15C-A8E3-482A-B03D-F17119275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68FB7-9827-41E9-B650-699876433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CB38A-271D-46F6-89D1-8C098A7B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62474-5E6E-4B78-B842-28541F07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568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AAA3C4-87A3-424E-A5DA-1031434B0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6A15D-B72B-450D-AE1B-E0BC3639D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88F86-78F9-4EC0-B328-0B2545861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B6DFD-9223-4BEA-A9BC-7164C3966F5B}" type="datetimeFigureOut">
              <a:rPr lang="tr-TR" smtClean="0"/>
              <a:t>18.10.2021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8D6A3-F1AA-436F-B717-1B5217AEA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345CD-1518-4A0F-8E18-CB8003CDB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26A12-92FD-46A3-8595-38561F7ACC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210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8CF83-7C66-4ADE-9432-E2EEB60B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/>
          <a:lstStyle/>
          <a:p>
            <a:r>
              <a:rPr lang="tr-TR" dirty="0"/>
              <a:t>2. Hafta</a:t>
            </a:r>
          </a:p>
          <a:p>
            <a:r>
              <a:rPr lang="tr-TR" dirty="0"/>
              <a:t>Bilimsel bilgi nedir?</a:t>
            </a:r>
          </a:p>
          <a:p>
            <a:r>
              <a:rPr lang="tr-TR"/>
              <a:t>Bilimsel araştırma, </a:t>
            </a:r>
            <a:r>
              <a:rPr lang="tr-TR" dirty="0"/>
              <a:t>bilimsel yöntem nedir?</a:t>
            </a:r>
          </a:p>
          <a:p>
            <a:r>
              <a:rPr lang="tr-TR" dirty="0"/>
              <a:t>Bilimsel araştırmanın amaçları, özellikleri, aşamaları ve çeşitleri nelerdir?</a:t>
            </a:r>
          </a:p>
          <a:p>
            <a:r>
              <a:rPr lang="tr-TR" dirty="0"/>
              <a:t>Bilimsel araştırma konusunun özellikleri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374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A9DDB3-4326-4BC3-BDA0-0FFC2081D524}"/>
              </a:ext>
            </a:extLst>
          </p:cNvPr>
          <p:cNvSpPr/>
          <p:nvPr/>
        </p:nvSpPr>
        <p:spPr>
          <a:xfrm>
            <a:off x="368300" y="1182231"/>
            <a:ext cx="10820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Bilimsel Bilgi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bilgi , bilimsel yöntemlerle elde edilen bilgi türüdür.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yöntemler akıl deney ve gözlemlere dayanmaktadır.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 bilginin bilimsel olabilmesi için yöntemsel olması gerekir.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bilgi objektif, sistemli, tutarlı ve eleştiriye açık bilgidir.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96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33A6C0-8DCE-4DBC-AE14-675F31F2FECE}"/>
              </a:ext>
            </a:extLst>
          </p:cNvPr>
          <p:cNvSpPr/>
          <p:nvPr/>
        </p:nvSpPr>
        <p:spPr>
          <a:xfrm>
            <a:off x="292100" y="274290"/>
            <a:ext cx="11671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bilgiyi büyü, fal, edebiyat ya da sanat gibi bilgi türlerinden ayıran temel özellik bilimsel bilginin konusunun görgül ve  nesnel olmasıdır.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Görgüllük bilginin konusunu oluşturan olay ya da nesnelerin gözlemlenebilir olması anlamına gelir.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Nesnellik, öznenin kendi duygu, düşünce ve önyargılarından uzakta kalarak ve herhangi bir başka etki altında da kalmaksızın iş görme niteliği.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914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EDB52-052F-478C-A2E5-E1E5C10A8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7897"/>
            <a:ext cx="10515600" cy="5489066"/>
          </a:xfrm>
        </p:spPr>
        <p:txBody>
          <a:bodyPr/>
          <a:lstStyle/>
          <a:p>
            <a:r>
              <a:rPr lang="en-US" dirty="0" err="1"/>
              <a:t>Araştırma</a:t>
            </a:r>
            <a:r>
              <a:rPr lang="en-US" dirty="0"/>
              <a:t>, </a:t>
            </a:r>
            <a:r>
              <a:rPr lang="en-US" dirty="0" err="1"/>
              <a:t>insanın</a:t>
            </a:r>
            <a:r>
              <a:rPr lang="en-US" dirty="0"/>
              <a:t> </a:t>
            </a:r>
            <a:r>
              <a:rPr lang="en-US" dirty="0" err="1"/>
              <a:t>bilgide</a:t>
            </a:r>
            <a:r>
              <a:rPr lang="en-US" dirty="0"/>
              <a:t>, </a:t>
            </a:r>
            <a:r>
              <a:rPr lang="en-US" dirty="0" err="1"/>
              <a:t>teknolojide</a:t>
            </a:r>
            <a:r>
              <a:rPr lang="en-US" dirty="0"/>
              <a:t> </a:t>
            </a:r>
            <a:r>
              <a:rPr lang="en-US" dirty="0" err="1"/>
              <a:t>ilerlemeler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gelişmeler</a:t>
            </a:r>
            <a:r>
              <a:rPr lang="en-US" dirty="0"/>
              <a:t> </a:t>
            </a:r>
            <a:r>
              <a:rPr lang="en-US" dirty="0" err="1"/>
              <a:t>sağlama</a:t>
            </a:r>
            <a:r>
              <a:rPr lang="en-US" dirty="0"/>
              <a:t>; </a:t>
            </a:r>
            <a:r>
              <a:rPr lang="en-US" dirty="0" err="1"/>
              <a:t>çevreyi</a:t>
            </a:r>
            <a:r>
              <a:rPr lang="en-US" dirty="0"/>
              <a:t> </a:t>
            </a:r>
            <a:r>
              <a:rPr lang="en-US" dirty="0" err="1"/>
              <a:t>tanıyarak</a:t>
            </a:r>
            <a:r>
              <a:rPr lang="en-US" dirty="0"/>
              <a:t> </a:t>
            </a:r>
            <a:r>
              <a:rPr lang="en-US" dirty="0" err="1"/>
              <a:t>ondan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biçimde</a:t>
            </a:r>
            <a:r>
              <a:rPr lang="en-US" dirty="0"/>
              <a:t> </a:t>
            </a:r>
            <a:r>
              <a:rPr lang="en-US" dirty="0" err="1"/>
              <a:t>yararlanma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sorunlarına</a:t>
            </a:r>
            <a:r>
              <a:rPr lang="en-US" dirty="0"/>
              <a:t> </a:t>
            </a:r>
            <a:r>
              <a:rPr lang="en-US" dirty="0" err="1"/>
              <a:t>çözümler</a:t>
            </a:r>
            <a:r>
              <a:rPr lang="en-US" dirty="0"/>
              <a:t> </a:t>
            </a:r>
            <a:r>
              <a:rPr lang="en-US" dirty="0" err="1"/>
              <a:t>bulma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başvurduğu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etkinliktir</a:t>
            </a:r>
            <a:r>
              <a:rPr lang="en-US" dirty="0"/>
              <a:t>. </a:t>
            </a:r>
          </a:p>
          <a:p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süreci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çağın</a:t>
            </a:r>
            <a:r>
              <a:rPr lang="en-US" dirty="0"/>
              <a:t> </a:t>
            </a:r>
            <a:r>
              <a:rPr lang="en-US" dirty="0" err="1"/>
              <a:t>bilim</a:t>
            </a:r>
            <a:r>
              <a:rPr lang="en-US" dirty="0"/>
              <a:t> </a:t>
            </a:r>
            <a:r>
              <a:rPr lang="en-US" dirty="0" err="1"/>
              <a:t>çevrelerince</a:t>
            </a:r>
            <a:r>
              <a:rPr lang="en-US" dirty="0"/>
              <a:t> </a:t>
            </a:r>
            <a:r>
              <a:rPr lang="en-US" dirty="0" err="1"/>
              <a:t>uygunluğu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edilmiş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yöntemlerin</a:t>
            </a:r>
            <a:r>
              <a:rPr lang="en-US" dirty="0"/>
              <a:t> </a:t>
            </a:r>
            <a:r>
              <a:rPr lang="en-US" dirty="0" err="1"/>
              <a:t>kullanılmasıyla</a:t>
            </a:r>
            <a:r>
              <a:rPr lang="en-US" dirty="0"/>
              <a:t>, yeni </a:t>
            </a:r>
            <a:r>
              <a:rPr lang="en-US" dirty="0" err="1"/>
              <a:t>bulgular</a:t>
            </a:r>
            <a:r>
              <a:rPr lang="en-US" dirty="0"/>
              <a:t>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edilmesine</a:t>
            </a:r>
            <a:r>
              <a:rPr lang="en-US" dirty="0"/>
              <a:t> </a:t>
            </a:r>
            <a:r>
              <a:rPr lang="en-US" dirty="0" err="1"/>
              <a:t>yönelik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sorun</a:t>
            </a:r>
            <a:r>
              <a:rPr lang="en-US" dirty="0"/>
              <a:t> </a:t>
            </a:r>
            <a:r>
              <a:rPr lang="en-US" dirty="0" err="1"/>
              <a:t>çözme</a:t>
            </a:r>
            <a:r>
              <a:rPr lang="en-US" dirty="0"/>
              <a:t> </a:t>
            </a:r>
            <a:r>
              <a:rPr lang="en-US" dirty="0" err="1"/>
              <a:t>etkinliği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edilmektedir</a:t>
            </a:r>
            <a:r>
              <a:rPr lang="en-US" dirty="0"/>
              <a:t>. </a:t>
            </a:r>
          </a:p>
          <a:p>
            <a:r>
              <a:rPr lang="en-US" dirty="0" err="1"/>
              <a:t>Araştırma</a:t>
            </a:r>
            <a:r>
              <a:rPr lang="en-US" dirty="0"/>
              <a:t>; “</a:t>
            </a:r>
            <a:r>
              <a:rPr lang="en-US" dirty="0" err="1"/>
              <a:t>bilinmeyen</a:t>
            </a:r>
            <a:r>
              <a:rPr lang="en-US" dirty="0"/>
              <a:t> </a:t>
            </a:r>
            <a:r>
              <a:rPr lang="en-US" dirty="0" err="1"/>
              <a:t>olay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etmenleri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çıkarabilmek</a:t>
            </a:r>
            <a:r>
              <a:rPr lang="en-US" dirty="0"/>
              <a:t>, </a:t>
            </a:r>
            <a:r>
              <a:rPr lang="en-US" dirty="0" err="1"/>
              <a:t>bilinenleri</a:t>
            </a:r>
            <a:r>
              <a:rPr lang="en-US" dirty="0"/>
              <a:t> </a:t>
            </a:r>
            <a:r>
              <a:rPr lang="en-US" dirty="0" err="1"/>
              <a:t>geliştirmek</a:t>
            </a:r>
            <a:r>
              <a:rPr lang="en-US" dirty="0"/>
              <a:t>,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konuyu</a:t>
            </a:r>
            <a:r>
              <a:rPr lang="en-US" dirty="0"/>
              <a:t> </a:t>
            </a:r>
            <a:r>
              <a:rPr lang="en-US" dirty="0" err="1"/>
              <a:t>aydınlatmak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soruna</a:t>
            </a:r>
            <a:r>
              <a:rPr lang="en-US" dirty="0"/>
              <a:t> </a:t>
            </a:r>
            <a:r>
              <a:rPr lang="en-US" dirty="0" err="1"/>
              <a:t>çözüm</a:t>
            </a:r>
            <a:r>
              <a:rPr lang="en-US" dirty="0"/>
              <a:t> </a:t>
            </a:r>
            <a:r>
              <a:rPr lang="en-US" dirty="0" err="1"/>
              <a:t>getirmek</a:t>
            </a:r>
            <a:r>
              <a:rPr lang="en-US" dirty="0"/>
              <a:t>,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kavram</a:t>
            </a:r>
            <a:r>
              <a:rPr lang="en-US" dirty="0"/>
              <a:t>, </a:t>
            </a:r>
            <a:r>
              <a:rPr lang="en-US" dirty="0" err="1"/>
              <a:t>kuram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yasalara</a:t>
            </a:r>
            <a:r>
              <a:rPr lang="en-US" dirty="0"/>
              <a:t> </a:t>
            </a:r>
            <a:r>
              <a:rPr lang="en-US" dirty="0" err="1"/>
              <a:t>ulaşabilmek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” da </a:t>
            </a:r>
            <a:r>
              <a:rPr lang="en-US" dirty="0" err="1"/>
              <a:t>tanımlanmaktadır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854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7327C1-59F8-4044-9873-975A6F63F36B}"/>
              </a:ext>
            </a:extLst>
          </p:cNvPr>
          <p:cNvSpPr/>
          <p:nvPr/>
        </p:nvSpPr>
        <p:spPr>
          <a:xfrm>
            <a:off x="1346200" y="941561"/>
            <a:ext cx="9829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Bilimsel araştırma nedir?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Bilimsel araştırma, sistematik veri toplama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ve analiz etme sürecidir. 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Bilimsel yöntem;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“kanıtlanmış bilgi </a:t>
            </a: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elde etmek için izlenen yol” şeklinde tanımlanabilir.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48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77C302-12EF-4ABB-A589-6ACF64C11318}"/>
              </a:ext>
            </a:extLst>
          </p:cNvPr>
          <p:cNvSpPr/>
          <p:nvPr/>
        </p:nvSpPr>
        <p:spPr>
          <a:xfrm>
            <a:off x="1206500" y="751344"/>
            <a:ext cx="9982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BİLİMSEL ARAŞTIRMA </a:t>
            </a:r>
            <a:endParaRPr kumimoji="0" lang="en-US" sz="5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Bilinmeyene uzanarak, bilinenleri arttırma çabalarının tümü, </a:t>
            </a: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adı altında toplanabilir. Bir yönüyle 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araştırma, bilinmeyenlere uzanmak için tutulan yolların ortak adıdır.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Araştırmacının sistematik bir 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şekilde veri toplaması ve bu verileri analiz etme süreci olarak verilen tüm araştırma açıklamaları bilimsel araştırma olarak kabul edilir.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83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3D87C1-D2EE-479C-B9EE-0BB311DE5034}"/>
              </a:ext>
            </a:extLst>
          </p:cNvPr>
          <p:cNvSpPr/>
          <p:nvPr/>
        </p:nvSpPr>
        <p:spPr>
          <a:xfrm>
            <a:off x="812800" y="1136065"/>
            <a:ext cx="10896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çözümleme yönteminin formal, sistemli ve dikkatli bir biçimde uygulanmasıdır.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Karşılaşılan bir güçlüğün giderilmesi için bilimsel yöntemin uygulanması ya da planlı ve sistemli olarak verilerin toplanması, çözümlenişi (analiz), yorumlanarak sonucun raporlaştırılması ile problemlere güvenilir çözümler arama sürecidir.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612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CDB307-8EFA-449E-B774-DC66E984D7D2}"/>
              </a:ext>
            </a:extLst>
          </p:cNvPr>
          <p:cNvSpPr/>
          <p:nvPr/>
        </p:nvSpPr>
        <p:spPr>
          <a:xfrm>
            <a:off x="1828800" y="531217"/>
            <a:ext cx="927100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Amaçlı, planlı ve sistemli olarak verilerin toplanması, gruplandırılması, analizi, sentezi, açıklanması, yorumlanması ve değerlendirilmesi işlemleriyle problemlere güvenilir çözüm yolları bulma sürecidir.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araştırma, problemlere güvenilir çözümler aramak amacıyla; 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tr-TR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planlı ve sistemli olarak, 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–verilerin toplanması, 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–analizi, 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–yorumlanarak değerlendirilmesi 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 rapor edilmesi sürecidir.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439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E3ECB7-BF97-4BCC-957D-24103A25A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630680"/>
            <a:ext cx="10881360" cy="3627120"/>
          </a:xfrm>
        </p:spPr>
        <p:txBody>
          <a:bodyPr/>
          <a:lstStyle/>
          <a:p>
            <a:pPr algn="just"/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araştırmada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konu</a:t>
            </a:r>
            <a:r>
              <a:rPr lang="en-US" dirty="0"/>
              <a:t> </a:t>
            </a:r>
            <a:r>
              <a:rPr lang="en-US" dirty="0" err="1"/>
              <a:t>araştırmanın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yöntemlerle</a:t>
            </a:r>
            <a:r>
              <a:rPr lang="en-US" dirty="0"/>
              <a:t> </a:t>
            </a:r>
            <a:r>
              <a:rPr lang="en-US" dirty="0" err="1"/>
              <a:t>planlanması</a:t>
            </a:r>
            <a:r>
              <a:rPr lang="en-US" dirty="0"/>
              <a:t>, </a:t>
            </a:r>
            <a:r>
              <a:rPr lang="en-US" dirty="0" err="1"/>
              <a:t>yürütülmesi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sonuçlandırılmasıdır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Bir </a:t>
            </a: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sonucunun</a:t>
            </a:r>
            <a:r>
              <a:rPr lang="en-US" dirty="0"/>
              <a:t> </a:t>
            </a:r>
            <a:r>
              <a:rPr lang="en-US" dirty="0" err="1"/>
              <a:t>geçerli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güvenilir</a:t>
            </a:r>
            <a:r>
              <a:rPr lang="en-US" dirty="0"/>
              <a:t> </a:t>
            </a:r>
            <a:r>
              <a:rPr lang="en-US" dirty="0" err="1"/>
              <a:t>olabilmesi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yöntemlerden</a:t>
            </a:r>
            <a:r>
              <a:rPr lang="en-US" dirty="0"/>
              <a:t> </a:t>
            </a:r>
            <a:r>
              <a:rPr lang="en-US" dirty="0" err="1"/>
              <a:t>yararlanılması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8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E1FEF-D41B-4B51-B19C-DB2F1652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9174"/>
            <a:ext cx="10515600" cy="5547789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”?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olayın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kısa</a:t>
            </a:r>
            <a:r>
              <a:rPr lang="en-US" dirty="0"/>
              <a:t> </a:t>
            </a:r>
            <a:r>
              <a:rPr lang="en-US" dirty="0" err="1"/>
              <a:t>sürede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çalışmayla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çözülmesini</a:t>
            </a:r>
            <a:r>
              <a:rPr lang="en-US" dirty="0"/>
              <a:t> </a:t>
            </a:r>
            <a:r>
              <a:rPr lang="en-US" dirty="0" err="1"/>
              <a:t>sağlayan</a:t>
            </a:r>
            <a:r>
              <a:rPr lang="en-US" dirty="0"/>
              <a:t> </a:t>
            </a:r>
            <a:r>
              <a:rPr lang="en-US" dirty="0" err="1"/>
              <a:t>yollar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yöntemler</a:t>
            </a:r>
            <a:r>
              <a:rPr lang="en-US" dirty="0"/>
              <a:t> </a:t>
            </a:r>
            <a:r>
              <a:rPr lang="en-US" dirty="0" err="1"/>
              <a:t>kümesidir</a:t>
            </a:r>
            <a:r>
              <a:rPr lang="en-US" dirty="0"/>
              <a:t>.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yöntemin</a:t>
            </a:r>
            <a:r>
              <a:rPr lang="en-US" dirty="0"/>
              <a:t> </a:t>
            </a:r>
            <a:r>
              <a:rPr lang="en-US" dirty="0" err="1"/>
              <a:t>aşamaları</a:t>
            </a:r>
            <a:r>
              <a:rPr lang="en-US" dirty="0"/>
              <a:t>;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kuramların</a:t>
            </a:r>
            <a:r>
              <a:rPr lang="en-US" dirty="0"/>
              <a:t>, </a:t>
            </a:r>
            <a:r>
              <a:rPr lang="en-US" dirty="0" err="1"/>
              <a:t>kuramsal</a:t>
            </a:r>
            <a:r>
              <a:rPr lang="en-US" dirty="0"/>
              <a:t> </a:t>
            </a:r>
            <a:r>
              <a:rPr lang="en-US" dirty="0" err="1"/>
              <a:t>yaklaşımların</a:t>
            </a:r>
            <a:r>
              <a:rPr lang="en-US" dirty="0"/>
              <a:t> </a:t>
            </a:r>
            <a:r>
              <a:rPr lang="en-US" dirty="0" err="1"/>
              <a:t>ışığında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;</a:t>
            </a:r>
          </a:p>
          <a:p>
            <a:r>
              <a:rPr lang="en-US" dirty="0"/>
              <a:t> </a:t>
            </a:r>
            <a:r>
              <a:rPr lang="en-US" dirty="0" err="1"/>
              <a:t>gözlem</a:t>
            </a:r>
            <a:r>
              <a:rPr lang="en-US" dirty="0"/>
              <a:t>, </a:t>
            </a:r>
          </a:p>
          <a:p>
            <a:r>
              <a:rPr lang="en-US" dirty="0" err="1"/>
              <a:t>varsayım</a:t>
            </a:r>
            <a:r>
              <a:rPr lang="en-US" dirty="0"/>
              <a:t> (</a:t>
            </a:r>
            <a:r>
              <a:rPr lang="en-US" dirty="0" err="1"/>
              <a:t>hipotez</a:t>
            </a:r>
            <a:r>
              <a:rPr lang="en-US" dirty="0"/>
              <a:t>), </a:t>
            </a:r>
          </a:p>
          <a:p>
            <a:r>
              <a:rPr lang="en-US" dirty="0" err="1"/>
              <a:t>doğrulama</a:t>
            </a:r>
            <a:r>
              <a:rPr lang="en-US" dirty="0"/>
              <a:t> (</a:t>
            </a:r>
            <a:r>
              <a:rPr lang="en-US" dirty="0" err="1"/>
              <a:t>gerçekleme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 </a:t>
            </a:r>
          </a:p>
          <a:p>
            <a:r>
              <a:rPr lang="en-US" dirty="0" err="1"/>
              <a:t>genellemedir</a:t>
            </a:r>
            <a:r>
              <a:rPr lang="en-US" dirty="0"/>
              <a:t> (</a:t>
            </a:r>
            <a:r>
              <a:rPr lang="en-US" dirty="0" err="1"/>
              <a:t>yasa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koymadır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96642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D797F-7172-4D48-B3C3-D3F0832A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6895"/>
            <a:ext cx="10515600" cy="5640068"/>
          </a:xfrm>
        </p:spPr>
        <p:txBody>
          <a:bodyPr>
            <a:normAutofit/>
          </a:bodyPr>
          <a:lstStyle/>
          <a:p>
            <a:r>
              <a:rPr lang="en-US" dirty="0" err="1"/>
              <a:t>Gözlem</a:t>
            </a:r>
            <a:r>
              <a:rPr lang="en-US" dirty="0"/>
              <a:t>: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yöntemin</a:t>
            </a:r>
            <a:r>
              <a:rPr lang="en-US" dirty="0"/>
              <a:t> ilk </a:t>
            </a:r>
            <a:r>
              <a:rPr lang="en-US" dirty="0" err="1"/>
              <a:t>aşamasını</a:t>
            </a:r>
            <a:r>
              <a:rPr lang="en-US" dirty="0"/>
              <a:t> </a:t>
            </a:r>
            <a:r>
              <a:rPr lang="en-US" dirty="0" err="1"/>
              <a:t>gözlem</a:t>
            </a:r>
            <a:r>
              <a:rPr lang="en-US" dirty="0"/>
              <a:t> </a:t>
            </a:r>
            <a:r>
              <a:rPr lang="en-US" dirty="0" err="1"/>
              <a:t>alır</a:t>
            </a:r>
            <a:r>
              <a:rPr lang="en-US" dirty="0"/>
              <a:t>. </a:t>
            </a:r>
            <a:r>
              <a:rPr lang="en-US" dirty="0" err="1"/>
              <a:t>Böyle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durum </a:t>
            </a:r>
            <a:r>
              <a:rPr lang="en-US" dirty="0" err="1"/>
              <a:t>rastlantıya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bilim</a:t>
            </a:r>
            <a:r>
              <a:rPr lang="en-US" dirty="0"/>
              <a:t> </a:t>
            </a:r>
            <a:r>
              <a:rPr lang="en-US" dirty="0" err="1"/>
              <a:t>adamının</a:t>
            </a:r>
            <a:r>
              <a:rPr lang="en-US" dirty="0"/>
              <a:t> </a:t>
            </a:r>
            <a:r>
              <a:rPr lang="en-US" dirty="0" err="1"/>
              <a:t>dikkatini</a:t>
            </a:r>
            <a:r>
              <a:rPr lang="en-US" dirty="0"/>
              <a:t> </a:t>
            </a:r>
            <a:r>
              <a:rPr lang="en-US" dirty="0" err="1"/>
              <a:t>çeken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gözüne</a:t>
            </a:r>
            <a:r>
              <a:rPr lang="en-US" dirty="0"/>
              <a:t> </a:t>
            </a:r>
            <a:r>
              <a:rPr lang="en-US" dirty="0" err="1"/>
              <a:t>çarpan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olayın</a:t>
            </a:r>
            <a:r>
              <a:rPr lang="en-US" dirty="0"/>
              <a:t> </a:t>
            </a:r>
            <a:r>
              <a:rPr lang="en-US" dirty="0" err="1"/>
              <a:t>gözlenmesi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çıkar</a:t>
            </a:r>
            <a:r>
              <a:rPr lang="en-US" dirty="0"/>
              <a:t>.</a:t>
            </a:r>
          </a:p>
          <a:p>
            <a:r>
              <a:rPr lang="en-US" dirty="0"/>
              <a:t> (</a:t>
            </a:r>
            <a:r>
              <a:rPr lang="en-US" dirty="0" err="1"/>
              <a:t>Newton’un</a:t>
            </a:r>
            <a:r>
              <a:rPr lang="en-US" dirty="0"/>
              <a:t> </a:t>
            </a:r>
            <a:r>
              <a:rPr lang="en-US" dirty="0" err="1"/>
              <a:t>ayağının</a:t>
            </a:r>
            <a:r>
              <a:rPr lang="en-US" dirty="0"/>
              <a:t> </a:t>
            </a:r>
            <a:r>
              <a:rPr lang="en-US" dirty="0" err="1"/>
              <a:t>ucuna</a:t>
            </a:r>
            <a:r>
              <a:rPr lang="en-US" dirty="0"/>
              <a:t> </a:t>
            </a:r>
            <a:r>
              <a:rPr lang="en-US" dirty="0" err="1"/>
              <a:t>düşen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elmayı</a:t>
            </a:r>
            <a:r>
              <a:rPr lang="en-US" dirty="0"/>
              <a:t> </a:t>
            </a:r>
            <a:r>
              <a:rPr lang="en-US" dirty="0" err="1"/>
              <a:t>rastlantı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gözleyerek</a:t>
            </a:r>
            <a:r>
              <a:rPr lang="en-US" dirty="0"/>
              <a:t> </a:t>
            </a:r>
            <a:r>
              <a:rPr lang="en-US" dirty="0" err="1"/>
              <a:t>yerçekimini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atması</a:t>
            </a:r>
            <a:r>
              <a:rPr lang="en-US" dirty="0"/>
              <a:t> buna </a:t>
            </a:r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gösterilebilir</a:t>
            </a:r>
            <a:r>
              <a:rPr lang="en-US" dirty="0"/>
              <a:t>).</a:t>
            </a:r>
          </a:p>
          <a:p>
            <a:r>
              <a:rPr lang="en-US" dirty="0"/>
              <a:t> İlk </a:t>
            </a:r>
            <a:r>
              <a:rPr lang="en-US" dirty="0" err="1"/>
              <a:t>aşamayı</a:t>
            </a:r>
            <a:r>
              <a:rPr lang="en-US" dirty="0"/>
              <a:t> </a:t>
            </a:r>
            <a:r>
              <a:rPr lang="en-US" dirty="0" err="1"/>
              <a:t>gözlem</a:t>
            </a:r>
            <a:r>
              <a:rPr lang="en-US" dirty="0"/>
              <a:t> </a:t>
            </a:r>
            <a:r>
              <a:rPr lang="en-US" dirty="0" err="1"/>
              <a:t>aldığında</a:t>
            </a:r>
            <a:r>
              <a:rPr lang="en-US" dirty="0"/>
              <a:t> </a:t>
            </a:r>
            <a:r>
              <a:rPr lang="en-US" dirty="0" err="1"/>
              <a:t>ikinci</a:t>
            </a:r>
            <a:r>
              <a:rPr lang="en-US" dirty="0"/>
              <a:t> </a:t>
            </a:r>
            <a:r>
              <a:rPr lang="en-US" dirty="0" err="1"/>
              <a:t>aşama</a:t>
            </a:r>
            <a:r>
              <a:rPr lang="en-US" dirty="0"/>
              <a:t> </a:t>
            </a:r>
            <a:r>
              <a:rPr lang="en-US" dirty="0" err="1"/>
              <a:t>varsayım</a:t>
            </a:r>
            <a:r>
              <a:rPr lang="en-US" dirty="0"/>
              <a:t> (“</a:t>
            </a:r>
            <a:r>
              <a:rPr lang="en-US" dirty="0" err="1"/>
              <a:t>hipotez</a:t>
            </a:r>
            <a:r>
              <a:rPr lang="en-US" dirty="0"/>
              <a:t>”) </a:t>
            </a:r>
            <a:r>
              <a:rPr lang="en-US" dirty="0" err="1"/>
              <a:t>olur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bilim</a:t>
            </a:r>
            <a:r>
              <a:rPr lang="en-US" dirty="0"/>
              <a:t> </a:t>
            </a:r>
            <a:r>
              <a:rPr lang="en-US" dirty="0" err="1"/>
              <a:t>adamı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varsayım</a:t>
            </a:r>
            <a:r>
              <a:rPr lang="en-US" dirty="0"/>
              <a:t> </a:t>
            </a:r>
            <a:r>
              <a:rPr lang="en-US" dirty="0" err="1"/>
              <a:t>kurar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buna </a:t>
            </a:r>
            <a:r>
              <a:rPr lang="en-US" dirty="0" err="1"/>
              <a:t>yönelik</a:t>
            </a:r>
            <a:r>
              <a:rPr lang="en-US" dirty="0"/>
              <a:t> </a:t>
            </a:r>
            <a:r>
              <a:rPr lang="en-US" dirty="0" err="1"/>
              <a:t>gözlem</a:t>
            </a:r>
            <a:r>
              <a:rPr lang="en-US" dirty="0"/>
              <a:t> </a:t>
            </a:r>
            <a:r>
              <a:rPr lang="en-US" dirty="0" err="1"/>
              <a:t>yapmaya</a:t>
            </a:r>
            <a:r>
              <a:rPr lang="en-US" dirty="0"/>
              <a:t> </a:t>
            </a:r>
            <a:r>
              <a:rPr lang="en-US" dirty="0" err="1"/>
              <a:t>çalışır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en-US" dirty="0" err="1"/>
              <a:t>Böyle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durumda</a:t>
            </a:r>
            <a:r>
              <a:rPr lang="en-US" dirty="0"/>
              <a:t> </a:t>
            </a:r>
            <a:r>
              <a:rPr lang="en-US" dirty="0" err="1"/>
              <a:t>gözlem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yöntemin</a:t>
            </a:r>
            <a:r>
              <a:rPr lang="en-US" dirty="0"/>
              <a:t> </a:t>
            </a:r>
            <a:r>
              <a:rPr lang="en-US" dirty="0" err="1"/>
              <a:t>ikinci</a:t>
            </a:r>
            <a:r>
              <a:rPr lang="en-US" dirty="0"/>
              <a:t> </a:t>
            </a:r>
            <a:r>
              <a:rPr lang="en-US" dirty="0" err="1"/>
              <a:t>aşamasını</a:t>
            </a:r>
            <a:r>
              <a:rPr lang="en-US" dirty="0"/>
              <a:t> </a:t>
            </a:r>
            <a:r>
              <a:rPr lang="en-US" dirty="0" err="1"/>
              <a:t>oluşturur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005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4BEB04-7439-4435-B8F2-26DC353B3D43}"/>
              </a:ext>
            </a:extLst>
          </p:cNvPr>
          <p:cNvSpPr txBox="1"/>
          <p:nvPr/>
        </p:nvSpPr>
        <p:spPr>
          <a:xfrm>
            <a:off x="670560" y="1127760"/>
            <a:ext cx="10195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Gözlem</a:t>
            </a:r>
            <a:r>
              <a:rPr lang="en-US" sz="2400" dirty="0"/>
              <a:t> </a:t>
            </a:r>
            <a:r>
              <a:rPr lang="en-US" sz="2400" dirty="0" err="1"/>
              <a:t>yapacak</a:t>
            </a:r>
            <a:r>
              <a:rPr lang="en-US" sz="2400" dirty="0"/>
              <a:t> </a:t>
            </a:r>
            <a:r>
              <a:rPr lang="en-US" sz="2400" dirty="0" err="1"/>
              <a:t>kişinin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konuda</a:t>
            </a:r>
            <a:r>
              <a:rPr lang="en-US" sz="2400" dirty="0"/>
              <a:t> </a:t>
            </a:r>
            <a:r>
              <a:rPr lang="en-US" sz="2400" dirty="0" err="1"/>
              <a:t>uyanık</a:t>
            </a:r>
            <a:r>
              <a:rPr lang="en-US" sz="2400" dirty="0"/>
              <a:t>, </a:t>
            </a:r>
            <a:r>
              <a:rPr lang="en-US" sz="2400" dirty="0" err="1"/>
              <a:t>bilgili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yansız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gerekir</a:t>
            </a:r>
            <a:r>
              <a:rPr lang="en-US" sz="2400" dirty="0"/>
              <a:t>.</a:t>
            </a:r>
          </a:p>
          <a:p>
            <a:r>
              <a:rPr lang="en-US" sz="2400" dirty="0"/>
              <a:t>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kimseler</a:t>
            </a:r>
            <a:r>
              <a:rPr lang="en-US" sz="2400" dirty="0"/>
              <a:t> </a:t>
            </a:r>
            <a:r>
              <a:rPr lang="en-US" sz="2400" dirty="0" err="1"/>
              <a:t>olayları</a:t>
            </a:r>
            <a:r>
              <a:rPr lang="en-US" sz="2400" dirty="0"/>
              <a:t> </a:t>
            </a:r>
            <a:r>
              <a:rPr lang="en-US" sz="2400" dirty="0" err="1"/>
              <a:t>gerçek</a:t>
            </a:r>
            <a:r>
              <a:rPr lang="en-US" sz="2400" dirty="0"/>
              <a:t> </a:t>
            </a:r>
            <a:r>
              <a:rPr lang="en-US" sz="2400" dirty="0" err="1"/>
              <a:t>yönü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gözleme</a:t>
            </a:r>
            <a:r>
              <a:rPr lang="en-US" sz="2400" dirty="0"/>
              <a:t> </a:t>
            </a:r>
            <a:r>
              <a:rPr lang="en-US" sz="2400" dirty="0" err="1"/>
              <a:t>yerine</a:t>
            </a:r>
            <a:r>
              <a:rPr lang="en-US" sz="2400" dirty="0"/>
              <a:t>, </a:t>
            </a:r>
            <a:r>
              <a:rPr lang="en-US" sz="2400" dirty="0" err="1"/>
              <a:t>olmasını</a:t>
            </a:r>
            <a:r>
              <a:rPr lang="en-US" sz="2400" dirty="0"/>
              <a:t> </a:t>
            </a:r>
            <a:r>
              <a:rPr lang="en-US" sz="2400" dirty="0" err="1"/>
              <a:t>istedikleri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 </a:t>
            </a:r>
            <a:r>
              <a:rPr lang="en-US" sz="2400" dirty="0" err="1"/>
              <a:t>gözlerler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Böyle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davranış</a:t>
            </a:r>
            <a:r>
              <a:rPr lang="en-US" sz="2400" dirty="0"/>
              <a:t> </a:t>
            </a:r>
            <a:r>
              <a:rPr lang="en-US" sz="2400" dirty="0" err="1"/>
              <a:t>bilimsel</a:t>
            </a:r>
            <a:r>
              <a:rPr lang="en-US" sz="2400" dirty="0"/>
              <a:t> </a:t>
            </a:r>
            <a:r>
              <a:rPr lang="en-US" sz="2400" dirty="0" err="1"/>
              <a:t>tutum</a:t>
            </a:r>
            <a:r>
              <a:rPr lang="en-US" sz="2400" dirty="0"/>
              <a:t> </a:t>
            </a:r>
            <a:r>
              <a:rPr lang="en-US" sz="2400" dirty="0" err="1"/>
              <a:t>ilkelerine</a:t>
            </a:r>
            <a:r>
              <a:rPr lang="en-US" sz="2400" dirty="0"/>
              <a:t> </a:t>
            </a:r>
            <a:r>
              <a:rPr lang="en-US" sz="2400" dirty="0" err="1"/>
              <a:t>aykırı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, </a:t>
            </a:r>
            <a:r>
              <a:rPr lang="en-US" sz="2400" dirty="0" err="1"/>
              <a:t>gerçeğe</a:t>
            </a:r>
            <a:r>
              <a:rPr lang="en-US" sz="2400" dirty="0"/>
              <a:t> </a:t>
            </a:r>
            <a:r>
              <a:rPr lang="en-US" sz="2400" dirty="0" err="1"/>
              <a:t>ulaşmayı</a:t>
            </a:r>
            <a:r>
              <a:rPr lang="en-US" sz="2400" dirty="0"/>
              <a:t> da </a:t>
            </a:r>
            <a:r>
              <a:rPr lang="en-US" sz="2400" dirty="0" err="1"/>
              <a:t>önler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etik</a:t>
            </a:r>
            <a:r>
              <a:rPr lang="en-US" sz="2400" dirty="0"/>
              <a:t> </a:t>
            </a:r>
            <a:r>
              <a:rPr lang="en-US" sz="2400" dirty="0" err="1"/>
              <a:t>sorunlar</a:t>
            </a:r>
            <a:r>
              <a:rPr lang="en-US" sz="2400" dirty="0"/>
              <a:t> </a:t>
            </a:r>
            <a:r>
              <a:rPr lang="en-US" sz="2400" dirty="0" err="1"/>
              <a:t>doğurur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250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C1C13-88E5-4F80-B153-9E56E125E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Varsayım</a:t>
            </a:r>
            <a:r>
              <a:rPr lang="en-US" dirty="0"/>
              <a:t>: </a:t>
            </a:r>
            <a:r>
              <a:rPr lang="en-US" dirty="0" err="1"/>
              <a:t>Varsayım</a:t>
            </a:r>
            <a:r>
              <a:rPr lang="en-US" dirty="0"/>
              <a:t>, </a:t>
            </a:r>
            <a:r>
              <a:rPr lang="en-US" dirty="0" err="1"/>
              <a:t>araştırmaya</a:t>
            </a:r>
            <a:r>
              <a:rPr lang="en-US" dirty="0"/>
              <a:t> </a:t>
            </a:r>
            <a:r>
              <a:rPr lang="en-US" dirty="0" err="1"/>
              <a:t>başlamadan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araştırıcının</a:t>
            </a:r>
            <a:r>
              <a:rPr lang="en-US" dirty="0"/>
              <a:t> </a:t>
            </a:r>
            <a:r>
              <a:rPr lang="en-US" dirty="0" err="1"/>
              <a:t>ileri</a:t>
            </a:r>
            <a:r>
              <a:rPr lang="en-US" dirty="0"/>
              <a:t> </a:t>
            </a:r>
            <a:r>
              <a:rPr lang="en-US" dirty="0" err="1"/>
              <a:t>sürdüğü</a:t>
            </a:r>
            <a:r>
              <a:rPr lang="en-US" dirty="0"/>
              <a:t> sav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ön</a:t>
            </a:r>
            <a:r>
              <a:rPr lang="en-US" dirty="0"/>
              <a:t> sav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tanımlanabilir</a:t>
            </a:r>
            <a:r>
              <a:rPr lang="en-US" dirty="0"/>
              <a:t>. </a:t>
            </a:r>
          </a:p>
          <a:p>
            <a:r>
              <a:rPr lang="en-US" dirty="0" err="1"/>
              <a:t>Varsayım</a:t>
            </a:r>
            <a:r>
              <a:rPr lang="en-US" dirty="0"/>
              <a:t> ne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anlamlı</a:t>
            </a:r>
            <a:r>
              <a:rPr lang="en-US" dirty="0"/>
              <a:t>, </a:t>
            </a:r>
            <a:r>
              <a:rPr lang="en-US" dirty="0" err="1"/>
              <a:t>özgün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oluşturulursa</a:t>
            </a:r>
            <a:r>
              <a:rPr lang="en-US" dirty="0"/>
              <a:t>,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/>
              <a:t>araştırmaya</a:t>
            </a:r>
            <a:r>
              <a:rPr lang="en-US" dirty="0"/>
              <a:t> o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katkıda</a:t>
            </a:r>
            <a:r>
              <a:rPr lang="en-US" dirty="0"/>
              <a:t> </a:t>
            </a:r>
            <a:r>
              <a:rPr lang="en-US" dirty="0" err="1"/>
              <a:t>bulunur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en-US" dirty="0" err="1"/>
              <a:t>Ayrıca</a:t>
            </a:r>
            <a:r>
              <a:rPr lang="en-US" dirty="0"/>
              <a:t>; </a:t>
            </a:r>
            <a:r>
              <a:rPr lang="en-US" dirty="0" err="1"/>
              <a:t>araştırmanın</a:t>
            </a:r>
            <a:r>
              <a:rPr lang="en-US" dirty="0"/>
              <a:t> ana </a:t>
            </a:r>
            <a:r>
              <a:rPr lang="en-US" dirty="0" err="1"/>
              <a:t>konularının</a:t>
            </a:r>
            <a:r>
              <a:rPr lang="en-US" dirty="0"/>
              <a:t>, </a:t>
            </a:r>
            <a:r>
              <a:rPr lang="en-US" dirty="0" err="1"/>
              <a:t>ayrıntılarının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kısıtlamalarının</a:t>
            </a:r>
            <a:r>
              <a:rPr lang="en-US" dirty="0"/>
              <a:t> </a:t>
            </a:r>
            <a:r>
              <a:rPr lang="en-US" dirty="0" err="1"/>
              <a:t>saptanmasında</a:t>
            </a:r>
            <a:r>
              <a:rPr lang="en-US" dirty="0"/>
              <a:t>, </a:t>
            </a:r>
            <a:r>
              <a:rPr lang="en-US" dirty="0" err="1"/>
              <a:t>değişkenlerarası</a:t>
            </a:r>
            <a:r>
              <a:rPr lang="en-US" dirty="0"/>
              <a:t> </a:t>
            </a:r>
            <a:r>
              <a:rPr lang="en-US" dirty="0" err="1"/>
              <a:t>ilişkilerin</a:t>
            </a:r>
            <a:r>
              <a:rPr lang="en-US" dirty="0"/>
              <a:t> </a:t>
            </a:r>
            <a:r>
              <a:rPr lang="en-US" dirty="0" err="1"/>
              <a:t>incelenmesinde</a:t>
            </a:r>
            <a:r>
              <a:rPr lang="en-US" dirty="0"/>
              <a:t>, </a:t>
            </a:r>
            <a:r>
              <a:rPr lang="en-US" dirty="0" err="1"/>
              <a:t>sorulması</a:t>
            </a:r>
            <a:r>
              <a:rPr lang="en-US" dirty="0"/>
              <a:t> </a:t>
            </a:r>
            <a:r>
              <a:rPr lang="en-US" dirty="0" err="1"/>
              <a:t>gerekli</a:t>
            </a:r>
            <a:r>
              <a:rPr lang="en-US" dirty="0"/>
              <a:t> </a:t>
            </a:r>
            <a:r>
              <a:rPr lang="en-US" dirty="0" err="1"/>
              <a:t>soruların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beklenen</a:t>
            </a:r>
            <a:r>
              <a:rPr lang="en-US" dirty="0"/>
              <a:t> </a:t>
            </a:r>
            <a:r>
              <a:rPr lang="en-US" dirty="0" err="1"/>
              <a:t>yanıtların</a:t>
            </a:r>
            <a:r>
              <a:rPr lang="en-US" dirty="0"/>
              <a:t> </a:t>
            </a:r>
            <a:r>
              <a:rPr lang="en-US" dirty="0" err="1"/>
              <a:t>saptanmasında</a:t>
            </a:r>
            <a:r>
              <a:rPr lang="en-US" dirty="0"/>
              <a:t>, </a:t>
            </a:r>
            <a:r>
              <a:rPr lang="en-US" dirty="0" err="1"/>
              <a:t>konuyla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kaynakların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 </a:t>
            </a:r>
            <a:r>
              <a:rPr lang="en-US" dirty="0" err="1"/>
              <a:t>varsayımların</a:t>
            </a:r>
            <a:r>
              <a:rPr lang="en-US" dirty="0"/>
              <a:t> </a:t>
            </a:r>
            <a:r>
              <a:rPr lang="en-US" dirty="0" err="1"/>
              <a:t>incelenmesinde</a:t>
            </a:r>
            <a:r>
              <a:rPr lang="en-US" dirty="0"/>
              <a:t> </a:t>
            </a:r>
            <a:r>
              <a:rPr lang="en-US" dirty="0" err="1"/>
              <a:t>araştırıcıya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gösterir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05101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C1FA9-2B63-4FBD-9654-701E391A6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9508"/>
            <a:ext cx="10515600" cy="5497455"/>
          </a:xfrm>
        </p:spPr>
        <p:txBody>
          <a:bodyPr/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Gerçekleme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(“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doğrulama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”): Bu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aşamada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araştırıcı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kurduğu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doğrulamak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toplar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verileri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değerlendirerek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ettiği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bulgularla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varsayımın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gerçeklenip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gerçeklenemeyeceğini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araştırır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Bir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akla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yatkın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mantıklı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olursa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olsun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doğrulanmadan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dünyasına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sunulamaz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Bir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varsayımın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doğrulanması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düşen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hiç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bulgu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olmamalıdır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Böyle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bulgu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düştüğü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araştırılmalıdır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Bulgu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gerçekten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düşüyorsa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yanlıştır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incelenen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olayın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olgunun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nedeni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düşünülen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etmen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değildir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Örneğin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sigara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akciğer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kanseri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arasında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ilişki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vardır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Ancak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sigara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içmeyenlerde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akciğer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kanseri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görüldüğü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gibi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sigara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içenler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arasında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akciğer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kanseri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olmayanlar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bulunur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Öyleyse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varsayım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ilişki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olarak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geçerli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olamaz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azından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sigara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akciğer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kanserinin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nedeni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değildir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Doğrulama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aşamasında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toplamak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için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araştırma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yöntemlerinden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herhangi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birkaçı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kullanılabilir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4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11DC6-17BF-4568-A81D-2FA9EA83B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Genelleme</a:t>
            </a:r>
            <a:r>
              <a:rPr lang="en-US" dirty="0"/>
              <a:t>: Bir </a:t>
            </a:r>
            <a:r>
              <a:rPr lang="en-US" dirty="0" err="1"/>
              <a:t>varsayım</a:t>
            </a:r>
            <a:r>
              <a:rPr lang="en-US" dirty="0"/>
              <a:t> </a:t>
            </a:r>
            <a:r>
              <a:rPr lang="en-US" dirty="0" err="1"/>
              <a:t>reddedilmezse</a:t>
            </a:r>
            <a:r>
              <a:rPr lang="en-US" dirty="0"/>
              <a:t> </a:t>
            </a:r>
            <a:r>
              <a:rPr lang="en-US" dirty="0" err="1"/>
              <a:t>gerçekleşmiş</a:t>
            </a:r>
            <a:r>
              <a:rPr lang="en-US" dirty="0"/>
              <a:t> </a:t>
            </a:r>
            <a:r>
              <a:rPr lang="en-US" dirty="0" err="1"/>
              <a:t>sayılır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varılan</a:t>
            </a:r>
            <a:r>
              <a:rPr lang="en-US" dirty="0"/>
              <a:t> </a:t>
            </a:r>
            <a:r>
              <a:rPr lang="en-US" dirty="0" err="1"/>
              <a:t>yargı</a:t>
            </a:r>
            <a:r>
              <a:rPr lang="en-US" dirty="0"/>
              <a:t> </a:t>
            </a:r>
            <a:r>
              <a:rPr lang="en-US" dirty="0" err="1"/>
              <a:t>genellenir</a:t>
            </a:r>
            <a:r>
              <a:rPr lang="en-US" dirty="0"/>
              <a:t>. Bu </a:t>
            </a:r>
            <a:r>
              <a:rPr lang="en-US" dirty="0" err="1"/>
              <a:t>genellemenin</a:t>
            </a:r>
            <a:r>
              <a:rPr lang="en-US" dirty="0"/>
              <a:t> </a:t>
            </a:r>
            <a:r>
              <a:rPr lang="en-US" dirty="0" err="1"/>
              <a:t>hangi</a:t>
            </a:r>
            <a:r>
              <a:rPr lang="en-US" dirty="0"/>
              <a:t> </a:t>
            </a:r>
            <a:r>
              <a:rPr lang="en-US" dirty="0" err="1"/>
              <a:t>sınırlar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koşullar</a:t>
            </a:r>
            <a:r>
              <a:rPr lang="en-US" dirty="0"/>
              <a:t> </a:t>
            </a:r>
            <a:r>
              <a:rPr lang="en-US" dirty="0" err="1"/>
              <a:t>altında</a:t>
            </a:r>
            <a:r>
              <a:rPr lang="en-US" dirty="0"/>
              <a:t> </a:t>
            </a:r>
            <a:r>
              <a:rPr lang="en-US" dirty="0" err="1"/>
              <a:t>geçerli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/>
              <a:t>iyice</a:t>
            </a:r>
            <a:r>
              <a:rPr lang="en-US" dirty="0"/>
              <a:t> </a:t>
            </a:r>
            <a:r>
              <a:rPr lang="en-US" dirty="0" err="1"/>
              <a:t>belirlemek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795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F0C8B9-3986-4DEA-930B-7BE9078019B5}"/>
              </a:ext>
            </a:extLst>
          </p:cNvPr>
          <p:cNvSpPr/>
          <p:nvPr/>
        </p:nvSpPr>
        <p:spPr>
          <a:xfrm>
            <a:off x="1270000" y="1012954"/>
            <a:ext cx="92837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Bilimsel Araştırmanın amaçları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Olayların tanımlanması,sınıflanması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Olaylar arasındaki ilişkileri bulmak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Olayları anlamak ve açıklamak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Olayların önceden tahmin edilmesi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Olayların kontrolü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İlişkilerin içindeki sebepleri incelemek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773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1B46C1-7129-4DA2-87F8-62891E478D49}"/>
              </a:ext>
            </a:extLst>
          </p:cNvPr>
          <p:cNvSpPr/>
          <p:nvPr/>
        </p:nvSpPr>
        <p:spPr>
          <a:xfrm>
            <a:off x="1130300" y="366623"/>
            <a:ext cx="10337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Bilimsel Araştırmanın özellikleri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kumimoji="0" lang="tr-TR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problem çözmeyi amaçlar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Problemlere güvenilir çözümler bulmalıdır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Gözlenebilir, ölçülebilir verilere dayalı olmalıdır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Yapılan gözlem ve tanımlar doğru olmalıdır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Yapılan araştırmada kişisel yanlılık yok edilmelidir.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Araştırmalar kayıt altına alınmalıdır.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308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BC8350-14E7-4E9E-A0B0-4C2EEE616987}"/>
              </a:ext>
            </a:extLst>
          </p:cNvPr>
          <p:cNvSpPr/>
          <p:nvPr/>
        </p:nvSpPr>
        <p:spPr>
          <a:xfrm>
            <a:off x="1041400" y="493048"/>
            <a:ext cx="807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Araştırma konusunun özellikleri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1.Araştırılabilir olmak (Somut): </a:t>
            </a:r>
            <a:r>
              <a:rPr kumimoji="0" lang="tr-T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Konu hakkında veri toplanabilmeli ve toplanan veriler analiz edilebilmelidir.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2.Uygulama veya kuramsal anlamlılık: </a:t>
            </a:r>
            <a:r>
              <a:rPr kumimoji="0" lang="tr-T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 piyasadaki işletmelerin sorunlarına çözüm olacak ya da bir teorideki boşluğu doldurmaya yarayacak olmalıdır.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Özgünlük: </a:t>
            </a:r>
            <a:r>
              <a:rPr kumimoji="0" lang="tr-T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Yeni bir şey ortaya koyan çalışmalardır. </a:t>
            </a: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205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129667-C029-46AC-A192-79C3062E4F24}"/>
              </a:ext>
            </a:extLst>
          </p:cNvPr>
          <p:cNvSpPr/>
          <p:nvPr/>
        </p:nvSpPr>
        <p:spPr>
          <a:xfrm>
            <a:off x="558800" y="965200"/>
            <a:ext cx="10947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4.Kişisel yetenek ve imkanlara uygundur.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5.Değerlendirme heyetinin beklentileriyle uyum: 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Eğer araştırma üniversite gibi bir eğitimin parçası ise değerlendiricilerin ya da jüri’nin beklentilerini karşılamalıdır.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</a:t>
            </a: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Araştırmacı konuya ilgi duymalıdır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081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4D19DA-461B-4170-9BBD-83A0CEC02823}"/>
              </a:ext>
            </a:extLst>
          </p:cNvPr>
          <p:cNvSpPr/>
          <p:nvPr/>
        </p:nvSpPr>
        <p:spPr>
          <a:xfrm>
            <a:off x="1054100" y="381269"/>
            <a:ext cx="100838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araştırmada verilen bir araştırma konusunu; </a:t>
            </a:r>
            <a:endParaRPr kumimoji="0" lang="tr-TR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araştırma yöntemlerine uygun olarak yürütebilmek,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sonucuna uygun çözüm önerileri geliştirebilmek,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konusuna ait çözüm önerilerini analiz edebilmek,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Bilimsel kurallara uygun olarak rapor edebilmek,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konusuna uygun amaç, önem, varsayım, sınırlılık ve tanımları yazabilmek,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128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5181B3-78F9-4E3A-8B12-BC71D4E3B1DA}"/>
              </a:ext>
            </a:extLst>
          </p:cNvPr>
          <p:cNvSpPr/>
          <p:nvPr/>
        </p:nvSpPr>
        <p:spPr>
          <a:xfrm>
            <a:off x="584200" y="215900"/>
            <a:ext cx="120142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amacına uygun veri toplama aracını uygulayabilmek,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verileri üzerinde temel istatistiksel işlemler ve çözümlemeler yapabilmek,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ingdings 2" panose="05020102010507070707" pitchFamily="18" charset="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Wingdings 2" panose="05020102010507070707" pitchFamily="18" charset="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Bulguların yorumlanması ile ilgili özellikleri açıklayabilmek,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Araştırmada elde edilen bulguları yorumlayabilmek,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sonucuna göre öneriler geliştirebilmek,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Yapılan araştırmayla ilgili özet yazabilmek,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Araştırma raporunun yazımında dikkat edilmesi gereken kuralları açıklayabilmek,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Kurallarına uygun olarak raporlaştırabilmek,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gerekmektedir.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631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D03ABE-BB29-49CC-B0C2-C6D842C32A09}"/>
              </a:ext>
            </a:extLst>
          </p:cNvPr>
          <p:cNvSpPr/>
          <p:nvPr/>
        </p:nvSpPr>
        <p:spPr>
          <a:xfrm>
            <a:off x="1066800" y="874455"/>
            <a:ext cx="9956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Araştırmacıyı güdüleyen motifler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Merak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Problem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Eldeki veriler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Teknik olanaklar: ekipman. malzeme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Ekonomik kaynak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 2" panose="05020102010507070707" pitchFamily="18" charset="2"/>
                <a:ea typeface="+mn-ea"/>
                <a:cs typeface="+mn-cs"/>
              </a:rPr>
              <a:t></a:t>
            </a:r>
            <a:r>
              <a:rPr kumimoji="0" lang="tr-T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Güncel yaklaşımlar 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9832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1192</Words>
  <Application>Microsoft Office PowerPoint</Application>
  <PresentationFormat>Widescreen</PresentationFormat>
  <Paragraphs>141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 2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shahsultan</dc:creator>
  <cp:lastModifiedBy>shahsultan</cp:lastModifiedBy>
  <cp:revision>8</cp:revision>
  <dcterms:created xsi:type="dcterms:W3CDTF">2020-10-19T12:50:04Z</dcterms:created>
  <dcterms:modified xsi:type="dcterms:W3CDTF">2021-10-18T08:38:35Z</dcterms:modified>
</cp:coreProperties>
</file>