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81"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93" d="100"/>
          <a:sy n="93" d="100"/>
        </p:scale>
        <p:origin x="-1046" y="2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17.03.2020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PEYZAJ VE SÜS BİTKİLERİ PROGRAMI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SAMSUN MESLEK YÜKSEKOKULU</a:t>
            </a:r>
            <a:endParaRPr lang="tr-TR" altLang="tr-TR" sz="3200" b="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Dilek KANDEMİR</a:t>
            </a:r>
            <a:endParaRPr lang="tr-TR" altLang="tr-TR" sz="2000" b="1" i="1" dirty="0">
              <a:solidFill>
                <a:schemeClr val="bg1">
                  <a:lumMod val="50000"/>
                </a:schemeClr>
              </a:solidFill>
            </a:endParaRPr>
          </a:p>
        </p:txBody>
      </p:sp>
      <p:sp>
        <p:nvSpPr>
          <p:cNvPr id="9" name="Rectangle 8">
            <a:extLst>
              <a:ext uri="{FF2B5EF4-FFF2-40B4-BE49-F238E27FC236}">
                <a16:creationId xmlns:a16="http://schemas.microsoft.com/office/drawing/2014/main" xmlns="" xmlns:lc="http://schemas.openxmlformats.org/drawingml/2006/lockedCanvas" id="{FA81E1F3-CB27-487C-8780-092A73586388}"/>
              </a:ext>
            </a:extLst>
          </p:cNvPr>
          <p:cNvSpPr txBox="1">
            <a:spLocks noChangeArrowheads="1"/>
          </p:cNvSpPr>
          <p:nvPr/>
        </p:nvSpPr>
        <p:spPr bwMode="auto">
          <a:xfrm>
            <a:off x="2555776" y="4581128"/>
            <a:ext cx="8516923"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90000"/>
              </a:lnSpc>
            </a:pPr>
            <a:r>
              <a:rPr lang="tr-TR" altLang="tr-TR" sz="2000" b="1" i="1" dirty="0"/>
              <a:t>PSB214 Bitki Yetiştirme Ortamları ve </a:t>
            </a:r>
            <a:r>
              <a:rPr lang="tr-TR" altLang="tr-TR" sz="2000" b="1" i="1" dirty="0" err="1" smtClean="0"/>
              <a:t>Hidroponik</a:t>
            </a:r>
            <a:endParaRPr lang="tr-TR" altLang="tr-TR" sz="2000" b="1" i="1" dirty="0"/>
          </a:p>
        </p:txBody>
      </p:sp>
    </p:spTree>
    <p:extLst>
      <p:ext uri="{BB962C8B-B14F-4D97-AF65-F5344CB8AC3E}">
        <p14:creationId xmlns:p14="http://schemas.microsoft.com/office/powerpoint/2010/main" val="203214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179512" y="764704"/>
            <a:ext cx="8784976" cy="1470025"/>
          </a:xfrm>
        </p:spPr>
        <p:txBody>
          <a:bodyPr anchor="ctr"/>
          <a:lstStyle/>
          <a:p>
            <a:r>
              <a:rPr lang="tr-TR" sz="4000" dirty="0"/>
              <a:t>Topraksız tarımda kullanılan besin </a:t>
            </a:r>
            <a:r>
              <a:rPr lang="tr-TR" sz="4000" dirty="0" err="1"/>
              <a:t>solusyonları</a:t>
            </a:r>
            <a:r>
              <a:rPr lang="tr-TR" sz="4000" dirty="0"/>
              <a:t> ve özellikleri</a:t>
            </a:r>
            <a:endParaRPr lang="tr-TR" altLang="tr-TR" sz="40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Hafta-14</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xmlns="" xmlns:lc="http://schemas.openxmlformats.org/drawingml/2006/lockedCanvas" id="{FA81E1F3-CB27-487C-8780-092A73586388}"/>
              </a:ext>
            </a:extLst>
          </p:cNvPr>
          <p:cNvSpPr txBox="1">
            <a:spLocks noChangeArrowheads="1"/>
          </p:cNvSpPr>
          <p:nvPr/>
        </p:nvSpPr>
        <p:spPr bwMode="auto">
          <a:xfrm>
            <a:off x="683568" y="3356992"/>
            <a:ext cx="8516923"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lnSpc>
                <a:spcPct val="90000"/>
              </a:lnSpc>
            </a:pPr>
            <a:r>
              <a:rPr lang="tr-TR" altLang="tr-TR" sz="2000" b="1" i="1" dirty="0"/>
              <a:t>PSB214 Bitki Yetiştirme Ortamları ve </a:t>
            </a:r>
            <a:r>
              <a:rPr lang="tr-TR" altLang="tr-TR" sz="2000" b="1" i="1" dirty="0" err="1" smtClean="0"/>
              <a:t>Hidroponik</a:t>
            </a:r>
            <a:endParaRPr lang="tr-TR" altLang="tr-TR" sz="20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7AA1610-AF3A-45AE-A608-F083657FC4A3}"/>
              </a:ext>
            </a:extLst>
          </p:cNvPr>
          <p:cNvSpPr>
            <a:spLocks noGrp="1"/>
          </p:cNvSpPr>
          <p:nvPr>
            <p:ph idx="1"/>
          </p:nvPr>
        </p:nvSpPr>
        <p:spPr>
          <a:xfrm>
            <a:off x="467544" y="620688"/>
            <a:ext cx="8229600" cy="4525963"/>
          </a:xfrm>
        </p:spPr>
        <p:txBody>
          <a:bodyPr/>
          <a:lstStyle/>
          <a:p>
            <a:pPr marL="0" indent="0" algn="just">
              <a:lnSpc>
                <a:spcPct val="150000"/>
              </a:lnSpc>
              <a:spcAft>
                <a:spcPts val="1800"/>
              </a:spcAft>
              <a:buNone/>
            </a:pPr>
            <a:r>
              <a:rPr lang="tr-TR" sz="2400" dirty="0" smtClean="0"/>
              <a:t>	Topraksız </a:t>
            </a:r>
            <a:r>
              <a:rPr lang="tr-TR" sz="2400" dirty="0"/>
              <a:t>kültürdeki en önemli konulardan birisi bitkilerin sürekli ve yeterli besin ile beslenmeleridir. Bu ise kaliteli bir suda, değişik gübrelerin çözülerek besin solüsyonlarına dönüştürülmeleri ve bitkilere verilmesi ile gerçekleştirilir. </a:t>
            </a:r>
            <a:endParaRPr lang="tr-TR" sz="2400" dirty="0" smtClean="0"/>
          </a:p>
          <a:p>
            <a:pPr marL="0" indent="0" algn="just">
              <a:lnSpc>
                <a:spcPct val="150000"/>
              </a:lnSpc>
              <a:spcAft>
                <a:spcPts val="1800"/>
              </a:spcAft>
              <a:buNone/>
            </a:pPr>
            <a:r>
              <a:rPr lang="tr-TR" sz="2400" dirty="0" smtClean="0"/>
              <a:t>	Besin </a:t>
            </a:r>
            <a:r>
              <a:rPr lang="tr-TR" sz="2400" dirty="0"/>
              <a:t>solüsyonlarında gübre olarak </a:t>
            </a:r>
            <a:r>
              <a:rPr lang="tr-TR" sz="2400" dirty="0" err="1"/>
              <a:t>Sevgican</a:t>
            </a:r>
            <a:r>
              <a:rPr lang="tr-TR" sz="2400" dirty="0"/>
              <a:t> (1999) tarafından önerilen aşağıdaki makro ve mikro elementlerin kullanılması gereklidir. Besin solüsyonları hazırlanırken </a:t>
            </a:r>
            <a:r>
              <a:rPr lang="tr-TR" sz="2400" dirty="0" err="1"/>
              <a:t>pH</a:t>
            </a:r>
            <a:r>
              <a:rPr lang="tr-TR" sz="2400" dirty="0"/>
              <a:t> ve </a:t>
            </a:r>
            <a:r>
              <a:rPr lang="tr-TR" sz="2400" dirty="0" err="1"/>
              <a:t>Ec</a:t>
            </a:r>
            <a:r>
              <a:rPr lang="tr-TR" sz="2400" dirty="0"/>
              <a:t> değerlerinin ayarlanması unutulmamalıdır.</a:t>
            </a:r>
          </a:p>
        </p:txBody>
      </p:sp>
    </p:spTree>
    <p:extLst>
      <p:ext uri="{BB962C8B-B14F-4D97-AF65-F5344CB8AC3E}">
        <p14:creationId xmlns:p14="http://schemas.microsoft.com/office/powerpoint/2010/main" val="287180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5982" y="476672"/>
            <a:ext cx="8686498" cy="5909310"/>
          </a:xfrm>
          <a:prstGeom prst="rect">
            <a:avLst/>
          </a:prstGeom>
        </p:spPr>
        <p:txBody>
          <a:bodyPr wrap="square">
            <a:spAutoFit/>
          </a:bodyPr>
          <a:lstStyle/>
          <a:p>
            <a:pPr algn="just">
              <a:lnSpc>
                <a:spcPct val="150000"/>
              </a:lnSpc>
            </a:pPr>
            <a:r>
              <a:rPr lang="tr-TR" dirty="0"/>
              <a:t>Bitkiler 16 elemente gereksinim duymaktadır. </a:t>
            </a:r>
            <a:endParaRPr lang="tr-TR" dirty="0" smtClean="0"/>
          </a:p>
          <a:p>
            <a:pPr algn="just">
              <a:lnSpc>
                <a:spcPct val="150000"/>
              </a:lnSpc>
            </a:pPr>
            <a:r>
              <a:rPr lang="tr-TR" dirty="0" smtClean="0"/>
              <a:t>Bunlardan </a:t>
            </a:r>
            <a:r>
              <a:rPr lang="tr-TR" dirty="0"/>
              <a:t>bitki dokularında fazla miktarda bulunanlara </a:t>
            </a:r>
            <a:r>
              <a:rPr lang="tr-TR" b="1" dirty="0" err="1"/>
              <a:t>makroelement</a:t>
            </a:r>
            <a:r>
              <a:rPr lang="tr-TR" b="1" dirty="0"/>
              <a:t>,</a:t>
            </a:r>
            <a:r>
              <a:rPr lang="tr-TR" dirty="0"/>
              <a:t> </a:t>
            </a:r>
            <a:endParaRPr lang="tr-TR" dirty="0" smtClean="0"/>
          </a:p>
          <a:p>
            <a:pPr algn="just">
              <a:lnSpc>
                <a:spcPct val="150000"/>
              </a:lnSpc>
            </a:pPr>
            <a:r>
              <a:rPr lang="tr-TR" dirty="0" smtClean="0"/>
              <a:t>az </a:t>
            </a:r>
            <a:r>
              <a:rPr lang="tr-TR" dirty="0"/>
              <a:t>miktarda bulunanlara </a:t>
            </a:r>
            <a:r>
              <a:rPr lang="tr-TR" b="1" dirty="0" err="1"/>
              <a:t>mikroelement</a:t>
            </a:r>
            <a:r>
              <a:rPr lang="tr-TR" dirty="0"/>
              <a:t> denir</a:t>
            </a:r>
            <a:r>
              <a:rPr lang="tr-TR" dirty="0" smtClean="0"/>
              <a:t>.</a:t>
            </a:r>
          </a:p>
          <a:p>
            <a:pPr algn="just">
              <a:lnSpc>
                <a:spcPct val="150000"/>
              </a:lnSpc>
            </a:pPr>
            <a:r>
              <a:rPr lang="tr-TR" dirty="0"/>
              <a:t> </a:t>
            </a:r>
          </a:p>
          <a:p>
            <a:pPr algn="just">
              <a:lnSpc>
                <a:spcPct val="150000"/>
              </a:lnSpc>
            </a:pPr>
            <a:r>
              <a:rPr lang="tr-TR" b="1" dirty="0" err="1"/>
              <a:t>Makroelementler</a:t>
            </a:r>
            <a:r>
              <a:rPr lang="tr-TR" b="1" dirty="0"/>
              <a:t>: </a:t>
            </a:r>
            <a:r>
              <a:rPr lang="tr-TR" dirty="0"/>
              <a:t>Karbon (C), Hidrojen (H), Oksijen (O), Azot (N), Fosfor (P), Potasyum (K), Kalsiyum (</a:t>
            </a:r>
            <a:r>
              <a:rPr lang="tr-TR" dirty="0" err="1"/>
              <a:t>Ca</a:t>
            </a:r>
            <a:r>
              <a:rPr lang="tr-TR" dirty="0"/>
              <a:t>), Magnezyum (Mg), Kükürt (S</a:t>
            </a:r>
            <a:r>
              <a:rPr lang="tr-TR" dirty="0" smtClean="0"/>
              <a:t>)</a:t>
            </a:r>
          </a:p>
          <a:p>
            <a:pPr algn="just">
              <a:lnSpc>
                <a:spcPct val="150000"/>
              </a:lnSpc>
            </a:pPr>
            <a:r>
              <a:rPr lang="tr-TR" b="1" dirty="0" err="1" smtClean="0"/>
              <a:t>Mikroelementler</a:t>
            </a:r>
            <a:r>
              <a:rPr lang="tr-TR" b="1" dirty="0"/>
              <a:t>: </a:t>
            </a:r>
            <a:r>
              <a:rPr lang="tr-TR" dirty="0"/>
              <a:t>Klor (Cl), Bakır (Cu), Demir (Fe), Mangan (Mn), Molibden (</a:t>
            </a:r>
            <a:r>
              <a:rPr lang="tr-TR" dirty="0" err="1"/>
              <a:t>Mo</a:t>
            </a:r>
            <a:r>
              <a:rPr lang="tr-TR" dirty="0"/>
              <a:t>), Çinko (</a:t>
            </a:r>
            <a:r>
              <a:rPr lang="tr-TR" dirty="0" err="1"/>
              <a:t>Zn</a:t>
            </a:r>
            <a:r>
              <a:rPr lang="tr-TR" dirty="0"/>
              <a:t>), Bor (B</a:t>
            </a:r>
            <a:r>
              <a:rPr lang="tr-TR" dirty="0" smtClean="0"/>
              <a:t>)</a:t>
            </a:r>
          </a:p>
          <a:p>
            <a:pPr algn="just">
              <a:lnSpc>
                <a:spcPct val="150000"/>
              </a:lnSpc>
            </a:pPr>
            <a:endParaRPr lang="tr-TR" dirty="0" smtClean="0"/>
          </a:p>
          <a:p>
            <a:pPr algn="just">
              <a:lnSpc>
                <a:spcPct val="150000"/>
              </a:lnSpc>
            </a:pPr>
            <a:r>
              <a:rPr lang="tr-TR" dirty="0"/>
              <a:t>Makro besin elementlerinden C, H, O; CO</a:t>
            </a:r>
            <a:r>
              <a:rPr lang="tr-TR" baseline="-25000" dirty="0"/>
              <a:t>2</a:t>
            </a:r>
            <a:r>
              <a:rPr lang="tr-TR" dirty="0"/>
              <a:t> ve H</a:t>
            </a:r>
            <a:r>
              <a:rPr lang="tr-TR" baseline="-25000" dirty="0"/>
              <a:t>2</a:t>
            </a:r>
            <a:r>
              <a:rPr lang="tr-TR" dirty="0"/>
              <a:t>O’dan sağlandığı için topraksız yetiştiricilikte besin çözeltisi hazırlanmasında dikkate alınmamaktadır. </a:t>
            </a:r>
            <a:endParaRPr lang="tr-TR" dirty="0" smtClean="0"/>
          </a:p>
          <a:p>
            <a:pPr algn="just">
              <a:lnSpc>
                <a:spcPct val="150000"/>
              </a:lnSpc>
            </a:pPr>
            <a:r>
              <a:rPr lang="tr-TR" dirty="0" smtClean="0"/>
              <a:t>Diğerleri </a:t>
            </a:r>
            <a:r>
              <a:rPr lang="tr-TR" dirty="0"/>
              <a:t>(N, P, K, </a:t>
            </a:r>
            <a:r>
              <a:rPr lang="tr-TR" dirty="0" err="1"/>
              <a:t>Ca</a:t>
            </a:r>
            <a:r>
              <a:rPr lang="tr-TR" dirty="0"/>
              <a:t>, Mg, S) kök ortamına gereken miktarlarda ilave edilmelidir. Besin çözeltisine ilave edilmesi gereken </a:t>
            </a:r>
            <a:r>
              <a:rPr lang="tr-TR" dirty="0" err="1"/>
              <a:t>makroelementler</a:t>
            </a:r>
            <a:r>
              <a:rPr lang="tr-TR" dirty="0"/>
              <a:t> ve iyon formları aşağıdadır.   </a:t>
            </a:r>
          </a:p>
        </p:txBody>
      </p:sp>
    </p:spTree>
    <p:extLst>
      <p:ext uri="{BB962C8B-B14F-4D97-AF65-F5344CB8AC3E}">
        <p14:creationId xmlns:p14="http://schemas.microsoft.com/office/powerpoint/2010/main" val="1453044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1166843"/>
            <a:ext cx="8712968" cy="3416320"/>
          </a:xfrm>
          <a:prstGeom prst="rect">
            <a:avLst/>
          </a:prstGeom>
        </p:spPr>
        <p:txBody>
          <a:bodyPr wrap="square">
            <a:spAutoFit/>
          </a:bodyPr>
          <a:lstStyle/>
          <a:p>
            <a:pPr algn="just">
              <a:lnSpc>
                <a:spcPct val="150000"/>
              </a:lnSpc>
            </a:pPr>
            <a:r>
              <a:rPr lang="tr-TR" b="1" dirty="0"/>
              <a:t>BESİN </a:t>
            </a:r>
            <a:r>
              <a:rPr lang="tr-TR" b="1" dirty="0" smtClean="0"/>
              <a:t>ÇÖZELTİSİ</a:t>
            </a:r>
          </a:p>
          <a:p>
            <a:pPr algn="just">
              <a:lnSpc>
                <a:spcPct val="150000"/>
              </a:lnSpc>
            </a:pPr>
            <a:endParaRPr lang="tr-TR" dirty="0"/>
          </a:p>
          <a:p>
            <a:pPr algn="just">
              <a:lnSpc>
                <a:spcPct val="150000"/>
              </a:lnSpc>
            </a:pPr>
            <a:r>
              <a:rPr lang="tr-TR" dirty="0"/>
              <a:t>Gerek katı ve gerekse sıvı kültür ortamlarında bitkilerin topraktan sağladıkları besinleri sağlayamazlar. Topraksız kültürdeki en önemli konulardan birisi bitkilerin sürekli ve yeterli besin ile beslenmeleridir. Bu ise kaliteli bir suda, değişik gübrelerin çözülerek besin solüsyonlarına dönüştürülmeleri ve bitkilere verilmesi ile gerçekleştirilir. Besin solüsyonlarında gübre olarak </a:t>
            </a:r>
            <a:r>
              <a:rPr lang="tr-TR" dirty="0" err="1"/>
              <a:t>Sevgican</a:t>
            </a:r>
            <a:r>
              <a:rPr lang="tr-TR" dirty="0"/>
              <a:t> (1999) tarafından önerilen aşağıdaki makro ve mikro elementlerin kullanılması gereklidir. </a:t>
            </a:r>
          </a:p>
        </p:txBody>
      </p:sp>
    </p:spTree>
    <p:extLst>
      <p:ext uri="{BB962C8B-B14F-4D97-AF65-F5344CB8AC3E}">
        <p14:creationId xmlns:p14="http://schemas.microsoft.com/office/powerpoint/2010/main" val="68323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6520" y="260648"/>
            <a:ext cx="8661853" cy="830997"/>
          </a:xfrm>
          <a:prstGeom prst="rect">
            <a:avLst/>
          </a:prstGeom>
        </p:spPr>
        <p:txBody>
          <a:bodyPr wrap="square">
            <a:spAutoFit/>
          </a:bodyPr>
          <a:lstStyle/>
          <a:p>
            <a:pPr algn="ctr"/>
            <a:r>
              <a:rPr lang="tr-TR" sz="2400" b="1" dirty="0"/>
              <a:t>Makro Besin Elementlerinin Besin Eriyiğindeki Optimum ve Sınır Konsantrasyonları (mg/l)</a:t>
            </a:r>
            <a:endParaRPr lang="tr-TR" sz="2400" dirty="0"/>
          </a:p>
        </p:txBody>
      </p:sp>
      <p:graphicFrame>
        <p:nvGraphicFramePr>
          <p:cNvPr id="4" name="Tablo 3"/>
          <p:cNvGraphicFramePr>
            <a:graphicFrameLocks noGrp="1"/>
          </p:cNvGraphicFramePr>
          <p:nvPr>
            <p:extLst>
              <p:ext uri="{D42A27DB-BD31-4B8C-83A1-F6EECF244321}">
                <p14:modId xmlns:p14="http://schemas.microsoft.com/office/powerpoint/2010/main" val="1006351373"/>
              </p:ext>
            </p:extLst>
          </p:nvPr>
        </p:nvGraphicFramePr>
        <p:xfrm>
          <a:off x="276520" y="1412776"/>
          <a:ext cx="8640960" cy="1719063"/>
        </p:xfrm>
        <a:graphic>
          <a:graphicData uri="http://schemas.openxmlformats.org/drawingml/2006/table">
            <a:tbl>
              <a:tblPr/>
              <a:tblGrid>
                <a:gridCol w="1440160"/>
                <a:gridCol w="1440160"/>
                <a:gridCol w="1440160"/>
                <a:gridCol w="1440160"/>
                <a:gridCol w="1440160"/>
                <a:gridCol w="1440160"/>
              </a:tblGrid>
              <a:tr h="573021">
                <a:tc>
                  <a:txBody>
                    <a:bodyPr/>
                    <a:lstStyle/>
                    <a:p>
                      <a:pPr algn="just" fontAlgn="base"/>
                      <a:r>
                        <a:rPr lang="tr-TR" dirty="0">
                          <a:effectLst/>
                        </a:rPr>
                        <a:t>N</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P</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dirty="0">
                          <a:effectLst/>
                        </a:rPr>
                        <a:t>K</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dirty="0" err="1">
                          <a:effectLst/>
                        </a:rPr>
                        <a:t>Ca</a:t>
                      </a:r>
                      <a:endParaRPr lang="tr-TR" dirty="0">
                        <a:effectLst/>
                      </a:endParaRP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Mg</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S</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573021">
                <a:tc>
                  <a:txBody>
                    <a:bodyPr/>
                    <a:lstStyle/>
                    <a:p>
                      <a:pPr algn="just" fontAlgn="base"/>
                      <a:r>
                        <a:rPr lang="tr-TR">
                          <a:effectLst/>
                        </a:rPr>
                        <a:t>300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80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250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400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75</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400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573021">
                <a:tc>
                  <a:txBody>
                    <a:bodyPr/>
                    <a:lstStyle/>
                    <a:p>
                      <a:pPr algn="just" fontAlgn="base"/>
                      <a:r>
                        <a:rPr lang="tr-TR">
                          <a:effectLst/>
                        </a:rPr>
                        <a:t>150-1000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50-100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dirty="0">
                          <a:effectLst/>
                        </a:rPr>
                        <a:t>100-400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dirty="0">
                          <a:effectLst/>
                        </a:rPr>
                        <a:t>300-500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50-100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dirty="0">
                          <a:effectLst/>
                        </a:rPr>
                        <a:t>200-1000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r>
            </a:tbl>
          </a:graphicData>
        </a:graphic>
      </p:graphicFrame>
      <p:sp>
        <p:nvSpPr>
          <p:cNvPr id="5" name="Rectangle 1"/>
          <p:cNvSpPr>
            <a:spLocks noChangeArrowheads="1"/>
          </p:cNvSpPr>
          <p:nvPr/>
        </p:nvSpPr>
        <p:spPr bwMode="auto">
          <a:xfrm>
            <a:off x="1411288" y="32908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charset="0"/>
                <a:cs typeface="Arial" charset="0"/>
              </a:rPr>
              <a:t/>
            </a:r>
            <a:br>
              <a:rPr kumimoji="0" lang="tr-TR" sz="1800" b="0" i="0" u="none" strike="noStrike" cap="none" normalizeH="0" baseline="0" smtClean="0">
                <a:ln>
                  <a:noFill/>
                </a:ln>
                <a:solidFill>
                  <a:schemeClr val="tx1"/>
                </a:solidFill>
                <a:effectLst/>
                <a:latin typeface="Arial" charset="0"/>
                <a:cs typeface="Arial" charset="0"/>
              </a:rPr>
            </a:br>
            <a:endParaRPr kumimoji="0" lang="tr-TR" sz="1800" b="0" i="0" u="none" strike="noStrike" cap="none" normalizeH="0" baseline="0" smtClean="0">
              <a:ln>
                <a:noFill/>
              </a:ln>
              <a:solidFill>
                <a:schemeClr val="tx1"/>
              </a:solidFill>
              <a:effectLst/>
              <a:latin typeface="Arial" charset="0"/>
              <a:cs typeface="Arial" charset="0"/>
            </a:endParaRPr>
          </a:p>
        </p:txBody>
      </p:sp>
      <p:sp>
        <p:nvSpPr>
          <p:cNvPr id="6" name="Dikdörtgen 5"/>
          <p:cNvSpPr/>
          <p:nvPr/>
        </p:nvSpPr>
        <p:spPr>
          <a:xfrm>
            <a:off x="276519" y="3295940"/>
            <a:ext cx="8661853" cy="830997"/>
          </a:xfrm>
          <a:prstGeom prst="rect">
            <a:avLst/>
          </a:prstGeom>
        </p:spPr>
        <p:txBody>
          <a:bodyPr wrap="square">
            <a:spAutoFit/>
          </a:bodyPr>
          <a:lstStyle/>
          <a:p>
            <a:pPr algn="ctr"/>
            <a:r>
              <a:rPr lang="tr-TR" sz="2400" b="1" dirty="0" smtClean="0"/>
              <a:t>Mikro </a:t>
            </a:r>
            <a:r>
              <a:rPr lang="tr-TR" sz="2400" b="1" dirty="0"/>
              <a:t>Besin Elementlerinin Besin Eriyiğindeki Optimum ve Sınır Konsantrasyonları (mg/l)</a:t>
            </a:r>
            <a:endParaRPr lang="tr-TR" sz="2400" dirty="0"/>
          </a:p>
        </p:txBody>
      </p:sp>
      <p:graphicFrame>
        <p:nvGraphicFramePr>
          <p:cNvPr id="7" name="Tablo 6"/>
          <p:cNvGraphicFramePr>
            <a:graphicFrameLocks noGrp="1"/>
          </p:cNvGraphicFramePr>
          <p:nvPr>
            <p:extLst>
              <p:ext uri="{D42A27DB-BD31-4B8C-83A1-F6EECF244321}">
                <p14:modId xmlns:p14="http://schemas.microsoft.com/office/powerpoint/2010/main" val="3080834704"/>
              </p:ext>
            </p:extLst>
          </p:nvPr>
        </p:nvGraphicFramePr>
        <p:xfrm>
          <a:off x="107504" y="4509120"/>
          <a:ext cx="8830871" cy="1143000"/>
        </p:xfrm>
        <a:graphic>
          <a:graphicData uri="http://schemas.openxmlformats.org/drawingml/2006/table">
            <a:tbl>
              <a:tblPr/>
              <a:tblGrid>
                <a:gridCol w="1261553"/>
                <a:gridCol w="1261553"/>
                <a:gridCol w="1261553"/>
                <a:gridCol w="1261553"/>
                <a:gridCol w="1002460"/>
                <a:gridCol w="1520646"/>
                <a:gridCol w="1261553"/>
              </a:tblGrid>
              <a:tr h="0">
                <a:tc>
                  <a:txBody>
                    <a:bodyPr/>
                    <a:lstStyle/>
                    <a:p>
                      <a:pPr algn="just" fontAlgn="base"/>
                      <a:r>
                        <a:rPr lang="tr-TR">
                          <a:effectLst/>
                        </a:rPr>
                        <a:t>B</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Cl</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Cu</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Fe</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Mn</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Mo</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a:effectLst/>
                        </a:rPr>
                        <a:t>Zn</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0">
                <a:tc>
                  <a:txBody>
                    <a:bodyPr/>
                    <a:lstStyle/>
                    <a:p>
                      <a:pPr algn="just" fontAlgn="base"/>
                      <a:r>
                        <a:rPr lang="tr-TR">
                          <a:effectLst/>
                        </a:rPr>
                        <a:t>1.0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5.0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0.5</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5.0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2.0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0.0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a:effectLst/>
                        </a:rPr>
                        <a:t>0.5</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a:txBody>
                    <a:bodyPr/>
                    <a:lstStyle/>
                    <a:p>
                      <a:pPr algn="just" fontAlgn="base"/>
                      <a:r>
                        <a:rPr lang="tr-TR">
                          <a:effectLst/>
                        </a:rPr>
                        <a:t>0.5-5.0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değişik</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0.1-0.5</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2-10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0.5-5.0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a:effectLst/>
                        </a:rPr>
                        <a:t>0.001-0.002</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dirty="0">
                          <a:effectLst/>
                        </a:rPr>
                        <a:t>0.5-1.0</a:t>
                      </a:r>
                    </a:p>
                  </a:txBody>
                  <a:tcPr marL="38100" marR="38100" marT="53340" marB="53340"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r>
            </a:tbl>
          </a:graphicData>
        </a:graphic>
      </p:graphicFrame>
    </p:spTree>
    <p:extLst>
      <p:ext uri="{BB962C8B-B14F-4D97-AF65-F5344CB8AC3E}">
        <p14:creationId xmlns:p14="http://schemas.microsoft.com/office/powerpoint/2010/main" val="839838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76672"/>
            <a:ext cx="8640960" cy="5442516"/>
          </a:xfrm>
          <a:prstGeom prst="rect">
            <a:avLst/>
          </a:prstGeom>
        </p:spPr>
        <p:txBody>
          <a:bodyPr wrap="square">
            <a:spAutoFit/>
          </a:bodyPr>
          <a:lstStyle/>
          <a:p>
            <a:pPr algn="just">
              <a:lnSpc>
                <a:spcPct val="150000"/>
              </a:lnSpc>
            </a:pPr>
            <a:r>
              <a:rPr lang="tr-TR" b="1" dirty="0"/>
              <a:t>Besin çözeltisinin hazırlanması iki farklı şekilde olur</a:t>
            </a:r>
            <a:r>
              <a:rPr lang="tr-TR" b="1" dirty="0" smtClean="0"/>
              <a:t>:</a:t>
            </a:r>
          </a:p>
          <a:p>
            <a:pPr algn="just">
              <a:lnSpc>
                <a:spcPct val="150000"/>
              </a:lnSpc>
            </a:pPr>
            <a:endParaRPr lang="tr-TR" b="1" dirty="0"/>
          </a:p>
          <a:p>
            <a:pPr algn="just">
              <a:lnSpc>
                <a:spcPct val="150000"/>
              </a:lnSpc>
            </a:pPr>
            <a:r>
              <a:rPr lang="tr-TR" dirty="0"/>
              <a:t>a. Gerekli gübreler ayrı ayrı eritildikten sonra doğrudan bitkiye verilecek suya karıştırılır.</a:t>
            </a:r>
          </a:p>
          <a:p>
            <a:pPr algn="just">
              <a:lnSpc>
                <a:spcPct val="150000"/>
              </a:lnSpc>
            </a:pPr>
            <a:r>
              <a:rPr lang="tr-TR" dirty="0"/>
              <a:t>b. Fazla miktarda gübre eritilip tank dışında stok çözelti hazırlanır. Daha sonra belli</a:t>
            </a:r>
          </a:p>
          <a:p>
            <a:pPr algn="just">
              <a:lnSpc>
                <a:spcPct val="150000"/>
              </a:lnSpc>
            </a:pPr>
            <a:r>
              <a:rPr lang="tr-TR" dirty="0"/>
              <a:t>miktarda alınarak sulama suyuna karıştırılır</a:t>
            </a:r>
            <a:r>
              <a:rPr lang="tr-TR" dirty="0" smtClean="0"/>
              <a:t>.</a:t>
            </a:r>
          </a:p>
          <a:p>
            <a:pPr algn="just">
              <a:lnSpc>
                <a:spcPct val="150000"/>
              </a:lnSpc>
            </a:pPr>
            <a:endParaRPr lang="tr-TR" dirty="0"/>
          </a:p>
          <a:p>
            <a:pPr algn="just">
              <a:lnSpc>
                <a:spcPct val="150000"/>
              </a:lnSpc>
            </a:pPr>
            <a:r>
              <a:rPr lang="tr-TR" dirty="0"/>
              <a:t>Stok çözelti hazırlanacak ise kalsiyumlu gübrenin fosfat ve sülfatlı </a:t>
            </a:r>
            <a:r>
              <a:rPr lang="tr-TR" dirty="0" smtClean="0"/>
              <a:t>gübrelerle karıştırılmamasına </a:t>
            </a:r>
            <a:r>
              <a:rPr lang="tr-TR" dirty="0"/>
              <a:t>dikkat edilmelidir; aksi halde kalsiyum, fosfat ve sülfat ile çökelti</a:t>
            </a:r>
          </a:p>
          <a:p>
            <a:pPr algn="just">
              <a:lnSpc>
                <a:spcPct val="150000"/>
              </a:lnSpc>
            </a:pPr>
            <a:r>
              <a:rPr lang="tr-TR" dirty="0"/>
              <a:t>oluşturarak sulama sisteminin tıkanmasına neden olur.</a:t>
            </a:r>
          </a:p>
          <a:p>
            <a:pPr algn="just">
              <a:lnSpc>
                <a:spcPct val="150000"/>
              </a:lnSpc>
            </a:pPr>
            <a:r>
              <a:rPr lang="tr-TR" dirty="0"/>
              <a:t>Bitkilerin beslenmesinde kullanılacak gübreler çok çeşitlidir. Besin çözeltisi </a:t>
            </a:r>
            <a:r>
              <a:rPr lang="tr-TR" smtClean="0"/>
              <a:t>hazırlanmasında </a:t>
            </a:r>
          </a:p>
          <a:p>
            <a:pPr algn="just">
              <a:lnSpc>
                <a:spcPct val="150000"/>
              </a:lnSpc>
            </a:pPr>
            <a:r>
              <a:rPr lang="tr-TR" smtClean="0"/>
              <a:t>kullanılan makro elementler şunlardır</a:t>
            </a:r>
            <a:endParaRPr lang="tr-TR" dirty="0"/>
          </a:p>
        </p:txBody>
      </p:sp>
    </p:spTree>
    <p:extLst>
      <p:ext uri="{BB962C8B-B14F-4D97-AF65-F5344CB8AC3E}">
        <p14:creationId xmlns:p14="http://schemas.microsoft.com/office/powerpoint/2010/main" val="3107179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764704"/>
            <a:ext cx="6462464" cy="5216813"/>
          </a:xfrm>
          <a:prstGeom prst="rect">
            <a:avLst/>
          </a:prstGeom>
        </p:spPr>
        <p:txBody>
          <a:bodyPr wrap="square">
            <a:spAutoFit/>
          </a:bodyPr>
          <a:lstStyle/>
          <a:p>
            <a:r>
              <a:rPr lang="tr-TR" b="1" dirty="0"/>
              <a:t>Makro </a:t>
            </a:r>
            <a:r>
              <a:rPr lang="tr-TR" b="1" dirty="0" smtClean="0"/>
              <a:t>Elementler</a:t>
            </a:r>
          </a:p>
          <a:p>
            <a:endParaRPr lang="tr-TR" b="1" dirty="0"/>
          </a:p>
          <a:p>
            <a:pPr>
              <a:lnSpc>
                <a:spcPct val="150000"/>
              </a:lnSpc>
            </a:pPr>
            <a:r>
              <a:rPr lang="tr-TR" dirty="0"/>
              <a:t>Nitrik asit (%100) % 22 N</a:t>
            </a:r>
          </a:p>
          <a:p>
            <a:pPr>
              <a:lnSpc>
                <a:spcPct val="150000"/>
              </a:lnSpc>
            </a:pPr>
            <a:r>
              <a:rPr lang="tr-TR" dirty="0"/>
              <a:t>Fosforik asit (%100) % 32 P</a:t>
            </a:r>
          </a:p>
          <a:p>
            <a:pPr>
              <a:lnSpc>
                <a:spcPct val="150000"/>
              </a:lnSpc>
            </a:pPr>
            <a:r>
              <a:rPr lang="tr-TR" dirty="0"/>
              <a:t>Kalsiyum nitrat % 16.9 </a:t>
            </a:r>
            <a:r>
              <a:rPr lang="tr-TR" dirty="0" err="1"/>
              <a:t>Ca</a:t>
            </a:r>
            <a:r>
              <a:rPr lang="tr-TR" dirty="0"/>
              <a:t>- % 11.9 N</a:t>
            </a:r>
          </a:p>
          <a:p>
            <a:pPr>
              <a:lnSpc>
                <a:spcPct val="150000"/>
              </a:lnSpc>
            </a:pPr>
            <a:r>
              <a:rPr lang="tr-TR" dirty="0"/>
              <a:t>Potasyum nitrat % 38 K - % 13 N</a:t>
            </a:r>
          </a:p>
          <a:p>
            <a:pPr>
              <a:lnSpc>
                <a:spcPct val="150000"/>
              </a:lnSpc>
            </a:pPr>
            <a:r>
              <a:rPr lang="tr-TR" dirty="0"/>
              <a:t>Amonyum sülfat % 21 N</a:t>
            </a:r>
          </a:p>
          <a:p>
            <a:pPr>
              <a:lnSpc>
                <a:spcPct val="150000"/>
              </a:lnSpc>
            </a:pPr>
            <a:r>
              <a:rPr lang="tr-TR" dirty="0"/>
              <a:t>Amonyum nitrat % 33 N</a:t>
            </a:r>
          </a:p>
          <a:p>
            <a:pPr>
              <a:lnSpc>
                <a:spcPct val="150000"/>
              </a:lnSpc>
            </a:pPr>
            <a:r>
              <a:rPr lang="tr-TR" dirty="0"/>
              <a:t>Magnezyum nitrat % 9 Mg - % 11 N</a:t>
            </a:r>
          </a:p>
          <a:p>
            <a:pPr>
              <a:lnSpc>
                <a:spcPct val="150000"/>
              </a:lnSpc>
            </a:pPr>
            <a:r>
              <a:rPr lang="tr-TR" dirty="0"/>
              <a:t>Mono potasyum fosfat (MKP) % 28 K - % 23 P</a:t>
            </a:r>
          </a:p>
          <a:p>
            <a:pPr>
              <a:lnSpc>
                <a:spcPct val="150000"/>
              </a:lnSpc>
            </a:pPr>
            <a:r>
              <a:rPr lang="tr-TR" dirty="0"/>
              <a:t>Mono amonyum fosfat (MKP) % 27 P - % 12 N</a:t>
            </a:r>
          </a:p>
          <a:p>
            <a:pPr>
              <a:lnSpc>
                <a:spcPct val="150000"/>
              </a:lnSpc>
            </a:pPr>
            <a:r>
              <a:rPr lang="tr-TR" dirty="0"/>
              <a:t>Potasyum sülfat % 42 K - % 18 S</a:t>
            </a:r>
          </a:p>
          <a:p>
            <a:pPr>
              <a:lnSpc>
                <a:spcPct val="150000"/>
              </a:lnSpc>
            </a:pPr>
            <a:r>
              <a:rPr lang="tr-TR" dirty="0"/>
              <a:t>Magnezyum sülfat % 10 Mg - % 13 S</a:t>
            </a:r>
          </a:p>
        </p:txBody>
      </p:sp>
    </p:spTree>
    <p:extLst>
      <p:ext uri="{BB962C8B-B14F-4D97-AF65-F5344CB8AC3E}">
        <p14:creationId xmlns:p14="http://schemas.microsoft.com/office/powerpoint/2010/main" val="191087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124744"/>
            <a:ext cx="7200800" cy="4196020"/>
          </a:xfrm>
          <a:prstGeom prst="rect">
            <a:avLst/>
          </a:prstGeom>
        </p:spPr>
        <p:txBody>
          <a:bodyPr wrap="square">
            <a:spAutoFit/>
          </a:bodyPr>
          <a:lstStyle/>
          <a:p>
            <a:pPr>
              <a:lnSpc>
                <a:spcPct val="150000"/>
              </a:lnSpc>
            </a:pPr>
            <a:r>
              <a:rPr lang="tr-TR" b="1" dirty="0"/>
              <a:t>Mikro </a:t>
            </a:r>
            <a:r>
              <a:rPr lang="tr-TR" b="1" dirty="0" smtClean="0"/>
              <a:t>Elementler;</a:t>
            </a:r>
          </a:p>
          <a:p>
            <a:pPr>
              <a:lnSpc>
                <a:spcPct val="150000"/>
              </a:lnSpc>
            </a:pPr>
            <a:endParaRPr lang="tr-TR" b="1" dirty="0"/>
          </a:p>
          <a:p>
            <a:pPr>
              <a:lnSpc>
                <a:spcPct val="150000"/>
              </a:lnSpc>
            </a:pPr>
            <a:r>
              <a:rPr lang="tr-TR" dirty="0"/>
              <a:t>Mangan sülfat % 32 Mn</a:t>
            </a:r>
          </a:p>
          <a:p>
            <a:pPr>
              <a:lnSpc>
                <a:spcPct val="150000"/>
              </a:lnSpc>
            </a:pPr>
            <a:r>
              <a:rPr lang="tr-TR" dirty="0"/>
              <a:t>Çinko sülfat % 23 </a:t>
            </a:r>
            <a:r>
              <a:rPr lang="tr-TR" dirty="0" err="1"/>
              <a:t>Zn</a:t>
            </a:r>
            <a:endParaRPr lang="tr-TR" dirty="0"/>
          </a:p>
          <a:p>
            <a:pPr>
              <a:lnSpc>
                <a:spcPct val="150000"/>
              </a:lnSpc>
            </a:pPr>
            <a:r>
              <a:rPr lang="tr-TR" dirty="0"/>
              <a:t>Boraks % 11 B</a:t>
            </a:r>
          </a:p>
          <a:p>
            <a:pPr>
              <a:lnSpc>
                <a:spcPct val="150000"/>
              </a:lnSpc>
            </a:pPr>
            <a:r>
              <a:rPr lang="tr-TR" dirty="0"/>
              <a:t>Bakır sülfat % 25 Cu</a:t>
            </a:r>
          </a:p>
          <a:p>
            <a:pPr>
              <a:lnSpc>
                <a:spcPct val="150000"/>
              </a:lnSpc>
            </a:pPr>
            <a:r>
              <a:rPr lang="tr-TR" dirty="0"/>
              <a:t>Sodyum </a:t>
            </a:r>
            <a:r>
              <a:rPr lang="tr-TR" dirty="0" err="1"/>
              <a:t>molibdat</a:t>
            </a:r>
            <a:r>
              <a:rPr lang="tr-TR" dirty="0"/>
              <a:t> % 40 </a:t>
            </a:r>
            <a:r>
              <a:rPr lang="tr-TR" dirty="0" err="1"/>
              <a:t>Mo</a:t>
            </a:r>
            <a:endParaRPr lang="tr-TR" dirty="0"/>
          </a:p>
          <a:p>
            <a:pPr>
              <a:lnSpc>
                <a:spcPct val="150000"/>
              </a:lnSpc>
            </a:pPr>
            <a:r>
              <a:rPr lang="tr-TR" dirty="0"/>
              <a:t>Demir EDTA % 13 Fe</a:t>
            </a:r>
          </a:p>
          <a:p>
            <a:pPr>
              <a:lnSpc>
                <a:spcPct val="150000"/>
              </a:lnSpc>
            </a:pPr>
            <a:r>
              <a:rPr lang="tr-TR" dirty="0"/>
              <a:t>Demir DTPA % 6 Fe</a:t>
            </a:r>
          </a:p>
          <a:p>
            <a:pPr>
              <a:lnSpc>
                <a:spcPct val="150000"/>
              </a:lnSpc>
            </a:pPr>
            <a:r>
              <a:rPr lang="tr-TR" dirty="0"/>
              <a:t>Demir EDDHA % 5 Fe</a:t>
            </a:r>
          </a:p>
        </p:txBody>
      </p:sp>
    </p:spTree>
    <p:extLst>
      <p:ext uri="{BB962C8B-B14F-4D97-AF65-F5344CB8AC3E}">
        <p14:creationId xmlns:p14="http://schemas.microsoft.com/office/powerpoint/2010/main" val="288581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764704"/>
            <a:ext cx="8784976" cy="369332"/>
          </a:xfrm>
          <a:prstGeom prst="rect">
            <a:avLst/>
          </a:prstGeom>
        </p:spPr>
        <p:txBody>
          <a:bodyPr wrap="square">
            <a:spAutoFit/>
          </a:bodyPr>
          <a:lstStyle/>
          <a:p>
            <a:pPr algn="ctr"/>
            <a:r>
              <a:rPr lang="tr-TR" b="1" dirty="0"/>
              <a:t>Besin Solüsyonunda Kullanılan Mikro Elementler ve Yaygın Kaynakları</a:t>
            </a:r>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171704193"/>
              </p:ext>
            </p:extLst>
          </p:nvPr>
        </p:nvGraphicFramePr>
        <p:xfrm>
          <a:off x="323526" y="1388254"/>
          <a:ext cx="8424941" cy="4592207"/>
        </p:xfrm>
        <a:graphic>
          <a:graphicData uri="http://schemas.openxmlformats.org/drawingml/2006/table">
            <a:tbl>
              <a:tblPr/>
              <a:tblGrid>
                <a:gridCol w="1261981"/>
                <a:gridCol w="1261981"/>
                <a:gridCol w="1261981"/>
                <a:gridCol w="1261981"/>
                <a:gridCol w="1261981"/>
                <a:gridCol w="1261981"/>
                <a:gridCol w="853055"/>
              </a:tblGrid>
              <a:tr h="971280">
                <a:tc>
                  <a:txBody>
                    <a:bodyPr/>
                    <a:lstStyle/>
                    <a:p>
                      <a:pPr algn="just" fontAlgn="base"/>
                      <a:r>
                        <a:rPr lang="tr-TR" sz="1400" dirty="0">
                          <a:effectLst/>
                        </a:rPr>
                        <a:t>Mikro</a:t>
                      </a:r>
                    </a:p>
                    <a:p>
                      <a:pPr algn="just" fontAlgn="base"/>
                      <a:r>
                        <a:rPr lang="tr-TR" sz="1400" dirty="0">
                          <a:effectLst/>
                        </a:rPr>
                        <a:t>Element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Simgesi</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Atom</a:t>
                      </a:r>
                    </a:p>
                    <a:p>
                      <a:pPr algn="just" fontAlgn="base"/>
                      <a:r>
                        <a:rPr lang="tr-TR" sz="1400">
                          <a:effectLst/>
                        </a:rPr>
                        <a:t>Ağırlığı</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İyonik</a:t>
                      </a:r>
                    </a:p>
                    <a:p>
                      <a:pPr algn="just" fontAlgn="base"/>
                      <a:r>
                        <a:rPr lang="tr-TR" sz="1400">
                          <a:effectLst/>
                        </a:rPr>
                        <a:t>Formu</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gridSpan="2">
                  <a:txBody>
                    <a:bodyPr/>
                    <a:lstStyle/>
                    <a:p>
                      <a:pPr algn="just" fontAlgn="base"/>
                      <a:r>
                        <a:rPr lang="tr-TR" sz="1400">
                          <a:effectLst/>
                        </a:rPr>
                        <a:t>Kimyasal Kaynağı</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hMerge="1">
                  <a:txBody>
                    <a:bodyPr/>
                    <a:lstStyle/>
                    <a:p>
                      <a:endParaRPr lang="tr-TR"/>
                    </a:p>
                  </a:txBody>
                  <a:tcPr/>
                </a:tc>
                <a:tc>
                  <a:txBody>
                    <a:bodyPr/>
                    <a:lstStyle/>
                    <a:p>
                      <a:pPr algn="just" fontAlgn="base"/>
                      <a:r>
                        <a:rPr lang="tr-TR" sz="1400">
                          <a:effectLst/>
                        </a:rPr>
                        <a:t>Mikro Element</a:t>
                      </a:r>
                    </a:p>
                    <a:p>
                      <a:pPr algn="just" fontAlgn="base"/>
                      <a:r>
                        <a:rPr lang="tr-TR" sz="1400">
                          <a:effectLst/>
                        </a:rPr>
                        <a:t>İçeriği (%)</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430567">
                <a:tc>
                  <a:txBody>
                    <a:bodyPr/>
                    <a:lstStyle/>
                    <a:p>
                      <a:pPr algn="just" fontAlgn="base"/>
                      <a:r>
                        <a:rPr lang="tr-TR" sz="1400">
                          <a:effectLst/>
                        </a:rPr>
                        <a:t>Bor</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B</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11</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BO3-3</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Borikasit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H3BO3</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B: 16</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430567">
                <a:tc>
                  <a:txBody>
                    <a:bodyPr/>
                    <a:lstStyle/>
                    <a:p>
                      <a:pPr algn="just" fontAlgn="base"/>
                      <a:r>
                        <a:rPr lang="tr-TR" sz="1400">
                          <a:effectLst/>
                        </a:rPr>
                        <a:t>Klor</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Cl</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35</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Cl-</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Potasyumklorür</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KCl</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Cl: 40</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430567">
                <a:tc>
                  <a:txBody>
                    <a:bodyPr/>
                    <a:lstStyle/>
                    <a:p>
                      <a:pPr algn="just" fontAlgn="base"/>
                      <a:r>
                        <a:rPr lang="tr-TR" sz="1400">
                          <a:effectLst/>
                        </a:rPr>
                        <a:t>Bakır</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Cu</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64</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Cu+2</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Bakırsülfat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CuSO4.5H2O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Cu: 25</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791042">
                <a:tc>
                  <a:txBody>
                    <a:bodyPr/>
                    <a:lstStyle/>
                    <a:p>
                      <a:pPr algn="just" fontAlgn="base"/>
                      <a:r>
                        <a:rPr lang="tr-TR" sz="1400">
                          <a:effectLst/>
                        </a:rPr>
                        <a:t>Demir</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Fe</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56</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Fe+2, Fe+3</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DemirŞelat fe EDTA</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[CH2.N(CH2COO)2]2 FeNa+</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Fe: 6-12</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430567">
                <a:tc>
                  <a:txBody>
                    <a:bodyPr/>
                    <a:lstStyle/>
                    <a:p>
                      <a:pPr algn="just" fontAlgn="base"/>
                      <a:r>
                        <a:rPr lang="tr-TR" sz="1400">
                          <a:effectLst/>
                        </a:rPr>
                        <a:t>Mangan</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Mn</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55</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Mn+2</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Mangansülfat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MnSO4.H2O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just" fontAlgn="base"/>
                      <a:r>
                        <a:rPr lang="tr-TR" sz="1400">
                          <a:effectLst/>
                        </a:rPr>
                        <a:t>Mn: 23</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610805">
                <a:tc>
                  <a:txBody>
                    <a:bodyPr/>
                    <a:lstStyle/>
                    <a:p>
                      <a:pPr algn="just" fontAlgn="base"/>
                      <a:r>
                        <a:rPr lang="tr-TR" sz="1400">
                          <a:effectLst/>
                        </a:rPr>
                        <a:t>Molibden</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Mo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96</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MoO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Amonyummolibdat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(NH4)6Mo7O23.4H2O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c>
                  <a:txBody>
                    <a:bodyPr/>
                    <a:lstStyle/>
                    <a:p>
                      <a:pPr algn="just" fontAlgn="base"/>
                      <a:r>
                        <a:rPr lang="tr-TR" sz="1400">
                          <a:effectLst/>
                        </a:rPr>
                        <a:t>Mo: 8</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9F9F9"/>
                    </a:solidFill>
                  </a:tcPr>
                </a:tc>
              </a:tr>
              <a:tr h="430567">
                <a:tc>
                  <a:txBody>
                    <a:bodyPr/>
                    <a:lstStyle/>
                    <a:p>
                      <a:pPr algn="just" fontAlgn="base"/>
                      <a:r>
                        <a:rPr lang="tr-TR" sz="1400">
                          <a:effectLst/>
                        </a:rPr>
                        <a:t>Çinko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a:effectLst/>
                        </a:rPr>
                        <a:t>Zn</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a:effectLst/>
                        </a:rPr>
                        <a:t>65</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a:effectLst/>
                        </a:rPr>
                        <a:t>Zn+2</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a:effectLst/>
                        </a:rPr>
                        <a:t>Çinkosülfat</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a:effectLst/>
                        </a:rPr>
                        <a:t>ZnSO4.7H2O</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c>
                  <a:txBody>
                    <a:bodyPr/>
                    <a:lstStyle/>
                    <a:p>
                      <a:pPr algn="just" fontAlgn="base"/>
                      <a:r>
                        <a:rPr lang="tr-TR" sz="1400" dirty="0" err="1">
                          <a:effectLst/>
                        </a:rPr>
                        <a:t>Zn</a:t>
                      </a:r>
                      <a:r>
                        <a:rPr lang="tr-TR" sz="1400" dirty="0">
                          <a:effectLst/>
                        </a:rPr>
                        <a:t>: 22</a:t>
                      </a:r>
                    </a:p>
                  </a:txBody>
                  <a:tcPr marL="25033" marR="25033" marT="35046" marB="35046" anchor="ctr">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E0FFFF"/>
                    </a:solidFill>
                  </a:tcPr>
                </a:tc>
              </a:tr>
            </a:tbl>
          </a:graphicData>
        </a:graphic>
      </p:graphicFrame>
    </p:spTree>
    <p:extLst>
      <p:ext uri="{BB962C8B-B14F-4D97-AF65-F5344CB8AC3E}">
        <p14:creationId xmlns:p14="http://schemas.microsoft.com/office/powerpoint/2010/main" val="3580176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476672"/>
            <a:ext cx="7981865" cy="646331"/>
          </a:xfrm>
          <a:prstGeom prst="rect">
            <a:avLst/>
          </a:prstGeom>
          <a:noFill/>
        </p:spPr>
        <p:txBody>
          <a:bodyPr wrap="none" rtlCol="0">
            <a:spAutoFit/>
          </a:bodyPr>
          <a:lstStyle/>
          <a:p>
            <a:pPr algn="ctr"/>
            <a:r>
              <a:rPr lang="tr-TR" b="1" dirty="0" smtClean="0"/>
              <a:t>BESİN ELEMENTLERİNİN EKSİKLİK VEYA FAZLALIK DURUMLARINDA </a:t>
            </a:r>
          </a:p>
          <a:p>
            <a:pPr algn="ctr"/>
            <a:r>
              <a:rPr lang="tr-TR" b="1" dirty="0" smtClean="0"/>
              <a:t>BİTKİLERDE GÖRÜLEN SEMPTOMLAR</a:t>
            </a:r>
            <a:endParaRPr lang="tr-TR" b="1" dirty="0"/>
          </a:p>
        </p:txBody>
      </p:sp>
      <p:sp>
        <p:nvSpPr>
          <p:cNvPr id="3" name="Dikdörtgen 2"/>
          <p:cNvSpPr/>
          <p:nvPr/>
        </p:nvSpPr>
        <p:spPr>
          <a:xfrm>
            <a:off x="179512" y="1268760"/>
            <a:ext cx="8712968" cy="4524315"/>
          </a:xfrm>
          <a:prstGeom prst="rect">
            <a:avLst/>
          </a:prstGeom>
        </p:spPr>
        <p:txBody>
          <a:bodyPr wrap="square">
            <a:spAutoFit/>
          </a:bodyPr>
          <a:lstStyle/>
          <a:p>
            <a:pPr algn="just"/>
            <a:r>
              <a:rPr lang="tr-TR" b="1" dirty="0"/>
              <a:t>Azot </a:t>
            </a:r>
            <a:r>
              <a:rPr lang="tr-TR" b="1" dirty="0" smtClean="0"/>
              <a:t>eksikliğinde;</a:t>
            </a:r>
            <a:endParaRPr lang="tr-TR" dirty="0" smtClean="0"/>
          </a:p>
          <a:p>
            <a:pPr algn="just"/>
            <a:r>
              <a:rPr lang="tr-TR" dirty="0" smtClean="0"/>
              <a:t>Bitkilerde</a:t>
            </a:r>
            <a:r>
              <a:rPr lang="tr-TR" dirty="0"/>
              <a:t>, büyüme ve gelişme hızlı bir şekilde yavaşlar, bitki küçük kalır. </a:t>
            </a:r>
            <a:endParaRPr lang="tr-TR" dirty="0" smtClean="0"/>
          </a:p>
          <a:p>
            <a:pPr algn="just"/>
            <a:r>
              <a:rPr lang="tr-TR" dirty="0" smtClean="0"/>
              <a:t>Sürgün </a:t>
            </a:r>
            <a:r>
              <a:rPr lang="tr-TR" dirty="0"/>
              <a:t>sayısı az ve sürgün boyu normalden kısadır. </a:t>
            </a:r>
            <a:endParaRPr lang="tr-TR" dirty="0" smtClean="0"/>
          </a:p>
          <a:p>
            <a:pPr algn="just"/>
            <a:r>
              <a:rPr lang="tr-TR" dirty="0" smtClean="0"/>
              <a:t>İlerlemiş </a:t>
            </a:r>
            <a:r>
              <a:rPr lang="tr-TR" dirty="0"/>
              <a:t>azot noksanlığında sürgünler kıvrılarak aşağı doğru büyür. </a:t>
            </a:r>
            <a:endParaRPr lang="tr-TR" dirty="0" smtClean="0"/>
          </a:p>
          <a:p>
            <a:pPr algn="just"/>
            <a:r>
              <a:rPr lang="tr-TR" dirty="0" smtClean="0"/>
              <a:t>Yapraklar </a:t>
            </a:r>
            <a:r>
              <a:rPr lang="tr-TR" dirty="0"/>
              <a:t>küçülerek vaktinden önce dökülür ve ağır kloroz (sararma) görülür. </a:t>
            </a:r>
            <a:endParaRPr lang="tr-TR" dirty="0" smtClean="0"/>
          </a:p>
          <a:p>
            <a:pPr algn="just"/>
            <a:r>
              <a:rPr lang="tr-TR" dirty="0" smtClean="0"/>
              <a:t>Bitki </a:t>
            </a:r>
            <a:r>
              <a:rPr lang="tr-TR" dirty="0"/>
              <a:t>yaşlılık hormonu salgılar ve kök gelişimi zayıftır. </a:t>
            </a:r>
            <a:endParaRPr lang="tr-TR" dirty="0" smtClean="0"/>
          </a:p>
          <a:p>
            <a:pPr algn="just"/>
            <a:r>
              <a:rPr lang="tr-TR" dirty="0" smtClean="0"/>
              <a:t>İnce </a:t>
            </a:r>
            <a:r>
              <a:rPr lang="tr-TR" dirty="0"/>
              <a:t>ve zayıf kökler görülür. </a:t>
            </a:r>
            <a:endParaRPr lang="tr-TR" dirty="0" smtClean="0"/>
          </a:p>
          <a:p>
            <a:pPr algn="just"/>
            <a:r>
              <a:rPr lang="tr-TR" dirty="0" smtClean="0"/>
              <a:t>Azot </a:t>
            </a:r>
            <a:r>
              <a:rPr lang="tr-TR" dirty="0"/>
              <a:t>noksanlığı öncelikle kendini yaşlı yapraklarda gösterir. </a:t>
            </a:r>
            <a:endParaRPr lang="tr-TR" dirty="0" smtClean="0"/>
          </a:p>
          <a:p>
            <a:pPr algn="just"/>
            <a:r>
              <a:rPr lang="tr-TR" dirty="0" smtClean="0"/>
              <a:t>Erken </a:t>
            </a:r>
            <a:r>
              <a:rPr lang="tr-TR" dirty="0"/>
              <a:t>çiçeklenme </a:t>
            </a:r>
            <a:r>
              <a:rPr lang="tr-TR" dirty="0" smtClean="0"/>
              <a:t>görülür </a:t>
            </a:r>
            <a:r>
              <a:rPr lang="tr-TR" dirty="0"/>
              <a:t>ve </a:t>
            </a:r>
            <a:r>
              <a:rPr lang="tr-TR" dirty="0" err="1"/>
              <a:t>vejetatif</a:t>
            </a:r>
            <a:r>
              <a:rPr lang="tr-TR" dirty="0"/>
              <a:t> dönem </a:t>
            </a:r>
            <a:r>
              <a:rPr lang="tr-TR" dirty="0" smtClean="0"/>
              <a:t>kısalır.</a:t>
            </a:r>
          </a:p>
          <a:p>
            <a:pPr algn="just"/>
            <a:endParaRPr lang="tr-TR" dirty="0"/>
          </a:p>
          <a:p>
            <a:pPr algn="just"/>
            <a:r>
              <a:rPr lang="tr-TR" b="1" dirty="0" smtClean="0"/>
              <a:t>Azot fazlalığında;</a:t>
            </a:r>
          </a:p>
          <a:p>
            <a:pPr algn="just"/>
            <a:r>
              <a:rPr lang="tr-TR" dirty="0" smtClean="0"/>
              <a:t>Bitkinin boya kaçma</a:t>
            </a:r>
          </a:p>
          <a:p>
            <a:pPr algn="just"/>
            <a:r>
              <a:rPr lang="tr-TR" dirty="0" smtClean="0"/>
              <a:t>Bitki dokularının </a:t>
            </a:r>
            <a:r>
              <a:rPr lang="tr-TR" dirty="0" err="1" smtClean="0"/>
              <a:t>gevşekleşmesi</a:t>
            </a:r>
            <a:r>
              <a:rPr lang="tr-TR" dirty="0" smtClean="0"/>
              <a:t>, </a:t>
            </a:r>
          </a:p>
          <a:p>
            <a:pPr algn="just"/>
            <a:r>
              <a:rPr lang="tr-TR" dirty="0" smtClean="0"/>
              <a:t>Hastalıklara </a:t>
            </a:r>
            <a:r>
              <a:rPr lang="tr-TR" dirty="0"/>
              <a:t>karşı direncin azalması, geç çiçeklenme ve raf </a:t>
            </a:r>
            <a:r>
              <a:rPr lang="tr-TR" dirty="0" smtClean="0"/>
              <a:t>ömrünün kısalması, </a:t>
            </a:r>
            <a:r>
              <a:rPr lang="tr-TR" dirty="0"/>
              <a:t>E</a:t>
            </a:r>
            <a:r>
              <a:rPr lang="tr-TR" dirty="0" smtClean="0"/>
              <a:t>rken </a:t>
            </a:r>
            <a:r>
              <a:rPr lang="tr-TR" dirty="0"/>
              <a:t>meyve </a:t>
            </a:r>
            <a:r>
              <a:rPr lang="tr-TR" dirty="0" smtClean="0"/>
              <a:t>dökülmesi</a:t>
            </a:r>
          </a:p>
          <a:p>
            <a:pPr algn="just"/>
            <a:r>
              <a:rPr lang="tr-TR" dirty="0" smtClean="0"/>
              <a:t>gibi </a:t>
            </a:r>
            <a:r>
              <a:rPr lang="tr-TR" dirty="0"/>
              <a:t>olumsuzluklar gözlemlenir.</a:t>
            </a:r>
          </a:p>
        </p:txBody>
      </p:sp>
    </p:spTree>
    <p:extLst>
      <p:ext uri="{BB962C8B-B14F-4D97-AF65-F5344CB8AC3E}">
        <p14:creationId xmlns:p14="http://schemas.microsoft.com/office/powerpoint/2010/main" val="410776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052736"/>
            <a:ext cx="8712968" cy="4247317"/>
          </a:xfrm>
          <a:prstGeom prst="rect">
            <a:avLst/>
          </a:prstGeom>
        </p:spPr>
        <p:txBody>
          <a:bodyPr wrap="square">
            <a:spAutoFit/>
          </a:bodyPr>
          <a:lstStyle/>
          <a:p>
            <a:pPr algn="just">
              <a:lnSpc>
                <a:spcPct val="150000"/>
              </a:lnSpc>
            </a:pPr>
            <a:r>
              <a:rPr lang="tr-TR" b="1" dirty="0"/>
              <a:t>Fosfor </a:t>
            </a:r>
            <a:r>
              <a:rPr lang="tr-TR" b="1" dirty="0" smtClean="0"/>
              <a:t>eksikliğinde;</a:t>
            </a:r>
          </a:p>
          <a:p>
            <a:pPr algn="just">
              <a:lnSpc>
                <a:spcPct val="150000"/>
              </a:lnSpc>
            </a:pPr>
            <a:endParaRPr lang="tr-TR" b="1" dirty="0" smtClean="0"/>
          </a:p>
          <a:p>
            <a:pPr algn="just">
              <a:lnSpc>
                <a:spcPct val="150000"/>
              </a:lnSpc>
            </a:pPr>
            <a:r>
              <a:rPr lang="tr-TR" dirty="0" smtClean="0"/>
              <a:t>Bitki </a:t>
            </a:r>
            <a:r>
              <a:rPr lang="tr-TR" dirty="0"/>
              <a:t>en çok </a:t>
            </a:r>
            <a:r>
              <a:rPr lang="tr-TR" dirty="0" err="1"/>
              <a:t>generatif</a:t>
            </a:r>
            <a:r>
              <a:rPr lang="tr-TR" dirty="0"/>
              <a:t> yönden zarar </a:t>
            </a:r>
            <a:r>
              <a:rPr lang="tr-TR" dirty="0" smtClean="0"/>
              <a:t>görür. </a:t>
            </a:r>
            <a:r>
              <a:rPr lang="tr-TR" dirty="0"/>
              <a:t>Fosfor noksanlığı </a:t>
            </a:r>
            <a:r>
              <a:rPr lang="tr-TR" dirty="0" smtClean="0"/>
              <a:t>yaşlı </a:t>
            </a:r>
            <a:r>
              <a:rPr lang="tr-TR" dirty="0"/>
              <a:t>yapraklarda </a:t>
            </a:r>
            <a:r>
              <a:rPr lang="tr-TR" dirty="0" smtClean="0"/>
              <a:t>görülür, yapraklar önce </a:t>
            </a:r>
            <a:r>
              <a:rPr lang="tr-TR" dirty="0"/>
              <a:t>koyu yeşile, sonra mavi yeşile ve daha sonrada kırmızı ve kırmızı-mor bir görünüm sergiler.</a:t>
            </a:r>
          </a:p>
          <a:p>
            <a:pPr algn="just">
              <a:lnSpc>
                <a:spcPct val="150000"/>
              </a:lnSpc>
            </a:pPr>
            <a:r>
              <a:rPr lang="tr-TR" dirty="0"/>
              <a:t> </a:t>
            </a:r>
          </a:p>
          <a:p>
            <a:pPr algn="just">
              <a:lnSpc>
                <a:spcPct val="150000"/>
              </a:lnSpc>
            </a:pPr>
            <a:r>
              <a:rPr lang="tr-TR" b="1" dirty="0"/>
              <a:t>Fosfor </a:t>
            </a:r>
            <a:r>
              <a:rPr lang="tr-TR" b="1" dirty="0" smtClean="0"/>
              <a:t>fazlalığında;</a:t>
            </a:r>
          </a:p>
          <a:p>
            <a:pPr algn="just">
              <a:lnSpc>
                <a:spcPct val="150000"/>
              </a:lnSpc>
            </a:pPr>
            <a:endParaRPr lang="tr-TR" b="1" dirty="0" smtClean="0"/>
          </a:p>
          <a:p>
            <a:pPr algn="just">
              <a:lnSpc>
                <a:spcPct val="150000"/>
              </a:lnSpc>
            </a:pPr>
            <a:r>
              <a:rPr lang="tr-TR" dirty="0" smtClean="0"/>
              <a:t>Fosfor </a:t>
            </a:r>
            <a:r>
              <a:rPr lang="tr-TR" dirty="0"/>
              <a:t>gübrelemesinde demir (Fe</a:t>
            </a:r>
            <a:r>
              <a:rPr lang="tr-TR" baseline="30000" dirty="0"/>
              <a:t>+2</a:t>
            </a:r>
            <a:r>
              <a:rPr lang="tr-TR" dirty="0"/>
              <a:t>) çinko (Zn</a:t>
            </a:r>
            <a:r>
              <a:rPr lang="tr-TR" baseline="30000" dirty="0"/>
              <a:t>+2</a:t>
            </a:r>
            <a:r>
              <a:rPr lang="tr-TR" dirty="0"/>
              <a:t>), kalsiyum (Ca</a:t>
            </a:r>
            <a:r>
              <a:rPr lang="tr-TR" baseline="30000" dirty="0"/>
              <a:t>+2</a:t>
            </a:r>
            <a:r>
              <a:rPr lang="tr-TR" dirty="0"/>
              <a:t>), bor (B) ve mangan (Mn</a:t>
            </a:r>
            <a:r>
              <a:rPr lang="tr-TR" baseline="30000" dirty="0"/>
              <a:t>+2</a:t>
            </a:r>
            <a:r>
              <a:rPr lang="tr-TR" dirty="0"/>
              <a:t>) alınımına engel olur.</a:t>
            </a:r>
          </a:p>
        </p:txBody>
      </p:sp>
    </p:spTree>
    <p:extLst>
      <p:ext uri="{BB962C8B-B14F-4D97-AF65-F5344CB8AC3E}">
        <p14:creationId xmlns:p14="http://schemas.microsoft.com/office/powerpoint/2010/main" val="1497905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284823"/>
            <a:ext cx="8712968" cy="3000821"/>
          </a:xfrm>
          <a:prstGeom prst="rect">
            <a:avLst/>
          </a:prstGeom>
        </p:spPr>
        <p:txBody>
          <a:bodyPr wrap="square">
            <a:spAutoFit/>
          </a:bodyPr>
          <a:lstStyle/>
          <a:p>
            <a:pPr algn="just">
              <a:lnSpc>
                <a:spcPct val="150000"/>
              </a:lnSpc>
            </a:pPr>
            <a:r>
              <a:rPr lang="tr-TR" b="1" dirty="0" smtClean="0"/>
              <a:t>Potasyum</a:t>
            </a:r>
            <a:r>
              <a:rPr lang="tr-TR" b="1" dirty="0"/>
              <a:t>  eksikliğinde;</a:t>
            </a:r>
            <a:endParaRPr lang="tr-TR" b="1" dirty="0" smtClean="0"/>
          </a:p>
          <a:p>
            <a:pPr algn="just">
              <a:lnSpc>
                <a:spcPct val="150000"/>
              </a:lnSpc>
            </a:pPr>
            <a:r>
              <a:rPr lang="tr-TR" dirty="0" smtClean="0"/>
              <a:t>Bitki </a:t>
            </a:r>
            <a:r>
              <a:rPr lang="tr-TR" dirty="0"/>
              <a:t>bünyesine K</a:t>
            </a:r>
            <a:r>
              <a:rPr lang="tr-TR" baseline="30000" dirty="0"/>
              <a:t>+</a:t>
            </a:r>
            <a:r>
              <a:rPr lang="tr-TR" dirty="0"/>
              <a:t> iyonu şeklinde alınmaktadır ve eksikliği azot gibi ilk önce kendini yaşlı yapraklarda göstermektedir. </a:t>
            </a:r>
            <a:endParaRPr lang="tr-TR" dirty="0" smtClean="0"/>
          </a:p>
          <a:p>
            <a:pPr algn="just">
              <a:lnSpc>
                <a:spcPct val="150000"/>
              </a:lnSpc>
            </a:pPr>
            <a:endParaRPr lang="tr-TR" dirty="0" smtClean="0"/>
          </a:p>
          <a:p>
            <a:pPr algn="just">
              <a:lnSpc>
                <a:spcPct val="150000"/>
              </a:lnSpc>
            </a:pPr>
            <a:r>
              <a:rPr lang="tr-TR" b="1" dirty="0"/>
              <a:t>Potasyum  </a:t>
            </a:r>
            <a:r>
              <a:rPr lang="tr-TR" b="1" dirty="0" smtClean="0"/>
              <a:t>fazlalığında;</a:t>
            </a:r>
            <a:endParaRPr lang="tr-TR" b="1" dirty="0"/>
          </a:p>
          <a:p>
            <a:pPr algn="just">
              <a:lnSpc>
                <a:spcPct val="150000"/>
              </a:lnSpc>
            </a:pPr>
            <a:r>
              <a:rPr lang="tr-TR" dirty="0" smtClean="0"/>
              <a:t>Fazla </a:t>
            </a:r>
            <a:r>
              <a:rPr lang="tr-TR" dirty="0"/>
              <a:t>alınan potasyum magnezyum alınımını azaltır ve bitkinin tepe sürgününün yavaşlamasına neden olur.</a:t>
            </a:r>
          </a:p>
        </p:txBody>
      </p:sp>
    </p:spTree>
    <p:extLst>
      <p:ext uri="{BB962C8B-B14F-4D97-AF65-F5344CB8AC3E}">
        <p14:creationId xmlns:p14="http://schemas.microsoft.com/office/powerpoint/2010/main" val="3579489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9227" y="1700808"/>
            <a:ext cx="8640960" cy="3000821"/>
          </a:xfrm>
          <a:prstGeom prst="rect">
            <a:avLst/>
          </a:prstGeom>
        </p:spPr>
        <p:txBody>
          <a:bodyPr wrap="square">
            <a:spAutoFit/>
          </a:bodyPr>
          <a:lstStyle/>
          <a:p>
            <a:pPr algn="just">
              <a:lnSpc>
                <a:spcPct val="150000"/>
              </a:lnSpc>
            </a:pPr>
            <a:r>
              <a:rPr lang="tr-TR" b="1" dirty="0"/>
              <a:t>Molibden </a:t>
            </a:r>
            <a:r>
              <a:rPr lang="tr-TR" b="1" dirty="0" smtClean="0"/>
              <a:t>eksikliğinde;</a:t>
            </a:r>
          </a:p>
          <a:p>
            <a:pPr algn="just">
              <a:lnSpc>
                <a:spcPct val="150000"/>
              </a:lnSpc>
            </a:pPr>
            <a:r>
              <a:rPr lang="tr-TR" dirty="0" smtClean="0"/>
              <a:t>Nitrat </a:t>
            </a:r>
            <a:r>
              <a:rPr lang="tr-TR" dirty="0"/>
              <a:t>asimilasyonu olmadığı için bitkilerde nitrat birikir ve azot noksanlığına benzer </a:t>
            </a:r>
            <a:r>
              <a:rPr lang="tr-TR" dirty="0" smtClean="0"/>
              <a:t>semptomlar </a:t>
            </a:r>
            <a:r>
              <a:rPr lang="tr-TR" dirty="0"/>
              <a:t>ortaya çıkar. </a:t>
            </a:r>
            <a:endParaRPr lang="tr-TR" dirty="0" smtClean="0"/>
          </a:p>
          <a:p>
            <a:pPr algn="just">
              <a:lnSpc>
                <a:spcPct val="150000"/>
              </a:lnSpc>
            </a:pPr>
            <a:r>
              <a:rPr lang="tr-TR" dirty="0" smtClean="0"/>
              <a:t>Yaşlı </a:t>
            </a:r>
            <a:r>
              <a:rPr lang="tr-TR" dirty="0"/>
              <a:t>yaprakların damar aralarında sarımsı lekeler meydana gelir. </a:t>
            </a:r>
            <a:endParaRPr lang="tr-TR" dirty="0" smtClean="0"/>
          </a:p>
          <a:p>
            <a:pPr algn="just">
              <a:lnSpc>
                <a:spcPct val="150000"/>
              </a:lnSpc>
            </a:pPr>
            <a:r>
              <a:rPr lang="tr-TR" dirty="0" smtClean="0"/>
              <a:t>Azot </a:t>
            </a:r>
            <a:r>
              <a:rPr lang="tr-TR" dirty="0"/>
              <a:t>noksanlığından farklı olarak yaprak kenarları çabucak sararır ve kurur. Yaprak da dengesiz büyüme görülür</a:t>
            </a:r>
            <a:r>
              <a:rPr lang="tr-TR" dirty="0" smtClean="0"/>
              <a:t>.</a:t>
            </a:r>
          </a:p>
          <a:p>
            <a:pPr algn="just">
              <a:lnSpc>
                <a:spcPct val="150000"/>
              </a:lnSpc>
            </a:pPr>
            <a:r>
              <a:rPr lang="tr-TR" dirty="0"/>
              <a:t>Çiçekler solgun </a:t>
            </a:r>
            <a:r>
              <a:rPr lang="tr-TR" dirty="0" smtClean="0"/>
              <a:t>renkli ve </a:t>
            </a:r>
            <a:r>
              <a:rPr lang="tr-TR" dirty="0"/>
              <a:t>bitki küçük </a:t>
            </a:r>
            <a:r>
              <a:rPr lang="tr-TR" dirty="0" smtClean="0"/>
              <a:t>görünümlüdür.</a:t>
            </a:r>
            <a:endParaRPr lang="tr-TR" dirty="0"/>
          </a:p>
        </p:txBody>
      </p:sp>
    </p:spTree>
    <p:extLst>
      <p:ext uri="{BB962C8B-B14F-4D97-AF65-F5344CB8AC3E}">
        <p14:creationId xmlns:p14="http://schemas.microsoft.com/office/powerpoint/2010/main" val="4173147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916832"/>
            <a:ext cx="8856984" cy="3000821"/>
          </a:xfrm>
          <a:prstGeom prst="rect">
            <a:avLst/>
          </a:prstGeom>
        </p:spPr>
        <p:txBody>
          <a:bodyPr wrap="square">
            <a:spAutoFit/>
          </a:bodyPr>
          <a:lstStyle/>
          <a:p>
            <a:pPr algn="just">
              <a:lnSpc>
                <a:spcPct val="150000"/>
              </a:lnSpc>
            </a:pPr>
            <a:r>
              <a:rPr lang="tr-TR" b="1" dirty="0" smtClean="0"/>
              <a:t>Bakır </a:t>
            </a:r>
            <a:r>
              <a:rPr lang="tr-TR" b="1" dirty="0"/>
              <a:t>eksikliğinde</a:t>
            </a:r>
            <a:r>
              <a:rPr lang="tr-TR" b="1" dirty="0" smtClean="0"/>
              <a:t>;</a:t>
            </a:r>
          </a:p>
          <a:p>
            <a:pPr algn="just">
              <a:lnSpc>
                <a:spcPct val="150000"/>
              </a:lnSpc>
            </a:pPr>
            <a:endParaRPr lang="tr-TR" b="1" dirty="0"/>
          </a:p>
          <a:p>
            <a:pPr algn="just">
              <a:lnSpc>
                <a:spcPct val="150000"/>
              </a:lnSpc>
            </a:pPr>
            <a:r>
              <a:rPr lang="tr-TR" dirty="0" smtClean="0"/>
              <a:t>Bitkilerde </a:t>
            </a:r>
            <a:r>
              <a:rPr lang="tr-TR" dirty="0" err="1"/>
              <a:t>çalılaşma</a:t>
            </a:r>
            <a:r>
              <a:rPr lang="tr-TR" dirty="0"/>
              <a:t>, cüceleşme, </a:t>
            </a:r>
            <a:r>
              <a:rPr lang="tr-TR" dirty="0" smtClean="0"/>
              <a:t>başaklanma azalır.</a:t>
            </a:r>
            <a:endParaRPr lang="tr-TR" dirty="0"/>
          </a:p>
          <a:p>
            <a:pPr algn="just">
              <a:lnSpc>
                <a:spcPct val="150000"/>
              </a:lnSpc>
            </a:pPr>
            <a:r>
              <a:rPr lang="tr-TR" dirty="0"/>
              <a:t>Çiçeklerde </a:t>
            </a:r>
            <a:r>
              <a:rPr lang="tr-TR" dirty="0" smtClean="0"/>
              <a:t>renk bozulur, </a:t>
            </a:r>
          </a:p>
          <a:p>
            <a:pPr algn="just">
              <a:lnSpc>
                <a:spcPct val="150000"/>
              </a:lnSpc>
            </a:pPr>
            <a:r>
              <a:rPr lang="tr-TR" dirty="0" smtClean="0"/>
              <a:t>Çiçeklenme azalır veya </a:t>
            </a:r>
            <a:r>
              <a:rPr lang="tr-TR" dirty="0"/>
              <a:t>hiç </a:t>
            </a:r>
            <a:r>
              <a:rPr lang="tr-TR" dirty="0" smtClean="0"/>
              <a:t>oluşmaz.</a:t>
            </a:r>
            <a:endParaRPr lang="tr-TR" dirty="0"/>
          </a:p>
          <a:p>
            <a:pPr algn="just">
              <a:lnSpc>
                <a:spcPct val="150000"/>
              </a:lnSpc>
            </a:pPr>
            <a:r>
              <a:rPr lang="tr-TR" dirty="0"/>
              <a:t>Meyvede çatlama, meyvelerde vaktinden önce olgunlaşma ve </a:t>
            </a:r>
            <a:r>
              <a:rPr lang="tr-TR" dirty="0" smtClean="0"/>
              <a:t>dökülme görülür.</a:t>
            </a:r>
            <a:endParaRPr lang="tr-TR" dirty="0"/>
          </a:p>
          <a:p>
            <a:pPr algn="just">
              <a:lnSpc>
                <a:spcPct val="150000"/>
              </a:lnSpc>
            </a:pPr>
            <a:r>
              <a:rPr lang="tr-TR" dirty="0"/>
              <a:t>Kök oluşumu azalır. Kök gelişmesi engellenir.</a:t>
            </a:r>
          </a:p>
        </p:txBody>
      </p:sp>
      <p:sp>
        <p:nvSpPr>
          <p:cNvPr id="3" name="Dikdörtgen 2"/>
          <p:cNvSpPr/>
          <p:nvPr/>
        </p:nvSpPr>
        <p:spPr>
          <a:xfrm>
            <a:off x="179512" y="913143"/>
            <a:ext cx="8280920" cy="369332"/>
          </a:xfrm>
          <a:prstGeom prst="rect">
            <a:avLst/>
          </a:prstGeom>
        </p:spPr>
        <p:txBody>
          <a:bodyPr wrap="square">
            <a:spAutoFit/>
          </a:bodyPr>
          <a:lstStyle/>
          <a:p>
            <a:r>
              <a:rPr lang="tr-TR" dirty="0" smtClean="0"/>
              <a:t>Bakır diğer </a:t>
            </a:r>
            <a:r>
              <a:rPr lang="tr-TR" dirty="0"/>
              <a:t>mikro elementler gibi önce genç yapraklarda görülür. </a:t>
            </a:r>
          </a:p>
        </p:txBody>
      </p:sp>
    </p:spTree>
    <p:extLst>
      <p:ext uri="{BB962C8B-B14F-4D97-AF65-F5344CB8AC3E}">
        <p14:creationId xmlns:p14="http://schemas.microsoft.com/office/powerpoint/2010/main" val="3279356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3791" y="1484784"/>
            <a:ext cx="8640960" cy="2585323"/>
          </a:xfrm>
          <a:prstGeom prst="rect">
            <a:avLst/>
          </a:prstGeom>
        </p:spPr>
        <p:txBody>
          <a:bodyPr wrap="square">
            <a:spAutoFit/>
          </a:bodyPr>
          <a:lstStyle/>
          <a:p>
            <a:pPr algn="just">
              <a:lnSpc>
                <a:spcPct val="150000"/>
              </a:lnSpc>
            </a:pPr>
            <a:r>
              <a:rPr lang="tr-TR" b="1" dirty="0" smtClean="0"/>
              <a:t>Çinko eksikliğinde;</a:t>
            </a:r>
          </a:p>
          <a:p>
            <a:pPr algn="just">
              <a:lnSpc>
                <a:spcPct val="150000"/>
              </a:lnSpc>
            </a:pPr>
            <a:endParaRPr lang="tr-TR" b="1" dirty="0" smtClean="0"/>
          </a:p>
          <a:p>
            <a:pPr algn="just">
              <a:lnSpc>
                <a:spcPct val="150000"/>
              </a:lnSpc>
            </a:pPr>
            <a:r>
              <a:rPr lang="tr-TR" dirty="0" smtClean="0"/>
              <a:t>Bitkide </a:t>
            </a:r>
            <a:r>
              <a:rPr lang="tr-TR" dirty="0"/>
              <a:t>sıvı </a:t>
            </a:r>
            <a:r>
              <a:rPr lang="tr-TR" dirty="0" smtClean="0"/>
              <a:t>alımı yavaşlamaktadır. </a:t>
            </a:r>
          </a:p>
          <a:p>
            <a:pPr algn="just">
              <a:lnSpc>
                <a:spcPct val="150000"/>
              </a:lnSpc>
            </a:pPr>
            <a:r>
              <a:rPr lang="tr-TR" dirty="0" err="1" smtClean="0"/>
              <a:t>Oksin</a:t>
            </a:r>
            <a:r>
              <a:rPr lang="tr-TR" dirty="0" smtClean="0"/>
              <a:t> </a:t>
            </a:r>
            <a:r>
              <a:rPr lang="tr-TR" dirty="0"/>
              <a:t>azlığından dolayı boğum araları kısalmaktadır. </a:t>
            </a:r>
            <a:endParaRPr lang="tr-TR" dirty="0" smtClean="0"/>
          </a:p>
          <a:p>
            <a:pPr algn="just">
              <a:lnSpc>
                <a:spcPct val="150000"/>
              </a:lnSpc>
            </a:pPr>
            <a:r>
              <a:rPr lang="tr-TR" dirty="0" smtClean="0"/>
              <a:t>Bitki </a:t>
            </a:r>
            <a:r>
              <a:rPr lang="tr-TR" dirty="0"/>
              <a:t>bodurlaşmakta ve bazı bitkilerin tepe sürgünlerinde </a:t>
            </a:r>
            <a:r>
              <a:rPr lang="tr-TR" dirty="0" err="1" smtClean="0"/>
              <a:t>rozetleşme</a:t>
            </a:r>
            <a:r>
              <a:rPr lang="tr-TR" dirty="0" smtClean="0"/>
              <a:t> </a:t>
            </a:r>
            <a:r>
              <a:rPr lang="tr-TR" dirty="0"/>
              <a:t>görülmekte, kılcal kökler kök ucuna toplanmaktadır.</a:t>
            </a:r>
          </a:p>
        </p:txBody>
      </p:sp>
    </p:spTree>
    <p:extLst>
      <p:ext uri="{BB962C8B-B14F-4D97-AF65-F5344CB8AC3E}">
        <p14:creationId xmlns:p14="http://schemas.microsoft.com/office/powerpoint/2010/main" val="2743831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196752"/>
            <a:ext cx="8712968" cy="5493812"/>
          </a:xfrm>
          <a:prstGeom prst="rect">
            <a:avLst/>
          </a:prstGeom>
        </p:spPr>
        <p:txBody>
          <a:bodyPr wrap="square">
            <a:spAutoFit/>
          </a:bodyPr>
          <a:lstStyle/>
          <a:p>
            <a:pPr>
              <a:lnSpc>
                <a:spcPct val="150000"/>
              </a:lnSpc>
            </a:pPr>
            <a:r>
              <a:rPr lang="tr-TR" b="1" dirty="0"/>
              <a:t>Mangan </a:t>
            </a:r>
            <a:r>
              <a:rPr lang="tr-TR" b="1" dirty="0" smtClean="0"/>
              <a:t>eksikliğinde; </a:t>
            </a:r>
          </a:p>
          <a:p>
            <a:pPr>
              <a:lnSpc>
                <a:spcPct val="150000"/>
              </a:lnSpc>
            </a:pPr>
            <a:endParaRPr lang="tr-TR" b="1" dirty="0" smtClean="0"/>
          </a:p>
          <a:p>
            <a:pPr>
              <a:lnSpc>
                <a:spcPct val="150000"/>
              </a:lnSpc>
            </a:pPr>
            <a:r>
              <a:rPr lang="tr-TR" dirty="0" smtClean="0"/>
              <a:t>Magnezyum </a:t>
            </a:r>
            <a:r>
              <a:rPr lang="tr-TR" dirty="0"/>
              <a:t>noksanlığına çok </a:t>
            </a:r>
            <a:r>
              <a:rPr lang="tr-TR" dirty="0" smtClean="0"/>
              <a:t>benzer </a:t>
            </a:r>
            <a:r>
              <a:rPr lang="tr-TR" dirty="0"/>
              <a:t>magnezyum noksanlığında semptomlar yaşlı yapraklarda görülür. Manganda ise </a:t>
            </a:r>
            <a:r>
              <a:rPr lang="tr-TR" dirty="0" smtClean="0"/>
              <a:t>ilk olarak genç </a:t>
            </a:r>
            <a:r>
              <a:rPr lang="tr-TR" dirty="0"/>
              <a:t>yapraklarda </a:t>
            </a:r>
            <a:r>
              <a:rPr lang="tr-TR" dirty="0" smtClean="0"/>
              <a:t>görülür.</a:t>
            </a:r>
            <a:endParaRPr lang="tr-TR" dirty="0"/>
          </a:p>
          <a:p>
            <a:pPr>
              <a:lnSpc>
                <a:spcPct val="150000"/>
              </a:lnSpc>
            </a:pPr>
            <a:endParaRPr lang="tr-TR" dirty="0"/>
          </a:p>
          <a:p>
            <a:pPr>
              <a:lnSpc>
                <a:spcPct val="150000"/>
              </a:lnSpc>
            </a:pPr>
            <a:r>
              <a:rPr lang="tr-TR" dirty="0"/>
              <a:t> </a:t>
            </a:r>
            <a:r>
              <a:rPr lang="tr-TR" b="1" dirty="0" smtClean="0"/>
              <a:t>Mangan fazlalığında; </a:t>
            </a:r>
          </a:p>
          <a:p>
            <a:pPr>
              <a:lnSpc>
                <a:spcPct val="150000"/>
              </a:lnSpc>
            </a:pPr>
            <a:endParaRPr lang="tr-TR" b="1" dirty="0" smtClean="0"/>
          </a:p>
          <a:p>
            <a:pPr>
              <a:lnSpc>
                <a:spcPct val="150000"/>
              </a:lnSpc>
            </a:pPr>
            <a:r>
              <a:rPr lang="tr-TR" dirty="0" smtClean="0"/>
              <a:t>Bitkide </a:t>
            </a:r>
            <a:r>
              <a:rPr lang="tr-TR" dirty="0"/>
              <a:t>demir noksanlığı görülmeye başlar.</a:t>
            </a:r>
          </a:p>
          <a:p>
            <a:pPr>
              <a:lnSpc>
                <a:spcPct val="150000"/>
              </a:lnSpc>
            </a:pPr>
            <a:endParaRPr lang="tr-TR" dirty="0"/>
          </a:p>
          <a:p>
            <a:pPr>
              <a:lnSpc>
                <a:spcPct val="150000"/>
              </a:lnSpc>
            </a:pPr>
            <a:endParaRPr lang="tr-TR" dirty="0"/>
          </a:p>
          <a:p>
            <a:pPr>
              <a:lnSpc>
                <a:spcPct val="150000"/>
              </a:lnSpc>
            </a:pPr>
            <a:r>
              <a:rPr lang="tr-TR" dirty="0"/>
              <a:t> </a:t>
            </a:r>
          </a:p>
          <a:p>
            <a:pPr>
              <a:lnSpc>
                <a:spcPct val="150000"/>
              </a:lnSpc>
            </a:pPr>
            <a:r>
              <a:rPr lang="tr-TR" dirty="0"/>
              <a:t> </a:t>
            </a:r>
          </a:p>
          <a:p>
            <a:pPr>
              <a:lnSpc>
                <a:spcPct val="150000"/>
              </a:lnSpc>
            </a:pPr>
            <a:endParaRPr lang="tr-TR" dirty="0"/>
          </a:p>
        </p:txBody>
      </p:sp>
    </p:spTree>
    <p:extLst>
      <p:ext uri="{BB962C8B-B14F-4D97-AF65-F5344CB8AC3E}">
        <p14:creationId xmlns:p14="http://schemas.microsoft.com/office/powerpoint/2010/main" val="70262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1144" y="1412776"/>
            <a:ext cx="8712968" cy="3000821"/>
          </a:xfrm>
          <a:prstGeom prst="rect">
            <a:avLst/>
          </a:prstGeom>
        </p:spPr>
        <p:txBody>
          <a:bodyPr wrap="square">
            <a:spAutoFit/>
          </a:bodyPr>
          <a:lstStyle/>
          <a:p>
            <a:pPr algn="just">
              <a:lnSpc>
                <a:spcPct val="150000"/>
              </a:lnSpc>
            </a:pPr>
            <a:r>
              <a:rPr lang="tr-TR" b="1" dirty="0"/>
              <a:t>Demir </a:t>
            </a:r>
            <a:r>
              <a:rPr lang="tr-TR" b="1" dirty="0" smtClean="0"/>
              <a:t>eksikliğinde;</a:t>
            </a:r>
          </a:p>
          <a:p>
            <a:pPr algn="just">
              <a:lnSpc>
                <a:spcPct val="150000"/>
              </a:lnSpc>
            </a:pPr>
            <a:endParaRPr lang="tr-TR" b="1" dirty="0" smtClean="0"/>
          </a:p>
          <a:p>
            <a:pPr algn="just">
              <a:lnSpc>
                <a:spcPct val="150000"/>
              </a:lnSpc>
            </a:pPr>
            <a:r>
              <a:rPr lang="tr-TR" dirty="0"/>
              <a:t>Demir klorofil oluşumunda esas besin maddesidir.</a:t>
            </a:r>
            <a:endParaRPr lang="tr-TR" dirty="0" smtClean="0"/>
          </a:p>
          <a:p>
            <a:pPr algn="just">
              <a:lnSpc>
                <a:spcPct val="150000"/>
              </a:lnSpc>
            </a:pPr>
            <a:r>
              <a:rPr lang="tr-TR" dirty="0" smtClean="0"/>
              <a:t>İlk </a:t>
            </a:r>
            <a:r>
              <a:rPr lang="tr-TR" dirty="0"/>
              <a:t>önce genç </a:t>
            </a:r>
            <a:r>
              <a:rPr lang="tr-TR" dirty="0" smtClean="0"/>
              <a:t>yapraklar özellikle de </a:t>
            </a:r>
            <a:r>
              <a:rPr lang="tr-TR" dirty="0"/>
              <a:t>yeni </a:t>
            </a:r>
            <a:r>
              <a:rPr lang="tr-TR" dirty="0" smtClean="0"/>
              <a:t>oluşan yapraklar sararır. </a:t>
            </a:r>
          </a:p>
          <a:p>
            <a:pPr algn="just">
              <a:lnSpc>
                <a:spcPct val="150000"/>
              </a:lnSpc>
            </a:pPr>
            <a:r>
              <a:rPr lang="tr-TR" dirty="0" smtClean="0"/>
              <a:t>Noksanlığın </a:t>
            </a:r>
            <a:r>
              <a:rPr lang="tr-TR" dirty="0"/>
              <a:t>ileri durumlarında hiç klorofil sentezlenemediği için yaprak beyaz olabilir. </a:t>
            </a:r>
            <a:endParaRPr lang="tr-TR" dirty="0" smtClean="0"/>
          </a:p>
          <a:p>
            <a:pPr algn="just">
              <a:lnSpc>
                <a:spcPct val="150000"/>
              </a:lnSpc>
            </a:pPr>
            <a:r>
              <a:rPr lang="tr-TR" dirty="0" smtClean="0"/>
              <a:t>Klorofil </a:t>
            </a:r>
            <a:r>
              <a:rPr lang="tr-TR" dirty="0"/>
              <a:t>sentezinin durmasından </a:t>
            </a:r>
            <a:r>
              <a:rPr lang="tr-TR" dirty="0" smtClean="0"/>
              <a:t>dolayı büyüme yavaşlar veya durur. </a:t>
            </a:r>
            <a:endParaRPr lang="tr-TR" dirty="0"/>
          </a:p>
        </p:txBody>
      </p:sp>
    </p:spTree>
    <p:extLst>
      <p:ext uri="{BB962C8B-B14F-4D97-AF65-F5344CB8AC3E}">
        <p14:creationId xmlns:p14="http://schemas.microsoft.com/office/powerpoint/2010/main" val="3434969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9674" y="764704"/>
            <a:ext cx="8568952" cy="5078313"/>
          </a:xfrm>
          <a:prstGeom prst="rect">
            <a:avLst/>
          </a:prstGeom>
        </p:spPr>
        <p:txBody>
          <a:bodyPr wrap="square">
            <a:spAutoFit/>
          </a:bodyPr>
          <a:lstStyle/>
          <a:p>
            <a:pPr algn="just">
              <a:lnSpc>
                <a:spcPct val="150000"/>
              </a:lnSpc>
            </a:pPr>
            <a:r>
              <a:rPr lang="tr-TR" b="1" dirty="0"/>
              <a:t>Bor </a:t>
            </a:r>
            <a:r>
              <a:rPr lang="tr-TR" b="1" dirty="0" smtClean="0"/>
              <a:t>eksikliğinde;</a:t>
            </a:r>
          </a:p>
          <a:p>
            <a:pPr algn="just">
              <a:lnSpc>
                <a:spcPct val="150000"/>
              </a:lnSpc>
            </a:pPr>
            <a:endParaRPr lang="tr-TR" dirty="0" smtClean="0"/>
          </a:p>
          <a:p>
            <a:pPr algn="just">
              <a:lnSpc>
                <a:spcPct val="150000"/>
              </a:lnSpc>
            </a:pPr>
            <a:r>
              <a:rPr lang="tr-TR" dirty="0" smtClean="0"/>
              <a:t>İlk </a:t>
            </a:r>
            <a:r>
              <a:rPr lang="tr-TR" dirty="0"/>
              <a:t>belirtiler genç yapraklarda görülür. Genç yapraklar sararır ve şekilleri bozulur.</a:t>
            </a:r>
          </a:p>
          <a:p>
            <a:pPr algn="just">
              <a:lnSpc>
                <a:spcPct val="150000"/>
              </a:lnSpc>
            </a:pPr>
            <a:r>
              <a:rPr lang="tr-TR" dirty="0"/>
              <a:t>En önemli belirtisi büyüme noktalarının ölmesidir, gelişme durur.</a:t>
            </a:r>
          </a:p>
          <a:p>
            <a:pPr algn="just">
              <a:lnSpc>
                <a:spcPct val="150000"/>
              </a:lnSpc>
            </a:pPr>
            <a:r>
              <a:rPr lang="tr-TR" dirty="0"/>
              <a:t>Meyveler küçüktür, şekilleri bozuk olur.</a:t>
            </a:r>
          </a:p>
          <a:p>
            <a:pPr algn="just">
              <a:lnSpc>
                <a:spcPct val="150000"/>
              </a:lnSpc>
            </a:pPr>
            <a:r>
              <a:rPr lang="tr-TR" dirty="0"/>
              <a:t>Meyve de çatlamalar görülür ve bu çatlaklar belirgindir.</a:t>
            </a:r>
          </a:p>
          <a:p>
            <a:pPr algn="just">
              <a:lnSpc>
                <a:spcPct val="150000"/>
              </a:lnSpc>
            </a:pPr>
            <a:r>
              <a:rPr lang="tr-TR" dirty="0"/>
              <a:t>Çiçek oluşumu azdır, çiçek atmaları görülebilir ve polen azalır.</a:t>
            </a:r>
          </a:p>
          <a:p>
            <a:pPr algn="just">
              <a:lnSpc>
                <a:spcPct val="150000"/>
              </a:lnSpc>
            </a:pPr>
            <a:r>
              <a:rPr lang="tr-TR" dirty="0"/>
              <a:t>Genç sürgünler kısadır ve zamk akıtması gözlemlenir.</a:t>
            </a:r>
          </a:p>
          <a:p>
            <a:pPr algn="just">
              <a:lnSpc>
                <a:spcPct val="150000"/>
              </a:lnSpc>
            </a:pPr>
            <a:r>
              <a:rPr lang="tr-TR" dirty="0" smtClean="0"/>
              <a:t>Erken </a:t>
            </a:r>
            <a:r>
              <a:rPr lang="tr-TR" dirty="0"/>
              <a:t>yaprak dökümü olabilir, meyve çekirdek evinde veya meyve çekirdek kabuğunda </a:t>
            </a:r>
            <a:r>
              <a:rPr lang="tr-TR" dirty="0" err="1"/>
              <a:t>mantarlaşma</a:t>
            </a:r>
            <a:r>
              <a:rPr lang="tr-TR" dirty="0"/>
              <a:t> olur.</a:t>
            </a:r>
          </a:p>
          <a:p>
            <a:pPr algn="just">
              <a:lnSpc>
                <a:spcPct val="150000"/>
              </a:lnSpc>
            </a:pPr>
            <a:r>
              <a:rPr lang="tr-TR" dirty="0"/>
              <a:t>Yapraklar kalınlaşır, renk koyulaşır, orta damar </a:t>
            </a:r>
            <a:r>
              <a:rPr lang="tr-TR" dirty="0" err="1"/>
              <a:t>mantarlanması</a:t>
            </a:r>
            <a:r>
              <a:rPr lang="tr-TR" dirty="0"/>
              <a:t> görülür. Yaprak ve gövde gevrek, kırılgandır</a:t>
            </a:r>
          </a:p>
        </p:txBody>
      </p:sp>
    </p:spTree>
    <p:extLst>
      <p:ext uri="{BB962C8B-B14F-4D97-AF65-F5344CB8AC3E}">
        <p14:creationId xmlns:p14="http://schemas.microsoft.com/office/powerpoint/2010/main" val="228215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772816"/>
            <a:ext cx="8712968" cy="2585323"/>
          </a:xfrm>
          <a:prstGeom prst="rect">
            <a:avLst/>
          </a:prstGeom>
        </p:spPr>
        <p:txBody>
          <a:bodyPr wrap="square">
            <a:spAutoFit/>
          </a:bodyPr>
          <a:lstStyle/>
          <a:p>
            <a:pPr>
              <a:lnSpc>
                <a:spcPct val="150000"/>
              </a:lnSpc>
            </a:pPr>
            <a:r>
              <a:rPr lang="tr-TR" b="1" dirty="0"/>
              <a:t>Kükürt </a:t>
            </a:r>
            <a:r>
              <a:rPr lang="tr-TR" b="1" dirty="0" smtClean="0"/>
              <a:t>eksikliğinde; </a:t>
            </a:r>
          </a:p>
          <a:p>
            <a:pPr>
              <a:lnSpc>
                <a:spcPct val="150000"/>
              </a:lnSpc>
            </a:pPr>
            <a:endParaRPr lang="tr-TR" dirty="0" smtClean="0"/>
          </a:p>
          <a:p>
            <a:pPr>
              <a:lnSpc>
                <a:spcPct val="150000"/>
              </a:lnSpc>
            </a:pPr>
            <a:r>
              <a:rPr lang="tr-TR" dirty="0" smtClean="0"/>
              <a:t>Azot </a:t>
            </a:r>
            <a:r>
              <a:rPr lang="tr-TR" dirty="0"/>
              <a:t>noksanlığına oldukça benzer. Aradaki fark, kükürt </a:t>
            </a:r>
            <a:r>
              <a:rPr lang="tr-TR" dirty="0" smtClean="0"/>
              <a:t>noksanlığı azotun </a:t>
            </a:r>
            <a:r>
              <a:rPr lang="tr-TR" dirty="0"/>
              <a:t>tersine, genç yapraklarda </a:t>
            </a:r>
            <a:r>
              <a:rPr lang="tr-TR" dirty="0" smtClean="0"/>
              <a:t>görülür.</a:t>
            </a:r>
            <a:endParaRPr lang="tr-TR" dirty="0"/>
          </a:p>
          <a:p>
            <a:pPr>
              <a:lnSpc>
                <a:spcPct val="150000"/>
              </a:lnSpc>
            </a:pPr>
            <a:r>
              <a:rPr lang="tr-TR" dirty="0"/>
              <a:t>Yapraklar dökülür ve tomurcuk ölür.</a:t>
            </a:r>
          </a:p>
          <a:p>
            <a:pPr>
              <a:lnSpc>
                <a:spcPct val="150000"/>
              </a:lnSpc>
            </a:pPr>
            <a:r>
              <a:rPr lang="tr-TR" dirty="0"/>
              <a:t>Protein sentezi düşer, verim kaybı artar.</a:t>
            </a:r>
          </a:p>
        </p:txBody>
      </p:sp>
    </p:spTree>
    <p:extLst>
      <p:ext uri="{BB962C8B-B14F-4D97-AF65-F5344CB8AC3E}">
        <p14:creationId xmlns:p14="http://schemas.microsoft.com/office/powerpoint/2010/main" val="1116707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5881" y="1412776"/>
            <a:ext cx="8568952" cy="3416320"/>
          </a:xfrm>
          <a:prstGeom prst="rect">
            <a:avLst/>
          </a:prstGeom>
        </p:spPr>
        <p:txBody>
          <a:bodyPr wrap="square">
            <a:spAutoFit/>
          </a:bodyPr>
          <a:lstStyle/>
          <a:p>
            <a:pPr>
              <a:lnSpc>
                <a:spcPct val="150000"/>
              </a:lnSpc>
            </a:pPr>
            <a:r>
              <a:rPr lang="tr-TR" b="1" dirty="0"/>
              <a:t>Magnezyum </a:t>
            </a:r>
            <a:r>
              <a:rPr lang="tr-TR" b="1" dirty="0" smtClean="0"/>
              <a:t>eksikliğinde;</a:t>
            </a:r>
          </a:p>
          <a:p>
            <a:pPr>
              <a:lnSpc>
                <a:spcPct val="150000"/>
              </a:lnSpc>
            </a:pPr>
            <a:endParaRPr lang="tr-TR" dirty="0"/>
          </a:p>
          <a:p>
            <a:pPr>
              <a:lnSpc>
                <a:spcPct val="150000"/>
              </a:lnSpc>
            </a:pPr>
            <a:r>
              <a:rPr lang="tr-TR" dirty="0"/>
              <a:t>İlk </a:t>
            </a:r>
            <a:r>
              <a:rPr lang="tr-TR" dirty="0" smtClean="0"/>
              <a:t>belirtiler </a:t>
            </a:r>
            <a:r>
              <a:rPr lang="tr-TR" dirty="0"/>
              <a:t>yaşlı yapraklarda gözlenir.</a:t>
            </a:r>
          </a:p>
          <a:p>
            <a:pPr>
              <a:lnSpc>
                <a:spcPct val="150000"/>
              </a:lnSpc>
            </a:pPr>
            <a:r>
              <a:rPr lang="tr-TR" dirty="0"/>
              <a:t>Ana ve ikincil damarlar yeşil, damar araları sarıdır. Nadiren kahverengi nekrozlar (kurumalar) görülür. </a:t>
            </a:r>
            <a:endParaRPr lang="tr-TR" dirty="0" smtClean="0"/>
          </a:p>
          <a:p>
            <a:pPr>
              <a:lnSpc>
                <a:spcPct val="150000"/>
              </a:lnSpc>
            </a:pPr>
            <a:r>
              <a:rPr lang="tr-TR" dirty="0" smtClean="0"/>
              <a:t>Yapraklar </a:t>
            </a:r>
            <a:r>
              <a:rPr lang="tr-TR" dirty="0"/>
              <a:t>erken dökülebilir.</a:t>
            </a:r>
          </a:p>
          <a:p>
            <a:pPr>
              <a:lnSpc>
                <a:spcPct val="150000"/>
              </a:lnSpc>
            </a:pPr>
            <a:r>
              <a:rPr lang="tr-TR" dirty="0"/>
              <a:t>Meyve sapı zayıflar ve meyve dökülmesi fazlalaşır.</a:t>
            </a:r>
          </a:p>
          <a:p>
            <a:pPr>
              <a:lnSpc>
                <a:spcPct val="150000"/>
              </a:lnSpc>
            </a:pPr>
            <a:r>
              <a:rPr lang="tr-TR" dirty="0"/>
              <a:t>Verimde ciddi azalmalar söz konusudur.</a:t>
            </a:r>
          </a:p>
        </p:txBody>
      </p:sp>
    </p:spTree>
    <p:extLst>
      <p:ext uri="{BB962C8B-B14F-4D97-AF65-F5344CB8AC3E}">
        <p14:creationId xmlns:p14="http://schemas.microsoft.com/office/powerpoint/2010/main" val="2809037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3497" y="1844824"/>
            <a:ext cx="8640960" cy="2169825"/>
          </a:xfrm>
          <a:prstGeom prst="rect">
            <a:avLst/>
          </a:prstGeom>
        </p:spPr>
        <p:txBody>
          <a:bodyPr wrap="square">
            <a:spAutoFit/>
          </a:bodyPr>
          <a:lstStyle/>
          <a:p>
            <a:pPr algn="just">
              <a:lnSpc>
                <a:spcPct val="150000"/>
              </a:lnSpc>
            </a:pPr>
            <a:r>
              <a:rPr lang="tr-TR" b="1" dirty="0"/>
              <a:t>Kalsiyum </a:t>
            </a:r>
            <a:r>
              <a:rPr lang="tr-TR" b="1" dirty="0" smtClean="0"/>
              <a:t>eksikliğinde;</a:t>
            </a:r>
            <a:endParaRPr lang="tr-TR" b="1" dirty="0"/>
          </a:p>
          <a:p>
            <a:pPr algn="just">
              <a:lnSpc>
                <a:spcPct val="150000"/>
              </a:lnSpc>
            </a:pPr>
            <a:endParaRPr lang="tr-TR" dirty="0"/>
          </a:p>
          <a:p>
            <a:pPr algn="just">
              <a:lnSpc>
                <a:spcPct val="150000"/>
              </a:lnSpc>
            </a:pPr>
            <a:r>
              <a:rPr lang="tr-TR" dirty="0"/>
              <a:t>İlk eksikliği genç yapraklarda ve sürgün uçlarında görülür. </a:t>
            </a:r>
            <a:endParaRPr lang="tr-TR" dirty="0" smtClean="0"/>
          </a:p>
          <a:p>
            <a:pPr algn="just">
              <a:lnSpc>
                <a:spcPct val="150000"/>
              </a:lnSpc>
            </a:pPr>
            <a:r>
              <a:rPr lang="tr-TR" dirty="0" smtClean="0"/>
              <a:t>Genç </a:t>
            </a:r>
            <a:r>
              <a:rPr lang="tr-TR" dirty="0"/>
              <a:t>yaprak kenarları kuruyarak ölür. </a:t>
            </a:r>
            <a:endParaRPr lang="tr-TR" dirty="0" smtClean="0"/>
          </a:p>
          <a:p>
            <a:pPr algn="just">
              <a:lnSpc>
                <a:spcPct val="150000"/>
              </a:lnSpc>
            </a:pPr>
            <a:r>
              <a:rPr lang="tr-TR" dirty="0" smtClean="0"/>
              <a:t>Sürgün </a:t>
            </a:r>
            <a:r>
              <a:rPr lang="tr-TR" dirty="0"/>
              <a:t>ucu büyümesi durur, sürgün uçlarında kuruma gözlenir.</a:t>
            </a:r>
          </a:p>
        </p:txBody>
      </p:sp>
    </p:spTree>
    <p:extLst>
      <p:ext uri="{BB962C8B-B14F-4D97-AF65-F5344CB8AC3E}">
        <p14:creationId xmlns:p14="http://schemas.microsoft.com/office/powerpoint/2010/main" val="770733980"/>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11</TotalTime>
  <Words>1063</Words>
  <Application>Microsoft Office PowerPoint</Application>
  <PresentationFormat>Ekran Gösterisi (4:3)</PresentationFormat>
  <Paragraphs>247</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sunum_sablon</vt:lpstr>
      <vt:lpstr>PowerPoint Sunusu</vt:lpstr>
      <vt:lpstr>Topraksız tarımda kullanılan besin solusyonları ve özellikleri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dilekkandemir</dc:creator>
  <cp:lastModifiedBy>dilekkandemir</cp:lastModifiedBy>
  <cp:revision>15</cp:revision>
  <cp:lastPrinted>1601-01-01T00:00:00Z</cp:lastPrinted>
  <dcterms:created xsi:type="dcterms:W3CDTF">2020-02-03T08:26:38Z</dcterms:created>
  <dcterms:modified xsi:type="dcterms:W3CDTF">2020-03-17T11:27:55Z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