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8059AE24-0384-48BC-A81B-D508C04172D5}" type="datetimeFigureOut">
              <a:rPr lang="tr-TR" smtClean="0"/>
              <a:t>9.10.2020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89F06A6-AC31-4CAF-8DD6-D5CAC5F7FFF9}" type="slidenum">
              <a:rPr lang="tr-TR" smtClean="0"/>
              <a:t>‹#›</a:t>
            </a:fld>
            <a:endParaRPr lang="tr-TR"/>
          </a:p>
        </p:txBody>
      </p:sp>
    </p:spTree>
    <p:extLst>
      <p:ext uri="{BB962C8B-B14F-4D97-AF65-F5344CB8AC3E}">
        <p14:creationId xmlns:p14="http://schemas.microsoft.com/office/powerpoint/2010/main" val="20719986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8059AE24-0384-48BC-A81B-D508C04172D5}" type="datetimeFigureOut">
              <a:rPr lang="tr-TR" smtClean="0"/>
              <a:t>9.10.2020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89F06A6-AC31-4CAF-8DD6-D5CAC5F7FFF9}" type="slidenum">
              <a:rPr lang="tr-TR" smtClean="0"/>
              <a:t>‹#›</a:t>
            </a:fld>
            <a:endParaRPr lang="tr-TR"/>
          </a:p>
        </p:txBody>
      </p:sp>
    </p:spTree>
    <p:extLst>
      <p:ext uri="{BB962C8B-B14F-4D97-AF65-F5344CB8AC3E}">
        <p14:creationId xmlns:p14="http://schemas.microsoft.com/office/powerpoint/2010/main" val="35613798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8059AE24-0384-48BC-A81B-D508C04172D5}" type="datetimeFigureOut">
              <a:rPr lang="tr-TR" smtClean="0"/>
              <a:t>9.10.2020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89F06A6-AC31-4CAF-8DD6-D5CAC5F7FFF9}" type="slidenum">
              <a:rPr lang="tr-TR" smtClean="0"/>
              <a:t>‹#›</a:t>
            </a:fld>
            <a:endParaRPr lang="tr-TR"/>
          </a:p>
        </p:txBody>
      </p:sp>
    </p:spTree>
    <p:extLst>
      <p:ext uri="{BB962C8B-B14F-4D97-AF65-F5344CB8AC3E}">
        <p14:creationId xmlns:p14="http://schemas.microsoft.com/office/powerpoint/2010/main" val="26698791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8059AE24-0384-48BC-A81B-D508C04172D5}" type="datetimeFigureOut">
              <a:rPr lang="tr-TR" smtClean="0"/>
              <a:t>9.10.2020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E89F06A6-AC31-4CAF-8DD6-D5CAC5F7FFF9}" type="slidenum">
              <a:rPr lang="tr-TR" smtClean="0"/>
              <a:t>‹#›</a:t>
            </a:fld>
            <a:endParaRPr lang="tr-TR"/>
          </a:p>
        </p:txBody>
      </p:sp>
    </p:spTree>
    <p:extLst>
      <p:ext uri="{BB962C8B-B14F-4D97-AF65-F5344CB8AC3E}">
        <p14:creationId xmlns:p14="http://schemas.microsoft.com/office/powerpoint/2010/main" val="1697425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8059AE24-0384-48BC-A81B-D508C04172D5}" type="datetimeFigureOut">
              <a:rPr lang="tr-TR" smtClean="0"/>
              <a:t>9.10.2020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E89F06A6-AC31-4CAF-8DD6-D5CAC5F7FFF9}" type="slidenum">
              <a:rPr lang="tr-TR" smtClean="0"/>
              <a:t>‹#›</a:t>
            </a:fld>
            <a:endParaRPr lang="tr-TR"/>
          </a:p>
        </p:txBody>
      </p:sp>
    </p:spTree>
    <p:extLst>
      <p:ext uri="{BB962C8B-B14F-4D97-AF65-F5344CB8AC3E}">
        <p14:creationId xmlns:p14="http://schemas.microsoft.com/office/powerpoint/2010/main" val="3440541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8059AE24-0384-48BC-A81B-D508C04172D5}" type="datetimeFigureOut">
              <a:rPr lang="tr-TR" smtClean="0"/>
              <a:t>9.10.2020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E89F06A6-AC31-4CAF-8DD6-D5CAC5F7FFF9}" type="slidenum">
              <a:rPr lang="tr-TR" smtClean="0"/>
              <a:t>‹#›</a:t>
            </a:fld>
            <a:endParaRPr lang="tr-TR"/>
          </a:p>
        </p:txBody>
      </p:sp>
    </p:spTree>
    <p:extLst>
      <p:ext uri="{BB962C8B-B14F-4D97-AF65-F5344CB8AC3E}">
        <p14:creationId xmlns:p14="http://schemas.microsoft.com/office/powerpoint/2010/main" val="41735226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8059AE24-0384-48BC-A81B-D508C04172D5}" type="datetimeFigureOut">
              <a:rPr lang="tr-TR" smtClean="0"/>
              <a:t>9.10.2020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E89F06A6-AC31-4CAF-8DD6-D5CAC5F7FFF9}" type="slidenum">
              <a:rPr lang="tr-TR" smtClean="0"/>
              <a:t>‹#›</a:t>
            </a:fld>
            <a:endParaRPr lang="tr-TR"/>
          </a:p>
        </p:txBody>
      </p:sp>
    </p:spTree>
    <p:extLst>
      <p:ext uri="{BB962C8B-B14F-4D97-AF65-F5344CB8AC3E}">
        <p14:creationId xmlns:p14="http://schemas.microsoft.com/office/powerpoint/2010/main" val="2283389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8059AE24-0384-48BC-A81B-D508C04172D5}" type="datetimeFigureOut">
              <a:rPr lang="tr-TR" smtClean="0"/>
              <a:t>9.10.2020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E89F06A6-AC31-4CAF-8DD6-D5CAC5F7FFF9}" type="slidenum">
              <a:rPr lang="tr-TR" smtClean="0"/>
              <a:t>‹#›</a:t>
            </a:fld>
            <a:endParaRPr lang="tr-TR"/>
          </a:p>
        </p:txBody>
      </p:sp>
    </p:spTree>
    <p:extLst>
      <p:ext uri="{BB962C8B-B14F-4D97-AF65-F5344CB8AC3E}">
        <p14:creationId xmlns:p14="http://schemas.microsoft.com/office/powerpoint/2010/main" val="29213118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8059AE24-0384-48BC-A81B-D508C04172D5}" type="datetimeFigureOut">
              <a:rPr lang="tr-TR" smtClean="0"/>
              <a:t>9.10.2020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E89F06A6-AC31-4CAF-8DD6-D5CAC5F7FFF9}" type="slidenum">
              <a:rPr lang="tr-TR" smtClean="0"/>
              <a:t>‹#›</a:t>
            </a:fld>
            <a:endParaRPr lang="tr-TR"/>
          </a:p>
        </p:txBody>
      </p:sp>
    </p:spTree>
    <p:extLst>
      <p:ext uri="{BB962C8B-B14F-4D97-AF65-F5344CB8AC3E}">
        <p14:creationId xmlns:p14="http://schemas.microsoft.com/office/powerpoint/2010/main" val="1205516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8059AE24-0384-48BC-A81B-D508C04172D5}" type="datetimeFigureOut">
              <a:rPr lang="tr-TR" smtClean="0"/>
              <a:t>9.10.2020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89F06A6-AC31-4CAF-8DD6-D5CAC5F7FFF9}" type="slidenum">
              <a:rPr lang="tr-TR" smtClean="0"/>
              <a:t>‹#›</a:t>
            </a:fld>
            <a:endParaRPr lang="tr-TR"/>
          </a:p>
        </p:txBody>
      </p:sp>
    </p:spTree>
    <p:extLst>
      <p:ext uri="{BB962C8B-B14F-4D97-AF65-F5344CB8AC3E}">
        <p14:creationId xmlns:p14="http://schemas.microsoft.com/office/powerpoint/2010/main" val="20439890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8059AE24-0384-48BC-A81B-D508C04172D5}" type="datetimeFigureOut">
              <a:rPr lang="tr-TR" smtClean="0"/>
              <a:t>9.10.2020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89F06A6-AC31-4CAF-8DD6-D5CAC5F7FFF9}" type="slidenum">
              <a:rPr lang="tr-TR" smtClean="0"/>
              <a:t>‹#›</a:t>
            </a:fld>
            <a:endParaRPr lang="tr-TR"/>
          </a:p>
        </p:txBody>
      </p:sp>
    </p:spTree>
    <p:extLst>
      <p:ext uri="{BB962C8B-B14F-4D97-AF65-F5344CB8AC3E}">
        <p14:creationId xmlns:p14="http://schemas.microsoft.com/office/powerpoint/2010/main" val="41664239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59AE24-0384-48BC-A81B-D508C04172D5}" type="datetimeFigureOut">
              <a:rPr lang="tr-TR" smtClean="0"/>
              <a:t>9.10.2020</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9F06A6-AC31-4CAF-8DD6-D5CAC5F7FFF9}" type="slidenum">
              <a:rPr lang="tr-TR" smtClean="0"/>
              <a:t>‹#›</a:t>
            </a:fld>
            <a:endParaRPr lang="tr-TR"/>
          </a:p>
        </p:txBody>
      </p:sp>
    </p:spTree>
    <p:extLst>
      <p:ext uri="{BB962C8B-B14F-4D97-AF65-F5344CB8AC3E}">
        <p14:creationId xmlns:p14="http://schemas.microsoft.com/office/powerpoint/2010/main" val="17067742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tr-TR" b="1" dirty="0"/>
              <a:t> Dil Türleri</a:t>
            </a:r>
            <a:endParaRPr lang="tr-TR" dirty="0"/>
          </a:p>
        </p:txBody>
      </p:sp>
      <p:sp>
        <p:nvSpPr>
          <p:cNvPr id="3" name="Alt Başlık 2"/>
          <p:cNvSpPr>
            <a:spLocks noGrp="1"/>
          </p:cNvSpPr>
          <p:nvPr>
            <p:ph type="subTitle" idx="1"/>
          </p:nvPr>
        </p:nvSpPr>
        <p:spPr/>
        <p:txBody>
          <a:bodyPr/>
          <a:lstStyle/>
          <a:p>
            <a:endParaRPr lang="tr-TR"/>
          </a:p>
        </p:txBody>
      </p:sp>
    </p:spTree>
    <p:extLst>
      <p:ext uri="{BB962C8B-B14F-4D97-AF65-F5344CB8AC3E}">
        <p14:creationId xmlns:p14="http://schemas.microsoft.com/office/powerpoint/2010/main" val="24634771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dirty="0"/>
              <a:t>1. Ana Dil </a:t>
            </a:r>
            <a:br>
              <a:rPr lang="tr-TR" b="1" dirty="0"/>
            </a:br>
            <a:endParaRPr lang="tr-TR" dirty="0"/>
          </a:p>
        </p:txBody>
      </p:sp>
      <p:sp>
        <p:nvSpPr>
          <p:cNvPr id="3" name="İçerik Yer Tutucusu 2"/>
          <p:cNvSpPr>
            <a:spLocks noGrp="1"/>
          </p:cNvSpPr>
          <p:nvPr>
            <p:ph idx="1"/>
          </p:nvPr>
        </p:nvSpPr>
        <p:spPr>
          <a:xfrm>
            <a:off x="457200" y="1340768"/>
            <a:ext cx="8229600" cy="4785395"/>
          </a:xfrm>
        </p:spPr>
        <p:txBody>
          <a:bodyPr>
            <a:normAutofit/>
          </a:bodyPr>
          <a:lstStyle/>
          <a:p>
            <a:r>
              <a:rPr lang="tr-TR" dirty="0"/>
              <a:t>TDK’de “Kendisinden başka diller veya lehçeler türemiş olan dil.” olarak tanımlanan ana dil, “temel dil, kaynak dil, ortak dil” olarak da adlandırılmaktadır. </a:t>
            </a:r>
          </a:p>
          <a:p>
            <a:r>
              <a:rPr lang="tr-TR" dirty="0" smtClean="0"/>
              <a:t>Belli </a:t>
            </a:r>
            <a:r>
              <a:rPr lang="tr-TR" dirty="0"/>
              <a:t>dil öbekleri içinde toplanan ve akraba oldukları kabul edilen dillerin aslını oluşturan kaynak dil. Altay dili Türkçe, Moğolca ve Mançu-</a:t>
            </a:r>
            <a:r>
              <a:rPr lang="tr-TR" dirty="0" err="1"/>
              <a:t>Tunguzca’nın</a:t>
            </a:r>
            <a:r>
              <a:rPr lang="tr-TR" dirty="0"/>
              <a:t> ana dili kabul edilir. Latince Roman dillerine göre bir ana dildir  </a:t>
            </a:r>
          </a:p>
          <a:p>
            <a:endParaRPr lang="tr-TR" dirty="0"/>
          </a:p>
        </p:txBody>
      </p:sp>
    </p:spTree>
    <p:extLst>
      <p:ext uri="{BB962C8B-B14F-4D97-AF65-F5344CB8AC3E}">
        <p14:creationId xmlns:p14="http://schemas.microsoft.com/office/powerpoint/2010/main" val="3415692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764704"/>
            <a:ext cx="8229600" cy="5361459"/>
          </a:xfrm>
        </p:spPr>
        <p:txBody>
          <a:bodyPr>
            <a:normAutofit/>
          </a:bodyPr>
          <a:lstStyle/>
          <a:p>
            <a:r>
              <a:rPr lang="tr-TR" sz="2800" dirty="0"/>
              <a:t>Günümüzde “ana dil” ve “ana dili” terimleri birbirlerinin yerine kullanılmaktadır. Ancak </a:t>
            </a:r>
            <a:r>
              <a:rPr lang="tr-TR" sz="2800" dirty="0" err="1"/>
              <a:t>alanyazın</a:t>
            </a:r>
            <a:r>
              <a:rPr lang="tr-TR" sz="2800" dirty="0"/>
              <a:t> incelendiğinde </a:t>
            </a:r>
            <a:r>
              <a:rPr lang="tr-TR" sz="2800" dirty="0" smtClean="0"/>
              <a:t>terimlerin </a:t>
            </a:r>
            <a:r>
              <a:rPr lang="tr-TR" sz="2800" dirty="0"/>
              <a:t>birbirlerinin yerine kullanılamayacak kadar açık bir şekilde tanımlarının yapıldığı görülmektedir. Türkiye’nin resmî dili Türkçedir. Türkiye’de eğitim denilince de akla Türkçe gelmektedir. Bugün hangi terim kullanılırsa kullanılsın Türkçe ile yapılan eğitim bütünleştirici ve birleştirici olmalıdır (Dolunay, 2013:36). </a:t>
            </a:r>
          </a:p>
          <a:p>
            <a:endParaRPr lang="tr-TR" dirty="0"/>
          </a:p>
        </p:txBody>
      </p:sp>
    </p:spTree>
    <p:extLst>
      <p:ext uri="{BB962C8B-B14F-4D97-AF65-F5344CB8AC3E}">
        <p14:creationId xmlns:p14="http://schemas.microsoft.com/office/powerpoint/2010/main" val="21810591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850106"/>
          </a:xfrm>
        </p:spPr>
        <p:txBody>
          <a:bodyPr>
            <a:normAutofit fontScale="90000"/>
          </a:bodyPr>
          <a:lstStyle/>
          <a:p>
            <a:r>
              <a:rPr lang="tr-TR" b="1" dirty="0" smtClean="0"/>
              <a:t/>
            </a:r>
            <a:br>
              <a:rPr lang="tr-TR" b="1" dirty="0" smtClean="0"/>
            </a:br>
            <a:r>
              <a:rPr lang="tr-TR" b="1" dirty="0" smtClean="0"/>
              <a:t>2</a:t>
            </a:r>
            <a:r>
              <a:rPr lang="tr-TR" b="1" dirty="0"/>
              <a:t>. Ana Dili </a:t>
            </a:r>
            <a:r>
              <a:rPr lang="tr-TR" dirty="0"/>
              <a:t/>
            </a:r>
            <a:br>
              <a:rPr lang="tr-TR" dirty="0"/>
            </a:br>
            <a:endParaRPr lang="tr-TR" dirty="0"/>
          </a:p>
        </p:txBody>
      </p:sp>
      <p:sp>
        <p:nvSpPr>
          <p:cNvPr id="3" name="İçerik Yer Tutucusu 2"/>
          <p:cNvSpPr>
            <a:spLocks noGrp="1"/>
          </p:cNvSpPr>
          <p:nvPr>
            <p:ph idx="1"/>
          </p:nvPr>
        </p:nvSpPr>
        <p:spPr>
          <a:xfrm>
            <a:off x="457200" y="1340768"/>
            <a:ext cx="8229600" cy="4785395"/>
          </a:xfrm>
        </p:spPr>
        <p:txBody>
          <a:bodyPr>
            <a:normAutofit fontScale="85000" lnSpcReduction="10000"/>
          </a:bodyPr>
          <a:lstStyle/>
          <a:p>
            <a:r>
              <a:rPr lang="tr-TR" dirty="0"/>
              <a:t>Çocuğun ailesinden ve çevresinden edindiği dil olarak bilinen ana dilini Aksan (2009:81), “Başlangıçta anneden ve yakın aile çevresinden, daha sonra da ilişkili bulunulan çevrelerden öğrenilen, insanın bilinçaltına inen ve bireylerin toplumla en güçlü bağlarını oluşturan dil.” olarak tanımlamaktadır. </a:t>
            </a:r>
          </a:p>
          <a:p>
            <a:r>
              <a:rPr lang="tr-TR" dirty="0"/>
              <a:t>Çocuk ana dilini anne karnında dinleme yoluyla edinir, çevrede geliştirir. Bireyin duygu ve düşüncesini etkili bir şekilde anlatması, anlatılanları anlaması, içinde doğduğu kültürü yaşaması ve gelecek nesillere aktarması, bilim ve sanatta yaşanan ilerlemeler toplumun ana diline verdiği önem ile doğru orantılıdır.</a:t>
            </a:r>
          </a:p>
          <a:p>
            <a:endParaRPr lang="tr-TR" dirty="0"/>
          </a:p>
        </p:txBody>
      </p:sp>
    </p:spTree>
    <p:extLst>
      <p:ext uri="{BB962C8B-B14F-4D97-AF65-F5344CB8AC3E}">
        <p14:creationId xmlns:p14="http://schemas.microsoft.com/office/powerpoint/2010/main" val="37494090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778098"/>
          </a:xfrm>
        </p:spPr>
        <p:txBody>
          <a:bodyPr>
            <a:normAutofit fontScale="90000"/>
          </a:bodyPr>
          <a:lstStyle/>
          <a:p>
            <a:r>
              <a:rPr lang="tr-TR" b="1" dirty="0"/>
              <a:t>3. Devlet Dili </a:t>
            </a:r>
            <a:br>
              <a:rPr lang="tr-TR" b="1" dirty="0"/>
            </a:br>
            <a:endParaRPr lang="tr-TR" dirty="0"/>
          </a:p>
        </p:txBody>
      </p:sp>
      <p:sp>
        <p:nvSpPr>
          <p:cNvPr id="3" name="İçerik Yer Tutucusu 2"/>
          <p:cNvSpPr>
            <a:spLocks noGrp="1"/>
          </p:cNvSpPr>
          <p:nvPr>
            <p:ph idx="1"/>
          </p:nvPr>
        </p:nvSpPr>
        <p:spPr>
          <a:xfrm>
            <a:off x="395536" y="764704"/>
            <a:ext cx="8229600" cy="5400600"/>
          </a:xfrm>
        </p:spPr>
        <p:txBody>
          <a:bodyPr>
            <a:normAutofit fontScale="55000" lnSpcReduction="20000"/>
          </a:bodyPr>
          <a:lstStyle/>
          <a:p>
            <a:r>
              <a:rPr lang="tr-TR" sz="4400" dirty="0"/>
              <a:t>Devlet dili TDK’nin resmî sitesinde “Bir devletin sınırları içerisinde yönetimde, hukukta, eğitimde ve ticarette gerek sözlü gerekse yazılı iletişimde kullanılan, genellikle kanunla belirlenen dil, resmî dil.” şeklinde açıklanmaktadır. Devlet dili ile resmî dil eş anlamlıdır, diyebiliriz. Ancak Demir ve Yılmaz (2010), resmen tanınmış her dilin devlet dili olamayacağının da altını çizmektedirler. </a:t>
            </a:r>
          </a:p>
          <a:p>
            <a:endParaRPr lang="tr-TR" sz="4400" dirty="0" smtClean="0"/>
          </a:p>
          <a:p>
            <a:r>
              <a:rPr lang="tr-TR" sz="4400" dirty="0" smtClean="0"/>
              <a:t>Bir </a:t>
            </a:r>
            <a:r>
              <a:rPr lang="tr-TR" sz="4400" dirty="0"/>
              <a:t>toplumda birden fazla dil kullanılabilir. Dillerin tamamı veya kullanım alanı en geniş olan dil, devlet dili olmaktadır. Örneğin, Kanada’da İngilizce ve Fransızca resmî dil olarak kullanılmaktadır. Diğer taraftan Lüksemburg da Almanca, Fransızca ve Lüksemburgcayı eşit resmî dil olarak kabul etmektedir. Türkiye Cumhuriyeti’nin devlet dili ise Türkçedir. Bu durum Anayasanın üçüncü maddesinde “Türkiye Devleti, ülkesi ve milletiyle bölünmez bir bütündür. Dili Türkçedir.” şeklinde ifade edilmektedir. </a:t>
            </a:r>
          </a:p>
          <a:p>
            <a:endParaRPr lang="tr-TR" dirty="0"/>
          </a:p>
        </p:txBody>
      </p:sp>
    </p:spTree>
    <p:extLst>
      <p:ext uri="{BB962C8B-B14F-4D97-AF65-F5344CB8AC3E}">
        <p14:creationId xmlns:p14="http://schemas.microsoft.com/office/powerpoint/2010/main" val="26314585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dirty="0"/>
              <a:t>4. Konuşma Dili </a:t>
            </a:r>
            <a:br>
              <a:rPr lang="tr-TR" b="1" dirty="0"/>
            </a:br>
            <a:endParaRPr lang="tr-TR" dirty="0"/>
          </a:p>
        </p:txBody>
      </p:sp>
      <p:sp>
        <p:nvSpPr>
          <p:cNvPr id="3" name="İçerik Yer Tutucusu 2"/>
          <p:cNvSpPr>
            <a:spLocks noGrp="1"/>
          </p:cNvSpPr>
          <p:nvPr>
            <p:ph idx="1"/>
          </p:nvPr>
        </p:nvSpPr>
        <p:spPr>
          <a:xfrm>
            <a:off x="457200" y="1268760"/>
            <a:ext cx="8229600" cy="4857403"/>
          </a:xfrm>
        </p:spPr>
        <p:txBody>
          <a:bodyPr>
            <a:normAutofit fontScale="85000" lnSpcReduction="20000"/>
          </a:bodyPr>
          <a:lstStyle/>
          <a:p>
            <a:r>
              <a:rPr lang="tr-TR" dirty="0"/>
              <a:t>Konuşma dili, “İşitme duyumuza seslenen işaretler </a:t>
            </a:r>
            <a:r>
              <a:rPr lang="tr-TR" dirty="0" err="1"/>
              <a:t>sistemi”dir</a:t>
            </a:r>
            <a:r>
              <a:rPr lang="tr-TR" dirty="0"/>
              <a:t> (</a:t>
            </a:r>
            <a:r>
              <a:rPr lang="tr-TR" dirty="0" err="1"/>
              <a:t>Ediskun</a:t>
            </a:r>
            <a:r>
              <a:rPr lang="tr-TR" dirty="0"/>
              <a:t>, 2010:18). İnsanın kendini sözlü olarak ifade ederken kullandığı dile konuşma dili denir. Konuşmanın insan hayatındaki yeri düşünüldüğünde konuşma dilinin iletişim açısından önemi ortaya çıkmaktadır. </a:t>
            </a:r>
          </a:p>
          <a:p>
            <a:r>
              <a:rPr lang="tr-TR" dirty="0"/>
              <a:t>Konuşma dili, bölgelere ve kişilere göre farklılık gösterebilir. Bu durum konuşma dilinin değişebileceğini göstermektedir. Konuşma dili, katı bir dil değildir. Yazı dilinde olduğu gibi kurallara uyma zorunluluğu yoktur. </a:t>
            </a:r>
            <a:r>
              <a:rPr lang="tr-TR" i="1" dirty="0"/>
              <a:t>“Konuşma dili gelişigüzel dildir. Onda dilin ölçülerine yüzde yüz uyulmaz, dil kaidelerine, kelime sırasına dikkat edilmez.”</a:t>
            </a:r>
            <a:r>
              <a:rPr lang="tr-TR" dirty="0"/>
              <a:t> (Ergin, 2011:11). </a:t>
            </a:r>
          </a:p>
          <a:p>
            <a:endParaRPr lang="tr-TR" dirty="0"/>
          </a:p>
        </p:txBody>
      </p:sp>
    </p:spTree>
    <p:extLst>
      <p:ext uri="{BB962C8B-B14F-4D97-AF65-F5344CB8AC3E}">
        <p14:creationId xmlns:p14="http://schemas.microsoft.com/office/powerpoint/2010/main" val="358417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706090"/>
          </a:xfrm>
        </p:spPr>
        <p:txBody>
          <a:bodyPr>
            <a:normAutofit fontScale="90000"/>
          </a:bodyPr>
          <a:lstStyle/>
          <a:p>
            <a:r>
              <a:rPr lang="tr-TR" b="1" dirty="0" smtClean="0"/>
              <a:t/>
            </a:r>
            <a:br>
              <a:rPr lang="tr-TR" b="1" dirty="0" smtClean="0"/>
            </a:br>
            <a:r>
              <a:rPr lang="tr-TR" b="1" dirty="0" smtClean="0"/>
              <a:t>5</a:t>
            </a:r>
            <a:r>
              <a:rPr lang="tr-TR" b="1" dirty="0"/>
              <a:t>. Yazı Dili </a:t>
            </a:r>
            <a:br>
              <a:rPr lang="tr-TR" b="1" dirty="0"/>
            </a:br>
            <a:endParaRPr lang="tr-TR" dirty="0"/>
          </a:p>
        </p:txBody>
      </p:sp>
      <p:sp>
        <p:nvSpPr>
          <p:cNvPr id="3" name="İçerik Yer Tutucusu 2"/>
          <p:cNvSpPr>
            <a:spLocks noGrp="1"/>
          </p:cNvSpPr>
          <p:nvPr>
            <p:ph idx="1"/>
          </p:nvPr>
        </p:nvSpPr>
        <p:spPr>
          <a:xfrm>
            <a:off x="457200" y="1124744"/>
            <a:ext cx="8229600" cy="5001419"/>
          </a:xfrm>
        </p:spPr>
        <p:txBody>
          <a:bodyPr>
            <a:normAutofit/>
          </a:bodyPr>
          <a:lstStyle/>
          <a:p>
            <a:r>
              <a:rPr lang="tr-TR" sz="2000" dirty="0"/>
              <a:t>Yazı dili, kendimizi yazılı olarak ifade etmek istediğimizde kullandığımız dildir. Yazı dili aynı zamanda toplumun kültür dili ve edebiyat dilidir (Ergin, 2011). Yazı dili, disiplinli bir dildir, kuralcıdır, hata kabul etmez. Konuşma dilinde uyulmayan kurallara yazı dilinde uyulmalıdır. Çünkü konuşma dili konuşulan ortamı etkilerken yazı dili yüzyıllar sonrasını bile etkileyebilecek bir güce sahiptir. </a:t>
            </a:r>
            <a:r>
              <a:rPr lang="tr-TR" sz="2000" i="1" dirty="0"/>
              <a:t>“Konuşmanın yayılım alanı dar; yazının yayılım alanı geniştir.”</a:t>
            </a:r>
            <a:r>
              <a:rPr lang="tr-TR" sz="2000" dirty="0"/>
              <a:t> Dolayısıyla ifade edilenlerin anlaşılırlığının artması için dilin kurallarına uyulmalıdır. </a:t>
            </a:r>
            <a:endParaRPr lang="tr-TR" sz="2000" dirty="0" smtClean="0"/>
          </a:p>
          <a:p>
            <a:r>
              <a:rPr lang="tr-TR" sz="2000" dirty="0"/>
              <a:t>İletişimin sözlü ve yazılı olmak üzere iki temel boyutu vardır. Sözlü iletişimde konuşma dili, yazılı iletişimde yazı dili kullanılır. Bunların sistemli, kurallara uygun bir şekilde kullanılması ise ana dili eğitiminin kalitesiyle doğru orantılıdır. Bu nedenle ana dili eğitimi kuralların ezberletilmesinden ziyade çocuğun yaparak öğrenmesine fırsat verecek ve konuşma dili ile yazı dili arasındaki farkı en aza indirecek şekilde düzenlenmelidir. </a:t>
            </a:r>
          </a:p>
          <a:p>
            <a:endParaRPr lang="tr-TR" sz="2000" dirty="0"/>
          </a:p>
          <a:p>
            <a:endParaRPr lang="tr-TR" dirty="0"/>
          </a:p>
        </p:txBody>
      </p:sp>
    </p:spTree>
    <p:extLst>
      <p:ext uri="{BB962C8B-B14F-4D97-AF65-F5344CB8AC3E}">
        <p14:creationId xmlns:p14="http://schemas.microsoft.com/office/powerpoint/2010/main" val="23581727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850106"/>
          </a:xfrm>
        </p:spPr>
        <p:txBody>
          <a:bodyPr>
            <a:normAutofit fontScale="90000"/>
          </a:bodyPr>
          <a:lstStyle/>
          <a:p>
            <a:r>
              <a:rPr lang="tr-TR" b="1" dirty="0" smtClean="0"/>
              <a:t/>
            </a:r>
            <a:br>
              <a:rPr lang="tr-TR" b="1" dirty="0" smtClean="0"/>
            </a:br>
            <a:r>
              <a:rPr lang="tr-TR" b="1" dirty="0" smtClean="0"/>
              <a:t>6</a:t>
            </a:r>
            <a:r>
              <a:rPr lang="tr-TR" b="1" dirty="0"/>
              <a:t>. Özel Dil </a:t>
            </a:r>
            <a:br>
              <a:rPr lang="tr-TR" b="1" dirty="0"/>
            </a:br>
            <a:endParaRPr lang="tr-TR" dirty="0"/>
          </a:p>
        </p:txBody>
      </p:sp>
      <p:sp>
        <p:nvSpPr>
          <p:cNvPr id="3" name="İçerik Yer Tutucusu 2"/>
          <p:cNvSpPr>
            <a:spLocks noGrp="1"/>
          </p:cNvSpPr>
          <p:nvPr>
            <p:ph idx="1"/>
          </p:nvPr>
        </p:nvSpPr>
        <p:spPr>
          <a:xfrm>
            <a:off x="457200" y="1052736"/>
            <a:ext cx="8229600" cy="5073427"/>
          </a:xfrm>
        </p:spPr>
        <p:txBody>
          <a:bodyPr>
            <a:normAutofit fontScale="70000" lnSpcReduction="20000"/>
          </a:bodyPr>
          <a:lstStyle/>
          <a:p>
            <a:endParaRPr lang="tr-TR" sz="2400" dirty="0" smtClean="0"/>
          </a:p>
          <a:p>
            <a:r>
              <a:rPr lang="tr-TR" sz="3100" dirty="0" smtClean="0"/>
              <a:t>Diller </a:t>
            </a:r>
            <a:r>
              <a:rPr lang="tr-TR" sz="3100" dirty="0"/>
              <a:t>arasında lehçeden, şiveden ve ağızdan farklı olan diller de vardır. Bu dillere özel dil denilmektedir. Özel diller duyulmaması gereken konular için oluşturulmuş sadece </a:t>
            </a:r>
            <a:r>
              <a:rPr lang="tr-TR" sz="3100" dirty="0" err="1"/>
              <a:t>konuşurlarının</a:t>
            </a:r>
            <a:r>
              <a:rPr lang="tr-TR" sz="3100" dirty="0"/>
              <a:t> anladığı yer yer süslü dillerdir. TDK’de ise özel dil, “Aynı meslekten olanların veya aynı iş alanında çalışanların kendi aralarında konuştukları dil.” şeklinde tanımlanmaktadır. </a:t>
            </a:r>
          </a:p>
          <a:p>
            <a:r>
              <a:rPr lang="tr-TR" dirty="0"/>
              <a:t>Argo, jargon ve gizli dil özel dil içinde yer alan terimlerdir (Yıldırım, 2012:567). Demir (2002) ise özel dili argo, meslek dili, esnaf dili, sosyal dil ve gizli dil alt başlıkları ile açıklamaktadır. </a:t>
            </a:r>
          </a:p>
          <a:p>
            <a:r>
              <a:rPr lang="tr-TR" dirty="0"/>
              <a:t>Toplum içinde bir kesimin anlaşmayı sağlamak amacıyla oluşturduğu dil olan </a:t>
            </a:r>
            <a:r>
              <a:rPr lang="tr-TR" b="1" dirty="0"/>
              <a:t>argo</a:t>
            </a:r>
            <a:r>
              <a:rPr lang="tr-TR" dirty="0"/>
              <a:t>, özel diller içerisinde yer almakta olup oldukça sanatlı bir dildir (Aksan, 2009:89). Örneğin </a:t>
            </a:r>
            <a:r>
              <a:rPr lang="tr-TR" i="1" dirty="0"/>
              <a:t>inek</a:t>
            </a:r>
            <a:r>
              <a:rPr lang="tr-TR" dirty="0"/>
              <a:t>, sığıra verilen addır. Oysa bu kelime argoda çok çalışan insanlar için kullanılmaktadır. Bunun gibi bir şeyi yüksek bir yerden geçirmek anlamında kullanılan </a:t>
            </a:r>
            <a:r>
              <a:rPr lang="tr-TR" i="1" dirty="0"/>
              <a:t>aşırmak</a:t>
            </a:r>
            <a:r>
              <a:rPr lang="tr-TR" dirty="0"/>
              <a:t> kelimesi argoda “çalmak, araklamak” anlamındadır</a:t>
            </a:r>
          </a:p>
        </p:txBody>
      </p:sp>
    </p:spTree>
    <p:extLst>
      <p:ext uri="{BB962C8B-B14F-4D97-AF65-F5344CB8AC3E}">
        <p14:creationId xmlns:p14="http://schemas.microsoft.com/office/powerpoint/2010/main" val="3398948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980728"/>
            <a:ext cx="8229600" cy="5145435"/>
          </a:xfrm>
        </p:spPr>
        <p:txBody>
          <a:bodyPr>
            <a:normAutofit fontScale="85000" lnSpcReduction="20000"/>
          </a:bodyPr>
          <a:lstStyle/>
          <a:p>
            <a:r>
              <a:rPr lang="tr-TR" dirty="0"/>
              <a:t>Özel diller içerisinde yer alan bir başka tür ise </a:t>
            </a:r>
            <a:r>
              <a:rPr lang="tr-TR" b="1" dirty="0"/>
              <a:t>jargon</a:t>
            </a:r>
            <a:r>
              <a:rPr lang="tr-TR" dirty="0"/>
              <a:t>dur. TDK’de jargon, “Aynı meslek veya topluluktaki insanların ortak dilden ayrı olarak kullandıkları özel dil veya söz dağarcığı.” şeklinde tanımlanmaktadır. Hukukçuların ve tıpçıların konuştukları dil, jargona örnek olarak verilebilir (Metin, 2006). </a:t>
            </a:r>
          </a:p>
          <a:p>
            <a:r>
              <a:rPr lang="tr-TR" dirty="0"/>
              <a:t>Argo ve jargon genelde birbirine karıştırılan terimler olsa da jargon, argodan farklıdır. Bu farklılığı ise jargonun tanımında gizlidir. Argoda ortak dilden yararlanılırken jargonda ortak dilden yararlanılmaz hatta kullanılacak sözcüklerin yapısı bozulur. Bu sebeple jargonun konuşan kişiler dışında anlaşılması zordur (Aksan, 2009:90). </a:t>
            </a:r>
          </a:p>
          <a:p>
            <a:endParaRPr lang="tr-TR" dirty="0"/>
          </a:p>
        </p:txBody>
      </p:sp>
    </p:spTree>
    <p:extLst>
      <p:ext uri="{BB962C8B-B14F-4D97-AF65-F5344CB8AC3E}">
        <p14:creationId xmlns:p14="http://schemas.microsoft.com/office/powerpoint/2010/main" val="12200697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88640"/>
            <a:ext cx="8229600" cy="864096"/>
          </a:xfrm>
        </p:spPr>
        <p:txBody>
          <a:bodyPr>
            <a:normAutofit fontScale="90000"/>
          </a:bodyPr>
          <a:lstStyle/>
          <a:p>
            <a:r>
              <a:rPr lang="tr-TR" b="1" dirty="0" smtClean="0"/>
              <a:t/>
            </a:r>
            <a:br>
              <a:rPr lang="tr-TR" b="1" dirty="0" smtClean="0"/>
            </a:br>
            <a:r>
              <a:rPr lang="tr-TR" b="1" dirty="0" smtClean="0"/>
              <a:t>7</a:t>
            </a:r>
            <a:r>
              <a:rPr lang="tr-TR" b="1" dirty="0"/>
              <a:t>. Lehçe </a:t>
            </a:r>
            <a:br>
              <a:rPr lang="tr-TR" b="1" dirty="0"/>
            </a:br>
            <a:endParaRPr lang="tr-TR" dirty="0"/>
          </a:p>
        </p:txBody>
      </p:sp>
      <p:sp>
        <p:nvSpPr>
          <p:cNvPr id="3" name="İçerik Yer Tutucusu 2"/>
          <p:cNvSpPr>
            <a:spLocks noGrp="1"/>
          </p:cNvSpPr>
          <p:nvPr>
            <p:ph idx="1"/>
          </p:nvPr>
        </p:nvSpPr>
        <p:spPr>
          <a:xfrm>
            <a:off x="457200" y="1268760"/>
            <a:ext cx="8229600" cy="4857403"/>
          </a:xfrm>
        </p:spPr>
        <p:txBody>
          <a:bodyPr>
            <a:normAutofit fontScale="85000" lnSpcReduction="20000"/>
          </a:bodyPr>
          <a:lstStyle/>
          <a:p>
            <a:r>
              <a:rPr lang="tr-TR" dirty="0"/>
              <a:t>Toplulukların bağımsızlık sembolü olan, iletişim özelliğinin yanı sıra geçmişle gelecek arasında köprü vazifesi gören dilde zamanla farklı kollar oluşmuştur. Lehçe de bu kollardan biridir. Gramer Terimleri Sözlüğü (2003)’</a:t>
            </a:r>
            <a:r>
              <a:rPr lang="tr-TR" dirty="0" err="1"/>
              <a:t>nde</a:t>
            </a:r>
            <a:r>
              <a:rPr lang="tr-TR" dirty="0"/>
              <a:t> lehçe “Bir dilin tarihî, siyasî, sosyal ve kültürel nedenlerle değişik bölgelerde, zamanla ses yapısı, şekil yapısı ve kelime hazinesi bakımından önemli farklarla birbirinden ayrılan kollarından her biri.” olarak tanımlanmaktadır. </a:t>
            </a:r>
          </a:p>
          <a:p>
            <a:r>
              <a:rPr lang="tr-TR" dirty="0"/>
              <a:t>Lehçelerde ses, şekil ve kelime ayrılıkları oldukça fazladır. Sibirya’nın kuzeyinde oturan Yakutların konuştuğu dil Yakutça, Volga’nın iki kolunun kesiştiği bölgede oturan Çuvaşların dili Çuvaşça, Türkçenin lehçeleridir. </a:t>
            </a:r>
          </a:p>
        </p:txBody>
      </p:sp>
    </p:spTree>
    <p:extLst>
      <p:ext uri="{BB962C8B-B14F-4D97-AF65-F5344CB8AC3E}">
        <p14:creationId xmlns:p14="http://schemas.microsoft.com/office/powerpoint/2010/main" val="5066168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dirty="0"/>
              <a:t>8. Şive </a:t>
            </a:r>
            <a:br>
              <a:rPr lang="tr-TR" b="1" dirty="0"/>
            </a:br>
            <a:endParaRPr lang="tr-TR" dirty="0"/>
          </a:p>
        </p:txBody>
      </p:sp>
      <p:sp>
        <p:nvSpPr>
          <p:cNvPr id="3" name="İçerik Yer Tutucusu 2"/>
          <p:cNvSpPr>
            <a:spLocks noGrp="1"/>
          </p:cNvSpPr>
          <p:nvPr>
            <p:ph idx="1"/>
          </p:nvPr>
        </p:nvSpPr>
        <p:spPr>
          <a:xfrm>
            <a:off x="457200" y="1124744"/>
            <a:ext cx="8229600" cy="5001419"/>
          </a:xfrm>
        </p:spPr>
        <p:txBody>
          <a:bodyPr>
            <a:normAutofit fontScale="70000" lnSpcReduction="20000"/>
          </a:bodyPr>
          <a:lstStyle/>
          <a:p>
            <a:r>
              <a:rPr lang="tr-TR" dirty="0"/>
              <a:t>Şive “1. Söyleyiş özelliği, 2. Tarz, tavır, üslup, 3. Naz, eda.”, “Bir dilin bilinen tarihî seyri içinde ayrılmış olup bazı ses ve şekil ayrılıklarını gösteren kolları.” şeklinde tanımlanmaktadır (TDK, 2011; Ergin, 2011). </a:t>
            </a:r>
            <a:endParaRPr lang="tr-TR" dirty="0" smtClean="0"/>
          </a:p>
          <a:p>
            <a:endParaRPr lang="tr-TR" dirty="0"/>
          </a:p>
          <a:p>
            <a:r>
              <a:rPr lang="tr-TR" dirty="0"/>
              <a:t>Lehçe ve şiveler dilin gücünü göstermesi bakımından önemlidir. Ancak </a:t>
            </a:r>
            <a:r>
              <a:rPr lang="tr-TR" dirty="0" err="1"/>
              <a:t>alanyazın</a:t>
            </a:r>
            <a:r>
              <a:rPr lang="tr-TR" dirty="0"/>
              <a:t> incelendiğinde lehçe ve şive konusunda bir adlandırma sorunu olduğu görülmektedir. “Lehçe mi şive mi?” sorusu araştırmacılar arasında hararetli tartışmalara neden olmuştur. Ancak bu tartışmanın günümüzde eskisi kadar gündemde olmadığını söylemek gerekir. Tekin (1992) kendisiyle yapılan bir söyleşide Fransızca asıllı aksan kelimesinin karşılığı olan şivenin dillerin sınıflandırılmasında kullanılamayacağını söyleyerek “şive” adlandırmasını kabul etmediğini göstermiştir. Ergin (2011) ise bu görüşlerin aksine Kırgızca, Kazakça, Özbekçe, Azerbaycan Türkçesi ve Osmanlı Türkçesi vb. Türkçenin şiveleri olarak kabul etmektedir. </a:t>
            </a:r>
          </a:p>
          <a:p>
            <a:endParaRPr lang="tr-TR" dirty="0"/>
          </a:p>
        </p:txBody>
      </p:sp>
    </p:spTree>
    <p:extLst>
      <p:ext uri="{BB962C8B-B14F-4D97-AF65-F5344CB8AC3E}">
        <p14:creationId xmlns:p14="http://schemas.microsoft.com/office/powerpoint/2010/main" val="33696019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dirty="0"/>
              <a:t>9. Ağız </a:t>
            </a:r>
            <a:br>
              <a:rPr lang="tr-TR" b="1" dirty="0"/>
            </a:br>
            <a:endParaRPr lang="tr-TR" dirty="0"/>
          </a:p>
        </p:txBody>
      </p:sp>
      <p:sp>
        <p:nvSpPr>
          <p:cNvPr id="3" name="İçerik Yer Tutucusu 2"/>
          <p:cNvSpPr>
            <a:spLocks noGrp="1"/>
          </p:cNvSpPr>
          <p:nvPr>
            <p:ph idx="1"/>
          </p:nvPr>
        </p:nvSpPr>
        <p:spPr>
          <a:xfrm>
            <a:off x="457200" y="1196752"/>
            <a:ext cx="8229600" cy="4929411"/>
          </a:xfrm>
        </p:spPr>
        <p:txBody>
          <a:bodyPr>
            <a:normAutofit fontScale="77500" lnSpcReduction="20000"/>
          </a:bodyPr>
          <a:lstStyle/>
          <a:p>
            <a:r>
              <a:rPr lang="tr-TR" sz="3100" dirty="0"/>
              <a:t>Bir dildeki kelimelerin söylenişi her zaman aynı olmamaktadır. Kelimeler kişilere ve bölgelere göre farklı seslendirilmektedir. Bu söyleyiş farklılıkları ise ağızları oluşturmaktadır: Yozgat, Çorum, Konya, Erzurum vb. Türkiye Türkçesinin ağızlarıdır. </a:t>
            </a:r>
          </a:p>
          <a:p>
            <a:endParaRPr lang="tr-TR" dirty="0" smtClean="0"/>
          </a:p>
          <a:p>
            <a:r>
              <a:rPr lang="tr-TR" sz="3100" dirty="0" smtClean="0"/>
              <a:t>Ağızlar</a:t>
            </a:r>
            <a:r>
              <a:rPr lang="tr-TR" sz="3100" dirty="0"/>
              <a:t>, konuşma dilini oluşturmaktadır. Yazı dilinde sadece İstanbul Türkçesi kullanılmaktadır. Örneğin, bazı bölgelerde “</a:t>
            </a:r>
            <a:r>
              <a:rPr lang="tr-TR" sz="3100" dirty="0" err="1"/>
              <a:t>Gırşehir</a:t>
            </a:r>
            <a:r>
              <a:rPr lang="tr-TR" sz="3100" dirty="0"/>
              <a:t>” olarak seslendirilen “Kırşehir” ili yazıda Kırşehir olarak yazılmaktadır. Bu yazı dilinin kurallara uyan bir dil olduğunu hatırlatmaktadır. </a:t>
            </a:r>
          </a:p>
          <a:p>
            <a:r>
              <a:rPr lang="tr-TR" sz="3100" dirty="0"/>
              <a:t>Ağızlar da tıpkı lehçe ve şiveler gibi Türkçenin zenginliğidir. Ağızlar dilin geçirdiği aşamaları ve geçmişini göstermesinde önemli bir rol oynar. Bu nedenle araştırmacılara Türkçenin ağızları ile ilgili çalışmaların sayısını artırmaları tavsiye edilmektedir. </a:t>
            </a:r>
          </a:p>
          <a:p>
            <a:endParaRPr lang="tr-TR" dirty="0"/>
          </a:p>
        </p:txBody>
      </p:sp>
    </p:spTree>
    <p:extLst>
      <p:ext uri="{BB962C8B-B14F-4D97-AF65-F5344CB8AC3E}">
        <p14:creationId xmlns:p14="http://schemas.microsoft.com/office/powerpoint/2010/main" val="6904200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922114"/>
          </a:xfrm>
        </p:spPr>
        <p:txBody>
          <a:bodyPr>
            <a:normAutofit fontScale="90000"/>
          </a:bodyPr>
          <a:lstStyle/>
          <a:p>
            <a:r>
              <a:rPr lang="tr-TR" b="1" dirty="0"/>
              <a:t>10. Standart Dil </a:t>
            </a:r>
            <a:br>
              <a:rPr lang="tr-TR" b="1" dirty="0"/>
            </a:br>
            <a:endParaRPr lang="tr-TR" dirty="0"/>
          </a:p>
        </p:txBody>
      </p:sp>
      <p:sp>
        <p:nvSpPr>
          <p:cNvPr id="3" name="İçerik Yer Tutucusu 2"/>
          <p:cNvSpPr>
            <a:spLocks noGrp="1"/>
          </p:cNvSpPr>
          <p:nvPr>
            <p:ph idx="1"/>
          </p:nvPr>
        </p:nvSpPr>
        <p:spPr>
          <a:xfrm>
            <a:off x="457200" y="1124744"/>
            <a:ext cx="8229600" cy="5001419"/>
          </a:xfrm>
        </p:spPr>
        <p:txBody>
          <a:bodyPr>
            <a:normAutofit fontScale="85000" lnSpcReduction="20000"/>
          </a:bodyPr>
          <a:lstStyle/>
          <a:p>
            <a:r>
              <a:rPr lang="tr-TR" dirty="0"/>
              <a:t>Standart dil, bir toplumda diğer ağızlara göre konuşur sayısı daha fazla olan, kurallardan oluşan bir dildir ve toplum içinde konuşulan ağızlardan seçilir. </a:t>
            </a:r>
            <a:r>
              <a:rPr lang="tr-TR" i="1" dirty="0"/>
              <a:t>“Standart dilin de aslında belli bir ağza dayandığı unutulmamalıdır.” </a:t>
            </a:r>
            <a:endParaRPr lang="tr-TR" dirty="0"/>
          </a:p>
          <a:p>
            <a:r>
              <a:rPr lang="tr-TR" dirty="0"/>
              <a:t>Standart dil bir yazı dilidir (Demir, 2010). Örneğin, “Hava soğuk.” ve “Hava </a:t>
            </a:r>
            <a:r>
              <a:rPr lang="tr-TR" dirty="0" err="1"/>
              <a:t>suug</a:t>
            </a:r>
            <a:r>
              <a:rPr lang="tr-TR" dirty="0"/>
              <a:t>.” cümlelerini inceleyelim. “Hangisi doğrudur?” gibi bir soruyla karşılaştığınızda muhtemelen birinci cümlenin doğru olduğunu söyleyeceksiniz. Aslında her iki cümlede doğrudur. Çünkü ikisi de Türkçenin ağızlarına örnektir. Ancak yazı dili açısından incelediğimizde birinci cümle doğrudur. Çünkü standart Türkçeye uygundur ve yazıda kullanılmaktadır. </a:t>
            </a:r>
          </a:p>
          <a:p>
            <a:endParaRPr lang="tr-TR" dirty="0"/>
          </a:p>
        </p:txBody>
      </p:sp>
    </p:spTree>
    <p:extLst>
      <p:ext uri="{BB962C8B-B14F-4D97-AF65-F5344CB8AC3E}">
        <p14:creationId xmlns:p14="http://schemas.microsoft.com/office/powerpoint/2010/main" val="33212617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r>
              <a:rPr lang="tr-TR" sz="2800" dirty="0"/>
              <a:t>Standart dil; edebiyat dilidir, bilim dilidir, devlet dilidir. Dil türleri içinde sadece standart dilin bölgeler üstü bir özelliği </a:t>
            </a:r>
            <a:r>
              <a:rPr lang="tr-TR" sz="2800" dirty="0" smtClean="0"/>
              <a:t>vardır. Çünkü </a:t>
            </a:r>
            <a:r>
              <a:rPr lang="tr-TR" sz="2800" dirty="0"/>
              <a:t>bütün üst düzey kurum ve kuruluşlarda, sanatsal, eğitsel vb. metinlerde standart dil kullanılmaktadır. Bu sebeple okullarda standart dilde konuşma ve yazma çalışmalarına önem verilmeli ve yapılan çalışmaların sayısı artırılmalıdır. </a:t>
            </a:r>
          </a:p>
          <a:p>
            <a:endParaRPr lang="tr-TR" dirty="0"/>
          </a:p>
        </p:txBody>
      </p:sp>
    </p:spTree>
    <p:extLst>
      <p:ext uri="{BB962C8B-B14F-4D97-AF65-F5344CB8AC3E}">
        <p14:creationId xmlns:p14="http://schemas.microsoft.com/office/powerpoint/2010/main" val="33303542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dirty="0" smtClean="0"/>
              <a:t>11. İzole Dil </a:t>
            </a:r>
            <a:br>
              <a:rPr lang="tr-TR" b="1" dirty="0" smtClean="0"/>
            </a:br>
            <a:endParaRPr lang="tr-TR" dirty="0"/>
          </a:p>
        </p:txBody>
      </p:sp>
      <p:sp>
        <p:nvSpPr>
          <p:cNvPr id="3" name="İçerik Yer Tutucusu 2"/>
          <p:cNvSpPr>
            <a:spLocks noGrp="1"/>
          </p:cNvSpPr>
          <p:nvPr>
            <p:ph idx="1"/>
          </p:nvPr>
        </p:nvSpPr>
        <p:spPr/>
        <p:txBody>
          <a:bodyPr>
            <a:normAutofit/>
          </a:bodyPr>
          <a:lstStyle/>
          <a:p>
            <a:r>
              <a:rPr lang="tr-TR" sz="2400" dirty="0" smtClean="0"/>
              <a:t>İzole </a:t>
            </a:r>
            <a:r>
              <a:rPr lang="tr-TR" sz="2400" dirty="0"/>
              <a:t>dil, bir dil ailesi içinde yer alan ancak coğrafi bakımdan ailenin diğer üyelerine komşu ya da yakın olmayan ya da eldeki dil bilimsel verilere göre herhangi bir dil ailesi içinde yer almayan veya aynı dil ailesi içinde yakın akrabası bulunmayan dildir. Örneğin tarihî Mezopotamya dillerinden Sümerce, Orta Asya’daki tarihî Hint-Avrupa dili </a:t>
            </a:r>
            <a:r>
              <a:rPr lang="tr-TR" sz="2400" dirty="0" err="1"/>
              <a:t>Toharca</a:t>
            </a:r>
            <a:r>
              <a:rPr lang="tr-TR" sz="2400" dirty="0"/>
              <a:t>, Doğu Sibirya’daki </a:t>
            </a:r>
            <a:r>
              <a:rPr lang="tr-TR" sz="2400" dirty="0" err="1"/>
              <a:t>Gilyak</a:t>
            </a:r>
            <a:r>
              <a:rPr lang="tr-TR" sz="2400" dirty="0"/>
              <a:t>, modern </a:t>
            </a:r>
            <a:r>
              <a:rPr lang="tr-TR" sz="2400" dirty="0" err="1"/>
              <a:t>İberik</a:t>
            </a:r>
            <a:r>
              <a:rPr lang="tr-TR" sz="2400" dirty="0"/>
              <a:t> yarımadasında Baskça coğrafi bakımdan izole dillerdir. Hint- Avrupa dilleri oldukları halde bu aile içinde yakın akrabaları bulunmayan Arnavutça ve Yunanca da akrabalık ilişkileri bakımından izole dillerdir. </a:t>
            </a:r>
            <a:endParaRPr lang="tr-TR" sz="2400" b="1" dirty="0"/>
          </a:p>
          <a:p>
            <a:endParaRPr lang="tr-TR" sz="2400" dirty="0"/>
          </a:p>
        </p:txBody>
      </p:sp>
    </p:spTree>
    <p:extLst>
      <p:ext uri="{BB962C8B-B14F-4D97-AF65-F5344CB8AC3E}">
        <p14:creationId xmlns:p14="http://schemas.microsoft.com/office/powerpoint/2010/main" val="16089419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dirty="0" smtClean="0"/>
              <a:t>12. Kutsal Diller</a:t>
            </a:r>
            <a:br>
              <a:rPr lang="tr-TR" b="1" dirty="0" smtClean="0"/>
            </a:br>
            <a:endParaRPr lang="tr-TR" dirty="0"/>
          </a:p>
        </p:txBody>
      </p:sp>
      <p:sp>
        <p:nvSpPr>
          <p:cNvPr id="3" name="İçerik Yer Tutucusu 2"/>
          <p:cNvSpPr>
            <a:spLocks noGrp="1"/>
          </p:cNvSpPr>
          <p:nvPr>
            <p:ph idx="1"/>
          </p:nvPr>
        </p:nvSpPr>
        <p:spPr/>
        <p:txBody>
          <a:bodyPr/>
          <a:lstStyle/>
          <a:p>
            <a:pPr marL="0" indent="0">
              <a:buNone/>
            </a:pPr>
            <a:r>
              <a:rPr lang="tr-TR" dirty="0" smtClean="0"/>
              <a:t>Dil </a:t>
            </a:r>
            <a:r>
              <a:rPr lang="tr-TR" dirty="0"/>
              <a:t>bilimsel bakımdan dillere kutsallık atfedilmez, ancak kimi dinlerin öğretilerinin vaaz edildiği diller o dinlerin </a:t>
            </a:r>
            <a:r>
              <a:rPr lang="tr-TR" dirty="0" err="1"/>
              <a:t>inanırları</a:t>
            </a:r>
            <a:r>
              <a:rPr lang="tr-TR" dirty="0"/>
              <a:t> tarafından kutsal kabul edilir. Örneğin, Yahudilik için Klasik İbranice, Hinduizm için Sanskrit, Budizm için </a:t>
            </a:r>
            <a:r>
              <a:rPr lang="tr-TR" dirty="0" err="1"/>
              <a:t>Prakrit</a:t>
            </a:r>
            <a:r>
              <a:rPr lang="tr-TR" dirty="0"/>
              <a:t> (</a:t>
            </a:r>
            <a:r>
              <a:rPr lang="tr-TR" dirty="0" err="1"/>
              <a:t>Pali</a:t>
            </a:r>
            <a:r>
              <a:rPr lang="tr-TR" dirty="0"/>
              <a:t>), İslam dünyası için Klasik Arapça kutsal dillerdir. </a:t>
            </a:r>
            <a:endParaRPr lang="tr-TR" b="1" dirty="0"/>
          </a:p>
          <a:p>
            <a:endParaRPr lang="tr-TR" dirty="0"/>
          </a:p>
        </p:txBody>
      </p:sp>
    </p:spTree>
    <p:extLst>
      <p:ext uri="{BB962C8B-B14F-4D97-AF65-F5344CB8AC3E}">
        <p14:creationId xmlns:p14="http://schemas.microsoft.com/office/powerpoint/2010/main" val="19987828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dirty="0" smtClean="0"/>
              <a:t>13. Yapay Diller</a:t>
            </a:r>
            <a:br>
              <a:rPr lang="tr-TR" b="1" dirty="0" smtClean="0"/>
            </a:br>
            <a:endParaRPr lang="tr-TR" dirty="0"/>
          </a:p>
        </p:txBody>
      </p:sp>
      <p:sp>
        <p:nvSpPr>
          <p:cNvPr id="3" name="İçerik Yer Tutucusu 2"/>
          <p:cNvSpPr>
            <a:spLocks noGrp="1"/>
          </p:cNvSpPr>
          <p:nvPr>
            <p:ph idx="1"/>
          </p:nvPr>
        </p:nvSpPr>
        <p:spPr/>
        <p:txBody>
          <a:bodyPr>
            <a:normAutofit fontScale="85000" lnSpcReduction="20000"/>
          </a:bodyPr>
          <a:lstStyle/>
          <a:p>
            <a:r>
              <a:rPr lang="tr-TR" dirty="0" smtClean="0"/>
              <a:t>İnsanlar </a:t>
            </a:r>
            <a:r>
              <a:rPr lang="tr-TR" dirty="0"/>
              <a:t>arasındaki sorunların önemli ölçüde birbirini anlamamaktan kaynaklandığını, bu nedenle iletişim engellerinin ortadan kaldırılmasının, insanların birbirlerini kolayca anlayabilmesinin önemli olduğunu düşünen bilim insanları, düşünürler, sanatçılar yüzyıllar boyunca ortak bir dil oluşturmayı düşünmüşlerdir. Genellikle Latince, Grekçe ortak ve yaygın sözcüklerle ve basitleştirilmiş dil bilgisi kurallarıyla öğrenme kolaylığı, yaygın ana dillere yakınlık, işlevsellik vb. sağlamak üzere ilk yapay dil, Volapük (Dünya Dili) 1880 yılında Johann Martin </a:t>
            </a:r>
            <a:r>
              <a:rPr lang="tr-TR" dirty="0" err="1"/>
              <a:t>Schleyer</a:t>
            </a:r>
            <a:r>
              <a:rPr lang="tr-TR" dirty="0"/>
              <a:t> tarafından; Esperanto (Ümit Dili), 1887 Ludwig </a:t>
            </a:r>
            <a:r>
              <a:rPr lang="tr-TR" dirty="0" err="1"/>
              <a:t>Zamenhof</a:t>
            </a:r>
            <a:r>
              <a:rPr lang="tr-TR" dirty="0"/>
              <a:t> tarafından oluşturulmuştur. </a:t>
            </a:r>
          </a:p>
          <a:p>
            <a:endParaRPr lang="tr-TR" dirty="0"/>
          </a:p>
        </p:txBody>
      </p:sp>
    </p:spTree>
    <p:extLst>
      <p:ext uri="{BB962C8B-B14F-4D97-AF65-F5344CB8AC3E}">
        <p14:creationId xmlns:p14="http://schemas.microsoft.com/office/powerpoint/2010/main" val="31458452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908720"/>
            <a:ext cx="8229600" cy="5217443"/>
          </a:xfrm>
        </p:spPr>
        <p:txBody>
          <a:bodyPr/>
          <a:lstStyle/>
          <a:p>
            <a:pPr marL="0" indent="0">
              <a:buNone/>
            </a:pPr>
            <a:r>
              <a:rPr lang="tr-TR" b="1" dirty="0" smtClean="0"/>
              <a:t>                       14</a:t>
            </a:r>
            <a:r>
              <a:rPr lang="tr-TR" b="1" dirty="0"/>
              <a:t>. Çok dillilik</a:t>
            </a:r>
            <a:endParaRPr lang="tr-TR" dirty="0"/>
          </a:p>
          <a:p>
            <a:endParaRPr lang="tr-TR" dirty="0" smtClean="0"/>
          </a:p>
          <a:p>
            <a:r>
              <a:rPr lang="tr-TR" dirty="0" smtClean="0"/>
              <a:t>Anadilinin </a:t>
            </a:r>
            <a:r>
              <a:rPr lang="tr-TR" dirty="0"/>
              <a:t>ve statüsü ne olursa olsun sonradan öğrenilmiş diğer dillerin insanlar arasında iletişim amaçlı konuşulmasıdır. </a:t>
            </a:r>
            <a:r>
              <a:rPr lang="tr-TR" sz="2800" dirty="0"/>
              <a:t>(</a:t>
            </a:r>
            <a:r>
              <a:rPr lang="tr-TR" sz="2800" dirty="0" err="1"/>
              <a:t>multilingualizm</a:t>
            </a:r>
            <a:r>
              <a:rPr lang="tr-TR" sz="2800" dirty="0"/>
              <a:t>) </a:t>
            </a:r>
            <a:r>
              <a:rPr lang="tr-TR" dirty="0"/>
              <a:t>(</a:t>
            </a:r>
            <a:r>
              <a:rPr lang="tr-TR" dirty="0" err="1"/>
              <a:t>bilingualizm</a:t>
            </a:r>
            <a:r>
              <a:rPr lang="tr-TR" dirty="0"/>
              <a:t>: iki dillilik) </a:t>
            </a:r>
          </a:p>
          <a:p>
            <a:pPr marL="0" indent="0">
              <a:buNone/>
            </a:pPr>
            <a:endParaRPr lang="tr-TR" dirty="0"/>
          </a:p>
        </p:txBody>
      </p:sp>
    </p:spTree>
    <p:extLst>
      <p:ext uri="{BB962C8B-B14F-4D97-AF65-F5344CB8AC3E}">
        <p14:creationId xmlns:p14="http://schemas.microsoft.com/office/powerpoint/2010/main" val="2592873931"/>
      </p:ext>
    </p:extLst>
  </p:cSld>
  <p:clrMapOvr>
    <a:masterClrMapping/>
  </p:clrMapOvr>
</p:sld>
</file>

<file path=ppt/theme/theme1.xml><?xml version="1.0" encoding="utf-8"?>
<a:theme xmlns:a="http://schemas.openxmlformats.org/drawingml/2006/main" name="Ofis Teması">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TotalTime>
  <Words>1689</Words>
  <Application>Microsoft Office PowerPoint</Application>
  <PresentationFormat>Ekran Gösterisi (4:3)</PresentationFormat>
  <Paragraphs>50</Paragraphs>
  <Slides>18</Slides>
  <Notes>0</Notes>
  <HiddenSlides>0</HiddenSlides>
  <MMClips>0</MMClips>
  <ScaleCrop>false</ScaleCrop>
  <HeadingPairs>
    <vt:vector size="4" baseType="variant">
      <vt:variant>
        <vt:lpstr>Tema</vt:lpstr>
      </vt:variant>
      <vt:variant>
        <vt:i4>1</vt:i4>
      </vt:variant>
      <vt:variant>
        <vt:lpstr>Slayt Başlıkları</vt:lpstr>
      </vt:variant>
      <vt:variant>
        <vt:i4>18</vt:i4>
      </vt:variant>
    </vt:vector>
  </HeadingPairs>
  <TitlesOfParts>
    <vt:vector size="19" baseType="lpstr">
      <vt:lpstr>Ofis Teması</vt:lpstr>
      <vt:lpstr> Dil Türleri</vt:lpstr>
      <vt:lpstr>1. Ana Dil  </vt:lpstr>
      <vt:lpstr>PowerPoint Sunusu</vt:lpstr>
      <vt:lpstr> 2. Ana Dili  </vt:lpstr>
      <vt:lpstr>3. Devlet Dili  </vt:lpstr>
      <vt:lpstr>4. Konuşma Dili  </vt:lpstr>
      <vt:lpstr> 5. Yazı Dili  </vt:lpstr>
      <vt:lpstr> 6. Özel Dil  </vt:lpstr>
      <vt:lpstr>PowerPoint Sunusu</vt:lpstr>
      <vt:lpstr> 7. Lehçe  </vt:lpstr>
      <vt:lpstr>8. Şive  </vt:lpstr>
      <vt:lpstr>9. Ağız  </vt:lpstr>
      <vt:lpstr>10. Standart Dil  </vt:lpstr>
      <vt:lpstr>PowerPoint Sunusu</vt:lpstr>
      <vt:lpstr>11. İzole Dil  </vt:lpstr>
      <vt:lpstr>12. Kutsal Diller </vt:lpstr>
      <vt:lpstr>13. Yapay Diller </vt:lpstr>
      <vt:lpstr>PowerPoint Sunusu</vt:lpstr>
    </vt:vector>
  </TitlesOfParts>
  <Company>-=[By NeC]=-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Dil Türleri</dc:title>
  <dc:creator>PRO2000</dc:creator>
  <cp:lastModifiedBy>PRO2000</cp:lastModifiedBy>
  <cp:revision>4</cp:revision>
  <dcterms:created xsi:type="dcterms:W3CDTF">2020-10-09T11:32:56Z</dcterms:created>
  <dcterms:modified xsi:type="dcterms:W3CDTF">2020-10-09T11:57:11Z</dcterms:modified>
</cp:coreProperties>
</file>