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3" r:id="rId4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5208" autoAdjust="0"/>
  </p:normalViewPr>
  <p:slideViewPr>
    <p:cSldViewPr snapToGrid="0">
      <p:cViewPr varScale="1">
        <p:scale>
          <a:sx n="70" d="100"/>
          <a:sy n="70" d="100"/>
        </p:scale>
        <p:origin x="-74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18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43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53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150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979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852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952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907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219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044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203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7480-70C2-4AC0-98E7-4B458907BD38}" type="datetimeFigureOut">
              <a:rPr lang="tr-TR" smtClean="0"/>
              <a:t>05.12.2018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75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MODÜLER ARİTMETİK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7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MODÜLER ARİTMETİK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1.1.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odüler Aritmetik Tanım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1.2. Denklik Bağıntısı</a:t>
            </a:r>
            <a:endParaRPr lang="tr-TR" sz="17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DENKLİK ÖZELLİKLERİ</a:t>
            </a: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KALAN SINIFLARINDA TOPLAMA VE ÇARPMA İŞLEMLERİ</a:t>
            </a: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BÖLÜM TEKRAR SORULARI</a:t>
            </a: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KAYNAKÇA</a:t>
            </a:r>
          </a:p>
          <a:p>
            <a:pPr marL="457200" indent="-457200">
              <a:buAutoNum type="arabicPeriod" startAt="3"/>
            </a:pPr>
            <a:endParaRPr lang="tr-TR" sz="2100" b="1" dirty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endParaRPr lang="tr-TR" sz="17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821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1.MODÜLER ARİTMETİK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dirty="0" smtClean="0"/>
              <a:t>1.1. Modüler Aritmetik Tanımı</a:t>
            </a:r>
          </a:p>
          <a:p>
            <a:pPr marL="0" indent="0">
              <a:buNone/>
            </a:pPr>
            <a:r>
              <a:rPr lang="tr-TR" dirty="0" smtClean="0"/>
              <a:t>a</a:t>
            </a:r>
            <a:r>
              <a:rPr lang="tr-TR" dirty="0"/>
              <a:t>, b, m birer tam </a:t>
            </a:r>
            <a:r>
              <a:rPr lang="tr-TR" dirty="0" smtClean="0"/>
              <a:t>sayı </a:t>
            </a:r>
            <a:r>
              <a:rPr lang="tr-TR" dirty="0"/>
              <a:t>ve m &gt; 0 olmak üzere,</a:t>
            </a:r>
          </a:p>
          <a:p>
            <a:pPr marL="0" indent="0">
              <a:buNone/>
            </a:pPr>
            <a:r>
              <a:rPr lang="tr-TR" dirty="0" smtClean="0"/>
              <a:t>	a </a:t>
            </a:r>
            <a:r>
              <a:rPr lang="tr-TR" dirty="0"/>
              <a:t>= m . b + k (0 ≤ k &lt; m)</a:t>
            </a:r>
          </a:p>
          <a:p>
            <a:pPr marL="0" indent="0">
              <a:buNone/>
            </a:pPr>
            <a:r>
              <a:rPr lang="tr-TR" dirty="0" smtClean="0"/>
              <a:t>eşitliğini sağlayan </a:t>
            </a:r>
            <a:r>
              <a:rPr lang="tr-TR" dirty="0"/>
              <a:t>k </a:t>
            </a:r>
            <a:r>
              <a:rPr lang="tr-TR" dirty="0" smtClean="0"/>
              <a:t>sayısına</a:t>
            </a:r>
            <a:r>
              <a:rPr lang="tr-TR" dirty="0"/>
              <a:t>, </a:t>
            </a:r>
            <a:r>
              <a:rPr lang="tr-TR" dirty="0" smtClean="0"/>
              <a:t>a’nın </a:t>
            </a:r>
            <a:r>
              <a:rPr lang="tr-TR" dirty="0"/>
              <a:t>m ile </a:t>
            </a:r>
            <a:r>
              <a:rPr lang="tr-TR" dirty="0" smtClean="0"/>
              <a:t>bölümünden kalan </a:t>
            </a:r>
            <a:r>
              <a:rPr lang="tr-TR" dirty="0"/>
              <a:t>denir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		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		     </a:t>
            </a:r>
            <a:r>
              <a:rPr lang="sv-SE" dirty="0" smtClean="0"/>
              <a:t>42 say</a:t>
            </a:r>
            <a:r>
              <a:rPr lang="tr-TR" dirty="0" smtClean="0"/>
              <a:t>ı</a:t>
            </a:r>
            <a:r>
              <a:rPr lang="sv-SE" dirty="0" smtClean="0"/>
              <a:t>s</a:t>
            </a:r>
            <a:r>
              <a:rPr lang="tr-TR" dirty="0" smtClean="0"/>
              <a:t>ı</a:t>
            </a:r>
            <a:r>
              <a:rPr lang="sv-SE" dirty="0" smtClean="0"/>
              <a:t>n</a:t>
            </a:r>
            <a:r>
              <a:rPr lang="tr-TR" dirty="0" smtClean="0"/>
              <a:t>ı</a:t>
            </a:r>
            <a:r>
              <a:rPr lang="sv-SE" dirty="0" smtClean="0"/>
              <a:t>n </a:t>
            </a:r>
            <a:r>
              <a:rPr lang="sv-SE" dirty="0"/>
              <a:t>5 ile bölümünden elde </a:t>
            </a:r>
            <a:r>
              <a:rPr lang="sv-SE" dirty="0" smtClean="0"/>
              <a:t>edilen</a:t>
            </a:r>
            <a:r>
              <a:rPr lang="tr-TR" dirty="0" smtClean="0"/>
              <a:t> </a:t>
            </a:r>
            <a:r>
              <a:rPr lang="sv-SE" dirty="0" smtClean="0"/>
              <a:t>kalan </a:t>
            </a:r>
            <a:r>
              <a:rPr lang="sv-SE" dirty="0"/>
              <a:t>2 dir</a:t>
            </a:r>
            <a:r>
              <a:rPr lang="sv-SE" dirty="0" smtClean="0"/>
              <a:t>.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       –</a:t>
            </a:r>
            <a:r>
              <a:rPr lang="tr-TR" dirty="0"/>
              <a:t>76 </a:t>
            </a:r>
            <a:r>
              <a:rPr lang="sv-SE" dirty="0"/>
              <a:t>say</a:t>
            </a:r>
            <a:r>
              <a:rPr lang="tr-TR" dirty="0"/>
              <a:t>ı</a:t>
            </a:r>
            <a:r>
              <a:rPr lang="sv-SE" dirty="0"/>
              <a:t>s</a:t>
            </a:r>
            <a:r>
              <a:rPr lang="tr-TR" dirty="0"/>
              <a:t>ı</a:t>
            </a:r>
            <a:r>
              <a:rPr lang="sv-SE" dirty="0"/>
              <a:t>n</a:t>
            </a:r>
            <a:r>
              <a:rPr lang="tr-TR" dirty="0"/>
              <a:t>ı</a:t>
            </a:r>
            <a:r>
              <a:rPr lang="sv-SE" dirty="0"/>
              <a:t>n</a:t>
            </a:r>
            <a:r>
              <a:rPr lang="tr-TR" dirty="0" smtClean="0"/>
              <a:t> </a:t>
            </a:r>
            <a:r>
              <a:rPr lang="tr-TR" dirty="0"/>
              <a:t>8 ile bölümünden elde edilen </a:t>
            </a:r>
            <a:r>
              <a:rPr lang="tr-TR" dirty="0" smtClean="0"/>
              <a:t>bölüm -10</a:t>
            </a:r>
            <a:r>
              <a:rPr lang="tr-TR" dirty="0"/>
              <a:t>, kalan 4 </a:t>
            </a:r>
            <a:r>
              <a:rPr lang="tr-TR" dirty="0" smtClean="0"/>
              <a:t>tür.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5" y="3897255"/>
            <a:ext cx="3076575" cy="9810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239" y="5366818"/>
            <a:ext cx="93345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3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Uyarı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/>
              <a:t>Herhangi bir tam </a:t>
            </a:r>
            <a:r>
              <a:rPr lang="tr-TR" dirty="0" smtClean="0"/>
              <a:t>sayının </a:t>
            </a:r>
            <a:r>
              <a:rPr lang="tr-TR" dirty="0"/>
              <a:t>5 ile </a:t>
            </a:r>
            <a:r>
              <a:rPr lang="tr-TR" dirty="0" smtClean="0"/>
              <a:t>bölümünden kalanlar </a:t>
            </a:r>
            <a:r>
              <a:rPr lang="tr-TR" dirty="0"/>
              <a:t>{0, 1, 2, 3, 4} kümesinin; 8 ile </a:t>
            </a:r>
            <a:r>
              <a:rPr lang="tr-TR" dirty="0" smtClean="0"/>
              <a:t>bölümünden kalanlar </a:t>
            </a:r>
            <a:r>
              <a:rPr lang="tr-TR" dirty="0"/>
              <a:t>{0, 1, 2, 3, 4, 5, 6, 7} kümesinin; </a:t>
            </a:r>
            <a:r>
              <a:rPr lang="tr-TR" dirty="0" smtClean="0"/>
              <a:t>m ile </a:t>
            </a:r>
            <a:r>
              <a:rPr lang="tr-TR" dirty="0"/>
              <a:t>bölümünden kalanlar {0, 1, 2, 3, ... , m – </a:t>
            </a:r>
            <a:r>
              <a:rPr lang="tr-TR" dirty="0" smtClean="0"/>
              <a:t>1} kümesinin elemanlarıdır.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Örnek 1:</a:t>
            </a:r>
            <a:r>
              <a:rPr lang="tr-TR" dirty="0" smtClean="0"/>
              <a:t> </a:t>
            </a:r>
            <a:r>
              <a:rPr lang="tr-TR" dirty="0"/>
              <a:t>Saat tam 3’ü gösterirken çalıştırılan kadranlı bir saatin akrebi 164 saat sonra saat kaçı gösterir?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799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Çözüm </a:t>
            </a:r>
            <a:r>
              <a:rPr lang="tr-TR" dirty="0" smtClean="0">
                <a:solidFill>
                  <a:srgbClr val="FF0000"/>
                </a:solidFill>
              </a:rPr>
              <a:t>1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Her </a:t>
            </a:r>
            <a:r>
              <a:rPr lang="tr-TR" dirty="0"/>
              <a:t>12 saatte bir akrep </a:t>
            </a:r>
            <a:r>
              <a:rPr lang="tr-TR" dirty="0" smtClean="0"/>
              <a:t>aynı </a:t>
            </a:r>
            <a:r>
              <a:rPr lang="tr-TR" dirty="0"/>
              <a:t>saati </a:t>
            </a:r>
            <a:r>
              <a:rPr lang="tr-TR" dirty="0" smtClean="0"/>
              <a:t>göstereceğinden 164 </a:t>
            </a:r>
            <a:r>
              <a:rPr lang="tr-TR" dirty="0"/>
              <a:t>önce 12 ile bölünerek kalan </a:t>
            </a:r>
            <a:r>
              <a:rPr lang="tr-TR" dirty="0" smtClean="0"/>
              <a:t>bulunmalıdır.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Kalan </a:t>
            </a:r>
            <a:r>
              <a:rPr lang="tr-TR" dirty="0"/>
              <a:t>8 </a:t>
            </a:r>
            <a:r>
              <a:rPr lang="tr-TR" dirty="0" smtClean="0"/>
              <a:t>olduğu </a:t>
            </a:r>
            <a:r>
              <a:rPr lang="tr-TR" dirty="0"/>
              <a:t>için saatin akrebi 3 + 8 = 11 i gösterecektir.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68" y="3311938"/>
            <a:ext cx="9620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7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2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asker 5 günde bir nöbet </a:t>
            </a:r>
            <a:r>
              <a:rPr lang="tr-TR" dirty="0" smtClean="0"/>
              <a:t>tutmaktadır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 smtClean="0"/>
              <a:t>İlk </a:t>
            </a:r>
            <a:r>
              <a:rPr lang="tr-TR" dirty="0"/>
              <a:t>nöbetini </a:t>
            </a:r>
            <a:r>
              <a:rPr lang="tr-TR" dirty="0" smtClean="0"/>
              <a:t>çarşamba </a:t>
            </a:r>
            <a:r>
              <a:rPr lang="tr-TR" dirty="0"/>
              <a:t>günü </a:t>
            </a:r>
            <a:r>
              <a:rPr lang="tr-TR" dirty="0" smtClean="0"/>
              <a:t>tuttuğuna </a:t>
            </a:r>
            <a:r>
              <a:rPr lang="tr-TR" dirty="0"/>
              <a:t>göre, </a:t>
            </a:r>
            <a:r>
              <a:rPr lang="tr-TR" dirty="0" smtClean="0"/>
              <a:t>23. nöbetini </a:t>
            </a:r>
            <a:r>
              <a:rPr lang="tr-TR" dirty="0"/>
              <a:t>hangi gün tutar?</a:t>
            </a:r>
          </a:p>
        </p:txBody>
      </p:sp>
    </p:spTree>
    <p:extLst>
      <p:ext uri="{BB962C8B-B14F-4D97-AF65-F5344CB8AC3E}">
        <p14:creationId xmlns:p14="http://schemas.microsoft.com/office/powerpoint/2010/main" val="14661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2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İlk </a:t>
            </a:r>
            <a:r>
              <a:rPr lang="tr-TR" dirty="0"/>
              <a:t>nöbetini </a:t>
            </a:r>
            <a:r>
              <a:rPr lang="tr-TR" dirty="0" smtClean="0"/>
              <a:t>çarşamba </a:t>
            </a:r>
            <a:r>
              <a:rPr lang="tr-TR" dirty="0"/>
              <a:t>günü </a:t>
            </a:r>
            <a:r>
              <a:rPr lang="tr-TR" dirty="0" smtClean="0"/>
              <a:t>tuttuğuna </a:t>
            </a:r>
            <a:r>
              <a:rPr lang="tr-TR" dirty="0"/>
              <a:t>göre, geriye </a:t>
            </a:r>
            <a:r>
              <a:rPr lang="tr-TR" dirty="0" smtClean="0"/>
              <a:t>tutması gereken </a:t>
            </a:r>
          </a:p>
          <a:p>
            <a:pPr marL="0" indent="0">
              <a:buNone/>
            </a:pPr>
            <a:r>
              <a:rPr lang="tr-TR" dirty="0" smtClean="0"/>
              <a:t>23 </a:t>
            </a:r>
            <a:r>
              <a:rPr lang="tr-TR" dirty="0"/>
              <a:t>– 1 = 22 nöbet </a:t>
            </a:r>
            <a:r>
              <a:rPr lang="tr-TR" dirty="0" smtClean="0"/>
              <a:t>kalmıştır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5 günde bir nöbet </a:t>
            </a:r>
            <a:r>
              <a:rPr lang="tr-TR" dirty="0" smtClean="0"/>
              <a:t>tuttuğuna </a:t>
            </a:r>
            <a:r>
              <a:rPr lang="tr-TR" dirty="0"/>
              <a:t>göre, 23. nöbetini</a:t>
            </a:r>
          </a:p>
          <a:p>
            <a:pPr marL="0" indent="0">
              <a:buNone/>
            </a:pPr>
            <a:r>
              <a:rPr lang="tr-TR" dirty="0"/>
              <a:t>5.22 = 110 gün sonra </a:t>
            </a:r>
            <a:r>
              <a:rPr lang="tr-TR" dirty="0" smtClean="0"/>
              <a:t>tutacaktır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Her 7 günde bir </a:t>
            </a:r>
            <a:r>
              <a:rPr lang="tr-TR" dirty="0" smtClean="0"/>
              <a:t>aynı </a:t>
            </a:r>
            <a:r>
              <a:rPr lang="tr-TR" dirty="0"/>
              <a:t>gün </a:t>
            </a:r>
            <a:r>
              <a:rPr lang="tr-TR" dirty="0" smtClean="0"/>
              <a:t>olacağından </a:t>
            </a:r>
            <a:r>
              <a:rPr lang="tr-TR" dirty="0"/>
              <a:t>110 </a:t>
            </a:r>
            <a:r>
              <a:rPr lang="tr-TR" dirty="0" smtClean="0"/>
              <a:t>sayısı </a:t>
            </a:r>
            <a:r>
              <a:rPr lang="tr-TR" dirty="0"/>
              <a:t>7 </a:t>
            </a:r>
            <a:r>
              <a:rPr lang="tr-TR" dirty="0" smtClean="0"/>
              <a:t>ile bölünüp</a:t>
            </a:r>
            <a:r>
              <a:rPr lang="tr-TR" dirty="0"/>
              <a:t>, kalana </a:t>
            </a:r>
            <a:r>
              <a:rPr lang="tr-TR" dirty="0" smtClean="0"/>
              <a:t>bakılmalıdır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 err="1" smtClean="0"/>
              <a:t>Çarş</a:t>
            </a:r>
            <a:r>
              <a:rPr lang="tr-TR" dirty="0" smtClean="0"/>
              <a:t>. </a:t>
            </a:r>
            <a:r>
              <a:rPr lang="tr-TR" dirty="0" err="1" smtClean="0"/>
              <a:t>Perş</a:t>
            </a:r>
            <a:r>
              <a:rPr lang="tr-TR" dirty="0" smtClean="0"/>
              <a:t>. </a:t>
            </a:r>
            <a:r>
              <a:rPr lang="tr-TR" dirty="0"/>
              <a:t>Cuma </a:t>
            </a:r>
            <a:r>
              <a:rPr lang="tr-TR" dirty="0" err="1"/>
              <a:t>C.tesi</a:t>
            </a:r>
            <a:r>
              <a:rPr lang="tr-TR" dirty="0"/>
              <a:t> </a:t>
            </a:r>
            <a:r>
              <a:rPr lang="tr-TR" dirty="0" smtClean="0"/>
              <a:t>Paz </a:t>
            </a:r>
            <a:r>
              <a:rPr lang="tr-TR" dirty="0" err="1" smtClean="0"/>
              <a:t>Pazt</a:t>
            </a:r>
            <a:r>
              <a:rPr lang="tr-TR" dirty="0" smtClean="0"/>
              <a:t>. Salı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  0        1         2         3      </a:t>
            </a:r>
            <a:r>
              <a:rPr lang="tr-TR" dirty="0"/>
              <a:t>4 </a:t>
            </a:r>
            <a:r>
              <a:rPr lang="tr-TR" dirty="0" smtClean="0"/>
              <a:t>     5        6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olduğundan </a:t>
            </a:r>
            <a:r>
              <a:rPr lang="tr-TR" dirty="0"/>
              <a:t>bu asker 23. nöbetini pazartesi günü </a:t>
            </a:r>
            <a:r>
              <a:rPr lang="tr-TR" dirty="0" smtClean="0"/>
              <a:t>tutacaktır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540" y="4255990"/>
            <a:ext cx="1393794" cy="100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1.MODÜLER ARİTMETİK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 smtClean="0"/>
              <a:t>1.2. Denklik Bağıntısı</a:t>
            </a:r>
          </a:p>
          <a:p>
            <a:pPr marL="0" indent="0">
              <a:buNone/>
            </a:pPr>
            <a:r>
              <a:rPr lang="tr-TR" dirty="0" smtClean="0"/>
              <a:t>Yansıma</a:t>
            </a:r>
            <a:r>
              <a:rPr lang="tr-TR" dirty="0"/>
              <a:t>, simetri ve </a:t>
            </a:r>
            <a:r>
              <a:rPr lang="tr-TR" dirty="0" smtClean="0"/>
              <a:t>geçişme </a:t>
            </a:r>
            <a:r>
              <a:rPr lang="tr-TR" dirty="0"/>
              <a:t>özelliklerini birlikte </a:t>
            </a:r>
            <a:r>
              <a:rPr lang="tr-TR" dirty="0" smtClean="0"/>
              <a:t>sağlayan bağıntıya </a:t>
            </a:r>
            <a:r>
              <a:rPr lang="tr-TR" b="1" dirty="0"/>
              <a:t>denklik </a:t>
            </a:r>
            <a:r>
              <a:rPr lang="tr-TR" b="1" dirty="0" smtClean="0"/>
              <a:t>bağıntısı </a:t>
            </a:r>
            <a:r>
              <a:rPr lang="tr-TR" dirty="0"/>
              <a:t>denir.</a:t>
            </a:r>
          </a:p>
          <a:p>
            <a:pPr marL="0" indent="0">
              <a:buNone/>
            </a:pPr>
            <a:r>
              <a:rPr lang="tr-TR" dirty="0"/>
              <a:t>Tam </a:t>
            </a:r>
            <a:r>
              <a:rPr lang="tr-TR" dirty="0" smtClean="0"/>
              <a:t>sayılar </a:t>
            </a:r>
            <a:r>
              <a:rPr lang="tr-TR" dirty="0"/>
              <a:t>kümesinde </a:t>
            </a:r>
            <a:r>
              <a:rPr lang="tr-TR" dirty="0" smtClean="0"/>
              <a:t>tanımlanan</a:t>
            </a:r>
            <a:endParaRPr lang="tr-TR" dirty="0"/>
          </a:p>
          <a:p>
            <a:pPr marL="0" indent="0">
              <a:buNone/>
            </a:pPr>
            <a:r>
              <a:rPr lang="el-GR" dirty="0"/>
              <a:t>β = {(</a:t>
            </a:r>
            <a:r>
              <a:rPr lang="tr-TR" dirty="0"/>
              <a:t>x , y)| m | (x – y) , m ∈ Z</a:t>
            </a:r>
            <a:r>
              <a:rPr lang="tr-TR" baseline="30000" dirty="0"/>
              <a:t>+</a:t>
            </a:r>
            <a:r>
              <a:rPr lang="tr-TR" dirty="0"/>
              <a:t> \ {1} </a:t>
            </a:r>
            <a:r>
              <a:rPr lang="tr-TR" dirty="0" smtClean="0"/>
              <a:t>}     bağıntısı </a:t>
            </a:r>
            <a:r>
              <a:rPr lang="tr-TR" dirty="0"/>
              <a:t>denklik </a:t>
            </a:r>
            <a:r>
              <a:rPr lang="tr-TR" dirty="0" smtClean="0"/>
              <a:t>bağıntısıdır.</a:t>
            </a:r>
            <a:endParaRPr lang="tr-TR" dirty="0"/>
          </a:p>
          <a:p>
            <a:pPr marL="0" indent="0">
              <a:buNone/>
            </a:pPr>
            <a:r>
              <a:rPr lang="el-GR" dirty="0"/>
              <a:t>β </a:t>
            </a:r>
            <a:r>
              <a:rPr lang="tr-TR" dirty="0"/>
              <a:t>denklik </a:t>
            </a:r>
            <a:r>
              <a:rPr lang="tr-TR" dirty="0" smtClean="0"/>
              <a:t>bağıntısı olduğundan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∀(</a:t>
            </a:r>
            <a:r>
              <a:rPr lang="tr-TR" dirty="0" err="1"/>
              <a:t>x,y</a:t>
            </a:r>
            <a:r>
              <a:rPr lang="tr-TR" dirty="0"/>
              <a:t>) ∈ </a:t>
            </a:r>
            <a:r>
              <a:rPr lang="el-GR" dirty="0"/>
              <a:t>β </a:t>
            </a:r>
            <a:r>
              <a:rPr lang="tr-TR" dirty="0"/>
              <a:t>için x ≡ y(</a:t>
            </a:r>
            <a:r>
              <a:rPr lang="tr-TR" dirty="0" err="1"/>
              <a:t>mod</a:t>
            </a:r>
            <a:r>
              <a:rPr lang="tr-TR" dirty="0"/>
              <a:t> m) </a:t>
            </a:r>
            <a:r>
              <a:rPr lang="tr-TR" dirty="0" err="1"/>
              <a:t>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Başka </a:t>
            </a:r>
            <a:r>
              <a:rPr lang="tr-TR" dirty="0"/>
              <a:t>bir ifadeyle x in m ile bölümünden kalan y ise</a:t>
            </a:r>
          </a:p>
          <a:p>
            <a:pPr marL="0" indent="0">
              <a:buNone/>
            </a:pPr>
            <a:r>
              <a:rPr lang="tr-TR" dirty="0"/>
              <a:t>“modül m ye göre, x, y ye denktir.” denir.</a:t>
            </a:r>
          </a:p>
          <a:p>
            <a:pPr marL="0" indent="0">
              <a:buNone/>
            </a:pPr>
            <a:r>
              <a:rPr lang="tr-TR" dirty="0"/>
              <a:t>x ≡ y(</a:t>
            </a:r>
            <a:r>
              <a:rPr lang="tr-TR" dirty="0" err="1"/>
              <a:t>mod</a:t>
            </a:r>
            <a:r>
              <a:rPr lang="tr-TR" dirty="0"/>
              <a:t> </a:t>
            </a:r>
            <a:r>
              <a:rPr lang="tr-TR" dirty="0" smtClean="0"/>
              <a:t>m) şeklinde </a:t>
            </a:r>
            <a:r>
              <a:rPr lang="tr-TR" dirty="0"/>
              <a:t>gösterilir.</a:t>
            </a:r>
          </a:p>
        </p:txBody>
      </p:sp>
    </p:spTree>
    <p:extLst>
      <p:ext uri="{BB962C8B-B14F-4D97-AF65-F5344CB8AC3E}">
        <p14:creationId xmlns:p14="http://schemas.microsoft.com/office/powerpoint/2010/main" val="71180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2"/>
          <p:cNvSpPr txBox="1">
            <a:spLocks/>
          </p:cNvSpPr>
          <p:nvPr/>
        </p:nvSpPr>
        <p:spPr>
          <a:xfrm>
            <a:off x="1056443" y="4696287"/>
            <a:ext cx="10297357" cy="1480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838200" y="5166803"/>
            <a:ext cx="10515600" cy="1010159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44 ve 65 7 ile bölündüklerinde </a:t>
            </a:r>
            <a:r>
              <a:rPr lang="tr-TR" dirty="0" smtClean="0"/>
              <a:t>aynı kalanı </a:t>
            </a:r>
            <a:r>
              <a:rPr lang="tr-TR" dirty="0"/>
              <a:t>verdiklerinden</a:t>
            </a:r>
          </a:p>
          <a:p>
            <a:pPr marL="0" indent="0">
              <a:buNone/>
            </a:pPr>
            <a:r>
              <a:rPr lang="tr-TR" dirty="0" smtClean="0"/>
              <a:t>44 ≡ </a:t>
            </a:r>
            <a:r>
              <a:rPr lang="tr-TR" dirty="0"/>
              <a:t>65 (</a:t>
            </a:r>
            <a:r>
              <a:rPr lang="tr-TR" dirty="0" err="1"/>
              <a:t>mod</a:t>
            </a:r>
            <a:r>
              <a:rPr lang="tr-TR" dirty="0"/>
              <a:t> 7) </a:t>
            </a:r>
            <a:r>
              <a:rPr lang="tr-TR" dirty="0" smtClean="0"/>
              <a:t>yazılabilir</a:t>
            </a:r>
            <a:r>
              <a:rPr lang="tr-TR" dirty="0"/>
              <a:t>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73887"/>
            <a:ext cx="305752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630315"/>
                <a:ext cx="10515600" cy="55466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tr-TR" dirty="0" smtClean="0"/>
                  <a:t>Tam sayıların </a:t>
                </a:r>
                <a:r>
                  <a:rPr lang="tr-TR" dirty="0"/>
                  <a:t>m ∈ Z</a:t>
                </a:r>
                <a:r>
                  <a:rPr lang="tr-TR" baseline="30000" dirty="0"/>
                  <a:t>+</a:t>
                </a:r>
                <a:r>
                  <a:rPr lang="tr-TR" dirty="0"/>
                  <a:t> ile bölümünden </a:t>
                </a:r>
                <a:r>
                  <a:rPr lang="tr-TR" dirty="0" smtClean="0"/>
                  <a:t>kalanların </a:t>
                </a:r>
                <a:r>
                  <a:rPr lang="tr-TR" dirty="0"/>
                  <a:t>kümesi</a:t>
                </a:r>
                <a:r>
                  <a:rPr lang="tr-TR" dirty="0" smtClean="0"/>
                  <a:t>; {</a:t>
                </a:r>
                <a:r>
                  <a:rPr lang="tr-TR" dirty="0"/>
                  <a:t>0, 1, 2, ..., </a:t>
                </a:r>
                <a:r>
                  <a:rPr lang="tr-TR" dirty="0" smtClean="0"/>
                  <a:t>m-1</a:t>
                </a:r>
                <a:r>
                  <a:rPr lang="tr-TR" dirty="0"/>
                  <a:t>} </a:t>
                </a:r>
                <a:r>
                  <a:rPr lang="tr-TR" dirty="0" err="1"/>
                  <a:t>dir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dirty="0"/>
                  <a:t>m ∈ Z</a:t>
                </a:r>
                <a:r>
                  <a:rPr lang="tr-TR" baseline="30000" dirty="0"/>
                  <a:t>+</a:t>
                </a:r>
                <a:r>
                  <a:rPr lang="tr-TR" dirty="0" smtClean="0"/>
                  <a:t> </a:t>
                </a:r>
                <a:r>
                  <a:rPr lang="tr-TR" dirty="0"/>
                  <a:t>ile </a:t>
                </a:r>
                <a:r>
                  <a:rPr lang="tr-TR" dirty="0" smtClean="0"/>
                  <a:t>bölündüğünde </a:t>
                </a:r>
                <a:r>
                  <a:rPr lang="tr-TR" dirty="0"/>
                  <a:t>0 </a:t>
                </a:r>
                <a:r>
                  <a:rPr lang="tr-TR" dirty="0" smtClean="0"/>
                  <a:t>kalanını </a:t>
                </a:r>
                <a:r>
                  <a:rPr lang="tr-TR" dirty="0"/>
                  <a:t>veren </a:t>
                </a:r>
                <a:r>
                  <a:rPr lang="tr-TR" dirty="0" smtClean="0"/>
                  <a:t>sayıların oluşturduğu </a:t>
                </a:r>
                <a:r>
                  <a:rPr lang="tr-TR" dirty="0"/>
                  <a:t>kümeye 0 </a:t>
                </a:r>
                <a:r>
                  <a:rPr lang="tr-TR" dirty="0" err="1" smtClean="0"/>
                  <a:t>ın</a:t>
                </a:r>
                <a:r>
                  <a:rPr lang="tr-TR" dirty="0" smtClean="0"/>
                  <a:t> </a:t>
                </a:r>
                <a:r>
                  <a:rPr lang="tr-TR" dirty="0"/>
                  <a:t>denklik </a:t>
                </a:r>
                <a:r>
                  <a:rPr lang="tr-TR" dirty="0" smtClean="0"/>
                  <a:t>sınıfı </a:t>
                </a:r>
                <a:r>
                  <a:rPr lang="tr-TR" dirty="0"/>
                  <a:t>denir.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tr-TR" dirty="0" smtClean="0"/>
                  <a:t> ile </a:t>
                </a:r>
                <a:r>
                  <a:rPr lang="tr-TR" dirty="0"/>
                  <a:t>gösterilir.</a:t>
                </a:r>
              </a:p>
              <a:p>
                <a:pPr marL="0" indent="0">
                  <a:buNone/>
                </a:pPr>
                <a:r>
                  <a:rPr lang="tr-TR" dirty="0"/>
                  <a:t>m ∈ Z</a:t>
                </a:r>
                <a:r>
                  <a:rPr lang="tr-TR" baseline="30000" dirty="0"/>
                  <a:t>+</a:t>
                </a:r>
                <a:r>
                  <a:rPr lang="tr-TR" dirty="0"/>
                  <a:t> ile </a:t>
                </a:r>
                <a:r>
                  <a:rPr lang="tr-TR" dirty="0" smtClean="0"/>
                  <a:t>bölündüğünde </a:t>
                </a:r>
                <a:r>
                  <a:rPr lang="tr-TR" dirty="0"/>
                  <a:t>1 </a:t>
                </a:r>
                <a:r>
                  <a:rPr lang="tr-TR" dirty="0" smtClean="0"/>
                  <a:t>kalanını </a:t>
                </a:r>
                <a:r>
                  <a:rPr lang="tr-TR" dirty="0"/>
                  <a:t>veren </a:t>
                </a:r>
                <a:r>
                  <a:rPr lang="tr-TR" dirty="0" smtClean="0"/>
                  <a:t>sayıların oluşturduğu </a:t>
                </a:r>
                <a:r>
                  <a:rPr lang="tr-TR" dirty="0"/>
                  <a:t>kümeye 1 in denklik </a:t>
                </a:r>
                <a:r>
                  <a:rPr lang="tr-TR" dirty="0" smtClean="0"/>
                  <a:t>sınıfı </a:t>
                </a:r>
                <a:r>
                  <a:rPr lang="tr-TR" dirty="0"/>
                  <a:t>denir.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ile gösterilir.</a:t>
                </a:r>
              </a:p>
              <a:p>
                <a:pPr marL="0" indent="0">
                  <a:buNone/>
                </a:pPr>
                <a:r>
                  <a:rPr lang="tr-TR" dirty="0"/>
                  <a:t>m ∈ Z</a:t>
                </a:r>
                <a:r>
                  <a:rPr lang="tr-TR" baseline="30000" dirty="0"/>
                  <a:t>+</a:t>
                </a:r>
                <a:r>
                  <a:rPr lang="tr-TR" dirty="0"/>
                  <a:t> ile </a:t>
                </a:r>
                <a:r>
                  <a:rPr lang="tr-TR" dirty="0" smtClean="0"/>
                  <a:t>bölündüğünde </a:t>
                </a:r>
                <a:r>
                  <a:rPr lang="tr-TR" dirty="0"/>
                  <a:t>(m–1) </a:t>
                </a:r>
                <a:r>
                  <a:rPr lang="tr-TR" dirty="0" smtClean="0"/>
                  <a:t>kalanını veren sayıların oluşturduğu </a:t>
                </a:r>
                <a:r>
                  <a:rPr lang="tr-TR" dirty="0"/>
                  <a:t>kümeye (m–1) in denklik </a:t>
                </a:r>
                <a:r>
                  <a:rPr lang="tr-TR" dirty="0" smtClean="0"/>
                  <a:t>sınıfı denir</a:t>
                </a:r>
                <a:r>
                  <a:rPr lang="tr-TR" dirty="0"/>
                  <a:t>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acc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ile gösterilir.</a:t>
                </a:r>
              </a:p>
              <a:p>
                <a:pPr marL="0" indent="0">
                  <a:buNone/>
                </a:pPr>
                <a:r>
                  <a:rPr lang="tr-TR" dirty="0"/>
                  <a:t>m ∈ Z+ olmak üzere; tam </a:t>
                </a:r>
                <a:r>
                  <a:rPr lang="tr-TR" dirty="0" smtClean="0"/>
                  <a:t>sayıların </a:t>
                </a:r>
                <a:r>
                  <a:rPr lang="tr-TR" dirty="0"/>
                  <a:t>m ile </a:t>
                </a:r>
                <a:r>
                  <a:rPr lang="tr-TR" dirty="0" smtClean="0"/>
                  <a:t>bölümünden kalanların oluşturduğu </a:t>
                </a:r>
                <a:r>
                  <a:rPr lang="tr-TR" dirty="0"/>
                  <a:t>denklik </a:t>
                </a:r>
                <a:r>
                  <a:rPr lang="tr-TR" dirty="0" smtClean="0"/>
                  <a:t>sınıflarının </a:t>
                </a:r>
                <a:r>
                  <a:rPr lang="tr-TR" dirty="0"/>
                  <a:t>kümesi (</a:t>
                </a:r>
                <a:r>
                  <a:rPr lang="tr-TR" dirty="0" smtClean="0"/>
                  <a:t>kalan sınıflarının </a:t>
                </a:r>
                <a:r>
                  <a:rPr lang="tr-TR" dirty="0"/>
                  <a:t>kümesi)</a:t>
                </a:r>
              </a:p>
              <a:p>
                <a:pPr marL="0" indent="0">
                  <a:buNone/>
                </a:pPr>
                <a:r>
                  <a:rPr lang="tr-TR" dirty="0"/>
                  <a:t>Z/m</a:t>
                </a:r>
                <a:r>
                  <a:rPr lang="tr-TR" dirty="0" smtClean="0"/>
                  <a:t>={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</m:oMath>
                </a14:m>
                <a:r>
                  <a:rPr lang="tr-TR" dirty="0"/>
                  <a:t>, ...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acc>
                  </m:oMath>
                </a14:m>
                <a:r>
                  <a:rPr lang="tr-TR" dirty="0"/>
                  <a:t>}</a:t>
                </a:r>
              </a:p>
              <a:p>
                <a:pPr marL="0" indent="0">
                  <a:buNone/>
                </a:pPr>
                <a:r>
                  <a:rPr lang="tr-TR" dirty="0"/>
                  <a:t>Z/4={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</m:oMath>
                </a14:m>
                <a:r>
                  <a:rPr lang="tr-TR" dirty="0" smtClean="0"/>
                  <a:t>}</a:t>
                </a:r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Z/7={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acc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acc>
                  </m:oMath>
                </a14:m>
                <a:r>
                  <a:rPr lang="tr-TR" dirty="0" smtClean="0"/>
                  <a:t>} </a:t>
                </a:r>
                <a:r>
                  <a:rPr lang="tr-TR" dirty="0" err="1" smtClean="0"/>
                  <a:t>dır</a:t>
                </a:r>
                <a:r>
                  <a:rPr lang="tr-TR" dirty="0"/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30315"/>
                <a:ext cx="10515600" cy="5546648"/>
              </a:xfrm>
              <a:blipFill rotWithShape="1">
                <a:blip r:embed="rId2"/>
                <a:stretch>
                  <a:fillRect l="-1217" t="-2747" r="-1797" b="-109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790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18586"/>
            <a:ext cx="10515600" cy="5058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Tam </a:t>
            </a:r>
            <a:r>
              <a:rPr lang="tr-TR" dirty="0" smtClean="0"/>
              <a:t>sayılar </a:t>
            </a:r>
            <a:r>
              <a:rPr lang="tr-TR" dirty="0"/>
              <a:t>kümesinde </a:t>
            </a:r>
            <a:r>
              <a:rPr lang="tr-TR" dirty="0" smtClean="0"/>
              <a:t>tanımlanan</a:t>
            </a:r>
            <a:r>
              <a:rPr lang="tr-TR" dirty="0"/>
              <a:t>,</a:t>
            </a:r>
          </a:p>
          <a:p>
            <a:pPr marL="0" indent="0">
              <a:buNone/>
            </a:pPr>
            <a:r>
              <a:rPr lang="el-GR" dirty="0"/>
              <a:t>β = {(</a:t>
            </a:r>
            <a:r>
              <a:rPr lang="tr-TR" dirty="0"/>
              <a:t>x, y) : 3 | (x – y</a:t>
            </a:r>
            <a:r>
              <a:rPr lang="tr-TR" dirty="0" smtClean="0"/>
              <a:t>)} denklik bağıntısını </a:t>
            </a:r>
            <a:r>
              <a:rPr lang="tr-TR" dirty="0"/>
              <a:t>inceleyelim.</a:t>
            </a:r>
          </a:p>
          <a:p>
            <a:pPr marL="0" indent="0">
              <a:buNone/>
            </a:pPr>
            <a:r>
              <a:rPr lang="el-GR" dirty="0"/>
              <a:t>β </a:t>
            </a:r>
            <a:r>
              <a:rPr lang="tr-TR" dirty="0" smtClean="0"/>
              <a:t>bağıntısı farkı </a:t>
            </a:r>
            <a:r>
              <a:rPr lang="tr-TR" dirty="0"/>
              <a:t>3 ile tam bölünebilen tam </a:t>
            </a:r>
            <a:r>
              <a:rPr lang="tr-TR" dirty="0" smtClean="0"/>
              <a:t>sayı ikililerinden oluşmaktadır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Yani, (1, 4), (8, 5), …, (72, 63), … </a:t>
            </a:r>
            <a:r>
              <a:rPr lang="el-GR" dirty="0"/>
              <a:t>β </a:t>
            </a:r>
            <a:r>
              <a:rPr lang="tr-TR" dirty="0" err="1" smtClean="0"/>
              <a:t>nın</a:t>
            </a:r>
            <a:r>
              <a:rPr lang="tr-TR" dirty="0" smtClean="0"/>
              <a:t> elemanlarıdır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el-GR" dirty="0"/>
              <a:t>β </a:t>
            </a:r>
            <a:r>
              <a:rPr lang="tr-TR" dirty="0"/>
              <a:t>denklik </a:t>
            </a:r>
            <a:r>
              <a:rPr lang="tr-TR" dirty="0" smtClean="0"/>
              <a:t>bağıntısı olduğu </a:t>
            </a:r>
            <a:r>
              <a:rPr lang="tr-TR" dirty="0"/>
              <a:t>için,</a:t>
            </a:r>
          </a:p>
          <a:p>
            <a:pPr marL="0" indent="0">
              <a:buNone/>
            </a:pPr>
            <a:r>
              <a:rPr lang="tr-TR" dirty="0"/>
              <a:t>∀(x, y) ∈ </a:t>
            </a:r>
            <a:r>
              <a:rPr lang="el-GR" dirty="0"/>
              <a:t>β </a:t>
            </a:r>
            <a:r>
              <a:rPr lang="tr-TR" dirty="0"/>
              <a:t>için x ≡ y(</a:t>
            </a:r>
            <a:r>
              <a:rPr lang="tr-TR" dirty="0" err="1"/>
              <a:t>mod</a:t>
            </a:r>
            <a:r>
              <a:rPr lang="tr-TR" dirty="0"/>
              <a:t> 3) tür.</a:t>
            </a:r>
          </a:p>
          <a:p>
            <a:pPr marL="0" indent="0">
              <a:buNone/>
            </a:pPr>
            <a:r>
              <a:rPr lang="tr-TR" dirty="0"/>
              <a:t>(1, 4) ∈ </a:t>
            </a:r>
            <a:r>
              <a:rPr lang="el-GR" dirty="0"/>
              <a:t>β </a:t>
            </a:r>
            <a:r>
              <a:rPr lang="tr-TR" dirty="0" smtClean="0"/>
              <a:t>olduğu </a:t>
            </a:r>
            <a:r>
              <a:rPr lang="tr-TR" dirty="0"/>
              <a:t>için 1 ≡ 4(</a:t>
            </a:r>
            <a:r>
              <a:rPr lang="tr-TR" dirty="0" err="1"/>
              <a:t>mod</a:t>
            </a:r>
            <a:r>
              <a:rPr lang="tr-TR" dirty="0"/>
              <a:t> 3)</a:t>
            </a:r>
          </a:p>
          <a:p>
            <a:pPr marL="0" indent="0">
              <a:buNone/>
            </a:pPr>
            <a:r>
              <a:rPr lang="tr-TR" dirty="0"/>
              <a:t>(8, 5) ∈ </a:t>
            </a:r>
            <a:r>
              <a:rPr lang="el-GR" dirty="0"/>
              <a:t>β </a:t>
            </a:r>
            <a:r>
              <a:rPr lang="tr-TR" dirty="0" smtClean="0"/>
              <a:t>olduğu </a:t>
            </a:r>
            <a:r>
              <a:rPr lang="tr-TR" dirty="0"/>
              <a:t>için 8 ≡ 5(</a:t>
            </a:r>
            <a:r>
              <a:rPr lang="tr-TR" dirty="0" err="1"/>
              <a:t>mod</a:t>
            </a:r>
            <a:r>
              <a:rPr lang="tr-TR" dirty="0"/>
              <a:t> 3)</a:t>
            </a:r>
          </a:p>
          <a:p>
            <a:pPr marL="0" indent="0">
              <a:buNone/>
            </a:pPr>
            <a:r>
              <a:rPr lang="tr-TR" dirty="0"/>
              <a:t>(72, 63) ∈ </a:t>
            </a:r>
            <a:r>
              <a:rPr lang="el-GR" dirty="0"/>
              <a:t>β </a:t>
            </a:r>
            <a:r>
              <a:rPr lang="tr-TR" dirty="0" smtClean="0"/>
              <a:t>olduğu </a:t>
            </a:r>
            <a:r>
              <a:rPr lang="tr-TR" dirty="0"/>
              <a:t>için 72 ≡ 63(</a:t>
            </a:r>
            <a:r>
              <a:rPr lang="tr-TR" dirty="0" err="1"/>
              <a:t>mod</a:t>
            </a:r>
            <a:r>
              <a:rPr lang="tr-TR" dirty="0"/>
              <a:t> 3) </a:t>
            </a:r>
            <a:r>
              <a:rPr lang="tr-TR" dirty="0" smtClean="0"/>
              <a:t>yazılabilir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07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2.DENKLİK ÖZELLİKLERİ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x, y, a, b, m ∈ Z ve m&gt;1 olmak üzere,</a:t>
            </a:r>
          </a:p>
          <a:p>
            <a:pPr marL="0" indent="0">
              <a:buNone/>
            </a:pPr>
            <a:r>
              <a:rPr lang="tr-TR" b="1" dirty="0"/>
              <a:t>1</a:t>
            </a:r>
            <a:r>
              <a:rPr lang="tr-TR" dirty="0"/>
              <a:t>. x ≡ y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    a </a:t>
            </a:r>
            <a:r>
              <a:rPr lang="tr-TR" dirty="0"/>
              <a:t>≡ b (</a:t>
            </a:r>
            <a:r>
              <a:rPr lang="tr-TR" dirty="0" err="1"/>
              <a:t>mod</a:t>
            </a:r>
            <a:r>
              <a:rPr lang="tr-TR" dirty="0"/>
              <a:t> m) ise</a:t>
            </a:r>
          </a:p>
          <a:p>
            <a:pPr marL="0" indent="0">
              <a:buNone/>
            </a:pPr>
            <a:r>
              <a:rPr lang="tr-TR" dirty="0" smtClean="0"/>
              <a:t>	I</a:t>
            </a:r>
            <a:r>
              <a:rPr lang="tr-TR" dirty="0"/>
              <a:t>. x + a ≡ y + b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	II</a:t>
            </a:r>
            <a:r>
              <a:rPr lang="tr-TR" dirty="0"/>
              <a:t>. x – a ≡ y – b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	III</a:t>
            </a:r>
            <a:r>
              <a:rPr lang="tr-TR" dirty="0"/>
              <a:t>. x · a ≡ y · b (</a:t>
            </a:r>
            <a:r>
              <a:rPr lang="tr-TR" dirty="0" err="1"/>
              <a:t>mod</a:t>
            </a:r>
            <a:r>
              <a:rPr lang="tr-TR" dirty="0"/>
              <a:t> m)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Yani, </a:t>
            </a:r>
            <a:r>
              <a:rPr lang="tr-TR" dirty="0" smtClean="0"/>
              <a:t>aynı </a:t>
            </a:r>
            <a:r>
              <a:rPr lang="tr-TR" dirty="0"/>
              <a:t>modüldeki denklikler, taraf tarafa </a:t>
            </a:r>
            <a:r>
              <a:rPr lang="tr-TR" dirty="0" smtClean="0"/>
              <a:t>toplanabilir, çıkarılabilir</a:t>
            </a:r>
            <a:r>
              <a:rPr lang="tr-TR" dirty="0"/>
              <a:t>, </a:t>
            </a:r>
            <a:r>
              <a:rPr lang="tr-TR" dirty="0" smtClean="0"/>
              <a:t>çarpılabilir.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Not: </a:t>
            </a:r>
            <a:r>
              <a:rPr lang="tr-TR" dirty="0" smtClean="0"/>
              <a:t>Aynı </a:t>
            </a:r>
            <a:r>
              <a:rPr lang="tr-TR" dirty="0"/>
              <a:t>modülde de olsa, denklikler </a:t>
            </a:r>
            <a:r>
              <a:rPr lang="tr-TR" dirty="0">
                <a:solidFill>
                  <a:srgbClr val="FF0000"/>
                </a:solidFill>
              </a:rPr>
              <a:t>taraf </a:t>
            </a:r>
            <a:r>
              <a:rPr lang="tr-TR" dirty="0" smtClean="0">
                <a:solidFill>
                  <a:srgbClr val="FF0000"/>
                </a:solidFill>
              </a:rPr>
              <a:t>tarafa bölünemezler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223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2. ENKLİK </a:t>
            </a:r>
            <a:r>
              <a:rPr lang="tr-TR" b="1" dirty="0"/>
              <a:t>ÖZELLİKLERİ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2. </a:t>
            </a:r>
            <a:r>
              <a:rPr lang="tr-TR" dirty="0" smtClean="0"/>
              <a:t>c </a:t>
            </a:r>
            <a:r>
              <a:rPr lang="tr-TR" dirty="0"/>
              <a:t>∈ Z olsun.</a:t>
            </a:r>
          </a:p>
          <a:p>
            <a:pPr marL="0" indent="0">
              <a:buNone/>
            </a:pPr>
            <a:r>
              <a:rPr lang="tr-TR" dirty="0" smtClean="0"/>
              <a:t>	I</a:t>
            </a:r>
            <a:r>
              <a:rPr lang="tr-TR" dirty="0"/>
              <a:t>. x ≡ y (</a:t>
            </a:r>
            <a:r>
              <a:rPr lang="tr-TR" dirty="0" err="1"/>
              <a:t>mod</a:t>
            </a:r>
            <a:r>
              <a:rPr lang="tr-TR" dirty="0"/>
              <a:t> m) ⇒ x + c ≡ y + c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	II</a:t>
            </a:r>
            <a:r>
              <a:rPr lang="tr-TR" dirty="0"/>
              <a:t>. x ≡ y (</a:t>
            </a:r>
            <a:r>
              <a:rPr lang="tr-TR" dirty="0" err="1"/>
              <a:t>mod</a:t>
            </a:r>
            <a:r>
              <a:rPr lang="tr-TR" dirty="0"/>
              <a:t> m) ⇒ x – c ≡ y – c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	III</a:t>
            </a:r>
            <a:r>
              <a:rPr lang="tr-TR" dirty="0"/>
              <a:t>. x ≡ y (</a:t>
            </a:r>
            <a:r>
              <a:rPr lang="tr-TR" dirty="0" err="1"/>
              <a:t>mod</a:t>
            </a:r>
            <a:r>
              <a:rPr lang="tr-TR" dirty="0"/>
              <a:t> m) ⇒ </a:t>
            </a:r>
            <a:r>
              <a:rPr lang="tr-TR" dirty="0" err="1"/>
              <a:t>x.c</a:t>
            </a:r>
            <a:r>
              <a:rPr lang="tr-TR" dirty="0"/>
              <a:t> ≡ </a:t>
            </a:r>
            <a:r>
              <a:rPr lang="tr-TR" dirty="0" err="1"/>
              <a:t>y.c</a:t>
            </a:r>
            <a:r>
              <a:rPr lang="tr-TR" dirty="0"/>
              <a:t> (</a:t>
            </a:r>
            <a:r>
              <a:rPr lang="tr-TR" dirty="0" err="1"/>
              <a:t>mod</a:t>
            </a:r>
            <a:r>
              <a:rPr lang="tr-TR" dirty="0"/>
              <a:t> m)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Yani, bir </a:t>
            </a:r>
            <a:r>
              <a:rPr lang="tr-TR" dirty="0" smtClean="0"/>
              <a:t>denkliğin </a:t>
            </a:r>
            <a:r>
              <a:rPr lang="tr-TR" dirty="0"/>
              <a:t>her iki </a:t>
            </a:r>
            <a:r>
              <a:rPr lang="tr-TR" dirty="0" smtClean="0"/>
              <a:t>tarafına aynı </a:t>
            </a:r>
            <a:r>
              <a:rPr lang="tr-TR" dirty="0"/>
              <a:t>c ∈ Z </a:t>
            </a:r>
            <a:r>
              <a:rPr lang="tr-TR" dirty="0" smtClean="0"/>
              <a:t>sayısı eklenebilir</a:t>
            </a:r>
            <a:r>
              <a:rPr lang="tr-TR" dirty="0"/>
              <a:t>, her iki </a:t>
            </a:r>
            <a:r>
              <a:rPr lang="tr-TR" dirty="0" smtClean="0"/>
              <a:t>tarafından aynı </a:t>
            </a:r>
            <a:r>
              <a:rPr lang="tr-TR" dirty="0"/>
              <a:t>c ∈ Z </a:t>
            </a:r>
            <a:r>
              <a:rPr lang="tr-TR" dirty="0" smtClean="0"/>
              <a:t>sayısı çıkarılabilir</a:t>
            </a:r>
            <a:r>
              <a:rPr lang="tr-TR" dirty="0"/>
              <a:t>, her iki </a:t>
            </a:r>
            <a:r>
              <a:rPr lang="tr-TR" dirty="0" smtClean="0"/>
              <a:t>tarafı aynı </a:t>
            </a:r>
            <a:r>
              <a:rPr lang="tr-TR" dirty="0"/>
              <a:t>c ∈ Z </a:t>
            </a:r>
            <a:r>
              <a:rPr lang="tr-TR" dirty="0" smtClean="0"/>
              <a:t>sayısı </a:t>
            </a:r>
            <a:r>
              <a:rPr lang="tr-TR" dirty="0"/>
              <a:t>ile </a:t>
            </a:r>
            <a:r>
              <a:rPr lang="tr-TR" dirty="0" smtClean="0"/>
              <a:t>çarpılabilir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5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2.DENKLİK ÖZELLİKLERİ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s-ES" b="1" dirty="0" smtClean="0"/>
                  <a:t>3. </a:t>
                </a:r>
                <a:r>
                  <a:rPr lang="tr-TR" dirty="0"/>
                  <a:t>	</a:t>
                </a:r>
                <a:r>
                  <a:rPr lang="es-ES" b="1" dirty="0" smtClean="0"/>
                  <a:t>I</a:t>
                </a:r>
                <a:r>
                  <a:rPr lang="es-ES" b="1" dirty="0"/>
                  <a:t>. </a:t>
                </a:r>
                <a:r>
                  <a:rPr lang="es-ES" dirty="0"/>
                  <a:t>x ile m ve y ile m </a:t>
                </a:r>
                <a:r>
                  <a:rPr lang="es-ES" dirty="0" smtClean="0"/>
                  <a:t>aralarında </a:t>
                </a:r>
                <a:r>
                  <a:rPr lang="es-ES" dirty="0"/>
                  <a:t>asal </a:t>
                </a:r>
                <a:r>
                  <a:rPr lang="es-ES" dirty="0" smtClean="0"/>
                  <a:t>sayılar </a:t>
                </a:r>
                <a:r>
                  <a:rPr lang="es-ES" dirty="0"/>
                  <a:t>ve</a:t>
                </a:r>
              </a:p>
              <a:p>
                <a:pPr marL="0" indent="0">
                  <a:buNone/>
                </a:pPr>
                <a:r>
                  <a:rPr lang="tr-TR" dirty="0" smtClean="0"/>
                  <a:t>		</a:t>
                </a:r>
                <a:r>
                  <a:rPr lang="es-ES" dirty="0" smtClean="0"/>
                  <a:t>c </a:t>
                </a:r>
                <a:r>
                  <a:rPr lang="es-ES" dirty="0"/>
                  <a:t>∈ Z olsun.</a:t>
                </a:r>
              </a:p>
              <a:p>
                <a:pPr marL="0" indent="0">
                  <a:buNone/>
                </a:pPr>
                <a:r>
                  <a:rPr lang="tr-TR" dirty="0" smtClean="0"/>
                  <a:t>		</a:t>
                </a:r>
                <a:r>
                  <a:rPr lang="es-ES" dirty="0" smtClean="0"/>
                  <a:t>x</a:t>
                </a:r>
                <a:r>
                  <a:rPr lang="tr-TR" dirty="0" smtClean="0"/>
                  <a:t> </a:t>
                </a:r>
                <a:r>
                  <a:rPr lang="es-ES" dirty="0" smtClean="0"/>
                  <a:t>≡ y </a:t>
                </a:r>
                <a:r>
                  <a:rPr lang="es-ES" dirty="0"/>
                  <a:t>(</a:t>
                </a:r>
                <a:r>
                  <a:rPr lang="es-ES" dirty="0" smtClean="0"/>
                  <a:t>mod</a:t>
                </a:r>
                <a:r>
                  <a:rPr lang="tr-TR" dirty="0" smtClean="0"/>
                  <a:t>m</a:t>
                </a:r>
                <a:r>
                  <a:rPr lang="es-ES" dirty="0" smtClean="0"/>
                  <a:t> </a:t>
                </a:r>
                <a:r>
                  <a:rPr lang="es-ES" dirty="0"/>
                  <a:t>) 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tr-TR" dirty="0" smtClean="0"/>
                  <a:t> </a:t>
                </a:r>
                <a:r>
                  <a:rPr lang="es-ES" dirty="0" smtClean="0"/>
                  <a:t>≡</a:t>
                </a:r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s-ES" dirty="0" smtClean="0"/>
                  <a:t> </a:t>
                </a:r>
                <a:r>
                  <a:rPr lang="es-ES" dirty="0"/>
                  <a:t>(modm) dir</a:t>
                </a:r>
                <a:r>
                  <a:rPr lang="es-ES" dirty="0" smtClean="0"/>
                  <a:t>.</a:t>
                </a:r>
                <a:endParaRPr lang="tr-TR" dirty="0" smtClean="0"/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	</a:t>
                </a:r>
                <a:r>
                  <a:rPr lang="tr-TR" b="1" dirty="0"/>
                  <a:t>II. </a:t>
                </a:r>
                <a:r>
                  <a:rPr lang="tr-TR" dirty="0"/>
                  <a:t>OBEB(x, y, m) = c olsun</a:t>
                </a:r>
                <a:r>
                  <a:rPr lang="tr-TR" dirty="0" smtClean="0"/>
                  <a:t>.</a:t>
                </a:r>
              </a:p>
              <a:p>
                <a:pPr marL="0" indent="0">
                  <a:buNone/>
                </a:pPr>
                <a:r>
                  <a:rPr lang="tr-TR" dirty="0"/>
                  <a:t>	</a:t>
                </a:r>
                <a:r>
                  <a:rPr lang="tr-TR" dirty="0" smtClean="0"/>
                  <a:t>	</a:t>
                </a:r>
                <a:r>
                  <a:rPr lang="es-ES" dirty="0" smtClean="0"/>
                  <a:t>x</a:t>
                </a:r>
                <a:r>
                  <a:rPr lang="tr-TR" dirty="0" smtClean="0"/>
                  <a:t> </a:t>
                </a:r>
                <a:r>
                  <a:rPr lang="es-ES" dirty="0"/>
                  <a:t>≡ y (mod</a:t>
                </a:r>
                <a:r>
                  <a:rPr lang="tr-TR" dirty="0"/>
                  <a:t>m</a:t>
                </a:r>
                <a:r>
                  <a:rPr lang="es-ES" dirty="0"/>
                  <a:t> ) 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tr-TR" dirty="0"/>
                  <a:t> </a:t>
                </a:r>
                <a:r>
                  <a:rPr lang="es-ES" dirty="0"/>
                  <a:t>≡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s-ES" dirty="0"/>
                  <a:t> (</a:t>
                </a:r>
                <a:r>
                  <a:rPr lang="es-ES" dirty="0" smtClean="0"/>
                  <a:t>mod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s-ES" dirty="0" smtClean="0"/>
                  <a:t>) </a:t>
                </a:r>
                <a:r>
                  <a:rPr lang="es-ES" dirty="0"/>
                  <a:t>dir.</a:t>
                </a:r>
                <a:endParaRPr lang="tr-TR" dirty="0"/>
              </a:p>
              <a:p>
                <a:pPr marL="0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5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2.DENKLİK ÖZELLİKLERİ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4. </a:t>
            </a:r>
            <a:r>
              <a:rPr lang="tr-TR" b="1" dirty="0" smtClean="0"/>
              <a:t>	</a:t>
            </a:r>
            <a:r>
              <a:rPr lang="tr-TR" dirty="0" smtClean="0"/>
              <a:t>n </a:t>
            </a:r>
            <a:r>
              <a:rPr lang="tr-TR" dirty="0"/>
              <a:t>∈ Z</a:t>
            </a:r>
            <a:r>
              <a:rPr lang="tr-TR" baseline="30000" dirty="0"/>
              <a:t>+</a:t>
            </a:r>
            <a:r>
              <a:rPr lang="tr-TR" dirty="0"/>
              <a:t> olsun.</a:t>
            </a:r>
          </a:p>
          <a:p>
            <a:pPr marL="0" indent="0">
              <a:buNone/>
            </a:pPr>
            <a:r>
              <a:rPr lang="tr-TR" dirty="0" smtClean="0"/>
              <a:t>	x </a:t>
            </a:r>
            <a:r>
              <a:rPr lang="tr-TR" dirty="0"/>
              <a:t>≡ y (</a:t>
            </a:r>
            <a:r>
              <a:rPr lang="tr-TR" dirty="0" err="1"/>
              <a:t>mod</a:t>
            </a:r>
            <a:r>
              <a:rPr lang="tr-TR" dirty="0"/>
              <a:t> m) ⇒ </a:t>
            </a:r>
            <a:r>
              <a:rPr lang="tr-TR" dirty="0" err="1"/>
              <a:t>x</a:t>
            </a:r>
            <a:r>
              <a:rPr lang="tr-TR" baseline="30000" dirty="0" err="1"/>
              <a:t>n</a:t>
            </a:r>
            <a:r>
              <a:rPr lang="tr-TR" dirty="0"/>
              <a:t> ≡ </a:t>
            </a:r>
            <a:r>
              <a:rPr lang="tr-TR" dirty="0" err="1"/>
              <a:t>y</a:t>
            </a:r>
            <a:r>
              <a:rPr lang="tr-TR" baseline="30000" dirty="0" err="1"/>
              <a:t>n</a:t>
            </a:r>
            <a:r>
              <a:rPr lang="tr-TR" dirty="0"/>
              <a:t> (</a:t>
            </a:r>
            <a:r>
              <a:rPr lang="tr-TR" dirty="0" err="1"/>
              <a:t>mod</a:t>
            </a:r>
            <a:r>
              <a:rPr lang="tr-TR" dirty="0"/>
              <a:t> m)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842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3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21 ≡ 3(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b="1" dirty="0" smtClean="0"/>
              <a:t>denkliğini sağlayan </a:t>
            </a:r>
            <a:r>
              <a:rPr lang="tr-TR" b="1" dirty="0"/>
              <a:t>m </a:t>
            </a:r>
            <a:r>
              <a:rPr lang="tr-TR" b="1" dirty="0" smtClean="0"/>
              <a:t>değerlerinin toplamı kaçtır</a:t>
            </a:r>
            <a:r>
              <a:rPr lang="tr-TR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81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3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21 ≡ 3 (</a:t>
                </a:r>
                <a:r>
                  <a:rPr lang="tr-TR" dirty="0" err="1"/>
                  <a:t>mod</a:t>
                </a:r>
                <a:r>
                  <a:rPr lang="tr-TR" dirty="0"/>
                  <a:t> m)</a:t>
                </a:r>
              </a:p>
              <a:p>
                <a:pPr marL="0" indent="0">
                  <a:buNone/>
                </a:pPr>
                <a:r>
                  <a:rPr lang="tr-TR" dirty="0"/>
                  <a:t>21 – 3 = </a:t>
                </a:r>
                <a:r>
                  <a:rPr lang="tr-TR" dirty="0" err="1"/>
                  <a:t>m.k</a:t>
                </a:r>
                <a:r>
                  <a:rPr lang="tr-TR" dirty="0"/>
                  <a:t>, k ∈ </a:t>
                </a:r>
                <a:r>
                  <a:rPr lang="tr-TR" dirty="0" smtClean="0"/>
                  <a:t>Z olmalıdır.</a:t>
                </a:r>
              </a:p>
              <a:p>
                <a:pPr marL="0" indent="0">
                  <a:buNone/>
                </a:pPr>
                <a:r>
                  <a:rPr lang="tr-TR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r-TR" b="0" i="0" smtClean="0"/>
                          <m:t>18</m:t>
                        </m:r>
                      </m:num>
                      <m:den>
                        <m:r>
                          <m:rPr>
                            <m:nor/>
                          </m:rPr>
                          <a:rPr lang="tr-TR" b="0" i="0" smtClean="0"/>
                          <m:t>m</m:t>
                        </m:r>
                      </m:den>
                    </m:f>
                    <m:r>
                      <m:rPr>
                        <m:nor/>
                      </m:rPr>
                      <a:rPr lang="tr-TR" i="0"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tr-TR" b="0" i="0" smtClean="0"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Bu durumda, m ∈ </a:t>
                </a:r>
                <a:r>
                  <a:rPr lang="tr-TR" dirty="0" smtClean="0"/>
                  <a:t>{6</a:t>
                </a:r>
                <a:r>
                  <a:rPr lang="tr-TR" dirty="0"/>
                  <a:t>, 9, 18} olabilir.</a:t>
                </a:r>
              </a:p>
              <a:p>
                <a:pPr marL="0" indent="0">
                  <a:buNone/>
                </a:pPr>
                <a:r>
                  <a:rPr lang="tr-TR" dirty="0"/>
                  <a:t>Buna göre, m </a:t>
                </a:r>
                <a:r>
                  <a:rPr lang="tr-TR" dirty="0" err="1"/>
                  <a:t>nin</a:t>
                </a:r>
                <a:r>
                  <a:rPr lang="tr-TR" dirty="0"/>
                  <a:t> </a:t>
                </a:r>
                <a:r>
                  <a:rPr lang="tr-TR" dirty="0" smtClean="0"/>
                  <a:t>alabileceği değerlerin toplamı</a:t>
                </a:r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6 </a:t>
                </a:r>
                <a:r>
                  <a:rPr lang="tr-TR" dirty="0"/>
                  <a:t>+ 9 + 18 = </a:t>
                </a:r>
                <a:r>
                  <a:rPr lang="tr-TR" dirty="0" smtClean="0"/>
                  <a:t>33 </a:t>
                </a:r>
                <a:r>
                  <a:rPr lang="tr-TR" dirty="0"/>
                  <a:t>bulunur</a:t>
                </a:r>
                <a:r>
                  <a:rPr lang="tr-TR" dirty="0" smtClean="0"/>
                  <a:t>.</a:t>
                </a:r>
              </a:p>
              <a:p>
                <a:pPr marL="0" indent="0">
                  <a:buNone/>
                </a:pPr>
                <a:r>
                  <a:rPr lang="tr-TR" dirty="0" smtClean="0">
                    <a:solidFill>
                      <a:srgbClr val="FF0000"/>
                    </a:solidFill>
                  </a:rPr>
                  <a:t>Not: </a:t>
                </a:r>
                <a:r>
                  <a:rPr lang="tr-TR" dirty="0" smtClean="0"/>
                  <a:t>2 ve 3 de 18’i tam böler lakin kalanın 3 olması gerektiği için bu değerler kullanılamaz.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75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4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3</a:t>
            </a:r>
            <a:r>
              <a:rPr lang="pt-BR" baseline="30000" dirty="0"/>
              <a:t>29</a:t>
            </a:r>
            <a:r>
              <a:rPr lang="pt-BR" dirty="0"/>
              <a:t> </a:t>
            </a:r>
            <a:r>
              <a:rPr lang="pt-BR" dirty="0" smtClean="0"/>
              <a:t>sayısının </a:t>
            </a:r>
            <a:r>
              <a:rPr lang="pt-BR" dirty="0"/>
              <a:t>5 ile bölümünden kalan </a:t>
            </a:r>
            <a:r>
              <a:rPr lang="pt-BR" dirty="0" smtClean="0"/>
              <a:t>kaçtır</a:t>
            </a:r>
            <a:r>
              <a:rPr lang="pt-BR" dirty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166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4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3165629" cy="2027284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3</a:t>
            </a:r>
            <a:r>
              <a:rPr lang="tr-TR" baseline="30000" dirty="0" smtClean="0"/>
              <a:t>1 </a:t>
            </a:r>
            <a:r>
              <a:rPr lang="tr-TR" dirty="0" smtClean="0"/>
              <a:t>≡ 3 (mod5)</a:t>
            </a:r>
          </a:p>
          <a:p>
            <a:pPr marL="0" indent="0">
              <a:buNone/>
            </a:pPr>
            <a:r>
              <a:rPr lang="tr-TR" dirty="0" smtClean="0"/>
              <a:t>3</a:t>
            </a:r>
            <a:r>
              <a:rPr lang="tr-TR" baseline="30000" dirty="0" smtClean="0"/>
              <a:t>2 </a:t>
            </a:r>
            <a:r>
              <a:rPr lang="tr-TR" dirty="0"/>
              <a:t>≡ </a:t>
            </a:r>
            <a:r>
              <a:rPr lang="tr-TR" dirty="0" smtClean="0"/>
              <a:t>4 </a:t>
            </a:r>
            <a:r>
              <a:rPr lang="tr-TR" dirty="0"/>
              <a:t>(mod5</a:t>
            </a:r>
            <a:r>
              <a:rPr lang="tr-TR" dirty="0" smtClean="0"/>
              <a:t>)	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3</a:t>
            </a:r>
            <a:r>
              <a:rPr lang="tr-TR" baseline="30000" dirty="0" smtClean="0"/>
              <a:t>3 </a:t>
            </a:r>
            <a:r>
              <a:rPr lang="tr-TR" dirty="0"/>
              <a:t>≡ </a:t>
            </a:r>
            <a:r>
              <a:rPr lang="tr-TR" dirty="0" smtClean="0"/>
              <a:t>2 </a:t>
            </a:r>
            <a:r>
              <a:rPr lang="tr-TR" dirty="0"/>
              <a:t>(mod5</a:t>
            </a:r>
            <a:r>
              <a:rPr lang="tr-TR" dirty="0" smtClean="0"/>
              <a:t>)	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3</a:t>
            </a:r>
            <a:r>
              <a:rPr lang="tr-TR" baseline="30000" dirty="0" smtClean="0"/>
              <a:t>4 </a:t>
            </a:r>
            <a:r>
              <a:rPr lang="tr-TR" dirty="0"/>
              <a:t>≡ </a:t>
            </a:r>
            <a:r>
              <a:rPr lang="tr-TR" dirty="0" smtClean="0"/>
              <a:t>1 </a:t>
            </a:r>
            <a:r>
              <a:rPr lang="tr-TR" dirty="0"/>
              <a:t>(mod5)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ağ Ayraç 3"/>
          <p:cNvSpPr/>
          <p:nvPr/>
        </p:nvSpPr>
        <p:spPr>
          <a:xfrm>
            <a:off x="2876365" y="1899821"/>
            <a:ext cx="523783" cy="184655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4136995" y="2561489"/>
            <a:ext cx="543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prstClr val="black"/>
                </a:solidFill>
              </a:rPr>
              <a:t>3</a:t>
            </a:r>
            <a:r>
              <a:rPr lang="tr-TR" sz="2800" baseline="30000" dirty="0" smtClean="0">
                <a:solidFill>
                  <a:prstClr val="black"/>
                </a:solidFill>
              </a:rPr>
              <a:t>29</a:t>
            </a:r>
            <a:r>
              <a:rPr lang="tr-TR" sz="2800" baseline="30000" dirty="0" smtClean="0"/>
              <a:t>  </a:t>
            </a:r>
            <a:r>
              <a:rPr lang="tr-TR" sz="2800" dirty="0" smtClean="0"/>
              <a:t>≡ (3</a:t>
            </a:r>
            <a:r>
              <a:rPr lang="tr-TR" sz="2800" baseline="30000" dirty="0" smtClean="0"/>
              <a:t>4</a:t>
            </a:r>
            <a:r>
              <a:rPr lang="tr-TR" sz="2800" dirty="0" smtClean="0"/>
              <a:t>)</a:t>
            </a:r>
            <a:r>
              <a:rPr lang="tr-TR" sz="2800" baseline="30000" dirty="0" smtClean="0"/>
              <a:t>7</a:t>
            </a:r>
            <a:r>
              <a:rPr lang="tr-TR" sz="2800" dirty="0" smtClean="0"/>
              <a:t>.</a:t>
            </a:r>
            <a:r>
              <a:rPr lang="tr-TR" sz="2800" dirty="0"/>
              <a:t> </a:t>
            </a:r>
            <a:r>
              <a:rPr lang="tr-TR" sz="2800" dirty="0" smtClean="0"/>
              <a:t>3</a:t>
            </a:r>
            <a:r>
              <a:rPr lang="tr-TR" sz="2800" baseline="30000" dirty="0" smtClean="0"/>
              <a:t>1</a:t>
            </a:r>
            <a:r>
              <a:rPr lang="tr-TR" sz="2800" dirty="0"/>
              <a:t> </a:t>
            </a:r>
            <a:r>
              <a:rPr lang="tr-TR" sz="2800" dirty="0" smtClean="0"/>
              <a:t>≡ 1.3 (</a:t>
            </a:r>
            <a:r>
              <a:rPr lang="tr-TR" sz="2800" dirty="0" err="1" smtClean="0"/>
              <a:t>mod</a:t>
            </a:r>
            <a:r>
              <a:rPr lang="tr-TR" sz="2800" dirty="0" smtClean="0"/>
              <a:t> 5)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6096000" y="3223157"/>
            <a:ext cx="3971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≡ 3 (</a:t>
            </a:r>
            <a:r>
              <a:rPr lang="tr-TR" sz="2800" dirty="0" err="1" smtClean="0"/>
              <a:t>mod</a:t>
            </a:r>
            <a:r>
              <a:rPr lang="tr-TR" sz="2800" dirty="0" smtClean="0"/>
              <a:t> 5) bulunur.</a:t>
            </a:r>
            <a:endParaRPr lang="tr-TR" sz="28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838200" y="4918229"/>
            <a:ext cx="100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O hâlde 3</a:t>
            </a:r>
            <a:r>
              <a:rPr lang="tr-TR" sz="2800" baseline="30000" dirty="0"/>
              <a:t>29</a:t>
            </a:r>
            <a:r>
              <a:rPr lang="tr-TR" sz="2800" dirty="0"/>
              <a:t> un 5 ile bölümünden kalan 3 tür.</a:t>
            </a:r>
          </a:p>
        </p:txBody>
      </p:sp>
    </p:spTree>
    <p:extLst>
      <p:ext uri="{BB962C8B-B14F-4D97-AF65-F5344CB8AC3E}">
        <p14:creationId xmlns:p14="http://schemas.microsoft.com/office/powerpoint/2010/main" val="119353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5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19</a:t>
            </a:r>
            <a:r>
              <a:rPr lang="tr-TR" baseline="30000" dirty="0"/>
              <a:t>19</a:t>
            </a:r>
            <a:r>
              <a:rPr lang="tr-TR" dirty="0"/>
              <a:t> ≡ x (</a:t>
            </a:r>
            <a:r>
              <a:rPr lang="tr-TR" dirty="0" err="1"/>
              <a:t>mod</a:t>
            </a:r>
            <a:r>
              <a:rPr lang="tr-TR" dirty="0"/>
              <a:t> 10)</a:t>
            </a:r>
          </a:p>
          <a:p>
            <a:pPr marL="0" indent="0">
              <a:buNone/>
            </a:pPr>
            <a:r>
              <a:rPr lang="tr-TR" dirty="0" smtClean="0"/>
              <a:t>olduğuna </a:t>
            </a:r>
            <a:r>
              <a:rPr lang="tr-TR" dirty="0"/>
              <a:t>göre, x </a:t>
            </a:r>
            <a:r>
              <a:rPr lang="tr-TR" dirty="0" smtClean="0"/>
              <a:t>kaçtır?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040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5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19 ≡ 9 (</a:t>
            </a:r>
            <a:r>
              <a:rPr lang="tr-TR" dirty="0" err="1"/>
              <a:t>mod</a:t>
            </a:r>
            <a:r>
              <a:rPr lang="tr-TR" dirty="0"/>
              <a:t> 10)</a:t>
            </a:r>
          </a:p>
          <a:p>
            <a:pPr marL="0" indent="0">
              <a:buNone/>
            </a:pPr>
            <a:r>
              <a:rPr lang="tr-TR" dirty="0"/>
              <a:t>19</a:t>
            </a:r>
            <a:r>
              <a:rPr lang="tr-TR" baseline="30000" dirty="0"/>
              <a:t>19</a:t>
            </a:r>
            <a:r>
              <a:rPr lang="tr-TR" dirty="0"/>
              <a:t> ≡ x (</a:t>
            </a:r>
            <a:r>
              <a:rPr lang="tr-TR" dirty="0" err="1"/>
              <a:t>mod</a:t>
            </a:r>
            <a:r>
              <a:rPr lang="tr-TR" dirty="0"/>
              <a:t> 10) yerine 9</a:t>
            </a:r>
            <a:r>
              <a:rPr lang="tr-TR" baseline="30000" dirty="0"/>
              <a:t>19 </a:t>
            </a:r>
            <a:r>
              <a:rPr lang="tr-TR" dirty="0"/>
              <a:t>≡ x (</a:t>
            </a:r>
            <a:r>
              <a:rPr lang="tr-TR" dirty="0" err="1"/>
              <a:t>mod</a:t>
            </a:r>
            <a:r>
              <a:rPr lang="tr-TR" dirty="0"/>
              <a:t> 10) </a:t>
            </a:r>
            <a:r>
              <a:rPr lang="tr-TR" dirty="0" smtClean="0"/>
              <a:t>yazılabilir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9</a:t>
            </a:r>
            <a:r>
              <a:rPr lang="tr-TR" baseline="30000" dirty="0"/>
              <a:t>1</a:t>
            </a:r>
            <a:r>
              <a:rPr lang="tr-TR" dirty="0"/>
              <a:t> ≡ 9 (</a:t>
            </a:r>
            <a:r>
              <a:rPr lang="tr-TR" dirty="0" err="1"/>
              <a:t>mod</a:t>
            </a:r>
            <a:r>
              <a:rPr lang="tr-TR" dirty="0"/>
              <a:t> 10)</a:t>
            </a:r>
          </a:p>
          <a:p>
            <a:pPr marL="0" indent="0">
              <a:buNone/>
            </a:pPr>
            <a:r>
              <a:rPr lang="tr-TR" dirty="0"/>
              <a:t>9</a:t>
            </a:r>
            <a:r>
              <a:rPr lang="tr-TR" baseline="30000" dirty="0"/>
              <a:t>2</a:t>
            </a:r>
            <a:r>
              <a:rPr lang="tr-TR" dirty="0"/>
              <a:t> ≡ 1 (</a:t>
            </a:r>
            <a:r>
              <a:rPr lang="tr-TR" dirty="0" err="1"/>
              <a:t>mod</a:t>
            </a:r>
            <a:r>
              <a:rPr lang="tr-TR" dirty="0"/>
              <a:t> 10)</a:t>
            </a:r>
          </a:p>
          <a:p>
            <a:pPr marL="0" indent="0">
              <a:buNone/>
            </a:pPr>
            <a:r>
              <a:rPr lang="tr-TR" dirty="0"/>
              <a:t>9</a:t>
            </a:r>
            <a:r>
              <a:rPr lang="tr-TR" baseline="30000" dirty="0"/>
              <a:t>2k</a:t>
            </a:r>
            <a:r>
              <a:rPr lang="tr-TR" dirty="0"/>
              <a:t> ≡ 1 (</a:t>
            </a:r>
            <a:r>
              <a:rPr lang="tr-TR" dirty="0" err="1"/>
              <a:t>mod</a:t>
            </a:r>
            <a:r>
              <a:rPr lang="tr-TR" dirty="0"/>
              <a:t> 10) ... k ∈ N+</a:t>
            </a:r>
          </a:p>
          <a:p>
            <a:pPr marL="0" indent="0">
              <a:buNone/>
            </a:pPr>
            <a:r>
              <a:rPr lang="tr-TR" dirty="0"/>
              <a:t>9</a:t>
            </a:r>
            <a:r>
              <a:rPr lang="tr-TR" baseline="30000" dirty="0"/>
              <a:t>19</a:t>
            </a:r>
            <a:r>
              <a:rPr lang="tr-TR" dirty="0"/>
              <a:t> ≡ (</a:t>
            </a:r>
            <a:r>
              <a:rPr lang="tr-TR" dirty="0" smtClean="0"/>
              <a:t>9</a:t>
            </a:r>
            <a:r>
              <a:rPr lang="tr-TR" baseline="30000" dirty="0" smtClean="0"/>
              <a:t>2</a:t>
            </a:r>
            <a:r>
              <a:rPr lang="tr-TR" dirty="0" smtClean="0"/>
              <a:t>)</a:t>
            </a:r>
            <a:r>
              <a:rPr lang="tr-TR" baseline="40000" dirty="0" smtClean="0"/>
              <a:t>k</a:t>
            </a:r>
            <a:r>
              <a:rPr lang="tr-TR" dirty="0" smtClean="0"/>
              <a:t> </a:t>
            </a:r>
            <a:r>
              <a:rPr lang="tr-TR" dirty="0"/>
              <a:t>. 9 ≡ 1 . 9 ≡ 9 (</a:t>
            </a:r>
            <a:r>
              <a:rPr lang="tr-TR" dirty="0" err="1"/>
              <a:t>mod</a:t>
            </a:r>
            <a:r>
              <a:rPr lang="tr-TR" dirty="0"/>
              <a:t> 10) olur.</a:t>
            </a:r>
          </a:p>
        </p:txBody>
      </p:sp>
    </p:spTree>
    <p:extLst>
      <p:ext uri="{BB962C8B-B14F-4D97-AF65-F5344CB8AC3E}">
        <p14:creationId xmlns:p14="http://schemas.microsoft.com/office/powerpoint/2010/main" val="1361442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Not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m asal </a:t>
            </a:r>
            <a:r>
              <a:rPr lang="tr-TR" dirty="0" smtClean="0"/>
              <a:t>sayı </a:t>
            </a:r>
            <a:r>
              <a:rPr lang="tr-TR" dirty="0"/>
              <a:t>ve a tam </a:t>
            </a:r>
            <a:r>
              <a:rPr lang="tr-TR" dirty="0" smtClean="0"/>
              <a:t>sayısı </a:t>
            </a:r>
            <a:r>
              <a:rPr lang="tr-TR" dirty="0"/>
              <a:t>ile m </a:t>
            </a:r>
            <a:r>
              <a:rPr lang="tr-TR" dirty="0" smtClean="0"/>
              <a:t>aralarında asal </a:t>
            </a:r>
            <a:r>
              <a:rPr lang="tr-TR" dirty="0"/>
              <a:t>olmak üzere,</a:t>
            </a:r>
          </a:p>
          <a:p>
            <a:pPr marL="0" indent="0">
              <a:buNone/>
            </a:pPr>
            <a:r>
              <a:rPr lang="tr-TR" dirty="0"/>
              <a:t>a</a:t>
            </a:r>
            <a:r>
              <a:rPr lang="tr-TR" baseline="30000" dirty="0"/>
              <a:t>m–1</a:t>
            </a:r>
            <a:r>
              <a:rPr lang="tr-TR" dirty="0"/>
              <a:t> ≡ 1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denkliği </a:t>
            </a:r>
            <a:r>
              <a:rPr lang="tr-TR" dirty="0"/>
              <a:t>her zaman </a:t>
            </a:r>
            <a:r>
              <a:rPr lang="tr-TR" dirty="0" smtClean="0"/>
              <a:t>sağlanır</a:t>
            </a:r>
            <a:r>
              <a:rPr lang="tr-TR" dirty="0"/>
              <a:t>. Buna </a:t>
            </a:r>
            <a:r>
              <a:rPr lang="tr-TR" dirty="0" err="1"/>
              <a:t>Fermat</a:t>
            </a:r>
            <a:r>
              <a:rPr lang="tr-TR" dirty="0"/>
              <a:t> </a:t>
            </a:r>
            <a:r>
              <a:rPr lang="tr-TR" dirty="0" smtClean="0"/>
              <a:t>Teoremi denir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199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6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2</a:t>
            </a:r>
            <a:r>
              <a:rPr lang="tr-TR" baseline="30000" dirty="0"/>
              <a:t>56</a:t>
            </a:r>
            <a:r>
              <a:rPr lang="tr-TR" dirty="0"/>
              <a:t> ≡ x (</a:t>
            </a:r>
            <a:r>
              <a:rPr lang="tr-TR" dirty="0" err="1"/>
              <a:t>mod</a:t>
            </a:r>
            <a:r>
              <a:rPr lang="tr-TR" dirty="0"/>
              <a:t> 7)</a:t>
            </a:r>
          </a:p>
          <a:p>
            <a:pPr marL="0" indent="0">
              <a:buNone/>
            </a:pPr>
            <a:r>
              <a:rPr lang="tr-TR" dirty="0" smtClean="0"/>
              <a:t>olduğuna </a:t>
            </a:r>
            <a:r>
              <a:rPr lang="tr-TR" dirty="0"/>
              <a:t>göre, x </a:t>
            </a:r>
            <a:r>
              <a:rPr lang="tr-TR" dirty="0" smtClean="0"/>
              <a:t>kaçtır?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95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6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2 ile 7 </a:t>
            </a:r>
            <a:r>
              <a:rPr lang="tr-TR" dirty="0" smtClean="0"/>
              <a:t>aralarında </a:t>
            </a:r>
            <a:r>
              <a:rPr lang="tr-TR" dirty="0"/>
              <a:t>asal </a:t>
            </a:r>
            <a:r>
              <a:rPr lang="tr-TR" dirty="0" smtClean="0"/>
              <a:t>olduğundan </a:t>
            </a:r>
            <a:r>
              <a:rPr lang="tr-TR" dirty="0" err="1"/>
              <a:t>Fermat</a:t>
            </a:r>
            <a:r>
              <a:rPr lang="tr-TR" dirty="0"/>
              <a:t> teoremi </a:t>
            </a:r>
            <a:r>
              <a:rPr lang="tr-TR" dirty="0" smtClean="0"/>
              <a:t>gereğince </a:t>
            </a:r>
          </a:p>
          <a:p>
            <a:pPr marL="0" indent="0">
              <a:buNone/>
            </a:pPr>
            <a:r>
              <a:rPr lang="tr-TR" dirty="0" smtClean="0"/>
              <a:t>2</a:t>
            </a:r>
            <a:r>
              <a:rPr lang="tr-TR" baseline="30000" dirty="0" smtClean="0"/>
              <a:t>7–1</a:t>
            </a:r>
            <a:r>
              <a:rPr lang="tr-TR" dirty="0" smtClean="0"/>
              <a:t> </a:t>
            </a:r>
            <a:r>
              <a:rPr lang="tr-TR" dirty="0"/>
              <a:t>≡ 2</a:t>
            </a:r>
            <a:r>
              <a:rPr lang="tr-TR" baseline="30000" dirty="0"/>
              <a:t>6</a:t>
            </a:r>
            <a:r>
              <a:rPr lang="tr-TR" dirty="0"/>
              <a:t> ≡ 1 (</a:t>
            </a:r>
            <a:r>
              <a:rPr lang="tr-TR" dirty="0" err="1"/>
              <a:t>mod</a:t>
            </a:r>
            <a:r>
              <a:rPr lang="tr-TR" dirty="0"/>
              <a:t> 7) </a:t>
            </a:r>
            <a:r>
              <a:rPr lang="tr-TR" dirty="0" smtClean="0"/>
              <a:t>yazılabilir.</a:t>
            </a:r>
          </a:p>
          <a:p>
            <a:pPr marL="0" indent="0">
              <a:buNone/>
            </a:pPr>
            <a:r>
              <a:rPr lang="da-DK" dirty="0"/>
              <a:t>2</a:t>
            </a:r>
            <a:r>
              <a:rPr lang="da-DK" baseline="30000" dirty="0"/>
              <a:t>56</a:t>
            </a:r>
            <a:r>
              <a:rPr lang="da-DK" dirty="0"/>
              <a:t> ≡ (2</a:t>
            </a:r>
            <a:r>
              <a:rPr lang="da-DK" baseline="30000" dirty="0"/>
              <a:t>6</a:t>
            </a:r>
            <a:r>
              <a:rPr lang="da-DK" dirty="0"/>
              <a:t>)</a:t>
            </a:r>
            <a:r>
              <a:rPr lang="da-DK" baseline="50000" dirty="0"/>
              <a:t>9</a:t>
            </a:r>
            <a:r>
              <a:rPr lang="da-DK" dirty="0"/>
              <a:t> .</a:t>
            </a:r>
            <a:r>
              <a:rPr lang="da-DK" dirty="0" smtClean="0"/>
              <a:t>2</a:t>
            </a:r>
            <a:r>
              <a:rPr lang="da-DK" baseline="30000" dirty="0" smtClean="0"/>
              <a:t>2</a:t>
            </a:r>
            <a:r>
              <a:rPr lang="tr-TR" dirty="0" smtClean="0"/>
              <a:t> </a:t>
            </a:r>
            <a:r>
              <a:rPr lang="da-DK" dirty="0" smtClean="0"/>
              <a:t>≡ </a:t>
            </a:r>
            <a:r>
              <a:rPr lang="da-DK" dirty="0"/>
              <a:t>1</a:t>
            </a:r>
            <a:r>
              <a:rPr lang="da-DK" baseline="30000" dirty="0"/>
              <a:t>8</a:t>
            </a:r>
            <a:r>
              <a:rPr lang="da-DK" dirty="0"/>
              <a:t>. 2</a:t>
            </a:r>
            <a:r>
              <a:rPr lang="da-DK" baseline="30000" dirty="0"/>
              <a:t>2</a:t>
            </a:r>
            <a:r>
              <a:rPr lang="da-DK" dirty="0"/>
              <a:t> ≡ x(mod 7</a:t>
            </a:r>
            <a:r>
              <a:rPr lang="da-DK" dirty="0" smtClean="0"/>
              <a:t>)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2</a:t>
            </a:r>
            <a:r>
              <a:rPr lang="tr-TR" baseline="30000" dirty="0"/>
              <a:t>56</a:t>
            </a:r>
            <a:r>
              <a:rPr lang="tr-TR" dirty="0"/>
              <a:t> ≡ 4 (</a:t>
            </a:r>
            <a:r>
              <a:rPr lang="tr-TR" dirty="0" err="1"/>
              <a:t>mod</a:t>
            </a:r>
            <a:r>
              <a:rPr lang="tr-TR" dirty="0"/>
              <a:t> 7)</a:t>
            </a:r>
          </a:p>
        </p:txBody>
      </p:sp>
    </p:spTree>
    <p:extLst>
      <p:ext uri="{BB962C8B-B14F-4D97-AF65-F5344CB8AC3E}">
        <p14:creationId xmlns:p14="http://schemas.microsoft.com/office/powerpoint/2010/main" val="2656597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7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∀n ∈ N için,</a:t>
            </a:r>
          </a:p>
          <a:p>
            <a:pPr marL="0" indent="0">
              <a:buNone/>
            </a:pPr>
            <a:r>
              <a:rPr lang="da-DK" dirty="0"/>
              <a:t>5</a:t>
            </a:r>
            <a:r>
              <a:rPr lang="da-DK" baseline="30000" dirty="0"/>
              <a:t>6n+7</a:t>
            </a:r>
            <a:r>
              <a:rPr lang="da-DK" dirty="0"/>
              <a:t> ≡ x(mod 7)</a:t>
            </a:r>
          </a:p>
          <a:p>
            <a:pPr marL="0" indent="0">
              <a:buNone/>
            </a:pPr>
            <a:r>
              <a:rPr lang="da-DK" dirty="0" smtClean="0"/>
              <a:t>denkliğini sağlayan </a:t>
            </a:r>
            <a:r>
              <a:rPr lang="da-DK" dirty="0"/>
              <a:t>x in en küçük </a:t>
            </a:r>
            <a:r>
              <a:rPr lang="da-DK" dirty="0" smtClean="0"/>
              <a:t>doğal sayı değeri</a:t>
            </a:r>
            <a:r>
              <a:rPr lang="tr-TR" dirty="0" smtClean="0"/>
              <a:t> </a:t>
            </a:r>
            <a:r>
              <a:rPr lang="da-DK" dirty="0" smtClean="0"/>
              <a:t>kaçtır</a:t>
            </a:r>
            <a:r>
              <a:rPr lang="da-DK" dirty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6257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7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5</a:t>
            </a:r>
            <a:r>
              <a:rPr lang="tr-TR" baseline="30000" dirty="0"/>
              <a:t>6</a:t>
            </a:r>
            <a:r>
              <a:rPr lang="tr-TR" dirty="0"/>
              <a:t> ≡ 1 (</a:t>
            </a:r>
            <a:r>
              <a:rPr lang="tr-TR" dirty="0" err="1"/>
              <a:t>mod</a:t>
            </a:r>
            <a:r>
              <a:rPr lang="tr-TR" dirty="0"/>
              <a:t> 7)</a:t>
            </a:r>
          </a:p>
          <a:p>
            <a:pPr marL="0" indent="0">
              <a:buNone/>
            </a:pPr>
            <a:r>
              <a:rPr lang="tr-TR" dirty="0"/>
              <a:t>5</a:t>
            </a:r>
            <a:r>
              <a:rPr lang="tr-TR" baseline="30000" dirty="0"/>
              <a:t>6n</a:t>
            </a:r>
            <a:r>
              <a:rPr lang="tr-TR" dirty="0"/>
              <a:t> ≡ 1 (</a:t>
            </a:r>
            <a:r>
              <a:rPr lang="tr-TR" dirty="0" err="1"/>
              <a:t>mod</a:t>
            </a:r>
            <a:r>
              <a:rPr lang="tr-TR" dirty="0"/>
              <a:t> 7)</a:t>
            </a:r>
          </a:p>
          <a:p>
            <a:pPr marL="0" indent="0">
              <a:buNone/>
            </a:pPr>
            <a:r>
              <a:rPr lang="tr-TR" dirty="0"/>
              <a:t>5</a:t>
            </a:r>
            <a:r>
              <a:rPr lang="tr-TR" baseline="30000" dirty="0"/>
              <a:t>6n+7</a:t>
            </a:r>
            <a:r>
              <a:rPr lang="tr-TR" dirty="0"/>
              <a:t> ≡ 5</a:t>
            </a:r>
            <a:r>
              <a:rPr lang="tr-TR" baseline="30000" dirty="0"/>
              <a:t>6n</a:t>
            </a:r>
            <a:r>
              <a:rPr lang="tr-TR" dirty="0"/>
              <a:t> · 5</a:t>
            </a:r>
            <a:r>
              <a:rPr lang="tr-TR" baseline="30000" dirty="0"/>
              <a:t>6</a:t>
            </a:r>
            <a:r>
              <a:rPr lang="tr-TR" dirty="0"/>
              <a:t> · 5</a:t>
            </a:r>
            <a:r>
              <a:rPr lang="tr-TR" baseline="30000" dirty="0"/>
              <a:t>1</a:t>
            </a:r>
            <a:r>
              <a:rPr lang="tr-TR" dirty="0"/>
              <a:t> (</a:t>
            </a:r>
            <a:r>
              <a:rPr lang="tr-TR" dirty="0" err="1"/>
              <a:t>mod</a:t>
            </a:r>
            <a:r>
              <a:rPr lang="tr-TR" dirty="0"/>
              <a:t> 7)</a:t>
            </a:r>
          </a:p>
          <a:p>
            <a:pPr marL="0" indent="0">
              <a:buNone/>
            </a:pPr>
            <a:r>
              <a:rPr lang="tr-TR" dirty="0"/>
              <a:t>≡ 1 · 1 · 5 (</a:t>
            </a:r>
            <a:r>
              <a:rPr lang="tr-TR" dirty="0" err="1"/>
              <a:t>mod</a:t>
            </a:r>
            <a:r>
              <a:rPr lang="tr-TR" dirty="0"/>
              <a:t> 7)</a:t>
            </a:r>
          </a:p>
          <a:p>
            <a:pPr marL="0" indent="0">
              <a:buNone/>
            </a:pPr>
            <a:r>
              <a:rPr lang="tr-TR" dirty="0"/>
              <a:t>≡ 5 tir.</a:t>
            </a:r>
          </a:p>
          <a:p>
            <a:pPr marL="0" indent="0">
              <a:buNone/>
            </a:pPr>
            <a:r>
              <a:rPr lang="tr-TR" dirty="0" smtClean="0"/>
              <a:t>Denkliği sağlayan </a:t>
            </a:r>
            <a:r>
              <a:rPr lang="tr-TR" dirty="0"/>
              <a:t>en küçük x </a:t>
            </a:r>
            <a:r>
              <a:rPr lang="tr-TR" dirty="0" smtClean="0"/>
              <a:t>doğal sayı değeri </a:t>
            </a:r>
            <a:r>
              <a:rPr lang="tr-TR" dirty="0"/>
              <a:t>5 tir.</a:t>
            </a:r>
          </a:p>
        </p:txBody>
      </p:sp>
    </p:spTree>
    <p:extLst>
      <p:ext uri="{BB962C8B-B14F-4D97-AF65-F5344CB8AC3E}">
        <p14:creationId xmlns:p14="http://schemas.microsoft.com/office/powerpoint/2010/main" val="3721236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8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A = (1!)</a:t>
            </a:r>
            <a:r>
              <a:rPr lang="tr-TR" baseline="30000" dirty="0"/>
              <a:t>1!</a:t>
            </a:r>
            <a:r>
              <a:rPr lang="tr-TR" dirty="0"/>
              <a:t> + (3!)</a:t>
            </a:r>
            <a:r>
              <a:rPr lang="tr-TR" baseline="30000" dirty="0"/>
              <a:t>3!</a:t>
            </a:r>
            <a:r>
              <a:rPr lang="tr-TR" dirty="0"/>
              <a:t> + (5!)</a:t>
            </a:r>
            <a:r>
              <a:rPr lang="tr-TR" baseline="30000" dirty="0"/>
              <a:t>5!</a:t>
            </a:r>
            <a:r>
              <a:rPr lang="tr-TR" dirty="0"/>
              <a:t> + (7!)</a:t>
            </a:r>
            <a:r>
              <a:rPr lang="tr-TR" baseline="30000" dirty="0"/>
              <a:t>7!</a:t>
            </a:r>
          </a:p>
          <a:p>
            <a:pPr marL="0" indent="0">
              <a:buNone/>
            </a:pPr>
            <a:r>
              <a:rPr lang="tr-TR" dirty="0" smtClean="0"/>
              <a:t>sayısı </a:t>
            </a:r>
            <a:r>
              <a:rPr lang="tr-TR" dirty="0"/>
              <a:t>veriliyor.</a:t>
            </a:r>
          </a:p>
          <a:p>
            <a:pPr marL="0" indent="0">
              <a:buNone/>
            </a:pPr>
            <a:r>
              <a:rPr lang="tr-TR" dirty="0"/>
              <a:t>Buna göre, A</a:t>
            </a:r>
            <a:r>
              <a:rPr lang="tr-TR" baseline="30000" dirty="0"/>
              <a:t>2014</a:t>
            </a:r>
            <a:r>
              <a:rPr lang="tr-TR" dirty="0"/>
              <a:t> </a:t>
            </a:r>
            <a:r>
              <a:rPr lang="tr-TR" dirty="0" smtClean="0"/>
              <a:t>sayısının </a:t>
            </a:r>
            <a:r>
              <a:rPr lang="tr-TR" dirty="0"/>
              <a:t>6 ile bölümünden </a:t>
            </a:r>
            <a:r>
              <a:rPr lang="tr-TR" dirty="0" smtClean="0"/>
              <a:t>kalanı bulunuz?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1533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8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(3!)</a:t>
            </a:r>
            <a:r>
              <a:rPr lang="da-DK" baseline="30000" dirty="0"/>
              <a:t>3!</a:t>
            </a:r>
            <a:r>
              <a:rPr lang="da-DK" dirty="0"/>
              <a:t> ≡ 0 (mod 6)</a:t>
            </a:r>
          </a:p>
          <a:p>
            <a:pPr marL="0" indent="0">
              <a:buNone/>
            </a:pPr>
            <a:r>
              <a:rPr lang="da-DK" dirty="0"/>
              <a:t>(5!)</a:t>
            </a:r>
            <a:r>
              <a:rPr lang="da-DK" baseline="30000" dirty="0"/>
              <a:t>5!</a:t>
            </a:r>
            <a:r>
              <a:rPr lang="da-DK" dirty="0"/>
              <a:t> ≡ 0 (mod 6)</a:t>
            </a:r>
          </a:p>
          <a:p>
            <a:pPr marL="0" indent="0">
              <a:buNone/>
            </a:pPr>
            <a:r>
              <a:rPr lang="da-DK" dirty="0"/>
              <a:t>(7!)</a:t>
            </a:r>
            <a:r>
              <a:rPr lang="da-DK" baseline="30000" dirty="0"/>
              <a:t>7!</a:t>
            </a:r>
            <a:r>
              <a:rPr lang="da-DK" dirty="0"/>
              <a:t> ≡ 0 (mod 6)</a:t>
            </a:r>
          </a:p>
          <a:p>
            <a:pPr marL="0" indent="0">
              <a:buNone/>
            </a:pPr>
            <a:r>
              <a:rPr lang="da-DK" dirty="0"/>
              <a:t>A= (1!)</a:t>
            </a:r>
            <a:r>
              <a:rPr lang="da-DK" baseline="30000" dirty="0"/>
              <a:t>1!</a:t>
            </a:r>
            <a:r>
              <a:rPr lang="da-DK" dirty="0"/>
              <a:t> + (3!)</a:t>
            </a:r>
            <a:r>
              <a:rPr lang="da-DK" baseline="30000" dirty="0"/>
              <a:t>3!</a:t>
            </a:r>
            <a:r>
              <a:rPr lang="da-DK" dirty="0"/>
              <a:t> + (5!)</a:t>
            </a:r>
            <a:r>
              <a:rPr lang="da-DK" baseline="30000" dirty="0"/>
              <a:t>5!</a:t>
            </a:r>
            <a:r>
              <a:rPr lang="da-DK" dirty="0"/>
              <a:t> + (7!)</a:t>
            </a:r>
            <a:r>
              <a:rPr lang="da-DK" baseline="30000" dirty="0"/>
              <a:t>7!</a:t>
            </a:r>
            <a:r>
              <a:rPr lang="da-DK" dirty="0"/>
              <a:t> ≡ 1 + 0 (mod 6)</a:t>
            </a:r>
          </a:p>
          <a:p>
            <a:pPr marL="0" indent="0">
              <a:buNone/>
            </a:pPr>
            <a:r>
              <a:rPr lang="da-DK" dirty="0"/>
              <a:t>A</a:t>
            </a:r>
            <a:r>
              <a:rPr lang="da-DK" baseline="30000" dirty="0"/>
              <a:t>2014</a:t>
            </a:r>
            <a:r>
              <a:rPr lang="da-DK" dirty="0"/>
              <a:t> ≡ 1</a:t>
            </a:r>
            <a:r>
              <a:rPr lang="da-DK" baseline="30000" dirty="0"/>
              <a:t>2014</a:t>
            </a:r>
            <a:r>
              <a:rPr lang="da-DK" dirty="0"/>
              <a:t> (mod 6</a:t>
            </a:r>
            <a:r>
              <a:rPr lang="da-DK" dirty="0" smtClean="0"/>
              <a:t>)</a:t>
            </a:r>
            <a:r>
              <a:rPr lang="tr-TR" dirty="0" smtClean="0"/>
              <a:t> </a:t>
            </a:r>
            <a:r>
              <a:rPr lang="da-DK" dirty="0" smtClean="0"/>
              <a:t>≡ </a:t>
            </a:r>
            <a:r>
              <a:rPr lang="da-DK" dirty="0"/>
              <a:t>1 (mod 6) bulunur.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1942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Uyarı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a, b, m ∈ Z</a:t>
            </a:r>
            <a:r>
              <a:rPr lang="tr-TR" baseline="30000" dirty="0"/>
              <a:t>+</a:t>
            </a:r>
            <a:r>
              <a:rPr lang="tr-TR" dirty="0"/>
              <a:t> ve m &gt; 1 olmak üzere,</a:t>
            </a:r>
          </a:p>
          <a:p>
            <a:pPr marL="0" indent="0">
              <a:buNone/>
            </a:pPr>
            <a:r>
              <a:rPr lang="tr-TR" dirty="0" err="1"/>
              <a:t>ax</a:t>
            </a:r>
            <a:r>
              <a:rPr lang="tr-TR" dirty="0"/>
              <a:t> ≡ b (</a:t>
            </a:r>
            <a:r>
              <a:rPr lang="tr-TR" dirty="0" err="1"/>
              <a:t>mod</a:t>
            </a:r>
            <a:r>
              <a:rPr lang="tr-TR" dirty="0"/>
              <a:t> m)</a:t>
            </a:r>
          </a:p>
          <a:p>
            <a:pPr marL="0" indent="0">
              <a:buNone/>
            </a:pPr>
            <a:r>
              <a:rPr lang="tr-TR" dirty="0" smtClean="0"/>
              <a:t>denkliğinde</a:t>
            </a:r>
            <a:r>
              <a:rPr lang="tr-TR" dirty="0"/>
              <a:t>, </a:t>
            </a:r>
            <a:r>
              <a:rPr lang="tr-TR" dirty="0" smtClean="0"/>
              <a:t>denkliğin </a:t>
            </a:r>
            <a:r>
              <a:rPr lang="tr-TR" dirty="0"/>
              <a:t>çözümünün olabilmesi</a:t>
            </a:r>
          </a:p>
          <a:p>
            <a:pPr marL="0" indent="0">
              <a:buNone/>
            </a:pPr>
            <a:r>
              <a:rPr lang="tr-TR" dirty="0"/>
              <a:t>için OBEB (a, m) </a:t>
            </a:r>
            <a:r>
              <a:rPr lang="tr-TR" dirty="0" smtClean="0"/>
              <a:t>sayısının </a:t>
            </a:r>
            <a:r>
              <a:rPr lang="tr-TR" dirty="0"/>
              <a:t>b </a:t>
            </a:r>
            <a:r>
              <a:rPr lang="tr-TR" dirty="0" smtClean="0"/>
              <a:t>sayısını </a:t>
            </a:r>
            <a:r>
              <a:rPr lang="tr-TR" dirty="0"/>
              <a:t>tam </a:t>
            </a:r>
            <a:r>
              <a:rPr lang="tr-TR" dirty="0" smtClean="0"/>
              <a:t>bölmesi gerekir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Bir </a:t>
            </a:r>
            <a:r>
              <a:rPr lang="tr-TR" dirty="0" smtClean="0"/>
              <a:t>başka deyişle</a:t>
            </a:r>
            <a:r>
              <a:rPr lang="tr-TR" dirty="0"/>
              <a:t>,</a:t>
            </a:r>
          </a:p>
          <a:p>
            <a:pPr marL="0" indent="0">
              <a:buNone/>
            </a:pPr>
            <a:r>
              <a:rPr lang="tr-TR" dirty="0"/>
              <a:t>OBEB (a, m) | b</a:t>
            </a:r>
          </a:p>
          <a:p>
            <a:pPr marL="0" indent="0">
              <a:buNone/>
            </a:pPr>
            <a:r>
              <a:rPr lang="tr-TR" dirty="0"/>
              <a:t>ise </a:t>
            </a:r>
            <a:r>
              <a:rPr lang="tr-TR" dirty="0" err="1"/>
              <a:t>ax</a:t>
            </a:r>
            <a:r>
              <a:rPr lang="tr-TR" dirty="0"/>
              <a:t> ≡ b (</a:t>
            </a:r>
            <a:r>
              <a:rPr lang="tr-TR" dirty="0" err="1"/>
              <a:t>mod</a:t>
            </a:r>
            <a:r>
              <a:rPr lang="tr-TR" dirty="0"/>
              <a:t> m) </a:t>
            </a:r>
            <a:r>
              <a:rPr lang="tr-TR" dirty="0" smtClean="0"/>
              <a:t>denkliğinin </a:t>
            </a:r>
            <a:r>
              <a:rPr lang="tr-TR" dirty="0"/>
              <a:t>çözümü </a:t>
            </a:r>
            <a:r>
              <a:rPr lang="tr-TR" dirty="0" smtClean="0"/>
              <a:t>vardır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3741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9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4x ≡ 3 (</a:t>
            </a:r>
            <a:r>
              <a:rPr lang="tr-TR" dirty="0" err="1"/>
              <a:t>mod</a:t>
            </a:r>
            <a:r>
              <a:rPr lang="tr-TR" dirty="0"/>
              <a:t> 6)</a:t>
            </a:r>
          </a:p>
          <a:p>
            <a:pPr marL="0" indent="0">
              <a:buNone/>
            </a:pPr>
            <a:r>
              <a:rPr lang="tr-TR" dirty="0" smtClean="0"/>
              <a:t>denkliğini sağlayan </a:t>
            </a:r>
            <a:r>
              <a:rPr lang="tr-TR" dirty="0"/>
              <a:t>en küçük x </a:t>
            </a:r>
            <a:r>
              <a:rPr lang="tr-TR" dirty="0" smtClean="0"/>
              <a:t>doğal sayısını bulunuz?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69010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9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OBEB (4,6) = 2</a:t>
            </a:r>
          </a:p>
          <a:p>
            <a:pPr marL="0" indent="0">
              <a:buNone/>
            </a:pPr>
            <a:r>
              <a:rPr lang="tr-TR" dirty="0"/>
              <a:t>2 </a:t>
            </a:r>
            <a:r>
              <a:rPr lang="tr-TR" dirty="0" smtClean="0"/>
              <a:t>sayısı </a:t>
            </a:r>
            <a:r>
              <a:rPr lang="tr-TR" dirty="0"/>
              <a:t>3 </a:t>
            </a:r>
            <a:r>
              <a:rPr lang="tr-TR" dirty="0" smtClean="0"/>
              <a:t>sayısını </a:t>
            </a:r>
            <a:r>
              <a:rPr lang="tr-TR" dirty="0"/>
              <a:t>tam </a:t>
            </a:r>
            <a:r>
              <a:rPr lang="tr-TR" dirty="0" smtClean="0"/>
              <a:t>bölmediğinden denkliğin çözümü yoktur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373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10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3x + 1 ≡ 4 (mod 5)</a:t>
            </a:r>
          </a:p>
          <a:p>
            <a:pPr marL="0" indent="0">
              <a:buNone/>
            </a:pPr>
            <a:r>
              <a:rPr lang="da-DK" dirty="0" smtClean="0"/>
              <a:t>denkliğini sağlayan </a:t>
            </a:r>
            <a:r>
              <a:rPr lang="da-DK" u="sng" dirty="0"/>
              <a:t>en büyük negatif tam </a:t>
            </a:r>
            <a:r>
              <a:rPr lang="da-DK" u="sng" dirty="0" smtClean="0"/>
              <a:t>sayı</a:t>
            </a:r>
            <a:r>
              <a:rPr lang="da-DK" dirty="0" smtClean="0"/>
              <a:t> ile</a:t>
            </a:r>
            <a:r>
              <a:rPr lang="tr-TR" dirty="0" smtClean="0"/>
              <a:t> </a:t>
            </a:r>
            <a:r>
              <a:rPr lang="da-DK" u="sng" dirty="0" smtClean="0"/>
              <a:t>en </a:t>
            </a:r>
            <a:r>
              <a:rPr lang="da-DK" u="sng" dirty="0"/>
              <a:t>küçük </a:t>
            </a:r>
            <a:r>
              <a:rPr lang="da-DK" u="sng" dirty="0" smtClean="0"/>
              <a:t>doğal sayının</a:t>
            </a:r>
            <a:r>
              <a:rPr lang="da-DK" dirty="0" smtClean="0"/>
              <a:t> toplamını bulunuz</a:t>
            </a:r>
            <a:r>
              <a:rPr lang="tr-TR" dirty="0" smtClean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6107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10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3x + 1 ≡ 4 (mod 5)</a:t>
            </a:r>
          </a:p>
          <a:p>
            <a:pPr marL="0" indent="0">
              <a:buNone/>
            </a:pPr>
            <a:r>
              <a:rPr lang="da-DK" dirty="0"/>
              <a:t>3x + 1 + 4 ≡ 4 + 4 (mod 5)</a:t>
            </a:r>
          </a:p>
          <a:p>
            <a:pPr marL="0" indent="0">
              <a:buNone/>
            </a:pPr>
            <a:r>
              <a:rPr lang="da-DK" dirty="0"/>
              <a:t>3x ≡ 8 ≡ 3 (mod 5)</a:t>
            </a:r>
          </a:p>
          <a:p>
            <a:pPr marL="0" indent="0">
              <a:buNone/>
            </a:pPr>
            <a:r>
              <a:rPr lang="da-DK" dirty="0"/>
              <a:t>2 / 3x ≡ 3 (mod 5)</a:t>
            </a:r>
          </a:p>
          <a:p>
            <a:pPr marL="0" indent="0">
              <a:buNone/>
            </a:pPr>
            <a:r>
              <a:rPr lang="da-DK" dirty="0"/>
              <a:t>6x ≡ 6 (mod 5)</a:t>
            </a:r>
          </a:p>
          <a:p>
            <a:pPr marL="0" indent="0">
              <a:buNone/>
            </a:pPr>
            <a:r>
              <a:rPr lang="da-DK" dirty="0"/>
              <a:t>x ≡ 1 (mod 5)</a:t>
            </a:r>
          </a:p>
          <a:p>
            <a:pPr marL="0" indent="0">
              <a:buNone/>
            </a:pPr>
            <a:r>
              <a:rPr lang="da-DK" dirty="0"/>
              <a:t>x ≡ 1 ≡ –4 (mod 5)</a:t>
            </a:r>
          </a:p>
          <a:p>
            <a:pPr marL="0" indent="0">
              <a:buNone/>
            </a:pPr>
            <a:r>
              <a:rPr lang="da-DK" dirty="0"/>
              <a:t>1 + (–4) = –3 bulunur.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2862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3. Kalan Sınıflarında </a:t>
            </a:r>
            <a:r>
              <a:rPr lang="tr-TR" b="1" dirty="0"/>
              <a:t>Toplama ve Çarpma </a:t>
            </a:r>
            <a:r>
              <a:rPr lang="tr-TR" b="1" dirty="0" smtClean="0"/>
              <a:t>İşlemleri</a:t>
            </a:r>
            <a:endParaRPr lang="tr-T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∀x, y ∈ Z/m için</a:t>
                </a:r>
              </a:p>
              <a:p>
                <a:pPr marL="0" indent="0">
                  <a:buNone/>
                </a:pPr>
                <a:r>
                  <a:rPr lang="tr-TR" dirty="0"/>
                  <a:t>1.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2</a:t>
                </a:r>
                <a:r>
                  <a:rPr lang="tr-TR" dirty="0"/>
                  <a:t>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 .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.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Not : Z/m deki </a:t>
                </a:r>
                <a:r>
                  <a:rPr lang="tr-TR" dirty="0" smtClean="0"/>
                  <a:t>işlemler </a:t>
                </a:r>
                <a:r>
                  <a:rPr lang="tr-TR" dirty="0"/>
                  <a:t>(</a:t>
                </a:r>
                <a:r>
                  <a:rPr lang="tr-TR" dirty="0" err="1"/>
                  <a:t>mod</a:t>
                </a:r>
                <a:r>
                  <a:rPr lang="tr-TR" dirty="0"/>
                  <a:t> m) ye göre </a:t>
                </a:r>
                <a:r>
                  <a:rPr lang="tr-TR" dirty="0" smtClean="0"/>
                  <a:t>yapılır</a:t>
                </a:r>
                <a:r>
                  <a:rPr lang="tr-TR" dirty="0"/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6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0927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11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Z/7 de,</a:t>
                </a:r>
              </a:p>
              <a:p>
                <a:pPr marL="0" indent="0">
                  <a:buNone/>
                </a:pPr>
                <a:r>
                  <a:rPr lang="tr-TR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acc>
                    <m:r>
                      <m:rPr>
                        <m:nor/>
                      </m:rPr>
                      <a:rPr lang="tr-TR" b="0" i="0" smtClean="0">
                        <a:latin typeface="Cambria Math" panose="02040503050406030204" pitchFamily="18" charset="0"/>
                      </a:rPr>
                      <m:t>∗(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  <m:r>
                      <m:rPr>
                        <m:nor/>
                      </m:rPr>
                      <a:rPr lang="tr-TR" b="0" i="0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  <m:r>
                      <m:rPr>
                        <m:nor/>
                      </m:rPr>
                      <a:rPr lang="tr-TR" b="0" i="0" smtClean="0">
                        <a:latin typeface="Cambria Math" panose="02040503050406030204" pitchFamily="18" charset="0"/>
                      </a:rPr>
                      <m:t>)+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işleminin </a:t>
                </a:r>
                <a:r>
                  <a:rPr lang="tr-TR" dirty="0"/>
                  <a:t>sonucunu </a:t>
                </a:r>
                <a:r>
                  <a:rPr lang="tr-TR" dirty="0" smtClean="0"/>
                  <a:t>bulunuz?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87535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11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tr-TR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acc>
                      <m:r>
                        <m:rPr>
                          <m:nor/>
                        </m:rPr>
                        <a:rPr lang="tr-TR">
                          <a:latin typeface="Cambria Math" panose="02040503050406030204" pitchFamily="18" charset="0"/>
                        </a:rPr>
                        <m:t>∗(</m:t>
                      </m:r>
                      <m:acc>
                        <m:accPr>
                          <m:chr m:val="̅"/>
                          <m:ctrlPr>
                            <a:rPr lang="tr-TR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tr-TR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acc>
                      <m:r>
                        <m:rPr>
                          <m:nor/>
                        </m:rPr>
                        <a:rPr lang="tr-TR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tr-TR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acc>
                      <m:r>
                        <m:rPr>
                          <m:nor/>
                        </m:rPr>
                        <a:rPr lang="tr-TR">
                          <a:latin typeface="Cambria Math" panose="02040503050406030204" pitchFamily="18" charset="0"/>
                        </a:rPr>
                        <m:t>)+2</m:t>
                      </m:r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3+4</m:t>
                              </m:r>
                            </m:e>
                          </m:acc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tr-TR" dirty="0" smtClean="0"/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5∗0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0+2</m:t>
                          </m:r>
                        </m:e>
                      </m:acc>
                    </m:oMath>
                  </m:oMathPara>
                </a14:m>
                <a:endParaRPr lang="tr-TR" dirty="0"/>
              </a:p>
              <a:p>
                <a:pPr marL="0" indent="0">
                  <a:buNone/>
                </a:pPr>
                <a:endParaRPr lang="tr-TR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acc>
                      <m:accPr>
                        <m:chr m:val="̅"/>
                        <m:ctrlPr>
                          <a:rPr lang="tr-TR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r>
                  <a:rPr lang="tr-TR" dirty="0" smtClean="0"/>
                  <a:t> olur.</a:t>
                </a:r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>
                    <a:solidFill>
                      <a:srgbClr val="FF0000"/>
                    </a:solidFill>
                  </a:rPr>
                  <a:t>Not: </a:t>
                </a:r>
                <a:r>
                  <a:rPr lang="tr-TR" dirty="0"/>
                  <a:t>Bütün </a:t>
                </a:r>
                <a:r>
                  <a:rPr lang="tr-TR" dirty="0" smtClean="0"/>
                  <a:t>işlemler </a:t>
                </a:r>
                <a:r>
                  <a:rPr lang="tr-TR" dirty="0"/>
                  <a:t>Z de </a:t>
                </a:r>
                <a:r>
                  <a:rPr lang="tr-TR" dirty="0" smtClean="0"/>
                  <a:t>yapılıp </a:t>
                </a:r>
                <a:r>
                  <a:rPr lang="tr-TR" dirty="0"/>
                  <a:t>sadece sonuç </a:t>
                </a:r>
                <a:r>
                  <a:rPr lang="tr-TR" dirty="0" smtClean="0"/>
                  <a:t>Z/7 de </a:t>
                </a:r>
                <a:r>
                  <a:rPr lang="tr-TR" dirty="0"/>
                  <a:t>ifade edilebilir.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488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12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83609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Z / 5 te</a:t>
            </a:r>
          </a:p>
          <a:p>
            <a:pPr marL="0" indent="0">
              <a:buNone/>
            </a:pPr>
            <a:r>
              <a:rPr lang="tr-TR" dirty="0"/>
              <a:t>x</a:t>
            </a:r>
            <a:r>
              <a:rPr lang="tr-TR" baseline="30000" dirty="0"/>
              <a:t>2</a:t>
            </a:r>
            <a:r>
              <a:rPr lang="tr-TR" dirty="0"/>
              <a:t> + 3x + 2 = 0</a:t>
            </a:r>
          </a:p>
          <a:p>
            <a:pPr marL="0" indent="0">
              <a:buNone/>
            </a:pPr>
            <a:r>
              <a:rPr lang="tr-TR" dirty="0"/>
              <a:t>denkleminin </a:t>
            </a:r>
            <a:r>
              <a:rPr lang="tr-TR" dirty="0" smtClean="0"/>
              <a:t>çözüm </a:t>
            </a:r>
            <a:r>
              <a:rPr lang="tr-TR" dirty="0"/>
              <a:t>kümesini </a:t>
            </a:r>
            <a:r>
              <a:rPr lang="tr-TR" dirty="0" smtClean="0"/>
              <a:t>bulunuz?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9533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12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7474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x </a:t>
            </a:r>
            <a:r>
              <a:rPr lang="tr-TR" dirty="0" smtClean="0"/>
              <a:t>değerlerine karşılık</a:t>
            </a:r>
            <a:r>
              <a:rPr lang="tr-TR" dirty="0"/>
              <a:t>, x</a:t>
            </a:r>
            <a:r>
              <a:rPr lang="tr-TR" baseline="30000" dirty="0"/>
              <a:t>2</a:t>
            </a:r>
            <a:r>
              <a:rPr lang="tr-TR" dirty="0"/>
              <a:t>, x</a:t>
            </a:r>
            <a:r>
              <a:rPr lang="tr-TR" baseline="30000" dirty="0"/>
              <a:t>2</a:t>
            </a:r>
            <a:r>
              <a:rPr lang="tr-TR" dirty="0"/>
              <a:t> + 3x ve x</a:t>
            </a:r>
            <a:r>
              <a:rPr lang="tr-TR" baseline="30000" dirty="0"/>
              <a:t>2</a:t>
            </a:r>
            <a:r>
              <a:rPr lang="tr-TR" dirty="0"/>
              <a:t> + 3x + </a:t>
            </a:r>
            <a:r>
              <a:rPr lang="tr-TR" dirty="0" smtClean="0"/>
              <a:t>2 ifadelerinin alabileceği değerlerin </a:t>
            </a:r>
            <a:r>
              <a:rPr lang="tr-TR" dirty="0"/>
              <a:t>tablosu </a:t>
            </a:r>
            <a:r>
              <a:rPr lang="tr-TR" dirty="0" smtClean="0"/>
              <a:t>aşağıda oluşturulmuştur.</a:t>
            </a: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23099"/>
            <a:ext cx="3448481" cy="1633491"/>
          </a:xfrm>
          <a:prstGeom prst="rect">
            <a:avLst/>
          </a:prstGeom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838200" y="4456590"/>
            <a:ext cx="10515600" cy="997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x </a:t>
            </a:r>
            <a:r>
              <a:rPr lang="tr-TR" dirty="0"/>
              <a:t>= </a:t>
            </a:r>
            <a:r>
              <a:rPr lang="tr-TR" dirty="0" smtClean="0"/>
              <a:t>3 </a:t>
            </a:r>
            <a:r>
              <a:rPr lang="tr-TR" dirty="0"/>
              <a:t>veya </a:t>
            </a:r>
            <a:r>
              <a:rPr lang="tr-TR" dirty="0" smtClean="0"/>
              <a:t>x </a:t>
            </a:r>
            <a:r>
              <a:rPr lang="tr-TR" dirty="0"/>
              <a:t>= </a:t>
            </a:r>
            <a:r>
              <a:rPr lang="tr-TR" dirty="0" smtClean="0"/>
              <a:t>4 </a:t>
            </a:r>
            <a:r>
              <a:rPr lang="tr-TR" dirty="0"/>
              <a:t>için x</a:t>
            </a:r>
            <a:r>
              <a:rPr lang="tr-TR" baseline="30000" dirty="0"/>
              <a:t>2</a:t>
            </a:r>
            <a:r>
              <a:rPr lang="tr-TR" dirty="0"/>
              <a:t> + </a:t>
            </a:r>
            <a:r>
              <a:rPr lang="tr-TR" dirty="0" smtClean="0"/>
              <a:t>3x </a:t>
            </a:r>
            <a:r>
              <a:rPr lang="tr-TR" dirty="0"/>
              <a:t>+ </a:t>
            </a:r>
            <a:r>
              <a:rPr lang="tr-TR" dirty="0" smtClean="0"/>
              <a:t>2 </a:t>
            </a:r>
            <a:r>
              <a:rPr lang="tr-TR" dirty="0"/>
              <a:t>ifadesi </a:t>
            </a:r>
            <a:r>
              <a:rPr lang="tr-TR" dirty="0" smtClean="0"/>
              <a:t>sıfıra denk olacağından </a:t>
            </a:r>
            <a:r>
              <a:rPr lang="tr-TR" dirty="0"/>
              <a:t>Ç = {</a:t>
            </a:r>
            <a:r>
              <a:rPr lang="tr-TR" dirty="0" smtClean="0"/>
              <a:t>3, 4} </a:t>
            </a:r>
            <a:r>
              <a:rPr lang="tr-TR" dirty="0"/>
              <a:t>bulunur.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6028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13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f: Z/5 → Z/5 e olmak üzere,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/>
                            </a:rPr>
                            <m:t>2</m:t>
                          </m:r>
                        </m:e>
                      </m:acc>
                      <m:r>
                        <a:rPr lang="tr-TR" b="0" i="1" smtClean="0">
                          <a:latin typeface="Cambria Math"/>
                        </a:rPr>
                        <m:t>𝑥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olduğuna </a:t>
                </a:r>
                <a:r>
                  <a:rPr lang="tr-TR" dirty="0"/>
                  <a:t>göre,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 smtClean="0"/>
                  <a:t>ifadesinin değeri kaçtır?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249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13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tr-TR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tr-TR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tr-T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acc>
                      </m:e>
                    </m:d>
                    <m:r>
                      <a:rPr lang="tr-TR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tr-TR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ise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r>
                  <a:rPr lang="tr-TR" dirty="0" smtClean="0"/>
                  <a:t> </a:t>
                </a:r>
                <a:r>
                  <a:rPr lang="tr-TR" dirty="0" err="1" smtClean="0"/>
                  <a:t>dir</a:t>
                </a:r>
                <a:r>
                  <a:rPr lang="tr-TR" dirty="0" smtClean="0"/>
                  <a:t>. Buna göre,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5)</m:t>
                      </m:r>
                    </m:oMath>
                  </m:oMathPara>
                </a14:m>
                <a:endParaRPr lang="tr-TR" dirty="0"/>
              </a:p>
              <a:p>
                <a:pPr marL="0" lv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acc>
                      <m:r>
                        <a:rPr lang="tr-TR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5)</m:t>
                      </m:r>
                    </m:oMath>
                  </m:oMathPara>
                </a14:m>
                <a:endParaRPr lang="tr-TR" dirty="0">
                  <a:solidFill>
                    <a:prstClr val="black"/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acc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tr-TR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acc>
                      <m:r>
                        <a:rPr lang="tr-TR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5)</m:t>
                      </m:r>
                    </m:oMath>
                  </m:oMathPara>
                </a14:m>
                <a:endParaRPr lang="tr-TR" dirty="0">
                  <a:solidFill>
                    <a:prstClr val="black"/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  <m:r>
                        <a:rPr lang="tr-TR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tr-TR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acc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5)</m:t>
                      </m:r>
                    </m:oMath>
                  </m:oMathPara>
                </a14:m>
                <a:endParaRPr lang="tr-TR" dirty="0">
                  <a:solidFill>
                    <a:prstClr val="black"/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tr-TR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5)</m:t>
                    </m:r>
                  </m:oMath>
                </a14:m>
                <a:r>
                  <a:rPr lang="tr-TR" dirty="0" smtClean="0">
                    <a:solidFill>
                      <a:prstClr val="black"/>
                    </a:solidFill>
                  </a:rPr>
                  <a:t>bulunur.</a:t>
                </a:r>
                <a:endParaRPr lang="tr-TR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468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4.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Soru 1:</a:t>
            </a:r>
          </a:p>
          <a:p>
            <a:pPr marL="0" indent="0">
              <a:buNone/>
            </a:pPr>
            <a:r>
              <a:rPr lang="pt-BR" dirty="0" smtClean="0"/>
              <a:t>(</a:t>
            </a:r>
            <a:r>
              <a:rPr lang="pt-BR" dirty="0"/>
              <a:t>1995)</a:t>
            </a:r>
            <a:r>
              <a:rPr lang="pt-BR" baseline="30000" dirty="0"/>
              <a:t>1996</a:t>
            </a:r>
            <a:r>
              <a:rPr lang="pt-BR" dirty="0"/>
              <a:t> </a:t>
            </a:r>
            <a:r>
              <a:rPr lang="pt-BR" dirty="0" smtClean="0"/>
              <a:t>n</a:t>
            </a:r>
            <a:r>
              <a:rPr lang="tr-TR" dirty="0" smtClean="0"/>
              <a:t>ı</a:t>
            </a:r>
            <a:r>
              <a:rPr lang="pt-BR" dirty="0" smtClean="0"/>
              <a:t>n </a:t>
            </a:r>
            <a:r>
              <a:rPr lang="pt-BR" dirty="0"/>
              <a:t>9 ile bölümünden kalan </a:t>
            </a:r>
            <a:r>
              <a:rPr lang="pt-BR" dirty="0" smtClean="0"/>
              <a:t>kaçt</a:t>
            </a:r>
            <a:r>
              <a:rPr lang="tr-TR" dirty="0" smtClean="0"/>
              <a:t>ı</a:t>
            </a:r>
            <a:r>
              <a:rPr lang="pt-BR" dirty="0" smtClean="0"/>
              <a:t>r</a:t>
            </a:r>
            <a:r>
              <a:rPr lang="pt-BR" dirty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46197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4.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Soru </a:t>
            </a:r>
            <a:r>
              <a:rPr lang="tr-TR" dirty="0" smtClean="0">
                <a:solidFill>
                  <a:srgbClr val="FF0000"/>
                </a:solidFill>
              </a:rPr>
              <a:t>2: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6 </a:t>
            </a:r>
            <a:r>
              <a:rPr lang="tr-TR" dirty="0"/>
              <a:t>günde bir nöbet tutan bir asker ilk nöbetini </a:t>
            </a:r>
            <a:r>
              <a:rPr lang="tr-TR" dirty="0" smtClean="0"/>
              <a:t>Pazartesi günü tutmuştur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Bu asker 12. nöbetini hangi gün tutar?</a:t>
            </a:r>
          </a:p>
        </p:txBody>
      </p:sp>
    </p:spTree>
    <p:extLst>
      <p:ext uri="{BB962C8B-B14F-4D97-AF65-F5344CB8AC3E}">
        <p14:creationId xmlns:p14="http://schemas.microsoft.com/office/powerpoint/2010/main" val="1131650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4.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Soru </a:t>
            </a:r>
            <a:r>
              <a:rPr lang="tr-TR" dirty="0" smtClean="0">
                <a:solidFill>
                  <a:srgbClr val="FF0000"/>
                </a:solidFill>
              </a:rPr>
              <a:t>3: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42 </a:t>
            </a:r>
            <a:r>
              <a:rPr lang="tr-TR" dirty="0"/>
              <a:t>≡ 3(</a:t>
            </a:r>
            <a:r>
              <a:rPr lang="tr-TR" dirty="0" err="1"/>
              <a:t>mod</a:t>
            </a:r>
            <a:r>
              <a:rPr lang="tr-TR" dirty="0"/>
              <a:t> x)</a:t>
            </a:r>
          </a:p>
          <a:p>
            <a:pPr marL="0" indent="0">
              <a:buNone/>
            </a:pPr>
            <a:r>
              <a:rPr lang="tr-TR" dirty="0" smtClean="0"/>
              <a:t>olduğuna </a:t>
            </a:r>
            <a:r>
              <a:rPr lang="tr-TR" dirty="0"/>
              <a:t>göre, x kaç </a:t>
            </a:r>
            <a:r>
              <a:rPr lang="tr-TR" dirty="0" smtClean="0"/>
              <a:t>farklı değer </a:t>
            </a:r>
            <a:r>
              <a:rPr lang="tr-TR" dirty="0"/>
              <a:t>alabilir?</a:t>
            </a:r>
          </a:p>
        </p:txBody>
      </p:sp>
    </p:spTree>
    <p:extLst>
      <p:ext uri="{BB962C8B-B14F-4D97-AF65-F5344CB8AC3E}">
        <p14:creationId xmlns:p14="http://schemas.microsoft.com/office/powerpoint/2010/main" val="103510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4.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Soru </a:t>
            </a:r>
            <a:r>
              <a:rPr lang="tr-TR" dirty="0" smtClean="0">
                <a:solidFill>
                  <a:srgbClr val="FF0000"/>
                </a:solidFill>
              </a:rPr>
              <a:t>4: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48</a:t>
            </a:r>
            <a:r>
              <a:rPr lang="tr-TR" baseline="30000" dirty="0" smtClean="0"/>
              <a:t>18</a:t>
            </a:r>
            <a:r>
              <a:rPr lang="tr-TR" dirty="0" smtClean="0"/>
              <a:t> </a:t>
            </a:r>
            <a:r>
              <a:rPr lang="tr-TR" dirty="0"/>
              <a:t>+ 2</a:t>
            </a:r>
            <a:r>
              <a:rPr lang="tr-TR" baseline="30000" dirty="0"/>
              <a:t>36</a:t>
            </a:r>
            <a:r>
              <a:rPr lang="tr-TR" dirty="0"/>
              <a:t> + 3</a:t>
            </a:r>
            <a:r>
              <a:rPr lang="tr-TR" baseline="30000" dirty="0"/>
              <a:t>24</a:t>
            </a:r>
            <a:r>
              <a:rPr lang="tr-TR" dirty="0"/>
              <a:t> ≡ x (</a:t>
            </a:r>
            <a:r>
              <a:rPr lang="tr-TR" dirty="0" err="1"/>
              <a:t>mod</a:t>
            </a:r>
            <a:r>
              <a:rPr lang="tr-TR" dirty="0"/>
              <a:t> 9)</a:t>
            </a:r>
          </a:p>
          <a:p>
            <a:pPr marL="0" indent="0">
              <a:buNone/>
            </a:pPr>
            <a:r>
              <a:rPr lang="tr-TR" dirty="0" smtClean="0"/>
              <a:t>olduğuna </a:t>
            </a:r>
            <a:r>
              <a:rPr lang="tr-TR" dirty="0"/>
              <a:t>göre, x </a:t>
            </a:r>
            <a:r>
              <a:rPr lang="tr-TR" dirty="0" smtClean="0"/>
              <a:t>kaçtır?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132776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4.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>
                    <a:solidFill>
                      <a:srgbClr val="FF0000"/>
                    </a:solidFill>
                  </a:rPr>
                  <a:t>Soru </a:t>
                </a:r>
                <a:r>
                  <a:rPr lang="tr-TR" dirty="0" smtClean="0">
                    <a:solidFill>
                      <a:srgbClr val="FF0000"/>
                    </a:solidFill>
                  </a:rPr>
                  <a:t>5:</a:t>
                </a:r>
                <a:endParaRPr lang="tr-TR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tr-TR" dirty="0" smtClean="0"/>
                  <a:t>Z/7 de,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acc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acc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olduğuna </a:t>
                </a:r>
                <a:r>
                  <a:rPr lang="tr-TR" dirty="0"/>
                  <a:t>göre, f(x) </a:t>
                </a:r>
                <a:r>
                  <a:rPr lang="tr-TR" dirty="0" smtClean="0"/>
                  <a:t>nedir?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2796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i="1" dirty="0"/>
              <a:t>" </a:t>
            </a:r>
            <a:r>
              <a:rPr lang="tr-TR" i="1" dirty="0" smtClean="0"/>
              <a:t>Sosyal Bilimler MYO için Temel Matematik</a:t>
            </a:r>
            <a:r>
              <a:rPr lang="tr-TR" i="1" dirty="0"/>
              <a:t>"</a:t>
            </a:r>
            <a:r>
              <a:rPr lang="tr-TR" dirty="0"/>
              <a:t> </a:t>
            </a:r>
            <a:r>
              <a:rPr lang="tr-TR" dirty="0" smtClean="0"/>
              <a:t>, Prof. Dr. Mustafa SEVÜKTEKİN,</a:t>
            </a:r>
            <a:r>
              <a:rPr lang="tr-TR" dirty="0"/>
              <a:t> </a:t>
            </a:r>
            <a:r>
              <a:rPr lang="tr-TR" dirty="0" smtClean="0"/>
              <a:t>Dora Basım </a:t>
            </a:r>
            <a:r>
              <a:rPr lang="tr-TR" dirty="0"/>
              <a:t>Yayın Dağıtım, </a:t>
            </a:r>
            <a:r>
              <a:rPr lang="tr-TR" dirty="0" smtClean="0"/>
              <a:t>2015</a:t>
            </a:r>
            <a:endParaRPr lang="tr-TR" dirty="0"/>
          </a:p>
          <a:p>
            <a:pPr marL="0" lvl="0" indent="0">
              <a:buNone/>
            </a:pPr>
            <a:r>
              <a:rPr lang="tr-TR" dirty="0"/>
              <a:t>2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YGS Temel Matematik</a:t>
            </a:r>
            <a:r>
              <a:rPr lang="tr-TR" dirty="0"/>
              <a:t>",  Aydın Basın Yayın Matbaa Sanayi ve Ticaret Ltd. Şti., 2012</a:t>
            </a:r>
          </a:p>
          <a:p>
            <a:pPr marL="0" lvl="0" indent="0">
              <a:buNone/>
            </a:pPr>
            <a:r>
              <a:rPr lang="tr-TR" dirty="0" smtClean="0"/>
              <a:t>3. "</a:t>
            </a:r>
            <a:r>
              <a:rPr lang="tr-TR" dirty="0"/>
              <a:t> </a:t>
            </a:r>
            <a:r>
              <a:rPr lang="tr-TR" i="1" dirty="0"/>
              <a:t>ÖSS Matematik</a:t>
            </a:r>
            <a:r>
              <a:rPr lang="tr-TR" dirty="0"/>
              <a:t> ", </a:t>
            </a:r>
            <a:r>
              <a:rPr lang="tr-TR" u="sng" dirty="0"/>
              <a:t>Mustafa YAĞCI</a:t>
            </a:r>
            <a:r>
              <a:rPr lang="tr-TR" dirty="0"/>
              <a:t>, 2009</a:t>
            </a:r>
          </a:p>
          <a:p>
            <a:pPr marL="0" lvl="0" indent="0">
              <a:buNone/>
            </a:pPr>
            <a:r>
              <a:rPr lang="tr-TR" dirty="0" smtClean="0"/>
              <a:t>4.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", </a:t>
            </a:r>
            <a:r>
              <a:rPr lang="tr-TR" u="sng" dirty="0" err="1"/>
              <a:t>Prof.Dr</a:t>
            </a:r>
            <a:r>
              <a:rPr lang="tr-TR" u="sng" dirty="0"/>
              <a:t>. Mahmut KARTAL</a:t>
            </a:r>
            <a:r>
              <a:rPr lang="tr-TR" dirty="0"/>
              <a:t>, Nobel Yayın Dağıtım, 2009</a:t>
            </a:r>
          </a:p>
          <a:p>
            <a:pPr marL="0" lvl="0" indent="0">
              <a:buNone/>
            </a:pPr>
            <a:r>
              <a:rPr lang="tr-TR" dirty="0"/>
              <a:t>5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 ", </a:t>
            </a:r>
            <a:r>
              <a:rPr lang="tr-TR" u="sng" dirty="0" err="1"/>
              <a:t>Doç.Dr</a:t>
            </a:r>
            <a:r>
              <a:rPr lang="tr-TR" u="sng" dirty="0"/>
              <a:t>. İrfan ERTUĞRUL</a:t>
            </a:r>
            <a:r>
              <a:rPr lang="tr-TR" dirty="0"/>
              <a:t>, Ekin Basım Yayın Dağıtım, 2012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251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1891</Words>
  <Application>Microsoft Office PowerPoint</Application>
  <PresentationFormat>Özel</PresentationFormat>
  <Paragraphs>247</Paragraphs>
  <Slides>46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47" baseType="lpstr">
      <vt:lpstr>Office Teması</vt:lpstr>
      <vt:lpstr>MODÜLER ARİTMETİK</vt:lpstr>
      <vt:lpstr>KONU BAŞLIKLARI</vt:lpstr>
      <vt:lpstr>1.MODÜLER ARİTMETİK</vt:lpstr>
      <vt:lpstr>Uyarı</vt:lpstr>
      <vt:lpstr>Çözüm 1</vt:lpstr>
      <vt:lpstr>Örnek 2</vt:lpstr>
      <vt:lpstr>Çözüm 2</vt:lpstr>
      <vt:lpstr>1.MODÜLER ARİTMETİK</vt:lpstr>
      <vt:lpstr>PowerPoint Sunusu</vt:lpstr>
      <vt:lpstr>PowerPoint Sunusu</vt:lpstr>
      <vt:lpstr>PowerPoint Sunusu</vt:lpstr>
      <vt:lpstr>2.DENKLİK ÖZELLİKLERİ</vt:lpstr>
      <vt:lpstr>2. ENKLİK ÖZELLİKLERİ</vt:lpstr>
      <vt:lpstr>2.DENKLİK ÖZELLİKLERİ</vt:lpstr>
      <vt:lpstr>2.DENKLİK ÖZELLİKLERİ</vt:lpstr>
      <vt:lpstr>Örnek 3 </vt:lpstr>
      <vt:lpstr>Çözüm 3</vt:lpstr>
      <vt:lpstr>Örnek 4</vt:lpstr>
      <vt:lpstr>Çözüm 4</vt:lpstr>
      <vt:lpstr>Örnek 5</vt:lpstr>
      <vt:lpstr>Çözüm 5</vt:lpstr>
      <vt:lpstr>Not</vt:lpstr>
      <vt:lpstr>Örnek 6</vt:lpstr>
      <vt:lpstr>Çözüm 6</vt:lpstr>
      <vt:lpstr>Örnek 7</vt:lpstr>
      <vt:lpstr>Çözüm 7</vt:lpstr>
      <vt:lpstr>Örnek 8</vt:lpstr>
      <vt:lpstr>Çözüm 8</vt:lpstr>
      <vt:lpstr>Uyarı</vt:lpstr>
      <vt:lpstr>Örnek 9</vt:lpstr>
      <vt:lpstr>Çözüm 9</vt:lpstr>
      <vt:lpstr>Örnek 10</vt:lpstr>
      <vt:lpstr>Çözüm 10</vt:lpstr>
      <vt:lpstr>3. Kalan Sınıflarında Toplama ve Çarpma İşlemleri</vt:lpstr>
      <vt:lpstr>Örnek 11</vt:lpstr>
      <vt:lpstr>Çözüm 11</vt:lpstr>
      <vt:lpstr>Örnek 12</vt:lpstr>
      <vt:lpstr>Çözüm 12</vt:lpstr>
      <vt:lpstr>Örnek 13</vt:lpstr>
      <vt:lpstr>Çözüm 13</vt:lpstr>
      <vt:lpstr>4. BÖLÜM TEKRARI SORULARI</vt:lpstr>
      <vt:lpstr>4. BÖLÜM TEKRARI SORULARI</vt:lpstr>
      <vt:lpstr>4. BÖLÜM TEKRARI SORULARI</vt:lpstr>
      <vt:lpstr>4. BÖLÜM TEKRARI SORULARI</vt:lpstr>
      <vt:lpstr>4. BÖLÜM TEKRARI SORULARI</vt:lpstr>
      <vt:lpstr>5. KAYNAKLAR</vt:lpstr>
    </vt:vector>
  </TitlesOfParts>
  <Company>SilentAll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Öğr. Gör. Halil YAMAK</dc:title>
  <dc:creator>Halil YAMAK</dc:creator>
  <cp:lastModifiedBy>windows</cp:lastModifiedBy>
  <cp:revision>66</cp:revision>
  <dcterms:created xsi:type="dcterms:W3CDTF">2017-01-01T11:56:06Z</dcterms:created>
  <dcterms:modified xsi:type="dcterms:W3CDTF">2018-12-05T13:00:11Z</dcterms:modified>
</cp:coreProperties>
</file>