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2" r:id="rId2"/>
    <p:sldId id="303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4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5238" autoAdjust="0"/>
  </p:normalViewPr>
  <p:slideViewPr>
    <p:cSldViewPr snapToGrid="0">
      <p:cViewPr varScale="1">
        <p:scale>
          <a:sx n="70" d="100"/>
          <a:sy n="70" d="100"/>
        </p:scale>
        <p:origin x="-73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E66D9-9230-433D-BE24-F8720F6A8EAA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5346A-813D-4542-B46A-F58A780867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681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18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43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53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50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79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852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952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907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19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044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203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7480-70C2-4AC0-98E7-4B458907BD38}" type="datetimeFigureOut">
              <a:rPr lang="tr-TR" smtClean="0"/>
              <a:t>07.08.2017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DAC5-847B-47F3-B28A-3D87A77667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75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rial Narrow" panose="020B0606020202030204" pitchFamily="34" charset="0"/>
              </a:rPr>
              <a:t>PERMÜTASYON KOMBİNASYON OLASILIK </a:t>
            </a:r>
            <a:r>
              <a:rPr lang="tr-TR" dirty="0" smtClean="0">
                <a:latin typeface="Arial Narrow" panose="020B0606020202030204" pitchFamily="34" charset="0"/>
              </a:rPr>
              <a:t>2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7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KOMBİNASYON(SEÇME)</a:t>
            </a:r>
            <a:endParaRPr lang="tr-TR" sz="21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1.1.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Kombinasyonun Özellikleri</a:t>
            </a:r>
            <a:endParaRPr lang="tr-TR" sz="17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OLASILIK</a:t>
            </a:r>
            <a:endParaRPr lang="tr-TR" sz="21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2.1.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Olasılık Terimleri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2.2.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Olasılık Fonksiyonu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2.3. 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Teoremler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2.4. Eş Olumlu Örnek Uzay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BÖLÜM </a:t>
            </a:r>
            <a:r>
              <a:rPr lang="tr-TR" sz="2100" b="1" dirty="0">
                <a:latin typeface="Arial Narrow" panose="020B0606020202030204" pitchFamily="34" charset="0"/>
              </a:rPr>
              <a:t>TEKRAR </a:t>
            </a:r>
            <a:r>
              <a:rPr lang="tr-TR" sz="2100" b="1" dirty="0" smtClean="0">
                <a:latin typeface="Arial Narrow" panose="020B0606020202030204" pitchFamily="34" charset="0"/>
              </a:rPr>
              <a:t>SORULARI</a:t>
            </a:r>
            <a:endParaRPr lang="tr-TR" sz="21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KAYNAKÇA</a:t>
            </a:r>
            <a:endParaRPr lang="tr-TR" sz="2100" b="1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rabicPeriod" startAt="3"/>
            </a:pPr>
            <a:endParaRPr lang="tr-TR" sz="21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tr-TR" sz="17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821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1.KOMBİNASYON </a:t>
            </a:r>
            <a:r>
              <a:rPr lang="tr-TR" b="1" dirty="0"/>
              <a:t>(SEÇME)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n ≥ r olmak üzere, n elemanlı </a:t>
                </a:r>
                <a:r>
                  <a:rPr lang="tr-TR" dirty="0"/>
                  <a:t>bir kümenin r </a:t>
                </a:r>
                <a:r>
                  <a:rPr lang="tr-TR" dirty="0" smtClean="0"/>
                  <a:t>elemanlı alt </a:t>
                </a:r>
                <a:r>
                  <a:rPr lang="tr-TR" dirty="0"/>
                  <a:t>kümelerinin </a:t>
                </a:r>
                <a:r>
                  <a:rPr lang="tr-TR" dirty="0" smtClean="0"/>
                  <a:t>sayısına </a:t>
                </a:r>
                <a:r>
                  <a:rPr lang="tr-TR" dirty="0"/>
                  <a:t>“n </a:t>
                </a:r>
                <a:r>
                  <a:rPr lang="tr-TR" dirty="0" err="1"/>
                  <a:t>nin</a:t>
                </a:r>
                <a:r>
                  <a:rPr lang="tr-TR" dirty="0"/>
                  <a:t> r </a:t>
                </a:r>
                <a:r>
                  <a:rPr lang="tr-TR" dirty="0" smtClean="0"/>
                  <a:t>elemanlı kombinasyonu” denir</a:t>
                </a:r>
                <a:r>
                  <a:rPr lang="tr-TR" dirty="0"/>
                  <a:t>. n </a:t>
                </a:r>
                <a:r>
                  <a:rPr lang="tr-TR" dirty="0" err="1"/>
                  <a:t>nin</a:t>
                </a:r>
                <a:r>
                  <a:rPr lang="tr-TR" dirty="0"/>
                  <a:t> r </a:t>
                </a:r>
                <a:r>
                  <a:rPr lang="tr-TR" dirty="0" err="1"/>
                  <a:t>li</a:t>
                </a:r>
                <a:r>
                  <a:rPr lang="tr-TR" dirty="0"/>
                  <a:t> </a:t>
                </a:r>
                <a:r>
                  <a:rPr lang="tr-TR" dirty="0" smtClean="0"/>
                  <a:t>kombinasyonlarının sayısı</a:t>
                </a:r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! . 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tr-TR" b="0" dirty="0" smtClean="0"/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formülüyle hesaplanır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781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1.KOMBİNASYON (SEÇME)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dirty="0" smtClean="0">
                    <a:solidFill>
                      <a:srgbClr val="FF0000"/>
                    </a:solidFill>
                  </a:rPr>
                  <a:t>1.1. Kombinasyonun </a:t>
                </a:r>
                <a:r>
                  <a:rPr lang="tr-TR" dirty="0">
                    <a:solidFill>
                      <a:srgbClr val="FF0000"/>
                    </a:solidFill>
                  </a:rPr>
                  <a:t>Özellikleri</a:t>
                </a:r>
                <a:endParaRPr lang="tr-TR" i="1" dirty="0" smtClean="0">
                  <a:latin typeface="Cambria Math"/>
                </a:endParaRPr>
              </a:p>
              <a:p>
                <a:pPr marL="514350" indent="-514350">
                  <a:lnSpc>
                    <a:spcPct val="150000"/>
                  </a:lnSpc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b="0" dirty="0" smtClean="0"/>
              </a:p>
              <a:p>
                <a:pPr marL="514350" indent="-514350">
                  <a:lnSpc>
                    <a:spcPct val="150000"/>
                  </a:lnSpc>
                  <a:buFont typeface="Arial" panose="020B0604020202020204" pitchFamily="34" charset="0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  <m:r>
                      <a:rPr lang="tr-TR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tr-TR" b="0" dirty="0" smtClean="0"/>
              </a:p>
              <a:p>
                <a:pPr marL="514350" indent="-514350">
                  <a:lnSpc>
                    <a:spcPct val="150000"/>
                  </a:lnSpc>
                  <a:buFont typeface="Arial" panose="020B0604020202020204" pitchFamily="34" charset="0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 smtClean="0"/>
              </a:p>
              <a:p>
                <a:pPr marL="514350" indent="-514350">
                  <a:lnSpc>
                    <a:spcPct val="150000"/>
                  </a:lnSpc>
                  <a:buFont typeface="Arial" panose="020B0604020202020204" pitchFamily="34" charset="0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tr-TR" dirty="0"/>
              </a:p>
              <a:p>
                <a:pPr marL="514350" indent="-514350">
                  <a:lnSpc>
                    <a:spcPct val="150000"/>
                  </a:lnSpc>
                  <a:buAutoNum type="arabicPeriod"/>
                </a:pPr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3155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Uyarı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Kombinasyonda n </a:t>
            </a:r>
            <a:r>
              <a:rPr lang="tr-TR" dirty="0" err="1"/>
              <a:t>nin</a:t>
            </a:r>
            <a:r>
              <a:rPr lang="tr-TR" dirty="0"/>
              <a:t> r </a:t>
            </a:r>
            <a:r>
              <a:rPr lang="tr-TR" dirty="0" err="1"/>
              <a:t>li</a:t>
            </a:r>
            <a:r>
              <a:rPr lang="tr-TR" dirty="0"/>
              <a:t> seçimleri söz </a:t>
            </a:r>
            <a:r>
              <a:rPr lang="tr-TR" dirty="0" smtClean="0"/>
              <a:t>konusu olduğundan sıranın </a:t>
            </a:r>
            <a:r>
              <a:rPr lang="tr-TR" dirty="0"/>
              <a:t>önemi yoktur. </a:t>
            </a:r>
            <a:r>
              <a:rPr lang="tr-TR" dirty="0" err="1" smtClean="0"/>
              <a:t>Permütasyonda</a:t>
            </a:r>
            <a:r>
              <a:rPr lang="tr-TR" dirty="0" smtClean="0"/>
              <a:t> ise </a:t>
            </a:r>
            <a:r>
              <a:rPr lang="tr-TR" dirty="0"/>
              <a:t>seçim </a:t>
            </a:r>
            <a:r>
              <a:rPr lang="tr-TR" dirty="0" smtClean="0"/>
              <a:t>işleminde sıranın </a:t>
            </a:r>
            <a:r>
              <a:rPr lang="tr-TR" dirty="0"/>
              <a:t>önemi </a:t>
            </a:r>
            <a:r>
              <a:rPr lang="tr-TR" dirty="0" smtClean="0"/>
              <a:t>vardır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Örnek Soru 1:</a:t>
            </a:r>
          </a:p>
          <a:p>
            <a:pPr marL="0" indent="0">
              <a:buNone/>
            </a:pPr>
            <a:r>
              <a:rPr lang="pt-BR" dirty="0"/>
              <a:t>C(n,n) + C(n,2) + C(n,1) + C(n,0) = 17</a:t>
            </a:r>
          </a:p>
          <a:p>
            <a:pPr marL="0" indent="0">
              <a:buNone/>
            </a:pPr>
            <a:r>
              <a:rPr lang="pt-BR" dirty="0"/>
              <a:t>olduğuna göre, n kaçtır?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0234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7"/>
            <a:ext cx="6790899" cy="429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2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7 </a:t>
            </a:r>
            <a:r>
              <a:rPr lang="tr-TR" dirty="0" smtClean="0"/>
              <a:t>kız</a:t>
            </a:r>
            <a:r>
              <a:rPr lang="tr-TR" dirty="0"/>
              <a:t>, 4 erkek </a:t>
            </a:r>
            <a:r>
              <a:rPr lang="tr-TR" dirty="0" smtClean="0"/>
              <a:t>öğrenci arasından </a:t>
            </a:r>
            <a:r>
              <a:rPr lang="tr-TR" dirty="0"/>
              <a:t>4 ü </a:t>
            </a:r>
            <a:r>
              <a:rPr lang="tr-TR" dirty="0" smtClean="0"/>
              <a:t>kız</a:t>
            </a:r>
            <a:r>
              <a:rPr lang="tr-TR" dirty="0"/>
              <a:t>, 2 si </a:t>
            </a:r>
            <a:r>
              <a:rPr lang="tr-TR" dirty="0" smtClean="0"/>
              <a:t>erkek olan </a:t>
            </a:r>
            <a:r>
              <a:rPr lang="tr-TR" dirty="0"/>
              <a:t>6 </a:t>
            </a:r>
            <a:r>
              <a:rPr lang="tr-TR" dirty="0" smtClean="0"/>
              <a:t>kişilik </a:t>
            </a:r>
            <a:r>
              <a:rPr lang="tr-TR" dirty="0"/>
              <a:t>kaç </a:t>
            </a:r>
            <a:r>
              <a:rPr lang="tr-TR" dirty="0" smtClean="0"/>
              <a:t>değişik </a:t>
            </a:r>
            <a:r>
              <a:rPr lang="tr-TR" dirty="0"/>
              <a:t>grup </a:t>
            </a:r>
            <a:r>
              <a:rPr lang="tr-TR" dirty="0" smtClean="0"/>
              <a:t>oluşturulabilir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9722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2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14000"/>
                  </a:lnSpc>
                  <a:buNone/>
                </a:pPr>
                <a:r>
                  <a:rPr lang="tr-TR" dirty="0" smtClean="0"/>
                  <a:t>7 kız öğrenci arasından </a:t>
                </a:r>
                <a:r>
                  <a:rPr lang="tr-TR" dirty="0"/>
                  <a:t>4 </a:t>
                </a:r>
                <a:r>
                  <a:rPr lang="tr-TR" dirty="0" smtClean="0"/>
                  <a:t>kız</a:t>
                </a:r>
                <a:r>
                  <a:rPr lang="tr-TR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/>
                  <a:t> sayısı </a:t>
                </a:r>
                <a:r>
                  <a:rPr lang="tr-TR" dirty="0"/>
                  <a:t>kadar </a:t>
                </a:r>
                <a:r>
                  <a:rPr lang="tr-TR" dirty="0" smtClean="0"/>
                  <a:t>değişik biçimde,</a:t>
                </a:r>
              </a:p>
              <a:p>
                <a:pPr marL="0" indent="0">
                  <a:lnSpc>
                    <a:spcPct val="114000"/>
                  </a:lnSpc>
                  <a:buNone/>
                </a:pPr>
                <a:r>
                  <a:rPr lang="tr-TR" dirty="0" smtClean="0"/>
                  <a:t>4 </a:t>
                </a:r>
                <a:r>
                  <a:rPr lang="tr-TR" dirty="0"/>
                  <a:t>erkek </a:t>
                </a:r>
                <a:r>
                  <a:rPr lang="tr-TR" dirty="0" smtClean="0"/>
                  <a:t>öğrenci arasından </a:t>
                </a:r>
                <a:r>
                  <a:rPr lang="tr-TR" dirty="0"/>
                  <a:t>2 </a:t>
                </a:r>
                <a:r>
                  <a:rPr lang="tr-TR" dirty="0" smtClean="0"/>
                  <a:t>erkek,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/>
                  <a:t> sayısı </a:t>
                </a:r>
                <a:r>
                  <a:rPr lang="tr-TR" dirty="0"/>
                  <a:t>kadar </a:t>
                </a:r>
                <a:r>
                  <a:rPr lang="tr-TR" dirty="0" smtClean="0"/>
                  <a:t>değişik </a:t>
                </a:r>
                <a:r>
                  <a:rPr lang="tr-TR" dirty="0"/>
                  <a:t>biçimde </a:t>
                </a:r>
                <a:r>
                  <a:rPr lang="tr-TR" dirty="0" smtClean="0"/>
                  <a:t>seçilebilir. Saymanın </a:t>
                </a:r>
                <a:r>
                  <a:rPr lang="tr-TR" dirty="0"/>
                  <a:t>temel ilkesine göre, istenen </a:t>
                </a:r>
                <a:r>
                  <a:rPr lang="tr-TR" dirty="0" smtClean="0"/>
                  <a:t>özellikteki grupların sayısı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/>
                  <a:t>.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/>
                  <a:t> </a:t>
                </a:r>
                <a:r>
                  <a:rPr lang="tr-TR" dirty="0" smtClean="0"/>
                  <a:t>çarpımına eşittir. O da 35.6=210 olur.</a:t>
                </a:r>
              </a:p>
              <a:p>
                <a:pPr marL="0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 . </m:t>
                          </m:r>
                          <m:d>
                            <m:dPr>
                              <m:ctrlPr>
                                <a:rPr lang="tr-T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.6.5.4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4!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. 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=35</m:t>
                      </m:r>
                    </m:oMath>
                  </m:oMathPara>
                </a14:m>
                <a:endParaRPr lang="tr-TR" b="0" dirty="0" smtClean="0"/>
              </a:p>
              <a:p>
                <a:pPr marL="0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 . </m:t>
                          </m:r>
                          <m:d>
                            <m:dPr>
                              <m:ctrlPr>
                                <a:rPr lang="tr-T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.3.2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 . 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0">
                <a:blip r:embed="rId2"/>
                <a:stretch>
                  <a:fillRect l="-1043" r="-1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423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3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Herhangi üçü </a:t>
            </a:r>
            <a:r>
              <a:rPr lang="tr-TR" dirty="0" smtClean="0"/>
              <a:t>doğrusal </a:t>
            </a:r>
            <a:r>
              <a:rPr lang="tr-TR" dirty="0"/>
              <a:t>olmayan </a:t>
            </a:r>
            <a:r>
              <a:rPr lang="tr-TR" dirty="0" smtClean="0"/>
              <a:t>aynı </a:t>
            </a:r>
            <a:r>
              <a:rPr lang="tr-TR" dirty="0"/>
              <a:t>düzlemdeki </a:t>
            </a:r>
            <a:r>
              <a:rPr lang="tr-TR" dirty="0" smtClean="0"/>
              <a:t>7 nokta </a:t>
            </a:r>
            <a:r>
              <a:rPr lang="tr-TR" dirty="0"/>
              <a:t>ile en fazla</a:t>
            </a:r>
          </a:p>
          <a:p>
            <a:pPr marL="0" indent="0">
              <a:buNone/>
            </a:pPr>
            <a:r>
              <a:rPr lang="tr-TR" b="1" dirty="0"/>
              <a:t>a. </a:t>
            </a:r>
            <a:r>
              <a:rPr lang="tr-TR" dirty="0"/>
              <a:t>Kaç </a:t>
            </a:r>
            <a:r>
              <a:rPr lang="tr-TR" dirty="0" smtClean="0"/>
              <a:t>doğru oluşur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b="1" dirty="0"/>
              <a:t>b. </a:t>
            </a:r>
            <a:r>
              <a:rPr lang="tr-TR" dirty="0"/>
              <a:t>Kaç üçgen </a:t>
            </a:r>
            <a:r>
              <a:rPr lang="tr-TR" dirty="0" smtClean="0"/>
              <a:t>oluşur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0450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3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b="1" dirty="0" smtClean="0"/>
                  <a:t>a. </a:t>
                </a:r>
                <a:r>
                  <a:rPr lang="tr-TR" dirty="0" smtClean="0"/>
                  <a:t>Her iki nokta bir doğru oluşturacağından </a:t>
                </a:r>
                <a:r>
                  <a:rPr lang="tr-TR" dirty="0"/>
                  <a:t>7 nokta ile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! . </m:t>
                        </m:r>
                        <m:d>
                          <m:dPr>
                            <m:ctrlPr>
                              <a:rPr lang="tr-T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=21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do</a:t>
                </a:r>
                <a:r>
                  <a:rPr lang="tr-TR" dirty="0" smtClean="0"/>
                  <a:t>ğ</a:t>
                </a:r>
                <a:r>
                  <a:rPr lang="tr-TR" dirty="0"/>
                  <a:t>ru </a:t>
                </a:r>
                <a:r>
                  <a:rPr lang="tr-TR" dirty="0" smtClean="0"/>
                  <a:t>oluşur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b="1" dirty="0"/>
                  <a:t>b. </a:t>
                </a:r>
                <a:r>
                  <a:rPr lang="tr-TR" dirty="0"/>
                  <a:t>Herhangi üçü </a:t>
                </a:r>
                <a:r>
                  <a:rPr lang="tr-TR" dirty="0" smtClean="0"/>
                  <a:t>doğrusal </a:t>
                </a:r>
                <a:r>
                  <a:rPr lang="tr-TR" dirty="0"/>
                  <a:t>olmayan 3 nokta </a:t>
                </a:r>
                <a:r>
                  <a:rPr lang="tr-TR" dirty="0" smtClean="0"/>
                  <a:t>birleştirilerek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bir üçgen </a:t>
                </a:r>
                <a:r>
                  <a:rPr lang="tr-TR" dirty="0" smtClean="0"/>
                  <a:t>oluşturur.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 . </m:t>
                          </m:r>
                          <m:d>
                            <m:dPr>
                              <m:ctrlPr>
                                <a:rPr lang="tr-T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=35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055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 OLASILIK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2.1. Olasılık </a:t>
            </a:r>
            <a:r>
              <a:rPr lang="tr-TR" dirty="0">
                <a:solidFill>
                  <a:srgbClr val="FF0000"/>
                </a:solidFill>
              </a:rPr>
              <a:t>Terimleri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Sıkça </a:t>
            </a:r>
            <a:r>
              <a:rPr lang="tr-TR" dirty="0" smtClean="0"/>
              <a:t>kullanılan olasılık </a:t>
            </a:r>
            <a:r>
              <a:rPr lang="tr-TR" dirty="0"/>
              <a:t>terimleri </a:t>
            </a:r>
            <a:r>
              <a:rPr lang="tr-TR" dirty="0" smtClean="0"/>
              <a:t>aşağıda açıklanmıştır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Deney</a:t>
            </a:r>
          </a:p>
          <a:p>
            <a:pPr marL="0" indent="0">
              <a:buNone/>
            </a:pPr>
            <a:r>
              <a:rPr lang="tr-TR" dirty="0"/>
              <a:t>Bir zar </a:t>
            </a:r>
            <a:r>
              <a:rPr lang="tr-TR" dirty="0" smtClean="0"/>
              <a:t>atıldığında </a:t>
            </a:r>
            <a:r>
              <a:rPr lang="tr-TR" dirty="0"/>
              <a:t>hangi </a:t>
            </a:r>
            <a:r>
              <a:rPr lang="tr-TR" dirty="0" smtClean="0"/>
              <a:t>sayının </a:t>
            </a:r>
            <a:r>
              <a:rPr lang="tr-TR" dirty="0"/>
              <a:t>üst yüze </a:t>
            </a:r>
            <a:r>
              <a:rPr lang="tr-TR" dirty="0" smtClean="0"/>
              <a:t>geleceğini, bir </a:t>
            </a:r>
            <a:r>
              <a:rPr lang="tr-TR" dirty="0"/>
              <a:t>madenî para </a:t>
            </a:r>
            <a:r>
              <a:rPr lang="tr-TR" dirty="0" smtClean="0"/>
              <a:t>atıldığında yazı </a:t>
            </a:r>
            <a:r>
              <a:rPr lang="tr-TR" dirty="0"/>
              <a:t>ya da tura </a:t>
            </a:r>
            <a:r>
              <a:rPr lang="tr-TR" dirty="0" smtClean="0"/>
              <a:t>geleceğini tespit </a:t>
            </a:r>
            <a:r>
              <a:rPr lang="tr-TR" dirty="0"/>
              <a:t>etme </a:t>
            </a:r>
            <a:r>
              <a:rPr lang="tr-TR" dirty="0" smtClean="0"/>
              <a:t>işidir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Sonuç</a:t>
            </a:r>
          </a:p>
          <a:p>
            <a:pPr marL="0" indent="0">
              <a:buNone/>
            </a:pPr>
            <a:r>
              <a:rPr lang="tr-TR" dirty="0"/>
              <a:t>Bir deneyin her bir görüntüsüne verilen isimdir.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Örnek Uzay</a:t>
            </a:r>
          </a:p>
          <a:p>
            <a:pPr marL="0" indent="0">
              <a:buNone/>
            </a:pPr>
            <a:r>
              <a:rPr lang="tr-TR" dirty="0"/>
              <a:t>Bir deneyden </a:t>
            </a:r>
            <a:r>
              <a:rPr lang="tr-TR" dirty="0" smtClean="0"/>
              <a:t>çıkabilecek </a:t>
            </a:r>
            <a:r>
              <a:rPr lang="tr-TR" dirty="0"/>
              <a:t>tüm </a:t>
            </a:r>
            <a:r>
              <a:rPr lang="tr-TR" dirty="0" smtClean="0"/>
              <a:t>sonuçların </a:t>
            </a:r>
            <a:r>
              <a:rPr lang="tr-TR" dirty="0"/>
              <a:t>kümesidir</a:t>
            </a:r>
            <a:r>
              <a:rPr lang="tr-TR" dirty="0" smtClean="0"/>
              <a:t>. “</a:t>
            </a:r>
            <a:r>
              <a:rPr lang="tr-TR" dirty="0"/>
              <a:t>Bir madenî para atma” deneyinde örnek uzay E= {T, </a:t>
            </a:r>
            <a:r>
              <a:rPr lang="tr-TR" dirty="0" smtClean="0"/>
              <a:t>Y} </a:t>
            </a:r>
            <a:r>
              <a:rPr lang="tr-TR" dirty="0" err="1" smtClean="0"/>
              <a:t>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472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2.1. Olasılık Terimleri</a:t>
            </a: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Olay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/>
              <a:t>Bir örnek </a:t>
            </a:r>
            <a:r>
              <a:rPr lang="tr-TR" dirty="0" smtClean="0"/>
              <a:t>uzayın </a:t>
            </a:r>
            <a:r>
              <a:rPr lang="tr-TR" dirty="0"/>
              <a:t>her bir alt </a:t>
            </a:r>
            <a:r>
              <a:rPr lang="tr-TR" dirty="0" smtClean="0"/>
              <a:t>kümesidir. Bir </a:t>
            </a:r>
            <a:r>
              <a:rPr lang="tr-TR" dirty="0"/>
              <a:t>zar atma deneyinde örnek uzay;</a:t>
            </a:r>
          </a:p>
          <a:p>
            <a:pPr marL="0" indent="0">
              <a:buNone/>
            </a:pPr>
            <a:r>
              <a:rPr lang="tr-TR" dirty="0"/>
              <a:t>E= {1, 2, 3, 4, 5, 6</a:t>
            </a:r>
            <a:r>
              <a:rPr lang="tr-TR" dirty="0" smtClean="0"/>
              <a:t>}, üst </a:t>
            </a:r>
            <a:r>
              <a:rPr lang="tr-TR" dirty="0"/>
              <a:t>yüze tek gelme </a:t>
            </a:r>
            <a:r>
              <a:rPr lang="tr-TR" dirty="0" smtClean="0"/>
              <a:t>olayı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A= {1, 3, 5} tir.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İmkânsız </a:t>
            </a:r>
            <a:r>
              <a:rPr lang="tr-TR" dirty="0">
                <a:solidFill>
                  <a:srgbClr val="FF0000"/>
                </a:solidFill>
              </a:rPr>
              <a:t>Olay</a:t>
            </a:r>
          </a:p>
          <a:p>
            <a:pPr marL="0" indent="0">
              <a:buNone/>
            </a:pPr>
            <a:r>
              <a:rPr lang="tr-TR" dirty="0"/>
              <a:t>E örnek </a:t>
            </a:r>
            <a:r>
              <a:rPr lang="tr-TR" dirty="0" smtClean="0"/>
              <a:t>uzayı </a:t>
            </a:r>
            <a:r>
              <a:rPr lang="tr-TR" dirty="0"/>
              <a:t>için </a:t>
            </a:r>
            <a:r>
              <a:rPr lang="tr-TR" dirty="0" smtClean="0"/>
              <a:t>boş </a:t>
            </a:r>
            <a:r>
              <a:rPr lang="tr-TR" dirty="0"/>
              <a:t>kümeye </a:t>
            </a:r>
            <a:r>
              <a:rPr lang="tr-TR" dirty="0" smtClean="0"/>
              <a:t>imkânsız </a:t>
            </a:r>
            <a:r>
              <a:rPr lang="tr-TR" dirty="0"/>
              <a:t>olay denir</a:t>
            </a:r>
            <a:r>
              <a:rPr lang="tr-TR" dirty="0" smtClean="0"/>
              <a:t>. “</a:t>
            </a:r>
            <a:r>
              <a:rPr lang="tr-TR" dirty="0"/>
              <a:t>3 tane </a:t>
            </a:r>
            <a:r>
              <a:rPr lang="tr-TR" dirty="0" smtClean="0"/>
              <a:t>sarı, </a:t>
            </a:r>
            <a:r>
              <a:rPr lang="tr-TR" dirty="0"/>
              <a:t>4 tane mavi top bulunan bir torbadan </a:t>
            </a:r>
            <a:r>
              <a:rPr lang="tr-TR" dirty="0" smtClean="0"/>
              <a:t>1 tane kırmızı </a:t>
            </a:r>
            <a:r>
              <a:rPr lang="tr-TR" dirty="0"/>
              <a:t>top çekilmesi” </a:t>
            </a:r>
            <a:r>
              <a:rPr lang="tr-TR" dirty="0" smtClean="0"/>
              <a:t>imkânsız olaydır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215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2.1. Olasılık Terimleri</a:t>
            </a:r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Kesin </a:t>
            </a:r>
            <a:r>
              <a:rPr lang="tr-TR" dirty="0">
                <a:solidFill>
                  <a:srgbClr val="FF0000"/>
                </a:solidFill>
              </a:rPr>
              <a:t>Olay</a:t>
            </a:r>
          </a:p>
          <a:p>
            <a:pPr marL="0" indent="0">
              <a:buNone/>
            </a:pPr>
            <a:r>
              <a:rPr lang="tr-TR" dirty="0"/>
              <a:t>E örnek </a:t>
            </a:r>
            <a:r>
              <a:rPr lang="tr-TR" dirty="0" smtClean="0"/>
              <a:t>uzayı </a:t>
            </a:r>
            <a:r>
              <a:rPr lang="tr-TR" dirty="0"/>
              <a:t>için E kümesine kesin olay denir. </a:t>
            </a:r>
            <a:r>
              <a:rPr lang="tr-TR" dirty="0" smtClean="0"/>
              <a:t>Bir zar </a:t>
            </a:r>
            <a:r>
              <a:rPr lang="tr-TR" dirty="0"/>
              <a:t>atma deneyinde “üst yüze 7 den küçük </a:t>
            </a:r>
            <a:r>
              <a:rPr lang="tr-TR" dirty="0" smtClean="0"/>
              <a:t>gelme” olayı </a:t>
            </a:r>
            <a:r>
              <a:rPr lang="tr-TR" dirty="0"/>
              <a:t>kesin </a:t>
            </a:r>
            <a:r>
              <a:rPr lang="tr-TR" dirty="0" smtClean="0"/>
              <a:t>olaydır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Ayrık </a:t>
            </a:r>
            <a:r>
              <a:rPr lang="tr-TR" dirty="0">
                <a:solidFill>
                  <a:srgbClr val="FF0000"/>
                </a:solidFill>
              </a:rPr>
              <a:t>Olay</a:t>
            </a:r>
          </a:p>
          <a:p>
            <a:pPr marL="0" indent="0">
              <a:buNone/>
            </a:pPr>
            <a:r>
              <a:rPr lang="tr-TR" dirty="0"/>
              <a:t>A ve B, E örnek </a:t>
            </a:r>
            <a:r>
              <a:rPr lang="tr-TR" dirty="0" smtClean="0"/>
              <a:t>uzayına </a:t>
            </a:r>
            <a:r>
              <a:rPr lang="tr-TR" dirty="0"/>
              <a:t>ait iki olay olsun.</a:t>
            </a:r>
          </a:p>
          <a:p>
            <a:pPr marL="0" indent="0">
              <a:buNone/>
            </a:pPr>
            <a:r>
              <a:rPr lang="tr-TR" dirty="0"/>
              <a:t>A∩B = ∅ ile A ve B </a:t>
            </a:r>
            <a:r>
              <a:rPr lang="tr-TR" dirty="0" smtClean="0"/>
              <a:t>olaylarına ayrık </a:t>
            </a:r>
            <a:r>
              <a:rPr lang="tr-TR" dirty="0"/>
              <a:t>olaylar denir.</a:t>
            </a:r>
          </a:p>
        </p:txBody>
      </p:sp>
    </p:spTree>
    <p:extLst>
      <p:ext uri="{BB962C8B-B14F-4D97-AF65-F5344CB8AC3E}">
        <p14:creationId xmlns:p14="http://schemas.microsoft.com/office/powerpoint/2010/main" val="1607608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2.2. Olasılık </a:t>
            </a:r>
            <a:r>
              <a:rPr lang="tr-TR" dirty="0">
                <a:solidFill>
                  <a:srgbClr val="FF0000"/>
                </a:solidFill>
              </a:rPr>
              <a:t>Fonksiyonu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Bir </a:t>
            </a:r>
            <a:r>
              <a:rPr lang="tr-TR" dirty="0"/>
              <a:t>E örnek </a:t>
            </a:r>
            <a:r>
              <a:rPr lang="tr-TR" dirty="0" smtClean="0"/>
              <a:t>uzayının </a:t>
            </a:r>
            <a:r>
              <a:rPr lang="tr-TR" dirty="0"/>
              <a:t>bütün alt kümelerinin </a:t>
            </a:r>
            <a:r>
              <a:rPr lang="tr-TR" dirty="0" smtClean="0"/>
              <a:t>oluşturduğu </a:t>
            </a:r>
            <a:r>
              <a:rPr lang="tr-TR" dirty="0"/>
              <a:t>küme K olsun.</a:t>
            </a:r>
          </a:p>
          <a:p>
            <a:pPr marL="0" indent="0">
              <a:buNone/>
            </a:pPr>
            <a:r>
              <a:rPr lang="tr-TR" dirty="0"/>
              <a:t>P: K → [0, 1] </a:t>
            </a:r>
            <a:r>
              <a:rPr lang="tr-TR" dirty="0" smtClean="0"/>
              <a:t>şeklinde tanımlanan </a:t>
            </a:r>
            <a:r>
              <a:rPr lang="tr-TR" dirty="0"/>
              <a:t>P fonksiyonuna </a:t>
            </a:r>
            <a:r>
              <a:rPr lang="tr-TR" dirty="0" smtClean="0"/>
              <a:t>K üzerinde olasılık fonksiyonu </a:t>
            </a:r>
            <a:r>
              <a:rPr lang="tr-TR" dirty="0"/>
              <a:t>denir.</a:t>
            </a:r>
          </a:p>
          <a:p>
            <a:pPr marL="0" indent="0">
              <a:buNone/>
            </a:pPr>
            <a:r>
              <a:rPr lang="tr-TR" dirty="0" smtClean="0"/>
              <a:t>Olasılık </a:t>
            </a:r>
            <a:r>
              <a:rPr lang="tr-TR" dirty="0"/>
              <a:t>fonksiyonu </a:t>
            </a:r>
            <a:r>
              <a:rPr lang="tr-TR" dirty="0" smtClean="0"/>
              <a:t>aşağıdaki </a:t>
            </a:r>
            <a:r>
              <a:rPr lang="tr-TR" dirty="0"/>
              <a:t>3 </a:t>
            </a:r>
            <a:r>
              <a:rPr lang="tr-TR" dirty="0" smtClean="0"/>
              <a:t>şartı sağlamalıdır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 smtClean="0"/>
              <a:t>	I</a:t>
            </a:r>
            <a:r>
              <a:rPr lang="tr-TR" b="1" dirty="0"/>
              <a:t>. </a:t>
            </a:r>
            <a:r>
              <a:rPr lang="tr-TR" dirty="0"/>
              <a:t>∀A ⊂ K için 0 ≤ P(A) ≤ 1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 smtClean="0"/>
              <a:t>	II</a:t>
            </a:r>
            <a:r>
              <a:rPr lang="tr-TR" b="1" dirty="0"/>
              <a:t>. </a:t>
            </a:r>
            <a:r>
              <a:rPr lang="tr-TR" dirty="0"/>
              <a:t>P(E) = 1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 smtClean="0"/>
              <a:t>	III</a:t>
            </a:r>
            <a:r>
              <a:rPr lang="tr-TR" b="1" dirty="0"/>
              <a:t>. </a:t>
            </a:r>
            <a:r>
              <a:rPr lang="tr-TR" dirty="0"/>
              <a:t>A ⊂ K ve B ⊂ K ve A ∩ B = ∅ ise</a:t>
            </a:r>
          </a:p>
          <a:p>
            <a:pPr marL="0" indent="0">
              <a:buNone/>
            </a:pPr>
            <a:r>
              <a:rPr lang="tr-TR" dirty="0" smtClean="0"/>
              <a:t>	P(A </a:t>
            </a:r>
            <a:r>
              <a:rPr lang="tr-TR" dirty="0"/>
              <a:t>∪ B) = P(A) + P(B)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6282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2.3.</a:t>
            </a:r>
            <a:r>
              <a:rPr lang="tr-TR" dirty="0">
                <a:solidFill>
                  <a:srgbClr val="FF0000"/>
                </a:solidFill>
              </a:rPr>
              <a:t> Teoremler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A </a:t>
            </a:r>
            <a:r>
              <a:rPr lang="tr-TR" dirty="0"/>
              <a:t>⊂ E ve B ⊂ E olmak üzere,</a:t>
            </a:r>
          </a:p>
          <a:p>
            <a:pPr marL="0" indent="0">
              <a:buNone/>
            </a:pPr>
            <a:r>
              <a:rPr lang="tr-TR" dirty="0"/>
              <a:t>1. P(∅) = 0 </a:t>
            </a:r>
            <a:r>
              <a:rPr lang="tr-TR" dirty="0" err="1" smtClean="0"/>
              <a:t>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2. A ⊂ B ise P(A) ≤ P(B)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3. </a:t>
            </a:r>
            <a:r>
              <a:rPr lang="tr-TR" dirty="0" err="1" smtClean="0"/>
              <a:t>A</a:t>
            </a:r>
            <a:r>
              <a:rPr lang="tr-TR" baseline="30000" dirty="0" err="1" smtClean="0"/>
              <a:t>ı</a:t>
            </a:r>
            <a:r>
              <a:rPr lang="tr-TR" dirty="0" smtClean="0"/>
              <a:t>, </a:t>
            </a:r>
            <a:r>
              <a:rPr lang="tr-TR" dirty="0"/>
              <a:t>A </a:t>
            </a:r>
            <a:r>
              <a:rPr lang="tr-TR" dirty="0" err="1" smtClean="0"/>
              <a:t>nın</a:t>
            </a:r>
            <a:r>
              <a:rPr lang="tr-TR" dirty="0" smtClean="0"/>
              <a:t> </a:t>
            </a:r>
            <a:r>
              <a:rPr lang="tr-TR" dirty="0" err="1"/>
              <a:t>tümleyeni</a:t>
            </a:r>
            <a:r>
              <a:rPr lang="tr-TR" dirty="0"/>
              <a:t> olmak üzere</a:t>
            </a:r>
          </a:p>
          <a:p>
            <a:pPr marL="0" indent="0">
              <a:buNone/>
            </a:pPr>
            <a:r>
              <a:rPr lang="tr-TR" dirty="0"/>
              <a:t>P(A) + </a:t>
            </a:r>
            <a:r>
              <a:rPr lang="tr-TR" dirty="0" smtClean="0"/>
              <a:t>P(</a:t>
            </a:r>
            <a:r>
              <a:rPr lang="tr-TR" dirty="0" err="1" smtClean="0"/>
              <a:t>A</a:t>
            </a:r>
            <a:r>
              <a:rPr lang="tr-TR" baseline="30000" dirty="0" err="1" smtClean="0"/>
              <a:t>ı</a:t>
            </a:r>
            <a:r>
              <a:rPr lang="tr-TR" dirty="0" smtClean="0"/>
              <a:t>) </a:t>
            </a:r>
            <a:r>
              <a:rPr lang="tr-TR" dirty="0"/>
              <a:t>= P(E) = 1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4. P(A ∪ B) = P(A) + P(B) – P(A ∩ B)</a:t>
            </a:r>
          </a:p>
        </p:txBody>
      </p:sp>
    </p:spTree>
    <p:extLst>
      <p:ext uri="{BB962C8B-B14F-4D97-AF65-F5344CB8AC3E}">
        <p14:creationId xmlns:p14="http://schemas.microsoft.com/office/powerpoint/2010/main" val="3603800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>
                    <a:solidFill>
                      <a:srgbClr val="FF0000"/>
                    </a:solidFill>
                  </a:rPr>
                  <a:t>2.4. Eş </a:t>
                </a:r>
                <a:r>
                  <a:rPr lang="tr-TR" dirty="0">
                    <a:solidFill>
                      <a:srgbClr val="FF0000"/>
                    </a:solidFill>
                  </a:rPr>
                  <a:t>Olumlu Örnek Uzay</a:t>
                </a:r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Sayılabilir </a:t>
                </a:r>
                <a:r>
                  <a:rPr lang="tr-TR" dirty="0"/>
                  <a:t>sonlu </a:t>
                </a:r>
                <a:r>
                  <a:rPr lang="tr-TR" dirty="0" smtClean="0"/>
                  <a:t>sayıdaki </a:t>
                </a:r>
                <a:r>
                  <a:rPr lang="tr-TR" dirty="0"/>
                  <a:t>elemanlardan </a:t>
                </a:r>
                <a:r>
                  <a:rPr lang="tr-TR" dirty="0" smtClean="0"/>
                  <a:t>oluşan </a:t>
                </a:r>
                <a:r>
                  <a:rPr lang="tr-TR" dirty="0"/>
                  <a:t>bir</a:t>
                </a:r>
              </a:p>
              <a:p>
                <a:pPr marL="0" indent="0">
                  <a:buNone/>
                </a:pPr>
                <a:r>
                  <a:rPr lang="tr-TR" dirty="0"/>
                  <a:t>E = {e</a:t>
                </a:r>
                <a:r>
                  <a:rPr lang="tr-TR" baseline="-25000" dirty="0"/>
                  <a:t>1</a:t>
                </a:r>
                <a:r>
                  <a:rPr lang="tr-TR" dirty="0"/>
                  <a:t>, e</a:t>
                </a:r>
                <a:r>
                  <a:rPr lang="tr-TR" baseline="-25000" dirty="0"/>
                  <a:t>2</a:t>
                </a:r>
                <a:r>
                  <a:rPr lang="tr-TR" dirty="0"/>
                  <a:t>, ..., e</a:t>
                </a:r>
                <a:r>
                  <a:rPr lang="tr-TR" baseline="-25000" dirty="0"/>
                  <a:t>n</a:t>
                </a:r>
                <a:r>
                  <a:rPr lang="tr-TR" dirty="0"/>
                  <a:t>} örnek </a:t>
                </a:r>
                <a:r>
                  <a:rPr lang="tr-TR" dirty="0" smtClean="0"/>
                  <a:t>uzayı </a:t>
                </a:r>
                <a:r>
                  <a:rPr lang="tr-TR" dirty="0"/>
                  <a:t>için;</a:t>
                </a:r>
              </a:p>
              <a:p>
                <a:pPr marL="0" indent="0">
                  <a:buNone/>
                </a:pPr>
                <a:r>
                  <a:rPr lang="tr-TR" dirty="0"/>
                  <a:t>P(e</a:t>
                </a:r>
                <a:r>
                  <a:rPr lang="tr-TR" baseline="-25000" dirty="0"/>
                  <a:t>1</a:t>
                </a:r>
                <a:r>
                  <a:rPr lang="tr-TR" dirty="0"/>
                  <a:t>) = P(e</a:t>
                </a:r>
                <a:r>
                  <a:rPr lang="tr-TR" baseline="-25000" dirty="0"/>
                  <a:t>2</a:t>
                </a:r>
                <a:r>
                  <a:rPr lang="tr-TR" dirty="0"/>
                  <a:t>) = ... = P(e</a:t>
                </a:r>
                <a:r>
                  <a:rPr lang="tr-TR" baseline="-25000" dirty="0"/>
                  <a:t>n</a:t>
                </a:r>
                <a:r>
                  <a:rPr lang="tr-TR" dirty="0"/>
                  <a:t>) ise</a:t>
                </a:r>
              </a:p>
              <a:p>
                <a:pPr marL="0" indent="0">
                  <a:buNone/>
                </a:pPr>
                <a:r>
                  <a:rPr lang="tr-TR" dirty="0"/>
                  <a:t>E örnek </a:t>
                </a:r>
                <a:r>
                  <a:rPr lang="tr-TR" dirty="0" smtClean="0"/>
                  <a:t>uzayına </a:t>
                </a:r>
                <a:r>
                  <a:rPr lang="tr-TR" b="1" dirty="0" smtClean="0"/>
                  <a:t>eş </a:t>
                </a:r>
                <a:r>
                  <a:rPr lang="tr-TR" b="1" dirty="0"/>
                  <a:t>olumlu örnek uzay </a:t>
                </a:r>
                <a:r>
                  <a:rPr lang="tr-TR" dirty="0"/>
                  <a:t>denir.</a:t>
                </a:r>
              </a:p>
              <a:p>
                <a:pPr marL="0" indent="0">
                  <a:buNone/>
                </a:pPr>
                <a:r>
                  <a:rPr lang="tr-TR" dirty="0"/>
                  <a:t>E bir </a:t>
                </a:r>
                <a:r>
                  <a:rPr lang="tr-TR" dirty="0" smtClean="0"/>
                  <a:t>eş </a:t>
                </a:r>
                <a:r>
                  <a:rPr lang="tr-TR" dirty="0"/>
                  <a:t>olumlu örnek uzay olmak üzere;</a:t>
                </a:r>
              </a:p>
              <a:p>
                <a:pPr marL="0" indent="0">
                  <a:buNone/>
                </a:pPr>
                <a:r>
                  <a:rPr lang="tr-TR" dirty="0"/>
                  <a:t>A ⊂ E ⇒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tr-TR" dirty="0" smtClean="0"/>
                  <a:t> 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71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OLASILIK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2.4. Eş </a:t>
            </a:r>
            <a:r>
              <a:rPr lang="tr-TR" dirty="0">
                <a:solidFill>
                  <a:srgbClr val="FF0000"/>
                </a:solidFill>
              </a:rPr>
              <a:t>Olumlu Örnek Uzay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İki </a:t>
            </a:r>
            <a:r>
              <a:rPr lang="tr-TR" dirty="0"/>
              <a:t>olaydan birinin </a:t>
            </a:r>
            <a:r>
              <a:rPr lang="tr-TR" dirty="0" smtClean="0"/>
              <a:t>gerçekleşmesi </a:t>
            </a:r>
            <a:r>
              <a:rPr lang="tr-TR" dirty="0"/>
              <a:t>veya </a:t>
            </a:r>
            <a:r>
              <a:rPr lang="tr-TR" dirty="0" smtClean="0"/>
              <a:t>gerçekleşmemesi diğerinin gerçekleşme olasılığını değiştirmiyorsa bu </a:t>
            </a:r>
            <a:r>
              <a:rPr lang="tr-TR" dirty="0"/>
              <a:t>iki olaya </a:t>
            </a:r>
            <a:r>
              <a:rPr lang="tr-TR" b="1" dirty="0" smtClean="0"/>
              <a:t>bağımsız </a:t>
            </a:r>
            <a:r>
              <a:rPr lang="tr-TR" b="1" dirty="0"/>
              <a:t>olaylar </a:t>
            </a:r>
            <a:r>
              <a:rPr lang="tr-TR" dirty="0"/>
              <a:t>denir</a:t>
            </a:r>
            <a:r>
              <a:rPr lang="tr-TR" dirty="0" smtClean="0"/>
              <a:t>. Bağımsız olayların kesişimi şu şekilde hesaplanır: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P(A </a:t>
            </a:r>
            <a:r>
              <a:rPr lang="tr-TR" dirty="0"/>
              <a:t>∩ B) = P(A) . P(B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Eğer </a:t>
            </a:r>
            <a:r>
              <a:rPr lang="tr-TR" dirty="0"/>
              <a:t>iki olay </a:t>
            </a:r>
            <a:r>
              <a:rPr lang="tr-TR" dirty="0" smtClean="0"/>
              <a:t>bağımsız değilse </a:t>
            </a:r>
            <a:r>
              <a:rPr lang="tr-TR" dirty="0"/>
              <a:t>bu olaylara </a:t>
            </a:r>
            <a:r>
              <a:rPr lang="tr-TR" b="1" dirty="0" smtClean="0"/>
              <a:t>bağımlı olaylar </a:t>
            </a:r>
            <a:r>
              <a:rPr lang="tr-TR" dirty="0"/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281406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4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zar ile bir madenî para birlikte havaya </a:t>
            </a:r>
            <a:r>
              <a:rPr lang="tr-TR" dirty="0" smtClean="0"/>
              <a:t>atılıyor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smtClean="0"/>
              <a:t>Zarın </a:t>
            </a:r>
            <a:r>
              <a:rPr lang="tr-TR" dirty="0"/>
              <a:t>üst yüzüne asal </a:t>
            </a:r>
            <a:r>
              <a:rPr lang="tr-TR" dirty="0" smtClean="0"/>
              <a:t>sayı </a:t>
            </a:r>
            <a:r>
              <a:rPr lang="tr-TR" dirty="0"/>
              <a:t>ve </a:t>
            </a:r>
            <a:r>
              <a:rPr lang="tr-TR" dirty="0" smtClean="0"/>
              <a:t>paranın yazı gelme 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0695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4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A: Zarın </a:t>
                </a:r>
                <a:r>
                  <a:rPr lang="tr-TR" dirty="0"/>
                  <a:t>üst yüzüne asal </a:t>
                </a:r>
                <a:r>
                  <a:rPr lang="tr-TR" dirty="0" smtClean="0"/>
                  <a:t>sayı </a:t>
                </a:r>
                <a:r>
                  <a:rPr lang="tr-TR" dirty="0"/>
                  <a:t>gelme </a:t>
                </a:r>
                <a:r>
                  <a:rPr lang="tr-TR" dirty="0" smtClean="0"/>
                  <a:t>olayı </a:t>
                </a:r>
                <a:r>
                  <a:rPr lang="tr-TR" dirty="0"/>
                  <a:t>olsun</a:t>
                </a:r>
                <a:r>
                  <a:rPr lang="tr-TR" dirty="0" smtClean="0"/>
                  <a:t>.</a:t>
                </a:r>
              </a:p>
              <a:p>
                <a:pPr marL="0" indent="0">
                  <a:buNone/>
                </a:pPr>
                <a:r>
                  <a:rPr lang="pt-BR" dirty="0"/>
                  <a:t>A = {2 3 5</a:t>
                </a:r>
                <a:r>
                  <a:rPr lang="pt-BR" dirty="0" smtClean="0"/>
                  <a:t>}</a:t>
                </a:r>
                <a:r>
                  <a:rPr lang="tr-TR" dirty="0" smtClean="0"/>
                  <a:t> </a:t>
                </a:r>
                <a:r>
                  <a:rPr lang="pt-BR" dirty="0" smtClean="0"/>
                  <a:t>⇒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tr-TR" b="0" dirty="0" smtClean="0"/>
              </a:p>
              <a:p>
                <a:pPr marL="0" indent="0">
                  <a:buNone/>
                </a:pPr>
                <a:r>
                  <a:rPr lang="tr-TR" dirty="0"/>
                  <a:t>B: </a:t>
                </a:r>
                <a:r>
                  <a:rPr lang="tr-TR" dirty="0" smtClean="0"/>
                  <a:t>Paranın yazı </a:t>
                </a:r>
                <a:r>
                  <a:rPr lang="tr-TR" dirty="0"/>
                  <a:t>gelme </a:t>
                </a:r>
                <a:r>
                  <a:rPr lang="tr-TR" dirty="0" smtClean="0"/>
                  <a:t>olayı </a:t>
                </a:r>
                <a:r>
                  <a:rPr lang="tr-TR" dirty="0"/>
                  <a:t>olsun</a:t>
                </a:r>
                <a:r>
                  <a:rPr lang="tr-TR" dirty="0" smtClean="0"/>
                  <a:t>.</a:t>
                </a:r>
              </a:p>
              <a:p>
                <a:pPr marL="0" indent="0">
                  <a:buNone/>
                </a:pPr>
                <a:r>
                  <a:rPr lang="tr-TR" dirty="0" smtClean="0"/>
                  <a:t>B</a:t>
                </a:r>
                <a:r>
                  <a:rPr lang="pt-BR" dirty="0" smtClean="0"/>
                  <a:t> </a:t>
                </a:r>
                <a:r>
                  <a:rPr lang="pt-BR" dirty="0"/>
                  <a:t>= </a:t>
                </a:r>
                <a:r>
                  <a:rPr lang="pt-BR" dirty="0" smtClean="0"/>
                  <a:t>{</a:t>
                </a:r>
                <a:r>
                  <a:rPr lang="tr-TR" dirty="0"/>
                  <a:t>y</a:t>
                </a:r>
                <a:r>
                  <a:rPr lang="pt-BR" dirty="0" smtClean="0"/>
                  <a:t>}</a:t>
                </a:r>
                <a:r>
                  <a:rPr lang="tr-TR" dirty="0" smtClean="0"/>
                  <a:t> </a:t>
                </a:r>
                <a:r>
                  <a:rPr lang="pt-BR" dirty="0"/>
                  <a:t>⇒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tr-TR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tr-TR" dirty="0" smtClean="0"/>
                  <a:t> olur.</a:t>
                </a:r>
              </a:p>
              <a:p>
                <a:pPr marL="0" indent="0">
                  <a:buNone/>
                </a:pPr>
                <a:r>
                  <a:rPr lang="tr-TR" dirty="0"/>
                  <a:t>	</a:t>
                </a:r>
                <a:r>
                  <a:rPr lang="tr-TR" dirty="0" smtClean="0"/>
                  <a:t>	</a:t>
                </a:r>
                <a:endParaRPr lang="pt-B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874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5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çift zar </a:t>
            </a:r>
            <a:r>
              <a:rPr lang="tr-TR" dirty="0" smtClean="0"/>
              <a:t>atılıyor</a:t>
            </a:r>
            <a:r>
              <a:rPr lang="tr-TR" dirty="0"/>
              <a:t>. </a:t>
            </a:r>
            <a:r>
              <a:rPr lang="tr-TR" dirty="0" smtClean="0"/>
              <a:t>Zarların </a:t>
            </a:r>
            <a:r>
              <a:rPr lang="tr-TR" dirty="0"/>
              <a:t>üst yüzlerindeki </a:t>
            </a:r>
            <a:r>
              <a:rPr lang="tr-TR" dirty="0" smtClean="0"/>
              <a:t>sayıların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a. </a:t>
            </a:r>
            <a:r>
              <a:rPr lang="tr-TR" dirty="0" smtClean="0"/>
              <a:t>İkisinin </a:t>
            </a:r>
            <a:r>
              <a:rPr lang="tr-TR" dirty="0"/>
              <a:t>de asal </a:t>
            </a:r>
            <a:r>
              <a:rPr lang="tr-TR" dirty="0" smtClean="0"/>
              <a:t>sayı </a:t>
            </a:r>
            <a:r>
              <a:rPr lang="tr-TR" dirty="0"/>
              <a:t>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b="1" dirty="0"/>
              <a:t>b. </a:t>
            </a:r>
            <a:r>
              <a:rPr lang="tr-TR" dirty="0" smtClean="0"/>
              <a:t>Toplamının </a:t>
            </a:r>
            <a:r>
              <a:rPr lang="tr-TR" dirty="0"/>
              <a:t>9 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2687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5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Bir çift zar atıldığında </a:t>
                </a:r>
                <a:r>
                  <a:rPr lang="tr-TR" dirty="0"/>
                  <a:t>örnek uzay 6.6 = 36 </a:t>
                </a:r>
                <a:r>
                  <a:rPr lang="tr-TR" dirty="0" smtClean="0"/>
                  <a:t>elemanlıdır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b="1" dirty="0"/>
                  <a:t>a. </a:t>
                </a:r>
                <a:r>
                  <a:rPr lang="tr-TR" dirty="0"/>
                  <a:t>Gelen </a:t>
                </a:r>
                <a:r>
                  <a:rPr lang="tr-TR" dirty="0" smtClean="0"/>
                  <a:t>sayıların </a:t>
                </a:r>
                <a:r>
                  <a:rPr lang="tr-TR" dirty="0"/>
                  <a:t>ikisinin de asal </a:t>
                </a:r>
                <a:r>
                  <a:rPr lang="tr-TR" dirty="0" smtClean="0"/>
                  <a:t>sayı </a:t>
                </a:r>
                <a:r>
                  <a:rPr lang="tr-TR" dirty="0"/>
                  <a:t>olma </a:t>
                </a:r>
                <a:r>
                  <a:rPr lang="tr-TR" dirty="0" smtClean="0"/>
                  <a:t>olayı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A = {(2,2),(2,3),(2,5),(3,2),(3,3),(3,5),(5,2),(5,3),(5,5)}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tr-TR" dirty="0" smtClean="0"/>
                  <a:t> tür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b="1" dirty="0"/>
                  <a:t>b. </a:t>
                </a:r>
                <a:r>
                  <a:rPr lang="tr-TR" dirty="0"/>
                  <a:t>Gelen </a:t>
                </a:r>
                <a:r>
                  <a:rPr lang="tr-TR" dirty="0" smtClean="0"/>
                  <a:t>sayıların toplamının </a:t>
                </a:r>
                <a:r>
                  <a:rPr lang="tr-TR" dirty="0"/>
                  <a:t>9 olma </a:t>
                </a:r>
                <a:r>
                  <a:rPr lang="tr-TR" dirty="0" smtClean="0"/>
                  <a:t>olayı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B = {(3,6),(4,5),(5,4),(6,3)}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dur.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520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6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3 madenî para art arda </a:t>
            </a:r>
            <a:r>
              <a:rPr lang="pt-BR" dirty="0" smtClean="0"/>
              <a:t>atıldığında </a:t>
            </a:r>
            <a:r>
              <a:rPr lang="pt-BR" dirty="0"/>
              <a:t>2 defa </a:t>
            </a:r>
            <a:r>
              <a:rPr lang="pt-BR" dirty="0" smtClean="0"/>
              <a:t>yazı,</a:t>
            </a:r>
            <a:r>
              <a:rPr lang="tr-TR" dirty="0" smtClean="0"/>
              <a:t> </a:t>
            </a:r>
            <a:r>
              <a:rPr lang="pt-BR" dirty="0" smtClean="0"/>
              <a:t>1 </a:t>
            </a:r>
            <a:r>
              <a:rPr lang="pt-BR" dirty="0"/>
              <a:t>defa tura gelme </a:t>
            </a:r>
            <a:r>
              <a:rPr lang="pt-BR" dirty="0" smtClean="0"/>
              <a:t>olasılığı kaçtır</a:t>
            </a:r>
            <a:r>
              <a:rPr lang="pt-BR" dirty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498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6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s(E) = 2</a:t>
                </a:r>
                <a:r>
                  <a:rPr lang="tr-TR" baseline="30000" dirty="0"/>
                  <a:t>3</a:t>
                </a:r>
                <a:r>
                  <a:rPr lang="tr-TR" dirty="0"/>
                  <a:t> = 8 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dirty="0"/>
                  <a:t>2 </a:t>
                </a:r>
                <a:r>
                  <a:rPr lang="tr-TR" dirty="0" smtClean="0"/>
                  <a:t>yazı, </a:t>
                </a:r>
                <a:r>
                  <a:rPr lang="tr-TR" dirty="0"/>
                  <a:t>1 tura gelme </a:t>
                </a:r>
                <a:r>
                  <a:rPr lang="tr-TR" dirty="0" smtClean="0"/>
                  <a:t>olayı </a:t>
                </a:r>
                <a:r>
                  <a:rPr lang="tr-TR" dirty="0"/>
                  <a:t>A olsun.</a:t>
                </a:r>
              </a:p>
              <a:p>
                <a:pPr marL="0" indent="0">
                  <a:buNone/>
                </a:pPr>
                <a:r>
                  <a:rPr lang="tr-TR" dirty="0"/>
                  <a:t>A = {YYT, YTY, TYY}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0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i="1" dirty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i="1" dirty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dirty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i="1" dirty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i="1" dirty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tr-TR" dirty="0" smtClean="0"/>
                  <a:t> bulunur.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b="1" dirty="0"/>
                  <a:t>Not: </a:t>
                </a:r>
                <a:r>
                  <a:rPr lang="tr-TR" dirty="0"/>
                  <a:t>n tane madenî </a:t>
                </a:r>
                <a:r>
                  <a:rPr lang="tr-TR" dirty="0" smtClean="0"/>
                  <a:t>paranın aynı </a:t>
                </a:r>
                <a:r>
                  <a:rPr lang="tr-TR" dirty="0"/>
                  <a:t>anda </a:t>
                </a:r>
                <a:r>
                  <a:rPr lang="tr-TR" dirty="0" smtClean="0"/>
                  <a:t>atılması sorusu </a:t>
                </a:r>
                <a:r>
                  <a:rPr lang="tr-TR" dirty="0"/>
                  <a:t>ile bir madenî </a:t>
                </a:r>
                <a:r>
                  <a:rPr lang="tr-TR" dirty="0" smtClean="0"/>
                  <a:t>paranın </a:t>
                </a:r>
                <a:r>
                  <a:rPr lang="tr-TR" dirty="0"/>
                  <a:t>n defa </a:t>
                </a:r>
                <a:r>
                  <a:rPr lang="tr-TR" dirty="0" smtClean="0"/>
                  <a:t>atılması sorusu aynı </a:t>
                </a:r>
                <a:r>
                  <a:rPr lang="tr-TR" dirty="0"/>
                  <a:t>biçimde çözülür.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687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7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3 </a:t>
            </a:r>
            <a:r>
              <a:rPr lang="tr-TR" dirty="0" smtClean="0"/>
              <a:t>kız</a:t>
            </a:r>
            <a:r>
              <a:rPr lang="tr-TR" dirty="0"/>
              <a:t>, 4 erkek yan yana </a:t>
            </a:r>
            <a:r>
              <a:rPr lang="tr-TR" dirty="0" smtClean="0"/>
              <a:t>sıralandığında kızların hepsinin yan </a:t>
            </a:r>
            <a:r>
              <a:rPr lang="tr-TR" dirty="0"/>
              <a:t>yana gelme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0714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7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7 kişi </a:t>
                </a:r>
                <a:r>
                  <a:rPr lang="tr-TR" dirty="0"/>
                  <a:t>7! kadar yan yana </a:t>
                </a:r>
                <a:r>
                  <a:rPr lang="tr-TR" dirty="0" smtClean="0"/>
                  <a:t>dizilebileceğinden </a:t>
                </a:r>
                <a:r>
                  <a:rPr lang="tr-TR" dirty="0"/>
                  <a:t>s(E) = </a:t>
                </a:r>
                <a:r>
                  <a:rPr lang="tr-TR" dirty="0" smtClean="0"/>
                  <a:t>7! </a:t>
                </a:r>
                <a:r>
                  <a:rPr lang="tr-TR" dirty="0" err="1" smtClean="0"/>
                  <a:t>dir</a:t>
                </a:r>
                <a:r>
                  <a:rPr lang="tr-TR" dirty="0"/>
                  <a:t>. </a:t>
                </a:r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Kızlar </a:t>
                </a:r>
                <a:r>
                  <a:rPr lang="tr-TR" dirty="0"/>
                  <a:t>bir arada </a:t>
                </a:r>
                <a:r>
                  <a:rPr lang="tr-TR" dirty="0" smtClean="0"/>
                  <a:t>olacağından KKK EEEE</a:t>
                </a:r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5! . 3! </a:t>
                </a:r>
                <a:r>
                  <a:rPr lang="tr-TR" dirty="0" smtClean="0"/>
                  <a:t>çarpımı </a:t>
                </a:r>
                <a:r>
                  <a:rPr lang="tr-TR" dirty="0"/>
                  <a:t>kadar yan yana dizilebilir.</a:t>
                </a:r>
              </a:p>
              <a:p>
                <a:pPr marL="0" indent="0">
                  <a:buNone/>
                </a:pPr>
                <a:r>
                  <a:rPr lang="tr-TR" dirty="0" smtClean="0"/>
                  <a:t>İstenen olayın olasılığı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5! . 3!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7!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tr-TR" dirty="0" smtClean="0"/>
                  <a:t> 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ikdörtgen 3"/>
          <p:cNvSpPr/>
          <p:nvPr/>
        </p:nvSpPr>
        <p:spPr>
          <a:xfrm>
            <a:off x="4935889" y="2397967"/>
            <a:ext cx="615820" cy="3172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7514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8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Aralarında Yağız </a:t>
            </a:r>
            <a:r>
              <a:rPr lang="tr-TR" dirty="0"/>
              <a:t>ile </a:t>
            </a:r>
            <a:r>
              <a:rPr lang="tr-TR" dirty="0" smtClean="0"/>
              <a:t>Yiğit</a:t>
            </a:r>
            <a:r>
              <a:rPr lang="tr-TR" dirty="0"/>
              <a:t>’ in </a:t>
            </a:r>
            <a:r>
              <a:rPr lang="tr-TR" dirty="0" smtClean="0"/>
              <a:t>bulunduğu </a:t>
            </a:r>
            <a:r>
              <a:rPr lang="tr-TR" dirty="0"/>
              <a:t>6 </a:t>
            </a:r>
            <a:r>
              <a:rPr lang="tr-TR" dirty="0" smtClean="0"/>
              <a:t>kişilik bir grup </a:t>
            </a:r>
            <a:r>
              <a:rPr lang="tr-TR" dirty="0"/>
              <a:t>4 ve 2 </a:t>
            </a:r>
            <a:r>
              <a:rPr lang="tr-TR" dirty="0" smtClean="0"/>
              <a:t>kişilik </a:t>
            </a:r>
            <a:r>
              <a:rPr lang="tr-TR" dirty="0"/>
              <a:t>2 gruba </a:t>
            </a:r>
            <a:r>
              <a:rPr lang="tr-TR" dirty="0" smtClean="0"/>
              <a:t>ayrılırsa Yağız </a:t>
            </a:r>
            <a:r>
              <a:rPr lang="tr-TR" dirty="0"/>
              <a:t>ile </a:t>
            </a:r>
            <a:r>
              <a:rPr lang="tr-TR" dirty="0" smtClean="0"/>
              <a:t>Yiğit’in aynı </a:t>
            </a:r>
            <a:r>
              <a:rPr lang="tr-TR" dirty="0"/>
              <a:t>grupta 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54783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8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Yağız </a:t>
                </a:r>
                <a:r>
                  <a:rPr lang="tr-TR" dirty="0"/>
                  <a:t>ile </a:t>
                </a:r>
                <a:r>
                  <a:rPr lang="tr-TR" dirty="0" smtClean="0"/>
                  <a:t>Yiğit </a:t>
                </a:r>
                <a:r>
                  <a:rPr lang="tr-TR" dirty="0"/>
                  <a:t>ya 4 </a:t>
                </a:r>
                <a:r>
                  <a:rPr lang="tr-TR" dirty="0" smtClean="0"/>
                  <a:t>kişilik </a:t>
                </a:r>
                <a:r>
                  <a:rPr lang="tr-TR" dirty="0"/>
                  <a:t>grupta ya da 2 </a:t>
                </a:r>
                <a:r>
                  <a:rPr lang="tr-TR" dirty="0" smtClean="0"/>
                  <a:t>kişilik grupta yer almalıdır</a:t>
                </a:r>
                <a:r>
                  <a:rPr lang="tr-TR" dirty="0"/>
                  <a:t>.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b="1" dirty="0"/>
                  <a:t>I. durum: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Yağız </a:t>
                </a:r>
                <a:r>
                  <a:rPr lang="tr-TR" dirty="0"/>
                  <a:t>ile </a:t>
                </a:r>
                <a:r>
                  <a:rPr lang="tr-TR" dirty="0" smtClean="0"/>
                  <a:t>Yiğit </a:t>
                </a:r>
                <a:r>
                  <a:rPr lang="tr-TR" dirty="0"/>
                  <a:t>4 </a:t>
                </a:r>
                <a:r>
                  <a:rPr lang="tr-TR" dirty="0" smtClean="0"/>
                  <a:t>kişilik </a:t>
                </a:r>
                <a:r>
                  <a:rPr lang="tr-TR" dirty="0"/>
                  <a:t>grupta ise </a:t>
                </a:r>
                <a:r>
                  <a:rPr lang="tr-TR" dirty="0" smtClean="0"/>
                  <a:t>yanlarına </a:t>
                </a:r>
                <a:r>
                  <a:rPr lang="tr-TR" dirty="0"/>
                  <a:t>geriye kalan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/>
                  <a:t>4 </a:t>
                </a:r>
                <a:r>
                  <a:rPr lang="tr-TR" dirty="0" smtClean="0"/>
                  <a:t>kişiden </a:t>
                </a:r>
                <a:r>
                  <a:rPr lang="tr-TR" dirty="0"/>
                  <a:t>2 </a:t>
                </a:r>
                <a:r>
                  <a:rPr lang="tr-TR" dirty="0" smtClean="0"/>
                  <a:t>kişi seçilmelidir. Bu </a:t>
                </a:r>
                <a:r>
                  <a:rPr lang="tr-TR" dirty="0"/>
                  <a:t>durumda </a:t>
                </a:r>
                <a:r>
                  <a:rPr lang="tr-TR" dirty="0" smtClean="0"/>
                  <a:t>Yağız </a:t>
                </a:r>
                <a:r>
                  <a:rPr lang="tr-TR" dirty="0"/>
                  <a:t>ile </a:t>
                </a:r>
                <a:r>
                  <a:rPr lang="tr-TR" dirty="0" smtClean="0"/>
                  <a:t>Yiğit’in </a:t>
                </a:r>
                <a:r>
                  <a:rPr lang="tr-TR" dirty="0"/>
                  <a:t>bir arada </a:t>
                </a:r>
                <a:r>
                  <a:rPr lang="tr-TR" dirty="0" smtClean="0"/>
                  <a:t>olduğu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  <m:brk m:alnAt="7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tr-TR" dirty="0" smtClean="0"/>
                  <a:t> farklı </a:t>
                </a:r>
                <a:r>
                  <a:rPr lang="tr-TR" dirty="0"/>
                  <a:t>grup </a:t>
                </a:r>
                <a:r>
                  <a:rPr lang="tr-TR" dirty="0" smtClean="0"/>
                  <a:t>oluşur</a:t>
                </a:r>
                <a:r>
                  <a:rPr lang="tr-TR" dirty="0"/>
                  <a:t>.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b="1" dirty="0"/>
                  <a:t>II. durum: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Yağız </a:t>
                </a:r>
                <a:r>
                  <a:rPr lang="tr-TR" dirty="0"/>
                  <a:t>ile </a:t>
                </a:r>
                <a:r>
                  <a:rPr lang="tr-TR" dirty="0" smtClean="0"/>
                  <a:t>Yiğit </a:t>
                </a:r>
                <a:r>
                  <a:rPr lang="tr-TR" dirty="0"/>
                  <a:t>2 </a:t>
                </a:r>
                <a:r>
                  <a:rPr lang="tr-TR" dirty="0" smtClean="0"/>
                  <a:t>kişilik </a:t>
                </a:r>
                <a:r>
                  <a:rPr lang="tr-TR" dirty="0"/>
                  <a:t>grupta ise 1 </a:t>
                </a:r>
                <a:r>
                  <a:rPr lang="tr-TR" dirty="0" smtClean="0"/>
                  <a:t>farklı </a:t>
                </a:r>
                <a:r>
                  <a:rPr lang="tr-TR" dirty="0"/>
                  <a:t>seçenek </a:t>
                </a:r>
                <a:r>
                  <a:rPr lang="tr-TR" dirty="0" smtClean="0"/>
                  <a:t>söz konusudur</a:t>
                </a:r>
                <a:r>
                  <a:rPr lang="tr-TR" dirty="0"/>
                  <a:t>. O hâlde </a:t>
                </a:r>
                <a:r>
                  <a:rPr lang="tr-TR" dirty="0" smtClean="0"/>
                  <a:t>Yağız </a:t>
                </a:r>
                <a:r>
                  <a:rPr lang="tr-TR" dirty="0"/>
                  <a:t>ile </a:t>
                </a:r>
                <a:r>
                  <a:rPr lang="tr-TR" dirty="0" smtClean="0"/>
                  <a:t>Yiğit’in </a:t>
                </a:r>
                <a:r>
                  <a:rPr lang="tr-TR" dirty="0"/>
                  <a:t>bir arada </a:t>
                </a:r>
                <a:r>
                  <a:rPr lang="tr-TR" dirty="0" smtClean="0"/>
                  <a:t>olduğu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6 </a:t>
                </a:r>
                <a:r>
                  <a:rPr lang="tr-TR" dirty="0"/>
                  <a:t>+ 1 =7 </a:t>
                </a:r>
                <a:r>
                  <a:rPr lang="tr-TR" dirty="0" smtClean="0"/>
                  <a:t>değişik </a:t>
                </a:r>
                <a:r>
                  <a:rPr lang="tr-TR" dirty="0"/>
                  <a:t>gruplama </a:t>
                </a:r>
                <a:r>
                  <a:rPr lang="tr-TR" dirty="0" smtClean="0"/>
                  <a:t>yapılabilir</a:t>
                </a:r>
                <a:r>
                  <a:rPr lang="tr-TR" dirty="0"/>
                  <a:t>.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Gelişigüzel oluşan </a:t>
                </a:r>
                <a:r>
                  <a:rPr lang="tr-TR" dirty="0"/>
                  <a:t>biri 4, </a:t>
                </a:r>
                <a:r>
                  <a:rPr lang="tr-TR" dirty="0" smtClean="0"/>
                  <a:t>diğeri </a:t>
                </a:r>
                <a:r>
                  <a:rPr lang="tr-TR" dirty="0"/>
                  <a:t>2 </a:t>
                </a:r>
                <a:r>
                  <a:rPr lang="tr-TR" dirty="0" smtClean="0"/>
                  <a:t>kişilik grupların sayısı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tr-TR" dirty="0" smtClean="0"/>
                  <a:t> tir.</a:t>
                </a:r>
                <a:endParaRPr lang="tr-TR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tr-TR" dirty="0" smtClean="0"/>
                  <a:t>İstenen </a:t>
                </a:r>
                <a:r>
                  <a:rPr lang="tr-TR" dirty="0"/>
                  <a:t>durumun </a:t>
                </a:r>
                <a:r>
                  <a:rPr lang="tr-TR" dirty="0" smtClean="0"/>
                  <a:t>olasılığı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tr-TR" dirty="0" smtClean="0"/>
                  <a:t>  bulunur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2" t="-7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734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9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3 </a:t>
            </a:r>
            <a:r>
              <a:rPr lang="tr-TR" dirty="0" smtClean="0"/>
              <a:t>sarı, </a:t>
            </a:r>
            <a:r>
              <a:rPr lang="tr-TR" dirty="0"/>
              <a:t>5 lacivert bilyenin </a:t>
            </a:r>
            <a:r>
              <a:rPr lang="tr-TR" dirty="0" smtClean="0"/>
              <a:t>bulunduğu </a:t>
            </a:r>
            <a:r>
              <a:rPr lang="tr-TR" dirty="0"/>
              <a:t>bir torbadan </a:t>
            </a:r>
            <a:r>
              <a:rPr lang="tr-TR" dirty="0" smtClean="0"/>
              <a:t>geri bırakılmamak koşuluyla </a:t>
            </a:r>
            <a:r>
              <a:rPr lang="tr-TR" dirty="0"/>
              <a:t>art arda iki bilye çekiliyor.</a:t>
            </a:r>
          </a:p>
          <a:p>
            <a:pPr marL="0" indent="0">
              <a:buNone/>
            </a:pPr>
            <a:r>
              <a:rPr lang="tr-TR" dirty="0"/>
              <a:t>a. </a:t>
            </a:r>
            <a:r>
              <a:rPr lang="tr-TR" dirty="0" smtClean="0"/>
              <a:t>İlk çekilişte sarı, </a:t>
            </a:r>
            <a:r>
              <a:rPr lang="tr-TR" dirty="0"/>
              <a:t>ikinci </a:t>
            </a:r>
            <a:r>
              <a:rPr lang="tr-TR" dirty="0" smtClean="0"/>
              <a:t>çekilişte </a:t>
            </a:r>
            <a:r>
              <a:rPr lang="tr-TR" dirty="0"/>
              <a:t>lacivert </a:t>
            </a:r>
            <a:r>
              <a:rPr lang="tr-TR" dirty="0" smtClean="0"/>
              <a:t>bilye gelme olasılığı kaçtır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/>
              <a:t>b. Bir </a:t>
            </a:r>
            <a:r>
              <a:rPr lang="tr-TR" dirty="0" smtClean="0"/>
              <a:t>sarı, </a:t>
            </a:r>
            <a:r>
              <a:rPr lang="tr-TR" dirty="0"/>
              <a:t>lacivert bilye gelme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92189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9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b="1" dirty="0" smtClean="0"/>
                  <a:t>a. </a:t>
                </a:r>
                <a:r>
                  <a:rPr lang="tr-TR" dirty="0" smtClean="0"/>
                  <a:t>İlk çekilişte sarı </a:t>
                </a:r>
                <a:r>
                  <a:rPr lang="tr-TR" dirty="0"/>
                  <a:t>bilye gelme </a:t>
                </a:r>
                <a:r>
                  <a:rPr lang="tr-TR" dirty="0" smtClean="0"/>
                  <a:t>olasılığı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İkinci çekilişte </a:t>
                </a:r>
                <a:r>
                  <a:rPr lang="tr-TR" dirty="0"/>
                  <a:t>lacivert bilye gelme </a:t>
                </a:r>
                <a:r>
                  <a:rPr lang="tr-TR" dirty="0" smtClean="0"/>
                  <a:t>olasılığı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tr-TR" dirty="0" smtClean="0"/>
                  <a:t> 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dirty="0" smtClean="0"/>
                  <a:t>İstenen olayın olasılığı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den>
                    </m:f>
                  </m:oMath>
                </a14:m>
                <a:r>
                  <a:rPr lang="tr-TR" dirty="0" smtClean="0"/>
                  <a:t> dır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:r>
                  <a:rPr lang="tr-TR" b="1" dirty="0"/>
                  <a:t>b. </a:t>
                </a:r>
                <a:r>
                  <a:rPr lang="tr-TR" dirty="0"/>
                  <a:t>Renklerin </a:t>
                </a:r>
                <a:r>
                  <a:rPr lang="tr-TR" dirty="0" smtClean="0"/>
                  <a:t>geliş sırası </a:t>
                </a:r>
                <a:r>
                  <a:rPr lang="tr-TR" dirty="0"/>
                  <a:t>belli </a:t>
                </a:r>
                <a:r>
                  <a:rPr lang="tr-TR" dirty="0" smtClean="0"/>
                  <a:t>olmadığından </a:t>
                </a:r>
                <a:r>
                  <a:rPr lang="tr-TR" dirty="0"/>
                  <a:t>SL veya LS</a:t>
                </a:r>
              </a:p>
              <a:p>
                <a:pPr marL="0" indent="0">
                  <a:buNone/>
                </a:pPr>
                <a:r>
                  <a:rPr lang="tr-TR" dirty="0" smtClean="0"/>
                  <a:t>durumlarının </a:t>
                </a:r>
                <a:r>
                  <a:rPr lang="tr-TR" dirty="0"/>
                  <a:t>her ikisi de </a:t>
                </a:r>
                <a:r>
                  <a:rPr lang="tr-TR" dirty="0" smtClean="0"/>
                  <a:t>hesaplanmalıdır</a:t>
                </a:r>
                <a:r>
                  <a:rPr lang="tr-TR" dirty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tr-TR" dirty="0" smtClean="0"/>
                  <a:t>  bulunur</a:t>
                </a:r>
                <a:r>
                  <a:rPr lang="tr-TR" dirty="0"/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7991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10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İki </a:t>
            </a:r>
            <a:r>
              <a:rPr lang="tr-TR" dirty="0"/>
              <a:t>torbadan birincisinde 3 beyaz, 4 </a:t>
            </a:r>
            <a:r>
              <a:rPr lang="tr-TR" dirty="0" smtClean="0"/>
              <a:t>kırmızı, ikincisinde 4 </a:t>
            </a:r>
            <a:r>
              <a:rPr lang="tr-TR" dirty="0"/>
              <a:t>beyaz, 5 </a:t>
            </a:r>
            <a:r>
              <a:rPr lang="tr-TR" dirty="0" smtClean="0"/>
              <a:t>kırmızı </a:t>
            </a:r>
            <a:r>
              <a:rPr lang="tr-TR" dirty="0"/>
              <a:t>bilye </a:t>
            </a:r>
            <a:r>
              <a:rPr lang="tr-TR" dirty="0" smtClean="0"/>
              <a:t>vardır</a:t>
            </a:r>
            <a:r>
              <a:rPr lang="tr-TR" dirty="0"/>
              <a:t>. Birinci torbadan </a:t>
            </a:r>
            <a:r>
              <a:rPr lang="tr-TR" dirty="0" smtClean="0"/>
              <a:t>bir bilye alınıp </a:t>
            </a:r>
            <a:r>
              <a:rPr lang="tr-TR" dirty="0"/>
              <a:t>rengine </a:t>
            </a:r>
            <a:r>
              <a:rPr lang="tr-TR" dirty="0" smtClean="0"/>
              <a:t>bakılmadan </a:t>
            </a:r>
            <a:r>
              <a:rPr lang="tr-TR" dirty="0"/>
              <a:t>ikinci torbaya </a:t>
            </a:r>
            <a:r>
              <a:rPr lang="tr-TR" dirty="0" smtClean="0"/>
              <a:t>atılıyor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Daha sonra ikinci torbadan bir bilye </a:t>
            </a:r>
            <a:r>
              <a:rPr lang="tr-TR" dirty="0" smtClean="0"/>
              <a:t>alındığında bunun kırmızı </a:t>
            </a:r>
            <a:r>
              <a:rPr lang="tr-TR" dirty="0"/>
              <a:t>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04819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10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9763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1. torbadan </a:t>
            </a:r>
            <a:r>
              <a:rPr lang="tr-TR" dirty="0" smtClean="0"/>
              <a:t>alınan </a:t>
            </a:r>
            <a:r>
              <a:rPr lang="tr-TR" dirty="0"/>
              <a:t>bilye </a:t>
            </a:r>
            <a:r>
              <a:rPr lang="tr-TR" dirty="0" smtClean="0"/>
              <a:t>kırmızı </a:t>
            </a:r>
            <a:r>
              <a:rPr lang="tr-TR" dirty="0"/>
              <a:t>veya beyaz olabilir. </a:t>
            </a:r>
            <a:r>
              <a:rPr lang="tr-TR" dirty="0" smtClean="0"/>
              <a:t>2. torbadan alınan </a:t>
            </a:r>
            <a:r>
              <a:rPr lang="tr-TR" dirty="0"/>
              <a:t>bilye ise kesinlikle </a:t>
            </a:r>
            <a:r>
              <a:rPr lang="tr-TR" dirty="0" smtClean="0"/>
              <a:t>kırmızı olacaktır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58058"/>
            <a:ext cx="4405604" cy="372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03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11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E örnek uzayında </a:t>
                </a:r>
                <a:r>
                  <a:rPr lang="tr-TR" dirty="0"/>
                  <a:t>iki olay A ve B olmak üzere,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′) =</m:t>
                      </m:r>
                      <m:f>
                        <m:f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olduğuna </a:t>
                </a:r>
                <a:r>
                  <a:rPr lang="tr-TR" dirty="0"/>
                  <a:t>göre, P(A∪B) </a:t>
                </a:r>
                <a:r>
                  <a:rPr lang="tr-TR" dirty="0" smtClean="0"/>
                  <a:t>kaçtır</a:t>
                </a:r>
                <a:r>
                  <a:rPr lang="tr-TR" dirty="0"/>
                  <a:t>?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5721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11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+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= 1</m:t>
                      </m:r>
                    </m:oMath>
                  </m:oMathPara>
                </a14:m>
                <a:endParaRPr lang="tr-TR" dirty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 1–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 1 – </m:t>
                      </m:r>
                      <m:f>
                        <m:fPr>
                          <m:ctrlPr>
                            <a:rPr lang="tr-TR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∪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+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dirty="0" smtClean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6+15−1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824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12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10 </a:t>
            </a:r>
            <a:r>
              <a:rPr lang="tr-TR" dirty="0" smtClean="0"/>
              <a:t>kız </a:t>
            </a:r>
            <a:r>
              <a:rPr lang="tr-TR" dirty="0"/>
              <a:t>ve 8 erkek </a:t>
            </a:r>
            <a:r>
              <a:rPr lang="tr-TR" dirty="0" smtClean="0"/>
              <a:t>öğrenciden oluşan </a:t>
            </a:r>
            <a:r>
              <a:rPr lang="tr-TR" dirty="0"/>
              <a:t>bir grupta </a:t>
            </a:r>
            <a:r>
              <a:rPr lang="tr-TR" dirty="0" smtClean="0"/>
              <a:t>kızların </a:t>
            </a:r>
            <a:r>
              <a:rPr lang="tr-TR" dirty="0"/>
              <a:t>6 </a:t>
            </a:r>
            <a:r>
              <a:rPr lang="tr-TR" dirty="0" err="1" smtClean="0"/>
              <a:t>sı</a:t>
            </a:r>
            <a:r>
              <a:rPr lang="tr-TR" dirty="0" smtClean="0"/>
              <a:t>, </a:t>
            </a:r>
            <a:r>
              <a:rPr lang="tr-TR" dirty="0"/>
              <a:t>erkeklerin 4 ü gözlüklüdür.</a:t>
            </a:r>
          </a:p>
          <a:p>
            <a:pPr marL="0" indent="0">
              <a:buNone/>
            </a:pPr>
            <a:r>
              <a:rPr lang="tr-TR" dirty="0"/>
              <a:t>Bu </a:t>
            </a:r>
            <a:r>
              <a:rPr lang="tr-TR" dirty="0" smtClean="0"/>
              <a:t>sınıftan </a:t>
            </a:r>
            <a:r>
              <a:rPr lang="tr-TR" dirty="0"/>
              <a:t>rastgele seçilen bir </a:t>
            </a:r>
            <a:r>
              <a:rPr lang="tr-TR" dirty="0" smtClean="0"/>
              <a:t>öğrencinin erkek veya </a:t>
            </a:r>
            <a:r>
              <a:rPr lang="tr-TR" dirty="0"/>
              <a:t>gözlüklü 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9873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12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Verilenler aşağıdaki </a:t>
                </a:r>
                <a:r>
                  <a:rPr lang="tr-TR" dirty="0"/>
                  <a:t>tablo ile özetlenebilir</a:t>
                </a:r>
                <a:r>
                  <a:rPr lang="tr-TR" dirty="0" smtClean="0"/>
                  <a:t>.</a:t>
                </a:r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endParaRPr lang="tr-TR" dirty="0" smtClean="0"/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∪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+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dirty="0" smtClean="0"/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40038"/>
              </p:ext>
            </p:extLst>
          </p:nvPr>
        </p:nvGraphicFramePr>
        <p:xfrm>
          <a:off x="838201" y="2436499"/>
          <a:ext cx="584251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506"/>
                <a:gridCol w="1947506"/>
                <a:gridCol w="1947506"/>
              </a:tblGrid>
              <a:tr h="357270">
                <a:tc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Gözlüklüler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Gözlüksüzler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70">
                <a:tc>
                  <a:txBody>
                    <a:bodyPr/>
                    <a:lstStyle/>
                    <a:p>
                      <a:r>
                        <a:rPr lang="tr-TR" dirty="0" smtClean="0"/>
                        <a:t>Kızlar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70">
                <a:tc>
                  <a:txBody>
                    <a:bodyPr/>
                    <a:lstStyle/>
                    <a:p>
                      <a:r>
                        <a:rPr lang="tr-TR" dirty="0" smtClean="0"/>
                        <a:t>Erkekler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769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13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torbada 2 </a:t>
            </a:r>
            <a:r>
              <a:rPr lang="tr-TR" dirty="0" smtClean="0"/>
              <a:t>kırmızı, </a:t>
            </a:r>
            <a:r>
              <a:rPr lang="tr-TR" dirty="0"/>
              <a:t>2 beyaz ve 1 </a:t>
            </a:r>
            <a:r>
              <a:rPr lang="tr-TR" dirty="0" smtClean="0"/>
              <a:t>sarı </a:t>
            </a:r>
            <a:r>
              <a:rPr lang="tr-TR" dirty="0"/>
              <a:t>bilye </a:t>
            </a:r>
            <a:r>
              <a:rPr lang="tr-TR" dirty="0" smtClean="0"/>
              <a:t>vardır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Torbadan rastgele 4 bilye </a:t>
            </a:r>
            <a:r>
              <a:rPr lang="tr-TR" dirty="0" smtClean="0"/>
              <a:t>alındığında </a:t>
            </a:r>
            <a:r>
              <a:rPr lang="tr-TR" dirty="0"/>
              <a:t>torbada </a:t>
            </a:r>
            <a:r>
              <a:rPr lang="tr-TR" dirty="0" smtClean="0"/>
              <a:t>kalan bilyenin kırmızı </a:t>
            </a:r>
            <a:r>
              <a:rPr lang="tr-TR" dirty="0"/>
              <a:t>renkte olma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2441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13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Torbada kırmızı </a:t>
                </a:r>
                <a:r>
                  <a:rPr lang="tr-TR" dirty="0"/>
                  <a:t>renkte bilye </a:t>
                </a:r>
                <a:r>
                  <a:rPr lang="tr-TR" dirty="0" smtClean="0"/>
                  <a:t>kalması </a:t>
                </a:r>
                <a:r>
                  <a:rPr lang="tr-TR" dirty="0"/>
                  <a:t>için 3 bilye 2 </a:t>
                </a:r>
                <a:r>
                  <a:rPr lang="tr-TR" dirty="0" smtClean="0"/>
                  <a:t>beyaz ve </a:t>
                </a:r>
                <a:r>
                  <a:rPr lang="tr-TR" dirty="0"/>
                  <a:t>1 </a:t>
                </a:r>
                <a:r>
                  <a:rPr lang="tr-TR" dirty="0" smtClean="0"/>
                  <a:t>sarı </a:t>
                </a:r>
                <a:r>
                  <a:rPr lang="tr-TR" dirty="0"/>
                  <a:t>bilyelerden, 1 bilye de mecburen </a:t>
                </a:r>
                <a:r>
                  <a:rPr lang="tr-TR" dirty="0" smtClean="0"/>
                  <a:t>kırmızı </a:t>
                </a:r>
                <a:r>
                  <a:rPr lang="tr-TR" dirty="0"/>
                  <a:t>bilyelerden seçilmelidir</a:t>
                </a:r>
                <a:r>
                  <a:rPr lang="tr-TR" dirty="0" smtClean="0"/>
                  <a:t>. İstenen </a:t>
                </a:r>
                <a:r>
                  <a:rPr lang="tr-TR" dirty="0"/>
                  <a:t>durumun </a:t>
                </a:r>
                <a:r>
                  <a:rPr lang="tr-TR" dirty="0" smtClean="0"/>
                  <a:t>olasılığı:</a:t>
                </a:r>
              </a:p>
              <a:p>
                <a:pPr marL="0" indent="0">
                  <a:buNone/>
                </a:pPr>
                <a:r>
                  <a:rPr lang="tr-TR" dirty="0" smtClean="0"/>
                  <a:t>	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tr-TR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tr-TR" i="1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num>
                      <m:den>
                        <m:d>
                          <m:dPr>
                            <m:ctrlPr>
                              <a:rPr lang="tr-TR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+2+1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mr>
                            </m:m>
                          </m:e>
                        </m:d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tr-TR" dirty="0" smtClean="0"/>
                  <a:t> olur.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261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Örnek 14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</a:t>
            </a:r>
            <a:r>
              <a:rPr lang="tr-TR" dirty="0" smtClean="0"/>
              <a:t>mağazadan </a:t>
            </a:r>
            <a:r>
              <a:rPr lang="tr-TR" dirty="0"/>
              <a:t>belirli </a:t>
            </a:r>
            <a:r>
              <a:rPr lang="tr-TR" dirty="0" smtClean="0"/>
              <a:t>miktarın </a:t>
            </a:r>
            <a:r>
              <a:rPr lang="tr-TR" dirty="0"/>
              <a:t>üzerinde </a:t>
            </a:r>
            <a:r>
              <a:rPr lang="tr-TR" dirty="0" smtClean="0"/>
              <a:t>alışveriş yapan müşteriler</a:t>
            </a:r>
            <a:r>
              <a:rPr lang="tr-TR" dirty="0"/>
              <a:t>, 4 </a:t>
            </a:r>
            <a:r>
              <a:rPr lang="tr-TR" dirty="0" smtClean="0"/>
              <a:t>eş </a:t>
            </a:r>
            <a:r>
              <a:rPr lang="tr-TR" dirty="0"/>
              <a:t>parçaya </a:t>
            </a:r>
            <a:r>
              <a:rPr lang="tr-TR" dirty="0" smtClean="0"/>
              <a:t>ayrılmış </a:t>
            </a:r>
            <a:r>
              <a:rPr lang="tr-TR" dirty="0"/>
              <a:t>birinci </a:t>
            </a:r>
            <a:r>
              <a:rPr lang="tr-TR" dirty="0" smtClean="0"/>
              <a:t>çarkı iki defa </a:t>
            </a:r>
            <a:r>
              <a:rPr lang="tr-TR" dirty="0"/>
              <a:t>çevirmektedir. Bu iki </a:t>
            </a:r>
            <a:r>
              <a:rPr lang="tr-TR" dirty="0" smtClean="0"/>
              <a:t>çevirişte </a:t>
            </a:r>
            <a:r>
              <a:rPr lang="tr-TR" dirty="0"/>
              <a:t>gelen iki </a:t>
            </a:r>
            <a:r>
              <a:rPr lang="tr-TR" dirty="0" smtClean="0"/>
              <a:t>sayının toplamı </a:t>
            </a:r>
            <a:r>
              <a:rPr lang="tr-TR" dirty="0"/>
              <a:t>6 ya da 6 dan büyükse 6 </a:t>
            </a:r>
            <a:r>
              <a:rPr lang="tr-TR" dirty="0" smtClean="0"/>
              <a:t>eş </a:t>
            </a:r>
            <a:r>
              <a:rPr lang="tr-TR" dirty="0"/>
              <a:t>parçaya </a:t>
            </a:r>
            <a:r>
              <a:rPr lang="tr-TR" dirty="0" smtClean="0"/>
              <a:t>ayrılmış ikinci çarkı </a:t>
            </a:r>
            <a:r>
              <a:rPr lang="tr-TR" dirty="0"/>
              <a:t>çevirerek </a:t>
            </a:r>
            <a:r>
              <a:rPr lang="tr-TR" dirty="0" smtClean="0"/>
              <a:t>çıkan </a:t>
            </a:r>
            <a:r>
              <a:rPr lang="tr-TR" dirty="0"/>
              <a:t>hediyeyi </a:t>
            </a:r>
            <a:r>
              <a:rPr lang="tr-TR" dirty="0" smtClean="0"/>
              <a:t>almaktadır.</a:t>
            </a:r>
          </a:p>
          <a:p>
            <a:pPr marL="0" indent="0">
              <a:buNone/>
            </a:pPr>
            <a:r>
              <a:rPr lang="tr-TR" dirty="0"/>
              <a:t>						Buna göre, birinci </a:t>
            </a:r>
            <a:r>
              <a:rPr lang="tr-TR" dirty="0" smtClean="0"/>
              <a:t>çarkı </a:t>
            </a:r>
            <a:r>
              <a:rPr lang="tr-TR" dirty="0"/>
              <a:t>çevirmeyi </a:t>
            </a:r>
            <a:r>
              <a:rPr lang="tr-TR" dirty="0" smtClean="0"/>
              <a:t>						hak </a:t>
            </a:r>
            <a:r>
              <a:rPr lang="tr-TR" dirty="0"/>
              <a:t>eden </a:t>
            </a:r>
            <a:r>
              <a:rPr lang="tr-TR" dirty="0" smtClean="0"/>
              <a:t>bir müşterinin çamaşır 						makinesi </a:t>
            </a:r>
            <a:r>
              <a:rPr lang="tr-TR" dirty="0"/>
              <a:t>kazanma </a:t>
            </a:r>
            <a:r>
              <a:rPr lang="tr-TR" dirty="0" smtClean="0"/>
              <a:t>olasılığı 							kaçtır</a:t>
            </a:r>
            <a:r>
              <a:rPr lang="tr-TR" dirty="0"/>
              <a:t>?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83395"/>
            <a:ext cx="5455493" cy="301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646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Çözüm 14</a:t>
            </a:r>
            <a:endParaRPr lang="tr-T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tr-TR" dirty="0" smtClean="0"/>
                  <a:t>I. çark iki kez çevrildiğinde </a:t>
                </a:r>
                <a:r>
                  <a:rPr lang="tr-TR" dirty="0"/>
                  <a:t>gelmesi gereken </a:t>
                </a:r>
                <a:r>
                  <a:rPr lang="tr-TR" dirty="0" smtClean="0"/>
                  <a:t>sonuçlar (2,4</a:t>
                </a:r>
                <a:r>
                  <a:rPr lang="tr-TR" dirty="0"/>
                  <a:t>), (4,2), (3,3), (3,4), (4,3), (4,4) tür. Bu </a:t>
                </a:r>
                <a:r>
                  <a:rPr lang="tr-TR" dirty="0" smtClean="0"/>
                  <a:t>sonuçlardan herhangi </a:t>
                </a:r>
                <a:r>
                  <a:rPr lang="tr-TR" dirty="0"/>
                  <a:t>biri gelirse II. çark çevrilecektir.</a:t>
                </a:r>
              </a:p>
              <a:p>
                <a:pPr marL="0" indent="0">
                  <a:buNone/>
                </a:pPr>
                <a:r>
                  <a:rPr lang="tr-TR" dirty="0"/>
                  <a:t>I. çarkta </a:t>
                </a:r>
                <a:r>
                  <a:rPr lang="tr-TR" dirty="0" smtClean="0"/>
                  <a:t>çıkabilecek </a:t>
                </a:r>
                <a:r>
                  <a:rPr lang="tr-TR" dirty="0"/>
                  <a:t>6 </a:t>
                </a:r>
                <a:r>
                  <a:rPr lang="tr-TR" dirty="0" smtClean="0"/>
                  <a:t>farklı </a:t>
                </a:r>
                <a:r>
                  <a:rPr lang="tr-TR" dirty="0"/>
                  <a:t>durum </a:t>
                </a:r>
                <a:r>
                  <a:rPr lang="tr-TR" dirty="0" smtClean="0"/>
                  <a:t>vardır.</a:t>
                </a:r>
                <a:endParaRPr lang="tr-TR" b="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6∗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tr-TR" dirty="0" smtClean="0"/>
                  <a:t> olur.</a:t>
                </a:r>
              </a:p>
              <a:p>
                <a:pPr marL="0" indent="0">
                  <a:buNone/>
                </a:pPr>
                <a:endParaRPr lang="tr-TR" dirty="0"/>
              </a:p>
              <a:p>
                <a:pPr marL="0" indent="0">
                  <a:buNone/>
                </a:pPr>
                <a:r>
                  <a:rPr lang="tr-TR" dirty="0" smtClean="0"/>
                  <a:t>(</a:t>
                </a:r>
                <a:r>
                  <a:rPr lang="tr-TR" dirty="0"/>
                  <a:t>II. </a:t>
                </a:r>
                <a:r>
                  <a:rPr lang="tr-TR" dirty="0" smtClean="0"/>
                  <a:t>çarkta çamaşır </a:t>
                </a:r>
                <a:r>
                  <a:rPr lang="tr-TR" dirty="0"/>
                  <a:t>makinesi gelme </a:t>
                </a:r>
                <a:r>
                  <a:rPr lang="tr-TR" dirty="0" err="1"/>
                  <a:t>olasığı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tr-TR" dirty="0" smtClean="0"/>
                  <a:t>)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6839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3.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Soru 1:</a:t>
            </a:r>
          </a:p>
          <a:p>
            <a:pPr marL="0" indent="0">
              <a:buNone/>
            </a:pPr>
            <a:r>
              <a:rPr lang="pt-BR" dirty="0" smtClean="0"/>
              <a:t>P(n,2</a:t>
            </a:r>
            <a:r>
              <a:rPr lang="pt-BR" dirty="0"/>
              <a:t>) + C(n,2) = 45</a:t>
            </a:r>
          </a:p>
          <a:p>
            <a:pPr marL="0" indent="0">
              <a:buNone/>
            </a:pPr>
            <a:r>
              <a:rPr lang="pt-BR" dirty="0" smtClean="0"/>
              <a:t>olduğuna </a:t>
            </a:r>
            <a:r>
              <a:rPr lang="pt-BR" dirty="0"/>
              <a:t>göre, n </a:t>
            </a:r>
            <a:r>
              <a:rPr lang="pt-BR" dirty="0" smtClean="0"/>
              <a:t>kaçtır</a:t>
            </a:r>
            <a:r>
              <a:rPr lang="pt-BR" dirty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9879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3.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2: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4 </a:t>
            </a:r>
            <a:r>
              <a:rPr lang="tr-TR" dirty="0"/>
              <a:t>beyaz, 6 </a:t>
            </a:r>
            <a:r>
              <a:rPr lang="tr-TR" dirty="0" smtClean="0"/>
              <a:t>yeşil </a:t>
            </a:r>
            <a:r>
              <a:rPr lang="tr-TR" dirty="0"/>
              <a:t>bilye bulunan bir torbadan </a:t>
            </a:r>
            <a:r>
              <a:rPr lang="tr-TR" dirty="0" smtClean="0"/>
              <a:t>gelişigüzel 4 </a:t>
            </a:r>
            <a:r>
              <a:rPr lang="tr-TR" dirty="0"/>
              <a:t>bilye seçiliyor.</a:t>
            </a:r>
          </a:p>
          <a:p>
            <a:pPr marL="0" indent="0">
              <a:buNone/>
            </a:pPr>
            <a:r>
              <a:rPr lang="tr-TR" dirty="0"/>
              <a:t>Seçilen bilyelerin dördünün de </a:t>
            </a:r>
            <a:r>
              <a:rPr lang="tr-TR" dirty="0" smtClean="0"/>
              <a:t>aynı </a:t>
            </a:r>
            <a:r>
              <a:rPr lang="tr-TR" dirty="0"/>
              <a:t>renk </a:t>
            </a:r>
            <a:r>
              <a:rPr lang="tr-TR" dirty="0" smtClean="0"/>
              <a:t>olma 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01763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3.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3: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Bir </a:t>
            </a:r>
            <a:r>
              <a:rPr lang="tr-TR" dirty="0"/>
              <a:t>çift zar havaya </a:t>
            </a:r>
            <a:r>
              <a:rPr lang="tr-TR" dirty="0" smtClean="0"/>
              <a:t>atılıyor. Üst </a:t>
            </a:r>
            <a:r>
              <a:rPr lang="tr-TR" dirty="0"/>
              <a:t>yüze gelen </a:t>
            </a:r>
            <a:r>
              <a:rPr lang="tr-TR" dirty="0" smtClean="0"/>
              <a:t>sayılar toplamının </a:t>
            </a:r>
            <a:r>
              <a:rPr lang="tr-TR" dirty="0"/>
              <a:t>en az 8 </a:t>
            </a:r>
            <a:r>
              <a:rPr lang="tr-TR" dirty="0" smtClean="0"/>
              <a:t>olma 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5534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3. BÖLÜM TEKRARI SORULARI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Soru </a:t>
            </a:r>
            <a:r>
              <a:rPr lang="tr-TR" dirty="0" smtClean="0">
                <a:solidFill>
                  <a:srgbClr val="FF0000"/>
                </a:solidFill>
              </a:rPr>
              <a:t>4: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12 </a:t>
            </a:r>
            <a:r>
              <a:rPr lang="tr-TR" dirty="0"/>
              <a:t>den 96 ya kadar olan (12 ve 96 dahil) </a:t>
            </a:r>
            <a:r>
              <a:rPr lang="tr-TR" dirty="0" smtClean="0"/>
              <a:t>doğal sayılardan </a:t>
            </a:r>
            <a:r>
              <a:rPr lang="tr-TR" dirty="0"/>
              <a:t>biri rastgele </a:t>
            </a:r>
            <a:r>
              <a:rPr lang="tr-TR" dirty="0" smtClean="0"/>
              <a:t>seçildiğinde </a:t>
            </a:r>
            <a:r>
              <a:rPr lang="tr-TR" dirty="0"/>
              <a:t>bu </a:t>
            </a:r>
            <a:r>
              <a:rPr lang="tr-TR" dirty="0" smtClean="0"/>
              <a:t>sayının hem </a:t>
            </a:r>
            <a:r>
              <a:rPr lang="tr-TR" dirty="0"/>
              <a:t>4 hem de 6 ile tam bölünebilme </a:t>
            </a:r>
            <a:r>
              <a:rPr lang="tr-TR" dirty="0" smtClean="0"/>
              <a:t>olasılığı kaçtır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022201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157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2213</Words>
  <Application>Microsoft Office PowerPoint</Application>
  <PresentationFormat>Özel</PresentationFormat>
  <Paragraphs>234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5" baseType="lpstr">
      <vt:lpstr>Office Teması</vt:lpstr>
      <vt:lpstr>PERMÜTASYON KOMBİNASYON OLASILIK 2</vt:lpstr>
      <vt:lpstr>KONU BAŞLIKLARI</vt:lpstr>
      <vt:lpstr>1.KOMBİNASYON (SEÇME)</vt:lpstr>
      <vt:lpstr>1.KOMBİNASYON (SEÇME)</vt:lpstr>
      <vt:lpstr>Uyarı</vt:lpstr>
      <vt:lpstr>Çözüm 1</vt:lpstr>
      <vt:lpstr>Örnek 2</vt:lpstr>
      <vt:lpstr>Çözüm 2</vt:lpstr>
      <vt:lpstr>Örnek 3</vt:lpstr>
      <vt:lpstr>Çözüm 3</vt:lpstr>
      <vt:lpstr>2. OLASILIK</vt:lpstr>
      <vt:lpstr>2. OLASILIK</vt:lpstr>
      <vt:lpstr>2. OLASILIK</vt:lpstr>
      <vt:lpstr>2. OLASILIK</vt:lpstr>
      <vt:lpstr>2. OLASILIK</vt:lpstr>
      <vt:lpstr>2. OLASILIK</vt:lpstr>
      <vt:lpstr>2. OLASILIK</vt:lpstr>
      <vt:lpstr>Örnek 4</vt:lpstr>
      <vt:lpstr>Çözüm 4</vt:lpstr>
      <vt:lpstr>Örnek 5</vt:lpstr>
      <vt:lpstr>Çözüm 5</vt:lpstr>
      <vt:lpstr>Örnek 6</vt:lpstr>
      <vt:lpstr>Çözüm 6</vt:lpstr>
      <vt:lpstr>Örnek 7</vt:lpstr>
      <vt:lpstr>Çözüm 7</vt:lpstr>
      <vt:lpstr>Örnek 8</vt:lpstr>
      <vt:lpstr>Çözüm 8</vt:lpstr>
      <vt:lpstr>Örnek 9</vt:lpstr>
      <vt:lpstr>Çözüm 9</vt:lpstr>
      <vt:lpstr>Örnek 10</vt:lpstr>
      <vt:lpstr>Çözüm 10</vt:lpstr>
      <vt:lpstr>Örnek 11</vt:lpstr>
      <vt:lpstr>Çözüm 11</vt:lpstr>
      <vt:lpstr>Örnek 12</vt:lpstr>
      <vt:lpstr>Çözüm 12</vt:lpstr>
      <vt:lpstr>Örnek 13</vt:lpstr>
      <vt:lpstr>Çözüm 13</vt:lpstr>
      <vt:lpstr>Örnek 14</vt:lpstr>
      <vt:lpstr>Çözüm 14</vt:lpstr>
      <vt:lpstr>3. BÖLÜM TEKRARI SORULARI</vt:lpstr>
      <vt:lpstr>3. BÖLÜM TEKRARI SORULARI</vt:lpstr>
      <vt:lpstr>3. BÖLÜM TEKRARI SORULARI</vt:lpstr>
      <vt:lpstr>3. BÖLÜM TEKRARI SORULARI</vt:lpstr>
      <vt:lpstr>4. KAYNAKLAR</vt:lpstr>
    </vt:vector>
  </TitlesOfParts>
  <Company>SilentAll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Öğr. Gör. Halil YAMAK</dc:title>
  <dc:creator>Halil YAMAK</dc:creator>
  <cp:lastModifiedBy>windows</cp:lastModifiedBy>
  <cp:revision>98</cp:revision>
  <dcterms:created xsi:type="dcterms:W3CDTF">2017-01-01T11:56:06Z</dcterms:created>
  <dcterms:modified xsi:type="dcterms:W3CDTF">2017-08-07T08:44:58Z</dcterms:modified>
</cp:coreProperties>
</file>