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65" r:id="rId4"/>
    <p:sldId id="347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1" r:id="rId29"/>
    <p:sldId id="372" r:id="rId30"/>
    <p:sldId id="373" r:id="rId31"/>
    <p:sldId id="376" r:id="rId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21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18.10.2019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GERÇEK SAYILAR VE BASİT EŞİTSİZLİKLER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GERÇEK(REEL) SAYILAR</a:t>
            </a:r>
          </a:p>
          <a:p>
            <a:pPr marL="0" indent="0">
              <a:buNone/>
            </a:pPr>
            <a:r>
              <a:rPr lang="tr-TR" dirty="0" smtClean="0">
                <a:latin typeface="Arial Narrow" panose="020B0606020202030204" pitchFamily="34" charset="0"/>
              </a:rPr>
              <a:t>	</a:t>
            </a:r>
            <a:r>
              <a:rPr lang="tr-TR" sz="1900" dirty="0">
                <a:latin typeface="Arial Narrow" panose="020B0606020202030204" pitchFamily="34" charset="0"/>
                <a:ea typeface="+mj-ea"/>
                <a:cs typeface="+mj-cs"/>
              </a:rPr>
              <a:t>2.1. </a:t>
            </a:r>
            <a:r>
              <a:rPr lang="tr-TR" sz="1900" dirty="0" smtClean="0">
                <a:latin typeface="Arial Narrow" panose="020B0606020202030204" pitchFamily="34" charset="0"/>
                <a:ea typeface="+mj-ea"/>
                <a:cs typeface="+mj-cs"/>
              </a:rPr>
              <a:t>Gerçek Sayılar Kümesinde Toplama İşleminin Özellikleri</a:t>
            </a:r>
            <a:r>
              <a:rPr lang="tr-TR" sz="19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</a:p>
          <a:p>
            <a:pPr marL="0" indent="0">
              <a:buNone/>
            </a:pPr>
            <a:r>
              <a:rPr lang="tr-TR" sz="1900" dirty="0">
                <a:latin typeface="Arial Narrow" panose="020B0606020202030204" pitchFamily="34" charset="0"/>
                <a:ea typeface="+mj-ea"/>
                <a:cs typeface="+mj-cs"/>
              </a:rPr>
              <a:t>	2.2. </a:t>
            </a:r>
            <a:r>
              <a:rPr lang="tr-TR" sz="1900" dirty="0">
                <a:latin typeface="Arial Narrow" panose="020B0606020202030204" pitchFamily="34" charset="0"/>
              </a:rPr>
              <a:t>Gerçek Sayılar Kümesinde </a:t>
            </a:r>
            <a:r>
              <a:rPr lang="tr-TR" sz="1900" dirty="0" smtClean="0">
                <a:latin typeface="Arial Narrow" panose="020B0606020202030204" pitchFamily="34" charset="0"/>
              </a:rPr>
              <a:t>Çarpma </a:t>
            </a:r>
            <a:r>
              <a:rPr lang="tr-TR" sz="1900" dirty="0">
                <a:latin typeface="Arial Narrow" panose="020B0606020202030204" pitchFamily="34" charset="0"/>
              </a:rPr>
              <a:t>İşleminin Özellikleri </a:t>
            </a:r>
            <a:endParaRPr lang="tr-TR" sz="19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sz="21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2. BASİT EŞİTSİZLİKLER	</a:t>
            </a:r>
          </a:p>
          <a:p>
            <a:pPr marL="0" indent="0">
              <a:buNone/>
            </a:pPr>
            <a:r>
              <a:rPr lang="tr-TR" cap="small" dirty="0" smtClean="0"/>
              <a:t>	</a:t>
            </a:r>
            <a:r>
              <a:rPr lang="tr-TR" sz="1900" dirty="0" smtClean="0">
                <a:latin typeface="Arial Narrow" panose="020B0606020202030204" pitchFamily="34" charset="0"/>
                <a:ea typeface="+mj-ea"/>
                <a:cs typeface="+mj-cs"/>
              </a:rPr>
              <a:t>2.1. Reel Sayı Aralıkları	</a:t>
            </a:r>
          </a:p>
          <a:p>
            <a:pPr marL="0" indent="0">
              <a:buNone/>
            </a:pPr>
            <a:r>
              <a:rPr lang="tr-TR" sz="1900" dirty="0" smtClean="0">
                <a:latin typeface="Arial Narrow" panose="020B0606020202030204" pitchFamily="34" charset="0"/>
                <a:ea typeface="+mj-ea"/>
                <a:cs typeface="+mj-cs"/>
              </a:rPr>
              <a:t>	2.2. Eşitsizliğin Özellikleri	</a:t>
            </a:r>
          </a:p>
          <a:p>
            <a:pPr marL="0" indent="0">
              <a:buNone/>
            </a:pPr>
            <a:endParaRPr lang="tr-TR" sz="19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3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. ÖRNEK SORULAR VE ÇÖZÜMLERİ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Gerçek(Reel) Sayılar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Her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rasyonel sayının devirli ya da sonlu bir ondalık açılımının olduğunu ve sayı doğrusunda belirli bir ye­rinin var olduğunu biliyorsunuz.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400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40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num>
                      <m:den>
                        <m:r>
                          <a:rPr lang="tr-TR" sz="2400">
                            <a:latin typeface="Cambria Math"/>
                            <a:ea typeface="+mj-ea"/>
                            <a:cs typeface="+mj-cs"/>
                          </a:rPr>
                          <m:t>5</m:t>
                        </m:r>
                      </m:den>
                    </m:f>
                    <m:r>
                      <a:rPr lang="tr-TR" sz="240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400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400">
                            <a:latin typeface="Cambria Math"/>
                            <a:ea typeface="+mj-ea"/>
                            <a:cs typeface="+mj-cs"/>
                          </a:rPr>
                          <m:t>6</m:t>
                        </m:r>
                      </m:num>
                      <m:den>
                        <m:r>
                          <a:rPr lang="tr-TR" sz="2400">
                            <a:latin typeface="Cambria Math"/>
                            <a:ea typeface="+mj-ea"/>
                            <a:cs typeface="+mj-cs"/>
                          </a:rPr>
                          <m:t>10</m:t>
                        </m:r>
                      </m:den>
                    </m:f>
                    <m:r>
                      <a:rPr lang="tr-TR" sz="240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>
                      <a:rPr lang="tr-TR" sz="2400" b="0" i="0" smtClean="0">
                        <a:latin typeface="Cambria Math"/>
                        <a:ea typeface="+mj-ea"/>
                        <a:cs typeface="+mj-cs"/>
                      </a:rPr>
                      <m:t> </m:t>
                    </m:r>
                  </m:oMath>
                </a14:m>
                <a:r>
                  <a:rPr lang="tr-TR" sz="2400" dirty="0">
                    <a:latin typeface="Arial Narrow" panose="020B0606020202030204" pitchFamily="34" charset="0"/>
                    <a:ea typeface="+mj-ea"/>
                    <a:cs typeface="+mj-cs"/>
                  </a:rPr>
                  <a:t>0.6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gibi</a:t>
                </a:r>
              </a:p>
              <a:p>
                <a:pPr marL="0" indent="0">
                  <a:buNone/>
                </a:pPr>
                <a:endParaRPr lang="tr-TR" sz="1600" dirty="0" smtClean="0"/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Ondalık açılımı devirli olmayan birçok sayı vardır. Bu sayıların rasyonel karşılığı yoktur.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el-G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π </a:t>
                </a:r>
                <a:r>
                  <a:rPr lang="el-G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= 3,1415926...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Karesi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5’e eşit olan bir rasyonel sayı da yoktur. O hâl­de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r>
                          <a:rPr lang="tr-TR" sz="1600">
                            <a:latin typeface="Cambria Math"/>
                            <a:ea typeface="+mj-ea"/>
                            <a:cs typeface="+mj-cs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sayısı sayı doğrusunda 2 ile 3 arasındaki bir noktaya karşılık gelir.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:r>
                  <a:rPr lang="tr-TR" sz="1800" b="1" dirty="0">
                    <a:latin typeface="Arial Narrow" panose="020B0606020202030204" pitchFamily="34" charset="0"/>
                    <a:ea typeface="+mj-ea"/>
                    <a:cs typeface="+mj-cs"/>
                  </a:rPr>
                  <a:t>(2&lt;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800" b="1" i="1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r>
                          <a:rPr lang="tr-TR" sz="1800" b="1" i="1">
                            <a:latin typeface="Cambria Math"/>
                            <a:ea typeface="+mj-ea"/>
                            <a:cs typeface="+mj-cs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sz="1800" b="1" dirty="0">
                    <a:latin typeface="Arial Narrow" panose="020B0606020202030204" pitchFamily="34" charset="0"/>
                    <a:ea typeface="+mj-ea"/>
                    <a:cs typeface="+mj-cs"/>
                  </a:rPr>
                  <a:t> &lt;3)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 t="-84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99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Gerçek(Reel) Sayılar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1600" dirty="0"/>
                  <a:t> </a:t>
                </a:r>
                <a:r>
                  <a:rPr lang="tr-TR" sz="1600" dirty="0" smtClean="0"/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gibi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rasyonel karşılığı olmadığı hâlde, sayı doğru­sunda bir görüntüsü olan sayılara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“irrasyonel sayı­lar”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denir. irrasyonel sayılar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Q</a:t>
                </a:r>
                <a:r>
                  <a:rPr lang="tr-TR" sz="2000" b="1" dirty="0">
                    <a:latin typeface="Arial Narrow" panose="020B0606020202030204" pitchFamily="34" charset="0"/>
                    <a:ea typeface="+mj-ea"/>
                    <a:cs typeface="+mj-cs"/>
                  </a:rPr>
                  <a:t>'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sembolü ile gösterilir. Rasyonel sayılar kümesi ile irrasyonel sayılar kümesi­nin birleşimi ile oluşan kümeye “gerçek (reel) sayı­lar” kümesi denir. Gerçek sayılar kümesi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R sembolü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ile gösterilir.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R=QUQ'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-12,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−1</m:t>
                        </m:r>
                      </m:num>
                      <m:den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, 0,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600" i="1" dirty="0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160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b="0" i="1" dirty="0" smtClean="0">
                                <a:latin typeface="Cambria Math"/>
                                <a:ea typeface="+mj-ea"/>
                                <a:cs typeface="+mj-cs"/>
                              </a:rPr>
                              <m:t>11</m:t>
                            </m:r>
                          </m:e>
                        </m:rad>
                      </m:num>
                      <m:den>
                        <m:r>
                          <a:rPr lang="tr-TR" sz="1600" b="0" i="1" dirty="0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e , </a:t>
                </a:r>
                <a:r>
                  <a:rPr lang="el-GR" sz="1600" dirty="0"/>
                  <a:t>π,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...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Gibi sayılar birer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gerçek sayıdır.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135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Gerçek(Reel) Sayılar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1.1.Gerçek </a:t>
                </a:r>
                <a:r>
                  <a:rPr lang="tr-TR" sz="1800" b="1" dirty="0">
                    <a:latin typeface="Arial Narrow" panose="020B0606020202030204" pitchFamily="34" charset="0"/>
                    <a:ea typeface="+mj-ea"/>
                    <a:cs typeface="+mj-cs"/>
                  </a:rPr>
                  <a:t>Sayılar Kümesinde Toplama </a:t>
                </a: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İşleminin Özellikleri</a:t>
                </a:r>
                <a:endParaRPr lang="tr-TR" sz="18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Kapalılık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Özelliği</a:t>
                </a:r>
              </a:p>
              <a:p>
                <a:pPr marL="0" indent="0">
                  <a:buNone/>
                </a:pPr>
                <a:r>
                  <a:rPr lang="tr-TR" sz="1600" b="1" dirty="0" smtClean="0"/>
                  <a:t>∀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x,y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/>
                  <a:t>∈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 için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x+y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/>
                  <a:t>∈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 olacağından gerçek sayılar kümesinde toplama işleminin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kapalılık özelliği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vardır.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r>
                  <a:rPr lang="tr-TR" sz="1800" dirty="0" smtClean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sz="18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/>
                  <a:t>∈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R</a:t>
                </a: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ve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1600" dirty="0" smtClean="0"/>
                  <a:t>  ∈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R için </a:t>
                </a: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tr-TR" sz="1400" dirty="0">
                    <a:latin typeface="Arial Narrow" panose="020B0606020202030204" pitchFamily="34" charset="0"/>
                  </a:rPr>
                  <a:t> </a:t>
                </a:r>
                <a:r>
                  <a:rPr lang="tr-TR" sz="1400" dirty="0" smtClean="0">
                    <a:latin typeface="Arial Narrow" panose="020B0606020202030204" pitchFamily="34" charset="0"/>
                  </a:rPr>
                  <a:t>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smtClean="0"/>
                  <a:t>∈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</a:rPr>
                  <a:t>R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     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Değişme Özelliği</a:t>
                </a:r>
              </a:p>
              <a:p>
                <a:pPr marL="0" lvl="0" indent="0">
                  <a:buNone/>
                </a:pPr>
                <a:r>
                  <a:rPr lang="tr-TR" sz="1600" dirty="0" smtClean="0"/>
                  <a:t> </a:t>
                </a:r>
                <a:r>
                  <a:rPr lang="tr-TR" sz="1600" b="1" dirty="0"/>
                  <a:t>∀</a:t>
                </a: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x,y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∈ R için x + y = y + x olacağından gerçek sayılar kümesinde toplama işleminin </a:t>
                </a:r>
                <a:r>
                  <a:rPr lang="tr-TR" sz="1600" b="1" dirty="0"/>
                  <a:t>değişme özelliği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vardır.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+</a:t>
                </a:r>
                <a:r>
                  <a:rPr lang="tr-TR" sz="16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</a:t>
                </a:r>
                <a:r>
                  <a:rPr lang="tr-TR" sz="16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133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Gerçek(Reel) Sayılar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1.1.Gerçek </a:t>
                </a:r>
                <a:r>
                  <a:rPr lang="tr-TR" sz="1800" b="1" dirty="0">
                    <a:latin typeface="Arial Narrow" panose="020B0606020202030204" pitchFamily="34" charset="0"/>
                    <a:ea typeface="+mj-ea"/>
                    <a:cs typeface="+mj-cs"/>
                  </a:rPr>
                  <a:t>Sayılar Kümesinde Toplama </a:t>
                </a: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İşleminin Özellikleri</a:t>
                </a:r>
                <a:endParaRPr lang="tr-TR" sz="18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Birleşme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Özelliği</a:t>
                </a:r>
              </a:p>
              <a:p>
                <a:pPr marL="0" indent="0">
                  <a:buNone/>
                </a:pPr>
                <a:r>
                  <a:rPr lang="tr-TR" sz="1600" b="1" dirty="0" smtClean="0"/>
                  <a:t>∀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x,y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/>
                  <a:t>∈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için ; </a:t>
                </a: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r>
                  <a:rPr lang="tr-TR" sz="1600" dirty="0"/>
                  <a:t>x + (y + z) = (x + y) + z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olacağından gerçek sayılar kümesinde toplama işle­minin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birleşme özelliği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vardır</a:t>
                </a:r>
              </a:p>
              <a:p>
                <a:pPr marL="0" indent="0">
                  <a:buNone/>
                </a:pPr>
                <a:r>
                  <a:rPr lang="tr-TR" sz="1800" dirty="0" smtClean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sz="1800" i="1" smtClean="0">
                            <a:latin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sz="18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800" b="0" i="1" smtClean="0">
                                <a:latin typeface="Cambria Math"/>
                              </a:rPr>
                              <m:t>5</m:t>
                            </m:r>
                          </m:e>
                        </m:rad>
                        <m:r>
                          <a:rPr lang="tr-TR" sz="1800" b="0" i="1" smtClean="0">
                            <a:latin typeface="Cambria Math"/>
                          </a:rPr>
                          <m:t>+2</m:t>
                        </m:r>
                      </m:e>
                    </m:d>
                    <m:r>
                      <a:rPr lang="tr-TR" sz="18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tr-TR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tr-TR" sz="1800" b="0" i="1" smtClean="0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tr-TR" sz="18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20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2000" i="1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2000" dirty="0" smtClean="0">
                    <a:latin typeface="Arial Narrow" panose="020B0606020202030204" pitchFamily="34" charset="0"/>
                  </a:rPr>
                  <a:t> + (</a:t>
                </a:r>
                <a14:m>
                  <m:oMath xmlns:m="http://schemas.openxmlformats.org/officeDocument/2006/math">
                    <m:r>
                      <a:rPr lang="tr-TR" sz="2000" i="1">
                        <a:latin typeface="Cambria Math"/>
                      </a:rPr>
                      <m:t>2</m:t>
                    </m:r>
                  </m:oMath>
                </a14:m>
                <a:r>
                  <a:rPr lang="tr-TR" sz="2000" dirty="0" smtClean="0">
                    <a:latin typeface="Arial Narrow" panose="020B0606020202030204" pitchFamily="34" charset="0"/>
                  </a:rPr>
                  <a:t>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tr-TR" sz="2000" i="1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tr-TR" sz="2000" dirty="0" smtClean="0">
                    <a:latin typeface="Arial Narrow" panose="020B0606020202030204" pitchFamily="34" charset="0"/>
                  </a:rPr>
                  <a:t> )</a:t>
                </a:r>
              </a:p>
              <a:p>
                <a:pPr marL="0" indent="0">
                  <a:buNone/>
                </a:pPr>
                <a:endParaRPr lang="tr-TR" sz="1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Birim((Etkisiz) Eleman</a:t>
                </a: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dirty="0" smtClean="0"/>
                  <a:t> </a:t>
                </a:r>
                <a:r>
                  <a:rPr lang="tr-TR" sz="1600" b="1" dirty="0"/>
                  <a:t>∀</a:t>
                </a: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x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∈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R için;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x + 0 = 0 + x = x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olacağından gerçek sayılar kümesinde toplama işle­minin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birim elemanı sıfırdır</a:t>
                </a:r>
                <a:r>
                  <a:rPr lang="tr-TR" sz="1600" dirty="0"/>
                  <a:t>.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 b="-112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313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Gerçek(Reel) Sayılar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1.1.Gerçek </a:t>
                </a:r>
                <a:r>
                  <a:rPr lang="tr-TR" sz="1800" b="1" dirty="0">
                    <a:latin typeface="Arial Narrow" panose="020B0606020202030204" pitchFamily="34" charset="0"/>
                    <a:ea typeface="+mj-ea"/>
                    <a:cs typeface="+mj-cs"/>
                  </a:rPr>
                  <a:t>Sayılar Kümesinde Toplama </a:t>
                </a: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İşleminin Özellikleri</a:t>
                </a:r>
                <a:endParaRPr lang="tr-TR" sz="18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Ters Eleman Özelliği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Toplama işleminin etkisiz elemanı sıfır(0) olmak üzere, ∀ x ∈ R için ; 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x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+(—x) = (—x) + x = 0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olacağından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gerçek sayılar kümesinde toplama işle­mine göre, x in tersi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-x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tir.</a:t>
                </a:r>
              </a:p>
              <a:p>
                <a:pPr marL="0" indent="0">
                  <a:buNone/>
                </a:pPr>
                <a:endParaRPr lang="tr-TR" sz="16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in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toplama işlemine göre tersi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600" i="1" dirty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1600" i="1" dirty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i="1" dirty="0">
                                <a:latin typeface="Cambria Math"/>
                              </a:rPr>
                              <m:t>11</m:t>
                            </m:r>
                          </m:e>
                        </m:rad>
                      </m:num>
                      <m:den>
                        <m:r>
                          <a:rPr lang="tr-TR" sz="1600" i="1" dirty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in toplama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işlemine göre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tersi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600" b="1" i="1" dirty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1600" b="1" i="1" dirty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b="1" i="1" dirty="0">
                                <a:latin typeface="Cambria Math"/>
                              </a:rPr>
                              <m:t>𝟏𝟏</m:t>
                            </m:r>
                          </m:e>
                        </m:rad>
                      </m:num>
                      <m:den>
                        <m:r>
                          <a:rPr lang="tr-TR" sz="1600" b="1" i="1" dirty="0"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221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Gerçek(Reel) Sayılar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1.2.Gerçek </a:t>
                </a:r>
                <a:r>
                  <a:rPr lang="tr-TR" sz="1800" b="1" dirty="0">
                    <a:latin typeface="Arial Narrow" panose="020B0606020202030204" pitchFamily="34" charset="0"/>
                    <a:ea typeface="+mj-ea"/>
                    <a:cs typeface="+mj-cs"/>
                  </a:rPr>
                  <a:t>Sayılar Kümesinde </a:t>
                </a: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Çarpma İşleminin Özellikleri</a:t>
                </a:r>
                <a:endParaRPr lang="tr-TR" sz="18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Toplama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işlemindeki özelliklere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benzer yaklaşımla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çarpma işleminin özellikleri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için aşağ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daki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sonuçlara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ulaşılabilir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Gerçek sayılar kümesinde çarpma işleminin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kapalılık özelliği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vardır.</a:t>
                </a:r>
              </a:p>
              <a:p>
                <a:pPr>
                  <a:lnSpc>
                    <a:spcPct val="150000"/>
                  </a:lnSpc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Gerçek sayılar kümesinde çarpma işleminin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değişme ve birleşme özellikleri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vardır. 	</a:t>
                </a: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Gerçek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sayılar kümesinde çarpma işleminin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birim (etkisiz) elemanı 1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Gerçek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sayılar kümesinde sıfırdan farklı her sayının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çarpma işlemine göre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tersi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𝑿</m:t>
                        </m:r>
                      </m:den>
                    </m:f>
                  </m:oMath>
                </a14:m>
                <a:r>
                  <a:rPr lang="tr-TR" sz="2000" b="1" dirty="0">
                    <a:latin typeface="Arial Narrow" panose="020B0606020202030204" pitchFamily="34" charset="0"/>
                  </a:rPr>
                  <a:t> </a:t>
                </a:r>
                <a:r>
                  <a:rPr lang="tr-TR" sz="2000" b="1" dirty="0" smtClean="0">
                    <a:latin typeface="Arial Narrow" panose="020B0606020202030204" pitchFamily="34" charset="0"/>
                  </a:rPr>
                  <a:t>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Gerçek sayılar kümesinde çarpma işleminin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yutan elemanı sıfırdır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62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Basit Eşitsizlikler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Eşitsizlik,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eşit olmanın karşıtıdır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x, y ye eşit değilse x, y den küçük ya da büyüktür.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x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 ye eşit değilse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x </a:t>
            </a:r>
            <a:r>
              <a:rPr lang="tr-TR" sz="1600" b="1" dirty="0" smtClean="0"/>
              <a:t> ≠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şeklinde gösterilir.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/>
              <a:t>x </a:t>
            </a:r>
            <a:r>
              <a:rPr lang="tr-TR" sz="1600" b="1" dirty="0" smtClean="0"/>
              <a:t>≠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ise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; 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x &lt; y (x küçüktür y) ya da x &gt; y (x büyüktür y) olur.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Ayrıca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x, y den küçük ya da eşitse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x </a:t>
            </a:r>
            <a:r>
              <a:rPr lang="tr-TR" sz="1600" b="1" dirty="0"/>
              <a:t>≤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;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         x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y den bü­yük ya da eşitse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x </a:t>
            </a:r>
            <a:r>
              <a:rPr lang="tr-TR" sz="1600" b="1" dirty="0"/>
              <a:t>≥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y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şeklinde gösterilir.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090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Basit Eşitsizlikler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2.1. Reel Sayı Aralıkları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Kapalı Aralık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a, b </a:t>
            </a:r>
            <a:r>
              <a:rPr lang="tr-TR" sz="1600" dirty="0">
                <a:latin typeface="Arial Narrow" panose="020B0606020202030204" pitchFamily="34" charset="0"/>
              </a:rPr>
              <a:t> ∈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R ve a &lt; b olmak üzere,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a </a:t>
            </a:r>
            <a:r>
              <a:rPr lang="tr-TR" sz="1600" b="1" dirty="0"/>
              <a:t>≤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x </a:t>
            </a:r>
            <a:r>
              <a:rPr lang="tr-TR" sz="1600" b="1" dirty="0"/>
              <a:t>≤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eşitsizliğini sağlayan bütün x değerlerini içine alan kü­me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[a, b]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ile gösterilir ve buna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kapal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aral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denir.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2</a:t>
            </a:r>
            <a:r>
              <a:rPr lang="en-US" sz="1600" dirty="0">
                <a:latin typeface="Arial Narrow" panose="020B0606020202030204" pitchFamily="34" charset="0"/>
                <a:ea typeface="+mj-ea"/>
                <a:cs typeface="+mj-cs"/>
              </a:rPr>
              <a:t>≤ x ≤ 5 </a:t>
            </a:r>
            <a:r>
              <a:rPr lang="en-US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ise</a:t>
            </a:r>
            <a:r>
              <a:rPr lang="en-US" sz="1600" dirty="0">
                <a:latin typeface="Arial Narrow" panose="020B0606020202030204" pitchFamily="34" charset="0"/>
                <a:ea typeface="+mj-ea"/>
                <a:cs typeface="+mj-cs"/>
              </a:rPr>
              <a:t>, x </a:t>
            </a:r>
            <a:r>
              <a:rPr lang="en-US" sz="1600" dirty="0" smtClean="0">
                <a:latin typeface="Arial Narrow" panose="020B0606020202030204" pitchFamily="34" charset="0"/>
                <a:ea typeface="+mj-ea"/>
                <a:cs typeface="+mj-cs"/>
              </a:rPr>
              <a:t>say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en-US" sz="1600" dirty="0" smtClean="0">
                <a:latin typeface="Arial Narrow" panose="020B0606020202030204" pitchFamily="34" charset="0"/>
                <a:ea typeface="+mj-ea"/>
                <a:cs typeface="+mj-cs"/>
              </a:rPr>
              <a:t>s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en-US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en-US" sz="1600" dirty="0">
                <a:latin typeface="Arial Narrow" panose="020B0606020202030204" pitchFamily="34" charset="0"/>
                <a:ea typeface="+mj-ea"/>
                <a:cs typeface="+mj-cs"/>
              </a:rPr>
              <a:t>[2, 5] </a:t>
            </a:r>
            <a:r>
              <a:rPr lang="en-US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kapal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en-US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en-US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aral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ığı</a:t>
            </a:r>
            <a:r>
              <a:rPr lang="en-US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ndad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en-US" sz="1600" dirty="0" smtClean="0">
                <a:latin typeface="Arial Narrow" panose="020B0606020202030204" pitchFamily="34" charset="0"/>
                <a:ea typeface="+mj-ea"/>
                <a:cs typeface="+mj-cs"/>
              </a:rPr>
              <a:t>r.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                 </a:t>
            </a:r>
          </a:p>
          <a:p>
            <a:pPr marL="0" indent="0"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Açık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Aralık</a:t>
            </a:r>
          </a:p>
          <a:p>
            <a:pPr marL="0" indent="0">
              <a:buNone/>
            </a:pPr>
            <a:r>
              <a:rPr lang="tr-TR" sz="1600" dirty="0"/>
              <a:t>[</a:t>
            </a:r>
            <a:r>
              <a:rPr lang="tr-TR" sz="1600" dirty="0">
                <a:latin typeface="Arial Narrow" panose="020B0606020202030204" pitchFamily="34" charset="0"/>
              </a:rPr>
              <a:t>a, b] kapalı aralığının uç noktaları aralıktan çıkarılırsa elde edilen aralığa </a:t>
            </a:r>
            <a:r>
              <a:rPr lang="tr-TR" sz="1600" dirty="0" smtClean="0">
                <a:latin typeface="Arial Narrow" panose="020B0606020202030204" pitchFamily="34" charset="0"/>
              </a:rPr>
              <a:t>açık aral</a:t>
            </a:r>
            <a:r>
              <a:rPr lang="tr-TR" sz="1600" dirty="0">
                <a:latin typeface="Arial Narrow" panose="020B0606020202030204" pitchFamily="34" charset="0"/>
              </a:rPr>
              <a:t>ı</a:t>
            </a:r>
            <a:r>
              <a:rPr lang="tr-TR" sz="1600" dirty="0" smtClean="0">
                <a:latin typeface="Arial Narrow" panose="020B0606020202030204" pitchFamily="34" charset="0"/>
              </a:rPr>
              <a:t>k </a:t>
            </a:r>
            <a:r>
              <a:rPr lang="tr-TR" sz="1600" dirty="0">
                <a:latin typeface="Arial Narrow" panose="020B0606020202030204" pitchFamily="34" charset="0"/>
              </a:rPr>
              <a:t>denir ve </a:t>
            </a:r>
            <a:r>
              <a:rPr lang="tr-TR" sz="1600" b="1" dirty="0">
                <a:latin typeface="Arial Narrow" panose="020B0606020202030204" pitchFamily="34" charset="0"/>
              </a:rPr>
              <a:t>(a, b) </a:t>
            </a:r>
            <a:r>
              <a:rPr lang="tr-TR" sz="1600" dirty="0">
                <a:latin typeface="Arial Narrow" panose="020B0606020202030204" pitchFamily="34" charset="0"/>
              </a:rPr>
              <a:t>sem­bolü ile gösterilir.</a:t>
            </a:r>
          </a:p>
          <a:p>
            <a:pPr marL="0" indent="0">
              <a:buNone/>
            </a:pPr>
            <a:r>
              <a:rPr lang="tr-TR" sz="1600" dirty="0"/>
              <a:t/>
            </a:r>
            <a:br>
              <a:rPr lang="tr-TR" sz="1600" dirty="0"/>
            </a:br>
            <a:r>
              <a:rPr lang="tr-TR" sz="1600" dirty="0"/>
              <a:t>2 &lt; x &lt; 5 ise, x sayısı (2, 5) açık aralığındadır.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386" y="3614737"/>
            <a:ext cx="17430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57" y="5913560"/>
            <a:ext cx="1790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43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Basit Eşitsizlikler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2.1. Reel Sayı Aralıkları</a:t>
            </a: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Yarı Açık Aralık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[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a, b] kapalı aralığının uç noktalarından yalnız biri çı­karılırsa elde edilen aralığa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yarı açık aral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denir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		veya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2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&lt; x </a:t>
            </a:r>
            <a:r>
              <a:rPr lang="en-US" sz="1600" dirty="0">
                <a:latin typeface="Arial Narrow" panose="020B0606020202030204" pitchFamily="34" charset="0"/>
              </a:rPr>
              <a:t>≤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5	ise, x sayısı	(2, 5]	ya da,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2 </a:t>
            </a:r>
            <a:r>
              <a:rPr lang="en-US" sz="1600" dirty="0">
                <a:latin typeface="Arial Narrow" panose="020B0606020202030204" pitchFamily="34" charset="0"/>
              </a:rPr>
              <a:t>≤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x &lt; 5	ise, x sayısı	[2, 5)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yarı açık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aralığındadır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244" y="2950919"/>
            <a:ext cx="36099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113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Basit Eşitsizlikler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Eşitsizliğin Özellikleri</a:t>
                </a:r>
              </a:p>
              <a:p>
                <a:pPr marL="0" indent="0">
                  <a:buNone/>
                </a:pPr>
                <a:endParaRPr lang="tr-TR" sz="18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/>
                  <a:t>1.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Bir eşitsizliğin her iki tarafına aynı sayı eklenir ya da her iki tarafından aynı sayı çıkarılırsa eşitsizli­ğin yönü değişmez. 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a &lt; b	ise	a + c &lt;b + c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a &lt; b	ise	a - c &lt;b - c	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lv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2. 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Bir eşitsizliğin her iki tarafı aynı pozitif sayı ile çar­pılır ya da bölünürse eşitsizlik yön değiştirmez.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c &gt; 0 iken 	a &lt; b ise	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c.a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&lt;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c.b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c &gt; 0 iken 	a &lt; b ise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num>
                      <m:den>
                        <m:r>
                          <a:rPr lang="tr-TR" sz="2000">
                            <a:latin typeface="Cambria Math"/>
                            <a:ea typeface="+mj-ea"/>
                            <a:cs typeface="+mj-cs"/>
                          </a:rPr>
                          <m:t>𝑐</m:t>
                        </m:r>
                      </m:den>
                    </m:f>
                    <m:r>
                      <a:rPr lang="tr-TR" sz="2000">
                        <a:latin typeface="Cambria Math"/>
                        <a:ea typeface="+mj-ea"/>
                        <a:cs typeface="+mj-cs"/>
                      </a:rPr>
                      <m:t>&lt;</m:t>
                    </m:r>
                    <m:f>
                      <m:fPr>
                        <m:ctrlPr>
                          <a:rPr lang="tr-TR" sz="2000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num>
                      <m:den>
                        <m:r>
                          <a:rPr lang="tr-TR" sz="2000">
                            <a:latin typeface="Cambria Math"/>
                            <a:ea typeface="+mj-ea"/>
                            <a:cs typeface="+mj-cs"/>
                          </a:rPr>
                          <m:t>𝑐</m:t>
                        </m:r>
                      </m:den>
                    </m:f>
                    <m:r>
                      <a:rPr lang="tr-TR" sz="2000">
                        <a:latin typeface="Cambria Math"/>
                        <a:ea typeface="+mj-ea"/>
                        <a:cs typeface="+mj-cs"/>
                      </a:rPr>
                      <m:t>  </m:t>
                    </m:r>
                  </m:oMath>
                </a14:m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59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Basit Eşitsizlikler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Eşitsizliğin Özellikleri</a:t>
                </a:r>
                <a:endParaRPr lang="tr-TR" sz="18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 smtClean="0"/>
                  <a:t>3. 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Bir eşitsizliğin her iki tarafı aynı negatif sayı ile çar­pılır ya da bölünürse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eşitsizlik yön değiştirir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c &lt; 0 iken 	a &lt; b ise 	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c.a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&gt;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c.b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c &lt; 0 iken 	a &lt; b ise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num>
                      <m:den>
                        <m:r>
                          <a:rPr lang="tr-TR" sz="2000">
                            <a:latin typeface="Cambria Math"/>
                            <a:ea typeface="+mj-ea"/>
                            <a:cs typeface="+mj-cs"/>
                          </a:rPr>
                          <m:t>𝑐</m:t>
                        </m:r>
                      </m:den>
                    </m:f>
                    <m:r>
                      <a:rPr lang="tr-TR" sz="2000">
                        <a:latin typeface="Cambria Math"/>
                        <a:ea typeface="+mj-ea"/>
                        <a:cs typeface="+mj-cs"/>
                      </a:rPr>
                      <m:t>&gt;</m:t>
                    </m:r>
                    <m:f>
                      <m:fPr>
                        <m:ctrlPr>
                          <a:rPr lang="tr-TR" sz="2000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num>
                      <m:den>
                        <m:r>
                          <a:rPr lang="tr-TR" sz="2000">
                            <a:latin typeface="Cambria Math"/>
                            <a:ea typeface="+mj-ea"/>
                            <a:cs typeface="+mj-cs"/>
                          </a:rPr>
                          <m:t>𝑐</m:t>
                        </m:r>
                      </m:den>
                    </m:f>
                    <m:r>
                      <a:rPr lang="tr-TR" sz="2000">
                        <a:latin typeface="Cambria Math"/>
                        <a:ea typeface="+mj-ea"/>
                        <a:cs typeface="+mj-cs"/>
                      </a:rPr>
                      <m:t>  </m:t>
                    </m:r>
                  </m:oMath>
                </a14:m>
                <a:r>
                  <a:rPr lang="tr-TR" sz="2000" dirty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olur. 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4.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Aynı yönlü eşitsizliklerde taraf tarafa toplama işle­mi yapılabilir. Ancak çıkarma, çarpma ve bölme iş­lemleri yapılamaz.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a &lt; b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                                           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a+c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&lt;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b+d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  olur.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c &lt;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d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ağ Ayraç 3"/>
          <p:cNvSpPr/>
          <p:nvPr/>
        </p:nvSpPr>
        <p:spPr>
          <a:xfrm>
            <a:off x="2344615" y="4443046"/>
            <a:ext cx="539262" cy="9847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61820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Basit Eşitsizlikler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Eşitsizliğin Özellikleri</a:t>
                </a:r>
                <a:endParaRPr lang="tr-TR" sz="18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r>
                  <a:rPr lang="tr-TR" sz="1600" b="1" dirty="0"/>
                  <a:t>5</a:t>
                </a:r>
                <a:r>
                  <a:rPr lang="tr-TR" sz="1600" b="1" dirty="0" smtClean="0"/>
                  <a:t>.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it-IT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a </a:t>
                </a:r>
                <a:r>
                  <a:rPr lang="it-IT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ile b </a:t>
                </a:r>
                <a:r>
                  <a:rPr lang="it-IT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ayn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it-IT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 i</a:t>
                </a:r>
                <a:r>
                  <a:rPr lang="tr-TR" sz="1600" b="1" dirty="0" err="1">
                    <a:latin typeface="Arial Narrow" panose="020B0606020202030204" pitchFamily="34" charset="0"/>
                    <a:ea typeface="+mj-ea"/>
                    <a:cs typeface="+mj-cs"/>
                  </a:rPr>
                  <a:t>şa</a:t>
                </a:r>
                <a:r>
                  <a:rPr lang="it-IT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retli </a:t>
                </a:r>
                <a:r>
                  <a:rPr lang="it-IT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ve a &lt; b </a:t>
                </a:r>
                <a:r>
                  <a:rPr lang="it-IT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ise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sz="2000" b="0" i="1" smtClean="0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tr-TR" sz="2000">
                        <a:latin typeface="Cambria Math"/>
                      </a:rPr>
                      <m:t>&gt;</m:t>
                    </m:r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sz="2000" b="0" i="1" smtClean="0">
                            <a:latin typeface="Cambria Math"/>
                          </a:rPr>
                          <m:t>𝑏</m:t>
                        </m:r>
                      </m:den>
                    </m:f>
                  </m:oMath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l-PL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a </a:t>
                </a:r>
                <a:r>
                  <a:rPr lang="pl-PL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ile b </a:t>
                </a:r>
                <a:r>
                  <a:rPr lang="pl-PL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z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pl-PL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t </a:t>
                </a:r>
                <a:r>
                  <a:rPr lang="pl-PL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ş</a:t>
                </a:r>
                <a:r>
                  <a:rPr lang="pl-PL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aretli </a:t>
                </a:r>
                <a:r>
                  <a:rPr lang="pl-PL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ve a &lt; b </a:t>
                </a:r>
                <a:r>
                  <a:rPr lang="pl-PL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ise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sz="2000" b="0" i="1" smtClean="0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tr-TR" sz="2000" b="0" i="0" smtClean="0"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sz="2000" b="0" i="1" smtClean="0">
                            <a:latin typeface="Cambria Math"/>
                          </a:rPr>
                          <m:t>𝑏</m:t>
                        </m:r>
                      </m:den>
                    </m:f>
                  </m:oMath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6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Sıfır (0) ile bir (1)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arasındaki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sayıların üssü büyü­dükçe değeri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küçülür.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sz="2000" i="1" smtClean="0">
                              <a:latin typeface="Cambria Math"/>
                              <a:ea typeface="+mj-ea"/>
                              <a:cs typeface="+mj-cs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tr-TR" sz="2000" i="1" smtClean="0">
                                  <a:latin typeface="Cambria Math"/>
                                  <a:ea typeface="+mj-ea"/>
                                  <a:cs typeface="+mj-cs"/>
                                </a:rPr>
                              </m:ctrlPr>
                            </m:fPr>
                            <m:num>
                              <m:r>
                                <a:rPr lang="tr-TR" sz="2000" b="0" i="1" smtClean="0">
                                  <a:latin typeface="Cambria Math"/>
                                  <a:ea typeface="+mj-ea"/>
                                  <a:cs typeface="+mj-cs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sz="2000" b="0" i="1" smtClean="0">
                                  <a:latin typeface="Cambria Math"/>
                                  <a:ea typeface="+mj-ea"/>
                                  <a:cs typeface="+mj-cs"/>
                                </a:rPr>
                                <m:t>2</m:t>
                              </m:r>
                            </m:den>
                          </m:f>
                        </m:e>
                        <m:sup>
                          <m:r>
                            <a:rPr lang="tr-TR" sz="2000" b="0" i="1" smtClean="0">
                              <a:latin typeface="Cambria Math"/>
                              <a:ea typeface="+mj-ea"/>
                              <a:cs typeface="+mj-cs"/>
                            </a:rPr>
                            <m:t>2</m:t>
                          </m:r>
                        </m:sup>
                      </m:sSup>
                      <m:r>
                        <a:rPr lang="tr-TR" sz="2000" b="0" i="1" smtClean="0">
                          <a:latin typeface="Cambria Math"/>
                          <a:ea typeface="+mj-ea"/>
                          <a:cs typeface="+mj-cs"/>
                        </a:rPr>
                        <m:t>=</m:t>
                      </m:r>
                      <m:f>
                        <m:fPr>
                          <m:ctrlPr>
                            <a:rPr lang="tr-TR" sz="2000" b="0" i="1" smtClean="0">
                              <a:latin typeface="Cambria Math"/>
                              <a:ea typeface="+mj-ea"/>
                              <a:cs typeface="+mj-cs"/>
                            </a:rPr>
                          </m:ctrlPr>
                        </m:fPr>
                        <m:num>
                          <m:r>
                            <a:rPr lang="tr-TR" sz="2000" b="0" i="1" smtClean="0">
                              <a:latin typeface="Cambria Math"/>
                              <a:ea typeface="+mj-ea"/>
                              <a:cs typeface="+mj-cs"/>
                            </a:rPr>
                            <m:t>1</m:t>
                          </m:r>
                        </m:num>
                        <m:den>
                          <m:r>
                            <a:rPr lang="tr-TR" sz="2000" b="0" i="1" smtClean="0">
                              <a:latin typeface="Cambria Math"/>
                              <a:ea typeface="+mj-ea"/>
                              <a:cs typeface="+mj-cs"/>
                            </a:rPr>
                            <m:t>4</m:t>
                          </m:r>
                        </m:den>
                      </m:f>
                      <m:r>
                        <a:rPr lang="tr-TR" sz="2000" b="0" i="1" smtClean="0">
                          <a:latin typeface="Cambria Math"/>
                          <a:ea typeface="+mj-ea"/>
                          <a:cs typeface="+mj-cs"/>
                        </a:rPr>
                        <m:t>=⇒</m:t>
                      </m:r>
                      <m:f>
                        <m:fPr>
                          <m:ctrlPr>
                            <a:rPr lang="tr-TR" sz="2000" b="0" i="1" smtClean="0">
                              <a:latin typeface="Cambria Math"/>
                              <a:ea typeface="+mj-ea"/>
                              <a:cs typeface="+mj-cs"/>
                            </a:rPr>
                          </m:ctrlPr>
                        </m:fPr>
                        <m:num>
                          <m:r>
                            <a:rPr lang="tr-TR" sz="2000" b="0" i="1" smtClean="0">
                              <a:latin typeface="Cambria Math"/>
                              <a:ea typeface="+mj-ea"/>
                              <a:cs typeface="+mj-cs"/>
                            </a:rPr>
                            <m:t>1</m:t>
                          </m:r>
                        </m:num>
                        <m:den>
                          <m:r>
                            <a:rPr lang="tr-TR" sz="2000" b="0" i="1" smtClean="0">
                              <a:latin typeface="Cambria Math"/>
                              <a:ea typeface="+mj-ea"/>
                              <a:cs typeface="+mj-cs"/>
                            </a:rPr>
                            <m:t>4</m:t>
                          </m:r>
                        </m:den>
                      </m:f>
                      <m:r>
                        <a:rPr lang="tr-TR" sz="2000" b="0" i="1" smtClean="0">
                          <a:latin typeface="Cambria Math"/>
                          <a:ea typeface="+mj-ea"/>
                          <a:cs typeface="+mj-cs"/>
                        </a:rPr>
                        <m:t>&lt;</m:t>
                      </m:r>
                      <m:f>
                        <m:fPr>
                          <m:ctrlPr>
                            <a:rPr lang="tr-TR" sz="2000" b="0" i="1" smtClean="0">
                              <a:latin typeface="Cambria Math"/>
                              <a:ea typeface="+mj-ea"/>
                              <a:cs typeface="+mj-cs"/>
                            </a:rPr>
                          </m:ctrlPr>
                        </m:fPr>
                        <m:num>
                          <m:r>
                            <a:rPr lang="tr-TR" sz="2000" b="0" i="1" smtClean="0">
                              <a:latin typeface="Cambria Math"/>
                              <a:ea typeface="+mj-ea"/>
                              <a:cs typeface="+mj-cs"/>
                            </a:rPr>
                            <m:t>1</m:t>
                          </m:r>
                        </m:num>
                        <m:den>
                          <m:r>
                            <a:rPr lang="tr-TR" sz="2000" b="0" i="1" smtClean="0">
                              <a:latin typeface="Cambria Math"/>
                              <a:ea typeface="+mj-ea"/>
                              <a:cs typeface="+mj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77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1:</a:t>
                </a:r>
              </a:p>
              <a:p>
                <a:pPr marL="0" indent="0">
                  <a:buNone/>
                </a:pPr>
                <a:endParaRPr lang="tr-TR" sz="18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sz="1800" b="1" i="1" smtClean="0">
                              <a:latin typeface="Cambria Math"/>
                              <a:ea typeface="+mj-ea"/>
                              <a:cs typeface="+mj-cs"/>
                            </a:rPr>
                          </m:ctrlPr>
                        </m:fPr>
                        <m:num>
                          <m:r>
                            <a:rPr lang="tr-TR" sz="1800" b="1" i="1" smtClean="0">
                              <a:latin typeface="Cambria Math"/>
                              <a:ea typeface="+mj-ea"/>
                              <a:cs typeface="+mj-cs"/>
                            </a:rPr>
                            <m:t>−</m:t>
                          </m:r>
                          <m:r>
                            <a:rPr lang="tr-TR" sz="1800" b="1" i="1" smtClean="0">
                              <a:latin typeface="Cambria Math"/>
                              <a:ea typeface="+mj-ea"/>
                              <a:cs typeface="+mj-cs"/>
                            </a:rPr>
                            <m:t>𝟓</m:t>
                          </m:r>
                        </m:num>
                        <m:den>
                          <m:r>
                            <a:rPr lang="tr-TR" sz="1800" b="1" i="1" smtClean="0">
                              <a:latin typeface="Cambria Math"/>
                              <a:ea typeface="+mj-ea"/>
                              <a:cs typeface="+mj-cs"/>
                            </a:rPr>
                            <m:t>𝟒</m:t>
                          </m:r>
                        </m:den>
                      </m:f>
                      <m:r>
                        <a:rPr lang="tr-TR" sz="1800" b="1" i="1" smtClean="0">
                          <a:latin typeface="Cambria Math"/>
                          <a:ea typeface="+mj-ea"/>
                          <a:cs typeface="+mj-cs"/>
                        </a:rPr>
                        <m:t>&lt;</m:t>
                      </m:r>
                      <m:r>
                        <a:rPr lang="tr-TR" sz="1800" b="1" i="1" smtClean="0">
                          <a:latin typeface="Cambria Math"/>
                          <a:ea typeface="+mj-ea"/>
                          <a:cs typeface="+mj-cs"/>
                        </a:rPr>
                        <m:t>𝒙</m:t>
                      </m:r>
                      <m:r>
                        <a:rPr lang="tr-TR" sz="1800" b="1" i="1" smtClean="0">
                          <a:latin typeface="Cambria Math"/>
                          <a:ea typeface="+mj-ea"/>
                          <a:cs typeface="+mj-cs"/>
                        </a:rPr>
                        <m:t>&lt;</m:t>
                      </m:r>
                      <m:f>
                        <m:fPr>
                          <m:ctrlPr>
                            <a:rPr lang="tr-TR" sz="1800" b="1" i="1" smtClean="0">
                              <a:latin typeface="Cambria Math"/>
                              <a:ea typeface="+mj-ea"/>
                              <a:cs typeface="+mj-cs"/>
                            </a:rPr>
                          </m:ctrlPr>
                        </m:fPr>
                        <m:num>
                          <m:r>
                            <a:rPr lang="tr-TR" sz="1800" b="1" i="1" smtClean="0">
                              <a:latin typeface="Cambria Math"/>
                              <a:ea typeface="+mj-ea"/>
                              <a:cs typeface="+mj-cs"/>
                            </a:rPr>
                            <m:t>𝟕</m:t>
                          </m:r>
                        </m:num>
                        <m:den>
                          <m:r>
                            <a:rPr lang="tr-TR" sz="1800" b="1" i="1" smtClean="0">
                              <a:latin typeface="Cambria Math"/>
                              <a:ea typeface="+mj-ea"/>
                              <a:cs typeface="+mj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tr-TR" sz="18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/>
                  <a:t>eşitsizliğini </a:t>
                </a:r>
                <a:r>
                  <a:rPr lang="tr-TR" sz="1600" dirty="0"/>
                  <a:t>sağlayan x tam </a:t>
                </a:r>
                <a:r>
                  <a:rPr lang="tr-TR" sz="1600" dirty="0" smtClean="0"/>
                  <a:t>sayılarının toplamı kaçt</a:t>
                </a:r>
                <a:r>
                  <a:rPr lang="tr-TR" sz="1600" dirty="0"/>
                  <a:t>ı</a:t>
                </a:r>
                <a:r>
                  <a:rPr lang="tr-TR" sz="1600" dirty="0" smtClean="0"/>
                  <a:t>r</a:t>
                </a:r>
                <a:r>
                  <a:rPr lang="tr-TR" sz="1600" dirty="0"/>
                  <a:t>?</a:t>
                </a:r>
              </a:p>
              <a:p>
                <a:pPr marL="0" indent="0">
                  <a:buNone/>
                </a:pPr>
                <a:r>
                  <a:rPr lang="tr-TR" sz="1600" dirty="0"/>
                  <a:t>A) -2 </a:t>
                </a:r>
                <a:r>
                  <a:rPr lang="tr-TR" sz="1600" dirty="0" smtClean="0"/>
                  <a:t>	B</a:t>
                </a:r>
                <a:r>
                  <a:rPr lang="tr-TR" sz="1600" dirty="0"/>
                  <a:t>) -1	C) 0 </a:t>
                </a:r>
                <a:r>
                  <a:rPr lang="tr-TR" sz="1600" dirty="0" smtClean="0"/>
                  <a:t>	D</a:t>
                </a:r>
                <a:r>
                  <a:rPr lang="tr-TR" sz="1600" dirty="0"/>
                  <a:t>) 1	E) 2</a:t>
                </a:r>
              </a:p>
              <a:p>
                <a:pPr marL="0" lv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348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Çözüm 1:</a:t>
                </a:r>
              </a:p>
              <a:p>
                <a:pPr marL="0" indent="0">
                  <a:buNone/>
                </a:pPr>
                <a:endParaRPr lang="tr-TR" sz="18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</a:rPr>
                          <m:t>𝟓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</a:rPr>
                          <m:t>𝟒</m:t>
                        </m:r>
                      </m:den>
                    </m:f>
                    <m:r>
                      <a:rPr lang="tr-TR" sz="1800" b="1" i="1" smtClean="0">
                        <a:latin typeface="Cambria Math"/>
                        <a:ea typeface="+mj-ea"/>
                        <a:cs typeface="+mj-cs"/>
                      </a:rPr>
                      <m:t>&lt;</m:t>
                    </m:r>
                    <m:r>
                      <a:rPr lang="tr-TR" sz="1800" b="1" i="1" smtClean="0">
                        <a:latin typeface="Cambria Math"/>
                        <a:ea typeface="+mj-ea"/>
                        <a:cs typeface="+mj-cs"/>
                      </a:rPr>
                      <m:t>𝒙</m:t>
                    </m:r>
                    <m:r>
                      <a:rPr lang="tr-TR" sz="1800" b="1" i="1" smtClean="0">
                        <a:latin typeface="Cambria Math"/>
                        <a:ea typeface="+mj-ea"/>
                        <a:cs typeface="+mj-cs"/>
                      </a:rPr>
                      <m:t>&lt;</m:t>
                    </m:r>
                    <m:f>
                      <m:fPr>
                        <m:ctrlP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</a:rPr>
                          <m:t>𝟕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</a:rPr>
                          <m:t>𝟑</m:t>
                        </m:r>
                      </m:den>
                    </m:f>
                  </m:oMath>
                </a14:m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</a:t>
                </a: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 -1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  <a:sym typeface="Wingdings" panose="05000000000000000000" pitchFamily="2" charset="2"/>
                          </a:rPr>
                          <m:t>𝟏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  <a:sym typeface="Wingdings" panose="05000000000000000000" pitchFamily="2" charset="2"/>
                          </a:rPr>
                          <m:t>𝟒</m:t>
                        </m:r>
                      </m:den>
                    </m:f>
                    <m:r>
                      <a:rPr lang="tr-TR" sz="1800" b="1" i="1" smtClean="0">
                        <a:latin typeface="Cambria Math"/>
                        <a:ea typeface="+mj-ea"/>
                        <a:cs typeface="+mj-cs"/>
                        <a:sym typeface="Wingdings" panose="05000000000000000000" pitchFamily="2" charset="2"/>
                      </a:rPr>
                      <m:t>&lt;</m:t>
                    </m:r>
                    <m:r>
                      <a:rPr lang="tr-TR" sz="1800" b="1" i="1" smtClean="0">
                        <a:latin typeface="Cambria Math"/>
                        <a:ea typeface="+mj-ea"/>
                        <a:cs typeface="+mj-cs"/>
                        <a:sym typeface="Wingdings" panose="05000000000000000000" pitchFamily="2" charset="2"/>
                      </a:rPr>
                      <m:t>𝒙</m:t>
                    </m:r>
                    <m:r>
                      <a:rPr lang="tr-TR" sz="1800" b="1" i="1" smtClean="0">
                        <a:latin typeface="Cambria Math"/>
                        <a:ea typeface="+mj-ea"/>
                        <a:cs typeface="+mj-cs"/>
                        <a:sym typeface="Wingdings" panose="05000000000000000000" pitchFamily="2" charset="2"/>
                      </a:rPr>
                      <m:t>&lt;</m:t>
                    </m:r>
                    <m:r>
                      <a:rPr lang="tr-TR" sz="1800" b="1" i="1" smtClean="0">
                        <a:latin typeface="Cambria Math"/>
                        <a:ea typeface="+mj-ea"/>
                        <a:cs typeface="+mj-cs"/>
                        <a:sym typeface="Wingdings" panose="05000000000000000000" pitchFamily="2" charset="2"/>
                      </a:rPr>
                      <m:t>𝟐</m:t>
                    </m:r>
                    <m:f>
                      <m:fPr>
                        <m:ctrlP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  <a:sym typeface="Wingdings" panose="05000000000000000000" pitchFamily="2" charset="2"/>
                          </a:rPr>
                          <m:t>𝟏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  <a:sym typeface="Wingdings" panose="05000000000000000000" pitchFamily="2" charset="2"/>
                          </a:rPr>
                          <m:t>𝟑</m:t>
                        </m:r>
                      </m:den>
                    </m:f>
                  </m:oMath>
                </a14:m>
                <a:endParaRPr lang="tr-TR" sz="18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lv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x ∈ {-1, 0, 1, 2}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-1 + 0 +1 + 2 = 2 bulunur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367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2: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Yiğit, evden okula iki farklı yoldan gidebilmektedir.</a:t>
            </a:r>
          </a:p>
          <a:p>
            <a:pPr marL="0" lv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1. yol : (420 - 3x) m</a:t>
            </a:r>
          </a:p>
          <a:p>
            <a:pPr marL="0" lv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2. yol : (2x + 30) m uzunluğundadır.</a:t>
            </a:r>
          </a:p>
          <a:p>
            <a:pPr marL="0" lvl="0" indent="0">
              <a:lnSpc>
                <a:spcPct val="2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1. yol, 2. yoldan daha kısa olduğuna göre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x sayısı aşağıdaki aralıkların hangisindeki tüm değerleri alabilir?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(0, 78)		B) (78, 140)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C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(0, 140)		D) (78,210)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(0,210)</a:t>
            </a:r>
          </a:p>
        </p:txBody>
      </p:sp>
    </p:spTree>
    <p:extLst>
      <p:ext uri="{BB962C8B-B14F-4D97-AF65-F5344CB8AC3E}">
        <p14:creationId xmlns:p14="http://schemas.microsoft.com/office/powerpoint/2010/main" val="305529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Çözüm 2: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I. yol, II. yoldan daha kısa olduğu için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420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- 3x &lt; 2x +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30	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  <a:sym typeface="Wingdings" panose="05000000000000000000" pitchFamily="2" charset="2"/>
              </a:rPr>
              <a:t>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390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&lt; 5x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  <a:sym typeface="Wingdings" panose="05000000000000000000" pitchFamily="2" charset="2"/>
              </a:rPr>
              <a:t>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78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&lt; x tir.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Ayrıca yolun uzunluğu negatif olamayacağından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5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420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- 3x &gt; 0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  <a:sym typeface="Wingdings" panose="05000000000000000000" pitchFamily="2" charset="2"/>
              </a:rPr>
              <a:t>  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420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&gt;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3x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  <a:sym typeface="Wingdings" panose="05000000000000000000" pitchFamily="2" charset="2"/>
              </a:rPr>
              <a:t>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	140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&gt; x olur.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Buradan 78 &lt; x &lt; 140 olarak bulunur.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x sayısı (78, 140) aralığındadır.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4425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3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: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3200" dirty="0" smtClean="0">
                <a:latin typeface="Arial Narrow" panose="020B0606020202030204" pitchFamily="34" charset="0"/>
                <a:ea typeface="+mj-ea"/>
                <a:cs typeface="+mj-cs"/>
              </a:rPr>
              <a:t>x </a:t>
            </a:r>
            <a:r>
              <a:rPr lang="tr-TR" sz="3200" dirty="0">
                <a:latin typeface="Arial Narrow" panose="020B0606020202030204" pitchFamily="34" charset="0"/>
                <a:ea typeface="+mj-ea"/>
                <a:cs typeface="+mj-cs"/>
              </a:rPr>
              <a:t>ve y reel </a:t>
            </a:r>
            <a:r>
              <a:rPr lang="tr-TR" sz="3200" dirty="0" smtClean="0">
                <a:latin typeface="Arial Narrow" panose="020B0606020202030204" pitchFamily="34" charset="0"/>
                <a:ea typeface="+mj-ea"/>
                <a:cs typeface="+mj-cs"/>
              </a:rPr>
              <a:t>sayı </a:t>
            </a:r>
            <a:r>
              <a:rPr lang="tr-TR" sz="3200" dirty="0">
                <a:latin typeface="Arial Narrow" panose="020B0606020202030204" pitchFamily="34" charset="0"/>
                <a:ea typeface="+mj-ea"/>
                <a:cs typeface="+mj-cs"/>
              </a:rPr>
              <a:t>olmak üzere,</a:t>
            </a:r>
          </a:p>
          <a:p>
            <a:pPr marL="0" indent="0">
              <a:buNone/>
            </a:pPr>
            <a:r>
              <a:rPr lang="tr-TR" sz="32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3200" b="1" dirty="0" smtClean="0">
                <a:latin typeface="Arial Narrow" panose="020B0606020202030204" pitchFamily="34" charset="0"/>
                <a:ea typeface="+mj-ea"/>
                <a:cs typeface="+mj-cs"/>
              </a:rPr>
              <a:t>3 </a:t>
            </a:r>
            <a:r>
              <a:rPr lang="tr-TR" sz="3200" b="1" dirty="0">
                <a:latin typeface="Arial Narrow" panose="020B0606020202030204" pitchFamily="34" charset="0"/>
                <a:ea typeface="+mj-ea"/>
                <a:cs typeface="+mj-cs"/>
              </a:rPr>
              <a:t>&lt; x &lt; 8 </a:t>
            </a:r>
            <a:r>
              <a:rPr lang="tr-TR" sz="3200" dirty="0" smtClean="0">
                <a:latin typeface="Arial Narrow" panose="020B0606020202030204" pitchFamily="34" charset="0"/>
                <a:ea typeface="+mj-ea"/>
                <a:cs typeface="+mj-cs"/>
              </a:rPr>
              <a:t>	ve	</a:t>
            </a:r>
            <a:r>
              <a:rPr lang="tr-TR" sz="32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3200" b="1" dirty="0">
                <a:latin typeface="Arial Narrow" panose="020B0606020202030204" pitchFamily="34" charset="0"/>
                <a:ea typeface="+mj-ea"/>
                <a:cs typeface="+mj-cs"/>
              </a:rPr>
              <a:t>4 &lt; y &lt; 7</a:t>
            </a:r>
          </a:p>
          <a:p>
            <a:pPr marL="0" indent="0">
              <a:buNone/>
            </a:pPr>
            <a:endParaRPr lang="tr-TR" sz="32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3200" dirty="0" smtClean="0">
                <a:latin typeface="Arial Narrow" panose="020B0606020202030204" pitchFamily="34" charset="0"/>
                <a:ea typeface="+mj-ea"/>
                <a:cs typeface="+mj-cs"/>
              </a:rPr>
              <a:t>olduğuna </a:t>
            </a:r>
            <a:r>
              <a:rPr lang="tr-TR" sz="3200" dirty="0">
                <a:latin typeface="Arial Narrow" panose="020B0606020202030204" pitchFamily="34" charset="0"/>
                <a:ea typeface="+mj-ea"/>
                <a:cs typeface="+mj-cs"/>
              </a:rPr>
              <a:t>göre, </a:t>
            </a:r>
            <a:r>
              <a:rPr lang="tr-TR" sz="3200" b="1" dirty="0">
                <a:latin typeface="Arial Narrow" panose="020B0606020202030204" pitchFamily="34" charset="0"/>
                <a:ea typeface="+mj-ea"/>
                <a:cs typeface="+mj-cs"/>
              </a:rPr>
              <a:t>2x-3y</a:t>
            </a:r>
            <a:r>
              <a:rPr lang="tr-TR" sz="3200" dirty="0">
                <a:latin typeface="Arial Narrow" panose="020B0606020202030204" pitchFamily="34" charset="0"/>
                <a:ea typeface="+mj-ea"/>
                <a:cs typeface="+mj-cs"/>
              </a:rPr>
              <a:t> ifadesinin alabileceği </a:t>
            </a:r>
            <a:r>
              <a:rPr lang="tr-TR" sz="3200" b="1" dirty="0">
                <a:latin typeface="Arial Narrow" panose="020B0606020202030204" pitchFamily="34" charset="0"/>
                <a:ea typeface="+mj-ea"/>
                <a:cs typeface="+mj-cs"/>
              </a:rPr>
              <a:t>en büyük tam </a:t>
            </a:r>
            <a:r>
              <a:rPr lang="tr-TR" sz="3200" b="1" dirty="0" smtClean="0">
                <a:latin typeface="Arial Narrow" panose="020B0606020202030204" pitchFamily="34" charset="0"/>
                <a:ea typeface="+mj-ea"/>
                <a:cs typeface="+mj-cs"/>
              </a:rPr>
              <a:t>sayı </a:t>
            </a:r>
            <a:r>
              <a:rPr lang="tr-TR" sz="3200" dirty="0">
                <a:latin typeface="Arial Narrow" panose="020B0606020202030204" pitchFamily="34" charset="0"/>
                <a:ea typeface="+mj-ea"/>
                <a:cs typeface="+mj-cs"/>
              </a:rPr>
              <a:t>değeri ile </a:t>
            </a:r>
            <a:r>
              <a:rPr lang="tr-TR" sz="3200" b="1" dirty="0">
                <a:latin typeface="Arial Narrow" panose="020B0606020202030204" pitchFamily="34" charset="0"/>
                <a:ea typeface="+mj-ea"/>
                <a:cs typeface="+mj-cs"/>
              </a:rPr>
              <a:t>en küçük tam </a:t>
            </a:r>
            <a:r>
              <a:rPr lang="tr-TR" sz="3200" b="1" dirty="0" smtClean="0">
                <a:latin typeface="Arial Narrow" panose="020B0606020202030204" pitchFamily="34" charset="0"/>
                <a:ea typeface="+mj-ea"/>
                <a:cs typeface="+mj-cs"/>
              </a:rPr>
              <a:t>sayı </a:t>
            </a:r>
            <a:r>
              <a:rPr lang="tr-TR" sz="3200" dirty="0">
                <a:latin typeface="Arial Narrow" panose="020B0606020202030204" pitchFamily="34" charset="0"/>
                <a:ea typeface="+mj-ea"/>
                <a:cs typeface="+mj-cs"/>
              </a:rPr>
              <a:t>değe­rinin </a:t>
            </a:r>
            <a:r>
              <a:rPr lang="tr-TR" sz="3200" dirty="0" smtClean="0">
                <a:latin typeface="Arial Narrow" panose="020B0606020202030204" pitchFamily="34" charset="0"/>
                <a:ea typeface="+mj-ea"/>
                <a:cs typeface="+mj-cs"/>
              </a:rPr>
              <a:t>toplamı kaçt</a:t>
            </a:r>
            <a:r>
              <a:rPr lang="tr-TR" sz="32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3200" dirty="0" smtClean="0">
                <a:latin typeface="Arial Narrow" panose="020B0606020202030204" pitchFamily="34" charset="0"/>
                <a:ea typeface="+mj-ea"/>
                <a:cs typeface="+mj-cs"/>
              </a:rPr>
              <a:t>r</a:t>
            </a:r>
            <a:r>
              <a:rPr lang="tr-TR" sz="3200" dirty="0">
                <a:latin typeface="Arial Narrow" panose="020B0606020202030204" pitchFamily="34" charset="0"/>
                <a:ea typeface="+mj-ea"/>
                <a:cs typeface="+mj-cs"/>
              </a:rPr>
              <a:t>?</a:t>
            </a:r>
          </a:p>
          <a:p>
            <a:pPr marL="0" indent="0">
              <a:buNone/>
            </a:pPr>
            <a:r>
              <a:rPr lang="tr-TR" sz="3200" dirty="0">
                <a:latin typeface="Arial Narrow" panose="020B0606020202030204" pitchFamily="34" charset="0"/>
                <a:ea typeface="+mj-ea"/>
                <a:cs typeface="+mj-cs"/>
              </a:rPr>
              <a:t>A)—11	B)—12	C)—13	D)—14	E)—15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839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Çözüm 3:</a:t>
            </a:r>
          </a:p>
          <a:p>
            <a:pPr marL="0" lv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lv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3 &lt;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x &lt; 8 ise 6 &lt; 2x &lt; 16</a:t>
            </a:r>
          </a:p>
          <a:p>
            <a:pPr marL="0" lv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4 &lt; y </a:t>
            </a:r>
            <a:r>
              <a:rPr lang="tr-TR" sz="1600" dirty="0" smtClean="0"/>
              <a:t>≤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7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ise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-12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&gt;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-3y </a:t>
            </a:r>
            <a:r>
              <a:rPr lang="tr-TR" sz="1600" dirty="0"/>
              <a:t>≥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-21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lv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	</a:t>
            </a:r>
          </a:p>
          <a:p>
            <a:pPr marL="0" lv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    6  &lt;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2x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&lt;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16 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lv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         +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 -21 </a:t>
            </a:r>
            <a:r>
              <a:rPr lang="tr-TR" sz="1600" dirty="0"/>
              <a:t>≤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-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3y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&lt;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-12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 -15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&lt; 2x — 3y &lt; 4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olduğundan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2x — 3y ifadesinin alabileceği en büyük tam sayı değeri 3, en küçük tam sayı değeri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-14 olup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T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oplamı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3 + (—14) = —11 bulunur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cxnSp>
        <p:nvCxnSpPr>
          <p:cNvPr id="5" name="Düz Bağlayıcı 4"/>
          <p:cNvCxnSpPr/>
          <p:nvPr/>
        </p:nvCxnSpPr>
        <p:spPr>
          <a:xfrm flipV="1">
            <a:off x="1535723" y="4196861"/>
            <a:ext cx="1758462" cy="23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77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4: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3600" b="1" dirty="0" smtClean="0">
                <a:latin typeface="Arial Narrow" panose="020B0606020202030204" pitchFamily="34" charset="0"/>
                <a:ea typeface="+mj-ea"/>
                <a:cs typeface="+mj-cs"/>
              </a:rPr>
              <a:t>3 </a:t>
            </a:r>
            <a:r>
              <a:rPr lang="tr-TR" sz="3600" b="1" dirty="0">
                <a:latin typeface="Arial Narrow" panose="020B0606020202030204" pitchFamily="34" charset="0"/>
                <a:ea typeface="+mj-ea"/>
                <a:cs typeface="+mj-cs"/>
              </a:rPr>
              <a:t>- x &lt; 6 - 2x ≤ x+3</a:t>
            </a:r>
          </a:p>
          <a:p>
            <a:pPr marL="0" indent="0">
              <a:buNone/>
            </a:pP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eşitsizliğinin </a:t>
            </a:r>
            <a:r>
              <a:rPr lang="tr-TR" sz="3600" b="1" dirty="0">
                <a:latin typeface="Arial Narrow" panose="020B0606020202030204" pitchFamily="34" charset="0"/>
                <a:ea typeface="+mj-ea"/>
                <a:cs typeface="+mj-cs"/>
              </a:rPr>
              <a:t>en geniş çözüm </a:t>
            </a:r>
            <a:r>
              <a:rPr lang="tr-TR" sz="3600" b="1" dirty="0" smtClean="0">
                <a:latin typeface="Arial Narrow" panose="020B0606020202030204" pitchFamily="34" charset="0"/>
                <a:ea typeface="+mj-ea"/>
                <a:cs typeface="+mj-cs"/>
              </a:rPr>
              <a:t>aralığ</a:t>
            </a:r>
            <a:r>
              <a:rPr lang="tr-TR" sz="3600" b="1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3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aşağıdakiler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den hangisidir?</a:t>
            </a:r>
          </a:p>
          <a:p>
            <a:pPr marL="0" indent="0">
              <a:buNone/>
            </a:pPr>
            <a:endParaRPr lang="tr-TR" sz="3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A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(1 , 3]	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B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(1 , 3)	C) [1 , 3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) 	D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[1 , </a:t>
            </a:r>
            <a:r>
              <a:rPr lang="tr-TR" sz="3600" dirty="0"/>
              <a:t>+ </a:t>
            </a:r>
            <a:r>
              <a:rPr lang="tr-TR" sz="3600" dirty="0" smtClean="0"/>
              <a:t>∞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)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	 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   E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(-</a:t>
            </a:r>
            <a:r>
              <a:rPr lang="tr-TR" sz="3600" dirty="0" smtClean="0"/>
              <a:t> ∞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, 3)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6050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Çözüm 4:</a:t>
            </a:r>
          </a:p>
          <a:p>
            <a:pPr marL="0" lv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 – x &lt; 6 – 2x ≤ x + 3 ise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es-ES" sz="1600" dirty="0" smtClean="0">
                <a:latin typeface="Arial Narrow" panose="020B0606020202030204" pitchFamily="34" charset="0"/>
                <a:ea typeface="+mj-ea"/>
                <a:cs typeface="+mj-cs"/>
              </a:rPr>
              <a:t>3 </a:t>
            </a:r>
            <a:r>
              <a:rPr lang="es-ES" sz="1600" dirty="0">
                <a:latin typeface="Arial Narrow" panose="020B0606020202030204" pitchFamily="34" charset="0"/>
                <a:ea typeface="+mj-ea"/>
                <a:cs typeface="+mj-cs"/>
              </a:rPr>
              <a:t>– x &lt; 6 – 2x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es-ES" sz="1600" dirty="0" smtClean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es-ES" sz="1600" dirty="0" smtClean="0">
                <a:latin typeface="Arial Narrow" panose="020B0606020202030204" pitchFamily="34" charset="0"/>
                <a:ea typeface="+mj-ea"/>
                <a:cs typeface="+mj-cs"/>
              </a:rPr>
              <a:t>6 </a:t>
            </a:r>
            <a:r>
              <a:rPr lang="es-ES" sz="1600" dirty="0">
                <a:latin typeface="Arial Narrow" panose="020B0606020202030204" pitchFamily="34" charset="0"/>
                <a:ea typeface="+mj-ea"/>
                <a:cs typeface="+mj-cs"/>
              </a:rPr>
              <a:t>– 2x ≤ x + 3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es-ES" sz="1600" dirty="0" smtClean="0">
                <a:latin typeface="Arial Narrow" panose="020B0606020202030204" pitchFamily="34" charset="0"/>
                <a:ea typeface="+mj-ea"/>
                <a:cs typeface="+mj-cs"/>
              </a:rPr>
              <a:t>olmal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es-ES" sz="1600" dirty="0" smtClean="0">
                <a:latin typeface="Arial Narrow" panose="020B0606020202030204" pitchFamily="34" charset="0"/>
                <a:ea typeface="+mj-ea"/>
                <a:cs typeface="+mj-cs"/>
              </a:rPr>
              <a:t>d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es-ES" sz="1600" dirty="0" smtClean="0">
                <a:latin typeface="Arial Narrow" panose="020B0606020202030204" pitchFamily="34" charset="0"/>
                <a:ea typeface="+mj-ea"/>
                <a:cs typeface="+mj-cs"/>
              </a:rPr>
              <a:t>r</a:t>
            </a:r>
            <a:r>
              <a:rPr lang="es-ES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			6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– 2x ≤ x + 3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3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– x &lt; 6 – 2x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	6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– 3 ≤ x + 2x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–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x + 2x &lt; 6 – 3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	3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≤ 3x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x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&lt; 3 ... (1)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	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1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≤ x ... (2)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(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1) ve (2)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nin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birlikte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sağlandığı aralık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1 ≤ x &lt; 3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tür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  <a:sym typeface="Wingdings" panose="05000000000000000000" pitchFamily="2" charset="2"/>
              </a:rPr>
              <a:t> </a:t>
            </a:r>
            <a:r>
              <a:rPr lang="tr-TR" sz="1600" b="1" dirty="0">
                <a:latin typeface="Arial Narrow" panose="020B0606020202030204" pitchFamily="34" charset="0"/>
              </a:rPr>
              <a:t>[1 , 3) </a:t>
            </a:r>
            <a:r>
              <a:rPr lang="tr-TR" sz="1600" b="1" dirty="0" smtClean="0">
                <a:latin typeface="Arial Narrow" panose="020B0606020202030204" pitchFamily="34" charset="0"/>
              </a:rPr>
              <a:t> </a:t>
            </a:r>
            <a:r>
              <a:rPr lang="tr-TR" sz="1600" dirty="0" smtClean="0">
                <a:latin typeface="Arial Narrow" panose="020B0606020202030204" pitchFamily="34" charset="0"/>
              </a:rPr>
              <a:t>olur.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4421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5: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3600" b="1" dirty="0" smtClean="0">
                <a:latin typeface="Arial Narrow" panose="020B0606020202030204" pitchFamily="34" charset="0"/>
                <a:ea typeface="+mj-ea"/>
                <a:cs typeface="+mj-cs"/>
              </a:rPr>
              <a:t>3x </a:t>
            </a:r>
            <a:r>
              <a:rPr lang="tr-TR" sz="3600" b="1" dirty="0">
                <a:latin typeface="Arial Narrow" panose="020B0606020202030204" pitchFamily="34" charset="0"/>
                <a:ea typeface="+mj-ea"/>
                <a:cs typeface="+mj-cs"/>
              </a:rPr>
              <a:t>+ y &lt; 9</a:t>
            </a:r>
          </a:p>
          <a:p>
            <a:pPr marL="0" indent="0">
              <a:buNone/>
            </a:pP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3600" b="1" dirty="0" smtClean="0">
                <a:latin typeface="Arial Narrow" panose="020B0606020202030204" pitchFamily="34" charset="0"/>
                <a:ea typeface="+mj-ea"/>
                <a:cs typeface="+mj-cs"/>
              </a:rPr>
              <a:t>x </a:t>
            </a:r>
            <a:r>
              <a:rPr lang="tr-TR" sz="3600" b="1" dirty="0">
                <a:latin typeface="Arial Narrow" panose="020B0606020202030204" pitchFamily="34" charset="0"/>
                <a:ea typeface="+mj-ea"/>
                <a:cs typeface="+mj-cs"/>
              </a:rPr>
              <a:t>– y &gt; 4</a:t>
            </a:r>
          </a:p>
          <a:p>
            <a:pPr marL="0" indent="0">
              <a:buNone/>
            </a:pP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eşitsizlik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sistemi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veriliyor. Buna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göre, x + y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toplamının alabileceği en 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büyük 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tam 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say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 de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ğ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eri kaçt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r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?</a:t>
            </a:r>
          </a:p>
          <a:p>
            <a:pPr marL="0" indent="0">
              <a:buNone/>
            </a:pP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A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) 2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B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) 3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C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) 4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D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) 5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E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) 6</a:t>
            </a:r>
            <a:endParaRPr lang="tr-TR" sz="3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5807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Çözüm 5:</a:t>
            </a:r>
          </a:p>
          <a:p>
            <a:pPr marL="0" lv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</a:rPr>
              <a:t>3x + y &lt; 9</a:t>
            </a: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</a:rPr>
              <a:t>       -/</a:t>
            </a:r>
            <a:r>
              <a:rPr lang="tr-TR" sz="1600" dirty="0">
                <a:latin typeface="Arial Narrow" panose="020B0606020202030204" pitchFamily="34" charset="0"/>
              </a:rPr>
              <a:t>	</a:t>
            </a:r>
            <a:r>
              <a:rPr lang="tr-TR" sz="1600" b="1" dirty="0">
                <a:latin typeface="Arial Narrow" panose="020B0606020202030204" pitchFamily="34" charset="0"/>
              </a:rPr>
              <a:t>x – y &gt; 4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2x+2y&lt;5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x+y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&lt;2.5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Olduğu için </a:t>
            </a:r>
            <a:r>
              <a:rPr lang="tr-TR" sz="1600" b="1" dirty="0" err="1" smtClean="0">
                <a:latin typeface="Arial Narrow" panose="020B0606020202030204" pitchFamily="34" charset="0"/>
                <a:ea typeface="+mj-ea"/>
                <a:cs typeface="+mj-cs"/>
              </a:rPr>
              <a:t>x+y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toplamının alabileceği en büyük tamsayı değeri 2 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dir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1019908" y="3200400"/>
            <a:ext cx="19694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1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6: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3600" b="1" dirty="0" smtClean="0">
                <a:latin typeface="Arial Narrow" panose="020B0606020202030204" pitchFamily="34" charset="0"/>
                <a:ea typeface="+mj-ea"/>
                <a:cs typeface="+mj-cs"/>
              </a:rPr>
              <a:t>2(x </a:t>
            </a:r>
            <a:r>
              <a:rPr lang="tr-TR" sz="3600" b="1" dirty="0">
                <a:latin typeface="Arial Narrow" panose="020B0606020202030204" pitchFamily="34" charset="0"/>
                <a:ea typeface="+mj-ea"/>
                <a:cs typeface="+mj-cs"/>
              </a:rPr>
              <a:t>+ 3) – 3x &gt; x + 1</a:t>
            </a:r>
          </a:p>
          <a:p>
            <a:pPr marL="0" indent="0">
              <a:buNone/>
            </a:pP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eşitsizliğinin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çözüm kümesinde kaç tane </a:t>
            </a:r>
            <a:r>
              <a:rPr lang="tr-TR" sz="3600" b="1" dirty="0" smtClean="0">
                <a:latin typeface="Arial Narrow" panose="020B0606020202030204" pitchFamily="34" charset="0"/>
                <a:ea typeface="+mj-ea"/>
                <a:cs typeface="+mj-cs"/>
              </a:rPr>
              <a:t>doğal say</a:t>
            </a:r>
            <a:r>
              <a:rPr lang="tr-TR" sz="3600" b="1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 vardır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?</a:t>
            </a:r>
          </a:p>
          <a:p>
            <a:pPr marL="0" indent="0">
              <a:buNone/>
            </a:pP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A) 0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B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) 1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C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) 2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D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) 3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pt-BR" sz="3600" dirty="0" smtClean="0">
                <a:latin typeface="Arial Narrow" panose="020B0606020202030204" pitchFamily="34" charset="0"/>
                <a:ea typeface="+mj-ea"/>
                <a:cs typeface="+mj-cs"/>
              </a:rPr>
              <a:t>E</a:t>
            </a:r>
            <a:r>
              <a:rPr lang="pt-BR" sz="3600" dirty="0">
                <a:latin typeface="Arial Narrow" panose="020B0606020202030204" pitchFamily="34" charset="0"/>
                <a:ea typeface="+mj-ea"/>
                <a:cs typeface="+mj-cs"/>
              </a:rPr>
              <a:t>) 4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9139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Çözüm 6:</a:t>
            </a:r>
          </a:p>
          <a:p>
            <a:pPr marL="0" lv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</a:rPr>
              <a:t>	2(x </a:t>
            </a:r>
            <a:r>
              <a:rPr lang="tr-TR" sz="1600" b="1" dirty="0">
                <a:latin typeface="Arial Narrow" panose="020B0606020202030204" pitchFamily="34" charset="0"/>
              </a:rPr>
              <a:t>+ 3) – 3x &gt; x + </a:t>
            </a:r>
            <a:r>
              <a:rPr lang="tr-TR" sz="1600" b="1" dirty="0" smtClean="0">
                <a:latin typeface="Arial Narrow" panose="020B0606020202030204" pitchFamily="34" charset="0"/>
              </a:rPr>
              <a:t>1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</a:rPr>
              <a:t>2x + 6 - 3x &gt; x+1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</a:rPr>
              <a:t>            6-x &gt; x + 1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</a:rPr>
              <a:t>	</a:t>
            </a:r>
            <a:r>
              <a:rPr lang="tr-TR" sz="1600" b="1" dirty="0" smtClean="0">
                <a:latin typeface="Arial Narrow" panose="020B0606020202030204" pitchFamily="34" charset="0"/>
              </a:rPr>
              <a:t>               5 &gt; 2x	</a:t>
            </a:r>
            <a:endParaRPr lang="tr-TR" sz="16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Olduğu için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x değer 0,1,2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değerlerini alabilir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99728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7: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	</a:t>
                </a:r>
                <a:r>
                  <a:rPr lang="tr-TR" sz="32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x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3200" b="1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3200" b="1" i="1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tr-TR" sz="3200" b="1" i="1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  <m:r>
                      <m:rPr>
                        <m:nor/>
                      </m:rPr>
                      <a:rPr lang="tr-TR" sz="3200" b="1" i="0" smtClean="0">
                        <a:latin typeface="Arial Narrow" panose="020B0606020202030204" pitchFamily="34" charset="0"/>
                        <a:ea typeface="+mj-ea"/>
                        <a:cs typeface="+mj-cs"/>
                      </a:rPr>
                      <m:t> </m:t>
                    </m:r>
                    <m:r>
                      <m:rPr>
                        <m:nor/>
                      </m:rPr>
                      <a:rPr lang="tr-TR" sz="3200" b="1"/>
                      <m:t>≥</m:t>
                    </m:r>
                    <m:r>
                      <a:rPr lang="tr-TR" sz="3200" b="1" i="0" smtClean="0">
                        <a:latin typeface="Cambria Math"/>
                      </a:rPr>
                      <m:t> </m:t>
                    </m:r>
                    <m:r>
                      <a:rPr lang="tr-TR" sz="3200" b="1" i="1">
                        <a:latin typeface="Cambria Math"/>
                        <a:ea typeface="+mj-ea"/>
                        <a:cs typeface="+mj-cs"/>
                      </a:rPr>
                      <m:t>𝟐</m:t>
                    </m:r>
                  </m:oMath>
                </a14:m>
                <a:endParaRPr lang="tr-TR" sz="32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3200" b="1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32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3200" b="1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3200" b="1" i="1">
                            <a:latin typeface="Cambria Math"/>
                            <a:ea typeface="+mj-ea"/>
                            <a:cs typeface="+mj-cs"/>
                          </a:rPr>
                          <m:t>𝟑</m:t>
                        </m:r>
                      </m:num>
                      <m:den>
                        <m:r>
                          <a:rPr lang="tr-TR" sz="3200" b="1" i="1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3200" b="1" dirty="0">
                    <a:latin typeface="Arial Narrow" panose="020B0606020202030204" pitchFamily="34" charset="0"/>
                    <a:ea typeface="+mj-ea"/>
                    <a:cs typeface="+mj-cs"/>
                  </a:rPr>
                  <a:t> - x &gt; 3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eşitsizliklerinin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ortak çözüm kümesi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,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aşağıdaki 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say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do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ğ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rular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n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n </a:t>
                </a:r>
                <a:r>
                  <a:rPr lang="pt-B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hangisinde 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do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ğ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ru </a:t>
                </a:r>
                <a:r>
                  <a:rPr lang="pt-B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olarak 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verilmi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ş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tir</a:t>
                </a:r>
                <a:r>
                  <a:rPr lang="pt-B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?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492" y="1523267"/>
            <a:ext cx="7686815" cy="2884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07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Çözüm 7: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1)	</a:t>
                </a:r>
                <a:r>
                  <a:rPr lang="tr-TR" sz="20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x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  <a:ea typeface="+mj-ea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  <m:r>
                      <m:rPr>
                        <m:nor/>
                      </m:rPr>
                      <a:rPr lang="tr-TR" sz="2000" b="1" i="0" smtClean="0">
                        <a:latin typeface="Arial Narrow" panose="020B0606020202030204" pitchFamily="34" charset="0"/>
                        <a:ea typeface="+mj-ea"/>
                        <a:cs typeface="+mj-cs"/>
                      </a:rPr>
                      <m:t> </m:t>
                    </m:r>
                    <m:r>
                      <m:rPr>
                        <m:nor/>
                      </m:rPr>
                      <a:rPr lang="tr-TR" sz="2000" b="1"/>
                      <m:t>≥</m:t>
                    </m:r>
                    <m:r>
                      <a:rPr lang="tr-TR" sz="2000" b="1" i="0" smtClean="0">
                        <a:latin typeface="Cambria Math"/>
                      </a:rPr>
                      <m:t> </m:t>
                    </m:r>
                    <m:r>
                      <a:rPr lang="tr-TR" sz="2000" b="1" i="1">
                        <a:latin typeface="Cambria Math"/>
                        <a:ea typeface="+mj-ea"/>
                        <a:cs typeface="+mj-cs"/>
                      </a:rPr>
                      <m:t>𝟐</m:t>
                    </m:r>
                  </m:oMath>
                </a14:m>
                <a:endParaRPr lang="tr-TR" sz="20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2000" b="1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20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	x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tr-TR" sz="2000" b="1">
                        <a:latin typeface="Arial Narrow" panose="020B060602020203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tr-TR" sz="2000" b="1"/>
                      <m:t>≥</m:t>
                    </m:r>
                    <m:r>
                      <a:rPr lang="tr-TR" sz="2000" b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tr-TR" sz="20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20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2000" b="1" dirty="0" smtClean="0">
                    <a:ea typeface="+mj-ea"/>
                    <a:cs typeface="+mj-cs"/>
                  </a:rPr>
                  <a:t>	</a:t>
                </a:r>
                <a:r>
                  <a:rPr lang="tr-TR" sz="2000" dirty="0" smtClean="0">
                    <a:ea typeface="+mj-ea"/>
                    <a:cs typeface="+mj-cs"/>
                  </a:rPr>
                  <a:t>2)</a:t>
                </a:r>
                <a:r>
                  <a:rPr lang="tr-TR" sz="2000" b="1" dirty="0" smtClean="0">
                    <a:ea typeface="+mj-ea"/>
                    <a:cs typeface="+mj-cs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  <a:ea typeface="+mj-ea"/>
                            <a:cs typeface="+mj-cs"/>
                          </a:rPr>
                          <m:t>𝟑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2000" b="1" dirty="0">
                    <a:latin typeface="Arial Narrow" panose="020B0606020202030204" pitchFamily="34" charset="0"/>
                    <a:ea typeface="+mj-ea"/>
                    <a:cs typeface="+mj-cs"/>
                  </a:rPr>
                  <a:t> - x &gt; </a:t>
                </a:r>
                <a:r>
                  <a:rPr lang="tr-TR" sz="20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3</a:t>
                </a:r>
              </a:p>
              <a:p>
                <a:pPr marL="0" indent="0">
                  <a:buNone/>
                </a:pPr>
                <a:r>
                  <a:rPr lang="tr-TR" sz="2000" b="1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20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        -</a:t>
                </a:r>
                <a:r>
                  <a:rPr lang="tr-TR" sz="20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2000" b="1" dirty="0">
                    <a:latin typeface="Arial Narrow" panose="020B0606020202030204" pitchFamily="34" charset="0"/>
                  </a:rPr>
                  <a:t>  &gt; </a:t>
                </a:r>
                <a:r>
                  <a:rPr lang="tr-TR" sz="2000" b="1" dirty="0" smtClean="0">
                    <a:latin typeface="Arial Narrow" panose="020B0606020202030204" pitchFamily="34" charset="0"/>
                  </a:rPr>
                  <a:t>x</a:t>
                </a:r>
                <a:endParaRPr lang="tr-TR" sz="20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20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ağ Ayraç 3"/>
          <p:cNvSpPr/>
          <p:nvPr/>
        </p:nvSpPr>
        <p:spPr>
          <a:xfrm>
            <a:off x="4173415" y="2356338"/>
            <a:ext cx="1078523" cy="2790093"/>
          </a:xfrm>
          <a:prstGeom prst="rightBrace">
            <a:avLst>
              <a:gd name="adj1" fmla="val 8333"/>
              <a:gd name="adj2" fmla="val 5042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29" y="2861521"/>
            <a:ext cx="4501661" cy="1779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5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8: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Arial Narrow" panose="020B0606020202030204" pitchFamily="34" charset="0"/>
                    <a:ea typeface="+mj-ea"/>
                    <a:cs typeface="+mj-cs"/>
                  </a:rPr>
                  <a:t>x reel </a:t>
                </a:r>
                <a:r>
                  <a:rPr lang="en-US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say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ı </a:t>
                </a:r>
                <a:r>
                  <a:rPr lang="en-US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olmak</a:t>
                </a:r>
                <a:r>
                  <a:rPr lang="en-US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en-US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üzere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;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3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𝑥</m:t>
                        </m:r>
                        <m: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−2</m:t>
                        </m:r>
                      </m:num>
                      <m:den>
                        <m: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n>
                    </m:f>
                    <m:r>
                      <a:rPr lang="tr-TR" sz="3600" b="0" i="1" smtClean="0">
                        <a:latin typeface="Cambria Math"/>
                        <a:ea typeface="+mj-ea"/>
                        <a:cs typeface="+mj-cs"/>
                      </a:rPr>
                      <m:t>&gt;−4,        </m:t>
                    </m:r>
                    <m:r>
                      <a:rPr lang="tr-TR" sz="3600" b="0" i="1" smtClean="0">
                        <a:latin typeface="Cambria Math"/>
                        <a:ea typeface="+mj-ea"/>
                        <a:cs typeface="+mj-cs"/>
                      </a:rPr>
                      <m:t>𝑥</m:t>
                    </m:r>
                    <m:r>
                      <a:rPr lang="tr-TR" sz="3600" b="0" i="1" smtClean="0">
                        <a:latin typeface="Cambria Math"/>
                        <a:ea typeface="+mj-ea"/>
                        <a:cs typeface="+mj-cs"/>
                      </a:rPr>
                      <m:t>+1  </m:t>
                    </m:r>
                    <m:r>
                      <m:rPr>
                        <m:nor/>
                      </m:rPr>
                      <a:rPr lang="tr-TR" sz="3600"/>
                      <m:t>≤</m:t>
                    </m:r>
                    <m:r>
                      <a:rPr lang="tr-TR" sz="3600" b="0" i="1" smtClean="0">
                        <a:latin typeface="Cambria Math"/>
                        <a:ea typeface="+mj-ea"/>
                        <a:cs typeface="+mj-cs"/>
                      </a:rPr>
                      <m:t>−2</m:t>
                    </m:r>
                  </m:oMath>
                </a14:m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	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eşitsizliklerinin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ortak çözüm kümesi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,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aşağıdakilerden hangisidir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?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pt-B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A) [–14, –3] </a:t>
                </a: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32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32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</a:t>
                </a:r>
                <a:r>
                  <a:rPr lang="pt-B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) (–10, 1] </a:t>
                </a: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		</a:t>
                </a:r>
                <a:r>
                  <a:rPr lang="pt-B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C) [–10, –3]</a:t>
                </a: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32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D</a:t>
                </a: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) [–14, –3) 	E) (–10, –3]	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507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896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Örnek Sorular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Çözüm  8: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i="1">
                            <a:latin typeface="Cambria Math"/>
                            <a:ea typeface="+mj-ea"/>
                            <a:cs typeface="+mj-cs"/>
                          </a:rPr>
                          <m:t>𝑥</m:t>
                        </m:r>
                        <m:r>
                          <a:rPr lang="tr-TR" sz="2000" i="1">
                            <a:latin typeface="Cambria Math"/>
                            <a:ea typeface="+mj-ea"/>
                            <a:cs typeface="+mj-cs"/>
                          </a:rPr>
                          <m:t>−2</m:t>
                        </m:r>
                      </m:num>
                      <m:den>
                        <m:r>
                          <a:rPr lang="tr-TR" sz="2000" i="1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n>
                    </m:f>
                    <m:r>
                      <a:rPr lang="tr-TR" sz="2000" i="1">
                        <a:latin typeface="Cambria Math"/>
                        <a:ea typeface="+mj-ea"/>
                        <a:cs typeface="+mj-cs"/>
                      </a:rPr>
                      <m:t>&gt;−4</m:t>
                    </m:r>
                  </m:oMath>
                </a14:m>
                <a:r>
                  <a:rPr lang="tr-TR" sz="2000" i="1" dirty="0">
                    <a:latin typeface="Cambria Math"/>
                    <a:ea typeface="+mj-ea"/>
                    <a:cs typeface="+mj-cs"/>
                  </a:rPr>
                  <a:t>  </a:t>
                </a:r>
                <a:r>
                  <a:rPr lang="tr-TR" sz="2000" i="1" dirty="0">
                    <a:latin typeface="Cambria Math"/>
                    <a:ea typeface="+mj-ea"/>
                    <a:cs typeface="+mj-cs"/>
                    <a:sym typeface="Wingdings" panose="05000000000000000000" pitchFamily="2" charset="2"/>
                  </a:rPr>
                  <a:t> x-2 &gt; -12  x</a:t>
                </a:r>
                <a:r>
                  <a:rPr lang="tr-TR" sz="2000" i="1" dirty="0" smtClean="0">
                    <a:latin typeface="Cambria Math"/>
                    <a:ea typeface="+mj-ea"/>
                    <a:cs typeface="+mj-cs"/>
                    <a:sym typeface="Wingdings" panose="05000000000000000000" pitchFamily="2" charset="2"/>
                  </a:rPr>
                  <a:t>&gt;-10</a:t>
                </a:r>
                <a:endParaRPr lang="tr-TR" sz="2000" i="1" dirty="0">
                  <a:latin typeface="Cambria Math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2000" i="1" dirty="0" smtClean="0">
                    <a:latin typeface="Cambria Math"/>
                    <a:ea typeface="+mj-ea"/>
                    <a:cs typeface="+mj-cs"/>
                  </a:rPr>
                  <a:t>                                                                                       -10 &lt; x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tr-TR" sz="2000" i="1">
                        <a:latin typeface="Cambria Math"/>
                      </a:rPr>
                      <m:t>≤</m:t>
                    </m:r>
                  </m:oMath>
                </a14:m>
                <a:r>
                  <a:rPr lang="tr-TR" sz="2000" i="1" dirty="0" smtClean="0">
                    <a:latin typeface="Cambria Math"/>
                    <a:ea typeface="+mj-ea"/>
                    <a:cs typeface="+mj-cs"/>
                  </a:rPr>
                  <a:t> -3     </a:t>
                </a:r>
                <a:r>
                  <a:rPr lang="tr-TR" sz="2000" i="1" dirty="0" smtClean="0">
                    <a:latin typeface="Cambria Math"/>
                    <a:ea typeface="+mj-ea"/>
                    <a:cs typeface="+mj-cs"/>
                    <a:sym typeface="Wingdings" panose="05000000000000000000" pitchFamily="2" charset="2"/>
                  </a:rPr>
                  <a:t>     </a:t>
                </a:r>
                <a:r>
                  <a:rPr lang="tr-TR" sz="2000" dirty="0" smtClean="0">
                    <a:latin typeface="Arial Narrow" panose="020B0606020202030204" pitchFamily="34" charset="0"/>
                  </a:rPr>
                  <a:t>(–</a:t>
                </a:r>
                <a:r>
                  <a:rPr lang="tr-TR" sz="2000" dirty="0">
                    <a:latin typeface="Arial Narrow" panose="020B0606020202030204" pitchFamily="34" charset="0"/>
                  </a:rPr>
                  <a:t>10, –3]</a:t>
                </a:r>
                <a:endParaRPr lang="tr-TR" sz="2000" i="1" dirty="0">
                  <a:latin typeface="Cambria Math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tr-TR" sz="2000" i="1">
                        <a:latin typeface="Cambria Math"/>
                        <a:ea typeface="+mj-ea"/>
                        <a:cs typeface="+mj-cs"/>
                      </a:rPr>
                      <m:t>𝑥</m:t>
                    </m:r>
                    <m:r>
                      <a:rPr lang="tr-TR" sz="2000" i="1">
                        <a:latin typeface="Cambria Math"/>
                        <a:ea typeface="+mj-ea"/>
                        <a:cs typeface="+mj-cs"/>
                      </a:rPr>
                      <m:t>+1  </m:t>
                    </m:r>
                    <m:r>
                      <m:rPr>
                        <m:nor/>
                      </m:rPr>
                      <a:rPr lang="tr-TR" sz="2000" i="1">
                        <a:latin typeface="Cambria Math"/>
                        <a:ea typeface="+mj-ea"/>
                        <a:cs typeface="+mj-cs"/>
                      </a:rPr>
                      <m:t>≤</m:t>
                    </m:r>
                    <m:r>
                      <a:rPr lang="tr-TR" sz="2000" i="1">
                        <a:latin typeface="Cambria Math"/>
                        <a:ea typeface="+mj-ea"/>
                        <a:cs typeface="+mj-cs"/>
                      </a:rPr>
                      <m:t>−2</m:t>
                    </m:r>
                  </m:oMath>
                </a14:m>
                <a:r>
                  <a:rPr lang="tr-TR" sz="2000" i="1" dirty="0">
                    <a:latin typeface="Cambria Math"/>
                    <a:ea typeface="+mj-ea"/>
                    <a:cs typeface="+mj-cs"/>
                  </a:rPr>
                  <a:t> </a:t>
                </a:r>
                <a:r>
                  <a:rPr lang="tr-TR" sz="2000" i="1" dirty="0">
                    <a:latin typeface="Cambria Math"/>
                    <a:ea typeface="+mj-ea"/>
                    <a:cs typeface="+mj-cs"/>
                    <a:sym typeface="Wingdings" panose="05000000000000000000" pitchFamily="2" charset="2"/>
                  </a:rPr>
                  <a:t> </a:t>
                </a:r>
                <a:r>
                  <a:rPr lang="tr-TR" sz="2000" i="1" dirty="0" smtClean="0">
                    <a:latin typeface="Cambria Math"/>
                    <a:ea typeface="+mj-ea"/>
                    <a:cs typeface="+mj-cs"/>
                    <a:sym typeface="Wingdings" panose="05000000000000000000" pitchFamily="2" charset="2"/>
                  </a:rPr>
                  <a:t>x</a:t>
                </a:r>
                <a:r>
                  <a:rPr lang="tr-TR" sz="2000" i="1" dirty="0" smtClean="0">
                    <a:latin typeface="Cambria Math"/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tr-TR" sz="2000" i="1">
                        <a:latin typeface="Cambria Math"/>
                        <a:ea typeface="+mj-ea"/>
                        <a:cs typeface="+mj-cs"/>
                      </a:rPr>
                      <m:t>≤</m:t>
                    </m:r>
                  </m:oMath>
                </a14:m>
                <a:r>
                  <a:rPr lang="tr-TR" sz="2000" i="1" dirty="0">
                    <a:latin typeface="Cambria Math"/>
                    <a:ea typeface="+mj-ea"/>
                    <a:cs typeface="+mj-cs"/>
                  </a:rPr>
                  <a:t> -3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ağ Ayraç 3"/>
          <p:cNvSpPr/>
          <p:nvPr/>
        </p:nvSpPr>
        <p:spPr>
          <a:xfrm>
            <a:off x="4572000" y="2883877"/>
            <a:ext cx="1090246" cy="18405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315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KAYNAKLAR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1. </a:t>
            </a:r>
            <a:r>
              <a:rPr lang="tr-TR" i="1" dirty="0"/>
              <a:t>" </a:t>
            </a:r>
            <a:r>
              <a:rPr lang="tr-TR" i="1" dirty="0" smtClean="0"/>
              <a:t>Sosyal Bilimler MYO için Temel Matematik</a:t>
            </a:r>
            <a:r>
              <a:rPr lang="tr-TR" i="1" dirty="0"/>
              <a:t>"</a:t>
            </a:r>
            <a:r>
              <a:rPr lang="tr-TR" dirty="0"/>
              <a:t> </a:t>
            </a:r>
            <a:r>
              <a:rPr lang="tr-TR" dirty="0" smtClean="0"/>
              <a:t>, Prof. Dr. Mustafa SEVÜKTEKİN,</a:t>
            </a:r>
            <a:r>
              <a:rPr lang="tr-TR" dirty="0"/>
              <a:t> </a:t>
            </a:r>
            <a:r>
              <a:rPr lang="tr-TR" dirty="0" smtClean="0"/>
              <a:t>Dora Basım </a:t>
            </a:r>
            <a:r>
              <a:rPr lang="tr-TR" dirty="0"/>
              <a:t>Yayın Dağıtım, </a:t>
            </a:r>
            <a:r>
              <a:rPr lang="tr-TR" dirty="0" smtClean="0"/>
              <a:t>2015</a:t>
            </a:r>
            <a:endParaRPr lang="tr-TR" dirty="0"/>
          </a:p>
          <a:p>
            <a:pPr marL="0" lvl="0" indent="0">
              <a:buNone/>
            </a:pPr>
            <a:r>
              <a:rPr lang="tr-TR" dirty="0"/>
              <a:t>2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YGS Temel Matematik</a:t>
            </a:r>
            <a:r>
              <a:rPr lang="tr-TR" dirty="0"/>
              <a:t>",  Aydın Basın Yayın Matbaa Sanayi ve Ticaret Ltd. Şti., 2012</a:t>
            </a:r>
          </a:p>
          <a:p>
            <a:pPr marL="0" lvl="0" indent="0">
              <a:buNone/>
            </a:pPr>
            <a:r>
              <a:rPr lang="tr-TR" dirty="0" smtClean="0"/>
              <a:t>3. "</a:t>
            </a:r>
            <a:r>
              <a:rPr lang="tr-TR" dirty="0"/>
              <a:t> </a:t>
            </a:r>
            <a:r>
              <a:rPr lang="tr-TR" i="1" dirty="0"/>
              <a:t>ÖSS Matematik</a:t>
            </a:r>
            <a:r>
              <a:rPr lang="tr-TR" dirty="0"/>
              <a:t> ", </a:t>
            </a:r>
            <a:r>
              <a:rPr lang="tr-TR" u="sng" dirty="0"/>
              <a:t>Mustafa YAĞCI</a:t>
            </a:r>
            <a:r>
              <a:rPr lang="tr-TR" dirty="0"/>
              <a:t>, 2009</a:t>
            </a:r>
          </a:p>
          <a:p>
            <a:pPr marL="0" lvl="0" indent="0">
              <a:buNone/>
            </a:pPr>
            <a:r>
              <a:rPr lang="tr-TR" dirty="0" smtClean="0"/>
              <a:t>4.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", </a:t>
            </a:r>
            <a:r>
              <a:rPr lang="tr-TR" u="sng" dirty="0" err="1"/>
              <a:t>Prof.Dr</a:t>
            </a:r>
            <a:r>
              <a:rPr lang="tr-TR" u="sng" dirty="0"/>
              <a:t>. Mahmut KARTAL</a:t>
            </a:r>
            <a:r>
              <a:rPr lang="tr-TR" dirty="0"/>
              <a:t>, Nobel Yayın Dağıtım, 2009</a:t>
            </a:r>
          </a:p>
          <a:p>
            <a:pPr marL="0" lvl="0" indent="0">
              <a:buNone/>
            </a:pPr>
            <a:r>
              <a:rPr lang="tr-TR" dirty="0"/>
              <a:t>5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 ", </a:t>
            </a:r>
            <a:r>
              <a:rPr lang="tr-TR" u="sng" dirty="0" err="1"/>
              <a:t>Doç.Dr</a:t>
            </a:r>
            <a:r>
              <a:rPr lang="tr-TR" u="sng" dirty="0"/>
              <a:t>. İrfan ERTUĞRUL</a:t>
            </a:r>
            <a:r>
              <a:rPr lang="tr-TR" dirty="0"/>
              <a:t>, Ekin Basım Yayın Dağıtım, 2012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84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2550</TotalTime>
  <Words>992</Words>
  <Application>Microsoft Office PowerPoint</Application>
  <PresentationFormat>Özel</PresentationFormat>
  <Paragraphs>277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Office Teması</vt:lpstr>
      <vt:lpstr>GERÇEK SAYILAR VE BASİT EŞİTSİZLİKLER</vt:lpstr>
      <vt:lpstr>KONU BAŞLIKLARI</vt:lpstr>
      <vt:lpstr>1. Gerçek(Reel) Sayılar</vt:lpstr>
      <vt:lpstr>1. Gerçek(Reel) Sayılar</vt:lpstr>
      <vt:lpstr>1. Gerçek(Reel) Sayılar</vt:lpstr>
      <vt:lpstr>1. Gerçek(Reel) Sayılar</vt:lpstr>
      <vt:lpstr>1. Gerçek(Reel) Sayılar</vt:lpstr>
      <vt:lpstr>1. Gerçek(Reel) Sayılar</vt:lpstr>
      <vt:lpstr>2. Basit Eşitsizlikler</vt:lpstr>
      <vt:lpstr>2. Basit Eşitsizlikler</vt:lpstr>
      <vt:lpstr>2. Basit Eşitsizlikler</vt:lpstr>
      <vt:lpstr>2. Basit Eşitsizlikler</vt:lpstr>
      <vt:lpstr>2. Basit Eşitsizlikler</vt:lpstr>
      <vt:lpstr>2. Basit Eşitsizlikler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3. Örnek Sorular</vt:lpstr>
      <vt:lpstr>4.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243</cp:revision>
  <dcterms:created xsi:type="dcterms:W3CDTF">2016-06-28T08:34:33Z</dcterms:created>
  <dcterms:modified xsi:type="dcterms:W3CDTF">2019-10-18T07:21:56Z</dcterms:modified>
</cp:coreProperties>
</file>