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377" r:id="rId4"/>
    <p:sldId id="380" r:id="rId5"/>
    <p:sldId id="381" r:id="rId6"/>
    <p:sldId id="382" r:id="rId7"/>
    <p:sldId id="378" r:id="rId8"/>
    <p:sldId id="379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5" r:id="rId22"/>
    <p:sldId id="396" r:id="rId23"/>
    <p:sldId id="397" r:id="rId24"/>
    <p:sldId id="398" r:id="rId25"/>
    <p:sldId id="399" r:id="rId26"/>
    <p:sldId id="400" r:id="rId27"/>
    <p:sldId id="401" r:id="rId28"/>
    <p:sldId id="402" r:id="rId29"/>
    <p:sldId id="403" r:id="rId30"/>
    <p:sldId id="404" r:id="rId31"/>
    <p:sldId id="405" r:id="rId32"/>
    <p:sldId id="406" r:id="rId33"/>
    <p:sldId id="407" r:id="rId34"/>
    <p:sldId id="376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KÖKLÜ SAYILAR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KÖKLÜ SAYININ TANIMI</a:t>
            </a:r>
          </a:p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   KÖKLÜ İFADELERİN ÖZELLİKLERİ	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KÖKLÜ İFADELERDE DÖRT İŞLEMLER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3.1. </a:t>
            </a:r>
            <a:r>
              <a:rPr lang="tr-TR" sz="1700" b="1" dirty="0">
                <a:latin typeface="Arial Narrow" panose="020B0606020202030204" pitchFamily="34" charset="0"/>
              </a:rPr>
              <a:t>Toplama – Çıkarma İşlemi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3.2. Çarpma - Bölme İşlemi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PAYDANIN RASYONEL YAPILMASI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KÖK İÇİNDE KÖKLÜ İFADELER</a:t>
            </a:r>
          </a:p>
          <a:p>
            <a:pPr marL="457200" indent="-457200">
              <a:buAutoNum type="arabicPeriod" startAt="3"/>
            </a:pPr>
            <a:r>
              <a:rPr lang="tr-TR" sz="2100" b="1" smtClean="0">
                <a:latin typeface="Arial Narrow" panose="020B0606020202030204" pitchFamily="34" charset="0"/>
              </a:rPr>
              <a:t>BÖLÜM TEKRAR SORULARI</a:t>
            </a:r>
            <a:endParaRPr lang="tr-TR" sz="2100" b="1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rabicPeriod" startAt="3"/>
            </a:pPr>
            <a:endParaRPr lang="tr-TR" sz="21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tr-TR" sz="17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K</a:t>
            </a:r>
            <a:r>
              <a:rPr lang="tr-TR" sz="3600" dirty="0" smtClean="0">
                <a:latin typeface="Arial Narrow" panose="020B0606020202030204" pitchFamily="34" charset="0"/>
              </a:rPr>
              <a:t>öklü Sayının Tanımı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n bir pozitif doğal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sayı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 a reel sayı olmak üzere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   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</m:rad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ifadesine a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sayısının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n inci kuvvetten kökü de­nir. (n &gt; 2)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 </a:t>
                </a:r>
                <a:r>
                  <a:rPr lang="tr-TR" sz="1600" dirty="0"/>
                  <a:t>≥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0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için ; 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ifadesine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“karekök a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”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 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ifadesine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“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küpkök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a”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i="1">
                            <a:latin typeface="Cambria Math"/>
                          </a:rPr>
                          <m:t>𝑛</m:t>
                        </m:r>
                      </m:deg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ifadesine n. Kuvvetten kök a denir.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1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İfadelerin Özellikleri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 Rasyonel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Üs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a </a:t>
                </a:r>
                <a:r>
                  <a:rPr lang="tr-TR" sz="1600" dirty="0" smtClean="0"/>
                  <a:t>≥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0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olmak üzere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num>
                          <m:den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800" b="1" dirty="0">
                    <a:latin typeface="Arial Narrow" panose="020B0606020202030204" pitchFamily="34" charset="0"/>
                  </a:rPr>
                  <a:t>2</a:t>
                </a:r>
                <a:r>
                  <a:rPr lang="tr-TR" sz="1800" b="1" dirty="0" smtClean="0">
                    <a:latin typeface="Arial Narrow" panose="020B0606020202030204" pitchFamily="34" charset="0"/>
                  </a:rPr>
                  <a:t>. Kök İçindeki İfadenin Kök Dışına Çıkarılması</a:t>
                </a:r>
                <a:endParaRPr lang="tr-TR" sz="1800" b="1" dirty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n bir pozitif tamsayı olmak üzere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i="1">
                            <a:latin typeface="Cambria Math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6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=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tr-TR" sz="160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tr-TR" sz="16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𝑡𝑒𝑘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𝑠𝑎𝑦𝚤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𝑖𝑠𝑒</m:t>
                            </m:r>
                          </m: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sz="16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tr-TR" sz="1600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ç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𝑖𝑓𝑡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𝑠𝑎𝑦𝚤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𝑖𝑠𝑒</m:t>
                            </m:r>
                          </m:e>
                        </m:eqArr>
                      </m:e>
                    </m: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                              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					Örnek: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27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3 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		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−8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-2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		 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−5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sup>
                        </m:sSup>
                      </m:e>
                    </m:rad>
                    <m:r>
                      <a:rPr lang="tr-TR" sz="1600" b="0" i="0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dPr>
                      <m:e>
                        <m:r>
                          <a:rPr lang="tr-TR" sz="1600" b="0" i="0" smtClean="0">
                            <a:latin typeface="Cambria Math"/>
                            <a:ea typeface="+mj-ea"/>
                            <a:cs typeface="+mj-cs"/>
                          </a:rPr>
                          <m:t>−5</m:t>
                        </m:r>
                      </m:e>
                    </m:d>
                    <m:r>
                      <a:rPr lang="tr-TR" sz="1600" b="0" i="0" smtClean="0">
                        <a:latin typeface="Cambria Math"/>
                        <a:ea typeface="+mj-ea"/>
                        <a:cs typeface="+mj-cs"/>
                      </a:rPr>
                      <m:t>=5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9" y="4850179"/>
            <a:ext cx="3682103" cy="143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56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İfadelerin Özellikleri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3. Köklü ifadenin üssünün alınması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ad>
                              <m:radPr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</m:deg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𝑎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num>
                          <m:den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i="1" smtClean="0">
                                <a:latin typeface="Cambria Math"/>
                              </a:rPr>
                            </m:ctrlPr>
                          </m:dPr>
                          <m:e>
                            <m:rad>
                              <m:radPr>
                                <m:ctrlPr>
                                  <a:rPr lang="tr-TR" sz="1600" i="1" smtClean="0">
                                    <a:latin typeface="Cambria Math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tr-TR" sz="1600" b="0" i="1" smtClean="0">
                                    <a:latin typeface="Cambria Math"/>
                                  </a:rPr>
                                  <m:t>3</m:t>
                                </m:r>
                              </m:deg>
                              <m:e>
                                <m:d>
                                  <m:dPr>
                                    <m:ctrlPr>
                                      <a:rPr lang="tr-TR" sz="16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sz="1600" b="0" i="1" smtClean="0">
                                        <a:latin typeface="Cambria Math"/>
                                      </a:rPr>
                                      <m:t>−5</m:t>
                                    </m:r>
                                  </m:e>
                                </m:d>
                              </m:e>
                            </m:rad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>
                            <a:latin typeface="Cambria Math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sz="1600" b="0" i="1">
                                    <a:latin typeface="Cambria Math"/>
                                  </a:rPr>
                                  <m:t>5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tr-TR" sz="16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1600" b="0" i="1" smtClean="0">
                                <a:latin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tr-TR" sz="16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= 25 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4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. Kök içindeki bir çarpanın kök dışına çıkarılması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 &gt; 0 olmak ü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zere,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𝑎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54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3.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e>
                    </m:rad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6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İfadelerin Özellikleri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5. Kök dışındaki bir çarpımın kök içine alınması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num>
                      <m:den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e>
                    </m:rad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f>
                          <m:fPr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sz="18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𝑐</m:t>
                            </m:r>
                          </m:num>
                          <m:den>
                            <m:sSup>
                              <m:sSupPr>
                                <m:ctrlPr>
                                  <a:rPr lang="tr-TR" sz="18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şeklindedir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en-US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Burada</a:t>
                </a:r>
                <a:r>
                  <a:rPr lang="en-U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n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ç</a:t>
                </a:r>
                <a:r>
                  <a:rPr lang="en-US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ift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say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en-US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ise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num>
                      <m:den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olmal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r.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num>
                      <m:den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sz="1600" i="1" smtClean="0">
                                        <a:latin typeface="Cambria Math"/>
                                        <a:ea typeface="+mj-ea"/>
                                        <a:cs typeface="+mj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sz="1600" b="0" i="1" smtClean="0">
                                        <a:latin typeface="Cambria Math"/>
                                        <a:ea typeface="+mj-ea"/>
                                        <a:cs typeface="+mj-cs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tr-TR" sz="1600" b="0" i="1" smtClean="0">
                                        <a:latin typeface="Cambria Math"/>
                                        <a:ea typeface="+mj-ea"/>
                                        <a:cs typeface="+mj-cs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.3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num>
                          <m:den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6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. Bir kökün derecesini genişletme veya sadeleştirme</a:t>
                </a: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 ve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pozitif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tamsay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olmak ü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zere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i="1">
                            <a:latin typeface="Cambria Math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sz="16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tr-TR" sz="1600" i="1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𝑘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𝑘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dirty="0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f>
                          <m:fPr>
                            <m:ctrlPr>
                              <a:rPr lang="tr-TR" sz="160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num>
                          <m:den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𝑘</m:t>
                            </m:r>
                          </m:den>
                        </m:f>
                      </m:deg>
                      <m:e>
                        <m:sSup>
                          <m:sSupPr>
                            <m:ctrlPr>
                              <a:rPr lang="tr-TR" sz="160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tr-TR" sz="1600" i="1" dirty="0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fPr>
                              <m:num>
                                <m:r>
                                  <a:rPr lang="tr-TR" sz="1600" b="0" i="1" dirty="0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tr-TR" sz="1600" b="0" i="1" dirty="0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𝑘</m:t>
                                </m:r>
                              </m:den>
                            </m:f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1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6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5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8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dirty="0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dirty="0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tr-TR" sz="160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5</m:t>
                            </m:r>
                          </m:e>
                          <m:sup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tr-TR" sz="1600" b="0" i="0" dirty="0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dirty="0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dirty="0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  <m:r>
                          <a:rPr lang="tr-TR" sz="1600" b="0" i="1" dirty="0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deg>
                      <m:e>
                        <m:sSup>
                          <m:sSupPr>
                            <m:ctrlP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5</m:t>
                            </m:r>
                          </m:e>
                          <m:sup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16</m:t>
                            </m:r>
                          </m:sup>
                        </m:sSup>
                      </m:e>
                    </m:rad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016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K</a:t>
            </a:r>
            <a:r>
              <a:rPr lang="tr-TR" sz="3600" dirty="0" smtClean="0">
                <a:latin typeface="Arial Narrow" panose="020B0606020202030204" pitchFamily="34" charset="0"/>
              </a:rPr>
              <a:t>öklü Sayının Tanımı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1 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54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𝟓𝟎</m:t>
                            </m:r>
                          </m:e>
                        </m:rad>
                        <m:r>
                          <a:rPr lang="tr-TR" sz="54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𝟏𝟖</m:t>
                            </m:r>
                          </m:e>
                        </m:rad>
                        <m:r>
                          <a:rPr lang="tr-TR" sz="54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5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𝟖</m:t>
                            </m:r>
                          </m:e>
                        </m:rad>
                      </m:num>
                      <m:den>
                        <m:r>
                          <a:rPr lang="tr-TR" sz="54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54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İşleminin sonucu kaçtır?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130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79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K</a:t>
            </a:r>
            <a:r>
              <a:rPr lang="tr-TR" sz="3600" dirty="0" smtClean="0">
                <a:latin typeface="Arial Narrow" panose="020B0606020202030204" pitchFamily="34" charset="0"/>
              </a:rPr>
              <a:t>öklü Sayının Tanımı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1 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𝟓𝟎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𝟏𝟖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𝟖</m:t>
                            </m:r>
                          </m:e>
                        </m:rad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deg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deg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𝟑</m:t>
                                </m:r>
                              </m:e>
                              <m:sup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deg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lang="tr-TR" sz="2000" b="1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𝟓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𝟑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               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𝟓</m:t>
                            </m:r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𝟑</m:t>
                            </m:r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d>
                        <m:rad>
                          <m:radPr>
                            <m:degHide m:val="on"/>
                            <m:ctrlP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</m:num>
                      <m:den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</a:t>
                </a: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	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b="1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1600" b="1" i="1" smtClean="0">
                                <a:latin typeface="Cambria Math"/>
                              </a:rPr>
                              <m:t>𝟎</m:t>
                            </m:r>
                          </m:e>
                        </m:d>
                        <m:rad>
                          <m:radPr>
                            <m:degHide m:val="on"/>
                            <m:ctrlPr>
                              <a:rPr lang="tr-TR" sz="1600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1" i="1">
                                <a:latin typeface="Cambria Math"/>
                              </a:rPr>
                              <m:t>𝟐</m:t>
                            </m:r>
                          </m:e>
                        </m:rad>
                      </m:num>
                      <m:den>
                        <m:r>
                          <a:rPr lang="tr-TR" sz="16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1600" b="1" dirty="0">
                    <a:latin typeface="Arial Narrow" panose="020B0606020202030204" pitchFamily="34" charset="0"/>
                  </a:rPr>
                  <a:t> 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                = 0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81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İfadelerin Özellikleri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1 : </a:t>
                </a:r>
              </a:p>
              <a:p>
                <a:pPr marL="0" lvl="0" indent="0">
                  <a:buNone/>
                </a:pPr>
                <a:r>
                  <a:rPr lang="es-ES" sz="3600" dirty="0"/>
                  <a:t>x &lt; 0 &lt; y olmak </a:t>
                </a:r>
                <a:r>
                  <a:rPr lang="tr-TR" sz="3600" dirty="0" smtClean="0"/>
                  <a:t>ü</a:t>
                </a:r>
                <a:r>
                  <a:rPr lang="es-ES" sz="3600" dirty="0" smtClean="0"/>
                  <a:t>zere,</a:t>
                </a:r>
                <a:endParaRPr lang="tr-TR" sz="3600" dirty="0" smtClean="0"/>
              </a:p>
              <a:p>
                <a:pPr marL="0" lvl="0" indent="0">
                  <a:buNone/>
                </a:pP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25.</m:t>
                        </m:r>
                        <m:sSup>
                          <m:sSupPr>
                            <m:ctrlP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p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rad>
                      <m:radPr>
                        <m:ctrlP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p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ad>
                      <m:radPr>
                        <m:ctrlP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16.</m:t>
                        </m:r>
                        <m:sSup>
                          <m:sSupPr>
                            <m:ctrlP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𝑦</m:t>
                            </m:r>
                          </m:e>
                          <m:sup>
                            <m:r>
                              <a:rPr lang="tr-TR" sz="3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</a:p>
              <a:p>
                <a:pPr marL="0" indent="0">
                  <a:buNone/>
                </a:pPr>
                <a:r>
                  <a:rPr lang="tr-TR" sz="3600" dirty="0"/>
                  <a:t>İ</a:t>
                </a:r>
                <a:r>
                  <a:rPr lang="tr-TR" sz="3600" dirty="0" smtClean="0"/>
                  <a:t>fadesinin </a:t>
                </a:r>
                <a:r>
                  <a:rPr lang="tr-TR" sz="3600" dirty="0"/>
                  <a:t>en sade </a:t>
                </a:r>
                <a:r>
                  <a:rPr lang="tr-TR" sz="3600" dirty="0" smtClean="0"/>
                  <a:t>biçimi aşağıdakilerden </a:t>
                </a:r>
                <a:r>
                  <a:rPr lang="tr-TR" sz="3600" dirty="0"/>
                  <a:t>hangisidir?</a:t>
                </a:r>
              </a:p>
              <a:p>
                <a:pPr marL="0" indent="0">
                  <a:buNone/>
                </a:pPr>
                <a:r>
                  <a:rPr lang="es-ES" sz="3600" dirty="0"/>
                  <a:t>A) 2y –6x </a:t>
                </a:r>
                <a:r>
                  <a:rPr lang="tr-TR" sz="3600" dirty="0" smtClean="0"/>
                  <a:t>	</a:t>
                </a:r>
                <a:r>
                  <a:rPr lang="es-ES" sz="3600" dirty="0" smtClean="0"/>
                  <a:t>B)y </a:t>
                </a:r>
                <a:r>
                  <a:rPr lang="es-ES" sz="3600" dirty="0"/>
                  <a:t>–6x </a:t>
                </a:r>
                <a:r>
                  <a:rPr lang="tr-TR" sz="3600" dirty="0" smtClean="0"/>
                  <a:t>	</a:t>
                </a:r>
                <a:r>
                  <a:rPr lang="es-ES" sz="3600" dirty="0" smtClean="0"/>
                  <a:t>C)4x </a:t>
                </a:r>
                <a:r>
                  <a:rPr lang="es-ES" sz="3600" dirty="0"/>
                  <a:t>+ </a:t>
                </a:r>
                <a:r>
                  <a:rPr lang="es-ES" sz="3600" dirty="0" smtClean="0"/>
                  <a:t>2y</a:t>
                </a:r>
                <a:r>
                  <a:rPr lang="tr-TR" sz="3600" dirty="0" smtClean="0"/>
                  <a:t>	</a:t>
                </a:r>
                <a:r>
                  <a:rPr lang="es-ES" sz="3600" dirty="0" smtClean="0"/>
                  <a:t>D</a:t>
                </a:r>
                <a:r>
                  <a:rPr lang="es-ES" sz="3600" dirty="0"/>
                  <a:t>) y –3x </a:t>
                </a:r>
                <a:r>
                  <a:rPr lang="tr-TR" sz="3600" dirty="0" smtClean="0"/>
                  <a:t>	</a:t>
                </a:r>
                <a:r>
                  <a:rPr lang="es-ES" sz="3600" dirty="0" smtClean="0"/>
                  <a:t>E)4x </a:t>
                </a:r>
                <a:r>
                  <a:rPr lang="es-ES" sz="3600" dirty="0"/>
                  <a:t>–2y</a:t>
                </a:r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9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80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İfadelerin Özellikleri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1 : </a:t>
                </a:r>
              </a:p>
              <a:p>
                <a:pPr marL="0" lvl="0" indent="0">
                  <a:buNone/>
                </a:pPr>
                <a:r>
                  <a:rPr lang="es-ES" sz="1600" dirty="0"/>
                  <a:t>x &lt; 0 &lt; y olmak </a:t>
                </a:r>
                <a:r>
                  <a:rPr lang="tr-TR" sz="1600" dirty="0" smtClean="0"/>
                  <a:t>ü</a:t>
                </a:r>
                <a:r>
                  <a:rPr lang="es-ES" sz="1600" dirty="0" smtClean="0"/>
                  <a:t>zere,</a:t>
                </a:r>
                <a:endParaRPr lang="tr-TR" sz="1600" dirty="0" smtClean="0"/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25.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16.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𝑦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5.</m:t>
                                </m:r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dPr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2.</m:t>
                                </m:r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|5x| - x + 2.y = -5x-x+2y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2y-6x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9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1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. Toplama – Çıkarma İşlemi</a:t>
                </a:r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Köklü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ifadelerin dereceleri ve içlerindeki sayıları eşit ise toplanabilir veya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çıkarılabilir.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𝑎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e>
                    </m:rad>
                    <m:r>
                      <m:rPr>
                        <m:nor/>
                      </m:rPr>
                      <a:rPr lang="tr-TR" sz="1600" b="0" i="0" smtClean="0">
                        <a:latin typeface="Cambria Math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nor/>
                      </m:rPr>
                      <a:rPr lang="tr-TR" sz="1600"/>
                      <m:t>±</m:t>
                    </m:r>
                    <m:r>
                      <a:rPr lang="tr-TR" sz="1600" b="0" i="1" smtClean="0">
                        <a:latin typeface="Cambria Math"/>
                      </a:rPr>
                      <m:t> 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𝑏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=(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𝑎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nor/>
                      </m:rPr>
                      <a:rPr lang="tr-TR" sz="1600"/>
                      <m:t>±</m:t>
                    </m:r>
                    <m:r>
                      <a:rPr lang="tr-TR" sz="1600" b="0" i="1" smtClean="0">
                        <a:latin typeface="Cambria Math"/>
                      </a:rPr>
                      <m:t> 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𝑏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)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3786188"/>
            <a:ext cx="4248516" cy="174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26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2: </a:t>
                </a:r>
              </a:p>
              <a:p>
                <a:pPr marL="0" lvl="0" indent="0">
                  <a:buNone/>
                </a:pPr>
                <a:r>
                  <a:rPr lang="tr-TR" sz="4000" b="1" dirty="0" smtClean="0"/>
                  <a:t>3.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1" i="1" smtClean="0">
                            <a:latin typeface="Cambria Math"/>
                          </a:rPr>
                          <m:t>𝟐𝟒𝟓</m:t>
                        </m:r>
                      </m:e>
                    </m:rad>
                    <m:r>
                      <a:rPr lang="tr-TR" sz="4000" b="1" i="1" smtClean="0">
                        <a:latin typeface="Cambria Math"/>
                      </a:rPr>
                      <m:t>+</m:t>
                    </m:r>
                    <m:r>
                      <a:rPr lang="tr-TR" sz="4000" b="1" i="1" smtClean="0">
                        <a:latin typeface="Cambria Math"/>
                      </a:rPr>
                      <m:t>𝟏𝟎</m:t>
                    </m:r>
                    <m:r>
                      <a:rPr lang="tr-TR" sz="40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1" i="1" smtClean="0">
                            <a:latin typeface="Cambria Math"/>
                          </a:rPr>
                          <m:t>𝟐𝟎</m:t>
                        </m:r>
                      </m:e>
                    </m:rad>
                    <m:r>
                      <a:rPr lang="tr-TR" sz="4000" b="1" i="1" smtClean="0">
                        <a:latin typeface="Cambria Math"/>
                      </a:rPr>
                      <m:t>−</m:t>
                    </m:r>
                    <m:r>
                      <a:rPr lang="tr-TR" sz="4000" b="1" i="1" smtClean="0">
                        <a:latin typeface="Cambria Math"/>
                      </a:rPr>
                      <m:t>𝟓</m:t>
                    </m:r>
                    <m:r>
                      <a:rPr lang="tr-TR" sz="40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1" i="1" smtClean="0">
                            <a:latin typeface="Cambria Math"/>
                          </a:rPr>
                          <m:t>𝟏𝟖𝟎</m:t>
                        </m:r>
                      </m:e>
                    </m:rad>
                    <m:r>
                      <a:rPr lang="tr-TR" sz="4000" b="1" i="1" smtClean="0">
                        <a:latin typeface="Cambria Math"/>
                      </a:rPr>
                      <m:t>−</m:t>
                    </m:r>
                    <m:r>
                      <a:rPr lang="tr-TR" sz="4000" b="1" i="1" smtClean="0">
                        <a:latin typeface="Cambria Math"/>
                      </a:rPr>
                      <m:t>𝟑</m:t>
                    </m:r>
                    <m:r>
                      <a:rPr lang="tr-TR" sz="40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1" i="1" smtClean="0">
                            <a:latin typeface="Cambria Math"/>
                          </a:rPr>
                          <m:t>𝟒𝟓</m:t>
                        </m:r>
                      </m:e>
                    </m:rad>
                  </m:oMath>
                </a14:m>
                <a:r>
                  <a:rPr lang="tr-TR" sz="4000" b="1" dirty="0" smtClean="0">
                    <a:latin typeface="Arial Narrow" panose="020B0606020202030204" pitchFamily="34" charset="0"/>
                  </a:rPr>
                  <a:t>   işleminin sonucu kaçtır?</a:t>
                </a:r>
              </a:p>
              <a:p>
                <a:pPr marL="0" lvl="0" indent="0">
                  <a:buNone/>
                </a:pP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b="1" dirty="0" smtClean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 	B) </a:t>
                </a:r>
                <a14:m>
                  <m:oMath xmlns:m="http://schemas.openxmlformats.org/officeDocument/2006/math">
                    <m:r>
                      <a:rPr lang="tr-TR" b="1" i="0" smtClean="0">
                        <a:latin typeface="Cambria Math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  	C) 7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D)</a:t>
                </a:r>
                <a:r>
                  <a:rPr lang="tr-TR" b="1" dirty="0"/>
                  <a:t> </a:t>
                </a:r>
                <a:r>
                  <a:rPr lang="tr-TR" b="1" dirty="0" smtClean="0"/>
                  <a:t>5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E)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r>
                      <a:rPr lang="tr-TR" b="1" i="0" smtClean="0">
                        <a:latin typeface="Cambria Math"/>
                      </a:rPr>
                      <m:t>𝟗</m:t>
                    </m:r>
                    <m:rad>
                      <m:radPr>
                        <m:degHide m:val="on"/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b="1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8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84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çözüm 2: </a:t>
                </a:r>
              </a:p>
              <a:p>
                <a:pPr marL="0" lvl="0" indent="0">
                  <a:buNone/>
                </a:pPr>
                <a:r>
                  <a:rPr lang="tr-TR" sz="1600" b="1" dirty="0" smtClean="0"/>
                  <a:t>	   3.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𝟐𝟒𝟓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+</m:t>
                    </m:r>
                    <m:r>
                      <a:rPr lang="tr-TR" sz="1600" b="1" i="1" smtClean="0">
                        <a:latin typeface="Cambria Math"/>
                      </a:rPr>
                      <m:t>𝟏𝟎</m:t>
                    </m:r>
                    <m:r>
                      <a:rPr lang="tr-TR" sz="16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𝟐𝟎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−</m:t>
                    </m:r>
                    <m:r>
                      <a:rPr lang="tr-TR" sz="1600" b="1" i="1" smtClean="0">
                        <a:latin typeface="Cambria Math"/>
                      </a:rPr>
                      <m:t>𝟓</m:t>
                    </m:r>
                    <m:r>
                      <a:rPr lang="tr-TR" sz="16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𝟏𝟖𝟎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−</m:t>
                    </m:r>
                    <m:r>
                      <a:rPr lang="tr-TR" sz="1600" b="1" i="1" smtClean="0">
                        <a:latin typeface="Cambria Math"/>
                      </a:rPr>
                      <m:t>𝟑</m:t>
                    </m:r>
                    <m:r>
                      <a:rPr lang="tr-TR" sz="16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𝟒𝟓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</a:t>
                </a: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	= </a:t>
                </a:r>
                <a:r>
                  <a:rPr lang="tr-TR" sz="1600" b="1" dirty="0"/>
                  <a:t>3.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𝟒𝟗</m:t>
                        </m:r>
                        <m:r>
                          <a:rPr lang="tr-TR" sz="1600" b="1" i="1" smtClean="0">
                            <a:latin typeface="Cambria Math"/>
                          </a:rPr>
                          <m:t>.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1600" b="1" i="1">
                        <a:latin typeface="Cambria Math"/>
                      </a:rPr>
                      <m:t>+</m:t>
                    </m:r>
                    <m:r>
                      <a:rPr lang="tr-TR" sz="1600" b="1" i="1">
                        <a:latin typeface="Cambria Math"/>
                      </a:rPr>
                      <m:t>𝟏𝟎</m:t>
                    </m:r>
                    <m:r>
                      <a:rPr lang="tr-TR" sz="1600" b="1" i="1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𝟒</m:t>
                        </m:r>
                        <m:r>
                          <a:rPr lang="tr-TR" sz="1600" b="1" i="1" smtClean="0">
                            <a:latin typeface="Cambria Math"/>
                          </a:rPr>
                          <m:t>.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1600" b="1" i="1">
                        <a:latin typeface="Cambria Math"/>
                      </a:rPr>
                      <m:t>−</m:t>
                    </m:r>
                    <m:r>
                      <a:rPr lang="tr-TR" sz="1600" b="1" i="1">
                        <a:latin typeface="Cambria Math"/>
                      </a:rPr>
                      <m:t>𝟓</m:t>
                    </m:r>
                    <m:r>
                      <a:rPr lang="tr-TR" sz="1600" b="1" i="1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𝟑𝟔</m:t>
                        </m:r>
                        <m:r>
                          <a:rPr lang="tr-TR" sz="1600" b="1" i="1" smtClean="0">
                            <a:latin typeface="Cambria Math"/>
                          </a:rPr>
                          <m:t>.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1600" b="1" i="1">
                        <a:latin typeface="Cambria Math"/>
                      </a:rPr>
                      <m:t>−</m:t>
                    </m:r>
                    <m:r>
                      <a:rPr lang="tr-TR" sz="1600" b="1" i="1">
                        <a:latin typeface="Cambria Math"/>
                      </a:rPr>
                      <m:t>𝟑</m:t>
                    </m:r>
                    <m:r>
                      <a:rPr lang="tr-TR" sz="1600" b="1" i="1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 smtClean="0">
                            <a:latin typeface="Cambria Math"/>
                          </a:rPr>
                          <m:t>𝟗</m:t>
                        </m:r>
                        <m:r>
                          <a:rPr lang="tr-TR" sz="1600" b="1" i="1" smtClean="0">
                            <a:latin typeface="Cambria Math"/>
                          </a:rPr>
                          <m:t>.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   </a:t>
                </a: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	= (3.7)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+ (10.2)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- (5.6)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- (3.3)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sz="1600" b="1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= (21+20-30-9)</a:t>
                </a:r>
                <a:r>
                  <a:rPr lang="tr-TR" sz="1600" b="1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 </a:t>
                </a: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	=  2.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527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3: </a:t>
                </a:r>
              </a:p>
              <a:p>
                <a:pPr marL="0" lvl="0" indent="0">
                  <a:buNone/>
                </a:pPr>
                <a:r>
                  <a:rPr lang="tr-TR" sz="1600" b="1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40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4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4000" b="1" i="1" smtClean="0">
                            <a:latin typeface="Cambria Math"/>
                          </a:rPr>
                          <m:t>𝟔𝟐𝟓</m:t>
                        </m:r>
                      </m:e>
                    </m:rad>
                    <m:r>
                      <a:rPr lang="tr-TR" sz="40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40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40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40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40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4000" b="1" i="1" smtClean="0">
                            <a:latin typeface="Cambria Math"/>
                          </a:rPr>
                          <m:t>𝟗</m:t>
                        </m:r>
                      </m:deg>
                      <m:e>
                        <m:r>
                          <a:rPr lang="tr-TR" sz="4000" b="1" i="1" smtClean="0">
                            <a:latin typeface="Cambria Math"/>
                          </a:rPr>
                          <m:t>𝟏𝟐𝟓</m:t>
                        </m:r>
                      </m:e>
                    </m:rad>
                  </m:oMath>
                </a14:m>
                <a:r>
                  <a:rPr lang="tr-TR" sz="4000" b="1" dirty="0" smtClean="0"/>
                  <a:t>  </a:t>
                </a:r>
                <a:r>
                  <a:rPr lang="tr-TR" sz="4000" b="1" dirty="0" smtClean="0">
                    <a:latin typeface="Arial Narrow" panose="020B0606020202030204" pitchFamily="34" charset="0"/>
                  </a:rPr>
                  <a:t>işleminin sonucu kaçtır?</a:t>
                </a:r>
              </a:p>
              <a:p>
                <a:pPr marL="0" lvl="0" indent="0">
                  <a:buNone/>
                </a:pP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b="1" dirty="0" smtClean="0">
                    <a:latin typeface="Arial Narrow" panose="020B0606020202030204" pitchFamily="34" charset="0"/>
                  </a:rPr>
                  <a:t>A) -3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B) </a:t>
                </a:r>
                <a14:m>
                  <m:oMath xmlns:m="http://schemas.openxmlformats.org/officeDocument/2006/math">
                    <m:r>
                      <a:rPr lang="tr-TR" b="1" i="0" smtClean="0">
                        <a:latin typeface="Cambria Math"/>
                      </a:rPr>
                      <m:t>𝟐</m:t>
                    </m:r>
                    <m:rad>
                      <m:radPr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C) 7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D)</a:t>
                </a:r>
                <a:r>
                  <a:rPr lang="tr-TR" b="1" dirty="0"/>
                  <a:t> </a:t>
                </a:r>
                <a:r>
                  <a:rPr lang="tr-TR" b="1" dirty="0" smtClean="0"/>
                  <a:t>5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E)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r>
                      <a:rPr lang="tr-TR" b="1" i="0" smtClean="0">
                        <a:latin typeface="Cambria Math"/>
                      </a:rPr>
                      <m:t>𝟗</m:t>
                    </m:r>
                    <m:rad>
                      <m:radPr>
                        <m:ctrlPr>
                          <a:rPr lang="tr-TR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b="1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26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Çözüm 3: </a:t>
                </a:r>
              </a:p>
              <a:p>
                <a:pPr marL="0" lvl="0" indent="0">
                  <a:buNone/>
                </a:pPr>
                <a:r>
                  <a:rPr lang="tr-TR" sz="1600" b="1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𝟔𝟐𝟓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𝟗</m:t>
                        </m:r>
                      </m:deg>
                      <m:e>
                        <m:r>
                          <a:rPr lang="tr-TR" sz="1600" b="1" i="1" smtClean="0">
                            <a:latin typeface="Cambria Math"/>
                          </a:rPr>
                          <m:t>𝟏𝟐𝟓</m:t>
                        </m:r>
                      </m:e>
                    </m:rad>
                  </m:oMath>
                </a14:m>
                <a:r>
                  <a:rPr lang="tr-TR" sz="1600" b="1" dirty="0" smtClean="0"/>
                  <a:t>  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işleminin sonucu kaçtır?</a:t>
                </a:r>
              </a:p>
              <a:p>
                <a:pPr marL="0" lvl="0" indent="0">
                  <a:buNone/>
                </a:pP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  <m:r>
                          <a:rPr lang="tr-TR" sz="1600" b="1" i="1" smtClean="0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tr-TR" sz="16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sz="16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sz="16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</m:d>
                          </m:e>
                          <m:sup>
                            <m:r>
                              <a:rPr lang="tr-TR" sz="16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tr-TR" sz="1600" b="1" i="1" smtClean="0">
                        <a:latin typeface="Cambria Math"/>
                      </a:rPr>
                      <m:t>+</m:t>
                    </m:r>
                    <m:rad>
                      <m:radPr>
                        <m:ctrlPr>
                          <a:rPr lang="tr-TR" sz="16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 smtClean="0">
                            <a:latin typeface="Cambria Math"/>
                          </a:rPr>
                          <m:t>𝟗</m:t>
                        </m:r>
                      </m:deg>
                      <m:e>
                        <m:sSup>
                          <m:sSupPr>
                            <m:ctrlPr>
                              <a:rPr lang="tr-TR" sz="1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600" b="1" i="1" smtClean="0">
                                <a:latin typeface="Cambria Math"/>
                              </a:rPr>
                              <m:t>𝟓</m:t>
                            </m:r>
                          </m:e>
                          <m:sup>
                            <m:r>
                              <a:rPr lang="tr-TR" sz="16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= -5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+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sz="1600" b="1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	      = (-5+1+1)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sz="1600" b="1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	      = -3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endParaRPr lang="tr-TR" sz="1600" b="1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9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2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. Çarpma – Bölme İşlemi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Kök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kuvvetleri aynı (eşit) olan köklü ifadeler, çarpılıp bölünebilir. Kök kuvvetleri eşit değil ise, eşitlenerek çarpma ya da bölme işlemi yapılır.</a:t>
                </a:r>
              </a:p>
              <a:p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m, n çift doğal sayı iken a, b </a:t>
                </a:r>
                <a:r>
                  <a:rPr lang="tr-TR" sz="1600" dirty="0" smtClean="0"/>
                  <a:t>∈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R+</a:t>
                </a:r>
              </a:p>
              <a:p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m, n tek doğal sayı iken a, b </a:t>
                </a:r>
                <a:r>
                  <a:rPr lang="tr-TR" sz="1600" dirty="0"/>
                  <a:t>∈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 olmak üzere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𝑚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𝑚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</m:oMath>
                </a14:m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i="1">
                            <a:latin typeface="Cambria Math"/>
                          </a:rPr>
                          <m:t>𝑛</m:t>
                        </m:r>
                        <m:r>
                          <a:rPr lang="tr-TR" sz="1600" i="1">
                            <a:latin typeface="Cambria Math"/>
                          </a:rPr>
                          <m:t>.</m:t>
                        </m:r>
                        <m:r>
                          <a:rPr lang="tr-TR" sz="1600" i="1">
                            <a:latin typeface="Cambria Math"/>
                          </a:rPr>
                          <m:t>𝑚</m:t>
                        </m:r>
                      </m:deg>
                      <m:e>
                        <m:sSup>
                          <m:sSupPr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𝑚</m:t>
                        </m:r>
                      </m:deg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</m:rad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f>
                          <m:f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num>
                          <m:den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,  b </a:t>
                </a:r>
                <a:r>
                  <a:rPr lang="tr-TR" sz="1800" dirty="0"/>
                  <a:t>≠ </a:t>
                </a:r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deg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</m:rad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𝑚</m:t>
                                </m:r>
                              </m:sup>
                            </m:sSup>
                          </m:e>
                        </m:rad>
                      </m:num>
                      <m:den>
                        <m:rad>
                          <m:rad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</m:t>
                            </m:r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𝑚</m:t>
                        </m:r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f>
                          <m:f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𝑚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, </a:t>
                </a:r>
                <a:r>
                  <a:rPr lang="tr-TR" sz="1800" dirty="0">
                    <a:latin typeface="Arial Narrow" panose="020B0606020202030204" pitchFamily="34" charset="0"/>
                  </a:rPr>
                  <a:t>,  b </a:t>
                </a:r>
                <a:r>
                  <a:rPr lang="tr-TR" sz="1800" dirty="0"/>
                  <a:t>≠ </a:t>
                </a:r>
                <a:r>
                  <a:rPr lang="tr-TR" sz="1800" dirty="0">
                    <a:latin typeface="Arial Narrow" panose="020B0606020202030204" pitchFamily="34" charset="0"/>
                  </a:rPr>
                  <a:t>0</a:t>
                </a:r>
              </a:p>
              <a:p>
                <a:pPr marL="0" indent="0">
                  <a:buNone/>
                </a:pPr>
                <a:endParaRPr lang="tr-TR" sz="18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4: 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4000" b="1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𝟒</m:t>
                            </m:r>
                          </m:e>
                        </m:rad>
                        <m:r>
                          <a:rPr lang="tr-TR" sz="4000" b="1" i="1" smtClean="0">
                            <a:latin typeface="Cambria Math"/>
                          </a:rPr>
                          <m:t> + </m:t>
                        </m:r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𝟗</m:t>
                            </m:r>
                          </m:e>
                        </m:rad>
                        <m:r>
                          <a:rPr lang="tr-TR" sz="4000" b="1" i="1" smtClean="0"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𝟔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𝟏</m:t>
                            </m:r>
                          </m:e>
                        </m:rad>
                        <m:r>
                          <a:rPr lang="tr-TR" sz="4000" b="1" i="1" smtClean="0">
                            <a:latin typeface="Cambria Math"/>
                          </a:rPr>
                          <m:t> + </m:t>
                        </m:r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𝟔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 </m:t>
                            </m:r>
                          </m:e>
                        </m:rad>
                        <m:r>
                          <a:rPr lang="tr-TR" sz="4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4000" b="1" i="1" smtClean="0"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4000" b="1" i="1" smtClean="0">
                                <a:latin typeface="Cambria Math"/>
                              </a:rPr>
                              <m:t>𝟗</m:t>
                            </m:r>
                          </m:e>
                        </m:rad>
                      </m:den>
                    </m:f>
                  </m:oMath>
                </a14:m>
                <a:r>
                  <a:rPr lang="tr-TR" sz="4000" b="1" dirty="0" smtClean="0">
                    <a:latin typeface="Arial Narrow" panose="020B0606020202030204" pitchFamily="34" charset="0"/>
                  </a:rPr>
                  <a:t>  işleminin sonucu kaçtır?</a:t>
                </a:r>
              </a:p>
              <a:p>
                <a:pPr marL="0" lvl="0" indent="0">
                  <a:buNone/>
                </a:pP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b="1" dirty="0" smtClean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tr-TR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B)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tr-TR" b="1" i="1" smtClean="0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tr-TR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D)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tr-TR" b="1" i="1" smtClean="0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tr-TR" b="1" dirty="0" smtClean="0">
                    <a:latin typeface="Arial Narrow" panose="020B0606020202030204" pitchFamily="34" charset="0"/>
                  </a:rPr>
                  <a:t>	E)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tr-TR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tr-TR" b="1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858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İfadelerde Dört İşlem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</a:rPr>
                  <a:t>Örnek Soru Çözüm 4: 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𝟒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+ 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𝟗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𝟔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𝟏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+ 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𝟔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 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− 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𝟗</m:t>
                            </m:r>
                          </m:e>
                        </m:rad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</a:t>
                </a:r>
              </a:p>
              <a:p>
                <a:pPr marL="0" lvl="0" indent="0">
                  <a:buNone/>
                </a:pP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+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𝟗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𝟏𝟔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+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𝟏𝟔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  <m:r>
                          <a:rPr lang="tr-TR" sz="2000" b="1" i="1" smtClean="0">
                            <a:latin typeface="Cambria Math"/>
                          </a:rPr>
                          <m:t> −</m:t>
                        </m:r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𝟗</m:t>
                                </m:r>
                              </m:num>
                              <m:den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 dirty="0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𝟐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  <m:r>
                          <a:rPr lang="tr-TR" sz="2400" b="1" i="1" dirty="0" smtClean="0">
                            <a:latin typeface="Cambria Math"/>
                          </a:rPr>
                          <m:t> + </m:t>
                        </m:r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  <m:r>
                          <a:rPr lang="tr-TR" sz="2400" b="1" i="1" dirty="0" smtClean="0">
                            <a:latin typeface="Cambria Math"/>
                          </a:rPr>
                          <m:t> − </m:t>
                        </m:r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𝟒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num>
                      <m:den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  <m:r>
                          <a:rPr lang="tr-TR" sz="2400" b="1" i="1" dirty="0" smtClean="0">
                            <a:latin typeface="Cambria Math"/>
                          </a:rPr>
                          <m:t> + </m:t>
                        </m:r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𝟒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  <m:r>
                          <a:rPr lang="tr-TR" sz="2400" b="1" i="1" dirty="0" smtClean="0">
                            <a:latin typeface="Cambria Math"/>
                          </a:rPr>
                          <m:t> − </m:t>
                        </m:r>
                        <m:f>
                          <m:fPr>
                            <m:ctrlPr>
                              <a:rPr lang="tr-TR" sz="2400" b="1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dirty="0" smtClean="0"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dirty="0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2400" b="1" dirty="0" smtClean="0">
                    <a:latin typeface="Arial Narrow" panose="020B0606020202030204" pitchFamily="34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tr-TR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smtClean="0">
                                <a:latin typeface="Cambria Math"/>
                              </a:rPr>
                              <m:t>𝟐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𝟑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𝟒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num>
                      <m:den>
                        <m:f>
                          <m:fPr>
                            <m:ctrlPr>
                              <a:rPr lang="tr-TR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𝟒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400" b="1" i="1" smtClean="0"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tr-TR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num>
                      <m:den>
                        <m:f>
                          <m:fPr>
                            <m:ctrlPr>
                              <a:rPr lang="tr-TR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400" b="1" i="1" smtClean="0">
                                <a:latin typeface="Cambria Math"/>
                              </a:rPr>
                              <m:t>𝟐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sz="2400" b="1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tr-TR" sz="2400" b="1" dirty="0" smtClean="0">
                    <a:latin typeface="Arial Narrow" panose="020B0606020202030204" pitchFamily="34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tr-TR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81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800" b="1" dirty="0">
                    <a:latin typeface="Arial Narrow" panose="020B0606020202030204" pitchFamily="34" charset="0"/>
                  </a:rPr>
                  <a:t>1</a:t>
                </a:r>
                <a:r>
                  <a:rPr lang="tr-TR" sz="1800" b="1" dirty="0" smtClean="0">
                    <a:latin typeface="Arial Narrow" panose="020B0606020202030204" pitchFamily="34" charset="0"/>
                  </a:rPr>
                  <a:t>. Payda Tek Terimli İse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Kök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kuvvetleri aynı (eşit) olan köklü ifadeler, çarpılıp bölünebilir. Kök kuvvetleri eşit değil ise, eşitlenerek çarpma ya da bölme işlemi yapılır.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num>
                      <m:den>
                        <m:rad>
                          <m:radPr>
                            <m:ctrlPr>
                              <a:rPr lang="tr-TR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sSup>
                              <m:sSupPr>
                                <m:ctrlPr>
                                  <a:rPr lang="tr-TR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𝑚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tr-TR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</a:t>
                </a:r>
                <a:r>
                  <a:rPr lang="tr-TR" sz="2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rad>
                          <m:radPr>
                            <m:ctrlPr>
                              <a:rPr lang="tr-TR" sz="2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2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deg>
                          <m:e>
                            <m:sSup>
                              <m:sSupPr>
                                <m:ctrlPr>
                                  <a:rPr lang="tr-TR" sz="24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24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tr-TR" sz="24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𝑛</m:t>
                                </m:r>
                                <m:r>
                                  <a:rPr lang="tr-TR" sz="24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−</m:t>
                                </m:r>
                                <m:r>
                                  <a:rPr lang="tr-TR" sz="24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𝑚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den>
                    </m:f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2000" dirty="0" err="1"/>
                  <a:t>dir</a:t>
                </a:r>
                <a:r>
                  <a:rPr lang="tr-TR" sz="2000" dirty="0"/>
                  <a:t>. (n &gt; </a:t>
                </a:r>
                <a:r>
                  <a:rPr lang="tr-TR" sz="2000" i="1" dirty="0"/>
                  <a:t>m ve b</a:t>
                </a:r>
                <a:r>
                  <a:rPr lang="tr-TR" sz="2000" dirty="0"/>
                  <a:t> ≠</a:t>
                </a:r>
                <a:r>
                  <a:rPr lang="tr-TR" sz="2000" dirty="0" smtClean="0"/>
                  <a:t> </a:t>
                </a:r>
                <a:r>
                  <a:rPr lang="tr-TR" sz="2000" b="1" i="1" dirty="0"/>
                  <a:t>0</a:t>
                </a:r>
                <a:r>
                  <a:rPr lang="tr-TR" sz="2000" dirty="0" smtClean="0"/>
                  <a:t>)</a:t>
                </a:r>
                <a:endParaRPr lang="tr-TR" sz="20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tr-TR" sz="20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  <m:sup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𝑚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:</a:t>
                </a:r>
                <a:r>
                  <a:rPr lang="tr-TR" sz="16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400" b="1" i="1">
                            <a:latin typeface="Cambria Math"/>
                          </a:rPr>
                          <m:t>𝟏𝟐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400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2400" b="1" i="1">
                                <a:latin typeface="Cambria Math"/>
                              </a:rPr>
                              <m:t>𝟐</m:t>
                            </m:r>
                          </m:e>
                        </m:rad>
                      </m:den>
                    </m:f>
                  </m:oMath>
                </a14:m>
                <a:r>
                  <a:rPr lang="tr-TR" sz="24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12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4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tr-TR" sz="2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12.</m:t>
                        </m:r>
                        <m:rad>
                          <m:radPr>
                            <m:degHide m:val="on"/>
                            <m:ctrlPr>
                              <a:rPr lang="tr-TR" sz="2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tr-TR" sz="24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2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6.</a:t>
                </a:r>
                <a:r>
                  <a:rPr lang="tr-TR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2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24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2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                          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9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800" b="1" dirty="0">
                    <a:latin typeface="Arial Narrow" panose="020B0606020202030204" pitchFamily="34" charset="0"/>
                  </a:rPr>
                  <a:t>2</a:t>
                </a:r>
                <a:r>
                  <a:rPr lang="tr-TR" sz="1800" b="1" dirty="0" smtClean="0">
                    <a:latin typeface="Arial Narrow" panose="020B0606020202030204" pitchFamily="34" charset="0"/>
                  </a:rPr>
                  <a:t>. Rasyonel ifadenin Paydasında;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x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/>
                  <a:t>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𝑦</m:t>
                        </m:r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, </a:t>
                </a:r>
                <a:r>
                  <a:rPr lang="tr-TR" sz="16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/>
                  <a:t>±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𝑦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𝑦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/>
                  <a:t>±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x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gibi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ifadeler varsa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𝑦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d>
                      <m: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d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𝑦</m:t>
                        </m:r>
                      </m:e>
                    </m: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d>
                      <m: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d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𝑦</m:t>
                        </m:r>
                      </m:e>
                    </m: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özdeşliğinden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faydalanılarak ifade rasyonel yapılır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1.(</m:t>
                        </m:r>
                        <m:rad>
                          <m:radPr>
                            <m:degHide m:val="on"/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)</m:t>
                        </m:r>
                      </m:num>
                      <m:den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3−2</m:t>
                        </m:r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e>
                    </m:rad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</a:t>
                </a:r>
              </a:p>
              <a:p>
                <a:pPr marL="0" indent="0">
                  <a:buNone/>
                </a:pPr>
                <a:r>
                  <a:rPr lang="tr-TR" sz="1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tr-TR" sz="1400" b="0" i="1" smtClean="0">
                        <a:latin typeface="Cambria Math"/>
                      </a:rPr>
                      <m:t>(</m:t>
                    </m:r>
                    <m:rad>
                      <m:radPr>
                        <m:degHide m:val="on"/>
                        <m:ctrlPr>
                          <a:rPr lang="tr-TR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400" i="1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tr-TR" sz="1400" i="1">
                        <a:latin typeface="Cambria Math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4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       </a:t>
                </a:r>
              </a:p>
              <a:p>
                <a:pPr marL="0" indent="0">
                  <a:buNone/>
                </a:pPr>
                <a:endParaRPr lang="tr-TR" sz="14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400" dirty="0" smtClean="0">
                    <a:ea typeface="+mj-ea"/>
                    <a:cs typeface="+mj-cs"/>
                  </a:rPr>
                  <a:t>Not: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14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sz="14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</m:rad>
                        <m:r>
                          <a:rPr lang="tr-TR" sz="1400" b="0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𝑐</m:t>
                            </m:r>
                          </m:e>
                        </m:rad>
                      </m:e>
                    </m:d>
                    <m:r>
                      <a:rPr lang="tr-TR" sz="1400" b="0" i="1" smtClean="0">
                        <a:latin typeface="Cambria Math"/>
                        <a:ea typeface="+mj-ea"/>
                        <a:cs typeface="+mj-cs"/>
                      </a:rPr>
                      <m:t>.</m:t>
                    </m:r>
                    <m:d>
                      <m:dPr>
                        <m:ctrlPr>
                          <a:rPr lang="tr-TR" sz="14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</m:e>
                        </m:rad>
                        <m:r>
                          <a:rPr lang="tr-TR" sz="1400" b="0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4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𝑐</m:t>
                            </m:r>
                          </m:e>
                        </m:rad>
                      </m:e>
                    </m:d>
                  </m:oMath>
                </a14:m>
                <a:r>
                  <a:rPr lang="tr-TR" sz="1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= b – c      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olacağından paydada iki kare farkı elde edilerek payda kökten kurtarılmış olur.</a:t>
                </a:r>
              </a:p>
              <a:p>
                <a:pPr marL="0" indent="0">
                  <a:buNone/>
                </a:pPr>
                <a:endParaRPr lang="tr-TR" sz="14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57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5 : </a:t>
                </a:r>
              </a:p>
              <a:p>
                <a:pPr marL="0" indent="0">
                  <a:buNone/>
                </a:pP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  <m:r>
                      <a:rPr lang="tr-TR" sz="3600" b="1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𝟏</m:t>
                            </m:r>
                          </m:e>
                        </m:rad>
                      </m:den>
                    </m:f>
                  </m:oMath>
                </a14:m>
                <a:r>
                  <a:rPr lang="tr-TR" sz="3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işleminin sonucu kaçtır ?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dirty="0"/>
                  <a:t>A) -2 </a:t>
                </a:r>
                <a:r>
                  <a:rPr lang="tr-TR" sz="2000" dirty="0" smtClean="0"/>
                  <a:t>	B</a:t>
                </a:r>
                <a:r>
                  <a:rPr lang="tr-TR" sz="2000" dirty="0"/>
                  <a:t>) -1 </a:t>
                </a:r>
                <a:r>
                  <a:rPr lang="tr-TR" sz="2000" dirty="0" smtClean="0"/>
                  <a:t>	C</a:t>
                </a:r>
                <a:r>
                  <a:rPr lang="tr-TR" sz="2000" dirty="0"/>
                  <a:t>) 0	D)</a:t>
                </a:r>
                <a14:m>
                  <m:oMath xmlns:m="http://schemas.openxmlformats.org/officeDocument/2006/math">
                    <m:r>
                      <a:rPr lang="tr-TR" sz="2000" i="1" dirty="0"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tr-TR" sz="2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2000" i="1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tr-T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2000" dirty="0"/>
                  <a:t>	E)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2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2000" i="1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tr-TR" sz="2000" i="1">
                        <a:latin typeface="Cambria Math"/>
                      </a:rPr>
                      <m:t> </m:t>
                    </m:r>
                  </m:oMath>
                </a14:m>
                <a:endParaRPr lang="tr-TR" sz="20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38" t="-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58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5 : </a:t>
                </a:r>
              </a:p>
              <a:p>
                <a:pPr marL="0" indent="0">
                  <a:buNone/>
                </a:pP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  <m:r>
                      <a:rPr lang="tr-TR" sz="2400" b="1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4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rad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4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1.</m:t>
                        </m:r>
                        <m:d>
                          <m:d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−1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tr-TR" sz="18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tr-TR" sz="18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1.</m:t>
                        </m:r>
                        <m:d>
                          <m:dPr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+1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tr-TR" sz="18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18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−1−</m:t>
                        </m:r>
                        <m:rad>
                          <m:radPr>
                            <m:degHide m:val="on"/>
                            <m:ctrlP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−1</m:t>
                        </m:r>
                      </m:num>
                      <m:den>
                        <m:r>
                          <a:rPr lang="tr-TR" sz="1800" b="0" i="1" smtClean="0">
                            <a:latin typeface="Cambria Math"/>
                            <a:ea typeface="+mj-ea"/>
                            <a:cs typeface="+mj-cs"/>
                          </a:rPr>
                          <m:t>2−1</m:t>
                        </m:r>
                      </m:den>
                    </m:f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-2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-1 )         </a:t>
                </a:r>
                <a:r>
                  <a:rPr lang="tr-TR" sz="1600" dirty="0">
                    <a:latin typeface="Arial Narrow" panose="020B0606020202030204" pitchFamily="34" charset="0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tr-TR" sz="1600" b="0" i="0" smtClean="0">
                        <a:latin typeface="Cambria Math"/>
                      </a:rPr>
                      <m:t>+</m:t>
                    </m:r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1)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 t="-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6 : </a:t>
                </a:r>
              </a:p>
              <a:p>
                <a:pPr marL="0" indent="0">
                  <a:buNone/>
                </a:pP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𝟔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𝟑</m:t>
                            </m:r>
                          </m:e>
                        </m:rad>
                      </m:den>
                    </m:f>
                    <m:r>
                      <a:rPr lang="tr-TR" sz="3600" b="1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36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𝟑</m:t>
                            </m:r>
                          </m:e>
                        </m:rad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36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</m:oMath>
                </a14:m>
                <a:r>
                  <a:rPr lang="tr-TR" sz="3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işleminin sonucu kaçtır ?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200" dirty="0"/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1" i="1"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tr-TR" sz="3200" dirty="0" smtClean="0"/>
                  <a:t>	B</a:t>
                </a:r>
                <a:r>
                  <a:rPr lang="tr-TR" sz="3200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1" i="1"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tr-TR" sz="3200" dirty="0"/>
                  <a:t>-1 </a:t>
                </a:r>
                <a:r>
                  <a:rPr lang="tr-TR" sz="3200" dirty="0" smtClean="0"/>
                  <a:t>	C</a:t>
                </a:r>
                <a:r>
                  <a:rPr lang="tr-TR" sz="3200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1" i="1"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tr-TR" sz="3200" dirty="0" smtClean="0"/>
                  <a:t> +1</a:t>
                </a:r>
                <a:r>
                  <a:rPr lang="tr-TR" sz="3200" dirty="0"/>
                  <a:t>	D)</a:t>
                </a:r>
                <a14:m>
                  <m:oMath xmlns:m="http://schemas.openxmlformats.org/officeDocument/2006/math">
                    <m:r>
                      <a:rPr lang="tr-TR" sz="3200" b="0" i="0" dirty="0" smtClean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tr-TR" sz="3200" dirty="0"/>
                      <m:t>2</m:t>
                    </m:r>
                    <m:rad>
                      <m:radPr>
                        <m:degHide m:val="on"/>
                        <m:ctrlPr>
                          <a:rPr lang="tr-TR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1" i="1"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tr-TR" sz="3200" dirty="0" smtClean="0"/>
                  <a:t> -1</a:t>
                </a:r>
                <a:r>
                  <a:rPr lang="tr-TR" sz="3200" dirty="0"/>
                  <a:t>	E)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2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1" i="1"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endParaRPr lang="tr-TR" sz="32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07" t="-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58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Paydanın Rasyonel Yapılması(Kökten Kurtarma)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7 : </a:t>
                </a:r>
              </a:p>
              <a:p>
                <a:pPr marL="0" indent="0">
                  <a:buNone/>
                </a:pP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𝟓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𝟓</m:t>
                            </m:r>
                          </m:e>
                        </m:rad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den>
                    </m:f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işleminin sonucu kaçtır ?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0" i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1800" b="0" i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1600" b="1" dirty="0">
                    <a:latin typeface="Arial Narrow" panose="020B0606020202030204" pitchFamily="34" charset="0"/>
                  </a:rPr>
                  <a:t>	B)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0" i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1800" b="0" i="0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1600" dirty="0" smtClean="0"/>
                  <a:t>	C</a:t>
                </a:r>
                <a:r>
                  <a:rPr lang="tr-TR" sz="1600" dirty="0"/>
                  <a:t>) </a:t>
                </a:r>
                <a:r>
                  <a:rPr lang="tr-TR" sz="1600" dirty="0" smtClean="0"/>
                  <a:t>2</a:t>
                </a:r>
                <a:r>
                  <a:rPr lang="tr-TR" sz="1600" dirty="0"/>
                  <a:t>	D)</a:t>
                </a:r>
                <a14:m>
                  <m:oMath xmlns:m="http://schemas.openxmlformats.org/officeDocument/2006/math">
                    <m:r>
                      <a:rPr lang="tr-TR" sz="1600" i="1" dirty="0">
                        <a:latin typeface="Cambria Math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1600" dirty="0"/>
                  <a:t>	E)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i="1">
                        <a:latin typeface="Cambria Math"/>
                      </a:rPr>
                      <m:t> </m:t>
                    </m:r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 t="-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01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Kök </a:t>
            </a:r>
            <a:r>
              <a:rPr lang="tr-TR" sz="3600" dirty="0">
                <a:latin typeface="Arial Narrow" panose="020B0606020202030204" pitchFamily="34" charset="0"/>
              </a:rPr>
              <a:t>İ</a:t>
            </a:r>
            <a:r>
              <a:rPr lang="tr-TR" sz="3600" dirty="0" smtClean="0">
                <a:latin typeface="Arial Narrow" panose="020B0606020202030204" pitchFamily="34" charset="0"/>
              </a:rPr>
              <a:t>çinde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342900" lvl="0" indent="-342900">
                  <a:buAutoNum type="arabicPeriod"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Durum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2000" b="1" i="1" smtClean="0">
                            <a:latin typeface="Cambria Math"/>
                          </a:rPr>
                          <m:t>𝒏</m:t>
                        </m:r>
                      </m:deg>
                      <m:e>
                        <m:rad>
                          <m:rad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2000" b="1" i="1" smtClean="0">
                                <a:latin typeface="Cambria Math"/>
                              </a:rPr>
                              <m:t>𝒎</m:t>
                            </m:r>
                          </m:deg>
                          <m:e>
                            <m:rad>
                              <m:rad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tr-TR" sz="2000" b="1" i="1" smtClean="0">
                                    <a:latin typeface="Cambria Math"/>
                                  </a:rPr>
                                  <m:t>𝒓</m:t>
                                </m:r>
                              </m:deg>
                              <m:e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𝒂</m:t>
                                </m:r>
                              </m:e>
                            </m:rad>
                          </m:e>
                        </m:rad>
                      </m:e>
                    </m:rad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</a:rPr>
                  <a:t> =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2000" b="1" i="1" dirty="0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2000" b="1" i="1" dirty="0" smtClean="0">
                            <a:latin typeface="Cambria Math"/>
                          </a:rPr>
                          <m:t>𝒏</m:t>
                        </m:r>
                        <m:r>
                          <a:rPr lang="tr-TR" sz="2000" b="1" i="1" dirty="0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 dirty="0" smtClean="0">
                            <a:latin typeface="Cambria Math"/>
                          </a:rPr>
                          <m:t>𝒎</m:t>
                        </m:r>
                        <m:r>
                          <a:rPr lang="tr-TR" sz="2000" b="1" i="1" dirty="0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 dirty="0" smtClean="0">
                            <a:latin typeface="Cambria Math"/>
                          </a:rPr>
                          <m:t>𝒓</m:t>
                        </m:r>
                      </m:deg>
                      <m:e>
                        <m:r>
                          <a:rPr lang="tr-TR" sz="2000" b="1" i="1" dirty="0" smtClean="0">
                            <a:latin typeface="Cambria Math"/>
                          </a:rPr>
                          <m:t>𝒂</m:t>
                        </m:r>
                      </m:e>
                    </m:rad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</a:rPr>
                  <a:t>  </a:t>
                </a:r>
              </a:p>
              <a:p>
                <a:pPr marL="0" lvl="0" indent="0">
                  <a:buNone/>
                </a:pPr>
                <a:endParaRPr lang="tr-TR" sz="1800" b="1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18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1" i="1" smtClean="0">
                            <a:latin typeface="Cambria Math"/>
                          </a:rPr>
                          <m:t>𝒏</m:t>
                        </m:r>
                      </m:deg>
                      <m:e>
                        <m:r>
                          <a:rPr lang="tr-TR" sz="1800" b="1" i="1" smtClean="0">
                            <a:latin typeface="Cambria Math"/>
                          </a:rPr>
                          <m:t>𝒄</m:t>
                        </m:r>
                        <m:r>
                          <a:rPr lang="tr-TR" sz="1800" b="1" i="1" smtClean="0">
                            <a:latin typeface="Cambria Math"/>
                          </a:rPr>
                          <m:t>.</m:t>
                        </m:r>
                        <m:rad>
                          <m:radPr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800" b="1" i="1" smtClean="0">
                                <a:latin typeface="Cambria Math"/>
                              </a:rPr>
                              <m:t>𝒎</m:t>
                            </m:r>
                          </m:deg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𝒃</m:t>
                            </m:r>
                            <m:r>
                              <a:rPr lang="tr-TR" sz="1800" b="1" i="1" smtClean="0">
                                <a:latin typeface="Cambria Math"/>
                              </a:rPr>
                              <m:t>.</m:t>
                            </m:r>
                            <m:rad>
                              <m:radPr>
                                <m:ctrlPr>
                                  <a:rPr lang="tr-TR" sz="1800" b="1" i="1" smtClean="0">
                                    <a:latin typeface="Cambria Math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tr-TR" sz="1800" b="1" i="1" smtClean="0">
                                    <a:latin typeface="Cambria Math"/>
                                  </a:rPr>
                                  <m:t>𝒓</m:t>
                                </m:r>
                              </m:deg>
                              <m:e>
                                <m:r>
                                  <a:rPr lang="tr-TR" sz="1800" b="1" i="1" smtClean="0">
                                    <a:latin typeface="Cambria Math"/>
                                  </a:rPr>
                                  <m:t>𝒂</m:t>
                                </m:r>
                              </m:e>
                            </m:rad>
                          </m:e>
                        </m:rad>
                      </m:e>
                    </m:rad>
                    <m:r>
                      <a:rPr lang="tr-TR" sz="1800" b="1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tr-TR" sz="1800" b="1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800" b="1" i="1" smtClean="0">
                            <a:latin typeface="Cambria Math"/>
                          </a:rPr>
                          <m:t>𝒏</m:t>
                        </m:r>
                        <m:r>
                          <a:rPr lang="tr-TR" sz="1800" b="1" i="1" smtClean="0">
                            <a:latin typeface="Cambria Math"/>
                          </a:rPr>
                          <m:t>.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𝒎</m:t>
                        </m:r>
                        <m:r>
                          <a:rPr lang="tr-TR" sz="1800" b="1" i="1" smtClean="0">
                            <a:latin typeface="Cambria Math"/>
                          </a:rPr>
                          <m:t>.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𝒓</m:t>
                        </m:r>
                      </m:deg>
                      <m:e>
                        <m:sSup>
                          <m:sSupPr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𝒄</m:t>
                            </m:r>
                          </m:e>
                          <m:sup>
                            <m:r>
                              <a:rPr lang="tr-TR" sz="1800" b="1" i="1" smtClean="0">
                                <a:latin typeface="Cambria Math"/>
                              </a:rPr>
                              <m:t>𝒎</m:t>
                            </m:r>
                            <m:r>
                              <a:rPr lang="tr-TR" sz="1800" b="1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tr-TR" sz="1800" b="1" i="1" smtClean="0">
                                <a:latin typeface="Cambria Math"/>
                              </a:rPr>
                              <m:t>𝒓</m:t>
                            </m:r>
                          </m:sup>
                        </m:sSup>
                        <m:r>
                          <a:rPr lang="tr-TR" sz="1800" b="1" i="1" smtClean="0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tr-TR" sz="1800" b="1" i="1" smtClean="0">
                                <a:latin typeface="Cambria Math"/>
                              </a:rPr>
                              <m:t>𝒓</m:t>
                            </m:r>
                          </m:sup>
                        </m:sSup>
                        <m:r>
                          <a:rPr lang="tr-TR" sz="1800" b="1" i="1" smtClean="0">
                            <a:latin typeface="Cambria Math"/>
                          </a:rPr>
                          <m:t>.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𝒂</m:t>
                        </m:r>
                      </m:e>
                    </m:rad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</a:rPr>
                  <a:t>        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n.m.r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çarpımı çift sayı ise a &gt; 0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olmalıdır.       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Örnek: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rad>
                          <m:rad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deg>
                          <m:e>
                            <m:rad>
                              <m:radPr>
                                <m:degHide m:val="on"/>
                                <m:ctrlPr>
                                  <a:rPr lang="tr-TR" sz="16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e>
                            </m:rad>
                          </m:e>
                        </m:rad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.3.2.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  <m:rad>
                          <m:rad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</m:t>
                            </m:r>
                          </m:deg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  <m:rad>
                              <m:radPr>
                                <m:ctrlP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5</m:t>
                                </m:r>
                              </m:deg>
                              <m:e>
                                <m:r>
                                  <a:rPr lang="tr-TR" sz="16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4</m:t>
                                </m:r>
                              </m:e>
                            </m:rad>
                          </m:e>
                        </m:rad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.4..5.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4.5</m:t>
                            </m:r>
                          </m:sup>
                        </m:sSup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.3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5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.4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6</m:t>
                        </m:r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0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22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5</m:t>
                            </m:r>
                          </m:sup>
                        </m:sSup>
                      </m:e>
                    </m:rad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40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Kök </a:t>
            </a:r>
            <a:r>
              <a:rPr lang="tr-TR" sz="3600" dirty="0">
                <a:latin typeface="Arial Narrow" panose="020B0606020202030204" pitchFamily="34" charset="0"/>
              </a:rPr>
              <a:t>İ</a:t>
            </a:r>
            <a:r>
              <a:rPr lang="tr-TR" sz="3600" dirty="0" smtClean="0">
                <a:latin typeface="Arial Narrow" panose="020B0606020202030204" pitchFamily="34" charset="0"/>
              </a:rPr>
              <a:t>çinde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buAutoNum type="arabicPeriod" startAt="2"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Durum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𝑎</m:t>
                        </m:r>
                        <m:r>
                          <a:rPr lang="tr-TR" sz="1600" b="0" i="1" smtClean="0">
                            <a:latin typeface="Cambria Math"/>
                          </a:rPr>
                          <m:t>+2</m:t>
                        </m:r>
                        <m:rad>
                          <m:radPr>
                            <m:degHide m:val="on"/>
                            <m:ctrlPr>
                              <a:rPr lang="tr-TR" sz="16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 veya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  <m:r>
                          <a:rPr lang="tr-TR" sz="1600" b="0" i="1" smtClean="0">
                            <a:latin typeface="Cambria Math"/>
                          </a:rPr>
                          <m:t>−</m:t>
                        </m:r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şeklinde ise;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</a:rPr>
                  <a:t>x &gt; y &gt; 0</a:t>
                </a: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a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:r>
                  <a:rPr lang="tr-TR" sz="1600" dirty="0" err="1" smtClean="0">
                    <a:latin typeface="Arial Narrow" panose="020B0606020202030204" pitchFamily="34" charset="0"/>
                  </a:rPr>
                  <a:t>x+y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            olmak üzere </a:t>
                </a:r>
                <a:r>
                  <a:rPr lang="tr-TR" sz="1600" dirty="0" err="1" smtClean="0">
                    <a:latin typeface="Arial Narrow" panose="020B0606020202030204" pitchFamily="34" charset="0"/>
                  </a:rPr>
                  <a:t>x,y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/>
                  <a:t>∈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R  sayıları varsa</a:t>
                </a: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b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:r>
                  <a:rPr lang="tr-TR" sz="1600" dirty="0" err="1" smtClean="0">
                    <a:latin typeface="Arial Narrow" panose="020B0606020202030204" pitchFamily="34" charset="0"/>
                  </a:rPr>
                  <a:t>x.y</a:t>
                </a: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  <m:r>
                          <a:rPr lang="tr-TR" sz="1600" b="0" i="1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sz="1600"/>
                          <m:t>±</m:t>
                        </m:r>
                        <m:r>
                          <a:rPr lang="tr-TR" sz="1600" b="0" i="1" smtClean="0">
                            <a:latin typeface="Cambria Math"/>
                          </a:rPr>
                          <m:t> </m:t>
                        </m:r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16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sz="1600" i="1" dirty="0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tr-TR" sz="1600" i="1" dirty="0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sz="1600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  <m:r>
                                  <m:rPr>
                                    <m:nor/>
                                  </m:rPr>
                                  <a:rPr lang="tr-TR" sz="1600" b="0" i="0" dirty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tr-TR" sz="1600"/>
                                  <m:t>±</m:t>
                                </m:r>
                                <m:r>
                                  <m:rPr>
                                    <m:nor/>
                                  </m:rPr>
                                  <a:rPr lang="tr-TR" sz="1600" b="0" i="0" smtClean="0"/>
                                  <m:t> 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tr-TR" sz="1600" b="0" i="1" dirty="0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sz="1600" b="0" i="1" dirty="0" smtClean="0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tr-TR" sz="16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m:rPr>
                        <m:nor/>
                      </m:rPr>
                      <a:rPr lang="tr-TR" sz="1600" b="0" i="0" smtClean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tr-TR" sz="1600"/>
                      <m:t>±</m:t>
                    </m:r>
                    <m:r>
                      <m:rPr>
                        <m:nor/>
                      </m:rPr>
                      <a:rPr lang="tr-TR" sz="1600" b="0" i="0" smtClean="0"/>
                      <m:t> </m:t>
                    </m:r>
                    <m:rad>
                      <m:radPr>
                        <m:degHide m:val="on"/>
                        <m:ctrlPr>
                          <a:rPr lang="tr-TR" sz="1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𝑦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   </a:t>
                </a:r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</a:rPr>
                  <a:t>Örnek 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  <m:r>
                          <a:rPr lang="tr-TR" sz="1600" i="1">
                            <a:latin typeface="Cambria Math"/>
                          </a:rPr>
                          <m:t>+2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6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sz="1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1600" b="0" i="0" smtClean="0">
                        <a:latin typeface="Cambria Math"/>
                      </a:rPr>
                      <m:t>                             Ö</m:t>
                    </m:r>
                    <m:r>
                      <m:rPr>
                        <m:sty m:val="p"/>
                      </m:rPr>
                      <a:rPr lang="tr-TR" sz="1600" b="0" i="0" smtClean="0">
                        <a:latin typeface="Cambria Math"/>
                      </a:rPr>
                      <m:t>rnek</m:t>
                    </m:r>
                    <m:r>
                      <a:rPr lang="tr-TR" sz="1600" b="0" i="0" smtClean="0">
                        <a:latin typeface="Cambria Math"/>
                      </a:rPr>
                      <m:t>:</m:t>
                    </m:r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7−</m:t>
                        </m:r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10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                       3     2  				              5	 2            		</a:t>
                </a:r>
              </a:p>
              <a:p>
                <a:pPr marL="0" lv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        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06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ağ Ayraç 3"/>
          <p:cNvSpPr/>
          <p:nvPr/>
        </p:nvSpPr>
        <p:spPr>
          <a:xfrm>
            <a:off x="1606061" y="2919045"/>
            <a:ext cx="386861" cy="11019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2157046" y="5240215"/>
            <a:ext cx="152400" cy="199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2309446" y="5240215"/>
            <a:ext cx="187569" cy="199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>
            <a:off x="6307015" y="5246076"/>
            <a:ext cx="187569" cy="199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H="1">
            <a:off x="6154615" y="5246076"/>
            <a:ext cx="152400" cy="199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6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Kök </a:t>
            </a:r>
            <a:r>
              <a:rPr lang="tr-TR" sz="3600" dirty="0">
                <a:latin typeface="Arial Narrow" panose="020B0606020202030204" pitchFamily="34" charset="0"/>
              </a:rPr>
              <a:t>İ</a:t>
            </a:r>
            <a:r>
              <a:rPr lang="tr-TR" sz="3600" dirty="0" smtClean="0">
                <a:latin typeface="Arial Narrow" panose="020B0606020202030204" pitchFamily="34" charset="0"/>
              </a:rPr>
              <a:t>çinde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Örmek Soru 8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6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6000" b="0" i="1" smtClean="0">
                            <a:latin typeface="Cambria Math"/>
                          </a:rPr>
                          <m:t>8</m:t>
                        </m:r>
                        <m:r>
                          <a:rPr lang="tr-TR" sz="6000" i="1"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6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6000" b="0" i="1" smtClean="0">
                                <a:latin typeface="Cambria Math"/>
                              </a:rPr>
                              <m:t>6</m:t>
                            </m:r>
                            <m:r>
                              <a:rPr lang="tr-TR" sz="6000" i="1">
                                <a:latin typeface="Cambria Math"/>
                              </a:rPr>
                              <m:t>0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6000" dirty="0" smtClean="0">
                    <a:latin typeface="Arial Narrow" panose="020B0606020202030204" pitchFamily="34" charset="0"/>
                  </a:rPr>
                  <a:t>   işleminin sonucu kaçtır ? 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536" t="-1261" r="-272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6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Kök </a:t>
            </a:r>
            <a:r>
              <a:rPr lang="tr-TR" sz="3600" dirty="0">
                <a:latin typeface="Arial Narrow" panose="020B0606020202030204" pitchFamily="34" charset="0"/>
              </a:rPr>
              <a:t>İ</a:t>
            </a:r>
            <a:r>
              <a:rPr lang="tr-TR" sz="3600" dirty="0" smtClean="0">
                <a:latin typeface="Arial Narrow" panose="020B0606020202030204" pitchFamily="34" charset="0"/>
              </a:rPr>
              <a:t>çinde </a:t>
            </a:r>
            <a:r>
              <a:rPr lang="tr-TR" sz="3600" dirty="0">
                <a:latin typeface="Arial Narrow" panose="020B0606020202030204" pitchFamily="34" charset="0"/>
              </a:rPr>
              <a:t>K</a:t>
            </a:r>
            <a:r>
              <a:rPr lang="tr-TR" sz="3600" dirty="0" smtClean="0">
                <a:latin typeface="Arial Narrow" panose="020B0606020202030204" pitchFamily="34" charset="0"/>
              </a:rPr>
              <a:t>öklü İfadeler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Örmek Soru Çözüm 8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</a:rPr>
                  <a:t>Önce soruyu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  <m:r>
                          <a:rPr lang="tr-TR" sz="1600" i="1">
                            <a:latin typeface="Cambria Math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formatına çevirelim.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8−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>
                                <a:latin typeface="Cambria Math"/>
                              </a:rPr>
                              <m:t>60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 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8−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4.15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 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8−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tr-TR" sz="16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tr-TR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tr-TR" sz="16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sz="1600" i="1">
                                <a:latin typeface="Cambria Math"/>
                              </a:rPr>
                              <m:t>.15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8−</m:t>
                        </m:r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tr-TR" sz="16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>
                                <a:latin typeface="Cambria Math"/>
                              </a:rPr>
                              <m:t>15</m:t>
                            </m:r>
                          </m:e>
                        </m:rad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</a:rPr>
                  <a:t> 				                5     3      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</a:rPr>
                  <a:t>	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			=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i="1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      olur</a:t>
                </a:r>
                <a:endParaRPr lang="tr-TR" sz="1600" dirty="0">
                  <a:latin typeface="Arial Narrow" panose="020B0606020202030204" pitchFamily="34" charset="0"/>
                </a:endParaRP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Düz Ok Bağlayıcısı 4"/>
          <p:cNvCxnSpPr/>
          <p:nvPr/>
        </p:nvCxnSpPr>
        <p:spPr>
          <a:xfrm flipH="1">
            <a:off x="5404338" y="3657600"/>
            <a:ext cx="140677" cy="175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5545015" y="3657600"/>
            <a:ext cx="199293" cy="175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7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B</a:t>
            </a:r>
            <a:r>
              <a:rPr lang="tr-TR" sz="3600" dirty="0" smtClean="0">
                <a:latin typeface="Arial Narrow" panose="020B0606020202030204" pitchFamily="34" charset="0"/>
              </a:rPr>
              <a:t>ölüm Tekrar Soruları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Soru 1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>
                      <a:rPr lang="tr-TR" sz="3600" b="1" i="1" smtClean="0">
                        <a:latin typeface="Cambria Math"/>
                      </a:rPr>
                      <m:t>𝟒</m:t>
                    </m:r>
                    <m:r>
                      <a:rPr lang="tr-TR" sz="3600" b="1" i="1" smtClean="0">
                        <a:latin typeface="Cambria Math"/>
                      </a:rPr>
                      <m:t>.</m:t>
                    </m:r>
                    <m:rad>
                      <m:radPr>
                        <m:degHide m:val="on"/>
                        <m:ctrlPr>
                          <a:rPr lang="tr-TR" sz="3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600" b="1" i="1" smtClean="0">
                            <a:latin typeface="Cambria Math"/>
                          </a:rPr>
                          <m:t>𝟐</m:t>
                        </m:r>
                        <m:r>
                          <a:rPr lang="tr-TR" sz="3600" b="1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tr-TR" sz="36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tr-TR" sz="3600" b="1" i="1" smtClean="0">
                                <a:latin typeface="Cambria Math"/>
                              </a:rPr>
                              <m:t>𝟒</m:t>
                            </m:r>
                          </m:den>
                        </m:f>
                      </m:e>
                    </m:rad>
                    <m:r>
                      <a:rPr lang="tr-TR" sz="3600" b="1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sz="3600" b="1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3600" dirty="0" smtClean="0">
                    <a:latin typeface="Arial Narrow" panose="020B0606020202030204" pitchFamily="34" charset="0"/>
                  </a:rPr>
                  <a:t>işleminin sonucu kaçtır ?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A) 4 </a:t>
                </a:r>
                <a:r>
                  <a:rPr lang="tr-TR" sz="1600" dirty="0" smtClean="0"/>
                  <a:t>	B</a:t>
                </a:r>
                <a:r>
                  <a:rPr lang="tr-TR" sz="1600" dirty="0"/>
                  <a:t>) 6 </a:t>
                </a:r>
                <a:r>
                  <a:rPr lang="tr-TR" sz="1600" dirty="0" smtClean="0"/>
                  <a:t>	C</a:t>
                </a:r>
                <a:r>
                  <a:rPr lang="tr-TR" sz="1600" dirty="0"/>
                  <a:t>) </a:t>
                </a:r>
                <a:r>
                  <a:rPr lang="tr-TR" sz="1600" dirty="0" smtClean="0"/>
                  <a:t>8	 </a:t>
                </a:r>
                <a:r>
                  <a:rPr lang="tr-TR" sz="1600" dirty="0"/>
                  <a:t>D) 12 </a:t>
                </a:r>
                <a:r>
                  <a:rPr lang="tr-TR" sz="1600" dirty="0" smtClean="0"/>
                  <a:t>	E</a:t>
                </a:r>
                <a:r>
                  <a:rPr lang="tr-TR" sz="1600" dirty="0"/>
                  <a:t>) 16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4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B</a:t>
            </a:r>
            <a:r>
              <a:rPr lang="tr-TR" sz="3600" dirty="0" smtClean="0">
                <a:latin typeface="Arial Narrow" panose="020B0606020202030204" pitchFamily="34" charset="0"/>
              </a:rPr>
              <a:t>ölüm Tekrar Soruları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Soru 2</a:t>
                </a:r>
              </a:p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𝟓𝟎</m:t>
                            </m:r>
                          </m:e>
                        </m:rad>
                        <m:r>
                          <a:rPr lang="tr-TR" sz="1800" b="1" i="1" smtClean="0"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𝟏𝟖</m:t>
                            </m:r>
                          </m:e>
                        </m:rad>
                        <m:r>
                          <a:rPr lang="tr-TR" sz="1800" b="1" i="1" smtClean="0"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18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1" i="1" smtClean="0">
                                <a:latin typeface="Cambria Math"/>
                              </a:rPr>
                              <m:t>𝟖</m:t>
                            </m:r>
                          </m:e>
                        </m:rad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</a:rPr>
                  <a:t>              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işleminin sonucu kaçtır ?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A) </a:t>
                </a:r>
                <a:r>
                  <a:rPr lang="tr-TR" sz="1600" dirty="0" smtClean="0"/>
                  <a:t>0 	B</a:t>
                </a:r>
                <a:r>
                  <a:rPr lang="tr-TR" sz="1600" dirty="0"/>
                  <a:t>) 6 </a:t>
                </a:r>
                <a:r>
                  <a:rPr lang="tr-TR" sz="1600" dirty="0" smtClean="0"/>
                  <a:t>	C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1600" dirty="0" smtClean="0"/>
                  <a:t>	 </a:t>
                </a:r>
                <a:r>
                  <a:rPr lang="tr-TR" sz="1600" dirty="0"/>
                  <a:t>D) 12 </a:t>
                </a:r>
                <a:r>
                  <a:rPr lang="tr-TR" sz="1600" dirty="0" smtClean="0"/>
                  <a:t>	E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tr-TR" sz="1600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0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B</a:t>
            </a:r>
            <a:r>
              <a:rPr lang="tr-TR" sz="3600" dirty="0" smtClean="0">
                <a:latin typeface="Arial Narrow" panose="020B0606020202030204" pitchFamily="34" charset="0"/>
              </a:rPr>
              <a:t>ölüm Tekrar Soruları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Soru 3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4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4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sz="44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400" b="1" i="1" smtClean="0">
                                <a:latin typeface="Cambria Math"/>
                              </a:rPr>
                              <m:t>𝟐</m:t>
                            </m:r>
                          </m:e>
                        </m:rad>
                        <m:r>
                          <a:rPr lang="tr-TR" sz="44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4400" b="1" i="1" smtClean="0">
                            <a:latin typeface="Cambria Math"/>
                          </a:rPr>
                          <m:t>𝟏</m:t>
                        </m:r>
                      </m:den>
                    </m:f>
                    <m:r>
                      <a:rPr lang="tr-TR" sz="4400" b="1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tr-TR" sz="4400" b="1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44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400" b="1" i="1" smtClean="0">
                                <a:latin typeface="Cambria Math"/>
                              </a:rPr>
                              <m:t>𝟐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tr-TR" sz="44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400" b="1" i="1" smtClean="0">
                                <a:latin typeface="Cambria Math"/>
                              </a:rPr>
                              <m:t>𝟐</m:t>
                            </m:r>
                          </m:e>
                        </m:rad>
                        <m:r>
                          <a:rPr lang="tr-TR" sz="4400" b="1" i="1" smtClean="0">
                            <a:latin typeface="Cambria Math"/>
                          </a:rPr>
                          <m:t>+</m:t>
                        </m:r>
                        <m:r>
                          <a:rPr lang="tr-TR" sz="4400" b="1" i="1" smtClean="0"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tr-TR" sz="4400" dirty="0" smtClean="0">
                    <a:latin typeface="Arial Narrow" panose="020B0606020202030204" pitchFamily="34" charset="0"/>
                  </a:rPr>
                  <a:t>	işleminin sonucu kaçtır ?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A) 1</a:t>
                </a:r>
                <a:r>
                  <a:rPr lang="tr-TR" sz="1600" dirty="0" smtClean="0"/>
                  <a:t> 	B</a:t>
                </a:r>
                <a:r>
                  <a:rPr lang="tr-TR" sz="1600" dirty="0"/>
                  <a:t>) </a:t>
                </a:r>
                <a:r>
                  <a:rPr lang="tr-TR" sz="1600" dirty="0" smtClean="0"/>
                  <a:t>-1 	C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</a:rPr>
                      <m:t>3</m:t>
                    </m:r>
                    <m:r>
                      <a:rPr lang="tr-TR" sz="16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1600" dirty="0" smtClean="0"/>
                  <a:t>	 </a:t>
                </a:r>
                <a:r>
                  <a:rPr lang="tr-TR" sz="1600" dirty="0"/>
                  <a:t>D) </a:t>
                </a:r>
                <a:r>
                  <a:rPr lang="tr-TR" sz="1600" dirty="0" smtClean="0"/>
                  <a:t>2 	E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>
                      <a:rPr lang="tr-TR" sz="1600" b="0" i="0" smtClean="0"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tr-TR" sz="16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33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B</a:t>
            </a:r>
            <a:r>
              <a:rPr lang="tr-TR" sz="3600" dirty="0" smtClean="0">
                <a:latin typeface="Arial Narrow" panose="020B0606020202030204" pitchFamily="34" charset="0"/>
              </a:rPr>
              <a:t>ölüm Tekrar Soruları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Soru 4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400" b="0" i="1" smtClean="0">
                            <a:latin typeface="Cambria Math"/>
                          </a:rPr>
                          <m:t>6+</m:t>
                        </m:r>
                        <m:rad>
                          <m:radPr>
                            <m:degHide m:val="on"/>
                            <m:ctrlPr>
                              <a:rPr lang="tr-TR" sz="44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sz="4400" i="1">
                                <a:latin typeface="Cambria Math"/>
                              </a:rPr>
                              <m:t>0</m:t>
                            </m:r>
                          </m:e>
                        </m:rad>
                      </m:e>
                    </m:rad>
                    <m:r>
                      <a:rPr lang="tr-TR" sz="44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4400" dirty="0" smtClean="0">
                    <a:latin typeface="Arial Narrow" panose="020B0606020202030204" pitchFamily="34" charset="0"/>
                  </a:rPr>
                  <a:t>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400" b="0" i="1" smtClean="0">
                            <a:latin typeface="Cambria Math"/>
                          </a:rPr>
                          <m:t>6</m:t>
                        </m:r>
                        <m:r>
                          <a:rPr lang="tr-TR" sz="4400" i="1"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tr-TR" sz="44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sz="4400" i="1">
                                <a:latin typeface="Cambria Math"/>
                              </a:rPr>
                              <m:t>0</m:t>
                            </m:r>
                          </m:e>
                        </m:rad>
                      </m:e>
                    </m:rad>
                    <m:r>
                      <a:rPr lang="tr-TR" sz="4400" i="1">
                        <a:latin typeface="Cambria Math"/>
                      </a:rPr>
                      <m:t> </m:t>
                    </m:r>
                  </m:oMath>
                </a14:m>
                <a:r>
                  <a:rPr lang="tr-TR" sz="4400" dirty="0" smtClean="0">
                    <a:latin typeface="Arial Narrow" panose="020B0606020202030204" pitchFamily="34" charset="0"/>
                  </a:rPr>
                  <a:t>	işleminin sonucu kaçtır ?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3200" dirty="0"/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32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3200" dirty="0" smtClean="0"/>
                  <a:t> 	B</a:t>
                </a:r>
                <a:r>
                  <a:rPr lang="tr-TR" sz="3200" dirty="0"/>
                  <a:t>) </a:t>
                </a:r>
                <a:r>
                  <a:rPr lang="tr-TR" sz="3200" dirty="0" smtClean="0"/>
                  <a:t>-1 	C</a:t>
                </a:r>
                <a:r>
                  <a:rPr lang="tr-TR" sz="3200" dirty="0"/>
                  <a:t>) </a:t>
                </a:r>
                <a14:m>
                  <m:oMath xmlns:m="http://schemas.openxmlformats.org/officeDocument/2006/math">
                    <m:r>
                      <a:rPr lang="tr-TR" sz="3200" b="0" i="1" smtClean="0"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tr-TR" sz="32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3200" dirty="0" smtClean="0"/>
                  <a:t>	 </a:t>
                </a:r>
                <a:r>
                  <a:rPr lang="tr-TR" sz="3200" dirty="0"/>
                  <a:t>D) </a:t>
                </a:r>
                <a:r>
                  <a:rPr lang="tr-TR" sz="3200" dirty="0" smtClean="0"/>
                  <a:t>2 	E</a:t>
                </a:r>
                <a:r>
                  <a:rPr lang="tr-TR" sz="3200" dirty="0"/>
                  <a:t>) </a:t>
                </a:r>
                <a14:m>
                  <m:oMath xmlns:m="http://schemas.openxmlformats.org/officeDocument/2006/math">
                    <m:r>
                      <a:rPr lang="tr-TR" sz="3200" b="0" i="0" smtClean="0"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tr-TR" sz="32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32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tr-TR" sz="32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377" t="-1261" r="-15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392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B</a:t>
            </a:r>
            <a:r>
              <a:rPr lang="tr-TR" sz="3600" dirty="0" smtClean="0">
                <a:latin typeface="Arial Narrow" panose="020B0606020202030204" pitchFamily="34" charset="0"/>
              </a:rPr>
              <a:t>ölüm Tekrar Soruları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</a:rPr>
                  <a:t>Soru 5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tr-TR" sz="4400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44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𝑎</m:t>
                            </m:r>
                          </m:sup>
                        </m:sSup>
                      </m:e>
                    </m:rad>
                    <m:r>
                      <a:rPr lang="tr-TR" sz="4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sz="4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4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sz="4400" b="0" i="1" smtClean="0">
                            <a:latin typeface="Cambria Math"/>
                          </a:rPr>
                          <m:t>𝑎</m:t>
                        </m:r>
                        <m:r>
                          <a:rPr lang="tr-TR" sz="4400" b="0" i="1" smtClean="0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tr-TR" sz="4400" dirty="0" smtClean="0">
                    <a:latin typeface="Arial Narrow" panose="020B0606020202030204" pitchFamily="34" charset="0"/>
                  </a:rPr>
                  <a:t>	olduğuna göre a kaçtır ? </a:t>
                </a: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 smtClean="0"/>
                  <a:t> 	B</a:t>
                </a:r>
                <a:r>
                  <a:rPr lang="tr-TR" sz="1600" dirty="0"/>
                  <a:t>) </a:t>
                </a:r>
                <a:r>
                  <a:rPr lang="tr-TR" sz="1600" dirty="0" smtClean="0"/>
                  <a:t>-1 	C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tr-TR" sz="1600" dirty="0" smtClean="0"/>
                  <a:t>	 </a:t>
                </a:r>
                <a:r>
                  <a:rPr lang="tr-TR" sz="1600" dirty="0"/>
                  <a:t>D) </a:t>
                </a:r>
                <a:r>
                  <a:rPr lang="tr-TR" sz="1600" dirty="0" smtClean="0"/>
                  <a:t>2 	E</a:t>
                </a:r>
                <a:r>
                  <a:rPr lang="tr-TR" sz="1600" dirty="0"/>
                  <a:t>)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/>
                      </a:rPr>
                      <m:t>6</m:t>
                    </m:r>
                  </m:oMath>
                </a14:m>
                <a:endParaRPr lang="tr-TR" sz="16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132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7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84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5003</TotalTime>
  <Words>1976</Words>
  <Application>Microsoft Office PowerPoint</Application>
  <PresentationFormat>Özel</PresentationFormat>
  <Paragraphs>242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Office Teması</vt:lpstr>
      <vt:lpstr>KÖKLÜ SAYILAR</vt:lpstr>
      <vt:lpstr>KONU BAŞLIKLARI</vt:lpstr>
      <vt:lpstr>1. Köklü Sayının Tanımı</vt:lpstr>
      <vt:lpstr>2. Köklü İfadelerin Özellikleri</vt:lpstr>
      <vt:lpstr>2. Köklü İfadelerin Özellikleri</vt:lpstr>
      <vt:lpstr>2. Köklü İfadelerin Özellikleri</vt:lpstr>
      <vt:lpstr>1. Köklü Sayının Tanımı</vt:lpstr>
      <vt:lpstr>1. Köklü Sayının Tanımı</vt:lpstr>
      <vt:lpstr>2. Köklü İfadelerin Özellikleri</vt:lpstr>
      <vt:lpstr>2. Köklü İfadelerin Özellikleri</vt:lpstr>
      <vt:lpstr>3. Köklü İfadelerde Dört İşlem</vt:lpstr>
      <vt:lpstr>3. Köklü İfadelerde Dört İşlem</vt:lpstr>
      <vt:lpstr>3. Köklü İfadelerde Dört İşlem</vt:lpstr>
      <vt:lpstr>3. Köklü İfadelerde Dört İşlem</vt:lpstr>
      <vt:lpstr>3. Köklü İfadelerde Dört İşlem</vt:lpstr>
      <vt:lpstr>3. Köklü İfadelerde Dört İşlem</vt:lpstr>
      <vt:lpstr>3. Köklü İfadelerde Dört İşlem</vt:lpstr>
      <vt:lpstr>3. Köklü İfadelerde Dört İşlem</vt:lpstr>
      <vt:lpstr>4. Paydanın Rasyonel Yapılması(Kökten Kurtarma)</vt:lpstr>
      <vt:lpstr>4. Paydanın Rasyonel Yapılması(Kökten Kurtarma)</vt:lpstr>
      <vt:lpstr>4. Paydanın Rasyonel Yapılması(Kökten Kurtarma)</vt:lpstr>
      <vt:lpstr>4. Paydanın Rasyonel Yapılması(Kökten Kurtarma)</vt:lpstr>
      <vt:lpstr>4. Paydanın Rasyonel Yapılması(Kökten Kurtarma)</vt:lpstr>
      <vt:lpstr>4. Paydanın Rasyonel Yapılması(Kökten Kurtarma)</vt:lpstr>
      <vt:lpstr>5. Kök İçinde Köklü İfadeler</vt:lpstr>
      <vt:lpstr>5. Kök İçinde Köklü İfadeler</vt:lpstr>
      <vt:lpstr>5. Kök İçinde Köklü İfadeler</vt:lpstr>
      <vt:lpstr>5. Kök İçinde Köklü İfadeler</vt:lpstr>
      <vt:lpstr>6. Bölüm Tekrar Soruları</vt:lpstr>
      <vt:lpstr>6. Bölüm Tekrar Soruları</vt:lpstr>
      <vt:lpstr>6. Bölüm Tekrar Soruları</vt:lpstr>
      <vt:lpstr>6. Bölüm Tekrar Soruları</vt:lpstr>
      <vt:lpstr>6. Bölüm Tekrar Soruları</vt:lpstr>
      <vt:lpstr>7.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398</cp:revision>
  <dcterms:created xsi:type="dcterms:W3CDTF">2016-06-28T08:34:33Z</dcterms:created>
  <dcterms:modified xsi:type="dcterms:W3CDTF">2019-11-08T08:13:55Z</dcterms:modified>
</cp:coreProperties>
</file>