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5" r:id="rId3"/>
    <p:sldId id="377" r:id="rId4"/>
    <p:sldId id="408" r:id="rId5"/>
    <p:sldId id="409" r:id="rId6"/>
    <p:sldId id="410" r:id="rId7"/>
    <p:sldId id="411" r:id="rId8"/>
    <p:sldId id="412" r:id="rId9"/>
    <p:sldId id="413" r:id="rId10"/>
    <p:sldId id="414" r:id="rId11"/>
    <p:sldId id="415" r:id="rId12"/>
    <p:sldId id="416" r:id="rId13"/>
    <p:sldId id="417" r:id="rId14"/>
    <p:sldId id="418" r:id="rId15"/>
    <p:sldId id="419" r:id="rId16"/>
    <p:sldId id="420" r:id="rId17"/>
    <p:sldId id="421" r:id="rId18"/>
    <p:sldId id="422" r:id="rId19"/>
    <p:sldId id="423" r:id="rId20"/>
    <p:sldId id="424" r:id="rId21"/>
    <p:sldId id="425" r:id="rId22"/>
    <p:sldId id="426" r:id="rId23"/>
    <p:sldId id="427" r:id="rId24"/>
    <p:sldId id="428" r:id="rId25"/>
    <p:sldId id="429" r:id="rId26"/>
    <p:sldId id="431" r:id="rId27"/>
    <p:sldId id="432" r:id="rId28"/>
    <p:sldId id="433" r:id="rId29"/>
    <p:sldId id="435" r:id="rId30"/>
    <p:sldId id="430" r:id="rId31"/>
    <p:sldId id="434" r:id="rId32"/>
    <p:sldId id="437" r:id="rId33"/>
    <p:sldId id="436" r:id="rId34"/>
    <p:sldId id="438" r:id="rId35"/>
    <p:sldId id="376" r:id="rId36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 showGuides="1">
      <p:cViewPr>
        <p:scale>
          <a:sx n="81" d="100"/>
          <a:sy n="81" d="100"/>
        </p:scale>
        <p:origin x="-66" y="-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91ED6-9D3E-4BAB-B336-E996545A2B25}" type="datetimeFigureOut">
              <a:rPr lang="tr-TR" smtClean="0"/>
              <a:t>06.12.2019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8EA5C-D8CC-4D07-B0C3-D20FDDFF599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763564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91ED6-9D3E-4BAB-B336-E996545A2B25}" type="datetimeFigureOut">
              <a:rPr lang="tr-TR" smtClean="0"/>
              <a:t>06.12.2019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8EA5C-D8CC-4D07-B0C3-D20FDDFF599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443730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91ED6-9D3E-4BAB-B336-E996545A2B25}" type="datetimeFigureOut">
              <a:rPr lang="tr-TR" smtClean="0"/>
              <a:t>06.12.2019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8EA5C-D8CC-4D07-B0C3-D20FDDFF599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505334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91ED6-9D3E-4BAB-B336-E996545A2B25}" type="datetimeFigureOut">
              <a:rPr lang="tr-TR" smtClean="0"/>
              <a:t>06.12.2019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8EA5C-D8CC-4D07-B0C3-D20FDDFF599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259811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91ED6-9D3E-4BAB-B336-E996545A2B25}" type="datetimeFigureOut">
              <a:rPr lang="tr-TR" smtClean="0"/>
              <a:t>06.12.2019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8EA5C-D8CC-4D07-B0C3-D20FDDFF599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478147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91ED6-9D3E-4BAB-B336-E996545A2B25}" type="datetimeFigureOut">
              <a:rPr lang="tr-TR" smtClean="0"/>
              <a:t>06.12.2019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8EA5C-D8CC-4D07-B0C3-D20FDDFF599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34102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91ED6-9D3E-4BAB-B336-E996545A2B25}" type="datetimeFigureOut">
              <a:rPr lang="tr-TR" smtClean="0"/>
              <a:t>06.12.2019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8EA5C-D8CC-4D07-B0C3-D20FDDFF599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444522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91ED6-9D3E-4BAB-B336-E996545A2B25}" type="datetimeFigureOut">
              <a:rPr lang="tr-TR" smtClean="0"/>
              <a:t>06.12.2019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8EA5C-D8CC-4D07-B0C3-D20FDDFF599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706210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91ED6-9D3E-4BAB-B336-E996545A2B25}" type="datetimeFigureOut">
              <a:rPr lang="tr-TR" smtClean="0"/>
              <a:t>06.12.2019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8EA5C-D8CC-4D07-B0C3-D20FDDFF599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488522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91ED6-9D3E-4BAB-B336-E996545A2B25}" type="datetimeFigureOut">
              <a:rPr lang="tr-TR" smtClean="0"/>
              <a:t>06.12.2019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8EA5C-D8CC-4D07-B0C3-D20FDDFF599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174248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91ED6-9D3E-4BAB-B336-E996545A2B25}" type="datetimeFigureOut">
              <a:rPr lang="tr-TR" smtClean="0"/>
              <a:t>06.12.2019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8EA5C-D8CC-4D07-B0C3-D20FDDFF599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411888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E91ED6-9D3E-4BAB-B336-E996545A2B25}" type="datetimeFigureOut">
              <a:rPr lang="tr-TR" smtClean="0"/>
              <a:t>06.12.2019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B8EA5C-D8CC-4D07-B0C3-D20FDDFF599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6201657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tr-TR" dirty="0" smtClean="0">
                <a:latin typeface="Arial Narrow" panose="020B0606020202030204" pitchFamily="34" charset="0"/>
              </a:rPr>
              <a:t>ÖZDEŞLİKLER- ÇARPANLARA AYIRMA</a:t>
            </a:r>
            <a:endParaRPr lang="tr-TR" dirty="0">
              <a:latin typeface="Arial Narrow" panose="020B0606020202030204" pitchFamily="34" charset="0"/>
            </a:endParaRP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tr-TR" sz="3200" dirty="0" err="1">
                <a:latin typeface="Arial Narrow" panose="020B0606020202030204" pitchFamily="34" charset="0"/>
              </a:rPr>
              <a:t>Öğr</a:t>
            </a:r>
            <a:r>
              <a:rPr lang="tr-TR" sz="3200" dirty="0">
                <a:latin typeface="Arial Narrow" panose="020B0606020202030204" pitchFamily="34" charset="0"/>
              </a:rPr>
              <a:t>. </a:t>
            </a:r>
            <a:r>
              <a:rPr lang="tr-TR" sz="3200" dirty="0" smtClean="0">
                <a:latin typeface="Arial Narrow" panose="020B0606020202030204" pitchFamily="34" charset="0"/>
              </a:rPr>
              <a:t>Gör. </a:t>
            </a:r>
            <a:r>
              <a:rPr lang="tr-TR" sz="3200" dirty="0">
                <a:latin typeface="Arial Narrow" panose="020B0606020202030204" pitchFamily="34" charset="0"/>
              </a:rPr>
              <a:t>Mehmet Ali </a:t>
            </a:r>
            <a:r>
              <a:rPr lang="tr-TR" sz="3200" dirty="0" smtClean="0">
                <a:latin typeface="Arial Narrow" panose="020B0606020202030204" pitchFamily="34" charset="0"/>
              </a:rPr>
              <a:t>ZENGİN</a:t>
            </a:r>
            <a:endParaRPr lang="tr-TR" sz="32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8187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dirty="0">
                <a:latin typeface="Arial Narrow" panose="020B0606020202030204" pitchFamily="34" charset="0"/>
              </a:rPr>
              <a:t>KONU BAŞLIKLARI</a:t>
            </a:r>
            <a:endParaRPr lang="tr-TR" sz="3600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457200" indent="-457200">
              <a:buAutoNum type="arabicPeriod"/>
            </a:pPr>
            <a:r>
              <a:rPr lang="tr-TR" sz="2100" b="1" dirty="0" smtClean="0">
                <a:latin typeface="Arial Narrow" panose="020B0606020202030204" pitchFamily="34" charset="0"/>
                <a:ea typeface="+mj-ea"/>
                <a:cs typeface="+mj-cs"/>
              </a:rPr>
              <a:t>ÖZDEŞLİKLER</a:t>
            </a:r>
          </a:p>
          <a:p>
            <a:pPr marL="457200" lvl="1" indent="0">
              <a:buNone/>
            </a:pPr>
            <a:r>
              <a:rPr lang="tr-TR" sz="1700" b="1" dirty="0" smtClean="0">
                <a:latin typeface="Arial Narrow" panose="020B0606020202030204" pitchFamily="34" charset="0"/>
                <a:ea typeface="+mj-ea"/>
                <a:cs typeface="+mj-cs"/>
              </a:rPr>
              <a:t>1.1. İki Kare Farkı Özdeşliği</a:t>
            </a:r>
          </a:p>
          <a:p>
            <a:pPr marL="457200" lvl="1" indent="0">
              <a:buNone/>
            </a:pPr>
            <a:r>
              <a:rPr lang="tr-TR" sz="1700" b="1" dirty="0" smtClean="0">
                <a:latin typeface="Arial Narrow" panose="020B0606020202030204" pitchFamily="34" charset="0"/>
                <a:ea typeface="+mj-ea"/>
                <a:cs typeface="+mj-cs"/>
              </a:rPr>
              <a:t>1.2. Tam Kare Özdeşliği</a:t>
            </a:r>
          </a:p>
          <a:p>
            <a:pPr marL="457200" lvl="1" indent="0">
              <a:buNone/>
            </a:pPr>
            <a:r>
              <a:rPr lang="tr-TR" sz="1700" b="1" dirty="0" smtClean="0">
                <a:latin typeface="Arial Narrow" panose="020B0606020202030204" pitchFamily="34" charset="0"/>
                <a:ea typeface="+mj-ea"/>
                <a:cs typeface="+mj-cs"/>
              </a:rPr>
              <a:t>1.3. Üç terimli İfadenin Karesi</a:t>
            </a:r>
          </a:p>
          <a:p>
            <a:pPr marL="457200" lvl="1" indent="0">
              <a:buNone/>
            </a:pPr>
            <a:r>
              <a:rPr lang="tr-TR" sz="1700" b="1" dirty="0" smtClean="0">
                <a:latin typeface="Arial Narrow" panose="020B0606020202030204" pitchFamily="34" charset="0"/>
                <a:ea typeface="+mj-ea"/>
                <a:cs typeface="+mj-cs"/>
              </a:rPr>
              <a:t>1.4. İki Küp Farkı ve İki Küp Toplamı Özdeşlikler</a:t>
            </a:r>
          </a:p>
          <a:p>
            <a:pPr marL="0" indent="0">
              <a:buNone/>
            </a:pPr>
            <a:r>
              <a:rPr lang="tr-TR" sz="2100" b="1" dirty="0" smtClean="0">
                <a:latin typeface="Arial Narrow" panose="020B0606020202030204" pitchFamily="34" charset="0"/>
                <a:ea typeface="+mj-ea"/>
                <a:cs typeface="+mj-cs"/>
              </a:rPr>
              <a:t>2. </a:t>
            </a:r>
            <a:r>
              <a:rPr lang="tr-TR" sz="2100" b="1" dirty="0">
                <a:latin typeface="Arial Narrow" panose="020B0606020202030204" pitchFamily="34" charset="0"/>
                <a:ea typeface="+mj-ea"/>
                <a:cs typeface="+mj-cs"/>
              </a:rPr>
              <a:t> </a:t>
            </a:r>
            <a:r>
              <a:rPr lang="tr-TR" sz="2100" b="1" dirty="0" smtClean="0">
                <a:latin typeface="Arial Narrow" panose="020B0606020202030204" pitchFamily="34" charset="0"/>
                <a:ea typeface="+mj-ea"/>
                <a:cs typeface="+mj-cs"/>
              </a:rPr>
              <a:t>   PASKAL ÜÇGENİ	</a:t>
            </a:r>
          </a:p>
          <a:p>
            <a:pPr marL="457200" indent="-457200">
              <a:buAutoNum type="arabicPeriod" startAt="3"/>
            </a:pPr>
            <a:r>
              <a:rPr lang="tr-TR" sz="2100" b="1" dirty="0" smtClean="0">
                <a:latin typeface="Arial Narrow" panose="020B0606020202030204" pitchFamily="34" charset="0"/>
                <a:ea typeface="+mj-ea"/>
                <a:cs typeface="+mj-cs"/>
              </a:rPr>
              <a:t>ÇARPANLARA AYIRMA</a:t>
            </a:r>
          </a:p>
          <a:p>
            <a:pPr marL="457200" lvl="1" indent="0">
              <a:buNone/>
            </a:pPr>
            <a:r>
              <a:rPr lang="tr-TR" sz="1700" b="1" dirty="0" smtClean="0">
                <a:latin typeface="Arial Narrow" panose="020B0606020202030204" pitchFamily="34" charset="0"/>
                <a:ea typeface="+mj-ea"/>
                <a:cs typeface="+mj-cs"/>
              </a:rPr>
              <a:t>3.1. </a:t>
            </a:r>
            <a:r>
              <a:rPr lang="tr-TR" sz="1700" b="1" dirty="0" smtClean="0">
                <a:latin typeface="Arial Narrow" panose="020B0606020202030204" pitchFamily="34" charset="0"/>
              </a:rPr>
              <a:t>Ortak Çarpan Parantezine Alma</a:t>
            </a:r>
            <a:endParaRPr lang="tr-TR" sz="1700" b="1" dirty="0" smtClean="0">
              <a:latin typeface="Arial Narrow" panose="020B0606020202030204" pitchFamily="34" charset="0"/>
              <a:ea typeface="+mj-ea"/>
              <a:cs typeface="+mj-cs"/>
            </a:endParaRPr>
          </a:p>
          <a:p>
            <a:pPr marL="457200" lvl="1" indent="0">
              <a:buNone/>
            </a:pPr>
            <a:r>
              <a:rPr lang="tr-TR" sz="1700" b="1" dirty="0" smtClean="0">
                <a:latin typeface="Arial Narrow" panose="020B0606020202030204" pitchFamily="34" charset="0"/>
                <a:ea typeface="+mj-ea"/>
                <a:cs typeface="+mj-cs"/>
              </a:rPr>
              <a:t>3.2. Gruplandırma Yoluyla Çarpanlara Ayırma</a:t>
            </a:r>
          </a:p>
          <a:p>
            <a:pPr marL="457200" lvl="1" indent="0">
              <a:buNone/>
            </a:pPr>
            <a:r>
              <a:rPr lang="tr-TR" sz="1700" b="1" dirty="0" smtClean="0">
                <a:latin typeface="Arial Narrow" panose="020B0606020202030204" pitchFamily="34" charset="0"/>
                <a:ea typeface="+mj-ea"/>
                <a:cs typeface="+mj-cs"/>
              </a:rPr>
              <a:t>3.3. Üç Terimli İfadeleri çarpanlara Ayırma</a:t>
            </a:r>
          </a:p>
          <a:p>
            <a:pPr marL="457200" lvl="1" indent="0">
              <a:buNone/>
            </a:pPr>
            <a:r>
              <a:rPr lang="tr-TR" sz="1700" b="1" dirty="0" smtClean="0">
                <a:latin typeface="Arial Narrow" panose="020B0606020202030204" pitchFamily="34" charset="0"/>
                <a:ea typeface="+mj-ea"/>
                <a:cs typeface="+mj-cs"/>
              </a:rPr>
              <a:t>3.4. Terim Ekleyip Çıkarılması Yoluyla Çarpanlara Ayırma</a:t>
            </a:r>
          </a:p>
          <a:p>
            <a:pPr marL="457200" lvl="1" indent="0">
              <a:buNone/>
            </a:pPr>
            <a:r>
              <a:rPr lang="tr-TR" sz="1700" b="1" dirty="0" smtClean="0">
                <a:latin typeface="Arial Narrow" panose="020B0606020202030204" pitchFamily="34" charset="0"/>
                <a:ea typeface="+mj-ea"/>
                <a:cs typeface="+mj-cs"/>
              </a:rPr>
              <a:t>3.5. Değişken Değiştirme Yoluyla Çarpanlara Ayırma</a:t>
            </a:r>
          </a:p>
          <a:p>
            <a:pPr marL="457200" indent="-457200">
              <a:buAutoNum type="arabicPeriod" startAt="3"/>
            </a:pPr>
            <a:r>
              <a:rPr lang="tr-TR" sz="2100" b="1" dirty="0" smtClean="0">
                <a:latin typeface="Arial Narrow" panose="020B0606020202030204" pitchFamily="34" charset="0"/>
              </a:rPr>
              <a:t>RASYONEL İFADELERİN SADELEŞTİRİLMESİ</a:t>
            </a:r>
          </a:p>
          <a:p>
            <a:pPr marL="457200" indent="-457200">
              <a:buAutoNum type="arabicPeriod" startAt="3"/>
            </a:pPr>
            <a:r>
              <a:rPr lang="tr-TR" sz="2100" b="1" dirty="0" smtClean="0">
                <a:latin typeface="Arial Narrow" panose="020B0606020202030204" pitchFamily="34" charset="0"/>
              </a:rPr>
              <a:t>BÖLÜM TEKRAR SORULARI</a:t>
            </a:r>
          </a:p>
          <a:p>
            <a:pPr marL="457200" indent="-457200">
              <a:buAutoNum type="arabicPeriod" startAt="3"/>
            </a:pPr>
            <a:endParaRPr lang="tr-TR" sz="2100" b="1" dirty="0">
              <a:latin typeface="Arial Narrow" panose="020B0606020202030204" pitchFamily="34" charset="0"/>
            </a:endParaRPr>
          </a:p>
          <a:p>
            <a:pPr marL="457200" lvl="1" indent="0">
              <a:buNone/>
            </a:pPr>
            <a:endParaRPr lang="tr-TR" sz="1700" b="1" dirty="0" smtClean="0">
              <a:latin typeface="Arial Narrow" panose="020B0606020202030204" pitchFamily="34" charset="0"/>
            </a:endParaRPr>
          </a:p>
          <a:p>
            <a:pPr marL="0" indent="0">
              <a:buNone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175283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dirty="0">
                <a:latin typeface="Arial Narrow" panose="020B0606020202030204" pitchFamily="34" charset="0"/>
              </a:rPr>
              <a:t>1. </a:t>
            </a:r>
            <a:r>
              <a:rPr lang="tr-TR" sz="3600" dirty="0" smtClean="0">
                <a:latin typeface="Arial Narrow" panose="020B0606020202030204" pitchFamily="34" charset="0"/>
              </a:rPr>
              <a:t>ÖZDEŞLİKLER</a:t>
            </a:r>
            <a:endParaRPr lang="tr-TR" sz="3600" dirty="0">
              <a:latin typeface="Arial Narrow" panose="020B0606020202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İçerik Yer Tutucusu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tr-TR" sz="1800" b="1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1.1. İki Kare Farkı Özdeşliği</a:t>
                </a:r>
              </a:p>
              <a:p>
                <a:pPr marL="0" indent="0">
                  <a:buNone/>
                </a:pPr>
                <a:endParaRPr lang="tr-TR" sz="1600" dirty="0" smtClean="0">
                  <a:latin typeface="Arial Narrow" panose="020B0606020202030204" pitchFamily="34" charset="0"/>
                  <a:ea typeface="+mj-ea"/>
                  <a:cs typeface="+mj-cs"/>
                </a:endParaRPr>
              </a:p>
              <a:p>
                <a:pPr marL="0" indent="0">
                  <a:buNone/>
                </a:pPr>
                <a:r>
                  <a:rPr lang="tr-TR" sz="16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Çeşitli iki kare özdeşlikleri aşağıdaki gibi yazılabilir.</a:t>
                </a:r>
              </a:p>
              <a:p>
                <a:pPr marL="0" indent="0">
                  <a:lnSpc>
                    <a:spcPct val="200000"/>
                  </a:lnSpc>
                  <a:buNone/>
                </a:pPr>
                <a:r>
                  <a:rPr lang="tr-TR" sz="1600" b="1" dirty="0" smtClean="0"/>
                  <a:t>a</a:t>
                </a:r>
                <a:r>
                  <a:rPr lang="tr-TR" sz="1600" b="1" baseline="30000" dirty="0" smtClean="0"/>
                  <a:t>2</a:t>
                </a:r>
                <a:r>
                  <a:rPr lang="tr-TR" sz="1600" b="1" dirty="0" smtClean="0"/>
                  <a:t> </a:t>
                </a:r>
                <a:r>
                  <a:rPr lang="tr-TR" sz="1600" b="1" dirty="0"/>
                  <a:t>- b</a:t>
                </a:r>
                <a:r>
                  <a:rPr lang="tr-TR" sz="1600" b="1" baseline="30000" dirty="0"/>
                  <a:t>2</a:t>
                </a:r>
                <a:r>
                  <a:rPr lang="tr-TR" sz="1600" b="1" dirty="0"/>
                  <a:t> = </a:t>
                </a:r>
                <a:r>
                  <a:rPr lang="tr-TR" sz="1600" dirty="0"/>
                  <a:t>(a - b) . (a + b) </a:t>
                </a:r>
                <a:r>
                  <a:rPr lang="tr-TR" sz="1600" dirty="0" err="1">
                    <a:latin typeface="Arial Narrow" panose="020B0606020202030204" pitchFamily="34" charset="0"/>
                    <a:ea typeface="+mj-ea"/>
                    <a:cs typeface="+mj-cs"/>
                  </a:rPr>
                  <a:t>dir</a:t>
                </a:r>
                <a:r>
                  <a:rPr lang="tr-TR" sz="1600" dirty="0">
                    <a:latin typeface="Arial Narrow" panose="020B0606020202030204" pitchFamily="34" charset="0"/>
                    <a:ea typeface="+mj-ea"/>
                    <a:cs typeface="+mj-cs"/>
                  </a:rPr>
                  <a:t>.</a:t>
                </a:r>
              </a:p>
              <a:p>
                <a:pPr marL="0" indent="0">
                  <a:lnSpc>
                    <a:spcPct val="200000"/>
                  </a:lnSpc>
                  <a:buNone/>
                </a:pPr>
                <a:r>
                  <a:rPr lang="tr-TR" sz="1600" b="1" dirty="0"/>
                  <a:t>4a</a:t>
                </a:r>
                <a:r>
                  <a:rPr lang="tr-TR" sz="1600" b="1" baseline="30000" dirty="0"/>
                  <a:t>2</a:t>
                </a:r>
                <a:r>
                  <a:rPr lang="tr-TR" sz="1600" b="1" dirty="0"/>
                  <a:t> - 25b</a:t>
                </a:r>
                <a:r>
                  <a:rPr lang="tr-TR" sz="1600" b="1" baseline="30000" dirty="0"/>
                  <a:t>2</a:t>
                </a:r>
                <a:r>
                  <a:rPr lang="tr-TR" sz="1600" b="1" dirty="0"/>
                  <a:t> = </a:t>
                </a:r>
                <a:r>
                  <a:rPr lang="tr-TR" sz="1600" dirty="0"/>
                  <a:t>(2a)</a:t>
                </a:r>
                <a:r>
                  <a:rPr lang="tr-TR" sz="1600" baseline="30000" dirty="0"/>
                  <a:t>2</a:t>
                </a:r>
                <a:r>
                  <a:rPr lang="tr-TR" sz="1600" dirty="0"/>
                  <a:t> - (5b)</a:t>
                </a:r>
                <a:r>
                  <a:rPr lang="tr-TR" sz="1600" baseline="30000" dirty="0"/>
                  <a:t>2</a:t>
                </a:r>
                <a:r>
                  <a:rPr lang="tr-TR" sz="1600" dirty="0"/>
                  <a:t> = (2a - 5b) . (2a + 5b) </a:t>
                </a:r>
                <a:endParaRPr lang="tr-TR" sz="1600" dirty="0" smtClean="0"/>
              </a:p>
              <a:p>
                <a:pPr marL="0" indent="0">
                  <a:lnSpc>
                    <a:spcPct val="200000"/>
                  </a:lnSpc>
                  <a:buNone/>
                </a:pPr>
                <a:r>
                  <a:rPr lang="tr-TR" sz="1600" b="1" dirty="0" smtClean="0"/>
                  <a:t>x</a:t>
                </a:r>
                <a:r>
                  <a:rPr lang="tr-TR" sz="1600" b="1" baseline="30000" dirty="0" smtClean="0"/>
                  <a:t>4</a:t>
                </a:r>
                <a:r>
                  <a:rPr lang="tr-TR" sz="1600" b="1" dirty="0" smtClean="0"/>
                  <a:t>- </a:t>
                </a:r>
                <a:r>
                  <a:rPr lang="tr-TR" sz="1600" b="1" dirty="0"/>
                  <a:t>y</a:t>
                </a:r>
                <a:r>
                  <a:rPr lang="tr-TR" sz="1600" b="1" baseline="30000" dirty="0"/>
                  <a:t>6</a:t>
                </a:r>
                <a:r>
                  <a:rPr lang="tr-TR" sz="1600" b="1" dirty="0"/>
                  <a:t> = </a:t>
                </a:r>
                <a:r>
                  <a:rPr lang="tr-TR" sz="1600" dirty="0"/>
                  <a:t>(x</a:t>
                </a:r>
                <a:r>
                  <a:rPr lang="tr-TR" sz="1600" baseline="30000" dirty="0"/>
                  <a:t>2</a:t>
                </a:r>
                <a:r>
                  <a:rPr lang="tr-TR" sz="1600" dirty="0"/>
                  <a:t>)</a:t>
                </a:r>
                <a:r>
                  <a:rPr lang="tr-TR" sz="1600" baseline="30000" dirty="0"/>
                  <a:t>2</a:t>
                </a:r>
                <a:r>
                  <a:rPr lang="tr-TR" sz="1600" dirty="0"/>
                  <a:t>- (y</a:t>
                </a:r>
                <a:r>
                  <a:rPr lang="tr-TR" sz="1600" baseline="30000" dirty="0"/>
                  <a:t>3</a:t>
                </a:r>
                <a:r>
                  <a:rPr lang="tr-TR" sz="1600" dirty="0"/>
                  <a:t>)</a:t>
                </a:r>
                <a:r>
                  <a:rPr lang="tr-TR" sz="1600" baseline="30000" dirty="0"/>
                  <a:t>2</a:t>
                </a:r>
                <a:r>
                  <a:rPr lang="tr-TR" sz="1600" dirty="0"/>
                  <a:t> = (x</a:t>
                </a:r>
                <a:r>
                  <a:rPr lang="tr-TR" sz="1600" baseline="30000" dirty="0"/>
                  <a:t>2</a:t>
                </a:r>
                <a:r>
                  <a:rPr lang="tr-TR" sz="1600" dirty="0"/>
                  <a:t>- y</a:t>
                </a:r>
                <a:r>
                  <a:rPr lang="tr-TR" sz="1600" baseline="30000" dirty="0"/>
                  <a:t>3</a:t>
                </a:r>
                <a:r>
                  <a:rPr lang="tr-TR" sz="1600" dirty="0"/>
                  <a:t>) . (x</a:t>
                </a:r>
                <a:r>
                  <a:rPr lang="tr-TR" sz="1600" baseline="30000" dirty="0"/>
                  <a:t>2</a:t>
                </a:r>
                <a:r>
                  <a:rPr lang="tr-TR" sz="1600" dirty="0"/>
                  <a:t> + y</a:t>
                </a:r>
                <a:r>
                  <a:rPr lang="tr-TR" sz="1600" baseline="30000" dirty="0"/>
                  <a:t>3</a:t>
                </a:r>
                <a:r>
                  <a:rPr lang="tr-TR" sz="1600" dirty="0"/>
                  <a:t>)</a:t>
                </a:r>
              </a:p>
              <a:p>
                <a:pPr marL="0" indent="0">
                  <a:lnSpc>
                    <a:spcPct val="200000"/>
                  </a:lnSpc>
                  <a:buNone/>
                </a:pPr>
                <a:r>
                  <a:rPr lang="tr-TR" sz="1600" b="1" dirty="0"/>
                  <a:t>a - b = </a:t>
                </a:r>
                <a:r>
                  <a:rPr lang="tr-TR" sz="1600" dirty="0" smtClean="0"/>
                  <a:t>(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tr-TR" sz="1600" i="1" smtClean="0"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tr-TR" sz="1600" b="0" i="1" smtClean="0">
                            <a:latin typeface="Cambria Math"/>
                          </a:rPr>
                          <m:t>𝑎</m:t>
                        </m:r>
                      </m:e>
                    </m:rad>
                  </m:oMath>
                </a14:m>
                <a:r>
                  <a:rPr lang="tr-TR" sz="1600" dirty="0" smtClean="0"/>
                  <a:t>)</a:t>
                </a:r>
                <a:r>
                  <a:rPr lang="tr-TR" sz="1600" baseline="30000" dirty="0" smtClean="0"/>
                  <a:t>2</a:t>
                </a:r>
                <a:r>
                  <a:rPr lang="tr-TR" sz="1600" dirty="0" smtClean="0"/>
                  <a:t> </a:t>
                </a:r>
                <a:r>
                  <a:rPr lang="tr-TR" sz="1600" dirty="0"/>
                  <a:t>- (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tr-TR" sz="1600" i="1"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tr-TR" sz="1600" b="0" i="1" smtClean="0">
                            <a:latin typeface="Cambria Math"/>
                          </a:rPr>
                          <m:t>𝑏</m:t>
                        </m:r>
                      </m:e>
                    </m:rad>
                  </m:oMath>
                </a14:m>
                <a:r>
                  <a:rPr lang="tr-TR" sz="1600" dirty="0" smtClean="0"/>
                  <a:t>)</a:t>
                </a:r>
                <a:r>
                  <a:rPr lang="tr-TR" sz="1600" baseline="30000" dirty="0" smtClean="0"/>
                  <a:t>2</a:t>
                </a:r>
                <a:r>
                  <a:rPr lang="tr-TR" sz="1600" dirty="0" smtClean="0"/>
                  <a:t> </a:t>
                </a:r>
                <a:r>
                  <a:rPr lang="tr-TR" sz="1600" dirty="0"/>
                  <a:t>= (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tr-TR" sz="1600" i="1"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tr-TR" sz="1600" i="1">
                            <a:latin typeface="Cambria Math"/>
                          </a:rPr>
                          <m:t>𝑎</m:t>
                        </m:r>
                      </m:e>
                    </m:rad>
                  </m:oMath>
                </a14:m>
                <a:r>
                  <a:rPr lang="tr-TR" sz="1600" dirty="0"/>
                  <a:t> -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tr-TR" sz="1600" i="1"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tr-TR" sz="1600" i="1">
                            <a:latin typeface="Cambria Math"/>
                          </a:rPr>
                          <m:t>𝑏</m:t>
                        </m:r>
                      </m:e>
                    </m:rad>
                  </m:oMath>
                </a14:m>
                <a:r>
                  <a:rPr lang="tr-TR" sz="1600" dirty="0"/>
                  <a:t>).(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tr-TR" sz="1600" i="1"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tr-TR" sz="1600" i="1">
                            <a:latin typeface="Cambria Math"/>
                          </a:rPr>
                          <m:t>𝑎</m:t>
                        </m:r>
                      </m:e>
                    </m:rad>
                  </m:oMath>
                </a14:m>
                <a:r>
                  <a:rPr lang="tr-TR" sz="1600" dirty="0"/>
                  <a:t> +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tr-TR" sz="1600" i="1"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tr-TR" sz="1600" i="1">
                            <a:latin typeface="Cambria Math"/>
                          </a:rPr>
                          <m:t>𝑏</m:t>
                        </m:r>
                      </m:e>
                    </m:rad>
                  </m:oMath>
                </a14:m>
                <a:r>
                  <a:rPr lang="tr-TR" sz="1600" dirty="0"/>
                  <a:t>)</a:t>
                </a:r>
              </a:p>
              <a:p>
                <a:pPr marL="0" indent="0">
                  <a:buNone/>
                </a:pPr>
                <a:r>
                  <a:rPr lang="tr-TR" sz="1600" dirty="0" smtClean="0">
                    <a:ea typeface="+mj-ea"/>
                    <a:cs typeface="+mj-cs"/>
                  </a:rPr>
                  <a:t>	</a:t>
                </a:r>
                <a:endParaRPr lang="tr-TR" sz="1600" dirty="0">
                  <a:latin typeface="Arial Narrow" panose="020B0606020202030204" pitchFamily="34" charset="0"/>
                  <a:ea typeface="+mj-ea"/>
                  <a:cs typeface="+mj-cs"/>
                </a:endParaRPr>
              </a:p>
            </p:txBody>
          </p:sp>
        </mc:Choice>
        <mc:Fallback xmlns="">
          <p:sp>
            <p:nvSpPr>
              <p:cNvPr id="3" name="İçerik Yer Tutucus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522" t="-1261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12167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dirty="0">
                <a:latin typeface="Arial Narrow" panose="020B0606020202030204" pitchFamily="34" charset="0"/>
              </a:rPr>
              <a:t>1. </a:t>
            </a:r>
            <a:r>
              <a:rPr lang="tr-TR" sz="3600" dirty="0" smtClean="0">
                <a:latin typeface="Arial Narrow" panose="020B0606020202030204" pitchFamily="34" charset="0"/>
              </a:rPr>
              <a:t>ÖZDEŞLİKLER</a:t>
            </a:r>
            <a:endParaRPr lang="tr-TR" sz="3600" dirty="0">
              <a:latin typeface="Arial Narrow" panose="020B0606020202030204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tr-TR" sz="1800" b="1" dirty="0" smtClean="0">
                <a:latin typeface="Arial Narrow" panose="020B0606020202030204" pitchFamily="34" charset="0"/>
                <a:ea typeface="+mj-ea"/>
                <a:cs typeface="+mj-cs"/>
              </a:rPr>
              <a:t>1.1. İki Kare Farkı Özdeşliği</a:t>
            </a:r>
          </a:p>
          <a:p>
            <a:pPr marL="0" indent="0">
              <a:buNone/>
            </a:pPr>
            <a:endParaRPr lang="tr-TR" sz="1600" dirty="0" smtClean="0">
              <a:latin typeface="Arial Narrow" panose="020B0606020202030204" pitchFamily="34" charset="0"/>
              <a:ea typeface="+mj-ea"/>
              <a:cs typeface="+mj-cs"/>
            </a:endParaRPr>
          </a:p>
          <a:p>
            <a:pPr marL="0" indent="0">
              <a:buNone/>
            </a:pPr>
            <a:r>
              <a:rPr lang="tr-TR" sz="1600" b="1" dirty="0" smtClean="0">
                <a:ea typeface="+mj-ea"/>
                <a:cs typeface="+mj-cs"/>
              </a:rPr>
              <a:t>Örnek Soru 1: </a:t>
            </a:r>
            <a:r>
              <a:rPr lang="tr-TR" sz="1600" dirty="0" smtClean="0">
                <a:ea typeface="+mj-ea"/>
                <a:cs typeface="+mj-cs"/>
              </a:rPr>
              <a:t>	</a:t>
            </a:r>
          </a:p>
          <a:p>
            <a:pPr marL="0" indent="0">
              <a:buNone/>
            </a:pPr>
            <a:r>
              <a:rPr lang="tr-TR" sz="1600" dirty="0"/>
              <a:t>2.a = (2012)</a:t>
            </a:r>
            <a:r>
              <a:rPr lang="tr-TR" sz="1600" baseline="30000" dirty="0"/>
              <a:t>2</a:t>
            </a:r>
            <a:r>
              <a:rPr lang="tr-TR" sz="1600" dirty="0"/>
              <a:t> - (</a:t>
            </a:r>
            <a:r>
              <a:rPr lang="tr-TR" sz="1600" dirty="0" smtClean="0"/>
              <a:t>2010)</a:t>
            </a:r>
            <a:r>
              <a:rPr lang="tr-TR" sz="1600" baseline="30000" dirty="0" smtClean="0"/>
              <a:t>2   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olduğuna göre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a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 kaçtır  </a:t>
            </a: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?</a:t>
            </a:r>
          </a:p>
          <a:p>
            <a:pPr marL="0" indent="0">
              <a:buNone/>
            </a:pPr>
            <a:endParaRPr lang="tr-TR" sz="1600" dirty="0">
              <a:latin typeface="Arial Narrow" panose="020B0606020202030204" pitchFamily="34" charset="0"/>
              <a:ea typeface="+mj-ea"/>
              <a:cs typeface="+mj-cs"/>
            </a:endParaRPr>
          </a:p>
          <a:p>
            <a:pPr marL="0" indent="0">
              <a:buNone/>
            </a:pPr>
            <a:r>
              <a:rPr lang="tr-TR" sz="1600" dirty="0"/>
              <a:t>A)2010	B)4010	</a:t>
            </a:r>
            <a:r>
              <a:rPr lang="tr-TR" sz="1600" dirty="0" smtClean="0"/>
              <a:t>C)4012  	D)4022</a:t>
            </a:r>
            <a:r>
              <a:rPr lang="tr-TR" sz="1600" dirty="0"/>
              <a:t>	E)4024</a:t>
            </a:r>
          </a:p>
          <a:p>
            <a:pPr marL="0" indent="0">
              <a:buNone/>
            </a:pPr>
            <a:endParaRPr lang="tr-TR" sz="1600" dirty="0">
              <a:latin typeface="Arial Narrow" panose="020B0606020202030204" pitchFamily="34" charset="0"/>
              <a:ea typeface="+mj-ea"/>
              <a:cs typeface="+mj-cs"/>
            </a:endParaRPr>
          </a:p>
          <a:p>
            <a:pPr marL="0" indent="0">
              <a:buNone/>
            </a:pPr>
            <a:endParaRPr lang="tr-TR" sz="1600" dirty="0">
              <a:latin typeface="Arial Narrow" panose="020B0606020202030204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034835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dirty="0">
                <a:latin typeface="Arial Narrow" panose="020B0606020202030204" pitchFamily="34" charset="0"/>
              </a:rPr>
              <a:t>1. </a:t>
            </a:r>
            <a:r>
              <a:rPr lang="tr-TR" sz="3600" dirty="0" smtClean="0">
                <a:latin typeface="Arial Narrow" panose="020B0606020202030204" pitchFamily="34" charset="0"/>
              </a:rPr>
              <a:t>ÖZDEŞLİKLER</a:t>
            </a:r>
            <a:endParaRPr lang="tr-TR" sz="3600" dirty="0">
              <a:latin typeface="Arial Narrow" panose="020B0606020202030204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tr-TR" sz="1800" b="1" dirty="0" smtClean="0">
                <a:latin typeface="Arial Narrow" panose="020B0606020202030204" pitchFamily="34" charset="0"/>
                <a:ea typeface="+mj-ea"/>
                <a:cs typeface="+mj-cs"/>
              </a:rPr>
              <a:t>1.1. İki Kare Farkı Özdeşliği</a:t>
            </a:r>
          </a:p>
          <a:p>
            <a:pPr marL="0" indent="0">
              <a:buNone/>
            </a:pPr>
            <a:endParaRPr lang="tr-TR" sz="1600" dirty="0" smtClean="0">
              <a:latin typeface="Arial Narrow" panose="020B0606020202030204" pitchFamily="34" charset="0"/>
              <a:ea typeface="+mj-ea"/>
              <a:cs typeface="+mj-cs"/>
            </a:endParaRPr>
          </a:p>
          <a:p>
            <a:pPr marL="0" indent="0">
              <a:buNone/>
            </a:pPr>
            <a:r>
              <a:rPr lang="tr-TR" sz="1600" b="1" dirty="0" smtClean="0">
                <a:ea typeface="+mj-ea"/>
                <a:cs typeface="+mj-cs"/>
              </a:rPr>
              <a:t>Örnek Soru Çözüm 1: </a:t>
            </a:r>
            <a:r>
              <a:rPr lang="tr-TR" sz="1600" dirty="0" smtClean="0">
                <a:ea typeface="+mj-ea"/>
                <a:cs typeface="+mj-cs"/>
              </a:rPr>
              <a:t>	</a:t>
            </a:r>
          </a:p>
          <a:p>
            <a:pPr marL="0" indent="0">
              <a:buNone/>
            </a:pPr>
            <a:r>
              <a:rPr lang="tr-TR" sz="1600" dirty="0"/>
              <a:t>2.a = (</a:t>
            </a:r>
            <a:r>
              <a:rPr lang="tr-TR" sz="1600" dirty="0" smtClean="0"/>
              <a:t>2012)</a:t>
            </a:r>
            <a:r>
              <a:rPr lang="tr-TR" sz="1600" baseline="30000" dirty="0" smtClean="0"/>
              <a:t>2</a:t>
            </a:r>
            <a:r>
              <a:rPr lang="tr-TR" sz="1600" dirty="0" smtClean="0"/>
              <a:t> </a:t>
            </a:r>
            <a:r>
              <a:rPr lang="tr-TR" sz="1600" dirty="0"/>
              <a:t>- (</a:t>
            </a:r>
            <a:r>
              <a:rPr lang="tr-TR" sz="1600" dirty="0" smtClean="0"/>
              <a:t>2010)</a:t>
            </a:r>
            <a:r>
              <a:rPr lang="tr-TR" sz="1600" baseline="30000" dirty="0" smtClean="0"/>
              <a:t>2   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 = (2012-2010).(2012+2010</a:t>
            </a: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)   olduğuna göre ,</a:t>
            </a:r>
          </a:p>
          <a:p>
            <a:pPr marL="0" indent="0">
              <a:buNone/>
            </a:pPr>
            <a:endParaRPr lang="tr-TR" sz="1600" dirty="0">
              <a:latin typeface="Arial Narrow" panose="020B0606020202030204" pitchFamily="34" charset="0"/>
              <a:ea typeface="+mj-ea"/>
              <a:cs typeface="+mj-cs"/>
            </a:endParaRPr>
          </a:p>
          <a:p>
            <a:pPr marL="0" indent="0">
              <a:buNone/>
            </a:pP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2.a = (2).(4022)</a:t>
            </a:r>
          </a:p>
          <a:p>
            <a:pPr marL="0" indent="0">
              <a:buNone/>
            </a:pP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a</a:t>
            </a:r>
            <a:r>
              <a:rPr lang="tr-TR" sz="1600" b="1" dirty="0" smtClean="0">
                <a:latin typeface="Arial Narrow" panose="020B0606020202030204" pitchFamily="34" charset="0"/>
                <a:ea typeface="+mj-ea"/>
                <a:cs typeface="+mj-cs"/>
              </a:rPr>
              <a:t> = 4022 </a:t>
            </a:r>
            <a:endParaRPr lang="tr-TR" sz="1600" b="1" dirty="0">
              <a:latin typeface="Arial Narrow" panose="020B0606020202030204" pitchFamily="34" charset="0"/>
              <a:ea typeface="+mj-ea"/>
              <a:cs typeface="+mj-cs"/>
            </a:endParaRPr>
          </a:p>
          <a:p>
            <a:pPr marL="0" indent="0">
              <a:buNone/>
            </a:pPr>
            <a:endParaRPr lang="tr-TR" sz="1600" baseline="30000" dirty="0" smtClean="0">
              <a:latin typeface="Arial Narrow" panose="020B0606020202030204" pitchFamily="34" charset="0"/>
              <a:ea typeface="+mj-ea"/>
              <a:cs typeface="+mj-cs"/>
            </a:endParaRPr>
          </a:p>
          <a:p>
            <a:pPr marL="0" indent="0">
              <a:buNone/>
            </a:pPr>
            <a:endParaRPr lang="tr-TR" sz="1600" baseline="30000" dirty="0">
              <a:latin typeface="Arial Narrow" panose="020B0606020202030204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178232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dirty="0">
                <a:latin typeface="Arial Narrow" panose="020B0606020202030204" pitchFamily="34" charset="0"/>
              </a:rPr>
              <a:t>1. </a:t>
            </a:r>
            <a:r>
              <a:rPr lang="tr-TR" sz="3600" dirty="0" smtClean="0">
                <a:latin typeface="Arial Narrow" panose="020B0606020202030204" pitchFamily="34" charset="0"/>
              </a:rPr>
              <a:t>ÖZDEŞLİKLER</a:t>
            </a:r>
            <a:endParaRPr lang="tr-TR" sz="3600" dirty="0">
              <a:latin typeface="Arial Narrow" panose="020B0606020202030204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tr-TR" sz="1800" b="1" dirty="0" smtClean="0">
                <a:latin typeface="Arial Narrow" panose="020B0606020202030204" pitchFamily="34" charset="0"/>
                <a:ea typeface="+mj-ea"/>
                <a:cs typeface="+mj-cs"/>
              </a:rPr>
              <a:t>1.1. İki Kare Farkı Özdeşliği</a:t>
            </a:r>
          </a:p>
          <a:p>
            <a:pPr marL="0" indent="0">
              <a:buNone/>
            </a:pPr>
            <a:endParaRPr lang="tr-TR" sz="1600" dirty="0" smtClean="0">
              <a:latin typeface="Arial Narrow" panose="020B0606020202030204" pitchFamily="34" charset="0"/>
              <a:ea typeface="+mj-ea"/>
              <a:cs typeface="+mj-cs"/>
            </a:endParaRPr>
          </a:p>
          <a:p>
            <a:pPr marL="0" indent="0">
              <a:buNone/>
            </a:pPr>
            <a:r>
              <a:rPr lang="tr-TR" sz="1600" b="1" dirty="0" smtClean="0">
                <a:ea typeface="+mj-ea"/>
                <a:cs typeface="+mj-cs"/>
              </a:rPr>
              <a:t>Örnek Soru 2: </a:t>
            </a:r>
            <a:r>
              <a:rPr lang="tr-TR" sz="1600" dirty="0" smtClean="0">
                <a:ea typeface="+mj-ea"/>
                <a:cs typeface="+mj-cs"/>
              </a:rPr>
              <a:t>	</a:t>
            </a:r>
          </a:p>
          <a:p>
            <a:pPr marL="0" indent="0">
              <a:buNone/>
            </a:pPr>
            <a:r>
              <a:rPr lang="tr-TR" sz="4000" dirty="0"/>
              <a:t>(a + 1)</a:t>
            </a:r>
            <a:r>
              <a:rPr lang="tr-TR" sz="4000" baseline="30000" dirty="0"/>
              <a:t>2</a:t>
            </a:r>
            <a:r>
              <a:rPr lang="tr-TR" sz="4000" dirty="0"/>
              <a:t> - (a - </a:t>
            </a:r>
            <a:r>
              <a:rPr lang="tr-TR" sz="4000" dirty="0" smtClean="0"/>
              <a:t>1)</a:t>
            </a:r>
            <a:r>
              <a:rPr lang="tr-TR" sz="4000" baseline="30000" dirty="0" smtClean="0"/>
              <a:t>2       </a:t>
            </a:r>
            <a:r>
              <a:rPr lang="tr-TR" sz="4000" dirty="0" smtClean="0">
                <a:latin typeface="Arial Narrow" panose="020B0606020202030204" pitchFamily="34" charset="0"/>
                <a:ea typeface="+mj-ea"/>
                <a:cs typeface="+mj-cs"/>
              </a:rPr>
              <a:t>ifadesi aşağ</a:t>
            </a:r>
            <a:r>
              <a:rPr lang="tr-TR" sz="4000" dirty="0">
                <a:latin typeface="Arial Narrow" panose="020B0606020202030204" pitchFamily="34" charset="0"/>
                <a:ea typeface="+mj-ea"/>
                <a:cs typeface="+mj-cs"/>
              </a:rPr>
              <a:t>ı</a:t>
            </a:r>
            <a:r>
              <a:rPr lang="tr-TR" sz="4000" dirty="0" smtClean="0">
                <a:latin typeface="Arial Narrow" panose="020B0606020202030204" pitchFamily="34" charset="0"/>
                <a:ea typeface="+mj-ea"/>
                <a:cs typeface="+mj-cs"/>
              </a:rPr>
              <a:t>dakilerden </a:t>
            </a:r>
            <a:r>
              <a:rPr lang="tr-TR" sz="4000" dirty="0">
                <a:latin typeface="Arial Narrow" panose="020B0606020202030204" pitchFamily="34" charset="0"/>
                <a:ea typeface="+mj-ea"/>
                <a:cs typeface="+mj-cs"/>
              </a:rPr>
              <a:t>hangisine eşittir?</a:t>
            </a:r>
          </a:p>
          <a:p>
            <a:pPr marL="0" indent="0">
              <a:buNone/>
            </a:pPr>
            <a:endParaRPr lang="tr-TR" sz="4000" dirty="0">
              <a:latin typeface="Arial Narrow" panose="020B0606020202030204" pitchFamily="34" charset="0"/>
              <a:ea typeface="+mj-ea"/>
              <a:cs typeface="+mj-cs"/>
            </a:endParaRPr>
          </a:p>
          <a:p>
            <a:pPr marL="0" indent="0">
              <a:buNone/>
            </a:pPr>
            <a:r>
              <a:rPr lang="tr-TR" sz="4000" dirty="0" smtClean="0"/>
              <a:t>A) a</a:t>
            </a:r>
            <a:r>
              <a:rPr lang="tr-TR" sz="4000" dirty="0"/>
              <a:t>	</a:t>
            </a:r>
            <a:r>
              <a:rPr lang="tr-TR" sz="4000" dirty="0" smtClean="0"/>
              <a:t>B) 2a</a:t>
            </a:r>
            <a:r>
              <a:rPr lang="tr-TR" sz="4000" dirty="0"/>
              <a:t>	</a:t>
            </a:r>
            <a:r>
              <a:rPr lang="tr-TR" sz="4000" dirty="0" smtClean="0"/>
              <a:t>C) 3a  	D) 4a</a:t>
            </a:r>
            <a:r>
              <a:rPr lang="tr-TR" sz="4000" dirty="0"/>
              <a:t>	</a:t>
            </a:r>
            <a:r>
              <a:rPr lang="tr-TR" sz="4000" dirty="0" smtClean="0"/>
              <a:t>E) 5a</a:t>
            </a:r>
            <a:endParaRPr lang="tr-TR" sz="4000" dirty="0"/>
          </a:p>
          <a:p>
            <a:pPr marL="0" indent="0">
              <a:buNone/>
            </a:pPr>
            <a:endParaRPr lang="tr-TR" sz="1600" dirty="0">
              <a:latin typeface="Arial Narrow" panose="020B0606020202030204" pitchFamily="34" charset="0"/>
              <a:ea typeface="+mj-ea"/>
              <a:cs typeface="+mj-cs"/>
            </a:endParaRPr>
          </a:p>
          <a:p>
            <a:pPr marL="0" indent="0">
              <a:buNone/>
            </a:pPr>
            <a:endParaRPr lang="tr-TR" sz="1600" dirty="0">
              <a:latin typeface="Arial Narrow" panose="020B0606020202030204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35195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dirty="0">
                <a:latin typeface="Arial Narrow" panose="020B0606020202030204" pitchFamily="34" charset="0"/>
              </a:rPr>
              <a:t>1. </a:t>
            </a:r>
            <a:r>
              <a:rPr lang="tr-TR" sz="3600" dirty="0" smtClean="0">
                <a:latin typeface="Arial Narrow" panose="020B0606020202030204" pitchFamily="34" charset="0"/>
              </a:rPr>
              <a:t>ÖZDEŞLİKLER</a:t>
            </a:r>
            <a:endParaRPr lang="tr-TR" sz="3600" dirty="0">
              <a:latin typeface="Arial Narrow" panose="020B0606020202030204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tr-TR" sz="1800" b="1" dirty="0" smtClean="0">
                <a:latin typeface="Arial Narrow" panose="020B0606020202030204" pitchFamily="34" charset="0"/>
                <a:ea typeface="+mj-ea"/>
                <a:cs typeface="+mj-cs"/>
              </a:rPr>
              <a:t>1.1. İki Kare Farkı Özdeşliği</a:t>
            </a:r>
          </a:p>
          <a:p>
            <a:pPr marL="0" indent="0">
              <a:buNone/>
            </a:pPr>
            <a:endParaRPr lang="tr-TR" sz="1600" dirty="0" smtClean="0">
              <a:latin typeface="Arial Narrow" panose="020B0606020202030204" pitchFamily="34" charset="0"/>
              <a:ea typeface="+mj-ea"/>
              <a:cs typeface="+mj-cs"/>
            </a:endParaRPr>
          </a:p>
          <a:p>
            <a:pPr marL="0" indent="0">
              <a:buNone/>
            </a:pPr>
            <a:r>
              <a:rPr lang="tr-TR" sz="1600" b="1" dirty="0" smtClean="0">
                <a:ea typeface="+mj-ea"/>
                <a:cs typeface="+mj-cs"/>
              </a:rPr>
              <a:t>Örnek Soru Çözüm 2: </a:t>
            </a:r>
            <a:r>
              <a:rPr lang="tr-TR" sz="1600" dirty="0" smtClean="0">
                <a:ea typeface="+mj-ea"/>
                <a:cs typeface="+mj-cs"/>
              </a:rPr>
              <a:t>	</a:t>
            </a:r>
          </a:p>
          <a:p>
            <a:pPr marL="0" indent="0">
              <a:buNone/>
            </a:pPr>
            <a:r>
              <a:rPr lang="tr-TR" sz="1600" dirty="0"/>
              <a:t>(a + 1)</a:t>
            </a:r>
            <a:r>
              <a:rPr lang="tr-TR" sz="1600" baseline="30000" dirty="0"/>
              <a:t>2</a:t>
            </a:r>
            <a:r>
              <a:rPr lang="tr-TR" sz="1600" dirty="0"/>
              <a:t> - (a - </a:t>
            </a:r>
            <a:r>
              <a:rPr lang="tr-TR" sz="1600" dirty="0" smtClean="0"/>
              <a:t>1)</a:t>
            </a:r>
            <a:r>
              <a:rPr lang="tr-TR" sz="1600" baseline="30000" dirty="0" smtClean="0"/>
              <a:t>2</a:t>
            </a:r>
            <a:r>
              <a:rPr lang="tr-TR" sz="1600" dirty="0" smtClean="0"/>
              <a:t>    =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(a+1-a+1).(a+1+a-1</a:t>
            </a: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)  </a:t>
            </a:r>
          </a:p>
          <a:p>
            <a:pPr marL="0" indent="0">
              <a:buNone/>
            </a:pPr>
            <a:endParaRPr lang="tr-TR" sz="1600" dirty="0">
              <a:latin typeface="Arial Narrow" panose="020B0606020202030204" pitchFamily="34" charset="0"/>
              <a:ea typeface="+mj-ea"/>
              <a:cs typeface="+mj-cs"/>
            </a:endParaRPr>
          </a:p>
          <a:p>
            <a:pPr marL="0" indent="0">
              <a:buNone/>
            </a:pP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	 </a:t>
            </a: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           =(2).(2.a)</a:t>
            </a:r>
          </a:p>
          <a:p>
            <a:pPr marL="0" indent="0">
              <a:buNone/>
            </a:pP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	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 </a:t>
            </a:r>
            <a:r>
              <a:rPr lang="tr-TR" sz="1600" b="1" dirty="0" smtClean="0">
                <a:latin typeface="Arial Narrow" panose="020B0606020202030204" pitchFamily="34" charset="0"/>
                <a:ea typeface="+mj-ea"/>
                <a:cs typeface="+mj-cs"/>
              </a:rPr>
              <a:t>           = 4.a</a:t>
            </a:r>
            <a:endParaRPr lang="tr-TR" sz="1600" b="1" dirty="0">
              <a:latin typeface="Arial Narrow" panose="020B0606020202030204" pitchFamily="34" charset="0"/>
              <a:ea typeface="+mj-ea"/>
              <a:cs typeface="+mj-cs"/>
            </a:endParaRPr>
          </a:p>
          <a:p>
            <a:pPr marL="0" indent="0">
              <a:buNone/>
            </a:pPr>
            <a:endParaRPr lang="tr-TR" sz="1600" dirty="0">
              <a:latin typeface="Arial Narrow" panose="020B0606020202030204" pitchFamily="34" charset="0"/>
              <a:ea typeface="+mj-ea"/>
              <a:cs typeface="+mj-cs"/>
            </a:endParaRPr>
          </a:p>
          <a:p>
            <a:pPr marL="0" indent="0">
              <a:buNone/>
            </a:pPr>
            <a:endParaRPr lang="tr-TR" sz="1600" dirty="0">
              <a:latin typeface="Arial Narrow" panose="020B0606020202030204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062940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dirty="0">
                <a:latin typeface="Arial Narrow" panose="020B0606020202030204" pitchFamily="34" charset="0"/>
              </a:rPr>
              <a:t>1. </a:t>
            </a:r>
            <a:r>
              <a:rPr lang="tr-TR" sz="3600" dirty="0" smtClean="0">
                <a:latin typeface="Arial Narrow" panose="020B0606020202030204" pitchFamily="34" charset="0"/>
              </a:rPr>
              <a:t>ÖZDEŞLİKLER</a:t>
            </a:r>
            <a:endParaRPr lang="tr-TR" sz="3600" dirty="0">
              <a:latin typeface="Arial Narrow" panose="020B0606020202030204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İçerik Yer Tutucusu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lnSpcReduction="10000"/>
              </a:bodyPr>
              <a:lstStyle/>
              <a:p>
                <a:pPr marL="0" indent="0">
                  <a:buNone/>
                </a:pPr>
                <a:r>
                  <a:rPr lang="tr-TR" sz="1800" b="1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1.1. İki Kare Farkı Özdeşliği</a:t>
                </a:r>
              </a:p>
              <a:p>
                <a:pPr marL="0" indent="0">
                  <a:buNone/>
                </a:pPr>
                <a:endParaRPr lang="tr-TR" sz="1600" dirty="0" smtClean="0">
                  <a:latin typeface="Arial Narrow" panose="020B0606020202030204" pitchFamily="34" charset="0"/>
                  <a:ea typeface="+mj-ea"/>
                  <a:cs typeface="+mj-cs"/>
                </a:endParaRPr>
              </a:p>
              <a:p>
                <a:pPr marL="0" indent="0">
                  <a:buNone/>
                </a:pPr>
                <a:r>
                  <a:rPr lang="tr-TR" sz="1600" b="1" dirty="0" smtClean="0">
                    <a:ea typeface="+mj-ea"/>
                    <a:cs typeface="+mj-cs"/>
                  </a:rPr>
                  <a:t>Örnek Soru 3: </a:t>
                </a:r>
                <a:r>
                  <a:rPr lang="tr-TR" sz="1600" dirty="0" smtClean="0">
                    <a:ea typeface="+mj-ea"/>
                    <a:cs typeface="+mj-cs"/>
                  </a:rPr>
                  <a:t>	</a:t>
                </a:r>
              </a:p>
              <a:p>
                <a:pPr lvl="0"/>
                <a:r>
                  <a:rPr lang="tr-TR" sz="36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 </a:t>
                </a:r>
                <a:r>
                  <a:rPr lang="tr-TR" sz="3600" dirty="0">
                    <a:latin typeface="Arial Narrow" panose="020B0606020202030204" pitchFamily="34" charset="0"/>
                    <a:ea typeface="+mj-ea"/>
                    <a:cs typeface="+mj-cs"/>
                  </a:rPr>
                  <a:t>a + b + c = A</a:t>
                </a:r>
              </a:p>
              <a:p>
                <a:pPr lvl="0"/>
                <a:r>
                  <a:rPr lang="tr-TR" sz="3600" dirty="0">
                    <a:latin typeface="Arial Narrow" panose="020B0606020202030204" pitchFamily="34" charset="0"/>
                    <a:ea typeface="+mj-ea"/>
                    <a:cs typeface="+mj-cs"/>
                  </a:rPr>
                  <a:t> a - b - c   = B</a:t>
                </a:r>
              </a:p>
              <a:p>
                <a:pPr marL="0" indent="0">
                  <a:buNone/>
                </a:pPr>
                <a:r>
                  <a:rPr lang="tr-TR" sz="3600" dirty="0">
                    <a:latin typeface="Arial Narrow" panose="020B0606020202030204" pitchFamily="34" charset="0"/>
                    <a:ea typeface="+mj-ea"/>
                    <a:cs typeface="+mj-cs"/>
                  </a:rPr>
                  <a:t>olduğuna göre,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tr-TR" sz="3600" i="1" smtClean="0">
                            <a:latin typeface="Cambria Math"/>
                            <a:ea typeface="+mj-ea"/>
                            <a:cs typeface="+mj-cs"/>
                          </a:rPr>
                        </m:ctrlPr>
                      </m:sSupPr>
                      <m:e>
                        <m:r>
                          <a:rPr lang="tr-TR" sz="3600" b="0" i="1" smtClean="0">
                            <a:latin typeface="Cambria Math"/>
                            <a:ea typeface="+mj-ea"/>
                            <a:cs typeface="+mj-cs"/>
                          </a:rPr>
                          <m:t>𝐴</m:t>
                        </m:r>
                      </m:e>
                      <m:sup>
                        <m:r>
                          <a:rPr lang="tr-TR" sz="3600" b="0" i="1" smtClean="0">
                            <a:latin typeface="Cambria Math"/>
                            <a:ea typeface="+mj-ea"/>
                            <a:cs typeface="+mj-cs"/>
                          </a:rPr>
                          <m:t>2</m:t>
                        </m:r>
                      </m:sup>
                    </m:sSup>
                    <m:r>
                      <a:rPr lang="tr-TR" sz="3600" b="0" i="1" smtClean="0">
                        <a:latin typeface="Cambria Math"/>
                        <a:ea typeface="+mj-ea"/>
                        <a:cs typeface="+mj-cs"/>
                      </a:rPr>
                      <m:t>−</m:t>
                    </m:r>
                    <m:sSup>
                      <m:sSupPr>
                        <m:ctrlPr>
                          <a:rPr lang="tr-TR" sz="3600" b="0" i="1" smtClean="0">
                            <a:latin typeface="Cambria Math"/>
                            <a:ea typeface="+mj-ea"/>
                            <a:cs typeface="+mj-cs"/>
                          </a:rPr>
                        </m:ctrlPr>
                      </m:sSupPr>
                      <m:e>
                        <m:r>
                          <a:rPr lang="tr-TR" sz="3600" b="0" i="1" smtClean="0">
                            <a:latin typeface="Cambria Math"/>
                            <a:ea typeface="+mj-ea"/>
                            <a:cs typeface="+mj-cs"/>
                          </a:rPr>
                          <m:t>𝐵</m:t>
                        </m:r>
                      </m:e>
                      <m:sup>
                        <m:r>
                          <a:rPr lang="tr-TR" sz="3600" b="0" i="1" smtClean="0">
                            <a:latin typeface="Cambria Math"/>
                            <a:ea typeface="+mj-ea"/>
                            <a:cs typeface="+mj-cs"/>
                          </a:rPr>
                          <m:t>2</m:t>
                        </m:r>
                      </m:sup>
                    </m:sSup>
                  </m:oMath>
                </a14:m>
                <a:r>
                  <a:rPr lang="tr-TR" sz="36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 ifadesi aşağıdakilerden </a:t>
                </a:r>
                <a:r>
                  <a:rPr lang="tr-TR" sz="3600" dirty="0">
                    <a:latin typeface="Arial Narrow" panose="020B0606020202030204" pitchFamily="34" charset="0"/>
                    <a:ea typeface="+mj-ea"/>
                    <a:cs typeface="+mj-cs"/>
                  </a:rPr>
                  <a:t>hangisine eşittir? </a:t>
                </a:r>
                <a:endParaRPr lang="tr-TR" sz="3600" dirty="0" smtClean="0">
                  <a:latin typeface="Arial Narrow" panose="020B0606020202030204" pitchFamily="34" charset="0"/>
                  <a:ea typeface="+mj-ea"/>
                  <a:cs typeface="+mj-cs"/>
                </a:endParaRPr>
              </a:p>
              <a:p>
                <a:pPr marL="0" indent="0">
                  <a:buNone/>
                </a:pPr>
                <a:r>
                  <a:rPr lang="tr-TR" sz="3600" dirty="0">
                    <a:latin typeface="Arial Narrow" panose="020B0606020202030204" pitchFamily="34" charset="0"/>
                    <a:ea typeface="+mj-ea"/>
                    <a:cs typeface="+mj-cs"/>
                  </a:rPr>
                  <a:t>A) 4a(b + c)	</a:t>
                </a:r>
                <a:r>
                  <a:rPr lang="tr-TR" sz="36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	B</a:t>
                </a:r>
                <a:r>
                  <a:rPr lang="tr-TR" sz="3600" dirty="0">
                    <a:latin typeface="Arial Narrow" panose="020B0606020202030204" pitchFamily="34" charset="0"/>
                    <a:ea typeface="+mj-ea"/>
                    <a:cs typeface="+mj-cs"/>
                  </a:rPr>
                  <a:t>) 4b(a + c</a:t>
                </a:r>
                <a:r>
                  <a:rPr lang="tr-TR" sz="36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)	</a:t>
                </a:r>
                <a:r>
                  <a:rPr lang="tr-TR" sz="3600" dirty="0">
                    <a:latin typeface="Arial Narrow" panose="020B0606020202030204" pitchFamily="34" charset="0"/>
                    <a:ea typeface="+mj-ea"/>
                    <a:cs typeface="+mj-cs"/>
                  </a:rPr>
                  <a:t>	C) 2c(a + b)</a:t>
                </a:r>
              </a:p>
              <a:p>
                <a:pPr marL="0" indent="0">
                  <a:buNone/>
                </a:pPr>
                <a:r>
                  <a:rPr lang="tr-TR" sz="3600" dirty="0">
                    <a:latin typeface="Arial Narrow" panose="020B0606020202030204" pitchFamily="34" charset="0"/>
                    <a:ea typeface="+mj-ea"/>
                    <a:cs typeface="+mj-cs"/>
                  </a:rPr>
                  <a:t>	D) 2a(b - c)		E) 2b(a - c)</a:t>
                </a:r>
              </a:p>
              <a:p>
                <a:pPr marL="0" indent="0">
                  <a:buNone/>
                </a:pPr>
                <a:endParaRPr lang="tr-TR" sz="1600" dirty="0">
                  <a:latin typeface="Arial Narrow" panose="020B0606020202030204" pitchFamily="34" charset="0"/>
                  <a:ea typeface="+mj-ea"/>
                  <a:cs typeface="+mj-cs"/>
                </a:endParaRPr>
              </a:p>
              <a:p>
                <a:pPr marL="0" indent="0">
                  <a:buNone/>
                </a:pPr>
                <a:endParaRPr lang="tr-TR" sz="1600" dirty="0">
                  <a:latin typeface="Arial Narrow" panose="020B0606020202030204" pitchFamily="34" charset="0"/>
                  <a:ea typeface="+mj-ea"/>
                  <a:cs typeface="+mj-cs"/>
                </a:endParaRPr>
              </a:p>
            </p:txBody>
          </p:sp>
        </mc:Choice>
        <mc:Fallback>
          <p:sp>
            <p:nvSpPr>
              <p:cNvPr id="3" name="İçerik Yer Tutucus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797" t="-1821" b="-2381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30286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dirty="0">
                <a:latin typeface="Arial Narrow" panose="020B0606020202030204" pitchFamily="34" charset="0"/>
              </a:rPr>
              <a:t>1. </a:t>
            </a:r>
            <a:r>
              <a:rPr lang="tr-TR" sz="3600" dirty="0" smtClean="0">
                <a:latin typeface="Arial Narrow" panose="020B0606020202030204" pitchFamily="34" charset="0"/>
              </a:rPr>
              <a:t>ÖZDEŞLİKLER</a:t>
            </a:r>
            <a:endParaRPr lang="tr-TR" sz="3600" dirty="0">
              <a:latin typeface="Arial Narrow" panose="020B0606020202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İçerik Yer Tutucusu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tr-TR" sz="1800" b="1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1.1. İki Kare Farkı Özdeşliği</a:t>
                </a:r>
              </a:p>
              <a:p>
                <a:pPr marL="0" indent="0">
                  <a:buNone/>
                </a:pPr>
                <a:endParaRPr lang="tr-TR" sz="1600" dirty="0" smtClean="0">
                  <a:latin typeface="Arial Narrow" panose="020B0606020202030204" pitchFamily="34" charset="0"/>
                  <a:ea typeface="+mj-ea"/>
                  <a:cs typeface="+mj-cs"/>
                </a:endParaRPr>
              </a:p>
              <a:p>
                <a:pPr marL="0" indent="0">
                  <a:buNone/>
                </a:pPr>
                <a:r>
                  <a:rPr lang="tr-TR" sz="1600" b="1" dirty="0" smtClean="0">
                    <a:ea typeface="+mj-ea"/>
                    <a:cs typeface="+mj-cs"/>
                  </a:rPr>
                  <a:t>Örnek Soru 3: </a:t>
                </a:r>
                <a:r>
                  <a:rPr lang="tr-TR" sz="1600" dirty="0" smtClean="0">
                    <a:ea typeface="+mj-ea"/>
                    <a:cs typeface="+mj-cs"/>
                  </a:rPr>
                  <a:t>	</a:t>
                </a:r>
              </a:p>
              <a:p>
                <a:pPr lvl="0"/>
                <a:r>
                  <a:rPr lang="tr-TR" sz="16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 </a:t>
                </a:r>
                <a:r>
                  <a:rPr lang="tr-TR" sz="1600" dirty="0">
                    <a:latin typeface="Arial Narrow" panose="020B0606020202030204" pitchFamily="34" charset="0"/>
                    <a:ea typeface="+mj-ea"/>
                    <a:cs typeface="+mj-cs"/>
                  </a:rPr>
                  <a:t>a + b + c = A</a:t>
                </a:r>
              </a:p>
              <a:p>
                <a:pPr lvl="0"/>
                <a:r>
                  <a:rPr lang="tr-TR" sz="1600" dirty="0">
                    <a:latin typeface="Arial Narrow" panose="020B0606020202030204" pitchFamily="34" charset="0"/>
                    <a:ea typeface="+mj-ea"/>
                    <a:cs typeface="+mj-cs"/>
                  </a:rPr>
                  <a:t> a - b - c   = B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tr-TR" sz="1600" i="1" smtClean="0">
                            <a:latin typeface="Cambria Math"/>
                            <a:ea typeface="+mj-ea"/>
                            <a:cs typeface="+mj-cs"/>
                          </a:rPr>
                        </m:ctrlPr>
                      </m:sSupPr>
                      <m:e>
                        <m:r>
                          <a:rPr lang="tr-TR" sz="1600" b="0" i="1" smtClean="0">
                            <a:latin typeface="Cambria Math"/>
                            <a:ea typeface="+mj-ea"/>
                            <a:cs typeface="+mj-cs"/>
                          </a:rPr>
                          <m:t>𝐴</m:t>
                        </m:r>
                      </m:e>
                      <m:sup>
                        <m:r>
                          <a:rPr lang="tr-TR" sz="1600" b="0" i="1" smtClean="0">
                            <a:latin typeface="Cambria Math"/>
                            <a:ea typeface="+mj-ea"/>
                            <a:cs typeface="+mj-cs"/>
                          </a:rPr>
                          <m:t>2</m:t>
                        </m:r>
                      </m:sup>
                    </m:sSup>
                    <m:r>
                      <a:rPr lang="tr-TR" sz="1600" b="0" i="1" smtClean="0">
                        <a:latin typeface="Cambria Math"/>
                        <a:ea typeface="+mj-ea"/>
                        <a:cs typeface="+mj-cs"/>
                      </a:rPr>
                      <m:t>−</m:t>
                    </m:r>
                    <m:sSup>
                      <m:sSupPr>
                        <m:ctrlPr>
                          <a:rPr lang="tr-TR" sz="1600" b="0" i="1" smtClean="0">
                            <a:latin typeface="Cambria Math"/>
                            <a:ea typeface="+mj-ea"/>
                            <a:cs typeface="+mj-cs"/>
                          </a:rPr>
                        </m:ctrlPr>
                      </m:sSupPr>
                      <m:e>
                        <m:r>
                          <a:rPr lang="tr-TR" sz="1600" b="0" i="1" smtClean="0">
                            <a:latin typeface="Cambria Math"/>
                            <a:ea typeface="+mj-ea"/>
                            <a:cs typeface="+mj-cs"/>
                          </a:rPr>
                          <m:t>𝐵</m:t>
                        </m:r>
                      </m:e>
                      <m:sup>
                        <m:r>
                          <a:rPr lang="tr-TR" sz="1600" b="0" i="1" smtClean="0">
                            <a:latin typeface="Cambria Math"/>
                            <a:ea typeface="+mj-ea"/>
                            <a:cs typeface="+mj-cs"/>
                          </a:rPr>
                          <m:t>2</m:t>
                        </m:r>
                      </m:sup>
                    </m:sSup>
                  </m:oMath>
                </a14:m>
                <a:r>
                  <a:rPr lang="tr-TR" sz="16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 = (A-B).(A+B)  olduğuna göre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tr-TR" sz="1600" i="1">
                            <a:latin typeface="Cambria Math"/>
                          </a:rPr>
                        </m:ctrlPr>
                      </m:sSupPr>
                      <m:e>
                        <m:r>
                          <a:rPr lang="tr-TR" sz="1600" i="1">
                            <a:latin typeface="Cambria Math"/>
                          </a:rPr>
                          <m:t>𝐴</m:t>
                        </m:r>
                      </m:e>
                      <m:sup>
                        <m:r>
                          <a:rPr lang="tr-TR" sz="1600" i="1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tr-TR" sz="1600" i="1">
                        <a:latin typeface="Cambria Math"/>
                      </a:rPr>
                      <m:t>−</m:t>
                    </m:r>
                    <m:sSup>
                      <m:sSupPr>
                        <m:ctrlPr>
                          <a:rPr lang="tr-TR" sz="1600" i="1">
                            <a:latin typeface="Cambria Math"/>
                          </a:rPr>
                        </m:ctrlPr>
                      </m:sSupPr>
                      <m:e>
                        <m:r>
                          <a:rPr lang="tr-TR" sz="1600" i="1">
                            <a:latin typeface="Cambria Math"/>
                          </a:rPr>
                          <m:t>𝐵</m:t>
                        </m:r>
                      </m:e>
                      <m:sup>
                        <m:r>
                          <a:rPr lang="tr-TR" sz="1600" i="1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tr-TR" sz="1600" dirty="0">
                    <a:latin typeface="Arial Narrow" panose="020B0606020202030204" pitchFamily="34" charset="0"/>
                  </a:rPr>
                  <a:t> </a:t>
                </a:r>
                <a:r>
                  <a:rPr lang="tr-TR" sz="1600" dirty="0" smtClean="0">
                    <a:latin typeface="Arial Narrow" panose="020B0606020202030204" pitchFamily="34" charset="0"/>
                  </a:rPr>
                  <a:t>= (</a:t>
                </a:r>
                <a:r>
                  <a:rPr lang="tr-TR" sz="1600" dirty="0" err="1" smtClean="0">
                    <a:latin typeface="Arial Narrow" panose="020B0606020202030204" pitchFamily="34" charset="0"/>
                  </a:rPr>
                  <a:t>a+b+c-a+b+c</a:t>
                </a:r>
                <a:r>
                  <a:rPr lang="tr-TR" sz="1600" dirty="0" smtClean="0">
                    <a:latin typeface="Arial Narrow" panose="020B0606020202030204" pitchFamily="34" charset="0"/>
                  </a:rPr>
                  <a:t>).(</a:t>
                </a:r>
                <a:r>
                  <a:rPr lang="tr-TR" sz="1600" dirty="0" err="1" smtClean="0">
                    <a:latin typeface="Arial Narrow" panose="020B0606020202030204" pitchFamily="34" charset="0"/>
                  </a:rPr>
                  <a:t>a+b+c+a-b-c</a:t>
                </a:r>
                <a:r>
                  <a:rPr lang="tr-TR" sz="1600" dirty="0" smtClean="0">
                    <a:latin typeface="Arial Narrow" panose="020B0606020202030204" pitchFamily="34" charset="0"/>
                  </a:rPr>
                  <a:t>)</a:t>
                </a:r>
              </a:p>
              <a:p>
                <a:pPr marL="0" indent="0">
                  <a:buNone/>
                </a:pPr>
                <a:r>
                  <a:rPr lang="tr-TR" sz="16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                = (2b+2c).(2a)</a:t>
                </a:r>
              </a:p>
              <a:p>
                <a:pPr marL="0" indent="0">
                  <a:buNone/>
                </a:pPr>
                <a:r>
                  <a:rPr lang="tr-TR" sz="16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                = </a:t>
                </a:r>
                <a:r>
                  <a:rPr lang="tr-TR" sz="1600" b="1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4a(</a:t>
                </a:r>
                <a:r>
                  <a:rPr lang="tr-TR" sz="1600" b="1" dirty="0" err="1" smtClean="0">
                    <a:latin typeface="Arial Narrow" panose="020B0606020202030204" pitchFamily="34" charset="0"/>
                    <a:ea typeface="+mj-ea"/>
                    <a:cs typeface="+mj-cs"/>
                  </a:rPr>
                  <a:t>b+c</a:t>
                </a:r>
                <a:r>
                  <a:rPr lang="tr-TR" sz="1600" b="1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)</a:t>
                </a:r>
                <a:r>
                  <a:rPr lang="tr-TR" sz="1600" dirty="0">
                    <a:latin typeface="Arial Narrow" panose="020B0606020202030204" pitchFamily="34" charset="0"/>
                    <a:ea typeface="+mj-ea"/>
                    <a:cs typeface="+mj-cs"/>
                  </a:rPr>
                  <a:t>	</a:t>
                </a:r>
                <a:endParaRPr lang="tr-TR" sz="1600" dirty="0" smtClean="0">
                  <a:latin typeface="Arial Narrow" panose="020B0606020202030204" pitchFamily="34" charset="0"/>
                  <a:ea typeface="+mj-ea"/>
                  <a:cs typeface="+mj-cs"/>
                </a:endParaRPr>
              </a:p>
              <a:p>
                <a:pPr marL="0" indent="0">
                  <a:buNone/>
                </a:pPr>
                <a:endParaRPr lang="tr-TR" sz="1600" dirty="0">
                  <a:latin typeface="Arial Narrow" panose="020B0606020202030204" pitchFamily="34" charset="0"/>
                  <a:ea typeface="+mj-ea"/>
                  <a:cs typeface="+mj-cs"/>
                </a:endParaRPr>
              </a:p>
              <a:p>
                <a:pPr marL="0" indent="0">
                  <a:buNone/>
                </a:pPr>
                <a:endParaRPr lang="tr-TR" sz="1600" dirty="0">
                  <a:latin typeface="Arial Narrow" panose="020B0606020202030204" pitchFamily="34" charset="0"/>
                  <a:ea typeface="+mj-ea"/>
                  <a:cs typeface="+mj-cs"/>
                </a:endParaRPr>
              </a:p>
            </p:txBody>
          </p:sp>
        </mc:Choice>
        <mc:Fallback xmlns="">
          <p:sp>
            <p:nvSpPr>
              <p:cNvPr id="3" name="İçerik Yer Tutucus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522" t="-1261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02690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dirty="0">
                <a:latin typeface="Arial Narrow" panose="020B0606020202030204" pitchFamily="34" charset="0"/>
              </a:rPr>
              <a:t>1. </a:t>
            </a:r>
            <a:r>
              <a:rPr lang="tr-TR" sz="3600" dirty="0" smtClean="0">
                <a:latin typeface="Arial Narrow" panose="020B0606020202030204" pitchFamily="34" charset="0"/>
              </a:rPr>
              <a:t>ÖZDEŞLİKLER</a:t>
            </a:r>
            <a:endParaRPr lang="tr-TR" sz="3600" dirty="0">
              <a:latin typeface="Arial Narrow" panose="020B0606020202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İçerik Yer Tutucusu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tr-TR" sz="1800" b="1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1.2. Tam Kare Özdeşliği</a:t>
                </a:r>
              </a:p>
              <a:p>
                <a:pPr marL="0" indent="0">
                  <a:buNone/>
                </a:pPr>
                <a:r>
                  <a:rPr lang="tr-TR" sz="1600" dirty="0" smtClean="0"/>
                  <a:t>(a </a:t>
                </a:r>
                <a:r>
                  <a:rPr lang="tr-TR" sz="1600" dirty="0"/>
                  <a:t>+ b)</a:t>
                </a:r>
                <a:r>
                  <a:rPr lang="tr-TR" sz="1600" baseline="30000" dirty="0"/>
                  <a:t>2</a:t>
                </a:r>
                <a:r>
                  <a:rPr lang="tr-TR" sz="1600" dirty="0"/>
                  <a:t> = a</a:t>
                </a:r>
                <a:r>
                  <a:rPr lang="tr-TR" sz="1600" baseline="30000" dirty="0"/>
                  <a:t>2</a:t>
                </a:r>
                <a:r>
                  <a:rPr lang="tr-TR" sz="1600" dirty="0"/>
                  <a:t> + 2ab + b</a:t>
                </a:r>
                <a:r>
                  <a:rPr lang="tr-TR" sz="1600" baseline="30000" dirty="0"/>
                  <a:t>2 </a:t>
                </a:r>
                <a:endParaRPr lang="tr-TR" sz="1600" baseline="30000" dirty="0" smtClean="0"/>
              </a:p>
              <a:p>
                <a:pPr marL="0" indent="0">
                  <a:buNone/>
                </a:pPr>
                <a:r>
                  <a:rPr lang="tr-TR" sz="1600" dirty="0" smtClean="0"/>
                  <a:t>(</a:t>
                </a:r>
                <a:r>
                  <a:rPr lang="tr-TR" sz="1600" dirty="0"/>
                  <a:t>a - b)</a:t>
                </a:r>
                <a:r>
                  <a:rPr lang="tr-TR" sz="1600" baseline="30000" dirty="0"/>
                  <a:t>2</a:t>
                </a:r>
                <a:r>
                  <a:rPr lang="tr-TR" sz="1600" dirty="0"/>
                  <a:t> = a</a:t>
                </a:r>
                <a:r>
                  <a:rPr lang="tr-TR" sz="1600" baseline="30000" dirty="0"/>
                  <a:t>2</a:t>
                </a:r>
                <a:r>
                  <a:rPr lang="tr-TR" sz="1600" dirty="0"/>
                  <a:t> - 2ab + b</a:t>
                </a:r>
                <a:r>
                  <a:rPr lang="tr-TR" sz="1600" baseline="30000" dirty="0"/>
                  <a:t>2</a:t>
                </a:r>
                <a:r>
                  <a:rPr lang="tr-TR" sz="1600" dirty="0"/>
                  <a:t> </a:t>
                </a:r>
                <a:r>
                  <a:rPr lang="tr-TR" sz="1600" dirty="0" err="1"/>
                  <a:t>dir</a:t>
                </a:r>
                <a:r>
                  <a:rPr lang="tr-TR" sz="1600" dirty="0"/>
                  <a:t>.</a:t>
                </a:r>
              </a:p>
              <a:p>
                <a:pPr marL="0" indent="0">
                  <a:buNone/>
                </a:pPr>
                <a:endParaRPr lang="tr-TR" sz="1600" dirty="0" smtClean="0">
                  <a:latin typeface="Arial Narrow" panose="020B0606020202030204" pitchFamily="34" charset="0"/>
                  <a:ea typeface="+mj-ea"/>
                  <a:cs typeface="+mj-cs"/>
                </a:endParaRPr>
              </a:p>
              <a:p>
                <a:pPr marL="0" indent="0">
                  <a:buNone/>
                </a:pPr>
                <a:r>
                  <a:rPr lang="tr-TR" sz="16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Bu </a:t>
                </a:r>
                <a:r>
                  <a:rPr lang="tr-TR" sz="1600" dirty="0">
                    <a:latin typeface="Arial Narrow" panose="020B0606020202030204" pitchFamily="34" charset="0"/>
                    <a:ea typeface="+mj-ea"/>
                    <a:cs typeface="+mj-cs"/>
                  </a:rPr>
                  <a:t>eşitliklerden,</a:t>
                </a:r>
              </a:p>
              <a:p>
                <a:r>
                  <a:rPr lang="tr-TR" sz="1600" dirty="0"/>
                  <a:t>a</a:t>
                </a:r>
                <a:r>
                  <a:rPr lang="tr-TR" sz="1600" baseline="30000" dirty="0"/>
                  <a:t>2</a:t>
                </a:r>
                <a:r>
                  <a:rPr lang="tr-TR" sz="1600" dirty="0"/>
                  <a:t> + b</a:t>
                </a:r>
                <a:r>
                  <a:rPr lang="tr-TR" sz="1600" baseline="30000" dirty="0"/>
                  <a:t>2</a:t>
                </a:r>
                <a:r>
                  <a:rPr lang="tr-TR" sz="1600" dirty="0"/>
                  <a:t> = (a + b)</a:t>
                </a:r>
                <a:r>
                  <a:rPr lang="tr-TR" sz="1600" baseline="30000" dirty="0"/>
                  <a:t>2</a:t>
                </a:r>
                <a:r>
                  <a:rPr lang="tr-TR" sz="1600" dirty="0"/>
                  <a:t> - 2ab</a:t>
                </a:r>
              </a:p>
              <a:p>
                <a:r>
                  <a:rPr lang="tr-TR" sz="1600" dirty="0"/>
                  <a:t>a</a:t>
                </a:r>
                <a:r>
                  <a:rPr lang="tr-TR" sz="1600" baseline="30000" dirty="0"/>
                  <a:t>2</a:t>
                </a:r>
                <a:r>
                  <a:rPr lang="tr-TR" sz="1600" dirty="0"/>
                  <a:t> + b</a:t>
                </a:r>
                <a:r>
                  <a:rPr lang="tr-TR" sz="1600" baseline="30000" dirty="0"/>
                  <a:t>2</a:t>
                </a:r>
                <a:r>
                  <a:rPr lang="tr-TR" sz="1600" dirty="0"/>
                  <a:t> = (a - b)</a:t>
                </a:r>
                <a:r>
                  <a:rPr lang="tr-TR" sz="1600" baseline="30000" dirty="0"/>
                  <a:t>2</a:t>
                </a:r>
                <a:r>
                  <a:rPr lang="tr-TR" sz="1600" dirty="0"/>
                  <a:t> + </a:t>
                </a:r>
                <a:r>
                  <a:rPr lang="tr-TR" sz="1600" dirty="0" smtClean="0"/>
                  <a:t>2ab</a:t>
                </a:r>
                <a:endParaRPr lang="tr-TR" sz="1600" dirty="0"/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tr-TR" sz="1600" i="1" smtClean="0">
                            <a:latin typeface="Cambria Math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tr-TR" sz="1600" i="1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tr-TR" sz="1600" b="0" i="1" smtClean="0">
                                <a:latin typeface="Cambria Math"/>
                              </a:rPr>
                              <m:t>𝑎</m:t>
                            </m:r>
                            <m:r>
                              <a:rPr lang="tr-TR" sz="1600" b="0" i="1" smtClean="0">
                                <a:latin typeface="Cambria Math"/>
                              </a:rPr>
                              <m:t>+</m:t>
                            </m:r>
                            <m:r>
                              <a:rPr lang="tr-TR" sz="1600" b="0" i="1" smtClean="0">
                                <a:latin typeface="Cambria Math"/>
                              </a:rPr>
                              <m:t>𝑏</m:t>
                            </m:r>
                          </m:e>
                        </m:d>
                      </m:e>
                      <m:sup>
                        <m:r>
                          <a:rPr lang="tr-TR" sz="1600" b="0" i="1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tr-TR" sz="1600" b="0" i="1" smtClean="0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tr-TR" sz="1600" b="0" i="1" smtClean="0">
                            <a:latin typeface="Cambria Math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tr-TR" sz="1600" b="0" i="1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tr-TR" sz="1600" b="0" i="1" smtClean="0">
                                <a:latin typeface="Cambria Math"/>
                              </a:rPr>
                              <m:t>𝑎</m:t>
                            </m:r>
                            <m:r>
                              <a:rPr lang="tr-TR" sz="1600" b="0" i="1" smtClean="0">
                                <a:latin typeface="Cambria Math"/>
                              </a:rPr>
                              <m:t>−</m:t>
                            </m:r>
                            <m:r>
                              <a:rPr lang="tr-TR" sz="1600" b="0" i="1" smtClean="0">
                                <a:latin typeface="Cambria Math"/>
                              </a:rPr>
                              <m:t>𝑏</m:t>
                            </m:r>
                          </m:e>
                        </m:d>
                      </m:e>
                      <m:sup>
                        <m:r>
                          <a:rPr lang="tr-TR" sz="1600" b="0" i="1" smtClean="0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tr-TR" sz="1600" dirty="0" smtClean="0"/>
                  <a:t> </a:t>
                </a:r>
                <a:r>
                  <a:rPr lang="tr-TR" sz="1600" dirty="0"/>
                  <a:t>4ab bulunur.</a:t>
                </a:r>
              </a:p>
              <a:p>
                <a:pPr marL="0" lvl="0" indent="0">
                  <a:buNone/>
                </a:pPr>
                <a:endParaRPr lang="tr-TR" sz="1600" dirty="0" smtClean="0"/>
              </a:p>
              <a:p>
                <a:pPr marL="0" lvl="0" indent="0">
                  <a:buNone/>
                </a:pPr>
                <a:r>
                  <a:rPr lang="tr-TR" sz="1600" dirty="0" smtClean="0"/>
                  <a:t>Örneğin : (a </a:t>
                </a:r>
                <a:r>
                  <a:rPr lang="tr-TR" sz="1600" dirty="0"/>
                  <a:t>+ 2)</a:t>
                </a:r>
                <a:r>
                  <a:rPr lang="tr-TR" sz="1600" baseline="30000" dirty="0"/>
                  <a:t>2</a:t>
                </a:r>
                <a:r>
                  <a:rPr lang="tr-TR" sz="1600" dirty="0"/>
                  <a:t> = a</a:t>
                </a:r>
                <a:r>
                  <a:rPr lang="tr-TR" sz="1600" baseline="30000" dirty="0"/>
                  <a:t>2</a:t>
                </a:r>
                <a:r>
                  <a:rPr lang="tr-TR" sz="1600" dirty="0"/>
                  <a:t> + 2 . a . 2 + 2</a:t>
                </a:r>
                <a:r>
                  <a:rPr lang="tr-TR" sz="1600" baseline="30000" dirty="0"/>
                  <a:t>2</a:t>
                </a:r>
                <a:r>
                  <a:rPr lang="tr-TR" sz="1600" dirty="0"/>
                  <a:t> = a</a:t>
                </a:r>
                <a:r>
                  <a:rPr lang="tr-TR" sz="1600" baseline="30000" dirty="0"/>
                  <a:t>2</a:t>
                </a:r>
                <a:r>
                  <a:rPr lang="tr-TR" sz="1600" dirty="0"/>
                  <a:t> + 4a + 4</a:t>
                </a:r>
              </a:p>
              <a:p>
                <a:pPr marL="0" indent="0">
                  <a:buNone/>
                </a:pPr>
                <a:r>
                  <a:rPr lang="tr-TR" sz="1600" dirty="0" smtClean="0"/>
                  <a:t>Örneğin : (2x </a:t>
                </a:r>
                <a:r>
                  <a:rPr lang="tr-TR" sz="1600" dirty="0"/>
                  <a:t>- 3y)</a:t>
                </a:r>
                <a:r>
                  <a:rPr lang="tr-TR" sz="1600" baseline="30000" dirty="0"/>
                  <a:t>2</a:t>
                </a:r>
                <a:r>
                  <a:rPr lang="tr-TR" sz="1600" dirty="0"/>
                  <a:t> = 4x</a:t>
                </a:r>
                <a:r>
                  <a:rPr lang="tr-TR" sz="1600" baseline="30000" dirty="0"/>
                  <a:t>2</a:t>
                </a:r>
                <a:r>
                  <a:rPr lang="tr-TR" sz="1600" dirty="0"/>
                  <a:t> - 12xy + </a:t>
                </a:r>
                <a:r>
                  <a:rPr lang="tr-TR" sz="1600" dirty="0" smtClean="0"/>
                  <a:t>9y</a:t>
                </a:r>
                <a:r>
                  <a:rPr lang="tr-TR" sz="1600" baseline="30000" dirty="0" smtClean="0"/>
                  <a:t>2</a:t>
                </a:r>
                <a:endParaRPr lang="tr-TR" sz="1600" dirty="0">
                  <a:latin typeface="Arial Narrow" panose="020B0606020202030204" pitchFamily="34" charset="0"/>
                  <a:ea typeface="+mj-ea"/>
                  <a:cs typeface="+mj-cs"/>
                </a:endParaRPr>
              </a:p>
            </p:txBody>
          </p:sp>
        </mc:Choice>
        <mc:Fallback xmlns="">
          <p:sp>
            <p:nvSpPr>
              <p:cNvPr id="3" name="İçerik Yer Tutucus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522" t="-1261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07624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dirty="0">
                <a:latin typeface="Arial Narrow" panose="020B0606020202030204" pitchFamily="34" charset="0"/>
              </a:rPr>
              <a:t>1. </a:t>
            </a:r>
            <a:r>
              <a:rPr lang="tr-TR" sz="3600" dirty="0" smtClean="0">
                <a:latin typeface="Arial Narrow" panose="020B0606020202030204" pitchFamily="34" charset="0"/>
              </a:rPr>
              <a:t>ÖZDEŞLİKLER</a:t>
            </a:r>
            <a:endParaRPr lang="tr-TR" sz="3600" dirty="0">
              <a:latin typeface="Arial Narrow" panose="020B0606020202030204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tr-TR" sz="1800" b="1" dirty="0" smtClean="0">
                <a:latin typeface="Arial Narrow" panose="020B0606020202030204" pitchFamily="34" charset="0"/>
                <a:ea typeface="+mj-ea"/>
                <a:cs typeface="+mj-cs"/>
              </a:rPr>
              <a:t>1.2. Tam Kare Özdeşliği</a:t>
            </a:r>
          </a:p>
          <a:p>
            <a:pPr marL="0" indent="0">
              <a:buNone/>
            </a:pP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Örnek Soru 4: </a:t>
            </a:r>
            <a:endParaRPr lang="tr-TR" sz="1600" b="1" dirty="0" smtClean="0">
              <a:latin typeface="Arial Narrow" panose="020B0606020202030204" pitchFamily="34" charset="0"/>
              <a:ea typeface="+mj-ea"/>
              <a:cs typeface="+mj-cs"/>
            </a:endParaRPr>
          </a:p>
          <a:p>
            <a:r>
              <a:rPr lang="tr-TR" sz="4000" dirty="0"/>
              <a:t>a</a:t>
            </a:r>
            <a:r>
              <a:rPr lang="tr-TR" sz="4000" baseline="30000" dirty="0"/>
              <a:t>2</a:t>
            </a:r>
            <a:r>
              <a:rPr lang="tr-TR" sz="4000" dirty="0"/>
              <a:t> + 3ab = 9 </a:t>
            </a:r>
            <a:endParaRPr lang="tr-TR" sz="4000" dirty="0" smtClean="0"/>
          </a:p>
          <a:p>
            <a:r>
              <a:rPr lang="tr-TR" sz="4000" dirty="0" smtClean="0"/>
              <a:t>b</a:t>
            </a:r>
            <a:r>
              <a:rPr lang="tr-TR" sz="4000" baseline="30000" dirty="0" smtClean="0"/>
              <a:t>2</a:t>
            </a:r>
            <a:r>
              <a:rPr lang="tr-TR" sz="4000" dirty="0" smtClean="0"/>
              <a:t> </a:t>
            </a:r>
            <a:r>
              <a:rPr lang="tr-TR" sz="4000" dirty="0"/>
              <a:t>- ab = 7</a:t>
            </a:r>
          </a:p>
          <a:p>
            <a:pPr marL="0" indent="0">
              <a:buNone/>
            </a:pPr>
            <a:r>
              <a:rPr lang="tr-TR" sz="4000" dirty="0"/>
              <a:t>olduğuna göre, a + b </a:t>
            </a:r>
            <a:r>
              <a:rPr lang="tr-TR" sz="4000" dirty="0" smtClean="0"/>
              <a:t>toplamının </a:t>
            </a:r>
            <a:r>
              <a:rPr lang="tr-TR" sz="4000" dirty="0"/>
              <a:t>pozitif değeri </a:t>
            </a:r>
            <a:r>
              <a:rPr lang="tr-TR" sz="4000" dirty="0" smtClean="0"/>
              <a:t>kaçt</a:t>
            </a:r>
            <a:r>
              <a:rPr lang="tr-TR" sz="4000" dirty="0"/>
              <a:t>ı</a:t>
            </a:r>
            <a:r>
              <a:rPr lang="tr-TR" sz="4000" dirty="0" smtClean="0"/>
              <a:t>r</a:t>
            </a:r>
            <a:r>
              <a:rPr lang="tr-TR" sz="4000" dirty="0"/>
              <a:t>?</a:t>
            </a:r>
          </a:p>
          <a:p>
            <a:pPr marL="0" indent="0">
              <a:buNone/>
            </a:pPr>
            <a:r>
              <a:rPr lang="tr-TR" sz="4000" dirty="0"/>
              <a:t>A) 3	B) 4	C) 5	D) 6	E) 7</a:t>
            </a:r>
          </a:p>
          <a:p>
            <a:pPr marL="0" indent="0">
              <a:buNone/>
            </a:pPr>
            <a:r>
              <a:rPr lang="tr-TR" sz="1600" dirty="0"/>
              <a:t/>
            </a:r>
            <a:br>
              <a:rPr lang="tr-TR" sz="1600" dirty="0"/>
            </a:br>
            <a:endParaRPr lang="tr-TR" sz="1600" dirty="0">
              <a:latin typeface="Arial Narrow" panose="020B0606020202030204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992847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dirty="0">
                <a:latin typeface="Arial Narrow" panose="020B0606020202030204" pitchFamily="34" charset="0"/>
              </a:rPr>
              <a:t>1. </a:t>
            </a:r>
            <a:r>
              <a:rPr lang="tr-TR" sz="3600" dirty="0" smtClean="0">
                <a:latin typeface="Arial Narrow" panose="020B0606020202030204" pitchFamily="34" charset="0"/>
              </a:rPr>
              <a:t>ÖZDEŞLİKLER</a:t>
            </a:r>
            <a:endParaRPr lang="tr-TR" sz="3600" dirty="0">
              <a:latin typeface="Arial Narrow" panose="020B0606020202030204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tr-TR" sz="1800" b="1" dirty="0" smtClean="0">
                <a:latin typeface="Arial Narrow" panose="020B0606020202030204" pitchFamily="34" charset="0"/>
                <a:ea typeface="+mj-ea"/>
                <a:cs typeface="+mj-cs"/>
              </a:rPr>
              <a:t>1.2. Tam Kare Özdeşliği</a:t>
            </a:r>
          </a:p>
          <a:p>
            <a:pPr marL="0" indent="0">
              <a:buNone/>
            </a:pP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Örnek Soru </a:t>
            </a:r>
            <a:r>
              <a:rPr lang="tr-TR" sz="1600" b="1" dirty="0" smtClean="0">
                <a:latin typeface="Arial Narrow" panose="020B0606020202030204" pitchFamily="34" charset="0"/>
                <a:ea typeface="+mj-ea"/>
                <a:cs typeface="+mj-cs"/>
              </a:rPr>
              <a:t>Çözüm 4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: </a:t>
            </a:r>
            <a:endParaRPr lang="tr-TR" sz="1600" b="1" dirty="0" smtClean="0">
              <a:latin typeface="Arial Narrow" panose="020B0606020202030204" pitchFamily="34" charset="0"/>
              <a:ea typeface="+mj-ea"/>
              <a:cs typeface="+mj-cs"/>
            </a:endParaRPr>
          </a:p>
          <a:p>
            <a:pPr marL="0" indent="0">
              <a:buNone/>
            </a:pPr>
            <a:r>
              <a:rPr lang="tr-TR" sz="1600" dirty="0"/>
              <a:t>a</a:t>
            </a:r>
            <a:r>
              <a:rPr lang="tr-TR" sz="1600" baseline="30000" dirty="0"/>
              <a:t>2</a:t>
            </a:r>
            <a:r>
              <a:rPr lang="tr-TR" sz="1600" dirty="0"/>
              <a:t> + 3ab = 9 </a:t>
            </a:r>
            <a:endParaRPr lang="tr-TR" sz="1600" dirty="0" smtClean="0"/>
          </a:p>
          <a:p>
            <a:pPr marL="0" indent="0">
              <a:buNone/>
            </a:pPr>
            <a:r>
              <a:rPr lang="tr-TR" sz="1600" dirty="0" smtClean="0"/>
              <a:t>b</a:t>
            </a:r>
            <a:r>
              <a:rPr lang="tr-TR" sz="1600" baseline="30000" dirty="0" smtClean="0"/>
              <a:t>2</a:t>
            </a:r>
            <a:r>
              <a:rPr lang="tr-TR" sz="1600" dirty="0" smtClean="0"/>
              <a:t> </a:t>
            </a:r>
            <a:r>
              <a:rPr lang="tr-TR" sz="1600" dirty="0"/>
              <a:t>- ab = </a:t>
            </a:r>
            <a:r>
              <a:rPr lang="tr-TR" sz="1600" dirty="0" smtClean="0"/>
              <a:t>7       iki eşitliği taraf tarafa toplarsak </a:t>
            </a:r>
          </a:p>
          <a:p>
            <a:pPr marL="0" indent="0">
              <a:buNone/>
            </a:pPr>
            <a:endParaRPr lang="tr-TR" sz="1600" dirty="0"/>
          </a:p>
          <a:p>
            <a:pPr marL="0" indent="0">
              <a:buNone/>
            </a:pPr>
            <a:r>
              <a:rPr lang="tr-TR" sz="1600" dirty="0" smtClean="0"/>
              <a:t>	a</a:t>
            </a:r>
            <a:r>
              <a:rPr lang="tr-TR" sz="1600" baseline="30000" dirty="0" smtClean="0"/>
              <a:t>2</a:t>
            </a:r>
            <a:r>
              <a:rPr lang="tr-TR" sz="1600" dirty="0" smtClean="0"/>
              <a:t> </a:t>
            </a:r>
            <a:r>
              <a:rPr lang="tr-TR" sz="1600" dirty="0"/>
              <a:t>+ 3ab </a:t>
            </a:r>
            <a:r>
              <a:rPr lang="tr-TR" sz="1600" dirty="0" smtClean="0"/>
              <a:t>	=   </a:t>
            </a:r>
            <a:r>
              <a:rPr lang="tr-TR" sz="1600" dirty="0"/>
              <a:t>9 </a:t>
            </a:r>
          </a:p>
          <a:p>
            <a:pPr marL="0" indent="0">
              <a:buNone/>
            </a:pPr>
            <a:r>
              <a:rPr lang="tr-TR" sz="1600" dirty="0" smtClean="0"/>
              <a:t>	b</a:t>
            </a:r>
            <a:r>
              <a:rPr lang="tr-TR" sz="1600" baseline="30000" dirty="0" smtClean="0"/>
              <a:t>2</a:t>
            </a:r>
            <a:r>
              <a:rPr lang="tr-TR" sz="1600" dirty="0" smtClean="0"/>
              <a:t> </a:t>
            </a:r>
            <a:r>
              <a:rPr lang="tr-TR" sz="1600" dirty="0"/>
              <a:t>- ab </a:t>
            </a:r>
            <a:r>
              <a:rPr lang="tr-TR" sz="1600" dirty="0" smtClean="0"/>
              <a:t>	=   7</a:t>
            </a:r>
            <a:r>
              <a:rPr lang="tr-TR" sz="1600" dirty="0"/>
              <a:t/>
            </a:r>
            <a:br>
              <a:rPr lang="tr-TR" sz="1600" dirty="0"/>
            </a:br>
            <a:r>
              <a:rPr lang="tr-TR" sz="1600" dirty="0" smtClean="0"/>
              <a:t>	a</a:t>
            </a:r>
            <a:r>
              <a:rPr lang="tr-TR" sz="1600" baseline="30000" dirty="0" smtClean="0"/>
              <a:t>2</a:t>
            </a:r>
            <a:r>
              <a:rPr lang="tr-TR" sz="1600" dirty="0" smtClean="0"/>
              <a:t> </a:t>
            </a:r>
            <a:r>
              <a:rPr lang="tr-TR" sz="1600" dirty="0"/>
              <a:t>+ 2</a:t>
            </a:r>
            <a:r>
              <a:rPr lang="tr-TR" sz="1600" dirty="0" smtClean="0"/>
              <a:t>ab+</a:t>
            </a:r>
            <a:r>
              <a:rPr lang="tr-TR" sz="1600" dirty="0"/>
              <a:t> b</a:t>
            </a:r>
            <a:r>
              <a:rPr lang="tr-TR" sz="1600" baseline="30000" dirty="0"/>
              <a:t>2</a:t>
            </a:r>
            <a:r>
              <a:rPr lang="tr-TR" sz="1600" dirty="0"/>
              <a:t> </a:t>
            </a:r>
            <a:r>
              <a:rPr lang="tr-TR" sz="1600" dirty="0" smtClean="0"/>
              <a:t>=  16</a:t>
            </a:r>
            <a:endParaRPr lang="tr-TR" sz="1600" dirty="0">
              <a:latin typeface="Arial Narrow" panose="020B0606020202030204" pitchFamily="34" charset="0"/>
              <a:ea typeface="+mj-ea"/>
              <a:cs typeface="+mj-cs"/>
            </a:endParaRPr>
          </a:p>
          <a:p>
            <a:pPr marL="0" indent="0">
              <a:buNone/>
            </a:pPr>
            <a:r>
              <a:rPr lang="tr-TR" sz="1600" dirty="0" smtClean="0"/>
              <a:t>	(</a:t>
            </a:r>
            <a:r>
              <a:rPr lang="tr-TR" sz="1600" dirty="0"/>
              <a:t>a + </a:t>
            </a:r>
            <a:r>
              <a:rPr lang="tr-TR" sz="1600" dirty="0" smtClean="0"/>
              <a:t>b)</a:t>
            </a:r>
            <a:r>
              <a:rPr lang="tr-TR" sz="1600" baseline="30000" dirty="0" smtClean="0"/>
              <a:t>2 	</a:t>
            </a:r>
            <a:r>
              <a:rPr lang="tr-TR" sz="1600" dirty="0"/>
              <a:t> </a:t>
            </a:r>
            <a:r>
              <a:rPr lang="tr-TR" sz="1600" dirty="0" smtClean="0"/>
              <a:t> </a:t>
            </a:r>
            <a:r>
              <a:rPr lang="tr-TR" sz="1600" dirty="0"/>
              <a:t>=  </a:t>
            </a:r>
            <a:r>
              <a:rPr lang="tr-TR" sz="1600" dirty="0" smtClean="0"/>
              <a:t>16     buradan </a:t>
            </a:r>
          </a:p>
          <a:p>
            <a:pPr marL="0" indent="0">
              <a:buNone/>
            </a:pPr>
            <a:r>
              <a:rPr lang="tr-TR" sz="1600" dirty="0"/>
              <a:t>	</a:t>
            </a:r>
            <a:r>
              <a:rPr lang="tr-TR" sz="1600" dirty="0" smtClean="0"/>
              <a:t>(</a:t>
            </a:r>
            <a:r>
              <a:rPr lang="tr-TR" sz="1600" dirty="0" err="1" smtClean="0"/>
              <a:t>a+b</a:t>
            </a:r>
            <a:r>
              <a:rPr lang="tr-TR" sz="1600" dirty="0" smtClean="0"/>
              <a:t>) = 4 ve (</a:t>
            </a:r>
            <a:r>
              <a:rPr lang="tr-TR" sz="1600" dirty="0" err="1" smtClean="0"/>
              <a:t>a+b</a:t>
            </a:r>
            <a:r>
              <a:rPr lang="tr-TR" sz="1600" dirty="0" smtClean="0"/>
              <a:t>) = -4   olur. Pozitif değerini sorduğu için sorunun cevabı 4’tür. </a:t>
            </a:r>
          </a:p>
          <a:p>
            <a:pPr marL="0" indent="0">
              <a:buNone/>
            </a:pPr>
            <a:endParaRPr lang="tr-TR" sz="1600" dirty="0"/>
          </a:p>
          <a:p>
            <a:pPr marL="0" indent="0">
              <a:buNone/>
            </a:pPr>
            <a:r>
              <a:rPr lang="tr-TR" sz="1600" dirty="0" err="1">
                <a:latin typeface="Arial Narrow" panose="020B0606020202030204" pitchFamily="34" charset="0"/>
                <a:ea typeface="+mj-ea"/>
                <a:cs typeface="+mj-cs"/>
              </a:rPr>
              <a:t>	</a:t>
            </a:r>
            <a:endParaRPr lang="tr-TR" sz="1600" dirty="0" smtClean="0"/>
          </a:p>
        </p:txBody>
      </p:sp>
      <p:cxnSp>
        <p:nvCxnSpPr>
          <p:cNvPr id="5" name="Düz Bağlayıcı 4"/>
          <p:cNvCxnSpPr/>
          <p:nvPr/>
        </p:nvCxnSpPr>
        <p:spPr>
          <a:xfrm>
            <a:off x="1641231" y="4196862"/>
            <a:ext cx="94956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Düz Bağlayıcı 6"/>
          <p:cNvCxnSpPr/>
          <p:nvPr/>
        </p:nvCxnSpPr>
        <p:spPr>
          <a:xfrm>
            <a:off x="2872154" y="4196862"/>
            <a:ext cx="39858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66228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dirty="0">
                <a:latin typeface="Arial Narrow" panose="020B0606020202030204" pitchFamily="34" charset="0"/>
              </a:rPr>
              <a:t>1. </a:t>
            </a:r>
            <a:r>
              <a:rPr lang="tr-TR" sz="3600" dirty="0" smtClean="0">
                <a:latin typeface="Arial Narrow" panose="020B0606020202030204" pitchFamily="34" charset="0"/>
              </a:rPr>
              <a:t>ÖZDEŞLİKLER</a:t>
            </a:r>
            <a:endParaRPr lang="tr-TR" sz="3600" dirty="0">
              <a:latin typeface="Arial Narrow" panose="020B0606020202030204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İçerik Yer Tutucusu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tr-TR" sz="1800" b="1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1.2. Tam Kare Özdeşliği</a:t>
                </a:r>
              </a:p>
              <a:p>
                <a:pPr marL="0" indent="0">
                  <a:buNone/>
                </a:pPr>
                <a:r>
                  <a:rPr lang="tr-TR" sz="1600" b="1" dirty="0">
                    <a:latin typeface="Arial Narrow" panose="020B0606020202030204" pitchFamily="34" charset="0"/>
                    <a:ea typeface="+mj-ea"/>
                    <a:cs typeface="+mj-cs"/>
                  </a:rPr>
                  <a:t>Örnek Soru </a:t>
                </a:r>
                <a:r>
                  <a:rPr lang="tr-TR" sz="1600" b="1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5: </a:t>
                </a:r>
              </a:p>
              <a:p>
                <a:pPr marL="0" indent="0">
                  <a:buNone/>
                </a:pPr>
                <a:r>
                  <a:rPr lang="tr-TR" sz="4000" dirty="0"/>
                  <a:t>a &gt; b olmak üzere,</a:t>
                </a:r>
              </a:p>
              <a:p>
                <a:r>
                  <a:rPr lang="tr-TR" sz="4000" dirty="0"/>
                  <a:t>a</a:t>
                </a:r>
                <a:r>
                  <a:rPr lang="tr-TR" sz="4000" baseline="30000" dirty="0"/>
                  <a:t>2</a:t>
                </a:r>
                <a:r>
                  <a:rPr lang="tr-TR" sz="4000" dirty="0"/>
                  <a:t> + b</a:t>
                </a:r>
                <a:r>
                  <a:rPr lang="tr-TR" sz="4000" baseline="30000" dirty="0"/>
                  <a:t>2</a:t>
                </a:r>
                <a:r>
                  <a:rPr lang="tr-TR" sz="4000" dirty="0"/>
                  <a:t> = 11 </a:t>
                </a:r>
                <a:endParaRPr lang="tr-TR" sz="4000" dirty="0" smtClean="0"/>
              </a:p>
              <a:p>
                <a:r>
                  <a:rPr lang="tr-TR" sz="4000" dirty="0" err="1" smtClean="0"/>
                  <a:t>a.b</a:t>
                </a:r>
                <a:r>
                  <a:rPr lang="tr-TR" sz="4000" dirty="0" smtClean="0"/>
                  <a:t> </a:t>
                </a:r>
                <a:r>
                  <a:rPr lang="tr-TR" sz="4000" dirty="0"/>
                  <a:t>= 3</a:t>
                </a:r>
              </a:p>
              <a:p>
                <a:pPr marL="0" indent="0">
                  <a:buNone/>
                </a:pPr>
                <a:r>
                  <a:rPr lang="tr-TR" sz="4000" dirty="0"/>
                  <a:t>olduğuna göre, a - b fark </a:t>
                </a:r>
                <a:r>
                  <a:rPr lang="tr-TR" sz="4000" dirty="0" smtClean="0"/>
                  <a:t>kaçt</a:t>
                </a:r>
                <a:r>
                  <a:rPr lang="tr-TR" sz="4000" dirty="0"/>
                  <a:t>ı</a:t>
                </a:r>
                <a:r>
                  <a:rPr lang="tr-TR" sz="4000" dirty="0" smtClean="0"/>
                  <a:t>r</a:t>
                </a:r>
                <a:r>
                  <a:rPr lang="tr-TR" sz="4000" dirty="0"/>
                  <a:t>?</a:t>
                </a:r>
              </a:p>
              <a:p>
                <a:pPr marL="0" indent="0">
                  <a:buNone/>
                </a:pPr>
                <a:r>
                  <a:rPr lang="tr-TR" sz="4000" dirty="0"/>
                  <a:t>A)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tr-TR" sz="4000" i="1" dirty="0" smtClean="0"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tr-TR" sz="4000" b="0" i="1" dirty="0" smtClean="0">
                            <a:latin typeface="Cambria Math"/>
                          </a:rPr>
                          <m:t>5</m:t>
                        </m:r>
                      </m:e>
                    </m:rad>
                  </m:oMath>
                </a14:m>
                <a:r>
                  <a:rPr lang="tr-TR" sz="4000" dirty="0"/>
                  <a:t>	B)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tr-TR" sz="4000" i="1" dirty="0"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tr-TR" sz="4000" b="0" i="1" dirty="0" smtClean="0">
                            <a:latin typeface="Cambria Math"/>
                          </a:rPr>
                          <m:t>3</m:t>
                        </m:r>
                      </m:e>
                    </m:rad>
                    <m:r>
                      <a:rPr lang="tr-TR" sz="4000" i="1" dirty="0">
                        <a:latin typeface="Cambria Math"/>
                      </a:rPr>
                      <m:t> </m:t>
                    </m:r>
                  </m:oMath>
                </a14:m>
                <a:r>
                  <a:rPr lang="tr-TR" sz="4000" dirty="0"/>
                  <a:t>	C) 1 </a:t>
                </a:r>
                <a:r>
                  <a:rPr lang="tr-TR" sz="4000" dirty="0" smtClean="0"/>
                  <a:t>	D</a:t>
                </a:r>
                <a:r>
                  <a:rPr lang="tr-TR" sz="4000" dirty="0"/>
                  <a:t>) </a:t>
                </a:r>
                <a:r>
                  <a:rPr lang="tr-TR" sz="4000" dirty="0" smtClean="0"/>
                  <a:t>-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tr-TR" sz="4000" i="1" dirty="0"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tr-TR" sz="4000" i="1" dirty="0">
                            <a:latin typeface="Cambria Math"/>
                          </a:rPr>
                          <m:t>3</m:t>
                        </m:r>
                      </m:e>
                    </m:rad>
                    <m:r>
                      <a:rPr lang="tr-TR" sz="4000" i="1" dirty="0">
                        <a:latin typeface="Cambria Math"/>
                      </a:rPr>
                      <m:t> </m:t>
                    </m:r>
                  </m:oMath>
                </a14:m>
                <a:r>
                  <a:rPr lang="tr-TR" sz="4000" dirty="0"/>
                  <a:t>	E) -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tr-TR" sz="4000" i="1" dirty="0"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tr-TR" sz="4000" i="1" dirty="0">
                            <a:latin typeface="Cambria Math"/>
                          </a:rPr>
                          <m:t>5</m:t>
                        </m:r>
                      </m:e>
                    </m:rad>
                  </m:oMath>
                </a14:m>
                <a:endParaRPr lang="tr-TR" sz="4000" b="1" dirty="0" smtClean="0">
                  <a:latin typeface="Arial Narrow" panose="020B0606020202030204" pitchFamily="34" charset="0"/>
                  <a:ea typeface="+mj-ea"/>
                  <a:cs typeface="+mj-cs"/>
                </a:endParaRPr>
              </a:p>
            </p:txBody>
          </p:sp>
        </mc:Choice>
        <mc:Fallback>
          <p:sp>
            <p:nvSpPr>
              <p:cNvPr id="3" name="İçerik Yer Tutucus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2087" t="-1261" b="-840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78934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dirty="0">
                <a:latin typeface="Arial Narrow" panose="020B0606020202030204" pitchFamily="34" charset="0"/>
              </a:rPr>
              <a:t>1. </a:t>
            </a:r>
            <a:r>
              <a:rPr lang="tr-TR" sz="3600" dirty="0" smtClean="0">
                <a:latin typeface="Arial Narrow" panose="020B0606020202030204" pitchFamily="34" charset="0"/>
              </a:rPr>
              <a:t>ÖZDEŞLİKLER</a:t>
            </a:r>
            <a:endParaRPr lang="tr-TR" sz="3600" dirty="0">
              <a:latin typeface="Arial Narrow" panose="020B0606020202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İçerik Yer Tutucusu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tr-TR" sz="1800" b="1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1.2. Tam Kare Özdeşliği</a:t>
                </a:r>
              </a:p>
              <a:p>
                <a:pPr marL="0" indent="0">
                  <a:buNone/>
                </a:pPr>
                <a:r>
                  <a:rPr lang="tr-TR" sz="1600" b="1" dirty="0">
                    <a:latin typeface="Arial Narrow" panose="020B0606020202030204" pitchFamily="34" charset="0"/>
                    <a:ea typeface="+mj-ea"/>
                    <a:cs typeface="+mj-cs"/>
                  </a:rPr>
                  <a:t>Örnek Soru </a:t>
                </a:r>
                <a:r>
                  <a:rPr lang="tr-TR" sz="1600" b="1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 Çözüm 5: </a:t>
                </a:r>
              </a:p>
              <a:p>
                <a:pPr marL="0" indent="0">
                  <a:buNone/>
                </a:pPr>
                <a:r>
                  <a:rPr lang="tr-TR" sz="1600" dirty="0"/>
                  <a:t>a &gt; b olmak üzere,</a:t>
                </a:r>
              </a:p>
              <a:p>
                <a:r>
                  <a:rPr lang="tr-TR" sz="1600" dirty="0"/>
                  <a:t>a</a:t>
                </a:r>
                <a:r>
                  <a:rPr lang="tr-TR" sz="1600" baseline="30000" dirty="0"/>
                  <a:t>2</a:t>
                </a:r>
                <a:r>
                  <a:rPr lang="tr-TR" sz="1600" dirty="0"/>
                  <a:t> + b</a:t>
                </a:r>
                <a:r>
                  <a:rPr lang="tr-TR" sz="1600" baseline="30000" dirty="0"/>
                  <a:t>2</a:t>
                </a:r>
                <a:r>
                  <a:rPr lang="tr-TR" sz="1600" dirty="0"/>
                  <a:t> = 11 </a:t>
                </a:r>
                <a:endParaRPr lang="tr-TR" sz="1600" dirty="0" smtClean="0"/>
              </a:p>
              <a:p>
                <a:r>
                  <a:rPr lang="tr-TR" sz="1600" dirty="0" err="1" smtClean="0"/>
                  <a:t>a.b</a:t>
                </a:r>
                <a:r>
                  <a:rPr lang="tr-TR" sz="1600" dirty="0" smtClean="0"/>
                  <a:t> </a:t>
                </a:r>
                <a:r>
                  <a:rPr lang="tr-TR" sz="1600" dirty="0"/>
                  <a:t>= </a:t>
                </a:r>
                <a:r>
                  <a:rPr lang="tr-TR" sz="1600" dirty="0" smtClean="0"/>
                  <a:t>3</a:t>
                </a:r>
              </a:p>
              <a:p>
                <a:pPr marL="0" indent="0">
                  <a:buNone/>
                </a:pPr>
                <a:r>
                  <a:rPr lang="tr-TR" sz="1600" dirty="0" smtClean="0"/>
                  <a:t>	a</a:t>
                </a:r>
                <a:r>
                  <a:rPr lang="tr-TR" sz="1600" baseline="30000" dirty="0" smtClean="0"/>
                  <a:t>2</a:t>
                </a:r>
                <a:r>
                  <a:rPr lang="tr-TR" sz="1600" dirty="0" smtClean="0"/>
                  <a:t> </a:t>
                </a:r>
                <a:r>
                  <a:rPr lang="tr-TR" sz="1600" dirty="0"/>
                  <a:t>+ b</a:t>
                </a:r>
                <a:r>
                  <a:rPr lang="tr-TR" sz="1600" baseline="30000" dirty="0"/>
                  <a:t>2</a:t>
                </a:r>
                <a:r>
                  <a:rPr lang="tr-TR" sz="1600" dirty="0"/>
                  <a:t> </a:t>
                </a:r>
                <a:r>
                  <a:rPr lang="tr-TR" sz="1600" dirty="0" smtClean="0"/>
                  <a:t> =  (</a:t>
                </a:r>
                <a:r>
                  <a:rPr lang="tr-TR" sz="1600" dirty="0"/>
                  <a:t>a - b)</a:t>
                </a:r>
                <a:r>
                  <a:rPr lang="tr-TR" sz="1600" baseline="30000" dirty="0"/>
                  <a:t>2</a:t>
                </a:r>
                <a:r>
                  <a:rPr lang="tr-TR" sz="1600" dirty="0"/>
                  <a:t> + 2ab </a:t>
                </a:r>
                <a:endParaRPr lang="tr-TR" sz="1600" dirty="0" smtClean="0"/>
              </a:p>
              <a:p>
                <a:pPr marL="0" indent="0">
                  <a:buNone/>
                </a:pPr>
                <a:r>
                  <a:rPr lang="tr-TR" sz="1600" dirty="0"/>
                  <a:t>	 </a:t>
                </a:r>
                <a:r>
                  <a:rPr lang="tr-TR" sz="1600" dirty="0" smtClean="0"/>
                  <a:t>      11  =  (</a:t>
                </a:r>
                <a:r>
                  <a:rPr lang="tr-TR" sz="1600" dirty="0"/>
                  <a:t>a - b)</a:t>
                </a:r>
                <a:r>
                  <a:rPr lang="tr-TR" sz="1600" baseline="30000" dirty="0"/>
                  <a:t>2</a:t>
                </a:r>
                <a:r>
                  <a:rPr lang="tr-TR" sz="1600" dirty="0"/>
                  <a:t> + 2.3 </a:t>
                </a:r>
                <a:endParaRPr lang="tr-TR" sz="1600" dirty="0" smtClean="0"/>
              </a:p>
              <a:p>
                <a:pPr marL="0" indent="0">
                  <a:buNone/>
                </a:pPr>
                <a:r>
                  <a:rPr lang="tr-TR" sz="1600" dirty="0"/>
                  <a:t>	</a:t>
                </a:r>
                <a:r>
                  <a:rPr lang="tr-TR" sz="1600" dirty="0" smtClean="0"/>
                  <a:t>        5   = </a:t>
                </a:r>
                <a:r>
                  <a:rPr lang="tr-TR" sz="1600" dirty="0"/>
                  <a:t>(a - b)</a:t>
                </a:r>
                <a:r>
                  <a:rPr lang="tr-TR" sz="1600" baseline="30000" dirty="0"/>
                  <a:t>2</a:t>
                </a:r>
                <a:endParaRPr lang="tr-TR" sz="1600" dirty="0"/>
              </a:p>
              <a:p>
                <a:pPr marL="0" indent="0">
                  <a:buNone/>
                </a:pPr>
                <a:r>
                  <a:rPr lang="tr-TR" sz="1600" dirty="0" smtClean="0"/>
                  <a:t>olduğuna </a:t>
                </a:r>
                <a:r>
                  <a:rPr lang="tr-TR" sz="1600" dirty="0"/>
                  <a:t>göre, a - b </a:t>
                </a:r>
                <a:r>
                  <a:rPr lang="tr-TR" sz="1600" dirty="0" smtClean="0"/>
                  <a:t>= ±</a:t>
                </a:r>
                <a:r>
                  <a:rPr lang="tr-TR" sz="1600" dirty="0"/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tr-TR" sz="1600" i="1" dirty="0"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tr-TR" sz="1600" i="1" dirty="0">
                            <a:latin typeface="Cambria Math"/>
                          </a:rPr>
                          <m:t>5</m:t>
                        </m:r>
                      </m:e>
                    </m:rad>
                  </m:oMath>
                </a14:m>
                <a:r>
                  <a:rPr lang="tr-TR" sz="1600" dirty="0"/>
                  <a:t> tir. a &gt; b ise a - b </a:t>
                </a:r>
                <a:r>
                  <a:rPr lang="tr-TR" sz="1600" dirty="0" smtClean="0"/>
                  <a:t>= </a:t>
                </a:r>
                <a14:m>
                  <m:oMath xmlns:m="http://schemas.openxmlformats.org/officeDocument/2006/math">
                    <m:r>
                      <a:rPr lang="tr-TR" sz="1600" b="0" i="0" dirty="0" smtClean="0">
                        <a:latin typeface="Cambria Math"/>
                      </a:rPr>
                      <m:t>+</m:t>
                    </m:r>
                    <m:rad>
                      <m:radPr>
                        <m:degHide m:val="on"/>
                        <m:ctrlPr>
                          <a:rPr lang="tr-TR" sz="1600" i="1" dirty="0"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tr-TR" sz="1600" i="1" dirty="0">
                            <a:latin typeface="Cambria Math"/>
                          </a:rPr>
                          <m:t>5</m:t>
                        </m:r>
                      </m:e>
                    </m:rad>
                    <m:r>
                      <a:rPr lang="tr-TR" sz="1600" i="1" dirty="0">
                        <a:latin typeface="Cambria Math"/>
                      </a:rPr>
                      <m:t> </m:t>
                    </m:r>
                  </m:oMath>
                </a14:m>
                <a:r>
                  <a:rPr lang="tr-TR" sz="1600" dirty="0" smtClean="0"/>
                  <a:t>bulunur</a:t>
                </a:r>
                <a:r>
                  <a:rPr lang="tr-TR" sz="1600" dirty="0"/>
                  <a:t>.</a:t>
                </a:r>
              </a:p>
              <a:p>
                <a:pPr marL="0" indent="0">
                  <a:buNone/>
                </a:pPr>
                <a:endParaRPr lang="tr-TR" sz="1600" dirty="0"/>
              </a:p>
            </p:txBody>
          </p:sp>
        </mc:Choice>
        <mc:Fallback xmlns="">
          <p:sp>
            <p:nvSpPr>
              <p:cNvPr id="3" name="İçerik Yer Tutucus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522" t="-1261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30521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dirty="0">
                <a:latin typeface="Arial Narrow" panose="020B0606020202030204" pitchFamily="34" charset="0"/>
              </a:rPr>
              <a:t>1. </a:t>
            </a:r>
            <a:r>
              <a:rPr lang="tr-TR" sz="3600" dirty="0" smtClean="0">
                <a:latin typeface="Arial Narrow" panose="020B0606020202030204" pitchFamily="34" charset="0"/>
              </a:rPr>
              <a:t>ÖZDEŞLİKLER</a:t>
            </a:r>
            <a:endParaRPr lang="tr-TR" sz="3600" dirty="0">
              <a:latin typeface="Arial Narrow" panose="020B0606020202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İçerik Yer Tutucusu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tr-TR" sz="1800" b="1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1.3. Üç Terimli  İfadenin Karesi</a:t>
                </a:r>
              </a:p>
              <a:p>
                <a:pPr marL="0" indent="0">
                  <a:buNone/>
                </a:pPr>
                <a:endParaRPr lang="tr-TR" sz="1600" dirty="0"/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tr-TR" sz="1600" i="1" smtClean="0">
                            <a:latin typeface="Cambria Math"/>
                            <a:ea typeface="+mj-ea"/>
                            <a:cs typeface="+mj-cs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tr-TR" sz="1600" i="1" smtClean="0">
                                <a:latin typeface="Cambria Math"/>
                                <a:ea typeface="+mj-ea"/>
                                <a:cs typeface="+mj-cs"/>
                              </a:rPr>
                            </m:ctrlPr>
                          </m:dPr>
                          <m:e>
                            <m:r>
                              <a:rPr lang="tr-TR" sz="1600" b="0" i="1" smtClean="0">
                                <a:latin typeface="Cambria Math"/>
                                <a:ea typeface="+mj-ea"/>
                                <a:cs typeface="+mj-cs"/>
                              </a:rPr>
                              <m:t>𝑎</m:t>
                            </m:r>
                            <m:r>
                              <a:rPr lang="tr-TR" sz="1600" b="0" i="1" smtClean="0">
                                <a:latin typeface="Cambria Math"/>
                                <a:ea typeface="+mj-ea"/>
                                <a:cs typeface="+mj-cs"/>
                              </a:rPr>
                              <m:t>+</m:t>
                            </m:r>
                            <m:r>
                              <a:rPr lang="tr-TR" sz="1600" b="0" i="1" smtClean="0">
                                <a:latin typeface="Cambria Math"/>
                                <a:ea typeface="+mj-ea"/>
                                <a:cs typeface="+mj-cs"/>
                              </a:rPr>
                              <m:t>𝑏</m:t>
                            </m:r>
                            <m:r>
                              <a:rPr lang="tr-TR" sz="1600" b="0" i="1" smtClean="0">
                                <a:latin typeface="Cambria Math"/>
                                <a:ea typeface="+mj-ea"/>
                                <a:cs typeface="+mj-cs"/>
                              </a:rPr>
                              <m:t>+</m:t>
                            </m:r>
                            <m:r>
                              <a:rPr lang="tr-TR" sz="1600" b="0" i="1" smtClean="0">
                                <a:latin typeface="Cambria Math"/>
                                <a:ea typeface="+mj-ea"/>
                                <a:cs typeface="+mj-cs"/>
                              </a:rPr>
                              <m:t>𝑐</m:t>
                            </m:r>
                          </m:e>
                        </m:d>
                      </m:e>
                      <m:sup>
                        <m:r>
                          <a:rPr lang="tr-TR" sz="1600" b="0" i="1" smtClean="0">
                            <a:latin typeface="Cambria Math"/>
                            <a:ea typeface="+mj-ea"/>
                            <a:cs typeface="+mj-cs"/>
                          </a:rPr>
                          <m:t>2</m:t>
                        </m:r>
                      </m:sup>
                    </m:sSup>
                    <m:r>
                      <a:rPr lang="tr-TR" sz="1600" b="0" i="1" smtClean="0">
                        <a:latin typeface="Cambria Math"/>
                        <a:ea typeface="+mj-ea"/>
                        <a:cs typeface="+mj-cs"/>
                      </a:rPr>
                      <m:t>= </m:t>
                    </m:r>
                    <m:sSup>
                      <m:sSupPr>
                        <m:ctrlPr>
                          <a:rPr lang="tr-TR" sz="1600" b="0" i="1" smtClean="0">
                            <a:latin typeface="Cambria Math"/>
                            <a:ea typeface="+mj-ea"/>
                            <a:cs typeface="+mj-cs"/>
                          </a:rPr>
                        </m:ctrlPr>
                      </m:sSupPr>
                      <m:e>
                        <m:r>
                          <a:rPr lang="tr-TR" sz="1600" b="0" i="1" smtClean="0">
                            <a:latin typeface="Cambria Math"/>
                            <a:ea typeface="+mj-ea"/>
                            <a:cs typeface="+mj-cs"/>
                          </a:rPr>
                          <m:t>𝑎</m:t>
                        </m:r>
                      </m:e>
                      <m:sup>
                        <m:r>
                          <a:rPr lang="tr-TR" sz="1600" b="0" i="1" smtClean="0">
                            <a:latin typeface="Cambria Math"/>
                            <a:ea typeface="+mj-ea"/>
                            <a:cs typeface="+mj-cs"/>
                          </a:rPr>
                          <m:t>2</m:t>
                        </m:r>
                      </m:sup>
                    </m:sSup>
                    <m:r>
                      <a:rPr lang="tr-TR" sz="1600" b="0" i="1" smtClean="0">
                        <a:latin typeface="Cambria Math"/>
                        <a:ea typeface="+mj-ea"/>
                        <a:cs typeface="+mj-cs"/>
                      </a:rPr>
                      <m:t>+</m:t>
                    </m:r>
                    <m:sSup>
                      <m:sSupPr>
                        <m:ctrlPr>
                          <a:rPr lang="tr-TR" sz="1600" b="0" i="1" smtClean="0">
                            <a:latin typeface="Cambria Math"/>
                            <a:ea typeface="+mj-ea"/>
                            <a:cs typeface="+mj-cs"/>
                          </a:rPr>
                        </m:ctrlPr>
                      </m:sSupPr>
                      <m:e>
                        <m:r>
                          <a:rPr lang="tr-TR" sz="1600" b="0" i="1" smtClean="0">
                            <a:latin typeface="Cambria Math"/>
                            <a:ea typeface="+mj-ea"/>
                            <a:cs typeface="+mj-cs"/>
                          </a:rPr>
                          <m:t>𝑏</m:t>
                        </m:r>
                      </m:e>
                      <m:sup>
                        <m:r>
                          <a:rPr lang="tr-TR" sz="1600" b="0" i="1" smtClean="0">
                            <a:latin typeface="Cambria Math"/>
                            <a:ea typeface="+mj-ea"/>
                            <a:cs typeface="+mj-cs"/>
                          </a:rPr>
                          <m:t>2</m:t>
                        </m:r>
                      </m:sup>
                    </m:sSup>
                    <m:r>
                      <a:rPr lang="tr-TR" sz="1600" b="0" i="1" smtClean="0">
                        <a:latin typeface="Cambria Math"/>
                        <a:ea typeface="+mj-ea"/>
                        <a:cs typeface="+mj-cs"/>
                      </a:rPr>
                      <m:t>+</m:t>
                    </m:r>
                    <m:sSup>
                      <m:sSupPr>
                        <m:ctrlPr>
                          <a:rPr lang="tr-TR" sz="1600" b="0" i="1" smtClean="0">
                            <a:latin typeface="Cambria Math"/>
                            <a:ea typeface="+mj-ea"/>
                            <a:cs typeface="+mj-cs"/>
                          </a:rPr>
                        </m:ctrlPr>
                      </m:sSupPr>
                      <m:e>
                        <m:r>
                          <a:rPr lang="tr-TR" sz="1600" b="0" i="1" smtClean="0">
                            <a:latin typeface="Cambria Math"/>
                            <a:ea typeface="+mj-ea"/>
                            <a:cs typeface="+mj-cs"/>
                          </a:rPr>
                          <m:t>𝑐</m:t>
                        </m:r>
                      </m:e>
                      <m:sup>
                        <m:r>
                          <a:rPr lang="tr-TR" sz="1600" b="0" i="1" smtClean="0">
                            <a:latin typeface="Cambria Math"/>
                            <a:ea typeface="+mj-ea"/>
                            <a:cs typeface="+mj-cs"/>
                          </a:rPr>
                          <m:t>2</m:t>
                        </m:r>
                      </m:sup>
                    </m:sSup>
                    <m:r>
                      <a:rPr lang="tr-TR" sz="1600" b="0" i="1" smtClean="0">
                        <a:latin typeface="Cambria Math"/>
                        <a:ea typeface="+mj-ea"/>
                        <a:cs typeface="+mj-cs"/>
                      </a:rPr>
                      <m:t>+2(</m:t>
                    </m:r>
                    <m:r>
                      <a:rPr lang="tr-TR" sz="1600" b="0" i="1" smtClean="0">
                        <a:latin typeface="Cambria Math"/>
                        <a:ea typeface="+mj-ea"/>
                        <a:cs typeface="+mj-cs"/>
                      </a:rPr>
                      <m:t>𝑎𝑏</m:t>
                    </m:r>
                    <m:r>
                      <a:rPr lang="tr-TR" sz="1600" b="0" i="1" smtClean="0">
                        <a:latin typeface="Cambria Math"/>
                        <a:ea typeface="+mj-ea"/>
                        <a:cs typeface="+mj-cs"/>
                      </a:rPr>
                      <m:t>+</m:t>
                    </m:r>
                    <m:r>
                      <a:rPr lang="tr-TR" sz="1600" b="0" i="1" smtClean="0">
                        <a:latin typeface="Cambria Math"/>
                        <a:ea typeface="+mj-ea"/>
                        <a:cs typeface="+mj-cs"/>
                      </a:rPr>
                      <m:t>𝑎𝑐</m:t>
                    </m:r>
                    <m:r>
                      <a:rPr lang="tr-TR" sz="1600" b="0" i="1" smtClean="0">
                        <a:latin typeface="Cambria Math"/>
                        <a:ea typeface="+mj-ea"/>
                        <a:cs typeface="+mj-cs"/>
                      </a:rPr>
                      <m:t>+</m:t>
                    </m:r>
                    <m:r>
                      <a:rPr lang="tr-TR" sz="1600" b="0" i="1" smtClean="0">
                        <a:latin typeface="Cambria Math"/>
                        <a:ea typeface="+mj-ea"/>
                        <a:cs typeface="+mj-cs"/>
                      </a:rPr>
                      <m:t>𝑏𝑐</m:t>
                    </m:r>
                    <m:r>
                      <a:rPr lang="tr-TR" sz="1600" b="0" i="1" smtClean="0">
                        <a:latin typeface="Cambria Math"/>
                        <a:ea typeface="+mj-ea"/>
                        <a:cs typeface="+mj-cs"/>
                      </a:rPr>
                      <m:t>)</m:t>
                    </m:r>
                  </m:oMath>
                </a14:m>
                <a:r>
                  <a:rPr lang="tr-TR" sz="16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 </a:t>
                </a:r>
                <a:r>
                  <a:rPr lang="tr-TR" sz="1600" dirty="0" err="1" smtClean="0">
                    <a:latin typeface="Arial Narrow" panose="020B0606020202030204" pitchFamily="34" charset="0"/>
                    <a:ea typeface="+mj-ea"/>
                    <a:cs typeface="+mj-cs"/>
                  </a:rPr>
                  <a:t>dir</a:t>
                </a:r>
                <a:r>
                  <a:rPr lang="tr-TR" sz="16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.</a:t>
                </a:r>
              </a:p>
              <a:p>
                <a:pPr marL="0" indent="0">
                  <a:buNone/>
                </a:pPr>
                <a:endParaRPr lang="tr-TR" sz="1600" dirty="0">
                  <a:latin typeface="Arial Narrow" panose="020B0606020202030204" pitchFamily="34" charset="0"/>
                  <a:ea typeface="+mj-ea"/>
                  <a:cs typeface="+mj-cs"/>
                </a:endParaRPr>
              </a:p>
              <a:p>
                <a:pPr marL="0" indent="0">
                  <a:buNone/>
                </a:pPr>
                <a:r>
                  <a:rPr lang="tr-TR" sz="1600" dirty="0" smtClean="0"/>
                  <a:t>Örneğin :   (x </a:t>
                </a:r>
                <a:r>
                  <a:rPr lang="tr-TR" sz="1600" dirty="0"/>
                  <a:t>+ y - 2)</a:t>
                </a:r>
                <a:r>
                  <a:rPr lang="tr-TR" sz="1600" baseline="30000" dirty="0"/>
                  <a:t>2</a:t>
                </a:r>
                <a:r>
                  <a:rPr lang="tr-TR" sz="1600" dirty="0"/>
                  <a:t> </a:t>
                </a:r>
                <a:r>
                  <a:rPr lang="tr-TR" sz="1600" dirty="0" smtClean="0"/>
                  <a:t> = </a:t>
                </a:r>
                <a:r>
                  <a:rPr lang="tr-TR" sz="1600" dirty="0"/>
                  <a:t>x</a:t>
                </a:r>
                <a:r>
                  <a:rPr lang="tr-TR" sz="1600" baseline="30000" dirty="0"/>
                  <a:t>2</a:t>
                </a:r>
                <a:r>
                  <a:rPr lang="tr-TR" sz="1600" dirty="0"/>
                  <a:t> + y</a:t>
                </a:r>
                <a:r>
                  <a:rPr lang="tr-TR" sz="1600" baseline="30000" dirty="0"/>
                  <a:t>2</a:t>
                </a:r>
                <a:r>
                  <a:rPr lang="tr-TR" sz="1600" dirty="0"/>
                  <a:t> + (-2)</a:t>
                </a:r>
                <a:r>
                  <a:rPr lang="tr-TR" sz="1600" baseline="30000" dirty="0"/>
                  <a:t>2</a:t>
                </a:r>
                <a:r>
                  <a:rPr lang="tr-TR" sz="1600" dirty="0"/>
                  <a:t> + 2(</a:t>
                </a:r>
                <a:r>
                  <a:rPr lang="tr-TR" sz="1600" dirty="0" err="1"/>
                  <a:t>x.y</a:t>
                </a:r>
                <a:r>
                  <a:rPr lang="tr-TR" sz="1600" dirty="0"/>
                  <a:t> + x.(-2) + y.(-2))</a:t>
                </a:r>
              </a:p>
              <a:p>
                <a:pPr marL="0" indent="0">
                  <a:buNone/>
                </a:pPr>
                <a:r>
                  <a:rPr lang="tr-TR" sz="1600" dirty="0" smtClean="0"/>
                  <a:t>		= </a:t>
                </a:r>
                <a:r>
                  <a:rPr lang="tr-TR" sz="1600" dirty="0"/>
                  <a:t>x</a:t>
                </a:r>
                <a:r>
                  <a:rPr lang="tr-TR" sz="1600" baseline="30000" dirty="0"/>
                  <a:t>2</a:t>
                </a:r>
                <a:r>
                  <a:rPr lang="tr-TR" sz="1600" dirty="0"/>
                  <a:t> + y</a:t>
                </a:r>
                <a:r>
                  <a:rPr lang="tr-TR" sz="1600" baseline="30000" dirty="0"/>
                  <a:t>2</a:t>
                </a:r>
                <a:r>
                  <a:rPr lang="tr-TR" sz="1600" dirty="0"/>
                  <a:t> + 4 + 2xy - 4x - 4y </a:t>
                </a:r>
                <a:r>
                  <a:rPr lang="tr-TR" sz="1600" dirty="0" err="1"/>
                  <a:t>dir</a:t>
                </a:r>
                <a:r>
                  <a:rPr lang="tr-TR" sz="1600" dirty="0"/>
                  <a:t>.</a:t>
                </a:r>
              </a:p>
              <a:p>
                <a:pPr marL="0" indent="0">
                  <a:buNone/>
                </a:pPr>
                <a:endParaRPr lang="tr-TR" sz="1600" dirty="0" smtClean="0">
                  <a:latin typeface="Arial Narrow" panose="020B0606020202030204" pitchFamily="34" charset="0"/>
                  <a:ea typeface="+mj-ea"/>
                  <a:cs typeface="+mj-cs"/>
                </a:endParaRPr>
              </a:p>
            </p:txBody>
          </p:sp>
        </mc:Choice>
        <mc:Fallback xmlns="">
          <p:sp>
            <p:nvSpPr>
              <p:cNvPr id="3" name="İçerik Yer Tutucus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522" t="-1261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31354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dirty="0">
                <a:latin typeface="Arial Narrow" panose="020B0606020202030204" pitchFamily="34" charset="0"/>
              </a:rPr>
              <a:t>1. </a:t>
            </a:r>
            <a:r>
              <a:rPr lang="tr-TR" sz="3600" dirty="0" smtClean="0">
                <a:latin typeface="Arial Narrow" panose="020B0606020202030204" pitchFamily="34" charset="0"/>
              </a:rPr>
              <a:t>ÖZDEŞLİKLER</a:t>
            </a:r>
            <a:endParaRPr lang="tr-TR" sz="3600" dirty="0">
              <a:latin typeface="Arial Narrow" panose="020B0606020202030204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tr-TR" sz="1800" b="1" dirty="0" smtClean="0">
                <a:latin typeface="Arial Narrow" panose="020B0606020202030204" pitchFamily="34" charset="0"/>
                <a:ea typeface="+mj-ea"/>
                <a:cs typeface="+mj-cs"/>
              </a:rPr>
              <a:t>1.3. Üç Terimli  İfadenin Karesi</a:t>
            </a:r>
          </a:p>
          <a:p>
            <a:pPr marL="0" indent="0">
              <a:buNone/>
            </a:pPr>
            <a:r>
              <a:rPr lang="tr-TR" sz="1600" b="1" dirty="0" smtClean="0"/>
              <a:t>Örnek Soru 6 : </a:t>
            </a:r>
          </a:p>
          <a:p>
            <a:r>
              <a:rPr lang="tr-TR" sz="4000" dirty="0"/>
              <a:t>a + b </a:t>
            </a:r>
            <a:r>
              <a:rPr lang="tr-TR" sz="4000" dirty="0" smtClean="0"/>
              <a:t>+ c </a:t>
            </a:r>
            <a:r>
              <a:rPr lang="tr-TR" sz="4000" dirty="0"/>
              <a:t>= 14</a:t>
            </a:r>
          </a:p>
          <a:p>
            <a:r>
              <a:rPr lang="tr-TR" sz="4000" dirty="0"/>
              <a:t>a</a:t>
            </a:r>
            <a:r>
              <a:rPr lang="tr-TR" sz="4000" baseline="30000" dirty="0"/>
              <a:t>2</a:t>
            </a:r>
            <a:r>
              <a:rPr lang="tr-TR" sz="4000" dirty="0"/>
              <a:t> + b</a:t>
            </a:r>
            <a:r>
              <a:rPr lang="tr-TR" sz="4000" baseline="30000" dirty="0"/>
              <a:t>2</a:t>
            </a:r>
            <a:r>
              <a:rPr lang="tr-TR" sz="4000" dirty="0"/>
              <a:t> + c</a:t>
            </a:r>
            <a:r>
              <a:rPr lang="tr-TR" sz="4000" baseline="30000" dirty="0"/>
              <a:t>2</a:t>
            </a:r>
            <a:r>
              <a:rPr lang="tr-TR" sz="4000" dirty="0"/>
              <a:t> = 84 </a:t>
            </a:r>
            <a:endParaRPr lang="tr-TR" sz="4000" dirty="0" smtClean="0"/>
          </a:p>
          <a:p>
            <a:r>
              <a:rPr lang="tr-TR" sz="4000" dirty="0" smtClean="0"/>
              <a:t>a</a:t>
            </a:r>
            <a:r>
              <a:rPr lang="tr-TR" sz="4000" baseline="30000" dirty="0" smtClean="0"/>
              <a:t>2</a:t>
            </a:r>
            <a:r>
              <a:rPr lang="tr-TR" sz="4000" dirty="0" smtClean="0"/>
              <a:t> </a:t>
            </a:r>
            <a:r>
              <a:rPr lang="tr-TR" sz="4000" dirty="0"/>
              <a:t>= </a:t>
            </a:r>
            <a:r>
              <a:rPr lang="tr-TR" sz="4000" dirty="0" err="1"/>
              <a:t>b.c</a:t>
            </a:r>
            <a:endParaRPr lang="tr-TR" sz="4000" dirty="0"/>
          </a:p>
          <a:p>
            <a:pPr marL="0" indent="0">
              <a:buNone/>
            </a:pPr>
            <a:r>
              <a:rPr lang="tr-TR" sz="4000" dirty="0"/>
              <a:t>olduğuna göre, </a:t>
            </a:r>
            <a:r>
              <a:rPr lang="tr-TR" sz="4000" dirty="0" err="1"/>
              <a:t>b.c</a:t>
            </a:r>
            <a:r>
              <a:rPr lang="tr-TR" sz="4000" dirty="0"/>
              <a:t> </a:t>
            </a:r>
            <a:r>
              <a:rPr lang="tr-TR" sz="4000" dirty="0" smtClean="0"/>
              <a:t>çarpım</a:t>
            </a:r>
            <a:r>
              <a:rPr lang="tr-TR" sz="4000" dirty="0"/>
              <a:t>ı</a:t>
            </a:r>
            <a:r>
              <a:rPr lang="tr-TR" sz="4000" dirty="0" smtClean="0"/>
              <a:t> kaçt</a:t>
            </a:r>
            <a:r>
              <a:rPr lang="tr-TR" sz="4000" dirty="0"/>
              <a:t>ı</a:t>
            </a:r>
            <a:r>
              <a:rPr lang="tr-TR" sz="4000" dirty="0" smtClean="0"/>
              <a:t>r</a:t>
            </a:r>
            <a:r>
              <a:rPr lang="tr-TR" sz="4000" dirty="0"/>
              <a:t>?</a:t>
            </a:r>
          </a:p>
          <a:p>
            <a:pPr marL="0" indent="0">
              <a:buNone/>
            </a:pPr>
            <a:r>
              <a:rPr lang="tr-TR" sz="3600" dirty="0"/>
              <a:t>A) 8 </a:t>
            </a:r>
            <a:r>
              <a:rPr lang="tr-TR" sz="3600" dirty="0" smtClean="0"/>
              <a:t>	B</a:t>
            </a:r>
            <a:r>
              <a:rPr lang="tr-TR" sz="3600" dirty="0"/>
              <a:t>) 16 </a:t>
            </a:r>
            <a:r>
              <a:rPr lang="tr-TR" sz="3600" dirty="0" smtClean="0"/>
              <a:t>	C</a:t>
            </a:r>
            <a:r>
              <a:rPr lang="tr-TR" sz="3600" dirty="0"/>
              <a:t>) 24 </a:t>
            </a:r>
            <a:r>
              <a:rPr lang="tr-TR" sz="3600" dirty="0" smtClean="0"/>
              <a:t>	D</a:t>
            </a:r>
            <a:r>
              <a:rPr lang="tr-TR" sz="3600" dirty="0"/>
              <a:t>) </a:t>
            </a:r>
            <a:r>
              <a:rPr lang="tr-TR" sz="3600" dirty="0" smtClean="0"/>
              <a:t>32	E) 48</a:t>
            </a:r>
            <a:endParaRPr lang="tr-TR" sz="3600" dirty="0"/>
          </a:p>
          <a:p>
            <a:pPr marL="0" indent="0">
              <a:buNone/>
            </a:pPr>
            <a:endParaRPr lang="tr-TR" sz="1600" b="1" dirty="0"/>
          </a:p>
        </p:txBody>
      </p:sp>
    </p:spTree>
    <p:extLst>
      <p:ext uri="{BB962C8B-B14F-4D97-AF65-F5344CB8AC3E}">
        <p14:creationId xmlns:p14="http://schemas.microsoft.com/office/powerpoint/2010/main" val="2240614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dirty="0">
                <a:latin typeface="Arial Narrow" panose="020B0606020202030204" pitchFamily="34" charset="0"/>
              </a:rPr>
              <a:t>1. </a:t>
            </a:r>
            <a:r>
              <a:rPr lang="tr-TR" sz="3600" dirty="0" smtClean="0">
                <a:latin typeface="Arial Narrow" panose="020B0606020202030204" pitchFamily="34" charset="0"/>
              </a:rPr>
              <a:t>ÖZDEŞLİKLER</a:t>
            </a:r>
            <a:endParaRPr lang="tr-TR" sz="3600" dirty="0">
              <a:latin typeface="Arial Narrow" panose="020B0606020202030204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tr-TR" sz="1800" b="1" dirty="0" smtClean="0">
                <a:latin typeface="Arial Narrow" panose="020B0606020202030204" pitchFamily="34" charset="0"/>
                <a:ea typeface="+mj-ea"/>
                <a:cs typeface="+mj-cs"/>
              </a:rPr>
              <a:t>1.3. Üç Terimli  İfadenin Karesi</a:t>
            </a:r>
          </a:p>
          <a:p>
            <a:pPr marL="0" indent="0">
              <a:buNone/>
            </a:pPr>
            <a:r>
              <a:rPr lang="tr-TR" sz="1600" b="1" dirty="0" smtClean="0"/>
              <a:t>Örnek Soru 6 : </a:t>
            </a:r>
          </a:p>
          <a:p>
            <a:pPr marL="0" indent="0">
              <a:buNone/>
            </a:pPr>
            <a:r>
              <a:rPr lang="tr-TR" sz="1600" dirty="0" smtClean="0"/>
              <a:t>	(</a:t>
            </a:r>
            <a:r>
              <a:rPr lang="tr-TR" sz="1600" dirty="0"/>
              <a:t>a + b + c)</a:t>
            </a:r>
            <a:r>
              <a:rPr lang="tr-TR" sz="1600" baseline="30000" dirty="0"/>
              <a:t>2</a:t>
            </a:r>
            <a:r>
              <a:rPr lang="tr-TR" sz="1600" dirty="0"/>
              <a:t> = a</a:t>
            </a:r>
            <a:r>
              <a:rPr lang="tr-TR" sz="1600" baseline="30000" dirty="0"/>
              <a:t>2</a:t>
            </a:r>
            <a:r>
              <a:rPr lang="tr-TR" sz="1600" dirty="0"/>
              <a:t> + b</a:t>
            </a:r>
            <a:r>
              <a:rPr lang="tr-TR" sz="1600" baseline="30000" dirty="0"/>
              <a:t>2</a:t>
            </a:r>
            <a:r>
              <a:rPr lang="tr-TR" sz="1600" dirty="0"/>
              <a:t> + c</a:t>
            </a:r>
            <a:r>
              <a:rPr lang="tr-TR" sz="1600" baseline="30000" dirty="0"/>
              <a:t>2</a:t>
            </a:r>
            <a:r>
              <a:rPr lang="tr-TR" sz="1600" dirty="0"/>
              <a:t> + 2ab + 2ac + 2bc </a:t>
            </a:r>
            <a:endParaRPr lang="tr-TR" sz="1600" dirty="0" smtClean="0"/>
          </a:p>
          <a:p>
            <a:pPr marL="0" indent="0">
              <a:buNone/>
            </a:pPr>
            <a:r>
              <a:rPr lang="tr-TR" sz="1600" dirty="0" smtClean="0"/>
              <a:t>	14</a:t>
            </a:r>
            <a:r>
              <a:rPr lang="tr-TR" sz="1600" baseline="30000" dirty="0" smtClean="0"/>
              <a:t>2</a:t>
            </a:r>
            <a:r>
              <a:rPr lang="tr-TR" sz="1600" dirty="0" smtClean="0"/>
              <a:t> 	= </a:t>
            </a:r>
            <a:r>
              <a:rPr lang="tr-TR" sz="1600" dirty="0"/>
              <a:t>84 + 2ab + 2ac + 2a</a:t>
            </a:r>
            <a:r>
              <a:rPr lang="tr-TR" sz="1600" baseline="30000" dirty="0"/>
              <a:t>2 </a:t>
            </a:r>
            <a:endParaRPr lang="tr-TR" sz="1600" baseline="30000" dirty="0" smtClean="0"/>
          </a:p>
          <a:p>
            <a:pPr marL="0" indent="0">
              <a:buNone/>
            </a:pPr>
            <a:r>
              <a:rPr lang="tr-TR" sz="1600" baseline="30000" dirty="0"/>
              <a:t>	</a:t>
            </a:r>
            <a:r>
              <a:rPr lang="tr-TR" sz="1600" dirty="0" smtClean="0"/>
              <a:t>196 </a:t>
            </a:r>
            <a:r>
              <a:rPr lang="tr-TR" sz="1600" dirty="0"/>
              <a:t>- 84 </a:t>
            </a:r>
            <a:r>
              <a:rPr lang="tr-TR" sz="1600" dirty="0" smtClean="0"/>
              <a:t>	= </a:t>
            </a:r>
            <a:r>
              <a:rPr lang="tr-TR" sz="1600" dirty="0"/>
              <a:t>2a(b + c + a)</a:t>
            </a:r>
          </a:p>
          <a:p>
            <a:pPr marL="0" indent="0">
              <a:buNone/>
            </a:pPr>
            <a:r>
              <a:rPr lang="tr-TR" sz="1600" dirty="0" smtClean="0"/>
              <a:t>	112 	= </a:t>
            </a:r>
            <a:r>
              <a:rPr lang="tr-TR" sz="1600" dirty="0"/>
              <a:t>2a.14</a:t>
            </a:r>
          </a:p>
          <a:p>
            <a:pPr marL="0" indent="0">
              <a:buNone/>
            </a:pPr>
            <a:r>
              <a:rPr lang="tr-TR" sz="1600" dirty="0" smtClean="0"/>
              <a:t>		a </a:t>
            </a:r>
            <a:r>
              <a:rPr lang="tr-TR" sz="1600" dirty="0"/>
              <a:t>= 4 olur. </a:t>
            </a:r>
            <a:endParaRPr lang="tr-TR" sz="1600" dirty="0" smtClean="0"/>
          </a:p>
          <a:p>
            <a:pPr marL="0" indent="0">
              <a:buNone/>
            </a:pPr>
            <a:r>
              <a:rPr lang="tr-TR" sz="1600" dirty="0" smtClean="0"/>
              <a:t>a </a:t>
            </a:r>
            <a:r>
              <a:rPr lang="tr-TR" sz="1600" dirty="0"/>
              <a:t>= 4 ise a</a:t>
            </a:r>
            <a:r>
              <a:rPr lang="tr-TR" sz="1600" baseline="30000" dirty="0"/>
              <a:t>2</a:t>
            </a:r>
            <a:r>
              <a:rPr lang="tr-TR" sz="1600" dirty="0"/>
              <a:t> = </a:t>
            </a:r>
            <a:r>
              <a:rPr lang="tr-TR" sz="1600" dirty="0" err="1" smtClean="0"/>
              <a:t>b.c</a:t>
            </a:r>
            <a:r>
              <a:rPr lang="tr-TR" sz="1600" dirty="0" smtClean="0"/>
              <a:t> olduğuna göre </a:t>
            </a:r>
            <a:endParaRPr lang="tr-TR" sz="1600" dirty="0"/>
          </a:p>
          <a:p>
            <a:pPr marL="0" indent="0">
              <a:buNone/>
            </a:pPr>
            <a:r>
              <a:rPr lang="tr-TR" sz="1600" dirty="0"/>
              <a:t>	</a:t>
            </a:r>
            <a:r>
              <a:rPr lang="tr-TR" sz="1600" b="1" dirty="0" err="1" smtClean="0"/>
              <a:t>b.c</a:t>
            </a:r>
            <a:r>
              <a:rPr lang="tr-TR" sz="1600" b="1" dirty="0" smtClean="0"/>
              <a:t> </a:t>
            </a:r>
            <a:r>
              <a:rPr lang="tr-TR" sz="1600" b="1" dirty="0"/>
              <a:t>= 16 bulunur.</a:t>
            </a:r>
          </a:p>
          <a:p>
            <a:pPr marL="0" indent="0">
              <a:buNone/>
            </a:pPr>
            <a:endParaRPr lang="tr-TR" sz="1600" b="1" dirty="0"/>
          </a:p>
        </p:txBody>
      </p:sp>
    </p:spTree>
    <p:extLst>
      <p:ext uri="{BB962C8B-B14F-4D97-AF65-F5344CB8AC3E}">
        <p14:creationId xmlns:p14="http://schemas.microsoft.com/office/powerpoint/2010/main" val="2464605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dirty="0">
                <a:latin typeface="Arial Narrow" panose="020B0606020202030204" pitchFamily="34" charset="0"/>
              </a:rPr>
              <a:t>1. </a:t>
            </a:r>
            <a:r>
              <a:rPr lang="tr-TR" sz="3600" dirty="0" smtClean="0">
                <a:latin typeface="Arial Narrow" panose="020B0606020202030204" pitchFamily="34" charset="0"/>
              </a:rPr>
              <a:t>ÖZDEŞLİKLER</a:t>
            </a:r>
            <a:endParaRPr lang="tr-TR" sz="3600" dirty="0">
              <a:latin typeface="Arial Narrow" panose="020B0606020202030204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tr-TR" sz="1800" b="1" dirty="0" smtClean="0">
                <a:latin typeface="Arial Narrow" panose="020B0606020202030204" pitchFamily="34" charset="0"/>
                <a:ea typeface="+mj-ea"/>
                <a:cs typeface="+mj-cs"/>
              </a:rPr>
              <a:t>1.4. İki Küp Farkı ve İki Küp </a:t>
            </a:r>
            <a:r>
              <a:rPr lang="tr-TR" sz="1800" b="1" dirty="0">
                <a:latin typeface="Arial Narrow" panose="020B0606020202030204" pitchFamily="34" charset="0"/>
                <a:ea typeface="+mj-ea"/>
                <a:cs typeface="+mj-cs"/>
              </a:rPr>
              <a:t>T</a:t>
            </a:r>
            <a:r>
              <a:rPr lang="tr-TR" sz="1800" b="1" dirty="0" smtClean="0">
                <a:latin typeface="Arial Narrow" panose="020B0606020202030204" pitchFamily="34" charset="0"/>
                <a:ea typeface="+mj-ea"/>
                <a:cs typeface="+mj-cs"/>
              </a:rPr>
              <a:t>oplamı Özdeşlikler</a:t>
            </a:r>
          </a:p>
          <a:p>
            <a:pPr marL="0" indent="0">
              <a:buNone/>
            </a:pPr>
            <a:endParaRPr lang="tr-TR" sz="1600" dirty="0"/>
          </a:p>
          <a:p>
            <a:pPr marL="0" indent="0">
              <a:buNone/>
            </a:pPr>
            <a:r>
              <a:rPr lang="tr-TR" sz="1600" dirty="0"/>
              <a:t>a</a:t>
            </a:r>
            <a:r>
              <a:rPr lang="tr-TR" sz="1600" baseline="30000" dirty="0"/>
              <a:t>3</a:t>
            </a:r>
            <a:r>
              <a:rPr lang="tr-TR" sz="1600" dirty="0"/>
              <a:t> + b</a:t>
            </a:r>
            <a:r>
              <a:rPr lang="tr-TR" sz="1600" baseline="30000" dirty="0"/>
              <a:t>3</a:t>
            </a:r>
            <a:r>
              <a:rPr lang="tr-TR" sz="1600" dirty="0"/>
              <a:t> = (a + b)(a</a:t>
            </a:r>
            <a:r>
              <a:rPr lang="tr-TR" sz="1600" baseline="30000" dirty="0"/>
              <a:t> </a:t>
            </a:r>
            <a:r>
              <a:rPr lang="tr-TR" sz="1600" dirty="0"/>
              <a:t>- ab + b</a:t>
            </a:r>
            <a:r>
              <a:rPr lang="tr-TR" sz="1600" baseline="30000" dirty="0"/>
              <a:t>2</a:t>
            </a:r>
            <a:r>
              <a:rPr lang="tr-TR" sz="1600" dirty="0"/>
              <a:t>) </a:t>
            </a:r>
            <a:endParaRPr lang="tr-TR" sz="1600" dirty="0" smtClean="0"/>
          </a:p>
          <a:p>
            <a:pPr marL="0" indent="0">
              <a:buNone/>
            </a:pPr>
            <a:r>
              <a:rPr lang="tr-TR" sz="1600" dirty="0" smtClean="0"/>
              <a:t>a</a:t>
            </a:r>
            <a:r>
              <a:rPr lang="tr-TR" sz="1600" baseline="30000" dirty="0" smtClean="0"/>
              <a:t>3</a:t>
            </a:r>
            <a:r>
              <a:rPr lang="tr-TR" sz="1600" dirty="0" smtClean="0"/>
              <a:t> </a:t>
            </a:r>
            <a:r>
              <a:rPr lang="tr-TR" sz="1600" dirty="0"/>
              <a:t>- b</a:t>
            </a:r>
            <a:r>
              <a:rPr lang="tr-TR" sz="1600" baseline="30000" dirty="0"/>
              <a:t>3</a:t>
            </a:r>
            <a:r>
              <a:rPr lang="tr-TR" sz="1600" dirty="0"/>
              <a:t> = (a - b)(a</a:t>
            </a:r>
            <a:r>
              <a:rPr lang="tr-TR" sz="1600" baseline="30000" dirty="0"/>
              <a:t>2</a:t>
            </a:r>
            <a:r>
              <a:rPr lang="tr-TR" sz="1600" dirty="0"/>
              <a:t> + ab + b</a:t>
            </a:r>
            <a:r>
              <a:rPr lang="tr-TR" sz="1600" baseline="30000" dirty="0"/>
              <a:t>2</a:t>
            </a:r>
            <a:r>
              <a:rPr lang="tr-TR" sz="1600" dirty="0"/>
              <a:t>)</a:t>
            </a:r>
          </a:p>
          <a:p>
            <a:pPr marL="0" lvl="0" indent="0">
              <a:buNone/>
            </a:pPr>
            <a:endParaRPr lang="tr-TR" sz="1600" dirty="0" smtClean="0"/>
          </a:p>
          <a:p>
            <a:pPr marL="0" lvl="0" indent="0">
              <a:buNone/>
            </a:pPr>
            <a:r>
              <a:rPr lang="tr-TR" sz="1600" dirty="0" smtClean="0"/>
              <a:t>Örneğin : a</a:t>
            </a:r>
            <a:r>
              <a:rPr lang="tr-TR" sz="1600" baseline="30000" dirty="0" smtClean="0"/>
              <a:t>3</a:t>
            </a:r>
            <a:r>
              <a:rPr lang="tr-TR" sz="1600" dirty="0" smtClean="0"/>
              <a:t> </a:t>
            </a:r>
            <a:r>
              <a:rPr lang="tr-TR" sz="1600" dirty="0"/>
              <a:t>+ 8 = (a + 2)(a</a:t>
            </a:r>
            <a:r>
              <a:rPr lang="tr-TR" sz="1600" baseline="30000" dirty="0"/>
              <a:t>2</a:t>
            </a:r>
            <a:r>
              <a:rPr lang="tr-TR" sz="1600" dirty="0"/>
              <a:t> - a.2 + 2</a:t>
            </a:r>
            <a:r>
              <a:rPr lang="tr-TR" sz="1600" baseline="30000" dirty="0"/>
              <a:t>2</a:t>
            </a:r>
            <a:r>
              <a:rPr lang="tr-TR" sz="1600" dirty="0"/>
              <a:t>)</a:t>
            </a:r>
          </a:p>
          <a:p>
            <a:pPr marL="0" indent="0">
              <a:buNone/>
            </a:pPr>
            <a:r>
              <a:rPr lang="tr-TR" sz="1600" dirty="0" smtClean="0"/>
              <a:t>	         = </a:t>
            </a:r>
            <a:r>
              <a:rPr lang="tr-TR" sz="1600" dirty="0"/>
              <a:t>(a + 2)(a</a:t>
            </a:r>
            <a:r>
              <a:rPr lang="tr-TR" sz="1600" baseline="30000" dirty="0"/>
              <a:t>2</a:t>
            </a:r>
            <a:r>
              <a:rPr lang="tr-TR" sz="1600" dirty="0"/>
              <a:t> - 2a + 4)</a:t>
            </a:r>
          </a:p>
          <a:p>
            <a:pPr marL="0" lvl="0" indent="0">
              <a:buNone/>
            </a:pPr>
            <a:r>
              <a:rPr lang="tr-TR" sz="1600" dirty="0" smtClean="0"/>
              <a:t>Örneğin : x</a:t>
            </a:r>
            <a:r>
              <a:rPr lang="tr-TR" sz="1600" baseline="30000" dirty="0" smtClean="0"/>
              <a:t>3</a:t>
            </a:r>
            <a:r>
              <a:rPr lang="tr-TR" sz="1600" dirty="0" smtClean="0"/>
              <a:t> </a:t>
            </a:r>
            <a:r>
              <a:rPr lang="tr-TR" sz="1600" dirty="0"/>
              <a:t>- 125 = (x - 5)(x</a:t>
            </a:r>
            <a:r>
              <a:rPr lang="tr-TR" sz="1600" baseline="30000" dirty="0"/>
              <a:t>2</a:t>
            </a:r>
            <a:r>
              <a:rPr lang="tr-TR" sz="1600" dirty="0"/>
              <a:t> + x.5 + 5</a:t>
            </a:r>
            <a:r>
              <a:rPr lang="tr-TR" sz="1600" baseline="30000" dirty="0"/>
              <a:t>2</a:t>
            </a:r>
            <a:r>
              <a:rPr lang="tr-TR" sz="1600" dirty="0"/>
              <a:t>)</a:t>
            </a:r>
          </a:p>
          <a:p>
            <a:pPr marL="0" indent="0">
              <a:buNone/>
            </a:pPr>
            <a:r>
              <a:rPr lang="tr-TR" sz="1600" dirty="0" smtClean="0"/>
              <a:t>	            = </a:t>
            </a:r>
            <a:r>
              <a:rPr lang="tr-TR" sz="1600" dirty="0"/>
              <a:t>(x - 5)(x</a:t>
            </a:r>
            <a:r>
              <a:rPr lang="tr-TR" sz="1600" baseline="30000" dirty="0"/>
              <a:t>2</a:t>
            </a:r>
            <a:r>
              <a:rPr lang="tr-TR" sz="1600" dirty="0"/>
              <a:t> + 5x + 25)</a:t>
            </a:r>
          </a:p>
          <a:p>
            <a:pPr marL="0" indent="0">
              <a:buNone/>
            </a:pPr>
            <a:endParaRPr lang="tr-TR" sz="1600" dirty="0" smtClean="0">
              <a:latin typeface="Arial Narrow" panose="020B0606020202030204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279691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dirty="0">
                <a:latin typeface="Arial Narrow" panose="020B0606020202030204" pitchFamily="34" charset="0"/>
              </a:rPr>
              <a:t>1. </a:t>
            </a:r>
            <a:r>
              <a:rPr lang="tr-TR" sz="3600" dirty="0" smtClean="0">
                <a:latin typeface="Arial Narrow" panose="020B0606020202030204" pitchFamily="34" charset="0"/>
              </a:rPr>
              <a:t>ÖZDEŞLİKLER</a:t>
            </a:r>
            <a:endParaRPr lang="tr-TR" sz="3600" dirty="0">
              <a:latin typeface="Arial Narrow" panose="020B0606020202030204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İçerik Yer Tutucusu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tr-TR" sz="1800" b="1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1.4. İki Küp Farkı ve İki Küp </a:t>
                </a:r>
                <a:r>
                  <a:rPr lang="tr-TR" sz="1800" b="1" dirty="0">
                    <a:latin typeface="Arial Narrow" panose="020B0606020202030204" pitchFamily="34" charset="0"/>
                    <a:ea typeface="+mj-ea"/>
                    <a:cs typeface="+mj-cs"/>
                  </a:rPr>
                  <a:t>T</a:t>
                </a:r>
                <a:r>
                  <a:rPr lang="tr-TR" sz="1800" b="1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oplamı Özdeşlikler</a:t>
                </a:r>
              </a:p>
              <a:p>
                <a:pPr marL="0" indent="0">
                  <a:buNone/>
                </a:pPr>
                <a:r>
                  <a:rPr lang="tr-TR" sz="1600" b="1" dirty="0" smtClean="0"/>
                  <a:t>Örnek Soru 7 : </a:t>
                </a:r>
              </a:p>
              <a:p>
                <a:pPr marL="0" indent="0">
                  <a:buNone/>
                </a:pPr>
                <a:endParaRPr lang="tr-TR" sz="1600" b="1" dirty="0" smtClean="0"/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f>
                      <m:fPr>
                        <m:ctrlPr>
                          <a:rPr lang="tr-TR" sz="4000" b="1" i="1" smtClean="0">
                            <a:latin typeface="Cambria Math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tr-TR" sz="4000" b="1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tr-TR" sz="4000" b="1" i="1" smtClean="0">
                                <a:latin typeface="Cambria Math"/>
                              </a:rPr>
                              <m:t>𝒙</m:t>
                            </m:r>
                          </m:e>
                          <m:sup>
                            <m:r>
                              <a:rPr lang="tr-TR" sz="4000" b="1" i="1" smtClean="0">
                                <a:latin typeface="Cambria Math"/>
                              </a:rPr>
                              <m:t>𝟑</m:t>
                            </m:r>
                          </m:sup>
                        </m:sSup>
                        <m:r>
                          <a:rPr lang="tr-TR" sz="4000" b="1" i="1" smtClean="0">
                            <a:latin typeface="Cambria Math"/>
                          </a:rPr>
                          <m:t>−</m:t>
                        </m:r>
                        <m:r>
                          <a:rPr lang="tr-TR" sz="4000" b="1" i="1" smtClean="0">
                            <a:latin typeface="Cambria Math"/>
                          </a:rPr>
                          <m:t>𝟔𝟒</m:t>
                        </m:r>
                      </m:num>
                      <m:den>
                        <m:sSup>
                          <m:sSupPr>
                            <m:ctrlPr>
                              <a:rPr lang="tr-TR" sz="4000" b="1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tr-TR" sz="4000" b="1" i="1" smtClean="0">
                                <a:latin typeface="Cambria Math"/>
                              </a:rPr>
                              <m:t>𝒙</m:t>
                            </m:r>
                          </m:e>
                          <m:sup>
                            <m:r>
                              <a:rPr lang="tr-TR" sz="4000" b="1" i="1" smtClean="0">
                                <a:latin typeface="Cambria Math"/>
                              </a:rPr>
                              <m:t>𝟐</m:t>
                            </m:r>
                          </m:sup>
                        </m:sSup>
                        <m:r>
                          <a:rPr lang="tr-TR" sz="4000" b="1" i="1" smtClean="0">
                            <a:latin typeface="Cambria Math"/>
                          </a:rPr>
                          <m:t>+</m:t>
                        </m:r>
                        <m:r>
                          <a:rPr lang="tr-TR" sz="4000" b="1" i="1" smtClean="0">
                            <a:latin typeface="Cambria Math"/>
                          </a:rPr>
                          <m:t>𝟒</m:t>
                        </m:r>
                        <m:r>
                          <a:rPr lang="tr-TR" sz="4000" b="1" i="1" smtClean="0">
                            <a:latin typeface="Cambria Math"/>
                          </a:rPr>
                          <m:t>𝒙</m:t>
                        </m:r>
                        <m:r>
                          <a:rPr lang="tr-TR" sz="4000" b="1" i="1" smtClean="0">
                            <a:latin typeface="Cambria Math"/>
                          </a:rPr>
                          <m:t>+</m:t>
                        </m:r>
                        <m:r>
                          <a:rPr lang="tr-TR" sz="4000" b="1" i="1" smtClean="0">
                            <a:latin typeface="Cambria Math"/>
                          </a:rPr>
                          <m:t>𝟏𝟔</m:t>
                        </m:r>
                      </m:den>
                    </m:f>
                  </m:oMath>
                </a14:m>
                <a:r>
                  <a:rPr lang="tr-TR" sz="4000" b="1" dirty="0" smtClean="0"/>
                  <a:t>  =5	</a:t>
                </a:r>
                <a:r>
                  <a:rPr lang="tr-TR" sz="4000" dirty="0" smtClean="0"/>
                  <a:t>olduğuna </a:t>
                </a:r>
                <a:r>
                  <a:rPr lang="tr-TR" sz="4000" dirty="0"/>
                  <a:t>göre, x </a:t>
                </a:r>
                <a:r>
                  <a:rPr lang="tr-TR" sz="4000" dirty="0" smtClean="0"/>
                  <a:t>kaçt</a:t>
                </a:r>
                <a:r>
                  <a:rPr lang="tr-TR" sz="4000" dirty="0"/>
                  <a:t>ı</a:t>
                </a:r>
                <a:r>
                  <a:rPr lang="tr-TR" sz="4000" dirty="0" smtClean="0"/>
                  <a:t>r</a:t>
                </a:r>
                <a:r>
                  <a:rPr lang="tr-TR" sz="4000" dirty="0"/>
                  <a:t>?</a:t>
                </a:r>
              </a:p>
              <a:p>
                <a:pPr marL="0" indent="0">
                  <a:buNone/>
                </a:pPr>
                <a:endParaRPr lang="tr-TR" sz="4000" dirty="0" smtClean="0"/>
              </a:p>
              <a:p>
                <a:pPr marL="0" indent="0">
                  <a:buNone/>
                </a:pPr>
                <a:r>
                  <a:rPr lang="tr-TR" sz="4000" dirty="0" smtClean="0"/>
                  <a:t>A</a:t>
                </a:r>
                <a:r>
                  <a:rPr lang="tr-TR" sz="4000" dirty="0"/>
                  <a:t>) 5	B) 6	C) 7	D) 8	E) 9</a:t>
                </a:r>
              </a:p>
              <a:p>
                <a:pPr marL="0" indent="0">
                  <a:buNone/>
                </a:pPr>
                <a:endParaRPr lang="tr-TR" sz="1600" dirty="0"/>
              </a:p>
            </p:txBody>
          </p:sp>
        </mc:Choice>
        <mc:Fallback>
          <p:sp>
            <p:nvSpPr>
              <p:cNvPr id="3" name="İçerik Yer Tutucus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2087" t="-1261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75662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dirty="0">
                <a:latin typeface="Arial Narrow" panose="020B0606020202030204" pitchFamily="34" charset="0"/>
              </a:rPr>
              <a:t>1. </a:t>
            </a:r>
            <a:r>
              <a:rPr lang="tr-TR" sz="3600" dirty="0" smtClean="0">
                <a:latin typeface="Arial Narrow" panose="020B0606020202030204" pitchFamily="34" charset="0"/>
              </a:rPr>
              <a:t>ÖZDEŞLİKLER</a:t>
            </a:r>
            <a:endParaRPr lang="tr-TR" sz="3600" dirty="0">
              <a:latin typeface="Arial Narrow" panose="020B0606020202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İçerik Yer Tutucusu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tr-TR" sz="1800" b="1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1.4. İki Küp Farkı ve İki Küp </a:t>
                </a:r>
                <a:r>
                  <a:rPr lang="tr-TR" sz="1800" b="1" dirty="0">
                    <a:latin typeface="Arial Narrow" panose="020B0606020202030204" pitchFamily="34" charset="0"/>
                    <a:ea typeface="+mj-ea"/>
                    <a:cs typeface="+mj-cs"/>
                  </a:rPr>
                  <a:t>T</a:t>
                </a:r>
                <a:r>
                  <a:rPr lang="tr-TR" sz="1800" b="1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oplamı Özdeşlikler</a:t>
                </a:r>
              </a:p>
              <a:p>
                <a:pPr marL="0" indent="0">
                  <a:buNone/>
                </a:pPr>
                <a:r>
                  <a:rPr lang="tr-TR" sz="1600" b="1" dirty="0" smtClean="0"/>
                  <a:t>Örnek Soru Çözüm 7 : </a:t>
                </a:r>
              </a:p>
              <a:p>
                <a:pPr marL="0" indent="0">
                  <a:buNone/>
                </a:pPr>
                <a:endParaRPr lang="tr-TR" sz="1600" b="1" dirty="0" smtClean="0"/>
              </a:p>
              <a:p>
                <a:pPr marL="0" indent="0">
                  <a:buNone/>
                </a:pPr>
                <a:r>
                  <a:rPr lang="tr-TR" sz="2000" b="1" dirty="0" smtClean="0"/>
                  <a:t>	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tr-TR" sz="2000" b="1" i="1" smtClean="0">
                            <a:latin typeface="Cambria Math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tr-TR" sz="2000" b="1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tr-TR" sz="2000" b="1" i="1" smtClean="0">
                                <a:latin typeface="Cambria Math"/>
                              </a:rPr>
                              <m:t>𝒙</m:t>
                            </m:r>
                          </m:e>
                          <m:sup>
                            <m:r>
                              <a:rPr lang="tr-TR" sz="2000" b="1" i="1" smtClean="0">
                                <a:latin typeface="Cambria Math"/>
                              </a:rPr>
                              <m:t>𝟑</m:t>
                            </m:r>
                          </m:sup>
                        </m:sSup>
                        <m:r>
                          <a:rPr lang="tr-TR" sz="2000" b="1" i="1" smtClean="0">
                            <a:latin typeface="Cambria Math"/>
                          </a:rPr>
                          <m:t>−</m:t>
                        </m:r>
                        <m:r>
                          <a:rPr lang="tr-TR" sz="2000" b="1" i="1" smtClean="0">
                            <a:latin typeface="Cambria Math"/>
                          </a:rPr>
                          <m:t>𝟔𝟒</m:t>
                        </m:r>
                      </m:num>
                      <m:den>
                        <m:sSup>
                          <m:sSupPr>
                            <m:ctrlPr>
                              <a:rPr lang="tr-TR" sz="2000" b="1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tr-TR" sz="2000" b="1" i="1" smtClean="0">
                                <a:latin typeface="Cambria Math"/>
                              </a:rPr>
                              <m:t>𝒙</m:t>
                            </m:r>
                          </m:e>
                          <m:sup>
                            <m:r>
                              <a:rPr lang="tr-TR" sz="2000" b="1" i="1" smtClean="0">
                                <a:latin typeface="Cambria Math"/>
                              </a:rPr>
                              <m:t>𝟐</m:t>
                            </m:r>
                          </m:sup>
                        </m:sSup>
                        <m:r>
                          <a:rPr lang="tr-TR" sz="2000" b="1" i="1" smtClean="0">
                            <a:latin typeface="Cambria Math"/>
                          </a:rPr>
                          <m:t>+</m:t>
                        </m:r>
                        <m:r>
                          <a:rPr lang="tr-TR" sz="2000" b="1" i="1" smtClean="0">
                            <a:latin typeface="Cambria Math"/>
                          </a:rPr>
                          <m:t>𝟒</m:t>
                        </m:r>
                        <m:r>
                          <a:rPr lang="tr-TR" sz="2000" b="1" i="1" smtClean="0">
                            <a:latin typeface="Cambria Math"/>
                          </a:rPr>
                          <m:t>𝒙</m:t>
                        </m:r>
                        <m:r>
                          <a:rPr lang="tr-TR" sz="2000" b="1" i="1" smtClean="0">
                            <a:latin typeface="Cambria Math"/>
                          </a:rPr>
                          <m:t>+</m:t>
                        </m:r>
                        <m:r>
                          <a:rPr lang="tr-TR" sz="2000" b="1" i="1" smtClean="0">
                            <a:latin typeface="Cambria Math"/>
                          </a:rPr>
                          <m:t>𝟏𝟔</m:t>
                        </m:r>
                      </m:den>
                    </m:f>
                  </m:oMath>
                </a14:m>
                <a:r>
                  <a:rPr lang="tr-TR" sz="2000" b="1" dirty="0" smtClean="0"/>
                  <a:t> =5 </a:t>
                </a:r>
              </a:p>
              <a:p>
                <a:pPr marL="0" indent="0">
                  <a:buNone/>
                </a:pPr>
                <a:r>
                  <a:rPr lang="tr-TR" sz="2000" b="1" dirty="0"/>
                  <a:t>	</a:t>
                </a:r>
                <a:r>
                  <a:rPr lang="tr-TR" sz="2000" b="1" dirty="0" smtClean="0"/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tr-TR" sz="2000" b="1" i="1" smtClean="0">
                            <a:latin typeface="Cambria Math"/>
                          </a:rPr>
                        </m:ctrlPr>
                      </m:fPr>
                      <m:num>
                        <m:d>
                          <m:dPr>
                            <m:ctrlPr>
                              <a:rPr lang="tr-TR" sz="2000" b="1" i="1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tr-TR" sz="2000" b="1" i="1" smtClean="0">
                                <a:latin typeface="Cambria Math"/>
                              </a:rPr>
                              <m:t>𝒙</m:t>
                            </m:r>
                            <m:r>
                              <a:rPr lang="tr-TR" sz="2000" b="1" i="1" smtClean="0">
                                <a:latin typeface="Cambria Math"/>
                              </a:rPr>
                              <m:t>−</m:t>
                            </m:r>
                            <m:r>
                              <a:rPr lang="tr-TR" sz="2000" b="1" i="1" smtClean="0">
                                <a:latin typeface="Cambria Math"/>
                              </a:rPr>
                              <m:t>𝟒</m:t>
                            </m:r>
                          </m:e>
                        </m:d>
                        <m:d>
                          <m:dPr>
                            <m:ctrlPr>
                              <a:rPr lang="tr-TR" sz="2000" b="1" i="1" smtClean="0">
                                <a:latin typeface="Cambria Math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tr-TR" sz="2000" b="1" i="1" smtClean="0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tr-TR" sz="2000" b="1" i="1" smtClean="0">
                                    <a:latin typeface="Cambria Math"/>
                                  </a:rPr>
                                  <m:t>𝒙</m:t>
                                </m:r>
                              </m:e>
                              <m:sup>
                                <m:r>
                                  <a:rPr lang="tr-TR" sz="2000" b="1" i="1" smtClean="0">
                                    <a:latin typeface="Cambria Math"/>
                                  </a:rPr>
                                  <m:t>𝟐</m:t>
                                </m:r>
                              </m:sup>
                            </m:sSup>
                            <m:r>
                              <a:rPr lang="tr-TR" sz="2000" b="1" i="1" smtClean="0">
                                <a:latin typeface="Cambria Math"/>
                              </a:rPr>
                              <m:t>+</m:t>
                            </m:r>
                            <m:r>
                              <a:rPr lang="tr-TR" sz="2000" b="1" i="1" smtClean="0">
                                <a:latin typeface="Cambria Math"/>
                              </a:rPr>
                              <m:t>𝟒</m:t>
                            </m:r>
                            <m:r>
                              <a:rPr lang="tr-TR" sz="2000" b="1" i="1" smtClean="0">
                                <a:latin typeface="Cambria Math"/>
                              </a:rPr>
                              <m:t>𝒙</m:t>
                            </m:r>
                            <m:r>
                              <a:rPr lang="tr-TR" sz="2000" b="1" i="1" smtClean="0">
                                <a:latin typeface="Cambria Math"/>
                              </a:rPr>
                              <m:t>+</m:t>
                            </m:r>
                            <m:r>
                              <a:rPr lang="tr-TR" sz="2000" b="1" i="1" smtClean="0">
                                <a:latin typeface="Cambria Math"/>
                              </a:rPr>
                              <m:t>𝟏𝟔</m:t>
                            </m:r>
                          </m:e>
                        </m:d>
                      </m:num>
                      <m:den>
                        <m:sSup>
                          <m:sSupPr>
                            <m:ctrlPr>
                              <a:rPr lang="tr-TR" sz="2000" b="1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tr-TR" sz="2000" b="1" i="1" smtClean="0">
                                <a:latin typeface="Cambria Math"/>
                              </a:rPr>
                              <m:t>𝒙</m:t>
                            </m:r>
                          </m:e>
                          <m:sup>
                            <m:r>
                              <a:rPr lang="tr-TR" sz="2000" b="1" i="1" smtClean="0">
                                <a:latin typeface="Cambria Math"/>
                              </a:rPr>
                              <m:t>𝟐</m:t>
                            </m:r>
                          </m:sup>
                        </m:sSup>
                        <m:r>
                          <a:rPr lang="tr-TR" sz="2000" b="1" i="1" smtClean="0">
                            <a:latin typeface="Cambria Math"/>
                          </a:rPr>
                          <m:t>+</m:t>
                        </m:r>
                        <m:r>
                          <a:rPr lang="tr-TR" sz="2000" b="1" i="1" smtClean="0">
                            <a:latin typeface="Cambria Math"/>
                          </a:rPr>
                          <m:t>𝟒</m:t>
                        </m:r>
                        <m:r>
                          <a:rPr lang="tr-TR" sz="2000" b="1" i="1" smtClean="0">
                            <a:latin typeface="Cambria Math"/>
                          </a:rPr>
                          <m:t>𝒙</m:t>
                        </m:r>
                        <m:r>
                          <a:rPr lang="tr-TR" sz="2000" b="1" i="1" smtClean="0">
                            <a:latin typeface="Cambria Math"/>
                          </a:rPr>
                          <m:t>+</m:t>
                        </m:r>
                        <m:r>
                          <a:rPr lang="tr-TR" sz="2000" b="1" i="1" smtClean="0">
                            <a:latin typeface="Cambria Math"/>
                          </a:rPr>
                          <m:t>𝟏𝟔</m:t>
                        </m:r>
                      </m:den>
                    </m:f>
                  </m:oMath>
                </a14:m>
                <a:r>
                  <a:rPr lang="tr-TR" sz="1600" dirty="0" smtClean="0"/>
                  <a:t> = </a:t>
                </a:r>
                <a:r>
                  <a:rPr lang="tr-TR" sz="1600" b="1" dirty="0" smtClean="0"/>
                  <a:t>5</a:t>
                </a:r>
              </a:p>
              <a:p>
                <a:pPr marL="0" indent="0">
                  <a:buNone/>
                </a:pPr>
                <a:r>
                  <a:rPr lang="tr-TR" sz="1600" dirty="0"/>
                  <a:t>	</a:t>
                </a:r>
                <a:r>
                  <a:rPr lang="tr-TR" sz="1600" dirty="0" smtClean="0"/>
                  <a:t>	             </a:t>
                </a:r>
                <a:r>
                  <a:rPr lang="tr-TR" sz="1600" b="1" dirty="0" smtClean="0"/>
                  <a:t>x-4 = 5</a:t>
                </a:r>
              </a:p>
              <a:p>
                <a:pPr marL="0" indent="0">
                  <a:buNone/>
                </a:pPr>
                <a:r>
                  <a:rPr lang="tr-TR" sz="1600" b="1" dirty="0"/>
                  <a:t>	</a:t>
                </a:r>
                <a:r>
                  <a:rPr lang="tr-TR" sz="1600" b="1" dirty="0" smtClean="0"/>
                  <a:t>	                  x=9  </a:t>
                </a:r>
                <a:r>
                  <a:rPr lang="tr-TR" sz="1600" dirty="0" smtClean="0"/>
                  <a:t>bulunur.</a:t>
                </a:r>
                <a:endParaRPr lang="tr-TR" sz="1600" dirty="0"/>
              </a:p>
            </p:txBody>
          </p:sp>
        </mc:Choice>
        <mc:Fallback xmlns="">
          <p:sp>
            <p:nvSpPr>
              <p:cNvPr id="3" name="İçerik Yer Tutucus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522" t="-1261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04176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dirty="0">
                <a:latin typeface="Arial Narrow" panose="020B0606020202030204" pitchFamily="34" charset="0"/>
              </a:rPr>
              <a:t>2</a:t>
            </a:r>
            <a:r>
              <a:rPr lang="tr-TR" sz="3600" dirty="0" smtClean="0">
                <a:latin typeface="Arial Narrow" panose="020B0606020202030204" pitchFamily="34" charset="0"/>
              </a:rPr>
              <a:t>. PASKAL ÜÇGENİ</a:t>
            </a:r>
            <a:endParaRPr lang="tr-TR" sz="3600" dirty="0">
              <a:latin typeface="Arial Narrow" panose="020B0606020202030204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tr-TR" sz="1600" dirty="0" smtClean="0"/>
          </a:p>
          <a:p>
            <a:pPr marL="0" indent="0">
              <a:buNone/>
            </a:pPr>
            <a:r>
              <a:rPr lang="tr-TR" sz="1600" dirty="0" smtClean="0"/>
              <a:t>n </a:t>
            </a:r>
            <a:r>
              <a:rPr lang="tr-TR" sz="1600" dirty="0"/>
              <a:t>∈</a:t>
            </a:r>
            <a:r>
              <a:rPr lang="tr-TR" sz="1600" dirty="0" smtClean="0"/>
              <a:t> </a:t>
            </a:r>
            <a:r>
              <a:rPr lang="tr-TR" sz="1600" dirty="0"/>
              <a:t>N olmak üzere, (a + b)</a:t>
            </a:r>
            <a:r>
              <a:rPr lang="tr-TR" sz="1600" baseline="30000" dirty="0"/>
              <a:t>n</a:t>
            </a:r>
            <a:r>
              <a:rPr lang="tr-TR" sz="1600" dirty="0"/>
              <a:t> açılımında </a:t>
            </a:r>
            <a:r>
              <a:rPr lang="tr-TR" sz="1600" dirty="0" smtClean="0"/>
              <a:t>terimlerin katsayılarını </a:t>
            </a:r>
            <a:r>
              <a:rPr lang="tr-TR" sz="1600" dirty="0"/>
              <a:t>bulmak için kullanılan pratik bir </a:t>
            </a:r>
            <a:r>
              <a:rPr lang="tr-TR" sz="1600" dirty="0" smtClean="0"/>
              <a:t>yoldur.</a:t>
            </a:r>
          </a:p>
          <a:p>
            <a:pPr marL="0" indent="0">
              <a:buNone/>
            </a:pPr>
            <a:endParaRPr lang="tr-TR" sz="1600" dirty="0">
              <a:latin typeface="Arial Narrow" panose="020B0606020202030204" pitchFamily="34" charset="0"/>
              <a:ea typeface="+mj-ea"/>
              <a:cs typeface="+mj-cs"/>
            </a:endParaRPr>
          </a:p>
          <a:p>
            <a:pPr marL="0" indent="0">
              <a:buNone/>
            </a:pPr>
            <a:endParaRPr lang="tr-TR" sz="1600" dirty="0" smtClean="0">
              <a:latin typeface="Arial Narrow" panose="020B0606020202030204" pitchFamily="34" charset="0"/>
              <a:ea typeface="+mj-ea"/>
              <a:cs typeface="+mj-cs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8758" y="2692279"/>
            <a:ext cx="7232696" cy="25831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43581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dirty="0">
                <a:latin typeface="Arial Narrow" panose="020B0606020202030204" pitchFamily="34" charset="0"/>
              </a:rPr>
              <a:t>2</a:t>
            </a:r>
            <a:r>
              <a:rPr lang="tr-TR" sz="3600" dirty="0" smtClean="0">
                <a:latin typeface="Arial Narrow" panose="020B0606020202030204" pitchFamily="34" charset="0"/>
              </a:rPr>
              <a:t>. PASKAL ÜÇGENİ</a:t>
            </a:r>
            <a:endParaRPr lang="tr-TR" sz="3600" dirty="0">
              <a:latin typeface="Arial Narrow" panose="020B0606020202030204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tr-TR" sz="1600" dirty="0" smtClean="0"/>
              <a:t>(</a:t>
            </a:r>
            <a:r>
              <a:rPr lang="tr-TR" sz="1600" dirty="0"/>
              <a:t>a + b)</a:t>
            </a:r>
            <a:r>
              <a:rPr lang="tr-TR" sz="1600" baseline="30000" dirty="0"/>
              <a:t>5</a:t>
            </a:r>
            <a:r>
              <a:rPr lang="tr-TR" sz="1600" dirty="0"/>
              <a:t> in açılımını yaparken paskal üçgeninden ya­rarlanılır. a </a:t>
            </a:r>
            <a:r>
              <a:rPr lang="tr-TR" sz="1600" dirty="0" err="1"/>
              <a:t>nın</a:t>
            </a:r>
            <a:r>
              <a:rPr lang="tr-TR" sz="1600" dirty="0"/>
              <a:t> kuvveti 5 ten başlayarak birer azalıp, b </a:t>
            </a:r>
            <a:r>
              <a:rPr lang="tr-TR" sz="1600" dirty="0" err="1"/>
              <a:t>nin</a:t>
            </a:r>
            <a:r>
              <a:rPr lang="tr-TR" sz="1600" dirty="0"/>
              <a:t> kuvveti de sıfırdan başlayarak birer artırılır ve pas­kal üçgenindeki katsayılar yerleştirilirse</a:t>
            </a:r>
            <a:r>
              <a:rPr lang="tr-TR" sz="1600" dirty="0" smtClean="0"/>
              <a:t>,</a:t>
            </a:r>
          </a:p>
          <a:p>
            <a:pPr marL="0" indent="0">
              <a:lnSpc>
                <a:spcPct val="150000"/>
              </a:lnSpc>
              <a:buNone/>
            </a:pPr>
            <a:endParaRPr lang="tr-TR" sz="1600" dirty="0"/>
          </a:p>
          <a:p>
            <a:pPr marL="0" indent="0">
              <a:lnSpc>
                <a:spcPct val="150000"/>
              </a:lnSpc>
              <a:buNone/>
            </a:pPr>
            <a:endParaRPr lang="tr-TR" sz="1600" dirty="0" smtClean="0"/>
          </a:p>
          <a:p>
            <a:pPr marL="0" indent="0">
              <a:lnSpc>
                <a:spcPct val="150000"/>
              </a:lnSpc>
              <a:buNone/>
            </a:pPr>
            <a:endParaRPr lang="tr-TR" sz="1600" dirty="0"/>
          </a:p>
          <a:p>
            <a:pPr marL="0" indent="0">
              <a:lnSpc>
                <a:spcPct val="150000"/>
              </a:lnSpc>
              <a:buNone/>
            </a:pPr>
            <a:endParaRPr lang="tr-TR" sz="1600" dirty="0" smtClean="0"/>
          </a:p>
          <a:p>
            <a:pPr marL="0" indent="0" algn="just">
              <a:lnSpc>
                <a:spcPts val="1415"/>
              </a:lnSpc>
              <a:spcBef>
                <a:spcPts val="300"/>
              </a:spcBef>
              <a:spcAft>
                <a:spcPts val="515"/>
              </a:spcAft>
              <a:buNone/>
            </a:pPr>
            <a:r>
              <a:rPr lang="tr-TR" sz="1600" spc="50" dirty="0" smtClean="0"/>
              <a:t>(a </a:t>
            </a:r>
            <a:r>
              <a:rPr lang="tr-TR" sz="1600" spc="50" dirty="0"/>
              <a:t>+ b)</a:t>
            </a:r>
            <a:r>
              <a:rPr lang="tr-TR" sz="1600" spc="50" baseline="30000" dirty="0"/>
              <a:t>5</a:t>
            </a:r>
            <a:r>
              <a:rPr lang="tr-TR" sz="1600" spc="50" dirty="0"/>
              <a:t> = a</a:t>
            </a:r>
            <a:r>
              <a:rPr lang="tr-TR" sz="1600" spc="50" baseline="30000" dirty="0"/>
              <a:t>5</a:t>
            </a:r>
            <a:r>
              <a:rPr lang="tr-TR" sz="1600" spc="50" dirty="0"/>
              <a:t> + 5a</a:t>
            </a:r>
            <a:r>
              <a:rPr lang="tr-TR" sz="1600" spc="50" baseline="30000" dirty="0"/>
              <a:t>4</a:t>
            </a:r>
            <a:r>
              <a:rPr lang="tr-TR" sz="1600" spc="50" dirty="0"/>
              <a:t>b + 10a</a:t>
            </a:r>
            <a:r>
              <a:rPr lang="tr-TR" sz="1600" spc="50" baseline="30000" dirty="0"/>
              <a:t>3</a:t>
            </a:r>
            <a:r>
              <a:rPr lang="tr-TR" sz="1600" spc="50" dirty="0"/>
              <a:t>b</a:t>
            </a:r>
            <a:r>
              <a:rPr lang="tr-TR" sz="1600" spc="50" baseline="30000" dirty="0"/>
              <a:t>2</a:t>
            </a:r>
            <a:r>
              <a:rPr lang="tr-TR" sz="1600" spc="50" dirty="0"/>
              <a:t> + 10a</a:t>
            </a:r>
            <a:r>
              <a:rPr lang="tr-TR" sz="1600" spc="50" baseline="30000" dirty="0"/>
              <a:t>2</a:t>
            </a:r>
            <a:r>
              <a:rPr lang="tr-TR" sz="1600" spc="50" dirty="0"/>
              <a:t>b</a:t>
            </a:r>
            <a:r>
              <a:rPr lang="tr-TR" sz="1600" spc="50" baseline="30000" dirty="0"/>
              <a:t>3</a:t>
            </a:r>
            <a:r>
              <a:rPr lang="tr-TR" sz="1600" spc="50" dirty="0"/>
              <a:t> + 5ab</a:t>
            </a:r>
            <a:r>
              <a:rPr lang="tr-TR" sz="1600" spc="50" baseline="30000" dirty="0"/>
              <a:t>4</a:t>
            </a:r>
            <a:r>
              <a:rPr lang="tr-TR" sz="1600" spc="50" dirty="0"/>
              <a:t> + b</a:t>
            </a:r>
            <a:r>
              <a:rPr lang="tr-TR" sz="1600" spc="50" baseline="30000" dirty="0"/>
              <a:t>5 </a:t>
            </a:r>
            <a:r>
              <a:rPr lang="tr-TR" sz="1600" spc="50" dirty="0"/>
              <a:t>olur. </a:t>
            </a:r>
            <a:endParaRPr lang="tr-TR" sz="1600" spc="50" dirty="0" smtClean="0"/>
          </a:p>
          <a:p>
            <a:pPr marL="0" indent="0" algn="just">
              <a:lnSpc>
                <a:spcPts val="1415"/>
              </a:lnSpc>
              <a:spcBef>
                <a:spcPts val="300"/>
              </a:spcBef>
              <a:spcAft>
                <a:spcPts val="515"/>
              </a:spcAft>
              <a:buNone/>
            </a:pPr>
            <a:endParaRPr lang="tr-TR" sz="1600" spc="50" dirty="0" smtClean="0"/>
          </a:p>
          <a:p>
            <a:pPr marL="0" indent="0" algn="just">
              <a:lnSpc>
                <a:spcPts val="1415"/>
              </a:lnSpc>
              <a:spcBef>
                <a:spcPts val="300"/>
              </a:spcBef>
              <a:spcAft>
                <a:spcPts val="515"/>
              </a:spcAft>
              <a:buNone/>
            </a:pPr>
            <a:r>
              <a:rPr lang="tr-TR" sz="1600" spc="50" dirty="0" smtClean="0"/>
              <a:t>(</a:t>
            </a:r>
            <a:r>
              <a:rPr lang="tr-TR" sz="1600" spc="50" dirty="0"/>
              <a:t>a - b)</a:t>
            </a:r>
            <a:r>
              <a:rPr lang="tr-TR" sz="1600" spc="50" baseline="30000" dirty="0"/>
              <a:t>5</a:t>
            </a:r>
            <a:r>
              <a:rPr lang="tr-TR" sz="1600" spc="50" dirty="0"/>
              <a:t> açılımında işaretler (+) dan başlayarak bir (+), bir (-) olarak devam eder</a:t>
            </a:r>
            <a:r>
              <a:rPr lang="tr-TR" sz="1600" spc="50" dirty="0" smtClean="0"/>
              <a:t>.</a:t>
            </a:r>
          </a:p>
          <a:p>
            <a:pPr marL="0" indent="0" algn="just">
              <a:lnSpc>
                <a:spcPts val="1415"/>
              </a:lnSpc>
              <a:spcBef>
                <a:spcPts val="300"/>
              </a:spcBef>
              <a:spcAft>
                <a:spcPts val="515"/>
              </a:spcAft>
              <a:buNone/>
            </a:pPr>
            <a:endParaRPr lang="tr-TR" sz="1600" spc="50" dirty="0"/>
          </a:p>
          <a:p>
            <a:pPr marL="0" indent="0" algn="just">
              <a:lnSpc>
                <a:spcPts val="1270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tr-TR" sz="1600" spc="50" dirty="0"/>
              <a:t>(a - b)</a:t>
            </a:r>
            <a:r>
              <a:rPr lang="tr-TR" sz="1600" spc="50" baseline="30000" dirty="0"/>
              <a:t>5</a:t>
            </a:r>
            <a:r>
              <a:rPr lang="tr-TR" sz="1600" spc="50" dirty="0"/>
              <a:t> = a</a:t>
            </a:r>
            <a:r>
              <a:rPr lang="tr-TR" sz="1600" spc="50" baseline="30000" dirty="0"/>
              <a:t>5</a:t>
            </a:r>
            <a:r>
              <a:rPr lang="tr-TR" sz="1600" spc="50" dirty="0"/>
              <a:t> - 5a</a:t>
            </a:r>
            <a:r>
              <a:rPr lang="tr-TR" sz="1600" spc="50" baseline="30000" dirty="0"/>
              <a:t>4</a:t>
            </a:r>
            <a:r>
              <a:rPr lang="tr-TR" sz="1600" spc="50" dirty="0"/>
              <a:t>b + 10a</a:t>
            </a:r>
            <a:r>
              <a:rPr lang="tr-TR" sz="1600" spc="50" baseline="30000" dirty="0"/>
              <a:t>3</a:t>
            </a:r>
            <a:r>
              <a:rPr lang="tr-TR" sz="1600" spc="50" dirty="0"/>
              <a:t>b</a:t>
            </a:r>
            <a:r>
              <a:rPr lang="tr-TR" sz="1600" spc="50" baseline="30000" dirty="0"/>
              <a:t>2</a:t>
            </a:r>
            <a:r>
              <a:rPr lang="tr-TR" sz="1600" spc="50" dirty="0"/>
              <a:t> - 10a</a:t>
            </a:r>
            <a:r>
              <a:rPr lang="tr-TR" sz="1600" spc="50" baseline="30000" dirty="0"/>
              <a:t>2</a:t>
            </a:r>
            <a:r>
              <a:rPr lang="tr-TR" sz="1600" spc="50" dirty="0"/>
              <a:t>b</a:t>
            </a:r>
            <a:r>
              <a:rPr lang="tr-TR" sz="1600" spc="50" baseline="30000" dirty="0"/>
              <a:t>3</a:t>
            </a:r>
            <a:r>
              <a:rPr lang="tr-TR" sz="1600" spc="50" dirty="0"/>
              <a:t> + 5a.b</a:t>
            </a:r>
            <a:r>
              <a:rPr lang="tr-TR" sz="1600" spc="50" baseline="30000" dirty="0"/>
              <a:t>4</a:t>
            </a:r>
            <a:r>
              <a:rPr lang="tr-TR" sz="1600" spc="50" dirty="0"/>
              <a:t> - b</a:t>
            </a:r>
            <a:r>
              <a:rPr lang="tr-TR" sz="1600" spc="50" baseline="30000" dirty="0"/>
              <a:t>5 </a:t>
            </a:r>
            <a:r>
              <a:rPr lang="tr-TR" sz="1600" spc="50" dirty="0" smtClean="0"/>
              <a:t>olur.</a:t>
            </a:r>
            <a:endParaRPr lang="tr-TR" sz="1600" dirty="0">
              <a:latin typeface="Arial Narrow" panose="020B0606020202030204" pitchFamily="34" charset="0"/>
              <a:ea typeface="+mj-ea"/>
              <a:cs typeface="+mj-cs"/>
            </a:endParaRPr>
          </a:p>
          <a:p>
            <a:pPr marL="0" indent="0">
              <a:buNone/>
            </a:pPr>
            <a:endParaRPr lang="tr-TR" sz="1600" dirty="0" smtClean="0">
              <a:latin typeface="Arial Narrow" panose="020B0606020202030204" pitchFamily="34" charset="0"/>
              <a:ea typeface="+mj-ea"/>
              <a:cs typeface="+mj-cs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9550" y="2607286"/>
            <a:ext cx="2603988" cy="18992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4714875" y="3300413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altLang="tr-T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tr-TR" altLang="tr-T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tr-TR" alt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0970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dirty="0">
                <a:latin typeface="Arial Narrow" panose="020B0606020202030204" pitchFamily="34" charset="0"/>
              </a:rPr>
              <a:t>3</a:t>
            </a:r>
            <a:r>
              <a:rPr lang="tr-TR" sz="3600" dirty="0" smtClean="0">
                <a:latin typeface="Arial Narrow" panose="020B0606020202030204" pitchFamily="34" charset="0"/>
              </a:rPr>
              <a:t>. ÇARPANLARA AYIRMA</a:t>
            </a:r>
            <a:endParaRPr lang="tr-TR" sz="3600" dirty="0">
              <a:latin typeface="Arial Narrow" panose="020B0606020202030204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Bir ifadeyi çarpanlarına ayırmak, çarpımları o ifadeyi veren çarpanları bulmaktır. Çarpanlara ayırmak için bazı yöntemler kullanılır</a:t>
            </a:r>
          </a:p>
          <a:p>
            <a:pPr marL="0" indent="0">
              <a:buNone/>
            </a:pPr>
            <a:endParaRPr lang="tr-TR" sz="1800" b="1" dirty="0" smtClean="0">
              <a:latin typeface="Arial Narrow" panose="020B0606020202030204" pitchFamily="34" charset="0"/>
              <a:ea typeface="+mj-ea"/>
              <a:cs typeface="+mj-cs"/>
            </a:endParaRPr>
          </a:p>
          <a:p>
            <a:pPr marL="0" indent="0">
              <a:buNone/>
            </a:pPr>
            <a:r>
              <a:rPr lang="tr-TR" sz="1800" b="1" dirty="0" smtClean="0">
                <a:latin typeface="Arial Narrow" panose="020B0606020202030204" pitchFamily="34" charset="0"/>
                <a:ea typeface="+mj-ea"/>
                <a:cs typeface="+mj-cs"/>
              </a:rPr>
              <a:t>3.1. Ortak Çarpan Parantezine Alma  </a:t>
            </a:r>
          </a:p>
          <a:p>
            <a:pPr marL="0" indent="0">
              <a:buNone/>
            </a:pP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İ</a:t>
            </a: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çinde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ortak çarpan bulunan ifadelerde bu yöntem kul­lanılır. Ortak çarpan olarak ifadelerin </a:t>
            </a:r>
            <a:r>
              <a:rPr lang="tr-TR" sz="1600" dirty="0" err="1">
                <a:latin typeface="Arial Narrow" panose="020B0606020202030204" pitchFamily="34" charset="0"/>
                <a:ea typeface="+mj-ea"/>
                <a:cs typeface="+mj-cs"/>
              </a:rPr>
              <a:t>OBEB'i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 (ortak harflerin en küçük üslüsü) alınır.</a:t>
            </a:r>
          </a:p>
          <a:p>
            <a:pPr marL="0" indent="0">
              <a:buNone/>
            </a:pP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Ya da ortak çarpan olan ifade çarpmanın toplama üzerine dağılma özelliğinden yararlanılarak çarpanla­rına ayırır.</a:t>
            </a:r>
          </a:p>
          <a:p>
            <a:pPr marL="0" indent="0">
              <a:buNone/>
            </a:pPr>
            <a:endParaRPr lang="tr-TR" sz="1600" b="1" dirty="0" smtClean="0">
              <a:latin typeface="Arial Narrow" panose="020B0606020202030204" pitchFamily="34" charset="0"/>
              <a:ea typeface="+mj-ea"/>
              <a:cs typeface="+mj-cs"/>
            </a:endParaRPr>
          </a:p>
          <a:p>
            <a:pPr marL="0" indent="0">
              <a:buNone/>
            </a:pPr>
            <a:r>
              <a:rPr lang="tr-TR" sz="1600" b="1" dirty="0" smtClean="0">
                <a:latin typeface="Arial Narrow" panose="020B0606020202030204" pitchFamily="34" charset="0"/>
                <a:ea typeface="+mj-ea"/>
                <a:cs typeface="+mj-cs"/>
              </a:rPr>
              <a:t>Örnek: </a:t>
            </a:r>
            <a:r>
              <a:rPr lang="tr-TR" sz="1600" dirty="0" err="1"/>
              <a:t>ax</a:t>
            </a:r>
            <a:r>
              <a:rPr lang="tr-TR" sz="1600" dirty="0"/>
              <a:t> - </a:t>
            </a:r>
            <a:r>
              <a:rPr lang="tr-TR" sz="1600" dirty="0" err="1"/>
              <a:t>bx</a:t>
            </a:r>
            <a:r>
              <a:rPr lang="tr-TR" sz="1600" dirty="0"/>
              <a:t> ifadesinin </a:t>
            </a:r>
            <a:r>
              <a:rPr lang="tr-TR" sz="1600" dirty="0" smtClean="0"/>
              <a:t>çarpanlarını </a:t>
            </a:r>
            <a:r>
              <a:rPr lang="tr-TR" sz="1600" dirty="0"/>
              <a:t>bulunuz.</a:t>
            </a:r>
          </a:p>
          <a:p>
            <a:pPr marL="0" indent="0">
              <a:buNone/>
            </a:pPr>
            <a:r>
              <a:rPr lang="tr-TR" sz="1600" b="1" dirty="0" smtClean="0"/>
              <a:t>Çözüm: </a:t>
            </a:r>
            <a:endParaRPr lang="tr-TR" sz="1600" b="1" dirty="0"/>
          </a:p>
          <a:p>
            <a:pPr marL="0" indent="0">
              <a:buNone/>
            </a:pPr>
            <a:r>
              <a:rPr lang="tr-TR" sz="1600" dirty="0" smtClean="0"/>
              <a:t>	</a:t>
            </a:r>
            <a:r>
              <a:rPr lang="tr-TR" sz="1600" dirty="0" err="1" smtClean="0"/>
              <a:t>ax</a:t>
            </a:r>
            <a:r>
              <a:rPr lang="tr-TR" sz="1600" dirty="0" smtClean="0"/>
              <a:t> </a:t>
            </a:r>
            <a:r>
              <a:rPr lang="tr-TR" sz="1600" dirty="0"/>
              <a:t>- </a:t>
            </a:r>
            <a:r>
              <a:rPr lang="tr-TR" sz="1600" dirty="0" err="1"/>
              <a:t>bx</a:t>
            </a:r>
            <a:r>
              <a:rPr lang="tr-TR" sz="1600" dirty="0"/>
              <a:t> ifadesinde ortak çarpan </a:t>
            </a:r>
            <a:r>
              <a:rPr lang="tr-TR" sz="1600" b="1" dirty="0"/>
              <a:t>x</a:t>
            </a:r>
            <a:r>
              <a:rPr lang="tr-TR" sz="1600" dirty="0"/>
              <a:t> tir</a:t>
            </a:r>
            <a:r>
              <a:rPr lang="tr-TR" sz="1600" dirty="0" smtClean="0"/>
              <a:t>. x ortak parantezine alınırsa ; </a:t>
            </a:r>
          </a:p>
          <a:p>
            <a:pPr marL="0" indent="0">
              <a:buNone/>
            </a:pPr>
            <a:r>
              <a:rPr lang="tr-TR" sz="1600" dirty="0" smtClean="0"/>
              <a:t>	</a:t>
            </a:r>
            <a:r>
              <a:rPr lang="tr-TR" sz="1600" dirty="0" err="1" smtClean="0"/>
              <a:t>ax</a:t>
            </a:r>
            <a:r>
              <a:rPr lang="tr-TR" sz="1600" dirty="0" smtClean="0"/>
              <a:t> </a:t>
            </a:r>
            <a:r>
              <a:rPr lang="tr-TR" sz="1600" dirty="0"/>
              <a:t>- </a:t>
            </a:r>
            <a:r>
              <a:rPr lang="tr-TR" sz="1600" dirty="0" err="1"/>
              <a:t>bx</a:t>
            </a:r>
            <a:r>
              <a:rPr lang="tr-TR" sz="1600" dirty="0"/>
              <a:t> = x(a - b) elde edilir.</a:t>
            </a:r>
          </a:p>
          <a:p>
            <a:pPr marL="0" indent="0">
              <a:buNone/>
            </a:pPr>
            <a:r>
              <a:rPr lang="tr-TR" sz="1600" dirty="0" smtClean="0"/>
              <a:t>	</a:t>
            </a:r>
            <a:r>
              <a:rPr lang="tr-TR" sz="1600" b="1" dirty="0" smtClean="0"/>
              <a:t>x</a:t>
            </a:r>
            <a:r>
              <a:rPr lang="tr-TR" sz="1600" dirty="0" smtClean="0"/>
              <a:t> </a:t>
            </a:r>
            <a:r>
              <a:rPr lang="tr-TR" sz="1600" dirty="0"/>
              <a:t>ve </a:t>
            </a:r>
            <a:r>
              <a:rPr lang="tr-TR" sz="1600" b="1" dirty="0"/>
              <a:t>(a - b), </a:t>
            </a:r>
            <a:r>
              <a:rPr lang="tr-TR" sz="1600" dirty="0" err="1"/>
              <a:t>ax</a:t>
            </a:r>
            <a:r>
              <a:rPr lang="tr-TR" sz="1600" dirty="0"/>
              <a:t> - </a:t>
            </a:r>
            <a:r>
              <a:rPr lang="tr-TR" sz="1600" dirty="0" err="1"/>
              <a:t>bx</a:t>
            </a:r>
            <a:r>
              <a:rPr lang="tr-TR" sz="1600" dirty="0"/>
              <a:t> ifadesinin </a:t>
            </a:r>
            <a:r>
              <a:rPr lang="tr-TR" sz="1600" dirty="0" smtClean="0"/>
              <a:t>çarpanlarıdır.</a:t>
            </a:r>
            <a:endParaRPr lang="tr-TR" sz="1600" dirty="0"/>
          </a:p>
          <a:p>
            <a:pPr marL="0" indent="0">
              <a:buNone/>
            </a:pPr>
            <a:endParaRPr lang="tr-TR" sz="1600" dirty="0" smtClean="0">
              <a:latin typeface="Arial Narrow" panose="020B0606020202030204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444563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dirty="0">
                <a:latin typeface="Arial Narrow" panose="020B0606020202030204" pitchFamily="34" charset="0"/>
              </a:rPr>
              <a:t>3</a:t>
            </a:r>
            <a:r>
              <a:rPr lang="tr-TR" sz="3600" dirty="0" smtClean="0">
                <a:latin typeface="Arial Narrow" panose="020B0606020202030204" pitchFamily="34" charset="0"/>
              </a:rPr>
              <a:t>. ÇARPANLARA AYIRMA</a:t>
            </a:r>
            <a:endParaRPr lang="tr-TR" sz="3600" dirty="0">
              <a:latin typeface="Arial Narrow" panose="020B0606020202030204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tr-TR" sz="1800" b="1" dirty="0" smtClean="0">
                <a:latin typeface="Arial Narrow" panose="020B0606020202030204" pitchFamily="34" charset="0"/>
                <a:ea typeface="+mj-ea"/>
                <a:cs typeface="+mj-cs"/>
              </a:rPr>
              <a:t>3.2. Gruplandırma Yoluyla Çarpanlara Ayırma</a:t>
            </a:r>
          </a:p>
          <a:p>
            <a:pPr marL="0" indent="0">
              <a:buNone/>
            </a:pP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Verilen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ifadenin terimleri gruplara ayrılıp, her grupta bulunan ortak çarpanın parantezine alınır.</a:t>
            </a:r>
          </a:p>
          <a:p>
            <a:pPr marL="0" indent="0">
              <a:buNone/>
            </a:pPr>
            <a:endParaRPr lang="tr-TR" sz="1600" dirty="0" smtClean="0">
              <a:latin typeface="Arial Narrow" panose="020B0606020202030204" pitchFamily="34" charset="0"/>
              <a:ea typeface="+mj-ea"/>
              <a:cs typeface="+mj-cs"/>
            </a:endParaRPr>
          </a:p>
          <a:p>
            <a:pPr marL="0" indent="0">
              <a:buNone/>
            </a:pPr>
            <a:r>
              <a:rPr lang="tr-TR" sz="1600" b="1" dirty="0" smtClean="0">
                <a:latin typeface="Arial Narrow" panose="020B0606020202030204" pitchFamily="34" charset="0"/>
                <a:ea typeface="+mj-ea"/>
                <a:cs typeface="+mj-cs"/>
              </a:rPr>
              <a:t>Örnek :</a:t>
            </a: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 </a:t>
            </a:r>
            <a:r>
              <a:rPr lang="tr-TR" sz="1600" dirty="0" err="1" smtClean="0">
                <a:latin typeface="Arial Narrow" panose="020B0606020202030204" pitchFamily="34" charset="0"/>
                <a:ea typeface="+mj-ea"/>
                <a:cs typeface="+mj-cs"/>
              </a:rPr>
              <a:t>ax</a:t>
            </a: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- </a:t>
            </a:r>
            <a:r>
              <a:rPr lang="tr-TR" sz="1600" dirty="0" err="1">
                <a:latin typeface="Arial Narrow" panose="020B0606020202030204" pitchFamily="34" charset="0"/>
                <a:ea typeface="+mj-ea"/>
                <a:cs typeface="+mj-cs"/>
              </a:rPr>
              <a:t>by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 + </a:t>
            </a:r>
            <a:r>
              <a:rPr lang="tr-TR" sz="1600" dirty="0" err="1">
                <a:latin typeface="Arial Narrow" panose="020B0606020202030204" pitchFamily="34" charset="0"/>
                <a:ea typeface="+mj-ea"/>
                <a:cs typeface="+mj-cs"/>
              </a:rPr>
              <a:t>bx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 </a:t>
            </a: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– ay     ifadesinin çarpanların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ı</a:t>
            </a:r>
            <a:r>
              <a:rPr 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bulunuz.</a:t>
            </a:r>
          </a:p>
          <a:p>
            <a:pPr marL="0" indent="0">
              <a:buNone/>
            </a:pPr>
            <a:endParaRPr lang="tr-TR" sz="1600" dirty="0" smtClean="0">
              <a:latin typeface="Arial Narrow" panose="020B0606020202030204" pitchFamily="34" charset="0"/>
              <a:ea typeface="+mj-ea"/>
              <a:cs typeface="+mj-cs"/>
            </a:endParaRPr>
          </a:p>
          <a:p>
            <a:pPr marL="0" indent="0">
              <a:buNone/>
            </a:pPr>
            <a:r>
              <a:rPr lang="tr-TR" sz="1600" b="1" dirty="0" smtClean="0">
                <a:latin typeface="Arial Narrow" panose="020B0606020202030204" pitchFamily="34" charset="0"/>
                <a:ea typeface="+mj-ea"/>
                <a:cs typeface="+mj-cs"/>
              </a:rPr>
              <a:t>Çözüm</a:t>
            </a:r>
            <a:endParaRPr lang="tr-TR" sz="1600" b="1" dirty="0">
              <a:latin typeface="Arial Narrow" panose="020B0606020202030204" pitchFamily="34" charset="0"/>
              <a:ea typeface="+mj-ea"/>
              <a:cs typeface="+mj-cs"/>
            </a:endParaRPr>
          </a:p>
          <a:p>
            <a:pPr marL="0" indent="0">
              <a:buNone/>
            </a:pPr>
            <a:r>
              <a:rPr lang="tr-TR" sz="1600" dirty="0" err="1">
                <a:latin typeface="Arial Narrow" panose="020B0606020202030204" pitchFamily="34" charset="0"/>
                <a:ea typeface="+mj-ea"/>
                <a:cs typeface="+mj-cs"/>
              </a:rPr>
              <a:t>ax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 - </a:t>
            </a:r>
            <a:r>
              <a:rPr lang="tr-TR" sz="1600" dirty="0" err="1">
                <a:latin typeface="Arial Narrow" panose="020B0606020202030204" pitchFamily="34" charset="0"/>
                <a:ea typeface="+mj-ea"/>
                <a:cs typeface="+mj-cs"/>
              </a:rPr>
              <a:t>by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 + </a:t>
            </a:r>
            <a:r>
              <a:rPr lang="tr-TR" sz="1600" dirty="0" err="1">
                <a:latin typeface="Arial Narrow" panose="020B0606020202030204" pitchFamily="34" charset="0"/>
                <a:ea typeface="+mj-ea"/>
                <a:cs typeface="+mj-cs"/>
              </a:rPr>
              <a:t>bx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 - ay = </a:t>
            </a:r>
            <a:r>
              <a:rPr lang="tr-TR" sz="1600" dirty="0" err="1">
                <a:latin typeface="Arial Narrow" panose="020B0606020202030204" pitchFamily="34" charset="0"/>
                <a:ea typeface="+mj-ea"/>
                <a:cs typeface="+mj-cs"/>
              </a:rPr>
              <a:t>ax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 - ay + </a:t>
            </a:r>
            <a:r>
              <a:rPr lang="tr-TR" sz="1600" dirty="0" err="1">
                <a:latin typeface="Arial Narrow" panose="020B0606020202030204" pitchFamily="34" charset="0"/>
                <a:ea typeface="+mj-ea"/>
                <a:cs typeface="+mj-cs"/>
              </a:rPr>
              <a:t>bx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 - </a:t>
            </a:r>
            <a:r>
              <a:rPr lang="tr-TR" sz="1600" dirty="0" err="1">
                <a:latin typeface="Arial Narrow" panose="020B0606020202030204" pitchFamily="34" charset="0"/>
                <a:ea typeface="+mj-ea"/>
                <a:cs typeface="+mj-cs"/>
              </a:rPr>
              <a:t>by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 = a(x - y) + b(x - y) = (x - y)(a + b)</a:t>
            </a:r>
          </a:p>
          <a:p>
            <a:pPr marL="0" indent="0">
              <a:buNone/>
            </a:pP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/>
            </a:r>
            <a:b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</a:br>
            <a:endParaRPr lang="tr-TR" sz="1600" dirty="0">
              <a:latin typeface="Arial Narrow" panose="020B0606020202030204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204989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dirty="0">
                <a:latin typeface="Arial Narrow" panose="020B0606020202030204" pitchFamily="34" charset="0"/>
              </a:rPr>
              <a:t>3</a:t>
            </a:r>
            <a:r>
              <a:rPr lang="tr-TR" sz="3600" dirty="0" smtClean="0">
                <a:latin typeface="Arial Narrow" panose="020B0606020202030204" pitchFamily="34" charset="0"/>
              </a:rPr>
              <a:t>. ÇARPANLARA AYIRMA</a:t>
            </a:r>
            <a:endParaRPr lang="tr-TR" sz="3600" dirty="0">
              <a:latin typeface="Arial Narrow" panose="020B0606020202030204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tr-TR" sz="1800" b="1" dirty="0" smtClean="0">
                <a:latin typeface="Arial Narrow" panose="020B0606020202030204" pitchFamily="34" charset="0"/>
                <a:ea typeface="+mj-ea"/>
                <a:cs typeface="+mj-cs"/>
              </a:rPr>
              <a:t>3.3. Üç Terimli İfadeleri Çarpanlara Ayırma</a:t>
            </a:r>
          </a:p>
          <a:p>
            <a:pPr marL="0" indent="0">
              <a:buNone/>
            </a:pPr>
            <a:r>
              <a:rPr lang="tr-TR" sz="1800" dirty="0" smtClean="0"/>
              <a:t>1</a:t>
            </a:r>
            <a:r>
              <a:rPr lang="tr-TR" sz="1800" dirty="0"/>
              <a:t>) x</a:t>
            </a:r>
            <a:r>
              <a:rPr lang="tr-TR" sz="1800" baseline="30000" dirty="0"/>
              <a:t>2</a:t>
            </a:r>
            <a:r>
              <a:rPr lang="tr-TR" sz="1800" dirty="0"/>
              <a:t> + </a:t>
            </a:r>
            <a:r>
              <a:rPr lang="tr-TR" sz="1800" dirty="0" err="1"/>
              <a:t>bx</a:t>
            </a:r>
            <a:r>
              <a:rPr lang="tr-TR" sz="1800" dirty="0"/>
              <a:t> + c şeklindeki ifadelerin çarpanlara ayrılması</a:t>
            </a:r>
          </a:p>
          <a:p>
            <a:pPr marL="0" indent="0">
              <a:buNone/>
            </a:pPr>
            <a:r>
              <a:rPr lang="tr-TR" sz="1800" dirty="0" smtClean="0"/>
              <a:t>	x</a:t>
            </a:r>
            <a:r>
              <a:rPr lang="tr-TR" sz="1800" baseline="30000" dirty="0" smtClean="0"/>
              <a:t>2</a:t>
            </a:r>
            <a:r>
              <a:rPr lang="tr-TR" sz="1800" dirty="0" smtClean="0"/>
              <a:t>  +  </a:t>
            </a:r>
            <a:r>
              <a:rPr lang="tr-TR" sz="1800" dirty="0" err="1" smtClean="0"/>
              <a:t>bx</a:t>
            </a:r>
            <a:r>
              <a:rPr lang="tr-TR" sz="1800" dirty="0" smtClean="0"/>
              <a:t>   + </a:t>
            </a:r>
            <a:r>
              <a:rPr lang="tr-TR" sz="1800" dirty="0"/>
              <a:t>c</a:t>
            </a:r>
          </a:p>
          <a:p>
            <a:pPr marL="0" indent="0">
              <a:buNone/>
            </a:pPr>
            <a:r>
              <a:rPr lang="tr-TR" sz="1800" dirty="0" smtClean="0"/>
              <a:t>	x</a:t>
            </a:r>
            <a:r>
              <a:rPr lang="tr-TR" sz="1800" dirty="0"/>
              <a:t>	+m</a:t>
            </a:r>
          </a:p>
          <a:p>
            <a:pPr marL="0" indent="0">
              <a:buNone/>
            </a:pPr>
            <a:r>
              <a:rPr lang="tr-TR" sz="1800" dirty="0" smtClean="0"/>
              <a:t>	x</a:t>
            </a:r>
            <a:r>
              <a:rPr lang="tr-TR" sz="1800" dirty="0"/>
              <a:t>	+n</a:t>
            </a:r>
          </a:p>
          <a:p>
            <a:pPr marL="0" indent="0">
              <a:buNone/>
            </a:pPr>
            <a:r>
              <a:rPr lang="tr-TR" sz="1800" dirty="0"/>
              <a:t>x</a:t>
            </a:r>
            <a:r>
              <a:rPr lang="tr-TR" sz="1800" baseline="30000" dirty="0"/>
              <a:t>2</a:t>
            </a:r>
            <a:r>
              <a:rPr lang="tr-TR" sz="1800" dirty="0"/>
              <a:t>  +  </a:t>
            </a:r>
            <a:r>
              <a:rPr lang="tr-TR" sz="1800" dirty="0" err="1"/>
              <a:t>bx</a:t>
            </a:r>
            <a:r>
              <a:rPr lang="tr-TR" sz="1800" dirty="0"/>
              <a:t>   + </a:t>
            </a:r>
            <a:r>
              <a:rPr lang="tr-TR" sz="1800" dirty="0" smtClean="0"/>
              <a:t>c şeklindeki </a:t>
            </a:r>
            <a:r>
              <a:rPr lang="tr-TR" sz="1800" dirty="0"/>
              <a:t>ifadeler çarpanlara ayrılır­ken </a:t>
            </a:r>
            <a:r>
              <a:rPr lang="tr-TR" sz="1800" b="1" dirty="0"/>
              <a:t>çarpımları c ye</a:t>
            </a:r>
            <a:r>
              <a:rPr lang="tr-TR" sz="1800" dirty="0"/>
              <a:t>, </a:t>
            </a:r>
            <a:r>
              <a:rPr lang="tr-TR" sz="1800" b="1" dirty="0"/>
              <a:t>toplamları b ye </a:t>
            </a:r>
            <a:r>
              <a:rPr lang="tr-TR" sz="1800" dirty="0"/>
              <a:t>eşit olan iki sa­yı bulunur.</a:t>
            </a:r>
          </a:p>
          <a:p>
            <a:r>
              <a:rPr lang="tr-TR" sz="1800" dirty="0"/>
              <a:t>m </a:t>
            </a:r>
            <a:r>
              <a:rPr lang="tr-TR" sz="1800" dirty="0" smtClean="0"/>
              <a:t>. </a:t>
            </a:r>
            <a:r>
              <a:rPr lang="tr-TR" sz="1800" dirty="0"/>
              <a:t>n = c ve m + n = b ise </a:t>
            </a:r>
          </a:p>
          <a:p>
            <a:pPr marL="0" indent="0">
              <a:buNone/>
            </a:pPr>
            <a:r>
              <a:rPr lang="tr-TR" sz="1800" dirty="0" smtClean="0"/>
              <a:t>x</a:t>
            </a:r>
            <a:r>
              <a:rPr lang="tr-TR" sz="1800" baseline="30000" dirty="0" smtClean="0"/>
              <a:t>2</a:t>
            </a:r>
            <a:r>
              <a:rPr lang="tr-TR" sz="1800" dirty="0" smtClean="0"/>
              <a:t>  </a:t>
            </a:r>
            <a:r>
              <a:rPr lang="tr-TR" sz="1800" dirty="0"/>
              <a:t>+  </a:t>
            </a:r>
            <a:r>
              <a:rPr lang="tr-TR" sz="1800" dirty="0" err="1"/>
              <a:t>bx</a:t>
            </a:r>
            <a:r>
              <a:rPr lang="tr-TR" sz="1800" dirty="0"/>
              <a:t>   + </a:t>
            </a:r>
            <a:r>
              <a:rPr lang="tr-TR" sz="1800" dirty="0" smtClean="0"/>
              <a:t>c = </a:t>
            </a:r>
            <a:r>
              <a:rPr lang="tr-TR" sz="1800" dirty="0"/>
              <a:t>(x + m</a:t>
            </a:r>
            <a:r>
              <a:rPr lang="tr-TR" sz="1800" dirty="0" smtClean="0"/>
              <a:t>).(</a:t>
            </a:r>
            <a:r>
              <a:rPr lang="tr-TR" sz="1800" dirty="0"/>
              <a:t>x + n) </a:t>
            </a:r>
            <a:r>
              <a:rPr lang="tr-TR" sz="1800" dirty="0" smtClean="0"/>
              <a:t>  </a:t>
            </a:r>
          </a:p>
          <a:p>
            <a:pPr marL="0" indent="0">
              <a:buNone/>
            </a:pPr>
            <a:r>
              <a:rPr lang="tr-TR" sz="1800" b="1" dirty="0" smtClean="0">
                <a:latin typeface="Arial Narrow" panose="020B0606020202030204" pitchFamily="34" charset="0"/>
                <a:ea typeface="+mj-ea"/>
                <a:cs typeface="+mj-cs"/>
              </a:rPr>
              <a:t>Örnek : </a:t>
            </a:r>
            <a:r>
              <a:rPr lang="tr-TR" sz="1800" dirty="0"/>
              <a:t>x</a:t>
            </a:r>
            <a:r>
              <a:rPr lang="tr-TR" sz="1800" baseline="30000" dirty="0"/>
              <a:t>2</a:t>
            </a:r>
            <a:r>
              <a:rPr lang="tr-TR" sz="1800" dirty="0"/>
              <a:t> + 7x + 12 = (x + 3</a:t>
            </a:r>
            <a:r>
              <a:rPr lang="tr-TR" sz="1800" dirty="0" smtClean="0"/>
              <a:t>).(</a:t>
            </a:r>
            <a:r>
              <a:rPr lang="tr-TR" sz="1800" dirty="0"/>
              <a:t>x + 4</a:t>
            </a:r>
            <a:r>
              <a:rPr lang="tr-TR" sz="1800" dirty="0" smtClean="0"/>
              <a:t>)                     Örnek:   x</a:t>
            </a:r>
            <a:r>
              <a:rPr lang="tr-TR" sz="1800" baseline="30000" dirty="0" smtClean="0"/>
              <a:t>2</a:t>
            </a:r>
            <a:r>
              <a:rPr lang="tr-TR" sz="1800" dirty="0" smtClean="0"/>
              <a:t> </a:t>
            </a:r>
            <a:r>
              <a:rPr lang="tr-TR" sz="1800" dirty="0"/>
              <a:t>- 4x + 3 = (x - 3</a:t>
            </a:r>
            <a:r>
              <a:rPr lang="tr-TR" sz="1800" dirty="0" smtClean="0"/>
              <a:t>).(</a:t>
            </a:r>
            <a:r>
              <a:rPr lang="tr-TR" sz="1800" dirty="0"/>
              <a:t>x - 1)</a:t>
            </a:r>
          </a:p>
          <a:p>
            <a:pPr marL="0" indent="0">
              <a:buNone/>
            </a:pPr>
            <a:r>
              <a:rPr lang="tr-TR" sz="1800" b="1" dirty="0" smtClean="0">
                <a:latin typeface="Arial Narrow" panose="020B0606020202030204" pitchFamily="34" charset="0"/>
                <a:ea typeface="+mj-ea"/>
                <a:cs typeface="+mj-cs"/>
              </a:rPr>
              <a:t>              x              3                                                                 x             -3</a:t>
            </a:r>
          </a:p>
          <a:p>
            <a:pPr marL="0" indent="0">
              <a:buNone/>
            </a:pPr>
            <a:r>
              <a:rPr lang="tr-TR" sz="1800" b="1" dirty="0" smtClean="0">
                <a:latin typeface="Arial Narrow" panose="020B0606020202030204" pitchFamily="34" charset="0"/>
                <a:ea typeface="+mj-ea"/>
                <a:cs typeface="+mj-cs"/>
              </a:rPr>
              <a:t>              x              4</a:t>
            </a:r>
            <a:r>
              <a:rPr lang="tr-TR" sz="1800" b="1" dirty="0">
                <a:latin typeface="Arial Narrow" panose="020B0606020202030204" pitchFamily="34" charset="0"/>
                <a:ea typeface="+mj-ea"/>
                <a:cs typeface="+mj-cs"/>
              </a:rPr>
              <a:t>	</a:t>
            </a:r>
            <a:r>
              <a:rPr lang="tr-TR" sz="1800" b="1" dirty="0" smtClean="0">
                <a:latin typeface="Arial Narrow" panose="020B0606020202030204" pitchFamily="34" charset="0"/>
                <a:ea typeface="+mj-ea"/>
                <a:cs typeface="+mj-cs"/>
              </a:rPr>
              <a:t>                                                              x             -1	</a:t>
            </a:r>
          </a:p>
        </p:txBody>
      </p:sp>
    </p:spTree>
    <p:extLst>
      <p:ext uri="{BB962C8B-B14F-4D97-AF65-F5344CB8AC3E}">
        <p14:creationId xmlns:p14="http://schemas.microsoft.com/office/powerpoint/2010/main" val="1110962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dirty="0">
                <a:latin typeface="Arial Narrow" panose="020B0606020202030204" pitchFamily="34" charset="0"/>
              </a:rPr>
              <a:t>3</a:t>
            </a:r>
            <a:r>
              <a:rPr lang="tr-TR" sz="3600" dirty="0" smtClean="0">
                <a:latin typeface="Arial Narrow" panose="020B0606020202030204" pitchFamily="34" charset="0"/>
              </a:rPr>
              <a:t>. ÇARPANLARA AYIRMA</a:t>
            </a:r>
            <a:endParaRPr lang="tr-TR" sz="3600" dirty="0">
              <a:latin typeface="Arial Narrow" panose="020B0606020202030204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tr-TR" sz="1800" b="1" dirty="0" smtClean="0">
                <a:latin typeface="Arial Narrow" panose="020B0606020202030204" pitchFamily="34" charset="0"/>
                <a:ea typeface="+mj-ea"/>
                <a:cs typeface="+mj-cs"/>
              </a:rPr>
              <a:t>3.3. Üç Terimli İfadeleri Çarpanlara Ayırma</a:t>
            </a:r>
          </a:p>
          <a:p>
            <a:pPr marL="0" indent="0">
              <a:buNone/>
            </a:pPr>
            <a:r>
              <a:rPr lang="tr-TR" sz="1800" dirty="0"/>
              <a:t>2) </a:t>
            </a:r>
            <a:r>
              <a:rPr lang="tr-TR" sz="1800" dirty="0" smtClean="0"/>
              <a:t>a</a:t>
            </a:r>
            <a:r>
              <a:rPr lang="tr-TR" sz="1800" dirty="0"/>
              <a:t>x</a:t>
            </a:r>
            <a:r>
              <a:rPr lang="tr-TR" sz="1800" baseline="30000" dirty="0"/>
              <a:t>2</a:t>
            </a:r>
            <a:r>
              <a:rPr lang="tr-TR" sz="1800" dirty="0" smtClean="0"/>
              <a:t> </a:t>
            </a:r>
            <a:r>
              <a:rPr lang="tr-TR" sz="1800" dirty="0"/>
              <a:t>+ </a:t>
            </a:r>
            <a:r>
              <a:rPr lang="tr-TR" sz="1800" dirty="0" err="1"/>
              <a:t>bx</a:t>
            </a:r>
            <a:r>
              <a:rPr lang="tr-TR" sz="1800" dirty="0"/>
              <a:t> + c şeklindeki ifadenin çarpanlara ayrıl­ması</a:t>
            </a:r>
          </a:p>
          <a:p>
            <a:pPr marL="0" indent="0" fontAlgn="b">
              <a:buNone/>
            </a:pPr>
            <a:r>
              <a:rPr lang="tr-TR" sz="1800" dirty="0" smtClean="0"/>
              <a:t>	ax</a:t>
            </a:r>
            <a:r>
              <a:rPr lang="tr-TR" sz="1800" baseline="30000" dirty="0" smtClean="0"/>
              <a:t>2</a:t>
            </a:r>
            <a:r>
              <a:rPr lang="tr-TR" sz="1800" dirty="0" smtClean="0"/>
              <a:t>   +   </a:t>
            </a:r>
            <a:r>
              <a:rPr lang="tr-TR" sz="1800" dirty="0" err="1" smtClean="0"/>
              <a:t>bx</a:t>
            </a:r>
            <a:r>
              <a:rPr lang="tr-TR" sz="1800" dirty="0" smtClean="0"/>
              <a:t>     +    </a:t>
            </a:r>
            <a:r>
              <a:rPr lang="tr-TR" sz="1800" dirty="0"/>
              <a:t>c  </a:t>
            </a:r>
            <a:r>
              <a:rPr lang="tr-TR" sz="1800" dirty="0" smtClean="0"/>
              <a:t>ifadesinde </a:t>
            </a:r>
            <a:endParaRPr lang="tr-TR" sz="1800" dirty="0"/>
          </a:p>
          <a:p>
            <a:pPr marL="0" indent="0" fontAlgn="b">
              <a:buNone/>
            </a:pPr>
            <a:r>
              <a:rPr lang="tr-TR" sz="1800" dirty="0"/>
              <a:t> </a:t>
            </a:r>
            <a:r>
              <a:rPr lang="tr-TR" sz="1800" dirty="0" smtClean="0"/>
              <a:t>               </a:t>
            </a:r>
            <a:r>
              <a:rPr lang="tr-TR" sz="1800" dirty="0" err="1" smtClean="0"/>
              <a:t>m.x</a:t>
            </a:r>
            <a:r>
              <a:rPr lang="tr-TR" sz="1800" dirty="0" smtClean="0"/>
              <a:t>                        p</a:t>
            </a:r>
          </a:p>
          <a:p>
            <a:pPr marL="0" indent="0" fontAlgn="b">
              <a:buNone/>
            </a:pPr>
            <a:r>
              <a:rPr lang="tr-TR" sz="1800" dirty="0"/>
              <a:t> </a:t>
            </a:r>
            <a:r>
              <a:rPr lang="tr-TR" sz="1800" dirty="0" smtClean="0"/>
              <a:t>                </a:t>
            </a:r>
            <a:r>
              <a:rPr lang="tr-TR" sz="1800" dirty="0" err="1" smtClean="0"/>
              <a:t>n.x</a:t>
            </a:r>
            <a:r>
              <a:rPr lang="tr-TR" sz="1800" dirty="0" smtClean="0"/>
              <a:t>                        k</a:t>
            </a:r>
            <a:endParaRPr lang="tr-TR" sz="1400" dirty="0"/>
          </a:p>
          <a:p>
            <a:pPr marL="0" indent="0">
              <a:buNone/>
            </a:pPr>
            <a:r>
              <a:rPr lang="tr-TR" sz="1800" dirty="0"/>
              <a:t>ifadesinde,</a:t>
            </a:r>
          </a:p>
          <a:p>
            <a:pPr marL="0" indent="0">
              <a:buNone/>
            </a:pPr>
            <a:r>
              <a:rPr lang="tr-TR" sz="1800" dirty="0" smtClean="0"/>
              <a:t>	a </a:t>
            </a:r>
            <a:r>
              <a:rPr lang="tr-TR" sz="1800" dirty="0"/>
              <a:t>= </a:t>
            </a:r>
            <a:r>
              <a:rPr lang="tr-TR" sz="1800" dirty="0" err="1" smtClean="0"/>
              <a:t>m.n</a:t>
            </a:r>
            <a:r>
              <a:rPr lang="tr-TR" sz="1800" dirty="0" smtClean="0"/>
              <a:t> 	 c </a:t>
            </a:r>
            <a:r>
              <a:rPr lang="tr-TR" sz="1800" dirty="0"/>
              <a:t>= </a:t>
            </a:r>
            <a:r>
              <a:rPr lang="tr-TR" sz="1800" dirty="0" err="1" smtClean="0"/>
              <a:t>p.k</a:t>
            </a:r>
            <a:r>
              <a:rPr lang="tr-TR" sz="1800" dirty="0" smtClean="0"/>
              <a:t>    ve   b </a:t>
            </a:r>
            <a:r>
              <a:rPr lang="tr-TR" sz="1800" dirty="0"/>
              <a:t>= </a:t>
            </a:r>
            <a:r>
              <a:rPr lang="tr-TR" sz="1800" dirty="0" err="1" smtClean="0"/>
              <a:t>m.k</a:t>
            </a:r>
            <a:r>
              <a:rPr lang="tr-TR" sz="1800" dirty="0" smtClean="0"/>
              <a:t> </a:t>
            </a:r>
            <a:r>
              <a:rPr lang="tr-TR" sz="1800" dirty="0"/>
              <a:t>+ </a:t>
            </a:r>
            <a:r>
              <a:rPr lang="tr-TR" sz="1800" dirty="0" err="1" smtClean="0"/>
              <a:t>n.p</a:t>
            </a:r>
            <a:r>
              <a:rPr lang="tr-TR" sz="1800" dirty="0" smtClean="0"/>
              <a:t>   ise </a:t>
            </a:r>
            <a:endParaRPr lang="tr-TR" sz="1800" dirty="0"/>
          </a:p>
          <a:p>
            <a:pPr marL="0" indent="0">
              <a:buNone/>
            </a:pPr>
            <a:r>
              <a:rPr lang="tr-TR" sz="1800" dirty="0"/>
              <a:t>ax</a:t>
            </a:r>
            <a:r>
              <a:rPr lang="tr-TR" sz="1800" baseline="30000" dirty="0"/>
              <a:t>2</a:t>
            </a:r>
            <a:r>
              <a:rPr lang="tr-TR" sz="1800" dirty="0"/>
              <a:t> + </a:t>
            </a:r>
            <a:r>
              <a:rPr lang="tr-TR" sz="1800" dirty="0" err="1"/>
              <a:t>bx</a:t>
            </a:r>
            <a:r>
              <a:rPr lang="tr-TR" sz="1800" dirty="0"/>
              <a:t> + c </a:t>
            </a:r>
            <a:r>
              <a:rPr lang="tr-TR" sz="1800" dirty="0" smtClean="0"/>
              <a:t>= </a:t>
            </a:r>
            <a:r>
              <a:rPr lang="tr-TR" sz="1800" dirty="0"/>
              <a:t>(mx + p</a:t>
            </a:r>
            <a:r>
              <a:rPr lang="tr-TR" sz="1800" dirty="0" smtClean="0"/>
              <a:t>).(</a:t>
            </a:r>
            <a:r>
              <a:rPr lang="tr-TR" sz="1800" dirty="0" err="1" smtClean="0"/>
              <a:t>nx</a:t>
            </a:r>
            <a:r>
              <a:rPr lang="tr-TR" sz="1800" dirty="0" smtClean="0"/>
              <a:t> </a:t>
            </a:r>
            <a:r>
              <a:rPr lang="tr-TR" sz="1800" dirty="0"/>
              <a:t>+ k) </a:t>
            </a:r>
            <a:r>
              <a:rPr lang="tr-TR" sz="1800" dirty="0" err="1" smtClean="0"/>
              <a:t>dır</a:t>
            </a:r>
            <a:r>
              <a:rPr lang="tr-TR" sz="1800" dirty="0" smtClean="0"/>
              <a:t>.   </a:t>
            </a:r>
          </a:p>
          <a:p>
            <a:pPr marL="0" indent="0">
              <a:buNone/>
            </a:pPr>
            <a:r>
              <a:rPr lang="tr-TR" sz="1800" b="1" dirty="0" smtClean="0">
                <a:latin typeface="Arial Narrow" panose="020B0606020202030204" pitchFamily="34" charset="0"/>
                <a:ea typeface="+mj-ea"/>
                <a:cs typeface="+mj-cs"/>
              </a:rPr>
              <a:t>Örnek : </a:t>
            </a:r>
            <a:r>
              <a:rPr lang="tr-TR" sz="1800" dirty="0" smtClean="0"/>
              <a:t>2x</a:t>
            </a:r>
            <a:r>
              <a:rPr lang="tr-TR" sz="1800" baseline="30000" dirty="0" smtClean="0"/>
              <a:t>2</a:t>
            </a:r>
            <a:r>
              <a:rPr lang="tr-TR" sz="1800" dirty="0" smtClean="0"/>
              <a:t> - x – 1  = </a:t>
            </a:r>
            <a:r>
              <a:rPr lang="tr-TR" sz="1800" dirty="0"/>
              <a:t>(2x + 1).(x – 1</a:t>
            </a:r>
            <a:r>
              <a:rPr lang="tr-TR" sz="1800" dirty="0" smtClean="0"/>
              <a:t>)</a:t>
            </a:r>
          </a:p>
          <a:p>
            <a:pPr marL="0" indent="0">
              <a:buNone/>
            </a:pPr>
            <a:r>
              <a:rPr lang="tr-TR" sz="1800" dirty="0"/>
              <a:t> </a:t>
            </a:r>
            <a:r>
              <a:rPr lang="tr-TR" sz="1800" dirty="0" smtClean="0"/>
              <a:t>             2x          1</a:t>
            </a:r>
          </a:p>
          <a:p>
            <a:pPr marL="0" indent="0">
              <a:buNone/>
            </a:pPr>
            <a:r>
              <a:rPr lang="tr-TR" sz="1800" dirty="0"/>
              <a:t> </a:t>
            </a:r>
            <a:r>
              <a:rPr lang="tr-TR" sz="1800" dirty="0" smtClean="0"/>
              <a:t>               x         -1 </a:t>
            </a:r>
            <a:endParaRPr lang="tr-TR" sz="1800" b="1" dirty="0" smtClean="0">
              <a:latin typeface="Arial Narrow" panose="020B0606020202030204" pitchFamily="34" charset="0"/>
              <a:ea typeface="+mj-ea"/>
              <a:cs typeface="+mj-cs"/>
            </a:endParaRPr>
          </a:p>
        </p:txBody>
      </p:sp>
      <p:cxnSp>
        <p:nvCxnSpPr>
          <p:cNvPr id="6" name="Düz Ok Bağlayıcısı 5"/>
          <p:cNvCxnSpPr/>
          <p:nvPr/>
        </p:nvCxnSpPr>
        <p:spPr>
          <a:xfrm>
            <a:off x="2297723" y="3118338"/>
            <a:ext cx="1008185" cy="35169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Düz Ok Bağlayıcısı 7"/>
          <p:cNvCxnSpPr/>
          <p:nvPr/>
        </p:nvCxnSpPr>
        <p:spPr>
          <a:xfrm flipV="1">
            <a:off x="2297723" y="3118338"/>
            <a:ext cx="1008185" cy="35169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Düz Ok Bağlayıcısı 9"/>
          <p:cNvCxnSpPr/>
          <p:nvPr/>
        </p:nvCxnSpPr>
        <p:spPr>
          <a:xfrm>
            <a:off x="1875691" y="5357446"/>
            <a:ext cx="422032" cy="35169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Düz Ok Bağlayıcısı 12"/>
          <p:cNvCxnSpPr/>
          <p:nvPr/>
        </p:nvCxnSpPr>
        <p:spPr>
          <a:xfrm flipV="1">
            <a:off x="1875691" y="5357446"/>
            <a:ext cx="504092" cy="35169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68922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dirty="0">
                <a:latin typeface="Arial Narrow" panose="020B0606020202030204" pitchFamily="34" charset="0"/>
              </a:rPr>
              <a:t>3</a:t>
            </a:r>
            <a:r>
              <a:rPr lang="tr-TR" sz="3600" dirty="0" smtClean="0">
                <a:latin typeface="Arial Narrow" panose="020B0606020202030204" pitchFamily="34" charset="0"/>
              </a:rPr>
              <a:t>. ÇARPANLARA AYIRMA</a:t>
            </a:r>
            <a:endParaRPr lang="tr-TR" sz="3600" dirty="0">
              <a:latin typeface="Arial Narrow" panose="020B0606020202030204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tr-TR" sz="1800" b="1" dirty="0" smtClean="0">
                <a:latin typeface="Arial Narrow" panose="020B0606020202030204" pitchFamily="34" charset="0"/>
                <a:ea typeface="+mj-ea"/>
                <a:cs typeface="+mj-cs"/>
              </a:rPr>
              <a:t>3.4. Terim Ekleyip Çıkarma Yoluyla Çarpanlara Ayırma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Bundan önceki yöntemlerle çarpanlara ayrılamayan ifadeler, uygun terimler eklenip çıkarılarak özdeşlikle­re dönüştürülür ve özdeşliklerden yararlanılarak çar­panlara ayrılır.</a:t>
            </a:r>
          </a:p>
          <a:p>
            <a:pPr marL="0" indent="0">
              <a:buNone/>
            </a:pPr>
            <a:r>
              <a:rPr lang="tr-TR" sz="1800" b="1" dirty="0" smtClean="0">
                <a:latin typeface="Arial Narrow" panose="020B0606020202030204" pitchFamily="34" charset="0"/>
                <a:ea typeface="+mj-ea"/>
                <a:cs typeface="+mj-cs"/>
              </a:rPr>
              <a:t>Örnek: </a:t>
            </a:r>
            <a:r>
              <a:rPr lang="tr-TR" sz="1800" dirty="0" smtClean="0"/>
              <a:t> </a:t>
            </a:r>
            <a:r>
              <a:rPr lang="tr-TR" sz="1800" dirty="0"/>
              <a:t>x</a:t>
            </a:r>
            <a:r>
              <a:rPr lang="tr-TR" sz="1800" baseline="30000" dirty="0"/>
              <a:t>4</a:t>
            </a:r>
            <a:r>
              <a:rPr lang="tr-TR" sz="1800" dirty="0"/>
              <a:t> + x</a:t>
            </a:r>
            <a:r>
              <a:rPr lang="tr-TR" sz="1800" baseline="30000" dirty="0"/>
              <a:t>2</a:t>
            </a:r>
            <a:r>
              <a:rPr lang="tr-TR" sz="1800" dirty="0"/>
              <a:t> + 1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ifadesini çarpanlarına ayıralım</a:t>
            </a:r>
          </a:p>
          <a:p>
            <a:pPr marL="0" indent="0">
              <a:buNone/>
            </a:pPr>
            <a:r>
              <a:rPr lang="tr-TR" sz="1800" dirty="0"/>
              <a:t>x</a:t>
            </a:r>
            <a:r>
              <a:rPr lang="tr-TR" sz="1800" baseline="30000" dirty="0"/>
              <a:t>4</a:t>
            </a:r>
            <a:r>
              <a:rPr lang="tr-TR" sz="1800" dirty="0"/>
              <a:t> + x</a:t>
            </a:r>
            <a:r>
              <a:rPr lang="tr-TR" sz="1800" baseline="30000" dirty="0"/>
              <a:t>2</a:t>
            </a:r>
            <a:r>
              <a:rPr lang="tr-TR" sz="1800" dirty="0"/>
              <a:t> + </a:t>
            </a:r>
            <a:r>
              <a:rPr lang="tr-TR" sz="1800" dirty="0" smtClean="0"/>
              <a:t>1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ifadesine </a:t>
            </a:r>
            <a:r>
              <a:rPr lang="tr-TR" sz="1800" dirty="0" smtClean="0"/>
              <a:t> </a:t>
            </a:r>
            <a:r>
              <a:rPr lang="tr-TR" sz="1800" dirty="0"/>
              <a:t>x</a:t>
            </a:r>
            <a:r>
              <a:rPr lang="tr-TR" sz="1800" baseline="30000" dirty="0"/>
              <a:t>2</a:t>
            </a:r>
            <a:r>
              <a:rPr lang="tr-TR" sz="1800" dirty="0" smtClean="0"/>
              <a:t> </a:t>
            </a:r>
            <a:r>
              <a:rPr lang="tr-TR" sz="1600" dirty="0" err="1">
                <a:latin typeface="Arial Narrow" panose="020B0606020202030204" pitchFamily="34" charset="0"/>
                <a:ea typeface="+mj-ea"/>
                <a:cs typeface="+mj-cs"/>
              </a:rPr>
              <a:t>li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 terim eklenir ve çıkarılırsa sonuç değişmez</a:t>
            </a:r>
          </a:p>
          <a:p>
            <a:pPr marL="0" indent="0">
              <a:buNone/>
            </a:pPr>
            <a:r>
              <a:rPr lang="tr-TR" sz="1800" dirty="0"/>
              <a:t>	</a:t>
            </a:r>
            <a:r>
              <a:rPr lang="tr-TR" sz="1800" dirty="0" smtClean="0"/>
              <a:t>x</a:t>
            </a:r>
            <a:r>
              <a:rPr lang="tr-TR" sz="1800" baseline="30000" dirty="0" smtClean="0"/>
              <a:t>4</a:t>
            </a:r>
            <a:r>
              <a:rPr lang="tr-TR" sz="1800" dirty="0" smtClean="0"/>
              <a:t> </a:t>
            </a:r>
            <a:r>
              <a:rPr lang="tr-TR" sz="1800" dirty="0"/>
              <a:t>+ x</a:t>
            </a:r>
            <a:r>
              <a:rPr lang="tr-TR" sz="1800" baseline="30000" dirty="0"/>
              <a:t>2</a:t>
            </a:r>
            <a:r>
              <a:rPr lang="tr-TR" sz="1800" dirty="0"/>
              <a:t> + 1 = x</a:t>
            </a:r>
            <a:r>
              <a:rPr lang="tr-TR" sz="1800" baseline="30000" dirty="0"/>
              <a:t>4</a:t>
            </a:r>
            <a:r>
              <a:rPr lang="tr-TR" sz="1800" dirty="0"/>
              <a:t> + 2x</a:t>
            </a:r>
            <a:r>
              <a:rPr lang="tr-TR" sz="1800" baseline="30000" dirty="0"/>
              <a:t>2</a:t>
            </a:r>
            <a:r>
              <a:rPr lang="tr-TR" sz="1800" dirty="0"/>
              <a:t> + 1 - x</a:t>
            </a:r>
            <a:r>
              <a:rPr lang="tr-TR" sz="1800" baseline="30000" dirty="0"/>
              <a:t>2</a:t>
            </a:r>
            <a:endParaRPr lang="tr-TR" sz="1800" dirty="0"/>
          </a:p>
          <a:p>
            <a:pPr marL="0" indent="0">
              <a:buNone/>
            </a:pPr>
            <a:r>
              <a:rPr lang="tr-TR" sz="1800" dirty="0" smtClean="0"/>
              <a:t>		= </a:t>
            </a:r>
            <a:r>
              <a:rPr lang="tr-TR" sz="1800" dirty="0"/>
              <a:t>(x</a:t>
            </a:r>
            <a:r>
              <a:rPr lang="tr-TR" sz="1800" baseline="30000" dirty="0"/>
              <a:t>2</a:t>
            </a:r>
            <a:r>
              <a:rPr lang="tr-TR" sz="1800" dirty="0"/>
              <a:t>+ 1)</a:t>
            </a:r>
            <a:r>
              <a:rPr lang="tr-TR" sz="1800" baseline="30000" dirty="0"/>
              <a:t>2</a:t>
            </a:r>
            <a:r>
              <a:rPr lang="tr-TR" sz="1800" dirty="0"/>
              <a:t>-x</a:t>
            </a:r>
            <a:r>
              <a:rPr lang="tr-TR" sz="1800" baseline="30000" dirty="0"/>
              <a:t>2 </a:t>
            </a:r>
            <a:r>
              <a:rPr lang="tr-TR" sz="1800" dirty="0"/>
              <a:t>= (x</a:t>
            </a:r>
            <a:r>
              <a:rPr lang="tr-TR" sz="1800" baseline="30000" dirty="0"/>
              <a:t>2</a:t>
            </a:r>
            <a:r>
              <a:rPr lang="tr-TR" sz="1800" dirty="0"/>
              <a:t> + 1 - x)(x</a:t>
            </a:r>
            <a:r>
              <a:rPr lang="tr-TR" sz="1800" baseline="30000" dirty="0"/>
              <a:t>2</a:t>
            </a:r>
            <a:r>
              <a:rPr lang="tr-TR" sz="1800" dirty="0"/>
              <a:t> + 1 + x</a:t>
            </a:r>
            <a:r>
              <a:rPr lang="tr-TR" sz="1800" dirty="0" smtClean="0"/>
              <a:t>) 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şeklinde bulunur.</a:t>
            </a:r>
          </a:p>
          <a:p>
            <a:pPr marL="0" indent="0">
              <a:buNone/>
            </a:pPr>
            <a:endParaRPr lang="tr-TR" sz="1800" b="1" dirty="0" smtClean="0">
              <a:latin typeface="Arial Narrow" panose="020B0606020202030204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75449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dirty="0">
                <a:latin typeface="Arial Narrow" panose="020B0606020202030204" pitchFamily="34" charset="0"/>
              </a:rPr>
              <a:t>3</a:t>
            </a:r>
            <a:r>
              <a:rPr lang="tr-TR" sz="3600" dirty="0" smtClean="0">
                <a:latin typeface="Arial Narrow" panose="020B0606020202030204" pitchFamily="34" charset="0"/>
              </a:rPr>
              <a:t>. ÇARPANLARA AYIRMA</a:t>
            </a:r>
            <a:endParaRPr lang="tr-TR" sz="3600" dirty="0">
              <a:latin typeface="Arial Narrow" panose="020B0606020202030204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tr-TR" sz="1800" b="1" dirty="0" smtClean="0">
                <a:latin typeface="Arial Narrow" panose="020B0606020202030204" pitchFamily="34" charset="0"/>
                <a:ea typeface="+mj-ea"/>
                <a:cs typeface="+mj-cs"/>
              </a:rPr>
              <a:t>3.5. Değişken Değiştirme Yoluyla Çarpanlara Ayırma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Derecesi ikiden daha fazla olan ifadelerin, ikinci dere­ceye dönüştürülüp daha kolay bir şekilde çarpanları­na ayrılabilmesi için kullanılan bir yöntemdir. Bu ifade­lerde benzer ifadeler değişken kullanılarak yeniden adlandırılır.</a:t>
            </a:r>
          </a:p>
          <a:p>
            <a:pPr marL="0" indent="0">
              <a:buNone/>
            </a:pPr>
            <a:r>
              <a:rPr lang="tr-TR" sz="1600" b="1" u="sng" dirty="0">
                <a:latin typeface="Arial Narrow" panose="020B0606020202030204" pitchFamily="34" charset="0"/>
                <a:ea typeface="+mj-ea"/>
                <a:cs typeface="+mj-cs"/>
              </a:rPr>
              <a:t>Örnek Soru</a:t>
            </a:r>
            <a:r>
              <a:rPr lang="tr-TR" sz="1800" b="1" i="1" u="sng" dirty="0"/>
              <a:t>	</a:t>
            </a:r>
            <a:endParaRPr lang="tr-TR" sz="1800" b="1" u="sng" dirty="0"/>
          </a:p>
          <a:p>
            <a:pPr marL="0" indent="0">
              <a:buNone/>
            </a:pPr>
            <a:r>
              <a:rPr lang="tr-TR" sz="1800" dirty="0" smtClean="0"/>
              <a:t> 4</a:t>
            </a:r>
            <a:r>
              <a:rPr lang="tr-TR" sz="1800" baseline="30000" dirty="0" smtClean="0"/>
              <a:t>x</a:t>
            </a:r>
            <a:r>
              <a:rPr lang="tr-TR" sz="1800" dirty="0"/>
              <a:t>+ 2</a:t>
            </a:r>
            <a:r>
              <a:rPr lang="tr-TR" sz="1800" baseline="30000" dirty="0"/>
              <a:t>x</a:t>
            </a:r>
            <a:r>
              <a:rPr lang="tr-TR" sz="1800" dirty="0"/>
              <a:t>- </a:t>
            </a:r>
            <a:r>
              <a:rPr lang="tr-TR" sz="1800" dirty="0" smtClean="0"/>
              <a:t>12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ifadesini çarpanlarına ayırınız.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tr-TR" sz="1600" b="1" u="sng" dirty="0" smtClean="0">
                <a:latin typeface="Arial Narrow" panose="020B0606020202030204" pitchFamily="34" charset="0"/>
                <a:ea typeface="+mj-ea"/>
                <a:cs typeface="+mj-cs"/>
              </a:rPr>
              <a:t>Çözüm</a:t>
            </a:r>
            <a:endParaRPr lang="tr-TR" sz="1600" b="1" u="sng" dirty="0">
              <a:latin typeface="Arial Narrow" panose="020B0606020202030204" pitchFamily="34" charset="0"/>
              <a:ea typeface="+mj-ea"/>
              <a:cs typeface="+mj-cs"/>
            </a:endParaRPr>
          </a:p>
          <a:p>
            <a:pPr marL="0" indent="0">
              <a:lnSpc>
                <a:spcPct val="110000"/>
              </a:lnSpc>
              <a:buNone/>
            </a:pPr>
            <a:r>
              <a:rPr lang="tr-TR" sz="1800" dirty="0"/>
              <a:t>2</a:t>
            </a:r>
            <a:r>
              <a:rPr lang="tr-TR" sz="1800" baseline="30000" dirty="0"/>
              <a:t>x</a:t>
            </a:r>
            <a:r>
              <a:rPr lang="tr-TR" sz="1800" dirty="0"/>
              <a:t> = t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dönüşümü uygulanacaktır.</a:t>
            </a:r>
          </a:p>
          <a:p>
            <a:pPr marL="0" indent="0">
              <a:buNone/>
            </a:pPr>
            <a:r>
              <a:rPr lang="tr-TR" sz="1800" dirty="0" smtClean="0"/>
              <a:t>	4</a:t>
            </a:r>
            <a:r>
              <a:rPr lang="tr-TR" sz="1800" baseline="30000" dirty="0" smtClean="0"/>
              <a:t>x</a:t>
            </a:r>
            <a:r>
              <a:rPr lang="tr-TR" sz="1800" dirty="0" smtClean="0"/>
              <a:t>+2</a:t>
            </a:r>
            <a:r>
              <a:rPr lang="tr-TR" sz="1800" baseline="30000" dirty="0" smtClean="0"/>
              <a:t>x</a:t>
            </a:r>
            <a:r>
              <a:rPr lang="tr-TR" sz="1800" dirty="0" smtClean="0"/>
              <a:t>- </a:t>
            </a:r>
            <a:r>
              <a:rPr lang="tr-TR" sz="1800" dirty="0"/>
              <a:t>12 = (2</a:t>
            </a:r>
            <a:r>
              <a:rPr lang="tr-TR" sz="1800" baseline="30000" dirty="0"/>
              <a:t>x</a:t>
            </a:r>
            <a:r>
              <a:rPr lang="tr-TR" sz="1800" dirty="0"/>
              <a:t>)</a:t>
            </a:r>
            <a:r>
              <a:rPr lang="tr-TR" sz="1800" baseline="30000" dirty="0"/>
              <a:t>2</a:t>
            </a:r>
            <a:r>
              <a:rPr lang="tr-TR" sz="1800" dirty="0"/>
              <a:t> + 2</a:t>
            </a:r>
            <a:r>
              <a:rPr lang="tr-TR" sz="1800" baseline="30000" dirty="0"/>
              <a:t>x</a:t>
            </a:r>
            <a:r>
              <a:rPr lang="tr-TR" sz="1800" dirty="0"/>
              <a:t> - 12 = t</a:t>
            </a:r>
            <a:r>
              <a:rPr lang="tr-TR" sz="1800" baseline="30000" dirty="0"/>
              <a:t>2</a:t>
            </a:r>
            <a:r>
              <a:rPr lang="tr-TR" sz="1800" dirty="0"/>
              <a:t> + t- 12</a:t>
            </a:r>
          </a:p>
          <a:p>
            <a:pPr marL="0" indent="0">
              <a:buNone/>
            </a:pPr>
            <a:r>
              <a:rPr lang="tr-TR" sz="1800" dirty="0" smtClean="0"/>
              <a:t>			          = </a:t>
            </a:r>
            <a:r>
              <a:rPr lang="tr-TR" sz="1800" dirty="0"/>
              <a:t>(t + 4)(t - 3) </a:t>
            </a:r>
            <a:endParaRPr lang="tr-TR" sz="1800" dirty="0" smtClean="0"/>
          </a:p>
          <a:p>
            <a:pPr marL="0" indent="0">
              <a:buNone/>
            </a:pPr>
            <a:r>
              <a:rPr lang="tr-TR" sz="1800" dirty="0"/>
              <a:t>	</a:t>
            </a:r>
            <a:r>
              <a:rPr lang="tr-TR" sz="1800" dirty="0" smtClean="0"/>
              <a:t>		           = </a:t>
            </a:r>
            <a:r>
              <a:rPr lang="tr-TR" sz="1800" dirty="0"/>
              <a:t>(2</a:t>
            </a:r>
            <a:r>
              <a:rPr lang="tr-TR" sz="1800" baseline="30000" dirty="0"/>
              <a:t>x</a:t>
            </a:r>
            <a:r>
              <a:rPr lang="tr-TR" sz="1800" dirty="0"/>
              <a:t> + 4)(2</a:t>
            </a:r>
            <a:r>
              <a:rPr lang="tr-TR" sz="1800" baseline="30000" dirty="0"/>
              <a:t>x</a:t>
            </a:r>
            <a:r>
              <a:rPr lang="tr-TR" sz="1800" dirty="0"/>
              <a:t> - 3)</a:t>
            </a:r>
          </a:p>
          <a:p>
            <a:pPr marL="0" indent="0">
              <a:buNone/>
            </a:pPr>
            <a:endParaRPr lang="tr-TR" sz="1800" b="1" dirty="0" smtClean="0">
              <a:latin typeface="Arial Narrow" panose="020B0606020202030204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28657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dirty="0">
                <a:latin typeface="Arial Narrow" panose="020B0606020202030204" pitchFamily="34" charset="0"/>
              </a:rPr>
              <a:t>4</a:t>
            </a:r>
            <a:r>
              <a:rPr lang="tr-TR" sz="3600" dirty="0" smtClean="0">
                <a:latin typeface="Arial Narrow" panose="020B0606020202030204" pitchFamily="34" charset="0"/>
              </a:rPr>
              <a:t>. RASYONEL İFADELERİN SADELEŞTİRİLMESİ</a:t>
            </a:r>
            <a:endParaRPr lang="tr-TR" sz="3600" dirty="0">
              <a:latin typeface="Arial Narrow" panose="020B0606020202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İçerik Yer Tutucusu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tr-TR" sz="16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Önce </a:t>
                </a:r>
                <a:r>
                  <a:rPr lang="tr-TR" sz="1600" dirty="0">
                    <a:latin typeface="Arial Narrow" panose="020B0606020202030204" pitchFamily="34" charset="0"/>
                    <a:ea typeface="+mj-ea"/>
                    <a:cs typeface="+mj-cs"/>
                  </a:rPr>
                  <a:t>sadeleştirilmesi gereken kesrin pay ve paydası çarpanlara ayrılır. </a:t>
                </a:r>
                <a:endParaRPr lang="tr-TR" sz="1600" dirty="0" smtClean="0">
                  <a:latin typeface="Arial Narrow" panose="020B0606020202030204" pitchFamily="34" charset="0"/>
                  <a:ea typeface="+mj-ea"/>
                  <a:cs typeface="+mj-cs"/>
                </a:endParaRPr>
              </a:p>
              <a:p>
                <a:pPr marL="0" indent="0">
                  <a:buNone/>
                </a:pPr>
                <a:r>
                  <a:rPr lang="tr-TR" sz="16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Sonra </a:t>
                </a:r>
                <a:r>
                  <a:rPr lang="tr-TR" sz="1600" dirty="0">
                    <a:latin typeface="Arial Narrow" panose="020B0606020202030204" pitchFamily="34" charset="0"/>
                    <a:ea typeface="+mj-ea"/>
                    <a:cs typeface="+mj-cs"/>
                  </a:rPr>
                  <a:t>pay ve paydadaki aynı olan çarpanlar sadeleş­tirilir</a:t>
                </a:r>
                <a:r>
                  <a:rPr lang="tr-TR" sz="16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.</a:t>
                </a:r>
              </a:p>
              <a:p>
                <a:pPr marL="0" indent="0">
                  <a:buNone/>
                </a:pPr>
                <a:endParaRPr lang="tr-TR" sz="1600" dirty="0" smtClean="0">
                  <a:latin typeface="Arial Narrow" panose="020B0606020202030204" pitchFamily="34" charset="0"/>
                  <a:ea typeface="+mj-ea"/>
                  <a:cs typeface="+mj-cs"/>
                </a:endParaRPr>
              </a:p>
              <a:p>
                <a:pPr marL="0" indent="0">
                  <a:buNone/>
                </a:pPr>
                <a:r>
                  <a:rPr lang="tr-TR" sz="16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Örnekler: 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f>
                      <m:fPr>
                        <m:ctrlPr>
                          <a:rPr lang="tr-TR" sz="2000" b="1" i="1" smtClean="0">
                            <a:latin typeface="Cambria Math"/>
                            <a:ea typeface="+mj-ea"/>
                            <a:cs typeface="+mj-cs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tr-TR" sz="2000" b="1" i="1" smtClean="0">
                                <a:latin typeface="Cambria Math"/>
                                <a:ea typeface="+mj-ea"/>
                                <a:cs typeface="+mj-cs"/>
                              </a:rPr>
                            </m:ctrlPr>
                          </m:sSupPr>
                          <m:e>
                            <m:r>
                              <a:rPr lang="tr-TR" sz="2000" b="1" i="1" smtClean="0">
                                <a:latin typeface="Cambria Math"/>
                                <a:ea typeface="+mj-ea"/>
                                <a:cs typeface="+mj-cs"/>
                              </a:rPr>
                              <m:t>𝒙</m:t>
                            </m:r>
                          </m:e>
                          <m:sup>
                            <m:r>
                              <a:rPr lang="tr-TR" sz="2000" b="1" i="1" smtClean="0">
                                <a:latin typeface="Cambria Math"/>
                                <a:ea typeface="+mj-ea"/>
                                <a:cs typeface="+mj-cs"/>
                              </a:rPr>
                              <m:t>𝟐</m:t>
                            </m:r>
                          </m:sup>
                        </m:sSup>
                        <m:r>
                          <a:rPr lang="tr-TR" sz="2000" b="1" i="1" smtClean="0">
                            <a:latin typeface="Cambria Math"/>
                            <a:ea typeface="+mj-ea"/>
                            <a:cs typeface="+mj-cs"/>
                          </a:rPr>
                          <m:t>−</m:t>
                        </m:r>
                        <m:sSup>
                          <m:sSupPr>
                            <m:ctrlPr>
                              <a:rPr lang="tr-TR" sz="2000" b="1" i="1" smtClean="0">
                                <a:latin typeface="Cambria Math"/>
                                <a:ea typeface="+mj-ea"/>
                                <a:cs typeface="+mj-cs"/>
                              </a:rPr>
                            </m:ctrlPr>
                          </m:sSupPr>
                          <m:e>
                            <m:r>
                              <a:rPr lang="tr-TR" sz="2000" b="1" i="1" smtClean="0">
                                <a:latin typeface="Cambria Math"/>
                                <a:ea typeface="+mj-ea"/>
                                <a:cs typeface="+mj-cs"/>
                              </a:rPr>
                              <m:t>𝒚</m:t>
                            </m:r>
                          </m:e>
                          <m:sup>
                            <m:r>
                              <a:rPr lang="tr-TR" sz="2000" b="1" i="1" smtClean="0">
                                <a:latin typeface="Cambria Math"/>
                                <a:ea typeface="+mj-ea"/>
                                <a:cs typeface="+mj-cs"/>
                              </a:rPr>
                              <m:t>𝟐</m:t>
                            </m:r>
                          </m:sup>
                        </m:sSup>
                      </m:num>
                      <m:den>
                        <m:r>
                          <a:rPr lang="tr-TR" sz="2000" b="1" i="1" smtClean="0">
                            <a:latin typeface="Cambria Math"/>
                            <a:ea typeface="+mj-ea"/>
                            <a:cs typeface="+mj-cs"/>
                          </a:rPr>
                          <m:t>𝟐</m:t>
                        </m:r>
                        <m:r>
                          <a:rPr lang="tr-TR" sz="2000" b="1" i="1" smtClean="0">
                            <a:latin typeface="Cambria Math"/>
                            <a:ea typeface="+mj-ea"/>
                            <a:cs typeface="+mj-cs"/>
                          </a:rPr>
                          <m:t>𝒙</m:t>
                        </m:r>
                        <m:r>
                          <a:rPr lang="tr-TR" sz="2000" b="1" i="1" smtClean="0">
                            <a:latin typeface="Cambria Math"/>
                            <a:ea typeface="+mj-ea"/>
                            <a:cs typeface="+mj-cs"/>
                          </a:rPr>
                          <m:t>+</m:t>
                        </m:r>
                        <m:r>
                          <a:rPr lang="tr-TR" sz="2000" b="1" i="1" smtClean="0">
                            <a:latin typeface="Cambria Math"/>
                            <a:ea typeface="+mj-ea"/>
                            <a:cs typeface="+mj-cs"/>
                          </a:rPr>
                          <m:t>𝟐</m:t>
                        </m:r>
                        <m:r>
                          <a:rPr lang="tr-TR" sz="2000" b="1" i="1" smtClean="0">
                            <a:latin typeface="Cambria Math"/>
                            <a:ea typeface="+mj-ea"/>
                            <a:cs typeface="+mj-cs"/>
                          </a:rPr>
                          <m:t>𝒚</m:t>
                        </m:r>
                      </m:den>
                    </m:f>
                    <m:r>
                      <a:rPr lang="tr-TR" sz="2000" b="1" i="1" smtClean="0">
                        <a:latin typeface="Cambria Math"/>
                        <a:ea typeface="+mj-ea"/>
                        <a:cs typeface="+mj-cs"/>
                      </a:rPr>
                      <m:t>=</m:t>
                    </m:r>
                    <m:f>
                      <m:fPr>
                        <m:ctrlPr>
                          <a:rPr lang="tr-TR" sz="2000" b="1" i="1" smtClean="0">
                            <a:latin typeface="Cambria Math"/>
                            <a:ea typeface="+mj-ea"/>
                            <a:cs typeface="+mj-cs"/>
                          </a:rPr>
                        </m:ctrlPr>
                      </m:fPr>
                      <m:num>
                        <m:d>
                          <m:dPr>
                            <m:ctrlPr>
                              <a:rPr lang="tr-TR" sz="2000" b="1" i="1" smtClean="0">
                                <a:latin typeface="Cambria Math"/>
                                <a:ea typeface="+mj-ea"/>
                                <a:cs typeface="+mj-cs"/>
                              </a:rPr>
                            </m:ctrlPr>
                          </m:dPr>
                          <m:e>
                            <m:r>
                              <a:rPr lang="tr-TR" sz="2000" b="1" i="1" smtClean="0">
                                <a:latin typeface="Cambria Math"/>
                                <a:ea typeface="+mj-ea"/>
                                <a:cs typeface="+mj-cs"/>
                              </a:rPr>
                              <m:t>𝒙</m:t>
                            </m:r>
                            <m:r>
                              <a:rPr lang="tr-TR" sz="2000" b="1" i="1" smtClean="0">
                                <a:latin typeface="Cambria Math"/>
                                <a:ea typeface="+mj-ea"/>
                                <a:cs typeface="+mj-cs"/>
                              </a:rPr>
                              <m:t>−</m:t>
                            </m:r>
                            <m:r>
                              <a:rPr lang="tr-TR" sz="2000" b="1" i="1" smtClean="0">
                                <a:latin typeface="Cambria Math"/>
                                <a:ea typeface="+mj-ea"/>
                                <a:cs typeface="+mj-cs"/>
                              </a:rPr>
                              <m:t>𝒚</m:t>
                            </m:r>
                          </m:e>
                        </m:d>
                        <m:d>
                          <m:dPr>
                            <m:ctrlPr>
                              <a:rPr lang="tr-TR" sz="2000" b="1" i="1" smtClean="0">
                                <a:latin typeface="Cambria Math"/>
                                <a:ea typeface="+mj-ea"/>
                                <a:cs typeface="+mj-cs"/>
                              </a:rPr>
                            </m:ctrlPr>
                          </m:dPr>
                          <m:e>
                            <m:r>
                              <a:rPr lang="tr-TR" sz="2000" b="1" i="1" smtClean="0">
                                <a:latin typeface="Cambria Math"/>
                                <a:ea typeface="+mj-ea"/>
                                <a:cs typeface="+mj-cs"/>
                              </a:rPr>
                              <m:t>𝒙</m:t>
                            </m:r>
                            <m:r>
                              <a:rPr lang="tr-TR" sz="2000" b="1" i="1" smtClean="0">
                                <a:latin typeface="Cambria Math"/>
                                <a:ea typeface="+mj-ea"/>
                                <a:cs typeface="+mj-cs"/>
                              </a:rPr>
                              <m:t>+</m:t>
                            </m:r>
                            <m:r>
                              <a:rPr lang="tr-TR" sz="2000" b="1" i="1" smtClean="0">
                                <a:latin typeface="Cambria Math"/>
                                <a:ea typeface="+mj-ea"/>
                                <a:cs typeface="+mj-cs"/>
                              </a:rPr>
                              <m:t>𝒚</m:t>
                            </m:r>
                          </m:e>
                        </m:d>
                      </m:num>
                      <m:den>
                        <m:r>
                          <a:rPr lang="tr-TR" sz="2000" b="1" i="1" smtClean="0">
                            <a:latin typeface="Cambria Math"/>
                            <a:ea typeface="+mj-ea"/>
                            <a:cs typeface="+mj-cs"/>
                          </a:rPr>
                          <m:t>𝟐</m:t>
                        </m:r>
                        <m:d>
                          <m:dPr>
                            <m:ctrlPr>
                              <a:rPr lang="tr-TR" sz="2000" b="1" i="1" smtClean="0">
                                <a:latin typeface="Cambria Math"/>
                                <a:ea typeface="+mj-ea"/>
                                <a:cs typeface="+mj-cs"/>
                              </a:rPr>
                            </m:ctrlPr>
                          </m:dPr>
                          <m:e>
                            <m:r>
                              <a:rPr lang="tr-TR" sz="2000" b="1" i="1" smtClean="0">
                                <a:latin typeface="Cambria Math"/>
                                <a:ea typeface="+mj-ea"/>
                                <a:cs typeface="+mj-cs"/>
                              </a:rPr>
                              <m:t>𝒙</m:t>
                            </m:r>
                            <m:r>
                              <a:rPr lang="tr-TR" sz="2000" b="1" i="1" smtClean="0">
                                <a:latin typeface="Cambria Math"/>
                                <a:ea typeface="+mj-ea"/>
                                <a:cs typeface="+mj-cs"/>
                              </a:rPr>
                              <m:t>+</m:t>
                            </m:r>
                            <m:r>
                              <a:rPr lang="tr-TR" sz="2000" b="1" i="1" smtClean="0">
                                <a:latin typeface="Cambria Math"/>
                                <a:ea typeface="+mj-ea"/>
                                <a:cs typeface="+mj-cs"/>
                              </a:rPr>
                              <m:t>𝒚</m:t>
                            </m:r>
                          </m:e>
                        </m:d>
                      </m:den>
                    </m:f>
                    <m:r>
                      <a:rPr lang="tr-TR" sz="2000" b="1" i="1" smtClean="0">
                        <a:latin typeface="Cambria Math"/>
                        <a:ea typeface="+mj-ea"/>
                        <a:cs typeface="+mj-cs"/>
                      </a:rPr>
                      <m:t>=</m:t>
                    </m:r>
                    <m:f>
                      <m:fPr>
                        <m:ctrlPr>
                          <a:rPr lang="tr-TR" sz="2000" b="1" i="1" smtClean="0">
                            <a:latin typeface="Cambria Math"/>
                            <a:ea typeface="+mj-ea"/>
                            <a:cs typeface="+mj-cs"/>
                          </a:rPr>
                        </m:ctrlPr>
                      </m:fPr>
                      <m:num>
                        <m:r>
                          <a:rPr lang="tr-TR" sz="2000" b="1" i="1" smtClean="0">
                            <a:latin typeface="Cambria Math"/>
                            <a:ea typeface="+mj-ea"/>
                            <a:cs typeface="+mj-cs"/>
                          </a:rPr>
                          <m:t>𝒙</m:t>
                        </m:r>
                        <m:r>
                          <a:rPr lang="tr-TR" sz="2000" b="1" i="1" smtClean="0">
                            <a:latin typeface="Cambria Math"/>
                            <a:ea typeface="+mj-ea"/>
                            <a:cs typeface="+mj-cs"/>
                          </a:rPr>
                          <m:t>−</m:t>
                        </m:r>
                        <m:r>
                          <a:rPr lang="tr-TR" sz="2000" b="1" i="1" smtClean="0">
                            <a:latin typeface="Cambria Math"/>
                            <a:ea typeface="+mj-ea"/>
                            <a:cs typeface="+mj-cs"/>
                          </a:rPr>
                          <m:t>𝒚</m:t>
                        </m:r>
                      </m:num>
                      <m:den>
                        <m:r>
                          <a:rPr lang="tr-TR" sz="2000" b="1" i="1" smtClean="0">
                            <a:latin typeface="Cambria Math"/>
                            <a:ea typeface="+mj-ea"/>
                            <a:cs typeface="+mj-cs"/>
                          </a:rPr>
                          <m:t>𝟐</m:t>
                        </m:r>
                      </m:den>
                    </m:f>
                  </m:oMath>
                </a14:m>
                <a:r>
                  <a:rPr lang="tr-TR" sz="2000" b="1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 </a:t>
                </a:r>
                <a:endParaRPr lang="tr-TR" sz="2000" b="1" dirty="0">
                  <a:latin typeface="Arial Narrow" panose="020B0606020202030204" pitchFamily="34" charset="0"/>
                  <a:ea typeface="+mj-ea"/>
                  <a:cs typeface="+mj-cs"/>
                </a:endParaRPr>
              </a:p>
              <a:p>
                <a:pPr marL="0" indent="0">
                  <a:buNone/>
                </a:pPr>
                <a:endParaRPr lang="tr-TR" sz="1800" b="1" dirty="0" smtClean="0">
                  <a:latin typeface="Arial Narrow" panose="020B0606020202030204" pitchFamily="34" charset="0"/>
                  <a:ea typeface="+mj-ea"/>
                  <a:cs typeface="+mj-cs"/>
                </a:endParaRP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f>
                      <m:fPr>
                        <m:ctrlPr>
                          <a:rPr lang="tr-TR" sz="2000" b="1" i="1" smtClean="0">
                            <a:latin typeface="Cambria Math"/>
                            <a:ea typeface="+mj-ea"/>
                            <a:cs typeface="+mj-cs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tr-TR" sz="2000" b="1" i="1" smtClean="0">
                                <a:latin typeface="Cambria Math"/>
                                <a:ea typeface="+mj-ea"/>
                                <a:cs typeface="+mj-cs"/>
                              </a:rPr>
                            </m:ctrlPr>
                          </m:sSupPr>
                          <m:e>
                            <m:r>
                              <a:rPr lang="tr-TR" sz="2000" b="1" i="1" smtClean="0">
                                <a:latin typeface="Cambria Math"/>
                                <a:ea typeface="+mj-ea"/>
                                <a:cs typeface="+mj-cs"/>
                              </a:rPr>
                              <m:t>(</m:t>
                            </m:r>
                            <m:r>
                              <a:rPr lang="tr-TR" sz="2000" b="1" i="1" smtClean="0">
                                <a:latin typeface="Cambria Math"/>
                                <a:ea typeface="+mj-ea"/>
                                <a:cs typeface="+mj-cs"/>
                              </a:rPr>
                              <m:t>𝒙</m:t>
                            </m:r>
                            <m:r>
                              <a:rPr lang="tr-TR" sz="2000" b="1" i="1" smtClean="0">
                                <a:latin typeface="Cambria Math"/>
                                <a:ea typeface="+mj-ea"/>
                                <a:cs typeface="+mj-cs"/>
                              </a:rPr>
                              <m:t>+</m:t>
                            </m:r>
                            <m:r>
                              <a:rPr lang="tr-TR" sz="2000" b="1" i="1" smtClean="0">
                                <a:latin typeface="Cambria Math"/>
                                <a:ea typeface="+mj-ea"/>
                                <a:cs typeface="+mj-cs"/>
                              </a:rPr>
                              <m:t>𝟐</m:t>
                            </m:r>
                            <m:r>
                              <a:rPr lang="tr-TR" sz="2000" b="1" i="1" smtClean="0">
                                <a:latin typeface="Cambria Math"/>
                                <a:ea typeface="+mj-ea"/>
                                <a:cs typeface="+mj-cs"/>
                              </a:rPr>
                              <m:t>)</m:t>
                            </m:r>
                          </m:e>
                          <m:sup>
                            <m:r>
                              <a:rPr lang="tr-TR" sz="2000" b="1" i="1" smtClean="0">
                                <a:latin typeface="Cambria Math"/>
                                <a:ea typeface="+mj-ea"/>
                                <a:cs typeface="+mj-cs"/>
                              </a:rPr>
                              <m:t>𝟐</m:t>
                            </m:r>
                          </m:sup>
                        </m:sSup>
                      </m:num>
                      <m:den>
                        <m:sSup>
                          <m:sSupPr>
                            <m:ctrlPr>
                              <a:rPr lang="tr-TR" sz="2000" b="1" i="1" smtClean="0">
                                <a:latin typeface="Cambria Math"/>
                                <a:ea typeface="+mj-ea"/>
                                <a:cs typeface="+mj-cs"/>
                              </a:rPr>
                            </m:ctrlPr>
                          </m:sSupPr>
                          <m:e>
                            <m:r>
                              <a:rPr lang="tr-TR" sz="2000" b="1" i="1" smtClean="0">
                                <a:latin typeface="Cambria Math"/>
                                <a:ea typeface="+mj-ea"/>
                                <a:cs typeface="+mj-cs"/>
                              </a:rPr>
                              <m:t>𝒙</m:t>
                            </m:r>
                          </m:e>
                          <m:sup>
                            <m:r>
                              <a:rPr lang="tr-TR" sz="2000" b="1" i="1" smtClean="0">
                                <a:latin typeface="Cambria Math"/>
                                <a:ea typeface="+mj-ea"/>
                                <a:cs typeface="+mj-cs"/>
                              </a:rPr>
                              <m:t>𝟐</m:t>
                            </m:r>
                          </m:sup>
                        </m:sSup>
                        <m:r>
                          <a:rPr lang="tr-TR" sz="2000" b="1" i="1" smtClean="0">
                            <a:latin typeface="Cambria Math"/>
                            <a:ea typeface="+mj-ea"/>
                            <a:cs typeface="+mj-cs"/>
                          </a:rPr>
                          <m:t>−</m:t>
                        </m:r>
                        <m:r>
                          <a:rPr lang="tr-TR" sz="2000" b="1" i="1" smtClean="0">
                            <a:latin typeface="Cambria Math"/>
                            <a:ea typeface="+mj-ea"/>
                            <a:cs typeface="+mj-cs"/>
                          </a:rPr>
                          <m:t>𝟒</m:t>
                        </m:r>
                      </m:den>
                    </m:f>
                    <m:r>
                      <a:rPr lang="tr-TR" sz="2000" b="1" i="1" smtClean="0">
                        <a:latin typeface="Cambria Math"/>
                        <a:ea typeface="+mj-ea"/>
                        <a:cs typeface="+mj-cs"/>
                      </a:rPr>
                      <m:t>=</m:t>
                    </m:r>
                    <m:f>
                      <m:fPr>
                        <m:ctrlPr>
                          <a:rPr lang="tr-TR" sz="2000" b="1" i="1" smtClean="0">
                            <a:latin typeface="Cambria Math"/>
                            <a:ea typeface="+mj-ea"/>
                            <a:cs typeface="+mj-cs"/>
                          </a:rPr>
                        </m:ctrlPr>
                      </m:fPr>
                      <m:num>
                        <m:d>
                          <m:dPr>
                            <m:ctrlPr>
                              <a:rPr lang="tr-TR" sz="2000" b="1" i="1" smtClean="0">
                                <a:latin typeface="Cambria Math"/>
                                <a:ea typeface="+mj-ea"/>
                                <a:cs typeface="+mj-cs"/>
                              </a:rPr>
                            </m:ctrlPr>
                          </m:dPr>
                          <m:e>
                            <m:r>
                              <a:rPr lang="tr-TR" sz="2000" b="1" i="1" smtClean="0">
                                <a:latin typeface="Cambria Math"/>
                                <a:ea typeface="+mj-ea"/>
                                <a:cs typeface="+mj-cs"/>
                              </a:rPr>
                              <m:t>𝒙</m:t>
                            </m:r>
                            <m:r>
                              <a:rPr lang="tr-TR" sz="2000" b="1" i="1" smtClean="0">
                                <a:latin typeface="Cambria Math"/>
                                <a:ea typeface="+mj-ea"/>
                                <a:cs typeface="+mj-cs"/>
                              </a:rPr>
                              <m:t>+</m:t>
                            </m:r>
                            <m:r>
                              <a:rPr lang="tr-TR" sz="2000" b="1" i="1" smtClean="0">
                                <a:latin typeface="Cambria Math"/>
                                <a:ea typeface="+mj-ea"/>
                                <a:cs typeface="+mj-cs"/>
                              </a:rPr>
                              <m:t>𝟐</m:t>
                            </m:r>
                          </m:e>
                        </m:d>
                        <m:d>
                          <m:dPr>
                            <m:ctrlPr>
                              <a:rPr lang="tr-TR" sz="2000" b="1" i="1" smtClean="0">
                                <a:latin typeface="Cambria Math"/>
                                <a:ea typeface="+mj-ea"/>
                                <a:cs typeface="+mj-cs"/>
                              </a:rPr>
                            </m:ctrlPr>
                          </m:dPr>
                          <m:e>
                            <m:r>
                              <a:rPr lang="tr-TR" sz="2000" b="1" i="1" smtClean="0">
                                <a:latin typeface="Cambria Math"/>
                                <a:ea typeface="+mj-ea"/>
                                <a:cs typeface="+mj-cs"/>
                              </a:rPr>
                              <m:t>𝒙</m:t>
                            </m:r>
                            <m:r>
                              <a:rPr lang="tr-TR" sz="2000" b="1" i="1" smtClean="0">
                                <a:latin typeface="Cambria Math"/>
                                <a:ea typeface="+mj-ea"/>
                                <a:cs typeface="+mj-cs"/>
                              </a:rPr>
                              <m:t>+</m:t>
                            </m:r>
                            <m:r>
                              <a:rPr lang="tr-TR" sz="2000" b="1" i="1" smtClean="0">
                                <a:latin typeface="Cambria Math"/>
                                <a:ea typeface="+mj-ea"/>
                                <a:cs typeface="+mj-cs"/>
                              </a:rPr>
                              <m:t>𝟐</m:t>
                            </m:r>
                          </m:e>
                        </m:d>
                      </m:num>
                      <m:den>
                        <m:d>
                          <m:dPr>
                            <m:ctrlPr>
                              <a:rPr lang="tr-TR" sz="2000" b="1" i="1" smtClean="0">
                                <a:latin typeface="Cambria Math"/>
                                <a:ea typeface="+mj-ea"/>
                                <a:cs typeface="+mj-cs"/>
                              </a:rPr>
                            </m:ctrlPr>
                          </m:dPr>
                          <m:e>
                            <m:r>
                              <a:rPr lang="tr-TR" sz="2000" b="1" i="1" smtClean="0">
                                <a:latin typeface="Cambria Math"/>
                                <a:ea typeface="+mj-ea"/>
                                <a:cs typeface="+mj-cs"/>
                              </a:rPr>
                              <m:t>𝒙</m:t>
                            </m:r>
                            <m:r>
                              <a:rPr lang="tr-TR" sz="2000" b="1" i="1" smtClean="0">
                                <a:latin typeface="Cambria Math"/>
                                <a:ea typeface="+mj-ea"/>
                                <a:cs typeface="+mj-cs"/>
                              </a:rPr>
                              <m:t>−</m:t>
                            </m:r>
                            <m:r>
                              <a:rPr lang="tr-TR" sz="2000" b="1" i="1" smtClean="0">
                                <a:latin typeface="Cambria Math"/>
                                <a:ea typeface="+mj-ea"/>
                                <a:cs typeface="+mj-cs"/>
                              </a:rPr>
                              <m:t>𝟐</m:t>
                            </m:r>
                          </m:e>
                        </m:d>
                        <m:d>
                          <m:dPr>
                            <m:ctrlPr>
                              <a:rPr lang="tr-TR" sz="2000" b="1" i="1" smtClean="0">
                                <a:latin typeface="Cambria Math"/>
                                <a:ea typeface="+mj-ea"/>
                                <a:cs typeface="+mj-cs"/>
                              </a:rPr>
                            </m:ctrlPr>
                          </m:dPr>
                          <m:e>
                            <m:r>
                              <a:rPr lang="tr-TR" sz="2000" b="1" i="1" smtClean="0">
                                <a:latin typeface="Cambria Math"/>
                                <a:ea typeface="+mj-ea"/>
                                <a:cs typeface="+mj-cs"/>
                              </a:rPr>
                              <m:t>𝒙</m:t>
                            </m:r>
                            <m:r>
                              <a:rPr lang="tr-TR" sz="2000" b="1" i="1" smtClean="0">
                                <a:latin typeface="Cambria Math"/>
                                <a:ea typeface="+mj-ea"/>
                                <a:cs typeface="+mj-cs"/>
                              </a:rPr>
                              <m:t>+</m:t>
                            </m:r>
                            <m:r>
                              <a:rPr lang="tr-TR" sz="2000" b="1" i="1" smtClean="0">
                                <a:latin typeface="Cambria Math"/>
                                <a:ea typeface="+mj-ea"/>
                                <a:cs typeface="+mj-cs"/>
                              </a:rPr>
                              <m:t>𝟐</m:t>
                            </m:r>
                          </m:e>
                        </m:d>
                      </m:den>
                    </m:f>
                    <m:r>
                      <a:rPr lang="tr-TR" sz="2000" b="1" i="1" smtClean="0">
                        <a:latin typeface="Cambria Math"/>
                        <a:ea typeface="+mj-ea"/>
                        <a:cs typeface="+mj-cs"/>
                      </a:rPr>
                      <m:t>=</m:t>
                    </m:r>
                    <m:f>
                      <m:fPr>
                        <m:ctrlPr>
                          <a:rPr lang="tr-TR" sz="2000" b="1" i="1" smtClean="0">
                            <a:latin typeface="Cambria Math"/>
                            <a:ea typeface="+mj-ea"/>
                            <a:cs typeface="+mj-cs"/>
                          </a:rPr>
                        </m:ctrlPr>
                      </m:fPr>
                      <m:num>
                        <m:r>
                          <a:rPr lang="tr-TR" sz="2000" b="1" i="1" smtClean="0">
                            <a:latin typeface="Cambria Math"/>
                            <a:ea typeface="+mj-ea"/>
                            <a:cs typeface="+mj-cs"/>
                          </a:rPr>
                          <m:t>𝒙</m:t>
                        </m:r>
                        <m:r>
                          <a:rPr lang="tr-TR" sz="2000" b="1" i="1" smtClean="0">
                            <a:latin typeface="Cambria Math"/>
                            <a:ea typeface="+mj-ea"/>
                            <a:cs typeface="+mj-cs"/>
                          </a:rPr>
                          <m:t>+</m:t>
                        </m:r>
                        <m:r>
                          <a:rPr lang="tr-TR" sz="2000" b="1" i="1" smtClean="0">
                            <a:latin typeface="Cambria Math"/>
                            <a:ea typeface="+mj-ea"/>
                            <a:cs typeface="+mj-cs"/>
                          </a:rPr>
                          <m:t>𝟐</m:t>
                        </m:r>
                      </m:num>
                      <m:den>
                        <m:r>
                          <a:rPr lang="tr-TR" sz="2000" b="1" i="1" smtClean="0">
                            <a:latin typeface="Cambria Math"/>
                            <a:ea typeface="+mj-ea"/>
                            <a:cs typeface="+mj-cs"/>
                          </a:rPr>
                          <m:t>𝒙</m:t>
                        </m:r>
                        <m:r>
                          <a:rPr lang="tr-TR" sz="2000" b="1" i="1" smtClean="0">
                            <a:latin typeface="Cambria Math"/>
                            <a:ea typeface="+mj-ea"/>
                            <a:cs typeface="+mj-cs"/>
                          </a:rPr>
                          <m:t>−</m:t>
                        </m:r>
                        <m:r>
                          <a:rPr lang="tr-TR" sz="2000" b="1" i="1" smtClean="0">
                            <a:latin typeface="Cambria Math"/>
                            <a:ea typeface="+mj-ea"/>
                            <a:cs typeface="+mj-cs"/>
                          </a:rPr>
                          <m:t>𝟐</m:t>
                        </m:r>
                      </m:den>
                    </m:f>
                  </m:oMath>
                </a14:m>
                <a:r>
                  <a:rPr lang="tr-TR" sz="2000" b="1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 </a:t>
                </a:r>
              </a:p>
            </p:txBody>
          </p:sp>
        </mc:Choice>
        <mc:Fallback xmlns="">
          <p:sp>
            <p:nvSpPr>
              <p:cNvPr id="3" name="İçerik Yer Tutucus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348" t="-840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82047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dirty="0">
                <a:latin typeface="Arial Narrow" panose="020B0606020202030204" pitchFamily="34" charset="0"/>
              </a:rPr>
              <a:t>5</a:t>
            </a:r>
            <a:r>
              <a:rPr lang="tr-TR" sz="3600" dirty="0" smtClean="0">
                <a:latin typeface="Arial Narrow" panose="020B0606020202030204" pitchFamily="34" charset="0"/>
              </a:rPr>
              <a:t>. BÖLÜM TEKRAR SORULARI</a:t>
            </a:r>
            <a:endParaRPr lang="tr-TR" sz="3600" dirty="0">
              <a:latin typeface="Arial Narrow" panose="020B0606020202030204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tr-TR" sz="1800" b="1" dirty="0" smtClean="0"/>
              <a:t>Örnek soru 8: </a:t>
            </a:r>
          </a:p>
          <a:p>
            <a:pPr marL="0" lvl="0" indent="0">
              <a:buNone/>
            </a:pPr>
            <a:r>
              <a:rPr lang="tr-TR" sz="1800" dirty="0" smtClean="0"/>
              <a:t>	</a:t>
            </a:r>
            <a:r>
              <a:rPr lang="tr-TR" sz="4000" dirty="0" smtClean="0"/>
              <a:t>m </a:t>
            </a:r>
            <a:r>
              <a:rPr lang="tr-TR" sz="4000" dirty="0"/>
              <a:t>+ n = 4 </a:t>
            </a:r>
            <a:endParaRPr lang="tr-TR" sz="4000" dirty="0" smtClean="0"/>
          </a:p>
          <a:p>
            <a:pPr marL="0" lvl="0" indent="0">
              <a:buNone/>
            </a:pPr>
            <a:r>
              <a:rPr lang="tr-TR" sz="4000" dirty="0"/>
              <a:t>	</a:t>
            </a:r>
            <a:r>
              <a:rPr lang="tr-TR" sz="4000" dirty="0" err="1" smtClean="0"/>
              <a:t>m.n</a:t>
            </a:r>
            <a:r>
              <a:rPr lang="tr-TR" sz="4000" dirty="0" smtClean="0"/>
              <a:t> </a:t>
            </a:r>
            <a:r>
              <a:rPr lang="tr-TR" sz="4000" dirty="0"/>
              <a:t>= 2</a:t>
            </a:r>
          </a:p>
          <a:p>
            <a:pPr marL="0" indent="0">
              <a:buNone/>
            </a:pPr>
            <a:r>
              <a:rPr lang="tr-TR" sz="4000" dirty="0"/>
              <a:t>olduğuna göre, m</a:t>
            </a:r>
            <a:r>
              <a:rPr lang="tr-TR" sz="4000" baseline="30000" dirty="0"/>
              <a:t>2</a:t>
            </a:r>
            <a:r>
              <a:rPr lang="tr-TR" sz="4000" dirty="0"/>
              <a:t> + n</a:t>
            </a:r>
            <a:r>
              <a:rPr lang="tr-TR" sz="4000" baseline="30000" dirty="0"/>
              <a:t>2</a:t>
            </a:r>
            <a:r>
              <a:rPr lang="tr-TR" sz="4000" dirty="0"/>
              <a:t> </a:t>
            </a:r>
            <a:r>
              <a:rPr lang="tr-TR" sz="4000" dirty="0" smtClean="0"/>
              <a:t>toplamı kaçt</a:t>
            </a:r>
            <a:r>
              <a:rPr lang="tr-TR" sz="4000" dirty="0"/>
              <a:t>ı</a:t>
            </a:r>
            <a:r>
              <a:rPr lang="tr-TR" sz="4000" dirty="0" smtClean="0"/>
              <a:t>r</a:t>
            </a:r>
            <a:r>
              <a:rPr lang="tr-TR" sz="4000" dirty="0"/>
              <a:t>?</a:t>
            </a:r>
          </a:p>
          <a:p>
            <a:pPr marL="0" indent="0">
              <a:buNone/>
            </a:pPr>
            <a:r>
              <a:rPr lang="tr-TR" sz="4000" dirty="0"/>
              <a:t>A) 8 </a:t>
            </a:r>
            <a:r>
              <a:rPr lang="tr-TR" sz="4000" dirty="0" smtClean="0"/>
              <a:t>	B</a:t>
            </a:r>
            <a:r>
              <a:rPr lang="tr-TR" sz="4000" dirty="0"/>
              <a:t>) 9	C)10 </a:t>
            </a:r>
            <a:r>
              <a:rPr lang="tr-TR" sz="4000" dirty="0" smtClean="0"/>
              <a:t>	D</a:t>
            </a:r>
            <a:r>
              <a:rPr lang="tr-TR" sz="4000" dirty="0"/>
              <a:t>) 12 </a:t>
            </a:r>
            <a:r>
              <a:rPr lang="tr-TR" sz="4000" dirty="0" smtClean="0"/>
              <a:t>	E</a:t>
            </a:r>
            <a:r>
              <a:rPr lang="tr-TR" sz="4000" dirty="0"/>
              <a:t>) 18</a:t>
            </a:r>
          </a:p>
          <a:p>
            <a:pPr marL="0" indent="0">
              <a:buNone/>
            </a:pPr>
            <a:endParaRPr lang="tr-TR" sz="1800" b="1" dirty="0" smtClean="0">
              <a:latin typeface="Arial Narrow" panose="020B0606020202030204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825639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dirty="0">
                <a:latin typeface="Arial Narrow" panose="020B0606020202030204" pitchFamily="34" charset="0"/>
              </a:rPr>
              <a:t>5</a:t>
            </a:r>
            <a:r>
              <a:rPr lang="tr-TR" sz="3600" dirty="0" smtClean="0">
                <a:latin typeface="Arial Narrow" panose="020B0606020202030204" pitchFamily="34" charset="0"/>
              </a:rPr>
              <a:t>. BÖLÜM TEKRAR SORULARI</a:t>
            </a:r>
            <a:endParaRPr lang="tr-TR" sz="3600" dirty="0">
              <a:latin typeface="Arial Narrow" panose="020B0606020202030204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tr-TR" sz="1800" b="1" dirty="0" smtClean="0"/>
              <a:t>Örnek Soru 9: </a:t>
            </a:r>
          </a:p>
          <a:p>
            <a:pPr marL="0" lvl="0" indent="0">
              <a:buNone/>
            </a:pPr>
            <a:r>
              <a:rPr lang="tr-TR" sz="1800" dirty="0" smtClean="0"/>
              <a:t>	</a:t>
            </a:r>
            <a:r>
              <a:rPr lang="es-ES" sz="3600" dirty="0"/>
              <a:t>x – m = 3 ve </a:t>
            </a:r>
            <a:endParaRPr lang="tr-TR" sz="3600" dirty="0" smtClean="0"/>
          </a:p>
          <a:p>
            <a:pPr marL="0" lvl="0" indent="0">
              <a:buNone/>
            </a:pPr>
            <a:r>
              <a:rPr lang="tr-TR" sz="3600" dirty="0"/>
              <a:t>	</a:t>
            </a:r>
            <a:r>
              <a:rPr lang="es-ES" sz="3600" dirty="0" smtClean="0"/>
              <a:t>y </a:t>
            </a:r>
            <a:r>
              <a:rPr lang="es-ES" sz="3600" dirty="0"/>
              <a:t>+ n = 5</a:t>
            </a:r>
            <a:endParaRPr lang="tr-TR" sz="3600" dirty="0" smtClean="0"/>
          </a:p>
          <a:p>
            <a:pPr marL="0" indent="0">
              <a:buNone/>
            </a:pPr>
            <a:r>
              <a:rPr lang="tr-TR" sz="3600" dirty="0"/>
              <a:t>olduğuna göre, </a:t>
            </a:r>
            <a:r>
              <a:rPr lang="tr-TR" sz="3600" dirty="0" err="1"/>
              <a:t>xy</a:t>
            </a:r>
            <a:r>
              <a:rPr lang="tr-TR" sz="3600" dirty="0"/>
              <a:t> - </a:t>
            </a:r>
            <a:r>
              <a:rPr lang="tr-TR" sz="3600" dirty="0" err="1"/>
              <a:t>mn</a:t>
            </a:r>
            <a:r>
              <a:rPr lang="tr-TR" sz="3600" dirty="0"/>
              <a:t> + </a:t>
            </a:r>
            <a:r>
              <a:rPr lang="tr-TR" sz="3600" dirty="0" err="1"/>
              <a:t>nx</a:t>
            </a:r>
            <a:r>
              <a:rPr lang="tr-TR" sz="3600" dirty="0"/>
              <a:t> - </a:t>
            </a:r>
            <a:r>
              <a:rPr lang="tr-TR" sz="3600" dirty="0" err="1"/>
              <a:t>my</a:t>
            </a:r>
            <a:r>
              <a:rPr lang="tr-TR" sz="3600" dirty="0"/>
              <a:t> ifadesinin </a:t>
            </a:r>
            <a:r>
              <a:rPr lang="tr-TR" sz="3600" dirty="0" smtClean="0"/>
              <a:t>sayısal </a:t>
            </a:r>
            <a:r>
              <a:rPr lang="tr-TR" sz="3600" dirty="0"/>
              <a:t>değeri </a:t>
            </a:r>
            <a:r>
              <a:rPr lang="tr-TR" sz="3600" dirty="0" smtClean="0"/>
              <a:t>kaçt</a:t>
            </a:r>
            <a:r>
              <a:rPr lang="tr-TR" sz="3600" dirty="0"/>
              <a:t>ı</a:t>
            </a:r>
            <a:r>
              <a:rPr lang="tr-TR" sz="3600" dirty="0" smtClean="0"/>
              <a:t>r</a:t>
            </a:r>
            <a:r>
              <a:rPr lang="tr-TR" sz="3600" dirty="0"/>
              <a:t>?</a:t>
            </a:r>
          </a:p>
          <a:p>
            <a:pPr marL="0" indent="0">
              <a:buNone/>
            </a:pPr>
            <a:r>
              <a:rPr lang="tr-TR" sz="3600" dirty="0"/>
              <a:t>A) 13 </a:t>
            </a:r>
            <a:r>
              <a:rPr lang="tr-TR" sz="3600" dirty="0" smtClean="0"/>
              <a:t>	B</a:t>
            </a:r>
            <a:r>
              <a:rPr lang="tr-TR" sz="3600" dirty="0"/>
              <a:t>) 14 </a:t>
            </a:r>
            <a:r>
              <a:rPr lang="tr-TR" sz="3600" dirty="0" smtClean="0"/>
              <a:t>	C</a:t>
            </a:r>
            <a:r>
              <a:rPr lang="tr-TR" sz="3600" dirty="0"/>
              <a:t>) 15 </a:t>
            </a:r>
            <a:r>
              <a:rPr lang="tr-TR" sz="3600" dirty="0" smtClean="0"/>
              <a:t>	D</a:t>
            </a:r>
            <a:r>
              <a:rPr lang="tr-TR" sz="3600" dirty="0"/>
              <a:t>) 16 </a:t>
            </a:r>
            <a:r>
              <a:rPr lang="tr-TR" sz="3600" dirty="0" smtClean="0"/>
              <a:t>	E</a:t>
            </a:r>
            <a:r>
              <a:rPr lang="tr-TR" sz="3600" dirty="0"/>
              <a:t>) 17</a:t>
            </a:r>
          </a:p>
          <a:p>
            <a:pPr marL="0" indent="0">
              <a:buNone/>
            </a:pPr>
            <a:r>
              <a:rPr lang="tr-TR" sz="1800" dirty="0"/>
              <a:t/>
            </a:r>
            <a:br>
              <a:rPr lang="tr-TR" sz="1800" dirty="0"/>
            </a:br>
            <a:endParaRPr lang="tr-TR" sz="1800" b="1" dirty="0" smtClean="0">
              <a:latin typeface="Arial Narrow" panose="020B0606020202030204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723243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dirty="0">
                <a:latin typeface="Arial Narrow" panose="020B0606020202030204" pitchFamily="34" charset="0"/>
              </a:rPr>
              <a:t>5</a:t>
            </a:r>
            <a:r>
              <a:rPr lang="tr-TR" sz="3600" dirty="0" smtClean="0">
                <a:latin typeface="Arial Narrow" panose="020B0606020202030204" pitchFamily="34" charset="0"/>
              </a:rPr>
              <a:t>. BÖLÜM TEKRAR SORULARI</a:t>
            </a:r>
            <a:endParaRPr lang="tr-TR" sz="3600" dirty="0">
              <a:latin typeface="Arial Narrow" panose="020B0606020202030204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tr-TR" sz="1800" b="1" dirty="0" smtClean="0"/>
              <a:t>Örnek Soru 10: </a:t>
            </a:r>
          </a:p>
          <a:p>
            <a:pPr marL="0" lvl="0" indent="0">
              <a:buNone/>
            </a:pPr>
            <a:r>
              <a:rPr lang="tr-TR" sz="1800" dirty="0"/>
              <a:t>	</a:t>
            </a:r>
            <a:r>
              <a:rPr lang="tr-TR" sz="4000" dirty="0" smtClean="0"/>
              <a:t>a </a:t>
            </a:r>
            <a:r>
              <a:rPr lang="tr-TR" sz="4000" dirty="0"/>
              <a:t>= x, b = 2 - x olduğuna göre,</a:t>
            </a:r>
          </a:p>
          <a:p>
            <a:pPr marL="0" indent="0">
              <a:buNone/>
            </a:pPr>
            <a:r>
              <a:rPr lang="tr-TR" sz="4000" dirty="0"/>
              <a:t>(a - b)</a:t>
            </a:r>
            <a:r>
              <a:rPr lang="tr-TR" sz="4000" baseline="30000" dirty="0"/>
              <a:t>2</a:t>
            </a:r>
            <a:r>
              <a:rPr lang="tr-TR" sz="4000" dirty="0"/>
              <a:t> + </a:t>
            </a:r>
            <a:r>
              <a:rPr lang="tr-TR" sz="4000" dirty="0" smtClean="0"/>
              <a:t>4ab    ifadesinin sayısal </a:t>
            </a:r>
            <a:r>
              <a:rPr lang="tr-TR" sz="4000" dirty="0"/>
              <a:t>değeri </a:t>
            </a:r>
            <a:r>
              <a:rPr lang="tr-TR" sz="4000" dirty="0" smtClean="0"/>
              <a:t>kaçt</a:t>
            </a:r>
            <a:r>
              <a:rPr lang="tr-TR" sz="4000" dirty="0"/>
              <a:t>ı</a:t>
            </a:r>
            <a:r>
              <a:rPr lang="tr-TR" sz="4000" dirty="0" smtClean="0"/>
              <a:t>r</a:t>
            </a:r>
            <a:r>
              <a:rPr lang="tr-TR" sz="4000" dirty="0"/>
              <a:t>?</a:t>
            </a:r>
          </a:p>
          <a:p>
            <a:pPr marL="0" indent="0">
              <a:buNone/>
            </a:pPr>
            <a:r>
              <a:rPr lang="tr-TR" sz="4000" dirty="0"/>
              <a:t>A) 1 </a:t>
            </a:r>
            <a:r>
              <a:rPr lang="tr-TR" sz="4000" dirty="0" smtClean="0"/>
              <a:t>	B</a:t>
            </a:r>
            <a:r>
              <a:rPr lang="tr-TR" sz="4000" dirty="0"/>
              <a:t>) 2 </a:t>
            </a:r>
            <a:r>
              <a:rPr lang="tr-TR" sz="4000" dirty="0" smtClean="0"/>
              <a:t>	C</a:t>
            </a:r>
            <a:r>
              <a:rPr lang="tr-TR" sz="4000" dirty="0"/>
              <a:t>) 3 </a:t>
            </a:r>
            <a:r>
              <a:rPr lang="tr-TR" sz="4000" dirty="0" smtClean="0"/>
              <a:t>	D</a:t>
            </a:r>
            <a:r>
              <a:rPr lang="tr-TR" sz="4000" dirty="0"/>
              <a:t>) 4 </a:t>
            </a:r>
            <a:r>
              <a:rPr lang="tr-TR" sz="4000" dirty="0" smtClean="0"/>
              <a:t>	E</a:t>
            </a:r>
            <a:r>
              <a:rPr lang="tr-TR" sz="4000" dirty="0"/>
              <a:t>) 5</a:t>
            </a:r>
          </a:p>
          <a:p>
            <a:pPr marL="0" indent="0">
              <a:buNone/>
            </a:pPr>
            <a:r>
              <a:rPr lang="tr-TR" sz="1800" dirty="0"/>
              <a:t/>
            </a:r>
            <a:br>
              <a:rPr lang="tr-TR" sz="1800" dirty="0"/>
            </a:br>
            <a:endParaRPr lang="tr-TR" sz="1800" b="1" dirty="0" smtClean="0">
              <a:latin typeface="Arial Narrow" panose="020B0606020202030204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563326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dirty="0">
                <a:latin typeface="Arial Narrow" panose="020B0606020202030204" pitchFamily="34" charset="0"/>
              </a:rPr>
              <a:t>5</a:t>
            </a:r>
            <a:r>
              <a:rPr lang="tr-TR" sz="3600" dirty="0" smtClean="0">
                <a:latin typeface="Arial Narrow" panose="020B0606020202030204" pitchFamily="34" charset="0"/>
              </a:rPr>
              <a:t>. BÖLÜM TEKRAR SORULARI</a:t>
            </a:r>
            <a:endParaRPr lang="tr-TR" sz="3600" dirty="0">
              <a:latin typeface="Arial Narrow" panose="020B0606020202030204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İçerik Yer Tutucusu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tr-TR" sz="1800" b="1" dirty="0" smtClean="0"/>
                  <a:t>Örnek Soru 11: </a:t>
                </a:r>
              </a:p>
              <a:p>
                <a:pPr marL="0" lvl="0" indent="0">
                  <a:buNone/>
                </a:pPr>
                <a:r>
                  <a:rPr lang="tr-TR" sz="1800" dirty="0" smtClean="0"/>
                  <a:t>	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tr-TR" sz="4400" i="1" smtClean="0">
                            <a:latin typeface="Cambria Math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tr-TR" sz="440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tr-TR" sz="4400" b="0" i="1" smtClean="0">
                                <a:latin typeface="Cambria Math"/>
                              </a:rPr>
                              <m:t>𝑥</m:t>
                            </m:r>
                          </m:e>
                          <m:sup>
                            <m:r>
                              <a:rPr lang="tr-TR" sz="4400" b="0" i="1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tr-TR" sz="4400" b="0" i="1" smtClean="0">
                            <a:latin typeface="Cambria Math"/>
                          </a:rPr>
                          <m:t>+</m:t>
                        </m:r>
                        <m:r>
                          <a:rPr lang="tr-TR" sz="4400" b="0" i="1" smtClean="0">
                            <a:latin typeface="Cambria Math"/>
                          </a:rPr>
                          <m:t>𝑎𝑥</m:t>
                        </m:r>
                        <m:r>
                          <a:rPr lang="tr-TR" sz="4400" b="0" i="1" smtClean="0">
                            <a:latin typeface="Cambria Math"/>
                          </a:rPr>
                          <m:t>+</m:t>
                        </m:r>
                        <m:r>
                          <a:rPr lang="tr-TR" sz="4400" b="0" i="1" smtClean="0">
                            <a:latin typeface="Cambria Math"/>
                          </a:rPr>
                          <m:t>𝑏</m:t>
                        </m:r>
                      </m:num>
                      <m:den>
                        <m:sSup>
                          <m:sSupPr>
                            <m:ctrlPr>
                              <a:rPr lang="tr-TR" sz="440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tr-TR" sz="4400" b="0" i="1" smtClean="0">
                                <a:latin typeface="Cambria Math"/>
                              </a:rPr>
                              <m:t>𝑥</m:t>
                            </m:r>
                          </m:e>
                          <m:sup>
                            <m:r>
                              <a:rPr lang="tr-TR" sz="4400" b="0" i="1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tr-TR" sz="4400" b="0" i="1" smtClean="0">
                            <a:latin typeface="Cambria Math"/>
                          </a:rPr>
                          <m:t>−1</m:t>
                        </m:r>
                      </m:den>
                    </m:f>
                    <m:r>
                      <a:rPr lang="tr-TR" sz="4400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tr-TR" sz="4400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tr-TR" sz="4400" b="0" i="1" smtClean="0">
                            <a:latin typeface="Cambria Math"/>
                          </a:rPr>
                          <m:t>𝑥</m:t>
                        </m:r>
                        <m:r>
                          <a:rPr lang="tr-TR" sz="4400" b="0" i="1" smtClean="0">
                            <a:latin typeface="Cambria Math"/>
                          </a:rPr>
                          <m:t>+5</m:t>
                        </m:r>
                      </m:num>
                      <m:den>
                        <m:r>
                          <a:rPr lang="tr-TR" sz="4400" b="0" i="1" smtClean="0">
                            <a:latin typeface="Cambria Math"/>
                          </a:rPr>
                          <m:t>𝑥</m:t>
                        </m:r>
                        <m:r>
                          <a:rPr lang="tr-TR" sz="4400" b="0" i="1" smtClean="0">
                            <a:latin typeface="Cambria Math"/>
                          </a:rPr>
                          <m:t>−1</m:t>
                        </m:r>
                      </m:den>
                    </m:f>
                  </m:oMath>
                </a14:m>
                <a:r>
                  <a:rPr lang="tr-TR" sz="4400" b="1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   </a:t>
                </a:r>
                <a:r>
                  <a:rPr lang="tr-TR" sz="44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olduğuna göre </a:t>
                </a:r>
                <a:r>
                  <a:rPr lang="tr-TR" sz="4400" b="1" dirty="0" err="1" smtClean="0">
                    <a:latin typeface="Arial Narrow" panose="020B0606020202030204" pitchFamily="34" charset="0"/>
                    <a:ea typeface="+mj-ea"/>
                    <a:cs typeface="+mj-cs"/>
                  </a:rPr>
                  <a:t>a+b</a:t>
                </a:r>
                <a:r>
                  <a:rPr lang="tr-TR" sz="4400" b="1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 </a:t>
                </a:r>
                <a:r>
                  <a:rPr lang="tr-TR" sz="4400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toplamı kaçtır?</a:t>
                </a:r>
              </a:p>
            </p:txBody>
          </p:sp>
        </mc:Choice>
        <mc:Fallback>
          <p:sp>
            <p:nvSpPr>
              <p:cNvPr id="3" name="İçerik Yer Tutucus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2377" t="-1261" r="-1681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71096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dirty="0">
                <a:latin typeface="Arial Narrow" panose="020B0606020202030204" pitchFamily="34" charset="0"/>
              </a:rPr>
              <a:t>5</a:t>
            </a:r>
            <a:r>
              <a:rPr lang="tr-TR" sz="3600" dirty="0" smtClean="0">
                <a:latin typeface="Arial Narrow" panose="020B0606020202030204" pitchFamily="34" charset="0"/>
              </a:rPr>
              <a:t>. BÖLÜM TEKRAR SORULARI</a:t>
            </a:r>
            <a:endParaRPr lang="tr-TR" sz="3600" dirty="0">
              <a:latin typeface="Arial Narrow" panose="020B0606020202030204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İçerik Yer Tutucusu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tr-TR" sz="1800" b="1" dirty="0" smtClean="0"/>
                  <a:t>Örnek Soru 11: </a:t>
                </a:r>
              </a:p>
              <a:p>
                <a:pPr marL="0" indent="0">
                  <a:buNone/>
                </a:pPr>
                <a:r>
                  <a:rPr lang="tr-TR" sz="1800" dirty="0" smtClean="0"/>
                  <a:t>	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tr-TR" sz="4400" i="1" smtClean="0">
                            <a:latin typeface="Cambria Math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tr-TR" sz="440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tr-TR" sz="4400" b="0" i="1" smtClean="0">
                                <a:latin typeface="Cambria Math"/>
                              </a:rPr>
                              <m:t>𝑥</m:t>
                            </m:r>
                          </m:e>
                          <m:sup>
                            <m:r>
                              <a:rPr lang="tr-TR" sz="4400" b="0" i="1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tr-TR" sz="4400" b="0" i="1" smtClean="0">
                            <a:latin typeface="Cambria Math"/>
                          </a:rPr>
                          <m:t>−</m:t>
                        </m:r>
                        <m:sSup>
                          <m:sSupPr>
                            <m:ctrlPr>
                              <a:rPr lang="tr-TR" sz="4400" b="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tr-TR" sz="4400" b="0" i="1" smtClean="0">
                                <a:latin typeface="Cambria Math"/>
                              </a:rPr>
                              <m:t>𝑦</m:t>
                            </m:r>
                          </m:e>
                          <m:sup>
                            <m:r>
                              <a:rPr lang="tr-TR" sz="4400" b="0" i="1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num>
                      <m:den>
                        <m:sSup>
                          <m:sSupPr>
                            <m:ctrlPr>
                              <a:rPr lang="tr-TR" sz="440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tr-TR" sz="4400" b="0" i="1" smtClean="0">
                                <a:latin typeface="Cambria Math"/>
                              </a:rPr>
                              <m:t>𝑥</m:t>
                            </m:r>
                          </m:e>
                          <m:sup>
                            <m:r>
                              <a:rPr lang="tr-TR" sz="4400" b="0" i="1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tr-TR" sz="4400" b="0" i="1" smtClean="0">
                            <a:latin typeface="Cambria Math"/>
                          </a:rPr>
                          <m:t>+</m:t>
                        </m:r>
                        <m:r>
                          <a:rPr lang="tr-TR" sz="4400" b="0" i="1" smtClean="0">
                            <a:latin typeface="Cambria Math"/>
                          </a:rPr>
                          <m:t>𝑥𝑦</m:t>
                        </m:r>
                      </m:den>
                    </m:f>
                    <m:r>
                      <a:rPr lang="tr-TR" sz="4400" b="0" i="1" smtClean="0">
                        <a:latin typeface="Cambria Math"/>
                      </a:rPr>
                      <m:t> :</m:t>
                    </m:r>
                    <m:f>
                      <m:fPr>
                        <m:ctrlPr>
                          <a:rPr lang="tr-TR" sz="4400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tr-TR" sz="4400" b="0" i="1" smtClean="0">
                            <a:latin typeface="Cambria Math"/>
                          </a:rPr>
                          <m:t>𝑦</m:t>
                        </m:r>
                        <m:r>
                          <a:rPr lang="tr-TR" sz="4400" b="0" i="1" smtClean="0">
                            <a:latin typeface="Cambria Math"/>
                          </a:rPr>
                          <m:t>−</m:t>
                        </m:r>
                        <m:r>
                          <a:rPr lang="tr-TR" sz="4400" b="0" i="1" smtClean="0">
                            <a:latin typeface="Cambria Math"/>
                          </a:rPr>
                          <m:t>𝑥</m:t>
                        </m:r>
                      </m:num>
                      <m:den>
                        <m:r>
                          <a:rPr lang="tr-TR" sz="4400" b="0" i="1" smtClean="0">
                            <a:latin typeface="Cambria Math"/>
                          </a:rPr>
                          <m:t>4</m:t>
                        </m:r>
                        <m:r>
                          <a:rPr lang="tr-TR" sz="4400" b="0" i="1" smtClean="0">
                            <a:latin typeface="Cambria Math"/>
                          </a:rPr>
                          <m:t>𝑥</m:t>
                        </m:r>
                      </m:den>
                    </m:f>
                  </m:oMath>
                </a14:m>
                <a:r>
                  <a:rPr lang="tr-TR" sz="4400" b="1" dirty="0" smtClean="0">
                    <a:latin typeface="Arial Narrow" panose="020B0606020202030204" pitchFamily="34" charset="0"/>
                    <a:ea typeface="+mj-ea"/>
                    <a:cs typeface="+mj-cs"/>
                  </a:rPr>
                  <a:t>   </a:t>
                </a:r>
                <a:r>
                  <a:rPr lang="tr-TR" sz="4400" dirty="0" smtClean="0"/>
                  <a:t>işleminin sadeleştirilmiş şekli aşağıdakilerden hangisidir</a:t>
                </a:r>
                <a:r>
                  <a:rPr lang="tr-TR" sz="4400" dirty="0"/>
                  <a:t>?</a:t>
                </a:r>
              </a:p>
              <a:p>
                <a:pPr marL="0" indent="0">
                  <a:buNone/>
                </a:pPr>
                <a:endParaRPr lang="tr-TR" sz="1600" dirty="0" smtClean="0"/>
              </a:p>
              <a:p>
                <a:pPr marL="0" indent="0">
                  <a:buNone/>
                </a:pPr>
                <a:r>
                  <a:rPr lang="pt-BR" dirty="0" smtClean="0"/>
                  <a:t>A) –x </a:t>
                </a:r>
                <a:r>
                  <a:rPr lang="tr-TR" dirty="0" smtClean="0"/>
                  <a:t>	</a:t>
                </a:r>
                <a:r>
                  <a:rPr lang="pt-BR" dirty="0" smtClean="0"/>
                  <a:t>B) x </a:t>
                </a:r>
                <a:r>
                  <a:rPr lang="tr-TR" dirty="0" smtClean="0"/>
                  <a:t>	</a:t>
                </a:r>
                <a:r>
                  <a:rPr lang="pt-BR" dirty="0" smtClean="0"/>
                  <a:t>C) –4 </a:t>
                </a:r>
                <a:r>
                  <a:rPr lang="tr-TR" dirty="0" smtClean="0"/>
                  <a:t>	</a:t>
                </a:r>
                <a:r>
                  <a:rPr lang="pt-BR" dirty="0" smtClean="0"/>
                  <a:t>D) 1 </a:t>
                </a:r>
                <a:r>
                  <a:rPr lang="tr-TR" dirty="0" smtClean="0"/>
                  <a:t>	</a:t>
                </a:r>
                <a:r>
                  <a:rPr lang="pt-BR" dirty="0" smtClean="0"/>
                  <a:t>E) 4</a:t>
                </a:r>
                <a:endParaRPr lang="tr-TR" dirty="0" smtClean="0">
                  <a:latin typeface="Arial Narrow" panose="020B0606020202030204" pitchFamily="34" charset="0"/>
                  <a:ea typeface="+mj-ea"/>
                  <a:cs typeface="+mj-cs"/>
                </a:endParaRPr>
              </a:p>
            </p:txBody>
          </p:sp>
        </mc:Choice>
        <mc:Fallback>
          <p:sp>
            <p:nvSpPr>
              <p:cNvPr id="3" name="İçerik Yer Tutucus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2377" t="-1261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2691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dirty="0">
                <a:latin typeface="Arial Narrow" panose="020B0606020202030204" pitchFamily="34" charset="0"/>
              </a:rPr>
              <a:t>6</a:t>
            </a:r>
            <a:r>
              <a:rPr lang="tr-TR" sz="3600" dirty="0" smtClean="0">
                <a:latin typeface="Arial Narrow" panose="020B0606020202030204" pitchFamily="34" charset="0"/>
              </a:rPr>
              <a:t>. </a:t>
            </a:r>
            <a:r>
              <a:rPr lang="tr-TR" sz="3600" dirty="0">
                <a:latin typeface="Arial Narrow" panose="020B0606020202030204" pitchFamily="34" charset="0"/>
              </a:rPr>
              <a:t>KAYNAKLAR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tr-TR" dirty="0" smtClean="0"/>
              <a:t>1. </a:t>
            </a:r>
            <a:r>
              <a:rPr lang="tr-TR" i="1" dirty="0"/>
              <a:t>" </a:t>
            </a:r>
            <a:r>
              <a:rPr lang="tr-TR" i="1" dirty="0" smtClean="0"/>
              <a:t>Sosyal Bilimler MYO için Temel Matematik</a:t>
            </a:r>
            <a:r>
              <a:rPr lang="tr-TR" i="1" dirty="0"/>
              <a:t>"</a:t>
            </a:r>
            <a:r>
              <a:rPr lang="tr-TR" dirty="0"/>
              <a:t> </a:t>
            </a:r>
            <a:r>
              <a:rPr lang="tr-TR" dirty="0" smtClean="0"/>
              <a:t>, Prof. Dr. Mustafa SEVÜKTEKİN,</a:t>
            </a:r>
            <a:r>
              <a:rPr lang="tr-TR" dirty="0"/>
              <a:t> </a:t>
            </a:r>
            <a:r>
              <a:rPr lang="tr-TR" dirty="0" smtClean="0"/>
              <a:t>Dora Basım </a:t>
            </a:r>
            <a:r>
              <a:rPr lang="tr-TR" dirty="0"/>
              <a:t>Yayın Dağıtım, </a:t>
            </a:r>
            <a:r>
              <a:rPr lang="tr-TR" dirty="0" smtClean="0"/>
              <a:t>2015</a:t>
            </a:r>
            <a:endParaRPr lang="tr-TR" dirty="0"/>
          </a:p>
          <a:p>
            <a:pPr marL="0" lvl="0" indent="0">
              <a:buNone/>
            </a:pPr>
            <a:r>
              <a:rPr lang="tr-TR" dirty="0"/>
              <a:t>2</a:t>
            </a:r>
            <a:r>
              <a:rPr lang="tr-TR" dirty="0" smtClean="0"/>
              <a:t>. "</a:t>
            </a:r>
            <a:r>
              <a:rPr lang="tr-TR" dirty="0"/>
              <a:t> </a:t>
            </a:r>
            <a:r>
              <a:rPr lang="tr-TR" i="1" dirty="0"/>
              <a:t>YGS Temel Matematik</a:t>
            </a:r>
            <a:r>
              <a:rPr lang="tr-TR" dirty="0"/>
              <a:t>",  Aydın Basın Yayın Matbaa Sanayi ve Ticaret Ltd. Şti., 2012</a:t>
            </a:r>
          </a:p>
          <a:p>
            <a:pPr marL="0" lvl="0" indent="0">
              <a:buNone/>
            </a:pPr>
            <a:r>
              <a:rPr lang="tr-TR" dirty="0" smtClean="0"/>
              <a:t>3. "</a:t>
            </a:r>
            <a:r>
              <a:rPr lang="tr-TR" dirty="0"/>
              <a:t> </a:t>
            </a:r>
            <a:r>
              <a:rPr lang="tr-TR" i="1" dirty="0"/>
              <a:t>ÖSS Matematik</a:t>
            </a:r>
            <a:r>
              <a:rPr lang="tr-TR" dirty="0"/>
              <a:t> ", </a:t>
            </a:r>
            <a:r>
              <a:rPr lang="tr-TR" u="sng" dirty="0"/>
              <a:t>Mustafa YAĞCI</a:t>
            </a:r>
            <a:r>
              <a:rPr lang="tr-TR" dirty="0"/>
              <a:t>, 2009</a:t>
            </a:r>
          </a:p>
          <a:p>
            <a:pPr marL="0" lvl="0" indent="0">
              <a:buNone/>
            </a:pPr>
            <a:r>
              <a:rPr lang="tr-TR" dirty="0" smtClean="0"/>
              <a:t>4. "</a:t>
            </a:r>
            <a:r>
              <a:rPr lang="tr-TR" dirty="0"/>
              <a:t> </a:t>
            </a:r>
            <a:r>
              <a:rPr lang="tr-TR" i="1" dirty="0"/>
              <a:t>Temel Matematik</a:t>
            </a:r>
            <a:r>
              <a:rPr lang="tr-TR" dirty="0"/>
              <a:t>", </a:t>
            </a:r>
            <a:r>
              <a:rPr lang="tr-TR" u="sng" dirty="0" err="1"/>
              <a:t>Prof.Dr</a:t>
            </a:r>
            <a:r>
              <a:rPr lang="tr-TR" u="sng" dirty="0"/>
              <a:t>. Mahmut KARTAL</a:t>
            </a:r>
            <a:r>
              <a:rPr lang="tr-TR" dirty="0"/>
              <a:t>, Nobel Yayın Dağıtım, 2009</a:t>
            </a:r>
          </a:p>
          <a:p>
            <a:pPr marL="0" lvl="0" indent="0">
              <a:buNone/>
            </a:pPr>
            <a:r>
              <a:rPr lang="tr-TR" dirty="0"/>
              <a:t>5</a:t>
            </a:r>
            <a:r>
              <a:rPr lang="tr-TR" dirty="0" smtClean="0"/>
              <a:t>. "</a:t>
            </a:r>
            <a:r>
              <a:rPr lang="tr-TR" dirty="0"/>
              <a:t> </a:t>
            </a:r>
            <a:r>
              <a:rPr lang="tr-TR" i="1" dirty="0"/>
              <a:t>Temel Matematik</a:t>
            </a:r>
            <a:r>
              <a:rPr lang="tr-TR" dirty="0"/>
              <a:t> ", </a:t>
            </a:r>
            <a:r>
              <a:rPr lang="tr-TR" u="sng" dirty="0" err="1"/>
              <a:t>Doç.Dr</a:t>
            </a:r>
            <a:r>
              <a:rPr lang="tr-TR" u="sng" dirty="0"/>
              <a:t>. İrfan ERTUĞRUL</a:t>
            </a:r>
            <a:r>
              <a:rPr lang="tr-TR" dirty="0"/>
              <a:t>, Ekin Basım Yayın Dağıtım, 2012</a:t>
            </a:r>
          </a:p>
          <a:p>
            <a:pPr marL="0" indent="0">
              <a:buNone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93841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5217</TotalTime>
  <Words>1249</Words>
  <Application>Microsoft Office PowerPoint</Application>
  <PresentationFormat>Özel</PresentationFormat>
  <Paragraphs>294</Paragraphs>
  <Slides>35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35</vt:i4>
      </vt:variant>
    </vt:vector>
  </HeadingPairs>
  <TitlesOfParts>
    <vt:vector size="36" baseType="lpstr">
      <vt:lpstr>Office Teması</vt:lpstr>
      <vt:lpstr>ÖZDEŞLİKLER- ÇARPANLARA AYIRMA</vt:lpstr>
      <vt:lpstr>KONU BAŞLIKLARI</vt:lpstr>
      <vt:lpstr>1. ÖZDEŞLİKLER</vt:lpstr>
      <vt:lpstr>1. ÖZDEŞLİKLER</vt:lpstr>
      <vt:lpstr>1. ÖZDEŞLİKLER</vt:lpstr>
      <vt:lpstr>1. ÖZDEŞLİKLER</vt:lpstr>
      <vt:lpstr>1. ÖZDEŞLİKLER</vt:lpstr>
      <vt:lpstr>1. ÖZDEŞLİKLER</vt:lpstr>
      <vt:lpstr>1. ÖZDEŞLİKLER</vt:lpstr>
      <vt:lpstr>1. ÖZDEŞLİKLER</vt:lpstr>
      <vt:lpstr>1. ÖZDEŞLİKLER</vt:lpstr>
      <vt:lpstr>1. ÖZDEŞLİKLER</vt:lpstr>
      <vt:lpstr>1. ÖZDEŞLİKLER</vt:lpstr>
      <vt:lpstr>1. ÖZDEŞLİKLER</vt:lpstr>
      <vt:lpstr>1. ÖZDEŞLİKLER</vt:lpstr>
      <vt:lpstr>1. ÖZDEŞLİKLER</vt:lpstr>
      <vt:lpstr>1. ÖZDEŞLİKLER</vt:lpstr>
      <vt:lpstr>1. ÖZDEŞLİKLER</vt:lpstr>
      <vt:lpstr>1. ÖZDEŞLİKLER</vt:lpstr>
      <vt:lpstr>1. ÖZDEŞLİKLER</vt:lpstr>
      <vt:lpstr>2. PASKAL ÜÇGENİ</vt:lpstr>
      <vt:lpstr>2. PASKAL ÜÇGENİ</vt:lpstr>
      <vt:lpstr>3. ÇARPANLARA AYIRMA</vt:lpstr>
      <vt:lpstr>3. ÇARPANLARA AYIRMA</vt:lpstr>
      <vt:lpstr>3. ÇARPANLARA AYIRMA</vt:lpstr>
      <vt:lpstr>3. ÇARPANLARA AYIRMA</vt:lpstr>
      <vt:lpstr>3. ÇARPANLARA AYIRMA</vt:lpstr>
      <vt:lpstr>3. ÇARPANLARA AYIRMA</vt:lpstr>
      <vt:lpstr>4. RASYONEL İFADELERİN SADELEŞTİRİLMESİ</vt:lpstr>
      <vt:lpstr>5. BÖLÜM TEKRAR SORULARI</vt:lpstr>
      <vt:lpstr>5. BÖLÜM TEKRAR SORULARI</vt:lpstr>
      <vt:lpstr>5. BÖLÜM TEKRAR SORULARI</vt:lpstr>
      <vt:lpstr>5. BÖLÜM TEKRAR SORULARI</vt:lpstr>
      <vt:lpstr>5. BÖLÜM TEKRAR SORULARI</vt:lpstr>
      <vt:lpstr>6. KAYNAKLAR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UZEM - Part 1</dc:creator>
  <cp:lastModifiedBy>windows</cp:lastModifiedBy>
  <cp:revision>437</cp:revision>
  <dcterms:created xsi:type="dcterms:W3CDTF">2016-06-28T08:34:33Z</dcterms:created>
  <dcterms:modified xsi:type="dcterms:W3CDTF">2019-12-06T08:35:59Z</dcterms:modified>
</cp:coreProperties>
</file>