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5" r:id="rId3"/>
    <p:sldId id="377" r:id="rId4"/>
    <p:sldId id="408" r:id="rId5"/>
    <p:sldId id="439" r:id="rId6"/>
    <p:sldId id="440" r:id="rId7"/>
    <p:sldId id="441" r:id="rId8"/>
    <p:sldId id="442" r:id="rId9"/>
    <p:sldId id="443" r:id="rId10"/>
    <p:sldId id="444" r:id="rId11"/>
    <p:sldId id="445" r:id="rId12"/>
    <p:sldId id="446" r:id="rId13"/>
    <p:sldId id="447" r:id="rId14"/>
    <p:sldId id="448" r:id="rId15"/>
    <p:sldId id="449" r:id="rId16"/>
    <p:sldId id="450" r:id="rId17"/>
    <p:sldId id="451" r:id="rId18"/>
    <p:sldId id="452" r:id="rId19"/>
    <p:sldId id="453" r:id="rId20"/>
    <p:sldId id="454" r:id="rId21"/>
    <p:sldId id="455" r:id="rId22"/>
    <p:sldId id="456" r:id="rId23"/>
    <p:sldId id="457" r:id="rId24"/>
    <p:sldId id="458" r:id="rId25"/>
    <p:sldId id="459" r:id="rId26"/>
    <p:sldId id="460" r:id="rId27"/>
    <p:sldId id="461" r:id="rId28"/>
    <p:sldId id="462" r:id="rId29"/>
    <p:sldId id="463" r:id="rId30"/>
    <p:sldId id="464" r:id="rId31"/>
    <p:sldId id="465" r:id="rId32"/>
    <p:sldId id="466" r:id="rId33"/>
    <p:sldId id="376" r:id="rId3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 showGuides="1">
      <p:cViewPr>
        <p:scale>
          <a:sx n="81" d="100"/>
          <a:sy n="81" d="100"/>
        </p:scale>
        <p:origin x="-216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13.12.2019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6356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13.12.2019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44373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13.12.2019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50533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13.12.2019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25981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13.12.2019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47814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13.12.2019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3410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13.12.2019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44452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13.12.2019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0621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13.12.2019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48852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13.12.2019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17424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13.12.2019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41188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E91ED6-9D3E-4BAB-B336-E996545A2B25}" type="datetimeFigureOut">
              <a:rPr lang="tr-TR" smtClean="0"/>
              <a:t>13.12.2019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20165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dirty="0" smtClean="0">
                <a:latin typeface="Arial Narrow" panose="020B0606020202030204" pitchFamily="34" charset="0"/>
              </a:rPr>
              <a:t>ORAN - ORANTI </a:t>
            </a:r>
            <a:endParaRPr lang="tr-TR" dirty="0">
              <a:latin typeface="Arial Narrow" panose="020B0606020202030204" pitchFamily="34" charset="0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r-TR" sz="3200" dirty="0" err="1">
                <a:latin typeface="Arial Narrow" panose="020B0606020202030204" pitchFamily="34" charset="0"/>
              </a:rPr>
              <a:t>Öğr</a:t>
            </a:r>
            <a:r>
              <a:rPr lang="tr-TR" sz="3200" dirty="0">
                <a:latin typeface="Arial Narrow" panose="020B0606020202030204" pitchFamily="34" charset="0"/>
              </a:rPr>
              <a:t>. </a:t>
            </a:r>
            <a:r>
              <a:rPr lang="tr-TR" sz="3200" dirty="0" smtClean="0">
                <a:latin typeface="Arial Narrow" panose="020B0606020202030204" pitchFamily="34" charset="0"/>
              </a:rPr>
              <a:t>Gör. </a:t>
            </a:r>
            <a:r>
              <a:rPr lang="tr-TR" sz="3200" dirty="0">
                <a:latin typeface="Arial Narrow" panose="020B0606020202030204" pitchFamily="34" charset="0"/>
              </a:rPr>
              <a:t>Mehmet Ali </a:t>
            </a:r>
            <a:r>
              <a:rPr lang="tr-TR" sz="3200" dirty="0" smtClean="0">
                <a:latin typeface="Arial Narrow" panose="020B0606020202030204" pitchFamily="34" charset="0"/>
              </a:rPr>
              <a:t>ZENGİN</a:t>
            </a:r>
            <a:endParaRPr lang="tr-TR" sz="3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18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KONU BAŞLIKLARI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tr-TR" sz="2100" b="1" dirty="0" smtClean="0">
                <a:latin typeface="Arial Narrow" panose="020B0606020202030204" pitchFamily="34" charset="0"/>
                <a:ea typeface="+mj-ea"/>
                <a:cs typeface="+mj-cs"/>
              </a:rPr>
              <a:t>ORAN</a:t>
            </a:r>
            <a:endParaRPr lang="tr-TR" sz="21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tr-TR" sz="2100" b="1" dirty="0" smtClean="0">
                <a:latin typeface="Arial Narrow" panose="020B0606020202030204" pitchFamily="34" charset="0"/>
                <a:ea typeface="+mj-ea"/>
                <a:cs typeface="+mj-cs"/>
              </a:rPr>
              <a:t>ORANTI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2.1. Orantının Özellikleri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2.2. Orantının Çeşitleri	</a:t>
            </a:r>
          </a:p>
          <a:p>
            <a:pPr marL="457200" indent="-457200">
              <a:lnSpc>
                <a:spcPct val="150000"/>
              </a:lnSpc>
              <a:buAutoNum type="arabicPeriod" startAt="3"/>
            </a:pPr>
            <a:r>
              <a:rPr lang="tr-TR" sz="2100" b="1" dirty="0" smtClean="0">
                <a:latin typeface="Arial Narrow" panose="020B0606020202030204" pitchFamily="34" charset="0"/>
                <a:ea typeface="+mj-ea"/>
                <a:cs typeface="+mj-cs"/>
              </a:rPr>
              <a:t>ORTALAMA ÇEŞİTLERİ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3.1. </a:t>
            </a:r>
            <a:r>
              <a:rPr lang="tr-TR" sz="1700" b="1" dirty="0" smtClean="0">
                <a:latin typeface="Arial Narrow" panose="020B0606020202030204" pitchFamily="34" charset="0"/>
              </a:rPr>
              <a:t>Aritmetik Ortalama </a:t>
            </a:r>
            <a:endParaRPr lang="tr-TR" sz="17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3.2. Geometrik Ortalama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3.3. </a:t>
            </a:r>
            <a:r>
              <a:rPr lang="tr-TR" sz="1700" b="1" dirty="0" err="1" smtClean="0">
                <a:latin typeface="Arial Narrow" panose="020B0606020202030204" pitchFamily="34" charset="0"/>
                <a:ea typeface="+mj-ea"/>
                <a:cs typeface="+mj-cs"/>
              </a:rPr>
              <a:t>Harmonik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 Ortalama</a:t>
            </a:r>
          </a:p>
          <a:p>
            <a:pPr marL="457200" indent="-457200">
              <a:lnSpc>
                <a:spcPct val="150000"/>
              </a:lnSpc>
              <a:buAutoNum type="arabicPeriod" startAt="3"/>
            </a:pPr>
            <a:r>
              <a:rPr lang="tr-TR" sz="2100" b="1" dirty="0" smtClean="0">
                <a:latin typeface="Arial Narrow" panose="020B0606020202030204" pitchFamily="34" charset="0"/>
              </a:rPr>
              <a:t>BÖLÜM TEKRAR SORULARI</a:t>
            </a:r>
          </a:p>
          <a:p>
            <a:pPr marL="457200" indent="-457200">
              <a:buAutoNum type="arabicPeriod" startAt="3"/>
            </a:pPr>
            <a:endParaRPr lang="tr-TR" sz="2100" b="1" dirty="0">
              <a:latin typeface="Arial Narrow" panose="020B0606020202030204" pitchFamily="34" charset="0"/>
            </a:endParaRPr>
          </a:p>
          <a:p>
            <a:pPr marL="457200" lvl="1" indent="0">
              <a:buNone/>
            </a:pPr>
            <a:endParaRPr lang="tr-TR" sz="1700" b="1" dirty="0" smtClean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7528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</a:t>
            </a:r>
            <a:r>
              <a:rPr lang="tr-TR" sz="3600" dirty="0" smtClean="0">
                <a:latin typeface="Arial Narrow" panose="020B0606020202030204" pitchFamily="34" charset="0"/>
              </a:rPr>
              <a:t>ORAN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En az biri sıfırdan farklı, iki çokluğun birbirine bölümü­ne (karşılaştırılmasına) </a:t>
                </a:r>
                <a:r>
                  <a:rPr lang="tr-TR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oran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denir.</a:t>
                </a:r>
              </a:p>
              <a:p>
                <a:pPr marL="0" indent="0">
                  <a:buNone/>
                </a:pP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tr-TR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Örneğin: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“4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saatte 200 km yol alan bir araç için alınan yolun ge­çen zamana oranı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”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1800" b="1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1800" b="1" i="0" smtClean="0">
                            <a:latin typeface="Cambria Math"/>
                            <a:ea typeface="+mj-ea"/>
                            <a:cs typeface="+mj-cs"/>
                          </a:rPr>
                          <m:t>𝟐𝟎𝟎</m:t>
                        </m:r>
                        <m:r>
                          <a:rPr lang="tr-TR" sz="1800" b="1" i="0" smtClean="0">
                            <a:latin typeface="Cambria Math"/>
                            <a:ea typeface="+mj-ea"/>
                            <a:cs typeface="+mj-cs"/>
                          </a:rPr>
                          <m:t> </m:t>
                        </m:r>
                        <m:r>
                          <a:rPr lang="tr-TR" sz="1800" b="1" i="0" smtClean="0">
                            <a:latin typeface="Cambria Math"/>
                            <a:ea typeface="+mj-ea"/>
                            <a:cs typeface="+mj-cs"/>
                          </a:rPr>
                          <m:t>𝐤𝐦</m:t>
                        </m:r>
                      </m:num>
                      <m:den>
                        <m:r>
                          <a:rPr lang="tr-TR" sz="1800" b="1" i="0" smtClean="0">
                            <a:latin typeface="Cambria Math"/>
                            <a:ea typeface="+mj-ea"/>
                            <a:cs typeface="+mj-cs"/>
                          </a:rPr>
                          <m:t>𝟒</m:t>
                        </m:r>
                        <m:r>
                          <a:rPr lang="tr-TR" sz="1800" b="1" i="0" smtClean="0">
                            <a:latin typeface="Cambria Math"/>
                            <a:ea typeface="+mj-ea"/>
                            <a:cs typeface="+mj-cs"/>
                          </a:rPr>
                          <m:t> </m:t>
                        </m:r>
                        <m:r>
                          <a:rPr lang="tr-TR" sz="1800" b="1" i="0" smtClean="0">
                            <a:latin typeface="Cambria Math"/>
                            <a:ea typeface="+mj-ea"/>
                            <a:cs typeface="+mj-cs"/>
                          </a:rPr>
                          <m:t>𝐬𝐚𝐚𝐭</m:t>
                        </m:r>
                      </m:den>
                    </m:f>
                    <m:r>
                      <a:rPr lang="tr-TR" sz="1800" b="1" i="0" smtClean="0">
                        <a:latin typeface="Cambria Math"/>
                        <a:ea typeface="+mj-ea"/>
                        <a:cs typeface="+mj-cs"/>
                      </a:rPr>
                      <m:t>=</m:t>
                    </m:r>
                    <m:r>
                      <a:rPr lang="tr-TR" sz="1800" b="1" i="0" smtClean="0">
                        <a:latin typeface="Cambria Math"/>
                        <a:ea typeface="+mj-ea"/>
                        <a:cs typeface="+mj-cs"/>
                      </a:rPr>
                      <m:t>𝟓𝟎</m:t>
                    </m:r>
                    <m:r>
                      <a:rPr lang="tr-TR" sz="1800" b="1" i="0" smtClean="0">
                        <a:latin typeface="Cambria Math"/>
                        <a:ea typeface="+mj-ea"/>
                        <a:cs typeface="+mj-cs"/>
                      </a:rPr>
                      <m:t> </m:t>
                    </m:r>
                    <m:r>
                      <a:rPr lang="tr-TR" sz="1800" b="1" i="0" smtClean="0">
                        <a:latin typeface="Cambria Math"/>
                        <a:ea typeface="+mj-ea"/>
                        <a:cs typeface="+mj-cs"/>
                      </a:rPr>
                      <m:t>𝐊𝐦</m:t>
                    </m:r>
                    <m:r>
                      <a:rPr lang="tr-TR" sz="1800" b="1" i="0" smtClean="0">
                        <a:latin typeface="Cambria Math"/>
                        <a:ea typeface="+mj-ea"/>
                        <a:cs typeface="+mj-cs"/>
                      </a:rPr>
                      <m:t>/</m:t>
                    </m:r>
                    <m:r>
                      <a:rPr lang="tr-TR" sz="1800" b="1" i="0" smtClean="0">
                        <a:latin typeface="Cambria Math"/>
                        <a:ea typeface="+mj-ea"/>
                        <a:cs typeface="+mj-cs"/>
                      </a:rPr>
                      <m:t>𝐒𝐚𝐚𝐭</m:t>
                    </m:r>
                  </m:oMath>
                </a14:m>
                <a:r>
                  <a:rPr lang="tr-TR" sz="12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tir.</a:t>
                </a: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veya “36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kg ağırlığında olan Yağız’ın kütlesinin, 15 kg ağır­lığında olan Yiğit’in kütlesine oranı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”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20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2000" b="1" i="0" smtClean="0">
                            <a:latin typeface="Cambria Math"/>
                          </a:rPr>
                          <m:t>𝟑𝟔</m:t>
                        </m:r>
                        <m:r>
                          <a:rPr lang="tr-TR" sz="2000" b="1">
                            <a:latin typeface="Cambria Math"/>
                          </a:rPr>
                          <m:t> </m:t>
                        </m:r>
                        <m:r>
                          <a:rPr lang="tr-TR" sz="2000" b="1">
                            <a:latin typeface="Cambria Math"/>
                          </a:rPr>
                          <m:t>𝐤</m:t>
                        </m:r>
                        <m:r>
                          <a:rPr lang="tr-TR" sz="2000" b="1" i="1" smtClean="0">
                            <a:latin typeface="Cambria Math"/>
                          </a:rPr>
                          <m:t>𝒈</m:t>
                        </m:r>
                      </m:num>
                      <m:den>
                        <m:r>
                          <a:rPr lang="tr-TR" sz="2000" b="1" i="1" smtClean="0">
                            <a:latin typeface="Cambria Math"/>
                          </a:rPr>
                          <m:t>𝟏𝟓</m:t>
                        </m:r>
                        <m:r>
                          <a:rPr lang="tr-TR" sz="2000" b="1" i="1" smtClean="0">
                            <a:latin typeface="Cambria Math"/>
                          </a:rPr>
                          <m:t> </m:t>
                        </m:r>
                        <m:r>
                          <a:rPr lang="tr-TR" sz="2000" b="1" i="1" smtClean="0">
                            <a:latin typeface="Cambria Math"/>
                          </a:rPr>
                          <m:t>𝒌𝒈</m:t>
                        </m:r>
                      </m:den>
                    </m:f>
                    <m:r>
                      <a:rPr lang="tr-TR" sz="2000" b="1" i="1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tr-TR" sz="20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tr-TR" sz="2000" b="1" i="1" smtClean="0">
                            <a:latin typeface="Cambria Math"/>
                          </a:rPr>
                          <m:t>𝟏𝟐</m:t>
                        </m:r>
                      </m:num>
                      <m:den>
                        <m:r>
                          <a:rPr lang="tr-TR" sz="2000" b="1" i="1" smtClean="0">
                            <a:latin typeface="Cambria Math"/>
                          </a:rPr>
                          <m:t>𝟓</m:t>
                        </m:r>
                      </m:den>
                    </m:f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dir.</a:t>
                </a: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Uyarı: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Verilen çokluklara göre, oranın bazı durumlar­da biriminin olduğu, bazı durumlarda biriminin olmadığına dikkat ediniz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348" t="-98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2167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2</a:t>
            </a:r>
            <a:r>
              <a:rPr lang="tr-TR" sz="3600" dirty="0" smtClean="0">
                <a:latin typeface="Arial Narrow" panose="020B0606020202030204" pitchFamily="34" charset="0"/>
              </a:rPr>
              <a:t>. ORANTI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En az iki oranın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eşitliğine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orantı denir.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𝒂</m:t>
                        </m:r>
                      </m:num>
                      <m:den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𝒃</m:t>
                        </m:r>
                      </m:den>
                    </m:f>
                    <m:r>
                      <a:rPr lang="tr-TR" sz="2000" b="1" i="1" smtClean="0">
                        <a:latin typeface="Cambria Math"/>
                        <a:ea typeface="+mj-ea"/>
                        <a:cs typeface="+mj-cs"/>
                      </a:rPr>
                      <m:t>=</m:t>
                    </m:r>
                    <m:f>
                      <m:fPr>
                        <m:ctrlP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𝒄</m:t>
                        </m:r>
                      </m:num>
                      <m:den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𝒅</m:t>
                        </m:r>
                      </m:den>
                    </m:f>
                    <m:r>
                      <a:rPr lang="tr-TR" sz="2000" b="1" i="1" smtClean="0">
                        <a:latin typeface="Cambria Math"/>
                        <a:ea typeface="+mj-ea"/>
                        <a:cs typeface="+mj-cs"/>
                      </a:rPr>
                      <m:t>=</m:t>
                    </m:r>
                    <m:f>
                      <m:fPr>
                        <m:ctrlP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𝒆</m:t>
                        </m:r>
                      </m:num>
                      <m:den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𝒇</m:t>
                        </m:r>
                      </m:den>
                    </m:f>
                    <m:r>
                      <a:rPr lang="tr-TR" sz="2000" b="1" i="1" smtClean="0">
                        <a:latin typeface="Cambria Math"/>
                        <a:ea typeface="+mj-ea"/>
                        <a:cs typeface="+mj-cs"/>
                      </a:rPr>
                      <m:t>=</m:t>
                    </m:r>
                    <m:r>
                      <a:rPr lang="tr-TR" sz="2000" b="1" i="1" smtClean="0">
                        <a:latin typeface="Cambria Math"/>
                        <a:ea typeface="+mj-ea"/>
                        <a:cs typeface="+mj-cs"/>
                      </a:rPr>
                      <m:t>𝒌</m:t>
                    </m:r>
                  </m:oMath>
                </a14:m>
                <a:r>
                  <a:rPr lang="tr-TR" sz="20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</a:p>
              <a:p>
                <a:pPr marL="0" indent="0">
                  <a:buNone/>
                </a:pP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Buradaki «k» orantı sabitidir. </a:t>
                </a:r>
              </a:p>
              <a:p>
                <a:pPr mar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Örneğin</a:t>
                </a:r>
                <a:r>
                  <a:rPr lang="tr-TR" sz="20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: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20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2000" b="1" i="1" smtClean="0">
                            <a:latin typeface="Cambria Math"/>
                          </a:rPr>
                          <m:t>𝟖</m:t>
                        </m:r>
                      </m:num>
                      <m:den>
                        <m:r>
                          <a:rPr lang="tr-TR" sz="2000" b="1" i="1" smtClean="0">
                            <a:latin typeface="Cambria Math"/>
                          </a:rPr>
                          <m:t>𝟐</m:t>
                        </m:r>
                      </m:den>
                    </m:f>
                    <m:r>
                      <a:rPr lang="tr-TR" sz="20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sz="20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2000" b="1" i="1" smtClean="0">
                            <a:latin typeface="Cambria Math"/>
                          </a:rPr>
                          <m:t>𝟏𝟐𝟎</m:t>
                        </m:r>
                      </m:num>
                      <m:den>
                        <m:r>
                          <a:rPr lang="tr-TR" sz="2000" b="1" i="1" smtClean="0">
                            <a:latin typeface="Cambria Math"/>
                          </a:rPr>
                          <m:t>𝟑𝟎</m:t>
                        </m:r>
                      </m:den>
                    </m:f>
                    <m:r>
                      <a:rPr lang="tr-TR" sz="20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sz="20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2000" b="1" i="1" smtClean="0">
                            <a:latin typeface="Cambria Math"/>
                          </a:rPr>
                          <m:t>𝟒𝟎</m:t>
                        </m:r>
                      </m:num>
                      <m:den>
                        <m:r>
                          <a:rPr lang="tr-TR" sz="2000" b="1" i="1" smtClean="0">
                            <a:latin typeface="Cambria Math"/>
                          </a:rPr>
                          <m:t>𝟏𝟎</m:t>
                        </m:r>
                      </m:den>
                    </m:f>
                    <m:r>
                      <a:rPr lang="tr-TR" sz="2000" b="1" i="1">
                        <a:latin typeface="Cambria Math"/>
                      </a:rPr>
                      <m:t>=</m:t>
                    </m:r>
                    <m:r>
                      <a:rPr lang="tr-TR" sz="2000" b="1" i="0" smtClean="0">
                        <a:latin typeface="Cambria Math"/>
                      </a:rPr>
                      <m:t>𝟒</m:t>
                    </m:r>
                  </m:oMath>
                </a14:m>
                <a:r>
                  <a:rPr lang="tr-TR" sz="2000" b="1" dirty="0" smtClean="0">
                    <a:latin typeface="Arial Narrow" panose="020B0606020202030204" pitchFamily="34" charset="0"/>
                  </a:rPr>
                  <a:t> </a:t>
                </a:r>
                <a:endParaRPr lang="tr-TR" sz="2000" b="1" dirty="0">
                  <a:latin typeface="Arial Narrow" panose="020B0606020202030204" pitchFamily="34" charset="0"/>
                </a:endParaRPr>
              </a:p>
              <a:p>
                <a:pPr mar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34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34835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2</a:t>
            </a:r>
            <a:r>
              <a:rPr lang="tr-TR" sz="3600" dirty="0" smtClean="0">
                <a:latin typeface="Arial Narrow" panose="020B0606020202030204" pitchFamily="34" charset="0"/>
              </a:rPr>
              <a:t>. ORANTI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2.1.  Orantının Özellikleri</a:t>
                </a:r>
              </a:p>
              <a:p>
                <a:pPr marL="0" indent="0">
                  <a:buNone/>
                </a:pPr>
                <a:endParaRPr lang="tr-TR" sz="1800" b="1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1</a:t>
                </a:r>
                <a:r>
                  <a:rPr lang="tr-TR" sz="2000" b="1" dirty="0" smtClean="0">
                    <a:ea typeface="+mj-ea"/>
                    <a:cs typeface="+mj-cs"/>
                  </a:rPr>
                  <a:t>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𝒂</m:t>
                        </m:r>
                      </m:num>
                      <m:den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𝒃</m:t>
                        </m:r>
                      </m:den>
                    </m:f>
                    <m:r>
                      <a:rPr lang="tr-TR" sz="2000" b="1" i="1" smtClean="0">
                        <a:latin typeface="Cambria Math"/>
                        <a:ea typeface="+mj-ea"/>
                        <a:cs typeface="+mj-cs"/>
                      </a:rPr>
                      <m:t>=</m:t>
                    </m:r>
                    <m:f>
                      <m:fPr>
                        <m:ctrlP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𝒄</m:t>
                        </m:r>
                      </m:num>
                      <m:den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𝒅</m:t>
                        </m:r>
                      </m:den>
                    </m:f>
                  </m:oMath>
                </a14:m>
                <a:r>
                  <a:rPr lang="tr-TR" sz="20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veya                                 şeklinde yazılabilir.</a:t>
                </a:r>
              </a:p>
              <a:p>
                <a:pPr marL="0" indent="0">
                  <a:buNone/>
                </a:pP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İkili orantıda içler çarpımı, dışlar çarpımına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eşittir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.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tr-TR" sz="20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2000" b="1" i="1">
                            <a:latin typeface="Cambria Math"/>
                          </a:rPr>
                          <m:t>𝒂</m:t>
                        </m:r>
                      </m:num>
                      <m:den>
                        <m:r>
                          <a:rPr lang="tr-TR" sz="2000" b="1" i="1">
                            <a:latin typeface="Cambria Math"/>
                          </a:rPr>
                          <m:t>𝒃</m:t>
                        </m:r>
                      </m:den>
                    </m:f>
                    <m:r>
                      <a:rPr lang="tr-TR" sz="20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sz="20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2000" b="1" i="1">
                            <a:latin typeface="Cambria Math"/>
                          </a:rPr>
                          <m:t>𝒄</m:t>
                        </m:r>
                      </m:num>
                      <m:den>
                        <m:r>
                          <a:rPr lang="tr-TR" sz="2000" b="1" i="1">
                            <a:latin typeface="Cambria Math"/>
                          </a:rPr>
                          <m:t>𝒅</m:t>
                        </m:r>
                      </m:den>
                    </m:f>
                  </m:oMath>
                </a14:m>
                <a:r>
                  <a:rPr lang="tr-TR" sz="20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ise  </a:t>
                </a:r>
                <a:r>
                  <a:rPr lang="tr-TR" sz="1600" b="1" dirty="0" err="1" smtClean="0">
                    <a:latin typeface="Arial Narrow" panose="020B0606020202030204" pitchFamily="34" charset="0"/>
                    <a:ea typeface="+mj-ea"/>
                    <a:cs typeface="+mj-cs"/>
                  </a:rPr>
                  <a:t>a.d</a:t>
                </a:r>
                <a:r>
                  <a:rPr lang="tr-TR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= </a:t>
                </a:r>
                <a:r>
                  <a:rPr lang="tr-TR" sz="1600" b="1" dirty="0" err="1" smtClean="0">
                    <a:latin typeface="Arial Narrow" panose="020B0606020202030204" pitchFamily="34" charset="0"/>
                    <a:ea typeface="+mj-ea"/>
                    <a:cs typeface="+mj-cs"/>
                  </a:rPr>
                  <a:t>b.c</a:t>
                </a:r>
                <a:r>
                  <a:rPr lang="tr-TR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:r>
                  <a:rPr lang="tr-TR" sz="1600" dirty="0" err="1" smtClean="0">
                    <a:latin typeface="Arial Narrow" panose="020B0606020202030204" pitchFamily="34" charset="0"/>
                    <a:ea typeface="+mj-ea"/>
                    <a:cs typeface="+mj-cs"/>
                  </a:rPr>
                  <a:t>dir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.   </a:t>
                </a:r>
              </a:p>
              <a:p>
                <a:pPr marL="0" indent="0">
                  <a:buNone/>
                </a:pP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2 .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1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1800" b="1" i="1">
                            <a:latin typeface="Cambria Math"/>
                          </a:rPr>
                          <m:t>𝒂</m:t>
                        </m:r>
                      </m:num>
                      <m:den>
                        <m:r>
                          <a:rPr lang="tr-TR" sz="1800" b="1" i="1">
                            <a:latin typeface="Cambria Math"/>
                          </a:rPr>
                          <m:t>𝒃</m:t>
                        </m:r>
                      </m:den>
                    </m:f>
                    <m:r>
                      <a:rPr lang="tr-TR" sz="18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sz="1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1800" b="1" i="1">
                            <a:latin typeface="Cambria Math"/>
                          </a:rPr>
                          <m:t>𝒄</m:t>
                        </m:r>
                      </m:num>
                      <m:den>
                        <m:r>
                          <a:rPr lang="tr-TR" sz="1800" b="1" i="1">
                            <a:latin typeface="Cambria Math"/>
                          </a:rPr>
                          <m:t>𝒅</m:t>
                        </m:r>
                      </m:den>
                    </m:f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iken içler yer değiştirebilir. Yani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1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1800" b="1" i="1">
                            <a:latin typeface="Cambria Math"/>
                          </a:rPr>
                          <m:t>𝒂</m:t>
                        </m:r>
                      </m:num>
                      <m:den>
                        <m:r>
                          <a:rPr lang="tr-TR" sz="1800" b="1" i="1">
                            <a:latin typeface="Cambria Math"/>
                          </a:rPr>
                          <m:t>𝒃</m:t>
                        </m:r>
                      </m:den>
                    </m:f>
                    <m:r>
                      <a:rPr lang="tr-TR" sz="18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sz="1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1800" b="1" i="1">
                            <a:latin typeface="Cambria Math"/>
                          </a:rPr>
                          <m:t>𝒄</m:t>
                        </m:r>
                      </m:num>
                      <m:den>
                        <m:r>
                          <a:rPr lang="tr-TR" sz="1800" b="1" i="1">
                            <a:latin typeface="Cambria Math"/>
                          </a:rPr>
                          <m:t>𝒅</m:t>
                        </m:r>
                      </m:den>
                    </m:f>
                  </m:oMath>
                </a14:m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iken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1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1800" b="1" i="1">
                            <a:latin typeface="Cambria Math"/>
                          </a:rPr>
                          <m:t>𝒂</m:t>
                        </m:r>
                      </m:num>
                      <m:den>
                        <m:r>
                          <a:rPr lang="tr-TR" sz="1800" b="1" i="1" smtClean="0">
                            <a:latin typeface="Cambria Math"/>
                          </a:rPr>
                          <m:t>𝒄</m:t>
                        </m:r>
                      </m:den>
                    </m:f>
                    <m:r>
                      <a:rPr lang="tr-TR" sz="18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sz="1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1800" b="1" i="1" smtClean="0">
                            <a:latin typeface="Cambria Math"/>
                          </a:rPr>
                          <m:t>𝒃</m:t>
                        </m:r>
                      </m:num>
                      <m:den>
                        <m:r>
                          <a:rPr lang="tr-TR" sz="1800" b="1" i="1">
                            <a:latin typeface="Cambria Math"/>
                          </a:rPr>
                          <m:t>𝒅</m:t>
                        </m:r>
                      </m:den>
                    </m:f>
                  </m:oMath>
                </a14:m>
                <a:r>
                  <a:rPr lang="tr-TR" sz="18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şeklinde yazılabilir.     </a:t>
                </a:r>
              </a:p>
              <a:p>
                <a:pPr mar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b="1" dirty="0">
                    <a:latin typeface="Arial Narrow" panose="020B0606020202030204" pitchFamily="34" charset="0"/>
                  </a:rPr>
                  <a:t>3</a:t>
                </a:r>
                <a:r>
                  <a:rPr lang="tr-TR" sz="1600" b="1" dirty="0" smtClean="0">
                    <a:latin typeface="Arial Narrow" panose="020B0606020202030204" pitchFamily="34" charset="0"/>
                  </a:rPr>
                  <a:t>.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1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1800" b="1" i="1">
                            <a:latin typeface="Cambria Math"/>
                          </a:rPr>
                          <m:t>𝒂</m:t>
                        </m:r>
                      </m:num>
                      <m:den>
                        <m:r>
                          <a:rPr lang="tr-TR" sz="1800" b="1" i="1">
                            <a:latin typeface="Cambria Math"/>
                          </a:rPr>
                          <m:t>𝒃</m:t>
                        </m:r>
                      </m:den>
                    </m:f>
                    <m:r>
                      <a:rPr lang="tr-TR" sz="18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sz="1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1800" b="1" i="1">
                            <a:latin typeface="Cambria Math"/>
                          </a:rPr>
                          <m:t>𝒄</m:t>
                        </m:r>
                      </m:num>
                      <m:den>
                        <m:r>
                          <a:rPr lang="tr-TR" sz="1800" b="1" i="1">
                            <a:latin typeface="Cambria Math"/>
                          </a:rPr>
                          <m:t>𝒅</m:t>
                        </m:r>
                      </m:den>
                    </m:f>
                  </m:oMath>
                </a14:m>
                <a:r>
                  <a:rPr lang="tr-TR" sz="1600" dirty="0">
                    <a:latin typeface="Arial Narrow" panose="020B0606020202030204" pitchFamily="34" charset="0"/>
                  </a:rPr>
                  <a:t> iken </a:t>
                </a:r>
                <a:r>
                  <a:rPr lang="tr-TR" sz="1600" dirty="0" smtClean="0">
                    <a:latin typeface="Arial Narrow" panose="020B0606020202030204" pitchFamily="34" charset="0"/>
                  </a:rPr>
                  <a:t>dışlar </a:t>
                </a:r>
                <a:r>
                  <a:rPr lang="tr-TR" sz="1600" dirty="0">
                    <a:latin typeface="Arial Narrow" panose="020B0606020202030204" pitchFamily="34" charset="0"/>
                  </a:rPr>
                  <a:t>yer değiştirebilir. Yani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1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1800" b="1" i="1">
                            <a:latin typeface="Cambria Math"/>
                          </a:rPr>
                          <m:t>𝒂</m:t>
                        </m:r>
                      </m:num>
                      <m:den>
                        <m:r>
                          <a:rPr lang="tr-TR" sz="1800" b="1" i="1">
                            <a:latin typeface="Cambria Math"/>
                          </a:rPr>
                          <m:t>𝒃</m:t>
                        </m:r>
                      </m:den>
                    </m:f>
                    <m:r>
                      <a:rPr lang="tr-TR" sz="18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sz="1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1800" b="1" i="1">
                            <a:latin typeface="Cambria Math"/>
                          </a:rPr>
                          <m:t>𝒄</m:t>
                        </m:r>
                      </m:num>
                      <m:den>
                        <m:r>
                          <a:rPr lang="tr-TR" sz="1800" b="1" i="1">
                            <a:latin typeface="Cambria Math"/>
                          </a:rPr>
                          <m:t>𝒅</m:t>
                        </m:r>
                      </m:den>
                    </m:f>
                  </m:oMath>
                </a14:m>
                <a:r>
                  <a:rPr lang="tr-TR" sz="1800" b="1" dirty="0">
                    <a:latin typeface="Arial Narrow" panose="020B0606020202030204" pitchFamily="34" charset="0"/>
                  </a:rPr>
                  <a:t>   </a:t>
                </a:r>
                <a:r>
                  <a:rPr lang="tr-TR" sz="1600" dirty="0">
                    <a:latin typeface="Arial Narrow" panose="020B0606020202030204" pitchFamily="34" charset="0"/>
                  </a:rPr>
                  <a:t>iken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1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1800" b="1" i="1" smtClean="0">
                            <a:latin typeface="Cambria Math"/>
                          </a:rPr>
                          <m:t>𝒅</m:t>
                        </m:r>
                      </m:num>
                      <m:den>
                        <m:r>
                          <a:rPr lang="tr-TR" sz="1800" b="1" i="1" smtClean="0">
                            <a:latin typeface="Cambria Math"/>
                          </a:rPr>
                          <m:t>𝒃</m:t>
                        </m:r>
                      </m:den>
                    </m:f>
                    <m:r>
                      <a:rPr lang="tr-TR" sz="18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sz="1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1800" b="1" i="1" smtClean="0">
                            <a:latin typeface="Cambria Math"/>
                          </a:rPr>
                          <m:t>𝒄</m:t>
                        </m:r>
                      </m:num>
                      <m:den>
                        <m:r>
                          <a:rPr lang="tr-TR" sz="1800" b="1" i="1" smtClean="0">
                            <a:latin typeface="Cambria Math"/>
                          </a:rPr>
                          <m:t>𝒂</m:t>
                        </m:r>
                      </m:den>
                    </m:f>
                  </m:oMath>
                </a14:m>
                <a:r>
                  <a:rPr lang="tr-TR" sz="1800" dirty="0">
                    <a:latin typeface="Arial Narrow" panose="020B0606020202030204" pitchFamily="34" charset="0"/>
                  </a:rPr>
                  <a:t>  </a:t>
                </a:r>
                <a:r>
                  <a:rPr lang="tr-TR" sz="1600" dirty="0">
                    <a:latin typeface="Arial Narrow" panose="020B0606020202030204" pitchFamily="34" charset="0"/>
                  </a:rPr>
                  <a:t>şeklinde yazılabilir. </a:t>
                </a:r>
              </a:p>
              <a:p>
                <a:pPr mar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22" t="-12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048" y="2259990"/>
            <a:ext cx="135035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4450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2</a:t>
            </a:r>
            <a:r>
              <a:rPr lang="tr-TR" sz="3600" dirty="0" smtClean="0">
                <a:latin typeface="Arial Narrow" panose="020B0606020202030204" pitchFamily="34" charset="0"/>
              </a:rPr>
              <a:t>. ORANTI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2.1.  Orantının Özellikleri</a:t>
                </a:r>
              </a:p>
              <a:p>
                <a:pPr marL="0" indent="0">
                  <a:buNone/>
                </a:pPr>
                <a:r>
                  <a:rPr lang="tr-TR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4</a:t>
                </a:r>
                <a:r>
                  <a:rPr lang="tr-TR" sz="2000" b="1" dirty="0" smtClean="0">
                    <a:ea typeface="+mj-ea"/>
                    <a:cs typeface="+mj-cs"/>
                  </a:rPr>
                  <a:t>. 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Her iki tarafın çarpma işlemine göre tersi alınabilir. </a:t>
                </a:r>
              </a:p>
              <a:p>
                <a:pPr marL="0" indent="0">
                  <a:buNone/>
                </a:pPr>
                <a:r>
                  <a:rPr lang="tr-TR" sz="2000" b="1" dirty="0" smtClean="0">
                    <a:ea typeface="+mj-ea"/>
                    <a:cs typeface="+mj-cs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𝒂</m:t>
                        </m:r>
                      </m:num>
                      <m:den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𝒃</m:t>
                        </m:r>
                      </m:den>
                    </m:f>
                    <m:r>
                      <a:rPr lang="tr-TR" sz="2000" b="1" i="1" smtClean="0">
                        <a:latin typeface="Cambria Math"/>
                        <a:ea typeface="+mj-ea"/>
                        <a:cs typeface="+mj-cs"/>
                      </a:rPr>
                      <m:t>=</m:t>
                    </m:r>
                    <m:f>
                      <m:fPr>
                        <m:ctrlP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𝒄</m:t>
                        </m:r>
                      </m:num>
                      <m:den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𝒅</m:t>
                        </m:r>
                      </m:den>
                    </m:f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  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i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se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20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2000" b="1" i="1" smtClean="0">
                            <a:latin typeface="Cambria Math"/>
                          </a:rPr>
                          <m:t>𝒃</m:t>
                        </m:r>
                      </m:num>
                      <m:den>
                        <m:r>
                          <a:rPr lang="tr-TR" sz="2000" b="1" i="1" smtClean="0">
                            <a:latin typeface="Cambria Math"/>
                          </a:rPr>
                          <m:t>𝒂</m:t>
                        </m:r>
                      </m:den>
                    </m:f>
                    <m:r>
                      <a:rPr lang="tr-TR" sz="20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sz="20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2000" b="1" i="1" smtClean="0">
                            <a:latin typeface="Cambria Math"/>
                          </a:rPr>
                          <m:t>𝒅</m:t>
                        </m:r>
                      </m:num>
                      <m:den>
                        <m:r>
                          <a:rPr lang="tr-TR" sz="2000" b="1" i="1" smtClean="0">
                            <a:latin typeface="Cambria Math"/>
                          </a:rPr>
                          <m:t>𝒄</m:t>
                        </m:r>
                      </m:den>
                    </m:f>
                  </m:oMath>
                </a14:m>
                <a:r>
                  <a:rPr lang="tr-TR" sz="1600" dirty="0">
                    <a:latin typeface="Arial Narrow" panose="020B0606020202030204" pitchFamily="34" charset="0"/>
                  </a:rPr>
                  <a:t> </a:t>
                </a:r>
                <a:endParaRPr lang="tr-TR" sz="20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b="1" dirty="0">
                    <a:latin typeface="Arial Narrow" panose="020B0606020202030204" pitchFamily="34" charset="0"/>
                  </a:rPr>
                  <a:t>5</a:t>
                </a:r>
                <a:r>
                  <a:rPr lang="tr-TR" sz="2000" b="1" dirty="0" smtClean="0"/>
                  <a:t>.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Bir orantıda oranlar sadeleştirilebilir veya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genişletilebilir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.</a:t>
                </a:r>
              </a:p>
              <a:p>
                <a:pPr marL="0" indent="0">
                  <a:buNone/>
                </a:pPr>
                <a:r>
                  <a:rPr lang="tr-TR" sz="2000" b="1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20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2000" b="1" i="1">
                            <a:latin typeface="Cambria Math"/>
                          </a:rPr>
                          <m:t>𝒂</m:t>
                        </m:r>
                      </m:num>
                      <m:den>
                        <m:r>
                          <a:rPr lang="tr-TR" sz="2000" b="1" i="1">
                            <a:latin typeface="Cambria Math"/>
                          </a:rPr>
                          <m:t>𝒃</m:t>
                        </m:r>
                      </m:den>
                    </m:f>
                    <m:r>
                      <a:rPr lang="tr-TR" sz="20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sz="20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2000" b="1" i="1">
                            <a:latin typeface="Cambria Math"/>
                          </a:rPr>
                          <m:t>𝒄</m:t>
                        </m:r>
                      </m:num>
                      <m:den>
                        <m:r>
                          <a:rPr lang="tr-TR" sz="2000" b="1" i="1">
                            <a:latin typeface="Cambria Math"/>
                          </a:rPr>
                          <m:t>𝒅</m:t>
                        </m:r>
                      </m:den>
                    </m:f>
                    <m:r>
                      <a:rPr lang="tr-TR" sz="2000" b="1" i="1" smtClean="0">
                        <a:latin typeface="Cambria Math"/>
                      </a:rPr>
                      <m:t>=</m:t>
                    </m:r>
                    <m:r>
                      <a:rPr lang="tr-TR" sz="2000" b="1" i="1">
                        <a:latin typeface="Cambria Math"/>
                      </a:rPr>
                      <m:t>𝒌</m:t>
                    </m:r>
                  </m:oMath>
                </a14:m>
                <a:r>
                  <a:rPr lang="tr-TR" sz="2000" b="1" dirty="0">
                    <a:latin typeface="Arial Narrow" panose="020B0606020202030204" pitchFamily="34" charset="0"/>
                  </a:rPr>
                  <a:t> </a:t>
                </a:r>
                <a:r>
                  <a:rPr lang="tr-TR" sz="2000" b="1" dirty="0" smtClean="0">
                    <a:latin typeface="Arial Narrow" panose="020B0606020202030204" pitchFamily="34" charset="0"/>
                  </a:rPr>
                  <a:t>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 iken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20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2000" b="1" i="1" smtClean="0">
                            <a:latin typeface="Cambria Math"/>
                          </a:rPr>
                          <m:t>𝒎</m:t>
                        </m:r>
                        <m:r>
                          <a:rPr lang="tr-TR" sz="2000" b="1" i="1" smtClean="0">
                            <a:latin typeface="Cambria Math"/>
                          </a:rPr>
                          <m:t>.</m:t>
                        </m:r>
                        <m:r>
                          <a:rPr lang="tr-TR" sz="2000" b="1" i="1">
                            <a:latin typeface="Cambria Math"/>
                          </a:rPr>
                          <m:t>𝒂</m:t>
                        </m:r>
                      </m:num>
                      <m:den>
                        <m:r>
                          <a:rPr lang="tr-TR" sz="2000" b="1" i="1" smtClean="0">
                            <a:latin typeface="Cambria Math"/>
                          </a:rPr>
                          <m:t>𝒎</m:t>
                        </m:r>
                        <m:r>
                          <a:rPr lang="tr-TR" sz="2000" b="1" i="1" smtClean="0">
                            <a:latin typeface="Cambria Math"/>
                          </a:rPr>
                          <m:t>.</m:t>
                        </m:r>
                        <m:r>
                          <a:rPr lang="tr-TR" sz="2000" b="1" i="1">
                            <a:latin typeface="Cambria Math"/>
                          </a:rPr>
                          <m:t>𝒃</m:t>
                        </m:r>
                      </m:den>
                    </m:f>
                    <m:r>
                      <a:rPr lang="tr-TR" sz="20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sz="20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2000" b="1" i="1" smtClean="0">
                            <a:latin typeface="Cambria Math"/>
                          </a:rPr>
                          <m:t>𝒏</m:t>
                        </m:r>
                        <m:r>
                          <a:rPr lang="tr-TR" sz="2000" b="1" i="1" smtClean="0">
                            <a:latin typeface="Cambria Math"/>
                          </a:rPr>
                          <m:t>.</m:t>
                        </m:r>
                        <m:r>
                          <a:rPr lang="tr-TR" sz="2000" b="1" i="1">
                            <a:latin typeface="Cambria Math"/>
                          </a:rPr>
                          <m:t>𝒄</m:t>
                        </m:r>
                      </m:num>
                      <m:den>
                        <m:r>
                          <a:rPr lang="tr-TR" sz="2000" b="1" i="1" smtClean="0">
                            <a:latin typeface="Cambria Math"/>
                          </a:rPr>
                          <m:t>𝒏</m:t>
                        </m:r>
                        <m:r>
                          <a:rPr lang="tr-TR" sz="2000" b="1" i="1" smtClean="0">
                            <a:latin typeface="Cambria Math"/>
                          </a:rPr>
                          <m:t>.</m:t>
                        </m:r>
                        <m:r>
                          <a:rPr lang="tr-TR" sz="2000" b="1" i="1">
                            <a:latin typeface="Cambria Math"/>
                          </a:rPr>
                          <m:t>𝒅</m:t>
                        </m:r>
                      </m:den>
                    </m:f>
                    <m:r>
                      <a:rPr lang="tr-TR" sz="2000" b="1" i="1">
                        <a:latin typeface="Cambria Math"/>
                      </a:rPr>
                      <m:t>=</m:t>
                    </m:r>
                    <m:r>
                      <a:rPr lang="tr-TR" sz="2000" b="1" i="1">
                        <a:latin typeface="Cambria Math"/>
                      </a:rPr>
                      <m:t>𝒌</m:t>
                    </m:r>
                  </m:oMath>
                </a14:m>
                <a:r>
                  <a:rPr lang="tr-TR" sz="2000" b="1" dirty="0">
                    <a:latin typeface="Arial Narrow" panose="020B0606020202030204" pitchFamily="34" charset="0"/>
                  </a:rPr>
                  <a:t> </a:t>
                </a:r>
                <a:r>
                  <a:rPr lang="tr-TR" sz="2000" b="1" dirty="0" smtClean="0">
                    <a:latin typeface="Arial Narrow" panose="020B0606020202030204" pitchFamily="34" charset="0"/>
                  </a:rPr>
                  <a:t>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olur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. </a:t>
                </a:r>
                <a:r>
                  <a:rPr lang="tr-TR" sz="1600" dirty="0"/>
                  <a:t>(</a:t>
                </a:r>
                <a:r>
                  <a:rPr lang="tr-TR" sz="1600" dirty="0" smtClean="0"/>
                  <a:t>m</a:t>
                </a:r>
                <a:r>
                  <a:rPr lang="tr-TR" sz="1600" dirty="0"/>
                  <a:t> ≠ </a:t>
                </a:r>
                <a:r>
                  <a:rPr lang="tr-TR" sz="1600" dirty="0" smtClean="0"/>
                  <a:t>0 </a:t>
                </a:r>
                <a:r>
                  <a:rPr lang="tr-TR" sz="1600" dirty="0"/>
                  <a:t>ve </a:t>
                </a:r>
                <a:r>
                  <a:rPr lang="tr-TR" sz="1600" dirty="0" smtClean="0"/>
                  <a:t>n</a:t>
                </a:r>
                <a:r>
                  <a:rPr lang="tr-TR" sz="1600" dirty="0"/>
                  <a:t> ≠ </a:t>
                </a:r>
                <a:r>
                  <a:rPr lang="tr-TR" sz="1600" dirty="0" smtClean="0"/>
                  <a:t>0</a:t>
                </a:r>
                <a:r>
                  <a:rPr lang="tr-TR" sz="1600" dirty="0"/>
                  <a:t>)</a:t>
                </a: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6</a:t>
                </a:r>
                <a:r>
                  <a:rPr lang="tr-TR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.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Bir orantıda payların toplamı, paydaların toplamı­na oranlandığında orantı sabiti değişmez.</a:t>
                </a:r>
              </a:p>
              <a:p>
                <a:pPr marL="0" indent="0">
                  <a:buNone/>
                </a:pPr>
                <a:r>
                  <a:rPr lang="tr-TR" sz="2000" b="1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20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2000" b="1" i="1">
                            <a:latin typeface="Cambria Math"/>
                          </a:rPr>
                          <m:t>𝒂</m:t>
                        </m:r>
                      </m:num>
                      <m:den>
                        <m:r>
                          <a:rPr lang="tr-TR" sz="2000" b="1" i="1">
                            <a:latin typeface="Cambria Math"/>
                          </a:rPr>
                          <m:t>𝒃</m:t>
                        </m:r>
                      </m:den>
                    </m:f>
                    <m:r>
                      <a:rPr lang="tr-TR" sz="20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sz="20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2000" b="1" i="1">
                            <a:latin typeface="Cambria Math"/>
                          </a:rPr>
                          <m:t>𝒄</m:t>
                        </m:r>
                      </m:num>
                      <m:den>
                        <m:r>
                          <a:rPr lang="tr-TR" sz="2000" b="1" i="1">
                            <a:latin typeface="Cambria Math"/>
                          </a:rPr>
                          <m:t>𝒅</m:t>
                        </m:r>
                      </m:den>
                    </m:f>
                    <m:r>
                      <a:rPr lang="tr-TR" sz="2000" b="1" i="1">
                        <a:latin typeface="Cambria Math"/>
                      </a:rPr>
                      <m:t>=</m:t>
                    </m:r>
                    <m:r>
                      <a:rPr lang="tr-TR" sz="2000" b="1" i="1">
                        <a:latin typeface="Cambria Math"/>
                      </a:rPr>
                      <m:t>𝒌</m:t>
                    </m:r>
                  </m:oMath>
                </a14:m>
                <a:r>
                  <a:rPr lang="tr-TR" sz="2000" b="1" dirty="0">
                    <a:latin typeface="Arial Narrow" panose="020B0606020202030204" pitchFamily="34" charset="0"/>
                  </a:rPr>
                  <a:t>  </a:t>
                </a:r>
                <a:r>
                  <a:rPr lang="tr-TR" sz="1600" dirty="0">
                    <a:latin typeface="Arial Narrow" panose="020B0606020202030204" pitchFamily="34" charset="0"/>
                  </a:rPr>
                  <a:t> iken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20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2000" b="1" i="1">
                            <a:latin typeface="Cambria Math"/>
                          </a:rPr>
                          <m:t>𝒂</m:t>
                        </m:r>
                        <m:r>
                          <a:rPr lang="tr-TR" sz="2000" b="1" i="1" smtClean="0">
                            <a:latin typeface="Cambria Math"/>
                          </a:rPr>
                          <m:t>+</m:t>
                        </m:r>
                        <m:r>
                          <a:rPr lang="tr-TR" sz="2000" b="1" i="1" smtClean="0">
                            <a:latin typeface="Cambria Math"/>
                          </a:rPr>
                          <m:t>𝒄</m:t>
                        </m:r>
                      </m:num>
                      <m:den>
                        <m:r>
                          <a:rPr lang="tr-TR" sz="2000" b="1" i="1">
                            <a:latin typeface="Cambria Math"/>
                          </a:rPr>
                          <m:t>𝒃</m:t>
                        </m:r>
                        <m:r>
                          <a:rPr lang="tr-TR" sz="2000" b="1" i="1" smtClean="0">
                            <a:latin typeface="Cambria Math"/>
                          </a:rPr>
                          <m:t>+</m:t>
                        </m:r>
                        <m:r>
                          <a:rPr lang="tr-TR" sz="2000" b="1" i="1" smtClean="0">
                            <a:latin typeface="Cambria Math"/>
                          </a:rPr>
                          <m:t>𝒅</m:t>
                        </m:r>
                      </m:den>
                    </m:f>
                    <m:r>
                      <a:rPr lang="tr-TR" sz="2000" b="1" i="1">
                        <a:latin typeface="Cambria Math"/>
                      </a:rPr>
                      <m:t>=</m:t>
                    </m:r>
                    <m:r>
                      <a:rPr lang="tr-TR" sz="2000" b="1" i="1">
                        <a:latin typeface="Cambria Math"/>
                      </a:rPr>
                      <m:t>𝒌</m:t>
                    </m:r>
                  </m:oMath>
                </a14:m>
                <a:r>
                  <a:rPr lang="tr-TR" sz="2000" b="1" dirty="0">
                    <a:latin typeface="Arial Narrow" panose="020B0606020202030204" pitchFamily="34" charset="0"/>
                  </a:rPr>
                  <a:t>  </a:t>
                </a:r>
                <a:r>
                  <a:rPr lang="tr-TR" sz="1600" dirty="0">
                    <a:latin typeface="Arial Narrow" panose="020B0606020202030204" pitchFamily="34" charset="0"/>
                  </a:rPr>
                  <a:t>olur. </a:t>
                </a: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22" t="-12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533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2</a:t>
            </a:r>
            <a:r>
              <a:rPr lang="tr-TR" sz="3600" dirty="0" smtClean="0">
                <a:latin typeface="Arial Narrow" panose="020B0606020202030204" pitchFamily="34" charset="0"/>
              </a:rPr>
              <a:t>. ORANTI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2.1.  Orantının Özellikleri</a:t>
                </a:r>
              </a:p>
              <a:p>
                <a:pPr marL="0" indent="0">
                  <a:buNone/>
                </a:pPr>
                <a:endParaRPr lang="tr-TR" sz="1800" b="1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7</a:t>
                </a:r>
                <a:r>
                  <a:rPr lang="tr-TR" sz="2000" b="1" dirty="0" smtClean="0">
                    <a:ea typeface="+mj-ea"/>
                    <a:cs typeface="+mj-cs"/>
                  </a:rPr>
                  <a:t>.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𝒂</m:t>
                        </m:r>
                      </m:num>
                      <m:den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𝒃</m:t>
                        </m:r>
                      </m:den>
                    </m:f>
                    <m:r>
                      <a:rPr lang="tr-TR" sz="2000" b="1" i="1" smtClean="0">
                        <a:latin typeface="Cambria Math"/>
                        <a:ea typeface="+mj-ea"/>
                        <a:cs typeface="+mj-cs"/>
                      </a:rPr>
                      <m:t>=</m:t>
                    </m:r>
                    <m:f>
                      <m:fPr>
                        <m:ctrlP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𝒄</m:t>
                        </m:r>
                      </m:num>
                      <m:den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𝒅</m:t>
                        </m:r>
                      </m:den>
                    </m:f>
                    <m:r>
                      <a:rPr lang="tr-TR" sz="2000" b="1" i="1" smtClean="0">
                        <a:latin typeface="Cambria Math"/>
                        <a:ea typeface="+mj-ea"/>
                        <a:cs typeface="+mj-cs"/>
                      </a:rPr>
                      <m:t>=</m:t>
                    </m:r>
                    <m:r>
                      <a:rPr lang="tr-TR" sz="2000" b="1" i="1" smtClean="0">
                        <a:latin typeface="Cambria Math"/>
                        <a:ea typeface="+mj-ea"/>
                        <a:cs typeface="+mj-cs"/>
                      </a:rPr>
                      <m:t>𝒌</m:t>
                    </m:r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   iken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2000" b="1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tr-TR" sz="2000" b="1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tr-TR" sz="2000" b="1" i="1" smtClean="0">
                                <a:latin typeface="Cambria Math"/>
                              </a:rPr>
                              <m:t>𝒂</m:t>
                            </m:r>
                          </m:e>
                          <m:sup>
                            <m:r>
                              <a:rPr lang="tr-TR" sz="2000" b="1" i="1" smtClean="0">
                                <a:latin typeface="Cambria Math"/>
                              </a:rPr>
                              <m:t>𝒏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tr-TR" sz="2000" b="1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tr-TR" sz="2000" b="1" i="1" smtClean="0">
                                <a:latin typeface="Cambria Math"/>
                              </a:rPr>
                              <m:t>𝒃</m:t>
                            </m:r>
                          </m:e>
                          <m:sup>
                            <m:r>
                              <a:rPr lang="tr-TR" sz="2000" b="1" i="1" smtClean="0">
                                <a:latin typeface="Cambria Math"/>
                              </a:rPr>
                              <m:t>𝒏</m:t>
                            </m:r>
                          </m:sup>
                        </m:sSup>
                      </m:den>
                    </m:f>
                    <m:r>
                      <a:rPr lang="tr-TR" sz="20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sz="2000" b="1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tr-TR" sz="2000" b="1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tr-TR" sz="2000" b="1" i="1" smtClean="0">
                                <a:latin typeface="Cambria Math"/>
                              </a:rPr>
                              <m:t>𝒄</m:t>
                            </m:r>
                          </m:e>
                          <m:sup>
                            <m:r>
                              <a:rPr lang="tr-TR" sz="2000" b="1" i="1" smtClean="0">
                                <a:latin typeface="Cambria Math"/>
                              </a:rPr>
                              <m:t>𝒏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tr-TR" sz="2000" b="1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tr-TR" sz="2000" b="1" i="1" smtClean="0">
                                <a:latin typeface="Cambria Math"/>
                              </a:rPr>
                              <m:t>𝒅</m:t>
                            </m:r>
                          </m:e>
                          <m:sup>
                            <m:r>
                              <a:rPr lang="tr-TR" sz="2000" b="1" i="1" smtClean="0">
                                <a:latin typeface="Cambria Math"/>
                              </a:rPr>
                              <m:t>𝒏</m:t>
                            </m:r>
                          </m:sup>
                        </m:sSup>
                      </m:den>
                    </m:f>
                    <m:r>
                      <a:rPr lang="tr-TR" sz="2000" b="1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sz="2000" b="1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tr-TR" sz="2000" b="1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tr-TR" sz="2000" b="1" i="1" smtClean="0">
                                <a:latin typeface="Cambria Math"/>
                              </a:rPr>
                              <m:t>𝒂</m:t>
                            </m:r>
                          </m:e>
                          <m:sup>
                            <m:r>
                              <a:rPr lang="tr-TR" sz="2000" b="1" i="1" smtClean="0">
                                <a:latin typeface="Cambria Math"/>
                              </a:rPr>
                              <m:t>𝒏</m:t>
                            </m:r>
                          </m:sup>
                        </m:sSup>
                        <m:r>
                          <a:rPr lang="tr-TR" sz="2000" b="1" i="1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tr-TR" sz="2000" b="1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tr-TR" sz="2000" b="1" i="1" smtClean="0">
                                <a:latin typeface="Cambria Math"/>
                              </a:rPr>
                              <m:t>𝒄</m:t>
                            </m:r>
                          </m:e>
                          <m:sup>
                            <m:r>
                              <a:rPr lang="tr-TR" sz="2000" b="1" i="1" smtClean="0">
                                <a:latin typeface="Cambria Math"/>
                              </a:rPr>
                              <m:t>𝒏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tr-TR" sz="2000" b="1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tr-TR" sz="2000" b="1" i="1" smtClean="0">
                                <a:latin typeface="Cambria Math"/>
                              </a:rPr>
                              <m:t>𝒃</m:t>
                            </m:r>
                          </m:e>
                          <m:sup>
                            <m:r>
                              <a:rPr lang="tr-TR" sz="2000" b="1" i="1" smtClean="0">
                                <a:latin typeface="Cambria Math"/>
                              </a:rPr>
                              <m:t>𝒏</m:t>
                            </m:r>
                          </m:sup>
                        </m:sSup>
                        <m:r>
                          <a:rPr lang="tr-TR" sz="2000" b="1" i="1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tr-TR" sz="2000" b="1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tr-TR" sz="2000" b="1" i="1" smtClean="0">
                                <a:latin typeface="Cambria Math"/>
                              </a:rPr>
                              <m:t>𝒅</m:t>
                            </m:r>
                          </m:e>
                          <m:sup>
                            <m:r>
                              <a:rPr lang="tr-TR" sz="2000" b="1" i="1" smtClean="0">
                                <a:latin typeface="Cambria Math"/>
                              </a:rPr>
                              <m:t>𝒏</m:t>
                            </m:r>
                          </m:sup>
                        </m:sSup>
                      </m:den>
                    </m:f>
                    <m:r>
                      <a:rPr lang="tr-TR" sz="2000" b="1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tr-TR" sz="20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tr-TR" sz="2000" b="1" i="1" smtClean="0">
                            <a:latin typeface="Cambria Math"/>
                          </a:rPr>
                          <m:t>𝒌</m:t>
                        </m:r>
                      </m:e>
                      <m:sup>
                        <m:r>
                          <a:rPr lang="tr-TR" sz="2000" b="1" i="1" smtClean="0">
                            <a:latin typeface="Cambria Math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tr-TR" sz="1600" dirty="0">
                    <a:latin typeface="Arial Narrow" panose="020B0606020202030204" pitchFamily="34" charset="0"/>
                  </a:rPr>
                  <a:t> </a:t>
                </a:r>
                <a:endParaRPr lang="tr-TR" sz="1600" dirty="0" smtClean="0">
                  <a:latin typeface="Arial Narrow" panose="020B0606020202030204" pitchFamily="34" charset="0"/>
                </a:endParaRPr>
              </a:p>
              <a:p>
                <a:pPr marL="0" indent="0">
                  <a:buNone/>
                </a:pPr>
                <a:endParaRPr lang="tr-TR" sz="20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b="1" dirty="0">
                    <a:latin typeface="Arial Narrow" panose="020B0606020202030204" pitchFamily="34" charset="0"/>
                  </a:rPr>
                  <a:t>8</a:t>
                </a:r>
                <a:r>
                  <a:rPr lang="tr-TR" sz="2000" b="1" dirty="0" smtClean="0"/>
                  <a:t>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20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2000" b="1" i="1">
                            <a:latin typeface="Cambria Math"/>
                          </a:rPr>
                          <m:t>𝒂</m:t>
                        </m:r>
                      </m:num>
                      <m:den>
                        <m:r>
                          <a:rPr lang="tr-TR" sz="2000" b="1" i="1">
                            <a:latin typeface="Cambria Math"/>
                          </a:rPr>
                          <m:t>𝒃</m:t>
                        </m:r>
                      </m:den>
                    </m:f>
                    <m:r>
                      <a:rPr lang="tr-TR" sz="20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sz="20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2000" b="1" i="1">
                            <a:latin typeface="Cambria Math"/>
                          </a:rPr>
                          <m:t>𝒄</m:t>
                        </m:r>
                      </m:num>
                      <m:den>
                        <m:r>
                          <a:rPr lang="tr-TR" sz="2000" b="1" i="1">
                            <a:latin typeface="Cambria Math"/>
                          </a:rPr>
                          <m:t>𝒅</m:t>
                        </m:r>
                      </m:den>
                    </m:f>
                    <m:r>
                      <a:rPr lang="tr-TR" sz="2000" b="1" i="1" smtClean="0">
                        <a:latin typeface="Cambria Math"/>
                      </a:rPr>
                      <m:t>=</m:t>
                    </m:r>
                    <m:r>
                      <a:rPr lang="tr-TR" sz="2000" b="1" i="1">
                        <a:latin typeface="Cambria Math"/>
                      </a:rPr>
                      <m:t>𝒌</m:t>
                    </m:r>
                  </m:oMath>
                </a14:m>
                <a:r>
                  <a:rPr lang="tr-TR" sz="2000" b="1" dirty="0">
                    <a:latin typeface="Arial Narrow" panose="020B0606020202030204" pitchFamily="34" charset="0"/>
                  </a:rPr>
                  <a:t> </a:t>
                </a:r>
                <a:r>
                  <a:rPr lang="tr-TR" sz="2000" b="1" dirty="0" smtClean="0">
                    <a:latin typeface="Arial Narrow" panose="020B0606020202030204" pitchFamily="34" charset="0"/>
                  </a:rPr>
                  <a:t>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 iken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20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2000" b="1" i="1">
                            <a:latin typeface="Cambria Math"/>
                          </a:rPr>
                          <m:t>𝒂</m:t>
                        </m:r>
                      </m:num>
                      <m:den>
                        <m:r>
                          <a:rPr lang="tr-TR" sz="2000" b="1" i="1">
                            <a:latin typeface="Cambria Math"/>
                          </a:rPr>
                          <m:t>𝒃</m:t>
                        </m:r>
                      </m:den>
                    </m:f>
                    <m:r>
                      <a:rPr lang="tr-TR" sz="2000" b="1" i="1" smtClean="0">
                        <a:latin typeface="Cambria Math"/>
                      </a:rPr>
                      <m:t>.   </m:t>
                    </m:r>
                    <m:f>
                      <m:fPr>
                        <m:ctrlPr>
                          <a:rPr lang="tr-TR" sz="20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2000" b="1" i="1">
                            <a:latin typeface="Cambria Math"/>
                          </a:rPr>
                          <m:t>𝒄</m:t>
                        </m:r>
                      </m:num>
                      <m:den>
                        <m:r>
                          <a:rPr lang="tr-TR" sz="2000" b="1" i="1">
                            <a:latin typeface="Cambria Math"/>
                          </a:rPr>
                          <m:t>𝒅</m:t>
                        </m:r>
                      </m:den>
                    </m:f>
                    <m:r>
                      <a:rPr lang="tr-TR" sz="20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sz="20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2000" b="1" i="1">
                            <a:latin typeface="Cambria Math"/>
                          </a:rPr>
                          <m:t>𝒂</m:t>
                        </m:r>
                        <m:r>
                          <a:rPr lang="tr-TR" sz="2000" b="1" i="1" smtClean="0">
                            <a:latin typeface="Cambria Math"/>
                          </a:rPr>
                          <m:t>.</m:t>
                        </m:r>
                        <m:r>
                          <a:rPr lang="tr-TR" sz="2000" b="1" i="1">
                            <a:latin typeface="Cambria Math"/>
                          </a:rPr>
                          <m:t>𝒄</m:t>
                        </m:r>
                      </m:num>
                      <m:den>
                        <m:r>
                          <a:rPr lang="tr-TR" sz="2000" b="1" i="1">
                            <a:latin typeface="Cambria Math"/>
                          </a:rPr>
                          <m:t>𝒃</m:t>
                        </m:r>
                        <m:r>
                          <a:rPr lang="tr-TR" sz="2000" b="1" i="1" smtClean="0">
                            <a:latin typeface="Cambria Math"/>
                          </a:rPr>
                          <m:t>.</m:t>
                        </m:r>
                        <m:r>
                          <a:rPr lang="tr-TR" sz="2000" b="1" i="1">
                            <a:latin typeface="Cambria Math"/>
                          </a:rPr>
                          <m:t>𝒅</m:t>
                        </m:r>
                      </m:den>
                    </m:f>
                    <m:r>
                      <a:rPr lang="tr-TR" sz="2000" b="1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tr-TR" sz="20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tr-TR" sz="2000" b="1" i="1">
                            <a:latin typeface="Cambria Math"/>
                          </a:rPr>
                          <m:t>𝒌</m:t>
                        </m:r>
                      </m:e>
                      <m:sup>
                        <m:r>
                          <a:rPr lang="tr-TR" sz="2000" b="1" i="1" smtClean="0"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olur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. </a:t>
                </a:r>
              </a:p>
              <a:p>
                <a:pPr marL="0" indent="0">
                  <a:buNone/>
                </a:pPr>
                <a:endParaRPr lang="tr-TR" sz="1600" b="1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22" t="-12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0220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2</a:t>
            </a:r>
            <a:r>
              <a:rPr lang="tr-TR" sz="3600" dirty="0" smtClean="0">
                <a:latin typeface="Arial Narrow" panose="020B0606020202030204" pitchFamily="34" charset="0"/>
              </a:rPr>
              <a:t>. ORANTI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2.1.  Orantının Özellikleri</a:t>
                </a:r>
              </a:p>
              <a:p>
                <a:pPr marL="0" indent="0">
                  <a:buNone/>
                </a:pPr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Örnek Soru 1: </a:t>
                </a:r>
              </a:p>
              <a:p>
                <a:pPr marL="0" indent="0">
                  <a:buNone/>
                </a:pPr>
                <a:r>
                  <a:rPr lang="tr-TR" sz="3600" dirty="0">
                    <a:latin typeface="Arial Narrow" panose="020B0606020202030204" pitchFamily="34" charset="0"/>
                    <a:ea typeface="+mj-ea"/>
                    <a:cs typeface="+mj-cs"/>
                  </a:rPr>
                  <a:t>a ve b pozitif tam </a:t>
                </a:r>
                <a:r>
                  <a:rPr lang="tr-TR" sz="3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sayılar </a:t>
                </a:r>
                <a:r>
                  <a:rPr lang="tr-TR" sz="3600" dirty="0">
                    <a:latin typeface="Arial Narrow" panose="020B0606020202030204" pitchFamily="34" charset="0"/>
                    <a:ea typeface="+mj-ea"/>
                    <a:cs typeface="+mj-cs"/>
                  </a:rPr>
                  <a:t>olmak ü</a:t>
                </a:r>
                <a:r>
                  <a:rPr lang="tr-TR" sz="3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zere,</a:t>
                </a:r>
              </a:p>
              <a:p>
                <a:pPr marL="0" indent="0">
                  <a:buNone/>
                </a:pPr>
                <a:r>
                  <a:rPr lang="tr-TR" sz="3600" dirty="0">
                    <a:latin typeface="Arial Narrow" panose="020B0606020202030204" pitchFamily="34" charset="0"/>
                    <a:ea typeface="+mj-ea"/>
                    <a:cs typeface="+mj-cs"/>
                  </a:rPr>
                  <a:t>	</a:t>
                </a:r>
                <a:r>
                  <a:rPr lang="tr-TR" sz="3600" b="1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36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3600" b="1" i="1">
                            <a:latin typeface="Cambria Math"/>
                          </a:rPr>
                          <m:t>𝒂</m:t>
                        </m:r>
                        <m:r>
                          <a:rPr lang="tr-TR" sz="3600" b="1" i="1" smtClean="0">
                            <a:latin typeface="Cambria Math"/>
                          </a:rPr>
                          <m:t>+</m:t>
                        </m:r>
                        <m:r>
                          <a:rPr lang="tr-TR" sz="3600" b="1" i="1" smtClean="0">
                            <a:latin typeface="Cambria Math"/>
                          </a:rPr>
                          <m:t>𝒃</m:t>
                        </m:r>
                      </m:num>
                      <m:den>
                        <m:r>
                          <a:rPr lang="tr-TR" sz="3600" b="1" i="1" smtClean="0">
                            <a:latin typeface="Cambria Math"/>
                          </a:rPr>
                          <m:t>𝟐</m:t>
                        </m:r>
                        <m:r>
                          <a:rPr lang="tr-TR" sz="3600" b="1" i="1" smtClean="0">
                            <a:latin typeface="Cambria Math"/>
                          </a:rPr>
                          <m:t>𝒂</m:t>
                        </m:r>
                        <m:r>
                          <a:rPr lang="tr-TR" sz="3600" b="1" i="1" smtClean="0">
                            <a:latin typeface="Cambria Math"/>
                          </a:rPr>
                          <m:t>+</m:t>
                        </m:r>
                        <m:r>
                          <a:rPr lang="tr-TR" sz="3600" b="1" i="1">
                            <a:latin typeface="Cambria Math"/>
                          </a:rPr>
                          <m:t>𝒃</m:t>
                        </m:r>
                      </m:den>
                    </m:f>
                    <m:r>
                      <a:rPr lang="tr-TR" sz="36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sz="36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3600" b="1" i="1" smtClean="0">
                            <a:latin typeface="Cambria Math"/>
                          </a:rPr>
                          <m:t>𝟕</m:t>
                        </m:r>
                      </m:num>
                      <m:den>
                        <m:r>
                          <a:rPr lang="tr-TR" sz="3600" b="1" i="1" smtClean="0">
                            <a:latin typeface="Cambria Math"/>
                          </a:rPr>
                          <m:t>𝟏𝟎</m:t>
                        </m:r>
                      </m:den>
                    </m:f>
                  </m:oMath>
                </a14:m>
                <a:endParaRPr lang="tr-TR" sz="3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3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olduğuna göre</a:t>
                </a:r>
                <a:r>
                  <a:rPr lang="tr-TR" sz="3600" dirty="0">
                    <a:latin typeface="Arial Narrow" panose="020B0606020202030204" pitchFamily="34" charset="0"/>
                    <a:ea typeface="+mj-ea"/>
                    <a:cs typeface="+mj-cs"/>
                  </a:rPr>
                  <a:t>, 2a – b ifadesinin </a:t>
                </a:r>
                <a:r>
                  <a:rPr lang="tr-TR" sz="3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değeri aşağıdakilerden hangisi </a:t>
                </a:r>
                <a:r>
                  <a:rPr lang="tr-TR" sz="3600" b="1" u="sng" dirty="0">
                    <a:latin typeface="Arial Narrow" panose="020B0606020202030204" pitchFamily="34" charset="0"/>
                    <a:ea typeface="+mj-ea"/>
                    <a:cs typeface="+mj-cs"/>
                  </a:rPr>
                  <a:t>olabilir</a:t>
                </a:r>
                <a:r>
                  <a:rPr lang="tr-TR" sz="3600" dirty="0">
                    <a:latin typeface="Arial Narrow" panose="020B0606020202030204" pitchFamily="34" charset="0"/>
                    <a:ea typeface="+mj-ea"/>
                    <a:cs typeface="+mj-cs"/>
                  </a:rPr>
                  <a:t>?</a:t>
                </a:r>
              </a:p>
              <a:p>
                <a:pPr marL="0" indent="0">
                  <a:buNone/>
                </a:pPr>
                <a:r>
                  <a:rPr lang="pt-BR" sz="3600" dirty="0">
                    <a:latin typeface="Arial Narrow" panose="020B0606020202030204" pitchFamily="34" charset="0"/>
                    <a:ea typeface="+mj-ea"/>
                    <a:cs typeface="+mj-cs"/>
                  </a:rPr>
                  <a:t>A) 0 </a:t>
                </a:r>
                <a:r>
                  <a:rPr lang="tr-TR" sz="3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	</a:t>
                </a:r>
                <a:r>
                  <a:rPr lang="pt-BR" sz="3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B)1 </a:t>
                </a:r>
                <a:r>
                  <a:rPr lang="tr-TR" sz="3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	</a:t>
                </a:r>
                <a:r>
                  <a:rPr lang="pt-BR" sz="3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C)3 </a:t>
                </a:r>
                <a:r>
                  <a:rPr lang="tr-TR" sz="3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	</a:t>
                </a:r>
                <a:r>
                  <a:rPr lang="pt-BR" sz="3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D)6 </a:t>
                </a:r>
                <a:r>
                  <a:rPr lang="tr-TR" sz="3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	</a:t>
                </a:r>
                <a:r>
                  <a:rPr lang="pt-BR" sz="3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E</a:t>
                </a:r>
                <a:r>
                  <a:rPr lang="pt-BR" sz="3600" dirty="0">
                    <a:latin typeface="Arial Narrow" panose="020B0606020202030204" pitchFamily="34" charset="0"/>
                    <a:ea typeface="+mj-ea"/>
                    <a:cs typeface="+mj-cs"/>
                  </a:rPr>
                  <a:t>) 9</a:t>
                </a:r>
                <a:r>
                  <a:rPr lang="tr-TR" sz="3600" dirty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</a:p>
            </p:txBody>
          </p:sp>
        </mc:Choice>
        <mc:Fallback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797" t="-12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65960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2</a:t>
            </a:r>
            <a:r>
              <a:rPr lang="tr-TR" sz="3600" dirty="0" smtClean="0">
                <a:latin typeface="Arial Narrow" panose="020B0606020202030204" pitchFamily="34" charset="0"/>
              </a:rPr>
              <a:t>. ORANTI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2.1.  Orantının Özellikleri</a:t>
                </a:r>
              </a:p>
              <a:p>
                <a:pPr marL="0" indent="0">
                  <a:buNone/>
                </a:pPr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Örnek Soru 1: </a:t>
                </a:r>
              </a:p>
              <a:p>
                <a:pPr mar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a ve b pozitif tam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sayılar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olmak ü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zere,</a:t>
                </a:r>
              </a:p>
              <a:p>
                <a:pPr mar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	</a:t>
                </a:r>
                <a:r>
                  <a:rPr lang="tr-TR" sz="1800" b="1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1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1800" b="1" i="1">
                            <a:latin typeface="Cambria Math"/>
                          </a:rPr>
                          <m:t>𝒂</m:t>
                        </m:r>
                        <m:r>
                          <a:rPr lang="tr-TR" sz="1800" b="1" i="1" smtClean="0">
                            <a:latin typeface="Cambria Math"/>
                          </a:rPr>
                          <m:t>+</m:t>
                        </m:r>
                        <m:r>
                          <a:rPr lang="tr-TR" sz="1800" b="1" i="1" smtClean="0">
                            <a:latin typeface="Cambria Math"/>
                          </a:rPr>
                          <m:t>𝒃</m:t>
                        </m:r>
                      </m:num>
                      <m:den>
                        <m:r>
                          <a:rPr lang="tr-TR" sz="1800" b="1" i="1" smtClean="0">
                            <a:latin typeface="Cambria Math"/>
                          </a:rPr>
                          <m:t>𝟐</m:t>
                        </m:r>
                        <m:r>
                          <a:rPr lang="tr-TR" sz="1800" b="1" i="1" smtClean="0">
                            <a:latin typeface="Cambria Math"/>
                          </a:rPr>
                          <m:t>𝒂</m:t>
                        </m:r>
                        <m:r>
                          <a:rPr lang="tr-TR" sz="1800" b="1" i="1" smtClean="0">
                            <a:latin typeface="Cambria Math"/>
                          </a:rPr>
                          <m:t>+</m:t>
                        </m:r>
                        <m:r>
                          <a:rPr lang="tr-TR" sz="1800" b="1" i="1">
                            <a:latin typeface="Cambria Math"/>
                          </a:rPr>
                          <m:t>𝒃</m:t>
                        </m:r>
                      </m:den>
                    </m:f>
                    <m:r>
                      <a:rPr lang="tr-TR" sz="18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sz="1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1800" b="1" i="1" smtClean="0">
                            <a:latin typeface="Cambria Math"/>
                          </a:rPr>
                          <m:t>𝟕</m:t>
                        </m:r>
                      </m:num>
                      <m:den>
                        <m:r>
                          <a:rPr lang="tr-TR" sz="1800" b="1" i="1" smtClean="0">
                            <a:latin typeface="Cambria Math"/>
                          </a:rPr>
                          <m:t>𝟏𝟎</m:t>
                        </m:r>
                      </m:den>
                    </m:f>
                  </m:oMath>
                </a14:m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olduğuna göre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, 2a – b ifadesinin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değeri aşağıdakilerden hangisi </a:t>
                </a:r>
                <a:r>
                  <a:rPr lang="tr-TR" sz="1600" b="1" u="sng" dirty="0">
                    <a:latin typeface="Arial Narrow" panose="020B0606020202030204" pitchFamily="34" charset="0"/>
                    <a:ea typeface="+mj-ea"/>
                    <a:cs typeface="+mj-cs"/>
                  </a:rPr>
                  <a:t>olabilir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?</a:t>
                </a:r>
              </a:p>
              <a:p>
                <a:pPr marL="0" indent="0">
                  <a:buNone/>
                </a:pPr>
                <a:r>
                  <a:rPr lang="pt-B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A) 0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	</a:t>
                </a:r>
                <a:r>
                  <a:rPr lang="pt-B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B)1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	</a:t>
                </a:r>
                <a:r>
                  <a:rPr lang="pt-B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C)3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	</a:t>
                </a:r>
                <a:r>
                  <a:rPr lang="pt-B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D)6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	</a:t>
                </a:r>
                <a:r>
                  <a:rPr lang="pt-B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E</a:t>
                </a:r>
                <a:r>
                  <a:rPr lang="pt-B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) 9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22" t="-12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2127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2</a:t>
            </a:r>
            <a:r>
              <a:rPr lang="tr-TR" sz="3600" dirty="0" smtClean="0">
                <a:latin typeface="Arial Narrow" panose="020B0606020202030204" pitchFamily="34" charset="0"/>
              </a:rPr>
              <a:t>. ORANTI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2.1.  Orantının Özellikleri</a:t>
                </a:r>
              </a:p>
              <a:p>
                <a:pPr marL="0" indent="0">
                  <a:buNone/>
                </a:pPr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Örnek Soru </a:t>
                </a:r>
                <a:r>
                  <a:rPr lang="tr-TR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Çözüm 1</a:t>
                </a:r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: </a:t>
                </a:r>
              </a:p>
              <a:p>
                <a:pPr marL="0" indent="0">
                  <a:buNone/>
                </a:pPr>
                <a:r>
                  <a:rPr lang="tr-TR" sz="1800" b="1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1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1800" b="1" i="1">
                            <a:latin typeface="Cambria Math"/>
                          </a:rPr>
                          <m:t>𝒂</m:t>
                        </m:r>
                        <m:r>
                          <a:rPr lang="tr-TR" sz="1800" b="1" i="1" smtClean="0">
                            <a:latin typeface="Cambria Math"/>
                          </a:rPr>
                          <m:t>+</m:t>
                        </m:r>
                        <m:r>
                          <a:rPr lang="tr-TR" sz="1800" b="1" i="1" smtClean="0">
                            <a:latin typeface="Cambria Math"/>
                          </a:rPr>
                          <m:t>𝒃</m:t>
                        </m:r>
                      </m:num>
                      <m:den>
                        <m:r>
                          <a:rPr lang="tr-TR" sz="1800" b="1" i="1" smtClean="0">
                            <a:latin typeface="Cambria Math"/>
                          </a:rPr>
                          <m:t>𝟐</m:t>
                        </m:r>
                        <m:r>
                          <a:rPr lang="tr-TR" sz="1800" b="1" i="1" smtClean="0">
                            <a:latin typeface="Cambria Math"/>
                          </a:rPr>
                          <m:t>𝒂</m:t>
                        </m:r>
                        <m:r>
                          <a:rPr lang="tr-TR" sz="1800" b="1" i="1" smtClean="0">
                            <a:latin typeface="Cambria Math"/>
                          </a:rPr>
                          <m:t>+</m:t>
                        </m:r>
                        <m:r>
                          <a:rPr lang="tr-TR" sz="1800" b="1" i="1">
                            <a:latin typeface="Cambria Math"/>
                          </a:rPr>
                          <m:t>𝒃</m:t>
                        </m:r>
                      </m:den>
                    </m:f>
                    <m:r>
                      <a:rPr lang="tr-TR" sz="18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sz="1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1800" b="1" i="1" smtClean="0">
                            <a:latin typeface="Cambria Math"/>
                          </a:rPr>
                          <m:t>𝟕</m:t>
                        </m:r>
                      </m:num>
                      <m:den>
                        <m:r>
                          <a:rPr lang="tr-TR" sz="1800" b="1" i="1" smtClean="0">
                            <a:latin typeface="Cambria Math"/>
                          </a:rPr>
                          <m:t>𝟏𝟎</m:t>
                        </m:r>
                      </m:den>
                    </m:f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 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  <a:sym typeface="Wingdings" panose="05000000000000000000" pitchFamily="2" charset="2"/>
                  </a:rPr>
                  <a:t>   7(2a+b) = 10(</a:t>
                </a:r>
                <a:r>
                  <a:rPr lang="tr-TR" sz="1600" dirty="0" err="1" smtClean="0">
                    <a:latin typeface="Arial Narrow" panose="020B0606020202030204" pitchFamily="34" charset="0"/>
                    <a:ea typeface="+mj-ea"/>
                    <a:cs typeface="+mj-cs"/>
                    <a:sym typeface="Wingdings" panose="05000000000000000000" pitchFamily="2" charset="2"/>
                  </a:rPr>
                  <a:t>a+b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  <a:sym typeface="Wingdings" panose="05000000000000000000" pitchFamily="2" charset="2"/>
                  </a:rPr>
                  <a:t>)</a:t>
                </a:r>
              </a:p>
              <a:p>
                <a:pPr mar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  <a:sym typeface="Wingdings" panose="05000000000000000000" pitchFamily="2" charset="2"/>
                  </a:rPr>
                  <a:t>	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  <a:sym typeface="Wingdings" panose="05000000000000000000" pitchFamily="2" charset="2"/>
                  </a:rPr>
                  <a:t>            14a + 7b = 10a + 10b</a:t>
                </a:r>
              </a:p>
              <a:p>
                <a:pPr mar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	           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  <a:sym typeface="Wingdings" panose="05000000000000000000" pitchFamily="2" charset="2"/>
                  </a:rPr>
                  <a:t>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4a = 3b   (</a:t>
                </a:r>
                <a:r>
                  <a:rPr lang="es-ES" sz="1600" dirty="0" smtClean="0"/>
                  <a:t>b</a:t>
                </a:r>
                <a:r>
                  <a:rPr lang="tr-TR" sz="1600" dirty="0" smtClean="0"/>
                  <a:t> = </a:t>
                </a:r>
                <a:r>
                  <a:rPr lang="tr-TR" sz="1600" dirty="0"/>
                  <a:t>4</a:t>
                </a:r>
                <a:r>
                  <a:rPr lang="es-ES" sz="1600" dirty="0" smtClean="0"/>
                  <a:t>k </a:t>
                </a:r>
                <a:r>
                  <a:rPr lang="es-ES" sz="1600" dirty="0"/>
                  <a:t>ve </a:t>
                </a:r>
                <a:r>
                  <a:rPr lang="es-ES" sz="1600" dirty="0" smtClean="0"/>
                  <a:t>a</a:t>
                </a:r>
                <a:r>
                  <a:rPr lang="tr-TR" sz="1600" dirty="0" smtClean="0"/>
                  <a:t>=</a:t>
                </a:r>
                <a:r>
                  <a:rPr lang="es-ES" sz="1600" dirty="0" smtClean="0"/>
                  <a:t> </a:t>
                </a:r>
                <a:r>
                  <a:rPr lang="tr-TR" sz="1600" dirty="0" smtClean="0"/>
                  <a:t>3</a:t>
                </a:r>
                <a:r>
                  <a:rPr lang="es-ES" sz="1600" dirty="0" smtClean="0"/>
                  <a:t>k</a:t>
                </a:r>
                <a:r>
                  <a:rPr lang="tr-TR" sz="1600" dirty="0" smtClean="0"/>
                  <a:t>  olur.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)	</a:t>
                </a:r>
              </a:p>
              <a:p>
                <a:pPr mar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	           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  <a:sym typeface="Wingdings" panose="05000000000000000000" pitchFamily="2" charset="2"/>
                  </a:rPr>
                  <a:t> 2a-b = 2.(3k) – 4k = 2k olur </a:t>
                </a: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a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ve b pozitif tam sayı olduğundan k </a:t>
                </a:r>
                <a:r>
                  <a:rPr lang="tr-TR" sz="1600" dirty="0" smtClean="0"/>
                  <a:t>∈ Z</a:t>
                </a:r>
                <a:r>
                  <a:rPr lang="tr-TR" sz="1600" dirty="0"/>
                  <a:t>+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:r>
                  <a:rPr lang="tr-TR" sz="1600" dirty="0" err="1">
                    <a:latin typeface="Arial Narrow" panose="020B0606020202030204" pitchFamily="34" charset="0"/>
                    <a:ea typeface="+mj-ea"/>
                    <a:cs typeface="+mj-cs"/>
                  </a:rPr>
                  <a:t>dır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.</a:t>
                </a:r>
              </a:p>
              <a:p>
                <a:pPr mar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Buna göre </a:t>
                </a:r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2a - b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ifadesi 2 </a:t>
                </a:r>
                <a:r>
                  <a:rPr lang="tr-TR" sz="1600" dirty="0" err="1">
                    <a:latin typeface="Arial Narrow" panose="020B0606020202030204" pitchFamily="34" charset="0"/>
                    <a:ea typeface="+mj-ea"/>
                    <a:cs typeface="+mj-cs"/>
                  </a:rPr>
                  <a:t>nin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 pozitif tam sayı katı olmalıdır.</a:t>
                </a:r>
              </a:p>
              <a:p>
                <a:pPr mar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Seçeneklerde 2 </a:t>
                </a:r>
                <a:r>
                  <a:rPr lang="tr-TR" sz="1600" dirty="0" err="1">
                    <a:latin typeface="Arial Narrow" panose="020B0606020202030204" pitchFamily="34" charset="0"/>
                    <a:ea typeface="+mj-ea"/>
                    <a:cs typeface="+mj-cs"/>
                  </a:rPr>
                  <a:t>nin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 pozitif tam sayı katı olan </a:t>
                </a:r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6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 vardır.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22" t="-12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21401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2</a:t>
            </a:r>
            <a:r>
              <a:rPr lang="tr-TR" sz="3600" dirty="0" smtClean="0">
                <a:latin typeface="Arial Narrow" panose="020B0606020202030204" pitchFamily="34" charset="0"/>
              </a:rPr>
              <a:t>. ORANTI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pPr mar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2.1.  Orantının Özellikleri</a:t>
                </a:r>
              </a:p>
              <a:p>
                <a:pPr marL="0" indent="0">
                  <a:buNone/>
                </a:pPr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Örnek Soru </a:t>
                </a:r>
                <a:r>
                  <a:rPr lang="tr-TR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2: </a:t>
                </a:r>
                <a:endParaRPr lang="tr-TR" sz="1600" b="1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3600" dirty="0">
                    <a:latin typeface="Arial Narrow" panose="020B0606020202030204" pitchFamily="34" charset="0"/>
                    <a:ea typeface="+mj-ea"/>
                    <a:cs typeface="+mj-cs"/>
                  </a:rPr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36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3600" b="1" i="1">
                            <a:latin typeface="Cambria Math"/>
                          </a:rPr>
                          <m:t>𝒂</m:t>
                        </m:r>
                      </m:num>
                      <m:den>
                        <m:r>
                          <a:rPr lang="tr-TR" sz="3600" b="1" i="1">
                            <a:latin typeface="Cambria Math"/>
                          </a:rPr>
                          <m:t>𝒃</m:t>
                        </m:r>
                      </m:den>
                    </m:f>
                    <m:r>
                      <a:rPr lang="tr-TR" sz="36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sz="36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3600" b="1" i="1">
                            <a:latin typeface="Cambria Math"/>
                          </a:rPr>
                          <m:t>𝒄</m:t>
                        </m:r>
                      </m:num>
                      <m:den>
                        <m:r>
                          <a:rPr lang="tr-TR" sz="3600" b="1" i="1">
                            <a:latin typeface="Cambria Math"/>
                          </a:rPr>
                          <m:t>𝒅</m:t>
                        </m:r>
                      </m:den>
                    </m:f>
                    <m:r>
                      <a:rPr lang="tr-TR" sz="36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sz="36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3600" b="1" i="1">
                            <a:latin typeface="Cambria Math"/>
                          </a:rPr>
                          <m:t>𝒆</m:t>
                        </m:r>
                      </m:num>
                      <m:den>
                        <m:r>
                          <a:rPr lang="tr-TR" sz="3600" b="1" i="1">
                            <a:latin typeface="Cambria Math"/>
                          </a:rPr>
                          <m:t>𝒇</m:t>
                        </m:r>
                      </m:den>
                    </m:f>
                  </m:oMath>
                </a14:m>
                <a:r>
                  <a:rPr lang="tr-TR" sz="3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   dir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d>
                      <m:dPr>
                        <m:ctrlPr>
                          <a:rPr lang="tr-TR" sz="3600" b="1" i="1" smtClean="0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tr-TR" sz="3600" b="1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tr-TR" sz="3600" b="1" i="1" smtClean="0">
                                <a:latin typeface="Cambria Math"/>
                              </a:rPr>
                              <m:t>𝒂</m:t>
                            </m:r>
                            <m:r>
                              <a:rPr lang="tr-TR" sz="3600" b="1" i="1" smtClean="0">
                                <a:latin typeface="Cambria Math"/>
                              </a:rPr>
                              <m:t>+</m:t>
                            </m:r>
                            <m:r>
                              <a:rPr lang="tr-TR" sz="3600" b="1" i="1" smtClean="0">
                                <a:latin typeface="Cambria Math"/>
                              </a:rPr>
                              <m:t>𝒃</m:t>
                            </m:r>
                          </m:num>
                          <m:den>
                            <m:r>
                              <a:rPr lang="tr-TR" sz="3600" b="1" i="1" smtClean="0">
                                <a:latin typeface="Cambria Math"/>
                              </a:rPr>
                              <m:t>𝒃</m:t>
                            </m:r>
                          </m:den>
                        </m:f>
                      </m:e>
                    </m:d>
                    <m:r>
                      <a:rPr lang="tr-TR" sz="3600" b="1" i="1" smtClean="0">
                        <a:latin typeface="Cambria Math"/>
                      </a:rPr>
                      <m:t>.</m:t>
                    </m:r>
                    <m:d>
                      <m:dPr>
                        <m:ctrlPr>
                          <a:rPr lang="tr-TR" sz="3600" b="1" i="1" smtClean="0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tr-TR" sz="3600" b="1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tr-TR" sz="3600" b="1" i="1" smtClean="0">
                                <a:latin typeface="Cambria Math"/>
                              </a:rPr>
                              <m:t>𝒄</m:t>
                            </m:r>
                            <m:r>
                              <a:rPr lang="tr-TR" sz="3600" b="1" i="1" smtClean="0">
                                <a:latin typeface="Cambria Math"/>
                              </a:rPr>
                              <m:t>+</m:t>
                            </m:r>
                            <m:r>
                              <a:rPr lang="tr-TR" sz="3600" b="1" i="1" smtClean="0">
                                <a:latin typeface="Cambria Math"/>
                              </a:rPr>
                              <m:t>𝒅</m:t>
                            </m:r>
                          </m:num>
                          <m:den>
                            <m:r>
                              <a:rPr lang="tr-TR" sz="3600" b="1" i="1" smtClean="0">
                                <a:latin typeface="Cambria Math"/>
                              </a:rPr>
                              <m:t>𝒅</m:t>
                            </m:r>
                          </m:den>
                        </m:f>
                      </m:e>
                    </m:d>
                    <m:r>
                      <a:rPr lang="tr-TR" sz="3600" b="1" i="1" smtClean="0">
                        <a:latin typeface="Cambria Math"/>
                      </a:rPr>
                      <m:t>.</m:t>
                    </m:r>
                    <m:d>
                      <m:dPr>
                        <m:ctrlPr>
                          <a:rPr lang="tr-TR" sz="3600" b="1" i="1" smtClean="0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tr-TR" sz="3600" b="1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tr-TR" sz="3600" b="1" i="1" smtClean="0">
                                <a:latin typeface="Cambria Math"/>
                              </a:rPr>
                              <m:t>𝒆</m:t>
                            </m:r>
                            <m:r>
                              <a:rPr lang="tr-TR" sz="3600" b="1" i="1" smtClean="0">
                                <a:latin typeface="Cambria Math"/>
                              </a:rPr>
                              <m:t>+</m:t>
                            </m:r>
                            <m:r>
                              <a:rPr lang="tr-TR" sz="3600" b="1" i="1" smtClean="0">
                                <a:latin typeface="Cambria Math"/>
                              </a:rPr>
                              <m:t>𝒇</m:t>
                            </m:r>
                          </m:num>
                          <m:den>
                            <m:r>
                              <a:rPr lang="tr-TR" sz="3600" b="1" i="1" smtClean="0">
                                <a:latin typeface="Cambria Math"/>
                              </a:rPr>
                              <m:t>𝒇</m:t>
                            </m:r>
                          </m:den>
                        </m:f>
                      </m:e>
                    </m:d>
                  </m:oMath>
                </a14:m>
                <a:r>
                  <a:rPr lang="tr-TR" sz="3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= 64 olduğuna göre </a:t>
                </a:r>
              </a:p>
              <a:p>
                <a:pPr marL="0" indent="0">
                  <a:buNone/>
                </a:pPr>
                <a:endParaRPr lang="tr-TR" sz="3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d>
                      <m:dPr>
                        <m:ctrlPr>
                          <a:rPr lang="tr-TR" sz="3600" b="1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tr-TR" sz="3600" b="1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tr-TR" sz="3600" b="1" i="1">
                                <a:latin typeface="Cambria Math"/>
                              </a:rPr>
                              <m:t>𝒂</m:t>
                            </m:r>
                            <m:r>
                              <a:rPr lang="tr-TR" sz="3600" b="1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tr-TR" sz="3600" b="1" i="1">
                                <a:latin typeface="Cambria Math"/>
                              </a:rPr>
                              <m:t>𝒃</m:t>
                            </m:r>
                          </m:num>
                          <m:den>
                            <m:r>
                              <a:rPr lang="tr-TR" sz="3600" b="1" i="1">
                                <a:latin typeface="Cambria Math"/>
                              </a:rPr>
                              <m:t>𝒃</m:t>
                            </m:r>
                          </m:den>
                        </m:f>
                      </m:e>
                    </m:d>
                    <m:r>
                      <a:rPr lang="tr-TR" sz="3600" b="1" i="1">
                        <a:latin typeface="Cambria Math"/>
                      </a:rPr>
                      <m:t>.</m:t>
                    </m:r>
                    <m:d>
                      <m:dPr>
                        <m:ctrlPr>
                          <a:rPr lang="tr-TR" sz="3600" b="1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tr-TR" sz="3600" b="1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tr-TR" sz="3600" b="1" i="1">
                                <a:latin typeface="Cambria Math"/>
                              </a:rPr>
                              <m:t>𝒄</m:t>
                            </m:r>
                            <m:r>
                              <a:rPr lang="tr-TR" sz="3600" b="1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tr-TR" sz="3600" b="1" i="1">
                                <a:latin typeface="Cambria Math"/>
                              </a:rPr>
                              <m:t>𝒅</m:t>
                            </m:r>
                          </m:num>
                          <m:den>
                            <m:r>
                              <a:rPr lang="tr-TR" sz="3600" b="1" i="1">
                                <a:latin typeface="Cambria Math"/>
                              </a:rPr>
                              <m:t>𝒅</m:t>
                            </m:r>
                          </m:den>
                        </m:f>
                      </m:e>
                    </m:d>
                    <m:r>
                      <a:rPr lang="tr-TR" sz="3600" b="1" i="1">
                        <a:latin typeface="Cambria Math"/>
                      </a:rPr>
                      <m:t>.</m:t>
                    </m:r>
                    <m:d>
                      <m:dPr>
                        <m:ctrlPr>
                          <a:rPr lang="tr-TR" sz="3600" b="1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tr-TR" sz="3600" b="1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tr-TR" sz="3600" b="1" i="1">
                                <a:latin typeface="Cambria Math"/>
                              </a:rPr>
                              <m:t>𝒆</m:t>
                            </m:r>
                            <m:r>
                              <a:rPr lang="tr-TR" sz="3600" b="1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tr-TR" sz="3600" b="1" i="1">
                                <a:latin typeface="Cambria Math"/>
                              </a:rPr>
                              <m:t>𝒇</m:t>
                            </m:r>
                          </m:num>
                          <m:den>
                            <m:r>
                              <a:rPr lang="tr-TR" sz="3600" b="1" i="1">
                                <a:latin typeface="Cambria Math"/>
                              </a:rPr>
                              <m:t>𝒇</m:t>
                            </m:r>
                          </m:den>
                        </m:f>
                      </m:e>
                    </m:d>
                  </m:oMath>
                </a14:m>
                <a:r>
                  <a:rPr lang="tr-TR" sz="3600" dirty="0">
                    <a:latin typeface="Arial Narrow" panose="020B0606020202030204" pitchFamily="34" charset="0"/>
                    <a:ea typeface="+mj-ea"/>
                    <a:cs typeface="+mj-cs"/>
                  </a:rPr>
                  <a:t> ifadesinin </a:t>
                </a:r>
                <a:r>
                  <a:rPr lang="tr-TR" sz="3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çarpımı kaçtır ?</a:t>
                </a:r>
                <a:endParaRPr lang="tr-TR" sz="3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endParaRPr lang="tr-TR" sz="3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pt-BR" sz="3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A</a:t>
                </a:r>
                <a:r>
                  <a:rPr lang="pt-BR" sz="3600" dirty="0">
                    <a:latin typeface="Arial Narrow" panose="020B0606020202030204" pitchFamily="34" charset="0"/>
                    <a:ea typeface="+mj-ea"/>
                    <a:cs typeface="+mj-cs"/>
                  </a:rPr>
                  <a:t>) </a:t>
                </a:r>
                <a:r>
                  <a:rPr lang="tr-TR" sz="3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8</a:t>
                </a:r>
                <a:r>
                  <a:rPr lang="pt-BR" sz="3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:r>
                  <a:rPr lang="tr-TR" sz="3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	</a:t>
                </a:r>
                <a:r>
                  <a:rPr lang="pt-BR" sz="3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B)1 </a:t>
                </a:r>
                <a:r>
                  <a:rPr lang="tr-TR" sz="3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	</a:t>
                </a:r>
                <a:r>
                  <a:rPr lang="pt-BR" sz="3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C)3 </a:t>
                </a:r>
                <a:r>
                  <a:rPr lang="tr-TR" sz="3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	</a:t>
                </a:r>
                <a:r>
                  <a:rPr lang="pt-BR" sz="3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D)6 </a:t>
                </a:r>
                <a:r>
                  <a:rPr lang="tr-TR" sz="3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	</a:t>
                </a:r>
                <a:r>
                  <a:rPr lang="pt-BR" sz="3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E</a:t>
                </a:r>
                <a:r>
                  <a:rPr lang="pt-BR" sz="3600" dirty="0">
                    <a:latin typeface="Arial Narrow" panose="020B0606020202030204" pitchFamily="34" charset="0"/>
                    <a:ea typeface="+mj-ea"/>
                    <a:cs typeface="+mj-cs"/>
                  </a:rPr>
                  <a:t>) 9</a:t>
                </a:r>
                <a:r>
                  <a:rPr lang="tr-TR" sz="3600" dirty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</a:p>
            </p:txBody>
          </p:sp>
        </mc:Choice>
        <mc:Fallback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565" t="-224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3518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2</a:t>
            </a:r>
            <a:r>
              <a:rPr lang="tr-TR" sz="3600" dirty="0" smtClean="0">
                <a:latin typeface="Arial Narrow" panose="020B0606020202030204" pitchFamily="34" charset="0"/>
              </a:rPr>
              <a:t>. ORANTI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2.1.  Orantının Özellikleri</a:t>
                </a:r>
              </a:p>
              <a:p>
                <a:pPr marL="0" indent="0">
                  <a:buNone/>
                </a:pPr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Örnek </a:t>
                </a:r>
                <a:r>
                  <a:rPr lang="tr-TR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Soru Çözüm 2: </a:t>
                </a:r>
                <a:endParaRPr lang="tr-TR" sz="1600" b="1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tr-TR" sz="20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2000" b="1" i="1">
                            <a:latin typeface="Cambria Math"/>
                          </a:rPr>
                          <m:t>𝒂</m:t>
                        </m:r>
                      </m:num>
                      <m:den>
                        <m:r>
                          <a:rPr lang="tr-TR" sz="2000" b="1" i="1">
                            <a:latin typeface="Cambria Math"/>
                          </a:rPr>
                          <m:t>𝒃</m:t>
                        </m:r>
                      </m:den>
                    </m:f>
                    <m:r>
                      <a:rPr lang="tr-TR" sz="20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sz="20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2000" b="1" i="1">
                            <a:latin typeface="Cambria Math"/>
                          </a:rPr>
                          <m:t>𝒄</m:t>
                        </m:r>
                      </m:num>
                      <m:den>
                        <m:r>
                          <a:rPr lang="tr-TR" sz="2000" b="1" i="1">
                            <a:latin typeface="Cambria Math"/>
                          </a:rPr>
                          <m:t>𝒅</m:t>
                        </m:r>
                      </m:den>
                    </m:f>
                    <m:r>
                      <a:rPr lang="tr-TR" sz="20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sz="20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2000" b="1" i="1">
                            <a:latin typeface="Cambria Math"/>
                          </a:rPr>
                          <m:t>𝒆</m:t>
                        </m:r>
                      </m:num>
                      <m:den>
                        <m:r>
                          <a:rPr lang="tr-TR" sz="2000" b="1" i="1">
                            <a:latin typeface="Cambria Math"/>
                          </a:rPr>
                          <m:t>𝒇</m:t>
                        </m:r>
                      </m:den>
                    </m:f>
                    <m:r>
                      <a:rPr lang="tr-TR" sz="2000" b="1" i="1" smtClean="0">
                        <a:latin typeface="Cambria Math"/>
                      </a:rPr>
                      <m:t>=</m:t>
                    </m:r>
                    <m:r>
                      <a:rPr lang="tr-TR" sz="2000" b="1" i="1" smtClean="0">
                        <a:latin typeface="Cambria Math"/>
                      </a:rPr>
                      <m:t>𝒌</m:t>
                    </m:r>
                    <m:r>
                      <a:rPr lang="tr-TR" sz="2000" b="1" i="1" smtClean="0">
                        <a:latin typeface="Cambria Math"/>
                      </a:rPr>
                      <m:t> </m:t>
                    </m:r>
                    <m:r>
                      <a:rPr lang="tr-TR" sz="2000" b="1" i="1" smtClean="0">
                        <a:latin typeface="Cambria Math"/>
                      </a:rPr>
                      <m:t>𝒐𝒍𝒔𝒖𝒏</m:t>
                    </m:r>
                  </m:oMath>
                </a14:m>
                <a:r>
                  <a:rPr lang="tr-TR" sz="18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  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d>
                      <m:dPr>
                        <m:ctrlPr>
                          <a:rPr lang="tr-TR" sz="2000" b="1" i="1" smtClean="0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tr-TR" sz="2000" b="1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tr-TR" sz="2000" b="1" i="1" smtClean="0">
                                <a:latin typeface="Cambria Math"/>
                              </a:rPr>
                              <m:t>𝒂</m:t>
                            </m:r>
                            <m:r>
                              <a:rPr lang="tr-TR" sz="2000" b="1" i="1" smtClean="0">
                                <a:latin typeface="Cambria Math"/>
                              </a:rPr>
                              <m:t>+</m:t>
                            </m:r>
                            <m:r>
                              <a:rPr lang="tr-TR" sz="2000" b="1" i="1" smtClean="0">
                                <a:latin typeface="Cambria Math"/>
                              </a:rPr>
                              <m:t>𝒃</m:t>
                            </m:r>
                          </m:num>
                          <m:den>
                            <m:r>
                              <a:rPr lang="tr-TR" sz="2000" b="1" i="1" smtClean="0">
                                <a:latin typeface="Cambria Math"/>
                              </a:rPr>
                              <m:t>𝒃</m:t>
                            </m:r>
                          </m:den>
                        </m:f>
                      </m:e>
                    </m:d>
                    <m:r>
                      <a:rPr lang="tr-TR" sz="2000" b="1" i="1" smtClean="0">
                        <a:latin typeface="Cambria Math"/>
                      </a:rPr>
                      <m:t>.</m:t>
                    </m:r>
                    <m:d>
                      <m:dPr>
                        <m:ctrlPr>
                          <a:rPr lang="tr-TR" sz="2000" b="1" i="1" smtClean="0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tr-TR" sz="2000" b="1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tr-TR" sz="2000" b="1" i="1" smtClean="0">
                                <a:latin typeface="Cambria Math"/>
                              </a:rPr>
                              <m:t>𝒄</m:t>
                            </m:r>
                            <m:r>
                              <a:rPr lang="tr-TR" sz="2000" b="1" i="1" smtClean="0">
                                <a:latin typeface="Cambria Math"/>
                              </a:rPr>
                              <m:t>+</m:t>
                            </m:r>
                            <m:r>
                              <a:rPr lang="tr-TR" sz="2000" b="1" i="1" smtClean="0">
                                <a:latin typeface="Cambria Math"/>
                              </a:rPr>
                              <m:t>𝒅</m:t>
                            </m:r>
                          </m:num>
                          <m:den>
                            <m:r>
                              <a:rPr lang="tr-TR" sz="2000" b="1" i="1" smtClean="0">
                                <a:latin typeface="Cambria Math"/>
                              </a:rPr>
                              <m:t>𝒅</m:t>
                            </m:r>
                          </m:den>
                        </m:f>
                      </m:e>
                    </m:d>
                    <m:r>
                      <a:rPr lang="tr-TR" sz="2000" b="1" i="1" smtClean="0">
                        <a:latin typeface="Cambria Math"/>
                      </a:rPr>
                      <m:t>.</m:t>
                    </m:r>
                    <m:d>
                      <m:dPr>
                        <m:ctrlPr>
                          <a:rPr lang="tr-TR" sz="2000" b="1" i="1" smtClean="0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tr-TR" sz="2000" b="1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tr-TR" sz="2000" b="1" i="1" smtClean="0">
                                <a:latin typeface="Cambria Math"/>
                              </a:rPr>
                              <m:t>𝒆</m:t>
                            </m:r>
                            <m:r>
                              <a:rPr lang="tr-TR" sz="2000" b="1" i="1" smtClean="0">
                                <a:latin typeface="Cambria Math"/>
                              </a:rPr>
                              <m:t>+</m:t>
                            </m:r>
                            <m:r>
                              <a:rPr lang="tr-TR" sz="2000" b="1" i="1" smtClean="0">
                                <a:latin typeface="Cambria Math"/>
                              </a:rPr>
                              <m:t>𝒇</m:t>
                            </m:r>
                          </m:num>
                          <m:den>
                            <m:r>
                              <a:rPr lang="tr-TR" sz="2000" b="1" i="1" smtClean="0">
                                <a:latin typeface="Cambria Math"/>
                              </a:rPr>
                              <m:t>𝒇</m:t>
                            </m:r>
                          </m:den>
                        </m:f>
                      </m:e>
                    </m:d>
                  </m:oMath>
                </a14:m>
                <a:r>
                  <a:rPr lang="tr-TR" sz="20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tr-TR" sz="2000" b="1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tr-TR" sz="2000" b="1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tr-TR" sz="2000" b="1" i="1">
                                <a:latin typeface="Cambria Math"/>
                              </a:rPr>
                              <m:t>𝒂</m:t>
                            </m:r>
                          </m:num>
                          <m:den>
                            <m:r>
                              <a:rPr lang="tr-TR" sz="2000" b="1" i="1">
                                <a:latin typeface="Cambria Math"/>
                              </a:rPr>
                              <m:t>𝒃</m:t>
                            </m:r>
                          </m:den>
                        </m:f>
                        <m:r>
                          <a:rPr lang="tr-TR" sz="2000" b="1" i="1" smtClean="0">
                            <a:latin typeface="Cambria Math"/>
                          </a:rPr>
                          <m:t>+</m:t>
                        </m:r>
                        <m:r>
                          <a:rPr lang="tr-TR" sz="2000" b="1" i="1" smtClean="0">
                            <a:latin typeface="Cambria Math"/>
                          </a:rPr>
                          <m:t>𝟏</m:t>
                        </m:r>
                      </m:e>
                    </m:d>
                    <m:r>
                      <a:rPr lang="tr-TR" sz="2000" b="1" i="1">
                        <a:latin typeface="Cambria Math"/>
                      </a:rPr>
                      <m:t>.</m:t>
                    </m:r>
                    <m:d>
                      <m:dPr>
                        <m:ctrlPr>
                          <a:rPr lang="tr-TR" sz="2000" b="1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tr-TR" sz="2000" b="1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tr-TR" sz="2000" b="1" i="1">
                                <a:latin typeface="Cambria Math"/>
                              </a:rPr>
                              <m:t>𝒄</m:t>
                            </m:r>
                          </m:num>
                          <m:den>
                            <m:r>
                              <a:rPr lang="tr-TR" sz="2000" b="1" i="1">
                                <a:latin typeface="Cambria Math"/>
                              </a:rPr>
                              <m:t>𝒅</m:t>
                            </m:r>
                          </m:den>
                        </m:f>
                        <m:r>
                          <a:rPr lang="tr-TR" sz="2000" b="1" i="1" smtClean="0">
                            <a:latin typeface="Cambria Math"/>
                          </a:rPr>
                          <m:t>+</m:t>
                        </m:r>
                        <m:r>
                          <a:rPr lang="tr-TR" sz="2000" b="1" i="1" smtClean="0">
                            <a:latin typeface="Cambria Math"/>
                          </a:rPr>
                          <m:t>𝟏</m:t>
                        </m:r>
                      </m:e>
                    </m:d>
                    <m:r>
                      <a:rPr lang="tr-TR" sz="2000" b="1" i="1">
                        <a:latin typeface="Cambria Math"/>
                      </a:rPr>
                      <m:t>.</m:t>
                    </m:r>
                    <m:d>
                      <m:dPr>
                        <m:ctrlPr>
                          <a:rPr lang="tr-TR" sz="2000" b="1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tr-TR" sz="2000" b="1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tr-TR" sz="2000" b="1" i="1">
                                <a:latin typeface="Cambria Math"/>
                              </a:rPr>
                              <m:t>𝒆</m:t>
                            </m:r>
                          </m:num>
                          <m:den>
                            <m:r>
                              <a:rPr lang="tr-TR" sz="2000" b="1" i="1">
                                <a:latin typeface="Cambria Math"/>
                              </a:rPr>
                              <m:t>𝒇</m:t>
                            </m:r>
                          </m:den>
                        </m:f>
                        <m:r>
                          <a:rPr lang="tr-TR" sz="2000" b="1" i="1" smtClean="0">
                            <a:latin typeface="Cambria Math"/>
                          </a:rPr>
                          <m:t>+</m:t>
                        </m:r>
                        <m:r>
                          <a:rPr lang="tr-TR" sz="2000" b="1" i="1" smtClean="0">
                            <a:latin typeface="Cambria Math"/>
                          </a:rPr>
                          <m:t>𝟏</m:t>
                        </m:r>
                      </m:e>
                    </m:d>
                  </m:oMath>
                </a14:m>
                <a:r>
                  <a:rPr lang="tr-TR" sz="2000" dirty="0">
                    <a:latin typeface="Arial Narrow" panose="020B0606020202030204" pitchFamily="34" charset="0"/>
                  </a:rPr>
                  <a:t>= </a:t>
                </a:r>
                <a:r>
                  <a:rPr lang="tr-TR" sz="2000" dirty="0" smtClean="0">
                    <a:latin typeface="Arial Narrow" panose="020B0606020202030204" pitchFamily="34" charset="0"/>
                  </a:rPr>
                  <a:t>64</a:t>
                </a:r>
              </a:p>
              <a:p>
                <a:pPr marL="0" indent="0">
                  <a:buNone/>
                </a:pPr>
                <a:r>
                  <a:rPr lang="tr-TR" sz="2000" dirty="0">
                    <a:latin typeface="Arial Narrow" panose="020B0606020202030204" pitchFamily="34" charset="0"/>
                  </a:rPr>
                  <a:t>	</a:t>
                </a:r>
                <a:r>
                  <a:rPr lang="tr-TR" sz="2000" dirty="0" smtClean="0">
                    <a:latin typeface="Arial Narrow" panose="020B0606020202030204" pitchFamily="34" charset="0"/>
                  </a:rPr>
                  <a:t>	    =</a:t>
                </a:r>
                <a:r>
                  <a:rPr lang="tr-TR" sz="2000" dirty="0">
                    <a:latin typeface="Arial Narrow" panose="020B0606020202030204" pitchFamily="34" charset="0"/>
                  </a:rPr>
                  <a:t> (k+1). (k+1). (k+1</a:t>
                </a:r>
                <a:r>
                  <a:rPr lang="tr-TR" sz="2000" dirty="0" smtClean="0">
                    <a:latin typeface="Arial Narrow" panose="020B0606020202030204" pitchFamily="34" charset="0"/>
                  </a:rPr>
                  <a:t>) = 64</a:t>
                </a:r>
              </a:p>
              <a:p>
                <a:pPr mar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		    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sz="16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tr-TR" sz="160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dPr>
                          <m:e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𝑘</m:t>
                            </m:r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+1</m:t>
                            </m:r>
                          </m:e>
                        </m:d>
                      </m:e>
                      <m:sup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3</m:t>
                        </m:r>
                      </m:sup>
                    </m:sSup>
                    <m:r>
                      <a:rPr lang="tr-TR" sz="1600" b="0" i="1" smtClean="0">
                        <a:latin typeface="Cambria Math"/>
                        <a:ea typeface="+mj-ea"/>
                        <a:cs typeface="+mj-cs"/>
                      </a:rPr>
                      <m:t>= </m:t>
                    </m:r>
                    <m:sSup>
                      <m:sSupPr>
                        <m:ctrl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sSupPr>
                      <m:e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4</m:t>
                        </m:r>
                      </m:e>
                      <m:sup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3</m:t>
                        </m:r>
                      </m:sup>
                    </m:sSup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  <a:sym typeface="Wingdings" panose="05000000000000000000" pitchFamily="2" charset="2"/>
                  </a:rPr>
                  <a:t>  k+1=4   </a:t>
                </a:r>
                <a:r>
                  <a:rPr lang="tr-TR" sz="1600" b="1" dirty="0" smtClean="0">
                    <a:latin typeface="Arial Narrow" panose="020B0606020202030204" pitchFamily="34" charset="0"/>
                    <a:ea typeface="+mj-ea"/>
                    <a:cs typeface="+mj-cs"/>
                    <a:sym typeface="Wingdings" panose="05000000000000000000" pitchFamily="2" charset="2"/>
                  </a:rPr>
                  <a:t>k=3  olur.</a:t>
                </a:r>
                <a:endParaRPr lang="tr-TR" sz="1600" b="1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d>
                      <m:dPr>
                        <m:ctrlPr>
                          <a:rPr lang="tr-TR" sz="2000" b="1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tr-TR" sz="2000" b="1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tr-TR" sz="2000" b="1" i="1">
                                <a:latin typeface="Cambria Math"/>
                              </a:rPr>
                              <m:t>𝒂</m:t>
                            </m:r>
                            <m:r>
                              <a:rPr lang="tr-TR" sz="2000" b="1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tr-TR" sz="2000" b="1" i="1">
                                <a:latin typeface="Cambria Math"/>
                              </a:rPr>
                              <m:t>𝒃</m:t>
                            </m:r>
                          </m:num>
                          <m:den>
                            <m:r>
                              <a:rPr lang="tr-TR" sz="2000" b="1" i="1">
                                <a:latin typeface="Cambria Math"/>
                              </a:rPr>
                              <m:t>𝒃</m:t>
                            </m:r>
                          </m:den>
                        </m:f>
                      </m:e>
                    </m:d>
                    <m:r>
                      <a:rPr lang="tr-TR" sz="2000" b="1" i="1">
                        <a:latin typeface="Cambria Math"/>
                      </a:rPr>
                      <m:t>.</m:t>
                    </m:r>
                    <m:d>
                      <m:dPr>
                        <m:ctrlPr>
                          <a:rPr lang="tr-TR" sz="2000" b="1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tr-TR" sz="2000" b="1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tr-TR" sz="2000" b="1" i="1">
                                <a:latin typeface="Cambria Math"/>
                              </a:rPr>
                              <m:t>𝒄</m:t>
                            </m:r>
                            <m:r>
                              <a:rPr lang="tr-TR" sz="2000" b="1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tr-TR" sz="2000" b="1" i="1">
                                <a:latin typeface="Cambria Math"/>
                              </a:rPr>
                              <m:t>𝒅</m:t>
                            </m:r>
                          </m:num>
                          <m:den>
                            <m:r>
                              <a:rPr lang="tr-TR" sz="2000" b="1" i="1">
                                <a:latin typeface="Cambria Math"/>
                              </a:rPr>
                              <m:t>𝒅</m:t>
                            </m:r>
                          </m:den>
                        </m:f>
                      </m:e>
                    </m:d>
                    <m:r>
                      <a:rPr lang="tr-TR" sz="2000" b="1" i="1">
                        <a:latin typeface="Cambria Math"/>
                      </a:rPr>
                      <m:t>.</m:t>
                    </m:r>
                    <m:d>
                      <m:dPr>
                        <m:ctrlPr>
                          <a:rPr lang="tr-TR" sz="2000" b="1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tr-TR" sz="2000" b="1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tr-TR" sz="2000" b="1" i="1">
                                <a:latin typeface="Cambria Math"/>
                              </a:rPr>
                              <m:t>𝒆</m:t>
                            </m:r>
                            <m:r>
                              <a:rPr lang="tr-TR" sz="2000" b="1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tr-TR" sz="2000" b="1" i="1">
                                <a:latin typeface="Cambria Math"/>
                              </a:rPr>
                              <m:t>𝒇</m:t>
                            </m:r>
                          </m:num>
                          <m:den>
                            <m:r>
                              <a:rPr lang="tr-TR" sz="2000" b="1" i="1">
                                <a:latin typeface="Cambria Math"/>
                              </a:rPr>
                              <m:t>𝒇</m:t>
                            </m:r>
                          </m:den>
                        </m:f>
                      </m:e>
                    </m:d>
                  </m:oMath>
                </a14:m>
                <a:r>
                  <a:rPr lang="tr-TR" sz="2000" dirty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tr-TR" sz="2000" b="1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tr-TR" sz="2000" b="1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tr-TR" sz="2000" b="1" i="1">
                                <a:latin typeface="Cambria Math"/>
                              </a:rPr>
                              <m:t>𝒂</m:t>
                            </m:r>
                          </m:num>
                          <m:den>
                            <m:r>
                              <a:rPr lang="tr-TR" sz="2000" b="1" i="1">
                                <a:latin typeface="Cambria Math"/>
                              </a:rPr>
                              <m:t>𝒃</m:t>
                            </m:r>
                          </m:den>
                        </m:f>
                        <m:r>
                          <a:rPr lang="tr-TR" sz="2000" b="1" i="1" smtClean="0">
                            <a:latin typeface="Cambria Math"/>
                          </a:rPr>
                          <m:t>−</m:t>
                        </m:r>
                        <m:r>
                          <a:rPr lang="tr-TR" sz="2000" b="1" i="1">
                            <a:latin typeface="Cambria Math"/>
                          </a:rPr>
                          <m:t>𝟏</m:t>
                        </m:r>
                      </m:e>
                    </m:d>
                    <m:r>
                      <a:rPr lang="tr-TR" sz="2000" b="1" i="1">
                        <a:latin typeface="Cambria Math"/>
                      </a:rPr>
                      <m:t>.</m:t>
                    </m:r>
                    <m:d>
                      <m:dPr>
                        <m:ctrlPr>
                          <a:rPr lang="tr-TR" sz="2000" b="1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tr-TR" sz="2000" b="1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tr-TR" sz="2000" b="1" i="1">
                                <a:latin typeface="Cambria Math"/>
                              </a:rPr>
                              <m:t>𝒄</m:t>
                            </m:r>
                          </m:num>
                          <m:den>
                            <m:r>
                              <a:rPr lang="tr-TR" sz="2000" b="1" i="1">
                                <a:latin typeface="Cambria Math"/>
                              </a:rPr>
                              <m:t>𝒅</m:t>
                            </m:r>
                          </m:den>
                        </m:f>
                        <m:r>
                          <a:rPr lang="tr-TR" sz="2000" b="1" i="1" smtClean="0">
                            <a:latin typeface="Cambria Math"/>
                          </a:rPr>
                          <m:t>−</m:t>
                        </m:r>
                        <m:r>
                          <a:rPr lang="tr-TR" sz="2000" b="1" i="1">
                            <a:latin typeface="Cambria Math"/>
                          </a:rPr>
                          <m:t>𝟏</m:t>
                        </m:r>
                      </m:e>
                    </m:d>
                    <m:r>
                      <a:rPr lang="tr-TR" sz="2000" b="1" i="1">
                        <a:latin typeface="Cambria Math"/>
                      </a:rPr>
                      <m:t>.</m:t>
                    </m:r>
                    <m:d>
                      <m:dPr>
                        <m:ctrlPr>
                          <a:rPr lang="tr-TR" sz="2000" b="1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tr-TR" sz="2000" b="1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tr-TR" sz="2000" b="1" i="1">
                                <a:latin typeface="Cambria Math"/>
                              </a:rPr>
                              <m:t>𝒆</m:t>
                            </m:r>
                          </m:num>
                          <m:den>
                            <m:r>
                              <a:rPr lang="tr-TR" sz="2000" b="1" i="1">
                                <a:latin typeface="Cambria Math"/>
                              </a:rPr>
                              <m:t>𝒇</m:t>
                            </m:r>
                          </m:den>
                        </m:f>
                        <m:r>
                          <a:rPr lang="tr-TR" sz="2000" b="1" i="1" smtClean="0">
                            <a:latin typeface="Cambria Math"/>
                          </a:rPr>
                          <m:t>−</m:t>
                        </m:r>
                        <m:r>
                          <a:rPr lang="tr-TR" sz="2000" b="1" i="1">
                            <a:latin typeface="Cambria Math"/>
                          </a:rPr>
                          <m:t>𝟏</m:t>
                        </m:r>
                      </m:e>
                    </m:d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= (3-1).</a:t>
                </a:r>
                <a:r>
                  <a:rPr lang="tr-TR" sz="1600" dirty="0">
                    <a:latin typeface="Arial Narrow" panose="020B0606020202030204" pitchFamily="34" charset="0"/>
                  </a:rPr>
                  <a:t> (3-1</a:t>
                </a:r>
                <a:r>
                  <a:rPr lang="tr-TR" sz="1600" dirty="0" smtClean="0">
                    <a:latin typeface="Arial Narrow" panose="020B0606020202030204" pitchFamily="34" charset="0"/>
                  </a:rPr>
                  <a:t>).</a:t>
                </a:r>
                <a:r>
                  <a:rPr lang="tr-TR" sz="1600" dirty="0">
                    <a:latin typeface="Arial Narrow" panose="020B0606020202030204" pitchFamily="34" charset="0"/>
                  </a:rPr>
                  <a:t> (3-1</a:t>
                </a:r>
                <a:r>
                  <a:rPr lang="tr-TR" sz="1600" dirty="0" smtClean="0">
                    <a:latin typeface="Arial Narrow" panose="020B0606020202030204" pitchFamily="34" charset="0"/>
                  </a:rPr>
                  <a:t>) = </a:t>
                </a:r>
                <a:r>
                  <a:rPr lang="tr-TR" sz="1600" b="1" dirty="0" smtClean="0">
                    <a:latin typeface="Arial Narrow" panose="020B0606020202030204" pitchFamily="34" charset="0"/>
                  </a:rPr>
                  <a:t>8</a:t>
                </a:r>
                <a:endParaRPr lang="tr-TR" sz="1600" b="1" dirty="0">
                  <a:latin typeface="Arial Narrow" panose="020B0606020202030204" pitchFamily="34" charset="0"/>
                </a:endParaRPr>
              </a:p>
              <a:p>
                <a:pPr mar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22" t="-12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6670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2</a:t>
            </a:r>
            <a:r>
              <a:rPr lang="tr-TR" sz="3600" dirty="0" smtClean="0">
                <a:latin typeface="Arial Narrow" panose="020B0606020202030204" pitchFamily="34" charset="0"/>
              </a:rPr>
              <a:t>. ORANTI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2.1.  Orantının Özellikleri</a:t>
            </a:r>
          </a:p>
          <a:p>
            <a:pPr marL="0" indent="0">
              <a:buNone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Örnek Soru 3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: </a:t>
            </a: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3600" dirty="0">
                <a:latin typeface="Arial Narrow" panose="020B0606020202030204" pitchFamily="34" charset="0"/>
                <a:ea typeface="+mj-ea"/>
                <a:cs typeface="+mj-cs"/>
              </a:rPr>
              <a:t>Bir çiftlikte ördekler, kazlar ve tavuklar bulunmakta­dır. Bunların sayıları sırasıyla a, b ve c </a:t>
            </a:r>
            <a:r>
              <a:rPr lang="tr-TR" sz="3600" dirty="0" err="1">
                <a:latin typeface="Arial Narrow" panose="020B0606020202030204" pitchFamily="34" charset="0"/>
                <a:ea typeface="+mj-ea"/>
                <a:cs typeface="+mj-cs"/>
              </a:rPr>
              <a:t>dir</a:t>
            </a:r>
            <a:r>
              <a:rPr lang="tr-TR" sz="3600" dirty="0">
                <a:latin typeface="Arial Narrow" panose="020B0606020202030204" pitchFamily="34" charset="0"/>
                <a:ea typeface="+mj-ea"/>
                <a:cs typeface="+mj-cs"/>
              </a:rPr>
              <a:t>. a : b : c = 0,4 : 0,8 : 1,2</a:t>
            </a:r>
          </a:p>
          <a:p>
            <a:pPr marL="0" indent="0">
              <a:buNone/>
            </a:pPr>
            <a:r>
              <a:rPr lang="tr-TR" sz="3600" dirty="0">
                <a:latin typeface="Arial Narrow" panose="020B0606020202030204" pitchFamily="34" charset="0"/>
                <a:ea typeface="+mj-ea"/>
                <a:cs typeface="+mj-cs"/>
              </a:rPr>
              <a:t>olduğuna göre, </a:t>
            </a:r>
            <a:r>
              <a:rPr lang="tr-TR" sz="3600" b="1" dirty="0">
                <a:latin typeface="Arial Narrow" panose="020B0606020202030204" pitchFamily="34" charset="0"/>
                <a:ea typeface="+mj-ea"/>
                <a:cs typeface="+mj-cs"/>
              </a:rPr>
              <a:t>a + b + c </a:t>
            </a:r>
            <a:r>
              <a:rPr lang="tr-TR" sz="3600" b="1" dirty="0" smtClean="0">
                <a:latin typeface="Arial Narrow" panose="020B0606020202030204" pitchFamily="34" charset="0"/>
                <a:ea typeface="+mj-ea"/>
                <a:cs typeface="+mj-cs"/>
              </a:rPr>
              <a:t>toplamı </a:t>
            </a:r>
            <a:r>
              <a:rPr lang="tr-TR" sz="3600" u="sng" dirty="0">
                <a:latin typeface="Arial Narrow" panose="020B0606020202030204" pitchFamily="34" charset="0"/>
                <a:ea typeface="+mj-ea"/>
                <a:cs typeface="+mj-cs"/>
              </a:rPr>
              <a:t>en az kaç olabilir</a:t>
            </a:r>
            <a:r>
              <a:rPr lang="tr-TR" sz="3600" dirty="0">
                <a:latin typeface="Arial Narrow" panose="020B0606020202030204" pitchFamily="34" charset="0"/>
                <a:ea typeface="+mj-ea"/>
                <a:cs typeface="+mj-cs"/>
              </a:rPr>
              <a:t>?</a:t>
            </a:r>
          </a:p>
          <a:p>
            <a:pPr marL="0" indent="0">
              <a:buNone/>
            </a:pPr>
            <a:r>
              <a:rPr lang="tr-TR" sz="3600" dirty="0">
                <a:latin typeface="Arial Narrow" panose="020B0606020202030204" pitchFamily="34" charset="0"/>
                <a:ea typeface="+mj-ea"/>
                <a:cs typeface="+mj-cs"/>
              </a:rPr>
              <a:t>A) 3 </a:t>
            </a:r>
            <a:r>
              <a:rPr lang="tr-TR" sz="3600" dirty="0" smtClean="0">
                <a:latin typeface="Arial Narrow" panose="020B0606020202030204" pitchFamily="34" charset="0"/>
                <a:ea typeface="+mj-ea"/>
                <a:cs typeface="+mj-cs"/>
              </a:rPr>
              <a:t>	B</a:t>
            </a:r>
            <a:r>
              <a:rPr lang="tr-TR" sz="3600" dirty="0">
                <a:latin typeface="Arial Narrow" panose="020B0606020202030204" pitchFamily="34" charset="0"/>
                <a:ea typeface="+mj-ea"/>
                <a:cs typeface="+mj-cs"/>
              </a:rPr>
              <a:t>) 6 </a:t>
            </a:r>
            <a:r>
              <a:rPr lang="tr-TR" sz="3600" dirty="0" smtClean="0">
                <a:latin typeface="Arial Narrow" panose="020B0606020202030204" pitchFamily="34" charset="0"/>
                <a:ea typeface="+mj-ea"/>
                <a:cs typeface="+mj-cs"/>
              </a:rPr>
              <a:t>	C</a:t>
            </a:r>
            <a:r>
              <a:rPr lang="tr-TR" sz="3600" dirty="0">
                <a:latin typeface="Arial Narrow" panose="020B0606020202030204" pitchFamily="34" charset="0"/>
                <a:ea typeface="+mj-ea"/>
                <a:cs typeface="+mj-cs"/>
              </a:rPr>
              <a:t>) 9 </a:t>
            </a:r>
            <a:r>
              <a:rPr lang="tr-TR" sz="3600" dirty="0" smtClean="0">
                <a:latin typeface="Arial Narrow" panose="020B0606020202030204" pitchFamily="34" charset="0"/>
                <a:ea typeface="+mj-ea"/>
                <a:cs typeface="+mj-cs"/>
              </a:rPr>
              <a:t>	D</a:t>
            </a:r>
            <a:r>
              <a:rPr lang="tr-TR" sz="3600" dirty="0">
                <a:latin typeface="Arial Narrow" panose="020B0606020202030204" pitchFamily="34" charset="0"/>
                <a:ea typeface="+mj-ea"/>
                <a:cs typeface="+mj-cs"/>
              </a:rPr>
              <a:t>) 12 </a:t>
            </a:r>
            <a:r>
              <a:rPr lang="tr-TR" sz="3600" dirty="0" smtClean="0">
                <a:latin typeface="Arial Narrow" panose="020B0606020202030204" pitchFamily="34" charset="0"/>
                <a:ea typeface="+mj-ea"/>
                <a:cs typeface="+mj-cs"/>
              </a:rPr>
              <a:t>	E</a:t>
            </a:r>
            <a:r>
              <a:rPr lang="tr-TR" sz="3600" dirty="0">
                <a:latin typeface="Arial Narrow" panose="020B0606020202030204" pitchFamily="34" charset="0"/>
                <a:ea typeface="+mj-ea"/>
                <a:cs typeface="+mj-cs"/>
              </a:rPr>
              <a:t>) 15</a:t>
            </a:r>
          </a:p>
          <a:p>
            <a:pPr marL="0" indent="0">
              <a:buNone/>
            </a:pPr>
            <a:r>
              <a:rPr lang="tr-TR" sz="1600" dirty="0"/>
              <a:t/>
            </a:r>
            <a:br>
              <a:rPr lang="tr-TR" sz="1600" dirty="0"/>
            </a:b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23463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2</a:t>
            </a:r>
            <a:r>
              <a:rPr lang="tr-TR" sz="3600" dirty="0" smtClean="0">
                <a:latin typeface="Arial Narrow" panose="020B0606020202030204" pitchFamily="34" charset="0"/>
              </a:rPr>
              <a:t>. ORANTI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2.1.  Orantının Özellikleri</a:t>
                </a:r>
              </a:p>
              <a:p>
                <a:pPr marL="0" indent="0">
                  <a:buNone/>
                </a:pPr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Örnek Soru </a:t>
                </a:r>
                <a:r>
                  <a:rPr lang="tr-TR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Çözüm 3: </a:t>
                </a:r>
              </a:p>
              <a:p>
                <a:pPr mar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a: b : c = 0,4:0,8:1,2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  <a:sym typeface="Wingdings" panose="05000000000000000000" pitchFamily="2" charset="2"/>
                  </a:rPr>
                  <a:t>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16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1600" b="1" i="1">
                            <a:latin typeface="Cambria Math"/>
                          </a:rPr>
                          <m:t>𝒂</m:t>
                        </m:r>
                      </m:num>
                      <m:den>
                        <m:r>
                          <a:rPr lang="tr-TR" sz="1600" b="1" i="1" smtClean="0">
                            <a:latin typeface="Cambria Math"/>
                          </a:rPr>
                          <m:t>𝟎</m:t>
                        </m:r>
                        <m:r>
                          <a:rPr lang="tr-TR" sz="1600" b="1" i="1" smtClean="0">
                            <a:latin typeface="Cambria Math"/>
                          </a:rPr>
                          <m:t>,</m:t>
                        </m:r>
                        <m:r>
                          <a:rPr lang="tr-TR" sz="1600" b="1" i="1" smtClean="0">
                            <a:latin typeface="Cambria Math"/>
                          </a:rPr>
                          <m:t>𝟒</m:t>
                        </m:r>
                      </m:den>
                    </m:f>
                    <m:r>
                      <a:rPr lang="tr-TR" sz="16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sz="16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1600" b="1" i="1" smtClean="0">
                            <a:latin typeface="Cambria Math"/>
                          </a:rPr>
                          <m:t>𝒃</m:t>
                        </m:r>
                      </m:num>
                      <m:den>
                        <m:r>
                          <a:rPr lang="tr-TR" sz="1600" b="1" i="1" smtClean="0">
                            <a:latin typeface="Cambria Math"/>
                          </a:rPr>
                          <m:t>𝟎</m:t>
                        </m:r>
                        <m:r>
                          <a:rPr lang="tr-TR" sz="1600" b="1" i="1" smtClean="0">
                            <a:latin typeface="Cambria Math"/>
                          </a:rPr>
                          <m:t>,</m:t>
                        </m:r>
                        <m:r>
                          <a:rPr lang="tr-TR" sz="1600" b="1" i="1" smtClean="0">
                            <a:latin typeface="Cambria Math"/>
                          </a:rPr>
                          <m:t>𝟖</m:t>
                        </m:r>
                      </m:den>
                    </m:f>
                    <m:r>
                      <a:rPr lang="tr-TR" sz="16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sz="16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1600" b="1" i="1" smtClean="0">
                            <a:latin typeface="Cambria Math"/>
                          </a:rPr>
                          <m:t>𝒄</m:t>
                        </m:r>
                      </m:num>
                      <m:den>
                        <m:r>
                          <a:rPr lang="tr-TR" sz="1600" b="1" i="1" smtClean="0">
                            <a:latin typeface="Cambria Math"/>
                          </a:rPr>
                          <m:t>𝟏</m:t>
                        </m:r>
                        <m:r>
                          <a:rPr lang="tr-TR" sz="1600" b="1" i="1" smtClean="0">
                            <a:latin typeface="Cambria Math"/>
                          </a:rPr>
                          <m:t>,</m:t>
                        </m:r>
                        <m:r>
                          <a:rPr lang="tr-TR" sz="1600" b="1" i="1" smtClean="0">
                            <a:latin typeface="Cambria Math"/>
                          </a:rPr>
                          <m:t>𝟐</m:t>
                        </m:r>
                      </m:den>
                    </m:f>
                    <m:r>
                      <a:rPr lang="tr-TR" sz="1600" b="1" i="1">
                        <a:latin typeface="Cambria Math"/>
                      </a:rPr>
                      <m:t>=</m:t>
                    </m:r>
                    <m:r>
                      <a:rPr lang="tr-TR" sz="1600" b="1" i="1" smtClean="0">
                        <a:latin typeface="Cambria Math"/>
                      </a:rPr>
                      <m:t>𝒎</m:t>
                    </m:r>
                    <m:r>
                      <a:rPr lang="tr-TR" sz="1600" b="1" i="1">
                        <a:latin typeface="Cambria Math"/>
                      </a:rPr>
                      <m:t> </m:t>
                    </m:r>
                    <m:r>
                      <a:rPr lang="tr-TR" sz="1600" b="1" i="1">
                        <a:latin typeface="Cambria Math"/>
                      </a:rPr>
                      <m:t>𝒐𝒍𝒔𝒖𝒏</m:t>
                    </m:r>
                  </m:oMath>
                </a14:m>
                <a:r>
                  <a:rPr lang="tr-TR" sz="1400" dirty="0">
                    <a:latin typeface="Arial Narrow" panose="020B0606020202030204" pitchFamily="34" charset="0"/>
                  </a:rPr>
                  <a:t> </a:t>
                </a:r>
                <a:endParaRPr lang="tr-TR" sz="1400" dirty="0" smtClean="0">
                  <a:latin typeface="Arial Narrow" panose="020B0606020202030204" pitchFamily="34" charset="0"/>
                </a:endParaRPr>
              </a:p>
              <a:p>
                <a:pPr marL="0" indent="0">
                  <a:buNone/>
                </a:pP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Bu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orantıda, orantı sabiti bozulmadan oranların pay­daları genişletilirse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,</a:t>
                </a:r>
              </a:p>
              <a:p>
                <a:pPr marL="0" indent="0">
                  <a:buNone/>
                </a:pP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tr-TR" sz="16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tr-TR" sz="1600" b="1" i="1">
                              <a:latin typeface="Cambria Math"/>
                            </a:rPr>
                            <m:t>𝒂</m:t>
                          </m:r>
                        </m:num>
                        <m:den>
                          <m:r>
                            <a:rPr lang="tr-TR" sz="1600" b="1" i="1" smtClean="0">
                              <a:latin typeface="Cambria Math"/>
                            </a:rPr>
                            <m:t>𝟏</m:t>
                          </m:r>
                        </m:den>
                      </m:f>
                      <m:r>
                        <a:rPr lang="tr-TR" sz="16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tr-TR" sz="16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tr-TR" sz="1600" b="1" i="1">
                              <a:latin typeface="Cambria Math"/>
                            </a:rPr>
                            <m:t>𝒃</m:t>
                          </m:r>
                        </m:num>
                        <m:den>
                          <m:r>
                            <a:rPr lang="tr-TR" sz="1600" b="1" i="1" smtClean="0">
                              <a:latin typeface="Cambria Math"/>
                            </a:rPr>
                            <m:t>𝟐</m:t>
                          </m:r>
                        </m:den>
                      </m:f>
                      <m:r>
                        <a:rPr lang="tr-TR" sz="16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tr-TR" sz="16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tr-TR" sz="1600" b="1" i="1">
                              <a:latin typeface="Cambria Math"/>
                            </a:rPr>
                            <m:t>𝒄</m:t>
                          </m:r>
                        </m:num>
                        <m:den>
                          <m:r>
                            <a:rPr lang="tr-TR" sz="1600" b="1" i="1" smtClean="0">
                              <a:latin typeface="Cambria Math"/>
                            </a:rPr>
                            <m:t>𝟑</m:t>
                          </m:r>
                        </m:den>
                      </m:f>
                      <m:r>
                        <a:rPr lang="tr-TR" sz="1600" b="1" i="1">
                          <a:latin typeface="Cambria Math"/>
                        </a:rPr>
                        <m:t>=</m:t>
                      </m:r>
                      <m:r>
                        <a:rPr lang="tr-TR" sz="1600" b="1" i="1" smtClean="0">
                          <a:latin typeface="Cambria Math"/>
                        </a:rPr>
                        <m:t>𝒌</m:t>
                      </m:r>
                      <m:r>
                        <a:rPr lang="tr-TR" sz="1600" b="1" i="1" smtClean="0">
                          <a:latin typeface="Cambria Math"/>
                        </a:rPr>
                        <m:t> </m:t>
                      </m:r>
                      <m:r>
                        <a:rPr lang="tr-TR" sz="1600" b="1" i="1" smtClean="0">
                          <a:latin typeface="Cambria Math"/>
                        </a:rPr>
                        <m:t>𝒐𝒍𝒖𝒓</m:t>
                      </m:r>
                    </m:oMath>
                  </m:oMathPara>
                </a14:m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Toplamın en az olması için k = 1 seçilirse, a = 1, b = 2, c = 3 ve </a:t>
                </a:r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a + b + c = 6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olur.</a:t>
                </a:r>
              </a:p>
              <a:p>
                <a:pPr marL="0" indent="0">
                  <a:buNone/>
                </a:pPr>
                <a:r>
                  <a:rPr lang="tr-TR" sz="1600" dirty="0"/>
                  <a:t/>
                </a:r>
                <a:br>
                  <a:rPr lang="tr-TR" sz="1600" dirty="0"/>
                </a:b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22" t="-12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008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2</a:t>
            </a:r>
            <a:r>
              <a:rPr lang="tr-TR" sz="3600" dirty="0" smtClean="0">
                <a:latin typeface="Arial Narrow" panose="020B0606020202030204" pitchFamily="34" charset="0"/>
              </a:rPr>
              <a:t>. ORANTI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2.2.  Orantı Çeşitleri</a:t>
                </a:r>
              </a:p>
              <a:p>
                <a:pPr marL="0" indent="0">
                  <a:buNone/>
                </a:pPr>
                <a:r>
                  <a:rPr lang="tr-TR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Doğru Orant</a:t>
                </a:r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ı</a:t>
                </a:r>
              </a:p>
              <a:p>
                <a:pPr mar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iki çokluktan biri artarken diğeri de aynı oranda artı­yorsa veya biri azalırken diğeri de aynı oranda azalı­yorsa, “</a:t>
                </a:r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bu iki çokluk doğru </a:t>
                </a:r>
                <a:r>
                  <a:rPr lang="tr-TR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orantılıd</a:t>
                </a:r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ı</a:t>
                </a:r>
                <a:r>
                  <a:rPr lang="tr-TR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r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” denir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.</a:t>
                </a:r>
              </a:p>
              <a:p>
                <a:pPr mar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Doğru orantılı iki çokluğun oranı sabittir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.</a:t>
                </a: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	y, x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ile doğru orantılı ise,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20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2000" b="0" i="1" smtClean="0">
                            <a:latin typeface="Cambria Math"/>
                            <a:ea typeface="+mj-ea"/>
                            <a:cs typeface="+mj-cs"/>
                          </a:rPr>
                          <m:t>𝑦</m:t>
                        </m:r>
                      </m:num>
                      <m:den>
                        <m:r>
                          <a:rPr lang="tr-TR" sz="2000" b="0" i="1" smtClean="0">
                            <a:latin typeface="Cambria Math"/>
                            <a:ea typeface="+mj-ea"/>
                            <a:cs typeface="+mj-cs"/>
                          </a:rPr>
                          <m:t>𝑥</m:t>
                        </m:r>
                      </m:den>
                    </m:f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=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k veya y = </a:t>
                </a:r>
                <a:r>
                  <a:rPr lang="tr-TR" sz="1600" dirty="0" err="1">
                    <a:latin typeface="Arial Narrow" panose="020B0606020202030204" pitchFamily="34" charset="0"/>
                    <a:ea typeface="+mj-ea"/>
                    <a:cs typeface="+mj-cs"/>
                  </a:rPr>
                  <a:t>x.k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:r>
                  <a:rPr lang="tr-TR" sz="1600" dirty="0" err="1">
                    <a:latin typeface="Arial Narrow" panose="020B0606020202030204" pitchFamily="34" charset="0"/>
                    <a:ea typeface="+mj-ea"/>
                    <a:cs typeface="+mj-cs"/>
                  </a:rPr>
                  <a:t>dır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.</a:t>
                </a:r>
              </a:p>
              <a:p>
                <a:pPr mar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/>
                </a:r>
                <a:b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</a:b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dirty="0"/>
                  <a:t/>
                </a:r>
                <a:br>
                  <a:rPr lang="tr-TR" sz="1600" dirty="0"/>
                </a:b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22" t="-12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43" y="3908548"/>
            <a:ext cx="4761034" cy="2030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296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2</a:t>
            </a:r>
            <a:r>
              <a:rPr lang="tr-TR" sz="3600" dirty="0" smtClean="0">
                <a:latin typeface="Arial Narrow" panose="020B0606020202030204" pitchFamily="34" charset="0"/>
              </a:rPr>
              <a:t>. ORANTI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2.2.  Orantı Çeşitleri</a:t>
            </a:r>
          </a:p>
          <a:p>
            <a:pPr marL="0" indent="0">
              <a:buNone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Doğru Orantı Örnek Soru 4: </a:t>
            </a:r>
          </a:p>
          <a:p>
            <a:pPr marL="0" indent="0">
              <a:buNone/>
            </a:pP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endParaRPr lang="tr-TR" sz="16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endParaRPr lang="tr-TR" sz="16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Yukarıdaki doğrusal grafiklerden birincisi zamana bağlı olarak bir boya ustasının boyadığı duvar alanını, ikincisi ise yine zamana bağlı olarak ustanın boya ku­tusunda kalan boya miktarını göstermektedir.</a:t>
            </a:r>
          </a:p>
          <a:p>
            <a:pPr marL="0" indent="0"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Bu boya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ustas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ı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48 kg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boyanın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tümüyle kaç m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lik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duvar boyayabilir?</a:t>
            </a:r>
          </a:p>
          <a:p>
            <a:pPr marL="0" indent="0"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A) 94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B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) 106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C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) 108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D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) 114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E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) 128</a:t>
            </a:r>
          </a:p>
          <a:p>
            <a:pPr marL="0" indent="0"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659" y="2491154"/>
            <a:ext cx="4917464" cy="151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073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2</a:t>
            </a:r>
            <a:r>
              <a:rPr lang="tr-TR" sz="3600" dirty="0" smtClean="0">
                <a:latin typeface="Arial Narrow" panose="020B0606020202030204" pitchFamily="34" charset="0"/>
              </a:rPr>
              <a:t>. ORANTI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2.2.  Orantı Çeşitleri</a:t>
            </a:r>
          </a:p>
          <a:p>
            <a:pPr marL="0" indent="0">
              <a:buNone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Doğru Orantı Örnek Soru Çözüm 4: </a:t>
            </a:r>
          </a:p>
          <a:p>
            <a:pPr marL="0" lvl="0" indent="0">
              <a:buNone/>
            </a:pP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1. grafikte 48 kg - 18 kg = 30 kg boyanın 3 saatte bittiği görülür.</a:t>
            </a:r>
          </a:p>
          <a:p>
            <a:pPr marL="0" indent="0"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30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kg boya	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3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saatte biterse</a:t>
            </a:r>
          </a:p>
          <a:p>
            <a:pPr marL="0" indent="0"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48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kg boya	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x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saatte biter</a:t>
            </a:r>
          </a:p>
          <a:p>
            <a:pPr marL="0" indent="0"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	     D.O</a:t>
            </a:r>
            <a:endParaRPr lang="tr-TR" sz="17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30.x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= 3.48</a:t>
            </a:r>
          </a:p>
          <a:p>
            <a:pPr marL="0" indent="0"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x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= 4,8 saat olur.</a:t>
            </a:r>
          </a:p>
          <a:p>
            <a:pPr marL="0" indent="0"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2.grafikte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boyacının 3 saatte 80 m alan boyadığı görülür.</a:t>
            </a:r>
          </a:p>
          <a:p>
            <a:pPr marL="0" lvl="0" indent="0"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3 saatte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80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m2 boyarsa</a:t>
            </a:r>
          </a:p>
          <a:p>
            <a:pPr marL="0" lvl="0" indent="0"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4,8saatte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y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m2 boyar.</a:t>
            </a:r>
          </a:p>
          <a:p>
            <a:pPr marL="0" indent="0"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	      D.O</a:t>
            </a:r>
            <a:endParaRPr lang="tr-TR" sz="17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lvl="0" indent="0">
              <a:buNone/>
            </a:pP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3.y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= 4,8.80 </a:t>
            </a:r>
            <a:r>
              <a:rPr lang="tr-TR" sz="17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y </a:t>
            </a:r>
            <a:r>
              <a:rPr lang="tr-TR" sz="1700" b="1" dirty="0">
                <a:latin typeface="Arial Narrow" panose="020B0606020202030204" pitchFamily="34" charset="0"/>
                <a:ea typeface="+mj-ea"/>
                <a:cs typeface="+mj-cs"/>
              </a:rPr>
              <a:t>= 128 m2 </a:t>
            </a:r>
            <a:r>
              <a:rPr lang="tr-TR" sz="1700" dirty="0">
                <a:latin typeface="Arial Narrow" panose="020B0606020202030204" pitchFamily="34" charset="0"/>
                <a:ea typeface="+mj-ea"/>
                <a:cs typeface="+mj-cs"/>
              </a:rPr>
              <a:t>bulunur.</a:t>
            </a:r>
          </a:p>
          <a:p>
            <a:pPr marL="0" indent="0">
              <a:buNone/>
            </a:pPr>
            <a:endParaRPr lang="tr-TR" sz="16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endParaRPr lang="tr-TR" sz="16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cxnSp>
        <p:nvCxnSpPr>
          <p:cNvPr id="5" name="Düz Ok Bağlayıcısı 4"/>
          <p:cNvCxnSpPr/>
          <p:nvPr/>
        </p:nvCxnSpPr>
        <p:spPr>
          <a:xfrm>
            <a:off x="2696308" y="2825262"/>
            <a:ext cx="961292" cy="3282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Düz Ok Bağlayıcısı 6"/>
          <p:cNvCxnSpPr/>
          <p:nvPr/>
        </p:nvCxnSpPr>
        <p:spPr>
          <a:xfrm flipV="1">
            <a:off x="2696308" y="2825262"/>
            <a:ext cx="961292" cy="3282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Bağlayıcı 8"/>
          <p:cNvCxnSpPr/>
          <p:nvPr/>
        </p:nvCxnSpPr>
        <p:spPr>
          <a:xfrm>
            <a:off x="1559169" y="3423138"/>
            <a:ext cx="323556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Düz Ok Bağlayıcısı 10"/>
          <p:cNvCxnSpPr/>
          <p:nvPr/>
        </p:nvCxnSpPr>
        <p:spPr>
          <a:xfrm>
            <a:off x="2696308" y="4829908"/>
            <a:ext cx="961292" cy="3516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Düz Ok Bağlayıcısı 12"/>
          <p:cNvCxnSpPr/>
          <p:nvPr/>
        </p:nvCxnSpPr>
        <p:spPr>
          <a:xfrm flipV="1">
            <a:off x="2590800" y="4829908"/>
            <a:ext cx="1066800" cy="3516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Düz Bağlayıcı 14"/>
          <p:cNvCxnSpPr/>
          <p:nvPr/>
        </p:nvCxnSpPr>
        <p:spPr>
          <a:xfrm>
            <a:off x="1711569" y="5287108"/>
            <a:ext cx="321212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9665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2</a:t>
            </a:r>
            <a:r>
              <a:rPr lang="tr-TR" sz="3600" dirty="0" smtClean="0">
                <a:latin typeface="Arial Narrow" panose="020B0606020202030204" pitchFamily="34" charset="0"/>
              </a:rPr>
              <a:t>. ORANTI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2.2.  Orantı Çeşitleri</a:t>
            </a:r>
          </a:p>
          <a:p>
            <a:pPr marL="0" indent="0">
              <a:buNone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Doğru Orantı Örnek Soru 5: </a:t>
            </a:r>
          </a:p>
          <a:p>
            <a:pPr marL="0" indent="0">
              <a:buNone/>
            </a:pP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endParaRPr lang="tr-TR" sz="16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endParaRPr lang="tr-TR" sz="16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Bir malın miktarlara bağlı olarak değişen birim satış fi­yatı yukarıdaki doğrusal grafikte gösterilmiştir.</a:t>
            </a:r>
          </a:p>
          <a:p>
            <a:pPr marL="0" indent="0"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c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- a = 24 olduğuna göre, c - b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farkı kaçt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ı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?</a:t>
            </a:r>
          </a:p>
          <a:p>
            <a:pPr marL="0" indent="0"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A) 6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B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) 8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C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) 12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D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) 14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E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) 16</a:t>
            </a:r>
          </a:p>
          <a:p>
            <a:pPr marL="0" indent="0"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668" y="2532185"/>
            <a:ext cx="3879239" cy="1623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0350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2</a:t>
            </a:r>
            <a:r>
              <a:rPr lang="tr-TR" sz="3600" dirty="0" smtClean="0">
                <a:latin typeface="Arial Narrow" panose="020B0606020202030204" pitchFamily="34" charset="0"/>
              </a:rPr>
              <a:t>. ORANTI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2.2.  Orantı Çeşitleri</a:t>
            </a:r>
          </a:p>
          <a:p>
            <a:pPr marL="0" indent="0">
              <a:buNone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Doğru Orantı Örnek Soru Çözüm 5: </a:t>
            </a:r>
          </a:p>
          <a:p>
            <a:pPr marL="0" indent="0"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Yukarıdaki grafikten 5 birim malın satış fiyatının c TL, 50 birim malın satış fiyatının a TL olduğu görülür. c - a = 24 TL ise 45 birim malın satış fiyatındaki deği­şim miktarı 24 TL olur.</a:t>
            </a:r>
          </a:p>
          <a:p>
            <a:pPr marL="0" indent="0"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c - b, 15 birim malın satış fiyatları arasındaki farktır.</a:t>
            </a:r>
          </a:p>
          <a:p>
            <a:pPr marL="0" indent="0"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45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br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24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TL ise</a:t>
            </a:r>
          </a:p>
          <a:p>
            <a:pPr marL="0" indent="0"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15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br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x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TL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dir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 marL="0" indent="0"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	D.O</a:t>
            </a: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45.x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= 15.24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  <a:sym typeface="Wingdings" panose="05000000000000000000" pitchFamily="2" charset="2"/>
              </a:rPr>
              <a:t>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x = 8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TL bulunur</a:t>
            </a: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cxnSp>
        <p:nvCxnSpPr>
          <p:cNvPr id="5" name="Düz Ok Bağlayıcısı 4"/>
          <p:cNvCxnSpPr/>
          <p:nvPr/>
        </p:nvCxnSpPr>
        <p:spPr>
          <a:xfrm>
            <a:off x="2332892" y="3598985"/>
            <a:ext cx="1312985" cy="38686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Düz Ok Bağlayıcısı 6"/>
          <p:cNvCxnSpPr/>
          <p:nvPr/>
        </p:nvCxnSpPr>
        <p:spPr>
          <a:xfrm flipV="1">
            <a:off x="2332892" y="3598985"/>
            <a:ext cx="1312985" cy="38686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Bağlayıcı 8"/>
          <p:cNvCxnSpPr/>
          <p:nvPr/>
        </p:nvCxnSpPr>
        <p:spPr>
          <a:xfrm flipV="1">
            <a:off x="1570892" y="4126523"/>
            <a:ext cx="2860431" cy="234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209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2</a:t>
            </a:r>
            <a:r>
              <a:rPr lang="tr-TR" sz="3600" dirty="0" smtClean="0">
                <a:latin typeface="Arial Narrow" panose="020B0606020202030204" pitchFamily="34" charset="0"/>
              </a:rPr>
              <a:t>. ORANTI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2.2.  Orantı Çeşitleri</a:t>
                </a:r>
              </a:p>
              <a:p>
                <a:pPr marL="0" indent="0">
                  <a:buNone/>
                </a:pPr>
                <a:r>
                  <a:rPr lang="tr-TR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Ters Orant</a:t>
                </a:r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ı</a:t>
                </a:r>
              </a:p>
              <a:p>
                <a:pPr mar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İ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ki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çokluktan biri artarken diğeri de aynı oranda azalı­yorsa veya biri azalırken diğeri de aynı oranda artıyor­sa “</a:t>
                </a:r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bu iki çokluk ters </a:t>
                </a:r>
                <a:r>
                  <a:rPr lang="tr-TR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orantılıd</a:t>
                </a:r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ı</a:t>
                </a:r>
                <a:r>
                  <a:rPr lang="tr-TR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r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” denir. Ters orantılı iki çokluğun </a:t>
                </a:r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çarpımı </a:t>
                </a:r>
                <a:r>
                  <a:rPr lang="tr-TR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sabittir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	</a:t>
                </a:r>
              </a:p>
              <a:p>
                <a:pPr mar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y, x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ile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ters orantılı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ise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,</a:t>
                </a:r>
                <a:r>
                  <a:rPr lang="tr-TR" sz="1600" dirty="0">
                    <a:latin typeface="Arial Narrow" panose="020B0606020202030204" pitchFamily="34" charset="0"/>
                  </a:rPr>
                  <a:t> </a:t>
                </a:r>
                <a:r>
                  <a:rPr lang="tr-TR" sz="1600" dirty="0" smtClean="0">
                    <a:latin typeface="Arial Narrow" panose="020B0606020202030204" pitchFamily="34" charset="0"/>
                  </a:rPr>
                  <a:t>y . x  </a:t>
                </a:r>
                <a:r>
                  <a:rPr lang="tr-TR" sz="1600" dirty="0">
                    <a:latin typeface="Arial Narrow" panose="020B0606020202030204" pitchFamily="34" charset="0"/>
                  </a:rPr>
                  <a:t>= </a:t>
                </a:r>
                <a:r>
                  <a:rPr lang="tr-TR" sz="1600" dirty="0" smtClean="0">
                    <a:latin typeface="Arial Narrow" panose="020B0606020202030204" pitchFamily="34" charset="0"/>
                  </a:rPr>
                  <a:t>k       y =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20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2000" b="0" i="1" smtClean="0">
                            <a:latin typeface="Cambria Math"/>
                            <a:ea typeface="+mj-ea"/>
                            <a:cs typeface="+mj-cs"/>
                          </a:rPr>
                          <m:t>𝑘</m:t>
                        </m:r>
                      </m:num>
                      <m:den>
                        <m:r>
                          <a:rPr lang="tr-TR" sz="2000" b="0" i="1" smtClean="0">
                            <a:latin typeface="Cambria Math"/>
                            <a:ea typeface="+mj-ea"/>
                            <a:cs typeface="+mj-cs"/>
                          </a:rPr>
                          <m:t>𝑥</m:t>
                        </m:r>
                      </m:den>
                    </m:f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</a:t>
                </a:r>
                <a:r>
                  <a:rPr lang="tr-TR" sz="1600" dirty="0" err="1" smtClean="0">
                    <a:latin typeface="Arial Narrow" panose="020B0606020202030204" pitchFamily="34" charset="0"/>
                    <a:ea typeface="+mj-ea"/>
                    <a:cs typeface="+mj-cs"/>
                  </a:rPr>
                  <a:t>dir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.</a:t>
                </a:r>
              </a:p>
              <a:p>
                <a:pPr mar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/>
                </a:r>
                <a:b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</a:b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dirty="0"/>
                  <a:t/>
                </a:r>
                <a:br>
                  <a:rPr lang="tr-TR" sz="1600" dirty="0"/>
                </a:b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22" t="-12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867" y="3618034"/>
            <a:ext cx="4018094" cy="2513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9638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2</a:t>
            </a:r>
            <a:r>
              <a:rPr lang="tr-TR" sz="3600" dirty="0" smtClean="0">
                <a:latin typeface="Arial Narrow" panose="020B0606020202030204" pitchFamily="34" charset="0"/>
              </a:rPr>
              <a:t>. ORANTI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2.2.  Orantı Çeşitleri</a:t>
            </a:r>
          </a:p>
          <a:p>
            <a:pPr marL="0" indent="0">
              <a:buNone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Ters Orantı Örnek Soru  6 : </a:t>
            </a: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95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sayısı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2 ve 4 ile doğru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3 ile ters 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orantıl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ı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üç par­çaya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ayrıldığında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en küçük parça kaç olur?</a:t>
            </a:r>
          </a:p>
          <a:p>
            <a:pPr marL="0" indent="0">
              <a:buNone/>
            </a:pPr>
            <a:r>
              <a:rPr lang="tr-TR" sz="1600" dirty="0"/>
              <a:t/>
            </a:r>
            <a:br>
              <a:rPr lang="tr-TR" sz="1600" dirty="0"/>
            </a:b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90455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2</a:t>
            </a:r>
            <a:r>
              <a:rPr lang="tr-TR" sz="3600" dirty="0" smtClean="0">
                <a:latin typeface="Arial Narrow" panose="020B0606020202030204" pitchFamily="34" charset="0"/>
              </a:rPr>
              <a:t>. ORANTI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2.2.  Orantı Çeşitleri</a:t>
                </a:r>
              </a:p>
              <a:p>
                <a:pPr marL="0" indent="0">
                  <a:buNone/>
                </a:pPr>
                <a:r>
                  <a:rPr lang="tr-TR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Ters Orantı Örnek Soru  6 : </a:t>
                </a:r>
                <a:endParaRPr lang="tr-TR" sz="1600" b="1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95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sayısı </a:t>
                </a:r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2 ve 4 ile doğru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, </a:t>
                </a:r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3 ile ters </a:t>
                </a:r>
                <a:r>
                  <a:rPr lang="tr-TR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orantılı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olduğuna göre </a:t>
                </a:r>
                <a:r>
                  <a:rPr lang="tr-TR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; </a:t>
                </a: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dirty="0" smtClean="0"/>
                  <a:t>	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a = 2k</a:t>
                </a:r>
              </a:p>
              <a:p>
                <a:pPr mar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	b = 4k </a:t>
                </a:r>
              </a:p>
              <a:p>
                <a:pPr mar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	c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1800" i="1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1800">
                            <a:latin typeface="Cambria Math"/>
                            <a:ea typeface="+mj-ea"/>
                            <a:cs typeface="+mj-cs"/>
                          </a:rPr>
                          <m:t>𝑘</m:t>
                        </m:r>
                      </m:num>
                      <m:den>
                        <m:r>
                          <a:rPr lang="tr-TR" sz="1800">
                            <a:latin typeface="Cambria Math"/>
                            <a:ea typeface="+mj-ea"/>
                            <a:cs typeface="+mj-cs"/>
                          </a:rPr>
                          <m:t>3</m:t>
                        </m:r>
                      </m:den>
                    </m:f>
                  </m:oMath>
                </a14:m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   olur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.</a:t>
                </a:r>
              </a:p>
              <a:p>
                <a:pPr marL="0" indent="0">
                  <a:buNone/>
                </a:pPr>
                <a:r>
                  <a:rPr lang="tr-TR" sz="1600" dirty="0" err="1">
                    <a:latin typeface="Arial Narrow" panose="020B0606020202030204" pitchFamily="34" charset="0"/>
                    <a:ea typeface="+mj-ea"/>
                    <a:cs typeface="+mj-cs"/>
                  </a:rPr>
                  <a:t>a</a:t>
                </a:r>
                <a:r>
                  <a:rPr lang="tr-TR" sz="1600" dirty="0" err="1" smtClean="0">
                    <a:latin typeface="Arial Narrow" panose="020B0606020202030204" pitchFamily="34" charset="0"/>
                    <a:ea typeface="+mj-ea"/>
                    <a:cs typeface="+mj-cs"/>
                  </a:rPr>
                  <a:t>+b+c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= 95 olduğuna göre;</a:t>
                </a:r>
              </a:p>
              <a:p>
                <a:pPr mar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	2k+4k+</a:t>
                </a:r>
                <a:r>
                  <a:rPr lang="tr-TR" sz="16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1600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1600">
                            <a:latin typeface="Cambria Math"/>
                          </a:rPr>
                          <m:t>𝑘</m:t>
                        </m:r>
                      </m:num>
                      <m:den>
                        <m:r>
                          <a:rPr lang="tr-TR" sz="1600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= 95   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  <a:sym typeface="Wingdings" panose="05000000000000000000" pitchFamily="2" charset="2"/>
                  </a:rPr>
                  <a:t> k= 15 bulunur</a:t>
                </a:r>
              </a:p>
              <a:p>
                <a:pPr mar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s-ES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a </a:t>
                </a:r>
                <a:r>
                  <a:rPr lang="es-ES" sz="1600" dirty="0">
                    <a:latin typeface="Arial Narrow" panose="020B0606020202030204" pitchFamily="34" charset="0"/>
                    <a:ea typeface="+mj-ea"/>
                    <a:cs typeface="+mj-cs"/>
                  </a:rPr>
                  <a:t>= 2.15 = 30, </a:t>
                </a:r>
                <a:r>
                  <a:rPr lang="es-ES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b =</a:t>
                </a:r>
                <a:r>
                  <a:rPr lang="es-ES" sz="1600" dirty="0">
                    <a:latin typeface="Arial Narrow" panose="020B0606020202030204" pitchFamily="34" charset="0"/>
                    <a:ea typeface="+mj-ea"/>
                    <a:cs typeface="+mj-cs"/>
                  </a:rPr>
                  <a:t> 4.15 = 60 (en b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ü</a:t>
                </a:r>
                <a:r>
                  <a:rPr lang="es-ES" sz="1600" dirty="0">
                    <a:latin typeface="Arial Narrow" panose="020B0606020202030204" pitchFamily="34" charset="0"/>
                    <a:ea typeface="+mj-ea"/>
                    <a:cs typeface="+mj-cs"/>
                  </a:rPr>
                  <a:t>y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ü</a:t>
                </a:r>
                <a:r>
                  <a:rPr lang="es-ES" sz="1600" dirty="0">
                    <a:latin typeface="Arial Narrow" panose="020B0606020202030204" pitchFamily="34" charset="0"/>
                    <a:ea typeface="+mj-ea"/>
                    <a:cs typeface="+mj-cs"/>
                  </a:rPr>
                  <a:t>k par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ç</a:t>
                </a:r>
                <a:r>
                  <a:rPr lang="es-ES" sz="1600" dirty="0">
                    <a:latin typeface="Arial Narrow" panose="020B0606020202030204" pitchFamily="34" charset="0"/>
                    <a:ea typeface="+mj-ea"/>
                    <a:cs typeface="+mj-cs"/>
                  </a:rPr>
                  <a:t>a)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, </a:t>
                </a:r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c =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1600" i="1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1600">
                            <a:latin typeface="Cambria Math"/>
                            <a:ea typeface="+mj-ea"/>
                            <a:cs typeface="+mj-cs"/>
                          </a:rPr>
                          <m:t>15</m:t>
                        </m:r>
                      </m:num>
                      <m:den>
                        <m:r>
                          <a:rPr lang="tr-TR" sz="1600">
                            <a:latin typeface="Cambria Math"/>
                            <a:ea typeface="+mj-ea"/>
                            <a:cs typeface="+mj-cs"/>
                          </a:rPr>
                          <m:t>3</m:t>
                        </m:r>
                      </m:den>
                    </m:f>
                    <m:r>
                      <a:rPr lang="tr-TR" sz="1600">
                        <a:latin typeface="Cambria Math"/>
                        <a:ea typeface="+mj-ea"/>
                        <a:cs typeface="+mj-cs"/>
                      </a:rPr>
                      <m:t>=5</m:t>
                    </m:r>
                  </m:oMath>
                </a14:m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  (en küçük parça olur.)</a:t>
                </a:r>
              </a:p>
              <a:p>
                <a:pPr mar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	</a:t>
                </a: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22" t="-12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7256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2</a:t>
            </a:r>
            <a:r>
              <a:rPr lang="tr-TR" sz="3600" dirty="0" smtClean="0">
                <a:latin typeface="Arial Narrow" panose="020B0606020202030204" pitchFamily="34" charset="0"/>
              </a:rPr>
              <a:t>. ORANTI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2.2.  Orantı Çeşitleri</a:t>
                </a:r>
              </a:p>
              <a:p>
                <a:pPr marL="0" indent="0">
                  <a:buNone/>
                </a:pPr>
                <a:r>
                  <a:rPr lang="tr-TR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Birleşik Orantı</a:t>
                </a:r>
                <a:endParaRPr lang="tr-TR" sz="1600" b="1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k bileşik orant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ı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sabiti olmak ü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zere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y; x ile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doğru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ve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z ile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ters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orantıl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ı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ise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, </a:t>
                </a:r>
                <a:r>
                  <a:rPr lang="tr-TR" sz="1600" b="1" dirty="0">
                    <a:latin typeface="Arial Narrow" panose="020B0606020202030204" pitchFamily="34" charset="0"/>
                  </a:rPr>
                  <a:t>y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20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2000" b="1" i="1">
                            <a:latin typeface="Cambria Math"/>
                          </a:rPr>
                          <m:t>𝒌</m:t>
                        </m:r>
                        <m:r>
                          <a:rPr lang="tr-TR" sz="2000" b="1" i="1" smtClean="0">
                            <a:latin typeface="Cambria Math"/>
                          </a:rPr>
                          <m:t>.</m:t>
                        </m:r>
                        <m:r>
                          <a:rPr lang="tr-TR" sz="2000" b="1" i="1" smtClean="0">
                            <a:latin typeface="Cambria Math"/>
                          </a:rPr>
                          <m:t>𝒙</m:t>
                        </m:r>
                      </m:num>
                      <m:den>
                        <m:r>
                          <a:rPr lang="tr-TR" sz="2000" b="1" i="1" smtClean="0">
                            <a:latin typeface="Cambria Math"/>
                          </a:rPr>
                          <m:t>𝒛</m:t>
                        </m:r>
                      </m:den>
                    </m:f>
                  </m:oMath>
                </a14:m>
                <a:r>
                  <a:rPr lang="tr-TR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 </a:t>
                </a:r>
              </a:p>
              <a:p>
                <a:pPr marL="0" indent="0">
                  <a:buNone/>
                </a:pPr>
                <a:endParaRPr lang="tr-TR" sz="1600" b="1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Örnek Soru 7: </a:t>
                </a:r>
              </a:p>
              <a:p>
                <a:pPr marL="0" indent="0">
                  <a:buNone/>
                </a:pPr>
                <a:r>
                  <a:rPr lang="tr-TR" sz="3200" dirty="0">
                    <a:latin typeface="Arial Narrow" panose="020B0606020202030204" pitchFamily="34" charset="0"/>
                    <a:ea typeface="+mj-ea"/>
                    <a:cs typeface="+mj-cs"/>
                  </a:rPr>
                  <a:t>a sayısı, b+1 ile doğru ve c-3 ile ters orantılıdır.</a:t>
                </a:r>
              </a:p>
              <a:p>
                <a:pPr marL="0" indent="0">
                  <a:buNone/>
                </a:pPr>
                <a:r>
                  <a:rPr lang="tr-TR" sz="3200" b="1" dirty="0">
                    <a:latin typeface="Arial Narrow" panose="020B0606020202030204" pitchFamily="34" charset="0"/>
                    <a:ea typeface="+mj-ea"/>
                    <a:cs typeface="+mj-cs"/>
                  </a:rPr>
                  <a:t>a = 4 </a:t>
                </a:r>
                <a:r>
                  <a:rPr lang="tr-TR" sz="3200" dirty="0">
                    <a:latin typeface="Arial Narrow" panose="020B0606020202030204" pitchFamily="34" charset="0"/>
                    <a:ea typeface="+mj-ea"/>
                    <a:cs typeface="+mj-cs"/>
                  </a:rPr>
                  <a:t>ve </a:t>
                </a:r>
                <a:r>
                  <a:rPr lang="tr-TR" sz="3200" b="1" dirty="0">
                    <a:latin typeface="Arial Narrow" panose="020B0606020202030204" pitchFamily="34" charset="0"/>
                    <a:ea typeface="+mj-ea"/>
                    <a:cs typeface="+mj-cs"/>
                  </a:rPr>
                  <a:t>c = 5</a:t>
                </a:r>
                <a:r>
                  <a:rPr lang="tr-TR" sz="3200" dirty="0">
                    <a:latin typeface="Arial Narrow" panose="020B0606020202030204" pitchFamily="34" charset="0"/>
                    <a:ea typeface="+mj-ea"/>
                    <a:cs typeface="+mj-cs"/>
                  </a:rPr>
                  <a:t> iken </a:t>
                </a:r>
                <a:r>
                  <a:rPr lang="tr-TR" sz="3200" b="1" dirty="0">
                    <a:latin typeface="Arial Narrow" panose="020B0606020202030204" pitchFamily="34" charset="0"/>
                    <a:ea typeface="+mj-ea"/>
                    <a:cs typeface="+mj-cs"/>
                  </a:rPr>
                  <a:t>b = 1 </a:t>
                </a:r>
                <a:r>
                  <a:rPr lang="tr-TR" sz="3200" dirty="0">
                    <a:latin typeface="Arial Narrow" panose="020B0606020202030204" pitchFamily="34" charset="0"/>
                    <a:ea typeface="+mj-ea"/>
                    <a:cs typeface="+mj-cs"/>
                  </a:rPr>
                  <a:t>olduğuna göre, a = 6 ve c = 7 iken b </a:t>
                </a:r>
                <a:r>
                  <a:rPr lang="tr-TR" sz="32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kaçt</a:t>
                </a:r>
                <a:r>
                  <a:rPr lang="tr-TR" sz="3200" dirty="0">
                    <a:latin typeface="Arial Narrow" panose="020B0606020202030204" pitchFamily="34" charset="0"/>
                    <a:ea typeface="+mj-ea"/>
                    <a:cs typeface="+mj-cs"/>
                  </a:rPr>
                  <a:t>ı</a:t>
                </a:r>
                <a:r>
                  <a:rPr lang="tr-TR" sz="32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r</a:t>
                </a:r>
                <a:r>
                  <a:rPr lang="tr-TR" sz="3200" dirty="0">
                    <a:latin typeface="Arial Narrow" panose="020B0606020202030204" pitchFamily="34" charset="0"/>
                    <a:ea typeface="+mj-ea"/>
                    <a:cs typeface="+mj-cs"/>
                  </a:rPr>
                  <a:t>?</a:t>
                </a:r>
              </a:p>
              <a:p>
                <a:pPr marL="0" indent="0">
                  <a:buNone/>
                </a:pPr>
                <a:r>
                  <a:rPr lang="tr-TR" sz="3200" dirty="0">
                    <a:latin typeface="Arial Narrow" panose="020B0606020202030204" pitchFamily="34" charset="0"/>
                    <a:ea typeface="+mj-ea"/>
                    <a:cs typeface="+mj-cs"/>
                  </a:rPr>
                  <a:t>A) 3	B) 4	C) 5	D) 6	E) 7</a:t>
                </a:r>
              </a:p>
              <a:p>
                <a:pPr mar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</p:txBody>
          </p:sp>
        </mc:Choice>
        <mc:Fallback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507" t="-12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2254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2</a:t>
            </a:r>
            <a:r>
              <a:rPr lang="tr-TR" sz="3600" dirty="0" smtClean="0">
                <a:latin typeface="Arial Narrow" panose="020B0606020202030204" pitchFamily="34" charset="0"/>
              </a:rPr>
              <a:t>. ORANTI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2.2.  Orantı Çeşitleri</a:t>
                </a:r>
              </a:p>
              <a:p>
                <a:pPr marL="0" indent="0">
                  <a:buNone/>
                </a:pPr>
                <a:r>
                  <a:rPr lang="tr-TR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Birleşik Orantı Örnek Soru Çözüm </a:t>
                </a:r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7: </a:t>
                </a:r>
                <a:endParaRPr lang="tr-TR" sz="1600" b="1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dirty="0"/>
                  <a:t>k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bileşik orantı sabiti olmak üzere, a sayısı b + 1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ile doğru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orantılı ve c - 3 ile ters orantılı ise, a </a:t>
                </a:r>
                <a:r>
                  <a:rPr lang="tr-TR" sz="20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20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2000" b="0" i="1" smtClean="0">
                            <a:latin typeface="Cambria Math"/>
                            <a:ea typeface="+mj-ea"/>
                            <a:cs typeface="+mj-cs"/>
                          </a:rPr>
                          <m:t>𝑘</m:t>
                        </m:r>
                        <m:r>
                          <a:rPr lang="tr-TR" sz="2000" b="0" i="1" smtClean="0">
                            <a:latin typeface="Cambria Math"/>
                            <a:ea typeface="+mj-ea"/>
                            <a:cs typeface="+mj-cs"/>
                          </a:rPr>
                          <m:t>.</m:t>
                        </m:r>
                        <m:d>
                          <m:dPr>
                            <m:ctrlPr>
                              <a:rPr lang="tr-TR" sz="20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dPr>
                          <m:e>
                            <m:r>
                              <a:rPr lang="tr-TR" sz="20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𝑏</m:t>
                            </m:r>
                            <m:r>
                              <a:rPr lang="tr-TR" sz="20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+1</m:t>
                            </m:r>
                          </m:e>
                        </m:d>
                      </m:num>
                      <m:den>
                        <m:r>
                          <a:rPr lang="tr-TR" sz="2000" b="0" i="1" smtClean="0">
                            <a:latin typeface="Cambria Math"/>
                            <a:ea typeface="+mj-ea"/>
                            <a:cs typeface="+mj-cs"/>
                          </a:rPr>
                          <m:t>𝑐</m:t>
                        </m:r>
                        <m:r>
                          <a:rPr lang="tr-TR" sz="2000" b="0" i="1" smtClean="0">
                            <a:latin typeface="Cambria Math"/>
                            <a:ea typeface="+mj-ea"/>
                            <a:cs typeface="+mj-cs"/>
                          </a:rPr>
                          <m:t>−3</m:t>
                        </m:r>
                      </m:den>
                    </m:f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yazılabilir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.</a:t>
                </a:r>
              </a:p>
              <a:p>
                <a:pPr mar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Bu eşitlikte a = 4, c = 5 ve b = 1 yazılarak k bulunur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.</a:t>
                </a:r>
              </a:p>
              <a:p>
                <a:pPr marL="0" indent="0">
                  <a:buNone/>
                </a:pPr>
                <a:r>
                  <a:rPr lang="tr-TR" sz="1050" dirty="0">
                    <a:latin typeface="Arial Narrow" panose="020B0606020202030204" pitchFamily="34" charset="0"/>
                  </a:rPr>
                  <a:t>	</a:t>
                </a:r>
                <a:r>
                  <a:rPr lang="tr-TR" sz="1600" dirty="0">
                    <a:latin typeface="Arial Narrow" panose="020B0606020202030204" pitchFamily="34" charset="0"/>
                  </a:rPr>
                  <a:t>4</a:t>
                </a:r>
                <a:r>
                  <a:rPr lang="tr-TR" sz="1600" dirty="0" smtClean="0">
                    <a:latin typeface="Arial Narrow" panose="020B0606020202030204" pitchFamily="34" charset="0"/>
                  </a:rPr>
                  <a:t> </a:t>
                </a:r>
                <a:r>
                  <a:rPr lang="tr-TR" sz="2000" dirty="0">
                    <a:latin typeface="Arial Narrow" panose="020B060602020203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2000" i="1">
                            <a:latin typeface="Cambria Math"/>
                          </a:rPr>
                          <m:t>𝑘</m:t>
                        </m:r>
                        <m:r>
                          <a:rPr lang="tr-TR" sz="2000" i="1">
                            <a:latin typeface="Cambria Math"/>
                          </a:rPr>
                          <m:t>.</m:t>
                        </m:r>
                        <m:d>
                          <m:dPr>
                            <m:ctrlPr>
                              <a:rPr lang="tr-TR" sz="20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tr-TR" sz="2000" b="0" i="1" smtClean="0">
                                <a:latin typeface="Cambria Math"/>
                              </a:rPr>
                              <m:t>1</m:t>
                            </m:r>
                            <m:r>
                              <a:rPr lang="tr-TR" sz="2000" i="1">
                                <a:latin typeface="Cambria Math"/>
                              </a:rPr>
                              <m:t>+1</m:t>
                            </m:r>
                          </m:e>
                        </m:d>
                      </m:num>
                      <m:den>
                        <m:r>
                          <a:rPr lang="tr-TR" sz="2000" b="0" i="1" smtClean="0">
                            <a:latin typeface="Cambria Math"/>
                          </a:rPr>
                          <m:t>5</m:t>
                        </m:r>
                        <m:r>
                          <a:rPr lang="tr-TR" sz="2000" i="1">
                            <a:latin typeface="Cambria Math"/>
                          </a:rPr>
                          <m:t>−3</m:t>
                        </m:r>
                      </m:den>
                    </m:f>
                  </m:oMath>
                </a14:m>
                <a:r>
                  <a:rPr lang="tr-TR" sz="12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 </a:t>
                </a:r>
                <a:r>
                  <a:rPr lang="tr-TR" sz="1200" dirty="0" smtClean="0">
                    <a:latin typeface="Arial Narrow" panose="020B0606020202030204" pitchFamily="34" charset="0"/>
                    <a:ea typeface="+mj-ea"/>
                    <a:cs typeface="+mj-cs"/>
                    <a:sym typeface="Wingdings" panose="05000000000000000000" pitchFamily="2" charset="2"/>
                  </a:rPr>
                  <a:t> </a:t>
                </a:r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  <a:sym typeface="Wingdings" panose="05000000000000000000" pitchFamily="2" charset="2"/>
                  </a:rPr>
                  <a:t>k= 4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  <a:sym typeface="Wingdings" panose="05000000000000000000" pitchFamily="2" charset="2"/>
                  </a:rPr>
                  <a:t>bulunur.</a:t>
                </a: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Buna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göre, bileşik orantının denklemi, a =</a:t>
                </a:r>
                <a:r>
                  <a:rPr lang="tr-TR" sz="16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2000" b="0" i="1" smtClean="0">
                            <a:latin typeface="Cambria Math"/>
                          </a:rPr>
                          <m:t>4</m:t>
                        </m:r>
                        <m:r>
                          <a:rPr lang="tr-TR" sz="2000" i="1">
                            <a:latin typeface="Cambria Math"/>
                          </a:rPr>
                          <m:t>.</m:t>
                        </m:r>
                        <m:d>
                          <m:dPr>
                            <m:ctrlPr>
                              <a:rPr lang="tr-TR" sz="20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tr-TR" sz="2000" i="1">
                                <a:latin typeface="Cambria Math"/>
                              </a:rPr>
                              <m:t>𝑏</m:t>
                            </m:r>
                            <m:r>
                              <a:rPr lang="tr-TR" sz="2000" i="1">
                                <a:latin typeface="Cambria Math"/>
                              </a:rPr>
                              <m:t>+1</m:t>
                            </m:r>
                          </m:e>
                        </m:d>
                      </m:num>
                      <m:den>
                        <m:r>
                          <a:rPr lang="tr-TR" sz="2000" i="1">
                            <a:latin typeface="Cambria Math"/>
                          </a:rPr>
                          <m:t>𝑐</m:t>
                        </m:r>
                        <m:r>
                          <a:rPr lang="tr-TR" sz="2000" i="1">
                            <a:latin typeface="Cambria Math"/>
                          </a:rPr>
                          <m:t>−3</m:t>
                        </m:r>
                      </m:den>
                    </m:f>
                  </m:oMath>
                </a14:m>
                <a:r>
                  <a:rPr lang="tr-TR" sz="1600" dirty="0">
                    <a:latin typeface="Arial Narrow" panose="020B0606020202030204" pitchFamily="34" charset="0"/>
                  </a:rPr>
                  <a:t> </a:t>
                </a:r>
                <a:r>
                  <a:rPr lang="tr-TR" sz="1600" dirty="0" smtClean="0">
                    <a:latin typeface="Arial Narrow" panose="020B0606020202030204" pitchFamily="34" charset="0"/>
                  </a:rPr>
                  <a:t>   olur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.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Bu denklemde a = 6, c = 7 yazılarak b bulunur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.</a:t>
                </a:r>
              </a:p>
              <a:p>
                <a:pPr mar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	</a:t>
                </a:r>
                <a:r>
                  <a:rPr lang="tr-TR" sz="1600" dirty="0">
                    <a:latin typeface="Arial Narrow" panose="020B0606020202030204" pitchFamily="34" charset="0"/>
                  </a:rPr>
                  <a:t> </a:t>
                </a:r>
                <a:r>
                  <a:rPr lang="tr-TR" sz="1600" dirty="0" smtClean="0">
                    <a:latin typeface="Arial Narrow" panose="020B0606020202030204" pitchFamily="34" charset="0"/>
                  </a:rPr>
                  <a:t>6 </a:t>
                </a:r>
                <a:r>
                  <a:rPr lang="tr-TR" sz="1600" dirty="0">
                    <a:latin typeface="Arial Narrow" panose="020B0606020202030204" pitchFamily="34" charset="0"/>
                  </a:rPr>
                  <a:t>=</a:t>
                </a:r>
                <a:r>
                  <a:rPr lang="tr-TR" sz="16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2000" i="1">
                            <a:latin typeface="Cambria Math"/>
                          </a:rPr>
                          <m:t>4.</m:t>
                        </m:r>
                        <m:d>
                          <m:dPr>
                            <m:ctrlPr>
                              <a:rPr lang="tr-TR" sz="20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tr-TR" sz="2000" i="1">
                                <a:latin typeface="Cambria Math"/>
                              </a:rPr>
                              <m:t>𝑏</m:t>
                            </m:r>
                            <m:r>
                              <a:rPr lang="tr-TR" sz="2000" i="1">
                                <a:latin typeface="Cambria Math"/>
                              </a:rPr>
                              <m:t>+1</m:t>
                            </m:r>
                          </m:e>
                        </m:d>
                      </m:num>
                      <m:den>
                        <m:r>
                          <a:rPr lang="tr-TR" sz="2000" b="0" i="1" smtClean="0">
                            <a:latin typeface="Cambria Math"/>
                          </a:rPr>
                          <m:t>7</m:t>
                        </m:r>
                        <m:r>
                          <a:rPr lang="tr-TR" sz="2000" i="1">
                            <a:latin typeface="Cambria Math"/>
                          </a:rPr>
                          <m:t>−3</m:t>
                        </m:r>
                      </m:den>
                    </m:f>
                  </m:oMath>
                </a14:m>
                <a:r>
                  <a:rPr lang="tr-TR" sz="20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</a:t>
                </a:r>
              </a:p>
              <a:p>
                <a:pPr marL="0" indent="0">
                  <a:buNone/>
                </a:pPr>
                <a:r>
                  <a:rPr lang="tr-TR" sz="2000" dirty="0">
                    <a:latin typeface="Arial Narrow" panose="020B0606020202030204" pitchFamily="34" charset="0"/>
                    <a:ea typeface="+mj-ea"/>
                    <a:cs typeface="+mj-cs"/>
                  </a:rPr>
                  <a:t>	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24= 4(b+1)</a:t>
                </a:r>
              </a:p>
              <a:p>
                <a:pPr mar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	</a:t>
                </a:r>
                <a:r>
                  <a:rPr lang="tr-TR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b=5   bulunur.</a:t>
                </a:r>
                <a:endParaRPr lang="tr-TR" sz="1600" b="1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22" t="-12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8618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3</a:t>
            </a:r>
            <a:r>
              <a:rPr lang="tr-TR" sz="3600" dirty="0" smtClean="0">
                <a:latin typeface="Arial Narrow" panose="020B0606020202030204" pitchFamily="34" charset="0"/>
              </a:rPr>
              <a:t>. ORTALAMA ÇEŞİTLERİ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3.1.  Aritmetik Ortalama </a:t>
                </a:r>
              </a:p>
              <a:p>
                <a:pPr marL="0" indent="0">
                  <a:buNone/>
                </a:pPr>
                <a:r>
                  <a:rPr lang="tr-TR" sz="1600" dirty="0" smtClean="0"/>
                  <a:t>x</a:t>
                </a:r>
                <a:r>
                  <a:rPr lang="tr-TR" sz="1600" baseline="-25000" dirty="0" smtClean="0"/>
                  <a:t>1</a:t>
                </a:r>
                <a:r>
                  <a:rPr lang="tr-TR" sz="1600" dirty="0" smtClean="0"/>
                  <a:t> </a:t>
                </a:r>
                <a:r>
                  <a:rPr lang="tr-TR" sz="1600" dirty="0"/>
                  <a:t>ve x</a:t>
                </a:r>
                <a:r>
                  <a:rPr lang="tr-TR" sz="1600" baseline="-25000" dirty="0"/>
                  <a:t>2</a:t>
                </a:r>
                <a:r>
                  <a:rPr lang="tr-TR" sz="1600" dirty="0"/>
                  <a:t>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reel sayılar olmak üzere, bu iki sayının arit­metik ortalaması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,</a:t>
                </a:r>
              </a:p>
              <a:p>
                <a:pPr mar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20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sz="200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sSubPr>
                          <m:e>
                            <m:r>
                              <a:rPr lang="tr-TR" sz="20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𝑥</m:t>
                            </m:r>
                          </m:e>
                          <m:sub>
                            <m:r>
                              <a:rPr lang="tr-TR" sz="20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1</m:t>
                            </m:r>
                          </m:sub>
                        </m:sSub>
                        <m:r>
                          <a:rPr lang="tr-TR" sz="2000" b="0" i="1" smtClean="0">
                            <a:latin typeface="Cambria Math"/>
                            <a:ea typeface="+mj-ea"/>
                            <a:cs typeface="+mj-cs"/>
                          </a:rPr>
                          <m:t>+</m:t>
                        </m:r>
                        <m:sSub>
                          <m:sSubPr>
                            <m:ctrlPr>
                              <a:rPr lang="tr-TR" sz="20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sSubPr>
                          <m:e>
                            <m:r>
                              <a:rPr lang="tr-TR" sz="20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𝑥</m:t>
                            </m:r>
                          </m:e>
                          <m:sub>
                            <m:r>
                              <a:rPr lang="tr-TR" sz="20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tr-TR" sz="2000" b="0" i="1" smtClean="0">
                            <a:latin typeface="Cambria Math"/>
                            <a:ea typeface="+mj-ea"/>
                            <a:cs typeface="+mj-cs"/>
                          </a:rPr>
                          <m:t>2</m:t>
                        </m:r>
                      </m:den>
                    </m:f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  dir.</a:t>
                </a: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Bu kural genelleştirilecek olursa;</a:t>
                </a:r>
              </a:p>
              <a:p>
                <a:pPr marL="0" indent="0">
                  <a:buNone/>
                </a:pPr>
                <a:r>
                  <a:rPr lang="tr-TR" sz="1600" dirty="0" smtClean="0"/>
                  <a:t>x</a:t>
                </a:r>
                <a:r>
                  <a:rPr lang="tr-TR" sz="1600" baseline="-25000" dirty="0" smtClean="0"/>
                  <a:t>1</a:t>
                </a:r>
                <a:r>
                  <a:rPr lang="tr-TR" sz="1600" dirty="0" smtClean="0"/>
                  <a:t>, </a:t>
                </a:r>
                <a:r>
                  <a:rPr lang="tr-TR" sz="1600" dirty="0"/>
                  <a:t>x</a:t>
                </a:r>
                <a:r>
                  <a:rPr lang="tr-TR" sz="1600" baseline="-25000" dirty="0"/>
                  <a:t>2</a:t>
                </a:r>
                <a:r>
                  <a:rPr lang="tr-TR" sz="1600" dirty="0"/>
                  <a:t>, ..., </a:t>
                </a:r>
                <a:r>
                  <a:rPr lang="tr-TR" sz="1600" dirty="0" err="1"/>
                  <a:t>x</a:t>
                </a:r>
                <a:r>
                  <a:rPr lang="tr-TR" sz="1600" baseline="-25000" dirty="0" err="1"/>
                  <a:t>n</a:t>
                </a:r>
                <a:r>
                  <a:rPr lang="tr-TR" sz="1600" dirty="0"/>
                  <a:t>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reel sayılar olmak üzere, bu n tane sa­yının aritmetik ortalaması,</a:t>
                </a:r>
              </a:p>
              <a:p>
                <a:pPr marL="0" indent="0">
                  <a:buNone/>
                </a:pPr>
                <a:endParaRPr lang="tr-TR" sz="1600" b="1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dirty="0" smtClean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2000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tr-TR" sz="20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tr-TR" sz="20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tr-TR" sz="2000" i="1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tr-TR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tr-TR" sz="20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tr-TR" sz="200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tr-TR" sz="2000" b="0" i="1" smtClean="0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tr-T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tr-T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tr-TR" sz="2000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  <m:r>
                          <a:rPr lang="tr-TR" sz="2000" b="0" i="1" smtClean="0">
                            <a:latin typeface="Cambria Math"/>
                          </a:rPr>
                          <m:t>+……….+</m:t>
                        </m:r>
                        <m:sSub>
                          <m:sSubPr>
                            <m:ctrlPr>
                              <a:rPr lang="tr-T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tr-T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tr-TR" sz="20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num>
                      <m:den>
                        <m:r>
                          <a:rPr lang="tr-TR" sz="2000" b="0" i="1" smtClean="0">
                            <a:latin typeface="Cambria Math"/>
                          </a:rPr>
                          <m:t>𝑛</m:t>
                        </m:r>
                      </m:den>
                    </m:f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  dir.</a:t>
                </a: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Uyarı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: Aritmetik ortalama, kısaca </a:t>
                </a:r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ortalama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şeklinde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de ifade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edilebilir. </a:t>
                </a:r>
              </a:p>
              <a:p>
                <a:pPr mar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Örneğin, 7 ile 9 sayılarının ortalaması kaçtır ?   </a:t>
                </a:r>
              </a:p>
              <a:p>
                <a:pPr marL="0" indent="0">
                  <a:buNone/>
                </a:pPr>
                <a:r>
                  <a:rPr lang="tr-TR" sz="1600" dirty="0" smtClean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2000" b="0" i="1" smtClean="0">
                            <a:latin typeface="Cambria Math"/>
                          </a:rPr>
                          <m:t>7</m:t>
                        </m:r>
                        <m:r>
                          <a:rPr lang="tr-TR" sz="2000" i="1">
                            <a:latin typeface="Cambria Math"/>
                          </a:rPr>
                          <m:t>+</m:t>
                        </m:r>
                        <m:r>
                          <a:rPr lang="tr-TR" sz="2000" b="0" i="1" smtClean="0">
                            <a:latin typeface="Cambria Math"/>
                          </a:rPr>
                          <m:t>9</m:t>
                        </m:r>
                      </m:num>
                      <m:den>
                        <m:r>
                          <a:rPr lang="tr-TR" sz="20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tr-TR" sz="2000" b="0" i="1" smtClean="0">
                        <a:latin typeface="Cambria Math"/>
                      </a:rPr>
                      <m:t>=8</m:t>
                    </m:r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dir</a:t>
                </a: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22" t="-12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7473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3</a:t>
            </a:r>
            <a:r>
              <a:rPr lang="tr-TR" sz="3600" dirty="0" smtClean="0">
                <a:latin typeface="Arial Narrow" panose="020B0606020202030204" pitchFamily="34" charset="0"/>
              </a:rPr>
              <a:t>. ORTALAMA ÇEŞİTLERİ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3.2.  Geometrik Ortalama </a:t>
                </a:r>
              </a:p>
              <a:p>
                <a:pPr marL="0" indent="0">
                  <a:buNone/>
                </a:pPr>
                <a:r>
                  <a:rPr lang="tr-TR" sz="1800" dirty="0" smtClean="0"/>
                  <a:t>x</a:t>
                </a:r>
                <a:r>
                  <a:rPr lang="tr-TR" sz="1800" baseline="-25000" dirty="0" smtClean="0"/>
                  <a:t>1</a:t>
                </a:r>
                <a:r>
                  <a:rPr lang="tr-TR" sz="1800" dirty="0" smtClean="0"/>
                  <a:t> </a:t>
                </a:r>
                <a:r>
                  <a:rPr lang="tr-TR" sz="1800" dirty="0"/>
                  <a:t>ve x</a:t>
                </a:r>
                <a:r>
                  <a:rPr lang="tr-TR" sz="1800" baseline="-25000" dirty="0"/>
                  <a:t>2</a:t>
                </a:r>
                <a:r>
                  <a:rPr lang="tr-TR" sz="1800" dirty="0"/>
                  <a:t>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reel sayılar olmak üzere, bu iki sayının geo­metrik ortalaması,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20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tr-TR" sz="200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sSubPr>
                          <m:e>
                            <m:r>
                              <a:rPr lang="tr-TR" sz="20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𝑥</m:t>
                            </m:r>
                          </m:e>
                          <m:sub>
                            <m:r>
                              <a:rPr lang="tr-TR" sz="20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1</m:t>
                            </m:r>
                          </m:sub>
                        </m:sSub>
                        <m:r>
                          <a:rPr lang="tr-TR" sz="2000" b="0" i="1" smtClean="0">
                            <a:latin typeface="Cambria Math"/>
                            <a:ea typeface="+mj-ea"/>
                            <a:cs typeface="+mj-cs"/>
                          </a:rPr>
                          <m:t>.</m:t>
                        </m:r>
                        <m:sSub>
                          <m:sSubPr>
                            <m:ctrlPr>
                              <a:rPr lang="tr-TR" sz="20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sSubPr>
                          <m:e>
                            <m:r>
                              <a:rPr lang="tr-TR" sz="20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𝑥</m:t>
                            </m:r>
                          </m:e>
                          <m:sub>
                            <m:r>
                              <a:rPr lang="tr-TR" sz="20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2</m:t>
                            </m:r>
                          </m:sub>
                        </m:sSub>
                      </m:e>
                    </m:rad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:r>
                  <a:rPr lang="tr-TR" sz="1600" dirty="0" err="1" smtClean="0">
                    <a:latin typeface="Arial Narrow" panose="020B0606020202030204" pitchFamily="34" charset="0"/>
                    <a:ea typeface="+mj-ea"/>
                    <a:cs typeface="+mj-cs"/>
                  </a:rPr>
                  <a:t>dir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.</a:t>
                </a:r>
              </a:p>
              <a:p>
                <a:pPr mar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Bu kural genelleştirilecek olursa;</a:t>
                </a:r>
              </a:p>
              <a:p>
                <a:pPr marL="0" indent="0">
                  <a:buNone/>
                </a:pPr>
                <a:r>
                  <a:rPr lang="tr-TR" sz="1800" dirty="0" smtClean="0"/>
                  <a:t>x</a:t>
                </a:r>
                <a:r>
                  <a:rPr lang="tr-TR" sz="1800" baseline="-25000" dirty="0" smtClean="0"/>
                  <a:t>1</a:t>
                </a:r>
                <a:r>
                  <a:rPr lang="tr-TR" sz="1800" dirty="0"/>
                  <a:t>, x</a:t>
                </a:r>
                <a:r>
                  <a:rPr lang="tr-TR" sz="1800" baseline="-25000" dirty="0"/>
                  <a:t>2</a:t>
                </a:r>
                <a:r>
                  <a:rPr lang="tr-TR" sz="1800" dirty="0"/>
                  <a:t>, ..., </a:t>
                </a:r>
                <a:r>
                  <a:rPr lang="tr-TR" sz="1800" dirty="0" err="1"/>
                  <a:t>x</a:t>
                </a:r>
                <a:r>
                  <a:rPr lang="tr-TR" sz="1800" baseline="-25000" dirty="0" err="1"/>
                  <a:t>n</a:t>
                </a:r>
                <a:r>
                  <a:rPr lang="tr-TR" sz="1800" dirty="0"/>
                  <a:t>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reel sayılar olmak üzere bu n tane sayı­nın geometrik ortalaması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tr-TR" sz="20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2000" b="0" i="1" smtClean="0">
                            <a:latin typeface="Cambria Math"/>
                            <a:ea typeface="+mj-ea"/>
                            <a:cs typeface="+mj-cs"/>
                          </a:rPr>
                          <m:t>𝑛</m:t>
                        </m:r>
                      </m:deg>
                      <m:e>
                        <m:sSub>
                          <m:sSubPr>
                            <m:ctrlPr>
                              <a:rPr lang="tr-TR" sz="200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sSubPr>
                          <m:e>
                            <m:r>
                              <a:rPr lang="tr-TR" sz="20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𝑥</m:t>
                            </m:r>
                          </m:e>
                          <m:sub>
                            <m:r>
                              <a:rPr lang="tr-TR" sz="20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1</m:t>
                            </m:r>
                          </m:sub>
                        </m:sSub>
                        <m:r>
                          <a:rPr lang="tr-TR" sz="2000" b="0" i="1" smtClean="0">
                            <a:latin typeface="Cambria Math"/>
                            <a:ea typeface="+mj-ea"/>
                            <a:cs typeface="+mj-cs"/>
                          </a:rPr>
                          <m:t>.</m:t>
                        </m:r>
                        <m:sSub>
                          <m:sSubPr>
                            <m:ctrlPr>
                              <a:rPr lang="tr-TR" sz="20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sSubPr>
                          <m:e>
                            <m:r>
                              <a:rPr lang="tr-TR" sz="20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𝑥</m:t>
                            </m:r>
                          </m:e>
                          <m:sub>
                            <m:r>
                              <a:rPr lang="tr-TR" sz="20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1</m:t>
                            </m:r>
                          </m:sub>
                        </m:sSub>
                        <m:r>
                          <a:rPr lang="tr-TR" sz="2000" b="0" i="1" smtClean="0">
                            <a:latin typeface="Cambria Math"/>
                            <a:ea typeface="+mj-ea"/>
                            <a:cs typeface="+mj-cs"/>
                          </a:rPr>
                          <m:t>.</m:t>
                        </m:r>
                        <m:sSub>
                          <m:sSubPr>
                            <m:ctrlPr>
                              <a:rPr lang="tr-TR" sz="20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sSubPr>
                          <m:e>
                            <m:r>
                              <a:rPr lang="tr-TR" sz="20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𝑥</m:t>
                            </m:r>
                          </m:e>
                          <m:sub>
                            <m:r>
                              <a:rPr lang="tr-TR" sz="20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3</m:t>
                            </m:r>
                          </m:sub>
                        </m:sSub>
                        <m:r>
                          <a:rPr lang="tr-TR" sz="2000" b="0" i="1" smtClean="0">
                            <a:latin typeface="Cambria Math"/>
                            <a:ea typeface="+mj-ea"/>
                            <a:cs typeface="+mj-cs"/>
                          </a:rPr>
                          <m:t>……..</m:t>
                        </m:r>
                        <m:sSub>
                          <m:sSubPr>
                            <m:ctrlPr>
                              <a:rPr lang="tr-TR" sz="20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sSubPr>
                          <m:e>
                            <m:r>
                              <a:rPr lang="tr-TR" sz="20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𝑥</m:t>
                            </m:r>
                          </m:e>
                          <m:sub>
                            <m:r>
                              <a:rPr lang="tr-TR" sz="20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𝑛</m:t>
                            </m:r>
                          </m:sub>
                        </m:sSub>
                      </m:e>
                    </m:rad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 </a:t>
                </a:r>
                <a:r>
                  <a:rPr lang="tr-TR" sz="1600" dirty="0" err="1" smtClean="0">
                    <a:latin typeface="Arial Narrow" panose="020B0606020202030204" pitchFamily="34" charset="0"/>
                    <a:ea typeface="+mj-ea"/>
                    <a:cs typeface="+mj-cs"/>
                  </a:rPr>
                  <a:t>dir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.</a:t>
                </a:r>
              </a:p>
              <a:p>
                <a:pPr mar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Örnek :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 5 ile 20 </a:t>
                </a:r>
                <a:r>
                  <a:rPr lang="tr-TR" sz="1600" dirty="0" err="1">
                    <a:latin typeface="Arial Narrow" panose="020B0606020202030204" pitchFamily="34" charset="0"/>
                    <a:ea typeface="+mj-ea"/>
                    <a:cs typeface="+mj-cs"/>
                  </a:rPr>
                  <a:t>nin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 geometrik ortalaması:</a:t>
                </a:r>
              </a:p>
              <a:p>
                <a:pPr mar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	.</a:t>
                </a:r>
                <a:r>
                  <a:rPr lang="tr-TR" sz="1600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b="0" i="1" smtClean="0">
                            <a:latin typeface="Cambria Math"/>
                          </a:rPr>
                          <m:t>5</m:t>
                        </m:r>
                        <m:r>
                          <a:rPr lang="tr-TR" sz="1600" i="1">
                            <a:latin typeface="Cambria Math"/>
                          </a:rPr>
                          <m:t>.</m:t>
                        </m:r>
                        <m:r>
                          <a:rPr lang="tr-TR" sz="1600" b="0" i="1" smtClean="0">
                            <a:latin typeface="Cambria Math"/>
                          </a:rPr>
                          <m:t>20</m:t>
                        </m:r>
                      </m:e>
                    </m:rad>
                    <m:r>
                      <a:rPr lang="tr-TR" sz="1600" b="0" i="1" smtClean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tr-TR" sz="1600" b="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b="0" i="1" smtClean="0">
                            <a:latin typeface="Cambria Math"/>
                          </a:rPr>
                          <m:t>100</m:t>
                        </m:r>
                      </m:e>
                    </m:rad>
                    <m:r>
                      <a:rPr lang="tr-TR" sz="1600" b="0" i="1" smtClean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tr-TR" sz="1600" b="0" i="1" smtClean="0">
                            <a:latin typeface="Cambria Math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tr-TR" sz="16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tr-TR" sz="1600" b="0" i="1" smtClean="0">
                                <a:latin typeface="Cambria Math"/>
                              </a:rPr>
                              <m:t>10</m:t>
                            </m:r>
                          </m:e>
                          <m:sup>
                            <m:r>
                              <a:rPr lang="tr-TR" sz="16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tr-TR" sz="1600" b="0" i="1" smtClean="0">
                        <a:latin typeface="Cambria Math"/>
                      </a:rPr>
                      <m:t>=10</m:t>
                    </m:r>
                  </m:oMath>
                </a14:m>
                <a:r>
                  <a:rPr lang="tr-TR" sz="1200" dirty="0">
                    <a:latin typeface="Arial Narrow" panose="020B0606020202030204" pitchFamily="34" charset="0"/>
                  </a:rPr>
                  <a:t>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dur.</a:t>
                </a:r>
              </a:p>
              <a:p>
                <a:pPr mar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Örnek :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3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, 8 ve 9 un geometrik ortalaması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:</a:t>
                </a:r>
              </a:p>
              <a:p>
                <a:pPr marL="0" indent="0">
                  <a:buNone/>
                </a:pP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	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tr-TR" sz="16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3</m:t>
                        </m:r>
                      </m:deg>
                      <m:e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3.8.9</m:t>
                        </m:r>
                      </m:e>
                    </m:rad>
                    <m:r>
                      <a:rPr lang="tr-TR" sz="1600" b="0" i="1" smtClean="0">
                        <a:latin typeface="Cambria Math"/>
                        <a:ea typeface="+mj-ea"/>
                        <a:cs typeface="+mj-cs"/>
                      </a:rPr>
                      <m:t>=</m:t>
                    </m:r>
                    <m:rad>
                      <m:radPr>
                        <m:ctrl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3</m:t>
                        </m:r>
                      </m:deg>
                      <m:e>
                        <m:sSup>
                          <m:sSupPr>
                            <m:ctrlP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sSupPr>
                          <m:e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2</m:t>
                            </m:r>
                          </m:e>
                          <m:sup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3</m:t>
                            </m:r>
                          </m:sup>
                        </m:sSup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.</m:t>
                        </m:r>
                        <m:sSup>
                          <m:sSupPr>
                            <m:ctrlP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sSupPr>
                          <m:e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3</m:t>
                            </m:r>
                          </m:e>
                          <m:sup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3</m:t>
                            </m:r>
                          </m:sup>
                        </m:sSup>
                      </m:e>
                    </m:rad>
                    <m:r>
                      <a:rPr lang="tr-TR" sz="1600" b="0" i="1" smtClean="0">
                        <a:latin typeface="Cambria Math"/>
                        <a:ea typeface="+mj-ea"/>
                        <a:cs typeface="+mj-cs"/>
                      </a:rPr>
                      <m:t>=2.3=6</m:t>
                    </m:r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olur.</a:t>
                </a: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22" t="-12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655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3</a:t>
            </a:r>
            <a:r>
              <a:rPr lang="tr-TR" sz="3600" dirty="0" smtClean="0">
                <a:latin typeface="Arial Narrow" panose="020B0606020202030204" pitchFamily="34" charset="0"/>
              </a:rPr>
              <a:t>. ORTALAMA ÇEŞİTLERİ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3.3.  </a:t>
                </a:r>
                <a:r>
                  <a:rPr lang="tr-TR" sz="1800" b="1" dirty="0" err="1" smtClean="0">
                    <a:latin typeface="Arial Narrow" panose="020B0606020202030204" pitchFamily="34" charset="0"/>
                    <a:ea typeface="+mj-ea"/>
                    <a:cs typeface="+mj-cs"/>
                  </a:rPr>
                  <a:t>Harmonik</a:t>
                </a: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Ortalama </a:t>
                </a:r>
              </a:p>
              <a:p>
                <a:pPr marL="0" indent="0">
                  <a:buNone/>
                </a:pPr>
                <a:r>
                  <a:rPr lang="tr-TR" sz="1600" dirty="0" smtClean="0"/>
                  <a:t>X</a:t>
                </a:r>
                <a:r>
                  <a:rPr lang="tr-TR" sz="1600" baseline="-25000" dirty="0" smtClean="0"/>
                  <a:t>1</a:t>
                </a:r>
                <a:r>
                  <a:rPr lang="tr-TR" sz="1600" dirty="0" smtClean="0"/>
                  <a:t> ve  </a:t>
                </a:r>
                <a:r>
                  <a:rPr lang="tr-TR" sz="1600" dirty="0"/>
                  <a:t>x</a:t>
                </a:r>
                <a:r>
                  <a:rPr lang="tr-TR" sz="1600" baseline="-25000" dirty="0"/>
                  <a:t>2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reel sayılar olmak üzere, bu iki sayının </a:t>
                </a:r>
                <a:r>
                  <a:rPr lang="tr-TR" sz="1600" dirty="0" err="1">
                    <a:latin typeface="Arial Narrow" panose="020B0606020202030204" pitchFamily="34" charset="0"/>
                    <a:ea typeface="+mj-ea"/>
                    <a:cs typeface="+mj-cs"/>
                  </a:rPr>
                  <a:t>har­monik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ortalaması ; </a:t>
                </a:r>
              </a:p>
              <a:p>
                <a:pPr marL="0" indent="0">
                  <a:buNone/>
                </a:pPr>
                <a:r>
                  <a:rPr lang="tr-TR" sz="20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20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2000" b="0" i="1" smtClean="0">
                            <a:latin typeface="Cambria Math"/>
                            <a:ea typeface="+mj-ea"/>
                            <a:cs typeface="+mj-cs"/>
                          </a:rPr>
                          <m:t>2</m:t>
                        </m:r>
                      </m:num>
                      <m:den>
                        <m:f>
                          <m:fPr>
                            <m:ctrlPr>
                              <a:rPr lang="tr-TR" sz="200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fPr>
                          <m:num>
                            <m:r>
                              <a:rPr lang="tr-TR" sz="20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tr-TR" sz="200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</m:ctrlPr>
                              </m:sSubPr>
                              <m:e>
                                <m:r>
                                  <a:rPr lang="tr-TR" sz="2000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tr-TR" sz="2000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  <m:r>
                          <a:rPr lang="tr-TR" sz="2000" b="0" i="1" smtClean="0">
                            <a:latin typeface="Cambria Math"/>
                            <a:ea typeface="+mj-ea"/>
                            <a:cs typeface="+mj-cs"/>
                          </a:rPr>
                          <m:t>+</m:t>
                        </m:r>
                        <m:f>
                          <m:fPr>
                            <m:ctrlPr>
                              <a:rPr lang="tr-TR" sz="20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fPr>
                          <m:num>
                            <m:r>
                              <a:rPr lang="tr-TR" sz="20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tr-TR" sz="2000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</m:ctrlPr>
                              </m:sSubPr>
                              <m:e>
                                <m:r>
                                  <a:rPr lang="tr-TR" sz="2000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tr-TR" sz="2000" b="0" i="1" smtClean="0">
                                    <a:latin typeface="Cambria Math"/>
                                    <a:ea typeface="+mj-ea"/>
                                    <a:cs typeface="+mj-cs"/>
                                  </a:rPr>
                                  <m:t>2</m:t>
                                </m:r>
                              </m:sub>
                            </m:sSub>
                          </m:den>
                        </m:f>
                      </m:den>
                    </m:f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  olur.</a:t>
                </a: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Bu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kural genelleştirilecek olursa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;</a:t>
                </a:r>
              </a:p>
              <a:p>
                <a:pPr marL="0" indent="0">
                  <a:buNone/>
                </a:pPr>
                <a:r>
                  <a:rPr lang="tr-TR" sz="1600" dirty="0" smtClean="0"/>
                  <a:t>x</a:t>
                </a:r>
                <a:r>
                  <a:rPr lang="tr-TR" sz="1600" baseline="-25000" dirty="0" smtClean="0"/>
                  <a:t>1</a:t>
                </a:r>
                <a:r>
                  <a:rPr lang="tr-TR" sz="1600" dirty="0"/>
                  <a:t>, x</a:t>
                </a:r>
                <a:r>
                  <a:rPr lang="tr-TR" sz="1600" baseline="-25000" dirty="0"/>
                  <a:t>2</a:t>
                </a:r>
                <a:r>
                  <a:rPr lang="tr-TR" sz="1600" dirty="0"/>
                  <a:t>, ..., </a:t>
                </a:r>
                <a:r>
                  <a:rPr lang="tr-TR" sz="1600" dirty="0" err="1"/>
                  <a:t>x</a:t>
                </a:r>
                <a:r>
                  <a:rPr lang="tr-TR" sz="1600" baseline="-25000" dirty="0" err="1"/>
                  <a:t>n</a:t>
                </a:r>
                <a:r>
                  <a:rPr lang="tr-TR" sz="1600" dirty="0"/>
                  <a:t>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reel sayılar olmak üzere, bu n tane sa­yının </a:t>
                </a:r>
                <a:r>
                  <a:rPr lang="tr-TR" sz="1600" dirty="0" err="1">
                    <a:latin typeface="Arial Narrow" panose="020B0606020202030204" pitchFamily="34" charset="0"/>
                    <a:ea typeface="+mj-ea"/>
                    <a:cs typeface="+mj-cs"/>
                  </a:rPr>
                  <a:t>harmonik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 ortalaması;</a:t>
                </a:r>
              </a:p>
              <a:p>
                <a:pPr marL="0" indent="0">
                  <a:buNone/>
                </a:pPr>
                <a:r>
                  <a:rPr lang="tr-TR" sz="1600" dirty="0"/>
                  <a:t/>
                </a:r>
                <a:br>
                  <a:rPr lang="tr-TR" sz="1600" dirty="0"/>
                </a:br>
                <a:r>
                  <a:rPr lang="tr-TR" sz="2000" dirty="0" smtClean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20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tr-TR" sz="2000" b="0" i="1" smtClean="0">
                            <a:latin typeface="Cambria Math"/>
                          </a:rPr>
                          <m:t>𝑛</m:t>
                        </m:r>
                      </m:num>
                      <m:den>
                        <m:f>
                          <m:fPr>
                            <m:ctrlPr>
                              <a:rPr lang="tr-TR" sz="200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tr-TR" sz="20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tr-TR" sz="200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tr-TR" sz="20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tr-TR" sz="2000" b="0" i="1" smtClean="0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  <m:r>
                          <a:rPr lang="tr-TR" sz="2000" b="0" i="1" smtClean="0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tr-TR" sz="20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tr-TR" sz="20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tr-TR" sz="2000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tr-TR" sz="20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tr-TR" sz="2000" b="0" i="1" smtClean="0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</m:den>
                        </m:f>
                        <m:r>
                          <a:rPr lang="tr-TR" sz="2000" b="0" i="1" smtClean="0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tr-TR" sz="20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tr-TR" sz="20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tr-TR" sz="2000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tr-TR" sz="20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tr-TR" sz="2000" b="0" i="1" smtClean="0">
                                    <a:latin typeface="Cambria Math"/>
                                  </a:rPr>
                                  <m:t>3</m:t>
                                </m:r>
                              </m:sub>
                            </m:sSub>
                          </m:den>
                        </m:f>
                        <m:r>
                          <a:rPr lang="tr-TR" sz="2000" b="0" i="1" smtClean="0">
                            <a:latin typeface="Cambria Math"/>
                          </a:rPr>
                          <m:t>+…………..+</m:t>
                        </m:r>
                        <m:f>
                          <m:fPr>
                            <m:ctrlPr>
                              <a:rPr lang="tr-TR" sz="20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tr-TR" sz="20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tr-TR" sz="2000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tr-TR" sz="20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tr-TR" sz="2000" b="0" i="1" smtClean="0">
                                    <a:latin typeface="Cambria Math"/>
                                  </a:rPr>
                                  <m:t>𝑛</m:t>
                                </m:r>
                              </m:sub>
                            </m:sSub>
                          </m:den>
                        </m:f>
                      </m:den>
                    </m:f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      olur.    </a:t>
                </a:r>
              </a:p>
              <a:p>
                <a:pPr mar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Örnek: 4, 6, 12 </a:t>
                </a:r>
                <a:r>
                  <a:rPr lang="tr-TR" sz="1600" dirty="0" err="1" smtClean="0">
                    <a:latin typeface="Arial Narrow" panose="020B0606020202030204" pitchFamily="34" charset="0"/>
                    <a:ea typeface="+mj-ea"/>
                    <a:cs typeface="+mj-cs"/>
                  </a:rPr>
                  <a:t>nin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:r>
                  <a:rPr lang="tr-TR" sz="1600" dirty="0" err="1" smtClean="0">
                    <a:latin typeface="Arial Narrow" panose="020B0606020202030204" pitchFamily="34" charset="0"/>
                    <a:ea typeface="+mj-ea"/>
                    <a:cs typeface="+mj-cs"/>
                  </a:rPr>
                  <a:t>harmonik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ortalaması kaçtır?  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tr-TR" sz="20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tr-TR" sz="2000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f>
                          <m:fPr>
                            <m:ctrlPr>
                              <a:rPr lang="tr-TR" sz="20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tr-TR" sz="2000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tr-TR" sz="2000" b="0" i="1" smtClean="0">
                                <a:latin typeface="Cambria Math"/>
                              </a:rPr>
                              <m:t>4</m:t>
                            </m:r>
                          </m:den>
                        </m:f>
                        <m:r>
                          <a:rPr lang="tr-TR" sz="2000" i="1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tr-TR" sz="20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tr-TR" sz="2000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tr-TR" sz="2000" b="0" i="1" smtClean="0">
                                <a:latin typeface="Cambria Math"/>
                              </a:rPr>
                              <m:t>6</m:t>
                            </m:r>
                          </m:den>
                        </m:f>
                        <m:r>
                          <a:rPr lang="tr-TR" sz="2000" i="1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tr-TR" sz="20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tr-TR" sz="2000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tr-TR" sz="2000" b="0" i="1" smtClean="0">
                                <a:latin typeface="Cambria Math"/>
                              </a:rPr>
                              <m:t>12</m:t>
                            </m:r>
                          </m:den>
                        </m:f>
                      </m:den>
                    </m:f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tr-TR" sz="2000" i="1">
                            <a:latin typeface="Cambria Math"/>
                          </a:rPr>
                          <m:t>3</m:t>
                        </m:r>
                      </m:num>
                      <m:den>
                        <m:f>
                          <m:fPr>
                            <m:ctrlPr>
                              <a:rPr lang="tr-TR" sz="20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tr-TR" sz="2000" b="0" i="1" smtClean="0">
                                <a:latin typeface="Cambria Math"/>
                              </a:rPr>
                              <m:t>6</m:t>
                            </m:r>
                          </m:num>
                          <m:den>
                            <m:r>
                              <a:rPr lang="tr-TR" sz="2000" i="1">
                                <a:latin typeface="Cambria Math"/>
                              </a:rPr>
                              <m:t>12</m:t>
                            </m:r>
                          </m:den>
                        </m:f>
                      </m:den>
                    </m:f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= </a:t>
                </a:r>
                <a:r>
                  <a:rPr lang="tr-TR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6 olur.</a:t>
                </a:r>
                <a:endParaRPr lang="tr-TR" sz="1600" b="1" dirty="0">
                  <a:latin typeface="Arial Narrow" panose="020B0606020202030204" pitchFamily="34" charset="0"/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22" t="-12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8226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4</a:t>
            </a:r>
            <a:r>
              <a:rPr lang="tr-TR" sz="3600" dirty="0" smtClean="0">
                <a:latin typeface="Arial Narrow" panose="020B0606020202030204" pitchFamily="34" charset="0"/>
              </a:rPr>
              <a:t>. BÖLÜM TEKRARI SORULARI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Örnek Soru 8:</a:t>
            </a:r>
          </a:p>
          <a:p>
            <a:pPr marL="0" indent="0">
              <a:buNone/>
            </a:pPr>
            <a:r>
              <a:rPr lang="tr-TR" sz="3600" dirty="0">
                <a:latin typeface="Arial Narrow" panose="020B0606020202030204" pitchFamily="34" charset="0"/>
                <a:ea typeface="+mj-ea"/>
                <a:cs typeface="+mj-cs"/>
              </a:rPr>
              <a:t>Bir öğrenci dört sınava girmiştir. ilk üç sınavın ortala­ması 6 </a:t>
            </a:r>
            <a:r>
              <a:rPr lang="tr-TR" sz="3600" dirty="0" err="1">
                <a:latin typeface="Arial Narrow" panose="020B0606020202030204" pitchFamily="34" charset="0"/>
                <a:ea typeface="+mj-ea"/>
                <a:cs typeface="+mj-cs"/>
              </a:rPr>
              <a:t>dır</a:t>
            </a:r>
            <a:r>
              <a:rPr lang="tr-TR" sz="3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 marL="0" indent="0">
              <a:buNone/>
            </a:pPr>
            <a:r>
              <a:rPr lang="tr-TR" sz="3600" dirty="0">
                <a:latin typeface="Arial Narrow" panose="020B0606020202030204" pitchFamily="34" charset="0"/>
                <a:ea typeface="+mj-ea"/>
                <a:cs typeface="+mj-cs"/>
              </a:rPr>
              <a:t>Dört </a:t>
            </a:r>
            <a:r>
              <a:rPr lang="tr-TR" sz="3600" dirty="0" smtClean="0">
                <a:latin typeface="Arial Narrow" panose="020B0606020202030204" pitchFamily="34" charset="0"/>
                <a:ea typeface="+mj-ea"/>
                <a:cs typeface="+mj-cs"/>
              </a:rPr>
              <a:t>sınavdan aldığ</a:t>
            </a:r>
            <a:r>
              <a:rPr lang="tr-TR" sz="3600" dirty="0">
                <a:latin typeface="Arial Narrow" panose="020B0606020202030204" pitchFamily="34" charset="0"/>
                <a:ea typeface="+mj-ea"/>
                <a:cs typeface="+mj-cs"/>
              </a:rPr>
              <a:t>ı</a:t>
            </a:r>
            <a:r>
              <a:rPr lang="tr-TR" sz="3600" dirty="0" smtClean="0">
                <a:latin typeface="Arial Narrow" panose="020B0606020202030204" pitchFamily="34" charset="0"/>
                <a:ea typeface="+mj-ea"/>
                <a:cs typeface="+mj-cs"/>
              </a:rPr>
              <a:t> notların ortalamas</a:t>
            </a:r>
            <a:r>
              <a:rPr lang="tr-TR" sz="3600" dirty="0">
                <a:latin typeface="Arial Narrow" panose="020B0606020202030204" pitchFamily="34" charset="0"/>
                <a:ea typeface="+mj-ea"/>
                <a:cs typeface="+mj-cs"/>
              </a:rPr>
              <a:t>ı</a:t>
            </a:r>
            <a:r>
              <a:rPr lang="tr-TR" sz="3600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3600" dirty="0">
                <a:latin typeface="Arial Narrow" panose="020B0606020202030204" pitchFamily="34" charset="0"/>
                <a:ea typeface="+mj-ea"/>
                <a:cs typeface="+mj-cs"/>
              </a:rPr>
              <a:t>7 olduğu­na göre, bu öğrenci son </a:t>
            </a:r>
            <a:r>
              <a:rPr lang="tr-TR" sz="3600" dirty="0" smtClean="0">
                <a:latin typeface="Arial Narrow" panose="020B0606020202030204" pitchFamily="34" charset="0"/>
                <a:ea typeface="+mj-ea"/>
                <a:cs typeface="+mj-cs"/>
              </a:rPr>
              <a:t>sınavdan </a:t>
            </a:r>
            <a:r>
              <a:rPr lang="tr-TR" sz="3600" dirty="0">
                <a:latin typeface="Arial Narrow" panose="020B0606020202030204" pitchFamily="34" charset="0"/>
                <a:ea typeface="+mj-ea"/>
                <a:cs typeface="+mj-cs"/>
              </a:rPr>
              <a:t>kaç </a:t>
            </a:r>
            <a:r>
              <a:rPr lang="tr-TR" sz="3600" dirty="0" smtClean="0">
                <a:latin typeface="Arial Narrow" panose="020B0606020202030204" pitchFamily="34" charset="0"/>
                <a:ea typeface="+mj-ea"/>
                <a:cs typeface="+mj-cs"/>
              </a:rPr>
              <a:t>almışt</a:t>
            </a:r>
            <a:r>
              <a:rPr lang="tr-TR" sz="3600" dirty="0">
                <a:latin typeface="Arial Narrow" panose="020B0606020202030204" pitchFamily="34" charset="0"/>
                <a:ea typeface="+mj-ea"/>
                <a:cs typeface="+mj-cs"/>
              </a:rPr>
              <a:t>ı</a:t>
            </a:r>
            <a:r>
              <a:rPr lang="tr-TR" sz="3600" dirty="0" smtClean="0">
                <a:latin typeface="Arial Narrow" panose="020B0606020202030204" pitchFamily="34" charset="0"/>
                <a:ea typeface="+mj-ea"/>
                <a:cs typeface="+mj-cs"/>
              </a:rPr>
              <a:t>r</a:t>
            </a:r>
            <a:r>
              <a:rPr lang="tr-TR" sz="3600" dirty="0">
                <a:latin typeface="Arial Narrow" panose="020B0606020202030204" pitchFamily="34" charset="0"/>
                <a:ea typeface="+mj-ea"/>
                <a:cs typeface="+mj-cs"/>
              </a:rPr>
              <a:t>?</a:t>
            </a:r>
          </a:p>
          <a:p>
            <a:pPr marL="0" indent="0">
              <a:buNone/>
            </a:pPr>
            <a:r>
              <a:rPr lang="tr-TR" sz="3600" dirty="0">
                <a:latin typeface="Arial Narrow" panose="020B0606020202030204" pitchFamily="34" charset="0"/>
                <a:ea typeface="+mj-ea"/>
                <a:cs typeface="+mj-cs"/>
              </a:rPr>
              <a:t>A) 6	B) 7	C) 8	D) </a:t>
            </a:r>
            <a:r>
              <a:rPr lang="tr-TR" sz="3600" dirty="0" smtClean="0">
                <a:latin typeface="Arial Narrow" panose="020B0606020202030204" pitchFamily="34" charset="0"/>
                <a:ea typeface="+mj-ea"/>
                <a:cs typeface="+mj-cs"/>
              </a:rPr>
              <a:t>  9</a:t>
            </a:r>
            <a:r>
              <a:rPr lang="tr-TR" sz="3600" dirty="0">
                <a:latin typeface="Arial Narrow" panose="020B0606020202030204" pitchFamily="34" charset="0"/>
                <a:ea typeface="+mj-ea"/>
                <a:cs typeface="+mj-cs"/>
              </a:rPr>
              <a:t>	E) 10</a:t>
            </a:r>
          </a:p>
          <a:p>
            <a:pPr marL="0" indent="0"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98762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4</a:t>
            </a:r>
            <a:r>
              <a:rPr lang="tr-TR" sz="3600" dirty="0" smtClean="0">
                <a:latin typeface="Arial Narrow" panose="020B0606020202030204" pitchFamily="34" charset="0"/>
              </a:rPr>
              <a:t>. BÖLÜM TEKRARI SORULARI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Örnek Soru 9:</a:t>
            </a:r>
          </a:p>
          <a:p>
            <a:pPr marL="0" indent="0">
              <a:buNone/>
            </a:pPr>
            <a:r>
              <a:rPr lang="tr-TR" sz="4000" dirty="0" smtClean="0">
                <a:latin typeface="Arial Narrow" panose="020B0606020202030204" pitchFamily="34" charset="0"/>
                <a:ea typeface="+mj-ea"/>
                <a:cs typeface="+mj-cs"/>
              </a:rPr>
              <a:t>Aritmetik ortalamas</a:t>
            </a:r>
            <a:r>
              <a:rPr lang="tr-TR" sz="4000" dirty="0">
                <a:latin typeface="Arial Narrow" panose="020B0606020202030204" pitchFamily="34" charset="0"/>
                <a:ea typeface="+mj-ea"/>
                <a:cs typeface="+mj-cs"/>
              </a:rPr>
              <a:t>ı</a:t>
            </a:r>
            <a:r>
              <a:rPr lang="tr-TR" sz="4000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4000" dirty="0">
                <a:latin typeface="Arial Narrow" panose="020B0606020202030204" pitchFamily="34" charset="0"/>
                <a:ea typeface="+mj-ea"/>
                <a:cs typeface="+mj-cs"/>
              </a:rPr>
              <a:t>10, geometrik </a:t>
            </a:r>
            <a:r>
              <a:rPr lang="tr-TR" sz="4000" dirty="0" smtClean="0">
                <a:latin typeface="Arial Narrow" panose="020B0606020202030204" pitchFamily="34" charset="0"/>
                <a:ea typeface="+mj-ea"/>
                <a:cs typeface="+mj-cs"/>
              </a:rPr>
              <a:t>ortalamaları </a:t>
            </a:r>
            <a:r>
              <a:rPr lang="tr-TR" sz="4000" dirty="0">
                <a:latin typeface="Arial Narrow" panose="020B0606020202030204" pitchFamily="34" charset="0"/>
                <a:ea typeface="+mj-ea"/>
                <a:cs typeface="+mj-cs"/>
              </a:rPr>
              <a:t>8 olan iki </a:t>
            </a:r>
            <a:r>
              <a:rPr lang="tr-TR" sz="4000" dirty="0" smtClean="0">
                <a:latin typeface="Arial Narrow" panose="020B0606020202030204" pitchFamily="34" charset="0"/>
                <a:ea typeface="+mj-ea"/>
                <a:cs typeface="+mj-cs"/>
              </a:rPr>
              <a:t>sayının </a:t>
            </a:r>
            <a:r>
              <a:rPr lang="tr-TR" sz="4000" dirty="0" err="1">
                <a:latin typeface="Arial Narrow" panose="020B0606020202030204" pitchFamily="34" charset="0"/>
                <a:ea typeface="+mj-ea"/>
                <a:cs typeface="+mj-cs"/>
              </a:rPr>
              <a:t>harmonik</a:t>
            </a:r>
            <a:r>
              <a:rPr lang="tr-TR" sz="4000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4000" dirty="0" smtClean="0">
                <a:latin typeface="Arial Narrow" panose="020B0606020202030204" pitchFamily="34" charset="0"/>
                <a:ea typeface="+mj-ea"/>
                <a:cs typeface="+mj-cs"/>
              </a:rPr>
              <a:t>ortalamas</a:t>
            </a:r>
            <a:r>
              <a:rPr lang="tr-TR" sz="4000" dirty="0">
                <a:latin typeface="Arial Narrow" panose="020B0606020202030204" pitchFamily="34" charset="0"/>
                <a:ea typeface="+mj-ea"/>
                <a:cs typeface="+mj-cs"/>
              </a:rPr>
              <a:t>ı</a:t>
            </a:r>
            <a:r>
              <a:rPr lang="tr-TR" sz="4000" dirty="0" smtClean="0">
                <a:latin typeface="Arial Narrow" panose="020B0606020202030204" pitchFamily="34" charset="0"/>
                <a:ea typeface="+mj-ea"/>
                <a:cs typeface="+mj-cs"/>
              </a:rPr>
              <a:t> kaçt</a:t>
            </a:r>
            <a:r>
              <a:rPr lang="tr-TR" sz="4000" dirty="0">
                <a:latin typeface="Arial Narrow" panose="020B0606020202030204" pitchFamily="34" charset="0"/>
                <a:ea typeface="+mj-ea"/>
                <a:cs typeface="+mj-cs"/>
              </a:rPr>
              <a:t>ı</a:t>
            </a:r>
            <a:r>
              <a:rPr lang="tr-TR" sz="4000" dirty="0" smtClean="0">
                <a:latin typeface="Arial Narrow" panose="020B0606020202030204" pitchFamily="34" charset="0"/>
                <a:ea typeface="+mj-ea"/>
                <a:cs typeface="+mj-cs"/>
              </a:rPr>
              <a:t>r</a:t>
            </a:r>
            <a:r>
              <a:rPr lang="tr-TR" sz="4000" dirty="0">
                <a:latin typeface="Arial Narrow" panose="020B0606020202030204" pitchFamily="34" charset="0"/>
                <a:ea typeface="+mj-ea"/>
                <a:cs typeface="+mj-cs"/>
              </a:rPr>
              <a:t>?</a:t>
            </a:r>
          </a:p>
          <a:p>
            <a:pPr marL="0" indent="0">
              <a:buNone/>
            </a:pPr>
            <a:r>
              <a:rPr lang="tr-TR" sz="4000" dirty="0">
                <a:latin typeface="Arial Narrow" panose="020B0606020202030204" pitchFamily="34" charset="0"/>
                <a:ea typeface="+mj-ea"/>
                <a:cs typeface="+mj-cs"/>
              </a:rPr>
              <a:t>A) 6 </a:t>
            </a:r>
            <a:r>
              <a:rPr lang="tr-TR" sz="4000" dirty="0" smtClean="0">
                <a:latin typeface="Arial Narrow" panose="020B0606020202030204" pitchFamily="34" charset="0"/>
                <a:ea typeface="+mj-ea"/>
                <a:cs typeface="+mj-cs"/>
              </a:rPr>
              <a:t>	B</a:t>
            </a:r>
            <a:r>
              <a:rPr lang="tr-TR" sz="4000" dirty="0">
                <a:latin typeface="Arial Narrow" panose="020B0606020202030204" pitchFamily="34" charset="0"/>
                <a:ea typeface="+mj-ea"/>
                <a:cs typeface="+mj-cs"/>
              </a:rPr>
              <a:t>) 6,2 </a:t>
            </a:r>
            <a:r>
              <a:rPr lang="tr-TR" sz="4000" dirty="0" smtClean="0">
                <a:latin typeface="Arial Narrow" panose="020B0606020202030204" pitchFamily="34" charset="0"/>
                <a:ea typeface="+mj-ea"/>
                <a:cs typeface="+mj-cs"/>
              </a:rPr>
              <a:t>	C</a:t>
            </a:r>
            <a:r>
              <a:rPr lang="tr-TR" sz="4000" dirty="0">
                <a:latin typeface="Arial Narrow" panose="020B0606020202030204" pitchFamily="34" charset="0"/>
                <a:ea typeface="+mj-ea"/>
                <a:cs typeface="+mj-cs"/>
              </a:rPr>
              <a:t>) 6,4 </a:t>
            </a:r>
            <a:r>
              <a:rPr lang="tr-TR" sz="4000" dirty="0" smtClean="0">
                <a:latin typeface="Arial Narrow" panose="020B0606020202030204" pitchFamily="34" charset="0"/>
                <a:ea typeface="+mj-ea"/>
                <a:cs typeface="+mj-cs"/>
              </a:rPr>
              <a:t>	D</a:t>
            </a:r>
            <a:r>
              <a:rPr lang="tr-TR" sz="4000" dirty="0">
                <a:latin typeface="Arial Narrow" panose="020B0606020202030204" pitchFamily="34" charset="0"/>
                <a:ea typeface="+mj-ea"/>
                <a:cs typeface="+mj-cs"/>
              </a:rPr>
              <a:t>) 6,8 </a:t>
            </a:r>
            <a:r>
              <a:rPr lang="tr-TR" sz="4000" dirty="0" smtClean="0">
                <a:latin typeface="Arial Narrow" panose="020B0606020202030204" pitchFamily="34" charset="0"/>
                <a:ea typeface="+mj-ea"/>
                <a:cs typeface="+mj-cs"/>
              </a:rPr>
              <a:t>	E</a:t>
            </a:r>
            <a:r>
              <a:rPr lang="tr-TR" sz="4000" dirty="0">
                <a:latin typeface="Arial Narrow" panose="020B0606020202030204" pitchFamily="34" charset="0"/>
                <a:ea typeface="+mj-ea"/>
                <a:cs typeface="+mj-cs"/>
              </a:rPr>
              <a:t>) 7,2</a:t>
            </a:r>
          </a:p>
          <a:p>
            <a:pPr marL="0" indent="0"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08000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4</a:t>
            </a:r>
            <a:r>
              <a:rPr lang="tr-TR" sz="3600" dirty="0" smtClean="0">
                <a:latin typeface="Arial Narrow" panose="020B0606020202030204" pitchFamily="34" charset="0"/>
              </a:rPr>
              <a:t>. BÖLÜM TEKRARI SORULARI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Örnek Soru 10:</a:t>
            </a:r>
          </a:p>
          <a:p>
            <a:pPr marL="0" lvl="0" indent="0">
              <a:buNone/>
            </a:pPr>
            <a:r>
              <a:rPr lang="tr-TR" sz="3600" dirty="0" smtClean="0">
                <a:latin typeface="Arial Narrow" panose="020B0606020202030204" pitchFamily="34" charset="0"/>
                <a:ea typeface="+mj-ea"/>
                <a:cs typeface="+mj-cs"/>
              </a:rPr>
              <a:t>On </a:t>
            </a:r>
            <a:r>
              <a:rPr lang="tr-TR" sz="3600" dirty="0">
                <a:latin typeface="Arial Narrow" panose="020B0606020202030204" pitchFamily="34" charset="0"/>
                <a:ea typeface="+mj-ea"/>
                <a:cs typeface="+mj-cs"/>
              </a:rPr>
              <a:t>iki kişilik bir grubun yaş ortalaması 12 </a:t>
            </a:r>
            <a:r>
              <a:rPr lang="tr-TR" sz="3600" dirty="0" err="1">
                <a:latin typeface="Arial Narrow" panose="020B0606020202030204" pitchFamily="34" charset="0"/>
                <a:ea typeface="+mj-ea"/>
                <a:cs typeface="+mj-cs"/>
              </a:rPr>
              <a:t>dir</a:t>
            </a:r>
            <a:r>
              <a:rPr lang="tr-TR" sz="3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 marL="0" indent="0">
              <a:buNone/>
            </a:pPr>
            <a:r>
              <a:rPr lang="tr-TR" sz="3600" dirty="0">
                <a:latin typeface="Arial Narrow" panose="020B0606020202030204" pitchFamily="34" charset="0"/>
                <a:ea typeface="+mj-ea"/>
                <a:cs typeface="+mj-cs"/>
              </a:rPr>
              <a:t>Bu gruba </a:t>
            </a:r>
            <a:r>
              <a:rPr lang="tr-TR" sz="3600" dirty="0" smtClean="0">
                <a:latin typeface="Arial Narrow" panose="020B0606020202030204" pitchFamily="34" charset="0"/>
                <a:ea typeface="+mj-ea"/>
                <a:cs typeface="+mj-cs"/>
              </a:rPr>
              <a:t>yaşı </a:t>
            </a:r>
            <a:r>
              <a:rPr lang="tr-TR" sz="3600" dirty="0">
                <a:latin typeface="Arial Narrow" panose="020B0606020202030204" pitchFamily="34" charset="0"/>
                <a:ea typeface="+mj-ea"/>
                <a:cs typeface="+mj-cs"/>
              </a:rPr>
              <a:t>16 olan kaç kişi </a:t>
            </a:r>
            <a:r>
              <a:rPr lang="tr-TR" sz="3600" dirty="0" smtClean="0">
                <a:latin typeface="Arial Narrow" panose="020B0606020202030204" pitchFamily="34" charset="0"/>
                <a:ea typeface="+mj-ea"/>
                <a:cs typeface="+mj-cs"/>
              </a:rPr>
              <a:t>katılmalıd</a:t>
            </a:r>
            <a:r>
              <a:rPr lang="tr-TR" sz="3600" dirty="0">
                <a:latin typeface="Arial Narrow" panose="020B0606020202030204" pitchFamily="34" charset="0"/>
                <a:ea typeface="+mj-ea"/>
                <a:cs typeface="+mj-cs"/>
              </a:rPr>
              <a:t>ı</a:t>
            </a:r>
            <a:r>
              <a:rPr lang="tr-TR" sz="3600" dirty="0" smtClean="0">
                <a:latin typeface="Arial Narrow" panose="020B0606020202030204" pitchFamily="34" charset="0"/>
                <a:ea typeface="+mj-ea"/>
                <a:cs typeface="+mj-cs"/>
              </a:rPr>
              <a:t>r </a:t>
            </a:r>
            <a:r>
              <a:rPr lang="tr-TR" sz="3600" dirty="0">
                <a:latin typeface="Arial Narrow" panose="020B0606020202030204" pitchFamily="34" charset="0"/>
                <a:ea typeface="+mj-ea"/>
                <a:cs typeface="+mj-cs"/>
              </a:rPr>
              <a:t>ki tüm grubun yaş </a:t>
            </a:r>
            <a:r>
              <a:rPr lang="tr-TR" sz="3600" dirty="0" smtClean="0">
                <a:latin typeface="Arial Narrow" panose="020B0606020202030204" pitchFamily="34" charset="0"/>
                <a:ea typeface="+mj-ea"/>
                <a:cs typeface="+mj-cs"/>
              </a:rPr>
              <a:t>ortalamas</a:t>
            </a:r>
            <a:r>
              <a:rPr lang="tr-TR" sz="3600" dirty="0">
                <a:latin typeface="Arial Narrow" panose="020B0606020202030204" pitchFamily="34" charset="0"/>
                <a:ea typeface="+mj-ea"/>
                <a:cs typeface="+mj-cs"/>
              </a:rPr>
              <a:t>ı</a:t>
            </a:r>
            <a:r>
              <a:rPr lang="tr-TR" sz="3600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3600" dirty="0">
                <a:latin typeface="Arial Narrow" panose="020B0606020202030204" pitchFamily="34" charset="0"/>
                <a:ea typeface="+mj-ea"/>
                <a:cs typeface="+mj-cs"/>
              </a:rPr>
              <a:t>15 olsun?</a:t>
            </a:r>
          </a:p>
          <a:p>
            <a:pPr marL="0" indent="0">
              <a:buNone/>
            </a:pPr>
            <a:r>
              <a:rPr lang="tr-TR" sz="3600" dirty="0">
                <a:latin typeface="Arial Narrow" panose="020B0606020202030204" pitchFamily="34" charset="0"/>
                <a:ea typeface="+mj-ea"/>
                <a:cs typeface="+mj-cs"/>
              </a:rPr>
              <a:t>A) 36 </a:t>
            </a:r>
            <a:r>
              <a:rPr lang="tr-TR" sz="3600" dirty="0" smtClean="0">
                <a:latin typeface="Arial Narrow" panose="020B0606020202030204" pitchFamily="34" charset="0"/>
                <a:ea typeface="+mj-ea"/>
                <a:cs typeface="+mj-cs"/>
              </a:rPr>
              <a:t>	B</a:t>
            </a:r>
            <a:r>
              <a:rPr lang="tr-TR" sz="3600" dirty="0">
                <a:latin typeface="Arial Narrow" panose="020B0606020202030204" pitchFamily="34" charset="0"/>
                <a:ea typeface="+mj-ea"/>
                <a:cs typeface="+mj-cs"/>
              </a:rPr>
              <a:t>) 24 </a:t>
            </a:r>
            <a:r>
              <a:rPr lang="tr-TR" sz="3600" dirty="0" smtClean="0">
                <a:latin typeface="Arial Narrow" panose="020B0606020202030204" pitchFamily="34" charset="0"/>
                <a:ea typeface="+mj-ea"/>
                <a:cs typeface="+mj-cs"/>
              </a:rPr>
              <a:t>	C</a:t>
            </a:r>
            <a:r>
              <a:rPr lang="tr-TR" sz="3600" dirty="0">
                <a:latin typeface="Arial Narrow" panose="020B0606020202030204" pitchFamily="34" charset="0"/>
                <a:ea typeface="+mj-ea"/>
                <a:cs typeface="+mj-cs"/>
              </a:rPr>
              <a:t>) 22 </a:t>
            </a:r>
            <a:r>
              <a:rPr lang="tr-TR" sz="3600" dirty="0" smtClean="0">
                <a:latin typeface="Arial Narrow" panose="020B0606020202030204" pitchFamily="34" charset="0"/>
                <a:ea typeface="+mj-ea"/>
                <a:cs typeface="+mj-cs"/>
              </a:rPr>
              <a:t>	D</a:t>
            </a:r>
            <a:r>
              <a:rPr lang="tr-TR" sz="3600" dirty="0">
                <a:latin typeface="Arial Narrow" panose="020B0606020202030204" pitchFamily="34" charset="0"/>
                <a:ea typeface="+mj-ea"/>
                <a:cs typeface="+mj-cs"/>
              </a:rPr>
              <a:t>) 20 </a:t>
            </a:r>
            <a:r>
              <a:rPr lang="tr-TR" sz="3600" dirty="0" smtClean="0">
                <a:latin typeface="Arial Narrow" panose="020B0606020202030204" pitchFamily="34" charset="0"/>
                <a:ea typeface="+mj-ea"/>
                <a:cs typeface="+mj-cs"/>
              </a:rPr>
              <a:t>	E</a:t>
            </a:r>
            <a:r>
              <a:rPr lang="tr-TR" sz="3600" dirty="0">
                <a:latin typeface="Arial Narrow" panose="020B0606020202030204" pitchFamily="34" charset="0"/>
                <a:ea typeface="+mj-ea"/>
                <a:cs typeface="+mj-cs"/>
              </a:rPr>
              <a:t>) 18</a:t>
            </a:r>
          </a:p>
          <a:p>
            <a:pPr marL="0" indent="0"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28650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4</a:t>
            </a:r>
            <a:r>
              <a:rPr lang="tr-TR" sz="3600" dirty="0" smtClean="0">
                <a:latin typeface="Arial Narrow" panose="020B0606020202030204" pitchFamily="34" charset="0"/>
              </a:rPr>
              <a:t>. BÖLÜM TEKRARI SORULARI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Örnek Soru 11: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4000" dirty="0" smtClean="0">
                <a:latin typeface="Arial Narrow" panose="020B0606020202030204" pitchFamily="34" charset="0"/>
                <a:ea typeface="+mj-ea"/>
                <a:cs typeface="+mj-cs"/>
              </a:rPr>
              <a:t>9600 </a:t>
            </a:r>
            <a:r>
              <a:rPr lang="tr-TR" sz="4000" dirty="0">
                <a:latin typeface="Arial Narrow" panose="020B0606020202030204" pitchFamily="34" charset="0"/>
                <a:ea typeface="+mj-ea"/>
                <a:cs typeface="+mj-cs"/>
              </a:rPr>
              <a:t>TL yaşları 15, 16 ve 17 olan üç kardeş ara­sında yaşları ile doğru orantılı olarak dağıtılıyor.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4000" dirty="0">
                <a:latin typeface="Arial Narrow" panose="020B0606020202030204" pitchFamily="34" charset="0"/>
                <a:ea typeface="+mj-ea"/>
                <a:cs typeface="+mj-cs"/>
              </a:rPr>
              <a:t>En küçük kardeş için verilen para kaç TL </a:t>
            </a:r>
            <a:r>
              <a:rPr lang="tr-TR" sz="4000" dirty="0" err="1">
                <a:latin typeface="Arial Narrow" panose="020B0606020202030204" pitchFamily="34" charset="0"/>
                <a:ea typeface="+mj-ea"/>
                <a:cs typeface="+mj-cs"/>
              </a:rPr>
              <a:t>dir</a:t>
            </a:r>
            <a:r>
              <a:rPr lang="tr-TR" sz="4000" dirty="0">
                <a:latin typeface="Arial Narrow" panose="020B0606020202030204" pitchFamily="34" charset="0"/>
                <a:ea typeface="+mj-ea"/>
                <a:cs typeface="+mj-cs"/>
              </a:rPr>
              <a:t>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4000" dirty="0">
                <a:latin typeface="Arial Narrow" panose="020B0606020202030204" pitchFamily="34" charset="0"/>
                <a:ea typeface="+mj-ea"/>
                <a:cs typeface="+mj-cs"/>
              </a:rPr>
              <a:t>A) 2900	B) 3000	</a:t>
            </a:r>
            <a:r>
              <a:rPr lang="tr-TR" sz="4000" dirty="0" smtClean="0">
                <a:latin typeface="Arial Narrow" panose="020B0606020202030204" pitchFamily="34" charset="0"/>
                <a:ea typeface="+mj-ea"/>
                <a:cs typeface="+mj-cs"/>
              </a:rPr>
              <a:t>C)3100	D)3200</a:t>
            </a:r>
            <a:r>
              <a:rPr lang="tr-TR" sz="4000" dirty="0">
                <a:latin typeface="Arial Narrow" panose="020B0606020202030204" pitchFamily="34" charset="0"/>
                <a:ea typeface="+mj-ea"/>
                <a:cs typeface="+mj-cs"/>
              </a:rPr>
              <a:t>	E)3300</a:t>
            </a:r>
          </a:p>
        </p:txBody>
      </p:sp>
    </p:spTree>
    <p:extLst>
      <p:ext uri="{BB962C8B-B14F-4D97-AF65-F5344CB8AC3E}">
        <p14:creationId xmlns:p14="http://schemas.microsoft.com/office/powerpoint/2010/main" val="3586080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4</a:t>
            </a:r>
            <a:r>
              <a:rPr lang="tr-TR" sz="3600" dirty="0" smtClean="0">
                <a:latin typeface="Arial Narrow" panose="020B0606020202030204" pitchFamily="34" charset="0"/>
              </a:rPr>
              <a:t>. BÖLÜM TEKRARI SORULARI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Örnek Soru 12:</a:t>
                </a:r>
              </a:p>
              <a:p>
                <a:pPr marL="0" indent="0">
                  <a:buNone/>
                </a:pPr>
                <a:endParaRPr lang="tr-TR" sz="3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tr-TR" sz="3600" b="1" i="1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3600" b="1" i="1">
                            <a:latin typeface="Cambria Math"/>
                            <a:ea typeface="+mj-ea"/>
                            <a:cs typeface="+mj-cs"/>
                          </a:rPr>
                          <m:t>𝐚</m:t>
                        </m:r>
                      </m:num>
                      <m:den>
                        <m:r>
                          <a:rPr lang="tr-TR" sz="3600" b="1" i="1">
                            <a:latin typeface="Cambria Math"/>
                            <a:ea typeface="+mj-ea"/>
                            <a:cs typeface="+mj-cs"/>
                          </a:rPr>
                          <m:t>𝟑</m:t>
                        </m:r>
                      </m:den>
                    </m:f>
                    <m:r>
                      <a:rPr lang="tr-TR" sz="3600" b="1">
                        <a:latin typeface="Cambria Math"/>
                        <a:ea typeface="+mj-ea"/>
                        <a:cs typeface="+mj-cs"/>
                      </a:rPr>
                      <m:t>=</m:t>
                    </m:r>
                    <m:f>
                      <m:fPr>
                        <m:ctrlPr>
                          <a:rPr lang="tr-TR" sz="3600" b="1" i="1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3600" b="1" i="1">
                            <a:latin typeface="Cambria Math"/>
                            <a:ea typeface="+mj-ea"/>
                            <a:cs typeface="+mj-cs"/>
                          </a:rPr>
                          <m:t>𝐛</m:t>
                        </m:r>
                      </m:num>
                      <m:den>
                        <m:r>
                          <a:rPr lang="tr-TR" sz="3600" b="1" i="1">
                            <a:latin typeface="Cambria Math"/>
                            <a:ea typeface="+mj-ea"/>
                            <a:cs typeface="+mj-cs"/>
                          </a:rPr>
                          <m:t>𝟔</m:t>
                        </m:r>
                      </m:den>
                    </m:f>
                    <m:r>
                      <a:rPr lang="tr-TR" sz="3600" b="1">
                        <a:latin typeface="Cambria Math"/>
                        <a:ea typeface="+mj-ea"/>
                        <a:cs typeface="+mj-cs"/>
                      </a:rPr>
                      <m:t>=</m:t>
                    </m:r>
                    <m:f>
                      <m:fPr>
                        <m:ctrlPr>
                          <a:rPr lang="tr-TR" sz="3600" b="1" i="1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3600" b="1" i="1">
                            <a:latin typeface="Cambria Math"/>
                            <a:ea typeface="+mj-ea"/>
                            <a:cs typeface="+mj-cs"/>
                          </a:rPr>
                          <m:t>𝐜</m:t>
                        </m:r>
                      </m:num>
                      <m:den>
                        <m:r>
                          <a:rPr lang="tr-TR" sz="3600" b="1" i="1">
                            <a:latin typeface="Cambria Math"/>
                            <a:ea typeface="+mj-ea"/>
                            <a:cs typeface="+mj-cs"/>
                          </a:rPr>
                          <m:t>𝟗</m:t>
                        </m:r>
                      </m:den>
                    </m:f>
                  </m:oMath>
                </a14:m>
                <a:r>
                  <a:rPr lang="tr-TR" sz="3600" b="1" dirty="0">
                    <a:latin typeface="Arial Narrow" panose="020B0606020202030204" pitchFamily="34" charset="0"/>
                    <a:ea typeface="+mj-ea"/>
                    <a:cs typeface="+mj-cs"/>
                  </a:rPr>
                  <a:t>   </a:t>
                </a:r>
                <a:endParaRPr lang="tr-TR" sz="3600" b="1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endParaRPr lang="tr-TR" sz="3600" b="1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3600" dirty="0">
                    <a:latin typeface="Arial Narrow" panose="020B0606020202030204" pitchFamily="34" charset="0"/>
                    <a:ea typeface="+mj-ea"/>
                    <a:cs typeface="+mj-cs"/>
                  </a:rPr>
                  <a:t>a - 2b + 3c = 36 olduğuna göre, a kaçtır?</a:t>
                </a:r>
              </a:p>
              <a:p>
                <a:pPr marL="0" indent="0">
                  <a:buNone/>
                </a:pPr>
                <a:endParaRPr lang="tr-TR" sz="3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pt-BR" sz="3600" dirty="0"/>
                  <a:t>A) 4 </a:t>
                </a:r>
                <a:r>
                  <a:rPr lang="tr-TR" sz="3600" dirty="0" smtClean="0"/>
                  <a:t>	</a:t>
                </a:r>
                <a:r>
                  <a:rPr lang="pt-BR" sz="3600" dirty="0" smtClean="0"/>
                  <a:t>B</a:t>
                </a:r>
                <a:r>
                  <a:rPr lang="pt-BR" sz="3600" dirty="0"/>
                  <a:t>) 5 </a:t>
                </a:r>
                <a:r>
                  <a:rPr lang="tr-TR" sz="3600" dirty="0" smtClean="0"/>
                  <a:t>	</a:t>
                </a:r>
                <a:r>
                  <a:rPr lang="pt-BR" sz="3600" dirty="0" smtClean="0"/>
                  <a:t>C</a:t>
                </a:r>
                <a:r>
                  <a:rPr lang="pt-BR" sz="3600" dirty="0"/>
                  <a:t>) 6 </a:t>
                </a:r>
                <a:r>
                  <a:rPr lang="tr-TR" sz="3600" dirty="0" smtClean="0"/>
                  <a:t>	</a:t>
                </a:r>
                <a:r>
                  <a:rPr lang="pt-BR" sz="3600" dirty="0" smtClean="0"/>
                  <a:t>D</a:t>
                </a:r>
                <a:r>
                  <a:rPr lang="pt-BR" sz="3600" dirty="0"/>
                  <a:t>) 7 </a:t>
                </a:r>
                <a:r>
                  <a:rPr lang="tr-TR" sz="3600" dirty="0" smtClean="0"/>
                  <a:t>	</a:t>
                </a:r>
                <a:r>
                  <a:rPr lang="pt-BR" sz="3600" dirty="0" smtClean="0"/>
                  <a:t>E</a:t>
                </a:r>
                <a:r>
                  <a:rPr lang="pt-BR" sz="3600" dirty="0"/>
                  <a:t>) 8</a:t>
                </a:r>
                <a:endParaRPr lang="tr-TR" sz="3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</p:txBody>
          </p:sp>
        </mc:Choice>
        <mc:Fallback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797" t="-1261" b="-406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5106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5</a:t>
            </a:r>
            <a:r>
              <a:rPr lang="tr-TR" sz="3600" dirty="0" smtClean="0">
                <a:latin typeface="Arial Narrow" panose="020B0606020202030204" pitchFamily="34" charset="0"/>
              </a:rPr>
              <a:t>. </a:t>
            </a:r>
            <a:r>
              <a:rPr lang="tr-TR" sz="3600" dirty="0">
                <a:latin typeface="Arial Narrow" panose="020B0606020202030204" pitchFamily="34" charset="0"/>
              </a:rPr>
              <a:t>KAYNAKLAR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/>
              <a:t>1. </a:t>
            </a:r>
            <a:r>
              <a:rPr lang="tr-TR" i="1" dirty="0"/>
              <a:t>" </a:t>
            </a:r>
            <a:r>
              <a:rPr lang="tr-TR" i="1" dirty="0" smtClean="0"/>
              <a:t>Sosyal Bilimler MYO için Temel Matematik</a:t>
            </a:r>
            <a:r>
              <a:rPr lang="tr-TR" i="1" dirty="0"/>
              <a:t>"</a:t>
            </a:r>
            <a:r>
              <a:rPr lang="tr-TR" dirty="0"/>
              <a:t> </a:t>
            </a:r>
            <a:r>
              <a:rPr lang="tr-TR" dirty="0" smtClean="0"/>
              <a:t>, Prof. Dr. Mustafa SEVÜKTEKİN,</a:t>
            </a:r>
            <a:r>
              <a:rPr lang="tr-TR" dirty="0"/>
              <a:t> </a:t>
            </a:r>
            <a:r>
              <a:rPr lang="tr-TR" dirty="0" smtClean="0"/>
              <a:t>Dora Basım </a:t>
            </a:r>
            <a:r>
              <a:rPr lang="tr-TR" dirty="0"/>
              <a:t>Yayın Dağıtım, </a:t>
            </a:r>
            <a:r>
              <a:rPr lang="tr-TR" dirty="0" smtClean="0"/>
              <a:t>2015</a:t>
            </a:r>
            <a:endParaRPr lang="tr-TR" dirty="0"/>
          </a:p>
          <a:p>
            <a:pPr marL="0" lvl="0" indent="0">
              <a:buNone/>
            </a:pPr>
            <a:r>
              <a:rPr lang="tr-TR" dirty="0"/>
              <a:t>2</a:t>
            </a:r>
            <a:r>
              <a:rPr lang="tr-TR" dirty="0" smtClean="0"/>
              <a:t>. "</a:t>
            </a:r>
            <a:r>
              <a:rPr lang="tr-TR" dirty="0"/>
              <a:t> </a:t>
            </a:r>
            <a:r>
              <a:rPr lang="tr-TR" i="1" dirty="0"/>
              <a:t>YGS Temel Matematik</a:t>
            </a:r>
            <a:r>
              <a:rPr lang="tr-TR" dirty="0"/>
              <a:t>",  Aydın Basın Yayın Matbaa Sanayi ve Ticaret Ltd. Şti., 2012</a:t>
            </a:r>
          </a:p>
          <a:p>
            <a:pPr marL="0" lvl="0" indent="0">
              <a:buNone/>
            </a:pPr>
            <a:r>
              <a:rPr lang="tr-TR" dirty="0" smtClean="0"/>
              <a:t>3. "</a:t>
            </a:r>
            <a:r>
              <a:rPr lang="tr-TR" dirty="0"/>
              <a:t> </a:t>
            </a:r>
            <a:r>
              <a:rPr lang="tr-TR" i="1" dirty="0"/>
              <a:t>ÖSS Matematik</a:t>
            </a:r>
            <a:r>
              <a:rPr lang="tr-TR" dirty="0"/>
              <a:t> ", </a:t>
            </a:r>
            <a:r>
              <a:rPr lang="tr-TR" u="sng" dirty="0"/>
              <a:t>Mustafa YAĞCI</a:t>
            </a:r>
            <a:r>
              <a:rPr lang="tr-TR" dirty="0"/>
              <a:t>, 2009</a:t>
            </a:r>
          </a:p>
          <a:p>
            <a:pPr marL="0" lvl="0" indent="0">
              <a:buNone/>
            </a:pPr>
            <a:r>
              <a:rPr lang="tr-TR" dirty="0" smtClean="0"/>
              <a:t>4. "</a:t>
            </a:r>
            <a:r>
              <a:rPr lang="tr-TR" dirty="0"/>
              <a:t> </a:t>
            </a:r>
            <a:r>
              <a:rPr lang="tr-TR" i="1" dirty="0"/>
              <a:t>Temel Matematik</a:t>
            </a:r>
            <a:r>
              <a:rPr lang="tr-TR" dirty="0"/>
              <a:t>", </a:t>
            </a:r>
            <a:r>
              <a:rPr lang="tr-TR" u="sng" dirty="0" err="1"/>
              <a:t>Prof.Dr</a:t>
            </a:r>
            <a:r>
              <a:rPr lang="tr-TR" u="sng" dirty="0"/>
              <a:t>. Mahmut KARTAL</a:t>
            </a:r>
            <a:r>
              <a:rPr lang="tr-TR" dirty="0"/>
              <a:t>, Nobel Yayın Dağıtım, 2009</a:t>
            </a:r>
          </a:p>
          <a:p>
            <a:pPr marL="0" lvl="0" indent="0">
              <a:buNone/>
            </a:pPr>
            <a:r>
              <a:rPr lang="tr-TR" dirty="0"/>
              <a:t>5</a:t>
            </a:r>
            <a:r>
              <a:rPr lang="tr-TR" dirty="0" smtClean="0"/>
              <a:t>. "</a:t>
            </a:r>
            <a:r>
              <a:rPr lang="tr-TR" dirty="0"/>
              <a:t> </a:t>
            </a:r>
            <a:r>
              <a:rPr lang="tr-TR" i="1" dirty="0"/>
              <a:t>Temel Matematik</a:t>
            </a:r>
            <a:r>
              <a:rPr lang="tr-TR" dirty="0"/>
              <a:t> ", </a:t>
            </a:r>
            <a:r>
              <a:rPr lang="tr-TR" u="sng" dirty="0" err="1"/>
              <a:t>Doç.Dr</a:t>
            </a:r>
            <a:r>
              <a:rPr lang="tr-TR" u="sng" dirty="0"/>
              <a:t>. İrfan ERTUĞRUL</a:t>
            </a:r>
            <a:r>
              <a:rPr lang="tr-TR" dirty="0"/>
              <a:t>, Ekin Basım Yayın Dağıtım, 2012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3841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5325</TotalTime>
  <Words>1612</Words>
  <Application>Microsoft Office PowerPoint</Application>
  <PresentationFormat>Özel</PresentationFormat>
  <Paragraphs>289</Paragraphs>
  <Slides>33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33</vt:i4>
      </vt:variant>
    </vt:vector>
  </HeadingPairs>
  <TitlesOfParts>
    <vt:vector size="34" baseType="lpstr">
      <vt:lpstr>Office Teması</vt:lpstr>
      <vt:lpstr>ORAN - ORANTI </vt:lpstr>
      <vt:lpstr>KONU BAŞLIKLARI</vt:lpstr>
      <vt:lpstr>1. ORAN</vt:lpstr>
      <vt:lpstr>2. ORANTI</vt:lpstr>
      <vt:lpstr>2. ORANTI</vt:lpstr>
      <vt:lpstr>2. ORANTI</vt:lpstr>
      <vt:lpstr>2. ORANTI</vt:lpstr>
      <vt:lpstr>2. ORANTI</vt:lpstr>
      <vt:lpstr>2. ORANTI</vt:lpstr>
      <vt:lpstr>2. ORANTI</vt:lpstr>
      <vt:lpstr>2. ORANTI</vt:lpstr>
      <vt:lpstr>2. ORANTI</vt:lpstr>
      <vt:lpstr>2. ORANTI</vt:lpstr>
      <vt:lpstr>2. ORANTI</vt:lpstr>
      <vt:lpstr>2. ORANTI</vt:lpstr>
      <vt:lpstr>2. ORANTI</vt:lpstr>
      <vt:lpstr>2. ORANTI</vt:lpstr>
      <vt:lpstr>2. ORANTI</vt:lpstr>
      <vt:lpstr>2. ORANTI</vt:lpstr>
      <vt:lpstr>2. ORANTI</vt:lpstr>
      <vt:lpstr>2. ORANTI</vt:lpstr>
      <vt:lpstr>2. ORANTI</vt:lpstr>
      <vt:lpstr>2. ORANTI</vt:lpstr>
      <vt:lpstr>2. ORANTI</vt:lpstr>
      <vt:lpstr>3. ORTALAMA ÇEŞİTLERİ</vt:lpstr>
      <vt:lpstr>3. ORTALAMA ÇEŞİTLERİ</vt:lpstr>
      <vt:lpstr>3. ORTALAMA ÇEŞİTLERİ</vt:lpstr>
      <vt:lpstr>4. BÖLÜM TEKRARI SORULARI</vt:lpstr>
      <vt:lpstr>4. BÖLÜM TEKRARI SORULARI</vt:lpstr>
      <vt:lpstr>4. BÖLÜM TEKRARI SORULARI</vt:lpstr>
      <vt:lpstr>4. BÖLÜM TEKRARI SORULARI</vt:lpstr>
      <vt:lpstr>4. BÖLÜM TEKRARI SORULARI</vt:lpstr>
      <vt:lpstr>5. KAYNAKLAR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UZEM - Part 1</dc:creator>
  <cp:lastModifiedBy>windows</cp:lastModifiedBy>
  <cp:revision>483</cp:revision>
  <dcterms:created xsi:type="dcterms:W3CDTF">2016-06-28T08:34:33Z</dcterms:created>
  <dcterms:modified xsi:type="dcterms:W3CDTF">2019-12-13T07:40:54Z</dcterms:modified>
</cp:coreProperties>
</file>