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5" r:id="rId3"/>
    <p:sldId id="265" r:id="rId4"/>
    <p:sldId id="349" r:id="rId5"/>
    <p:sldId id="350" r:id="rId6"/>
    <p:sldId id="351" r:id="rId7"/>
    <p:sldId id="352" r:id="rId8"/>
    <p:sldId id="327" r:id="rId9"/>
    <p:sldId id="328" r:id="rId10"/>
    <p:sldId id="329"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66" r:id="rId25"/>
    <p:sldId id="284"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14" autoAdjust="0"/>
    <p:restoredTop sz="94660"/>
  </p:normalViewPr>
  <p:slideViewPr>
    <p:cSldViewPr snapToGrid="0" showGuides="1">
      <p:cViewPr>
        <p:scale>
          <a:sx n="81" d="100"/>
          <a:sy n="81" d="100"/>
        </p:scale>
        <p:origin x="-2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73FE22-25F2-4F03-A132-DA6D5CB4DF43}" type="datetimeFigureOut">
              <a:rPr lang="tr-TR" smtClean="0"/>
              <a:t>12.12.2017</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EDA28-40BB-4BCA-9A95-91EBC787CDC2}" type="slidenum">
              <a:rPr lang="tr-TR" smtClean="0"/>
              <a:t>‹#›</a:t>
            </a:fld>
            <a:endParaRPr lang="tr-TR"/>
          </a:p>
        </p:txBody>
      </p:sp>
    </p:spTree>
    <p:extLst>
      <p:ext uri="{BB962C8B-B14F-4D97-AF65-F5344CB8AC3E}">
        <p14:creationId xmlns:p14="http://schemas.microsoft.com/office/powerpoint/2010/main" val="262816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12.12.2017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12.12.2017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12.12.2017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12.12.2017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12.12.2017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12.12.2017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12.12.2017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12.12.2017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12.12.2017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12.12.2017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12.12.2017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12.12.2017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hyperlink" Target="http://www.mgm.gov.tr/FILES/iklim/Havaiklim.pdf" TargetMode="External"/><Relationship Id="rId7" Type="http://schemas.openxmlformats.org/officeDocument/2006/relationships/hyperlink" Target="http://www.tema.org.tr/web_149662_1/entitialfocus.aspx?primary_id=1064&amp;target=categorial1&amp;type=2&amp;detail=single" TargetMode="External"/><Relationship Id="rId2" Type="http://schemas.openxmlformats.org/officeDocument/2006/relationships/hyperlink" Target="http://e360.yale.edu/feature/the_microbe_factor_and_its_role_in_our_climate_future/2279" TargetMode="External"/><Relationship Id="rId1" Type="http://schemas.openxmlformats.org/officeDocument/2006/relationships/slideLayout" Target="../slideLayouts/slideLayout2.xml"/><Relationship Id="rId6" Type="http://schemas.openxmlformats.org/officeDocument/2006/relationships/hyperlink" Target="http://www.dsi.gov.tr/docs/iklim-degisikligi/iklim_degisikligi_cerceve_sozlesmesi_ve_turkiye.pdf?sfvrsn" TargetMode="External"/><Relationship Id="rId5" Type="http://schemas.openxmlformats.org/officeDocument/2006/relationships/hyperlink" Target="http://www.cevreonline.com/kuresel/kuresel_Cozum_Onlem.htm" TargetMode="External"/><Relationship Id="rId4" Type="http://schemas.openxmlformats.org/officeDocument/2006/relationships/hyperlink" Target="http://www.mgm.gov.tr/FILES/kurumsal/arsiv/23mart/2010/sunu/ilk10/14.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latin typeface="Arial Narrow" panose="020B0606020202030204" pitchFamily="34" charset="0"/>
              </a:rPr>
              <a:t>KÜRESEL ISINMA</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457200" indent="-457200">
              <a:buAutoNum type="arabicPeriod"/>
            </a:pPr>
            <a:r>
              <a:rPr lang="tr-TR" sz="2100" b="1" dirty="0" smtClean="0">
                <a:latin typeface="Arial Narrow" panose="020B0606020202030204" pitchFamily="34" charset="0"/>
                <a:ea typeface="+mj-ea"/>
                <a:cs typeface="+mj-cs"/>
              </a:rPr>
              <a:t>Küresel Isınma Nedir ?</a:t>
            </a:r>
          </a:p>
          <a:p>
            <a:pPr marL="0" indent="0">
              <a:buNone/>
            </a:pPr>
            <a:r>
              <a:rPr lang="tr-TR" sz="1900" dirty="0" smtClean="0">
                <a:latin typeface="Arial Narrow" panose="020B0606020202030204" pitchFamily="34" charset="0"/>
              </a:rPr>
              <a:t>	1.1</a:t>
            </a:r>
            <a:r>
              <a:rPr lang="tr-TR" sz="1900" dirty="0">
                <a:latin typeface="Arial Narrow" panose="020B0606020202030204" pitchFamily="34" charset="0"/>
              </a:rPr>
              <a:t>. </a:t>
            </a:r>
            <a:r>
              <a:rPr lang="tr-TR" sz="1900" dirty="0" smtClean="0">
                <a:latin typeface="Arial Narrow" panose="020B0606020202030204" pitchFamily="34" charset="0"/>
              </a:rPr>
              <a:t>Küresel </a:t>
            </a:r>
            <a:r>
              <a:rPr lang="tr-TR" sz="1900" dirty="0">
                <a:latin typeface="Arial Narrow" panose="020B0606020202030204" pitchFamily="34" charset="0"/>
              </a:rPr>
              <a:t>I</a:t>
            </a:r>
            <a:r>
              <a:rPr lang="tr-TR" sz="1900" dirty="0" smtClean="0">
                <a:latin typeface="Arial Narrow" panose="020B0606020202030204" pitchFamily="34" charset="0"/>
              </a:rPr>
              <a:t>sınma Tarihi</a:t>
            </a:r>
          </a:p>
          <a:p>
            <a:pPr marL="0" indent="0">
              <a:buNone/>
            </a:pPr>
            <a:r>
              <a:rPr lang="tr-TR" sz="1900" dirty="0">
                <a:latin typeface="Arial Narrow" panose="020B0606020202030204" pitchFamily="34" charset="0"/>
              </a:rPr>
              <a:t>	</a:t>
            </a:r>
            <a:r>
              <a:rPr lang="tr-TR" sz="1900" dirty="0" smtClean="0">
                <a:latin typeface="Arial Narrow" panose="020B0606020202030204" pitchFamily="34" charset="0"/>
              </a:rPr>
              <a:t>1.2. Küresel Isınmaya Sebep Olan Faktörler</a:t>
            </a:r>
            <a:r>
              <a:rPr lang="tr-TR" sz="1900" dirty="0">
                <a:latin typeface="Arial Narrow" panose="020B0606020202030204" pitchFamily="34" charset="0"/>
              </a:rPr>
              <a:t>	</a:t>
            </a:r>
            <a:endParaRPr lang="tr-TR" b="1" cap="all" dirty="0"/>
          </a:p>
          <a:p>
            <a:pPr marL="0" indent="0">
              <a:lnSpc>
                <a:spcPct val="110000"/>
              </a:lnSpc>
              <a:buNone/>
            </a:pPr>
            <a:r>
              <a:rPr lang="tr-TR" sz="2100" b="1" dirty="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Gelecekte İklim</a:t>
            </a:r>
            <a:endParaRPr lang="tr-TR" sz="2100" b="1" dirty="0">
              <a:latin typeface="Arial Narrow" panose="020B0606020202030204" pitchFamily="34" charset="0"/>
              <a:ea typeface="+mj-ea"/>
              <a:cs typeface="+mj-cs"/>
            </a:endParaRPr>
          </a:p>
          <a:p>
            <a:pPr marL="0" indent="0">
              <a:buNone/>
            </a:pPr>
            <a:r>
              <a:rPr lang="tr-TR" sz="2100" b="1" dirty="0">
                <a:latin typeface="Arial Narrow" panose="020B0606020202030204" pitchFamily="34" charset="0"/>
              </a:rPr>
              <a:t>3</a:t>
            </a:r>
            <a:r>
              <a:rPr lang="tr-TR" sz="2100" b="1" dirty="0" smtClean="0">
                <a:latin typeface="Arial Narrow" panose="020B0606020202030204" pitchFamily="34" charset="0"/>
              </a:rPr>
              <a:t>. İklim Değişikliğinin Türkiye Üzerinde Olası Etkileri</a:t>
            </a:r>
            <a:endParaRPr lang="tr-TR" sz="2100" b="1" dirty="0">
              <a:latin typeface="Arial Narrow" panose="020B0606020202030204" pitchFamily="34" charset="0"/>
            </a:endParaRPr>
          </a:p>
          <a:p>
            <a:pPr marL="0" indent="0">
              <a:buNone/>
            </a:pPr>
            <a:r>
              <a:rPr lang="tr-TR" sz="2100" b="1" dirty="0" smtClean="0">
                <a:latin typeface="Arial Narrow" panose="020B0606020202030204" pitchFamily="34" charset="0"/>
                <a:ea typeface="+mj-ea"/>
                <a:cs typeface="+mj-cs"/>
              </a:rPr>
              <a:t>4. Küresel Isınmaya Karşı Küresel İşbirliği</a:t>
            </a:r>
          </a:p>
          <a:p>
            <a:pPr marL="0" indent="0">
              <a:buNone/>
            </a:pPr>
            <a:r>
              <a:rPr lang="tr-TR" sz="2100" b="1" dirty="0">
                <a:latin typeface="Arial Narrow" panose="020B0606020202030204" pitchFamily="34" charset="0"/>
                <a:ea typeface="+mj-ea"/>
                <a:cs typeface="+mj-cs"/>
              </a:rPr>
              <a:t>	</a:t>
            </a:r>
            <a:r>
              <a:rPr lang="tr-TR" sz="1900" dirty="0">
                <a:latin typeface="Arial Narrow" panose="020B0606020202030204" pitchFamily="34" charset="0"/>
              </a:rPr>
              <a:t>4.1. Kyoto </a:t>
            </a:r>
            <a:r>
              <a:rPr lang="tr-TR" sz="1900" dirty="0" smtClean="0">
                <a:latin typeface="Arial Narrow" panose="020B0606020202030204" pitchFamily="34" charset="0"/>
              </a:rPr>
              <a:t>Protokolü</a:t>
            </a:r>
          </a:p>
          <a:p>
            <a:pPr marL="0" indent="0">
              <a:buNone/>
            </a:pPr>
            <a:r>
              <a:rPr lang="tr-TR" sz="2000" b="1" dirty="0" smtClean="0">
                <a:latin typeface="Arial Narrow" panose="020B0606020202030204" pitchFamily="34" charset="0"/>
              </a:rPr>
              <a:t>	</a:t>
            </a:r>
            <a:r>
              <a:rPr lang="tr-TR" sz="1900" dirty="0">
                <a:latin typeface="Arial Narrow" panose="020B0606020202030204" pitchFamily="34" charset="0"/>
              </a:rPr>
              <a:t>4.2. Kyoto </a:t>
            </a:r>
            <a:r>
              <a:rPr lang="tr-TR" sz="1900" dirty="0" smtClean="0">
                <a:latin typeface="Arial Narrow" panose="020B0606020202030204" pitchFamily="34" charset="0"/>
              </a:rPr>
              <a:t>Protokolü </a:t>
            </a:r>
            <a:r>
              <a:rPr lang="tr-TR" sz="1900" dirty="0">
                <a:latin typeface="Arial Narrow" panose="020B0606020202030204" pitchFamily="34" charset="0"/>
              </a:rPr>
              <a:t>Esneklik Mekanizmaları</a:t>
            </a:r>
          </a:p>
          <a:p>
            <a:pPr marL="0" indent="0">
              <a:buNone/>
            </a:pPr>
            <a:r>
              <a:rPr lang="tr-TR" sz="2400" b="1" dirty="0" smtClean="0">
                <a:latin typeface="Arial Narrow" panose="020B0606020202030204" pitchFamily="34" charset="0"/>
              </a:rPr>
              <a:t>5. Bize Düşen Görevler Neler?</a:t>
            </a:r>
            <a:endParaRPr lang="tr-TR" sz="2400" b="1" dirty="0">
              <a:latin typeface="Arial Narrow" panose="020B0606020202030204" pitchFamily="34" charset="0"/>
            </a:endParaRPr>
          </a:p>
          <a:p>
            <a:pPr marL="0" indent="0">
              <a:buNone/>
            </a:pPr>
            <a:r>
              <a:rPr lang="tr-TR" sz="2400" b="1" dirty="0" smtClean="0">
                <a:latin typeface="Arial Narrow" panose="020B0606020202030204" pitchFamily="34" charset="0"/>
              </a:rPr>
              <a:t>6. Kaynaklar</a:t>
            </a:r>
            <a:endParaRPr lang="tr-TR" sz="2400" b="1" dirty="0">
              <a:latin typeface="Arial Narrow" panose="020B0606020202030204" pitchFamily="34" charset="0"/>
            </a:endParaRPr>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 Küresel </a:t>
            </a:r>
            <a:r>
              <a:rPr lang="tr-TR" sz="3600" b="1" dirty="0">
                <a:latin typeface="Arial Narrow" panose="020B0606020202030204" pitchFamily="34" charset="0"/>
              </a:rPr>
              <a:t>I</a:t>
            </a:r>
            <a:r>
              <a:rPr lang="tr-TR" sz="3600" b="1" dirty="0" smtClean="0">
                <a:latin typeface="Arial Narrow" panose="020B0606020202030204" pitchFamily="34" charset="0"/>
              </a:rPr>
              <a:t>sınma Nedir ?</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600" dirty="0" smtClean="0">
                <a:latin typeface="Arial Narrow" panose="020B0606020202030204" pitchFamily="34" charset="0"/>
                <a:ea typeface="+mj-ea"/>
                <a:cs typeface="+mj-cs"/>
              </a:rPr>
              <a:t>İnsan </a:t>
            </a:r>
            <a:r>
              <a:rPr lang="tr-TR" sz="1600" dirty="0">
                <a:latin typeface="Arial Narrow" panose="020B0606020202030204" pitchFamily="34" charset="0"/>
                <a:ea typeface="+mj-ea"/>
                <a:cs typeface="+mj-cs"/>
              </a:rPr>
              <a:t>faaliyetleri sonucu atmosfere salınan gazların </a:t>
            </a:r>
            <a:r>
              <a:rPr lang="tr-TR" sz="1600" b="1" dirty="0">
                <a:solidFill>
                  <a:srgbClr val="FF0000"/>
                </a:solidFill>
                <a:latin typeface="Arial Narrow" panose="020B0606020202030204" pitchFamily="34" charset="0"/>
                <a:ea typeface="+mj-ea"/>
                <a:cs typeface="+mj-cs"/>
              </a:rPr>
              <a:t>sera etkisi </a:t>
            </a:r>
            <a:r>
              <a:rPr lang="tr-TR" sz="1600" dirty="0">
                <a:latin typeface="Arial Narrow" panose="020B0606020202030204" pitchFamily="34" charset="0"/>
                <a:ea typeface="+mj-ea"/>
                <a:cs typeface="+mj-cs"/>
              </a:rPr>
              <a:t>yaratması sonucunda dünya yüzeyinde sıcaklığın artmasına </a:t>
            </a:r>
            <a:r>
              <a:rPr lang="tr-TR" sz="1600" b="1" dirty="0">
                <a:solidFill>
                  <a:srgbClr val="FF0000"/>
                </a:solidFill>
                <a:latin typeface="Arial Narrow" panose="020B0606020202030204" pitchFamily="34" charset="0"/>
                <a:ea typeface="+mj-ea"/>
                <a:cs typeface="+mj-cs"/>
              </a:rPr>
              <a:t>küresel ısınma </a:t>
            </a:r>
            <a:r>
              <a:rPr lang="tr-TR" sz="1600" dirty="0">
                <a:latin typeface="Arial Narrow" panose="020B0606020202030204" pitchFamily="34" charset="0"/>
                <a:ea typeface="+mj-ea"/>
                <a:cs typeface="+mj-cs"/>
              </a:rPr>
              <a:t>deniliyor.</a:t>
            </a:r>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1145" y="2353672"/>
            <a:ext cx="6528078" cy="4246420"/>
          </a:xfrm>
          <a:prstGeom prst="rect">
            <a:avLst/>
          </a:prstGeom>
        </p:spPr>
      </p:pic>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1.1 Küresel Isınmanın Tarihi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600" dirty="0" smtClean="0">
                <a:latin typeface="Arial Narrow" panose="020B0606020202030204" pitchFamily="34" charset="0"/>
                <a:ea typeface="+mj-ea"/>
                <a:cs typeface="+mj-cs"/>
              </a:rPr>
              <a:t>Günümüz </a:t>
            </a:r>
            <a:r>
              <a:rPr lang="tr-TR" sz="1600" dirty="0">
                <a:latin typeface="Arial Narrow" panose="020B0606020202030204" pitchFamily="34" charset="0"/>
                <a:ea typeface="+mj-ea"/>
                <a:cs typeface="+mj-cs"/>
              </a:rPr>
              <a:t>toplunu etkileyen ve  ilgisini son 20 yıl içinde çekmeye başlayan ve sürekli artan sera etkisi ve küresel ısınma, yaklaşık 100 yıldır bilinmekte ve bilim adamları tarafından incelenmektedir. Atmosferdeki CO2 birikiminin değişmesine bağlı olarak, iklimin </a:t>
            </a:r>
            <a:r>
              <a:rPr lang="tr-TR" sz="1600" dirty="0" smtClean="0">
                <a:latin typeface="Arial Narrow" panose="020B0606020202030204" pitchFamily="34" charset="0"/>
                <a:ea typeface="+mj-ea"/>
                <a:cs typeface="+mj-cs"/>
              </a:rPr>
              <a:t>değişe bilirliği </a:t>
            </a:r>
            <a:r>
              <a:rPr lang="tr-TR" sz="1600" dirty="0">
                <a:latin typeface="Arial Narrow" panose="020B0606020202030204" pitchFamily="34" charset="0"/>
                <a:ea typeface="+mj-ea"/>
                <a:cs typeface="+mj-cs"/>
              </a:rPr>
              <a:t>ilk kez 1896 yılında Nobel ödülü sahibi İsveçli S. </a:t>
            </a:r>
            <a:r>
              <a:rPr lang="tr-TR" sz="1600" dirty="0" err="1">
                <a:latin typeface="Arial Narrow" panose="020B0606020202030204" pitchFamily="34" charset="0"/>
                <a:ea typeface="+mj-ea"/>
                <a:cs typeface="+mj-cs"/>
              </a:rPr>
              <a:t>Arrhenius</a:t>
            </a:r>
            <a:r>
              <a:rPr lang="tr-TR" sz="1600" dirty="0">
                <a:latin typeface="Arial Narrow" panose="020B0606020202030204" pitchFamily="34" charset="0"/>
                <a:ea typeface="+mj-ea"/>
                <a:cs typeface="+mj-cs"/>
              </a:rPr>
              <a:t> tarafından öngörülmüştür</a:t>
            </a:r>
            <a:r>
              <a:rPr lang="tr-TR" sz="1600" dirty="0" smtClean="0">
                <a:latin typeface="Arial Narrow" panose="020B0606020202030204" pitchFamily="34" charset="0"/>
                <a:ea typeface="+mj-ea"/>
                <a:cs typeface="+mj-cs"/>
              </a:rPr>
              <a:t>.</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r>
              <a:rPr lang="tr-TR" altLang="tr-TR" sz="1600" dirty="0" smtClean="0">
                <a:latin typeface="Arial Narrow" panose="020B0606020202030204" pitchFamily="34" charset="0"/>
                <a:ea typeface="+mj-ea"/>
                <a:cs typeface="+mj-cs"/>
              </a:rPr>
              <a:t>Ancak</a:t>
            </a:r>
            <a:r>
              <a:rPr lang="tr-TR" altLang="tr-TR" sz="1600" dirty="0">
                <a:latin typeface="Arial Narrow" panose="020B0606020202030204" pitchFamily="34" charset="0"/>
                <a:ea typeface="+mj-ea"/>
                <a:cs typeface="+mj-cs"/>
              </a:rPr>
              <a:t>, ilk kez 1979 yılında Dünya Meteoroloji Örgütü (WMO) öncülüğünde “Birinci Dünya İklim Konferansı” düzenlenmiş; fosil yakıtlardan ve CO2 birikiminden kaynaklanan küresel iklim değişikliği vurgulanmıştır.</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pic>
        <p:nvPicPr>
          <p:cNvPr id="5" name="Picture 2" descr="http://upload.wikimedia.org/wikipedia/commons/thumb/6/6c/Arrhenius2.jpg/200px-Arrheniu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6974" y="3074742"/>
            <a:ext cx="1676027" cy="141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lag of the World Meteorological Organization.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6973" y="5420908"/>
            <a:ext cx="1676027" cy="110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063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1.1 Küresel Isınmanın Tarihi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1.1.1. Rio </a:t>
            </a:r>
            <a:r>
              <a:rPr lang="tr-TR" sz="1800" b="1" dirty="0">
                <a:latin typeface="Arial Narrow" panose="020B0606020202030204" pitchFamily="34" charset="0"/>
                <a:ea typeface="+mj-ea"/>
                <a:cs typeface="+mj-cs"/>
              </a:rPr>
              <a:t>Konferansı(5-12 Haziran 1992 )</a:t>
            </a:r>
          </a:p>
          <a:p>
            <a:pPr marL="109728" indent="0" fontAlgn="auto">
              <a:lnSpc>
                <a:spcPct val="150000"/>
              </a:lnSpc>
              <a:spcAft>
                <a:spcPts val="0"/>
              </a:spcAft>
              <a:buFont typeface="Wingdings 3"/>
              <a:buNone/>
              <a:defRPr/>
            </a:pPr>
            <a:r>
              <a:rPr lang="tr-TR" sz="1600" dirty="0" smtClean="0">
                <a:latin typeface="Arial Narrow" panose="020B0606020202030204" pitchFamily="34" charset="0"/>
                <a:ea typeface="+mj-ea"/>
                <a:cs typeface="+mj-cs"/>
              </a:rPr>
              <a:t>Birleşmiş </a:t>
            </a:r>
            <a:r>
              <a:rPr lang="tr-TR" sz="1600" dirty="0">
                <a:latin typeface="Arial Narrow" panose="020B0606020202030204" pitchFamily="34" charset="0"/>
                <a:ea typeface="+mj-ea"/>
                <a:cs typeface="+mj-cs"/>
              </a:rPr>
              <a:t>Milletler ve Avrupa Topluluğu ülkelerinin de içinde bulunduğu </a:t>
            </a:r>
            <a:r>
              <a:rPr lang="tr-TR" sz="1600" b="1" dirty="0">
                <a:latin typeface="Arial Narrow" panose="020B0606020202030204" pitchFamily="34" charset="0"/>
                <a:ea typeface="+mj-ea"/>
                <a:cs typeface="+mj-cs"/>
              </a:rPr>
              <a:t>184 ülkenin taraf olduğu Birleşmiş Milletler İklim Değişikliği Çerçeve Sözleşmesi</a:t>
            </a:r>
            <a:r>
              <a:rPr lang="tr-TR" sz="1600" dirty="0">
                <a:latin typeface="Arial Narrow" panose="020B0606020202030204" pitchFamily="34" charset="0"/>
                <a:ea typeface="+mj-ea"/>
                <a:cs typeface="+mj-cs"/>
              </a:rPr>
              <a:t> 21 Mart 1994 tarihinde yürürlüğe girmiştir.</a:t>
            </a:r>
          </a:p>
          <a:p>
            <a:pPr marL="109728" indent="0" fontAlgn="auto">
              <a:lnSpc>
                <a:spcPct val="150000"/>
              </a:lnSpc>
              <a:spcAft>
                <a:spcPts val="0"/>
              </a:spcAft>
              <a:buFont typeface="Wingdings 3"/>
              <a:buNone/>
              <a:defRPr/>
            </a:pPr>
            <a:endParaRPr lang="tr-TR" sz="1600" dirty="0">
              <a:latin typeface="Arial Narrow" panose="020B0606020202030204" pitchFamily="34" charset="0"/>
              <a:ea typeface="+mj-ea"/>
              <a:cs typeface="+mj-cs"/>
            </a:endParaRPr>
          </a:p>
          <a:p>
            <a:pPr marL="109728" indent="0" fontAlgn="auto">
              <a:lnSpc>
                <a:spcPct val="150000"/>
              </a:lnSpc>
              <a:spcAft>
                <a:spcPts val="0"/>
              </a:spcAft>
              <a:buFont typeface="Wingdings 3"/>
              <a:buNone/>
              <a:defRPr/>
            </a:pPr>
            <a:r>
              <a:rPr lang="tr-TR" sz="1600" b="1" dirty="0" smtClean="0">
                <a:latin typeface="Arial Narrow" panose="020B0606020202030204" pitchFamily="34" charset="0"/>
                <a:ea typeface="+mj-ea"/>
                <a:cs typeface="+mj-cs"/>
              </a:rPr>
              <a:t>Bu </a:t>
            </a:r>
            <a:r>
              <a:rPr lang="tr-TR" sz="1600" b="1" dirty="0">
                <a:latin typeface="Arial Narrow" panose="020B0606020202030204" pitchFamily="34" charset="0"/>
                <a:ea typeface="+mj-ea"/>
                <a:cs typeface="+mj-cs"/>
              </a:rPr>
              <a:t>sözleşmeye göre iki çalışma grubu oluşturulmuştur.</a:t>
            </a:r>
          </a:p>
          <a:p>
            <a:pPr marL="109728" indent="0" fontAlgn="auto">
              <a:lnSpc>
                <a:spcPct val="150000"/>
              </a:lnSpc>
              <a:spcAft>
                <a:spcPts val="0"/>
              </a:spcAft>
              <a:buFont typeface="Wingdings 3"/>
              <a:buNone/>
              <a:defRPr/>
            </a:pPr>
            <a:r>
              <a:rPr lang="tr-TR" sz="1600" b="1" dirty="0">
                <a:latin typeface="Arial Narrow" panose="020B0606020202030204" pitchFamily="34" charset="0"/>
                <a:ea typeface="+mj-ea"/>
                <a:cs typeface="+mj-cs"/>
              </a:rPr>
              <a:t>Birinci</a:t>
            </a:r>
            <a:r>
              <a:rPr lang="tr-TR" sz="1600" dirty="0">
                <a:latin typeface="Arial Narrow" panose="020B0606020202030204" pitchFamily="34" charset="0"/>
                <a:ea typeface="+mj-ea"/>
                <a:cs typeface="+mj-cs"/>
              </a:rPr>
              <a:t> çalışma grubunda ülkelerin CO2 ve öteki sera gazı emisyonlarıyla ilgili yükümlülükler; </a:t>
            </a:r>
            <a:r>
              <a:rPr lang="tr-TR" sz="1600" b="1" dirty="0">
                <a:latin typeface="Arial Narrow" panose="020B0606020202030204" pitchFamily="34" charset="0"/>
                <a:ea typeface="+mj-ea"/>
                <a:cs typeface="+mj-cs"/>
              </a:rPr>
              <a:t>ikinci</a:t>
            </a:r>
            <a:r>
              <a:rPr lang="tr-TR" sz="1600" dirty="0">
                <a:latin typeface="Arial Narrow" panose="020B0606020202030204" pitchFamily="34" charset="0"/>
                <a:ea typeface="+mj-ea"/>
                <a:cs typeface="+mj-cs"/>
              </a:rPr>
              <a:t> çalışma grubunda ise yasal ve kurumsal mekanizmalar ele alınmıştır. </a:t>
            </a: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075253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1.1 Küresel Isınmanın Tarihi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1.1.1. Rio </a:t>
            </a:r>
            <a:r>
              <a:rPr lang="tr-TR" sz="1800" b="1" dirty="0">
                <a:latin typeface="Arial Narrow" panose="020B0606020202030204" pitchFamily="34" charset="0"/>
                <a:ea typeface="+mj-ea"/>
                <a:cs typeface="+mj-cs"/>
              </a:rPr>
              <a:t>Konferansı(5-12 Haziran 1992 )</a:t>
            </a:r>
          </a:p>
          <a:p>
            <a:pPr marL="109728" indent="0" fontAlgn="auto">
              <a:lnSpc>
                <a:spcPct val="150000"/>
              </a:lnSpc>
              <a:spcAft>
                <a:spcPts val="0"/>
              </a:spcAft>
              <a:buNone/>
              <a:defRPr/>
            </a:pPr>
            <a:r>
              <a:rPr lang="tr-TR" sz="1600" dirty="0" smtClean="0">
                <a:latin typeface="Arial Narrow" panose="020B0606020202030204" pitchFamily="34" charset="0"/>
                <a:ea typeface="+mj-ea"/>
                <a:cs typeface="+mj-cs"/>
              </a:rPr>
              <a:t>Çalışma </a:t>
            </a:r>
            <a:r>
              <a:rPr lang="tr-TR" sz="1600" dirty="0">
                <a:latin typeface="Arial Narrow" panose="020B0606020202030204" pitchFamily="34" charset="0"/>
                <a:ea typeface="+mj-ea"/>
                <a:cs typeface="+mj-cs"/>
              </a:rPr>
              <a:t>gruplarının yaptığı araştırmalar sonunda, </a:t>
            </a:r>
            <a:r>
              <a:rPr lang="tr-TR" sz="1600" b="1" dirty="0">
                <a:latin typeface="Arial Narrow" panose="020B0606020202030204" pitchFamily="34" charset="0"/>
                <a:ea typeface="+mj-ea"/>
                <a:cs typeface="+mj-cs"/>
              </a:rPr>
              <a:t>gelişmiş ülkelerin </a:t>
            </a:r>
            <a:r>
              <a:rPr lang="tr-TR" sz="1600" dirty="0">
                <a:latin typeface="Arial Narrow" panose="020B0606020202030204" pitchFamily="34" charset="0"/>
                <a:ea typeface="+mj-ea"/>
                <a:cs typeface="+mj-cs"/>
              </a:rPr>
              <a:t>önceki süreçte atmosfere yaydığı sera gazları dikkatle alınmış ve bu ülkelerin emisyonlarında derhal indirim yoluna gitmeleri belirtilmiştir.</a:t>
            </a:r>
          </a:p>
          <a:p>
            <a:pPr marL="109728" indent="0" fontAlgn="auto">
              <a:lnSpc>
                <a:spcPct val="150000"/>
              </a:lnSpc>
              <a:spcAft>
                <a:spcPts val="0"/>
              </a:spcAft>
              <a:buFont typeface="Wingdings 3"/>
              <a:buNone/>
              <a:defRPr/>
            </a:pPr>
            <a:endParaRPr lang="tr-TR" sz="1600" dirty="0">
              <a:latin typeface="Arial Narrow" panose="020B0606020202030204" pitchFamily="34" charset="0"/>
              <a:ea typeface="+mj-ea"/>
              <a:cs typeface="+mj-cs"/>
            </a:endParaRPr>
          </a:p>
          <a:p>
            <a:pPr marL="109728" indent="0" fontAlgn="auto">
              <a:lnSpc>
                <a:spcPct val="150000"/>
              </a:lnSpc>
              <a:spcAft>
                <a:spcPts val="0"/>
              </a:spcAft>
              <a:buNone/>
              <a:defRPr/>
            </a:pPr>
            <a:r>
              <a:rPr lang="tr-TR" sz="1600" b="1" dirty="0" smtClean="0">
                <a:latin typeface="Arial Narrow" panose="020B0606020202030204" pitchFamily="34" charset="0"/>
                <a:ea typeface="+mj-ea"/>
                <a:cs typeface="+mj-cs"/>
              </a:rPr>
              <a:t>Gelişmekte </a:t>
            </a:r>
            <a:r>
              <a:rPr lang="tr-TR" sz="1600" b="1" dirty="0">
                <a:latin typeface="Arial Narrow" panose="020B0606020202030204" pitchFamily="34" charset="0"/>
                <a:ea typeface="+mj-ea"/>
                <a:cs typeface="+mj-cs"/>
              </a:rPr>
              <a:t>olan ülkelere ise</a:t>
            </a:r>
            <a:r>
              <a:rPr lang="tr-TR" sz="1600" dirty="0">
                <a:latin typeface="Arial Narrow" panose="020B0606020202030204" pitchFamily="34" charset="0"/>
                <a:ea typeface="+mj-ea"/>
                <a:cs typeface="+mj-cs"/>
              </a:rPr>
              <a:t>; sanayileşme süreçlerinin devam ettiği vurgulanarak </a:t>
            </a:r>
            <a:r>
              <a:rPr lang="tr-TR" sz="1600" b="1" dirty="0">
                <a:latin typeface="Arial Narrow" panose="020B0606020202030204" pitchFamily="34" charset="0"/>
                <a:ea typeface="+mj-ea"/>
                <a:cs typeface="+mj-cs"/>
              </a:rPr>
              <a:t>gaz emisyonu indiriminde esneklik sağlanmıştır</a:t>
            </a:r>
            <a:r>
              <a:rPr lang="tr-TR" sz="1600" dirty="0">
                <a:latin typeface="Arial Narrow" panose="020B0606020202030204" pitchFamily="34" charset="0"/>
                <a:ea typeface="+mj-ea"/>
                <a:cs typeface="+mj-cs"/>
              </a:rPr>
              <a:t>. Bu tespitlerden yola çıkılarak gelişmekte olan ülkelere tanınan sera gazı salınım esnekliğinin istenilen seviyede tutulabilmesi için </a:t>
            </a:r>
            <a:r>
              <a:rPr lang="tr-TR" sz="1600" b="1" dirty="0">
                <a:latin typeface="Arial Narrow" panose="020B0606020202030204" pitchFamily="34" charset="0"/>
                <a:ea typeface="+mj-ea"/>
                <a:cs typeface="+mj-cs"/>
              </a:rPr>
              <a:t>gelişmiş ülkelerin, gelişmekte olan ülkelerin sanayileşmesine maddi kaynak ve teknolojik destek </a:t>
            </a:r>
            <a:r>
              <a:rPr lang="tr-TR" sz="1600" dirty="0">
                <a:latin typeface="Arial Narrow" panose="020B0606020202030204" pitchFamily="34" charset="0"/>
                <a:ea typeface="+mj-ea"/>
                <a:cs typeface="+mj-cs"/>
              </a:rPr>
              <a:t>sağlamaları gerektiği belirtilmiştir</a:t>
            </a:r>
            <a:r>
              <a:rPr lang="tr-TR" sz="1600" dirty="0">
                <a:latin typeface="Times New Roman" panose="02020603050405020304" pitchFamily="18" charset="0"/>
                <a:cs typeface="Times New Roman" panose="02020603050405020304" pitchFamily="18" charset="0"/>
              </a:rPr>
              <a:t>.</a:t>
            </a:r>
          </a:p>
          <a:p>
            <a:pPr marL="109728" indent="0" fontAlgn="auto">
              <a:lnSpc>
                <a:spcPct val="150000"/>
              </a:lnSpc>
              <a:spcAft>
                <a:spcPts val="0"/>
              </a:spcAft>
              <a:buFont typeface="Wingdings 3"/>
              <a:buNone/>
              <a:defRPr/>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pic>
        <p:nvPicPr>
          <p:cNvPr id="4" name="Resim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55528" y="5041656"/>
            <a:ext cx="1403349"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165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1.1 Küresel Isınmanın Tarihi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1.1.1. Rio </a:t>
            </a:r>
            <a:r>
              <a:rPr lang="tr-TR" sz="1800" b="1" dirty="0">
                <a:latin typeface="Arial Narrow" panose="020B0606020202030204" pitchFamily="34" charset="0"/>
                <a:ea typeface="+mj-ea"/>
                <a:cs typeface="+mj-cs"/>
              </a:rPr>
              <a:t>Konferansı(5-12 Haziran 1992 )</a:t>
            </a:r>
          </a:p>
          <a:p>
            <a:pPr marL="109728" indent="0">
              <a:lnSpc>
                <a:spcPct val="150000"/>
              </a:lnSpc>
              <a:buNone/>
              <a:defRPr/>
            </a:pPr>
            <a:r>
              <a:rPr lang="tr-TR" sz="1600" dirty="0" smtClean="0">
                <a:latin typeface="Arial Narrow" panose="020B0606020202030204" pitchFamily="34" charset="0"/>
                <a:ea typeface="+mj-ea"/>
                <a:cs typeface="+mj-cs"/>
              </a:rPr>
              <a:t>Birleşmiş </a:t>
            </a:r>
            <a:r>
              <a:rPr lang="tr-TR" sz="1600" dirty="0">
                <a:latin typeface="Arial Narrow" panose="020B0606020202030204" pitchFamily="34" charset="0"/>
                <a:ea typeface="+mj-ea"/>
                <a:cs typeface="+mj-cs"/>
              </a:rPr>
              <a:t>Milletler İklim Değişikliği Çerçeve Sözleşmesi’nin en önemli amacı </a:t>
            </a:r>
            <a:r>
              <a:rPr lang="tr-TR" sz="1600" b="1" dirty="0">
                <a:solidFill>
                  <a:srgbClr val="FF0000"/>
                </a:solidFill>
                <a:latin typeface="Arial Narrow" panose="020B0606020202030204" pitchFamily="34" charset="0"/>
                <a:ea typeface="+mj-ea"/>
                <a:cs typeface="+mj-cs"/>
              </a:rPr>
              <a:t>“Atmosferdeki sera gazı birikimlerini iklim sistemi üzerindeki tehlikeli </a:t>
            </a:r>
            <a:r>
              <a:rPr lang="tr-TR" sz="1600" b="1" dirty="0" err="1">
                <a:solidFill>
                  <a:srgbClr val="FF0000"/>
                </a:solidFill>
                <a:latin typeface="Arial Narrow" panose="020B0606020202030204" pitchFamily="34" charset="0"/>
                <a:ea typeface="+mj-ea"/>
                <a:cs typeface="+mj-cs"/>
              </a:rPr>
              <a:t>antropojen</a:t>
            </a:r>
            <a:r>
              <a:rPr lang="tr-TR" sz="1600" b="1" dirty="0">
                <a:solidFill>
                  <a:srgbClr val="FF0000"/>
                </a:solidFill>
                <a:latin typeface="Arial Narrow" panose="020B0606020202030204" pitchFamily="34" charset="0"/>
                <a:ea typeface="+mj-ea"/>
                <a:cs typeface="+mj-cs"/>
              </a:rPr>
              <a:t> (insan kaynaklı) etkileri önleyecek bir düzeyde durdurmak</a:t>
            </a:r>
            <a:r>
              <a:rPr lang="tr-TR" sz="1600" dirty="0">
                <a:latin typeface="Arial Narrow" panose="020B0606020202030204" pitchFamily="34" charset="0"/>
                <a:ea typeface="+mj-ea"/>
                <a:cs typeface="+mj-cs"/>
              </a:rPr>
              <a:t>” biçiminde tanımlanmıştır.</a:t>
            </a:r>
          </a:p>
          <a:p>
            <a:pPr marL="109728" indent="0">
              <a:lnSpc>
                <a:spcPct val="150000"/>
              </a:lnSpc>
              <a:buNone/>
              <a:defRPr/>
            </a:pPr>
            <a:endParaRPr lang="tr-TR" sz="1600" dirty="0">
              <a:latin typeface="Arial Narrow" panose="020B0606020202030204" pitchFamily="34" charset="0"/>
              <a:ea typeface="+mj-ea"/>
              <a:cs typeface="+mj-cs"/>
            </a:endParaRPr>
          </a:p>
          <a:p>
            <a:pPr marL="109728" indent="0">
              <a:lnSpc>
                <a:spcPct val="150000"/>
              </a:lnSpc>
              <a:buNone/>
              <a:defRPr/>
            </a:pPr>
            <a:r>
              <a:rPr lang="tr-TR" sz="1600" dirty="0">
                <a:latin typeface="Arial Narrow" panose="020B0606020202030204" pitchFamily="34" charset="0"/>
                <a:ea typeface="+mj-ea"/>
                <a:cs typeface="+mj-cs"/>
              </a:rPr>
              <a:t>Rio Deklarasyonu sonrasında imzalanan diğer bir önemli belge de </a:t>
            </a:r>
            <a:r>
              <a:rPr lang="tr-TR" sz="1600" b="1" dirty="0">
                <a:solidFill>
                  <a:srgbClr val="FF0000"/>
                </a:solidFill>
                <a:latin typeface="Arial Narrow" panose="020B0606020202030204" pitchFamily="34" charset="0"/>
                <a:ea typeface="+mj-ea"/>
                <a:cs typeface="+mj-cs"/>
              </a:rPr>
              <a:t>1997 Kyoto Protokolüdür</a:t>
            </a:r>
            <a:r>
              <a:rPr lang="tr-TR" sz="1600" dirty="0">
                <a:latin typeface="Arial Narrow" panose="020B0606020202030204" pitchFamily="34" charset="0"/>
                <a:ea typeface="+mj-ea"/>
                <a:cs typeface="+mj-cs"/>
              </a:rPr>
              <a:t>. Bu protokole göre taraf ülkeler insan kaynaklı CO2 ve öteki sera gazı salınımlarını 2008-2012 döneminde 1990 Düzeylerinin En az %5 altına indireceklerdir.</a:t>
            </a:r>
          </a:p>
          <a:p>
            <a:pPr marL="365760" indent="-256032" fontAlgn="auto">
              <a:spcAft>
                <a:spcPts val="0"/>
              </a:spcAft>
              <a:buFont typeface="Wingdings 3"/>
              <a:buChar char=""/>
              <a:defRPr/>
            </a:pPr>
            <a:endParaRPr lang="tr-TR" sz="1600" dirty="0">
              <a:latin typeface="Times New Roman" panose="02020603050405020304" pitchFamily="18" charset="0"/>
              <a:cs typeface="Times New Roman" panose="02020603050405020304" pitchFamily="18" charset="0"/>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15869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1.2. Küresel Isınmaya Sebep Olan Faktörler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a:lnSpc>
                <a:spcPct val="150000"/>
              </a:lnSpc>
              <a:buFont typeface="Wingdings" panose="05000000000000000000" pitchFamily="2" charset="2"/>
              <a:buChar char="v"/>
            </a:pPr>
            <a:r>
              <a:rPr lang="tr-TR" sz="1600" dirty="0">
                <a:latin typeface="Arial Narrow" panose="020B0606020202030204" pitchFamily="34" charset="0"/>
                <a:ea typeface="+mj-ea"/>
                <a:cs typeface="+mj-cs"/>
              </a:rPr>
              <a:t>Fosil yakıtların yakılması</a:t>
            </a:r>
          </a:p>
          <a:p>
            <a:pPr>
              <a:lnSpc>
                <a:spcPct val="150000"/>
              </a:lnSpc>
              <a:buFont typeface="Wingdings" panose="05000000000000000000" pitchFamily="2" charset="2"/>
              <a:buChar char="v"/>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dirty="0">
                <a:latin typeface="Arial Narrow" panose="020B0606020202030204" pitchFamily="34" charset="0"/>
                <a:ea typeface="+mj-ea"/>
                <a:cs typeface="+mj-cs"/>
              </a:rPr>
              <a:t>Ormansızlaşma</a:t>
            </a:r>
          </a:p>
          <a:p>
            <a:pPr>
              <a:lnSpc>
                <a:spcPct val="150000"/>
              </a:lnSpc>
              <a:buFont typeface="Wingdings" panose="05000000000000000000" pitchFamily="2" charset="2"/>
              <a:buChar char="v"/>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dirty="0">
                <a:latin typeface="Arial Narrow" panose="020B0606020202030204" pitchFamily="34" charset="0"/>
                <a:ea typeface="+mj-ea"/>
                <a:cs typeface="+mj-cs"/>
              </a:rPr>
              <a:t>Nüfus artışı</a:t>
            </a:r>
          </a:p>
          <a:p>
            <a:pPr>
              <a:lnSpc>
                <a:spcPct val="150000"/>
              </a:lnSpc>
              <a:buFont typeface="Wingdings" panose="05000000000000000000" pitchFamily="2" charset="2"/>
              <a:buChar char="v"/>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dirty="0">
                <a:latin typeface="Arial Narrow" panose="020B0606020202030204" pitchFamily="34" charset="0"/>
                <a:ea typeface="+mj-ea"/>
                <a:cs typeface="+mj-cs"/>
              </a:rPr>
              <a:t>Tüketim eğiliminin artması</a:t>
            </a:r>
          </a:p>
          <a:p>
            <a:pPr marL="0" indent="0">
              <a:lnSpc>
                <a:spcPct val="150000"/>
              </a:lnSpc>
              <a:buNone/>
            </a:pP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faktörler </a:t>
            </a:r>
            <a:r>
              <a:rPr lang="tr-TR" sz="1600" b="1" dirty="0">
                <a:solidFill>
                  <a:srgbClr val="FF0000"/>
                </a:solidFill>
                <a:latin typeface="Arial Narrow" panose="020B0606020202030204" pitchFamily="34" charset="0"/>
                <a:ea typeface="+mj-ea"/>
                <a:cs typeface="+mj-cs"/>
              </a:rPr>
              <a:t>karbondioksit, </a:t>
            </a:r>
            <a:r>
              <a:rPr lang="tr-TR" sz="1600" b="1" dirty="0" err="1">
                <a:solidFill>
                  <a:srgbClr val="FF0000"/>
                </a:solidFill>
                <a:latin typeface="Arial Narrow" panose="020B0606020202030204" pitchFamily="34" charset="0"/>
                <a:ea typeface="+mj-ea"/>
                <a:cs typeface="+mj-cs"/>
              </a:rPr>
              <a:t>matan</a:t>
            </a:r>
            <a:r>
              <a:rPr lang="tr-TR" sz="1600" b="1" dirty="0">
                <a:solidFill>
                  <a:srgbClr val="FF0000"/>
                </a:solidFill>
                <a:latin typeface="Arial Narrow" panose="020B0606020202030204" pitchFamily="34" charset="0"/>
                <a:ea typeface="+mj-ea"/>
                <a:cs typeface="+mj-cs"/>
              </a:rPr>
              <a:t>, </a:t>
            </a:r>
            <a:r>
              <a:rPr lang="tr-TR" sz="1600" b="1" dirty="0" err="1">
                <a:solidFill>
                  <a:srgbClr val="FF0000"/>
                </a:solidFill>
                <a:latin typeface="Arial Narrow" panose="020B0606020202030204" pitchFamily="34" charset="0"/>
                <a:ea typeface="+mj-ea"/>
                <a:cs typeface="+mj-cs"/>
              </a:rPr>
              <a:t>diazotmonoksit</a:t>
            </a:r>
            <a:r>
              <a:rPr lang="tr-TR" sz="1600" b="1" dirty="0">
                <a:solidFill>
                  <a:srgbClr val="FF0000"/>
                </a:solidFill>
                <a:latin typeface="Arial Narrow" panose="020B0606020202030204" pitchFamily="34" charset="0"/>
                <a:ea typeface="+mj-ea"/>
                <a:cs typeface="+mj-cs"/>
              </a:rPr>
              <a:t> </a:t>
            </a:r>
            <a:r>
              <a:rPr lang="tr-TR" sz="1600" dirty="0">
                <a:latin typeface="Arial Narrow" panose="020B0606020202030204" pitchFamily="34" charset="0"/>
                <a:ea typeface="+mj-ea"/>
                <a:cs typeface="+mj-cs"/>
              </a:rPr>
              <a:t>gazlarının atmosferde yığılmasına sebep olur.</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941582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1.2 Küresel Isınmaya Sebep Olan Faktörler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1.2.1. Fosil Yakıtların Etkisi</a:t>
            </a:r>
          </a:p>
          <a:p>
            <a:pPr marL="0" indent="0">
              <a:buNone/>
            </a:pPr>
            <a:r>
              <a:rPr lang="tr-TR" sz="1600" dirty="0">
                <a:latin typeface="Arial Narrow" panose="020B0606020202030204" pitchFamily="34" charset="0"/>
                <a:ea typeface="+mj-ea"/>
                <a:cs typeface="+mj-cs"/>
              </a:rPr>
              <a:t>Fosil yakıtlar, mineral yakıtlar olarak da bilinir, hidrokarbon içeren kömür, petrol ve doğal gaz gibi doğal enerji kaynaklarıdır. Fosil yakıtlar, </a:t>
            </a:r>
            <a:r>
              <a:rPr lang="tr-TR" sz="1600" b="1" dirty="0">
                <a:solidFill>
                  <a:srgbClr val="FF0000"/>
                </a:solidFill>
                <a:latin typeface="Arial Narrow" panose="020B0606020202030204" pitchFamily="34" charset="0"/>
                <a:ea typeface="+mj-ea"/>
                <a:cs typeface="+mj-cs"/>
              </a:rPr>
              <a:t>karbondioksit içeriği </a:t>
            </a:r>
            <a:r>
              <a:rPr lang="tr-TR" sz="1600" dirty="0">
                <a:latin typeface="Arial Narrow" panose="020B0606020202030204" pitchFamily="34" charset="0"/>
                <a:ea typeface="+mj-ea"/>
                <a:cs typeface="+mj-cs"/>
              </a:rPr>
              <a:t>bakımından zengin organik maddelerdir.</a:t>
            </a:r>
          </a:p>
          <a:p>
            <a:pPr marL="0" indent="0">
              <a:buNone/>
            </a:pPr>
            <a:endParaRPr lang="tr-TR" sz="1600" dirty="0">
              <a:latin typeface="Arial Narrow" panose="020B0606020202030204" pitchFamily="34" charset="0"/>
              <a:ea typeface="+mj-ea"/>
              <a:cs typeface="+mj-cs"/>
            </a:endParaRPr>
          </a:p>
          <a:p>
            <a:pPr marL="0" indent="0">
              <a:buNone/>
            </a:pPr>
            <a:r>
              <a:rPr lang="tr-TR" sz="1600" dirty="0">
                <a:latin typeface="Arial Narrow" panose="020B0606020202030204" pitchFamily="34" charset="0"/>
                <a:ea typeface="+mj-ea"/>
                <a:cs typeface="+mj-cs"/>
              </a:rPr>
              <a:t>Fosil yakıtların yakılması sonucu açığa çıkan karbondioksit gazı ve diğer zararlı gazlar, büyük oranda çevre kirlenmesine yol </a:t>
            </a:r>
            <a:r>
              <a:rPr lang="tr-TR" sz="1600" dirty="0" smtClean="0">
                <a:latin typeface="Arial Narrow" panose="020B0606020202030204" pitchFamily="34" charset="0"/>
                <a:ea typeface="+mj-ea"/>
                <a:cs typeface="+mj-cs"/>
              </a:rPr>
              <a:t>açar</a:t>
            </a:r>
          </a:p>
          <a:p>
            <a:pPr marL="0" indent="0">
              <a:buNone/>
            </a:pPr>
            <a:endParaRPr lang="tr-TR" sz="1600" dirty="0">
              <a:latin typeface="Arial Narrow" panose="020B0606020202030204" pitchFamily="34" charset="0"/>
              <a:ea typeface="+mj-ea"/>
              <a:cs typeface="+mj-cs"/>
            </a:endParaRPr>
          </a:p>
          <a:p>
            <a:pPr marL="0" indent="0">
              <a:lnSpc>
                <a:spcPct val="150000"/>
              </a:lnSpc>
              <a:buNone/>
            </a:pPr>
            <a:r>
              <a:rPr lang="tr-TR" sz="1600" b="1" dirty="0" smtClean="0">
                <a:latin typeface="Arial Narrow" panose="020B0606020202030204" pitchFamily="34" charset="0"/>
              </a:rPr>
              <a:t>1.2.2. Ormansızlaşmanın Etkileri</a:t>
            </a:r>
            <a:endParaRPr lang="tr-TR" sz="1600" b="1" dirty="0">
              <a:latin typeface="Arial Narrow" panose="020B0606020202030204" pitchFamily="34" charset="0"/>
            </a:endParaRPr>
          </a:p>
          <a:p>
            <a:pPr marL="0" indent="0">
              <a:lnSpc>
                <a:spcPct val="150000"/>
              </a:lnSpc>
              <a:buNone/>
            </a:pPr>
            <a:r>
              <a:rPr lang="tr-TR" sz="1600" dirty="0" smtClean="0">
                <a:latin typeface="Arial Narrow" panose="020B0606020202030204" pitchFamily="34" charset="0"/>
                <a:ea typeface="+mj-ea"/>
                <a:cs typeface="+mj-cs"/>
              </a:rPr>
              <a:t>Ormanlar </a:t>
            </a:r>
            <a:r>
              <a:rPr lang="tr-TR" sz="1600" dirty="0">
                <a:latin typeface="Arial Narrow" panose="020B0606020202030204" pitchFamily="34" charset="0"/>
                <a:ea typeface="+mj-ea"/>
                <a:cs typeface="+mj-cs"/>
              </a:rPr>
              <a:t>karbondioksiti kullanarak atmosferden çeker. Ormanların azalması küresel ısınmayı arttırmaktadır. Ormansızlaşma küresel ısınmaya yol açan sera gazı emisyonunun </a:t>
            </a:r>
            <a:r>
              <a:rPr lang="tr-TR" sz="1600" b="1" dirty="0">
                <a:solidFill>
                  <a:srgbClr val="FF0000"/>
                </a:solidFill>
                <a:latin typeface="Arial Narrow" panose="020B0606020202030204" pitchFamily="34" charset="0"/>
                <a:ea typeface="+mj-ea"/>
                <a:cs typeface="+mj-cs"/>
              </a:rPr>
              <a:t>yaklaşık % 20’sinden </a:t>
            </a:r>
            <a:r>
              <a:rPr lang="tr-TR" sz="1600" dirty="0">
                <a:latin typeface="Arial Narrow" panose="020B0606020202030204" pitchFamily="34" charset="0"/>
                <a:ea typeface="+mj-ea"/>
                <a:cs typeface="+mj-cs"/>
              </a:rPr>
              <a:t>sorumlu tutulmaktadır.</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6604315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1.2. Küresel Isınmaya Sebep Olan Faktörler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1.2.3. Nüfus Artışının Etkisi</a:t>
            </a:r>
          </a:p>
          <a:p>
            <a:pPr marL="0" indent="0">
              <a:lnSpc>
                <a:spcPct val="150000"/>
              </a:lnSpc>
              <a:buNone/>
            </a:pPr>
            <a:r>
              <a:rPr lang="tr-TR" sz="1600" dirty="0">
                <a:latin typeface="Arial Narrow" panose="020B0606020202030204" pitchFamily="34" charset="0"/>
                <a:ea typeface="+mj-ea"/>
                <a:cs typeface="+mj-cs"/>
              </a:rPr>
              <a:t>İnsanların doğal kaynakları aşırı ve yanlış kullanımı sonucu çevre bozulmakta ve tahrip olmaktadır. Bu bozulma hızlı nüfus artışının sonucu olarak etkisini daha da fazla göstermektedir. Bu durum da doğanın temel unsurları olan hava, su ve toprağın yapısını bozmaktadır.</a:t>
            </a:r>
          </a:p>
          <a:p>
            <a:pPr marL="0" indent="0">
              <a:buNone/>
            </a:pPr>
            <a:endParaRPr lang="tr-TR" sz="1600" dirty="0">
              <a:latin typeface="Arial Narrow" panose="020B0606020202030204" pitchFamily="34" charset="0"/>
              <a:ea typeface="+mj-ea"/>
              <a:cs typeface="+mj-cs"/>
            </a:endParaRPr>
          </a:p>
          <a:p>
            <a:pPr marL="0" indent="0">
              <a:lnSpc>
                <a:spcPct val="150000"/>
              </a:lnSpc>
              <a:buNone/>
            </a:pPr>
            <a:r>
              <a:rPr lang="tr-TR" sz="1800" b="1" dirty="0" smtClean="0">
                <a:latin typeface="Arial Narrow" panose="020B0606020202030204" pitchFamily="34" charset="0"/>
                <a:ea typeface="+mj-ea"/>
                <a:cs typeface="+mj-cs"/>
              </a:rPr>
              <a:t>1.2.4. </a:t>
            </a:r>
            <a:r>
              <a:rPr lang="tr-TR" sz="1800" b="1" dirty="0">
                <a:latin typeface="Arial Narrow" panose="020B0606020202030204" pitchFamily="34" charset="0"/>
                <a:ea typeface="+mj-ea"/>
                <a:cs typeface="+mj-cs"/>
              </a:rPr>
              <a:t>Tüketim </a:t>
            </a:r>
            <a:r>
              <a:rPr lang="tr-TR" sz="1800" b="1" dirty="0" smtClean="0">
                <a:latin typeface="Arial Narrow" panose="020B0606020202030204" pitchFamily="34" charset="0"/>
                <a:ea typeface="+mj-ea"/>
                <a:cs typeface="+mj-cs"/>
              </a:rPr>
              <a:t>Eğiliminin Artmasının </a:t>
            </a:r>
            <a:r>
              <a:rPr lang="tr-TR" sz="1800" b="1" dirty="0">
                <a:latin typeface="Arial Narrow" panose="020B0606020202030204" pitchFamily="34" charset="0"/>
                <a:ea typeface="+mj-ea"/>
                <a:cs typeface="+mj-cs"/>
              </a:rPr>
              <a:t>Etkileri</a:t>
            </a:r>
          </a:p>
          <a:p>
            <a:pPr marL="0" indent="0">
              <a:lnSpc>
                <a:spcPct val="150000"/>
              </a:lnSpc>
              <a:buNone/>
            </a:pPr>
            <a:r>
              <a:rPr lang="tr-TR" sz="1600" dirty="0">
                <a:latin typeface="Arial Narrow" panose="020B0606020202030204" pitchFamily="34" charset="0"/>
                <a:ea typeface="+mj-ea"/>
                <a:cs typeface="+mj-cs"/>
              </a:rPr>
              <a:t>Tarım, amonyak ve metan gibi değişik emisyonların atmosfere karışmasına neden olmaktadır. Avrupa amonyak emisyonunun % 90’ı </a:t>
            </a:r>
            <a:r>
              <a:rPr lang="tr-TR" sz="1600" dirty="0" err="1">
                <a:latin typeface="Arial Narrow" panose="020B0606020202030204" pitchFamily="34" charset="0"/>
                <a:ea typeface="+mj-ea"/>
                <a:cs typeface="+mj-cs"/>
              </a:rPr>
              <a:t>çiflik</a:t>
            </a:r>
            <a:r>
              <a:rPr lang="tr-TR" sz="1600" dirty="0">
                <a:latin typeface="Arial Narrow" panose="020B0606020202030204" pitchFamily="34" charset="0"/>
                <a:ea typeface="+mj-ea"/>
                <a:cs typeface="+mj-cs"/>
              </a:rPr>
              <a:t> hayvanları ve kimyasal gübrelerden kaynaklanmaktadır. Kimyasal gübre kullanımı, bir sera gazı olan </a:t>
            </a:r>
            <a:r>
              <a:rPr lang="tr-TR" sz="1600" dirty="0" err="1">
                <a:latin typeface="Arial Narrow" panose="020B0606020202030204" pitchFamily="34" charset="0"/>
                <a:ea typeface="+mj-ea"/>
                <a:cs typeface="+mj-cs"/>
              </a:rPr>
              <a:t>diazotmonoksit</a:t>
            </a:r>
            <a:r>
              <a:rPr lang="tr-TR" sz="1600" dirty="0">
                <a:latin typeface="Arial Narrow" panose="020B0606020202030204" pitchFamily="34" charset="0"/>
                <a:ea typeface="+mj-ea"/>
                <a:cs typeface="+mj-cs"/>
              </a:rPr>
              <a:t> emisyonunu da artırır. Azot ve fosfor içeren gübrelerin kullanımı azaltılmalıdır.</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857899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Gelecekte İklim</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600" dirty="0">
                <a:latin typeface="Arial Narrow" panose="020B0606020202030204" pitchFamily="34" charset="0"/>
                <a:ea typeface="+mj-ea"/>
                <a:cs typeface="+mj-cs"/>
              </a:rPr>
              <a:t>Bugün hemen bütün iklim bilimciler tarafından, dünya iklimi sisteminde bir bozulmanın olduğu kabul edilmektedir. Doğal dengenin bozulmasına neden olan insanların, gerekli önlemler alınmadan çeşitli etkinliklerinin devam etmesi hâlinde iklimdeki bu bozulmaların artarak, sonucu çok ürkütücü olan, küresel  ısınmaya bağlı </a:t>
            </a:r>
            <a:r>
              <a:rPr lang="tr-TR" sz="1600" b="1" dirty="0">
                <a:latin typeface="Arial Narrow" panose="020B0606020202030204" pitchFamily="34" charset="0"/>
                <a:ea typeface="+mj-ea"/>
                <a:cs typeface="+mj-cs"/>
              </a:rPr>
              <a:t>iklim değişikliklerinin </a:t>
            </a:r>
            <a:r>
              <a:rPr lang="tr-TR" sz="1600" dirty="0">
                <a:latin typeface="Arial Narrow" panose="020B0606020202030204" pitchFamily="34" charset="0"/>
                <a:ea typeface="+mj-ea"/>
                <a:cs typeface="+mj-cs"/>
              </a:rPr>
              <a:t>yaşanacağı kesin olarak vurgulanmaktadır.</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Çünkü beşerî nedenlerle, atmosferdeki sera gazı birikimlerindeki ve partiküllerdeki artış, doğal çevrenin tahribi, ozon tabakasındaki incelme, </a:t>
            </a:r>
            <a:r>
              <a:rPr lang="tr-TR" sz="1600" b="1" dirty="0">
                <a:latin typeface="Arial Narrow" panose="020B0606020202030204" pitchFamily="34" charset="0"/>
                <a:ea typeface="+mj-ea"/>
                <a:cs typeface="+mj-cs"/>
              </a:rPr>
              <a:t>küresel boyutta sıcaklık artışına </a:t>
            </a:r>
            <a:r>
              <a:rPr lang="tr-TR" sz="1600" dirty="0">
                <a:latin typeface="Arial Narrow" panose="020B0606020202030204" pitchFamily="34" charset="0"/>
                <a:ea typeface="+mj-ea"/>
                <a:cs typeface="+mj-cs"/>
              </a:rPr>
              <a:t>neden olacaktır.</a:t>
            </a:r>
          </a:p>
          <a:p>
            <a:pPr marL="0" indent="0">
              <a:lnSpc>
                <a:spcPct val="150000"/>
              </a:lnSpc>
              <a:buNone/>
            </a:pPr>
            <a:endParaRPr lang="tr-TR" sz="1600" dirty="0">
              <a:latin typeface="Arial Narrow" panose="020B0606020202030204" pitchFamily="34" charset="0"/>
              <a:ea typeface="+mj-ea"/>
              <a:cs typeface="+mj-cs"/>
            </a:endParaRPr>
          </a:p>
        </p:txBody>
      </p:sp>
      <p:pic>
        <p:nvPicPr>
          <p:cNvPr id="4" name="Picture 2" descr="C:\Users\tugrul\Desktop\KÜRESEL ISINMA\KÜRESEL ISINMA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22" y="3004770"/>
            <a:ext cx="3950677" cy="206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350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Gelecekte İklim</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gn="just">
              <a:lnSpc>
                <a:spcPct val="150000"/>
              </a:lnSpc>
              <a:buNone/>
            </a:pPr>
            <a:r>
              <a:rPr lang="tr-TR" sz="1600" dirty="0">
                <a:latin typeface="Arial Narrow" panose="020B0606020202030204" pitchFamily="34" charset="0"/>
                <a:ea typeface="+mj-ea"/>
                <a:cs typeface="+mj-cs"/>
              </a:rPr>
              <a:t>Birleşmiş Milletler, Hükûmetler Arası İklim Değişikliği Paneli (1PCC) tarafından ortaya konulan senaryolara göre, küresel sıcaklıkta 2100 yılına kadar ortalama </a:t>
            </a:r>
            <a:r>
              <a:rPr lang="tr-TR" sz="1600" b="1" dirty="0">
                <a:latin typeface="Arial Narrow" panose="020B0606020202030204" pitchFamily="34" charset="0"/>
                <a:ea typeface="+mj-ea"/>
                <a:cs typeface="+mj-cs"/>
              </a:rPr>
              <a:t>1 ilâ 3,5 derecelik </a:t>
            </a:r>
            <a:r>
              <a:rPr lang="tr-TR" sz="1600" dirty="0">
                <a:latin typeface="Arial Narrow" panose="020B0606020202030204" pitchFamily="34" charset="0"/>
                <a:ea typeface="+mj-ea"/>
                <a:cs typeface="+mj-cs"/>
              </a:rPr>
              <a:t>bir artışı olacağı  bilinmektedir. Bunun anlamı, en iyimser koşullarda her on yılda yaklaşık 0,1 derecelik bir sıcaklık artışı görülecektir. (IPCC, 2001 )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Bunun </a:t>
            </a:r>
            <a:r>
              <a:rPr lang="tr-TR" sz="1600" dirty="0">
                <a:latin typeface="Arial Narrow" panose="020B0606020202030204" pitchFamily="34" charset="0"/>
                <a:ea typeface="+mj-ea"/>
                <a:cs typeface="+mj-cs"/>
              </a:rPr>
              <a:t>sonucunda; deniz seviyesinin yükselmesinden, sıcaklık ve yağış rejimlerinin değişmesinden kaynaklanan ve afet boyutlarına ulaşan çok değişik sonuçlar yaşanacaktır. Seller, taşkınlar, kuraklık ve sonuçta çölleşme, fırtınalar, biyolojik kökenli afet niteliğindeki salgınlar, bu sorunlardan bazıları olup, bunlar daha geniş alanlara yayılacak ve çok daha sık görülecektir.</a:t>
            </a:r>
          </a:p>
          <a:p>
            <a:pPr marL="0" indent="0">
              <a:lnSpc>
                <a:spcPct val="150000"/>
              </a:lnSpc>
              <a:buNone/>
            </a:pPr>
            <a:endParaRPr lang="tr-TR" sz="1600" dirty="0">
              <a:latin typeface="Arial Narrow" panose="020B0606020202030204" pitchFamily="34" charset="0"/>
              <a:ea typeface="+mj-ea"/>
              <a:cs typeface="+mj-cs"/>
            </a:endParaRPr>
          </a:p>
        </p:txBody>
      </p:sp>
      <p:pic>
        <p:nvPicPr>
          <p:cNvPr id="5" name="Picture 2" descr="C:\Users\tugrul\Desktop\KÜRESEL ISINMA\b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436" y="2732878"/>
            <a:ext cx="4356100" cy="1874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839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İklim Değişikliklerinin Türkiye Üzerinde Olası Etkileri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600" dirty="0" smtClean="0">
                <a:latin typeface="Arial Narrow" panose="020B0606020202030204" pitchFamily="34" charset="0"/>
                <a:ea typeface="+mj-ea"/>
                <a:cs typeface="+mj-cs"/>
              </a:rPr>
              <a:t>Türkiye </a:t>
            </a:r>
            <a:r>
              <a:rPr lang="tr-TR" sz="1600" dirty="0">
                <a:latin typeface="Arial Narrow" panose="020B0606020202030204" pitchFamily="34" charset="0"/>
                <a:ea typeface="+mj-ea"/>
                <a:cs typeface="+mj-cs"/>
              </a:rPr>
              <a:t>karmaşık iklim yapısı içinde, özellikle küresel ısınmaya bağlı olarak görülebilecek bir iklim değişikliğinden en fazla etkilenecek ülkelerden biridir. Doğal olarak üç tarafından denizlerle çevrili olması, parçalanmış bir topografyaya sahip bulunması ve </a:t>
            </a:r>
            <a:r>
              <a:rPr lang="tr-TR" sz="1600" dirty="0" err="1" smtClean="0">
                <a:latin typeface="Arial Narrow" panose="020B0606020202030204" pitchFamily="34" charset="0"/>
                <a:ea typeface="+mj-ea"/>
                <a:cs typeface="+mj-cs"/>
              </a:rPr>
              <a:t>orografik</a:t>
            </a:r>
            <a:r>
              <a:rPr lang="tr-TR" sz="1600" dirty="0" smtClean="0">
                <a:latin typeface="Arial Narrow" panose="020B0606020202030204" pitchFamily="34" charset="0"/>
                <a:ea typeface="+mj-ea"/>
                <a:cs typeface="+mj-cs"/>
              </a:rPr>
              <a:t>(Yamaç Yağışı) </a:t>
            </a:r>
            <a:r>
              <a:rPr lang="tr-TR" sz="1600" dirty="0">
                <a:latin typeface="Arial Narrow" panose="020B0606020202030204" pitchFamily="34" charset="0"/>
                <a:ea typeface="+mj-ea"/>
                <a:cs typeface="+mj-cs"/>
              </a:rPr>
              <a:t>özellikleri nedeniyle, Türkiye’nin farklı bölgeleri iklim değişikliğinden farklı biçimde ve değişik derecelerde etkilenecektir.</a:t>
            </a: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p:txBody>
      </p:sp>
      <p:pic>
        <p:nvPicPr>
          <p:cNvPr id="5" name="Picture 2" descr="C:\Users\tugrul\Desktop\KÜRESEL ISINMA\TÜRKİYE.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10" y="3126934"/>
            <a:ext cx="9353633" cy="3322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481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İklim Değişikliklerinin Türkiye Üzerinde Olası Etkileri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gn="just">
              <a:buNone/>
            </a:pPr>
            <a:r>
              <a:rPr lang="tr-TR" sz="1600" b="1" dirty="0" smtClean="0">
                <a:latin typeface="Arial Narrow" panose="020B0606020202030204" pitchFamily="34" charset="0"/>
                <a:ea typeface="+mj-ea"/>
                <a:cs typeface="+mj-cs"/>
              </a:rPr>
              <a:t>Olası </a:t>
            </a:r>
            <a:r>
              <a:rPr lang="tr-TR" sz="1600" b="1" dirty="0">
                <a:latin typeface="Arial Narrow" panose="020B0606020202030204" pitchFamily="34" charset="0"/>
                <a:ea typeface="+mj-ea"/>
                <a:cs typeface="+mj-cs"/>
              </a:rPr>
              <a:t>bir iklim değişikliğinin ülkemizdeki sonuçlarını aşağıdaki şekilde özetlemek mümkündür:</a:t>
            </a:r>
          </a:p>
          <a:p>
            <a:pPr algn="just"/>
            <a:endParaRPr lang="tr-TR" sz="1600" dirty="0">
              <a:latin typeface="Arial Narrow" panose="020B0606020202030204" pitchFamily="34" charset="0"/>
              <a:ea typeface="+mj-ea"/>
              <a:cs typeface="+mj-cs"/>
            </a:endParaRPr>
          </a:p>
          <a:p>
            <a:pPr marL="0" indent="0" algn="just">
              <a:lnSpc>
                <a:spcPct val="150000"/>
              </a:lnSpc>
              <a:buNone/>
            </a:pPr>
            <a:r>
              <a:rPr lang="tr-TR" sz="1600" dirty="0">
                <a:latin typeface="Arial Narrow" panose="020B0606020202030204" pitchFamily="34" charset="0"/>
                <a:ea typeface="+mj-ea"/>
                <a:cs typeface="+mj-cs"/>
              </a:rPr>
              <a:t>1. Şüphesiz </a:t>
            </a:r>
            <a:r>
              <a:rPr lang="tr-TR" sz="1600" b="1" dirty="0">
                <a:latin typeface="Arial Narrow" panose="020B0606020202030204" pitchFamily="34" charset="0"/>
                <a:ea typeface="+mj-ea"/>
                <a:cs typeface="+mj-cs"/>
              </a:rPr>
              <a:t>iklim değişikliğinin</a:t>
            </a:r>
            <a:r>
              <a:rPr lang="tr-TR" sz="1600" dirty="0">
                <a:latin typeface="Arial Narrow" panose="020B0606020202030204" pitchFamily="34" charset="0"/>
                <a:ea typeface="+mj-ea"/>
                <a:cs typeface="+mj-cs"/>
              </a:rPr>
              <a:t>, ülkemizdeki doğal ekolojik </a:t>
            </a:r>
            <a:r>
              <a:rPr lang="tr-TR" sz="1600" dirty="0" smtClean="0">
                <a:latin typeface="Arial Narrow" panose="020B0606020202030204" pitchFamily="34" charset="0"/>
                <a:ea typeface="+mj-ea"/>
                <a:cs typeface="+mj-cs"/>
              </a:rPr>
              <a:t>sistemlerin bileşimini </a:t>
            </a:r>
            <a:r>
              <a:rPr lang="tr-TR" sz="1600" dirty="0">
                <a:latin typeface="Arial Narrow" panose="020B0606020202030204" pitchFamily="34" charset="0"/>
                <a:ea typeface="+mj-ea"/>
                <a:cs typeface="+mj-cs"/>
              </a:rPr>
              <a:t>ve üretkenliğini bozacağı ve </a:t>
            </a:r>
            <a:r>
              <a:rPr lang="tr-TR" sz="1600" b="1" dirty="0">
                <a:latin typeface="Arial Narrow" panose="020B0606020202030204" pitchFamily="34" charset="0"/>
                <a:ea typeface="+mj-ea"/>
                <a:cs typeface="+mj-cs"/>
              </a:rPr>
              <a:t>biyolojik çeşitliliği azaltacağı </a:t>
            </a:r>
            <a:r>
              <a:rPr lang="tr-TR" sz="1600" dirty="0">
                <a:latin typeface="Arial Narrow" panose="020B0606020202030204" pitchFamily="34" charset="0"/>
                <a:ea typeface="+mj-ea"/>
                <a:cs typeface="+mj-cs"/>
              </a:rPr>
              <a:t>kaçınılmaz olacaktır.</a:t>
            </a:r>
          </a:p>
          <a:p>
            <a:pPr algn="just">
              <a:lnSpc>
                <a:spcPct val="150000"/>
              </a:lnSpc>
            </a:pPr>
            <a:endParaRPr lang="tr-TR" sz="1600" dirty="0">
              <a:latin typeface="Arial Narrow" panose="020B0606020202030204" pitchFamily="34" charset="0"/>
              <a:ea typeface="+mj-ea"/>
              <a:cs typeface="+mj-cs"/>
            </a:endParaRPr>
          </a:p>
          <a:p>
            <a:pPr marL="0" indent="0" algn="just">
              <a:lnSpc>
                <a:spcPct val="150000"/>
              </a:lnSpc>
              <a:buNone/>
            </a:pPr>
            <a:r>
              <a:rPr lang="tr-TR" sz="1600" dirty="0">
                <a:latin typeface="Arial Narrow" panose="020B0606020202030204" pitchFamily="34" charset="0"/>
                <a:ea typeface="+mj-ea"/>
                <a:cs typeface="+mj-cs"/>
              </a:rPr>
              <a:t>2. Ormanlar iklimsel değişikliklere oldukça duyarlıdır. Tahribatın çok  fazla olduğu ülkemiz </a:t>
            </a:r>
            <a:r>
              <a:rPr lang="tr-TR" sz="1600" b="1" dirty="0">
                <a:latin typeface="Arial Narrow" panose="020B0606020202030204" pitchFamily="34" charset="0"/>
                <a:ea typeface="+mj-ea"/>
                <a:cs typeface="+mj-cs"/>
              </a:rPr>
              <a:t>ormanlarının</a:t>
            </a:r>
            <a:r>
              <a:rPr lang="tr-TR" sz="1600" dirty="0">
                <a:latin typeface="Arial Narrow" panose="020B0606020202030204" pitchFamily="34" charset="0"/>
                <a:ea typeface="+mj-ea"/>
                <a:cs typeface="+mj-cs"/>
              </a:rPr>
              <a:t>, olası bir iklim değişikliğinde (sıcaklık, yağış uç olaylar, zararlıların yayılışı ve yangınlar), </a:t>
            </a:r>
            <a:r>
              <a:rPr lang="tr-TR" sz="1600" b="1" dirty="0">
                <a:latin typeface="Arial Narrow" panose="020B0606020202030204" pitchFamily="34" charset="0"/>
                <a:ea typeface="+mj-ea"/>
                <a:cs typeface="+mj-cs"/>
              </a:rPr>
              <a:t>değişeceğ</a:t>
            </a:r>
            <a:r>
              <a:rPr lang="tr-TR" sz="1600" dirty="0">
                <a:latin typeface="Arial Narrow" panose="020B0606020202030204" pitchFamily="34" charset="0"/>
                <a:ea typeface="+mj-ea"/>
                <a:cs typeface="+mj-cs"/>
              </a:rPr>
              <a:t>i ön görülmektedir.</a:t>
            </a:r>
          </a:p>
          <a:p>
            <a:pPr marL="0" indent="0" algn="just">
              <a:lnSpc>
                <a:spcPct val="150000"/>
              </a:lnSpc>
              <a:buNone/>
            </a:pPr>
            <a:endParaRPr lang="tr-TR" sz="1600" dirty="0" smtClean="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3</a:t>
            </a:r>
            <a:r>
              <a:rPr lang="tr-TR" sz="1600" dirty="0">
                <a:latin typeface="Arial Narrow" panose="020B0606020202030204" pitchFamily="34" charset="0"/>
                <a:ea typeface="+mj-ea"/>
                <a:cs typeface="+mj-cs"/>
              </a:rPr>
              <a:t>. Yapılan araştırmalarda, küresel ısınmadan dolayı oluşacak </a:t>
            </a:r>
            <a:r>
              <a:rPr lang="tr-TR" sz="1600" dirty="0" smtClean="0">
                <a:latin typeface="Arial Narrow" panose="020B0606020202030204" pitchFamily="34" charset="0"/>
                <a:ea typeface="+mj-ea"/>
                <a:cs typeface="+mj-cs"/>
              </a:rPr>
              <a:t>iklim değişiklikleriyle</a:t>
            </a:r>
            <a:r>
              <a:rPr lang="tr-TR" sz="1600" dirty="0">
                <a:latin typeface="Arial Narrow" panose="020B0606020202030204" pitchFamily="34" charset="0"/>
                <a:ea typeface="+mj-ea"/>
                <a:cs typeface="+mj-cs"/>
              </a:rPr>
              <a:t>, özellikle </a:t>
            </a:r>
            <a:r>
              <a:rPr lang="tr-TR" sz="1600" b="1" dirty="0">
                <a:latin typeface="Arial Narrow" panose="020B0606020202030204" pitchFamily="34" charset="0"/>
                <a:ea typeface="+mj-ea"/>
                <a:cs typeface="+mj-cs"/>
              </a:rPr>
              <a:t>su kaynaklarının azalması</a:t>
            </a:r>
            <a:r>
              <a:rPr lang="tr-TR" sz="1600" dirty="0">
                <a:latin typeface="Arial Narrow" panose="020B0606020202030204" pitchFamily="34" charset="0"/>
                <a:ea typeface="+mj-ea"/>
                <a:cs typeface="+mj-cs"/>
              </a:rPr>
              <a:t>, orman yangınları, kuraklık ve çölleşme ile bunlara bağlı ekolojik bozulmalardan ülkemizin olumsuz etkileneceği belirtilmektedir.</a:t>
            </a:r>
          </a:p>
          <a:p>
            <a:pPr algn="just">
              <a:lnSpc>
                <a:spcPct val="100000"/>
              </a:lnSpc>
            </a:pPr>
            <a:endParaRPr lang="tr-TR" sz="1600" dirty="0">
              <a:latin typeface="Arial Narrow" panose="020B0606020202030204" pitchFamily="34" charset="0"/>
              <a:ea typeface="+mj-ea"/>
              <a:cs typeface="+mj-cs"/>
            </a:endParaRPr>
          </a:p>
          <a:p>
            <a:pPr marL="0" indent="0">
              <a:lnSpc>
                <a:spcPct val="10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p:txBody>
      </p:sp>
    </p:spTree>
    <p:extLst>
      <p:ext uri="{BB962C8B-B14F-4D97-AF65-F5344CB8AC3E}">
        <p14:creationId xmlns:p14="http://schemas.microsoft.com/office/powerpoint/2010/main" val="1115675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3. İklim Değişikliklerinin Türkiye Üzerinde Olası Etkileri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68252"/>
          </a:xfrm>
        </p:spPr>
        <p:txBody>
          <a:bodyPr>
            <a:noAutofit/>
          </a:bodyPr>
          <a:lstStyle/>
          <a:p>
            <a:pPr marL="0" indent="0" algn="just">
              <a:buNone/>
            </a:pPr>
            <a:r>
              <a:rPr lang="tr-TR" sz="1600" b="1" dirty="0" smtClean="0">
                <a:latin typeface="Arial Narrow" panose="020B0606020202030204" pitchFamily="34" charset="0"/>
                <a:ea typeface="+mj-ea"/>
                <a:cs typeface="+mj-cs"/>
              </a:rPr>
              <a:t>Olası </a:t>
            </a:r>
            <a:r>
              <a:rPr lang="tr-TR" sz="1600" b="1" dirty="0">
                <a:latin typeface="Arial Narrow" panose="020B0606020202030204" pitchFamily="34" charset="0"/>
                <a:ea typeface="+mj-ea"/>
                <a:cs typeface="+mj-cs"/>
              </a:rPr>
              <a:t>bir iklim değişikliğinin ülkemizdeki sonuçlarını aşağıdaki şekilde özetlemek mümkündür:</a:t>
            </a:r>
          </a:p>
          <a:p>
            <a:pPr algn="just"/>
            <a:endParaRPr lang="tr-TR" sz="1600" dirty="0">
              <a:latin typeface="Arial Narrow" panose="020B0606020202030204" pitchFamily="34" charset="0"/>
              <a:ea typeface="+mj-ea"/>
              <a:cs typeface="+mj-cs"/>
            </a:endParaRPr>
          </a:p>
          <a:p>
            <a:pPr marL="0" indent="0" algn="just">
              <a:lnSpc>
                <a:spcPct val="100000"/>
              </a:lnSpc>
              <a:buNone/>
            </a:pPr>
            <a:r>
              <a:rPr lang="tr-TR" sz="1600" dirty="0" smtClean="0">
                <a:latin typeface="Arial Narrow" panose="020B0606020202030204" pitchFamily="34" charset="0"/>
                <a:ea typeface="+mj-ea"/>
                <a:cs typeface="+mj-cs"/>
              </a:rPr>
              <a:t>4</a:t>
            </a:r>
            <a:r>
              <a:rPr lang="tr-TR" sz="1600" dirty="0">
                <a:latin typeface="Arial Narrow" panose="020B0606020202030204" pitchFamily="34" charset="0"/>
                <a:ea typeface="+mj-ea"/>
                <a:cs typeface="+mj-cs"/>
              </a:rPr>
              <a:t>. Meydana gelecek iklim değişiklikleri tarımsal faaliyetlerde, hayvan ve bitkilerin doğal yaşam alanlarında değişikliklere yol açacak; yaşam alanları daralacak, büyük göçler yaşanabilecek, yeni koşullara uyum sağlayamayan </a:t>
            </a:r>
            <a:r>
              <a:rPr lang="tr-TR" sz="1600" b="1" dirty="0">
                <a:latin typeface="Arial Narrow" panose="020B0606020202030204" pitchFamily="34" charset="0"/>
                <a:ea typeface="+mj-ea"/>
                <a:cs typeface="+mj-cs"/>
              </a:rPr>
              <a:t>çok sayıdaki bitki, böcek ve kuş türü ortadan </a:t>
            </a:r>
            <a:r>
              <a:rPr lang="tr-TR" sz="1600" dirty="0">
                <a:latin typeface="Arial Narrow" panose="020B0606020202030204" pitchFamily="34" charset="0"/>
                <a:ea typeface="+mj-ea"/>
                <a:cs typeface="+mj-cs"/>
              </a:rPr>
              <a:t>kalkacaktır.</a:t>
            </a:r>
          </a:p>
          <a:p>
            <a:pPr marL="0" indent="0">
              <a:lnSpc>
                <a:spcPct val="100000"/>
              </a:lnSpc>
              <a:buNone/>
            </a:pPr>
            <a:endParaRPr lang="tr-TR" sz="1600" dirty="0">
              <a:latin typeface="Arial Narrow" panose="020B0606020202030204" pitchFamily="34" charset="0"/>
              <a:ea typeface="+mj-ea"/>
              <a:cs typeface="+mj-cs"/>
            </a:endParaRPr>
          </a:p>
          <a:p>
            <a:pPr marL="0" indent="0" algn="just">
              <a:lnSpc>
                <a:spcPct val="150000"/>
              </a:lnSpc>
              <a:buNone/>
            </a:pPr>
            <a:r>
              <a:rPr lang="tr-TR" sz="1600" dirty="0">
                <a:latin typeface="Arial Narrow" panose="020B0606020202030204" pitchFamily="34" charset="0"/>
                <a:ea typeface="+mj-ea"/>
                <a:cs typeface="+mj-cs"/>
              </a:rPr>
              <a:t>5. Türkiye’nin özellikle çölleşme tehlikesi bulunan İç Anadolu, Güney Doğu Anadolu, Ege ve Akdeniz Bölgeleri gibi yarı kurak ve yarı nemli bölgelerinde </a:t>
            </a:r>
            <a:r>
              <a:rPr lang="tr-TR" sz="1600" b="1" dirty="0">
                <a:latin typeface="Arial Narrow" panose="020B0606020202030204" pitchFamily="34" charset="0"/>
                <a:ea typeface="+mj-ea"/>
                <a:cs typeface="+mj-cs"/>
              </a:rPr>
              <a:t>tarım, ormancılık ve su kaynakları açısından olumsuz etkilere </a:t>
            </a:r>
            <a:r>
              <a:rPr lang="tr-TR" sz="1600" dirty="0">
                <a:latin typeface="Arial Narrow" panose="020B0606020202030204" pitchFamily="34" charset="0"/>
                <a:ea typeface="+mj-ea"/>
                <a:cs typeface="+mj-cs"/>
              </a:rPr>
              <a:t>yol açabilme tehlikesi vardır.</a:t>
            </a:r>
          </a:p>
          <a:p>
            <a:pPr algn="just">
              <a:lnSpc>
                <a:spcPct val="150000"/>
              </a:lnSpc>
            </a:pPr>
            <a:endParaRPr lang="tr-TR" sz="1600" dirty="0">
              <a:latin typeface="Arial Narrow" panose="020B0606020202030204" pitchFamily="34" charset="0"/>
              <a:ea typeface="+mj-ea"/>
              <a:cs typeface="+mj-cs"/>
            </a:endParaRPr>
          </a:p>
          <a:p>
            <a:pPr marL="0" indent="0" algn="just">
              <a:lnSpc>
                <a:spcPct val="150000"/>
              </a:lnSpc>
              <a:buNone/>
            </a:pPr>
            <a:r>
              <a:rPr lang="tr-TR" sz="1600" dirty="0">
                <a:latin typeface="Arial Narrow" panose="020B0606020202030204" pitchFamily="34" charset="0"/>
                <a:ea typeface="+mj-ea"/>
                <a:cs typeface="+mj-cs"/>
              </a:rPr>
              <a:t>6. Kuraklık, doğanım gizli bir tehlikesi ve en büyük afetidir. Genellikle herhangi bir mevsim veya zaman diliminde </a:t>
            </a:r>
            <a:r>
              <a:rPr lang="tr-TR" sz="1600" b="1" dirty="0">
                <a:latin typeface="Arial Narrow" panose="020B0606020202030204" pitchFamily="34" charset="0"/>
                <a:ea typeface="+mj-ea"/>
                <a:cs typeface="+mj-cs"/>
              </a:rPr>
              <a:t>yağış miktarındaki  azalmadan</a:t>
            </a:r>
            <a:r>
              <a:rPr lang="tr-TR" sz="1600" dirty="0">
                <a:latin typeface="Arial Narrow" panose="020B0606020202030204" pitchFamily="34" charset="0"/>
                <a:ea typeface="+mj-ea"/>
                <a:cs typeface="+mj-cs"/>
              </a:rPr>
              <a:t> dolayı meydana gelir. Ülkemiz genelinde görülen yağışın miktar ve dağılımındaki sapmaların, yer altı ve yer üstü su rezervlerinde olumsuz sonuçlar meydana getirdiği görülmektedir. </a:t>
            </a:r>
            <a:r>
              <a:rPr lang="tr-TR" sz="1600" dirty="0" smtClean="0">
                <a:latin typeface="Arial Narrow" panose="020B0606020202030204" pitchFamily="34" charset="0"/>
                <a:ea typeface="+mj-ea"/>
                <a:cs typeface="+mj-cs"/>
              </a:rPr>
              <a:t>Meteoroloji genel </a:t>
            </a:r>
            <a:r>
              <a:rPr lang="tr-TR" sz="1600" dirty="0">
                <a:latin typeface="Arial Narrow" panose="020B0606020202030204" pitchFamily="34" charset="0"/>
                <a:ea typeface="+mj-ea"/>
                <a:cs typeface="+mj-cs"/>
              </a:rPr>
              <a:t>müdürlüğünün saptamalarına göre de, iklimdeki bu sapmaların bir süreklilik arz ettiği gözlenmektedir.</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p:txBody>
      </p:sp>
    </p:spTree>
    <p:extLst>
      <p:ext uri="{BB962C8B-B14F-4D97-AF65-F5344CB8AC3E}">
        <p14:creationId xmlns:p14="http://schemas.microsoft.com/office/powerpoint/2010/main" val="1036254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dirty="0">
                <a:latin typeface="Arial Narrow" panose="020B0606020202030204" pitchFamily="34" charset="0"/>
              </a:rPr>
              <a:t>4. Küresel Isınmaya Karşı Küresel İşbirliği</a:t>
            </a: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a:latin typeface="Arial Narrow" panose="020B0606020202030204" pitchFamily="34" charset="0"/>
                <a:ea typeface="+mj-ea"/>
                <a:cs typeface="+mj-cs"/>
              </a:rPr>
              <a:t>Yaşanan iklim değişikliğinin doğal kaynaklı olmasından çok </a:t>
            </a:r>
            <a:r>
              <a:rPr lang="tr-TR" sz="1600" b="1" dirty="0">
                <a:latin typeface="Arial Narrow" panose="020B0606020202030204" pitchFamily="34" charset="0"/>
                <a:ea typeface="+mj-ea"/>
                <a:cs typeface="+mj-cs"/>
              </a:rPr>
              <a:t>insan kaynaklı nedenlere dayandığı görüşü </a:t>
            </a:r>
            <a:r>
              <a:rPr lang="tr-TR" sz="1600" dirty="0">
                <a:latin typeface="Arial Narrow" panose="020B0606020202030204" pitchFamily="34" charset="0"/>
                <a:ea typeface="+mj-ea"/>
                <a:cs typeface="+mj-cs"/>
              </a:rPr>
              <a:t>ağırlık kazandığından bu yana, sorunu tartışan ve çözüm arayan uluslararası girişimlerin sayısında artış görülmektedir.</a:t>
            </a:r>
          </a:p>
          <a:p>
            <a:pPr marL="0" indent="0">
              <a:lnSpc>
                <a:spcPct val="150000"/>
              </a:lnSpc>
              <a:buNone/>
            </a:pPr>
            <a:r>
              <a:rPr lang="tr-TR" sz="1600" dirty="0">
                <a:latin typeface="Arial Narrow" panose="020B0606020202030204" pitchFamily="34" charset="0"/>
                <a:ea typeface="+mj-ea"/>
                <a:cs typeface="+mj-cs"/>
              </a:rPr>
              <a:t>Kuşkusuz iklim değişikliği sorununu hedefe alan en önemli uluslar arası girişim, </a:t>
            </a:r>
            <a:r>
              <a:rPr lang="tr-TR" sz="1600" b="1" dirty="0">
                <a:latin typeface="Arial Narrow" panose="020B0606020202030204" pitchFamily="34" charset="0"/>
                <a:ea typeface="+mj-ea"/>
                <a:cs typeface="+mj-cs"/>
              </a:rPr>
              <a:t>BM İklim Değişikliği Çerçeve Sözleşmesi </a:t>
            </a:r>
            <a:r>
              <a:rPr lang="tr-TR" sz="1600" dirty="0">
                <a:latin typeface="Arial Narrow" panose="020B0606020202030204" pitchFamily="34" charset="0"/>
                <a:ea typeface="+mj-ea"/>
                <a:cs typeface="+mj-cs"/>
              </a:rPr>
              <a:t>olmuştur.</a:t>
            </a: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Sözleşme</a:t>
            </a:r>
            <a:r>
              <a:rPr lang="tr-TR" sz="1600" dirty="0">
                <a:latin typeface="Arial Narrow" panose="020B0606020202030204" pitchFamily="34" charset="0"/>
                <a:ea typeface="+mj-ea"/>
                <a:cs typeface="+mj-cs"/>
              </a:rPr>
              <a:t>, iklim değişikliğine karşı mücadele etmek  üzere «</a:t>
            </a:r>
            <a:r>
              <a:rPr lang="tr-TR" sz="1600" b="1" dirty="0">
                <a:latin typeface="Arial Narrow" panose="020B0606020202030204" pitchFamily="34" charset="0"/>
                <a:ea typeface="+mj-ea"/>
                <a:cs typeface="+mj-cs"/>
              </a:rPr>
              <a:t>genel hedefler ve kurallar koyan uluslararası bir anlaşmadır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1992 </a:t>
            </a:r>
            <a:r>
              <a:rPr lang="tr-TR" sz="1600" dirty="0">
                <a:latin typeface="Arial Narrow" panose="020B0606020202030204" pitchFamily="34" charset="0"/>
                <a:ea typeface="+mj-ea"/>
                <a:cs typeface="+mj-cs"/>
              </a:rPr>
              <a:t>Rio Çevre ve Kalkınma Konferansı’nda imzaya  açılmıştır ve 21 Mart 1994 tarihinde yürürlüğe girmiştir.</a:t>
            </a:r>
          </a:p>
          <a:p>
            <a:pPr marL="0" indent="0">
              <a:lnSpc>
                <a:spcPct val="150000"/>
              </a:lnSpc>
              <a:buNone/>
            </a:pPr>
            <a:r>
              <a:rPr lang="tr-TR" sz="1600" b="1" dirty="0">
                <a:latin typeface="Arial Narrow" panose="020B0606020202030204" pitchFamily="34" charset="0"/>
                <a:ea typeface="+mj-ea"/>
                <a:cs typeface="+mj-cs"/>
              </a:rPr>
              <a:t>Sözleşme İlkeleri</a:t>
            </a:r>
          </a:p>
          <a:p>
            <a:pPr>
              <a:lnSpc>
                <a:spcPct val="150000"/>
              </a:lnSpc>
            </a:pPr>
            <a:r>
              <a:rPr lang="tr-TR" sz="1600" dirty="0">
                <a:latin typeface="Arial Narrow" panose="020B0606020202030204" pitchFamily="34" charset="0"/>
                <a:ea typeface="+mj-ea"/>
                <a:cs typeface="+mj-cs"/>
              </a:rPr>
              <a:t>Ortak fakat farklılaştırılmış sorumluluk ilkesi</a:t>
            </a:r>
          </a:p>
          <a:p>
            <a:pPr>
              <a:lnSpc>
                <a:spcPct val="150000"/>
              </a:lnSpc>
            </a:pPr>
            <a:r>
              <a:rPr lang="tr-TR" sz="1600" dirty="0">
                <a:latin typeface="Arial Narrow" panose="020B0606020202030204" pitchFamily="34" charset="0"/>
                <a:ea typeface="+mj-ea"/>
                <a:cs typeface="+mj-cs"/>
              </a:rPr>
              <a:t>Önceden önlem alma yaklaşımı</a:t>
            </a:r>
          </a:p>
          <a:p>
            <a:pPr>
              <a:lnSpc>
                <a:spcPct val="150000"/>
              </a:lnSpc>
            </a:pPr>
            <a:r>
              <a:rPr lang="tr-TR" sz="1600" dirty="0">
                <a:latin typeface="Arial Narrow" panose="020B0606020202030204" pitchFamily="34" charset="0"/>
                <a:ea typeface="+mj-ea"/>
                <a:cs typeface="+mj-cs"/>
              </a:rPr>
              <a:t>Kalkınma ile iklim değişikliğinin birbirine bağlı görünmesi</a:t>
            </a:r>
          </a:p>
          <a:p>
            <a:pPr lvl="1"/>
            <a:endParaRPr lang="tr-TR" sz="1600" dirty="0">
              <a:latin typeface="Arial Narrow" panose="020B0606020202030204" pitchFamily="34" charset="0"/>
              <a:ea typeface="+mj-ea"/>
              <a:cs typeface="+mj-cs"/>
            </a:endParaRPr>
          </a:p>
          <a:p>
            <a:endParaRPr lang="tr-TR" dirty="0" smtClean="0"/>
          </a:p>
          <a:p>
            <a:endParaRPr lang="tr-TR" dirty="0" smtClean="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5588" y="4148872"/>
            <a:ext cx="3834504"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912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Küresel Isınmaya Karşı Küresel İşbirliği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109728" indent="0" fontAlgn="auto">
              <a:lnSpc>
                <a:spcPct val="150000"/>
              </a:lnSpc>
              <a:spcAft>
                <a:spcPts val="0"/>
              </a:spcAft>
              <a:buNone/>
              <a:defRPr/>
            </a:pPr>
            <a:r>
              <a:rPr lang="tr-TR" sz="1600" b="1" dirty="0">
                <a:latin typeface="Arial Narrow" panose="020B0606020202030204" pitchFamily="34" charset="0"/>
                <a:ea typeface="+mj-ea"/>
                <a:cs typeface="+mj-cs"/>
              </a:rPr>
              <a:t>Kyoto Protokolüne Doğru </a:t>
            </a:r>
            <a:r>
              <a:rPr lang="tr-TR" sz="1600" b="1" dirty="0" smtClean="0">
                <a:latin typeface="Arial Narrow" panose="020B0606020202030204" pitchFamily="34" charset="0"/>
                <a:ea typeface="+mj-ea"/>
                <a:cs typeface="+mj-cs"/>
              </a:rPr>
              <a:t>Gidildiğinde;</a:t>
            </a:r>
            <a:endParaRPr lang="tr-TR" sz="1600" b="1" dirty="0">
              <a:latin typeface="Arial Narrow" panose="020B0606020202030204" pitchFamily="34" charset="0"/>
              <a:ea typeface="+mj-ea"/>
              <a:cs typeface="+mj-cs"/>
            </a:endParaRPr>
          </a:p>
          <a:p>
            <a:pPr marL="0" indent="0">
              <a:lnSpc>
                <a:spcPct val="150000"/>
              </a:lnSpc>
              <a:buNone/>
            </a:pPr>
            <a:r>
              <a:rPr lang="tr-TR" altLang="tr-TR" sz="1600" dirty="0">
                <a:latin typeface="Arial Narrow" panose="020B0606020202030204" pitchFamily="34" charset="0"/>
                <a:ea typeface="+mj-ea"/>
                <a:cs typeface="+mj-cs"/>
              </a:rPr>
              <a:t>BM İklim Değişikliği Çerçeve Sözleşmesi’nin karar alma organını: TARAFLAR KONFERANSI(COP) </a:t>
            </a:r>
            <a:r>
              <a:rPr lang="tr-TR" altLang="tr-TR" sz="1600" dirty="0" smtClean="0">
                <a:latin typeface="Arial Narrow" panose="020B0606020202030204" pitchFamily="34" charset="0"/>
                <a:ea typeface="+mj-ea"/>
                <a:cs typeface="+mj-cs"/>
              </a:rPr>
              <a:t>olmuştur</a:t>
            </a:r>
            <a:r>
              <a:rPr lang="tr-TR" altLang="tr-TR" sz="1600" dirty="0">
                <a:latin typeface="Arial Narrow" panose="020B0606020202030204" pitchFamily="34" charset="0"/>
                <a:ea typeface="+mj-ea"/>
                <a:cs typeface="+mj-cs"/>
              </a:rPr>
              <a:t>.</a:t>
            </a:r>
          </a:p>
          <a:p>
            <a:pPr>
              <a:lnSpc>
                <a:spcPct val="150000"/>
              </a:lnSpc>
            </a:pPr>
            <a:endParaRPr lang="tr-TR" altLang="tr-TR" sz="1600" dirty="0">
              <a:latin typeface="Arial Narrow" panose="020B0606020202030204" pitchFamily="34" charset="0"/>
              <a:ea typeface="+mj-ea"/>
              <a:cs typeface="+mj-cs"/>
            </a:endParaRPr>
          </a:p>
          <a:p>
            <a:pPr marL="0" indent="0">
              <a:lnSpc>
                <a:spcPct val="150000"/>
              </a:lnSpc>
              <a:buNone/>
            </a:pPr>
            <a:r>
              <a:rPr lang="tr-TR" altLang="tr-TR" sz="1600" dirty="0">
                <a:latin typeface="Arial Narrow" panose="020B0606020202030204" pitchFamily="34" charset="0"/>
                <a:ea typeface="+mj-ea"/>
                <a:cs typeface="+mj-cs"/>
              </a:rPr>
              <a:t>Sera gazı salınımlarının düşürülmesi yönünde, gelişmekte olan ülkeler tarafından verilen </a:t>
            </a:r>
            <a:r>
              <a:rPr lang="tr-TR" altLang="tr-TR" sz="1600" dirty="0" err="1">
                <a:latin typeface="Arial Narrow" panose="020B0606020202030204" pitchFamily="34" charset="0"/>
                <a:ea typeface="+mj-ea"/>
                <a:cs typeface="+mj-cs"/>
              </a:rPr>
              <a:t>taahütleri</a:t>
            </a:r>
            <a:r>
              <a:rPr lang="tr-TR" altLang="tr-TR" sz="1600" dirty="0">
                <a:latin typeface="Arial Narrow" panose="020B0606020202030204" pitchFamily="34" charset="0"/>
                <a:ea typeface="+mj-ea"/>
                <a:cs typeface="+mj-cs"/>
              </a:rPr>
              <a:t> yetersiz bulmuş ve 1995 Mart-Nisan aylarında Berlin’de gerçekleştirilen 1. Taraflar Konferansı, </a:t>
            </a:r>
            <a:r>
              <a:rPr lang="tr-TR" altLang="tr-TR" sz="1600" dirty="0" err="1">
                <a:latin typeface="Arial Narrow" panose="020B0606020202030204" pitchFamily="34" charset="0"/>
                <a:ea typeface="+mj-ea"/>
                <a:cs typeface="+mj-cs"/>
              </a:rPr>
              <a:t>taahütlerin</a:t>
            </a:r>
            <a:r>
              <a:rPr lang="tr-TR" altLang="tr-TR" sz="1600" dirty="0">
                <a:latin typeface="Arial Narrow" panose="020B0606020202030204" pitchFamily="34" charset="0"/>
                <a:ea typeface="+mj-ea"/>
                <a:cs typeface="+mj-cs"/>
              </a:rPr>
              <a:t> güçlendirilmesi ve bağlayıcılığı olması için bir tartışma süreci başlatmıştır.</a:t>
            </a:r>
          </a:p>
          <a:p>
            <a:pPr marL="0" indent="0">
              <a:lnSpc>
                <a:spcPct val="150000"/>
              </a:lnSpc>
              <a:buNone/>
            </a:pPr>
            <a:r>
              <a:rPr lang="tr-TR" altLang="tr-TR" sz="1600" dirty="0">
                <a:latin typeface="Arial Narrow" panose="020B0606020202030204" pitchFamily="34" charset="0"/>
                <a:ea typeface="+mj-ea"/>
                <a:cs typeface="+mj-cs"/>
              </a:rPr>
              <a:t>2 yılı aşan bir sürecin sonunda, Kyoto’da toplanan 3. Taraflar Konferansı, </a:t>
            </a:r>
            <a:r>
              <a:rPr lang="tr-TR" altLang="tr-TR" sz="1600" b="1" dirty="0">
                <a:solidFill>
                  <a:srgbClr val="FF0000"/>
                </a:solidFill>
                <a:latin typeface="Arial Narrow" panose="020B0606020202030204" pitchFamily="34" charset="0"/>
                <a:ea typeface="+mj-ea"/>
                <a:cs typeface="+mj-cs"/>
              </a:rPr>
              <a:t>11 Aralık 1997 tarihinde Kyoto Protokolü’nü </a:t>
            </a:r>
            <a:r>
              <a:rPr lang="tr-TR" altLang="tr-TR" sz="1600" dirty="0">
                <a:latin typeface="Arial Narrow" panose="020B0606020202030204" pitchFamily="34" charset="0"/>
                <a:ea typeface="+mj-ea"/>
                <a:cs typeface="+mj-cs"/>
              </a:rPr>
              <a:t>kabul etmiştir.</a:t>
            </a: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067246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Küresel Isınmaya Karşı Küresel İşbirliği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109728" indent="0" fontAlgn="auto">
              <a:lnSpc>
                <a:spcPct val="150000"/>
              </a:lnSpc>
              <a:spcAft>
                <a:spcPts val="0"/>
              </a:spcAft>
              <a:buNone/>
              <a:defRPr/>
            </a:pPr>
            <a:r>
              <a:rPr lang="tr-TR" sz="1800" b="1" dirty="0" smtClean="0">
                <a:latin typeface="Arial Narrow" panose="020B0606020202030204" pitchFamily="34" charset="0"/>
                <a:ea typeface="+mj-ea"/>
                <a:cs typeface="+mj-cs"/>
              </a:rPr>
              <a:t>4.1. Kyoto Protokolü   </a:t>
            </a:r>
          </a:p>
          <a:p>
            <a:pPr marL="109728" indent="0" fontAlgn="auto">
              <a:lnSpc>
                <a:spcPct val="150000"/>
              </a:lnSpc>
              <a:spcAft>
                <a:spcPts val="0"/>
              </a:spcAft>
              <a:buNone/>
              <a:defRPr/>
            </a:pPr>
            <a:endParaRPr lang="tr-TR" sz="1800" b="1" dirty="0">
              <a:latin typeface="Arial Narrow" panose="020B0606020202030204" pitchFamily="34" charset="0"/>
              <a:ea typeface="+mj-ea"/>
              <a:cs typeface="+mj-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559" y="2358415"/>
            <a:ext cx="9832975" cy="414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8078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Küresel Isınmaya Karşı Küresel İşbirliği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109728" indent="0" fontAlgn="auto">
              <a:lnSpc>
                <a:spcPct val="150000"/>
              </a:lnSpc>
              <a:spcAft>
                <a:spcPts val="0"/>
              </a:spcAft>
              <a:buNone/>
              <a:defRPr/>
            </a:pPr>
            <a:r>
              <a:rPr lang="tr-TR" sz="1800" b="1" dirty="0" smtClean="0">
                <a:latin typeface="Arial Narrow" panose="020B0606020202030204" pitchFamily="34" charset="0"/>
                <a:ea typeface="+mj-ea"/>
                <a:cs typeface="+mj-cs"/>
              </a:rPr>
              <a:t>4.1. Kyoto Protokolü   </a:t>
            </a:r>
          </a:p>
          <a:p>
            <a:pPr marL="109728" indent="0" fontAlgn="auto">
              <a:lnSpc>
                <a:spcPct val="150000"/>
              </a:lnSpc>
              <a:spcAft>
                <a:spcPts val="0"/>
              </a:spcAft>
              <a:buNone/>
              <a:defRPr/>
            </a:pPr>
            <a:endParaRPr lang="tr-TR" sz="1800" b="1" dirty="0" smtClean="0">
              <a:latin typeface="Arial Narrow" panose="020B0606020202030204" pitchFamily="34" charset="0"/>
              <a:ea typeface="+mj-ea"/>
              <a:cs typeface="+mj-cs"/>
            </a:endParaRPr>
          </a:p>
          <a:p>
            <a:pPr marL="0" indent="0" fontAlgn="auto">
              <a:lnSpc>
                <a:spcPct val="150000"/>
              </a:lnSpc>
              <a:spcBef>
                <a:spcPts val="0"/>
              </a:spcBef>
              <a:spcAft>
                <a:spcPts val="0"/>
              </a:spcAft>
              <a:buNone/>
              <a:defRPr/>
            </a:pPr>
            <a:r>
              <a:rPr lang="tr-TR" sz="1600" b="1" dirty="0" smtClean="0">
                <a:latin typeface="Arial Narrow" panose="020B0606020202030204" pitchFamily="34" charset="0"/>
                <a:ea typeface="+mj-ea"/>
                <a:cs typeface="+mj-cs"/>
              </a:rPr>
              <a:t>Tüm </a:t>
            </a:r>
            <a:r>
              <a:rPr lang="tr-TR" sz="1600" b="1" dirty="0">
                <a:latin typeface="Arial Narrow" panose="020B0606020202030204" pitchFamily="34" charset="0"/>
                <a:ea typeface="+mj-ea"/>
                <a:cs typeface="+mj-cs"/>
              </a:rPr>
              <a:t>Taraflar İçin Olan </a:t>
            </a:r>
            <a:r>
              <a:rPr lang="tr-TR" sz="1600" b="1" dirty="0" smtClean="0">
                <a:latin typeface="Arial Narrow" panose="020B0606020202030204" pitchFamily="34" charset="0"/>
                <a:ea typeface="+mj-ea"/>
                <a:cs typeface="+mj-cs"/>
              </a:rPr>
              <a:t>Yükümlülükler</a:t>
            </a:r>
          </a:p>
          <a:p>
            <a:pPr lvl="1">
              <a:lnSpc>
                <a:spcPct val="150000"/>
              </a:lnSpc>
              <a:spcBef>
                <a:spcPts val="0"/>
              </a:spcBef>
              <a:buFont typeface="Wingdings" panose="05000000000000000000" pitchFamily="2" charset="2"/>
              <a:buChar char="v"/>
              <a:defRPr/>
            </a:pPr>
            <a:r>
              <a:rPr lang="tr-TR" sz="1600" dirty="0">
                <a:latin typeface="Arial Narrow" panose="020B0606020202030204" pitchFamily="34" charset="0"/>
                <a:ea typeface="+mj-ea"/>
                <a:cs typeface="+mj-cs"/>
              </a:rPr>
              <a:t>Ulusal programlar hazırlamak</a:t>
            </a:r>
          </a:p>
          <a:p>
            <a:pPr lvl="1">
              <a:lnSpc>
                <a:spcPct val="150000"/>
              </a:lnSpc>
              <a:spcBef>
                <a:spcPts val="0"/>
              </a:spcBef>
              <a:buFont typeface="Wingdings" panose="05000000000000000000" pitchFamily="2" charset="2"/>
              <a:buChar char="v"/>
              <a:defRPr/>
            </a:pPr>
            <a:r>
              <a:rPr lang="tr-TR" sz="1600" dirty="0">
                <a:latin typeface="Arial Narrow" panose="020B0606020202030204" pitchFamily="34" charset="0"/>
                <a:ea typeface="+mj-ea"/>
                <a:cs typeface="+mj-cs"/>
              </a:rPr>
              <a:t>İklim değişikliğine yol açacak uygulamaları </a:t>
            </a:r>
            <a:r>
              <a:rPr lang="tr-TR" sz="1600" dirty="0" smtClean="0">
                <a:latin typeface="Arial Narrow" panose="020B0606020202030204" pitchFamily="34" charset="0"/>
                <a:ea typeface="+mj-ea"/>
                <a:cs typeface="+mj-cs"/>
              </a:rPr>
              <a:t>azaltmak.</a:t>
            </a:r>
          </a:p>
          <a:p>
            <a:pPr lvl="1">
              <a:lnSpc>
                <a:spcPct val="150000"/>
              </a:lnSpc>
              <a:spcBef>
                <a:spcPts val="0"/>
              </a:spcBef>
              <a:buFont typeface="Wingdings" panose="05000000000000000000" pitchFamily="2" charset="2"/>
              <a:buChar char="v"/>
              <a:defRPr/>
            </a:pPr>
            <a:r>
              <a:rPr lang="tr-TR" sz="1600" dirty="0" smtClean="0">
                <a:latin typeface="Arial Narrow" panose="020B0606020202030204" pitchFamily="34" charset="0"/>
                <a:ea typeface="+mj-ea"/>
                <a:cs typeface="+mj-cs"/>
              </a:rPr>
              <a:t>Çevre </a:t>
            </a:r>
            <a:r>
              <a:rPr lang="tr-TR" sz="1600" dirty="0">
                <a:latin typeface="Arial Narrow" panose="020B0606020202030204" pitchFamily="34" charset="0"/>
                <a:ea typeface="+mj-ea"/>
                <a:cs typeface="+mj-cs"/>
              </a:rPr>
              <a:t>dostu teknolojileri </a:t>
            </a:r>
            <a:r>
              <a:rPr lang="tr-TR" sz="1600" dirty="0" smtClean="0">
                <a:latin typeface="Arial Narrow" panose="020B0606020202030204" pitchFamily="34" charset="0"/>
                <a:ea typeface="+mj-ea"/>
                <a:cs typeface="+mj-cs"/>
              </a:rPr>
              <a:t>geliştirmek.</a:t>
            </a:r>
          </a:p>
          <a:p>
            <a:pPr lvl="1">
              <a:lnSpc>
                <a:spcPct val="150000"/>
              </a:lnSpc>
              <a:spcBef>
                <a:spcPts val="0"/>
              </a:spcBef>
              <a:buFont typeface="Wingdings" panose="05000000000000000000" pitchFamily="2" charset="2"/>
              <a:buChar char="v"/>
              <a:defRPr/>
            </a:pPr>
            <a:r>
              <a:rPr lang="tr-TR" sz="1600" dirty="0" smtClean="0">
                <a:latin typeface="Arial Narrow" panose="020B0606020202030204" pitchFamily="34" charset="0"/>
                <a:ea typeface="+mj-ea"/>
                <a:cs typeface="+mj-cs"/>
              </a:rPr>
              <a:t>İklim </a:t>
            </a:r>
            <a:r>
              <a:rPr lang="tr-TR" sz="1600" dirty="0">
                <a:latin typeface="Arial Narrow" panose="020B0606020202030204" pitchFamily="34" charset="0"/>
                <a:ea typeface="+mj-ea"/>
                <a:cs typeface="+mj-cs"/>
              </a:rPr>
              <a:t>değişikliği ile ilgili araştırmalar ve bilgi </a:t>
            </a:r>
            <a:r>
              <a:rPr lang="tr-TR" sz="1600" dirty="0" smtClean="0">
                <a:latin typeface="Arial Narrow" panose="020B0606020202030204" pitchFamily="34" charset="0"/>
                <a:ea typeface="+mj-ea"/>
                <a:cs typeface="+mj-cs"/>
              </a:rPr>
              <a:t>alışverişi</a:t>
            </a:r>
          </a:p>
          <a:p>
            <a:pPr lvl="1">
              <a:lnSpc>
                <a:spcPct val="150000"/>
              </a:lnSpc>
              <a:spcBef>
                <a:spcPts val="0"/>
              </a:spcBef>
              <a:buFont typeface="Wingdings" panose="05000000000000000000" pitchFamily="2" charset="2"/>
              <a:buChar char="v"/>
              <a:defRPr/>
            </a:pPr>
            <a:r>
              <a:rPr lang="tr-TR" sz="1600" dirty="0" smtClean="0">
                <a:latin typeface="Arial Narrow" panose="020B0606020202030204" pitchFamily="34" charset="0"/>
                <a:ea typeface="+mj-ea"/>
                <a:cs typeface="+mj-cs"/>
              </a:rPr>
              <a:t>Eğitim</a:t>
            </a:r>
            <a:r>
              <a:rPr lang="tr-TR" sz="1600" dirty="0">
                <a:latin typeface="Arial Narrow" panose="020B0606020202030204" pitchFamily="34" charset="0"/>
                <a:ea typeface="+mj-ea"/>
                <a:cs typeface="+mj-cs"/>
              </a:rPr>
              <a:t>, öğretim ve halkın </a:t>
            </a:r>
            <a:r>
              <a:rPr lang="tr-TR" sz="1600" dirty="0" smtClean="0">
                <a:latin typeface="Arial Narrow" panose="020B0606020202030204" pitchFamily="34" charset="0"/>
                <a:ea typeface="+mj-ea"/>
                <a:cs typeface="+mj-cs"/>
              </a:rPr>
              <a:t>bilinçlendirilmesi</a:t>
            </a:r>
          </a:p>
          <a:p>
            <a:pPr lvl="1">
              <a:lnSpc>
                <a:spcPct val="150000"/>
              </a:lnSpc>
              <a:spcBef>
                <a:spcPts val="0"/>
              </a:spcBef>
              <a:buFont typeface="Wingdings" panose="05000000000000000000" pitchFamily="2" charset="2"/>
              <a:buChar char="v"/>
              <a:defRPr/>
            </a:pPr>
            <a:r>
              <a:rPr lang="tr-TR" sz="1600" dirty="0" smtClean="0">
                <a:latin typeface="Arial Narrow" panose="020B0606020202030204" pitchFamily="34" charset="0"/>
                <a:ea typeface="+mj-ea"/>
                <a:cs typeface="+mj-cs"/>
              </a:rPr>
              <a:t>Yapılan </a:t>
            </a:r>
            <a:r>
              <a:rPr lang="tr-TR" sz="1600" dirty="0">
                <a:latin typeface="Arial Narrow" panose="020B0606020202030204" pitchFamily="34" charset="0"/>
                <a:ea typeface="+mj-ea"/>
                <a:cs typeface="+mj-cs"/>
              </a:rPr>
              <a:t>uygulamaları Taraflar Konferansı’na bildirmek</a:t>
            </a:r>
          </a:p>
          <a:p>
            <a:pPr marL="0" indent="0" fontAlgn="auto">
              <a:spcBef>
                <a:spcPts val="0"/>
              </a:spcBef>
              <a:spcAft>
                <a:spcPts val="0"/>
              </a:spcAft>
              <a:buNone/>
              <a:defRPr/>
            </a:pPr>
            <a:endParaRPr lang="tr-TR" sz="1600" dirty="0">
              <a:latin typeface="Arial Narrow" panose="020B0606020202030204" pitchFamily="34" charset="0"/>
              <a:ea typeface="+mj-ea"/>
              <a:cs typeface="+mj-cs"/>
            </a:endParaRPr>
          </a:p>
          <a:p>
            <a:pPr marL="109728" indent="0" fontAlgn="auto">
              <a:lnSpc>
                <a:spcPct val="150000"/>
              </a:lnSpc>
              <a:spcAft>
                <a:spcPts val="0"/>
              </a:spcAft>
              <a:buNone/>
              <a:defRPr/>
            </a:pPr>
            <a:endParaRPr lang="tr-TR" sz="1800" b="1" dirty="0">
              <a:latin typeface="Arial Narrow" panose="020B0606020202030204" pitchFamily="34" charset="0"/>
              <a:ea typeface="+mj-ea"/>
              <a:cs typeface="+mj-cs"/>
            </a:endParaRPr>
          </a:p>
        </p:txBody>
      </p:sp>
    </p:spTree>
    <p:extLst>
      <p:ext uri="{BB962C8B-B14F-4D97-AF65-F5344CB8AC3E}">
        <p14:creationId xmlns:p14="http://schemas.microsoft.com/office/powerpoint/2010/main" val="3009354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Küresel Isınmaya Karşı Küresel İşbirliği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109728" indent="0" fontAlgn="auto">
              <a:lnSpc>
                <a:spcPct val="150000"/>
              </a:lnSpc>
              <a:spcAft>
                <a:spcPts val="0"/>
              </a:spcAft>
              <a:buNone/>
              <a:defRPr/>
            </a:pPr>
            <a:r>
              <a:rPr lang="tr-TR" sz="1800" b="1" dirty="0" smtClean="0">
                <a:latin typeface="Arial Narrow" panose="020B0606020202030204" pitchFamily="34" charset="0"/>
                <a:ea typeface="+mj-ea"/>
                <a:cs typeface="+mj-cs"/>
              </a:rPr>
              <a:t>4.1. Kyoto Protokolü   </a:t>
            </a:r>
          </a:p>
          <a:p>
            <a:pPr marL="0" indent="0">
              <a:spcBef>
                <a:spcPts val="0"/>
              </a:spcBef>
              <a:buNone/>
              <a:defRPr/>
            </a:pPr>
            <a:endParaRPr lang="tr-TR" sz="1600" dirty="0">
              <a:latin typeface="Arial Narrow" panose="020B0606020202030204" pitchFamily="34" charset="0"/>
              <a:ea typeface="+mj-ea"/>
              <a:cs typeface="+mj-cs"/>
            </a:endParaRPr>
          </a:p>
          <a:p>
            <a:pPr marL="0" indent="0">
              <a:spcBef>
                <a:spcPts val="0"/>
              </a:spcBef>
              <a:buNone/>
              <a:defRPr/>
            </a:pPr>
            <a:r>
              <a:rPr lang="tr-TR" sz="1600" b="1" dirty="0" smtClean="0">
                <a:latin typeface="Arial Narrow" panose="020B0606020202030204" pitchFamily="34" charset="0"/>
                <a:ea typeface="+mj-ea"/>
                <a:cs typeface="+mj-cs"/>
              </a:rPr>
              <a:t>EK-1 </a:t>
            </a:r>
            <a:r>
              <a:rPr lang="tr-TR" sz="1600" b="1" dirty="0">
                <a:latin typeface="Arial Narrow" panose="020B0606020202030204" pitchFamily="34" charset="0"/>
                <a:ea typeface="+mj-ea"/>
                <a:cs typeface="+mj-cs"/>
              </a:rPr>
              <a:t>Taraflarının Yükümlülükleri</a:t>
            </a:r>
          </a:p>
          <a:p>
            <a:pPr marL="0" indent="0" fontAlgn="auto">
              <a:lnSpc>
                <a:spcPct val="150000"/>
              </a:lnSpc>
              <a:spcBef>
                <a:spcPts val="0"/>
              </a:spcBef>
              <a:spcAft>
                <a:spcPts val="0"/>
              </a:spcAft>
              <a:buNone/>
              <a:defRPr/>
            </a:pPr>
            <a:r>
              <a:rPr lang="tr-TR" sz="1600" dirty="0" smtClean="0">
                <a:latin typeface="Arial Narrow" panose="020B0606020202030204" pitchFamily="34" charset="0"/>
                <a:ea typeface="+mj-ea"/>
                <a:cs typeface="+mj-cs"/>
              </a:rPr>
              <a:t>	Çok </a:t>
            </a:r>
            <a:r>
              <a:rPr lang="tr-TR" sz="1600" dirty="0">
                <a:latin typeface="Arial Narrow" panose="020B0606020202030204" pitchFamily="34" charset="0"/>
                <a:ea typeface="+mj-ea"/>
                <a:cs typeface="+mj-cs"/>
              </a:rPr>
              <a:t>sıkı </a:t>
            </a:r>
            <a:r>
              <a:rPr lang="tr-TR" sz="1600" dirty="0" err="1">
                <a:latin typeface="Arial Narrow" panose="020B0606020202030204" pitchFamily="34" charset="0"/>
                <a:ea typeface="+mj-ea"/>
                <a:cs typeface="+mj-cs"/>
              </a:rPr>
              <a:t>azaltım</a:t>
            </a:r>
            <a:r>
              <a:rPr lang="tr-TR" sz="1600" dirty="0">
                <a:latin typeface="Arial Narrow" panose="020B0606020202030204" pitchFamily="34" charset="0"/>
                <a:ea typeface="+mj-ea"/>
                <a:cs typeface="+mj-cs"/>
              </a:rPr>
              <a:t> yükümlülükleri uygulanmıştır. Toplam sera gazı </a:t>
            </a:r>
            <a:r>
              <a:rPr lang="tr-TR" sz="1600" dirty="0" err="1">
                <a:latin typeface="Arial Narrow" panose="020B0606020202030204" pitchFamily="34" charset="0"/>
                <a:ea typeface="+mj-ea"/>
                <a:cs typeface="+mj-cs"/>
              </a:rPr>
              <a:t>emilsiyonlarını</a:t>
            </a:r>
            <a:r>
              <a:rPr lang="tr-TR" sz="1600" dirty="0">
                <a:latin typeface="Arial Narrow" panose="020B0606020202030204" pitchFamily="34" charset="0"/>
                <a:ea typeface="+mj-ea"/>
                <a:cs typeface="+mj-cs"/>
              </a:rPr>
              <a:t> 2008-2012 yılları arasında, 1990 yılı ölçümlerinin %5 altına indirmeleri gerekiyor. EK-1 ‘de yer almayan ülkelerin ise, sera gazı </a:t>
            </a:r>
            <a:r>
              <a:rPr lang="tr-TR" sz="1600" dirty="0" err="1">
                <a:latin typeface="Arial Narrow" panose="020B0606020202030204" pitchFamily="34" charset="0"/>
                <a:ea typeface="+mj-ea"/>
                <a:cs typeface="+mj-cs"/>
              </a:rPr>
              <a:t>azaltım</a:t>
            </a:r>
            <a:r>
              <a:rPr lang="tr-TR" sz="1600" dirty="0">
                <a:latin typeface="Arial Narrow" panose="020B0606020202030204" pitchFamily="34" charset="0"/>
                <a:ea typeface="+mj-ea"/>
                <a:cs typeface="+mj-cs"/>
              </a:rPr>
              <a:t> sorumlulukları bulunmuyor; sadece her yıl sera gazı envanter raporu sunuyorlar.</a:t>
            </a:r>
          </a:p>
          <a:p>
            <a:pPr fontAlgn="auto">
              <a:spcBef>
                <a:spcPts val="0"/>
              </a:spcBef>
              <a:spcAft>
                <a:spcPts val="0"/>
              </a:spcAft>
              <a:defRPr/>
            </a:pPr>
            <a:endParaRPr lang="tr-TR" sz="1600" dirty="0">
              <a:latin typeface="Arial Narrow" panose="020B0606020202030204" pitchFamily="34" charset="0"/>
              <a:ea typeface="+mj-ea"/>
              <a:cs typeface="+mj-cs"/>
            </a:endParaRPr>
          </a:p>
          <a:p>
            <a:pPr marL="0" indent="0">
              <a:spcBef>
                <a:spcPts val="0"/>
              </a:spcBef>
              <a:buNone/>
              <a:defRPr/>
            </a:pPr>
            <a:r>
              <a:rPr lang="tr-TR" sz="1600" b="1" dirty="0">
                <a:latin typeface="Arial Narrow" panose="020B0606020202030204" pitchFamily="34" charset="0"/>
                <a:ea typeface="+mj-ea"/>
                <a:cs typeface="+mj-cs"/>
              </a:rPr>
              <a:t>EK-2 Taraflarının Yükümlülükleri</a:t>
            </a:r>
          </a:p>
          <a:p>
            <a:pPr lvl="1" fontAlgn="auto">
              <a:lnSpc>
                <a:spcPct val="150000"/>
              </a:lnSpc>
              <a:spcBef>
                <a:spcPts val="0"/>
              </a:spcBef>
              <a:spcAft>
                <a:spcPts val="0"/>
              </a:spcAft>
              <a:buFont typeface="Wingdings" panose="05000000000000000000" pitchFamily="2" charset="2"/>
              <a:buChar char="v"/>
              <a:defRPr/>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Gelişmekte </a:t>
            </a:r>
            <a:r>
              <a:rPr lang="tr-TR" sz="1600" dirty="0">
                <a:latin typeface="Arial Narrow" panose="020B0606020202030204" pitchFamily="34" charset="0"/>
                <a:ea typeface="+mj-ea"/>
                <a:cs typeface="+mj-cs"/>
              </a:rPr>
              <a:t>olan ülkelere, yükümlülüklerini yerine getirmede yardımcı </a:t>
            </a:r>
            <a:r>
              <a:rPr lang="tr-TR" sz="1600" dirty="0" err="1">
                <a:latin typeface="Arial Narrow" panose="020B0606020202030204" pitchFamily="34" charset="0"/>
                <a:ea typeface="+mj-ea"/>
                <a:cs typeface="+mj-cs"/>
              </a:rPr>
              <a:t>olamk</a:t>
            </a:r>
            <a:r>
              <a:rPr lang="tr-TR" sz="1600" dirty="0">
                <a:latin typeface="Arial Narrow" panose="020B0606020202030204" pitchFamily="34" charset="0"/>
                <a:ea typeface="+mj-ea"/>
                <a:cs typeface="+mj-cs"/>
              </a:rPr>
              <a:t>.</a:t>
            </a:r>
          </a:p>
          <a:p>
            <a:pPr lvl="1" fontAlgn="auto">
              <a:lnSpc>
                <a:spcPct val="150000"/>
              </a:lnSpc>
              <a:spcBef>
                <a:spcPts val="0"/>
              </a:spcBef>
              <a:spcAft>
                <a:spcPts val="0"/>
              </a:spcAft>
              <a:buFont typeface="Wingdings" panose="05000000000000000000" pitchFamily="2" charset="2"/>
              <a:buChar char="v"/>
              <a:defRPr/>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Uyum </a:t>
            </a:r>
            <a:r>
              <a:rPr lang="tr-TR" sz="1600" dirty="0">
                <a:latin typeface="Arial Narrow" panose="020B0606020202030204" pitchFamily="34" charset="0"/>
                <a:ea typeface="+mj-ea"/>
                <a:cs typeface="+mj-cs"/>
              </a:rPr>
              <a:t>için mali kaynak sağlamak.</a:t>
            </a:r>
          </a:p>
          <a:p>
            <a:pPr lvl="1" fontAlgn="auto">
              <a:lnSpc>
                <a:spcPct val="150000"/>
              </a:lnSpc>
              <a:spcBef>
                <a:spcPts val="0"/>
              </a:spcBef>
              <a:spcAft>
                <a:spcPts val="0"/>
              </a:spcAft>
              <a:buFont typeface="Wingdings" panose="05000000000000000000" pitchFamily="2" charset="2"/>
              <a:buChar char="v"/>
              <a:defRPr/>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Teknoloji </a:t>
            </a:r>
            <a:r>
              <a:rPr lang="tr-TR" sz="1600" dirty="0">
                <a:latin typeface="Arial Narrow" panose="020B0606020202030204" pitchFamily="34" charset="0"/>
                <a:ea typeface="+mj-ea"/>
                <a:cs typeface="+mj-cs"/>
              </a:rPr>
              <a:t>kaynağı sağlamak.</a:t>
            </a:r>
          </a:p>
          <a:p>
            <a:pPr marL="109728" indent="0" fontAlgn="auto">
              <a:lnSpc>
                <a:spcPct val="150000"/>
              </a:lnSpc>
              <a:spcAft>
                <a:spcPts val="0"/>
              </a:spcAft>
              <a:buNone/>
              <a:defRPr/>
            </a:pPr>
            <a:endParaRPr lang="tr-TR" sz="1800" b="1" dirty="0">
              <a:latin typeface="Arial Narrow" panose="020B0606020202030204" pitchFamily="34" charset="0"/>
              <a:ea typeface="+mj-ea"/>
              <a:cs typeface="+mj-cs"/>
            </a:endParaRPr>
          </a:p>
        </p:txBody>
      </p:sp>
    </p:spTree>
    <p:extLst>
      <p:ext uri="{BB962C8B-B14F-4D97-AF65-F5344CB8AC3E}">
        <p14:creationId xmlns:p14="http://schemas.microsoft.com/office/powerpoint/2010/main" val="3077779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Küresel Isınmaya Karşı Küresel İşbirliği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109728" indent="0" fontAlgn="auto">
              <a:lnSpc>
                <a:spcPct val="150000"/>
              </a:lnSpc>
              <a:spcAft>
                <a:spcPts val="0"/>
              </a:spcAft>
              <a:buNone/>
              <a:defRPr/>
            </a:pPr>
            <a:r>
              <a:rPr lang="tr-TR" sz="1800" b="1" dirty="0" smtClean="0">
                <a:latin typeface="Arial Narrow" panose="020B0606020202030204" pitchFamily="34" charset="0"/>
                <a:ea typeface="+mj-ea"/>
                <a:cs typeface="+mj-cs"/>
              </a:rPr>
              <a:t>4.2. Kyoto Protokolü Esneklik Mekanizmaları</a:t>
            </a:r>
          </a:p>
          <a:p>
            <a:pPr marL="0" indent="0">
              <a:lnSpc>
                <a:spcPct val="150000"/>
              </a:lnSpc>
              <a:buNone/>
            </a:pPr>
            <a:r>
              <a:rPr lang="tr-TR" altLang="tr-TR" sz="1600" dirty="0">
                <a:latin typeface="Arial Narrow" panose="020B0606020202030204" pitchFamily="34" charset="0"/>
                <a:ea typeface="+mj-ea"/>
                <a:cs typeface="+mj-cs"/>
              </a:rPr>
              <a:t>Kyoto Protokolü’nü diğer uluslararası çevre sözleşmelerinden </a:t>
            </a:r>
            <a:r>
              <a:rPr lang="tr-TR" altLang="tr-TR" sz="1600" dirty="0" smtClean="0">
                <a:latin typeface="Arial Narrow" panose="020B0606020202030204" pitchFamily="34" charset="0"/>
                <a:ea typeface="+mj-ea"/>
                <a:cs typeface="+mj-cs"/>
              </a:rPr>
              <a:t>farklı </a:t>
            </a:r>
            <a:r>
              <a:rPr lang="tr-TR" altLang="tr-TR" sz="1600" dirty="0">
                <a:latin typeface="Arial Narrow" panose="020B0606020202030204" pitchFamily="34" charset="0"/>
                <a:ea typeface="+mj-ea"/>
                <a:cs typeface="+mj-cs"/>
              </a:rPr>
              <a:t>kılan en önemli özelliklerinden birisi de </a:t>
            </a:r>
            <a:r>
              <a:rPr lang="tr-TR" altLang="tr-TR" sz="1600" dirty="0" smtClean="0">
                <a:latin typeface="Arial Narrow" panose="020B0606020202030204" pitchFamily="34" charset="0"/>
                <a:ea typeface="+mj-ea"/>
                <a:cs typeface="+mj-cs"/>
              </a:rPr>
              <a:t>hedeflere </a:t>
            </a:r>
            <a:r>
              <a:rPr lang="tr-TR" altLang="tr-TR" sz="1600" dirty="0">
                <a:latin typeface="Arial Narrow" panose="020B0606020202030204" pitchFamily="34" charset="0"/>
                <a:ea typeface="+mj-ea"/>
                <a:cs typeface="+mj-cs"/>
              </a:rPr>
              <a:t>ulaşmak için tanımlanan “Esneklik Mekanizmalarıdır.” Bu esneklik mekanizmaları, taraf olan gelişmiş ülkelerin ulusal emisyon hedeflerini en az maliyetle yakalayabilmeleri için yeni olanaklar sunmuştur. Serbest piyasa kökenli bu olanaklar, her ülkenin kendi sınırları içinde sera gazı salınımlarını kontrol altına alıp azaltma çalışmalarına ek olarak önerilen esneklik mekanizmalarıdır</a:t>
            </a:r>
            <a:r>
              <a:rPr lang="tr-TR" altLang="tr-TR" sz="1600" dirty="0" smtClean="0">
                <a:latin typeface="Arial Narrow" panose="020B0606020202030204" pitchFamily="34" charset="0"/>
                <a:ea typeface="+mj-ea"/>
                <a:cs typeface="+mj-cs"/>
              </a:rPr>
              <a:t>.</a:t>
            </a:r>
          </a:p>
          <a:p>
            <a:pPr marL="0" indent="0">
              <a:lnSpc>
                <a:spcPct val="150000"/>
              </a:lnSpc>
              <a:buNone/>
            </a:pPr>
            <a:r>
              <a:rPr lang="tr-TR" altLang="tr-TR" sz="1600" dirty="0">
                <a:latin typeface="Arial Narrow" panose="020B0606020202030204" pitchFamily="34" charset="0"/>
                <a:ea typeface="+mj-ea"/>
                <a:cs typeface="+mj-cs"/>
              </a:rPr>
              <a:t>Bu mekanizmalar ;</a:t>
            </a:r>
          </a:p>
          <a:p>
            <a:pPr>
              <a:buFontTx/>
              <a:buAutoNum type="arabicPeriod"/>
            </a:pPr>
            <a:r>
              <a:rPr lang="tr-TR" altLang="tr-TR" sz="1600" dirty="0">
                <a:latin typeface="Arial Narrow" panose="020B0606020202030204" pitchFamily="34" charset="0"/>
                <a:ea typeface="+mj-ea"/>
                <a:cs typeface="+mj-cs"/>
              </a:rPr>
              <a:t>Ortak Uygulama</a:t>
            </a:r>
          </a:p>
          <a:p>
            <a:pPr>
              <a:buFontTx/>
              <a:buAutoNum type="arabicPeriod"/>
            </a:pPr>
            <a:r>
              <a:rPr lang="tr-TR" altLang="tr-TR" sz="1600" dirty="0">
                <a:latin typeface="Arial Narrow" panose="020B0606020202030204" pitchFamily="34" charset="0"/>
                <a:ea typeface="+mj-ea"/>
                <a:cs typeface="+mj-cs"/>
              </a:rPr>
              <a:t>Temiz Kalkınma Mekanizması</a:t>
            </a:r>
          </a:p>
          <a:p>
            <a:pPr>
              <a:buFontTx/>
              <a:buAutoNum type="arabicPeriod"/>
            </a:pPr>
            <a:r>
              <a:rPr lang="tr-TR" altLang="tr-TR" sz="1600" dirty="0">
                <a:latin typeface="Arial Narrow" panose="020B0606020202030204" pitchFamily="34" charset="0"/>
                <a:ea typeface="+mj-ea"/>
                <a:cs typeface="+mj-cs"/>
              </a:rPr>
              <a:t>Emisyon Ticareti</a:t>
            </a:r>
          </a:p>
          <a:p>
            <a:pPr marL="0" indent="0">
              <a:lnSpc>
                <a:spcPct val="150000"/>
              </a:lnSpc>
              <a:buNone/>
            </a:pPr>
            <a:endParaRPr lang="tr-TR" altLang="tr-TR" sz="1600" dirty="0">
              <a:latin typeface="Arial Narrow" panose="020B0606020202030204" pitchFamily="34" charset="0"/>
              <a:ea typeface="+mj-ea"/>
              <a:cs typeface="+mj-cs"/>
            </a:endParaRPr>
          </a:p>
          <a:p>
            <a:pPr marL="0" indent="0">
              <a:spcBef>
                <a:spcPts val="0"/>
              </a:spcBef>
              <a:buNone/>
              <a:defRPr/>
            </a:pPr>
            <a:endParaRPr lang="tr-TR" sz="1600" dirty="0">
              <a:latin typeface="Arial Narrow" panose="020B0606020202030204" pitchFamily="34" charset="0"/>
              <a:ea typeface="+mj-ea"/>
              <a:cs typeface="+mj-cs"/>
            </a:endParaRPr>
          </a:p>
        </p:txBody>
      </p:sp>
      <p:pic>
        <p:nvPicPr>
          <p:cNvPr id="4" name="Picture 2" descr="http://www.trasecarbon.com/ek_sayfalar/karbon_tic/em_tr_cnc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213" y="3933825"/>
            <a:ext cx="5336116"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0542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Küresel Isınmaya Karşı Küresel İşbirliği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109728" indent="0" fontAlgn="auto">
              <a:lnSpc>
                <a:spcPct val="150000"/>
              </a:lnSpc>
              <a:spcAft>
                <a:spcPts val="0"/>
              </a:spcAft>
              <a:buNone/>
              <a:defRPr/>
            </a:pPr>
            <a:r>
              <a:rPr lang="tr-TR" sz="1800" b="1" dirty="0" smtClean="0">
                <a:latin typeface="Arial Narrow" panose="020B0606020202030204" pitchFamily="34" charset="0"/>
                <a:ea typeface="+mj-ea"/>
                <a:cs typeface="+mj-cs"/>
              </a:rPr>
              <a:t>4.2. Kyoto Protokolü Esneklik Mekanizmaları</a:t>
            </a:r>
          </a:p>
          <a:p>
            <a:pPr marL="365760" indent="-256032" fontAlgn="auto">
              <a:lnSpc>
                <a:spcPct val="150000"/>
              </a:lnSpc>
              <a:spcAft>
                <a:spcPts val="0"/>
              </a:spcAft>
              <a:buFont typeface="Wingdings 3"/>
              <a:buChar char=""/>
              <a:defRPr/>
            </a:pPr>
            <a:r>
              <a:rPr lang="tr-TR" sz="1600" b="1" dirty="0" smtClean="0">
                <a:latin typeface="Arial Narrow" panose="020B0606020202030204" pitchFamily="34" charset="0"/>
                <a:ea typeface="+mj-ea"/>
                <a:cs typeface="+mj-cs"/>
              </a:rPr>
              <a:t>Ortak </a:t>
            </a:r>
            <a:r>
              <a:rPr lang="tr-TR" sz="1600" b="1" dirty="0">
                <a:latin typeface="Arial Narrow" panose="020B0606020202030204" pitchFamily="34" charset="0"/>
                <a:ea typeface="+mj-ea"/>
                <a:cs typeface="+mj-cs"/>
              </a:rPr>
              <a:t>Uygulama: </a:t>
            </a:r>
            <a:r>
              <a:rPr lang="tr-TR" sz="1600" dirty="0">
                <a:latin typeface="Arial Narrow" panose="020B0606020202030204" pitchFamily="34" charset="0"/>
                <a:ea typeface="+mj-ea"/>
                <a:cs typeface="+mj-cs"/>
              </a:rPr>
              <a:t>Bu mekanizma dahilinde, protokolün EK-B listesinde yer alan herhangi bir gelişmiş ülke, </a:t>
            </a:r>
            <a:r>
              <a:rPr lang="tr-TR" sz="1600" b="1" dirty="0">
                <a:solidFill>
                  <a:srgbClr val="FF0000"/>
                </a:solidFill>
                <a:latin typeface="Arial Narrow" panose="020B0606020202030204" pitchFamily="34" charset="0"/>
                <a:ea typeface="+mj-ea"/>
                <a:cs typeface="+mj-cs"/>
              </a:rPr>
              <a:t>listede yer alan başka bir gelişmiş ülkenin toprağında sera gazı emisyonunu azaltmaya yönelik bir projeyi uygulayabilir</a:t>
            </a:r>
            <a:r>
              <a:rPr lang="tr-TR" sz="1600" dirty="0">
                <a:latin typeface="Arial Narrow" panose="020B0606020202030204" pitchFamily="34" charset="0"/>
                <a:ea typeface="+mj-ea"/>
                <a:cs typeface="+mj-cs"/>
              </a:rPr>
              <a:t>, bunun sonucunda kazanılan karbon kredisini kendi emisyon hedefine ulaştırmak için saydırabilir.</a:t>
            </a:r>
          </a:p>
          <a:p>
            <a:pPr marL="365760" indent="-256032" fontAlgn="auto">
              <a:lnSpc>
                <a:spcPct val="150000"/>
              </a:lnSpc>
              <a:spcAft>
                <a:spcPts val="0"/>
              </a:spcAft>
              <a:buFont typeface="Wingdings 3"/>
              <a:buChar char=""/>
              <a:defRPr/>
            </a:pPr>
            <a:r>
              <a:rPr lang="tr-TR" sz="1600" b="1" dirty="0">
                <a:latin typeface="Arial Narrow" panose="020B0606020202030204" pitchFamily="34" charset="0"/>
                <a:ea typeface="+mj-ea"/>
                <a:cs typeface="+mj-cs"/>
              </a:rPr>
              <a:t>Temiz Kalkınma Mekanizması: </a:t>
            </a:r>
            <a:r>
              <a:rPr lang="tr-TR" sz="1600" dirty="0">
                <a:latin typeface="Arial Narrow" panose="020B0606020202030204" pitchFamily="34" charset="0"/>
                <a:ea typeface="+mj-ea"/>
                <a:cs typeface="+mj-cs"/>
              </a:rPr>
              <a:t>Bu mekanizma içinde, EK-B listesinde yer alan herhangi bir gelişmiş ülke, </a:t>
            </a:r>
            <a:r>
              <a:rPr lang="tr-TR" sz="1600" b="1" dirty="0">
                <a:solidFill>
                  <a:srgbClr val="FF0000"/>
                </a:solidFill>
                <a:latin typeface="Arial Narrow" panose="020B0606020202030204" pitchFamily="34" charset="0"/>
                <a:ea typeface="+mj-ea"/>
                <a:cs typeface="+mj-cs"/>
              </a:rPr>
              <a:t>protokole taraf herhangi bir gelişmekte olan ülkenin toprağında </a:t>
            </a:r>
            <a:r>
              <a:rPr lang="tr-TR" sz="1600" b="1" dirty="0" smtClean="0">
                <a:solidFill>
                  <a:srgbClr val="FF0000"/>
                </a:solidFill>
                <a:latin typeface="Arial Narrow" panose="020B0606020202030204" pitchFamily="34" charset="0"/>
                <a:ea typeface="+mj-ea"/>
                <a:cs typeface="+mj-cs"/>
              </a:rPr>
              <a:t>sera </a:t>
            </a:r>
            <a:r>
              <a:rPr lang="tr-TR" sz="1600" b="1" dirty="0">
                <a:solidFill>
                  <a:srgbClr val="FF0000"/>
                </a:solidFill>
                <a:latin typeface="Arial Narrow" panose="020B0606020202030204" pitchFamily="34" charset="0"/>
                <a:ea typeface="+mj-ea"/>
                <a:cs typeface="+mj-cs"/>
              </a:rPr>
              <a:t>gazı emisyonunu azaltmaya yönelik bir projeyi uygulayabilir</a:t>
            </a:r>
            <a:r>
              <a:rPr lang="tr-TR" sz="1600" dirty="0">
                <a:latin typeface="Arial Narrow" panose="020B0606020202030204" pitchFamily="34" charset="0"/>
                <a:ea typeface="+mj-ea"/>
                <a:cs typeface="+mj-cs"/>
              </a:rPr>
              <a:t>, bunun sonucunda kazanılan karbon kredisini kendi emisyon hedefine ulaştırmak için saydırabilir.</a:t>
            </a:r>
          </a:p>
          <a:p>
            <a:pPr marL="365760" indent="-256032" fontAlgn="auto">
              <a:lnSpc>
                <a:spcPct val="150000"/>
              </a:lnSpc>
              <a:spcAft>
                <a:spcPts val="0"/>
              </a:spcAft>
              <a:buFont typeface="Wingdings 3"/>
              <a:buChar char=""/>
              <a:defRPr/>
            </a:pPr>
            <a:r>
              <a:rPr lang="tr-TR" sz="1600" b="1" dirty="0">
                <a:latin typeface="Arial Narrow" panose="020B0606020202030204" pitchFamily="34" charset="0"/>
                <a:ea typeface="+mj-ea"/>
                <a:cs typeface="+mj-cs"/>
              </a:rPr>
              <a:t> Emisyon Ticareti:</a:t>
            </a:r>
            <a:r>
              <a:rPr lang="tr-TR" sz="1600" dirty="0">
                <a:latin typeface="Arial Narrow" panose="020B0606020202030204" pitchFamily="34" charset="0"/>
                <a:ea typeface="+mj-ea"/>
                <a:cs typeface="+mj-cs"/>
              </a:rPr>
              <a:t> Bu mekanizma çerçevesinde, EK-B listesinde yer alan herhangi bir gelişmiş ülke, </a:t>
            </a:r>
            <a:r>
              <a:rPr lang="tr-TR" sz="1600" b="1" dirty="0">
                <a:solidFill>
                  <a:srgbClr val="FF0000"/>
                </a:solidFill>
                <a:latin typeface="Arial Narrow" panose="020B0606020202030204" pitchFamily="34" charset="0"/>
                <a:ea typeface="+mj-ea"/>
                <a:cs typeface="+mj-cs"/>
              </a:rPr>
              <a:t>ulusal emisyon hedefini yakalamış ve kredi fazlası olan başka bir ülke listesinden karbon kredisi satın alabilir</a:t>
            </a:r>
            <a:r>
              <a:rPr lang="tr-TR" sz="1600" dirty="0">
                <a:latin typeface="Arial Narrow" panose="020B0606020202030204" pitchFamily="34" charset="0"/>
                <a:ea typeface="+mj-ea"/>
                <a:cs typeface="+mj-cs"/>
              </a:rPr>
              <a:t>.</a:t>
            </a:r>
          </a:p>
          <a:p>
            <a:pPr marL="0" indent="0">
              <a:lnSpc>
                <a:spcPct val="150000"/>
              </a:lnSpc>
              <a:spcBef>
                <a:spcPts val="0"/>
              </a:spcBef>
              <a:buNone/>
              <a:defRPr/>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783731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Bize Düşen Görevler Neler?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Enerji dostu ampuller kullanılmalı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Televizyonlar bekleme konumunda bulundurulmamalı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Doğru ışıklandırma kullanılmalı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Klima yerine vantilatör kullanılmalı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Evler ısı kaybına karşı yalıtılmalı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Eşyalar radyatörleri kapatmayacak şekilde yerleştirilmeli</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Bilgisayar bekleme konumunda bırakılmamalı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Kurşunsuz benzin tüketen araçlar tercih edilmeli</a:t>
            </a:r>
          </a:p>
          <a:p>
            <a:pPr>
              <a:lnSpc>
                <a:spcPct val="150000"/>
              </a:lnSpc>
              <a:spcBef>
                <a:spcPts val="0"/>
              </a:spcBef>
              <a:buFont typeface="Wingdings" panose="05000000000000000000" pitchFamily="2" charset="2"/>
              <a:buChar char="q"/>
              <a:defRPr/>
            </a:pPr>
            <a:endParaRPr lang="tr-TR" sz="1600" dirty="0">
              <a:latin typeface="Arial Narrow" panose="020B0606020202030204" pitchFamily="34" charset="0"/>
              <a:ea typeface="+mj-ea"/>
              <a:cs typeface="+mj-cs"/>
            </a:endParaRP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9568" y="1637810"/>
            <a:ext cx="3045192" cy="20577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b="2216"/>
          <a:stretch>
            <a:fillRect/>
          </a:stretch>
        </p:blipFill>
        <p:spPr bwMode="auto">
          <a:xfrm>
            <a:off x="7860935" y="3971803"/>
            <a:ext cx="2573825" cy="1769668"/>
          </a:xfrm>
          <a:prstGeom prst="rect">
            <a:avLst/>
          </a:prstGeom>
          <a:noFill/>
          <a:ln>
            <a:noFill/>
          </a:ln>
          <a:effectLst/>
          <a:extLst>
            <a:ext uri="{909E8E84-426E-40DD-AFC4-6F175D3DCCD1}">
              <a14:hiddenFill xmlns:a14="http://schemas.microsoft.com/office/drawing/2010/main">
                <a:blipFill dpi="0" rotWithShape="0">
                  <a:blip/>
                  <a:srcRect b="2216"/>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435801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Bize Düşen Görevler Neler?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Tüketiciler </a:t>
            </a:r>
            <a:r>
              <a:rPr lang="tr-TR" sz="1600" dirty="0">
                <a:latin typeface="Arial Narrow" panose="020B0606020202030204" pitchFamily="34" charset="0"/>
                <a:ea typeface="+mj-ea"/>
                <a:cs typeface="+mj-cs"/>
              </a:rPr>
              <a:t>uzun ömürlü ürünler tercih etmeli</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Geri dönüşümü olmayan ambalajlı ürünler alınmamalı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Başta PVC olmak üzere plastik ambalajlardan </a:t>
            </a:r>
            <a:r>
              <a:rPr lang="tr-TR" sz="1600" dirty="0" smtClean="0">
                <a:latin typeface="Arial Narrow" panose="020B0606020202030204" pitchFamily="34" charset="0"/>
                <a:ea typeface="+mj-ea"/>
                <a:cs typeface="+mj-cs"/>
              </a:rPr>
              <a:t>kaçınılmalı</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Oda ısısına duyarlı </a:t>
            </a:r>
            <a:r>
              <a:rPr lang="tr-TR" sz="1600" dirty="0" err="1" smtClean="0">
                <a:latin typeface="Arial Narrow" panose="020B0606020202030204" pitchFamily="34" charset="0"/>
                <a:ea typeface="+mj-ea"/>
                <a:cs typeface="+mj-cs"/>
              </a:rPr>
              <a:t>termostatik</a:t>
            </a:r>
            <a:r>
              <a:rPr lang="tr-TR" sz="1600" dirty="0" smtClean="0">
                <a:latin typeface="Arial Narrow" panose="020B0606020202030204" pitchFamily="34" charset="0"/>
                <a:ea typeface="+mj-ea"/>
                <a:cs typeface="+mj-cs"/>
              </a:rPr>
              <a:t> vanalar kullanılmalı</a:t>
            </a: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Şişe ve kavanoz gibi cam ürünler tercih edilmeli</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Plastik poşet ve yiyecek kapları gibi ürünler yeniden kullanılmalı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Alışverişlerde plastik poşetler kullanılmamalı</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Çamaşır suyu tüketimi en aza </a:t>
            </a:r>
            <a:r>
              <a:rPr lang="tr-TR" sz="1600" dirty="0" smtClean="0">
                <a:latin typeface="Arial Narrow" panose="020B0606020202030204" pitchFamily="34" charset="0"/>
                <a:ea typeface="+mj-ea"/>
                <a:cs typeface="+mj-cs"/>
              </a:rPr>
              <a:t>indirilmeli</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Ormanlar Korunmalı ve Arttırılmalı</a:t>
            </a: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defRPr/>
            </a:pPr>
            <a:endParaRPr lang="tr-TR" sz="1600" dirty="0">
              <a:latin typeface="Arial Narrow" panose="020B0606020202030204" pitchFamily="34" charset="0"/>
              <a:ea typeface="+mj-ea"/>
              <a:cs typeface="+mj-cs"/>
            </a:endParaRPr>
          </a:p>
        </p:txBody>
      </p:sp>
      <p:pic>
        <p:nvPicPr>
          <p:cNvPr id="4"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5846" y="1520886"/>
            <a:ext cx="1687512" cy="1471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658" y="3180069"/>
            <a:ext cx="3671888" cy="11699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3658" y="4622985"/>
            <a:ext cx="3671887" cy="14730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225832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6.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endParaRPr lang="tr-TR" sz="1800" dirty="0"/>
          </a:p>
          <a:p>
            <a:pPr>
              <a:buFont typeface="Wingdings" panose="05000000000000000000" pitchFamily="2" charset="2"/>
              <a:buChar char="q"/>
            </a:pPr>
            <a:r>
              <a:rPr lang="tr-TR" sz="1800" dirty="0" smtClean="0"/>
              <a:t>Zerrin </a:t>
            </a:r>
            <a:r>
              <a:rPr lang="tr-TR" sz="1800" dirty="0"/>
              <a:t>Toprak(2012); ‘Çevre Yönetimi ve Politikası. s. </a:t>
            </a:r>
            <a:r>
              <a:rPr lang="tr-TR" sz="1800" dirty="0" smtClean="0"/>
              <a:t>18-19</a:t>
            </a:r>
          </a:p>
          <a:p>
            <a:pPr>
              <a:buFont typeface="Wingdings" panose="05000000000000000000" pitchFamily="2" charset="2"/>
              <a:buChar char="q"/>
            </a:pPr>
            <a:r>
              <a:rPr lang="tr-TR" sz="1800" dirty="0" smtClean="0">
                <a:hlinkClick r:id="rId2"/>
              </a:rPr>
              <a:t>http</a:t>
            </a:r>
            <a:r>
              <a:rPr lang="tr-TR" sz="1800" dirty="0">
                <a:hlinkClick r:id="rId2"/>
              </a:rPr>
              <a:t>://</a:t>
            </a:r>
            <a:r>
              <a:rPr lang="tr-TR" sz="1800" dirty="0" smtClean="0">
                <a:hlinkClick r:id="rId2"/>
              </a:rPr>
              <a:t>e360.yale.edu/feature/the_microbe_factor_and_its_role_in_our_climate_future/2279</a:t>
            </a:r>
            <a:endParaRPr lang="tr-TR" sz="1800" dirty="0" smtClean="0"/>
          </a:p>
          <a:p>
            <a:pPr>
              <a:buFont typeface="Wingdings" panose="05000000000000000000" pitchFamily="2" charset="2"/>
              <a:buChar char="q"/>
            </a:pPr>
            <a:r>
              <a:rPr lang="tr-TR" sz="1800" dirty="0" smtClean="0">
                <a:hlinkClick r:id="rId3"/>
              </a:rPr>
              <a:t>http</a:t>
            </a:r>
            <a:r>
              <a:rPr lang="tr-TR" sz="1800" dirty="0">
                <a:hlinkClick r:id="rId3"/>
              </a:rPr>
              <a:t>://</a:t>
            </a:r>
            <a:r>
              <a:rPr lang="tr-TR" sz="1800" dirty="0" smtClean="0">
                <a:hlinkClick r:id="rId3"/>
              </a:rPr>
              <a:t>www.mgm.gov.tr/FILES/iklim/Havaiklim.pdf</a:t>
            </a:r>
            <a:endParaRPr lang="tr-TR" sz="1800" dirty="0" smtClean="0"/>
          </a:p>
          <a:p>
            <a:pPr>
              <a:buFont typeface="Wingdings" panose="05000000000000000000" pitchFamily="2" charset="2"/>
              <a:buChar char="q"/>
            </a:pPr>
            <a:r>
              <a:rPr lang="tr-TR" sz="1800" dirty="0" smtClean="0">
                <a:hlinkClick r:id="rId4"/>
              </a:rPr>
              <a:t>http</a:t>
            </a:r>
            <a:r>
              <a:rPr lang="tr-TR" sz="1800" dirty="0">
                <a:hlinkClick r:id="rId4"/>
              </a:rPr>
              <a:t>://</a:t>
            </a:r>
            <a:r>
              <a:rPr lang="tr-TR" sz="1800" dirty="0" smtClean="0">
                <a:hlinkClick r:id="rId4"/>
              </a:rPr>
              <a:t>www.mgm.gov.tr/FILES/kurumsal/arsiv/23mart/2010/sunu/ilk10/14.pdf</a:t>
            </a:r>
            <a:endParaRPr lang="tr-TR" sz="1800" dirty="0" smtClean="0"/>
          </a:p>
          <a:p>
            <a:pPr>
              <a:buFont typeface="Wingdings" panose="05000000000000000000" pitchFamily="2" charset="2"/>
              <a:buChar char="q"/>
            </a:pPr>
            <a:r>
              <a:rPr lang="tr-TR" sz="1800" dirty="0" smtClean="0">
                <a:hlinkClick r:id="rId5"/>
              </a:rPr>
              <a:t>http</a:t>
            </a:r>
            <a:r>
              <a:rPr lang="tr-TR" sz="1800" dirty="0">
                <a:hlinkClick r:id="rId5"/>
              </a:rPr>
              <a:t>://</a:t>
            </a:r>
            <a:r>
              <a:rPr lang="tr-TR" sz="1800" dirty="0" smtClean="0">
                <a:hlinkClick r:id="rId5"/>
              </a:rPr>
              <a:t>www.cevreonline.com/kuresel/kuresel_Cozum_Onlem.htm</a:t>
            </a:r>
            <a:endParaRPr lang="tr-TR" sz="1800" dirty="0" smtClean="0"/>
          </a:p>
          <a:p>
            <a:pPr>
              <a:buFont typeface="Wingdings" panose="05000000000000000000" pitchFamily="2" charset="2"/>
              <a:buChar char="q"/>
            </a:pPr>
            <a:r>
              <a:rPr lang="tr-TR" altLang="tr-TR" sz="1800" dirty="0" smtClean="0">
                <a:hlinkClick r:id="rId6"/>
              </a:rPr>
              <a:t>http</a:t>
            </a:r>
            <a:r>
              <a:rPr lang="tr-TR" altLang="tr-TR" sz="1800" dirty="0">
                <a:hlinkClick r:id="rId6"/>
              </a:rPr>
              <a:t>://</a:t>
            </a:r>
            <a:r>
              <a:rPr lang="tr-TR" altLang="tr-TR" sz="1800" dirty="0" smtClean="0">
                <a:hlinkClick r:id="rId6"/>
              </a:rPr>
              <a:t>www.dsi.gov.tr/docs/iklim-degisikligi/iklim_degisikligi_cerceve_sozlesmesi_ve_turkiye.pdf?sfvrsn</a:t>
            </a:r>
            <a:endParaRPr lang="tr-TR" altLang="tr-TR" sz="1800" dirty="0" smtClean="0"/>
          </a:p>
          <a:p>
            <a:pPr>
              <a:buFont typeface="Wingdings" panose="05000000000000000000" pitchFamily="2" charset="2"/>
              <a:buChar char="q"/>
            </a:pPr>
            <a:r>
              <a:rPr lang="tr-TR" altLang="tr-TR" sz="1800" dirty="0" smtClean="0">
                <a:hlinkClick r:id="rId7"/>
              </a:rPr>
              <a:t>http</a:t>
            </a:r>
            <a:r>
              <a:rPr lang="tr-TR" altLang="tr-TR" sz="1800" dirty="0">
                <a:hlinkClick r:id="rId7"/>
              </a:rPr>
              <a:t>://www.tema.org.tr/web_149662_1/entitialfocus.aspx?primary_id=1064&amp;target=categorial1&amp;type=2&amp;detail=single</a:t>
            </a:r>
            <a:endParaRPr lang="tr-TR" altLang="tr-TR" sz="1800" dirty="0"/>
          </a:p>
          <a:p>
            <a:pPr>
              <a:buNone/>
            </a:pPr>
            <a:endParaRPr lang="tr-TR" sz="1800" dirty="0"/>
          </a:p>
          <a:p>
            <a:pPr>
              <a:buNone/>
            </a:pPr>
            <a:endParaRPr lang="tr-TR" sz="1800" dirty="0">
              <a:solidFill>
                <a:schemeClr val="accent2">
                  <a:lumMod val="75000"/>
                </a:schemeClr>
              </a:solidFill>
              <a:latin typeface="Comic Sans MS" pitchFamily="66" charset="0"/>
            </a:endParaRPr>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2042</TotalTime>
  <Words>1614</Words>
  <Application>Microsoft Office PowerPoint</Application>
  <PresentationFormat>Özel</PresentationFormat>
  <Paragraphs>173</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Teması</vt:lpstr>
      <vt:lpstr>KÜRESEL ISINMA</vt:lpstr>
      <vt:lpstr>KONU BAŞLIKLARI</vt:lpstr>
      <vt:lpstr>1. Küresel Isınma Nedir ?</vt:lpstr>
      <vt:lpstr>1.1 Küresel Isınmanın Tarihi</vt:lpstr>
      <vt:lpstr>1.1 Küresel Isınmanın Tarihi</vt:lpstr>
      <vt:lpstr>1.1 Küresel Isınmanın Tarihi</vt:lpstr>
      <vt:lpstr>1.1 Küresel Isınmanın Tarihi</vt:lpstr>
      <vt:lpstr>1.2. Küresel Isınmaya Sebep Olan Faktörler</vt:lpstr>
      <vt:lpstr>1.2 Küresel Isınmaya Sebep Olan Faktörler</vt:lpstr>
      <vt:lpstr>1.2. Küresel Isınmaya Sebep Olan Faktörler</vt:lpstr>
      <vt:lpstr>2. Gelecekte İklim</vt:lpstr>
      <vt:lpstr>2. Gelecekte İklim</vt:lpstr>
      <vt:lpstr>3. İklim Değişikliklerinin Türkiye Üzerinde Olası Etkileri</vt:lpstr>
      <vt:lpstr>3. İklim Değişikliklerinin Türkiye Üzerinde Olası Etkileri</vt:lpstr>
      <vt:lpstr>3. İklim Değişikliklerinin Türkiye Üzerinde Olası Etkileri</vt:lpstr>
      <vt:lpstr>4. Küresel Isınmaya Karşı Küresel İşbirliği</vt:lpstr>
      <vt:lpstr>4. Küresel Isınmaya Karşı Küresel İşbirliği</vt:lpstr>
      <vt:lpstr>4. Küresel Isınmaya Karşı Küresel İşbirliği</vt:lpstr>
      <vt:lpstr>4. Küresel Isınmaya Karşı Küresel İşbirliği</vt:lpstr>
      <vt:lpstr>4. Küresel Isınmaya Karşı Küresel İşbirliği</vt:lpstr>
      <vt:lpstr>4. Küresel Isınmaya Karşı Küresel İşbirliği</vt:lpstr>
      <vt:lpstr>4. Küresel Isınmaya Karşı Küresel İşbirliği</vt:lpstr>
      <vt:lpstr>5. Bize Düşen Görevler Neler?</vt:lpstr>
      <vt:lpstr>5. Bize Düşen Görevler Neler?</vt:lpstr>
      <vt:lpstr>6.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282</cp:revision>
  <dcterms:created xsi:type="dcterms:W3CDTF">2016-06-28T08:34:33Z</dcterms:created>
  <dcterms:modified xsi:type="dcterms:W3CDTF">2017-12-12T08:24:17Z</dcterms:modified>
</cp:coreProperties>
</file>