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5" r:id="rId3"/>
    <p:sldId id="265" r:id="rId4"/>
    <p:sldId id="349" r:id="rId5"/>
    <p:sldId id="402" r:id="rId6"/>
    <p:sldId id="382" r:id="rId7"/>
    <p:sldId id="383" r:id="rId8"/>
    <p:sldId id="384" r:id="rId9"/>
    <p:sldId id="385" r:id="rId10"/>
    <p:sldId id="386" r:id="rId11"/>
    <p:sldId id="387" r:id="rId12"/>
    <p:sldId id="388" r:id="rId13"/>
    <p:sldId id="389" r:id="rId14"/>
    <p:sldId id="390" r:id="rId15"/>
    <p:sldId id="391" r:id="rId16"/>
    <p:sldId id="392" r:id="rId17"/>
    <p:sldId id="393" r:id="rId18"/>
    <p:sldId id="394" r:id="rId19"/>
    <p:sldId id="395" r:id="rId20"/>
    <p:sldId id="396" r:id="rId21"/>
    <p:sldId id="397" r:id="rId22"/>
    <p:sldId id="398" r:id="rId23"/>
    <p:sldId id="399" r:id="rId24"/>
    <p:sldId id="400" r:id="rId25"/>
    <p:sldId id="401" r:id="rId26"/>
    <p:sldId id="284"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14" autoAdjust="0"/>
    <p:restoredTop sz="94660"/>
  </p:normalViewPr>
  <p:slideViewPr>
    <p:cSldViewPr snapToGrid="0" showGuides="1">
      <p:cViewPr>
        <p:scale>
          <a:sx n="81" d="100"/>
          <a:sy n="81" d="100"/>
        </p:scale>
        <p:origin x="-21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73FE22-25F2-4F03-A132-DA6D5CB4DF43}" type="datetimeFigureOut">
              <a:rPr lang="tr-TR" smtClean="0"/>
              <a:t>18.10.2017</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EDA28-40BB-4BCA-9A95-91EBC787CDC2}" type="slidenum">
              <a:rPr lang="tr-TR" smtClean="0"/>
              <a:t>‹#›</a:t>
            </a:fld>
            <a:endParaRPr lang="tr-TR"/>
          </a:p>
        </p:txBody>
      </p:sp>
    </p:spTree>
    <p:extLst>
      <p:ext uri="{BB962C8B-B14F-4D97-AF65-F5344CB8AC3E}">
        <p14:creationId xmlns:p14="http://schemas.microsoft.com/office/powerpoint/2010/main" val="262816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18.10.2017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18.10.2017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18.10.2017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18.10.2017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18.10.2017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18.10.2017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18.10.2017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18.10.2017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18.10.2017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18.10.2017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18.10.2017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18.10.2017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latin typeface="Arial Narrow" panose="020B0606020202030204" pitchFamily="34" charset="0"/>
              </a:rPr>
              <a:t>FELAKETLER VE İNSANLARA ETKİLERİ</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457200" indent="-457200">
              <a:buAutoNum type="arabicPeriod"/>
            </a:pPr>
            <a:r>
              <a:rPr lang="tr-TR" sz="2100" b="1" dirty="0" smtClean="0">
                <a:latin typeface="Arial Narrow" panose="020B0606020202030204" pitchFamily="34" charset="0"/>
                <a:ea typeface="+mj-ea"/>
                <a:cs typeface="+mj-cs"/>
              </a:rPr>
              <a:t>Felaket Nedir?</a:t>
            </a:r>
          </a:p>
          <a:p>
            <a:pPr marL="457200" lvl="1" indent="0">
              <a:buNone/>
            </a:pPr>
            <a:r>
              <a:rPr lang="tr-TR" sz="1700" b="1" dirty="0" smtClean="0">
                <a:latin typeface="Arial Narrow" panose="020B0606020202030204" pitchFamily="34" charset="0"/>
                <a:ea typeface="+mj-ea"/>
                <a:cs typeface="+mj-cs"/>
              </a:rPr>
              <a:t>1.1. Felaket Türleri</a:t>
            </a:r>
          </a:p>
          <a:p>
            <a:pPr marL="457200" indent="-457200">
              <a:buAutoNum type="arabicPeriod"/>
            </a:pPr>
            <a:r>
              <a:rPr lang="tr-TR" sz="2100" b="1" dirty="0" smtClean="0">
                <a:latin typeface="Arial Narrow" panose="020B0606020202030204" pitchFamily="34" charset="0"/>
                <a:ea typeface="+mj-ea"/>
                <a:cs typeface="+mj-cs"/>
              </a:rPr>
              <a:t>Felaket Sonrası Bireysel Davranış Aşamaları</a:t>
            </a:r>
          </a:p>
          <a:p>
            <a:pPr marL="457200" lvl="1" indent="0">
              <a:buNone/>
            </a:pPr>
            <a:r>
              <a:rPr lang="tr-TR" sz="1700" b="1" dirty="0" smtClean="0">
                <a:latin typeface="Arial Narrow" panose="020B0606020202030204" pitchFamily="34" charset="0"/>
                <a:ea typeface="+mj-ea"/>
                <a:cs typeface="+mj-cs"/>
              </a:rPr>
              <a:t>2.1. Travmatik Olaylar </a:t>
            </a:r>
          </a:p>
          <a:p>
            <a:pPr marL="457200" lvl="1" indent="0">
              <a:buNone/>
            </a:pPr>
            <a:r>
              <a:rPr lang="tr-TR" sz="1700" b="1" dirty="0" smtClean="0">
                <a:latin typeface="Arial Narrow" panose="020B0606020202030204" pitchFamily="34" charset="0"/>
                <a:ea typeface="+mj-ea"/>
                <a:cs typeface="+mj-cs"/>
              </a:rPr>
              <a:t>2.2. Afetzedelerde Görülebilecek Ruhsal  Belirtiler</a:t>
            </a:r>
          </a:p>
          <a:p>
            <a:pPr marL="457200" lvl="1" indent="0">
              <a:buNone/>
            </a:pPr>
            <a:r>
              <a:rPr lang="tr-TR" sz="1700" b="1" dirty="0" smtClean="0">
                <a:latin typeface="Arial Narrow" panose="020B0606020202030204" pitchFamily="34" charset="0"/>
              </a:rPr>
              <a:t>2.3. Çocuklarda </a:t>
            </a:r>
            <a:r>
              <a:rPr lang="tr-TR" sz="1700" b="1" dirty="0">
                <a:latin typeface="Arial Narrow" panose="020B0606020202030204" pitchFamily="34" charset="0"/>
              </a:rPr>
              <a:t>Görülebilecek Ruhsal  Belirtiler</a:t>
            </a:r>
          </a:p>
          <a:p>
            <a:pPr marL="457200" lvl="1" indent="0">
              <a:buNone/>
            </a:pPr>
            <a:r>
              <a:rPr lang="tr-TR" sz="1700" b="1" dirty="0" smtClean="0">
                <a:latin typeface="Arial Narrow" panose="020B0606020202030204" pitchFamily="34" charset="0"/>
              </a:rPr>
              <a:t>2.4. Felaket </a:t>
            </a:r>
            <a:r>
              <a:rPr lang="tr-TR" sz="1700" b="1" dirty="0">
                <a:latin typeface="Arial Narrow" panose="020B0606020202030204" pitchFamily="34" charset="0"/>
              </a:rPr>
              <a:t>Durumların Çocuklara Yardımcı Olabilmek İçin </a:t>
            </a:r>
            <a:r>
              <a:rPr lang="tr-TR" sz="1700" b="1" dirty="0" smtClean="0">
                <a:latin typeface="Arial Narrow" panose="020B0606020202030204" pitchFamily="34" charset="0"/>
              </a:rPr>
              <a:t>Öneriler</a:t>
            </a:r>
            <a:endParaRPr lang="tr-TR" sz="1700" b="1" dirty="0" smtClean="0">
              <a:latin typeface="Arial Narrow" panose="020B0606020202030204" pitchFamily="34" charset="0"/>
              <a:ea typeface="+mj-ea"/>
              <a:cs typeface="+mj-cs"/>
            </a:endParaRPr>
          </a:p>
          <a:p>
            <a:pPr marL="457200" lvl="1" indent="0">
              <a:buNone/>
            </a:pPr>
            <a:r>
              <a:rPr lang="tr-TR" sz="1700" b="1" dirty="0">
                <a:latin typeface="Arial Narrow" panose="020B0606020202030204" pitchFamily="34" charset="0"/>
              </a:rPr>
              <a:t>2.5. Yetişkinlerde Ortaya Çıkabilecek Ruhsal Belirtiler </a:t>
            </a:r>
          </a:p>
          <a:p>
            <a:pPr marL="457200" indent="-457200">
              <a:buAutoNum type="arabicPeriod"/>
            </a:pPr>
            <a:r>
              <a:rPr lang="tr-TR" sz="2100" b="1" dirty="0">
                <a:latin typeface="Arial Narrow" panose="020B0606020202030204" pitchFamily="34" charset="0"/>
              </a:rPr>
              <a:t>Ruhsal Sorunlarla Baş Etme </a:t>
            </a:r>
            <a:r>
              <a:rPr lang="tr-TR" sz="2100" b="1" dirty="0" smtClean="0">
                <a:latin typeface="Arial Narrow" panose="020B0606020202030204" pitchFamily="34" charset="0"/>
              </a:rPr>
              <a:t>Yolları</a:t>
            </a:r>
          </a:p>
          <a:p>
            <a:pPr marL="457200" indent="-457200">
              <a:buAutoNum type="arabicPeriod"/>
            </a:pPr>
            <a:r>
              <a:rPr lang="tr-TR" sz="2100" b="1" dirty="0" smtClean="0">
                <a:latin typeface="Arial Narrow" panose="020B0606020202030204" pitchFamily="34" charset="0"/>
              </a:rPr>
              <a:t>Afet Sonrası Psikolojik Destek</a:t>
            </a:r>
          </a:p>
          <a:p>
            <a:pPr marL="457200" indent="-457200">
              <a:buAutoNum type="arabicPeriod"/>
            </a:pPr>
            <a:r>
              <a:rPr lang="tr-TR" sz="2100" b="1" dirty="0" smtClean="0">
                <a:latin typeface="Arial Narrow" panose="020B0606020202030204" pitchFamily="34" charset="0"/>
              </a:rPr>
              <a:t>Kaynaklar</a:t>
            </a:r>
            <a:endParaRPr lang="tr-TR" sz="2100" b="1" dirty="0">
              <a:latin typeface="Arial Narrow" panose="020B0606020202030204" pitchFamily="34" charset="0"/>
            </a:endParaRPr>
          </a:p>
          <a:p>
            <a:pPr marL="457200" lvl="1" indent="0">
              <a:buNone/>
            </a:pPr>
            <a:endParaRPr lang="tr-TR" sz="1700" b="1" dirty="0">
              <a:latin typeface="Arial Narrow" panose="020B0606020202030204" pitchFamily="34" charset="0"/>
            </a:endParaRPr>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 Felaket Nedir?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200000"/>
              </a:lnSpc>
              <a:buNone/>
            </a:pPr>
            <a:r>
              <a:rPr lang="tr-TR" sz="1600" dirty="0" smtClean="0">
                <a:latin typeface="Arial Narrow" panose="020B0606020202030204" pitchFamily="34" charset="0"/>
                <a:ea typeface="+mj-ea"/>
                <a:cs typeface="+mj-cs"/>
              </a:rPr>
              <a:t>İnsanlar </a:t>
            </a:r>
            <a:r>
              <a:rPr lang="tr-TR" sz="1600" dirty="0">
                <a:latin typeface="Arial Narrow" panose="020B0606020202030204" pitchFamily="34" charset="0"/>
                <a:ea typeface="+mj-ea"/>
                <a:cs typeface="+mj-cs"/>
              </a:rPr>
              <a:t>için fiziksel, ekonomik ve sosyal kayıplar doğuran, normal yaşamı ve insan faaliyetlerini durdurarak veya kesintiye uğratarak toplulukları etkileyen doğal, teknolojik veya yapısı insan kaynaklı olaylara afet ya da felaket denilmektedir. Afetler, en geniş anlamı ile insanlara zarar veren olaylardır</a:t>
            </a:r>
            <a:r>
              <a:rPr lang="tr-TR" sz="1600" dirty="0" smtClean="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a:p>
            <a:pPr marL="0" indent="0">
              <a:buNone/>
            </a:pPr>
            <a:r>
              <a:rPr lang="tr-TR" sz="1600" b="1" dirty="0">
                <a:latin typeface="Arial Narrow" panose="020B0606020202030204" pitchFamily="34" charset="0"/>
                <a:ea typeface="+mj-ea"/>
                <a:cs typeface="+mj-cs"/>
              </a:rPr>
              <a:t>Bir olayın </a:t>
            </a:r>
            <a:r>
              <a:rPr lang="tr-TR" sz="1600" b="1" dirty="0" smtClean="0">
                <a:latin typeface="Arial Narrow" panose="020B0606020202030204" pitchFamily="34" charset="0"/>
                <a:ea typeface="+mj-ea"/>
                <a:cs typeface="+mj-cs"/>
              </a:rPr>
              <a:t>Felaket / afet </a:t>
            </a:r>
            <a:r>
              <a:rPr lang="tr-TR" sz="1600" b="1" dirty="0">
                <a:latin typeface="Arial Narrow" panose="020B0606020202030204" pitchFamily="34" charset="0"/>
                <a:ea typeface="+mj-ea"/>
                <a:cs typeface="+mj-cs"/>
              </a:rPr>
              <a:t>olması için bir takım özellikleri taşıması gerekir. Bu özellikler;</a:t>
            </a: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Can </a:t>
            </a:r>
            <a:r>
              <a:rPr lang="tr-TR" sz="1600" dirty="0">
                <a:latin typeface="Arial Narrow" panose="020B0606020202030204" pitchFamily="34" charset="0"/>
                <a:ea typeface="+mj-ea"/>
                <a:cs typeface="+mj-cs"/>
              </a:rPr>
              <a:t>ve mal kaybına neden olması,</a:t>
            </a: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Çok </a:t>
            </a:r>
            <a:r>
              <a:rPr lang="tr-TR" sz="1600" dirty="0">
                <a:latin typeface="Arial Narrow" panose="020B0606020202030204" pitchFamily="34" charset="0"/>
                <a:ea typeface="+mj-ea"/>
                <a:cs typeface="+mj-cs"/>
              </a:rPr>
              <a:t>kısa zamanda meydana gelmesi,</a:t>
            </a: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Başladıktan </a:t>
            </a:r>
            <a:r>
              <a:rPr lang="tr-TR" sz="1600" dirty="0">
                <a:latin typeface="Arial Narrow" panose="020B0606020202030204" pitchFamily="34" charset="0"/>
                <a:ea typeface="+mj-ea"/>
                <a:cs typeface="+mj-cs"/>
              </a:rPr>
              <a:t>sonra insanlar tarafından engellenememesidir.</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1.1. Felaket Türleri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600" dirty="0">
                <a:latin typeface="Arial Narrow" panose="020B0606020202030204" pitchFamily="34" charset="0"/>
                <a:ea typeface="+mj-ea"/>
                <a:cs typeface="+mj-cs"/>
              </a:rPr>
              <a:t>Afetler oluş nedenlerine göre yapay afetler ve doğal afetler olmak üzere iki guruba ayrılır</a:t>
            </a:r>
            <a:r>
              <a:rPr lang="tr-TR" sz="1600" dirty="0" smtClean="0">
                <a:latin typeface="Arial Narrow" panose="020B0606020202030204" pitchFamily="34" charset="0"/>
                <a:ea typeface="+mj-ea"/>
                <a:cs typeface="+mj-cs"/>
              </a:rPr>
              <a:t>.</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r>
              <a:rPr lang="tr-TR" sz="1600" b="1" dirty="0" smtClean="0">
                <a:latin typeface="Arial Narrow" panose="020B0606020202030204" pitchFamily="34" charset="0"/>
                <a:ea typeface="+mj-ea"/>
                <a:cs typeface="+mj-cs"/>
              </a:rPr>
              <a:t>1.1.1. Yapay </a:t>
            </a:r>
            <a:r>
              <a:rPr lang="tr-TR" sz="1600" b="1" dirty="0">
                <a:latin typeface="Arial Narrow" panose="020B0606020202030204" pitchFamily="34" charset="0"/>
                <a:ea typeface="+mj-ea"/>
                <a:cs typeface="+mj-cs"/>
              </a:rPr>
              <a:t>afetler: </a:t>
            </a: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Doğal </a:t>
            </a:r>
            <a:r>
              <a:rPr lang="tr-TR" sz="1600" dirty="0">
                <a:latin typeface="Arial Narrow" panose="020B0606020202030204" pitchFamily="34" charset="0"/>
                <a:ea typeface="+mj-ea"/>
                <a:cs typeface="+mj-cs"/>
              </a:rPr>
              <a:t>olmayan, fakat insanlara ve çevreye büyük zararlar veren olaylardır. İnsan kaynaklı olduğu için bunlar yapay afetler olarak nitelendirilir.</a:t>
            </a:r>
          </a:p>
          <a:p>
            <a:pPr>
              <a:lnSpc>
                <a:spcPct val="150000"/>
              </a:lnSpc>
              <a:buFont typeface="Wingdings" panose="05000000000000000000" pitchFamily="2" charset="2"/>
              <a:buChar char="v"/>
            </a:pPr>
            <a:r>
              <a:rPr lang="tr-TR" sz="1600" dirty="0" smtClean="0">
                <a:latin typeface="Arial Narrow" panose="020B0606020202030204" pitchFamily="34" charset="0"/>
                <a:ea typeface="+mj-ea"/>
                <a:cs typeface="+mj-cs"/>
              </a:rPr>
              <a:t>Orman </a:t>
            </a:r>
            <a:r>
              <a:rPr lang="tr-TR" sz="1600" dirty="0">
                <a:latin typeface="Arial Narrow" panose="020B0606020202030204" pitchFamily="34" charset="0"/>
                <a:ea typeface="+mj-ea"/>
                <a:cs typeface="+mj-cs"/>
              </a:rPr>
              <a:t>yangınlarının bir kısmı, hava kirliliği, su kirliliği, toprak erozyonu ve salgın hastalıklar gibi olaylar yapay afetlere örnektir.</a:t>
            </a:r>
          </a:p>
          <a:p>
            <a:pPr marL="0" indent="0">
              <a:lnSpc>
                <a:spcPct val="150000"/>
              </a:lnSpc>
              <a:buNone/>
            </a:pPr>
            <a:endParaRPr lang="tr-TR" sz="1600" dirty="0">
              <a:latin typeface="Arial Narrow" panose="020B0606020202030204" pitchFamily="34" charset="0"/>
              <a:ea typeface="+mj-ea"/>
              <a:cs typeface="+mj-cs"/>
            </a:endParaRPr>
          </a:p>
        </p:txBody>
      </p:sp>
      <p:pic>
        <p:nvPicPr>
          <p:cNvPr id="2050" name="Picture 2" descr="D:\İŞ SAĞLIĞI VE GÜVENLİĞİ UZEM\ÇEVRE KORUMA\afetler\untita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881" y="4680438"/>
            <a:ext cx="3609242" cy="202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063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1.1. Felaket Türleri</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1.1.2. Doğal </a:t>
            </a:r>
            <a:r>
              <a:rPr lang="tr-TR" sz="1800" b="1" dirty="0">
                <a:latin typeface="Arial Narrow" panose="020B0606020202030204" pitchFamily="34" charset="0"/>
                <a:ea typeface="+mj-ea"/>
                <a:cs typeface="+mj-cs"/>
              </a:rPr>
              <a:t>afetler: </a:t>
            </a:r>
            <a:endParaRPr lang="tr-TR" sz="1800" b="1" dirty="0" smtClean="0">
              <a:latin typeface="Arial Narrow" panose="020B0606020202030204" pitchFamily="34" charset="0"/>
              <a:ea typeface="+mj-ea"/>
              <a:cs typeface="+mj-cs"/>
            </a:endParaRPr>
          </a:p>
          <a:p>
            <a:pPr marL="0" indent="0">
              <a:lnSpc>
                <a:spcPct val="200000"/>
              </a:lnSpc>
              <a:buNone/>
            </a:pPr>
            <a:r>
              <a:rPr lang="tr-TR" sz="1600" dirty="0" smtClean="0">
                <a:latin typeface="Arial Narrow" panose="020B0606020202030204" pitchFamily="34" charset="0"/>
                <a:ea typeface="+mj-ea"/>
                <a:cs typeface="+mj-cs"/>
              </a:rPr>
              <a:t>Oluşumları </a:t>
            </a:r>
            <a:r>
              <a:rPr lang="tr-TR" sz="1600" dirty="0">
                <a:latin typeface="Arial Narrow" panose="020B0606020202030204" pitchFamily="34" charset="0"/>
                <a:ea typeface="+mj-ea"/>
                <a:cs typeface="+mj-cs"/>
              </a:rPr>
              <a:t>doğa olaylarına dayanan afetlerdir. Doğal afetler kendi aralarında iki gurupta incelenir:</a:t>
            </a:r>
          </a:p>
          <a:p>
            <a:pPr>
              <a:lnSpc>
                <a:spcPct val="200000"/>
              </a:lnSpc>
              <a:buFont typeface="Wingdings" panose="05000000000000000000" pitchFamily="2" charset="2"/>
              <a:buChar char="v"/>
            </a:pPr>
            <a:r>
              <a:rPr lang="tr-TR" sz="1600" b="1" dirty="0" smtClean="0">
                <a:latin typeface="Arial Narrow" panose="020B0606020202030204" pitchFamily="34" charset="0"/>
                <a:ea typeface="+mj-ea"/>
                <a:cs typeface="+mj-cs"/>
              </a:rPr>
              <a:t>Jeolojik </a:t>
            </a:r>
            <a:r>
              <a:rPr lang="tr-TR" sz="1600" b="1" dirty="0">
                <a:latin typeface="Arial Narrow" panose="020B0606020202030204" pitchFamily="34" charset="0"/>
                <a:ea typeface="+mj-ea"/>
                <a:cs typeface="+mj-cs"/>
              </a:rPr>
              <a:t>kökenli afetler</a:t>
            </a:r>
            <a:r>
              <a:rPr lang="tr-TR" sz="1600" dirty="0">
                <a:latin typeface="Arial Narrow" panose="020B0606020202030204" pitchFamily="34" charset="0"/>
                <a:ea typeface="+mj-ea"/>
                <a:cs typeface="+mj-cs"/>
              </a:rPr>
              <a:t>: Doğrudan doğruya kaynağını yer kabuğu ya da yerin derinliklerinden alan doğal afetlerdir. Deprem, heyelan vb.</a:t>
            </a:r>
          </a:p>
          <a:p>
            <a:pPr>
              <a:lnSpc>
                <a:spcPct val="200000"/>
              </a:lnSpc>
              <a:buFont typeface="Wingdings" panose="05000000000000000000" pitchFamily="2" charset="2"/>
              <a:buChar char="v"/>
            </a:pPr>
            <a:r>
              <a:rPr lang="tr-TR" sz="1600" b="1" dirty="0" smtClean="0">
                <a:latin typeface="Arial Narrow" panose="020B0606020202030204" pitchFamily="34" charset="0"/>
                <a:ea typeface="+mj-ea"/>
                <a:cs typeface="+mj-cs"/>
              </a:rPr>
              <a:t>Meteorolojik </a:t>
            </a:r>
            <a:r>
              <a:rPr lang="tr-TR" sz="1600" b="1" dirty="0">
                <a:latin typeface="Arial Narrow" panose="020B0606020202030204" pitchFamily="34" charset="0"/>
                <a:ea typeface="+mj-ea"/>
                <a:cs typeface="+mj-cs"/>
              </a:rPr>
              <a:t>kökenli afetler</a:t>
            </a:r>
            <a:r>
              <a:rPr lang="tr-TR" sz="1600" dirty="0">
                <a:latin typeface="Arial Narrow" panose="020B0606020202030204" pitchFamily="34" charset="0"/>
                <a:ea typeface="+mj-ea"/>
                <a:cs typeface="+mj-cs"/>
              </a:rPr>
              <a:t>: Atmosfer olayları sonucunda meydana gelen afetlerdir. Sel, aşırı kar, çığ, don, fırtına, tipi, yıldırım düşmesi, dolu, sis, kuraklık vb.</a:t>
            </a: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pic>
        <p:nvPicPr>
          <p:cNvPr id="1026" name="Picture 2" descr="D:\İŞ SAĞLIĞI VE GÜVENLİĞİ UZEM\ÇEVRE KORUMA\afetler\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1589" y="4727330"/>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İŞ SAĞLIĞI VE GÜVENLİĞİ UZEM\ÇEVRE KORUMA\afetler\e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6" y="4646367"/>
            <a:ext cx="2600325" cy="176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939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2</a:t>
            </a:r>
            <a:r>
              <a:rPr lang="tr-TR" sz="3600" b="1" dirty="0" smtClean="0">
                <a:latin typeface="Arial Narrow" panose="020B0606020202030204" pitchFamily="34" charset="0"/>
              </a:rPr>
              <a:t>. Felaket Sonrası Bireysel Davranış Aşamaları</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2.1. Travmatik </a:t>
            </a:r>
            <a:r>
              <a:rPr lang="tr-TR" sz="1800" b="1" dirty="0">
                <a:latin typeface="Arial Narrow" panose="020B0606020202030204" pitchFamily="34" charset="0"/>
                <a:ea typeface="+mj-ea"/>
                <a:cs typeface="+mj-cs"/>
              </a:rPr>
              <a:t>olaylar</a:t>
            </a:r>
            <a:r>
              <a:rPr lang="tr-TR" sz="1600" dirty="0">
                <a:latin typeface="Arial Narrow" panose="020B0606020202030204" pitchFamily="34" charset="0"/>
                <a:ea typeface="+mj-ea"/>
                <a:cs typeface="+mj-cs"/>
              </a:rPr>
              <a:t>; birdenbire ortaya çıkan, acı veren, psikolojik durumu, sosyal kimliği ve güvenliği tehdit eden durumlardır. </a:t>
            </a:r>
          </a:p>
          <a:p>
            <a:pPr marL="0" indent="0">
              <a:lnSpc>
                <a:spcPct val="150000"/>
              </a:lnSpc>
              <a:buNone/>
            </a:pPr>
            <a:r>
              <a:rPr lang="tr-TR" sz="1600" dirty="0">
                <a:latin typeface="Arial Narrow" panose="020B0606020202030204" pitchFamily="34" charset="0"/>
                <a:ea typeface="+mj-ea"/>
                <a:cs typeface="+mj-cs"/>
              </a:rPr>
              <a:t>Travmatik olayın ardından görülen bireysel </a:t>
            </a:r>
            <a:r>
              <a:rPr lang="tr-TR" sz="1600" dirty="0" smtClean="0">
                <a:latin typeface="Arial Narrow" panose="020B0606020202030204" pitchFamily="34" charset="0"/>
                <a:ea typeface="+mj-ea"/>
                <a:cs typeface="+mj-cs"/>
              </a:rPr>
              <a:t>davranışlar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dört dönemden </a:t>
            </a:r>
            <a:r>
              <a:rPr lang="tr-TR" sz="1600" dirty="0">
                <a:latin typeface="Arial Narrow" panose="020B0606020202030204" pitchFamily="34" charset="0"/>
                <a:ea typeface="+mj-ea"/>
                <a:cs typeface="+mj-cs"/>
              </a:rPr>
              <a:t>oluşmaktadır </a:t>
            </a:r>
            <a:r>
              <a:rPr lang="tr-TR" sz="1600" dirty="0" smtClean="0">
                <a:latin typeface="Arial Narrow" panose="020B0606020202030204" pitchFamily="34" charset="0"/>
                <a:ea typeface="+mj-ea"/>
                <a:cs typeface="+mj-cs"/>
              </a:rPr>
              <a:t>:  </a:t>
            </a:r>
          </a:p>
          <a:p>
            <a:pPr marL="0" indent="0">
              <a:lnSpc>
                <a:spcPct val="150000"/>
              </a:lnSpc>
              <a:buNone/>
            </a:pPr>
            <a:r>
              <a:rPr lang="tr-TR" sz="1600" b="1" dirty="0">
                <a:latin typeface="Arial Narrow" panose="020B0606020202030204" pitchFamily="34" charset="0"/>
                <a:ea typeface="+mj-ea"/>
                <a:cs typeface="+mj-cs"/>
              </a:rPr>
              <a:t>1. Dönem: </a:t>
            </a:r>
            <a:r>
              <a:rPr lang="tr-TR" sz="1600" dirty="0" smtClean="0">
                <a:latin typeface="Arial Narrow" panose="020B0606020202030204" pitchFamily="34" charset="0"/>
                <a:ea typeface="+mj-ea"/>
                <a:cs typeface="+mj-cs"/>
              </a:rPr>
              <a:t>Gerçeklerden </a:t>
            </a:r>
            <a:r>
              <a:rPr lang="tr-TR" sz="1600" dirty="0">
                <a:latin typeface="Arial Narrow" panose="020B0606020202030204" pitchFamily="34" charset="0"/>
                <a:ea typeface="+mj-ea"/>
                <a:cs typeface="+mj-cs"/>
              </a:rPr>
              <a:t>uzak durmaya çalışılır. Her şey yolundaymış gibi davranılır. Oysa içte, her şey karmakarışıktır. Amaçsız, gereksiz uğraşılar ortaya çıkarabilmektedir. </a:t>
            </a:r>
            <a:r>
              <a:rPr lang="tr-TR" sz="1600" dirty="0" smtClean="0">
                <a:latin typeface="Arial Narrow" panose="020B0606020202030204" pitchFamily="34" charset="0"/>
                <a:ea typeface="+mj-ea"/>
                <a:cs typeface="+mj-cs"/>
              </a:rPr>
              <a:t>Kişiler</a:t>
            </a:r>
            <a:r>
              <a:rPr lang="tr-TR" sz="1600" dirty="0">
                <a:latin typeface="Arial Narrow" panose="020B0606020202030204" pitchFamily="34" charset="0"/>
                <a:ea typeface="+mj-ea"/>
                <a:cs typeface="+mj-cs"/>
              </a:rPr>
              <a:t>; kendilerini, ailelerini ve çevrelerindekileri kurtarmakla meşgul olurlar ve felaketin acı sonuçlarını hissetmiyor gibi </a:t>
            </a:r>
            <a:r>
              <a:rPr lang="tr-TR" sz="1600" dirty="0" smtClean="0">
                <a:latin typeface="Arial Narrow" panose="020B0606020202030204" pitchFamily="34" charset="0"/>
                <a:ea typeface="+mj-ea"/>
                <a:cs typeface="+mj-cs"/>
              </a:rPr>
              <a:t>davranırlar</a:t>
            </a:r>
            <a:r>
              <a:rPr lang="tr-TR" sz="1600" dirty="0">
                <a:latin typeface="Arial Narrow" panose="020B0606020202030204" pitchFamily="34" charset="0"/>
                <a:ea typeface="+mj-ea"/>
                <a:cs typeface="+mj-cs"/>
              </a:rPr>
              <a:t>. Bazılarında da hiçbir duygu belirtisi olmaksızın şok hâlini gösteren bir donukluk vardır</a:t>
            </a:r>
            <a:r>
              <a:rPr lang="tr-TR" sz="1600" dirty="0" smtClean="0">
                <a:latin typeface="Arial Narrow" panose="020B0606020202030204" pitchFamily="34" charset="0"/>
                <a:ea typeface="+mj-ea"/>
                <a:cs typeface="+mj-cs"/>
              </a:rPr>
              <a:t>.   </a:t>
            </a:r>
          </a:p>
          <a:p>
            <a:pPr marL="0" indent="0">
              <a:buNone/>
            </a:pPr>
            <a:endParaRPr lang="tr-TR" sz="1600" b="1" dirty="0" smtClean="0">
              <a:latin typeface="Arial Narrow" panose="020B0606020202030204" pitchFamily="34" charset="0"/>
              <a:ea typeface="+mj-ea"/>
              <a:cs typeface="+mj-cs"/>
            </a:endParaRPr>
          </a:p>
          <a:p>
            <a:pPr marL="0" indent="0">
              <a:lnSpc>
                <a:spcPct val="150000"/>
              </a:lnSpc>
              <a:buNone/>
            </a:pPr>
            <a:r>
              <a:rPr lang="tr-TR" sz="1600" b="1" dirty="0" smtClean="0">
                <a:latin typeface="Arial Narrow" panose="020B0606020202030204" pitchFamily="34" charset="0"/>
                <a:ea typeface="+mj-ea"/>
                <a:cs typeface="+mj-cs"/>
              </a:rPr>
              <a:t>2</a:t>
            </a:r>
            <a:r>
              <a:rPr lang="tr-TR" sz="1600" b="1" dirty="0">
                <a:latin typeface="Arial Narrow" panose="020B0606020202030204" pitchFamily="34" charset="0"/>
                <a:ea typeface="+mj-ea"/>
                <a:cs typeface="+mj-cs"/>
              </a:rPr>
              <a:t>. Dönem: </a:t>
            </a:r>
            <a:r>
              <a:rPr lang="tr-TR" sz="1600" dirty="0" smtClean="0">
                <a:latin typeface="Arial Narrow" panose="020B0606020202030204" pitchFamily="34" charset="0"/>
                <a:ea typeface="+mj-ea"/>
                <a:cs typeface="+mj-cs"/>
              </a:rPr>
              <a:t>Gerçekle </a:t>
            </a:r>
            <a:r>
              <a:rPr lang="tr-TR" sz="1600" dirty="0">
                <a:latin typeface="Arial Narrow" panose="020B0606020202030204" pitchFamily="34" charset="0"/>
                <a:ea typeface="+mj-ea"/>
                <a:cs typeface="+mj-cs"/>
              </a:rPr>
              <a:t>yüzleşme zamanı gelmiştir. Savunma mekanizmaları kullanılarak gerçek, mümkün olduğu kadar az etkileyecek şekilde kabullenmeye çalışılır. Kısa bir süre sonra felaketin bir an önce geçmesi ve normal yaşama dönebilme beklentisi içine girilir. Afet anındaki yardımlarla gelen çevre desteği ve dayanışma duygusu problemin çabuk atlatılabileceği inancını pekiştirir ancak bu dönem de kısa sürer. Kişide, alkol ve madde kullanımı gibi kötü eğilimler ortaya çıkabilmektedir.</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2793184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2</a:t>
            </a:r>
            <a:r>
              <a:rPr lang="tr-TR" sz="3600" b="1" dirty="0" smtClean="0">
                <a:latin typeface="Arial Narrow" panose="020B0606020202030204" pitchFamily="34" charset="0"/>
              </a:rPr>
              <a:t>. Felaket Sonrası Bireysel Davranış Aşamaları</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b="1" dirty="0" smtClean="0">
                <a:latin typeface="Arial Narrow" panose="020B0606020202030204" pitchFamily="34" charset="0"/>
                <a:ea typeface="+mj-ea"/>
                <a:cs typeface="+mj-cs"/>
              </a:rPr>
              <a:t>3</a:t>
            </a:r>
            <a:r>
              <a:rPr lang="tr-TR" sz="1600" b="1" dirty="0">
                <a:latin typeface="Arial Narrow" panose="020B0606020202030204" pitchFamily="34" charset="0"/>
                <a:ea typeface="+mj-ea"/>
                <a:cs typeface="+mj-cs"/>
              </a:rPr>
              <a:t>. Dönem: </a:t>
            </a:r>
          </a:p>
          <a:p>
            <a:pPr>
              <a:lnSpc>
                <a:spcPct val="200000"/>
              </a:lnSpc>
              <a:buFont typeface="Wingdings" panose="05000000000000000000" pitchFamily="2" charset="2"/>
              <a:buChar char="Ø"/>
            </a:pP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dönemde travmadan </a:t>
            </a:r>
            <a:r>
              <a:rPr lang="tr-TR" sz="1600" b="1" dirty="0">
                <a:latin typeface="Arial Narrow" panose="020B0606020202030204" pitchFamily="34" charset="0"/>
                <a:ea typeface="+mj-ea"/>
                <a:cs typeface="+mj-cs"/>
              </a:rPr>
              <a:t>yavaş yavaş uzaklaşılmaktadır</a:t>
            </a:r>
            <a:r>
              <a:rPr lang="tr-TR" sz="1600" dirty="0">
                <a:latin typeface="Arial Narrow" panose="020B0606020202030204" pitchFamily="34" charset="0"/>
                <a:ea typeface="+mj-ea"/>
                <a:cs typeface="+mj-cs"/>
              </a:rPr>
              <a:t>. Gerçek ilgi ve uğraşılar yeniden gün yüzüne çıkmaya başlar ve gelecek konusunda planlar yapılır. </a:t>
            </a:r>
          </a:p>
          <a:p>
            <a:pPr>
              <a:lnSpc>
                <a:spcPct val="200000"/>
              </a:lnSpc>
              <a:buFont typeface="Wingdings" panose="05000000000000000000" pitchFamily="2" charset="2"/>
              <a:buChar char="Ø"/>
            </a:pPr>
            <a:r>
              <a:rPr lang="tr-TR" sz="1600" dirty="0" smtClean="0">
                <a:latin typeface="Arial Narrow" panose="020B0606020202030204" pitchFamily="34" charset="0"/>
                <a:ea typeface="+mj-ea"/>
                <a:cs typeface="+mj-cs"/>
              </a:rPr>
              <a:t>Duyguların </a:t>
            </a:r>
            <a:r>
              <a:rPr lang="tr-TR" sz="1600" dirty="0">
                <a:latin typeface="Arial Narrow" panose="020B0606020202030204" pitchFamily="34" charset="0"/>
                <a:ea typeface="+mj-ea"/>
                <a:cs typeface="+mj-cs"/>
              </a:rPr>
              <a:t>ve yaşananların şiddeti, kişinin yaşına ve afet öncesi durumuna göre değişiklik </a:t>
            </a:r>
            <a:r>
              <a:rPr lang="tr-TR" sz="1600" dirty="0" smtClean="0">
                <a:latin typeface="Arial Narrow" panose="020B0606020202030204" pitchFamily="34" charset="0"/>
                <a:ea typeface="+mj-ea"/>
                <a:cs typeface="+mj-cs"/>
              </a:rPr>
              <a:t>gösterir.</a:t>
            </a:r>
          </a:p>
          <a:p>
            <a:pPr>
              <a:lnSpc>
                <a:spcPct val="200000"/>
              </a:lnSpc>
            </a:pPr>
            <a:endParaRPr lang="tr-TR" sz="1600" dirty="0">
              <a:latin typeface="Arial Narrow" panose="020B0606020202030204" pitchFamily="34" charset="0"/>
              <a:ea typeface="+mj-ea"/>
              <a:cs typeface="+mj-cs"/>
            </a:endParaRPr>
          </a:p>
          <a:p>
            <a:pPr marL="0" indent="0">
              <a:lnSpc>
                <a:spcPct val="200000"/>
              </a:lnSpc>
              <a:buNone/>
            </a:pPr>
            <a:r>
              <a:rPr lang="tr-TR" sz="1600" b="1" dirty="0">
                <a:latin typeface="Arial Narrow" panose="020B0606020202030204" pitchFamily="34" charset="0"/>
                <a:ea typeface="+mj-ea"/>
                <a:cs typeface="+mj-cs"/>
              </a:rPr>
              <a:t>4. Dönem: </a:t>
            </a:r>
            <a:r>
              <a:rPr lang="tr-TR" sz="1600" dirty="0">
                <a:latin typeface="Arial Narrow" panose="020B0606020202030204" pitchFamily="34" charset="0"/>
                <a:ea typeface="+mj-ea"/>
                <a:cs typeface="+mj-cs"/>
              </a:rPr>
              <a:t>Kişinin kendine güven ve saygısı yeniden yükselmiştir. Hayata dönüp yeni ilişkiler kurularak yaşamaya devam eder. Normal işleyişe geri dönülür.</a:t>
            </a:r>
          </a:p>
        </p:txBody>
      </p:sp>
    </p:spTree>
    <p:extLst>
      <p:ext uri="{BB962C8B-B14F-4D97-AF65-F5344CB8AC3E}">
        <p14:creationId xmlns:p14="http://schemas.microsoft.com/office/powerpoint/2010/main" val="2056463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2.2. Afetzedelerde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smtClean="0">
                <a:latin typeface="Arial Narrow" panose="020B0606020202030204" pitchFamily="34" charset="0"/>
                <a:ea typeface="+mj-ea"/>
                <a:cs typeface="+mj-cs"/>
              </a:rPr>
              <a:t>Travma </a:t>
            </a:r>
            <a:r>
              <a:rPr lang="tr-TR" sz="1600" dirty="0">
                <a:latin typeface="Arial Narrow" panose="020B0606020202030204" pitchFamily="34" charset="0"/>
                <a:ea typeface="+mj-ea"/>
                <a:cs typeface="+mj-cs"/>
              </a:rPr>
              <a:t>gibi ağır bir olaydan sonra bireylerin tepki vermeleri oldukça </a:t>
            </a:r>
            <a:r>
              <a:rPr lang="tr-TR" sz="1600" dirty="0" smtClean="0">
                <a:latin typeface="Arial Narrow" panose="020B0606020202030204" pitchFamily="34" charset="0"/>
                <a:ea typeface="+mj-ea"/>
                <a:cs typeface="+mj-cs"/>
              </a:rPr>
              <a:t>normaldir. Travmatik olaylara </a:t>
            </a:r>
            <a:r>
              <a:rPr lang="tr-TR" sz="1600" dirty="0">
                <a:latin typeface="Arial Narrow" panose="020B0606020202030204" pitchFamily="34" charset="0"/>
                <a:ea typeface="+mj-ea"/>
                <a:cs typeface="+mj-cs"/>
              </a:rPr>
              <a:t>her insan farklı tepkiler gösterir.</a:t>
            </a:r>
          </a:p>
          <a:p>
            <a:pPr marL="0" indent="0">
              <a:lnSpc>
                <a:spcPct val="200000"/>
              </a:lnSpc>
              <a:buNone/>
            </a:pPr>
            <a:r>
              <a:rPr lang="tr-TR" sz="1600" dirty="0" smtClean="0">
                <a:latin typeface="Arial Narrow" panose="020B0606020202030204" pitchFamily="34" charset="0"/>
                <a:ea typeface="+mj-ea"/>
                <a:cs typeface="+mj-cs"/>
              </a:rPr>
              <a:t>Yakınını </a:t>
            </a:r>
            <a:r>
              <a:rPr lang="tr-TR" sz="1600" dirty="0">
                <a:latin typeface="Arial Narrow" panose="020B0606020202030204" pitchFamily="34" charset="0"/>
                <a:ea typeface="+mj-ea"/>
                <a:cs typeface="+mj-cs"/>
              </a:rPr>
              <a:t>kaybeden bir bayan sürekli yas hâlindeyken erkek acısını belli etmemeye çalışabilir. Bu tepkiler tamamen normaldir. </a:t>
            </a:r>
          </a:p>
          <a:p>
            <a:pPr marL="0" indent="0">
              <a:lnSpc>
                <a:spcPct val="200000"/>
              </a:lnSpc>
              <a:buNone/>
            </a:pPr>
            <a:r>
              <a:rPr lang="tr-TR" sz="1600" b="1" dirty="0" smtClean="0">
                <a:latin typeface="Arial Narrow" panose="020B0606020202030204" pitchFamily="34" charset="0"/>
                <a:ea typeface="+mj-ea"/>
                <a:cs typeface="+mj-cs"/>
              </a:rPr>
              <a:t>Afet </a:t>
            </a:r>
            <a:r>
              <a:rPr lang="tr-TR" sz="1600" b="1" dirty="0">
                <a:latin typeface="Arial Narrow" panose="020B0606020202030204" pitchFamily="34" charset="0"/>
                <a:ea typeface="+mj-ea"/>
                <a:cs typeface="+mj-cs"/>
              </a:rPr>
              <a:t>ve travma sonrası tepkiler şunlardır:</a:t>
            </a:r>
          </a:p>
          <a:p>
            <a:pPr marL="0" indent="0">
              <a:lnSpc>
                <a:spcPct val="200000"/>
              </a:lnSpc>
              <a:buNone/>
            </a:pPr>
            <a:r>
              <a:rPr lang="tr-TR" sz="1800" b="1" dirty="0" smtClean="0">
                <a:latin typeface="Arial Narrow" panose="020B0606020202030204" pitchFamily="34" charset="0"/>
                <a:ea typeface="+mj-ea"/>
                <a:cs typeface="+mj-cs"/>
              </a:rPr>
              <a:t>2.2.1. Duygusal </a:t>
            </a:r>
            <a:r>
              <a:rPr lang="tr-TR" sz="1800" b="1" dirty="0">
                <a:latin typeface="Arial Narrow" panose="020B0606020202030204" pitchFamily="34" charset="0"/>
                <a:ea typeface="+mj-ea"/>
                <a:cs typeface="+mj-cs"/>
              </a:rPr>
              <a:t>tepkiler: </a:t>
            </a:r>
          </a:p>
          <a:p>
            <a:pPr marL="0" indent="0">
              <a:lnSpc>
                <a:spcPct val="200000"/>
              </a:lnSpc>
              <a:buNone/>
            </a:pPr>
            <a:r>
              <a:rPr lang="tr-TR" sz="1600" dirty="0">
                <a:latin typeface="Arial Narrow" panose="020B0606020202030204" pitchFamily="34" charset="0"/>
                <a:ea typeface="+mj-ea"/>
                <a:cs typeface="+mj-cs"/>
              </a:rPr>
              <a:t>Şok, öfke, endişe, üzüntü, kaygı, suçluluk, umutsuzluk, karamsarlık, korku, ,donukluk, aşırı sinirlilik, çaresizlik, kendi gibi hissetmeme ve geçmişte yaşanan travma ve kayıpların alevlenmesi şeklinde görülen tepkilerdir.</a:t>
            </a:r>
          </a:p>
        </p:txBody>
      </p:sp>
      <p:pic>
        <p:nvPicPr>
          <p:cNvPr id="3074" name="Picture 2" descr="D:\İŞ SAĞLIĞI VE GÜVENLİĞİ UZEM\ÇEVRE KORUMA\afetler\imagesJXR1YOS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8321" y="4985238"/>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596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2.2. Afetzedelerde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2.2.2. Düşünsel </a:t>
            </a:r>
            <a:r>
              <a:rPr lang="tr-TR" sz="1800" b="1" dirty="0">
                <a:latin typeface="Arial Narrow" panose="020B0606020202030204" pitchFamily="34" charset="0"/>
                <a:ea typeface="+mj-ea"/>
                <a:cs typeface="+mj-cs"/>
              </a:rPr>
              <a:t>tepkiler: </a:t>
            </a:r>
          </a:p>
          <a:p>
            <a:pPr marL="0" indent="0">
              <a:lnSpc>
                <a:spcPct val="150000"/>
              </a:lnSpc>
              <a:buNone/>
            </a:pPr>
            <a:r>
              <a:rPr lang="tr-TR" sz="1600" dirty="0">
                <a:latin typeface="Arial Narrow" panose="020B0606020202030204" pitchFamily="34" charset="0"/>
                <a:ea typeface="+mj-ea"/>
                <a:cs typeface="+mj-cs"/>
              </a:rPr>
              <a:t>Karşılaştığı travmaya inanamama, düşünce ve dikkat dağınıklığı, unutkanlık, zaman zaman intihar düşünceleri, insanlara güvenememe, olayla ilgili görüntüler ve olayı tekrar tekrar yaşama gibi tepkiler </a:t>
            </a:r>
            <a:r>
              <a:rPr lang="tr-TR" sz="1600" dirty="0" smtClean="0">
                <a:latin typeface="Arial Narrow" panose="020B0606020202030204" pitchFamily="34" charset="0"/>
                <a:ea typeface="+mj-ea"/>
                <a:cs typeface="+mj-cs"/>
              </a:rPr>
              <a:t>görülür.  </a:t>
            </a:r>
          </a:p>
          <a:p>
            <a:pPr marL="0" indent="0">
              <a:lnSpc>
                <a:spcPct val="150000"/>
              </a:lnSpc>
              <a:buNone/>
            </a:pPr>
            <a:endParaRPr lang="tr-TR" sz="1600" b="1" dirty="0" smtClean="0">
              <a:latin typeface="Arial Narrow" panose="020B0606020202030204" pitchFamily="34" charset="0"/>
              <a:ea typeface="+mj-ea"/>
              <a:cs typeface="+mj-cs"/>
            </a:endParaRPr>
          </a:p>
          <a:p>
            <a:pPr marL="0" indent="0">
              <a:lnSpc>
                <a:spcPct val="150000"/>
              </a:lnSpc>
              <a:buNone/>
            </a:pPr>
            <a:r>
              <a:rPr lang="tr-TR" sz="1800" b="1" dirty="0" smtClean="0">
                <a:latin typeface="Arial Narrow" panose="020B0606020202030204" pitchFamily="34" charset="0"/>
                <a:ea typeface="+mj-ea"/>
                <a:cs typeface="+mj-cs"/>
              </a:rPr>
              <a:t>2.2.3. Fizyolojik </a:t>
            </a:r>
            <a:r>
              <a:rPr lang="tr-TR" sz="1800" b="1" dirty="0">
                <a:latin typeface="Arial Narrow" panose="020B0606020202030204" pitchFamily="34" charset="0"/>
                <a:ea typeface="+mj-ea"/>
                <a:cs typeface="+mj-cs"/>
              </a:rPr>
              <a:t>tepkiler:</a:t>
            </a:r>
          </a:p>
          <a:p>
            <a:pPr marL="0" indent="0">
              <a:lnSpc>
                <a:spcPct val="150000"/>
              </a:lnSpc>
              <a:buNone/>
            </a:pPr>
            <a:r>
              <a:rPr lang="tr-TR" sz="1600" dirty="0" smtClean="0">
                <a:latin typeface="Arial Narrow" panose="020B0606020202030204" pitchFamily="34" charset="0"/>
                <a:ea typeface="+mj-ea"/>
                <a:cs typeface="+mj-cs"/>
              </a:rPr>
              <a:t>Baş </a:t>
            </a:r>
            <a:r>
              <a:rPr lang="tr-TR" sz="1600" dirty="0">
                <a:latin typeface="Arial Narrow" panose="020B0606020202030204" pitchFamily="34" charset="0"/>
                <a:ea typeface="+mj-ea"/>
                <a:cs typeface="+mj-cs"/>
              </a:rPr>
              <a:t>ağrısı, göğüs ağrısı, mide yanması, mide bulanması, kalp sıkışması, gürültüye karşı hassasiyet, iştah artması ya da azalması, sürekli yorgunluk hâli, nefes darlığı ve kolay hastalanmak gibi fiziksel tepkiler ortaya çıkar.</a:t>
            </a:r>
          </a:p>
          <a:p>
            <a:pPr marL="0" indent="0">
              <a:lnSpc>
                <a:spcPct val="150000"/>
              </a:lnSpc>
              <a:buNone/>
            </a:pP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tepkiler bedenimizin travma karşısında bir çeşit kendini ifade etme hâlidir.</a:t>
            </a:r>
          </a:p>
        </p:txBody>
      </p:sp>
      <p:pic>
        <p:nvPicPr>
          <p:cNvPr id="4098" name="Picture 2" descr="D:\İŞ SAĞLIĞI VE GÜVENLİĞİ UZEM\ÇEVRE KORUMA\afetler\imagesODMFZT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7309" y="4665051"/>
            <a:ext cx="1651122" cy="2099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667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2.2. Afetzedelerde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150000"/>
              </a:lnSpc>
              <a:buNone/>
            </a:pPr>
            <a:r>
              <a:rPr lang="tr-TR" sz="1800" b="1" dirty="0" smtClean="0">
                <a:latin typeface="Arial Narrow" panose="020B0606020202030204" pitchFamily="34" charset="0"/>
                <a:ea typeface="+mj-ea"/>
                <a:cs typeface="+mj-cs"/>
              </a:rPr>
              <a:t>2.2.4. Sosyal </a:t>
            </a:r>
            <a:r>
              <a:rPr lang="tr-TR" sz="1800" b="1" dirty="0">
                <a:latin typeface="Arial Narrow" panose="020B0606020202030204" pitchFamily="34" charset="0"/>
                <a:ea typeface="+mj-ea"/>
                <a:cs typeface="+mj-cs"/>
              </a:rPr>
              <a:t>ve davranışsal tepkiler:</a:t>
            </a:r>
          </a:p>
          <a:p>
            <a:pPr marL="0" indent="0">
              <a:lnSpc>
                <a:spcPct val="150000"/>
              </a:lnSpc>
              <a:buNone/>
            </a:pPr>
            <a:r>
              <a:rPr lang="tr-TR" sz="1600" dirty="0">
                <a:latin typeface="Arial Narrow" panose="020B0606020202030204" pitchFamily="34" charset="0"/>
                <a:ea typeface="+mj-ea"/>
                <a:cs typeface="+mj-cs"/>
              </a:rPr>
              <a:t>Alkol ve madde kullanımı, sosyal çevreden uzaklaşma, kendiyle ilgilenmeme, içe kapanma, ürkeklik davranışları, konuşmama, dikkatsizlik ve dağınıklık, sürekli aynı şeyle uğraşma, hiçbir şey olmamış gibi davranma, yeme ve uyku bozuklukları travma karşısında gösterilen belli başlı sosyal davranış tepkileridir.</a:t>
            </a:r>
          </a:p>
        </p:txBody>
      </p:sp>
      <p:pic>
        <p:nvPicPr>
          <p:cNvPr id="5122" name="Picture 2" descr="D:\İŞ SAĞLIĞI VE GÜVENLİĞİ UZEM\ÇEVRE KORUMA\afetler\images5CBQ7VR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696" y="4110038"/>
            <a:ext cx="4850714" cy="202113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D:\İŞ SAĞLIĞI VE GÜVENLİĞİ UZEM\ÇEVRE KORUMA\afetler\images8APVJNU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7378" y="4110038"/>
            <a:ext cx="3843869" cy="2021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535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2.3. Çocuklarda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smtClean="0">
                <a:latin typeface="Arial Narrow" panose="020B0606020202030204" pitchFamily="34" charset="0"/>
                <a:ea typeface="+mj-ea"/>
                <a:cs typeface="+mj-cs"/>
              </a:rPr>
              <a:t>Çocuklar </a:t>
            </a:r>
            <a:r>
              <a:rPr lang="tr-TR" sz="1600" dirty="0">
                <a:latin typeface="Arial Narrow" panose="020B0606020202030204" pitchFamily="34" charset="0"/>
                <a:ea typeface="+mj-ea"/>
                <a:cs typeface="+mj-cs"/>
              </a:rPr>
              <a:t>bir felaketle karşılaştıklarında, korku ve </a:t>
            </a:r>
            <a:r>
              <a:rPr lang="tr-TR" sz="1600" dirty="0" smtClean="0">
                <a:latin typeface="Arial Narrow" panose="020B0606020202030204" pitchFamily="34" charset="0"/>
                <a:ea typeface="+mj-ea"/>
                <a:cs typeface="+mj-cs"/>
              </a:rPr>
              <a:t>endişe sıklıkla </a:t>
            </a:r>
            <a:r>
              <a:rPr lang="tr-TR" sz="1600" dirty="0">
                <a:latin typeface="Arial Narrow" panose="020B0606020202030204" pitchFamily="34" charset="0"/>
                <a:ea typeface="+mj-ea"/>
                <a:cs typeface="+mj-cs"/>
              </a:rPr>
              <a:t>görülen tepkilerdir. Korku, insan hayatını tehdit eden herhangi bir tehlike karşısında verilen normal tepkidir.</a:t>
            </a:r>
          </a:p>
          <a:p>
            <a:pPr marL="0" indent="0">
              <a:lnSpc>
                <a:spcPct val="200000"/>
              </a:lnSpc>
              <a:buNone/>
            </a:pPr>
            <a:r>
              <a:rPr lang="tr-TR" sz="1600" dirty="0" smtClean="0">
                <a:latin typeface="Arial Narrow" panose="020B0606020202030204" pitchFamily="34" charset="0"/>
                <a:ea typeface="+mj-ea"/>
                <a:cs typeface="+mj-cs"/>
              </a:rPr>
              <a:t>Çocuklar </a:t>
            </a:r>
            <a:r>
              <a:rPr lang="tr-TR" sz="1600" dirty="0">
                <a:latin typeface="Arial Narrow" panose="020B0606020202030204" pitchFamily="34" charset="0"/>
                <a:ea typeface="+mj-ea"/>
                <a:cs typeface="+mj-cs"/>
              </a:rPr>
              <a:t>genelde olayın tekrar olmasından, ölümden, ailesinden ayrılmaktan veya yalnız kalmaktan korkar. Uyku saatleriyle ilgili problemler yaşar. Kendi başlarına gidip yatmak istemeyebilir. Uykuya dalmakta güçlük çekebilir, geceleri sık sık </a:t>
            </a:r>
            <a:r>
              <a:rPr lang="tr-TR" sz="1600" dirty="0" smtClean="0">
                <a:latin typeface="Arial Narrow" panose="020B0606020202030204" pitchFamily="34" charset="0"/>
                <a:ea typeface="+mj-ea"/>
                <a:cs typeface="+mj-cs"/>
              </a:rPr>
              <a:t>kâbuslar görerek </a:t>
            </a:r>
            <a:r>
              <a:rPr lang="tr-TR" sz="1600" dirty="0">
                <a:latin typeface="Arial Narrow" panose="020B0606020202030204" pitchFamily="34" charset="0"/>
                <a:ea typeface="+mj-ea"/>
                <a:cs typeface="+mj-cs"/>
              </a:rPr>
              <a:t>uyanabilir. Alt ıslatma, parmak emme gibi davranışlar gösterebilir. Böyle durumlarda ebeveynlerin çocuklarına yakın olması gerekir</a:t>
            </a:r>
            <a:r>
              <a:rPr lang="tr-TR" sz="1600" dirty="0" smtClean="0">
                <a:latin typeface="Arial Narrow" panose="020B0606020202030204" pitchFamily="34" charset="0"/>
                <a:ea typeface="+mj-ea"/>
                <a:cs typeface="+mj-cs"/>
              </a:rPr>
              <a:t>.  </a:t>
            </a:r>
          </a:p>
          <a:p>
            <a:pPr marL="0" indent="0">
              <a:lnSpc>
                <a:spcPct val="200000"/>
              </a:lnSpc>
              <a:buNone/>
            </a:pPr>
            <a:r>
              <a:rPr lang="tr-TR" sz="1600" dirty="0">
                <a:latin typeface="Arial Narrow" panose="020B0606020202030204" pitchFamily="34" charset="0"/>
                <a:ea typeface="+mj-ea"/>
                <a:cs typeface="+mj-cs"/>
              </a:rPr>
              <a:t>Çocuklarda böyle davranışların görülmesi normaldir. Anne babaların bu davranışlar karşısında aşırı tepki göstermeden destek olup korku ve endişe içindeki çocuğu anlamaya çalışması gerekir.</a:t>
            </a:r>
          </a:p>
          <a:p>
            <a:pPr marL="0" indent="0">
              <a:lnSpc>
                <a:spcPct val="200000"/>
              </a:lnSpc>
              <a:buNone/>
            </a:pPr>
            <a:r>
              <a:rPr lang="tr-TR" sz="1600" dirty="0">
                <a:latin typeface="Arial Narrow" panose="020B0606020202030204" pitchFamily="34" charset="0"/>
                <a:ea typeface="+mj-ea"/>
                <a:cs typeface="+mj-cs"/>
              </a:rPr>
              <a:t>Çocukların korkuları anlamsız veya aşırı bulunduğu takdirde, anlaşılmadıkları hissiyle utanıp reddedilmiş ve sevilmiyor hissine kapılabilirler. Bu da korkularını daha da arttırır. Bu yüzden anne ve babaların çocuklarını dinleyip konuşması için ona cesaret vermesi gerekir.</a:t>
            </a:r>
          </a:p>
        </p:txBody>
      </p:sp>
    </p:spTree>
    <p:extLst>
      <p:ext uri="{BB962C8B-B14F-4D97-AF65-F5344CB8AC3E}">
        <p14:creationId xmlns:p14="http://schemas.microsoft.com/office/powerpoint/2010/main" val="1350570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2.3. Çocuklarda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smtClean="0">
                <a:latin typeface="Arial Narrow" panose="020B0606020202030204" pitchFamily="34" charset="0"/>
                <a:ea typeface="+mj-ea"/>
                <a:cs typeface="+mj-cs"/>
              </a:rPr>
              <a:t>Çocukların </a:t>
            </a:r>
            <a:r>
              <a:rPr lang="tr-TR" sz="1600" dirty="0">
                <a:latin typeface="Arial Narrow" panose="020B0606020202030204" pitchFamily="34" charset="0"/>
                <a:ea typeface="+mj-ea"/>
                <a:cs typeface="+mj-cs"/>
              </a:rPr>
              <a:t>korkuları anlamsız veya aşırı bulunduğu takdirde, anlaşılmadıkları hissiyle utanıp reddedilmiş ve sevilmiyor hissine kapılabilirler. Bu da korkularını daha da arttırır. Bu yüzden anne ve babaların çocuklarını dinleyip konuşması için ona cesaret vermesi gerekir</a:t>
            </a:r>
            <a:r>
              <a:rPr lang="tr-TR" sz="1600" dirty="0" smtClean="0">
                <a:latin typeface="Arial Narrow" panose="020B0606020202030204" pitchFamily="34" charset="0"/>
                <a:ea typeface="+mj-ea"/>
                <a:cs typeface="+mj-cs"/>
              </a:rPr>
              <a:t>.</a:t>
            </a:r>
          </a:p>
          <a:p>
            <a:pPr marL="0" indent="0">
              <a:lnSpc>
                <a:spcPct val="200000"/>
              </a:lnSpc>
              <a:buNone/>
            </a:pPr>
            <a:r>
              <a:rPr lang="tr-TR" sz="1600" dirty="0" smtClean="0">
                <a:latin typeface="Arial Narrow" panose="020B0606020202030204" pitchFamily="34" charset="0"/>
                <a:ea typeface="+mj-ea"/>
                <a:cs typeface="+mj-cs"/>
              </a:rPr>
              <a:t>Bazen </a:t>
            </a:r>
            <a:r>
              <a:rPr lang="tr-TR" sz="1600" dirty="0">
                <a:latin typeface="Arial Narrow" panose="020B0606020202030204" pitchFamily="34" charset="0"/>
                <a:ea typeface="+mj-ea"/>
                <a:cs typeface="+mj-cs"/>
              </a:rPr>
              <a:t>anne ve babalar da </a:t>
            </a:r>
            <a:r>
              <a:rPr lang="tr-TR" sz="1600" dirty="0" err="1" smtClean="0">
                <a:latin typeface="Arial Narrow" panose="020B0606020202030204" pitchFamily="34" charset="0"/>
                <a:ea typeface="+mj-ea"/>
                <a:cs typeface="+mj-cs"/>
              </a:rPr>
              <a:t>travmatik</a:t>
            </a:r>
            <a:r>
              <a:rPr lang="tr-TR" sz="1600" dirty="0" smtClean="0">
                <a:latin typeface="Arial Narrow" panose="020B0606020202030204" pitchFamily="34" charset="0"/>
                <a:ea typeface="+mj-ea"/>
                <a:cs typeface="+mj-cs"/>
              </a:rPr>
              <a:t> olaylar </a:t>
            </a:r>
            <a:r>
              <a:rPr lang="tr-TR" sz="1600" dirty="0">
                <a:latin typeface="Arial Narrow" panose="020B0606020202030204" pitchFamily="34" charset="0"/>
                <a:ea typeface="+mj-ea"/>
                <a:cs typeface="+mj-cs"/>
              </a:rPr>
              <a:t>karşısında korkmuş oldukları için çocuklarını rahatlatıp yatıştıracak gücü kendilerinde bulamayabilirler.</a:t>
            </a:r>
          </a:p>
          <a:p>
            <a:pPr marL="0" indent="0">
              <a:lnSpc>
                <a:spcPct val="200000"/>
              </a:lnSpc>
              <a:buNone/>
            </a:pP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gibi durumlarda çocuktan duyguları gizlemek yerine çocukla paylaşmak daha doğru olacaktır. Böylece çocuğun da kendi hislerini ailesiyle paylaşması için fırsat verilmiş olur.</a:t>
            </a:r>
          </a:p>
        </p:txBody>
      </p:sp>
      <p:pic>
        <p:nvPicPr>
          <p:cNvPr id="6146" name="Picture 2" descr="D:\İŞ SAĞLIĞI VE GÜVENLİĞİ UZEM\ÇEVRE KORUMA\afetler\imagesR7K7Y0C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9025" y="4795838"/>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D:\İŞ SAĞLIĞI VE GÜVENLİĞİ UZEM\ÇEVRE KORUMA\afetler\imagesG4DBYIO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623" y="46482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861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2.3. Çocuklarda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smtClean="0">
                <a:latin typeface="Arial Narrow" panose="020B0606020202030204" pitchFamily="34" charset="0"/>
                <a:ea typeface="+mj-ea"/>
                <a:cs typeface="+mj-cs"/>
              </a:rPr>
              <a:t>Travmatik olaylarda </a:t>
            </a:r>
            <a:r>
              <a:rPr lang="tr-TR" sz="1600" dirty="0">
                <a:latin typeface="Arial Narrow" panose="020B0606020202030204" pitchFamily="34" charset="0"/>
                <a:ea typeface="+mj-ea"/>
                <a:cs typeface="+mj-cs"/>
              </a:rPr>
              <a:t>ailenin bir arada kalması çok önemlidir</a:t>
            </a:r>
            <a:r>
              <a:rPr lang="tr-TR" sz="1600" dirty="0" smtClean="0">
                <a:latin typeface="Arial Narrow" panose="020B0606020202030204" pitchFamily="34" charset="0"/>
                <a:ea typeface="+mj-ea"/>
                <a:cs typeface="+mj-cs"/>
              </a:rPr>
              <a:t>. Böyle </a:t>
            </a:r>
            <a:r>
              <a:rPr lang="tr-TR" sz="1600" dirty="0">
                <a:latin typeface="Arial Narrow" panose="020B0606020202030204" pitchFamily="34" charset="0"/>
                <a:ea typeface="+mj-ea"/>
                <a:cs typeface="+mj-cs"/>
              </a:rPr>
              <a:t>zamanlarda çocukların terk edilme ve yalnız kalma korkuları olacağı için aile bütünlüğü, çocuğun kendini güvende hissetmesini sağlar.</a:t>
            </a:r>
          </a:p>
          <a:p>
            <a:pPr marL="0" indent="0">
              <a:lnSpc>
                <a:spcPct val="20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Hepimiz </a:t>
            </a:r>
            <a:r>
              <a:rPr lang="tr-TR" sz="1600" b="1" dirty="0">
                <a:latin typeface="Arial Narrow" panose="020B0606020202030204" pitchFamily="34" charset="0"/>
                <a:ea typeface="+mj-ea"/>
                <a:cs typeface="+mj-cs"/>
              </a:rPr>
              <a:t>birlikteyiz ve bize hiçbir şey olmadı</a:t>
            </a:r>
            <a:r>
              <a:rPr lang="tr-TR" sz="1600" dirty="0" smtClean="0">
                <a:latin typeface="Arial Narrow" panose="020B0606020202030204" pitchFamily="34" charset="0"/>
                <a:ea typeface="+mj-ea"/>
                <a:cs typeface="+mj-cs"/>
              </a:rPr>
              <a:t>.« mesajı</a:t>
            </a:r>
            <a:r>
              <a:rPr lang="tr-TR" sz="1600" dirty="0">
                <a:latin typeface="Arial Narrow" panose="020B0606020202030204" pitchFamily="34" charset="0"/>
                <a:ea typeface="+mj-ea"/>
                <a:cs typeface="+mj-cs"/>
              </a:rPr>
              <a:t>, çocuğa duygusal güvenlik hissi verecektir.</a:t>
            </a:r>
          </a:p>
          <a:p>
            <a:pPr marL="0" indent="0">
              <a:lnSpc>
                <a:spcPct val="200000"/>
              </a:lnSpc>
              <a:buNone/>
            </a:pPr>
            <a:r>
              <a:rPr lang="tr-TR" sz="1600" dirty="0">
                <a:latin typeface="Arial Narrow" panose="020B0606020202030204" pitchFamily="34" charset="0"/>
                <a:ea typeface="+mj-ea"/>
                <a:cs typeface="+mj-cs"/>
              </a:rPr>
              <a:t>Sadece sözler yeterli olmaz. Çocukla daha çok vakit geçirip onunla oynamak, çocuğun geceyi daha rahat geçirmesini sağlayacaktır.</a:t>
            </a:r>
          </a:p>
          <a:p>
            <a:pPr marL="0" indent="0">
              <a:lnSpc>
                <a:spcPct val="200000"/>
              </a:lnSpc>
              <a:buNone/>
            </a:pPr>
            <a:r>
              <a:rPr lang="tr-TR" sz="1600" dirty="0">
                <a:latin typeface="Arial Narrow" panose="020B0606020202030204" pitchFamily="34" charset="0"/>
                <a:ea typeface="+mj-ea"/>
                <a:cs typeface="+mj-cs"/>
              </a:rPr>
              <a:t>Çocukların yatma ve uyku sorunlarıyla karşılaşıldığında sert davranış içinde olmamalı, bir süre için biraz esnek davranmalıdır.</a:t>
            </a:r>
          </a:p>
        </p:txBody>
      </p:sp>
    </p:spTree>
    <p:extLst>
      <p:ext uri="{BB962C8B-B14F-4D97-AF65-F5344CB8AC3E}">
        <p14:creationId xmlns:p14="http://schemas.microsoft.com/office/powerpoint/2010/main" val="1136134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2.3. Çocuklarda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a:latin typeface="Arial Narrow" panose="020B0606020202030204" pitchFamily="34" charset="0"/>
                <a:ea typeface="+mj-ea"/>
                <a:cs typeface="+mj-cs"/>
              </a:rPr>
              <a:t>Afet öncesi günlük yaşantıya ve evin genel düzenine mümkün olduğunca çabuk dönmek gerekir.</a:t>
            </a:r>
          </a:p>
          <a:p>
            <a:pPr marL="0" indent="0">
              <a:lnSpc>
                <a:spcPct val="200000"/>
              </a:lnSpc>
              <a:buNone/>
            </a:pPr>
            <a:r>
              <a:rPr lang="tr-TR" sz="1600" dirty="0">
                <a:latin typeface="Arial Narrow" panose="020B0606020202030204" pitchFamily="34" charset="0"/>
                <a:ea typeface="+mj-ea"/>
                <a:cs typeface="+mj-cs"/>
              </a:rPr>
              <a:t>Çocukların düzenlerini bozmamak </a:t>
            </a:r>
            <a:r>
              <a:rPr lang="tr-TR" sz="1600" dirty="0" smtClean="0">
                <a:latin typeface="Arial Narrow" panose="020B0606020202030204" pitchFamily="34" charset="0"/>
                <a:ea typeface="+mj-ea"/>
                <a:cs typeface="+mj-cs"/>
              </a:rPr>
              <a:t>önemlidir. Günlük </a:t>
            </a:r>
            <a:r>
              <a:rPr lang="tr-TR" sz="1600" dirty="0">
                <a:latin typeface="Arial Narrow" panose="020B0606020202030204" pitchFamily="34" charset="0"/>
                <a:ea typeface="+mj-ea"/>
                <a:cs typeface="+mj-cs"/>
              </a:rPr>
              <a:t>işlere yardım etmek çocukların olağan yaşantıya dönmesinde faydalıdır. Bu gibi olumsuz zamanlarda, yaşlarına uymayan davranışlara yönelmektense olumlu davranışlarını </a:t>
            </a:r>
            <a:r>
              <a:rPr lang="tr-TR" sz="1600" dirty="0" smtClean="0">
                <a:latin typeface="Arial Narrow" panose="020B0606020202030204" pitchFamily="34" charset="0"/>
                <a:ea typeface="+mj-ea"/>
                <a:cs typeface="+mj-cs"/>
              </a:rPr>
              <a:t>vurgulamakta fayda </a:t>
            </a:r>
            <a:r>
              <a:rPr lang="tr-TR" sz="1600" dirty="0">
                <a:latin typeface="Arial Narrow" panose="020B0606020202030204" pitchFamily="34" charset="0"/>
                <a:ea typeface="+mj-ea"/>
                <a:cs typeface="+mj-cs"/>
              </a:rPr>
              <a:t>vardır.</a:t>
            </a:r>
          </a:p>
          <a:p>
            <a:pPr marL="0" indent="0">
              <a:lnSpc>
                <a:spcPct val="200000"/>
              </a:lnSpc>
              <a:buNone/>
            </a:pPr>
            <a:r>
              <a:rPr lang="tr-TR" sz="1600" dirty="0">
                <a:latin typeface="Arial Narrow" panose="020B0606020202030204" pitchFamily="34" charset="0"/>
                <a:ea typeface="+mj-ea"/>
                <a:cs typeface="+mj-cs"/>
              </a:rPr>
              <a:t>Okula gitmek istemeyen çocukların mutlaka okula gönderilmesi gerekir. Bu konuda okul rehberlik servisi ve gerekirse psikologlardan yardım istenmelidir</a:t>
            </a:r>
            <a:r>
              <a:rPr lang="tr-TR" sz="1600" dirty="0" smtClean="0">
                <a:latin typeface="Arial Narrow" panose="020B0606020202030204" pitchFamily="34" charset="0"/>
                <a:ea typeface="+mj-ea"/>
                <a:cs typeface="+mj-cs"/>
              </a:rPr>
              <a:t>.</a:t>
            </a:r>
          </a:p>
          <a:p>
            <a:pPr marL="0" indent="0">
              <a:lnSpc>
                <a:spcPct val="200000"/>
              </a:lnSpc>
              <a:buNone/>
            </a:pPr>
            <a:r>
              <a:rPr lang="tr-TR" sz="1600" dirty="0">
                <a:latin typeface="Arial Narrow" panose="020B0606020202030204" pitchFamily="34" charset="0"/>
                <a:ea typeface="+mj-ea"/>
                <a:cs typeface="+mj-cs"/>
              </a:rPr>
              <a:t>Bunların yanı sıra çocuk, özellikle aile bireylerinden birinin kaybını yaşadıysa bu durum yeni yaşamına uyum sağlamasını zorlaştırabilir. Böyle bir durumda, çocuğun güven duygusu sarsılmakta, yaşadığı kaygı ve korku daha belirgin bir hâle gelmektedir.</a:t>
            </a:r>
          </a:p>
        </p:txBody>
      </p:sp>
    </p:spTree>
    <p:extLst>
      <p:ext uri="{BB962C8B-B14F-4D97-AF65-F5344CB8AC3E}">
        <p14:creationId xmlns:p14="http://schemas.microsoft.com/office/powerpoint/2010/main" val="491595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2.3. Çocuklarda Görülebilecek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a:latin typeface="Arial Narrow" panose="020B0606020202030204" pitchFamily="34" charset="0"/>
                <a:ea typeface="+mj-ea"/>
                <a:cs typeface="+mj-cs"/>
              </a:rPr>
              <a:t>Bu durumdaki bir çocuğa ve ailesine uzmanlarca psikolojik destek verilmesi oldukça önemlidir.</a:t>
            </a:r>
          </a:p>
          <a:p>
            <a:pPr marL="0" indent="0">
              <a:lnSpc>
                <a:spcPct val="200000"/>
              </a:lnSpc>
              <a:buNone/>
            </a:pPr>
            <a:r>
              <a:rPr lang="tr-TR" sz="1600" dirty="0">
                <a:latin typeface="Arial Narrow" panose="020B0606020202030204" pitchFamily="34" charset="0"/>
                <a:ea typeface="+mj-ea"/>
                <a:cs typeface="+mj-cs"/>
              </a:rPr>
              <a:t>Çocukların afetlerden en az hasar görerek çıkmaları isteniyorsa anne ve babaların öncelikle afetler karşısında gerekli tutum ve davranışları öğrenmesi ve hazırlıklarını </a:t>
            </a:r>
            <a:r>
              <a:rPr lang="tr-TR" sz="1600" dirty="0" smtClean="0">
                <a:latin typeface="Arial Narrow" panose="020B0606020202030204" pitchFamily="34" charset="0"/>
                <a:ea typeface="+mj-ea"/>
                <a:cs typeface="+mj-cs"/>
              </a:rPr>
              <a:t>yapması </a:t>
            </a:r>
            <a:r>
              <a:rPr lang="tr-TR" sz="1600" dirty="0">
                <a:latin typeface="Arial Narrow" panose="020B0606020202030204" pitchFamily="34" charset="0"/>
                <a:ea typeface="+mj-ea"/>
                <a:cs typeface="+mj-cs"/>
              </a:rPr>
              <a:t>gerekir</a:t>
            </a:r>
            <a:r>
              <a:rPr lang="tr-TR" sz="1600" dirty="0" smtClean="0">
                <a:latin typeface="Arial Narrow" panose="020B0606020202030204" pitchFamily="34" charset="0"/>
                <a:ea typeface="+mj-ea"/>
                <a:cs typeface="+mj-cs"/>
              </a:rPr>
              <a:t>.  </a:t>
            </a:r>
          </a:p>
          <a:p>
            <a:pPr marL="0" indent="0">
              <a:lnSpc>
                <a:spcPct val="200000"/>
              </a:lnSpc>
              <a:buNone/>
            </a:pPr>
            <a:r>
              <a:rPr lang="tr-TR" sz="1600" dirty="0">
                <a:latin typeface="Arial Narrow" panose="020B0606020202030204" pitchFamily="34" charset="0"/>
                <a:ea typeface="+mj-ea"/>
                <a:cs typeface="+mj-cs"/>
              </a:rPr>
              <a:t>Afetlere gösterilen tepkiler her insanda farklıdır. Bu tepkiler, olağanüstü durumlara verdiğimiz doğal tepkilerdir. Çocuklarda dikkati yoğunlaştırmayla ilgili güçlükler ve bellek sorunları görülebilir. Öğrenmede güçlükler olabilir.</a:t>
            </a:r>
          </a:p>
          <a:p>
            <a:pPr marL="0" indent="0">
              <a:lnSpc>
                <a:spcPct val="200000"/>
              </a:lnSpc>
              <a:buNone/>
            </a:pPr>
            <a:r>
              <a:rPr lang="tr-TR" sz="1600" dirty="0">
                <a:latin typeface="Arial Narrow" panose="020B0606020202030204" pitchFamily="34" charset="0"/>
                <a:ea typeface="+mj-ea"/>
                <a:cs typeface="+mj-cs"/>
              </a:rPr>
              <a:t>Çocuk ve gençler, ortamdaki tehlikelere karşı çok daha duyarlı hâle </a:t>
            </a:r>
            <a:r>
              <a:rPr lang="tr-TR" sz="1600" dirty="0" smtClean="0">
                <a:latin typeface="Arial Narrow" panose="020B0606020202030204" pitchFamily="34" charset="0"/>
                <a:ea typeface="+mj-ea"/>
                <a:cs typeface="+mj-cs"/>
              </a:rPr>
              <a:t>gelirler ve </a:t>
            </a:r>
            <a:r>
              <a:rPr lang="tr-TR" sz="1600" dirty="0">
                <a:latin typeface="Arial Narrow" panose="020B0606020202030204" pitchFamily="34" charset="0"/>
                <a:ea typeface="+mj-ea"/>
                <a:cs typeface="+mj-cs"/>
              </a:rPr>
              <a:t>diğer olayların haberlerinden bile rahatsız olurlar. Televizyondaki tüm olumsuz haberlere karşı bir kaçınma vardır.</a:t>
            </a:r>
          </a:p>
        </p:txBody>
      </p:sp>
    </p:spTree>
    <p:extLst>
      <p:ext uri="{BB962C8B-B14F-4D97-AF65-F5344CB8AC3E}">
        <p14:creationId xmlns:p14="http://schemas.microsoft.com/office/powerpoint/2010/main" val="34268725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2.4. Felaket </a:t>
            </a:r>
            <a:r>
              <a:rPr lang="tr-TR" sz="3600" b="1" dirty="0">
                <a:latin typeface="Arial Narrow" panose="020B0606020202030204" pitchFamily="34" charset="0"/>
              </a:rPr>
              <a:t>D</a:t>
            </a:r>
            <a:r>
              <a:rPr lang="tr-TR" sz="3600" b="1" dirty="0" smtClean="0">
                <a:latin typeface="Arial Narrow" panose="020B0606020202030204" pitchFamily="34" charset="0"/>
              </a:rPr>
              <a:t>urumların Çocuklara Yardımcı Olabilmek İçin Öneriler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a:lnSpc>
                <a:spcPct val="200000"/>
              </a:lnSpc>
              <a:buFont typeface="Wingdings" panose="05000000000000000000" pitchFamily="2" charset="2"/>
              <a:buChar char="q"/>
            </a:pPr>
            <a:r>
              <a:rPr lang="tr-TR" sz="1600" dirty="0">
                <a:latin typeface="Arial Narrow" panose="020B0606020202030204" pitchFamily="34" charset="0"/>
                <a:ea typeface="+mj-ea"/>
                <a:cs typeface="+mj-cs"/>
              </a:rPr>
              <a:t>Çocukla sık sık konuşmak,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Çocuğu </a:t>
            </a:r>
            <a:r>
              <a:rPr lang="tr-TR" sz="1600" dirty="0">
                <a:latin typeface="Arial Narrow" panose="020B0606020202030204" pitchFamily="34" charset="0"/>
                <a:ea typeface="+mj-ea"/>
                <a:cs typeface="+mj-cs"/>
              </a:rPr>
              <a:t>anlamaya çalışmak,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Çocuğu </a:t>
            </a:r>
            <a:r>
              <a:rPr lang="tr-TR" sz="1600" dirty="0">
                <a:latin typeface="Arial Narrow" panose="020B0606020202030204" pitchFamily="34" charset="0"/>
                <a:ea typeface="+mj-ea"/>
                <a:cs typeface="+mj-cs"/>
              </a:rPr>
              <a:t>duygularını anlatması için desteklemek,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Çocuğun </a:t>
            </a:r>
            <a:r>
              <a:rPr lang="tr-TR" sz="1600" dirty="0">
                <a:latin typeface="Arial Narrow" panose="020B0606020202030204" pitchFamily="34" charset="0"/>
                <a:ea typeface="+mj-ea"/>
                <a:cs typeface="+mj-cs"/>
              </a:rPr>
              <a:t>yaşına uygun açıklamalar yapmak,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Resim </a:t>
            </a:r>
            <a:r>
              <a:rPr lang="tr-TR" sz="1600" dirty="0">
                <a:latin typeface="Arial Narrow" panose="020B0606020202030204" pitchFamily="34" charset="0"/>
                <a:ea typeface="+mj-ea"/>
                <a:cs typeface="+mj-cs"/>
              </a:rPr>
              <a:t>çizme, oyun oynama gibi yöntemlerle çocuğun kendini ifade etmesini sağlamak,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Çocuğun </a:t>
            </a:r>
            <a:r>
              <a:rPr lang="tr-TR" sz="1600" dirty="0">
                <a:latin typeface="Arial Narrow" panose="020B0606020202030204" pitchFamily="34" charset="0"/>
                <a:ea typeface="+mj-ea"/>
                <a:cs typeface="+mj-cs"/>
              </a:rPr>
              <a:t>kendini yalnız hissetmemesini sağlamak,</a:t>
            </a:r>
          </a:p>
        </p:txBody>
      </p:sp>
      <p:pic>
        <p:nvPicPr>
          <p:cNvPr id="7170" name="Picture 2" descr="D:\İŞ SAĞLIĞI VE GÜVENLİĞİ UZEM\ÇEVRE KORUMA\afetler\uns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2044" y="1923317"/>
            <a:ext cx="2876550" cy="15906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D:\İŞ SAĞLIĞI VE GÜVENLİĞİ UZEM\ÇEVRE KORUMA\afetler\untits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044" y="4364282"/>
            <a:ext cx="2943225"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430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2.4. Felaket </a:t>
            </a:r>
            <a:r>
              <a:rPr lang="tr-TR" sz="3600" b="1" dirty="0">
                <a:latin typeface="Arial Narrow" panose="020B0606020202030204" pitchFamily="34" charset="0"/>
              </a:rPr>
              <a:t>D</a:t>
            </a:r>
            <a:r>
              <a:rPr lang="tr-TR" sz="3600" b="1" dirty="0" smtClean="0">
                <a:latin typeface="Arial Narrow" panose="020B0606020202030204" pitchFamily="34" charset="0"/>
              </a:rPr>
              <a:t>urumların Çocuklara Yardımcı Olabilmek İçin Öneriler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a:lnSpc>
                <a:spcPct val="200000"/>
              </a:lnSpc>
              <a:buFont typeface="Wingdings" panose="05000000000000000000" pitchFamily="2" charset="2"/>
              <a:buChar char="q"/>
            </a:pPr>
            <a:r>
              <a:rPr lang="tr-TR" sz="1600" dirty="0">
                <a:latin typeface="Arial Narrow" panose="020B0606020202030204" pitchFamily="34" charset="0"/>
                <a:ea typeface="+mj-ea"/>
                <a:cs typeface="+mj-cs"/>
              </a:rPr>
              <a:t>Çocuğa sevildiğini söylemek ve duygularımızı ona mümkün olduğunca fazla göstermek,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Çocuğa </a:t>
            </a:r>
            <a:r>
              <a:rPr lang="tr-TR" sz="1600" dirty="0">
                <a:latin typeface="Arial Narrow" panose="020B0606020202030204" pitchFamily="34" charset="0"/>
                <a:ea typeface="+mj-ea"/>
                <a:cs typeface="+mj-cs"/>
              </a:rPr>
              <a:t>saygı göstermek,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Çocuğun </a:t>
            </a:r>
            <a:r>
              <a:rPr lang="tr-TR" sz="1600" dirty="0">
                <a:latin typeface="Arial Narrow" panose="020B0606020202030204" pitchFamily="34" charset="0"/>
                <a:ea typeface="+mj-ea"/>
                <a:cs typeface="+mj-cs"/>
              </a:rPr>
              <a:t>çevresinin güvenli olmasını sağlamak,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Sakin </a:t>
            </a:r>
            <a:r>
              <a:rPr lang="tr-TR" sz="1600" dirty="0">
                <a:latin typeface="Arial Narrow" panose="020B0606020202030204" pitchFamily="34" charset="0"/>
                <a:ea typeface="+mj-ea"/>
                <a:cs typeface="+mj-cs"/>
              </a:rPr>
              <a:t>bir ortam yaratmak,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Çocuğun </a:t>
            </a:r>
            <a:r>
              <a:rPr lang="tr-TR" sz="1600" dirty="0">
                <a:latin typeface="Arial Narrow" panose="020B0606020202030204" pitchFamily="34" charset="0"/>
                <a:ea typeface="+mj-ea"/>
                <a:cs typeface="+mj-cs"/>
              </a:rPr>
              <a:t>duygu ve düşüncelerini dinleyip anlamak, rahatlamasını sağlamak,</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Olayın </a:t>
            </a:r>
            <a:r>
              <a:rPr lang="tr-TR" sz="1600" dirty="0">
                <a:latin typeface="Arial Narrow" panose="020B0606020202030204" pitchFamily="34" charset="0"/>
                <a:ea typeface="+mj-ea"/>
                <a:cs typeface="+mj-cs"/>
              </a:rPr>
              <a:t>doğal olduğunu ifade etmek çocuğa yardımcı olacaktır.</a:t>
            </a:r>
          </a:p>
        </p:txBody>
      </p:sp>
      <p:pic>
        <p:nvPicPr>
          <p:cNvPr id="8194" name="Picture 2" descr="D:\İŞ SAĞLIĞI VE GÜVENLİĞİ UZEM\ÇEVRE KORUMA\afetler\images9B2G4N7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057" y="2662970"/>
            <a:ext cx="3858358" cy="3175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6167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2.5. Yetişkinlerde Ortaya Çıkabilecek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a:latin typeface="Arial Narrow" panose="020B0606020202030204" pitchFamily="34" charset="0"/>
                <a:ea typeface="+mj-ea"/>
                <a:cs typeface="+mj-cs"/>
              </a:rPr>
              <a:t>Yetişkinlerde de çocuklarda olduğu gibi psikosomatik belirtiler(baş ağrısı, baygınlık hissi, nefes almada zorluklar, yorgunluk, eklem ağrıları gibi) ve uyku bozuklukları görülür.</a:t>
            </a:r>
          </a:p>
          <a:p>
            <a:pPr marL="0" indent="0">
              <a:lnSpc>
                <a:spcPct val="200000"/>
              </a:lnSpc>
              <a:buNone/>
            </a:pPr>
            <a:r>
              <a:rPr lang="tr-TR" sz="1600" b="1" dirty="0">
                <a:latin typeface="Arial Narrow" panose="020B0606020202030204" pitchFamily="34" charset="0"/>
                <a:ea typeface="+mj-ea"/>
                <a:cs typeface="+mj-cs"/>
              </a:rPr>
              <a:t>Bunların yanı sıra</a:t>
            </a:r>
            <a:r>
              <a:rPr lang="tr-TR" sz="1600" b="1" dirty="0" smtClean="0">
                <a:latin typeface="Arial Narrow" panose="020B0606020202030204" pitchFamily="34" charset="0"/>
                <a:ea typeface="+mj-ea"/>
                <a:cs typeface="+mj-cs"/>
              </a:rPr>
              <a:t>;</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Korku</a:t>
            </a:r>
            <a:r>
              <a:rPr lang="tr-TR" sz="1600" dirty="0">
                <a:latin typeface="Arial Narrow" panose="020B0606020202030204" pitchFamily="34" charset="0"/>
                <a:ea typeface="+mj-ea"/>
                <a:cs typeface="+mj-cs"/>
              </a:rPr>
              <a:t>, panik ve endişe duyguları, zaman zaman öfke, düşmanlık, saldırganlık zaman zaman da depresyon, ümitsizlik, yas, kayıptan dolayı suçluluk duygusu,</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Kronik </a:t>
            </a:r>
            <a:r>
              <a:rPr lang="tr-TR" sz="1600" dirty="0">
                <a:latin typeface="Arial Narrow" panose="020B0606020202030204" pitchFamily="34" charset="0"/>
                <a:ea typeface="+mj-ea"/>
                <a:cs typeface="+mj-cs"/>
              </a:rPr>
              <a:t>rahatsızlıkları olanların hastalıklarında artış (kalp, şeker, tansiyon ve ülser gibi),</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İlk </a:t>
            </a:r>
            <a:r>
              <a:rPr lang="tr-TR" sz="1600" dirty="0">
                <a:latin typeface="Arial Narrow" panose="020B0606020202030204" pitchFamily="34" charset="0"/>
                <a:ea typeface="+mj-ea"/>
                <a:cs typeface="+mj-cs"/>
              </a:rPr>
              <a:t>şoktan sonra kişiler arası iletişimde bozulmalar,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Afet </a:t>
            </a:r>
            <a:r>
              <a:rPr lang="tr-TR" sz="1600" dirty="0">
                <a:latin typeface="Arial Narrow" panose="020B0606020202030204" pitchFamily="34" charset="0"/>
                <a:ea typeface="+mj-ea"/>
                <a:cs typeface="+mj-cs"/>
              </a:rPr>
              <a:t>sonrası etrafındakilere sürekli yardım çabasında olan kişilerde daha sonra psikolojik yıkım olasılığı,</a:t>
            </a:r>
          </a:p>
        </p:txBody>
      </p:sp>
    </p:spTree>
    <p:extLst>
      <p:ext uri="{BB962C8B-B14F-4D97-AF65-F5344CB8AC3E}">
        <p14:creationId xmlns:p14="http://schemas.microsoft.com/office/powerpoint/2010/main" val="37885618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2.5. Yetişkinlerde Ortaya Çıkabilecek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Fiziksel </a:t>
            </a:r>
            <a:r>
              <a:rPr lang="tr-TR" sz="1600" dirty="0">
                <a:latin typeface="Arial Narrow" panose="020B0606020202030204" pitchFamily="34" charset="0"/>
                <a:ea typeface="+mj-ea"/>
                <a:cs typeface="+mj-cs"/>
              </a:rPr>
              <a:t>nedeni olmayan hafıza bozuklukları, konsantrasyon güçlükleri, karar alma ve uygulamada zorluklar,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Afet </a:t>
            </a:r>
            <a:r>
              <a:rPr lang="tr-TR" sz="1600" dirty="0">
                <a:latin typeface="Arial Narrow" panose="020B0606020202030204" pitchFamily="34" charset="0"/>
                <a:ea typeface="+mj-ea"/>
                <a:cs typeface="+mj-cs"/>
              </a:rPr>
              <a:t>anını hatırlatan durumlarla karşılaşıldığında, kişi tarafından travma anının tekrar yaşanması,</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Zamanlamaların </a:t>
            </a:r>
            <a:r>
              <a:rPr lang="tr-TR" sz="1600" dirty="0">
                <a:latin typeface="Arial Narrow" panose="020B0606020202030204" pitchFamily="34" charset="0"/>
                <a:ea typeface="+mj-ea"/>
                <a:cs typeface="+mj-cs"/>
              </a:rPr>
              <a:t>değişmesi (olaydan önce ve sonra olarak zamanın ikiye bölünmesi</a:t>
            </a:r>
            <a:r>
              <a:rPr lang="tr-TR" sz="1600" dirty="0" smtClean="0">
                <a:latin typeface="Arial Narrow" panose="020B0606020202030204" pitchFamily="34" charset="0"/>
                <a:ea typeface="+mj-ea"/>
                <a:cs typeface="+mj-cs"/>
              </a:rPr>
              <a:t>),</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Afetin </a:t>
            </a:r>
            <a:r>
              <a:rPr lang="tr-TR" sz="1600" dirty="0">
                <a:latin typeface="Arial Narrow" panose="020B0606020202030204" pitchFamily="34" charset="0"/>
                <a:ea typeface="+mj-ea"/>
                <a:cs typeface="+mj-cs"/>
              </a:rPr>
              <a:t>yaşandığı yerden ayrılmak istememe, çeşitli nedenlerle ayrılanların da bir an önce afet bölgesine dönmek istemesi,</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Kişilerde </a:t>
            </a:r>
            <a:r>
              <a:rPr lang="tr-TR" sz="1600" dirty="0">
                <a:latin typeface="Arial Narrow" panose="020B0606020202030204" pitchFamily="34" charset="0"/>
                <a:ea typeface="+mj-ea"/>
                <a:cs typeface="+mj-cs"/>
              </a:rPr>
              <a:t>iyi ve kötü olan yönlerin açığa çıkması,</a:t>
            </a:r>
          </a:p>
        </p:txBody>
      </p:sp>
    </p:spTree>
    <p:extLst>
      <p:ext uri="{BB962C8B-B14F-4D97-AF65-F5344CB8AC3E}">
        <p14:creationId xmlns:p14="http://schemas.microsoft.com/office/powerpoint/2010/main" val="12533945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2.5. Yetişkinlerde Ortaya Çıkabilecek Ruhsal Belirtiler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Orta </a:t>
            </a:r>
            <a:r>
              <a:rPr lang="tr-TR" sz="1600" dirty="0">
                <a:latin typeface="Arial Narrow" panose="020B0606020202030204" pitchFamily="34" charset="0"/>
                <a:ea typeface="+mj-ea"/>
                <a:cs typeface="+mj-cs"/>
              </a:rPr>
              <a:t>yaşlı ve yaşlılarda yalnızlık duygusu, evlerinin yıkılması, bağlılık geliştirdikleri eşyalarının yok olması ile depresyon,</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Gençlerde </a:t>
            </a:r>
            <a:r>
              <a:rPr lang="tr-TR" sz="1600" dirty="0">
                <a:latin typeface="Arial Narrow" panose="020B0606020202030204" pitchFamily="34" charset="0"/>
                <a:ea typeface="+mj-ea"/>
                <a:cs typeface="+mj-cs"/>
              </a:rPr>
              <a:t>geleceğe ilişkin belirsizlik nedeniyle korku ve kaygı belirtileri</a:t>
            </a:r>
            <a:r>
              <a:rPr lang="tr-TR" sz="1600" dirty="0" smtClean="0">
                <a:latin typeface="Arial Narrow" panose="020B0606020202030204" pitchFamily="34" charset="0"/>
                <a:ea typeface="+mj-ea"/>
                <a:cs typeface="+mj-cs"/>
              </a:rPr>
              <a:t>,</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Olayın </a:t>
            </a:r>
            <a:r>
              <a:rPr lang="tr-TR" sz="1600" dirty="0">
                <a:latin typeface="Arial Narrow" panose="020B0606020202030204" pitchFamily="34" charset="0"/>
                <a:ea typeface="+mj-ea"/>
                <a:cs typeface="+mj-cs"/>
              </a:rPr>
              <a:t>yeniden istem dışı olarak hatırlanması ile travma döneminde yaşanan duygu ve düşüncelerin yeniden ortaya çıkması,</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Afeti </a:t>
            </a:r>
            <a:r>
              <a:rPr lang="tr-TR" sz="1600" dirty="0">
                <a:latin typeface="Arial Narrow" panose="020B0606020202030204" pitchFamily="34" charset="0"/>
                <a:ea typeface="+mj-ea"/>
                <a:cs typeface="+mj-cs"/>
              </a:rPr>
              <a:t>yaşayan bireyin olayı yok sayması ya da hiç yaşanmamış gibi algılaması,</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Travmayı </a:t>
            </a:r>
            <a:r>
              <a:rPr lang="tr-TR" sz="1600" dirty="0">
                <a:latin typeface="Arial Narrow" panose="020B0606020202030204" pitchFamily="34" charset="0"/>
                <a:ea typeface="+mj-ea"/>
                <a:cs typeface="+mj-cs"/>
              </a:rPr>
              <a:t>yaşayan bireyin sürekli </a:t>
            </a:r>
            <a:r>
              <a:rPr lang="tr-TR" sz="1600" dirty="0" err="1" smtClean="0">
                <a:latin typeface="Arial Narrow" panose="020B0606020202030204" pitchFamily="34" charset="0"/>
                <a:ea typeface="+mj-ea"/>
                <a:cs typeface="+mj-cs"/>
              </a:rPr>
              <a:t>uyarılmışlık</a:t>
            </a:r>
            <a:r>
              <a:rPr lang="tr-TR" sz="1600" dirty="0" smtClean="0">
                <a:latin typeface="Arial Narrow" panose="020B0606020202030204" pitchFamily="34" charset="0"/>
                <a:ea typeface="+mj-ea"/>
                <a:cs typeface="+mj-cs"/>
              </a:rPr>
              <a:t> hâlinde </a:t>
            </a:r>
            <a:r>
              <a:rPr lang="tr-TR" sz="1600" dirty="0">
                <a:latin typeface="Arial Narrow" panose="020B0606020202030204" pitchFamily="34" charset="0"/>
                <a:ea typeface="+mj-ea"/>
                <a:cs typeface="+mj-cs"/>
              </a:rPr>
              <a:t>olmasından kaynaklanan sık sık irkilme ve ağır uyku </a:t>
            </a:r>
            <a:r>
              <a:rPr lang="tr-TR" sz="1600" dirty="0" smtClean="0">
                <a:latin typeface="Arial Narrow" panose="020B0606020202030204" pitchFamily="34" charset="0"/>
                <a:ea typeface="+mj-ea"/>
                <a:cs typeface="+mj-cs"/>
              </a:rPr>
              <a:t>bozuklukları görülebilir</a:t>
            </a:r>
            <a:r>
              <a:rPr lang="tr-TR" sz="1600" dirty="0">
                <a:latin typeface="Arial Narrow" panose="020B0606020202030204" pitchFamily="34" charset="0"/>
                <a:ea typeface="+mj-ea"/>
                <a:cs typeface="+mj-cs"/>
              </a:rPr>
              <a:t>.</a:t>
            </a:r>
          </a:p>
        </p:txBody>
      </p:sp>
    </p:spTree>
    <p:extLst>
      <p:ext uri="{BB962C8B-B14F-4D97-AF65-F5344CB8AC3E}">
        <p14:creationId xmlns:p14="http://schemas.microsoft.com/office/powerpoint/2010/main" val="2146766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Ruhsal Sorunlarla Baş Etme Yolları</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800" b="1" dirty="0" smtClean="0">
                <a:latin typeface="Arial Narrow" panose="020B0606020202030204" pitchFamily="34" charset="0"/>
                <a:ea typeface="+mj-ea"/>
                <a:cs typeface="+mj-cs"/>
              </a:rPr>
              <a:t>3.1. Süreklilik </a:t>
            </a:r>
            <a:r>
              <a:rPr lang="tr-TR" sz="1800" b="1" dirty="0">
                <a:latin typeface="Arial Narrow" panose="020B0606020202030204" pitchFamily="34" charset="0"/>
                <a:ea typeface="+mj-ea"/>
                <a:cs typeface="+mj-cs"/>
              </a:rPr>
              <a:t>ve bütünlük duygusunu onarmak:</a:t>
            </a:r>
          </a:p>
          <a:p>
            <a:pPr marL="0" indent="0">
              <a:lnSpc>
                <a:spcPct val="200000"/>
              </a:lnSpc>
              <a:buNone/>
            </a:pPr>
            <a:r>
              <a:rPr lang="tr-TR" sz="1600" dirty="0">
                <a:latin typeface="Arial Narrow" panose="020B0606020202030204" pitchFamily="34" charset="0"/>
                <a:ea typeface="+mj-ea"/>
                <a:cs typeface="+mj-cs"/>
              </a:rPr>
              <a:t>Küçük ama gerçekleştirilebilecek sorumluluklar edinmek, sosyal bağları kaybetmemek, sevdiğiniz ve güvendiğiniz arkadaşlar ile gruplaşmak, yalnız </a:t>
            </a:r>
            <a:r>
              <a:rPr lang="tr-TR" sz="1600" dirty="0" smtClean="0">
                <a:latin typeface="Arial Narrow" panose="020B0606020202030204" pitchFamily="34" charset="0"/>
                <a:ea typeface="+mj-ea"/>
                <a:cs typeface="+mj-cs"/>
              </a:rPr>
              <a:t>kalmamak ve </a:t>
            </a:r>
            <a:r>
              <a:rPr lang="tr-TR" sz="1600" dirty="0">
                <a:latin typeface="Arial Narrow" panose="020B0606020202030204" pitchFamily="34" charset="0"/>
                <a:ea typeface="+mj-ea"/>
                <a:cs typeface="+mj-cs"/>
              </a:rPr>
              <a:t>verilen tepkilerin normal insanların anormal durumlar karşısında verdiği doğal reaksiyonlar olduğunu unutmamak</a:t>
            </a:r>
            <a:r>
              <a:rPr lang="tr-TR" sz="1600" dirty="0" smtClean="0">
                <a:latin typeface="Arial Narrow" panose="020B0606020202030204" pitchFamily="34" charset="0"/>
                <a:ea typeface="+mj-ea"/>
                <a:cs typeface="+mj-cs"/>
              </a:rPr>
              <a:t>.  </a:t>
            </a:r>
          </a:p>
          <a:p>
            <a:pPr marL="0" indent="0">
              <a:lnSpc>
                <a:spcPct val="200000"/>
              </a:lnSpc>
              <a:buNone/>
            </a:pPr>
            <a:r>
              <a:rPr lang="tr-TR" sz="1800" b="1" dirty="0" smtClean="0">
                <a:latin typeface="Arial Narrow" panose="020B0606020202030204" pitchFamily="34" charset="0"/>
                <a:ea typeface="+mj-ea"/>
                <a:cs typeface="+mj-cs"/>
              </a:rPr>
              <a:t>3.2. Fiziksel </a:t>
            </a:r>
            <a:r>
              <a:rPr lang="tr-TR" sz="1800" b="1" dirty="0">
                <a:latin typeface="Arial Narrow" panose="020B0606020202030204" pitchFamily="34" charset="0"/>
                <a:ea typeface="+mj-ea"/>
                <a:cs typeface="+mj-cs"/>
              </a:rPr>
              <a:t>açıdan kuvvetli olabilmek:</a:t>
            </a:r>
          </a:p>
          <a:p>
            <a:pPr marL="0" indent="0">
              <a:lnSpc>
                <a:spcPct val="200000"/>
              </a:lnSpc>
              <a:buNone/>
            </a:pPr>
            <a:r>
              <a:rPr lang="tr-TR" sz="1600" dirty="0">
                <a:latin typeface="Arial Narrow" panose="020B0606020202030204" pitchFamily="34" charset="0"/>
                <a:ea typeface="+mj-ea"/>
                <a:cs typeface="+mj-cs"/>
              </a:rPr>
              <a:t>Kendini asla ihmal etmemek, dinlenmek ve iyi beslenmek, kendine zaman ayırmak, alkol ve uyuşturucudan uzak durmak ve spor yapmak</a:t>
            </a:r>
            <a:r>
              <a:rPr lang="tr-TR" sz="1600" dirty="0" smtClean="0">
                <a:latin typeface="Arial Narrow" panose="020B0606020202030204" pitchFamily="34" charset="0"/>
                <a:ea typeface="+mj-ea"/>
                <a:cs typeface="+mj-cs"/>
              </a:rPr>
              <a:t>. </a:t>
            </a:r>
          </a:p>
          <a:p>
            <a:pPr marL="0" indent="0">
              <a:lnSpc>
                <a:spcPct val="200000"/>
              </a:lnSpc>
              <a:buNone/>
            </a:pPr>
            <a:r>
              <a:rPr lang="tr-TR" sz="1800" b="1" dirty="0" smtClean="0">
                <a:latin typeface="Arial Narrow" panose="020B0606020202030204" pitchFamily="34" charset="0"/>
                <a:ea typeface="+mj-ea"/>
                <a:cs typeface="+mj-cs"/>
              </a:rPr>
              <a:t>3.3. Duygusal </a:t>
            </a:r>
            <a:r>
              <a:rPr lang="tr-TR" sz="1800" b="1" dirty="0">
                <a:latin typeface="Arial Narrow" panose="020B0606020202030204" pitchFamily="34" charset="0"/>
                <a:ea typeface="+mj-ea"/>
                <a:cs typeface="+mj-cs"/>
              </a:rPr>
              <a:t>açıdan toparlanabilmek:</a:t>
            </a:r>
          </a:p>
          <a:p>
            <a:pPr marL="0" indent="0">
              <a:lnSpc>
                <a:spcPct val="200000"/>
              </a:lnSpc>
              <a:buNone/>
            </a:pPr>
            <a:r>
              <a:rPr lang="tr-TR" sz="1600" dirty="0">
                <a:latin typeface="Arial Narrow" panose="020B0606020202030204" pitchFamily="34" charset="0"/>
                <a:ea typeface="+mj-ea"/>
                <a:cs typeface="+mj-cs"/>
              </a:rPr>
              <a:t>Duygusal açıdan yakın gelecekte neler olabileceği hakkında bilgi edinmek, güçlü gözükmek için çaba gösterip üzüntüyü yaşamaktan çekinmemek, anlayışlı ve destek olabilen kişiler ile bağlantı içinde olmak, gerekiyorsa profesyonel birinden destek almak.</a:t>
            </a:r>
          </a:p>
        </p:txBody>
      </p:sp>
    </p:spTree>
    <p:extLst>
      <p:ext uri="{BB962C8B-B14F-4D97-AF65-F5344CB8AC3E}">
        <p14:creationId xmlns:p14="http://schemas.microsoft.com/office/powerpoint/2010/main" val="5076874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Ruhsal Sorunlarla Baş Etme Yolları</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800" b="1" dirty="0" smtClean="0">
                <a:latin typeface="Arial Narrow" panose="020B0606020202030204" pitchFamily="34" charset="0"/>
                <a:ea typeface="+mj-ea"/>
                <a:cs typeface="+mj-cs"/>
              </a:rPr>
              <a:t>3.4. Düşünceleri </a:t>
            </a:r>
            <a:r>
              <a:rPr lang="tr-TR" sz="1800" b="1" dirty="0">
                <a:latin typeface="Arial Narrow" panose="020B0606020202030204" pitchFamily="34" charset="0"/>
                <a:ea typeface="+mj-ea"/>
                <a:cs typeface="+mj-cs"/>
              </a:rPr>
              <a:t>toparlamak:</a:t>
            </a:r>
          </a:p>
          <a:p>
            <a:pPr marL="0" indent="0">
              <a:lnSpc>
                <a:spcPct val="200000"/>
              </a:lnSpc>
              <a:buNone/>
            </a:pPr>
            <a:r>
              <a:rPr lang="tr-TR" sz="1600" dirty="0">
                <a:latin typeface="Arial Narrow" panose="020B0606020202030204" pitchFamily="34" charset="0"/>
                <a:ea typeface="+mj-ea"/>
                <a:cs typeface="+mj-cs"/>
              </a:rPr>
              <a:t>Başınıza gelen olayın sizin kontrolünüz dışında geliştiğini ve ne yaparsanız yapın bu durumu değiştirmenizin mümkün olmadığını düşünmek, gösterilen tepkilerin gayet normal olduğunu kabul edip yaşanan afetleri sadece kendi başınıza gelmiş ya da tekrar gelecekmiş gibi düşünmemek</a:t>
            </a:r>
            <a:r>
              <a:rPr lang="tr-TR" sz="1600" dirty="0" smtClean="0">
                <a:latin typeface="Arial Narrow" panose="020B0606020202030204" pitchFamily="34" charset="0"/>
                <a:ea typeface="+mj-ea"/>
                <a:cs typeface="+mj-cs"/>
              </a:rPr>
              <a:t>.   </a:t>
            </a:r>
          </a:p>
          <a:p>
            <a:pPr marL="0" indent="0">
              <a:lnSpc>
                <a:spcPct val="200000"/>
              </a:lnSpc>
              <a:buNone/>
            </a:pPr>
            <a:r>
              <a:rPr lang="tr-TR" sz="1800" b="1" dirty="0" smtClean="0">
                <a:latin typeface="Arial Narrow" panose="020B0606020202030204" pitchFamily="34" charset="0"/>
                <a:ea typeface="+mj-ea"/>
                <a:cs typeface="+mj-cs"/>
              </a:rPr>
              <a:t>3.5. Davranışları </a:t>
            </a:r>
            <a:r>
              <a:rPr lang="tr-TR" sz="1800" b="1" dirty="0">
                <a:latin typeface="Arial Narrow" panose="020B0606020202030204" pitchFamily="34" charset="0"/>
                <a:ea typeface="+mj-ea"/>
                <a:cs typeface="+mj-cs"/>
              </a:rPr>
              <a:t>gözden geçirmek:</a:t>
            </a:r>
          </a:p>
          <a:p>
            <a:pPr marL="0" indent="0">
              <a:lnSpc>
                <a:spcPct val="200000"/>
              </a:lnSpc>
              <a:buNone/>
            </a:pPr>
            <a:r>
              <a:rPr lang="tr-TR" sz="1600" dirty="0">
                <a:latin typeface="Arial Narrow" panose="020B0606020202030204" pitchFamily="34" charset="0"/>
                <a:ea typeface="+mj-ea"/>
                <a:cs typeface="+mj-cs"/>
              </a:rPr>
              <a:t>Dünü bırakıp bugünü yaşamaya özen göstermek, hayatınızı bir düzene koymak için çaba göstermek ve hayatınızdaki önceliklerinizi gözden geçirmek, gereksiz bulunan ve yapmak istemediğiniz şeyleri devre dışı bırakmak, sevdiğiniz kişiler ile daha sık görüşüp daha derin ilişkiler kurmak, sizi rahatsız eden ve hoşlanmadığınız kişilerden uzak durmak.</a:t>
            </a:r>
          </a:p>
        </p:txBody>
      </p:sp>
    </p:spTree>
    <p:extLst>
      <p:ext uri="{BB962C8B-B14F-4D97-AF65-F5344CB8AC3E}">
        <p14:creationId xmlns:p14="http://schemas.microsoft.com/office/powerpoint/2010/main" val="87993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Afet Sonrası Psikolojik Destek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marL="0" indent="0">
              <a:lnSpc>
                <a:spcPct val="200000"/>
              </a:lnSpc>
              <a:buNone/>
            </a:pPr>
            <a:r>
              <a:rPr lang="tr-TR" sz="1600" dirty="0">
                <a:latin typeface="Arial Narrow" panose="020B0606020202030204" pitchFamily="34" charset="0"/>
                <a:ea typeface="+mj-ea"/>
                <a:cs typeface="+mj-cs"/>
              </a:rPr>
              <a:t>Afet sonrası afetzedelere yapılacak psikolojik yaklaşımlar şunlardır: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Öncelikle </a:t>
            </a:r>
            <a:r>
              <a:rPr lang="tr-TR" sz="1600" dirty="0">
                <a:latin typeface="Arial Narrow" panose="020B0606020202030204" pitchFamily="34" charset="0"/>
                <a:ea typeface="+mj-ea"/>
                <a:cs typeface="+mj-cs"/>
              </a:rPr>
              <a:t>çocuklara, acilen durumu anlamalarını kolaylaştıracak somut bir açıklama yapılmalıdır.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Afetzedelerin </a:t>
            </a:r>
            <a:r>
              <a:rPr lang="tr-TR" sz="1600" dirty="0">
                <a:latin typeface="Arial Narrow" panose="020B0606020202030204" pitchFamily="34" charset="0"/>
                <a:ea typeface="+mj-ea"/>
                <a:cs typeface="+mj-cs"/>
              </a:rPr>
              <a:t>hikâyelerini paylaşmak, anlattıklarını duyarlı ve dikkatli olarak dinlemek gerekir. Sıkıntılarını iyice anlamadan geleceklerini yönlendirmeye çalışmak yardımdan çok zarar verir.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Duygu</a:t>
            </a:r>
            <a:r>
              <a:rPr lang="tr-TR" sz="1600" dirty="0">
                <a:latin typeface="Arial Narrow" panose="020B0606020202030204" pitchFamily="34" charset="0"/>
                <a:ea typeface="+mj-ea"/>
                <a:cs typeface="+mj-cs"/>
              </a:rPr>
              <a:t>, davranış, algı, düşünce, ilişki, hayal ve beden düzeyindeki tüm yaşantılarını aktarma konusunda teşvik edilmelidir. Dinleyen kişi anlatılanları hissederek dinlemeli, paylaşmalıdır</a:t>
            </a:r>
            <a:r>
              <a:rPr lang="tr-TR" sz="1600" dirty="0" smtClean="0">
                <a:latin typeface="Arial Narrow" panose="020B0606020202030204" pitchFamily="34" charset="0"/>
                <a:ea typeface="+mj-ea"/>
                <a:cs typeface="+mj-cs"/>
              </a:rPr>
              <a:t>.  </a:t>
            </a:r>
          </a:p>
          <a:p>
            <a:pPr>
              <a:lnSpc>
                <a:spcPct val="200000"/>
              </a:lnSpc>
              <a:buFont typeface="Wingdings" panose="05000000000000000000" pitchFamily="2" charset="2"/>
              <a:buChar char="q"/>
            </a:pPr>
            <a:r>
              <a:rPr lang="tr-TR" sz="1600" dirty="0">
                <a:latin typeface="Arial Narrow" panose="020B0606020202030204" pitchFamily="34" charset="0"/>
                <a:ea typeface="+mj-ea"/>
                <a:cs typeface="+mj-cs"/>
              </a:rPr>
              <a:t>Afetzedenin kendine zarar verici düşünceleri olup olmadığı gözlenmelidir. Bu tür düşünce ve fiziksel rahatsızlıktan şüphe edilirse sağlık yetkililerine bildirilmelidir.</a:t>
            </a:r>
          </a:p>
        </p:txBody>
      </p:sp>
    </p:spTree>
    <p:extLst>
      <p:ext uri="{BB962C8B-B14F-4D97-AF65-F5344CB8AC3E}">
        <p14:creationId xmlns:p14="http://schemas.microsoft.com/office/powerpoint/2010/main" val="8055201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Afet Sonrası Psikolojik Destek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Konuşmakta </a:t>
            </a:r>
            <a:r>
              <a:rPr lang="tr-TR" sz="1600" dirty="0">
                <a:latin typeface="Arial Narrow" panose="020B0606020202030204" pitchFamily="34" charset="0"/>
                <a:ea typeface="+mj-ea"/>
                <a:cs typeface="+mj-cs"/>
              </a:rPr>
              <a:t>zorluk çekenler ve konuşmak istemeyenler olabilir, onlar da konuşmaya zorlanmamalıdır. Diğer afetzedelerin destek aldığını görmek, zamanla onların da kendilerini anlatmalarına yardımcı olabilir.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Yaşadıkları </a:t>
            </a:r>
            <a:r>
              <a:rPr lang="tr-TR" sz="1600" dirty="0">
                <a:latin typeface="Arial Narrow" panose="020B0606020202030204" pitchFamily="34" charset="0"/>
                <a:ea typeface="+mj-ea"/>
                <a:cs typeface="+mj-cs"/>
              </a:rPr>
              <a:t>tüm tepkilerin afetten sonra beklenen bir durum olduğunu anlatmak ve bunların nasıl bir seyir izleyeceği hakkında kendilerini bilgilendirmek çok önemlidir</a:t>
            </a:r>
            <a:r>
              <a:rPr lang="tr-TR" sz="1600" dirty="0" smtClean="0">
                <a:latin typeface="Arial Narrow" panose="020B0606020202030204" pitchFamily="34" charset="0"/>
                <a:ea typeface="+mj-ea"/>
                <a:cs typeface="+mj-cs"/>
              </a:rPr>
              <a:t>.</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Tüm </a:t>
            </a:r>
            <a:r>
              <a:rPr lang="tr-TR" sz="1600" dirty="0">
                <a:latin typeface="Arial Narrow" panose="020B0606020202030204" pitchFamily="34" charset="0"/>
                <a:ea typeface="+mj-ea"/>
                <a:cs typeface="+mj-cs"/>
              </a:rPr>
              <a:t>bilgiler alındıktan sonra, afetzede ile birlikte olası çözümler üzerinde durup geleceğe ilişkin bir planlama yapmasına yardımcı olunabilir. Bu onun felaket karşısındaki çaresizliğini biraz olsun hafifletebilir ancak gerçekleştirilmesi çok zor </a:t>
            </a:r>
            <a:r>
              <a:rPr lang="tr-TR" sz="1600" dirty="0" err="1">
                <a:latin typeface="Arial Narrow" panose="020B0606020202030204" pitchFamily="34" charset="0"/>
                <a:ea typeface="+mj-ea"/>
                <a:cs typeface="+mj-cs"/>
              </a:rPr>
              <a:t>olanvaatlerde</a:t>
            </a:r>
            <a:r>
              <a:rPr lang="tr-TR" sz="1600" dirty="0">
                <a:latin typeface="Arial Narrow" panose="020B0606020202030204" pitchFamily="34" charset="0"/>
                <a:ea typeface="+mj-ea"/>
                <a:cs typeface="+mj-cs"/>
              </a:rPr>
              <a:t> bulunmak çok ciddi bir hatadır</a:t>
            </a:r>
            <a:r>
              <a:rPr lang="tr-TR" sz="1600" dirty="0" smtClean="0">
                <a:latin typeface="Arial Narrow" panose="020B0606020202030204" pitchFamily="34" charset="0"/>
                <a:ea typeface="+mj-ea"/>
                <a:cs typeface="+mj-cs"/>
              </a:rPr>
              <a:t>.</a:t>
            </a: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8913348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Afet Sonrası Psikolojik Destek</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86190"/>
          </a:xfrm>
        </p:spPr>
        <p:txBody>
          <a:bodyPr>
            <a:noAutofit/>
          </a:bodyPr>
          <a:lstStyle/>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Geleceğe </a:t>
            </a:r>
            <a:r>
              <a:rPr lang="tr-TR" sz="1600" dirty="0">
                <a:latin typeface="Arial Narrow" panose="020B0606020202030204" pitchFamily="34" charset="0"/>
                <a:ea typeface="+mj-ea"/>
                <a:cs typeface="+mj-cs"/>
              </a:rPr>
              <a:t>ilişkin belirsizlikler, yaşadıkları psikolojik yıkımın artmasına neden olur. Belirsiz olan barınak, ailelerindeki yaralı ve ölüm durumlarının tespiti, fiziksel olarak normal yaşam koşullarına ne zaman kavuşacakları ve kendi sağlık durumları ile ilgili konuların bir an önce belirgin hâle getirilmesi çok önemlidir</a:t>
            </a:r>
            <a:r>
              <a:rPr lang="tr-TR" sz="1600" dirty="0" smtClean="0">
                <a:latin typeface="Arial Narrow" panose="020B0606020202030204" pitchFamily="34" charset="0"/>
                <a:ea typeface="+mj-ea"/>
                <a:cs typeface="+mj-cs"/>
              </a:rPr>
              <a:t>.</a:t>
            </a:r>
          </a:p>
          <a:p>
            <a:pPr>
              <a:lnSpc>
                <a:spcPct val="200000"/>
              </a:lnSpc>
              <a:buFont typeface="Wingdings" panose="05000000000000000000" pitchFamily="2" charset="2"/>
              <a:buChar char="q"/>
            </a:pPr>
            <a:r>
              <a:rPr lang="tr-TR" sz="1600" dirty="0">
                <a:latin typeface="Arial Narrow" panose="020B0606020202030204" pitchFamily="34" charset="0"/>
                <a:ea typeface="+mj-ea"/>
                <a:cs typeface="+mj-cs"/>
              </a:rPr>
              <a:t>Normal yaşamlarına dönmelerini sağlayacak etkinliklere teşvik etmek gerekir. Böylece, az da olsa yaşamları üzerinde kontrol duygusu sağlanmış olur.</a:t>
            </a:r>
          </a:p>
          <a:p>
            <a:pPr>
              <a:lnSpc>
                <a:spcPct val="200000"/>
              </a:lnSpc>
              <a:buFont typeface="Wingdings" panose="05000000000000000000" pitchFamily="2" charset="2"/>
              <a:buChar char="q"/>
            </a:pPr>
            <a:r>
              <a:rPr lang="tr-TR" sz="1600" dirty="0" smtClean="0">
                <a:latin typeface="Arial Narrow" panose="020B0606020202030204" pitchFamily="34" charset="0"/>
                <a:ea typeface="+mj-ea"/>
                <a:cs typeface="+mj-cs"/>
              </a:rPr>
              <a:t>Kısa </a:t>
            </a:r>
            <a:r>
              <a:rPr lang="tr-TR" sz="1600" dirty="0">
                <a:latin typeface="Arial Narrow" panose="020B0606020202030204" pitchFamily="34" charset="0"/>
                <a:ea typeface="+mj-ea"/>
                <a:cs typeface="+mj-cs"/>
              </a:rPr>
              <a:t>dönemde afeti yaşayanların bir arada olması, destek ve dayanışma duygusunu yaşatır. Kendilerini daha güçlü hissederler ancak toparlanabilmeleri için dış çevreyle de bağlantı kurma ihtiyaçları vardır.</a:t>
            </a:r>
          </a:p>
        </p:txBody>
      </p:sp>
    </p:spTree>
    <p:extLst>
      <p:ext uri="{BB962C8B-B14F-4D97-AF65-F5344CB8AC3E}">
        <p14:creationId xmlns:p14="http://schemas.microsoft.com/office/powerpoint/2010/main" val="33700964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a:buFont typeface="Wingdings" panose="05000000000000000000" pitchFamily="2" charset="2"/>
              <a:buChar char="Ø"/>
            </a:pPr>
            <a:r>
              <a:rPr lang="tr-TR" sz="1800" dirty="0" smtClean="0"/>
              <a:t>BALTAŞ </a:t>
            </a:r>
            <a:r>
              <a:rPr lang="tr-TR" sz="1800" dirty="0"/>
              <a:t>Zuhal, </a:t>
            </a:r>
            <a:r>
              <a:rPr lang="tr-TR" sz="1800" b="1" dirty="0"/>
              <a:t>Sağlık Psikolojisi, </a:t>
            </a:r>
            <a:r>
              <a:rPr lang="tr-TR" sz="1800" dirty="0"/>
              <a:t>Remzi Kitabevi 2. Basım, </a:t>
            </a:r>
            <a:r>
              <a:rPr lang="tr-TR" sz="1800" dirty="0"/>
              <a:t>İ</a:t>
            </a:r>
            <a:r>
              <a:rPr lang="tr-TR" sz="1800" dirty="0" smtClean="0"/>
              <a:t>stanbul</a:t>
            </a:r>
            <a:r>
              <a:rPr lang="tr-TR" sz="1800" dirty="0"/>
              <a:t>, 2004.</a:t>
            </a:r>
          </a:p>
          <a:p>
            <a:pPr>
              <a:buFont typeface="Wingdings" panose="05000000000000000000" pitchFamily="2" charset="2"/>
              <a:buChar char="Ø"/>
            </a:pPr>
            <a:r>
              <a:rPr lang="tr-TR" sz="1800" dirty="0" smtClean="0"/>
              <a:t>OKYAYUZ </a:t>
            </a:r>
            <a:r>
              <a:rPr lang="tr-TR" sz="1800" dirty="0"/>
              <a:t>Ülgen H., </a:t>
            </a:r>
            <a:r>
              <a:rPr lang="tr-TR" sz="1800" b="1" dirty="0"/>
              <a:t>Sağlık Psikolojisi</a:t>
            </a:r>
            <a:r>
              <a:rPr lang="tr-TR" sz="1800" dirty="0"/>
              <a:t>, Türk Psikologlar Derneği </a:t>
            </a:r>
            <a:r>
              <a:rPr lang="tr-TR" sz="1800" dirty="0" smtClean="0"/>
              <a:t>Yayınları,No:19</a:t>
            </a:r>
            <a:r>
              <a:rPr lang="tr-TR" sz="1800" dirty="0"/>
              <a:t>, Ankara, 1999</a:t>
            </a:r>
            <a:r>
              <a:rPr lang="tr-TR" sz="1800" dirty="0" smtClean="0"/>
              <a:t>.</a:t>
            </a:r>
          </a:p>
          <a:p>
            <a:pPr>
              <a:buFont typeface="Wingdings" panose="05000000000000000000" pitchFamily="2" charset="2"/>
              <a:buChar char="Ø"/>
            </a:pPr>
            <a:r>
              <a:rPr lang="tr-TR" sz="1800" dirty="0"/>
              <a:t>T.C. Sağlık Bakanlığı, </a:t>
            </a:r>
            <a:r>
              <a:rPr lang="tr-TR" sz="1800" b="1" dirty="0"/>
              <a:t>Temel Eğitim Kitabı</a:t>
            </a:r>
            <a:r>
              <a:rPr lang="tr-TR" sz="1800" dirty="0"/>
              <a:t>, Acil Hekimliği </a:t>
            </a:r>
            <a:r>
              <a:rPr lang="tr-TR" sz="1800" dirty="0" smtClean="0"/>
              <a:t>Sertifika Programı</a:t>
            </a:r>
            <a:r>
              <a:rPr lang="tr-TR" sz="1800" dirty="0"/>
              <a:t>, Onur </a:t>
            </a:r>
            <a:r>
              <a:rPr lang="tr-TR" sz="1800" dirty="0" err="1"/>
              <a:t>Matbacılık</a:t>
            </a:r>
            <a:r>
              <a:rPr lang="tr-TR" sz="1800" dirty="0"/>
              <a:t>, Ankara, 2006.</a:t>
            </a:r>
            <a:endParaRPr lang="tr-TR" sz="1800" dirty="0"/>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2487</TotalTime>
  <Words>2280</Words>
  <Application>Microsoft Office PowerPoint</Application>
  <PresentationFormat>Özel</PresentationFormat>
  <Paragraphs>147</Paragraphs>
  <Slides>26</Slides>
  <Notes>0</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Office Teması</vt:lpstr>
      <vt:lpstr>FELAKETLER VE İNSANLARA ETKİLERİ</vt:lpstr>
      <vt:lpstr>KONU BAŞLIKLARI</vt:lpstr>
      <vt:lpstr>1. Felaket Nedir?</vt:lpstr>
      <vt:lpstr>1.1. Felaket Türleri</vt:lpstr>
      <vt:lpstr>1.1. Felaket Türleri</vt:lpstr>
      <vt:lpstr>2. Felaket Sonrası Bireysel Davranış Aşamaları</vt:lpstr>
      <vt:lpstr>2. Felaket Sonrası Bireysel Davranış Aşamaları</vt:lpstr>
      <vt:lpstr>2.2. Afetzedelerde Görülebilecek Ruhsal Belirtiler</vt:lpstr>
      <vt:lpstr>2.2. Afetzedelerde Görülebilecek Ruhsal Belirtiler</vt:lpstr>
      <vt:lpstr>2.2. Afetzedelerde Görülebilecek Ruhsal Belirtiler</vt:lpstr>
      <vt:lpstr>2.3. Çocuklarda Görülebilecek Ruhsal Belirtiler</vt:lpstr>
      <vt:lpstr>2.3. Çocuklarda Görülebilecek Ruhsal Belirtiler</vt:lpstr>
      <vt:lpstr>2.3. Çocuklarda Görülebilecek Ruhsal Belirtiler</vt:lpstr>
      <vt:lpstr>2.3. Çocuklarda Görülebilecek Ruhsal Belirtiler</vt:lpstr>
      <vt:lpstr>2.3. Çocuklarda Görülebilecek Ruhsal Belirtiler</vt:lpstr>
      <vt:lpstr>2.4. Felaket Durumların Çocuklara Yardımcı Olabilmek İçin Öneriler</vt:lpstr>
      <vt:lpstr>2.4. Felaket Durumların Çocuklara Yardımcı Olabilmek İçin Öneriler</vt:lpstr>
      <vt:lpstr>2.5. Yetişkinlerde Ortaya Çıkabilecek Ruhsal Belirtiler</vt:lpstr>
      <vt:lpstr>2.5. Yetişkinlerde Ortaya Çıkabilecek Ruhsal Belirtiler</vt:lpstr>
      <vt:lpstr>2.5. Yetişkinlerde Ortaya Çıkabilecek Ruhsal Belirtiler</vt:lpstr>
      <vt:lpstr>3. Ruhsal Sorunlarla Baş Etme Yolları</vt:lpstr>
      <vt:lpstr>3. Ruhsal Sorunlarla Baş Etme Yolları</vt:lpstr>
      <vt:lpstr>4. Afet Sonrası Psikolojik Destek</vt:lpstr>
      <vt:lpstr>4. Afet Sonrası Psikolojik Destek</vt:lpstr>
      <vt:lpstr>4. Afet Sonrası Psikolojik Destek</vt:lpstr>
      <vt:lpstr>5.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343</cp:revision>
  <dcterms:created xsi:type="dcterms:W3CDTF">2016-06-28T08:34:33Z</dcterms:created>
  <dcterms:modified xsi:type="dcterms:W3CDTF">2017-10-18T15:57:23Z</dcterms:modified>
</cp:coreProperties>
</file>