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85" r:id="rId3"/>
    <p:sldId id="265" r:id="rId4"/>
    <p:sldId id="286" r:id="rId5"/>
    <p:sldId id="287" r:id="rId6"/>
    <p:sldId id="288" r:id="rId7"/>
    <p:sldId id="289" r:id="rId8"/>
    <p:sldId id="290" r:id="rId9"/>
    <p:sldId id="292" r:id="rId10"/>
    <p:sldId id="293" r:id="rId11"/>
    <p:sldId id="301" r:id="rId12"/>
    <p:sldId id="295" r:id="rId13"/>
    <p:sldId id="296" r:id="rId14"/>
    <p:sldId id="299" r:id="rId15"/>
    <p:sldId id="300" r:id="rId16"/>
    <p:sldId id="302" r:id="rId17"/>
    <p:sldId id="284"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showGuides="1">
      <p:cViewPr>
        <p:scale>
          <a:sx n="81" d="100"/>
          <a:sy n="81" d="100"/>
        </p:scale>
        <p:origin x="-216"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73FE22-25F2-4F03-A132-DA6D5CB4DF43}" type="datetimeFigureOut">
              <a:rPr lang="tr-TR" smtClean="0"/>
              <a:t>17.10.2018</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AEDA28-40BB-4BCA-9A95-91EBC787CDC2}" type="slidenum">
              <a:rPr lang="tr-TR" smtClean="0"/>
              <a:t>‹#›</a:t>
            </a:fld>
            <a:endParaRPr lang="tr-TR"/>
          </a:p>
        </p:txBody>
      </p:sp>
    </p:spTree>
    <p:extLst>
      <p:ext uri="{BB962C8B-B14F-4D97-AF65-F5344CB8AC3E}">
        <p14:creationId xmlns:p14="http://schemas.microsoft.com/office/powerpoint/2010/main" val="2628160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ea typeface="SimSun" pitchFamily="2" charset="-122"/>
              </a:defRPr>
            </a:lvl1pPr>
            <a:lvl2pPr marL="742950" indent="-285750" eaLnBrk="0" hangingPunct="0">
              <a:spcBef>
                <a:spcPct val="30000"/>
              </a:spcBef>
              <a:defRPr sz="1200">
                <a:solidFill>
                  <a:schemeClr val="tx1"/>
                </a:solidFill>
                <a:latin typeface="Calibri" pitchFamily="34" charset="0"/>
                <a:ea typeface="SimSun" pitchFamily="2" charset="-122"/>
              </a:defRPr>
            </a:lvl2pPr>
            <a:lvl3pPr marL="1143000" indent="-228600" eaLnBrk="0" hangingPunct="0">
              <a:spcBef>
                <a:spcPct val="30000"/>
              </a:spcBef>
              <a:defRPr sz="1200">
                <a:solidFill>
                  <a:schemeClr val="tx1"/>
                </a:solidFill>
                <a:latin typeface="Calibri" pitchFamily="34" charset="0"/>
                <a:ea typeface="SimSun" pitchFamily="2" charset="-122"/>
              </a:defRPr>
            </a:lvl3pPr>
            <a:lvl4pPr marL="1600200" indent="-228600" eaLnBrk="0" hangingPunct="0">
              <a:spcBef>
                <a:spcPct val="30000"/>
              </a:spcBef>
              <a:defRPr sz="1200">
                <a:solidFill>
                  <a:schemeClr val="tx1"/>
                </a:solidFill>
                <a:latin typeface="Calibri" pitchFamily="34" charset="0"/>
                <a:ea typeface="SimSun" pitchFamily="2" charset="-122"/>
              </a:defRPr>
            </a:lvl4pPr>
            <a:lvl5pPr marL="2057400" indent="-228600" eaLnBrk="0" hangingPunct="0">
              <a:spcBef>
                <a:spcPct val="30000"/>
              </a:spcBef>
              <a:defRPr sz="1200">
                <a:solidFill>
                  <a:schemeClr val="tx1"/>
                </a:solidFill>
                <a:latin typeface="Calibri" pitchFamily="34" charset="0"/>
                <a:ea typeface="SimSun"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SimSun"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SimSun"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SimSun"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SimSun" pitchFamily="2" charset="-122"/>
              </a:defRPr>
            </a:lvl9pPr>
          </a:lstStyle>
          <a:p>
            <a:pPr algn="r" eaLnBrk="1" hangingPunct="1">
              <a:spcBef>
                <a:spcPct val="0"/>
              </a:spcBef>
            </a:pPr>
            <a:fld id="{CA1E1F51-8E13-4251-83D2-E3231808AEC3}" type="slidenum">
              <a:rPr lang="de-DE" altLang="tr-TR">
                <a:solidFill>
                  <a:srgbClr val="000000"/>
                </a:solidFill>
              </a:rPr>
              <a:pPr algn="r" eaLnBrk="1" hangingPunct="1">
                <a:spcBef>
                  <a:spcPct val="0"/>
                </a:spcBef>
              </a:pPr>
              <a:t>12</a:t>
            </a:fld>
            <a:endParaRPr lang="de-DE" altLang="tr-TR">
              <a:solidFill>
                <a:srgbClr val="000000"/>
              </a:solidFill>
            </a:endParaRPr>
          </a:p>
        </p:txBody>
      </p:sp>
      <p:sp>
        <p:nvSpPr>
          <p:cNvPr id="142339"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Calibri" pitchFamily="34" charset="0"/>
                <a:ea typeface="SimSun" pitchFamily="2" charset="-122"/>
              </a:defRPr>
            </a:lvl1pPr>
            <a:lvl2pPr marL="742950" indent="-285750" defTabSz="947738" eaLnBrk="0" hangingPunct="0">
              <a:spcBef>
                <a:spcPct val="30000"/>
              </a:spcBef>
              <a:defRPr sz="1200">
                <a:solidFill>
                  <a:schemeClr val="tx1"/>
                </a:solidFill>
                <a:latin typeface="Calibri" pitchFamily="34" charset="0"/>
                <a:ea typeface="SimSun" pitchFamily="2" charset="-122"/>
              </a:defRPr>
            </a:lvl2pPr>
            <a:lvl3pPr marL="1143000" indent="-228600" defTabSz="947738" eaLnBrk="0" hangingPunct="0">
              <a:spcBef>
                <a:spcPct val="30000"/>
              </a:spcBef>
              <a:defRPr sz="1200">
                <a:solidFill>
                  <a:schemeClr val="tx1"/>
                </a:solidFill>
                <a:latin typeface="Calibri" pitchFamily="34" charset="0"/>
                <a:ea typeface="SimSun" pitchFamily="2" charset="-122"/>
              </a:defRPr>
            </a:lvl3pPr>
            <a:lvl4pPr marL="1600200" indent="-228600" defTabSz="947738" eaLnBrk="0" hangingPunct="0">
              <a:spcBef>
                <a:spcPct val="30000"/>
              </a:spcBef>
              <a:defRPr sz="1200">
                <a:solidFill>
                  <a:schemeClr val="tx1"/>
                </a:solidFill>
                <a:latin typeface="Calibri" pitchFamily="34" charset="0"/>
                <a:ea typeface="SimSun" pitchFamily="2" charset="-122"/>
              </a:defRPr>
            </a:lvl4pPr>
            <a:lvl5pPr marL="2057400" indent="-228600" defTabSz="947738" eaLnBrk="0" hangingPunct="0">
              <a:spcBef>
                <a:spcPct val="30000"/>
              </a:spcBef>
              <a:defRPr sz="1200">
                <a:solidFill>
                  <a:schemeClr val="tx1"/>
                </a:solidFill>
                <a:latin typeface="Calibri" pitchFamily="34" charset="0"/>
                <a:ea typeface="SimSun" pitchFamily="2" charset="-122"/>
              </a:defRPr>
            </a:lvl5pPr>
            <a:lvl6pPr marL="25146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6pPr>
            <a:lvl7pPr marL="29718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7pPr>
            <a:lvl8pPr marL="34290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8pPr>
            <a:lvl9pPr marL="38862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9pPr>
          </a:lstStyle>
          <a:p>
            <a:pPr algn="r" eaLnBrk="1" hangingPunct="1">
              <a:spcBef>
                <a:spcPct val="0"/>
              </a:spcBef>
            </a:pPr>
            <a:fld id="{F131BBA1-CA85-4993-97EA-DA18E478FBC1}" type="slidenum">
              <a:rPr lang="en-GB" altLang="tr-TR" sz="1300">
                <a:solidFill>
                  <a:srgbClr val="000000"/>
                </a:solidFill>
              </a:rPr>
              <a:pPr algn="r" eaLnBrk="1" hangingPunct="1">
                <a:spcBef>
                  <a:spcPct val="0"/>
                </a:spcBef>
              </a:pPr>
              <a:t>12</a:t>
            </a:fld>
            <a:endParaRPr lang="en-GB" altLang="tr-TR" sz="1300">
              <a:solidFill>
                <a:srgbClr val="000000"/>
              </a:solidFill>
            </a:endParaRPr>
          </a:p>
        </p:txBody>
      </p:sp>
      <p:sp>
        <p:nvSpPr>
          <p:cNvPr id="142340" name="Rectangle 2"/>
          <p:cNvSpPr>
            <a:spLocks noGrp="1" noRot="1" noChangeAspect="1" noChangeArrowheads="1" noTextEdit="1"/>
          </p:cNvSpPr>
          <p:nvPr>
            <p:ph type="sldImg"/>
          </p:nvPr>
        </p:nvSpPr>
        <p:spPr bwMode="auto">
          <a:xfrm>
            <a:off x="381000" y="685800"/>
            <a:ext cx="6097588" cy="34305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24" tIns="47416" rIns="94824" bIns="47416" numCol="1" anchor="t" anchorCtr="0" compatLnSpc="1">
            <a:prstTxWarp prst="textNoShape">
              <a:avLst/>
            </a:prstTxWarp>
          </a:bodyPr>
          <a:lstStyle/>
          <a:p>
            <a:pPr eaLnBrk="1" hangingPunct="1"/>
            <a:endParaRPr lang="en-US" alt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ea typeface="SimSun" pitchFamily="2" charset="-122"/>
              </a:defRPr>
            </a:lvl1pPr>
            <a:lvl2pPr marL="742950" indent="-285750" eaLnBrk="0" hangingPunct="0">
              <a:spcBef>
                <a:spcPct val="30000"/>
              </a:spcBef>
              <a:defRPr sz="1200">
                <a:solidFill>
                  <a:schemeClr val="tx1"/>
                </a:solidFill>
                <a:latin typeface="Calibri" pitchFamily="34" charset="0"/>
                <a:ea typeface="SimSun" pitchFamily="2" charset="-122"/>
              </a:defRPr>
            </a:lvl2pPr>
            <a:lvl3pPr marL="1143000" indent="-228600" eaLnBrk="0" hangingPunct="0">
              <a:spcBef>
                <a:spcPct val="30000"/>
              </a:spcBef>
              <a:defRPr sz="1200">
                <a:solidFill>
                  <a:schemeClr val="tx1"/>
                </a:solidFill>
                <a:latin typeface="Calibri" pitchFamily="34" charset="0"/>
                <a:ea typeface="SimSun" pitchFamily="2" charset="-122"/>
              </a:defRPr>
            </a:lvl3pPr>
            <a:lvl4pPr marL="1600200" indent="-228600" eaLnBrk="0" hangingPunct="0">
              <a:spcBef>
                <a:spcPct val="30000"/>
              </a:spcBef>
              <a:defRPr sz="1200">
                <a:solidFill>
                  <a:schemeClr val="tx1"/>
                </a:solidFill>
                <a:latin typeface="Calibri" pitchFamily="34" charset="0"/>
                <a:ea typeface="SimSun" pitchFamily="2" charset="-122"/>
              </a:defRPr>
            </a:lvl4pPr>
            <a:lvl5pPr marL="2057400" indent="-228600" eaLnBrk="0" hangingPunct="0">
              <a:spcBef>
                <a:spcPct val="30000"/>
              </a:spcBef>
              <a:defRPr sz="1200">
                <a:solidFill>
                  <a:schemeClr val="tx1"/>
                </a:solidFill>
                <a:latin typeface="Calibri" pitchFamily="34" charset="0"/>
                <a:ea typeface="SimSun"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SimSun"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SimSun"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SimSun"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SimSun" pitchFamily="2" charset="-122"/>
              </a:defRPr>
            </a:lvl9pPr>
          </a:lstStyle>
          <a:p>
            <a:pPr algn="r" eaLnBrk="1" hangingPunct="1">
              <a:spcBef>
                <a:spcPct val="0"/>
              </a:spcBef>
            </a:pPr>
            <a:fld id="{D83C507E-0A5B-4D1A-BDFF-3560EA4B8F16}" type="slidenum">
              <a:rPr lang="de-DE" altLang="tr-TR">
                <a:solidFill>
                  <a:srgbClr val="000000"/>
                </a:solidFill>
              </a:rPr>
              <a:pPr algn="r" eaLnBrk="1" hangingPunct="1">
                <a:spcBef>
                  <a:spcPct val="0"/>
                </a:spcBef>
              </a:pPr>
              <a:t>13</a:t>
            </a:fld>
            <a:endParaRPr lang="de-DE" altLang="tr-TR">
              <a:solidFill>
                <a:srgbClr val="000000"/>
              </a:solidFill>
            </a:endParaRPr>
          </a:p>
        </p:txBody>
      </p:sp>
      <p:sp>
        <p:nvSpPr>
          <p:cNvPr id="143363"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Calibri" pitchFamily="34" charset="0"/>
                <a:ea typeface="SimSun" pitchFamily="2" charset="-122"/>
              </a:defRPr>
            </a:lvl1pPr>
            <a:lvl2pPr marL="742950" indent="-285750" defTabSz="947738" eaLnBrk="0" hangingPunct="0">
              <a:spcBef>
                <a:spcPct val="30000"/>
              </a:spcBef>
              <a:defRPr sz="1200">
                <a:solidFill>
                  <a:schemeClr val="tx1"/>
                </a:solidFill>
                <a:latin typeface="Calibri" pitchFamily="34" charset="0"/>
                <a:ea typeface="SimSun" pitchFamily="2" charset="-122"/>
              </a:defRPr>
            </a:lvl2pPr>
            <a:lvl3pPr marL="1143000" indent="-228600" defTabSz="947738" eaLnBrk="0" hangingPunct="0">
              <a:spcBef>
                <a:spcPct val="30000"/>
              </a:spcBef>
              <a:defRPr sz="1200">
                <a:solidFill>
                  <a:schemeClr val="tx1"/>
                </a:solidFill>
                <a:latin typeface="Calibri" pitchFamily="34" charset="0"/>
                <a:ea typeface="SimSun" pitchFamily="2" charset="-122"/>
              </a:defRPr>
            </a:lvl3pPr>
            <a:lvl4pPr marL="1600200" indent="-228600" defTabSz="947738" eaLnBrk="0" hangingPunct="0">
              <a:spcBef>
                <a:spcPct val="30000"/>
              </a:spcBef>
              <a:defRPr sz="1200">
                <a:solidFill>
                  <a:schemeClr val="tx1"/>
                </a:solidFill>
                <a:latin typeface="Calibri" pitchFamily="34" charset="0"/>
                <a:ea typeface="SimSun" pitchFamily="2" charset="-122"/>
              </a:defRPr>
            </a:lvl4pPr>
            <a:lvl5pPr marL="2057400" indent="-228600" defTabSz="947738" eaLnBrk="0" hangingPunct="0">
              <a:spcBef>
                <a:spcPct val="30000"/>
              </a:spcBef>
              <a:defRPr sz="1200">
                <a:solidFill>
                  <a:schemeClr val="tx1"/>
                </a:solidFill>
                <a:latin typeface="Calibri" pitchFamily="34" charset="0"/>
                <a:ea typeface="SimSun" pitchFamily="2" charset="-122"/>
              </a:defRPr>
            </a:lvl5pPr>
            <a:lvl6pPr marL="25146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6pPr>
            <a:lvl7pPr marL="29718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7pPr>
            <a:lvl8pPr marL="34290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8pPr>
            <a:lvl9pPr marL="38862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9pPr>
          </a:lstStyle>
          <a:p>
            <a:pPr algn="r" eaLnBrk="1" hangingPunct="1">
              <a:spcBef>
                <a:spcPct val="0"/>
              </a:spcBef>
            </a:pPr>
            <a:fld id="{5C44766E-17DE-4988-AAEC-8F3DE755F52A}" type="slidenum">
              <a:rPr lang="en-GB" altLang="tr-TR" sz="1300">
                <a:solidFill>
                  <a:srgbClr val="000000"/>
                </a:solidFill>
              </a:rPr>
              <a:pPr algn="r" eaLnBrk="1" hangingPunct="1">
                <a:spcBef>
                  <a:spcPct val="0"/>
                </a:spcBef>
              </a:pPr>
              <a:t>13</a:t>
            </a:fld>
            <a:endParaRPr lang="en-GB" altLang="tr-TR" sz="1300">
              <a:solidFill>
                <a:srgbClr val="000000"/>
              </a:solidFill>
            </a:endParaRPr>
          </a:p>
        </p:txBody>
      </p:sp>
      <p:sp>
        <p:nvSpPr>
          <p:cNvPr id="143364" name="Rectangle 2"/>
          <p:cNvSpPr>
            <a:spLocks noGrp="1" noRot="1" noChangeAspect="1" noChangeArrowheads="1" noTextEdit="1"/>
          </p:cNvSpPr>
          <p:nvPr>
            <p:ph type="sldImg"/>
          </p:nvPr>
        </p:nvSpPr>
        <p:spPr bwMode="auto">
          <a:xfrm>
            <a:off x="381000" y="685800"/>
            <a:ext cx="6097588" cy="34305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5"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24" tIns="47416" rIns="94824" bIns="47416" numCol="1" anchor="t" anchorCtr="0" compatLnSpc="1">
            <a:prstTxWarp prst="textNoShape">
              <a:avLst/>
            </a:prstTxWarp>
          </a:bodyPr>
          <a:lstStyle/>
          <a:p>
            <a:pPr eaLnBrk="1" hangingPunct="1"/>
            <a:endParaRPr lang="en-US"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17.10.2018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17.10.2018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17.10.2018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17.10.2018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17.10.2018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17.10.2018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17.10.2018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17.10.2018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17.10.2018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17.10.2018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17.10.2018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17.10.2018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megep.meb.gov.tr/...pdf/Toprak%20Kirlilik%20Kaynaklar&#30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latin typeface="Arial Narrow" panose="020B0606020202030204" pitchFamily="34" charset="0"/>
              </a:rPr>
              <a:t>GÜRÜLTÜ KİRLİLİĞİ</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lnSpcReduction="10000"/>
          </a:bodyPr>
          <a:lstStyle/>
          <a:p>
            <a:pPr marL="0" indent="0">
              <a:buNone/>
            </a:pPr>
            <a:r>
              <a:rPr lang="tr-TR" sz="2100" b="1" dirty="0">
                <a:latin typeface="Arial Narrow" panose="020B0606020202030204" pitchFamily="34" charset="0"/>
                <a:ea typeface="+mj-ea"/>
                <a:cs typeface="+mj-cs"/>
              </a:rPr>
              <a:t>1. </a:t>
            </a:r>
            <a:r>
              <a:rPr lang="tr-TR" sz="2100" b="1" dirty="0" smtClean="0">
                <a:latin typeface="Arial Narrow" panose="020B0606020202030204" pitchFamily="34" charset="0"/>
                <a:ea typeface="+mj-ea"/>
                <a:cs typeface="+mj-cs"/>
              </a:rPr>
              <a:t>GÜRÜLTÜNÜN TANIMI</a:t>
            </a:r>
            <a:r>
              <a:rPr lang="tr-TR" b="1" cap="all" dirty="0"/>
              <a:t>	</a:t>
            </a:r>
          </a:p>
          <a:p>
            <a:pPr marL="0" indent="0">
              <a:lnSpc>
                <a:spcPct val="110000"/>
              </a:lnSpc>
              <a:buNone/>
            </a:pPr>
            <a:r>
              <a:rPr lang="tr-TR" sz="2100" b="1" dirty="0">
                <a:latin typeface="Arial Narrow" panose="020B0606020202030204" pitchFamily="34" charset="0"/>
                <a:ea typeface="+mj-ea"/>
                <a:cs typeface="+mj-cs"/>
              </a:rPr>
              <a:t>2. </a:t>
            </a:r>
            <a:r>
              <a:rPr lang="tr-TR" sz="2100" b="1" dirty="0" smtClean="0">
                <a:latin typeface="Arial Narrow" panose="020B0606020202030204" pitchFamily="34" charset="0"/>
                <a:ea typeface="+mj-ea"/>
                <a:cs typeface="+mj-cs"/>
              </a:rPr>
              <a:t>GÜRÜLTÜNÜN KAYNAKLARI</a:t>
            </a:r>
            <a:r>
              <a:rPr lang="tr-TR" sz="2100" b="1" dirty="0">
                <a:latin typeface="Arial Narrow" panose="020B0606020202030204" pitchFamily="34" charset="0"/>
                <a:ea typeface="+mj-ea"/>
                <a:cs typeface="+mj-cs"/>
              </a:rPr>
              <a:t>	</a:t>
            </a:r>
          </a:p>
          <a:p>
            <a:pPr marL="0" indent="0">
              <a:buNone/>
            </a:pPr>
            <a:r>
              <a:rPr lang="tr-TR" cap="small" dirty="0" smtClean="0"/>
              <a:t>	</a:t>
            </a:r>
            <a:r>
              <a:rPr lang="tr-TR" sz="1900" dirty="0">
                <a:latin typeface="Arial Narrow" panose="020B0606020202030204" pitchFamily="34" charset="0"/>
                <a:ea typeface="+mj-ea"/>
                <a:cs typeface="+mj-cs"/>
              </a:rPr>
              <a:t>2</a:t>
            </a:r>
            <a:r>
              <a:rPr lang="tr-TR" sz="1900" dirty="0" smtClean="0">
                <a:latin typeface="Arial Narrow" panose="020B0606020202030204" pitchFamily="34" charset="0"/>
                <a:ea typeface="+mj-ea"/>
                <a:cs typeface="+mj-cs"/>
              </a:rPr>
              <a:t>.1. Yapı İçi Gürültüler</a:t>
            </a:r>
            <a:r>
              <a:rPr lang="tr-TR" sz="1900" dirty="0">
                <a:latin typeface="Arial Narrow" panose="020B0606020202030204" pitchFamily="34" charset="0"/>
                <a:ea typeface="+mj-ea"/>
                <a:cs typeface="+mj-cs"/>
              </a:rPr>
              <a:t>	</a:t>
            </a:r>
          </a:p>
          <a:p>
            <a:pPr marL="0" indent="0">
              <a:buNone/>
            </a:pPr>
            <a:r>
              <a:rPr lang="tr-TR" sz="1900" dirty="0">
                <a:latin typeface="Arial Narrow" panose="020B0606020202030204" pitchFamily="34" charset="0"/>
                <a:ea typeface="+mj-ea"/>
                <a:cs typeface="+mj-cs"/>
              </a:rPr>
              <a:t>	2</a:t>
            </a:r>
            <a:r>
              <a:rPr lang="tr-TR" sz="1900" dirty="0" smtClean="0">
                <a:latin typeface="Arial Narrow" panose="020B0606020202030204" pitchFamily="34" charset="0"/>
                <a:ea typeface="+mj-ea"/>
                <a:cs typeface="+mj-cs"/>
              </a:rPr>
              <a:t>.2. Yapı Dışı Gürültüler</a:t>
            </a:r>
          </a:p>
          <a:p>
            <a:pPr marL="0" indent="0">
              <a:buNone/>
            </a:pPr>
            <a:r>
              <a:rPr lang="tr-TR" sz="1900" dirty="0" smtClean="0">
                <a:latin typeface="Arial Narrow" panose="020B0606020202030204" pitchFamily="34" charset="0"/>
              </a:rPr>
              <a:t>	2.3. Doğal Gürültüler</a:t>
            </a:r>
          </a:p>
          <a:p>
            <a:pPr marL="0" indent="0">
              <a:buNone/>
            </a:pPr>
            <a:r>
              <a:rPr lang="tr-TR" sz="2100" b="1" dirty="0" smtClean="0">
                <a:latin typeface="Arial Narrow" panose="020B0606020202030204" pitchFamily="34" charset="0"/>
                <a:ea typeface="+mj-ea"/>
                <a:cs typeface="+mj-cs"/>
              </a:rPr>
              <a:t>3. GÜRÜLTÜNÜN ZARARLARI</a:t>
            </a:r>
            <a:endParaRPr lang="tr-TR" sz="2100" b="1" dirty="0">
              <a:latin typeface="Arial Narrow" panose="020B0606020202030204" pitchFamily="34" charset="0"/>
              <a:ea typeface="+mj-ea"/>
              <a:cs typeface="+mj-cs"/>
            </a:endParaRPr>
          </a:p>
          <a:p>
            <a:pPr marL="0" indent="0">
              <a:buNone/>
            </a:pPr>
            <a:r>
              <a:rPr lang="tr-TR" dirty="0" smtClean="0">
                <a:latin typeface="Arial Narrow" panose="020B0606020202030204" pitchFamily="34" charset="0"/>
              </a:rPr>
              <a:t>	</a:t>
            </a:r>
            <a:r>
              <a:rPr lang="tr-TR" sz="1900" dirty="0" smtClean="0">
                <a:latin typeface="Arial Narrow" panose="020B0606020202030204" pitchFamily="34" charset="0"/>
                <a:ea typeface="+mj-ea"/>
                <a:cs typeface="+mj-cs"/>
              </a:rPr>
              <a:t>3.1</a:t>
            </a:r>
            <a:r>
              <a:rPr lang="tr-TR" sz="1900" dirty="0">
                <a:latin typeface="Arial Narrow" panose="020B0606020202030204" pitchFamily="34" charset="0"/>
                <a:ea typeface="+mj-ea"/>
                <a:cs typeface="+mj-cs"/>
              </a:rPr>
              <a:t>. </a:t>
            </a:r>
            <a:r>
              <a:rPr lang="tr-TR" sz="1900" dirty="0" smtClean="0">
                <a:latin typeface="Arial Narrow" panose="020B0606020202030204" pitchFamily="34" charset="0"/>
                <a:ea typeface="+mj-ea"/>
                <a:cs typeface="+mj-cs"/>
              </a:rPr>
              <a:t>Gürültünün Meslek Hastalığı sayılma Koşulları</a:t>
            </a:r>
            <a:r>
              <a:rPr lang="tr-TR" sz="1900" dirty="0">
                <a:latin typeface="Arial Narrow" panose="020B0606020202030204" pitchFamily="34" charset="0"/>
                <a:ea typeface="+mj-ea"/>
                <a:cs typeface="+mj-cs"/>
              </a:rPr>
              <a:t>	</a:t>
            </a:r>
          </a:p>
          <a:p>
            <a:pPr marL="0" indent="0">
              <a:buNone/>
            </a:pPr>
            <a:r>
              <a:rPr lang="tr-TR" sz="1900" dirty="0">
                <a:latin typeface="Arial Narrow" panose="020B0606020202030204" pitchFamily="34" charset="0"/>
                <a:ea typeface="+mj-ea"/>
                <a:cs typeface="+mj-cs"/>
              </a:rPr>
              <a:t>	2.2. </a:t>
            </a:r>
            <a:r>
              <a:rPr lang="tr-TR" sz="1900" dirty="0" smtClean="0">
                <a:latin typeface="Arial Narrow" panose="020B0606020202030204" pitchFamily="34" charset="0"/>
                <a:ea typeface="+mj-ea"/>
                <a:cs typeface="+mj-cs"/>
              </a:rPr>
              <a:t>Gürültü Şiddetinin Toplanması</a:t>
            </a:r>
            <a:endParaRPr lang="tr-TR" sz="1900" dirty="0">
              <a:latin typeface="Arial Narrow" panose="020B0606020202030204" pitchFamily="34" charset="0"/>
              <a:ea typeface="+mj-ea"/>
              <a:cs typeface="+mj-cs"/>
            </a:endParaRPr>
          </a:p>
          <a:p>
            <a:pPr marL="0" indent="0">
              <a:lnSpc>
                <a:spcPct val="100000"/>
              </a:lnSpc>
              <a:buNone/>
            </a:pPr>
            <a:r>
              <a:rPr lang="tr-TR" sz="2100" b="1" dirty="0">
                <a:latin typeface="Arial Narrow" panose="020B0606020202030204" pitchFamily="34" charset="0"/>
                <a:ea typeface="+mj-ea"/>
                <a:cs typeface="+mj-cs"/>
              </a:rPr>
              <a:t>4. GÜRÜLTÜDEN KORUNMA YOLLARI</a:t>
            </a:r>
          </a:p>
          <a:p>
            <a:pPr marL="0" indent="0">
              <a:lnSpc>
                <a:spcPct val="100000"/>
              </a:lnSpc>
              <a:buNone/>
            </a:pPr>
            <a:r>
              <a:rPr lang="tr-TR" sz="2100" b="1" dirty="0">
                <a:latin typeface="Arial Narrow" panose="020B0606020202030204" pitchFamily="34" charset="0"/>
                <a:ea typeface="+mj-ea"/>
                <a:cs typeface="+mj-cs"/>
              </a:rPr>
              <a:t>5. GÜRÜLTÜ KİRLİLİĞİNİN ÖNLENMESİ</a:t>
            </a:r>
          </a:p>
        </p:txBody>
      </p:sp>
    </p:spTree>
    <p:extLst>
      <p:ext uri="{BB962C8B-B14F-4D97-AF65-F5344CB8AC3E}">
        <p14:creationId xmlns:p14="http://schemas.microsoft.com/office/powerpoint/2010/main" val="117528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1. Gürültü Tanımı</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150000"/>
              </a:lnSpc>
              <a:buNone/>
            </a:pPr>
            <a:r>
              <a:rPr lang="tr-TR" altLang="tr-TR" sz="1600" dirty="0" smtClean="0">
                <a:latin typeface="Arial Narrow" panose="020B0606020202030204" pitchFamily="34" charset="0"/>
                <a:ea typeface="+mj-ea"/>
                <a:cs typeface="+mj-cs"/>
              </a:rPr>
              <a:t>	İnsanların </a:t>
            </a:r>
            <a:r>
              <a:rPr lang="tr-TR" altLang="tr-TR" sz="1600" dirty="0">
                <a:latin typeface="Arial Narrow" panose="020B0606020202030204" pitchFamily="34" charset="0"/>
                <a:ea typeface="+mj-ea"/>
                <a:cs typeface="+mj-cs"/>
              </a:rPr>
              <a:t>işitme sağlığını ve algılamasını olumsuz yönde etkileyen, fizyolojik ve psikolojik dengeleri bozabilen, iş performansını azaltan, çevrenin hoşnutluğunu ve sakinliğini yok ederek niteliğini değiştiren önemli bir çevre kirliliği türüdür.</a:t>
            </a:r>
          </a:p>
          <a:p>
            <a:pPr marL="0" indent="0" algn="just">
              <a:lnSpc>
                <a:spcPct val="150000"/>
              </a:lnSpc>
              <a:buNone/>
            </a:pPr>
            <a:r>
              <a:rPr lang="tr-TR" altLang="tr-TR" sz="1600" dirty="0" smtClean="0">
                <a:latin typeface="Arial Narrow" panose="020B0606020202030204" pitchFamily="34" charset="0"/>
                <a:ea typeface="+mj-ea"/>
                <a:cs typeface="+mj-cs"/>
              </a:rPr>
              <a:t>Diğer bir ifadeyle, </a:t>
            </a:r>
            <a:r>
              <a:rPr lang="tr-TR" altLang="tr-TR" sz="1600" b="1" dirty="0" smtClean="0">
                <a:latin typeface="Arial Narrow" panose="020B0606020202030204" pitchFamily="34" charset="0"/>
                <a:ea typeface="+mj-ea"/>
                <a:cs typeface="+mj-cs"/>
              </a:rPr>
              <a:t>İstenmeyen </a:t>
            </a:r>
            <a:r>
              <a:rPr lang="tr-TR" altLang="tr-TR" sz="1600" b="1" dirty="0">
                <a:latin typeface="Arial Narrow" panose="020B0606020202030204" pitchFamily="34" charset="0"/>
                <a:ea typeface="+mj-ea"/>
                <a:cs typeface="+mj-cs"/>
              </a:rPr>
              <a:t>ve dinleyene bir anlam ifade etmeyen sestir</a:t>
            </a:r>
            <a:r>
              <a:rPr lang="tr-TR" altLang="tr-TR" sz="1600" dirty="0">
                <a:latin typeface="Arial Narrow" panose="020B0606020202030204" pitchFamily="34" charset="0"/>
                <a:ea typeface="+mj-ea"/>
                <a:cs typeface="+mj-cs"/>
              </a:rPr>
              <a:t>.</a:t>
            </a:r>
          </a:p>
          <a:p>
            <a:pPr marL="0" indent="0" algn="just">
              <a:lnSpc>
                <a:spcPct val="150000"/>
              </a:lnSpc>
              <a:buNone/>
            </a:pPr>
            <a:r>
              <a:rPr lang="tr-TR" sz="1600" b="1" dirty="0">
                <a:latin typeface="Arial Narrow" panose="020B0606020202030204" pitchFamily="34" charset="0"/>
                <a:ea typeface="+mj-ea"/>
                <a:cs typeface="+mj-cs"/>
              </a:rPr>
              <a:t>Endüstride Gürültü</a:t>
            </a:r>
            <a:r>
              <a:rPr lang="tr-TR" sz="1600" dirty="0">
                <a:latin typeface="Arial Narrow" panose="020B0606020202030204" pitchFamily="34" charset="0"/>
                <a:ea typeface="+mj-ea"/>
                <a:cs typeface="+mj-cs"/>
              </a:rPr>
              <a:t>; İşyerlerinde çalışanlar üzerinde </a:t>
            </a:r>
            <a:r>
              <a:rPr lang="tr-TR" sz="1600" b="1" dirty="0">
                <a:latin typeface="Arial Narrow" panose="020B0606020202030204" pitchFamily="34" charset="0"/>
                <a:ea typeface="+mj-ea"/>
                <a:cs typeface="+mj-cs"/>
              </a:rPr>
              <a:t>fizyolojik ve psikolojik </a:t>
            </a:r>
            <a:r>
              <a:rPr lang="tr-TR" sz="1600" dirty="0">
                <a:latin typeface="Arial Narrow" panose="020B0606020202030204" pitchFamily="34" charset="0"/>
                <a:ea typeface="+mj-ea"/>
                <a:cs typeface="+mj-cs"/>
              </a:rPr>
              <a:t>etkiler bırakan ve </a:t>
            </a:r>
            <a:r>
              <a:rPr lang="tr-TR" sz="1600" b="1" dirty="0">
                <a:latin typeface="Arial Narrow" panose="020B0606020202030204" pitchFamily="34" charset="0"/>
                <a:ea typeface="+mj-ea"/>
                <a:cs typeface="+mj-cs"/>
              </a:rPr>
              <a:t>iş verimini olumsuz </a:t>
            </a:r>
            <a:r>
              <a:rPr lang="tr-TR" sz="1600" dirty="0">
                <a:latin typeface="Arial Narrow" panose="020B0606020202030204" pitchFamily="34" charset="0"/>
                <a:ea typeface="+mj-ea"/>
                <a:cs typeface="+mj-cs"/>
              </a:rPr>
              <a:t>yönde etkileyen sesler gürültüdür</a:t>
            </a:r>
            <a:r>
              <a:rPr lang="tr-TR" sz="1600" dirty="0" smtClean="0">
                <a:latin typeface="Arial Narrow" panose="020B0606020202030204" pitchFamily="34" charset="0"/>
                <a:ea typeface="+mj-ea"/>
                <a:cs typeface="+mj-cs"/>
              </a:rPr>
              <a:t>.</a:t>
            </a:r>
            <a:endParaRPr lang="tr-TR" sz="1600" dirty="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	Özellikle </a:t>
            </a:r>
            <a:r>
              <a:rPr lang="tr-TR" sz="1600" dirty="0">
                <a:latin typeface="Arial Narrow" panose="020B0606020202030204" pitchFamily="34" charset="0"/>
                <a:ea typeface="+mj-ea"/>
                <a:cs typeface="+mj-cs"/>
              </a:rPr>
              <a:t>büyük kentlerimizde gürültü yoğunlukları oldukça yüksek seviyede olup ses ve gürültü arasındaki ayırım kişilere göre değişebilir. Bazı insanların kulağına müzik olarak gelen birtakım sesler, diğer insanlar için rahatsız edici olabilir </a:t>
            </a:r>
            <a:r>
              <a:rPr lang="tr-TR" sz="1600" dirty="0" smtClean="0">
                <a:latin typeface="Arial Narrow" panose="020B0606020202030204" pitchFamily="34" charset="0"/>
                <a:ea typeface="+mj-ea"/>
                <a:cs typeface="+mj-cs"/>
              </a:rPr>
              <a:t>ve gürültü </a:t>
            </a:r>
            <a:r>
              <a:rPr lang="tr-TR" sz="1600" dirty="0">
                <a:latin typeface="Arial Narrow" panose="020B0606020202030204" pitchFamily="34" charset="0"/>
                <a:ea typeface="+mj-ea"/>
                <a:cs typeface="+mj-cs"/>
              </a:rPr>
              <a:t>olarak algılanır. Rahatsızlık duyma sınırı da insandan insana farklılık gösterebilir. Ancak gürültünün insan sağlığını ve rahatını bozduğu, olumsuz psikolojik etkiler yaptığı ve gürültünün süreklilik arz etmesi durumunda psikolojik etkinin kalıcı olacağı bir gerçektir. </a:t>
            </a:r>
          </a:p>
          <a:p>
            <a:pPr marL="0" indent="0" algn="just">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1. Gürültü Tanımı</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150000"/>
              </a:lnSpc>
              <a:buNone/>
            </a:pPr>
            <a:r>
              <a:rPr lang="tr-TR" altLang="tr-TR" sz="1600" dirty="0" smtClean="0">
                <a:latin typeface="Arial Narrow" panose="020B0606020202030204" pitchFamily="34" charset="0"/>
                <a:ea typeface="+mj-ea"/>
                <a:cs typeface="+mj-cs"/>
              </a:rPr>
              <a:t>	</a:t>
            </a:r>
            <a:r>
              <a:rPr lang="tr-TR" altLang="tr-TR" sz="1600" dirty="0">
                <a:latin typeface="Arial Narrow" panose="020B0606020202030204" pitchFamily="34" charset="0"/>
                <a:ea typeface="+mj-ea"/>
                <a:cs typeface="+mj-cs"/>
              </a:rPr>
              <a:t>Ses şiddetinin ölçüm birimi, </a:t>
            </a:r>
            <a:r>
              <a:rPr lang="tr-TR" altLang="tr-TR" sz="1600" b="1" dirty="0" err="1">
                <a:latin typeface="Arial Narrow" panose="020B0606020202030204" pitchFamily="34" charset="0"/>
                <a:ea typeface="+mj-ea"/>
                <a:cs typeface="+mj-cs"/>
              </a:rPr>
              <a:t>DESİBEL</a:t>
            </a:r>
            <a:r>
              <a:rPr lang="tr-TR" altLang="tr-TR" sz="1600" dirty="0" err="1">
                <a:latin typeface="Arial Narrow" panose="020B0606020202030204" pitchFamily="34" charset="0"/>
                <a:ea typeface="+mj-ea"/>
                <a:cs typeface="+mj-cs"/>
              </a:rPr>
              <a:t>’dir</a:t>
            </a:r>
            <a:r>
              <a:rPr lang="tr-TR" altLang="tr-TR" sz="1600" dirty="0">
                <a:latin typeface="Arial Narrow" panose="020B0606020202030204" pitchFamily="34" charset="0"/>
                <a:ea typeface="+mj-ea"/>
                <a:cs typeface="+mj-cs"/>
              </a:rPr>
              <a:t>. </a:t>
            </a:r>
            <a:r>
              <a:rPr lang="tr-TR" altLang="tr-TR" sz="1600" dirty="0" err="1">
                <a:latin typeface="Arial Narrow" panose="020B0606020202030204" pitchFamily="34" charset="0"/>
                <a:ea typeface="+mj-ea"/>
                <a:cs typeface="+mj-cs"/>
              </a:rPr>
              <a:t>dB</a:t>
            </a:r>
            <a:r>
              <a:rPr lang="tr-TR" altLang="tr-TR" sz="1600" dirty="0">
                <a:latin typeface="Arial Narrow" panose="020B0606020202030204" pitchFamily="34" charset="0"/>
                <a:ea typeface="+mj-ea"/>
                <a:cs typeface="+mj-cs"/>
              </a:rPr>
              <a:t> simgesi ile gösterilir. Desibel, insan kulağının en çok hassas olduğu orta ve yüksek frekansların özellikle vurgulandığı bir ses değerlendirme birimidir.</a:t>
            </a:r>
          </a:p>
          <a:p>
            <a:pPr marL="0" indent="0" algn="just">
              <a:lnSpc>
                <a:spcPct val="150000"/>
              </a:lnSpc>
              <a:buNone/>
            </a:pPr>
            <a:r>
              <a:rPr lang="tr-TR" altLang="tr-TR" sz="1600" dirty="0">
                <a:latin typeface="Arial Narrow" panose="020B0606020202030204" pitchFamily="34" charset="0"/>
                <a:ea typeface="+mj-ea"/>
                <a:cs typeface="+mj-cs"/>
              </a:rPr>
              <a:t>Desibel değerlerine göre sesler </a:t>
            </a:r>
            <a:r>
              <a:rPr lang="tr-TR" altLang="tr-TR" sz="1600" dirty="0" smtClean="0">
                <a:latin typeface="Arial Narrow" panose="020B0606020202030204" pitchFamily="34" charset="0"/>
                <a:ea typeface="+mj-ea"/>
                <a:cs typeface="+mj-cs"/>
              </a:rPr>
              <a:t>aşağıdaki gibi </a:t>
            </a:r>
            <a:r>
              <a:rPr lang="tr-TR" altLang="tr-TR" sz="1600" dirty="0">
                <a:latin typeface="Arial Narrow" panose="020B0606020202030204" pitchFamily="34" charset="0"/>
                <a:ea typeface="+mj-ea"/>
                <a:cs typeface="+mj-cs"/>
              </a:rPr>
              <a:t>gruplandırılır:</a:t>
            </a:r>
          </a:p>
          <a:p>
            <a:pPr marL="0" indent="0" algn="just">
              <a:lnSpc>
                <a:spcPct val="150000"/>
              </a:lnSpc>
              <a:buNone/>
            </a:pPr>
            <a:r>
              <a:rPr lang="tr-TR" sz="1600" dirty="0" smtClean="0">
                <a:latin typeface="Arial Narrow" panose="020B0606020202030204" pitchFamily="34" charset="0"/>
                <a:ea typeface="+mj-ea"/>
                <a:cs typeface="+mj-cs"/>
              </a:rPr>
              <a:t>	</a:t>
            </a:r>
            <a:endParaRPr lang="tr-TR" sz="1600" dirty="0">
              <a:latin typeface="Arial Narrow" panose="020B0606020202030204" pitchFamily="34" charset="0"/>
              <a:ea typeface="+mj-ea"/>
              <a:cs typeface="+mj-cs"/>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8045" y="3348771"/>
            <a:ext cx="6262977" cy="2512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56364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Gürültünün Kaynakları</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200000"/>
              </a:lnSpc>
              <a:buNone/>
            </a:pPr>
            <a:r>
              <a:rPr lang="tr-TR" alt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Gürültü, doğal gürültüler ayrı tutulursa modern toplumların tanıdığı önemli bir sorundur. Kentleşme ve sanayileşmeye koşut olarak artmakta, gürültü kaynakları çeşitlenmektedir. Gürültü kaynakları toplumların kültürlerine bağlı olarak da ülkeden ülkeye farklı olabilir ancak standart belirlenirken temel farklılık, sahip olunan teknolojiden ve kullanılan araçlardan kaynaklanır. </a:t>
            </a:r>
            <a:r>
              <a:rPr lang="tr-TR" sz="1600" dirty="0" smtClean="0">
                <a:latin typeface="Arial Narrow" panose="020B0606020202030204" pitchFamily="34" charset="0"/>
                <a:ea typeface="+mj-ea"/>
                <a:cs typeface="+mj-cs"/>
              </a:rPr>
              <a:t>	</a:t>
            </a:r>
          </a:p>
          <a:p>
            <a:pPr marL="0" indent="0">
              <a:buNone/>
            </a:pPr>
            <a:r>
              <a:rPr lang="tr-TR" sz="1600" b="1" dirty="0">
                <a:latin typeface="Arial Narrow" panose="020B0606020202030204" pitchFamily="34" charset="0"/>
                <a:ea typeface="+mj-ea"/>
                <a:cs typeface="+mj-cs"/>
              </a:rPr>
              <a:t>Gürültü Kaynakları: </a:t>
            </a:r>
          </a:p>
          <a:p>
            <a:pPr marL="0" indent="0">
              <a:lnSpc>
                <a:spcPct val="150000"/>
              </a:lnSpc>
              <a:buNone/>
            </a:pPr>
            <a:r>
              <a:rPr lang="tr-TR" sz="1600" b="1" dirty="0">
                <a:latin typeface="Arial Narrow" panose="020B0606020202030204" pitchFamily="34" charset="0"/>
                <a:ea typeface="+mj-ea"/>
                <a:cs typeface="+mj-cs"/>
              </a:rPr>
              <a:t>1.</a:t>
            </a:r>
            <a:r>
              <a:rPr lang="tr-TR" sz="1600" dirty="0">
                <a:latin typeface="Arial Narrow" panose="020B0606020202030204" pitchFamily="34" charset="0"/>
                <a:ea typeface="+mj-ea"/>
                <a:cs typeface="+mj-cs"/>
              </a:rPr>
              <a:t>Yapı İçi Gürültüler </a:t>
            </a:r>
          </a:p>
          <a:p>
            <a:pPr marL="0" indent="0">
              <a:lnSpc>
                <a:spcPct val="150000"/>
              </a:lnSpc>
              <a:buNone/>
            </a:pPr>
            <a:r>
              <a:rPr lang="tr-TR" sz="1600" b="1" dirty="0">
                <a:latin typeface="Arial Narrow" panose="020B0606020202030204" pitchFamily="34" charset="0"/>
                <a:ea typeface="+mj-ea"/>
                <a:cs typeface="+mj-cs"/>
              </a:rPr>
              <a:t>2.</a:t>
            </a:r>
            <a:r>
              <a:rPr lang="tr-TR" sz="1600" dirty="0">
                <a:latin typeface="Arial Narrow" panose="020B0606020202030204" pitchFamily="34" charset="0"/>
                <a:ea typeface="+mj-ea"/>
                <a:cs typeface="+mj-cs"/>
              </a:rPr>
              <a:t>Yapı Dışı Çevre Gürültüleri </a:t>
            </a:r>
          </a:p>
          <a:p>
            <a:pPr marL="0" indent="0">
              <a:lnSpc>
                <a:spcPct val="150000"/>
              </a:lnSpc>
              <a:buNone/>
            </a:pPr>
            <a:r>
              <a:rPr lang="tr-TR" sz="1600" b="1" dirty="0">
                <a:latin typeface="Arial Narrow" panose="020B0606020202030204" pitchFamily="34" charset="0"/>
                <a:ea typeface="+mj-ea"/>
                <a:cs typeface="+mj-cs"/>
              </a:rPr>
              <a:t>3</a:t>
            </a:r>
            <a:r>
              <a:rPr lang="tr-TR" sz="1600" dirty="0">
                <a:latin typeface="Arial Narrow" panose="020B0606020202030204" pitchFamily="34" charset="0"/>
                <a:ea typeface="+mj-ea"/>
                <a:cs typeface="+mj-cs"/>
              </a:rPr>
              <a:t>.Doğal Gürültüler </a:t>
            </a:r>
          </a:p>
          <a:p>
            <a:pPr marL="0" indent="0">
              <a:lnSpc>
                <a:spcPct val="150000"/>
              </a:lnSpc>
              <a:buNone/>
            </a:pPr>
            <a:r>
              <a:rPr lang="tr-TR" sz="1600" b="1" dirty="0">
                <a:latin typeface="Arial Narrow" panose="020B0606020202030204" pitchFamily="34" charset="0"/>
                <a:ea typeface="+mj-ea"/>
                <a:cs typeface="+mj-cs"/>
              </a:rPr>
              <a:t>4.</a:t>
            </a:r>
            <a:r>
              <a:rPr lang="tr-TR" sz="1600" dirty="0">
                <a:latin typeface="Arial Narrow" panose="020B0606020202030204" pitchFamily="34" charset="0"/>
                <a:ea typeface="+mj-ea"/>
                <a:cs typeface="+mj-cs"/>
              </a:rPr>
              <a:t>Elektromanyetik Kirlilik </a:t>
            </a:r>
          </a:p>
          <a:p>
            <a:pPr marL="0" indent="0" algn="just">
              <a:lnSpc>
                <a:spcPct val="200000"/>
              </a:lnSpc>
              <a:buNone/>
            </a:pPr>
            <a:endParaRPr lang="tr-TR" sz="1600" dirty="0">
              <a:latin typeface="Arial Narrow" panose="020B0606020202030204" pitchFamily="34" charset="0"/>
              <a:ea typeface="+mj-ea"/>
              <a:cs typeface="+mj-cs"/>
            </a:endParaRPr>
          </a:p>
        </p:txBody>
      </p:sp>
      <p:pic>
        <p:nvPicPr>
          <p:cNvPr id="4" name="Picture 2" descr="C:\Users\Soner\Desktop\images-ses-yalitimli-oda-ses_yalitimli_odalar1-468x2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2338" y="3429000"/>
            <a:ext cx="4700954" cy="276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3780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2.1. Yapı İçi Gürültüler</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200000"/>
              </a:lnSpc>
              <a:buNone/>
            </a:pPr>
            <a:r>
              <a:rPr lang="tr-TR" altLang="tr-TR" sz="1600" dirty="0" smtClean="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Yapıların </a:t>
            </a:r>
            <a:r>
              <a:rPr lang="tr-TR" sz="1600" dirty="0">
                <a:latin typeface="Arial Narrow" panose="020B0606020202030204" pitchFamily="34" charset="0"/>
                <a:ea typeface="+mj-ea"/>
                <a:cs typeface="+mj-cs"/>
              </a:rPr>
              <a:t>içinde yer alan her türlü mekanik ve elektronik sistemler ile çeşitli hayati faaliyetlerden doğan gürültülerdir ki ayrı veya bitişik yapılardaki kullanıcıları da etkilemektedir. </a:t>
            </a:r>
          </a:p>
          <a:p>
            <a:pPr marL="0" indent="0">
              <a:lnSpc>
                <a:spcPct val="200000"/>
              </a:lnSpc>
              <a:buNone/>
            </a:pPr>
            <a:r>
              <a:rPr lang="tr-TR" sz="1600" dirty="0">
                <a:latin typeface="Arial Narrow" panose="020B0606020202030204" pitchFamily="34" charset="0"/>
                <a:ea typeface="+mj-ea"/>
                <a:cs typeface="+mj-cs"/>
              </a:rPr>
              <a:t>Örneğin ev araçları, müzik setleri, yüksek sesli konuşmalar, ayak sesleri, eşya sürtünmeleri, darbeler, büro gürültüleri, çeşitli makine, donatım (asansör, sıhhi tesisat, havalandırma, hidrofor sesi vb.) gürültüleri verilebilir </a:t>
            </a:r>
          </a:p>
        </p:txBody>
      </p:sp>
      <p:pic>
        <p:nvPicPr>
          <p:cNvPr id="4" name="Picture 2" descr="C:\Users\Soner\Desktop\image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953" y="4107566"/>
            <a:ext cx="3516923" cy="222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Soner\Desktop\images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9876" y="4107566"/>
            <a:ext cx="4150555" cy="222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40204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2.2. Yapı Dışı Gürültüler</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200000"/>
              </a:lnSpc>
              <a:buNone/>
            </a:pPr>
            <a:r>
              <a:rPr lang="tr-TR" altLang="tr-TR" sz="1600" dirty="0" smtClean="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Yapıların </a:t>
            </a:r>
            <a:r>
              <a:rPr lang="tr-TR" sz="1600" dirty="0">
                <a:latin typeface="Arial Narrow" panose="020B0606020202030204" pitchFamily="34" charset="0"/>
                <a:ea typeface="+mj-ea"/>
                <a:cs typeface="+mj-cs"/>
              </a:rPr>
              <a:t>dışında yer alan, gerek yapı içindeki hacimleri gerekse yapı dışındaki açık alanları kullanan bireyleri etkileyen gürültülerdir. Buralar da kendi içinde şöyle sınıflandırılabilir: </a:t>
            </a:r>
          </a:p>
          <a:p>
            <a:pPr marL="0" indent="0" algn="just">
              <a:lnSpc>
                <a:spcPct val="200000"/>
              </a:lnSpc>
              <a:buNone/>
            </a:pPr>
            <a:r>
              <a:rPr lang="tr-TR" sz="1600" dirty="0">
                <a:latin typeface="Arial Narrow" panose="020B0606020202030204" pitchFamily="34" charset="0"/>
                <a:ea typeface="+mj-ea"/>
                <a:cs typeface="+mj-cs"/>
              </a:rPr>
              <a:t>•</a:t>
            </a:r>
            <a:r>
              <a:rPr lang="tr-TR" sz="1600" b="1" dirty="0">
                <a:latin typeface="Arial Narrow" panose="020B0606020202030204" pitchFamily="34" charset="0"/>
                <a:ea typeface="+mj-ea"/>
                <a:cs typeface="+mj-cs"/>
              </a:rPr>
              <a:t>Ulaşım gürültüleri </a:t>
            </a:r>
            <a:r>
              <a:rPr lang="tr-TR" sz="1600" dirty="0">
                <a:latin typeface="Arial Narrow" panose="020B0606020202030204" pitchFamily="34" charset="0"/>
                <a:ea typeface="+mj-ea"/>
                <a:cs typeface="+mj-cs"/>
              </a:rPr>
              <a:t>(Gerekli ve gereksiz korna sesi, düğün ve nişanlardaki konvoy korna sesleri, kara yolu, demir yolu, hava alanı) </a:t>
            </a:r>
          </a:p>
          <a:p>
            <a:pPr marL="0" indent="0" algn="just">
              <a:lnSpc>
                <a:spcPct val="200000"/>
              </a:lnSpc>
              <a:buNone/>
            </a:pPr>
            <a:r>
              <a:rPr lang="tr-TR" sz="1600" dirty="0">
                <a:latin typeface="Arial Narrow" panose="020B0606020202030204" pitchFamily="34" charset="0"/>
                <a:ea typeface="+mj-ea"/>
                <a:cs typeface="+mj-cs"/>
              </a:rPr>
              <a:t>•</a:t>
            </a:r>
            <a:r>
              <a:rPr lang="tr-TR" sz="1600" b="1" dirty="0">
                <a:latin typeface="Arial Narrow" panose="020B0606020202030204" pitchFamily="34" charset="0"/>
                <a:ea typeface="+mj-ea"/>
                <a:cs typeface="+mj-cs"/>
              </a:rPr>
              <a:t>Endüstri gürültüleri </a:t>
            </a:r>
            <a:r>
              <a:rPr lang="tr-TR" sz="1600" dirty="0">
                <a:latin typeface="Arial Narrow" panose="020B0606020202030204" pitchFamily="34" charset="0"/>
                <a:ea typeface="+mj-ea"/>
                <a:cs typeface="+mj-cs"/>
              </a:rPr>
              <a:t>(Endüstri araç, makine, iş yeri gürültüsü) </a:t>
            </a:r>
          </a:p>
          <a:p>
            <a:pPr marL="0" indent="0" algn="just">
              <a:lnSpc>
                <a:spcPct val="200000"/>
              </a:lnSpc>
              <a:buNone/>
            </a:pPr>
            <a:r>
              <a:rPr lang="tr-TR" sz="1600" dirty="0">
                <a:latin typeface="Arial Narrow" panose="020B0606020202030204" pitchFamily="34" charset="0"/>
                <a:ea typeface="+mj-ea"/>
                <a:cs typeface="+mj-cs"/>
              </a:rPr>
              <a:t>•</a:t>
            </a:r>
            <a:r>
              <a:rPr lang="tr-TR" sz="1600" b="1" dirty="0">
                <a:latin typeface="Arial Narrow" panose="020B0606020202030204" pitchFamily="34" charset="0"/>
                <a:ea typeface="+mj-ea"/>
                <a:cs typeface="+mj-cs"/>
              </a:rPr>
              <a:t>Yapım gürültüleri </a:t>
            </a:r>
            <a:r>
              <a:rPr lang="tr-TR" sz="1600" dirty="0">
                <a:latin typeface="Arial Narrow" panose="020B0606020202030204" pitchFamily="34" charset="0"/>
                <a:ea typeface="+mj-ea"/>
                <a:cs typeface="+mj-cs"/>
              </a:rPr>
              <a:t>(İnşaat, yol yapımı, yıkımı vb.) </a:t>
            </a:r>
          </a:p>
          <a:p>
            <a:pPr marL="0" indent="0" algn="just">
              <a:lnSpc>
                <a:spcPct val="200000"/>
              </a:lnSpc>
              <a:buNone/>
            </a:pPr>
            <a:r>
              <a:rPr lang="tr-TR" sz="1600" dirty="0">
                <a:latin typeface="Arial Narrow" panose="020B0606020202030204" pitchFamily="34" charset="0"/>
                <a:ea typeface="+mj-ea"/>
                <a:cs typeface="+mj-cs"/>
              </a:rPr>
              <a:t>•</a:t>
            </a:r>
            <a:r>
              <a:rPr lang="tr-TR" sz="1600" b="1" dirty="0">
                <a:latin typeface="Arial Narrow" panose="020B0606020202030204" pitchFamily="34" charset="0"/>
                <a:ea typeface="+mj-ea"/>
                <a:cs typeface="+mj-cs"/>
              </a:rPr>
              <a:t>Rekreasyon gürültüleri </a:t>
            </a:r>
            <a:r>
              <a:rPr lang="tr-TR" sz="1600" dirty="0">
                <a:latin typeface="Arial Narrow" panose="020B0606020202030204" pitchFamily="34" charset="0"/>
                <a:ea typeface="+mj-ea"/>
                <a:cs typeface="+mj-cs"/>
              </a:rPr>
              <a:t>(Eğlence yerleri, çocuk bahçesi, spor alanları, atış alanları vb.) </a:t>
            </a:r>
          </a:p>
          <a:p>
            <a:pPr marL="0" indent="0" algn="just">
              <a:lnSpc>
                <a:spcPct val="200000"/>
              </a:lnSpc>
              <a:buNone/>
            </a:pPr>
            <a:r>
              <a:rPr lang="tr-TR" sz="1600" dirty="0">
                <a:latin typeface="Arial Narrow" panose="020B0606020202030204" pitchFamily="34" charset="0"/>
                <a:ea typeface="+mj-ea"/>
                <a:cs typeface="+mj-cs"/>
              </a:rPr>
              <a:t>•</a:t>
            </a:r>
            <a:r>
              <a:rPr lang="tr-TR" sz="1600" b="1" dirty="0">
                <a:latin typeface="Arial Narrow" panose="020B0606020202030204" pitchFamily="34" charset="0"/>
                <a:ea typeface="+mj-ea"/>
                <a:cs typeface="+mj-cs"/>
              </a:rPr>
              <a:t>Ticari amaçlı gürültüler </a:t>
            </a:r>
            <a:r>
              <a:rPr lang="tr-TR" sz="1600" dirty="0">
                <a:latin typeface="Arial Narrow" panose="020B0606020202030204" pitchFamily="34" charset="0"/>
                <a:ea typeface="+mj-ea"/>
                <a:cs typeface="+mj-cs"/>
              </a:rPr>
              <a:t>(Açık hava sinemaları, eğlence yerleri, reklam, müzik yayınları, sesli satıcılar vb.) </a:t>
            </a:r>
          </a:p>
        </p:txBody>
      </p:sp>
      <p:pic>
        <p:nvPicPr>
          <p:cNvPr id="4" name="Picture 2" descr="C:\Users\Soner\Desktop\images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7121" y="3679838"/>
            <a:ext cx="2588723" cy="265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905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2.3. Doğal Gürültüler</a:t>
            </a:r>
            <a:endParaRPr lang="tr-TR" sz="3600" dirty="0">
              <a:latin typeface="Arial Narrow" panose="020B0606020202030204" pitchFamily="34" charset="0"/>
            </a:endParaRPr>
          </a:p>
        </p:txBody>
      </p:sp>
      <p:sp>
        <p:nvSpPr>
          <p:cNvPr id="3" name="İçerik Yer Tutucusu 2"/>
          <p:cNvSpPr>
            <a:spLocks noGrp="1"/>
          </p:cNvSpPr>
          <p:nvPr>
            <p:ph idx="1"/>
          </p:nvPr>
        </p:nvSpPr>
        <p:spPr>
          <a:xfrm>
            <a:off x="803031" y="1860794"/>
            <a:ext cx="10515600" cy="4351338"/>
          </a:xfrm>
        </p:spPr>
        <p:txBody>
          <a:bodyPr>
            <a:normAutofit/>
          </a:bodyPr>
          <a:lstStyle/>
          <a:p>
            <a:pPr>
              <a:lnSpc>
                <a:spcPct val="200000"/>
              </a:lnSpc>
              <a:buFont typeface="Wingdings" panose="05000000000000000000" pitchFamily="2" charset="2"/>
              <a:buChar char="q"/>
              <a:defRPr/>
            </a:pPr>
            <a:r>
              <a:rPr lang="tr-TR" sz="1600" dirty="0">
                <a:latin typeface="Arial Narrow" panose="020B0606020202030204" pitchFamily="34" charset="0"/>
                <a:ea typeface="+mj-ea"/>
                <a:cs typeface="+mj-cs"/>
              </a:rPr>
              <a:t>Yanardağ patlamaları</a:t>
            </a:r>
          </a:p>
          <a:p>
            <a:pPr>
              <a:lnSpc>
                <a:spcPct val="200000"/>
              </a:lnSpc>
              <a:buFont typeface="Wingdings" panose="05000000000000000000" pitchFamily="2" charset="2"/>
              <a:buChar char="q"/>
              <a:defRPr/>
            </a:pPr>
            <a:r>
              <a:rPr lang="tr-TR" sz="1600" dirty="0">
                <a:latin typeface="Arial Narrow" panose="020B0606020202030204" pitchFamily="34" charset="0"/>
                <a:ea typeface="+mj-ea"/>
                <a:cs typeface="+mj-cs"/>
              </a:rPr>
              <a:t>Yağmur</a:t>
            </a:r>
          </a:p>
          <a:p>
            <a:pPr>
              <a:lnSpc>
                <a:spcPct val="200000"/>
              </a:lnSpc>
              <a:buFont typeface="Wingdings" panose="05000000000000000000" pitchFamily="2" charset="2"/>
              <a:buChar char="q"/>
              <a:defRPr/>
            </a:pPr>
            <a:r>
              <a:rPr lang="tr-TR" sz="1600" dirty="0">
                <a:latin typeface="Arial Narrow" panose="020B0606020202030204" pitchFamily="34" charset="0"/>
                <a:ea typeface="+mj-ea"/>
                <a:cs typeface="+mj-cs"/>
              </a:rPr>
              <a:t>Şimşek</a:t>
            </a:r>
          </a:p>
          <a:p>
            <a:pPr>
              <a:lnSpc>
                <a:spcPct val="200000"/>
              </a:lnSpc>
              <a:buFont typeface="Wingdings" panose="05000000000000000000" pitchFamily="2" charset="2"/>
              <a:buChar char="q"/>
              <a:defRPr/>
            </a:pPr>
            <a:r>
              <a:rPr lang="tr-TR" sz="1600" dirty="0">
                <a:latin typeface="Arial Narrow" panose="020B0606020202030204" pitchFamily="34" charset="0"/>
                <a:ea typeface="+mj-ea"/>
                <a:cs typeface="+mj-cs"/>
              </a:rPr>
              <a:t>Rüzgar</a:t>
            </a:r>
          </a:p>
          <a:p>
            <a:pPr>
              <a:lnSpc>
                <a:spcPct val="200000"/>
              </a:lnSpc>
              <a:buFont typeface="Wingdings" panose="05000000000000000000" pitchFamily="2" charset="2"/>
              <a:buChar char="q"/>
              <a:defRPr/>
            </a:pPr>
            <a:r>
              <a:rPr lang="tr-TR" sz="1600" dirty="0">
                <a:latin typeface="Arial Narrow" panose="020B0606020202030204" pitchFamily="34" charset="0"/>
                <a:ea typeface="+mj-ea"/>
                <a:cs typeface="+mj-cs"/>
              </a:rPr>
              <a:t>Zelzeleler (depremler)</a:t>
            </a:r>
          </a:p>
          <a:p>
            <a:pPr>
              <a:lnSpc>
                <a:spcPct val="200000"/>
              </a:lnSpc>
              <a:buFont typeface="Wingdings" panose="05000000000000000000" pitchFamily="2" charset="2"/>
              <a:buChar char="q"/>
              <a:defRPr/>
            </a:pPr>
            <a:r>
              <a:rPr lang="tr-TR" sz="1600" dirty="0">
                <a:latin typeface="Arial Narrow" panose="020B0606020202030204" pitchFamily="34" charset="0"/>
                <a:ea typeface="+mj-ea"/>
                <a:cs typeface="+mj-cs"/>
              </a:rPr>
              <a:t>Su altı gürültüleri (zelzeleden kaynaklanan)</a:t>
            </a:r>
            <a:endParaRPr lang="tr-TR" altLang="tr-TR" sz="1600" dirty="0">
              <a:latin typeface="Arial Narrow" panose="020B0606020202030204" pitchFamily="34" charset="0"/>
              <a:ea typeface="+mj-ea"/>
              <a:cs typeface="+mj-cs"/>
            </a:endParaRPr>
          </a:p>
          <a:p>
            <a:pPr marL="0" indent="0" algn="just">
              <a:lnSpc>
                <a:spcPct val="200000"/>
              </a:lnSpc>
              <a:buNone/>
            </a:pPr>
            <a:endParaRPr lang="tr-TR" sz="1600" dirty="0">
              <a:latin typeface="Arial Narrow" panose="020B0606020202030204" pitchFamily="34" charset="0"/>
              <a:ea typeface="+mj-ea"/>
              <a:cs typeface="+mj-cs"/>
            </a:endParaRPr>
          </a:p>
        </p:txBody>
      </p:sp>
      <p:pic>
        <p:nvPicPr>
          <p:cNvPr id="1026" name="Picture 2" descr="D:\İŞ SAĞLIĞI VE GÜVENLİĞİ UZEM\ÇEVRE KORUMA\d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2850" y="1351085"/>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İŞ SAĞLIĞI VE GÜVENLİĞİ UZEM\ÇEVRE KORUMA\dg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9453" y="4933951"/>
            <a:ext cx="293370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Ş SAĞLIĞI VE GÜVENLİĞİ UZEM\ÇEVRE KORUMA\dg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0192" y="2951285"/>
            <a:ext cx="2828925"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97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3. Gürültünün Zararları</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200000"/>
              </a:lnSpc>
              <a:buNone/>
            </a:pPr>
            <a:r>
              <a:rPr lang="tr-TR" altLang="tr-TR" sz="1600" dirty="0" smtClean="0">
                <a:latin typeface="Arial Narrow" panose="020B0606020202030204" pitchFamily="34" charset="0"/>
                <a:ea typeface="+mj-ea"/>
                <a:cs typeface="+mj-cs"/>
              </a:rPr>
              <a:t>	</a:t>
            </a:r>
            <a:endParaRPr lang="tr-TR" sz="1600" dirty="0">
              <a:latin typeface="Arial Narrow" panose="020B0606020202030204" pitchFamily="34" charset="0"/>
              <a:ea typeface="+mj-ea"/>
              <a:cs typeface="+mj-cs"/>
            </a:endParaRPr>
          </a:p>
        </p:txBody>
      </p:sp>
      <p:sp>
        <p:nvSpPr>
          <p:cNvPr id="5" name="Rectangle 7"/>
          <p:cNvSpPr>
            <a:spLocks noChangeArrowheads="1"/>
          </p:cNvSpPr>
          <p:nvPr/>
        </p:nvSpPr>
        <p:spPr bwMode="gray">
          <a:xfrm>
            <a:off x="431800" y="1713157"/>
            <a:ext cx="3615267" cy="971550"/>
          </a:xfrm>
          <a:prstGeom prst="rect">
            <a:avLst/>
          </a:prstGeom>
          <a:solidFill>
            <a:schemeClr val="accent2">
              <a:lumMod val="75000"/>
            </a:schemeClr>
          </a:solidFill>
          <a:ln w="12700">
            <a:solidFill>
              <a:schemeClr val="bg1">
                <a:lumMod val="85000"/>
              </a:schemeClr>
            </a:solidFill>
            <a:miter lim="800000"/>
            <a:headEnd/>
            <a:tailEnd/>
          </a:ln>
          <a:effectLst>
            <a:outerShdw dist="53882" dir="2700000" algn="ctr" rotWithShape="0">
              <a:srgbClr val="808080">
                <a:alpha val="50000"/>
              </a:srgbClr>
            </a:outerShdw>
          </a:effectLst>
        </p:spPr>
        <p:txBody>
          <a:bodyPr lIns="0" tIns="0" rIns="0" bIns="0" anchor="ctr"/>
          <a:lstStyle>
            <a:lvl1pPr marL="342900" indent="-342900" defTabSz="801688" eaLnBrk="0" hangingPunct="0">
              <a:defRPr>
                <a:solidFill>
                  <a:schemeClr val="tx1"/>
                </a:solidFill>
                <a:latin typeface="Calibri" pitchFamily="34" charset="0"/>
                <a:ea typeface="SimSun" pitchFamily="2" charset="-122"/>
              </a:defRPr>
            </a:lvl1pPr>
            <a:lvl2pPr marL="742950" indent="-285750" defTabSz="801688" eaLnBrk="0" hangingPunct="0">
              <a:defRPr>
                <a:solidFill>
                  <a:schemeClr val="tx1"/>
                </a:solidFill>
                <a:latin typeface="Calibri" pitchFamily="34" charset="0"/>
                <a:ea typeface="SimSun" pitchFamily="2" charset="-122"/>
              </a:defRPr>
            </a:lvl2pPr>
            <a:lvl3pPr marL="1143000" indent="-228600" defTabSz="801688" eaLnBrk="0" hangingPunct="0">
              <a:defRPr>
                <a:solidFill>
                  <a:schemeClr val="tx1"/>
                </a:solidFill>
                <a:latin typeface="Calibri" pitchFamily="34" charset="0"/>
                <a:ea typeface="SimSun" pitchFamily="2" charset="-122"/>
              </a:defRPr>
            </a:lvl3pPr>
            <a:lvl4pPr marL="1600200" indent="-228600" defTabSz="801688" eaLnBrk="0" hangingPunct="0">
              <a:defRPr>
                <a:solidFill>
                  <a:schemeClr val="tx1"/>
                </a:solidFill>
                <a:latin typeface="Calibri" pitchFamily="34" charset="0"/>
                <a:ea typeface="SimSun" pitchFamily="2" charset="-122"/>
              </a:defRPr>
            </a:lvl4pPr>
            <a:lvl5pPr marL="2057400" indent="-228600" defTabSz="801688" eaLnBrk="0" hangingPunct="0">
              <a:defRPr>
                <a:solidFill>
                  <a:schemeClr val="tx1"/>
                </a:solidFill>
                <a:latin typeface="Calibri" pitchFamily="34" charset="0"/>
                <a:ea typeface="SimSun"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SimSun"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SimSun"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SimSun"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SimSun" pitchFamily="2" charset="-122"/>
              </a:defRPr>
            </a:lvl9pPr>
          </a:lstStyle>
          <a:p>
            <a:pPr algn="ctr">
              <a:defRPr/>
            </a:pPr>
            <a:r>
              <a:rPr lang="tr-TR" altLang="tr-TR" sz="2000" b="1" dirty="0" smtClean="0">
                <a:solidFill>
                  <a:srgbClr val="FFFFFF"/>
                </a:solidFill>
                <a:latin typeface="Cambria Math" pitchFamily="18" charset="0"/>
                <a:cs typeface="+mn-cs"/>
              </a:rPr>
              <a:t>FİZYOLOJİK  ETKİLERİ</a:t>
            </a:r>
          </a:p>
        </p:txBody>
      </p:sp>
      <p:sp>
        <p:nvSpPr>
          <p:cNvPr id="6" name="Rectangle 7"/>
          <p:cNvSpPr>
            <a:spLocks noChangeArrowheads="1"/>
          </p:cNvSpPr>
          <p:nvPr/>
        </p:nvSpPr>
        <p:spPr bwMode="gray">
          <a:xfrm>
            <a:off x="4288367" y="1713157"/>
            <a:ext cx="3615267" cy="971550"/>
          </a:xfrm>
          <a:prstGeom prst="rect">
            <a:avLst/>
          </a:prstGeom>
          <a:solidFill>
            <a:schemeClr val="tx2">
              <a:lumMod val="75000"/>
            </a:schemeClr>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lvl1pPr defTabSz="801688" eaLnBrk="0" hangingPunct="0">
              <a:defRPr>
                <a:solidFill>
                  <a:schemeClr val="tx1"/>
                </a:solidFill>
                <a:latin typeface="Calibri" pitchFamily="34" charset="0"/>
                <a:ea typeface="SimSun" pitchFamily="2" charset="-122"/>
              </a:defRPr>
            </a:lvl1pPr>
            <a:lvl2pPr marL="742950" indent="-285750" defTabSz="801688" eaLnBrk="0" hangingPunct="0">
              <a:defRPr>
                <a:solidFill>
                  <a:schemeClr val="tx1"/>
                </a:solidFill>
                <a:latin typeface="Calibri" pitchFamily="34" charset="0"/>
                <a:ea typeface="SimSun" pitchFamily="2" charset="-122"/>
              </a:defRPr>
            </a:lvl2pPr>
            <a:lvl3pPr marL="1143000" indent="-228600" defTabSz="801688" eaLnBrk="0" hangingPunct="0">
              <a:defRPr>
                <a:solidFill>
                  <a:schemeClr val="tx1"/>
                </a:solidFill>
                <a:latin typeface="Calibri" pitchFamily="34" charset="0"/>
                <a:ea typeface="SimSun" pitchFamily="2" charset="-122"/>
              </a:defRPr>
            </a:lvl3pPr>
            <a:lvl4pPr marL="1600200" indent="-228600" defTabSz="801688" eaLnBrk="0" hangingPunct="0">
              <a:defRPr>
                <a:solidFill>
                  <a:schemeClr val="tx1"/>
                </a:solidFill>
                <a:latin typeface="Calibri" pitchFamily="34" charset="0"/>
                <a:ea typeface="SimSun" pitchFamily="2" charset="-122"/>
              </a:defRPr>
            </a:lvl4pPr>
            <a:lvl5pPr marL="2057400" indent="-228600" defTabSz="801688" eaLnBrk="0" hangingPunct="0">
              <a:defRPr>
                <a:solidFill>
                  <a:schemeClr val="tx1"/>
                </a:solidFill>
                <a:latin typeface="Calibri" pitchFamily="34" charset="0"/>
                <a:ea typeface="SimSun"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SimSun"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SimSun"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SimSun"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SimSun" pitchFamily="2" charset="-122"/>
              </a:defRPr>
            </a:lvl9pPr>
          </a:lstStyle>
          <a:p>
            <a:pPr algn="ctr">
              <a:defRPr/>
            </a:pPr>
            <a:r>
              <a:rPr lang="tr-TR" altLang="tr-TR" sz="2000" b="1" smtClean="0">
                <a:solidFill>
                  <a:srgbClr val="FFFFFF"/>
                </a:solidFill>
                <a:latin typeface="Cambria Math" pitchFamily="18" charset="0"/>
                <a:cs typeface="+mn-cs"/>
              </a:rPr>
              <a:t>PSİKOLOJİK  ETKİLERİ</a:t>
            </a:r>
          </a:p>
        </p:txBody>
      </p:sp>
      <p:sp>
        <p:nvSpPr>
          <p:cNvPr id="7" name="Rectangle 7"/>
          <p:cNvSpPr>
            <a:spLocks noChangeArrowheads="1"/>
          </p:cNvSpPr>
          <p:nvPr/>
        </p:nvSpPr>
        <p:spPr bwMode="gray">
          <a:xfrm>
            <a:off x="8144933" y="1713157"/>
            <a:ext cx="3615267" cy="971550"/>
          </a:xfrm>
          <a:prstGeom prst="rect">
            <a:avLst/>
          </a:prstGeom>
          <a:gradFill rotWithShape="1">
            <a:gsLst>
              <a:gs pos="0">
                <a:schemeClr val="bg2"/>
              </a:gs>
              <a:gs pos="50000">
                <a:schemeClr val="bg2">
                  <a:gamma/>
                  <a:tint val="60784"/>
                  <a:invGamma/>
                </a:schemeClr>
              </a:gs>
              <a:gs pos="100000">
                <a:schemeClr val="bg2"/>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lvl1pPr defTabSz="801688" eaLnBrk="0" hangingPunct="0">
              <a:defRPr>
                <a:solidFill>
                  <a:schemeClr val="tx1"/>
                </a:solidFill>
                <a:latin typeface="Calibri" pitchFamily="34" charset="0"/>
                <a:ea typeface="SimSun" pitchFamily="2" charset="-122"/>
              </a:defRPr>
            </a:lvl1pPr>
            <a:lvl2pPr marL="742950" indent="-285750" defTabSz="801688" eaLnBrk="0" hangingPunct="0">
              <a:defRPr>
                <a:solidFill>
                  <a:schemeClr val="tx1"/>
                </a:solidFill>
                <a:latin typeface="Calibri" pitchFamily="34" charset="0"/>
                <a:ea typeface="SimSun" pitchFamily="2" charset="-122"/>
              </a:defRPr>
            </a:lvl2pPr>
            <a:lvl3pPr marL="1143000" indent="-228600" defTabSz="801688" eaLnBrk="0" hangingPunct="0">
              <a:defRPr>
                <a:solidFill>
                  <a:schemeClr val="tx1"/>
                </a:solidFill>
                <a:latin typeface="Calibri" pitchFamily="34" charset="0"/>
                <a:ea typeface="SimSun" pitchFamily="2" charset="-122"/>
              </a:defRPr>
            </a:lvl3pPr>
            <a:lvl4pPr marL="1600200" indent="-228600" defTabSz="801688" eaLnBrk="0" hangingPunct="0">
              <a:defRPr>
                <a:solidFill>
                  <a:schemeClr val="tx1"/>
                </a:solidFill>
                <a:latin typeface="Calibri" pitchFamily="34" charset="0"/>
                <a:ea typeface="SimSun" pitchFamily="2" charset="-122"/>
              </a:defRPr>
            </a:lvl4pPr>
            <a:lvl5pPr marL="2057400" indent="-228600" defTabSz="801688" eaLnBrk="0" hangingPunct="0">
              <a:defRPr>
                <a:solidFill>
                  <a:schemeClr val="tx1"/>
                </a:solidFill>
                <a:latin typeface="Calibri" pitchFamily="34" charset="0"/>
                <a:ea typeface="SimSun"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SimSun"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SimSun"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SimSun"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SimSun" pitchFamily="2" charset="-122"/>
              </a:defRPr>
            </a:lvl9pPr>
          </a:lstStyle>
          <a:p>
            <a:pPr algn="ctr">
              <a:defRPr/>
            </a:pPr>
            <a:r>
              <a:rPr lang="tr-TR" altLang="tr-TR" sz="2000" b="1" smtClean="0">
                <a:solidFill>
                  <a:srgbClr val="FF0000"/>
                </a:solidFill>
                <a:latin typeface="Cambria Math" pitchFamily="18" charset="0"/>
                <a:cs typeface="+mn-cs"/>
              </a:rPr>
              <a:t>PERFORMANS ETKİLERİ</a:t>
            </a:r>
          </a:p>
        </p:txBody>
      </p:sp>
      <p:sp>
        <p:nvSpPr>
          <p:cNvPr id="8" name="Rectangle 3"/>
          <p:cNvSpPr>
            <a:spLocks noChangeArrowheads="1"/>
          </p:cNvSpPr>
          <p:nvPr/>
        </p:nvSpPr>
        <p:spPr bwMode="gray">
          <a:xfrm>
            <a:off x="431800" y="2684707"/>
            <a:ext cx="3615267" cy="390366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p>
            <a:pPr marL="252000" indent="-180000">
              <a:buFont typeface="+mj-lt"/>
              <a:buAutoNum type="arabicPeriod"/>
              <a:defRPr/>
            </a:pPr>
            <a:r>
              <a:rPr lang="tr-TR" sz="1600" i="1" dirty="0">
                <a:cs typeface="Calibri" pitchFamily="34" charset="0"/>
              </a:rPr>
              <a:t>İşitme kayıpları, </a:t>
            </a:r>
          </a:p>
          <a:p>
            <a:pPr marL="252000" indent="-180000">
              <a:buFont typeface="+mj-lt"/>
              <a:buAutoNum type="arabicPeriod"/>
              <a:defRPr/>
            </a:pPr>
            <a:r>
              <a:rPr lang="tr-TR" sz="1600" i="1" dirty="0">
                <a:cs typeface="Calibri" pitchFamily="34" charset="0"/>
              </a:rPr>
              <a:t>Kan basıncının artması, </a:t>
            </a:r>
          </a:p>
          <a:p>
            <a:pPr marL="252000" indent="-180000">
              <a:buFont typeface="+mj-lt"/>
              <a:buAutoNum type="arabicPeriod"/>
              <a:defRPr/>
            </a:pPr>
            <a:r>
              <a:rPr lang="tr-TR" sz="1600" i="1" dirty="0">
                <a:cs typeface="Calibri" pitchFamily="34" charset="0"/>
              </a:rPr>
              <a:t>Kalp atışlarında değişim,</a:t>
            </a:r>
          </a:p>
          <a:p>
            <a:pPr marL="252000" indent="-180000">
              <a:buFont typeface="+mj-lt"/>
              <a:buAutoNum type="arabicPeriod"/>
              <a:defRPr/>
            </a:pPr>
            <a:r>
              <a:rPr lang="tr-TR" sz="1600" i="1" dirty="0">
                <a:cs typeface="Calibri" pitchFamily="34" charset="0"/>
              </a:rPr>
              <a:t>Dolaşım bozuklukları, </a:t>
            </a:r>
          </a:p>
          <a:p>
            <a:pPr marL="252000" indent="-180000">
              <a:buFont typeface="+mj-lt"/>
              <a:buAutoNum type="arabicPeriod"/>
              <a:defRPr/>
            </a:pPr>
            <a:r>
              <a:rPr lang="tr-TR" sz="1600" i="1" dirty="0">
                <a:cs typeface="Calibri" pitchFamily="34" charset="0"/>
              </a:rPr>
              <a:t>Solunumda hızlanma, </a:t>
            </a:r>
          </a:p>
          <a:p>
            <a:pPr marL="252000" indent="-180000">
              <a:buFont typeface="+mj-lt"/>
              <a:buAutoNum type="arabicPeriod"/>
              <a:defRPr/>
            </a:pPr>
            <a:r>
              <a:rPr lang="tr-TR" sz="1600" i="1" dirty="0">
                <a:cs typeface="Calibri" pitchFamily="34" charset="0"/>
              </a:rPr>
              <a:t>Terlemede artış,</a:t>
            </a:r>
          </a:p>
          <a:p>
            <a:pPr marL="252000" indent="-180000">
              <a:buFont typeface="+mj-lt"/>
              <a:buAutoNum type="arabicPeriod"/>
              <a:defRPr/>
            </a:pPr>
            <a:r>
              <a:rPr lang="tr-TR" sz="1600" i="1" dirty="0">
                <a:cs typeface="Calibri" pitchFamily="34" charset="0"/>
              </a:rPr>
              <a:t>Mide bulantısı,</a:t>
            </a:r>
          </a:p>
          <a:p>
            <a:pPr marL="252000" indent="-180000">
              <a:buFont typeface="+mj-lt"/>
              <a:buAutoNum type="arabicPeriod"/>
              <a:defRPr/>
            </a:pPr>
            <a:r>
              <a:rPr lang="tr-TR" sz="1600" i="1" dirty="0">
                <a:cs typeface="Calibri" pitchFamily="34" charset="0"/>
              </a:rPr>
              <a:t>Baş ağrısı,</a:t>
            </a:r>
          </a:p>
          <a:p>
            <a:pPr marL="252000" indent="-180000">
              <a:buFont typeface="+mj-lt"/>
              <a:buAutoNum type="arabicPeriod"/>
              <a:defRPr/>
            </a:pPr>
            <a:r>
              <a:rPr lang="tr-TR" sz="1600" i="1" dirty="0">
                <a:cs typeface="Calibri" pitchFamily="34" charset="0"/>
              </a:rPr>
              <a:t>Göz bebeklerinde büyüme</a:t>
            </a:r>
          </a:p>
          <a:p>
            <a:pPr algn="ctr">
              <a:defRPr/>
            </a:pPr>
            <a:endParaRPr lang="tr-TR" sz="1600" i="1" dirty="0">
              <a:cs typeface="Calibri" pitchFamily="34" charset="0"/>
            </a:endParaRPr>
          </a:p>
          <a:p>
            <a:pPr algn="ctr">
              <a:defRPr/>
            </a:pPr>
            <a:endParaRPr lang="tr-TR" sz="1600" i="1" dirty="0">
              <a:solidFill>
                <a:srgbClr val="000000"/>
              </a:solidFill>
              <a:effectLst>
                <a:outerShdw blurRad="38100" dist="38100" dir="2700000" algn="tl">
                  <a:srgbClr val="000000">
                    <a:alpha val="43137"/>
                  </a:srgbClr>
                </a:outerShdw>
              </a:effectLst>
              <a:cs typeface="Calibri" pitchFamily="34" charset="0"/>
            </a:endParaRPr>
          </a:p>
          <a:p>
            <a:pPr algn="ctr">
              <a:defRPr/>
            </a:pPr>
            <a:endParaRPr lang="en-GB" sz="1600" i="1" dirty="0">
              <a:solidFill>
                <a:srgbClr val="000000"/>
              </a:solidFill>
              <a:effectLst>
                <a:outerShdw blurRad="38100" dist="38100" dir="2700000" algn="tl">
                  <a:srgbClr val="000000">
                    <a:alpha val="43137"/>
                  </a:srgbClr>
                </a:outerShdw>
              </a:effectLst>
              <a:cs typeface="Calibri" pitchFamily="34" charset="0"/>
            </a:endParaRPr>
          </a:p>
        </p:txBody>
      </p:sp>
      <p:sp>
        <p:nvSpPr>
          <p:cNvPr id="9" name="Rectangle 3"/>
          <p:cNvSpPr>
            <a:spLocks noChangeArrowheads="1"/>
          </p:cNvSpPr>
          <p:nvPr/>
        </p:nvSpPr>
        <p:spPr bwMode="gray">
          <a:xfrm>
            <a:off x="4288367" y="2684707"/>
            <a:ext cx="3615267" cy="390366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lvl1pPr marL="215900" indent="-215900" eaLnBrk="0" hangingPunct="0">
              <a:spcBef>
                <a:spcPct val="20000"/>
              </a:spcBef>
              <a:buFont typeface="Arial" pitchFamily="34" charset="0"/>
              <a:buChar char="•"/>
              <a:defRPr sz="3200">
                <a:solidFill>
                  <a:schemeClr val="tx1"/>
                </a:solidFill>
                <a:latin typeface="Calibri" pitchFamily="34" charset="0"/>
                <a:ea typeface="SimSun"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SimSun"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SimSun"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9pPr>
          </a:lstStyle>
          <a:p>
            <a:pPr eaLnBrk="1" hangingPunct="1">
              <a:spcBef>
                <a:spcPct val="0"/>
              </a:spcBef>
              <a:buFont typeface="Calibri" pitchFamily="34" charset="0"/>
              <a:buAutoNum type="arabicPeriod"/>
            </a:pPr>
            <a:r>
              <a:rPr lang="tr-TR" altLang="tr-TR" sz="1600" i="1" dirty="0">
                <a:cs typeface="Calibri" pitchFamily="34" charset="0"/>
              </a:rPr>
              <a:t>Davranış bozuklukları,</a:t>
            </a:r>
          </a:p>
          <a:p>
            <a:pPr eaLnBrk="1" hangingPunct="1">
              <a:spcBef>
                <a:spcPct val="0"/>
              </a:spcBef>
              <a:buFont typeface="Calibri" pitchFamily="34" charset="0"/>
              <a:buAutoNum type="arabicPeriod"/>
            </a:pPr>
            <a:r>
              <a:rPr lang="tr-TR" altLang="tr-TR" sz="1600" i="1" dirty="0">
                <a:cs typeface="Calibri" pitchFamily="34" charset="0"/>
              </a:rPr>
              <a:t>Uyku bozuklukları, </a:t>
            </a:r>
          </a:p>
          <a:p>
            <a:pPr eaLnBrk="1" hangingPunct="1">
              <a:spcBef>
                <a:spcPct val="0"/>
              </a:spcBef>
              <a:buFont typeface="Calibri" pitchFamily="34" charset="0"/>
              <a:buAutoNum type="arabicPeriod"/>
            </a:pPr>
            <a:r>
              <a:rPr lang="tr-TR" altLang="tr-TR" sz="1600" i="1" dirty="0">
                <a:cs typeface="Calibri" pitchFamily="34" charset="0"/>
              </a:rPr>
              <a:t>Aşırı sinirlilik ve tepkiler,</a:t>
            </a:r>
          </a:p>
          <a:p>
            <a:pPr eaLnBrk="1" hangingPunct="1">
              <a:spcBef>
                <a:spcPct val="0"/>
              </a:spcBef>
              <a:buFont typeface="Calibri" pitchFamily="34" charset="0"/>
              <a:buAutoNum type="arabicPeriod"/>
            </a:pPr>
            <a:r>
              <a:rPr lang="tr-TR" altLang="tr-TR" sz="1600" i="1" dirty="0">
                <a:cs typeface="Calibri" pitchFamily="34" charset="0"/>
              </a:rPr>
              <a:t>Konuşurken bağırmalar,</a:t>
            </a:r>
          </a:p>
          <a:p>
            <a:pPr eaLnBrk="1" hangingPunct="1">
              <a:spcBef>
                <a:spcPct val="0"/>
              </a:spcBef>
              <a:buFont typeface="Calibri" pitchFamily="34" charset="0"/>
              <a:buAutoNum type="arabicPeriod"/>
            </a:pPr>
            <a:r>
              <a:rPr lang="tr-TR" altLang="tr-TR" sz="1600" i="1" dirty="0">
                <a:cs typeface="Calibri" pitchFamily="34" charset="0"/>
              </a:rPr>
              <a:t>Hoşnutsuzluk, </a:t>
            </a:r>
          </a:p>
          <a:p>
            <a:pPr eaLnBrk="1" hangingPunct="1">
              <a:spcBef>
                <a:spcPct val="0"/>
              </a:spcBef>
              <a:buFont typeface="Calibri" pitchFamily="34" charset="0"/>
              <a:buAutoNum type="arabicPeriod"/>
            </a:pPr>
            <a:r>
              <a:rPr lang="tr-TR" altLang="tr-TR" sz="1600" i="1" dirty="0">
                <a:cs typeface="Calibri" pitchFamily="34" charset="0"/>
              </a:rPr>
              <a:t>Tedirginlik,</a:t>
            </a:r>
          </a:p>
          <a:p>
            <a:pPr eaLnBrk="1" hangingPunct="1">
              <a:spcBef>
                <a:spcPct val="0"/>
              </a:spcBef>
              <a:buFont typeface="Calibri" pitchFamily="34" charset="0"/>
              <a:buAutoNum type="arabicPeriod"/>
            </a:pPr>
            <a:r>
              <a:rPr lang="tr-TR" altLang="tr-TR" sz="1600" i="1" dirty="0">
                <a:cs typeface="Calibri" pitchFamily="34" charset="0"/>
              </a:rPr>
              <a:t>Baş ağrıları,</a:t>
            </a:r>
          </a:p>
          <a:p>
            <a:pPr eaLnBrk="1" hangingPunct="1">
              <a:spcBef>
                <a:spcPct val="0"/>
              </a:spcBef>
              <a:buFont typeface="Calibri" pitchFamily="34" charset="0"/>
              <a:buAutoNum type="arabicPeriod"/>
            </a:pPr>
            <a:r>
              <a:rPr lang="tr-TR" altLang="tr-TR" sz="1600" i="1" dirty="0">
                <a:cs typeface="Calibri" pitchFamily="34" charset="0"/>
              </a:rPr>
              <a:t>Stresler,</a:t>
            </a:r>
          </a:p>
        </p:txBody>
      </p:sp>
      <p:sp>
        <p:nvSpPr>
          <p:cNvPr id="10" name="Rectangle 3"/>
          <p:cNvSpPr>
            <a:spLocks noChangeArrowheads="1"/>
          </p:cNvSpPr>
          <p:nvPr/>
        </p:nvSpPr>
        <p:spPr bwMode="gray">
          <a:xfrm>
            <a:off x="8144933" y="2684707"/>
            <a:ext cx="3615267" cy="390366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p>
            <a:pPr marL="216000" indent="-216000">
              <a:buFont typeface="+mj-lt"/>
              <a:buAutoNum type="arabicPeriod"/>
              <a:defRPr/>
            </a:pPr>
            <a:r>
              <a:rPr lang="tr-TR" sz="1600" i="1" dirty="0">
                <a:cs typeface="Calibri" pitchFamily="34" charset="0"/>
              </a:rPr>
              <a:t>İş veriminin düşmesi,</a:t>
            </a:r>
          </a:p>
          <a:p>
            <a:pPr marL="216000" indent="-216000">
              <a:buFont typeface="+mj-lt"/>
              <a:buAutoNum type="arabicPeriod"/>
              <a:defRPr/>
            </a:pPr>
            <a:r>
              <a:rPr lang="tr-TR" sz="1600" i="1" dirty="0">
                <a:cs typeface="Calibri" pitchFamily="34" charset="0"/>
              </a:rPr>
              <a:t>İş kalitesinin düşmesi,</a:t>
            </a:r>
          </a:p>
          <a:p>
            <a:pPr marL="216000" indent="-216000">
              <a:buFont typeface="+mj-lt"/>
              <a:buAutoNum type="arabicPeriod"/>
              <a:defRPr/>
            </a:pPr>
            <a:r>
              <a:rPr lang="tr-TR" sz="1600" i="1" dirty="0">
                <a:cs typeface="Calibri" pitchFamily="34" charset="0"/>
              </a:rPr>
              <a:t>Konsantrasyon bozukluğu,</a:t>
            </a:r>
          </a:p>
          <a:p>
            <a:pPr marL="216000" indent="-216000">
              <a:buFont typeface="+mj-lt"/>
              <a:buAutoNum type="arabicPeriod"/>
              <a:defRPr/>
            </a:pPr>
            <a:r>
              <a:rPr lang="tr-TR" sz="1600" i="1" dirty="0">
                <a:cs typeface="Calibri" pitchFamily="34" charset="0"/>
              </a:rPr>
              <a:t>Hareketlerin yavaşlaması,</a:t>
            </a:r>
          </a:p>
          <a:p>
            <a:pPr marL="216000" indent="-216000">
              <a:buFont typeface="+mj-lt"/>
              <a:buAutoNum type="arabicPeriod"/>
              <a:defRPr/>
            </a:pPr>
            <a:r>
              <a:rPr lang="tr-TR" sz="1600" i="1" dirty="0">
                <a:cs typeface="Calibri" pitchFamily="34" charset="0"/>
              </a:rPr>
              <a:t>Dinlenmenin bozulması,</a:t>
            </a:r>
          </a:p>
          <a:p>
            <a:pPr marL="216000" indent="-216000">
              <a:buFont typeface="+mj-lt"/>
              <a:buAutoNum type="arabicPeriod"/>
              <a:defRPr/>
            </a:pPr>
            <a:endParaRPr lang="tr-TR" sz="1600" i="1" dirty="0">
              <a:cs typeface="Calibri" pitchFamily="34" charset="0"/>
            </a:endParaRPr>
          </a:p>
          <a:p>
            <a:pPr marL="216000" indent="-216000">
              <a:buFont typeface="+mj-lt"/>
              <a:buAutoNum type="arabicPeriod"/>
              <a:defRPr/>
            </a:pPr>
            <a:endParaRPr lang="tr-TR" sz="1600" i="1" dirty="0">
              <a:cs typeface="Calibri" pitchFamily="34" charset="0"/>
            </a:endParaRPr>
          </a:p>
          <a:p>
            <a:pPr marL="216000" indent="-216000">
              <a:buFont typeface="+mj-lt"/>
              <a:buAutoNum type="arabicPeriod"/>
              <a:defRPr/>
            </a:pPr>
            <a:endParaRPr lang="tr-TR" sz="1600" i="1" dirty="0">
              <a:cs typeface="Calibri" pitchFamily="34" charset="0"/>
            </a:endParaRPr>
          </a:p>
          <a:p>
            <a:pPr algn="ctr">
              <a:defRPr/>
            </a:pPr>
            <a:r>
              <a:rPr lang="tr-TR" sz="1600" i="1" dirty="0">
                <a:cs typeface="Calibri" pitchFamily="34" charset="0"/>
              </a:rPr>
              <a:t> «Bir araştırmaya göre; bir mekanik konstrüksiyon atölyesinde gürültünün </a:t>
            </a:r>
            <a:r>
              <a:rPr lang="tr-TR" sz="1600" b="1" i="1" dirty="0">
                <a:cs typeface="Calibri" pitchFamily="34" charset="0"/>
              </a:rPr>
              <a:t>25dB </a:t>
            </a:r>
            <a:r>
              <a:rPr lang="tr-TR" sz="1600" i="1" dirty="0">
                <a:cs typeface="Calibri" pitchFamily="34" charset="0"/>
              </a:rPr>
              <a:t>düşürülmesi sonucu hatalı parça sayısı oranında </a:t>
            </a:r>
            <a:r>
              <a:rPr lang="tr-TR" sz="1600" b="1" i="1" dirty="0">
                <a:cs typeface="Calibri" pitchFamily="34" charset="0"/>
              </a:rPr>
              <a:t>%52’lik azalma</a:t>
            </a:r>
            <a:r>
              <a:rPr lang="tr-TR" sz="1600" i="1" dirty="0">
                <a:cs typeface="Calibri" pitchFamily="34" charset="0"/>
              </a:rPr>
              <a:t> saptanmıştır.»</a:t>
            </a:r>
          </a:p>
        </p:txBody>
      </p:sp>
    </p:spTree>
    <p:extLst>
      <p:ext uri="{BB962C8B-B14F-4D97-AF65-F5344CB8AC3E}">
        <p14:creationId xmlns:p14="http://schemas.microsoft.com/office/powerpoint/2010/main" val="881508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3.1. Gürültünün Meslek Hastalığı Sayılma Koşulları</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algn="ctr">
              <a:lnSpc>
                <a:spcPct val="200000"/>
              </a:lnSpc>
              <a:spcBef>
                <a:spcPct val="0"/>
              </a:spcBef>
              <a:spcAft>
                <a:spcPts val="1200"/>
              </a:spcAft>
              <a:buClr>
                <a:srgbClr val="292929"/>
              </a:buClr>
              <a:buNone/>
            </a:pPr>
            <a:r>
              <a:rPr lang="tr-TR" altLang="tr-TR" sz="1600" dirty="0" smtClean="0">
                <a:latin typeface="Arial Narrow" panose="020B0606020202030204" pitchFamily="34" charset="0"/>
                <a:ea typeface="+mj-ea"/>
                <a:cs typeface="+mj-cs"/>
              </a:rPr>
              <a:t>	</a:t>
            </a:r>
            <a:r>
              <a:rPr lang="tr-TR" altLang="tr-TR" sz="1600" b="1" i="1" dirty="0">
                <a:solidFill>
                  <a:srgbClr val="000000"/>
                </a:solidFill>
                <a:cs typeface="Calibri" pitchFamily="34" charset="0"/>
              </a:rPr>
              <a:t> </a:t>
            </a:r>
            <a:r>
              <a:rPr lang="tr-TR" altLang="tr-TR" sz="1600" dirty="0">
                <a:latin typeface="Arial Narrow" panose="020B0606020202030204" pitchFamily="34" charset="0"/>
                <a:ea typeface="+mj-ea"/>
                <a:cs typeface="+mj-cs"/>
              </a:rPr>
              <a:t>«Gürültü zararlarının meslek hastalığı sayılabilmesi için gürültülü işte </a:t>
            </a:r>
            <a:r>
              <a:rPr lang="tr-TR" altLang="tr-TR" sz="1600" b="1" dirty="0">
                <a:latin typeface="Arial Narrow" panose="020B0606020202030204" pitchFamily="34" charset="0"/>
                <a:ea typeface="+mj-ea"/>
                <a:cs typeface="+mj-cs"/>
              </a:rPr>
              <a:t>en az iki yıl</a:t>
            </a:r>
            <a:r>
              <a:rPr lang="tr-TR" altLang="tr-TR" sz="1600" dirty="0">
                <a:latin typeface="Arial Narrow" panose="020B0606020202030204" pitchFamily="34" charset="0"/>
                <a:ea typeface="+mj-ea"/>
                <a:cs typeface="+mj-cs"/>
              </a:rPr>
              <a:t>, gürültü şiddeti </a:t>
            </a:r>
            <a:r>
              <a:rPr lang="tr-TR" altLang="tr-TR" sz="1600" b="1" dirty="0">
                <a:latin typeface="Arial Narrow" panose="020B0606020202030204" pitchFamily="34" charset="0"/>
                <a:ea typeface="+mj-ea"/>
                <a:cs typeface="+mj-cs"/>
              </a:rPr>
              <a:t>sürekli olarak 85dB’lin üstünde </a:t>
            </a:r>
            <a:r>
              <a:rPr lang="tr-TR" altLang="tr-TR" sz="1600" dirty="0">
                <a:latin typeface="Arial Narrow" panose="020B0606020202030204" pitchFamily="34" charset="0"/>
                <a:ea typeface="+mj-ea"/>
                <a:cs typeface="+mj-cs"/>
              </a:rPr>
              <a:t>olan işlerde </a:t>
            </a:r>
            <a:r>
              <a:rPr lang="tr-TR" altLang="tr-TR" sz="1600" b="1" dirty="0">
                <a:latin typeface="Arial Narrow" panose="020B0606020202030204" pitchFamily="34" charset="0"/>
                <a:ea typeface="+mj-ea"/>
                <a:cs typeface="+mj-cs"/>
              </a:rPr>
              <a:t>en az 30 gün </a:t>
            </a:r>
            <a:r>
              <a:rPr lang="tr-TR" altLang="tr-TR" sz="1600" dirty="0">
                <a:latin typeface="Arial Narrow" panose="020B0606020202030204" pitchFamily="34" charset="0"/>
                <a:ea typeface="+mj-ea"/>
                <a:cs typeface="+mj-cs"/>
              </a:rPr>
              <a:t>çalışılmış olmak gereklidir» denilmektedir. </a:t>
            </a:r>
          </a:p>
          <a:p>
            <a:pPr algn="ctr">
              <a:lnSpc>
                <a:spcPct val="200000"/>
              </a:lnSpc>
              <a:spcBef>
                <a:spcPct val="0"/>
              </a:spcBef>
              <a:spcAft>
                <a:spcPts val="1200"/>
              </a:spcAft>
              <a:buClr>
                <a:srgbClr val="292929"/>
              </a:buClr>
              <a:buNone/>
            </a:pPr>
            <a:r>
              <a:rPr lang="tr-TR" altLang="tr-TR" sz="1600" dirty="0">
                <a:latin typeface="Arial Narrow" panose="020B0606020202030204" pitchFamily="34" charset="0"/>
                <a:ea typeface="+mj-ea"/>
                <a:cs typeface="+mj-cs"/>
              </a:rPr>
              <a:t>Gürültü için yükümlük süresi «</a:t>
            </a:r>
            <a:r>
              <a:rPr lang="tr-TR" altLang="tr-TR" sz="1600" b="1" dirty="0">
                <a:latin typeface="Arial Narrow" panose="020B0606020202030204" pitchFamily="34" charset="0"/>
                <a:ea typeface="+mj-ea"/>
                <a:cs typeface="+mj-cs"/>
              </a:rPr>
              <a:t>6 ay olarak</a:t>
            </a:r>
            <a:r>
              <a:rPr lang="tr-TR" altLang="tr-TR" sz="1600" dirty="0">
                <a:latin typeface="Arial Narrow" panose="020B0606020202030204" pitchFamily="34" charset="0"/>
                <a:ea typeface="+mj-ea"/>
                <a:cs typeface="+mj-cs"/>
              </a:rPr>
              <a:t>» belirtilmiştir.</a:t>
            </a:r>
          </a:p>
          <a:p>
            <a:pPr algn="ctr">
              <a:lnSpc>
                <a:spcPct val="200000"/>
              </a:lnSpc>
              <a:spcBef>
                <a:spcPct val="0"/>
              </a:spcBef>
              <a:spcAft>
                <a:spcPts val="1200"/>
              </a:spcAft>
              <a:buClr>
                <a:srgbClr val="292929"/>
              </a:buClr>
              <a:buNone/>
            </a:pPr>
            <a:r>
              <a:rPr lang="tr-TR" altLang="tr-TR" sz="1600" dirty="0">
                <a:latin typeface="Arial Narrow" panose="020B0606020202030204" pitchFamily="34" charset="0"/>
                <a:ea typeface="+mj-ea"/>
                <a:cs typeface="+mj-cs"/>
              </a:rPr>
              <a:t>Not: Endüstride, meslek hastalıklarının </a:t>
            </a:r>
            <a:r>
              <a:rPr lang="tr-TR" altLang="tr-TR" sz="1600" b="1" dirty="0">
                <a:latin typeface="Arial Narrow" panose="020B0606020202030204" pitchFamily="34" charset="0"/>
                <a:ea typeface="+mj-ea"/>
                <a:cs typeface="+mj-cs"/>
              </a:rPr>
              <a:t>%10'u</a:t>
            </a:r>
            <a:r>
              <a:rPr lang="tr-TR" altLang="tr-TR" sz="1600" dirty="0">
                <a:latin typeface="Arial Narrow" panose="020B0606020202030204" pitchFamily="34" charset="0"/>
                <a:ea typeface="+mj-ea"/>
                <a:cs typeface="+mj-cs"/>
              </a:rPr>
              <a:t>, gürültü sonucu meydana gelen işitme kayıplarıdır. </a:t>
            </a:r>
            <a:endParaRPr lang="tr-TR" altLang="tr-TR" sz="1600" dirty="0" smtClean="0">
              <a:latin typeface="Arial Narrow" panose="020B0606020202030204" pitchFamily="34" charset="0"/>
              <a:ea typeface="+mj-ea"/>
              <a:cs typeface="+mj-cs"/>
            </a:endParaRPr>
          </a:p>
          <a:p>
            <a:pPr algn="ctr">
              <a:lnSpc>
                <a:spcPct val="200000"/>
              </a:lnSpc>
              <a:spcBef>
                <a:spcPct val="0"/>
              </a:spcBef>
              <a:spcAft>
                <a:spcPts val="1200"/>
              </a:spcAft>
              <a:buClr>
                <a:srgbClr val="292929"/>
              </a:buClr>
              <a:buNone/>
            </a:pPr>
            <a:endParaRPr lang="tr-TR" altLang="tr-TR" sz="1600" dirty="0">
              <a:latin typeface="Arial Narrow" panose="020B0606020202030204" pitchFamily="34" charset="0"/>
              <a:ea typeface="+mj-ea"/>
              <a:cs typeface="+mj-cs"/>
            </a:endParaRPr>
          </a:p>
          <a:p>
            <a:pPr algn="ctr">
              <a:lnSpc>
                <a:spcPct val="200000"/>
              </a:lnSpc>
              <a:spcBef>
                <a:spcPct val="0"/>
              </a:spcBef>
              <a:spcAft>
                <a:spcPts val="1200"/>
              </a:spcAft>
              <a:buClr>
                <a:srgbClr val="292929"/>
              </a:buClr>
              <a:buNone/>
            </a:pPr>
            <a:r>
              <a:rPr lang="tr-TR" altLang="tr-TR" sz="1600" dirty="0">
                <a:latin typeface="Arial Narrow" panose="020B0606020202030204" pitchFamily="34" charset="0"/>
                <a:ea typeface="+mj-ea"/>
                <a:cs typeface="+mj-cs"/>
              </a:rPr>
              <a:t> «Çalışma Gücü ve Meslekte Kazanma Gücü Kaybı Oranı Tespit İşlemleri Yönetmeliği Ek- 2»</a:t>
            </a: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695378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3.2. Gürültü Şiddetinin Toplanması</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200000"/>
              </a:lnSpc>
              <a:buNone/>
            </a:pPr>
            <a:r>
              <a:rPr lang="tr-TR" alt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Bilindiği gibi, gürültü düzeyi desibel olarak ölçülmekte ve tüm değerlendirmeler de bu birimle yapılmaktadır.  Desibel logaritmik bir ifadedir. Bu nedenle her bir </a:t>
            </a:r>
            <a:r>
              <a:rPr lang="tr-TR" sz="1600" dirty="0" err="1">
                <a:latin typeface="Arial Narrow" panose="020B0606020202030204" pitchFamily="34" charset="0"/>
                <a:ea typeface="+mj-ea"/>
                <a:cs typeface="+mj-cs"/>
              </a:rPr>
              <a:t>kaynakya</a:t>
            </a:r>
            <a:r>
              <a:rPr lang="tr-TR" sz="1600" dirty="0">
                <a:latin typeface="Arial Narrow" panose="020B0606020202030204" pitchFamily="34" charset="0"/>
                <a:ea typeface="+mj-ea"/>
                <a:cs typeface="+mj-cs"/>
              </a:rPr>
              <a:t> ölçülecek gürültü düzeyi, kaynakların birlikte çıkardıkları gürültünün değeri için basit aritmetik toplama ile belirlenmez. Örneğin: Tek tek çıkardıkları gürültü düzeyleri ayni olan, iki  gürültü kaynağının, ayni anda çıkardıkları gürültü; 100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+ 100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 200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değil, </a:t>
            </a:r>
            <a:r>
              <a:rPr lang="tr-TR" sz="1600" b="1" dirty="0">
                <a:latin typeface="Arial Narrow" panose="020B0606020202030204" pitchFamily="34" charset="0"/>
                <a:ea typeface="+mj-ea"/>
                <a:cs typeface="+mj-cs"/>
              </a:rPr>
              <a:t>100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+ 100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 </a:t>
            </a:r>
            <a:r>
              <a:rPr lang="tr-TR" sz="1600" b="1" dirty="0">
                <a:latin typeface="Arial Narrow" panose="020B0606020202030204" pitchFamily="34" charset="0"/>
                <a:ea typeface="+mj-ea"/>
                <a:cs typeface="+mj-cs"/>
              </a:rPr>
              <a:t>103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şeklindedir.</a:t>
            </a:r>
            <a:endParaRPr lang="tr-TR" sz="1600" dirty="0">
              <a:latin typeface="Arial Narrow" panose="020B0606020202030204" pitchFamily="34" charset="0"/>
              <a:ea typeface="+mj-ea"/>
              <a:cs typeface="+mj-cs"/>
            </a:endParaRPr>
          </a:p>
        </p:txBody>
      </p:sp>
      <p:graphicFrame>
        <p:nvGraphicFramePr>
          <p:cNvPr id="4" name="Tablo 3"/>
          <p:cNvGraphicFramePr>
            <a:graphicFrameLocks noGrp="1"/>
          </p:cNvGraphicFramePr>
          <p:nvPr>
            <p:extLst>
              <p:ext uri="{D42A27DB-BD31-4B8C-83A1-F6EECF244321}">
                <p14:modId xmlns:p14="http://schemas.microsoft.com/office/powerpoint/2010/main" val="1053859535"/>
              </p:ext>
            </p:extLst>
          </p:nvPr>
        </p:nvGraphicFramePr>
        <p:xfrm>
          <a:off x="2125785" y="3896619"/>
          <a:ext cx="8128000" cy="2494280"/>
        </p:xfrm>
        <a:graphic>
          <a:graphicData uri="http://schemas.openxmlformats.org/drawingml/2006/table">
            <a:tbl>
              <a:tblPr firstRow="1" bandRow="1">
                <a:tableStyleId>{5C22544A-7EE6-4342-B048-85BDC9FD1C3A}</a:tableStyleId>
              </a:tblPr>
              <a:tblGrid>
                <a:gridCol w="4064000"/>
                <a:gridCol w="4064000"/>
              </a:tblGrid>
              <a:tr h="370840">
                <a:tc>
                  <a:txBody>
                    <a:bodyPr/>
                    <a:lstStyle/>
                    <a:p>
                      <a:r>
                        <a:rPr lang="tr-TR" dirty="0" smtClean="0"/>
                        <a:t>Ses Düzeyleri</a:t>
                      </a:r>
                      <a:r>
                        <a:rPr lang="tr-TR" baseline="0" dirty="0" smtClean="0"/>
                        <a:t> Arasındaki Fark(</a:t>
                      </a:r>
                      <a:r>
                        <a:rPr lang="tr-TR" baseline="0" dirty="0" err="1" smtClean="0"/>
                        <a:t>dB</a:t>
                      </a:r>
                      <a:r>
                        <a:rPr lang="tr-TR" baseline="0" dirty="0" smtClean="0"/>
                        <a:t>)</a:t>
                      </a:r>
                      <a:endParaRPr lang="tr-TR" dirty="0"/>
                    </a:p>
                  </a:txBody>
                  <a:tcPr/>
                </a:tc>
                <a:tc>
                  <a:txBody>
                    <a:bodyPr/>
                    <a:lstStyle/>
                    <a:p>
                      <a:pPr algn="ctr"/>
                      <a:r>
                        <a:rPr lang="tr-TR" dirty="0" smtClean="0"/>
                        <a:t>Yüksek Düzeydeki Sese Eklenecek Miktar (</a:t>
                      </a:r>
                      <a:r>
                        <a:rPr lang="tr-TR" dirty="0" err="1" smtClean="0"/>
                        <a:t>dB</a:t>
                      </a:r>
                      <a:r>
                        <a:rPr lang="tr-TR" dirty="0" smtClean="0"/>
                        <a:t>)</a:t>
                      </a:r>
                      <a:endParaRPr lang="tr-TR" dirty="0"/>
                    </a:p>
                  </a:txBody>
                  <a:tcPr/>
                </a:tc>
              </a:tr>
              <a:tr h="370840">
                <a:tc>
                  <a:txBody>
                    <a:bodyPr/>
                    <a:lstStyle/>
                    <a:p>
                      <a:pPr algn="ctr"/>
                      <a:r>
                        <a:rPr lang="tr-TR" dirty="0" smtClean="0"/>
                        <a:t>0</a:t>
                      </a:r>
                      <a:endParaRPr lang="tr-TR" dirty="0"/>
                    </a:p>
                  </a:txBody>
                  <a:tcPr/>
                </a:tc>
                <a:tc>
                  <a:txBody>
                    <a:bodyPr/>
                    <a:lstStyle/>
                    <a:p>
                      <a:pPr algn="ctr"/>
                      <a:r>
                        <a:rPr lang="tr-TR" dirty="0" smtClean="0"/>
                        <a:t>3</a:t>
                      </a:r>
                      <a:endParaRPr lang="tr-TR" dirty="0"/>
                    </a:p>
                  </a:txBody>
                  <a:tcPr/>
                </a:tc>
              </a:tr>
              <a:tr h="370840">
                <a:tc>
                  <a:txBody>
                    <a:bodyPr/>
                    <a:lstStyle/>
                    <a:p>
                      <a:pPr algn="ctr"/>
                      <a:r>
                        <a:rPr lang="tr-TR" dirty="0" smtClean="0"/>
                        <a:t>2</a:t>
                      </a:r>
                      <a:endParaRPr lang="tr-TR" dirty="0"/>
                    </a:p>
                  </a:txBody>
                  <a:tcPr/>
                </a:tc>
                <a:tc>
                  <a:txBody>
                    <a:bodyPr/>
                    <a:lstStyle/>
                    <a:p>
                      <a:pPr algn="ctr"/>
                      <a:r>
                        <a:rPr lang="tr-TR" dirty="0" smtClean="0"/>
                        <a:t>2.6</a:t>
                      </a:r>
                      <a:endParaRPr lang="tr-TR" dirty="0"/>
                    </a:p>
                  </a:txBody>
                  <a:tcPr/>
                </a:tc>
              </a:tr>
              <a:tr h="370840">
                <a:tc>
                  <a:txBody>
                    <a:bodyPr/>
                    <a:lstStyle/>
                    <a:p>
                      <a:pPr algn="ctr"/>
                      <a:r>
                        <a:rPr lang="tr-TR" dirty="0" smtClean="0"/>
                        <a:t>3</a:t>
                      </a:r>
                      <a:endParaRPr lang="tr-TR" dirty="0"/>
                    </a:p>
                  </a:txBody>
                  <a:tcPr/>
                </a:tc>
                <a:tc>
                  <a:txBody>
                    <a:bodyPr/>
                    <a:lstStyle/>
                    <a:p>
                      <a:pPr algn="ctr"/>
                      <a:r>
                        <a:rPr lang="tr-TR" dirty="0" smtClean="0"/>
                        <a:t>1.8</a:t>
                      </a:r>
                      <a:endParaRPr lang="tr-TR" dirty="0"/>
                    </a:p>
                  </a:txBody>
                  <a:tcPr/>
                </a:tc>
              </a:tr>
              <a:tr h="370840">
                <a:tc>
                  <a:txBody>
                    <a:bodyPr/>
                    <a:lstStyle/>
                    <a:p>
                      <a:pPr algn="ctr"/>
                      <a:r>
                        <a:rPr lang="tr-TR" dirty="0" smtClean="0"/>
                        <a:t>4</a:t>
                      </a:r>
                      <a:endParaRPr lang="tr-TR" dirty="0"/>
                    </a:p>
                  </a:txBody>
                  <a:tcPr/>
                </a:tc>
                <a:tc>
                  <a:txBody>
                    <a:bodyPr/>
                    <a:lstStyle/>
                    <a:p>
                      <a:pPr algn="ctr"/>
                      <a:r>
                        <a:rPr lang="tr-TR" dirty="0" smtClean="0"/>
                        <a:t>1.5</a:t>
                      </a:r>
                      <a:endParaRPr lang="tr-TR" dirty="0"/>
                    </a:p>
                  </a:txBody>
                  <a:tcPr/>
                </a:tc>
              </a:tr>
              <a:tr h="370840">
                <a:tc>
                  <a:txBody>
                    <a:bodyPr/>
                    <a:lstStyle/>
                    <a:p>
                      <a:pPr algn="ctr"/>
                      <a:r>
                        <a:rPr lang="tr-TR" dirty="0" smtClean="0"/>
                        <a:t>5</a:t>
                      </a:r>
                      <a:endParaRPr lang="tr-TR" dirty="0"/>
                    </a:p>
                  </a:txBody>
                  <a:tcPr/>
                </a:tc>
                <a:tc>
                  <a:txBody>
                    <a:bodyPr/>
                    <a:lstStyle/>
                    <a:p>
                      <a:pPr algn="ctr"/>
                      <a:r>
                        <a:rPr lang="tr-TR" dirty="0" smtClean="0"/>
                        <a:t>1.2</a:t>
                      </a:r>
                      <a:endParaRPr lang="tr-TR" dirty="0"/>
                    </a:p>
                  </a:txBody>
                  <a:tcPr/>
                </a:tc>
              </a:tr>
            </a:tbl>
          </a:graphicData>
        </a:graphic>
      </p:graphicFrame>
    </p:spTree>
    <p:extLst>
      <p:ext uri="{BB962C8B-B14F-4D97-AF65-F5344CB8AC3E}">
        <p14:creationId xmlns:p14="http://schemas.microsoft.com/office/powerpoint/2010/main" val="1662260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1"/>
          <p:cNvSpPr txBox="1">
            <a:spLocks noChangeArrowheads="1"/>
          </p:cNvSpPr>
          <p:nvPr/>
        </p:nvSpPr>
        <p:spPr bwMode="gray">
          <a:xfrm>
            <a:off x="309063" y="411163"/>
            <a:ext cx="11755559" cy="647700"/>
          </a:xfrm>
          <a:prstGeom prst="rect">
            <a:avLst/>
          </a:prstGeom>
          <a:noFill/>
          <a:ln w="9525">
            <a:noFill/>
            <a:miter lim="800000"/>
            <a:headEnd/>
            <a:tailEnd/>
          </a:ln>
        </p:spPr>
        <p:txBody>
          <a:bodyPr lIns="0" rIns="0" anchor="ctr"/>
          <a:lstStyle/>
          <a:p>
            <a:pPr eaLnBrk="0" hangingPunct="0">
              <a:lnSpc>
                <a:spcPct val="90000"/>
              </a:lnSpc>
              <a:defRPr/>
            </a:pPr>
            <a:r>
              <a:rPr lang="tr-TR" sz="3200" dirty="0">
                <a:latin typeface="Arial Narrow" panose="020B0606020202030204" pitchFamily="34" charset="0"/>
              </a:rPr>
              <a:t>4. Gürültüden Korunma </a:t>
            </a:r>
            <a:r>
              <a:rPr lang="tr-TR" sz="3200" dirty="0" smtClean="0">
                <a:latin typeface="Arial Narrow" panose="020B0606020202030204" pitchFamily="34" charset="0"/>
              </a:rPr>
              <a:t>Yolları: </a:t>
            </a:r>
            <a:r>
              <a:rPr lang="tr-TR" sz="3200" dirty="0" err="1" smtClean="0">
                <a:latin typeface="Arial Narrow" panose="020B0606020202030204" pitchFamily="34" charset="0"/>
              </a:rPr>
              <a:t>Maruziyet</a:t>
            </a:r>
            <a:r>
              <a:rPr lang="tr-TR" sz="3200" dirty="0" smtClean="0">
                <a:latin typeface="Arial Narrow" panose="020B0606020202030204" pitchFamily="34" charset="0"/>
              </a:rPr>
              <a:t> Sınır ve Etkin Değerleri</a:t>
            </a:r>
            <a:endParaRPr lang="en-GB" sz="3200" b="1" dirty="0">
              <a:solidFill>
                <a:srgbClr val="575757"/>
              </a:solidFill>
              <a:effectLst>
                <a:innerShdw blurRad="63500" dist="50800" dir="8100000">
                  <a:prstClr val="black">
                    <a:alpha val="50000"/>
                  </a:prstClr>
                </a:innerShdw>
              </a:effectLst>
              <a:cs typeface="Calibri" pitchFamily="34" charset="0"/>
            </a:endParaRPr>
          </a:p>
        </p:txBody>
      </p:sp>
      <p:sp>
        <p:nvSpPr>
          <p:cNvPr id="49" name="AutoShape 14"/>
          <p:cNvSpPr>
            <a:spLocks noChangeArrowheads="1"/>
          </p:cNvSpPr>
          <p:nvPr/>
        </p:nvSpPr>
        <p:spPr bwMode="gray">
          <a:xfrm>
            <a:off x="4002618" y="4483101"/>
            <a:ext cx="931333" cy="690563"/>
          </a:xfrm>
          <a:prstGeom prst="rightArrow">
            <a:avLst>
              <a:gd name="adj1" fmla="val 67750"/>
              <a:gd name="adj2" fmla="val 66167"/>
            </a:avLst>
          </a:prstGeom>
          <a:gradFill rotWithShape="1">
            <a:gsLst>
              <a:gs pos="0">
                <a:srgbClr val="969696">
                  <a:gamma/>
                  <a:shade val="46275"/>
                  <a:invGamma/>
                  <a:alpha val="12000"/>
                </a:srgbClr>
              </a:gs>
              <a:gs pos="100000">
                <a:srgbClr val="969696"/>
              </a:gs>
            </a:gsLst>
            <a:lin ang="0" scaled="1"/>
          </a:gradFill>
          <a:ln w="9525">
            <a:noFill/>
            <a:miter lim="800000"/>
            <a:headEnd/>
            <a:tailEnd/>
          </a:ln>
          <a:effectLst/>
        </p:spPr>
        <p:txBody>
          <a:bodyPr vert="vert" wrap="none" anchor="ctr" anchorCtr="1"/>
          <a:lstStyle/>
          <a:p>
            <a:pPr fontAlgn="auto">
              <a:spcBef>
                <a:spcPts val="0"/>
              </a:spcBef>
              <a:spcAft>
                <a:spcPts val="0"/>
              </a:spcAft>
              <a:defRPr/>
            </a:pPr>
            <a:endParaRPr lang="zh-CN" altLang="en-US" sz="1200" kern="0" dirty="0">
              <a:solidFill>
                <a:sysClr val="windowText" lastClr="000000"/>
              </a:solidFill>
              <a:cs typeface="Arial" charset="0"/>
            </a:endParaRPr>
          </a:p>
        </p:txBody>
      </p:sp>
      <p:grpSp>
        <p:nvGrpSpPr>
          <p:cNvPr id="16388" name="51 Grup"/>
          <p:cNvGrpSpPr>
            <a:grpSpLocks/>
          </p:cNvGrpSpPr>
          <p:nvPr/>
        </p:nvGrpSpPr>
        <p:grpSpPr bwMode="auto">
          <a:xfrm>
            <a:off x="321734" y="4452939"/>
            <a:ext cx="3594100" cy="750887"/>
            <a:chOff x="3655145" y="4159219"/>
            <a:chExt cx="1918831" cy="462410"/>
          </a:xfrm>
        </p:grpSpPr>
        <p:sp>
          <p:nvSpPr>
            <p:cNvPr id="51" name="AutoShape 13"/>
            <p:cNvSpPr>
              <a:spLocks noChangeArrowheads="1"/>
            </p:cNvSpPr>
            <p:nvPr/>
          </p:nvSpPr>
          <p:spPr bwMode="gray">
            <a:xfrm>
              <a:off x="3655145" y="4159219"/>
              <a:ext cx="1918831" cy="462410"/>
            </a:xfrm>
            <a:prstGeom prst="can">
              <a:avLst>
                <a:gd name="adj" fmla="val 25000"/>
              </a:avLst>
            </a:prstGeom>
            <a:gradFill rotWithShape="1">
              <a:gsLst>
                <a:gs pos="0">
                  <a:srgbClr val="3B86CB">
                    <a:shade val="51000"/>
                    <a:satMod val="130000"/>
                  </a:srgbClr>
                </a:gs>
                <a:gs pos="80000">
                  <a:srgbClr val="3B86CB">
                    <a:shade val="93000"/>
                    <a:satMod val="130000"/>
                  </a:srgbClr>
                </a:gs>
                <a:gs pos="100000">
                  <a:srgbClr val="3B86CB">
                    <a:shade val="94000"/>
                    <a:satMod val="135000"/>
                  </a:srgbClr>
                </a:gs>
              </a:gsLst>
              <a:lin ang="16200000" scaled="0"/>
            </a:gradFill>
            <a:ln w="9525" cap="flat" cmpd="sng" algn="ctr">
              <a:solidFill>
                <a:srgbClr val="3B86CB">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a:spcBef>
                  <a:spcPts val="0"/>
                </a:spcBef>
                <a:spcAft>
                  <a:spcPts val="0"/>
                </a:spcAft>
                <a:defRPr/>
              </a:pPr>
              <a:endParaRPr lang="zh-CN" altLang="en-US" b="1" kern="0">
                <a:solidFill>
                  <a:srgbClr val="FFFFFF"/>
                </a:solidFill>
                <a:latin typeface="Arial"/>
                <a:ea typeface="宋体"/>
                <a:cs typeface="Arial" charset="0"/>
              </a:endParaRPr>
            </a:p>
          </p:txBody>
        </p:sp>
        <p:sp>
          <p:nvSpPr>
            <p:cNvPr id="52" name="Text Box 23"/>
            <p:cNvSpPr txBox="1">
              <a:spLocks noChangeArrowheads="1"/>
            </p:cNvSpPr>
            <p:nvPr/>
          </p:nvSpPr>
          <p:spPr bwMode="gray">
            <a:xfrm>
              <a:off x="3655145" y="4259913"/>
              <a:ext cx="1918831" cy="359761"/>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600" kern="0" dirty="0">
                  <a:solidFill>
                    <a:srgbClr val="FFFFFF"/>
                  </a:solidFill>
                  <a:cs typeface="Arial" charset="0"/>
                </a:rPr>
                <a:t>En </a:t>
              </a:r>
              <a:r>
                <a:rPr lang="tr-TR" altLang="zh-CN" sz="1600" b="1" kern="0" dirty="0">
                  <a:solidFill>
                    <a:srgbClr val="FFFFFF"/>
                  </a:solidFill>
                  <a:cs typeface="Arial" charset="0"/>
                </a:rPr>
                <a:t>Düşük</a:t>
              </a:r>
              <a:r>
                <a:rPr lang="tr-TR" altLang="zh-CN" sz="1600" kern="0" dirty="0">
                  <a:solidFill>
                    <a:srgbClr val="FFFFFF"/>
                  </a:solidFill>
                  <a:cs typeface="Arial" charset="0"/>
                </a:rPr>
                <a:t> Maruziyet </a:t>
              </a:r>
            </a:p>
            <a:p>
              <a:pPr algn="ctr" eaLnBrk="0" fontAlgn="auto" hangingPunct="0">
                <a:spcBef>
                  <a:spcPts val="0"/>
                </a:spcBef>
                <a:spcAft>
                  <a:spcPts val="0"/>
                </a:spcAft>
                <a:defRPr/>
              </a:pPr>
              <a:r>
                <a:rPr lang="tr-TR" altLang="zh-CN" sz="1600" b="1" kern="0" dirty="0">
                  <a:solidFill>
                    <a:srgbClr val="FFFFFF"/>
                  </a:solidFill>
                  <a:cs typeface="Arial" charset="0"/>
                </a:rPr>
                <a:t>Etkin</a:t>
              </a:r>
              <a:r>
                <a:rPr lang="tr-TR" altLang="zh-CN" sz="1600" kern="0" dirty="0">
                  <a:solidFill>
                    <a:srgbClr val="FFFFFF"/>
                  </a:solidFill>
                  <a:cs typeface="Arial" charset="0"/>
                </a:rPr>
                <a:t> Değeri</a:t>
              </a:r>
              <a:endParaRPr lang="en-US" altLang="zh-CN" sz="1600" kern="0" dirty="0">
                <a:solidFill>
                  <a:srgbClr val="FFFFFF"/>
                </a:solidFill>
                <a:cs typeface="Arial" charset="0"/>
              </a:endParaRPr>
            </a:p>
          </p:txBody>
        </p:sp>
      </p:grpSp>
      <p:grpSp>
        <p:nvGrpSpPr>
          <p:cNvPr id="16389" name="54 Grup"/>
          <p:cNvGrpSpPr>
            <a:grpSpLocks/>
          </p:cNvGrpSpPr>
          <p:nvPr/>
        </p:nvGrpSpPr>
        <p:grpSpPr bwMode="auto">
          <a:xfrm>
            <a:off x="321734" y="2973389"/>
            <a:ext cx="3594100" cy="757237"/>
            <a:chOff x="3655145" y="4159219"/>
            <a:chExt cx="1918831" cy="466174"/>
          </a:xfrm>
        </p:grpSpPr>
        <p:sp>
          <p:nvSpPr>
            <p:cNvPr id="54" name="AutoShape 13"/>
            <p:cNvSpPr>
              <a:spLocks noChangeArrowheads="1"/>
            </p:cNvSpPr>
            <p:nvPr/>
          </p:nvSpPr>
          <p:spPr bwMode="gray">
            <a:xfrm>
              <a:off x="3655145" y="4159219"/>
              <a:ext cx="1918831" cy="462265"/>
            </a:xfrm>
            <a:prstGeom prst="can">
              <a:avLst>
                <a:gd name="adj" fmla="val 25000"/>
              </a:avLst>
            </a:prstGeom>
            <a:gradFill rotWithShape="1">
              <a:gsLst>
                <a:gs pos="0">
                  <a:srgbClr val="3B86CB">
                    <a:shade val="51000"/>
                    <a:satMod val="130000"/>
                  </a:srgbClr>
                </a:gs>
                <a:gs pos="80000">
                  <a:srgbClr val="3B86CB">
                    <a:shade val="93000"/>
                    <a:satMod val="130000"/>
                  </a:srgbClr>
                </a:gs>
                <a:gs pos="100000">
                  <a:srgbClr val="3B86CB">
                    <a:shade val="94000"/>
                    <a:satMod val="135000"/>
                  </a:srgbClr>
                </a:gs>
              </a:gsLst>
              <a:lin ang="16200000" scaled="0"/>
            </a:gradFill>
            <a:ln w="9525" cap="flat" cmpd="sng" algn="ctr">
              <a:solidFill>
                <a:srgbClr val="3B86CB">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a:spcBef>
                  <a:spcPts val="0"/>
                </a:spcBef>
                <a:spcAft>
                  <a:spcPts val="0"/>
                </a:spcAft>
                <a:defRPr/>
              </a:pPr>
              <a:endParaRPr lang="zh-CN" altLang="en-US" b="1" kern="0">
                <a:solidFill>
                  <a:srgbClr val="FFFFFF"/>
                </a:solidFill>
                <a:latin typeface="Arial"/>
                <a:ea typeface="宋体"/>
                <a:cs typeface="Arial" charset="0"/>
              </a:endParaRPr>
            </a:p>
          </p:txBody>
        </p:sp>
        <p:sp>
          <p:nvSpPr>
            <p:cNvPr id="55" name="Text Box 23"/>
            <p:cNvSpPr txBox="1">
              <a:spLocks noChangeArrowheads="1"/>
            </p:cNvSpPr>
            <p:nvPr/>
          </p:nvSpPr>
          <p:spPr bwMode="gray">
            <a:xfrm>
              <a:off x="3655145" y="4265745"/>
              <a:ext cx="1918831" cy="359648"/>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600" kern="0" dirty="0">
                  <a:solidFill>
                    <a:srgbClr val="FFFFFF"/>
                  </a:solidFill>
                  <a:cs typeface="Arial" charset="0"/>
                </a:rPr>
                <a:t>En </a:t>
              </a:r>
              <a:r>
                <a:rPr lang="tr-TR" altLang="zh-CN" sz="1600" b="1" kern="0" dirty="0">
                  <a:solidFill>
                    <a:srgbClr val="FFFFFF"/>
                  </a:solidFill>
                  <a:cs typeface="Arial" charset="0"/>
                </a:rPr>
                <a:t>Yüksek</a:t>
              </a:r>
              <a:r>
                <a:rPr lang="tr-TR" altLang="zh-CN" sz="1600" kern="0" dirty="0">
                  <a:solidFill>
                    <a:srgbClr val="FFFFFF"/>
                  </a:solidFill>
                  <a:cs typeface="Arial" charset="0"/>
                </a:rPr>
                <a:t> Maruziyet </a:t>
              </a:r>
            </a:p>
            <a:p>
              <a:pPr algn="ctr" eaLnBrk="0" fontAlgn="auto" hangingPunct="0">
                <a:spcBef>
                  <a:spcPts val="0"/>
                </a:spcBef>
                <a:spcAft>
                  <a:spcPts val="0"/>
                </a:spcAft>
                <a:defRPr/>
              </a:pPr>
              <a:r>
                <a:rPr lang="tr-TR" altLang="zh-CN" sz="1600" b="1" kern="0" dirty="0">
                  <a:solidFill>
                    <a:srgbClr val="FFFFFF"/>
                  </a:solidFill>
                  <a:cs typeface="Arial" charset="0"/>
                </a:rPr>
                <a:t>Etkin </a:t>
              </a:r>
              <a:r>
                <a:rPr lang="tr-TR" altLang="zh-CN" sz="1600" kern="0" dirty="0">
                  <a:solidFill>
                    <a:srgbClr val="FFFFFF"/>
                  </a:solidFill>
                  <a:cs typeface="Arial" charset="0"/>
                </a:rPr>
                <a:t>Değeri</a:t>
              </a:r>
              <a:endParaRPr lang="en-US" altLang="zh-CN" sz="1600" kern="0" dirty="0">
                <a:solidFill>
                  <a:srgbClr val="FFFFFF"/>
                </a:solidFill>
                <a:cs typeface="Arial" charset="0"/>
              </a:endParaRPr>
            </a:p>
          </p:txBody>
        </p:sp>
      </p:grpSp>
      <p:grpSp>
        <p:nvGrpSpPr>
          <p:cNvPr id="16390" name="57 Grup"/>
          <p:cNvGrpSpPr>
            <a:grpSpLocks/>
          </p:cNvGrpSpPr>
          <p:nvPr/>
        </p:nvGrpSpPr>
        <p:grpSpPr bwMode="auto">
          <a:xfrm>
            <a:off x="321734" y="1468439"/>
            <a:ext cx="3594100" cy="750887"/>
            <a:chOff x="3655145" y="4159219"/>
            <a:chExt cx="1918831" cy="462410"/>
          </a:xfrm>
        </p:grpSpPr>
        <p:sp>
          <p:nvSpPr>
            <p:cNvPr id="57" name="AutoShape 13"/>
            <p:cNvSpPr>
              <a:spLocks noChangeArrowheads="1"/>
            </p:cNvSpPr>
            <p:nvPr/>
          </p:nvSpPr>
          <p:spPr bwMode="gray">
            <a:xfrm>
              <a:off x="3655145" y="4159219"/>
              <a:ext cx="1918831" cy="462410"/>
            </a:xfrm>
            <a:prstGeom prst="can">
              <a:avLst>
                <a:gd name="adj" fmla="val 25000"/>
              </a:avLst>
            </a:prstGeom>
            <a:gradFill rotWithShape="1">
              <a:gsLst>
                <a:gs pos="0">
                  <a:srgbClr val="3B86CB">
                    <a:shade val="51000"/>
                    <a:satMod val="130000"/>
                  </a:srgbClr>
                </a:gs>
                <a:gs pos="80000">
                  <a:srgbClr val="3B86CB">
                    <a:shade val="93000"/>
                    <a:satMod val="130000"/>
                  </a:srgbClr>
                </a:gs>
                <a:gs pos="100000">
                  <a:srgbClr val="3B86CB">
                    <a:shade val="94000"/>
                    <a:satMod val="135000"/>
                  </a:srgbClr>
                </a:gs>
              </a:gsLst>
              <a:lin ang="16200000" scaled="0"/>
            </a:gradFill>
            <a:ln w="9525" cap="flat" cmpd="sng" algn="ctr">
              <a:solidFill>
                <a:srgbClr val="3B86CB">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a:spcBef>
                  <a:spcPts val="0"/>
                </a:spcBef>
                <a:spcAft>
                  <a:spcPts val="0"/>
                </a:spcAft>
                <a:defRPr/>
              </a:pPr>
              <a:endParaRPr lang="zh-CN" altLang="en-US" b="1" kern="0">
                <a:solidFill>
                  <a:srgbClr val="FFFFFF"/>
                </a:solidFill>
                <a:latin typeface="Arial"/>
                <a:ea typeface="宋体"/>
                <a:cs typeface="Arial" charset="0"/>
              </a:endParaRPr>
            </a:p>
          </p:txBody>
        </p:sp>
        <p:sp>
          <p:nvSpPr>
            <p:cNvPr id="58" name="Text Box 23"/>
            <p:cNvSpPr txBox="1">
              <a:spLocks noChangeArrowheads="1"/>
            </p:cNvSpPr>
            <p:nvPr/>
          </p:nvSpPr>
          <p:spPr bwMode="gray">
            <a:xfrm>
              <a:off x="3655145" y="4249159"/>
              <a:ext cx="1918831" cy="360738"/>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600" kern="0" dirty="0">
                  <a:solidFill>
                    <a:srgbClr val="FFFFFF"/>
                  </a:solidFill>
                  <a:cs typeface="Arial" charset="0"/>
                </a:rPr>
                <a:t>En Yüksek Maruziyet </a:t>
              </a:r>
            </a:p>
            <a:p>
              <a:pPr algn="ctr" eaLnBrk="0" fontAlgn="auto" hangingPunct="0">
                <a:spcBef>
                  <a:spcPts val="0"/>
                </a:spcBef>
                <a:spcAft>
                  <a:spcPts val="0"/>
                </a:spcAft>
                <a:defRPr/>
              </a:pPr>
              <a:r>
                <a:rPr lang="tr-TR" altLang="zh-CN" sz="1600" b="1" kern="0" dirty="0">
                  <a:solidFill>
                    <a:srgbClr val="FFFFFF"/>
                  </a:solidFill>
                  <a:cs typeface="Arial" charset="0"/>
                </a:rPr>
                <a:t>Sınır</a:t>
              </a:r>
              <a:r>
                <a:rPr lang="tr-TR" altLang="zh-CN" sz="1600" kern="0" dirty="0">
                  <a:solidFill>
                    <a:srgbClr val="FFFFFF"/>
                  </a:solidFill>
                  <a:cs typeface="Arial" charset="0"/>
                </a:rPr>
                <a:t> Değeri</a:t>
              </a:r>
              <a:endParaRPr lang="en-US" altLang="zh-CN" sz="1600" kern="0" dirty="0">
                <a:solidFill>
                  <a:srgbClr val="FFFFFF"/>
                </a:solidFill>
                <a:cs typeface="Arial" charset="0"/>
              </a:endParaRPr>
            </a:p>
          </p:txBody>
        </p:sp>
      </p:grpSp>
      <p:sp>
        <p:nvSpPr>
          <p:cNvPr id="59" name="AutoShape 14"/>
          <p:cNvSpPr>
            <a:spLocks noChangeArrowheads="1"/>
          </p:cNvSpPr>
          <p:nvPr/>
        </p:nvSpPr>
        <p:spPr bwMode="gray">
          <a:xfrm>
            <a:off x="4002618" y="2994025"/>
            <a:ext cx="931333" cy="692150"/>
          </a:xfrm>
          <a:prstGeom prst="rightArrow">
            <a:avLst>
              <a:gd name="adj1" fmla="val 67750"/>
              <a:gd name="adj2" fmla="val 66167"/>
            </a:avLst>
          </a:prstGeom>
          <a:gradFill rotWithShape="1">
            <a:gsLst>
              <a:gs pos="0">
                <a:srgbClr val="969696">
                  <a:gamma/>
                  <a:shade val="46275"/>
                  <a:invGamma/>
                  <a:alpha val="12000"/>
                </a:srgbClr>
              </a:gs>
              <a:gs pos="100000">
                <a:srgbClr val="969696"/>
              </a:gs>
            </a:gsLst>
            <a:lin ang="0" scaled="1"/>
          </a:gradFill>
          <a:ln w="9525">
            <a:noFill/>
            <a:miter lim="800000"/>
            <a:headEnd/>
            <a:tailEnd/>
          </a:ln>
          <a:effectLst/>
        </p:spPr>
        <p:txBody>
          <a:bodyPr vert="vert" wrap="none" anchor="ctr" anchorCtr="1"/>
          <a:lstStyle/>
          <a:p>
            <a:pPr fontAlgn="auto">
              <a:spcBef>
                <a:spcPts val="0"/>
              </a:spcBef>
              <a:spcAft>
                <a:spcPts val="0"/>
              </a:spcAft>
              <a:defRPr/>
            </a:pPr>
            <a:endParaRPr lang="zh-CN" altLang="en-US" sz="1200" kern="0" dirty="0">
              <a:solidFill>
                <a:sysClr val="windowText" lastClr="000000"/>
              </a:solidFill>
              <a:cs typeface="Arial" charset="0"/>
            </a:endParaRPr>
          </a:p>
        </p:txBody>
      </p:sp>
      <p:sp>
        <p:nvSpPr>
          <p:cNvPr id="60" name="AutoShape 14"/>
          <p:cNvSpPr>
            <a:spLocks noChangeArrowheads="1"/>
          </p:cNvSpPr>
          <p:nvPr/>
        </p:nvSpPr>
        <p:spPr bwMode="gray">
          <a:xfrm>
            <a:off x="3996267" y="1531938"/>
            <a:ext cx="931333" cy="692150"/>
          </a:xfrm>
          <a:prstGeom prst="rightArrow">
            <a:avLst>
              <a:gd name="adj1" fmla="val 67750"/>
              <a:gd name="adj2" fmla="val 66167"/>
            </a:avLst>
          </a:prstGeom>
          <a:gradFill rotWithShape="1">
            <a:gsLst>
              <a:gs pos="0">
                <a:srgbClr val="969696">
                  <a:gamma/>
                  <a:shade val="46275"/>
                  <a:invGamma/>
                  <a:alpha val="12000"/>
                </a:srgbClr>
              </a:gs>
              <a:gs pos="100000">
                <a:srgbClr val="969696"/>
              </a:gs>
            </a:gsLst>
            <a:lin ang="0" scaled="1"/>
          </a:gradFill>
          <a:ln w="9525">
            <a:noFill/>
            <a:miter lim="800000"/>
            <a:headEnd/>
            <a:tailEnd/>
          </a:ln>
          <a:effectLst/>
        </p:spPr>
        <p:txBody>
          <a:bodyPr vert="vert" wrap="none" anchor="ctr" anchorCtr="1"/>
          <a:lstStyle/>
          <a:p>
            <a:pPr fontAlgn="auto">
              <a:spcBef>
                <a:spcPts val="0"/>
              </a:spcBef>
              <a:spcAft>
                <a:spcPts val="0"/>
              </a:spcAft>
              <a:defRPr/>
            </a:pPr>
            <a:endParaRPr lang="zh-CN" altLang="en-US" sz="1200" kern="0" dirty="0">
              <a:solidFill>
                <a:sysClr val="windowText" lastClr="000000"/>
              </a:solidFill>
              <a:cs typeface="Arial" charset="0"/>
            </a:endParaRPr>
          </a:p>
        </p:txBody>
      </p:sp>
      <p:sp>
        <p:nvSpPr>
          <p:cNvPr id="61" name="AutoShape 12"/>
          <p:cNvSpPr>
            <a:spLocks noChangeArrowheads="1"/>
          </p:cNvSpPr>
          <p:nvPr/>
        </p:nvSpPr>
        <p:spPr bwMode="auto">
          <a:xfrm>
            <a:off x="5008033" y="3109913"/>
            <a:ext cx="2641600" cy="508000"/>
          </a:xfrm>
          <a:prstGeom prst="roundRect">
            <a:avLst>
              <a:gd name="adj" fmla="val 16667"/>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w="9525" cap="flat" cmpd="sng" algn="ctr">
            <a:solidFill>
              <a:srgbClr val="FFFFFF">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algn="ctr" eaLnBrk="0" fontAlgn="auto" hangingPunct="0">
              <a:spcBef>
                <a:spcPts val="0"/>
              </a:spcBef>
              <a:spcAft>
                <a:spcPts val="0"/>
              </a:spcAft>
              <a:defRPr/>
            </a:pPr>
            <a:endParaRPr lang="zh-CN" altLang="zh-CN" kern="0">
              <a:solidFill>
                <a:srgbClr val="FFFFFF"/>
              </a:solidFill>
              <a:latin typeface="Verdana" pitchFamily="34" charset="0"/>
              <a:ea typeface="宋体"/>
              <a:cs typeface="Arial" charset="0"/>
            </a:endParaRPr>
          </a:p>
        </p:txBody>
      </p:sp>
      <p:sp>
        <p:nvSpPr>
          <p:cNvPr id="62" name="Text Box 13"/>
          <p:cNvSpPr txBox="1">
            <a:spLocks noChangeArrowheads="1"/>
          </p:cNvSpPr>
          <p:nvPr/>
        </p:nvSpPr>
        <p:spPr bwMode="auto">
          <a:xfrm>
            <a:off x="5080001" y="3235326"/>
            <a:ext cx="2510367" cy="307975"/>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400" kern="0" dirty="0">
                <a:solidFill>
                  <a:srgbClr val="001D3A"/>
                </a:solidFill>
                <a:cs typeface="Arial" charset="0"/>
              </a:rPr>
              <a:t>Günlük/Haftalık &gt;=</a:t>
            </a:r>
            <a:r>
              <a:rPr lang="tr-TR" altLang="zh-CN" sz="1400" b="1" kern="0" dirty="0">
                <a:solidFill>
                  <a:srgbClr val="001D3A"/>
                </a:solidFill>
                <a:cs typeface="Arial" charset="0"/>
              </a:rPr>
              <a:t>85</a:t>
            </a:r>
            <a:endParaRPr lang="en-US" altLang="zh-CN" sz="1400" b="1" kern="0" dirty="0">
              <a:solidFill>
                <a:srgbClr val="001D3A"/>
              </a:solidFill>
              <a:cs typeface="Arial" charset="0"/>
            </a:endParaRPr>
          </a:p>
        </p:txBody>
      </p:sp>
      <p:sp>
        <p:nvSpPr>
          <p:cNvPr id="63" name="AutoShape 12"/>
          <p:cNvSpPr>
            <a:spLocks noChangeArrowheads="1"/>
          </p:cNvSpPr>
          <p:nvPr/>
        </p:nvSpPr>
        <p:spPr bwMode="auto">
          <a:xfrm>
            <a:off x="5003801" y="4606926"/>
            <a:ext cx="2639484" cy="506413"/>
          </a:xfrm>
          <a:prstGeom prst="roundRect">
            <a:avLst>
              <a:gd name="adj" fmla="val 16667"/>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w="9525" cap="flat" cmpd="sng" algn="ctr">
            <a:solidFill>
              <a:srgbClr val="FFFFFF">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algn="ctr" eaLnBrk="0" fontAlgn="auto" hangingPunct="0">
              <a:spcBef>
                <a:spcPts val="0"/>
              </a:spcBef>
              <a:spcAft>
                <a:spcPts val="0"/>
              </a:spcAft>
              <a:defRPr/>
            </a:pPr>
            <a:endParaRPr lang="zh-CN" altLang="zh-CN" kern="0">
              <a:solidFill>
                <a:srgbClr val="FFFFFF"/>
              </a:solidFill>
              <a:latin typeface="Verdana" pitchFamily="34" charset="0"/>
              <a:ea typeface="宋体"/>
              <a:cs typeface="Arial" charset="0"/>
            </a:endParaRPr>
          </a:p>
        </p:txBody>
      </p:sp>
      <p:sp>
        <p:nvSpPr>
          <p:cNvPr id="64" name="Text Box 13"/>
          <p:cNvSpPr txBox="1">
            <a:spLocks noChangeArrowheads="1"/>
          </p:cNvSpPr>
          <p:nvPr/>
        </p:nvSpPr>
        <p:spPr bwMode="auto">
          <a:xfrm>
            <a:off x="5073651" y="4721226"/>
            <a:ext cx="2512483" cy="307975"/>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400" kern="0" dirty="0">
                <a:solidFill>
                  <a:srgbClr val="001D3A"/>
                </a:solidFill>
                <a:cs typeface="Arial" charset="0"/>
              </a:rPr>
              <a:t>Günlük/Haftalık &gt;=</a:t>
            </a:r>
            <a:r>
              <a:rPr lang="tr-TR" altLang="zh-CN" sz="1400" b="1" kern="0" dirty="0">
                <a:solidFill>
                  <a:srgbClr val="001D3A"/>
                </a:solidFill>
                <a:cs typeface="Arial" charset="0"/>
              </a:rPr>
              <a:t>80</a:t>
            </a:r>
            <a:endParaRPr lang="en-US" altLang="zh-CN" sz="1400" b="1" kern="0" dirty="0">
              <a:solidFill>
                <a:srgbClr val="001D3A"/>
              </a:solidFill>
              <a:cs typeface="Arial" charset="0"/>
            </a:endParaRPr>
          </a:p>
        </p:txBody>
      </p:sp>
      <p:sp>
        <p:nvSpPr>
          <p:cNvPr id="65" name="AutoShape 12"/>
          <p:cNvSpPr>
            <a:spLocks noChangeArrowheads="1"/>
          </p:cNvSpPr>
          <p:nvPr/>
        </p:nvSpPr>
        <p:spPr bwMode="auto">
          <a:xfrm>
            <a:off x="8805334" y="1635125"/>
            <a:ext cx="3191933" cy="446088"/>
          </a:xfrm>
          <a:prstGeom prst="roundRect">
            <a:avLst>
              <a:gd name="adj" fmla="val 16667"/>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w="9525" cap="flat" cmpd="sng" algn="ctr">
            <a:solidFill>
              <a:srgbClr val="FFFFFF">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algn="ctr" eaLnBrk="0" fontAlgn="auto" hangingPunct="0">
              <a:spcBef>
                <a:spcPts val="0"/>
              </a:spcBef>
              <a:spcAft>
                <a:spcPts val="0"/>
              </a:spcAft>
              <a:defRPr/>
            </a:pPr>
            <a:endParaRPr lang="zh-CN" altLang="zh-CN" kern="0">
              <a:solidFill>
                <a:srgbClr val="FFFFFF"/>
              </a:solidFill>
              <a:latin typeface="Verdana" pitchFamily="34" charset="0"/>
              <a:ea typeface="宋体"/>
              <a:cs typeface="Arial" charset="0"/>
            </a:endParaRPr>
          </a:p>
        </p:txBody>
      </p:sp>
      <p:sp>
        <p:nvSpPr>
          <p:cNvPr id="66" name="Text Box 13"/>
          <p:cNvSpPr txBox="1">
            <a:spLocks noChangeArrowheads="1"/>
          </p:cNvSpPr>
          <p:nvPr/>
        </p:nvSpPr>
        <p:spPr bwMode="auto">
          <a:xfrm>
            <a:off x="8875184" y="1712914"/>
            <a:ext cx="3115733" cy="307975"/>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400" kern="0" dirty="0">
                <a:solidFill>
                  <a:srgbClr val="001D3A"/>
                </a:solidFill>
                <a:cs typeface="Arial" charset="0"/>
              </a:rPr>
              <a:t>Ortam Gürültüsünü Düşürme</a:t>
            </a:r>
            <a:endParaRPr lang="en-US" altLang="zh-CN" sz="1400" kern="0" dirty="0">
              <a:solidFill>
                <a:srgbClr val="001D3A"/>
              </a:solidFill>
              <a:cs typeface="Arial" charset="0"/>
            </a:endParaRPr>
          </a:p>
        </p:txBody>
      </p:sp>
      <p:sp>
        <p:nvSpPr>
          <p:cNvPr id="67" name="AutoShape 12"/>
          <p:cNvSpPr>
            <a:spLocks noChangeArrowheads="1"/>
          </p:cNvSpPr>
          <p:nvPr/>
        </p:nvSpPr>
        <p:spPr bwMode="auto">
          <a:xfrm>
            <a:off x="8805334" y="3124200"/>
            <a:ext cx="3191933" cy="446088"/>
          </a:xfrm>
          <a:prstGeom prst="roundRect">
            <a:avLst>
              <a:gd name="adj" fmla="val 16667"/>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w="9525" cap="flat" cmpd="sng" algn="ctr">
            <a:solidFill>
              <a:srgbClr val="FFFFFF">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algn="ctr" eaLnBrk="0" fontAlgn="auto" hangingPunct="0">
              <a:spcBef>
                <a:spcPts val="0"/>
              </a:spcBef>
              <a:spcAft>
                <a:spcPts val="0"/>
              </a:spcAft>
              <a:defRPr/>
            </a:pPr>
            <a:endParaRPr lang="zh-CN" altLang="zh-CN" kern="0">
              <a:solidFill>
                <a:srgbClr val="FFFFFF"/>
              </a:solidFill>
              <a:latin typeface="Verdana" pitchFamily="34" charset="0"/>
              <a:ea typeface="宋体"/>
              <a:cs typeface="Arial" charset="0"/>
            </a:endParaRPr>
          </a:p>
        </p:txBody>
      </p:sp>
      <p:sp>
        <p:nvSpPr>
          <p:cNvPr id="68" name="Text Box 13"/>
          <p:cNvSpPr txBox="1">
            <a:spLocks noChangeArrowheads="1"/>
          </p:cNvSpPr>
          <p:nvPr/>
        </p:nvSpPr>
        <p:spPr bwMode="auto">
          <a:xfrm>
            <a:off x="8875185" y="3201989"/>
            <a:ext cx="3035300" cy="307975"/>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400" kern="0" dirty="0">
                <a:solidFill>
                  <a:srgbClr val="001D3A"/>
                </a:solidFill>
                <a:cs typeface="Arial" charset="0"/>
              </a:rPr>
              <a:t>Kulak Koruyucu Kullandırma</a:t>
            </a:r>
            <a:endParaRPr lang="en-US" altLang="zh-CN" sz="1400" kern="0" dirty="0">
              <a:solidFill>
                <a:srgbClr val="001D3A"/>
              </a:solidFill>
              <a:cs typeface="Arial" charset="0"/>
            </a:endParaRPr>
          </a:p>
        </p:txBody>
      </p:sp>
      <p:sp>
        <p:nvSpPr>
          <p:cNvPr id="69" name="AutoShape 12"/>
          <p:cNvSpPr>
            <a:spLocks noChangeArrowheads="1"/>
          </p:cNvSpPr>
          <p:nvPr/>
        </p:nvSpPr>
        <p:spPr bwMode="auto">
          <a:xfrm>
            <a:off x="8798984" y="4621213"/>
            <a:ext cx="3191933" cy="444500"/>
          </a:xfrm>
          <a:prstGeom prst="roundRect">
            <a:avLst>
              <a:gd name="adj" fmla="val 16667"/>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w="9525" cap="flat" cmpd="sng" algn="ctr">
            <a:solidFill>
              <a:srgbClr val="FFFFFF">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algn="ctr" eaLnBrk="0" fontAlgn="auto" hangingPunct="0">
              <a:spcBef>
                <a:spcPts val="0"/>
              </a:spcBef>
              <a:spcAft>
                <a:spcPts val="0"/>
              </a:spcAft>
              <a:defRPr/>
            </a:pPr>
            <a:endParaRPr lang="zh-CN" altLang="zh-CN" kern="0">
              <a:solidFill>
                <a:srgbClr val="FFFFFF"/>
              </a:solidFill>
              <a:latin typeface="Verdana" pitchFamily="34" charset="0"/>
              <a:ea typeface="宋体"/>
              <a:cs typeface="Arial" charset="0"/>
            </a:endParaRPr>
          </a:p>
        </p:txBody>
      </p:sp>
      <p:sp>
        <p:nvSpPr>
          <p:cNvPr id="70" name="Text Box 13"/>
          <p:cNvSpPr txBox="1">
            <a:spLocks noChangeArrowheads="1"/>
          </p:cNvSpPr>
          <p:nvPr/>
        </p:nvSpPr>
        <p:spPr bwMode="auto">
          <a:xfrm>
            <a:off x="8870951" y="4697414"/>
            <a:ext cx="3035300" cy="307975"/>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400" kern="0" dirty="0">
                <a:solidFill>
                  <a:srgbClr val="001D3A"/>
                </a:solidFill>
                <a:cs typeface="Arial" charset="0"/>
              </a:rPr>
              <a:t>Kulak Koruyucu Bulundurma</a:t>
            </a:r>
            <a:endParaRPr lang="en-US" altLang="zh-CN" sz="1400" kern="0" dirty="0">
              <a:solidFill>
                <a:srgbClr val="001D3A"/>
              </a:solidFill>
              <a:cs typeface="Arial" charset="0"/>
            </a:endParaRPr>
          </a:p>
        </p:txBody>
      </p:sp>
      <p:sp>
        <p:nvSpPr>
          <p:cNvPr id="71" name="AutoShape 14"/>
          <p:cNvSpPr>
            <a:spLocks noChangeArrowheads="1"/>
          </p:cNvSpPr>
          <p:nvPr/>
        </p:nvSpPr>
        <p:spPr bwMode="gray">
          <a:xfrm>
            <a:off x="7753351" y="4483101"/>
            <a:ext cx="931333" cy="690563"/>
          </a:xfrm>
          <a:prstGeom prst="rightArrow">
            <a:avLst>
              <a:gd name="adj1" fmla="val 67750"/>
              <a:gd name="adj2" fmla="val 66167"/>
            </a:avLst>
          </a:prstGeom>
          <a:gradFill rotWithShape="1">
            <a:gsLst>
              <a:gs pos="0">
                <a:srgbClr val="969696">
                  <a:gamma/>
                  <a:shade val="46275"/>
                  <a:invGamma/>
                  <a:alpha val="12000"/>
                </a:srgbClr>
              </a:gs>
              <a:gs pos="100000">
                <a:srgbClr val="969696"/>
              </a:gs>
            </a:gsLst>
            <a:lin ang="0" scaled="1"/>
          </a:gradFill>
          <a:ln w="9525">
            <a:noFill/>
            <a:miter lim="800000"/>
            <a:headEnd/>
            <a:tailEnd/>
          </a:ln>
          <a:effectLst/>
        </p:spPr>
        <p:txBody>
          <a:bodyPr vert="vert" wrap="none" anchor="ctr" anchorCtr="1"/>
          <a:lstStyle/>
          <a:p>
            <a:pPr fontAlgn="auto">
              <a:spcBef>
                <a:spcPts val="0"/>
              </a:spcBef>
              <a:spcAft>
                <a:spcPts val="0"/>
              </a:spcAft>
              <a:defRPr/>
            </a:pPr>
            <a:endParaRPr lang="zh-CN" altLang="en-US" sz="1200" kern="0" dirty="0">
              <a:solidFill>
                <a:sysClr val="windowText" lastClr="000000"/>
              </a:solidFill>
              <a:cs typeface="Arial" charset="0"/>
            </a:endParaRPr>
          </a:p>
        </p:txBody>
      </p:sp>
      <p:sp>
        <p:nvSpPr>
          <p:cNvPr id="72" name="AutoShape 14"/>
          <p:cNvSpPr>
            <a:spLocks noChangeArrowheads="1"/>
          </p:cNvSpPr>
          <p:nvPr/>
        </p:nvSpPr>
        <p:spPr bwMode="gray">
          <a:xfrm>
            <a:off x="7753351" y="3025775"/>
            <a:ext cx="931333" cy="692150"/>
          </a:xfrm>
          <a:prstGeom prst="rightArrow">
            <a:avLst>
              <a:gd name="adj1" fmla="val 67750"/>
              <a:gd name="adj2" fmla="val 66167"/>
            </a:avLst>
          </a:prstGeom>
          <a:gradFill rotWithShape="1">
            <a:gsLst>
              <a:gs pos="0">
                <a:srgbClr val="969696">
                  <a:gamma/>
                  <a:shade val="46275"/>
                  <a:invGamma/>
                  <a:alpha val="12000"/>
                </a:srgbClr>
              </a:gs>
              <a:gs pos="100000">
                <a:srgbClr val="969696"/>
              </a:gs>
            </a:gsLst>
            <a:lin ang="0" scaled="1"/>
          </a:gradFill>
          <a:ln w="9525">
            <a:noFill/>
            <a:miter lim="800000"/>
            <a:headEnd/>
            <a:tailEnd/>
          </a:ln>
          <a:effectLst/>
        </p:spPr>
        <p:txBody>
          <a:bodyPr vert="vert" wrap="none" anchor="ctr" anchorCtr="1"/>
          <a:lstStyle/>
          <a:p>
            <a:pPr fontAlgn="auto">
              <a:spcBef>
                <a:spcPts val="0"/>
              </a:spcBef>
              <a:spcAft>
                <a:spcPts val="0"/>
              </a:spcAft>
              <a:defRPr/>
            </a:pPr>
            <a:r>
              <a:rPr lang="tr-TR" altLang="zh-CN" sz="1200" kern="0" dirty="0">
                <a:solidFill>
                  <a:sysClr val="windowText" lastClr="000000"/>
                </a:solidFill>
                <a:cs typeface="Arial" charset="0"/>
              </a:rPr>
              <a:t>Zarar</a:t>
            </a:r>
            <a:endParaRPr lang="zh-CN" altLang="en-US" sz="1200" kern="0" dirty="0">
              <a:solidFill>
                <a:sysClr val="windowText" lastClr="000000"/>
              </a:solidFill>
              <a:cs typeface="Arial" charset="0"/>
            </a:endParaRPr>
          </a:p>
        </p:txBody>
      </p:sp>
      <p:sp>
        <p:nvSpPr>
          <p:cNvPr id="73" name="AutoShape 14"/>
          <p:cNvSpPr>
            <a:spLocks noChangeArrowheads="1"/>
          </p:cNvSpPr>
          <p:nvPr/>
        </p:nvSpPr>
        <p:spPr bwMode="gray">
          <a:xfrm>
            <a:off x="7747000" y="1531938"/>
            <a:ext cx="931333" cy="692150"/>
          </a:xfrm>
          <a:prstGeom prst="rightArrow">
            <a:avLst>
              <a:gd name="adj1" fmla="val 67750"/>
              <a:gd name="adj2" fmla="val 66167"/>
            </a:avLst>
          </a:prstGeom>
          <a:gradFill rotWithShape="1">
            <a:gsLst>
              <a:gs pos="0">
                <a:srgbClr val="969696">
                  <a:gamma/>
                  <a:shade val="46275"/>
                  <a:invGamma/>
                  <a:alpha val="12000"/>
                </a:srgbClr>
              </a:gs>
              <a:gs pos="100000">
                <a:srgbClr val="969696"/>
              </a:gs>
            </a:gsLst>
            <a:lin ang="0" scaled="1"/>
          </a:gradFill>
          <a:ln w="9525">
            <a:noFill/>
            <a:miter lim="800000"/>
            <a:headEnd/>
            <a:tailEnd/>
          </a:ln>
          <a:effectLst/>
        </p:spPr>
        <p:txBody>
          <a:bodyPr vert="vert" wrap="none" anchor="ctr" anchorCtr="1"/>
          <a:lstStyle/>
          <a:p>
            <a:pPr fontAlgn="auto">
              <a:spcBef>
                <a:spcPts val="0"/>
              </a:spcBef>
              <a:spcAft>
                <a:spcPts val="0"/>
              </a:spcAft>
              <a:defRPr/>
            </a:pPr>
            <a:endParaRPr lang="zh-CN" altLang="en-US" sz="1200" kern="0" dirty="0">
              <a:solidFill>
                <a:sysClr val="windowText" lastClr="000000"/>
              </a:solidFill>
              <a:cs typeface="Arial" charset="0"/>
            </a:endParaRPr>
          </a:p>
        </p:txBody>
      </p:sp>
      <p:cxnSp>
        <p:nvCxnSpPr>
          <p:cNvPr id="74" name="Düz Bağlayıcı 73"/>
          <p:cNvCxnSpPr/>
          <p:nvPr/>
        </p:nvCxnSpPr>
        <p:spPr>
          <a:xfrm>
            <a:off x="6318251" y="1870075"/>
            <a:ext cx="0" cy="1189038"/>
          </a:xfrm>
          <a:prstGeom prst="line">
            <a:avLst/>
          </a:prstGeom>
          <a:ln>
            <a:headEnd type="diamond"/>
            <a:tailEnd type="diamond"/>
          </a:ln>
        </p:spPr>
        <p:style>
          <a:lnRef idx="2">
            <a:schemeClr val="accent6"/>
          </a:lnRef>
          <a:fillRef idx="0">
            <a:schemeClr val="accent6"/>
          </a:fillRef>
          <a:effectRef idx="1">
            <a:schemeClr val="accent6"/>
          </a:effectRef>
          <a:fontRef idx="minor">
            <a:schemeClr val="tx1"/>
          </a:fontRef>
        </p:style>
      </p:cxnSp>
      <p:cxnSp>
        <p:nvCxnSpPr>
          <p:cNvPr id="75" name="Düz Bağlayıcı 74"/>
          <p:cNvCxnSpPr/>
          <p:nvPr/>
        </p:nvCxnSpPr>
        <p:spPr>
          <a:xfrm>
            <a:off x="6324600" y="3598863"/>
            <a:ext cx="0" cy="935037"/>
          </a:xfrm>
          <a:prstGeom prst="line">
            <a:avLst/>
          </a:prstGeom>
          <a:ln>
            <a:headEnd type="diamond"/>
            <a:tailEnd type="diamond"/>
          </a:ln>
        </p:spPr>
        <p:style>
          <a:lnRef idx="2">
            <a:schemeClr val="accent6"/>
          </a:lnRef>
          <a:fillRef idx="0">
            <a:schemeClr val="accent6"/>
          </a:fillRef>
          <a:effectRef idx="1">
            <a:schemeClr val="accent6"/>
          </a:effectRef>
          <a:fontRef idx="minor">
            <a:schemeClr val="tx1"/>
          </a:fontRef>
        </p:style>
      </p:cxnSp>
      <p:sp>
        <p:nvSpPr>
          <p:cNvPr id="76" name="Sağ Ayraç 75"/>
          <p:cNvSpPr/>
          <p:nvPr/>
        </p:nvSpPr>
        <p:spPr>
          <a:xfrm>
            <a:off x="6451600" y="1862138"/>
            <a:ext cx="196851" cy="1223962"/>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tr-TR">
              <a:solidFill>
                <a:srgbClr val="000000"/>
              </a:solidFill>
            </a:endParaRPr>
          </a:p>
        </p:txBody>
      </p:sp>
      <p:sp>
        <p:nvSpPr>
          <p:cNvPr id="77" name="Sağ Ayraç 76"/>
          <p:cNvSpPr/>
          <p:nvPr/>
        </p:nvSpPr>
        <p:spPr>
          <a:xfrm>
            <a:off x="6451600" y="3598863"/>
            <a:ext cx="196851" cy="935037"/>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tr-TR">
              <a:solidFill>
                <a:srgbClr val="000000"/>
              </a:solidFill>
            </a:endParaRPr>
          </a:p>
        </p:txBody>
      </p:sp>
      <p:sp>
        <p:nvSpPr>
          <p:cNvPr id="78" name="Text Box 13"/>
          <p:cNvSpPr txBox="1">
            <a:spLocks noChangeArrowheads="1"/>
          </p:cNvSpPr>
          <p:nvPr/>
        </p:nvSpPr>
        <p:spPr bwMode="auto">
          <a:xfrm>
            <a:off x="6648452" y="3913188"/>
            <a:ext cx="918633" cy="306387"/>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400" kern="0" dirty="0">
                <a:solidFill>
                  <a:srgbClr val="001D3A"/>
                </a:solidFill>
                <a:cs typeface="Arial" charset="0"/>
              </a:rPr>
              <a:t>80 - 85</a:t>
            </a:r>
            <a:endParaRPr lang="en-US" altLang="zh-CN" sz="1400" kern="0" dirty="0">
              <a:solidFill>
                <a:srgbClr val="001D3A"/>
              </a:solidFill>
              <a:cs typeface="Arial" charset="0"/>
            </a:endParaRPr>
          </a:p>
        </p:txBody>
      </p:sp>
      <p:sp>
        <p:nvSpPr>
          <p:cNvPr id="79" name="Text Box 13"/>
          <p:cNvSpPr txBox="1">
            <a:spLocks noChangeArrowheads="1"/>
          </p:cNvSpPr>
          <p:nvPr/>
        </p:nvSpPr>
        <p:spPr bwMode="auto">
          <a:xfrm>
            <a:off x="6671733" y="2424114"/>
            <a:ext cx="2006600" cy="307975"/>
          </a:xfrm>
          <a:prstGeom prst="rect">
            <a:avLst/>
          </a:prstGeom>
          <a:noFill/>
          <a:ln w="9525">
            <a:noFill/>
            <a:miter lim="800000"/>
            <a:headEnd/>
            <a:tailEnd/>
          </a:ln>
          <a:effectLst/>
        </p:spPr>
        <p:txBody>
          <a:bodyPr>
            <a:spAutoFit/>
          </a:bodyPr>
          <a:lstStyle/>
          <a:p>
            <a:pPr eaLnBrk="0" fontAlgn="auto" hangingPunct="0">
              <a:spcBef>
                <a:spcPts val="0"/>
              </a:spcBef>
              <a:spcAft>
                <a:spcPts val="0"/>
              </a:spcAft>
              <a:defRPr/>
            </a:pPr>
            <a:r>
              <a:rPr lang="tr-TR" altLang="zh-CN" sz="1400" kern="0" dirty="0">
                <a:solidFill>
                  <a:srgbClr val="001D3A"/>
                </a:solidFill>
                <a:cs typeface="Arial" charset="0"/>
              </a:rPr>
              <a:t>85 – Maximum </a:t>
            </a:r>
            <a:endParaRPr lang="en-US" altLang="zh-CN" sz="1400" kern="0" dirty="0">
              <a:solidFill>
                <a:srgbClr val="001D3A"/>
              </a:solidFill>
              <a:cs typeface="Arial" charset="0"/>
            </a:endParaRPr>
          </a:p>
        </p:txBody>
      </p:sp>
      <p:sp>
        <p:nvSpPr>
          <p:cNvPr id="16412" name="Line 5"/>
          <p:cNvSpPr>
            <a:spLocks noChangeShapeType="1"/>
          </p:cNvSpPr>
          <p:nvPr/>
        </p:nvSpPr>
        <p:spPr bwMode="auto">
          <a:xfrm>
            <a:off x="91018" y="5930900"/>
            <a:ext cx="11999383" cy="0"/>
          </a:xfrm>
          <a:prstGeom prst="line">
            <a:avLst/>
          </a:prstGeom>
          <a:noFill/>
          <a:ln w="31750">
            <a:solidFill>
              <a:srgbClr val="7030A0"/>
            </a:solidFill>
            <a:prstDash val="sysDot"/>
            <a:round/>
            <a:headEnd type="diamond" w="med" len="med"/>
            <a:tailEnd type="diamond" w="med" len="med"/>
          </a:ln>
          <a:extLst>
            <a:ext uri="{909E8E84-426E-40DD-AFC4-6F175D3DCCD1}">
              <a14:hiddenFill xmlns:a14="http://schemas.microsoft.com/office/drawing/2010/main">
                <a:noFill/>
              </a14:hiddenFill>
            </a:ext>
          </a:extLst>
        </p:spPr>
        <p:txBody>
          <a:bodyPr/>
          <a:lstStyle/>
          <a:p>
            <a:endParaRPr lang="tr-TR"/>
          </a:p>
        </p:txBody>
      </p:sp>
      <p:sp>
        <p:nvSpPr>
          <p:cNvPr id="81" name="Text Box 13"/>
          <p:cNvSpPr txBox="1">
            <a:spLocks noChangeArrowheads="1"/>
          </p:cNvSpPr>
          <p:nvPr/>
        </p:nvSpPr>
        <p:spPr bwMode="auto">
          <a:xfrm>
            <a:off x="91017" y="6048376"/>
            <a:ext cx="12012083" cy="523875"/>
          </a:xfrm>
          <a:prstGeom prst="rect">
            <a:avLst/>
          </a:prstGeom>
          <a:noFill/>
          <a:ln w="9525">
            <a:solidFill>
              <a:schemeClr val="bg1">
                <a:lumMod val="75000"/>
              </a:schemeClr>
            </a:solidFill>
            <a:miter lim="800000"/>
            <a:headEnd/>
            <a:tailEnd/>
          </a:ln>
          <a:effectLst/>
        </p:spPr>
        <p:txBody>
          <a:bodyPr>
            <a:spAutoFit/>
          </a:bodyPr>
          <a:lstStyle/>
          <a:p>
            <a:pPr algn="ctr" eaLnBrk="0" fontAlgn="auto" hangingPunct="0">
              <a:spcBef>
                <a:spcPts val="0"/>
              </a:spcBef>
              <a:spcAft>
                <a:spcPts val="0"/>
              </a:spcAft>
              <a:defRPr/>
            </a:pPr>
            <a:r>
              <a:rPr lang="tr-TR" altLang="zh-CN" sz="1400" i="1" kern="0" dirty="0">
                <a:solidFill>
                  <a:srgbClr val="001D3A"/>
                </a:solidFill>
                <a:cs typeface="Arial" charset="0"/>
              </a:rPr>
              <a:t>Günlük gürültü </a:t>
            </a:r>
            <a:r>
              <a:rPr lang="tr-TR" altLang="zh-CN" sz="1400" b="1" i="1" kern="0" dirty="0">
                <a:solidFill>
                  <a:srgbClr val="001D3A"/>
                </a:solidFill>
                <a:cs typeface="Arial" charset="0"/>
              </a:rPr>
              <a:t>maruziyetinin günden güne belirgin şekilde farklılık gösterdiği</a:t>
            </a:r>
            <a:r>
              <a:rPr lang="tr-TR" altLang="zh-CN" sz="1400" i="1" kern="0" dirty="0">
                <a:solidFill>
                  <a:srgbClr val="001D3A"/>
                </a:solidFill>
                <a:cs typeface="Arial" charset="0"/>
              </a:rPr>
              <a:t>nin kesin olarak tespit edilmesi durumunda, maruziyet sınır ve etkin değerlerinde günlük maruziyet değerleri yerine </a:t>
            </a:r>
            <a:r>
              <a:rPr lang="tr-TR" altLang="zh-CN" sz="1400" b="1" i="1" kern="0" dirty="0">
                <a:solidFill>
                  <a:srgbClr val="001D3A"/>
                </a:solidFill>
                <a:cs typeface="Arial" charset="0"/>
              </a:rPr>
              <a:t>haftalık maruziyet değerleri </a:t>
            </a:r>
            <a:r>
              <a:rPr lang="tr-TR" altLang="zh-CN" sz="1400" i="1" kern="0" dirty="0">
                <a:solidFill>
                  <a:srgbClr val="001D3A"/>
                </a:solidFill>
                <a:cs typeface="Arial" charset="0"/>
              </a:rPr>
              <a:t>kullanılabilir.</a:t>
            </a:r>
          </a:p>
        </p:txBody>
      </p:sp>
      <p:sp>
        <p:nvSpPr>
          <p:cNvPr id="82" name="Text Box 13"/>
          <p:cNvSpPr txBox="1">
            <a:spLocks noChangeArrowheads="1"/>
          </p:cNvSpPr>
          <p:nvPr/>
        </p:nvSpPr>
        <p:spPr bwMode="auto">
          <a:xfrm>
            <a:off x="8873067" y="5321301"/>
            <a:ext cx="3115733" cy="339725"/>
          </a:xfrm>
          <a:prstGeom prst="rect">
            <a:avLst/>
          </a:prstGeom>
          <a:noFill/>
          <a:ln w="9525">
            <a:solidFill>
              <a:schemeClr val="bg1">
                <a:lumMod val="75000"/>
              </a:schemeClr>
            </a:solidFill>
            <a:miter lim="800000"/>
            <a:headEnd/>
            <a:tailEnd/>
          </a:ln>
          <a:effectLst/>
        </p:spPr>
        <p:txBody>
          <a:bodyPr>
            <a:spAutoFit/>
          </a:bodyPr>
          <a:lstStyle/>
          <a:p>
            <a:pPr algn="ctr" eaLnBrk="0" fontAlgn="auto" hangingPunct="0">
              <a:spcBef>
                <a:spcPts val="0"/>
              </a:spcBef>
              <a:spcAft>
                <a:spcPts val="0"/>
              </a:spcAft>
              <a:defRPr/>
            </a:pPr>
            <a:r>
              <a:rPr lang="tr-TR" altLang="zh-CN" sz="1600" b="1" i="1" kern="0" dirty="0">
                <a:solidFill>
                  <a:srgbClr val="001D3A"/>
                </a:solidFill>
                <a:cs typeface="Arial" charset="0"/>
              </a:rPr>
              <a:t>Yapılacak İşlemler</a:t>
            </a:r>
            <a:endParaRPr lang="en-US" altLang="zh-CN" sz="1600" b="1" i="1" kern="0" dirty="0">
              <a:solidFill>
                <a:srgbClr val="001D3A"/>
              </a:solidFill>
              <a:cs typeface="Arial" charset="0"/>
            </a:endParaRPr>
          </a:p>
        </p:txBody>
      </p:sp>
      <p:sp>
        <p:nvSpPr>
          <p:cNvPr id="83" name="Text Box 13"/>
          <p:cNvSpPr txBox="1">
            <a:spLocks noChangeArrowheads="1"/>
          </p:cNvSpPr>
          <p:nvPr/>
        </p:nvSpPr>
        <p:spPr bwMode="auto">
          <a:xfrm>
            <a:off x="4991101" y="5321301"/>
            <a:ext cx="2645833" cy="339725"/>
          </a:xfrm>
          <a:prstGeom prst="rect">
            <a:avLst/>
          </a:prstGeom>
          <a:noFill/>
          <a:ln w="9525">
            <a:solidFill>
              <a:schemeClr val="bg1">
                <a:lumMod val="75000"/>
              </a:schemeClr>
            </a:solidFill>
            <a:miter lim="800000"/>
            <a:headEnd/>
            <a:tailEnd/>
          </a:ln>
          <a:effectLst/>
        </p:spPr>
        <p:txBody>
          <a:bodyPr>
            <a:spAutoFit/>
          </a:bodyPr>
          <a:lstStyle/>
          <a:p>
            <a:pPr algn="ctr" eaLnBrk="0" fontAlgn="auto" hangingPunct="0">
              <a:spcBef>
                <a:spcPts val="0"/>
              </a:spcBef>
              <a:spcAft>
                <a:spcPts val="0"/>
              </a:spcAft>
              <a:defRPr/>
            </a:pPr>
            <a:r>
              <a:rPr lang="tr-TR" altLang="zh-CN" sz="1600" b="1" i="1" kern="0" dirty="0">
                <a:solidFill>
                  <a:srgbClr val="001D3A"/>
                </a:solidFill>
                <a:cs typeface="Arial" charset="0"/>
              </a:rPr>
              <a:t>Sınır-Etkin Değerler</a:t>
            </a:r>
            <a:endParaRPr lang="en-US" altLang="zh-CN" sz="1600" b="1" i="1" kern="0" dirty="0">
              <a:solidFill>
                <a:srgbClr val="001D3A"/>
              </a:solidFill>
              <a:cs typeface="Arial" charset="0"/>
            </a:endParaRPr>
          </a:p>
        </p:txBody>
      </p:sp>
      <p:sp>
        <p:nvSpPr>
          <p:cNvPr id="84" name="Text Box 13"/>
          <p:cNvSpPr txBox="1">
            <a:spLocks noChangeArrowheads="1"/>
          </p:cNvSpPr>
          <p:nvPr/>
        </p:nvSpPr>
        <p:spPr bwMode="auto">
          <a:xfrm>
            <a:off x="296334" y="5321301"/>
            <a:ext cx="3608917" cy="339725"/>
          </a:xfrm>
          <a:prstGeom prst="rect">
            <a:avLst/>
          </a:prstGeom>
          <a:noFill/>
          <a:ln w="9525">
            <a:solidFill>
              <a:schemeClr val="bg1">
                <a:lumMod val="75000"/>
              </a:schemeClr>
            </a:solidFill>
            <a:miter lim="800000"/>
            <a:headEnd/>
            <a:tailEnd/>
          </a:ln>
          <a:effectLst/>
        </p:spPr>
        <p:txBody>
          <a:bodyPr>
            <a:spAutoFit/>
          </a:bodyPr>
          <a:lstStyle/>
          <a:p>
            <a:pPr algn="ctr" eaLnBrk="0" fontAlgn="auto" hangingPunct="0">
              <a:spcBef>
                <a:spcPts val="0"/>
              </a:spcBef>
              <a:spcAft>
                <a:spcPts val="0"/>
              </a:spcAft>
              <a:defRPr/>
            </a:pPr>
            <a:r>
              <a:rPr lang="tr-TR" altLang="zh-CN" sz="1600" b="1" i="1" kern="0" dirty="0">
                <a:solidFill>
                  <a:srgbClr val="001D3A"/>
                </a:solidFill>
                <a:cs typeface="Arial" charset="0"/>
              </a:rPr>
              <a:t>Yasal Kavramlar</a:t>
            </a:r>
            <a:endParaRPr lang="en-US" altLang="zh-CN" sz="1600" b="1" i="1" kern="0" dirty="0">
              <a:solidFill>
                <a:srgbClr val="001D3A"/>
              </a:solidFill>
              <a:cs typeface="Arial" charset="0"/>
            </a:endParaRPr>
          </a:p>
        </p:txBody>
      </p:sp>
      <p:sp>
        <p:nvSpPr>
          <p:cNvPr id="16417" name="Line 5"/>
          <p:cNvSpPr>
            <a:spLocks noChangeShapeType="1"/>
          </p:cNvSpPr>
          <p:nvPr/>
        </p:nvSpPr>
        <p:spPr bwMode="auto">
          <a:xfrm>
            <a:off x="103718" y="1030288"/>
            <a:ext cx="11999383" cy="0"/>
          </a:xfrm>
          <a:prstGeom prst="line">
            <a:avLst/>
          </a:prstGeom>
          <a:noFill/>
          <a:ln w="31750">
            <a:solidFill>
              <a:srgbClr val="7030A0"/>
            </a:solidFill>
            <a:prstDash val="sysDot"/>
            <a:round/>
            <a:headEnd type="diamond" w="med" len="med"/>
            <a:tailEnd type="diamond" w="med" len="med"/>
          </a:ln>
          <a:extLst>
            <a:ext uri="{909E8E84-426E-40DD-AFC4-6F175D3DCCD1}">
              <a14:hiddenFill xmlns:a14="http://schemas.microsoft.com/office/drawing/2010/main">
                <a:noFill/>
              </a14:hiddenFill>
            </a:ext>
          </a:extLst>
        </p:spPr>
        <p:txBody>
          <a:bodyPr/>
          <a:lstStyle/>
          <a:p>
            <a:endParaRPr lang="tr-TR"/>
          </a:p>
        </p:txBody>
      </p:sp>
      <p:sp>
        <p:nvSpPr>
          <p:cNvPr id="86" name="Text Box 13"/>
          <p:cNvSpPr txBox="1">
            <a:spLocks noChangeArrowheads="1"/>
          </p:cNvSpPr>
          <p:nvPr/>
        </p:nvSpPr>
        <p:spPr bwMode="auto">
          <a:xfrm>
            <a:off x="296334" y="2257425"/>
            <a:ext cx="3583517" cy="254000"/>
          </a:xfrm>
          <a:prstGeom prst="rect">
            <a:avLst/>
          </a:prstGeom>
          <a:noFill/>
          <a:ln w="9525">
            <a:solidFill>
              <a:schemeClr val="bg1">
                <a:lumMod val="75000"/>
              </a:schemeClr>
            </a:solidFill>
            <a:miter lim="800000"/>
            <a:headEnd/>
            <a:tailEnd/>
          </a:ln>
          <a:effectLst/>
        </p:spPr>
        <p:txBody>
          <a:bodyPr>
            <a:spAutoFit/>
          </a:bodyPr>
          <a:lstStyle/>
          <a:p>
            <a:pPr algn="ctr" eaLnBrk="0" fontAlgn="auto" hangingPunct="0">
              <a:spcBef>
                <a:spcPts val="0"/>
              </a:spcBef>
              <a:spcAft>
                <a:spcPts val="0"/>
              </a:spcAft>
              <a:defRPr/>
            </a:pPr>
            <a:r>
              <a:rPr lang="tr-TR" altLang="zh-CN" sz="1050" i="1" kern="0" dirty="0">
                <a:solidFill>
                  <a:srgbClr val="001D3A"/>
                </a:solidFill>
                <a:cs typeface="Arial" charset="0"/>
              </a:rPr>
              <a:t>Aşılmaması gereken gürültü değeridir. </a:t>
            </a:r>
            <a:endParaRPr lang="en-US" altLang="zh-CN" sz="1050" i="1" kern="0" dirty="0">
              <a:solidFill>
                <a:srgbClr val="001D3A"/>
              </a:solidFill>
              <a:cs typeface="Arial" charset="0"/>
            </a:endParaRPr>
          </a:p>
        </p:txBody>
      </p:sp>
      <p:cxnSp>
        <p:nvCxnSpPr>
          <p:cNvPr id="44" name="Düz Bağlayıcı 43"/>
          <p:cNvCxnSpPr/>
          <p:nvPr/>
        </p:nvCxnSpPr>
        <p:spPr>
          <a:xfrm>
            <a:off x="6318251" y="1214438"/>
            <a:ext cx="0" cy="863600"/>
          </a:xfrm>
          <a:prstGeom prst="line">
            <a:avLst/>
          </a:prstGeom>
          <a:ln>
            <a:prstDash val="sysDash"/>
            <a:headEnd type="diamond"/>
            <a:tailEnd type="diamond"/>
          </a:ln>
        </p:spPr>
        <p:style>
          <a:lnRef idx="2">
            <a:schemeClr val="accent6"/>
          </a:lnRef>
          <a:fillRef idx="0">
            <a:schemeClr val="accent6"/>
          </a:fillRef>
          <a:effectRef idx="1">
            <a:schemeClr val="accent6"/>
          </a:effectRef>
          <a:fontRef idx="minor">
            <a:schemeClr val="tx1"/>
          </a:fontRef>
        </p:style>
      </p:cxnSp>
      <p:sp>
        <p:nvSpPr>
          <p:cNvPr id="45" name="Sağ Ayraç 44"/>
          <p:cNvSpPr/>
          <p:nvPr/>
        </p:nvSpPr>
        <p:spPr>
          <a:xfrm>
            <a:off x="6451600" y="1196976"/>
            <a:ext cx="196851" cy="900113"/>
          </a:xfrm>
          <a:prstGeom prst="rightBrace">
            <a:avLst/>
          </a:prstGeom>
          <a:ln>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tr-TR">
              <a:solidFill>
                <a:srgbClr val="000000"/>
              </a:solidFill>
            </a:endParaRPr>
          </a:p>
        </p:txBody>
      </p:sp>
      <p:grpSp>
        <p:nvGrpSpPr>
          <p:cNvPr id="16421" name="Grup 45"/>
          <p:cNvGrpSpPr>
            <a:grpSpLocks/>
          </p:cNvGrpSpPr>
          <p:nvPr/>
        </p:nvGrpSpPr>
        <p:grpSpPr bwMode="auto">
          <a:xfrm>
            <a:off x="4972051" y="1601788"/>
            <a:ext cx="2641600" cy="508000"/>
            <a:chOff x="3756610" y="2431069"/>
            <a:chExt cx="1980368" cy="507135"/>
          </a:xfrm>
        </p:grpSpPr>
        <p:sp>
          <p:nvSpPr>
            <p:cNvPr id="87" name="AutoShape 12"/>
            <p:cNvSpPr>
              <a:spLocks noChangeArrowheads="1"/>
            </p:cNvSpPr>
            <p:nvPr/>
          </p:nvSpPr>
          <p:spPr bwMode="auto">
            <a:xfrm>
              <a:off x="3756610" y="2431069"/>
              <a:ext cx="1980368" cy="507135"/>
            </a:xfrm>
            <a:prstGeom prst="roundRect">
              <a:avLst>
                <a:gd name="adj" fmla="val 16667"/>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w="9525" cap="flat" cmpd="sng" algn="ctr">
              <a:solidFill>
                <a:srgbClr val="FFFFFF">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algn="ctr" eaLnBrk="0" fontAlgn="auto" hangingPunct="0">
                <a:spcBef>
                  <a:spcPts val="0"/>
                </a:spcBef>
                <a:spcAft>
                  <a:spcPts val="0"/>
                </a:spcAft>
                <a:defRPr/>
              </a:pPr>
              <a:endParaRPr lang="zh-CN" altLang="zh-CN" kern="0">
                <a:solidFill>
                  <a:srgbClr val="FFFFFF"/>
                </a:solidFill>
                <a:latin typeface="Verdana" pitchFamily="34" charset="0"/>
                <a:ea typeface="宋体"/>
                <a:cs typeface="Arial" charset="0"/>
              </a:endParaRPr>
            </a:p>
          </p:txBody>
        </p:sp>
        <p:sp>
          <p:nvSpPr>
            <p:cNvPr id="88" name="Text Box 13"/>
            <p:cNvSpPr txBox="1">
              <a:spLocks noChangeArrowheads="1"/>
            </p:cNvSpPr>
            <p:nvPr/>
          </p:nvSpPr>
          <p:spPr bwMode="auto">
            <a:xfrm>
              <a:off x="3808975" y="2508724"/>
              <a:ext cx="1883572" cy="307451"/>
            </a:xfrm>
            <a:prstGeom prst="rect">
              <a:avLst/>
            </a:prstGeom>
            <a:noFill/>
            <a:ln w="9525">
              <a:noFill/>
              <a:miter lim="800000"/>
              <a:headEnd/>
              <a:tailEnd/>
            </a:ln>
            <a:effectLst/>
          </p:spPr>
          <p:txBody>
            <a:bodyPr>
              <a:spAutoFit/>
            </a:bodyPr>
            <a:lstStyle/>
            <a:p>
              <a:pPr algn="ctr" eaLnBrk="0" fontAlgn="auto" hangingPunct="0">
                <a:spcBef>
                  <a:spcPts val="0"/>
                </a:spcBef>
                <a:spcAft>
                  <a:spcPts val="0"/>
                </a:spcAft>
                <a:defRPr/>
              </a:pPr>
              <a:r>
                <a:rPr lang="tr-TR" altLang="zh-CN" sz="1400" kern="0" dirty="0">
                  <a:solidFill>
                    <a:srgbClr val="001D3A"/>
                  </a:solidFill>
                  <a:cs typeface="Arial" charset="0"/>
                </a:rPr>
                <a:t>Günlük/Haftalık &gt;=</a:t>
              </a:r>
              <a:r>
                <a:rPr lang="tr-TR" altLang="zh-CN" sz="1400" b="1" kern="0" dirty="0">
                  <a:solidFill>
                    <a:srgbClr val="001D3A"/>
                  </a:solidFill>
                  <a:cs typeface="Arial" charset="0"/>
                </a:rPr>
                <a:t>87</a:t>
              </a:r>
              <a:endParaRPr lang="en-US" altLang="zh-CN" sz="1400" b="1" kern="0" dirty="0">
                <a:solidFill>
                  <a:srgbClr val="001D3A"/>
                </a:solidFill>
                <a:cs typeface="Arial" charset="0"/>
              </a:endParaRPr>
            </a:p>
          </p:txBody>
        </p:sp>
      </p:grpSp>
      <p:sp>
        <p:nvSpPr>
          <p:cNvPr id="89" name="88 Slayt Numarası Yer Tutucusu"/>
          <p:cNvSpPr>
            <a:spLocks noGrp="1"/>
          </p:cNvSpPr>
          <p:nvPr>
            <p:ph type="sldNum" sz="quarter" idx="12"/>
          </p:nvPr>
        </p:nvSpPr>
        <p:spPr/>
        <p:txBody>
          <a:bodyPr/>
          <a:lstStyle/>
          <a:p>
            <a:pPr>
              <a:defRPr/>
            </a:pPr>
            <a:fld id="{49DAD452-37E2-40C1-9F04-D94FDFCEAE63}" type="slidenum">
              <a:rPr lang="en-US" smtClean="0"/>
              <a:pPr>
                <a:defRPr/>
              </a:pPr>
              <a:t>12</a:t>
            </a:fld>
            <a:endParaRPr lang="en-US"/>
          </a:p>
        </p:txBody>
      </p:sp>
    </p:spTree>
    <p:extLst>
      <p:ext uri="{BB962C8B-B14F-4D97-AF65-F5344CB8AC3E}">
        <p14:creationId xmlns:p14="http://schemas.microsoft.com/office/powerpoint/2010/main" val="2319680189"/>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gray">
          <a:xfrm>
            <a:off x="4174067" y="1001713"/>
            <a:ext cx="3877733" cy="971550"/>
          </a:xfrm>
          <a:prstGeom prst="rect">
            <a:avLst/>
          </a:prstGeom>
          <a:solidFill>
            <a:schemeClr val="tx2">
              <a:lumMod val="75000"/>
            </a:schemeClr>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sz="2000" b="1" dirty="0">
                <a:solidFill>
                  <a:srgbClr val="FFFFFF"/>
                </a:solidFill>
                <a:latin typeface="Cambria Math" pitchFamily="18" charset="0"/>
                <a:ea typeface="Cambria Math" pitchFamily="18" charset="0"/>
              </a:rPr>
              <a:t>2. ORTAMDA </a:t>
            </a:r>
          </a:p>
          <a:p>
            <a:pPr algn="ctr" defTabSz="801688" eaLnBrk="0" hangingPunct="0">
              <a:defRPr/>
            </a:pPr>
            <a:r>
              <a:rPr lang="tr-TR" sz="1600" b="1" dirty="0">
                <a:solidFill>
                  <a:srgbClr val="FFFFFF"/>
                </a:solidFill>
                <a:latin typeface="Cambria Math" pitchFamily="18" charset="0"/>
                <a:ea typeface="Cambria Math" pitchFamily="18" charset="0"/>
              </a:rPr>
              <a:t>ALINMASI GEREKEN ÖNLEMLER</a:t>
            </a:r>
            <a:endParaRPr lang="en-GB" sz="1600" dirty="0">
              <a:solidFill>
                <a:srgbClr val="FFFFFF"/>
              </a:solidFill>
              <a:latin typeface="Cambria Math" pitchFamily="18" charset="0"/>
              <a:ea typeface="Cambria Math" pitchFamily="18" charset="0"/>
            </a:endParaRPr>
          </a:p>
        </p:txBody>
      </p:sp>
      <p:sp>
        <p:nvSpPr>
          <p:cNvPr id="9" name="Rectangle 7"/>
          <p:cNvSpPr>
            <a:spLocks noChangeArrowheads="1"/>
          </p:cNvSpPr>
          <p:nvPr/>
        </p:nvSpPr>
        <p:spPr bwMode="gray">
          <a:xfrm>
            <a:off x="8183033" y="1001713"/>
            <a:ext cx="3845984" cy="971550"/>
          </a:xfrm>
          <a:prstGeom prst="rect">
            <a:avLst/>
          </a:prstGeom>
          <a:gradFill rotWithShape="1">
            <a:gsLst>
              <a:gs pos="0">
                <a:schemeClr val="bg2"/>
              </a:gs>
              <a:gs pos="50000">
                <a:schemeClr val="bg2">
                  <a:gamma/>
                  <a:tint val="60784"/>
                  <a:invGamma/>
                </a:schemeClr>
              </a:gs>
              <a:gs pos="100000">
                <a:schemeClr val="bg2"/>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lvl1pPr defTabSz="801688" eaLnBrk="0" hangingPunct="0">
              <a:defRPr>
                <a:solidFill>
                  <a:schemeClr val="tx1"/>
                </a:solidFill>
                <a:latin typeface="Calibri" pitchFamily="34" charset="0"/>
                <a:ea typeface="SimSun" pitchFamily="2" charset="-122"/>
              </a:defRPr>
            </a:lvl1pPr>
            <a:lvl2pPr marL="742950" indent="-285750" defTabSz="801688" eaLnBrk="0" hangingPunct="0">
              <a:defRPr>
                <a:solidFill>
                  <a:schemeClr val="tx1"/>
                </a:solidFill>
                <a:latin typeface="Calibri" pitchFamily="34" charset="0"/>
                <a:ea typeface="SimSun" pitchFamily="2" charset="-122"/>
              </a:defRPr>
            </a:lvl2pPr>
            <a:lvl3pPr marL="1143000" indent="-228600" defTabSz="801688" eaLnBrk="0" hangingPunct="0">
              <a:defRPr>
                <a:solidFill>
                  <a:schemeClr val="tx1"/>
                </a:solidFill>
                <a:latin typeface="Calibri" pitchFamily="34" charset="0"/>
                <a:ea typeface="SimSun" pitchFamily="2" charset="-122"/>
              </a:defRPr>
            </a:lvl3pPr>
            <a:lvl4pPr marL="1600200" indent="-228600" defTabSz="801688" eaLnBrk="0" hangingPunct="0">
              <a:defRPr>
                <a:solidFill>
                  <a:schemeClr val="tx1"/>
                </a:solidFill>
                <a:latin typeface="Calibri" pitchFamily="34" charset="0"/>
                <a:ea typeface="SimSun" pitchFamily="2" charset="-122"/>
              </a:defRPr>
            </a:lvl4pPr>
            <a:lvl5pPr marL="2057400" indent="-228600" defTabSz="801688" eaLnBrk="0" hangingPunct="0">
              <a:defRPr>
                <a:solidFill>
                  <a:schemeClr val="tx1"/>
                </a:solidFill>
                <a:latin typeface="Calibri" pitchFamily="34" charset="0"/>
                <a:ea typeface="SimSun"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SimSun"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SimSun"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SimSun"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SimSun" pitchFamily="2" charset="-122"/>
              </a:defRPr>
            </a:lvl9pPr>
          </a:lstStyle>
          <a:p>
            <a:pPr algn="ctr">
              <a:defRPr/>
            </a:pPr>
            <a:r>
              <a:rPr lang="tr-TR" altLang="tr-TR" sz="2000" b="1" dirty="0" smtClean="0">
                <a:latin typeface="Cambria Math" pitchFamily="18" charset="0"/>
                <a:cs typeface="+mn-cs"/>
              </a:rPr>
              <a:t>3. KİŞİDE </a:t>
            </a:r>
          </a:p>
          <a:p>
            <a:pPr algn="ctr">
              <a:defRPr/>
            </a:pPr>
            <a:r>
              <a:rPr lang="tr-TR" altLang="tr-TR" sz="1600" b="1" dirty="0" smtClean="0">
                <a:latin typeface="Cambria Math" pitchFamily="18" charset="0"/>
                <a:cs typeface="+mn-cs"/>
              </a:rPr>
              <a:t>ALINMASI GEREKEN ÖNLEMLER</a:t>
            </a:r>
            <a:endParaRPr lang="en-US" altLang="tr-TR" sz="1600" b="1" dirty="0" smtClean="0">
              <a:latin typeface="Cambria Math" pitchFamily="18" charset="0"/>
              <a:cs typeface="+mn-cs"/>
            </a:endParaRPr>
          </a:p>
        </p:txBody>
      </p:sp>
      <p:sp>
        <p:nvSpPr>
          <p:cNvPr id="10" name="Rectangle 3"/>
          <p:cNvSpPr>
            <a:spLocks noChangeArrowheads="1"/>
          </p:cNvSpPr>
          <p:nvPr/>
        </p:nvSpPr>
        <p:spPr bwMode="gray">
          <a:xfrm>
            <a:off x="101600" y="1973264"/>
            <a:ext cx="3937000" cy="444658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p>
            <a:pPr algn="ctr">
              <a:defRPr/>
            </a:pPr>
            <a:r>
              <a:rPr lang="tr-TR" sz="1600" b="1" i="1" dirty="0">
                <a:solidFill>
                  <a:srgbClr val="000000"/>
                </a:solidFill>
                <a:cs typeface="Calibri" pitchFamily="34" charset="0"/>
              </a:rPr>
              <a:t>Makineyi Değiştirmek</a:t>
            </a:r>
          </a:p>
          <a:p>
            <a:pPr algn="ctr">
              <a:defRPr/>
            </a:pPr>
            <a:r>
              <a:rPr lang="tr-TR" sz="1400" i="1" dirty="0">
                <a:solidFill>
                  <a:srgbClr val="000000"/>
                </a:solidFill>
                <a:cs typeface="Calibri" pitchFamily="34" charset="0"/>
              </a:rPr>
              <a:t>«Kullanılan makinelerin, </a:t>
            </a:r>
            <a:r>
              <a:rPr lang="tr-TR" sz="1400" b="1" i="1" dirty="0">
                <a:solidFill>
                  <a:srgbClr val="000000"/>
                </a:solidFill>
                <a:cs typeface="Calibri" pitchFamily="34" charset="0"/>
              </a:rPr>
              <a:t>gürültü düzeyi düşük</a:t>
            </a:r>
            <a:r>
              <a:rPr lang="tr-TR" sz="1400" i="1" dirty="0">
                <a:solidFill>
                  <a:srgbClr val="000000"/>
                </a:solidFill>
                <a:cs typeface="Calibri" pitchFamily="34" charset="0"/>
              </a:rPr>
              <a:t> makineler ile değiştirilmesi»</a:t>
            </a:r>
          </a:p>
          <a:p>
            <a:pPr marL="342900" indent="-342900" algn="ctr">
              <a:buFontTx/>
              <a:buAutoNum type="arabicPeriod"/>
              <a:defRPr/>
            </a:pPr>
            <a:endParaRPr lang="tr-TR" sz="1400" i="1" dirty="0">
              <a:solidFill>
                <a:srgbClr val="000000"/>
              </a:solidFill>
              <a:cs typeface="Calibri" pitchFamily="34" charset="0"/>
            </a:endParaRPr>
          </a:p>
          <a:p>
            <a:pPr algn="ctr">
              <a:defRPr/>
            </a:pPr>
            <a:r>
              <a:rPr lang="tr-TR" sz="1600" b="1" i="1" dirty="0">
                <a:solidFill>
                  <a:srgbClr val="000000"/>
                </a:solidFill>
                <a:cs typeface="Calibri" pitchFamily="34" charset="0"/>
              </a:rPr>
              <a:t>İşlemi Değiştirmek</a:t>
            </a:r>
          </a:p>
          <a:p>
            <a:pPr algn="ctr">
              <a:defRPr/>
            </a:pPr>
            <a:r>
              <a:rPr lang="tr-TR" sz="1400" i="1" dirty="0">
                <a:solidFill>
                  <a:srgbClr val="000000"/>
                </a:solidFill>
                <a:cs typeface="Calibri" pitchFamily="34" charset="0"/>
              </a:rPr>
              <a:t>«Gürültü düzeyi yüksek olarak yapılan işlemin, daha </a:t>
            </a:r>
            <a:r>
              <a:rPr lang="tr-TR" sz="1400" b="1" i="1" dirty="0">
                <a:solidFill>
                  <a:srgbClr val="000000"/>
                </a:solidFill>
                <a:cs typeface="Calibri" pitchFamily="34" charset="0"/>
              </a:rPr>
              <a:t>az gürültü gerektiren işlemle</a:t>
            </a:r>
            <a:r>
              <a:rPr lang="tr-TR" sz="1400" i="1" dirty="0">
                <a:solidFill>
                  <a:srgbClr val="000000"/>
                </a:solidFill>
                <a:cs typeface="Calibri" pitchFamily="34" charset="0"/>
              </a:rPr>
              <a:t> değiştirilmesi»</a:t>
            </a:r>
          </a:p>
          <a:p>
            <a:pPr algn="ctr">
              <a:defRPr/>
            </a:pPr>
            <a:endParaRPr lang="tr-TR" sz="1400" i="1" dirty="0">
              <a:solidFill>
                <a:srgbClr val="000000"/>
              </a:solidFill>
              <a:cs typeface="Calibri" pitchFamily="34" charset="0"/>
            </a:endParaRPr>
          </a:p>
          <a:p>
            <a:pPr algn="ctr">
              <a:defRPr/>
            </a:pPr>
            <a:r>
              <a:rPr lang="tr-TR" sz="1600" b="1" i="1" dirty="0">
                <a:solidFill>
                  <a:srgbClr val="000000"/>
                </a:solidFill>
                <a:cs typeface="Calibri" pitchFamily="34" charset="0"/>
              </a:rPr>
              <a:t>İşleyişi Değiştirmek</a:t>
            </a:r>
          </a:p>
          <a:p>
            <a:pPr algn="ctr">
              <a:defRPr/>
            </a:pPr>
            <a:r>
              <a:rPr lang="tr-TR" sz="1400" i="1" dirty="0">
                <a:solidFill>
                  <a:srgbClr val="000000"/>
                </a:solidFill>
                <a:cs typeface="Calibri" pitchFamily="34" charset="0"/>
              </a:rPr>
              <a:t>«Gürültü çıkartan makinelerin işleyişini yeniden düzenlemek»</a:t>
            </a:r>
          </a:p>
          <a:p>
            <a:pPr algn="ctr">
              <a:defRPr/>
            </a:pPr>
            <a:endParaRPr lang="tr-TR" sz="1400" i="1" dirty="0">
              <a:solidFill>
                <a:srgbClr val="000000"/>
              </a:solidFill>
              <a:cs typeface="Calibri" pitchFamily="34" charset="0"/>
            </a:endParaRPr>
          </a:p>
          <a:p>
            <a:pPr algn="ctr">
              <a:defRPr/>
            </a:pPr>
            <a:r>
              <a:rPr lang="tr-TR" sz="1600" b="1" i="1" dirty="0">
                <a:solidFill>
                  <a:srgbClr val="000000"/>
                </a:solidFill>
                <a:cs typeface="Calibri" pitchFamily="34" charset="0"/>
              </a:rPr>
              <a:t>Ayrı Bölmeye Almak</a:t>
            </a:r>
          </a:p>
          <a:p>
            <a:pPr algn="ctr">
              <a:defRPr/>
            </a:pPr>
            <a:r>
              <a:rPr lang="tr-TR" sz="1400" i="1" dirty="0">
                <a:solidFill>
                  <a:srgbClr val="000000"/>
                </a:solidFill>
                <a:cs typeface="Calibri" pitchFamily="34" charset="0"/>
              </a:rPr>
              <a:t>«Gürültü kaynağının </a:t>
            </a:r>
            <a:r>
              <a:rPr lang="tr-TR" sz="1400" b="1" i="1" dirty="0">
                <a:solidFill>
                  <a:srgbClr val="000000"/>
                </a:solidFill>
                <a:cs typeface="Calibri" pitchFamily="34" charset="0"/>
              </a:rPr>
              <a:t>ayrı bir bölmeye</a:t>
            </a:r>
            <a:r>
              <a:rPr lang="tr-TR" sz="1400" i="1" dirty="0">
                <a:solidFill>
                  <a:srgbClr val="000000"/>
                </a:solidFill>
                <a:cs typeface="Calibri" pitchFamily="34" charset="0"/>
              </a:rPr>
              <a:t> alınması»</a:t>
            </a:r>
          </a:p>
        </p:txBody>
      </p:sp>
      <p:sp>
        <p:nvSpPr>
          <p:cNvPr id="17413" name="Rectangle 3"/>
          <p:cNvSpPr>
            <a:spLocks noChangeArrowheads="1"/>
          </p:cNvSpPr>
          <p:nvPr/>
        </p:nvSpPr>
        <p:spPr bwMode="gray">
          <a:xfrm>
            <a:off x="4174067" y="1973264"/>
            <a:ext cx="3877733" cy="444658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lvl1pPr eaLnBrk="0" hangingPunct="0">
              <a:spcBef>
                <a:spcPct val="20000"/>
              </a:spcBef>
              <a:buFont typeface="Arial" pitchFamily="34" charset="0"/>
              <a:buChar char="•"/>
              <a:defRPr sz="3200">
                <a:solidFill>
                  <a:schemeClr val="tx1"/>
                </a:solidFill>
                <a:latin typeface="Calibri" pitchFamily="34" charset="0"/>
                <a:ea typeface="SimSun"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SimSun"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SimSun"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9pPr>
          </a:lstStyle>
          <a:p>
            <a:pPr algn="ctr" eaLnBrk="1" hangingPunct="1">
              <a:spcBef>
                <a:spcPct val="0"/>
              </a:spcBef>
              <a:buFontTx/>
              <a:buNone/>
            </a:pPr>
            <a:r>
              <a:rPr lang="tr-TR" altLang="tr-TR" sz="1600" b="1" i="1" dirty="0">
                <a:solidFill>
                  <a:srgbClr val="000000"/>
                </a:solidFill>
                <a:cs typeface="Calibri" pitchFamily="34" charset="0"/>
              </a:rPr>
              <a:t>Ses Emici Malzeme Kullanmak</a:t>
            </a:r>
          </a:p>
          <a:p>
            <a:pPr algn="ctr" eaLnBrk="1" hangingPunct="1">
              <a:spcBef>
                <a:spcPct val="0"/>
              </a:spcBef>
              <a:buFontTx/>
              <a:buNone/>
            </a:pPr>
            <a:r>
              <a:rPr lang="tr-TR" altLang="tr-TR" sz="1600" b="1" i="1" dirty="0">
                <a:solidFill>
                  <a:srgbClr val="C00000"/>
                </a:solidFill>
                <a:cs typeface="Calibri" pitchFamily="34" charset="0"/>
              </a:rPr>
              <a:t>Yansımayı</a:t>
            </a:r>
            <a:r>
              <a:rPr lang="tr-TR" altLang="tr-TR" sz="1600" b="1" i="1" dirty="0">
                <a:solidFill>
                  <a:srgbClr val="000000"/>
                </a:solidFill>
                <a:cs typeface="Calibri" pitchFamily="34" charset="0"/>
              </a:rPr>
              <a:t> Engellemek</a:t>
            </a:r>
          </a:p>
          <a:p>
            <a:pPr algn="ctr" eaLnBrk="1" hangingPunct="1">
              <a:spcBef>
                <a:spcPct val="0"/>
              </a:spcBef>
              <a:buFontTx/>
              <a:buNone/>
            </a:pPr>
            <a:r>
              <a:rPr lang="tr-TR" altLang="tr-TR" sz="1400" i="1" dirty="0">
                <a:solidFill>
                  <a:srgbClr val="000000"/>
                </a:solidFill>
                <a:cs typeface="Calibri" pitchFamily="34" charset="0"/>
              </a:rPr>
              <a:t>«Sesin geçebileceği ve/veya yansıyabileceği </a:t>
            </a:r>
            <a:r>
              <a:rPr lang="tr-TR" altLang="tr-TR" sz="1400" b="1" i="1" dirty="0">
                <a:solidFill>
                  <a:srgbClr val="000000"/>
                </a:solidFill>
                <a:cs typeface="Calibri" pitchFamily="34" charset="0"/>
              </a:rPr>
              <a:t>duvar, tavan, taban </a:t>
            </a:r>
            <a:r>
              <a:rPr lang="tr-TR" altLang="tr-TR" sz="1400" i="1" dirty="0">
                <a:solidFill>
                  <a:srgbClr val="000000"/>
                </a:solidFill>
                <a:cs typeface="Calibri" pitchFamily="34" charset="0"/>
              </a:rPr>
              <a:t>gibi yerleri ses emici malzeme ile kaplanmak»</a:t>
            </a:r>
          </a:p>
          <a:p>
            <a:pPr algn="ctr" eaLnBrk="1" hangingPunct="1">
              <a:spcBef>
                <a:spcPct val="0"/>
              </a:spcBef>
              <a:buFontTx/>
              <a:buNone/>
            </a:pPr>
            <a:endParaRPr lang="tr-TR" altLang="tr-TR" sz="1400" i="1" dirty="0">
              <a:solidFill>
                <a:srgbClr val="000000"/>
              </a:solidFill>
              <a:cs typeface="Calibri" pitchFamily="34" charset="0"/>
            </a:endParaRPr>
          </a:p>
          <a:p>
            <a:pPr algn="ctr" eaLnBrk="1" hangingPunct="1">
              <a:spcBef>
                <a:spcPct val="0"/>
              </a:spcBef>
              <a:buFontTx/>
              <a:buNone/>
            </a:pPr>
            <a:r>
              <a:rPr lang="tr-TR" altLang="tr-TR" sz="1600" b="1" i="1" dirty="0">
                <a:solidFill>
                  <a:srgbClr val="000000"/>
                </a:solidFill>
                <a:cs typeface="Calibri" pitchFamily="34" charset="0"/>
              </a:rPr>
              <a:t>Araya Engel-Bariyer Koymak</a:t>
            </a:r>
          </a:p>
          <a:p>
            <a:pPr algn="ctr" eaLnBrk="1" hangingPunct="1">
              <a:spcBef>
                <a:spcPct val="0"/>
              </a:spcBef>
              <a:buFontTx/>
              <a:buNone/>
            </a:pPr>
            <a:r>
              <a:rPr lang="tr-TR" altLang="tr-TR" sz="1600" b="1" i="1" dirty="0">
                <a:solidFill>
                  <a:srgbClr val="000000"/>
                </a:solidFill>
                <a:cs typeface="Calibri" pitchFamily="34" charset="0"/>
              </a:rPr>
              <a:t>Sesin </a:t>
            </a:r>
            <a:r>
              <a:rPr lang="tr-TR" altLang="tr-TR" sz="1600" b="1" i="1" dirty="0">
                <a:solidFill>
                  <a:srgbClr val="C00000"/>
                </a:solidFill>
                <a:cs typeface="Calibri" pitchFamily="34" charset="0"/>
              </a:rPr>
              <a:t>Yayılmasını</a:t>
            </a:r>
            <a:r>
              <a:rPr lang="tr-TR" altLang="tr-TR" sz="1600" b="1" i="1" dirty="0">
                <a:solidFill>
                  <a:srgbClr val="000000"/>
                </a:solidFill>
                <a:cs typeface="Calibri" pitchFamily="34" charset="0"/>
              </a:rPr>
              <a:t> Engellemek</a:t>
            </a:r>
          </a:p>
          <a:p>
            <a:pPr algn="ctr" eaLnBrk="1" hangingPunct="1">
              <a:spcBef>
                <a:spcPct val="0"/>
              </a:spcBef>
              <a:buFontTx/>
              <a:buNone/>
            </a:pPr>
            <a:r>
              <a:rPr lang="tr-TR" altLang="tr-TR" sz="1400" i="1" dirty="0">
                <a:solidFill>
                  <a:srgbClr val="000000"/>
                </a:solidFill>
                <a:cs typeface="Calibri" pitchFamily="34" charset="0"/>
              </a:rPr>
              <a:t>«Gürültü kaynağı ile kişi arasına  </a:t>
            </a:r>
            <a:r>
              <a:rPr lang="tr-TR" altLang="tr-TR" sz="1400" b="1" i="1" dirty="0">
                <a:solidFill>
                  <a:srgbClr val="000000"/>
                </a:solidFill>
                <a:cs typeface="Calibri" pitchFamily="34" charset="0"/>
              </a:rPr>
              <a:t>gürültüyü önleyici engel </a:t>
            </a:r>
            <a:r>
              <a:rPr lang="tr-TR" altLang="tr-TR" sz="1400" i="1" dirty="0">
                <a:solidFill>
                  <a:srgbClr val="000000"/>
                </a:solidFill>
                <a:cs typeface="Calibri" pitchFamily="34" charset="0"/>
              </a:rPr>
              <a:t>koymak»</a:t>
            </a:r>
          </a:p>
          <a:p>
            <a:pPr algn="ctr" eaLnBrk="1" hangingPunct="1">
              <a:spcBef>
                <a:spcPct val="0"/>
              </a:spcBef>
              <a:buFontTx/>
              <a:buNone/>
            </a:pPr>
            <a:endParaRPr lang="tr-TR" altLang="tr-TR" sz="1400" i="1" dirty="0">
              <a:solidFill>
                <a:srgbClr val="000000"/>
              </a:solidFill>
              <a:cs typeface="Calibri" pitchFamily="34" charset="0"/>
            </a:endParaRPr>
          </a:p>
          <a:p>
            <a:pPr algn="ctr" eaLnBrk="1" hangingPunct="1">
              <a:spcBef>
                <a:spcPct val="0"/>
              </a:spcBef>
              <a:buFontTx/>
              <a:buNone/>
            </a:pPr>
            <a:r>
              <a:rPr lang="tr-TR" altLang="tr-TR" sz="1600" b="1" i="1" dirty="0">
                <a:solidFill>
                  <a:srgbClr val="000000"/>
                </a:solidFill>
                <a:cs typeface="Calibri" pitchFamily="34" charset="0"/>
              </a:rPr>
              <a:t>Mesafeyi Artırmak</a:t>
            </a:r>
          </a:p>
          <a:p>
            <a:pPr algn="ctr" eaLnBrk="1" hangingPunct="1">
              <a:spcBef>
                <a:spcPct val="0"/>
              </a:spcBef>
              <a:buFontTx/>
              <a:buNone/>
            </a:pPr>
            <a:r>
              <a:rPr lang="tr-TR" altLang="tr-TR" sz="1400" i="1" dirty="0">
                <a:solidFill>
                  <a:srgbClr val="000000"/>
                </a:solidFill>
                <a:cs typeface="Calibri" pitchFamily="34" charset="0"/>
              </a:rPr>
              <a:t>«Gürültü kaynağı ile kişi arasındaki </a:t>
            </a:r>
            <a:r>
              <a:rPr lang="tr-TR" altLang="tr-TR" sz="1400" b="1" i="1" dirty="0">
                <a:solidFill>
                  <a:srgbClr val="000000"/>
                </a:solidFill>
                <a:cs typeface="Calibri" pitchFamily="34" charset="0"/>
              </a:rPr>
              <a:t>mesafeyi</a:t>
            </a:r>
            <a:r>
              <a:rPr lang="tr-TR" altLang="tr-TR" sz="1400" i="1" dirty="0">
                <a:solidFill>
                  <a:srgbClr val="000000"/>
                </a:solidFill>
                <a:cs typeface="Calibri" pitchFamily="34" charset="0"/>
              </a:rPr>
              <a:t> artırmak»</a:t>
            </a:r>
          </a:p>
          <a:p>
            <a:pPr algn="ctr" eaLnBrk="1" hangingPunct="1">
              <a:spcBef>
                <a:spcPct val="0"/>
              </a:spcBef>
              <a:buFontTx/>
              <a:buNone/>
            </a:pPr>
            <a:endParaRPr lang="tr-TR" altLang="tr-TR" sz="1400" i="1" dirty="0">
              <a:solidFill>
                <a:srgbClr val="000000"/>
              </a:solidFill>
              <a:cs typeface="Calibri" pitchFamily="34" charset="0"/>
            </a:endParaRPr>
          </a:p>
          <a:p>
            <a:pPr algn="ctr" eaLnBrk="1" hangingPunct="1">
              <a:spcBef>
                <a:spcPct val="0"/>
              </a:spcBef>
              <a:buFontTx/>
              <a:buNone/>
            </a:pPr>
            <a:r>
              <a:rPr lang="tr-TR" altLang="tr-TR" sz="1600" b="1" i="1" dirty="0">
                <a:solidFill>
                  <a:srgbClr val="000000"/>
                </a:solidFill>
                <a:cs typeface="Calibri" pitchFamily="34" charset="0"/>
              </a:rPr>
              <a:t>Kaynağın Yerini Değiştirmek</a:t>
            </a:r>
          </a:p>
          <a:p>
            <a:pPr algn="ctr" eaLnBrk="1" hangingPunct="1">
              <a:spcBef>
                <a:spcPct val="0"/>
              </a:spcBef>
              <a:buFontTx/>
              <a:buNone/>
            </a:pPr>
            <a:r>
              <a:rPr lang="tr-TR" altLang="tr-TR" sz="1400" i="1" dirty="0">
                <a:solidFill>
                  <a:srgbClr val="000000"/>
                </a:solidFill>
                <a:cs typeface="Calibri" pitchFamily="34" charset="0"/>
              </a:rPr>
              <a:t>«Gürültü kaynağının konumunu değiştirmek»</a:t>
            </a:r>
          </a:p>
        </p:txBody>
      </p:sp>
      <p:sp>
        <p:nvSpPr>
          <p:cNvPr id="17414" name="Rectangle 3"/>
          <p:cNvSpPr>
            <a:spLocks noChangeArrowheads="1"/>
          </p:cNvSpPr>
          <p:nvPr/>
        </p:nvSpPr>
        <p:spPr bwMode="gray">
          <a:xfrm>
            <a:off x="8183033" y="1973264"/>
            <a:ext cx="3845984" cy="444658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lvl1pPr eaLnBrk="0" hangingPunct="0">
              <a:spcBef>
                <a:spcPct val="20000"/>
              </a:spcBef>
              <a:buFont typeface="Arial" pitchFamily="34" charset="0"/>
              <a:buChar char="•"/>
              <a:defRPr sz="3200">
                <a:solidFill>
                  <a:schemeClr val="tx1"/>
                </a:solidFill>
                <a:latin typeface="Calibri" pitchFamily="34" charset="0"/>
                <a:ea typeface="SimSun"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SimSun"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SimSun"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9pPr>
          </a:lstStyle>
          <a:p>
            <a:pPr algn="ctr" eaLnBrk="1" hangingPunct="1">
              <a:spcBef>
                <a:spcPct val="0"/>
              </a:spcBef>
              <a:buFontTx/>
              <a:buNone/>
            </a:pPr>
            <a:r>
              <a:rPr lang="tr-TR" altLang="tr-TR" sz="1600" b="1" i="1" dirty="0">
                <a:solidFill>
                  <a:srgbClr val="000000"/>
                </a:solidFill>
                <a:cs typeface="Calibri" pitchFamily="34" charset="0"/>
              </a:rPr>
              <a:t>Sessiz Bölme İçine Almak</a:t>
            </a:r>
          </a:p>
          <a:p>
            <a:pPr algn="ctr" eaLnBrk="1" hangingPunct="1">
              <a:spcBef>
                <a:spcPct val="0"/>
              </a:spcBef>
              <a:buFontTx/>
              <a:buNone/>
            </a:pPr>
            <a:r>
              <a:rPr lang="tr-TR" altLang="tr-TR" sz="1400" i="1" dirty="0">
                <a:solidFill>
                  <a:srgbClr val="000000"/>
                </a:solidFill>
                <a:cs typeface="Calibri" pitchFamily="34" charset="0"/>
              </a:rPr>
              <a:t>«Gürültüye maruz kalan kişinin, sese karşı </a:t>
            </a:r>
            <a:r>
              <a:rPr lang="tr-TR" altLang="tr-TR" sz="1400" b="1" i="1" dirty="0">
                <a:solidFill>
                  <a:srgbClr val="000000"/>
                </a:solidFill>
                <a:cs typeface="Calibri" pitchFamily="34" charset="0"/>
              </a:rPr>
              <a:t>iyi izole edilmiş bir bölme</a:t>
            </a:r>
            <a:r>
              <a:rPr lang="tr-TR" altLang="tr-TR" sz="1400" i="1" dirty="0">
                <a:solidFill>
                  <a:srgbClr val="000000"/>
                </a:solidFill>
                <a:cs typeface="Calibri" pitchFamily="34" charset="0"/>
              </a:rPr>
              <a:t> içine alınması»</a:t>
            </a:r>
          </a:p>
          <a:p>
            <a:pPr algn="ctr" eaLnBrk="1" hangingPunct="1">
              <a:spcBef>
                <a:spcPct val="0"/>
              </a:spcBef>
              <a:buFontTx/>
              <a:buNone/>
            </a:pPr>
            <a:endParaRPr lang="tr-TR" altLang="tr-TR" sz="1400" i="1" dirty="0">
              <a:solidFill>
                <a:srgbClr val="000000"/>
              </a:solidFill>
              <a:cs typeface="Calibri" pitchFamily="34" charset="0"/>
            </a:endParaRPr>
          </a:p>
          <a:p>
            <a:pPr algn="ctr" eaLnBrk="1" hangingPunct="1">
              <a:spcBef>
                <a:spcPct val="0"/>
              </a:spcBef>
              <a:buFontTx/>
              <a:buNone/>
            </a:pPr>
            <a:r>
              <a:rPr lang="tr-TR" altLang="tr-TR" sz="1600" b="1" i="1" dirty="0" err="1">
                <a:solidFill>
                  <a:srgbClr val="000000"/>
                </a:solidFill>
                <a:cs typeface="Calibri" pitchFamily="34" charset="0"/>
              </a:rPr>
              <a:t>Maruziyet</a:t>
            </a:r>
            <a:r>
              <a:rPr lang="tr-TR" altLang="tr-TR" sz="1600" b="1" i="1" dirty="0">
                <a:solidFill>
                  <a:srgbClr val="000000"/>
                </a:solidFill>
                <a:cs typeface="Calibri" pitchFamily="34" charset="0"/>
              </a:rPr>
              <a:t> Süresini Azaltmak</a:t>
            </a:r>
          </a:p>
          <a:p>
            <a:pPr algn="ctr" eaLnBrk="1" hangingPunct="1">
              <a:spcBef>
                <a:spcPct val="0"/>
              </a:spcBef>
              <a:buFontTx/>
              <a:buNone/>
            </a:pPr>
            <a:r>
              <a:rPr lang="tr-TR" altLang="tr-TR" sz="1400" i="1" dirty="0">
                <a:solidFill>
                  <a:srgbClr val="000000"/>
                </a:solidFill>
                <a:cs typeface="Calibri" pitchFamily="34" charset="0"/>
              </a:rPr>
              <a:t>«Gürültülü ortamdaki çalışma </a:t>
            </a:r>
            <a:r>
              <a:rPr lang="tr-TR" altLang="tr-TR" sz="1400" b="1" i="1" dirty="0">
                <a:solidFill>
                  <a:srgbClr val="000000"/>
                </a:solidFill>
                <a:cs typeface="Calibri" pitchFamily="34" charset="0"/>
              </a:rPr>
              <a:t>süresinin kısaltılması-rotasyon</a:t>
            </a:r>
            <a:r>
              <a:rPr lang="tr-TR" altLang="tr-TR" sz="1400" i="1" dirty="0">
                <a:solidFill>
                  <a:srgbClr val="000000"/>
                </a:solidFill>
                <a:cs typeface="Calibri" pitchFamily="34" charset="0"/>
              </a:rPr>
              <a:t>»</a:t>
            </a:r>
          </a:p>
          <a:p>
            <a:pPr algn="ctr" eaLnBrk="1" hangingPunct="1">
              <a:spcBef>
                <a:spcPct val="0"/>
              </a:spcBef>
              <a:buFontTx/>
              <a:buNone/>
            </a:pPr>
            <a:endParaRPr lang="tr-TR" altLang="tr-TR" sz="1400" i="1" dirty="0">
              <a:solidFill>
                <a:srgbClr val="000000"/>
              </a:solidFill>
              <a:cs typeface="Calibri" pitchFamily="34" charset="0"/>
            </a:endParaRPr>
          </a:p>
          <a:p>
            <a:pPr algn="ctr" eaLnBrk="1" hangingPunct="1">
              <a:spcBef>
                <a:spcPct val="0"/>
              </a:spcBef>
              <a:buFontTx/>
              <a:buNone/>
            </a:pPr>
            <a:r>
              <a:rPr lang="tr-TR" altLang="tr-TR" sz="1600" b="1" i="1" dirty="0">
                <a:solidFill>
                  <a:srgbClr val="000000"/>
                </a:solidFill>
                <a:cs typeface="Calibri" pitchFamily="34" charset="0"/>
              </a:rPr>
              <a:t>İş Programını Değiştirmek</a:t>
            </a:r>
          </a:p>
          <a:p>
            <a:pPr algn="ctr" eaLnBrk="1" hangingPunct="1">
              <a:spcBef>
                <a:spcPct val="0"/>
              </a:spcBef>
              <a:buFontTx/>
              <a:buNone/>
            </a:pPr>
            <a:endParaRPr lang="tr-TR" altLang="tr-TR" sz="1400" i="1" dirty="0">
              <a:solidFill>
                <a:srgbClr val="000000"/>
              </a:solidFill>
              <a:cs typeface="Calibri" pitchFamily="34" charset="0"/>
            </a:endParaRPr>
          </a:p>
          <a:p>
            <a:pPr algn="ctr" eaLnBrk="1" hangingPunct="1">
              <a:spcBef>
                <a:spcPct val="0"/>
              </a:spcBef>
              <a:buFontTx/>
              <a:buNone/>
            </a:pPr>
            <a:r>
              <a:rPr lang="tr-TR" altLang="tr-TR" sz="1600" b="1" i="1" dirty="0">
                <a:solidFill>
                  <a:srgbClr val="000000"/>
                </a:solidFill>
                <a:cs typeface="Calibri" pitchFamily="34" charset="0"/>
              </a:rPr>
              <a:t>KKD Kullanmak</a:t>
            </a:r>
          </a:p>
          <a:p>
            <a:pPr algn="ctr" eaLnBrk="1" hangingPunct="1">
              <a:spcBef>
                <a:spcPct val="0"/>
              </a:spcBef>
              <a:buFontTx/>
              <a:buNone/>
            </a:pPr>
            <a:r>
              <a:rPr lang="tr-TR" altLang="tr-TR" sz="1400" i="1" dirty="0">
                <a:solidFill>
                  <a:srgbClr val="000000"/>
                </a:solidFill>
                <a:cs typeface="Calibri" pitchFamily="34" charset="0"/>
              </a:rPr>
              <a:t>«Gürültüye karşı etkin </a:t>
            </a:r>
            <a:r>
              <a:rPr lang="tr-TR" altLang="tr-TR" sz="1400" b="1" i="1" dirty="0">
                <a:solidFill>
                  <a:srgbClr val="000000"/>
                </a:solidFill>
                <a:cs typeface="Calibri" pitchFamily="34" charset="0"/>
              </a:rPr>
              <a:t>kişisel koruyucu</a:t>
            </a:r>
            <a:r>
              <a:rPr lang="tr-TR" altLang="tr-TR" sz="1400" i="1" dirty="0">
                <a:solidFill>
                  <a:srgbClr val="000000"/>
                </a:solidFill>
                <a:cs typeface="Calibri" pitchFamily="34" charset="0"/>
              </a:rPr>
              <a:t> kullanmak»</a:t>
            </a:r>
          </a:p>
        </p:txBody>
      </p:sp>
      <p:sp>
        <p:nvSpPr>
          <p:cNvPr id="14" name="Rectangle 31"/>
          <p:cNvSpPr txBox="1">
            <a:spLocks noChangeArrowheads="1"/>
          </p:cNvSpPr>
          <p:nvPr/>
        </p:nvSpPr>
        <p:spPr bwMode="gray">
          <a:xfrm>
            <a:off x="309063" y="411163"/>
            <a:ext cx="11755559" cy="647700"/>
          </a:xfrm>
          <a:prstGeom prst="rect">
            <a:avLst/>
          </a:prstGeom>
          <a:noFill/>
          <a:ln w="9525">
            <a:noFill/>
            <a:miter lim="800000"/>
            <a:headEnd/>
            <a:tailEnd/>
          </a:ln>
        </p:spPr>
        <p:txBody>
          <a:bodyPr lIns="0" rIns="0" anchor="ctr"/>
          <a:lstStyle/>
          <a:p>
            <a:pPr eaLnBrk="0" hangingPunct="0">
              <a:lnSpc>
                <a:spcPct val="90000"/>
              </a:lnSpc>
              <a:defRPr/>
            </a:pPr>
            <a:r>
              <a:rPr lang="tr-TR" sz="3200" dirty="0">
                <a:latin typeface="Arial Narrow" panose="020B0606020202030204" pitchFamily="34" charset="0"/>
              </a:rPr>
              <a:t>4. Gürültüden Korunma </a:t>
            </a:r>
            <a:r>
              <a:rPr lang="tr-TR" sz="3200" dirty="0" smtClean="0">
                <a:latin typeface="Arial Narrow" panose="020B0606020202030204" pitchFamily="34" charset="0"/>
              </a:rPr>
              <a:t>Yolları : Teknik- Planlama</a:t>
            </a:r>
            <a:endParaRPr lang="en-GB" sz="3200" b="1" dirty="0">
              <a:solidFill>
                <a:srgbClr val="575757"/>
              </a:solidFill>
              <a:effectLst>
                <a:innerShdw blurRad="63500" dist="50800" dir="8100000">
                  <a:prstClr val="black">
                    <a:alpha val="50000"/>
                  </a:prstClr>
                </a:innerShdw>
              </a:effectLst>
              <a:cs typeface="Calibri" pitchFamily="34" charset="0"/>
            </a:endParaRPr>
          </a:p>
        </p:txBody>
      </p:sp>
      <p:sp>
        <p:nvSpPr>
          <p:cNvPr id="15" name="Rectangle 7"/>
          <p:cNvSpPr>
            <a:spLocks noChangeArrowheads="1"/>
          </p:cNvSpPr>
          <p:nvPr/>
        </p:nvSpPr>
        <p:spPr bwMode="gray">
          <a:xfrm>
            <a:off x="101600" y="1001713"/>
            <a:ext cx="3937000" cy="971550"/>
          </a:xfrm>
          <a:prstGeom prst="rect">
            <a:avLst/>
          </a:prstGeom>
          <a:solidFill>
            <a:schemeClr val="accent2">
              <a:lumMod val="75000"/>
            </a:schemeClr>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b="1" dirty="0">
                <a:solidFill>
                  <a:srgbClr val="FFFFFF"/>
                </a:solidFill>
                <a:latin typeface="Cambria Math" pitchFamily="18" charset="0"/>
                <a:ea typeface="Cambria Math" pitchFamily="18" charset="0"/>
              </a:rPr>
              <a:t>1. KAYNAKTA</a:t>
            </a:r>
            <a:r>
              <a:rPr lang="tr-TR" sz="1600" b="1" dirty="0">
                <a:solidFill>
                  <a:srgbClr val="FFFFFF"/>
                </a:solidFill>
                <a:latin typeface="Cambria Math" pitchFamily="18" charset="0"/>
                <a:ea typeface="Cambria Math" pitchFamily="18" charset="0"/>
              </a:rPr>
              <a:t> </a:t>
            </a:r>
          </a:p>
          <a:p>
            <a:pPr algn="ctr" defTabSz="801688" eaLnBrk="0" hangingPunct="0">
              <a:defRPr/>
            </a:pPr>
            <a:r>
              <a:rPr lang="tr-TR" sz="1600" b="1" dirty="0">
                <a:solidFill>
                  <a:srgbClr val="FFFFFF"/>
                </a:solidFill>
                <a:latin typeface="Cambria Math" pitchFamily="18" charset="0"/>
                <a:ea typeface="Cambria Math" pitchFamily="18" charset="0"/>
              </a:rPr>
              <a:t>ALINMASI GEREKEN ÖNLEMLER </a:t>
            </a:r>
          </a:p>
        </p:txBody>
      </p:sp>
      <p:sp>
        <p:nvSpPr>
          <p:cNvPr id="34" name="Text Box 13"/>
          <p:cNvSpPr txBox="1">
            <a:spLocks noChangeArrowheads="1"/>
          </p:cNvSpPr>
          <p:nvPr/>
        </p:nvSpPr>
        <p:spPr bwMode="auto">
          <a:xfrm>
            <a:off x="141818" y="6489701"/>
            <a:ext cx="7632700" cy="307975"/>
          </a:xfrm>
          <a:prstGeom prst="rect">
            <a:avLst/>
          </a:prstGeom>
          <a:noFill/>
          <a:ln w="9525">
            <a:solidFill>
              <a:schemeClr val="bg1">
                <a:lumMod val="75000"/>
              </a:schemeClr>
            </a:solidFill>
            <a:miter lim="800000"/>
            <a:headEnd/>
            <a:tailEnd/>
          </a:ln>
          <a:effectLst/>
        </p:spPr>
        <p:txBody>
          <a:bodyPr>
            <a:spAutoFit/>
          </a:bodyPr>
          <a:lstStyle/>
          <a:p>
            <a:pPr algn="ctr" eaLnBrk="0" fontAlgn="auto" hangingPunct="0">
              <a:spcBef>
                <a:spcPts val="0"/>
              </a:spcBef>
              <a:spcAft>
                <a:spcPts val="0"/>
              </a:spcAft>
              <a:defRPr/>
            </a:pPr>
            <a:r>
              <a:rPr lang="tr-TR" altLang="zh-CN" sz="1400" b="1" i="1" kern="0" dirty="0">
                <a:solidFill>
                  <a:srgbClr val="001D3A"/>
                </a:solidFill>
                <a:cs typeface="Arial" charset="0"/>
              </a:rPr>
              <a:t>Ayırıcı Tanı; </a:t>
            </a:r>
            <a:r>
              <a:rPr lang="tr-TR" altLang="zh-CN" sz="1400" i="1" kern="0" dirty="0">
                <a:solidFill>
                  <a:srgbClr val="001D3A"/>
                </a:solidFill>
                <a:cs typeface="Arial" charset="0"/>
              </a:rPr>
              <a:t>Müdahale Kaynağa mı? Ortama mı? Kişiye mi? yapıldı… </a:t>
            </a:r>
            <a:endParaRPr lang="en-US" altLang="zh-CN" sz="1400" i="1" kern="0" dirty="0">
              <a:solidFill>
                <a:srgbClr val="001D3A"/>
              </a:solidFill>
              <a:cs typeface="Arial" charset="0"/>
            </a:endParaRPr>
          </a:p>
        </p:txBody>
      </p:sp>
      <p:sp>
        <p:nvSpPr>
          <p:cNvPr id="35" name="Text Box 13"/>
          <p:cNvSpPr txBox="1">
            <a:spLocks noChangeArrowheads="1"/>
          </p:cNvSpPr>
          <p:nvPr/>
        </p:nvSpPr>
        <p:spPr bwMode="auto">
          <a:xfrm>
            <a:off x="7808385" y="6489701"/>
            <a:ext cx="4269316" cy="307975"/>
          </a:xfrm>
          <a:prstGeom prst="rect">
            <a:avLst/>
          </a:prstGeom>
          <a:noFill/>
          <a:ln w="9525">
            <a:solidFill>
              <a:schemeClr val="bg1">
                <a:lumMod val="75000"/>
              </a:schemeClr>
            </a:solidFill>
            <a:miter lim="800000"/>
            <a:headEnd/>
            <a:tailEnd/>
          </a:ln>
          <a:effectLst/>
        </p:spPr>
        <p:txBody>
          <a:bodyPr>
            <a:spAutoFit/>
          </a:bodyPr>
          <a:lstStyle/>
          <a:p>
            <a:pPr eaLnBrk="0" fontAlgn="auto" hangingPunct="0">
              <a:spcBef>
                <a:spcPts val="0"/>
              </a:spcBef>
              <a:spcAft>
                <a:spcPts val="0"/>
              </a:spcAft>
              <a:defRPr/>
            </a:pPr>
            <a:r>
              <a:rPr lang="tr-TR" altLang="zh-CN" sz="1400" b="1" i="1" kern="0" dirty="0">
                <a:solidFill>
                  <a:srgbClr val="001D3A"/>
                </a:solidFill>
                <a:cs typeface="Arial" charset="0"/>
              </a:rPr>
              <a:t>Önlemler Hiyerarşisi; </a:t>
            </a:r>
            <a:r>
              <a:rPr lang="tr-TR" altLang="zh-CN" sz="1400" i="1" kern="0" dirty="0">
                <a:solidFill>
                  <a:srgbClr val="001D3A"/>
                </a:solidFill>
                <a:cs typeface="Arial" charset="0"/>
              </a:rPr>
              <a:t>Kaynak-Ortam-Kişi</a:t>
            </a:r>
            <a:endParaRPr lang="en-US" altLang="zh-CN" sz="1400" i="1" kern="0" dirty="0">
              <a:solidFill>
                <a:srgbClr val="001D3A"/>
              </a:solidFill>
              <a:cs typeface="Arial" charset="0"/>
            </a:endParaRPr>
          </a:p>
        </p:txBody>
      </p:sp>
      <p:sp>
        <p:nvSpPr>
          <p:cNvPr id="13" name="12 Slayt Numarası Yer Tutucusu"/>
          <p:cNvSpPr>
            <a:spLocks noGrp="1"/>
          </p:cNvSpPr>
          <p:nvPr>
            <p:ph type="sldNum" sz="quarter" idx="12"/>
          </p:nvPr>
        </p:nvSpPr>
        <p:spPr/>
        <p:txBody>
          <a:bodyPr/>
          <a:lstStyle/>
          <a:p>
            <a:pPr>
              <a:defRPr/>
            </a:pPr>
            <a:r>
              <a:rPr lang="tr-TR" dirty="0" smtClean="0"/>
              <a:t> </a:t>
            </a:r>
            <a:fld id="{B53248C4-6828-43E3-86AC-6C82CD552B3B}" type="slidenum">
              <a:rPr lang="en-US" smtClean="0"/>
              <a:pPr>
                <a:defRPr/>
              </a:pPr>
              <a:t>13</a:t>
            </a:fld>
            <a:endParaRPr lang="en-US" dirty="0"/>
          </a:p>
        </p:txBody>
      </p:sp>
    </p:spTree>
    <p:extLst>
      <p:ext uri="{BB962C8B-B14F-4D97-AF65-F5344CB8AC3E}">
        <p14:creationId xmlns:p14="http://schemas.microsoft.com/office/powerpoint/2010/main" val="2026833465"/>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eaLnBrk="0" hangingPunct="0">
              <a:defRPr/>
            </a:pPr>
            <a:r>
              <a:rPr lang="tr-TR" sz="3600" dirty="0">
                <a:latin typeface="Arial Narrow" panose="020B0606020202030204" pitchFamily="34" charset="0"/>
              </a:rPr>
              <a:t>4. Gürültüden Korunma Yolları: Tıbbi</a:t>
            </a:r>
            <a:endParaRPr lang="tr-TR" sz="3600" b="1" noProof="1">
              <a:solidFill>
                <a:srgbClr val="575757"/>
              </a:solidFill>
              <a:effectLst>
                <a:innerShdw blurRad="63500" dist="50800" dir="8100000">
                  <a:prstClr val="black">
                    <a:alpha val="50000"/>
                  </a:prstClr>
                </a:innerShdw>
              </a:effectLst>
              <a:cs typeface="Calibri" pitchFamily="34" charset="0"/>
            </a:endParaRPr>
          </a:p>
        </p:txBody>
      </p:sp>
      <p:sp>
        <p:nvSpPr>
          <p:cNvPr id="3" name="İçerik Yer Tutucusu 2"/>
          <p:cNvSpPr>
            <a:spLocks noGrp="1"/>
          </p:cNvSpPr>
          <p:nvPr>
            <p:ph idx="1"/>
          </p:nvPr>
        </p:nvSpPr>
        <p:spPr/>
        <p:txBody>
          <a:bodyPr>
            <a:normAutofit/>
          </a:bodyPr>
          <a:lstStyle/>
          <a:p>
            <a:pPr>
              <a:lnSpc>
                <a:spcPct val="200000"/>
              </a:lnSpc>
              <a:spcBef>
                <a:spcPct val="0"/>
              </a:spcBef>
              <a:spcAft>
                <a:spcPts val="1200"/>
              </a:spcAft>
              <a:buClr>
                <a:srgbClr val="292929"/>
              </a:buClr>
              <a:buNone/>
              <a:defRPr/>
            </a:pPr>
            <a:r>
              <a:rPr lang="tr-TR" altLang="tr-TR" sz="1600" dirty="0" smtClean="0">
                <a:latin typeface="Arial Narrow" panose="020B0606020202030204" pitchFamily="34" charset="0"/>
                <a:ea typeface="+mj-ea"/>
                <a:cs typeface="+mj-cs"/>
              </a:rPr>
              <a:t>	</a:t>
            </a:r>
            <a:r>
              <a:rPr lang="tr-TR" sz="1600" b="1" noProof="1">
                <a:latin typeface="Arial Narrow" panose="020B0606020202030204" pitchFamily="34" charset="0"/>
                <a:ea typeface="+mj-ea"/>
                <a:cs typeface="+mj-cs"/>
              </a:rPr>
              <a:t>GENEL </a:t>
            </a:r>
            <a:r>
              <a:rPr lang="tr-TR" sz="1600" b="1" noProof="1" smtClean="0">
                <a:latin typeface="Arial Narrow" panose="020B0606020202030204" pitchFamily="34" charset="0"/>
                <a:ea typeface="+mj-ea"/>
                <a:cs typeface="+mj-cs"/>
              </a:rPr>
              <a:t>KURALLAR</a:t>
            </a:r>
          </a:p>
          <a:p>
            <a:pPr marL="457200" indent="-288000">
              <a:spcAft>
                <a:spcPts val="0"/>
              </a:spcAft>
              <a:buClr>
                <a:srgbClr val="292929"/>
              </a:buClr>
              <a:buFont typeface="+mj-lt"/>
              <a:buAutoNum type="arabicPeriod"/>
              <a:defRPr/>
            </a:pPr>
            <a:r>
              <a:rPr lang="tr-TR" sz="1600" dirty="0">
                <a:latin typeface="Arial Narrow" panose="020B0606020202030204" pitchFamily="34" charset="0"/>
                <a:ea typeface="+mj-ea"/>
                <a:cs typeface="+mj-cs"/>
              </a:rPr>
              <a:t>Gürültülü işlerde çalışacakların </a:t>
            </a:r>
            <a:r>
              <a:rPr lang="tr-TR" sz="1600" b="1" dirty="0">
                <a:latin typeface="Arial Narrow" panose="020B0606020202030204" pitchFamily="34" charset="0"/>
                <a:ea typeface="+mj-ea"/>
                <a:cs typeface="+mj-cs"/>
              </a:rPr>
              <a:t>işe girişlerinde </a:t>
            </a:r>
            <a:r>
              <a:rPr lang="tr-TR" sz="1600" b="1" dirty="0" err="1">
                <a:latin typeface="Arial Narrow" panose="020B0606020202030204" pitchFamily="34" charset="0"/>
                <a:ea typeface="+mj-ea"/>
                <a:cs typeface="+mj-cs"/>
              </a:rPr>
              <a:t>odyogramları</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alınmalı ,</a:t>
            </a:r>
          </a:p>
          <a:p>
            <a:pPr marL="457200" indent="-288000">
              <a:spcAft>
                <a:spcPts val="0"/>
              </a:spcAft>
              <a:buClr>
                <a:srgbClr val="292929"/>
              </a:buClr>
              <a:buFont typeface="+mj-lt"/>
              <a:buAutoNum type="arabicPeriod"/>
              <a:defRPr/>
            </a:pPr>
            <a:endParaRPr lang="tr-TR" sz="1600" dirty="0">
              <a:latin typeface="Arial Narrow" panose="020B0606020202030204" pitchFamily="34" charset="0"/>
              <a:ea typeface="+mj-ea"/>
              <a:cs typeface="+mj-cs"/>
            </a:endParaRPr>
          </a:p>
          <a:p>
            <a:pPr marL="457200" indent="-288000">
              <a:spcAft>
                <a:spcPts val="0"/>
              </a:spcAft>
              <a:buClr>
                <a:srgbClr val="292929"/>
              </a:buClr>
              <a:buFont typeface="+mj-lt"/>
              <a:buAutoNum type="arabicPeriod"/>
              <a:defRPr/>
            </a:pPr>
            <a:r>
              <a:rPr lang="tr-TR" sz="1600" dirty="0">
                <a:latin typeface="Arial Narrow" panose="020B0606020202030204" pitchFamily="34" charset="0"/>
                <a:ea typeface="+mj-ea"/>
                <a:cs typeface="+mj-cs"/>
              </a:rPr>
              <a:t>Gürültülü işlerde </a:t>
            </a:r>
            <a:r>
              <a:rPr lang="tr-TR" sz="1600" b="1" dirty="0">
                <a:latin typeface="Arial Narrow" panose="020B0606020202030204" pitchFamily="34" charset="0"/>
                <a:ea typeface="+mj-ea"/>
                <a:cs typeface="+mj-cs"/>
              </a:rPr>
              <a:t>sağlıklı kişiler </a:t>
            </a:r>
            <a:r>
              <a:rPr lang="tr-TR" sz="1600" dirty="0">
                <a:latin typeface="Arial Narrow" panose="020B0606020202030204" pitchFamily="34" charset="0"/>
                <a:ea typeface="+mj-ea"/>
                <a:cs typeface="+mj-cs"/>
              </a:rPr>
              <a:t>çalıştırılmalı, </a:t>
            </a:r>
          </a:p>
          <a:p>
            <a:pPr marL="457200" indent="-288000">
              <a:spcAft>
                <a:spcPts val="0"/>
              </a:spcAft>
              <a:buClr>
                <a:srgbClr val="292929"/>
              </a:buClr>
              <a:buFont typeface="+mj-lt"/>
              <a:buAutoNum type="arabicPeriod"/>
              <a:defRPr/>
            </a:pPr>
            <a:endParaRPr lang="tr-TR" sz="1600" dirty="0">
              <a:latin typeface="Arial Narrow" panose="020B0606020202030204" pitchFamily="34" charset="0"/>
              <a:ea typeface="+mj-ea"/>
              <a:cs typeface="+mj-cs"/>
            </a:endParaRPr>
          </a:p>
          <a:p>
            <a:pPr marL="457200" indent="-288000">
              <a:spcAft>
                <a:spcPts val="0"/>
              </a:spcAft>
              <a:buClr>
                <a:srgbClr val="292929"/>
              </a:buClr>
              <a:buFont typeface="+mj-lt"/>
              <a:buAutoNum type="arabicPeriod"/>
              <a:defRPr/>
            </a:pPr>
            <a:r>
              <a:rPr lang="tr-TR" sz="1600" dirty="0">
                <a:latin typeface="Arial Narrow" panose="020B0606020202030204" pitchFamily="34" charset="0"/>
                <a:ea typeface="+mj-ea"/>
                <a:cs typeface="+mj-cs"/>
              </a:rPr>
              <a:t>Gürültülü işlerde çalışanların, </a:t>
            </a:r>
            <a:r>
              <a:rPr lang="tr-TR" sz="1600" b="1" dirty="0">
                <a:latin typeface="Arial Narrow" panose="020B0606020202030204" pitchFamily="34" charset="0"/>
                <a:ea typeface="+mj-ea"/>
                <a:cs typeface="+mj-cs"/>
              </a:rPr>
              <a:t>her 6 ayda bir </a:t>
            </a:r>
            <a:r>
              <a:rPr lang="tr-TR" sz="1600" dirty="0" err="1">
                <a:latin typeface="Arial Narrow" panose="020B0606020202030204" pitchFamily="34" charset="0"/>
                <a:ea typeface="+mj-ea"/>
                <a:cs typeface="+mj-cs"/>
              </a:rPr>
              <a:t>odyogramları</a:t>
            </a:r>
            <a:r>
              <a:rPr lang="tr-TR" sz="1600" dirty="0">
                <a:latin typeface="Arial Narrow" panose="020B0606020202030204" pitchFamily="34" charset="0"/>
                <a:ea typeface="+mj-ea"/>
                <a:cs typeface="+mj-cs"/>
              </a:rPr>
              <a:t> alınmalı ve işitme kaybı  görülenlerde  gerekli tedbirler alınmalı,</a:t>
            </a:r>
          </a:p>
          <a:p>
            <a:pPr marL="457200" indent="-288000">
              <a:spcAft>
                <a:spcPts val="0"/>
              </a:spcAft>
              <a:buClr>
                <a:srgbClr val="292929"/>
              </a:buClr>
              <a:buFont typeface="+mj-lt"/>
              <a:buAutoNum type="arabicPeriod"/>
              <a:defRPr/>
            </a:pPr>
            <a:endParaRPr lang="tr-TR" sz="1600" dirty="0">
              <a:latin typeface="Arial Narrow" panose="020B0606020202030204" pitchFamily="34" charset="0"/>
              <a:ea typeface="+mj-ea"/>
              <a:cs typeface="+mj-cs"/>
            </a:endParaRPr>
          </a:p>
          <a:p>
            <a:pPr marL="457200" indent="-288000">
              <a:spcAft>
                <a:spcPts val="0"/>
              </a:spcAft>
              <a:buClr>
                <a:srgbClr val="292929"/>
              </a:buClr>
              <a:buFont typeface="+mj-lt"/>
              <a:buAutoNum type="arabicPeriod"/>
              <a:defRPr/>
            </a:pPr>
            <a:r>
              <a:rPr lang="tr-TR" sz="1600" dirty="0">
                <a:latin typeface="Arial Narrow" panose="020B0606020202030204" pitchFamily="34" charset="0"/>
                <a:ea typeface="+mj-ea"/>
                <a:cs typeface="+mj-cs"/>
              </a:rPr>
              <a:t>İş  kazalarının  önlenmesinde kesin denilebilecek yeterli  önlem </a:t>
            </a:r>
            <a:r>
              <a:rPr lang="tr-TR" sz="1600" dirty="0" err="1">
                <a:latin typeface="Arial Narrow" panose="020B0606020202030204" pitchFamily="34" charset="0"/>
                <a:ea typeface="+mj-ea"/>
                <a:cs typeface="+mj-cs"/>
              </a:rPr>
              <a:t>alınabiliniyorsa</a:t>
            </a:r>
            <a:r>
              <a:rPr lang="tr-TR" sz="1600" dirty="0">
                <a:latin typeface="Arial Narrow" panose="020B0606020202030204" pitchFamily="34" charset="0"/>
                <a:ea typeface="+mj-ea"/>
                <a:cs typeface="+mj-cs"/>
              </a:rPr>
              <a:t>, gürültülü işlerde doğuştan sağır ve dilsizlerin çalıştırılabilir,</a:t>
            </a:r>
          </a:p>
          <a:p>
            <a:pPr>
              <a:lnSpc>
                <a:spcPct val="200000"/>
              </a:lnSpc>
              <a:spcBef>
                <a:spcPct val="0"/>
              </a:spcBef>
              <a:spcAft>
                <a:spcPts val="1200"/>
              </a:spcAft>
              <a:buClr>
                <a:srgbClr val="292929"/>
              </a:buClr>
              <a:buNone/>
              <a:defRPr/>
            </a:pPr>
            <a:endParaRPr lang="tr-TR" sz="1600" noProof="1" smtClean="0">
              <a:latin typeface="Arial Narrow" panose="020B0606020202030204" pitchFamily="34" charset="0"/>
              <a:ea typeface="+mj-ea"/>
              <a:cs typeface="+mj-cs"/>
            </a:endParaRPr>
          </a:p>
          <a:p>
            <a:pPr>
              <a:lnSpc>
                <a:spcPct val="200000"/>
              </a:lnSpc>
              <a:spcBef>
                <a:spcPct val="0"/>
              </a:spcBef>
              <a:spcAft>
                <a:spcPts val="1200"/>
              </a:spcAft>
              <a:buClr>
                <a:srgbClr val="292929"/>
              </a:buClr>
              <a:buNone/>
              <a:defRPr/>
            </a:pPr>
            <a:endParaRPr lang="tr-TR" sz="1600" noProof="1">
              <a:latin typeface="Arial Narrow" panose="020B0606020202030204" pitchFamily="34" charset="0"/>
              <a:ea typeface="+mj-ea"/>
              <a:cs typeface="+mj-cs"/>
            </a:endParaRPr>
          </a:p>
        </p:txBody>
      </p:sp>
    </p:spTree>
    <p:extLst>
      <p:ext uri="{BB962C8B-B14F-4D97-AF65-F5344CB8AC3E}">
        <p14:creationId xmlns:p14="http://schemas.microsoft.com/office/powerpoint/2010/main" val="5617085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eaLnBrk="0" hangingPunct="0">
              <a:defRPr/>
            </a:pPr>
            <a:r>
              <a:rPr lang="tr-TR" sz="3600" dirty="0">
                <a:latin typeface="Arial Narrow" panose="020B0606020202030204" pitchFamily="34" charset="0"/>
              </a:rPr>
              <a:t>4. Gürültüden Korunma Yolları: Tıbbi</a:t>
            </a:r>
            <a:endParaRPr lang="tr-TR" sz="3600" b="1" noProof="1">
              <a:solidFill>
                <a:srgbClr val="575757"/>
              </a:solidFill>
              <a:effectLst>
                <a:innerShdw blurRad="63500" dist="50800" dir="8100000">
                  <a:prstClr val="black">
                    <a:alpha val="50000"/>
                  </a:prstClr>
                </a:innerShdw>
              </a:effectLst>
              <a:cs typeface="Calibri" pitchFamily="34" charset="0"/>
            </a:endParaRPr>
          </a:p>
        </p:txBody>
      </p:sp>
      <p:sp>
        <p:nvSpPr>
          <p:cNvPr id="3" name="İçerik Yer Tutucusu 2"/>
          <p:cNvSpPr>
            <a:spLocks noGrp="1"/>
          </p:cNvSpPr>
          <p:nvPr>
            <p:ph idx="1"/>
          </p:nvPr>
        </p:nvSpPr>
        <p:spPr/>
        <p:txBody>
          <a:bodyPr>
            <a:normAutofit/>
          </a:bodyPr>
          <a:lstStyle/>
          <a:p>
            <a:pPr>
              <a:lnSpc>
                <a:spcPct val="200000"/>
              </a:lnSpc>
              <a:spcBef>
                <a:spcPct val="0"/>
              </a:spcBef>
              <a:spcAft>
                <a:spcPts val="1200"/>
              </a:spcAft>
              <a:buClr>
                <a:srgbClr val="292929"/>
              </a:buClr>
              <a:buNone/>
              <a:defRPr/>
            </a:pPr>
            <a:r>
              <a:rPr lang="tr-TR" altLang="tr-TR" sz="1600" b="1" dirty="0">
                <a:latin typeface="Arial Narrow" panose="020B0606020202030204" pitchFamily="34" charset="0"/>
                <a:ea typeface="+mj-ea"/>
                <a:cs typeface="+mj-cs"/>
              </a:rPr>
              <a:t>	</a:t>
            </a:r>
            <a:r>
              <a:rPr lang="tr-TR" sz="1600" b="1" noProof="1">
                <a:latin typeface="Arial Narrow" panose="020B0606020202030204" pitchFamily="34" charset="0"/>
                <a:ea typeface="+mj-ea"/>
                <a:cs typeface="+mj-cs"/>
              </a:rPr>
              <a:t>KULAK KORUYUCULARI</a:t>
            </a:r>
          </a:p>
          <a:p>
            <a:pPr lvl="1">
              <a:spcBef>
                <a:spcPct val="0"/>
              </a:spcBef>
              <a:buClr>
                <a:srgbClr val="292929"/>
              </a:buClr>
              <a:buNone/>
            </a:pPr>
            <a:r>
              <a:rPr lang="tr-TR" altLang="tr-TR" sz="1600" b="1" dirty="0">
                <a:latin typeface="Arial Narrow" panose="020B0606020202030204" pitchFamily="34" charset="0"/>
                <a:ea typeface="+mj-ea"/>
                <a:cs typeface="+mj-cs"/>
              </a:rPr>
              <a:t>Pamuk</a:t>
            </a:r>
            <a:r>
              <a:rPr lang="tr-TR" altLang="tr-TR" sz="1600" dirty="0">
                <a:latin typeface="Arial Narrow" panose="020B0606020202030204" pitchFamily="34" charset="0"/>
                <a:ea typeface="+mj-ea"/>
                <a:cs typeface="+mj-cs"/>
              </a:rPr>
              <a:t>	</a:t>
            </a:r>
            <a:r>
              <a:rPr lang="tr-TR" altLang="tr-TR" sz="1600" dirty="0" smtClean="0">
                <a:latin typeface="Arial Narrow" panose="020B0606020202030204" pitchFamily="34" charset="0"/>
                <a:ea typeface="+mj-ea"/>
                <a:cs typeface="+mj-cs"/>
              </a:rPr>
              <a:t>: </a:t>
            </a:r>
            <a:r>
              <a:rPr lang="tr-TR" altLang="tr-TR" sz="1600" dirty="0">
                <a:latin typeface="Arial Narrow" panose="020B0606020202030204" pitchFamily="34" charset="0"/>
                <a:ea typeface="+mj-ea"/>
                <a:cs typeface="+mj-cs"/>
              </a:rPr>
              <a:t>5 – 16 </a:t>
            </a:r>
            <a:r>
              <a:rPr lang="tr-TR" altLang="tr-TR" sz="1600" dirty="0" err="1">
                <a:latin typeface="Arial Narrow" panose="020B0606020202030204" pitchFamily="34" charset="0"/>
                <a:ea typeface="+mj-ea"/>
                <a:cs typeface="+mj-cs"/>
              </a:rPr>
              <a:t>dB</a:t>
            </a:r>
            <a:endParaRPr lang="tr-TR" altLang="tr-TR" sz="1600" dirty="0">
              <a:latin typeface="Arial Narrow" panose="020B0606020202030204" pitchFamily="34" charset="0"/>
              <a:ea typeface="+mj-ea"/>
              <a:cs typeface="+mj-cs"/>
            </a:endParaRPr>
          </a:p>
          <a:p>
            <a:pPr lvl="1">
              <a:spcBef>
                <a:spcPct val="0"/>
              </a:spcBef>
              <a:buClr>
                <a:srgbClr val="292929"/>
              </a:buClr>
              <a:buNone/>
            </a:pPr>
            <a:r>
              <a:rPr lang="tr-TR" altLang="tr-TR" sz="1600" b="1" dirty="0">
                <a:latin typeface="Arial Narrow" panose="020B0606020202030204" pitchFamily="34" charset="0"/>
                <a:ea typeface="+mj-ea"/>
                <a:cs typeface="+mj-cs"/>
              </a:rPr>
              <a:t>Cam pamuğu</a:t>
            </a:r>
            <a:r>
              <a:rPr lang="tr-TR" altLang="tr-TR" sz="1600" dirty="0">
                <a:latin typeface="Arial Narrow" panose="020B0606020202030204" pitchFamily="34" charset="0"/>
                <a:ea typeface="+mj-ea"/>
                <a:cs typeface="+mj-cs"/>
              </a:rPr>
              <a:t>	: 7 – 32 </a:t>
            </a:r>
            <a:r>
              <a:rPr lang="tr-TR" altLang="tr-TR" sz="1600" dirty="0" err="1">
                <a:latin typeface="Arial Narrow" panose="020B0606020202030204" pitchFamily="34" charset="0"/>
                <a:ea typeface="+mj-ea"/>
                <a:cs typeface="+mj-cs"/>
              </a:rPr>
              <a:t>dB</a:t>
            </a:r>
            <a:endParaRPr lang="tr-TR" altLang="tr-TR" sz="1600" dirty="0">
              <a:latin typeface="Arial Narrow" panose="020B0606020202030204" pitchFamily="34" charset="0"/>
              <a:ea typeface="+mj-ea"/>
              <a:cs typeface="+mj-cs"/>
            </a:endParaRPr>
          </a:p>
          <a:p>
            <a:pPr lvl="1">
              <a:spcBef>
                <a:spcPct val="0"/>
              </a:spcBef>
              <a:buClr>
                <a:srgbClr val="292929"/>
              </a:buClr>
              <a:buNone/>
            </a:pPr>
            <a:r>
              <a:rPr lang="tr-TR" altLang="tr-TR" sz="1600" b="1" dirty="0">
                <a:latin typeface="Arial Narrow" panose="020B0606020202030204" pitchFamily="34" charset="0"/>
                <a:ea typeface="+mj-ea"/>
                <a:cs typeface="+mj-cs"/>
              </a:rPr>
              <a:t>Parafinli pamuk</a:t>
            </a:r>
            <a:r>
              <a:rPr lang="tr-TR" altLang="tr-TR" sz="1600" dirty="0">
                <a:latin typeface="Arial Narrow" panose="020B0606020202030204" pitchFamily="34" charset="0"/>
                <a:ea typeface="+mj-ea"/>
                <a:cs typeface="+mj-cs"/>
              </a:rPr>
              <a:t>	: 20 – 35 </a:t>
            </a:r>
            <a:r>
              <a:rPr lang="tr-TR" altLang="tr-TR" sz="1600" dirty="0" err="1">
                <a:latin typeface="Arial Narrow" panose="020B0606020202030204" pitchFamily="34" charset="0"/>
                <a:ea typeface="+mj-ea"/>
                <a:cs typeface="+mj-cs"/>
              </a:rPr>
              <a:t>dB</a:t>
            </a:r>
            <a:endParaRPr lang="tr-TR" altLang="tr-TR" sz="1600" dirty="0">
              <a:latin typeface="Arial Narrow" panose="020B0606020202030204" pitchFamily="34" charset="0"/>
              <a:ea typeface="+mj-ea"/>
              <a:cs typeface="+mj-cs"/>
            </a:endParaRPr>
          </a:p>
          <a:p>
            <a:pPr lvl="1">
              <a:spcBef>
                <a:spcPct val="0"/>
              </a:spcBef>
              <a:buClr>
                <a:srgbClr val="292929"/>
              </a:buClr>
              <a:buNone/>
            </a:pPr>
            <a:r>
              <a:rPr lang="tr-TR" altLang="tr-TR" sz="1600" b="1" dirty="0">
                <a:latin typeface="Arial Narrow" panose="020B0606020202030204" pitchFamily="34" charset="0"/>
                <a:ea typeface="+mj-ea"/>
                <a:cs typeface="+mj-cs"/>
              </a:rPr>
              <a:t>Kulak tıkacı</a:t>
            </a:r>
            <a:r>
              <a:rPr lang="tr-TR" altLang="tr-TR" sz="1600" dirty="0">
                <a:latin typeface="Arial Narrow" panose="020B0606020202030204" pitchFamily="34" charset="0"/>
                <a:ea typeface="+mj-ea"/>
                <a:cs typeface="+mj-cs"/>
              </a:rPr>
              <a:t>	</a:t>
            </a:r>
            <a:r>
              <a:rPr lang="tr-TR" altLang="tr-TR" sz="1600" dirty="0" smtClean="0">
                <a:latin typeface="Arial Narrow" panose="020B0606020202030204" pitchFamily="34" charset="0"/>
                <a:ea typeface="+mj-ea"/>
                <a:cs typeface="+mj-cs"/>
              </a:rPr>
              <a:t>: </a:t>
            </a:r>
            <a:r>
              <a:rPr lang="tr-TR" altLang="tr-TR" sz="1600" dirty="0">
                <a:latin typeface="Arial Narrow" panose="020B0606020202030204" pitchFamily="34" charset="0"/>
                <a:ea typeface="+mj-ea"/>
                <a:cs typeface="+mj-cs"/>
              </a:rPr>
              <a:t>20 – 45 </a:t>
            </a:r>
            <a:r>
              <a:rPr lang="tr-TR" altLang="tr-TR" sz="1600" dirty="0" err="1">
                <a:latin typeface="Arial Narrow" panose="020B0606020202030204" pitchFamily="34" charset="0"/>
                <a:ea typeface="+mj-ea"/>
                <a:cs typeface="+mj-cs"/>
              </a:rPr>
              <a:t>dB</a:t>
            </a:r>
            <a:endParaRPr lang="tr-TR" altLang="tr-TR" sz="1600" dirty="0">
              <a:latin typeface="Arial Narrow" panose="020B0606020202030204" pitchFamily="34" charset="0"/>
              <a:ea typeface="+mj-ea"/>
              <a:cs typeface="+mj-cs"/>
            </a:endParaRPr>
          </a:p>
          <a:p>
            <a:pPr lvl="1">
              <a:spcBef>
                <a:spcPct val="0"/>
              </a:spcBef>
              <a:buClr>
                <a:srgbClr val="292929"/>
              </a:buClr>
              <a:buNone/>
            </a:pPr>
            <a:r>
              <a:rPr lang="tr-TR" altLang="tr-TR" sz="1600" b="1" dirty="0">
                <a:latin typeface="Arial Narrow" panose="020B0606020202030204" pitchFamily="34" charset="0"/>
                <a:ea typeface="+mj-ea"/>
                <a:cs typeface="+mj-cs"/>
              </a:rPr>
              <a:t>Kulaklık</a:t>
            </a:r>
            <a:r>
              <a:rPr lang="tr-TR" altLang="tr-TR" sz="1600" dirty="0">
                <a:latin typeface="Arial Narrow" panose="020B0606020202030204" pitchFamily="34" charset="0"/>
                <a:ea typeface="+mj-ea"/>
                <a:cs typeface="+mj-cs"/>
              </a:rPr>
              <a:t>	</a:t>
            </a:r>
            <a:r>
              <a:rPr lang="tr-TR" altLang="tr-TR" sz="1600" dirty="0" smtClean="0">
                <a:latin typeface="Arial Narrow" panose="020B0606020202030204" pitchFamily="34" charset="0"/>
                <a:ea typeface="+mj-ea"/>
                <a:cs typeface="+mj-cs"/>
              </a:rPr>
              <a:t>: </a:t>
            </a:r>
            <a:r>
              <a:rPr lang="tr-TR" altLang="tr-TR" sz="1600" dirty="0">
                <a:latin typeface="Arial Narrow" panose="020B0606020202030204" pitchFamily="34" charset="0"/>
                <a:ea typeface="+mj-ea"/>
                <a:cs typeface="+mj-cs"/>
              </a:rPr>
              <a:t>12 – 48 </a:t>
            </a:r>
            <a:r>
              <a:rPr lang="tr-TR" altLang="tr-TR" sz="1600" dirty="0" err="1">
                <a:latin typeface="Arial Narrow" panose="020B0606020202030204" pitchFamily="34" charset="0"/>
                <a:ea typeface="+mj-ea"/>
                <a:cs typeface="+mj-cs"/>
              </a:rPr>
              <a:t>dB</a:t>
            </a:r>
            <a:endParaRPr lang="tr-TR" altLang="tr-TR" sz="1600" dirty="0">
              <a:latin typeface="Arial Narrow" panose="020B0606020202030204" pitchFamily="34" charset="0"/>
              <a:ea typeface="+mj-ea"/>
              <a:cs typeface="+mj-cs"/>
            </a:endParaRPr>
          </a:p>
          <a:p>
            <a:pPr>
              <a:lnSpc>
                <a:spcPct val="200000"/>
              </a:lnSpc>
              <a:spcBef>
                <a:spcPct val="0"/>
              </a:spcBef>
              <a:spcAft>
                <a:spcPts val="1200"/>
              </a:spcAft>
              <a:buClr>
                <a:srgbClr val="292929"/>
              </a:buClr>
              <a:buNone/>
              <a:defRPr/>
            </a:pPr>
            <a:endParaRPr lang="tr-TR" sz="1600" noProof="1" smtClean="0">
              <a:latin typeface="Arial Narrow" panose="020B0606020202030204" pitchFamily="34" charset="0"/>
              <a:ea typeface="+mj-ea"/>
              <a:cs typeface="+mj-cs"/>
            </a:endParaRPr>
          </a:p>
          <a:p>
            <a:pPr>
              <a:lnSpc>
                <a:spcPct val="200000"/>
              </a:lnSpc>
              <a:spcBef>
                <a:spcPct val="0"/>
              </a:spcBef>
              <a:spcAft>
                <a:spcPts val="1200"/>
              </a:spcAft>
              <a:buClr>
                <a:srgbClr val="292929"/>
              </a:buClr>
              <a:buNone/>
              <a:defRPr/>
            </a:pPr>
            <a:endParaRPr lang="tr-TR" sz="1600" noProof="1">
              <a:latin typeface="Arial Narrow" panose="020B0606020202030204" pitchFamily="34" charset="0"/>
              <a:ea typeface="+mj-ea"/>
              <a:cs typeface="+mj-cs"/>
            </a:endParaRPr>
          </a:p>
        </p:txBody>
      </p:sp>
      <p:grpSp>
        <p:nvGrpSpPr>
          <p:cNvPr id="4" name="Grup 3"/>
          <p:cNvGrpSpPr>
            <a:grpSpLocks/>
          </p:cNvGrpSpPr>
          <p:nvPr/>
        </p:nvGrpSpPr>
        <p:grpSpPr bwMode="auto">
          <a:xfrm>
            <a:off x="1639115" y="4410075"/>
            <a:ext cx="7962900" cy="1449388"/>
            <a:chOff x="2760788" y="4663346"/>
            <a:chExt cx="5972828" cy="1449525"/>
          </a:xfrm>
        </p:grpSpPr>
        <p:pic>
          <p:nvPicPr>
            <p:cNvPr id="5" name="Picture 3" descr="218"/>
            <p:cNvPicPr preferRelativeResize="0">
              <a:picLocks noChangeArrowheads="1"/>
            </p:cNvPicPr>
            <p:nvPr/>
          </p:nvPicPr>
          <p:blipFill>
            <a:blip r:embed="rId2"/>
            <a:srcRect/>
            <a:stretch>
              <a:fillRect/>
            </a:stretch>
          </p:blipFill>
          <p:spPr bwMode="auto">
            <a:xfrm>
              <a:off x="2760788" y="4666521"/>
              <a:ext cx="1152651" cy="1439999"/>
            </a:xfrm>
            <a:prstGeom prst="rect">
              <a:avLst/>
            </a:prstGeom>
            <a:noFill/>
            <a:ln w="3175">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4" descr="219"/>
            <p:cNvPicPr preferRelativeResize="0">
              <a:picLocks noChangeArrowheads="1"/>
            </p:cNvPicPr>
            <p:nvPr/>
          </p:nvPicPr>
          <p:blipFill>
            <a:blip r:embed="rId3"/>
            <a:srcRect/>
            <a:stretch>
              <a:fillRect/>
            </a:stretch>
          </p:blipFill>
          <p:spPr bwMode="auto">
            <a:xfrm>
              <a:off x="5170876" y="4666521"/>
              <a:ext cx="1151063" cy="1439999"/>
            </a:xfrm>
            <a:prstGeom prst="rect">
              <a:avLst/>
            </a:prstGeom>
            <a:noFill/>
            <a:ln w="3175">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5" descr="220"/>
            <p:cNvPicPr preferRelativeResize="0">
              <a:picLocks noChangeArrowheads="1"/>
            </p:cNvPicPr>
            <p:nvPr/>
          </p:nvPicPr>
          <p:blipFill>
            <a:blip r:embed="rId4"/>
            <a:srcRect/>
            <a:stretch>
              <a:fillRect/>
            </a:stretch>
          </p:blipFill>
          <p:spPr bwMode="auto">
            <a:xfrm>
              <a:off x="3964245" y="4672872"/>
              <a:ext cx="1151063" cy="1439999"/>
            </a:xfrm>
            <a:prstGeom prst="rect">
              <a:avLst/>
            </a:prstGeom>
            <a:noFill/>
            <a:ln w="3175">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8" name="Resim 7"/>
            <p:cNvPicPr preferRelativeResize="0">
              <a:picLocks/>
            </p:cNvPicPr>
            <p:nvPr/>
          </p:nvPicPr>
          <p:blipFill>
            <a:blip r:embed="rId5"/>
            <a:stretch>
              <a:fillRect/>
            </a:stretch>
          </p:blipFill>
          <p:spPr>
            <a:xfrm>
              <a:off x="6372745" y="4666521"/>
              <a:ext cx="1152651" cy="1439999"/>
            </a:xfrm>
            <a:prstGeom prst="rect">
              <a:avLst/>
            </a:prstGeom>
            <a:ln w="3175">
              <a:solidFill>
                <a:schemeClr val="bg1">
                  <a:lumMod val="65000"/>
                </a:schemeClr>
              </a:solidFill>
            </a:ln>
          </p:spPr>
        </p:pic>
        <p:pic>
          <p:nvPicPr>
            <p:cNvPr id="9" name="Picture 14" descr="kulaklik"/>
            <p:cNvPicPr preferRelativeResize="0">
              <a:picLocks noChangeArrowheads="1"/>
            </p:cNvPicPr>
            <p:nvPr/>
          </p:nvPicPr>
          <p:blipFill>
            <a:blip r:embed="rId6"/>
            <a:srcRect/>
            <a:stretch>
              <a:fillRect/>
            </a:stretch>
          </p:blipFill>
          <p:spPr bwMode="auto">
            <a:xfrm>
              <a:off x="7580965" y="4663346"/>
              <a:ext cx="1152651" cy="1439999"/>
            </a:xfrm>
            <a:prstGeom prst="rect">
              <a:avLst/>
            </a:prstGeom>
            <a:noFill/>
            <a:ln w="3175">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grpSp>
      <p:sp>
        <p:nvSpPr>
          <p:cNvPr id="10" name="Metin kutusu 9"/>
          <p:cNvSpPr txBox="1"/>
          <p:nvPr/>
        </p:nvSpPr>
        <p:spPr>
          <a:xfrm>
            <a:off x="1639114" y="3956050"/>
            <a:ext cx="4749800" cy="400050"/>
          </a:xfrm>
          <a:prstGeom prst="rect">
            <a:avLst/>
          </a:prstGeom>
          <a:noFill/>
          <a:ln w="3175">
            <a:solidFill>
              <a:schemeClr val="bg1">
                <a:lumMod val="75000"/>
              </a:schemeClr>
            </a:solidFill>
          </a:ln>
        </p:spPr>
        <p:txBody>
          <a:bodyPr>
            <a:spAutoFit/>
          </a:bodyPr>
          <a:lstStyle/>
          <a:p>
            <a:pPr algn="ctr">
              <a:defRPr/>
            </a:pPr>
            <a:r>
              <a:rPr lang="tr-TR" sz="2000" b="1" i="1" dirty="0">
                <a:cs typeface="Calibri" pitchFamily="34" charset="0"/>
              </a:rPr>
              <a:t>Hava Yolu Koruması</a:t>
            </a:r>
          </a:p>
        </p:txBody>
      </p:sp>
      <p:sp>
        <p:nvSpPr>
          <p:cNvPr id="11" name="Metin kutusu 10"/>
          <p:cNvSpPr txBox="1"/>
          <p:nvPr/>
        </p:nvSpPr>
        <p:spPr>
          <a:xfrm>
            <a:off x="6435481" y="3956050"/>
            <a:ext cx="3141133" cy="400050"/>
          </a:xfrm>
          <a:prstGeom prst="rect">
            <a:avLst/>
          </a:prstGeom>
          <a:noFill/>
          <a:ln w="3175">
            <a:solidFill>
              <a:schemeClr val="bg1">
                <a:lumMod val="75000"/>
              </a:schemeClr>
            </a:solidFill>
          </a:ln>
        </p:spPr>
        <p:txBody>
          <a:bodyPr>
            <a:spAutoFit/>
          </a:bodyPr>
          <a:lstStyle/>
          <a:p>
            <a:pPr algn="ctr">
              <a:defRPr/>
            </a:pPr>
            <a:r>
              <a:rPr lang="tr-TR" sz="2000" b="1" i="1" dirty="0">
                <a:cs typeface="Calibri" pitchFamily="34" charset="0"/>
              </a:rPr>
              <a:t>Hava-Kemik Yolu</a:t>
            </a:r>
          </a:p>
        </p:txBody>
      </p:sp>
    </p:spTree>
    <p:extLst>
      <p:ext uri="{BB962C8B-B14F-4D97-AF65-F5344CB8AC3E}">
        <p14:creationId xmlns:p14="http://schemas.microsoft.com/office/powerpoint/2010/main" val="39150552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5. Gürültü Kirliliğinin Önlenmesi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algn="just">
              <a:lnSpc>
                <a:spcPct val="200000"/>
              </a:lnSpc>
              <a:buFont typeface="Wingdings" panose="05000000000000000000" pitchFamily="2" charset="2"/>
              <a:buChar char="q"/>
            </a:pPr>
            <a:r>
              <a:rPr lang="tr-TR" altLang="tr-TR" sz="1600" dirty="0" smtClean="0">
                <a:latin typeface="Arial Narrow" panose="020B0606020202030204" pitchFamily="34" charset="0"/>
                <a:ea typeface="+mj-ea"/>
                <a:cs typeface="+mj-cs"/>
              </a:rPr>
              <a:t>İnsan </a:t>
            </a:r>
            <a:r>
              <a:rPr lang="tr-TR" altLang="tr-TR" sz="1600" dirty="0">
                <a:latin typeface="Arial Narrow" panose="020B0606020202030204" pitchFamily="34" charset="0"/>
                <a:ea typeface="+mj-ea"/>
                <a:cs typeface="+mj-cs"/>
              </a:rPr>
              <a:t>ve çevresinin pek çok yönden olumsuz yönde etkileyen gürültü her şeyden önce </a:t>
            </a:r>
            <a:r>
              <a:rPr lang="tr-TR" altLang="tr-TR" sz="1600" b="1" dirty="0">
                <a:latin typeface="Arial Narrow" panose="020B0606020202030204" pitchFamily="34" charset="0"/>
                <a:ea typeface="+mj-ea"/>
                <a:cs typeface="+mj-cs"/>
              </a:rPr>
              <a:t>eğitimle önlenmelidir</a:t>
            </a:r>
            <a:r>
              <a:rPr lang="tr-TR" altLang="tr-TR" sz="1600" dirty="0">
                <a:latin typeface="Arial Narrow" panose="020B0606020202030204" pitchFamily="34" charset="0"/>
                <a:ea typeface="+mj-ea"/>
                <a:cs typeface="+mj-cs"/>
              </a:rPr>
              <a:t>. Ancak, eğitim meyvesi geç alınan bir faaliyet olduğu için bununla birlikte </a:t>
            </a:r>
            <a:r>
              <a:rPr lang="tr-TR" altLang="tr-TR" sz="1600" b="1" dirty="0">
                <a:latin typeface="Arial Narrow" panose="020B0606020202030204" pitchFamily="34" charset="0"/>
                <a:ea typeface="+mj-ea"/>
                <a:cs typeface="+mj-cs"/>
              </a:rPr>
              <a:t>teknik tedbirler ve kanuni (yasal) tedbirler acil olarak alınmalıdır</a:t>
            </a:r>
            <a:r>
              <a:rPr lang="tr-TR" altLang="tr-TR" sz="1600" dirty="0" smtClean="0">
                <a:latin typeface="Arial Narrow" panose="020B0606020202030204" pitchFamily="34" charset="0"/>
                <a:ea typeface="+mj-ea"/>
                <a:cs typeface="+mj-cs"/>
              </a:rPr>
              <a:t>.</a:t>
            </a:r>
          </a:p>
          <a:p>
            <a:pPr algn="just">
              <a:lnSpc>
                <a:spcPct val="200000"/>
              </a:lnSpc>
              <a:buFont typeface="Wingdings" panose="05000000000000000000" pitchFamily="2" charset="2"/>
              <a:buChar char="q"/>
            </a:pPr>
            <a:r>
              <a:rPr lang="tr-TR" sz="1600" b="1" dirty="0">
                <a:latin typeface="Arial Narrow" panose="020B0606020202030204" pitchFamily="34" charset="0"/>
                <a:ea typeface="+mj-ea"/>
                <a:cs typeface="+mj-cs"/>
              </a:rPr>
              <a:t>Çevresel Gürültünün Değerlendirilmesi ve Yönetimi Yönetmeliği </a:t>
            </a:r>
            <a:r>
              <a:rPr lang="tr-TR" sz="1600" dirty="0">
                <a:latin typeface="Arial Narrow" panose="020B0606020202030204" pitchFamily="34" charset="0"/>
                <a:ea typeface="+mj-ea"/>
                <a:cs typeface="+mj-cs"/>
              </a:rPr>
              <a:t>04.06.2010 tarih ve 27601 sayılı Resmî </a:t>
            </a:r>
            <a:r>
              <a:rPr lang="tr-TR" sz="1600" dirty="0" err="1" smtClean="0">
                <a:latin typeface="Arial Narrow" panose="020B0606020202030204" pitchFamily="34" charset="0"/>
                <a:ea typeface="+mj-ea"/>
                <a:cs typeface="+mj-cs"/>
              </a:rPr>
              <a:t>Gazete'de</a:t>
            </a:r>
            <a:r>
              <a:rPr lang="tr-TR" sz="1600" dirty="0" smtClean="0">
                <a:latin typeface="Arial Narrow" panose="020B0606020202030204" pitchFamily="34" charset="0"/>
                <a:ea typeface="+mj-ea"/>
                <a:cs typeface="+mj-cs"/>
              </a:rPr>
              <a:t> yayımlanarak </a:t>
            </a:r>
            <a:r>
              <a:rPr lang="tr-TR" sz="1600" dirty="0">
                <a:latin typeface="Arial Narrow" panose="020B0606020202030204" pitchFamily="34" charset="0"/>
                <a:ea typeface="+mj-ea"/>
                <a:cs typeface="+mj-cs"/>
              </a:rPr>
              <a:t>yürürlüğe girmiştir </a:t>
            </a:r>
            <a:endParaRPr lang="tr-TR" altLang="tr-TR" sz="1600" dirty="0">
              <a:latin typeface="Arial Narrow" panose="020B0606020202030204" pitchFamily="34" charset="0"/>
              <a:ea typeface="+mj-ea"/>
              <a:cs typeface="+mj-cs"/>
            </a:endParaRPr>
          </a:p>
          <a:p>
            <a:pPr algn="just">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Gürültü kirliliğine neden olacak yapıların ve eğlence ne ait mekanların </a:t>
            </a:r>
            <a:r>
              <a:rPr lang="tr-TR" altLang="tr-TR" sz="1600" b="1" dirty="0">
                <a:latin typeface="Arial Narrow" panose="020B0606020202030204" pitchFamily="34" charset="0"/>
                <a:ea typeface="+mj-ea"/>
                <a:cs typeface="+mj-cs"/>
              </a:rPr>
              <a:t>ses yalıtımlarını arttırıcı </a:t>
            </a:r>
            <a:r>
              <a:rPr lang="tr-TR" altLang="tr-TR" sz="1600" dirty="0">
                <a:latin typeface="Arial Narrow" panose="020B0606020202030204" pitchFamily="34" charset="0"/>
                <a:ea typeface="+mj-ea"/>
                <a:cs typeface="+mj-cs"/>
              </a:rPr>
              <a:t>önlemler alınmalıdır.</a:t>
            </a:r>
          </a:p>
          <a:p>
            <a:pPr algn="just">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Bir </a:t>
            </a:r>
            <a:r>
              <a:rPr lang="tr-TR" altLang="tr-TR" sz="1600" b="1" dirty="0">
                <a:latin typeface="Arial Narrow" panose="020B0606020202030204" pitchFamily="34" charset="0"/>
                <a:ea typeface="+mj-ea"/>
                <a:cs typeface="+mj-cs"/>
              </a:rPr>
              <a:t>taşıttan çıkan gürültünün </a:t>
            </a:r>
            <a:r>
              <a:rPr lang="tr-TR" altLang="tr-TR" sz="1600" dirty="0">
                <a:latin typeface="Arial Narrow" panose="020B0606020202030204" pitchFamily="34" charset="0"/>
                <a:ea typeface="+mj-ea"/>
                <a:cs typeface="+mj-cs"/>
              </a:rPr>
              <a:t>önlenmesi için uygun </a:t>
            </a:r>
            <a:r>
              <a:rPr lang="tr-TR" altLang="tr-TR" sz="1600" b="1" dirty="0">
                <a:latin typeface="Arial Narrow" panose="020B0606020202030204" pitchFamily="34" charset="0"/>
                <a:ea typeface="+mj-ea"/>
                <a:cs typeface="+mj-cs"/>
              </a:rPr>
              <a:t>susturucunun tasarımı ve imalatı </a:t>
            </a:r>
            <a:r>
              <a:rPr lang="tr-TR" altLang="tr-TR" sz="1600" dirty="0">
                <a:latin typeface="Arial Narrow" panose="020B0606020202030204" pitchFamily="34" charset="0"/>
                <a:ea typeface="+mj-ea"/>
                <a:cs typeface="+mj-cs"/>
              </a:rPr>
              <a:t>yapılmalıdır.</a:t>
            </a:r>
          </a:p>
          <a:p>
            <a:pPr algn="just">
              <a:lnSpc>
                <a:spcPct val="200000"/>
              </a:lnSpc>
              <a:buFont typeface="Wingdings" panose="05000000000000000000" pitchFamily="2" charset="2"/>
              <a:buChar char="q"/>
            </a:pPr>
            <a:r>
              <a:rPr lang="tr-TR" altLang="tr-TR" sz="1600" b="1" dirty="0">
                <a:latin typeface="Arial Narrow" panose="020B0606020202030204" pitchFamily="34" charset="0"/>
                <a:ea typeface="+mj-ea"/>
                <a:cs typeface="+mj-cs"/>
              </a:rPr>
              <a:t>Trafik gürültüsünü </a:t>
            </a:r>
            <a:r>
              <a:rPr lang="tr-TR" altLang="tr-TR" sz="1600" dirty="0">
                <a:latin typeface="Arial Narrow" panose="020B0606020202030204" pitchFamily="34" charset="0"/>
                <a:ea typeface="+mj-ea"/>
                <a:cs typeface="+mj-cs"/>
              </a:rPr>
              <a:t>önlemek için </a:t>
            </a:r>
            <a:r>
              <a:rPr lang="tr-TR" altLang="tr-TR" sz="1600" b="1" dirty="0">
                <a:latin typeface="Arial Narrow" panose="020B0606020202030204" pitchFamily="34" charset="0"/>
                <a:ea typeface="+mj-ea"/>
                <a:cs typeface="+mj-cs"/>
              </a:rPr>
              <a:t>hız kontrolü </a:t>
            </a:r>
            <a:r>
              <a:rPr lang="tr-TR" altLang="tr-TR" sz="1600" dirty="0">
                <a:latin typeface="Arial Narrow" panose="020B0606020202030204" pitchFamily="34" charset="0"/>
                <a:ea typeface="+mj-ea"/>
                <a:cs typeface="+mj-cs"/>
              </a:rPr>
              <a:t>ve </a:t>
            </a:r>
            <a:r>
              <a:rPr lang="tr-TR" altLang="tr-TR" sz="1600" b="1" dirty="0">
                <a:latin typeface="Arial Narrow" panose="020B0606020202030204" pitchFamily="34" charset="0"/>
                <a:ea typeface="+mj-ea"/>
                <a:cs typeface="+mj-cs"/>
              </a:rPr>
              <a:t>sinyalizasyon tedbirleri </a:t>
            </a:r>
            <a:r>
              <a:rPr lang="tr-TR" altLang="tr-TR" sz="1600" dirty="0">
                <a:latin typeface="Arial Narrow" panose="020B0606020202030204" pitchFamily="34" charset="0"/>
                <a:ea typeface="+mj-ea"/>
                <a:cs typeface="+mj-cs"/>
              </a:rPr>
              <a:t>alınabilecek ilk tedbirler olarak düşünülmelidir.</a:t>
            </a:r>
          </a:p>
          <a:p>
            <a:pPr marL="0" indent="0">
              <a:lnSpc>
                <a:spcPct val="20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7670698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endParaRPr lang="tr-TR" sz="1800" dirty="0"/>
          </a:p>
          <a:p>
            <a:pPr>
              <a:buFont typeface="Wingdings" panose="05000000000000000000" pitchFamily="2" charset="2"/>
              <a:buChar char="q"/>
            </a:pPr>
            <a:r>
              <a:rPr lang="tr-TR" sz="1800" dirty="0"/>
              <a:t>Çevresel Gürültünün Değerlendirilmesi ve Yönetimi Yönetmeliği </a:t>
            </a:r>
            <a:endParaRPr lang="tr-TR" sz="1800" dirty="0" smtClean="0"/>
          </a:p>
          <a:p>
            <a:pPr>
              <a:buFont typeface="Wingdings" panose="05000000000000000000" pitchFamily="2" charset="2"/>
              <a:buChar char="q"/>
            </a:pPr>
            <a:r>
              <a:rPr lang="tr-TR" sz="1800" dirty="0" smtClean="0"/>
              <a:t>Gürültü Kontrol Yönetmeliği</a:t>
            </a:r>
          </a:p>
          <a:p>
            <a:pPr>
              <a:buFont typeface="Wingdings" panose="05000000000000000000" pitchFamily="2" charset="2"/>
              <a:buChar char="q"/>
            </a:pPr>
            <a:r>
              <a:rPr lang="tr-TR" sz="1800" dirty="0"/>
              <a:t>Güler Ç. Çobanoğlu Z. Gürültü: Çevre </a:t>
            </a:r>
            <a:r>
              <a:rPr lang="tr-TR" sz="1800" dirty="0" err="1"/>
              <a:t>Sağlğı</a:t>
            </a:r>
            <a:r>
              <a:rPr lang="tr-TR" sz="1800" dirty="0"/>
              <a:t> Temel Kaynak Dizisi No: 19 Ankara 1994 </a:t>
            </a:r>
            <a:endParaRPr lang="tr-TR" sz="1800" dirty="0" smtClean="0"/>
          </a:p>
          <a:p>
            <a:pPr>
              <a:buFont typeface="Wingdings" panose="05000000000000000000" pitchFamily="2" charset="2"/>
              <a:buChar char="q"/>
            </a:pPr>
            <a:r>
              <a:rPr lang="tr-TR" sz="1800" dirty="0"/>
              <a:t>Çev. Koç C. İşyerinde gürültü: Uluslararası Çalışma </a:t>
            </a:r>
            <a:r>
              <a:rPr lang="tr-TR" sz="1800" dirty="0" err="1"/>
              <a:t>Bürüso</a:t>
            </a:r>
            <a:r>
              <a:rPr lang="tr-TR" sz="1800" dirty="0"/>
              <a:t>-Yayınları-Ankara </a:t>
            </a:r>
            <a:endParaRPr lang="tr-TR" sz="1800" dirty="0" smtClean="0"/>
          </a:p>
          <a:p>
            <a:pPr lvl="0">
              <a:buFont typeface="Wingdings" panose="05000000000000000000" pitchFamily="2" charset="2"/>
              <a:buChar char="q"/>
            </a:pPr>
            <a:r>
              <a:rPr lang="tr-TR" sz="1800" u="sng" dirty="0" smtClean="0">
                <a:hlinkClick r:id="rId2"/>
              </a:rPr>
              <a:t>www.megep.meb.gov.tr/...</a:t>
            </a:r>
            <a:r>
              <a:rPr lang="tr-TR" sz="1800" u="sng" dirty="0" err="1" smtClean="0">
                <a:hlinkClick r:id="rId2"/>
              </a:rPr>
              <a:t>pdf</a:t>
            </a:r>
            <a:r>
              <a:rPr lang="tr-TR" sz="1800" u="sng" dirty="0" smtClean="0">
                <a:hlinkClick r:id="rId2"/>
              </a:rPr>
              <a:t>/Gürültü Kirliliği Kaynakları</a:t>
            </a:r>
            <a:r>
              <a:rPr lang="tr-TR" sz="1800" dirty="0" smtClean="0"/>
              <a:t> </a:t>
            </a:r>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TotalTime>
  <Words>660</Words>
  <Application>Microsoft Office PowerPoint</Application>
  <PresentationFormat>Özel</PresentationFormat>
  <Paragraphs>199</Paragraphs>
  <Slides>17</Slides>
  <Notes>2</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Office Teması</vt:lpstr>
      <vt:lpstr>GÜRÜLTÜ KİRLİLİĞİ</vt:lpstr>
      <vt:lpstr>KONU BAŞLIKLARI</vt:lpstr>
      <vt:lpstr>1. Gürültü Tanımı</vt:lpstr>
      <vt:lpstr>1. Gürültü Tanımı</vt:lpstr>
      <vt:lpstr>2. Gürültünün Kaynakları</vt:lpstr>
      <vt:lpstr>2.1. Yapı İçi Gürültüler</vt:lpstr>
      <vt:lpstr>2.2. Yapı Dışı Gürültüler</vt:lpstr>
      <vt:lpstr>2.3. Doğal Gürültüler</vt:lpstr>
      <vt:lpstr>3. Gürültünün Zararları</vt:lpstr>
      <vt:lpstr>3.1. Gürültünün Meslek Hastalığı Sayılma Koşulları</vt:lpstr>
      <vt:lpstr>3.2. Gürültü Şiddetinin Toplanması</vt:lpstr>
      <vt:lpstr>PowerPoint Sunusu</vt:lpstr>
      <vt:lpstr>PowerPoint Sunusu</vt:lpstr>
      <vt:lpstr>4. Gürültüden Korunma Yolları: Tıbbi</vt:lpstr>
      <vt:lpstr>4. Gürültüden Korunma Yolları: Tıbbi</vt:lpstr>
      <vt:lpstr>5. Gürültü Kirliliğinin Önlenmesi</vt:lpstr>
      <vt:lpstr>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116</cp:revision>
  <dcterms:created xsi:type="dcterms:W3CDTF">2016-06-28T08:34:33Z</dcterms:created>
  <dcterms:modified xsi:type="dcterms:W3CDTF">2018-10-17T11:31:31Z</dcterms:modified>
</cp:coreProperties>
</file>