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65" r:id="rId4"/>
    <p:sldId id="291" r:id="rId5"/>
    <p:sldId id="267" r:id="rId6"/>
    <p:sldId id="292" r:id="rId7"/>
    <p:sldId id="293" r:id="rId8"/>
    <p:sldId id="294" r:id="rId9"/>
    <p:sldId id="295" r:id="rId10"/>
    <p:sldId id="296" r:id="rId11"/>
    <p:sldId id="297" r:id="rId12"/>
    <p:sldId id="298" r:id="rId13"/>
    <p:sldId id="299" r:id="rId14"/>
    <p:sldId id="300" r:id="rId15"/>
    <p:sldId id="301" r:id="rId16"/>
    <p:sldId id="302" r:id="rId17"/>
    <p:sldId id="284"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16.10.2019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16.10.2019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16.10.2019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16.10.2019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16.10.2019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16.10.2019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16.10.2019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16.10.2019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16.10.2019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16.10.2019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16.10.2019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16.10.2019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egep.meb.gov.tr/...pdf/Toprak%20Kirlilik%20Kaynaklar&#305;" TargetMode="External"/><Relationship Id="rId2" Type="http://schemas.openxmlformats.org/officeDocument/2006/relationships/hyperlink" Target="http://cevretek.com/sozluk_cevre_ARITMA.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latin typeface="Arial Narrow" panose="020B0606020202030204" pitchFamily="34" charset="0"/>
              </a:rPr>
              <a:t>SU KİRLİLİĞİ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a:latin typeface="Arial Narrow" panose="020B0606020202030204" pitchFamily="34" charset="0"/>
                <a:ea typeface="+mj-ea"/>
                <a:cs typeface="+mj-cs"/>
              </a:rPr>
              <a:t>1. </a:t>
            </a:r>
            <a:r>
              <a:rPr lang="tr-TR" sz="2100" b="1" dirty="0" smtClean="0">
                <a:latin typeface="Arial Narrow" panose="020B0606020202030204" pitchFamily="34" charset="0"/>
                <a:ea typeface="+mj-ea"/>
                <a:cs typeface="+mj-cs"/>
              </a:rPr>
              <a:t>GİRİŞ</a:t>
            </a:r>
            <a:r>
              <a:rPr lang="tr-TR" b="1" cap="all" dirty="0"/>
              <a:t>	</a:t>
            </a:r>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SU KİRLİLİĞİ</a:t>
            </a:r>
            <a:r>
              <a:rPr lang="tr-TR" sz="2100" b="1" dirty="0">
                <a:latin typeface="Arial Narrow" panose="020B0606020202030204" pitchFamily="34" charset="0"/>
                <a:ea typeface="+mj-ea"/>
                <a:cs typeface="+mj-cs"/>
              </a:rPr>
              <a:t>	</a:t>
            </a:r>
          </a:p>
          <a:p>
            <a:pPr marL="0" indent="0">
              <a:buNone/>
            </a:pPr>
            <a:r>
              <a:rPr lang="tr-TR" cap="small" dirty="0" smtClean="0"/>
              <a:t>	</a:t>
            </a:r>
            <a:r>
              <a:rPr lang="tr-TR" sz="1900" dirty="0" smtClean="0">
                <a:latin typeface="Arial Narrow" panose="020B0606020202030204" pitchFamily="34" charset="0"/>
                <a:ea typeface="+mj-ea"/>
                <a:cs typeface="+mj-cs"/>
              </a:rPr>
              <a:t>2.1. Suyun Özellikleri</a:t>
            </a:r>
            <a:r>
              <a:rPr lang="tr-TR" sz="1900" dirty="0">
                <a:latin typeface="Arial Narrow" panose="020B0606020202030204" pitchFamily="34" charset="0"/>
                <a:ea typeface="+mj-ea"/>
                <a:cs typeface="+mj-cs"/>
              </a:rPr>
              <a:t>	</a:t>
            </a:r>
          </a:p>
          <a:p>
            <a:pPr marL="0" indent="0">
              <a:buNone/>
            </a:pPr>
            <a:r>
              <a:rPr lang="tr-TR" sz="1900" dirty="0">
                <a:latin typeface="Arial Narrow" panose="020B0606020202030204" pitchFamily="34" charset="0"/>
                <a:ea typeface="+mj-ea"/>
                <a:cs typeface="+mj-cs"/>
              </a:rPr>
              <a:t>	</a:t>
            </a:r>
            <a:r>
              <a:rPr lang="tr-TR" sz="1900" dirty="0" smtClean="0">
                <a:latin typeface="Arial Narrow" panose="020B0606020202030204" pitchFamily="34" charset="0"/>
                <a:ea typeface="+mj-ea"/>
                <a:cs typeface="+mj-cs"/>
              </a:rPr>
              <a:t>2.2. Su Kirliliğinin Tanımı</a:t>
            </a:r>
          </a:p>
          <a:p>
            <a:pPr marL="0" indent="0">
              <a:buNone/>
            </a:pPr>
            <a:r>
              <a:rPr lang="tr-TR" sz="1900" dirty="0" smtClean="0">
                <a:latin typeface="Arial Narrow" panose="020B0606020202030204" pitchFamily="34" charset="0"/>
              </a:rPr>
              <a:t>	2.3. Su Kirliliğinin Nedenleri</a:t>
            </a:r>
            <a:r>
              <a:rPr lang="tr-TR" sz="1900" dirty="0">
                <a:latin typeface="Arial Narrow" panose="020B0606020202030204" pitchFamily="34" charset="0"/>
              </a:rPr>
              <a:t>	</a:t>
            </a:r>
          </a:p>
          <a:p>
            <a:pPr marL="0" indent="0">
              <a:buNone/>
            </a:pPr>
            <a:r>
              <a:rPr lang="tr-TR" sz="1900" dirty="0">
                <a:latin typeface="Arial Narrow" panose="020B0606020202030204" pitchFamily="34" charset="0"/>
              </a:rPr>
              <a:t>	</a:t>
            </a:r>
            <a:r>
              <a:rPr lang="tr-TR" sz="1900" dirty="0" smtClean="0">
                <a:latin typeface="Arial Narrow" panose="020B0606020202030204" pitchFamily="34" charset="0"/>
              </a:rPr>
              <a:t>2.4. </a:t>
            </a:r>
            <a:r>
              <a:rPr lang="tr-TR" sz="1900" dirty="0">
                <a:latin typeface="Arial Narrow" panose="020B0606020202030204" pitchFamily="34" charset="0"/>
              </a:rPr>
              <a:t>Su Kirliliğinin </a:t>
            </a:r>
            <a:r>
              <a:rPr lang="tr-TR" sz="1900" dirty="0" smtClean="0">
                <a:latin typeface="Arial Narrow" panose="020B0606020202030204" pitchFamily="34" charset="0"/>
              </a:rPr>
              <a:t>Çevresel Etkileri</a:t>
            </a:r>
          </a:p>
          <a:p>
            <a:pPr marL="0" indent="0">
              <a:buNone/>
            </a:pPr>
            <a:r>
              <a:rPr lang="tr-TR" sz="1900" dirty="0" smtClean="0">
                <a:latin typeface="Arial Narrow" panose="020B0606020202030204" pitchFamily="34" charset="0"/>
              </a:rPr>
              <a:t>	2.5. </a:t>
            </a:r>
            <a:r>
              <a:rPr lang="tr-TR" sz="1900" dirty="0">
                <a:latin typeface="Arial Narrow" panose="020B0606020202030204" pitchFamily="34" charset="0"/>
              </a:rPr>
              <a:t>Su Kirliliğinin </a:t>
            </a:r>
            <a:r>
              <a:rPr lang="tr-TR" sz="1900" dirty="0" smtClean="0">
                <a:latin typeface="Arial Narrow" panose="020B0606020202030204" pitchFamily="34" charset="0"/>
              </a:rPr>
              <a:t>Önlenmesi</a:t>
            </a:r>
            <a:endParaRPr lang="tr-TR" sz="1900" dirty="0">
              <a:latin typeface="Arial Narrow" panose="020B0606020202030204" pitchFamily="34" charset="0"/>
            </a:endParaRPr>
          </a:p>
          <a:p>
            <a:pPr marL="0" indent="0">
              <a:buNone/>
            </a:pPr>
            <a:endParaRPr lang="tr-TR" sz="1900" dirty="0" smtClean="0">
              <a:latin typeface="Arial Narrow" panose="020B0606020202030204" pitchFamily="34" charset="0"/>
              <a:ea typeface="+mj-ea"/>
              <a:cs typeface="+mj-cs"/>
            </a:endParaRPr>
          </a:p>
          <a:p>
            <a:pPr marL="0" indent="0">
              <a:lnSpc>
                <a:spcPct val="110000"/>
              </a:lnSpc>
              <a:buNone/>
            </a:pPr>
            <a:r>
              <a:rPr lang="tr-TR" sz="2100" b="1" dirty="0">
                <a:latin typeface="Arial Narrow" panose="020B0606020202030204" pitchFamily="34" charset="0"/>
                <a:ea typeface="+mj-ea"/>
                <a:cs typeface="+mj-cs"/>
              </a:rPr>
              <a:t>3</a:t>
            </a:r>
            <a:r>
              <a:rPr lang="tr-TR" sz="2100" b="1" dirty="0" smtClean="0">
                <a:latin typeface="Arial Narrow" panose="020B0606020202030204" pitchFamily="34" charset="0"/>
                <a:ea typeface="+mj-ea"/>
                <a:cs typeface="+mj-cs"/>
              </a:rPr>
              <a:t>. </a:t>
            </a:r>
            <a:r>
              <a:rPr lang="tr-TR" sz="2100" b="1" dirty="0">
                <a:latin typeface="Arial Narrow" panose="020B0606020202030204" pitchFamily="34" charset="0"/>
                <a:ea typeface="+mj-ea"/>
                <a:cs typeface="+mj-cs"/>
              </a:rPr>
              <a:t>KAYNAKLAR</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Su Kirliliğine 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sz="1600" dirty="0" smtClean="0">
                <a:latin typeface="Arial Narrow" panose="020B0606020202030204" pitchFamily="34" charset="0"/>
                <a:ea typeface="+mj-ea"/>
                <a:cs typeface="+mj-cs"/>
              </a:rPr>
              <a:t>	Dünya </a:t>
            </a:r>
            <a:r>
              <a:rPr lang="tr-TR" sz="1600" dirty="0">
                <a:latin typeface="Arial Narrow" panose="020B0606020202030204" pitchFamily="34" charset="0"/>
                <a:ea typeface="+mj-ea"/>
                <a:cs typeface="+mj-cs"/>
              </a:rPr>
              <a:t>haritası göz önüne getirildiğinde </a:t>
            </a:r>
            <a:r>
              <a:rPr lang="tr-TR" sz="1600" b="1" dirty="0">
                <a:latin typeface="Arial Narrow" panose="020B0606020202030204" pitchFamily="34" charset="0"/>
                <a:ea typeface="+mj-ea"/>
                <a:cs typeface="+mj-cs"/>
              </a:rPr>
              <a:t>görülen maviliklerin sadece %2,5’i tatlı sudur</a:t>
            </a:r>
            <a:r>
              <a:rPr lang="tr-TR" sz="1600" dirty="0">
                <a:latin typeface="Arial Narrow" panose="020B0606020202030204" pitchFamily="34" charset="0"/>
                <a:ea typeface="+mj-ea"/>
                <a:cs typeface="+mj-cs"/>
              </a:rPr>
              <a:t>. Bu suyun </a:t>
            </a:r>
            <a:r>
              <a:rPr lang="tr-TR" sz="1600" b="1" dirty="0">
                <a:latin typeface="Arial Narrow" panose="020B0606020202030204" pitchFamily="34" charset="0"/>
                <a:ea typeface="+mj-ea"/>
                <a:cs typeface="+mj-cs"/>
              </a:rPr>
              <a:t>%70’i buzullar </a:t>
            </a:r>
            <a:r>
              <a:rPr lang="tr-TR" sz="1600" dirty="0">
                <a:latin typeface="Arial Narrow" panose="020B0606020202030204" pitchFamily="34" charset="0"/>
                <a:ea typeface="+mj-ea"/>
                <a:cs typeface="+mj-cs"/>
              </a:rPr>
              <a:t>içinde saklıdır. Yerküre üzerindeki suyun </a:t>
            </a:r>
            <a:r>
              <a:rPr lang="tr-TR" sz="1600" b="1" dirty="0">
                <a:latin typeface="Arial Narrow" panose="020B0606020202030204" pitchFamily="34" charset="0"/>
                <a:ea typeface="+mj-ea"/>
                <a:cs typeface="+mj-cs"/>
              </a:rPr>
              <a:t>tamamı 5 litrelik</a:t>
            </a:r>
            <a:r>
              <a:rPr lang="tr-TR" sz="1600" dirty="0">
                <a:latin typeface="Arial Narrow" panose="020B0606020202030204" pitchFamily="34" charset="0"/>
                <a:ea typeface="+mj-ea"/>
                <a:cs typeface="+mj-cs"/>
              </a:rPr>
              <a:t> bir şişeye konacak olsa, biz insanların erişebileceği tatlı su miktarı, yalnızca </a:t>
            </a:r>
            <a:r>
              <a:rPr lang="tr-TR" sz="1600" b="1" dirty="0">
                <a:latin typeface="Arial Narrow" panose="020B0606020202030204" pitchFamily="34" charset="0"/>
                <a:ea typeface="+mj-ea"/>
                <a:cs typeface="+mj-cs"/>
              </a:rPr>
              <a:t>1 yemek kaşığına denk gelir</a:t>
            </a:r>
            <a:r>
              <a:rPr lang="tr-TR" sz="1600" dirty="0">
                <a:latin typeface="Arial Narrow" panose="020B0606020202030204" pitchFamily="34" charset="0"/>
                <a:ea typeface="+mj-ea"/>
                <a:cs typeface="+mj-cs"/>
              </a:rPr>
              <a:t>. Başka bir deyişle, erişilebilir tatlı su miktarı, </a:t>
            </a:r>
            <a:r>
              <a:rPr lang="tr-TR" sz="1600" b="1" dirty="0">
                <a:latin typeface="Arial Narrow" panose="020B0606020202030204" pitchFamily="34" charset="0"/>
                <a:ea typeface="+mj-ea"/>
                <a:cs typeface="+mj-cs"/>
              </a:rPr>
              <a:t>dünyanın toplam su varlığının %1’inden bile azdır</a:t>
            </a:r>
            <a:r>
              <a:rPr lang="tr-TR" sz="1600" dirty="0" smtClean="0">
                <a:latin typeface="Arial Narrow" panose="020B0606020202030204" pitchFamily="34" charset="0"/>
                <a:ea typeface="+mj-ea"/>
                <a:cs typeface="+mj-cs"/>
              </a:rPr>
              <a:t>.</a:t>
            </a:r>
          </a:p>
          <a:p>
            <a:pPr marL="0" indent="0" algn="just">
              <a:lnSpc>
                <a:spcPct val="150000"/>
              </a:lnSpc>
              <a:buNone/>
            </a:pPr>
            <a:r>
              <a:rPr lang="tr-TR" sz="1600" dirty="0" smtClean="0"/>
              <a:t>	</a:t>
            </a:r>
            <a:r>
              <a:rPr lang="tr-TR" sz="1600" dirty="0">
                <a:latin typeface="Arial Narrow" panose="020B0606020202030204" pitchFamily="34" charset="0"/>
                <a:ea typeface="+mj-ea"/>
                <a:cs typeface="+mj-cs"/>
              </a:rPr>
              <a:t>Su sorunu sosyal, ekonomik ve çevresel alanlarda kendini giderek daha fazla hissettiriyor. </a:t>
            </a:r>
            <a:r>
              <a:rPr lang="tr-TR" sz="1600" b="1" dirty="0">
                <a:latin typeface="Arial Narrow" panose="020B0606020202030204" pitchFamily="34" charset="0"/>
                <a:ea typeface="+mj-ea"/>
                <a:cs typeface="+mj-cs"/>
              </a:rPr>
              <a:t>Dünya Ekonomik Forumu </a:t>
            </a:r>
            <a:r>
              <a:rPr lang="tr-TR" sz="1600" dirty="0">
                <a:latin typeface="Arial Narrow" panose="020B0606020202030204" pitchFamily="34" charset="0"/>
                <a:ea typeface="+mj-ea"/>
                <a:cs typeface="+mj-cs"/>
              </a:rPr>
              <a:t>için 2014 yılında hazırlanan Risk Raporu’na göre su kıtlığı, </a:t>
            </a:r>
            <a:r>
              <a:rPr lang="tr-TR" sz="1600" b="1" dirty="0">
                <a:latin typeface="Arial Narrow" panose="020B0606020202030204" pitchFamily="34" charset="0"/>
                <a:ea typeface="+mj-ea"/>
                <a:cs typeface="+mj-cs"/>
              </a:rPr>
              <a:t>dünyadaki en önemli üç risk arasında yer alıyor</a:t>
            </a:r>
            <a:r>
              <a:rPr lang="tr-TR" sz="1600" dirty="0">
                <a:latin typeface="Arial Narrow" panose="020B0606020202030204" pitchFamily="34" charset="0"/>
                <a:ea typeface="+mj-ea"/>
                <a:cs typeface="+mj-cs"/>
              </a:rPr>
              <a:t>. Bu durum, yalnızca su sıkıntısı çekilen havzaları değil, birçok üretim sürecini de etkiliyor. Artan uluslararası ticaret hacmiyle birlikte su, artık yerel değil küresel bir kaynak olarak kabul ediliyor. Bu nedenle, tatlı su kaynaklarının sürdürülebilirliği </a:t>
            </a:r>
            <a:r>
              <a:rPr lang="tr-TR" sz="1600" b="1" dirty="0">
                <a:latin typeface="Arial Narrow" panose="020B0606020202030204" pitchFamily="34" charset="0"/>
                <a:ea typeface="+mj-ea"/>
                <a:cs typeface="+mj-cs"/>
              </a:rPr>
              <a:t>yalnızca sosyal ve çevresel açıdan değil</a:t>
            </a:r>
            <a:r>
              <a:rPr lang="tr-TR" sz="1600" dirty="0">
                <a:latin typeface="Arial Narrow" panose="020B0606020202030204" pitchFamily="34" charset="0"/>
                <a:ea typeface="+mj-ea"/>
                <a:cs typeface="+mj-cs"/>
              </a:rPr>
              <a:t>, aynı zamanda </a:t>
            </a:r>
            <a:r>
              <a:rPr lang="tr-TR" sz="1600" b="1" dirty="0">
                <a:latin typeface="Arial Narrow" panose="020B0606020202030204" pitchFamily="34" charset="0"/>
                <a:ea typeface="+mj-ea"/>
                <a:cs typeface="+mj-cs"/>
              </a:rPr>
              <a:t>ekonominin sürdürülebilirliği açısından da kritik öneme sahip</a:t>
            </a:r>
            <a:r>
              <a:rPr lang="tr-TR" sz="1600" dirty="0">
                <a:latin typeface="Arial Narrow" panose="020B0606020202030204" pitchFamily="34" charset="0"/>
                <a:ea typeface="+mj-ea"/>
                <a:cs typeface="+mj-cs"/>
              </a:rPr>
              <a:t>.</a:t>
            </a:r>
          </a:p>
          <a:p>
            <a:pPr marL="0" indent="0" algn="just">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SU KİRLİLİĞİ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spcBef>
                <a:spcPts val="1200"/>
              </a:spcBef>
              <a:buNone/>
            </a:pPr>
            <a:r>
              <a:rPr lang="tr-TR" sz="1800" b="1" dirty="0">
                <a:latin typeface="Arial Narrow" panose="020B0606020202030204" pitchFamily="34" charset="0"/>
                <a:ea typeface="+mj-ea"/>
                <a:cs typeface="+mj-cs"/>
              </a:rPr>
              <a:t>2.1. </a:t>
            </a:r>
            <a:r>
              <a:rPr lang="tr-TR" sz="1800" b="1" dirty="0" smtClean="0">
                <a:latin typeface="Arial Narrow" panose="020B0606020202030204" pitchFamily="34" charset="0"/>
                <a:ea typeface="+mj-ea"/>
                <a:cs typeface="+mj-cs"/>
              </a:rPr>
              <a:t>Suyun Özellikleri: </a:t>
            </a:r>
            <a:r>
              <a:rPr lang="tr-TR" sz="1600" dirty="0">
                <a:latin typeface="Arial Narrow" panose="020B0606020202030204" pitchFamily="34" charset="0"/>
                <a:ea typeface="+mj-ea"/>
                <a:cs typeface="+mj-cs"/>
              </a:rPr>
              <a:t>Tabii sular, çözünmüş ve askı halinde bulunan yabancı maddeleri ihtiva ederler. Çoğunlukla, suyu kullanılabilir hale getirmek için bu maddeler ya tamamen sudan ayrılır veya miktarları belli bir değerin altına düşürülür.</a:t>
            </a:r>
          </a:p>
          <a:p>
            <a:pPr marL="0" indent="0">
              <a:lnSpc>
                <a:spcPct val="150000"/>
              </a:lnSpc>
              <a:buNone/>
            </a:pPr>
            <a:r>
              <a:rPr lang="tr-TR" sz="1600" b="1" dirty="0">
                <a:latin typeface="Arial Narrow" panose="020B0606020202030204" pitchFamily="34" charset="0"/>
                <a:ea typeface="+mj-ea"/>
                <a:cs typeface="+mj-cs"/>
              </a:rPr>
              <a:t>Suların özellikleri dört grupta ele alınır</a:t>
            </a:r>
            <a:r>
              <a:rPr lang="tr-TR" sz="1600" dirty="0">
                <a:latin typeface="Arial Narrow" panose="020B0606020202030204" pitchFamily="34" charset="0"/>
                <a:ea typeface="+mj-ea"/>
                <a:cs typeface="+mj-cs"/>
              </a:rPr>
              <a:t>:</a:t>
            </a:r>
          </a:p>
          <a:p>
            <a:pPr lvl="1">
              <a:lnSpc>
                <a:spcPct val="150000"/>
              </a:lnSpc>
              <a:buBlip>
                <a:blip r:embed="rId2"/>
              </a:buBlip>
            </a:pPr>
            <a:r>
              <a:rPr lang="tr-TR" sz="1600" dirty="0">
                <a:latin typeface="Arial Narrow" panose="020B0606020202030204" pitchFamily="34" charset="0"/>
                <a:ea typeface="+mj-ea"/>
                <a:cs typeface="+mj-cs"/>
              </a:rPr>
              <a:t>Fiziksel özellikler</a:t>
            </a:r>
          </a:p>
          <a:p>
            <a:pPr lvl="1">
              <a:lnSpc>
                <a:spcPct val="150000"/>
              </a:lnSpc>
              <a:buBlip>
                <a:blip r:embed="rId2"/>
              </a:buBlip>
            </a:pPr>
            <a:r>
              <a:rPr lang="tr-TR" sz="1600" dirty="0">
                <a:latin typeface="Arial Narrow" panose="020B0606020202030204" pitchFamily="34" charset="0"/>
                <a:ea typeface="+mj-ea"/>
                <a:cs typeface="+mj-cs"/>
              </a:rPr>
              <a:t>Kimyasal özellikler</a:t>
            </a:r>
          </a:p>
          <a:p>
            <a:pPr lvl="1">
              <a:lnSpc>
                <a:spcPct val="150000"/>
              </a:lnSpc>
              <a:buBlip>
                <a:blip r:embed="rId2"/>
              </a:buBlip>
            </a:pPr>
            <a:r>
              <a:rPr lang="tr-TR" sz="1600" dirty="0">
                <a:latin typeface="Arial Narrow" panose="020B0606020202030204" pitchFamily="34" charset="0"/>
                <a:ea typeface="+mj-ea"/>
                <a:cs typeface="+mj-cs"/>
              </a:rPr>
              <a:t>Bakteriyolojik özellikler</a:t>
            </a:r>
          </a:p>
          <a:p>
            <a:pPr lvl="1">
              <a:lnSpc>
                <a:spcPct val="150000"/>
              </a:lnSpc>
              <a:buBlip>
                <a:blip r:embed="rId2"/>
              </a:buBlip>
            </a:pPr>
            <a:r>
              <a:rPr lang="tr-TR" sz="1600" dirty="0">
                <a:latin typeface="Arial Narrow" panose="020B0606020202030204" pitchFamily="34" charset="0"/>
                <a:ea typeface="+mj-ea"/>
                <a:cs typeface="+mj-cs"/>
              </a:rPr>
              <a:t>Radyoaktif özellikler</a:t>
            </a:r>
          </a:p>
          <a:p>
            <a:pPr marL="0" indent="0">
              <a:lnSpc>
                <a:spcPct val="100000"/>
              </a:lnSpc>
              <a:spcBef>
                <a:spcPts val="1200"/>
              </a:spcBef>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884994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2.1. Suyun Özellikleri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sz="1800" b="1" dirty="0" smtClean="0">
                <a:latin typeface="Arial Narrow" panose="020B0606020202030204" pitchFamily="34" charset="0"/>
                <a:ea typeface="+mj-ea"/>
                <a:cs typeface="+mj-cs"/>
              </a:rPr>
              <a:t>2.1.1. Suyun Fiziksel Özellikleri: </a:t>
            </a:r>
            <a:r>
              <a:rPr lang="tr-TR" sz="1600" dirty="0">
                <a:latin typeface="Arial Narrow" panose="020B0606020202030204" pitchFamily="34" charset="0"/>
                <a:ea typeface="+mj-ea"/>
                <a:cs typeface="+mj-cs"/>
              </a:rPr>
              <a:t>Su, moleküllerinden yapılmış ve her su molekülü iki hidrojen atomu ile bir oksijen atomundan meydana gelmiştir. Özellikleri itibari ile </a:t>
            </a:r>
            <a:r>
              <a:rPr lang="tr-TR" sz="1600" b="1" dirty="0">
                <a:latin typeface="Arial Narrow" panose="020B0606020202030204" pitchFamily="34" charset="0"/>
                <a:ea typeface="+mj-ea"/>
                <a:cs typeface="+mj-cs"/>
              </a:rPr>
              <a:t>kokusuz, renksiz, saydam </a:t>
            </a:r>
            <a:r>
              <a:rPr lang="tr-TR" sz="1600" dirty="0">
                <a:latin typeface="Arial Narrow" panose="020B0606020202030204" pitchFamily="34" charset="0"/>
                <a:ea typeface="+mj-ea"/>
                <a:cs typeface="+mj-cs"/>
              </a:rPr>
              <a:t>bir sıvıdır. Ancak kalın tabakalar halinde su, yeşil-mavi bir renk görünümü alır. Suyun fiziksel özelliklerinin tayininde ve ölçümünde aşağıda ki unsurlar dikkate alınır;</a:t>
            </a:r>
          </a:p>
          <a:p>
            <a:pPr lvl="0" algn="just">
              <a:lnSpc>
                <a:spcPct val="150000"/>
              </a:lnSpc>
              <a:buBlip>
                <a:blip r:embed="rId2"/>
              </a:buBlip>
            </a:pPr>
            <a:r>
              <a:rPr lang="tr-TR" sz="1600" b="1" dirty="0">
                <a:latin typeface="Arial Narrow" panose="020B0606020202030204" pitchFamily="34" charset="0"/>
                <a:ea typeface="+mj-ea"/>
                <a:cs typeface="+mj-cs"/>
              </a:rPr>
              <a:t>Sıcaklık:</a:t>
            </a:r>
            <a:r>
              <a:rPr lang="tr-TR" sz="1600" dirty="0">
                <a:latin typeface="Arial Narrow" panose="020B0606020202030204" pitchFamily="34" charset="0"/>
                <a:ea typeface="+mj-ea"/>
                <a:cs typeface="+mj-cs"/>
              </a:rPr>
              <a:t> İçme sularının ne çok sıcak, ne de çok soğuk olması iyi değildir. </a:t>
            </a:r>
            <a:r>
              <a:rPr lang="tr-TR" sz="1600" b="1" dirty="0">
                <a:latin typeface="Arial Narrow" panose="020B0606020202030204" pitchFamily="34" charset="0"/>
                <a:ea typeface="+mj-ea"/>
                <a:cs typeface="+mj-cs"/>
              </a:rPr>
              <a:t>7-12o C arasındaki sıcaklıklar </a:t>
            </a:r>
            <a:r>
              <a:rPr lang="tr-TR" sz="1600" dirty="0">
                <a:latin typeface="Arial Narrow" panose="020B0606020202030204" pitchFamily="34" charset="0"/>
                <a:ea typeface="+mj-ea"/>
                <a:cs typeface="+mj-cs"/>
              </a:rPr>
              <a:t>tavsiye edilmektedir.</a:t>
            </a:r>
          </a:p>
          <a:p>
            <a:pPr lvl="0" algn="just">
              <a:lnSpc>
                <a:spcPct val="150000"/>
              </a:lnSpc>
              <a:buBlip>
                <a:blip r:embed="rId2"/>
              </a:buBlip>
            </a:pPr>
            <a:r>
              <a:rPr lang="tr-TR" sz="1600" b="1" dirty="0">
                <a:latin typeface="Arial Narrow" panose="020B0606020202030204" pitchFamily="34" charset="0"/>
                <a:ea typeface="+mj-ea"/>
                <a:cs typeface="+mj-cs"/>
              </a:rPr>
              <a:t>Bulanıklık:</a:t>
            </a:r>
            <a:r>
              <a:rPr lang="tr-TR" sz="1600" dirty="0">
                <a:latin typeface="Arial Narrow" panose="020B0606020202030204" pitchFamily="34" charset="0"/>
                <a:ea typeface="+mj-ea"/>
                <a:cs typeface="+mj-cs"/>
              </a:rPr>
              <a:t> İçme ve kullanma suyunun </a:t>
            </a:r>
            <a:r>
              <a:rPr lang="tr-TR" sz="1600" b="1" dirty="0">
                <a:latin typeface="Arial Narrow" panose="020B0606020202030204" pitchFamily="34" charset="0"/>
                <a:ea typeface="+mj-ea"/>
                <a:cs typeface="+mj-cs"/>
              </a:rPr>
              <a:t>berrak olması gerekir</a:t>
            </a:r>
            <a:r>
              <a:rPr lang="tr-TR" sz="1600" dirty="0">
                <a:latin typeface="Arial Narrow" panose="020B0606020202030204" pitchFamily="34" charset="0"/>
                <a:ea typeface="+mj-ea"/>
                <a:cs typeface="+mj-cs"/>
              </a:rPr>
              <a:t>. Sudaki </a:t>
            </a:r>
            <a:r>
              <a:rPr lang="tr-TR" sz="1600" dirty="0" err="1">
                <a:latin typeface="Arial Narrow" panose="020B0606020202030204" pitchFamily="34" charset="0"/>
                <a:ea typeface="+mj-ea"/>
                <a:cs typeface="+mj-cs"/>
              </a:rPr>
              <a:t>bulanıklılık</a:t>
            </a:r>
            <a:r>
              <a:rPr lang="tr-TR" sz="1600"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silt</a:t>
            </a:r>
            <a:r>
              <a:rPr lang="tr-TR" sz="1600" b="1" dirty="0">
                <a:latin typeface="Arial Narrow" panose="020B0606020202030204" pitchFamily="34" charset="0"/>
                <a:ea typeface="+mj-ea"/>
                <a:cs typeface="+mj-cs"/>
              </a:rPr>
              <a:t>, kil, mil, parçalanmış organik madde </a:t>
            </a:r>
            <a:r>
              <a:rPr lang="tr-TR" sz="1600" dirty="0">
                <a:latin typeface="Arial Narrow" panose="020B0606020202030204" pitchFamily="34" charset="0"/>
                <a:ea typeface="+mj-ea"/>
                <a:cs typeface="+mj-cs"/>
              </a:rPr>
              <a:t>plankton ve bakterilerin varlığından ileri gelir.</a:t>
            </a:r>
          </a:p>
          <a:p>
            <a:pPr lvl="0" algn="just">
              <a:lnSpc>
                <a:spcPct val="150000"/>
              </a:lnSpc>
              <a:buBlip>
                <a:blip r:embed="rId2"/>
              </a:buBlip>
            </a:pPr>
            <a:r>
              <a:rPr lang="tr-TR" sz="1600" b="1" dirty="0">
                <a:latin typeface="Arial Narrow" panose="020B0606020202030204" pitchFamily="34" charset="0"/>
                <a:ea typeface="+mj-ea"/>
                <a:cs typeface="+mj-cs"/>
              </a:rPr>
              <a:t>Renk: </a:t>
            </a:r>
            <a:r>
              <a:rPr lang="tr-TR" sz="1600" dirty="0">
                <a:latin typeface="Arial Narrow" panose="020B0606020202030204" pitchFamily="34" charset="0"/>
                <a:ea typeface="+mj-ea"/>
                <a:cs typeface="+mj-cs"/>
              </a:rPr>
              <a:t>Suyun renkli olması </a:t>
            </a:r>
            <a:r>
              <a:rPr lang="tr-TR" sz="1600" b="1" dirty="0">
                <a:latin typeface="Arial Narrow" panose="020B0606020202030204" pitchFamily="34" charset="0"/>
                <a:ea typeface="+mj-ea"/>
                <a:cs typeface="+mj-cs"/>
              </a:rPr>
              <a:t>su içerisinde çözünmüş</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kolloid</a:t>
            </a:r>
            <a:r>
              <a:rPr lang="tr-TR" sz="1600" dirty="0">
                <a:latin typeface="Arial Narrow" panose="020B0606020202030204" pitchFamily="34" charset="0"/>
                <a:ea typeface="+mj-ea"/>
                <a:cs typeface="+mj-cs"/>
              </a:rPr>
              <a:t> halde </a:t>
            </a:r>
            <a:r>
              <a:rPr lang="tr-TR" sz="1600" b="1" dirty="0">
                <a:latin typeface="Arial Narrow" panose="020B0606020202030204" pitchFamily="34" charset="0"/>
                <a:ea typeface="+mj-ea"/>
                <a:cs typeface="+mj-cs"/>
              </a:rPr>
              <a:t>yabancı maddelerin bulunduğunu gösterir</a:t>
            </a:r>
            <a:r>
              <a:rPr lang="tr-TR" sz="1600" dirty="0">
                <a:latin typeface="Arial Narrow" panose="020B0606020202030204" pitchFamily="34" charset="0"/>
                <a:ea typeface="+mj-ea"/>
                <a:cs typeface="+mj-cs"/>
              </a:rPr>
              <a:t>.</a:t>
            </a:r>
          </a:p>
          <a:p>
            <a:pPr lvl="0" algn="just">
              <a:lnSpc>
                <a:spcPct val="150000"/>
              </a:lnSpc>
              <a:buBlip>
                <a:blip r:embed="rId2"/>
              </a:buBlip>
            </a:pPr>
            <a:r>
              <a:rPr lang="tr-TR" sz="1600" b="1" dirty="0">
                <a:latin typeface="Arial Narrow" panose="020B0606020202030204" pitchFamily="34" charset="0"/>
                <a:ea typeface="+mj-ea"/>
                <a:cs typeface="+mj-cs"/>
              </a:rPr>
              <a:t>Tat ve koku: </a:t>
            </a:r>
            <a:r>
              <a:rPr lang="tr-TR" sz="1600" dirty="0">
                <a:latin typeface="Arial Narrow" panose="020B0606020202030204" pitchFamily="34" charset="0"/>
                <a:ea typeface="+mj-ea"/>
                <a:cs typeface="+mj-cs"/>
              </a:rPr>
              <a:t>Suda bulunan </a:t>
            </a:r>
            <a:r>
              <a:rPr lang="tr-TR" sz="1600" b="1" dirty="0">
                <a:latin typeface="Arial Narrow" panose="020B0606020202030204" pitchFamily="34" charset="0"/>
                <a:ea typeface="+mj-ea"/>
                <a:cs typeface="+mj-cs"/>
              </a:rPr>
              <a:t>canlı veya ölmüş haldeki mikroorganizmalar </a:t>
            </a:r>
            <a:r>
              <a:rPr lang="tr-TR" sz="1600" dirty="0">
                <a:latin typeface="Arial Narrow" panose="020B0606020202030204" pitchFamily="34" charset="0"/>
                <a:ea typeface="+mj-ea"/>
                <a:cs typeface="+mj-cs"/>
              </a:rPr>
              <a:t>çözünmüş halde bulunan </a:t>
            </a:r>
            <a:r>
              <a:rPr lang="tr-TR" sz="1600" b="1" dirty="0">
                <a:latin typeface="Arial Narrow" panose="020B0606020202030204" pitchFamily="34" charset="0"/>
                <a:ea typeface="+mj-ea"/>
                <a:cs typeface="+mj-cs"/>
              </a:rPr>
              <a:t>H2S, metan ve CO2 gibi gazlar </a:t>
            </a:r>
            <a:r>
              <a:rPr lang="tr-TR" sz="1600" dirty="0">
                <a:latin typeface="Arial Narrow" panose="020B0606020202030204" pitchFamily="34" charset="0"/>
                <a:ea typeface="+mj-ea"/>
                <a:cs typeface="+mj-cs"/>
              </a:rPr>
              <a:t>organik maddeler, </a:t>
            </a:r>
            <a:r>
              <a:rPr lang="tr-TR" sz="1600" b="1" dirty="0">
                <a:latin typeface="Arial Narrow" panose="020B0606020202030204" pitchFamily="34" charset="0"/>
                <a:ea typeface="+mj-ea"/>
                <a:cs typeface="+mj-cs"/>
              </a:rPr>
              <a:t>sodyum klorür ve demir bileşikleri</a:t>
            </a:r>
            <a:r>
              <a:rPr lang="tr-TR" sz="1600" dirty="0">
                <a:latin typeface="Arial Narrow" panose="020B0606020202030204" pitchFamily="34" charset="0"/>
                <a:ea typeface="+mj-ea"/>
                <a:cs typeface="+mj-cs"/>
              </a:rPr>
              <a:t>; diğer elementlerin karbonat ve sülfat suları ile </a:t>
            </a:r>
            <a:r>
              <a:rPr lang="tr-TR" sz="1600" dirty="0" err="1">
                <a:latin typeface="Arial Narrow" panose="020B0606020202030204" pitchFamily="34" charset="0"/>
                <a:ea typeface="+mj-ea"/>
                <a:cs typeface="+mj-cs"/>
              </a:rPr>
              <a:t>fenollü</a:t>
            </a:r>
            <a:r>
              <a:rPr lang="tr-TR" sz="1600" dirty="0">
                <a:latin typeface="Arial Narrow" panose="020B0606020202030204" pitchFamily="34" charset="0"/>
                <a:ea typeface="+mj-ea"/>
                <a:cs typeface="+mj-cs"/>
              </a:rPr>
              <a:t> maddeler, </a:t>
            </a:r>
            <a:r>
              <a:rPr lang="tr-TR" sz="1600" b="1" dirty="0">
                <a:latin typeface="Arial Narrow" panose="020B0606020202030204" pitchFamily="34" charset="0"/>
                <a:ea typeface="+mj-ea"/>
                <a:cs typeface="+mj-cs"/>
              </a:rPr>
              <a:t>suya renk ve koku verirler.</a:t>
            </a:r>
          </a:p>
          <a:p>
            <a:pPr>
              <a:lnSpc>
                <a:spcPct val="100000"/>
              </a:lnSpc>
              <a:spcBef>
                <a:spcPts val="1200"/>
              </a:spcBef>
              <a:buBlip>
                <a:blip r:embed="rId3"/>
              </a:buBlip>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768138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2.1. Suyun Özellikleri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00000"/>
              </a:lnSpc>
              <a:buNone/>
            </a:pPr>
            <a:r>
              <a:rPr lang="tr-TR" sz="1800" b="1" dirty="0" smtClean="0">
                <a:latin typeface="Arial Narrow" panose="020B0606020202030204" pitchFamily="34" charset="0"/>
                <a:ea typeface="+mj-ea"/>
                <a:cs typeface="+mj-cs"/>
              </a:rPr>
              <a:t>2.1.2. Suyun Kimyasal Özellikleri: </a:t>
            </a:r>
            <a:r>
              <a:rPr lang="tr-TR" sz="1600" b="1" dirty="0">
                <a:latin typeface="Arial Narrow" panose="020B0606020202030204" pitchFamily="34" charset="0"/>
                <a:ea typeface="+mj-ea"/>
                <a:cs typeface="+mj-cs"/>
              </a:rPr>
              <a:t>Yeraltı sularının </a:t>
            </a:r>
            <a:r>
              <a:rPr lang="tr-TR" sz="1600" dirty="0">
                <a:latin typeface="Arial Narrow" panose="020B0606020202030204" pitchFamily="34" charset="0"/>
                <a:ea typeface="+mj-ea"/>
                <a:cs typeface="+mj-cs"/>
              </a:rPr>
              <a:t>kimyasal özellikleri, </a:t>
            </a:r>
            <a:r>
              <a:rPr lang="tr-TR" sz="1600" b="1" dirty="0">
                <a:latin typeface="Arial Narrow" panose="020B0606020202030204" pitchFamily="34" charset="0"/>
                <a:ea typeface="+mj-ea"/>
                <a:cs typeface="+mj-cs"/>
              </a:rPr>
              <a:t>suyun süzüldüğü zeminin litolojik özelliklerine</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yer üstü </a:t>
            </a:r>
            <a:r>
              <a:rPr lang="tr-TR" sz="1600" dirty="0">
                <a:latin typeface="Arial Narrow" panose="020B0606020202030204" pitchFamily="34" charset="0"/>
                <a:ea typeface="+mj-ea"/>
                <a:cs typeface="+mj-cs"/>
              </a:rPr>
              <a:t>sularının kimyasal özellikleri ise </a:t>
            </a:r>
            <a:r>
              <a:rPr lang="tr-TR" sz="1600" b="1" dirty="0">
                <a:latin typeface="Arial Narrow" panose="020B0606020202030204" pitchFamily="34" charset="0"/>
                <a:ea typeface="+mj-ea"/>
                <a:cs typeface="+mj-cs"/>
              </a:rPr>
              <a:t>hidrolojik havzanın karakterine bağlıdır</a:t>
            </a:r>
            <a:r>
              <a:rPr lang="tr-TR" sz="1600" dirty="0">
                <a:latin typeface="Arial Narrow" panose="020B0606020202030204" pitchFamily="34" charset="0"/>
                <a:ea typeface="+mj-ea"/>
                <a:cs typeface="+mj-cs"/>
              </a:rPr>
              <a:t>.  </a:t>
            </a:r>
          </a:p>
          <a:p>
            <a:pPr lvl="0" algn="just">
              <a:lnSpc>
                <a:spcPct val="100000"/>
              </a:lnSpc>
              <a:buBlip>
                <a:blip r:embed="rId2"/>
              </a:buBlip>
            </a:pPr>
            <a:r>
              <a:rPr lang="tr-TR" sz="1600" b="1" dirty="0" err="1">
                <a:latin typeface="Arial Narrow" panose="020B0606020202030204" pitchFamily="34" charset="0"/>
                <a:ea typeface="+mj-ea"/>
                <a:cs typeface="+mj-cs"/>
              </a:rPr>
              <a:t>pH</a:t>
            </a:r>
            <a:r>
              <a:rPr lang="tr-TR" sz="1600" b="1" dirty="0">
                <a:latin typeface="Arial Narrow" panose="020B0606020202030204" pitchFamily="34" charset="0"/>
                <a:ea typeface="+mj-ea"/>
                <a:cs typeface="+mj-cs"/>
              </a:rPr>
              <a:t> değeri: </a:t>
            </a:r>
            <a:r>
              <a:rPr lang="tr-TR" sz="1600" dirty="0">
                <a:latin typeface="Arial Narrow" panose="020B0606020202030204" pitchFamily="34" charset="0"/>
                <a:ea typeface="+mj-ea"/>
                <a:cs typeface="+mj-cs"/>
              </a:rPr>
              <a:t>Suyun asit veya alkali karakterde olduğunu gösterir. </a:t>
            </a:r>
            <a:r>
              <a:rPr lang="tr-TR" sz="1600" b="1" dirty="0">
                <a:latin typeface="Arial Narrow" panose="020B0606020202030204" pitchFamily="34" charset="0"/>
                <a:ea typeface="+mj-ea"/>
                <a:cs typeface="+mj-cs"/>
              </a:rPr>
              <a:t>Saf suyun </a:t>
            </a:r>
            <a:r>
              <a:rPr lang="tr-TR" sz="1600" b="1" dirty="0" err="1">
                <a:latin typeface="Arial Narrow" panose="020B0606020202030204" pitchFamily="34" charset="0"/>
                <a:ea typeface="+mj-ea"/>
                <a:cs typeface="+mj-cs"/>
              </a:rPr>
              <a:t>pH</a:t>
            </a:r>
            <a:r>
              <a:rPr lang="tr-TR" sz="1600" b="1" dirty="0">
                <a:latin typeface="Arial Narrow" panose="020B0606020202030204" pitchFamily="34" charset="0"/>
                <a:ea typeface="+mj-ea"/>
                <a:cs typeface="+mj-cs"/>
              </a:rPr>
              <a:t> derecesi 7’ </a:t>
            </a:r>
            <a:r>
              <a:rPr lang="tr-TR" sz="1600" b="1" dirty="0" err="1">
                <a:latin typeface="Arial Narrow" panose="020B0606020202030204" pitchFamily="34" charset="0"/>
                <a:ea typeface="+mj-ea"/>
                <a:cs typeface="+mj-cs"/>
              </a:rPr>
              <a:t>dir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pH</a:t>
            </a:r>
            <a:r>
              <a:rPr lang="tr-TR" sz="1600" dirty="0">
                <a:latin typeface="Arial Narrow" panose="020B0606020202030204" pitchFamily="34" charset="0"/>
                <a:ea typeface="+mj-ea"/>
                <a:cs typeface="+mj-cs"/>
              </a:rPr>
              <a:t>&gt;7 ise bazik, </a:t>
            </a:r>
            <a:r>
              <a:rPr lang="tr-TR" sz="1600" dirty="0" err="1">
                <a:latin typeface="Arial Narrow" panose="020B0606020202030204" pitchFamily="34" charset="0"/>
                <a:ea typeface="+mj-ea"/>
                <a:cs typeface="+mj-cs"/>
              </a:rPr>
              <a:t>pH</a:t>
            </a:r>
            <a:r>
              <a:rPr lang="tr-TR" sz="1600" dirty="0">
                <a:latin typeface="Arial Narrow" panose="020B0606020202030204" pitchFamily="34" charset="0"/>
                <a:ea typeface="+mj-ea"/>
                <a:cs typeface="+mj-cs"/>
              </a:rPr>
              <a:t>&lt;7 ise </a:t>
            </a:r>
            <a:r>
              <a:rPr lang="tr-TR" sz="1600" dirty="0" err="1">
                <a:latin typeface="Arial Narrow" panose="020B0606020202030204" pitchFamily="34" charset="0"/>
                <a:ea typeface="+mj-ea"/>
                <a:cs typeface="+mj-cs"/>
              </a:rPr>
              <a:t>asitik</a:t>
            </a:r>
            <a:r>
              <a:rPr lang="tr-TR" sz="1600" dirty="0">
                <a:latin typeface="Arial Narrow" panose="020B0606020202030204" pitchFamily="34" charset="0"/>
                <a:ea typeface="+mj-ea"/>
                <a:cs typeface="+mj-cs"/>
              </a:rPr>
              <a:t> özelliği vardır.</a:t>
            </a:r>
          </a:p>
          <a:p>
            <a:pPr lvl="0" algn="just">
              <a:lnSpc>
                <a:spcPct val="100000"/>
              </a:lnSpc>
              <a:buBlip>
                <a:blip r:embed="rId2"/>
              </a:buBlip>
            </a:pPr>
            <a:r>
              <a:rPr lang="tr-TR" sz="1600" b="1" dirty="0">
                <a:latin typeface="Arial Narrow" panose="020B0606020202030204" pitchFamily="34" charset="0"/>
                <a:ea typeface="+mj-ea"/>
                <a:cs typeface="+mj-cs"/>
              </a:rPr>
              <a:t>Karbondioksit: </a:t>
            </a:r>
            <a:r>
              <a:rPr lang="tr-TR" sz="1600" dirty="0">
                <a:latin typeface="Arial Narrow" panose="020B0606020202030204" pitchFamily="34" charset="0"/>
                <a:ea typeface="+mj-ea"/>
                <a:cs typeface="+mj-cs"/>
              </a:rPr>
              <a:t>Fazla miktarda karbondioksit ihtiva eden sular temas halinde bulundukları yüzeyleri </a:t>
            </a:r>
            <a:r>
              <a:rPr lang="tr-TR" sz="1600" b="1" dirty="0" err="1">
                <a:latin typeface="Arial Narrow" panose="020B0606020202030204" pitchFamily="34" charset="0"/>
                <a:ea typeface="+mj-ea"/>
                <a:cs typeface="+mj-cs"/>
              </a:rPr>
              <a:t>korrazyona</a:t>
            </a:r>
            <a:r>
              <a:rPr lang="tr-TR" sz="1600" b="1" dirty="0">
                <a:latin typeface="Arial Narrow" panose="020B0606020202030204" pitchFamily="34" charset="0"/>
                <a:ea typeface="+mj-ea"/>
                <a:cs typeface="+mj-cs"/>
              </a:rPr>
              <a:t> (aşındırmaya) uğratırlar</a:t>
            </a:r>
            <a:r>
              <a:rPr lang="tr-TR" sz="1600" dirty="0">
                <a:latin typeface="Arial Narrow" panose="020B0606020202030204" pitchFamily="34" charset="0"/>
                <a:ea typeface="+mj-ea"/>
                <a:cs typeface="+mj-cs"/>
              </a:rPr>
              <a:t>.</a:t>
            </a:r>
          </a:p>
          <a:p>
            <a:pPr lvl="0" algn="just">
              <a:lnSpc>
                <a:spcPct val="100000"/>
              </a:lnSpc>
              <a:buBlip>
                <a:blip r:embed="rId2"/>
              </a:buBlip>
            </a:pPr>
            <a:r>
              <a:rPr lang="tr-TR" sz="1600" b="1" dirty="0">
                <a:latin typeface="Arial Narrow" panose="020B0606020202030204" pitchFamily="34" charset="0"/>
                <a:ea typeface="+mj-ea"/>
                <a:cs typeface="+mj-cs"/>
              </a:rPr>
              <a:t>Sertlik derecesi: </a:t>
            </a:r>
            <a:r>
              <a:rPr lang="tr-TR" sz="1600" dirty="0">
                <a:latin typeface="Arial Narrow" panose="020B0606020202030204" pitchFamily="34" charset="0"/>
                <a:ea typeface="+mj-ea"/>
                <a:cs typeface="+mj-cs"/>
              </a:rPr>
              <a:t>Suda bulunan </a:t>
            </a:r>
            <a:r>
              <a:rPr lang="tr-TR" sz="1600" b="1" dirty="0">
                <a:latin typeface="Arial Narrow" panose="020B0606020202030204" pitchFamily="34" charset="0"/>
                <a:ea typeface="+mj-ea"/>
                <a:cs typeface="+mj-cs"/>
              </a:rPr>
              <a:t>kalsiyum, magnezyum tuzları sulara sertlik verir</a:t>
            </a:r>
            <a:r>
              <a:rPr lang="tr-TR" sz="1600" dirty="0">
                <a:latin typeface="Arial Narrow" panose="020B0606020202030204" pitchFamily="34" charset="0"/>
                <a:ea typeface="+mj-ea"/>
                <a:cs typeface="+mj-cs"/>
              </a:rPr>
              <a:t>. Sertlik dereceleriyle ilgili çeşitli ölçekler yapılmıştır. En çok kullanılanı “</a:t>
            </a:r>
            <a:r>
              <a:rPr lang="tr-TR" sz="1600" b="1" dirty="0">
                <a:latin typeface="Arial Narrow" panose="020B0606020202030204" pitchFamily="34" charset="0"/>
                <a:ea typeface="+mj-ea"/>
                <a:cs typeface="+mj-cs"/>
              </a:rPr>
              <a:t>Fransız Sertlik </a:t>
            </a:r>
            <a:r>
              <a:rPr lang="tr-TR" sz="1600" b="1" dirty="0" err="1">
                <a:latin typeface="Arial Narrow" panose="020B0606020202030204" pitchFamily="34" charset="0"/>
                <a:ea typeface="+mj-ea"/>
                <a:cs typeface="+mj-cs"/>
              </a:rPr>
              <a:t>Derecesi”dir</a:t>
            </a:r>
            <a:r>
              <a:rPr lang="tr-TR" sz="1600" dirty="0">
                <a:latin typeface="Arial Narrow" panose="020B0606020202030204" pitchFamily="34" charset="0"/>
                <a:ea typeface="+mj-ea"/>
                <a:cs typeface="+mj-cs"/>
              </a:rPr>
              <a:t>. Ölçekte 1 Fransız derecesi (1Fr) litredeki 10 </a:t>
            </a:r>
            <a:r>
              <a:rPr lang="tr-TR" sz="1600" dirty="0" err="1">
                <a:latin typeface="Arial Narrow" panose="020B0606020202030204" pitchFamily="34" charset="0"/>
                <a:ea typeface="+mj-ea"/>
                <a:cs typeface="+mj-cs"/>
              </a:rPr>
              <a:t>mgr</a:t>
            </a:r>
            <a:r>
              <a:rPr lang="tr-TR" sz="1600" dirty="0">
                <a:latin typeface="Arial Narrow" panose="020B0606020202030204" pitchFamily="34" charset="0"/>
                <a:ea typeface="+mj-ea"/>
                <a:cs typeface="+mj-cs"/>
              </a:rPr>
              <a:t>. kalsiyum ve magnezyum bikarbonata eşittir. Buna göre sular Tablo 2.1’deki şekilde sınıflandırılmaktadır:</a:t>
            </a:r>
          </a:p>
          <a:p>
            <a:pPr algn="just">
              <a:lnSpc>
                <a:spcPct val="100000"/>
              </a:lnSpc>
              <a:spcBef>
                <a:spcPts val="1200"/>
              </a:spcBef>
              <a:buBlip>
                <a:blip r:embed="rId3"/>
              </a:buBlip>
            </a:pPr>
            <a:endParaRPr lang="tr-TR" sz="1600" dirty="0">
              <a:latin typeface="Arial Narrow" panose="020B0606020202030204" pitchFamily="34" charset="0"/>
              <a:ea typeface="+mj-ea"/>
              <a:cs typeface="+mj-cs"/>
            </a:endParaRPr>
          </a:p>
        </p:txBody>
      </p:sp>
      <p:pic>
        <p:nvPicPr>
          <p:cNvPr id="4" name="Resim 3"/>
          <p:cNvPicPr/>
          <p:nvPr/>
        </p:nvPicPr>
        <p:blipFill>
          <a:blip r:embed="rId4"/>
          <a:stretch>
            <a:fillRect/>
          </a:stretch>
        </p:blipFill>
        <p:spPr>
          <a:xfrm>
            <a:off x="4262436" y="4539760"/>
            <a:ext cx="3674086" cy="1884485"/>
          </a:xfrm>
          <a:prstGeom prst="rect">
            <a:avLst/>
          </a:prstGeom>
        </p:spPr>
      </p:pic>
    </p:spTree>
    <p:extLst>
      <p:ext uri="{BB962C8B-B14F-4D97-AF65-F5344CB8AC3E}">
        <p14:creationId xmlns:p14="http://schemas.microsoft.com/office/powerpoint/2010/main" val="1558125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2.1. Suyun Özellikleri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buNone/>
            </a:pPr>
            <a:r>
              <a:rPr lang="tr-TR" sz="1800" b="1" dirty="0" smtClean="0">
                <a:latin typeface="Arial Narrow" panose="020B0606020202030204" pitchFamily="34" charset="0"/>
                <a:ea typeface="+mj-ea"/>
                <a:cs typeface="+mj-cs"/>
              </a:rPr>
              <a:t>2.1.3. Suyun Bakteriyolojik Özellikleri: </a:t>
            </a:r>
          </a:p>
          <a:p>
            <a:pPr marL="0" indent="0" algn="just">
              <a:lnSpc>
                <a:spcPct val="150000"/>
              </a:lnSpc>
              <a:buNone/>
            </a:pPr>
            <a:r>
              <a:rPr lang="tr-TR" sz="1600" dirty="0">
                <a:latin typeface="Arial Narrow" panose="020B0606020202030204" pitchFamily="34" charset="0"/>
                <a:ea typeface="+mj-ea"/>
                <a:cs typeface="+mj-cs"/>
              </a:rPr>
              <a:t>Sular, </a:t>
            </a:r>
            <a:r>
              <a:rPr lang="tr-TR" sz="1600" b="1" dirty="0">
                <a:latin typeface="Arial Narrow" panose="020B0606020202030204" pitchFamily="34" charset="0"/>
                <a:ea typeface="+mj-ea"/>
                <a:cs typeface="+mj-cs"/>
              </a:rPr>
              <a:t>salgın hastalık yapan çeşitli mikroorganizmaları ihtiva edebilir</a:t>
            </a:r>
            <a:r>
              <a:rPr lang="tr-TR" sz="1600" dirty="0">
                <a:latin typeface="Arial Narrow" panose="020B0606020202030204" pitchFamily="34" charset="0"/>
                <a:ea typeface="+mj-ea"/>
                <a:cs typeface="+mj-cs"/>
              </a:rPr>
              <a:t>. Suların bakterilerle kirlenmesi kanal sularının yerleşim yerlerinden getirdiği kirleticilerle olmaktadır. Bu nedenle içme suları yüzeysel </a:t>
            </a:r>
            <a:r>
              <a:rPr lang="tr-TR" sz="1600" b="1" dirty="0">
                <a:latin typeface="Arial Narrow" panose="020B0606020202030204" pitchFamily="34" charset="0"/>
                <a:ea typeface="+mj-ea"/>
                <a:cs typeface="+mj-cs"/>
              </a:rPr>
              <a:t>su kanallarından temin ediliyorsa bakteriyolojik özelliklerinin bilinmesi gerekir.</a:t>
            </a:r>
          </a:p>
          <a:p>
            <a:pPr marL="0" indent="0" algn="just">
              <a:lnSpc>
                <a:spcPct val="150000"/>
              </a:lnSpc>
              <a:buNone/>
            </a:pPr>
            <a:endParaRPr lang="tr-TR" sz="1600" dirty="0">
              <a:latin typeface="Arial Narrow" panose="020B0606020202030204" pitchFamily="34" charset="0"/>
              <a:ea typeface="+mj-ea"/>
              <a:cs typeface="+mj-cs"/>
            </a:endParaRPr>
          </a:p>
          <a:p>
            <a:pPr marL="0" indent="0">
              <a:buNone/>
            </a:pPr>
            <a:r>
              <a:rPr lang="tr-TR" sz="1800" b="1" dirty="0" smtClean="0">
                <a:latin typeface="Arial Narrow" panose="020B0606020202030204" pitchFamily="34" charset="0"/>
              </a:rPr>
              <a:t>2.1.4. </a:t>
            </a:r>
            <a:r>
              <a:rPr lang="tr-TR" sz="1800" b="1" dirty="0">
                <a:latin typeface="Arial Narrow" panose="020B0606020202030204" pitchFamily="34" charset="0"/>
              </a:rPr>
              <a:t>Suyun </a:t>
            </a:r>
            <a:r>
              <a:rPr lang="tr-TR" sz="1800" b="1" dirty="0" smtClean="0">
                <a:latin typeface="Arial Narrow" panose="020B0606020202030204" pitchFamily="34" charset="0"/>
              </a:rPr>
              <a:t>Radyoaktif </a:t>
            </a:r>
            <a:r>
              <a:rPr lang="tr-TR" sz="1800" b="1" dirty="0">
                <a:latin typeface="Arial Narrow" panose="020B0606020202030204" pitchFamily="34" charset="0"/>
              </a:rPr>
              <a:t>Özellikleri: </a:t>
            </a:r>
            <a:endParaRPr lang="tr-TR" sz="1800" b="1" dirty="0" smtClean="0">
              <a:latin typeface="Arial Narrow" panose="020B0606020202030204" pitchFamily="34" charset="0"/>
            </a:endParaRPr>
          </a:p>
          <a:p>
            <a:pPr marL="0" indent="0" algn="just">
              <a:lnSpc>
                <a:spcPct val="150000"/>
              </a:lnSpc>
              <a:buNone/>
            </a:pPr>
            <a:r>
              <a:rPr lang="tr-TR" sz="1600" dirty="0">
                <a:latin typeface="Arial Narrow" panose="020B0606020202030204" pitchFamily="34" charset="0"/>
                <a:ea typeface="+mj-ea"/>
                <a:cs typeface="+mj-cs"/>
              </a:rPr>
              <a:t>Radyoaktif maddeler sulara tabi yollardan veya otomatik enerji kullanan sanayi tesislerinden, </a:t>
            </a:r>
            <a:r>
              <a:rPr lang="tr-TR" sz="1600" b="1" dirty="0">
                <a:latin typeface="Arial Narrow" panose="020B0606020202030204" pitchFamily="34" charset="0"/>
                <a:ea typeface="+mj-ea"/>
                <a:cs typeface="+mj-cs"/>
              </a:rPr>
              <a:t>nükleer deneme merkezlerinden, uranyum maden işletmelerinden </a:t>
            </a:r>
            <a:r>
              <a:rPr lang="tr-TR" sz="1600" dirty="0">
                <a:latin typeface="Arial Narrow" panose="020B0606020202030204" pitchFamily="34" charset="0"/>
                <a:ea typeface="+mj-ea"/>
                <a:cs typeface="+mj-cs"/>
              </a:rPr>
              <a:t>vb. yerlerden karışır.</a:t>
            </a:r>
          </a:p>
        </p:txBody>
      </p:sp>
    </p:spTree>
    <p:extLst>
      <p:ext uri="{BB962C8B-B14F-4D97-AF65-F5344CB8AC3E}">
        <p14:creationId xmlns:p14="http://schemas.microsoft.com/office/powerpoint/2010/main" val="287307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2.2. Su Kirliliğinin Tanımı</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endParaRPr lang="tr-TR" sz="1600" dirty="0" smtClean="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En </a:t>
            </a:r>
            <a:r>
              <a:rPr lang="tr-TR" sz="1600" dirty="0">
                <a:latin typeface="Arial Narrow" panose="020B0606020202030204" pitchFamily="34" charset="0"/>
                <a:ea typeface="+mj-ea"/>
                <a:cs typeface="+mj-cs"/>
              </a:rPr>
              <a:t>genel anlamıyla su kirlenmesi, </a:t>
            </a:r>
            <a:r>
              <a:rPr lang="tr-TR" sz="1600" b="1" dirty="0">
                <a:latin typeface="Arial Narrow" panose="020B0606020202030204" pitchFamily="34" charset="0"/>
                <a:ea typeface="+mj-ea"/>
                <a:cs typeface="+mj-cs"/>
              </a:rPr>
              <a:t>su ortamının doğal dengesinin mineral oranı, tat, berraklık, asılı partiküllerin bozulması </a:t>
            </a:r>
            <a:r>
              <a:rPr lang="tr-TR" sz="1600" dirty="0">
                <a:latin typeface="Arial Narrow" panose="020B0606020202030204" pitchFamily="34" charset="0"/>
                <a:ea typeface="+mj-ea"/>
                <a:cs typeface="+mj-cs"/>
              </a:rPr>
              <a:t>şeklinde tanımlanabilir. Kısaca, suya karışan maddeler suların </a:t>
            </a:r>
            <a:r>
              <a:rPr lang="tr-TR" sz="1600" b="1" dirty="0">
                <a:latin typeface="Arial Narrow" panose="020B0606020202030204" pitchFamily="34" charset="0"/>
                <a:ea typeface="+mj-ea"/>
                <a:cs typeface="+mj-cs"/>
              </a:rPr>
              <a:t>fiziksel, kimyasal ve biyolojik özelliklerini değiştirerek</a:t>
            </a:r>
            <a:r>
              <a:rPr lang="tr-TR" sz="1600" dirty="0">
                <a:latin typeface="Arial Narrow" panose="020B0606020202030204" pitchFamily="34" charset="0"/>
                <a:ea typeface="+mj-ea"/>
                <a:cs typeface="+mj-cs"/>
              </a:rPr>
              <a:t> su kirliliği diye adlandırılan olayı ortaya çıkarır. Söz konusu özellik değişmeleri aynı zamanda sularda yaşayan canlı varlıkları da etkiler. Böylece su kirlenmesi sudaki ekolojik dengeleri bozar ve giderek </a:t>
            </a:r>
            <a:r>
              <a:rPr lang="tr-TR" sz="1600" b="1" dirty="0">
                <a:latin typeface="Arial Narrow" panose="020B0606020202030204" pitchFamily="34" charset="0"/>
                <a:ea typeface="+mj-ea"/>
                <a:cs typeface="+mj-cs"/>
              </a:rPr>
              <a:t>suların kendi kendini temizleme kapasitesinin azalmasına hatta yok olmasına sebep </a:t>
            </a:r>
            <a:r>
              <a:rPr lang="tr-TR" sz="1600" dirty="0">
                <a:latin typeface="Arial Narrow" panose="020B0606020202030204" pitchFamily="34" charset="0"/>
                <a:ea typeface="+mj-ea"/>
                <a:cs typeface="+mj-cs"/>
              </a:rPr>
              <a:t>olabilir. Bu açıdan su alıcı ortamlarındaki (akarsular, göller, denizler, yeraltı suları) kirliliği ayrı ayrı incelemek konuyu daha iyi açıklığa kavuşturacaktır</a:t>
            </a:r>
            <a:r>
              <a:rPr lang="tr-TR" sz="1600" dirty="0" smtClean="0">
                <a:latin typeface="Arial Narrow" panose="020B0606020202030204" pitchFamily="34" charset="0"/>
                <a:ea typeface="+mj-ea"/>
                <a:cs typeface="+mj-cs"/>
              </a:rPr>
              <a:t>.</a:t>
            </a:r>
            <a:endParaRPr lang="tr-TR" sz="1600" dirty="0">
              <a:latin typeface="Arial Narrow" panose="020B0606020202030204" pitchFamily="34" charset="0"/>
              <a:ea typeface="+mj-ea"/>
              <a:cs typeface="+mj-cs"/>
            </a:endParaRPr>
          </a:p>
        </p:txBody>
      </p:sp>
      <p:pic>
        <p:nvPicPr>
          <p:cNvPr id="1026" name="Picture 2" descr="C:\Users\windows\Desktop\HAVZA MYO DERSLER\2015-2016 BAHAR DÖNEMİ\Çevre Koruma\resimler\untitled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0423" y="4282952"/>
            <a:ext cx="220980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27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2.3. Su Kirliliğinin Nedenleri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buNone/>
            </a:pPr>
            <a:r>
              <a:rPr lang="tr-TR" sz="1800" b="1" dirty="0" smtClean="0">
                <a:latin typeface="Arial Narrow" panose="020B0606020202030204" pitchFamily="34" charset="0"/>
                <a:ea typeface="+mj-ea"/>
                <a:cs typeface="+mj-cs"/>
              </a:rPr>
              <a:t>2.3.1. Tarımsal Faaliyetlerin Neden Olduğu Kirlilik : </a:t>
            </a:r>
          </a:p>
          <a:p>
            <a:pPr marL="0" indent="0" algn="just">
              <a:lnSpc>
                <a:spcPct val="150000"/>
              </a:lnSpc>
              <a:buNone/>
            </a:pPr>
            <a:r>
              <a:rPr lang="tr-TR" sz="1600" dirty="0" smtClean="0">
                <a:latin typeface="Arial Narrow" panose="020B0606020202030204" pitchFamily="34" charset="0"/>
                <a:ea typeface="+mj-ea"/>
                <a:cs typeface="+mj-cs"/>
              </a:rPr>
              <a:t>	Tarım </a:t>
            </a:r>
            <a:r>
              <a:rPr lang="tr-TR" sz="1600" dirty="0">
                <a:latin typeface="Arial Narrow" panose="020B0606020202030204" pitchFamily="34" charset="0"/>
                <a:ea typeface="+mj-ea"/>
                <a:cs typeface="+mj-cs"/>
              </a:rPr>
              <a:t>alanlarında kullanılan </a:t>
            </a:r>
            <a:r>
              <a:rPr lang="tr-TR" sz="1600" b="1" dirty="0" err="1">
                <a:latin typeface="Arial Narrow" panose="020B0606020202030204" pitchFamily="34" charset="0"/>
                <a:ea typeface="+mj-ea"/>
                <a:cs typeface="+mj-cs"/>
              </a:rPr>
              <a:t>pestisid</a:t>
            </a:r>
            <a:r>
              <a:rPr lang="tr-TR" sz="1600" b="1" dirty="0">
                <a:latin typeface="Arial Narrow" panose="020B0606020202030204" pitchFamily="34" charset="0"/>
                <a:ea typeface="+mj-ea"/>
                <a:cs typeface="+mj-cs"/>
              </a:rPr>
              <a:t> (tarım ilaçları) ve herbisitler (zararlı otlarla mücadele ilaçları),</a:t>
            </a:r>
            <a:r>
              <a:rPr lang="tr-TR" sz="1600" dirty="0">
                <a:latin typeface="Arial Narrow" panose="020B0606020202030204" pitchFamily="34" charset="0"/>
                <a:ea typeface="+mj-ea"/>
                <a:cs typeface="+mj-cs"/>
              </a:rPr>
              <a:t> suda doğal olarak güç parçalanan bileşiklerdir. Bu tür bileşiklerin bir kısmı, canlı bünyelerde yukarıda ağır metaller için anlatılanlara benzer şekilde birikme ve </a:t>
            </a:r>
            <a:r>
              <a:rPr lang="tr-TR" sz="1600" b="1" dirty="0" err="1">
                <a:latin typeface="Arial Narrow" panose="020B0606020202030204" pitchFamily="34" charset="0"/>
                <a:ea typeface="+mj-ea"/>
                <a:cs typeface="+mj-cs"/>
              </a:rPr>
              <a:t>toksit</a:t>
            </a:r>
            <a:r>
              <a:rPr lang="tr-TR" sz="1600" b="1" dirty="0">
                <a:latin typeface="Arial Narrow" panose="020B0606020202030204" pitchFamily="34" charset="0"/>
                <a:ea typeface="+mj-ea"/>
                <a:cs typeface="+mj-cs"/>
              </a:rPr>
              <a:t> etkilere neden olurlar</a:t>
            </a:r>
            <a:r>
              <a:rPr lang="tr-TR" sz="1600" dirty="0">
                <a:latin typeface="Arial Narrow" panose="020B0606020202030204" pitchFamily="34" charset="0"/>
                <a:ea typeface="+mj-ea"/>
                <a:cs typeface="+mj-cs"/>
              </a:rPr>
              <a:t>. Diğer bir kısım ise, </a:t>
            </a:r>
            <a:r>
              <a:rPr lang="tr-TR" sz="1600" b="1" dirty="0">
                <a:latin typeface="Arial Narrow" panose="020B0606020202030204" pitchFamily="34" charset="0"/>
                <a:ea typeface="+mj-ea"/>
                <a:cs typeface="+mj-cs"/>
              </a:rPr>
              <a:t>canlı bünyede </a:t>
            </a:r>
            <a:r>
              <a:rPr lang="tr-TR" sz="1600" b="1" dirty="0" err="1">
                <a:latin typeface="Arial Narrow" panose="020B0606020202030204" pitchFamily="34" charset="0"/>
                <a:ea typeface="+mj-ea"/>
                <a:cs typeface="+mj-cs"/>
              </a:rPr>
              <a:t>mutajen</a:t>
            </a:r>
            <a:r>
              <a:rPr lang="tr-TR" sz="1600" b="1" dirty="0">
                <a:latin typeface="Arial Narrow" panose="020B0606020202030204" pitchFamily="34" charset="0"/>
                <a:ea typeface="+mj-ea"/>
                <a:cs typeface="+mj-cs"/>
              </a:rPr>
              <a:t> ve kanserojen etkiler yaparlar</a:t>
            </a:r>
            <a:r>
              <a:rPr lang="tr-TR" sz="1600" dirty="0">
                <a:latin typeface="Arial Narrow" panose="020B0606020202030204" pitchFamily="34" charset="0"/>
                <a:ea typeface="+mj-ea"/>
                <a:cs typeface="+mj-cs"/>
              </a:rPr>
              <a:t>. Yoğun tarım yapılan arazilerde kullanılan tarım araçları genellikle çok dayanıklı olduklarından </a:t>
            </a:r>
            <a:r>
              <a:rPr lang="tr-TR" sz="1600" b="1" dirty="0">
                <a:latin typeface="Arial Narrow" panose="020B0606020202030204" pitchFamily="34" charset="0"/>
                <a:ea typeface="+mj-ea"/>
                <a:cs typeface="+mj-cs"/>
              </a:rPr>
              <a:t>ayrışmaları yıllarca sürebilir</a:t>
            </a:r>
            <a:r>
              <a:rPr lang="tr-TR" sz="1600" dirty="0">
                <a:latin typeface="Arial Narrow" panose="020B0606020202030204" pitchFamily="34" charset="0"/>
                <a:ea typeface="+mj-ea"/>
                <a:cs typeface="+mj-cs"/>
              </a:rPr>
              <a:t>. Bunlar, hem toprak kirlenmesine, hem de su kaynaklarının kirlenmesine neden olmaktadır.</a:t>
            </a:r>
          </a:p>
          <a:p>
            <a:pPr marL="0" indent="0" algn="just">
              <a:lnSpc>
                <a:spcPct val="150000"/>
              </a:lnSpc>
              <a:buNone/>
            </a:pPr>
            <a:endParaRPr lang="tr-TR" sz="1600" dirty="0">
              <a:latin typeface="Arial Narrow" panose="020B0606020202030204" pitchFamily="34" charset="0"/>
              <a:ea typeface="+mj-ea"/>
              <a:cs typeface="+mj-cs"/>
            </a:endParaRPr>
          </a:p>
        </p:txBody>
      </p:sp>
      <p:pic>
        <p:nvPicPr>
          <p:cNvPr id="2050"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9961" y="4198083"/>
            <a:ext cx="26955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 descr="kirlili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4198083"/>
            <a:ext cx="2552700" cy="1714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942144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2.3. Su Kirliliğinin Nedenleri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buNone/>
            </a:pPr>
            <a:r>
              <a:rPr lang="tr-TR" sz="1800" b="1" dirty="0" smtClean="0">
                <a:latin typeface="Arial Narrow" panose="020B0606020202030204" pitchFamily="34" charset="0"/>
                <a:ea typeface="+mj-ea"/>
                <a:cs typeface="+mj-cs"/>
              </a:rPr>
              <a:t>2.3.2. Sanayi Faaliyetlerin Neden Olduğu Kirlilik : </a:t>
            </a:r>
          </a:p>
          <a:p>
            <a:pPr marL="0" indent="0" algn="just">
              <a:lnSpc>
                <a:spcPct val="150000"/>
              </a:lnSpc>
              <a:buNone/>
            </a:pPr>
            <a:r>
              <a:rPr lang="tr-TR" sz="1600" dirty="0" smtClean="0"/>
              <a:t>	</a:t>
            </a:r>
            <a:r>
              <a:rPr lang="tr-TR" sz="1600" dirty="0">
                <a:latin typeface="Arial Narrow" panose="020B0606020202030204" pitchFamily="34" charset="0"/>
                <a:ea typeface="+mj-ea"/>
                <a:cs typeface="+mj-cs"/>
              </a:rPr>
              <a:t>Bilindiği gibi dünyada </a:t>
            </a:r>
            <a:r>
              <a:rPr lang="tr-TR" sz="1600" b="1" dirty="0">
                <a:latin typeface="Arial Narrow" panose="020B0606020202030204" pitchFamily="34" charset="0"/>
                <a:ea typeface="+mj-ea"/>
                <a:cs typeface="+mj-cs"/>
              </a:rPr>
              <a:t>su tüketiminde, önemli bir unsur da endüstriyel sulardır </a:t>
            </a:r>
            <a:r>
              <a:rPr lang="tr-TR" sz="1600" dirty="0">
                <a:latin typeface="Arial Narrow" panose="020B0606020202030204" pitchFamily="34" charset="0"/>
                <a:ea typeface="+mj-ea"/>
                <a:cs typeface="+mj-cs"/>
              </a:rPr>
              <a:t>ve memleketler teknolojik olarak geliştikçe endüstriler için </a:t>
            </a:r>
            <a:r>
              <a:rPr lang="tr-TR" sz="1600" b="1" dirty="0">
                <a:latin typeface="Arial Narrow" panose="020B0606020202030204" pitchFamily="34" charset="0"/>
                <a:ea typeface="+mj-ea"/>
                <a:cs typeface="+mj-cs"/>
              </a:rPr>
              <a:t>su gereksinimi artmaktadır</a:t>
            </a:r>
            <a:r>
              <a:rPr lang="tr-TR" sz="1600" dirty="0">
                <a:latin typeface="Arial Narrow" panose="020B0606020202030204" pitchFamily="34" charset="0"/>
                <a:ea typeface="+mj-ea"/>
                <a:cs typeface="+mj-cs"/>
              </a:rPr>
              <a:t>.</a:t>
            </a:r>
          </a:p>
          <a:p>
            <a:pPr marL="0" indent="0" algn="just">
              <a:lnSpc>
                <a:spcPct val="150000"/>
              </a:lnSpc>
              <a:buNone/>
            </a:pPr>
            <a:r>
              <a:rPr lang="tr-TR" sz="1600" dirty="0">
                <a:latin typeface="Arial Narrow" panose="020B0606020202030204" pitchFamily="34" charset="0"/>
                <a:ea typeface="+mj-ea"/>
                <a:cs typeface="+mj-cs"/>
              </a:rPr>
              <a:t>	Her endüstriyel proses (üretim), </a:t>
            </a:r>
            <a:r>
              <a:rPr lang="tr-TR" sz="1600" b="1" dirty="0">
                <a:latin typeface="Arial Narrow" panose="020B0606020202030204" pitchFamily="34" charset="0"/>
                <a:ea typeface="+mj-ea"/>
                <a:cs typeface="+mj-cs"/>
              </a:rPr>
              <a:t>doğal su sistemine zararlı olabilecek atıklar verir</a:t>
            </a:r>
            <a:r>
              <a:rPr lang="tr-TR" sz="1600" dirty="0">
                <a:latin typeface="Arial Narrow" panose="020B0606020202030204" pitchFamily="34" charset="0"/>
                <a:ea typeface="+mj-ea"/>
                <a:cs typeface="+mj-cs"/>
              </a:rPr>
              <a:t>. Sanayide kullanılarak atılan sular kullanım yerlerine göre değişik kalitelerde olacağından bunları taşıdıkları kirletici tür ve yüklerine göre </a:t>
            </a:r>
            <a:r>
              <a:rPr lang="tr-TR" sz="1600" dirty="0" smtClean="0">
                <a:latin typeface="Arial Narrow" panose="020B0606020202030204" pitchFamily="34" charset="0"/>
                <a:ea typeface="+mj-ea"/>
                <a:cs typeface="+mj-cs"/>
              </a:rPr>
              <a:t>çeşitlilik göstermektedir.</a:t>
            </a: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3075" name="Picture 3" descr="C:\Users\windows\Desktop\images8H4OUKH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3954" y="4039700"/>
            <a:ext cx="2866292" cy="19907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windows\Desktop\imagesM3BPW0I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390" y="3948845"/>
            <a:ext cx="3136655" cy="208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38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2.3. Su Kirliliğinin Nedenleri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buNone/>
            </a:pPr>
            <a:r>
              <a:rPr lang="tr-TR" sz="1800" b="1" dirty="0" smtClean="0">
                <a:latin typeface="Arial Narrow" panose="020B0606020202030204" pitchFamily="34" charset="0"/>
                <a:ea typeface="+mj-ea"/>
                <a:cs typeface="+mj-cs"/>
              </a:rPr>
              <a:t>2.3.3. Yerleşim Yerlerinin Neden Olduğu Kirlilik : </a:t>
            </a:r>
          </a:p>
          <a:p>
            <a:pPr marL="0" indent="0" algn="just">
              <a:lnSpc>
                <a:spcPct val="150000"/>
              </a:lnSpc>
              <a:buNone/>
            </a:pPr>
            <a:r>
              <a:rPr lang="tr-TR" sz="1600" dirty="0"/>
              <a:t>	</a:t>
            </a:r>
            <a:r>
              <a:rPr lang="tr-TR" sz="1600" dirty="0" smtClean="0">
                <a:latin typeface="Arial Narrow" panose="020B0606020202030204" pitchFamily="34" charset="0"/>
                <a:ea typeface="+mj-ea"/>
                <a:cs typeface="+mj-cs"/>
              </a:rPr>
              <a:t>İnsan </a:t>
            </a:r>
            <a:r>
              <a:rPr lang="tr-TR" sz="1600" dirty="0">
                <a:latin typeface="Arial Narrow" panose="020B0606020202030204" pitchFamily="34" charset="0"/>
                <a:ea typeface="+mj-ea"/>
                <a:cs typeface="+mj-cs"/>
              </a:rPr>
              <a:t>yaşamıyla ilgili (</a:t>
            </a:r>
            <a:r>
              <a:rPr lang="tr-TR" sz="1600" dirty="0" err="1">
                <a:latin typeface="Arial Narrow" panose="020B0606020202030204" pitchFamily="34" charset="0"/>
                <a:ea typeface="+mj-ea"/>
                <a:cs typeface="+mj-cs"/>
              </a:rPr>
              <a:t>antropojenik</a:t>
            </a:r>
            <a:r>
              <a:rPr lang="tr-TR" sz="1600" dirty="0">
                <a:latin typeface="Arial Narrow" panose="020B0606020202030204" pitchFamily="34" charset="0"/>
                <a:ea typeface="+mj-ea"/>
                <a:cs typeface="+mj-cs"/>
              </a:rPr>
              <a:t>) kaynaklardan </a:t>
            </a:r>
            <a:r>
              <a:rPr lang="tr-TR" sz="1600" b="1" dirty="0">
                <a:latin typeface="Arial Narrow" panose="020B0606020202030204" pitchFamily="34" charset="0"/>
                <a:ea typeface="+mj-ea"/>
                <a:cs typeface="+mj-cs"/>
              </a:rPr>
              <a:t>kanalizasyon sistemine verilen </a:t>
            </a:r>
            <a:r>
              <a:rPr lang="tr-TR" sz="1600" dirty="0">
                <a:latin typeface="Arial Narrow" panose="020B0606020202030204" pitchFamily="34" charset="0"/>
                <a:ea typeface="+mj-ea"/>
                <a:cs typeface="+mj-cs"/>
              </a:rPr>
              <a:t>suların toplamına </a:t>
            </a:r>
            <a:r>
              <a:rPr lang="tr-TR" sz="1600" b="1" dirty="0">
                <a:latin typeface="Arial Narrow" panose="020B0606020202030204" pitchFamily="34" charset="0"/>
                <a:ea typeface="+mj-ea"/>
                <a:cs typeface="+mj-cs"/>
              </a:rPr>
              <a:t>atık sular </a:t>
            </a:r>
            <a:r>
              <a:rPr lang="tr-TR" sz="1600" dirty="0">
                <a:latin typeface="Arial Narrow" panose="020B0606020202030204" pitchFamily="34" charset="0"/>
                <a:ea typeface="+mj-ea"/>
                <a:cs typeface="+mj-cs"/>
              </a:rPr>
              <a:t>denir. Bunlar, bir yerleşim biriminin birçok pisliklerinin bir araya geldiği son derece kirli sulardır. İçlerinde, suda çözünen asitlerin bazıları yanı sıra suda çözünmeyen katılar, sıvılar, süspansiyon, emülsiyon ve ayrıca çok çeşitli zararlı ve zararsız bakteriler bulunur. </a:t>
            </a:r>
            <a:r>
              <a:rPr lang="tr-TR" sz="1600" b="1" dirty="0">
                <a:latin typeface="Arial Narrow" panose="020B0606020202030204" pitchFamily="34" charset="0"/>
                <a:ea typeface="+mj-ea"/>
                <a:cs typeface="+mj-cs"/>
              </a:rPr>
              <a:t>Böyle sular, eskiden kanalizasyon sistemiyle yakından geçen bir nehre veya yakında bulunan bir göle verilirdi.</a:t>
            </a:r>
            <a:r>
              <a:rPr lang="tr-TR" sz="1600" dirty="0">
                <a:latin typeface="Arial Narrow" panose="020B0606020202030204" pitchFamily="34" charset="0"/>
                <a:ea typeface="+mj-ea"/>
                <a:cs typeface="+mj-cs"/>
              </a:rPr>
              <a:t> Günümüzde atık suların çok büyük bir kısmı </a:t>
            </a:r>
            <a:r>
              <a:rPr lang="tr-TR" sz="1600" b="1" dirty="0">
                <a:latin typeface="Arial Narrow" panose="020B0606020202030204" pitchFamily="34" charset="0"/>
                <a:ea typeface="+mj-ea"/>
                <a:cs typeface="+mj-cs"/>
              </a:rPr>
              <a:t>arıtma işlemine tabi tutulur</a:t>
            </a:r>
            <a:r>
              <a:rPr lang="tr-TR" sz="1600" dirty="0">
                <a:latin typeface="Arial Narrow" panose="020B0606020202030204" pitchFamily="34" charset="0"/>
                <a:ea typeface="+mj-ea"/>
                <a:cs typeface="+mj-cs"/>
              </a:rPr>
              <a:t>.</a:t>
            </a:r>
          </a:p>
          <a:p>
            <a:pPr marL="0" indent="0" algn="just">
              <a:lnSpc>
                <a:spcPct val="150000"/>
              </a:lnSpc>
              <a:buNone/>
            </a:pP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4098" name="Picture 2" descr="C:\Users\windows\Desktop\3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138" y="4140078"/>
            <a:ext cx="3187212"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windows\Desktop\2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100" y="4140077"/>
            <a:ext cx="336454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361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2.3. Su Kirliliğinin Nedenleri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fontScale="92500" lnSpcReduction="10000"/>
          </a:bodyPr>
          <a:lstStyle/>
          <a:p>
            <a:pPr marL="0" indent="0">
              <a:buNone/>
            </a:pPr>
            <a:r>
              <a:rPr lang="tr-TR" sz="1900" b="1" dirty="0" smtClean="0">
                <a:latin typeface="Arial Narrow" panose="020B0606020202030204" pitchFamily="34" charset="0"/>
                <a:ea typeface="+mj-ea"/>
                <a:cs typeface="+mj-cs"/>
              </a:rPr>
              <a:t>2.3.3. Atık Sular ve Arıtmaları</a:t>
            </a:r>
          </a:p>
          <a:p>
            <a:pPr marL="0" indent="0" algn="just">
              <a:lnSpc>
                <a:spcPct val="150000"/>
              </a:lnSpc>
              <a:buNone/>
            </a:pPr>
            <a:r>
              <a:rPr lang="tr-TR" sz="1600" dirty="0" smtClean="0"/>
              <a:t>	</a:t>
            </a:r>
            <a:r>
              <a:rPr lang="tr-TR" sz="1700" dirty="0">
                <a:latin typeface="Arial Narrow" panose="020B0606020202030204" pitchFamily="34" charset="0"/>
                <a:ea typeface="+mj-ea"/>
                <a:cs typeface="+mj-cs"/>
              </a:rPr>
              <a:t>Şehir atık sularının göl, nehir, deniz gibi bir kaynağa verilmeden önce arıtılması gerekir. Arıtma başlıca 3 kademede yapılır. Ancak her arıtma </a:t>
            </a:r>
            <a:r>
              <a:rPr lang="tr-TR" sz="1700" b="1" dirty="0">
                <a:latin typeface="Arial Narrow" panose="020B0606020202030204" pitchFamily="34" charset="0"/>
                <a:ea typeface="+mj-ea"/>
                <a:cs typeface="+mj-cs"/>
              </a:rPr>
              <a:t>3 kademeli olmayabilir</a:t>
            </a:r>
            <a:r>
              <a:rPr lang="tr-TR" sz="1700" dirty="0">
                <a:latin typeface="Arial Narrow" panose="020B0606020202030204" pitchFamily="34" charset="0"/>
                <a:ea typeface="+mj-ea"/>
                <a:cs typeface="+mj-cs"/>
              </a:rPr>
              <a:t>.</a:t>
            </a:r>
          </a:p>
          <a:p>
            <a:pPr algn="just">
              <a:lnSpc>
                <a:spcPct val="150000"/>
              </a:lnSpc>
              <a:buBlip>
                <a:blip r:embed="rId2"/>
              </a:buBlip>
            </a:pPr>
            <a:r>
              <a:rPr lang="tr-TR" sz="1700" b="1" dirty="0">
                <a:latin typeface="Arial Narrow" panose="020B0606020202030204" pitchFamily="34" charset="0"/>
                <a:ea typeface="+mj-ea"/>
                <a:cs typeface="+mj-cs"/>
              </a:rPr>
              <a:t>Birinci kademede</a:t>
            </a:r>
            <a:r>
              <a:rPr lang="tr-TR" sz="1700" dirty="0">
                <a:latin typeface="Arial Narrow" panose="020B0606020202030204" pitchFamily="34" charset="0"/>
                <a:ea typeface="+mj-ea"/>
                <a:cs typeface="+mj-cs"/>
              </a:rPr>
              <a:t>, atık sulardaki </a:t>
            </a:r>
            <a:r>
              <a:rPr lang="tr-TR" sz="1700" b="1" dirty="0">
                <a:latin typeface="Arial Narrow" panose="020B0606020202030204" pitchFamily="34" charset="0"/>
                <a:ea typeface="+mj-ea"/>
                <a:cs typeface="+mj-cs"/>
              </a:rPr>
              <a:t>katı parçacıklar (organik ve inorganik) ayrılır </a:t>
            </a:r>
            <a:r>
              <a:rPr lang="tr-TR" sz="1700" dirty="0">
                <a:latin typeface="Arial Narrow" panose="020B0606020202030204" pitchFamily="34" charset="0"/>
                <a:ea typeface="+mj-ea"/>
                <a:cs typeface="+mj-cs"/>
              </a:rPr>
              <a:t>ve atık sular, biyokimyasal oksijen ihtiyacı daha az olan bir su haline getirilir. Böylece bir arıtmaya daha çok </a:t>
            </a:r>
            <a:r>
              <a:rPr lang="tr-TR" sz="1700" b="1" dirty="0">
                <a:latin typeface="Arial Narrow" panose="020B0606020202030204" pitchFamily="34" charset="0"/>
                <a:ea typeface="+mj-ea"/>
                <a:cs typeface="+mj-cs"/>
              </a:rPr>
              <a:t>fiziksel arıtma denir</a:t>
            </a:r>
            <a:r>
              <a:rPr lang="tr-TR" sz="1700" dirty="0">
                <a:latin typeface="Arial Narrow" panose="020B0606020202030204" pitchFamily="34" charset="0"/>
                <a:ea typeface="+mj-ea"/>
                <a:cs typeface="+mj-cs"/>
              </a:rPr>
              <a:t>.</a:t>
            </a:r>
          </a:p>
          <a:p>
            <a:pPr algn="just">
              <a:lnSpc>
                <a:spcPct val="150000"/>
              </a:lnSpc>
              <a:buBlip>
                <a:blip r:embed="rId2"/>
              </a:buBlip>
            </a:pPr>
            <a:r>
              <a:rPr lang="tr-TR" sz="1700" b="1" dirty="0">
                <a:latin typeface="Arial Narrow" panose="020B0606020202030204" pitchFamily="34" charset="0"/>
                <a:ea typeface="+mj-ea"/>
                <a:cs typeface="+mj-cs"/>
              </a:rPr>
              <a:t>İkinci kademede</a:t>
            </a:r>
            <a:r>
              <a:rPr lang="tr-TR" sz="1700" dirty="0">
                <a:latin typeface="Arial Narrow" panose="020B0606020202030204" pitchFamily="34" charset="0"/>
                <a:ea typeface="+mj-ea"/>
                <a:cs typeface="+mj-cs"/>
              </a:rPr>
              <a:t>, atık suların biyolojik oksijen ihtiyacı daha da düşürülür, yani atık sular </a:t>
            </a:r>
            <a:r>
              <a:rPr lang="tr-TR" sz="1700" b="1" dirty="0">
                <a:latin typeface="Arial Narrow" panose="020B0606020202030204" pitchFamily="34" charset="0"/>
                <a:ea typeface="+mj-ea"/>
                <a:cs typeface="+mj-cs"/>
              </a:rPr>
              <a:t>organik maddelerden büyük oranda </a:t>
            </a:r>
            <a:r>
              <a:rPr lang="tr-TR" sz="1700" dirty="0">
                <a:latin typeface="Arial Narrow" panose="020B0606020202030204" pitchFamily="34" charset="0"/>
                <a:ea typeface="+mj-ea"/>
                <a:cs typeface="+mj-cs"/>
              </a:rPr>
              <a:t>arttırılır. Ancak, süspansiyon ve emülsiyon halindeki maddelerle, suda çözünen maddeler ortamda kalır. Bu kademe arıtmasına daha çok </a:t>
            </a:r>
            <a:r>
              <a:rPr lang="tr-TR" sz="1700" b="1" dirty="0">
                <a:latin typeface="Arial Narrow" panose="020B0606020202030204" pitchFamily="34" charset="0"/>
                <a:ea typeface="+mj-ea"/>
                <a:cs typeface="+mj-cs"/>
              </a:rPr>
              <a:t>biyolojik temizleme denir</a:t>
            </a:r>
            <a:r>
              <a:rPr lang="tr-TR" sz="1700" dirty="0">
                <a:latin typeface="Arial Narrow" panose="020B0606020202030204" pitchFamily="34" charset="0"/>
                <a:ea typeface="+mj-ea"/>
                <a:cs typeface="+mj-cs"/>
              </a:rPr>
              <a:t>.</a:t>
            </a:r>
          </a:p>
          <a:p>
            <a:pPr algn="just">
              <a:lnSpc>
                <a:spcPct val="150000"/>
              </a:lnSpc>
              <a:buBlip>
                <a:blip r:embed="rId2"/>
              </a:buBlip>
            </a:pPr>
            <a:r>
              <a:rPr lang="tr-TR" sz="1700" b="1" dirty="0">
                <a:latin typeface="Arial Narrow" panose="020B0606020202030204" pitchFamily="34" charset="0"/>
                <a:ea typeface="+mj-ea"/>
                <a:cs typeface="+mj-cs"/>
              </a:rPr>
              <a:t>Üçüncü kademede </a:t>
            </a:r>
            <a:r>
              <a:rPr lang="tr-TR" sz="1700" dirty="0">
                <a:latin typeface="Arial Narrow" panose="020B0606020202030204" pitchFamily="34" charset="0"/>
                <a:ea typeface="+mj-ea"/>
                <a:cs typeface="+mj-cs"/>
              </a:rPr>
              <a:t>ise, atık sularda süspansiyon halinde bile parçacık kalmadığı gibi </a:t>
            </a:r>
            <a:r>
              <a:rPr lang="tr-TR" sz="1700" b="1" dirty="0">
                <a:latin typeface="Arial Narrow" panose="020B0606020202030204" pitchFamily="34" charset="0"/>
                <a:ea typeface="+mj-ea"/>
                <a:cs typeface="+mj-cs"/>
              </a:rPr>
              <a:t>suda çözünen organik ve inorganik maddelerin de hemen hepsi ayrılır</a:t>
            </a:r>
            <a:r>
              <a:rPr lang="tr-TR" sz="1700" dirty="0">
                <a:latin typeface="Arial Narrow" panose="020B0606020202030204" pitchFamily="34" charset="0"/>
                <a:ea typeface="+mj-ea"/>
                <a:cs typeface="+mj-cs"/>
              </a:rPr>
              <a:t>. Böyle sular, tekrar şehir su şebekesine verilebilir.</a:t>
            </a:r>
          </a:p>
          <a:p>
            <a:pPr marL="0" indent="0" algn="just">
              <a:lnSpc>
                <a:spcPct val="150000"/>
              </a:lnSpc>
              <a:buNone/>
            </a:pP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871236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2.4. Su Kirliliğinin Çevresel Etkileri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lnSpcReduction="10000"/>
          </a:bodyPr>
          <a:lstStyle/>
          <a:p>
            <a:pPr marL="0" indent="0">
              <a:buNone/>
            </a:pPr>
            <a:r>
              <a:rPr lang="tr-TR" sz="1900" b="1" dirty="0" smtClean="0">
                <a:latin typeface="Arial Narrow" panose="020B0606020202030204" pitchFamily="34" charset="0"/>
                <a:ea typeface="+mj-ea"/>
                <a:cs typeface="+mj-cs"/>
              </a:rPr>
              <a:t>2.4.1. İnsan Sağlığına Etkisi</a:t>
            </a:r>
          </a:p>
          <a:p>
            <a:pPr marL="0" indent="0" algn="just">
              <a:lnSpc>
                <a:spcPct val="150000"/>
              </a:lnSpc>
              <a:buNone/>
            </a:pPr>
            <a:r>
              <a:rPr lang="tr-TR" sz="1600" dirty="0" smtClean="0"/>
              <a:t>	</a:t>
            </a:r>
            <a:r>
              <a:rPr lang="tr-TR" sz="1600" b="1" dirty="0" smtClean="0">
                <a:latin typeface="Arial Narrow" panose="020B0606020202030204" pitchFamily="34" charset="0"/>
                <a:ea typeface="+mj-ea"/>
                <a:cs typeface="+mj-cs"/>
              </a:rPr>
              <a:t>Kolera</a:t>
            </a:r>
            <a:r>
              <a:rPr lang="tr-TR" sz="1600" b="1" dirty="0">
                <a:latin typeface="Arial Narrow" panose="020B0606020202030204" pitchFamily="34" charset="0"/>
                <a:ea typeface="+mj-ea"/>
                <a:cs typeface="+mj-cs"/>
              </a:rPr>
              <a:t>, tifo, </a:t>
            </a:r>
            <a:r>
              <a:rPr lang="tr-TR" sz="1600" b="1" dirty="0" err="1">
                <a:latin typeface="Arial Narrow" panose="020B0606020202030204" pitchFamily="34" charset="0"/>
                <a:ea typeface="+mj-ea"/>
                <a:cs typeface="+mj-cs"/>
              </a:rPr>
              <a:t>paratifo</a:t>
            </a:r>
            <a:r>
              <a:rPr lang="tr-TR" sz="1600" b="1" dirty="0">
                <a:latin typeface="Arial Narrow" panose="020B0606020202030204" pitchFamily="34" charset="0"/>
                <a:ea typeface="+mj-ea"/>
                <a:cs typeface="+mj-cs"/>
              </a:rPr>
              <a:t>, dizanteri, hepatit, ishal, çocuk felci, sıtma </a:t>
            </a:r>
            <a:r>
              <a:rPr lang="tr-TR" sz="1600" dirty="0">
                <a:latin typeface="Arial Narrow" panose="020B0606020202030204" pitchFamily="34" charset="0"/>
                <a:ea typeface="+mj-ea"/>
                <a:cs typeface="+mj-cs"/>
              </a:rPr>
              <a:t>gibi hastalıklar ne yazık ki sağlıksız sulardan kaynaklanmaktadır. Bütün dünyada ve ülkemizde su kaynaklarına olan ihtiyaca paralel olarak sınırlı olan bu kaynaklar üzerindeki kirlilik giderek artmaktadır. Su kirliliğine etki eden başlıca unsurlar; </a:t>
            </a:r>
            <a:r>
              <a:rPr lang="tr-TR" sz="1600" b="1" dirty="0">
                <a:latin typeface="Arial Narrow" panose="020B0606020202030204" pitchFamily="34" charset="0"/>
                <a:ea typeface="+mj-ea"/>
                <a:cs typeface="+mj-cs"/>
              </a:rPr>
              <a:t>sanayileşme, şehirleşme, nüfus artışı, zirai faaliyetlerdir</a:t>
            </a:r>
            <a:r>
              <a:rPr lang="tr-TR" sz="1600" dirty="0">
                <a:latin typeface="Arial Narrow" panose="020B0606020202030204" pitchFamily="34" charset="0"/>
                <a:ea typeface="+mj-ea"/>
                <a:cs typeface="+mj-cs"/>
              </a:rPr>
              <a:t>. Sanayinin çevre üzerindeki olumsuz rolü diğer faktörlerden çok daha fazladır. Sanayi kuruluşlarının arıtılmadan boşaltılan sıvı atıkları su kirliliğine sebep olarak hızlı bir şekilde çevrenin tahribine yol açmaktadır.</a:t>
            </a:r>
          </a:p>
          <a:p>
            <a:pPr marL="0" indent="0" algn="just">
              <a:lnSpc>
                <a:spcPct val="160000"/>
              </a:lnSpc>
              <a:buNone/>
            </a:pPr>
            <a:r>
              <a:rPr lang="tr-TR" sz="1600" dirty="0" smtClean="0">
                <a:latin typeface="Arial Narrow" panose="020B0606020202030204" pitchFamily="34" charset="0"/>
                <a:ea typeface="+mj-ea"/>
                <a:cs typeface="+mj-cs"/>
              </a:rPr>
              <a:t>	Kirli </a:t>
            </a:r>
            <a:r>
              <a:rPr lang="tr-TR" sz="1600" dirty="0">
                <a:latin typeface="Arial Narrow" panose="020B0606020202030204" pitchFamily="34" charset="0"/>
                <a:ea typeface="+mj-ea"/>
                <a:cs typeface="+mj-cs"/>
              </a:rPr>
              <a:t>su, içerisinde insan sağlığına zararlı, patojen mikroorganizmalar bulundurmaktadır. </a:t>
            </a:r>
            <a:r>
              <a:rPr lang="tr-TR" sz="1600" b="1" dirty="0">
                <a:latin typeface="Arial Narrow" panose="020B0606020202030204" pitchFamily="34" charset="0"/>
                <a:ea typeface="+mj-ea"/>
                <a:cs typeface="+mj-cs"/>
              </a:rPr>
              <a:t>Kirli suyun çeşitli yollarla içme ve kullanma sularına karışması ve sulamada kullanılması sonucunda tifo, dizanteri, sarılık, kolera vb. bulaşıcı hastalıklara yol açmaktadır</a:t>
            </a:r>
            <a:r>
              <a:rPr lang="tr-TR" sz="1600" dirty="0">
                <a:latin typeface="Arial Narrow" panose="020B0606020202030204" pitchFamily="34" charset="0"/>
                <a:ea typeface="+mj-ea"/>
                <a:cs typeface="+mj-cs"/>
              </a:rPr>
              <a:t>. Bu nedenle içme ve kullanma sularının ilgili kurum ve kuruluşlarca sürekli kontrol edilmesi, kirletici faktörlerin ortadan kaldırılması ve dezenfekte edilmesi gerekmektedir.</a:t>
            </a:r>
          </a:p>
          <a:p>
            <a:pPr marL="0" indent="0" algn="just">
              <a:lnSpc>
                <a:spcPct val="150000"/>
              </a:lnSpc>
              <a:buNone/>
            </a:pP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458728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2.4. Su Kirliliğinin Çevresel Etkileri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buNone/>
            </a:pPr>
            <a:r>
              <a:rPr lang="tr-TR" sz="1900" b="1" dirty="0" smtClean="0">
                <a:latin typeface="Arial Narrow" panose="020B0606020202030204" pitchFamily="34" charset="0"/>
                <a:ea typeface="+mj-ea"/>
                <a:cs typeface="+mj-cs"/>
              </a:rPr>
              <a:t>2.4.2. Doğaya Etkisi</a:t>
            </a:r>
          </a:p>
          <a:p>
            <a:pPr marL="0" indent="0" algn="just">
              <a:lnSpc>
                <a:spcPct val="150000"/>
              </a:lnSpc>
              <a:buNone/>
            </a:pPr>
            <a:r>
              <a:rPr lang="tr-TR" sz="1600" dirty="0" smtClean="0">
                <a:latin typeface="Arial Narrow" panose="020B0606020202030204" pitchFamily="34" charset="0"/>
                <a:ea typeface="+mj-ea"/>
                <a:cs typeface="+mj-cs"/>
              </a:rPr>
              <a:t>	Atık </a:t>
            </a:r>
            <a:r>
              <a:rPr lang="tr-TR" sz="1600" dirty="0">
                <a:latin typeface="Arial Narrow" panose="020B0606020202030204" pitchFamily="34" charset="0"/>
                <a:ea typeface="+mj-ea"/>
                <a:cs typeface="+mj-cs"/>
              </a:rPr>
              <a:t>sulardaki kimyasal maddeler ve organik bileşikler </a:t>
            </a:r>
            <a:r>
              <a:rPr lang="tr-TR" sz="1600" b="1" dirty="0">
                <a:latin typeface="Arial Narrow" panose="020B0606020202030204" pitchFamily="34" charset="0"/>
                <a:ea typeface="+mj-ea"/>
                <a:cs typeface="+mj-cs"/>
              </a:rPr>
              <a:t>suda çözünmüş olan oksijenin miktarının azalmasına </a:t>
            </a:r>
            <a:r>
              <a:rPr lang="tr-TR" sz="1600" dirty="0">
                <a:latin typeface="Arial Narrow" panose="020B0606020202030204" pitchFamily="34" charset="0"/>
                <a:ea typeface="+mj-ea"/>
                <a:cs typeface="+mj-cs"/>
              </a:rPr>
              <a:t>sebep olur. Bu da suda yaşayan </a:t>
            </a:r>
            <a:r>
              <a:rPr lang="tr-TR" sz="1600" b="1" dirty="0">
                <a:latin typeface="Arial Narrow" panose="020B0606020202030204" pitchFamily="34" charset="0"/>
                <a:ea typeface="+mj-ea"/>
                <a:cs typeface="+mj-cs"/>
              </a:rPr>
              <a:t>bitki ve hayvanların ölüm oranlarını artırmaktadır</a:t>
            </a:r>
            <a:r>
              <a:rPr lang="tr-TR" sz="1600" dirty="0">
                <a:latin typeface="Arial Narrow" panose="020B0606020202030204" pitchFamily="34" charset="0"/>
                <a:ea typeface="+mj-ea"/>
                <a:cs typeface="+mj-cs"/>
              </a:rPr>
              <a:t>. Bu tür sular daha koyu renge ve pis kokuya sahiptirler. Hatta bazı göller veya derelerde aşırı kirlenme sonucu canlı yaşamı sona ermiş ve içerisinde atıklardan meydana gelen adacıklar oluşmuştur.</a:t>
            </a:r>
          </a:p>
          <a:p>
            <a:pPr marL="0" indent="0" algn="just">
              <a:lnSpc>
                <a:spcPct val="150000"/>
              </a:lnSpc>
              <a:buNone/>
            </a:pP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1026" name="Picture 2" descr="D:\İŞ SAĞLIĞI VE GÜVENLİĞİ UZEM\ÇEKİLEN DERSLER\1. SINIF 1. DÖNEM\ÇEVRE KORUMA\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5036" y="3563208"/>
            <a:ext cx="4398717" cy="329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467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2.5. Su Kirliliğinin Önlenmesi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fontScale="70000" lnSpcReduction="20000"/>
          </a:bodyPr>
          <a:lstStyle/>
          <a:p>
            <a:pPr marL="0" indent="0" algn="just">
              <a:lnSpc>
                <a:spcPct val="150000"/>
              </a:lnSpc>
              <a:buNone/>
            </a:pPr>
            <a:r>
              <a:rPr lang="tr-TR" sz="1600" dirty="0">
                <a:latin typeface="Arial Narrow" panose="020B0606020202030204" pitchFamily="34" charset="0"/>
                <a:ea typeface="+mj-ea"/>
                <a:cs typeface="+mj-cs"/>
              </a:rPr>
              <a:t>	</a:t>
            </a:r>
            <a:r>
              <a:rPr lang="tr-TR" sz="2300" dirty="0">
                <a:latin typeface="Arial Narrow" panose="020B0606020202030204" pitchFamily="34" charset="0"/>
                <a:ea typeface="+mj-ea"/>
                <a:cs typeface="+mj-cs"/>
              </a:rPr>
              <a:t>Suyun yaşamın devamı açısından ne denli önemli bir kaynak olduğu bilinciyle bizden sonra gelecek kuşaklara sağlıklı içme suyu ve yaşanabilir bir çevre bırakmamız gerektiği konusunda büyük görev düşmektedir.</a:t>
            </a:r>
          </a:p>
          <a:p>
            <a:pPr lvl="0" algn="just">
              <a:lnSpc>
                <a:spcPct val="150000"/>
              </a:lnSpc>
              <a:buBlip>
                <a:blip r:embed="rId2"/>
              </a:buBlip>
            </a:pPr>
            <a:r>
              <a:rPr lang="tr-TR" sz="2300" dirty="0">
                <a:latin typeface="Arial Narrow" panose="020B0606020202030204" pitchFamily="34" charset="0"/>
                <a:ea typeface="+mj-ea"/>
                <a:cs typeface="+mj-cs"/>
              </a:rPr>
              <a:t>Su kirliliğini önlemek için </a:t>
            </a:r>
            <a:r>
              <a:rPr lang="tr-TR" sz="2300" b="1" dirty="0">
                <a:latin typeface="Arial Narrow" panose="020B0606020202030204" pitchFamily="34" charset="0"/>
                <a:ea typeface="+mj-ea"/>
                <a:cs typeface="+mj-cs"/>
              </a:rPr>
              <a:t>devlet tarafından yapılacak </a:t>
            </a:r>
            <a:r>
              <a:rPr lang="tr-TR" sz="2300" dirty="0">
                <a:latin typeface="Arial Narrow" panose="020B0606020202030204" pitchFamily="34" charset="0"/>
                <a:ea typeface="+mj-ea"/>
                <a:cs typeface="+mj-cs"/>
              </a:rPr>
              <a:t>müdahalelerde ilk akla gelen girişim, </a:t>
            </a:r>
            <a:r>
              <a:rPr lang="tr-TR" sz="2300" b="1" dirty="0">
                <a:latin typeface="Arial Narrow" panose="020B0606020202030204" pitchFamily="34" charset="0"/>
                <a:ea typeface="+mj-ea"/>
                <a:cs typeface="+mj-cs"/>
              </a:rPr>
              <a:t>kirlilik standartlarının belirlenmesidir</a:t>
            </a:r>
            <a:r>
              <a:rPr lang="tr-TR" sz="2300" dirty="0">
                <a:latin typeface="Arial Narrow" panose="020B0606020202030204" pitchFamily="34" charset="0"/>
                <a:ea typeface="+mj-ea"/>
                <a:cs typeface="+mj-cs"/>
              </a:rPr>
              <a:t>.</a:t>
            </a:r>
          </a:p>
          <a:p>
            <a:pPr lvl="0" algn="just">
              <a:lnSpc>
                <a:spcPct val="150000"/>
              </a:lnSpc>
              <a:buBlip>
                <a:blip r:embed="rId2"/>
              </a:buBlip>
            </a:pPr>
            <a:r>
              <a:rPr lang="tr-TR" sz="2300" dirty="0">
                <a:latin typeface="Arial Narrow" panose="020B0606020202030204" pitchFamily="34" charset="0"/>
                <a:ea typeface="+mj-ea"/>
                <a:cs typeface="+mj-cs"/>
              </a:rPr>
              <a:t>Yüzeysel ve </a:t>
            </a:r>
            <a:r>
              <a:rPr lang="tr-TR" sz="2300" b="1" dirty="0">
                <a:latin typeface="Arial Narrow" panose="020B0606020202030204" pitchFamily="34" charset="0"/>
                <a:ea typeface="+mj-ea"/>
                <a:cs typeface="+mj-cs"/>
              </a:rPr>
              <a:t>yeraltı sularında kirlenmelere neden olabilecek katı atıklar </a:t>
            </a:r>
            <a:r>
              <a:rPr lang="tr-TR" sz="2300" dirty="0">
                <a:latin typeface="Arial Narrow" panose="020B0606020202030204" pitchFamily="34" charset="0"/>
                <a:ea typeface="+mj-ea"/>
                <a:cs typeface="+mj-cs"/>
              </a:rPr>
              <a:t>çeşitli yöntemlerle </a:t>
            </a:r>
            <a:r>
              <a:rPr lang="tr-TR" sz="2300" b="1" dirty="0">
                <a:latin typeface="Arial Narrow" panose="020B0606020202030204" pitchFamily="34" charset="0"/>
                <a:ea typeface="+mj-ea"/>
                <a:cs typeface="+mj-cs"/>
              </a:rPr>
              <a:t>bertaraf edilmelidir</a:t>
            </a:r>
            <a:r>
              <a:rPr lang="tr-TR" sz="2300" dirty="0">
                <a:latin typeface="Arial Narrow" panose="020B0606020202030204" pitchFamily="34" charset="0"/>
                <a:ea typeface="+mj-ea"/>
                <a:cs typeface="+mj-cs"/>
              </a:rPr>
              <a:t>.</a:t>
            </a:r>
          </a:p>
          <a:p>
            <a:pPr lvl="0" algn="just">
              <a:lnSpc>
                <a:spcPct val="150000"/>
              </a:lnSpc>
              <a:buBlip>
                <a:blip r:embed="rId2"/>
              </a:buBlip>
            </a:pPr>
            <a:r>
              <a:rPr lang="tr-TR" sz="2300" dirty="0">
                <a:latin typeface="Arial Narrow" panose="020B0606020202030204" pitchFamily="34" charset="0"/>
                <a:ea typeface="+mj-ea"/>
                <a:cs typeface="+mj-cs"/>
              </a:rPr>
              <a:t>Yerleşim yerlerindeki </a:t>
            </a:r>
            <a:r>
              <a:rPr lang="tr-TR" sz="2300" b="1" dirty="0">
                <a:latin typeface="Arial Narrow" panose="020B0606020202030204" pitchFamily="34" charset="0"/>
                <a:ea typeface="+mj-ea"/>
                <a:cs typeface="+mj-cs"/>
              </a:rPr>
              <a:t>atık sular arıtma istasyonlarından geçirildikten sonra </a:t>
            </a:r>
            <a:r>
              <a:rPr lang="tr-TR" sz="2300" dirty="0">
                <a:latin typeface="Arial Narrow" panose="020B0606020202030204" pitchFamily="34" charset="0"/>
                <a:ea typeface="+mj-ea"/>
                <a:cs typeface="+mj-cs"/>
              </a:rPr>
              <a:t>bertaraf edilmelidir.</a:t>
            </a:r>
          </a:p>
          <a:p>
            <a:pPr lvl="0" algn="just">
              <a:lnSpc>
                <a:spcPct val="150000"/>
              </a:lnSpc>
              <a:buBlip>
                <a:blip r:embed="rId2"/>
              </a:buBlip>
            </a:pPr>
            <a:r>
              <a:rPr lang="tr-TR" sz="2300" dirty="0">
                <a:latin typeface="Arial Narrow" panose="020B0606020202030204" pitchFamily="34" charset="0"/>
                <a:ea typeface="+mj-ea"/>
                <a:cs typeface="+mj-cs"/>
              </a:rPr>
              <a:t>Fabrikalara </a:t>
            </a:r>
            <a:r>
              <a:rPr lang="tr-TR" sz="2300" b="1" dirty="0">
                <a:latin typeface="Arial Narrow" panose="020B0606020202030204" pitchFamily="34" charset="0"/>
                <a:ea typeface="+mj-ea"/>
                <a:cs typeface="+mj-cs"/>
              </a:rPr>
              <a:t>filtre ve arıtma tesisleri konulmalıdır</a:t>
            </a:r>
            <a:r>
              <a:rPr lang="tr-TR" sz="2300" dirty="0">
                <a:latin typeface="Arial Narrow" panose="020B0606020202030204" pitchFamily="34" charset="0"/>
                <a:ea typeface="+mj-ea"/>
                <a:cs typeface="+mj-cs"/>
              </a:rPr>
              <a:t>.</a:t>
            </a:r>
          </a:p>
          <a:p>
            <a:pPr lvl="0" algn="just">
              <a:lnSpc>
                <a:spcPct val="150000"/>
              </a:lnSpc>
              <a:buBlip>
                <a:blip r:embed="rId2"/>
              </a:buBlip>
            </a:pPr>
            <a:r>
              <a:rPr lang="tr-TR" sz="2300" b="1" dirty="0">
                <a:latin typeface="Arial Narrow" panose="020B0606020202030204" pitchFamily="34" charset="0"/>
                <a:ea typeface="+mj-ea"/>
                <a:cs typeface="+mj-cs"/>
              </a:rPr>
              <a:t>Üretimde doğaya zarar vermeyecek maddeler kullanılmalıdır</a:t>
            </a:r>
            <a:r>
              <a:rPr lang="tr-TR" sz="2300" dirty="0">
                <a:latin typeface="Arial Narrow" panose="020B0606020202030204" pitchFamily="34" charset="0"/>
                <a:ea typeface="+mj-ea"/>
                <a:cs typeface="+mj-cs"/>
              </a:rPr>
              <a:t>.</a:t>
            </a:r>
          </a:p>
          <a:p>
            <a:pPr lvl="0" algn="just">
              <a:lnSpc>
                <a:spcPct val="150000"/>
              </a:lnSpc>
              <a:buBlip>
                <a:blip r:embed="rId2"/>
              </a:buBlip>
            </a:pPr>
            <a:r>
              <a:rPr lang="tr-TR" sz="2300" b="1" dirty="0">
                <a:latin typeface="Arial Narrow" panose="020B0606020202030204" pitchFamily="34" charset="0"/>
                <a:ea typeface="+mj-ea"/>
                <a:cs typeface="+mj-cs"/>
              </a:rPr>
              <a:t>Alıcı ortamların durumu iyileştirilmelidir</a:t>
            </a:r>
            <a:r>
              <a:rPr lang="tr-TR" sz="2300" dirty="0">
                <a:latin typeface="Arial Narrow" panose="020B0606020202030204" pitchFamily="34" charset="0"/>
                <a:ea typeface="+mj-ea"/>
                <a:cs typeface="+mj-cs"/>
              </a:rPr>
              <a:t>. Örneğin, su değişim potansiyeli düşük olan koy ve körfezlerde alınabilecek bazı önlemlerle su sirkülasyonu arttırılarak kirleticilerin daha az bir şekilde seyreltilmesi mümkün </a:t>
            </a:r>
            <a:r>
              <a:rPr lang="tr-TR" sz="2300" dirty="0" smtClean="0">
                <a:latin typeface="Arial Narrow" panose="020B0606020202030204" pitchFamily="34" charset="0"/>
                <a:ea typeface="+mj-ea"/>
                <a:cs typeface="+mj-cs"/>
              </a:rPr>
              <a:t>olabilir</a:t>
            </a:r>
            <a:endParaRPr lang="tr-TR" sz="2300" dirty="0">
              <a:latin typeface="Arial Narrow" panose="020B0606020202030204" pitchFamily="34" charset="0"/>
              <a:ea typeface="+mj-ea"/>
              <a:cs typeface="+mj-cs"/>
            </a:endParaRP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761736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2.5. Su Kirliliğinin Önlenmesi</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algn="just">
              <a:lnSpc>
                <a:spcPct val="150000"/>
              </a:lnSpc>
              <a:buBlip>
                <a:blip r:embed="rId2"/>
              </a:buBlip>
            </a:pPr>
            <a:r>
              <a:rPr lang="tr-TR" sz="1600" dirty="0">
                <a:latin typeface="Arial Narrow" panose="020B0606020202030204" pitchFamily="34" charset="0"/>
                <a:ea typeface="+mj-ea"/>
                <a:cs typeface="+mj-cs"/>
              </a:rPr>
              <a:t>Alıcı su ortamlarının seyreltme ve doğal arıtma potansiyelleri kullanılabilir. Örneğin, açık deniz kıyılarında olduğu gibi alıcı ortamların çok yüksek seyreltme kapasitesine sahip olduğu durumlarda basit mekanik arıtma işleminden sonra, derin deniz deşarjları (boşaltma) uygun bir atık su bertaraf yöntemi olabilir</a:t>
            </a:r>
          </a:p>
          <a:p>
            <a:pPr algn="just">
              <a:lnSpc>
                <a:spcPct val="150000"/>
              </a:lnSpc>
              <a:buBlip>
                <a:blip r:embed="rId2"/>
              </a:buBlip>
            </a:pPr>
            <a:r>
              <a:rPr lang="tr-TR" sz="1600" b="1" dirty="0">
                <a:latin typeface="Arial Narrow" panose="020B0606020202030204" pitchFamily="34" charset="0"/>
                <a:ea typeface="+mj-ea"/>
                <a:cs typeface="+mj-cs"/>
              </a:rPr>
              <a:t>Birey olarak çevremizdekileri daha az kirletme konusunda uyarabiliriz</a:t>
            </a:r>
            <a:r>
              <a:rPr lang="tr-TR" sz="1600" dirty="0">
                <a:latin typeface="Arial Narrow" panose="020B0606020202030204" pitchFamily="34" charset="0"/>
                <a:ea typeface="+mj-ea"/>
                <a:cs typeface="+mj-cs"/>
              </a:rPr>
              <a:t>.</a:t>
            </a:r>
          </a:p>
          <a:p>
            <a:pPr algn="just">
              <a:lnSpc>
                <a:spcPct val="150000"/>
              </a:lnSpc>
              <a:buBlip>
                <a:blip r:embed="rId2"/>
              </a:buBlip>
            </a:pPr>
            <a:r>
              <a:rPr lang="tr-TR" sz="1600" dirty="0">
                <a:latin typeface="Arial Narrow" panose="020B0606020202030204" pitchFamily="34" charset="0"/>
                <a:ea typeface="+mj-ea"/>
                <a:cs typeface="+mj-cs"/>
              </a:rPr>
              <a:t>Bütün bunların yanında insanlar çevreyi koruma adına bilinçlendirilmelidir. Çünkü insanlar artık şunun farkına varmalıdır: Dünya bir tanedir ve onu koruyacak yine insanlardır.</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1747226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lvl="0">
              <a:buFont typeface="Wingdings" panose="05000000000000000000" pitchFamily="2" charset="2"/>
              <a:buChar char="ü"/>
            </a:pPr>
            <a:r>
              <a:rPr lang="tr-TR" sz="1800" dirty="0"/>
              <a:t>Çevre Bakanlığı, Çevre Eğitimi ve Yayım Dairesi Başkanlığı, </a:t>
            </a:r>
            <a:r>
              <a:rPr lang="tr-TR" sz="1800" b="1" dirty="0"/>
              <a:t>Çevre Üzerine Notlar</a:t>
            </a:r>
            <a:r>
              <a:rPr lang="tr-TR" sz="1800" dirty="0"/>
              <a:t>, Ankara, 1993</a:t>
            </a:r>
            <a:r>
              <a:rPr lang="tr-TR" sz="1800" dirty="0" smtClean="0"/>
              <a:t>.</a:t>
            </a:r>
            <a:endParaRPr lang="tr-TR" sz="1800" dirty="0"/>
          </a:p>
          <a:p>
            <a:pPr lvl="0">
              <a:buFont typeface="Wingdings" panose="05000000000000000000" pitchFamily="2" charset="2"/>
              <a:buChar char="ü"/>
            </a:pPr>
            <a:r>
              <a:rPr lang="tr-TR" sz="1800" dirty="0"/>
              <a:t>DSİ (2009) </a:t>
            </a:r>
            <a:r>
              <a:rPr lang="tr-TR" sz="1800" b="1" dirty="0"/>
              <a:t>Su ve DSİ</a:t>
            </a:r>
            <a:r>
              <a:rPr lang="tr-TR" sz="1800" dirty="0"/>
              <a:t>. Ankara: DSİ Yayınları</a:t>
            </a:r>
            <a:r>
              <a:rPr lang="tr-TR" sz="1800" dirty="0" smtClean="0"/>
              <a:t>.</a:t>
            </a:r>
            <a:endParaRPr lang="tr-TR" sz="1800" dirty="0"/>
          </a:p>
          <a:p>
            <a:pPr lvl="0">
              <a:buFont typeface="Wingdings" panose="05000000000000000000" pitchFamily="2" charset="2"/>
              <a:buChar char="ü"/>
            </a:pPr>
            <a:r>
              <a:rPr lang="tr-TR" sz="1800" dirty="0"/>
              <a:t>DSİ, 2012, </a:t>
            </a:r>
            <a:r>
              <a:rPr lang="tr-TR" sz="1800" b="1" dirty="0"/>
              <a:t>Faaliyet Raporu</a:t>
            </a:r>
            <a:r>
              <a:rPr lang="tr-TR" sz="1800" dirty="0"/>
              <a:t>, Ankara.</a:t>
            </a:r>
          </a:p>
          <a:p>
            <a:pPr lvl="0">
              <a:buFont typeface="Wingdings" panose="05000000000000000000" pitchFamily="2" charset="2"/>
              <a:buChar char="ü"/>
            </a:pPr>
            <a:r>
              <a:rPr lang="tr-TR" sz="1800" dirty="0" err="1"/>
              <a:t>Faures</a:t>
            </a:r>
            <a:r>
              <a:rPr lang="tr-TR" sz="1800" dirty="0"/>
              <a:t>, J.M., </a:t>
            </a:r>
            <a:r>
              <a:rPr lang="tr-TR" sz="1800" dirty="0" err="1"/>
              <a:t>Svendsen</a:t>
            </a:r>
            <a:r>
              <a:rPr lang="tr-TR" sz="1800" dirty="0"/>
              <a:t>, M. </a:t>
            </a:r>
            <a:r>
              <a:rPr lang="tr-TR" sz="1800" dirty="0" err="1"/>
              <a:t>Turral</a:t>
            </a:r>
            <a:r>
              <a:rPr lang="tr-TR" sz="1800" dirty="0"/>
              <a:t>, D. (2007) </a:t>
            </a:r>
            <a:r>
              <a:rPr lang="tr-TR" sz="1800" b="1" dirty="0" err="1"/>
              <a:t>Reinventing</a:t>
            </a:r>
            <a:r>
              <a:rPr lang="tr-TR" sz="1800" b="1" dirty="0"/>
              <a:t> </a:t>
            </a:r>
            <a:r>
              <a:rPr lang="tr-TR" sz="1800" b="1" dirty="0" err="1"/>
              <a:t>Irrigation</a:t>
            </a:r>
            <a:r>
              <a:rPr lang="tr-TR" sz="1800" b="1" dirty="0"/>
              <a:t>. </a:t>
            </a:r>
            <a:r>
              <a:rPr lang="tr-TR" sz="1800" b="1" dirty="0" err="1"/>
              <a:t>In</a:t>
            </a:r>
            <a:r>
              <a:rPr lang="tr-TR" sz="1800" b="1" dirty="0"/>
              <a:t> </a:t>
            </a:r>
            <a:r>
              <a:rPr lang="tr-TR" sz="1800" b="1" dirty="0" err="1"/>
              <a:t>Molden</a:t>
            </a:r>
            <a:r>
              <a:rPr lang="tr-TR" sz="1800" b="1" dirty="0"/>
              <a:t> D (</a:t>
            </a:r>
            <a:r>
              <a:rPr lang="tr-TR" sz="1800" b="1" dirty="0" err="1"/>
              <a:t>ed</a:t>
            </a:r>
            <a:r>
              <a:rPr lang="tr-TR" sz="1800" b="1" dirty="0"/>
              <a:t>) </a:t>
            </a:r>
            <a:r>
              <a:rPr lang="tr-TR" sz="1800" b="1" dirty="0" err="1"/>
              <a:t>Water</a:t>
            </a:r>
            <a:r>
              <a:rPr lang="tr-TR" sz="1800" b="1" dirty="0"/>
              <a:t> </a:t>
            </a:r>
            <a:r>
              <a:rPr lang="tr-TR" sz="1800" b="1" dirty="0" err="1"/>
              <a:t>for</a:t>
            </a:r>
            <a:r>
              <a:rPr lang="tr-TR" sz="1800" b="1" dirty="0"/>
              <a:t> </a:t>
            </a:r>
            <a:r>
              <a:rPr lang="tr-TR" sz="1800" b="1" dirty="0" err="1"/>
              <a:t>Food</a:t>
            </a:r>
            <a:r>
              <a:rPr lang="tr-TR" sz="1800" b="1" dirty="0"/>
              <a:t>, </a:t>
            </a:r>
            <a:r>
              <a:rPr lang="tr-TR" sz="1800" b="1" dirty="0" err="1"/>
              <a:t>Water</a:t>
            </a:r>
            <a:r>
              <a:rPr lang="tr-TR" sz="1800" b="1" dirty="0"/>
              <a:t> </a:t>
            </a:r>
            <a:r>
              <a:rPr lang="tr-TR" sz="1800" b="1" dirty="0" err="1"/>
              <a:t>for</a:t>
            </a:r>
            <a:r>
              <a:rPr lang="tr-TR" sz="1800" b="1" dirty="0"/>
              <a:t> Life: A </a:t>
            </a:r>
            <a:r>
              <a:rPr lang="tr-TR" sz="1800" b="1" dirty="0" err="1"/>
              <a:t>Comprehensive</a:t>
            </a:r>
            <a:r>
              <a:rPr lang="tr-TR" sz="1800" b="1" dirty="0"/>
              <a:t> </a:t>
            </a:r>
            <a:r>
              <a:rPr lang="tr-TR" sz="1800" b="1" dirty="0" err="1"/>
              <a:t>Assessment</a:t>
            </a:r>
            <a:r>
              <a:rPr lang="tr-TR" sz="1800" b="1" dirty="0"/>
              <a:t> of </a:t>
            </a:r>
            <a:r>
              <a:rPr lang="tr-TR" sz="1800" b="1" dirty="0" err="1"/>
              <a:t>Water</a:t>
            </a:r>
            <a:r>
              <a:rPr lang="tr-TR" sz="1800" b="1" dirty="0"/>
              <a:t> Management in </a:t>
            </a:r>
            <a:r>
              <a:rPr lang="tr-TR" sz="1800" b="1" dirty="0" err="1"/>
              <a:t>Agriculture</a:t>
            </a:r>
            <a:r>
              <a:rPr lang="tr-TR" sz="1800" dirty="0"/>
              <a:t>. </a:t>
            </a:r>
            <a:r>
              <a:rPr lang="tr-TR" sz="1800" dirty="0" err="1"/>
              <a:t>Earthscan</a:t>
            </a:r>
            <a:r>
              <a:rPr lang="tr-TR" sz="1800" dirty="0"/>
              <a:t>, </a:t>
            </a:r>
            <a:r>
              <a:rPr lang="tr-TR" sz="1800" dirty="0" err="1"/>
              <a:t>London</a:t>
            </a:r>
            <a:r>
              <a:rPr lang="tr-TR" sz="1800" dirty="0"/>
              <a:t>; International </a:t>
            </a:r>
            <a:r>
              <a:rPr lang="tr-TR" sz="1800" dirty="0" err="1"/>
              <a:t>Water</a:t>
            </a:r>
            <a:r>
              <a:rPr lang="tr-TR" sz="1800" dirty="0"/>
              <a:t> </a:t>
            </a:r>
            <a:r>
              <a:rPr lang="tr-TR" sz="1800" dirty="0" err="1"/>
              <a:t>Instıtute</a:t>
            </a:r>
            <a:r>
              <a:rPr lang="tr-TR" sz="1800" dirty="0"/>
              <a:t>, </a:t>
            </a:r>
            <a:r>
              <a:rPr lang="tr-TR" sz="1800" dirty="0" err="1" smtClean="0"/>
              <a:t>Colombo</a:t>
            </a:r>
            <a:endParaRPr lang="tr-TR" sz="1800" dirty="0"/>
          </a:p>
          <a:p>
            <a:pPr lvl="0">
              <a:buFont typeface="Wingdings" panose="05000000000000000000" pitchFamily="2" charset="2"/>
              <a:buChar char="ü"/>
            </a:pPr>
            <a:r>
              <a:rPr lang="tr-TR" sz="1800" dirty="0" err="1"/>
              <a:t>Godfray</a:t>
            </a:r>
            <a:r>
              <a:rPr lang="tr-TR" sz="1800" dirty="0"/>
              <a:t>, H. C. J., </a:t>
            </a:r>
            <a:r>
              <a:rPr lang="tr-TR" sz="1800" dirty="0" err="1"/>
              <a:t>Beddington</a:t>
            </a:r>
            <a:r>
              <a:rPr lang="tr-TR" sz="1800" dirty="0"/>
              <a:t>, J. R., </a:t>
            </a:r>
            <a:r>
              <a:rPr lang="tr-TR" sz="1800" dirty="0" err="1"/>
              <a:t>Crute</a:t>
            </a:r>
            <a:r>
              <a:rPr lang="tr-TR" sz="1800" dirty="0"/>
              <a:t>, I. R., </a:t>
            </a:r>
            <a:r>
              <a:rPr lang="tr-TR" sz="1800" dirty="0" err="1"/>
              <a:t>Haddad</a:t>
            </a:r>
            <a:r>
              <a:rPr lang="tr-TR" sz="1800" dirty="0"/>
              <a:t>, L., Lawrence, D., </a:t>
            </a:r>
            <a:r>
              <a:rPr lang="tr-TR" sz="1800" dirty="0" err="1"/>
              <a:t>Muir</a:t>
            </a:r>
            <a:r>
              <a:rPr lang="tr-TR" sz="1800" dirty="0"/>
              <a:t>, J. F., </a:t>
            </a:r>
            <a:r>
              <a:rPr lang="tr-TR" sz="1800" dirty="0" err="1"/>
              <a:t>Pretty</a:t>
            </a:r>
            <a:r>
              <a:rPr lang="tr-TR" sz="1800" dirty="0"/>
              <a:t>, J., </a:t>
            </a:r>
            <a:r>
              <a:rPr lang="tr-TR" sz="1800" dirty="0" err="1"/>
              <a:t>Robinson</a:t>
            </a:r>
            <a:r>
              <a:rPr lang="tr-TR" sz="1800" dirty="0"/>
              <a:t>, S., Thomas. S. M., </a:t>
            </a:r>
            <a:r>
              <a:rPr lang="tr-TR" sz="1800" dirty="0" err="1"/>
              <a:t>Toumlin</a:t>
            </a:r>
            <a:r>
              <a:rPr lang="tr-TR" sz="1800" dirty="0"/>
              <a:t>, C. (2010). </a:t>
            </a:r>
            <a:r>
              <a:rPr lang="tr-TR" sz="1800" b="1" dirty="0" err="1"/>
              <a:t>Food</a:t>
            </a:r>
            <a:r>
              <a:rPr lang="tr-TR" sz="1800" b="1" dirty="0"/>
              <a:t> Security: </a:t>
            </a:r>
            <a:r>
              <a:rPr lang="tr-TR" sz="1800" b="1" dirty="0" err="1"/>
              <a:t>The</a:t>
            </a:r>
            <a:r>
              <a:rPr lang="tr-TR" sz="1800" b="1" dirty="0"/>
              <a:t> Challenge of </a:t>
            </a:r>
            <a:r>
              <a:rPr lang="tr-TR" sz="1800" b="1" dirty="0" err="1"/>
              <a:t>Feeding</a:t>
            </a:r>
            <a:r>
              <a:rPr lang="tr-TR" sz="1800" b="1" dirty="0"/>
              <a:t> 9 </a:t>
            </a:r>
            <a:r>
              <a:rPr lang="tr-TR" sz="1800" b="1" dirty="0" err="1"/>
              <a:t>Billion</a:t>
            </a:r>
            <a:r>
              <a:rPr lang="tr-TR" sz="1800" b="1" dirty="0"/>
              <a:t> People</a:t>
            </a:r>
            <a:r>
              <a:rPr lang="tr-TR" sz="1800" dirty="0"/>
              <a:t>. </a:t>
            </a:r>
            <a:r>
              <a:rPr lang="tr-TR" sz="1800" dirty="0" err="1"/>
              <a:t>Science</a:t>
            </a:r>
            <a:r>
              <a:rPr lang="tr-TR" sz="1800" dirty="0"/>
              <a:t>, </a:t>
            </a:r>
            <a:r>
              <a:rPr lang="tr-TR" sz="1800" dirty="0" err="1"/>
              <a:t>Vol</a:t>
            </a:r>
            <a:r>
              <a:rPr lang="tr-TR" sz="1800" dirty="0"/>
              <a:t>. 327 </a:t>
            </a:r>
            <a:r>
              <a:rPr lang="tr-TR" sz="1800" dirty="0" err="1"/>
              <a:t>no</a:t>
            </a:r>
            <a:r>
              <a:rPr lang="tr-TR" sz="1800" dirty="0"/>
              <a:t>. 5967 </a:t>
            </a:r>
            <a:r>
              <a:rPr lang="tr-TR" sz="1800" dirty="0" err="1"/>
              <a:t>pp</a:t>
            </a:r>
            <a:r>
              <a:rPr lang="tr-TR" sz="1800" dirty="0"/>
              <a:t>. 812-818</a:t>
            </a:r>
            <a:r>
              <a:rPr lang="tr-TR" sz="1800" dirty="0" smtClean="0"/>
              <a:t>.</a:t>
            </a:r>
            <a:endParaRPr lang="tr-TR" sz="1800" dirty="0"/>
          </a:p>
          <a:p>
            <a:pPr lvl="0">
              <a:buFont typeface="Wingdings" panose="05000000000000000000" pitchFamily="2" charset="2"/>
              <a:buChar char="ü"/>
            </a:pPr>
            <a:r>
              <a:rPr lang="tr-TR" sz="1800" dirty="0">
                <a:hlinkClick r:id="rId2"/>
              </a:rPr>
              <a:t>http://</a:t>
            </a:r>
            <a:r>
              <a:rPr lang="tr-TR" sz="1800" dirty="0" smtClean="0">
                <a:hlinkClick r:id="rId2"/>
              </a:rPr>
              <a:t>cevretek.com/sozluk_cevre_ARITMA.htm</a:t>
            </a:r>
            <a:endParaRPr lang="tr-TR" sz="1800" dirty="0" smtClean="0"/>
          </a:p>
          <a:p>
            <a:pPr>
              <a:buFont typeface="Wingdings" panose="05000000000000000000" pitchFamily="2" charset="2"/>
              <a:buChar char="ü"/>
            </a:pPr>
            <a:r>
              <a:rPr lang="tr-TR" sz="1800" u="sng" dirty="0">
                <a:hlinkClick r:id="rId3"/>
              </a:rPr>
              <a:t>www.megep.meb.gov.tr/...</a:t>
            </a:r>
            <a:r>
              <a:rPr lang="tr-TR" sz="1800" u="sng" dirty="0" err="1" smtClean="0">
                <a:hlinkClick r:id="rId3"/>
              </a:rPr>
              <a:t>pdf</a:t>
            </a:r>
            <a:r>
              <a:rPr lang="tr-TR" sz="1800" u="sng" dirty="0" smtClean="0">
                <a:hlinkClick r:id="rId3"/>
              </a:rPr>
              <a:t>/Su Kirlilik Kaynakları</a:t>
            </a:r>
            <a:endParaRPr lang="tr-TR" sz="1800" dirty="0"/>
          </a:p>
          <a:p>
            <a:pPr lvl="0">
              <a:buFont typeface="Wingdings" panose="05000000000000000000" pitchFamily="2" charset="2"/>
              <a:buChar char="ü"/>
            </a:pPr>
            <a:endParaRPr lang="tr-TR" sz="1800"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TotalTime>
  <Words>802</Words>
  <Application>Microsoft Office PowerPoint</Application>
  <PresentationFormat>Özel</PresentationFormat>
  <Paragraphs>89</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Office Teması</vt:lpstr>
      <vt:lpstr>SU KİRLİLİĞİ</vt:lpstr>
      <vt:lpstr>KONU BAŞLIKLARI</vt:lpstr>
      <vt:lpstr>1. Su Kirliliğine Giriş</vt:lpstr>
      <vt:lpstr>2. SU KİRLİLİĞİ</vt:lpstr>
      <vt:lpstr>2.1. Suyun Özellikleri</vt:lpstr>
      <vt:lpstr>2.1. Suyun Özellikleri</vt:lpstr>
      <vt:lpstr>2.1. Suyun Özellikleri</vt:lpstr>
      <vt:lpstr>2.2. Su Kirliliğinin Tanımı</vt:lpstr>
      <vt:lpstr>2.3. Su Kirliliğinin Nedenleri</vt:lpstr>
      <vt:lpstr>2.3. Su Kirliliğinin Nedenleri</vt:lpstr>
      <vt:lpstr>2.3. Su Kirliliğinin Nedenleri</vt:lpstr>
      <vt:lpstr>2.3. Su Kirliliğinin Nedenleri</vt:lpstr>
      <vt:lpstr>2.4. Su Kirliliğinin Çevresel Etkileri</vt:lpstr>
      <vt:lpstr>2.4. Su Kirliliğinin Çevresel Etkileri</vt:lpstr>
      <vt:lpstr>2.5. Su Kirliliğinin Önlenmesi</vt:lpstr>
      <vt:lpstr>2.5. Su Kirliliğinin Önlenmesi</vt:lpstr>
      <vt:lpstr>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107</cp:revision>
  <dcterms:created xsi:type="dcterms:W3CDTF">2016-06-28T08:34:33Z</dcterms:created>
  <dcterms:modified xsi:type="dcterms:W3CDTF">2019-10-16T11:03:32Z</dcterms:modified>
</cp:coreProperties>
</file>