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5" r:id="rId3"/>
    <p:sldId id="265" r:id="rId4"/>
    <p:sldId id="388" r:id="rId5"/>
    <p:sldId id="389" r:id="rId6"/>
    <p:sldId id="390" r:id="rId7"/>
    <p:sldId id="391" r:id="rId8"/>
    <p:sldId id="392" r:id="rId9"/>
    <p:sldId id="393" r:id="rId10"/>
    <p:sldId id="394" r:id="rId11"/>
    <p:sldId id="395" r:id="rId12"/>
    <p:sldId id="396" r:id="rId13"/>
    <p:sldId id="398" r:id="rId14"/>
    <p:sldId id="399" r:id="rId15"/>
    <p:sldId id="400" r:id="rId16"/>
    <p:sldId id="401" r:id="rId17"/>
    <p:sldId id="402" r:id="rId18"/>
    <p:sldId id="403" r:id="rId19"/>
    <p:sldId id="404" r:id="rId20"/>
    <p:sldId id="405" r:id="rId21"/>
    <p:sldId id="407" r:id="rId22"/>
    <p:sldId id="408" r:id="rId23"/>
    <p:sldId id="409" r:id="rId24"/>
    <p:sldId id="410" r:id="rId25"/>
    <p:sldId id="411" r:id="rId26"/>
    <p:sldId id="284" r:id="rId27"/>
    <p:sldId id="297" r:id="rId28"/>
    <p:sldId id="298" r:id="rId2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showGuides="1">
      <p:cViewPr>
        <p:scale>
          <a:sx n="81" d="100"/>
          <a:sy n="81" d="100"/>
        </p:scale>
        <p:origin x="-216"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5F144A-99B4-42BA-8959-C6378A8532D4}" type="datetimeFigureOut">
              <a:rPr lang="tr-TR" smtClean="0"/>
              <a:t>22.04.2019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146F36-AA8C-4BCA-80C3-9006696032DB}" type="slidenum">
              <a:rPr lang="tr-TR" smtClean="0"/>
              <a:t>‹#›</a:t>
            </a:fld>
            <a:endParaRPr lang="tr-TR"/>
          </a:p>
        </p:txBody>
      </p:sp>
    </p:spTree>
    <p:extLst>
      <p:ext uri="{BB962C8B-B14F-4D97-AF65-F5344CB8AC3E}">
        <p14:creationId xmlns:p14="http://schemas.microsoft.com/office/powerpoint/2010/main" val="1464255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22.04.2019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22.04.2019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22.04.2019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22.04.2019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22.04.2019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22.04.2019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22.04.2019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22.04.2019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22.04.2019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22.04.2019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22.04.2019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22.04.2019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dirty="0" smtClean="0"/>
              <a:t> </a:t>
            </a:r>
            <a:r>
              <a:rPr lang="tr-TR" dirty="0" smtClean="0">
                <a:latin typeface="Arial Narrow" panose="020B0606020202030204" pitchFamily="34" charset="0"/>
              </a:rPr>
              <a:t>BİLGİYE DAYALI İŞYERİ DÜZENLEME</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a:bodyPr>
          <a:lstStyle/>
          <a:p>
            <a:pPr marL="0" indent="0">
              <a:buNone/>
            </a:pPr>
            <a:r>
              <a:rPr lang="tr-TR" sz="2100" b="1" dirty="0" smtClean="0">
                <a:latin typeface="Arial Narrow" panose="020B0606020202030204" pitchFamily="34" charset="0"/>
                <a:ea typeface="+mj-ea"/>
                <a:cs typeface="+mj-cs"/>
              </a:rPr>
              <a:t>1. GİRİŞ</a:t>
            </a:r>
            <a:r>
              <a:rPr lang="tr-TR" b="1" cap="all" dirty="0" smtClean="0"/>
              <a:t>	</a:t>
            </a:r>
          </a:p>
          <a:p>
            <a:pPr marL="0" indent="0">
              <a:lnSpc>
                <a:spcPct val="110000"/>
              </a:lnSpc>
              <a:buNone/>
            </a:pPr>
            <a:r>
              <a:rPr lang="tr-TR" sz="2100" b="1" dirty="0">
                <a:latin typeface="Arial Narrow" panose="020B0606020202030204" pitchFamily="34" charset="0"/>
                <a:ea typeface="+mj-ea"/>
                <a:cs typeface="+mj-cs"/>
              </a:rPr>
              <a:t>2. </a:t>
            </a:r>
            <a:r>
              <a:rPr lang="tr-TR" sz="2100" b="1" dirty="0" smtClean="0">
                <a:latin typeface="Arial Narrow" panose="020B0606020202030204" pitchFamily="34" charset="0"/>
                <a:ea typeface="+mj-ea"/>
                <a:cs typeface="+mj-cs"/>
              </a:rPr>
              <a:t>BİLİŞİM ERGONOMİSİ</a:t>
            </a:r>
            <a:endParaRPr lang="tr-TR" sz="2100" b="1" dirty="0">
              <a:latin typeface="Arial Narrow" panose="020B0606020202030204" pitchFamily="34" charset="0"/>
              <a:ea typeface="+mj-ea"/>
              <a:cs typeface="+mj-cs"/>
            </a:endParaRPr>
          </a:p>
          <a:p>
            <a:pPr marL="0" indent="0">
              <a:lnSpc>
                <a:spcPct val="110000"/>
              </a:lnSpc>
              <a:buNone/>
            </a:pPr>
            <a:r>
              <a:rPr lang="tr-TR" sz="2100" b="1" dirty="0" smtClean="0">
                <a:latin typeface="Arial Narrow" panose="020B0606020202030204" pitchFamily="34" charset="0"/>
                <a:ea typeface="+mj-ea"/>
                <a:cs typeface="+mj-cs"/>
              </a:rPr>
              <a:t>3. BİLİŞSEL ERGONOMİDE YAZILIM TASARIMI</a:t>
            </a:r>
          </a:p>
          <a:p>
            <a:pPr marL="0" indent="0">
              <a:lnSpc>
                <a:spcPct val="110000"/>
              </a:lnSpc>
              <a:buNone/>
            </a:pPr>
            <a:r>
              <a:rPr lang="tr-TR" sz="2100" b="1" dirty="0" smtClean="0">
                <a:latin typeface="Arial Narrow" panose="020B0606020202030204" pitchFamily="34" charset="0"/>
                <a:ea typeface="+mj-ea"/>
                <a:cs typeface="+mj-cs"/>
              </a:rPr>
              <a:t>4. </a:t>
            </a:r>
            <a:r>
              <a:rPr lang="tr-TR" sz="2100" b="1" dirty="0">
                <a:latin typeface="Arial Narrow" panose="020B0606020202030204" pitchFamily="34" charset="0"/>
              </a:rPr>
              <a:t>BİLİŞSEL ERGONOMİDE </a:t>
            </a:r>
            <a:r>
              <a:rPr lang="tr-TR" sz="2100" b="1" dirty="0" smtClean="0">
                <a:latin typeface="Arial Narrow" panose="020B0606020202030204" pitchFamily="34" charset="0"/>
              </a:rPr>
              <a:t>ARAYÜZ TASARIMI</a:t>
            </a:r>
            <a:endParaRPr lang="tr-TR" sz="2100" b="1" dirty="0" smtClean="0">
              <a:latin typeface="Arial Narrow" panose="020B0606020202030204" pitchFamily="34" charset="0"/>
              <a:ea typeface="+mj-ea"/>
              <a:cs typeface="+mj-cs"/>
            </a:endParaRPr>
          </a:p>
          <a:p>
            <a:pPr marL="0" indent="0">
              <a:lnSpc>
                <a:spcPct val="110000"/>
              </a:lnSpc>
              <a:buNone/>
            </a:pPr>
            <a:r>
              <a:rPr lang="tr-TR" sz="2100" b="1" dirty="0" smtClean="0">
                <a:latin typeface="Arial Narrow" panose="020B0606020202030204" pitchFamily="34" charset="0"/>
                <a:ea typeface="+mj-ea"/>
                <a:cs typeface="+mj-cs"/>
              </a:rPr>
              <a:t>5. KULLANABİLİRLİĞİN DEĞERLENDİRİLMESİ</a:t>
            </a:r>
            <a:endParaRPr lang="tr-TR" sz="2100" b="1" dirty="0">
              <a:latin typeface="Arial Narrow" panose="020B0606020202030204" pitchFamily="34" charset="0"/>
            </a:endParaRPr>
          </a:p>
          <a:p>
            <a:pPr marL="0" indent="0">
              <a:buNone/>
            </a:pPr>
            <a:r>
              <a:rPr lang="tr-TR" sz="2100" b="1" dirty="0" smtClean="0">
                <a:latin typeface="Arial Narrow" panose="020B0606020202030204" pitchFamily="34" charset="0"/>
                <a:ea typeface="+mj-ea"/>
                <a:cs typeface="+mj-cs"/>
              </a:rPr>
              <a:t>6. KAYNAKÇA</a:t>
            </a:r>
            <a:endParaRPr lang="tr-TR" sz="2100" b="1" dirty="0">
              <a:latin typeface="Arial Narrow" panose="020B0606020202030204" pitchFamily="34" charset="0"/>
              <a:ea typeface="+mj-ea"/>
              <a:cs typeface="+mj-cs"/>
            </a:endParaRPr>
          </a:p>
          <a:p>
            <a:pPr marL="0" indent="0">
              <a:buNone/>
            </a:pPr>
            <a:endParaRPr lang="tr-TR" dirty="0"/>
          </a:p>
        </p:txBody>
      </p:sp>
    </p:spTree>
    <p:extLst>
      <p:ext uri="{BB962C8B-B14F-4D97-AF65-F5344CB8AC3E}">
        <p14:creationId xmlns:p14="http://schemas.microsoft.com/office/powerpoint/2010/main" val="117528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Bilişsel </a:t>
            </a:r>
            <a:r>
              <a:rPr lang="tr-TR" sz="1600" b="1" dirty="0">
                <a:latin typeface="Arial Narrow" panose="020B0606020202030204" pitchFamily="34" charset="0"/>
                <a:ea typeface="+mj-ea"/>
                <a:cs typeface="+mj-cs"/>
              </a:rPr>
              <a:t>ergonomi</a:t>
            </a:r>
            <a:r>
              <a:rPr lang="tr-TR" sz="1600" dirty="0">
                <a:latin typeface="Arial Narrow" panose="020B0606020202030204" pitchFamily="34" charset="0"/>
                <a:ea typeface="+mj-ea"/>
                <a:cs typeface="+mj-cs"/>
              </a:rPr>
              <a:t>, geçtiğimiz asırda yaşanan bilgisayar devrimiyle hayat bulan Ergonomi disiplini içerisinde gelişen yeni bir teknolojidir. Bu teknoloji başlıca </a:t>
            </a:r>
            <a:r>
              <a:rPr lang="tr-TR" sz="1600" b="1" dirty="0">
                <a:latin typeface="Arial Narrow" panose="020B0606020202030204" pitchFamily="34" charset="0"/>
                <a:ea typeface="+mj-ea"/>
                <a:cs typeface="+mj-cs"/>
              </a:rPr>
              <a:t>insanların nasıl düşündüğü ve bilgiyi nasıl işlediğiyle ilgili </a:t>
            </a:r>
            <a:r>
              <a:rPr lang="tr-TR" sz="1600" dirty="0">
                <a:latin typeface="Arial Narrow" panose="020B0606020202030204" pitchFamily="34" charset="0"/>
                <a:ea typeface="+mj-ea"/>
                <a:cs typeface="+mj-cs"/>
              </a:rPr>
              <a:t>olduğu için genellikle bilişsel ergonominin ana ürünü olarak görülmektedir. </a:t>
            </a:r>
          </a:p>
          <a:p>
            <a:pPr marL="0" indent="0">
              <a:lnSpc>
                <a:spcPct val="150000"/>
              </a:lnSpc>
              <a:buNone/>
            </a:pPr>
            <a:r>
              <a:rPr lang="tr-TR" sz="1600" dirty="0" smtClean="0">
                <a:latin typeface="Arial Narrow" panose="020B0606020202030204" pitchFamily="34" charset="0"/>
                <a:ea typeface="+mj-ea"/>
                <a:cs typeface="+mj-cs"/>
              </a:rPr>
              <a:t>	Geçtiğimiz </a:t>
            </a:r>
            <a:r>
              <a:rPr lang="tr-TR" sz="1600" dirty="0">
                <a:latin typeface="Arial Narrow" panose="020B0606020202030204" pitchFamily="34" charset="0"/>
                <a:ea typeface="+mj-ea"/>
                <a:cs typeface="+mj-cs"/>
              </a:rPr>
              <a:t>yüzyıl </a:t>
            </a:r>
            <a:r>
              <a:rPr lang="tr-TR" sz="1600" b="1" dirty="0">
                <a:latin typeface="Arial Narrow" panose="020B0606020202030204" pitchFamily="34" charset="0"/>
                <a:ea typeface="+mj-ea"/>
                <a:cs typeface="+mj-cs"/>
              </a:rPr>
              <a:t>Mühendislik Psikolojisi (</a:t>
            </a:r>
            <a:r>
              <a:rPr lang="tr-TR" sz="1600" b="1" dirty="0" err="1">
                <a:latin typeface="Arial Narrow" panose="020B0606020202030204" pitchFamily="34" charset="0"/>
                <a:ea typeface="+mj-ea"/>
                <a:cs typeface="+mj-cs"/>
              </a:rPr>
              <a:t>Engineering</a:t>
            </a:r>
            <a:r>
              <a:rPr lang="tr-TR" sz="1600" b="1"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Psychology</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olarak da adlandırılan Bilişsel Ergonomi, insan-makine sistemleri çerçevesinde insan davranışlarını inceler ve üretim ve güvenlikte artış sağlamak amacıyla alet ve makine tasarımı üzerinde çalışmalar yapmaktadır. İnsanların kullanması için yapılan pek çok aletin gerektirdiği davranışlar,</a:t>
            </a:r>
            <a:r>
              <a:rPr lang="tr-TR" sz="1600" b="1" dirty="0">
                <a:latin typeface="Arial Narrow" panose="020B0606020202030204" pitchFamily="34" charset="0"/>
                <a:ea typeface="+mj-ea"/>
                <a:cs typeface="+mj-cs"/>
              </a:rPr>
              <a:t> insanların güç, algı ya da tepki zamanı gibi konularda</a:t>
            </a:r>
            <a:r>
              <a:rPr lang="tr-TR" sz="1600" dirty="0">
                <a:latin typeface="Arial Narrow" panose="020B0606020202030204" pitchFamily="34" charset="0"/>
                <a:ea typeface="+mj-ea"/>
                <a:cs typeface="+mj-cs"/>
              </a:rPr>
              <a:t> kapasitelerinin ötesinde davranımlarını gerektirir. Oysa bu alan iş çevresini insan becerisi ve yeteneklerine göre düzenlemeyi amaçladığı için bu alana "İnsan Faktörleri Psikolojisi" ya da günümüzde ismiyle "</a:t>
            </a:r>
            <a:r>
              <a:rPr lang="tr-TR" sz="1600" b="1" dirty="0">
                <a:latin typeface="Arial Narrow" panose="020B0606020202030204" pitchFamily="34" charset="0"/>
                <a:ea typeface="+mj-ea"/>
                <a:cs typeface="+mj-cs"/>
              </a:rPr>
              <a:t>Bilişsel Ergonomi</a:t>
            </a:r>
            <a:r>
              <a:rPr lang="tr-TR" sz="1600" dirty="0">
                <a:latin typeface="Arial Narrow" panose="020B0606020202030204" pitchFamily="34" charset="0"/>
                <a:ea typeface="+mj-ea"/>
                <a:cs typeface="+mj-cs"/>
              </a:rPr>
              <a:t>" uğraşmaktadır. </a:t>
            </a:r>
          </a:p>
          <a:p>
            <a:pPr marL="0" indent="0">
              <a:lnSpc>
                <a:spcPct val="150000"/>
              </a:lnSpc>
              <a:buNone/>
            </a:pPr>
            <a:r>
              <a:rPr lang="tr-TR" sz="1600" dirty="0" smtClean="0">
                <a:latin typeface="Arial Narrow" panose="020B0606020202030204" pitchFamily="34" charset="0"/>
                <a:ea typeface="+mj-ea"/>
                <a:cs typeface="+mj-cs"/>
              </a:rPr>
              <a:t>	Çalışma </a:t>
            </a:r>
            <a:r>
              <a:rPr lang="tr-TR" sz="1600" dirty="0">
                <a:latin typeface="Arial Narrow" panose="020B0606020202030204" pitchFamily="34" charset="0"/>
                <a:ea typeface="+mj-ea"/>
                <a:cs typeface="+mj-cs"/>
              </a:rPr>
              <a:t>ve iş biçimleri özellikle bilişim teknolojilerinin de etkisiyle radikal olarak değişmeye başlamıştır. Endüstriyel devrimin bir neticesi olarak ortaya çıkan </a:t>
            </a:r>
            <a:r>
              <a:rPr lang="tr-TR" sz="1600" b="1" dirty="0">
                <a:latin typeface="Arial Narrow" panose="020B0606020202030204" pitchFamily="34" charset="0"/>
                <a:ea typeface="+mj-ea"/>
                <a:cs typeface="+mj-cs"/>
              </a:rPr>
              <a:t>iş verimliliği emekten çok bilgi ye kayma</a:t>
            </a:r>
            <a:r>
              <a:rPr lang="tr-TR" sz="1600" dirty="0">
                <a:latin typeface="Arial Narrow" panose="020B0606020202030204" pitchFamily="34" charset="0"/>
                <a:ea typeface="+mj-ea"/>
                <a:cs typeface="+mj-cs"/>
              </a:rPr>
              <a:t> gösteren </a:t>
            </a:r>
            <a:r>
              <a:rPr lang="tr-TR" sz="1600" dirty="0" err="1">
                <a:latin typeface="Arial Narrow" panose="020B0606020202030204" pitchFamily="34" charset="0"/>
                <a:ea typeface="+mj-ea"/>
                <a:cs typeface="+mj-cs"/>
              </a:rPr>
              <a:t>işgören</a:t>
            </a:r>
            <a:r>
              <a:rPr lang="tr-TR" sz="1600" dirty="0">
                <a:latin typeface="Arial Narrow" panose="020B0606020202030204" pitchFamily="34" charset="0"/>
                <a:ea typeface="+mj-ea"/>
                <a:cs typeface="+mj-cs"/>
              </a:rPr>
              <a:t> niteliği nedeniyle klasik ergonomik yaklaşımlar yerini </a:t>
            </a:r>
            <a:r>
              <a:rPr lang="tr-TR" sz="1600" b="1" dirty="0">
                <a:latin typeface="Arial Narrow" panose="020B0606020202030204" pitchFamily="34" charset="0"/>
                <a:ea typeface="+mj-ea"/>
                <a:cs typeface="+mj-cs"/>
              </a:rPr>
              <a:t>zihinsel yetenekleri kas gücüne göre daha ön planda </a:t>
            </a:r>
            <a:r>
              <a:rPr lang="tr-TR" sz="1600" dirty="0">
                <a:latin typeface="Arial Narrow" panose="020B0606020202030204" pitchFamily="34" charset="0"/>
                <a:ea typeface="+mj-ea"/>
                <a:cs typeface="+mj-cs"/>
              </a:rPr>
              <a:t>bilişsel ergonomik yaklaşımlara bırakmıştır. </a:t>
            </a: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Bilişsel Ergonomi</a:t>
            </a:r>
            <a:r>
              <a:rPr lang="tr-TR" sz="1600"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mental</a:t>
            </a:r>
            <a:r>
              <a:rPr lang="tr-TR" sz="1600" dirty="0">
                <a:latin typeface="Arial Narrow" panose="020B0606020202030204" pitchFamily="34" charset="0"/>
                <a:ea typeface="+mj-ea"/>
                <a:cs typeface="+mj-cs"/>
              </a:rPr>
              <a:t> (zihinsel, yani beynin yaptığı işle) </a:t>
            </a:r>
            <a:r>
              <a:rPr lang="tr-TR" sz="1600" b="1" dirty="0">
                <a:latin typeface="Arial Narrow" panose="020B0606020202030204" pitchFamily="34" charset="0"/>
                <a:ea typeface="+mj-ea"/>
                <a:cs typeface="+mj-cs"/>
              </a:rPr>
              <a:t>süreçlerle ilişkilidir</a:t>
            </a:r>
            <a:r>
              <a:rPr lang="tr-TR" sz="1600" dirty="0">
                <a:latin typeface="Arial Narrow" panose="020B0606020202030204" pitchFamily="34" charset="0"/>
                <a:ea typeface="+mj-ea"/>
                <a:cs typeface="+mj-cs"/>
              </a:rPr>
              <a:t>. Algılama, bellek, mantık yürütme, motor cevap, gibi ögelerle insan ve sistemin diğer ögelerinin etkileşimi açısından ilgilenir ki, bunların çoğunu Yazılım Ergonomisi içeriğinde görmekteyiz. </a:t>
            </a:r>
          </a:p>
          <a:p>
            <a:pPr marL="0" indent="0">
              <a:lnSpc>
                <a:spcPct val="150000"/>
              </a:lnSpc>
              <a:buNone/>
            </a:pPr>
            <a:r>
              <a:rPr lang="tr-TR" sz="1600"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Mental</a:t>
            </a:r>
            <a:r>
              <a:rPr lang="tr-TR" sz="1600" b="1" dirty="0">
                <a:latin typeface="Arial Narrow" panose="020B0606020202030204" pitchFamily="34" charset="0"/>
                <a:ea typeface="+mj-ea"/>
                <a:cs typeface="+mj-cs"/>
              </a:rPr>
              <a:t> iş yükünün</a:t>
            </a:r>
            <a:r>
              <a:rPr lang="tr-TR" sz="1600" dirty="0">
                <a:latin typeface="Arial Narrow" panose="020B0606020202030204" pitchFamily="34" charset="0"/>
                <a:ea typeface="+mj-ea"/>
                <a:cs typeface="+mj-cs"/>
              </a:rPr>
              <a:t>, karar vermenin yanı sıra, İnsan Bilgisayar Etkileşimi (Human </a:t>
            </a:r>
            <a:r>
              <a:rPr lang="tr-TR" sz="1600" dirty="0" err="1">
                <a:latin typeface="Arial Narrow" panose="020B0606020202030204" pitchFamily="34" charset="0"/>
                <a:ea typeface="+mj-ea"/>
                <a:cs typeface="+mj-cs"/>
              </a:rPr>
              <a:t>Computer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Iteraction</a:t>
            </a:r>
            <a:r>
              <a:rPr lang="tr-TR" sz="1600" dirty="0">
                <a:latin typeface="Arial Narrow" panose="020B0606020202030204" pitchFamily="34" charset="0"/>
                <a:ea typeface="+mj-ea"/>
                <a:cs typeface="+mj-cs"/>
              </a:rPr>
              <a:t>, HCI) gibi ana konuları bulunmaktadır. Ayrıca, insan güvenilirliği, iş sistemi, bunları insan sistem tasarımıyla ilişkili becerileri kazandırma gibi konularla da ilgilenmektedir. HCI, insanın düşünme ve bilgiyi işleme şekli ile </a:t>
            </a:r>
            <a:r>
              <a:rPr lang="tr-TR" sz="1600" b="1" dirty="0">
                <a:latin typeface="Arial Narrow" panose="020B0606020202030204" pitchFamily="34" charset="0"/>
                <a:ea typeface="+mj-ea"/>
                <a:cs typeface="+mj-cs"/>
              </a:rPr>
              <a:t>diyalog kuran yazılımları mümkün kılan, kullanılabilir yazılımı geliştirmek için </a:t>
            </a:r>
            <a:r>
              <a:rPr lang="tr-TR" sz="1600" dirty="0">
                <a:latin typeface="Arial Narrow" panose="020B0606020202030204" pitchFamily="34" charset="0"/>
                <a:ea typeface="+mj-ea"/>
                <a:cs typeface="+mj-cs"/>
              </a:rPr>
              <a:t>gerekli yöntem, </a:t>
            </a:r>
            <a:r>
              <a:rPr lang="tr-TR" sz="1600" dirty="0" err="1">
                <a:latin typeface="Arial Narrow" panose="020B0606020202030204" pitchFamily="34" charset="0"/>
                <a:ea typeface="+mj-ea"/>
                <a:cs typeface="+mj-cs"/>
              </a:rPr>
              <a:t>spesifikasyon</a:t>
            </a:r>
            <a:r>
              <a:rPr lang="tr-TR" sz="1600" dirty="0">
                <a:latin typeface="Arial Narrow" panose="020B0606020202030204" pitchFamily="34" charset="0"/>
                <a:ea typeface="+mj-ea"/>
                <a:cs typeface="+mj-cs"/>
              </a:rPr>
              <a:t>, kılavuz ve prensiplerin tasarımından oluşmaktadır. </a:t>
            </a:r>
          </a:p>
          <a:p>
            <a:pPr marL="0" indent="0">
              <a:lnSpc>
                <a:spcPct val="150000"/>
              </a:lnSpc>
              <a:buNone/>
            </a:pPr>
            <a:r>
              <a:rPr lang="tr-TR" sz="1600" dirty="0">
                <a:latin typeface="Arial Narrow" panose="020B0606020202030204" pitchFamily="34" charset="0"/>
                <a:ea typeface="+mj-ea"/>
                <a:cs typeface="+mj-cs"/>
              </a:rPr>
              <a:t>	Başlıca uygulamaları özellikle yazılımlarda </a:t>
            </a:r>
            <a:r>
              <a:rPr lang="tr-TR" sz="1600" b="1" dirty="0">
                <a:latin typeface="Arial Narrow" panose="020B0606020202030204" pitchFamily="34" charset="0"/>
                <a:ea typeface="+mj-ea"/>
                <a:cs typeface="+mj-cs"/>
              </a:rPr>
              <a:t>hata olasılığını en azda tutarak insan performansını artırmaya </a:t>
            </a:r>
            <a:r>
              <a:rPr lang="tr-TR" sz="1600" dirty="0">
                <a:latin typeface="Arial Narrow" panose="020B0606020202030204" pitchFamily="34" charset="0"/>
                <a:ea typeface="+mj-ea"/>
                <a:cs typeface="+mj-cs"/>
              </a:rPr>
              <a:t>yönelik olarak kadran, kontrol ve bilgisayar programları geliştirmektir. </a:t>
            </a:r>
          </a:p>
          <a:p>
            <a:pPr marL="0" indent="0">
              <a:lnSpc>
                <a:spcPct val="150000"/>
              </a:lnSpc>
              <a:buNone/>
            </a:pP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Mental</a:t>
            </a:r>
            <a:r>
              <a:rPr lang="tr-TR" sz="1600" dirty="0">
                <a:latin typeface="Arial Narrow" panose="020B0606020202030204" pitchFamily="34" charset="0"/>
                <a:ea typeface="+mj-ea"/>
                <a:cs typeface="+mj-cs"/>
              </a:rPr>
              <a:t> iş yükünün bileşenleri arasında karar verme, beceri ile ilişkili performans, İnsan Bilgisayar Etkileşimi (HCI), insanın karar güvenilirliği, iş stresi ve eğitimin insan sistem tasarımı ile bağlantısı incelenir. </a:t>
            </a:r>
          </a:p>
        </p:txBody>
      </p:sp>
    </p:spTree>
    <p:extLst>
      <p:ext uri="{BB962C8B-B14F-4D97-AF65-F5344CB8AC3E}">
        <p14:creationId xmlns:p14="http://schemas.microsoft.com/office/powerpoint/2010/main" val="17957105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BİLİŞİM ERGONOMİSİ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Bilişsel Ergonomi</a:t>
            </a:r>
            <a:r>
              <a:rPr lang="tr-TR" sz="1600" dirty="0">
                <a:latin typeface="Arial Narrow" panose="020B0606020202030204" pitchFamily="34" charset="0"/>
                <a:ea typeface="+mj-ea"/>
                <a:cs typeface="+mj-cs"/>
              </a:rPr>
              <a:t>, bilişimle ilgili olan özellikle kişinin bilgiyle, araçla, ortamla etkileşimlerini sağlamaya yönelik karmaşık ve </a:t>
            </a:r>
            <a:r>
              <a:rPr lang="tr-TR" sz="1600" b="1" dirty="0">
                <a:latin typeface="Arial Narrow" panose="020B0606020202030204" pitchFamily="34" charset="0"/>
                <a:ea typeface="+mj-ea"/>
                <a:cs typeface="+mj-cs"/>
              </a:rPr>
              <a:t>ileri teknoloji gerektiren sistemlerin </a:t>
            </a:r>
            <a:r>
              <a:rPr lang="tr-TR" sz="1600" dirty="0">
                <a:latin typeface="Arial Narrow" panose="020B0606020202030204" pitchFamily="34" charset="0"/>
                <a:ea typeface="+mj-ea"/>
                <a:cs typeface="+mj-cs"/>
              </a:rPr>
              <a:t>tasarlanması ile ilgilenmektedir. Bilişsel Ergonomi alanında sistemlerin tasarlanması sürecinde İnsan Bilgisayar Etkileşimi de göz önünde bulundurulabilir. </a:t>
            </a: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İnsan Bilgisayar Etkileşimi</a:t>
            </a:r>
            <a:r>
              <a:rPr lang="tr-TR" sz="1600" dirty="0">
                <a:latin typeface="Arial Narrow" panose="020B0606020202030204" pitchFamily="34" charset="0"/>
                <a:ea typeface="+mj-ea"/>
                <a:cs typeface="+mj-cs"/>
              </a:rPr>
              <a:t>, etkileşimli teknolojilerin tasarımı, geliştirilmesi, değerlendirilmesi ve uygulanması ile ilgilenen disiplinler arası bir çalışma alanıdır. İnsan Bilgisayar Etkileşiminin </a:t>
            </a:r>
            <a:r>
              <a:rPr lang="tr-TR" sz="1600" b="1" dirty="0">
                <a:latin typeface="Arial Narrow" panose="020B0606020202030204" pitchFamily="34" charset="0"/>
                <a:ea typeface="+mj-ea"/>
                <a:cs typeface="+mj-cs"/>
              </a:rPr>
              <a:t>en önemli konusu ise kullanılabilirliktir</a:t>
            </a:r>
            <a:r>
              <a:rPr lang="tr-TR" sz="1600" dirty="0">
                <a:latin typeface="Arial Narrow" panose="020B0606020202030204" pitchFamily="34" charset="0"/>
                <a:ea typeface="+mj-ea"/>
                <a:cs typeface="+mj-cs"/>
              </a:rPr>
              <a:t>. Kullanılabilirlik, belirli bir kullanıcı grubunun belirli görevleri belirli bir bağlamda </a:t>
            </a:r>
            <a:r>
              <a:rPr lang="tr-TR" sz="1600" b="1" dirty="0">
                <a:latin typeface="Arial Narrow" panose="020B0606020202030204" pitchFamily="34" charset="0"/>
                <a:ea typeface="+mj-ea"/>
                <a:cs typeface="+mj-cs"/>
              </a:rPr>
              <a:t>etkili, verimli ve memnuniyet ile yerine getirebilmeleri </a:t>
            </a:r>
            <a:r>
              <a:rPr lang="tr-TR" sz="1600" dirty="0">
                <a:latin typeface="Arial Narrow" panose="020B0606020202030204" pitchFamily="34" charset="0"/>
                <a:ea typeface="+mj-ea"/>
                <a:cs typeface="+mj-cs"/>
              </a:rPr>
              <a:t>şeklinde tanımlanmıştır. </a:t>
            </a:r>
            <a:r>
              <a:rPr lang="tr-TR" sz="1600" b="1" dirty="0">
                <a:latin typeface="Arial Narrow" panose="020B0606020202030204" pitchFamily="34" charset="0"/>
                <a:ea typeface="+mj-ea"/>
                <a:cs typeface="+mj-cs"/>
              </a:rPr>
              <a:t>Yazılım ve </a:t>
            </a:r>
            <a:r>
              <a:rPr lang="tr-TR" sz="1600" b="1" dirty="0" err="1">
                <a:latin typeface="Arial Narrow" panose="020B0606020202030204" pitchFamily="34" charset="0"/>
                <a:ea typeface="+mj-ea"/>
                <a:cs typeface="+mj-cs"/>
              </a:rPr>
              <a:t>arayüz</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(web gibi sayfası gibi, bilgisayar yazılımlarının kullanıcı tarafından çalıştırılmasını sağlayan, çeşitli resimlerin, grafiklerin, yazıların yer aldığı ön sayfa) tasarımı terimlerinin gelişmesiyle ise “</a:t>
            </a:r>
            <a:r>
              <a:rPr lang="tr-TR" sz="1600" b="1" dirty="0">
                <a:latin typeface="Arial Narrow" panose="020B0606020202030204" pitchFamily="34" charset="0"/>
                <a:ea typeface="+mj-ea"/>
                <a:cs typeface="+mj-cs"/>
              </a:rPr>
              <a:t>kullanılabilirlik</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kullanım kolaylığı</a:t>
            </a:r>
            <a:r>
              <a:rPr lang="tr-TR" sz="1600" dirty="0">
                <a:latin typeface="Arial Narrow" panose="020B0606020202030204" pitchFamily="34" charset="0"/>
                <a:ea typeface="+mj-ea"/>
                <a:cs typeface="+mj-cs"/>
              </a:rPr>
              <a:t>” ve “</a:t>
            </a:r>
            <a:r>
              <a:rPr lang="tr-TR" sz="1600" b="1" dirty="0">
                <a:latin typeface="Arial Narrow" panose="020B0606020202030204" pitchFamily="34" charset="0"/>
                <a:ea typeface="+mj-ea"/>
                <a:cs typeface="+mj-cs"/>
              </a:rPr>
              <a:t>kullanıcı dostluğu</a:t>
            </a:r>
            <a:r>
              <a:rPr lang="tr-TR" sz="1600" dirty="0">
                <a:latin typeface="Arial Narrow" panose="020B0606020202030204" pitchFamily="34" charset="0"/>
                <a:ea typeface="+mj-ea"/>
                <a:cs typeface="+mj-cs"/>
              </a:rPr>
              <a:t>” terimleriyle eş tutulmaya başlanmıştır. </a:t>
            </a:r>
          </a:p>
          <a:p>
            <a:pPr marL="0" indent="0">
              <a:lnSpc>
                <a:spcPct val="150000"/>
              </a:lnSpc>
              <a:buNone/>
            </a:pPr>
            <a:r>
              <a:rPr lang="tr-TR" sz="1600" dirty="0">
                <a:latin typeface="Arial Narrow" panose="020B0606020202030204" pitchFamily="34" charset="0"/>
                <a:ea typeface="+mj-ea"/>
                <a:cs typeface="+mj-cs"/>
              </a:rPr>
              <a:t>	Bilişsel Ergonomi standartlarının oluşturulmasında </a:t>
            </a:r>
            <a:r>
              <a:rPr lang="tr-TR" sz="1600" b="1" dirty="0">
                <a:latin typeface="Arial Narrow" panose="020B0606020202030204" pitchFamily="34" charset="0"/>
                <a:ea typeface="+mj-ea"/>
                <a:cs typeface="+mj-cs"/>
              </a:rPr>
              <a:t>bazı kriterler bulunmaktadır</a:t>
            </a:r>
            <a:r>
              <a:rPr lang="tr-TR" sz="1600" dirty="0">
                <a:latin typeface="Arial Narrow" panose="020B0606020202030204" pitchFamily="34" charset="0"/>
                <a:ea typeface="+mj-ea"/>
                <a:cs typeface="+mj-cs"/>
              </a:rPr>
              <a:t>. İnsan Bilgisayar Etkileşimi </a:t>
            </a:r>
            <a:r>
              <a:rPr lang="tr-TR" sz="1600" b="1" dirty="0">
                <a:latin typeface="Arial Narrow" panose="020B0606020202030204" pitchFamily="34" charset="0"/>
                <a:ea typeface="+mj-ea"/>
                <a:cs typeface="+mj-cs"/>
              </a:rPr>
              <a:t>standartlarının kullanılması</a:t>
            </a:r>
            <a:r>
              <a:rPr lang="tr-TR" sz="1600" dirty="0">
                <a:latin typeface="Arial Narrow" panose="020B0606020202030204" pitchFamily="34" charset="0"/>
                <a:ea typeface="+mj-ea"/>
                <a:cs typeface="+mj-cs"/>
              </a:rPr>
              <a:t>, hedeflere ulaşabilmek için </a:t>
            </a:r>
            <a:r>
              <a:rPr lang="tr-TR" sz="1600" b="1" dirty="0">
                <a:latin typeface="Arial Narrow" panose="020B0606020202030204" pitchFamily="34" charset="0"/>
                <a:ea typeface="+mj-ea"/>
                <a:cs typeface="+mj-cs"/>
              </a:rPr>
              <a:t>ilk aşamayı </a:t>
            </a:r>
            <a:r>
              <a:rPr lang="tr-TR" sz="1600" dirty="0">
                <a:latin typeface="Arial Narrow" panose="020B0606020202030204" pitchFamily="34" charset="0"/>
                <a:ea typeface="+mj-ea"/>
                <a:cs typeface="+mj-cs"/>
              </a:rPr>
              <a:t>oluşturmaktadır. </a:t>
            </a:r>
          </a:p>
        </p:txBody>
      </p:sp>
    </p:spTree>
    <p:extLst>
      <p:ext uri="{BB962C8B-B14F-4D97-AF65-F5344CB8AC3E}">
        <p14:creationId xmlns:p14="http://schemas.microsoft.com/office/powerpoint/2010/main" val="532821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BİLİŞİM ERGONOMİSİ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buNone/>
            </a:pPr>
            <a:r>
              <a:rPr lang="tr-TR" sz="1600" b="1" dirty="0" smtClean="0">
                <a:latin typeface="Arial Narrow" panose="020B0606020202030204" pitchFamily="34" charset="0"/>
                <a:ea typeface="+mj-ea"/>
                <a:cs typeface="+mj-cs"/>
              </a:rPr>
              <a:t>Bu </a:t>
            </a:r>
            <a:r>
              <a:rPr lang="tr-TR" sz="1600" b="1" dirty="0">
                <a:latin typeface="Arial Narrow" panose="020B0606020202030204" pitchFamily="34" charset="0"/>
                <a:ea typeface="+mj-ea"/>
                <a:cs typeface="+mj-cs"/>
              </a:rPr>
              <a:t>konuda kullanılan bazı kriterler şunlardır: </a:t>
            </a:r>
          </a:p>
          <a:p>
            <a:pPr>
              <a:buFont typeface="Wingdings" panose="05000000000000000000" pitchFamily="2" charset="2"/>
              <a:buChar char="Ø"/>
            </a:pPr>
            <a:r>
              <a:rPr lang="tr-TR" sz="1600" b="1" dirty="0">
                <a:latin typeface="Arial Narrow" panose="020B0606020202030204" pitchFamily="34" charset="0"/>
                <a:ea typeface="+mj-ea"/>
                <a:cs typeface="+mj-cs"/>
              </a:rPr>
              <a:t>Bildik görünüş ve his uyandıran bir tasarım sağlayın</a:t>
            </a:r>
            <a:r>
              <a:rPr lang="tr-TR" sz="1600" dirty="0">
                <a:latin typeface="Arial Narrow" panose="020B0606020202030204" pitchFamily="34" charset="0"/>
                <a:ea typeface="+mj-ea"/>
                <a:cs typeface="+mj-cs"/>
              </a:rPr>
              <a:t>: Bildik görünüş ve his uyandıran bir tasarım sağlamak sureti ile kullanıcıların bir yazılımdaki becerilerini diğer yazılıma transfer etmesini sağlamış olursunuz. Eğitim maliyeti en aza indirgenmiş olur. </a:t>
            </a:r>
          </a:p>
          <a:p>
            <a:pPr>
              <a:buFont typeface="Wingdings" panose="05000000000000000000" pitchFamily="2" charset="2"/>
              <a:buChar char="Ø"/>
            </a:pPr>
            <a:r>
              <a:rPr lang="tr-TR" sz="1600" b="1" dirty="0">
                <a:latin typeface="Arial Narrow" panose="020B0606020202030204" pitchFamily="34" charset="0"/>
                <a:ea typeface="+mj-ea"/>
                <a:cs typeface="+mj-cs"/>
              </a:rPr>
              <a:t>Tutarlılık sağlayın</a:t>
            </a:r>
            <a:r>
              <a:rPr lang="tr-TR" sz="1600" dirty="0">
                <a:latin typeface="Arial Narrow" panose="020B0606020202030204" pitchFamily="34" charset="0"/>
                <a:ea typeface="+mj-ea"/>
                <a:cs typeface="+mj-cs"/>
              </a:rPr>
              <a:t>: Standardizasyon pek çok alanda meydana gelebilir. Örnekler uygulamanın çeşitli bileşenlerini içerir, birlikte kullanılacak uygulamalar, işletim sistemi ve diğer kullanılan tüm yazılımlardır. Daha geniş bir alanda standartlar uygulanırsa daha fazla fayda sağlanır. </a:t>
            </a:r>
          </a:p>
          <a:p>
            <a:pPr>
              <a:buFont typeface="Wingdings" panose="05000000000000000000" pitchFamily="2" charset="2"/>
              <a:buChar char="Ø"/>
            </a:pPr>
            <a:r>
              <a:rPr lang="tr-TR" sz="1600" b="1" dirty="0">
                <a:latin typeface="Arial Narrow" panose="020B0606020202030204" pitchFamily="34" charset="0"/>
                <a:ea typeface="+mj-ea"/>
                <a:cs typeface="+mj-cs"/>
              </a:rPr>
              <a:t>İnsan faktörleri bulgularını kullanın</a:t>
            </a:r>
            <a:r>
              <a:rPr lang="tr-TR" sz="1600" dirty="0">
                <a:latin typeface="Arial Narrow" panose="020B0606020202030204" pitchFamily="34" charset="0"/>
                <a:ea typeface="+mj-ea"/>
                <a:cs typeface="+mj-cs"/>
              </a:rPr>
              <a:t>: Standartlar insan faktörleri bulgularının ve kabul edilmiş uygulamaların sonuçlarından yaralanarak geliştirilebilir. </a:t>
            </a:r>
          </a:p>
          <a:p>
            <a:pPr>
              <a:buFont typeface="Wingdings" panose="05000000000000000000" pitchFamily="2" charset="2"/>
              <a:buChar char="Ø"/>
            </a:pPr>
            <a:r>
              <a:rPr lang="tr-TR" sz="1600" b="1" dirty="0">
                <a:latin typeface="Arial Narrow" panose="020B0606020202030204" pitchFamily="34" charset="0"/>
                <a:ea typeface="+mj-ea"/>
                <a:cs typeface="+mj-cs"/>
              </a:rPr>
              <a:t>İş akışını geliştirin: </a:t>
            </a:r>
            <a:r>
              <a:rPr lang="tr-TR" sz="1600" dirty="0">
                <a:latin typeface="Arial Narrow" panose="020B0606020202030204" pitchFamily="34" charset="0"/>
                <a:ea typeface="+mj-ea"/>
                <a:cs typeface="+mj-cs"/>
              </a:rPr>
              <a:t>Standartlar pek çok karar tasarımını rutinleştirir. İş akışının geliştirilmesi suretiyle daha zor veya kritik kararlar üzerinde tasarımcının daha rahat zaman ayırmasını sağlar. </a:t>
            </a:r>
          </a:p>
          <a:p>
            <a:pPr>
              <a:buFont typeface="Wingdings" panose="05000000000000000000" pitchFamily="2" charset="2"/>
              <a:buChar char="Ø"/>
            </a:pPr>
            <a:r>
              <a:rPr lang="tr-TR" sz="1600" b="1" dirty="0">
                <a:latin typeface="Arial Narrow" panose="020B0606020202030204" pitchFamily="34" charset="0"/>
                <a:ea typeface="+mj-ea"/>
                <a:cs typeface="+mj-cs"/>
              </a:rPr>
              <a:t>Kullanılabilirliği değerlendirin: </a:t>
            </a:r>
            <a:r>
              <a:rPr lang="tr-TR" sz="1600" dirty="0">
                <a:latin typeface="Arial Narrow" panose="020B0606020202030204" pitchFamily="34" charset="0"/>
                <a:ea typeface="+mj-ea"/>
                <a:cs typeface="+mj-cs"/>
              </a:rPr>
              <a:t>Ürünün kullanılabilirliğini ölçmek için bir temel standart sağlayın. İnsan bilgisayar etkileşim standardını karşılayan ürün daha kullanışlı iken diğerlerinin tamamı eşit düzeyde olabilir. </a:t>
            </a:r>
          </a:p>
          <a:p>
            <a:pPr>
              <a:buFont typeface="Wingdings" panose="05000000000000000000" pitchFamily="2" charset="2"/>
              <a:buChar char="Ø"/>
            </a:pPr>
            <a:r>
              <a:rPr lang="tr-TR" sz="1600" b="1" dirty="0">
                <a:latin typeface="Arial Narrow" panose="020B0606020202030204" pitchFamily="34" charset="0"/>
                <a:ea typeface="+mj-ea"/>
                <a:cs typeface="+mj-cs"/>
              </a:rPr>
              <a:t>Gereksinimlere uyumlandırın: </a:t>
            </a:r>
            <a:r>
              <a:rPr lang="tr-TR" sz="1600" dirty="0">
                <a:latin typeface="Arial Narrow" panose="020B0606020202030204" pitchFamily="34" charset="0"/>
                <a:ea typeface="+mj-ea"/>
                <a:cs typeface="+mj-cs"/>
              </a:rPr>
              <a:t>Satın alan (örneğin, pek çok Amerikan hükümetin sözleşmeleri) veya kanun (örneğin, Avrupa’da) tarafından yazılımın standartlara uygunluğu zorunlu olabilir. </a:t>
            </a:r>
          </a:p>
          <a:p>
            <a:endParaRPr lang="tr-TR" sz="1600" dirty="0"/>
          </a:p>
        </p:txBody>
      </p:sp>
    </p:spTree>
    <p:extLst>
      <p:ext uri="{BB962C8B-B14F-4D97-AF65-F5344CB8AC3E}">
        <p14:creationId xmlns:p14="http://schemas.microsoft.com/office/powerpoint/2010/main" val="1394633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BİLİŞİM ERGONOMİSİ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nSpc>
                <a:spcPct val="150000"/>
              </a:lnSpc>
              <a:buNone/>
            </a:pPr>
            <a:r>
              <a:rPr lang="tr-TR" sz="1600" b="1" dirty="0">
                <a:latin typeface="Arial Narrow" panose="020B0606020202030204" pitchFamily="34" charset="0"/>
                <a:ea typeface="+mj-ea"/>
                <a:cs typeface="+mj-cs"/>
              </a:rPr>
              <a:t>İkinci aşama beklentilerin yönetimidir</a:t>
            </a:r>
            <a:r>
              <a:rPr lang="tr-TR" sz="1600" dirty="0">
                <a:latin typeface="Arial Narrow" panose="020B0606020202030204" pitchFamily="34" charset="0"/>
                <a:ea typeface="+mj-ea"/>
                <a:cs typeface="+mj-cs"/>
              </a:rPr>
              <a:t>, pek çok işletmede olduğu gibi standartların neler yapabileceği konusunda fikirler çok karmaşıklaşmıştır. </a:t>
            </a:r>
            <a:r>
              <a:rPr lang="tr-TR" sz="1600" b="1" dirty="0">
                <a:latin typeface="Arial Narrow" panose="020B0606020202030204" pitchFamily="34" charset="0"/>
                <a:ea typeface="+mj-ea"/>
                <a:cs typeface="+mj-cs"/>
              </a:rPr>
              <a:t>İlk olarak, </a:t>
            </a:r>
            <a:r>
              <a:rPr lang="tr-TR" sz="1600" dirty="0">
                <a:latin typeface="Arial Narrow" panose="020B0606020202030204" pitchFamily="34" charset="0"/>
                <a:ea typeface="+mj-ea"/>
                <a:cs typeface="+mj-cs"/>
              </a:rPr>
              <a:t>standartların bazı genel sınırlandırmalarından haberdar olunmalıdır ve bu doğrultuda </a:t>
            </a:r>
            <a:r>
              <a:rPr lang="tr-TR" sz="1600" b="1" dirty="0">
                <a:latin typeface="Arial Narrow" panose="020B0606020202030204" pitchFamily="34" charset="0"/>
                <a:ea typeface="+mj-ea"/>
                <a:cs typeface="+mj-cs"/>
              </a:rPr>
              <a:t>beklentiler belirlenmelidir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Garanti </a:t>
            </a:r>
            <a:r>
              <a:rPr lang="tr-TR" sz="1600" b="1" dirty="0">
                <a:latin typeface="Arial Narrow" panose="020B0606020202030204" pitchFamily="34" charset="0"/>
                <a:ea typeface="+mj-ea"/>
                <a:cs typeface="+mj-cs"/>
              </a:rPr>
              <a:t>değildir: </a:t>
            </a:r>
            <a:r>
              <a:rPr lang="tr-TR" sz="1600" dirty="0">
                <a:latin typeface="Arial Narrow" panose="020B0606020202030204" pitchFamily="34" charset="0"/>
                <a:ea typeface="+mj-ea"/>
                <a:cs typeface="+mj-cs"/>
              </a:rPr>
              <a:t>İnsan bilgisayar etkileşimi standartlarını takip etmek ürün veya sistemin kullanışlı olacağını garanti etmez. Standartlar bilgi dizini ve içerik gibi konulara hitap edemez.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Değerlendirme</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Kullanıcı </a:t>
            </a:r>
            <a:r>
              <a:rPr lang="tr-TR" sz="1600" dirty="0" err="1">
                <a:latin typeface="Arial Narrow" panose="020B0606020202030204" pitchFamily="34" charset="0"/>
                <a:ea typeface="+mj-ea"/>
                <a:cs typeface="+mj-cs"/>
              </a:rPr>
              <a:t>arayüzü</a:t>
            </a:r>
            <a:r>
              <a:rPr lang="tr-TR" sz="1600" dirty="0">
                <a:latin typeface="Arial Narrow" panose="020B0606020202030204" pitchFamily="34" charset="0"/>
                <a:ea typeface="+mj-ea"/>
                <a:cs typeface="+mj-cs"/>
              </a:rPr>
              <a:t> bilgisi ve </a:t>
            </a:r>
            <a:r>
              <a:rPr lang="tr-TR" sz="1600" b="1" dirty="0">
                <a:latin typeface="Arial Narrow" panose="020B0606020202030204" pitchFamily="34" charset="0"/>
                <a:ea typeface="+mj-ea"/>
                <a:cs typeface="+mj-cs"/>
              </a:rPr>
              <a:t>teknolojisi sürekli gelişmekte ve ilerlemektedir </a:t>
            </a:r>
            <a:r>
              <a:rPr lang="tr-TR" sz="1600" dirty="0">
                <a:latin typeface="Arial Narrow" panose="020B0606020202030204" pitchFamily="34" charset="0"/>
                <a:ea typeface="+mj-ea"/>
                <a:cs typeface="+mj-cs"/>
              </a:rPr>
              <a:t>ve pek tabi ki standartlar da gelişmektedir. Buna rağmen, bazı insan karakteristiklerine dayalı ana hatlar aynı kalmaktadır, diğerleri ise yeni gelişime ayak uydurmak durumundadır ve yeni araştırmalara ve geliştirilen tekniklere uygun olarak geliştirilmelidir. Öyle durumlar vardır ki standartlar oluşmadan önce tasarımcı gelişime yönelik çözüm yöntemleri oluşturmalıdır.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Genellik</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Kullanıcının eğilimleri ve görevleri için tasarıma yardım maksatlı olmamakla birlikte standartlar geniş bir perspektiften yol gösterirler. Bu genellikle görev veya belirli bir sistem tasarımına ilişkin genel yöntemlerin belirlenmesinde faydalıdır. </a:t>
            </a:r>
          </a:p>
          <a:p>
            <a:pPr marL="0" indent="0">
              <a:buNone/>
            </a:pPr>
            <a:endParaRPr lang="tr-TR" sz="1600" dirty="0"/>
          </a:p>
        </p:txBody>
      </p:sp>
    </p:spTree>
    <p:extLst>
      <p:ext uri="{BB962C8B-B14F-4D97-AF65-F5344CB8AC3E}">
        <p14:creationId xmlns:p14="http://schemas.microsoft.com/office/powerpoint/2010/main" val="32877075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BİLİŞİM ERGONOMİSİ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Önde gitmemek: </a:t>
            </a:r>
            <a:r>
              <a:rPr lang="tr-TR" sz="1600" dirty="0">
                <a:latin typeface="Arial Narrow" panose="020B0606020202030204" pitchFamily="34" charset="0"/>
                <a:ea typeface="+mj-ea"/>
                <a:cs typeface="+mj-cs"/>
              </a:rPr>
              <a:t>Standartlar tam olarak kabul edilmiş ve durağan ana hat sağlar. Öncülük etmek gibi bir hedefi yoktur.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Duruma </a:t>
            </a:r>
            <a:r>
              <a:rPr lang="tr-TR" sz="1600" b="1" dirty="0">
                <a:latin typeface="Arial Narrow" panose="020B0606020202030204" pitchFamily="34" charset="0"/>
                <a:ea typeface="+mj-ea"/>
                <a:cs typeface="+mj-cs"/>
              </a:rPr>
              <a:t>uygunluk: </a:t>
            </a:r>
            <a:r>
              <a:rPr lang="tr-TR" sz="1600" dirty="0">
                <a:latin typeface="Arial Narrow" panose="020B0606020202030204" pitchFamily="34" charset="0"/>
                <a:ea typeface="+mj-ea"/>
                <a:cs typeface="+mj-cs"/>
              </a:rPr>
              <a:t>Uzun geliştirme süreçleri tasarımın tamamlanmasından önce bazı standartların eskimesi ile sonuçlanabilir. İnsan bilgisayar etkileşimi standardı gelişiminde yıllar harcamak alışageldik bir durum değildir.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Güçlü </a:t>
            </a:r>
            <a:r>
              <a:rPr lang="tr-TR" sz="1600" b="1" dirty="0">
                <a:latin typeface="Arial Narrow" panose="020B0606020202030204" pitchFamily="34" charset="0"/>
                <a:ea typeface="+mj-ea"/>
                <a:cs typeface="+mj-cs"/>
              </a:rPr>
              <a:t>olma: </a:t>
            </a:r>
            <a:r>
              <a:rPr lang="tr-TR" sz="1600" dirty="0">
                <a:latin typeface="Arial Narrow" panose="020B0606020202030204" pitchFamily="34" charset="0"/>
                <a:ea typeface="+mj-ea"/>
                <a:cs typeface="+mj-cs"/>
              </a:rPr>
              <a:t>Oy birliği süreci iyi düşünülmüş ve çoğu grubun ortak kanıya vardığı standart geliştirme sürecidir. Bununla birlikte, pek çok amaçlanan standartlar tartışmalıdır ve elimine edilmiştir, </a:t>
            </a:r>
            <a:r>
              <a:rPr lang="tr-TR" sz="1600" dirty="0" err="1">
                <a:latin typeface="Arial Narrow" panose="020B0606020202030204" pitchFamily="34" charset="0"/>
                <a:ea typeface="+mj-ea"/>
                <a:cs typeface="+mj-cs"/>
              </a:rPr>
              <a:t>opsiyonel</a:t>
            </a:r>
            <a:r>
              <a:rPr lang="tr-TR" sz="1600" dirty="0">
                <a:latin typeface="Arial Narrow" panose="020B0606020202030204" pitchFamily="34" charset="0"/>
                <a:ea typeface="+mj-ea"/>
                <a:cs typeface="+mj-cs"/>
              </a:rPr>
              <a:t> hâle getirilmiştir veya </a:t>
            </a:r>
            <a:r>
              <a:rPr lang="tr-TR" sz="1600" dirty="0" err="1">
                <a:latin typeface="Arial Narrow" panose="020B0606020202030204" pitchFamily="34" charset="0"/>
                <a:ea typeface="+mj-ea"/>
                <a:cs typeface="+mj-cs"/>
              </a:rPr>
              <a:t>niteliklendirilmiştir</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Platforma </a:t>
            </a:r>
            <a:r>
              <a:rPr lang="tr-TR" sz="1600" b="1" dirty="0">
                <a:latin typeface="Arial Narrow" panose="020B0606020202030204" pitchFamily="34" charset="0"/>
                <a:ea typeface="+mj-ea"/>
                <a:cs typeface="+mj-cs"/>
              </a:rPr>
              <a:t>özel olma: </a:t>
            </a:r>
            <a:r>
              <a:rPr lang="tr-TR" sz="1600" dirty="0">
                <a:latin typeface="Arial Narrow" panose="020B0606020202030204" pitchFamily="34" charset="0"/>
                <a:ea typeface="+mj-ea"/>
                <a:cs typeface="+mj-cs"/>
              </a:rPr>
              <a:t>İnsan bilgisayara etkileşim standartları platform bağımsız olarak tasarlanmıştır.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Evrensellik</a:t>
            </a:r>
            <a:r>
              <a:rPr lang="tr-TR" sz="1600" b="1"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Dizayn durumları çeşitlidir ve verilen bir öneri her durum için optimum değildir. Standardın uygulanması tasarımcının kararına bağlıdır. </a:t>
            </a:r>
          </a:p>
          <a:p>
            <a:endParaRPr lang="tr-TR" sz="1600" dirty="0"/>
          </a:p>
          <a:p>
            <a:pPr marL="0" indent="0">
              <a:buNone/>
            </a:pPr>
            <a:endParaRPr lang="tr-TR" sz="1600" dirty="0"/>
          </a:p>
        </p:txBody>
      </p:sp>
    </p:spTree>
    <p:extLst>
      <p:ext uri="{BB962C8B-B14F-4D97-AF65-F5344CB8AC3E}">
        <p14:creationId xmlns:p14="http://schemas.microsoft.com/office/powerpoint/2010/main" val="11026464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BİLİŞİM ERGONOMİSİ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nSpc>
                <a:spcPct val="150000"/>
              </a:lnSpc>
              <a:buNone/>
            </a:pPr>
            <a:r>
              <a:rPr lang="tr-TR" sz="1600" b="1" dirty="0">
                <a:latin typeface="Arial Narrow" panose="020B0606020202030204" pitchFamily="34" charset="0"/>
                <a:ea typeface="+mj-ea"/>
                <a:cs typeface="+mj-cs"/>
              </a:rPr>
              <a:t>İkincil olarak hangi tür standartların kullanılacağı belirlenmelidir: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Uluslararası</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(örneğin, ISO, ITU) standartlar dünya çapında uygulanabilir.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Bölgesel</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(örneğin, CEN) belirli bölgelerde uygulanabilir özelliktedir; örneğin Avrupa.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Ulusal </a:t>
            </a:r>
            <a:r>
              <a:rPr lang="tr-TR" sz="1600" b="1" dirty="0">
                <a:latin typeface="Arial Narrow" panose="020B0606020202030204" pitchFamily="34" charset="0"/>
                <a:ea typeface="+mj-ea"/>
                <a:cs typeface="+mj-cs"/>
              </a:rPr>
              <a:t>standartlar </a:t>
            </a:r>
            <a:r>
              <a:rPr lang="tr-TR" sz="1600" dirty="0">
                <a:latin typeface="Arial Narrow" panose="020B0606020202030204" pitchFamily="34" charset="0"/>
                <a:ea typeface="+mj-ea"/>
                <a:cs typeface="+mj-cs"/>
              </a:rPr>
              <a:t>(örneğin, ANSI, DIN, AFNOR, SIS, BSI, CSA) sadece belirli bir ülkede uygulanabilirler.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Askerî </a:t>
            </a:r>
            <a:r>
              <a:rPr lang="tr-TR" sz="1600" b="1" dirty="0">
                <a:latin typeface="Arial Narrow" panose="020B0606020202030204" pitchFamily="34" charset="0"/>
                <a:ea typeface="+mj-ea"/>
                <a:cs typeface="+mj-cs"/>
              </a:rPr>
              <a:t>veya devlet </a:t>
            </a:r>
            <a:r>
              <a:rPr lang="tr-TR" sz="1600" dirty="0">
                <a:latin typeface="Arial Narrow" panose="020B0606020202030204" pitchFamily="34" charset="0"/>
                <a:ea typeface="+mj-ea"/>
                <a:cs typeface="+mj-cs"/>
              </a:rPr>
              <a:t>yönetimi standartları (örneğin, </a:t>
            </a:r>
            <a:r>
              <a:rPr lang="tr-TR" sz="1600" dirty="0" err="1">
                <a:latin typeface="Arial Narrow" panose="020B0606020202030204" pitchFamily="34" charset="0"/>
                <a:ea typeface="+mj-ea"/>
                <a:cs typeface="+mj-cs"/>
              </a:rPr>
              <a:t>DoD</a:t>
            </a:r>
            <a:r>
              <a:rPr lang="tr-TR" sz="1600" dirty="0">
                <a:latin typeface="Arial Narrow" panose="020B0606020202030204" pitchFamily="34" charset="0"/>
                <a:ea typeface="+mj-ea"/>
                <a:cs typeface="+mj-cs"/>
              </a:rPr>
              <a:t>, MIL, NASA, ESA) askerî kuruluşlardaki veya kamu kuruluşlarındaki sistem ve ürünlere uygulanabilecek özelliktedir.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Platform</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(örneğin, Mac OS, CUA, Windows, Motif) stili verilmiş olan işletim çevresinde çalışabilecek uygulamalar için geçerlidir.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Bağımsız </a:t>
            </a:r>
            <a:r>
              <a:rPr lang="tr-TR" sz="1600" dirty="0">
                <a:latin typeface="Arial Narrow" panose="020B0606020202030204" pitchFamily="34" charset="0"/>
                <a:ea typeface="+mj-ea"/>
                <a:cs typeface="+mj-cs"/>
              </a:rPr>
              <a:t>(örneğin, bağımsız yazarların veya şirkete özel kitaplar) standartlar genel veya yazıldığı yere uygulanabilir olabilirler. </a:t>
            </a:r>
          </a:p>
          <a:p>
            <a:endParaRPr lang="tr-TR" sz="1600" dirty="0"/>
          </a:p>
          <a:p>
            <a:pPr marL="0" indent="0">
              <a:buNone/>
            </a:pPr>
            <a:endParaRPr lang="tr-TR" sz="1600" dirty="0"/>
          </a:p>
        </p:txBody>
      </p:sp>
    </p:spTree>
    <p:extLst>
      <p:ext uri="{BB962C8B-B14F-4D97-AF65-F5344CB8AC3E}">
        <p14:creationId xmlns:p14="http://schemas.microsoft.com/office/powerpoint/2010/main" val="8495190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3</a:t>
            </a:r>
            <a:r>
              <a:rPr lang="tr-TR" sz="3600" dirty="0" smtClean="0">
                <a:latin typeface="Arial Narrow" panose="020B0606020202030204" pitchFamily="34" charset="0"/>
              </a:rPr>
              <a:t>. BİLİŞSEL ERGONOMİDE YAZILIM TASARIMI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Yazılımlar </a:t>
            </a:r>
            <a:r>
              <a:rPr lang="tr-TR" sz="1600" dirty="0">
                <a:latin typeface="Arial Narrow" panose="020B0606020202030204" pitchFamily="34" charset="0"/>
                <a:ea typeface="+mj-ea"/>
                <a:cs typeface="+mj-cs"/>
              </a:rPr>
              <a:t>açısından insan niteliklerine olan duyarlılık daha belirgin ve tasarımı da daha zordur. Özellikle paket programların ortaya çıkmasıyla beraber kullanıcı </a:t>
            </a:r>
            <a:r>
              <a:rPr lang="tr-TR" sz="1600" dirty="0" err="1">
                <a:latin typeface="Arial Narrow" panose="020B0606020202030204" pitchFamily="34" charset="0"/>
                <a:ea typeface="+mj-ea"/>
                <a:cs typeface="+mj-cs"/>
              </a:rPr>
              <a:t>arayüzleri</a:t>
            </a:r>
            <a:r>
              <a:rPr lang="tr-TR" sz="1600" dirty="0">
                <a:latin typeface="Arial Narrow" panose="020B0606020202030204" pitchFamily="34" charset="0"/>
                <a:ea typeface="+mj-ea"/>
                <a:cs typeface="+mj-cs"/>
              </a:rPr>
              <a:t> bilgi </a:t>
            </a:r>
            <a:r>
              <a:rPr lang="tr-TR" sz="1600" b="1" dirty="0" err="1">
                <a:latin typeface="Arial Narrow" panose="020B0606020202030204" pitchFamily="34" charset="0"/>
                <a:ea typeface="+mj-ea"/>
                <a:cs typeface="+mj-cs"/>
              </a:rPr>
              <a:t>işgörenlerinin</a:t>
            </a:r>
            <a:r>
              <a:rPr lang="tr-TR" sz="1600" b="1" dirty="0">
                <a:latin typeface="Arial Narrow" panose="020B0606020202030204" pitchFamily="34" charset="0"/>
                <a:ea typeface="+mj-ea"/>
                <a:cs typeface="+mj-cs"/>
              </a:rPr>
              <a:t> iş verimliliğini etkileyen en önemli faktörler </a:t>
            </a:r>
            <a:r>
              <a:rPr lang="tr-TR" sz="1600" dirty="0">
                <a:latin typeface="Arial Narrow" panose="020B0606020202030204" pitchFamily="34" charset="0"/>
                <a:ea typeface="+mj-ea"/>
                <a:cs typeface="+mj-cs"/>
              </a:rPr>
              <a:t>arasında yer almıştır. </a:t>
            </a:r>
          </a:p>
          <a:p>
            <a:pPr marL="0" indent="0">
              <a:lnSpc>
                <a:spcPct val="150000"/>
              </a:lnSpc>
              <a:buNone/>
            </a:pPr>
            <a:r>
              <a:rPr lang="tr-TR" sz="1600" dirty="0" smtClean="0">
                <a:latin typeface="Arial Narrow" panose="020B0606020202030204" pitchFamily="34" charset="0"/>
                <a:ea typeface="+mj-ea"/>
                <a:cs typeface="+mj-cs"/>
              </a:rPr>
              <a:t>	Burada </a:t>
            </a:r>
            <a:r>
              <a:rPr lang="tr-TR" sz="1600" b="1" dirty="0">
                <a:latin typeface="Arial Narrow" panose="020B0606020202030204" pitchFamily="34" charset="0"/>
                <a:ea typeface="+mj-ea"/>
                <a:cs typeface="+mj-cs"/>
              </a:rPr>
              <a:t>algılama, renk, bilginin görsel olarak </a:t>
            </a:r>
            <a:r>
              <a:rPr lang="tr-TR" sz="1600" b="1" dirty="0" err="1">
                <a:latin typeface="Arial Narrow" panose="020B0606020202030204" pitchFamily="34" charset="0"/>
                <a:ea typeface="+mj-ea"/>
                <a:cs typeface="+mj-cs"/>
              </a:rPr>
              <a:t>sembolizasyonu</a:t>
            </a:r>
            <a:r>
              <a:rPr lang="tr-TR" sz="1600" b="1" dirty="0">
                <a:latin typeface="Arial Narrow" panose="020B0606020202030204" pitchFamily="34" charset="0"/>
                <a:ea typeface="+mj-ea"/>
                <a:cs typeface="+mj-cs"/>
              </a:rPr>
              <a:t>, grafik tablolama, biçim </a:t>
            </a:r>
            <a:r>
              <a:rPr lang="tr-TR" sz="1600" dirty="0">
                <a:latin typeface="Arial Narrow" panose="020B0606020202030204" pitchFamily="34" charset="0"/>
                <a:ea typeface="+mj-ea"/>
                <a:cs typeface="+mj-cs"/>
              </a:rPr>
              <a:t>gibi hususlar kullanıcı açısından anlaşılmada önem arz etmektedir. Geleceğin yaşam ve iş dünyasında bilgi </a:t>
            </a:r>
            <a:r>
              <a:rPr lang="tr-TR" sz="1600" dirty="0" err="1">
                <a:latin typeface="Arial Narrow" panose="020B0606020202030204" pitchFamily="34" charset="0"/>
                <a:ea typeface="+mj-ea"/>
                <a:cs typeface="+mj-cs"/>
              </a:rPr>
              <a:t>isgöreninin</a:t>
            </a:r>
            <a:r>
              <a:rPr lang="tr-TR" sz="1600" dirty="0">
                <a:latin typeface="Arial Narrow" panose="020B0606020202030204" pitchFamily="34" charset="0"/>
                <a:ea typeface="+mj-ea"/>
                <a:cs typeface="+mj-cs"/>
              </a:rPr>
              <a:t> verimlilik sorunu artan bir şekilde yöneticileri meşgul edecektir. Bilişsel Ergonomi yönetim sisteminin ve felsefesinin bütünselliği içinde Toplam Kalite Yönetimi, İnsan Kaynakları Yönetimi, Toplam Bilgi Yönetimi, Beyin Sermayesi ve Toplam Ergonomik Yaklaşımla beraber birlikte ele alınabilecek önemli bir araştırma alanı olmuştur. Amerika’da İnsan Yazılım Arakesit Teknolojisi ile ilgili, Bilişsel Ergonominin gelişmesi ve endüstri tarafından uygulamalarına olan talepler, günümüzde işe yerleştirme servisinde boş olan işlerin bulunması, insan yazılım ara kesit teknolojisinin profesyonel bilgisine sahip olan </a:t>
            </a:r>
            <a:r>
              <a:rPr lang="tr-TR" sz="1600" dirty="0" err="1">
                <a:latin typeface="Arial Narrow" panose="020B0606020202030204" pitchFamily="34" charset="0"/>
                <a:ea typeface="+mj-ea"/>
                <a:cs typeface="+mj-cs"/>
              </a:rPr>
              <a:t>ergonomistlere</a:t>
            </a:r>
            <a:r>
              <a:rPr lang="tr-TR" sz="1600" dirty="0">
                <a:latin typeface="Arial Narrow" panose="020B0606020202030204" pitchFamily="34" charset="0"/>
                <a:ea typeface="+mj-ea"/>
                <a:cs typeface="+mj-cs"/>
              </a:rPr>
              <a:t> şu sıralar olan ihtiyacı görülmektedir. </a:t>
            </a:r>
          </a:p>
        </p:txBody>
      </p:sp>
    </p:spTree>
    <p:extLst>
      <p:ext uri="{BB962C8B-B14F-4D97-AF65-F5344CB8AC3E}">
        <p14:creationId xmlns:p14="http://schemas.microsoft.com/office/powerpoint/2010/main" val="15146740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3</a:t>
            </a:r>
            <a:r>
              <a:rPr lang="tr-TR" sz="3600" dirty="0" smtClean="0">
                <a:latin typeface="Arial Narrow" panose="020B0606020202030204" pitchFamily="34" charset="0"/>
              </a:rPr>
              <a:t>. BİLİŞSEL ERGONOMİDE YAZILIM TASARIMI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94738"/>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Yazılım </a:t>
            </a:r>
            <a:r>
              <a:rPr lang="tr-TR" sz="1600" dirty="0">
                <a:latin typeface="Arial Narrow" panose="020B0606020202030204" pitchFamily="34" charset="0"/>
                <a:ea typeface="+mj-ea"/>
                <a:cs typeface="+mj-cs"/>
              </a:rPr>
              <a:t>tasarlama ve geliştirme sürecinde kullanılan bazı yöntemlerin ve </a:t>
            </a:r>
            <a:r>
              <a:rPr lang="tr-TR" sz="1600" b="1" dirty="0">
                <a:latin typeface="Arial Narrow" panose="020B0606020202030204" pitchFamily="34" charset="0"/>
                <a:ea typeface="+mj-ea"/>
                <a:cs typeface="+mj-cs"/>
              </a:rPr>
              <a:t>geliştirilen bazı standartların ana hatlarının bilinmesinde yarar vardır. </a:t>
            </a:r>
          </a:p>
          <a:p>
            <a:pPr marL="0" indent="0">
              <a:buNone/>
            </a:pPr>
            <a:r>
              <a:rPr lang="tr-TR" sz="1600" dirty="0">
                <a:latin typeface="Arial Narrow" panose="020B0606020202030204" pitchFamily="34" charset="0"/>
                <a:ea typeface="+mj-ea"/>
                <a:cs typeface="+mj-cs"/>
              </a:rPr>
              <a:t>	İnsan Bilgisayar Etkileşimi konusunda </a:t>
            </a:r>
            <a:r>
              <a:rPr lang="tr-TR" sz="1600" b="1" dirty="0">
                <a:latin typeface="Arial Narrow" panose="020B0606020202030204" pitchFamily="34" charset="0"/>
                <a:ea typeface="+mj-ea"/>
                <a:cs typeface="+mj-cs"/>
              </a:rPr>
              <a:t>standartların geliştirilmesi genellikle aşağıda belirtilmiş olan sekiz aşamayı </a:t>
            </a:r>
            <a:r>
              <a:rPr lang="tr-TR" sz="1600" dirty="0">
                <a:latin typeface="Arial Narrow" panose="020B0606020202030204" pitchFamily="34" charset="0"/>
                <a:ea typeface="+mj-ea"/>
                <a:cs typeface="+mj-cs"/>
              </a:rPr>
              <a:t>kapsamaktadır: </a:t>
            </a:r>
          </a:p>
          <a:p>
            <a:pPr>
              <a:buFont typeface="Wingdings" panose="05000000000000000000" pitchFamily="2" charset="2"/>
              <a:buChar char="q"/>
            </a:pPr>
            <a:r>
              <a:rPr lang="tr-TR" sz="1600" dirty="0" smtClean="0">
                <a:latin typeface="Arial Narrow" panose="020B0606020202030204" pitchFamily="34" charset="0"/>
                <a:ea typeface="+mj-ea"/>
                <a:cs typeface="+mj-cs"/>
              </a:rPr>
              <a:t>Projenin </a:t>
            </a:r>
            <a:r>
              <a:rPr lang="tr-TR" sz="1600" dirty="0">
                <a:latin typeface="Arial Narrow" panose="020B0606020202030204" pitchFamily="34" charset="0"/>
                <a:ea typeface="+mj-ea"/>
                <a:cs typeface="+mj-cs"/>
              </a:rPr>
              <a:t>hedeflerinin belirlenmesi </a:t>
            </a:r>
          </a:p>
          <a:p>
            <a:pPr>
              <a:buFont typeface="Wingdings" panose="05000000000000000000" pitchFamily="2" charset="2"/>
              <a:buChar char="q"/>
            </a:pPr>
            <a:r>
              <a:rPr lang="tr-TR" sz="1600" dirty="0" smtClean="0">
                <a:latin typeface="Arial Narrow" panose="020B0606020202030204" pitchFamily="34" charset="0"/>
                <a:ea typeface="+mj-ea"/>
                <a:cs typeface="+mj-cs"/>
              </a:rPr>
              <a:t>Beklentilerin </a:t>
            </a:r>
            <a:r>
              <a:rPr lang="tr-TR" sz="1600" dirty="0">
                <a:latin typeface="Arial Narrow" panose="020B0606020202030204" pitchFamily="34" charset="0"/>
                <a:ea typeface="+mj-ea"/>
                <a:cs typeface="+mj-cs"/>
              </a:rPr>
              <a:t>yönetimi </a:t>
            </a:r>
          </a:p>
          <a:p>
            <a:pPr>
              <a:buFont typeface="Wingdings" panose="05000000000000000000" pitchFamily="2" charset="2"/>
              <a:buChar char="q"/>
            </a:pPr>
            <a:r>
              <a:rPr lang="tr-TR" sz="1600" dirty="0" smtClean="0">
                <a:latin typeface="Arial Narrow" panose="020B0606020202030204" pitchFamily="34" charset="0"/>
                <a:ea typeface="+mj-ea"/>
                <a:cs typeface="+mj-cs"/>
              </a:rPr>
              <a:t>Kullanılacak </a:t>
            </a:r>
            <a:r>
              <a:rPr lang="tr-TR" sz="1600" dirty="0">
                <a:latin typeface="Arial Narrow" panose="020B0606020202030204" pitchFamily="34" charset="0"/>
                <a:ea typeface="+mj-ea"/>
                <a:cs typeface="+mj-cs"/>
              </a:rPr>
              <a:t>standartların seçimi </a:t>
            </a:r>
          </a:p>
          <a:p>
            <a:pPr>
              <a:buFont typeface="Wingdings" panose="05000000000000000000" pitchFamily="2" charset="2"/>
              <a:buChar char="q"/>
            </a:pPr>
            <a:r>
              <a:rPr lang="tr-TR" sz="1600" dirty="0" smtClean="0">
                <a:latin typeface="Arial Narrow" panose="020B0606020202030204" pitchFamily="34" charset="0"/>
                <a:ea typeface="+mj-ea"/>
                <a:cs typeface="+mj-cs"/>
              </a:rPr>
              <a:t>Standartların </a:t>
            </a:r>
            <a:r>
              <a:rPr lang="tr-TR" sz="1600" dirty="0">
                <a:latin typeface="Arial Narrow" panose="020B0606020202030204" pitchFamily="34" charset="0"/>
                <a:ea typeface="+mj-ea"/>
                <a:cs typeface="+mj-cs"/>
              </a:rPr>
              <a:t>projeye uyarlanması </a:t>
            </a:r>
          </a:p>
          <a:p>
            <a:pPr>
              <a:buFont typeface="Wingdings" panose="05000000000000000000" pitchFamily="2" charset="2"/>
              <a:buChar char="q"/>
            </a:pPr>
            <a:r>
              <a:rPr lang="tr-TR" sz="1600" dirty="0" smtClean="0">
                <a:latin typeface="Arial Narrow" panose="020B0606020202030204" pitchFamily="34" charset="0"/>
                <a:ea typeface="+mj-ea"/>
                <a:cs typeface="+mj-cs"/>
              </a:rPr>
              <a:t>Uygunluk </a:t>
            </a:r>
            <a:r>
              <a:rPr lang="tr-TR" sz="1600" dirty="0">
                <a:latin typeface="Arial Narrow" panose="020B0606020202030204" pitchFamily="34" charset="0"/>
                <a:ea typeface="+mj-ea"/>
                <a:cs typeface="+mj-cs"/>
              </a:rPr>
              <a:t>yaklaşımının belirlenmesi </a:t>
            </a:r>
          </a:p>
          <a:p>
            <a:pPr>
              <a:buFont typeface="Wingdings" panose="05000000000000000000" pitchFamily="2" charset="2"/>
              <a:buChar char="q"/>
            </a:pPr>
            <a:r>
              <a:rPr lang="tr-TR" sz="1600" dirty="0" err="1" smtClean="0">
                <a:latin typeface="Arial Narrow" panose="020B0606020202030204" pitchFamily="34" charset="0"/>
                <a:ea typeface="+mj-ea"/>
                <a:cs typeface="+mj-cs"/>
              </a:rPr>
              <a:t>Arayüz</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tasarımında uyumlandırılmış standartların uygulanması </a:t>
            </a:r>
          </a:p>
          <a:p>
            <a:pPr>
              <a:buFont typeface="Wingdings" panose="05000000000000000000" pitchFamily="2" charset="2"/>
              <a:buChar char="q"/>
            </a:pPr>
            <a:r>
              <a:rPr lang="tr-TR" sz="1600" dirty="0" err="1" smtClean="0">
                <a:latin typeface="Arial Narrow" panose="020B0606020202030204" pitchFamily="34" charset="0"/>
                <a:ea typeface="+mj-ea"/>
                <a:cs typeface="+mj-cs"/>
              </a:rPr>
              <a:t>Arayüz</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dizaynının uygunluğunun değerlendirilmesi </a:t>
            </a:r>
          </a:p>
          <a:p>
            <a:pPr>
              <a:buFont typeface="Wingdings" panose="05000000000000000000" pitchFamily="2" charset="2"/>
              <a:buChar char="q"/>
            </a:pPr>
            <a:r>
              <a:rPr lang="tr-TR" sz="1600" dirty="0" smtClean="0">
                <a:latin typeface="Arial Narrow" panose="020B0606020202030204" pitchFamily="34" charset="0"/>
                <a:ea typeface="+mj-ea"/>
                <a:cs typeface="+mj-cs"/>
              </a:rPr>
              <a:t>Kullanılabilirlik </a:t>
            </a:r>
            <a:r>
              <a:rPr lang="tr-TR" sz="1600" dirty="0">
                <a:latin typeface="Arial Narrow" panose="020B0606020202030204" pitchFamily="34" charset="0"/>
                <a:ea typeface="+mj-ea"/>
                <a:cs typeface="+mj-cs"/>
              </a:rPr>
              <a:t>testinin gerçekleştirilmesi </a:t>
            </a:r>
          </a:p>
        </p:txBody>
      </p:sp>
    </p:spTree>
    <p:extLst>
      <p:ext uri="{BB962C8B-B14F-4D97-AF65-F5344CB8AC3E}">
        <p14:creationId xmlns:p14="http://schemas.microsoft.com/office/powerpoint/2010/main" val="3879009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3</a:t>
            </a:r>
            <a:r>
              <a:rPr lang="tr-TR" sz="3600" dirty="0" smtClean="0">
                <a:latin typeface="Arial Narrow" panose="020B0606020202030204" pitchFamily="34" charset="0"/>
              </a:rPr>
              <a:t>. BİLİŞSEL ERGONOMİDE YAZILIM TASARIMI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430216"/>
            <a:ext cx="10515600" cy="5310554"/>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3.1</a:t>
            </a:r>
            <a:r>
              <a:rPr lang="tr-TR" sz="1800" b="1" dirty="0">
                <a:latin typeface="Arial Narrow" panose="020B0606020202030204" pitchFamily="34" charset="0"/>
                <a:ea typeface="+mj-ea"/>
                <a:cs typeface="+mj-cs"/>
              </a:rPr>
              <a:t>. Bilişsel Ergonomide </a:t>
            </a:r>
            <a:r>
              <a:rPr lang="tr-TR" sz="1800" b="1" dirty="0" err="1">
                <a:latin typeface="Arial Narrow" panose="020B0606020202030204" pitchFamily="34" charset="0"/>
                <a:ea typeface="+mj-ea"/>
                <a:cs typeface="+mj-cs"/>
              </a:rPr>
              <a:t>Durumsallık</a:t>
            </a:r>
            <a:r>
              <a:rPr lang="tr-TR" sz="1800" b="1" dirty="0">
                <a:latin typeface="Arial Narrow" panose="020B0606020202030204" pitchFamily="34" charset="0"/>
                <a:ea typeface="+mj-ea"/>
                <a:cs typeface="+mj-cs"/>
              </a:rPr>
              <a:t> Yaklaşımı </a:t>
            </a:r>
            <a:r>
              <a:rPr lang="tr-TR" sz="1800" b="1" dirty="0" smtClean="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a:t>
            </a:r>
            <a:r>
              <a:rPr lang="tr-TR" sz="1600" dirty="0" err="1" smtClean="0">
                <a:latin typeface="Arial Narrow" panose="020B0606020202030204" pitchFamily="34" charset="0"/>
                <a:ea typeface="+mj-ea"/>
                <a:cs typeface="+mj-cs"/>
              </a:rPr>
              <a:t>Durumsallık</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yaklaşımı, </a:t>
            </a:r>
            <a:r>
              <a:rPr lang="tr-TR" sz="1600" b="1" dirty="0">
                <a:latin typeface="Arial Narrow" panose="020B0606020202030204" pitchFamily="34" charset="0"/>
                <a:ea typeface="+mj-ea"/>
                <a:cs typeface="+mj-cs"/>
              </a:rPr>
              <a:t>standardın uygulanabilir olup olmadığının belirlenmesinde </a:t>
            </a:r>
            <a:r>
              <a:rPr lang="tr-TR" sz="1600" dirty="0">
                <a:latin typeface="Arial Narrow" panose="020B0606020202030204" pitchFamily="34" charset="0"/>
                <a:ea typeface="+mj-ea"/>
                <a:cs typeface="+mj-cs"/>
              </a:rPr>
              <a:t>kullanılır. Örneğin, eğer uygulama işaretleme araçları (</a:t>
            </a:r>
            <a:r>
              <a:rPr lang="tr-TR" sz="1600" dirty="0" err="1">
                <a:latin typeface="Arial Narrow" panose="020B0606020202030204" pitchFamily="34" charset="0"/>
                <a:ea typeface="+mj-ea"/>
                <a:cs typeface="+mj-cs"/>
              </a:rPr>
              <a:t>pointing</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devices</a:t>
            </a:r>
            <a:r>
              <a:rPr lang="tr-TR" sz="1600" dirty="0">
                <a:latin typeface="Arial Narrow" panose="020B0606020202030204" pitchFamily="34" charset="0"/>
                <a:ea typeface="+mj-ea"/>
                <a:cs typeface="+mj-cs"/>
              </a:rPr>
              <a:t>) kullanmıyorsa işaretleme araçları kullanımı üzerine geliştirilmiş olan öneriler uygulanmayacaktır. </a:t>
            </a:r>
          </a:p>
          <a:p>
            <a:pPr marL="0" indent="0">
              <a:lnSpc>
                <a:spcPct val="150000"/>
              </a:lnSpc>
              <a:buNone/>
            </a:pPr>
            <a:r>
              <a:rPr lang="tr-TR" sz="1600" dirty="0">
                <a:latin typeface="Arial Narrow" panose="020B0606020202030204" pitchFamily="34" charset="0"/>
                <a:ea typeface="+mj-ea"/>
                <a:cs typeface="+mj-cs"/>
              </a:rPr>
              <a:t>ISO 9241’den sağlanmış olan bilişim parçalarından </a:t>
            </a:r>
            <a:r>
              <a:rPr lang="tr-TR" sz="1600" b="1" dirty="0">
                <a:latin typeface="Arial Narrow" panose="020B0606020202030204" pitchFamily="34" charset="0"/>
                <a:ea typeface="+mj-ea"/>
                <a:cs typeface="+mj-cs"/>
              </a:rPr>
              <a:t>bazıları </a:t>
            </a:r>
            <a:r>
              <a:rPr lang="tr-TR" sz="1600" b="1" dirty="0" err="1">
                <a:latin typeface="Arial Narrow" panose="020B0606020202030204" pitchFamily="34" charset="0"/>
                <a:ea typeface="+mj-ea"/>
                <a:cs typeface="+mj-cs"/>
              </a:rPr>
              <a:t>durumsallık</a:t>
            </a:r>
            <a:r>
              <a:rPr lang="tr-TR" sz="1600" b="1" dirty="0">
                <a:latin typeface="Arial Narrow" panose="020B0606020202030204" pitchFamily="34" charset="0"/>
                <a:ea typeface="+mj-ea"/>
                <a:cs typeface="+mj-cs"/>
              </a:rPr>
              <a:t> ifadelerinden şu şekilde </a:t>
            </a:r>
            <a:r>
              <a:rPr lang="tr-TR" sz="1600" dirty="0">
                <a:latin typeface="Arial Narrow" panose="020B0606020202030204" pitchFamily="34" charset="0"/>
                <a:ea typeface="+mj-ea"/>
                <a:cs typeface="+mj-cs"/>
              </a:rPr>
              <a:t>çıkarılabilir: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Kullanıcı </a:t>
            </a:r>
            <a:r>
              <a:rPr lang="tr-TR" sz="1600" b="1" dirty="0">
                <a:latin typeface="Arial Narrow" panose="020B0606020202030204" pitchFamily="34" charset="0"/>
                <a:ea typeface="+mj-ea"/>
                <a:cs typeface="+mj-cs"/>
              </a:rPr>
              <a:t>Karakteristikleri: </a:t>
            </a:r>
            <a:r>
              <a:rPr lang="tr-TR" sz="1600" dirty="0">
                <a:latin typeface="Arial Narrow" panose="020B0606020202030204" pitchFamily="34" charset="0"/>
                <a:ea typeface="+mj-ea"/>
                <a:cs typeface="+mj-cs"/>
              </a:rPr>
              <a:t>İlgisiz veya ara sıra erişim sağlayan kullanıcılar formlara veri giriyorlarsa, görüntü üzerinde direktifler veya kolayca ulaşılabilen yardım menüsü üzerinden bilgi sağlanmalıdır.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Görev </a:t>
            </a:r>
            <a:r>
              <a:rPr lang="tr-TR" sz="1600" b="1" dirty="0">
                <a:latin typeface="Arial Narrow" panose="020B0606020202030204" pitchFamily="34" charset="0"/>
                <a:ea typeface="+mj-ea"/>
                <a:cs typeface="+mj-cs"/>
              </a:rPr>
              <a:t>Karakteristikleri: </a:t>
            </a:r>
            <a:r>
              <a:rPr lang="tr-TR" sz="1600" dirty="0">
                <a:latin typeface="Arial Narrow" panose="020B0606020202030204" pitchFamily="34" charset="0"/>
                <a:ea typeface="+mj-ea"/>
                <a:cs typeface="+mj-cs"/>
              </a:rPr>
              <a:t>Eğer görev kullanıcı tarafından hata yönetimi gerektiriyorsa, diyaloglar yardımıyla kullanıcının göreve devam edebilmesini sağlayacak anlatım (bilgiler ve/veya fonksiyon) sağlanmalıdır.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Sistem </a:t>
            </a:r>
            <a:r>
              <a:rPr lang="tr-TR" sz="1600" b="1" dirty="0">
                <a:latin typeface="Arial Narrow" panose="020B0606020202030204" pitchFamily="34" charset="0"/>
                <a:ea typeface="+mj-ea"/>
                <a:cs typeface="+mj-cs"/>
              </a:rPr>
              <a:t>Karakteristikleri: </a:t>
            </a:r>
            <a:r>
              <a:rPr lang="tr-TR" sz="1600" dirty="0">
                <a:latin typeface="Arial Narrow" panose="020B0606020202030204" pitchFamily="34" charset="0"/>
                <a:ea typeface="+mj-ea"/>
                <a:cs typeface="+mj-cs"/>
              </a:rPr>
              <a:t>Eğer sistem veya uygulama kiplere (</a:t>
            </a:r>
            <a:r>
              <a:rPr lang="tr-TR" sz="1600" dirty="0" err="1">
                <a:latin typeface="Arial Narrow" panose="020B0606020202030204" pitchFamily="34" charset="0"/>
                <a:ea typeface="+mj-ea"/>
                <a:cs typeface="+mj-cs"/>
              </a:rPr>
              <a:t>mode</a:t>
            </a:r>
            <a:r>
              <a:rPr lang="tr-TR" sz="1600" dirty="0">
                <a:latin typeface="Arial Narrow" panose="020B0606020202030204" pitchFamily="34" charset="0"/>
                <a:ea typeface="+mj-ea"/>
                <a:cs typeface="+mj-cs"/>
              </a:rPr>
              <a:t>) sahipse (diğer bir ifade ile, sistemin o anki durumuna bağlı olarak kullanıcının belirli eylemlerinin değişik sonuçlar doğurması), kullanıcı mevcut kipi ayırt edebilmelidir. </a:t>
            </a:r>
          </a:p>
          <a:p>
            <a:pPr>
              <a:lnSpc>
                <a:spcPct val="150000"/>
              </a:lnSpc>
              <a:buFont typeface="Wingdings" panose="05000000000000000000" pitchFamily="2" charset="2"/>
              <a:buChar char="Ø"/>
            </a:pPr>
            <a:r>
              <a:rPr lang="tr-TR" sz="1600" b="1" dirty="0" err="1" smtClean="0">
                <a:latin typeface="Arial Narrow" panose="020B0606020202030204" pitchFamily="34" charset="0"/>
                <a:ea typeface="+mj-ea"/>
                <a:cs typeface="+mj-cs"/>
              </a:rPr>
              <a:t>Arayüz</a:t>
            </a:r>
            <a:r>
              <a:rPr lang="tr-TR" sz="1600" b="1"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Tasarım Karakteristikleri: </a:t>
            </a:r>
            <a:r>
              <a:rPr lang="tr-TR" sz="1600" dirty="0">
                <a:latin typeface="Arial Narrow" panose="020B0606020202030204" pitchFamily="34" charset="0"/>
                <a:ea typeface="+mj-ea"/>
                <a:cs typeface="+mj-cs"/>
              </a:rPr>
              <a:t>Opsiyonlar sütunlar, seçenekler ve seçenekler grubu halinde yerleştirilmiş arama zamanını en </a:t>
            </a:r>
            <a:r>
              <a:rPr lang="tr-TR" sz="1600" dirty="0" err="1">
                <a:latin typeface="Arial Narrow" panose="020B0606020202030204" pitchFamily="34" charset="0"/>
                <a:ea typeface="+mj-ea"/>
                <a:cs typeface="+mj-cs"/>
              </a:rPr>
              <a:t>azlamak</a:t>
            </a:r>
            <a:r>
              <a:rPr lang="tr-TR" sz="1600" dirty="0">
                <a:latin typeface="Arial Narrow" panose="020B0606020202030204" pitchFamily="34" charset="0"/>
                <a:ea typeface="+mj-ea"/>
                <a:cs typeface="+mj-cs"/>
              </a:rPr>
              <a:t> için bu seçenekler (</a:t>
            </a:r>
            <a:r>
              <a:rPr lang="tr-TR" sz="1600" dirty="0" err="1">
                <a:latin typeface="Arial Narrow" panose="020B0606020202030204" pitchFamily="34" charset="0"/>
                <a:ea typeface="+mj-ea"/>
                <a:cs typeface="+mj-cs"/>
              </a:rPr>
              <a:t>option</a:t>
            </a:r>
            <a:r>
              <a:rPr lang="tr-TR" sz="1600" dirty="0">
                <a:latin typeface="Arial Narrow" panose="020B0606020202030204" pitchFamily="34" charset="0"/>
                <a:ea typeface="+mj-ea"/>
                <a:cs typeface="+mj-cs"/>
              </a:rPr>
              <a:t>) görsel olarak bir diğerinden ayırt edilebilecek şekilde düzenlenmelidir. </a:t>
            </a:r>
          </a:p>
        </p:txBody>
      </p:sp>
    </p:spTree>
    <p:extLst>
      <p:ext uri="{BB962C8B-B14F-4D97-AF65-F5344CB8AC3E}">
        <p14:creationId xmlns:p14="http://schemas.microsoft.com/office/powerpoint/2010/main" val="33859119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4. </a:t>
            </a:r>
            <a:r>
              <a:rPr lang="tr-TR" sz="3600" dirty="0">
                <a:latin typeface="Arial Narrow" panose="020B0606020202030204" pitchFamily="34" charset="0"/>
              </a:rPr>
              <a:t>BİLİŞSEL ERGONOMİDE ARAYÜZ TASARIMI</a:t>
            </a:r>
          </a:p>
        </p:txBody>
      </p:sp>
      <p:sp>
        <p:nvSpPr>
          <p:cNvPr id="3" name="İçerik Yer Tutucusu 2"/>
          <p:cNvSpPr>
            <a:spLocks noGrp="1"/>
          </p:cNvSpPr>
          <p:nvPr>
            <p:ph idx="1"/>
          </p:nvPr>
        </p:nvSpPr>
        <p:spPr>
          <a:xfrm>
            <a:off x="838200" y="1606062"/>
            <a:ext cx="10515600" cy="4570901"/>
          </a:xfrm>
        </p:spPr>
        <p:txBody>
          <a:bodyPr>
            <a:normAutofit lnSpcReduction="10000"/>
          </a:bodyPr>
          <a:lstStyle/>
          <a:p>
            <a:pPr marL="0" indent="0">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Kullanıcı </a:t>
            </a:r>
            <a:r>
              <a:rPr lang="tr-TR" sz="1600" dirty="0" err="1">
                <a:latin typeface="Arial Narrow" panose="020B0606020202030204" pitchFamily="34" charset="0"/>
                <a:ea typeface="+mj-ea"/>
                <a:cs typeface="+mj-cs"/>
              </a:rPr>
              <a:t>arayüz</a:t>
            </a:r>
            <a:r>
              <a:rPr lang="tr-TR" sz="1600" dirty="0">
                <a:latin typeface="Arial Narrow" panose="020B0606020202030204" pitchFamily="34" charset="0"/>
                <a:ea typeface="+mj-ea"/>
                <a:cs typeface="+mj-cs"/>
              </a:rPr>
              <a:t> geliştirilmesinde hedef, </a:t>
            </a:r>
            <a:r>
              <a:rPr lang="tr-TR" sz="1600" dirty="0" err="1">
                <a:latin typeface="Arial Narrow" panose="020B0606020202030204" pitchFamily="34" charset="0"/>
                <a:ea typeface="+mj-ea"/>
                <a:cs typeface="+mj-cs"/>
              </a:rPr>
              <a:t>arayüzünü</a:t>
            </a:r>
            <a:r>
              <a:rPr lang="tr-TR" sz="1600" dirty="0">
                <a:latin typeface="Arial Narrow" panose="020B0606020202030204" pitchFamily="34" charset="0"/>
                <a:ea typeface="+mj-ea"/>
                <a:cs typeface="+mj-cs"/>
              </a:rPr>
              <a:t>, engelli kişiler de dâhil mümkün olan </a:t>
            </a:r>
            <a:r>
              <a:rPr lang="tr-TR" sz="1600" b="1" dirty="0">
                <a:latin typeface="Arial Narrow" panose="020B0606020202030204" pitchFamily="34" charset="0"/>
                <a:ea typeface="+mj-ea"/>
                <a:cs typeface="+mj-cs"/>
              </a:rPr>
              <a:t>en geniş kullanıcı yelpazesinin </a:t>
            </a:r>
            <a:r>
              <a:rPr lang="tr-TR" sz="1600" dirty="0">
                <a:latin typeface="Arial Narrow" panose="020B0606020202030204" pitchFamily="34" charset="0"/>
                <a:ea typeface="+mj-ea"/>
                <a:cs typeface="+mj-cs"/>
              </a:rPr>
              <a:t>erişimine açık hâle getirmektir. Kullanıcı </a:t>
            </a:r>
            <a:r>
              <a:rPr lang="tr-TR" sz="1600" dirty="0" err="1">
                <a:latin typeface="Arial Narrow" panose="020B0606020202030204" pitchFamily="34" charset="0"/>
                <a:ea typeface="+mj-ea"/>
                <a:cs typeface="+mj-cs"/>
              </a:rPr>
              <a:t>arayüzlerinin</a:t>
            </a:r>
            <a:r>
              <a:rPr lang="tr-TR" sz="1600" dirty="0">
                <a:latin typeface="Arial Narrow" panose="020B0606020202030204" pitchFamily="34" charset="0"/>
                <a:ea typeface="+mj-ea"/>
                <a:cs typeface="+mj-cs"/>
              </a:rPr>
              <a:t> erişilebilirliği bakımından da önemli olmasına rağmen, erişilebilirliği etraflı bir şekilde kapsamayı hedeflememektedir. </a:t>
            </a:r>
          </a:p>
          <a:p>
            <a:pPr marL="0" indent="0">
              <a:lnSpc>
                <a:spcPct val="150000"/>
              </a:lnSpc>
              <a:buNone/>
            </a:pPr>
            <a:r>
              <a:rPr lang="tr-TR" sz="1600" dirty="0" smtClean="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Arayüz</a:t>
            </a:r>
            <a:r>
              <a:rPr lang="tr-TR" sz="1600" dirty="0">
                <a:latin typeface="Arial Narrow" panose="020B0606020202030204" pitchFamily="34" charset="0"/>
                <a:ea typeface="+mj-ea"/>
                <a:cs typeface="+mj-cs"/>
              </a:rPr>
              <a:t>”, herhangi bir programlama bilgisine sahip olmayan kullanıcıların da bilgisayar programlarını veya bilgisayar programları ve komutları içeren makineleri kullanabilmelerini mümkün kılmak için geliştirilen </a:t>
            </a:r>
            <a:r>
              <a:rPr lang="tr-TR" sz="1600" b="1" dirty="0">
                <a:latin typeface="Arial Narrow" panose="020B0606020202030204" pitchFamily="34" charset="0"/>
                <a:ea typeface="+mj-ea"/>
                <a:cs typeface="+mj-cs"/>
              </a:rPr>
              <a:t>görsel, işitsel veya dokunsal kumanda araçlarının tümünü</a:t>
            </a:r>
            <a:r>
              <a:rPr lang="tr-TR" sz="1600" dirty="0">
                <a:latin typeface="Arial Narrow" panose="020B0606020202030204" pitchFamily="34" charset="0"/>
                <a:ea typeface="+mj-ea"/>
                <a:cs typeface="+mj-cs"/>
              </a:rPr>
              <a:t> ifade eder. </a:t>
            </a:r>
            <a:r>
              <a:rPr lang="tr-TR" sz="1600" dirty="0" err="1">
                <a:latin typeface="Arial Narrow" panose="020B0606020202030204" pitchFamily="34" charset="0"/>
                <a:ea typeface="+mj-ea"/>
                <a:cs typeface="+mj-cs"/>
              </a:rPr>
              <a:t>Arayüz</a:t>
            </a:r>
            <a:r>
              <a:rPr lang="tr-TR" sz="1600" dirty="0">
                <a:latin typeface="Arial Narrow" panose="020B0606020202030204" pitchFamily="34" charset="0"/>
                <a:ea typeface="+mj-ea"/>
                <a:cs typeface="+mj-cs"/>
              </a:rPr>
              <a:t> tasarımı (</a:t>
            </a:r>
            <a:r>
              <a:rPr lang="tr-TR" sz="1600" dirty="0" err="1">
                <a:latin typeface="Arial Narrow" panose="020B0606020202030204" pitchFamily="34" charset="0"/>
                <a:ea typeface="+mj-ea"/>
                <a:cs typeface="+mj-cs"/>
              </a:rPr>
              <a:t>user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interface</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design</a:t>
            </a:r>
            <a:r>
              <a:rPr lang="tr-TR" sz="1600" dirty="0">
                <a:latin typeface="Arial Narrow" panose="020B0606020202030204" pitchFamily="34" charset="0"/>
                <a:ea typeface="+mj-ea"/>
                <a:cs typeface="+mj-cs"/>
              </a:rPr>
              <a:t>) ise, kullanıcı ile makine (bilgisayar) arasında bir iletişim ve etkileşim köprüsü görevi gören kullanıcı </a:t>
            </a:r>
            <a:r>
              <a:rPr lang="tr-TR" sz="1600" dirty="0" err="1">
                <a:latin typeface="Arial Narrow" panose="020B0606020202030204" pitchFamily="34" charset="0"/>
                <a:ea typeface="+mj-ea"/>
                <a:cs typeface="+mj-cs"/>
              </a:rPr>
              <a:t>arayüzlerinin</a:t>
            </a:r>
            <a:r>
              <a:rPr lang="tr-TR" sz="1600" dirty="0">
                <a:latin typeface="Arial Narrow" panose="020B0606020202030204" pitchFamily="34" charset="0"/>
                <a:ea typeface="+mj-ea"/>
                <a:cs typeface="+mj-cs"/>
              </a:rPr>
              <a:t> tasarımı ile ilgili tasarım disiplinidir. </a:t>
            </a:r>
          </a:p>
          <a:p>
            <a:pPr marL="0" indent="0">
              <a:lnSpc>
                <a:spcPct val="150000"/>
              </a:lnSpc>
              <a:buNone/>
            </a:pPr>
            <a:r>
              <a:rPr lang="tr-TR" sz="1600" dirty="0">
                <a:latin typeface="Arial Narrow" panose="020B0606020202030204" pitchFamily="34" charset="0"/>
                <a:ea typeface="+mj-ea"/>
                <a:cs typeface="+mj-cs"/>
              </a:rPr>
              <a:t>“</a:t>
            </a:r>
            <a:r>
              <a:rPr lang="tr-TR" sz="1600" b="1" dirty="0">
                <a:latin typeface="Arial Narrow" panose="020B0606020202030204" pitchFamily="34" charset="0"/>
                <a:ea typeface="+mj-ea"/>
                <a:cs typeface="+mj-cs"/>
              </a:rPr>
              <a:t>Kullanıcı </a:t>
            </a:r>
            <a:r>
              <a:rPr lang="tr-TR" sz="1600" b="1" dirty="0" err="1">
                <a:latin typeface="Arial Narrow" panose="020B0606020202030204" pitchFamily="34" charset="0"/>
                <a:ea typeface="+mj-ea"/>
                <a:cs typeface="+mj-cs"/>
              </a:rPr>
              <a:t>Arayüz</a:t>
            </a:r>
            <a:r>
              <a:rPr lang="tr-TR" sz="1600" b="1" dirty="0">
                <a:latin typeface="Arial Narrow" panose="020B0606020202030204" pitchFamily="34" charset="0"/>
                <a:ea typeface="+mj-ea"/>
                <a:cs typeface="+mj-cs"/>
              </a:rPr>
              <a:t> Tasarımı</a:t>
            </a:r>
            <a:r>
              <a:rPr lang="tr-TR" sz="1600" dirty="0">
                <a:latin typeface="Arial Narrow" panose="020B0606020202030204" pitchFamily="34" charset="0"/>
                <a:ea typeface="+mj-ea"/>
                <a:cs typeface="+mj-cs"/>
              </a:rPr>
              <a:t>” disiplininin başlıca amaçları ve amaca ulaşmak için öngördüğü yöntemlerden biri </a:t>
            </a:r>
            <a:r>
              <a:rPr lang="tr-TR" sz="1600" b="1" dirty="0">
                <a:latin typeface="Arial Narrow" panose="020B0606020202030204" pitchFamily="34" charset="0"/>
                <a:ea typeface="+mj-ea"/>
                <a:cs typeface="+mj-cs"/>
              </a:rPr>
              <a:t>Kullanıcı Odaklı Tasarım </a:t>
            </a:r>
            <a:r>
              <a:rPr lang="tr-TR" sz="1600" dirty="0">
                <a:latin typeface="Arial Narrow" panose="020B0606020202030204" pitchFamily="34" charset="0"/>
                <a:ea typeface="+mj-ea"/>
                <a:cs typeface="+mj-cs"/>
              </a:rPr>
              <a:t>(User </a:t>
            </a:r>
            <a:r>
              <a:rPr lang="tr-TR" sz="1600" dirty="0" err="1">
                <a:latin typeface="Arial Narrow" panose="020B0606020202030204" pitchFamily="34" charset="0"/>
                <a:ea typeface="+mj-ea"/>
                <a:cs typeface="+mj-cs"/>
              </a:rPr>
              <a:t>Centered</a:t>
            </a:r>
            <a:r>
              <a:rPr lang="tr-TR" sz="1600" dirty="0">
                <a:latin typeface="Arial Narrow" panose="020B0606020202030204" pitchFamily="34" charset="0"/>
                <a:ea typeface="+mj-ea"/>
                <a:cs typeface="+mj-cs"/>
              </a:rPr>
              <a:t> Design) </a:t>
            </a:r>
            <a:r>
              <a:rPr lang="tr-TR" sz="1600" dirty="0" err="1">
                <a:latin typeface="Arial Narrow" panose="020B0606020202030204" pitchFamily="34" charset="0"/>
                <a:ea typeface="+mj-ea"/>
                <a:cs typeface="+mj-cs"/>
              </a:rPr>
              <a:t>dır</a:t>
            </a:r>
            <a:r>
              <a:rPr lang="tr-TR" sz="1600" dirty="0">
                <a:latin typeface="Arial Narrow" panose="020B0606020202030204" pitchFamily="34" charset="0"/>
                <a:ea typeface="+mj-ea"/>
                <a:cs typeface="+mj-cs"/>
              </a:rPr>
              <a:t>. Bu tasarım yöntemi, kullanıcı </a:t>
            </a:r>
            <a:r>
              <a:rPr lang="tr-TR" sz="1600" dirty="0" err="1">
                <a:latin typeface="Arial Narrow" panose="020B0606020202030204" pitchFamily="34" charset="0"/>
                <a:ea typeface="+mj-ea"/>
                <a:cs typeface="+mj-cs"/>
              </a:rPr>
              <a:t>arayüzünün</a:t>
            </a:r>
            <a:r>
              <a:rPr lang="tr-TR" sz="1600" dirty="0">
                <a:latin typeface="Arial Narrow" panose="020B0606020202030204" pitchFamily="34" charset="0"/>
                <a:ea typeface="+mj-ea"/>
                <a:cs typeface="+mj-cs"/>
              </a:rPr>
              <a:t>, kullanıcının amaçları, alışkanlıkları ve </a:t>
            </a:r>
            <a:r>
              <a:rPr lang="tr-TR" sz="1600" b="1" dirty="0">
                <a:latin typeface="Arial Narrow" panose="020B0606020202030204" pitchFamily="34" charset="0"/>
                <a:ea typeface="+mj-ea"/>
                <a:cs typeface="+mj-cs"/>
              </a:rPr>
              <a:t>kullanım deneyimi göz önünde </a:t>
            </a:r>
            <a:r>
              <a:rPr lang="tr-TR" sz="1600" dirty="0">
                <a:latin typeface="Arial Narrow" panose="020B0606020202030204" pitchFamily="34" charset="0"/>
                <a:ea typeface="+mj-ea"/>
                <a:cs typeface="+mj-cs"/>
              </a:rPr>
              <a:t>bulundurularak tasarlanmasını öngörmekte ve hatta bir adım daha öteye giderek, söz konusu ürünün daha üretim öncesinde bu </a:t>
            </a:r>
            <a:r>
              <a:rPr lang="tr-TR" sz="1600" b="1" dirty="0">
                <a:latin typeface="Arial Narrow" panose="020B0606020202030204" pitchFamily="34" charset="0"/>
                <a:ea typeface="+mj-ea"/>
                <a:cs typeface="+mj-cs"/>
              </a:rPr>
              <a:t>kullanıcı özellikleri göz önünde bulundurularak </a:t>
            </a:r>
            <a:r>
              <a:rPr lang="tr-TR" sz="1600" dirty="0">
                <a:latin typeface="Arial Narrow" panose="020B0606020202030204" pitchFamily="34" charset="0"/>
                <a:ea typeface="+mj-ea"/>
                <a:cs typeface="+mj-cs"/>
              </a:rPr>
              <a:t>tasarlanmasını amaçlamaktadır. </a:t>
            </a:r>
            <a:r>
              <a:rPr lang="tr-TR" sz="1600" b="1" dirty="0">
                <a:latin typeface="Arial Narrow" panose="020B0606020202030204" pitchFamily="34" charset="0"/>
                <a:ea typeface="+mj-ea"/>
                <a:cs typeface="+mj-cs"/>
              </a:rPr>
              <a:t>Etkileşim Tasarımı </a:t>
            </a:r>
            <a:r>
              <a:rPr lang="tr-TR" sz="1600" dirty="0">
                <a:latin typeface="Arial Narrow" panose="020B0606020202030204" pitchFamily="34" charset="0"/>
                <a:ea typeface="+mj-ea"/>
                <a:cs typeface="+mj-cs"/>
              </a:rPr>
              <a:t>(</a:t>
            </a:r>
            <a:r>
              <a:rPr lang="tr-TR" sz="1600" dirty="0" err="1">
                <a:latin typeface="Arial Narrow" panose="020B0606020202030204" pitchFamily="34" charset="0"/>
                <a:ea typeface="+mj-ea"/>
                <a:cs typeface="+mj-cs"/>
              </a:rPr>
              <a:t>Interaction</a:t>
            </a:r>
            <a:r>
              <a:rPr lang="tr-TR" sz="1600" dirty="0">
                <a:latin typeface="Arial Narrow" panose="020B0606020202030204" pitchFamily="34" charset="0"/>
                <a:ea typeface="+mj-ea"/>
                <a:cs typeface="+mj-cs"/>
              </a:rPr>
              <a:t> Design) ise, insan ile makine arasındaki </a:t>
            </a:r>
            <a:r>
              <a:rPr lang="tr-TR" sz="1600" b="1" dirty="0">
                <a:latin typeface="Arial Narrow" panose="020B0606020202030204" pitchFamily="34" charset="0"/>
                <a:ea typeface="+mj-ea"/>
                <a:cs typeface="+mj-cs"/>
              </a:rPr>
              <a:t>etkileşimin hedeflerinin ve yöntemlerinin </a:t>
            </a:r>
            <a:r>
              <a:rPr lang="tr-TR" sz="1600" dirty="0">
                <a:latin typeface="Arial Narrow" panose="020B0606020202030204" pitchFamily="34" charset="0"/>
                <a:ea typeface="+mj-ea"/>
                <a:cs typeface="+mj-cs"/>
              </a:rPr>
              <a:t>tespitidir. </a:t>
            </a:r>
          </a:p>
        </p:txBody>
      </p:sp>
    </p:spTree>
    <p:extLst>
      <p:ext uri="{BB962C8B-B14F-4D97-AF65-F5344CB8AC3E}">
        <p14:creationId xmlns:p14="http://schemas.microsoft.com/office/powerpoint/2010/main" val="23412321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4. </a:t>
            </a:r>
            <a:r>
              <a:rPr lang="tr-TR" sz="3600" dirty="0">
                <a:latin typeface="Arial Narrow" panose="020B0606020202030204" pitchFamily="34" charset="0"/>
              </a:rPr>
              <a:t>BİLİŞSEL ERGONOMİDE ARAYÜZ TASARIMI</a:t>
            </a:r>
          </a:p>
        </p:txBody>
      </p:sp>
      <p:sp>
        <p:nvSpPr>
          <p:cNvPr id="3" name="İçerik Yer Tutucusu 2"/>
          <p:cNvSpPr>
            <a:spLocks noGrp="1"/>
          </p:cNvSpPr>
          <p:nvPr>
            <p:ph idx="1"/>
          </p:nvPr>
        </p:nvSpPr>
        <p:spPr>
          <a:xfrm>
            <a:off x="838200" y="1606062"/>
            <a:ext cx="10515600" cy="4570901"/>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Estetiklik </a:t>
            </a:r>
            <a:r>
              <a:rPr lang="tr-TR" sz="1600" dirty="0">
                <a:latin typeface="Arial Narrow" panose="020B0606020202030204" pitchFamily="34" charset="0"/>
                <a:ea typeface="+mj-ea"/>
                <a:cs typeface="+mj-cs"/>
              </a:rPr>
              <a:t>uygulamalarının kapsamı şunlardır: </a:t>
            </a:r>
          </a:p>
          <a:p>
            <a:pPr>
              <a:lnSpc>
                <a:spcPct val="150000"/>
              </a:lnSpc>
              <a:buFont typeface="Wingdings" panose="05000000000000000000" pitchFamily="2" charset="2"/>
              <a:buChar char="ü"/>
            </a:pPr>
            <a:r>
              <a:rPr lang="tr-TR" sz="1600" b="1" dirty="0" err="1" smtClean="0">
                <a:latin typeface="Arial Narrow" panose="020B0606020202030204" pitchFamily="34" charset="0"/>
                <a:ea typeface="+mj-ea"/>
                <a:cs typeface="+mj-cs"/>
              </a:rPr>
              <a:t>Kabullenebilirlik</a:t>
            </a:r>
            <a:r>
              <a:rPr lang="tr-TR" sz="1600" b="1"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Çalışmalar da göstermektedir ki, kullanıcı </a:t>
            </a:r>
            <a:r>
              <a:rPr lang="tr-TR" sz="1600" dirty="0" err="1">
                <a:latin typeface="Arial Narrow" panose="020B0606020202030204" pitchFamily="34" charset="0"/>
                <a:ea typeface="+mj-ea"/>
                <a:cs typeface="+mj-cs"/>
              </a:rPr>
              <a:t>arayüzü</a:t>
            </a:r>
            <a:r>
              <a:rPr lang="tr-TR" sz="1600" dirty="0">
                <a:latin typeface="Arial Narrow" panose="020B0606020202030204" pitchFamily="34" charset="0"/>
                <a:ea typeface="+mj-ea"/>
                <a:cs typeface="+mj-cs"/>
              </a:rPr>
              <a:t> algılanması ve kullanılabilirliği ile kullanıcılar arasında çok yüksek oranda ilişki tespit edilmiştir. </a:t>
            </a:r>
          </a:p>
          <a:p>
            <a:pPr>
              <a:lnSpc>
                <a:spcPct val="150000"/>
              </a:lnSpc>
              <a:buFont typeface="Wingdings" panose="05000000000000000000" pitchFamily="2" charset="2"/>
              <a:buChar char="ü"/>
            </a:pPr>
            <a:r>
              <a:rPr lang="tr-TR" sz="1600" b="1" dirty="0" err="1" smtClean="0">
                <a:latin typeface="Arial Narrow" panose="020B0606020202030204" pitchFamily="34" charset="0"/>
                <a:ea typeface="+mj-ea"/>
                <a:cs typeface="+mj-cs"/>
              </a:rPr>
              <a:t>Öğrenilebilirlik</a:t>
            </a:r>
            <a:r>
              <a:rPr lang="tr-TR" sz="1600" b="1"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Toh</a:t>
            </a:r>
            <a:r>
              <a:rPr lang="tr-TR" sz="1600" dirty="0">
                <a:latin typeface="Arial Narrow" panose="020B0606020202030204" pitchFamily="34" charset="0"/>
                <a:ea typeface="+mj-ea"/>
                <a:cs typeface="+mj-cs"/>
              </a:rPr>
              <a:t> göstermiştir ki; estetik olarak güzel çıktıların, öğrencilerin öğrenme konusundaki motivasyonu üzerinde doğrudan bir etkisi vardır. </a:t>
            </a:r>
          </a:p>
          <a:p>
            <a:pPr>
              <a:lnSpc>
                <a:spcPct val="150000"/>
              </a:lnSpc>
              <a:buFont typeface="Wingdings" panose="05000000000000000000" pitchFamily="2" charset="2"/>
              <a:buChar char="ü"/>
            </a:pPr>
            <a:r>
              <a:rPr lang="tr-TR" sz="1600" b="1" dirty="0" err="1" smtClean="0">
                <a:latin typeface="Arial Narrow" panose="020B0606020202030204" pitchFamily="34" charset="0"/>
                <a:ea typeface="+mj-ea"/>
                <a:cs typeface="+mj-cs"/>
              </a:rPr>
              <a:t>Kavranılabilirlik</a:t>
            </a:r>
            <a:r>
              <a:rPr lang="tr-TR" sz="1600" b="1"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Tullis</a:t>
            </a:r>
            <a:r>
              <a:rPr lang="tr-TR" sz="1600" dirty="0">
                <a:latin typeface="Arial Narrow" panose="020B0606020202030204" pitchFamily="34" charset="0"/>
                <a:ea typeface="+mj-ea"/>
                <a:cs typeface="+mj-cs"/>
              </a:rPr>
              <a:t>; telefon hatları sisteminde bir anahtar gösterimin yeniden tasarlanmasıyla, kullanıcıların görüntüleri yorumlamasındaki zamanın %40 azaldığını tespit etmiştir. </a:t>
            </a:r>
            <a:r>
              <a:rPr lang="tr-TR" sz="1600" dirty="0" err="1">
                <a:latin typeface="Arial Narrow" panose="020B0606020202030204" pitchFamily="34" charset="0"/>
                <a:ea typeface="+mj-ea"/>
                <a:cs typeface="+mj-cs"/>
              </a:rPr>
              <a:t>Tullis</a:t>
            </a:r>
            <a:r>
              <a:rPr lang="tr-TR" sz="1600" dirty="0">
                <a:latin typeface="Arial Narrow" panose="020B0606020202030204" pitchFamily="34" charset="0"/>
                <a:ea typeface="+mj-ea"/>
                <a:cs typeface="+mj-cs"/>
              </a:rPr>
              <a:t>; kullanıcıların, hava yolları ya da kiralık görsel bilgilerini elde etmesinde en kötü sistemden en iyisine %128’lik bir fark tespit etmiştir. </a:t>
            </a:r>
          </a:p>
          <a:p>
            <a:pPr>
              <a:lnSpc>
                <a:spcPct val="150000"/>
              </a:lnSpc>
              <a:buFont typeface="Wingdings" panose="05000000000000000000" pitchFamily="2" charset="2"/>
              <a:buChar char="ü"/>
            </a:pPr>
            <a:r>
              <a:rPr lang="tr-TR" sz="1600" b="1" dirty="0" smtClean="0">
                <a:latin typeface="Arial Narrow" panose="020B0606020202030204" pitchFamily="34" charset="0"/>
                <a:ea typeface="+mj-ea"/>
                <a:cs typeface="+mj-cs"/>
              </a:rPr>
              <a:t>Üretkenlik</a:t>
            </a:r>
            <a:r>
              <a:rPr lang="tr-TR" sz="1600" b="1"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Keister</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Gallaway</a:t>
            </a:r>
            <a:r>
              <a:rPr lang="tr-TR" sz="1600" dirty="0">
                <a:latin typeface="Arial Narrow" panose="020B0606020202030204" pitchFamily="34" charset="0"/>
                <a:ea typeface="+mj-ea"/>
                <a:cs typeface="+mj-cs"/>
              </a:rPr>
              <a:t>, bir dizi ekranın yeniden tasarlanması sonrasında toplam işlem zamanı ve hata oranlarında %25’lik bir azalma tespit etmişlerdir. Üretkenliği bu sayede arttırmak mümkün olmuştur. </a:t>
            </a:r>
          </a:p>
          <a:p>
            <a:pPr marL="0" indent="0">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6478388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4. </a:t>
            </a:r>
            <a:r>
              <a:rPr lang="tr-TR" sz="3600" dirty="0">
                <a:latin typeface="Arial Narrow" panose="020B0606020202030204" pitchFamily="34" charset="0"/>
              </a:rPr>
              <a:t>BİLİŞSEL ERGONOMİDE ARAYÜZ TASARIMI</a:t>
            </a:r>
          </a:p>
        </p:txBody>
      </p:sp>
      <p:sp>
        <p:nvSpPr>
          <p:cNvPr id="3" name="İçerik Yer Tutucusu 2"/>
          <p:cNvSpPr>
            <a:spLocks noGrp="1"/>
          </p:cNvSpPr>
          <p:nvPr>
            <p:ph idx="1"/>
          </p:nvPr>
        </p:nvSpPr>
        <p:spPr>
          <a:xfrm>
            <a:off x="838200" y="1453662"/>
            <a:ext cx="10515600" cy="4723301"/>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4</a:t>
            </a:r>
            <a:r>
              <a:rPr lang="tr-TR" sz="1800" b="1" dirty="0" smtClean="0">
                <a:latin typeface="Arial Narrow" panose="020B0606020202030204" pitchFamily="34" charset="0"/>
                <a:ea typeface="+mj-ea"/>
                <a:cs typeface="+mj-cs"/>
              </a:rPr>
              <a:t>.1. Estetiklik </a:t>
            </a:r>
            <a:r>
              <a:rPr lang="tr-TR" sz="1800" b="1" dirty="0">
                <a:latin typeface="Arial Narrow" panose="020B0606020202030204" pitchFamily="34" charset="0"/>
                <a:ea typeface="+mj-ea"/>
                <a:cs typeface="+mj-cs"/>
              </a:rPr>
              <a:t>Ölçütleri </a:t>
            </a:r>
          </a:p>
          <a:p>
            <a:pPr marL="0" indent="0">
              <a:lnSpc>
                <a:spcPct val="150000"/>
              </a:lnSpc>
              <a:buNone/>
            </a:pPr>
            <a:r>
              <a:rPr lang="tr-TR" sz="1600" dirty="0" smtClean="0">
                <a:latin typeface="Arial Narrow" panose="020B0606020202030204" pitchFamily="34" charset="0"/>
                <a:ea typeface="+mj-ea"/>
                <a:cs typeface="+mj-cs"/>
              </a:rPr>
              <a:t>	Kullanıcı </a:t>
            </a:r>
            <a:r>
              <a:rPr lang="tr-TR" sz="1600" dirty="0" err="1">
                <a:latin typeface="Arial Narrow" panose="020B0606020202030204" pitchFamily="34" charset="0"/>
                <a:ea typeface="+mj-ea"/>
                <a:cs typeface="+mj-cs"/>
              </a:rPr>
              <a:t>arayüzü</a:t>
            </a:r>
            <a:r>
              <a:rPr lang="tr-TR" sz="1600" dirty="0">
                <a:latin typeface="Arial Narrow" panose="020B0606020202030204" pitchFamily="34" charset="0"/>
                <a:ea typeface="+mj-ea"/>
                <a:cs typeface="+mj-cs"/>
              </a:rPr>
              <a:t> tasarımı için gerekli kılavuz, ekran tasarımları için meselenin ana noktalarına spesifik ve geniş bir liste sunar. Bunların gözden geçirimi ve diğer alakalı işler için, grafik gösterimlere aşağıda verilmiş olan </a:t>
            </a:r>
            <a:r>
              <a:rPr lang="tr-TR" sz="1600" b="1" dirty="0" err="1">
                <a:latin typeface="Arial Narrow" panose="020B0606020202030204" pitchFamily="34" charset="0"/>
                <a:ea typeface="+mj-ea"/>
                <a:cs typeface="+mj-cs"/>
              </a:rPr>
              <a:t>ondört</a:t>
            </a:r>
            <a:r>
              <a:rPr lang="tr-TR" sz="1600" b="1" dirty="0">
                <a:latin typeface="Arial Narrow" panose="020B0606020202030204" pitchFamily="34" charset="0"/>
                <a:ea typeface="+mj-ea"/>
                <a:cs typeface="+mj-cs"/>
              </a:rPr>
              <a:t> estetik ölçüt </a:t>
            </a:r>
            <a:r>
              <a:rPr lang="tr-TR" sz="1600" dirty="0">
                <a:latin typeface="Arial Narrow" panose="020B0606020202030204" pitchFamily="34" charset="0"/>
                <a:ea typeface="+mj-ea"/>
                <a:cs typeface="+mj-cs"/>
              </a:rPr>
              <a:t>bulunmaktadır. Bunlar </a:t>
            </a:r>
            <a:r>
              <a:rPr lang="tr-TR" sz="1600" b="1" dirty="0">
                <a:latin typeface="Arial Narrow" panose="020B0606020202030204" pitchFamily="34" charset="0"/>
                <a:ea typeface="+mj-ea"/>
                <a:cs typeface="+mj-cs"/>
              </a:rPr>
              <a:t>denge, eşitlik, simetri, </a:t>
            </a:r>
            <a:r>
              <a:rPr lang="tr-TR" sz="1600" b="1" dirty="0" err="1">
                <a:latin typeface="Arial Narrow" panose="020B0606020202030204" pitchFamily="34" charset="0"/>
                <a:ea typeface="+mj-ea"/>
                <a:cs typeface="+mj-cs"/>
              </a:rPr>
              <a:t>ardışıklık</a:t>
            </a:r>
            <a:r>
              <a:rPr lang="tr-TR" sz="1600" b="1" dirty="0">
                <a:latin typeface="Arial Narrow" panose="020B0606020202030204" pitchFamily="34" charset="0"/>
                <a:ea typeface="+mj-ea"/>
                <a:cs typeface="+mj-cs"/>
              </a:rPr>
              <a:t>, uyuşma, bütünlük, orantı, sadelik, yoğunluk, düzenlilik, ekonomiklik, homojenlik, ritim ve düzen ve karmaşıklıktır</a:t>
            </a:r>
            <a:r>
              <a:rPr lang="tr-TR" sz="1600" b="1" dirty="0" smtClean="0">
                <a:latin typeface="Arial Narrow" panose="020B0606020202030204" pitchFamily="34" charset="0"/>
                <a:ea typeface="+mj-ea"/>
                <a:cs typeface="+mj-cs"/>
              </a:rPr>
              <a:t>.</a:t>
            </a:r>
          </a:p>
          <a:p>
            <a:pPr marL="0" indent="0">
              <a:lnSpc>
                <a:spcPct val="150000"/>
              </a:lnSpc>
              <a:buNone/>
            </a:pPr>
            <a:r>
              <a:rPr lang="tr-TR" sz="1600" b="1" dirty="0">
                <a:latin typeface="Arial Narrow" panose="020B0606020202030204" pitchFamily="34" charset="0"/>
                <a:ea typeface="+mj-ea"/>
                <a:cs typeface="+mj-cs"/>
              </a:rPr>
              <a:t>Denge </a:t>
            </a:r>
            <a:r>
              <a:rPr lang="tr-TR" sz="1600" b="1" dirty="0" smtClean="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Denge </a:t>
            </a:r>
            <a:r>
              <a:rPr lang="tr-TR" sz="1600" dirty="0">
                <a:latin typeface="Arial Narrow" panose="020B0606020202030204" pitchFamily="34" charset="0"/>
                <a:ea typeface="+mj-ea"/>
                <a:cs typeface="+mj-cs"/>
              </a:rPr>
              <a:t>resimdeki optik ağırlığın dağıtımı olarak tanımlanabilir. </a:t>
            </a:r>
            <a:r>
              <a:rPr lang="tr-TR" sz="1600" b="1" dirty="0">
                <a:latin typeface="Arial Narrow" panose="020B0606020202030204" pitchFamily="34" charset="0"/>
                <a:ea typeface="+mj-ea"/>
                <a:cs typeface="+mj-cs"/>
              </a:rPr>
              <a:t>Optik ağırlık</a:t>
            </a:r>
            <a:r>
              <a:rPr lang="tr-TR" sz="1600" dirty="0">
                <a:latin typeface="Arial Narrow" panose="020B0606020202030204" pitchFamily="34" charset="0"/>
                <a:ea typeface="+mj-ea"/>
                <a:cs typeface="+mj-cs"/>
              </a:rPr>
              <a:t>, bazı objelerin diğerlerinden daha ağır algılanmasıyla ilgilidir. </a:t>
            </a:r>
            <a:r>
              <a:rPr lang="tr-TR" sz="1600" b="1" dirty="0">
                <a:latin typeface="Arial Narrow" panose="020B0606020202030204" pitchFamily="34" charset="0"/>
                <a:ea typeface="+mj-ea"/>
                <a:cs typeface="+mj-cs"/>
              </a:rPr>
              <a:t>Büyük objeler daha ağır iken</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küçük objeler daha hafiftir</a:t>
            </a:r>
            <a:r>
              <a:rPr lang="tr-TR" sz="1600" dirty="0">
                <a:latin typeface="Arial Narrow" panose="020B0606020202030204" pitchFamily="34" charset="0"/>
                <a:ea typeface="+mj-ea"/>
                <a:cs typeface="+mj-cs"/>
              </a:rPr>
              <a:t>. Denge ekran elemanların sağ, sol, yukarı ve aşağı ağırlıklarının eşitlenmesiyle sağlanabilir. Şekil </a:t>
            </a:r>
            <a:r>
              <a:rPr lang="tr-TR" sz="1600" dirty="0" smtClean="0">
                <a:latin typeface="Arial Narrow" panose="020B0606020202030204" pitchFamily="34" charset="0"/>
                <a:ea typeface="+mj-ea"/>
                <a:cs typeface="+mj-cs"/>
              </a:rPr>
              <a:t>1 </a:t>
            </a:r>
            <a:r>
              <a:rPr lang="tr-TR" sz="1600" dirty="0">
                <a:latin typeface="Arial Narrow" panose="020B0606020202030204" pitchFamily="34" charset="0"/>
                <a:ea typeface="+mj-ea"/>
                <a:cs typeface="+mj-cs"/>
              </a:rPr>
              <a:t>denge çalışmasının iyi ve kötü uyarlamalarını göstermektedir. </a:t>
            </a:r>
            <a:r>
              <a:rPr lang="tr-TR" sz="1600" dirty="0" smtClean="0">
                <a:latin typeface="Arial Narrow" panose="020B0606020202030204" pitchFamily="34" charset="0"/>
                <a:ea typeface="+mj-ea"/>
                <a:cs typeface="+mj-cs"/>
              </a:rPr>
              <a:t>Şekil 1 </a:t>
            </a:r>
            <a:r>
              <a:rPr lang="tr-TR" sz="1600" dirty="0">
                <a:latin typeface="Arial Narrow" panose="020B0606020202030204" pitchFamily="34" charset="0"/>
                <a:ea typeface="+mj-ea"/>
                <a:cs typeface="+mj-cs"/>
              </a:rPr>
              <a:t>(a)’da ağırlığın kabaca yarısının ekranın bir tarafına ve diğer yarısının öbür tarafına verilmesi ile dengelenmiş ekran gösterilmektedir. Şekil </a:t>
            </a:r>
            <a:r>
              <a:rPr lang="tr-TR" sz="1600" dirty="0" smtClean="0">
                <a:latin typeface="Arial Narrow" panose="020B0606020202030204" pitchFamily="34" charset="0"/>
                <a:ea typeface="+mj-ea"/>
                <a:cs typeface="+mj-cs"/>
              </a:rPr>
              <a:t>1 </a:t>
            </a:r>
            <a:r>
              <a:rPr lang="tr-TR" sz="1600" dirty="0">
                <a:latin typeface="Arial Narrow" panose="020B0606020202030204" pitchFamily="34" charset="0"/>
                <a:ea typeface="+mj-ea"/>
                <a:cs typeface="+mj-cs"/>
              </a:rPr>
              <a:t>(b) dengelenmemiş görsel çıktıyı göstermektedir (görünüm ağırlığın az tarafına devrilecek gibi durmaktadır).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5062" y="5040924"/>
            <a:ext cx="5167338" cy="1817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28743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4. </a:t>
            </a:r>
            <a:r>
              <a:rPr lang="tr-TR" sz="3600" dirty="0">
                <a:latin typeface="Arial Narrow" panose="020B0606020202030204" pitchFamily="34" charset="0"/>
              </a:rPr>
              <a:t>BİLİŞSEL ERGONOMİDE ARAYÜZ TASARIMI</a:t>
            </a:r>
          </a:p>
        </p:txBody>
      </p:sp>
      <p:sp>
        <p:nvSpPr>
          <p:cNvPr id="3" name="İçerik Yer Tutucusu 2"/>
          <p:cNvSpPr>
            <a:spLocks noGrp="1"/>
          </p:cNvSpPr>
          <p:nvPr>
            <p:ph idx="1"/>
          </p:nvPr>
        </p:nvSpPr>
        <p:spPr>
          <a:xfrm>
            <a:off x="838200" y="1453662"/>
            <a:ext cx="10515600" cy="4723301"/>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Eşitlik : </a:t>
            </a:r>
          </a:p>
          <a:p>
            <a:pPr marL="0" indent="0">
              <a:lnSpc>
                <a:spcPct val="150000"/>
              </a:lnSpc>
              <a:buNone/>
            </a:pPr>
            <a:r>
              <a:rPr lang="tr-TR" sz="1800" b="1"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Eşitlik </a:t>
            </a:r>
            <a:r>
              <a:rPr lang="tr-TR" sz="1600" dirty="0">
                <a:latin typeface="Arial Narrow" panose="020B0606020202030204" pitchFamily="34" charset="0"/>
                <a:ea typeface="+mj-ea"/>
                <a:cs typeface="+mj-cs"/>
              </a:rPr>
              <a:t>asılı duran ekranın ara kesit merkezini durağanlaştırmaktır. Ekranda eşitleme çıktının kendisinin merkezileştirilmesiyle başarılır. </a:t>
            </a:r>
            <a:r>
              <a:rPr lang="tr-TR" sz="1600" b="1" dirty="0">
                <a:latin typeface="Arial Narrow" panose="020B0606020202030204" pitchFamily="34" charset="0"/>
                <a:ea typeface="+mj-ea"/>
                <a:cs typeface="+mj-cs"/>
              </a:rPr>
              <a:t>Çıktının merkezi çerçeve ile uyuşur</a:t>
            </a:r>
            <a:r>
              <a:rPr lang="tr-TR" sz="1600" dirty="0">
                <a:latin typeface="Arial Narrow" panose="020B0606020202030204" pitchFamily="34" charset="0"/>
                <a:ea typeface="+mj-ea"/>
                <a:cs typeface="+mj-cs"/>
              </a:rPr>
              <a:t> (bu tanımdan küçük sapmalar oluşabilir). Eşitleme büyük ölçüde dengeleme ile de ilgilidir. Eşitleme görsel merkezleri ele alır, dengeleme ise görsel ağırlıkları ele alır. </a:t>
            </a:r>
            <a:endParaRPr lang="tr-TR" sz="1600" dirty="0" smtClean="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Şekil 2. </a:t>
            </a:r>
            <a:r>
              <a:rPr lang="tr-TR" sz="1600" dirty="0">
                <a:latin typeface="Arial Narrow" panose="020B0606020202030204" pitchFamily="34" charset="0"/>
                <a:ea typeface="+mj-ea"/>
                <a:cs typeface="+mj-cs"/>
              </a:rPr>
              <a:t>eşitleme çalışmasının iyi ve kötü uyarlamalarını göstermektedir. </a:t>
            </a:r>
            <a:r>
              <a:rPr lang="tr-TR" sz="1600" dirty="0" smtClean="0">
                <a:latin typeface="Arial Narrow" panose="020B0606020202030204" pitchFamily="34" charset="0"/>
                <a:ea typeface="+mj-ea"/>
                <a:cs typeface="+mj-cs"/>
              </a:rPr>
              <a:t>Şekil 2(a</a:t>
            </a:r>
            <a:r>
              <a:rPr lang="tr-TR" sz="1600" dirty="0">
                <a:latin typeface="Arial Narrow" panose="020B0606020202030204" pitchFamily="34" charset="0"/>
                <a:ea typeface="+mj-ea"/>
                <a:cs typeface="+mj-cs"/>
              </a:rPr>
              <a:t>)’da eşitleme genel görünümün kendisinin merkezileştirilmesiyle başarılır. Şekil </a:t>
            </a:r>
            <a:r>
              <a:rPr lang="tr-TR" sz="1600" dirty="0" smtClean="0">
                <a:latin typeface="Arial Narrow" panose="020B0606020202030204" pitchFamily="34" charset="0"/>
                <a:ea typeface="+mj-ea"/>
                <a:cs typeface="+mj-cs"/>
              </a:rPr>
              <a:t>2(b</a:t>
            </a:r>
            <a:r>
              <a:rPr lang="tr-TR" sz="1600" dirty="0">
                <a:latin typeface="Arial Narrow" panose="020B0606020202030204" pitchFamily="34" charset="0"/>
                <a:ea typeface="+mj-ea"/>
                <a:cs typeface="+mj-cs"/>
              </a:rPr>
              <a:t>)’de tasarım çerçeve merkezinden bir şekilde daha aşağıda bulunmaktadır.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4320" y="4256209"/>
            <a:ext cx="4886325" cy="2062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66464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4. BİLİŞSEL ERGONOMİDE ARAYÜZ TASARIMI</a:t>
            </a:r>
          </a:p>
        </p:txBody>
      </p:sp>
      <p:sp>
        <p:nvSpPr>
          <p:cNvPr id="3" name="İçerik Yer Tutucusu 2"/>
          <p:cNvSpPr>
            <a:spLocks noGrp="1"/>
          </p:cNvSpPr>
          <p:nvPr>
            <p:ph idx="1"/>
          </p:nvPr>
        </p:nvSpPr>
        <p:spPr>
          <a:xfrm>
            <a:off x="838200" y="1453662"/>
            <a:ext cx="10515600" cy="4723301"/>
          </a:xfrm>
        </p:spPr>
        <p:txBody>
          <a:bodyPr>
            <a:normAutofit/>
          </a:bodyPr>
          <a:lstStyle/>
          <a:p>
            <a:pPr marL="0" indent="0">
              <a:buNone/>
            </a:pPr>
            <a:r>
              <a:rPr lang="tr-TR" sz="1800" b="1" dirty="0" smtClean="0">
                <a:latin typeface="Arial Narrow" panose="020B0606020202030204" pitchFamily="34" charset="0"/>
                <a:ea typeface="+mj-ea"/>
                <a:cs typeface="+mj-cs"/>
              </a:rPr>
              <a:t>Simetri: </a:t>
            </a:r>
            <a:endParaRPr lang="tr-TR" sz="18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Simetri </a:t>
            </a:r>
            <a:r>
              <a:rPr lang="tr-TR" sz="1600" b="1" dirty="0" err="1">
                <a:latin typeface="Arial Narrow" panose="020B0606020202030204" pitchFamily="34" charset="0"/>
                <a:ea typeface="+mj-ea"/>
                <a:cs typeface="+mj-cs"/>
              </a:rPr>
              <a:t>eksensel</a:t>
            </a:r>
            <a:r>
              <a:rPr lang="tr-TR" sz="1600" b="1" dirty="0">
                <a:latin typeface="Arial Narrow" panose="020B0606020202030204" pitchFamily="34" charset="0"/>
                <a:ea typeface="+mj-ea"/>
                <a:cs typeface="+mj-cs"/>
              </a:rPr>
              <a:t> eşleştirmedir</a:t>
            </a:r>
            <a:r>
              <a:rPr lang="tr-TR" sz="1600" dirty="0">
                <a:latin typeface="Arial Narrow" panose="020B0606020202030204" pitchFamily="34" charset="0"/>
                <a:ea typeface="+mj-ea"/>
                <a:cs typeface="+mj-cs"/>
              </a:rPr>
              <a:t>: Bir tarafta bulunan bir birimin merkez doğrusuna göre simetriği diğer tarafta da bulunur. Bu kopyalama aynı zamanda dengeleme de oluşturur fakat dengeleme bunu simetri olmadan başarır. Düşey simetri düşey eksende eşitlenmiş denge ayarlarını kapsar, aynı zamanda yatay simetri yatay eksende oluşur. </a:t>
            </a:r>
            <a:r>
              <a:rPr lang="tr-TR" sz="1600" dirty="0" err="1">
                <a:latin typeface="Arial Narrow" panose="020B0606020202030204" pitchFamily="34" charset="0"/>
                <a:ea typeface="+mj-ea"/>
                <a:cs typeface="+mj-cs"/>
              </a:rPr>
              <a:t>Radial</a:t>
            </a:r>
            <a:r>
              <a:rPr lang="tr-TR" sz="1600" dirty="0">
                <a:latin typeface="Arial Narrow" panose="020B0606020202030204" pitchFamily="34" charset="0"/>
                <a:ea typeface="+mj-ea"/>
                <a:cs typeface="+mj-cs"/>
              </a:rPr>
              <a:t> simetri bir merkezde iki ya da daha fazla eksenle kesişen eşit elementlerden oluşur. </a:t>
            </a:r>
          </a:p>
          <a:p>
            <a:pPr marL="0" indent="0">
              <a:lnSpc>
                <a:spcPct val="150000"/>
              </a:lnSpc>
              <a:buNone/>
            </a:pPr>
            <a:r>
              <a:rPr lang="tr-TR" sz="1600" dirty="0" smtClean="0">
                <a:latin typeface="Arial Narrow" panose="020B0606020202030204" pitchFamily="34" charset="0"/>
                <a:ea typeface="+mj-ea"/>
                <a:cs typeface="+mj-cs"/>
              </a:rPr>
              <a:t>	Şekil 3 </a:t>
            </a:r>
            <a:r>
              <a:rPr lang="tr-TR" sz="1600" dirty="0">
                <a:latin typeface="Arial Narrow" panose="020B0606020202030204" pitchFamily="34" charset="0"/>
                <a:ea typeface="+mj-ea"/>
                <a:cs typeface="+mj-cs"/>
              </a:rPr>
              <a:t>simetri çalışmasında iyi ve kötü uyarlamaları göstermektedir. Şekil </a:t>
            </a:r>
            <a:r>
              <a:rPr lang="tr-TR" sz="1600" dirty="0" smtClean="0">
                <a:latin typeface="Arial Narrow" panose="020B0606020202030204" pitchFamily="34" charset="0"/>
                <a:ea typeface="+mj-ea"/>
                <a:cs typeface="+mj-cs"/>
              </a:rPr>
              <a:t>3.(a</a:t>
            </a:r>
            <a:r>
              <a:rPr lang="tr-TR" sz="1600" dirty="0">
                <a:latin typeface="Arial Narrow" panose="020B0606020202030204" pitchFamily="34" charset="0"/>
                <a:ea typeface="+mj-ea"/>
                <a:cs typeface="+mj-cs"/>
              </a:rPr>
              <a:t>) de ekran orta çizgisinde simetri oluşturulacak şekilde elementler kopyalanır. Şekil </a:t>
            </a:r>
            <a:r>
              <a:rPr lang="tr-TR" sz="1600" dirty="0" smtClean="0">
                <a:latin typeface="Arial Narrow" panose="020B0606020202030204" pitchFamily="34" charset="0"/>
                <a:ea typeface="+mj-ea"/>
                <a:cs typeface="+mj-cs"/>
              </a:rPr>
              <a:t>3. </a:t>
            </a:r>
            <a:r>
              <a:rPr lang="tr-TR" sz="1600" dirty="0">
                <a:latin typeface="Arial Narrow" panose="020B0606020202030204" pitchFamily="34" charset="0"/>
                <a:ea typeface="+mj-ea"/>
                <a:cs typeface="+mj-cs"/>
              </a:rPr>
              <a:t>(b) asimetrik tasarımı göstermektedir.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6291" y="4217745"/>
            <a:ext cx="5388055" cy="2640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0223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4. BİLİŞSEL ERGONOMİDE ARAYÜZ TASARIMI</a:t>
            </a:r>
          </a:p>
        </p:txBody>
      </p:sp>
      <p:sp>
        <p:nvSpPr>
          <p:cNvPr id="3" name="İçerik Yer Tutucusu 2"/>
          <p:cNvSpPr>
            <a:spLocks noGrp="1"/>
          </p:cNvSpPr>
          <p:nvPr>
            <p:ph idx="1"/>
          </p:nvPr>
        </p:nvSpPr>
        <p:spPr>
          <a:xfrm>
            <a:off x="838200" y="1453662"/>
            <a:ext cx="10515600" cy="4723301"/>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Yoğunluk </a:t>
            </a:r>
            <a:r>
              <a:rPr lang="tr-TR" sz="1800" b="1" dirty="0" smtClean="0">
                <a:latin typeface="Arial Narrow" panose="020B0606020202030204" pitchFamily="34" charset="0"/>
                <a:ea typeface="+mj-ea"/>
                <a:cs typeface="+mj-cs"/>
              </a:rPr>
              <a:t>:</a:t>
            </a:r>
            <a:endParaRPr lang="tr-TR" sz="18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Yoğunluk </a:t>
            </a:r>
            <a:r>
              <a:rPr lang="tr-TR" sz="1600" b="1" dirty="0">
                <a:latin typeface="Arial Narrow" panose="020B0606020202030204" pitchFamily="34" charset="0"/>
                <a:ea typeface="+mj-ea"/>
                <a:cs typeface="+mj-cs"/>
              </a:rPr>
              <a:t>ekranın ne kadarına nesnelerin yayılmış olduğu ile ilgilidir</a:t>
            </a:r>
            <a:r>
              <a:rPr lang="tr-TR" sz="1600" dirty="0">
                <a:latin typeface="Arial Narrow" panose="020B0606020202030204" pitchFamily="34" charset="0"/>
                <a:ea typeface="+mj-ea"/>
                <a:cs typeface="+mj-cs"/>
              </a:rPr>
              <a:t>. Uygun yoğunluk ekrana konulan nesnelerin yoğunluğunu optimal oranda tutmak ile oluşturulur. Yoğunluğun ölçüsü, </a:t>
            </a:r>
            <a:r>
              <a:rPr lang="tr-TR" sz="1600" dirty="0" err="1">
                <a:latin typeface="Arial Narrow" panose="020B0606020202030204" pitchFamily="34" charset="0"/>
                <a:ea typeface="+mj-ea"/>
                <a:cs typeface="+mj-cs"/>
              </a:rPr>
              <a:t>Tullis</a:t>
            </a:r>
            <a:r>
              <a:rPr lang="tr-TR" sz="1600" dirty="0">
                <a:latin typeface="Arial Narrow" panose="020B0606020202030204" pitchFamily="34" charset="0"/>
                <a:ea typeface="+mj-ea"/>
                <a:cs typeface="+mj-cs"/>
              </a:rPr>
              <a:t> tarafından şu şekilde belirtilmiştir; veri içeren tüm çerçevedeki karakter pozisyonlarının yüzdesidir. </a:t>
            </a:r>
          </a:p>
          <a:p>
            <a:pPr marL="0" indent="0">
              <a:lnSpc>
                <a:spcPct val="150000"/>
              </a:lnSpc>
              <a:buNone/>
            </a:pPr>
            <a:r>
              <a:rPr lang="tr-TR" sz="1600" dirty="0" smtClean="0">
                <a:latin typeface="Arial Narrow" panose="020B0606020202030204" pitchFamily="34" charset="0"/>
                <a:ea typeface="+mj-ea"/>
                <a:cs typeface="+mj-cs"/>
              </a:rPr>
              <a:t>	Şekil 4’de </a:t>
            </a:r>
            <a:r>
              <a:rPr lang="tr-TR" sz="1600" dirty="0">
                <a:latin typeface="Arial Narrow" panose="020B0606020202030204" pitchFamily="34" charset="0"/>
                <a:ea typeface="+mj-ea"/>
                <a:cs typeface="+mj-cs"/>
              </a:rPr>
              <a:t>yoğunluk çalışmasında iyi ve kötü uygulamaların gösterimi sunulmuştur. Şekil </a:t>
            </a:r>
            <a:r>
              <a:rPr lang="tr-TR" sz="1600" dirty="0" smtClean="0">
                <a:latin typeface="Arial Narrow" panose="020B0606020202030204" pitchFamily="34" charset="0"/>
                <a:ea typeface="+mj-ea"/>
                <a:cs typeface="+mj-cs"/>
              </a:rPr>
              <a:t>4(a</a:t>
            </a:r>
            <a:r>
              <a:rPr lang="tr-TR" sz="1600" dirty="0">
                <a:latin typeface="Arial Narrow" panose="020B0606020202030204" pitchFamily="34" charset="0"/>
                <a:ea typeface="+mj-ea"/>
                <a:cs typeface="+mj-cs"/>
              </a:rPr>
              <a:t>)’da ekrandaki nesnelerin yoğunluğunu optimal bir düzeyde kısıtlamak sureti ile yoğunluk kriterine uygunluk sağlanmıştır. Şekil </a:t>
            </a:r>
            <a:r>
              <a:rPr lang="tr-TR" sz="1600" dirty="0" smtClean="0">
                <a:latin typeface="Arial Narrow" panose="020B0606020202030204" pitchFamily="34" charset="0"/>
                <a:ea typeface="+mj-ea"/>
                <a:cs typeface="+mj-cs"/>
              </a:rPr>
              <a:t>4(b</a:t>
            </a:r>
            <a:r>
              <a:rPr lang="tr-TR" sz="1600" dirty="0">
                <a:latin typeface="Arial Narrow" panose="020B0606020202030204" pitchFamily="34" charset="0"/>
                <a:ea typeface="+mj-ea"/>
                <a:cs typeface="+mj-cs"/>
              </a:rPr>
              <a:t>) düzensiz yayılımı ve sınırlandırılmış içeriği göstermektedir.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203" y="4441215"/>
            <a:ext cx="5553220" cy="2205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75335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4. BİLİŞSEL ERGONOMİDE ARAYÜZ TASARIMI</a:t>
            </a:r>
          </a:p>
        </p:txBody>
      </p:sp>
      <p:sp>
        <p:nvSpPr>
          <p:cNvPr id="3" name="İçerik Yer Tutucusu 2"/>
          <p:cNvSpPr>
            <a:spLocks noGrp="1"/>
          </p:cNvSpPr>
          <p:nvPr>
            <p:ph idx="1"/>
          </p:nvPr>
        </p:nvSpPr>
        <p:spPr>
          <a:xfrm>
            <a:off x="838200" y="1453662"/>
            <a:ext cx="10515600" cy="4723301"/>
          </a:xfrm>
        </p:spPr>
        <p:txBody>
          <a:bodyPr>
            <a:normAutofit/>
          </a:bodyPr>
          <a:lstStyle/>
          <a:p>
            <a:pPr marL="0" indent="0">
              <a:buNone/>
            </a:pPr>
            <a:r>
              <a:rPr lang="tr-TR" sz="1800" b="1" dirty="0">
                <a:latin typeface="Arial Narrow" panose="020B0606020202030204" pitchFamily="34" charset="0"/>
                <a:ea typeface="+mj-ea"/>
                <a:cs typeface="+mj-cs"/>
              </a:rPr>
              <a:t>Ekonomiklik </a:t>
            </a:r>
          </a:p>
          <a:p>
            <a:pPr marL="0" indent="0">
              <a:lnSpc>
                <a:spcPct val="150000"/>
              </a:lnSpc>
              <a:buNone/>
            </a:pPr>
            <a:r>
              <a:rPr lang="tr-TR" sz="1600" dirty="0" smtClean="0">
                <a:latin typeface="Arial Narrow" panose="020B0606020202030204" pitchFamily="34" charset="0"/>
                <a:ea typeface="+mj-ea"/>
                <a:cs typeface="+mj-cs"/>
              </a:rPr>
              <a:t>	Mesaj </a:t>
            </a:r>
            <a:r>
              <a:rPr lang="tr-TR" sz="1600" dirty="0">
                <a:latin typeface="Arial Narrow" panose="020B0606020202030204" pitchFamily="34" charset="0"/>
                <a:ea typeface="+mj-ea"/>
                <a:cs typeface="+mj-cs"/>
              </a:rPr>
              <a:t>aktarımın mümkün olduğunca basit gerçekleştirildiği tedbirli ve temkinli görsel eleman kullanımı ile ekonomiklik oluşturulur. </a:t>
            </a:r>
            <a:r>
              <a:rPr lang="tr-TR" sz="1600" b="1" dirty="0">
                <a:latin typeface="Arial Narrow" panose="020B0606020202030204" pitchFamily="34" charset="0"/>
                <a:ea typeface="+mj-ea"/>
                <a:cs typeface="+mj-cs"/>
              </a:rPr>
              <a:t>Ekonomiklik mümkün en az alan büyüklüğü kullanımı ile elde edilir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Şekil 5’de </a:t>
            </a:r>
            <a:r>
              <a:rPr lang="tr-TR" sz="1600" dirty="0">
                <a:latin typeface="Arial Narrow" panose="020B0606020202030204" pitchFamily="34" charset="0"/>
                <a:ea typeface="+mj-ea"/>
                <a:cs typeface="+mj-cs"/>
              </a:rPr>
              <a:t>ekonomiklik çalışmasında iyi ve kötü uygulamalar ortaya konulmuştur. Şekil </a:t>
            </a:r>
            <a:r>
              <a:rPr lang="tr-TR" sz="1600" dirty="0" smtClean="0">
                <a:latin typeface="Arial Narrow" panose="020B0606020202030204" pitchFamily="34" charset="0"/>
                <a:ea typeface="+mj-ea"/>
                <a:cs typeface="+mj-cs"/>
              </a:rPr>
              <a:t>5(a</a:t>
            </a:r>
            <a:r>
              <a:rPr lang="tr-TR" sz="1600" dirty="0">
                <a:latin typeface="Arial Narrow" panose="020B0606020202030204" pitchFamily="34" charset="0"/>
                <a:ea typeface="+mj-ea"/>
                <a:cs typeface="+mj-cs"/>
              </a:rPr>
              <a:t>) ekonomiklik eşit alan kullanımı ile sağlanmıştır. Şekil 5</a:t>
            </a:r>
            <a:r>
              <a:rPr lang="tr-TR" sz="1600" dirty="0" smtClean="0">
                <a:latin typeface="Arial Narrow" panose="020B0606020202030204" pitchFamily="34" charset="0"/>
                <a:ea typeface="+mj-ea"/>
                <a:cs typeface="+mj-cs"/>
              </a:rPr>
              <a:t>(b</a:t>
            </a:r>
            <a:r>
              <a:rPr lang="tr-TR" sz="1600" dirty="0">
                <a:latin typeface="Arial Narrow" panose="020B0606020202030204" pitchFamily="34" charset="0"/>
                <a:ea typeface="+mj-ea"/>
                <a:cs typeface="+mj-cs"/>
              </a:rPr>
              <a:t>) daha az ekonomiklik değerine sahiptir, çünkü daha çeşitli alan büyüklükleri kullanılmıştır.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5573" y="3827585"/>
            <a:ext cx="6248125" cy="2561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30243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4. BİLİŞSEL ERGONOMİDE ARAYÜZ TASARIMI</a:t>
            </a:r>
          </a:p>
        </p:txBody>
      </p:sp>
      <p:sp>
        <p:nvSpPr>
          <p:cNvPr id="3" name="İçerik Yer Tutucusu 2"/>
          <p:cNvSpPr>
            <a:spLocks noGrp="1"/>
          </p:cNvSpPr>
          <p:nvPr>
            <p:ph idx="1"/>
          </p:nvPr>
        </p:nvSpPr>
        <p:spPr>
          <a:xfrm>
            <a:off x="838200" y="1453662"/>
            <a:ext cx="10515600" cy="4723301"/>
          </a:xfrm>
        </p:spPr>
        <p:txBody>
          <a:bodyPr>
            <a:normAutofit/>
          </a:bodyPr>
          <a:lstStyle/>
          <a:p>
            <a:pPr marL="0" indent="0">
              <a:buNone/>
            </a:pPr>
            <a:r>
              <a:rPr lang="tr-TR" sz="1800" b="1" dirty="0">
                <a:latin typeface="Arial Narrow" panose="020B0606020202030204" pitchFamily="34" charset="0"/>
                <a:ea typeface="+mj-ea"/>
                <a:cs typeface="+mj-cs"/>
              </a:rPr>
              <a:t>Homojenlik </a:t>
            </a:r>
          </a:p>
          <a:p>
            <a:pPr marL="0" indent="0">
              <a:lnSpc>
                <a:spcPct val="150000"/>
              </a:lnSpc>
              <a:buNone/>
            </a:pPr>
            <a:r>
              <a:rPr lang="tr-TR" sz="1600" dirty="0" smtClean="0">
                <a:latin typeface="Arial Narrow" panose="020B0606020202030204" pitchFamily="34" charset="0"/>
                <a:ea typeface="+mj-ea"/>
                <a:cs typeface="+mj-cs"/>
              </a:rPr>
              <a:t>	Homojenlik </a:t>
            </a:r>
            <a:r>
              <a:rPr lang="tr-TR" sz="1600" dirty="0">
                <a:latin typeface="Arial Narrow" panose="020B0606020202030204" pitchFamily="34" charset="0"/>
                <a:ea typeface="+mj-ea"/>
                <a:cs typeface="+mj-cs"/>
              </a:rPr>
              <a:t>kompozisyonunun bağıl derecesi ekranın dört bir köşesinin arasına </a:t>
            </a:r>
            <a:r>
              <a:rPr lang="tr-TR" sz="1600" b="1" dirty="0">
                <a:latin typeface="Arial Narrow" panose="020B0606020202030204" pitchFamily="34" charset="0"/>
                <a:ea typeface="+mj-ea"/>
                <a:cs typeface="+mj-cs"/>
              </a:rPr>
              <a:t>nesnelerin ne kadar düzgünce dağıtıldığı </a:t>
            </a:r>
            <a:r>
              <a:rPr lang="tr-TR" sz="1600" dirty="0">
                <a:latin typeface="Arial Narrow" panose="020B0606020202030204" pitchFamily="34" charset="0"/>
                <a:ea typeface="+mj-ea"/>
                <a:cs typeface="+mj-cs"/>
              </a:rPr>
              <a:t>ile belirlenir. Düzgünlüğün derecesi nesnelerin sayısının hemen hemen eşit veya fazla olması ile ilgilidir. </a:t>
            </a:r>
          </a:p>
          <a:p>
            <a:pPr marL="0" indent="0">
              <a:lnSpc>
                <a:spcPct val="150000"/>
              </a:lnSpc>
              <a:buNone/>
            </a:pPr>
            <a:r>
              <a:rPr lang="tr-TR" sz="1600" dirty="0" smtClean="0">
                <a:latin typeface="Arial Narrow" panose="020B0606020202030204" pitchFamily="34" charset="0"/>
                <a:ea typeface="+mj-ea"/>
                <a:cs typeface="+mj-cs"/>
              </a:rPr>
              <a:t>	Şekil 6’da </a:t>
            </a:r>
            <a:r>
              <a:rPr lang="tr-TR" sz="1600" dirty="0">
                <a:latin typeface="Arial Narrow" panose="020B0606020202030204" pitchFamily="34" charset="0"/>
                <a:ea typeface="+mj-ea"/>
                <a:cs typeface="+mj-cs"/>
              </a:rPr>
              <a:t>homojenlik çalışmasında iyi ve kötü uygulamaların gösterimi verilmiştir. Şekil 6</a:t>
            </a:r>
            <a:r>
              <a:rPr lang="tr-TR" sz="1600" dirty="0" smtClean="0">
                <a:latin typeface="Arial Narrow" panose="020B0606020202030204" pitchFamily="34" charset="0"/>
                <a:ea typeface="+mj-ea"/>
                <a:cs typeface="+mj-cs"/>
              </a:rPr>
              <a:t>(a</a:t>
            </a:r>
            <a:r>
              <a:rPr lang="tr-TR" sz="1600" dirty="0">
                <a:latin typeface="Arial Narrow" panose="020B0606020202030204" pitchFamily="34" charset="0"/>
                <a:ea typeface="+mj-ea"/>
                <a:cs typeface="+mj-cs"/>
              </a:rPr>
              <a:t>)’da homojenlik ekranın dört bir köşesinin ortasına nesnelerin düzgünce dağıtılması ile sağlanmıştır. Şekil 6</a:t>
            </a:r>
            <a:r>
              <a:rPr lang="tr-TR" sz="1600" dirty="0" smtClean="0">
                <a:latin typeface="Arial Narrow" panose="020B0606020202030204" pitchFamily="34" charset="0"/>
                <a:ea typeface="+mj-ea"/>
                <a:cs typeface="+mj-cs"/>
              </a:rPr>
              <a:t>(b</a:t>
            </a:r>
            <a:r>
              <a:rPr lang="tr-TR" sz="1600" dirty="0">
                <a:latin typeface="Arial Narrow" panose="020B0606020202030204" pitchFamily="34" charset="0"/>
                <a:ea typeface="+mj-ea"/>
                <a:cs typeface="+mj-cs"/>
              </a:rPr>
              <a:t>)’de nesneler düzgünce dağıtılmamıştır.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6214" y="3628292"/>
            <a:ext cx="6064712" cy="2901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91716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4. BİLİŞSEL ERGONOMİDE ARAYÜZ TASARIMI</a:t>
            </a:r>
          </a:p>
        </p:txBody>
      </p:sp>
      <p:sp>
        <p:nvSpPr>
          <p:cNvPr id="3" name="İçerik Yer Tutucusu 2"/>
          <p:cNvSpPr>
            <a:spLocks noGrp="1"/>
          </p:cNvSpPr>
          <p:nvPr>
            <p:ph idx="1"/>
          </p:nvPr>
        </p:nvSpPr>
        <p:spPr>
          <a:xfrm>
            <a:off x="838200" y="1453662"/>
            <a:ext cx="10515600" cy="4723301"/>
          </a:xfrm>
        </p:spPr>
        <p:txBody>
          <a:bodyPr>
            <a:normAutofit/>
          </a:bodyPr>
          <a:lstStyle/>
          <a:p>
            <a:pPr marL="0" indent="0">
              <a:buNone/>
            </a:pPr>
            <a:r>
              <a:rPr lang="tr-TR" sz="1800" b="1" dirty="0">
                <a:latin typeface="Arial Narrow" panose="020B0606020202030204" pitchFamily="34" charset="0"/>
                <a:ea typeface="+mj-ea"/>
                <a:cs typeface="+mj-cs"/>
              </a:rPr>
              <a:t>Ritim </a:t>
            </a:r>
          </a:p>
          <a:p>
            <a:pPr marL="0" indent="0">
              <a:lnSpc>
                <a:spcPct val="150000"/>
              </a:lnSpc>
              <a:buNone/>
            </a:pPr>
            <a:r>
              <a:rPr lang="tr-TR" sz="1600" dirty="0" smtClean="0">
                <a:latin typeface="Arial Narrow" panose="020B0606020202030204" pitchFamily="34" charset="0"/>
                <a:ea typeface="+mj-ea"/>
                <a:cs typeface="+mj-cs"/>
              </a:rPr>
              <a:t>	Dizaynda </a:t>
            </a:r>
            <a:r>
              <a:rPr lang="tr-TR" sz="1600" dirty="0">
                <a:latin typeface="Arial Narrow" panose="020B0606020202030204" pitchFamily="34" charset="0"/>
                <a:ea typeface="+mj-ea"/>
                <a:cs typeface="+mj-cs"/>
              </a:rPr>
              <a:t>ritim, </a:t>
            </a:r>
            <a:r>
              <a:rPr lang="tr-TR" sz="1600" b="1" dirty="0">
                <a:latin typeface="Arial Narrow" panose="020B0606020202030204" pitchFamily="34" charset="0"/>
                <a:ea typeface="+mj-ea"/>
                <a:cs typeface="+mj-cs"/>
              </a:rPr>
              <a:t>bileşenlerdeki değişimin düzenli şablonuna işaret eder</a:t>
            </a:r>
            <a:r>
              <a:rPr lang="tr-TR" sz="1600" dirty="0">
                <a:latin typeface="Arial Narrow" panose="020B0606020202030204" pitchFamily="34" charset="0"/>
                <a:ea typeface="+mj-ea"/>
                <a:cs typeface="+mj-cs"/>
              </a:rPr>
              <a:t>. Bu çeşitlilikteki düzenleme görünüşü heyecan verici bir forma dönüştürür. Ritim düzenlemenin çeşitliliği, boyut, sayı ve bileşenlerin yapısı aracılığı ile elde edilir. Ritmin oluşturulduğu bileşenler grubunda boyut karmaşıklığa (bileşenlerin sayısı ve farklılığı) bağlıdır. </a:t>
            </a:r>
          </a:p>
          <a:p>
            <a:pPr marL="0" indent="0">
              <a:lnSpc>
                <a:spcPct val="150000"/>
              </a:lnSpc>
              <a:buNone/>
            </a:pPr>
            <a:r>
              <a:rPr lang="tr-TR" sz="1600" dirty="0" smtClean="0">
                <a:latin typeface="Arial Narrow" panose="020B0606020202030204" pitchFamily="34" charset="0"/>
                <a:ea typeface="+mj-ea"/>
                <a:cs typeface="+mj-cs"/>
              </a:rPr>
              <a:t>	Ritim </a:t>
            </a:r>
            <a:r>
              <a:rPr lang="tr-TR" sz="1600" dirty="0">
                <a:latin typeface="Arial Narrow" panose="020B0606020202030204" pitchFamily="34" charset="0"/>
                <a:ea typeface="+mj-ea"/>
                <a:cs typeface="+mj-cs"/>
              </a:rPr>
              <a:t>çalışmasında iyi ve kötü uygulamaların gösterimi Şekil </a:t>
            </a:r>
            <a:r>
              <a:rPr lang="tr-TR" sz="1600" dirty="0" smtClean="0">
                <a:latin typeface="Arial Narrow" panose="020B0606020202030204" pitchFamily="34" charset="0"/>
                <a:ea typeface="+mj-ea"/>
                <a:cs typeface="+mj-cs"/>
              </a:rPr>
              <a:t>7’deki </a:t>
            </a:r>
            <a:r>
              <a:rPr lang="tr-TR" sz="1600" dirty="0">
                <a:latin typeface="Arial Narrow" panose="020B0606020202030204" pitchFamily="34" charset="0"/>
                <a:ea typeface="+mj-ea"/>
                <a:cs typeface="+mj-cs"/>
              </a:rPr>
              <a:t>gibidir. Şekil 7</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(a)’da ritim sistematik sıralama ile sağlanmıştır. Şekil 7</a:t>
            </a:r>
            <a:r>
              <a:rPr lang="tr-TR" sz="1600" dirty="0" smtClean="0">
                <a:latin typeface="Arial Narrow" panose="020B0606020202030204" pitchFamily="34" charset="0"/>
                <a:ea typeface="+mj-ea"/>
                <a:cs typeface="+mj-cs"/>
              </a:rPr>
              <a:t>(b</a:t>
            </a:r>
            <a:r>
              <a:rPr lang="tr-TR" sz="1600" dirty="0">
                <a:latin typeface="Arial Narrow" panose="020B0606020202030204" pitchFamily="34" charset="0"/>
                <a:ea typeface="+mj-ea"/>
                <a:cs typeface="+mj-cs"/>
              </a:rPr>
              <a:t>)’deki bileşenler kaotik, kafa karıştırıcı ve organize olmamış bir görünüme neden olmaktadır.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6432" y="3892429"/>
            <a:ext cx="5400675" cy="2555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96243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5</a:t>
            </a:r>
            <a:r>
              <a:rPr lang="tr-TR" sz="3600" dirty="0" smtClean="0">
                <a:latin typeface="Arial Narrow" panose="020B0606020202030204" pitchFamily="34" charset="0"/>
              </a:rPr>
              <a:t>. KULLANABİLİRLİĞİN DEĞERLENDİRİLMESİ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453662"/>
            <a:ext cx="10515600" cy="4723301"/>
          </a:xfrm>
        </p:spPr>
        <p:txBody>
          <a:bodyPr>
            <a:normAutofit lnSpcReduction="10000"/>
          </a:bodyPr>
          <a:lstStyle/>
          <a:p>
            <a:pPr marL="0" indent="0">
              <a:lnSpc>
                <a:spcPct val="150000"/>
              </a:lnSpc>
              <a:buNone/>
            </a:pPr>
            <a:r>
              <a:rPr lang="tr-TR" sz="1600" dirty="0" smtClean="0">
                <a:latin typeface="Arial Narrow" panose="020B0606020202030204" pitchFamily="34" charset="0"/>
                <a:ea typeface="+mj-ea"/>
                <a:cs typeface="+mj-cs"/>
              </a:rPr>
              <a:t>	Ana </a:t>
            </a:r>
            <a:r>
              <a:rPr lang="tr-TR" sz="1600" dirty="0">
                <a:latin typeface="Arial Narrow" panose="020B0606020202030204" pitchFamily="34" charset="0"/>
                <a:ea typeface="+mj-ea"/>
                <a:cs typeface="+mj-cs"/>
              </a:rPr>
              <a:t>yazılım kullanılabilirlik standardı olan ISO Standardının “</a:t>
            </a:r>
            <a:r>
              <a:rPr lang="tr-TR" sz="1600" b="1" dirty="0">
                <a:latin typeface="Arial Narrow" panose="020B0606020202030204" pitchFamily="34" charset="0"/>
                <a:ea typeface="+mj-ea"/>
                <a:cs typeface="+mj-cs"/>
              </a:rPr>
              <a:t>Kullanılabilirliğin Ana </a:t>
            </a:r>
            <a:r>
              <a:rPr lang="tr-TR" sz="1600" b="1" dirty="0" err="1">
                <a:latin typeface="Arial Narrow" panose="020B0606020202030204" pitchFamily="34" charset="0"/>
                <a:ea typeface="+mj-ea"/>
                <a:cs typeface="+mj-cs"/>
              </a:rPr>
              <a:t>Hatları”nda</a:t>
            </a:r>
            <a:r>
              <a:rPr lang="tr-TR" sz="1600" dirty="0">
                <a:latin typeface="Arial Narrow" panose="020B0606020202030204" pitchFamily="34" charset="0"/>
                <a:ea typeface="+mj-ea"/>
                <a:cs typeface="+mj-cs"/>
              </a:rPr>
              <a:t>, kullanılabilirliğin ana hatlarını şu şekilde belirtmektedir: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Kullanım </a:t>
            </a:r>
            <a:r>
              <a:rPr lang="tr-TR" sz="1600" dirty="0">
                <a:latin typeface="Arial Narrow" panose="020B0606020202030204" pitchFamily="34" charset="0"/>
                <a:ea typeface="+mj-ea"/>
                <a:cs typeface="+mj-cs"/>
              </a:rPr>
              <a:t>konteksti, kullanıcılar, ekipman, çevre, amaçlar, görevler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Kullanılabilirlik </a:t>
            </a:r>
            <a:r>
              <a:rPr lang="tr-TR" sz="1600" dirty="0">
                <a:latin typeface="Arial Narrow" panose="020B0606020202030204" pitchFamily="34" charset="0"/>
                <a:ea typeface="+mj-ea"/>
                <a:cs typeface="+mj-cs"/>
              </a:rPr>
              <a:t>ölçütleri, etkinlik, verimli çalışma, </a:t>
            </a:r>
            <a:r>
              <a:rPr lang="tr-TR" sz="1600" dirty="0" err="1">
                <a:latin typeface="Arial Narrow" panose="020B0606020202030204" pitchFamily="34" charset="0"/>
                <a:ea typeface="+mj-ea"/>
                <a:cs typeface="+mj-cs"/>
              </a:rPr>
              <a:t>tatminiyet</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Tasarım </a:t>
            </a:r>
            <a:r>
              <a:rPr lang="tr-TR" sz="1600" dirty="0">
                <a:latin typeface="Arial Narrow" panose="020B0606020202030204" pitchFamily="34" charset="0"/>
                <a:ea typeface="+mj-ea"/>
                <a:cs typeface="+mj-cs"/>
              </a:rPr>
              <a:t>sürecinde kullanılabilirliğin tanımlaması ve değerlendirilmesi </a:t>
            </a:r>
          </a:p>
          <a:p>
            <a:pPr marL="0" indent="0">
              <a:lnSpc>
                <a:spcPct val="150000"/>
              </a:lnSpc>
              <a:buNone/>
            </a:pPr>
            <a:r>
              <a:rPr lang="tr-TR" sz="1600" dirty="0" smtClean="0">
                <a:latin typeface="Arial Narrow" panose="020B0606020202030204" pitchFamily="34" charset="0"/>
                <a:ea typeface="+mj-ea"/>
                <a:cs typeface="+mj-cs"/>
              </a:rPr>
              <a:t>	</a:t>
            </a:r>
            <a:r>
              <a:rPr lang="tr-TR" sz="1600" b="1" dirty="0" err="1" smtClean="0">
                <a:latin typeface="Arial Narrow" panose="020B0606020202030204" pitchFamily="34" charset="0"/>
                <a:ea typeface="+mj-ea"/>
                <a:cs typeface="+mj-cs"/>
              </a:rPr>
              <a:t>Ergonomist</a:t>
            </a:r>
            <a:r>
              <a:rPr lang="tr-TR" sz="1600" dirty="0">
                <a:latin typeface="Arial Narrow" panose="020B0606020202030204" pitchFamily="34" charset="0"/>
                <a:ea typeface="+mj-ea"/>
                <a:cs typeface="+mj-cs"/>
              </a:rPr>
              <a:t>, kullanılabilirlik ölçütünü sağlayabilmek için bağımsız bileşenleri tasarlamanın yanı sıra bu bağımsız bileşenlerinin ne şekilde etkileşim içinde olduklarını da göz önünde bulundurmalıdır. Kullanılabilirlik kombine bir şekilde tüm fonksiyonel sistem bileşenlerini içerir. Kullanılabilirlik tüm bileşenler ne kadar uyum içinde çalışırsa o kadar yüksektir, bu uyum sayesinde elde edilen sinerjiden ekstra fayda sağlanır. </a:t>
            </a:r>
          </a:p>
          <a:p>
            <a:pPr marL="0" indent="0">
              <a:lnSpc>
                <a:spcPct val="150000"/>
              </a:lnSpc>
              <a:buNone/>
            </a:pPr>
            <a:r>
              <a:rPr lang="tr-TR" sz="1600" dirty="0" smtClean="0">
                <a:latin typeface="Arial Narrow" panose="020B0606020202030204" pitchFamily="34" charset="0"/>
                <a:ea typeface="+mj-ea"/>
                <a:cs typeface="+mj-cs"/>
              </a:rPr>
              <a:t>	</a:t>
            </a:r>
            <a:r>
              <a:rPr lang="tr-TR" sz="1600" b="1" dirty="0" err="1" smtClean="0">
                <a:latin typeface="Arial Narrow" panose="020B0606020202030204" pitchFamily="34" charset="0"/>
                <a:ea typeface="+mj-ea"/>
                <a:cs typeface="+mj-cs"/>
              </a:rPr>
              <a:t>Arayüz</a:t>
            </a:r>
            <a:r>
              <a:rPr lang="tr-TR" sz="1600" b="1"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içeriği kullanılabilirlik kriteri</a:t>
            </a:r>
            <a:r>
              <a:rPr lang="tr-TR" sz="1600" dirty="0">
                <a:latin typeface="Arial Narrow" panose="020B0606020202030204" pitchFamily="34" charset="0"/>
                <a:ea typeface="+mj-ea"/>
                <a:cs typeface="+mj-cs"/>
              </a:rPr>
              <a:t>, günümüzdeki ve gelecekteki farklı </a:t>
            </a:r>
            <a:r>
              <a:rPr lang="tr-TR" sz="1600" dirty="0" err="1">
                <a:latin typeface="Arial Narrow" panose="020B0606020202030204" pitchFamily="34" charset="0"/>
                <a:ea typeface="+mj-ea"/>
                <a:cs typeface="+mj-cs"/>
              </a:rPr>
              <a:t>arayüz</a:t>
            </a:r>
            <a:r>
              <a:rPr lang="tr-TR" sz="1600" dirty="0">
                <a:latin typeface="Arial Narrow" panose="020B0606020202030204" pitchFamily="34" charset="0"/>
                <a:ea typeface="+mj-ea"/>
                <a:cs typeface="+mj-cs"/>
              </a:rPr>
              <a:t> teknolojilerinde yaygın olarak uygulanmak üzere ve otomatik test ve insanlar tarafından yapılan değerlendirmenin bir bileşimi ile test edilebilir şekilde geliştirilmiştir. </a:t>
            </a:r>
          </a:p>
        </p:txBody>
      </p:sp>
    </p:spTree>
    <p:extLst>
      <p:ext uri="{BB962C8B-B14F-4D97-AF65-F5344CB8AC3E}">
        <p14:creationId xmlns:p14="http://schemas.microsoft.com/office/powerpoint/2010/main" val="35233884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5</a:t>
            </a:r>
            <a:r>
              <a:rPr lang="tr-TR" sz="3600" dirty="0" smtClean="0">
                <a:latin typeface="Arial Narrow" panose="020B0606020202030204" pitchFamily="34" charset="0"/>
              </a:rPr>
              <a:t>. KULLANABİLİRLİĞİN DEĞERLENDİRİLMESİ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453662"/>
            <a:ext cx="10515600" cy="4723301"/>
          </a:xfrm>
        </p:spPr>
        <p:txBody>
          <a:bodyPr>
            <a:normAutofit lnSpcReduction="10000"/>
          </a:bodyPr>
          <a:lstStyle/>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Prensipler: </a:t>
            </a:r>
            <a:r>
              <a:rPr lang="tr-TR" sz="1600" dirty="0">
                <a:latin typeface="Arial Narrow" panose="020B0606020202030204" pitchFamily="34" charset="0"/>
                <a:ea typeface="+mj-ea"/>
                <a:cs typeface="+mj-cs"/>
              </a:rPr>
              <a:t>En üstte </a:t>
            </a:r>
            <a:r>
              <a:rPr lang="tr-TR" sz="1600" dirty="0" err="1">
                <a:latin typeface="Arial Narrow" panose="020B0606020202030204" pitchFamily="34" charset="0"/>
                <a:ea typeface="+mj-ea"/>
                <a:cs typeface="+mj-cs"/>
              </a:rPr>
              <a:t>arayüz</a:t>
            </a:r>
            <a:r>
              <a:rPr lang="tr-TR" sz="1600" dirty="0">
                <a:latin typeface="Arial Narrow" panose="020B0606020202030204" pitchFamily="34" charset="0"/>
                <a:ea typeface="+mj-ea"/>
                <a:cs typeface="+mj-cs"/>
              </a:rPr>
              <a:t> kullanılabilirliği için temel teşkil eden dört prensip mevcuttur: </a:t>
            </a:r>
            <a:r>
              <a:rPr lang="tr-TR" sz="1600" b="1" dirty="0" err="1">
                <a:latin typeface="Arial Narrow" panose="020B0606020202030204" pitchFamily="34" charset="0"/>
                <a:ea typeface="+mj-ea"/>
                <a:cs typeface="+mj-cs"/>
              </a:rPr>
              <a:t>algılanabilirlik</a:t>
            </a:r>
            <a:r>
              <a:rPr lang="tr-TR" sz="1600" b="1"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çalıştırılabilirlik</a:t>
            </a:r>
            <a:r>
              <a:rPr lang="tr-TR" sz="1600" b="1"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anlaşılabilirlik</a:t>
            </a:r>
            <a:r>
              <a:rPr lang="tr-TR" sz="1600" b="1" dirty="0">
                <a:latin typeface="Arial Narrow" panose="020B0606020202030204" pitchFamily="34" charset="0"/>
                <a:ea typeface="+mj-ea"/>
                <a:cs typeface="+mj-cs"/>
              </a:rPr>
              <a:t> ve dayanıklılık</a:t>
            </a:r>
            <a:r>
              <a:rPr lang="tr-TR" sz="1600" dirty="0">
                <a:latin typeface="Arial Narrow" panose="020B0606020202030204" pitchFamily="34" charset="0"/>
                <a:ea typeface="+mj-ea"/>
                <a:cs typeface="+mj-cs"/>
              </a:rPr>
              <a:t>.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Başarı </a:t>
            </a:r>
            <a:r>
              <a:rPr lang="tr-TR" sz="1600" b="1" dirty="0">
                <a:latin typeface="Arial Narrow" panose="020B0606020202030204" pitchFamily="34" charset="0"/>
                <a:ea typeface="+mj-ea"/>
                <a:cs typeface="+mj-cs"/>
              </a:rPr>
              <a:t>kriterleri: </a:t>
            </a:r>
            <a:r>
              <a:rPr lang="tr-TR" sz="1600" dirty="0">
                <a:latin typeface="Arial Narrow" panose="020B0606020202030204" pitchFamily="34" charset="0"/>
                <a:ea typeface="+mj-ea"/>
                <a:cs typeface="+mj-cs"/>
              </a:rPr>
              <a:t>Her bir ana esas için, gereklilikler ve uygunluk testinin gerekli olduğu, tasarım </a:t>
            </a:r>
            <a:r>
              <a:rPr lang="tr-TR" sz="1600" dirty="0" err="1">
                <a:latin typeface="Arial Narrow" panose="020B0606020202030204" pitchFamily="34" charset="0"/>
                <a:ea typeface="+mj-ea"/>
                <a:cs typeface="+mj-cs"/>
              </a:rPr>
              <a:t>spesifikasyonu</a:t>
            </a:r>
            <a:r>
              <a:rPr lang="tr-TR" sz="1600" dirty="0">
                <a:latin typeface="Arial Narrow" panose="020B0606020202030204" pitchFamily="34" charset="0"/>
                <a:ea typeface="+mj-ea"/>
                <a:cs typeface="+mj-cs"/>
              </a:rPr>
              <a:t>, satın alma, düzenlemeler ve sözleşmeli anlaşmalar gibi yerlerde </a:t>
            </a:r>
            <a:r>
              <a:rPr lang="tr-TR" sz="1600" dirty="0" err="1">
                <a:latin typeface="Arial Narrow" panose="020B0606020202030204" pitchFamily="34" charset="0"/>
                <a:ea typeface="+mj-ea"/>
                <a:cs typeface="+mj-cs"/>
              </a:rPr>
              <a:t>arayüz</a:t>
            </a:r>
            <a:r>
              <a:rPr lang="tr-TR" sz="1600" dirty="0">
                <a:latin typeface="Arial Narrow" panose="020B0606020202030204" pitchFamily="34" charset="0"/>
                <a:ea typeface="+mj-ea"/>
                <a:cs typeface="+mj-cs"/>
              </a:rPr>
              <a:t> içeriği kullanılabilirlik kriterinin kullanılmasına olanak tanımak için test edilebilir başarı kriterleri verilmiştir. Farklı grupların ve farklı durumlardaki ihtiyaçların karşılanması maksadıyla üç seviyede uygunluk tanımlanmaktadır: A (en düşük), AA ve AAA (en yüksek). </a:t>
            </a:r>
          </a:p>
          <a:p>
            <a:pPr marL="0" indent="0">
              <a:lnSpc>
                <a:spcPct val="150000"/>
              </a:lnSpc>
              <a:buNone/>
            </a:pPr>
            <a:r>
              <a:rPr lang="tr-TR" sz="1600" dirty="0" smtClean="0">
                <a:latin typeface="Arial Narrow" panose="020B0606020202030204" pitchFamily="34" charset="0"/>
                <a:ea typeface="+mj-ea"/>
                <a:cs typeface="+mj-cs"/>
              </a:rPr>
              <a:t>	A </a:t>
            </a:r>
            <a:r>
              <a:rPr lang="tr-TR" sz="1600" dirty="0">
                <a:latin typeface="Arial Narrow" panose="020B0606020202030204" pitchFamily="34" charset="0"/>
                <a:ea typeface="+mj-ea"/>
                <a:cs typeface="+mj-cs"/>
              </a:rPr>
              <a:t>düzeyindeki isterler genel olarak </a:t>
            </a:r>
            <a:r>
              <a:rPr lang="tr-TR" sz="1600" b="1" dirty="0">
                <a:latin typeface="Arial Narrow" panose="020B0606020202030204" pitchFamily="34" charset="0"/>
                <a:ea typeface="+mj-ea"/>
                <a:cs typeface="+mj-cs"/>
              </a:rPr>
              <a:t>daha çok kitleye hitap eder </a:t>
            </a:r>
            <a:r>
              <a:rPr lang="tr-TR" sz="1600" dirty="0">
                <a:latin typeface="Arial Narrow" panose="020B0606020202030204" pitchFamily="34" charset="0"/>
                <a:ea typeface="+mj-ea"/>
                <a:cs typeface="+mj-cs"/>
              </a:rPr>
              <a:t>ve kullanıcılar açısından </a:t>
            </a:r>
            <a:r>
              <a:rPr lang="tr-TR" sz="1600" dirty="0" err="1">
                <a:latin typeface="Arial Narrow" panose="020B0606020202030204" pitchFamily="34" charset="0"/>
                <a:ea typeface="+mj-ea"/>
                <a:cs typeface="+mj-cs"/>
              </a:rPr>
              <a:t>algılanabilirlik</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çalıştırılabilirlik</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anlaşılabilirlik</a:t>
            </a:r>
            <a:r>
              <a:rPr lang="tr-TR" sz="1600" dirty="0">
                <a:latin typeface="Arial Narrow" panose="020B0606020202030204" pitchFamily="34" charset="0"/>
                <a:ea typeface="+mj-ea"/>
                <a:cs typeface="+mj-cs"/>
              </a:rPr>
              <a:t> ve dayanıklılık prensiplerinde belli bir kalitenin sağlanmasını hedefler. AA ve AAA düzeyleri daha özel durumlar ve şartlarda kullanıcılar için </a:t>
            </a:r>
            <a:r>
              <a:rPr lang="tr-TR" sz="1600" dirty="0" err="1">
                <a:latin typeface="Arial Narrow" panose="020B0606020202030204" pitchFamily="34" charset="0"/>
                <a:ea typeface="+mj-ea"/>
                <a:cs typeface="+mj-cs"/>
              </a:rPr>
              <a:t>algılanabilirlik</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çalıştırılabilirlik</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anlaşılabilirlik</a:t>
            </a:r>
            <a:r>
              <a:rPr lang="tr-TR" sz="1600" dirty="0">
                <a:latin typeface="Arial Narrow" panose="020B0606020202030204" pitchFamily="34" charset="0"/>
                <a:ea typeface="+mj-ea"/>
                <a:cs typeface="+mj-cs"/>
              </a:rPr>
              <a:t> ve dayanıklılık prensiplerinde daha üst seviyeyi hedefler ve </a:t>
            </a:r>
            <a:r>
              <a:rPr lang="tr-TR" sz="1600" dirty="0" err="1">
                <a:latin typeface="Arial Narrow" panose="020B0606020202030204" pitchFamily="34" charset="0"/>
                <a:ea typeface="+mj-ea"/>
                <a:cs typeface="+mj-cs"/>
              </a:rPr>
              <a:t>Arayüz</a:t>
            </a:r>
            <a:r>
              <a:rPr lang="tr-TR" sz="1600" dirty="0">
                <a:latin typeface="Arial Narrow" panose="020B0606020202030204" pitchFamily="34" charset="0"/>
                <a:ea typeface="+mj-ea"/>
                <a:cs typeface="+mj-cs"/>
              </a:rPr>
              <a:t> Sayfaları için daha detaylı özellikleri ve teknolojileri gerektirir.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A </a:t>
            </a:r>
            <a:r>
              <a:rPr lang="tr-TR" sz="1600" b="1" dirty="0">
                <a:latin typeface="Arial Narrow" panose="020B0606020202030204" pitchFamily="34" charset="0"/>
                <a:ea typeface="+mj-ea"/>
                <a:cs typeface="+mj-cs"/>
              </a:rPr>
              <a:t>düzeyi: </a:t>
            </a:r>
            <a:r>
              <a:rPr lang="tr-TR" sz="1600" dirty="0" err="1">
                <a:latin typeface="Arial Narrow" panose="020B0606020202030204" pitchFamily="34" charset="0"/>
                <a:ea typeface="+mj-ea"/>
                <a:cs typeface="+mj-cs"/>
              </a:rPr>
              <a:t>Arayüz</a:t>
            </a:r>
            <a:r>
              <a:rPr lang="tr-TR" sz="1600" dirty="0">
                <a:latin typeface="Arial Narrow" panose="020B0606020202030204" pitchFamily="34" charset="0"/>
                <a:ea typeface="+mj-ea"/>
                <a:cs typeface="+mj-cs"/>
              </a:rPr>
              <a:t> sayfası, A düzeyinde (asgari uygunluk düzeyi) uygunluk için, tüm A düzeyi başarı kriterlerini karşılar ya da uygunluk sağlayan alternatif bir model sağlanır. </a:t>
            </a:r>
          </a:p>
        </p:txBody>
      </p:sp>
    </p:spTree>
    <p:extLst>
      <p:ext uri="{BB962C8B-B14F-4D97-AF65-F5344CB8AC3E}">
        <p14:creationId xmlns:p14="http://schemas.microsoft.com/office/powerpoint/2010/main" val="31262981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5</a:t>
            </a:r>
            <a:r>
              <a:rPr lang="tr-TR" sz="3600" dirty="0" smtClean="0">
                <a:latin typeface="Arial Narrow" panose="020B0606020202030204" pitchFamily="34" charset="0"/>
              </a:rPr>
              <a:t>. KULLANABİLİRLİĞİN DEĞERLENDİRİLMESİ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453662"/>
            <a:ext cx="10515600" cy="4723301"/>
          </a:xfrm>
        </p:spPr>
        <p:txBody>
          <a:bodyPr>
            <a:normAutofit/>
          </a:bodyPr>
          <a:lstStyle/>
          <a:p>
            <a:pPr>
              <a:lnSpc>
                <a:spcPct val="150000"/>
              </a:lnSpc>
              <a:buFont typeface="Wingdings" panose="05000000000000000000" pitchFamily="2" charset="2"/>
              <a:buChar char="Ø"/>
            </a:pPr>
            <a:r>
              <a:rPr lang="tr-TR" sz="1600" b="1" dirty="0">
                <a:latin typeface="Arial Narrow" panose="020B0606020202030204" pitchFamily="34" charset="0"/>
                <a:ea typeface="+mj-ea"/>
                <a:cs typeface="+mj-cs"/>
              </a:rPr>
              <a:t>AA düzeyi: </a:t>
            </a:r>
            <a:r>
              <a:rPr lang="tr-TR" sz="1600" dirty="0" err="1">
                <a:latin typeface="Arial Narrow" panose="020B0606020202030204" pitchFamily="34" charset="0"/>
                <a:ea typeface="+mj-ea"/>
                <a:cs typeface="+mj-cs"/>
              </a:rPr>
              <a:t>Arayüz</a:t>
            </a:r>
            <a:r>
              <a:rPr lang="tr-TR" sz="1600" dirty="0">
                <a:latin typeface="Arial Narrow" panose="020B0606020202030204" pitchFamily="34" charset="0"/>
                <a:ea typeface="+mj-ea"/>
                <a:cs typeface="+mj-cs"/>
              </a:rPr>
              <a:t> sayfası AA düzeyinde uygunluk için, tüm A düzeyi ve AA düzeyi başarı kriterlerini karşılar ya da AA düzeyinde uygunluk sağlayan alternatif bir model sağlanır.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AAA </a:t>
            </a:r>
            <a:r>
              <a:rPr lang="tr-TR" sz="1600" b="1" dirty="0">
                <a:latin typeface="Arial Narrow" panose="020B0606020202030204" pitchFamily="34" charset="0"/>
                <a:ea typeface="+mj-ea"/>
                <a:cs typeface="+mj-cs"/>
              </a:rPr>
              <a:t>düzeyi: </a:t>
            </a:r>
            <a:r>
              <a:rPr lang="tr-TR" sz="1600" dirty="0" err="1">
                <a:latin typeface="Arial Narrow" panose="020B0606020202030204" pitchFamily="34" charset="0"/>
                <a:ea typeface="+mj-ea"/>
                <a:cs typeface="+mj-cs"/>
              </a:rPr>
              <a:t>Arayüz</a:t>
            </a:r>
            <a:r>
              <a:rPr lang="tr-TR" sz="1600" dirty="0">
                <a:latin typeface="Arial Narrow" panose="020B0606020202030204" pitchFamily="34" charset="0"/>
                <a:ea typeface="+mj-ea"/>
                <a:cs typeface="+mj-cs"/>
              </a:rPr>
              <a:t> sayfası AAA düzeyinde uygunluk için, tüm A düzeyi, AA düzeyi ve AAA düzeyi başarı kriterlerini karşılar ya da AAA düzeyinde uygunluk sağlayan alternatif bir model sağlanır. </a:t>
            </a:r>
          </a:p>
          <a:p>
            <a:pPr marL="0" indent="0">
              <a:lnSpc>
                <a:spcPct val="150000"/>
              </a:lnSpc>
              <a:buNone/>
            </a:pPr>
            <a:r>
              <a:rPr lang="tr-TR" sz="1600" dirty="0" smtClean="0">
                <a:latin typeface="Arial Narrow" panose="020B0606020202030204" pitchFamily="34" charset="0"/>
                <a:ea typeface="+mj-ea"/>
                <a:cs typeface="+mj-cs"/>
              </a:rPr>
              <a:t>	Projenin </a:t>
            </a:r>
            <a:r>
              <a:rPr lang="tr-TR" sz="1600" dirty="0">
                <a:latin typeface="Arial Narrow" panose="020B0606020202030204" pitchFamily="34" charset="0"/>
                <a:ea typeface="+mj-ea"/>
                <a:cs typeface="+mj-cs"/>
              </a:rPr>
              <a:t>yöneticisine ve kısıtlara göre belirli bir seçim yapılmak durumundadır. Müteakiben (devamında) aktarılacak olan metotlar insan faktörleri literatüründeki değerlendirme tekniklerini kapsamaktadır: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İçerik </a:t>
            </a:r>
            <a:r>
              <a:rPr lang="tr-TR" sz="1600" b="1" dirty="0">
                <a:latin typeface="Arial Narrow" panose="020B0606020202030204" pitchFamily="34" charset="0"/>
                <a:ea typeface="+mj-ea"/>
                <a:cs typeface="+mj-cs"/>
              </a:rPr>
              <a:t>Analizi: </a:t>
            </a:r>
            <a:r>
              <a:rPr lang="tr-TR" sz="1600" dirty="0">
                <a:latin typeface="Arial Narrow" panose="020B0606020202030204" pitchFamily="34" charset="0"/>
                <a:ea typeface="+mj-ea"/>
                <a:cs typeface="+mj-cs"/>
              </a:rPr>
              <a:t>Bu yöntem kullanıcı </a:t>
            </a:r>
            <a:r>
              <a:rPr lang="tr-TR" sz="1600" dirty="0" err="1">
                <a:latin typeface="Arial Narrow" panose="020B0606020202030204" pitchFamily="34" charset="0"/>
                <a:ea typeface="+mj-ea"/>
                <a:cs typeface="+mj-cs"/>
              </a:rPr>
              <a:t>arayüzü</a:t>
            </a:r>
            <a:r>
              <a:rPr lang="tr-TR" sz="1600" dirty="0">
                <a:latin typeface="Arial Narrow" panose="020B0606020202030204" pitchFamily="34" charset="0"/>
                <a:ea typeface="+mj-ea"/>
                <a:cs typeface="+mj-cs"/>
              </a:rPr>
              <a:t> ve sistemin belirli veya genel özelliklerinin dokümantasyonunun analizini betimlemektedir.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Belgelenmiş </a:t>
            </a:r>
            <a:r>
              <a:rPr lang="tr-TR" sz="1600" b="1" dirty="0">
                <a:latin typeface="Arial Narrow" panose="020B0606020202030204" pitchFamily="34" charset="0"/>
                <a:ea typeface="+mj-ea"/>
                <a:cs typeface="+mj-cs"/>
              </a:rPr>
              <a:t>Gösterim: </a:t>
            </a:r>
            <a:r>
              <a:rPr lang="tr-TR" sz="1600" dirty="0">
                <a:latin typeface="Arial Narrow" panose="020B0606020202030204" pitchFamily="34" charset="0"/>
                <a:ea typeface="+mj-ea"/>
                <a:cs typeface="+mj-cs"/>
              </a:rPr>
              <a:t>Burada, görev gösterimleri veya karakteristikleri, iş akışı, kullanıcı becerileri, kullanıcı kabiliyetleri, mevcut kullanıcı konvansiyonları veya eğilimleri, benzer sistemlerin tasarımından test verileri, vb. hakkındaki bilgilerden oluşan ilgili dokümantasyon kastedilmektedir. </a:t>
            </a:r>
          </a:p>
        </p:txBody>
      </p:sp>
    </p:spTree>
    <p:extLst>
      <p:ext uri="{BB962C8B-B14F-4D97-AF65-F5344CB8AC3E}">
        <p14:creationId xmlns:p14="http://schemas.microsoft.com/office/powerpoint/2010/main" val="23421984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5</a:t>
            </a:r>
            <a:r>
              <a:rPr lang="tr-TR" sz="3600" dirty="0" smtClean="0">
                <a:latin typeface="Arial Narrow" panose="020B0606020202030204" pitchFamily="34" charset="0"/>
              </a:rPr>
              <a:t>. KULLANABİLİRLİĞİN DEĞERLENDİRİLMESİ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453662"/>
            <a:ext cx="10515600" cy="4723301"/>
          </a:xfrm>
        </p:spPr>
        <p:txBody>
          <a:bodyPr>
            <a:normAutofit/>
          </a:bodyPr>
          <a:lstStyle/>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Gözlem: </a:t>
            </a:r>
            <a:r>
              <a:rPr lang="tr-TR" sz="1600" dirty="0">
                <a:latin typeface="Arial Narrow" panose="020B0606020202030204" pitchFamily="34" charset="0"/>
                <a:ea typeface="+mj-ea"/>
                <a:cs typeface="+mj-cs"/>
              </a:rPr>
              <a:t>Belli başlı gözlemlenebilen özelliklerden (örneğin, uygulanabilirlik gözleme dayalıdır) mevcut olanlar için kullanıcı </a:t>
            </a:r>
            <a:r>
              <a:rPr lang="tr-TR" sz="1600" b="1" dirty="0" err="1">
                <a:latin typeface="Arial Narrow" panose="020B0606020202030204" pitchFamily="34" charset="0"/>
                <a:ea typeface="+mj-ea"/>
                <a:cs typeface="+mj-cs"/>
              </a:rPr>
              <a:t>arayüz</a:t>
            </a:r>
            <a:r>
              <a:rPr lang="tr-TR" sz="1600" b="1" dirty="0">
                <a:latin typeface="Arial Narrow" panose="020B0606020202030204" pitchFamily="34" charset="0"/>
                <a:ea typeface="+mj-ea"/>
                <a:cs typeface="+mj-cs"/>
              </a:rPr>
              <a:t> bileşenlerinin incelenmesini </a:t>
            </a:r>
            <a:r>
              <a:rPr lang="tr-TR" sz="1600" dirty="0">
                <a:latin typeface="Arial Narrow" panose="020B0606020202030204" pitchFamily="34" charset="0"/>
                <a:ea typeface="+mj-ea"/>
                <a:cs typeface="+mj-cs"/>
              </a:rPr>
              <a:t>veya sınanmasını kapsar.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Analitik </a:t>
            </a:r>
            <a:r>
              <a:rPr lang="tr-TR" sz="1600" b="1" dirty="0">
                <a:latin typeface="Arial Narrow" panose="020B0606020202030204" pitchFamily="34" charset="0"/>
                <a:ea typeface="+mj-ea"/>
                <a:cs typeface="+mj-cs"/>
              </a:rPr>
              <a:t>Değerlendirme: </a:t>
            </a:r>
            <a:r>
              <a:rPr lang="tr-TR" sz="1600" dirty="0">
                <a:latin typeface="Arial Narrow" panose="020B0606020202030204" pitchFamily="34" charset="0"/>
                <a:ea typeface="+mj-ea"/>
                <a:cs typeface="+mj-cs"/>
              </a:rPr>
              <a:t>Özellikler ile ilgili uzman kullanıcının “farkındalık” yargısını kapsayan bir değerlendirme yöntemidir. Bu metot tipik olarak diğer bilgi veya malumatlara göre değerlendirilebilen özelliklerin değerlendirilmesidir. </a:t>
            </a: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Deneysel </a:t>
            </a:r>
            <a:r>
              <a:rPr lang="tr-TR" sz="1600" b="1" dirty="0">
                <a:latin typeface="Arial Narrow" panose="020B0606020202030204" pitchFamily="34" charset="0"/>
                <a:ea typeface="+mj-ea"/>
                <a:cs typeface="+mj-cs"/>
              </a:rPr>
              <a:t>Değerlendirme: </a:t>
            </a:r>
            <a:r>
              <a:rPr lang="tr-TR" sz="1600" dirty="0">
                <a:latin typeface="Arial Narrow" panose="020B0606020202030204" pitchFamily="34" charset="0"/>
                <a:ea typeface="+mj-ea"/>
                <a:cs typeface="+mj-cs"/>
              </a:rPr>
              <a:t>Nihai kullanıcının test kullanımı süreci ile standartların veya önerilerin uygun olup olmadığının belirlenmesidir. </a:t>
            </a:r>
          </a:p>
          <a:p>
            <a:pPr marL="0" indent="0">
              <a:lnSpc>
                <a:spcPct val="150000"/>
              </a:lnSpc>
              <a:buNone/>
            </a:pPr>
            <a:r>
              <a:rPr lang="tr-TR" sz="1600" dirty="0" smtClean="0">
                <a:latin typeface="Arial Narrow" panose="020B0606020202030204" pitchFamily="34" charset="0"/>
                <a:ea typeface="+mj-ea"/>
                <a:cs typeface="+mj-cs"/>
              </a:rPr>
              <a:t>	Yukarıda </a:t>
            </a:r>
            <a:r>
              <a:rPr lang="tr-TR" sz="1600" dirty="0">
                <a:latin typeface="Arial Narrow" panose="020B0606020202030204" pitchFamily="34" charset="0"/>
                <a:ea typeface="+mj-ea"/>
                <a:cs typeface="+mj-cs"/>
              </a:rPr>
              <a:t>belirtilmiş olan metotlar Bilişsel Ergonomi standartlarının uygunluğunun değerlendirilmesinde kullanılabilir. Buna rağmen “yapılması gerekenler” yerine getirilirken “yapılmalı” olarak değerlendirilmiş bazı unsurların ne denli yerine getirildiği de göz önüne alınarak bu kriterleri de sağlayacak </a:t>
            </a:r>
            <a:r>
              <a:rPr lang="tr-TR" sz="1600" b="1" dirty="0">
                <a:latin typeface="Arial Narrow" panose="020B0606020202030204" pitchFamily="34" charset="0"/>
                <a:ea typeface="+mj-ea"/>
                <a:cs typeface="+mj-cs"/>
              </a:rPr>
              <a:t>optimal yaklaşımlar geliştirilmelidir</a:t>
            </a:r>
            <a:r>
              <a:rPr lang="tr-TR" sz="1600" dirty="0">
                <a:latin typeface="Arial Narrow" panose="020B0606020202030204" pitchFamily="34" charset="0"/>
                <a:ea typeface="+mj-ea"/>
                <a:cs typeface="+mj-cs"/>
              </a:rPr>
              <a:t>. Bunlara ilaveten, bazı yazılım sahibi organizasyonlar tüm gereksinimlerin </a:t>
            </a:r>
            <a:r>
              <a:rPr lang="tr-TR" sz="1600" b="1" dirty="0">
                <a:latin typeface="Arial Narrow" panose="020B0606020202030204" pitchFamily="34" charset="0"/>
                <a:ea typeface="+mj-ea"/>
                <a:cs typeface="+mj-cs"/>
              </a:rPr>
              <a:t>karşılanmış olmasını istediği gibi tüm önerilerin de yerine getirilmesini isteyebilirler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33770985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6.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61646" y="1617785"/>
            <a:ext cx="10515600" cy="5074607"/>
          </a:xfrm>
        </p:spPr>
        <p:txBody>
          <a:bodyPr>
            <a:normAutofit fontScale="47500" lnSpcReduction="20000"/>
          </a:bodyPr>
          <a:lstStyle/>
          <a:p>
            <a:r>
              <a:rPr lang="en-US" dirty="0"/>
              <a:t>Alexander, D. C., The Practice and Management of Industrial </a:t>
            </a:r>
            <a:r>
              <a:rPr lang="en-US" dirty="0" err="1"/>
              <a:t>Egonomics</a:t>
            </a:r>
            <a:r>
              <a:rPr lang="en-US" dirty="0"/>
              <a:t>, Prentice Hall Inc., 1986. </a:t>
            </a:r>
          </a:p>
          <a:p>
            <a:r>
              <a:rPr lang="en-US" dirty="0"/>
              <a:t>Bailey, R.W., Human Performance Engineering, Prentice Hall, 2006 </a:t>
            </a:r>
          </a:p>
          <a:p>
            <a:r>
              <a:rPr lang="en-US" dirty="0"/>
              <a:t>Bridger, R. S., Introduction to Ergonomics, McGraw-Hill, 2009. </a:t>
            </a:r>
          </a:p>
          <a:p>
            <a:r>
              <a:rPr lang="tr-TR" dirty="0" err="1"/>
              <a:t>Brüel&amp;Kjaer</a:t>
            </a:r>
            <a:r>
              <a:rPr lang="tr-TR" dirty="0"/>
              <a:t>, </a:t>
            </a:r>
            <a:r>
              <a:rPr lang="tr-TR" dirty="0" err="1"/>
              <a:t>Environmental</a:t>
            </a:r>
            <a:r>
              <a:rPr lang="tr-TR" dirty="0"/>
              <a:t> </a:t>
            </a:r>
            <a:r>
              <a:rPr lang="tr-TR" dirty="0" err="1"/>
              <a:t>Noise</a:t>
            </a:r>
            <a:r>
              <a:rPr lang="tr-TR" dirty="0"/>
              <a:t>, </a:t>
            </a:r>
            <a:r>
              <a:rPr lang="tr-TR" dirty="0" err="1"/>
              <a:t>Brüel&amp;Kjær</a:t>
            </a:r>
            <a:r>
              <a:rPr lang="tr-TR" dirty="0"/>
              <a:t> Sound &amp; </a:t>
            </a:r>
            <a:r>
              <a:rPr lang="tr-TR" dirty="0" err="1"/>
              <a:t>Vibration</a:t>
            </a:r>
            <a:r>
              <a:rPr lang="tr-TR" dirty="0"/>
              <a:t> </a:t>
            </a:r>
            <a:r>
              <a:rPr lang="tr-TR" dirty="0" err="1"/>
              <a:t>Measurement</a:t>
            </a:r>
            <a:r>
              <a:rPr lang="tr-TR" dirty="0"/>
              <a:t> A/S., 2001. </a:t>
            </a:r>
          </a:p>
          <a:p>
            <a:r>
              <a:rPr lang="en-US" dirty="0"/>
              <a:t>Chaffin D., Anderson G., Occupational Biomechanics, New York: John </a:t>
            </a:r>
            <a:r>
              <a:rPr lang="en-US" dirty="0" err="1"/>
              <a:t>Wiley&amp;Sons</a:t>
            </a:r>
            <a:r>
              <a:rPr lang="en-US" dirty="0"/>
              <a:t> 2004. </a:t>
            </a:r>
          </a:p>
          <a:p>
            <a:r>
              <a:rPr lang="en-US" dirty="0" err="1"/>
              <a:t>Chapanis</a:t>
            </a:r>
            <a:r>
              <a:rPr lang="en-US" dirty="0"/>
              <a:t>, A., Introduction To Human Factors Considerations in System Design, (Eds. M. Mitchell, P. Van </a:t>
            </a:r>
            <a:r>
              <a:rPr lang="en-US" dirty="0" err="1"/>
              <a:t>Balen</a:t>
            </a:r>
            <a:r>
              <a:rPr lang="en-US" dirty="0"/>
              <a:t>, K. Moe), NASA Pub., Washington, USA, 1976. </a:t>
            </a:r>
          </a:p>
          <a:p>
            <a:r>
              <a:rPr lang="en-US" dirty="0"/>
              <a:t>Charles, A., Ergonomics and Safety in Hand Tool Design, Lewis Publishers, 2009. </a:t>
            </a:r>
          </a:p>
          <a:p>
            <a:r>
              <a:rPr lang="en-US" dirty="0" err="1"/>
              <a:t>Corlett</a:t>
            </a:r>
            <a:r>
              <a:rPr lang="en-US" dirty="0"/>
              <a:t>, E. N., Clark, T. S., The Ergonomics of Workspaces and Machines-A Design Manual, Taylor and Francis, Bristol, 20055. </a:t>
            </a:r>
          </a:p>
          <a:p>
            <a:r>
              <a:rPr lang="en-US" dirty="0" err="1"/>
              <a:t>Corlett</a:t>
            </a:r>
            <a:r>
              <a:rPr lang="en-US" dirty="0"/>
              <a:t>, E., Wilson, J., </a:t>
            </a:r>
            <a:r>
              <a:rPr lang="en-US" dirty="0" err="1"/>
              <a:t>Manenica</a:t>
            </a:r>
            <a:r>
              <a:rPr lang="en-US" dirty="0"/>
              <a:t>, I., , The Ergonomics of Working Postures, Taylor &amp; Francis, 2006. </a:t>
            </a:r>
          </a:p>
          <a:p>
            <a:r>
              <a:rPr lang="en-US" dirty="0"/>
              <a:t>Cushman, H., Nielson, S., </a:t>
            </a:r>
            <a:r>
              <a:rPr lang="en-US" dirty="0" err="1"/>
              <a:t>Weim</a:t>
            </a:r>
            <a:r>
              <a:rPr lang="en-US" dirty="0"/>
              <a:t>, W., 1983, Ergonomic Design for People at Work Vol. 1, Kodak Human Factor, USA, 2003. </a:t>
            </a:r>
          </a:p>
          <a:p>
            <a:r>
              <a:rPr lang="tr-TR" dirty="0" err="1"/>
              <a:t>Das</a:t>
            </a:r>
            <a:r>
              <a:rPr lang="tr-TR" dirty="0"/>
              <a:t>, B., </a:t>
            </a:r>
            <a:r>
              <a:rPr lang="tr-TR" dirty="0" err="1"/>
              <a:t>Sengupta</a:t>
            </a:r>
            <a:r>
              <a:rPr lang="tr-TR" dirty="0"/>
              <a:t>, </a:t>
            </a:r>
            <a:r>
              <a:rPr lang="tr-TR" dirty="0" err="1"/>
              <a:t>Arijit</a:t>
            </a:r>
            <a:r>
              <a:rPr lang="tr-TR" dirty="0"/>
              <a:t> K., </a:t>
            </a:r>
            <a:r>
              <a:rPr lang="tr-TR" dirty="0" err="1"/>
              <a:t>Industrial</a:t>
            </a:r>
            <a:r>
              <a:rPr lang="tr-TR" dirty="0"/>
              <a:t> Workstation Design: A </a:t>
            </a:r>
            <a:r>
              <a:rPr lang="tr-TR" dirty="0" err="1"/>
              <a:t>Systematic</a:t>
            </a:r>
            <a:r>
              <a:rPr lang="tr-TR" dirty="0"/>
              <a:t> </a:t>
            </a:r>
            <a:r>
              <a:rPr lang="tr-TR" dirty="0" err="1"/>
              <a:t>Ergonomics</a:t>
            </a:r>
            <a:r>
              <a:rPr lang="tr-TR" dirty="0"/>
              <a:t> </a:t>
            </a:r>
            <a:r>
              <a:rPr lang="tr-TR" dirty="0" err="1"/>
              <a:t>Approach</a:t>
            </a:r>
            <a:r>
              <a:rPr lang="tr-TR" dirty="0"/>
              <a:t>, </a:t>
            </a:r>
            <a:r>
              <a:rPr lang="tr-TR" dirty="0" err="1"/>
              <a:t>Applied</a:t>
            </a:r>
            <a:r>
              <a:rPr lang="tr-TR" dirty="0"/>
              <a:t> </a:t>
            </a:r>
            <a:r>
              <a:rPr lang="tr-TR" dirty="0" err="1"/>
              <a:t>Ergonomics</a:t>
            </a:r>
            <a:r>
              <a:rPr lang="tr-TR" dirty="0"/>
              <a:t>, </a:t>
            </a:r>
            <a:r>
              <a:rPr lang="tr-TR" dirty="0" err="1"/>
              <a:t>Vol</a:t>
            </a:r>
            <a:r>
              <a:rPr lang="tr-TR" dirty="0"/>
              <a:t> 27 (3), </a:t>
            </a:r>
            <a:r>
              <a:rPr lang="tr-TR" dirty="0" err="1"/>
              <a:t>Elsevier</a:t>
            </a:r>
            <a:r>
              <a:rPr lang="tr-TR" dirty="0"/>
              <a:t> </a:t>
            </a:r>
            <a:r>
              <a:rPr lang="tr-TR" dirty="0" err="1"/>
              <a:t>Science</a:t>
            </a:r>
            <a:r>
              <a:rPr lang="tr-TR" dirty="0"/>
              <a:t>, 1996. </a:t>
            </a:r>
          </a:p>
          <a:p>
            <a:r>
              <a:rPr lang="tr-TR" dirty="0"/>
              <a:t>Dizdar,. E. N., Taşıt Ergonomisi, Z.K.Ü., Karabük Teknik Eğitim Fakültesi (Ders Notları), Karabük, Eylül, 2002. </a:t>
            </a:r>
          </a:p>
          <a:p>
            <a:r>
              <a:rPr lang="tr-TR" dirty="0"/>
              <a:t>Dizdar, E. N., </a:t>
            </a:r>
            <a:r>
              <a:rPr lang="tr-TR" dirty="0" err="1"/>
              <a:t>Antropometrik</a:t>
            </a:r>
            <a:r>
              <a:rPr lang="tr-TR" dirty="0"/>
              <a:t> Optimizasyon, Z.K.Ü., Fen Bilimleri Enstitüsü (Ders Notları), Karabük, Şubat, 2003. </a:t>
            </a:r>
          </a:p>
          <a:p>
            <a:r>
              <a:rPr lang="tr-TR" dirty="0"/>
              <a:t>Dizdar, E. N., Ergonomik İş İstasyonu Tasarımında İlk Adım: </a:t>
            </a:r>
            <a:r>
              <a:rPr lang="tr-TR" dirty="0" err="1"/>
              <a:t>Antropometri</a:t>
            </a:r>
            <a:r>
              <a:rPr lang="tr-TR" dirty="0"/>
              <a:t>, Mesleki Sağlık ve Güvenlik Dergisi, (14) s. 38-44, Haziran, 2003. </a:t>
            </a:r>
          </a:p>
          <a:p>
            <a:r>
              <a:rPr lang="tr-TR" dirty="0"/>
              <a:t>Dizdar, E. N., İş Güvenliği, ZKÜ, Karabük TEF (Lisans Ders Kitabı), Alver Matbaası, Ankara, Ekim, 2000. </a:t>
            </a:r>
          </a:p>
          <a:p>
            <a:r>
              <a:rPr lang="tr-TR" dirty="0"/>
              <a:t>Dizdar, E. N., İş Güvenliği, Murathan Yayınevi, (4. Baskı), 2008. </a:t>
            </a:r>
          </a:p>
          <a:p>
            <a:r>
              <a:rPr lang="tr-TR" dirty="0"/>
              <a:t>Dizdar, E. N., Üretim Sistemlerinde Olası İş Kazaları İçin Bir Erken Uyarı Modeli, Gazi Üniversitesi, Fen Bilimleri Enstitüsü, Endüstri Mühendisliği (Doktora Tezi), Ankara, 1998. </a:t>
            </a:r>
          </a:p>
          <a:p>
            <a:r>
              <a:rPr lang="tr-TR" dirty="0"/>
              <a:t>Dul, J., </a:t>
            </a:r>
            <a:r>
              <a:rPr lang="tr-TR" dirty="0" err="1"/>
              <a:t>Weerdmeester</a:t>
            </a:r>
            <a:r>
              <a:rPr lang="tr-TR" dirty="0"/>
              <a:t> B. A., </a:t>
            </a:r>
            <a:r>
              <a:rPr lang="tr-TR" dirty="0" err="1"/>
              <a:t>Ergonomics</a:t>
            </a:r>
            <a:r>
              <a:rPr lang="tr-TR" dirty="0"/>
              <a:t> </a:t>
            </a:r>
            <a:r>
              <a:rPr lang="tr-TR" dirty="0" err="1"/>
              <a:t>For</a:t>
            </a:r>
            <a:r>
              <a:rPr lang="tr-TR" dirty="0"/>
              <a:t> </a:t>
            </a:r>
            <a:r>
              <a:rPr lang="tr-TR" dirty="0" err="1"/>
              <a:t>Beginners</a:t>
            </a:r>
            <a:r>
              <a:rPr lang="tr-TR" dirty="0"/>
              <a:t>: A </a:t>
            </a:r>
            <a:r>
              <a:rPr lang="tr-TR" dirty="0" err="1"/>
              <a:t>Quick</a:t>
            </a:r>
            <a:r>
              <a:rPr lang="tr-TR" dirty="0"/>
              <a:t> Reference Guide, Taylor &amp; Francis; 2nd Ed., 2001. </a:t>
            </a:r>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277816"/>
            <a:ext cx="10515600" cy="5486400"/>
          </a:xfrm>
        </p:spPr>
        <p:txBody>
          <a:bodyPr>
            <a:normAutofit fontScale="92500" lnSpcReduction="20000"/>
          </a:bodyPr>
          <a:lstStyle/>
          <a:p>
            <a:r>
              <a:rPr lang="en-US" sz="1200" dirty="0"/>
              <a:t>Eastman Kodak Company, Ergonomic Design for People at Work, Vol. 2, Van </a:t>
            </a:r>
            <a:r>
              <a:rPr lang="en-US" sz="1200" dirty="0" err="1"/>
              <a:t>Nostrand</a:t>
            </a:r>
            <a:r>
              <a:rPr lang="en-US" sz="1200" dirty="0"/>
              <a:t> Reinhold, New York, 1986. </a:t>
            </a:r>
          </a:p>
          <a:p>
            <a:r>
              <a:rPr lang="en-US" sz="1200" dirty="0"/>
              <a:t>Fraser, T. M., Introduction to Industrial Ergonomics, Wall &amp; Emerson, 1996. </a:t>
            </a:r>
          </a:p>
          <a:p>
            <a:r>
              <a:rPr lang="tr-TR" sz="1200" dirty="0" err="1"/>
              <a:t>Helander</a:t>
            </a:r>
            <a:r>
              <a:rPr lang="tr-TR" sz="1200" dirty="0"/>
              <a:t> M. G, </a:t>
            </a:r>
            <a:r>
              <a:rPr lang="tr-TR" sz="1200" dirty="0" err="1"/>
              <a:t>Landauer</a:t>
            </a:r>
            <a:r>
              <a:rPr lang="tr-TR" sz="1200" dirty="0"/>
              <a:t> T. K., </a:t>
            </a:r>
            <a:r>
              <a:rPr lang="tr-TR" sz="1200" dirty="0" err="1"/>
              <a:t>Prabhu</a:t>
            </a:r>
            <a:r>
              <a:rPr lang="tr-TR" sz="1200" dirty="0"/>
              <a:t> P.V. (</a:t>
            </a:r>
            <a:r>
              <a:rPr lang="tr-TR" sz="1200" dirty="0" err="1"/>
              <a:t>Ed</a:t>
            </a:r>
            <a:r>
              <a:rPr lang="tr-TR" sz="1200" dirty="0"/>
              <a:t>), </a:t>
            </a:r>
            <a:r>
              <a:rPr lang="tr-TR" sz="1200" dirty="0" err="1"/>
              <a:t>Handbook</a:t>
            </a:r>
            <a:r>
              <a:rPr lang="tr-TR" sz="1200" dirty="0"/>
              <a:t> Of Human-</a:t>
            </a:r>
            <a:r>
              <a:rPr lang="tr-TR" sz="1200" dirty="0" err="1"/>
              <a:t>Computer</a:t>
            </a:r>
            <a:r>
              <a:rPr lang="tr-TR" sz="1200" dirty="0"/>
              <a:t> </a:t>
            </a:r>
            <a:r>
              <a:rPr lang="tr-TR" sz="1200" dirty="0" err="1"/>
              <a:t>Interaction</a:t>
            </a:r>
            <a:r>
              <a:rPr lang="tr-TR" sz="1200" dirty="0"/>
              <a:t>, North-</a:t>
            </a:r>
            <a:r>
              <a:rPr lang="tr-TR" sz="1200" dirty="0" err="1"/>
              <a:t>Holland</a:t>
            </a:r>
            <a:r>
              <a:rPr lang="tr-TR" sz="1200" dirty="0"/>
              <a:t>, 1997 </a:t>
            </a:r>
          </a:p>
          <a:p>
            <a:r>
              <a:rPr lang="en-US" sz="1200" dirty="0" err="1"/>
              <a:t>Helander</a:t>
            </a:r>
            <a:r>
              <a:rPr lang="en-US" sz="1200" dirty="0"/>
              <a:t>, M. G., The Human Factors Profession, Handbook of Human Factors and Ergonomics, (Ed. </a:t>
            </a:r>
            <a:r>
              <a:rPr lang="en-US" sz="1200" dirty="0" err="1"/>
              <a:t>Salvendy</a:t>
            </a:r>
            <a:r>
              <a:rPr lang="en-US" sz="1200" dirty="0"/>
              <a:t> G.) pp. 3-16, John </a:t>
            </a:r>
            <a:r>
              <a:rPr lang="en-US" sz="1200" dirty="0" err="1"/>
              <a:t>Wiley&amp;Sons</a:t>
            </a:r>
            <a:r>
              <a:rPr lang="en-US" sz="1200" dirty="0"/>
              <a:t> Ltd., 1997. </a:t>
            </a:r>
          </a:p>
          <a:p>
            <a:r>
              <a:rPr lang="en-US" sz="1200" dirty="0" err="1"/>
              <a:t>Helander</a:t>
            </a:r>
            <a:r>
              <a:rPr lang="en-US" sz="1200" dirty="0"/>
              <a:t>, M., A Guide to the Ergonomics of Manufacturing, Taylor &amp; Francis, 1997. </a:t>
            </a:r>
          </a:p>
          <a:p>
            <a:r>
              <a:rPr lang="en-US" sz="1200" dirty="0" err="1"/>
              <a:t>Helander</a:t>
            </a:r>
            <a:r>
              <a:rPr lang="en-US" sz="1200" dirty="0"/>
              <a:t>, M., Design For Manufacturability : A Systems Approach To Concurrent Engineering, Taylor &amp; Francis, 2002 </a:t>
            </a:r>
          </a:p>
          <a:p>
            <a:r>
              <a:rPr lang="en-US" sz="1200" dirty="0"/>
              <a:t>ILO, Ergonomic Checkpoints, Geneva, 1996. </a:t>
            </a:r>
          </a:p>
          <a:p>
            <a:r>
              <a:rPr lang="en-US" sz="1200" dirty="0"/>
              <a:t>James, H., The Dictionary for Human Factors/Ergonomics, CRC, 1992. </a:t>
            </a:r>
          </a:p>
          <a:p>
            <a:r>
              <a:rPr lang="en-US" sz="1200" dirty="0" err="1"/>
              <a:t>Karwowski</a:t>
            </a:r>
            <a:r>
              <a:rPr lang="en-US" sz="1200" dirty="0"/>
              <a:t>, W, </a:t>
            </a:r>
            <a:r>
              <a:rPr lang="en-US" sz="1200" dirty="0" err="1"/>
              <a:t>Marras</a:t>
            </a:r>
            <a:r>
              <a:rPr lang="en-US" sz="1200" dirty="0"/>
              <a:t>, S. W., The Occupational Ergonomics Handbook, C R C Press, 2008 </a:t>
            </a:r>
          </a:p>
          <a:p>
            <a:r>
              <a:rPr lang="en-US" sz="1200" dirty="0" err="1"/>
              <a:t>Karwowski</a:t>
            </a:r>
            <a:r>
              <a:rPr lang="en-US" sz="1200" dirty="0"/>
              <a:t>, W., International </a:t>
            </a:r>
            <a:r>
              <a:rPr lang="en-US" sz="1200" dirty="0" err="1"/>
              <a:t>Encylopedia</a:t>
            </a:r>
            <a:r>
              <a:rPr lang="en-US" sz="1200" dirty="0"/>
              <a:t> of Ergonomics and Human Factors, Taylor &amp; Francis, 2001. </a:t>
            </a:r>
          </a:p>
          <a:p>
            <a:r>
              <a:rPr lang="tr-TR" sz="1200" dirty="0"/>
              <a:t>Kaya, M. D., Ergonomi: </a:t>
            </a:r>
            <a:r>
              <a:rPr lang="tr-TR" sz="1200" dirty="0" err="1"/>
              <a:t>Antropometrik</a:t>
            </a:r>
            <a:r>
              <a:rPr lang="tr-TR" sz="1200" dirty="0"/>
              <a:t> Verilerin Güncellenmesi Üzerine Bir Araştırma, Detay Yayıncılık, 2010. </a:t>
            </a:r>
          </a:p>
          <a:p>
            <a:r>
              <a:rPr lang="tr-TR" sz="1200" dirty="0" err="1"/>
              <a:t>Kroemer</a:t>
            </a:r>
            <a:r>
              <a:rPr lang="tr-TR" sz="1200" dirty="0"/>
              <a:t>, K. H. E., </a:t>
            </a:r>
            <a:r>
              <a:rPr lang="tr-TR" sz="1200" dirty="0" err="1"/>
              <a:t>Kraemer</a:t>
            </a:r>
            <a:r>
              <a:rPr lang="tr-TR" sz="1200" dirty="0"/>
              <a:t> A., Office </a:t>
            </a:r>
            <a:r>
              <a:rPr lang="tr-TR" sz="1200" dirty="0" err="1"/>
              <a:t>Ergonomics</a:t>
            </a:r>
            <a:r>
              <a:rPr lang="tr-TR" sz="1200" dirty="0"/>
              <a:t>, Taylor &amp; Francis; 2nd Ed., 2001. </a:t>
            </a:r>
          </a:p>
          <a:p>
            <a:r>
              <a:rPr lang="en-US" sz="1200" dirty="0"/>
              <a:t>Kroemer, K. H. E., Kroemer H. B., Kroemer – </a:t>
            </a:r>
            <a:r>
              <a:rPr lang="en-US" sz="1200" dirty="0" err="1"/>
              <a:t>Elbet</a:t>
            </a:r>
            <a:r>
              <a:rPr lang="en-US" sz="1200" dirty="0"/>
              <a:t> K. E., Ergonomics – How to Design for Ease and Efficiency, (2nd Edition), </a:t>
            </a:r>
            <a:r>
              <a:rPr lang="en-US" sz="1200" dirty="0" err="1"/>
              <a:t>Prantice</a:t>
            </a:r>
            <a:r>
              <a:rPr lang="en-US" sz="1200" dirty="0"/>
              <a:t> Hall, New Jersey, 2001. </a:t>
            </a:r>
          </a:p>
          <a:p>
            <a:r>
              <a:rPr lang="en-US" sz="1200" dirty="0"/>
              <a:t>Lee, G. C., Advances in Occupational Ergonomics and Safety, IOS Press, 1999. </a:t>
            </a:r>
          </a:p>
          <a:p>
            <a:r>
              <a:rPr lang="en-US" sz="1200" dirty="0" err="1"/>
              <a:t>Lehto</a:t>
            </a:r>
            <a:r>
              <a:rPr lang="en-US" sz="1200" dirty="0"/>
              <a:t>, M.R., Buck, J. R., Introduction To Human Factors And Ergonomics For Engineers, (Ed: </a:t>
            </a:r>
            <a:r>
              <a:rPr lang="en-US" sz="1200" dirty="0" err="1"/>
              <a:t>Salvendy</a:t>
            </a:r>
            <a:r>
              <a:rPr lang="en-US" sz="1200" dirty="0"/>
              <a:t>, G.), Taylor &amp; Francis, 2008. </a:t>
            </a:r>
          </a:p>
          <a:p>
            <a:r>
              <a:rPr lang="en-US" sz="1200" dirty="0"/>
              <a:t>Marley, F., Applied Occupational Ergonomics : A Textbook, Kendall/Hunt Publishing Company, 2008 </a:t>
            </a:r>
          </a:p>
          <a:p>
            <a:r>
              <a:rPr lang="en-US" sz="1200" dirty="0" err="1"/>
              <a:t>Mccormick</a:t>
            </a:r>
            <a:r>
              <a:rPr lang="en-US" sz="1200" dirty="0"/>
              <a:t>, Ernest J., Senders, Mark S., Human Factors in Engineering and Design, 5th Edition, </a:t>
            </a:r>
            <a:r>
              <a:rPr lang="en-US" sz="1200" dirty="0" err="1"/>
              <a:t>Mcgraw</a:t>
            </a:r>
            <a:r>
              <a:rPr lang="en-US" sz="1200" dirty="0"/>
              <a:t>- Hill International, 2008. </a:t>
            </a:r>
          </a:p>
          <a:p>
            <a:r>
              <a:rPr lang="en-US" sz="1200" dirty="0" err="1"/>
              <a:t>Mital</a:t>
            </a:r>
            <a:r>
              <a:rPr lang="en-US" sz="1200" dirty="0"/>
              <a:t>, A., Advances in Industrial Ergonomics and Safety, Taylor &amp; Francis, 2009. </a:t>
            </a:r>
          </a:p>
          <a:p>
            <a:r>
              <a:rPr lang="en-US" sz="1200" dirty="0" err="1"/>
              <a:t>Nebhard</a:t>
            </a:r>
            <a:r>
              <a:rPr lang="en-US" sz="1200" dirty="0"/>
              <a:t>, D., A., Workplace Cross </a:t>
            </a:r>
            <a:r>
              <a:rPr lang="en-US" sz="1200" dirty="0" err="1"/>
              <a:t>Trainigng</a:t>
            </a:r>
            <a:r>
              <a:rPr lang="en-US" sz="1200" dirty="0"/>
              <a:t>, CRC Press, Taylor &amp; Francis, Group 2007. </a:t>
            </a:r>
          </a:p>
          <a:p>
            <a:r>
              <a:rPr lang="en-US" sz="1200" dirty="0"/>
              <a:t>Neumann, W. P., (Ed), Inventory of Human Factors Tools and Methods: A Work-System Design Perspective, Ryerson University, 2007 </a:t>
            </a:r>
          </a:p>
          <a:p>
            <a:r>
              <a:rPr lang="en-US" sz="1200" dirty="0" err="1"/>
              <a:t>Niebel</a:t>
            </a:r>
            <a:r>
              <a:rPr lang="en-US" sz="1200" dirty="0"/>
              <a:t>, B., </a:t>
            </a:r>
            <a:r>
              <a:rPr lang="en-US" sz="1200" dirty="0" err="1"/>
              <a:t>Freivalds</a:t>
            </a:r>
            <a:r>
              <a:rPr lang="en-US" sz="1200" dirty="0"/>
              <a:t>, A., Methods, </a:t>
            </a:r>
            <a:r>
              <a:rPr lang="en-US" sz="1200" dirty="0" err="1"/>
              <a:t>Standars</a:t>
            </a:r>
            <a:r>
              <a:rPr lang="en-US" sz="1200" dirty="0"/>
              <a:t> and Work Design, </a:t>
            </a:r>
            <a:r>
              <a:rPr lang="en-US" sz="1200" dirty="0" err="1"/>
              <a:t>Mcgraw</a:t>
            </a:r>
            <a:r>
              <a:rPr lang="en-US" sz="1200" dirty="0"/>
              <a:t> Hill, 2003 </a:t>
            </a:r>
          </a:p>
          <a:p>
            <a:r>
              <a:rPr lang="en-US" sz="1200" dirty="0" err="1"/>
              <a:t>Oborne</a:t>
            </a:r>
            <a:r>
              <a:rPr lang="en-US" sz="1200" dirty="0"/>
              <a:t>, D., Ergonomics at Work: Human Factors in Design and Development, 3rd Edition, John </a:t>
            </a:r>
            <a:r>
              <a:rPr lang="en-US" sz="1200" dirty="0" err="1"/>
              <a:t>Wiley&amp;Sons</a:t>
            </a:r>
            <a:r>
              <a:rPr lang="en-US" sz="1200" dirty="0"/>
              <a:t> Ltd., 1995. </a:t>
            </a:r>
          </a:p>
        </p:txBody>
      </p:sp>
    </p:spTree>
    <p:extLst>
      <p:ext uri="{BB962C8B-B14F-4D97-AF65-F5344CB8AC3E}">
        <p14:creationId xmlns:p14="http://schemas.microsoft.com/office/powerpoint/2010/main" val="5425739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696671"/>
            <a:ext cx="10515600" cy="4819874"/>
          </a:xfrm>
        </p:spPr>
        <p:txBody>
          <a:bodyPr>
            <a:noAutofit/>
          </a:bodyPr>
          <a:lstStyle/>
          <a:p>
            <a:r>
              <a:rPr lang="en-US" sz="1100" dirty="0"/>
              <a:t>OSHA, Easy Ergonomics, A Practical Approach for Improving the Workplace, (Education and Training Unit, Cal/OSHA Consultation Service, California Department of Industrial Relations), 1999 </a:t>
            </a:r>
          </a:p>
          <a:p>
            <a:r>
              <a:rPr lang="en-US" sz="1100" dirty="0"/>
              <a:t>Pheasant S., Ergonomics, Work and Health, Mac </a:t>
            </a:r>
            <a:r>
              <a:rPr lang="en-US" sz="1100" dirty="0" err="1"/>
              <a:t>Millian</a:t>
            </a:r>
            <a:r>
              <a:rPr lang="en-US" sz="1100" dirty="0"/>
              <a:t> Press, Australia,2001. </a:t>
            </a:r>
          </a:p>
          <a:p>
            <a:r>
              <a:rPr lang="en-US" sz="1100" dirty="0"/>
              <a:t>Pheasant, S., </a:t>
            </a:r>
            <a:r>
              <a:rPr lang="en-US" sz="1100" dirty="0" err="1"/>
              <a:t>Bodyspace</a:t>
            </a:r>
            <a:r>
              <a:rPr lang="en-US" sz="1100" dirty="0"/>
              <a:t>: Anthropometry, Ergonomics And Design Of Work, Prentice Hall, 2002 </a:t>
            </a:r>
          </a:p>
          <a:p>
            <a:r>
              <a:rPr lang="en-US" sz="1100" dirty="0"/>
              <a:t>Phillips, C. A., Human Factors Engineering, John Wiley &amp; Sons. 1999. </a:t>
            </a:r>
          </a:p>
          <a:p>
            <a:r>
              <a:rPr lang="en-US" sz="1100" dirty="0" err="1"/>
              <a:t>Pulat</a:t>
            </a:r>
            <a:r>
              <a:rPr lang="en-US" sz="1100" dirty="0"/>
              <a:t>, M. B., Fundamentals of Industrial Ergonomics, Waveland Press, 1997. </a:t>
            </a:r>
          </a:p>
          <a:p>
            <a:r>
              <a:rPr lang="tr-TR" sz="1100" dirty="0"/>
              <a:t>Sabancı, A., 1999, Ergonomi, Baki Kitapevi, Adana, 1999. </a:t>
            </a:r>
          </a:p>
          <a:p>
            <a:r>
              <a:rPr lang="en-US" sz="1100" dirty="0" err="1"/>
              <a:t>Salvendy</a:t>
            </a:r>
            <a:r>
              <a:rPr lang="en-US" sz="1100" dirty="0"/>
              <a:t>, G., Handbook of Human Factors and Ergonomics, 2nd Edition, John </a:t>
            </a:r>
            <a:r>
              <a:rPr lang="en-US" sz="1100" dirty="0" err="1"/>
              <a:t>Wiley&amp;Sons</a:t>
            </a:r>
            <a:r>
              <a:rPr lang="en-US" sz="1100" dirty="0"/>
              <a:t> Ltd., 1997. </a:t>
            </a:r>
          </a:p>
          <a:p>
            <a:r>
              <a:rPr lang="en-US" sz="1100" dirty="0" err="1"/>
              <a:t>Salvendy</a:t>
            </a:r>
            <a:r>
              <a:rPr lang="en-US" sz="1100" dirty="0"/>
              <a:t>, G., Handbook of Industrial Engineering, 2nd Ed., John Wiley &amp; Sons, Inc., 1991. </a:t>
            </a:r>
          </a:p>
          <a:p>
            <a:r>
              <a:rPr lang="en-US" sz="1100" dirty="0" err="1"/>
              <a:t>Salvendy</a:t>
            </a:r>
            <a:r>
              <a:rPr lang="en-US" sz="1100" dirty="0"/>
              <a:t>, G., </a:t>
            </a:r>
            <a:r>
              <a:rPr lang="en-US" sz="1100" dirty="0" err="1"/>
              <a:t>Karwowski</a:t>
            </a:r>
            <a:r>
              <a:rPr lang="en-US" sz="1100" dirty="0"/>
              <a:t>, W., Design of Work and Development of Personnel in Advanced Manufacturing, John </a:t>
            </a:r>
            <a:r>
              <a:rPr lang="en-US" sz="1100" dirty="0" err="1"/>
              <a:t>Wiley&amp;Sons</a:t>
            </a:r>
            <a:r>
              <a:rPr lang="en-US" sz="1100" dirty="0"/>
              <a:t>, 1994. </a:t>
            </a:r>
          </a:p>
          <a:p>
            <a:r>
              <a:rPr lang="en-US" sz="1100" dirty="0"/>
              <a:t>Sanders, M. S., McCormick, E., Human Factors in Engineering and Design, McGraw-Hill Inc., Seventh Edition, Singapore, 1993. </a:t>
            </a:r>
          </a:p>
          <a:p>
            <a:r>
              <a:rPr lang="tr-TR" sz="1100" dirty="0"/>
              <a:t>Şimşek, M., 1994, Mühendislikte Ergonomik Faktörler, Marmara Üniversitesi Yayınları, İstanbul, 1994. </a:t>
            </a:r>
          </a:p>
          <a:p>
            <a:r>
              <a:rPr lang="en-US" sz="1100" dirty="0" err="1"/>
              <a:t>Stelmach</a:t>
            </a:r>
            <a:r>
              <a:rPr lang="en-US" sz="1100" dirty="0"/>
              <a:t>, G., (Ed)., Human Factors, </a:t>
            </a:r>
            <a:r>
              <a:rPr lang="en-US" sz="1100" dirty="0" err="1"/>
              <a:t>Kees</a:t>
            </a:r>
            <a:r>
              <a:rPr lang="en-US" sz="1100" dirty="0"/>
              <a:t> </a:t>
            </a:r>
            <a:r>
              <a:rPr lang="en-US" sz="1100" dirty="0" err="1"/>
              <a:t>Michielsen</a:t>
            </a:r>
            <a:r>
              <a:rPr lang="en-US" sz="1100" dirty="0"/>
              <a:t> of North-Holland, 2000. </a:t>
            </a:r>
          </a:p>
          <a:p>
            <a:r>
              <a:rPr lang="en-US" sz="1100" dirty="0" err="1"/>
              <a:t>Tayyari</a:t>
            </a:r>
            <a:r>
              <a:rPr lang="en-US" sz="1100" dirty="0"/>
              <a:t>, F., Smith, J. L., </a:t>
            </a:r>
            <a:r>
              <a:rPr lang="en-US" sz="1100" dirty="0" err="1"/>
              <a:t>Occuparional</a:t>
            </a:r>
            <a:r>
              <a:rPr lang="en-US" sz="1100" dirty="0"/>
              <a:t> Ergonomics Principles and Application, Chapman &amp; Hall, First Ed., London, 1997. </a:t>
            </a:r>
          </a:p>
          <a:p>
            <a:r>
              <a:rPr lang="tr-TR" sz="1100" dirty="0"/>
              <a:t>Uslu, B. A., Ergonomi, Atılım Üniversitesi Yayınları, No: 5, Ankara, 2001. </a:t>
            </a:r>
          </a:p>
          <a:p>
            <a:r>
              <a:rPr lang="en-US" sz="1100" dirty="0"/>
              <a:t>Virginia Tech, Workplace Ergonomics Program, Virginia </a:t>
            </a:r>
            <a:r>
              <a:rPr lang="en-US" sz="1100" dirty="0" err="1"/>
              <a:t>Politechnic</a:t>
            </a:r>
            <a:r>
              <a:rPr lang="en-US" sz="1100" dirty="0"/>
              <a:t> </a:t>
            </a:r>
            <a:r>
              <a:rPr lang="en-US" sz="1100" dirty="0" err="1"/>
              <a:t>Istitue</a:t>
            </a:r>
            <a:r>
              <a:rPr lang="en-US" sz="1100" dirty="0"/>
              <a:t> and State University, Environmental, Health And Safety Services, 2001. </a:t>
            </a:r>
          </a:p>
          <a:p>
            <a:r>
              <a:rPr lang="en-US" sz="1100" dirty="0" err="1"/>
              <a:t>Wickens</a:t>
            </a:r>
            <a:r>
              <a:rPr lang="en-US" sz="1100" dirty="0"/>
              <a:t>, D. C., Gordon, S., Liu, Y., An Introduction To Human Factors Engineering, Prentice Hall, 2007 </a:t>
            </a:r>
          </a:p>
          <a:p>
            <a:r>
              <a:rPr lang="en-US" sz="1100" dirty="0" err="1"/>
              <a:t>Zandin</a:t>
            </a:r>
            <a:r>
              <a:rPr lang="en-US" sz="1100" dirty="0"/>
              <a:t>, K B., Maynard, H. B., Maynard's Industrial Engineering Handbook, </a:t>
            </a:r>
            <a:r>
              <a:rPr lang="en-US" sz="1100" dirty="0" err="1"/>
              <a:t>Mcgraw-Hill</a:t>
            </a:r>
            <a:r>
              <a:rPr lang="en-US" sz="1100" dirty="0"/>
              <a:t>, 2001. </a:t>
            </a:r>
            <a:endParaRPr lang="tr-TR" sz="1100" dirty="0"/>
          </a:p>
        </p:txBody>
      </p:sp>
    </p:spTree>
    <p:extLst>
      <p:ext uri="{BB962C8B-B14F-4D97-AF65-F5344CB8AC3E}">
        <p14:creationId xmlns:p14="http://schemas.microsoft.com/office/powerpoint/2010/main" val="5983670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5909</TotalTime>
  <Words>2232</Words>
  <Application>Microsoft Office PowerPoint</Application>
  <PresentationFormat>Özel</PresentationFormat>
  <Paragraphs>192</Paragraphs>
  <Slides>28</Slides>
  <Notes>0</Notes>
  <HiddenSlides>0</HiddenSlides>
  <MMClips>0</MMClips>
  <ScaleCrop>false</ScaleCrop>
  <HeadingPairs>
    <vt:vector size="4" baseType="variant">
      <vt:variant>
        <vt:lpstr>Tema</vt:lpstr>
      </vt:variant>
      <vt:variant>
        <vt:i4>1</vt:i4>
      </vt:variant>
      <vt:variant>
        <vt:lpstr>Slayt Başlıkları</vt:lpstr>
      </vt:variant>
      <vt:variant>
        <vt:i4>28</vt:i4>
      </vt:variant>
    </vt:vector>
  </HeadingPairs>
  <TitlesOfParts>
    <vt:vector size="29" baseType="lpstr">
      <vt:lpstr>Office Teması</vt:lpstr>
      <vt:lpstr> BİLGİYE DAYALI İŞYERİ DÜZENLEME</vt:lpstr>
      <vt:lpstr>KONU BAŞLIKLARI</vt:lpstr>
      <vt:lpstr>1. Giriş</vt:lpstr>
      <vt:lpstr>1. Giriş</vt:lpstr>
      <vt:lpstr>2. BİLİŞİM ERGONOMİSİ</vt:lpstr>
      <vt:lpstr>2. BİLİŞİM ERGONOMİSİ</vt:lpstr>
      <vt:lpstr>2. BİLİŞİM ERGONOMİSİ</vt:lpstr>
      <vt:lpstr>2. BİLİŞİM ERGONOMİSİ</vt:lpstr>
      <vt:lpstr>2. BİLİŞİM ERGONOMİSİ</vt:lpstr>
      <vt:lpstr>3. BİLİŞSEL ERGONOMİDE YAZILIM TASARIMI</vt:lpstr>
      <vt:lpstr>3. BİLİŞSEL ERGONOMİDE YAZILIM TASARIMI</vt:lpstr>
      <vt:lpstr>3. BİLİŞSEL ERGONOMİDE YAZILIM TASARIMI</vt:lpstr>
      <vt:lpstr>4. BİLİŞSEL ERGONOMİDE ARAYÜZ TASARIMI</vt:lpstr>
      <vt:lpstr>4. BİLİŞSEL ERGONOMİDE ARAYÜZ TASARIMI</vt:lpstr>
      <vt:lpstr>4. BİLİŞSEL ERGONOMİDE ARAYÜZ TASARIMI</vt:lpstr>
      <vt:lpstr>4. BİLİŞSEL ERGONOMİDE ARAYÜZ TASARIMI</vt:lpstr>
      <vt:lpstr>4. BİLİŞSEL ERGONOMİDE ARAYÜZ TASARIMI</vt:lpstr>
      <vt:lpstr>4. BİLİŞSEL ERGONOMİDE ARAYÜZ TASARIMI</vt:lpstr>
      <vt:lpstr>4. BİLİŞSEL ERGONOMİDE ARAYÜZ TASARIMI</vt:lpstr>
      <vt:lpstr>4. BİLİŞSEL ERGONOMİDE ARAYÜZ TASARIMI</vt:lpstr>
      <vt:lpstr>4. BİLİŞSEL ERGONOMİDE ARAYÜZ TASARIMI</vt:lpstr>
      <vt:lpstr>5. KULLANABİLİRLİĞİN DEĞERLENDİRİLMESİ</vt:lpstr>
      <vt:lpstr>5. KULLANABİLİRLİĞİN DEĞERLENDİRİLMESİ</vt:lpstr>
      <vt:lpstr>5. KULLANABİLİRLİĞİN DEĞERLENDİRİLMESİ</vt:lpstr>
      <vt:lpstr>5. KULLANABİLİRLİĞİN DEĞERLENDİRİLMESİ</vt:lpstr>
      <vt:lpstr>6. KAYNAKLAR</vt:lpstr>
      <vt:lpstr>KAYNAKLAR</vt:lpstr>
      <vt:lpstr>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302</cp:revision>
  <dcterms:created xsi:type="dcterms:W3CDTF">2016-06-28T08:34:33Z</dcterms:created>
  <dcterms:modified xsi:type="dcterms:W3CDTF">2019-04-22T17:27:27Z</dcterms:modified>
</cp:coreProperties>
</file>