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5" r:id="rId3"/>
    <p:sldId id="265" r:id="rId4"/>
    <p:sldId id="446" r:id="rId5"/>
    <p:sldId id="389" r:id="rId6"/>
    <p:sldId id="447" r:id="rId7"/>
    <p:sldId id="448" r:id="rId8"/>
    <p:sldId id="449" r:id="rId9"/>
    <p:sldId id="450" r:id="rId10"/>
    <p:sldId id="451" r:id="rId11"/>
    <p:sldId id="452" r:id="rId12"/>
    <p:sldId id="453" r:id="rId13"/>
    <p:sldId id="454" r:id="rId14"/>
    <p:sldId id="455" r:id="rId15"/>
    <p:sldId id="456" r:id="rId16"/>
    <p:sldId id="457" r:id="rId17"/>
    <p:sldId id="458" r:id="rId18"/>
    <p:sldId id="459" r:id="rId19"/>
    <p:sldId id="460" r:id="rId20"/>
    <p:sldId id="461" r:id="rId21"/>
    <p:sldId id="462" r:id="rId22"/>
    <p:sldId id="463" r:id="rId23"/>
    <p:sldId id="284" r:id="rId24"/>
    <p:sldId id="297" r:id="rId25"/>
    <p:sldId id="298"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36"/>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5F144A-99B4-42BA-8959-C6378A8532D4}" type="datetimeFigureOut">
              <a:rPr lang="tr-TR" smtClean="0"/>
              <a:t>13.05.2019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46F36-AA8C-4BCA-80C3-9006696032DB}" type="slidenum">
              <a:rPr lang="tr-TR" smtClean="0"/>
              <a:t>‹#›</a:t>
            </a:fld>
            <a:endParaRPr lang="tr-TR"/>
          </a:p>
        </p:txBody>
      </p:sp>
    </p:spTree>
    <p:extLst>
      <p:ext uri="{BB962C8B-B14F-4D97-AF65-F5344CB8AC3E}">
        <p14:creationId xmlns:p14="http://schemas.microsoft.com/office/powerpoint/2010/main" val="1464255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7</a:t>
            </a:fld>
            <a:endParaRPr lang="tr-TR"/>
          </a:p>
        </p:txBody>
      </p:sp>
    </p:spTree>
    <p:extLst>
      <p:ext uri="{BB962C8B-B14F-4D97-AF65-F5344CB8AC3E}">
        <p14:creationId xmlns:p14="http://schemas.microsoft.com/office/powerpoint/2010/main" val="4212272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8</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9</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10</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11</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12</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13</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14</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15</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16</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17</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18</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19</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20</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21</a:t>
            </a:fld>
            <a:endParaRPr lang="tr-TR"/>
          </a:p>
        </p:txBody>
      </p:sp>
    </p:spTree>
    <p:extLst>
      <p:ext uri="{BB962C8B-B14F-4D97-AF65-F5344CB8AC3E}">
        <p14:creationId xmlns:p14="http://schemas.microsoft.com/office/powerpoint/2010/main" val="3135208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7146F36-AA8C-4BCA-80C3-9006696032DB}" type="slidenum">
              <a:rPr lang="tr-TR" smtClean="0"/>
              <a:t>22</a:t>
            </a:fld>
            <a:endParaRPr lang="tr-TR"/>
          </a:p>
        </p:txBody>
      </p:sp>
    </p:spTree>
    <p:extLst>
      <p:ext uri="{BB962C8B-B14F-4D97-AF65-F5344CB8AC3E}">
        <p14:creationId xmlns:p14="http://schemas.microsoft.com/office/powerpoint/2010/main" val="3135208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13.05.2019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13.05.2019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13.05.2019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13.05.2019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13.05.2019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13.05.2019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13.05.2019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13.05.2019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13.05.2019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13.05.2019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13.05.2019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13.05.2019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İŞ ORGANİZASYONUNDA ERGONOMİ</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İŞ ORGANİZASYONUNDA ERGONOMİ</a:t>
            </a:r>
          </a:p>
          <a:p>
            <a:pPr marL="0" indent="0">
              <a:lnSpc>
                <a:spcPct val="110000"/>
              </a:lnSpc>
              <a:buNone/>
            </a:pPr>
            <a:r>
              <a:rPr lang="tr-TR" sz="2100" b="1" dirty="0" smtClean="0">
                <a:latin typeface="Arial Narrow" panose="020B0606020202030204" pitchFamily="34" charset="0"/>
                <a:ea typeface="+mj-ea"/>
                <a:cs typeface="+mj-cs"/>
              </a:rPr>
              <a:t>3. İŞ İSTASYONU TASARIMINDA  ERGONOMİ METODOLOJİSİ</a:t>
            </a:r>
          </a:p>
          <a:p>
            <a:pPr marL="0" indent="0">
              <a:lnSpc>
                <a:spcPct val="110000"/>
              </a:lnSpc>
              <a:buNone/>
            </a:pPr>
            <a:r>
              <a:rPr lang="tr-TR" sz="2100" b="1" dirty="0" smtClean="0">
                <a:latin typeface="Arial Narrow" panose="020B0606020202030204" pitchFamily="34" charset="0"/>
                <a:ea typeface="+mj-ea"/>
                <a:cs typeface="+mj-cs"/>
              </a:rPr>
              <a:t>4. KAYNAKÇA</a:t>
            </a:r>
            <a:endParaRPr lang="tr-TR" sz="2100" b="1" dirty="0">
              <a:latin typeface="Arial Narrow" panose="020B0606020202030204" pitchFamily="34" charset="0"/>
              <a:ea typeface="+mj-ea"/>
              <a:cs typeface="+mj-cs"/>
            </a:endParaRP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Ergonomi</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aynı zamanda iş </a:t>
            </a:r>
            <a:r>
              <a:rPr lang="tr-TR" sz="1600" b="1" dirty="0">
                <a:latin typeface="Arial Narrow" panose="020B0606020202030204" pitchFamily="34" charset="0"/>
                <a:ea typeface="+mj-ea"/>
                <a:cs typeface="+mj-cs"/>
              </a:rPr>
              <a:t>organizasyonu ve tasarımını değiştirecek </a:t>
            </a:r>
            <a:r>
              <a:rPr lang="tr-TR" sz="1600" dirty="0">
                <a:latin typeface="Arial Narrow" panose="020B0606020202030204" pitchFamily="34" charset="0"/>
                <a:ea typeface="+mj-ea"/>
                <a:cs typeface="+mj-cs"/>
              </a:rPr>
              <a:t>yöntem bilimidir. Çalışanla işi arasında iyi bir uyum sağlayarak, insanın çalışırken zorlanmadan dolayı yıpranmasını önleyerek iş verimini artırır. Çalışanla işi arasında arzu edilen uyumu sağlayarak, çalışanın yeteneklerini en iyi şekilde kullanabileceği işe yönlendirilmesini hedefler. Bütün bunlardan dolayı iş organizasyonu ergonomik açıdan oldukça önemlidir.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ünitede, ergonomi biliminin iş yerlerindeki verimliliği artırmaya yönelik bir takım ipuçları verilmeye çalışılmıştır. </a:t>
            </a:r>
          </a:p>
        </p:txBody>
      </p:sp>
      <p:pic>
        <p:nvPicPr>
          <p:cNvPr id="1026" name="Picture 2" descr="D:\İŞ SAĞLIĞI VE GÜVENLİĞİ UZEM\ÇEKİLEN DERSLER\ERGONOMİ\SUNUMLAR\untitledOR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5062" y="3834911"/>
            <a:ext cx="6938229" cy="244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gn="just">
              <a:lnSpc>
                <a:spcPct val="150000"/>
              </a:lnSpc>
              <a:buNone/>
            </a:pPr>
            <a:r>
              <a:rPr lang="tr-TR" sz="1600" b="1" dirty="0" smtClean="0">
                <a:latin typeface="Arial Narrow" panose="020B0606020202030204" pitchFamily="34" charset="0"/>
                <a:ea typeface="+mj-ea"/>
                <a:cs typeface="+mj-cs"/>
              </a:rPr>
              <a:t>Çalışanların </a:t>
            </a:r>
            <a:r>
              <a:rPr lang="tr-TR" sz="1600" b="1" dirty="0">
                <a:latin typeface="Arial Narrow" panose="020B0606020202030204" pitchFamily="34" charset="0"/>
                <a:ea typeface="+mj-ea"/>
                <a:cs typeface="+mj-cs"/>
              </a:rPr>
              <a:t>Planlamaya Katılımı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Çalışanlar </a:t>
            </a:r>
            <a:r>
              <a:rPr lang="tr-TR" sz="1600" dirty="0">
                <a:latin typeface="Arial Narrow" panose="020B0606020202030204" pitchFamily="34" charset="0"/>
                <a:ea typeface="+mj-ea"/>
                <a:cs typeface="+mj-cs"/>
              </a:rPr>
              <a:t>organizasyona dâhil edilirse </a:t>
            </a:r>
            <a:r>
              <a:rPr lang="tr-TR" sz="1600" b="1" dirty="0">
                <a:latin typeface="Arial Narrow" panose="020B0606020202030204" pitchFamily="34" charset="0"/>
                <a:ea typeface="+mj-ea"/>
                <a:cs typeface="+mj-cs"/>
              </a:rPr>
              <a:t>daha büyük keyif alırlar</a:t>
            </a:r>
            <a:r>
              <a:rPr lang="tr-TR" sz="1600" dirty="0">
                <a:latin typeface="Arial Narrow" panose="020B0606020202030204" pitchFamily="34" charset="0"/>
                <a:ea typeface="+mj-ea"/>
                <a:cs typeface="+mj-cs"/>
              </a:rPr>
              <a:t>. Firmanızda yapılan </a:t>
            </a:r>
            <a:r>
              <a:rPr lang="tr-TR" sz="1600" b="1" dirty="0">
                <a:latin typeface="Arial Narrow" panose="020B0606020202030204" pitchFamily="34" charset="0"/>
                <a:ea typeface="+mj-ea"/>
                <a:cs typeface="+mj-cs"/>
              </a:rPr>
              <a:t>işi geliştirmenin birçok yolu vardır</a:t>
            </a:r>
            <a:r>
              <a:rPr lang="tr-TR" sz="1600" dirty="0">
                <a:latin typeface="Arial Narrow" panose="020B0606020202030204" pitchFamily="34" charset="0"/>
                <a:ea typeface="+mj-ea"/>
                <a:cs typeface="+mj-cs"/>
              </a:rPr>
              <a:t>. Bu işi yapan </a:t>
            </a:r>
            <a:r>
              <a:rPr lang="tr-TR" sz="1600" b="1" dirty="0">
                <a:latin typeface="Arial Narrow" panose="020B0606020202030204" pitchFamily="34" charset="0"/>
                <a:ea typeface="+mj-ea"/>
                <a:cs typeface="+mj-cs"/>
              </a:rPr>
              <a:t>insanlar bu gelişmeleri daha iyi bilirler</a:t>
            </a:r>
            <a:r>
              <a:rPr lang="tr-TR" sz="1600" dirty="0">
                <a:latin typeface="Arial Narrow" panose="020B0606020202030204" pitchFamily="34" charset="0"/>
                <a:ea typeface="+mj-ea"/>
                <a:cs typeface="+mj-cs"/>
              </a:rPr>
              <a:t>. Planlama aşamasından insanları bu sürece dâhil etmek, başkaları tarafından farkına varılmayacak bu faydalı gelişmeleri açığa çıkartır. İnsanlara işin nasıl yapılması hususunda karar hakkı tanınmazsa </a:t>
            </a:r>
            <a:r>
              <a:rPr lang="tr-TR" sz="1600" b="1" dirty="0">
                <a:latin typeface="Arial Narrow" panose="020B0606020202030204" pitchFamily="34" charset="0"/>
                <a:ea typeface="+mj-ea"/>
                <a:cs typeface="+mj-cs"/>
              </a:rPr>
              <a:t>monoton ve tekrarlamalı işler çok daha zor icra edilir</a:t>
            </a:r>
            <a:r>
              <a:rPr lang="tr-TR" sz="1600" dirty="0">
                <a:latin typeface="Arial Narrow" panose="020B0606020202030204" pitchFamily="34" charset="0"/>
                <a:ea typeface="+mj-ea"/>
                <a:cs typeface="+mj-cs"/>
              </a:rPr>
              <a:t>. Birlikte planlama bu durumu geliştirir. </a:t>
            </a:r>
          </a:p>
          <a:p>
            <a:pPr marL="0" indent="0" algn="just">
              <a:lnSpc>
                <a:spcPct val="150000"/>
              </a:lnSpc>
              <a:buNone/>
            </a:pPr>
            <a:endParaRPr lang="tr-TR" sz="1600" b="1" dirty="0" smtClean="0">
              <a:latin typeface="Arial Narrow" panose="020B0606020202030204" pitchFamily="34" charset="0"/>
              <a:ea typeface="+mj-ea"/>
              <a:cs typeface="+mj-cs"/>
            </a:endParaRPr>
          </a:p>
          <a:p>
            <a:pPr marL="0" indent="0" algn="just">
              <a:lnSpc>
                <a:spcPct val="150000"/>
              </a:lnSpc>
              <a:buNone/>
            </a:pPr>
            <a:r>
              <a:rPr lang="tr-TR" sz="1600" b="1" dirty="0" smtClean="0">
                <a:latin typeface="Arial Narrow" panose="020B0606020202030204" pitchFamily="34" charset="0"/>
                <a:ea typeface="+mj-ea"/>
                <a:cs typeface="+mj-cs"/>
              </a:rPr>
              <a:t>Çalışma </a:t>
            </a:r>
            <a:r>
              <a:rPr lang="tr-TR" sz="1600" b="1" dirty="0">
                <a:latin typeface="Arial Narrow" panose="020B0606020202030204" pitchFamily="34" charset="0"/>
                <a:ea typeface="+mj-ea"/>
                <a:cs typeface="+mj-cs"/>
              </a:rPr>
              <a:t>Saatlerini Düzenleme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Çalışma </a:t>
            </a:r>
            <a:r>
              <a:rPr lang="tr-TR" sz="1600" dirty="0">
                <a:latin typeface="Arial Narrow" panose="020B0606020202030204" pitchFamily="34" charset="0"/>
                <a:ea typeface="+mj-ea"/>
                <a:cs typeface="+mj-cs"/>
              </a:rPr>
              <a:t>saatleri ayarlamaları </a:t>
            </a:r>
            <a:r>
              <a:rPr lang="tr-TR" sz="1600" b="1" dirty="0">
                <a:latin typeface="Arial Narrow" panose="020B0606020202030204" pitchFamily="34" charset="0"/>
                <a:ea typeface="+mj-ea"/>
                <a:cs typeface="+mj-cs"/>
              </a:rPr>
              <a:t>aynı uzunluktaki çalışma saatlerinde dahi değişiklik gösterebilir</a:t>
            </a:r>
            <a:r>
              <a:rPr lang="tr-TR" sz="1600" dirty="0">
                <a:latin typeface="Arial Narrow" panose="020B0606020202030204" pitchFamily="34" charset="0"/>
                <a:ea typeface="+mj-ea"/>
                <a:cs typeface="+mj-cs"/>
              </a:rPr>
              <a:t>. Farklılık gösterebilecek çeşitli ayarlamalar mevcuttur. </a:t>
            </a:r>
            <a:r>
              <a:rPr lang="tr-TR" sz="1600" b="1" dirty="0">
                <a:latin typeface="Arial Narrow" panose="020B0606020202030204" pitchFamily="34" charset="0"/>
                <a:ea typeface="+mj-ea"/>
                <a:cs typeface="+mj-cs"/>
              </a:rPr>
              <a:t>Başlama ve bitirme zamanları; dinlenme molaları; vardiya saatlerinde günlük değişiklikler; esnek saat sistemleri </a:t>
            </a:r>
            <a:r>
              <a:rPr lang="tr-TR" sz="1600" dirty="0">
                <a:latin typeface="Arial Narrow" panose="020B0606020202030204" pitchFamily="34" charset="0"/>
                <a:ea typeface="+mj-ea"/>
                <a:cs typeface="+mj-cs"/>
              </a:rPr>
              <a:t>vb. daha iyi seçenekler bulmaya çalışmak çoğu zaman gereklidir. Çalışma saatlerini düzenlerken işçilere danışmak en iyi yoldur. </a:t>
            </a:r>
          </a:p>
        </p:txBody>
      </p:sp>
    </p:spTree>
    <p:extLst>
      <p:ext uri="{BB962C8B-B14F-4D97-AF65-F5344CB8AC3E}">
        <p14:creationId xmlns:p14="http://schemas.microsoft.com/office/powerpoint/2010/main" val="3060351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b="1" dirty="0">
                <a:latin typeface="Arial Narrow" panose="020B0606020202030204" pitchFamily="34" charset="0"/>
                <a:ea typeface="+mj-ea"/>
                <a:cs typeface="+mj-cs"/>
              </a:rPr>
              <a:t>Çalışmalarının Sonuçları Hakkında Bilgilendirilme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İnsanlar</a:t>
            </a:r>
            <a:r>
              <a:rPr lang="tr-TR" sz="1600" dirty="0">
                <a:latin typeface="Arial Narrow" panose="020B0606020202030204" pitchFamily="34" charset="0"/>
                <a:ea typeface="+mj-ea"/>
                <a:cs typeface="+mj-cs"/>
              </a:rPr>
              <a:t>, diğerlerinin kendi çalışması hakkında ne hissettiklerini ve düşündüklerini tam olarak bilirlerse eksiklerini öğrenir ve kendileri geliştirirler. İnsanlara çalışmalarının gelişmeye ihtiyaç duyup duymadıklarını söyleyiniz, böylece kendilerinden ne beklendiğini bilmelerini sağlayabilirsiniz. Ayrıca </a:t>
            </a:r>
            <a:r>
              <a:rPr lang="tr-TR" sz="1600" b="1" dirty="0">
                <a:latin typeface="Arial Narrow" panose="020B0606020202030204" pitchFamily="34" charset="0"/>
                <a:ea typeface="+mj-ea"/>
                <a:cs typeface="+mj-cs"/>
              </a:rPr>
              <a:t>insanlara iyi yaptıkları zaman bunu söyleyiniz</a:t>
            </a:r>
            <a:r>
              <a:rPr lang="tr-TR" sz="1600" dirty="0">
                <a:latin typeface="Arial Narrow" panose="020B0606020202030204" pitchFamily="34" charset="0"/>
                <a:ea typeface="+mj-ea"/>
                <a:cs typeface="+mj-cs"/>
              </a:rPr>
              <a:t>. Bu şekilde, daha iyi iletişim kurabilir ve verimliliği arttırabilirsiniz. İşçiler genellikle birbirlerinden habersizdir ve işlerini yaptıktan sonra olan bitenleri öğrenme şansları yoktur. </a:t>
            </a:r>
          </a:p>
          <a:p>
            <a:pPr marL="0" indent="0">
              <a:lnSpc>
                <a:spcPct val="150000"/>
              </a:lnSpc>
              <a:buNone/>
            </a:pPr>
            <a:r>
              <a:rPr lang="tr-TR" sz="1600" b="1" dirty="0">
                <a:latin typeface="Arial Narrow" panose="020B0606020202030204" pitchFamily="34" charset="0"/>
                <a:ea typeface="+mj-ea"/>
                <a:cs typeface="+mj-cs"/>
              </a:rPr>
              <a:t>İyileştirme İmkânları </a:t>
            </a:r>
            <a:r>
              <a:rPr lang="tr-TR" sz="1600" b="1" dirty="0" smtClean="0">
                <a:latin typeface="Arial Narrow" panose="020B0606020202030204" pitchFamily="34" charset="0"/>
                <a:ea typeface="+mj-ea"/>
                <a:cs typeface="+mj-cs"/>
              </a:rPr>
              <a:t>Sağlama:</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İşçilerin </a:t>
            </a:r>
            <a:r>
              <a:rPr lang="tr-TR" sz="1600" dirty="0">
                <a:latin typeface="Arial Narrow" panose="020B0606020202030204" pitchFamily="34" charset="0"/>
                <a:ea typeface="+mj-ea"/>
                <a:cs typeface="+mj-cs"/>
              </a:rPr>
              <a:t>planlama ve verim aşamalarında </a:t>
            </a:r>
            <a:r>
              <a:rPr lang="tr-TR" sz="1600" b="1" dirty="0">
                <a:latin typeface="Arial Narrow" panose="020B0606020202030204" pitchFamily="34" charset="0"/>
                <a:ea typeface="+mj-ea"/>
                <a:cs typeface="+mj-cs"/>
              </a:rPr>
              <a:t>sorumluluk aldıkları işler en ilginç ve üretken işlerdir</a:t>
            </a:r>
            <a:r>
              <a:rPr lang="tr-TR" sz="1600" dirty="0">
                <a:latin typeface="Arial Narrow" panose="020B0606020202030204" pitchFamily="34" charset="0"/>
                <a:ea typeface="+mj-ea"/>
                <a:cs typeface="+mj-cs"/>
              </a:rPr>
              <a:t>. Sorumluluk bilincinin olduğu işler, </a:t>
            </a:r>
            <a:r>
              <a:rPr lang="tr-TR" sz="1600" b="1" dirty="0">
                <a:latin typeface="Arial Narrow" panose="020B0606020202030204" pitchFamily="34" charset="0"/>
                <a:ea typeface="+mj-ea"/>
                <a:cs typeface="+mj-cs"/>
              </a:rPr>
              <a:t>iş tatminini artırır</a:t>
            </a:r>
            <a:r>
              <a:rPr lang="tr-TR" sz="1600" dirty="0">
                <a:latin typeface="Arial Narrow" panose="020B0606020202030204" pitchFamily="34" charset="0"/>
                <a:ea typeface="+mj-ea"/>
                <a:cs typeface="+mj-cs"/>
              </a:rPr>
              <a:t>. Gerçek sorumlulukların olmadığı işler </a:t>
            </a:r>
            <a:r>
              <a:rPr lang="tr-TR" sz="1600" b="1" dirty="0">
                <a:latin typeface="Arial Narrow" panose="020B0606020202030204" pitchFamily="34" charset="0"/>
                <a:ea typeface="+mj-ea"/>
                <a:cs typeface="+mj-cs"/>
              </a:rPr>
              <a:t>sadece sıkıcı değildir </a:t>
            </a:r>
            <a:r>
              <a:rPr lang="tr-TR" sz="1600" dirty="0">
                <a:latin typeface="Arial Narrow" panose="020B0606020202030204" pitchFamily="34" charset="0"/>
                <a:ea typeface="+mj-ea"/>
                <a:cs typeface="+mj-cs"/>
              </a:rPr>
              <a:t>aynı zamanda </a:t>
            </a:r>
            <a:r>
              <a:rPr lang="tr-TR" sz="1600" b="1" dirty="0">
                <a:latin typeface="Arial Narrow" panose="020B0606020202030204" pitchFamily="34" charset="0"/>
                <a:ea typeface="+mj-ea"/>
                <a:cs typeface="+mj-cs"/>
              </a:rPr>
              <a:t>devamlı kontrol gerektirir</a:t>
            </a:r>
            <a:r>
              <a:rPr lang="tr-TR" sz="1600" dirty="0">
                <a:latin typeface="Arial Narrow" panose="020B0606020202030204" pitchFamily="34" charset="0"/>
                <a:ea typeface="+mj-ea"/>
                <a:cs typeface="+mj-cs"/>
              </a:rPr>
              <a:t>. Bu yüzden bu işler </a:t>
            </a:r>
            <a:r>
              <a:rPr lang="tr-TR" sz="1600" b="1" dirty="0">
                <a:latin typeface="Arial Narrow" panose="020B0606020202030204" pitchFamily="34" charset="0"/>
                <a:ea typeface="+mj-ea"/>
                <a:cs typeface="+mj-cs"/>
              </a:rPr>
              <a:t>hem firma için hem işçiler için külfetli </a:t>
            </a:r>
            <a:r>
              <a:rPr lang="tr-TR" sz="1600" dirty="0">
                <a:latin typeface="Arial Narrow" panose="020B0606020202030204" pitchFamily="34" charset="0"/>
                <a:ea typeface="+mj-ea"/>
                <a:cs typeface="+mj-cs"/>
              </a:rPr>
              <a:t>hâle gelir. İşimizin bir kıymeti olduğunu ve yeteneklerimizin geliştirebileceğini hissetmemiz gerekir. Bu uğurda, sorumluluk sahibi olmaları için </a:t>
            </a:r>
            <a:r>
              <a:rPr lang="tr-TR" sz="1600" b="1" dirty="0">
                <a:latin typeface="Arial Narrow" panose="020B0606020202030204" pitchFamily="34" charset="0"/>
                <a:ea typeface="+mj-ea"/>
                <a:cs typeface="+mj-cs"/>
              </a:rPr>
              <a:t>işçileri eğitmek oldukça önemlidir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532821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gn="just">
              <a:lnSpc>
                <a:spcPct val="150000"/>
              </a:lnSpc>
              <a:buNone/>
            </a:pPr>
            <a:r>
              <a:rPr lang="tr-TR" sz="1600" b="1" dirty="0">
                <a:latin typeface="Arial Narrow" panose="020B0606020202030204" pitchFamily="34" charset="0"/>
                <a:ea typeface="+mj-ea"/>
                <a:cs typeface="+mj-cs"/>
              </a:rPr>
              <a:t>İş Yerinde Kolay İletişim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İnsanlar</a:t>
            </a:r>
            <a:r>
              <a:rPr lang="tr-TR" sz="1600" dirty="0">
                <a:latin typeface="Arial Narrow" panose="020B0606020202030204" pitchFamily="34" charset="0"/>
                <a:ea typeface="+mj-ea"/>
                <a:cs typeface="+mj-cs"/>
              </a:rPr>
              <a:t>, diğer insanların nasıl yaptıklarını veya düşündüklerini ve diğerleri ile nasıl işbirliği içerisinde olacaklarını bilirlerse meslekler çok daha iyi icra edilir. Zayıf iletişim genellikle işte gecikmeye veya düşük ürün kalitesine ve hatta hatalara ve kazalara neden olur. İnsanlar verilen görevlerini yaparken meşguldürler ve diğerlerinden ayrı olma eğilimindedirler. Bu yüzden, somut imkânlar oluşturulmalı ve işçiler arasında iletişimi sağlamak ve birbirlerinin işlerine yardımcı olmak için günlük işlere dâhil edilmelidir. </a:t>
            </a:r>
          </a:p>
          <a:p>
            <a:pPr marL="0" indent="0" algn="just">
              <a:lnSpc>
                <a:spcPct val="150000"/>
              </a:lnSpc>
              <a:buNone/>
            </a:pPr>
            <a:r>
              <a:rPr lang="tr-TR" sz="1600" b="1" dirty="0">
                <a:latin typeface="Arial Narrow" panose="020B0606020202030204" pitchFamily="34" charset="0"/>
                <a:ea typeface="+mj-ea"/>
                <a:cs typeface="+mj-cs"/>
              </a:rPr>
              <a:t>Yeni İmkânlar Sağlanmalı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Yeni </a:t>
            </a:r>
            <a:r>
              <a:rPr lang="tr-TR" sz="1600" b="1" dirty="0">
                <a:latin typeface="Arial Narrow" panose="020B0606020202030204" pitchFamily="34" charset="0"/>
                <a:ea typeface="+mj-ea"/>
                <a:cs typeface="+mj-cs"/>
              </a:rPr>
              <a:t>teknolojilerin </a:t>
            </a:r>
            <a:r>
              <a:rPr lang="tr-TR" sz="1600" dirty="0">
                <a:latin typeface="Arial Narrow" panose="020B0606020202030204" pitchFamily="34" charset="0"/>
                <a:ea typeface="+mj-ea"/>
                <a:cs typeface="+mj-cs"/>
              </a:rPr>
              <a:t>kullanılmasıyla çalışma yöntemleri çok hızlı değişmektedir. İşçileri </a:t>
            </a:r>
            <a:r>
              <a:rPr lang="tr-TR" sz="1600" b="1" dirty="0">
                <a:latin typeface="Arial Narrow" panose="020B0606020202030204" pitchFamily="34" charset="0"/>
                <a:ea typeface="+mj-ea"/>
                <a:cs typeface="+mj-cs"/>
              </a:rPr>
              <a:t>yeni maharetler kazanmaları için eğiterek</a:t>
            </a:r>
            <a:r>
              <a:rPr lang="tr-TR" sz="1600" dirty="0">
                <a:latin typeface="Arial Narrow" panose="020B0606020202030204" pitchFamily="34" charset="0"/>
                <a:ea typeface="+mj-ea"/>
                <a:cs typeface="+mj-cs"/>
              </a:rPr>
              <a:t>, daha üretken ve güvenli yeni çalışma sistemleri oluşturmak kolaylaşmaktadır. Yeni maharetler kazanarak işçiler </a:t>
            </a:r>
            <a:r>
              <a:rPr lang="tr-TR" sz="1600" b="1" dirty="0">
                <a:latin typeface="Arial Narrow" panose="020B0606020202030204" pitchFamily="34" charset="0"/>
                <a:ea typeface="+mj-ea"/>
                <a:cs typeface="+mj-cs"/>
              </a:rPr>
              <a:t>çok farklı işlerde </a:t>
            </a:r>
            <a:r>
              <a:rPr lang="tr-TR" sz="1600" dirty="0">
                <a:latin typeface="Arial Narrow" panose="020B0606020202030204" pitchFamily="34" charset="0"/>
                <a:ea typeface="+mj-ea"/>
                <a:cs typeface="+mj-cs"/>
              </a:rPr>
              <a:t>çalışabilirler.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1769" y="4970585"/>
            <a:ext cx="3810000" cy="1887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0823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buNone/>
            </a:pPr>
            <a:r>
              <a:rPr lang="tr-TR" sz="1600" b="1" dirty="0">
                <a:latin typeface="Arial Narrow" panose="020B0606020202030204" pitchFamily="34" charset="0"/>
                <a:ea typeface="+mj-ea"/>
                <a:cs typeface="+mj-cs"/>
              </a:rPr>
              <a:t>Ortaklaşa Çalışacak Grupları Oluşturulma </a:t>
            </a:r>
          </a:p>
          <a:p>
            <a:pPr marL="0" indent="0" algn="just">
              <a:buNone/>
            </a:pPr>
            <a:r>
              <a:rPr lang="tr-TR" sz="1600" dirty="0" smtClean="0">
                <a:latin typeface="Arial Narrow" panose="020B0606020202030204" pitchFamily="34" charset="0"/>
                <a:ea typeface="+mj-ea"/>
                <a:cs typeface="+mj-cs"/>
              </a:rPr>
              <a:t>	Günümüzde</a:t>
            </a:r>
            <a:r>
              <a:rPr lang="tr-TR" sz="1600" dirty="0">
                <a:latin typeface="Arial Narrow" panose="020B0606020202030204" pitchFamily="34" charset="0"/>
                <a:ea typeface="+mj-ea"/>
                <a:cs typeface="+mj-cs"/>
              </a:rPr>
              <a:t>, çoğu firma işleri bireyler yerine </a:t>
            </a:r>
            <a:r>
              <a:rPr lang="tr-TR" sz="1600" b="1" dirty="0">
                <a:latin typeface="Arial Narrow" panose="020B0606020202030204" pitchFamily="34" charset="0"/>
                <a:ea typeface="+mj-ea"/>
                <a:cs typeface="+mj-cs"/>
              </a:rPr>
              <a:t>gruplara vermeyi faydalı bulmaktadır</a:t>
            </a:r>
            <a:r>
              <a:rPr lang="tr-TR" sz="1600" dirty="0">
                <a:latin typeface="Arial Narrow" panose="020B0606020202030204" pitchFamily="34" charset="0"/>
                <a:ea typeface="+mj-ea"/>
                <a:cs typeface="+mj-cs"/>
              </a:rPr>
              <a:t>. Çünkü, daha az gereksiz iz ve hata ile çalışma </a:t>
            </a:r>
            <a:r>
              <a:rPr lang="tr-TR" sz="1600" b="1" dirty="0">
                <a:latin typeface="Arial Narrow" panose="020B0606020202030204" pitchFamily="34" charset="0"/>
                <a:ea typeface="+mj-ea"/>
                <a:cs typeface="+mj-cs"/>
              </a:rPr>
              <a:t>grupları oldukça üretkendir</a:t>
            </a:r>
            <a:r>
              <a:rPr lang="tr-TR" sz="1600" dirty="0">
                <a:latin typeface="Arial Narrow" panose="020B0606020202030204" pitchFamily="34" charset="0"/>
                <a:ea typeface="+mj-ea"/>
                <a:cs typeface="+mj-cs"/>
              </a:rPr>
              <a:t>. Grup çalışması sistemi kullanıldığında </a:t>
            </a:r>
            <a:r>
              <a:rPr lang="tr-TR" sz="1600" b="1" dirty="0">
                <a:latin typeface="Arial Narrow" panose="020B0606020202030204" pitchFamily="34" charset="0"/>
                <a:ea typeface="+mj-ea"/>
                <a:cs typeface="+mj-cs"/>
              </a:rPr>
              <a:t>grupları görevlendirmek </a:t>
            </a:r>
            <a:r>
              <a:rPr lang="tr-TR" sz="1600" dirty="0">
                <a:latin typeface="Arial Narrow" panose="020B0606020202030204" pitchFamily="34" charset="0"/>
                <a:ea typeface="+mj-ea"/>
                <a:cs typeface="+mj-cs"/>
              </a:rPr>
              <a:t>bireyleri görevlendirmekten çok daha </a:t>
            </a:r>
            <a:r>
              <a:rPr lang="tr-TR" sz="1600" b="1" dirty="0">
                <a:latin typeface="Arial Narrow" panose="020B0606020202030204" pitchFamily="34" charset="0"/>
                <a:ea typeface="+mj-ea"/>
                <a:cs typeface="+mj-cs"/>
              </a:rPr>
              <a:t>kolay olmaktadır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daha az zaman almaktadır</a:t>
            </a:r>
            <a:r>
              <a:rPr lang="tr-TR" sz="1600" dirty="0">
                <a:latin typeface="Arial Narrow" panose="020B0606020202030204" pitchFamily="34" charset="0"/>
                <a:ea typeface="+mj-ea"/>
                <a:cs typeface="+mj-cs"/>
              </a:rPr>
              <a:t>. Sonuç olarak da daha az danışmanlık hizmeti gerekmekte ve iş daha sorunsuz ilerlemektedir. </a:t>
            </a:r>
          </a:p>
          <a:p>
            <a:endParaRPr lang="tr-TR" sz="1600" dirty="0">
              <a:latin typeface="Arial Narrow" panose="020B0606020202030204" pitchFamily="34" charset="0"/>
              <a:ea typeface="+mj-ea"/>
              <a:cs typeface="+mj-cs"/>
            </a:endParaRPr>
          </a:p>
          <a:p>
            <a:endParaRPr lang="tr-TR" sz="1600" dirty="0" smtClean="0">
              <a:latin typeface="Arial Narrow" panose="020B0606020202030204" pitchFamily="34" charset="0"/>
              <a:ea typeface="+mj-ea"/>
              <a:cs typeface="+mj-cs"/>
            </a:endParaRPr>
          </a:p>
          <a:p>
            <a:endParaRPr lang="tr-TR" sz="1600" dirty="0">
              <a:latin typeface="Arial Narrow" panose="020B0606020202030204" pitchFamily="34" charset="0"/>
              <a:ea typeface="+mj-ea"/>
              <a:cs typeface="+mj-cs"/>
            </a:endParaRPr>
          </a:p>
          <a:p>
            <a:endParaRPr lang="tr-TR" sz="1600" dirty="0">
              <a:latin typeface="Arial Narrow" panose="020B0606020202030204" pitchFamily="34" charset="0"/>
              <a:ea typeface="+mj-ea"/>
              <a:cs typeface="+mj-cs"/>
            </a:endParaRPr>
          </a:p>
          <a:p>
            <a:pPr marL="0" indent="0">
              <a:buNone/>
            </a:pPr>
            <a:r>
              <a:rPr lang="tr-TR" sz="1600" b="1" dirty="0">
                <a:latin typeface="Arial Narrow" panose="020B0606020202030204" pitchFamily="34" charset="0"/>
                <a:ea typeface="+mj-ea"/>
                <a:cs typeface="+mj-cs"/>
              </a:rPr>
              <a:t>İşi İlginç ve Çeşitli Kılmak İçin Vazifeleri Birleştirme </a:t>
            </a:r>
          </a:p>
          <a:p>
            <a:pPr marL="0" indent="0">
              <a:buNone/>
            </a:pPr>
            <a:r>
              <a:rPr lang="tr-TR" sz="1600" dirty="0" smtClean="0">
                <a:latin typeface="Arial Narrow" panose="020B0606020202030204" pitchFamily="34" charset="0"/>
                <a:ea typeface="+mj-ea"/>
                <a:cs typeface="+mj-cs"/>
              </a:rPr>
              <a:t>	Aynı </a:t>
            </a:r>
            <a:r>
              <a:rPr lang="tr-TR" sz="1600" dirty="0">
                <a:latin typeface="Arial Narrow" panose="020B0606020202030204" pitchFamily="34" charset="0"/>
                <a:ea typeface="+mj-ea"/>
                <a:cs typeface="+mj-cs"/>
              </a:rPr>
              <a:t>monoton vazifelerin tekrarlanması ve çeşit eksikliği sıkıntıya ve yorgunluğa neden olur. Bu da düşük verimlilik ve olumsuz iş tutumu demektir. </a:t>
            </a:r>
            <a:r>
              <a:rPr lang="tr-TR" sz="1600" b="1" dirty="0">
                <a:latin typeface="Arial Narrow" panose="020B0606020202030204" pitchFamily="34" charset="0"/>
                <a:ea typeface="+mj-ea"/>
                <a:cs typeface="+mj-cs"/>
              </a:rPr>
              <a:t>Görevlerde sık sık değişiklik yapmak gereklidir</a:t>
            </a:r>
            <a:r>
              <a:rPr lang="tr-TR" sz="1600" dirty="0">
                <a:latin typeface="Arial Narrow" panose="020B0606020202030204" pitchFamily="34" charset="0"/>
                <a:ea typeface="+mj-ea"/>
                <a:cs typeface="+mj-cs"/>
              </a:rPr>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061" y="2696308"/>
            <a:ext cx="4200525" cy="1709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5061" y="5228492"/>
            <a:ext cx="4200525" cy="1629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238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lnSpcReduction="10000"/>
          </a:bodyPr>
          <a:lstStyle/>
          <a:p>
            <a:pPr marL="0" indent="0">
              <a:lnSpc>
                <a:spcPct val="150000"/>
              </a:lnSpc>
              <a:buNone/>
            </a:pPr>
            <a:r>
              <a:rPr lang="tr-TR" sz="1600" b="1" dirty="0" smtClean="0">
                <a:latin typeface="Arial Narrow" panose="020B0606020202030204" pitchFamily="34" charset="0"/>
                <a:ea typeface="+mj-ea"/>
                <a:cs typeface="+mj-cs"/>
              </a:rPr>
              <a:t>İstasyonlar </a:t>
            </a:r>
            <a:r>
              <a:rPr lang="tr-TR" sz="1600" b="1" dirty="0">
                <a:latin typeface="Arial Narrow" panose="020B0606020202030204" pitchFamily="34" charset="0"/>
                <a:ea typeface="+mj-ea"/>
                <a:cs typeface="+mj-cs"/>
              </a:rPr>
              <a:t>Arasına Küçük Stoklar Yerleştirme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Bitmemiş </a:t>
            </a:r>
            <a:r>
              <a:rPr lang="tr-TR" sz="1600" dirty="0">
                <a:latin typeface="Arial Narrow" panose="020B0606020202030204" pitchFamily="34" charset="0"/>
                <a:ea typeface="+mj-ea"/>
                <a:cs typeface="+mj-cs"/>
              </a:rPr>
              <a:t>ürünlerden küçük bir miktarın her istasyonun önünde veya arkasında bulunması (tampon stok) diğer işlenecek ürünü beklerken harcanan zamanı ortadan kaldırır. Diğer işçi veya makine de beklemek zorunda kalmayacağı için zaman baskısını da ortadan kaldırmaya yardımcı olur. </a:t>
            </a:r>
          </a:p>
          <a:p>
            <a:pPr marL="0" indent="0">
              <a:lnSpc>
                <a:spcPct val="150000"/>
              </a:lnSpc>
              <a:buNone/>
            </a:pPr>
            <a:r>
              <a:rPr lang="tr-TR" sz="1600" b="1" dirty="0">
                <a:latin typeface="Arial Narrow" panose="020B0606020202030204" pitchFamily="34" charset="0"/>
                <a:ea typeface="+mj-ea"/>
                <a:cs typeface="+mj-cs"/>
              </a:rPr>
              <a:t>Görsel Yorgunluğu Azaltmak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Bir </a:t>
            </a:r>
            <a:r>
              <a:rPr lang="tr-TR" sz="1600" dirty="0">
                <a:latin typeface="Arial Narrow" panose="020B0606020202030204" pitchFamily="34" charset="0"/>
                <a:ea typeface="+mj-ea"/>
                <a:cs typeface="+mj-cs"/>
              </a:rPr>
              <a:t>görsel görüntü birimi (GGB) ile çalışmak sabit bir duruş gerektirir ve gözleri yorar. Ağrı ve rahatsızlık, ayarlanabilir masa ve sandalyeye ek olarak GGB ile yapılan işleri diğer görevlerle birleştirerek giderilebilir. Görevlerdeki çeşitlilik iş tatminini arttırır, rahatlık ve yüksek üretkenlik sağlar. </a:t>
            </a:r>
          </a:p>
          <a:p>
            <a:pPr marL="0" indent="0">
              <a:lnSpc>
                <a:spcPct val="150000"/>
              </a:lnSpc>
              <a:buNone/>
            </a:pPr>
            <a:r>
              <a:rPr lang="tr-TR" sz="1600" b="1" dirty="0" smtClean="0">
                <a:latin typeface="Arial Narrow" panose="020B0606020202030204" pitchFamily="34" charset="0"/>
                <a:ea typeface="+mj-ea"/>
                <a:cs typeface="+mj-cs"/>
              </a:rPr>
              <a:t>Uzun </a:t>
            </a:r>
            <a:r>
              <a:rPr lang="tr-TR" sz="1600" b="1" dirty="0">
                <a:latin typeface="Arial Narrow" panose="020B0606020202030204" pitchFamily="34" charset="0"/>
                <a:ea typeface="+mj-ea"/>
                <a:cs typeface="+mj-cs"/>
              </a:rPr>
              <a:t>Süreli İşlerde Kısa ve Sık Molalar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GGB </a:t>
            </a:r>
            <a:r>
              <a:rPr lang="tr-TR" sz="1600" dirty="0">
                <a:latin typeface="Arial Narrow" panose="020B0606020202030204" pitchFamily="34" charset="0"/>
                <a:ea typeface="+mj-ea"/>
                <a:cs typeface="+mj-cs"/>
              </a:rPr>
              <a:t>gerektiren işler işçiyi belli bir oturuşta tutar ve gözleri rahatsız eder. Dinlenme molaları yorgunluğun başlamasını önleyerek performansın sürdürülebilmesine yardımcı olur. Uzun süreli GGB işleri hataları arttırır. </a:t>
            </a:r>
          </a:p>
        </p:txBody>
      </p:sp>
    </p:spTree>
    <p:extLst>
      <p:ext uri="{BB962C8B-B14F-4D97-AF65-F5344CB8AC3E}">
        <p14:creationId xmlns:p14="http://schemas.microsoft.com/office/powerpoint/2010/main" val="18623583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nSpc>
                <a:spcPct val="150000"/>
              </a:lnSpc>
              <a:buNone/>
            </a:pPr>
            <a:r>
              <a:rPr lang="tr-TR" sz="1600" b="1" dirty="0">
                <a:latin typeface="Arial Narrow" panose="020B0606020202030204" pitchFamily="34" charset="0"/>
                <a:ea typeface="+mj-ea"/>
                <a:cs typeface="+mj-cs"/>
              </a:rPr>
              <a:t>Vazife Dağılımında Yetenekler ve Tercihler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İşçiler </a:t>
            </a:r>
            <a:r>
              <a:rPr lang="tr-TR" sz="1600" dirty="0">
                <a:latin typeface="Arial Narrow" panose="020B0606020202030204" pitchFamily="34" charset="0"/>
                <a:ea typeface="+mj-ea"/>
                <a:cs typeface="+mj-cs"/>
              </a:rPr>
              <a:t>birbirlerinden farklıdır. Yetenekleri ve güçlü yanlarının yanı sıra tercihleri de farklıdır. Bazı işçiler aşırı zorlanırken diğerlerine iş hafif gelebilir. Bu farklı yapıdaki işçilere uygun işleri bulmak devamlı planlama ve inceleme gerektirir. İyi incelenmeden dağıtılan görevler birçok fırsatın kaçmasına ve fazladan masrafa yol açar. </a:t>
            </a:r>
          </a:p>
          <a:p>
            <a:pPr marL="0" indent="0">
              <a:lnSpc>
                <a:spcPct val="150000"/>
              </a:lnSpc>
              <a:buNone/>
            </a:pPr>
            <a:r>
              <a:rPr lang="tr-TR" sz="1600" b="1" dirty="0">
                <a:latin typeface="Arial Narrow" panose="020B0606020202030204" pitchFamily="34" charset="0"/>
                <a:ea typeface="+mj-ea"/>
                <a:cs typeface="+mj-cs"/>
              </a:rPr>
              <a:t>Engelli İşçilere Yeterli Tesisler </a:t>
            </a:r>
            <a:r>
              <a:rPr lang="tr-TR" sz="1600" b="1" dirty="0" smtClean="0">
                <a:latin typeface="Arial Narrow" panose="020B0606020202030204" pitchFamily="34" charset="0"/>
                <a:ea typeface="+mj-ea"/>
                <a:cs typeface="+mj-cs"/>
              </a:rPr>
              <a:t>:</a:t>
            </a:r>
            <a:endParaRPr lang="tr-TR" sz="16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Engelli </a:t>
            </a:r>
            <a:r>
              <a:rPr lang="tr-TR" sz="1600" dirty="0">
                <a:latin typeface="Arial Narrow" panose="020B0606020202030204" pitchFamily="34" charset="0"/>
                <a:ea typeface="+mj-ea"/>
                <a:cs typeface="+mj-cs"/>
              </a:rPr>
              <a:t>işçilere ihtiyaçları karşılanacak şekilde yeterli destek sağlanırsa, daha güvenli ve verimli çalışabilirler. Engelli işçilerin ihtiyaçları kişiden kişiye değişir. Bazı ihtiyaçlar malzeme ve görevler kullanıma uygun hâle getirilerek karşılanabilirken bir kısmı da özel dikkat gösterilerek çözümlenebilir.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7816" y="5005754"/>
            <a:ext cx="3974122" cy="1852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4553801"/>
            <a:ext cx="3317631" cy="230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5005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2</a:t>
            </a:r>
            <a:r>
              <a:rPr lang="tr-TR" sz="3600" dirty="0" smtClean="0">
                <a:latin typeface="Arial Narrow" panose="020B0606020202030204" pitchFamily="34" charset="0"/>
              </a:rPr>
              <a:t>. İŞ ORGANİZASYONUNDA ERGONOMİ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gn="just">
              <a:lnSpc>
                <a:spcPct val="150000"/>
              </a:lnSpc>
              <a:buNone/>
            </a:pPr>
            <a:r>
              <a:rPr lang="tr-TR" sz="1600" b="1" dirty="0">
                <a:latin typeface="Arial Narrow" panose="020B0606020202030204" pitchFamily="34" charset="0"/>
                <a:ea typeface="+mj-ea"/>
                <a:cs typeface="+mj-cs"/>
              </a:rPr>
              <a:t>Hamile Bayanlara İtina </a:t>
            </a:r>
            <a:r>
              <a:rPr lang="tr-TR" sz="1600" b="1" dirty="0" smtClean="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 </a:t>
            </a:r>
            <a:r>
              <a:rPr lang="tr-TR" sz="1600" dirty="0">
                <a:latin typeface="Arial Narrow" panose="020B0606020202030204" pitchFamily="34" charset="0"/>
                <a:ea typeface="+mj-ea"/>
                <a:cs typeface="+mj-cs"/>
              </a:rPr>
              <a:t>koşullarından dolayı hamile bayanların ve doğmamış bebeklerinin riske atılmaması gerekir. Bayanlar aktif olarak birçok meslek grubunda yer aldıkları için, onların güvenliğine ve sağlığına ehemmiyet göstermek gereklidir. Doğumun son aşamalarına doğru hamile bayanların fiziksel, biyolojik ve ruhsal durumları özel ihtimam ister. Bu yüzden özellikle </a:t>
            </a:r>
            <a:r>
              <a:rPr lang="tr-TR" sz="1600" b="1" dirty="0">
                <a:latin typeface="Arial Narrow" panose="020B0606020202030204" pitchFamily="34" charset="0"/>
                <a:ea typeface="+mj-ea"/>
                <a:cs typeface="+mj-cs"/>
              </a:rPr>
              <a:t>gece vardiyası gibi fiziksel çaba gerektiren yorucu işlerden hamile bayanlar uzak tutulmalıdır</a:t>
            </a:r>
            <a:r>
              <a:rPr lang="tr-TR" sz="1600" dirty="0">
                <a:latin typeface="Arial Narrow" panose="020B0606020202030204" pitchFamily="34" charset="0"/>
                <a:ea typeface="+mj-ea"/>
                <a:cs typeface="+mj-cs"/>
              </a:rPr>
              <a:t>. </a:t>
            </a:r>
          </a:p>
          <a:p>
            <a:pPr marL="0" indent="0" algn="just">
              <a:lnSpc>
                <a:spcPct val="150000"/>
              </a:lnSpc>
              <a:buNone/>
            </a:pPr>
            <a:r>
              <a:rPr lang="tr-TR" sz="1600" b="1" dirty="0">
                <a:latin typeface="Arial Narrow" panose="020B0606020202030204" pitchFamily="34" charset="0"/>
                <a:ea typeface="+mj-ea"/>
                <a:cs typeface="+mj-cs"/>
              </a:rPr>
              <a:t>Acil Durum </a:t>
            </a:r>
            <a:r>
              <a:rPr lang="tr-TR" sz="1600" b="1" dirty="0" smtClean="0">
                <a:latin typeface="Arial Narrow" panose="020B0606020202030204" pitchFamily="34" charset="0"/>
                <a:ea typeface="+mj-ea"/>
                <a:cs typeface="+mj-cs"/>
              </a:rPr>
              <a:t>Planlamaları: </a:t>
            </a:r>
            <a:r>
              <a:rPr lang="tr-TR" sz="1600" dirty="0">
                <a:latin typeface="Arial Narrow" panose="020B0606020202030204" pitchFamily="34" charset="0"/>
                <a:ea typeface="+mj-ea"/>
                <a:cs typeface="+mj-cs"/>
              </a:rPr>
              <a:t>Bir acil durumla her an karşılaşılabilir. Buna hazırlıklı olabilmek için, ilgililerin böyle bir durum karşısında ne yapacaklarını bilmeleri gerekir. </a:t>
            </a:r>
            <a:r>
              <a:rPr lang="tr-TR" sz="1600" b="1" dirty="0">
                <a:latin typeface="Arial Narrow" panose="020B0606020202030204" pitchFamily="34" charset="0"/>
                <a:ea typeface="+mj-ea"/>
                <a:cs typeface="+mj-cs"/>
              </a:rPr>
              <a:t>Acil durum planları her firma için şarttır</a:t>
            </a:r>
            <a:r>
              <a:rPr lang="tr-TR" sz="1600" dirty="0">
                <a:latin typeface="Arial Narrow" panose="020B0606020202030204" pitchFamily="34" charset="0"/>
                <a:ea typeface="+mj-ea"/>
                <a:cs typeface="+mj-cs"/>
              </a:rPr>
              <a:t>. İyi tasarlanmış acil durum planları potansiyel bir acil durumun kötü sonuçlarını azaltır ve aynı zamanda ciddi bir kazanın oluşumunu engeller.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293" y="4287352"/>
            <a:ext cx="4243753" cy="2570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2154" y="3985847"/>
            <a:ext cx="4271595" cy="2872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3369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570901"/>
          </a:xfrm>
        </p:spPr>
        <p:txBody>
          <a:bodyPr>
            <a:normAutofit/>
          </a:bodyPr>
          <a:lstStyle/>
          <a:p>
            <a:pPr marL="0" indent="0" algn="just">
              <a:lnSpc>
                <a:spcPct val="150000"/>
              </a:lnSpc>
              <a:buNone/>
            </a:pPr>
            <a:r>
              <a:rPr lang="tr-TR" sz="1600" dirty="0" smtClean="0">
                <a:latin typeface="Arial Narrow" panose="020B0606020202030204" pitchFamily="34" charset="0"/>
                <a:ea typeface="+mj-ea"/>
                <a:cs typeface="+mj-cs"/>
              </a:rPr>
              <a:t>	İnsanın</a:t>
            </a:r>
            <a:r>
              <a:rPr lang="tr-TR" sz="1600" dirty="0">
                <a:latin typeface="Arial Narrow" panose="020B0606020202030204" pitchFamily="34" charset="0"/>
                <a:ea typeface="+mj-ea"/>
                <a:cs typeface="+mj-cs"/>
              </a:rPr>
              <a:t>, bir insan-makine üretim sistemi içinde sadece hacimsel olarak yerleşimi yeterli değildir. Aynı zamanda çalışan insan, iş yerinde değişik işleri yerine getirebilmesi için </a:t>
            </a:r>
            <a:r>
              <a:rPr lang="tr-TR" sz="1600" b="1" dirty="0">
                <a:latin typeface="Arial Narrow" panose="020B0606020202030204" pitchFamily="34" charset="0"/>
                <a:ea typeface="+mj-ea"/>
                <a:cs typeface="+mj-cs"/>
              </a:rPr>
              <a:t>kolayca hareket edebilmelidir</a:t>
            </a:r>
            <a:r>
              <a:rPr lang="tr-TR" sz="1600" dirty="0">
                <a:latin typeface="Arial Narrow" panose="020B0606020202030204" pitchFamily="34" charset="0"/>
                <a:ea typeface="+mj-ea"/>
                <a:cs typeface="+mj-cs"/>
              </a:rPr>
              <a:t>. </a:t>
            </a:r>
          </a:p>
          <a:p>
            <a:pPr marL="0" indent="0" algn="just">
              <a:lnSpc>
                <a:spcPct val="150000"/>
              </a:lnSpc>
              <a:buNone/>
            </a:pPr>
            <a:r>
              <a:rPr lang="tr-TR" sz="1600" dirty="0">
                <a:latin typeface="Arial Narrow" panose="020B0606020202030204" pitchFamily="34" charset="0"/>
                <a:ea typeface="+mj-ea"/>
                <a:cs typeface="+mj-cs"/>
              </a:rPr>
              <a:t>İş yeri çalışma alanının planlanmasında esas alınması gereken </a:t>
            </a:r>
            <a:r>
              <a:rPr lang="tr-TR" sz="1600" b="1" dirty="0">
                <a:latin typeface="Arial Narrow" panose="020B0606020202030204" pitchFamily="34" charset="0"/>
                <a:ea typeface="+mj-ea"/>
                <a:cs typeface="+mj-cs"/>
              </a:rPr>
              <a:t>iki temel kural vardır. Bunlar: </a:t>
            </a:r>
          </a:p>
          <a:p>
            <a:pPr algn="just">
              <a:lnSpc>
                <a:spcPct val="110000"/>
              </a:lnSpc>
              <a:buFont typeface="Wingdings" panose="05000000000000000000" pitchFamily="2" charset="2"/>
              <a:buChar char="q"/>
            </a:pPr>
            <a:r>
              <a:rPr lang="tr-TR" sz="1600" b="1" dirty="0" smtClean="0">
                <a:latin typeface="Arial Narrow" panose="020B0606020202030204" pitchFamily="34" charset="0"/>
                <a:ea typeface="+mj-ea"/>
                <a:cs typeface="+mj-cs"/>
              </a:rPr>
              <a:t>Değişiklik </a:t>
            </a:r>
            <a:r>
              <a:rPr lang="tr-TR" sz="1600" b="1" dirty="0">
                <a:latin typeface="Arial Narrow" panose="020B0606020202030204" pitchFamily="34" charset="0"/>
                <a:ea typeface="+mj-ea"/>
                <a:cs typeface="+mj-cs"/>
              </a:rPr>
              <a:t>yapılmayan </a:t>
            </a:r>
            <a:r>
              <a:rPr lang="tr-TR" sz="1600" dirty="0">
                <a:latin typeface="Arial Narrow" panose="020B0606020202030204" pitchFamily="34" charset="0"/>
                <a:ea typeface="+mj-ea"/>
                <a:cs typeface="+mj-cs"/>
              </a:rPr>
              <a:t>(uzun süre devam eden) hiçbir çalışma pozisyonu </a:t>
            </a:r>
            <a:r>
              <a:rPr lang="tr-TR" sz="1600" b="1" dirty="0">
                <a:latin typeface="Arial Narrow" panose="020B0606020202030204" pitchFamily="34" charset="0"/>
                <a:ea typeface="+mj-ea"/>
                <a:cs typeface="+mj-cs"/>
              </a:rPr>
              <a:t>iyi değildir</a:t>
            </a:r>
            <a:r>
              <a:rPr lang="tr-TR" sz="1600" dirty="0">
                <a:latin typeface="Arial Narrow" panose="020B0606020202030204" pitchFamily="34" charset="0"/>
                <a:ea typeface="+mj-ea"/>
                <a:cs typeface="+mj-cs"/>
              </a:rPr>
              <a:t>. </a:t>
            </a:r>
          </a:p>
          <a:p>
            <a:pPr algn="just">
              <a:lnSpc>
                <a:spcPct val="110000"/>
              </a:lnSpc>
              <a:buFont typeface="Wingdings" panose="05000000000000000000" pitchFamily="2" charset="2"/>
              <a:buChar char="q"/>
            </a:pPr>
            <a:r>
              <a:rPr lang="tr-TR" sz="1600" dirty="0" smtClean="0">
                <a:latin typeface="Arial Narrow" panose="020B0606020202030204" pitchFamily="34" charset="0"/>
                <a:ea typeface="+mj-ea"/>
                <a:cs typeface="+mj-cs"/>
              </a:rPr>
              <a:t>Hiçbir </a:t>
            </a:r>
            <a:r>
              <a:rPr lang="tr-TR" sz="1600" dirty="0">
                <a:latin typeface="Arial Narrow" panose="020B0606020202030204" pitchFamily="34" charset="0"/>
                <a:ea typeface="+mj-ea"/>
                <a:cs typeface="+mj-cs"/>
              </a:rPr>
              <a:t>kişi bir diğerine benzemez. Bu nedenle </a:t>
            </a:r>
            <a:r>
              <a:rPr lang="tr-TR" sz="1600" b="1" dirty="0">
                <a:latin typeface="Arial Narrow" panose="020B0606020202030204" pitchFamily="34" charset="0"/>
                <a:ea typeface="+mj-ea"/>
                <a:cs typeface="+mj-cs"/>
              </a:rPr>
              <a:t>her iş onu kullanacak kişiye adapte edilmek zorundadır</a:t>
            </a:r>
            <a:r>
              <a:rPr lang="tr-TR" sz="1600" dirty="0">
                <a:latin typeface="Arial Narrow" panose="020B0606020202030204" pitchFamily="34" charset="0"/>
                <a:ea typeface="+mj-ea"/>
                <a:cs typeface="+mj-cs"/>
              </a:rPr>
              <a:t>. </a:t>
            </a:r>
          </a:p>
          <a:p>
            <a:pPr marL="0" indent="0" algn="just">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Ergonomik </a:t>
            </a:r>
            <a:r>
              <a:rPr lang="tr-TR" sz="1600" b="1" dirty="0">
                <a:latin typeface="Arial Narrow" panose="020B0606020202030204" pitchFamily="34" charset="0"/>
                <a:ea typeface="+mj-ea"/>
                <a:cs typeface="+mj-cs"/>
              </a:rPr>
              <a:t>iş istasyonu tasarımının amacı</a:t>
            </a:r>
            <a:r>
              <a:rPr lang="tr-TR" sz="1600" dirty="0">
                <a:latin typeface="Arial Narrow" panose="020B0606020202030204" pitchFamily="34" charset="0"/>
                <a:ea typeface="+mj-ea"/>
                <a:cs typeface="+mj-cs"/>
              </a:rPr>
              <a:t>, iş yeri ölçülerinin </a:t>
            </a:r>
            <a:r>
              <a:rPr lang="tr-TR" sz="1600" b="1" dirty="0">
                <a:latin typeface="Arial Narrow" panose="020B0606020202030204" pitchFamily="34" charset="0"/>
                <a:ea typeface="+mj-ea"/>
                <a:cs typeface="+mj-cs"/>
              </a:rPr>
              <a:t>insan vücut ölçülerine uyumunu </a:t>
            </a:r>
            <a:r>
              <a:rPr lang="tr-TR" sz="1600" dirty="0">
                <a:latin typeface="Arial Narrow" panose="020B0606020202030204" pitchFamily="34" charset="0"/>
                <a:ea typeface="+mj-ea"/>
                <a:cs typeface="+mj-cs"/>
              </a:rPr>
              <a:t>sağlamaktır.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bulgulara uygun Ergonomik İş İstasyonu Tasarımının amacı, çalışan üzerindeki </a:t>
            </a:r>
            <a:r>
              <a:rPr lang="tr-TR" sz="1600" b="1" dirty="0">
                <a:latin typeface="Arial Narrow" panose="020B0606020202030204" pitchFamily="34" charset="0"/>
                <a:ea typeface="+mj-ea"/>
                <a:cs typeface="+mj-cs"/>
              </a:rPr>
              <a:t>stresin ve zararlı </a:t>
            </a:r>
            <a:r>
              <a:rPr lang="tr-TR" sz="1600" b="1" dirty="0" err="1">
                <a:latin typeface="Arial Narrow" panose="020B0606020202030204" pitchFamily="34" charset="0"/>
                <a:ea typeface="+mj-ea"/>
                <a:cs typeface="+mj-cs"/>
              </a:rPr>
              <a:t>postürün</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minimizasyonudur</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Ancak </a:t>
            </a:r>
            <a:r>
              <a:rPr lang="tr-TR" sz="1600" dirty="0">
                <a:latin typeface="Arial Narrow" panose="020B0606020202030204" pitchFamily="34" charset="0"/>
                <a:ea typeface="+mj-ea"/>
                <a:cs typeface="+mj-cs"/>
              </a:rPr>
              <a:t>tasarımda </a:t>
            </a:r>
            <a:r>
              <a:rPr lang="tr-TR" sz="1600" dirty="0" smtClean="0">
                <a:latin typeface="Arial Narrow" panose="020B0606020202030204" pitchFamily="34" charset="0"/>
                <a:ea typeface="+mj-ea"/>
                <a:cs typeface="+mj-cs"/>
              </a:rPr>
              <a:t>ergonomik </a:t>
            </a:r>
            <a:r>
              <a:rPr lang="tr-TR" sz="1600" dirty="0">
                <a:latin typeface="Arial Narrow" panose="020B0606020202030204" pitchFamily="34" charset="0"/>
                <a:ea typeface="+mj-ea"/>
                <a:cs typeface="+mj-cs"/>
              </a:rPr>
              <a:t>tavsiyelerin kullanılmasındaki en büyük engel </a:t>
            </a:r>
            <a:r>
              <a:rPr lang="tr-TR" sz="1600" b="1" dirty="0">
                <a:latin typeface="Arial Narrow" panose="020B0606020202030204" pitchFamily="34" charset="0"/>
                <a:ea typeface="+mj-ea"/>
                <a:cs typeface="+mj-cs"/>
              </a:rPr>
              <a:t>insanın yapısındaki ve kapasitesindeki çeşitliliktir</a:t>
            </a:r>
            <a:r>
              <a:rPr lang="tr-TR" sz="1600" dirty="0"/>
              <a:t>. </a:t>
            </a:r>
            <a:endParaRPr lang="tr-TR" sz="1600" dirty="0" smtClean="0"/>
          </a:p>
          <a:p>
            <a:pPr marL="0" indent="0" algn="just">
              <a:lnSpc>
                <a:spcPct val="150000"/>
              </a:lnSpc>
              <a:buNone/>
            </a:pPr>
            <a:r>
              <a:rPr lang="tr-TR" sz="1600" dirty="0" smtClean="0">
                <a:latin typeface="Arial Narrow" panose="020B0606020202030204" pitchFamily="34" charset="0"/>
                <a:ea typeface="+mj-ea"/>
                <a:cs typeface="+mj-cs"/>
              </a:rPr>
              <a:t>	Ergonominin </a:t>
            </a:r>
            <a:r>
              <a:rPr lang="tr-TR" sz="1600" dirty="0">
                <a:latin typeface="Arial Narrow" panose="020B0606020202030204" pitchFamily="34" charset="0"/>
                <a:ea typeface="+mj-ea"/>
                <a:cs typeface="+mj-cs"/>
              </a:rPr>
              <a:t>ön gördüğü iş istasyonlarında tüm boyutlar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veriler dahilinde </a:t>
            </a:r>
            <a:r>
              <a:rPr lang="tr-TR" sz="1600" dirty="0">
                <a:latin typeface="Arial Narrow" panose="020B0606020202030204" pitchFamily="34" charset="0"/>
                <a:ea typeface="+mj-ea"/>
                <a:cs typeface="+mj-cs"/>
              </a:rPr>
              <a:t>tasarlanır. Bu tür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altında gerçekleştirilecek iş istasyonu tasarımlarında uyulacak </a:t>
            </a:r>
            <a:r>
              <a:rPr lang="tr-TR" sz="1600" b="1" dirty="0">
                <a:latin typeface="Arial Narrow" panose="020B0606020202030204" pitchFamily="34" charset="0"/>
                <a:ea typeface="+mj-ea"/>
                <a:cs typeface="+mj-cs"/>
              </a:rPr>
              <a:t>sistematik adımlar </a:t>
            </a:r>
            <a:r>
              <a:rPr lang="tr-TR" sz="1600" dirty="0">
                <a:latin typeface="Arial Narrow" panose="020B0606020202030204" pitchFamily="34" charset="0"/>
                <a:ea typeface="+mj-ea"/>
                <a:cs typeface="+mj-cs"/>
              </a:rPr>
              <a:t>ve dikkat edilmesi gereken temel faktörler metodolojik olarak </a:t>
            </a:r>
            <a:r>
              <a:rPr lang="tr-TR" sz="1600" b="1" dirty="0">
                <a:latin typeface="Arial Narrow" panose="020B0606020202030204" pitchFamily="34" charset="0"/>
                <a:ea typeface="+mj-ea"/>
                <a:cs typeface="+mj-cs"/>
              </a:rPr>
              <a:t>aşağıdaki gibi sıralanır: </a:t>
            </a:r>
          </a:p>
        </p:txBody>
      </p:sp>
    </p:spTree>
    <p:extLst>
      <p:ext uri="{BB962C8B-B14F-4D97-AF65-F5344CB8AC3E}">
        <p14:creationId xmlns:p14="http://schemas.microsoft.com/office/powerpoint/2010/main" val="1277257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fontScale="92500" lnSpcReduction="10000"/>
          </a:bodyPr>
          <a:lstStyle/>
          <a:p>
            <a:pPr marL="0" indent="0">
              <a:lnSpc>
                <a:spcPct val="150000"/>
              </a:lnSpc>
              <a:buNone/>
            </a:pPr>
            <a:r>
              <a:rPr lang="tr-TR" sz="1900" b="1" dirty="0" smtClean="0">
                <a:latin typeface="Arial Narrow" panose="020B0606020202030204" pitchFamily="34" charset="0"/>
                <a:ea typeface="+mj-ea"/>
                <a:cs typeface="+mj-cs"/>
              </a:rPr>
              <a:t>Birinci </a:t>
            </a:r>
            <a:r>
              <a:rPr lang="tr-TR" sz="1900" b="1" dirty="0">
                <a:latin typeface="Arial Narrow" panose="020B0606020202030204" pitchFamily="34" charset="0"/>
                <a:ea typeface="+mj-ea"/>
                <a:cs typeface="+mj-cs"/>
              </a:rPr>
              <a:t>Adım </a:t>
            </a:r>
          </a:p>
          <a:p>
            <a:pPr marL="0" indent="0">
              <a:lnSpc>
                <a:spcPct val="150000"/>
              </a:lnSpc>
              <a:buNone/>
            </a:pPr>
            <a:r>
              <a:rPr lang="tr-TR" sz="16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Öncelikle</a:t>
            </a:r>
            <a:r>
              <a:rPr lang="tr-TR" sz="1700" dirty="0">
                <a:latin typeface="Arial Narrow" panose="020B0606020202030204" pitchFamily="34" charset="0"/>
                <a:ea typeface="+mj-ea"/>
                <a:cs typeface="+mj-cs"/>
              </a:rPr>
              <a:t>, önemli işlerin sırası, </a:t>
            </a:r>
            <a:r>
              <a:rPr lang="tr-TR" sz="1700" b="1" dirty="0">
                <a:latin typeface="Arial Narrow" panose="020B0606020202030204" pitchFamily="34" charset="0"/>
                <a:ea typeface="+mj-ea"/>
                <a:cs typeface="+mj-cs"/>
              </a:rPr>
              <a:t>uygun alanlar, ekipman ve aletler belirlenmelidir</a:t>
            </a:r>
            <a:r>
              <a:rPr lang="tr-TR" sz="1700" dirty="0">
                <a:latin typeface="Arial Narrow" panose="020B0606020202030204" pitchFamily="34" charset="0"/>
                <a:ea typeface="+mj-ea"/>
                <a:cs typeface="+mj-cs"/>
              </a:rPr>
              <a:t>. Daha sonra işin metodu iş istasyonun dizaynı üzerinde oluşturulmadan önce kurulmalıdır. </a:t>
            </a:r>
            <a:r>
              <a:rPr lang="tr-TR" sz="1700" dirty="0" smtClean="0">
                <a:latin typeface="Arial Narrow" panose="020B0606020202030204" pitchFamily="34" charset="0"/>
                <a:ea typeface="+mj-ea"/>
                <a:cs typeface="+mj-cs"/>
              </a:rPr>
              <a:t>Görev </a:t>
            </a:r>
            <a:r>
              <a:rPr lang="tr-TR" sz="1700" dirty="0">
                <a:latin typeface="Arial Narrow" panose="020B0606020202030204" pitchFamily="34" charset="0"/>
                <a:ea typeface="+mj-ea"/>
                <a:cs typeface="+mj-cs"/>
              </a:rPr>
              <a:t>performansı, ekipman, iş </a:t>
            </a:r>
            <a:r>
              <a:rPr lang="tr-TR" sz="1700" dirty="0" err="1">
                <a:latin typeface="Arial Narrow" panose="020B0606020202030204" pitchFamily="34" charset="0"/>
                <a:ea typeface="+mj-ea"/>
                <a:cs typeface="+mj-cs"/>
              </a:rPr>
              <a:t>postürü</a:t>
            </a:r>
            <a:r>
              <a:rPr lang="tr-TR" sz="1700" dirty="0">
                <a:latin typeface="Arial Narrow" panose="020B0606020202030204" pitchFamily="34" charset="0"/>
                <a:ea typeface="+mj-ea"/>
                <a:cs typeface="+mj-cs"/>
              </a:rPr>
              <a:t> ve çevre ile ilgili verilerin </a:t>
            </a:r>
            <a:r>
              <a:rPr lang="tr-TR" sz="1700" b="1" dirty="0">
                <a:latin typeface="Arial Narrow" panose="020B0606020202030204" pitchFamily="34" charset="0"/>
                <a:ea typeface="+mj-ea"/>
                <a:cs typeface="+mj-cs"/>
              </a:rPr>
              <a:t>direkt gözlem, video kaydı veya tecrübeli personel ve sistemin kullanıcıları </a:t>
            </a:r>
            <a:r>
              <a:rPr lang="tr-TR" sz="1700" dirty="0">
                <a:latin typeface="Arial Narrow" panose="020B0606020202030204" pitchFamily="34" charset="0"/>
                <a:ea typeface="+mj-ea"/>
                <a:cs typeface="+mj-cs"/>
              </a:rPr>
              <a:t>tarafından elde edilir. Bu tür araştırmaların amaçları belgelenmeli veya kaydedilmelidir. </a:t>
            </a:r>
            <a:endParaRPr lang="tr-TR" sz="1700" dirty="0" smtClean="0">
              <a:latin typeface="Arial Narrow" panose="020B0606020202030204" pitchFamily="34" charset="0"/>
              <a:ea typeface="+mj-ea"/>
              <a:cs typeface="+mj-cs"/>
            </a:endParaRPr>
          </a:p>
          <a:p>
            <a:pPr marL="0" indent="0">
              <a:lnSpc>
                <a:spcPct val="150000"/>
              </a:lnSpc>
              <a:buNone/>
            </a:pPr>
            <a:r>
              <a:rPr lang="tr-TR" sz="1700" dirty="0" smtClean="0">
                <a:latin typeface="Arial Narrow" panose="020B0606020202030204" pitchFamily="34" charset="0"/>
                <a:ea typeface="+mj-ea"/>
                <a:cs typeface="+mj-cs"/>
              </a:rPr>
              <a:t>	İş </a:t>
            </a:r>
            <a:r>
              <a:rPr lang="tr-TR" sz="1700" dirty="0">
                <a:latin typeface="Arial Narrow" panose="020B0606020202030204" pitchFamily="34" charset="0"/>
                <a:ea typeface="+mj-ea"/>
                <a:cs typeface="+mj-cs"/>
              </a:rPr>
              <a:t>istasyonunu </a:t>
            </a:r>
            <a:r>
              <a:rPr lang="tr-TR" sz="1700" b="1" dirty="0">
                <a:latin typeface="Arial Narrow" panose="020B0606020202030204" pitchFamily="34" charset="0"/>
                <a:ea typeface="+mj-ea"/>
                <a:cs typeface="+mj-cs"/>
              </a:rPr>
              <a:t>tekrar dizayn etmeden önce</a:t>
            </a:r>
            <a:r>
              <a:rPr lang="tr-TR" sz="1700" dirty="0">
                <a:latin typeface="Arial Narrow" panose="020B0606020202030204" pitchFamily="34" charset="0"/>
                <a:ea typeface="+mj-ea"/>
                <a:cs typeface="+mj-cs"/>
              </a:rPr>
              <a:t>, ekipmanların veya sistemin çalışan üzerindeki </a:t>
            </a:r>
            <a:r>
              <a:rPr lang="tr-TR" sz="1700" b="1" dirty="0">
                <a:latin typeface="Arial Narrow" panose="020B0606020202030204" pitchFamily="34" charset="0"/>
                <a:ea typeface="+mj-ea"/>
                <a:cs typeface="+mj-cs"/>
              </a:rPr>
              <a:t>rahatlık, güvenlik, sağlık </a:t>
            </a:r>
            <a:r>
              <a:rPr lang="tr-TR" sz="1700" dirty="0">
                <a:latin typeface="Arial Narrow" panose="020B0606020202030204" pitchFamily="34" charset="0"/>
                <a:ea typeface="+mj-ea"/>
                <a:cs typeface="+mj-cs"/>
              </a:rPr>
              <a:t>ve kullanım etkilerini belirlemeye yönelik </a:t>
            </a:r>
            <a:r>
              <a:rPr lang="tr-TR" sz="1700" b="1" dirty="0">
                <a:latin typeface="Arial Narrow" panose="020B0606020202030204" pitchFamily="34" charset="0"/>
                <a:ea typeface="+mj-ea"/>
                <a:cs typeface="+mj-cs"/>
              </a:rPr>
              <a:t>bir anket yapmak </a:t>
            </a:r>
            <a:r>
              <a:rPr lang="tr-TR" sz="1700" dirty="0">
                <a:latin typeface="Arial Narrow" panose="020B0606020202030204" pitchFamily="34" charset="0"/>
                <a:ea typeface="+mj-ea"/>
                <a:cs typeface="+mj-cs"/>
              </a:rPr>
              <a:t>daha da uygundur. Bu konuda </a:t>
            </a:r>
            <a:r>
              <a:rPr lang="tr-TR" sz="1700" b="1" dirty="0" err="1">
                <a:latin typeface="Arial Narrow" panose="020B0606020202030204" pitchFamily="34" charset="0"/>
                <a:ea typeface="+mj-ea"/>
                <a:cs typeface="+mj-cs"/>
              </a:rPr>
              <a:t>Corlett</a:t>
            </a:r>
            <a:r>
              <a:rPr lang="tr-TR" sz="1700" b="1" dirty="0">
                <a:latin typeface="Arial Narrow" panose="020B0606020202030204" pitchFamily="34" charset="0"/>
                <a:ea typeface="+mj-ea"/>
                <a:cs typeface="+mj-cs"/>
              </a:rPr>
              <a:t> ve </a:t>
            </a:r>
            <a:r>
              <a:rPr lang="tr-TR" sz="1700" b="1" dirty="0" err="1">
                <a:latin typeface="Arial Narrow" panose="020B0606020202030204" pitchFamily="34" charset="0"/>
                <a:ea typeface="+mj-ea"/>
                <a:cs typeface="+mj-cs"/>
              </a:rPr>
              <a:t>Bishop</a:t>
            </a:r>
            <a:r>
              <a:rPr lang="tr-TR" sz="1700" b="1" dirty="0">
                <a:latin typeface="Arial Narrow" panose="020B0606020202030204" pitchFamily="34" charset="0"/>
                <a:ea typeface="+mj-ea"/>
                <a:cs typeface="+mj-cs"/>
              </a:rPr>
              <a:t> (1976</a:t>
            </a:r>
            <a:r>
              <a:rPr lang="tr-TR" sz="1700" dirty="0">
                <a:latin typeface="Arial Narrow" panose="020B0606020202030204" pitchFamily="34" charset="0"/>
                <a:ea typeface="+mj-ea"/>
                <a:cs typeface="+mj-cs"/>
              </a:rPr>
              <a:t>), vücudun çeşitli bölgelerindeki </a:t>
            </a:r>
            <a:r>
              <a:rPr lang="tr-TR" sz="1700" b="1" dirty="0">
                <a:latin typeface="Arial Narrow" panose="020B0606020202030204" pitchFamily="34" charset="0"/>
                <a:ea typeface="+mj-ea"/>
                <a:cs typeface="+mj-cs"/>
              </a:rPr>
              <a:t>rahat/rahatsız edici </a:t>
            </a:r>
            <a:r>
              <a:rPr lang="tr-TR" sz="1700" b="1" dirty="0" err="1">
                <a:latin typeface="Arial Narrow" panose="020B0606020202030204" pitchFamily="34" charset="0"/>
                <a:ea typeface="+mj-ea"/>
                <a:cs typeface="+mj-cs"/>
              </a:rPr>
              <a:t>postürleri</a:t>
            </a:r>
            <a:r>
              <a:rPr lang="tr-TR" sz="1700" b="1" dirty="0">
                <a:latin typeface="Arial Narrow" panose="020B0606020202030204" pitchFamily="34" charset="0"/>
                <a:ea typeface="+mj-ea"/>
                <a:cs typeface="+mj-cs"/>
              </a:rPr>
              <a:t> ölçmek için </a:t>
            </a:r>
            <a:r>
              <a:rPr lang="tr-TR" sz="1700" dirty="0">
                <a:latin typeface="Arial Narrow" panose="020B0606020202030204" pitchFamily="34" charset="0"/>
                <a:ea typeface="+mj-ea"/>
                <a:cs typeface="+mj-cs"/>
              </a:rPr>
              <a:t>öznel bir değerlendirme anketi hazırlanmıştır. Konu başlıkları itibarıyla şöyle verilebilir: </a:t>
            </a:r>
          </a:p>
          <a:p>
            <a:pPr>
              <a:lnSpc>
                <a:spcPct val="120000"/>
              </a:lnSpc>
              <a:buFont typeface="Wingdings" panose="05000000000000000000" pitchFamily="2" charset="2"/>
              <a:buChar char="Ø"/>
            </a:pPr>
            <a:r>
              <a:rPr lang="tr-TR" sz="1700" dirty="0" smtClean="0">
                <a:latin typeface="Arial Narrow" panose="020B0606020202030204" pitchFamily="34" charset="0"/>
                <a:ea typeface="+mj-ea"/>
                <a:cs typeface="+mj-cs"/>
              </a:rPr>
              <a:t>Operatör </a:t>
            </a:r>
            <a:r>
              <a:rPr lang="tr-TR" sz="1700" dirty="0">
                <a:latin typeface="Arial Narrow" panose="020B0606020202030204" pitchFamily="34" charset="0"/>
                <a:ea typeface="+mj-ea"/>
                <a:cs typeface="+mj-cs"/>
              </a:rPr>
              <a:t>tarafından çeşitli </a:t>
            </a:r>
            <a:r>
              <a:rPr lang="tr-TR" sz="1700" b="1" dirty="0">
                <a:latin typeface="Arial Narrow" panose="020B0606020202030204" pitchFamily="34" charset="0"/>
                <a:ea typeface="+mj-ea"/>
                <a:cs typeface="+mj-cs"/>
              </a:rPr>
              <a:t>ekipman/sistem ve çevre faktörleri </a:t>
            </a:r>
            <a:r>
              <a:rPr lang="tr-TR" sz="1700" dirty="0">
                <a:latin typeface="Arial Narrow" panose="020B0606020202030204" pitchFamily="34" charset="0"/>
                <a:ea typeface="+mj-ea"/>
                <a:cs typeface="+mj-cs"/>
              </a:rPr>
              <a:t>(gürültü, sıcaklık, aydınlatma ve iş alanı) tasarımının değerlendirilmesi </a:t>
            </a:r>
          </a:p>
          <a:p>
            <a:pPr>
              <a:lnSpc>
                <a:spcPct val="120000"/>
              </a:lnSpc>
              <a:buFont typeface="Wingdings" panose="05000000000000000000" pitchFamily="2" charset="2"/>
              <a:buChar char="Ø"/>
            </a:pPr>
            <a:r>
              <a:rPr lang="tr-TR" sz="1700" dirty="0" smtClean="0">
                <a:latin typeface="Arial Narrow" panose="020B0606020202030204" pitchFamily="34" charset="0"/>
                <a:ea typeface="+mj-ea"/>
                <a:cs typeface="+mj-cs"/>
              </a:rPr>
              <a:t>İşin </a:t>
            </a:r>
            <a:r>
              <a:rPr lang="tr-TR" sz="1700" dirty="0">
                <a:latin typeface="Arial Narrow" panose="020B0606020202030204" pitchFamily="34" charset="0"/>
                <a:ea typeface="+mj-ea"/>
                <a:cs typeface="+mj-cs"/>
              </a:rPr>
              <a:t>operatör üzerinde neden olduğu </a:t>
            </a:r>
            <a:r>
              <a:rPr lang="tr-TR" sz="1700" b="1" dirty="0">
                <a:latin typeface="Arial Narrow" panose="020B0606020202030204" pitchFamily="34" charset="0"/>
                <a:ea typeface="+mj-ea"/>
                <a:cs typeface="+mj-cs"/>
              </a:rPr>
              <a:t>fiziksel, zihinsel ve görsel yorgunluk </a:t>
            </a:r>
            <a:r>
              <a:rPr lang="tr-TR" sz="1700" dirty="0">
                <a:latin typeface="Arial Narrow" panose="020B0606020202030204" pitchFamily="34" charset="0"/>
                <a:ea typeface="+mj-ea"/>
                <a:cs typeface="+mj-cs"/>
              </a:rPr>
              <a:t>derecelerinin değerlendirilmesi </a:t>
            </a:r>
          </a:p>
          <a:p>
            <a:pPr>
              <a:lnSpc>
                <a:spcPct val="120000"/>
              </a:lnSpc>
              <a:buFont typeface="Wingdings" panose="05000000000000000000" pitchFamily="2" charset="2"/>
              <a:buChar char="Ø"/>
            </a:pPr>
            <a:r>
              <a:rPr lang="tr-TR" sz="1700" dirty="0" smtClean="0">
                <a:latin typeface="Arial Narrow" panose="020B0606020202030204" pitchFamily="34" charset="0"/>
                <a:ea typeface="+mj-ea"/>
                <a:cs typeface="+mj-cs"/>
              </a:rPr>
              <a:t>Gün </a:t>
            </a:r>
            <a:r>
              <a:rPr lang="tr-TR" sz="1700" dirty="0">
                <a:latin typeface="Arial Narrow" panose="020B0606020202030204" pitchFamily="34" charset="0"/>
                <a:ea typeface="+mj-ea"/>
                <a:cs typeface="+mj-cs"/>
              </a:rPr>
              <a:t>boyunca belirgin </a:t>
            </a:r>
            <a:r>
              <a:rPr lang="tr-TR" sz="1700" b="1" dirty="0">
                <a:latin typeface="Arial Narrow" panose="020B0606020202030204" pitchFamily="34" charset="0"/>
                <a:ea typeface="+mj-ea"/>
                <a:cs typeface="+mj-cs"/>
              </a:rPr>
              <a:t>anatomik bölgelerdeki </a:t>
            </a:r>
            <a:r>
              <a:rPr lang="tr-TR" sz="1700" b="1" dirty="0" err="1">
                <a:latin typeface="Arial Narrow" panose="020B0606020202030204" pitchFamily="34" charset="0"/>
                <a:ea typeface="+mj-ea"/>
                <a:cs typeface="+mj-cs"/>
              </a:rPr>
              <a:t>postürel</a:t>
            </a:r>
            <a:r>
              <a:rPr lang="tr-TR" sz="1700" b="1" dirty="0">
                <a:latin typeface="Arial Narrow" panose="020B0606020202030204" pitchFamily="34" charset="0"/>
                <a:ea typeface="+mj-ea"/>
                <a:cs typeface="+mj-cs"/>
              </a:rPr>
              <a:t> rahatsızlıklardaki </a:t>
            </a:r>
            <a:r>
              <a:rPr lang="tr-TR" sz="1700" dirty="0">
                <a:latin typeface="Arial Narrow" panose="020B0606020202030204" pitchFamily="34" charset="0"/>
                <a:ea typeface="+mj-ea"/>
                <a:cs typeface="+mj-cs"/>
              </a:rPr>
              <a:t>değişmelerin değerlendirilmesi </a:t>
            </a:r>
          </a:p>
        </p:txBody>
      </p:sp>
    </p:spTree>
    <p:extLst>
      <p:ext uri="{BB962C8B-B14F-4D97-AF65-F5344CB8AC3E}">
        <p14:creationId xmlns:p14="http://schemas.microsoft.com/office/powerpoint/2010/main" val="1322687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600" b="1" dirty="0">
                <a:latin typeface="Arial Narrow" panose="020B0606020202030204" pitchFamily="34" charset="0"/>
                <a:ea typeface="+mj-ea"/>
                <a:cs typeface="+mj-cs"/>
              </a:rPr>
              <a:t>İkinci Adım </a:t>
            </a:r>
          </a:p>
          <a:p>
            <a:pPr marL="0" indent="0">
              <a:lnSpc>
                <a:spcPct val="150000"/>
              </a:lnSpc>
              <a:buNone/>
            </a:pPr>
            <a:r>
              <a:rPr lang="tr-TR" sz="1600" dirty="0" smtClean="0">
                <a:latin typeface="Arial Narrow" panose="020B0606020202030204" pitchFamily="34" charset="0"/>
                <a:ea typeface="+mj-ea"/>
                <a:cs typeface="+mj-cs"/>
              </a:rPr>
              <a:t>	İlgili </a:t>
            </a:r>
            <a:r>
              <a:rPr lang="tr-TR" sz="1600" dirty="0" err="1">
                <a:latin typeface="Arial Narrow" panose="020B0606020202030204" pitchFamily="34" charset="0"/>
                <a:ea typeface="+mj-ea"/>
                <a:cs typeface="+mj-cs"/>
              </a:rPr>
              <a:t>populasyon</a:t>
            </a:r>
            <a:r>
              <a:rPr lang="tr-TR" sz="1600" dirty="0">
                <a:latin typeface="Arial Narrow" panose="020B0606020202030204" pitchFamily="34" charset="0"/>
                <a:ea typeface="+mj-ea"/>
                <a:cs typeface="+mj-cs"/>
              </a:rPr>
              <a:t> belirlenerek ilgili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ölçüler ve uygun istatistiki </a:t>
            </a:r>
            <a:r>
              <a:rPr lang="tr-TR" sz="1600" dirty="0">
                <a:latin typeface="Arial Narrow" panose="020B0606020202030204" pitchFamily="34" charset="0"/>
                <a:ea typeface="+mj-ea"/>
                <a:cs typeface="+mj-cs"/>
              </a:rPr>
              <a:t>veriler sağlanır. </a:t>
            </a:r>
          </a:p>
          <a:p>
            <a:pPr marL="0" indent="0">
              <a:lnSpc>
                <a:spcPct val="150000"/>
              </a:lnSpc>
              <a:buNone/>
            </a:pPr>
            <a:r>
              <a:rPr lang="tr-TR" sz="1600" dirty="0" smtClean="0">
                <a:latin typeface="Arial Narrow" panose="020B0606020202030204" pitchFamily="34" charset="0"/>
                <a:ea typeface="+mj-ea"/>
                <a:cs typeface="+mj-cs"/>
              </a:rPr>
              <a:t>	Cinsiyet </a:t>
            </a:r>
            <a:r>
              <a:rPr lang="tr-TR" sz="1600" dirty="0">
                <a:latin typeface="Arial Narrow" panose="020B0606020202030204" pitchFamily="34" charset="0"/>
                <a:ea typeface="+mj-ea"/>
                <a:cs typeface="+mj-cs"/>
              </a:rPr>
              <a:t>ve yaş gibi temel faktörlere dayanarak </a:t>
            </a:r>
            <a:r>
              <a:rPr lang="tr-TR" sz="1600" b="1" dirty="0">
                <a:latin typeface="Arial Narrow" panose="020B0606020202030204" pitchFamily="34" charset="0"/>
                <a:ea typeface="+mj-ea"/>
                <a:cs typeface="+mj-cs"/>
              </a:rPr>
              <a:t>uygun kullanıcı </a:t>
            </a:r>
            <a:r>
              <a:rPr lang="tr-TR" sz="1600" b="1" dirty="0" err="1">
                <a:latin typeface="Arial Narrow" panose="020B0606020202030204" pitchFamily="34" charset="0"/>
                <a:ea typeface="+mj-ea"/>
                <a:cs typeface="+mj-cs"/>
              </a:rPr>
              <a:t>populasyonu</a:t>
            </a:r>
            <a:r>
              <a:rPr lang="tr-TR" sz="1600" b="1" dirty="0">
                <a:latin typeface="Arial Narrow" panose="020B0606020202030204" pitchFamily="34" charset="0"/>
                <a:ea typeface="+mj-ea"/>
                <a:cs typeface="+mj-cs"/>
              </a:rPr>
              <a:t> belirlenir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Populasyonun</a:t>
            </a:r>
            <a:r>
              <a:rPr lang="tr-TR" sz="1600" dirty="0">
                <a:latin typeface="Arial Narrow" panose="020B0606020202030204" pitchFamily="34" charset="0"/>
                <a:ea typeface="+mj-ea"/>
                <a:cs typeface="+mj-cs"/>
              </a:rPr>
              <a:t> gerekli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ölçüleri ya </a:t>
            </a:r>
            <a:r>
              <a:rPr lang="tr-TR" sz="1600" dirty="0" err="1">
                <a:latin typeface="Arial Narrow" panose="020B0606020202030204" pitchFamily="34" charset="0"/>
                <a:ea typeface="+mj-ea"/>
                <a:cs typeface="+mj-cs"/>
              </a:rPr>
              <a:t>populasyonun</a:t>
            </a:r>
            <a:r>
              <a:rPr lang="tr-TR" sz="1600" dirty="0">
                <a:latin typeface="Arial Narrow" panose="020B0606020202030204" pitchFamily="34" charset="0"/>
                <a:ea typeface="+mj-ea"/>
                <a:cs typeface="+mj-cs"/>
              </a:rPr>
              <a:t> kendisinde sağlanır ya da benzer kullanıcı </a:t>
            </a:r>
            <a:r>
              <a:rPr lang="tr-TR" sz="1600" dirty="0" err="1">
                <a:latin typeface="Arial Narrow" panose="020B0606020202030204" pitchFamily="34" charset="0"/>
                <a:ea typeface="+mj-ea"/>
                <a:cs typeface="+mj-cs"/>
              </a:rPr>
              <a:t>populasyonda</a:t>
            </a:r>
            <a:r>
              <a:rPr lang="tr-TR" sz="1600" dirty="0">
                <a:latin typeface="Arial Narrow" panose="020B0606020202030204" pitchFamily="34" charset="0"/>
                <a:ea typeface="+mj-ea"/>
                <a:cs typeface="+mj-cs"/>
              </a:rPr>
              <a:t> yapılmış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araştırmalardan temin edilir. </a:t>
            </a:r>
          </a:p>
          <a:p>
            <a:pPr marL="0" indent="0">
              <a:lnSpc>
                <a:spcPct val="150000"/>
              </a:lnSpc>
              <a:buNone/>
            </a:pPr>
            <a:r>
              <a:rPr lang="tr-TR" sz="1600" dirty="0" smtClean="0">
                <a:latin typeface="Arial Narrow" panose="020B0606020202030204" pitchFamily="34" charset="0"/>
                <a:ea typeface="+mj-ea"/>
                <a:cs typeface="+mj-cs"/>
              </a:rPr>
              <a:t>	Ancak </a:t>
            </a:r>
            <a:r>
              <a:rPr lang="tr-TR" sz="1600" dirty="0">
                <a:latin typeface="Arial Narrow" panose="020B0606020202030204" pitchFamily="34" charset="0"/>
                <a:ea typeface="+mj-ea"/>
                <a:cs typeface="+mj-cs"/>
              </a:rPr>
              <a:t>tip bu hazır ölçüler, dimdik </a:t>
            </a:r>
            <a:r>
              <a:rPr lang="tr-TR" sz="1600" dirty="0" err="1">
                <a:latin typeface="Arial Narrow" panose="020B0606020202030204" pitchFamily="34" charset="0"/>
                <a:ea typeface="+mj-ea"/>
                <a:cs typeface="+mj-cs"/>
              </a:rPr>
              <a:t>postürdeki</a:t>
            </a:r>
            <a:r>
              <a:rPr lang="tr-TR" sz="1600" dirty="0">
                <a:latin typeface="Arial Narrow" panose="020B0606020202030204" pitchFamily="34" charset="0"/>
                <a:ea typeface="+mj-ea"/>
                <a:cs typeface="+mj-cs"/>
              </a:rPr>
              <a:t> çıplak kişilerden alınmıştır. Bunların popülasyona uygun hâle getirilmesi için, giysi, ayakkabı ve iş esnasındaki normal duruşlar dikkate alınarak düzeltilmelidir. </a:t>
            </a:r>
          </a:p>
        </p:txBody>
      </p:sp>
    </p:spTree>
    <p:extLst>
      <p:ext uri="{BB962C8B-B14F-4D97-AF65-F5344CB8AC3E}">
        <p14:creationId xmlns:p14="http://schemas.microsoft.com/office/powerpoint/2010/main" val="1037759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lnSpcReduction="10000"/>
          </a:bodyPr>
          <a:lstStyle/>
          <a:p>
            <a:pPr marL="0" indent="0">
              <a:lnSpc>
                <a:spcPct val="150000"/>
              </a:lnSpc>
              <a:buNone/>
            </a:pPr>
            <a:r>
              <a:rPr lang="tr-TR" sz="1800" b="1" dirty="0">
                <a:latin typeface="Arial Narrow" panose="020B0606020202030204" pitchFamily="34" charset="0"/>
                <a:ea typeface="+mj-ea"/>
                <a:cs typeface="+mj-cs"/>
              </a:rPr>
              <a:t>Üçüncü Adım </a:t>
            </a:r>
          </a:p>
          <a:p>
            <a:pPr marL="0" indent="0">
              <a:lnSpc>
                <a:spcPct val="150000"/>
              </a:lnSpc>
              <a:buNone/>
            </a:pPr>
            <a:r>
              <a:rPr lang="tr-TR" sz="1600" dirty="0" smtClean="0">
                <a:latin typeface="Arial Narrow" panose="020B0606020202030204" pitchFamily="34" charset="0"/>
                <a:ea typeface="+mj-ea"/>
                <a:cs typeface="+mj-cs"/>
              </a:rPr>
              <a:t>	Düzenlemelere </a:t>
            </a:r>
            <a:r>
              <a:rPr lang="tr-TR" sz="1600" dirty="0">
                <a:latin typeface="Arial Narrow" panose="020B0606020202030204" pitchFamily="34" charset="0"/>
                <a:ea typeface="+mj-ea"/>
                <a:cs typeface="+mj-cs"/>
              </a:rPr>
              <a:t>öncelikle iş istasyonundaki </a:t>
            </a:r>
            <a:r>
              <a:rPr lang="tr-TR" sz="1600" b="1" dirty="0">
                <a:latin typeface="Arial Narrow" panose="020B0606020202030204" pitchFamily="34" charset="0"/>
                <a:ea typeface="+mj-ea"/>
                <a:cs typeface="+mj-cs"/>
              </a:rPr>
              <a:t>dikey düzlemler dahilinde gitmek gerekir</a:t>
            </a:r>
            <a:r>
              <a:rPr lang="tr-TR" sz="1600" dirty="0">
                <a:latin typeface="Arial Narrow" panose="020B0606020202030204" pitchFamily="34" charset="0"/>
                <a:ea typeface="+mj-ea"/>
                <a:cs typeface="+mj-cs"/>
              </a:rPr>
              <a:t>. Diğer bir deyişle istasyondaki çalışma yüksekliğine ilişkin sınırlar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ölçüler ile belirlenmelidir. Bunların bilinmesi ve hesap edilmesinde ise birtakım toleranslar gündemdedir.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kapsamda, çalışma yerlerini ayarlanabilir yapmak, insan ile iş arasındaki uygun uyumu sağlamaktır. Bu anlamda yapılan işin türüne dayanarak </a:t>
            </a:r>
            <a:r>
              <a:rPr lang="tr-TR" sz="1600" b="1" dirty="0">
                <a:latin typeface="Arial Narrow" panose="020B0606020202030204" pitchFamily="34" charset="0"/>
                <a:ea typeface="+mj-ea"/>
                <a:cs typeface="+mj-cs"/>
              </a:rPr>
              <a:t>iş yüksekliği düzenlenmesi </a:t>
            </a:r>
            <a:r>
              <a:rPr lang="tr-TR" sz="1600" dirty="0">
                <a:latin typeface="Arial Narrow" panose="020B0606020202030204" pitchFamily="34" charset="0"/>
                <a:ea typeface="+mj-ea"/>
                <a:cs typeface="+mj-cs"/>
              </a:rPr>
              <a:t>oturarak çalışan operatör için ayarlanabilir </a:t>
            </a:r>
            <a:r>
              <a:rPr lang="tr-TR" sz="1600" b="1" dirty="0">
                <a:latin typeface="Arial Narrow" panose="020B0606020202030204" pitchFamily="34" charset="0"/>
                <a:ea typeface="+mj-ea"/>
                <a:cs typeface="+mj-cs"/>
              </a:rPr>
              <a:t>sandalye ya da ayak desteği</a:t>
            </a:r>
            <a:r>
              <a:rPr lang="tr-TR" sz="1600" dirty="0">
                <a:latin typeface="Arial Narrow" panose="020B0606020202030204" pitchFamily="34" charset="0"/>
                <a:ea typeface="+mj-ea"/>
                <a:cs typeface="+mj-cs"/>
              </a:rPr>
              <a:t>, ayakta çalışan operatör için ise </a:t>
            </a:r>
            <a:r>
              <a:rPr lang="tr-TR" sz="1600" b="1" dirty="0">
                <a:latin typeface="Arial Narrow" panose="020B0606020202030204" pitchFamily="34" charset="0"/>
                <a:ea typeface="+mj-ea"/>
                <a:cs typeface="+mj-cs"/>
              </a:rPr>
              <a:t>ayarlanabilir çalışma yüzeyi veya platform düzenlemesi </a:t>
            </a:r>
            <a:r>
              <a:rPr lang="tr-TR" sz="1600" dirty="0">
                <a:latin typeface="Arial Narrow" panose="020B0606020202030204" pitchFamily="34" charset="0"/>
                <a:ea typeface="+mj-ea"/>
                <a:cs typeface="+mj-cs"/>
              </a:rPr>
              <a:t>türündeki düzenlemeler söz konusudur. </a:t>
            </a:r>
          </a:p>
          <a:p>
            <a:pPr marL="0" indent="0">
              <a:lnSpc>
                <a:spcPct val="150000"/>
              </a:lnSpc>
              <a:buNone/>
            </a:pPr>
            <a:r>
              <a:rPr lang="tr-TR" sz="1600" dirty="0">
                <a:latin typeface="Arial Narrow" panose="020B0606020202030204" pitchFamily="34" charset="0"/>
                <a:ea typeface="+mj-ea"/>
                <a:cs typeface="+mj-cs"/>
              </a:rPr>
              <a:t>Uygun çalışma yeri yüksekliğinin ayarlanmasında </a:t>
            </a:r>
            <a:r>
              <a:rPr lang="tr-TR" sz="1600" b="1" dirty="0">
                <a:latin typeface="Arial Narrow" panose="020B0606020202030204" pitchFamily="34" charset="0"/>
                <a:ea typeface="+mj-ea"/>
                <a:cs typeface="+mj-cs"/>
              </a:rPr>
              <a:t>iki farklı yaklaşım tavsiye </a:t>
            </a:r>
            <a:r>
              <a:rPr lang="tr-TR" sz="1600" dirty="0">
                <a:latin typeface="Arial Narrow" panose="020B0606020202030204" pitchFamily="34" charset="0"/>
                <a:ea typeface="+mj-ea"/>
                <a:cs typeface="+mj-cs"/>
              </a:rPr>
              <a:t>edilebilir: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Dirsek </a:t>
            </a:r>
            <a:r>
              <a:rPr lang="tr-TR" sz="1600" dirty="0">
                <a:latin typeface="Arial Narrow" panose="020B0606020202030204" pitchFamily="34" charset="0"/>
                <a:ea typeface="+mj-ea"/>
                <a:cs typeface="+mj-cs"/>
              </a:rPr>
              <a:t>yüksekliğinin sabit olduğu durumlarda, çalışma yüzeyi yüksekliğinin farklı yüksekliklerde kurularak uygun tasarımın uygulanması </a:t>
            </a: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Çalışma </a:t>
            </a:r>
            <a:r>
              <a:rPr lang="tr-TR" sz="1600" dirty="0">
                <a:latin typeface="Arial Narrow" panose="020B0606020202030204" pitchFamily="34" charset="0"/>
                <a:ea typeface="+mj-ea"/>
                <a:cs typeface="+mj-cs"/>
              </a:rPr>
              <a:t>yüzeyinin sabit olduğu durumlarda, operatörün dirsek yüksekliğine göre çalışanın konumunu değiştirecek ayarlanabilir sandalye ya da platform uygulamaları ya da uzanma için aletlerin kullanılmasına gidilmesi </a:t>
            </a:r>
          </a:p>
          <a:p>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114934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Dördüncü Adım </a:t>
            </a:r>
          </a:p>
          <a:p>
            <a:pPr marL="0" indent="0">
              <a:lnSpc>
                <a:spcPct val="150000"/>
              </a:lnSpc>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istasyonlarında </a:t>
            </a:r>
            <a:r>
              <a:rPr lang="tr-TR" sz="1600" b="1" dirty="0">
                <a:latin typeface="Arial Narrow" panose="020B0606020202030204" pitchFamily="34" charset="0"/>
                <a:ea typeface="+mj-ea"/>
                <a:cs typeface="+mj-cs"/>
              </a:rPr>
              <a:t>yatay düzlemde yapılan dizayn </a:t>
            </a:r>
            <a:r>
              <a:rPr lang="tr-TR" sz="1600" dirty="0">
                <a:latin typeface="Arial Narrow" panose="020B0606020202030204" pitchFamily="34" charset="0"/>
                <a:ea typeface="+mj-ea"/>
                <a:cs typeface="+mj-cs"/>
              </a:rPr>
              <a:t>faaliyetleri kapsamında, </a:t>
            </a:r>
            <a:r>
              <a:rPr lang="tr-TR" sz="1600" b="1" dirty="0">
                <a:latin typeface="Arial Narrow" panose="020B0606020202030204" pitchFamily="34" charset="0"/>
                <a:ea typeface="+mj-ea"/>
                <a:cs typeface="+mj-cs"/>
              </a:rPr>
              <a:t>el aletleri, kutular ve kontrol ekipmanları </a:t>
            </a:r>
            <a:r>
              <a:rPr lang="tr-TR" sz="1600" dirty="0">
                <a:latin typeface="Arial Narrow" panose="020B0606020202030204" pitchFamily="34" charset="0"/>
                <a:ea typeface="+mj-ea"/>
                <a:cs typeface="+mj-cs"/>
              </a:rPr>
              <a:t>kullanım </a:t>
            </a:r>
            <a:r>
              <a:rPr lang="tr-TR" sz="1600" b="1" dirty="0">
                <a:latin typeface="Arial Narrow" panose="020B0606020202030204" pitchFamily="34" charset="0"/>
                <a:ea typeface="+mj-ea"/>
                <a:cs typeface="+mj-cs"/>
              </a:rPr>
              <a:t>sıklıklarına ve önem derecelerine </a:t>
            </a:r>
            <a:r>
              <a:rPr lang="tr-TR" sz="1600" dirty="0">
                <a:latin typeface="Arial Narrow" panose="020B0606020202030204" pitchFamily="34" charset="0"/>
                <a:ea typeface="+mj-ea"/>
                <a:cs typeface="+mj-cs"/>
              </a:rPr>
              <a:t>göre normal uzanma alanı içerisine yerleştirilir veya yeterli gelmezse </a:t>
            </a:r>
            <a:r>
              <a:rPr lang="tr-TR" sz="1600" b="1" dirty="0">
                <a:latin typeface="Arial Narrow" panose="020B0606020202030204" pitchFamily="34" charset="0"/>
                <a:ea typeface="+mj-ea"/>
                <a:cs typeface="+mj-cs"/>
              </a:rPr>
              <a:t>maksimum uzanma alanı </a:t>
            </a:r>
            <a:r>
              <a:rPr lang="tr-TR" sz="1600" dirty="0">
                <a:latin typeface="Arial Narrow" panose="020B0606020202030204" pitchFamily="34" charset="0"/>
                <a:ea typeface="+mj-ea"/>
                <a:cs typeface="+mj-cs"/>
              </a:rPr>
              <a:t>içerisine tanzim edilir.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aşamada, kullanımı için belli bir kuvvet gerektiren kontrol ekipmanları kullanıcı için en avantajlı bir şekilde dizayn edilir. Yani güç gerektiren kontrol aletlerinin yerleştirilmesinde, iş alanındaki </a:t>
            </a:r>
            <a:r>
              <a:rPr lang="tr-TR" sz="1600" b="1" dirty="0">
                <a:latin typeface="Arial Narrow" panose="020B0606020202030204" pitchFamily="34" charset="0"/>
                <a:ea typeface="+mj-ea"/>
                <a:cs typeface="+mj-cs"/>
              </a:rPr>
              <a:t>insan güç profili göz önünde bulundurulmalıdır</a:t>
            </a:r>
            <a:r>
              <a:rPr lang="tr-TR" sz="1600" dirty="0">
                <a:latin typeface="Arial Narrow" panose="020B0606020202030204" pitchFamily="34" charset="0"/>
                <a:ea typeface="+mj-ea"/>
                <a:cs typeface="+mj-cs"/>
              </a:rPr>
              <a:t>. Zira sakınılması gereken uç uzanmalar bedenin incinmesine neden olmaktadır. </a:t>
            </a:r>
          </a:p>
          <a:p>
            <a:pPr marL="0" indent="0">
              <a:lnSpc>
                <a:spcPct val="150000"/>
              </a:lnSpc>
              <a:buNone/>
            </a:pPr>
            <a:r>
              <a:rPr lang="tr-TR" sz="1600" dirty="0" smtClean="0">
                <a:latin typeface="Arial Narrow" panose="020B0606020202030204" pitchFamily="34" charset="0"/>
                <a:ea typeface="+mj-ea"/>
                <a:cs typeface="+mj-cs"/>
              </a:rPr>
              <a:t>	El </a:t>
            </a:r>
            <a:r>
              <a:rPr lang="tr-TR" sz="1600" dirty="0">
                <a:latin typeface="Arial Narrow" panose="020B0606020202030204" pitchFamily="34" charset="0"/>
                <a:ea typeface="+mj-ea"/>
                <a:cs typeface="+mj-cs"/>
              </a:rPr>
              <a:t>aletleri ve kutulardan </a:t>
            </a:r>
            <a:r>
              <a:rPr lang="tr-TR" sz="1600" b="1" dirty="0">
                <a:latin typeface="Arial Narrow" panose="020B0606020202030204" pitchFamily="34" charset="0"/>
                <a:ea typeface="+mj-ea"/>
                <a:cs typeface="+mj-cs"/>
              </a:rPr>
              <a:t>sık kullanılanları normal uzanma alanı içerisine </a:t>
            </a:r>
            <a:r>
              <a:rPr lang="tr-TR" sz="1600" dirty="0">
                <a:latin typeface="Arial Narrow" panose="020B0606020202030204" pitchFamily="34" charset="0"/>
                <a:ea typeface="+mj-ea"/>
                <a:cs typeface="+mj-cs"/>
              </a:rPr>
              <a:t>yerleştirilir. Bu nesneler bazen normal uzanma alanı dışında da kullanılır, ancak en azından maksimum uzanma alanı içerisine bulundurulmalıdır. </a:t>
            </a:r>
          </a:p>
        </p:txBody>
      </p:sp>
    </p:spTree>
    <p:extLst>
      <p:ext uri="{BB962C8B-B14F-4D97-AF65-F5344CB8AC3E}">
        <p14:creationId xmlns:p14="http://schemas.microsoft.com/office/powerpoint/2010/main" val="650068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Beşinci Adım </a:t>
            </a:r>
          </a:p>
          <a:p>
            <a:pPr marL="0" indent="0">
              <a:lnSpc>
                <a:spcPct val="150000"/>
              </a:lnSpc>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istasyonu dizaynında, serbest hareketlerde </a:t>
            </a:r>
            <a:r>
              <a:rPr lang="tr-TR" sz="1600" b="1" dirty="0">
                <a:latin typeface="Arial Narrow" panose="020B0606020202030204" pitchFamily="34" charset="0"/>
                <a:ea typeface="+mj-ea"/>
                <a:cs typeface="+mj-cs"/>
              </a:rPr>
              <a:t>elin bel hizasında olması </a:t>
            </a:r>
            <a:r>
              <a:rPr lang="tr-TR" sz="1600" dirty="0">
                <a:latin typeface="Arial Narrow" panose="020B0606020202030204" pitchFamily="34" charset="0"/>
                <a:ea typeface="+mj-ea"/>
                <a:cs typeface="+mj-cs"/>
              </a:rPr>
              <a:t>ve rahat </a:t>
            </a:r>
            <a:r>
              <a:rPr lang="tr-TR" sz="1600" dirty="0" err="1">
                <a:latin typeface="Arial Narrow" panose="020B0606020202030204" pitchFamily="34" charset="0"/>
                <a:ea typeface="+mj-ea"/>
                <a:cs typeface="+mj-cs"/>
              </a:rPr>
              <a:t>postürleri</a:t>
            </a:r>
            <a:r>
              <a:rPr lang="tr-TR" sz="1600" dirty="0">
                <a:latin typeface="Arial Narrow" panose="020B0606020202030204" pitchFamily="34" charset="0"/>
                <a:ea typeface="+mj-ea"/>
                <a:cs typeface="+mj-cs"/>
              </a:rPr>
              <a:t> sergilemesine imkân tanınmalıdır. Bunun için bel seviyesinde dirsek hareketleri için uygun yer ve açıklık sağlanır. Ayrıca geniş (% 95) operatörlerin iş istasyonuna rahat giriş ve çıkışı için uygun </a:t>
            </a:r>
            <a:r>
              <a:rPr lang="tr-TR" sz="1600" b="1" dirty="0">
                <a:latin typeface="Arial Narrow" panose="020B0606020202030204" pitchFamily="34" charset="0"/>
                <a:ea typeface="+mj-ea"/>
                <a:cs typeface="+mj-cs"/>
              </a:rPr>
              <a:t>yanal açıklık </a:t>
            </a:r>
            <a:r>
              <a:rPr lang="tr-TR" sz="1600" dirty="0">
                <a:latin typeface="Arial Narrow" panose="020B0606020202030204" pitchFamily="34" charset="0"/>
                <a:ea typeface="+mj-ea"/>
                <a:cs typeface="+mj-cs"/>
              </a:rPr>
              <a:t>unutulmamalıdır. </a:t>
            </a:r>
          </a:p>
          <a:p>
            <a:pPr marL="0" indent="0">
              <a:lnSpc>
                <a:spcPct val="150000"/>
              </a:lnSpc>
              <a:buNone/>
            </a:pPr>
            <a:r>
              <a:rPr lang="tr-TR" sz="1800" b="1" dirty="0">
                <a:latin typeface="Arial Narrow" panose="020B0606020202030204" pitchFamily="34" charset="0"/>
                <a:ea typeface="+mj-ea"/>
                <a:cs typeface="+mj-cs"/>
              </a:rPr>
              <a:t>Altıncı Adım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Gösterge </a:t>
            </a:r>
            <a:r>
              <a:rPr lang="tr-TR" sz="1600" b="1" dirty="0">
                <a:latin typeface="Arial Narrow" panose="020B0606020202030204" pitchFamily="34" charset="0"/>
                <a:ea typeface="+mj-ea"/>
                <a:cs typeface="+mj-cs"/>
              </a:rPr>
              <a:t>ve ekran </a:t>
            </a:r>
            <a:r>
              <a:rPr lang="tr-TR" sz="1600" dirty="0">
                <a:latin typeface="Arial Narrow" panose="020B0606020202030204" pitchFamily="34" charset="0"/>
                <a:ea typeface="+mj-ea"/>
                <a:cs typeface="+mj-cs"/>
              </a:rPr>
              <a:t>gibi görsel ekipman görüntülerinin </a:t>
            </a:r>
            <a:r>
              <a:rPr lang="tr-TR" sz="1600" b="1" dirty="0">
                <a:latin typeface="Arial Narrow" panose="020B0606020202030204" pitchFamily="34" charset="0"/>
                <a:ea typeface="+mj-ea"/>
                <a:cs typeface="+mj-cs"/>
              </a:rPr>
              <a:t>normal bakış açısı içerisinde</a:t>
            </a:r>
            <a:r>
              <a:rPr lang="tr-TR" sz="1600" dirty="0">
                <a:latin typeface="Arial Narrow" panose="020B0606020202030204" pitchFamily="34" charset="0"/>
                <a:ea typeface="+mj-ea"/>
                <a:cs typeface="+mj-cs"/>
              </a:rPr>
              <a:t>, baş veya göz hareketlerini rahatsız etmeyecek konumlarda yerleştirilmesi gerekir. Bu konuda özellikle normal göz hareketi ile </a:t>
            </a:r>
            <a:r>
              <a:rPr lang="tr-TR" sz="1600" b="1" dirty="0">
                <a:latin typeface="Arial Narrow" panose="020B0606020202030204" pitchFamily="34" charset="0"/>
                <a:ea typeface="+mj-ea"/>
                <a:cs typeface="+mj-cs"/>
              </a:rPr>
              <a:t>görsel ekipman yükseklik </a:t>
            </a:r>
            <a:r>
              <a:rPr lang="tr-TR" sz="1600" dirty="0">
                <a:latin typeface="Arial Narrow" panose="020B0606020202030204" pitchFamily="34" charset="0"/>
                <a:ea typeface="+mj-ea"/>
                <a:cs typeface="+mj-cs"/>
              </a:rPr>
              <a:t>(devamlı bakışta 15-40 derece aşağıya) ve </a:t>
            </a:r>
            <a:r>
              <a:rPr lang="tr-TR" sz="1600" b="1" dirty="0">
                <a:latin typeface="Arial Narrow" panose="020B0606020202030204" pitchFamily="34" charset="0"/>
                <a:ea typeface="+mj-ea"/>
                <a:cs typeface="+mj-cs"/>
              </a:rPr>
              <a:t>yanal bakış </a:t>
            </a:r>
            <a:r>
              <a:rPr lang="tr-TR" sz="1600" dirty="0">
                <a:latin typeface="Arial Narrow" panose="020B0606020202030204" pitchFamily="34" charset="0"/>
                <a:ea typeface="+mj-ea"/>
                <a:cs typeface="+mj-cs"/>
              </a:rPr>
              <a:t>(sağlı-sollu toplam 30 derece) </a:t>
            </a:r>
            <a:r>
              <a:rPr lang="tr-TR" sz="1600" b="1" dirty="0">
                <a:latin typeface="Arial Narrow" panose="020B0606020202030204" pitchFamily="34" charset="0"/>
                <a:ea typeface="+mj-ea"/>
                <a:cs typeface="+mj-cs"/>
              </a:rPr>
              <a:t>açılarının uyumuna dikkat </a:t>
            </a:r>
            <a:r>
              <a:rPr lang="tr-TR" sz="1600" dirty="0">
                <a:latin typeface="Arial Narrow" panose="020B0606020202030204" pitchFamily="34" charset="0"/>
                <a:ea typeface="+mj-ea"/>
                <a:cs typeface="+mj-cs"/>
              </a:rPr>
              <a:t>edilmelidir. </a:t>
            </a:r>
          </a:p>
        </p:txBody>
      </p:sp>
    </p:spTree>
    <p:extLst>
      <p:ext uri="{BB962C8B-B14F-4D97-AF65-F5344CB8AC3E}">
        <p14:creationId xmlns:p14="http://schemas.microsoft.com/office/powerpoint/2010/main" val="141187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Yedinci Adım </a:t>
            </a:r>
          </a:p>
          <a:p>
            <a:pPr marL="0" indent="0">
              <a:lnSpc>
                <a:spcPct val="150000"/>
              </a:lnSpc>
              <a:buNone/>
            </a:pPr>
            <a:r>
              <a:rPr lang="tr-TR" sz="1600" dirty="0" smtClean="0">
                <a:latin typeface="Arial Narrow" panose="020B0606020202030204" pitchFamily="34" charset="0"/>
                <a:ea typeface="+mj-ea"/>
                <a:cs typeface="+mj-cs"/>
              </a:rPr>
              <a:t>	Dizayn</a:t>
            </a:r>
            <a:r>
              <a:rPr lang="tr-TR" sz="1600" dirty="0">
                <a:latin typeface="Arial Narrow" panose="020B0606020202030204" pitchFamily="34" charset="0"/>
                <a:ea typeface="+mj-ea"/>
                <a:cs typeface="+mj-cs"/>
              </a:rPr>
              <a:t>, operatörlerin diğer birim veya çalışanlardan edineceği </a:t>
            </a:r>
            <a:r>
              <a:rPr lang="tr-TR" sz="1600" b="1" dirty="0">
                <a:latin typeface="Arial Narrow" panose="020B0606020202030204" pitchFamily="34" charset="0"/>
                <a:ea typeface="+mj-ea"/>
                <a:cs typeface="+mj-cs"/>
              </a:rPr>
              <a:t>malzeme ve bilgi akış ihtiyaçları göz önüne alınarak </a:t>
            </a:r>
            <a:r>
              <a:rPr lang="tr-TR" sz="1600" dirty="0">
                <a:latin typeface="Arial Narrow" panose="020B0606020202030204" pitchFamily="34" charset="0"/>
                <a:ea typeface="+mj-ea"/>
                <a:cs typeface="+mj-cs"/>
              </a:rPr>
              <a:t>yürütülmelidir. </a:t>
            </a:r>
          </a:p>
          <a:p>
            <a:pPr marL="0" indent="0">
              <a:lnSpc>
                <a:spcPct val="150000"/>
              </a:lnSpc>
              <a:buNone/>
            </a:pPr>
            <a:r>
              <a:rPr lang="tr-TR" sz="1800" b="1" dirty="0">
                <a:latin typeface="Arial Narrow" panose="020B0606020202030204" pitchFamily="34" charset="0"/>
                <a:ea typeface="+mj-ea"/>
                <a:cs typeface="+mj-cs"/>
              </a:rPr>
              <a:t>Sekizinci Adım </a:t>
            </a:r>
          </a:p>
          <a:p>
            <a:pPr marL="0" indent="0">
              <a:lnSpc>
                <a:spcPct val="150000"/>
              </a:lnSpc>
              <a:buNone/>
            </a:pPr>
            <a:r>
              <a:rPr lang="tr-TR" sz="1600" dirty="0" smtClean="0">
                <a:latin typeface="Arial Narrow" panose="020B0606020202030204" pitchFamily="34" charset="0"/>
                <a:ea typeface="+mj-ea"/>
                <a:cs typeface="+mj-cs"/>
              </a:rPr>
              <a:t>	Uygulamaya </a:t>
            </a:r>
            <a:r>
              <a:rPr lang="tr-TR" sz="1600" dirty="0">
                <a:latin typeface="Arial Narrow" panose="020B0606020202030204" pitchFamily="34" charset="0"/>
                <a:ea typeface="+mj-ea"/>
                <a:cs typeface="+mj-cs"/>
              </a:rPr>
              <a:t>geçilmeden önce iş istasyonunun ölçekli </a:t>
            </a:r>
            <a:r>
              <a:rPr lang="tr-TR" sz="1600" b="1" dirty="0">
                <a:latin typeface="Arial Narrow" panose="020B0606020202030204" pitchFamily="34" charset="0"/>
                <a:ea typeface="+mj-ea"/>
                <a:cs typeface="+mj-cs"/>
              </a:rPr>
              <a:t>yerleşim planını çizilerek </a:t>
            </a:r>
            <a:r>
              <a:rPr lang="tr-TR" sz="1600" dirty="0">
                <a:latin typeface="Arial Narrow" panose="020B0606020202030204" pitchFamily="34" charset="0"/>
                <a:ea typeface="+mj-ea"/>
                <a:cs typeface="+mj-cs"/>
              </a:rPr>
              <a:t>ve operatör tarafından kullanılan bileşenlerin yerleşimi </a:t>
            </a:r>
            <a:r>
              <a:rPr lang="tr-TR" sz="1600" b="1" dirty="0">
                <a:latin typeface="Arial Narrow" panose="020B0606020202030204" pitchFamily="34" charset="0"/>
                <a:ea typeface="+mj-ea"/>
                <a:cs typeface="+mj-cs"/>
              </a:rPr>
              <a:t>kontrol edilmelidir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Bileşenlerin </a:t>
            </a:r>
            <a:r>
              <a:rPr lang="tr-TR" sz="1600" dirty="0">
                <a:latin typeface="Arial Narrow" panose="020B0606020202030204" pitchFamily="34" charset="0"/>
                <a:ea typeface="+mj-ea"/>
                <a:cs typeface="+mj-cs"/>
              </a:rPr>
              <a:t>tek başına </a:t>
            </a:r>
            <a:r>
              <a:rPr lang="tr-TR" sz="1600" b="1" dirty="0">
                <a:latin typeface="Arial Narrow" panose="020B0606020202030204" pitchFamily="34" charset="0"/>
                <a:ea typeface="+mj-ea"/>
                <a:cs typeface="+mj-cs"/>
              </a:rPr>
              <a:t>fiziksel ebatlarını göz önünde bulundurmak </a:t>
            </a:r>
            <a:r>
              <a:rPr lang="tr-TR" sz="1600" dirty="0">
                <a:latin typeface="Arial Narrow" panose="020B0606020202030204" pitchFamily="34" charset="0"/>
                <a:ea typeface="+mj-ea"/>
                <a:cs typeface="+mj-cs"/>
              </a:rPr>
              <a:t>yararlıdır, ancak uygun alan içindeki </a:t>
            </a:r>
            <a:r>
              <a:rPr lang="tr-TR" sz="1600" b="1" dirty="0">
                <a:latin typeface="Arial Narrow" panose="020B0606020202030204" pitchFamily="34" charset="0"/>
                <a:ea typeface="+mj-ea"/>
                <a:cs typeface="+mj-cs"/>
              </a:rPr>
              <a:t>tüm bileşenlerin </a:t>
            </a:r>
            <a:r>
              <a:rPr lang="tr-TR" sz="1600" dirty="0">
                <a:latin typeface="Arial Narrow" panose="020B0606020202030204" pitchFamily="34" charset="0"/>
                <a:ea typeface="+mj-ea"/>
                <a:cs typeface="+mj-cs"/>
              </a:rPr>
              <a:t>(yerlerinin) </a:t>
            </a:r>
            <a:r>
              <a:rPr lang="tr-TR" sz="1600" b="1" dirty="0">
                <a:latin typeface="Arial Narrow" panose="020B0606020202030204" pitchFamily="34" charset="0"/>
                <a:ea typeface="+mj-ea"/>
                <a:cs typeface="+mj-cs"/>
              </a:rPr>
              <a:t>kontrolü</a:t>
            </a:r>
            <a:r>
              <a:rPr lang="tr-TR" sz="1600" dirty="0">
                <a:latin typeface="Arial Narrow" panose="020B0606020202030204" pitchFamily="34" charset="0"/>
                <a:ea typeface="+mj-ea"/>
                <a:cs typeface="+mj-cs"/>
              </a:rPr>
              <a:t>, tasarlanan iş istasyonunun ölçeklendirilmesi ile yapılır. Bileşenlerin </a:t>
            </a:r>
            <a:r>
              <a:rPr lang="tr-TR" sz="1600" b="1" dirty="0" smtClean="0">
                <a:latin typeface="Arial Narrow" panose="020B0606020202030204" pitchFamily="34" charset="0"/>
                <a:ea typeface="+mj-ea"/>
                <a:cs typeface="+mj-cs"/>
              </a:rPr>
              <a:t>optimum </a:t>
            </a:r>
            <a:r>
              <a:rPr lang="tr-TR" sz="1600" b="1" dirty="0">
                <a:latin typeface="Arial Narrow" panose="020B0606020202030204" pitchFamily="34" charset="0"/>
                <a:ea typeface="+mj-ea"/>
                <a:cs typeface="+mj-cs"/>
              </a:rPr>
              <a:t>yerinin belirlenmesi </a:t>
            </a:r>
            <a:r>
              <a:rPr lang="tr-TR" sz="1600" dirty="0">
                <a:latin typeface="Arial Narrow" panose="020B0606020202030204" pitchFamily="34" charset="0"/>
                <a:ea typeface="+mj-ea"/>
                <a:cs typeface="+mj-cs"/>
              </a:rPr>
              <a:t>veya uzlaştırılması için, </a:t>
            </a:r>
            <a:r>
              <a:rPr lang="tr-TR" sz="1600" b="1" dirty="0">
                <a:latin typeface="Arial Narrow" panose="020B0606020202030204" pitchFamily="34" charset="0"/>
                <a:ea typeface="+mj-ea"/>
                <a:cs typeface="+mj-cs"/>
              </a:rPr>
              <a:t>kullanım sıklığı, işlev ve kullanım sırası kriterleri kullanılmalıdır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2015889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gn="just">
              <a:lnSpc>
                <a:spcPct val="150000"/>
              </a:lnSpc>
              <a:buNone/>
            </a:pPr>
            <a:r>
              <a:rPr lang="tr-TR" sz="1800" b="1" dirty="0">
                <a:latin typeface="Arial Narrow" panose="020B0606020202030204" pitchFamily="34" charset="0"/>
                <a:ea typeface="+mj-ea"/>
                <a:cs typeface="+mj-cs"/>
              </a:rPr>
              <a:t>Dokuzuncu Adım </a:t>
            </a:r>
          </a:p>
          <a:p>
            <a:pPr marL="0" indent="0" algn="just">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Geri </a:t>
            </a:r>
            <a:r>
              <a:rPr lang="tr-TR" sz="1600" b="1" dirty="0">
                <a:latin typeface="Arial Narrow" panose="020B0606020202030204" pitchFamily="34" charset="0"/>
                <a:ea typeface="+mj-ea"/>
                <a:cs typeface="+mj-cs"/>
              </a:rPr>
              <a:t>bildirim </a:t>
            </a:r>
            <a:r>
              <a:rPr lang="tr-TR" sz="1600" dirty="0">
                <a:latin typeface="Arial Narrow" panose="020B0606020202030204" pitchFamily="34" charset="0"/>
                <a:ea typeface="+mj-ea"/>
                <a:cs typeface="+mj-cs"/>
              </a:rPr>
              <a:t>iş istasyonunun </a:t>
            </a:r>
            <a:r>
              <a:rPr lang="tr-TR" sz="1600" b="1" dirty="0">
                <a:latin typeface="Arial Narrow" panose="020B0606020202030204" pitchFamily="34" charset="0"/>
                <a:ea typeface="+mj-ea"/>
                <a:cs typeface="+mj-cs"/>
              </a:rPr>
              <a:t>tasarım sorunlarından haberdar </a:t>
            </a:r>
            <a:r>
              <a:rPr lang="tr-TR" sz="1600" dirty="0">
                <a:latin typeface="Arial Narrow" panose="020B0606020202030204" pitchFamily="34" charset="0"/>
                <a:ea typeface="+mj-ea"/>
                <a:cs typeface="+mj-cs"/>
              </a:rPr>
              <a:t>olmayı arttıracaktır. Tasarlanan iş istasyonu ara kesitinin optimizasyonunda, operatör ve diğer kullanıcı gruplarından, dizayn için gerekli ekipmanların temin edildiği fabrikalardan, </a:t>
            </a:r>
            <a:r>
              <a:rPr lang="tr-TR" sz="1600" dirty="0" err="1">
                <a:latin typeface="Arial Narrow" panose="020B0606020202030204" pitchFamily="34" charset="0"/>
                <a:ea typeface="+mj-ea"/>
                <a:cs typeface="+mj-cs"/>
              </a:rPr>
              <a:t>ergonomistlerden</a:t>
            </a:r>
            <a:r>
              <a:rPr lang="tr-TR" sz="1600" dirty="0">
                <a:latin typeface="Arial Narrow" panose="020B0606020202030204" pitchFamily="34" charset="0"/>
                <a:ea typeface="+mj-ea"/>
                <a:cs typeface="+mj-cs"/>
              </a:rPr>
              <a:t>, sağlık ve güvenlik ile ilgili kuruluşlardan </a:t>
            </a:r>
            <a:r>
              <a:rPr lang="tr-TR" sz="1600" b="1" dirty="0">
                <a:latin typeface="Arial Narrow" panose="020B0606020202030204" pitchFamily="34" charset="0"/>
                <a:ea typeface="+mj-ea"/>
                <a:cs typeface="+mj-cs"/>
              </a:rPr>
              <a:t>geri besleme bilgilerinin sürekli </a:t>
            </a:r>
            <a:r>
              <a:rPr lang="tr-TR" sz="1600" b="1" dirty="0" err="1">
                <a:latin typeface="Arial Narrow" panose="020B0606020202030204" pitchFamily="34" charset="0"/>
                <a:ea typeface="+mj-ea"/>
                <a:cs typeface="+mj-cs"/>
              </a:rPr>
              <a:t>eldesi</a:t>
            </a:r>
            <a:r>
              <a:rPr lang="tr-TR" sz="1600" b="1" dirty="0">
                <a:latin typeface="Arial Narrow" panose="020B0606020202030204" pitchFamily="34" charset="0"/>
                <a:ea typeface="+mj-ea"/>
                <a:cs typeface="+mj-cs"/>
              </a:rPr>
              <a:t> ve değerlendirilmesi gerekir</a:t>
            </a:r>
            <a:r>
              <a:rPr lang="tr-TR" sz="1600" dirty="0">
                <a:latin typeface="Arial Narrow" panose="020B0606020202030204" pitchFamily="34" charset="0"/>
                <a:ea typeface="+mj-ea"/>
                <a:cs typeface="+mj-cs"/>
              </a:rPr>
              <a:t>. </a:t>
            </a:r>
          </a:p>
          <a:p>
            <a:pPr marL="0" indent="0" algn="just">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konuda iş istasyonu modelinin özellikle kullanıcı popülasyonu içerisinde ilgili </a:t>
            </a:r>
            <a:r>
              <a:rPr lang="tr-TR" sz="1600" b="1" dirty="0">
                <a:latin typeface="Arial Narrow" panose="020B0606020202030204" pitchFamily="34" charset="0"/>
                <a:ea typeface="+mj-ea"/>
                <a:cs typeface="+mj-cs"/>
              </a:rPr>
              <a:t>operatör ile uyumu değerlendirilmelidir</a:t>
            </a:r>
            <a:r>
              <a:rPr lang="tr-TR" sz="1600" dirty="0">
                <a:latin typeface="Arial Narrow" panose="020B0606020202030204" pitchFamily="34" charset="0"/>
                <a:ea typeface="+mj-ea"/>
                <a:cs typeface="+mj-cs"/>
              </a:rPr>
              <a:t>. Dizaynın ergonomik verilere ve yöntemlere göre gerçekleştirilmesi için özellikle </a:t>
            </a:r>
            <a:r>
              <a:rPr lang="tr-TR" sz="1600" b="1" dirty="0">
                <a:latin typeface="Arial Narrow" panose="020B0606020202030204" pitchFamily="34" charset="0"/>
                <a:ea typeface="+mj-ea"/>
                <a:cs typeface="+mj-cs"/>
              </a:rPr>
              <a:t>operatör tavsiyeleri dikkate alınmalıdır</a:t>
            </a:r>
            <a:r>
              <a:rPr lang="tr-TR" sz="1600" dirty="0">
                <a:latin typeface="Arial Narrow" panose="020B0606020202030204" pitchFamily="34" charset="0"/>
                <a:ea typeface="+mj-ea"/>
                <a:cs typeface="+mj-cs"/>
              </a:rPr>
              <a:t>. Bu değerlendirmelerde </a:t>
            </a:r>
            <a:r>
              <a:rPr lang="tr-TR" sz="1600" b="1" dirty="0">
                <a:latin typeface="Arial Narrow" panose="020B0606020202030204" pitchFamily="34" charset="0"/>
                <a:ea typeface="+mj-ea"/>
                <a:cs typeface="+mj-cs"/>
              </a:rPr>
              <a:t>eğer gerek görülürse proje değiştirilmelidir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1520318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Onuncu Adım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Son </a:t>
            </a:r>
            <a:r>
              <a:rPr lang="tr-TR" sz="1600" b="1" dirty="0">
                <a:latin typeface="Arial Narrow" panose="020B0606020202030204" pitchFamily="34" charset="0"/>
                <a:ea typeface="+mj-ea"/>
                <a:cs typeface="+mj-cs"/>
              </a:rPr>
              <a:t>olarak </a:t>
            </a:r>
            <a:r>
              <a:rPr lang="tr-TR" sz="1600" dirty="0">
                <a:latin typeface="Arial Narrow" panose="020B0606020202030204" pitchFamily="34" charset="0"/>
                <a:ea typeface="+mj-ea"/>
                <a:cs typeface="+mj-cs"/>
              </a:rPr>
              <a:t>final dizaynına dayanarak </a:t>
            </a:r>
            <a:r>
              <a:rPr lang="tr-TR" sz="1600" b="1" dirty="0">
                <a:latin typeface="Arial Narrow" panose="020B0606020202030204" pitchFamily="34" charset="0"/>
                <a:ea typeface="+mj-ea"/>
                <a:cs typeface="+mj-cs"/>
              </a:rPr>
              <a:t>iş istasyonunun prototipi yapılır</a:t>
            </a:r>
            <a:r>
              <a:rPr lang="tr-TR" sz="1600" dirty="0">
                <a:latin typeface="Arial Narrow" panose="020B0606020202030204" pitchFamily="34" charset="0"/>
                <a:ea typeface="+mj-ea"/>
                <a:cs typeface="+mj-cs"/>
              </a:rPr>
              <a:t>. Bu aynı zamanda, vücut elemanları ile iş istasyonu bileşenlerinin ilişkisinin kontrol edilerek, iş gereklerinin ve düzenlemenin sakıncalı çalışma </a:t>
            </a:r>
            <a:r>
              <a:rPr lang="tr-TR" sz="1600" dirty="0" err="1">
                <a:latin typeface="Arial Narrow" panose="020B0606020202030204" pitchFamily="34" charset="0"/>
                <a:ea typeface="+mj-ea"/>
                <a:cs typeface="+mj-cs"/>
              </a:rPr>
              <a:t>postürlerine</a:t>
            </a:r>
            <a:r>
              <a:rPr lang="tr-TR" sz="1600" dirty="0">
                <a:latin typeface="Arial Narrow" panose="020B0606020202030204" pitchFamily="34" charset="0"/>
                <a:ea typeface="+mj-ea"/>
                <a:cs typeface="+mj-cs"/>
              </a:rPr>
              <a:t> neden olmasını önlemeyi sağlayacak gerçek bir geri beslemedir. </a:t>
            </a:r>
          </a:p>
          <a:p>
            <a:pPr marL="0" indent="0">
              <a:lnSpc>
                <a:spcPct val="150000"/>
              </a:lnSpc>
              <a:buNone/>
            </a:pPr>
            <a:r>
              <a:rPr lang="tr-TR" sz="1600" dirty="0" smtClean="0">
                <a:latin typeface="Arial Narrow" panose="020B0606020202030204" pitchFamily="34" charset="0"/>
                <a:ea typeface="+mj-ea"/>
                <a:cs typeface="+mj-cs"/>
              </a:rPr>
              <a:t>	Bu önemli </a:t>
            </a:r>
            <a:r>
              <a:rPr lang="tr-TR" sz="1600" dirty="0">
                <a:latin typeface="Arial Narrow" panose="020B0606020202030204" pitchFamily="34" charset="0"/>
                <a:ea typeface="+mj-ea"/>
                <a:cs typeface="+mj-cs"/>
              </a:rPr>
              <a:t>adım, tüm iş istasyonu </a:t>
            </a:r>
            <a:r>
              <a:rPr lang="tr-TR" sz="1600" dirty="0" smtClean="0">
                <a:latin typeface="Arial Narrow" panose="020B0606020202030204" pitchFamily="34" charset="0"/>
                <a:ea typeface="+mj-ea"/>
                <a:cs typeface="+mj-cs"/>
              </a:rPr>
              <a:t>tasarımlarında </a:t>
            </a:r>
            <a:r>
              <a:rPr lang="tr-TR" sz="1600" dirty="0">
                <a:latin typeface="Arial Narrow" panose="020B0606020202030204" pitchFamily="34" charset="0"/>
                <a:ea typeface="+mj-ea"/>
                <a:cs typeface="+mj-cs"/>
              </a:rPr>
              <a:t>harfi harfine geçerli olmayabilir. Yukarıdaki adımlardan iş istasyonlarının genel yapısı gözetilerek faydalanılır. </a:t>
            </a:r>
            <a:r>
              <a:rPr lang="tr-TR" sz="1600" b="1" dirty="0">
                <a:latin typeface="Arial Narrow" panose="020B0606020202030204" pitchFamily="34" charset="0"/>
                <a:ea typeface="+mj-ea"/>
                <a:cs typeface="+mj-cs"/>
              </a:rPr>
              <a:t>Spesifik dizayn problemlerinde bu aşamalara eklenebilecek veya çıkartılabilecek unsurlar mevcuttur.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Çalışan </a:t>
            </a:r>
            <a:r>
              <a:rPr lang="tr-TR" sz="1600" dirty="0">
                <a:latin typeface="Arial Narrow" panose="020B0606020202030204" pitchFamily="34" charset="0"/>
                <a:ea typeface="+mj-ea"/>
                <a:cs typeface="+mj-cs"/>
              </a:rPr>
              <a:t>popülasyondan toplanan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istasyonlarda çalışma yüksekliğine ilişkin sınırların belirlenmesi, yükseklik ayarlı sandalye, ızgara ve tezgâhların ergonomik dizaynı, maksimum ve normal çalışma alanlarının belirlenmesi ve benzeri düzenlemelerde kullanılabilir. Böylelikle işletme içinde ergonomik standardizasyon ve verimlilik artışı sağlanır. </a:t>
            </a:r>
          </a:p>
        </p:txBody>
      </p:sp>
    </p:spTree>
    <p:extLst>
      <p:ext uri="{BB962C8B-B14F-4D97-AF65-F5344CB8AC3E}">
        <p14:creationId xmlns:p14="http://schemas.microsoft.com/office/powerpoint/2010/main" val="118644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Onuncu Adım </a:t>
            </a:r>
          </a:p>
          <a:p>
            <a:pPr marL="0" indent="0" algn="just">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Ergonomik </a:t>
            </a:r>
            <a:r>
              <a:rPr lang="tr-TR" sz="1600" dirty="0">
                <a:latin typeface="Arial Narrow" panose="020B0606020202030204" pitchFamily="34" charset="0"/>
                <a:ea typeface="+mj-ea"/>
                <a:cs typeface="+mj-cs"/>
              </a:rPr>
              <a:t>iş istasyonu dizaynında, </a:t>
            </a:r>
            <a:r>
              <a:rPr lang="tr-TR" sz="1600" b="1" dirty="0">
                <a:latin typeface="Arial Narrow" panose="020B0606020202030204" pitchFamily="34" charset="0"/>
                <a:ea typeface="+mj-ea"/>
                <a:cs typeface="+mj-cs"/>
              </a:rPr>
              <a:t>insan faktörünün göz ardı edilmemesi </a:t>
            </a:r>
            <a:r>
              <a:rPr lang="tr-TR" sz="1600" dirty="0">
                <a:latin typeface="Arial Narrow" panose="020B0606020202030204" pitchFamily="34" charset="0"/>
                <a:ea typeface="+mj-ea"/>
                <a:cs typeface="+mj-cs"/>
              </a:rPr>
              <a:t>ve çalışma esnasındaki muhtelif duruşların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veriler dahilinde sistematik ve güvenilir bir şekilde incelenmesi gerekir</a:t>
            </a:r>
            <a:r>
              <a:rPr lang="tr-TR" sz="1600" dirty="0">
                <a:latin typeface="Arial Narrow" panose="020B0606020202030204" pitchFamily="34" charset="0"/>
                <a:ea typeface="+mj-ea"/>
                <a:cs typeface="+mj-cs"/>
              </a:rPr>
              <a:t>. </a:t>
            </a:r>
          </a:p>
          <a:p>
            <a:pPr marL="0" indent="0" algn="just">
              <a:lnSpc>
                <a:spcPct val="150000"/>
              </a:lnSpc>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esnasında oluşan vücut duruşları ve </a:t>
            </a:r>
            <a:r>
              <a:rPr lang="tr-TR" sz="1600" dirty="0" err="1">
                <a:latin typeface="Arial Narrow" panose="020B0606020202030204" pitchFamily="34" charset="0"/>
                <a:ea typeface="+mj-ea"/>
                <a:cs typeface="+mj-cs"/>
              </a:rPr>
              <a:t>postürel</a:t>
            </a:r>
            <a:r>
              <a:rPr lang="tr-TR" sz="1600" dirty="0">
                <a:latin typeface="Arial Narrow" panose="020B0606020202030204" pitchFamily="34" charset="0"/>
                <a:ea typeface="+mj-ea"/>
                <a:cs typeface="+mj-cs"/>
              </a:rPr>
              <a:t> yüklenmeler sistematik ve ergonomik metotlar kullanılarak analiz edilmelidir. Böylelikle, insan ile üretim aracının optimal kombinasyonları tespit edilir, düzenlemelere yönelik alternatif öneriler getirilir, zaman, performans ve çalışma ortamı ile ilgili insancıl tedbirlerin alınması sağlanır.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161692"/>
            <a:ext cx="5826369" cy="2696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06998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Onuncu Adım </a:t>
            </a:r>
          </a:p>
          <a:p>
            <a:pPr marL="0" indent="0">
              <a:lnSpc>
                <a:spcPct val="150000"/>
              </a:lnSpc>
              <a:buNone/>
            </a:pPr>
            <a:r>
              <a:rPr lang="tr-TR" sz="1600" dirty="0" smtClean="0">
                <a:latin typeface="Arial Narrow" panose="020B0606020202030204" pitchFamily="34" charset="0"/>
                <a:ea typeface="+mj-ea"/>
                <a:cs typeface="+mj-cs"/>
              </a:rPr>
              <a:t>	Ergonomik </a:t>
            </a:r>
            <a:r>
              <a:rPr lang="tr-TR" sz="1600" dirty="0">
                <a:latin typeface="Arial Narrow" panose="020B0606020202030204" pitchFamily="34" charset="0"/>
                <a:ea typeface="+mj-ea"/>
                <a:cs typeface="+mj-cs"/>
              </a:rPr>
              <a:t>iş istasyonu tasarımının amacı, </a:t>
            </a:r>
            <a:r>
              <a:rPr lang="tr-TR" sz="1600" b="1" dirty="0">
                <a:latin typeface="Arial Narrow" panose="020B0606020202030204" pitchFamily="34" charset="0"/>
                <a:ea typeface="+mj-ea"/>
                <a:cs typeface="+mj-cs"/>
              </a:rPr>
              <a:t>sistemin üretkenliğini ve güvenilirliğini optimize etmektir</a:t>
            </a:r>
            <a:r>
              <a:rPr lang="tr-TR" sz="1600" dirty="0">
                <a:latin typeface="Arial Narrow" panose="020B0606020202030204" pitchFamily="34" charset="0"/>
                <a:ea typeface="+mj-ea"/>
                <a:cs typeface="+mj-cs"/>
              </a:rPr>
              <a:t>. Bu amaçlar doğrultusunda sistem, verimli, güvenli, konforlu ve operatörün hoşnutluğunu arttırıcı yönde tasarlanmalıdır. Bu ise operatör ve makine arasındaki etkileşimin iyi gözlemlenmesi ve değerlendirilmesi ile mümkündür. </a:t>
            </a:r>
          </a:p>
          <a:p>
            <a:pPr marL="0" indent="0">
              <a:lnSpc>
                <a:spcPct val="150000"/>
              </a:lnSpc>
              <a:buNone/>
            </a:pPr>
            <a:r>
              <a:rPr lang="tr-TR" sz="1600" dirty="0" smtClean="0">
                <a:latin typeface="Arial Narrow" panose="020B0606020202030204" pitchFamily="34" charset="0"/>
                <a:ea typeface="+mj-ea"/>
                <a:cs typeface="+mj-cs"/>
              </a:rPr>
              <a:t>	Eğer </a:t>
            </a:r>
            <a:r>
              <a:rPr lang="tr-TR" sz="1600" dirty="0">
                <a:latin typeface="Arial Narrow" panose="020B0606020202030204" pitchFamily="34" charset="0"/>
                <a:ea typeface="+mj-ea"/>
                <a:cs typeface="+mj-cs"/>
              </a:rPr>
              <a:t>istenen performans gerekleri, operatörün performans limitlerinden daha fazla ise aşırı yüklenmeden dolayı sakatlanma ve kazaların meydana gelme oranı yüksektir. </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888" y="4138246"/>
            <a:ext cx="5610225" cy="2719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3608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latin typeface="Arial Narrow" panose="020B0606020202030204" pitchFamily="34" charset="0"/>
              </a:rPr>
              <a:t>3</a:t>
            </a:r>
            <a:r>
              <a:rPr lang="tr-TR" sz="3600" dirty="0" smtClean="0">
                <a:latin typeface="Arial Narrow" panose="020B0606020202030204" pitchFamily="34" charset="0"/>
              </a:rPr>
              <a:t>. İŞ İSTASYONU TASARIMINDA ERGONOMİ METODOLOJİSİ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606062"/>
            <a:ext cx="10515600" cy="4724400"/>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Onuncu Adım </a:t>
            </a:r>
          </a:p>
          <a:p>
            <a:pPr marL="0" indent="0" algn="just">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İş alanlarının tasarımında </a:t>
            </a:r>
            <a:r>
              <a:rPr lang="tr-TR" sz="1600" b="1" dirty="0">
                <a:latin typeface="Arial Narrow" panose="020B0606020202030204" pitchFamily="34" charset="0"/>
                <a:ea typeface="+mj-ea"/>
                <a:cs typeface="+mj-cs"/>
              </a:rPr>
              <a:t>konum streslerinin azaltılması esastır</a:t>
            </a:r>
            <a:r>
              <a:rPr lang="tr-TR" sz="1600" dirty="0">
                <a:latin typeface="Arial Narrow" panose="020B0606020202030204" pitchFamily="34" charset="0"/>
                <a:ea typeface="+mj-ea"/>
                <a:cs typeface="+mj-cs"/>
              </a:rPr>
              <a:t>. Değişik işçilere (yaş, cinsiyet, kilo vb.) uygun bir iş istasyonu yapabilmek için çok yönlü yaklaşım gereklidir. </a:t>
            </a:r>
            <a:r>
              <a:rPr lang="tr-TR" sz="1600" b="1" dirty="0">
                <a:latin typeface="Arial Narrow" panose="020B0606020202030204" pitchFamily="34" charset="0"/>
                <a:ea typeface="+mj-ea"/>
                <a:cs typeface="+mj-cs"/>
              </a:rPr>
              <a:t>Görevin gerekleri ve kullanıcıların karakteristikleri dikkate alınmalıdır</a:t>
            </a:r>
            <a:r>
              <a:rPr lang="tr-TR" sz="1600" dirty="0">
                <a:latin typeface="Arial Narrow" panose="020B0606020202030204" pitchFamily="34" charset="0"/>
                <a:ea typeface="+mj-ea"/>
                <a:cs typeface="+mj-cs"/>
              </a:rPr>
              <a:t>. </a:t>
            </a: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endParaRPr lang="tr-TR" sz="1600" dirty="0">
              <a:latin typeface="Arial Narrow" panose="020B0606020202030204" pitchFamily="34" charset="0"/>
              <a:ea typeface="+mj-ea"/>
              <a:cs typeface="+mj-cs"/>
            </a:endParaRPr>
          </a:p>
          <a:p>
            <a:pPr marL="0" indent="0" algn="just">
              <a:lnSpc>
                <a:spcPct val="150000"/>
              </a:lnSpc>
              <a:buNone/>
            </a:pPr>
            <a:r>
              <a:rPr lang="tr-TR" sz="1600" dirty="0" smtClean="0">
                <a:latin typeface="Arial Narrow" panose="020B0606020202030204" pitchFamily="34" charset="0"/>
                <a:ea typeface="+mj-ea"/>
                <a:cs typeface="+mj-cs"/>
              </a:rPr>
              <a:t>	Tek </a:t>
            </a:r>
            <a:r>
              <a:rPr lang="tr-TR" sz="1600" dirty="0">
                <a:latin typeface="Arial Narrow" panose="020B0606020202030204" pitchFamily="34" charset="0"/>
                <a:ea typeface="+mj-ea"/>
                <a:cs typeface="+mj-cs"/>
              </a:rPr>
              <a:t>başına ergonomik olarak tasarlanmış bir sandalyeden bahsetmek uygun olmaz; çünkü herhangi bir tasarımın uygunluğu onun kullanıldığı yere ve görevi yerine getirmek için birlikte kullanılan diğer aletlere bağlıdır. Büroda ve endüstride kullanılacak mobilyaların tasarımında veya seçiminde “</a:t>
            </a:r>
            <a:r>
              <a:rPr lang="tr-TR" sz="1600" b="1" dirty="0">
                <a:latin typeface="Arial Narrow" panose="020B0606020202030204" pitchFamily="34" charset="0"/>
                <a:ea typeface="+mj-ea"/>
                <a:cs typeface="+mj-cs"/>
              </a:rPr>
              <a:t>iş istasyonu-görev</a:t>
            </a:r>
            <a:r>
              <a:rPr lang="tr-TR" sz="1600" dirty="0">
                <a:latin typeface="Arial Narrow" panose="020B0606020202030204" pitchFamily="34" charset="0"/>
                <a:ea typeface="+mj-ea"/>
                <a:cs typeface="+mj-cs"/>
              </a:rPr>
              <a:t>” etkileşimi yapılacak analizde temel özellik olmalıdır.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175" y="2919047"/>
            <a:ext cx="4295775" cy="2083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42834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a:t>
            </a:r>
            <a:r>
              <a:rPr lang="tr-TR" sz="3600" b="1" dirty="0" smtClean="0">
                <a:latin typeface="Arial Narrow" panose="020B0606020202030204" pitchFamily="34" charset="0"/>
              </a:rPr>
              <a:t>.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61646" y="1617785"/>
            <a:ext cx="10515600" cy="5074607"/>
          </a:xfrm>
        </p:spPr>
        <p:txBody>
          <a:bodyPr>
            <a:normAutofit fontScale="47500" lnSpcReduction="20000"/>
          </a:bodyPr>
          <a:lstStyle/>
          <a:p>
            <a:r>
              <a:rPr lang="en-US" dirty="0"/>
              <a:t>Alexander, D. C., The Practice and Management of Industrial </a:t>
            </a:r>
            <a:r>
              <a:rPr lang="en-US" dirty="0" err="1"/>
              <a:t>Egonomics</a:t>
            </a:r>
            <a:r>
              <a:rPr lang="en-US" dirty="0"/>
              <a:t>, Prentice Hall Inc., 1986. </a:t>
            </a:r>
          </a:p>
          <a:p>
            <a:r>
              <a:rPr lang="en-US" dirty="0"/>
              <a:t>Bailey, R.W., Human Performance Engineering, Prentice Hall, 2006 </a:t>
            </a:r>
          </a:p>
          <a:p>
            <a:r>
              <a:rPr lang="en-US" dirty="0"/>
              <a:t>Bridger, R. S., Introduction to Ergonomics, McGraw-Hill, 2009. </a:t>
            </a:r>
          </a:p>
          <a:p>
            <a:r>
              <a:rPr lang="tr-TR" dirty="0" err="1"/>
              <a:t>Brüel&amp;Kjaer</a:t>
            </a:r>
            <a:r>
              <a:rPr lang="tr-TR" dirty="0"/>
              <a:t>, </a:t>
            </a:r>
            <a:r>
              <a:rPr lang="tr-TR" dirty="0" err="1"/>
              <a:t>Environmental</a:t>
            </a:r>
            <a:r>
              <a:rPr lang="tr-TR" dirty="0"/>
              <a:t> </a:t>
            </a:r>
            <a:r>
              <a:rPr lang="tr-TR" dirty="0" err="1"/>
              <a:t>Noise</a:t>
            </a:r>
            <a:r>
              <a:rPr lang="tr-TR" dirty="0"/>
              <a:t>, </a:t>
            </a:r>
            <a:r>
              <a:rPr lang="tr-TR" dirty="0" err="1"/>
              <a:t>Brüel&amp;Kjær</a:t>
            </a:r>
            <a:r>
              <a:rPr lang="tr-TR" dirty="0"/>
              <a:t> Sound &amp; </a:t>
            </a:r>
            <a:r>
              <a:rPr lang="tr-TR" dirty="0" err="1"/>
              <a:t>Vibration</a:t>
            </a:r>
            <a:r>
              <a:rPr lang="tr-TR" dirty="0"/>
              <a:t> </a:t>
            </a:r>
            <a:r>
              <a:rPr lang="tr-TR" dirty="0" err="1"/>
              <a:t>Measurement</a:t>
            </a:r>
            <a:r>
              <a:rPr lang="tr-TR" dirty="0"/>
              <a:t> A/S., 2001. </a:t>
            </a:r>
          </a:p>
          <a:p>
            <a:r>
              <a:rPr lang="en-US" dirty="0"/>
              <a:t>Chaffin D., Anderson G., Occupational Biomechanics, New York: John </a:t>
            </a:r>
            <a:r>
              <a:rPr lang="en-US" dirty="0" err="1"/>
              <a:t>Wiley&amp;Sons</a:t>
            </a:r>
            <a:r>
              <a:rPr lang="en-US" dirty="0"/>
              <a:t> 2004. </a:t>
            </a:r>
          </a:p>
          <a:p>
            <a:r>
              <a:rPr lang="en-US" dirty="0" err="1"/>
              <a:t>Chapanis</a:t>
            </a:r>
            <a:r>
              <a:rPr lang="en-US" dirty="0"/>
              <a:t>, A., Introduction To Human Factors Considerations in System Design, (Eds. M. Mitchell, P. Van </a:t>
            </a:r>
            <a:r>
              <a:rPr lang="en-US" dirty="0" err="1"/>
              <a:t>Balen</a:t>
            </a:r>
            <a:r>
              <a:rPr lang="en-US" dirty="0"/>
              <a:t>, K. Moe), NASA Pub., Washington, USA, 1976. </a:t>
            </a:r>
          </a:p>
          <a:p>
            <a:r>
              <a:rPr lang="en-US" dirty="0"/>
              <a:t>Charles, A., Ergonomics and Safety in Hand Tool Design, Lewis Publishers, 2009. </a:t>
            </a:r>
          </a:p>
          <a:p>
            <a:r>
              <a:rPr lang="en-US" dirty="0" err="1"/>
              <a:t>Corlett</a:t>
            </a:r>
            <a:r>
              <a:rPr lang="en-US" dirty="0"/>
              <a:t>, E. N., Clark, T. S., The Ergonomics of Workspaces and Machines-A Design Manual, Taylor and Francis, Bristol, 20055. </a:t>
            </a:r>
          </a:p>
          <a:p>
            <a:r>
              <a:rPr lang="en-US" dirty="0" err="1"/>
              <a:t>Corlett</a:t>
            </a:r>
            <a:r>
              <a:rPr lang="en-US" dirty="0"/>
              <a:t>, E., Wilson, J., </a:t>
            </a:r>
            <a:r>
              <a:rPr lang="en-US" dirty="0" err="1"/>
              <a:t>Manenica</a:t>
            </a:r>
            <a:r>
              <a:rPr lang="en-US" dirty="0"/>
              <a:t>, I., , The Ergonomics of Working Postures, Taylor &amp; Francis, 2006. </a:t>
            </a:r>
          </a:p>
          <a:p>
            <a:r>
              <a:rPr lang="en-US" dirty="0"/>
              <a:t>Cushman, H., Nielson, S., </a:t>
            </a:r>
            <a:r>
              <a:rPr lang="en-US" dirty="0" err="1"/>
              <a:t>Weim</a:t>
            </a:r>
            <a:r>
              <a:rPr lang="en-US" dirty="0"/>
              <a:t>, W., 1983, Ergonomic Design for People at Work Vol. 1, Kodak Human Factor, USA, 2003. </a:t>
            </a:r>
          </a:p>
          <a:p>
            <a:r>
              <a:rPr lang="tr-TR" dirty="0" err="1"/>
              <a:t>Das</a:t>
            </a:r>
            <a:r>
              <a:rPr lang="tr-TR" dirty="0"/>
              <a:t>, B., </a:t>
            </a:r>
            <a:r>
              <a:rPr lang="tr-TR" dirty="0" err="1"/>
              <a:t>Sengupta</a:t>
            </a:r>
            <a:r>
              <a:rPr lang="tr-TR" dirty="0"/>
              <a:t>, </a:t>
            </a:r>
            <a:r>
              <a:rPr lang="tr-TR" dirty="0" err="1"/>
              <a:t>Arijit</a:t>
            </a:r>
            <a:r>
              <a:rPr lang="tr-TR" dirty="0"/>
              <a:t> K., </a:t>
            </a:r>
            <a:r>
              <a:rPr lang="tr-TR" dirty="0" err="1"/>
              <a:t>Industrial</a:t>
            </a:r>
            <a:r>
              <a:rPr lang="tr-TR" dirty="0"/>
              <a:t> Workstation Design: A </a:t>
            </a:r>
            <a:r>
              <a:rPr lang="tr-TR" dirty="0" err="1"/>
              <a:t>Systematic</a:t>
            </a:r>
            <a:r>
              <a:rPr lang="tr-TR" dirty="0"/>
              <a:t> </a:t>
            </a:r>
            <a:r>
              <a:rPr lang="tr-TR" dirty="0" err="1"/>
              <a:t>Ergonomics</a:t>
            </a:r>
            <a:r>
              <a:rPr lang="tr-TR" dirty="0"/>
              <a:t> </a:t>
            </a:r>
            <a:r>
              <a:rPr lang="tr-TR" dirty="0" err="1"/>
              <a:t>Approach</a:t>
            </a:r>
            <a:r>
              <a:rPr lang="tr-TR" dirty="0"/>
              <a:t>, </a:t>
            </a:r>
            <a:r>
              <a:rPr lang="tr-TR" dirty="0" err="1"/>
              <a:t>Applied</a:t>
            </a:r>
            <a:r>
              <a:rPr lang="tr-TR" dirty="0"/>
              <a:t> </a:t>
            </a:r>
            <a:r>
              <a:rPr lang="tr-TR" dirty="0" err="1"/>
              <a:t>Ergonomics</a:t>
            </a:r>
            <a:r>
              <a:rPr lang="tr-TR" dirty="0"/>
              <a:t>, </a:t>
            </a:r>
            <a:r>
              <a:rPr lang="tr-TR" dirty="0" err="1"/>
              <a:t>Vol</a:t>
            </a:r>
            <a:r>
              <a:rPr lang="tr-TR" dirty="0"/>
              <a:t> 27 (3), </a:t>
            </a:r>
            <a:r>
              <a:rPr lang="tr-TR" dirty="0" err="1"/>
              <a:t>Elsevier</a:t>
            </a:r>
            <a:r>
              <a:rPr lang="tr-TR" dirty="0"/>
              <a:t> </a:t>
            </a:r>
            <a:r>
              <a:rPr lang="tr-TR" dirty="0" err="1"/>
              <a:t>Science</a:t>
            </a:r>
            <a:r>
              <a:rPr lang="tr-TR" dirty="0"/>
              <a:t>, 1996. </a:t>
            </a:r>
          </a:p>
          <a:p>
            <a:r>
              <a:rPr lang="tr-TR" dirty="0"/>
              <a:t>Dizdar,. E. N., Taşıt Ergonomisi, Z.K.Ü., Karabük Teknik Eğitim Fakültesi (Ders Notları), Karabük, Eylül, 2002. </a:t>
            </a:r>
          </a:p>
          <a:p>
            <a:r>
              <a:rPr lang="tr-TR" dirty="0"/>
              <a:t>Dizdar, E. N., </a:t>
            </a:r>
            <a:r>
              <a:rPr lang="tr-TR" dirty="0" err="1"/>
              <a:t>Antropometrik</a:t>
            </a:r>
            <a:r>
              <a:rPr lang="tr-TR" dirty="0"/>
              <a:t> Optimizasyon, Z.K.Ü., Fen Bilimleri Enstitüsü (Ders Notları), Karabük, Şubat, 2003. </a:t>
            </a:r>
          </a:p>
          <a:p>
            <a:r>
              <a:rPr lang="tr-TR" dirty="0"/>
              <a:t>Dizdar, E. N., Ergonomik İş İstasyonu Tasarımında İlk Adım: </a:t>
            </a:r>
            <a:r>
              <a:rPr lang="tr-TR" dirty="0" err="1"/>
              <a:t>Antropometri</a:t>
            </a:r>
            <a:r>
              <a:rPr lang="tr-TR" dirty="0"/>
              <a:t>, Mesleki Sağlık ve Güvenlik Dergisi, (14) s. 38-44, Haziran, 2003. </a:t>
            </a:r>
          </a:p>
          <a:p>
            <a:r>
              <a:rPr lang="tr-TR" dirty="0"/>
              <a:t>Dizdar, E. N., İş Güvenliği, ZKÜ, Karabük TEF (Lisans Ders Kitabı), Alver Matbaası, Ankara, Ekim, 2000. </a:t>
            </a:r>
          </a:p>
          <a:p>
            <a:r>
              <a:rPr lang="tr-TR" dirty="0"/>
              <a:t>Dizdar, E. N., İş Güvenliği, Murathan Yayınevi, (4. Baskı), 2008. </a:t>
            </a:r>
          </a:p>
          <a:p>
            <a:r>
              <a:rPr lang="tr-TR" dirty="0"/>
              <a:t>Dizdar, E. N., Üretim Sistemlerinde Olası İş Kazaları İçin Bir Erken Uyarı Modeli, Gazi Üniversitesi, Fen Bilimleri Enstitüsü, Endüstri Mühendisliği (Doktora Tezi), Ankara, 1998. </a:t>
            </a:r>
          </a:p>
          <a:p>
            <a:r>
              <a:rPr lang="tr-TR" dirty="0"/>
              <a:t>Dul, J., </a:t>
            </a:r>
            <a:r>
              <a:rPr lang="tr-TR" dirty="0" err="1"/>
              <a:t>Weerdmeester</a:t>
            </a:r>
            <a:r>
              <a:rPr lang="tr-TR" dirty="0"/>
              <a:t> B. A., </a:t>
            </a:r>
            <a:r>
              <a:rPr lang="tr-TR" dirty="0" err="1"/>
              <a:t>Ergonomics</a:t>
            </a:r>
            <a:r>
              <a:rPr lang="tr-TR" dirty="0"/>
              <a:t> </a:t>
            </a:r>
            <a:r>
              <a:rPr lang="tr-TR" dirty="0" err="1"/>
              <a:t>For</a:t>
            </a:r>
            <a:r>
              <a:rPr lang="tr-TR" dirty="0"/>
              <a:t> </a:t>
            </a:r>
            <a:r>
              <a:rPr lang="tr-TR" dirty="0" err="1"/>
              <a:t>Beginners</a:t>
            </a:r>
            <a:r>
              <a:rPr lang="tr-TR" dirty="0"/>
              <a:t>: A </a:t>
            </a:r>
            <a:r>
              <a:rPr lang="tr-TR" dirty="0" err="1"/>
              <a:t>Quick</a:t>
            </a:r>
            <a:r>
              <a:rPr lang="tr-TR" dirty="0"/>
              <a:t> Reference Guide, Taylor &amp; Francis; 2nd Ed., 2001. </a:t>
            </a: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277816"/>
            <a:ext cx="10515600" cy="5486400"/>
          </a:xfrm>
        </p:spPr>
        <p:txBody>
          <a:bodyPr>
            <a:normAutofit fontScale="92500" lnSpcReduction="20000"/>
          </a:bodyPr>
          <a:lstStyle/>
          <a:p>
            <a:r>
              <a:rPr lang="en-US" sz="1200" dirty="0"/>
              <a:t>Eastman Kodak Company, Ergonomic Design for People at Work, Vol. 2, Van </a:t>
            </a:r>
            <a:r>
              <a:rPr lang="en-US" sz="1200" dirty="0" err="1"/>
              <a:t>Nostrand</a:t>
            </a:r>
            <a:r>
              <a:rPr lang="en-US" sz="1200" dirty="0"/>
              <a:t> Reinhold, New York, 1986. </a:t>
            </a:r>
          </a:p>
          <a:p>
            <a:r>
              <a:rPr lang="en-US" sz="1200" dirty="0"/>
              <a:t>Fraser, T. M., Introduction to Industrial Ergonomics, Wall &amp; Emerson, 1996. </a:t>
            </a:r>
          </a:p>
          <a:p>
            <a:r>
              <a:rPr lang="tr-TR" sz="1200" dirty="0" err="1"/>
              <a:t>Helander</a:t>
            </a:r>
            <a:r>
              <a:rPr lang="tr-TR" sz="1200" dirty="0"/>
              <a:t> M. G, </a:t>
            </a:r>
            <a:r>
              <a:rPr lang="tr-TR" sz="1200" dirty="0" err="1"/>
              <a:t>Landauer</a:t>
            </a:r>
            <a:r>
              <a:rPr lang="tr-TR" sz="1200" dirty="0"/>
              <a:t> T. K., </a:t>
            </a:r>
            <a:r>
              <a:rPr lang="tr-TR" sz="1200" dirty="0" err="1"/>
              <a:t>Prabhu</a:t>
            </a:r>
            <a:r>
              <a:rPr lang="tr-TR" sz="1200" dirty="0"/>
              <a:t> P.V. (</a:t>
            </a:r>
            <a:r>
              <a:rPr lang="tr-TR" sz="1200" dirty="0" err="1"/>
              <a:t>Ed</a:t>
            </a:r>
            <a:r>
              <a:rPr lang="tr-TR" sz="1200" dirty="0"/>
              <a:t>), </a:t>
            </a:r>
            <a:r>
              <a:rPr lang="tr-TR" sz="1200" dirty="0" err="1"/>
              <a:t>Handbook</a:t>
            </a:r>
            <a:r>
              <a:rPr lang="tr-TR" sz="1200" dirty="0"/>
              <a:t> Of Human-</a:t>
            </a:r>
            <a:r>
              <a:rPr lang="tr-TR" sz="1200" dirty="0" err="1"/>
              <a:t>Computer</a:t>
            </a:r>
            <a:r>
              <a:rPr lang="tr-TR" sz="1200" dirty="0"/>
              <a:t> </a:t>
            </a:r>
            <a:r>
              <a:rPr lang="tr-TR" sz="1200" dirty="0" err="1"/>
              <a:t>Interaction</a:t>
            </a:r>
            <a:r>
              <a:rPr lang="tr-TR" sz="1200" dirty="0"/>
              <a:t>, North-</a:t>
            </a:r>
            <a:r>
              <a:rPr lang="tr-TR" sz="1200" dirty="0" err="1"/>
              <a:t>Holland</a:t>
            </a:r>
            <a:r>
              <a:rPr lang="tr-TR" sz="1200" dirty="0"/>
              <a:t>, 1997 </a:t>
            </a:r>
          </a:p>
          <a:p>
            <a:r>
              <a:rPr lang="en-US" sz="1200" dirty="0" err="1"/>
              <a:t>Helander</a:t>
            </a:r>
            <a:r>
              <a:rPr lang="en-US" sz="1200" dirty="0"/>
              <a:t>, M. G., The Human Factors Profession, Handbook of Human Factors and Ergonomics, (Ed. </a:t>
            </a:r>
            <a:r>
              <a:rPr lang="en-US" sz="1200" dirty="0" err="1"/>
              <a:t>Salvendy</a:t>
            </a:r>
            <a:r>
              <a:rPr lang="en-US" sz="1200" dirty="0"/>
              <a:t> G.) pp. 3-16, John </a:t>
            </a:r>
            <a:r>
              <a:rPr lang="en-US" sz="1200" dirty="0" err="1"/>
              <a:t>Wiley&amp;Sons</a:t>
            </a:r>
            <a:r>
              <a:rPr lang="en-US" sz="1200" dirty="0"/>
              <a:t> Ltd., 1997. </a:t>
            </a:r>
          </a:p>
          <a:p>
            <a:r>
              <a:rPr lang="en-US" sz="1200" dirty="0" err="1"/>
              <a:t>Helander</a:t>
            </a:r>
            <a:r>
              <a:rPr lang="en-US" sz="1200" dirty="0"/>
              <a:t>, M., A Guide to the Ergonomics of Manufacturing, Taylor &amp; Francis, 1997. </a:t>
            </a:r>
          </a:p>
          <a:p>
            <a:r>
              <a:rPr lang="en-US" sz="1200" dirty="0" err="1"/>
              <a:t>Helander</a:t>
            </a:r>
            <a:r>
              <a:rPr lang="en-US" sz="1200" dirty="0"/>
              <a:t>, M., Design For Manufacturability : A Systems Approach To Concurrent Engineering, Taylor &amp; Francis, 2002 </a:t>
            </a:r>
          </a:p>
          <a:p>
            <a:r>
              <a:rPr lang="en-US" sz="1200" dirty="0"/>
              <a:t>ILO, Ergonomic Checkpoints, Geneva, 1996. </a:t>
            </a:r>
          </a:p>
          <a:p>
            <a:r>
              <a:rPr lang="en-US" sz="1200" dirty="0"/>
              <a:t>James, H., The Dictionary for Human Factors/Ergonomics, CRC, 1992. </a:t>
            </a:r>
          </a:p>
          <a:p>
            <a:r>
              <a:rPr lang="en-US" sz="1200" dirty="0" err="1"/>
              <a:t>Karwowski</a:t>
            </a:r>
            <a:r>
              <a:rPr lang="en-US" sz="1200" dirty="0"/>
              <a:t>, W, </a:t>
            </a:r>
            <a:r>
              <a:rPr lang="en-US" sz="1200" dirty="0" err="1"/>
              <a:t>Marras</a:t>
            </a:r>
            <a:r>
              <a:rPr lang="en-US" sz="1200" dirty="0"/>
              <a:t>, S. W., The Occupational Ergonomics Handbook, C R C Press, 2008 </a:t>
            </a:r>
          </a:p>
          <a:p>
            <a:r>
              <a:rPr lang="en-US" sz="1200" dirty="0" err="1"/>
              <a:t>Karwowski</a:t>
            </a:r>
            <a:r>
              <a:rPr lang="en-US" sz="1200" dirty="0"/>
              <a:t>, W., International </a:t>
            </a:r>
            <a:r>
              <a:rPr lang="en-US" sz="1200" dirty="0" err="1"/>
              <a:t>Encylopedia</a:t>
            </a:r>
            <a:r>
              <a:rPr lang="en-US" sz="1200" dirty="0"/>
              <a:t> of Ergonomics and Human Factors, Taylor &amp; Francis, 2001. </a:t>
            </a:r>
          </a:p>
          <a:p>
            <a:r>
              <a:rPr lang="tr-TR" sz="1200" dirty="0"/>
              <a:t>Kaya, M. D., Ergonomi: </a:t>
            </a:r>
            <a:r>
              <a:rPr lang="tr-TR" sz="1200" dirty="0" err="1"/>
              <a:t>Antropometrik</a:t>
            </a:r>
            <a:r>
              <a:rPr lang="tr-TR" sz="1200" dirty="0"/>
              <a:t> Verilerin Güncellenmesi Üzerine Bir Araştırma, Detay Yayıncılık, 2010. </a:t>
            </a:r>
          </a:p>
          <a:p>
            <a:r>
              <a:rPr lang="tr-TR" sz="1200" dirty="0" err="1"/>
              <a:t>Kroemer</a:t>
            </a:r>
            <a:r>
              <a:rPr lang="tr-TR" sz="1200" dirty="0"/>
              <a:t>, K. H. E., </a:t>
            </a:r>
            <a:r>
              <a:rPr lang="tr-TR" sz="1200" dirty="0" err="1"/>
              <a:t>Kraemer</a:t>
            </a:r>
            <a:r>
              <a:rPr lang="tr-TR" sz="1200" dirty="0"/>
              <a:t> A., Office </a:t>
            </a:r>
            <a:r>
              <a:rPr lang="tr-TR" sz="1200" dirty="0" err="1"/>
              <a:t>Ergonomics</a:t>
            </a:r>
            <a:r>
              <a:rPr lang="tr-TR" sz="1200" dirty="0"/>
              <a:t>, Taylor &amp; Francis; 2nd Ed., 2001. </a:t>
            </a:r>
          </a:p>
          <a:p>
            <a:r>
              <a:rPr lang="en-US" sz="1200" dirty="0"/>
              <a:t>Kroemer, K. H. E., Kroemer H. B., Kroemer – </a:t>
            </a:r>
            <a:r>
              <a:rPr lang="en-US" sz="1200" dirty="0" err="1"/>
              <a:t>Elbet</a:t>
            </a:r>
            <a:r>
              <a:rPr lang="en-US" sz="1200" dirty="0"/>
              <a:t> K. E., Ergonomics – How to Design for Ease and Efficiency, (2nd Edition), </a:t>
            </a:r>
            <a:r>
              <a:rPr lang="en-US" sz="1200" dirty="0" err="1"/>
              <a:t>Prantice</a:t>
            </a:r>
            <a:r>
              <a:rPr lang="en-US" sz="1200" dirty="0"/>
              <a:t> Hall, New Jersey, 2001. </a:t>
            </a:r>
          </a:p>
          <a:p>
            <a:r>
              <a:rPr lang="en-US" sz="1200" dirty="0"/>
              <a:t>Lee, G. C., Advances in Occupational Ergonomics and Safety, IOS Press, 1999. </a:t>
            </a:r>
          </a:p>
          <a:p>
            <a:r>
              <a:rPr lang="en-US" sz="1200" dirty="0" err="1"/>
              <a:t>Lehto</a:t>
            </a:r>
            <a:r>
              <a:rPr lang="en-US" sz="1200" dirty="0"/>
              <a:t>, M.R., Buck, J. R., Introduction To Human Factors And Ergonomics For Engineers, (Ed: </a:t>
            </a:r>
            <a:r>
              <a:rPr lang="en-US" sz="1200" dirty="0" err="1"/>
              <a:t>Salvendy</a:t>
            </a:r>
            <a:r>
              <a:rPr lang="en-US" sz="1200" dirty="0"/>
              <a:t>, G.), Taylor &amp; Francis, 2008. </a:t>
            </a:r>
          </a:p>
          <a:p>
            <a:r>
              <a:rPr lang="en-US" sz="1200" dirty="0"/>
              <a:t>Marley, F., Applied Occupational Ergonomics : A Textbook, Kendall/Hunt Publishing Company, 2008 </a:t>
            </a:r>
          </a:p>
          <a:p>
            <a:r>
              <a:rPr lang="en-US" sz="1200" dirty="0" err="1"/>
              <a:t>Mccormick</a:t>
            </a:r>
            <a:r>
              <a:rPr lang="en-US" sz="1200" dirty="0"/>
              <a:t>, Ernest J., Senders, Mark S., Human Factors in Engineering and Design, 5th Edition, </a:t>
            </a:r>
            <a:r>
              <a:rPr lang="en-US" sz="1200" dirty="0" err="1"/>
              <a:t>Mcgraw</a:t>
            </a:r>
            <a:r>
              <a:rPr lang="en-US" sz="1200" dirty="0"/>
              <a:t>- Hill International, 2008. </a:t>
            </a:r>
          </a:p>
          <a:p>
            <a:r>
              <a:rPr lang="en-US" sz="1200" dirty="0" err="1"/>
              <a:t>Mital</a:t>
            </a:r>
            <a:r>
              <a:rPr lang="en-US" sz="1200" dirty="0"/>
              <a:t>, A., Advances in Industrial Ergonomics and Safety, Taylor &amp; Francis, 2009. </a:t>
            </a:r>
          </a:p>
          <a:p>
            <a:r>
              <a:rPr lang="en-US" sz="1200" dirty="0" err="1"/>
              <a:t>Nebhard</a:t>
            </a:r>
            <a:r>
              <a:rPr lang="en-US" sz="1200" dirty="0"/>
              <a:t>, D., A., Workplace Cross </a:t>
            </a:r>
            <a:r>
              <a:rPr lang="en-US" sz="1200" dirty="0" err="1"/>
              <a:t>Trainigng</a:t>
            </a:r>
            <a:r>
              <a:rPr lang="en-US" sz="1200" dirty="0"/>
              <a:t>, CRC Press, Taylor &amp; Francis, Group 2007. </a:t>
            </a:r>
          </a:p>
          <a:p>
            <a:r>
              <a:rPr lang="en-US" sz="1200" dirty="0"/>
              <a:t>Neumann, W. P., (Ed), Inventory of Human Factors Tools and Methods: A Work-System Design Perspective, Ryerson University, 2007 </a:t>
            </a:r>
          </a:p>
          <a:p>
            <a:r>
              <a:rPr lang="en-US" sz="1200" dirty="0" err="1"/>
              <a:t>Niebel</a:t>
            </a:r>
            <a:r>
              <a:rPr lang="en-US" sz="1200" dirty="0"/>
              <a:t>, B., </a:t>
            </a:r>
            <a:r>
              <a:rPr lang="en-US" sz="1200" dirty="0" err="1"/>
              <a:t>Freivalds</a:t>
            </a:r>
            <a:r>
              <a:rPr lang="en-US" sz="1200" dirty="0"/>
              <a:t>, A., Methods, </a:t>
            </a:r>
            <a:r>
              <a:rPr lang="en-US" sz="1200" dirty="0" err="1"/>
              <a:t>Standars</a:t>
            </a:r>
            <a:r>
              <a:rPr lang="en-US" sz="1200" dirty="0"/>
              <a:t> and Work Design, </a:t>
            </a:r>
            <a:r>
              <a:rPr lang="en-US" sz="1200" dirty="0" err="1"/>
              <a:t>Mcgraw</a:t>
            </a:r>
            <a:r>
              <a:rPr lang="en-US" sz="1200" dirty="0"/>
              <a:t> Hill, 2003 </a:t>
            </a:r>
          </a:p>
          <a:p>
            <a:r>
              <a:rPr lang="en-US" sz="1200" dirty="0" err="1"/>
              <a:t>Oborne</a:t>
            </a:r>
            <a:r>
              <a:rPr lang="en-US" sz="1200" dirty="0"/>
              <a:t>, D., Ergonomics at Work: Human Factors in Design and Development, 3rd Edition, John </a:t>
            </a:r>
            <a:r>
              <a:rPr lang="en-US" sz="1200" dirty="0" err="1"/>
              <a:t>Wiley&amp;Sons</a:t>
            </a:r>
            <a:r>
              <a:rPr lang="en-US" sz="1200" dirty="0"/>
              <a:t> Ltd., 1995. </a:t>
            </a:r>
          </a:p>
        </p:txBody>
      </p:sp>
    </p:spTree>
    <p:extLst>
      <p:ext uri="{BB962C8B-B14F-4D97-AF65-F5344CB8AC3E}">
        <p14:creationId xmlns:p14="http://schemas.microsoft.com/office/powerpoint/2010/main" val="542573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96671"/>
            <a:ext cx="10515600" cy="4819874"/>
          </a:xfrm>
        </p:spPr>
        <p:txBody>
          <a:bodyPr>
            <a:noAutofit/>
          </a:bodyPr>
          <a:lstStyle/>
          <a:p>
            <a:r>
              <a:rPr lang="en-US" sz="1100" dirty="0"/>
              <a:t>OSHA, Easy Ergonomics, A Practical Approach for Improving the Workplace, (Education and Training Unit, Cal/OSHA Consultation Service, California Department of Industrial Relations), 1999 </a:t>
            </a:r>
          </a:p>
          <a:p>
            <a:r>
              <a:rPr lang="en-US" sz="1100" dirty="0"/>
              <a:t>Pheasant S., Ergonomics, Work and Health, Mac </a:t>
            </a:r>
            <a:r>
              <a:rPr lang="en-US" sz="1100" dirty="0" err="1"/>
              <a:t>Millian</a:t>
            </a:r>
            <a:r>
              <a:rPr lang="en-US" sz="1100" dirty="0"/>
              <a:t> Press, Australia,2001. </a:t>
            </a:r>
          </a:p>
          <a:p>
            <a:r>
              <a:rPr lang="en-US" sz="1100" dirty="0"/>
              <a:t>Pheasant, S., </a:t>
            </a:r>
            <a:r>
              <a:rPr lang="en-US" sz="1100" dirty="0" err="1"/>
              <a:t>Bodyspace</a:t>
            </a:r>
            <a:r>
              <a:rPr lang="en-US" sz="1100" dirty="0"/>
              <a:t>: Anthropometry, Ergonomics And Design Of Work, Prentice Hall, 2002 </a:t>
            </a:r>
          </a:p>
          <a:p>
            <a:r>
              <a:rPr lang="en-US" sz="1100" dirty="0"/>
              <a:t>Phillips, C. A., Human Factors Engineering, John Wiley &amp; Sons. 1999. </a:t>
            </a:r>
          </a:p>
          <a:p>
            <a:r>
              <a:rPr lang="en-US" sz="1100" dirty="0" err="1"/>
              <a:t>Pulat</a:t>
            </a:r>
            <a:r>
              <a:rPr lang="en-US" sz="1100" dirty="0"/>
              <a:t>, M. B., Fundamentals of Industrial Ergonomics, Waveland Press, 1997. </a:t>
            </a:r>
          </a:p>
          <a:p>
            <a:r>
              <a:rPr lang="tr-TR" sz="1100" dirty="0"/>
              <a:t>Sabancı, A., 1999, Ergonomi, Baki Kitapevi, Adana, 1999. </a:t>
            </a:r>
          </a:p>
          <a:p>
            <a:r>
              <a:rPr lang="en-US" sz="1100" dirty="0" err="1"/>
              <a:t>Salvendy</a:t>
            </a:r>
            <a:r>
              <a:rPr lang="en-US" sz="1100" dirty="0"/>
              <a:t>, G., Handbook of Human Factors and Ergonomics, 2nd Edition, John </a:t>
            </a:r>
            <a:r>
              <a:rPr lang="en-US" sz="1100" dirty="0" err="1"/>
              <a:t>Wiley&amp;Sons</a:t>
            </a:r>
            <a:r>
              <a:rPr lang="en-US" sz="1100" dirty="0"/>
              <a:t> Ltd., 1997. </a:t>
            </a:r>
          </a:p>
          <a:p>
            <a:r>
              <a:rPr lang="en-US" sz="1100" dirty="0" err="1"/>
              <a:t>Salvendy</a:t>
            </a:r>
            <a:r>
              <a:rPr lang="en-US" sz="1100" dirty="0"/>
              <a:t>, G., Handbook of Industrial Engineering, 2nd Ed., John Wiley &amp; Sons, Inc., 1991. </a:t>
            </a:r>
          </a:p>
          <a:p>
            <a:r>
              <a:rPr lang="en-US" sz="1100" dirty="0" err="1"/>
              <a:t>Salvendy</a:t>
            </a:r>
            <a:r>
              <a:rPr lang="en-US" sz="1100" dirty="0"/>
              <a:t>, G., </a:t>
            </a:r>
            <a:r>
              <a:rPr lang="en-US" sz="1100" dirty="0" err="1"/>
              <a:t>Karwowski</a:t>
            </a:r>
            <a:r>
              <a:rPr lang="en-US" sz="1100" dirty="0"/>
              <a:t>, W., Design of Work and Development of Personnel in Advanced Manufacturing, John </a:t>
            </a:r>
            <a:r>
              <a:rPr lang="en-US" sz="1100" dirty="0" err="1"/>
              <a:t>Wiley&amp;Sons</a:t>
            </a:r>
            <a:r>
              <a:rPr lang="en-US" sz="1100" dirty="0"/>
              <a:t>, 1994. </a:t>
            </a:r>
          </a:p>
          <a:p>
            <a:r>
              <a:rPr lang="en-US" sz="1100" dirty="0"/>
              <a:t>Sanders, M. S., McCormick, E., Human Factors in Engineering and Design, McGraw-Hill Inc., Seventh Edition, Singapore, 1993. </a:t>
            </a:r>
          </a:p>
          <a:p>
            <a:r>
              <a:rPr lang="tr-TR" sz="1100" dirty="0"/>
              <a:t>Şimşek, M., 1994, Mühendislikte Ergonomik Faktörler, Marmara Üniversitesi Yayınları, İstanbul, 1994. </a:t>
            </a:r>
          </a:p>
          <a:p>
            <a:r>
              <a:rPr lang="en-US" sz="1100" dirty="0" err="1"/>
              <a:t>Stelmach</a:t>
            </a:r>
            <a:r>
              <a:rPr lang="en-US" sz="1100" dirty="0"/>
              <a:t>, G., (Ed)., Human Factors, </a:t>
            </a:r>
            <a:r>
              <a:rPr lang="en-US" sz="1100" dirty="0" err="1"/>
              <a:t>Kees</a:t>
            </a:r>
            <a:r>
              <a:rPr lang="en-US" sz="1100" dirty="0"/>
              <a:t> </a:t>
            </a:r>
            <a:r>
              <a:rPr lang="en-US" sz="1100" dirty="0" err="1"/>
              <a:t>Michielsen</a:t>
            </a:r>
            <a:r>
              <a:rPr lang="en-US" sz="1100" dirty="0"/>
              <a:t> of North-Holland, 2000. </a:t>
            </a:r>
          </a:p>
          <a:p>
            <a:r>
              <a:rPr lang="en-US" sz="1100" dirty="0" err="1"/>
              <a:t>Tayyari</a:t>
            </a:r>
            <a:r>
              <a:rPr lang="en-US" sz="1100" dirty="0"/>
              <a:t>, F., Smith, J. L., </a:t>
            </a:r>
            <a:r>
              <a:rPr lang="en-US" sz="1100" dirty="0" err="1"/>
              <a:t>Occuparional</a:t>
            </a:r>
            <a:r>
              <a:rPr lang="en-US" sz="1100" dirty="0"/>
              <a:t> Ergonomics Principles and Application, Chapman &amp; Hall, First Ed., London, 1997. </a:t>
            </a:r>
          </a:p>
          <a:p>
            <a:r>
              <a:rPr lang="tr-TR" sz="1100" dirty="0"/>
              <a:t>Uslu, B. A., Ergonomi, Atılım Üniversitesi Yayınları, No: 5, Ankara, 2001. </a:t>
            </a:r>
          </a:p>
          <a:p>
            <a:r>
              <a:rPr lang="en-US" sz="1100" dirty="0"/>
              <a:t>Virginia Tech, Workplace Ergonomics Program, Virginia </a:t>
            </a:r>
            <a:r>
              <a:rPr lang="en-US" sz="1100" dirty="0" err="1"/>
              <a:t>Politechnic</a:t>
            </a:r>
            <a:r>
              <a:rPr lang="en-US" sz="1100" dirty="0"/>
              <a:t> </a:t>
            </a:r>
            <a:r>
              <a:rPr lang="en-US" sz="1100" dirty="0" err="1"/>
              <a:t>Istitue</a:t>
            </a:r>
            <a:r>
              <a:rPr lang="en-US" sz="1100" dirty="0"/>
              <a:t> and State University, Environmental, Health And Safety Services, 2001. </a:t>
            </a:r>
          </a:p>
          <a:p>
            <a:r>
              <a:rPr lang="en-US" sz="1100" dirty="0" err="1"/>
              <a:t>Wickens</a:t>
            </a:r>
            <a:r>
              <a:rPr lang="en-US" sz="1100" dirty="0"/>
              <a:t>, D. C., Gordon, S., Liu, Y., An Introduction To Human Factors Engineering, Prentice Hall, 2007 </a:t>
            </a:r>
          </a:p>
          <a:p>
            <a:r>
              <a:rPr lang="en-US" sz="1100" dirty="0" err="1"/>
              <a:t>Zandin</a:t>
            </a:r>
            <a:r>
              <a:rPr lang="en-US" sz="1100" dirty="0"/>
              <a:t>, K B., Maynard, H. B., Maynard's Industrial Engineering Handbook, </a:t>
            </a:r>
            <a:r>
              <a:rPr lang="en-US" sz="1100" dirty="0" err="1"/>
              <a:t>Mcgraw-Hill</a:t>
            </a:r>
            <a:r>
              <a:rPr lang="en-US" sz="1100" dirty="0"/>
              <a:t>, 2001. </a:t>
            </a:r>
            <a:endParaRPr lang="tr-TR" sz="1100" dirty="0"/>
          </a:p>
        </p:txBody>
      </p:sp>
    </p:spTree>
    <p:extLst>
      <p:ext uri="{BB962C8B-B14F-4D97-AF65-F5344CB8AC3E}">
        <p14:creationId xmlns:p14="http://schemas.microsoft.com/office/powerpoint/2010/main" val="598367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7385</TotalTime>
  <Words>1603</Words>
  <Application>Microsoft Office PowerPoint</Application>
  <PresentationFormat>Özel</PresentationFormat>
  <Paragraphs>193</Paragraphs>
  <Slides>25</Slides>
  <Notes>16</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 İŞ ORGANİZASYONUNDA ERGONOMİ</vt:lpstr>
      <vt:lpstr>KONU BAŞLIKLARI</vt:lpstr>
      <vt:lpstr>1. Giriş</vt:lpstr>
      <vt:lpstr>2. İŞ ORGANİZASYONUNDA ERGONOMİ</vt:lpstr>
      <vt:lpstr>2. İŞ ORGANİZASYONUNDA ERGONOMİ</vt:lpstr>
      <vt:lpstr>2. İŞ ORGANİZASYONUNDA ERGONOMİ</vt:lpstr>
      <vt:lpstr>2. İŞ ORGANİZASYONUNDA ERGONOMİ</vt:lpstr>
      <vt:lpstr>2. İŞ ORGANİZASYONUNDA ERGONOMİ</vt:lpstr>
      <vt:lpstr>2. İŞ ORGANİZASYONUNDA ERGONOMİ</vt:lpstr>
      <vt:lpstr>2. İŞ ORGANİZASYONUNDA ERGONOMİ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3. İŞ İSTASYONU TASARIMINDA ERGONOMİ METODOLOJİSİ</vt:lpstr>
      <vt:lpstr>4. KAYNAKLAR</vt:lpstr>
      <vt:lpstr>KAYNAKLAR</vt:lpstr>
      <vt:lpstr>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407</cp:revision>
  <dcterms:created xsi:type="dcterms:W3CDTF">2016-06-28T08:34:33Z</dcterms:created>
  <dcterms:modified xsi:type="dcterms:W3CDTF">2019-05-13T12:25:41Z</dcterms:modified>
</cp:coreProperties>
</file>