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65" r:id="rId4"/>
    <p:sldId id="304" r:id="rId5"/>
    <p:sldId id="305" r:id="rId6"/>
    <p:sldId id="306" r:id="rId7"/>
    <p:sldId id="334" r:id="rId8"/>
    <p:sldId id="278"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284" r:id="rId37"/>
    <p:sldId id="297" r:id="rId38"/>
    <p:sldId id="298"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showGuides="1">
      <p:cViewPr varScale="1">
        <p:scale>
          <a:sx n="70" d="100"/>
          <a:sy n="70" d="100"/>
        </p:scale>
        <p:origin x="4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19.4.2020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19.4.2020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19.4.2020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8E91ED6-9D3E-4BAB-B336-E996545A2B25}" type="datetimeFigureOut">
              <a:rPr lang="tr-TR" smtClean="0"/>
              <a:t>19.4.2020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8E91ED6-9D3E-4BAB-B336-E996545A2B25}" type="datetimeFigureOut">
              <a:rPr lang="tr-TR" smtClean="0"/>
              <a:t>19.4.2020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8E91ED6-9D3E-4BAB-B336-E996545A2B25}" type="datetimeFigureOut">
              <a:rPr lang="tr-TR" smtClean="0"/>
              <a:t>19.4.2020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19.4.2020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19.4.2020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19.4.2020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19.4.2020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8E91ED6-9D3E-4BAB-B336-E996545A2B25}" type="datetimeFigureOut">
              <a:rPr lang="tr-TR" smtClean="0"/>
              <a:t>19.4.2020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19.4.2020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t> </a:t>
            </a:r>
            <a:r>
              <a:rPr lang="tr-TR" dirty="0" smtClean="0">
                <a:latin typeface="Arial Narrow" panose="020B0606020202030204" pitchFamily="34" charset="0"/>
              </a:rPr>
              <a:t>ANTROPOMETRİK İŞYERİ DÜZENLEME</a:t>
            </a:r>
            <a:endParaRPr lang="tr-TR" dirty="0">
              <a:latin typeface="Arial Narrow" panose="020B0606020202030204" pitchFamily="34" charset="0"/>
            </a:endParaRPr>
          </a:p>
        </p:txBody>
      </p:sp>
      <p:sp>
        <p:nvSpPr>
          <p:cNvPr id="3" name="Alt Başlık 2"/>
          <p:cNvSpPr>
            <a:spLocks noGrp="1"/>
          </p:cNvSpPr>
          <p:nvPr>
            <p:ph type="subTitle" idx="1"/>
          </p:nvPr>
        </p:nvSpPr>
        <p:spPr/>
        <p:txBody>
          <a:bodyPr>
            <a:normAutofit/>
          </a:bodyPr>
          <a:lstStyle/>
          <a:p>
            <a:r>
              <a:rPr lang="tr-TR" sz="3200" dirty="0" err="1">
                <a:latin typeface="Arial Narrow" panose="020B0606020202030204" pitchFamily="34" charset="0"/>
              </a:rPr>
              <a:t>Öğr</a:t>
            </a:r>
            <a:r>
              <a:rPr lang="tr-TR" sz="3200" dirty="0">
                <a:latin typeface="Arial Narrow" panose="020B0606020202030204" pitchFamily="34" charset="0"/>
              </a:rPr>
              <a:t>. </a:t>
            </a:r>
            <a:r>
              <a:rPr lang="tr-TR" sz="3200" dirty="0" smtClean="0">
                <a:latin typeface="Arial Narrow" panose="020B0606020202030204" pitchFamily="34" charset="0"/>
              </a:rPr>
              <a:t>Gör. </a:t>
            </a:r>
            <a:r>
              <a:rPr lang="tr-TR" sz="3200" dirty="0">
                <a:latin typeface="Arial Narrow" panose="020B0606020202030204" pitchFamily="34" charset="0"/>
              </a:rPr>
              <a:t>Mehmet Ali </a:t>
            </a:r>
            <a:r>
              <a:rPr lang="tr-TR" sz="3200" dirty="0" smtClean="0">
                <a:latin typeface="Arial Narrow" panose="020B0606020202030204" pitchFamily="34" charset="0"/>
              </a:rPr>
              <a:t>ZENGİN</a:t>
            </a:r>
            <a:endParaRPr lang="tr-TR" sz="3200" dirty="0">
              <a:latin typeface="Arial Narrow" panose="020B0606020202030204" pitchFamily="34" charset="0"/>
            </a:endParaRPr>
          </a:p>
        </p:txBody>
      </p:sp>
    </p:spTree>
    <p:extLst>
      <p:ext uri="{BB962C8B-B14F-4D97-AF65-F5344CB8AC3E}">
        <p14:creationId xmlns:p14="http://schemas.microsoft.com/office/powerpoint/2010/main" val="2878187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fontScale="92500" lnSpcReduction="10000"/>
          </a:bodyPr>
          <a:lstStyle/>
          <a:p>
            <a:pPr marL="0" indent="0">
              <a:buNone/>
            </a:pPr>
            <a:r>
              <a:rPr lang="tr-TR" sz="2100" b="1" dirty="0" smtClean="0">
                <a:latin typeface="Arial Narrow" panose="020B0606020202030204" pitchFamily="34" charset="0"/>
                <a:ea typeface="+mj-ea"/>
                <a:cs typeface="+mj-cs"/>
              </a:rPr>
              <a:t>1. GİRİŞ</a:t>
            </a:r>
            <a:r>
              <a:rPr lang="tr-TR" b="1" cap="all" dirty="0" smtClean="0"/>
              <a:t>	</a:t>
            </a:r>
          </a:p>
          <a:p>
            <a:pPr marL="0" indent="0">
              <a:lnSpc>
                <a:spcPct val="110000"/>
              </a:lnSpc>
              <a:buNone/>
            </a:pPr>
            <a:r>
              <a:rPr lang="tr-TR" sz="2100" b="1" dirty="0" smtClean="0">
                <a:latin typeface="Arial Narrow" panose="020B0606020202030204" pitchFamily="34" charset="0"/>
                <a:ea typeface="+mj-ea"/>
                <a:cs typeface="+mj-cs"/>
              </a:rPr>
              <a:t>2. EŞYA TASARIMINDA ANTROPOMETRİ	</a:t>
            </a:r>
          </a:p>
          <a:p>
            <a:pPr marL="0" indent="0">
              <a:lnSpc>
                <a:spcPct val="110000"/>
              </a:lnSpc>
              <a:buNone/>
            </a:pPr>
            <a:r>
              <a:rPr lang="tr-TR" sz="2100" b="1" dirty="0" smtClean="0">
                <a:latin typeface="Arial Narrow" panose="020B0606020202030204" pitchFamily="34" charset="0"/>
                <a:ea typeface="+mj-ea"/>
                <a:cs typeface="+mj-cs"/>
              </a:rPr>
              <a:t>3. ANTROPOMETRİK VERİLER</a:t>
            </a:r>
          </a:p>
          <a:p>
            <a:pPr marL="0" indent="0">
              <a:lnSpc>
                <a:spcPct val="110000"/>
              </a:lnSpc>
              <a:buNone/>
            </a:pPr>
            <a:r>
              <a:rPr lang="tr-TR" sz="2100" b="1" dirty="0">
                <a:latin typeface="Arial Narrow" panose="020B0606020202030204" pitchFamily="34" charset="0"/>
                <a:ea typeface="+mj-ea"/>
                <a:cs typeface="+mj-cs"/>
              </a:rPr>
              <a:t>	</a:t>
            </a:r>
            <a:r>
              <a:rPr lang="tr-TR" sz="2100" dirty="0" smtClean="0">
                <a:latin typeface="Arial Narrow" panose="020B0606020202030204" pitchFamily="34" charset="0"/>
                <a:ea typeface="+mj-ea"/>
                <a:cs typeface="+mj-cs"/>
              </a:rPr>
              <a:t>3.1. Statik </a:t>
            </a:r>
            <a:r>
              <a:rPr lang="tr-TR" sz="2100" dirty="0" err="1" smtClean="0">
                <a:latin typeface="Arial Narrow" panose="020B0606020202030204" pitchFamily="34" charset="0"/>
                <a:ea typeface="+mj-ea"/>
                <a:cs typeface="+mj-cs"/>
              </a:rPr>
              <a:t>Antropometrik</a:t>
            </a:r>
            <a:r>
              <a:rPr lang="tr-TR" sz="2100" dirty="0" smtClean="0">
                <a:latin typeface="Arial Narrow" panose="020B0606020202030204" pitchFamily="34" charset="0"/>
                <a:ea typeface="+mj-ea"/>
                <a:cs typeface="+mj-cs"/>
              </a:rPr>
              <a:t> Veriler</a:t>
            </a:r>
          </a:p>
          <a:p>
            <a:pPr marL="0" indent="0">
              <a:lnSpc>
                <a:spcPct val="110000"/>
              </a:lnSpc>
              <a:buNone/>
            </a:pPr>
            <a:r>
              <a:rPr lang="tr-TR" sz="2100" dirty="0" smtClean="0">
                <a:latin typeface="Arial Narrow" panose="020B0606020202030204" pitchFamily="34" charset="0"/>
              </a:rPr>
              <a:t>	3.2. Dinamik </a:t>
            </a:r>
            <a:r>
              <a:rPr lang="tr-TR" sz="2100" dirty="0" err="1">
                <a:latin typeface="Arial Narrow" panose="020B0606020202030204" pitchFamily="34" charset="0"/>
              </a:rPr>
              <a:t>Antropometrik</a:t>
            </a:r>
            <a:r>
              <a:rPr lang="tr-TR" sz="2100" dirty="0">
                <a:latin typeface="Arial Narrow" panose="020B0606020202030204" pitchFamily="34" charset="0"/>
              </a:rPr>
              <a:t> Veriler</a:t>
            </a:r>
          </a:p>
          <a:p>
            <a:pPr marL="0" indent="0">
              <a:lnSpc>
                <a:spcPct val="110000"/>
              </a:lnSpc>
              <a:buNone/>
            </a:pPr>
            <a:r>
              <a:rPr lang="tr-TR" sz="2100" dirty="0" smtClean="0">
                <a:latin typeface="Arial Narrow" panose="020B0606020202030204" pitchFamily="34" charset="0"/>
              </a:rPr>
              <a:t>	3.3. </a:t>
            </a:r>
            <a:r>
              <a:rPr lang="tr-TR" sz="2100" dirty="0" err="1" smtClean="0">
                <a:latin typeface="Arial Narrow" panose="020B0606020202030204" pitchFamily="34" charset="0"/>
              </a:rPr>
              <a:t>Kuvvetsel</a:t>
            </a:r>
            <a:r>
              <a:rPr lang="tr-TR" sz="2100" dirty="0" smtClean="0">
                <a:latin typeface="Arial Narrow" panose="020B0606020202030204" pitchFamily="34" charset="0"/>
              </a:rPr>
              <a:t> </a:t>
            </a:r>
            <a:r>
              <a:rPr lang="tr-TR" sz="2100" dirty="0" err="1">
                <a:latin typeface="Arial Narrow" panose="020B0606020202030204" pitchFamily="34" charset="0"/>
              </a:rPr>
              <a:t>Antropometrik</a:t>
            </a:r>
            <a:r>
              <a:rPr lang="tr-TR" sz="2100" dirty="0">
                <a:latin typeface="Arial Narrow" panose="020B0606020202030204" pitchFamily="34" charset="0"/>
              </a:rPr>
              <a:t> Veriler</a:t>
            </a:r>
          </a:p>
          <a:p>
            <a:pPr marL="0" indent="0">
              <a:lnSpc>
                <a:spcPct val="110000"/>
              </a:lnSpc>
              <a:buNone/>
            </a:pPr>
            <a:r>
              <a:rPr lang="tr-TR" sz="2100" b="1" dirty="0" smtClean="0">
                <a:latin typeface="Arial Narrow" panose="020B0606020202030204" pitchFamily="34" charset="0"/>
                <a:ea typeface="+mj-ea"/>
                <a:cs typeface="+mj-cs"/>
              </a:rPr>
              <a:t>4. UYGULAMALI ANTROPOMERTİ</a:t>
            </a:r>
          </a:p>
          <a:p>
            <a:pPr marL="0" indent="0">
              <a:lnSpc>
                <a:spcPct val="110000"/>
              </a:lnSpc>
              <a:buNone/>
            </a:pPr>
            <a:r>
              <a:rPr lang="tr-TR" sz="2100" b="1" dirty="0">
                <a:latin typeface="Arial Narrow" panose="020B0606020202030204" pitchFamily="34" charset="0"/>
                <a:ea typeface="+mj-ea"/>
                <a:cs typeface="+mj-cs"/>
              </a:rPr>
              <a:t>	</a:t>
            </a:r>
            <a:r>
              <a:rPr lang="tr-TR" sz="2100" dirty="0" smtClean="0">
                <a:latin typeface="Arial Narrow" panose="020B0606020202030204" pitchFamily="34" charset="0"/>
                <a:ea typeface="+mj-ea"/>
                <a:cs typeface="+mj-cs"/>
              </a:rPr>
              <a:t>4.1. İç Ölçüler</a:t>
            </a:r>
          </a:p>
          <a:p>
            <a:pPr marL="0" indent="0">
              <a:lnSpc>
                <a:spcPct val="110000"/>
              </a:lnSpc>
              <a:buNone/>
            </a:pPr>
            <a:r>
              <a:rPr lang="tr-TR" sz="2100" dirty="0">
                <a:latin typeface="Arial Narrow" panose="020B0606020202030204" pitchFamily="34" charset="0"/>
                <a:ea typeface="+mj-ea"/>
                <a:cs typeface="+mj-cs"/>
              </a:rPr>
              <a:t>	</a:t>
            </a:r>
            <a:r>
              <a:rPr lang="tr-TR" sz="2100" dirty="0" smtClean="0">
                <a:latin typeface="Arial Narrow" panose="020B0606020202030204" pitchFamily="34" charset="0"/>
                <a:ea typeface="+mj-ea"/>
                <a:cs typeface="+mj-cs"/>
              </a:rPr>
              <a:t>4.2. Dış Ölçüler</a:t>
            </a:r>
          </a:p>
          <a:p>
            <a:pPr marL="0" indent="0">
              <a:buNone/>
            </a:pPr>
            <a:r>
              <a:rPr lang="tr-TR" sz="2100" b="1" dirty="0" smtClean="0">
                <a:latin typeface="Arial Narrow" panose="020B0606020202030204" pitchFamily="34" charset="0"/>
                <a:ea typeface="+mj-ea"/>
                <a:cs typeface="+mj-cs"/>
              </a:rPr>
              <a:t>5. ANTROPOMETRİK BOYUTLAR</a:t>
            </a:r>
          </a:p>
          <a:p>
            <a:pPr marL="0" indent="0">
              <a:buNone/>
            </a:pPr>
            <a:endParaRPr lang="tr-TR" dirty="0"/>
          </a:p>
        </p:txBody>
      </p:sp>
    </p:spTree>
    <p:extLst>
      <p:ext uri="{BB962C8B-B14F-4D97-AF65-F5344CB8AC3E}">
        <p14:creationId xmlns:p14="http://schemas.microsoft.com/office/powerpoint/2010/main" val="117528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lnSpcReduction="10000"/>
          </a:bodyPr>
          <a:lstStyle/>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Gerçekleştirilen </a:t>
            </a:r>
            <a:r>
              <a:rPr lang="tr-TR" sz="1600" dirty="0">
                <a:latin typeface="Arial Narrow" panose="020B0606020202030204" pitchFamily="34" charset="0"/>
                <a:ea typeface="+mj-ea"/>
                <a:cs typeface="+mj-cs"/>
              </a:rPr>
              <a:t>dizaynda “</a:t>
            </a:r>
            <a:r>
              <a:rPr lang="tr-TR" sz="1600" b="1" dirty="0" err="1">
                <a:latin typeface="Arial Narrow" panose="020B0606020202030204" pitchFamily="34" charset="0"/>
                <a:ea typeface="+mj-ea"/>
                <a:cs typeface="+mj-cs"/>
              </a:rPr>
              <a:t>Ergonomi”nin</a:t>
            </a:r>
            <a:r>
              <a:rPr lang="tr-TR" sz="1600" b="1" dirty="0">
                <a:latin typeface="Arial Narrow" panose="020B0606020202030204" pitchFamily="34" charset="0"/>
                <a:ea typeface="+mj-ea"/>
                <a:cs typeface="+mj-cs"/>
              </a:rPr>
              <a:t> hedefleri aranıyorsa</a:t>
            </a:r>
            <a:r>
              <a:rPr lang="tr-TR" sz="1600" dirty="0">
                <a:latin typeface="Arial Narrow" panose="020B0606020202030204" pitchFamily="34" charset="0"/>
                <a:ea typeface="+mj-ea"/>
                <a:cs typeface="+mj-cs"/>
              </a:rPr>
              <a:t>, tüm ihtiyaçların öncesinde fizyolojik faktörler göz önünde tutulmalıdır. Göz önünde bulundurulması gereken en önemli unsur, </a:t>
            </a:r>
            <a:r>
              <a:rPr lang="tr-TR" sz="1600" b="1" i="1" dirty="0">
                <a:latin typeface="Arial Narrow" panose="020B0606020202030204" pitchFamily="34" charset="0"/>
                <a:ea typeface="+mj-ea"/>
                <a:cs typeface="+mj-cs"/>
              </a:rPr>
              <a:t>insan ölçüleridir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Çalışma </a:t>
            </a:r>
            <a:r>
              <a:rPr lang="tr-TR" sz="1600" dirty="0">
                <a:latin typeface="Arial Narrow" panose="020B0606020202030204" pitchFamily="34" charset="0"/>
                <a:ea typeface="+mj-ea"/>
                <a:cs typeface="+mj-cs"/>
              </a:rPr>
              <a:t>yerlerinin tasarımında insan ölçüleri göz önüne alınırken, </a:t>
            </a:r>
            <a:r>
              <a:rPr lang="tr-TR" sz="1600" b="1" dirty="0">
                <a:latin typeface="Arial Narrow" panose="020B0606020202030204" pitchFamily="34" charset="0"/>
                <a:ea typeface="+mj-ea"/>
                <a:cs typeface="+mj-cs"/>
              </a:rPr>
              <a:t>insan yeni baştan yaratılamayacağına göre</a:t>
            </a:r>
            <a:r>
              <a:rPr lang="tr-TR" sz="1600" dirty="0">
                <a:latin typeface="Arial Narrow" panose="020B0606020202030204" pitchFamily="34" charset="0"/>
                <a:ea typeface="+mj-ea"/>
                <a:cs typeface="+mj-cs"/>
              </a:rPr>
              <a:t>, onun ölçülerinin bilinmesi, makinelerin ve dolayısıyla </a:t>
            </a:r>
            <a:r>
              <a:rPr lang="tr-TR" sz="1600" b="1" dirty="0">
                <a:latin typeface="Arial Narrow" panose="020B0606020202030204" pitchFamily="34" charset="0"/>
                <a:ea typeface="+mj-ea"/>
                <a:cs typeface="+mj-cs"/>
              </a:rPr>
              <a:t>insan-makine sistemleri tasarımının ön koşuludur</a:t>
            </a:r>
            <a:r>
              <a:rPr lang="tr-TR" sz="1600" dirty="0">
                <a:latin typeface="Arial Narrow" panose="020B0606020202030204" pitchFamily="34" charset="0"/>
                <a:ea typeface="+mj-ea"/>
                <a:cs typeface="+mj-cs"/>
              </a:rPr>
              <a:t>. Bu ölçüler bilinmeden insan ile makinenin optimum etkileşimi tasarlanamaz. Ancak bu sayede, </a:t>
            </a:r>
            <a:r>
              <a:rPr lang="tr-TR" sz="1600" b="1" i="1" dirty="0">
                <a:latin typeface="Arial Narrow" panose="020B0606020202030204" pitchFamily="34" charset="0"/>
                <a:ea typeface="+mj-ea"/>
                <a:cs typeface="+mj-cs"/>
              </a:rPr>
              <a:t>rasyonel ve yorucu olmayan bir iş ortamı </a:t>
            </a:r>
            <a:r>
              <a:rPr lang="tr-TR" sz="1600" dirty="0">
                <a:latin typeface="Arial Narrow" panose="020B0606020202030204" pitchFamily="34" charset="0"/>
                <a:ea typeface="+mj-ea"/>
                <a:cs typeface="+mj-cs"/>
              </a:rPr>
              <a:t>elde edilebilir. Zira bir </a:t>
            </a:r>
            <a:r>
              <a:rPr lang="tr-TR" sz="1600" b="1" dirty="0">
                <a:latin typeface="Arial Narrow" panose="020B0606020202030204" pitchFamily="34" charset="0"/>
                <a:ea typeface="+mj-ea"/>
                <a:cs typeface="+mj-cs"/>
              </a:rPr>
              <a:t>makine, teknik yönden ne kadar mükemmel olursa olsun, eğer onu kullanacak insanın ölçülerine ve </a:t>
            </a:r>
            <a:r>
              <a:rPr lang="tr-TR" sz="1600" b="1" dirty="0" err="1">
                <a:latin typeface="Arial Narrow" panose="020B0606020202030204" pitchFamily="34" charset="0"/>
                <a:ea typeface="+mj-ea"/>
                <a:cs typeface="+mj-cs"/>
              </a:rPr>
              <a:t>bio</a:t>
            </a:r>
            <a:r>
              <a:rPr lang="tr-TR" sz="1600" b="1" dirty="0">
                <a:latin typeface="Arial Narrow" panose="020B0606020202030204" pitchFamily="34" charset="0"/>
                <a:ea typeface="+mj-ea"/>
                <a:cs typeface="+mj-cs"/>
              </a:rPr>
              <a:t>-mekanik özelliklerine uygun değilse, etkin olarak kullanılamaz. </a:t>
            </a:r>
          </a:p>
          <a:p>
            <a:pPr marL="0" indent="0">
              <a:lnSpc>
                <a:spcPct val="150000"/>
              </a:lnSpc>
              <a:buNone/>
            </a:pPr>
            <a:r>
              <a:rPr lang="tr-TR" sz="1600" dirty="0" smtClean="0">
                <a:latin typeface="Arial Narrow" panose="020B0606020202030204" pitchFamily="34" charset="0"/>
                <a:ea typeface="+mj-ea"/>
                <a:cs typeface="+mj-cs"/>
              </a:rPr>
              <a:t>	Çalışan </a:t>
            </a:r>
            <a:r>
              <a:rPr lang="tr-TR" sz="1600" dirty="0">
                <a:latin typeface="Arial Narrow" panose="020B0606020202030204" pitchFamily="34" charset="0"/>
                <a:ea typeface="+mj-ea"/>
                <a:cs typeface="+mj-cs"/>
              </a:rPr>
              <a:t>insanların fiziksel rahatlıkları ve beden yeteneklerini en üst düzeyde kullanabilmeleri, öncelikle kullandıkları malzeme, çalışma yüzeyleri ve hacimlerin, onların boyutlarına uygun olmasına bağlıdır. </a:t>
            </a:r>
            <a:r>
              <a:rPr lang="tr-TR" sz="1600" b="1" dirty="0">
                <a:latin typeface="Arial Narrow" panose="020B0606020202030204" pitchFamily="34" charset="0"/>
                <a:ea typeface="+mj-ea"/>
                <a:cs typeface="+mj-cs"/>
              </a:rPr>
              <a:t>Verimlilik koşullarından biri </a:t>
            </a:r>
            <a:r>
              <a:rPr lang="tr-TR" sz="1600" dirty="0">
                <a:latin typeface="Arial Narrow" panose="020B0606020202030204" pitchFamily="34" charset="0"/>
                <a:ea typeface="+mj-ea"/>
                <a:cs typeface="+mj-cs"/>
              </a:rPr>
              <a:t>bireyin yaşadığı mekanın ve kullandığı donanımın (araç ve gerecin) </a:t>
            </a:r>
            <a:r>
              <a:rPr lang="tr-TR" sz="1600" b="1" dirty="0">
                <a:latin typeface="Arial Narrow" panose="020B0606020202030204" pitchFamily="34" charset="0"/>
                <a:ea typeface="+mj-ea"/>
                <a:cs typeface="+mj-cs"/>
              </a:rPr>
              <a:t>insanın </a:t>
            </a:r>
            <a:r>
              <a:rPr lang="tr-TR" sz="1600" b="1" dirty="0" err="1">
                <a:latin typeface="Arial Narrow" panose="020B0606020202030204" pitchFamily="34" charset="0"/>
                <a:ea typeface="+mj-ea"/>
                <a:cs typeface="+mj-cs"/>
              </a:rPr>
              <a:t>antropometrik</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(vücut ölçülerine) ve </a:t>
            </a:r>
            <a:r>
              <a:rPr lang="tr-TR" sz="1600" b="1" dirty="0">
                <a:latin typeface="Arial Narrow" panose="020B0606020202030204" pitchFamily="34" charset="0"/>
                <a:ea typeface="+mj-ea"/>
                <a:cs typeface="+mj-cs"/>
              </a:rPr>
              <a:t>biyomekanik özelliklerine </a:t>
            </a:r>
            <a:r>
              <a:rPr lang="tr-TR" sz="1600" dirty="0">
                <a:latin typeface="Arial Narrow" panose="020B0606020202030204" pitchFamily="34" charset="0"/>
                <a:ea typeface="+mj-ea"/>
                <a:cs typeface="+mj-cs"/>
              </a:rPr>
              <a:t>(hareket hudutları, kuvvet gereksinimlerine) uygun olmasına bağlıdır. </a:t>
            </a:r>
          </a:p>
        </p:txBody>
      </p:sp>
    </p:spTree>
    <p:extLst>
      <p:ext uri="{BB962C8B-B14F-4D97-AF65-F5344CB8AC3E}">
        <p14:creationId xmlns:p14="http://schemas.microsoft.com/office/powerpoint/2010/main" val="789901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p:txBody>
          <a:bodyPr>
            <a:normAutofit/>
          </a:bodyPr>
          <a:lstStyle/>
          <a:p>
            <a:pPr marL="0" indent="0">
              <a:lnSpc>
                <a:spcPct val="150000"/>
              </a:lnSpc>
              <a:buNone/>
            </a:pPr>
            <a:r>
              <a:rPr lang="tr-TR" sz="1600" dirty="0">
                <a:latin typeface="Arial Narrow" panose="020B0606020202030204" pitchFamily="34" charset="0"/>
                <a:ea typeface="+mj-ea"/>
                <a:cs typeface="+mj-cs"/>
              </a:rPr>
              <a:t>	Her türlü araç ve gereç kullanıcılarının (yaş ve cinsiyetlerine göre değişiklik gösteren) boyut farklılıklarını gözeterek (insan-çevre için arakesit) tasarımları yapmak için </a:t>
            </a:r>
            <a:r>
              <a:rPr lang="tr-TR" sz="1600" b="1" i="1" dirty="0" err="1" smtClean="0">
                <a:latin typeface="Arial Narrow" panose="020B0606020202030204" pitchFamily="34" charset="0"/>
                <a:ea typeface="+mj-ea"/>
                <a:cs typeface="+mj-cs"/>
              </a:rPr>
              <a:t>Antropometri</a:t>
            </a:r>
            <a:r>
              <a:rPr lang="tr-TR" sz="1600" b="1" i="1"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biliminden yararlanılır. </a:t>
            </a:r>
            <a:r>
              <a:rPr lang="tr-TR" sz="1600" dirty="0" smtClean="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Yunanca </a:t>
            </a:r>
            <a:r>
              <a:rPr lang="tr-TR" sz="1600" b="1" dirty="0" err="1">
                <a:latin typeface="Arial Narrow" panose="020B0606020202030204" pitchFamily="34" charset="0"/>
                <a:ea typeface="+mj-ea"/>
                <a:cs typeface="+mj-cs"/>
              </a:rPr>
              <a:t>antropos</a:t>
            </a:r>
            <a:r>
              <a:rPr lang="tr-TR" sz="1600" dirty="0">
                <a:latin typeface="Arial Narrow" panose="020B0606020202030204" pitchFamily="34" charset="0"/>
                <a:ea typeface="+mj-ea"/>
                <a:cs typeface="+mj-cs"/>
              </a:rPr>
              <a:t> (insan) ve </a:t>
            </a:r>
            <a:r>
              <a:rPr lang="tr-TR" sz="1600" b="1" dirty="0" err="1">
                <a:latin typeface="Arial Narrow" panose="020B0606020202030204" pitchFamily="34" charset="0"/>
                <a:ea typeface="+mj-ea"/>
                <a:cs typeface="+mj-cs"/>
              </a:rPr>
              <a:t>metikos</a:t>
            </a:r>
            <a:r>
              <a:rPr lang="tr-TR" sz="1600" dirty="0">
                <a:latin typeface="Arial Narrow" panose="020B0606020202030204" pitchFamily="34" charset="0"/>
                <a:ea typeface="+mj-ea"/>
                <a:cs typeface="+mj-cs"/>
              </a:rPr>
              <a:t> (ölçü) sözcüklerinden oluşan </a:t>
            </a:r>
            <a:r>
              <a:rPr lang="tr-TR" sz="1600" dirty="0" err="1">
                <a:latin typeface="Arial Narrow" panose="020B0606020202030204" pitchFamily="34" charset="0"/>
                <a:ea typeface="+mj-ea"/>
                <a:cs typeface="+mj-cs"/>
              </a:rPr>
              <a:t>antropometri</a:t>
            </a:r>
            <a:r>
              <a:rPr lang="tr-TR" sz="1600" dirty="0">
                <a:latin typeface="Arial Narrow" panose="020B0606020202030204" pitchFamily="34" charset="0"/>
                <a:ea typeface="+mj-ea"/>
                <a:cs typeface="+mj-cs"/>
              </a:rPr>
              <a:t>, insan vücut ölçülerinin belirlenmesi ve uygulanması ile uğraşan bir bilim dalıdır. </a:t>
            </a:r>
            <a:r>
              <a:rPr lang="tr-TR" sz="1600" b="1" dirty="0">
                <a:latin typeface="Arial Narrow" panose="020B0606020202030204" pitchFamily="34" charset="0"/>
                <a:ea typeface="+mj-ea"/>
                <a:cs typeface="+mj-cs"/>
              </a:rPr>
              <a:t>Mühendislik (Sanayi) </a:t>
            </a:r>
            <a:r>
              <a:rPr lang="tr-TR" sz="1600" b="1" dirty="0" err="1">
                <a:latin typeface="Arial Narrow" panose="020B0606020202030204" pitchFamily="34" charset="0"/>
                <a:ea typeface="+mj-ea"/>
                <a:cs typeface="+mj-cs"/>
              </a:rPr>
              <a:t>antropometrisi</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ise ergonominin en önemli konularındandır ki, insan ölçülerini </a:t>
            </a:r>
            <a:r>
              <a:rPr lang="tr-TR" sz="1600" b="1" dirty="0">
                <a:latin typeface="Arial Narrow" panose="020B0606020202030204" pitchFamily="34" charset="0"/>
                <a:ea typeface="+mj-ea"/>
                <a:cs typeface="+mj-cs"/>
              </a:rPr>
              <a:t>mühendislik açısından değerlendirerek </a:t>
            </a:r>
            <a:r>
              <a:rPr lang="tr-TR" sz="1600" dirty="0">
                <a:latin typeface="Arial Narrow" panose="020B0606020202030204" pitchFamily="34" charset="0"/>
                <a:ea typeface="+mj-ea"/>
                <a:cs typeface="+mj-cs"/>
              </a:rPr>
              <a:t>inceler. </a:t>
            </a:r>
          </a:p>
          <a:p>
            <a:pPr marL="0" indent="0">
              <a:lnSpc>
                <a:spcPct val="150000"/>
              </a:lnSpc>
              <a:buNone/>
            </a:pPr>
            <a:r>
              <a:rPr lang="tr-TR" sz="1600" dirty="0" smtClean="0">
                <a:latin typeface="Arial Narrow" panose="020B0606020202030204" pitchFamily="34" charset="0"/>
                <a:ea typeface="+mj-ea"/>
                <a:cs typeface="+mj-cs"/>
              </a:rPr>
              <a:t>	İnsanın </a:t>
            </a:r>
            <a:r>
              <a:rPr lang="tr-TR" sz="1600" dirty="0">
                <a:latin typeface="Arial Narrow" panose="020B0606020202030204" pitchFamily="34" charset="0"/>
                <a:ea typeface="+mj-ea"/>
                <a:cs typeface="+mj-cs"/>
              </a:rPr>
              <a:t>vücut ölçülerinin sistematik olarak incelenmesine 18. yüzyılın sonlarında başlanmıştır. O zamanki araştırmalar genellikle ticari ürünlerin tasarımı, tıbbi kayıtlar elde etme gibi belli alanlarda yoğunlaşmış ve özellikle de askerî amaçlarla yapılan çalışmalarda vücut ölçülerinin veya genel olarak vücut yapısının, araç ve gereç tasarımına etkilerini incelemek için gerçekleştirilmiştir. Bu çalışmalar, </a:t>
            </a:r>
            <a:r>
              <a:rPr lang="tr-TR" sz="1600" b="1" dirty="0">
                <a:latin typeface="Arial Narrow" panose="020B0606020202030204" pitchFamily="34" charset="0"/>
                <a:ea typeface="+mj-ea"/>
                <a:cs typeface="+mj-cs"/>
              </a:rPr>
              <a:t>psikoloji, antropoloji, fizyoloji ve tıp</a:t>
            </a:r>
            <a:r>
              <a:rPr lang="tr-TR" sz="1600" dirty="0">
                <a:latin typeface="Arial Narrow" panose="020B0606020202030204" pitchFamily="34" charset="0"/>
                <a:ea typeface="+mj-ea"/>
                <a:cs typeface="+mj-cs"/>
              </a:rPr>
              <a:t> disiplinlerinin mühendislikle birleşmesine yani Ergonomi biliminin doğmasına yol açmıştır. </a:t>
            </a:r>
          </a:p>
        </p:txBody>
      </p:sp>
    </p:spTree>
    <p:extLst>
      <p:ext uri="{BB962C8B-B14F-4D97-AF65-F5344CB8AC3E}">
        <p14:creationId xmlns:p14="http://schemas.microsoft.com/office/powerpoint/2010/main" val="4501510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622067"/>
          </a:xfrm>
        </p:spPr>
        <p:txBody>
          <a:bodyPr>
            <a:normAutofit lnSpcReduction="10000"/>
          </a:bodyPr>
          <a:lstStyle/>
          <a:p>
            <a:pPr marL="0" indent="0">
              <a:lnSpc>
                <a:spcPct val="150000"/>
              </a:lnSpc>
              <a:buNone/>
            </a:pPr>
            <a:r>
              <a:rPr lang="tr-TR" sz="1600"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Antropometri</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mühendisliği dalında uygulamaya yönelik bilimsel çalışmaların </a:t>
            </a:r>
            <a:r>
              <a:rPr lang="tr-TR" sz="1600" b="1" dirty="0">
                <a:latin typeface="Arial Narrow" panose="020B0606020202030204" pitchFamily="34" charset="0"/>
                <a:ea typeface="+mj-ea"/>
                <a:cs typeface="+mj-cs"/>
              </a:rPr>
              <a:t>ilki 1912 yılında </a:t>
            </a:r>
            <a:r>
              <a:rPr lang="tr-TR" sz="1600" b="1" dirty="0" err="1">
                <a:latin typeface="Arial Narrow" panose="020B0606020202030204" pitchFamily="34" charset="0"/>
                <a:ea typeface="+mj-ea"/>
                <a:cs typeface="+mj-cs"/>
              </a:rPr>
              <a:t>Gilberth’lerin</a:t>
            </a:r>
            <a:r>
              <a:rPr lang="tr-TR" sz="1600" b="1" dirty="0">
                <a:latin typeface="Arial Narrow" panose="020B0606020202030204" pitchFamily="34" charset="0"/>
                <a:ea typeface="+mj-ea"/>
                <a:cs typeface="+mj-cs"/>
              </a:rPr>
              <a:t> iş verimini artırmak </a:t>
            </a:r>
            <a:r>
              <a:rPr lang="tr-TR" sz="1600" dirty="0">
                <a:latin typeface="Arial Narrow" panose="020B0606020202030204" pitchFamily="34" charset="0"/>
                <a:ea typeface="+mj-ea"/>
                <a:cs typeface="+mj-cs"/>
              </a:rPr>
              <a:t>amacıyla gerçekleştirdikleri “</a:t>
            </a:r>
            <a:r>
              <a:rPr lang="tr-TR" sz="1600" b="1" i="1" dirty="0">
                <a:latin typeface="Arial Narrow" panose="020B0606020202030204" pitchFamily="34" charset="0"/>
                <a:ea typeface="+mj-ea"/>
                <a:cs typeface="+mj-cs"/>
              </a:rPr>
              <a:t>hareket </a:t>
            </a:r>
            <a:r>
              <a:rPr lang="tr-TR" sz="1600" b="1" i="1" dirty="0" err="1">
                <a:latin typeface="Arial Narrow" panose="020B0606020202030204" pitchFamily="34" charset="0"/>
                <a:ea typeface="+mj-ea"/>
                <a:cs typeface="+mj-cs"/>
              </a:rPr>
              <a:t>etüdü”dür</a:t>
            </a:r>
            <a:r>
              <a:rPr lang="tr-TR" sz="1600" dirty="0">
                <a:latin typeface="Arial Narrow" panose="020B0606020202030204" pitchFamily="34" charset="0"/>
                <a:ea typeface="+mj-ea"/>
                <a:cs typeface="+mj-cs"/>
              </a:rPr>
              <a:t>. Bu etütler sayesinde, yapılacak iş için kullanılacak araç gerecin, işçinin kolayca erişebileceği bir yerde bulundurulmasının değeri anlaşılmış, bunun sonucu olarak da iş istasyonlarının (iş yeri ve atölyelerin) bilimsel olarak tasarımına gidilmiştir. </a:t>
            </a:r>
          </a:p>
          <a:p>
            <a:pPr marL="0" indent="0">
              <a:lnSpc>
                <a:spcPct val="150000"/>
              </a:lnSpc>
              <a:buNone/>
            </a:pPr>
            <a:r>
              <a:rPr lang="tr-TR" sz="1600" dirty="0" smtClean="0">
                <a:latin typeface="Arial Narrow" panose="020B0606020202030204" pitchFamily="34" charset="0"/>
                <a:ea typeface="+mj-ea"/>
                <a:cs typeface="+mj-cs"/>
              </a:rPr>
              <a:t>	Günümüzün </a:t>
            </a:r>
            <a:r>
              <a:rPr lang="tr-TR" sz="1600" dirty="0" err="1">
                <a:latin typeface="Arial Narrow" panose="020B0606020202030204" pitchFamily="34" charset="0"/>
                <a:ea typeface="+mj-ea"/>
                <a:cs typeface="+mj-cs"/>
              </a:rPr>
              <a:t>antropometrisi</a:t>
            </a:r>
            <a:r>
              <a:rPr lang="tr-TR" sz="1600" dirty="0">
                <a:latin typeface="Arial Narrow" panose="020B0606020202030204" pitchFamily="34" charset="0"/>
                <a:ea typeface="+mj-ea"/>
                <a:cs typeface="+mj-cs"/>
              </a:rPr>
              <a:t> ilk kez geçtiğimiz yüzyılın ilk yarısında, çalışanların daha az yorulmasını sağlamak amacıyla, vücut ölçüleri değişik </a:t>
            </a:r>
            <a:r>
              <a:rPr lang="tr-TR" sz="1600" dirty="0" err="1">
                <a:latin typeface="Arial Narrow" panose="020B0606020202030204" pitchFamily="34" charset="0"/>
                <a:ea typeface="+mj-ea"/>
                <a:cs typeface="+mj-cs"/>
              </a:rPr>
              <a:t>postürlere</a:t>
            </a:r>
            <a:r>
              <a:rPr lang="tr-TR" sz="1600" dirty="0">
                <a:latin typeface="Arial Narrow" panose="020B0606020202030204" pitchFamily="34" charset="0"/>
                <a:ea typeface="+mj-ea"/>
                <a:cs typeface="+mj-cs"/>
              </a:rPr>
              <a:t> (duruş ve oturuş biçimlerine) göre oturakların daha uygun tasarlanmasında kullanılmıştır. </a:t>
            </a:r>
            <a:r>
              <a:rPr lang="tr-TR" sz="1600" dirty="0" err="1">
                <a:latin typeface="Arial Narrow" panose="020B0606020202030204" pitchFamily="34" charset="0"/>
                <a:ea typeface="+mj-ea"/>
                <a:cs typeface="+mj-cs"/>
              </a:rPr>
              <a:t>Legros</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Weston</a:t>
            </a:r>
            <a:r>
              <a:rPr lang="tr-TR" sz="1600" dirty="0">
                <a:latin typeface="Arial Narrow" panose="020B0606020202030204" pitchFamily="34" charset="0"/>
                <a:ea typeface="+mj-ea"/>
                <a:cs typeface="+mj-cs"/>
              </a:rPr>
              <a:t> tarafından gerçekleştirilen bu uygulamadan sonra </a:t>
            </a:r>
            <a:r>
              <a:rPr lang="tr-TR" sz="1600" dirty="0" err="1">
                <a:latin typeface="Arial Narrow" panose="020B0606020202030204" pitchFamily="34" charset="0"/>
                <a:ea typeface="+mj-ea"/>
                <a:cs typeface="+mj-cs"/>
              </a:rPr>
              <a:t>Lay</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Fisher</a:t>
            </a:r>
            <a:r>
              <a:rPr lang="tr-TR" sz="1600" dirty="0">
                <a:latin typeface="Arial Narrow" panose="020B0606020202030204" pitchFamily="34" charset="0"/>
                <a:ea typeface="+mj-ea"/>
                <a:cs typeface="+mj-cs"/>
              </a:rPr>
              <a:t> “</a:t>
            </a:r>
            <a:r>
              <a:rPr lang="tr-TR" sz="1600" b="1" i="1" dirty="0">
                <a:latin typeface="Arial Narrow" panose="020B0606020202030204" pitchFamily="34" charset="0"/>
                <a:ea typeface="+mj-ea"/>
                <a:cs typeface="+mj-cs"/>
              </a:rPr>
              <a:t>oturma rahatlığı ve rahatlık açısı</a:t>
            </a:r>
            <a:r>
              <a:rPr lang="tr-TR" sz="1600" dirty="0">
                <a:latin typeface="Arial Narrow" panose="020B0606020202030204" pitchFamily="34" charset="0"/>
                <a:ea typeface="+mj-ea"/>
                <a:cs typeface="+mj-cs"/>
              </a:rPr>
              <a:t>”, </a:t>
            </a:r>
            <a:r>
              <a:rPr lang="tr-TR" sz="1600" dirty="0" err="1">
                <a:latin typeface="Arial Narrow" panose="020B0606020202030204" pitchFamily="34" charset="0"/>
                <a:ea typeface="+mj-ea"/>
                <a:cs typeface="+mj-cs"/>
              </a:rPr>
              <a:t>Hooton’de</a:t>
            </a:r>
            <a:r>
              <a:rPr lang="tr-TR" sz="1600" dirty="0">
                <a:latin typeface="Arial Narrow" panose="020B0606020202030204" pitchFamily="34" charset="0"/>
                <a:ea typeface="+mj-ea"/>
                <a:cs typeface="+mj-cs"/>
              </a:rPr>
              <a:t> “</a:t>
            </a:r>
            <a:r>
              <a:rPr lang="tr-TR" sz="1600" b="1" i="1" dirty="0">
                <a:latin typeface="Arial Narrow" panose="020B0606020202030204" pitchFamily="34" charset="0"/>
                <a:ea typeface="+mj-ea"/>
                <a:cs typeface="+mj-cs"/>
              </a:rPr>
              <a:t>araba koltuğu tasarım kriterle</a:t>
            </a:r>
            <a:r>
              <a:rPr lang="tr-TR" sz="1600" b="1" dirty="0">
                <a:latin typeface="Arial Narrow" panose="020B0606020202030204" pitchFamily="34" charset="0"/>
                <a:ea typeface="+mj-ea"/>
                <a:cs typeface="+mj-cs"/>
              </a:rPr>
              <a:t>ri</a:t>
            </a:r>
            <a:r>
              <a:rPr lang="tr-TR" sz="1600" dirty="0">
                <a:latin typeface="Arial Narrow" panose="020B0606020202030204" pitchFamily="34" charset="0"/>
                <a:ea typeface="+mj-ea"/>
                <a:cs typeface="+mj-cs"/>
              </a:rPr>
              <a:t>” konularında ayrıntılı çalışmalar yapmışlardır. </a:t>
            </a:r>
          </a:p>
          <a:p>
            <a:pPr marL="0" indent="0">
              <a:lnSpc>
                <a:spcPct val="150000"/>
              </a:lnSpc>
              <a:buNone/>
            </a:pPr>
            <a:r>
              <a:rPr lang="tr-TR" sz="1600"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Antropometri</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bilimsel manada, insan vücut ölçüleri ve vücut hareketleri ile bu hareketlerin frekans ve sınırları gibi vücut özelliklerini inceleyen bir disiplindir. “</a:t>
            </a:r>
            <a:r>
              <a:rPr lang="tr-TR" sz="1600" b="1" i="1" dirty="0">
                <a:latin typeface="Arial Narrow" panose="020B0606020202030204" pitchFamily="34" charset="0"/>
                <a:ea typeface="+mj-ea"/>
                <a:cs typeface="+mj-cs"/>
              </a:rPr>
              <a:t>vücut ölçüleri bilimi</a:t>
            </a:r>
            <a:r>
              <a:rPr lang="tr-TR" sz="1600" dirty="0">
                <a:latin typeface="Arial Narrow" panose="020B0606020202030204" pitchFamily="34" charset="0"/>
                <a:ea typeface="+mj-ea"/>
                <a:cs typeface="+mj-cs"/>
              </a:rPr>
              <a:t>” olarak da adlandırılan </a:t>
            </a:r>
            <a:r>
              <a:rPr lang="tr-TR" sz="1600" dirty="0" err="1">
                <a:latin typeface="Arial Narrow" panose="020B0606020202030204" pitchFamily="34" charset="0"/>
                <a:ea typeface="+mj-ea"/>
                <a:cs typeface="+mj-cs"/>
              </a:rPr>
              <a:t>antropometri</a:t>
            </a:r>
            <a:r>
              <a:rPr lang="tr-TR" sz="1600" dirty="0">
                <a:latin typeface="Arial Narrow" panose="020B0606020202030204" pitchFamily="34" charset="0"/>
                <a:ea typeface="+mj-ea"/>
                <a:cs typeface="+mj-cs"/>
              </a:rPr>
              <a:t>, çalışma (veya dinlenme) yeri dizaynın temelini oluşturmaktadır. Genel bir yaklaşım açısıyla </a:t>
            </a:r>
            <a:r>
              <a:rPr lang="tr-TR" sz="1600" dirty="0" err="1">
                <a:latin typeface="Arial Narrow" panose="020B0606020202030204" pitchFamily="34" charset="0"/>
                <a:ea typeface="+mj-ea"/>
                <a:cs typeface="+mj-cs"/>
              </a:rPr>
              <a:t>antropometri</a:t>
            </a:r>
            <a:r>
              <a:rPr lang="tr-TR" sz="1600" dirty="0">
                <a:latin typeface="Arial Narrow" panose="020B0606020202030204" pitchFamily="34" charset="0"/>
                <a:ea typeface="+mj-ea"/>
                <a:cs typeface="+mj-cs"/>
              </a:rPr>
              <a:t>, insanlara yardım ve hizmet etmesi için düşünülmüş bütün eşya ve araç tasarımının ayrılmaz bir parçasıdır. </a:t>
            </a:r>
          </a:p>
        </p:txBody>
      </p:sp>
    </p:spTree>
    <p:extLst>
      <p:ext uri="{BB962C8B-B14F-4D97-AF65-F5344CB8AC3E}">
        <p14:creationId xmlns:p14="http://schemas.microsoft.com/office/powerpoint/2010/main" val="997153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622067"/>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p>
          <a:p>
            <a:pPr marL="0" indent="0">
              <a:lnSpc>
                <a:spcPct val="150000"/>
              </a:lnSpc>
              <a:buNone/>
            </a:pPr>
            <a:r>
              <a:rPr lang="tr-TR" sz="1600" dirty="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Antropometrik</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veriler </a:t>
            </a:r>
            <a:r>
              <a:rPr lang="tr-TR" sz="1600" b="1" i="1" dirty="0">
                <a:latin typeface="Arial Narrow" panose="020B0606020202030204" pitchFamily="34" charset="0"/>
                <a:ea typeface="+mj-ea"/>
                <a:cs typeface="+mj-cs"/>
              </a:rPr>
              <a:t>İnsan mühendisliğinde</a:t>
            </a:r>
            <a:r>
              <a:rPr lang="tr-TR" sz="1600" dirty="0">
                <a:latin typeface="Arial Narrow" panose="020B0606020202030204" pitchFamily="34" charset="0"/>
                <a:ea typeface="+mj-ea"/>
                <a:cs typeface="+mj-cs"/>
              </a:rPr>
              <a:t>, diğer ismiyle ergonomide, başta iş alanları olmak üzere tü</a:t>
            </a:r>
            <a:r>
              <a:rPr lang="tr-TR" sz="1600" b="1" dirty="0">
                <a:latin typeface="Arial Narrow" panose="020B0606020202030204" pitchFamily="34" charset="0"/>
                <a:ea typeface="+mj-ea"/>
                <a:cs typeface="+mj-cs"/>
              </a:rPr>
              <a:t>m alet ve mobilya ve giysilerin fiziksel ölçülerini</a:t>
            </a:r>
            <a:r>
              <a:rPr lang="tr-TR" sz="1600" dirty="0">
                <a:latin typeface="Arial Narrow" panose="020B0606020202030204" pitchFamily="34" charset="0"/>
                <a:ea typeface="+mj-ea"/>
                <a:cs typeface="+mj-cs"/>
              </a:rPr>
              <a:t> belirlemede kullanılır. Böylece </a:t>
            </a:r>
            <a:r>
              <a:rPr lang="tr-TR" sz="1600" b="1" dirty="0">
                <a:latin typeface="Arial Narrow" panose="020B0606020202030204" pitchFamily="34" charset="0"/>
                <a:ea typeface="+mj-ea"/>
                <a:cs typeface="+mj-cs"/>
              </a:rPr>
              <a:t>alet veya ürünün ölçüleri ile onu kullanan insanın </a:t>
            </a:r>
            <a:r>
              <a:rPr lang="tr-TR" sz="1600" dirty="0">
                <a:latin typeface="Arial Narrow" panose="020B0606020202030204" pitchFamily="34" charset="0"/>
                <a:ea typeface="+mj-ea"/>
                <a:cs typeface="+mj-cs"/>
              </a:rPr>
              <a:t>ölçüleri birbirine uyumlu hâle getirilerek “</a:t>
            </a:r>
            <a:r>
              <a:rPr lang="tr-TR" sz="1600" b="1" i="1" dirty="0" smtClean="0">
                <a:latin typeface="Arial Narrow" panose="020B0606020202030204" pitchFamily="34" charset="0"/>
                <a:ea typeface="+mj-ea"/>
                <a:cs typeface="+mj-cs"/>
              </a:rPr>
              <a:t>görevi </a:t>
            </a:r>
            <a:r>
              <a:rPr lang="tr-TR" sz="1600" b="1" i="1" dirty="0">
                <a:latin typeface="Arial Narrow" panose="020B0606020202030204" pitchFamily="34" charset="0"/>
                <a:ea typeface="+mj-ea"/>
                <a:cs typeface="+mj-cs"/>
              </a:rPr>
              <a:t>insana uygun hâle getirilir</a:t>
            </a:r>
            <a:r>
              <a:rPr lang="tr-TR" sz="1600" dirty="0">
                <a:latin typeface="Arial Narrow" panose="020B0606020202030204" pitchFamily="34" charset="0"/>
                <a:ea typeface="+mj-ea"/>
                <a:cs typeface="+mj-cs"/>
              </a:rPr>
              <a:t>”.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923" y="1428384"/>
            <a:ext cx="6178062" cy="3225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6685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1. </a:t>
            </a:r>
            <a:r>
              <a:rPr lang="tr-TR" sz="3600" dirty="0" smtClean="0">
                <a:latin typeface="Arial Narrow" panose="020B0606020202030204" pitchFamily="34" charset="0"/>
              </a:rPr>
              <a:t>Giriş</a:t>
            </a: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4"/>
            <a:ext cx="10515600" cy="4622067"/>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a:t>
            </a:r>
          </a:p>
          <a:p>
            <a:pPr marL="0" indent="0">
              <a:lnSpc>
                <a:spcPct val="150000"/>
              </a:lnSpc>
              <a:buNone/>
            </a:pPr>
            <a:r>
              <a:rPr lang="tr-TR" sz="1600" dirty="0">
                <a:latin typeface="Arial Narrow" panose="020B0606020202030204" pitchFamily="34" charset="0"/>
                <a:ea typeface="+mj-ea"/>
                <a:cs typeface="+mj-cs"/>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4618" y="1457325"/>
            <a:ext cx="8183074" cy="5252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617" y="1457324"/>
            <a:ext cx="8470491" cy="5166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4618" y="1332757"/>
            <a:ext cx="8470491" cy="5415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4616" y="1149228"/>
            <a:ext cx="8968521" cy="5598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93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wipe(down)">
                                      <p:cBhvr>
                                        <p:cTn id="13" dur="580">
                                          <p:stCondLst>
                                            <p:cond delay="0"/>
                                          </p:stCondLst>
                                        </p:cTn>
                                        <p:tgtEl>
                                          <p:spTgt spid="1028"/>
                                        </p:tgtEl>
                                      </p:cBhvr>
                                    </p:animEffect>
                                    <p:anim calcmode="lin" valueType="num">
                                      <p:cBhvr>
                                        <p:cTn id="14"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19" dur="26">
                                          <p:stCondLst>
                                            <p:cond delay="650"/>
                                          </p:stCondLst>
                                        </p:cTn>
                                        <p:tgtEl>
                                          <p:spTgt spid="1028"/>
                                        </p:tgtEl>
                                      </p:cBhvr>
                                      <p:to x="100000" y="60000"/>
                                    </p:animScale>
                                    <p:animScale>
                                      <p:cBhvr>
                                        <p:cTn id="20" dur="166" decel="50000">
                                          <p:stCondLst>
                                            <p:cond delay="676"/>
                                          </p:stCondLst>
                                        </p:cTn>
                                        <p:tgtEl>
                                          <p:spTgt spid="1028"/>
                                        </p:tgtEl>
                                      </p:cBhvr>
                                      <p:to x="100000" y="100000"/>
                                    </p:animScale>
                                    <p:animScale>
                                      <p:cBhvr>
                                        <p:cTn id="21" dur="26">
                                          <p:stCondLst>
                                            <p:cond delay="1312"/>
                                          </p:stCondLst>
                                        </p:cTn>
                                        <p:tgtEl>
                                          <p:spTgt spid="1028"/>
                                        </p:tgtEl>
                                      </p:cBhvr>
                                      <p:to x="100000" y="80000"/>
                                    </p:animScale>
                                    <p:animScale>
                                      <p:cBhvr>
                                        <p:cTn id="22" dur="166" decel="50000">
                                          <p:stCondLst>
                                            <p:cond delay="1338"/>
                                          </p:stCondLst>
                                        </p:cTn>
                                        <p:tgtEl>
                                          <p:spTgt spid="1028"/>
                                        </p:tgtEl>
                                      </p:cBhvr>
                                      <p:to x="100000" y="100000"/>
                                    </p:animScale>
                                    <p:animScale>
                                      <p:cBhvr>
                                        <p:cTn id="23" dur="26">
                                          <p:stCondLst>
                                            <p:cond delay="1642"/>
                                          </p:stCondLst>
                                        </p:cTn>
                                        <p:tgtEl>
                                          <p:spTgt spid="1028"/>
                                        </p:tgtEl>
                                      </p:cBhvr>
                                      <p:to x="100000" y="90000"/>
                                    </p:animScale>
                                    <p:animScale>
                                      <p:cBhvr>
                                        <p:cTn id="24" dur="166" decel="50000">
                                          <p:stCondLst>
                                            <p:cond delay="1668"/>
                                          </p:stCondLst>
                                        </p:cTn>
                                        <p:tgtEl>
                                          <p:spTgt spid="1028"/>
                                        </p:tgtEl>
                                      </p:cBhvr>
                                      <p:to x="100000" y="100000"/>
                                    </p:animScale>
                                    <p:animScale>
                                      <p:cBhvr>
                                        <p:cTn id="25" dur="26">
                                          <p:stCondLst>
                                            <p:cond delay="1808"/>
                                          </p:stCondLst>
                                        </p:cTn>
                                        <p:tgtEl>
                                          <p:spTgt spid="1028"/>
                                        </p:tgtEl>
                                      </p:cBhvr>
                                      <p:to x="100000" y="95000"/>
                                    </p:animScale>
                                    <p:animScale>
                                      <p:cBhvr>
                                        <p:cTn id="26" dur="166" decel="50000">
                                          <p:stCondLst>
                                            <p:cond delay="1834"/>
                                          </p:stCondLst>
                                        </p:cTn>
                                        <p:tgtEl>
                                          <p:spTgt spid="1028"/>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1029"/>
                                        </p:tgtEl>
                                        <p:attrNameLst>
                                          <p:attrName>style.visibility</p:attrName>
                                        </p:attrNameLst>
                                      </p:cBhvr>
                                      <p:to>
                                        <p:strVal val="visible"/>
                                      </p:to>
                                    </p:set>
                                    <p:animEffect transition="in" filter="wipe(down)">
                                      <p:cBhvr>
                                        <p:cTn id="31" dur="580">
                                          <p:stCondLst>
                                            <p:cond delay="0"/>
                                          </p:stCondLst>
                                        </p:cTn>
                                        <p:tgtEl>
                                          <p:spTgt spid="1029"/>
                                        </p:tgtEl>
                                      </p:cBhvr>
                                    </p:animEffect>
                                    <p:anim calcmode="lin" valueType="num">
                                      <p:cBhvr>
                                        <p:cTn id="32" dur="1822" tmFilter="0,0; 0.14,0.36; 0.43,0.73; 0.71,0.91; 1.0,1.0">
                                          <p:stCondLst>
                                            <p:cond delay="0"/>
                                          </p:stCondLst>
                                        </p:cTn>
                                        <p:tgtEl>
                                          <p:spTgt spid="102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2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2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2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29"/>
                                        </p:tgtEl>
                                        <p:attrNameLst>
                                          <p:attrName>ppt_y</p:attrName>
                                        </p:attrNameLst>
                                      </p:cBhvr>
                                      <p:tavLst>
                                        <p:tav tm="0" fmla="#ppt_y-sin(pi*$)/81">
                                          <p:val>
                                            <p:fltVal val="0"/>
                                          </p:val>
                                        </p:tav>
                                        <p:tav tm="100000">
                                          <p:val>
                                            <p:fltVal val="1"/>
                                          </p:val>
                                        </p:tav>
                                      </p:tavLst>
                                    </p:anim>
                                    <p:animScale>
                                      <p:cBhvr>
                                        <p:cTn id="37" dur="26">
                                          <p:stCondLst>
                                            <p:cond delay="650"/>
                                          </p:stCondLst>
                                        </p:cTn>
                                        <p:tgtEl>
                                          <p:spTgt spid="1029"/>
                                        </p:tgtEl>
                                      </p:cBhvr>
                                      <p:to x="100000" y="60000"/>
                                    </p:animScale>
                                    <p:animScale>
                                      <p:cBhvr>
                                        <p:cTn id="38" dur="166" decel="50000">
                                          <p:stCondLst>
                                            <p:cond delay="676"/>
                                          </p:stCondLst>
                                        </p:cTn>
                                        <p:tgtEl>
                                          <p:spTgt spid="1029"/>
                                        </p:tgtEl>
                                      </p:cBhvr>
                                      <p:to x="100000" y="100000"/>
                                    </p:animScale>
                                    <p:animScale>
                                      <p:cBhvr>
                                        <p:cTn id="39" dur="26">
                                          <p:stCondLst>
                                            <p:cond delay="1312"/>
                                          </p:stCondLst>
                                        </p:cTn>
                                        <p:tgtEl>
                                          <p:spTgt spid="1029"/>
                                        </p:tgtEl>
                                      </p:cBhvr>
                                      <p:to x="100000" y="80000"/>
                                    </p:animScale>
                                    <p:animScale>
                                      <p:cBhvr>
                                        <p:cTn id="40" dur="166" decel="50000">
                                          <p:stCondLst>
                                            <p:cond delay="1338"/>
                                          </p:stCondLst>
                                        </p:cTn>
                                        <p:tgtEl>
                                          <p:spTgt spid="1029"/>
                                        </p:tgtEl>
                                      </p:cBhvr>
                                      <p:to x="100000" y="100000"/>
                                    </p:animScale>
                                    <p:animScale>
                                      <p:cBhvr>
                                        <p:cTn id="41" dur="26">
                                          <p:stCondLst>
                                            <p:cond delay="1642"/>
                                          </p:stCondLst>
                                        </p:cTn>
                                        <p:tgtEl>
                                          <p:spTgt spid="1029"/>
                                        </p:tgtEl>
                                      </p:cBhvr>
                                      <p:to x="100000" y="90000"/>
                                    </p:animScale>
                                    <p:animScale>
                                      <p:cBhvr>
                                        <p:cTn id="42" dur="166" decel="50000">
                                          <p:stCondLst>
                                            <p:cond delay="1668"/>
                                          </p:stCondLst>
                                        </p:cTn>
                                        <p:tgtEl>
                                          <p:spTgt spid="1029"/>
                                        </p:tgtEl>
                                      </p:cBhvr>
                                      <p:to x="100000" y="100000"/>
                                    </p:animScale>
                                    <p:animScale>
                                      <p:cBhvr>
                                        <p:cTn id="43" dur="26">
                                          <p:stCondLst>
                                            <p:cond delay="1808"/>
                                          </p:stCondLst>
                                        </p:cTn>
                                        <p:tgtEl>
                                          <p:spTgt spid="1029"/>
                                        </p:tgtEl>
                                      </p:cBhvr>
                                      <p:to x="100000" y="95000"/>
                                    </p:animScale>
                                    <p:animScale>
                                      <p:cBhvr>
                                        <p:cTn id="44" dur="166" decel="50000">
                                          <p:stCondLst>
                                            <p:cond delay="1834"/>
                                          </p:stCondLst>
                                        </p:cTn>
                                        <p:tgtEl>
                                          <p:spTgt spid="10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EŞYA TASATIMINDA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gn="just">
              <a:lnSpc>
                <a:spcPct val="150000"/>
              </a:lnSpc>
              <a:buNone/>
            </a:pPr>
            <a:r>
              <a:rPr lang="tr-TR" sz="1600" dirty="0" smtClean="0"/>
              <a:t>	</a:t>
            </a:r>
            <a:r>
              <a:rPr lang="tr-TR" sz="1600" dirty="0" err="1">
                <a:latin typeface="Arial Narrow" panose="020B0606020202030204" pitchFamily="34" charset="0"/>
                <a:ea typeface="+mj-ea"/>
                <a:cs typeface="+mj-cs"/>
              </a:rPr>
              <a:t>Antropometri</a:t>
            </a:r>
            <a:r>
              <a:rPr lang="tr-TR" sz="1600" dirty="0">
                <a:latin typeface="Arial Narrow" panose="020B0606020202030204" pitchFamily="34" charset="0"/>
                <a:ea typeface="+mj-ea"/>
                <a:cs typeface="+mj-cs"/>
              </a:rPr>
              <a:t>, birbirine hiç benzemeyen eşyaların ölçülerini optimize etmeye yarar. Örneğin, </a:t>
            </a:r>
            <a:r>
              <a:rPr lang="tr-TR" sz="1600" b="1" dirty="0">
                <a:latin typeface="Arial Narrow" panose="020B0606020202030204" pitchFamily="34" charset="0"/>
                <a:ea typeface="+mj-ea"/>
                <a:cs typeface="+mj-cs"/>
              </a:rPr>
              <a:t>diş fırçalarının kıl ve sap </a:t>
            </a:r>
            <a:r>
              <a:rPr lang="tr-TR" sz="1600" dirty="0">
                <a:latin typeface="Arial Narrow" panose="020B0606020202030204" pitchFamily="34" charset="0"/>
                <a:ea typeface="+mj-ea"/>
                <a:cs typeface="+mj-cs"/>
              </a:rPr>
              <a:t>uzunluklarından, </a:t>
            </a:r>
            <a:r>
              <a:rPr lang="tr-TR" sz="1600" b="1" dirty="0">
                <a:latin typeface="Arial Narrow" panose="020B0606020202030204" pitchFamily="34" charset="0"/>
                <a:ea typeface="+mj-ea"/>
                <a:cs typeface="+mj-cs"/>
              </a:rPr>
              <a:t>şişe ve kavanozların tepesindeki vida yivlerinin </a:t>
            </a:r>
            <a:r>
              <a:rPr lang="tr-TR" sz="1600" dirty="0">
                <a:latin typeface="Arial Narrow" panose="020B0606020202030204" pitchFamily="34" charset="0"/>
                <a:ea typeface="+mj-ea"/>
                <a:cs typeface="+mj-cs"/>
              </a:rPr>
              <a:t>çap ve derinliğine kadar; otomobil takım çantalarındaki aletlerin ölçülerinden, radyo ve TV gibi aletlerdeki el ayar düğmelerine kadar; </a:t>
            </a:r>
            <a:r>
              <a:rPr lang="tr-TR" sz="1600" b="1" dirty="0">
                <a:latin typeface="Arial Narrow" panose="020B0606020202030204" pitchFamily="34" charset="0"/>
                <a:ea typeface="+mj-ea"/>
                <a:cs typeface="+mj-cs"/>
              </a:rPr>
              <a:t>cep telefonlarındaki tuşların </a:t>
            </a:r>
            <a:r>
              <a:rPr lang="tr-TR" sz="1600" dirty="0">
                <a:latin typeface="Arial Narrow" panose="020B0606020202030204" pitchFamily="34" charset="0"/>
                <a:ea typeface="+mj-ea"/>
                <a:cs typeface="+mj-cs"/>
              </a:rPr>
              <a:t>boyut ve konumlarından, elbise ve giysilerin beden ve hatta </a:t>
            </a:r>
            <a:r>
              <a:rPr lang="tr-TR" sz="1600" b="1" dirty="0">
                <a:latin typeface="Arial Narrow" panose="020B0606020202030204" pitchFamily="34" charset="0"/>
                <a:ea typeface="+mj-ea"/>
                <a:cs typeface="+mj-cs"/>
              </a:rPr>
              <a:t>kol düğmesi </a:t>
            </a:r>
            <a:r>
              <a:rPr lang="tr-TR" sz="1600" dirty="0">
                <a:latin typeface="Arial Narrow" panose="020B0606020202030204" pitchFamily="34" charset="0"/>
                <a:ea typeface="+mj-ea"/>
                <a:cs typeface="+mj-cs"/>
              </a:rPr>
              <a:t>büyüklüklerine kadar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boyutlara ihtiyaç vardır. </a:t>
            </a:r>
            <a:endParaRPr lang="tr-TR" sz="1600" dirty="0" smtClean="0">
              <a:latin typeface="Arial Narrow" panose="020B0606020202030204" pitchFamily="34" charset="0"/>
              <a:ea typeface="+mj-ea"/>
              <a:cs typeface="+mj-cs"/>
            </a:endParaRPr>
          </a:p>
          <a:p>
            <a:pPr marL="0" indent="0" algn="just">
              <a:lnSpc>
                <a:spcPct val="150000"/>
              </a:lnSpc>
              <a:buNone/>
            </a:pPr>
            <a:r>
              <a:rPr lang="tr-TR" sz="1600" dirty="0">
                <a:latin typeface="Arial Narrow" panose="020B0606020202030204" pitchFamily="34" charset="0"/>
                <a:ea typeface="+mj-ea"/>
                <a:cs typeface="+mj-cs"/>
              </a:rPr>
              <a:t>	Ancak,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 </a:t>
            </a:r>
            <a:r>
              <a:rPr lang="tr-TR" sz="1600" b="1" dirty="0">
                <a:latin typeface="Arial Narrow" panose="020B0606020202030204" pitchFamily="34" charset="0"/>
                <a:ea typeface="+mj-ea"/>
                <a:cs typeface="+mj-cs"/>
              </a:rPr>
              <a:t>vücut ölçüleri ve oranları değişik topluluk ve ırklarda</a:t>
            </a:r>
            <a:r>
              <a:rPr lang="tr-TR" sz="1600" dirty="0">
                <a:latin typeface="Arial Narrow" panose="020B0606020202030204" pitchFamily="34" charset="0"/>
                <a:ea typeface="+mj-ea"/>
                <a:cs typeface="+mj-cs"/>
              </a:rPr>
              <a:t> büyük ölçüde farklılıklar gösterir. ABD’li bir üretici malını orta ve güney Amerika’da veya Güneydoğu Asya’da satmak istiyorsa, ürün boyutlarının dünyadaki en küçük ölçülere sahip Meksikalı veya Vietnamlı kullanıcılara uygun olmasına dikkat etmelidir.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646" y="4607169"/>
            <a:ext cx="6459416" cy="2250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92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EŞYA TASATIMINDA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t>	</a:t>
            </a:r>
            <a:r>
              <a:rPr lang="tr-TR" sz="1600" dirty="0" smtClean="0">
                <a:latin typeface="Arial Narrow" panose="020B0606020202030204" pitchFamily="34" charset="0"/>
                <a:ea typeface="+mj-ea"/>
                <a:cs typeface="+mj-cs"/>
              </a:rPr>
              <a:t>Bir </a:t>
            </a:r>
            <a:r>
              <a:rPr lang="tr-TR" sz="1600" dirty="0">
                <a:latin typeface="Arial Narrow" panose="020B0606020202030204" pitchFamily="34" charset="0"/>
                <a:ea typeface="+mj-ea"/>
                <a:cs typeface="+mj-cs"/>
              </a:rPr>
              <a:t>araştırmada, toplumların sahip oldukları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özelliklerin ürün tasarımdaki önemi şu şekilde açıklanmıştır: </a:t>
            </a:r>
            <a:r>
              <a:rPr lang="tr-TR" sz="1600" b="1" dirty="0">
                <a:latin typeface="Arial Narrow" panose="020B0606020202030204" pitchFamily="34" charset="0"/>
                <a:ea typeface="+mj-ea"/>
                <a:cs typeface="+mj-cs"/>
              </a:rPr>
              <a:t>Bir alet, ABD’li erkek nüfusun % 90'ına uygun tasarlanmışsa</a:t>
            </a:r>
            <a:r>
              <a:rPr lang="tr-TR" sz="1600" dirty="0">
                <a:latin typeface="Arial Narrow" panose="020B0606020202030204" pitchFamily="34" charset="0"/>
                <a:ea typeface="+mj-ea"/>
                <a:cs typeface="+mj-cs"/>
              </a:rPr>
              <a:t>, bu alet kabaca %90 oranında Alman'a, %80 oranında Fransız'a, %65 oranında İtalyan'a, %45 oranında Japon'a, %25 oranında </a:t>
            </a:r>
            <a:r>
              <a:rPr lang="tr-TR" sz="1600" dirty="0" err="1">
                <a:latin typeface="Arial Narrow" panose="020B0606020202030204" pitchFamily="34" charset="0"/>
                <a:ea typeface="+mj-ea"/>
                <a:cs typeface="+mj-cs"/>
              </a:rPr>
              <a:t>Tayland’lıya</a:t>
            </a:r>
            <a:r>
              <a:rPr lang="tr-TR" sz="1600" dirty="0">
                <a:latin typeface="Arial Narrow" panose="020B0606020202030204" pitchFamily="34" charset="0"/>
                <a:ea typeface="+mj-ea"/>
                <a:cs typeface="+mj-cs"/>
              </a:rPr>
              <a:t> ve </a:t>
            </a:r>
            <a:r>
              <a:rPr lang="tr-TR" sz="1600" b="1" dirty="0">
                <a:latin typeface="Arial Narrow" panose="020B0606020202030204" pitchFamily="34" charset="0"/>
                <a:ea typeface="+mj-ea"/>
                <a:cs typeface="+mj-cs"/>
              </a:rPr>
              <a:t>%10 oranında </a:t>
            </a:r>
            <a:r>
              <a:rPr lang="tr-TR" sz="1600" b="1" dirty="0" err="1">
                <a:latin typeface="Arial Narrow" panose="020B0606020202030204" pitchFamily="34" charset="0"/>
                <a:ea typeface="+mj-ea"/>
                <a:cs typeface="+mj-cs"/>
              </a:rPr>
              <a:t>Vietnamlı’ya</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uygundur. Zaten, bir ürünün toplumdaki insanların tümüne uygun olacak boyutlarda üretilmesi pratik olmadığı gibi çok da pahalıdır. Bu sebeple ürünler kullanıcıların (büyük) bir bölümüne uygun olacak şekilde (kütlesel olarak) üretilmektedir. </a:t>
            </a:r>
          </a:p>
          <a:p>
            <a:pPr marL="0" indent="0">
              <a:lnSpc>
                <a:spcPct val="150000"/>
              </a:lnSpc>
              <a:buNone/>
            </a:pPr>
            <a:r>
              <a:rPr lang="tr-TR" sz="1600" dirty="0" smtClean="0">
                <a:latin typeface="Arial Narrow" panose="020B0606020202030204" pitchFamily="34" charset="0"/>
                <a:ea typeface="+mj-ea"/>
                <a:cs typeface="+mj-cs"/>
              </a:rPr>
              <a:t>	İnsan </a:t>
            </a:r>
            <a:r>
              <a:rPr lang="tr-TR" sz="1600" dirty="0">
                <a:latin typeface="Arial Narrow" panose="020B0606020202030204" pitchFamily="34" charset="0"/>
                <a:ea typeface="+mj-ea"/>
                <a:cs typeface="+mj-cs"/>
              </a:rPr>
              <a:t>vücut ölçüleri pek çok değişkenin etkisi altındadır.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ölçüler </a:t>
            </a:r>
            <a:r>
              <a:rPr lang="tr-TR" sz="1600" b="1" dirty="0">
                <a:latin typeface="Arial Narrow" panose="020B0606020202030204" pitchFamily="34" charset="0"/>
                <a:ea typeface="+mj-ea"/>
                <a:cs typeface="+mj-cs"/>
              </a:rPr>
              <a:t>ulus, bölge, yaş, cinsiyet, beslenme, sağlık, spor ve hatta sosyal statü gibi faktörlere </a:t>
            </a:r>
            <a:r>
              <a:rPr lang="tr-TR" sz="1600" dirty="0">
                <a:latin typeface="Arial Narrow" panose="020B0606020202030204" pitchFamily="34" charset="0"/>
                <a:ea typeface="+mj-ea"/>
                <a:cs typeface="+mj-cs"/>
              </a:rPr>
              <a:t>göre değişiklik göstermektedir. Örneğin </a:t>
            </a:r>
            <a:r>
              <a:rPr lang="tr-TR" sz="1600" b="1" dirty="0">
                <a:latin typeface="Arial Narrow" panose="020B0606020202030204" pitchFamily="34" charset="0"/>
                <a:ea typeface="+mj-ea"/>
                <a:cs typeface="+mj-cs"/>
              </a:rPr>
              <a:t>erkekler kadınlardan yaklaşık 13 cm daha uzundur</a:t>
            </a:r>
            <a:r>
              <a:rPr lang="tr-TR" sz="1600" dirty="0">
                <a:latin typeface="Arial Narrow" panose="020B0606020202030204" pitchFamily="34" charset="0"/>
                <a:ea typeface="+mj-ea"/>
                <a:cs typeface="+mj-cs"/>
              </a:rPr>
              <a:t>. Ülkeden ülkeye bireylerin genetik farklılıkları söz konusudur. Örneğin Almanya’da erkeklerin ortalama boyu 173 cm iken, İsviçre’de 172, Türkiye’de 169 cm, ABD’de 167 cm ve Uzak Doğuda ise 152 cm’dir.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Günümüzde </a:t>
            </a:r>
            <a:r>
              <a:rPr lang="tr-TR" sz="1600" dirty="0">
                <a:latin typeface="Arial Narrow" panose="020B0606020202030204" pitchFamily="34" charset="0"/>
                <a:ea typeface="+mj-ea"/>
                <a:cs typeface="+mj-cs"/>
              </a:rPr>
              <a:t>gelişmiş ülkeler kendi insanlarının standart vücut ölçülerini belirleyerek, iş istasyonu tasarımını bu ölçülere göre en uygun boyut, biçim, kullanım ve hareket serbestliğini sağlayacak şekilde gerçekleştirmektedirler. </a:t>
            </a:r>
          </a:p>
        </p:txBody>
      </p:sp>
    </p:spTree>
    <p:extLst>
      <p:ext uri="{BB962C8B-B14F-4D97-AF65-F5344CB8AC3E}">
        <p14:creationId xmlns:p14="http://schemas.microsoft.com/office/powerpoint/2010/main" val="1073014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EŞYA TASATIMINDA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smtClean="0"/>
              <a:t>	</a:t>
            </a:r>
            <a:r>
              <a:rPr lang="tr-TR" sz="1600" b="1" dirty="0" smtClean="0">
                <a:latin typeface="Arial Narrow" panose="020B0606020202030204" pitchFamily="34" charset="0"/>
                <a:ea typeface="+mj-ea"/>
                <a:cs typeface="+mj-cs"/>
              </a:rPr>
              <a:t>Alet </a:t>
            </a:r>
            <a:r>
              <a:rPr lang="tr-TR" sz="1600" b="1" dirty="0">
                <a:latin typeface="Arial Narrow" panose="020B0606020202030204" pitchFamily="34" charset="0"/>
                <a:ea typeface="+mj-ea"/>
                <a:cs typeface="+mj-cs"/>
              </a:rPr>
              <a:t>ile kullanıcı arasındaki fiziksel etkileşimi </a:t>
            </a:r>
            <a:r>
              <a:rPr lang="tr-TR" sz="1600" dirty="0">
                <a:latin typeface="Arial Narrow" panose="020B0606020202030204" pitchFamily="34" charset="0"/>
                <a:ea typeface="+mj-ea"/>
                <a:cs typeface="+mj-cs"/>
              </a:rPr>
              <a:t>kolayca gözlemlemede günümüzde </a:t>
            </a:r>
            <a:r>
              <a:rPr lang="tr-TR" sz="1600" b="1" dirty="0">
                <a:latin typeface="Arial Narrow" panose="020B0606020202030204" pitchFamily="34" charset="0"/>
                <a:ea typeface="+mj-ea"/>
                <a:cs typeface="+mj-cs"/>
              </a:rPr>
              <a:t>bilgisayarlı tasarım programları </a:t>
            </a:r>
            <a:r>
              <a:rPr lang="tr-TR" sz="1600" dirty="0">
                <a:latin typeface="Arial Narrow" panose="020B0606020202030204" pitchFamily="34" charset="0"/>
                <a:ea typeface="+mj-ea"/>
                <a:cs typeface="+mj-cs"/>
              </a:rPr>
              <a:t>kullanılmaktadır. Şekil 4’de görülen </a:t>
            </a:r>
            <a:r>
              <a:rPr lang="tr-TR" sz="1600" b="1" dirty="0">
                <a:latin typeface="Arial Narrow" panose="020B0606020202030204" pitchFamily="34" charset="0"/>
                <a:ea typeface="+mj-ea"/>
                <a:cs typeface="+mj-cs"/>
              </a:rPr>
              <a:t>SAMMIE Modeli, insan-makine sistemindeki ilişkileri geliştirmeyi amaçlayan bu tip bir yaklaşıma örnektir</a:t>
            </a:r>
            <a:r>
              <a:rPr lang="tr-TR" sz="1600" dirty="0">
                <a:latin typeface="Arial Narrow" panose="020B0606020202030204" pitchFamily="34" charset="0"/>
                <a:ea typeface="+mj-ea"/>
                <a:cs typeface="+mj-cs"/>
              </a:rPr>
              <a:t>. Ancak, bilgisayara dayalı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tasarım yardımcıları bulunmasına rağmen, iş istasyonlarının yerleşimde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verilerin başarılı bir şekilde kullanılabilmesi, her şeyden önce bu konudaki prensiplerin iyice anlaşılmış olmasına bağlıdır. </a:t>
            </a:r>
          </a:p>
          <a:p>
            <a:pPr marL="0" indent="0">
              <a:lnSpc>
                <a:spcPct val="150000"/>
              </a:lnSpc>
              <a:buNone/>
            </a:pPr>
            <a:r>
              <a:rPr lang="tr-TR" sz="1600"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Antropometrik</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verilerin çoğunun yarı çıplak örneklerden ölçüldüğü unutulmamalıdır. Gerçek kullanıcılar için giysilere serbestlik tanınması gereklidir. Kullanıcı </a:t>
            </a:r>
            <a:r>
              <a:rPr lang="tr-TR" sz="1600" dirty="0" err="1">
                <a:latin typeface="Arial Narrow" panose="020B0606020202030204" pitchFamily="34" charset="0"/>
                <a:ea typeface="+mj-ea"/>
                <a:cs typeface="+mj-cs"/>
              </a:rPr>
              <a:t>Antropometrisinde</a:t>
            </a:r>
            <a:r>
              <a:rPr lang="tr-TR" sz="1600" dirty="0">
                <a:latin typeface="Arial Narrow" panose="020B0606020202030204" pitchFamily="34" charset="0"/>
                <a:ea typeface="+mj-ea"/>
                <a:cs typeface="+mj-cs"/>
              </a:rPr>
              <a:t> giysinin etkisi hiçbir zaman tam olarak tahmin edilemeyeceği için genellikle santimetre düzeyinde hassasiyet yeterlidir</a:t>
            </a:r>
            <a:r>
              <a:rPr lang="tr-TR" sz="1600" dirty="0"/>
              <a:t>. </a:t>
            </a:r>
            <a:endParaRPr lang="tr-TR" sz="1600" dirty="0">
              <a:latin typeface="Arial Narrow" panose="020B0606020202030204" pitchFamily="34" charset="0"/>
              <a:ea typeface="+mj-ea"/>
              <a:cs typeface="+mj-cs"/>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7631" y="4196861"/>
            <a:ext cx="6002215" cy="2661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0635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EŞYA TASATIMINDA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a:bodyPr>
          <a:lstStyle/>
          <a:p>
            <a:pPr marL="0" indent="0">
              <a:lnSpc>
                <a:spcPct val="150000"/>
              </a:lnSpc>
              <a:buNone/>
            </a:pPr>
            <a:r>
              <a:rPr lang="tr-TR" sz="1600" dirty="0"/>
              <a:t>	</a:t>
            </a:r>
            <a:r>
              <a:rPr lang="tr-TR" sz="1600" b="1" dirty="0" err="1" smtClean="0">
                <a:latin typeface="Arial Narrow" panose="020B0606020202030204" pitchFamily="34" charset="0"/>
                <a:ea typeface="+mj-ea"/>
                <a:cs typeface="+mj-cs"/>
              </a:rPr>
              <a:t>Ergonomist</a:t>
            </a:r>
            <a:r>
              <a:rPr lang="tr-TR" sz="1600" dirty="0">
                <a:latin typeface="Arial Narrow" panose="020B0606020202030204" pitchFamily="34" charset="0"/>
                <a:ea typeface="+mj-ea"/>
                <a:cs typeface="+mj-cs"/>
              </a:rPr>
              <a:t>, uyumsuzlukların ne şekilde olacağını önceden tespit edebilmeli ve </a:t>
            </a:r>
            <a:r>
              <a:rPr lang="tr-TR" sz="1600" b="1" dirty="0">
                <a:latin typeface="Arial Narrow" panose="020B0606020202030204" pitchFamily="34" charset="0"/>
                <a:ea typeface="+mj-ea"/>
                <a:cs typeface="+mj-cs"/>
              </a:rPr>
              <a:t>bir değerlendirme yapmalıdır</a:t>
            </a:r>
            <a:r>
              <a:rPr lang="tr-TR" sz="1600" dirty="0">
                <a:latin typeface="Arial Narrow" panose="020B0606020202030204" pitchFamily="34" charset="0"/>
                <a:ea typeface="+mj-ea"/>
                <a:cs typeface="+mj-cs"/>
              </a:rPr>
              <a:t>. Normal olarak sadece istenen boyutları belirlemek yeterlidir. Örneğin, </a:t>
            </a:r>
            <a:r>
              <a:rPr lang="tr-TR" sz="1600" b="1" dirty="0">
                <a:latin typeface="Arial Narrow" panose="020B0606020202030204" pitchFamily="34" charset="0"/>
                <a:ea typeface="+mj-ea"/>
                <a:cs typeface="+mj-cs"/>
              </a:rPr>
              <a:t>yangın (acil) çıkışı kapı kolu yüksekliğinin</a:t>
            </a:r>
            <a:r>
              <a:rPr lang="tr-TR" sz="1600" dirty="0">
                <a:latin typeface="Arial Narrow" panose="020B0606020202030204" pitchFamily="34" charset="0"/>
                <a:ea typeface="+mj-ea"/>
                <a:cs typeface="+mj-cs"/>
              </a:rPr>
              <a:t>, çocukların dahi yetişebileceği geniş bir kullanıcı kitlesine hitap etmesi sağlanmalıdır. Keza, toplu taşım sistemlerindeki yolcu koltuklarının tasarımında ise, yüksek oranlı değerler kullanılmalıdır. Koltuklardaki </a:t>
            </a:r>
            <a:r>
              <a:rPr lang="tr-TR" sz="1600" b="1" dirty="0">
                <a:latin typeface="Arial Narrow" panose="020B0606020202030204" pitchFamily="34" charset="0"/>
                <a:ea typeface="+mj-ea"/>
                <a:cs typeface="+mj-cs"/>
              </a:rPr>
              <a:t>en küçük bir uyumsuzluk çok sayıda insanın rahatını olumsuz etkileyecektir</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Antropometrik</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veriler ele alınırken dizayn edilecek olan kullanıcıya uyumu açısından </a:t>
            </a:r>
            <a:r>
              <a:rPr lang="tr-TR" sz="1600" b="1" dirty="0">
                <a:latin typeface="Arial Narrow" panose="020B0606020202030204" pitchFamily="34" charset="0"/>
                <a:ea typeface="+mj-ea"/>
                <a:cs typeface="+mj-cs"/>
              </a:rPr>
              <a:t>doğru verilerin toplanması </a:t>
            </a:r>
            <a:r>
              <a:rPr lang="tr-TR" sz="1600" dirty="0">
                <a:latin typeface="Arial Narrow" panose="020B0606020202030204" pitchFamily="34" charset="0"/>
                <a:ea typeface="+mj-ea"/>
                <a:cs typeface="+mj-cs"/>
              </a:rPr>
              <a:t>için </a:t>
            </a:r>
            <a:r>
              <a:rPr lang="tr-TR" sz="1600" b="1" dirty="0" smtClean="0">
                <a:latin typeface="Arial Narrow" panose="020B0606020202030204" pitchFamily="34" charset="0"/>
                <a:ea typeface="+mj-ea"/>
                <a:cs typeface="+mj-cs"/>
              </a:rPr>
              <a:t>doğru kullanıcı </a:t>
            </a:r>
            <a:r>
              <a:rPr lang="tr-TR" sz="1600" b="1" dirty="0" err="1">
                <a:latin typeface="Arial Narrow" panose="020B0606020202030204" pitchFamily="34" charset="0"/>
                <a:ea typeface="+mj-ea"/>
                <a:cs typeface="+mj-cs"/>
              </a:rPr>
              <a:t>populasyonu</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incelenmelidir. Mesela, üretilecek bir oyuncak için incelenecek olan popülasyon oyuncağın hedef kitlesi olan yaştaki çocuklar olacaktır. </a:t>
            </a:r>
          </a:p>
          <a:p>
            <a:pPr marL="0" indent="0">
              <a:lnSpc>
                <a:spcPct val="150000"/>
              </a:lnSpc>
              <a:buNone/>
            </a:pPr>
            <a:r>
              <a:rPr lang="tr-TR" sz="1600" dirty="0" smtClean="0">
                <a:latin typeface="Arial Narrow" panose="020B0606020202030204" pitchFamily="34" charset="0"/>
                <a:ea typeface="+mj-ea"/>
                <a:cs typeface="+mj-cs"/>
              </a:rPr>
              <a:t>	Örneğin</a:t>
            </a:r>
            <a:r>
              <a:rPr lang="tr-TR" sz="1600" dirty="0">
                <a:latin typeface="Arial Narrow" panose="020B0606020202030204" pitchFamily="34" charset="0"/>
                <a:ea typeface="+mj-ea"/>
                <a:cs typeface="+mj-cs"/>
              </a:rPr>
              <a:t>, tasarımı yapılan bir ekipman parçasının kullanıcıları “tüm erkekler” (örneğin ağır vasıta sürücüleri), “tüm erkekler, kadınlar ve gençler” (örneğin özel arabası olanlar) veya “yaşlı erkekler” (baston kullananlar) gibi sınırlı bir grup olabilir. </a:t>
            </a: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Kullanıcı </a:t>
            </a:r>
            <a:r>
              <a:rPr lang="tr-TR" sz="1600" dirty="0">
                <a:latin typeface="Arial Narrow" panose="020B0606020202030204" pitchFamily="34" charset="0"/>
                <a:ea typeface="+mj-ea"/>
                <a:cs typeface="+mj-cs"/>
              </a:rPr>
              <a:t>popülasyonun bazıları (bacak uzunluğu veya kalça genişliği gibi herhangi belirli bir ölçü için %2, %10 ve hatta %20) feda edilmek zorundadır. </a:t>
            </a:r>
          </a:p>
        </p:txBody>
      </p:sp>
    </p:spTree>
    <p:extLst>
      <p:ext uri="{BB962C8B-B14F-4D97-AF65-F5344CB8AC3E}">
        <p14:creationId xmlns:p14="http://schemas.microsoft.com/office/powerpoint/2010/main" val="4197276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EŞYA TASATIMINDA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lnSpcReduction="10000"/>
          </a:bodyPr>
          <a:lstStyle/>
          <a:p>
            <a:pPr marL="0" indent="0">
              <a:lnSpc>
                <a:spcPct val="150000"/>
              </a:lnSpc>
              <a:buNone/>
            </a:pPr>
            <a:r>
              <a:rPr lang="tr-TR" sz="1600" dirty="0"/>
              <a:t>	</a:t>
            </a:r>
            <a:r>
              <a:rPr lang="tr-TR" sz="1600" dirty="0">
                <a:latin typeface="Arial Narrow" panose="020B0606020202030204" pitchFamily="34" charset="0"/>
                <a:ea typeface="+mj-ea"/>
                <a:cs typeface="+mj-cs"/>
              </a:rPr>
              <a:t>Toplanan özellikler için verilerin sadece ortalaması alınarak yapılan bir dizaynda istenmeyen işletme hataları ya da kişilere uyumsuzluk gibi problemler ortaya çıkabilir.  </a:t>
            </a:r>
          </a:p>
          <a:p>
            <a:pPr marL="0" indent="0">
              <a:lnSpc>
                <a:spcPct val="150000"/>
              </a:lnSpc>
              <a:buNone/>
            </a:pPr>
            <a:r>
              <a:rPr lang="tr-TR" sz="1600" dirty="0" smtClean="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Antropometrik</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çalışma yerinden söz edilebilmesi için, iş yerlerinin ortalama değerlere göre değil, amaca göre belirlenmiş bir ölçü aralığında, </a:t>
            </a:r>
            <a:r>
              <a:rPr lang="tr-TR" sz="1600" b="1" dirty="0">
                <a:latin typeface="Arial Narrow" panose="020B0606020202030204" pitchFamily="34" charset="0"/>
                <a:ea typeface="+mj-ea"/>
                <a:cs typeface="+mj-cs"/>
              </a:rPr>
              <a:t>yani alt ve üst sınırlar arasında kalan ölçülere </a:t>
            </a:r>
            <a:r>
              <a:rPr lang="tr-TR" sz="1600" dirty="0">
                <a:latin typeface="Arial Narrow" panose="020B0606020202030204" pitchFamily="34" charset="0"/>
                <a:ea typeface="+mj-ea"/>
                <a:cs typeface="+mj-cs"/>
              </a:rPr>
              <a:t>sahip kişilerin rahatça çalışabileceği şekilde düzenlenmesi gerekir. </a:t>
            </a:r>
          </a:p>
          <a:p>
            <a:pPr marL="0" indent="0">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ölçü aralığının farklı bir amacının bulunmadığı durumlarda, </a:t>
            </a:r>
            <a:r>
              <a:rPr lang="tr-TR" sz="1600" b="1" dirty="0">
                <a:latin typeface="Arial Narrow" panose="020B0606020202030204" pitchFamily="34" charset="0"/>
                <a:ea typeface="+mj-ea"/>
                <a:cs typeface="+mj-cs"/>
              </a:rPr>
              <a:t>%5 ve %95 </a:t>
            </a:r>
            <a:r>
              <a:rPr lang="tr-TR" sz="1600" dirty="0">
                <a:latin typeface="Arial Narrow" panose="020B0606020202030204" pitchFamily="34" charset="0"/>
                <a:ea typeface="+mj-ea"/>
                <a:cs typeface="+mj-cs"/>
              </a:rPr>
              <a:t>sınırları arasında kalan ölçüleri kapsaması, diğer bir ifadeyle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ölçülerin alındığı bireylerin </a:t>
            </a:r>
            <a:r>
              <a:rPr lang="tr-TR" sz="1600" b="1" dirty="0">
                <a:latin typeface="Arial Narrow" panose="020B0606020202030204" pitchFamily="34" charset="0"/>
                <a:ea typeface="+mj-ea"/>
                <a:cs typeface="+mj-cs"/>
              </a:rPr>
              <a:t>en azından %90’ını </a:t>
            </a:r>
            <a:r>
              <a:rPr lang="tr-TR" sz="1600" dirty="0">
                <a:latin typeface="Arial Narrow" panose="020B0606020202030204" pitchFamily="34" charset="0"/>
                <a:ea typeface="+mj-ea"/>
                <a:cs typeface="+mj-cs"/>
              </a:rPr>
              <a:t>içine alan ölçüleri kapsayacak şekilde çalışma yeri düzenlemenin yeterli olabileceği düşünülmektedir. Bu %90, </a:t>
            </a:r>
            <a:r>
              <a:rPr lang="tr-TR" sz="1600" b="1" dirty="0">
                <a:latin typeface="Arial Narrow" panose="020B0606020202030204" pitchFamily="34" charset="0"/>
                <a:ea typeface="+mj-ea"/>
                <a:cs typeface="+mj-cs"/>
              </a:rPr>
              <a:t>en küçük %5 ile en büyük %5’i içermez</a:t>
            </a:r>
            <a:r>
              <a:rPr lang="tr-TR" sz="1600" dirty="0">
                <a:latin typeface="Arial Narrow" panose="020B0606020202030204" pitchFamily="34" charset="0"/>
                <a:ea typeface="+mj-ea"/>
                <a:cs typeface="+mj-cs"/>
              </a:rPr>
              <a:t>. </a:t>
            </a:r>
          </a:p>
          <a:p>
            <a:pPr marL="0" indent="0">
              <a:lnSpc>
                <a:spcPct val="150000"/>
              </a:lnSpc>
              <a:buNone/>
            </a:pPr>
            <a:r>
              <a:rPr lang="tr-TR" sz="1600" dirty="0" smtClean="0">
                <a:latin typeface="Arial Narrow" panose="020B0606020202030204" pitchFamily="34" charset="0"/>
                <a:ea typeface="+mj-ea"/>
                <a:cs typeface="+mj-cs"/>
              </a:rPr>
              <a:t>	Konu </a:t>
            </a:r>
            <a:r>
              <a:rPr lang="tr-TR" sz="1600" dirty="0">
                <a:latin typeface="Arial Narrow" panose="020B0606020202030204" pitchFamily="34" charset="0"/>
                <a:ea typeface="+mj-ea"/>
                <a:cs typeface="+mj-cs"/>
              </a:rPr>
              <a:t>hakkındaki örnek şu şekilde de verilebilir. Bir otomobilde ortalama oturma yüksekliği (oturma yüzeyi ile tavan arasındaki mesafe) erkekler için 90 cm ve standart sapması da 5 cm ise, 91 </a:t>
            </a:r>
            <a:r>
              <a:rPr lang="tr-TR" sz="1600" dirty="0" err="1">
                <a:latin typeface="Arial Narrow" panose="020B0606020202030204" pitchFamily="34" charset="0"/>
                <a:ea typeface="+mj-ea"/>
                <a:cs typeface="+mj-cs"/>
              </a:rPr>
              <a:t>cm’lik</a:t>
            </a:r>
            <a:r>
              <a:rPr lang="tr-TR" sz="1600" dirty="0">
                <a:latin typeface="Arial Narrow" panose="020B0606020202030204" pitchFamily="34" charset="0"/>
                <a:ea typeface="+mj-ea"/>
                <a:cs typeface="+mj-cs"/>
              </a:rPr>
              <a:t> bir tavan yüksekliği sürücülerin %50'sine 1 </a:t>
            </a:r>
            <a:r>
              <a:rPr lang="tr-TR" sz="1600" dirty="0" err="1">
                <a:latin typeface="Arial Narrow" panose="020B0606020202030204" pitchFamily="34" charset="0"/>
                <a:ea typeface="+mj-ea"/>
                <a:cs typeface="+mj-cs"/>
              </a:rPr>
              <a:t>cm’lik</a:t>
            </a:r>
            <a:r>
              <a:rPr lang="tr-TR" sz="1600" dirty="0">
                <a:latin typeface="Arial Narrow" panose="020B0606020202030204" pitchFamily="34" charset="0"/>
                <a:ea typeface="+mj-ea"/>
                <a:cs typeface="+mj-cs"/>
              </a:rPr>
              <a:t> saç ve giysi payı bırakılarak sağlanır. Yüksekliği 5 cm artırarak ek bir %34’lük sürücü kitlesine daha araç uyumlu hale getirilmiş olunur. Yeniden bir 5 </a:t>
            </a:r>
            <a:r>
              <a:rPr lang="tr-TR" sz="1600" dirty="0" err="1">
                <a:latin typeface="Arial Narrow" panose="020B0606020202030204" pitchFamily="34" charset="0"/>
                <a:ea typeface="+mj-ea"/>
                <a:cs typeface="+mj-cs"/>
              </a:rPr>
              <a:t>cm’lik</a:t>
            </a:r>
            <a:r>
              <a:rPr lang="tr-TR" sz="1600" dirty="0">
                <a:latin typeface="Arial Narrow" panose="020B0606020202030204" pitchFamily="34" charset="0"/>
                <a:ea typeface="+mj-ea"/>
                <a:cs typeface="+mj-cs"/>
              </a:rPr>
              <a:t> ilave ise, fazladan %14’lük daha ek kazanıma yol açar ve toplamda yaklaşık %98’e ulaşılmış olunur. Ancak bu son 5 </a:t>
            </a:r>
            <a:r>
              <a:rPr lang="tr-TR" sz="1600" dirty="0" err="1">
                <a:latin typeface="Arial Narrow" panose="020B0606020202030204" pitchFamily="34" charset="0"/>
                <a:ea typeface="+mj-ea"/>
                <a:cs typeface="+mj-cs"/>
              </a:rPr>
              <a:t>cm’lik</a:t>
            </a:r>
            <a:r>
              <a:rPr lang="tr-TR" sz="1600" dirty="0">
                <a:latin typeface="Arial Narrow" panose="020B0606020202030204" pitchFamily="34" charset="0"/>
                <a:ea typeface="+mj-ea"/>
                <a:cs typeface="+mj-cs"/>
              </a:rPr>
              <a:t> ilave sadece %2’lik bir sürücü kitlesi artışına neden olur. Bu son %2’lik grup muhtemelen çok az sayıda araba müşterisine tekabül edeceği için bunların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ihtiyaçlarının tasarıma getireceği ilave maliyetin değerlendirmeye ihtiyacı vardır. Sorulacak soru şudur “acaba değer mi!” </a:t>
            </a:r>
          </a:p>
        </p:txBody>
      </p:sp>
    </p:spTree>
    <p:extLst>
      <p:ext uri="{BB962C8B-B14F-4D97-AF65-F5344CB8AC3E}">
        <p14:creationId xmlns:p14="http://schemas.microsoft.com/office/powerpoint/2010/main" val="3275123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EŞYA TASATIMINDA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smtClean="0"/>
              <a:t>	</a:t>
            </a:r>
            <a:r>
              <a:rPr lang="tr-TR" sz="1600" dirty="0" smtClean="0">
                <a:latin typeface="Arial Narrow" panose="020B0606020202030204" pitchFamily="34" charset="0"/>
                <a:ea typeface="+mj-ea"/>
                <a:cs typeface="+mj-cs"/>
              </a:rPr>
              <a:t>Tek </a:t>
            </a:r>
            <a:r>
              <a:rPr lang="tr-TR" sz="1600" dirty="0">
                <a:latin typeface="Arial Narrow" panose="020B0606020202030204" pitchFamily="34" charset="0"/>
                <a:ea typeface="+mj-ea"/>
                <a:cs typeface="+mj-cs"/>
              </a:rPr>
              <a:t>bir kişiden ziyade vücut ölçülerinin belli bir aralığı için bir iş istasyonunun (çalışma alanının) planında gereken optimum doğruluk, </a:t>
            </a:r>
            <a:r>
              <a:rPr lang="tr-TR" sz="1600" dirty="0" smtClean="0">
                <a:latin typeface="Arial Narrow" panose="020B0606020202030204" pitchFamily="34" charset="0"/>
                <a:ea typeface="+mj-ea"/>
                <a:cs typeface="+mj-cs"/>
              </a:rPr>
              <a:t>Aşağıdaki Şekilde </a:t>
            </a:r>
            <a:r>
              <a:rPr lang="tr-TR" sz="1600" dirty="0">
                <a:latin typeface="Arial Narrow" panose="020B0606020202030204" pitchFamily="34" charset="0"/>
                <a:ea typeface="+mj-ea"/>
                <a:cs typeface="+mj-cs"/>
              </a:rPr>
              <a:t>sürücülerin erişim mesafeleri örneğinde gösterildiği gibidir. Burada, kullanıcı </a:t>
            </a:r>
            <a:r>
              <a:rPr lang="tr-TR" sz="1600" dirty="0" err="1">
                <a:latin typeface="Arial Narrow" panose="020B0606020202030204" pitchFamily="34" charset="0"/>
                <a:ea typeface="+mj-ea"/>
                <a:cs typeface="+mj-cs"/>
              </a:rPr>
              <a:t>populasyonundaki</a:t>
            </a:r>
            <a:r>
              <a:rPr lang="tr-TR" sz="1600" dirty="0">
                <a:latin typeface="Arial Narrow" panose="020B0606020202030204" pitchFamily="34" charset="0"/>
                <a:ea typeface="+mj-ea"/>
                <a:cs typeface="+mj-cs"/>
              </a:rPr>
              <a:t> tüm vücut ölçüleri tarafından erişilebilen alanlar, bir kişi tarafından erişilebilen alanlardan daha küçüktür. Direksiyonun kavranabilmesi için ortak rahatlık alanı paylaşılan alan tarafından belirlenmektedir. </a:t>
            </a:r>
          </a:p>
          <a:p>
            <a:pPr marL="0" indent="0">
              <a:lnSpc>
                <a:spcPct val="150000"/>
              </a:lnSpc>
              <a:buNone/>
            </a:pPr>
            <a:r>
              <a:rPr lang="tr-TR" sz="1600" dirty="0" smtClean="0">
                <a:latin typeface="Arial Narrow" panose="020B0606020202030204" pitchFamily="34" charset="0"/>
                <a:ea typeface="+mj-ea"/>
                <a:cs typeface="+mj-cs"/>
              </a:rPr>
              <a:t>	Sonuçta</a:t>
            </a:r>
            <a:r>
              <a:rPr lang="tr-TR" sz="1600" dirty="0">
                <a:latin typeface="Arial Narrow" panose="020B0606020202030204" pitchFamily="34" charset="0"/>
                <a:ea typeface="+mj-ea"/>
                <a:cs typeface="+mj-cs"/>
              </a:rPr>
              <a:t>, ergonomik iş istasyonu tasarımı doğrultusunda toplanan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 değerlendirilirken, hangi yüzde sınırının (oranının) kullanılacağına işletme politikası çerçevesinde karar verilir. Çünkü dizayn (tasarım) aralığı arttığı zaman maliyette buna bağlı olarak artar.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967" y="4042936"/>
            <a:ext cx="3463803" cy="2815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6259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2. EŞYA TASATIMINDA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a:t>	</a:t>
            </a:r>
            <a:r>
              <a:rPr lang="tr-TR" sz="1600" dirty="0" smtClean="0">
                <a:latin typeface="Arial Narrow" panose="020B0606020202030204" pitchFamily="34" charset="0"/>
                <a:ea typeface="+mj-ea"/>
                <a:cs typeface="+mj-cs"/>
              </a:rPr>
              <a:t>İnsanların </a:t>
            </a:r>
            <a:r>
              <a:rPr lang="tr-TR" sz="1600" dirty="0">
                <a:latin typeface="Arial Narrow" panose="020B0606020202030204" pitchFamily="34" charset="0"/>
                <a:ea typeface="+mj-ea"/>
                <a:cs typeface="+mj-cs"/>
              </a:rPr>
              <a:t>vücut ölçüleri </a:t>
            </a:r>
            <a:r>
              <a:rPr lang="tr-TR" sz="1600" b="1" dirty="0">
                <a:latin typeface="Arial Narrow" panose="020B0606020202030204" pitchFamily="34" charset="0"/>
                <a:ea typeface="+mj-ea"/>
                <a:cs typeface="+mj-cs"/>
              </a:rPr>
              <a:t>normal dağılıma </a:t>
            </a:r>
            <a:r>
              <a:rPr lang="tr-TR" sz="1600" dirty="0">
                <a:latin typeface="Arial Narrow" panose="020B0606020202030204" pitchFamily="34" charset="0"/>
                <a:ea typeface="+mj-ea"/>
                <a:cs typeface="+mj-cs"/>
              </a:rPr>
              <a:t>yakındır. O hâlde, istenilen bir güvenilirlik (%90, %95 veya %99) oranı ile, dağılımı oluşturan bireysel ölçülerin belirli bir kısmının hangi sınırlar içinde kalacağı istatistik yöntemlerle bulunabilir. Örneğin, gerçekte rastlanan ölçülerin %95,4’ü (ilgilenilen </a:t>
            </a:r>
            <a:r>
              <a:rPr lang="tr-TR" sz="1600" dirty="0" err="1">
                <a:latin typeface="Arial Narrow" panose="020B0606020202030204" pitchFamily="34" charset="0"/>
                <a:ea typeface="+mj-ea"/>
                <a:cs typeface="+mj-cs"/>
              </a:rPr>
              <a:t>populasyonun</a:t>
            </a:r>
            <a:r>
              <a:rPr lang="tr-TR" sz="1600" dirty="0">
                <a:latin typeface="Arial Narrow" panose="020B0606020202030204" pitchFamily="34" charset="0"/>
                <a:ea typeface="+mj-ea"/>
                <a:cs typeface="+mj-cs"/>
              </a:rPr>
              <a:t> ortalamasına göre) ±</a:t>
            </a:r>
            <a:r>
              <a:rPr lang="tr-TR" sz="1600" dirty="0" smtClean="0">
                <a:latin typeface="Arial Narrow" panose="020B0606020202030204" pitchFamily="34" charset="0"/>
                <a:ea typeface="+mj-ea"/>
                <a:cs typeface="+mj-cs"/>
              </a:rPr>
              <a:t>2</a:t>
            </a:r>
            <a:r>
              <a:rPr lang="el-GR" sz="1600" dirty="0" smtClean="0">
                <a:latin typeface="Arial Narrow" panose="020B0606020202030204" pitchFamily="34" charset="0"/>
                <a:ea typeface="+mj-ea"/>
                <a:cs typeface="+mj-cs"/>
              </a:rPr>
              <a:t>σ</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içine girer. </a:t>
            </a:r>
          </a:p>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Tasarım </a:t>
            </a:r>
            <a:r>
              <a:rPr lang="tr-TR" sz="1600" dirty="0">
                <a:latin typeface="Arial Narrow" panose="020B0606020202030204" pitchFamily="34" charset="0"/>
                <a:ea typeface="+mj-ea"/>
                <a:cs typeface="+mj-cs"/>
              </a:rPr>
              <a:t>aralığı, (%90 güven sınırları içinde) </a:t>
            </a:r>
            <a:r>
              <a:rPr lang="tr-TR" sz="1600" b="1" dirty="0">
                <a:latin typeface="Arial Narrow" panose="020B0606020202030204" pitchFamily="34" charset="0"/>
                <a:ea typeface="+mj-ea"/>
                <a:cs typeface="+mj-cs"/>
              </a:rPr>
              <a:t>%5-95’lik </a:t>
            </a:r>
            <a:r>
              <a:rPr lang="tr-TR" sz="1600" dirty="0">
                <a:latin typeface="Arial Narrow" panose="020B0606020202030204" pitchFamily="34" charset="0"/>
                <a:ea typeface="+mj-ea"/>
                <a:cs typeface="+mj-cs"/>
              </a:rPr>
              <a:t>kadın çalışanların boy ölçülerine göre seçildiği taktirde, normal dağılım (Z) tablosunda 0,95 olasılığa karşılık gelen ZT değeri </a:t>
            </a:r>
            <a:r>
              <a:rPr lang="tr-TR" sz="1600" b="1" dirty="0">
                <a:latin typeface="Arial Narrow" panose="020B0606020202030204" pitchFamily="34" charset="0"/>
                <a:ea typeface="+mj-ea"/>
                <a:cs typeface="+mj-cs"/>
              </a:rPr>
              <a:t>1,645</a:t>
            </a:r>
            <a:r>
              <a:rPr lang="tr-TR" sz="1600" dirty="0">
                <a:latin typeface="Arial Narrow" panose="020B0606020202030204" pitchFamily="34" charset="0"/>
                <a:ea typeface="+mj-ea"/>
                <a:cs typeface="+mj-cs"/>
              </a:rPr>
              <a:t> olarak bulunur. Normal dağılımın simetri özelliğinden tasarım aralığı aşağıdaki şekilde yazılabilir: </a:t>
            </a:r>
          </a:p>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Tasarım </a:t>
            </a:r>
            <a:r>
              <a:rPr lang="tr-TR" sz="1600" dirty="0">
                <a:latin typeface="Arial Narrow" panose="020B0606020202030204" pitchFamily="34" charset="0"/>
                <a:ea typeface="+mj-ea"/>
                <a:cs typeface="+mj-cs"/>
              </a:rPr>
              <a:t>Aralığı = </a:t>
            </a:r>
            <a:r>
              <a:rPr lang="el-GR" sz="1600" b="1" dirty="0" smtClean="0">
                <a:latin typeface="Arial Narrow" panose="020B0606020202030204" pitchFamily="34" charset="0"/>
                <a:ea typeface="+mj-ea"/>
                <a:cs typeface="+mj-cs"/>
              </a:rPr>
              <a:t>μ</a:t>
            </a:r>
            <a:r>
              <a:rPr lang="tr-TR" sz="1600" b="1" dirty="0" smtClean="0">
                <a:latin typeface="Arial Narrow" panose="020B0606020202030204" pitchFamily="34" charset="0"/>
              </a:rPr>
              <a:t>± </a:t>
            </a:r>
            <a:r>
              <a:rPr lang="tr-TR" sz="1600" b="1" dirty="0" smtClean="0">
                <a:latin typeface="Arial Narrow" panose="020B0606020202030204" pitchFamily="34" charset="0"/>
                <a:ea typeface="+mj-ea"/>
                <a:cs typeface="+mj-cs"/>
              </a:rPr>
              <a:t>ZT </a:t>
            </a:r>
            <a:r>
              <a:rPr lang="tr-TR" sz="1600" b="1" dirty="0">
                <a:latin typeface="Arial Narrow" panose="020B0606020202030204" pitchFamily="34" charset="0"/>
                <a:ea typeface="+mj-ea"/>
                <a:cs typeface="+mj-cs"/>
              </a:rPr>
              <a:t>* </a:t>
            </a:r>
            <a:r>
              <a:rPr lang="el-GR" sz="1600" b="1" dirty="0">
                <a:latin typeface="Arial Narrow" panose="020B0606020202030204" pitchFamily="34" charset="0"/>
              </a:rPr>
              <a:t>σ</a:t>
            </a:r>
            <a:r>
              <a:rPr lang="tr-TR" sz="1600" b="1"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alındığına göre; </a:t>
            </a:r>
          </a:p>
          <a:p>
            <a:pPr marL="0" indent="0">
              <a:lnSpc>
                <a:spcPct val="150000"/>
              </a:lnSpc>
              <a:buNone/>
            </a:pPr>
            <a:r>
              <a:rPr lang="tr-TR" sz="1600" dirty="0" smtClean="0">
                <a:latin typeface="Arial Narrow" panose="020B0606020202030204" pitchFamily="34" charset="0"/>
                <a:ea typeface="+mj-ea"/>
                <a:cs typeface="+mj-cs"/>
              </a:rPr>
              <a:t>	Tasarımın </a:t>
            </a:r>
            <a:r>
              <a:rPr lang="tr-TR" sz="1600" dirty="0">
                <a:latin typeface="Arial Narrow" panose="020B0606020202030204" pitchFamily="34" charset="0"/>
                <a:ea typeface="+mj-ea"/>
                <a:cs typeface="+mj-cs"/>
              </a:rPr>
              <a:t>üst sınır değeri = </a:t>
            </a:r>
            <a:r>
              <a:rPr lang="el-GR" sz="1600" dirty="0">
                <a:latin typeface="Arial Narrow" panose="020B0606020202030204" pitchFamily="34" charset="0"/>
              </a:rPr>
              <a:t>μ</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 ZT </a:t>
            </a:r>
            <a:r>
              <a:rPr lang="tr-TR" sz="1600" dirty="0" smtClean="0">
                <a:latin typeface="Arial Narrow" panose="020B0606020202030204" pitchFamily="34" charset="0"/>
                <a:ea typeface="+mj-ea"/>
                <a:cs typeface="+mj-cs"/>
              </a:rPr>
              <a:t>*</a:t>
            </a:r>
            <a:r>
              <a:rPr lang="el-GR" sz="1600" dirty="0">
                <a:latin typeface="Arial Narrow" panose="020B0606020202030204" pitchFamily="34" charset="0"/>
              </a:rPr>
              <a:t> σ</a:t>
            </a:r>
            <a:r>
              <a:rPr lang="tr-TR" sz="1600" dirty="0">
                <a:latin typeface="Arial Narrow" panose="020B0606020202030204" pitchFamily="34" charset="0"/>
              </a:rPr>
              <a:t> </a:t>
            </a:r>
            <a:endParaRPr lang="tr-TR" sz="1600"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Tasarımın </a:t>
            </a:r>
            <a:r>
              <a:rPr lang="tr-TR" sz="1600" dirty="0">
                <a:latin typeface="Arial Narrow" panose="020B0606020202030204" pitchFamily="34" charset="0"/>
                <a:ea typeface="+mj-ea"/>
                <a:cs typeface="+mj-cs"/>
              </a:rPr>
              <a:t>alt sınır değeri </a:t>
            </a:r>
            <a:r>
              <a:rPr lang="tr-TR" sz="1600" dirty="0" smtClean="0">
                <a:latin typeface="Arial Narrow" panose="020B0606020202030204" pitchFamily="34" charset="0"/>
                <a:ea typeface="+mj-ea"/>
                <a:cs typeface="+mj-cs"/>
              </a:rPr>
              <a:t>=</a:t>
            </a:r>
            <a:r>
              <a:rPr lang="el-GR" sz="1600" dirty="0">
                <a:latin typeface="Arial Narrow" panose="020B0606020202030204" pitchFamily="34" charset="0"/>
              </a:rPr>
              <a:t> μ </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ZT * </a:t>
            </a:r>
            <a:r>
              <a:rPr lang="el-GR" sz="1600" dirty="0">
                <a:latin typeface="Arial Narrow" panose="020B0606020202030204" pitchFamily="34" charset="0"/>
              </a:rPr>
              <a:t>σ</a:t>
            </a:r>
            <a:r>
              <a:rPr lang="tr-TR" sz="1600" dirty="0">
                <a:latin typeface="Arial Narrow" panose="020B0606020202030204" pitchFamily="34" charset="0"/>
              </a:rPr>
              <a:t> </a:t>
            </a:r>
            <a:endParaRPr lang="tr-TR" sz="1600" dirty="0" smtClean="0">
              <a:latin typeface="Arial Narrow" panose="020B0606020202030204" pitchFamily="34" charset="0"/>
            </a:endParaRPr>
          </a:p>
          <a:p>
            <a:pPr marL="0" indent="0">
              <a:lnSpc>
                <a:spcPct val="150000"/>
              </a:lnSpc>
              <a:buNone/>
            </a:pPr>
            <a:r>
              <a:rPr lang="tr-TR" sz="1600" dirty="0" smtClean="0">
                <a:latin typeface="Arial Narrow" panose="020B0606020202030204" pitchFamily="34" charset="0"/>
                <a:ea typeface="+mj-ea"/>
                <a:cs typeface="+mj-cs"/>
              </a:rPr>
              <a:t>Eğer </a:t>
            </a:r>
            <a:r>
              <a:rPr lang="tr-TR" sz="1600" dirty="0">
                <a:latin typeface="Arial Narrow" panose="020B0606020202030204" pitchFamily="34" charset="0"/>
                <a:ea typeface="+mj-ea"/>
                <a:cs typeface="+mj-cs"/>
              </a:rPr>
              <a:t>tasarım %2,5-97, 5 aralığında yapılsa idi ZT değeri </a:t>
            </a:r>
            <a:r>
              <a:rPr lang="tr-TR" sz="1600" b="1" dirty="0">
                <a:latin typeface="Arial Narrow" panose="020B0606020202030204" pitchFamily="34" charset="0"/>
                <a:ea typeface="+mj-ea"/>
                <a:cs typeface="+mj-cs"/>
              </a:rPr>
              <a:t>1,96</a:t>
            </a:r>
            <a:r>
              <a:rPr lang="tr-TR" sz="1600" dirty="0">
                <a:latin typeface="Arial Narrow" panose="020B0606020202030204" pitchFamily="34" charset="0"/>
                <a:ea typeface="+mj-ea"/>
                <a:cs typeface="+mj-cs"/>
              </a:rPr>
              <a:t>; %0,5-99,5 aralığında yapılsa idi ZT </a:t>
            </a:r>
            <a:r>
              <a:rPr lang="tr-TR" sz="1600" b="1" dirty="0">
                <a:latin typeface="Arial Narrow" panose="020B0606020202030204" pitchFamily="34" charset="0"/>
                <a:ea typeface="+mj-ea"/>
                <a:cs typeface="+mj-cs"/>
              </a:rPr>
              <a:t>değeri 2,575 </a:t>
            </a:r>
            <a:r>
              <a:rPr lang="tr-TR" sz="1600" dirty="0">
                <a:latin typeface="Arial Narrow" panose="020B0606020202030204" pitchFamily="34" charset="0"/>
                <a:ea typeface="+mj-ea"/>
                <a:cs typeface="+mj-cs"/>
              </a:rPr>
              <a:t>olarak alınırdı. </a:t>
            </a:r>
          </a:p>
        </p:txBody>
      </p:sp>
    </p:spTree>
    <p:extLst>
      <p:ext uri="{BB962C8B-B14F-4D97-AF65-F5344CB8AC3E}">
        <p14:creationId xmlns:p14="http://schemas.microsoft.com/office/powerpoint/2010/main" val="1914885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ANTROPOMETRİK VERİLER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a:t>	</a:t>
            </a:r>
            <a:r>
              <a:rPr lang="tr-TR" sz="1600" dirty="0">
                <a:latin typeface="Arial Narrow" panose="020B0606020202030204" pitchFamily="34" charset="0"/>
                <a:ea typeface="+mj-ea"/>
                <a:cs typeface="+mj-cs"/>
              </a:rPr>
              <a:t>Ergonomik amaçlarla insan vücut ölçülerinin belirlenmesinde, </a:t>
            </a:r>
            <a:r>
              <a:rPr lang="tr-TR" sz="1600" b="1" i="1" dirty="0">
                <a:latin typeface="Arial Narrow" panose="020B0606020202030204" pitchFamily="34" charset="0"/>
                <a:ea typeface="+mj-ea"/>
                <a:cs typeface="+mj-cs"/>
              </a:rPr>
              <a:t>statik ve dinamik </a:t>
            </a:r>
            <a:r>
              <a:rPr lang="tr-TR" sz="1600" b="1" i="1" dirty="0" err="1">
                <a:latin typeface="Arial Narrow" panose="020B0606020202030204" pitchFamily="34" charset="0"/>
                <a:ea typeface="+mj-ea"/>
                <a:cs typeface="+mj-cs"/>
              </a:rPr>
              <a:t>antropometri</a:t>
            </a:r>
            <a:r>
              <a:rPr lang="tr-TR" sz="1600" b="1" i="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olarak bilinen iki farklı metot geliştirilmiştir. </a:t>
            </a:r>
            <a:r>
              <a:rPr lang="tr-TR" sz="1600" b="1" i="1" dirty="0">
                <a:latin typeface="Arial Narrow" panose="020B0606020202030204" pitchFamily="34" charset="0"/>
                <a:ea typeface="+mj-ea"/>
                <a:cs typeface="+mj-cs"/>
              </a:rPr>
              <a:t>Statik </a:t>
            </a:r>
            <a:r>
              <a:rPr lang="tr-TR" sz="1600" b="1" i="1" dirty="0" err="1">
                <a:latin typeface="Arial Narrow" panose="020B0606020202030204" pitchFamily="34" charset="0"/>
                <a:ea typeface="+mj-ea"/>
                <a:cs typeface="+mj-cs"/>
              </a:rPr>
              <a:t>antropometri</a:t>
            </a:r>
            <a:r>
              <a:rPr lang="tr-TR" sz="1600" dirty="0">
                <a:latin typeface="Arial Narrow" panose="020B0606020202030204" pitchFamily="34" charset="0"/>
                <a:ea typeface="+mj-ea"/>
                <a:cs typeface="+mj-cs"/>
              </a:rPr>
              <a:t>, insanın statik </a:t>
            </a:r>
            <a:r>
              <a:rPr lang="tr-TR" sz="1600" b="1" dirty="0">
                <a:latin typeface="Arial Narrow" panose="020B0606020202030204" pitchFamily="34" charset="0"/>
                <a:ea typeface="+mj-ea"/>
                <a:cs typeface="+mj-cs"/>
              </a:rPr>
              <a:t>durma</a:t>
            </a:r>
            <a:r>
              <a:rPr lang="tr-TR" sz="1600" dirty="0">
                <a:latin typeface="Arial Narrow" panose="020B0606020202030204" pitchFamily="34" charset="0"/>
                <a:ea typeface="+mj-ea"/>
                <a:cs typeface="+mj-cs"/>
              </a:rPr>
              <a:t> (gaz maskelerinin yüz ölçülerine uyumu gibi) ve </a:t>
            </a:r>
            <a:r>
              <a:rPr lang="tr-TR" sz="1600" b="1" dirty="0">
                <a:latin typeface="Arial Narrow" panose="020B0606020202030204" pitchFamily="34" charset="0"/>
                <a:ea typeface="+mj-ea"/>
                <a:cs typeface="+mj-cs"/>
              </a:rPr>
              <a:t>oturma hâlindeki </a:t>
            </a:r>
            <a:r>
              <a:rPr lang="tr-TR" sz="1600" dirty="0">
                <a:latin typeface="Arial Narrow" panose="020B0606020202030204" pitchFamily="34" charset="0"/>
                <a:ea typeface="+mj-ea"/>
                <a:cs typeface="+mj-cs"/>
              </a:rPr>
              <a:t>(sıra ve sandalyelerin vücut ölçülerine uyumu gibi) vücut ölçülerinin bulgularını verirken, </a:t>
            </a:r>
            <a:r>
              <a:rPr lang="tr-TR" sz="1600" b="1" i="1" dirty="0">
                <a:latin typeface="Arial Narrow" panose="020B0606020202030204" pitchFamily="34" charset="0"/>
                <a:ea typeface="+mj-ea"/>
                <a:cs typeface="+mj-cs"/>
              </a:rPr>
              <a:t>dinamik </a:t>
            </a:r>
            <a:r>
              <a:rPr lang="tr-TR" sz="1600" b="1" i="1" dirty="0" err="1">
                <a:latin typeface="Arial Narrow" panose="020B0606020202030204" pitchFamily="34" charset="0"/>
                <a:ea typeface="+mj-ea"/>
                <a:cs typeface="+mj-cs"/>
              </a:rPr>
              <a:t>antropometri</a:t>
            </a:r>
            <a:r>
              <a:rPr lang="tr-TR" sz="1600" b="1" i="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ise insanın </a:t>
            </a:r>
            <a:r>
              <a:rPr lang="tr-TR" sz="1600" b="1" dirty="0">
                <a:latin typeface="Arial Narrow" panose="020B0606020202030204" pitchFamily="34" charset="0"/>
                <a:ea typeface="+mj-ea"/>
                <a:cs typeface="+mj-cs"/>
              </a:rPr>
              <a:t>hareket hâlindeki </a:t>
            </a:r>
            <a:r>
              <a:rPr lang="tr-TR" sz="1600" dirty="0">
                <a:latin typeface="Arial Narrow" panose="020B0606020202030204" pitchFamily="34" charset="0"/>
                <a:ea typeface="+mj-ea"/>
                <a:cs typeface="+mj-cs"/>
              </a:rPr>
              <a:t>vücut ölçülerinin bulgularını verir.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569" y="3171092"/>
            <a:ext cx="9882554" cy="3064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47996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ANTROPOMETRİK VERİLER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a:t>	</a:t>
            </a:r>
            <a:r>
              <a:rPr lang="tr-TR" sz="1600" dirty="0">
                <a:latin typeface="Arial Narrow" panose="020B0606020202030204" pitchFamily="34" charset="0"/>
                <a:ea typeface="+mj-ea"/>
                <a:cs typeface="+mj-cs"/>
              </a:rPr>
              <a:t>Bir makine yerleşimi için kullanılacak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verilerin o makine kullanıcılarına ait olması gereklidir. Örneğin, Avrupa ve </a:t>
            </a:r>
            <a:r>
              <a:rPr lang="tr-TR" sz="1600" b="1" dirty="0">
                <a:latin typeface="Arial Narrow" panose="020B0606020202030204" pitchFamily="34" charset="0"/>
                <a:ea typeface="+mj-ea"/>
                <a:cs typeface="+mj-cs"/>
              </a:rPr>
              <a:t>Amerika ülke insanının </a:t>
            </a:r>
            <a:r>
              <a:rPr lang="tr-TR" sz="1600" b="1" dirty="0" err="1">
                <a:latin typeface="Arial Narrow" panose="020B0606020202030204" pitchFamily="34" charset="0"/>
                <a:ea typeface="+mj-ea"/>
                <a:cs typeface="+mj-cs"/>
              </a:rPr>
              <a:t>antropometrik</a:t>
            </a:r>
            <a:r>
              <a:rPr lang="tr-TR" sz="1600" b="1" dirty="0">
                <a:latin typeface="Arial Narrow" panose="020B0606020202030204" pitchFamily="34" charset="0"/>
                <a:ea typeface="+mj-ea"/>
                <a:cs typeface="+mj-cs"/>
              </a:rPr>
              <a:t> özelliklerine göre tasarlanmış bir makinenin Türkiye’de kullanılmasının bazı sorunları </a:t>
            </a:r>
            <a:r>
              <a:rPr lang="tr-TR" sz="1600" dirty="0">
                <a:latin typeface="Arial Narrow" panose="020B0606020202030204" pitchFamily="34" charset="0"/>
                <a:ea typeface="+mj-ea"/>
                <a:cs typeface="+mj-cs"/>
              </a:rPr>
              <a:t>beraberinde getirebileceği düşünülmelidir. Benzer olarak, Avrupa insanın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karakteristiklerine göre tasarlanmış otobüs yolcu koltuklarında, hiçbir modifikasyona gidilmeden aynı koltuklarda Türk insanının da seyahat ettirilmesinin ne derece sakıncalı olduğu, yaptıkları seyahatler sonrasında yakındıkları rahatsızlıklara kulak verilmesiyle kolaylıkla gözlemlenebilir.  </a:t>
            </a:r>
          </a:p>
          <a:p>
            <a:pPr marL="0" indent="0">
              <a:lnSpc>
                <a:spcPct val="150000"/>
              </a:lnSpc>
              <a:buNone/>
            </a:pPr>
            <a:r>
              <a:rPr lang="tr-TR" sz="1600" dirty="0">
                <a:latin typeface="Arial Narrow" panose="020B0606020202030204" pitchFamily="34" charset="0"/>
                <a:ea typeface="+mj-ea"/>
                <a:cs typeface="+mj-cs"/>
              </a:rPr>
              <a:t>	Makine kontrolü gibi iş istasyonlarının denetim organı yerleşiminde </a:t>
            </a:r>
            <a:r>
              <a:rPr lang="tr-TR" sz="1600" b="1" dirty="0">
                <a:latin typeface="Arial Narrow" panose="020B0606020202030204" pitchFamily="34" charset="0"/>
                <a:ea typeface="+mj-ea"/>
                <a:cs typeface="+mj-cs"/>
              </a:rPr>
              <a:t>dinamik verilerin daha kullanışlı </a:t>
            </a:r>
            <a:r>
              <a:rPr lang="tr-TR" sz="1600" dirty="0">
                <a:latin typeface="Arial Narrow" panose="020B0606020202030204" pitchFamily="34" charset="0"/>
                <a:ea typeface="+mj-ea"/>
                <a:cs typeface="+mj-cs"/>
              </a:rPr>
              <a:t>olacağı doğaldır. Ancak, dinamik verilerin elde edilmesi oldukça güç olduğu için, </a:t>
            </a:r>
            <a:r>
              <a:rPr lang="tr-TR" sz="1600" b="1" dirty="0">
                <a:latin typeface="Arial Narrow" panose="020B0606020202030204" pitchFamily="34" charset="0"/>
                <a:ea typeface="+mj-ea"/>
                <a:cs typeface="+mj-cs"/>
              </a:rPr>
              <a:t>çoğunlukla statik değerler kullanılmaktadır</a:t>
            </a:r>
            <a:r>
              <a:rPr lang="tr-TR" sz="1600" dirty="0">
                <a:latin typeface="Arial Narrow" panose="020B0606020202030204" pitchFamily="34" charset="0"/>
                <a:ea typeface="+mj-ea"/>
                <a:cs typeface="+mj-cs"/>
              </a:rPr>
              <a:t>. </a:t>
            </a:r>
          </a:p>
          <a:p>
            <a:pPr marL="0" indent="0">
              <a:lnSpc>
                <a:spcPct val="150000"/>
              </a:lnSpc>
              <a:buNone/>
            </a:pPr>
            <a:r>
              <a:rPr lang="tr-TR" sz="1600" dirty="0">
                <a:latin typeface="Arial Narrow" panose="020B0606020202030204" pitchFamily="34" charset="0"/>
                <a:ea typeface="+mj-ea"/>
                <a:cs typeface="+mj-cs"/>
              </a:rPr>
              <a:t>	Ayrıca, iş düzenlemede statik ölçüler kadar işlevsel ölçüler de önem taşır. Zira, insan iş sırasında sadece sabit bir duruş şeklinde bulunmaz. </a:t>
            </a:r>
            <a:r>
              <a:rPr lang="tr-TR" sz="1600" b="1" dirty="0">
                <a:latin typeface="Arial Narrow" panose="020B0606020202030204" pitchFamily="34" charset="0"/>
                <a:ea typeface="+mj-ea"/>
                <a:cs typeface="+mj-cs"/>
              </a:rPr>
              <a:t>Uzanır, eğilir, ayağını pedala uzatır, görüş alanını değiştirir </a:t>
            </a:r>
            <a:r>
              <a:rPr lang="tr-TR" sz="1600" dirty="0">
                <a:latin typeface="Arial Narrow" panose="020B0606020202030204" pitchFamily="34" charset="0"/>
                <a:ea typeface="+mj-ea"/>
                <a:cs typeface="+mj-cs"/>
              </a:rPr>
              <a:t>vb. Dolayısıyla, işlem alanlarının hesaplanmasında, sadece vücut ölçülerinin geometrik ilişkisine bakılmaz; iş bütünüyle, kritik gözle işlevsel olarak sınanır. </a:t>
            </a:r>
            <a:r>
              <a:rPr lang="tr-TR" sz="1600" dirty="0" smtClean="0">
                <a:latin typeface="Arial Narrow" panose="020B0606020202030204" pitchFamily="34" charset="0"/>
                <a:ea typeface="+mj-ea"/>
                <a:cs typeface="+mj-cs"/>
              </a:rPr>
              <a:t> </a:t>
            </a:r>
          </a:p>
          <a:p>
            <a:pPr marL="0" indent="0">
              <a:lnSpc>
                <a:spcPct val="150000"/>
              </a:lnSpc>
              <a:buNone/>
            </a:pPr>
            <a:r>
              <a:rPr lang="tr-TR" sz="1600" dirty="0" smtClean="0"/>
              <a:t>	</a:t>
            </a:r>
            <a:r>
              <a:rPr lang="tr-TR" sz="1600" dirty="0">
                <a:latin typeface="Arial Narrow" panose="020B0606020202030204" pitchFamily="34" charset="0"/>
                <a:ea typeface="+mj-ea"/>
                <a:cs typeface="+mj-cs"/>
              </a:rPr>
              <a:t>İşlem alanı, yerine getireceği işe bağlı olarak kişinin gereksindiği alandır. Bu alanın boyutlandırılmasında, kullanılan organ ya da vücut bölümü hareket sınırlarının maksimum kavrama noktaları göz önüne alınır. </a:t>
            </a:r>
          </a:p>
        </p:txBody>
      </p:sp>
    </p:spTree>
    <p:extLst>
      <p:ext uri="{BB962C8B-B14F-4D97-AF65-F5344CB8AC3E}">
        <p14:creationId xmlns:p14="http://schemas.microsoft.com/office/powerpoint/2010/main" val="3971707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ANTROPOMETRİK VERİLER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800" b="1" dirty="0">
                <a:latin typeface="Arial Narrow" panose="020B0606020202030204" pitchFamily="34" charset="0"/>
                <a:ea typeface="+mj-ea"/>
                <a:cs typeface="+mj-cs"/>
              </a:rPr>
              <a:t>3.1. Statik </a:t>
            </a:r>
            <a:r>
              <a:rPr lang="tr-TR" sz="1800" b="1" dirty="0" err="1">
                <a:latin typeface="Arial Narrow" panose="020B0606020202030204" pitchFamily="34" charset="0"/>
                <a:ea typeface="+mj-ea"/>
                <a:cs typeface="+mj-cs"/>
              </a:rPr>
              <a:t>Antropometrik</a:t>
            </a:r>
            <a:r>
              <a:rPr lang="tr-TR" sz="1800" b="1" dirty="0">
                <a:latin typeface="Arial Narrow" panose="020B0606020202030204" pitchFamily="34" charset="0"/>
                <a:ea typeface="+mj-ea"/>
                <a:cs typeface="+mj-cs"/>
              </a:rPr>
              <a:t> Veriler: </a:t>
            </a:r>
          </a:p>
          <a:p>
            <a:pPr marL="0" indent="0">
              <a:lnSpc>
                <a:spcPct val="150000"/>
              </a:lnSpc>
              <a:buNone/>
            </a:pPr>
            <a:r>
              <a:rPr lang="tr-TR" sz="1600" dirty="0" smtClean="0">
                <a:latin typeface="Arial Narrow" panose="020B0606020202030204" pitchFamily="34" charset="0"/>
                <a:ea typeface="+mj-ea"/>
                <a:cs typeface="+mj-cs"/>
              </a:rPr>
              <a:t>	Bunlar </a:t>
            </a:r>
            <a:r>
              <a:rPr lang="tr-TR" sz="1600" dirty="0">
                <a:latin typeface="Arial Narrow" panose="020B0606020202030204" pitchFamily="34" charset="0"/>
                <a:ea typeface="+mj-ea"/>
                <a:cs typeface="+mj-cs"/>
              </a:rPr>
              <a:t>bireyin </a:t>
            </a:r>
            <a:r>
              <a:rPr lang="tr-TR" sz="1600" b="1" dirty="0">
                <a:latin typeface="Arial Narrow" panose="020B0606020202030204" pitchFamily="34" charset="0"/>
                <a:ea typeface="+mj-ea"/>
                <a:cs typeface="+mj-cs"/>
              </a:rPr>
              <a:t>statik (sabit, yapısal) pozisyonlarda vücut boyutlarının </a:t>
            </a:r>
            <a:r>
              <a:rPr lang="tr-TR" sz="1600" dirty="0">
                <a:latin typeface="Arial Narrow" panose="020B0606020202030204" pitchFamily="34" charset="0"/>
                <a:ea typeface="+mj-ea"/>
                <a:cs typeface="+mj-cs"/>
              </a:rPr>
              <a:t>ölçülmesi ile elde edilen verilerdir. Ölçümler ya tam olarak belirli bir anatomik yapıdan bir diğer anatomik yapıya, ya da uzayda sabit bir noktaya göre yapılmaktadır. Örneğin </a:t>
            </a:r>
            <a:r>
              <a:rPr lang="tr-TR" sz="1600" b="1" dirty="0">
                <a:latin typeface="Arial Narrow" panose="020B0606020202030204" pitchFamily="34" charset="0"/>
                <a:ea typeface="+mj-ea"/>
                <a:cs typeface="+mj-cs"/>
              </a:rPr>
              <a:t>eklemlerin yerden yüksekliği, diz arkası çukurun (</a:t>
            </a:r>
            <a:r>
              <a:rPr lang="tr-TR" sz="1600" b="1" dirty="0" err="1">
                <a:latin typeface="Arial Narrow" panose="020B0606020202030204" pitchFamily="34" charset="0"/>
                <a:ea typeface="+mj-ea"/>
                <a:cs typeface="+mj-cs"/>
              </a:rPr>
              <a:t>popliteal</a:t>
            </a:r>
            <a:r>
              <a:rPr lang="tr-TR" sz="1600" b="1" dirty="0">
                <a:latin typeface="Arial Narrow" panose="020B0606020202030204" pitchFamily="34" charset="0"/>
                <a:ea typeface="+mj-ea"/>
                <a:cs typeface="+mj-cs"/>
              </a:rPr>
              <a:t> fossa) yüksekliği </a:t>
            </a:r>
            <a:r>
              <a:rPr lang="tr-TR" sz="1600" dirty="0">
                <a:latin typeface="Arial Narrow" panose="020B0606020202030204" pitchFamily="34" charset="0"/>
                <a:ea typeface="+mj-ea"/>
                <a:cs typeface="+mj-cs"/>
              </a:rPr>
              <a:t>veya </a:t>
            </a:r>
            <a:r>
              <a:rPr lang="tr-TR" sz="1600" b="1" dirty="0">
                <a:latin typeface="Arial Narrow" panose="020B0606020202030204" pitchFamily="34" charset="0"/>
                <a:ea typeface="+mj-ea"/>
                <a:cs typeface="+mj-cs"/>
              </a:rPr>
              <a:t>diz arkasının yerden yüksekliği </a:t>
            </a:r>
            <a:r>
              <a:rPr lang="tr-TR" sz="1600" dirty="0">
                <a:latin typeface="Arial Narrow" panose="020B0606020202030204" pitchFamily="34" charset="0"/>
                <a:ea typeface="+mj-ea"/>
                <a:cs typeface="+mj-cs"/>
              </a:rPr>
              <a:t>gibi. </a:t>
            </a:r>
          </a:p>
          <a:p>
            <a:pPr marL="0" indent="0">
              <a:lnSpc>
                <a:spcPct val="150000"/>
              </a:lnSpc>
              <a:buNone/>
            </a:pPr>
            <a:r>
              <a:rPr lang="tr-TR" sz="1600" dirty="0" smtClean="0">
                <a:latin typeface="Arial Narrow" panose="020B0606020202030204" pitchFamily="34" charset="0"/>
                <a:ea typeface="+mj-ea"/>
                <a:cs typeface="+mj-cs"/>
              </a:rPr>
              <a:t>	Statik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verilerin yararlanıldığı bazı alanlara örnek olarak, </a:t>
            </a:r>
            <a:r>
              <a:rPr lang="tr-TR" sz="1600" b="1" dirty="0">
                <a:latin typeface="Arial Narrow" panose="020B0606020202030204" pitchFamily="34" charset="0"/>
                <a:ea typeface="+mj-ea"/>
                <a:cs typeface="+mj-cs"/>
              </a:rPr>
              <a:t>mobilya boyutlarının belirlenmesi ve giysi bedenlerinin </a:t>
            </a:r>
            <a:r>
              <a:rPr lang="tr-TR" sz="1600" dirty="0">
                <a:latin typeface="Arial Narrow" panose="020B0606020202030204" pitchFamily="34" charset="0"/>
                <a:ea typeface="+mj-ea"/>
                <a:cs typeface="+mj-cs"/>
              </a:rPr>
              <a:t>alt ve üst sınırlarının ayarlanması sayılabilir. Tablo 1’de dünyadaki değişik uluslardan seçilmiş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 gösterilmektedir.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122" y="4282952"/>
            <a:ext cx="7610109" cy="2492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6249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ANTROPOMETRİK VERİLER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3.2. Dinamik </a:t>
            </a:r>
            <a:r>
              <a:rPr lang="tr-TR" sz="1800" b="1" dirty="0" err="1">
                <a:latin typeface="Arial Narrow" panose="020B0606020202030204" pitchFamily="34" charset="0"/>
                <a:ea typeface="+mj-ea"/>
                <a:cs typeface="+mj-cs"/>
              </a:rPr>
              <a:t>Antropometrik</a:t>
            </a:r>
            <a:r>
              <a:rPr lang="tr-TR" sz="1800" b="1" dirty="0">
                <a:latin typeface="Arial Narrow" panose="020B0606020202030204" pitchFamily="34" charset="0"/>
                <a:ea typeface="+mj-ea"/>
                <a:cs typeface="+mj-cs"/>
              </a:rPr>
              <a:t> Veriler: </a:t>
            </a:r>
          </a:p>
          <a:p>
            <a:pPr marL="0" indent="0">
              <a:lnSpc>
                <a:spcPct val="150000"/>
              </a:lnSpc>
              <a:buNone/>
            </a:pPr>
            <a:r>
              <a:rPr lang="tr-TR" sz="1600" dirty="0" smtClean="0">
                <a:latin typeface="Arial Narrow" panose="020B0606020202030204" pitchFamily="34" charset="0"/>
                <a:ea typeface="+mj-ea"/>
                <a:cs typeface="+mj-cs"/>
              </a:rPr>
              <a:t>	Bu </a:t>
            </a:r>
            <a:r>
              <a:rPr lang="tr-TR" sz="1600" dirty="0">
                <a:latin typeface="Arial Narrow" panose="020B0606020202030204" pitchFamily="34" charset="0"/>
                <a:ea typeface="+mj-ea"/>
                <a:cs typeface="+mj-cs"/>
              </a:rPr>
              <a:t>veriler sabit bir referans noktasına göre </a:t>
            </a:r>
            <a:r>
              <a:rPr lang="tr-TR" sz="1600" b="1" dirty="0">
                <a:latin typeface="Arial Narrow" panose="020B0606020202030204" pitchFamily="34" charset="0"/>
                <a:ea typeface="+mj-ea"/>
                <a:cs typeface="+mj-cs"/>
              </a:rPr>
              <a:t>vücudun</a:t>
            </a:r>
            <a:r>
              <a:rPr lang="tr-TR" sz="1600" dirty="0">
                <a:latin typeface="Arial Narrow" panose="020B0606020202030204" pitchFamily="34" charset="0"/>
                <a:ea typeface="+mj-ea"/>
                <a:cs typeface="+mj-cs"/>
              </a:rPr>
              <a:t> bir bölümünün </a:t>
            </a:r>
            <a:r>
              <a:rPr lang="tr-TR" sz="1600" b="1" dirty="0">
                <a:latin typeface="Arial Narrow" panose="020B0606020202030204" pitchFamily="34" charset="0"/>
                <a:ea typeface="+mj-ea"/>
                <a:cs typeface="+mj-cs"/>
              </a:rPr>
              <a:t>hareketlerini tanımlayan verilerdir</a:t>
            </a:r>
            <a:r>
              <a:rPr lang="tr-TR" sz="1600" dirty="0">
                <a:latin typeface="Arial Narrow" panose="020B0606020202030204" pitchFamily="34" charset="0"/>
                <a:ea typeface="+mj-ea"/>
                <a:cs typeface="+mj-cs"/>
              </a:rPr>
              <a:t>. Dinamik </a:t>
            </a:r>
            <a:r>
              <a:rPr lang="tr-TR" sz="1600" dirty="0" err="1">
                <a:latin typeface="Arial Narrow" panose="020B0606020202030204" pitchFamily="34" charset="0"/>
                <a:ea typeface="+mj-ea"/>
                <a:cs typeface="+mj-cs"/>
              </a:rPr>
              <a:t>antropometri</a:t>
            </a:r>
            <a:r>
              <a:rPr lang="tr-TR" sz="1600" dirty="0">
                <a:latin typeface="Arial Narrow" panose="020B0606020202030204" pitchFamily="34" charset="0"/>
                <a:ea typeface="+mj-ea"/>
                <a:cs typeface="+mj-cs"/>
              </a:rPr>
              <a:t> ile, örneğin ayakta duran bir kişinin ileriye doğru ulaşabileceği maksimum mesafenin verileri elde </a:t>
            </a:r>
            <a:r>
              <a:rPr lang="tr-TR" sz="1600" dirty="0" smtClean="0">
                <a:latin typeface="Arial Narrow" panose="020B0606020202030204" pitchFamily="34" charset="0"/>
                <a:ea typeface="+mj-ea"/>
                <a:cs typeface="+mj-cs"/>
              </a:rPr>
              <a:t>edil</a:t>
            </a:r>
            <a:r>
              <a:rPr lang="tr-TR" sz="1600" dirty="0">
                <a:latin typeface="Arial Narrow" panose="020B0606020202030204" pitchFamily="34" charset="0"/>
                <a:ea typeface="+mj-ea"/>
                <a:cs typeface="+mj-cs"/>
              </a:rPr>
              <a:t>ebilir. </a:t>
            </a:r>
          </a:p>
          <a:p>
            <a:pPr marL="0" indent="0">
              <a:lnSpc>
                <a:spcPct val="150000"/>
              </a:lnSpc>
              <a:buNone/>
            </a:pPr>
            <a:r>
              <a:rPr lang="tr-TR" sz="1600" dirty="0" smtClean="0">
                <a:latin typeface="Arial Narrow" panose="020B0606020202030204" pitchFamily="34" charset="0"/>
                <a:ea typeface="+mj-ea"/>
                <a:cs typeface="+mj-cs"/>
              </a:rPr>
              <a:t>	</a:t>
            </a:r>
            <a:r>
              <a:rPr lang="tr-TR" sz="1600" b="1" i="1" dirty="0" smtClean="0">
                <a:latin typeface="Arial Narrow" panose="020B0606020202030204" pitchFamily="34" charset="0"/>
                <a:ea typeface="+mj-ea"/>
                <a:cs typeface="+mj-cs"/>
              </a:rPr>
              <a:t>İş </a:t>
            </a:r>
            <a:r>
              <a:rPr lang="tr-TR" sz="1600" b="1" i="1" dirty="0">
                <a:latin typeface="Arial Narrow" panose="020B0606020202030204" pitchFamily="34" charset="0"/>
                <a:ea typeface="+mj-ea"/>
                <a:cs typeface="+mj-cs"/>
              </a:rPr>
              <a:t>alanı hacmi</a:t>
            </a:r>
            <a:r>
              <a:rPr lang="tr-TR" sz="1600" dirty="0">
                <a:latin typeface="Arial Narrow" panose="020B0606020202030204" pitchFamily="34" charset="0"/>
                <a:ea typeface="+mj-ea"/>
                <a:cs typeface="+mj-cs"/>
              </a:rPr>
              <a:t>, bir operatörün etrafındaki </a:t>
            </a:r>
            <a:r>
              <a:rPr lang="tr-TR" sz="1600" b="1" dirty="0">
                <a:latin typeface="Arial Narrow" panose="020B0606020202030204" pitchFamily="34" charset="0"/>
                <a:ea typeface="+mj-ea"/>
                <a:cs typeface="+mj-cs"/>
              </a:rPr>
              <a:t>kolay veya zor </a:t>
            </a:r>
            <a:r>
              <a:rPr lang="tr-TR" sz="1600" dirty="0">
                <a:latin typeface="Arial Narrow" panose="020B0606020202030204" pitchFamily="34" charset="0"/>
                <a:ea typeface="+mj-ea"/>
                <a:cs typeface="+mj-cs"/>
              </a:rPr>
              <a:t>(maksimum) </a:t>
            </a:r>
            <a:r>
              <a:rPr lang="tr-TR" sz="1600" b="1" dirty="0">
                <a:latin typeface="Arial Narrow" panose="020B0606020202030204" pitchFamily="34" charset="0"/>
                <a:ea typeface="+mj-ea"/>
                <a:cs typeface="+mj-cs"/>
              </a:rPr>
              <a:t>ulaşılabilen alandır</a:t>
            </a:r>
            <a:r>
              <a:rPr lang="tr-TR" sz="1600" dirty="0">
                <a:latin typeface="Arial Narrow" panose="020B0606020202030204" pitchFamily="34" charset="0"/>
                <a:ea typeface="+mj-ea"/>
                <a:cs typeface="+mj-cs"/>
              </a:rPr>
              <a:t>. Dinamik </a:t>
            </a:r>
            <a:r>
              <a:rPr lang="tr-TR" sz="1600" dirty="0" err="1">
                <a:latin typeface="Arial Narrow" panose="020B0606020202030204" pitchFamily="34" charset="0"/>
                <a:ea typeface="+mj-ea"/>
                <a:cs typeface="+mj-cs"/>
              </a:rPr>
              <a:t>antropometride</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elin hareketiyle taranabilen “iş alanı hacmi”</a:t>
            </a:r>
            <a:r>
              <a:rPr lang="tr-TR" sz="1600" dirty="0">
                <a:latin typeface="Arial Narrow" panose="020B0606020202030204" pitchFamily="34" charset="0"/>
                <a:ea typeface="+mj-ea"/>
                <a:cs typeface="+mj-cs"/>
              </a:rPr>
              <a:t> (diğer ismiyle kullanıcı denetimli hacim) tanımlanarak, panel tasarımında kontrol düğmelerinin optimum yerleşimi sağlanabilir. Öte yandan bir işçinin fonksiyonel </a:t>
            </a:r>
            <a:r>
              <a:rPr lang="tr-TR" sz="1600" b="1" dirty="0">
                <a:latin typeface="Arial Narrow" panose="020B0606020202030204" pitchFamily="34" charset="0"/>
                <a:ea typeface="+mj-ea"/>
                <a:cs typeface="+mj-cs"/>
              </a:rPr>
              <a:t>el ulaşma mesafesini artırmanın </a:t>
            </a:r>
            <a:r>
              <a:rPr lang="tr-TR" sz="1600" dirty="0">
                <a:latin typeface="Arial Narrow" panose="020B0606020202030204" pitchFamily="34" charset="0"/>
                <a:ea typeface="+mj-ea"/>
                <a:cs typeface="+mj-cs"/>
              </a:rPr>
              <a:t>mantıklı bir yolu da </a:t>
            </a:r>
            <a:r>
              <a:rPr lang="tr-TR" sz="1600" b="1" dirty="0">
                <a:latin typeface="Arial Narrow" panose="020B0606020202030204" pitchFamily="34" charset="0"/>
                <a:ea typeface="+mj-ea"/>
                <a:cs typeface="+mj-cs"/>
              </a:rPr>
              <a:t>ayaklar için daha fazla serbest alan </a:t>
            </a:r>
            <a:r>
              <a:rPr lang="tr-TR" sz="1600" dirty="0" smtClean="0">
                <a:latin typeface="Arial Narrow" panose="020B0606020202030204" pitchFamily="34" charset="0"/>
                <a:ea typeface="+mj-ea"/>
                <a:cs typeface="+mj-cs"/>
              </a:rPr>
              <a:t>bırakmaktır. </a:t>
            </a:r>
            <a:endParaRPr lang="tr-TR" sz="1600" dirty="0">
              <a:latin typeface="Arial Narrow" panose="020B0606020202030204" pitchFamily="34" charset="0"/>
              <a:ea typeface="+mj-ea"/>
              <a:cs typeface="+mj-cs"/>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7534" y="4149969"/>
            <a:ext cx="5341327" cy="2708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5802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ANTROPOMETRİK VERİLER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lnSpcReduction="10000"/>
          </a:bodyPr>
          <a:lstStyle/>
          <a:p>
            <a:pPr marL="0" indent="0">
              <a:lnSpc>
                <a:spcPct val="150000"/>
              </a:lnSpc>
              <a:buNone/>
            </a:pPr>
            <a:r>
              <a:rPr lang="tr-TR" sz="1800" b="1" dirty="0" smtClean="0">
                <a:latin typeface="Arial Narrow" panose="020B0606020202030204" pitchFamily="34" charset="0"/>
                <a:ea typeface="+mj-ea"/>
                <a:cs typeface="+mj-cs"/>
              </a:rPr>
              <a:t>3.2. Dinamik </a:t>
            </a:r>
            <a:r>
              <a:rPr lang="tr-TR" sz="1800" b="1" dirty="0" err="1">
                <a:latin typeface="Arial Narrow" panose="020B0606020202030204" pitchFamily="34" charset="0"/>
                <a:ea typeface="+mj-ea"/>
                <a:cs typeface="+mj-cs"/>
              </a:rPr>
              <a:t>Antropometrik</a:t>
            </a:r>
            <a:r>
              <a:rPr lang="tr-TR" sz="1800" b="1" dirty="0">
                <a:latin typeface="Arial Narrow" panose="020B0606020202030204" pitchFamily="34" charset="0"/>
                <a:ea typeface="+mj-ea"/>
                <a:cs typeface="+mj-cs"/>
              </a:rPr>
              <a:t> Veriler: </a:t>
            </a:r>
          </a:p>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İş alanı hacmi, baskı altında kalmayan eklemlerin sayısına bağlı olarak artar. Bu hacmin büyüklüğü ve şekli operatörün vücudunu zorlama derecesine bağlıdır. Örneğin oturan bir operatörün, şayet belkemiği koltuğun arkalığı tarafından engellenmiyorsa, esneyebiliyorsa veya ayakta ulaşım mesafesi de yine belkemiğini zorlamıyorsa daha fazladır ve yine bir ya da her iki ayağı birden hareket ettirecek kadar yer varsa ayakta ulaşım mesafesi daha fazladır. </a:t>
            </a: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Genel </a:t>
            </a:r>
            <a:r>
              <a:rPr lang="tr-TR" sz="1600" dirty="0">
                <a:latin typeface="Arial Narrow" panose="020B0606020202030204" pitchFamily="34" charset="0"/>
                <a:ea typeface="+mj-ea"/>
                <a:cs typeface="+mj-cs"/>
              </a:rPr>
              <a:t>olarak, yapısal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verilere oranla fonksiyonel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 daha az elde edilmiştir. </a:t>
            </a:r>
            <a:r>
              <a:rPr lang="tr-TR" sz="1600" dirty="0" err="1">
                <a:latin typeface="Arial Narrow" panose="020B0606020202030204" pitchFamily="34" charset="0"/>
                <a:ea typeface="+mj-ea"/>
                <a:cs typeface="+mj-cs"/>
              </a:rPr>
              <a:t>Klinisyenlerin</a:t>
            </a:r>
            <a:r>
              <a:rPr lang="tr-TR" sz="1600" dirty="0">
                <a:latin typeface="Arial Narrow" panose="020B0606020202030204" pitchFamily="34" charset="0"/>
                <a:ea typeface="+mj-ea"/>
                <a:cs typeface="+mj-cs"/>
              </a:rPr>
              <a:t> uzun zamandır sağlıklı insanların eklem hareketlerinin sınırlarına ilgi duyarak hastalara yardımcı olmaya çalışmalarına rağmen, eldeki veriler tasarım problemlerine doğrudan uygulanabilir veriler değildir.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4197" y="3454277"/>
            <a:ext cx="4676775" cy="2079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3680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ANTROPOMETRİK VERİLER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3.3. </a:t>
            </a:r>
            <a:r>
              <a:rPr lang="tr-TR" sz="1800" b="1" dirty="0" err="1" smtClean="0">
                <a:latin typeface="Arial Narrow" panose="020B0606020202030204" pitchFamily="34" charset="0"/>
                <a:ea typeface="+mj-ea"/>
                <a:cs typeface="+mj-cs"/>
              </a:rPr>
              <a:t>Kuvvetsel</a:t>
            </a:r>
            <a:r>
              <a:rPr lang="tr-TR" sz="1800" b="1" dirty="0" smtClean="0">
                <a:latin typeface="Arial Narrow" panose="020B0606020202030204" pitchFamily="34" charset="0"/>
                <a:ea typeface="+mj-ea"/>
                <a:cs typeface="+mj-cs"/>
              </a:rPr>
              <a:t> (fonksiyonel) </a:t>
            </a:r>
            <a:r>
              <a:rPr lang="tr-TR" sz="1800" b="1" dirty="0" err="1" smtClean="0">
                <a:latin typeface="Arial Narrow" panose="020B0606020202030204" pitchFamily="34" charset="0"/>
                <a:ea typeface="+mj-ea"/>
                <a:cs typeface="+mj-cs"/>
              </a:rPr>
              <a:t>Antropometrik</a:t>
            </a:r>
            <a:r>
              <a:rPr lang="tr-TR" sz="1800" b="1" dirty="0" smtClean="0">
                <a:latin typeface="Arial Narrow" panose="020B0606020202030204" pitchFamily="34" charset="0"/>
                <a:ea typeface="+mj-ea"/>
                <a:cs typeface="+mj-cs"/>
              </a:rPr>
              <a:t> </a:t>
            </a:r>
            <a:r>
              <a:rPr lang="tr-TR" sz="1800" b="1" dirty="0">
                <a:latin typeface="Arial Narrow" panose="020B0606020202030204" pitchFamily="34" charset="0"/>
                <a:ea typeface="+mj-ea"/>
                <a:cs typeface="+mj-cs"/>
              </a:rPr>
              <a:t>Veriler: </a:t>
            </a:r>
          </a:p>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veriler insan vücudu </a:t>
            </a:r>
            <a:r>
              <a:rPr lang="tr-TR" sz="1600" b="1" dirty="0">
                <a:latin typeface="Arial Narrow" panose="020B0606020202030204" pitchFamily="34" charset="0"/>
                <a:ea typeface="+mj-ea"/>
                <a:cs typeface="+mj-cs"/>
              </a:rPr>
              <a:t>üzerindeki yüklerin mekanik analizini yapmada </a:t>
            </a:r>
            <a:r>
              <a:rPr lang="tr-TR" sz="1600" dirty="0">
                <a:latin typeface="Arial Narrow" panose="020B0606020202030204" pitchFamily="34" charset="0"/>
                <a:ea typeface="+mj-ea"/>
                <a:cs typeface="+mj-cs"/>
              </a:rPr>
              <a:t>kullanılır. </a:t>
            </a:r>
            <a:r>
              <a:rPr lang="tr-TR" sz="1600" b="1" i="1" dirty="0">
                <a:latin typeface="Arial Narrow" panose="020B0606020202030204" pitchFamily="34" charset="0"/>
                <a:ea typeface="+mj-ea"/>
                <a:cs typeface="+mj-cs"/>
              </a:rPr>
              <a:t>Vücut</a:t>
            </a:r>
            <a:r>
              <a:rPr lang="tr-TR" sz="1600" dirty="0">
                <a:latin typeface="Arial Narrow" panose="020B0606020202030204" pitchFamily="34" charset="0"/>
                <a:ea typeface="+mj-ea"/>
                <a:cs typeface="+mj-cs"/>
              </a:rPr>
              <a:t>, uzunluğu ve kütlesi bilinen, birbirine bağlı bölümlerden oluşmuş bir bütün olarak kabul edilir.  </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8431" y="3137388"/>
            <a:ext cx="5779477" cy="3064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58191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a:t>
            </a:r>
            <a:r>
              <a:rPr lang="tr-TR" sz="3600" b="1" dirty="0" smtClean="0">
                <a:latin typeface="Arial Narrow" panose="020B0606020202030204" pitchFamily="34" charset="0"/>
              </a:rPr>
              <a:t>. ANTROPOMETRİK VERİLER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3.3. </a:t>
            </a:r>
            <a:r>
              <a:rPr lang="tr-TR" sz="1800" b="1" dirty="0" err="1" smtClean="0">
                <a:latin typeface="Arial Narrow" panose="020B0606020202030204" pitchFamily="34" charset="0"/>
                <a:ea typeface="+mj-ea"/>
                <a:cs typeface="+mj-cs"/>
              </a:rPr>
              <a:t>Kuvvetsel</a:t>
            </a:r>
            <a:r>
              <a:rPr lang="tr-TR" sz="1800" b="1" dirty="0" smtClean="0">
                <a:latin typeface="Arial Narrow" panose="020B0606020202030204" pitchFamily="34" charset="0"/>
                <a:ea typeface="+mj-ea"/>
                <a:cs typeface="+mj-cs"/>
              </a:rPr>
              <a:t> (fonksiyonel) </a:t>
            </a:r>
            <a:r>
              <a:rPr lang="tr-TR" sz="1800" b="1" dirty="0" err="1" smtClean="0">
                <a:latin typeface="Arial Narrow" panose="020B0606020202030204" pitchFamily="34" charset="0"/>
                <a:ea typeface="+mj-ea"/>
                <a:cs typeface="+mj-cs"/>
              </a:rPr>
              <a:t>Antropometrik</a:t>
            </a:r>
            <a:r>
              <a:rPr lang="tr-TR" sz="1800" b="1" dirty="0" smtClean="0">
                <a:latin typeface="Arial Narrow" panose="020B0606020202030204" pitchFamily="34" charset="0"/>
                <a:ea typeface="+mj-ea"/>
                <a:cs typeface="+mj-cs"/>
              </a:rPr>
              <a:t> </a:t>
            </a:r>
            <a:r>
              <a:rPr lang="tr-TR" sz="1800" b="1" dirty="0">
                <a:latin typeface="Arial Narrow" panose="020B0606020202030204" pitchFamily="34" charset="0"/>
                <a:ea typeface="+mj-ea"/>
                <a:cs typeface="+mj-cs"/>
              </a:rPr>
              <a:t>Veriler: </a:t>
            </a:r>
          </a:p>
          <a:p>
            <a:pPr marL="0" indent="0">
              <a:lnSpc>
                <a:spcPct val="150000"/>
              </a:lnSpc>
              <a:buNone/>
            </a:pP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Bu tip çalışmalar esnasında oluşacak uygun pozisyonların tanımlanabilmesi için, </a:t>
            </a:r>
            <a:r>
              <a:rPr lang="tr-TR" sz="1600" b="1" dirty="0">
                <a:latin typeface="Arial Narrow" panose="020B0606020202030204" pitchFamily="34" charset="0"/>
                <a:ea typeface="+mj-ea"/>
                <a:cs typeface="+mj-cs"/>
              </a:rPr>
              <a:t>komşu eklemlerin uygun açı dizileri </a:t>
            </a:r>
            <a:r>
              <a:rPr lang="tr-TR" sz="1600" dirty="0">
                <a:latin typeface="Arial Narrow" panose="020B0606020202030204" pitchFamily="34" charset="0"/>
                <a:ea typeface="+mj-ea"/>
                <a:cs typeface="+mj-cs"/>
              </a:rPr>
              <a:t>de bulunmuştur. Bu tanımlar sayesinde tasarımcılar iş alanın neresinde hangi göstergelerin ve kontrol düğmelerinin optimum olarak bulunacağını belirler. </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919046"/>
            <a:ext cx="6705600" cy="3753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41772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UYGULAMALI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Vücut </a:t>
            </a:r>
            <a:r>
              <a:rPr lang="tr-TR" sz="1600" dirty="0">
                <a:latin typeface="Arial Narrow" panose="020B0606020202030204" pitchFamily="34" charset="0"/>
                <a:ea typeface="+mj-ea"/>
                <a:cs typeface="+mj-cs"/>
              </a:rPr>
              <a:t>ölçüleri hakkındaki istatistiki bilgiler doğrudan bir tasarım problemine uygulanamaz. Tasarımcı önce hangi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uyumsuzlukların olabileceğini analiz etmeli ve hangi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verilerin bu problemin çözümünde uygun olacağına karar vermelidir. </a:t>
            </a:r>
          </a:p>
          <a:p>
            <a:pPr marL="0" indent="0">
              <a:lnSpc>
                <a:spcPct val="150000"/>
              </a:lnSpc>
              <a:buNone/>
            </a:pPr>
            <a:r>
              <a:rPr lang="tr-TR" sz="1600" dirty="0" smtClean="0">
                <a:latin typeface="Arial Narrow" panose="020B0606020202030204" pitchFamily="34" charset="0"/>
                <a:ea typeface="+mj-ea"/>
                <a:cs typeface="+mj-cs"/>
              </a:rPr>
              <a:t>	Bir </a:t>
            </a:r>
            <a:r>
              <a:rPr lang="tr-TR" sz="1600" dirty="0">
                <a:latin typeface="Arial Narrow" panose="020B0606020202030204" pitchFamily="34" charset="0"/>
                <a:ea typeface="+mj-ea"/>
                <a:cs typeface="+mj-cs"/>
              </a:rPr>
              <a:t>başka deyişle, </a:t>
            </a:r>
            <a:r>
              <a:rPr lang="tr-TR" sz="1600" b="1" dirty="0">
                <a:latin typeface="Arial Narrow" panose="020B0606020202030204" pitchFamily="34" charset="0"/>
                <a:ea typeface="+mj-ea"/>
                <a:cs typeface="+mj-cs"/>
              </a:rPr>
              <a:t>tasarımcı kullanıcı ile ürün arasında neyin uyum sağlayacağını fikirsel </a:t>
            </a:r>
            <a:r>
              <a:rPr lang="tr-TR" sz="1600" dirty="0">
                <a:latin typeface="Arial Narrow" panose="020B0606020202030204" pitchFamily="34" charset="0"/>
                <a:ea typeface="+mj-ea"/>
                <a:cs typeface="+mj-cs"/>
              </a:rPr>
              <a:t>olarak geliştirmelidir. Daha sonra </a:t>
            </a:r>
            <a:r>
              <a:rPr lang="tr-TR" sz="1600" b="1" dirty="0">
                <a:latin typeface="Arial Narrow" panose="020B0606020202030204" pitchFamily="34" charset="0"/>
                <a:ea typeface="+mj-ea"/>
                <a:cs typeface="+mj-cs"/>
              </a:rPr>
              <a:t>uygun bir yüzdelik alan seçilmelidir</a:t>
            </a:r>
            <a:r>
              <a:rPr lang="tr-TR" sz="1600" dirty="0">
                <a:latin typeface="Arial Narrow" panose="020B0606020202030204" pitchFamily="34" charset="0"/>
                <a:ea typeface="+mj-ea"/>
                <a:cs typeface="+mj-cs"/>
              </a:rPr>
              <a:t>. Ancak çoğu tasarımda uyumsuzluk aşırı uçların sadece birinde (sadece çok uzun ya da çok kısa olanlarda) olduğundan, çözümü de ya maksimum ya da minimum ölçülerin seçimindedir. </a:t>
            </a:r>
          </a:p>
          <a:p>
            <a:pPr marL="0" indent="0">
              <a:lnSpc>
                <a:spcPct val="150000"/>
              </a:lnSpc>
              <a:buNone/>
            </a:pPr>
            <a:r>
              <a:rPr lang="tr-TR" sz="1600" dirty="0" smtClean="0">
                <a:latin typeface="Arial Narrow" panose="020B0606020202030204" pitchFamily="34" charset="0"/>
                <a:ea typeface="+mj-ea"/>
                <a:cs typeface="+mj-cs"/>
              </a:rPr>
              <a:t>	Ancak</a:t>
            </a:r>
            <a:r>
              <a:rPr lang="tr-TR" sz="1600" dirty="0">
                <a:latin typeface="Arial Narrow" panose="020B0606020202030204" pitchFamily="34" charset="0"/>
                <a:ea typeface="+mj-ea"/>
                <a:cs typeface="+mj-cs"/>
              </a:rPr>
              <a:t>, uygulamalı </a:t>
            </a:r>
            <a:r>
              <a:rPr lang="tr-TR" sz="1600" dirty="0" err="1">
                <a:latin typeface="Arial Narrow" panose="020B0606020202030204" pitchFamily="34" charset="0"/>
                <a:ea typeface="+mj-ea"/>
                <a:cs typeface="+mj-cs"/>
              </a:rPr>
              <a:t>antropometride</a:t>
            </a:r>
            <a:r>
              <a:rPr lang="tr-TR" sz="1600" dirty="0">
                <a:latin typeface="Arial Narrow" panose="020B0606020202030204" pitchFamily="34" charset="0"/>
                <a:ea typeface="+mj-ea"/>
                <a:cs typeface="+mj-cs"/>
              </a:rPr>
              <a:t>, vücut ölçülerine ait ortalama değerden yukarı veya aşağı sapmaların insanda aynı etkiyi uyandırmadığı unutulmamalıdır. Örneğin, sandalyede oturma yüksekliği (yaklaşık 45 cm), yerden uyluğun altına kadar olan mesafeye göre ayarlanır. </a:t>
            </a:r>
            <a:r>
              <a:rPr lang="tr-TR" sz="1600" dirty="0" smtClean="0">
                <a:latin typeface="Arial Narrow" panose="020B0606020202030204" pitchFamily="34" charset="0"/>
                <a:ea typeface="+mj-ea"/>
                <a:cs typeface="+mj-cs"/>
              </a:rPr>
              <a:t>Ortalama </a:t>
            </a:r>
            <a:r>
              <a:rPr lang="tr-TR" sz="1600" dirty="0">
                <a:latin typeface="Arial Narrow" panose="020B0606020202030204" pitchFamily="34" charset="0"/>
                <a:ea typeface="+mj-ea"/>
                <a:cs typeface="+mj-cs"/>
              </a:rPr>
              <a:t>değerden yukarı doğru bir sapma, çoğu zaman aşağıya doğru bir sapmaya kıyasla daha rahatsız edici olarak algılanır. Bu nedenle oturma yüksekliği belirlenirken, öncelikle kısa bacaklı insanlar düşünülür. </a:t>
            </a:r>
          </a:p>
          <a:p>
            <a:pPr marL="0" indent="0">
              <a:lnSpc>
                <a:spcPct val="150000"/>
              </a:lnSpc>
              <a:buNone/>
            </a:pPr>
            <a:r>
              <a:rPr lang="tr-TR" sz="1600" dirty="0" smtClean="0">
                <a:latin typeface="Arial Narrow" panose="020B0606020202030204" pitchFamily="34" charset="0"/>
                <a:ea typeface="+mj-ea"/>
                <a:cs typeface="+mj-cs"/>
              </a:rPr>
              <a:t>	Çalışma </a:t>
            </a:r>
            <a:r>
              <a:rPr lang="tr-TR" sz="1600" dirty="0">
                <a:latin typeface="Arial Narrow" panose="020B0606020202030204" pitchFamily="34" charset="0"/>
                <a:ea typeface="+mj-ea"/>
                <a:cs typeface="+mj-cs"/>
              </a:rPr>
              <a:t>yerinin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düzenlenmesinde önemli bir faktör de eldeki istatistik ölçülerin nasıl kullanılacağıdır. İstatistik ölçülerden </a:t>
            </a:r>
            <a:r>
              <a:rPr lang="tr-TR" sz="1600" b="1" dirty="0">
                <a:latin typeface="Arial Narrow" panose="020B0606020202030204" pitchFamily="34" charset="0"/>
                <a:ea typeface="+mj-ea"/>
                <a:cs typeface="+mj-cs"/>
              </a:rPr>
              <a:t>ortalama ve standart sapma ile elde edilecek üst ve alt sınır değerleri bize tasarım </a:t>
            </a:r>
            <a:r>
              <a:rPr lang="tr-TR" sz="1600" dirty="0">
                <a:latin typeface="Arial Narrow" panose="020B0606020202030204" pitchFamily="34" charset="0"/>
                <a:ea typeface="+mj-ea"/>
                <a:cs typeface="+mj-cs"/>
              </a:rPr>
              <a:t>aşamasında asıl kullanmakta olacağımız </a:t>
            </a:r>
            <a:r>
              <a:rPr lang="tr-TR" sz="1600" b="1" i="1" dirty="0">
                <a:latin typeface="Arial Narrow" panose="020B0606020202030204" pitchFamily="34" charset="0"/>
                <a:ea typeface="+mj-ea"/>
                <a:cs typeface="+mj-cs"/>
              </a:rPr>
              <a:t>iç ölçüler ve dış ölçüleri</a:t>
            </a:r>
            <a:r>
              <a:rPr lang="tr-TR" sz="1600" dirty="0">
                <a:latin typeface="Arial Narrow" panose="020B0606020202030204" pitchFamily="34" charset="0"/>
                <a:ea typeface="+mj-ea"/>
                <a:cs typeface="+mj-cs"/>
              </a:rPr>
              <a:t> verir. </a:t>
            </a: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3503344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4. UYGULAMALI ANTROPOMETRİ</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a:t>
            </a: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endParaRPr lang="tr-TR" sz="1600" dirty="0" smtClean="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İş </a:t>
            </a:r>
            <a:r>
              <a:rPr lang="tr-TR" sz="1600" dirty="0">
                <a:latin typeface="Arial Narrow" panose="020B0606020202030204" pitchFamily="34" charset="0"/>
                <a:ea typeface="+mj-ea"/>
                <a:cs typeface="+mj-cs"/>
              </a:rPr>
              <a:t>istasyonu, ele alınan ölçü aralığında, iç ölçülerinde </a:t>
            </a:r>
            <a:r>
              <a:rPr lang="tr-TR" sz="1600" b="1" dirty="0">
                <a:latin typeface="Arial Narrow" panose="020B0606020202030204" pitchFamily="34" charset="0"/>
                <a:ea typeface="+mj-ea"/>
                <a:cs typeface="+mj-cs"/>
              </a:rPr>
              <a:t>en büyük vücut ölçüleri </a:t>
            </a:r>
            <a:r>
              <a:rPr lang="tr-TR" sz="1600" dirty="0">
                <a:latin typeface="Arial Narrow" panose="020B0606020202030204" pitchFamily="34" charset="0"/>
                <a:ea typeface="+mj-ea"/>
                <a:cs typeface="+mj-cs"/>
              </a:rPr>
              <a:t>(üst sınır değeri) ve dış ölçüleri, </a:t>
            </a:r>
            <a:r>
              <a:rPr lang="tr-TR" sz="1600" b="1" dirty="0">
                <a:latin typeface="Arial Narrow" panose="020B0606020202030204" pitchFamily="34" charset="0"/>
                <a:ea typeface="+mj-ea"/>
                <a:cs typeface="+mj-cs"/>
              </a:rPr>
              <a:t>en küçük vücut ölçüleri</a:t>
            </a:r>
            <a:r>
              <a:rPr lang="tr-TR" sz="1600" dirty="0">
                <a:latin typeface="Arial Narrow" panose="020B0606020202030204" pitchFamily="34" charset="0"/>
                <a:ea typeface="+mj-ea"/>
                <a:cs typeface="+mj-cs"/>
              </a:rPr>
              <a:t> (alt sınır değeri) göz önüne alınarak (tolerans alanları da düşünülerek) belirlenir.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638" y="1567596"/>
            <a:ext cx="7693270" cy="3870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74112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 UYGULAMALI ANTROPOMETRİ</a:t>
            </a: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4.1</a:t>
            </a:r>
            <a:r>
              <a:rPr lang="tr-TR" sz="1800" b="1" dirty="0">
                <a:latin typeface="Arial Narrow" panose="020B0606020202030204" pitchFamily="34" charset="0"/>
                <a:ea typeface="+mj-ea"/>
                <a:cs typeface="+mj-cs"/>
              </a:rPr>
              <a:t>. </a:t>
            </a:r>
            <a:r>
              <a:rPr lang="tr-TR" sz="1800" b="1" dirty="0" smtClean="0">
                <a:latin typeface="Arial Narrow" panose="020B0606020202030204" pitchFamily="34" charset="0"/>
                <a:ea typeface="+mj-ea"/>
                <a:cs typeface="+mj-cs"/>
              </a:rPr>
              <a:t>İç Ölçüler: </a:t>
            </a:r>
            <a:endParaRPr lang="tr-TR" sz="1800" b="1" dirty="0">
              <a:latin typeface="Arial Narrow" panose="020B0606020202030204" pitchFamily="34" charset="0"/>
              <a:ea typeface="+mj-ea"/>
              <a:cs typeface="+mj-cs"/>
            </a:endParaRPr>
          </a:p>
          <a:p>
            <a:pPr marL="0" indent="0">
              <a:lnSpc>
                <a:spcPct val="150000"/>
              </a:lnSpc>
              <a:buNone/>
            </a:pPr>
            <a:r>
              <a:rPr lang="tr-TR" sz="1600" dirty="0">
                <a:latin typeface="Arial Narrow" panose="020B0606020202030204" pitchFamily="34" charset="0"/>
                <a:ea typeface="+mj-ea"/>
                <a:cs typeface="+mj-cs"/>
              </a:rPr>
              <a:t>	</a:t>
            </a:r>
            <a:r>
              <a:rPr lang="tr-TR" sz="1600" dirty="0" smtClean="0">
                <a:latin typeface="Arial Narrow" panose="020B0606020202030204" pitchFamily="34" charset="0"/>
                <a:ea typeface="+mj-ea"/>
                <a:cs typeface="+mj-cs"/>
              </a:rPr>
              <a:t>İş </a:t>
            </a:r>
            <a:r>
              <a:rPr lang="tr-TR" sz="1600" dirty="0">
                <a:latin typeface="Arial Narrow" panose="020B0606020202030204" pitchFamily="34" charset="0"/>
                <a:ea typeface="+mj-ea"/>
                <a:cs typeface="+mj-cs"/>
              </a:rPr>
              <a:t>yerinde fizyolojik ve biyomekanik sınırlamalara da uyularak iç ölçülerin tespitinde, insanın ya da vücudun belli bir kısmının </a:t>
            </a:r>
            <a:r>
              <a:rPr lang="tr-TR" sz="1600" b="1" dirty="0">
                <a:latin typeface="Arial Narrow" panose="020B0606020202030204" pitchFamily="34" charset="0"/>
                <a:ea typeface="+mj-ea"/>
                <a:cs typeface="+mj-cs"/>
              </a:rPr>
              <a:t>sığacağı en küçük ölçüler için en büyük vücut </a:t>
            </a:r>
            <a:r>
              <a:rPr lang="tr-TR" sz="1600" dirty="0">
                <a:latin typeface="Arial Narrow" panose="020B0606020202030204" pitchFamily="34" charset="0"/>
                <a:ea typeface="+mj-ea"/>
                <a:cs typeface="+mj-cs"/>
              </a:rPr>
              <a:t>(%95) </a:t>
            </a:r>
            <a:r>
              <a:rPr lang="tr-TR" sz="1600" b="1" dirty="0">
                <a:latin typeface="Arial Narrow" panose="020B0606020202030204" pitchFamily="34" charset="0"/>
                <a:ea typeface="+mj-ea"/>
                <a:cs typeface="+mj-cs"/>
              </a:rPr>
              <a:t>esas alınır. </a:t>
            </a:r>
          </a:p>
          <a:p>
            <a:pPr marL="0" indent="0">
              <a:lnSpc>
                <a:spcPct val="150000"/>
              </a:lnSpc>
              <a:buNone/>
            </a:pPr>
            <a:r>
              <a:rPr lang="tr-TR" sz="1600" dirty="0">
                <a:latin typeface="Arial Narrow" panose="020B0606020202030204" pitchFamily="34" charset="0"/>
                <a:ea typeface="+mj-ea"/>
                <a:cs typeface="+mj-cs"/>
              </a:rPr>
              <a:t>İç ölçülerin kullanım yerlerine örnekler şu şekilde verilebilir: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Bir </a:t>
            </a:r>
            <a:r>
              <a:rPr lang="tr-TR" sz="1600" b="1" dirty="0">
                <a:latin typeface="Arial Narrow" panose="020B0606020202030204" pitchFamily="34" charset="0"/>
                <a:ea typeface="+mj-ea"/>
                <a:cs typeface="+mj-cs"/>
              </a:rPr>
              <a:t>kapının yüksekliği</a:t>
            </a:r>
            <a:r>
              <a:rPr lang="tr-TR" sz="1600" dirty="0">
                <a:latin typeface="Arial Narrow" panose="020B0606020202030204" pitchFamily="34" charset="0"/>
                <a:ea typeface="+mj-ea"/>
                <a:cs typeface="+mj-cs"/>
              </a:rPr>
              <a:t>, uzun bir insanın boyundan daha kısa olmamalı, hatta ayakkabı ve şapka gibi boy uzunluğunu artıran ek unsurları da dikkate alacak şekilde hesaplanmalıdır.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dirty="0" smtClean="0">
                <a:latin typeface="Arial Narrow" panose="020B0606020202030204" pitchFamily="34" charset="0"/>
                <a:ea typeface="+mj-ea"/>
                <a:cs typeface="+mj-cs"/>
              </a:rPr>
              <a:t>Bir </a:t>
            </a:r>
            <a:r>
              <a:rPr lang="tr-TR" sz="1600" b="1" dirty="0">
                <a:latin typeface="Arial Narrow" panose="020B0606020202030204" pitchFamily="34" charset="0"/>
                <a:ea typeface="+mj-ea"/>
                <a:cs typeface="+mj-cs"/>
              </a:rPr>
              <a:t>yangın çıkış kapısı </a:t>
            </a:r>
            <a:r>
              <a:rPr lang="tr-TR" sz="1600" dirty="0">
                <a:latin typeface="Arial Narrow" panose="020B0606020202030204" pitchFamily="34" charset="0"/>
                <a:ea typeface="+mj-ea"/>
                <a:cs typeface="+mj-cs"/>
              </a:rPr>
              <a:t>büyük bir insanın </a:t>
            </a:r>
            <a:r>
              <a:rPr lang="tr-TR" sz="1600" b="1" dirty="0">
                <a:latin typeface="Arial Narrow" panose="020B0606020202030204" pitchFamily="34" charset="0"/>
                <a:ea typeface="+mj-ea"/>
                <a:cs typeface="+mj-cs"/>
              </a:rPr>
              <a:t>omuz genişliğinden </a:t>
            </a:r>
            <a:r>
              <a:rPr lang="tr-TR" sz="1600" dirty="0">
                <a:latin typeface="Arial Narrow" panose="020B0606020202030204" pitchFamily="34" charset="0"/>
                <a:ea typeface="+mj-ea"/>
                <a:cs typeface="+mj-cs"/>
              </a:rPr>
              <a:t>ve vücut derinliğinden daha fazla olmalıdır.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dirty="0">
                <a:latin typeface="Arial Narrow" panose="020B0606020202030204" pitchFamily="34" charset="0"/>
                <a:ea typeface="+mj-ea"/>
                <a:cs typeface="+mj-cs"/>
              </a:rPr>
              <a:t>Diş fırçası sapı, </a:t>
            </a:r>
            <a:r>
              <a:rPr lang="tr-TR" sz="1600" b="1" dirty="0">
                <a:latin typeface="Arial Narrow" panose="020B0606020202030204" pitchFamily="34" charset="0"/>
                <a:ea typeface="+mj-ea"/>
                <a:cs typeface="+mj-cs"/>
              </a:rPr>
              <a:t>derin ağzı olan bir kişinin, azı dişlerine </a:t>
            </a:r>
            <a:r>
              <a:rPr lang="tr-TR" sz="1600" dirty="0">
                <a:latin typeface="Arial Narrow" panose="020B0606020202030204" pitchFamily="34" charset="0"/>
                <a:ea typeface="+mj-ea"/>
                <a:cs typeface="+mj-cs"/>
              </a:rPr>
              <a:t>ulaşabilecek kadar uzun olmalıdır.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Tekerlek </a:t>
            </a:r>
            <a:r>
              <a:rPr lang="tr-TR" sz="1600" b="1" dirty="0">
                <a:latin typeface="Arial Narrow" panose="020B0606020202030204" pitchFamily="34" charset="0"/>
                <a:ea typeface="+mj-ea"/>
                <a:cs typeface="+mj-cs"/>
              </a:rPr>
              <a:t>sökme anahtarının uzunluğu</a:t>
            </a:r>
            <a:r>
              <a:rPr lang="tr-TR" sz="1600" dirty="0">
                <a:latin typeface="Arial Narrow" panose="020B0606020202030204" pitchFamily="34" charset="0"/>
                <a:ea typeface="+mj-ea"/>
                <a:cs typeface="+mj-cs"/>
              </a:rPr>
              <a:t>, zayıf bir insana da somunları gevşetecek </a:t>
            </a:r>
            <a:r>
              <a:rPr lang="tr-TR" sz="1600" dirty="0" err="1">
                <a:latin typeface="Arial Narrow" panose="020B0606020202030204" pitchFamily="34" charset="0"/>
                <a:ea typeface="+mj-ea"/>
                <a:cs typeface="+mj-cs"/>
              </a:rPr>
              <a:t>torku</a:t>
            </a:r>
            <a:r>
              <a:rPr lang="tr-TR" sz="1600" dirty="0">
                <a:latin typeface="Arial Narrow" panose="020B0606020202030204" pitchFamily="34" charset="0"/>
                <a:ea typeface="+mj-ea"/>
                <a:cs typeface="+mj-cs"/>
              </a:rPr>
              <a:t> oluşturacak yeterlikte olmalıdır.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Kontrol </a:t>
            </a:r>
            <a:r>
              <a:rPr lang="tr-TR" sz="1600" b="1" dirty="0">
                <a:latin typeface="Arial Narrow" panose="020B0606020202030204" pitchFamily="34" charset="0"/>
                <a:ea typeface="+mj-ea"/>
                <a:cs typeface="+mj-cs"/>
              </a:rPr>
              <a:t>düğmeleri </a:t>
            </a:r>
            <a:r>
              <a:rPr lang="tr-TR" sz="1600" dirty="0">
                <a:latin typeface="Arial Narrow" panose="020B0606020202030204" pitchFamily="34" charset="0"/>
                <a:ea typeface="+mj-ea"/>
                <a:cs typeface="+mj-cs"/>
              </a:rPr>
              <a:t>yerden yeterince yüksek olmalı, </a:t>
            </a:r>
            <a:r>
              <a:rPr lang="tr-TR" sz="1600" b="1" dirty="0">
                <a:latin typeface="Arial Narrow" panose="020B0606020202030204" pitchFamily="34" charset="0"/>
                <a:ea typeface="+mj-ea"/>
                <a:cs typeface="+mj-cs"/>
              </a:rPr>
              <a:t>uzun boylu operatörler de eğilmeden onlara ulaşabilmelidir</a:t>
            </a:r>
            <a:r>
              <a:rPr lang="tr-TR" sz="1600" dirty="0">
                <a:latin typeface="Arial Narrow" panose="020B0606020202030204" pitchFamily="34" charset="0"/>
                <a:ea typeface="+mj-ea"/>
                <a:cs typeface="+mj-cs"/>
              </a:rPr>
              <a:t>. Yani düğme, %95’lik boyutta bulunan ve ayakta duran bir kişinin parmak oynak yerinden daha alçak olmamalıdır. </a:t>
            </a:r>
          </a:p>
          <a:p>
            <a:pPr>
              <a:buFont typeface="Wingdings" panose="05000000000000000000" pitchFamily="2" charset="2"/>
              <a:buChar char="Ø"/>
            </a:pP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192479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 UYGULAMALI ANTROPOMETRİ</a:t>
            </a: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800" b="1" dirty="0" smtClean="0">
                <a:latin typeface="Arial Narrow" panose="020B0606020202030204" pitchFamily="34" charset="0"/>
                <a:ea typeface="+mj-ea"/>
                <a:cs typeface="+mj-cs"/>
              </a:rPr>
              <a:t>4.2. Dış Ölçüler: </a:t>
            </a:r>
            <a:endParaRPr lang="tr-TR" sz="1800" b="1" dirty="0">
              <a:latin typeface="Arial Narrow" panose="020B0606020202030204" pitchFamily="34" charset="0"/>
              <a:ea typeface="+mj-ea"/>
              <a:cs typeface="+mj-cs"/>
            </a:endParaRPr>
          </a:p>
          <a:p>
            <a:pPr marL="0" indent="0">
              <a:lnSpc>
                <a:spcPct val="150000"/>
              </a:lnSpc>
              <a:buNone/>
            </a:pPr>
            <a:r>
              <a:rPr lang="tr-TR" sz="1600" dirty="0" smtClean="0">
                <a:latin typeface="Arial Narrow" panose="020B0606020202030204" pitchFamily="34" charset="0"/>
                <a:ea typeface="+mj-ea"/>
                <a:cs typeface="+mj-cs"/>
              </a:rPr>
              <a:t>	Dış </a:t>
            </a:r>
            <a:r>
              <a:rPr lang="tr-TR" sz="1600" dirty="0">
                <a:latin typeface="Arial Narrow" panose="020B0606020202030204" pitchFamily="34" charset="0"/>
                <a:ea typeface="+mj-ea"/>
                <a:cs typeface="+mj-cs"/>
              </a:rPr>
              <a:t>ölçülerin tespitinde, iş görenin </a:t>
            </a:r>
            <a:r>
              <a:rPr lang="tr-TR" sz="1600" b="1" dirty="0">
                <a:latin typeface="Arial Narrow" panose="020B0606020202030204" pitchFamily="34" charset="0"/>
                <a:ea typeface="+mj-ea"/>
                <a:cs typeface="+mj-cs"/>
              </a:rPr>
              <a:t>erişmesi gereken işlem alanları </a:t>
            </a:r>
            <a:r>
              <a:rPr lang="tr-TR" sz="1600" dirty="0">
                <a:latin typeface="Arial Narrow" panose="020B0606020202030204" pitchFamily="34" charset="0"/>
                <a:ea typeface="+mj-ea"/>
                <a:cs typeface="+mj-cs"/>
              </a:rPr>
              <a:t>için ele alınan ölçü aralığında </a:t>
            </a:r>
            <a:r>
              <a:rPr lang="tr-TR" sz="1600" b="1" i="1" dirty="0">
                <a:latin typeface="Arial Narrow" panose="020B0606020202030204" pitchFamily="34" charset="0"/>
                <a:ea typeface="+mj-ea"/>
                <a:cs typeface="+mj-cs"/>
              </a:rPr>
              <a:t>en küçük boyutlu </a:t>
            </a:r>
            <a:r>
              <a:rPr lang="tr-TR" sz="1600" dirty="0">
                <a:latin typeface="Arial Narrow" panose="020B0606020202030204" pitchFamily="34" charset="0"/>
                <a:ea typeface="+mj-ea"/>
                <a:cs typeface="+mj-cs"/>
              </a:rPr>
              <a:t>kişinin de zorlanmadan ulaşabileceği </a:t>
            </a:r>
            <a:r>
              <a:rPr lang="tr-TR" sz="1600" b="1" dirty="0">
                <a:latin typeface="Arial Narrow" panose="020B0606020202030204" pitchFamily="34" charset="0"/>
                <a:ea typeface="+mj-ea"/>
                <a:cs typeface="+mj-cs"/>
              </a:rPr>
              <a:t>en büyük vücut (%5) ölçü olarak alınır</a:t>
            </a:r>
            <a:r>
              <a:rPr lang="tr-TR" sz="1600" dirty="0">
                <a:latin typeface="Arial Narrow" panose="020B0606020202030204" pitchFamily="34" charset="0"/>
                <a:ea typeface="+mj-ea"/>
                <a:cs typeface="+mj-cs"/>
              </a:rPr>
              <a:t>. </a:t>
            </a:r>
          </a:p>
          <a:p>
            <a:pPr marL="0" indent="0">
              <a:lnSpc>
                <a:spcPct val="150000"/>
              </a:lnSpc>
              <a:buNone/>
            </a:pPr>
            <a:r>
              <a:rPr lang="tr-TR" sz="1600" dirty="0">
                <a:latin typeface="Arial Narrow" panose="020B0606020202030204" pitchFamily="34" charset="0"/>
                <a:ea typeface="+mj-ea"/>
                <a:cs typeface="+mj-cs"/>
              </a:rPr>
              <a:t>Dış ölçülerin kullanım yerlerine örnekler şu şekilde verilebilir: </a:t>
            </a: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Koltuk </a:t>
            </a:r>
            <a:r>
              <a:rPr lang="tr-TR" sz="1600" b="1" dirty="0">
                <a:latin typeface="Arial Narrow" panose="020B0606020202030204" pitchFamily="34" charset="0"/>
                <a:ea typeface="+mj-ea"/>
                <a:cs typeface="+mj-cs"/>
              </a:rPr>
              <a:t>yükseklikleri </a:t>
            </a:r>
            <a:r>
              <a:rPr lang="tr-TR" sz="1600" dirty="0">
                <a:latin typeface="Arial Narrow" panose="020B0606020202030204" pitchFamily="34" charset="0"/>
                <a:ea typeface="+mj-ea"/>
                <a:cs typeface="+mj-cs"/>
              </a:rPr>
              <a:t>küçük kullanıcıların </a:t>
            </a:r>
            <a:r>
              <a:rPr lang="tr-TR" sz="1600" b="1" dirty="0">
                <a:latin typeface="Arial Narrow" panose="020B0606020202030204" pitchFamily="34" charset="0"/>
                <a:ea typeface="+mj-ea"/>
                <a:cs typeface="+mj-cs"/>
              </a:rPr>
              <a:t>diz altı yüksekliği </a:t>
            </a:r>
            <a:r>
              <a:rPr lang="tr-TR" sz="1600" dirty="0">
                <a:latin typeface="Arial Narrow" panose="020B0606020202030204" pitchFamily="34" charset="0"/>
                <a:ea typeface="+mj-ea"/>
                <a:cs typeface="+mj-cs"/>
              </a:rPr>
              <a:t>ve </a:t>
            </a:r>
            <a:r>
              <a:rPr lang="tr-TR" sz="1600" dirty="0" err="1">
                <a:latin typeface="Arial Narrow" panose="020B0606020202030204" pitchFamily="34" charset="0"/>
                <a:ea typeface="+mj-ea"/>
                <a:cs typeface="+mj-cs"/>
              </a:rPr>
              <a:t>oturga</a:t>
            </a:r>
            <a:r>
              <a:rPr lang="tr-TR" sz="1600" dirty="0">
                <a:latin typeface="Arial Narrow" panose="020B0606020202030204" pitchFamily="34" charset="0"/>
                <a:ea typeface="+mj-ea"/>
                <a:cs typeface="+mj-cs"/>
              </a:rPr>
              <a:t>–diz uzunluğunu </a:t>
            </a:r>
            <a:r>
              <a:rPr lang="tr-TR" sz="1600" b="1" dirty="0">
                <a:latin typeface="Arial Narrow" panose="020B0606020202030204" pitchFamily="34" charset="0"/>
                <a:ea typeface="+mj-ea"/>
                <a:cs typeface="+mj-cs"/>
              </a:rPr>
              <a:t>aşmamalıdır. </a:t>
            </a:r>
            <a:endParaRPr lang="tr-TR" sz="1600" b="1"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Kulp</a:t>
            </a:r>
            <a:r>
              <a:rPr lang="tr-TR" sz="1600" dirty="0">
                <a:latin typeface="Arial Narrow" panose="020B0606020202030204" pitchFamily="34" charset="0"/>
                <a:ea typeface="+mj-ea"/>
                <a:cs typeface="+mj-cs"/>
              </a:rPr>
              <a:t>, küçük bir bireyin maksimum dikey parmak oynak yerinden daha yukarda olmamalıdır. </a:t>
            </a:r>
            <a:endParaRPr lang="tr-TR" sz="1600" dirty="0" smtClean="0">
              <a:latin typeface="Arial Narrow" panose="020B0606020202030204" pitchFamily="34" charset="0"/>
              <a:ea typeface="+mj-ea"/>
              <a:cs typeface="+mj-cs"/>
            </a:endParaRPr>
          </a:p>
          <a:p>
            <a:pPr>
              <a:lnSpc>
                <a:spcPct val="150000"/>
              </a:lnSpc>
              <a:buFont typeface="Wingdings" panose="05000000000000000000" pitchFamily="2" charset="2"/>
              <a:buChar char="Ø"/>
            </a:pPr>
            <a:r>
              <a:rPr lang="tr-TR" sz="1600" b="1" dirty="0" smtClean="0">
                <a:latin typeface="Arial Narrow" panose="020B0606020202030204" pitchFamily="34" charset="0"/>
                <a:ea typeface="+mj-ea"/>
                <a:cs typeface="+mj-cs"/>
              </a:rPr>
              <a:t>Bir </a:t>
            </a:r>
            <a:r>
              <a:rPr lang="tr-TR" sz="1600" b="1" dirty="0">
                <a:latin typeface="Arial Narrow" panose="020B0606020202030204" pitchFamily="34" charset="0"/>
                <a:ea typeface="+mj-ea"/>
                <a:cs typeface="+mj-cs"/>
              </a:rPr>
              <a:t>kapı kilidi</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küçük bir insanın maksimum ulaşım mesafesinden </a:t>
            </a:r>
            <a:r>
              <a:rPr lang="tr-TR" sz="1600" dirty="0">
                <a:latin typeface="Arial Narrow" panose="020B0606020202030204" pitchFamily="34" charset="0"/>
                <a:ea typeface="+mj-ea"/>
                <a:cs typeface="+mj-cs"/>
              </a:rPr>
              <a:t>daha yüksekte olmamalıdır. </a:t>
            </a:r>
          </a:p>
          <a:p>
            <a:pPr>
              <a:buFont typeface="Wingdings" panose="05000000000000000000" pitchFamily="2" charset="2"/>
              <a:buChar char="Ø"/>
            </a:pPr>
            <a:endParaRPr lang="tr-TR" sz="1600" dirty="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a:p>
            <a:pPr marL="0" indent="0">
              <a:lnSpc>
                <a:spcPct val="150000"/>
              </a:lnSpc>
              <a:buNone/>
            </a:pPr>
            <a:endParaRPr lang="tr-TR" sz="1600" dirty="0" smtClean="0">
              <a:latin typeface="Arial Narrow" panose="020B0606020202030204" pitchFamily="34" charset="0"/>
              <a:ea typeface="+mj-ea"/>
              <a:cs typeface="+mj-cs"/>
            </a:endParaRPr>
          </a:p>
          <a:p>
            <a:pPr marL="0" indent="0">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570353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Ürün </a:t>
            </a:r>
            <a:r>
              <a:rPr lang="tr-TR" sz="1600" dirty="0">
                <a:latin typeface="Arial Narrow" panose="020B0606020202030204" pitchFamily="34" charset="0"/>
                <a:ea typeface="+mj-ea"/>
                <a:cs typeface="+mj-cs"/>
              </a:rPr>
              <a:t>ve aletlerin tasarımında, ilgilenilen (insan </a:t>
            </a:r>
            <a:r>
              <a:rPr lang="tr-TR" sz="1600" dirty="0" err="1">
                <a:latin typeface="Arial Narrow" panose="020B0606020202030204" pitchFamily="34" charset="0"/>
                <a:ea typeface="+mj-ea"/>
                <a:cs typeface="+mj-cs"/>
              </a:rPr>
              <a:t>populasyonunun</a:t>
            </a:r>
            <a:r>
              <a:rPr lang="tr-TR" sz="1600" dirty="0">
                <a:latin typeface="Arial Narrow" panose="020B0606020202030204" pitchFamily="34" charset="0"/>
                <a:ea typeface="+mj-ea"/>
                <a:cs typeface="+mj-cs"/>
              </a:rPr>
              <a:t> kullandığı giysi, mobilya ve otomobillerdeki) tüm değişkenler dikkatle ele alınarak lüzumlu ölçüler değerlendirilmeli, yani kullanılacak veriler dikkatlice seçilmelidir. </a:t>
            </a:r>
          </a:p>
          <a:p>
            <a:pPr marL="0" indent="0">
              <a:lnSpc>
                <a:spcPct val="150000"/>
              </a:lnSpc>
              <a:buNone/>
            </a:pPr>
            <a:r>
              <a:rPr lang="tr-TR" sz="1600" dirty="0" smtClean="0">
                <a:latin typeface="Arial Narrow" panose="020B0606020202030204" pitchFamily="34" charset="0"/>
                <a:ea typeface="+mj-ea"/>
                <a:cs typeface="+mj-cs"/>
              </a:rPr>
              <a:t>	Durma </a:t>
            </a:r>
            <a:r>
              <a:rPr lang="tr-TR" sz="1600" dirty="0">
                <a:latin typeface="Arial Narrow" panose="020B0606020202030204" pitchFamily="34" charset="0"/>
                <a:ea typeface="+mj-ea"/>
                <a:cs typeface="+mj-cs"/>
              </a:rPr>
              <a:t>ve hareket hâlindeki vücut ölçüleri, kemik uzunluğu, kas ve doku kalınlığı ile eklemlerin form ve mekaniğine bağlıdır. Vücut ölçülerini değiştirme olanağı olmadığına göre, çalışma yerinin düzenlenmesinde ergonomik açıdan önemli olan vücut ölçülerinin (organların uzunlukları, uzanma mesafeleri, ellerin ve ayakların hareket boyutları gibi) kabul görmüş yöntemlerle ölçülmesi gerekir. İnsanın durma ve hareket hâlindeki ölçüleri, kemik uzunlukları, adale kuvvetleri, doku tabakaları ve mafsal mekaniklerinin tespit edilmesiyle elde edilebilir. </a:t>
            </a:r>
          </a:p>
          <a:p>
            <a:pPr marL="0" indent="0">
              <a:lnSpc>
                <a:spcPct val="150000"/>
              </a:lnSpc>
              <a:buNone/>
            </a:pPr>
            <a:r>
              <a:rPr lang="tr-TR" sz="1600" dirty="0" smtClean="0">
                <a:latin typeface="Arial Narrow" panose="020B0606020202030204" pitchFamily="34" charset="0"/>
                <a:ea typeface="+mj-ea"/>
                <a:cs typeface="+mj-cs"/>
              </a:rPr>
              <a:t>	Yapılan </a:t>
            </a:r>
            <a:r>
              <a:rPr lang="tr-TR" sz="1600" b="1" dirty="0" err="1">
                <a:latin typeface="Arial Narrow" panose="020B0606020202030204" pitchFamily="34" charset="0"/>
                <a:ea typeface="+mj-ea"/>
                <a:cs typeface="+mj-cs"/>
              </a:rPr>
              <a:t>antropometrik</a:t>
            </a:r>
            <a:r>
              <a:rPr lang="tr-TR" sz="1600" b="1" dirty="0">
                <a:latin typeface="Arial Narrow" panose="020B0606020202030204" pitchFamily="34" charset="0"/>
                <a:ea typeface="+mj-ea"/>
                <a:cs typeface="+mj-cs"/>
              </a:rPr>
              <a:t> ölçümleri değerlendiren </a:t>
            </a:r>
            <a:r>
              <a:rPr lang="tr-TR" sz="1600" b="1" dirty="0" err="1">
                <a:latin typeface="Arial Narrow" panose="020B0606020202030204" pitchFamily="34" charset="0"/>
                <a:ea typeface="+mj-ea"/>
                <a:cs typeface="+mj-cs"/>
              </a:rPr>
              <a:t>Hertzberg</a:t>
            </a:r>
            <a:r>
              <a:rPr lang="tr-TR" sz="1600" dirty="0">
                <a:latin typeface="Arial Narrow" panose="020B0606020202030204" pitchFamily="34" charset="0"/>
                <a:ea typeface="+mj-ea"/>
                <a:cs typeface="+mj-cs"/>
              </a:rPr>
              <a:t>, ergonomik tasarımlar açısından </a:t>
            </a:r>
            <a:r>
              <a:rPr lang="tr-TR" sz="1600" b="1" dirty="0">
                <a:latin typeface="Arial Narrow" panose="020B0606020202030204" pitchFamily="34" charset="0"/>
                <a:ea typeface="+mj-ea"/>
                <a:cs typeface="+mj-cs"/>
              </a:rPr>
              <a:t>önemli olan otuz ölçüyü </a:t>
            </a:r>
            <a:r>
              <a:rPr lang="tr-TR" sz="1600" dirty="0">
                <a:latin typeface="Arial Narrow" panose="020B0606020202030204" pitchFamily="34" charset="0"/>
                <a:ea typeface="+mj-ea"/>
                <a:cs typeface="+mj-cs"/>
              </a:rPr>
              <a:t>saptamıştır. Bunlardan önemlileri boy, kalça genişliği, kalçadan yukarı yükseklik, kalçadan dirsek yüksekliği, kalçadan göz yüksekliği, kalça-bacak açıklığı, omuz genişliği, dirsek yüksekliği, omuz-dirsek arası, dirsek-el uzunluğu, dirsek-bilek arası, zeminden diz yüksekliği, zeminden kalça altına kadar olan yükseklik, karın derinliği, bacak kalınlığı, ayak uzunluğu, ayak genişliği, el uzunluğu, el genişliği, avuç uzunluğudur. </a:t>
            </a:r>
          </a:p>
        </p:txBody>
      </p:sp>
    </p:spTree>
    <p:extLst>
      <p:ext uri="{BB962C8B-B14F-4D97-AF65-F5344CB8AC3E}">
        <p14:creationId xmlns:p14="http://schemas.microsoft.com/office/powerpoint/2010/main" val="18045361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a:latin typeface="Arial Narrow" panose="020B0606020202030204" pitchFamily="34" charset="0"/>
                <a:ea typeface="+mj-ea"/>
                <a:cs typeface="+mj-cs"/>
              </a:rPr>
              <a:t>	</a:t>
            </a:r>
            <a:r>
              <a:rPr lang="tr-TR" sz="1600" dirty="0" err="1" smtClean="0">
                <a:latin typeface="Arial Narrow" panose="020B0606020202030204" pitchFamily="34" charset="0"/>
                <a:ea typeface="+mj-ea"/>
                <a:cs typeface="+mj-cs"/>
              </a:rPr>
              <a:t>Antropometrik</a:t>
            </a:r>
            <a:r>
              <a:rPr lang="tr-TR" sz="1600" dirty="0" smtClean="0">
                <a:latin typeface="Arial Narrow" panose="020B0606020202030204" pitchFamily="34" charset="0"/>
                <a:ea typeface="+mj-ea"/>
                <a:cs typeface="+mj-cs"/>
              </a:rPr>
              <a:t> </a:t>
            </a:r>
            <a:r>
              <a:rPr lang="tr-TR" sz="1600" dirty="0">
                <a:latin typeface="Arial Narrow" panose="020B0606020202030204" pitchFamily="34" charset="0"/>
                <a:ea typeface="+mj-ea"/>
                <a:cs typeface="+mj-cs"/>
              </a:rPr>
              <a:t>ölçümlere ilişkin tanımlamalar ve uygulama alanlarının bazıları şunlardır: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Boy </a:t>
            </a:r>
            <a:r>
              <a:rPr lang="tr-TR" sz="1600" b="1" i="1" dirty="0">
                <a:latin typeface="Arial Narrow" panose="020B0606020202030204" pitchFamily="34" charset="0"/>
                <a:ea typeface="+mj-ea"/>
                <a:cs typeface="+mj-cs"/>
              </a:rPr>
              <a:t>uzunluğu: </a:t>
            </a:r>
            <a:r>
              <a:rPr lang="tr-TR" sz="1600" dirty="0">
                <a:latin typeface="Arial Narrow" panose="020B0606020202030204" pitchFamily="34" charset="0"/>
                <a:ea typeface="+mj-ea"/>
                <a:cs typeface="+mj-cs"/>
              </a:rPr>
              <a:t>Birey başı dik, </a:t>
            </a:r>
            <a:r>
              <a:rPr lang="tr-TR" sz="1600" b="1" dirty="0">
                <a:latin typeface="Arial Narrow" panose="020B0606020202030204" pitchFamily="34" charset="0"/>
                <a:ea typeface="+mj-ea"/>
                <a:cs typeface="+mj-cs"/>
              </a:rPr>
              <a:t>gözleri ön karşıya bakarken</a:t>
            </a:r>
            <a:r>
              <a:rPr lang="tr-TR" sz="1600" dirty="0">
                <a:latin typeface="Arial Narrow" panose="020B0606020202030204" pitchFamily="34" charset="0"/>
                <a:ea typeface="+mj-ea"/>
                <a:cs typeface="+mj-cs"/>
              </a:rPr>
              <a:t>, erden başın en noktasına kadar olan dikey mesafedir. Bu veri kapılar ve </a:t>
            </a:r>
            <a:r>
              <a:rPr lang="tr-TR" sz="1600" b="1" dirty="0">
                <a:latin typeface="Arial Narrow" panose="020B0606020202030204" pitchFamily="34" charset="0"/>
                <a:ea typeface="+mj-ea"/>
                <a:cs typeface="+mj-cs"/>
              </a:rPr>
              <a:t>açıklıkların minimum yüksekliğini </a:t>
            </a:r>
            <a:r>
              <a:rPr lang="tr-TR" sz="1600" dirty="0">
                <a:latin typeface="Arial Narrow" panose="020B0606020202030204" pitchFamily="34" charset="0"/>
                <a:ea typeface="+mj-ea"/>
                <a:cs typeface="+mj-cs"/>
              </a:rPr>
              <a:t>belirlemeyi sağlar. Genellikle kullanıcı grubun %99’luk değerleri kullanılır, ancak kullanıcıların tümünün (%100’ü)dikkate alınması daha doğru olur.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6251" y="3247292"/>
            <a:ext cx="5795963" cy="3441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25281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Omuz </a:t>
            </a:r>
            <a:r>
              <a:rPr lang="tr-TR" sz="1600" b="1" i="1" dirty="0">
                <a:latin typeface="Arial Narrow" panose="020B0606020202030204" pitchFamily="34" charset="0"/>
                <a:ea typeface="+mj-ea"/>
                <a:cs typeface="+mj-cs"/>
              </a:rPr>
              <a:t>genişliği:</a:t>
            </a:r>
            <a:r>
              <a:rPr lang="tr-TR" sz="1600" dirty="0">
                <a:latin typeface="Arial Narrow" panose="020B0606020202030204" pitchFamily="34" charset="0"/>
                <a:ea typeface="+mj-ea"/>
                <a:cs typeface="+mj-cs"/>
              </a:rPr>
              <a:t> Her iki taraftaki </a:t>
            </a:r>
            <a:r>
              <a:rPr lang="tr-TR" sz="1600" dirty="0" err="1">
                <a:latin typeface="Arial Narrow" panose="020B0606020202030204" pitchFamily="34" charset="0"/>
                <a:ea typeface="+mj-ea"/>
                <a:cs typeface="+mj-cs"/>
              </a:rPr>
              <a:t>deltoid</a:t>
            </a:r>
            <a:r>
              <a:rPr lang="tr-TR" sz="1600" dirty="0">
                <a:latin typeface="Arial Narrow" panose="020B0606020202030204" pitchFamily="34" charset="0"/>
                <a:ea typeface="+mj-ea"/>
                <a:cs typeface="+mj-cs"/>
              </a:rPr>
              <a:t> kaslar arasındaki maksimum mesafe. Veri, ekipman tasarımında, </a:t>
            </a:r>
            <a:r>
              <a:rPr lang="tr-TR" sz="1600" b="1" dirty="0">
                <a:latin typeface="Arial Narrow" panose="020B0606020202030204" pitchFamily="34" charset="0"/>
                <a:ea typeface="+mj-ea"/>
                <a:cs typeface="+mj-cs"/>
              </a:rPr>
              <a:t>koridor, tünel ile kapı genişlikleri</a:t>
            </a:r>
            <a:r>
              <a:rPr lang="tr-TR" sz="1600" dirty="0">
                <a:latin typeface="Arial Narrow" panose="020B0606020202030204" pitchFamily="34" charset="0"/>
                <a:ea typeface="+mj-ea"/>
                <a:cs typeface="+mj-cs"/>
              </a:rPr>
              <a:t> ve açıklıkların belirlenmesinde, tiyatro ve toplantı salonlarında, oturma yeri ile masa etrafındaki oturma yerlerinin belirlenmesinde, oturma yeri arkalıklarının ve sıraların tasarımında ve giyeceklerin ölçülendirilmesinde kullanılır.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Otururken </a:t>
            </a:r>
            <a:r>
              <a:rPr lang="tr-TR" sz="1600" b="1" i="1" dirty="0">
                <a:latin typeface="Arial Narrow" panose="020B0606020202030204" pitchFamily="34" charset="0"/>
                <a:ea typeface="+mj-ea"/>
                <a:cs typeface="+mj-cs"/>
              </a:rPr>
              <a:t>kalça genişliği: </a:t>
            </a:r>
            <a:r>
              <a:rPr lang="tr-TR" sz="1600" dirty="0">
                <a:latin typeface="Arial Narrow" panose="020B0606020202030204" pitchFamily="34" charset="0"/>
                <a:ea typeface="+mj-ea"/>
                <a:cs typeface="+mj-cs"/>
              </a:rPr>
              <a:t>Kalçalar arasındaki </a:t>
            </a:r>
            <a:r>
              <a:rPr lang="tr-TR" sz="1600" b="1" dirty="0">
                <a:latin typeface="Arial Narrow" panose="020B0606020202030204" pitchFamily="34" charset="0"/>
                <a:ea typeface="+mj-ea"/>
                <a:cs typeface="+mj-cs"/>
              </a:rPr>
              <a:t>en geniş yatay mesafedir</a:t>
            </a:r>
            <a:r>
              <a:rPr lang="tr-TR" sz="1600" dirty="0">
                <a:latin typeface="Arial Narrow" panose="020B0606020202030204" pitchFamily="34" charset="0"/>
                <a:ea typeface="+mj-ea"/>
                <a:cs typeface="+mj-cs"/>
              </a:rPr>
              <a:t>. Veri, iç mekân düzenlemelerinde, giyeceklerin ölçülendirilmesinde, ekipman tasarımında, oturma materyali genişliğinin belirlenmesinde (</a:t>
            </a:r>
            <a:r>
              <a:rPr lang="tr-TR" sz="1600" b="1" dirty="0">
                <a:latin typeface="Arial Narrow" panose="020B0606020202030204" pitchFamily="34" charset="0"/>
                <a:ea typeface="+mj-ea"/>
                <a:cs typeface="+mj-cs"/>
              </a:rPr>
              <a:t>koltuk, sandalye, tabure, bar ve ofis iskemleleri </a:t>
            </a:r>
            <a:r>
              <a:rPr lang="tr-TR" sz="1600" dirty="0">
                <a:latin typeface="Arial Narrow" panose="020B0606020202030204" pitchFamily="34" charset="0"/>
                <a:ea typeface="+mj-ea"/>
                <a:cs typeface="+mj-cs"/>
              </a:rPr>
              <a:t>vb.) kullanılır. Dizaynda %95’lik değer kullanılarak daha uygun tasarım sağlanabilir.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Oturma </a:t>
            </a:r>
            <a:r>
              <a:rPr lang="tr-TR" sz="1600" b="1" i="1" dirty="0">
                <a:latin typeface="Arial Narrow" panose="020B0606020202030204" pitchFamily="34" charset="0"/>
                <a:ea typeface="+mj-ea"/>
                <a:cs typeface="+mj-cs"/>
              </a:rPr>
              <a:t>yüksekliği: </a:t>
            </a:r>
            <a:r>
              <a:rPr lang="tr-TR" sz="1600" dirty="0">
                <a:latin typeface="Arial Narrow" panose="020B0606020202030204" pitchFamily="34" charset="0"/>
                <a:ea typeface="+mj-ea"/>
                <a:cs typeface="+mj-cs"/>
              </a:rPr>
              <a:t>Birey dik durumda iken, </a:t>
            </a:r>
            <a:r>
              <a:rPr lang="tr-TR" sz="1600" b="1" dirty="0">
                <a:latin typeface="Arial Narrow" panose="020B0606020202030204" pitchFamily="34" charset="0"/>
                <a:ea typeface="+mj-ea"/>
                <a:cs typeface="+mj-cs"/>
              </a:rPr>
              <a:t>oturma yerinin üst yüzeyi ile başın en yüksek noktası arasındaki dikey mesafedir</a:t>
            </a:r>
            <a:r>
              <a:rPr lang="tr-TR" sz="1600" dirty="0">
                <a:latin typeface="Arial Narrow" panose="020B0606020202030204" pitchFamily="34" charset="0"/>
                <a:ea typeface="+mj-ea"/>
                <a:cs typeface="+mj-cs"/>
              </a:rPr>
              <a:t>. Veri, iç mekân düzenlemelerinde, oturma pozisyonunda iken ekipmanların depolandıkları ünitelerin erişmeye uygun olarak yerleşiminde, engellerin, sarkan donanım malzemelerinin yerden yüksekliklerinin saptanmasında, </a:t>
            </a:r>
            <a:r>
              <a:rPr lang="tr-TR" sz="1600" b="1" dirty="0">
                <a:latin typeface="Arial Narrow" panose="020B0606020202030204" pitchFamily="34" charset="0"/>
                <a:ea typeface="+mj-ea"/>
                <a:cs typeface="+mj-cs"/>
              </a:rPr>
              <a:t>oturma materyali arkalıklarının tasarımında</a:t>
            </a:r>
            <a:r>
              <a:rPr lang="tr-TR" sz="1600" dirty="0">
                <a:latin typeface="Arial Narrow" panose="020B0606020202030204" pitchFamily="34" charset="0"/>
                <a:ea typeface="+mj-ea"/>
                <a:cs typeface="+mj-cs"/>
              </a:rPr>
              <a:t>, yatak düzenlemeleri ve donanımın yerden kazandıracak şekilde dizayn edilmesinde kullanılır. %95’lik değerin kullanılması daha uygundur. </a:t>
            </a:r>
          </a:p>
        </p:txBody>
      </p:sp>
      <p:pic>
        <p:nvPicPr>
          <p:cNvPr id="5" name="Picture 2" descr="D:\İŞ SAĞLIĞI VE GÜVENLİĞİ UZEM\ÇEKİLEN DERSLER\ERGONOMİ\RESİMLER\Antropometri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077" y="5549960"/>
            <a:ext cx="4302369" cy="1308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1881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a:lnSpc>
                <a:spcPct val="150000"/>
              </a:lnSpc>
              <a:buFont typeface="Wingdings" panose="05000000000000000000" pitchFamily="2" charset="2"/>
              <a:buChar char="Ø"/>
            </a:pPr>
            <a:r>
              <a:rPr lang="tr-TR" sz="1600" b="1" i="1" dirty="0">
                <a:latin typeface="Arial Narrow" panose="020B0606020202030204" pitchFamily="34" charset="0"/>
                <a:ea typeface="+mj-ea"/>
                <a:cs typeface="+mj-cs"/>
              </a:rPr>
              <a:t>Göz yüksekliği: </a:t>
            </a:r>
            <a:r>
              <a:rPr lang="tr-TR" sz="1600" dirty="0">
                <a:latin typeface="Arial Narrow" panose="020B0606020202030204" pitchFamily="34" charset="0"/>
                <a:ea typeface="+mj-ea"/>
                <a:cs typeface="+mj-cs"/>
              </a:rPr>
              <a:t>Oturma yerinin üst yüzeyinden gözün dış kenarının dikey mesafesi. Veri tiyatro, </a:t>
            </a:r>
            <a:r>
              <a:rPr lang="tr-TR" sz="1600" b="1" dirty="0">
                <a:latin typeface="Arial Narrow" panose="020B0606020202030204" pitchFamily="34" charset="0"/>
                <a:ea typeface="+mj-ea"/>
                <a:cs typeface="+mj-cs"/>
              </a:rPr>
              <a:t>toplantı salonu, konferans salonu</a:t>
            </a:r>
            <a:r>
              <a:rPr lang="tr-TR" sz="1600" dirty="0">
                <a:latin typeface="Arial Narrow" panose="020B0606020202030204" pitchFamily="34" charset="0"/>
                <a:ea typeface="+mj-ea"/>
                <a:cs typeface="+mj-cs"/>
              </a:rPr>
              <a:t>, </a:t>
            </a:r>
            <a:r>
              <a:rPr lang="tr-TR" sz="1600" b="1" dirty="0">
                <a:latin typeface="Arial Narrow" panose="020B0606020202030204" pitchFamily="34" charset="0"/>
                <a:ea typeface="+mj-ea"/>
                <a:cs typeface="+mj-cs"/>
              </a:rPr>
              <a:t>televizyon</a:t>
            </a:r>
            <a:r>
              <a:rPr lang="tr-TR" sz="1600" dirty="0">
                <a:latin typeface="Arial Narrow" panose="020B0606020202030204" pitchFamily="34" charset="0"/>
                <a:ea typeface="+mj-ea"/>
                <a:cs typeface="+mj-cs"/>
              </a:rPr>
              <a:t> ve diğer iç mekanlar gibi kulak ve </a:t>
            </a:r>
            <a:r>
              <a:rPr lang="tr-TR" sz="1600" b="1" dirty="0">
                <a:latin typeface="Arial Narrow" panose="020B0606020202030204" pitchFamily="34" charset="0"/>
                <a:ea typeface="+mj-ea"/>
                <a:cs typeface="+mj-cs"/>
              </a:rPr>
              <a:t>göze hitap eden mekanların merkezi ve kolay görülebilecek şekilde tasarımında</a:t>
            </a:r>
            <a:r>
              <a:rPr lang="tr-TR" sz="1600" dirty="0">
                <a:latin typeface="Arial Narrow" panose="020B0606020202030204" pitchFamily="34" charset="0"/>
                <a:ea typeface="+mj-ea"/>
                <a:cs typeface="+mj-cs"/>
              </a:rPr>
              <a:t>, mutfak ekipmanlarının, pencerelerin vb.nin yerleşiminde kullanılır. %5’likten %95’liğe kadar ya da daha yüksek değer kullanılarak uygun düzenleme sağlanabilir. </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7323" y="2708031"/>
            <a:ext cx="5709139" cy="4149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19046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a:lnSpc>
                <a:spcPct val="150000"/>
              </a:lnSpc>
              <a:buFont typeface="Wingdings" panose="05000000000000000000" pitchFamily="2" charset="2"/>
              <a:buChar char="Ø"/>
            </a:pPr>
            <a:r>
              <a:rPr lang="tr-TR" sz="1600" b="1" i="1" dirty="0">
                <a:latin typeface="Arial Narrow" panose="020B0606020202030204" pitchFamily="34" charset="0"/>
                <a:ea typeface="+mj-ea"/>
                <a:cs typeface="+mj-cs"/>
              </a:rPr>
              <a:t>Omuz yüksekliği: </a:t>
            </a:r>
            <a:r>
              <a:rPr lang="tr-TR" sz="1600" dirty="0">
                <a:latin typeface="Arial Narrow" panose="020B0606020202030204" pitchFamily="34" charset="0"/>
                <a:ea typeface="+mj-ea"/>
                <a:cs typeface="+mj-cs"/>
              </a:rPr>
              <a:t>Oturma yerinin üst yüzeyinden kürek kemiğinin en uç omuz çıkıntısına kadar olan dikey mesafedir. Veri çalışma yerlerinin tasarımında, iç mekân düzenlemelerinde ve ekipmanların yerleştirilmesinde kullanılır. Ölçümlerde sandalye dokumasının esnekliği göz önüne alınması gerekir. Dizaynda, %95’lik değerin kullanılması daha uygundur.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Dirsek </a:t>
            </a:r>
            <a:r>
              <a:rPr lang="tr-TR" sz="1600" b="1" i="1" dirty="0">
                <a:latin typeface="Arial Narrow" panose="020B0606020202030204" pitchFamily="34" charset="0"/>
                <a:ea typeface="+mj-ea"/>
                <a:cs typeface="+mj-cs"/>
              </a:rPr>
              <a:t>yüksekliği: </a:t>
            </a:r>
            <a:r>
              <a:rPr lang="tr-TR" sz="1600" dirty="0">
                <a:latin typeface="Arial Narrow" panose="020B0606020202030204" pitchFamily="34" charset="0"/>
                <a:ea typeface="+mj-ea"/>
                <a:cs typeface="+mj-cs"/>
              </a:rPr>
              <a:t>Sağ dirseğin alt kısmının oturma yerinin üst yüzeyinden dikey mesafesidir. Veri iç mekân düzenlemelerinde, oturma materyallerinin kol dirsekleri ile </a:t>
            </a:r>
            <a:r>
              <a:rPr lang="tr-TR" sz="1600" b="1" dirty="0">
                <a:latin typeface="Arial Narrow" panose="020B0606020202030204" pitchFamily="34" charset="0"/>
                <a:ea typeface="+mj-ea"/>
                <a:cs typeface="+mj-cs"/>
              </a:rPr>
              <a:t>çalışma tezgahları, sıralar, masalar ve özel ekipmanların yüksekliklerini belirlemede </a:t>
            </a:r>
            <a:r>
              <a:rPr lang="tr-TR" sz="1600" dirty="0">
                <a:latin typeface="Arial Narrow" panose="020B0606020202030204" pitchFamily="34" charset="0"/>
                <a:ea typeface="+mj-ea"/>
                <a:cs typeface="+mj-cs"/>
              </a:rPr>
              <a:t>yardımcıdır. Oturma materyalinin dokumasının, eğiminin ve oturma </a:t>
            </a:r>
            <a:r>
              <a:rPr lang="tr-TR" sz="1600" dirty="0" err="1">
                <a:latin typeface="Arial Narrow" panose="020B0606020202030204" pitchFamily="34" charset="0"/>
                <a:ea typeface="+mj-ea"/>
                <a:cs typeface="+mj-cs"/>
              </a:rPr>
              <a:t>postürünün</a:t>
            </a:r>
            <a:r>
              <a:rPr lang="tr-TR" sz="1600" dirty="0">
                <a:latin typeface="Arial Narrow" panose="020B0606020202030204" pitchFamily="34" charset="0"/>
                <a:ea typeface="+mj-ea"/>
                <a:cs typeface="+mj-cs"/>
              </a:rPr>
              <a:t> ölçümlerde göz önüne alınması gerekir. Dizaynda %50’lik değerin kullanılması uygundur.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Kalça-diz </a:t>
            </a:r>
            <a:r>
              <a:rPr lang="tr-TR" sz="1600" b="1" i="1" dirty="0">
                <a:latin typeface="Arial Narrow" panose="020B0606020202030204" pitchFamily="34" charset="0"/>
                <a:ea typeface="+mj-ea"/>
                <a:cs typeface="+mj-cs"/>
              </a:rPr>
              <a:t>uzaklığı: </a:t>
            </a:r>
            <a:r>
              <a:rPr lang="tr-TR" sz="1600" dirty="0">
                <a:latin typeface="Arial Narrow" panose="020B0606020202030204" pitchFamily="34" charset="0"/>
                <a:ea typeface="+mj-ea"/>
                <a:cs typeface="+mj-cs"/>
              </a:rPr>
              <a:t>Diz kapağı kemiğinin ön kısmından, kalçanın en gerideki noktası arasındaki yatay mesafedir. Veri dizin önüne yerleştirilecek bir obje ya da fiziksel engelin oturma yerinin arka kısmından mesafesini belirlemede, toplantı salonu, tiyatroda oturma materyallerinin yerleştirilmesinde, </a:t>
            </a:r>
            <a:r>
              <a:rPr lang="tr-TR" sz="1600" b="1" dirty="0">
                <a:latin typeface="Arial Narrow" panose="020B0606020202030204" pitchFamily="34" charset="0"/>
                <a:ea typeface="+mj-ea"/>
                <a:cs typeface="+mj-cs"/>
              </a:rPr>
              <a:t>masa ve tezgah altı açıklıklarının </a:t>
            </a:r>
            <a:r>
              <a:rPr lang="tr-TR" sz="1600" dirty="0">
                <a:latin typeface="Arial Narrow" panose="020B0606020202030204" pitchFamily="34" charset="0"/>
                <a:ea typeface="+mj-ea"/>
                <a:cs typeface="+mj-cs"/>
              </a:rPr>
              <a:t>belirlenmesinde kullanılır. Dizaynda %95’lik değer kullanılabilir. </a:t>
            </a:r>
          </a:p>
        </p:txBody>
      </p:sp>
    </p:spTree>
    <p:extLst>
      <p:ext uri="{BB962C8B-B14F-4D97-AF65-F5344CB8AC3E}">
        <p14:creationId xmlns:p14="http://schemas.microsoft.com/office/powerpoint/2010/main" val="20841948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a:lnSpc>
                <a:spcPct val="150000"/>
              </a:lnSpc>
              <a:buFont typeface="Wingdings" panose="05000000000000000000" pitchFamily="2" charset="2"/>
              <a:buChar char="Ø"/>
            </a:pPr>
            <a:r>
              <a:rPr lang="tr-TR" sz="1600" b="1" i="1" dirty="0">
                <a:latin typeface="Arial Narrow" panose="020B0606020202030204" pitchFamily="34" charset="0"/>
                <a:ea typeface="+mj-ea"/>
                <a:cs typeface="+mj-cs"/>
              </a:rPr>
              <a:t>Kalça-diz arkası (</a:t>
            </a:r>
            <a:r>
              <a:rPr lang="tr-TR" sz="1600" b="1" i="1" dirty="0" err="1">
                <a:latin typeface="Arial Narrow" panose="020B0606020202030204" pitchFamily="34" charset="0"/>
                <a:ea typeface="+mj-ea"/>
                <a:cs typeface="+mj-cs"/>
              </a:rPr>
              <a:t>popliteal</a:t>
            </a:r>
            <a:r>
              <a:rPr lang="tr-TR" sz="1600" b="1" i="1" dirty="0">
                <a:latin typeface="Arial Narrow" panose="020B0606020202030204" pitchFamily="34" charset="0"/>
                <a:ea typeface="+mj-ea"/>
                <a:cs typeface="+mj-cs"/>
              </a:rPr>
              <a:t> fossa) uzaklığı: </a:t>
            </a:r>
            <a:r>
              <a:rPr lang="tr-TR" sz="1600" dirty="0">
                <a:latin typeface="Arial Narrow" panose="020B0606020202030204" pitchFamily="34" charset="0"/>
                <a:ea typeface="+mj-ea"/>
                <a:cs typeface="+mj-cs"/>
              </a:rPr>
              <a:t>Alt bacağın en geri noktası ile kalçanın en gerideki noktası arasındaki yatay mesafedir. Veri iç mekân yerleşim düzenlemelerinde, </a:t>
            </a:r>
            <a:r>
              <a:rPr lang="tr-TR" sz="1600" b="1" dirty="0">
                <a:latin typeface="Arial Narrow" panose="020B0606020202030204" pitchFamily="34" charset="0"/>
                <a:ea typeface="+mj-ea"/>
                <a:cs typeface="+mj-cs"/>
              </a:rPr>
              <a:t>oturma yeri dizaynında </a:t>
            </a:r>
            <a:r>
              <a:rPr lang="tr-TR" sz="1600" dirty="0">
                <a:latin typeface="Arial Narrow" panose="020B0606020202030204" pitchFamily="34" charset="0"/>
                <a:ea typeface="+mj-ea"/>
                <a:cs typeface="+mj-cs"/>
              </a:rPr>
              <a:t>kullanılır. Ölçümlerde oturma yerinin açısının göz önünde bulundurulması gerekir. Dizaynda % 5’lik değerin kullanılması, kullanıcıların büyük çoğunluğuna uygun olabilir.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Diz </a:t>
            </a:r>
            <a:r>
              <a:rPr lang="tr-TR" sz="1600" b="1" i="1" dirty="0">
                <a:latin typeface="Arial Narrow" panose="020B0606020202030204" pitchFamily="34" charset="0"/>
                <a:ea typeface="+mj-ea"/>
                <a:cs typeface="+mj-cs"/>
              </a:rPr>
              <a:t>yüksekliği: </a:t>
            </a:r>
            <a:r>
              <a:rPr lang="tr-TR" sz="1600" dirty="0">
                <a:latin typeface="Arial Narrow" panose="020B0606020202030204" pitchFamily="34" charset="0"/>
                <a:ea typeface="+mj-ea"/>
                <a:cs typeface="+mj-cs"/>
              </a:rPr>
              <a:t>Diz kapağının orta noktasının </a:t>
            </a:r>
            <a:r>
              <a:rPr lang="tr-TR" sz="1600" b="1" dirty="0">
                <a:latin typeface="Arial Narrow" panose="020B0606020202030204" pitchFamily="34" charset="0"/>
                <a:ea typeface="+mj-ea"/>
                <a:cs typeface="+mj-cs"/>
              </a:rPr>
              <a:t>yerden dikey mesafesidir</a:t>
            </a:r>
            <a:r>
              <a:rPr lang="tr-TR" sz="1600" dirty="0">
                <a:latin typeface="Arial Narrow" panose="020B0606020202030204" pitchFamily="34" charset="0"/>
                <a:ea typeface="+mj-ea"/>
                <a:cs typeface="+mj-cs"/>
              </a:rPr>
              <a:t>. Veri iç mekan düzenlemelerinde, sıra, masa ve tezgah altı açıklıklarının belirlenmesinde kullanılır. Dizaynda gerekli açıklığı sağlamak için % 95’lik değer kullanılır.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Diz </a:t>
            </a:r>
            <a:r>
              <a:rPr lang="tr-TR" sz="1600" b="1" i="1" dirty="0">
                <a:latin typeface="Arial Narrow" panose="020B0606020202030204" pitchFamily="34" charset="0"/>
                <a:ea typeface="+mj-ea"/>
                <a:cs typeface="+mj-cs"/>
              </a:rPr>
              <a:t>arkası yüksekliği: </a:t>
            </a:r>
            <a:r>
              <a:rPr lang="tr-TR" sz="1600" dirty="0">
                <a:latin typeface="Arial Narrow" panose="020B0606020202030204" pitchFamily="34" charset="0"/>
                <a:ea typeface="+mj-ea"/>
                <a:cs typeface="+mj-cs"/>
              </a:rPr>
              <a:t>Diz arkasının en uç noktasının yerden dikey mesafesidir. Veri oturma yeri üst yüzeyinin yerden yüksekliğini belirlemede ve ayrıca klozetlerin yüksekliğini belirlemede kullanılır. Dizayna uygulanırken, oturma yerinin yüzey materyalinin esnekliğinin göz önünde bulundurulması gerekir. Oturma yeri yüksekliğini belirlemede %5’lik değer kullanılabilir. </a:t>
            </a:r>
          </a:p>
        </p:txBody>
      </p:sp>
    </p:spTree>
    <p:extLst>
      <p:ext uri="{BB962C8B-B14F-4D97-AF65-F5344CB8AC3E}">
        <p14:creationId xmlns:p14="http://schemas.microsoft.com/office/powerpoint/2010/main" val="17668938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El </a:t>
            </a:r>
            <a:r>
              <a:rPr lang="tr-TR" sz="1600" b="1" i="1" dirty="0">
                <a:latin typeface="Arial Narrow" panose="020B0606020202030204" pitchFamily="34" charset="0"/>
                <a:ea typeface="+mj-ea"/>
                <a:cs typeface="+mj-cs"/>
              </a:rPr>
              <a:t>ulaşım mesafesi: </a:t>
            </a:r>
            <a:r>
              <a:rPr lang="tr-TR" sz="1600" dirty="0">
                <a:latin typeface="Arial Narrow" panose="020B0606020202030204" pitchFamily="34" charset="0"/>
                <a:ea typeface="+mj-ea"/>
                <a:cs typeface="+mj-cs"/>
              </a:rPr>
              <a:t>Kolların ileriye doğru uzatıldığında ulaşabileceği en uzun mesafedir. Çalışma alanlarında </a:t>
            </a:r>
            <a:r>
              <a:rPr lang="tr-TR" sz="1600" b="1" dirty="0">
                <a:latin typeface="Arial Narrow" panose="020B0606020202030204" pitchFamily="34" charset="0"/>
                <a:ea typeface="+mj-ea"/>
                <a:cs typeface="+mj-cs"/>
              </a:rPr>
              <a:t>masa vb. mesafelerinin </a:t>
            </a:r>
            <a:r>
              <a:rPr lang="tr-TR" sz="1600" dirty="0">
                <a:latin typeface="Arial Narrow" panose="020B0606020202030204" pitchFamily="34" charset="0"/>
                <a:ea typeface="+mj-ea"/>
                <a:cs typeface="+mj-cs"/>
              </a:rPr>
              <a:t>belirlenmesinde % 5’lik değerler kullanılabilir. </a:t>
            </a:r>
          </a:p>
          <a:p>
            <a:pPr>
              <a:lnSpc>
                <a:spcPct val="150000"/>
              </a:lnSpc>
              <a:buFont typeface="Wingdings" panose="05000000000000000000" pitchFamily="2" charset="2"/>
              <a:buChar char="Ø"/>
            </a:pPr>
            <a:r>
              <a:rPr lang="tr-TR" sz="1600" b="1" i="1" dirty="0" smtClean="0">
                <a:latin typeface="Arial Narrow" panose="020B0606020202030204" pitchFamily="34" charset="0"/>
                <a:ea typeface="+mj-ea"/>
                <a:cs typeface="+mj-cs"/>
              </a:rPr>
              <a:t>Ağırlık</a:t>
            </a:r>
            <a:r>
              <a:rPr lang="tr-TR" sz="1600" b="1" i="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Günlük elbiselerle beraber yapılan ağırlık ölçümü. </a:t>
            </a:r>
          </a:p>
          <a:p>
            <a:pPr>
              <a:lnSpc>
                <a:spcPct val="150000"/>
              </a:lnSpc>
              <a:buFont typeface="Wingdings" panose="05000000000000000000" pitchFamily="2" charset="2"/>
              <a:buChar char="Ø"/>
            </a:pPr>
            <a:endParaRPr lang="tr-TR" sz="1600" dirty="0">
              <a:latin typeface="Arial Narrow" panose="020B0606020202030204" pitchFamily="34" charset="0"/>
              <a:ea typeface="+mj-ea"/>
              <a:cs typeface="+mj-cs"/>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5235" y="3376245"/>
            <a:ext cx="6026737" cy="2801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95108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1453173"/>
            <a:ext cx="8944708" cy="505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11050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p:txBody>
          <a:bodyPr/>
          <a:lstStyle/>
          <a:p>
            <a:endParaRPr lang="tr-T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723" y="1465383"/>
            <a:ext cx="9015046" cy="4958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90214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a:t>
            </a:r>
            <a:r>
              <a:rPr lang="tr-TR" sz="3600" b="1" dirty="0" smtClean="0">
                <a:latin typeface="Arial Narrow" panose="020B0606020202030204" pitchFamily="34" charset="0"/>
              </a:rPr>
              <a:t>. ANTROPOMETRİK BOYUTLAR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594338"/>
            <a:ext cx="10515600" cy="5051161"/>
          </a:xfrm>
        </p:spPr>
        <p:txBody>
          <a:bodyPr>
            <a:normAutofit/>
          </a:bodyPr>
          <a:lstStyle/>
          <a:p>
            <a:pPr marL="0" indent="0">
              <a:lnSpc>
                <a:spcPct val="150000"/>
              </a:lnSpc>
              <a:buNone/>
            </a:pPr>
            <a:r>
              <a:rPr lang="tr-TR" sz="1600" dirty="0" smtClean="0">
                <a:latin typeface="Arial Narrow" panose="020B0606020202030204" pitchFamily="34" charset="0"/>
                <a:ea typeface="+mj-ea"/>
                <a:cs typeface="+mj-cs"/>
              </a:rPr>
              <a:t>	Türk </a:t>
            </a:r>
            <a:r>
              <a:rPr lang="tr-TR" sz="1600" dirty="0">
                <a:latin typeface="Arial Narrow" panose="020B0606020202030204" pitchFamily="34" charset="0"/>
                <a:ea typeface="+mj-ea"/>
                <a:cs typeface="+mj-cs"/>
              </a:rPr>
              <a:t>insanı için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veriler, yetersiz olmakla beraber sınırlı sayıda vatandaş üzerinde yapılmıştır. Yapılan araştırma sonuçlarına göre Tablo 2 oluşturulmuştur. Akdeniz bölgesinde yaşayan ülkemiz insanının bazı </a:t>
            </a:r>
            <a:r>
              <a:rPr lang="tr-TR" sz="1600" dirty="0" err="1">
                <a:latin typeface="Arial Narrow" panose="020B0606020202030204" pitchFamily="34" charset="0"/>
                <a:ea typeface="+mj-ea"/>
                <a:cs typeface="+mj-cs"/>
              </a:rPr>
              <a:t>antropometrik</a:t>
            </a:r>
            <a:r>
              <a:rPr lang="tr-TR" sz="1600" dirty="0">
                <a:latin typeface="Arial Narrow" panose="020B0606020202030204" pitchFamily="34" charset="0"/>
                <a:ea typeface="+mj-ea"/>
                <a:cs typeface="+mj-cs"/>
              </a:rPr>
              <a:t> ölçüleri Tablo 8.2’de verilmiştir. </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492" y="2414954"/>
            <a:ext cx="7678616" cy="4443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37390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rmAutofit fontScale="40000" lnSpcReduction="20000"/>
          </a:bodyPr>
          <a:lstStyle/>
          <a:p>
            <a:r>
              <a:rPr lang="en-US" dirty="0"/>
              <a:t>Bailey, R.W., Human Performance Engineering, Prentice Hall, 2006 </a:t>
            </a:r>
          </a:p>
          <a:p>
            <a:r>
              <a:rPr lang="en-US" dirty="0"/>
              <a:t>Bridger, R. S., Introduction to Ergonomics, McGraw-Hill, 2009. </a:t>
            </a:r>
          </a:p>
          <a:p>
            <a:r>
              <a:rPr lang="en-US" dirty="0" err="1"/>
              <a:t>Chapanis</a:t>
            </a:r>
            <a:r>
              <a:rPr lang="en-US" dirty="0"/>
              <a:t>, A., Introduction To Human Factors Considerations in System Design, (Eds. M. Mitchell, P. Van </a:t>
            </a:r>
            <a:r>
              <a:rPr lang="en-US" dirty="0" err="1"/>
              <a:t>Balen</a:t>
            </a:r>
            <a:r>
              <a:rPr lang="en-US" dirty="0"/>
              <a:t>, K. Moe), NASA Pub., Washington, USA, 1976. </a:t>
            </a:r>
          </a:p>
          <a:p>
            <a:r>
              <a:rPr lang="en-US" dirty="0"/>
              <a:t>Charles, A., Ergonomics and Safety in Hand Tool Design, Lewis Publishers, 2009. </a:t>
            </a:r>
          </a:p>
          <a:p>
            <a:r>
              <a:rPr lang="en-US" dirty="0" err="1"/>
              <a:t>Corlett</a:t>
            </a:r>
            <a:r>
              <a:rPr lang="en-US" dirty="0"/>
              <a:t>, E. N., Clark, T. S., The Ergonomics of Workspaces and Machines-A Design Manual, Taylor and Francis, Bristol, 20055. </a:t>
            </a:r>
          </a:p>
          <a:p>
            <a:r>
              <a:rPr lang="en-US" dirty="0" err="1"/>
              <a:t>Corlett</a:t>
            </a:r>
            <a:r>
              <a:rPr lang="en-US" dirty="0"/>
              <a:t>, E., Wilson, J., </a:t>
            </a:r>
            <a:r>
              <a:rPr lang="en-US" dirty="0" err="1"/>
              <a:t>Manenica</a:t>
            </a:r>
            <a:r>
              <a:rPr lang="en-US" dirty="0"/>
              <a:t>, I., , The Ergonomics of Working Postures, Taylor &amp; Francis, 2006. </a:t>
            </a:r>
          </a:p>
          <a:p>
            <a:r>
              <a:rPr lang="en-US" dirty="0"/>
              <a:t>Cushman, H., Nielson, S., </a:t>
            </a:r>
            <a:r>
              <a:rPr lang="en-US" dirty="0" err="1"/>
              <a:t>Weim</a:t>
            </a:r>
            <a:r>
              <a:rPr lang="en-US" dirty="0"/>
              <a:t>, W., 1983, Ergonomic Design for People at Work Vol. 1, Kodak Human Factor, USA, 2003. </a:t>
            </a:r>
          </a:p>
          <a:p>
            <a:r>
              <a:rPr lang="tr-TR" dirty="0" err="1"/>
              <a:t>Das</a:t>
            </a:r>
            <a:r>
              <a:rPr lang="tr-TR" dirty="0"/>
              <a:t>, B., </a:t>
            </a:r>
            <a:r>
              <a:rPr lang="tr-TR" dirty="0" err="1"/>
              <a:t>Sengupta</a:t>
            </a:r>
            <a:r>
              <a:rPr lang="tr-TR" dirty="0"/>
              <a:t>, </a:t>
            </a:r>
            <a:r>
              <a:rPr lang="tr-TR" dirty="0" err="1"/>
              <a:t>Arijit</a:t>
            </a:r>
            <a:r>
              <a:rPr lang="tr-TR" dirty="0"/>
              <a:t> K., </a:t>
            </a:r>
            <a:r>
              <a:rPr lang="tr-TR" dirty="0" err="1"/>
              <a:t>Industrial</a:t>
            </a:r>
            <a:r>
              <a:rPr lang="tr-TR" dirty="0"/>
              <a:t> Workstation Design: A </a:t>
            </a:r>
            <a:r>
              <a:rPr lang="tr-TR" dirty="0" err="1"/>
              <a:t>Systematic</a:t>
            </a:r>
            <a:r>
              <a:rPr lang="tr-TR" dirty="0"/>
              <a:t> </a:t>
            </a:r>
            <a:r>
              <a:rPr lang="tr-TR" dirty="0" err="1"/>
              <a:t>Ergonomics</a:t>
            </a:r>
            <a:r>
              <a:rPr lang="tr-TR" dirty="0"/>
              <a:t> </a:t>
            </a:r>
            <a:r>
              <a:rPr lang="tr-TR" dirty="0" err="1"/>
              <a:t>Approach</a:t>
            </a:r>
            <a:r>
              <a:rPr lang="tr-TR" dirty="0"/>
              <a:t>, </a:t>
            </a:r>
            <a:r>
              <a:rPr lang="tr-TR" dirty="0" err="1"/>
              <a:t>Applied</a:t>
            </a:r>
            <a:r>
              <a:rPr lang="tr-TR" dirty="0"/>
              <a:t> </a:t>
            </a:r>
            <a:r>
              <a:rPr lang="tr-TR" dirty="0" err="1"/>
              <a:t>Ergonomics</a:t>
            </a:r>
            <a:r>
              <a:rPr lang="tr-TR" dirty="0"/>
              <a:t>, </a:t>
            </a:r>
            <a:r>
              <a:rPr lang="tr-TR" dirty="0" err="1"/>
              <a:t>Vol</a:t>
            </a:r>
            <a:r>
              <a:rPr lang="tr-TR" dirty="0"/>
              <a:t> 27 (3), </a:t>
            </a:r>
            <a:r>
              <a:rPr lang="tr-TR" dirty="0" err="1"/>
              <a:t>Elsevier</a:t>
            </a:r>
            <a:r>
              <a:rPr lang="tr-TR" dirty="0"/>
              <a:t> </a:t>
            </a:r>
            <a:r>
              <a:rPr lang="tr-TR" dirty="0" err="1"/>
              <a:t>Science</a:t>
            </a:r>
            <a:r>
              <a:rPr lang="tr-TR" dirty="0"/>
              <a:t>, 1996. </a:t>
            </a:r>
          </a:p>
          <a:p>
            <a:r>
              <a:rPr lang="tr-TR" dirty="0"/>
              <a:t>Dizdar, E. N., Üretim Sistemlerinde Olası İş Kazaları İçin Bir Erken Uyarı Modeli, Gazi Üniversitesi, Fen Bilimleri Enstitüsü, Endüstri Mühendisliği (Doktora Tezi), Ankara, 1998. </a:t>
            </a:r>
          </a:p>
          <a:p>
            <a:r>
              <a:rPr lang="tr-TR" dirty="0"/>
              <a:t>Dizdar, E. N., Ergonomik İş İstasyonu Tasarımında İlk Adım: </a:t>
            </a:r>
            <a:r>
              <a:rPr lang="tr-TR" dirty="0" err="1"/>
              <a:t>Antropometri</a:t>
            </a:r>
            <a:r>
              <a:rPr lang="tr-TR" dirty="0"/>
              <a:t>, Mesleki Sağlık ve Güvenlik Dergisi, (14) s. 38-44, Haziran, 2003. </a:t>
            </a:r>
          </a:p>
          <a:p>
            <a:r>
              <a:rPr lang="tr-TR" dirty="0"/>
              <a:t>Dizdar, E. N., İş Güvenliği, Murathan Yayınevi, (4. Baskı), 2008. </a:t>
            </a:r>
          </a:p>
          <a:p>
            <a:r>
              <a:rPr lang="tr-TR" dirty="0"/>
              <a:t>Dizdar, E. N., İş Güvenliği, ZKÜ, Karabük TEF (Lisans Ders Kitabı), Alver Matbaası, Ankara, Ekim, 2000. </a:t>
            </a:r>
          </a:p>
          <a:p>
            <a:r>
              <a:rPr lang="tr-TR" dirty="0"/>
              <a:t>Dizdar, E. N., İş Sağlığı ve Güvenliği Yönetim Sistemleri, 210 Sayfa. </a:t>
            </a:r>
          </a:p>
          <a:p>
            <a:r>
              <a:rPr lang="tr-TR" dirty="0"/>
              <a:t>Dizdar, E. N., Toplam İş Güvenliği, (E Kitap), 2008. </a:t>
            </a:r>
          </a:p>
          <a:p>
            <a:r>
              <a:rPr lang="tr-TR" dirty="0"/>
              <a:t>Dizdar,. E. N., Taşıt Ergonomisi, Z.K.Ü., Karabük Teknik Eğitim Fakültesi (Ders Notları), Karabük, Eylül, 2002. </a:t>
            </a:r>
          </a:p>
          <a:p>
            <a:r>
              <a:rPr lang="tr-TR" dirty="0"/>
              <a:t>Dul, J., </a:t>
            </a:r>
            <a:r>
              <a:rPr lang="tr-TR" dirty="0" err="1"/>
              <a:t>Weerdmeester</a:t>
            </a:r>
            <a:r>
              <a:rPr lang="tr-TR" dirty="0"/>
              <a:t> B. A., </a:t>
            </a:r>
            <a:r>
              <a:rPr lang="tr-TR" dirty="0" err="1"/>
              <a:t>Ergonomics</a:t>
            </a:r>
            <a:r>
              <a:rPr lang="tr-TR" dirty="0"/>
              <a:t> </a:t>
            </a:r>
            <a:r>
              <a:rPr lang="tr-TR" dirty="0" err="1"/>
              <a:t>For</a:t>
            </a:r>
            <a:r>
              <a:rPr lang="tr-TR" dirty="0"/>
              <a:t> </a:t>
            </a:r>
            <a:r>
              <a:rPr lang="tr-TR" dirty="0" err="1"/>
              <a:t>Beginners</a:t>
            </a:r>
            <a:r>
              <a:rPr lang="tr-TR" dirty="0"/>
              <a:t>: A </a:t>
            </a:r>
            <a:r>
              <a:rPr lang="tr-TR" dirty="0" err="1"/>
              <a:t>Quick</a:t>
            </a:r>
            <a:r>
              <a:rPr lang="tr-TR" dirty="0"/>
              <a:t> Reference Guide, Taylor &amp; Francis; 2nd Ed., 2001. </a:t>
            </a:r>
          </a:p>
          <a:p>
            <a:r>
              <a:rPr lang="tr-TR" dirty="0" err="1"/>
              <a:t>Helander</a:t>
            </a:r>
            <a:r>
              <a:rPr lang="tr-TR" dirty="0"/>
              <a:t> M. G, </a:t>
            </a:r>
            <a:r>
              <a:rPr lang="tr-TR" dirty="0" err="1"/>
              <a:t>Landauer</a:t>
            </a:r>
            <a:r>
              <a:rPr lang="tr-TR" dirty="0"/>
              <a:t> T. K., </a:t>
            </a:r>
            <a:r>
              <a:rPr lang="tr-TR" dirty="0" err="1"/>
              <a:t>Prabhu</a:t>
            </a:r>
            <a:r>
              <a:rPr lang="tr-TR" dirty="0"/>
              <a:t> P.V. (</a:t>
            </a:r>
            <a:r>
              <a:rPr lang="tr-TR" dirty="0" err="1"/>
              <a:t>Ed</a:t>
            </a:r>
            <a:r>
              <a:rPr lang="tr-TR" dirty="0"/>
              <a:t>), </a:t>
            </a:r>
            <a:r>
              <a:rPr lang="tr-TR" dirty="0" err="1"/>
              <a:t>Handbook</a:t>
            </a:r>
            <a:r>
              <a:rPr lang="tr-TR" dirty="0"/>
              <a:t> Of Human-</a:t>
            </a:r>
            <a:r>
              <a:rPr lang="tr-TR" dirty="0" err="1"/>
              <a:t>Computer</a:t>
            </a:r>
            <a:r>
              <a:rPr lang="tr-TR" dirty="0"/>
              <a:t> </a:t>
            </a:r>
            <a:r>
              <a:rPr lang="tr-TR" dirty="0" err="1"/>
              <a:t>Interaction</a:t>
            </a:r>
            <a:r>
              <a:rPr lang="tr-TR" dirty="0"/>
              <a:t>, North-</a:t>
            </a:r>
            <a:r>
              <a:rPr lang="tr-TR" dirty="0" err="1"/>
              <a:t>Holland</a:t>
            </a:r>
            <a:r>
              <a:rPr lang="tr-TR" dirty="0"/>
              <a:t>, 1997 </a:t>
            </a:r>
          </a:p>
          <a:p>
            <a:r>
              <a:rPr lang="en-US" dirty="0" err="1"/>
              <a:t>Helander</a:t>
            </a:r>
            <a:r>
              <a:rPr lang="en-US" dirty="0"/>
              <a:t>, M. G., The Human Factors Profession, Handbook of Human Factors and Ergonomics, (Ed. </a:t>
            </a:r>
            <a:r>
              <a:rPr lang="en-US" dirty="0" err="1"/>
              <a:t>Salvendy</a:t>
            </a:r>
            <a:r>
              <a:rPr lang="en-US" dirty="0"/>
              <a:t> G.) pp. 3-16, John </a:t>
            </a:r>
            <a:r>
              <a:rPr lang="en-US" dirty="0" err="1"/>
              <a:t>Wiley&amp;Sons</a:t>
            </a:r>
            <a:r>
              <a:rPr lang="en-US" dirty="0"/>
              <a:t> Ltd., 1997. </a:t>
            </a:r>
          </a:p>
          <a:p>
            <a:r>
              <a:rPr lang="en-US" dirty="0" err="1"/>
              <a:t>Helander</a:t>
            </a:r>
            <a:r>
              <a:rPr lang="en-US" dirty="0"/>
              <a:t>, M., A Guide to the Ergonomics of Manufacturing, Taylor &amp; Francis, 1997. </a:t>
            </a:r>
            <a:endParaRPr lang="tr-TR" dirty="0"/>
          </a:p>
        </p:txBody>
      </p:sp>
    </p:spTree>
    <p:extLst>
      <p:ext uri="{BB962C8B-B14F-4D97-AF65-F5344CB8AC3E}">
        <p14:creationId xmlns:p14="http://schemas.microsoft.com/office/powerpoint/2010/main" val="9319718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61646" y="165833"/>
            <a:ext cx="10515600" cy="1325563"/>
          </a:xfrm>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043355"/>
            <a:ext cx="10515600" cy="5709137"/>
          </a:xfrm>
        </p:spPr>
        <p:txBody>
          <a:bodyPr>
            <a:noAutofit/>
          </a:bodyPr>
          <a:lstStyle/>
          <a:p>
            <a:r>
              <a:rPr lang="en-US" sz="1100" dirty="0" err="1"/>
              <a:t>Helander</a:t>
            </a:r>
            <a:r>
              <a:rPr lang="en-US" sz="1100" dirty="0"/>
              <a:t>, M., Design For Manufacturability : A Systems Approach To Concurrent Engineering, Taylor &amp; Francis, 2002 </a:t>
            </a:r>
          </a:p>
          <a:p>
            <a:r>
              <a:rPr lang="en-US" sz="1100" dirty="0"/>
              <a:t>ILO, Ergonomic Checkpoints, Geneva, 1996. </a:t>
            </a:r>
          </a:p>
          <a:p>
            <a:r>
              <a:rPr lang="en-US" sz="1100" dirty="0" err="1"/>
              <a:t>Karwowski</a:t>
            </a:r>
            <a:r>
              <a:rPr lang="en-US" sz="1100" dirty="0"/>
              <a:t>, W, </a:t>
            </a:r>
            <a:r>
              <a:rPr lang="en-US" sz="1100" dirty="0" err="1"/>
              <a:t>Marras</a:t>
            </a:r>
            <a:r>
              <a:rPr lang="en-US" sz="1100" dirty="0"/>
              <a:t>, S. W., The Occupational Ergonomics Handbook, C R C Press, 2008 </a:t>
            </a:r>
          </a:p>
          <a:p>
            <a:r>
              <a:rPr lang="en-US" sz="1100" dirty="0" err="1"/>
              <a:t>Karwowski</a:t>
            </a:r>
            <a:r>
              <a:rPr lang="en-US" sz="1100" dirty="0"/>
              <a:t>, W., International </a:t>
            </a:r>
            <a:r>
              <a:rPr lang="en-US" sz="1100" dirty="0" err="1"/>
              <a:t>Encylopedia</a:t>
            </a:r>
            <a:r>
              <a:rPr lang="en-US" sz="1100" dirty="0"/>
              <a:t> of Ergonomics and Human Factors, Taylor &amp; Francis, 2001. </a:t>
            </a:r>
          </a:p>
          <a:p>
            <a:r>
              <a:rPr lang="tr-TR" sz="1100" dirty="0"/>
              <a:t>Kaya, M. D., Ergonomi: </a:t>
            </a:r>
            <a:r>
              <a:rPr lang="tr-TR" sz="1100" dirty="0" err="1"/>
              <a:t>Antropometrik</a:t>
            </a:r>
            <a:r>
              <a:rPr lang="tr-TR" sz="1100" dirty="0"/>
              <a:t> Verilerin Güncellenmesi Üzerine Bir Araştırma, Detay Yayıncılık, 2010. </a:t>
            </a:r>
          </a:p>
          <a:p>
            <a:r>
              <a:rPr lang="tr-TR" sz="1100" dirty="0" err="1"/>
              <a:t>Kroemer</a:t>
            </a:r>
            <a:r>
              <a:rPr lang="tr-TR" sz="1100" dirty="0"/>
              <a:t>, K. H. E., </a:t>
            </a:r>
            <a:r>
              <a:rPr lang="tr-TR" sz="1100" dirty="0" err="1"/>
              <a:t>Kraemer</a:t>
            </a:r>
            <a:r>
              <a:rPr lang="tr-TR" sz="1100" dirty="0"/>
              <a:t> A., Office </a:t>
            </a:r>
            <a:r>
              <a:rPr lang="tr-TR" sz="1100" dirty="0" err="1"/>
              <a:t>Ergonomics</a:t>
            </a:r>
            <a:r>
              <a:rPr lang="tr-TR" sz="1100" dirty="0"/>
              <a:t>, Taylor &amp; Francis; 2nd Ed., 2001. </a:t>
            </a:r>
          </a:p>
          <a:p>
            <a:r>
              <a:rPr lang="en-US" sz="1100" dirty="0"/>
              <a:t>Kroemer, K. H. E., Kroemer H. B., Kroemer – </a:t>
            </a:r>
            <a:r>
              <a:rPr lang="en-US" sz="1100" dirty="0" err="1"/>
              <a:t>Elbet</a:t>
            </a:r>
            <a:r>
              <a:rPr lang="en-US" sz="1100" dirty="0"/>
              <a:t> K. E., Ergonomics – How to Design for Ease and Efficiency, (2nd Edition), </a:t>
            </a:r>
            <a:r>
              <a:rPr lang="en-US" sz="1100" dirty="0" err="1"/>
              <a:t>Prantice</a:t>
            </a:r>
            <a:r>
              <a:rPr lang="en-US" sz="1100" dirty="0"/>
              <a:t> Hall, New Jersey, 2001. </a:t>
            </a:r>
          </a:p>
          <a:p>
            <a:r>
              <a:rPr lang="en-US" sz="1100" dirty="0" err="1"/>
              <a:t>Lehto</a:t>
            </a:r>
            <a:r>
              <a:rPr lang="en-US" sz="1100" dirty="0"/>
              <a:t>, M.R., Buck, J. R., Introduction To Human Factors And Ergonomics For Engineers, (Ed: </a:t>
            </a:r>
            <a:r>
              <a:rPr lang="en-US" sz="1100" dirty="0" err="1"/>
              <a:t>Salvendy</a:t>
            </a:r>
            <a:r>
              <a:rPr lang="en-US" sz="1100" dirty="0"/>
              <a:t>, G.), Taylor &amp; Francis, 2008. </a:t>
            </a:r>
          </a:p>
          <a:p>
            <a:r>
              <a:rPr lang="en-US" sz="1100" dirty="0" err="1"/>
              <a:t>Mccormick</a:t>
            </a:r>
            <a:r>
              <a:rPr lang="en-US" sz="1100" dirty="0"/>
              <a:t>, Ernest J., Senders, Mark S., Human Factors in Engineering and Design, 5th Edition, </a:t>
            </a:r>
            <a:r>
              <a:rPr lang="en-US" sz="1100" dirty="0" err="1"/>
              <a:t>Mcgraw</a:t>
            </a:r>
            <a:r>
              <a:rPr lang="en-US" sz="1100" dirty="0"/>
              <a:t>- Hill International, 2008. </a:t>
            </a:r>
          </a:p>
          <a:p>
            <a:r>
              <a:rPr lang="en-US" sz="1100" dirty="0" err="1"/>
              <a:t>Mital</a:t>
            </a:r>
            <a:r>
              <a:rPr lang="en-US" sz="1100" dirty="0"/>
              <a:t>, A., Advances in Industrial Ergonomics and Safety, Taylor &amp; Francis, 2009. </a:t>
            </a:r>
          </a:p>
          <a:p>
            <a:r>
              <a:rPr lang="en-US" sz="1100" dirty="0" err="1"/>
              <a:t>Nebhard</a:t>
            </a:r>
            <a:r>
              <a:rPr lang="en-US" sz="1100" dirty="0"/>
              <a:t>, D., A., Workplace Cross </a:t>
            </a:r>
            <a:r>
              <a:rPr lang="en-US" sz="1100" dirty="0" err="1"/>
              <a:t>Trainigng</a:t>
            </a:r>
            <a:r>
              <a:rPr lang="en-US" sz="1100" dirty="0"/>
              <a:t>, CRC Press, Taylor &amp; Francis, Group 2007. </a:t>
            </a:r>
          </a:p>
          <a:p>
            <a:r>
              <a:rPr lang="en-US" sz="1100" dirty="0"/>
              <a:t>Neumann, W. P., (Ed), Inventory of Human Factors Tools and Methods: A Work-System Design Perspective, Ryerson University, 2007 </a:t>
            </a:r>
          </a:p>
          <a:p>
            <a:r>
              <a:rPr lang="en-US" sz="1100" dirty="0" err="1"/>
              <a:t>Niebel</a:t>
            </a:r>
            <a:r>
              <a:rPr lang="en-US" sz="1100" dirty="0"/>
              <a:t>, B., </a:t>
            </a:r>
            <a:r>
              <a:rPr lang="en-US" sz="1100" dirty="0" err="1"/>
              <a:t>Freivalds</a:t>
            </a:r>
            <a:r>
              <a:rPr lang="en-US" sz="1100" dirty="0"/>
              <a:t>, A., Methods, </a:t>
            </a:r>
            <a:r>
              <a:rPr lang="en-US" sz="1100" dirty="0" err="1"/>
              <a:t>Standars</a:t>
            </a:r>
            <a:r>
              <a:rPr lang="en-US" sz="1100" dirty="0"/>
              <a:t> and Work Design, </a:t>
            </a:r>
            <a:r>
              <a:rPr lang="en-US" sz="1100" dirty="0" err="1"/>
              <a:t>Mcgraw</a:t>
            </a:r>
            <a:r>
              <a:rPr lang="en-US" sz="1100" dirty="0"/>
              <a:t> Hill, 2003 </a:t>
            </a:r>
          </a:p>
          <a:p>
            <a:r>
              <a:rPr lang="en-US" sz="1100" dirty="0" err="1"/>
              <a:t>Oborne</a:t>
            </a:r>
            <a:r>
              <a:rPr lang="en-US" sz="1100" dirty="0"/>
              <a:t>, D., Ergonomics at Work: Human Factors in Design and Development, 3rd Edition, John </a:t>
            </a:r>
            <a:r>
              <a:rPr lang="en-US" sz="1100" dirty="0" err="1"/>
              <a:t>Wiley&amp;Sons</a:t>
            </a:r>
            <a:r>
              <a:rPr lang="en-US" sz="1100" dirty="0"/>
              <a:t> Ltd., 1995. </a:t>
            </a:r>
          </a:p>
          <a:p>
            <a:r>
              <a:rPr lang="en-US" sz="1100" dirty="0"/>
              <a:t>OSHA, Easy Ergonomics, A Practical Approach for Improving the Workplace, (Education and Training Unit, Cal/OSHA Consultation Service, California Department of Industrial Relations), 1999 </a:t>
            </a:r>
          </a:p>
          <a:p>
            <a:r>
              <a:rPr lang="en-US" sz="1100" dirty="0"/>
              <a:t>Pheasant S., Ergonomics, Work and Health, Mac </a:t>
            </a:r>
            <a:r>
              <a:rPr lang="en-US" sz="1100" dirty="0" err="1"/>
              <a:t>Millian</a:t>
            </a:r>
            <a:r>
              <a:rPr lang="en-US" sz="1100" dirty="0"/>
              <a:t> Press, Australia,2001. </a:t>
            </a:r>
          </a:p>
          <a:p>
            <a:r>
              <a:rPr lang="en-US" sz="1100" dirty="0"/>
              <a:t>Pheasant, S., </a:t>
            </a:r>
            <a:r>
              <a:rPr lang="en-US" sz="1100" dirty="0" err="1"/>
              <a:t>Bodyspace</a:t>
            </a:r>
            <a:r>
              <a:rPr lang="en-US" sz="1100" dirty="0"/>
              <a:t>: Anthropometry, Ergonomics And Design Of Work, Prentice Hall, 2002 </a:t>
            </a:r>
          </a:p>
          <a:p>
            <a:r>
              <a:rPr lang="en-US" sz="1100" dirty="0"/>
              <a:t>Phillips, C. A., Human Factors Engineering, John Wiley &amp; Sons. 1999. </a:t>
            </a:r>
          </a:p>
          <a:p>
            <a:r>
              <a:rPr lang="en-US" sz="1100" dirty="0" err="1"/>
              <a:t>Pulat</a:t>
            </a:r>
            <a:r>
              <a:rPr lang="en-US" sz="1100" dirty="0"/>
              <a:t>, M. B., Fundamentals of Industrial Ergonomics, Waveland Press, 1997. </a:t>
            </a:r>
          </a:p>
          <a:p>
            <a:r>
              <a:rPr lang="tr-TR" sz="1100" dirty="0"/>
              <a:t>Sabancı, A., 1999, Ergonomi, Baki Kitapevi, Adana, 1999. </a:t>
            </a:r>
          </a:p>
          <a:p>
            <a:r>
              <a:rPr lang="en-US" sz="1100" dirty="0" err="1"/>
              <a:t>Salvendy</a:t>
            </a:r>
            <a:r>
              <a:rPr lang="en-US" sz="1100" dirty="0"/>
              <a:t>, G., Handbook of Human Factors and Ergonomics, 2nd Edition, John </a:t>
            </a:r>
            <a:r>
              <a:rPr lang="en-US" sz="1100" dirty="0" err="1"/>
              <a:t>Wiley&amp;Sons</a:t>
            </a:r>
            <a:r>
              <a:rPr lang="en-US" sz="1100" dirty="0"/>
              <a:t> Ltd., 1997. </a:t>
            </a:r>
            <a:endParaRPr lang="tr-TR" sz="4000" dirty="0"/>
          </a:p>
        </p:txBody>
      </p:sp>
    </p:spTree>
    <p:extLst>
      <p:ext uri="{BB962C8B-B14F-4D97-AF65-F5344CB8AC3E}">
        <p14:creationId xmlns:p14="http://schemas.microsoft.com/office/powerpoint/2010/main" val="5425739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smtClean="0">
                <a:latin typeface="Arial Narrow" panose="020B0606020202030204" pitchFamily="34" charset="0"/>
              </a:rPr>
              <a:t>KAYNAKLAR</a:t>
            </a:r>
            <a:endParaRPr lang="tr-TR" sz="3600" b="1" dirty="0">
              <a:latin typeface="Arial Narrow" panose="020B0606020202030204" pitchFamily="34" charset="0"/>
            </a:endParaRPr>
          </a:p>
        </p:txBody>
      </p:sp>
      <p:sp>
        <p:nvSpPr>
          <p:cNvPr id="3" name="İçerik Yer Tutucusu 2"/>
          <p:cNvSpPr>
            <a:spLocks noGrp="1"/>
          </p:cNvSpPr>
          <p:nvPr>
            <p:ph idx="1"/>
          </p:nvPr>
        </p:nvSpPr>
        <p:spPr>
          <a:xfrm>
            <a:off x="838200" y="1825625"/>
            <a:ext cx="10515600" cy="4819874"/>
          </a:xfrm>
        </p:spPr>
        <p:txBody>
          <a:bodyPr>
            <a:noAutofit/>
          </a:bodyPr>
          <a:lstStyle/>
          <a:p>
            <a:r>
              <a:rPr lang="en-US" sz="1200" dirty="0" err="1"/>
              <a:t>Salvendy</a:t>
            </a:r>
            <a:r>
              <a:rPr lang="en-US" sz="1200" dirty="0"/>
              <a:t>, G., Handbook of Industrial Engineering, 2nd Ed., John Wiley &amp; Sons, Inc., 1991. </a:t>
            </a:r>
          </a:p>
          <a:p>
            <a:r>
              <a:rPr lang="en-US" sz="1200" dirty="0" err="1"/>
              <a:t>Salvendy</a:t>
            </a:r>
            <a:r>
              <a:rPr lang="en-US" sz="1200" dirty="0"/>
              <a:t>, G., </a:t>
            </a:r>
            <a:r>
              <a:rPr lang="en-US" sz="1200" dirty="0" err="1"/>
              <a:t>Karwowski</a:t>
            </a:r>
            <a:r>
              <a:rPr lang="en-US" sz="1200" dirty="0"/>
              <a:t>, W., Design of Work and Development of Personnel in Advanced Manufacturing, John </a:t>
            </a:r>
            <a:r>
              <a:rPr lang="en-US" sz="1200" dirty="0" err="1"/>
              <a:t>Wiley&amp;Sons</a:t>
            </a:r>
            <a:r>
              <a:rPr lang="en-US" sz="1200" dirty="0"/>
              <a:t>, 1994. </a:t>
            </a:r>
          </a:p>
          <a:p>
            <a:r>
              <a:rPr lang="en-US" sz="1200" dirty="0"/>
              <a:t>Sanders, M. S., McCormick, E., Human Factors in Engineering and Design, McGraw-Hill Inc., Seventh Edition, Singapore, 1993. </a:t>
            </a:r>
          </a:p>
          <a:p>
            <a:r>
              <a:rPr lang="en-US" sz="1200" dirty="0" err="1"/>
              <a:t>Stelmach</a:t>
            </a:r>
            <a:r>
              <a:rPr lang="en-US" sz="1200" dirty="0"/>
              <a:t>, G., (Ed)., Human Factors, </a:t>
            </a:r>
            <a:r>
              <a:rPr lang="en-US" sz="1200" dirty="0" err="1"/>
              <a:t>Kees</a:t>
            </a:r>
            <a:r>
              <a:rPr lang="en-US" sz="1200" dirty="0"/>
              <a:t> </a:t>
            </a:r>
            <a:r>
              <a:rPr lang="en-US" sz="1200" dirty="0" err="1"/>
              <a:t>Michielsen</a:t>
            </a:r>
            <a:r>
              <a:rPr lang="en-US" sz="1200" dirty="0"/>
              <a:t> of North-Holland, 2000. </a:t>
            </a:r>
          </a:p>
          <a:p>
            <a:r>
              <a:rPr lang="tr-TR" sz="1200" dirty="0"/>
              <a:t>Şimşek, M., 1994, Mühendislikte Ergonomik Faktörler, Marmara Üniversitesi Yayınları, İstanbul, 1994. </a:t>
            </a:r>
          </a:p>
          <a:p>
            <a:r>
              <a:rPr lang="en-US" sz="1200" dirty="0" err="1"/>
              <a:t>Tayyari</a:t>
            </a:r>
            <a:r>
              <a:rPr lang="en-US" sz="1200" dirty="0"/>
              <a:t>, F., Smith, J. L., </a:t>
            </a:r>
            <a:r>
              <a:rPr lang="en-US" sz="1200" dirty="0" err="1"/>
              <a:t>Occuparional</a:t>
            </a:r>
            <a:r>
              <a:rPr lang="en-US" sz="1200" dirty="0"/>
              <a:t> Ergonomics Principles and Application, Chapman &amp; Hall, First Ed., London, 1997. </a:t>
            </a:r>
          </a:p>
          <a:p>
            <a:r>
              <a:rPr lang="en-US" sz="1200" dirty="0"/>
              <a:t>Virginia Tech, Workplace Ergonomics Program, Virginia </a:t>
            </a:r>
            <a:r>
              <a:rPr lang="en-US" sz="1200" dirty="0" err="1"/>
              <a:t>Politechnic</a:t>
            </a:r>
            <a:r>
              <a:rPr lang="en-US" sz="1200" dirty="0"/>
              <a:t> </a:t>
            </a:r>
            <a:r>
              <a:rPr lang="en-US" sz="1200" dirty="0" err="1"/>
              <a:t>Istitue</a:t>
            </a:r>
            <a:r>
              <a:rPr lang="en-US" sz="1200" dirty="0"/>
              <a:t> and State University, Environmental, Health And Safety Services, 2001. </a:t>
            </a:r>
          </a:p>
          <a:p>
            <a:r>
              <a:rPr lang="en-US" sz="1200" dirty="0" err="1"/>
              <a:t>Wickens</a:t>
            </a:r>
            <a:r>
              <a:rPr lang="en-US" sz="1200" dirty="0"/>
              <a:t>, D. C., Gordon, S., Liu, Y., An Introduction To Human Factors Engineering, Prentice Hall, 2007 </a:t>
            </a:r>
          </a:p>
          <a:p>
            <a:r>
              <a:rPr lang="en-US" sz="1200" dirty="0" err="1"/>
              <a:t>Zandin</a:t>
            </a:r>
            <a:r>
              <a:rPr lang="en-US" sz="1200" dirty="0"/>
              <a:t>, K B., Maynard, H. B., Maynard's Industrial Engineering Handbook, </a:t>
            </a:r>
            <a:r>
              <a:rPr lang="en-US" sz="1200" dirty="0" err="1"/>
              <a:t>Mcgraw-Hill</a:t>
            </a:r>
            <a:r>
              <a:rPr lang="en-US" sz="1200" dirty="0"/>
              <a:t>, 2001. </a:t>
            </a:r>
            <a:endParaRPr lang="tr-TR" sz="1200" dirty="0"/>
          </a:p>
        </p:txBody>
      </p:sp>
    </p:spTree>
    <p:extLst>
      <p:ext uri="{BB962C8B-B14F-4D97-AF65-F5344CB8AC3E}">
        <p14:creationId xmlns:p14="http://schemas.microsoft.com/office/powerpoint/2010/main" val="598367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3395</TotalTime>
  <Words>1894</Words>
  <Application>Microsoft Office PowerPoint</Application>
  <PresentationFormat>Geniş ekran</PresentationFormat>
  <Paragraphs>217</Paragraphs>
  <Slides>38</Slides>
  <Notes>0</Notes>
  <HiddenSlides>4</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38</vt:i4>
      </vt:variant>
    </vt:vector>
  </HeadingPairs>
  <TitlesOfParts>
    <vt:vector size="44" baseType="lpstr">
      <vt:lpstr>Arial</vt:lpstr>
      <vt:lpstr>Arial Narrow</vt:lpstr>
      <vt:lpstr>Calibri</vt:lpstr>
      <vt:lpstr>Calibri Light</vt:lpstr>
      <vt:lpstr>Wingdings</vt:lpstr>
      <vt:lpstr>Office Teması</vt:lpstr>
      <vt:lpstr> ANTROPOMETRİK İŞYERİ DÜZENLEME</vt:lpstr>
      <vt:lpstr>KONU BAŞLIKLARI</vt:lpstr>
      <vt:lpstr>1. Giriş</vt:lpstr>
      <vt:lpstr>1. Giriş</vt:lpstr>
      <vt:lpstr>1. Giriş</vt:lpstr>
      <vt:lpstr>1. Giriş</vt:lpstr>
      <vt:lpstr>1. Giriş</vt:lpstr>
      <vt:lpstr>2. EŞYA TASATIMINDA ANTROPOMETRİ</vt:lpstr>
      <vt:lpstr>2. EŞYA TASATIMINDA ANTROPOMETRİ</vt:lpstr>
      <vt:lpstr>2. EŞYA TASATIMINDA ANTROPOMETRİ</vt:lpstr>
      <vt:lpstr>2. EŞYA TASATIMINDA ANTROPOMETRİ</vt:lpstr>
      <vt:lpstr>2. EŞYA TASATIMINDA ANTROPOMETRİ</vt:lpstr>
      <vt:lpstr>2. EŞYA TASATIMINDA ANTROPOMETRİ</vt:lpstr>
      <vt:lpstr>2. EŞYA TASATIMINDA ANTROPOMETRİ</vt:lpstr>
      <vt:lpstr>3. ANTROPOMETRİK VERİLER</vt:lpstr>
      <vt:lpstr>3. ANTROPOMETRİK VERİLER</vt:lpstr>
      <vt:lpstr>3. ANTROPOMETRİK VERİLER</vt:lpstr>
      <vt:lpstr>3. ANTROPOMETRİK VERİLER</vt:lpstr>
      <vt:lpstr>3. ANTROPOMETRİK VERİLER</vt:lpstr>
      <vt:lpstr>3. ANTROPOMETRİK VERİLER</vt:lpstr>
      <vt:lpstr>3. ANTROPOMETRİK VERİLER</vt:lpstr>
      <vt:lpstr>4. UYGULAMALI ANTROPOMETRİ</vt:lpstr>
      <vt:lpstr>4. UYGULAMALI ANTROPOMETRİ</vt:lpstr>
      <vt:lpstr>4. UYGULAMALI ANTROPOMETRİ</vt:lpstr>
      <vt:lpstr>4. UYGULAMALI ANTROPOMETRİ</vt:lpstr>
      <vt:lpstr>5. ANTROPOMETRİK BOYUTLAR</vt:lpstr>
      <vt:lpstr>5. ANTROPOMETRİK BOYUTLAR</vt:lpstr>
      <vt:lpstr>5. ANTROPOMETRİK BOYUTLAR</vt:lpstr>
      <vt:lpstr>5. ANTROPOMETRİK BOYUTLAR</vt:lpstr>
      <vt:lpstr>5. ANTROPOMETRİK BOYUTLAR</vt:lpstr>
      <vt:lpstr>5. ANTROPOMETRİK BOYUTLAR</vt:lpstr>
      <vt:lpstr>5. ANTROPOMETRİK BOYUTLAR</vt:lpstr>
      <vt:lpstr>5. ANTROPOMETRİK BOYUTLAR</vt:lpstr>
      <vt:lpstr>5. ANTROPOMETRİK BOYUTLAR</vt:lpstr>
      <vt:lpstr>5. ANTROPOMETRİK BOYUTLAR</vt:lpstr>
      <vt:lpstr>KAYNAKLAR</vt:lpstr>
      <vt:lpstr>KAYNAKLAR</vt:lpstr>
      <vt:lpstr>KAYNAKLAR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Microsoft</cp:lastModifiedBy>
  <cp:revision>183</cp:revision>
  <dcterms:created xsi:type="dcterms:W3CDTF">2016-06-28T08:34:33Z</dcterms:created>
  <dcterms:modified xsi:type="dcterms:W3CDTF">2020-04-19T10:12:39Z</dcterms:modified>
</cp:coreProperties>
</file>