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85" r:id="rId3"/>
    <p:sldId id="265" r:id="rId4"/>
    <p:sldId id="335" r:id="rId5"/>
    <p:sldId id="278" r:id="rId6"/>
    <p:sldId id="336" r:id="rId7"/>
    <p:sldId id="337" r:id="rId8"/>
    <p:sldId id="338" r:id="rId9"/>
    <p:sldId id="339" r:id="rId10"/>
    <p:sldId id="340" r:id="rId11"/>
    <p:sldId id="341" r:id="rId12"/>
    <p:sldId id="342" r:id="rId13"/>
    <p:sldId id="343" r:id="rId14"/>
    <p:sldId id="344" r:id="rId15"/>
    <p:sldId id="346" r:id="rId16"/>
    <p:sldId id="347" r:id="rId17"/>
    <p:sldId id="348" r:id="rId18"/>
    <p:sldId id="349" r:id="rId19"/>
    <p:sldId id="350" r:id="rId20"/>
    <p:sldId id="351" r:id="rId21"/>
    <p:sldId id="352" r:id="rId22"/>
    <p:sldId id="353" r:id="rId23"/>
    <p:sldId id="284" r:id="rId24"/>
    <p:sldId id="297" r:id="rId25"/>
    <p:sldId id="298" r:id="rId2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showGuides="1">
      <p:cViewPr>
        <p:scale>
          <a:sx n="81" d="100"/>
          <a:sy n="81" d="100"/>
        </p:scale>
        <p:origin x="-216"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5F144A-99B4-42BA-8959-C6378A8532D4}" type="datetimeFigureOut">
              <a:rPr lang="tr-TR" smtClean="0"/>
              <a:t>24.04.2019</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146F36-AA8C-4BCA-80C3-9006696032DB}" type="slidenum">
              <a:rPr lang="tr-TR" smtClean="0"/>
              <a:t>‹#›</a:t>
            </a:fld>
            <a:endParaRPr lang="tr-TR"/>
          </a:p>
        </p:txBody>
      </p:sp>
    </p:spTree>
    <p:extLst>
      <p:ext uri="{BB962C8B-B14F-4D97-AF65-F5344CB8AC3E}">
        <p14:creationId xmlns:p14="http://schemas.microsoft.com/office/powerpoint/2010/main" val="1464255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itchFamily="34" charset="0"/>
                <a:ea typeface="SimSun" pitchFamily="2" charset="-122"/>
              </a:defRPr>
            </a:lvl1pPr>
            <a:lvl2pPr marL="742950" indent="-285750" eaLnBrk="0" hangingPunct="0">
              <a:spcBef>
                <a:spcPct val="30000"/>
              </a:spcBef>
              <a:defRPr sz="1200">
                <a:solidFill>
                  <a:schemeClr val="tx1"/>
                </a:solidFill>
                <a:latin typeface="Calibri" pitchFamily="34" charset="0"/>
                <a:ea typeface="SimSun" pitchFamily="2" charset="-122"/>
              </a:defRPr>
            </a:lvl2pPr>
            <a:lvl3pPr marL="1143000" indent="-228600" eaLnBrk="0" hangingPunct="0">
              <a:spcBef>
                <a:spcPct val="30000"/>
              </a:spcBef>
              <a:defRPr sz="1200">
                <a:solidFill>
                  <a:schemeClr val="tx1"/>
                </a:solidFill>
                <a:latin typeface="Calibri" pitchFamily="34" charset="0"/>
                <a:ea typeface="SimSun" pitchFamily="2" charset="-122"/>
              </a:defRPr>
            </a:lvl3pPr>
            <a:lvl4pPr marL="1600200" indent="-228600" eaLnBrk="0" hangingPunct="0">
              <a:spcBef>
                <a:spcPct val="30000"/>
              </a:spcBef>
              <a:defRPr sz="1200">
                <a:solidFill>
                  <a:schemeClr val="tx1"/>
                </a:solidFill>
                <a:latin typeface="Calibri" pitchFamily="34" charset="0"/>
                <a:ea typeface="SimSun" pitchFamily="2" charset="-122"/>
              </a:defRPr>
            </a:lvl4pPr>
            <a:lvl5pPr marL="2057400" indent="-228600" eaLnBrk="0" hangingPunct="0">
              <a:spcBef>
                <a:spcPct val="30000"/>
              </a:spcBef>
              <a:defRPr sz="1200">
                <a:solidFill>
                  <a:schemeClr val="tx1"/>
                </a:solidFill>
                <a:latin typeface="Calibri" pitchFamily="34" charset="0"/>
                <a:ea typeface="SimSun"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SimSun"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SimSun"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SimSun"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SimSun" pitchFamily="2" charset="-122"/>
              </a:defRPr>
            </a:lvl9pPr>
          </a:lstStyle>
          <a:p>
            <a:pPr algn="r" eaLnBrk="1" hangingPunct="1">
              <a:spcBef>
                <a:spcPct val="0"/>
              </a:spcBef>
            </a:pPr>
            <a:fld id="{1710585D-36E1-4FCF-8E5B-D3287E8CF27F}" type="slidenum">
              <a:rPr lang="de-DE" altLang="tr-TR">
                <a:solidFill>
                  <a:srgbClr val="000000"/>
                </a:solidFill>
              </a:rPr>
              <a:pPr algn="r" eaLnBrk="1" hangingPunct="1">
                <a:spcBef>
                  <a:spcPct val="0"/>
                </a:spcBef>
              </a:pPr>
              <a:t>20</a:t>
            </a:fld>
            <a:endParaRPr lang="de-DE" altLang="tr-TR">
              <a:solidFill>
                <a:srgbClr val="000000"/>
              </a:solidFill>
            </a:endParaRPr>
          </a:p>
        </p:txBody>
      </p:sp>
      <p:sp>
        <p:nvSpPr>
          <p:cNvPr id="143363"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Calibri" pitchFamily="34" charset="0"/>
                <a:ea typeface="SimSun" pitchFamily="2" charset="-122"/>
              </a:defRPr>
            </a:lvl1pPr>
            <a:lvl2pPr marL="742950" indent="-285750" defTabSz="947738" eaLnBrk="0" hangingPunct="0">
              <a:spcBef>
                <a:spcPct val="30000"/>
              </a:spcBef>
              <a:defRPr sz="1200">
                <a:solidFill>
                  <a:schemeClr val="tx1"/>
                </a:solidFill>
                <a:latin typeface="Calibri" pitchFamily="34" charset="0"/>
                <a:ea typeface="SimSun" pitchFamily="2" charset="-122"/>
              </a:defRPr>
            </a:lvl2pPr>
            <a:lvl3pPr marL="1143000" indent="-228600" defTabSz="947738" eaLnBrk="0" hangingPunct="0">
              <a:spcBef>
                <a:spcPct val="30000"/>
              </a:spcBef>
              <a:defRPr sz="1200">
                <a:solidFill>
                  <a:schemeClr val="tx1"/>
                </a:solidFill>
                <a:latin typeface="Calibri" pitchFamily="34" charset="0"/>
                <a:ea typeface="SimSun" pitchFamily="2" charset="-122"/>
              </a:defRPr>
            </a:lvl3pPr>
            <a:lvl4pPr marL="1600200" indent="-228600" defTabSz="947738" eaLnBrk="0" hangingPunct="0">
              <a:spcBef>
                <a:spcPct val="30000"/>
              </a:spcBef>
              <a:defRPr sz="1200">
                <a:solidFill>
                  <a:schemeClr val="tx1"/>
                </a:solidFill>
                <a:latin typeface="Calibri" pitchFamily="34" charset="0"/>
                <a:ea typeface="SimSun" pitchFamily="2" charset="-122"/>
              </a:defRPr>
            </a:lvl4pPr>
            <a:lvl5pPr marL="2057400" indent="-228600" defTabSz="947738" eaLnBrk="0" hangingPunct="0">
              <a:spcBef>
                <a:spcPct val="30000"/>
              </a:spcBef>
              <a:defRPr sz="1200">
                <a:solidFill>
                  <a:schemeClr val="tx1"/>
                </a:solidFill>
                <a:latin typeface="Calibri" pitchFamily="34" charset="0"/>
                <a:ea typeface="SimSun" pitchFamily="2" charset="-122"/>
              </a:defRPr>
            </a:lvl5pPr>
            <a:lvl6pPr marL="2514600" indent="-228600" defTabSz="947738" eaLnBrk="0" fontAlgn="base" hangingPunct="0">
              <a:spcBef>
                <a:spcPct val="30000"/>
              </a:spcBef>
              <a:spcAft>
                <a:spcPct val="0"/>
              </a:spcAft>
              <a:defRPr sz="1200">
                <a:solidFill>
                  <a:schemeClr val="tx1"/>
                </a:solidFill>
                <a:latin typeface="Calibri" pitchFamily="34" charset="0"/>
                <a:ea typeface="SimSun" pitchFamily="2" charset="-122"/>
              </a:defRPr>
            </a:lvl6pPr>
            <a:lvl7pPr marL="2971800" indent="-228600" defTabSz="947738" eaLnBrk="0" fontAlgn="base" hangingPunct="0">
              <a:spcBef>
                <a:spcPct val="30000"/>
              </a:spcBef>
              <a:spcAft>
                <a:spcPct val="0"/>
              </a:spcAft>
              <a:defRPr sz="1200">
                <a:solidFill>
                  <a:schemeClr val="tx1"/>
                </a:solidFill>
                <a:latin typeface="Calibri" pitchFamily="34" charset="0"/>
                <a:ea typeface="SimSun" pitchFamily="2" charset="-122"/>
              </a:defRPr>
            </a:lvl7pPr>
            <a:lvl8pPr marL="3429000" indent="-228600" defTabSz="947738" eaLnBrk="0" fontAlgn="base" hangingPunct="0">
              <a:spcBef>
                <a:spcPct val="30000"/>
              </a:spcBef>
              <a:spcAft>
                <a:spcPct val="0"/>
              </a:spcAft>
              <a:defRPr sz="1200">
                <a:solidFill>
                  <a:schemeClr val="tx1"/>
                </a:solidFill>
                <a:latin typeface="Calibri" pitchFamily="34" charset="0"/>
                <a:ea typeface="SimSun" pitchFamily="2" charset="-122"/>
              </a:defRPr>
            </a:lvl8pPr>
            <a:lvl9pPr marL="3886200" indent="-228600" defTabSz="947738" eaLnBrk="0" fontAlgn="base" hangingPunct="0">
              <a:spcBef>
                <a:spcPct val="30000"/>
              </a:spcBef>
              <a:spcAft>
                <a:spcPct val="0"/>
              </a:spcAft>
              <a:defRPr sz="1200">
                <a:solidFill>
                  <a:schemeClr val="tx1"/>
                </a:solidFill>
                <a:latin typeface="Calibri" pitchFamily="34" charset="0"/>
                <a:ea typeface="SimSun" pitchFamily="2" charset="-122"/>
              </a:defRPr>
            </a:lvl9pPr>
          </a:lstStyle>
          <a:p>
            <a:pPr algn="r" eaLnBrk="1" hangingPunct="1">
              <a:spcBef>
                <a:spcPct val="0"/>
              </a:spcBef>
            </a:pPr>
            <a:fld id="{575C7971-E275-4045-8003-497A2821C553}" type="slidenum">
              <a:rPr lang="en-GB" altLang="tr-TR" sz="1300">
                <a:solidFill>
                  <a:srgbClr val="000000"/>
                </a:solidFill>
              </a:rPr>
              <a:pPr algn="r" eaLnBrk="1" hangingPunct="1">
                <a:spcBef>
                  <a:spcPct val="0"/>
                </a:spcBef>
              </a:pPr>
              <a:t>20</a:t>
            </a:fld>
            <a:endParaRPr lang="en-GB" altLang="tr-TR" sz="1300">
              <a:solidFill>
                <a:srgbClr val="000000"/>
              </a:solidFill>
            </a:endParaRPr>
          </a:p>
        </p:txBody>
      </p:sp>
      <p:sp>
        <p:nvSpPr>
          <p:cNvPr id="143364" name="Rectangle 2"/>
          <p:cNvSpPr>
            <a:spLocks noGrp="1" noRot="1" noChangeAspect="1" noChangeArrowheads="1" noTextEdit="1"/>
          </p:cNvSpPr>
          <p:nvPr>
            <p:ph type="sldImg"/>
          </p:nvPr>
        </p:nvSpPr>
        <p:spPr bwMode="auto">
          <a:xfrm>
            <a:off x="381000" y="685800"/>
            <a:ext cx="6097588" cy="34305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5"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824" tIns="47416" rIns="94824" bIns="47416" numCol="1" anchor="t" anchorCtr="0" compatLnSpc="1">
            <a:prstTxWarp prst="textNoShape">
              <a:avLst/>
            </a:prstTxWarp>
          </a:bodyPr>
          <a:lstStyle/>
          <a:p>
            <a:pPr eaLnBrk="1" hangingPunct="1"/>
            <a:endParaRPr lang="en-US" alt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itchFamily="34" charset="0"/>
                <a:ea typeface="SimSun" pitchFamily="2" charset="-122"/>
              </a:defRPr>
            </a:lvl1pPr>
            <a:lvl2pPr marL="742950" indent="-285750" eaLnBrk="0" hangingPunct="0">
              <a:spcBef>
                <a:spcPct val="30000"/>
              </a:spcBef>
              <a:defRPr sz="1200">
                <a:solidFill>
                  <a:schemeClr val="tx1"/>
                </a:solidFill>
                <a:latin typeface="Calibri" pitchFamily="34" charset="0"/>
                <a:ea typeface="SimSun" pitchFamily="2" charset="-122"/>
              </a:defRPr>
            </a:lvl2pPr>
            <a:lvl3pPr marL="1143000" indent="-228600" eaLnBrk="0" hangingPunct="0">
              <a:spcBef>
                <a:spcPct val="30000"/>
              </a:spcBef>
              <a:defRPr sz="1200">
                <a:solidFill>
                  <a:schemeClr val="tx1"/>
                </a:solidFill>
                <a:latin typeface="Calibri" pitchFamily="34" charset="0"/>
                <a:ea typeface="SimSun" pitchFamily="2" charset="-122"/>
              </a:defRPr>
            </a:lvl3pPr>
            <a:lvl4pPr marL="1600200" indent="-228600" eaLnBrk="0" hangingPunct="0">
              <a:spcBef>
                <a:spcPct val="30000"/>
              </a:spcBef>
              <a:defRPr sz="1200">
                <a:solidFill>
                  <a:schemeClr val="tx1"/>
                </a:solidFill>
                <a:latin typeface="Calibri" pitchFamily="34" charset="0"/>
                <a:ea typeface="SimSun" pitchFamily="2" charset="-122"/>
              </a:defRPr>
            </a:lvl4pPr>
            <a:lvl5pPr marL="2057400" indent="-228600" eaLnBrk="0" hangingPunct="0">
              <a:spcBef>
                <a:spcPct val="30000"/>
              </a:spcBef>
              <a:defRPr sz="1200">
                <a:solidFill>
                  <a:schemeClr val="tx1"/>
                </a:solidFill>
                <a:latin typeface="Calibri" pitchFamily="34" charset="0"/>
                <a:ea typeface="SimSun"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SimSun"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SimSun"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SimSun"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SimSun" pitchFamily="2" charset="-122"/>
              </a:defRPr>
            </a:lvl9pPr>
          </a:lstStyle>
          <a:p>
            <a:pPr algn="r" eaLnBrk="1" hangingPunct="1">
              <a:spcBef>
                <a:spcPct val="0"/>
              </a:spcBef>
            </a:pPr>
            <a:fld id="{9F99A1E8-49FD-47AB-9BAB-96BC896DFBA6}" type="slidenum">
              <a:rPr lang="de-DE" altLang="tr-TR">
                <a:solidFill>
                  <a:srgbClr val="000000"/>
                </a:solidFill>
              </a:rPr>
              <a:pPr algn="r" eaLnBrk="1" hangingPunct="1">
                <a:spcBef>
                  <a:spcPct val="0"/>
                </a:spcBef>
              </a:pPr>
              <a:t>21</a:t>
            </a:fld>
            <a:endParaRPr lang="de-DE" altLang="tr-TR">
              <a:solidFill>
                <a:srgbClr val="000000"/>
              </a:solidFill>
            </a:endParaRPr>
          </a:p>
        </p:txBody>
      </p:sp>
      <p:sp>
        <p:nvSpPr>
          <p:cNvPr id="145411"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spcBef>
                <a:spcPct val="30000"/>
              </a:spcBef>
              <a:defRPr sz="1200">
                <a:solidFill>
                  <a:schemeClr val="tx1"/>
                </a:solidFill>
                <a:latin typeface="Calibri" pitchFamily="34" charset="0"/>
                <a:ea typeface="SimSun" pitchFamily="2" charset="-122"/>
              </a:defRPr>
            </a:lvl1pPr>
            <a:lvl2pPr marL="742950" indent="-285750" defTabSz="947738" eaLnBrk="0" hangingPunct="0">
              <a:spcBef>
                <a:spcPct val="30000"/>
              </a:spcBef>
              <a:defRPr sz="1200">
                <a:solidFill>
                  <a:schemeClr val="tx1"/>
                </a:solidFill>
                <a:latin typeface="Calibri" pitchFamily="34" charset="0"/>
                <a:ea typeface="SimSun" pitchFamily="2" charset="-122"/>
              </a:defRPr>
            </a:lvl2pPr>
            <a:lvl3pPr marL="1143000" indent="-228600" defTabSz="947738" eaLnBrk="0" hangingPunct="0">
              <a:spcBef>
                <a:spcPct val="30000"/>
              </a:spcBef>
              <a:defRPr sz="1200">
                <a:solidFill>
                  <a:schemeClr val="tx1"/>
                </a:solidFill>
                <a:latin typeface="Calibri" pitchFamily="34" charset="0"/>
                <a:ea typeface="SimSun" pitchFamily="2" charset="-122"/>
              </a:defRPr>
            </a:lvl3pPr>
            <a:lvl4pPr marL="1600200" indent="-228600" defTabSz="947738" eaLnBrk="0" hangingPunct="0">
              <a:spcBef>
                <a:spcPct val="30000"/>
              </a:spcBef>
              <a:defRPr sz="1200">
                <a:solidFill>
                  <a:schemeClr val="tx1"/>
                </a:solidFill>
                <a:latin typeface="Calibri" pitchFamily="34" charset="0"/>
                <a:ea typeface="SimSun" pitchFamily="2" charset="-122"/>
              </a:defRPr>
            </a:lvl4pPr>
            <a:lvl5pPr marL="2057400" indent="-228600" defTabSz="947738" eaLnBrk="0" hangingPunct="0">
              <a:spcBef>
                <a:spcPct val="30000"/>
              </a:spcBef>
              <a:defRPr sz="1200">
                <a:solidFill>
                  <a:schemeClr val="tx1"/>
                </a:solidFill>
                <a:latin typeface="Calibri" pitchFamily="34" charset="0"/>
                <a:ea typeface="SimSun" pitchFamily="2" charset="-122"/>
              </a:defRPr>
            </a:lvl5pPr>
            <a:lvl6pPr marL="2514600" indent="-228600" defTabSz="947738" eaLnBrk="0" fontAlgn="base" hangingPunct="0">
              <a:spcBef>
                <a:spcPct val="30000"/>
              </a:spcBef>
              <a:spcAft>
                <a:spcPct val="0"/>
              </a:spcAft>
              <a:defRPr sz="1200">
                <a:solidFill>
                  <a:schemeClr val="tx1"/>
                </a:solidFill>
                <a:latin typeface="Calibri" pitchFamily="34" charset="0"/>
                <a:ea typeface="SimSun" pitchFamily="2" charset="-122"/>
              </a:defRPr>
            </a:lvl6pPr>
            <a:lvl7pPr marL="2971800" indent="-228600" defTabSz="947738" eaLnBrk="0" fontAlgn="base" hangingPunct="0">
              <a:spcBef>
                <a:spcPct val="30000"/>
              </a:spcBef>
              <a:spcAft>
                <a:spcPct val="0"/>
              </a:spcAft>
              <a:defRPr sz="1200">
                <a:solidFill>
                  <a:schemeClr val="tx1"/>
                </a:solidFill>
                <a:latin typeface="Calibri" pitchFamily="34" charset="0"/>
                <a:ea typeface="SimSun" pitchFamily="2" charset="-122"/>
              </a:defRPr>
            </a:lvl7pPr>
            <a:lvl8pPr marL="3429000" indent="-228600" defTabSz="947738" eaLnBrk="0" fontAlgn="base" hangingPunct="0">
              <a:spcBef>
                <a:spcPct val="30000"/>
              </a:spcBef>
              <a:spcAft>
                <a:spcPct val="0"/>
              </a:spcAft>
              <a:defRPr sz="1200">
                <a:solidFill>
                  <a:schemeClr val="tx1"/>
                </a:solidFill>
                <a:latin typeface="Calibri" pitchFamily="34" charset="0"/>
                <a:ea typeface="SimSun" pitchFamily="2" charset="-122"/>
              </a:defRPr>
            </a:lvl8pPr>
            <a:lvl9pPr marL="3886200" indent="-228600" defTabSz="947738" eaLnBrk="0" fontAlgn="base" hangingPunct="0">
              <a:spcBef>
                <a:spcPct val="30000"/>
              </a:spcBef>
              <a:spcAft>
                <a:spcPct val="0"/>
              </a:spcAft>
              <a:defRPr sz="1200">
                <a:solidFill>
                  <a:schemeClr val="tx1"/>
                </a:solidFill>
                <a:latin typeface="Calibri" pitchFamily="34" charset="0"/>
                <a:ea typeface="SimSun" pitchFamily="2" charset="-122"/>
              </a:defRPr>
            </a:lvl9pPr>
          </a:lstStyle>
          <a:p>
            <a:pPr algn="r" eaLnBrk="1" hangingPunct="1">
              <a:spcBef>
                <a:spcPct val="0"/>
              </a:spcBef>
            </a:pPr>
            <a:fld id="{2FD00A10-57DD-4492-8596-FAEBD32B14CE}" type="slidenum">
              <a:rPr lang="en-GB" altLang="tr-TR" sz="1300">
                <a:solidFill>
                  <a:srgbClr val="000000"/>
                </a:solidFill>
              </a:rPr>
              <a:pPr algn="r" eaLnBrk="1" hangingPunct="1">
                <a:spcBef>
                  <a:spcPct val="0"/>
                </a:spcBef>
              </a:pPr>
              <a:t>21</a:t>
            </a:fld>
            <a:endParaRPr lang="en-GB" altLang="tr-TR" sz="1300">
              <a:solidFill>
                <a:srgbClr val="000000"/>
              </a:solidFill>
            </a:endParaRPr>
          </a:p>
        </p:txBody>
      </p:sp>
      <p:sp>
        <p:nvSpPr>
          <p:cNvPr id="145412" name="Rectangle 2"/>
          <p:cNvSpPr>
            <a:spLocks noGrp="1" noRot="1" noChangeAspect="1" noChangeArrowheads="1" noTextEdit="1"/>
          </p:cNvSpPr>
          <p:nvPr>
            <p:ph type="sldImg"/>
          </p:nvPr>
        </p:nvSpPr>
        <p:spPr bwMode="auto">
          <a:xfrm>
            <a:off x="381000" y="685800"/>
            <a:ext cx="6097588" cy="34305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3"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824" tIns="47416" rIns="94824" bIns="47416" numCol="1" anchor="t" anchorCtr="0" compatLnSpc="1">
            <a:prstTxWarp prst="textNoShape">
              <a:avLst/>
            </a:prstTxWarp>
          </a:bodyPr>
          <a:lstStyle/>
          <a:p>
            <a:pPr eaLnBrk="1" hangingPunct="1"/>
            <a:endParaRPr lang="en-US" alt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24.04.2019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763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24.04.2019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94437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t>24.04.2019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1505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8E91ED6-9D3E-4BAB-B336-E996545A2B25}" type="datetimeFigureOut">
              <a:rPr lang="tr-TR" smtClean="0"/>
              <a:t>24.04.2019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12598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8E91ED6-9D3E-4BAB-B336-E996545A2B25}" type="datetimeFigureOut">
              <a:rPr lang="tr-TR" smtClean="0"/>
              <a:t>24.04.2019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4781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8E91ED6-9D3E-4BAB-B336-E996545A2B25}" type="datetimeFigureOut">
              <a:rPr lang="tr-TR" smtClean="0"/>
              <a:t>24.04.2019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341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8E91ED6-9D3E-4BAB-B336-E996545A2B25}" type="datetimeFigureOut">
              <a:rPr lang="tr-TR" smtClean="0"/>
              <a:t>24.04.2019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4445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24.04.2019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87062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24.04.2019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94885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24.04.2019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174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24.04.2019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411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1ED6-9D3E-4BAB-B336-E996545A2B25}" type="datetimeFigureOut">
              <a:rPr lang="tr-TR" smtClean="0"/>
              <a:t>24.04.2019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8EA5C-D8CC-4D07-B0C3-D20FDDFF5995}" type="slidenum">
              <a:rPr lang="tr-TR" smtClean="0"/>
              <a:t>‹#›</a:t>
            </a:fld>
            <a:endParaRPr lang="tr-TR"/>
          </a:p>
        </p:txBody>
      </p:sp>
    </p:spTree>
    <p:extLst>
      <p:ext uri="{BB962C8B-B14F-4D97-AF65-F5344CB8AC3E}">
        <p14:creationId xmlns:p14="http://schemas.microsoft.com/office/powerpoint/2010/main" val="2620165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fontScale="90000"/>
          </a:bodyPr>
          <a:lstStyle/>
          <a:p>
            <a:r>
              <a:rPr lang="tr-TR" dirty="0" smtClean="0"/>
              <a:t> </a:t>
            </a:r>
            <a:r>
              <a:rPr lang="tr-TR" dirty="0" smtClean="0">
                <a:latin typeface="Arial Narrow" panose="020B0606020202030204" pitchFamily="34" charset="0"/>
              </a:rPr>
              <a:t>FİZİKSEL İŞYERİ DÜZENLEME:</a:t>
            </a:r>
            <a:br>
              <a:rPr lang="tr-TR" dirty="0" smtClean="0">
                <a:latin typeface="Arial Narrow" panose="020B0606020202030204" pitchFamily="34" charset="0"/>
              </a:rPr>
            </a:br>
            <a:r>
              <a:rPr lang="tr-TR" dirty="0" smtClean="0">
                <a:latin typeface="Arial Narrow" panose="020B0606020202030204" pitchFamily="34" charset="0"/>
              </a:rPr>
              <a:t>GÜRÜLTÜ / TİTREŞİM</a:t>
            </a:r>
            <a:endParaRPr lang="tr-TR" dirty="0">
              <a:latin typeface="Arial Narrow" panose="020B0606020202030204" pitchFamily="34" charset="0"/>
            </a:endParaRPr>
          </a:p>
        </p:txBody>
      </p:sp>
      <p:sp>
        <p:nvSpPr>
          <p:cNvPr id="3" name="Alt Başlık 2"/>
          <p:cNvSpPr>
            <a:spLocks noGrp="1"/>
          </p:cNvSpPr>
          <p:nvPr>
            <p:ph type="subTitle" idx="1"/>
          </p:nvPr>
        </p:nvSpPr>
        <p:spPr/>
        <p:txBody>
          <a:bodyPr>
            <a:normAutofit/>
          </a:bodyPr>
          <a:lstStyle/>
          <a:p>
            <a:r>
              <a:rPr lang="tr-TR" sz="3200" dirty="0" err="1">
                <a:latin typeface="Arial Narrow" panose="020B0606020202030204" pitchFamily="34" charset="0"/>
              </a:rPr>
              <a:t>Öğr</a:t>
            </a:r>
            <a:r>
              <a:rPr lang="tr-TR" sz="3200" dirty="0">
                <a:latin typeface="Arial Narrow" panose="020B0606020202030204" pitchFamily="34" charset="0"/>
              </a:rPr>
              <a:t>. </a:t>
            </a:r>
            <a:r>
              <a:rPr lang="tr-TR" sz="3200" dirty="0" smtClean="0">
                <a:latin typeface="Arial Narrow" panose="020B0606020202030204" pitchFamily="34" charset="0"/>
              </a:rPr>
              <a:t>Gör. </a:t>
            </a:r>
            <a:r>
              <a:rPr lang="tr-TR" sz="3200" dirty="0">
                <a:latin typeface="Arial Narrow" panose="020B0606020202030204" pitchFamily="34" charset="0"/>
              </a:rPr>
              <a:t>Mehmet Ali </a:t>
            </a:r>
            <a:r>
              <a:rPr lang="tr-TR" sz="3200" dirty="0" smtClean="0">
                <a:latin typeface="Arial Narrow" panose="020B0606020202030204" pitchFamily="34" charset="0"/>
              </a:rPr>
              <a:t>ZENGİN</a:t>
            </a:r>
            <a:endParaRPr lang="tr-TR" sz="3200" dirty="0">
              <a:latin typeface="Arial Narrow" panose="020B0606020202030204" pitchFamily="34" charset="0"/>
            </a:endParaRPr>
          </a:p>
        </p:txBody>
      </p:sp>
    </p:spTree>
    <p:extLst>
      <p:ext uri="{BB962C8B-B14F-4D97-AF65-F5344CB8AC3E}">
        <p14:creationId xmlns:p14="http://schemas.microsoft.com/office/powerpoint/2010/main" val="2878187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KONU BAŞLIKLARI</a:t>
            </a:r>
            <a:endParaRPr lang="tr-TR" sz="3600" dirty="0"/>
          </a:p>
        </p:txBody>
      </p:sp>
      <p:sp>
        <p:nvSpPr>
          <p:cNvPr id="3" name="İçerik Yer Tutucusu 2"/>
          <p:cNvSpPr>
            <a:spLocks noGrp="1"/>
          </p:cNvSpPr>
          <p:nvPr>
            <p:ph idx="1"/>
          </p:nvPr>
        </p:nvSpPr>
        <p:spPr/>
        <p:txBody>
          <a:bodyPr>
            <a:normAutofit/>
          </a:bodyPr>
          <a:lstStyle/>
          <a:p>
            <a:pPr marL="0" indent="0">
              <a:buNone/>
            </a:pPr>
            <a:r>
              <a:rPr lang="tr-TR" sz="2100" b="1" dirty="0" smtClean="0">
                <a:latin typeface="Arial Narrow" panose="020B0606020202030204" pitchFamily="34" charset="0"/>
                <a:ea typeface="+mj-ea"/>
                <a:cs typeface="+mj-cs"/>
              </a:rPr>
              <a:t>1. GİRİŞ</a:t>
            </a:r>
            <a:r>
              <a:rPr lang="tr-TR" b="1" cap="all" dirty="0" smtClean="0"/>
              <a:t>	</a:t>
            </a:r>
          </a:p>
          <a:p>
            <a:pPr marL="0" indent="0">
              <a:lnSpc>
                <a:spcPct val="110000"/>
              </a:lnSpc>
              <a:buNone/>
            </a:pPr>
            <a:r>
              <a:rPr lang="tr-TR" sz="2100" b="1" dirty="0">
                <a:latin typeface="Arial Narrow" panose="020B0606020202030204" pitchFamily="34" charset="0"/>
                <a:ea typeface="+mj-ea"/>
                <a:cs typeface="+mj-cs"/>
              </a:rPr>
              <a:t>2. </a:t>
            </a:r>
            <a:r>
              <a:rPr lang="tr-TR" sz="2100" b="1" dirty="0" smtClean="0">
                <a:latin typeface="Arial Narrow" panose="020B0606020202030204" pitchFamily="34" charset="0"/>
                <a:ea typeface="+mj-ea"/>
                <a:cs typeface="+mj-cs"/>
              </a:rPr>
              <a:t>GÜRÜLTÜ</a:t>
            </a:r>
            <a:endParaRPr lang="tr-TR" sz="2100" b="1" dirty="0">
              <a:latin typeface="Arial Narrow" panose="020B0606020202030204" pitchFamily="34" charset="0"/>
              <a:ea typeface="+mj-ea"/>
              <a:cs typeface="+mj-cs"/>
            </a:endParaRPr>
          </a:p>
          <a:p>
            <a:pPr marL="0" indent="0">
              <a:lnSpc>
                <a:spcPct val="110000"/>
              </a:lnSpc>
              <a:buNone/>
            </a:pPr>
            <a:r>
              <a:rPr lang="tr-TR" sz="2100" b="1" dirty="0" smtClean="0">
                <a:latin typeface="Arial Narrow" panose="020B0606020202030204" pitchFamily="34" charset="0"/>
                <a:ea typeface="+mj-ea"/>
                <a:cs typeface="+mj-cs"/>
              </a:rPr>
              <a:t>3. TİTREŞİM</a:t>
            </a:r>
          </a:p>
          <a:p>
            <a:pPr marL="0" indent="0">
              <a:lnSpc>
                <a:spcPct val="110000"/>
              </a:lnSpc>
              <a:buNone/>
            </a:pPr>
            <a:r>
              <a:rPr lang="tr-TR" sz="2100" b="1" dirty="0" smtClean="0">
                <a:latin typeface="Arial Narrow" panose="020B0606020202030204" pitchFamily="34" charset="0"/>
                <a:ea typeface="+mj-ea"/>
                <a:cs typeface="+mj-cs"/>
              </a:rPr>
              <a:t>4. GÜRÜLTÜNÜN SAĞLIĞA ETKİSİ</a:t>
            </a:r>
          </a:p>
          <a:p>
            <a:pPr marL="0" indent="0">
              <a:lnSpc>
                <a:spcPct val="110000"/>
              </a:lnSpc>
              <a:buNone/>
            </a:pPr>
            <a:r>
              <a:rPr lang="tr-TR" sz="2100" b="1" dirty="0" smtClean="0">
                <a:latin typeface="Arial Narrow" panose="020B0606020202030204" pitchFamily="34" charset="0"/>
                <a:ea typeface="+mj-ea"/>
                <a:cs typeface="+mj-cs"/>
              </a:rPr>
              <a:t>5. TİTREŞİMİN </a:t>
            </a:r>
            <a:r>
              <a:rPr lang="tr-TR" sz="2100" b="1" dirty="0">
                <a:latin typeface="Arial Narrow" panose="020B0606020202030204" pitchFamily="34" charset="0"/>
              </a:rPr>
              <a:t>SAĞLIĞA ETKİSİ</a:t>
            </a:r>
          </a:p>
          <a:p>
            <a:pPr marL="0" indent="0">
              <a:buNone/>
            </a:pPr>
            <a:r>
              <a:rPr lang="tr-TR" sz="2100" b="1" dirty="0" smtClean="0">
                <a:latin typeface="Arial Narrow" panose="020B0606020202030204" pitchFamily="34" charset="0"/>
                <a:ea typeface="+mj-ea"/>
                <a:cs typeface="+mj-cs"/>
              </a:rPr>
              <a:t>6. GÜRÜLTÜ VE TİTREŞİMİ ÖNLEME</a:t>
            </a:r>
            <a:endParaRPr lang="tr-TR" sz="2100" b="1" dirty="0">
              <a:latin typeface="Arial Narrow" panose="020B0606020202030204" pitchFamily="34" charset="0"/>
              <a:ea typeface="+mj-ea"/>
              <a:cs typeface="+mj-cs"/>
            </a:endParaRPr>
          </a:p>
          <a:p>
            <a:pPr marL="0" indent="0">
              <a:buNone/>
            </a:pPr>
            <a:r>
              <a:rPr lang="tr-TR" sz="2100" b="1" dirty="0">
                <a:latin typeface="Arial Narrow" panose="020B0606020202030204" pitchFamily="34" charset="0"/>
                <a:ea typeface="+mj-ea"/>
                <a:cs typeface="+mj-cs"/>
              </a:rPr>
              <a:t>7</a:t>
            </a:r>
            <a:r>
              <a:rPr lang="tr-TR" sz="2100" b="1" dirty="0" smtClean="0">
                <a:latin typeface="Arial Narrow" panose="020B0606020202030204" pitchFamily="34" charset="0"/>
                <a:ea typeface="+mj-ea"/>
                <a:cs typeface="+mj-cs"/>
              </a:rPr>
              <a:t>. KAYNAKÇA</a:t>
            </a:r>
            <a:endParaRPr lang="tr-TR" sz="2100" b="1" dirty="0">
              <a:latin typeface="Arial Narrow" panose="020B0606020202030204" pitchFamily="34" charset="0"/>
              <a:ea typeface="+mj-ea"/>
              <a:cs typeface="+mj-cs"/>
            </a:endParaRPr>
          </a:p>
          <a:p>
            <a:pPr marL="0" indent="0">
              <a:buNone/>
            </a:pPr>
            <a:endParaRPr lang="tr-TR" dirty="0"/>
          </a:p>
        </p:txBody>
      </p:sp>
    </p:spTree>
    <p:extLst>
      <p:ext uri="{BB962C8B-B14F-4D97-AF65-F5344CB8AC3E}">
        <p14:creationId xmlns:p14="http://schemas.microsoft.com/office/powerpoint/2010/main" val="1175283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gn="just">
              <a:lnSpc>
                <a:spcPct val="150000"/>
              </a:lnSpc>
              <a:buNone/>
            </a:pPr>
            <a:r>
              <a:rPr lang="tr-TR" sz="1600" dirty="0">
                <a:latin typeface="Arial Narrow" panose="020B0606020202030204" pitchFamily="34" charset="0"/>
                <a:ea typeface="+mj-ea"/>
                <a:cs typeface="+mj-cs"/>
              </a:rPr>
              <a:t>	Günümüzde teknolojik sistemlerin değişme hızı o kadar artmış durumdadır ki, normal bir insan artık onu takip edemez hâle gelmiştir. Bu durum insandan beklenenler hususunda bir değişiklik getirmişti. </a:t>
            </a:r>
            <a:r>
              <a:rPr lang="tr-TR" sz="1600" b="1" dirty="0">
                <a:latin typeface="Arial Narrow" panose="020B0606020202030204" pitchFamily="34" charset="0"/>
                <a:ea typeface="+mj-ea"/>
                <a:cs typeface="+mj-cs"/>
              </a:rPr>
              <a:t>İş, üretimden ağırlıklı olarak kontrol ve yönetime</a:t>
            </a:r>
            <a:r>
              <a:rPr lang="tr-TR" sz="1600" dirty="0">
                <a:latin typeface="Arial Narrow" panose="020B0606020202030204" pitchFamily="34" charset="0"/>
                <a:ea typeface="+mj-ea"/>
                <a:cs typeface="+mj-cs"/>
              </a:rPr>
              <a:t>, yani işlerin nasıl yapılması gerektiğini düşünüp planlamaya doğru kaymıştır. </a:t>
            </a:r>
          </a:p>
          <a:p>
            <a:pPr marL="0" indent="0" algn="just">
              <a:lnSpc>
                <a:spcPct val="150000"/>
              </a:lnSpc>
              <a:buNone/>
            </a:pPr>
            <a:r>
              <a:rPr lang="tr-TR" sz="1600" dirty="0" smtClean="0">
                <a:latin typeface="Arial Narrow" panose="020B0606020202030204" pitchFamily="34" charset="0"/>
                <a:ea typeface="+mj-ea"/>
                <a:cs typeface="+mj-cs"/>
              </a:rPr>
              <a:t>	Bu </a:t>
            </a:r>
            <a:r>
              <a:rPr lang="tr-TR" sz="1600" dirty="0">
                <a:latin typeface="Arial Narrow" panose="020B0606020202030204" pitchFamily="34" charset="0"/>
                <a:ea typeface="+mj-ea"/>
                <a:cs typeface="+mj-cs"/>
              </a:rPr>
              <a:t>yolla insan, normal </a:t>
            </a:r>
            <a:r>
              <a:rPr lang="tr-TR" sz="1600" b="1" dirty="0">
                <a:latin typeface="Arial Narrow" panose="020B0606020202030204" pitchFamily="34" charset="0"/>
                <a:ea typeface="+mj-ea"/>
                <a:cs typeface="+mj-cs"/>
              </a:rPr>
              <a:t>işlemden birçok adımı </a:t>
            </a:r>
            <a:r>
              <a:rPr lang="tr-TR" sz="1600" dirty="0">
                <a:latin typeface="Arial Narrow" panose="020B0606020202030204" pitchFamily="34" charset="0"/>
                <a:ea typeface="+mj-ea"/>
                <a:cs typeface="+mj-cs"/>
              </a:rPr>
              <a:t>atmıştır. İnsanların makinelerin kontrolünü üslendiği bu tip yeni durumlar ise, başka </a:t>
            </a:r>
            <a:r>
              <a:rPr lang="tr-TR" sz="1600" b="1" dirty="0">
                <a:latin typeface="Arial Narrow" panose="020B0606020202030204" pitchFamily="34" charset="0"/>
                <a:ea typeface="+mj-ea"/>
                <a:cs typeface="+mj-cs"/>
              </a:rPr>
              <a:t>problemleri doğurmuştur</a:t>
            </a:r>
            <a:r>
              <a:rPr lang="tr-TR" sz="1600" dirty="0">
                <a:latin typeface="Arial Narrow" panose="020B0606020202030204" pitchFamily="34" charset="0"/>
                <a:ea typeface="+mj-ea"/>
                <a:cs typeface="+mj-cs"/>
              </a:rPr>
              <a:t>. Dahası, iş çevresi daha da talepli hâle geldikçe, </a:t>
            </a:r>
            <a:r>
              <a:rPr lang="tr-TR" sz="1600" b="1" dirty="0">
                <a:latin typeface="Arial Narrow" panose="020B0606020202030204" pitchFamily="34" charset="0"/>
                <a:ea typeface="+mj-ea"/>
                <a:cs typeface="+mj-cs"/>
              </a:rPr>
              <a:t>insanların ısı, ışık, basınç, ses, titreşim, gürültü, hız açısından </a:t>
            </a:r>
            <a:r>
              <a:rPr lang="tr-TR" sz="1600" dirty="0">
                <a:latin typeface="Arial Narrow" panose="020B0606020202030204" pitchFamily="34" charset="0"/>
                <a:ea typeface="+mj-ea"/>
                <a:cs typeface="+mj-cs"/>
              </a:rPr>
              <a:t>neye dayanabileceği önemli duruma gelmiştir. </a:t>
            </a:r>
          </a:p>
          <a:p>
            <a:pPr marL="0" indent="0" algn="just">
              <a:lnSpc>
                <a:spcPct val="150000"/>
              </a:lnSpc>
              <a:buNone/>
            </a:pPr>
            <a:r>
              <a:rPr lang="tr-TR" sz="1600" dirty="0" smtClean="0">
                <a:latin typeface="Arial Narrow" panose="020B0606020202030204" pitchFamily="34" charset="0"/>
                <a:ea typeface="+mj-ea"/>
                <a:cs typeface="+mj-cs"/>
              </a:rPr>
              <a:t>	İş </a:t>
            </a:r>
            <a:r>
              <a:rPr lang="tr-TR" sz="1600" dirty="0">
                <a:latin typeface="Arial Narrow" panose="020B0606020202030204" pitchFamily="34" charset="0"/>
                <a:ea typeface="+mj-ea"/>
                <a:cs typeface="+mj-cs"/>
              </a:rPr>
              <a:t>yerindeki çevresel koşullar içinde </a:t>
            </a:r>
            <a:r>
              <a:rPr lang="tr-TR" sz="1600" b="1" dirty="0">
                <a:latin typeface="Arial Narrow" panose="020B0606020202030204" pitchFamily="34" charset="0"/>
                <a:ea typeface="+mj-ea"/>
                <a:cs typeface="+mj-cs"/>
              </a:rPr>
              <a:t>gürültü, iş görenin iş yükünü etkileyen en önemli faktörlerden </a:t>
            </a:r>
            <a:r>
              <a:rPr lang="tr-TR" sz="1600" dirty="0">
                <a:latin typeface="Arial Narrow" panose="020B0606020202030204" pitchFamily="34" charset="0"/>
                <a:ea typeface="+mj-ea"/>
                <a:cs typeface="+mj-cs"/>
              </a:rPr>
              <a:t>biridir. Kulağımıza gelen ses, müzik, konuşma, uyarı sinyali veya karmaşık bir gürültü olabilir. Dünyamızdaki teknolojik gelişme, yaşamımızın pek çok alanında, özellikle de iş yerlerinde üretim hatta yönetim birimlerinde gürültünün artmasını beraberinde </a:t>
            </a:r>
            <a:r>
              <a:rPr lang="tr-TR" sz="1600" dirty="0" smtClean="0">
                <a:latin typeface="Arial Narrow" panose="020B0606020202030204" pitchFamily="34" charset="0"/>
                <a:ea typeface="+mj-ea"/>
                <a:cs typeface="+mj-cs"/>
              </a:rPr>
              <a:t>getirmiştir.</a:t>
            </a: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789901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nSpc>
                <a:spcPct val="150000"/>
              </a:lnSpc>
              <a:buNone/>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Dünyada </a:t>
            </a:r>
            <a:r>
              <a:rPr lang="tr-TR" sz="1600" dirty="0">
                <a:latin typeface="Arial Narrow" panose="020B0606020202030204" pitchFamily="34" charset="0"/>
                <a:ea typeface="+mj-ea"/>
                <a:cs typeface="+mj-cs"/>
              </a:rPr>
              <a:t>her gün milyonlarca insan, iş yerlerinde gürültüye ve bunun doğurabileceği risklere maruz kalmaktadır. Bu neden, </a:t>
            </a:r>
            <a:r>
              <a:rPr lang="tr-TR" sz="1600" b="1" dirty="0">
                <a:latin typeface="Arial Narrow" panose="020B0606020202030204" pitchFamily="34" charset="0"/>
                <a:ea typeface="+mj-ea"/>
                <a:cs typeface="+mj-cs"/>
              </a:rPr>
              <a:t>gürültünün ölçümü, gürültünün insana etkileri, gürültüden insanı koruma yöntemleri Ergonomi </a:t>
            </a:r>
            <a:r>
              <a:rPr lang="tr-TR" sz="1600" dirty="0">
                <a:latin typeface="Arial Narrow" panose="020B0606020202030204" pitchFamily="34" charset="0"/>
                <a:ea typeface="+mj-ea"/>
                <a:cs typeface="+mj-cs"/>
              </a:rPr>
              <a:t>ile ilgilenenlerin bilmesi gereken önemli konulardır. </a:t>
            </a:r>
          </a:p>
          <a:p>
            <a:pPr marL="0" indent="0">
              <a:lnSpc>
                <a:spcPct val="150000"/>
              </a:lnSpc>
              <a:buNone/>
            </a:pPr>
            <a:r>
              <a:rPr lang="tr-TR" sz="1600" dirty="0" smtClean="0">
                <a:latin typeface="Arial Narrow" panose="020B0606020202030204" pitchFamily="34" charset="0"/>
                <a:ea typeface="+mj-ea"/>
                <a:cs typeface="+mj-cs"/>
              </a:rPr>
              <a:t>	İş </a:t>
            </a:r>
            <a:r>
              <a:rPr lang="tr-TR" sz="1600" dirty="0">
                <a:latin typeface="Arial Narrow" panose="020B0606020202030204" pitchFamily="34" charset="0"/>
                <a:ea typeface="+mj-ea"/>
                <a:cs typeface="+mj-cs"/>
              </a:rPr>
              <a:t>yerlerinde ergonomiden sorumlu mühendisin yani </a:t>
            </a:r>
            <a:r>
              <a:rPr lang="tr-TR" sz="1600" dirty="0" err="1">
                <a:latin typeface="Arial Narrow" panose="020B0606020202030204" pitchFamily="34" charset="0"/>
                <a:ea typeface="+mj-ea"/>
                <a:cs typeface="+mj-cs"/>
              </a:rPr>
              <a:t>ergonomistin</a:t>
            </a:r>
            <a:r>
              <a:rPr lang="tr-TR" sz="1600" dirty="0">
                <a:latin typeface="Arial Narrow" panose="020B0606020202030204" pitchFamily="34" charset="0"/>
                <a:ea typeface="+mj-ea"/>
                <a:cs typeface="+mj-cs"/>
              </a:rPr>
              <a:t> görevi, iş yaşamında olumsuz sonuçlar doğuracak gürültünün </a:t>
            </a:r>
            <a:r>
              <a:rPr lang="tr-TR" sz="1600" b="1" dirty="0">
                <a:latin typeface="Arial Narrow" panose="020B0606020202030204" pitchFamily="34" charset="0"/>
                <a:ea typeface="+mj-ea"/>
                <a:cs typeface="+mj-cs"/>
              </a:rPr>
              <a:t>ortaya çıkmasını baştan önlemeye çalışmaktır</a:t>
            </a:r>
            <a:r>
              <a:rPr lang="tr-TR" sz="1600" dirty="0">
                <a:latin typeface="Arial Narrow" panose="020B0606020202030204" pitchFamily="34" charset="0"/>
                <a:ea typeface="+mj-ea"/>
                <a:cs typeface="+mj-cs"/>
              </a:rPr>
              <a:t>. </a:t>
            </a:r>
          </a:p>
          <a:p>
            <a:pPr marL="0" indent="0">
              <a:lnSpc>
                <a:spcPct val="150000"/>
              </a:lnSpc>
              <a:buNone/>
            </a:pPr>
            <a:r>
              <a:rPr lang="tr-TR" sz="1600" dirty="0" smtClean="0">
                <a:latin typeface="Arial Narrow" panose="020B0606020202030204" pitchFamily="34" charset="0"/>
                <a:ea typeface="+mj-ea"/>
                <a:cs typeface="+mj-cs"/>
              </a:rPr>
              <a:t>	Bu </a:t>
            </a:r>
            <a:r>
              <a:rPr lang="tr-TR" sz="1600" dirty="0">
                <a:latin typeface="Arial Narrow" panose="020B0606020202030204" pitchFamily="34" charset="0"/>
                <a:ea typeface="+mj-ea"/>
                <a:cs typeface="+mj-cs"/>
              </a:rPr>
              <a:t>konuda, gerekli mühendislik çalışmalarını yapabilmek için, ses-gürültü, duyma olayı vb. konular hakkında bazı temel bilgilerin bilinmesi gerekir. </a:t>
            </a:r>
          </a:p>
          <a:p>
            <a:pPr marL="0" indent="0">
              <a:lnSpc>
                <a:spcPct val="150000"/>
              </a:lnSpc>
              <a:buNone/>
            </a:pPr>
            <a:r>
              <a:rPr lang="tr-TR" sz="1600" dirty="0" smtClean="0">
                <a:latin typeface="Arial Narrow" panose="020B0606020202030204" pitchFamily="34" charset="0"/>
                <a:ea typeface="+mj-ea"/>
                <a:cs typeface="+mj-cs"/>
              </a:rPr>
              <a:t>	Gürültü</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rahatsızlık veren ya da huzuru bozan </a:t>
            </a:r>
            <a:r>
              <a:rPr lang="tr-TR" sz="1600" dirty="0">
                <a:latin typeface="Arial Narrow" panose="020B0606020202030204" pitchFamily="34" charset="0"/>
                <a:ea typeface="+mj-ea"/>
                <a:cs typeface="+mj-cs"/>
              </a:rPr>
              <a:t>ve ses dalgaları hâlinde yayılan bir enerji şeklidir. </a:t>
            </a:r>
            <a:r>
              <a:rPr lang="tr-TR" sz="1600" b="1" i="1" dirty="0">
                <a:latin typeface="Arial Narrow" panose="020B0606020202030204" pitchFamily="34" charset="0"/>
                <a:ea typeface="+mj-ea"/>
                <a:cs typeface="+mj-cs"/>
              </a:rPr>
              <a:t>Gürültü,</a:t>
            </a:r>
            <a:r>
              <a:rPr lang="tr-TR" sz="1600" dirty="0">
                <a:latin typeface="Arial Narrow" panose="020B0606020202030204" pitchFamily="34" charset="0"/>
                <a:ea typeface="+mj-ea"/>
                <a:cs typeface="+mj-cs"/>
              </a:rPr>
              <a:t> insanların işitme sağlığını ve algılamasını olumsuz yönde etkileyen, </a:t>
            </a:r>
            <a:r>
              <a:rPr lang="tr-TR" sz="1600" b="1" dirty="0">
                <a:latin typeface="Arial Narrow" panose="020B0606020202030204" pitchFamily="34" charset="0"/>
                <a:ea typeface="+mj-ea"/>
                <a:cs typeface="+mj-cs"/>
              </a:rPr>
              <a:t>fizyolojik ve psikolojik dengelerini bozabilen, çalışma performansını azaltan</a:t>
            </a:r>
            <a:r>
              <a:rPr lang="tr-TR" sz="1600" dirty="0">
                <a:latin typeface="Arial Narrow" panose="020B0606020202030204" pitchFamily="34" charset="0"/>
                <a:ea typeface="+mj-ea"/>
                <a:cs typeface="+mj-cs"/>
              </a:rPr>
              <a:t>, çevrenin hoşluğunu ve sakinliğini yok etmek suretiyle niteliğini değiştiren önemli bir </a:t>
            </a:r>
            <a:r>
              <a:rPr lang="tr-TR" sz="1600" b="1" dirty="0">
                <a:latin typeface="Arial Narrow" panose="020B0606020202030204" pitchFamily="34" charset="0"/>
                <a:ea typeface="+mj-ea"/>
                <a:cs typeface="+mj-cs"/>
              </a:rPr>
              <a:t>çevre kirliliğidir</a:t>
            </a:r>
            <a:r>
              <a:rPr lang="tr-TR" sz="1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26591745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GÜRÜLTÜ</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a:t>	</a:t>
            </a:r>
            <a:r>
              <a:rPr lang="tr-TR" sz="1600" dirty="0" smtClean="0">
                <a:latin typeface="Arial Narrow" panose="020B0606020202030204" pitchFamily="34" charset="0"/>
                <a:ea typeface="+mj-ea"/>
                <a:cs typeface="+mj-cs"/>
              </a:rPr>
              <a:t>Maddenin </a:t>
            </a:r>
            <a:r>
              <a:rPr lang="tr-TR" sz="1600" dirty="0">
                <a:latin typeface="Arial Narrow" panose="020B0606020202030204" pitchFamily="34" charset="0"/>
                <a:ea typeface="+mj-ea"/>
                <a:cs typeface="+mj-cs"/>
              </a:rPr>
              <a:t>titreşimi (vibrasyonu) ve bu titreşimin hava ve su gibi bir ortam içinde iletilerek kulağa gelmesi </a:t>
            </a:r>
            <a:r>
              <a:rPr lang="tr-TR" sz="1600" b="1" i="1" dirty="0">
                <a:latin typeface="Arial Narrow" panose="020B0606020202030204" pitchFamily="34" charset="0"/>
                <a:ea typeface="+mj-ea"/>
                <a:cs typeface="+mj-cs"/>
              </a:rPr>
              <a:t>ses</a:t>
            </a:r>
            <a:r>
              <a:rPr lang="tr-TR" sz="1600" dirty="0">
                <a:latin typeface="Arial Narrow" panose="020B0606020202030204" pitchFamily="34" charset="0"/>
                <a:ea typeface="+mj-ea"/>
                <a:cs typeface="+mj-cs"/>
              </a:rPr>
              <a:t> olarak </a:t>
            </a:r>
            <a:r>
              <a:rPr lang="tr-TR" sz="1600" dirty="0" smtClean="0">
                <a:latin typeface="Arial Narrow" panose="020B0606020202030204" pitchFamily="34" charset="0"/>
                <a:ea typeface="+mj-ea"/>
                <a:cs typeface="+mj-cs"/>
              </a:rPr>
              <a:t>tanımlanır. Ses</a:t>
            </a:r>
            <a:r>
              <a:rPr lang="tr-TR" sz="1600" dirty="0">
                <a:latin typeface="Arial Narrow" panose="020B0606020202030204" pitchFamily="34" charset="0"/>
                <a:ea typeface="+mj-ea"/>
                <a:cs typeface="+mj-cs"/>
              </a:rPr>
              <a:t>, elastik bir ortam olan havada, mekanik titreşimlerden oluşan ve havanın statik basıncına ek olarak gelen basınç değişiklikleridir. </a:t>
            </a:r>
          </a:p>
          <a:p>
            <a:pPr marL="0" indent="0">
              <a:lnSpc>
                <a:spcPct val="150000"/>
              </a:lnSpc>
              <a:buNone/>
            </a:pPr>
            <a:r>
              <a:rPr lang="tr-TR" sz="1600" dirty="0" smtClean="0">
                <a:latin typeface="Arial Narrow" panose="020B0606020202030204" pitchFamily="34" charset="0"/>
                <a:ea typeface="+mj-ea"/>
                <a:cs typeface="+mj-cs"/>
              </a:rPr>
              <a:t>	Kulak</a:t>
            </a:r>
            <a:r>
              <a:rPr lang="tr-TR" sz="1600" dirty="0">
                <a:latin typeface="Arial Narrow" panose="020B0606020202030204" pitchFamily="34" charset="0"/>
                <a:ea typeface="+mj-ea"/>
                <a:cs typeface="+mj-cs"/>
              </a:rPr>
              <a:t>, akustik enformasyon açısından sinyali alan, çeviren ve beyine ileten bir ara elamandır. Ses algılanırken iki büyüklük önemlidir. Ses dalgalarının </a:t>
            </a:r>
            <a:r>
              <a:rPr lang="tr-TR" sz="1600" b="1" dirty="0">
                <a:latin typeface="Arial Narrow" panose="020B0606020202030204" pitchFamily="34" charset="0"/>
                <a:ea typeface="+mj-ea"/>
                <a:cs typeface="+mj-cs"/>
              </a:rPr>
              <a:t>genişliği ve frekansıdır</a:t>
            </a:r>
            <a:r>
              <a:rPr lang="tr-TR" sz="1600" dirty="0">
                <a:latin typeface="Arial Narrow" panose="020B0606020202030204" pitchFamily="34" charset="0"/>
                <a:ea typeface="+mj-ea"/>
                <a:cs typeface="+mj-cs"/>
              </a:rPr>
              <a:t>. Ses dalgalarının frekansı sesi ince veya kalın duymamızı sağlar. Kulak, anatomik ve fonksiyonel olarak üç kısma ayrılır. Bunlar; </a:t>
            </a:r>
            <a:r>
              <a:rPr lang="tr-TR" sz="1600" b="1" dirty="0">
                <a:latin typeface="Arial Narrow" panose="020B0606020202030204" pitchFamily="34" charset="0"/>
                <a:ea typeface="+mj-ea"/>
                <a:cs typeface="+mj-cs"/>
              </a:rPr>
              <a:t>dış, orta ve iç </a:t>
            </a:r>
            <a:r>
              <a:rPr lang="tr-TR" sz="1600" dirty="0">
                <a:latin typeface="Arial Narrow" panose="020B0606020202030204" pitchFamily="34" charset="0"/>
                <a:ea typeface="+mj-ea"/>
                <a:cs typeface="+mj-cs"/>
              </a:rPr>
              <a:t>kulaktır. Bu üç kısım da, farklı bölümlerden oluşur. Bu kısımlar Şekil </a:t>
            </a:r>
            <a:r>
              <a:rPr lang="tr-TR" sz="1600" dirty="0" smtClean="0">
                <a:latin typeface="Arial Narrow" panose="020B0606020202030204" pitchFamily="34" charset="0"/>
                <a:ea typeface="+mj-ea"/>
                <a:cs typeface="+mj-cs"/>
              </a:rPr>
              <a:t>1’de </a:t>
            </a:r>
            <a:r>
              <a:rPr lang="tr-TR" sz="1600" dirty="0">
                <a:latin typeface="Arial Narrow" panose="020B0606020202030204" pitchFamily="34" charset="0"/>
                <a:ea typeface="+mj-ea"/>
                <a:cs typeface="+mj-cs"/>
              </a:rPr>
              <a:t>görüldüğü gibidir.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2554" y="3865684"/>
            <a:ext cx="5275384" cy="2992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921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GÜRÜLTÜ</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a:t>	</a:t>
            </a:r>
            <a:r>
              <a:rPr lang="tr-TR" sz="1600" dirty="0">
                <a:latin typeface="Arial Narrow" panose="020B0606020202030204" pitchFamily="34" charset="0"/>
                <a:ea typeface="+mj-ea"/>
                <a:cs typeface="+mj-cs"/>
              </a:rPr>
              <a:t>Dışarıdan gelen ses dalgaları, </a:t>
            </a:r>
            <a:r>
              <a:rPr lang="tr-TR" sz="1600" b="1" dirty="0">
                <a:latin typeface="Arial Narrow" panose="020B0606020202030204" pitchFamily="34" charset="0"/>
                <a:ea typeface="+mj-ea"/>
                <a:cs typeface="+mj-cs"/>
              </a:rPr>
              <a:t>dış kulak </a:t>
            </a:r>
            <a:r>
              <a:rPr lang="tr-TR" sz="1600" dirty="0">
                <a:latin typeface="Arial Narrow" panose="020B0606020202030204" pitchFamily="34" charset="0"/>
                <a:ea typeface="+mj-ea"/>
                <a:cs typeface="+mj-cs"/>
              </a:rPr>
              <a:t>tarafından toplanır ve kulak kanalından geçerek kulak zarına ulaşır. Gelen ses dalgaları, dalgaların yoğunluğuna ve frekansına bağlı olarak kulak zarını titreştirir. Kulak kepçesinin ve yolunun rezonans (titreşim) etkisi, sesin kulak zarına gelinceye kadar ses şiddeti düzeyini </a:t>
            </a:r>
            <a:r>
              <a:rPr lang="tr-TR" sz="1600" b="1" dirty="0">
                <a:latin typeface="Arial Narrow" panose="020B0606020202030204" pitchFamily="34" charset="0"/>
                <a:ea typeface="+mj-ea"/>
                <a:cs typeface="+mj-cs"/>
              </a:rPr>
              <a:t>10-15 </a:t>
            </a:r>
            <a:r>
              <a:rPr lang="tr-TR" sz="1600" b="1" dirty="0" err="1">
                <a:latin typeface="Arial Narrow" panose="020B0606020202030204" pitchFamily="34" charset="0"/>
                <a:ea typeface="+mj-ea"/>
                <a:cs typeface="+mj-cs"/>
              </a:rPr>
              <a:t>dB</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kadar artırır. </a:t>
            </a:r>
          </a:p>
          <a:p>
            <a:pPr marL="0" indent="0">
              <a:lnSpc>
                <a:spcPct val="150000"/>
              </a:lnSpc>
              <a:buNone/>
            </a:pPr>
            <a:r>
              <a:rPr lang="tr-TR" sz="1600" dirty="0" smtClean="0">
                <a:latin typeface="Arial Narrow" panose="020B0606020202030204" pitchFamily="34" charset="0"/>
                <a:ea typeface="+mj-ea"/>
                <a:cs typeface="+mj-cs"/>
              </a:rPr>
              <a:t>	Kulak </a:t>
            </a:r>
            <a:r>
              <a:rPr lang="tr-TR" sz="1600" dirty="0">
                <a:latin typeface="Arial Narrow" panose="020B0606020202030204" pitchFamily="34" charset="0"/>
                <a:ea typeface="+mj-ea"/>
                <a:cs typeface="+mj-cs"/>
              </a:rPr>
              <a:t>zarı aracılığı ile gelen ses, </a:t>
            </a:r>
            <a:r>
              <a:rPr lang="tr-TR" sz="1600" b="1" dirty="0">
                <a:latin typeface="Arial Narrow" panose="020B0606020202030204" pitchFamily="34" charset="0"/>
                <a:ea typeface="+mj-ea"/>
                <a:cs typeface="+mj-cs"/>
              </a:rPr>
              <a:t>orta kulakta </a:t>
            </a:r>
            <a:r>
              <a:rPr lang="tr-TR" sz="1600" dirty="0">
                <a:latin typeface="Arial Narrow" panose="020B0606020202030204" pitchFamily="34" charset="0"/>
                <a:ea typeface="+mj-ea"/>
                <a:cs typeface="+mj-cs"/>
              </a:rPr>
              <a:t>üç kemik vasıtasıyla (</a:t>
            </a:r>
            <a:r>
              <a:rPr lang="tr-TR" sz="1600" b="1" dirty="0">
                <a:latin typeface="Arial Narrow" panose="020B0606020202030204" pitchFamily="34" charset="0"/>
                <a:ea typeface="+mj-ea"/>
                <a:cs typeface="+mj-cs"/>
              </a:rPr>
              <a:t>çekiç, örs, üzengi</a:t>
            </a:r>
            <a:r>
              <a:rPr lang="tr-TR" sz="1600" dirty="0">
                <a:latin typeface="Arial Narrow" panose="020B0606020202030204" pitchFamily="34" charset="0"/>
                <a:ea typeface="+mj-ea"/>
                <a:cs typeface="+mj-cs"/>
              </a:rPr>
              <a:t>) oval pencereye gönderilir. Kulak kemikleri, kulak zarından gelen sesin yoğunluğunu, oval pencereye vardığında 22 kat artırmış olur. Hem dış, hem de iç kulak hava ile doludur. Östaki borusu, yutak ile bağlanarak, orta kulaktaki hava basıncının dış basınca eşit olmasını sağlar. Bununla birlikte, </a:t>
            </a:r>
            <a:r>
              <a:rPr lang="tr-TR" sz="1600" b="1" dirty="0">
                <a:latin typeface="Arial Narrow" panose="020B0606020202030204" pitchFamily="34" charset="0"/>
                <a:ea typeface="+mj-ea"/>
                <a:cs typeface="+mj-cs"/>
              </a:rPr>
              <a:t>iç kulak </a:t>
            </a:r>
            <a:r>
              <a:rPr lang="tr-TR" sz="1600" dirty="0">
                <a:latin typeface="Arial Narrow" panose="020B0606020202030204" pitchFamily="34" charset="0"/>
                <a:ea typeface="+mj-ea"/>
                <a:cs typeface="+mj-cs"/>
              </a:rPr>
              <a:t>su gibi bir akışkanla (</a:t>
            </a:r>
            <a:r>
              <a:rPr lang="tr-TR" sz="1600" dirty="0" err="1">
                <a:latin typeface="Arial Narrow" panose="020B0606020202030204" pitchFamily="34" charset="0"/>
                <a:ea typeface="+mj-ea"/>
                <a:cs typeface="+mj-cs"/>
              </a:rPr>
              <a:t>endolymph</a:t>
            </a:r>
            <a:r>
              <a:rPr lang="tr-TR" sz="1600" dirty="0">
                <a:latin typeface="Arial Narrow" panose="020B0606020202030204" pitchFamily="34" charset="0"/>
                <a:ea typeface="+mj-ea"/>
                <a:cs typeface="+mj-cs"/>
              </a:rPr>
              <a:t>) doludur ve basınç ayarlamasına gereksinim duymaz. </a:t>
            </a:r>
          </a:p>
          <a:p>
            <a:pPr marL="0" indent="0">
              <a:lnSpc>
                <a:spcPct val="150000"/>
              </a:lnSpc>
              <a:buNone/>
            </a:pPr>
            <a:r>
              <a:rPr lang="tr-TR" sz="1600" dirty="0">
                <a:latin typeface="Arial Narrow" panose="020B0606020202030204" pitchFamily="34" charset="0"/>
                <a:ea typeface="+mj-ea"/>
                <a:cs typeface="+mj-cs"/>
              </a:rPr>
              <a:t>Ses, havanın titreşimine bağlı olan bir olay olmakla beraber, sesin iki özelliği önem taşır. Bunlar </a:t>
            </a:r>
            <a:r>
              <a:rPr lang="tr-TR" sz="1600" b="1" dirty="0">
                <a:latin typeface="Arial Narrow" panose="020B0606020202030204" pitchFamily="34" charset="0"/>
                <a:ea typeface="+mj-ea"/>
                <a:cs typeface="+mj-cs"/>
              </a:rPr>
              <a:t>sesin frekansı ve sesin şiddetidir</a:t>
            </a:r>
            <a:r>
              <a:rPr lang="tr-TR" sz="1600" dirty="0">
                <a:latin typeface="Arial Narrow" panose="020B0606020202030204" pitchFamily="34" charset="0"/>
                <a:ea typeface="+mj-ea"/>
                <a:cs typeface="+mj-cs"/>
              </a:rPr>
              <a:t>. </a:t>
            </a: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Ses </a:t>
            </a:r>
            <a:r>
              <a:rPr lang="tr-TR" sz="1600" b="1" dirty="0">
                <a:latin typeface="Arial Narrow" panose="020B0606020202030204" pitchFamily="34" charset="0"/>
                <a:ea typeface="+mj-ea"/>
                <a:cs typeface="+mj-cs"/>
              </a:rPr>
              <a:t>Frekansı</a:t>
            </a:r>
            <a:r>
              <a:rPr lang="tr-TR" sz="1600" dirty="0">
                <a:latin typeface="Arial Narrow" panose="020B0606020202030204" pitchFamily="34" charset="0"/>
                <a:ea typeface="+mj-ea"/>
                <a:cs typeface="+mj-cs"/>
              </a:rPr>
              <a:t>, ses dalgalarının </a:t>
            </a:r>
            <a:r>
              <a:rPr lang="tr-TR" sz="1600" b="1" dirty="0">
                <a:latin typeface="Arial Narrow" panose="020B0606020202030204" pitchFamily="34" charset="0"/>
                <a:ea typeface="+mj-ea"/>
                <a:cs typeface="+mj-cs"/>
              </a:rPr>
              <a:t>saniyedeki titreşim sayısıdır </a:t>
            </a:r>
            <a:r>
              <a:rPr lang="tr-TR" sz="1600" dirty="0">
                <a:latin typeface="Arial Narrow" panose="020B0606020202030204" pitchFamily="34" charset="0"/>
                <a:ea typeface="+mj-ea"/>
                <a:cs typeface="+mj-cs"/>
              </a:rPr>
              <a:t>ve </a:t>
            </a:r>
            <a:r>
              <a:rPr lang="tr-TR" sz="1600" b="1" dirty="0">
                <a:latin typeface="Arial Narrow" panose="020B0606020202030204" pitchFamily="34" charset="0"/>
                <a:ea typeface="+mj-ea"/>
                <a:cs typeface="+mj-cs"/>
              </a:rPr>
              <a:t>Hertz (Hz</a:t>
            </a:r>
            <a:r>
              <a:rPr lang="tr-TR" sz="1600" dirty="0">
                <a:latin typeface="Arial Narrow" panose="020B0606020202030204" pitchFamily="34" charset="0"/>
                <a:ea typeface="+mj-ea"/>
                <a:cs typeface="+mj-cs"/>
              </a:rPr>
              <a:t>) ölçü birimi ile ifade edilir (rezonans, tınlaşım). İnsan kulağı </a:t>
            </a:r>
            <a:r>
              <a:rPr lang="tr-TR" sz="1600" b="1" dirty="0">
                <a:latin typeface="Arial Narrow" panose="020B0606020202030204" pitchFamily="34" charset="0"/>
                <a:ea typeface="+mj-ea"/>
                <a:cs typeface="+mj-cs"/>
              </a:rPr>
              <a:t>20 ile </a:t>
            </a:r>
            <a:r>
              <a:rPr lang="tr-TR" sz="1600" b="1" dirty="0" smtClean="0">
                <a:latin typeface="Arial Narrow" panose="020B0606020202030204" pitchFamily="34" charset="0"/>
                <a:ea typeface="+mj-ea"/>
                <a:cs typeface="+mj-cs"/>
              </a:rPr>
              <a:t>20.000 </a:t>
            </a:r>
            <a:r>
              <a:rPr lang="tr-TR" sz="1600" b="1" dirty="0">
                <a:latin typeface="Arial Narrow" panose="020B0606020202030204" pitchFamily="34" charset="0"/>
                <a:ea typeface="+mj-ea"/>
                <a:cs typeface="+mj-cs"/>
              </a:rPr>
              <a:t>Hz arasındaki seslere </a:t>
            </a:r>
            <a:r>
              <a:rPr lang="tr-TR" sz="1600" dirty="0">
                <a:latin typeface="Arial Narrow" panose="020B0606020202030204" pitchFamily="34" charset="0"/>
                <a:ea typeface="+mj-ea"/>
                <a:cs typeface="+mj-cs"/>
              </a:rPr>
              <a:t>karşı duyarlıdır. Bu frekansın altındaki “</a:t>
            </a:r>
            <a:r>
              <a:rPr lang="tr-TR" sz="1600" b="1" dirty="0" err="1">
                <a:latin typeface="Arial Narrow" panose="020B0606020202030204" pitchFamily="34" charset="0"/>
                <a:ea typeface="+mj-ea"/>
                <a:cs typeface="+mj-cs"/>
              </a:rPr>
              <a:t>infrasonik</a:t>
            </a:r>
            <a:r>
              <a:rPr lang="tr-TR" sz="1600" dirty="0">
                <a:latin typeface="Arial Narrow" panose="020B0606020202030204" pitchFamily="34" charset="0"/>
                <a:ea typeface="+mj-ea"/>
                <a:cs typeface="+mj-cs"/>
              </a:rPr>
              <a:t>” ve üstündeki “</a:t>
            </a:r>
            <a:r>
              <a:rPr lang="tr-TR" sz="1600" b="1" dirty="0" err="1">
                <a:latin typeface="Arial Narrow" panose="020B0606020202030204" pitchFamily="34" charset="0"/>
                <a:ea typeface="+mj-ea"/>
                <a:cs typeface="+mj-cs"/>
              </a:rPr>
              <a:t>ultrasonik</a:t>
            </a:r>
            <a:r>
              <a:rPr lang="tr-TR" sz="1600" dirty="0">
                <a:latin typeface="Arial Narrow" panose="020B0606020202030204" pitchFamily="34" charset="0"/>
                <a:ea typeface="+mj-ea"/>
                <a:cs typeface="+mj-cs"/>
              </a:rPr>
              <a:t>” sesleri insan duyamaz. İnsanların bu yapısı kişiden kişiye değişiklik gösterir </a:t>
            </a:r>
          </a:p>
        </p:txBody>
      </p:sp>
    </p:spTree>
    <p:extLst>
      <p:ext uri="{BB962C8B-B14F-4D97-AF65-F5344CB8AC3E}">
        <p14:creationId xmlns:p14="http://schemas.microsoft.com/office/powerpoint/2010/main" val="9323871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GÜRÜLTÜ</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600" dirty="0"/>
              <a:t>	</a:t>
            </a:r>
            <a:r>
              <a:rPr lang="tr-TR" sz="1600" dirty="0" smtClean="0">
                <a:latin typeface="Arial Narrow" panose="020B0606020202030204" pitchFamily="34" charset="0"/>
                <a:ea typeface="+mj-ea"/>
                <a:cs typeface="+mj-cs"/>
              </a:rPr>
              <a:t>Sesler</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harmonik</a:t>
            </a:r>
            <a:r>
              <a:rPr lang="tr-TR" sz="1600" dirty="0">
                <a:latin typeface="Arial Narrow" panose="020B0606020202030204" pitchFamily="34" charset="0"/>
                <a:ea typeface="+mj-ea"/>
                <a:cs typeface="+mj-cs"/>
              </a:rPr>
              <a:t> ses basıncı değişimlerinin oluşturduğu sesler yani, arı sesler (saf ton), </a:t>
            </a:r>
            <a:r>
              <a:rPr lang="tr-TR" sz="1600" b="1" dirty="0">
                <a:latin typeface="Arial Narrow" panose="020B0606020202030204" pitchFamily="34" charset="0"/>
                <a:ea typeface="+mj-ea"/>
                <a:cs typeface="+mj-cs"/>
              </a:rPr>
              <a:t>iki ya da daha çok arı sesin </a:t>
            </a:r>
            <a:r>
              <a:rPr lang="tr-TR" sz="1600" dirty="0">
                <a:latin typeface="Arial Narrow" panose="020B0606020202030204" pitchFamily="34" charset="0"/>
                <a:ea typeface="+mj-ea"/>
                <a:cs typeface="+mj-cs"/>
              </a:rPr>
              <a:t>birleşmesinden oluşan sonucunda </a:t>
            </a:r>
            <a:r>
              <a:rPr lang="tr-TR" sz="1600" dirty="0" err="1">
                <a:latin typeface="Arial Narrow" panose="020B0606020202030204" pitchFamily="34" charset="0"/>
                <a:ea typeface="+mj-ea"/>
                <a:cs typeface="+mj-cs"/>
              </a:rPr>
              <a:t>harmonik</a:t>
            </a:r>
            <a:r>
              <a:rPr lang="tr-TR" sz="1600" dirty="0">
                <a:latin typeface="Arial Narrow" panose="020B0606020202030204" pitchFamily="34" charset="0"/>
                <a:ea typeface="+mj-ea"/>
                <a:cs typeface="+mj-cs"/>
              </a:rPr>
              <a:t> olmayan (</a:t>
            </a:r>
            <a:r>
              <a:rPr lang="tr-TR" sz="1600" b="1" dirty="0">
                <a:latin typeface="Arial Narrow" panose="020B0606020202030204" pitchFamily="34" charset="0"/>
                <a:ea typeface="+mj-ea"/>
                <a:cs typeface="+mj-cs"/>
              </a:rPr>
              <a:t>periyodik</a:t>
            </a:r>
            <a:r>
              <a:rPr lang="tr-TR" sz="1600" dirty="0">
                <a:latin typeface="Arial Narrow" panose="020B0606020202030204" pitchFamily="34" charset="0"/>
                <a:ea typeface="+mj-ea"/>
                <a:cs typeface="+mj-cs"/>
              </a:rPr>
              <a:t>) sesler ve ne </a:t>
            </a:r>
            <a:r>
              <a:rPr lang="tr-TR" sz="1600" dirty="0" err="1">
                <a:latin typeface="Arial Narrow" panose="020B0606020202030204" pitchFamily="34" charset="0"/>
                <a:ea typeface="+mj-ea"/>
                <a:cs typeface="+mj-cs"/>
              </a:rPr>
              <a:t>harmonik</a:t>
            </a:r>
            <a:r>
              <a:rPr lang="tr-TR" sz="1600" dirty="0">
                <a:latin typeface="Arial Narrow" panose="020B0606020202030204" pitchFamily="34" charset="0"/>
                <a:ea typeface="+mj-ea"/>
                <a:cs typeface="+mj-cs"/>
              </a:rPr>
              <a:t> ne de periyodik olmayan zamanla değişimi </a:t>
            </a:r>
            <a:r>
              <a:rPr lang="tr-TR" sz="1600" b="1" dirty="0">
                <a:latin typeface="Arial Narrow" panose="020B0606020202030204" pitchFamily="34" charset="0"/>
                <a:ea typeface="+mj-ea"/>
                <a:cs typeface="+mj-cs"/>
              </a:rPr>
              <a:t>gelişigüzel olan karmaşık </a:t>
            </a:r>
            <a:r>
              <a:rPr lang="tr-TR" sz="1600" dirty="0">
                <a:latin typeface="Arial Narrow" panose="020B0606020202030204" pitchFamily="34" charset="0"/>
                <a:ea typeface="+mj-ea"/>
                <a:cs typeface="+mj-cs"/>
              </a:rPr>
              <a:t>(kompleks) sesler olmak üzere üç grupta ele alınabilir. </a:t>
            </a:r>
            <a:r>
              <a:rPr lang="tr-TR" sz="1600" dirty="0" err="1">
                <a:latin typeface="Arial Narrow" panose="020B0606020202030204" pitchFamily="34" charset="0"/>
                <a:ea typeface="+mj-ea"/>
                <a:cs typeface="+mj-cs"/>
              </a:rPr>
              <a:t>Harmonik</a:t>
            </a:r>
            <a:r>
              <a:rPr lang="tr-TR" sz="1600" dirty="0">
                <a:latin typeface="Arial Narrow" panose="020B0606020202030204" pitchFamily="34" charset="0"/>
                <a:ea typeface="+mj-ea"/>
                <a:cs typeface="+mj-cs"/>
              </a:rPr>
              <a:t> sesler, tek frekanstan oluşmuş seslerdir ve bunlar çoğunlukla yapaydır. Genellikle, ses kaynaklarının çıkardığı sesler tek frekanslı değildir. Ş</a:t>
            </a:r>
            <a:r>
              <a:rPr lang="tr-TR" sz="1600" dirty="0" smtClean="0">
                <a:latin typeface="Arial Narrow" panose="020B0606020202030204" pitchFamily="34" charset="0"/>
                <a:ea typeface="+mj-ea"/>
                <a:cs typeface="+mj-cs"/>
              </a:rPr>
              <a:t>ekil 2’De </a:t>
            </a:r>
            <a:r>
              <a:rPr lang="tr-TR" sz="1600" dirty="0">
                <a:latin typeface="Arial Narrow" panose="020B0606020202030204" pitchFamily="34" charset="0"/>
                <a:ea typeface="+mj-ea"/>
                <a:cs typeface="+mj-cs"/>
              </a:rPr>
              <a:t>üç tip fonksiyonun (</a:t>
            </a:r>
            <a:r>
              <a:rPr lang="tr-TR" sz="1600" dirty="0" err="1">
                <a:latin typeface="Arial Narrow" panose="020B0606020202030204" pitchFamily="34" charset="0"/>
                <a:ea typeface="+mj-ea"/>
                <a:cs typeface="+mj-cs"/>
              </a:rPr>
              <a:t>harmonik</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harmonik</a:t>
            </a:r>
            <a:r>
              <a:rPr lang="tr-TR" sz="1600" dirty="0">
                <a:latin typeface="Arial Narrow" panose="020B0606020202030204" pitchFamily="34" charset="0"/>
                <a:ea typeface="+mj-ea"/>
                <a:cs typeface="+mj-cs"/>
              </a:rPr>
              <a:t> olmayan periyodik ve karmaşık) ses basınç değişimlerinin ve frekans dağılımı eğrilerinin nasıl olacağı görülmektedir.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6062" y="3634155"/>
            <a:ext cx="8686800" cy="3223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55159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GÜRÜLTÜ</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600" dirty="0"/>
              <a:t>	</a:t>
            </a:r>
            <a:r>
              <a:rPr lang="tr-TR" sz="1600" i="1" dirty="0"/>
              <a:t>“</a:t>
            </a:r>
            <a:r>
              <a:rPr lang="tr-TR" sz="1600" b="1" i="1" dirty="0">
                <a:latin typeface="Arial Narrow" panose="020B0606020202030204" pitchFamily="34" charset="0"/>
                <a:ea typeface="+mj-ea"/>
                <a:cs typeface="+mj-cs"/>
              </a:rPr>
              <a:t>Tetik Bölgesi</a:t>
            </a:r>
            <a:r>
              <a:rPr lang="tr-TR" sz="1600" dirty="0">
                <a:latin typeface="Arial Narrow" panose="020B0606020202030204" pitchFamily="34" charset="0"/>
                <a:ea typeface="+mj-ea"/>
                <a:cs typeface="+mj-cs"/>
              </a:rPr>
              <a:t>” olarak bilinen insan kulağının en hassas olduğu bölge </a:t>
            </a:r>
            <a:r>
              <a:rPr lang="tr-TR" sz="1600" b="1" dirty="0">
                <a:latin typeface="Arial Narrow" panose="020B0606020202030204" pitchFamily="34" charset="0"/>
                <a:ea typeface="+mj-ea"/>
                <a:cs typeface="+mj-cs"/>
              </a:rPr>
              <a:t>1000 ve 5000 Hz arasındaki </a:t>
            </a:r>
            <a:r>
              <a:rPr lang="tr-TR" sz="1600" dirty="0">
                <a:latin typeface="Arial Narrow" panose="020B0606020202030204" pitchFamily="34" charset="0"/>
                <a:ea typeface="+mj-ea"/>
                <a:cs typeface="+mj-cs"/>
              </a:rPr>
              <a:t>frekans değerleridir. İnsan bu frekans bölgesinde oluşan sesleri, karşısında konuşan insanı görmeden de algılayabilir. </a:t>
            </a:r>
          </a:p>
          <a:p>
            <a:pPr marL="0" indent="0">
              <a:lnSpc>
                <a:spcPct val="150000"/>
              </a:lnSpc>
              <a:buNone/>
            </a:pPr>
            <a:r>
              <a:rPr lang="tr-TR" sz="1600" b="1" i="1" dirty="0" smtClean="0">
                <a:latin typeface="Arial Narrow" panose="020B0606020202030204" pitchFamily="34" charset="0"/>
                <a:ea typeface="+mj-ea"/>
                <a:cs typeface="+mj-cs"/>
              </a:rPr>
              <a:t>	Ses </a:t>
            </a:r>
            <a:r>
              <a:rPr lang="tr-TR" sz="1600" b="1" i="1" dirty="0">
                <a:latin typeface="Arial Narrow" panose="020B0606020202030204" pitchFamily="34" charset="0"/>
                <a:ea typeface="+mj-ea"/>
                <a:cs typeface="+mj-cs"/>
              </a:rPr>
              <a:t>şiddeti (</a:t>
            </a:r>
            <a:r>
              <a:rPr lang="tr-TR" sz="1600" b="1" i="1" dirty="0" err="1">
                <a:latin typeface="Arial Narrow" panose="020B0606020202030204" pitchFamily="34" charset="0"/>
                <a:ea typeface="+mj-ea"/>
                <a:cs typeface="+mj-cs"/>
              </a:rPr>
              <a:t>yeğinliği</a:t>
            </a:r>
            <a:r>
              <a:rPr lang="tr-TR" sz="1600" b="1" i="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sesi oluşturan titreşimlerin </a:t>
            </a:r>
            <a:r>
              <a:rPr lang="tr-TR" sz="1600" b="1" dirty="0">
                <a:latin typeface="Arial Narrow" panose="020B0606020202030204" pitchFamily="34" charset="0"/>
                <a:ea typeface="+mj-ea"/>
                <a:cs typeface="+mj-cs"/>
              </a:rPr>
              <a:t>atmosferdeki basıncıdır </a:t>
            </a:r>
            <a:r>
              <a:rPr lang="tr-TR" sz="1600" dirty="0">
                <a:latin typeface="Arial Narrow" panose="020B0606020202030204" pitchFamily="34" charset="0"/>
                <a:ea typeface="+mj-ea"/>
                <a:cs typeface="+mj-cs"/>
              </a:rPr>
              <a:t>(birim yüzeye düşen ses gücü, basıncı, </a:t>
            </a:r>
            <a:r>
              <a:rPr lang="tr-TR" sz="1600" dirty="0" err="1">
                <a:latin typeface="Arial Narrow" panose="020B0606020202030204" pitchFamily="34" charset="0"/>
                <a:ea typeface="+mj-ea"/>
                <a:cs typeface="+mj-cs"/>
              </a:rPr>
              <a:t>yeğinliği</a:t>
            </a:r>
            <a:r>
              <a:rPr lang="tr-TR" sz="1600" dirty="0">
                <a:latin typeface="Arial Narrow" panose="020B0606020202030204" pitchFamily="34" charset="0"/>
                <a:ea typeface="+mj-ea"/>
                <a:cs typeface="+mj-cs"/>
              </a:rPr>
              <a:t>) ve “</a:t>
            </a:r>
            <a:r>
              <a:rPr lang="tr-TR" sz="1600" b="1" i="1" dirty="0">
                <a:latin typeface="Arial Narrow" panose="020B0606020202030204" pitchFamily="34" charset="0"/>
                <a:ea typeface="+mj-ea"/>
                <a:cs typeface="+mj-cs"/>
              </a:rPr>
              <a:t>Desibel</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dB</a:t>
            </a:r>
            <a:r>
              <a:rPr lang="tr-TR" sz="1600" dirty="0">
                <a:latin typeface="Arial Narrow" panose="020B0606020202030204" pitchFamily="34" charset="0"/>
                <a:ea typeface="+mj-ea"/>
                <a:cs typeface="+mj-cs"/>
              </a:rPr>
              <a:t>) ölçü birimi ile ifade edilir ve “</a:t>
            </a:r>
            <a:r>
              <a:rPr lang="tr-TR" sz="1600" b="1" i="1" dirty="0">
                <a:latin typeface="Arial Narrow" panose="020B0606020202030204" pitchFamily="34" charset="0"/>
                <a:ea typeface="+mj-ea"/>
                <a:cs typeface="+mj-cs"/>
              </a:rPr>
              <a:t>Odyometre</a:t>
            </a:r>
            <a:r>
              <a:rPr lang="tr-TR" sz="1600" dirty="0">
                <a:latin typeface="Arial Narrow" panose="020B0606020202030204" pitchFamily="34" charset="0"/>
                <a:ea typeface="+mj-ea"/>
                <a:cs typeface="+mj-cs"/>
              </a:rPr>
              <a:t>” veya “</a:t>
            </a:r>
            <a:r>
              <a:rPr lang="tr-TR" sz="1600" b="1" i="1" dirty="0" err="1">
                <a:latin typeface="Arial Narrow" panose="020B0606020202030204" pitchFamily="34" charset="0"/>
                <a:ea typeface="+mj-ea"/>
                <a:cs typeface="+mj-cs"/>
              </a:rPr>
              <a:t>Desibelmetre</a:t>
            </a:r>
            <a:r>
              <a:rPr lang="tr-TR" sz="1600" dirty="0">
                <a:latin typeface="Arial Narrow" panose="020B0606020202030204" pitchFamily="34" charset="0"/>
                <a:ea typeface="+mj-ea"/>
                <a:cs typeface="+mj-cs"/>
              </a:rPr>
              <a:t>” ile ölçülür. 0,0002 </a:t>
            </a:r>
            <a:r>
              <a:rPr lang="tr-TR" sz="1600" dirty="0" err="1">
                <a:latin typeface="Arial Narrow" panose="020B0606020202030204" pitchFamily="34" charset="0"/>
                <a:ea typeface="+mj-ea"/>
                <a:cs typeface="+mj-cs"/>
              </a:rPr>
              <a:t>mikrobar</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dyn</a:t>
            </a:r>
            <a:r>
              <a:rPr lang="tr-TR" sz="1600" dirty="0">
                <a:latin typeface="Arial Narrow" panose="020B0606020202030204" pitchFamily="34" charset="0"/>
                <a:ea typeface="+mj-ea"/>
                <a:cs typeface="+mj-cs"/>
              </a:rPr>
              <a:t>/cm2) basınç yapan ses, “</a:t>
            </a:r>
            <a:r>
              <a:rPr lang="tr-TR" sz="1600" b="1" i="1" dirty="0">
                <a:latin typeface="Arial Narrow" panose="020B0606020202030204" pitchFamily="34" charset="0"/>
                <a:ea typeface="+mj-ea"/>
                <a:cs typeface="+mj-cs"/>
              </a:rPr>
              <a:t>duyma eşiği</a:t>
            </a:r>
            <a:r>
              <a:rPr lang="tr-TR" sz="1600" dirty="0">
                <a:latin typeface="Arial Narrow" panose="020B0606020202030204" pitchFamily="34" charset="0"/>
                <a:ea typeface="+mj-ea"/>
                <a:cs typeface="+mj-cs"/>
              </a:rPr>
              <a:t>” (duyma sınırı) olarak nitelendirilir ve </a:t>
            </a:r>
            <a:r>
              <a:rPr lang="tr-TR" sz="1600" b="1" i="1" dirty="0">
                <a:latin typeface="Arial Narrow" panose="020B0606020202030204" pitchFamily="34" charset="0"/>
                <a:ea typeface="+mj-ea"/>
                <a:cs typeface="+mj-cs"/>
              </a:rPr>
              <a:t>0 </a:t>
            </a:r>
            <a:r>
              <a:rPr lang="tr-TR" sz="1600" b="1" i="1" dirty="0" err="1">
                <a:latin typeface="Arial Narrow" panose="020B0606020202030204" pitchFamily="34" charset="0"/>
                <a:ea typeface="+mj-ea"/>
                <a:cs typeface="+mj-cs"/>
              </a:rPr>
              <a:t>dB</a:t>
            </a:r>
            <a:r>
              <a:rPr lang="tr-TR" sz="1600" b="1" i="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olarak kabul edilir. </a:t>
            </a:r>
          </a:p>
          <a:p>
            <a:pPr marL="0" indent="0">
              <a:lnSpc>
                <a:spcPct val="150000"/>
              </a:lnSpc>
              <a:buNone/>
            </a:pPr>
            <a:r>
              <a:rPr lang="tr-TR" sz="1600" dirty="0" smtClean="0">
                <a:latin typeface="Arial Narrow" panose="020B0606020202030204" pitchFamily="34" charset="0"/>
                <a:ea typeface="+mj-ea"/>
                <a:cs typeface="+mj-cs"/>
              </a:rPr>
              <a:t>	İnsan </a:t>
            </a:r>
            <a:r>
              <a:rPr lang="tr-TR" sz="1600" dirty="0">
                <a:latin typeface="Arial Narrow" panose="020B0606020202030204" pitchFamily="34" charset="0"/>
                <a:ea typeface="+mj-ea"/>
                <a:cs typeface="+mj-cs"/>
              </a:rPr>
              <a:t>kulağının duyabileceği (hissedebileceği) </a:t>
            </a:r>
            <a:r>
              <a:rPr lang="tr-TR" sz="1600" b="1" dirty="0">
                <a:latin typeface="Arial Narrow" panose="020B0606020202030204" pitchFamily="34" charset="0"/>
                <a:ea typeface="+mj-ea"/>
                <a:cs typeface="+mj-cs"/>
              </a:rPr>
              <a:t>maksimum ses şiddeti 130 </a:t>
            </a:r>
            <a:r>
              <a:rPr lang="tr-TR" sz="1600" b="1" dirty="0" err="1">
                <a:latin typeface="Arial Narrow" panose="020B0606020202030204" pitchFamily="34" charset="0"/>
                <a:ea typeface="+mj-ea"/>
                <a:cs typeface="+mj-cs"/>
              </a:rPr>
              <a:t>dB</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(2000 </a:t>
            </a:r>
            <a:r>
              <a:rPr lang="tr-TR" sz="1600" dirty="0" err="1">
                <a:latin typeface="Arial Narrow" panose="020B0606020202030204" pitchFamily="34" charset="0"/>
                <a:ea typeface="+mj-ea"/>
                <a:cs typeface="+mj-cs"/>
              </a:rPr>
              <a:t>dyn</a:t>
            </a:r>
            <a:r>
              <a:rPr lang="tr-TR" sz="1600" dirty="0">
                <a:latin typeface="Arial Narrow" panose="020B0606020202030204" pitchFamily="34" charset="0"/>
                <a:ea typeface="+mj-ea"/>
                <a:cs typeface="+mj-cs"/>
              </a:rPr>
              <a:t>/cm2) </a:t>
            </a:r>
            <a:r>
              <a:rPr lang="tr-TR" sz="1600" dirty="0" err="1">
                <a:latin typeface="Arial Narrow" panose="020B0606020202030204" pitchFamily="34" charset="0"/>
                <a:ea typeface="+mj-ea"/>
                <a:cs typeface="+mj-cs"/>
              </a:rPr>
              <a:t>dir</a:t>
            </a:r>
            <a:r>
              <a:rPr lang="tr-TR" sz="1600" dirty="0">
                <a:latin typeface="Arial Narrow" panose="020B0606020202030204" pitchFamily="34" charset="0"/>
                <a:ea typeface="+mj-ea"/>
                <a:cs typeface="+mj-cs"/>
              </a:rPr>
              <a:t> ki bu basınçtaki ses, kulakta ağrı yapar ve “</a:t>
            </a:r>
            <a:r>
              <a:rPr lang="tr-TR" sz="1600" b="1" i="1" dirty="0">
                <a:latin typeface="Arial Narrow" panose="020B0606020202030204" pitchFamily="34" charset="0"/>
                <a:ea typeface="+mj-ea"/>
                <a:cs typeface="+mj-cs"/>
              </a:rPr>
              <a:t>ağrı duyma eşiği</a:t>
            </a:r>
            <a:r>
              <a:rPr lang="tr-TR" sz="1600" dirty="0">
                <a:latin typeface="Arial Narrow" panose="020B0606020202030204" pitchFamily="34" charset="0"/>
                <a:ea typeface="+mj-ea"/>
                <a:cs typeface="+mj-cs"/>
              </a:rPr>
              <a:t>” olarak kabul edilir. </a:t>
            </a:r>
          </a:p>
          <a:p>
            <a:pPr marL="0" indent="0">
              <a:lnSpc>
                <a:spcPct val="150000"/>
              </a:lnSpc>
              <a:buNone/>
            </a:pPr>
            <a:r>
              <a:rPr lang="tr-TR" sz="1600" dirty="0" smtClean="0">
                <a:latin typeface="Arial Narrow" panose="020B0606020202030204" pitchFamily="34" charset="0"/>
                <a:ea typeface="+mj-ea"/>
                <a:cs typeface="+mj-cs"/>
              </a:rPr>
              <a:t>	Bazı </a:t>
            </a:r>
            <a:r>
              <a:rPr lang="tr-TR" sz="1600" dirty="0">
                <a:latin typeface="Arial Narrow" panose="020B0606020202030204" pitchFamily="34" charset="0"/>
                <a:ea typeface="+mj-ea"/>
                <a:cs typeface="+mj-cs"/>
              </a:rPr>
              <a:t>iş türleri için kabul edilebilir ortama gürültü değerleri tespit edilmiştir. Bu değerler, zihinsel çalışma için 50 </a:t>
            </a:r>
            <a:r>
              <a:rPr lang="tr-TR" sz="1600" dirty="0" err="1">
                <a:latin typeface="Arial Narrow" panose="020B0606020202030204" pitchFamily="34" charset="0"/>
                <a:ea typeface="+mj-ea"/>
                <a:cs typeface="+mj-cs"/>
              </a:rPr>
              <a:t>dB</a:t>
            </a:r>
            <a:r>
              <a:rPr lang="tr-TR" sz="1600" dirty="0">
                <a:latin typeface="Arial Narrow" panose="020B0606020202030204" pitchFamily="34" charset="0"/>
                <a:ea typeface="+mj-ea"/>
                <a:cs typeface="+mj-cs"/>
              </a:rPr>
              <a:t>, normal büro çalışması için 60 </a:t>
            </a:r>
            <a:r>
              <a:rPr lang="tr-TR" sz="1600" dirty="0" err="1">
                <a:latin typeface="Arial Narrow" panose="020B0606020202030204" pitchFamily="34" charset="0"/>
                <a:ea typeface="+mj-ea"/>
                <a:cs typeface="+mj-cs"/>
              </a:rPr>
              <a:t>dB</a:t>
            </a:r>
            <a:r>
              <a:rPr lang="tr-TR" sz="1600" dirty="0">
                <a:latin typeface="Arial Narrow" panose="020B0606020202030204" pitchFamily="34" charset="0"/>
                <a:ea typeface="+mj-ea"/>
                <a:cs typeface="+mj-cs"/>
              </a:rPr>
              <a:t>, daktilografi odası için 70 </a:t>
            </a:r>
            <a:r>
              <a:rPr lang="tr-TR" sz="1600" dirty="0" err="1">
                <a:latin typeface="Arial Narrow" panose="020B0606020202030204" pitchFamily="34" charset="0"/>
                <a:ea typeface="+mj-ea"/>
                <a:cs typeface="+mj-cs"/>
              </a:rPr>
              <a:t>dB</a:t>
            </a:r>
            <a:r>
              <a:rPr lang="tr-TR" sz="1600" dirty="0">
                <a:latin typeface="Arial Narrow" panose="020B0606020202030204" pitchFamily="34" charset="0"/>
                <a:ea typeface="+mj-ea"/>
                <a:cs typeface="+mj-cs"/>
              </a:rPr>
              <a:t>, fabrika ortamı için 80 </a:t>
            </a:r>
            <a:r>
              <a:rPr lang="tr-TR" sz="1600" dirty="0" err="1">
                <a:latin typeface="Arial Narrow" panose="020B0606020202030204" pitchFamily="34" charset="0"/>
                <a:ea typeface="+mj-ea"/>
                <a:cs typeface="+mj-cs"/>
              </a:rPr>
              <a:t>dB</a:t>
            </a:r>
            <a:r>
              <a:rPr lang="tr-TR" sz="1600" dirty="0">
                <a:latin typeface="Arial Narrow" panose="020B0606020202030204" pitchFamily="34" charset="0"/>
                <a:ea typeface="+mj-ea"/>
                <a:cs typeface="+mj-cs"/>
              </a:rPr>
              <a:t> ve maksimum sınır 90 </a:t>
            </a:r>
            <a:r>
              <a:rPr lang="tr-TR" sz="1600" dirty="0" err="1">
                <a:latin typeface="Arial Narrow" panose="020B0606020202030204" pitchFamily="34" charset="0"/>
                <a:ea typeface="+mj-ea"/>
                <a:cs typeface="+mj-cs"/>
              </a:rPr>
              <a:t>dB’dir</a:t>
            </a:r>
            <a:r>
              <a:rPr lang="tr-TR" sz="1600" dirty="0">
                <a:latin typeface="Arial Narrow" panose="020B0606020202030204" pitchFamily="34" charset="0"/>
                <a:ea typeface="+mj-ea"/>
                <a:cs typeface="+mj-cs"/>
              </a:rPr>
              <a:t>. Şekil 3</a:t>
            </a:r>
            <a:r>
              <a:rPr lang="tr-TR" sz="1600" dirty="0" smtClean="0">
                <a:latin typeface="Arial Narrow" panose="020B0606020202030204" pitchFamily="34" charset="0"/>
                <a:ea typeface="+mj-ea"/>
                <a:cs typeface="+mj-cs"/>
              </a:rPr>
              <a:t>’te </a:t>
            </a:r>
            <a:r>
              <a:rPr lang="tr-TR" sz="1600" dirty="0">
                <a:latin typeface="Arial Narrow" panose="020B0606020202030204" pitchFamily="34" charset="0"/>
                <a:ea typeface="+mj-ea"/>
                <a:cs typeface="+mj-cs"/>
              </a:rPr>
              <a:t>çeşitli gürültü kaynaklarının şiddetleri yaklaşık değerlerle verilmiştir.  </a:t>
            </a:r>
          </a:p>
        </p:txBody>
      </p:sp>
    </p:spTree>
    <p:extLst>
      <p:ext uri="{BB962C8B-B14F-4D97-AF65-F5344CB8AC3E}">
        <p14:creationId xmlns:p14="http://schemas.microsoft.com/office/powerpoint/2010/main" val="2401204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GÜRÜLTÜ</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600" dirty="0"/>
              <a:t>	</a:t>
            </a:r>
            <a:endParaRPr lang="tr-TR" sz="1600" dirty="0">
              <a:latin typeface="Arial Narrow" panose="020B0606020202030204" pitchFamily="34" charset="0"/>
              <a:ea typeface="+mj-ea"/>
              <a:cs typeface="+mj-cs"/>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282578"/>
            <a:ext cx="8124091" cy="5493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35493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GÜRÜLTÜ</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600" dirty="0"/>
              <a:t>	</a:t>
            </a:r>
            <a:r>
              <a:rPr lang="tr-TR" sz="1600" i="1" dirty="0" smtClean="0"/>
              <a:t>“</a:t>
            </a:r>
            <a:r>
              <a:rPr lang="tr-TR" sz="1600" dirty="0">
                <a:latin typeface="Arial Narrow" panose="020B0606020202030204" pitchFamily="34" charset="0"/>
                <a:ea typeface="+mj-ea"/>
                <a:cs typeface="+mj-cs"/>
              </a:rPr>
              <a:t>Gürültü kaynaklarının bileşik etkileri de bulunmaktadır. Örneğin, her biri kendi başına 90 </a:t>
            </a:r>
            <a:r>
              <a:rPr lang="tr-TR" sz="1600" dirty="0" err="1">
                <a:latin typeface="Arial Narrow" panose="020B0606020202030204" pitchFamily="34" charset="0"/>
                <a:ea typeface="+mj-ea"/>
                <a:cs typeface="+mj-cs"/>
              </a:rPr>
              <a:t>dB</a:t>
            </a:r>
            <a:r>
              <a:rPr lang="tr-TR" sz="1600" dirty="0">
                <a:latin typeface="Arial Narrow" panose="020B0606020202030204" pitchFamily="34" charset="0"/>
                <a:ea typeface="+mj-ea"/>
                <a:cs typeface="+mj-cs"/>
              </a:rPr>
              <a:t> gürültü çıkaran iki tezgah, aynı yerde beraber çalıştığında ortamın gürültüsü 93 </a:t>
            </a:r>
            <a:r>
              <a:rPr lang="tr-TR" sz="1600" dirty="0" err="1">
                <a:latin typeface="Arial Narrow" panose="020B0606020202030204" pitchFamily="34" charset="0"/>
                <a:ea typeface="+mj-ea"/>
                <a:cs typeface="+mj-cs"/>
              </a:rPr>
              <a:t>dB’e</a:t>
            </a:r>
            <a:r>
              <a:rPr lang="tr-TR" sz="1600" dirty="0">
                <a:latin typeface="Arial Narrow" panose="020B0606020202030204" pitchFamily="34" charset="0"/>
                <a:ea typeface="+mj-ea"/>
                <a:cs typeface="+mj-cs"/>
              </a:rPr>
              <a:t> çıkacaktır. </a:t>
            </a:r>
          </a:p>
          <a:p>
            <a:pPr marL="0" indent="0" algn="just">
              <a:buNone/>
            </a:pPr>
            <a:r>
              <a:rPr lang="tr-TR" sz="1600" b="1" dirty="0">
                <a:latin typeface="Arial Narrow" panose="020B0606020202030204" pitchFamily="34" charset="0"/>
                <a:ea typeface="+mj-ea"/>
                <a:cs typeface="+mj-cs"/>
              </a:rPr>
              <a:t>İki</a:t>
            </a:r>
            <a:r>
              <a:rPr lang="tr-TR" sz="1600" dirty="0">
                <a:latin typeface="Arial Narrow" panose="020B0606020202030204" pitchFamily="34" charset="0"/>
                <a:ea typeface="+mj-ea"/>
                <a:cs typeface="+mj-cs"/>
              </a:rPr>
              <a:t> gürültü kaynağının olması durumunda (yaklaşık değerlerdir); </a:t>
            </a:r>
          </a:p>
          <a:p>
            <a:pPr algn="just">
              <a:buFont typeface="Wingdings" panose="05000000000000000000" pitchFamily="2" charset="2"/>
              <a:buChar char="Ø"/>
            </a:pPr>
            <a:r>
              <a:rPr lang="tr-TR" sz="1600" dirty="0">
                <a:latin typeface="Arial Narrow" panose="020B0606020202030204" pitchFamily="34" charset="0"/>
                <a:ea typeface="+mj-ea"/>
                <a:cs typeface="+mj-cs"/>
              </a:rPr>
              <a:t>Aynı ise, +3 </a:t>
            </a:r>
            <a:r>
              <a:rPr lang="tr-TR" sz="1600" dirty="0" err="1">
                <a:latin typeface="Arial Narrow" panose="020B0606020202030204" pitchFamily="34" charset="0"/>
                <a:ea typeface="+mj-ea"/>
                <a:cs typeface="+mj-cs"/>
              </a:rPr>
              <a:t>dB</a:t>
            </a:r>
            <a:r>
              <a:rPr lang="tr-TR" sz="1600" dirty="0">
                <a:latin typeface="Arial Narrow" panose="020B0606020202030204" pitchFamily="34" charset="0"/>
                <a:ea typeface="+mj-ea"/>
                <a:cs typeface="+mj-cs"/>
              </a:rPr>
              <a:t> eklenir, </a:t>
            </a:r>
          </a:p>
          <a:p>
            <a:pPr algn="just">
              <a:buFont typeface="Wingdings" panose="05000000000000000000" pitchFamily="2" charset="2"/>
              <a:buChar char="Ø"/>
            </a:pPr>
            <a:r>
              <a:rPr lang="tr-TR" sz="1600" dirty="0">
                <a:latin typeface="Arial Narrow" panose="020B0606020202030204" pitchFamily="34" charset="0"/>
                <a:ea typeface="+mj-ea"/>
                <a:cs typeface="+mj-cs"/>
              </a:rPr>
              <a:t>Fark 2 ise, gürültülü olana </a:t>
            </a:r>
            <a:r>
              <a:rPr lang="tr-TR" sz="1600" b="1" dirty="0">
                <a:latin typeface="Arial Narrow" panose="020B0606020202030204" pitchFamily="34" charset="0"/>
                <a:ea typeface="+mj-ea"/>
                <a:cs typeface="+mj-cs"/>
              </a:rPr>
              <a:t>+2 </a:t>
            </a:r>
            <a:r>
              <a:rPr lang="tr-TR" sz="1600" b="1" dirty="0" err="1">
                <a:latin typeface="Arial Narrow" panose="020B0606020202030204" pitchFamily="34" charset="0"/>
                <a:ea typeface="+mj-ea"/>
                <a:cs typeface="+mj-cs"/>
              </a:rPr>
              <a:t>dB</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eklenir, </a:t>
            </a:r>
          </a:p>
          <a:p>
            <a:pPr algn="just">
              <a:buFont typeface="Wingdings" panose="05000000000000000000" pitchFamily="2" charset="2"/>
              <a:buChar char="Ø"/>
            </a:pPr>
            <a:r>
              <a:rPr lang="tr-TR" sz="1600" dirty="0">
                <a:latin typeface="Arial Narrow" panose="020B0606020202030204" pitchFamily="34" charset="0"/>
                <a:ea typeface="+mj-ea"/>
                <a:cs typeface="+mj-cs"/>
              </a:rPr>
              <a:t>Fark 4 ise, gürültülü olana </a:t>
            </a:r>
            <a:r>
              <a:rPr lang="tr-TR" sz="1600" b="1" dirty="0">
                <a:latin typeface="Arial Narrow" panose="020B0606020202030204" pitchFamily="34" charset="0"/>
                <a:ea typeface="+mj-ea"/>
                <a:cs typeface="+mj-cs"/>
              </a:rPr>
              <a:t>+1,5 </a:t>
            </a:r>
            <a:r>
              <a:rPr lang="tr-TR" sz="1600" b="1" dirty="0" err="1">
                <a:latin typeface="Arial Narrow" panose="020B0606020202030204" pitchFamily="34" charset="0"/>
                <a:ea typeface="+mj-ea"/>
                <a:cs typeface="+mj-cs"/>
              </a:rPr>
              <a:t>dB</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eklenir, </a:t>
            </a:r>
          </a:p>
          <a:p>
            <a:pPr algn="just">
              <a:buFont typeface="Wingdings" panose="05000000000000000000" pitchFamily="2" charset="2"/>
              <a:buChar char="Ø"/>
            </a:pPr>
            <a:r>
              <a:rPr lang="tr-TR" sz="1600" dirty="0">
                <a:latin typeface="Arial Narrow" panose="020B0606020202030204" pitchFamily="34" charset="0"/>
                <a:ea typeface="+mj-ea"/>
                <a:cs typeface="+mj-cs"/>
              </a:rPr>
              <a:t>Fark 5 ise, gürültülü olana </a:t>
            </a:r>
            <a:r>
              <a:rPr lang="tr-TR" sz="1600" b="1" dirty="0">
                <a:latin typeface="Arial Narrow" panose="020B0606020202030204" pitchFamily="34" charset="0"/>
                <a:ea typeface="+mj-ea"/>
                <a:cs typeface="+mj-cs"/>
              </a:rPr>
              <a:t>+1 </a:t>
            </a:r>
            <a:r>
              <a:rPr lang="tr-TR" sz="1600" b="1" dirty="0" err="1">
                <a:latin typeface="Arial Narrow" panose="020B0606020202030204" pitchFamily="34" charset="0"/>
                <a:ea typeface="+mj-ea"/>
                <a:cs typeface="+mj-cs"/>
              </a:rPr>
              <a:t>dB</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eklenir, </a:t>
            </a:r>
          </a:p>
          <a:p>
            <a:pPr algn="just">
              <a:buFont typeface="Wingdings" panose="05000000000000000000" pitchFamily="2" charset="2"/>
              <a:buChar char="Ø"/>
            </a:pPr>
            <a:r>
              <a:rPr lang="tr-TR" sz="1600" dirty="0">
                <a:latin typeface="Arial Narrow" panose="020B0606020202030204" pitchFamily="34" charset="0"/>
                <a:ea typeface="+mj-ea"/>
                <a:cs typeface="+mj-cs"/>
              </a:rPr>
              <a:t>Fark 10 yada daha fazla ise, gürültülü </a:t>
            </a:r>
            <a:r>
              <a:rPr lang="tr-TR" sz="1600" dirty="0" smtClean="0">
                <a:latin typeface="Arial Narrow" panose="020B0606020202030204" pitchFamily="34" charset="0"/>
                <a:ea typeface="+mj-ea"/>
                <a:cs typeface="+mj-cs"/>
              </a:rPr>
              <a:t>büyük olan ile AYNI </a:t>
            </a:r>
            <a:r>
              <a:rPr lang="tr-TR" sz="1600" dirty="0">
                <a:latin typeface="Arial Narrow" panose="020B0606020202030204" pitchFamily="34" charset="0"/>
                <a:ea typeface="+mj-ea"/>
                <a:cs typeface="+mj-cs"/>
              </a:rPr>
              <a:t>kalır. </a:t>
            </a:r>
            <a:endParaRPr lang="tr-TR" sz="1600" dirty="0" smtClean="0">
              <a:latin typeface="Arial Narrow" panose="020B0606020202030204" pitchFamily="34" charset="0"/>
              <a:ea typeface="+mj-ea"/>
              <a:cs typeface="+mj-cs"/>
            </a:endParaRPr>
          </a:p>
          <a:p>
            <a:pPr marL="0" indent="0" algn="just">
              <a:buNone/>
            </a:pPr>
            <a:endParaRPr lang="tr-TR" sz="1600" dirty="0" smtClean="0">
              <a:latin typeface="Arial Narrow" panose="020B0606020202030204" pitchFamily="34" charset="0"/>
              <a:ea typeface="+mj-ea"/>
              <a:cs typeface="+mj-cs"/>
            </a:endParaRPr>
          </a:p>
          <a:p>
            <a:pPr marL="0" indent="0" algn="just">
              <a:buNone/>
            </a:pPr>
            <a:r>
              <a:rPr lang="tr-TR" sz="1600" dirty="0" err="1" smtClean="0">
                <a:latin typeface="Arial Narrow" panose="020B0606020202030204" pitchFamily="34" charset="0"/>
                <a:ea typeface="+mj-ea"/>
                <a:cs typeface="+mj-cs"/>
              </a:rPr>
              <a:t>Maruziyet</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Sınır Değerleri ve </a:t>
            </a:r>
            <a:r>
              <a:rPr lang="tr-TR" sz="1600" dirty="0" err="1">
                <a:latin typeface="Arial Narrow" panose="020B0606020202030204" pitchFamily="34" charset="0"/>
                <a:ea typeface="+mj-ea"/>
                <a:cs typeface="+mj-cs"/>
              </a:rPr>
              <a:t>Maruziyet</a:t>
            </a:r>
            <a:r>
              <a:rPr lang="tr-TR" sz="1600" dirty="0">
                <a:latin typeface="Arial Narrow" panose="020B0606020202030204" pitchFamily="34" charset="0"/>
                <a:ea typeface="+mj-ea"/>
                <a:cs typeface="+mj-cs"/>
              </a:rPr>
              <a:t> Etkin Değerleri de şu şekilde verilmiştir: </a:t>
            </a:r>
          </a:p>
          <a:p>
            <a:pPr algn="just">
              <a:buFont typeface="Wingdings" panose="05000000000000000000" pitchFamily="2" charset="2"/>
              <a:buChar char="Ø"/>
            </a:pPr>
            <a:r>
              <a:rPr lang="tr-TR" sz="1600" dirty="0" err="1">
                <a:latin typeface="Arial Narrow" panose="020B0606020202030204" pitchFamily="34" charset="0"/>
                <a:ea typeface="+mj-ea"/>
                <a:cs typeface="+mj-cs"/>
              </a:rPr>
              <a:t>Maruziyet</a:t>
            </a:r>
            <a:r>
              <a:rPr lang="tr-TR" sz="1600" dirty="0">
                <a:latin typeface="Arial Narrow" panose="020B0606020202030204" pitchFamily="34" charset="0"/>
                <a:ea typeface="+mj-ea"/>
                <a:cs typeface="+mj-cs"/>
              </a:rPr>
              <a:t> sınır değerleri: LEX, 8h = </a:t>
            </a:r>
            <a:r>
              <a:rPr lang="tr-TR" sz="1600" b="1" dirty="0">
                <a:latin typeface="Arial Narrow" panose="020B0606020202030204" pitchFamily="34" charset="0"/>
                <a:ea typeface="+mj-ea"/>
                <a:cs typeface="+mj-cs"/>
              </a:rPr>
              <a:t>87 </a:t>
            </a:r>
            <a:r>
              <a:rPr lang="tr-TR" sz="1600" b="1" dirty="0" err="1">
                <a:latin typeface="Arial Narrow" panose="020B0606020202030204" pitchFamily="34" charset="0"/>
                <a:ea typeface="+mj-ea"/>
                <a:cs typeface="+mj-cs"/>
              </a:rPr>
              <a:t>dB</a:t>
            </a:r>
            <a:r>
              <a:rPr lang="tr-TR" sz="1600" b="1" dirty="0">
                <a:latin typeface="Arial Narrow" panose="020B0606020202030204" pitchFamily="34" charset="0"/>
                <a:ea typeface="+mj-ea"/>
                <a:cs typeface="+mj-cs"/>
              </a:rPr>
              <a:t> (A) </a:t>
            </a:r>
            <a:r>
              <a:rPr lang="tr-TR" sz="1600" dirty="0">
                <a:latin typeface="Arial Narrow" panose="020B0606020202030204" pitchFamily="34" charset="0"/>
                <a:ea typeface="+mj-ea"/>
                <a:cs typeface="+mj-cs"/>
              </a:rPr>
              <a:t>ve </a:t>
            </a:r>
            <a:r>
              <a:rPr lang="tr-TR" sz="1600" dirty="0" err="1">
                <a:latin typeface="Arial Narrow" panose="020B0606020202030204" pitchFamily="34" charset="0"/>
                <a:ea typeface="+mj-ea"/>
                <a:cs typeface="+mj-cs"/>
              </a:rPr>
              <a:t>Ppeak</a:t>
            </a:r>
            <a:r>
              <a:rPr lang="tr-TR" sz="1600" dirty="0">
                <a:latin typeface="Arial Narrow" panose="020B0606020202030204" pitchFamily="34" charset="0"/>
                <a:ea typeface="+mj-ea"/>
                <a:cs typeface="+mj-cs"/>
              </a:rPr>
              <a:t> = 200 </a:t>
            </a:r>
            <a:r>
              <a:rPr lang="el-GR" sz="1600" dirty="0">
                <a:latin typeface="Arial Narrow" panose="020B0606020202030204" pitchFamily="34" charset="0"/>
                <a:ea typeface="+mj-ea"/>
                <a:cs typeface="+mj-cs"/>
              </a:rPr>
              <a:t>μ </a:t>
            </a:r>
            <a:r>
              <a:rPr lang="tr-TR" sz="1600" dirty="0" err="1">
                <a:latin typeface="Arial Narrow" panose="020B0606020202030204" pitchFamily="34" charset="0"/>
                <a:ea typeface="+mj-ea"/>
                <a:cs typeface="+mj-cs"/>
              </a:rPr>
              <a:t>Pai</a:t>
            </a:r>
            <a:r>
              <a:rPr lang="tr-TR" sz="1600" dirty="0">
                <a:latin typeface="Arial Narrow" panose="020B0606020202030204" pitchFamily="34" charset="0"/>
                <a:ea typeface="+mj-ea"/>
                <a:cs typeface="+mj-cs"/>
              </a:rPr>
              <a:t> </a:t>
            </a:r>
          </a:p>
          <a:p>
            <a:pPr algn="just">
              <a:buFont typeface="Wingdings" panose="05000000000000000000" pitchFamily="2" charset="2"/>
              <a:buChar char="Ø"/>
            </a:pPr>
            <a:r>
              <a:rPr lang="tr-TR" sz="1600" dirty="0">
                <a:latin typeface="Arial Narrow" panose="020B0606020202030204" pitchFamily="34" charset="0"/>
                <a:ea typeface="+mj-ea"/>
                <a:cs typeface="+mj-cs"/>
              </a:rPr>
              <a:t>En yüksek </a:t>
            </a:r>
            <a:r>
              <a:rPr lang="tr-TR" sz="1600" dirty="0" err="1">
                <a:latin typeface="Arial Narrow" panose="020B0606020202030204" pitchFamily="34" charset="0"/>
                <a:ea typeface="+mj-ea"/>
                <a:cs typeface="+mj-cs"/>
              </a:rPr>
              <a:t>maruziyet</a:t>
            </a:r>
            <a:r>
              <a:rPr lang="tr-TR" sz="1600" dirty="0">
                <a:latin typeface="Arial Narrow" panose="020B0606020202030204" pitchFamily="34" charset="0"/>
                <a:ea typeface="+mj-ea"/>
                <a:cs typeface="+mj-cs"/>
              </a:rPr>
              <a:t> etkin değerleri: LEX, 8h </a:t>
            </a:r>
            <a:r>
              <a:rPr lang="tr-TR" sz="1600" b="1" dirty="0">
                <a:latin typeface="Arial Narrow" panose="020B0606020202030204" pitchFamily="34" charset="0"/>
                <a:ea typeface="+mj-ea"/>
                <a:cs typeface="+mj-cs"/>
              </a:rPr>
              <a:t>= 85 </a:t>
            </a:r>
            <a:r>
              <a:rPr lang="tr-TR" sz="1600" b="1" dirty="0" err="1">
                <a:latin typeface="Arial Narrow" panose="020B0606020202030204" pitchFamily="34" charset="0"/>
                <a:ea typeface="+mj-ea"/>
                <a:cs typeface="+mj-cs"/>
              </a:rPr>
              <a:t>dB</a:t>
            </a:r>
            <a:r>
              <a:rPr lang="tr-TR" sz="1600" b="1" dirty="0">
                <a:latin typeface="Arial Narrow" panose="020B0606020202030204" pitchFamily="34" charset="0"/>
                <a:ea typeface="+mj-ea"/>
                <a:cs typeface="+mj-cs"/>
              </a:rPr>
              <a:t> (A) </a:t>
            </a:r>
            <a:r>
              <a:rPr lang="tr-TR" sz="1600" dirty="0">
                <a:latin typeface="Arial Narrow" panose="020B0606020202030204" pitchFamily="34" charset="0"/>
                <a:ea typeface="+mj-ea"/>
                <a:cs typeface="+mj-cs"/>
              </a:rPr>
              <a:t>ve </a:t>
            </a:r>
            <a:r>
              <a:rPr lang="tr-TR" sz="1600" dirty="0" err="1">
                <a:latin typeface="Arial Narrow" panose="020B0606020202030204" pitchFamily="34" charset="0"/>
                <a:ea typeface="+mj-ea"/>
                <a:cs typeface="+mj-cs"/>
              </a:rPr>
              <a:t>Ppeak</a:t>
            </a:r>
            <a:r>
              <a:rPr lang="tr-TR" sz="1600" dirty="0">
                <a:latin typeface="Arial Narrow" panose="020B0606020202030204" pitchFamily="34" charset="0"/>
                <a:ea typeface="+mj-ea"/>
                <a:cs typeface="+mj-cs"/>
              </a:rPr>
              <a:t> = 140 </a:t>
            </a:r>
            <a:r>
              <a:rPr lang="el-GR" sz="1600" dirty="0">
                <a:latin typeface="Arial Narrow" panose="020B0606020202030204" pitchFamily="34" charset="0"/>
                <a:ea typeface="+mj-ea"/>
                <a:cs typeface="+mj-cs"/>
              </a:rPr>
              <a:t>μ </a:t>
            </a:r>
            <a:r>
              <a:rPr lang="tr-TR" sz="1600" dirty="0" err="1">
                <a:latin typeface="Arial Narrow" panose="020B0606020202030204" pitchFamily="34" charset="0"/>
                <a:ea typeface="+mj-ea"/>
                <a:cs typeface="+mj-cs"/>
              </a:rPr>
              <a:t>Paii</a:t>
            </a:r>
            <a:r>
              <a:rPr lang="tr-TR" sz="1600" dirty="0">
                <a:latin typeface="Arial Narrow" panose="020B0606020202030204" pitchFamily="34" charset="0"/>
                <a:ea typeface="+mj-ea"/>
                <a:cs typeface="+mj-cs"/>
              </a:rPr>
              <a:t> </a:t>
            </a:r>
          </a:p>
          <a:p>
            <a:pPr algn="just">
              <a:buFont typeface="Wingdings" panose="05000000000000000000" pitchFamily="2" charset="2"/>
              <a:buChar char="Ø"/>
            </a:pPr>
            <a:r>
              <a:rPr lang="tr-TR" sz="1600" dirty="0">
                <a:latin typeface="Arial Narrow" panose="020B0606020202030204" pitchFamily="34" charset="0"/>
                <a:ea typeface="+mj-ea"/>
                <a:cs typeface="+mj-cs"/>
              </a:rPr>
              <a:t>En düşük </a:t>
            </a:r>
            <a:r>
              <a:rPr lang="tr-TR" sz="1600" dirty="0" err="1">
                <a:latin typeface="Arial Narrow" panose="020B0606020202030204" pitchFamily="34" charset="0"/>
                <a:ea typeface="+mj-ea"/>
                <a:cs typeface="+mj-cs"/>
              </a:rPr>
              <a:t>maruziyet</a:t>
            </a:r>
            <a:r>
              <a:rPr lang="tr-TR" sz="1600" dirty="0">
                <a:latin typeface="Arial Narrow" panose="020B0606020202030204" pitchFamily="34" charset="0"/>
                <a:ea typeface="+mj-ea"/>
                <a:cs typeface="+mj-cs"/>
              </a:rPr>
              <a:t> etkin değerleri: LEX, 8h = </a:t>
            </a:r>
            <a:r>
              <a:rPr lang="tr-TR" sz="1600" b="1" dirty="0">
                <a:latin typeface="Arial Narrow" panose="020B0606020202030204" pitchFamily="34" charset="0"/>
                <a:ea typeface="+mj-ea"/>
                <a:cs typeface="+mj-cs"/>
              </a:rPr>
              <a:t>80 </a:t>
            </a:r>
            <a:r>
              <a:rPr lang="tr-TR" sz="1600" b="1" dirty="0" err="1">
                <a:latin typeface="Arial Narrow" panose="020B0606020202030204" pitchFamily="34" charset="0"/>
                <a:ea typeface="+mj-ea"/>
                <a:cs typeface="+mj-cs"/>
              </a:rPr>
              <a:t>dB</a:t>
            </a:r>
            <a:r>
              <a:rPr lang="tr-TR" sz="1600" b="1" dirty="0">
                <a:latin typeface="Arial Narrow" panose="020B0606020202030204" pitchFamily="34" charset="0"/>
                <a:ea typeface="+mj-ea"/>
                <a:cs typeface="+mj-cs"/>
              </a:rPr>
              <a:t> (A</a:t>
            </a:r>
            <a:r>
              <a:rPr lang="tr-TR" sz="1600" dirty="0">
                <a:latin typeface="Arial Narrow" panose="020B0606020202030204" pitchFamily="34" charset="0"/>
                <a:ea typeface="+mj-ea"/>
                <a:cs typeface="+mj-cs"/>
              </a:rPr>
              <a:t>) ve </a:t>
            </a:r>
            <a:r>
              <a:rPr lang="tr-TR" sz="1600" dirty="0" err="1">
                <a:latin typeface="Arial Narrow" panose="020B0606020202030204" pitchFamily="34" charset="0"/>
                <a:ea typeface="+mj-ea"/>
                <a:cs typeface="+mj-cs"/>
              </a:rPr>
              <a:t>Ppeak</a:t>
            </a:r>
            <a:r>
              <a:rPr lang="tr-TR" sz="1600" dirty="0">
                <a:latin typeface="Arial Narrow" panose="020B0606020202030204" pitchFamily="34" charset="0"/>
                <a:ea typeface="+mj-ea"/>
                <a:cs typeface="+mj-cs"/>
              </a:rPr>
              <a:t> = 112 </a:t>
            </a:r>
            <a:r>
              <a:rPr lang="el-GR" sz="1600" dirty="0">
                <a:latin typeface="Arial Narrow" panose="020B0606020202030204" pitchFamily="34" charset="0"/>
                <a:ea typeface="+mj-ea"/>
                <a:cs typeface="+mj-cs"/>
              </a:rPr>
              <a:t>μ </a:t>
            </a:r>
            <a:r>
              <a:rPr lang="tr-TR" sz="1600" dirty="0" err="1">
                <a:latin typeface="Arial Narrow" panose="020B0606020202030204" pitchFamily="34" charset="0"/>
                <a:ea typeface="+mj-ea"/>
                <a:cs typeface="+mj-cs"/>
              </a:rPr>
              <a:t>Paiii</a:t>
            </a:r>
            <a:r>
              <a:rPr lang="tr-TR" sz="1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19861957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TİTREŞİM</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600" dirty="0"/>
              <a:t>	</a:t>
            </a:r>
            <a:r>
              <a:rPr lang="tr-TR" sz="1600" dirty="0">
                <a:latin typeface="Arial Narrow" panose="020B0606020202030204" pitchFamily="34" charset="0"/>
                <a:ea typeface="+mj-ea"/>
                <a:cs typeface="+mj-cs"/>
              </a:rPr>
              <a:t>Titreşim her yerde mevcut olan ve mühendislik tasarımlarının yapısını etkileyen bir olgudur. Titreşim ölçümlerinde, titreşim düzgün ise; ivmenin etkin değeri (</a:t>
            </a:r>
            <a:r>
              <a:rPr lang="tr-TR" sz="1600" dirty="0" err="1">
                <a:latin typeface="Arial Narrow" panose="020B0606020202030204" pitchFamily="34" charset="0"/>
                <a:ea typeface="+mj-ea"/>
                <a:cs typeface="+mj-cs"/>
              </a:rPr>
              <a:t>rms</a:t>
            </a:r>
            <a:r>
              <a:rPr lang="tr-TR" sz="1600" dirty="0">
                <a:latin typeface="Arial Narrow" panose="020B0606020202030204" pitchFamily="34" charset="0"/>
                <a:ea typeface="+mj-ea"/>
                <a:cs typeface="+mj-cs"/>
              </a:rPr>
              <a:t>) m/sn2 cinsinden </a:t>
            </a:r>
            <a:r>
              <a:rPr lang="tr-TR" sz="1600" b="1" dirty="0">
                <a:latin typeface="Arial Narrow" panose="020B0606020202030204" pitchFamily="34" charset="0"/>
                <a:ea typeface="+mj-ea"/>
                <a:cs typeface="+mj-cs"/>
              </a:rPr>
              <a:t>oktav bantları ile ölçülür</a:t>
            </a:r>
            <a:r>
              <a:rPr lang="tr-TR" sz="1600" dirty="0">
                <a:latin typeface="Arial Narrow" panose="020B0606020202030204" pitchFamily="34" charset="0"/>
                <a:ea typeface="+mj-ea"/>
                <a:cs typeface="+mj-cs"/>
              </a:rPr>
              <a:t>. </a:t>
            </a:r>
          </a:p>
          <a:p>
            <a:pPr marL="0" indent="0" algn="just">
              <a:lnSpc>
                <a:spcPct val="150000"/>
              </a:lnSpc>
              <a:buNone/>
            </a:pPr>
            <a:r>
              <a:rPr lang="tr-TR" sz="1600" dirty="0">
                <a:latin typeface="Arial Narrow" panose="020B0606020202030204" pitchFamily="34" charset="0"/>
                <a:ea typeface="+mj-ea"/>
                <a:cs typeface="+mj-cs"/>
              </a:rPr>
              <a:t>Mekanik titreşimin etkisini anlayabilmek için </a:t>
            </a:r>
            <a:r>
              <a:rPr lang="tr-TR" sz="1600" b="1" dirty="0">
                <a:latin typeface="Arial Narrow" panose="020B0606020202030204" pitchFamily="34" charset="0"/>
                <a:ea typeface="+mj-ea"/>
                <a:cs typeface="+mj-cs"/>
              </a:rPr>
              <a:t>beş fiziksel büyüklüğün </a:t>
            </a:r>
            <a:r>
              <a:rPr lang="tr-TR" sz="1600" dirty="0">
                <a:latin typeface="Arial Narrow" panose="020B0606020202030204" pitchFamily="34" charset="0"/>
                <a:ea typeface="+mj-ea"/>
                <a:cs typeface="+mj-cs"/>
              </a:rPr>
              <a:t>anlaşılması gerekir. Bunlar: </a:t>
            </a:r>
          </a:p>
          <a:p>
            <a:pPr algn="just">
              <a:lnSpc>
                <a:spcPct val="110000"/>
              </a:lnSpc>
              <a:buFont typeface="Wingdings" panose="05000000000000000000" pitchFamily="2" charset="2"/>
              <a:buChar char="Ø"/>
            </a:pPr>
            <a:r>
              <a:rPr lang="tr-TR" sz="1600" dirty="0" smtClean="0">
                <a:latin typeface="Arial Narrow" panose="020B0606020202030204" pitchFamily="34" charset="0"/>
                <a:ea typeface="+mj-ea"/>
                <a:cs typeface="+mj-cs"/>
              </a:rPr>
              <a:t>Titreşimin </a:t>
            </a:r>
            <a:r>
              <a:rPr lang="tr-TR" sz="1600" dirty="0">
                <a:latin typeface="Arial Narrow" panose="020B0606020202030204" pitchFamily="34" charset="0"/>
                <a:ea typeface="+mj-ea"/>
                <a:cs typeface="+mj-cs"/>
              </a:rPr>
              <a:t>bedene etki noktası </a:t>
            </a:r>
          </a:p>
          <a:p>
            <a:pPr algn="just">
              <a:lnSpc>
                <a:spcPct val="110000"/>
              </a:lnSpc>
              <a:buFont typeface="Wingdings" panose="05000000000000000000" pitchFamily="2" charset="2"/>
              <a:buChar char="Ø"/>
            </a:pPr>
            <a:r>
              <a:rPr lang="tr-TR" sz="1600" dirty="0" smtClean="0">
                <a:latin typeface="Arial Narrow" panose="020B0606020202030204" pitchFamily="34" charset="0"/>
                <a:ea typeface="+mj-ea"/>
                <a:cs typeface="+mj-cs"/>
              </a:rPr>
              <a:t>Frekansı </a:t>
            </a:r>
            <a:endParaRPr lang="tr-TR" sz="1600" dirty="0">
              <a:latin typeface="Arial Narrow" panose="020B0606020202030204" pitchFamily="34" charset="0"/>
              <a:ea typeface="+mj-ea"/>
              <a:cs typeface="+mj-cs"/>
            </a:endParaRPr>
          </a:p>
          <a:p>
            <a:pPr algn="just">
              <a:lnSpc>
                <a:spcPct val="110000"/>
              </a:lnSpc>
              <a:buFont typeface="Wingdings" panose="05000000000000000000" pitchFamily="2" charset="2"/>
              <a:buChar char="Ø"/>
            </a:pPr>
            <a:r>
              <a:rPr lang="tr-TR" sz="1600" dirty="0" smtClean="0">
                <a:latin typeface="Arial Narrow" panose="020B0606020202030204" pitchFamily="34" charset="0"/>
                <a:ea typeface="+mj-ea"/>
                <a:cs typeface="+mj-cs"/>
              </a:rPr>
              <a:t>İvmesi </a:t>
            </a:r>
            <a:endParaRPr lang="tr-TR" sz="1600" dirty="0">
              <a:latin typeface="Arial Narrow" panose="020B0606020202030204" pitchFamily="34" charset="0"/>
              <a:ea typeface="+mj-ea"/>
              <a:cs typeface="+mj-cs"/>
            </a:endParaRPr>
          </a:p>
          <a:p>
            <a:pPr algn="just">
              <a:lnSpc>
                <a:spcPct val="110000"/>
              </a:lnSpc>
              <a:buFont typeface="Wingdings" panose="05000000000000000000" pitchFamily="2" charset="2"/>
              <a:buChar char="Ø"/>
            </a:pPr>
            <a:r>
              <a:rPr lang="tr-TR" sz="1600" dirty="0" smtClean="0">
                <a:latin typeface="Arial Narrow" panose="020B0606020202030204" pitchFamily="34" charset="0"/>
                <a:ea typeface="+mj-ea"/>
                <a:cs typeface="+mj-cs"/>
              </a:rPr>
              <a:t>Etki </a:t>
            </a:r>
            <a:r>
              <a:rPr lang="tr-TR" sz="1600" dirty="0">
                <a:latin typeface="Arial Narrow" panose="020B0606020202030204" pitchFamily="34" charset="0"/>
                <a:ea typeface="+mj-ea"/>
                <a:cs typeface="+mj-cs"/>
              </a:rPr>
              <a:t>süresi </a:t>
            </a:r>
          </a:p>
          <a:p>
            <a:pPr algn="just">
              <a:lnSpc>
                <a:spcPct val="110000"/>
              </a:lnSpc>
              <a:buFont typeface="Wingdings" panose="05000000000000000000" pitchFamily="2" charset="2"/>
              <a:buChar char="Ø"/>
            </a:pPr>
            <a:r>
              <a:rPr lang="tr-TR" sz="1600" dirty="0" smtClean="0">
                <a:latin typeface="Arial Narrow" panose="020B0606020202030204" pitchFamily="34" charset="0"/>
                <a:ea typeface="+mj-ea"/>
                <a:cs typeface="+mj-cs"/>
              </a:rPr>
              <a:t>Etkilenen </a:t>
            </a:r>
            <a:r>
              <a:rPr lang="tr-TR" sz="1600" dirty="0">
                <a:latin typeface="Arial Narrow" panose="020B0606020202030204" pitchFamily="34" charset="0"/>
                <a:ea typeface="+mj-ea"/>
                <a:cs typeface="+mj-cs"/>
              </a:rPr>
              <a:t>sistemin özgül frekansı ve rezonans </a:t>
            </a:r>
          </a:p>
          <a:p>
            <a:pPr marL="0" indent="0" algn="just">
              <a:lnSpc>
                <a:spcPct val="150000"/>
              </a:lnSpc>
              <a:buNone/>
            </a:pPr>
            <a:r>
              <a:rPr lang="tr-TR" sz="1600" dirty="0" smtClean="0">
                <a:latin typeface="Arial Narrow" panose="020B0606020202030204" pitchFamily="34" charset="0"/>
                <a:ea typeface="+mj-ea"/>
                <a:cs typeface="+mj-cs"/>
              </a:rPr>
              <a:t>	Birim </a:t>
            </a:r>
            <a:r>
              <a:rPr lang="tr-TR" sz="1600" dirty="0">
                <a:latin typeface="Arial Narrow" panose="020B0606020202030204" pitchFamily="34" charset="0"/>
                <a:ea typeface="+mj-ea"/>
                <a:cs typeface="+mj-cs"/>
              </a:rPr>
              <a:t>zamandaki titreşim sayısına </a:t>
            </a:r>
            <a:r>
              <a:rPr lang="tr-TR" sz="1600" b="1" dirty="0">
                <a:latin typeface="Arial Narrow" panose="020B0606020202030204" pitchFamily="34" charset="0"/>
                <a:ea typeface="+mj-ea"/>
                <a:cs typeface="+mj-cs"/>
              </a:rPr>
              <a:t>titreşimin frekansı </a:t>
            </a:r>
            <a:r>
              <a:rPr lang="tr-TR" sz="1600" dirty="0">
                <a:latin typeface="Arial Narrow" panose="020B0606020202030204" pitchFamily="34" charset="0"/>
                <a:ea typeface="+mj-ea"/>
                <a:cs typeface="+mj-cs"/>
              </a:rPr>
              <a:t>denir. Birimi </a:t>
            </a:r>
            <a:r>
              <a:rPr lang="tr-TR" sz="1600" b="1" dirty="0" err="1">
                <a:latin typeface="Arial Narrow" panose="020B0606020202030204" pitchFamily="34" charset="0"/>
                <a:ea typeface="+mj-ea"/>
                <a:cs typeface="+mj-cs"/>
              </a:rPr>
              <a:t>Hertz’dir</a:t>
            </a:r>
            <a:r>
              <a:rPr lang="tr-TR" sz="1600" dirty="0">
                <a:latin typeface="Arial Narrow" panose="020B0606020202030204" pitchFamily="34" charset="0"/>
                <a:ea typeface="+mj-ea"/>
                <a:cs typeface="+mj-cs"/>
              </a:rPr>
              <a:t> (Hz). Titreşimin tıbbi ve biyolojik etkisi büyük ölçüde şiddetine ve maruz kalınan süresine bağlıdır. İnsan vücuduna belirgin etkisi olan titreşimin frekansı ise </a:t>
            </a:r>
            <a:r>
              <a:rPr lang="tr-TR" sz="1600" b="1" dirty="0">
                <a:latin typeface="Arial Narrow" panose="020B0606020202030204" pitchFamily="34" charset="0"/>
                <a:ea typeface="+mj-ea"/>
                <a:cs typeface="+mj-cs"/>
              </a:rPr>
              <a:t>1 Hz ile 100 Hz </a:t>
            </a:r>
            <a:r>
              <a:rPr lang="tr-TR" sz="1600" dirty="0">
                <a:latin typeface="Arial Narrow" panose="020B0606020202030204" pitchFamily="34" charset="0"/>
                <a:ea typeface="+mj-ea"/>
                <a:cs typeface="+mj-cs"/>
              </a:rPr>
              <a:t>arasındadır. </a:t>
            </a:r>
          </a:p>
        </p:txBody>
      </p:sp>
    </p:spTree>
    <p:extLst>
      <p:ext uri="{BB962C8B-B14F-4D97-AF65-F5344CB8AC3E}">
        <p14:creationId xmlns:p14="http://schemas.microsoft.com/office/powerpoint/2010/main" val="39690924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TİTREŞİM</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buNone/>
            </a:pPr>
            <a:r>
              <a:rPr lang="tr-TR" sz="1600" b="1" dirty="0" smtClean="0">
                <a:latin typeface="Arial Narrow" panose="020B0606020202030204" pitchFamily="34" charset="0"/>
                <a:ea typeface="+mj-ea"/>
                <a:cs typeface="+mj-cs"/>
              </a:rPr>
              <a:t>Titreşim </a:t>
            </a:r>
            <a:r>
              <a:rPr lang="tr-TR" sz="1600" b="1" dirty="0">
                <a:latin typeface="Arial Narrow" panose="020B0606020202030204" pitchFamily="34" charset="0"/>
                <a:ea typeface="+mj-ea"/>
                <a:cs typeface="+mj-cs"/>
              </a:rPr>
              <a:t>Yönetmeliği’ne </a:t>
            </a:r>
            <a:r>
              <a:rPr lang="tr-TR" sz="1600" dirty="0">
                <a:latin typeface="Arial Narrow" panose="020B0606020202030204" pitchFamily="34" charset="0"/>
                <a:ea typeface="+mj-ea"/>
                <a:cs typeface="+mj-cs"/>
              </a:rPr>
              <a:t>(23.12.2003 tarihli) göre, </a:t>
            </a: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El </a:t>
            </a:r>
            <a:r>
              <a:rPr lang="tr-TR" sz="1600" b="1" dirty="0">
                <a:latin typeface="Arial Narrow" panose="020B0606020202030204" pitchFamily="34" charset="0"/>
                <a:ea typeface="+mj-ea"/>
                <a:cs typeface="+mj-cs"/>
              </a:rPr>
              <a:t>– kol titreşimi: </a:t>
            </a:r>
            <a:r>
              <a:rPr lang="tr-TR" sz="1600" dirty="0">
                <a:latin typeface="Arial Narrow" panose="020B0606020202030204" pitchFamily="34" charset="0"/>
                <a:ea typeface="+mj-ea"/>
                <a:cs typeface="+mj-cs"/>
              </a:rPr>
              <a:t>İnsanda el–kol sistemine aktarıldığında, işçilerin sağlık ve güvenliği için risk oluşturan ve özellikle de </a:t>
            </a:r>
            <a:r>
              <a:rPr lang="tr-TR" sz="1600" b="1" dirty="0">
                <a:latin typeface="Arial Narrow" panose="020B0606020202030204" pitchFamily="34" charset="0"/>
                <a:ea typeface="+mj-ea"/>
                <a:cs typeface="+mj-cs"/>
              </a:rPr>
              <a:t>damar, kemik, eklem, sinir ve kas bozukluklarına </a:t>
            </a:r>
            <a:r>
              <a:rPr lang="tr-TR" sz="1600" dirty="0">
                <a:latin typeface="Arial Narrow" panose="020B0606020202030204" pitchFamily="34" charset="0"/>
                <a:ea typeface="+mj-ea"/>
                <a:cs typeface="+mj-cs"/>
              </a:rPr>
              <a:t>yol açan mekanik titreşimi, </a:t>
            </a:r>
            <a:endParaRPr lang="tr-TR" sz="1600" dirty="0" smtClean="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Bütün </a:t>
            </a:r>
            <a:r>
              <a:rPr lang="tr-TR" sz="1600" b="1" dirty="0">
                <a:latin typeface="Arial Narrow" panose="020B0606020202030204" pitchFamily="34" charset="0"/>
                <a:ea typeface="+mj-ea"/>
                <a:cs typeface="+mj-cs"/>
              </a:rPr>
              <a:t>vücut titreşimi: </a:t>
            </a:r>
            <a:r>
              <a:rPr lang="tr-TR" sz="1600" dirty="0">
                <a:latin typeface="Arial Narrow" panose="020B0606020202030204" pitchFamily="34" charset="0"/>
                <a:ea typeface="+mj-ea"/>
                <a:cs typeface="+mj-cs"/>
              </a:rPr>
              <a:t>Vücudun tümüne aktarıldığında, işçilerin sağlık ve güvenliği için risk oluşturan, özellikle de </a:t>
            </a:r>
            <a:r>
              <a:rPr lang="tr-TR" sz="1600" b="1" dirty="0">
                <a:latin typeface="Arial Narrow" panose="020B0606020202030204" pitchFamily="34" charset="0"/>
                <a:ea typeface="+mj-ea"/>
                <a:cs typeface="+mj-cs"/>
              </a:rPr>
              <a:t>bel bölgesinde rahatsızlık ve omurgada</a:t>
            </a:r>
            <a:r>
              <a:rPr lang="tr-TR" sz="1600" dirty="0">
                <a:latin typeface="Arial Narrow" panose="020B0606020202030204" pitchFamily="34" charset="0"/>
                <a:ea typeface="+mj-ea"/>
                <a:cs typeface="+mj-cs"/>
              </a:rPr>
              <a:t> travmaya yol açan mekanik titreşimi, </a:t>
            </a:r>
          </a:p>
          <a:p>
            <a:pPr marL="0" indent="0">
              <a:buNone/>
            </a:pPr>
            <a:r>
              <a:rPr lang="tr-TR" sz="1600" dirty="0" err="1" smtClean="0">
                <a:latin typeface="Arial Narrow" panose="020B0606020202030204" pitchFamily="34" charset="0"/>
                <a:ea typeface="+mj-ea"/>
                <a:cs typeface="+mj-cs"/>
              </a:rPr>
              <a:t>Maruziyet</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sınır değerleri ve </a:t>
            </a:r>
            <a:r>
              <a:rPr lang="tr-TR" sz="1600" dirty="0" err="1">
                <a:latin typeface="Arial Narrow" panose="020B0606020202030204" pitchFamily="34" charset="0"/>
                <a:ea typeface="+mj-ea"/>
                <a:cs typeface="+mj-cs"/>
              </a:rPr>
              <a:t>maruziyet</a:t>
            </a:r>
            <a:r>
              <a:rPr lang="tr-TR" sz="1600" dirty="0">
                <a:latin typeface="Arial Narrow" panose="020B0606020202030204" pitchFamily="34" charset="0"/>
                <a:ea typeface="+mj-ea"/>
                <a:cs typeface="+mj-cs"/>
              </a:rPr>
              <a:t> etkin değerleri: </a:t>
            </a:r>
          </a:p>
          <a:p>
            <a:pPr marL="0" indent="0">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El </a:t>
            </a:r>
            <a:r>
              <a:rPr lang="tr-TR" sz="1600" b="1" dirty="0">
                <a:latin typeface="Arial Narrow" panose="020B0606020202030204" pitchFamily="34" charset="0"/>
                <a:ea typeface="+mj-ea"/>
                <a:cs typeface="+mj-cs"/>
              </a:rPr>
              <a:t>– kol titreşimi için</a:t>
            </a:r>
            <a:r>
              <a:rPr lang="tr-TR" sz="1600" dirty="0">
                <a:latin typeface="Arial Narrow" panose="020B0606020202030204" pitchFamily="34" charset="0"/>
                <a:ea typeface="+mj-ea"/>
                <a:cs typeface="+mj-cs"/>
              </a:rPr>
              <a:t>; </a:t>
            </a:r>
          </a:p>
          <a:p>
            <a:pPr marL="0" indent="0">
              <a:lnSpc>
                <a:spcPct val="100000"/>
              </a:lnSpc>
              <a:buNone/>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	Sekiz </a:t>
            </a:r>
            <a:r>
              <a:rPr lang="tr-TR" sz="1600" dirty="0">
                <a:latin typeface="Arial Narrow" panose="020B0606020202030204" pitchFamily="34" charset="0"/>
                <a:ea typeface="+mj-ea"/>
                <a:cs typeface="+mj-cs"/>
              </a:rPr>
              <a:t>saatlik çalışma süresi için günlük </a:t>
            </a:r>
            <a:r>
              <a:rPr lang="tr-TR" sz="1600" dirty="0" err="1">
                <a:latin typeface="Arial Narrow" panose="020B0606020202030204" pitchFamily="34" charset="0"/>
                <a:ea typeface="+mj-ea"/>
                <a:cs typeface="+mj-cs"/>
              </a:rPr>
              <a:t>maruziyet</a:t>
            </a:r>
            <a:r>
              <a:rPr lang="tr-TR" sz="1600" dirty="0">
                <a:latin typeface="Arial Narrow" panose="020B0606020202030204" pitchFamily="34" charset="0"/>
                <a:ea typeface="+mj-ea"/>
                <a:cs typeface="+mj-cs"/>
              </a:rPr>
              <a:t> sınır değeri </a:t>
            </a:r>
            <a:r>
              <a:rPr lang="tr-TR" sz="1600" b="1" dirty="0">
                <a:latin typeface="Arial Narrow" panose="020B0606020202030204" pitchFamily="34" charset="0"/>
                <a:ea typeface="+mj-ea"/>
                <a:cs typeface="+mj-cs"/>
              </a:rPr>
              <a:t>5 m/s2 </a:t>
            </a:r>
          </a:p>
          <a:p>
            <a:pPr marL="0" indent="0">
              <a:lnSpc>
                <a:spcPct val="100000"/>
              </a:lnSpc>
              <a:buNone/>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	Sekiz </a:t>
            </a:r>
            <a:r>
              <a:rPr lang="tr-TR" sz="1600" dirty="0">
                <a:latin typeface="Arial Narrow" panose="020B0606020202030204" pitchFamily="34" charset="0"/>
                <a:ea typeface="+mj-ea"/>
                <a:cs typeface="+mj-cs"/>
              </a:rPr>
              <a:t>saatlik çalışma süresi için günlük </a:t>
            </a:r>
            <a:r>
              <a:rPr lang="tr-TR" sz="1600" dirty="0" err="1">
                <a:latin typeface="Arial Narrow" panose="020B0606020202030204" pitchFamily="34" charset="0"/>
                <a:ea typeface="+mj-ea"/>
                <a:cs typeface="+mj-cs"/>
              </a:rPr>
              <a:t>maruziyet</a:t>
            </a:r>
            <a:r>
              <a:rPr lang="tr-TR" sz="1600" dirty="0">
                <a:latin typeface="Arial Narrow" panose="020B0606020202030204" pitchFamily="34" charset="0"/>
                <a:ea typeface="+mj-ea"/>
                <a:cs typeface="+mj-cs"/>
              </a:rPr>
              <a:t> etkin değeri </a:t>
            </a:r>
            <a:r>
              <a:rPr lang="tr-TR" sz="1600" b="1" dirty="0">
                <a:latin typeface="Arial Narrow" panose="020B0606020202030204" pitchFamily="34" charset="0"/>
                <a:ea typeface="+mj-ea"/>
                <a:cs typeface="+mj-cs"/>
              </a:rPr>
              <a:t>2,5 m/s2 </a:t>
            </a:r>
          </a:p>
          <a:p>
            <a:pPr marL="0" indent="0">
              <a:buNone/>
            </a:pPr>
            <a:r>
              <a:rPr lang="tr-TR" sz="1600" b="1" dirty="0" smtClean="0">
                <a:latin typeface="Arial Narrow" panose="020B0606020202030204" pitchFamily="34" charset="0"/>
                <a:ea typeface="+mj-ea"/>
                <a:cs typeface="+mj-cs"/>
              </a:rPr>
              <a:t>	Bütün </a:t>
            </a:r>
            <a:r>
              <a:rPr lang="tr-TR" sz="1600" b="1" dirty="0">
                <a:latin typeface="Arial Narrow" panose="020B0606020202030204" pitchFamily="34" charset="0"/>
                <a:ea typeface="+mj-ea"/>
                <a:cs typeface="+mj-cs"/>
              </a:rPr>
              <a:t>vücut titreşimi için; </a:t>
            </a:r>
          </a:p>
          <a:p>
            <a:pPr marL="0" indent="0">
              <a:lnSpc>
                <a:spcPct val="100000"/>
              </a:lnSpc>
              <a:buNone/>
            </a:pPr>
            <a:r>
              <a:rPr lang="tr-TR" sz="1600" dirty="0"/>
              <a:t>	</a:t>
            </a:r>
            <a:r>
              <a:rPr lang="tr-TR" sz="1600" dirty="0" smtClean="0"/>
              <a:t>	</a:t>
            </a:r>
            <a:r>
              <a:rPr lang="tr-TR" sz="1600" dirty="0" smtClean="0">
                <a:latin typeface="Arial Narrow" panose="020B0606020202030204" pitchFamily="34" charset="0"/>
                <a:ea typeface="+mj-ea"/>
                <a:cs typeface="+mj-cs"/>
              </a:rPr>
              <a:t>Sekiz </a:t>
            </a:r>
            <a:r>
              <a:rPr lang="tr-TR" sz="1600" dirty="0">
                <a:latin typeface="Arial Narrow" panose="020B0606020202030204" pitchFamily="34" charset="0"/>
                <a:ea typeface="+mj-ea"/>
                <a:cs typeface="+mj-cs"/>
              </a:rPr>
              <a:t>saatlik çalışma süresi için günlük </a:t>
            </a:r>
            <a:r>
              <a:rPr lang="tr-TR" sz="1600" dirty="0" err="1">
                <a:latin typeface="Arial Narrow" panose="020B0606020202030204" pitchFamily="34" charset="0"/>
                <a:ea typeface="+mj-ea"/>
                <a:cs typeface="+mj-cs"/>
              </a:rPr>
              <a:t>maruziyet</a:t>
            </a:r>
            <a:r>
              <a:rPr lang="tr-TR" sz="1600" dirty="0">
                <a:latin typeface="Arial Narrow" panose="020B0606020202030204" pitchFamily="34" charset="0"/>
                <a:ea typeface="+mj-ea"/>
                <a:cs typeface="+mj-cs"/>
              </a:rPr>
              <a:t> sınır değeri </a:t>
            </a:r>
            <a:r>
              <a:rPr lang="tr-TR" sz="1600" b="1" dirty="0">
                <a:latin typeface="Arial Narrow" panose="020B0606020202030204" pitchFamily="34" charset="0"/>
                <a:ea typeface="+mj-ea"/>
                <a:cs typeface="+mj-cs"/>
              </a:rPr>
              <a:t>1,15 m/s2 </a:t>
            </a:r>
          </a:p>
          <a:p>
            <a:pPr marL="0" indent="0">
              <a:lnSpc>
                <a:spcPct val="100000"/>
              </a:lnSpc>
              <a:buNone/>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	Sekiz </a:t>
            </a:r>
            <a:r>
              <a:rPr lang="tr-TR" sz="1600" dirty="0">
                <a:latin typeface="Arial Narrow" panose="020B0606020202030204" pitchFamily="34" charset="0"/>
                <a:ea typeface="+mj-ea"/>
                <a:cs typeface="+mj-cs"/>
              </a:rPr>
              <a:t>saatlik çalışma süresi için günlük </a:t>
            </a:r>
            <a:r>
              <a:rPr lang="tr-TR" sz="1600" dirty="0" err="1">
                <a:latin typeface="Arial Narrow" panose="020B0606020202030204" pitchFamily="34" charset="0"/>
                <a:ea typeface="+mj-ea"/>
                <a:cs typeface="+mj-cs"/>
              </a:rPr>
              <a:t>maruziyet</a:t>
            </a:r>
            <a:r>
              <a:rPr lang="tr-TR" sz="1600" dirty="0">
                <a:latin typeface="Arial Narrow" panose="020B0606020202030204" pitchFamily="34" charset="0"/>
                <a:ea typeface="+mj-ea"/>
                <a:cs typeface="+mj-cs"/>
              </a:rPr>
              <a:t> etkin değeri </a:t>
            </a:r>
            <a:r>
              <a:rPr lang="tr-TR" sz="1600" b="1" dirty="0">
                <a:latin typeface="Arial Narrow" panose="020B0606020202030204" pitchFamily="34" charset="0"/>
                <a:ea typeface="+mj-ea"/>
                <a:cs typeface="+mj-cs"/>
              </a:rPr>
              <a:t>0,5 m/s2 </a:t>
            </a:r>
            <a:r>
              <a:rPr lang="tr-TR" sz="1600" dirty="0">
                <a:latin typeface="Arial Narrow" panose="020B0606020202030204" pitchFamily="34" charset="0"/>
                <a:ea typeface="+mj-ea"/>
                <a:cs typeface="+mj-cs"/>
              </a:rPr>
              <a:t>olacaktır. </a:t>
            </a:r>
          </a:p>
          <a:p>
            <a:pPr marL="0" indent="0">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2420479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TİTREŞİM</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İşveren</a:t>
            </a:r>
            <a:r>
              <a:rPr lang="tr-TR" sz="1600" dirty="0">
                <a:latin typeface="Arial Narrow" panose="020B0606020202030204" pitchFamily="34" charset="0"/>
                <a:ea typeface="+mj-ea"/>
                <a:cs typeface="+mj-cs"/>
              </a:rPr>
              <a:t>, İş Sağlığı ve Güvenliği Yönetmeliği uyarınca risk değerlendirmesi yapılmasını sağlayacak ve bu Titreşim Yönetmeliği’nin ilgili maddeleri uyarınca alınması </a:t>
            </a:r>
            <a:r>
              <a:rPr lang="tr-TR" sz="1600" b="1" dirty="0">
                <a:latin typeface="Arial Narrow" panose="020B0606020202030204" pitchFamily="34" charset="0"/>
                <a:ea typeface="+mj-ea"/>
                <a:cs typeface="+mj-cs"/>
              </a:rPr>
              <a:t>gerekli önlemleri belirleyecektir</a:t>
            </a:r>
            <a:r>
              <a:rPr lang="tr-TR" sz="1600" dirty="0">
                <a:latin typeface="Arial Narrow" panose="020B0606020202030204" pitchFamily="34" charset="0"/>
                <a:ea typeface="+mj-ea"/>
                <a:cs typeface="+mj-cs"/>
              </a:rPr>
              <a:t>. </a:t>
            </a:r>
          </a:p>
          <a:p>
            <a:pPr marL="0" indent="0">
              <a:lnSpc>
                <a:spcPct val="150000"/>
              </a:lnSpc>
              <a:buNone/>
            </a:pPr>
            <a:r>
              <a:rPr lang="tr-TR" sz="1600" dirty="0" smtClean="0">
                <a:latin typeface="Arial Narrow" panose="020B0606020202030204" pitchFamily="34" charset="0"/>
                <a:ea typeface="+mj-ea"/>
                <a:cs typeface="+mj-cs"/>
              </a:rPr>
              <a:t>	Yapılan </a:t>
            </a:r>
            <a:r>
              <a:rPr lang="tr-TR" sz="1600" dirty="0">
                <a:latin typeface="Arial Narrow" panose="020B0606020202030204" pitchFamily="34" charset="0"/>
                <a:ea typeface="+mj-ea"/>
                <a:cs typeface="+mj-cs"/>
              </a:rPr>
              <a:t>risk değerlendirmesiyle ilgili </a:t>
            </a:r>
            <a:r>
              <a:rPr lang="tr-TR" sz="1600" b="1" dirty="0">
                <a:latin typeface="Arial Narrow" panose="020B0606020202030204" pitchFamily="34" charset="0"/>
                <a:ea typeface="+mj-ea"/>
                <a:cs typeface="+mj-cs"/>
              </a:rPr>
              <a:t>uygun kayıt tutulacaktır</a:t>
            </a:r>
            <a:r>
              <a:rPr lang="tr-TR" sz="1600" dirty="0">
                <a:latin typeface="Arial Narrow" panose="020B0606020202030204" pitchFamily="34" charset="0"/>
                <a:ea typeface="+mj-ea"/>
                <a:cs typeface="+mj-cs"/>
              </a:rPr>
              <a:t>. Çalışma koşullarında önemli değişiklik olduğunda veya sağlık gözetimi sonuçlarının gerektirdiği durumlarda risk değerlendirmesi yeniden yapılacaktır. </a:t>
            </a:r>
          </a:p>
          <a:p>
            <a:pPr marL="0" indent="0">
              <a:lnSpc>
                <a:spcPct val="150000"/>
              </a:lnSpc>
              <a:buNone/>
            </a:pPr>
            <a:r>
              <a:rPr lang="tr-TR" sz="1600" dirty="0" smtClean="0">
                <a:latin typeface="Arial Narrow" panose="020B0606020202030204" pitchFamily="34" charset="0"/>
                <a:ea typeface="+mj-ea"/>
                <a:cs typeface="+mj-cs"/>
              </a:rPr>
              <a:t>	</a:t>
            </a:r>
            <a:r>
              <a:rPr lang="tr-TR" sz="1600" dirty="0" err="1" smtClean="0">
                <a:latin typeface="Arial Narrow" panose="020B0606020202030204" pitchFamily="34" charset="0"/>
                <a:ea typeface="+mj-ea"/>
                <a:cs typeface="+mj-cs"/>
              </a:rPr>
              <a:t>Maruziyet</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etkin değerlerinin aşıldığının tespit edilmesi hâlinde, işveren, mekanik titreşime ve yol açtığı risklere </a:t>
            </a:r>
            <a:r>
              <a:rPr lang="tr-TR" sz="1600" dirty="0" err="1">
                <a:latin typeface="Arial Narrow" panose="020B0606020202030204" pitchFamily="34" charset="0"/>
                <a:ea typeface="+mj-ea"/>
                <a:cs typeface="+mj-cs"/>
              </a:rPr>
              <a:t>maruziyeti</a:t>
            </a:r>
            <a:r>
              <a:rPr lang="tr-TR" sz="1600" dirty="0">
                <a:latin typeface="Arial Narrow" panose="020B0606020202030204" pitchFamily="34" charset="0"/>
                <a:ea typeface="+mj-ea"/>
                <a:cs typeface="+mj-cs"/>
              </a:rPr>
              <a:t> en aza indirmek için özellikle aşağıdaki hususları dikkate alarak </a:t>
            </a:r>
            <a:r>
              <a:rPr lang="tr-TR" sz="1600" b="1" dirty="0">
                <a:latin typeface="Arial Narrow" panose="020B0606020202030204" pitchFamily="34" charset="0"/>
                <a:ea typeface="+mj-ea"/>
                <a:cs typeface="+mj-cs"/>
              </a:rPr>
              <a:t>teknik ve organizasyon önlemleri ile ilgili program yapacak ve uygulayacaktır</a:t>
            </a:r>
            <a:r>
              <a:rPr lang="tr-TR" sz="1600" dirty="0">
                <a:latin typeface="Arial Narrow" panose="020B0606020202030204" pitchFamily="34" charset="0"/>
                <a:ea typeface="+mj-ea"/>
                <a:cs typeface="+mj-cs"/>
              </a:rPr>
              <a:t>.</a:t>
            </a: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İşçiler</a:t>
            </a:r>
            <a:r>
              <a:rPr lang="tr-TR" sz="1600" dirty="0">
                <a:latin typeface="Arial Narrow" panose="020B0606020202030204" pitchFamily="34" charset="0"/>
                <a:ea typeface="+mj-ea"/>
                <a:cs typeface="+mj-cs"/>
              </a:rPr>
              <a:t>, hiçbir durumda </a:t>
            </a:r>
            <a:r>
              <a:rPr lang="tr-TR" sz="1600" dirty="0" err="1">
                <a:latin typeface="Arial Narrow" panose="020B0606020202030204" pitchFamily="34" charset="0"/>
                <a:ea typeface="+mj-ea"/>
                <a:cs typeface="+mj-cs"/>
              </a:rPr>
              <a:t>maruziyet</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sınır değerlerini aşan titreşime maruz kalmayacaklardır</a:t>
            </a:r>
            <a:r>
              <a:rPr lang="tr-TR" sz="1600" dirty="0">
                <a:latin typeface="Arial Narrow" panose="020B0606020202030204" pitchFamily="34" charset="0"/>
                <a:ea typeface="+mj-ea"/>
                <a:cs typeface="+mj-cs"/>
              </a:rPr>
              <a:t>. Bu Yönetmelik gereği alınan önlemlere rağmen </a:t>
            </a:r>
            <a:r>
              <a:rPr lang="tr-TR" sz="1600" dirty="0" err="1">
                <a:latin typeface="Arial Narrow" panose="020B0606020202030204" pitchFamily="34" charset="0"/>
                <a:ea typeface="+mj-ea"/>
                <a:cs typeface="+mj-cs"/>
              </a:rPr>
              <a:t>maruziyet</a:t>
            </a:r>
            <a:r>
              <a:rPr lang="tr-TR" sz="1600" dirty="0">
                <a:latin typeface="Arial Narrow" panose="020B0606020202030204" pitchFamily="34" charset="0"/>
                <a:ea typeface="+mj-ea"/>
                <a:cs typeface="+mj-cs"/>
              </a:rPr>
              <a:t> sınır </a:t>
            </a:r>
            <a:r>
              <a:rPr lang="tr-TR" sz="1600" b="1" dirty="0">
                <a:latin typeface="Arial Narrow" panose="020B0606020202030204" pitchFamily="34" charset="0"/>
                <a:ea typeface="+mj-ea"/>
                <a:cs typeface="+mj-cs"/>
              </a:rPr>
              <a:t>değeri aşılmış ise</a:t>
            </a:r>
            <a:r>
              <a:rPr lang="tr-TR" sz="1600" dirty="0">
                <a:latin typeface="Arial Narrow" panose="020B0606020202030204" pitchFamily="34" charset="0"/>
                <a:ea typeface="+mj-ea"/>
                <a:cs typeface="+mj-cs"/>
              </a:rPr>
              <a:t>, işveren, </a:t>
            </a:r>
            <a:r>
              <a:rPr lang="tr-TR" sz="1600" dirty="0" err="1">
                <a:latin typeface="Arial Narrow" panose="020B0606020202030204" pitchFamily="34" charset="0"/>
                <a:ea typeface="+mj-ea"/>
                <a:cs typeface="+mj-cs"/>
              </a:rPr>
              <a:t>maruziyeti</a:t>
            </a:r>
            <a:r>
              <a:rPr lang="tr-TR" sz="1600" dirty="0">
                <a:latin typeface="Arial Narrow" panose="020B0606020202030204" pitchFamily="34" charset="0"/>
                <a:ea typeface="+mj-ea"/>
                <a:cs typeface="+mj-cs"/>
              </a:rPr>
              <a:t> sınır değerin altına indirecek </a:t>
            </a:r>
            <a:r>
              <a:rPr lang="tr-TR" sz="1600" b="1" dirty="0">
                <a:latin typeface="Arial Narrow" panose="020B0606020202030204" pitchFamily="34" charset="0"/>
                <a:ea typeface="+mj-ea"/>
                <a:cs typeface="+mj-cs"/>
              </a:rPr>
              <a:t>önlemleri derhâl alacaktır</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Maruziyet</a:t>
            </a:r>
            <a:r>
              <a:rPr lang="tr-TR" sz="1600" dirty="0">
                <a:latin typeface="Arial Narrow" panose="020B0606020202030204" pitchFamily="34" charset="0"/>
                <a:ea typeface="+mj-ea"/>
                <a:cs typeface="+mj-cs"/>
              </a:rPr>
              <a:t> sınır değerinin aşılmasının nedenleri belirlenecek ve sınır değerin yeniden aşılmasını önlemek için gerekli koruma ve önleme tedbirleri alınacaktır. </a:t>
            </a:r>
          </a:p>
        </p:txBody>
      </p:sp>
    </p:spTree>
    <p:extLst>
      <p:ext uri="{BB962C8B-B14F-4D97-AF65-F5344CB8AC3E}">
        <p14:creationId xmlns:p14="http://schemas.microsoft.com/office/powerpoint/2010/main" val="41837516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GÜRÜLTÜNÜN SAĞLIĞA ETKİSİ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Gürültü </a:t>
            </a:r>
            <a:r>
              <a:rPr lang="tr-TR" sz="1600" dirty="0">
                <a:latin typeface="Arial Narrow" panose="020B0606020202030204" pitchFamily="34" charset="0"/>
                <a:ea typeface="+mj-ea"/>
                <a:cs typeface="+mj-cs"/>
              </a:rPr>
              <a:t>sesin arzu edilmeyen seviyesidir ki şiddetli, sürekli, işitme organlarını tahriş edici durumlarda insanı rahatsız eder ve sağlığına zarar verir. </a:t>
            </a: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Ses </a:t>
            </a:r>
            <a:r>
              <a:rPr lang="tr-TR" sz="1600" b="1" dirty="0" err="1">
                <a:latin typeface="Arial Narrow" panose="020B0606020202030204" pitchFamily="34" charset="0"/>
                <a:ea typeface="+mj-ea"/>
                <a:cs typeface="+mj-cs"/>
              </a:rPr>
              <a:t>etkilenim</a:t>
            </a:r>
            <a:r>
              <a:rPr lang="tr-TR" sz="1600" b="1" dirty="0">
                <a:latin typeface="Arial Narrow" panose="020B0606020202030204" pitchFamily="34" charset="0"/>
                <a:ea typeface="+mj-ea"/>
                <a:cs typeface="+mj-cs"/>
              </a:rPr>
              <a:t> düzeyi</a:t>
            </a:r>
            <a:r>
              <a:rPr lang="tr-TR" sz="1600" dirty="0">
                <a:latin typeface="Arial Narrow" panose="020B0606020202030204" pitchFamily="34" charset="0"/>
                <a:ea typeface="+mj-ea"/>
                <a:cs typeface="+mj-cs"/>
              </a:rPr>
              <a:t>, belli bir zaman aralığında ölçülen ses ile aynı toplam enerjideki sabit seviyedeki sesin ses düzeyidir. Gürültünün kişisel </a:t>
            </a:r>
            <a:r>
              <a:rPr lang="tr-TR" sz="1600" dirty="0" err="1">
                <a:latin typeface="Arial Narrow" panose="020B0606020202030204" pitchFamily="34" charset="0"/>
                <a:ea typeface="+mj-ea"/>
                <a:cs typeface="+mj-cs"/>
              </a:rPr>
              <a:t>maruziyet</a:t>
            </a:r>
            <a:r>
              <a:rPr lang="tr-TR" sz="1600" dirty="0">
                <a:latin typeface="Arial Narrow" panose="020B0606020202030204" pitchFamily="34" charset="0"/>
                <a:ea typeface="+mj-ea"/>
                <a:cs typeface="+mj-cs"/>
              </a:rPr>
              <a:t> değerini ölçmek için </a:t>
            </a:r>
            <a:r>
              <a:rPr lang="tr-TR" sz="1600" dirty="0" err="1">
                <a:latin typeface="Arial Narrow" panose="020B0606020202030204" pitchFamily="34" charset="0"/>
                <a:ea typeface="+mj-ea"/>
                <a:cs typeface="+mj-cs"/>
              </a:rPr>
              <a:t>dozimetre</a:t>
            </a:r>
            <a:r>
              <a:rPr lang="tr-TR" sz="1600" dirty="0">
                <a:latin typeface="Arial Narrow" panose="020B0606020202030204" pitchFamily="34" charset="0"/>
                <a:ea typeface="+mj-ea"/>
                <a:cs typeface="+mj-cs"/>
              </a:rPr>
              <a:t> kullanılır. </a:t>
            </a: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Gürültünün </a:t>
            </a:r>
            <a:r>
              <a:rPr lang="tr-TR" sz="1600" b="1" dirty="0">
                <a:latin typeface="Arial Narrow" panose="020B0606020202030204" pitchFamily="34" charset="0"/>
                <a:ea typeface="+mj-ea"/>
                <a:cs typeface="+mj-cs"/>
              </a:rPr>
              <a:t>şiddeti arttıkça etkisi de artar</a:t>
            </a:r>
            <a:r>
              <a:rPr lang="tr-TR" sz="1600" dirty="0">
                <a:latin typeface="Arial Narrow" panose="020B0606020202030204" pitchFamily="34" charset="0"/>
                <a:ea typeface="+mj-ea"/>
                <a:cs typeface="+mj-cs"/>
              </a:rPr>
              <a:t>. Ses karmaşasının gürültü olarak algılanması, sadece sesin yoğunluğuna değil, ses karmaşasındaki enformasyon içeriğine ve algılayan kişinin ses olayına karşı takındığı tavra bağlıdır. </a:t>
            </a:r>
          </a:p>
          <a:p>
            <a:pPr marL="0" indent="0">
              <a:lnSpc>
                <a:spcPct val="150000"/>
              </a:lnSpc>
              <a:buNone/>
            </a:pPr>
            <a:r>
              <a:rPr lang="tr-TR" sz="1600" dirty="0" smtClean="0">
                <a:latin typeface="Arial Narrow" panose="020B0606020202030204" pitchFamily="34" charset="0"/>
                <a:ea typeface="+mj-ea"/>
                <a:cs typeface="+mj-cs"/>
              </a:rPr>
              <a:t>	İnsan </a:t>
            </a:r>
            <a:r>
              <a:rPr lang="tr-TR" sz="1600" dirty="0">
                <a:latin typeface="Arial Narrow" panose="020B0606020202030204" pitchFamily="34" charset="0"/>
                <a:ea typeface="+mj-ea"/>
                <a:cs typeface="+mj-cs"/>
              </a:rPr>
              <a:t>için müsaade edilebilir ses seviyesi azami </a:t>
            </a:r>
            <a:r>
              <a:rPr lang="tr-TR" sz="1600" b="1" dirty="0">
                <a:latin typeface="Arial Narrow" panose="020B0606020202030204" pitchFamily="34" charset="0"/>
                <a:ea typeface="+mj-ea"/>
                <a:cs typeface="+mj-cs"/>
              </a:rPr>
              <a:t>80-85 </a:t>
            </a:r>
            <a:r>
              <a:rPr lang="tr-TR" sz="1600" b="1" dirty="0" err="1">
                <a:latin typeface="Arial Narrow" panose="020B0606020202030204" pitchFamily="34" charset="0"/>
                <a:ea typeface="+mj-ea"/>
                <a:cs typeface="+mj-cs"/>
              </a:rPr>
              <a:t>dB</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oranıdır. Zira, 85 </a:t>
            </a:r>
            <a:r>
              <a:rPr lang="tr-TR" sz="1600" dirty="0" err="1">
                <a:latin typeface="Arial Narrow" panose="020B0606020202030204" pitchFamily="34" charset="0"/>
                <a:ea typeface="+mj-ea"/>
                <a:cs typeface="+mj-cs"/>
              </a:rPr>
              <a:t>dB</a:t>
            </a:r>
            <a:r>
              <a:rPr lang="tr-TR" sz="1600" dirty="0">
                <a:latin typeface="Arial Narrow" panose="020B0606020202030204" pitchFamily="34" charset="0"/>
                <a:ea typeface="+mj-ea"/>
                <a:cs typeface="+mj-cs"/>
              </a:rPr>
              <a:t> üzerindeki ses şiddeti çalışanların işitme seviyesini olumsuz etkilemeye başlayacaktır. </a:t>
            </a:r>
          </a:p>
          <a:p>
            <a:pPr marL="0" indent="0">
              <a:lnSpc>
                <a:spcPct val="150000"/>
              </a:lnSpc>
              <a:buNone/>
            </a:pPr>
            <a:r>
              <a:rPr lang="tr-TR" sz="1600" dirty="0" smtClean="0">
                <a:latin typeface="Arial Narrow" panose="020B0606020202030204" pitchFamily="34" charset="0"/>
                <a:ea typeface="+mj-ea"/>
                <a:cs typeface="+mj-cs"/>
              </a:rPr>
              <a:t>	Yapılan </a:t>
            </a:r>
            <a:r>
              <a:rPr lang="tr-TR" sz="1600" dirty="0">
                <a:latin typeface="Arial Narrow" panose="020B0606020202030204" pitchFamily="34" charset="0"/>
                <a:ea typeface="+mj-ea"/>
                <a:cs typeface="+mj-cs"/>
              </a:rPr>
              <a:t>araştırmalar (100-10.000 Hz ve) </a:t>
            </a:r>
            <a:r>
              <a:rPr lang="tr-TR" sz="1600" b="1" dirty="0">
                <a:latin typeface="Arial Narrow" panose="020B0606020202030204" pitchFamily="34" charset="0"/>
                <a:ea typeface="+mj-ea"/>
                <a:cs typeface="+mj-cs"/>
              </a:rPr>
              <a:t>sürekli olarak 85 </a:t>
            </a:r>
            <a:r>
              <a:rPr lang="tr-TR" sz="1600" b="1" dirty="0" err="1">
                <a:latin typeface="Arial Narrow" panose="020B0606020202030204" pitchFamily="34" charset="0"/>
                <a:ea typeface="+mj-ea"/>
                <a:cs typeface="+mj-cs"/>
              </a:rPr>
              <a:t>dB'den</a:t>
            </a:r>
            <a:r>
              <a:rPr lang="tr-TR" sz="1600" b="1" dirty="0">
                <a:latin typeface="Arial Narrow" panose="020B0606020202030204" pitchFamily="34" charset="0"/>
                <a:ea typeface="+mj-ea"/>
                <a:cs typeface="+mj-cs"/>
              </a:rPr>
              <a:t> sonraki sesin </a:t>
            </a:r>
            <a:r>
              <a:rPr lang="tr-TR" sz="1600" dirty="0">
                <a:latin typeface="Arial Narrow" panose="020B0606020202030204" pitchFamily="34" charset="0"/>
                <a:ea typeface="+mj-ea"/>
                <a:cs typeface="+mj-cs"/>
              </a:rPr>
              <a:t>(gürültünün) insan sağlığında önemli tahribatlara (işitme kaybı </a:t>
            </a:r>
            <a:r>
              <a:rPr lang="tr-TR" sz="1600" dirty="0" err="1">
                <a:latin typeface="Arial Narrow" panose="020B0606020202030204" pitchFamily="34" charset="0"/>
                <a:ea typeface="+mj-ea"/>
                <a:cs typeface="+mj-cs"/>
              </a:rPr>
              <a:t>vb</a:t>
            </a:r>
            <a:r>
              <a:rPr lang="tr-TR" sz="1600" dirty="0">
                <a:latin typeface="Arial Narrow" panose="020B0606020202030204" pitchFamily="34" charset="0"/>
                <a:ea typeface="+mj-ea"/>
                <a:cs typeface="+mj-cs"/>
              </a:rPr>
              <a:t>) neden olduğunu göstermiştir. Gürültüye uzun süre maruz kalınması durumlarında kulakta </a:t>
            </a:r>
            <a:r>
              <a:rPr lang="tr-TR" sz="1600" b="1" dirty="0">
                <a:latin typeface="Arial Narrow" panose="020B0606020202030204" pitchFamily="34" charset="0"/>
                <a:ea typeface="+mj-ea"/>
                <a:cs typeface="+mj-cs"/>
              </a:rPr>
              <a:t>geri dönüsü mümkün olmayan </a:t>
            </a:r>
            <a:r>
              <a:rPr lang="tr-TR" sz="1600" dirty="0">
                <a:latin typeface="Arial Narrow" panose="020B0606020202030204" pitchFamily="34" charset="0"/>
                <a:ea typeface="+mj-ea"/>
                <a:cs typeface="+mj-cs"/>
              </a:rPr>
              <a:t>değişiklikler oluşur. Buna </a:t>
            </a:r>
            <a:r>
              <a:rPr lang="tr-TR" sz="1600" b="1" dirty="0">
                <a:latin typeface="Arial Narrow" panose="020B0606020202030204" pitchFamily="34" charset="0"/>
                <a:ea typeface="+mj-ea"/>
                <a:cs typeface="+mj-cs"/>
              </a:rPr>
              <a:t>kalıcı eşik kayması </a:t>
            </a:r>
            <a:r>
              <a:rPr lang="tr-TR" sz="1600" dirty="0">
                <a:latin typeface="Arial Narrow" panose="020B0606020202030204" pitchFamily="34" charset="0"/>
                <a:ea typeface="+mj-ea"/>
                <a:cs typeface="+mj-cs"/>
              </a:rPr>
              <a:t>denir (</a:t>
            </a:r>
            <a:r>
              <a:rPr lang="tr-TR" sz="1600" dirty="0" err="1">
                <a:latin typeface="Arial Narrow" panose="020B0606020202030204" pitchFamily="34" charset="0"/>
                <a:ea typeface="+mj-ea"/>
                <a:cs typeface="+mj-cs"/>
              </a:rPr>
              <a:t>Permanent</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Threshold</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Shift</a:t>
            </a:r>
            <a:r>
              <a:rPr lang="tr-TR" sz="1600" dirty="0">
                <a:latin typeface="Arial Narrow" panose="020B0606020202030204" pitchFamily="34" charset="0"/>
                <a:ea typeface="+mj-ea"/>
                <a:cs typeface="+mj-cs"/>
              </a:rPr>
              <a:t>, PTS). </a:t>
            </a:r>
          </a:p>
        </p:txBody>
      </p:sp>
    </p:spTree>
    <p:extLst>
      <p:ext uri="{BB962C8B-B14F-4D97-AF65-F5344CB8AC3E}">
        <p14:creationId xmlns:p14="http://schemas.microsoft.com/office/powerpoint/2010/main" val="27523913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1" name="Rectangle 7"/>
          <p:cNvSpPr>
            <a:spLocks noChangeArrowheads="1"/>
          </p:cNvSpPr>
          <p:nvPr/>
        </p:nvSpPr>
        <p:spPr bwMode="gray">
          <a:xfrm>
            <a:off x="431800" y="1373186"/>
            <a:ext cx="3615267" cy="971550"/>
          </a:xfrm>
          <a:prstGeom prst="rect">
            <a:avLst/>
          </a:prstGeom>
          <a:solidFill>
            <a:schemeClr val="accent2">
              <a:lumMod val="75000"/>
            </a:schemeClr>
          </a:solidFill>
          <a:ln w="12700">
            <a:solidFill>
              <a:schemeClr val="bg1">
                <a:lumMod val="85000"/>
              </a:schemeClr>
            </a:solidFill>
            <a:miter lim="800000"/>
            <a:headEnd/>
            <a:tailEnd/>
          </a:ln>
          <a:effectLst>
            <a:outerShdw dist="53882" dir="2700000" algn="ctr" rotWithShape="0">
              <a:srgbClr val="808080">
                <a:alpha val="50000"/>
              </a:srgbClr>
            </a:outerShdw>
          </a:effectLst>
        </p:spPr>
        <p:txBody>
          <a:bodyPr lIns="0" tIns="0" rIns="0" bIns="0" anchor="ctr"/>
          <a:lstStyle>
            <a:lvl1pPr marL="342900" indent="-342900" defTabSz="801688" eaLnBrk="0" hangingPunct="0">
              <a:defRPr>
                <a:solidFill>
                  <a:schemeClr val="tx1"/>
                </a:solidFill>
                <a:latin typeface="Calibri" pitchFamily="34" charset="0"/>
                <a:ea typeface="SimSun" pitchFamily="2" charset="-122"/>
              </a:defRPr>
            </a:lvl1pPr>
            <a:lvl2pPr marL="742950" indent="-285750" defTabSz="801688" eaLnBrk="0" hangingPunct="0">
              <a:defRPr>
                <a:solidFill>
                  <a:schemeClr val="tx1"/>
                </a:solidFill>
                <a:latin typeface="Calibri" pitchFamily="34" charset="0"/>
                <a:ea typeface="SimSun" pitchFamily="2" charset="-122"/>
              </a:defRPr>
            </a:lvl2pPr>
            <a:lvl3pPr marL="1143000" indent="-228600" defTabSz="801688" eaLnBrk="0" hangingPunct="0">
              <a:defRPr>
                <a:solidFill>
                  <a:schemeClr val="tx1"/>
                </a:solidFill>
                <a:latin typeface="Calibri" pitchFamily="34" charset="0"/>
                <a:ea typeface="SimSun" pitchFamily="2" charset="-122"/>
              </a:defRPr>
            </a:lvl3pPr>
            <a:lvl4pPr marL="1600200" indent="-228600" defTabSz="801688" eaLnBrk="0" hangingPunct="0">
              <a:defRPr>
                <a:solidFill>
                  <a:schemeClr val="tx1"/>
                </a:solidFill>
                <a:latin typeface="Calibri" pitchFamily="34" charset="0"/>
                <a:ea typeface="SimSun" pitchFamily="2" charset="-122"/>
              </a:defRPr>
            </a:lvl4pPr>
            <a:lvl5pPr marL="2057400" indent="-228600" defTabSz="801688" eaLnBrk="0" hangingPunct="0">
              <a:defRPr>
                <a:solidFill>
                  <a:schemeClr val="tx1"/>
                </a:solidFill>
                <a:latin typeface="Calibri" pitchFamily="34" charset="0"/>
                <a:ea typeface="SimSun" pitchFamily="2" charset="-122"/>
              </a:defRPr>
            </a:lvl5pPr>
            <a:lvl6pPr marL="2514600" indent="-228600" defTabSz="801688" eaLnBrk="0" fontAlgn="base" hangingPunct="0">
              <a:spcBef>
                <a:spcPct val="0"/>
              </a:spcBef>
              <a:spcAft>
                <a:spcPct val="0"/>
              </a:spcAft>
              <a:defRPr>
                <a:solidFill>
                  <a:schemeClr val="tx1"/>
                </a:solidFill>
                <a:latin typeface="Calibri" pitchFamily="34" charset="0"/>
                <a:ea typeface="SimSun" pitchFamily="2" charset="-122"/>
              </a:defRPr>
            </a:lvl6pPr>
            <a:lvl7pPr marL="2971800" indent="-228600" defTabSz="801688" eaLnBrk="0" fontAlgn="base" hangingPunct="0">
              <a:spcBef>
                <a:spcPct val="0"/>
              </a:spcBef>
              <a:spcAft>
                <a:spcPct val="0"/>
              </a:spcAft>
              <a:defRPr>
                <a:solidFill>
                  <a:schemeClr val="tx1"/>
                </a:solidFill>
                <a:latin typeface="Calibri" pitchFamily="34" charset="0"/>
                <a:ea typeface="SimSun" pitchFamily="2" charset="-122"/>
              </a:defRPr>
            </a:lvl7pPr>
            <a:lvl8pPr marL="3429000" indent="-228600" defTabSz="801688" eaLnBrk="0" fontAlgn="base" hangingPunct="0">
              <a:spcBef>
                <a:spcPct val="0"/>
              </a:spcBef>
              <a:spcAft>
                <a:spcPct val="0"/>
              </a:spcAft>
              <a:defRPr>
                <a:solidFill>
                  <a:schemeClr val="tx1"/>
                </a:solidFill>
                <a:latin typeface="Calibri" pitchFamily="34" charset="0"/>
                <a:ea typeface="SimSun" pitchFamily="2" charset="-122"/>
              </a:defRPr>
            </a:lvl8pPr>
            <a:lvl9pPr marL="3886200" indent="-228600" defTabSz="801688" eaLnBrk="0" fontAlgn="base" hangingPunct="0">
              <a:spcBef>
                <a:spcPct val="0"/>
              </a:spcBef>
              <a:spcAft>
                <a:spcPct val="0"/>
              </a:spcAft>
              <a:defRPr>
                <a:solidFill>
                  <a:schemeClr val="tx1"/>
                </a:solidFill>
                <a:latin typeface="Calibri" pitchFamily="34" charset="0"/>
                <a:ea typeface="SimSun" pitchFamily="2" charset="-122"/>
              </a:defRPr>
            </a:lvl9pPr>
          </a:lstStyle>
          <a:p>
            <a:pPr algn="ctr">
              <a:defRPr/>
            </a:pPr>
            <a:r>
              <a:rPr lang="tr-TR" altLang="tr-TR" sz="2000" b="1" dirty="0" smtClean="0">
                <a:solidFill>
                  <a:srgbClr val="FFFFFF"/>
                </a:solidFill>
                <a:latin typeface="Cambria Math" pitchFamily="18" charset="0"/>
                <a:cs typeface="+mn-cs"/>
              </a:rPr>
              <a:t>FİZYOLOJİK  ETKİLERİ</a:t>
            </a:r>
          </a:p>
        </p:txBody>
      </p:sp>
      <p:sp>
        <p:nvSpPr>
          <p:cNvPr id="2" name="Rectangle 7"/>
          <p:cNvSpPr>
            <a:spLocks noChangeArrowheads="1"/>
          </p:cNvSpPr>
          <p:nvPr/>
        </p:nvSpPr>
        <p:spPr bwMode="gray">
          <a:xfrm>
            <a:off x="4288367" y="1373186"/>
            <a:ext cx="3615267" cy="971550"/>
          </a:xfrm>
          <a:prstGeom prst="rect">
            <a:avLst/>
          </a:prstGeom>
          <a:solidFill>
            <a:schemeClr val="tx2">
              <a:lumMod val="75000"/>
            </a:schemeClr>
          </a:soli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lvl1pPr defTabSz="801688" eaLnBrk="0" hangingPunct="0">
              <a:defRPr>
                <a:solidFill>
                  <a:schemeClr val="tx1"/>
                </a:solidFill>
                <a:latin typeface="Calibri" pitchFamily="34" charset="0"/>
                <a:ea typeface="SimSun" pitchFamily="2" charset="-122"/>
              </a:defRPr>
            </a:lvl1pPr>
            <a:lvl2pPr marL="742950" indent="-285750" defTabSz="801688" eaLnBrk="0" hangingPunct="0">
              <a:defRPr>
                <a:solidFill>
                  <a:schemeClr val="tx1"/>
                </a:solidFill>
                <a:latin typeface="Calibri" pitchFamily="34" charset="0"/>
                <a:ea typeface="SimSun" pitchFamily="2" charset="-122"/>
              </a:defRPr>
            </a:lvl2pPr>
            <a:lvl3pPr marL="1143000" indent="-228600" defTabSz="801688" eaLnBrk="0" hangingPunct="0">
              <a:defRPr>
                <a:solidFill>
                  <a:schemeClr val="tx1"/>
                </a:solidFill>
                <a:latin typeface="Calibri" pitchFamily="34" charset="0"/>
                <a:ea typeface="SimSun" pitchFamily="2" charset="-122"/>
              </a:defRPr>
            </a:lvl3pPr>
            <a:lvl4pPr marL="1600200" indent="-228600" defTabSz="801688" eaLnBrk="0" hangingPunct="0">
              <a:defRPr>
                <a:solidFill>
                  <a:schemeClr val="tx1"/>
                </a:solidFill>
                <a:latin typeface="Calibri" pitchFamily="34" charset="0"/>
                <a:ea typeface="SimSun" pitchFamily="2" charset="-122"/>
              </a:defRPr>
            </a:lvl4pPr>
            <a:lvl5pPr marL="2057400" indent="-228600" defTabSz="801688" eaLnBrk="0" hangingPunct="0">
              <a:defRPr>
                <a:solidFill>
                  <a:schemeClr val="tx1"/>
                </a:solidFill>
                <a:latin typeface="Calibri" pitchFamily="34" charset="0"/>
                <a:ea typeface="SimSun" pitchFamily="2" charset="-122"/>
              </a:defRPr>
            </a:lvl5pPr>
            <a:lvl6pPr marL="2514600" indent="-228600" defTabSz="801688" eaLnBrk="0" fontAlgn="base" hangingPunct="0">
              <a:spcBef>
                <a:spcPct val="0"/>
              </a:spcBef>
              <a:spcAft>
                <a:spcPct val="0"/>
              </a:spcAft>
              <a:defRPr>
                <a:solidFill>
                  <a:schemeClr val="tx1"/>
                </a:solidFill>
                <a:latin typeface="Calibri" pitchFamily="34" charset="0"/>
                <a:ea typeface="SimSun" pitchFamily="2" charset="-122"/>
              </a:defRPr>
            </a:lvl6pPr>
            <a:lvl7pPr marL="2971800" indent="-228600" defTabSz="801688" eaLnBrk="0" fontAlgn="base" hangingPunct="0">
              <a:spcBef>
                <a:spcPct val="0"/>
              </a:spcBef>
              <a:spcAft>
                <a:spcPct val="0"/>
              </a:spcAft>
              <a:defRPr>
                <a:solidFill>
                  <a:schemeClr val="tx1"/>
                </a:solidFill>
                <a:latin typeface="Calibri" pitchFamily="34" charset="0"/>
                <a:ea typeface="SimSun" pitchFamily="2" charset="-122"/>
              </a:defRPr>
            </a:lvl7pPr>
            <a:lvl8pPr marL="3429000" indent="-228600" defTabSz="801688" eaLnBrk="0" fontAlgn="base" hangingPunct="0">
              <a:spcBef>
                <a:spcPct val="0"/>
              </a:spcBef>
              <a:spcAft>
                <a:spcPct val="0"/>
              </a:spcAft>
              <a:defRPr>
                <a:solidFill>
                  <a:schemeClr val="tx1"/>
                </a:solidFill>
                <a:latin typeface="Calibri" pitchFamily="34" charset="0"/>
                <a:ea typeface="SimSun" pitchFamily="2" charset="-122"/>
              </a:defRPr>
            </a:lvl8pPr>
            <a:lvl9pPr marL="3886200" indent="-228600" defTabSz="801688" eaLnBrk="0" fontAlgn="base" hangingPunct="0">
              <a:spcBef>
                <a:spcPct val="0"/>
              </a:spcBef>
              <a:spcAft>
                <a:spcPct val="0"/>
              </a:spcAft>
              <a:defRPr>
                <a:solidFill>
                  <a:schemeClr val="tx1"/>
                </a:solidFill>
                <a:latin typeface="Calibri" pitchFamily="34" charset="0"/>
                <a:ea typeface="SimSun" pitchFamily="2" charset="-122"/>
              </a:defRPr>
            </a:lvl9pPr>
          </a:lstStyle>
          <a:p>
            <a:pPr algn="ctr">
              <a:defRPr/>
            </a:pPr>
            <a:r>
              <a:rPr lang="tr-TR" altLang="tr-TR" sz="2000" b="1" dirty="0" smtClean="0">
                <a:solidFill>
                  <a:srgbClr val="FFFFFF"/>
                </a:solidFill>
                <a:latin typeface="Cambria Math" pitchFamily="18" charset="0"/>
                <a:cs typeface="+mn-cs"/>
              </a:rPr>
              <a:t>PSİKOLOJİK  ETKİLERİ</a:t>
            </a:r>
          </a:p>
        </p:txBody>
      </p:sp>
      <p:sp>
        <p:nvSpPr>
          <p:cNvPr id="3" name="Rectangle 7"/>
          <p:cNvSpPr>
            <a:spLocks noChangeArrowheads="1"/>
          </p:cNvSpPr>
          <p:nvPr/>
        </p:nvSpPr>
        <p:spPr bwMode="gray">
          <a:xfrm>
            <a:off x="8144933" y="1373186"/>
            <a:ext cx="3615267" cy="971550"/>
          </a:xfrm>
          <a:prstGeom prst="rect">
            <a:avLst/>
          </a:prstGeom>
          <a:gradFill rotWithShape="1">
            <a:gsLst>
              <a:gs pos="0">
                <a:schemeClr val="bg2"/>
              </a:gs>
              <a:gs pos="50000">
                <a:schemeClr val="bg2">
                  <a:gamma/>
                  <a:tint val="60784"/>
                  <a:invGamma/>
                </a:schemeClr>
              </a:gs>
              <a:gs pos="100000">
                <a:schemeClr val="bg2"/>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lvl1pPr defTabSz="801688" eaLnBrk="0" hangingPunct="0">
              <a:defRPr>
                <a:solidFill>
                  <a:schemeClr val="tx1"/>
                </a:solidFill>
                <a:latin typeface="Calibri" pitchFamily="34" charset="0"/>
                <a:ea typeface="SimSun" pitchFamily="2" charset="-122"/>
              </a:defRPr>
            </a:lvl1pPr>
            <a:lvl2pPr marL="742950" indent="-285750" defTabSz="801688" eaLnBrk="0" hangingPunct="0">
              <a:defRPr>
                <a:solidFill>
                  <a:schemeClr val="tx1"/>
                </a:solidFill>
                <a:latin typeface="Calibri" pitchFamily="34" charset="0"/>
                <a:ea typeface="SimSun" pitchFamily="2" charset="-122"/>
              </a:defRPr>
            </a:lvl2pPr>
            <a:lvl3pPr marL="1143000" indent="-228600" defTabSz="801688" eaLnBrk="0" hangingPunct="0">
              <a:defRPr>
                <a:solidFill>
                  <a:schemeClr val="tx1"/>
                </a:solidFill>
                <a:latin typeface="Calibri" pitchFamily="34" charset="0"/>
                <a:ea typeface="SimSun" pitchFamily="2" charset="-122"/>
              </a:defRPr>
            </a:lvl3pPr>
            <a:lvl4pPr marL="1600200" indent="-228600" defTabSz="801688" eaLnBrk="0" hangingPunct="0">
              <a:defRPr>
                <a:solidFill>
                  <a:schemeClr val="tx1"/>
                </a:solidFill>
                <a:latin typeface="Calibri" pitchFamily="34" charset="0"/>
                <a:ea typeface="SimSun" pitchFamily="2" charset="-122"/>
              </a:defRPr>
            </a:lvl4pPr>
            <a:lvl5pPr marL="2057400" indent="-228600" defTabSz="801688" eaLnBrk="0" hangingPunct="0">
              <a:defRPr>
                <a:solidFill>
                  <a:schemeClr val="tx1"/>
                </a:solidFill>
                <a:latin typeface="Calibri" pitchFamily="34" charset="0"/>
                <a:ea typeface="SimSun" pitchFamily="2" charset="-122"/>
              </a:defRPr>
            </a:lvl5pPr>
            <a:lvl6pPr marL="2514600" indent="-228600" defTabSz="801688" eaLnBrk="0" fontAlgn="base" hangingPunct="0">
              <a:spcBef>
                <a:spcPct val="0"/>
              </a:spcBef>
              <a:spcAft>
                <a:spcPct val="0"/>
              </a:spcAft>
              <a:defRPr>
                <a:solidFill>
                  <a:schemeClr val="tx1"/>
                </a:solidFill>
                <a:latin typeface="Calibri" pitchFamily="34" charset="0"/>
                <a:ea typeface="SimSun" pitchFamily="2" charset="-122"/>
              </a:defRPr>
            </a:lvl6pPr>
            <a:lvl7pPr marL="2971800" indent="-228600" defTabSz="801688" eaLnBrk="0" fontAlgn="base" hangingPunct="0">
              <a:spcBef>
                <a:spcPct val="0"/>
              </a:spcBef>
              <a:spcAft>
                <a:spcPct val="0"/>
              </a:spcAft>
              <a:defRPr>
                <a:solidFill>
                  <a:schemeClr val="tx1"/>
                </a:solidFill>
                <a:latin typeface="Calibri" pitchFamily="34" charset="0"/>
                <a:ea typeface="SimSun" pitchFamily="2" charset="-122"/>
              </a:defRPr>
            </a:lvl7pPr>
            <a:lvl8pPr marL="3429000" indent="-228600" defTabSz="801688" eaLnBrk="0" fontAlgn="base" hangingPunct="0">
              <a:spcBef>
                <a:spcPct val="0"/>
              </a:spcBef>
              <a:spcAft>
                <a:spcPct val="0"/>
              </a:spcAft>
              <a:defRPr>
                <a:solidFill>
                  <a:schemeClr val="tx1"/>
                </a:solidFill>
                <a:latin typeface="Calibri" pitchFamily="34" charset="0"/>
                <a:ea typeface="SimSun" pitchFamily="2" charset="-122"/>
              </a:defRPr>
            </a:lvl8pPr>
            <a:lvl9pPr marL="3886200" indent="-228600" defTabSz="801688" eaLnBrk="0" fontAlgn="base" hangingPunct="0">
              <a:spcBef>
                <a:spcPct val="0"/>
              </a:spcBef>
              <a:spcAft>
                <a:spcPct val="0"/>
              </a:spcAft>
              <a:defRPr>
                <a:solidFill>
                  <a:schemeClr val="tx1"/>
                </a:solidFill>
                <a:latin typeface="Calibri" pitchFamily="34" charset="0"/>
                <a:ea typeface="SimSun" pitchFamily="2" charset="-122"/>
              </a:defRPr>
            </a:lvl9pPr>
          </a:lstStyle>
          <a:p>
            <a:pPr algn="ctr">
              <a:defRPr/>
            </a:pPr>
            <a:r>
              <a:rPr lang="tr-TR" altLang="tr-TR" sz="2000" b="1" smtClean="0">
                <a:solidFill>
                  <a:srgbClr val="FF0000"/>
                </a:solidFill>
                <a:latin typeface="Cambria Math" pitchFamily="18" charset="0"/>
                <a:cs typeface="+mn-cs"/>
              </a:rPr>
              <a:t>PERFORMANS ETKİLERİ</a:t>
            </a:r>
          </a:p>
        </p:txBody>
      </p:sp>
      <p:sp>
        <p:nvSpPr>
          <p:cNvPr id="36867" name="Rectangle 3"/>
          <p:cNvSpPr>
            <a:spLocks noChangeArrowheads="1"/>
          </p:cNvSpPr>
          <p:nvPr/>
        </p:nvSpPr>
        <p:spPr bwMode="gray">
          <a:xfrm>
            <a:off x="431800" y="2344736"/>
            <a:ext cx="3615267" cy="3903662"/>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lstStyle/>
          <a:p>
            <a:pPr marL="252000" indent="-180000">
              <a:buFont typeface="+mj-lt"/>
              <a:buAutoNum type="arabicPeriod"/>
              <a:defRPr/>
            </a:pPr>
            <a:r>
              <a:rPr lang="tr-TR" sz="1600" i="1" dirty="0">
                <a:cs typeface="Calibri" pitchFamily="34" charset="0"/>
              </a:rPr>
              <a:t>İşitme kayıpları, </a:t>
            </a:r>
          </a:p>
          <a:p>
            <a:pPr marL="252000" indent="-180000">
              <a:buFont typeface="+mj-lt"/>
              <a:buAutoNum type="arabicPeriod"/>
              <a:defRPr/>
            </a:pPr>
            <a:r>
              <a:rPr lang="tr-TR" sz="1600" i="1" dirty="0">
                <a:cs typeface="Calibri" pitchFamily="34" charset="0"/>
              </a:rPr>
              <a:t>Kan basıncının artması, </a:t>
            </a:r>
          </a:p>
          <a:p>
            <a:pPr marL="252000" indent="-180000">
              <a:buFont typeface="+mj-lt"/>
              <a:buAutoNum type="arabicPeriod"/>
              <a:defRPr/>
            </a:pPr>
            <a:r>
              <a:rPr lang="tr-TR" sz="1600" i="1" dirty="0">
                <a:cs typeface="Calibri" pitchFamily="34" charset="0"/>
              </a:rPr>
              <a:t>Kalp atışlarında değişim,</a:t>
            </a:r>
          </a:p>
          <a:p>
            <a:pPr marL="252000" indent="-180000">
              <a:buFont typeface="+mj-lt"/>
              <a:buAutoNum type="arabicPeriod"/>
              <a:defRPr/>
            </a:pPr>
            <a:r>
              <a:rPr lang="tr-TR" sz="1600" i="1" dirty="0">
                <a:cs typeface="Calibri" pitchFamily="34" charset="0"/>
              </a:rPr>
              <a:t>Dolaşım bozuklukları, </a:t>
            </a:r>
          </a:p>
          <a:p>
            <a:pPr marL="252000" indent="-180000">
              <a:buFont typeface="+mj-lt"/>
              <a:buAutoNum type="arabicPeriod"/>
              <a:defRPr/>
            </a:pPr>
            <a:r>
              <a:rPr lang="tr-TR" sz="1600" i="1" dirty="0">
                <a:cs typeface="Calibri" pitchFamily="34" charset="0"/>
              </a:rPr>
              <a:t>Solunumda hızlanma, </a:t>
            </a:r>
          </a:p>
          <a:p>
            <a:pPr marL="252000" indent="-180000">
              <a:buFont typeface="+mj-lt"/>
              <a:buAutoNum type="arabicPeriod"/>
              <a:defRPr/>
            </a:pPr>
            <a:r>
              <a:rPr lang="tr-TR" sz="1600" i="1" dirty="0">
                <a:cs typeface="Calibri" pitchFamily="34" charset="0"/>
              </a:rPr>
              <a:t>Terlemede artış,</a:t>
            </a:r>
          </a:p>
          <a:p>
            <a:pPr marL="252000" indent="-180000">
              <a:buFont typeface="+mj-lt"/>
              <a:buAutoNum type="arabicPeriod"/>
              <a:defRPr/>
            </a:pPr>
            <a:r>
              <a:rPr lang="tr-TR" sz="1600" i="1" dirty="0">
                <a:cs typeface="Calibri" pitchFamily="34" charset="0"/>
              </a:rPr>
              <a:t>Mide bulantısı,</a:t>
            </a:r>
          </a:p>
          <a:p>
            <a:pPr marL="252000" indent="-180000">
              <a:buFont typeface="+mj-lt"/>
              <a:buAutoNum type="arabicPeriod"/>
              <a:defRPr/>
            </a:pPr>
            <a:r>
              <a:rPr lang="tr-TR" sz="1600" i="1" dirty="0">
                <a:cs typeface="Calibri" pitchFamily="34" charset="0"/>
              </a:rPr>
              <a:t>Baş ağrısı,</a:t>
            </a:r>
          </a:p>
          <a:p>
            <a:pPr marL="252000" indent="-180000">
              <a:buFont typeface="+mj-lt"/>
              <a:buAutoNum type="arabicPeriod"/>
              <a:defRPr/>
            </a:pPr>
            <a:r>
              <a:rPr lang="tr-TR" sz="1600" i="1" dirty="0">
                <a:cs typeface="Calibri" pitchFamily="34" charset="0"/>
              </a:rPr>
              <a:t>Göz bebeklerinde büyüme</a:t>
            </a:r>
          </a:p>
          <a:p>
            <a:pPr algn="ctr">
              <a:defRPr/>
            </a:pPr>
            <a:endParaRPr lang="tr-TR" sz="1600" i="1" dirty="0">
              <a:cs typeface="Calibri" pitchFamily="34" charset="0"/>
            </a:endParaRPr>
          </a:p>
          <a:p>
            <a:pPr algn="ctr">
              <a:defRPr/>
            </a:pPr>
            <a:endParaRPr lang="tr-TR" sz="1600" i="1" dirty="0">
              <a:solidFill>
                <a:srgbClr val="000000"/>
              </a:solidFill>
              <a:effectLst>
                <a:outerShdw blurRad="38100" dist="38100" dir="2700000" algn="tl">
                  <a:srgbClr val="000000">
                    <a:alpha val="43137"/>
                  </a:srgbClr>
                </a:outerShdw>
              </a:effectLst>
              <a:cs typeface="Calibri" pitchFamily="34" charset="0"/>
            </a:endParaRPr>
          </a:p>
          <a:p>
            <a:pPr algn="ctr">
              <a:defRPr/>
            </a:pPr>
            <a:endParaRPr lang="en-GB" sz="1600" i="1" dirty="0">
              <a:solidFill>
                <a:srgbClr val="000000"/>
              </a:solidFill>
              <a:effectLst>
                <a:outerShdw blurRad="38100" dist="38100" dir="2700000" algn="tl">
                  <a:srgbClr val="000000">
                    <a:alpha val="43137"/>
                  </a:srgbClr>
                </a:outerShdw>
              </a:effectLst>
              <a:cs typeface="Calibri" pitchFamily="34" charset="0"/>
            </a:endParaRPr>
          </a:p>
        </p:txBody>
      </p:sp>
      <p:sp>
        <p:nvSpPr>
          <p:cNvPr id="15366" name="Rectangle 3"/>
          <p:cNvSpPr>
            <a:spLocks noChangeArrowheads="1"/>
          </p:cNvSpPr>
          <p:nvPr/>
        </p:nvSpPr>
        <p:spPr bwMode="gray">
          <a:xfrm>
            <a:off x="4288367" y="2344736"/>
            <a:ext cx="3615267" cy="3903662"/>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lstStyle>
            <a:lvl1pPr marL="215900" indent="-215900" eaLnBrk="0" hangingPunct="0">
              <a:spcBef>
                <a:spcPct val="20000"/>
              </a:spcBef>
              <a:buFont typeface="Arial" pitchFamily="34" charset="0"/>
              <a:buChar char="•"/>
              <a:defRPr sz="3200">
                <a:solidFill>
                  <a:schemeClr val="tx1"/>
                </a:solidFill>
                <a:latin typeface="Calibri" pitchFamily="34" charset="0"/>
                <a:ea typeface="SimSun" pitchFamily="2" charset="-122"/>
              </a:defRPr>
            </a:lvl1pPr>
            <a:lvl2pPr marL="742950" indent="-285750" eaLnBrk="0" hangingPunct="0">
              <a:spcBef>
                <a:spcPct val="20000"/>
              </a:spcBef>
              <a:buFont typeface="Arial" pitchFamily="34" charset="0"/>
              <a:buChar char="–"/>
              <a:defRPr sz="2800">
                <a:solidFill>
                  <a:schemeClr val="tx1"/>
                </a:solidFill>
                <a:latin typeface="Calibri" pitchFamily="34" charset="0"/>
                <a:ea typeface="SimSun" pitchFamily="2" charset="-122"/>
              </a:defRPr>
            </a:lvl2pPr>
            <a:lvl3pPr marL="1143000" indent="-228600" eaLnBrk="0" hangingPunct="0">
              <a:spcBef>
                <a:spcPct val="20000"/>
              </a:spcBef>
              <a:buFont typeface="Arial" pitchFamily="34" charset="0"/>
              <a:buChar char="•"/>
              <a:defRPr sz="2400">
                <a:solidFill>
                  <a:schemeClr val="tx1"/>
                </a:solidFill>
                <a:latin typeface="Calibri" pitchFamily="34" charset="0"/>
                <a:ea typeface="SimSun" pitchFamily="2" charset="-122"/>
              </a:defRPr>
            </a:lvl3pPr>
            <a:lvl4pPr marL="1600200" indent="-228600" eaLnBrk="0" hangingPunct="0">
              <a:spcBef>
                <a:spcPct val="20000"/>
              </a:spcBef>
              <a:buFont typeface="Arial" pitchFamily="34" charset="0"/>
              <a:buChar char="–"/>
              <a:defRPr sz="2000">
                <a:solidFill>
                  <a:schemeClr val="tx1"/>
                </a:solidFill>
                <a:latin typeface="Calibri" pitchFamily="34" charset="0"/>
                <a:ea typeface="SimSun" pitchFamily="2" charset="-122"/>
              </a:defRPr>
            </a:lvl4pPr>
            <a:lvl5pPr marL="2057400" indent="-228600" eaLnBrk="0" hangingPunct="0">
              <a:spcBef>
                <a:spcPct val="20000"/>
              </a:spcBef>
              <a:buFont typeface="Arial" pitchFamily="34" charset="0"/>
              <a:buChar char="»"/>
              <a:defRPr sz="2000">
                <a:solidFill>
                  <a:schemeClr val="tx1"/>
                </a:solidFill>
                <a:latin typeface="Calibri" pitchFamily="34" charset="0"/>
                <a:ea typeface="SimSun"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9pPr>
          </a:lstStyle>
          <a:p>
            <a:pPr eaLnBrk="1" hangingPunct="1">
              <a:spcBef>
                <a:spcPct val="0"/>
              </a:spcBef>
              <a:buFont typeface="Calibri" pitchFamily="34" charset="0"/>
              <a:buAutoNum type="arabicPeriod"/>
            </a:pPr>
            <a:r>
              <a:rPr lang="tr-TR" altLang="tr-TR" sz="1600" i="1">
                <a:cs typeface="Calibri" pitchFamily="34" charset="0"/>
              </a:rPr>
              <a:t>Davranış bozuklukları,</a:t>
            </a:r>
          </a:p>
          <a:p>
            <a:pPr eaLnBrk="1" hangingPunct="1">
              <a:spcBef>
                <a:spcPct val="0"/>
              </a:spcBef>
              <a:buFont typeface="Calibri" pitchFamily="34" charset="0"/>
              <a:buAutoNum type="arabicPeriod"/>
            </a:pPr>
            <a:r>
              <a:rPr lang="tr-TR" altLang="tr-TR" sz="1600" i="1">
                <a:cs typeface="Calibri" pitchFamily="34" charset="0"/>
              </a:rPr>
              <a:t>Uyku bozuklukları, </a:t>
            </a:r>
          </a:p>
          <a:p>
            <a:pPr eaLnBrk="1" hangingPunct="1">
              <a:spcBef>
                <a:spcPct val="0"/>
              </a:spcBef>
              <a:buFont typeface="Calibri" pitchFamily="34" charset="0"/>
              <a:buAutoNum type="arabicPeriod"/>
            </a:pPr>
            <a:r>
              <a:rPr lang="tr-TR" altLang="tr-TR" sz="1600" i="1">
                <a:cs typeface="Calibri" pitchFamily="34" charset="0"/>
              </a:rPr>
              <a:t>Aşırı sinirlilik ve tepkiler,</a:t>
            </a:r>
          </a:p>
          <a:p>
            <a:pPr eaLnBrk="1" hangingPunct="1">
              <a:spcBef>
                <a:spcPct val="0"/>
              </a:spcBef>
              <a:buFont typeface="Calibri" pitchFamily="34" charset="0"/>
              <a:buAutoNum type="arabicPeriod"/>
            </a:pPr>
            <a:r>
              <a:rPr lang="tr-TR" altLang="tr-TR" sz="1600" i="1">
                <a:cs typeface="Calibri" pitchFamily="34" charset="0"/>
              </a:rPr>
              <a:t>Konuşurken bağırmalar,</a:t>
            </a:r>
          </a:p>
          <a:p>
            <a:pPr eaLnBrk="1" hangingPunct="1">
              <a:spcBef>
                <a:spcPct val="0"/>
              </a:spcBef>
              <a:buFont typeface="Calibri" pitchFamily="34" charset="0"/>
              <a:buAutoNum type="arabicPeriod"/>
            </a:pPr>
            <a:r>
              <a:rPr lang="tr-TR" altLang="tr-TR" sz="1600" i="1">
                <a:cs typeface="Calibri" pitchFamily="34" charset="0"/>
              </a:rPr>
              <a:t>Hoşnutsuzluk, </a:t>
            </a:r>
          </a:p>
          <a:p>
            <a:pPr eaLnBrk="1" hangingPunct="1">
              <a:spcBef>
                <a:spcPct val="0"/>
              </a:spcBef>
              <a:buFont typeface="Calibri" pitchFamily="34" charset="0"/>
              <a:buAutoNum type="arabicPeriod"/>
            </a:pPr>
            <a:r>
              <a:rPr lang="tr-TR" altLang="tr-TR" sz="1600" i="1">
                <a:cs typeface="Calibri" pitchFamily="34" charset="0"/>
              </a:rPr>
              <a:t>Tedirginlik,</a:t>
            </a:r>
          </a:p>
          <a:p>
            <a:pPr eaLnBrk="1" hangingPunct="1">
              <a:spcBef>
                <a:spcPct val="0"/>
              </a:spcBef>
              <a:buFont typeface="Calibri" pitchFamily="34" charset="0"/>
              <a:buAutoNum type="arabicPeriod"/>
            </a:pPr>
            <a:r>
              <a:rPr lang="tr-TR" altLang="tr-TR" sz="1600" i="1">
                <a:cs typeface="Calibri" pitchFamily="34" charset="0"/>
              </a:rPr>
              <a:t>Baş ağrıları,</a:t>
            </a:r>
          </a:p>
          <a:p>
            <a:pPr eaLnBrk="1" hangingPunct="1">
              <a:spcBef>
                <a:spcPct val="0"/>
              </a:spcBef>
              <a:buFont typeface="Calibri" pitchFamily="34" charset="0"/>
              <a:buAutoNum type="arabicPeriod"/>
            </a:pPr>
            <a:r>
              <a:rPr lang="tr-TR" altLang="tr-TR" sz="1600" i="1">
                <a:cs typeface="Calibri" pitchFamily="34" charset="0"/>
              </a:rPr>
              <a:t>Stresler,</a:t>
            </a:r>
          </a:p>
        </p:txBody>
      </p:sp>
      <p:sp>
        <p:nvSpPr>
          <p:cNvPr id="5" name="Rectangle 3"/>
          <p:cNvSpPr>
            <a:spLocks noChangeArrowheads="1"/>
          </p:cNvSpPr>
          <p:nvPr/>
        </p:nvSpPr>
        <p:spPr bwMode="gray">
          <a:xfrm>
            <a:off x="8144933" y="2344736"/>
            <a:ext cx="3615267" cy="3903662"/>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lstStyle/>
          <a:p>
            <a:pPr marL="216000" indent="-216000">
              <a:buFont typeface="+mj-lt"/>
              <a:buAutoNum type="arabicPeriod"/>
              <a:defRPr/>
            </a:pPr>
            <a:r>
              <a:rPr lang="tr-TR" sz="1600" i="1" dirty="0">
                <a:cs typeface="Calibri" pitchFamily="34" charset="0"/>
              </a:rPr>
              <a:t>İş veriminin düşmesi,</a:t>
            </a:r>
          </a:p>
          <a:p>
            <a:pPr marL="216000" indent="-216000">
              <a:buFont typeface="+mj-lt"/>
              <a:buAutoNum type="arabicPeriod"/>
              <a:defRPr/>
            </a:pPr>
            <a:r>
              <a:rPr lang="tr-TR" sz="1600" i="1" dirty="0">
                <a:cs typeface="Calibri" pitchFamily="34" charset="0"/>
              </a:rPr>
              <a:t>İş kalitesinin düşmesi,</a:t>
            </a:r>
          </a:p>
          <a:p>
            <a:pPr marL="216000" indent="-216000">
              <a:buFont typeface="+mj-lt"/>
              <a:buAutoNum type="arabicPeriod"/>
              <a:defRPr/>
            </a:pPr>
            <a:r>
              <a:rPr lang="tr-TR" sz="1600" i="1" dirty="0">
                <a:cs typeface="Calibri" pitchFamily="34" charset="0"/>
              </a:rPr>
              <a:t>Konsantrasyon bozukluğu,</a:t>
            </a:r>
          </a:p>
          <a:p>
            <a:pPr marL="216000" indent="-216000">
              <a:buFont typeface="+mj-lt"/>
              <a:buAutoNum type="arabicPeriod"/>
              <a:defRPr/>
            </a:pPr>
            <a:r>
              <a:rPr lang="tr-TR" sz="1600" i="1" dirty="0">
                <a:cs typeface="Calibri" pitchFamily="34" charset="0"/>
              </a:rPr>
              <a:t>Hareketlerin yavaşlaması,</a:t>
            </a:r>
          </a:p>
          <a:p>
            <a:pPr marL="216000" indent="-216000">
              <a:buFont typeface="+mj-lt"/>
              <a:buAutoNum type="arabicPeriod"/>
              <a:defRPr/>
            </a:pPr>
            <a:r>
              <a:rPr lang="tr-TR" sz="1600" i="1" dirty="0">
                <a:cs typeface="Calibri" pitchFamily="34" charset="0"/>
              </a:rPr>
              <a:t>Dinlenmenin bozulması,</a:t>
            </a:r>
          </a:p>
          <a:p>
            <a:pPr marL="216000" indent="-216000">
              <a:buFont typeface="+mj-lt"/>
              <a:buAutoNum type="arabicPeriod"/>
              <a:defRPr/>
            </a:pPr>
            <a:endParaRPr lang="tr-TR" sz="1600" i="1" dirty="0">
              <a:cs typeface="Calibri" pitchFamily="34" charset="0"/>
            </a:endParaRPr>
          </a:p>
          <a:p>
            <a:pPr marL="216000" indent="-216000">
              <a:buFont typeface="+mj-lt"/>
              <a:buAutoNum type="arabicPeriod"/>
              <a:defRPr/>
            </a:pPr>
            <a:endParaRPr lang="tr-TR" sz="1600" i="1" dirty="0">
              <a:cs typeface="Calibri" pitchFamily="34" charset="0"/>
            </a:endParaRPr>
          </a:p>
          <a:p>
            <a:pPr marL="216000" indent="-216000">
              <a:buFont typeface="+mj-lt"/>
              <a:buAutoNum type="arabicPeriod"/>
              <a:defRPr/>
            </a:pPr>
            <a:endParaRPr lang="tr-TR" sz="1600" i="1" dirty="0">
              <a:cs typeface="Calibri" pitchFamily="34" charset="0"/>
            </a:endParaRPr>
          </a:p>
          <a:p>
            <a:pPr algn="ctr">
              <a:defRPr/>
            </a:pPr>
            <a:r>
              <a:rPr lang="tr-TR" sz="1600" i="1" dirty="0">
                <a:cs typeface="Calibri" pitchFamily="34" charset="0"/>
              </a:rPr>
              <a:t> «Bir araştırmaya göre; bir mekanik konstrüksiyon atölyesinde gürültünün </a:t>
            </a:r>
            <a:r>
              <a:rPr lang="tr-TR" sz="1600" b="1" i="1" dirty="0">
                <a:cs typeface="Calibri" pitchFamily="34" charset="0"/>
              </a:rPr>
              <a:t>25dB </a:t>
            </a:r>
            <a:r>
              <a:rPr lang="tr-TR" sz="1600" i="1" dirty="0">
                <a:cs typeface="Calibri" pitchFamily="34" charset="0"/>
              </a:rPr>
              <a:t>düşürülmesi sonucu hatalı parça sayısı oranında </a:t>
            </a:r>
            <a:r>
              <a:rPr lang="tr-TR" sz="1600" b="1" i="1" dirty="0">
                <a:cs typeface="Calibri" pitchFamily="34" charset="0"/>
              </a:rPr>
              <a:t>%52’lik azalma</a:t>
            </a:r>
            <a:r>
              <a:rPr lang="tr-TR" sz="1600" i="1" dirty="0">
                <a:cs typeface="Calibri" pitchFamily="34" charset="0"/>
              </a:rPr>
              <a:t> saptanmıştır.»</a:t>
            </a:r>
          </a:p>
        </p:txBody>
      </p:sp>
      <p:sp>
        <p:nvSpPr>
          <p:cNvPr id="28" name="27 Slayt Numarası Yer Tutucusu"/>
          <p:cNvSpPr>
            <a:spLocks noGrp="1"/>
          </p:cNvSpPr>
          <p:nvPr>
            <p:ph type="sldNum" sz="quarter" idx="12"/>
          </p:nvPr>
        </p:nvSpPr>
        <p:spPr/>
        <p:txBody>
          <a:bodyPr/>
          <a:lstStyle/>
          <a:p>
            <a:pPr>
              <a:defRPr/>
            </a:pPr>
            <a:fld id="{EB06C151-8895-49A2-82A9-1C8F50CC3C82}" type="slidenum">
              <a:rPr lang="en-US" smtClean="0"/>
              <a:pPr>
                <a:defRPr/>
              </a:pPr>
              <a:t>15</a:t>
            </a:fld>
            <a:endParaRPr lang="en-US"/>
          </a:p>
        </p:txBody>
      </p:sp>
      <p:sp>
        <p:nvSpPr>
          <p:cNvPr id="10" name="Başlık 1"/>
          <p:cNvSpPr>
            <a:spLocks noGrp="1"/>
          </p:cNvSpPr>
          <p:nvPr>
            <p:ph type="title"/>
          </p:nvPr>
        </p:nvSpPr>
        <p:spPr>
          <a:xfrm>
            <a:off x="556846" y="0"/>
            <a:ext cx="10515600" cy="1325563"/>
          </a:xfrm>
        </p:spPr>
        <p:txBody>
          <a:bodyPr>
            <a:normAutofit/>
          </a:bodyPr>
          <a:lstStyle/>
          <a:p>
            <a:r>
              <a:rPr lang="tr-TR" sz="3600" b="1" dirty="0" smtClean="0">
                <a:latin typeface="Arial Narrow" panose="020B0606020202030204" pitchFamily="34" charset="0"/>
              </a:rPr>
              <a:t>4. GÜRÜLTÜNÜN SAĞLIĞA ETKİSİ</a:t>
            </a:r>
            <a:endParaRPr lang="tr-TR" sz="3600" b="1" dirty="0">
              <a:latin typeface="Arial Narrow" panose="020B0606020202030204" pitchFamily="34" charset="0"/>
            </a:endParaRPr>
          </a:p>
        </p:txBody>
      </p:sp>
    </p:spTree>
    <p:extLst>
      <p:ext uri="{BB962C8B-B14F-4D97-AF65-F5344CB8AC3E}">
        <p14:creationId xmlns:p14="http://schemas.microsoft.com/office/powerpoint/2010/main" val="3544163089"/>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GÜRÜLTÜNÜN SAĞLIĞA ETKİSİ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Mevzuata göre, </a:t>
            </a:r>
            <a:r>
              <a:rPr lang="tr-TR" sz="1600" b="1" dirty="0">
                <a:latin typeface="Arial Narrow" panose="020B0606020202030204" pitchFamily="34" charset="0"/>
                <a:ea typeface="+mj-ea"/>
                <a:cs typeface="+mj-cs"/>
              </a:rPr>
              <a:t>ağır ve tehlikeli işlerin yapılmadığı </a:t>
            </a:r>
            <a:r>
              <a:rPr lang="tr-TR" sz="1600" dirty="0">
                <a:latin typeface="Arial Narrow" panose="020B0606020202030204" pitchFamily="34" charset="0"/>
                <a:ea typeface="+mj-ea"/>
                <a:cs typeface="+mj-cs"/>
              </a:rPr>
              <a:t>yerlerde, gürültü derecesi </a:t>
            </a:r>
            <a:r>
              <a:rPr lang="tr-TR" sz="1600" b="1" dirty="0">
                <a:latin typeface="Arial Narrow" panose="020B0606020202030204" pitchFamily="34" charset="0"/>
                <a:ea typeface="+mj-ea"/>
                <a:cs typeface="+mj-cs"/>
              </a:rPr>
              <a:t>80 </a:t>
            </a:r>
            <a:r>
              <a:rPr lang="tr-TR" sz="1600" b="1" dirty="0" err="1">
                <a:latin typeface="Arial Narrow" panose="020B0606020202030204" pitchFamily="34" charset="0"/>
                <a:ea typeface="+mj-ea"/>
                <a:cs typeface="+mj-cs"/>
              </a:rPr>
              <a:t>dB’i</a:t>
            </a:r>
            <a:r>
              <a:rPr lang="tr-TR" sz="1600" b="1" dirty="0">
                <a:latin typeface="Arial Narrow" panose="020B0606020202030204" pitchFamily="34" charset="0"/>
                <a:ea typeface="+mj-ea"/>
                <a:cs typeface="+mj-cs"/>
              </a:rPr>
              <a:t> geçmemelidir</a:t>
            </a:r>
            <a:r>
              <a:rPr lang="tr-TR" sz="1600" dirty="0">
                <a:latin typeface="Arial Narrow" panose="020B0606020202030204" pitchFamily="34" charset="0"/>
                <a:ea typeface="+mj-ea"/>
                <a:cs typeface="+mj-cs"/>
              </a:rPr>
              <a:t>. Daha çok gürültülü çalışmayı gerektiren işlerin yapıldığı yerlerde, gürültü derecesi </a:t>
            </a:r>
            <a:r>
              <a:rPr lang="tr-TR" sz="1600" b="1" dirty="0">
                <a:latin typeface="Arial Narrow" panose="020B0606020202030204" pitchFamily="34" charset="0"/>
                <a:ea typeface="+mj-ea"/>
                <a:cs typeface="+mj-cs"/>
              </a:rPr>
              <a:t>en çok 95 </a:t>
            </a:r>
            <a:r>
              <a:rPr lang="tr-TR" sz="1600" b="1" dirty="0" err="1">
                <a:latin typeface="Arial Narrow" panose="020B0606020202030204" pitchFamily="34" charset="0"/>
                <a:ea typeface="+mj-ea"/>
                <a:cs typeface="+mj-cs"/>
              </a:rPr>
              <a:t>dB</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olabilir. Ancak, bu tip durumda işçilere başlık, kulaklık veya kulak tıkaçları gibi uygun koruyucu araç ve gereçler kullandırılmalıdır. </a:t>
            </a:r>
          </a:p>
          <a:p>
            <a:pPr marL="0" indent="0">
              <a:lnSpc>
                <a:spcPct val="150000"/>
              </a:lnSpc>
              <a:buNone/>
            </a:pPr>
            <a:r>
              <a:rPr lang="tr-TR" sz="1600" dirty="0" smtClean="0">
                <a:latin typeface="Arial Narrow" panose="020B0606020202030204" pitchFamily="34" charset="0"/>
                <a:ea typeface="+mj-ea"/>
                <a:cs typeface="+mj-cs"/>
              </a:rPr>
              <a:t>	Gürültü</a:t>
            </a:r>
            <a:r>
              <a:rPr lang="tr-TR" sz="1600" dirty="0">
                <a:latin typeface="Arial Narrow" panose="020B0606020202030204" pitchFamily="34" charset="0"/>
                <a:ea typeface="+mj-ea"/>
                <a:cs typeface="+mj-cs"/>
              </a:rPr>
              <a:t>, iş yerlerindeki iletişimin kopmasına neden olabildiği gibi, işitme yeteneği azalan çalışanlar göstergelerdeki sinyalleri iyi algılayamayabilir, sesli yapılan uyarıları duymada problemler yaşar veya konsantrasyon bozukluğu nedeniyle ise dikkatini veremez, renk ve şekillerin fark edilişi güçleşir bu sebeplerle de, is kazaları artar, bu da işletme genelinde hem huzursuzluk yaratır hem de neden olduğu ekonomik zararlarla işletme genelinde verimi düşürmüş olur. </a:t>
            </a:r>
          </a:p>
          <a:p>
            <a:pPr marL="0" indent="0">
              <a:lnSpc>
                <a:spcPct val="150000"/>
              </a:lnSpc>
              <a:buNone/>
            </a:pPr>
            <a:r>
              <a:rPr lang="tr-TR" sz="1600" dirty="0" smtClean="0">
                <a:latin typeface="Arial Narrow" panose="020B0606020202030204" pitchFamily="34" charset="0"/>
                <a:ea typeface="+mj-ea"/>
                <a:cs typeface="+mj-cs"/>
              </a:rPr>
              <a:t>	Gürültü </a:t>
            </a:r>
            <a:r>
              <a:rPr lang="tr-TR" sz="1600" dirty="0">
                <a:latin typeface="Arial Narrow" panose="020B0606020202030204" pitchFamily="34" charset="0"/>
                <a:ea typeface="+mj-ea"/>
                <a:cs typeface="+mj-cs"/>
              </a:rPr>
              <a:t>insanları moral olarak da olumsuz etkileyerek, çalışma bıkkınlığı, </a:t>
            </a:r>
            <a:r>
              <a:rPr lang="tr-TR" sz="1600" dirty="0" smtClean="0">
                <a:latin typeface="Arial Narrow" panose="020B0606020202030204" pitchFamily="34" charset="0"/>
                <a:ea typeface="+mj-ea"/>
                <a:cs typeface="+mj-cs"/>
              </a:rPr>
              <a:t>işe karşı </a:t>
            </a:r>
            <a:r>
              <a:rPr lang="tr-TR" sz="1600" dirty="0">
                <a:latin typeface="Arial Narrow" panose="020B0606020202030204" pitchFamily="34" charset="0"/>
                <a:ea typeface="+mj-ea"/>
                <a:cs typeface="+mj-cs"/>
              </a:rPr>
              <a:t>isteksizlik, devamsızlıkların artması ve sıkıntı oluşturarak iş gücü verimini azaltır. Bu durumlar, korumasız bir şekilde çalışan kişilerde, düşük gürültüye maruz kalan kişilere göre daha çok ortaya çıkmaktadır. Gürültü kişiler üzerindeki olumsuz etkileri nedeniyle, üretilen mal ve hizmetlerin kalitesinin düşmesine, üretim sürelerinin uzamasına yol açarak ekonomik kayıplara sebep olur. </a:t>
            </a:r>
          </a:p>
        </p:txBody>
      </p:sp>
    </p:spTree>
    <p:extLst>
      <p:ext uri="{BB962C8B-B14F-4D97-AF65-F5344CB8AC3E}">
        <p14:creationId xmlns:p14="http://schemas.microsoft.com/office/powerpoint/2010/main" val="21124442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a:t>
            </a:r>
            <a:r>
              <a:rPr lang="tr-TR" sz="3600" b="1" dirty="0" smtClean="0">
                <a:latin typeface="Arial Narrow" panose="020B0606020202030204" pitchFamily="34" charset="0"/>
              </a:rPr>
              <a:t>. TİTREŞİMİN SAĞLIĞA ETKİSİ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Ergonomik </a:t>
            </a:r>
            <a:r>
              <a:rPr lang="tr-TR" sz="1600" dirty="0">
                <a:latin typeface="Arial Narrow" panose="020B0606020202030204" pitchFamily="34" charset="0"/>
                <a:ea typeface="+mj-ea"/>
                <a:cs typeface="+mj-cs"/>
              </a:rPr>
              <a:t>olarak, </a:t>
            </a:r>
            <a:r>
              <a:rPr lang="tr-TR" sz="1600" b="1" dirty="0">
                <a:latin typeface="Arial Narrow" panose="020B0606020202030204" pitchFamily="34" charset="0"/>
                <a:ea typeface="+mj-ea"/>
                <a:cs typeface="+mj-cs"/>
              </a:rPr>
              <a:t>titreşimin vücuda etkisi iki nokta söz konusudur</a:t>
            </a:r>
            <a:r>
              <a:rPr lang="tr-TR" sz="1600" dirty="0">
                <a:latin typeface="Arial Narrow" panose="020B0606020202030204" pitchFamily="34" charset="0"/>
                <a:ea typeface="+mj-ea"/>
                <a:cs typeface="+mj-cs"/>
              </a:rPr>
              <a:t>: </a:t>
            </a:r>
          </a:p>
          <a:p>
            <a:pPr marL="342900" indent="-342900">
              <a:lnSpc>
                <a:spcPct val="150000"/>
              </a:lnSpc>
              <a:buFont typeface="+mj-lt"/>
              <a:buAutoNum type="arabicPeriod"/>
            </a:pPr>
            <a:r>
              <a:rPr lang="tr-TR" sz="1600" b="1" dirty="0" smtClean="0">
                <a:latin typeface="Arial Narrow" panose="020B0606020202030204" pitchFamily="34" charset="0"/>
                <a:ea typeface="+mj-ea"/>
                <a:cs typeface="+mj-cs"/>
              </a:rPr>
              <a:t>Tüm </a:t>
            </a:r>
            <a:r>
              <a:rPr lang="tr-TR" sz="1600" b="1" dirty="0">
                <a:latin typeface="Arial Narrow" panose="020B0606020202030204" pitchFamily="34" charset="0"/>
                <a:ea typeface="+mj-ea"/>
                <a:cs typeface="+mj-cs"/>
              </a:rPr>
              <a:t>beden titreşimleri: </a:t>
            </a:r>
            <a:r>
              <a:rPr lang="tr-TR" sz="1600" dirty="0">
                <a:latin typeface="Arial Narrow" panose="020B0606020202030204" pitchFamily="34" charset="0"/>
                <a:ea typeface="+mj-ea"/>
                <a:cs typeface="+mj-cs"/>
              </a:rPr>
              <a:t>Vücudun tümüne aktarıldığında, risk oluşturan, özellikle de </a:t>
            </a:r>
            <a:r>
              <a:rPr lang="tr-TR" sz="1600" b="1" dirty="0">
                <a:latin typeface="Arial Narrow" panose="020B0606020202030204" pitchFamily="34" charset="0"/>
                <a:ea typeface="+mj-ea"/>
                <a:cs typeface="+mj-cs"/>
              </a:rPr>
              <a:t>bel bölgesinde rahatsızlık ve omurgada travmaya </a:t>
            </a:r>
            <a:r>
              <a:rPr lang="tr-TR" sz="1600" dirty="0">
                <a:latin typeface="Arial Narrow" panose="020B0606020202030204" pitchFamily="34" charset="0"/>
                <a:ea typeface="+mj-ea"/>
                <a:cs typeface="+mj-cs"/>
              </a:rPr>
              <a:t>yol açan mekanik titreşimlerdir. Titreşim kaynakları da, </a:t>
            </a:r>
            <a:r>
              <a:rPr lang="tr-TR" sz="1600" b="1" dirty="0">
                <a:latin typeface="Arial Narrow" panose="020B0606020202030204" pitchFamily="34" charset="0"/>
                <a:ea typeface="+mj-ea"/>
                <a:cs typeface="+mj-cs"/>
              </a:rPr>
              <a:t>traktör ve kamyon kullanımı, dokuma tezgahları</a:t>
            </a:r>
            <a:r>
              <a:rPr lang="tr-TR" sz="1600" dirty="0">
                <a:latin typeface="Arial Narrow" panose="020B0606020202030204" pitchFamily="34" charset="0"/>
                <a:ea typeface="+mj-ea"/>
                <a:cs typeface="+mj-cs"/>
              </a:rPr>
              <a:t>, yol yapım, bakım ve onarım makineleri ile özellikle çelik konstrüksiyonlu yapılarda titreşime sebep olan makine ve tezgahlardır. </a:t>
            </a:r>
            <a:endParaRPr lang="tr-TR" sz="1600" dirty="0" smtClean="0">
              <a:latin typeface="Arial Narrow" panose="020B0606020202030204" pitchFamily="34" charset="0"/>
              <a:ea typeface="+mj-ea"/>
              <a:cs typeface="+mj-cs"/>
            </a:endParaRPr>
          </a:p>
          <a:p>
            <a:pPr marL="342900" indent="-342900">
              <a:lnSpc>
                <a:spcPct val="150000"/>
              </a:lnSpc>
              <a:buFont typeface="+mj-lt"/>
              <a:buAutoNum type="arabicPeriod"/>
            </a:pPr>
            <a:r>
              <a:rPr lang="tr-TR" sz="1600" b="1" dirty="0" smtClean="0">
                <a:latin typeface="Arial Narrow" panose="020B0606020202030204" pitchFamily="34" charset="0"/>
                <a:ea typeface="+mj-ea"/>
                <a:cs typeface="+mj-cs"/>
              </a:rPr>
              <a:t>El </a:t>
            </a:r>
            <a:r>
              <a:rPr lang="tr-TR" sz="1600" b="1" dirty="0">
                <a:latin typeface="Arial Narrow" panose="020B0606020202030204" pitchFamily="34" charset="0"/>
                <a:ea typeface="+mj-ea"/>
                <a:cs typeface="+mj-cs"/>
              </a:rPr>
              <a:t>kol titreşimleri: </a:t>
            </a:r>
            <a:r>
              <a:rPr lang="tr-TR" sz="1600" dirty="0">
                <a:latin typeface="Arial Narrow" panose="020B0606020202030204" pitchFamily="34" charset="0"/>
                <a:ea typeface="+mj-ea"/>
                <a:cs typeface="+mj-cs"/>
              </a:rPr>
              <a:t>El-kol sistemine aktarıldığında, insanlarda damar</a:t>
            </a:r>
            <a:r>
              <a:rPr lang="tr-TR" sz="1600" b="1" dirty="0">
                <a:latin typeface="Arial Narrow" panose="020B0606020202030204" pitchFamily="34" charset="0"/>
                <a:ea typeface="+mj-ea"/>
                <a:cs typeface="+mj-cs"/>
              </a:rPr>
              <a:t>, kemik, eklem, sinir ve kas bozukluklarına yol açan </a:t>
            </a:r>
            <a:r>
              <a:rPr lang="tr-TR" sz="1600" dirty="0">
                <a:latin typeface="Arial Narrow" panose="020B0606020202030204" pitchFamily="34" charset="0"/>
                <a:ea typeface="+mj-ea"/>
                <a:cs typeface="+mj-cs"/>
              </a:rPr>
              <a:t>mekanik titreşimlerdir. taş kırma makineleri, kömür ve madencilikte kullanılan </a:t>
            </a:r>
            <a:r>
              <a:rPr lang="tr-TR" sz="1600" b="1" dirty="0" err="1">
                <a:latin typeface="Arial Narrow" panose="020B0606020202030204" pitchFamily="34" charset="0"/>
                <a:ea typeface="+mj-ea"/>
                <a:cs typeface="+mj-cs"/>
              </a:rPr>
              <a:t>pnömatik</a:t>
            </a:r>
            <a:r>
              <a:rPr lang="tr-TR" sz="1600" b="1" dirty="0">
                <a:latin typeface="Arial Narrow" panose="020B0606020202030204" pitchFamily="34" charset="0"/>
                <a:ea typeface="+mj-ea"/>
                <a:cs typeface="+mj-cs"/>
              </a:rPr>
              <a:t> çekiçler, ormancılıkta kullanılan taşınabilir testereler</a:t>
            </a:r>
            <a:r>
              <a:rPr lang="tr-TR" sz="1600" dirty="0">
                <a:latin typeface="Arial Narrow" panose="020B0606020202030204" pitchFamily="34" charset="0"/>
                <a:ea typeface="+mj-ea"/>
                <a:cs typeface="+mj-cs"/>
              </a:rPr>
              <a:t>, parlatma ve rende makineleridir. Bu araçlar, dönerek, vurarak veya hem dönerek hem de vurarak titreşirler. </a:t>
            </a:r>
          </a:p>
          <a:p>
            <a:pPr marL="0" indent="0">
              <a:lnSpc>
                <a:spcPct val="150000"/>
              </a:lnSpc>
              <a:buNone/>
            </a:pPr>
            <a:r>
              <a:rPr lang="tr-TR" sz="1600" b="1" dirty="0">
                <a:latin typeface="Arial Narrow" panose="020B0606020202030204" pitchFamily="34" charset="0"/>
                <a:ea typeface="+mj-ea"/>
                <a:cs typeface="+mj-cs"/>
              </a:rPr>
              <a:t>Etki süresi</a:t>
            </a:r>
            <a:r>
              <a:rPr lang="tr-TR" sz="1600" dirty="0">
                <a:latin typeface="Arial Narrow" panose="020B0606020202030204" pitchFamily="34" charset="0"/>
                <a:ea typeface="+mj-ea"/>
                <a:cs typeface="+mj-cs"/>
              </a:rPr>
              <a:t>, titreşimin etki süresi </a:t>
            </a:r>
            <a:r>
              <a:rPr lang="tr-TR" sz="1600" dirty="0" smtClean="0">
                <a:latin typeface="Arial Narrow" panose="020B0606020202030204" pitchFamily="34" charset="0"/>
                <a:ea typeface="+mj-ea"/>
                <a:cs typeface="+mj-cs"/>
              </a:rPr>
              <a:t>ortaya </a:t>
            </a:r>
            <a:r>
              <a:rPr lang="tr-TR" sz="1600" dirty="0">
                <a:latin typeface="Arial Narrow" panose="020B0606020202030204" pitchFamily="34" charset="0"/>
                <a:ea typeface="+mj-ea"/>
                <a:cs typeface="+mj-cs"/>
              </a:rPr>
              <a:t>çıkacak olan şikayetlerin başlıca nedenidir. </a:t>
            </a:r>
            <a:r>
              <a:rPr lang="tr-TR" sz="1600" b="1" dirty="0">
                <a:latin typeface="Arial Narrow" panose="020B0606020202030204" pitchFamily="34" charset="0"/>
                <a:ea typeface="+mj-ea"/>
                <a:cs typeface="+mj-cs"/>
              </a:rPr>
              <a:t>Etki süresi artıkça rahatsızlığın derecesi de artmaktadır</a:t>
            </a:r>
            <a:r>
              <a:rPr lang="tr-TR" sz="1600" dirty="0">
                <a:latin typeface="Arial Narrow" panose="020B0606020202030204" pitchFamily="34" charset="0"/>
                <a:ea typeface="+mj-ea"/>
                <a:cs typeface="+mj-cs"/>
              </a:rPr>
              <a:t>. </a:t>
            </a:r>
          </a:p>
        </p:txBody>
      </p:sp>
    </p:spTree>
    <p:extLst>
      <p:ext uri="{BB962C8B-B14F-4D97-AF65-F5344CB8AC3E}">
        <p14:creationId xmlns:p14="http://schemas.microsoft.com/office/powerpoint/2010/main" val="32909777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6. GÜRÜLTÜ VE TİTREŞİMİ ÖNLEME</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688123"/>
            <a:ext cx="10515600" cy="4957376"/>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İşletmeler</a:t>
            </a:r>
            <a:r>
              <a:rPr lang="tr-TR" sz="1600" dirty="0">
                <a:latin typeface="Arial Narrow" panose="020B0606020202030204" pitchFamily="34" charset="0"/>
                <a:ea typeface="+mj-ea"/>
                <a:cs typeface="+mj-cs"/>
              </a:rPr>
              <a:t>, verimi dolayısıyla da karı mümkün olduğunca en yüksek seviyeye taşımak isterler. Bu nedenle çalışanlarının en iyi performansta çalışabilmeleri için gerekli tedbirleri alıp, Ergonomik bir iş yeri ortamı oluşturmaya çalışırlar. Bu amaçla işletmelerde gürültü denetiminin, kontrollerinin düzenli yapılması, gerekli önlemlerin alınarak gürültüyle savaşılması gerekmektedir. </a:t>
            </a:r>
          </a:p>
          <a:p>
            <a:pPr marL="0" indent="0">
              <a:lnSpc>
                <a:spcPct val="150000"/>
              </a:lnSpc>
              <a:buNone/>
            </a:pPr>
            <a:r>
              <a:rPr lang="tr-TR" sz="1600" dirty="0" smtClean="0">
                <a:latin typeface="Arial Narrow" panose="020B0606020202030204" pitchFamily="34" charset="0"/>
                <a:ea typeface="+mj-ea"/>
                <a:cs typeface="+mj-cs"/>
              </a:rPr>
              <a:t>	Ne </a:t>
            </a:r>
            <a:r>
              <a:rPr lang="tr-TR" sz="1600" dirty="0">
                <a:latin typeface="Arial Narrow" panose="020B0606020202030204" pitchFamily="34" charset="0"/>
                <a:ea typeface="+mj-ea"/>
                <a:cs typeface="+mj-cs"/>
              </a:rPr>
              <a:t>kadar güvenli ve sağlıklı iş çevresi oluşturulursa, iş kazalarının, performans düşüklüklerinin, devamsızlıktan oluşan masrafların oluşma olasılığı o derecede azalır. </a:t>
            </a:r>
            <a:r>
              <a:rPr lang="tr-TR" sz="1600" dirty="0" smtClean="0">
                <a:latin typeface="Arial Narrow" panose="020B0606020202030204" pitchFamily="34" charset="0"/>
                <a:ea typeface="+mj-ea"/>
                <a:cs typeface="+mj-cs"/>
              </a:rPr>
              <a:t>Gürültü </a:t>
            </a:r>
            <a:r>
              <a:rPr lang="tr-TR" sz="1600" dirty="0">
                <a:latin typeface="Arial Narrow" panose="020B0606020202030204" pitchFamily="34" charset="0"/>
                <a:ea typeface="+mj-ea"/>
                <a:cs typeface="+mj-cs"/>
              </a:rPr>
              <a:t>ile mücadele edilmelidir. Gerekli her türlü tedbir ile gürültü seviyesinin düşürülmesine gidilebilir. Bu tedbirler sırasıyla şunlardır: </a:t>
            </a:r>
          </a:p>
          <a:p>
            <a:pPr>
              <a:lnSpc>
                <a:spcPct val="150000"/>
              </a:lnSpc>
              <a:buFont typeface="Wingdings" panose="05000000000000000000" pitchFamily="2" charset="2"/>
              <a:buChar char="v"/>
            </a:pPr>
            <a:r>
              <a:rPr lang="tr-TR" sz="1600" b="1" dirty="0" smtClean="0">
                <a:latin typeface="Arial Narrow" panose="020B0606020202030204" pitchFamily="34" charset="0"/>
                <a:ea typeface="+mj-ea"/>
                <a:cs typeface="+mj-cs"/>
              </a:rPr>
              <a:t>Tasarımda</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Gürültüden korunma önlemleri esas olarak tasarım ve planlama devresinde dikkatle ele alınarak gürültü kaynağında izole edilmelidir. Ve belli bir hacim içinde ses düzeyleri aynı olan çalışma yerlerinin bulunmasına çaba gösterilmelidir. </a:t>
            </a: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v"/>
            </a:pPr>
            <a:r>
              <a:rPr lang="tr-TR" sz="1600" b="1" dirty="0">
                <a:latin typeface="Arial Narrow" panose="020B0606020202030204" pitchFamily="34" charset="0"/>
                <a:ea typeface="+mj-ea"/>
                <a:cs typeface="+mj-cs"/>
              </a:rPr>
              <a:t>İmalatta: </a:t>
            </a:r>
            <a:r>
              <a:rPr lang="tr-TR" sz="1600" dirty="0">
                <a:latin typeface="Arial Narrow" panose="020B0606020202030204" pitchFamily="34" charset="0"/>
                <a:ea typeface="+mj-ea"/>
                <a:cs typeface="+mj-cs"/>
              </a:rPr>
              <a:t>Gürültüden korunmayı gerçekleştirebilmek için öncelikle, titiz bir gürültü analizinin yapılması gerekmektedir. Gürültüyü kaynağında azaltma olanağının yetersiz olduğu durumlarda, sesi yalıtmaya veya sönümlenmesini sağlamaya çalışılmalıdır. Makinelerin çıkardığı gürültüyü önlemek için makinelerin imalatında ve yerleştirilmesinde sentetik maddelerden yapılmış titreşimi emici veya hafifletici materyallerden faydalanılabilir. </a:t>
            </a:r>
          </a:p>
          <a:p>
            <a:pPr>
              <a:lnSpc>
                <a:spcPct val="150000"/>
              </a:lnSpc>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7013968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6. GÜRÜLTÜ VE TİTREŞİMİ ÖNLEME</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688123"/>
            <a:ext cx="10515600" cy="4957376"/>
          </a:xfrm>
        </p:spPr>
        <p:txBody>
          <a:bodyPr>
            <a:normAutofit lnSpcReduction="10000"/>
          </a:bodyPr>
          <a:lstStyle/>
          <a:p>
            <a:pPr marL="0" indent="0">
              <a:lnSpc>
                <a:spcPct val="150000"/>
              </a:lnSpc>
              <a:buNone/>
            </a:pPr>
            <a:r>
              <a:rPr lang="tr-TR" sz="1600" dirty="0" smtClean="0">
                <a:latin typeface="Arial Narrow" panose="020B0606020202030204" pitchFamily="34" charset="0"/>
                <a:ea typeface="+mj-ea"/>
                <a:cs typeface="+mj-cs"/>
              </a:rPr>
              <a:t>	İşletmeler</a:t>
            </a:r>
            <a:r>
              <a:rPr lang="tr-TR" sz="1600" dirty="0">
                <a:latin typeface="Arial Narrow" panose="020B0606020202030204" pitchFamily="34" charset="0"/>
                <a:ea typeface="+mj-ea"/>
                <a:cs typeface="+mj-cs"/>
              </a:rPr>
              <a:t>, verimi dolayısıyla da karı mümkün olduğunca en yüksek seviyeye taşımak isterler. Bu nedenle çalışanlarının en iyi performansta çalışabilmeleri için gerekli tedbirleri alıp, Ergonomik bir iş yeri ortamı oluşturmaya çalışırlar. Bu amaçla işletmelerde gürültü denetiminin, kontrollerinin düzenli yapılması, gerekli önlemlerin alınarak gürültüyle savaşılması gerekmektedir. </a:t>
            </a:r>
            <a:r>
              <a:rPr lang="tr-TR" sz="1600" dirty="0" smtClean="0">
                <a:latin typeface="Arial Narrow" panose="020B0606020202030204" pitchFamily="34" charset="0"/>
                <a:ea typeface="+mj-ea"/>
                <a:cs typeface="+mj-cs"/>
              </a:rPr>
              <a:t>Bu </a:t>
            </a:r>
            <a:r>
              <a:rPr lang="tr-TR" sz="1600" dirty="0">
                <a:latin typeface="Arial Narrow" panose="020B0606020202030204" pitchFamily="34" charset="0"/>
                <a:ea typeface="+mj-ea"/>
                <a:cs typeface="+mj-cs"/>
              </a:rPr>
              <a:t>tedbirler sırasıyla şunlardır: </a:t>
            </a:r>
          </a:p>
          <a:p>
            <a:pPr>
              <a:lnSpc>
                <a:spcPct val="150000"/>
              </a:lnSpc>
              <a:buFont typeface="Wingdings" panose="05000000000000000000" pitchFamily="2" charset="2"/>
              <a:buChar char="v"/>
            </a:pPr>
            <a:r>
              <a:rPr lang="tr-TR" sz="1600" b="1" dirty="0" smtClean="0">
                <a:latin typeface="Arial Narrow" panose="020B0606020202030204" pitchFamily="34" charset="0"/>
                <a:ea typeface="+mj-ea"/>
                <a:cs typeface="+mj-cs"/>
              </a:rPr>
              <a:t>Tasarımda</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Gürültüden korunma önlemleri esas olarak tasarım ve planlama devresinde dikkatle ele alınarak gürültü kaynağında izole edilmelidir. Ve belli bir hacim içinde ses düzeyleri aynı olan çalışma yerlerinin bulunmasına çaba gösterilmelidir. </a:t>
            </a: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v"/>
            </a:pPr>
            <a:r>
              <a:rPr lang="tr-TR" sz="1600" b="1" dirty="0">
                <a:latin typeface="Arial Narrow" panose="020B0606020202030204" pitchFamily="34" charset="0"/>
                <a:ea typeface="+mj-ea"/>
                <a:cs typeface="+mj-cs"/>
              </a:rPr>
              <a:t>İmalatta: </a:t>
            </a:r>
            <a:r>
              <a:rPr lang="tr-TR" sz="1600" dirty="0">
                <a:latin typeface="Arial Narrow" panose="020B0606020202030204" pitchFamily="34" charset="0"/>
                <a:ea typeface="+mj-ea"/>
                <a:cs typeface="+mj-cs"/>
              </a:rPr>
              <a:t>Gürültüden korunmayı gerçekleştirebilmek için öncelikle, titiz bir gürültü analizinin yapılması gerekmektedir. Gürültüyü kaynağında azaltma olanağının yetersiz olduğu durumlarda, sesi yalıtmaya veya sönümlenmesini sağlamaya çalışılmalıdır. Makinelerin çıkardığı gürültüyü önlemek için makinelerin imalatında ve yerleştirilmesinde sentetik maddelerden yapılmış titreşimi emici veya hafifletici materyallerden faydalanılabilir. </a:t>
            </a: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v"/>
            </a:pPr>
            <a:r>
              <a:rPr lang="tr-TR" sz="1600" b="1" dirty="0" smtClean="0">
                <a:latin typeface="Arial Narrow" panose="020B0606020202030204" pitchFamily="34" charset="0"/>
                <a:ea typeface="+mj-ea"/>
                <a:cs typeface="+mj-cs"/>
              </a:rPr>
              <a:t>Kişisel </a:t>
            </a:r>
            <a:r>
              <a:rPr lang="tr-TR" sz="1600" b="1" dirty="0">
                <a:latin typeface="Arial Narrow" panose="020B0606020202030204" pitchFamily="34" charset="0"/>
                <a:ea typeface="+mj-ea"/>
                <a:cs typeface="+mj-cs"/>
              </a:rPr>
              <a:t>Korunma: </a:t>
            </a:r>
            <a:r>
              <a:rPr lang="tr-TR" sz="1600" dirty="0">
                <a:latin typeface="Arial Narrow" panose="020B0606020202030204" pitchFamily="34" charset="0"/>
                <a:ea typeface="+mj-ea"/>
                <a:cs typeface="+mj-cs"/>
              </a:rPr>
              <a:t>Gürültünün ortaya çıkışı veya yayılması önlenemiyorsa son çare, çalışanları gürültünün etkilerinden korumak için (belirli aralarla işitme düzeyleri </a:t>
            </a:r>
            <a:r>
              <a:rPr lang="tr-TR" sz="1600" dirty="0" err="1">
                <a:latin typeface="Arial Narrow" panose="020B0606020202030204" pitchFamily="34" charset="0"/>
                <a:ea typeface="+mj-ea"/>
                <a:cs typeface="+mj-cs"/>
              </a:rPr>
              <a:t>odyogram</a:t>
            </a:r>
            <a:r>
              <a:rPr lang="tr-TR" sz="1600" dirty="0">
                <a:latin typeface="Arial Narrow" panose="020B0606020202030204" pitchFamily="34" charset="0"/>
                <a:ea typeface="+mj-ea"/>
                <a:cs typeface="+mj-cs"/>
              </a:rPr>
              <a:t> ile ölçülerek) kişisel koruma önlemleri alınır. Bunun için geliştirilmiş değişik türde kulak tıkaçları ve başlıklar vardır. İhtiyaca göre bunlardan yararlanılmalıdır. </a:t>
            </a:r>
          </a:p>
          <a:p>
            <a:pPr>
              <a:lnSpc>
                <a:spcPct val="150000"/>
              </a:lnSpc>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4950160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ChangeArrowheads="1"/>
          </p:cNvSpPr>
          <p:nvPr/>
        </p:nvSpPr>
        <p:spPr bwMode="gray">
          <a:xfrm>
            <a:off x="4174067" y="1001713"/>
            <a:ext cx="3877733" cy="971550"/>
          </a:xfrm>
          <a:prstGeom prst="rect">
            <a:avLst/>
          </a:prstGeom>
          <a:solidFill>
            <a:schemeClr val="tx2">
              <a:lumMod val="75000"/>
            </a:schemeClr>
          </a:soli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defRPr/>
            </a:pPr>
            <a:r>
              <a:rPr lang="tr-TR" sz="2000" b="1" dirty="0">
                <a:solidFill>
                  <a:srgbClr val="FFFFFF"/>
                </a:solidFill>
                <a:latin typeface="Cambria Math" pitchFamily="18" charset="0"/>
                <a:ea typeface="Cambria Math" pitchFamily="18" charset="0"/>
              </a:rPr>
              <a:t>2. ORTAMDA </a:t>
            </a:r>
          </a:p>
          <a:p>
            <a:pPr algn="ctr" defTabSz="801688" eaLnBrk="0" hangingPunct="0">
              <a:defRPr/>
            </a:pPr>
            <a:r>
              <a:rPr lang="tr-TR" sz="1600" b="1" dirty="0">
                <a:solidFill>
                  <a:srgbClr val="FFFFFF"/>
                </a:solidFill>
                <a:latin typeface="Cambria Math" pitchFamily="18" charset="0"/>
                <a:ea typeface="Cambria Math" pitchFamily="18" charset="0"/>
              </a:rPr>
              <a:t>ALINMASI GEREKEN ÖNLEMLER</a:t>
            </a:r>
            <a:endParaRPr lang="en-GB" sz="1600" dirty="0">
              <a:solidFill>
                <a:srgbClr val="FFFFFF"/>
              </a:solidFill>
              <a:latin typeface="Cambria Math" pitchFamily="18" charset="0"/>
              <a:ea typeface="Cambria Math" pitchFamily="18" charset="0"/>
            </a:endParaRPr>
          </a:p>
        </p:txBody>
      </p:sp>
      <p:sp>
        <p:nvSpPr>
          <p:cNvPr id="9" name="Rectangle 7"/>
          <p:cNvSpPr>
            <a:spLocks noChangeArrowheads="1"/>
          </p:cNvSpPr>
          <p:nvPr/>
        </p:nvSpPr>
        <p:spPr bwMode="gray">
          <a:xfrm>
            <a:off x="8183033" y="1001713"/>
            <a:ext cx="3845984" cy="971550"/>
          </a:xfrm>
          <a:prstGeom prst="rect">
            <a:avLst/>
          </a:prstGeom>
          <a:gradFill rotWithShape="1">
            <a:gsLst>
              <a:gs pos="0">
                <a:schemeClr val="bg2"/>
              </a:gs>
              <a:gs pos="50000">
                <a:schemeClr val="bg2">
                  <a:gamma/>
                  <a:tint val="60784"/>
                  <a:invGamma/>
                </a:schemeClr>
              </a:gs>
              <a:gs pos="100000">
                <a:schemeClr val="bg2"/>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lvl1pPr defTabSz="801688" eaLnBrk="0" hangingPunct="0">
              <a:defRPr>
                <a:solidFill>
                  <a:schemeClr val="tx1"/>
                </a:solidFill>
                <a:latin typeface="Calibri" pitchFamily="34" charset="0"/>
                <a:ea typeface="SimSun" pitchFamily="2" charset="-122"/>
              </a:defRPr>
            </a:lvl1pPr>
            <a:lvl2pPr marL="742950" indent="-285750" defTabSz="801688" eaLnBrk="0" hangingPunct="0">
              <a:defRPr>
                <a:solidFill>
                  <a:schemeClr val="tx1"/>
                </a:solidFill>
                <a:latin typeface="Calibri" pitchFamily="34" charset="0"/>
                <a:ea typeface="SimSun" pitchFamily="2" charset="-122"/>
              </a:defRPr>
            </a:lvl2pPr>
            <a:lvl3pPr marL="1143000" indent="-228600" defTabSz="801688" eaLnBrk="0" hangingPunct="0">
              <a:defRPr>
                <a:solidFill>
                  <a:schemeClr val="tx1"/>
                </a:solidFill>
                <a:latin typeface="Calibri" pitchFamily="34" charset="0"/>
                <a:ea typeface="SimSun" pitchFamily="2" charset="-122"/>
              </a:defRPr>
            </a:lvl3pPr>
            <a:lvl4pPr marL="1600200" indent="-228600" defTabSz="801688" eaLnBrk="0" hangingPunct="0">
              <a:defRPr>
                <a:solidFill>
                  <a:schemeClr val="tx1"/>
                </a:solidFill>
                <a:latin typeface="Calibri" pitchFamily="34" charset="0"/>
                <a:ea typeface="SimSun" pitchFamily="2" charset="-122"/>
              </a:defRPr>
            </a:lvl4pPr>
            <a:lvl5pPr marL="2057400" indent="-228600" defTabSz="801688" eaLnBrk="0" hangingPunct="0">
              <a:defRPr>
                <a:solidFill>
                  <a:schemeClr val="tx1"/>
                </a:solidFill>
                <a:latin typeface="Calibri" pitchFamily="34" charset="0"/>
                <a:ea typeface="SimSun" pitchFamily="2" charset="-122"/>
              </a:defRPr>
            </a:lvl5pPr>
            <a:lvl6pPr marL="2514600" indent="-228600" defTabSz="801688" eaLnBrk="0" fontAlgn="base" hangingPunct="0">
              <a:spcBef>
                <a:spcPct val="0"/>
              </a:spcBef>
              <a:spcAft>
                <a:spcPct val="0"/>
              </a:spcAft>
              <a:defRPr>
                <a:solidFill>
                  <a:schemeClr val="tx1"/>
                </a:solidFill>
                <a:latin typeface="Calibri" pitchFamily="34" charset="0"/>
                <a:ea typeface="SimSun" pitchFamily="2" charset="-122"/>
              </a:defRPr>
            </a:lvl6pPr>
            <a:lvl7pPr marL="2971800" indent="-228600" defTabSz="801688" eaLnBrk="0" fontAlgn="base" hangingPunct="0">
              <a:spcBef>
                <a:spcPct val="0"/>
              </a:spcBef>
              <a:spcAft>
                <a:spcPct val="0"/>
              </a:spcAft>
              <a:defRPr>
                <a:solidFill>
                  <a:schemeClr val="tx1"/>
                </a:solidFill>
                <a:latin typeface="Calibri" pitchFamily="34" charset="0"/>
                <a:ea typeface="SimSun" pitchFamily="2" charset="-122"/>
              </a:defRPr>
            </a:lvl7pPr>
            <a:lvl8pPr marL="3429000" indent="-228600" defTabSz="801688" eaLnBrk="0" fontAlgn="base" hangingPunct="0">
              <a:spcBef>
                <a:spcPct val="0"/>
              </a:spcBef>
              <a:spcAft>
                <a:spcPct val="0"/>
              </a:spcAft>
              <a:defRPr>
                <a:solidFill>
                  <a:schemeClr val="tx1"/>
                </a:solidFill>
                <a:latin typeface="Calibri" pitchFamily="34" charset="0"/>
                <a:ea typeface="SimSun" pitchFamily="2" charset="-122"/>
              </a:defRPr>
            </a:lvl8pPr>
            <a:lvl9pPr marL="3886200" indent="-228600" defTabSz="801688" eaLnBrk="0" fontAlgn="base" hangingPunct="0">
              <a:spcBef>
                <a:spcPct val="0"/>
              </a:spcBef>
              <a:spcAft>
                <a:spcPct val="0"/>
              </a:spcAft>
              <a:defRPr>
                <a:solidFill>
                  <a:schemeClr val="tx1"/>
                </a:solidFill>
                <a:latin typeface="Calibri" pitchFamily="34" charset="0"/>
                <a:ea typeface="SimSun" pitchFamily="2" charset="-122"/>
              </a:defRPr>
            </a:lvl9pPr>
          </a:lstStyle>
          <a:p>
            <a:pPr algn="ctr">
              <a:defRPr/>
            </a:pPr>
            <a:r>
              <a:rPr lang="tr-TR" altLang="tr-TR" sz="2000" b="1" smtClean="0">
                <a:latin typeface="Cambria Math" pitchFamily="18" charset="0"/>
                <a:cs typeface="+mn-cs"/>
              </a:rPr>
              <a:t>3. KİŞİDE </a:t>
            </a:r>
          </a:p>
          <a:p>
            <a:pPr algn="ctr">
              <a:defRPr/>
            </a:pPr>
            <a:r>
              <a:rPr lang="tr-TR" altLang="tr-TR" sz="1600" b="1" smtClean="0">
                <a:latin typeface="Cambria Math" pitchFamily="18" charset="0"/>
                <a:cs typeface="+mn-cs"/>
              </a:rPr>
              <a:t>ALINMASI GEREKEN ÖNLEMLER</a:t>
            </a:r>
            <a:endParaRPr lang="en-US" altLang="tr-TR" sz="1600" b="1" smtClean="0">
              <a:latin typeface="Cambria Math" pitchFamily="18" charset="0"/>
              <a:cs typeface="+mn-cs"/>
            </a:endParaRPr>
          </a:p>
        </p:txBody>
      </p:sp>
      <p:sp>
        <p:nvSpPr>
          <p:cNvPr id="10" name="Rectangle 3"/>
          <p:cNvSpPr>
            <a:spLocks noChangeArrowheads="1"/>
          </p:cNvSpPr>
          <p:nvPr/>
        </p:nvSpPr>
        <p:spPr bwMode="gray">
          <a:xfrm>
            <a:off x="101600" y="1973264"/>
            <a:ext cx="3937000" cy="4446587"/>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lstStyle/>
          <a:p>
            <a:pPr algn="ctr">
              <a:defRPr/>
            </a:pPr>
            <a:r>
              <a:rPr lang="tr-TR" sz="1600" b="1" i="1" dirty="0">
                <a:solidFill>
                  <a:srgbClr val="000000"/>
                </a:solidFill>
                <a:cs typeface="Calibri" pitchFamily="34" charset="0"/>
              </a:rPr>
              <a:t>Makineyi Değiştirmek</a:t>
            </a:r>
          </a:p>
          <a:p>
            <a:pPr algn="ctr">
              <a:defRPr/>
            </a:pPr>
            <a:r>
              <a:rPr lang="tr-TR" sz="1400" i="1" dirty="0">
                <a:solidFill>
                  <a:srgbClr val="000000"/>
                </a:solidFill>
                <a:cs typeface="Calibri" pitchFamily="34" charset="0"/>
              </a:rPr>
              <a:t>«Kullanılan makinelerin, </a:t>
            </a:r>
            <a:r>
              <a:rPr lang="tr-TR" sz="1400" b="1" i="1" dirty="0">
                <a:solidFill>
                  <a:srgbClr val="000000"/>
                </a:solidFill>
                <a:cs typeface="Calibri" pitchFamily="34" charset="0"/>
              </a:rPr>
              <a:t>gürültü düzeyi düşük</a:t>
            </a:r>
            <a:r>
              <a:rPr lang="tr-TR" sz="1400" i="1" dirty="0">
                <a:solidFill>
                  <a:srgbClr val="000000"/>
                </a:solidFill>
                <a:cs typeface="Calibri" pitchFamily="34" charset="0"/>
              </a:rPr>
              <a:t> makineler ile değiştirilmesi»</a:t>
            </a:r>
          </a:p>
          <a:p>
            <a:pPr marL="342900" indent="-342900" algn="ctr">
              <a:buFontTx/>
              <a:buAutoNum type="arabicPeriod"/>
              <a:defRPr/>
            </a:pPr>
            <a:endParaRPr lang="tr-TR" sz="1400" i="1" dirty="0">
              <a:solidFill>
                <a:srgbClr val="000000"/>
              </a:solidFill>
              <a:cs typeface="Calibri" pitchFamily="34" charset="0"/>
            </a:endParaRPr>
          </a:p>
          <a:p>
            <a:pPr algn="ctr">
              <a:defRPr/>
            </a:pPr>
            <a:r>
              <a:rPr lang="tr-TR" sz="1600" b="1" i="1" dirty="0">
                <a:solidFill>
                  <a:srgbClr val="000000"/>
                </a:solidFill>
                <a:cs typeface="Calibri" pitchFamily="34" charset="0"/>
              </a:rPr>
              <a:t>İşlemi Değiştirmek</a:t>
            </a:r>
          </a:p>
          <a:p>
            <a:pPr algn="ctr">
              <a:defRPr/>
            </a:pPr>
            <a:r>
              <a:rPr lang="tr-TR" sz="1400" i="1" dirty="0">
                <a:solidFill>
                  <a:srgbClr val="000000"/>
                </a:solidFill>
                <a:cs typeface="Calibri" pitchFamily="34" charset="0"/>
              </a:rPr>
              <a:t>«Gürültü düzeyi yüksek olarak yapılan işlemin, daha </a:t>
            </a:r>
            <a:r>
              <a:rPr lang="tr-TR" sz="1400" b="1" i="1" dirty="0">
                <a:solidFill>
                  <a:srgbClr val="000000"/>
                </a:solidFill>
                <a:cs typeface="Calibri" pitchFamily="34" charset="0"/>
              </a:rPr>
              <a:t>az gürültü gerektiren işlemle</a:t>
            </a:r>
            <a:r>
              <a:rPr lang="tr-TR" sz="1400" i="1" dirty="0">
                <a:solidFill>
                  <a:srgbClr val="000000"/>
                </a:solidFill>
                <a:cs typeface="Calibri" pitchFamily="34" charset="0"/>
              </a:rPr>
              <a:t> değiştirilmesi»</a:t>
            </a:r>
          </a:p>
          <a:p>
            <a:pPr algn="ctr">
              <a:defRPr/>
            </a:pPr>
            <a:endParaRPr lang="tr-TR" sz="1400" i="1" dirty="0">
              <a:solidFill>
                <a:srgbClr val="000000"/>
              </a:solidFill>
              <a:cs typeface="Calibri" pitchFamily="34" charset="0"/>
            </a:endParaRPr>
          </a:p>
          <a:p>
            <a:pPr algn="ctr">
              <a:defRPr/>
            </a:pPr>
            <a:r>
              <a:rPr lang="tr-TR" sz="1600" b="1" i="1" dirty="0">
                <a:solidFill>
                  <a:srgbClr val="000000"/>
                </a:solidFill>
                <a:cs typeface="Calibri" pitchFamily="34" charset="0"/>
              </a:rPr>
              <a:t>İşleyişi Değiştirmek</a:t>
            </a:r>
          </a:p>
          <a:p>
            <a:pPr algn="ctr">
              <a:defRPr/>
            </a:pPr>
            <a:r>
              <a:rPr lang="tr-TR" sz="1400" i="1" dirty="0">
                <a:solidFill>
                  <a:srgbClr val="000000"/>
                </a:solidFill>
                <a:cs typeface="Calibri" pitchFamily="34" charset="0"/>
              </a:rPr>
              <a:t>«Gürültü çıkartan makinelerin işleyişini yeniden düzenlemek»</a:t>
            </a:r>
          </a:p>
          <a:p>
            <a:pPr algn="ctr">
              <a:defRPr/>
            </a:pPr>
            <a:endParaRPr lang="tr-TR" sz="1400" i="1" dirty="0">
              <a:solidFill>
                <a:srgbClr val="000000"/>
              </a:solidFill>
              <a:cs typeface="Calibri" pitchFamily="34" charset="0"/>
            </a:endParaRPr>
          </a:p>
          <a:p>
            <a:pPr algn="ctr">
              <a:defRPr/>
            </a:pPr>
            <a:r>
              <a:rPr lang="tr-TR" sz="1600" b="1" i="1" dirty="0">
                <a:solidFill>
                  <a:srgbClr val="000000"/>
                </a:solidFill>
                <a:cs typeface="Calibri" pitchFamily="34" charset="0"/>
              </a:rPr>
              <a:t>Ayrı Bölmeye Almak</a:t>
            </a:r>
          </a:p>
          <a:p>
            <a:pPr algn="ctr">
              <a:defRPr/>
            </a:pPr>
            <a:r>
              <a:rPr lang="tr-TR" sz="1400" i="1" dirty="0">
                <a:solidFill>
                  <a:srgbClr val="000000"/>
                </a:solidFill>
                <a:cs typeface="Calibri" pitchFamily="34" charset="0"/>
              </a:rPr>
              <a:t>«Gürültü kaynağının </a:t>
            </a:r>
            <a:r>
              <a:rPr lang="tr-TR" sz="1400" b="1" i="1" dirty="0">
                <a:solidFill>
                  <a:srgbClr val="000000"/>
                </a:solidFill>
                <a:cs typeface="Calibri" pitchFamily="34" charset="0"/>
              </a:rPr>
              <a:t>ayrı bir bölmeye</a:t>
            </a:r>
            <a:r>
              <a:rPr lang="tr-TR" sz="1400" i="1" dirty="0">
                <a:solidFill>
                  <a:srgbClr val="000000"/>
                </a:solidFill>
                <a:cs typeface="Calibri" pitchFamily="34" charset="0"/>
              </a:rPr>
              <a:t> alınması»</a:t>
            </a:r>
          </a:p>
        </p:txBody>
      </p:sp>
      <p:sp>
        <p:nvSpPr>
          <p:cNvPr id="17413" name="Rectangle 3"/>
          <p:cNvSpPr>
            <a:spLocks noChangeArrowheads="1"/>
          </p:cNvSpPr>
          <p:nvPr/>
        </p:nvSpPr>
        <p:spPr bwMode="gray">
          <a:xfrm>
            <a:off x="4174067" y="1973264"/>
            <a:ext cx="3877733" cy="4446587"/>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lstStyle>
            <a:lvl1pPr eaLnBrk="0" hangingPunct="0">
              <a:spcBef>
                <a:spcPct val="20000"/>
              </a:spcBef>
              <a:buFont typeface="Arial" pitchFamily="34" charset="0"/>
              <a:buChar char="•"/>
              <a:defRPr sz="3200">
                <a:solidFill>
                  <a:schemeClr val="tx1"/>
                </a:solidFill>
                <a:latin typeface="Calibri" pitchFamily="34" charset="0"/>
                <a:ea typeface="SimSun" pitchFamily="2" charset="-122"/>
              </a:defRPr>
            </a:lvl1pPr>
            <a:lvl2pPr marL="742950" indent="-285750" eaLnBrk="0" hangingPunct="0">
              <a:spcBef>
                <a:spcPct val="20000"/>
              </a:spcBef>
              <a:buFont typeface="Arial" pitchFamily="34" charset="0"/>
              <a:buChar char="–"/>
              <a:defRPr sz="2800">
                <a:solidFill>
                  <a:schemeClr val="tx1"/>
                </a:solidFill>
                <a:latin typeface="Calibri" pitchFamily="34" charset="0"/>
                <a:ea typeface="SimSun" pitchFamily="2" charset="-122"/>
              </a:defRPr>
            </a:lvl2pPr>
            <a:lvl3pPr marL="1143000" indent="-228600" eaLnBrk="0" hangingPunct="0">
              <a:spcBef>
                <a:spcPct val="20000"/>
              </a:spcBef>
              <a:buFont typeface="Arial" pitchFamily="34" charset="0"/>
              <a:buChar char="•"/>
              <a:defRPr sz="2400">
                <a:solidFill>
                  <a:schemeClr val="tx1"/>
                </a:solidFill>
                <a:latin typeface="Calibri" pitchFamily="34" charset="0"/>
                <a:ea typeface="SimSun" pitchFamily="2" charset="-122"/>
              </a:defRPr>
            </a:lvl3pPr>
            <a:lvl4pPr marL="1600200" indent="-228600" eaLnBrk="0" hangingPunct="0">
              <a:spcBef>
                <a:spcPct val="20000"/>
              </a:spcBef>
              <a:buFont typeface="Arial" pitchFamily="34" charset="0"/>
              <a:buChar char="–"/>
              <a:defRPr sz="2000">
                <a:solidFill>
                  <a:schemeClr val="tx1"/>
                </a:solidFill>
                <a:latin typeface="Calibri" pitchFamily="34" charset="0"/>
                <a:ea typeface="SimSun" pitchFamily="2" charset="-122"/>
              </a:defRPr>
            </a:lvl4pPr>
            <a:lvl5pPr marL="2057400" indent="-228600" eaLnBrk="0" hangingPunct="0">
              <a:spcBef>
                <a:spcPct val="20000"/>
              </a:spcBef>
              <a:buFont typeface="Arial" pitchFamily="34" charset="0"/>
              <a:buChar char="»"/>
              <a:defRPr sz="2000">
                <a:solidFill>
                  <a:schemeClr val="tx1"/>
                </a:solidFill>
                <a:latin typeface="Calibri" pitchFamily="34" charset="0"/>
                <a:ea typeface="SimSun"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9pPr>
          </a:lstStyle>
          <a:p>
            <a:pPr algn="ctr" eaLnBrk="1" hangingPunct="1">
              <a:spcBef>
                <a:spcPct val="0"/>
              </a:spcBef>
              <a:buFontTx/>
              <a:buNone/>
            </a:pPr>
            <a:r>
              <a:rPr lang="tr-TR" altLang="tr-TR" sz="1600" b="1" i="1">
                <a:solidFill>
                  <a:srgbClr val="000000"/>
                </a:solidFill>
                <a:cs typeface="Calibri" pitchFamily="34" charset="0"/>
              </a:rPr>
              <a:t>Ses Emici Malzeme Kullanmak</a:t>
            </a:r>
          </a:p>
          <a:p>
            <a:pPr algn="ctr" eaLnBrk="1" hangingPunct="1">
              <a:spcBef>
                <a:spcPct val="0"/>
              </a:spcBef>
              <a:buFontTx/>
              <a:buNone/>
            </a:pPr>
            <a:r>
              <a:rPr lang="tr-TR" altLang="tr-TR" sz="1600" b="1" i="1">
                <a:solidFill>
                  <a:srgbClr val="C00000"/>
                </a:solidFill>
                <a:cs typeface="Calibri" pitchFamily="34" charset="0"/>
              </a:rPr>
              <a:t>Yansımayı</a:t>
            </a:r>
            <a:r>
              <a:rPr lang="tr-TR" altLang="tr-TR" sz="1600" b="1" i="1">
                <a:solidFill>
                  <a:srgbClr val="000000"/>
                </a:solidFill>
                <a:cs typeface="Calibri" pitchFamily="34" charset="0"/>
              </a:rPr>
              <a:t> Engellemek</a:t>
            </a:r>
          </a:p>
          <a:p>
            <a:pPr algn="ctr" eaLnBrk="1" hangingPunct="1">
              <a:spcBef>
                <a:spcPct val="0"/>
              </a:spcBef>
              <a:buFontTx/>
              <a:buNone/>
            </a:pPr>
            <a:r>
              <a:rPr lang="tr-TR" altLang="tr-TR" sz="1400" i="1">
                <a:solidFill>
                  <a:srgbClr val="000000"/>
                </a:solidFill>
                <a:cs typeface="Calibri" pitchFamily="34" charset="0"/>
              </a:rPr>
              <a:t>«Sesin geçebileceği ve/veya yansıyabileceği </a:t>
            </a:r>
            <a:r>
              <a:rPr lang="tr-TR" altLang="tr-TR" sz="1400" b="1" i="1">
                <a:solidFill>
                  <a:srgbClr val="000000"/>
                </a:solidFill>
                <a:cs typeface="Calibri" pitchFamily="34" charset="0"/>
              </a:rPr>
              <a:t>duvar, tavan, taban </a:t>
            </a:r>
            <a:r>
              <a:rPr lang="tr-TR" altLang="tr-TR" sz="1400" i="1">
                <a:solidFill>
                  <a:srgbClr val="000000"/>
                </a:solidFill>
                <a:cs typeface="Calibri" pitchFamily="34" charset="0"/>
              </a:rPr>
              <a:t>gibi yerleri ses emici malzeme ile kaplanmak»</a:t>
            </a:r>
          </a:p>
          <a:p>
            <a:pPr algn="ctr" eaLnBrk="1" hangingPunct="1">
              <a:spcBef>
                <a:spcPct val="0"/>
              </a:spcBef>
              <a:buFontTx/>
              <a:buNone/>
            </a:pPr>
            <a:endParaRPr lang="tr-TR" altLang="tr-TR" sz="1400" i="1">
              <a:solidFill>
                <a:srgbClr val="000000"/>
              </a:solidFill>
              <a:cs typeface="Calibri" pitchFamily="34" charset="0"/>
            </a:endParaRPr>
          </a:p>
          <a:p>
            <a:pPr algn="ctr" eaLnBrk="1" hangingPunct="1">
              <a:spcBef>
                <a:spcPct val="0"/>
              </a:spcBef>
              <a:buFontTx/>
              <a:buNone/>
            </a:pPr>
            <a:r>
              <a:rPr lang="tr-TR" altLang="tr-TR" sz="1600" b="1" i="1">
                <a:solidFill>
                  <a:srgbClr val="000000"/>
                </a:solidFill>
                <a:cs typeface="Calibri" pitchFamily="34" charset="0"/>
              </a:rPr>
              <a:t>Araya Engel-Bariyer Koymak</a:t>
            </a:r>
          </a:p>
          <a:p>
            <a:pPr algn="ctr" eaLnBrk="1" hangingPunct="1">
              <a:spcBef>
                <a:spcPct val="0"/>
              </a:spcBef>
              <a:buFontTx/>
              <a:buNone/>
            </a:pPr>
            <a:r>
              <a:rPr lang="tr-TR" altLang="tr-TR" sz="1600" b="1" i="1">
                <a:solidFill>
                  <a:srgbClr val="000000"/>
                </a:solidFill>
                <a:cs typeface="Calibri" pitchFamily="34" charset="0"/>
              </a:rPr>
              <a:t>Sesin </a:t>
            </a:r>
            <a:r>
              <a:rPr lang="tr-TR" altLang="tr-TR" sz="1600" b="1" i="1">
                <a:solidFill>
                  <a:srgbClr val="C00000"/>
                </a:solidFill>
                <a:cs typeface="Calibri" pitchFamily="34" charset="0"/>
              </a:rPr>
              <a:t>Yayılmasını</a:t>
            </a:r>
            <a:r>
              <a:rPr lang="tr-TR" altLang="tr-TR" sz="1600" b="1" i="1">
                <a:solidFill>
                  <a:srgbClr val="000000"/>
                </a:solidFill>
                <a:cs typeface="Calibri" pitchFamily="34" charset="0"/>
              </a:rPr>
              <a:t> Engellemek</a:t>
            </a:r>
          </a:p>
          <a:p>
            <a:pPr algn="ctr" eaLnBrk="1" hangingPunct="1">
              <a:spcBef>
                <a:spcPct val="0"/>
              </a:spcBef>
              <a:buFontTx/>
              <a:buNone/>
            </a:pPr>
            <a:r>
              <a:rPr lang="tr-TR" altLang="tr-TR" sz="1400" i="1">
                <a:solidFill>
                  <a:srgbClr val="000000"/>
                </a:solidFill>
                <a:cs typeface="Calibri" pitchFamily="34" charset="0"/>
              </a:rPr>
              <a:t>«Gürültü kaynağı ile kişi arasına  </a:t>
            </a:r>
            <a:r>
              <a:rPr lang="tr-TR" altLang="tr-TR" sz="1400" b="1" i="1">
                <a:solidFill>
                  <a:srgbClr val="000000"/>
                </a:solidFill>
                <a:cs typeface="Calibri" pitchFamily="34" charset="0"/>
              </a:rPr>
              <a:t>gürültüyü önleyici engel </a:t>
            </a:r>
            <a:r>
              <a:rPr lang="tr-TR" altLang="tr-TR" sz="1400" i="1">
                <a:solidFill>
                  <a:srgbClr val="000000"/>
                </a:solidFill>
                <a:cs typeface="Calibri" pitchFamily="34" charset="0"/>
              </a:rPr>
              <a:t>koymak»</a:t>
            </a:r>
          </a:p>
          <a:p>
            <a:pPr algn="ctr" eaLnBrk="1" hangingPunct="1">
              <a:spcBef>
                <a:spcPct val="0"/>
              </a:spcBef>
              <a:buFontTx/>
              <a:buNone/>
            </a:pPr>
            <a:endParaRPr lang="tr-TR" altLang="tr-TR" sz="1400" i="1">
              <a:solidFill>
                <a:srgbClr val="000000"/>
              </a:solidFill>
              <a:cs typeface="Calibri" pitchFamily="34" charset="0"/>
            </a:endParaRPr>
          </a:p>
          <a:p>
            <a:pPr algn="ctr" eaLnBrk="1" hangingPunct="1">
              <a:spcBef>
                <a:spcPct val="0"/>
              </a:spcBef>
              <a:buFontTx/>
              <a:buNone/>
            </a:pPr>
            <a:r>
              <a:rPr lang="tr-TR" altLang="tr-TR" sz="1600" b="1" i="1">
                <a:solidFill>
                  <a:srgbClr val="000000"/>
                </a:solidFill>
                <a:cs typeface="Calibri" pitchFamily="34" charset="0"/>
              </a:rPr>
              <a:t>Mesafeyi Artırmak</a:t>
            </a:r>
          </a:p>
          <a:p>
            <a:pPr algn="ctr" eaLnBrk="1" hangingPunct="1">
              <a:spcBef>
                <a:spcPct val="0"/>
              </a:spcBef>
              <a:buFontTx/>
              <a:buNone/>
            </a:pPr>
            <a:r>
              <a:rPr lang="tr-TR" altLang="tr-TR" sz="1400" i="1">
                <a:solidFill>
                  <a:srgbClr val="000000"/>
                </a:solidFill>
                <a:cs typeface="Calibri" pitchFamily="34" charset="0"/>
              </a:rPr>
              <a:t>«Gürültü kaynağı ile kişi arasındaki </a:t>
            </a:r>
            <a:r>
              <a:rPr lang="tr-TR" altLang="tr-TR" sz="1400" b="1" i="1">
                <a:solidFill>
                  <a:srgbClr val="000000"/>
                </a:solidFill>
                <a:cs typeface="Calibri" pitchFamily="34" charset="0"/>
              </a:rPr>
              <a:t>mesafeyi</a:t>
            </a:r>
            <a:r>
              <a:rPr lang="tr-TR" altLang="tr-TR" sz="1400" i="1">
                <a:solidFill>
                  <a:srgbClr val="000000"/>
                </a:solidFill>
                <a:cs typeface="Calibri" pitchFamily="34" charset="0"/>
              </a:rPr>
              <a:t> artırmak»</a:t>
            </a:r>
          </a:p>
          <a:p>
            <a:pPr algn="ctr" eaLnBrk="1" hangingPunct="1">
              <a:spcBef>
                <a:spcPct val="0"/>
              </a:spcBef>
              <a:buFontTx/>
              <a:buNone/>
            </a:pPr>
            <a:endParaRPr lang="tr-TR" altLang="tr-TR" sz="1400" i="1">
              <a:solidFill>
                <a:srgbClr val="000000"/>
              </a:solidFill>
              <a:cs typeface="Calibri" pitchFamily="34" charset="0"/>
            </a:endParaRPr>
          </a:p>
          <a:p>
            <a:pPr algn="ctr" eaLnBrk="1" hangingPunct="1">
              <a:spcBef>
                <a:spcPct val="0"/>
              </a:spcBef>
              <a:buFontTx/>
              <a:buNone/>
            </a:pPr>
            <a:r>
              <a:rPr lang="tr-TR" altLang="tr-TR" sz="1600" b="1" i="1">
                <a:solidFill>
                  <a:srgbClr val="000000"/>
                </a:solidFill>
                <a:cs typeface="Calibri" pitchFamily="34" charset="0"/>
              </a:rPr>
              <a:t>Kaynağın Yerini Değiştirmek</a:t>
            </a:r>
          </a:p>
          <a:p>
            <a:pPr algn="ctr" eaLnBrk="1" hangingPunct="1">
              <a:spcBef>
                <a:spcPct val="0"/>
              </a:spcBef>
              <a:buFontTx/>
              <a:buNone/>
            </a:pPr>
            <a:r>
              <a:rPr lang="tr-TR" altLang="tr-TR" sz="1400" i="1">
                <a:solidFill>
                  <a:srgbClr val="000000"/>
                </a:solidFill>
                <a:cs typeface="Calibri" pitchFamily="34" charset="0"/>
              </a:rPr>
              <a:t>«Gürültü kaynağının konumunu değiştirmek»</a:t>
            </a:r>
          </a:p>
        </p:txBody>
      </p:sp>
      <p:sp>
        <p:nvSpPr>
          <p:cNvPr id="17414" name="Rectangle 3"/>
          <p:cNvSpPr>
            <a:spLocks noChangeArrowheads="1"/>
          </p:cNvSpPr>
          <p:nvPr/>
        </p:nvSpPr>
        <p:spPr bwMode="gray">
          <a:xfrm>
            <a:off x="8183033" y="1973264"/>
            <a:ext cx="3845984" cy="4446587"/>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lstStyle>
            <a:lvl1pPr eaLnBrk="0" hangingPunct="0">
              <a:spcBef>
                <a:spcPct val="20000"/>
              </a:spcBef>
              <a:buFont typeface="Arial" pitchFamily="34" charset="0"/>
              <a:buChar char="•"/>
              <a:defRPr sz="3200">
                <a:solidFill>
                  <a:schemeClr val="tx1"/>
                </a:solidFill>
                <a:latin typeface="Calibri" pitchFamily="34" charset="0"/>
                <a:ea typeface="SimSun" pitchFamily="2" charset="-122"/>
              </a:defRPr>
            </a:lvl1pPr>
            <a:lvl2pPr marL="742950" indent="-285750" eaLnBrk="0" hangingPunct="0">
              <a:spcBef>
                <a:spcPct val="20000"/>
              </a:spcBef>
              <a:buFont typeface="Arial" pitchFamily="34" charset="0"/>
              <a:buChar char="–"/>
              <a:defRPr sz="2800">
                <a:solidFill>
                  <a:schemeClr val="tx1"/>
                </a:solidFill>
                <a:latin typeface="Calibri" pitchFamily="34" charset="0"/>
                <a:ea typeface="SimSun" pitchFamily="2" charset="-122"/>
              </a:defRPr>
            </a:lvl2pPr>
            <a:lvl3pPr marL="1143000" indent="-228600" eaLnBrk="0" hangingPunct="0">
              <a:spcBef>
                <a:spcPct val="20000"/>
              </a:spcBef>
              <a:buFont typeface="Arial" pitchFamily="34" charset="0"/>
              <a:buChar char="•"/>
              <a:defRPr sz="2400">
                <a:solidFill>
                  <a:schemeClr val="tx1"/>
                </a:solidFill>
                <a:latin typeface="Calibri" pitchFamily="34" charset="0"/>
                <a:ea typeface="SimSun" pitchFamily="2" charset="-122"/>
              </a:defRPr>
            </a:lvl3pPr>
            <a:lvl4pPr marL="1600200" indent="-228600" eaLnBrk="0" hangingPunct="0">
              <a:spcBef>
                <a:spcPct val="20000"/>
              </a:spcBef>
              <a:buFont typeface="Arial" pitchFamily="34" charset="0"/>
              <a:buChar char="–"/>
              <a:defRPr sz="2000">
                <a:solidFill>
                  <a:schemeClr val="tx1"/>
                </a:solidFill>
                <a:latin typeface="Calibri" pitchFamily="34" charset="0"/>
                <a:ea typeface="SimSun" pitchFamily="2" charset="-122"/>
              </a:defRPr>
            </a:lvl4pPr>
            <a:lvl5pPr marL="2057400" indent="-228600" eaLnBrk="0" hangingPunct="0">
              <a:spcBef>
                <a:spcPct val="20000"/>
              </a:spcBef>
              <a:buFont typeface="Arial" pitchFamily="34" charset="0"/>
              <a:buChar char="»"/>
              <a:defRPr sz="2000">
                <a:solidFill>
                  <a:schemeClr val="tx1"/>
                </a:solidFill>
                <a:latin typeface="Calibri" pitchFamily="34" charset="0"/>
                <a:ea typeface="SimSun"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9pPr>
          </a:lstStyle>
          <a:p>
            <a:pPr algn="ctr" eaLnBrk="1" hangingPunct="1">
              <a:spcBef>
                <a:spcPct val="0"/>
              </a:spcBef>
              <a:buFontTx/>
              <a:buNone/>
            </a:pPr>
            <a:r>
              <a:rPr lang="tr-TR" altLang="tr-TR" sz="1600" b="1" i="1">
                <a:solidFill>
                  <a:srgbClr val="000000"/>
                </a:solidFill>
                <a:cs typeface="Calibri" pitchFamily="34" charset="0"/>
              </a:rPr>
              <a:t>Sessiz Bölme İçine Almak</a:t>
            </a:r>
          </a:p>
          <a:p>
            <a:pPr algn="ctr" eaLnBrk="1" hangingPunct="1">
              <a:spcBef>
                <a:spcPct val="0"/>
              </a:spcBef>
              <a:buFontTx/>
              <a:buNone/>
            </a:pPr>
            <a:r>
              <a:rPr lang="tr-TR" altLang="tr-TR" sz="1400" i="1">
                <a:solidFill>
                  <a:srgbClr val="000000"/>
                </a:solidFill>
                <a:cs typeface="Calibri" pitchFamily="34" charset="0"/>
              </a:rPr>
              <a:t>«Gürültüye maruz kalan kişinin, sese karşı </a:t>
            </a:r>
            <a:r>
              <a:rPr lang="tr-TR" altLang="tr-TR" sz="1400" b="1" i="1">
                <a:solidFill>
                  <a:srgbClr val="000000"/>
                </a:solidFill>
                <a:cs typeface="Calibri" pitchFamily="34" charset="0"/>
              </a:rPr>
              <a:t>iyi izole edilmiş bir bölme</a:t>
            </a:r>
            <a:r>
              <a:rPr lang="tr-TR" altLang="tr-TR" sz="1400" i="1">
                <a:solidFill>
                  <a:srgbClr val="000000"/>
                </a:solidFill>
                <a:cs typeface="Calibri" pitchFamily="34" charset="0"/>
              </a:rPr>
              <a:t> içine alınması»</a:t>
            </a:r>
          </a:p>
          <a:p>
            <a:pPr algn="ctr" eaLnBrk="1" hangingPunct="1">
              <a:spcBef>
                <a:spcPct val="0"/>
              </a:spcBef>
              <a:buFontTx/>
              <a:buNone/>
            </a:pPr>
            <a:endParaRPr lang="tr-TR" altLang="tr-TR" sz="1400" i="1">
              <a:solidFill>
                <a:srgbClr val="000000"/>
              </a:solidFill>
              <a:cs typeface="Calibri" pitchFamily="34" charset="0"/>
            </a:endParaRPr>
          </a:p>
          <a:p>
            <a:pPr algn="ctr" eaLnBrk="1" hangingPunct="1">
              <a:spcBef>
                <a:spcPct val="0"/>
              </a:spcBef>
              <a:buFontTx/>
              <a:buNone/>
            </a:pPr>
            <a:r>
              <a:rPr lang="tr-TR" altLang="tr-TR" sz="1600" b="1" i="1">
                <a:solidFill>
                  <a:srgbClr val="000000"/>
                </a:solidFill>
                <a:cs typeface="Calibri" pitchFamily="34" charset="0"/>
              </a:rPr>
              <a:t>Maruziyet Süresini Azaltmak</a:t>
            </a:r>
          </a:p>
          <a:p>
            <a:pPr algn="ctr" eaLnBrk="1" hangingPunct="1">
              <a:spcBef>
                <a:spcPct val="0"/>
              </a:spcBef>
              <a:buFontTx/>
              <a:buNone/>
            </a:pPr>
            <a:r>
              <a:rPr lang="tr-TR" altLang="tr-TR" sz="1400" i="1">
                <a:solidFill>
                  <a:srgbClr val="000000"/>
                </a:solidFill>
                <a:cs typeface="Calibri" pitchFamily="34" charset="0"/>
              </a:rPr>
              <a:t>«Gürültülü ortamdaki çalışma </a:t>
            </a:r>
            <a:r>
              <a:rPr lang="tr-TR" altLang="tr-TR" sz="1400" b="1" i="1">
                <a:solidFill>
                  <a:srgbClr val="000000"/>
                </a:solidFill>
                <a:cs typeface="Calibri" pitchFamily="34" charset="0"/>
              </a:rPr>
              <a:t>süresinin kısaltılması-rotasyon</a:t>
            </a:r>
            <a:r>
              <a:rPr lang="tr-TR" altLang="tr-TR" sz="1400" i="1">
                <a:solidFill>
                  <a:srgbClr val="000000"/>
                </a:solidFill>
                <a:cs typeface="Calibri" pitchFamily="34" charset="0"/>
              </a:rPr>
              <a:t>»</a:t>
            </a:r>
          </a:p>
          <a:p>
            <a:pPr algn="ctr" eaLnBrk="1" hangingPunct="1">
              <a:spcBef>
                <a:spcPct val="0"/>
              </a:spcBef>
              <a:buFontTx/>
              <a:buNone/>
            </a:pPr>
            <a:endParaRPr lang="tr-TR" altLang="tr-TR" sz="1400" i="1">
              <a:solidFill>
                <a:srgbClr val="000000"/>
              </a:solidFill>
              <a:cs typeface="Calibri" pitchFamily="34" charset="0"/>
            </a:endParaRPr>
          </a:p>
          <a:p>
            <a:pPr algn="ctr" eaLnBrk="1" hangingPunct="1">
              <a:spcBef>
                <a:spcPct val="0"/>
              </a:spcBef>
              <a:buFontTx/>
              <a:buNone/>
            </a:pPr>
            <a:r>
              <a:rPr lang="tr-TR" altLang="tr-TR" sz="1600" b="1" i="1">
                <a:solidFill>
                  <a:srgbClr val="000000"/>
                </a:solidFill>
                <a:cs typeface="Calibri" pitchFamily="34" charset="0"/>
              </a:rPr>
              <a:t>İş Programını Değiştirmek</a:t>
            </a:r>
          </a:p>
          <a:p>
            <a:pPr algn="ctr" eaLnBrk="1" hangingPunct="1">
              <a:spcBef>
                <a:spcPct val="0"/>
              </a:spcBef>
              <a:buFontTx/>
              <a:buNone/>
            </a:pPr>
            <a:endParaRPr lang="tr-TR" altLang="tr-TR" sz="1400" i="1">
              <a:solidFill>
                <a:srgbClr val="000000"/>
              </a:solidFill>
              <a:cs typeface="Calibri" pitchFamily="34" charset="0"/>
            </a:endParaRPr>
          </a:p>
          <a:p>
            <a:pPr algn="ctr" eaLnBrk="1" hangingPunct="1">
              <a:spcBef>
                <a:spcPct val="0"/>
              </a:spcBef>
              <a:buFontTx/>
              <a:buNone/>
            </a:pPr>
            <a:r>
              <a:rPr lang="tr-TR" altLang="tr-TR" sz="1600" b="1" i="1">
                <a:solidFill>
                  <a:srgbClr val="000000"/>
                </a:solidFill>
                <a:cs typeface="Calibri" pitchFamily="34" charset="0"/>
              </a:rPr>
              <a:t>KKD Kullanmak</a:t>
            </a:r>
          </a:p>
          <a:p>
            <a:pPr algn="ctr" eaLnBrk="1" hangingPunct="1">
              <a:spcBef>
                <a:spcPct val="0"/>
              </a:spcBef>
              <a:buFontTx/>
              <a:buNone/>
            </a:pPr>
            <a:r>
              <a:rPr lang="tr-TR" altLang="tr-TR" sz="1400" i="1">
                <a:solidFill>
                  <a:srgbClr val="000000"/>
                </a:solidFill>
                <a:cs typeface="Calibri" pitchFamily="34" charset="0"/>
              </a:rPr>
              <a:t>«Gürültüye karşı etkin </a:t>
            </a:r>
            <a:r>
              <a:rPr lang="tr-TR" altLang="tr-TR" sz="1400" b="1" i="1">
                <a:solidFill>
                  <a:srgbClr val="000000"/>
                </a:solidFill>
                <a:cs typeface="Calibri" pitchFamily="34" charset="0"/>
              </a:rPr>
              <a:t>kişisel koruyucu</a:t>
            </a:r>
            <a:r>
              <a:rPr lang="tr-TR" altLang="tr-TR" sz="1400" i="1">
                <a:solidFill>
                  <a:srgbClr val="000000"/>
                </a:solidFill>
                <a:cs typeface="Calibri" pitchFamily="34" charset="0"/>
              </a:rPr>
              <a:t> kullanmak»</a:t>
            </a:r>
          </a:p>
        </p:txBody>
      </p:sp>
      <p:sp>
        <p:nvSpPr>
          <p:cNvPr id="14" name="Rectangle 31"/>
          <p:cNvSpPr txBox="1">
            <a:spLocks noChangeArrowheads="1"/>
          </p:cNvSpPr>
          <p:nvPr/>
        </p:nvSpPr>
        <p:spPr bwMode="gray">
          <a:xfrm>
            <a:off x="309063" y="411163"/>
            <a:ext cx="11755559" cy="647700"/>
          </a:xfrm>
          <a:prstGeom prst="rect">
            <a:avLst/>
          </a:prstGeom>
          <a:noFill/>
          <a:ln w="9525">
            <a:noFill/>
            <a:miter lim="800000"/>
            <a:headEnd/>
            <a:tailEnd/>
          </a:ln>
        </p:spPr>
        <p:txBody>
          <a:bodyPr lIns="0" rIns="0" anchor="ct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cs typeface="Calibri" pitchFamily="34" charset="0"/>
              </a:rPr>
              <a:t>GÜRÜLTÜDEN KORUNMA – TEKNİK-PLANLAMA</a:t>
            </a:r>
            <a:endParaRPr lang="en-GB" sz="3200" b="1" dirty="0">
              <a:solidFill>
                <a:srgbClr val="575757"/>
              </a:solidFill>
              <a:effectLst>
                <a:innerShdw blurRad="63500" dist="50800" dir="8100000">
                  <a:prstClr val="black">
                    <a:alpha val="50000"/>
                  </a:prstClr>
                </a:innerShdw>
              </a:effectLst>
              <a:cs typeface="Calibri" pitchFamily="34" charset="0"/>
            </a:endParaRPr>
          </a:p>
        </p:txBody>
      </p:sp>
      <p:sp>
        <p:nvSpPr>
          <p:cNvPr id="15" name="Rectangle 7"/>
          <p:cNvSpPr>
            <a:spLocks noChangeArrowheads="1"/>
          </p:cNvSpPr>
          <p:nvPr/>
        </p:nvSpPr>
        <p:spPr bwMode="gray">
          <a:xfrm>
            <a:off x="101600" y="1001713"/>
            <a:ext cx="3937000" cy="971550"/>
          </a:xfrm>
          <a:prstGeom prst="rect">
            <a:avLst/>
          </a:prstGeom>
          <a:solidFill>
            <a:schemeClr val="accent2">
              <a:lumMod val="75000"/>
            </a:schemeClr>
          </a:soli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defRPr/>
            </a:pPr>
            <a:r>
              <a:rPr lang="tr-TR" b="1" dirty="0">
                <a:solidFill>
                  <a:srgbClr val="FFFFFF"/>
                </a:solidFill>
                <a:latin typeface="Cambria Math" pitchFamily="18" charset="0"/>
                <a:ea typeface="Cambria Math" pitchFamily="18" charset="0"/>
              </a:rPr>
              <a:t>1. KAYNAKTA</a:t>
            </a:r>
            <a:r>
              <a:rPr lang="tr-TR" sz="1600" b="1" dirty="0">
                <a:solidFill>
                  <a:srgbClr val="FFFFFF"/>
                </a:solidFill>
                <a:latin typeface="Cambria Math" pitchFamily="18" charset="0"/>
                <a:ea typeface="Cambria Math" pitchFamily="18" charset="0"/>
              </a:rPr>
              <a:t> </a:t>
            </a:r>
          </a:p>
          <a:p>
            <a:pPr algn="ctr" defTabSz="801688" eaLnBrk="0" hangingPunct="0">
              <a:defRPr/>
            </a:pPr>
            <a:r>
              <a:rPr lang="tr-TR" sz="1600" b="1" dirty="0">
                <a:solidFill>
                  <a:srgbClr val="FFFFFF"/>
                </a:solidFill>
                <a:latin typeface="Cambria Math" pitchFamily="18" charset="0"/>
                <a:ea typeface="Cambria Math" pitchFamily="18" charset="0"/>
              </a:rPr>
              <a:t>ALINMASI GEREKEN ÖNLEMLER </a:t>
            </a:r>
          </a:p>
        </p:txBody>
      </p:sp>
      <p:sp>
        <p:nvSpPr>
          <p:cNvPr id="34" name="Text Box 13"/>
          <p:cNvSpPr txBox="1">
            <a:spLocks noChangeArrowheads="1"/>
          </p:cNvSpPr>
          <p:nvPr/>
        </p:nvSpPr>
        <p:spPr bwMode="auto">
          <a:xfrm>
            <a:off x="141818" y="6489701"/>
            <a:ext cx="7632700" cy="307975"/>
          </a:xfrm>
          <a:prstGeom prst="rect">
            <a:avLst/>
          </a:prstGeom>
          <a:noFill/>
          <a:ln w="9525">
            <a:solidFill>
              <a:schemeClr val="bg1">
                <a:lumMod val="75000"/>
              </a:schemeClr>
            </a:solidFill>
            <a:miter lim="800000"/>
            <a:headEnd/>
            <a:tailEnd/>
          </a:ln>
          <a:effectLst/>
        </p:spPr>
        <p:txBody>
          <a:bodyPr>
            <a:spAutoFit/>
          </a:bodyPr>
          <a:lstStyle/>
          <a:p>
            <a:pPr algn="ctr" eaLnBrk="0" fontAlgn="auto" hangingPunct="0">
              <a:spcBef>
                <a:spcPts val="0"/>
              </a:spcBef>
              <a:spcAft>
                <a:spcPts val="0"/>
              </a:spcAft>
              <a:defRPr/>
            </a:pPr>
            <a:r>
              <a:rPr lang="tr-TR" altLang="zh-CN" sz="1400" b="1" i="1" kern="0" dirty="0">
                <a:solidFill>
                  <a:srgbClr val="001D3A"/>
                </a:solidFill>
                <a:cs typeface="Arial" charset="0"/>
              </a:rPr>
              <a:t>Ayırıcı Tanı; </a:t>
            </a:r>
            <a:r>
              <a:rPr lang="tr-TR" altLang="zh-CN" sz="1400" i="1" kern="0" dirty="0">
                <a:solidFill>
                  <a:srgbClr val="001D3A"/>
                </a:solidFill>
                <a:cs typeface="Arial" charset="0"/>
              </a:rPr>
              <a:t>Müdahale Kaynağa mı? Ortama mı? Kişiye mi? yapıldı… </a:t>
            </a:r>
            <a:endParaRPr lang="en-US" altLang="zh-CN" sz="1400" i="1" kern="0" dirty="0">
              <a:solidFill>
                <a:srgbClr val="001D3A"/>
              </a:solidFill>
              <a:cs typeface="Arial" charset="0"/>
            </a:endParaRPr>
          </a:p>
        </p:txBody>
      </p:sp>
      <p:sp>
        <p:nvSpPr>
          <p:cNvPr id="35" name="Text Box 13"/>
          <p:cNvSpPr txBox="1">
            <a:spLocks noChangeArrowheads="1"/>
          </p:cNvSpPr>
          <p:nvPr/>
        </p:nvSpPr>
        <p:spPr bwMode="auto">
          <a:xfrm>
            <a:off x="7808385" y="6489701"/>
            <a:ext cx="4269316" cy="307975"/>
          </a:xfrm>
          <a:prstGeom prst="rect">
            <a:avLst/>
          </a:prstGeom>
          <a:noFill/>
          <a:ln w="9525">
            <a:solidFill>
              <a:schemeClr val="bg1">
                <a:lumMod val="75000"/>
              </a:schemeClr>
            </a:solidFill>
            <a:miter lim="800000"/>
            <a:headEnd/>
            <a:tailEnd/>
          </a:ln>
          <a:effectLst/>
        </p:spPr>
        <p:txBody>
          <a:bodyPr>
            <a:spAutoFit/>
          </a:bodyPr>
          <a:lstStyle/>
          <a:p>
            <a:pPr eaLnBrk="0" fontAlgn="auto" hangingPunct="0">
              <a:spcBef>
                <a:spcPts val="0"/>
              </a:spcBef>
              <a:spcAft>
                <a:spcPts val="0"/>
              </a:spcAft>
              <a:defRPr/>
            </a:pPr>
            <a:r>
              <a:rPr lang="tr-TR" altLang="zh-CN" sz="1400" b="1" i="1" kern="0" dirty="0">
                <a:solidFill>
                  <a:srgbClr val="001D3A"/>
                </a:solidFill>
                <a:cs typeface="Arial" charset="0"/>
              </a:rPr>
              <a:t>Önlemler Hiyerarşisi; </a:t>
            </a:r>
            <a:r>
              <a:rPr lang="tr-TR" altLang="zh-CN" sz="1400" i="1" kern="0" dirty="0">
                <a:solidFill>
                  <a:srgbClr val="001D3A"/>
                </a:solidFill>
                <a:cs typeface="Arial" charset="0"/>
              </a:rPr>
              <a:t>Kaynak-Ortam-Kişi</a:t>
            </a:r>
            <a:endParaRPr lang="en-US" altLang="zh-CN" sz="1400" i="1" kern="0" dirty="0">
              <a:solidFill>
                <a:srgbClr val="001D3A"/>
              </a:solidFill>
              <a:cs typeface="Arial" charset="0"/>
            </a:endParaRPr>
          </a:p>
        </p:txBody>
      </p:sp>
      <p:sp>
        <p:nvSpPr>
          <p:cNvPr id="13" name="12 Slayt Numarası Yer Tutucusu"/>
          <p:cNvSpPr>
            <a:spLocks noGrp="1"/>
          </p:cNvSpPr>
          <p:nvPr>
            <p:ph type="sldNum" sz="quarter" idx="12"/>
          </p:nvPr>
        </p:nvSpPr>
        <p:spPr/>
        <p:txBody>
          <a:bodyPr/>
          <a:lstStyle/>
          <a:p>
            <a:pPr>
              <a:defRPr/>
            </a:pPr>
            <a:r>
              <a:rPr lang="tr-TR" dirty="0" smtClean="0"/>
              <a:t> </a:t>
            </a:r>
            <a:fld id="{30927721-00EC-4AF3-8ABD-9DED6CD378F3}" type="slidenum">
              <a:rPr lang="en-US" smtClean="0"/>
              <a:pPr>
                <a:defRPr/>
              </a:pPr>
              <a:t>20</a:t>
            </a:fld>
            <a:endParaRPr lang="en-US" dirty="0"/>
          </a:p>
        </p:txBody>
      </p:sp>
    </p:spTree>
    <p:extLst>
      <p:ext uri="{BB962C8B-B14F-4D97-AF65-F5344CB8AC3E}">
        <p14:creationId xmlns:p14="http://schemas.microsoft.com/office/powerpoint/2010/main" val="2742093056"/>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550334" y="1546226"/>
            <a:ext cx="2992967" cy="3825875"/>
          </a:xfrm>
          <a:custGeom>
            <a:avLst/>
            <a:gdLst>
              <a:gd name="T0" fmla="*/ 0 w 1414"/>
              <a:gd name="T1" fmla="*/ 2147483647 h 2410"/>
              <a:gd name="T2" fmla="*/ 2147483647 w 1414"/>
              <a:gd name="T3" fmla="*/ 0 h 2410"/>
              <a:gd name="T4" fmla="*/ 2147483647 w 1414"/>
              <a:gd name="T5" fmla="*/ 2147483647 h 2410"/>
              <a:gd name="T6" fmla="*/ 2147483647 w 1414"/>
              <a:gd name="T7" fmla="*/ 2147483647 h 2410"/>
              <a:gd name="T8" fmla="*/ 0 w 1414"/>
              <a:gd name="T9" fmla="*/ 2147483647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58456" name="Rectangle 11"/>
          <p:cNvSpPr>
            <a:spLocks noChangeArrowheads="1"/>
          </p:cNvSpPr>
          <p:nvPr/>
        </p:nvSpPr>
        <p:spPr bwMode="gray">
          <a:xfrm>
            <a:off x="3543301" y="1555750"/>
            <a:ext cx="819150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cs typeface="Calibri" pitchFamily="34" charset="0"/>
              </a:rPr>
              <a:t>GENEL KURALLAR</a:t>
            </a:r>
          </a:p>
        </p:txBody>
      </p:sp>
      <p:sp>
        <p:nvSpPr>
          <p:cNvPr id="58457" name="Rectangle 5"/>
          <p:cNvSpPr>
            <a:spLocks noChangeArrowheads="1"/>
          </p:cNvSpPr>
          <p:nvPr/>
        </p:nvSpPr>
        <p:spPr bwMode="gray">
          <a:xfrm>
            <a:off x="3543301" y="1916114"/>
            <a:ext cx="8191500"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800" i="1" dirty="0">
                <a:solidFill>
                  <a:srgbClr val="000000"/>
                </a:solidFill>
                <a:cs typeface="Calibri" pitchFamily="34" charset="0"/>
              </a:rPr>
              <a:t> </a:t>
            </a:r>
          </a:p>
          <a:p>
            <a:pPr marL="457200" indent="-288000">
              <a:spcAft>
                <a:spcPts val="0"/>
              </a:spcAft>
              <a:buClr>
                <a:srgbClr val="292929"/>
              </a:buClr>
              <a:buFont typeface="+mj-lt"/>
              <a:buAutoNum type="arabicPeriod"/>
              <a:defRPr/>
            </a:pPr>
            <a:r>
              <a:rPr lang="tr-TR" sz="2000" i="1" dirty="0">
                <a:solidFill>
                  <a:srgbClr val="000000"/>
                </a:solidFill>
                <a:cs typeface="Calibri" pitchFamily="34" charset="0"/>
              </a:rPr>
              <a:t>Gürültülü işlerde çalışacakların </a:t>
            </a:r>
            <a:r>
              <a:rPr lang="tr-TR" sz="2000" b="1" i="1" dirty="0">
                <a:solidFill>
                  <a:srgbClr val="000000"/>
                </a:solidFill>
                <a:cs typeface="Calibri" pitchFamily="34" charset="0"/>
              </a:rPr>
              <a:t>işe girişlerinde odyogramları alınmalı ,</a:t>
            </a:r>
          </a:p>
          <a:p>
            <a:pPr marL="457200" indent="-288000">
              <a:spcAft>
                <a:spcPts val="0"/>
              </a:spcAft>
              <a:buClr>
                <a:srgbClr val="292929"/>
              </a:buClr>
              <a:buFont typeface="+mj-lt"/>
              <a:buAutoNum type="arabicPeriod"/>
              <a:defRPr/>
            </a:pPr>
            <a:endParaRPr lang="tr-TR" sz="1000" b="1" i="1" dirty="0">
              <a:solidFill>
                <a:srgbClr val="000000"/>
              </a:solidFill>
              <a:cs typeface="Calibri" pitchFamily="34" charset="0"/>
            </a:endParaRPr>
          </a:p>
          <a:p>
            <a:pPr marL="457200" indent="-288000">
              <a:spcAft>
                <a:spcPts val="0"/>
              </a:spcAft>
              <a:buClr>
                <a:srgbClr val="292929"/>
              </a:buClr>
              <a:buFont typeface="+mj-lt"/>
              <a:buAutoNum type="arabicPeriod"/>
              <a:defRPr/>
            </a:pPr>
            <a:r>
              <a:rPr lang="tr-TR" sz="2000" i="1" dirty="0">
                <a:solidFill>
                  <a:srgbClr val="000000"/>
                </a:solidFill>
                <a:cs typeface="Calibri" pitchFamily="34" charset="0"/>
              </a:rPr>
              <a:t>Gürültülü işlerde </a:t>
            </a:r>
            <a:r>
              <a:rPr lang="tr-TR" sz="2000" b="1" i="1" dirty="0">
                <a:solidFill>
                  <a:srgbClr val="000000"/>
                </a:solidFill>
                <a:cs typeface="Calibri" pitchFamily="34" charset="0"/>
              </a:rPr>
              <a:t>sağlıklı kişiler çalıştırılmalı</a:t>
            </a:r>
            <a:r>
              <a:rPr lang="tr-TR" sz="2000" i="1" dirty="0">
                <a:solidFill>
                  <a:srgbClr val="000000"/>
                </a:solidFill>
                <a:cs typeface="Calibri" pitchFamily="34" charset="0"/>
              </a:rPr>
              <a:t>,</a:t>
            </a:r>
            <a:r>
              <a:rPr lang="tr-TR" sz="800" i="1" dirty="0">
                <a:solidFill>
                  <a:srgbClr val="000000"/>
                </a:solidFill>
                <a:cs typeface="Calibri" pitchFamily="34" charset="0"/>
              </a:rPr>
              <a:t> </a:t>
            </a:r>
          </a:p>
          <a:p>
            <a:pPr marL="457200" indent="-288000">
              <a:spcAft>
                <a:spcPts val="0"/>
              </a:spcAft>
              <a:buClr>
                <a:srgbClr val="292929"/>
              </a:buClr>
              <a:buFont typeface="+mj-lt"/>
              <a:buAutoNum type="arabicPeriod"/>
              <a:defRPr/>
            </a:pPr>
            <a:endParaRPr lang="tr-TR" sz="800" i="1" dirty="0">
              <a:solidFill>
                <a:srgbClr val="000000"/>
              </a:solidFill>
              <a:cs typeface="Calibri" pitchFamily="34" charset="0"/>
            </a:endParaRPr>
          </a:p>
          <a:p>
            <a:pPr marL="457200" indent="-288000">
              <a:spcAft>
                <a:spcPts val="0"/>
              </a:spcAft>
              <a:buClr>
                <a:srgbClr val="292929"/>
              </a:buClr>
              <a:buFont typeface="+mj-lt"/>
              <a:buAutoNum type="arabicPeriod"/>
              <a:defRPr/>
            </a:pPr>
            <a:r>
              <a:rPr lang="tr-TR" sz="2000" i="1" dirty="0">
                <a:solidFill>
                  <a:srgbClr val="000000"/>
                </a:solidFill>
                <a:cs typeface="Calibri" pitchFamily="34" charset="0"/>
              </a:rPr>
              <a:t>Gürültülü işlerde çalışanların, </a:t>
            </a:r>
            <a:r>
              <a:rPr lang="tr-TR" sz="2000" b="1" i="1" dirty="0">
                <a:solidFill>
                  <a:srgbClr val="000000"/>
                </a:solidFill>
                <a:cs typeface="Calibri" pitchFamily="34" charset="0"/>
              </a:rPr>
              <a:t>her 6 ayda bir odyogramları alınmalı </a:t>
            </a:r>
            <a:r>
              <a:rPr lang="tr-TR" sz="2000" i="1" dirty="0">
                <a:solidFill>
                  <a:srgbClr val="000000"/>
                </a:solidFill>
                <a:cs typeface="Calibri" pitchFamily="34" charset="0"/>
              </a:rPr>
              <a:t>ve </a:t>
            </a:r>
            <a:r>
              <a:rPr lang="tr-TR" sz="2000" b="1" i="1" dirty="0">
                <a:solidFill>
                  <a:srgbClr val="000000"/>
                </a:solidFill>
                <a:cs typeface="Calibri" pitchFamily="34" charset="0"/>
              </a:rPr>
              <a:t>işitme kaybı  görülenlerde  gerekli tedbirler</a:t>
            </a:r>
            <a:r>
              <a:rPr lang="tr-TR" sz="2000" i="1" dirty="0">
                <a:solidFill>
                  <a:srgbClr val="000000"/>
                </a:solidFill>
                <a:cs typeface="Calibri" pitchFamily="34" charset="0"/>
              </a:rPr>
              <a:t> alınmalı,</a:t>
            </a:r>
          </a:p>
          <a:p>
            <a:pPr marL="457200" indent="-288000">
              <a:spcAft>
                <a:spcPts val="0"/>
              </a:spcAft>
              <a:buClr>
                <a:srgbClr val="292929"/>
              </a:buClr>
              <a:buFont typeface="+mj-lt"/>
              <a:buAutoNum type="arabicPeriod"/>
              <a:defRPr/>
            </a:pPr>
            <a:endParaRPr lang="tr-TR" sz="800" i="1" dirty="0">
              <a:solidFill>
                <a:srgbClr val="000000"/>
              </a:solidFill>
              <a:cs typeface="Calibri" pitchFamily="34" charset="0"/>
            </a:endParaRPr>
          </a:p>
          <a:p>
            <a:pPr marL="457200" indent="-288000">
              <a:spcAft>
                <a:spcPts val="0"/>
              </a:spcAft>
              <a:buClr>
                <a:srgbClr val="292929"/>
              </a:buClr>
              <a:buFont typeface="+mj-lt"/>
              <a:buAutoNum type="arabicPeriod"/>
              <a:defRPr/>
            </a:pPr>
            <a:r>
              <a:rPr lang="tr-TR" sz="2000" i="1" dirty="0">
                <a:solidFill>
                  <a:srgbClr val="000000"/>
                </a:solidFill>
                <a:cs typeface="Calibri" pitchFamily="34" charset="0"/>
              </a:rPr>
              <a:t>İş  kazalarının  önlenmesinde kesin denilebilecek yeterli  önlem alınabiliniyorsa, </a:t>
            </a:r>
            <a:r>
              <a:rPr lang="tr-TR" sz="2000" b="1" i="1" dirty="0">
                <a:solidFill>
                  <a:srgbClr val="000000"/>
                </a:solidFill>
                <a:cs typeface="Calibri" pitchFamily="34" charset="0"/>
              </a:rPr>
              <a:t>gürültülü işlerde doğuştan sağır ve dilsizlerin</a:t>
            </a:r>
            <a:r>
              <a:rPr lang="tr-TR" sz="2000" i="1" dirty="0">
                <a:solidFill>
                  <a:srgbClr val="000000"/>
                </a:solidFill>
                <a:cs typeface="Calibri" pitchFamily="34" charset="0"/>
              </a:rPr>
              <a:t> çalıştırılabilir,</a:t>
            </a:r>
          </a:p>
          <a:p>
            <a:pPr marL="457200" indent="-457200">
              <a:spcAft>
                <a:spcPts val="0"/>
              </a:spcAft>
              <a:buClr>
                <a:srgbClr val="292929"/>
              </a:buClr>
              <a:buFont typeface="+mj-lt"/>
              <a:buAutoNum type="arabicPeriod"/>
              <a:defRPr/>
            </a:pPr>
            <a:endParaRPr lang="tr-TR" sz="2000" i="1" dirty="0">
              <a:solidFill>
                <a:srgbClr val="000000"/>
              </a:solidFill>
              <a:cs typeface="Calibri" pitchFamily="34" charset="0"/>
            </a:endParaRPr>
          </a:p>
          <a:p>
            <a:pPr algn="ctr">
              <a:spcAft>
                <a:spcPts val="0"/>
              </a:spcAft>
              <a:buClr>
                <a:srgbClr val="292929"/>
              </a:buClr>
              <a:defRPr/>
            </a:pPr>
            <a:endParaRPr lang="tr-TR" sz="2000" i="1" dirty="0">
              <a:solidFill>
                <a:srgbClr val="000000"/>
              </a:solidFill>
              <a:cs typeface="Calibri" pitchFamily="34" charset="0"/>
            </a:endParaRPr>
          </a:p>
          <a:p>
            <a:pPr algn="ctr">
              <a:spcAft>
                <a:spcPts val="0"/>
              </a:spcAft>
              <a:buClr>
                <a:srgbClr val="292929"/>
              </a:buClr>
              <a:defRPr/>
            </a:pPr>
            <a:endParaRPr lang="tr-TR" sz="2000" i="1" dirty="0">
              <a:solidFill>
                <a:srgbClr val="000000"/>
              </a:solidFill>
              <a:cs typeface="Calibri" pitchFamily="34" charset="0"/>
            </a:endParaRPr>
          </a:p>
          <a:p>
            <a:pPr algn="ctr">
              <a:spcAft>
                <a:spcPts val="0"/>
              </a:spcAft>
              <a:buClr>
                <a:srgbClr val="292929"/>
              </a:buClr>
              <a:defRPr/>
            </a:pPr>
            <a:endParaRPr lang="tr-TR" sz="2000" i="1" dirty="0">
              <a:solidFill>
                <a:srgbClr val="000000"/>
              </a:solidFill>
              <a:cs typeface="Calibri" pitchFamily="34" charset="0"/>
            </a:endParaRPr>
          </a:p>
          <a:p>
            <a:pPr algn="ctr">
              <a:spcAft>
                <a:spcPts val="0"/>
              </a:spcAft>
              <a:buClr>
                <a:srgbClr val="292929"/>
              </a:buClr>
              <a:defRPr/>
            </a:pPr>
            <a:endParaRPr lang="tr-TR" sz="2000" i="1" dirty="0">
              <a:solidFill>
                <a:srgbClr val="000000"/>
              </a:solidFill>
              <a:cs typeface="Calibri" pitchFamily="34" charset="0"/>
            </a:endParaRPr>
          </a:p>
        </p:txBody>
      </p:sp>
      <p:sp>
        <p:nvSpPr>
          <p:cNvPr id="19461" name="Rectangle 12"/>
          <p:cNvSpPr>
            <a:spLocks noChangeArrowheads="1"/>
          </p:cNvSpPr>
          <p:nvPr/>
        </p:nvSpPr>
        <p:spPr bwMode="gray">
          <a:xfrm>
            <a:off x="400051" y="411163"/>
            <a:ext cx="11360149"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eaLnBrk="0" hangingPunct="0">
              <a:spcBef>
                <a:spcPct val="20000"/>
              </a:spcBef>
              <a:buFont typeface="Arial" pitchFamily="34" charset="0"/>
              <a:buChar char="•"/>
              <a:defRPr sz="3200">
                <a:solidFill>
                  <a:schemeClr val="tx1"/>
                </a:solidFill>
                <a:latin typeface="Calibri" pitchFamily="34" charset="0"/>
                <a:ea typeface="SimSun" pitchFamily="2" charset="-122"/>
              </a:defRPr>
            </a:lvl1pPr>
            <a:lvl2pPr marL="742950" indent="-285750" eaLnBrk="0" hangingPunct="0">
              <a:spcBef>
                <a:spcPct val="20000"/>
              </a:spcBef>
              <a:buFont typeface="Arial" pitchFamily="34" charset="0"/>
              <a:buChar char="–"/>
              <a:defRPr sz="2800">
                <a:solidFill>
                  <a:schemeClr val="tx1"/>
                </a:solidFill>
                <a:latin typeface="Calibri" pitchFamily="34" charset="0"/>
                <a:ea typeface="SimSun" pitchFamily="2" charset="-122"/>
              </a:defRPr>
            </a:lvl2pPr>
            <a:lvl3pPr marL="1143000" indent="-228600" eaLnBrk="0" hangingPunct="0">
              <a:spcBef>
                <a:spcPct val="20000"/>
              </a:spcBef>
              <a:buFont typeface="Arial" pitchFamily="34" charset="0"/>
              <a:buChar char="•"/>
              <a:defRPr sz="2400">
                <a:solidFill>
                  <a:schemeClr val="tx1"/>
                </a:solidFill>
                <a:latin typeface="Calibri" pitchFamily="34" charset="0"/>
                <a:ea typeface="SimSun" pitchFamily="2" charset="-122"/>
              </a:defRPr>
            </a:lvl3pPr>
            <a:lvl4pPr marL="1600200" indent="-228600" eaLnBrk="0" hangingPunct="0">
              <a:spcBef>
                <a:spcPct val="20000"/>
              </a:spcBef>
              <a:buFont typeface="Arial" pitchFamily="34" charset="0"/>
              <a:buChar char="–"/>
              <a:defRPr sz="2000">
                <a:solidFill>
                  <a:schemeClr val="tx1"/>
                </a:solidFill>
                <a:latin typeface="Calibri" pitchFamily="34" charset="0"/>
                <a:ea typeface="SimSun" pitchFamily="2" charset="-122"/>
              </a:defRPr>
            </a:lvl4pPr>
            <a:lvl5pPr marL="2057400" indent="-228600" eaLnBrk="0" hangingPunct="0">
              <a:spcBef>
                <a:spcPct val="20000"/>
              </a:spcBef>
              <a:buFont typeface="Arial" pitchFamily="34" charset="0"/>
              <a:buChar char="»"/>
              <a:defRPr sz="2000">
                <a:solidFill>
                  <a:schemeClr val="tx1"/>
                </a:solidFill>
                <a:latin typeface="Calibri" pitchFamily="34" charset="0"/>
                <a:ea typeface="SimSun"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SimSun" pitchFamily="2" charset="-122"/>
              </a:defRPr>
            </a:lvl9pPr>
          </a:lstStyle>
          <a:p>
            <a:pPr eaLnBrk="1" hangingPunct="1">
              <a:spcBef>
                <a:spcPct val="0"/>
              </a:spcBef>
              <a:buFontTx/>
              <a:buNone/>
            </a:pPr>
            <a:endParaRPr lang="tr-TR" altLang="tr-TR" sz="2000" b="1" noProof="1">
              <a:solidFill>
                <a:srgbClr val="000000"/>
              </a:solidFill>
            </a:endParaRPr>
          </a:p>
        </p:txBody>
      </p:sp>
      <p:sp>
        <p:nvSpPr>
          <p:cNvPr id="23" name="Rectangle 31"/>
          <p:cNvSpPr txBox="1">
            <a:spLocks noChangeArrowheads="1"/>
          </p:cNvSpPr>
          <p:nvPr/>
        </p:nvSpPr>
        <p:spPr bwMode="gray">
          <a:xfrm>
            <a:off x="309063" y="411163"/>
            <a:ext cx="11755559" cy="647700"/>
          </a:xfrm>
          <a:prstGeom prst="rect">
            <a:avLst/>
          </a:prstGeom>
          <a:noFill/>
          <a:ln w="9525">
            <a:noFill/>
            <a:miter lim="800000"/>
            <a:headEnd/>
            <a:tailEnd/>
          </a:ln>
        </p:spPr>
        <p:txBody>
          <a:bodyPr lIns="0" rIns="0" anchor="ct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cs typeface="Calibri" pitchFamily="34" charset="0"/>
              </a:rPr>
              <a:t>GÜRÜLTÜDEN KORUNMA YOLLARI – TIBBİ </a:t>
            </a:r>
          </a:p>
        </p:txBody>
      </p:sp>
      <p:sp>
        <p:nvSpPr>
          <p:cNvPr id="17" name="16 Slayt Numarası Yer Tutucusu"/>
          <p:cNvSpPr>
            <a:spLocks noGrp="1"/>
          </p:cNvSpPr>
          <p:nvPr>
            <p:ph type="sldNum" sz="quarter" idx="12"/>
          </p:nvPr>
        </p:nvSpPr>
        <p:spPr/>
        <p:txBody>
          <a:bodyPr/>
          <a:lstStyle/>
          <a:p>
            <a:pPr>
              <a:defRPr/>
            </a:pPr>
            <a:fld id="{092C9876-02C6-4598-86F1-9EFDB3DCB173}" type="slidenum">
              <a:rPr lang="en-US" smtClean="0"/>
              <a:pPr>
                <a:defRPr/>
              </a:pPr>
              <a:t>21</a:t>
            </a:fld>
            <a:endParaRPr lang="en-US"/>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9508" y="1546225"/>
            <a:ext cx="2185088" cy="1748988"/>
          </a:xfrm>
          <a:prstGeom prst="ellipse">
            <a:avLst/>
          </a:prstGeom>
          <a:ln w="0">
            <a:no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86625833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6. GÜRÜLTÜ VE TİTREŞİMİ ÖNLEME</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688123"/>
            <a:ext cx="10515600" cy="4957376"/>
          </a:xfrm>
        </p:spPr>
        <p:txBody>
          <a:bodyPr>
            <a:normAutofit/>
          </a:bodyPr>
          <a:lstStyle/>
          <a:p>
            <a:pPr marL="0" indent="0">
              <a:lnSpc>
                <a:spcPct val="150000"/>
              </a:lnSpc>
              <a:buNone/>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Titreşimin </a:t>
            </a:r>
            <a:r>
              <a:rPr lang="tr-TR" sz="1600" dirty="0">
                <a:latin typeface="Arial Narrow" panose="020B0606020202030204" pitchFamily="34" charset="0"/>
                <a:ea typeface="+mj-ea"/>
                <a:cs typeface="+mj-cs"/>
              </a:rPr>
              <a:t>etkisinden korunmak için </a:t>
            </a:r>
            <a:r>
              <a:rPr lang="tr-TR" sz="1600" b="1" dirty="0">
                <a:latin typeface="Arial Narrow" panose="020B0606020202030204" pitchFamily="34" charset="0"/>
                <a:ea typeface="+mj-ea"/>
                <a:cs typeface="+mj-cs"/>
              </a:rPr>
              <a:t>teknik ve tıbbi önlemler ile eğitime gereksinim </a:t>
            </a:r>
            <a:r>
              <a:rPr lang="tr-TR" sz="1600" dirty="0">
                <a:latin typeface="Arial Narrow" panose="020B0606020202030204" pitchFamily="34" charset="0"/>
                <a:ea typeface="+mj-ea"/>
                <a:cs typeface="+mj-cs"/>
              </a:rPr>
              <a:t>vardır. Titreşimden korunmanın temel hedefi, titreşimi kaynağında azaltmaya yönelik olmalıdır. Genellikle makine dizaynı sırasında titreşimi azaltacak zeminler yapmak ve titreşimi az olan makineler satın almak. Kullanılan makinelerin bakımlarını zamanında yapmak, vuran ve titreşen kısımlara izolasyon uygulamak. </a:t>
            </a: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Tıbbi </a:t>
            </a:r>
            <a:r>
              <a:rPr lang="tr-TR" sz="1600" b="1" dirty="0">
                <a:latin typeface="Arial Narrow" panose="020B0606020202030204" pitchFamily="34" charset="0"/>
                <a:ea typeface="+mj-ea"/>
                <a:cs typeface="+mj-cs"/>
              </a:rPr>
              <a:t>korunmada ise</a:t>
            </a:r>
            <a:r>
              <a:rPr lang="tr-TR" sz="1600" dirty="0">
                <a:latin typeface="Arial Narrow" panose="020B0606020202030204" pitchFamily="34" charset="0"/>
                <a:ea typeface="+mj-ea"/>
                <a:cs typeface="+mj-cs"/>
              </a:rPr>
              <a:t>, işe </a:t>
            </a:r>
            <a:r>
              <a:rPr lang="tr-TR" sz="1600" b="1" dirty="0">
                <a:latin typeface="Arial Narrow" panose="020B0606020202030204" pitchFamily="34" charset="0"/>
                <a:ea typeface="+mj-ea"/>
                <a:cs typeface="+mj-cs"/>
              </a:rPr>
              <a:t>giriş muayenelerinde </a:t>
            </a:r>
            <a:r>
              <a:rPr lang="tr-TR" sz="1600" dirty="0">
                <a:latin typeface="Arial Narrow" panose="020B0606020202030204" pitchFamily="34" charset="0"/>
                <a:ea typeface="+mj-ea"/>
                <a:cs typeface="+mj-cs"/>
              </a:rPr>
              <a:t>sinir sistemi </a:t>
            </a:r>
            <a:r>
              <a:rPr lang="tr-TR" sz="1600" b="1" dirty="0">
                <a:latin typeface="Arial Narrow" panose="020B0606020202030204" pitchFamily="34" charset="0"/>
                <a:ea typeface="+mj-ea"/>
                <a:cs typeface="+mj-cs"/>
              </a:rPr>
              <a:t>kalp, damar ve sindirim </a:t>
            </a:r>
            <a:r>
              <a:rPr lang="tr-TR" sz="1600" dirty="0">
                <a:latin typeface="Arial Narrow" panose="020B0606020202030204" pitchFamily="34" charset="0"/>
                <a:ea typeface="+mj-ea"/>
                <a:cs typeface="+mj-cs"/>
              </a:rPr>
              <a:t>sistemleri </a:t>
            </a:r>
            <a:r>
              <a:rPr lang="tr-TR" sz="1600" b="1" dirty="0">
                <a:latin typeface="Arial Narrow" panose="020B0606020202030204" pitchFamily="34" charset="0"/>
                <a:ea typeface="+mj-ea"/>
                <a:cs typeface="+mj-cs"/>
              </a:rPr>
              <a:t>sağlam</a:t>
            </a:r>
            <a:r>
              <a:rPr lang="tr-TR" sz="1600" dirty="0">
                <a:latin typeface="Arial Narrow" panose="020B0606020202030204" pitchFamily="34" charset="0"/>
                <a:ea typeface="+mj-ea"/>
                <a:cs typeface="+mj-cs"/>
              </a:rPr>
              <a:t> olan </a:t>
            </a:r>
            <a:r>
              <a:rPr lang="tr-TR" sz="1600" b="1" dirty="0">
                <a:latin typeface="Arial Narrow" panose="020B0606020202030204" pitchFamily="34" charset="0"/>
                <a:ea typeface="+mj-ea"/>
                <a:cs typeface="+mj-cs"/>
              </a:rPr>
              <a:t>genç işçilerin </a:t>
            </a:r>
            <a:r>
              <a:rPr lang="tr-TR" sz="1600" dirty="0">
                <a:latin typeface="Arial Narrow" panose="020B0606020202030204" pitchFamily="34" charset="0"/>
                <a:ea typeface="+mj-ea"/>
                <a:cs typeface="+mj-cs"/>
              </a:rPr>
              <a:t>seçilmesine dikkat edilmelidir. Periyodik muayenelerde titreşimin etkilerinin klinik muayeneler uygulanarak aranması, el, bilek ve dirsek eklemlerinin dikkatle muayene edilmesi gerekir. Röntgen filmlerinin çekilmesi faydalı olur. </a:t>
            </a:r>
          </a:p>
          <a:p>
            <a:pPr marL="0" indent="0">
              <a:lnSpc>
                <a:spcPct val="150000"/>
              </a:lnSpc>
              <a:buNone/>
            </a:pPr>
            <a:r>
              <a:rPr lang="tr-TR" sz="1600" dirty="0" smtClean="0">
                <a:latin typeface="Arial Narrow" panose="020B0606020202030204" pitchFamily="34" charset="0"/>
                <a:ea typeface="+mj-ea"/>
                <a:cs typeface="+mj-cs"/>
              </a:rPr>
              <a:t>	</a:t>
            </a:r>
            <a:r>
              <a:rPr lang="tr-TR" sz="1600" b="1" dirty="0" smtClean="0">
                <a:latin typeface="Arial Narrow" panose="020B0606020202030204" pitchFamily="34" charset="0"/>
                <a:ea typeface="+mj-ea"/>
                <a:cs typeface="+mj-cs"/>
              </a:rPr>
              <a:t>Titreşimden </a:t>
            </a:r>
            <a:r>
              <a:rPr lang="tr-TR" sz="1600" b="1" dirty="0">
                <a:latin typeface="Arial Narrow" panose="020B0606020202030204" pitchFamily="34" charset="0"/>
                <a:ea typeface="+mj-ea"/>
                <a:cs typeface="+mj-cs"/>
              </a:rPr>
              <a:t>korunmanın bir yolu da eğitimdir</a:t>
            </a:r>
            <a:r>
              <a:rPr lang="tr-TR" sz="1600" dirty="0">
                <a:latin typeface="Arial Narrow" panose="020B0606020202030204" pitchFamily="34" charset="0"/>
                <a:ea typeface="+mj-ea"/>
                <a:cs typeface="+mj-cs"/>
              </a:rPr>
              <a:t>. İş yerinde titreşime maruz kalan kişiler ve yöneticiler, titreşimin neden olduğu risklere ve rahatsızlıklara karşı eğitilmelidir. Ayrıca, titreşimin olumsuz etkileri görülen işçilerin değiştirilmesi yoluna gidilmelidir. Çalışma süresinde (etkilenme süresinde) kısıtlama yapılması veya çalışma süresince daha sık dinlenme araları verilmesi, titreşimden etkilenmede uygun bir korunma </a:t>
            </a:r>
            <a:r>
              <a:rPr lang="tr-TR" sz="1600" dirty="0" smtClean="0">
                <a:latin typeface="Arial Narrow" panose="020B0606020202030204" pitchFamily="34" charset="0"/>
                <a:ea typeface="+mj-ea"/>
                <a:cs typeface="+mj-cs"/>
              </a:rPr>
              <a:t>yöntemi </a:t>
            </a:r>
            <a:r>
              <a:rPr lang="tr-TR" sz="1600" dirty="0">
                <a:latin typeface="Arial Narrow" panose="020B0606020202030204" pitchFamily="34" charset="0"/>
                <a:ea typeface="+mj-ea"/>
                <a:cs typeface="+mj-cs"/>
              </a:rPr>
              <a:t>olacaktır. </a:t>
            </a:r>
            <a:endParaRPr lang="tr-TR" sz="1600" dirty="0" smtClean="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Ergonomik </a:t>
            </a:r>
            <a:r>
              <a:rPr lang="tr-TR" sz="1600" dirty="0">
                <a:latin typeface="Arial Narrow" panose="020B0606020202030204" pitchFamily="34" charset="0"/>
                <a:ea typeface="+mj-ea"/>
                <a:cs typeface="+mj-cs"/>
              </a:rPr>
              <a:t>düzenlenmiş sistemle daha az kol kuvveti uygulanarak daha az yorulmanın yanı sıra titreşimin uzun süre içinde oluşturacağı rahatsızlıktan da korununmuş olunur. </a:t>
            </a:r>
          </a:p>
        </p:txBody>
      </p:sp>
    </p:spTree>
    <p:extLst>
      <p:ext uri="{BB962C8B-B14F-4D97-AF65-F5344CB8AC3E}">
        <p14:creationId xmlns:p14="http://schemas.microsoft.com/office/powerpoint/2010/main" val="21106513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7</a:t>
            </a:r>
            <a:r>
              <a:rPr lang="tr-TR" sz="3600" b="1" dirty="0" smtClean="0">
                <a:latin typeface="Arial Narrow" panose="020B0606020202030204" pitchFamily="34" charset="0"/>
              </a:rPr>
              <a:t>. 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70892"/>
            <a:ext cx="10515600" cy="5074607"/>
          </a:xfrm>
        </p:spPr>
        <p:txBody>
          <a:bodyPr>
            <a:normAutofit fontScale="47500" lnSpcReduction="20000"/>
          </a:bodyPr>
          <a:lstStyle/>
          <a:p>
            <a:r>
              <a:rPr lang="en-US" dirty="0"/>
              <a:t>Alexander, D. C., The Practice and Management of Industrial </a:t>
            </a:r>
            <a:r>
              <a:rPr lang="en-US" dirty="0" err="1"/>
              <a:t>Egonomics</a:t>
            </a:r>
            <a:r>
              <a:rPr lang="en-US" dirty="0"/>
              <a:t>, Prentice Hall Inc., 1986. </a:t>
            </a:r>
          </a:p>
          <a:p>
            <a:r>
              <a:rPr lang="en-US" dirty="0"/>
              <a:t>Bailey, R.W., Human Performance Engineering, Prentice Hall, 2006 </a:t>
            </a:r>
          </a:p>
          <a:p>
            <a:r>
              <a:rPr lang="en-US" dirty="0"/>
              <a:t>Bridger, R. S., Introduction to Ergonomics, McGraw-Hill, 2009. </a:t>
            </a:r>
          </a:p>
          <a:p>
            <a:r>
              <a:rPr lang="tr-TR" dirty="0" err="1"/>
              <a:t>Brüel&amp;Kjaer</a:t>
            </a:r>
            <a:r>
              <a:rPr lang="tr-TR" dirty="0"/>
              <a:t>, </a:t>
            </a:r>
            <a:r>
              <a:rPr lang="tr-TR" dirty="0" err="1"/>
              <a:t>Environmental</a:t>
            </a:r>
            <a:r>
              <a:rPr lang="tr-TR" dirty="0"/>
              <a:t> </a:t>
            </a:r>
            <a:r>
              <a:rPr lang="tr-TR" dirty="0" err="1"/>
              <a:t>Noise</a:t>
            </a:r>
            <a:r>
              <a:rPr lang="tr-TR" dirty="0"/>
              <a:t>, </a:t>
            </a:r>
            <a:r>
              <a:rPr lang="tr-TR" dirty="0" err="1"/>
              <a:t>Brüel&amp;Kjær</a:t>
            </a:r>
            <a:r>
              <a:rPr lang="tr-TR" dirty="0"/>
              <a:t> Sound &amp; </a:t>
            </a:r>
            <a:r>
              <a:rPr lang="tr-TR" dirty="0" err="1"/>
              <a:t>Vibration</a:t>
            </a:r>
            <a:r>
              <a:rPr lang="tr-TR" dirty="0"/>
              <a:t> </a:t>
            </a:r>
            <a:r>
              <a:rPr lang="tr-TR" dirty="0" err="1"/>
              <a:t>Measurement</a:t>
            </a:r>
            <a:r>
              <a:rPr lang="tr-TR" dirty="0"/>
              <a:t> A/S., 2001. </a:t>
            </a:r>
          </a:p>
          <a:p>
            <a:r>
              <a:rPr lang="en-US" dirty="0"/>
              <a:t>Chaffin D., Anderson G., Occupational Biomechanics, New York: John </a:t>
            </a:r>
            <a:r>
              <a:rPr lang="en-US" dirty="0" err="1"/>
              <a:t>Wiley&amp;Sons</a:t>
            </a:r>
            <a:r>
              <a:rPr lang="en-US" dirty="0"/>
              <a:t> 2004. </a:t>
            </a:r>
          </a:p>
          <a:p>
            <a:r>
              <a:rPr lang="en-US" dirty="0" err="1"/>
              <a:t>Chapanis</a:t>
            </a:r>
            <a:r>
              <a:rPr lang="en-US" dirty="0"/>
              <a:t>, A., Introduction To Human Factors Considerations in System Design, (Eds. M. Mitchell, P. Van </a:t>
            </a:r>
            <a:r>
              <a:rPr lang="en-US" dirty="0" err="1"/>
              <a:t>Balen</a:t>
            </a:r>
            <a:r>
              <a:rPr lang="en-US" dirty="0"/>
              <a:t>, K. Moe), NASA Pub., Washington, USA, 1976. </a:t>
            </a:r>
          </a:p>
          <a:p>
            <a:r>
              <a:rPr lang="en-US" dirty="0"/>
              <a:t>Charles, A., Ergonomics and Safety in Hand Tool Design, Lewis Publishers, 2009. </a:t>
            </a:r>
          </a:p>
          <a:p>
            <a:r>
              <a:rPr lang="en-US" dirty="0" err="1"/>
              <a:t>Corlett</a:t>
            </a:r>
            <a:r>
              <a:rPr lang="en-US" dirty="0"/>
              <a:t>, E. N., Clark, T. S., The Ergonomics of Workspaces and Machines-A Design Manual, Taylor and Francis, Bristol, 20055. </a:t>
            </a:r>
          </a:p>
          <a:p>
            <a:r>
              <a:rPr lang="en-US" dirty="0" err="1"/>
              <a:t>Corlett</a:t>
            </a:r>
            <a:r>
              <a:rPr lang="en-US" dirty="0"/>
              <a:t>, E., Wilson, J., </a:t>
            </a:r>
            <a:r>
              <a:rPr lang="en-US" dirty="0" err="1"/>
              <a:t>Manenica</a:t>
            </a:r>
            <a:r>
              <a:rPr lang="en-US" dirty="0"/>
              <a:t>, I., , The Ergonomics of Working Postures, Taylor &amp; Francis, 2006. </a:t>
            </a:r>
          </a:p>
          <a:p>
            <a:r>
              <a:rPr lang="en-US" dirty="0"/>
              <a:t>Cushman, H., Nielson, S., </a:t>
            </a:r>
            <a:r>
              <a:rPr lang="en-US" dirty="0" err="1"/>
              <a:t>Weim</a:t>
            </a:r>
            <a:r>
              <a:rPr lang="en-US" dirty="0"/>
              <a:t>, W., 1983, Ergonomic Design for People at Work Vol. 1, Kodak Human Factor, USA, 2003. </a:t>
            </a:r>
          </a:p>
          <a:p>
            <a:r>
              <a:rPr lang="tr-TR" dirty="0" err="1"/>
              <a:t>Das</a:t>
            </a:r>
            <a:r>
              <a:rPr lang="tr-TR" dirty="0"/>
              <a:t>, B., </a:t>
            </a:r>
            <a:r>
              <a:rPr lang="tr-TR" dirty="0" err="1"/>
              <a:t>Sengupta</a:t>
            </a:r>
            <a:r>
              <a:rPr lang="tr-TR" dirty="0"/>
              <a:t>, </a:t>
            </a:r>
            <a:r>
              <a:rPr lang="tr-TR" dirty="0" err="1"/>
              <a:t>Arijit</a:t>
            </a:r>
            <a:r>
              <a:rPr lang="tr-TR" dirty="0"/>
              <a:t> K., </a:t>
            </a:r>
            <a:r>
              <a:rPr lang="tr-TR" dirty="0" err="1"/>
              <a:t>Industrial</a:t>
            </a:r>
            <a:r>
              <a:rPr lang="tr-TR" dirty="0"/>
              <a:t> Workstation Design: A </a:t>
            </a:r>
            <a:r>
              <a:rPr lang="tr-TR" dirty="0" err="1"/>
              <a:t>Systematic</a:t>
            </a:r>
            <a:r>
              <a:rPr lang="tr-TR" dirty="0"/>
              <a:t> </a:t>
            </a:r>
            <a:r>
              <a:rPr lang="tr-TR" dirty="0" err="1"/>
              <a:t>Ergonomics</a:t>
            </a:r>
            <a:r>
              <a:rPr lang="tr-TR" dirty="0"/>
              <a:t> </a:t>
            </a:r>
            <a:r>
              <a:rPr lang="tr-TR" dirty="0" err="1"/>
              <a:t>Approach</a:t>
            </a:r>
            <a:r>
              <a:rPr lang="tr-TR" dirty="0"/>
              <a:t>, </a:t>
            </a:r>
            <a:r>
              <a:rPr lang="tr-TR" dirty="0" err="1"/>
              <a:t>Applied</a:t>
            </a:r>
            <a:r>
              <a:rPr lang="tr-TR" dirty="0"/>
              <a:t> </a:t>
            </a:r>
            <a:r>
              <a:rPr lang="tr-TR" dirty="0" err="1"/>
              <a:t>Ergonomics</a:t>
            </a:r>
            <a:r>
              <a:rPr lang="tr-TR" dirty="0"/>
              <a:t>, </a:t>
            </a:r>
            <a:r>
              <a:rPr lang="tr-TR" dirty="0" err="1"/>
              <a:t>Vol</a:t>
            </a:r>
            <a:r>
              <a:rPr lang="tr-TR" dirty="0"/>
              <a:t> 27 (3), </a:t>
            </a:r>
            <a:r>
              <a:rPr lang="tr-TR" dirty="0" err="1"/>
              <a:t>Elsevier</a:t>
            </a:r>
            <a:r>
              <a:rPr lang="tr-TR" dirty="0"/>
              <a:t> </a:t>
            </a:r>
            <a:r>
              <a:rPr lang="tr-TR" dirty="0" err="1"/>
              <a:t>Science</a:t>
            </a:r>
            <a:r>
              <a:rPr lang="tr-TR" dirty="0"/>
              <a:t>, 1996. </a:t>
            </a:r>
          </a:p>
          <a:p>
            <a:r>
              <a:rPr lang="tr-TR" dirty="0"/>
              <a:t>Dizdar,. E. N., Taşıt Ergonomisi, Z.K.Ü., Karabük Teknik Eğitim Fakültesi (Ders Notları), Karabük, Eylül, 2002. </a:t>
            </a:r>
          </a:p>
          <a:p>
            <a:r>
              <a:rPr lang="tr-TR" dirty="0"/>
              <a:t>Dizdar, E. N., </a:t>
            </a:r>
            <a:r>
              <a:rPr lang="tr-TR" dirty="0" err="1"/>
              <a:t>Antropometrik</a:t>
            </a:r>
            <a:r>
              <a:rPr lang="tr-TR" dirty="0"/>
              <a:t> Optimizasyon, Z.K.Ü., Fen Bilimleri Enstitüsü (Ders Notları), Karabük, Şubat, 2003. </a:t>
            </a:r>
          </a:p>
          <a:p>
            <a:r>
              <a:rPr lang="tr-TR" dirty="0"/>
              <a:t>Dizdar, E. N., Ergonomik İş İstasyonu Tasarımında İlk Adım: </a:t>
            </a:r>
            <a:r>
              <a:rPr lang="tr-TR" dirty="0" err="1"/>
              <a:t>Antropometri</a:t>
            </a:r>
            <a:r>
              <a:rPr lang="tr-TR" dirty="0"/>
              <a:t>, Mesleki Sağlık ve Güvenlik Dergisi, (14) s. 38-44, Haziran, 2003. </a:t>
            </a:r>
          </a:p>
          <a:p>
            <a:r>
              <a:rPr lang="tr-TR" dirty="0"/>
              <a:t>Dizdar, E. N., İş Güvenliği, ZKÜ, Karabük TEF (Lisans Ders Kitabı), Alver Matbaası, Ankara, Ekim, 2000. </a:t>
            </a:r>
          </a:p>
          <a:p>
            <a:r>
              <a:rPr lang="tr-TR" dirty="0"/>
              <a:t>Dizdar, E. N., İş Güvenliği, Murathan Yayınevi, (4. Baskı), 2008. </a:t>
            </a:r>
          </a:p>
          <a:p>
            <a:r>
              <a:rPr lang="tr-TR" dirty="0"/>
              <a:t>Dizdar, E. N., Üretim Sistemlerinde Olası İş Kazaları İçin Bir Erken Uyarı Modeli, Gazi Üniversitesi, Fen Bilimleri Enstitüsü, Endüstri Mühendisliği (Doktora Tezi), Ankara, 1998. </a:t>
            </a:r>
          </a:p>
          <a:p>
            <a:r>
              <a:rPr lang="tr-TR" dirty="0"/>
              <a:t>Dul, J., </a:t>
            </a:r>
            <a:r>
              <a:rPr lang="tr-TR" dirty="0" err="1"/>
              <a:t>Weerdmeester</a:t>
            </a:r>
            <a:r>
              <a:rPr lang="tr-TR" dirty="0"/>
              <a:t> B. A., </a:t>
            </a:r>
            <a:r>
              <a:rPr lang="tr-TR" dirty="0" err="1"/>
              <a:t>Ergonomics</a:t>
            </a:r>
            <a:r>
              <a:rPr lang="tr-TR" dirty="0"/>
              <a:t> </a:t>
            </a:r>
            <a:r>
              <a:rPr lang="tr-TR" dirty="0" err="1"/>
              <a:t>For</a:t>
            </a:r>
            <a:r>
              <a:rPr lang="tr-TR" dirty="0"/>
              <a:t> </a:t>
            </a:r>
            <a:r>
              <a:rPr lang="tr-TR" dirty="0" err="1"/>
              <a:t>Beginners</a:t>
            </a:r>
            <a:r>
              <a:rPr lang="tr-TR" dirty="0"/>
              <a:t>: A </a:t>
            </a:r>
            <a:r>
              <a:rPr lang="tr-TR" dirty="0" err="1"/>
              <a:t>Quick</a:t>
            </a:r>
            <a:r>
              <a:rPr lang="tr-TR" dirty="0"/>
              <a:t> Reference Guide, Taylor &amp; Francis; 2nd Ed., 2001. </a:t>
            </a:r>
          </a:p>
        </p:txBody>
      </p:sp>
    </p:spTree>
    <p:extLst>
      <p:ext uri="{BB962C8B-B14F-4D97-AF65-F5344CB8AC3E}">
        <p14:creationId xmlns:p14="http://schemas.microsoft.com/office/powerpoint/2010/main" val="9319718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453662"/>
            <a:ext cx="10515600" cy="5191837"/>
          </a:xfrm>
        </p:spPr>
        <p:txBody>
          <a:bodyPr>
            <a:normAutofit fontScale="92500" lnSpcReduction="20000"/>
          </a:bodyPr>
          <a:lstStyle/>
          <a:p>
            <a:r>
              <a:rPr lang="en-US" sz="1200" dirty="0"/>
              <a:t>Eastman Kodak Company, Ergonomic Design for People at Work, Vol. 2, Van </a:t>
            </a:r>
            <a:r>
              <a:rPr lang="en-US" sz="1200" dirty="0" err="1"/>
              <a:t>Nostrand</a:t>
            </a:r>
            <a:r>
              <a:rPr lang="en-US" sz="1200" dirty="0"/>
              <a:t> Reinhold, New York, 1986. </a:t>
            </a:r>
          </a:p>
          <a:p>
            <a:r>
              <a:rPr lang="en-US" sz="1200" dirty="0"/>
              <a:t>Fraser, T. M., Introduction to Industrial Ergonomics, Wall &amp; Emerson, 1996. </a:t>
            </a:r>
          </a:p>
          <a:p>
            <a:r>
              <a:rPr lang="tr-TR" sz="1200" dirty="0" err="1"/>
              <a:t>Helander</a:t>
            </a:r>
            <a:r>
              <a:rPr lang="tr-TR" sz="1200" dirty="0"/>
              <a:t> M. G, </a:t>
            </a:r>
            <a:r>
              <a:rPr lang="tr-TR" sz="1200" dirty="0" err="1"/>
              <a:t>Landauer</a:t>
            </a:r>
            <a:r>
              <a:rPr lang="tr-TR" sz="1200" dirty="0"/>
              <a:t> T. K., </a:t>
            </a:r>
            <a:r>
              <a:rPr lang="tr-TR" sz="1200" dirty="0" err="1"/>
              <a:t>Prabhu</a:t>
            </a:r>
            <a:r>
              <a:rPr lang="tr-TR" sz="1200" dirty="0"/>
              <a:t> P.V. (</a:t>
            </a:r>
            <a:r>
              <a:rPr lang="tr-TR" sz="1200" dirty="0" err="1"/>
              <a:t>Ed</a:t>
            </a:r>
            <a:r>
              <a:rPr lang="tr-TR" sz="1200" dirty="0"/>
              <a:t>), </a:t>
            </a:r>
            <a:r>
              <a:rPr lang="tr-TR" sz="1200" dirty="0" err="1"/>
              <a:t>Handbook</a:t>
            </a:r>
            <a:r>
              <a:rPr lang="tr-TR" sz="1200" dirty="0"/>
              <a:t> Of Human-</a:t>
            </a:r>
            <a:r>
              <a:rPr lang="tr-TR" sz="1200" dirty="0" err="1"/>
              <a:t>Computer</a:t>
            </a:r>
            <a:r>
              <a:rPr lang="tr-TR" sz="1200" dirty="0"/>
              <a:t> </a:t>
            </a:r>
            <a:r>
              <a:rPr lang="tr-TR" sz="1200" dirty="0" err="1"/>
              <a:t>Interaction</a:t>
            </a:r>
            <a:r>
              <a:rPr lang="tr-TR" sz="1200" dirty="0"/>
              <a:t>, North-</a:t>
            </a:r>
            <a:r>
              <a:rPr lang="tr-TR" sz="1200" dirty="0" err="1"/>
              <a:t>Holland</a:t>
            </a:r>
            <a:r>
              <a:rPr lang="tr-TR" sz="1200" dirty="0"/>
              <a:t>, 1997 </a:t>
            </a:r>
          </a:p>
          <a:p>
            <a:r>
              <a:rPr lang="en-US" sz="1200" dirty="0" err="1"/>
              <a:t>Helander</a:t>
            </a:r>
            <a:r>
              <a:rPr lang="en-US" sz="1200" dirty="0"/>
              <a:t>, M. G., The Human Factors Profession, Handbook of Human Factors and Ergonomics, (Ed. </a:t>
            </a:r>
            <a:r>
              <a:rPr lang="en-US" sz="1200" dirty="0" err="1"/>
              <a:t>Salvendy</a:t>
            </a:r>
            <a:r>
              <a:rPr lang="en-US" sz="1200" dirty="0"/>
              <a:t> G.) pp. 3-16, John </a:t>
            </a:r>
            <a:r>
              <a:rPr lang="en-US" sz="1200" dirty="0" err="1"/>
              <a:t>Wiley&amp;Sons</a:t>
            </a:r>
            <a:r>
              <a:rPr lang="en-US" sz="1200" dirty="0"/>
              <a:t> Ltd., 1997. </a:t>
            </a:r>
          </a:p>
          <a:p>
            <a:r>
              <a:rPr lang="en-US" sz="1200" dirty="0" err="1"/>
              <a:t>Helander</a:t>
            </a:r>
            <a:r>
              <a:rPr lang="en-US" sz="1200" dirty="0"/>
              <a:t>, M., A Guide to the Ergonomics of Manufacturing, Taylor &amp; Francis, 1997. </a:t>
            </a:r>
          </a:p>
          <a:p>
            <a:r>
              <a:rPr lang="en-US" sz="1200" dirty="0" err="1"/>
              <a:t>Helander</a:t>
            </a:r>
            <a:r>
              <a:rPr lang="en-US" sz="1200" dirty="0"/>
              <a:t>, M., Design For Manufacturability : A Systems Approach To Concurrent Engineering, Taylor &amp; Francis, 2002 </a:t>
            </a:r>
          </a:p>
          <a:p>
            <a:r>
              <a:rPr lang="en-US" sz="1200" dirty="0"/>
              <a:t>ILO, Ergonomic Checkpoints, Geneva, 1996. </a:t>
            </a:r>
          </a:p>
          <a:p>
            <a:r>
              <a:rPr lang="en-US" sz="1200" dirty="0"/>
              <a:t>James, H., The Dictionary for Human Factors/Ergonomics, CRC, 1992. </a:t>
            </a:r>
          </a:p>
          <a:p>
            <a:r>
              <a:rPr lang="en-US" sz="1200" dirty="0" err="1"/>
              <a:t>Karwowski</a:t>
            </a:r>
            <a:r>
              <a:rPr lang="en-US" sz="1200" dirty="0"/>
              <a:t>, W, </a:t>
            </a:r>
            <a:r>
              <a:rPr lang="en-US" sz="1200" dirty="0" err="1"/>
              <a:t>Marras</a:t>
            </a:r>
            <a:r>
              <a:rPr lang="en-US" sz="1200" dirty="0"/>
              <a:t>, S. W., The Occupational Ergonomics Handbook, C R C Press, 2008 </a:t>
            </a:r>
          </a:p>
          <a:p>
            <a:r>
              <a:rPr lang="en-US" sz="1200" dirty="0" err="1"/>
              <a:t>Karwowski</a:t>
            </a:r>
            <a:r>
              <a:rPr lang="en-US" sz="1200" dirty="0"/>
              <a:t>, W., International </a:t>
            </a:r>
            <a:r>
              <a:rPr lang="en-US" sz="1200" dirty="0" err="1"/>
              <a:t>Encylopedia</a:t>
            </a:r>
            <a:r>
              <a:rPr lang="en-US" sz="1200" dirty="0"/>
              <a:t> of Ergonomics and Human Factors, Taylor &amp; Francis, 2001. </a:t>
            </a:r>
          </a:p>
          <a:p>
            <a:r>
              <a:rPr lang="tr-TR" sz="1200" dirty="0"/>
              <a:t>Kaya, M. D., Ergonomi: </a:t>
            </a:r>
            <a:r>
              <a:rPr lang="tr-TR" sz="1200" dirty="0" err="1"/>
              <a:t>Antropometrik</a:t>
            </a:r>
            <a:r>
              <a:rPr lang="tr-TR" sz="1200" dirty="0"/>
              <a:t> Verilerin Güncellenmesi Üzerine Bir Araştırma, Detay Yayıncılık, 2010. </a:t>
            </a:r>
          </a:p>
          <a:p>
            <a:r>
              <a:rPr lang="tr-TR" sz="1200" dirty="0" err="1"/>
              <a:t>Kroemer</a:t>
            </a:r>
            <a:r>
              <a:rPr lang="tr-TR" sz="1200" dirty="0"/>
              <a:t>, K. H. E., </a:t>
            </a:r>
            <a:r>
              <a:rPr lang="tr-TR" sz="1200" dirty="0" err="1"/>
              <a:t>Kraemer</a:t>
            </a:r>
            <a:r>
              <a:rPr lang="tr-TR" sz="1200" dirty="0"/>
              <a:t> A., Office </a:t>
            </a:r>
            <a:r>
              <a:rPr lang="tr-TR" sz="1200" dirty="0" err="1"/>
              <a:t>Ergonomics</a:t>
            </a:r>
            <a:r>
              <a:rPr lang="tr-TR" sz="1200" dirty="0"/>
              <a:t>, Taylor &amp; Francis; 2nd Ed., 2001. </a:t>
            </a:r>
          </a:p>
          <a:p>
            <a:r>
              <a:rPr lang="en-US" sz="1200" dirty="0"/>
              <a:t>Kroemer, K. H. E., Kroemer H. B., Kroemer – </a:t>
            </a:r>
            <a:r>
              <a:rPr lang="en-US" sz="1200" dirty="0" err="1"/>
              <a:t>Elbet</a:t>
            </a:r>
            <a:r>
              <a:rPr lang="en-US" sz="1200" dirty="0"/>
              <a:t> K. E., Ergonomics – How to Design for Ease and Efficiency, (2nd Edition), </a:t>
            </a:r>
            <a:r>
              <a:rPr lang="en-US" sz="1200" dirty="0" err="1"/>
              <a:t>Prantice</a:t>
            </a:r>
            <a:r>
              <a:rPr lang="en-US" sz="1200" dirty="0"/>
              <a:t> Hall, New Jersey, 2001. </a:t>
            </a:r>
          </a:p>
          <a:p>
            <a:r>
              <a:rPr lang="en-US" sz="1200" dirty="0"/>
              <a:t>Lee, G. C., Advances in Occupational Ergonomics and Safety, IOS Press, 1999. </a:t>
            </a:r>
          </a:p>
          <a:p>
            <a:r>
              <a:rPr lang="en-US" sz="1200" dirty="0" err="1"/>
              <a:t>Lehto</a:t>
            </a:r>
            <a:r>
              <a:rPr lang="en-US" sz="1200" dirty="0"/>
              <a:t>, M.R., Buck, J. R., Introduction To Human Factors And Ergonomics For Engineers, (Ed: </a:t>
            </a:r>
            <a:r>
              <a:rPr lang="en-US" sz="1200" dirty="0" err="1"/>
              <a:t>Salvendy</a:t>
            </a:r>
            <a:r>
              <a:rPr lang="en-US" sz="1200" dirty="0"/>
              <a:t>, G.), Taylor &amp; Francis, 2008. </a:t>
            </a:r>
          </a:p>
          <a:p>
            <a:r>
              <a:rPr lang="en-US" sz="1200" dirty="0"/>
              <a:t>Marley, F., Applied Occupational Ergonomics : A Textbook, Kendall/Hunt Publishing Company, 2008 </a:t>
            </a:r>
          </a:p>
          <a:p>
            <a:r>
              <a:rPr lang="en-US" sz="1200" dirty="0" err="1"/>
              <a:t>Mccormick</a:t>
            </a:r>
            <a:r>
              <a:rPr lang="en-US" sz="1200" dirty="0"/>
              <a:t>, Ernest J., Senders, Mark S., Human Factors in Engineering and Design, 5th Edition, </a:t>
            </a:r>
            <a:r>
              <a:rPr lang="en-US" sz="1200" dirty="0" err="1"/>
              <a:t>Mcgraw</a:t>
            </a:r>
            <a:r>
              <a:rPr lang="en-US" sz="1200" dirty="0"/>
              <a:t>- Hill International, 2008. </a:t>
            </a:r>
          </a:p>
          <a:p>
            <a:r>
              <a:rPr lang="en-US" sz="1200" dirty="0" err="1"/>
              <a:t>Mital</a:t>
            </a:r>
            <a:r>
              <a:rPr lang="en-US" sz="1200" dirty="0"/>
              <a:t>, A., Advances in Industrial Ergonomics and Safety, Taylor &amp; Francis, 2009. </a:t>
            </a:r>
          </a:p>
          <a:p>
            <a:r>
              <a:rPr lang="en-US" sz="1200" dirty="0" err="1"/>
              <a:t>Nebhard</a:t>
            </a:r>
            <a:r>
              <a:rPr lang="en-US" sz="1200" dirty="0"/>
              <a:t>, D., A., Workplace Cross </a:t>
            </a:r>
            <a:r>
              <a:rPr lang="en-US" sz="1200" dirty="0" err="1"/>
              <a:t>Trainigng</a:t>
            </a:r>
            <a:r>
              <a:rPr lang="en-US" sz="1200" dirty="0"/>
              <a:t>, CRC Press, Taylor &amp; Francis, Group 2007. </a:t>
            </a:r>
          </a:p>
          <a:p>
            <a:r>
              <a:rPr lang="en-US" sz="1200" dirty="0"/>
              <a:t>Neumann, W. P., (Ed), Inventory of Human Factors Tools and Methods: A Work-System Design Perspective, Ryerson University, 2007 </a:t>
            </a:r>
          </a:p>
          <a:p>
            <a:r>
              <a:rPr lang="en-US" sz="1200" dirty="0" err="1"/>
              <a:t>Niebel</a:t>
            </a:r>
            <a:r>
              <a:rPr lang="en-US" sz="1200" dirty="0"/>
              <a:t>, B., </a:t>
            </a:r>
            <a:r>
              <a:rPr lang="en-US" sz="1200" dirty="0" err="1"/>
              <a:t>Freivalds</a:t>
            </a:r>
            <a:r>
              <a:rPr lang="en-US" sz="1200" dirty="0"/>
              <a:t>, A., Methods, </a:t>
            </a:r>
            <a:r>
              <a:rPr lang="en-US" sz="1200" dirty="0" err="1"/>
              <a:t>Standars</a:t>
            </a:r>
            <a:r>
              <a:rPr lang="en-US" sz="1200" dirty="0"/>
              <a:t> and Work Design, </a:t>
            </a:r>
            <a:r>
              <a:rPr lang="en-US" sz="1200" dirty="0" err="1"/>
              <a:t>Mcgraw</a:t>
            </a:r>
            <a:r>
              <a:rPr lang="en-US" sz="1200" dirty="0"/>
              <a:t> Hill, 2003 </a:t>
            </a:r>
          </a:p>
        </p:txBody>
      </p:sp>
    </p:spTree>
    <p:extLst>
      <p:ext uri="{BB962C8B-B14F-4D97-AF65-F5344CB8AC3E}">
        <p14:creationId xmlns:p14="http://schemas.microsoft.com/office/powerpoint/2010/main" val="5425739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696671"/>
            <a:ext cx="10515600" cy="4819874"/>
          </a:xfrm>
        </p:spPr>
        <p:txBody>
          <a:bodyPr>
            <a:noAutofit/>
          </a:bodyPr>
          <a:lstStyle/>
          <a:p>
            <a:r>
              <a:rPr lang="en-US" sz="1100" dirty="0" err="1"/>
              <a:t>Oborne</a:t>
            </a:r>
            <a:r>
              <a:rPr lang="en-US" sz="1100" dirty="0"/>
              <a:t>, D., Ergonomics at Work: Human Factors in Design and Development, 3rd Edition, John </a:t>
            </a:r>
            <a:r>
              <a:rPr lang="en-US" sz="1100" dirty="0" err="1"/>
              <a:t>Wiley&amp;Sons</a:t>
            </a:r>
            <a:r>
              <a:rPr lang="en-US" sz="1100" dirty="0"/>
              <a:t> Ltd., 1995. </a:t>
            </a:r>
          </a:p>
          <a:p>
            <a:r>
              <a:rPr lang="en-US" sz="1100" dirty="0"/>
              <a:t>OSHA, Easy Ergonomics, A Practical Approach for Improving the Workplace, (Education and Training Unit, Cal/OSHA Consultation Service, California Department of Industrial Relations), 1999 </a:t>
            </a:r>
          </a:p>
          <a:p>
            <a:r>
              <a:rPr lang="en-US" sz="1100" dirty="0"/>
              <a:t>Pheasant S., Ergonomics, Work and Health, Mac </a:t>
            </a:r>
            <a:r>
              <a:rPr lang="en-US" sz="1100" dirty="0" err="1"/>
              <a:t>Millian</a:t>
            </a:r>
            <a:r>
              <a:rPr lang="en-US" sz="1100" dirty="0"/>
              <a:t> Press, Australia,2001. </a:t>
            </a:r>
          </a:p>
          <a:p>
            <a:r>
              <a:rPr lang="en-US" sz="1100" dirty="0"/>
              <a:t>Pheasant, S., </a:t>
            </a:r>
            <a:r>
              <a:rPr lang="en-US" sz="1100" dirty="0" err="1"/>
              <a:t>Bodyspace</a:t>
            </a:r>
            <a:r>
              <a:rPr lang="en-US" sz="1100" dirty="0"/>
              <a:t>: Anthropometry, Ergonomics And Design Of Work, Prentice Hall, 2002 </a:t>
            </a:r>
          </a:p>
          <a:p>
            <a:r>
              <a:rPr lang="en-US" sz="1100" dirty="0"/>
              <a:t>Phillips, C. A., Human Factors Engineering, John Wiley &amp; Sons. 1999. </a:t>
            </a:r>
          </a:p>
          <a:p>
            <a:r>
              <a:rPr lang="en-US" sz="1100" dirty="0" err="1"/>
              <a:t>Pulat</a:t>
            </a:r>
            <a:r>
              <a:rPr lang="en-US" sz="1100" dirty="0"/>
              <a:t>, M. B., Fundamentals of Industrial Ergonomics, Waveland Press, 1997. </a:t>
            </a:r>
          </a:p>
          <a:p>
            <a:r>
              <a:rPr lang="tr-TR" sz="1100" dirty="0"/>
              <a:t>Sabancı, A., 1999, Ergonomi, Baki Kitapevi, Adana, 1999. </a:t>
            </a:r>
          </a:p>
          <a:p>
            <a:r>
              <a:rPr lang="en-US" sz="1100" dirty="0" err="1"/>
              <a:t>Salvendy</a:t>
            </a:r>
            <a:r>
              <a:rPr lang="en-US" sz="1100" dirty="0"/>
              <a:t>, G., Handbook of Human Factors and Ergonomics, 2nd Edition, John </a:t>
            </a:r>
            <a:r>
              <a:rPr lang="en-US" sz="1100" dirty="0" err="1"/>
              <a:t>Wiley&amp;Sons</a:t>
            </a:r>
            <a:r>
              <a:rPr lang="en-US" sz="1100" dirty="0"/>
              <a:t> Ltd., 1997. </a:t>
            </a:r>
          </a:p>
          <a:p>
            <a:r>
              <a:rPr lang="en-US" sz="1100" dirty="0" err="1"/>
              <a:t>Salvendy</a:t>
            </a:r>
            <a:r>
              <a:rPr lang="en-US" sz="1100" dirty="0"/>
              <a:t>, G., Handbook of Industrial Engineering, 2nd Ed., John Wiley &amp; Sons, Inc., 1991. </a:t>
            </a:r>
          </a:p>
          <a:p>
            <a:r>
              <a:rPr lang="en-US" sz="1100" dirty="0" err="1"/>
              <a:t>Salvendy</a:t>
            </a:r>
            <a:r>
              <a:rPr lang="en-US" sz="1100" dirty="0"/>
              <a:t>, G., </a:t>
            </a:r>
            <a:r>
              <a:rPr lang="en-US" sz="1100" dirty="0" err="1"/>
              <a:t>Karwowski</a:t>
            </a:r>
            <a:r>
              <a:rPr lang="en-US" sz="1100" dirty="0"/>
              <a:t>, W., Design of Work and Development of Personnel in Advanced Manufacturing, John </a:t>
            </a:r>
            <a:r>
              <a:rPr lang="en-US" sz="1100" dirty="0" err="1"/>
              <a:t>Wiley&amp;Sons</a:t>
            </a:r>
            <a:r>
              <a:rPr lang="en-US" sz="1100" dirty="0"/>
              <a:t>, 1994. </a:t>
            </a:r>
          </a:p>
          <a:p>
            <a:r>
              <a:rPr lang="en-US" sz="1100" dirty="0"/>
              <a:t>Sanders, M. S., McCormick, E., Human Factors in Engineering and Design, McGraw-Hill Inc., Seventh Edition, Singapore, 1993. </a:t>
            </a:r>
          </a:p>
          <a:p>
            <a:r>
              <a:rPr lang="tr-TR" sz="1100" dirty="0"/>
              <a:t>Şimşek, M., 1994, Mühendislikte Ergonomik Faktörler, Marmara Üniversitesi Yayınları, İstanbul, 1994. </a:t>
            </a:r>
          </a:p>
          <a:p>
            <a:r>
              <a:rPr lang="en-US" sz="1100" dirty="0" err="1"/>
              <a:t>Stelmach</a:t>
            </a:r>
            <a:r>
              <a:rPr lang="en-US" sz="1100" dirty="0"/>
              <a:t>, G., (Ed)., Human Factors, </a:t>
            </a:r>
            <a:r>
              <a:rPr lang="en-US" sz="1100" dirty="0" err="1"/>
              <a:t>Kees</a:t>
            </a:r>
            <a:r>
              <a:rPr lang="en-US" sz="1100" dirty="0"/>
              <a:t> </a:t>
            </a:r>
            <a:r>
              <a:rPr lang="en-US" sz="1100" dirty="0" err="1"/>
              <a:t>Michielsen</a:t>
            </a:r>
            <a:r>
              <a:rPr lang="en-US" sz="1100" dirty="0"/>
              <a:t> of North-Holland, 2000. </a:t>
            </a:r>
          </a:p>
          <a:p>
            <a:r>
              <a:rPr lang="en-US" sz="1100" dirty="0" err="1"/>
              <a:t>Tayyari</a:t>
            </a:r>
            <a:r>
              <a:rPr lang="en-US" sz="1100" dirty="0"/>
              <a:t>, F., Smith, J. L., </a:t>
            </a:r>
            <a:r>
              <a:rPr lang="en-US" sz="1100" dirty="0" err="1"/>
              <a:t>Occuparional</a:t>
            </a:r>
            <a:r>
              <a:rPr lang="en-US" sz="1100" dirty="0"/>
              <a:t> Ergonomics Principles and Application, Chapman &amp; Hall, First Ed., London, 1997. </a:t>
            </a:r>
          </a:p>
          <a:p>
            <a:r>
              <a:rPr lang="tr-TR" sz="1100" dirty="0"/>
              <a:t>Uslu, B. A., Ergonomi, Atılım Üniversitesi Yayınları, No: 5, Ankara, 2001. </a:t>
            </a:r>
          </a:p>
          <a:p>
            <a:r>
              <a:rPr lang="en-US" sz="1100" dirty="0"/>
              <a:t>Virginia Tech, Workplace Ergonomics Program, Virginia </a:t>
            </a:r>
            <a:r>
              <a:rPr lang="en-US" sz="1100" dirty="0" err="1"/>
              <a:t>Politechnic</a:t>
            </a:r>
            <a:r>
              <a:rPr lang="en-US" sz="1100" dirty="0"/>
              <a:t> </a:t>
            </a:r>
            <a:r>
              <a:rPr lang="en-US" sz="1100" dirty="0" err="1"/>
              <a:t>Istitue</a:t>
            </a:r>
            <a:r>
              <a:rPr lang="en-US" sz="1100" dirty="0"/>
              <a:t> and State University, Environmental, Health And Safety Services, 2001. </a:t>
            </a:r>
          </a:p>
          <a:p>
            <a:r>
              <a:rPr lang="en-US" sz="1100" dirty="0" err="1"/>
              <a:t>Wickens</a:t>
            </a:r>
            <a:r>
              <a:rPr lang="en-US" sz="1100" dirty="0"/>
              <a:t>, D. C., Gordon, S., Liu, Y., An Introduction To Human Factors Engineering, Prentice Hall, 2007. </a:t>
            </a:r>
          </a:p>
          <a:p>
            <a:r>
              <a:rPr lang="en-US" sz="1100" dirty="0" err="1"/>
              <a:t>Zandin</a:t>
            </a:r>
            <a:r>
              <a:rPr lang="en-US" sz="1100" dirty="0"/>
              <a:t>, K B., Maynard, H. B., Maynard's Industrial Engineering Handbook, </a:t>
            </a:r>
            <a:r>
              <a:rPr lang="en-US" sz="1100" dirty="0" err="1"/>
              <a:t>Mcgraw-Hill</a:t>
            </a:r>
            <a:r>
              <a:rPr lang="en-US" sz="1100" dirty="0"/>
              <a:t>, 2001. </a:t>
            </a:r>
            <a:endParaRPr lang="tr-TR" sz="1100" dirty="0"/>
          </a:p>
        </p:txBody>
      </p:sp>
    </p:spTree>
    <p:extLst>
      <p:ext uri="{BB962C8B-B14F-4D97-AF65-F5344CB8AC3E}">
        <p14:creationId xmlns:p14="http://schemas.microsoft.com/office/powerpoint/2010/main" val="5983670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3633</TotalTime>
  <Words>1828</Words>
  <Application>Microsoft Office PowerPoint</Application>
  <PresentationFormat>Özel</PresentationFormat>
  <Paragraphs>258</Paragraphs>
  <Slides>25</Slides>
  <Notes>3</Notes>
  <HiddenSlides>2</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Office Teması</vt:lpstr>
      <vt:lpstr> FİZİKSEL İŞYERİ DÜZENLEME: GÜRÜLTÜ / TİTREŞİM</vt:lpstr>
      <vt:lpstr>KONU BAŞLIKLARI</vt:lpstr>
      <vt:lpstr>1. Giriş</vt:lpstr>
      <vt:lpstr>1. Giriş</vt:lpstr>
      <vt:lpstr>2. GÜRÜLTÜ</vt:lpstr>
      <vt:lpstr>2. GÜRÜLTÜ</vt:lpstr>
      <vt:lpstr>2. GÜRÜLTÜ</vt:lpstr>
      <vt:lpstr>2. GÜRÜLTÜ</vt:lpstr>
      <vt:lpstr>2. GÜRÜLTÜ</vt:lpstr>
      <vt:lpstr>2. GÜRÜLTÜ</vt:lpstr>
      <vt:lpstr>3. TİTREŞİM</vt:lpstr>
      <vt:lpstr>3. TİTREŞİM</vt:lpstr>
      <vt:lpstr>3. TİTREŞİM</vt:lpstr>
      <vt:lpstr>4. GÜRÜLTÜNÜN SAĞLIĞA ETKİSİ</vt:lpstr>
      <vt:lpstr>4. GÜRÜLTÜNÜN SAĞLIĞA ETKİSİ</vt:lpstr>
      <vt:lpstr>4. GÜRÜLTÜNÜN SAĞLIĞA ETKİSİ</vt:lpstr>
      <vt:lpstr>5. TİTREŞİMİN SAĞLIĞA ETKİSİ</vt:lpstr>
      <vt:lpstr>6. GÜRÜLTÜ VE TİTREŞİMİ ÖNLEME</vt:lpstr>
      <vt:lpstr>6. GÜRÜLTÜ VE TİTREŞİMİ ÖNLEME</vt:lpstr>
      <vt:lpstr>PowerPoint Sunusu</vt:lpstr>
      <vt:lpstr>PowerPoint Sunusu</vt:lpstr>
      <vt:lpstr>6. GÜRÜLTÜ VE TİTREŞİMİ ÖNLEME</vt:lpstr>
      <vt:lpstr>7. KAYNAKLAR</vt:lpstr>
      <vt:lpstr>KAYNAKLAR</vt:lpstr>
      <vt:lpstr>KAYNAKLAR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windows</cp:lastModifiedBy>
  <cp:revision>203</cp:revision>
  <dcterms:created xsi:type="dcterms:W3CDTF">2016-06-28T08:34:33Z</dcterms:created>
  <dcterms:modified xsi:type="dcterms:W3CDTF">2019-04-24T06:38:41Z</dcterms:modified>
</cp:coreProperties>
</file>