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6" r:id="rId2"/>
    <p:sldId id="285" r:id="rId3"/>
    <p:sldId id="265" r:id="rId4"/>
    <p:sldId id="278" r:id="rId5"/>
    <p:sldId id="304" r:id="rId6"/>
    <p:sldId id="305" r:id="rId7"/>
    <p:sldId id="307" r:id="rId8"/>
    <p:sldId id="309" r:id="rId9"/>
    <p:sldId id="308" r:id="rId10"/>
    <p:sldId id="310" r:id="rId11"/>
    <p:sldId id="318" r:id="rId12"/>
    <p:sldId id="319" r:id="rId13"/>
    <p:sldId id="320" r:id="rId14"/>
    <p:sldId id="311" r:id="rId15"/>
    <p:sldId id="312" r:id="rId16"/>
    <p:sldId id="313" r:id="rId17"/>
    <p:sldId id="314" r:id="rId18"/>
    <p:sldId id="315" r:id="rId19"/>
    <p:sldId id="316" r:id="rId20"/>
    <p:sldId id="317" r:id="rId21"/>
    <p:sldId id="284" r:id="rId22"/>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showGuides="1">
      <p:cViewPr>
        <p:scale>
          <a:sx n="81" d="100"/>
          <a:sy n="81" d="100"/>
        </p:scale>
        <p:origin x="-72"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0C4ECB7-15DF-45AA-862D-49739B00B4C9}" type="datetimeFigureOut">
              <a:rPr lang="tr-TR" smtClean="0"/>
              <a:t>01.10.2019</a:t>
            </a:fld>
            <a:endParaRPr lang="tr-TR"/>
          </a:p>
        </p:txBody>
      </p:sp>
      <p:sp>
        <p:nvSpPr>
          <p:cNvPr id="4" name="Altbilgi Yer Tutucusu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0FF5A51-F5FB-47CC-B591-181658FE1B4C}" type="slidenum">
              <a:rPr lang="tr-TR" smtClean="0"/>
              <a:t>‹#›</a:t>
            </a:fld>
            <a:endParaRPr lang="tr-TR"/>
          </a:p>
        </p:txBody>
      </p:sp>
    </p:spTree>
    <p:extLst>
      <p:ext uri="{BB962C8B-B14F-4D97-AF65-F5344CB8AC3E}">
        <p14:creationId xmlns:p14="http://schemas.microsoft.com/office/powerpoint/2010/main" val="338246922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01.10.2019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01.10.2019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01.10.2019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01.10.2019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01.10.2019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01.10.2019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01.10.2019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01.10.2019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t> </a:t>
            </a:r>
            <a:r>
              <a:rPr lang="tr-TR" dirty="0" smtClean="0">
                <a:latin typeface="Arial Narrow" panose="020B0606020202030204" pitchFamily="34" charset="0"/>
              </a:rPr>
              <a:t>YANMA VE YANGIN KAVRAMLARI</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fontScale="92500" lnSpcReduction="20000"/>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smtClean="0">
                <a:latin typeface="Arial Narrow" panose="020B0606020202030204" pitchFamily="34" charset="0"/>
                <a:ea typeface="+mj-ea"/>
                <a:cs typeface="+mj-cs"/>
              </a:rPr>
              <a:t>2. YANMA</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2.1. Yanma Koşulları</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2.2. Reaksiyon Tipine Göre Yanma Türleri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2.3. </a:t>
            </a:r>
            <a:r>
              <a:rPr lang="tr-TR" sz="2100" b="1" dirty="0" smtClean="0">
                <a:latin typeface="Arial Narrow" panose="020B0606020202030204" pitchFamily="34" charset="0"/>
              </a:rPr>
              <a:t>Yanma Şekline Göre Yanma Türleri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2.4. Yanmada Kullanılan Bazı Terimler</a:t>
            </a:r>
          </a:p>
          <a:p>
            <a:pPr marL="0" indent="0">
              <a:lnSpc>
                <a:spcPct val="110000"/>
              </a:lnSpc>
              <a:buNone/>
            </a:pPr>
            <a:r>
              <a:rPr lang="tr-TR" sz="2100" b="1" dirty="0" smtClean="0">
                <a:latin typeface="Arial Narrow" panose="020B0606020202030204" pitchFamily="34" charset="0"/>
                <a:ea typeface="+mj-ea"/>
                <a:cs typeface="+mj-cs"/>
              </a:rPr>
              <a:t>3. YANGIN VE KAVRAMLARI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3.1. Yanma Sonucu  Ortaya Çıkan Ürünler</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3.2. </a:t>
            </a:r>
            <a:r>
              <a:rPr lang="tr-TR" sz="2100" b="1" dirty="0">
                <a:latin typeface="Arial Narrow" panose="020B0606020202030204" pitchFamily="34" charset="0"/>
                <a:ea typeface="+mj-ea"/>
                <a:cs typeface="+mj-cs"/>
              </a:rPr>
              <a:t>Y</a:t>
            </a:r>
            <a:r>
              <a:rPr lang="tr-TR" sz="2100" b="1" dirty="0" smtClean="0">
                <a:latin typeface="Arial Narrow" panose="020B0606020202030204" pitchFamily="34" charset="0"/>
                <a:ea typeface="+mj-ea"/>
                <a:cs typeface="+mj-cs"/>
              </a:rPr>
              <a:t>angınların Sınıflandırılması</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3.3. </a:t>
            </a:r>
            <a:r>
              <a:rPr lang="tr-TR" sz="2100" b="1" dirty="0">
                <a:latin typeface="Arial Narrow" panose="020B0606020202030204" pitchFamily="34" charset="0"/>
                <a:ea typeface="+mj-ea"/>
                <a:cs typeface="+mj-cs"/>
              </a:rPr>
              <a:t>Y</a:t>
            </a:r>
            <a:r>
              <a:rPr lang="tr-TR" sz="2100" b="1" dirty="0" smtClean="0">
                <a:latin typeface="Arial Narrow" panose="020B0606020202030204" pitchFamily="34" charset="0"/>
                <a:ea typeface="+mj-ea"/>
                <a:cs typeface="+mj-cs"/>
              </a:rPr>
              <a:t>angın Nedenleri</a:t>
            </a:r>
          </a:p>
          <a:p>
            <a:pPr marL="0" indent="0">
              <a:lnSpc>
                <a:spcPct val="110000"/>
              </a:lnSpc>
              <a:buNone/>
            </a:pPr>
            <a:r>
              <a:rPr lang="tr-TR" sz="2100" b="1" dirty="0" smtClean="0">
                <a:latin typeface="Arial Narrow" panose="020B0606020202030204" pitchFamily="34" charset="0"/>
                <a:ea typeface="+mj-ea"/>
                <a:cs typeface="+mj-cs"/>
              </a:rPr>
              <a:t>4. KAYNAKLAR</a:t>
            </a: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Enerji kullanımı günümüzün en önemli sorunlarının başında gelmektedir. Enerji deyince aklımıza yakıtlar ve yanma gelmektedir. Çünkü kullandığımız </a:t>
            </a:r>
            <a:r>
              <a:rPr lang="tr-TR" sz="1600" b="1" dirty="0">
                <a:latin typeface="Arial Narrow" panose="020B0606020202030204" pitchFamily="34" charset="0"/>
                <a:ea typeface="+mj-ea"/>
                <a:cs typeface="+mj-cs"/>
              </a:rPr>
              <a:t>enerjinin yaklaşık %70’ini yakıtları yakarak temin etmekteyiz</a:t>
            </a:r>
            <a:r>
              <a:rPr lang="tr-TR" sz="1600" dirty="0">
                <a:latin typeface="Arial Narrow" panose="020B0606020202030204" pitchFamily="34" charset="0"/>
                <a:ea typeface="+mj-ea"/>
                <a:cs typeface="+mj-cs"/>
              </a:rPr>
              <a:t>. Ancak yakıtların kullanılması birtakım sorunları beraberinde getirmektedir. Özellikle </a:t>
            </a:r>
            <a:r>
              <a:rPr lang="tr-TR" sz="1600" b="1" dirty="0">
                <a:latin typeface="Arial Narrow" panose="020B0606020202030204" pitchFamily="34" charset="0"/>
                <a:ea typeface="+mj-ea"/>
                <a:cs typeface="+mj-cs"/>
              </a:rPr>
              <a:t>yanma sonucu açığa çıkan zararlı gazlar </a:t>
            </a:r>
            <a:r>
              <a:rPr lang="tr-TR" sz="1600" dirty="0">
                <a:latin typeface="Arial Narrow" panose="020B0606020202030204" pitchFamily="34" charset="0"/>
                <a:ea typeface="+mj-ea"/>
                <a:cs typeface="+mj-cs"/>
              </a:rPr>
              <a:t>gerek çevreye gerekse tüm canlılara zarar vermektedir. Ayrıca yanma sonucu çeşitli </a:t>
            </a:r>
            <a:r>
              <a:rPr lang="tr-TR" sz="1600" b="1" dirty="0">
                <a:latin typeface="Arial Narrow" panose="020B0606020202030204" pitchFamily="34" charset="0"/>
                <a:ea typeface="+mj-ea"/>
                <a:cs typeface="+mj-cs"/>
              </a:rPr>
              <a:t>yangınlar ve afetler ortaya </a:t>
            </a:r>
            <a:r>
              <a:rPr lang="tr-TR" sz="1600" dirty="0">
                <a:latin typeface="Arial Narrow" panose="020B0606020202030204" pitchFamily="34" charset="0"/>
                <a:ea typeface="+mj-ea"/>
                <a:cs typeface="+mj-cs"/>
              </a:rPr>
              <a:t>çıkmaktadır. Bu zararların en aza indirilmesi için yanma ve </a:t>
            </a:r>
            <a:r>
              <a:rPr lang="tr-TR" sz="1600" b="1" dirty="0">
                <a:latin typeface="Arial Narrow" panose="020B0606020202030204" pitchFamily="34" charset="0"/>
                <a:ea typeface="+mj-ea"/>
                <a:cs typeface="+mj-cs"/>
              </a:rPr>
              <a:t>yangın konusunda yeterince bilgi sahibi </a:t>
            </a:r>
            <a:r>
              <a:rPr lang="tr-TR" sz="1600" dirty="0">
                <a:latin typeface="Arial Narrow" panose="020B0606020202030204" pitchFamily="34" charset="0"/>
                <a:ea typeface="+mj-ea"/>
                <a:cs typeface="+mj-cs"/>
              </a:rPr>
              <a:t>olunmalıdır. Bu ünitede yanma ve yangın konusu kısaca ele alınmıştır. </a:t>
            </a:r>
            <a:endParaRPr lang="tr-TR" sz="1600" dirty="0" smtClean="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Günümüzde </a:t>
            </a:r>
            <a:r>
              <a:rPr lang="tr-TR" sz="1600" dirty="0">
                <a:latin typeface="Arial Narrow" panose="020B0606020202030204" pitchFamily="34" charset="0"/>
                <a:ea typeface="+mj-ea"/>
                <a:cs typeface="+mj-cs"/>
              </a:rPr>
              <a:t>şehirlerin büyümesi, insanların daha fazla toplu yaşamaya başlaması birçok riski de beraberinde getirmiştir. Bunlardan </a:t>
            </a:r>
            <a:r>
              <a:rPr lang="tr-TR" sz="1600" b="1" dirty="0">
                <a:latin typeface="Arial Narrow" panose="020B0606020202030204" pitchFamily="34" charset="0"/>
                <a:ea typeface="+mj-ea"/>
                <a:cs typeface="+mj-cs"/>
              </a:rPr>
              <a:t>en önemlisi de yangınlardır</a:t>
            </a:r>
            <a:r>
              <a:rPr lang="tr-TR" sz="1600" dirty="0">
                <a:latin typeface="Arial Narrow" panose="020B0606020202030204" pitchFamily="34" charset="0"/>
                <a:ea typeface="+mj-ea"/>
                <a:cs typeface="+mj-cs"/>
              </a:rPr>
              <a:t>. Yangınlar sonuçları bakımından insanlara en acı veren doğal felaketlerden biridir. Şehirlerde binaların iç içe olması ve toplu yaşam bölgeleri yangı riskini artırmaktadır. </a:t>
            </a:r>
            <a:r>
              <a:rPr lang="tr-TR" sz="1600" b="1" dirty="0">
                <a:latin typeface="Arial Narrow" panose="020B0606020202030204" pitchFamily="34" charset="0"/>
                <a:ea typeface="+mj-ea"/>
                <a:cs typeface="+mj-cs"/>
              </a:rPr>
              <a:t>Türkiye’de </a:t>
            </a:r>
            <a:r>
              <a:rPr lang="tr-TR" sz="1600" b="1" dirty="0" smtClean="0">
                <a:latin typeface="Arial Narrow" panose="020B0606020202030204" pitchFamily="34" charset="0"/>
                <a:ea typeface="+mj-ea"/>
                <a:cs typeface="+mj-cs"/>
              </a:rPr>
              <a:t>yangınlara gerekli önem verilmediği için,</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yangın ile ilgili düzenlemelerin uygulandığı AB ülkelerine </a:t>
            </a:r>
            <a:r>
              <a:rPr lang="tr-TR" sz="1600" b="1" dirty="0">
                <a:latin typeface="Arial Narrow" panose="020B0606020202030204" pitchFamily="34" charset="0"/>
                <a:ea typeface="+mj-ea"/>
                <a:cs typeface="+mj-cs"/>
              </a:rPr>
              <a:t>göre daha az yangın olmasına rağmen daha fazla can ve mal kaybı yaşanmaktadır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smtClean="0"/>
              <a:t>	</a:t>
            </a:r>
            <a:r>
              <a:rPr lang="tr-TR" sz="1600" dirty="0">
                <a:latin typeface="Arial Narrow" panose="020B0606020202030204" pitchFamily="34" charset="0"/>
                <a:ea typeface="+mj-ea"/>
                <a:cs typeface="+mj-cs"/>
              </a:rPr>
              <a:t>Bir yakıtın büyük miktarda enerji vererek oksijenle tepkimeye girmesine </a:t>
            </a:r>
            <a:r>
              <a:rPr lang="tr-TR" sz="1600" b="1" dirty="0">
                <a:latin typeface="Arial Narrow" panose="020B0606020202030204" pitchFamily="34" charset="0"/>
                <a:ea typeface="+mj-ea"/>
                <a:cs typeface="+mj-cs"/>
              </a:rPr>
              <a:t>yanma denir</a:t>
            </a:r>
            <a:r>
              <a:rPr lang="tr-TR" sz="1600" dirty="0">
                <a:latin typeface="Arial Narrow" panose="020B0606020202030204" pitchFamily="34" charset="0"/>
                <a:ea typeface="+mj-ea"/>
                <a:cs typeface="+mj-cs"/>
              </a:rPr>
              <a:t>. Yanma bir </a:t>
            </a:r>
            <a:r>
              <a:rPr lang="tr-TR" sz="1600" b="1" dirty="0">
                <a:latin typeface="Arial Narrow" panose="020B0606020202030204" pitchFamily="34" charset="0"/>
                <a:ea typeface="+mj-ea"/>
                <a:cs typeface="+mj-cs"/>
              </a:rPr>
              <a:t>kimyasal işlemdir</a:t>
            </a:r>
            <a:r>
              <a:rPr lang="tr-TR" sz="1600" dirty="0">
                <a:latin typeface="Arial Narrow" panose="020B0606020202030204" pitchFamily="34" charset="0"/>
                <a:ea typeface="+mj-ea"/>
                <a:cs typeface="+mj-cs"/>
              </a:rPr>
              <a:t>. Amaç kimyasal enerjinin ısı enerjisine dönüştürülmesidir. </a:t>
            </a:r>
            <a:r>
              <a:rPr lang="tr-TR" sz="1600" b="1" dirty="0">
                <a:latin typeface="Arial Narrow" panose="020B0606020202030204" pitchFamily="34" charset="0"/>
                <a:ea typeface="+mj-ea"/>
                <a:cs typeface="+mj-cs"/>
              </a:rPr>
              <a:t>Yanma; yanıcı maddenin, ısı ve oksijenle birleşmesi sonucu oluşur</a:t>
            </a:r>
            <a:r>
              <a:rPr lang="tr-TR" sz="1600" dirty="0">
                <a:latin typeface="Arial Narrow" panose="020B0606020202030204" pitchFamily="34" charset="0"/>
                <a:ea typeface="+mj-ea"/>
                <a:cs typeface="+mj-cs"/>
              </a:rPr>
              <a:t>. Yanma olayının oluşabilmesi için aşağıdaki yanıcı madde, ısı ve oksijenin bir arada bulunması gerekir. Bu olaya “</a:t>
            </a:r>
            <a:r>
              <a:rPr lang="tr-TR" sz="1600" b="1" dirty="0">
                <a:latin typeface="Arial Narrow" panose="020B0606020202030204" pitchFamily="34" charset="0"/>
                <a:ea typeface="+mj-ea"/>
                <a:cs typeface="+mj-cs"/>
              </a:rPr>
              <a:t>Yangın Üçgeni</a:t>
            </a:r>
            <a:r>
              <a:rPr lang="tr-TR" sz="1600" dirty="0">
                <a:latin typeface="Arial Narrow" panose="020B0606020202030204" pitchFamily="34" charset="0"/>
                <a:ea typeface="+mj-ea"/>
                <a:cs typeface="+mj-cs"/>
              </a:rPr>
              <a:t>” adı verilir. </a:t>
            </a:r>
            <a:endParaRPr lang="tr-TR" sz="1600" dirty="0" smtClean="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smtClean="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smtClean="0">
              <a:latin typeface="Arial Narrow" panose="020B0606020202030204" pitchFamily="34" charset="0"/>
              <a:ea typeface="+mj-ea"/>
              <a:cs typeface="+mj-cs"/>
            </a:endParaRPr>
          </a:p>
          <a:p>
            <a:pPr marL="0" indent="0">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işlem genel olarak; </a:t>
            </a:r>
            <a:r>
              <a:rPr lang="tr-TR" sz="1600" b="1" dirty="0" smtClean="0">
                <a:latin typeface="Arial Narrow" panose="020B0606020202030204" pitchFamily="34" charset="0"/>
                <a:ea typeface="+mj-ea"/>
                <a:cs typeface="+mj-cs"/>
              </a:rPr>
              <a:t>Yakıt + Oksijen →Yanma Ürünleri + Isı </a:t>
            </a:r>
            <a:r>
              <a:rPr lang="tr-TR" sz="1600" dirty="0" smtClean="0">
                <a:latin typeface="Arial Narrow" panose="020B0606020202030204" pitchFamily="34" charset="0"/>
                <a:ea typeface="+mj-ea"/>
                <a:cs typeface="+mj-cs"/>
              </a:rPr>
              <a:t>denklemi </a:t>
            </a:r>
            <a:r>
              <a:rPr lang="tr-TR" sz="1600" dirty="0">
                <a:latin typeface="Arial Narrow" panose="020B0606020202030204" pitchFamily="34" charset="0"/>
                <a:ea typeface="+mj-ea"/>
                <a:cs typeface="+mj-cs"/>
              </a:rPr>
              <a:t>ile belirlenir. </a:t>
            </a:r>
          </a:p>
          <a:p>
            <a:pPr marL="0" indent="0">
              <a:buNone/>
            </a:pPr>
            <a:r>
              <a:rPr lang="tr-TR" sz="1600" dirty="0" smtClean="0">
                <a:latin typeface="Arial Narrow" panose="020B0606020202030204" pitchFamily="34" charset="0"/>
                <a:ea typeface="+mj-ea"/>
                <a:cs typeface="+mj-cs"/>
              </a:rPr>
              <a:t>	Yanma </a:t>
            </a:r>
            <a:r>
              <a:rPr lang="tr-TR" sz="1600" dirty="0">
                <a:latin typeface="Arial Narrow" panose="020B0606020202030204" pitchFamily="34" charset="0"/>
                <a:ea typeface="+mj-ea"/>
                <a:cs typeface="+mj-cs"/>
              </a:rPr>
              <a:t>işlemi sırasında reaksiyondan önce var olan maddelere </a:t>
            </a:r>
            <a:r>
              <a:rPr lang="tr-TR" sz="1600" b="1" dirty="0">
                <a:latin typeface="Arial Narrow" panose="020B0606020202030204" pitchFamily="34" charset="0"/>
                <a:ea typeface="+mj-ea"/>
                <a:cs typeface="+mj-cs"/>
              </a:rPr>
              <a:t>yanma işlemine girenler</a:t>
            </a:r>
            <a:r>
              <a:rPr lang="tr-TR" sz="1600" dirty="0">
                <a:latin typeface="Arial Narrow" panose="020B0606020202030204" pitchFamily="34" charset="0"/>
                <a:ea typeface="+mj-ea"/>
                <a:cs typeface="+mj-cs"/>
              </a:rPr>
              <a:t>, yanmadan sonra çıkan ürünlere ise </a:t>
            </a:r>
            <a:r>
              <a:rPr lang="tr-TR" sz="1600" b="1" dirty="0">
                <a:latin typeface="Arial Narrow" panose="020B0606020202030204" pitchFamily="34" charset="0"/>
                <a:ea typeface="+mj-ea"/>
                <a:cs typeface="+mj-cs"/>
              </a:rPr>
              <a:t>yanma sonu ürünleri </a:t>
            </a:r>
            <a:r>
              <a:rPr lang="tr-TR" sz="1600" dirty="0">
                <a:latin typeface="Arial Narrow" panose="020B0606020202030204" pitchFamily="34" charset="0"/>
                <a:ea typeface="+mj-ea"/>
                <a:cs typeface="+mj-cs"/>
              </a:rPr>
              <a:t>denir.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1215" y="2992682"/>
            <a:ext cx="2066925" cy="1942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92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800" b="1" dirty="0" smtClean="0">
                <a:latin typeface="Arial Narrow" panose="020B0606020202030204" pitchFamily="34" charset="0"/>
                <a:ea typeface="+mj-ea"/>
                <a:cs typeface="+mj-cs"/>
              </a:rPr>
              <a:t>2.1</a:t>
            </a:r>
            <a:r>
              <a:rPr lang="tr-TR" sz="1800" b="1" dirty="0">
                <a:latin typeface="Arial Narrow" panose="020B0606020202030204" pitchFamily="34" charset="0"/>
                <a:ea typeface="+mj-ea"/>
                <a:cs typeface="+mj-cs"/>
              </a:rPr>
              <a:t>. Yanma Koşulları</a:t>
            </a:r>
          </a:p>
          <a:p>
            <a:pPr marL="0" indent="0" algn="just">
              <a:lnSpc>
                <a:spcPct val="150000"/>
              </a:lnSpc>
              <a:buNone/>
            </a:pPr>
            <a:r>
              <a:rPr lang="tr-TR" sz="1600" dirty="0">
                <a:latin typeface="Arial Narrow" panose="020B0606020202030204" pitchFamily="34" charset="0"/>
                <a:ea typeface="+mj-ea"/>
                <a:cs typeface="+mj-cs"/>
              </a:rPr>
              <a:t>2.1.1. </a:t>
            </a:r>
            <a:r>
              <a:rPr lang="tr-TR" sz="1600" b="1" dirty="0">
                <a:latin typeface="Arial Narrow" panose="020B0606020202030204" pitchFamily="34" charset="0"/>
                <a:ea typeface="+mj-ea"/>
                <a:cs typeface="+mj-cs"/>
              </a:rPr>
              <a:t>Her üç şart bir arada ve yeter miktardadır</a:t>
            </a:r>
            <a:r>
              <a:rPr lang="tr-TR" sz="1600" dirty="0">
                <a:latin typeface="Arial Narrow" panose="020B0606020202030204" pitchFamily="34" charset="0"/>
                <a:ea typeface="+mj-ea"/>
                <a:cs typeface="+mj-cs"/>
              </a:rPr>
              <a:t>. O hâlde yanma olayı vardır </a:t>
            </a:r>
          </a:p>
          <a:p>
            <a:pPr marL="0" indent="0">
              <a:buNone/>
            </a:pPr>
            <a:r>
              <a:rPr lang="tr-TR" sz="1600" dirty="0" smtClean="0">
                <a:latin typeface="Arial Narrow" panose="020B0606020202030204" pitchFamily="34" charset="0"/>
                <a:ea typeface="+mj-ea"/>
                <a:cs typeface="+mj-cs"/>
              </a:rPr>
              <a:t>	</a:t>
            </a:r>
            <a:endParaRPr lang="tr-TR" sz="1600" dirty="0">
              <a:latin typeface="Arial Narrow" panose="020B0606020202030204" pitchFamily="34" charset="0"/>
              <a:ea typeface="+mj-ea"/>
              <a:cs typeface="+mj-cs"/>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3885" y="3202990"/>
            <a:ext cx="3721346" cy="3654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8597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a:latin typeface="Arial Narrow" panose="020B0606020202030204" pitchFamily="34" charset="0"/>
                <a:ea typeface="+mj-ea"/>
                <a:cs typeface="+mj-cs"/>
              </a:rPr>
              <a:t>2.1.2. </a:t>
            </a:r>
            <a:r>
              <a:rPr lang="tr-TR" sz="1600" b="1" dirty="0">
                <a:latin typeface="Arial Narrow" panose="020B0606020202030204" pitchFamily="34" charset="0"/>
                <a:ea typeface="+mj-ea"/>
                <a:cs typeface="+mj-cs"/>
              </a:rPr>
              <a:t>Yanıcı madde yoktur</a:t>
            </a:r>
            <a:r>
              <a:rPr lang="tr-TR" sz="1600" dirty="0">
                <a:latin typeface="Arial Narrow" panose="020B0606020202030204" pitchFamily="34" charset="0"/>
                <a:ea typeface="+mj-ea"/>
                <a:cs typeface="+mj-cs"/>
              </a:rPr>
              <a:t>. Yanma gerçekleşmez. </a:t>
            </a:r>
          </a:p>
          <a:p>
            <a:pPr marL="0" indent="0">
              <a:lnSpc>
                <a:spcPct val="150000"/>
              </a:lnSpc>
              <a:buNone/>
            </a:pPr>
            <a:r>
              <a:rPr lang="tr-TR" sz="1600" dirty="0" smtClean="0">
                <a:latin typeface="Arial Narrow" panose="020B0606020202030204" pitchFamily="34" charset="0"/>
                <a:ea typeface="+mj-ea"/>
                <a:cs typeface="+mj-cs"/>
              </a:rPr>
              <a:t>	Yanıcı </a:t>
            </a:r>
            <a:r>
              <a:rPr lang="tr-TR" sz="1600" dirty="0">
                <a:latin typeface="Arial Narrow" panose="020B0606020202030204" pitchFamily="34" charset="0"/>
                <a:ea typeface="+mj-ea"/>
                <a:cs typeface="+mj-cs"/>
              </a:rPr>
              <a:t>madde denildiğinde ilk akla gelen yakıtlardır. Güneş enerjisini bünyelerinde depolamış ve havada bulunan oksijen ile yakıldığında </a:t>
            </a:r>
            <a:r>
              <a:rPr lang="tr-TR" sz="1600" b="1" dirty="0">
                <a:latin typeface="Arial Narrow" panose="020B0606020202030204" pitchFamily="34" charset="0"/>
                <a:ea typeface="+mj-ea"/>
                <a:cs typeface="+mj-cs"/>
              </a:rPr>
              <a:t>enerji veren maddelere yakıt adı verilir</a:t>
            </a:r>
            <a:r>
              <a:rPr lang="tr-TR" sz="1600" dirty="0">
                <a:latin typeface="Arial Narrow" panose="020B0606020202030204" pitchFamily="34" charset="0"/>
                <a:ea typeface="+mj-ea"/>
                <a:cs typeface="+mj-cs"/>
              </a:rPr>
              <a:t>. Güneş enerjisi yakıtların içinde fosil ve nükleer şekilde depolanmıştır. Yakıtlar tepkime yoluyla ısı üretirler ve genel olarak hidrokarbon bileşiklerinden oluşurlar. Hidrokarbonlar; </a:t>
            </a:r>
          </a:p>
          <a:p>
            <a:pPr marL="0" indent="0">
              <a:buNone/>
            </a:pPr>
            <a:r>
              <a:rPr lang="tr-TR" sz="1600" b="1" dirty="0" smtClean="0">
                <a:latin typeface="Arial Narrow" panose="020B0606020202030204" pitchFamily="34" charset="0"/>
                <a:ea typeface="+mj-ea"/>
                <a:cs typeface="+mj-cs"/>
              </a:rPr>
              <a:t>Elde </a:t>
            </a:r>
            <a:r>
              <a:rPr lang="tr-TR" sz="1600" b="1" dirty="0">
                <a:latin typeface="Arial Narrow" panose="020B0606020202030204" pitchFamily="34" charset="0"/>
                <a:ea typeface="+mj-ea"/>
                <a:cs typeface="+mj-cs"/>
              </a:rPr>
              <a:t>edilme yöntemlerine göre</a:t>
            </a:r>
            <a:r>
              <a:rPr lang="tr-TR" sz="1600" dirty="0">
                <a:latin typeface="Arial Narrow" panose="020B0606020202030204" pitchFamily="34" charset="0"/>
                <a:ea typeface="+mj-ea"/>
                <a:cs typeface="+mj-cs"/>
              </a:rPr>
              <a:t>; </a:t>
            </a:r>
          </a:p>
          <a:p>
            <a:pPr lvl="1">
              <a:buFont typeface="Wingdings" panose="05000000000000000000" pitchFamily="2" charset="2"/>
              <a:buChar char="q"/>
            </a:pPr>
            <a:r>
              <a:rPr lang="tr-TR" sz="1600" dirty="0" smtClean="0">
                <a:latin typeface="Arial Narrow" panose="020B0606020202030204" pitchFamily="34" charset="0"/>
                <a:ea typeface="+mj-ea"/>
                <a:cs typeface="+mj-cs"/>
              </a:rPr>
              <a:t>Doğal </a:t>
            </a:r>
            <a:endParaRPr lang="tr-TR" sz="1600" dirty="0">
              <a:latin typeface="Arial Narrow" panose="020B0606020202030204" pitchFamily="34" charset="0"/>
              <a:ea typeface="+mj-ea"/>
              <a:cs typeface="+mj-cs"/>
            </a:endParaRPr>
          </a:p>
          <a:p>
            <a:pPr lvl="1">
              <a:buFont typeface="Wingdings" panose="05000000000000000000" pitchFamily="2" charset="2"/>
              <a:buChar char="q"/>
            </a:pPr>
            <a:r>
              <a:rPr lang="tr-TR" sz="1600" dirty="0" smtClean="0">
                <a:latin typeface="Arial Narrow" panose="020B0606020202030204" pitchFamily="34" charset="0"/>
                <a:ea typeface="+mj-ea"/>
                <a:cs typeface="+mj-cs"/>
              </a:rPr>
              <a:t>Yapay </a:t>
            </a:r>
            <a:endParaRPr lang="tr-TR" sz="1600" dirty="0">
              <a:latin typeface="Arial Narrow" panose="020B0606020202030204" pitchFamily="34" charset="0"/>
              <a:ea typeface="+mj-ea"/>
              <a:cs typeface="+mj-cs"/>
            </a:endParaRPr>
          </a:p>
          <a:p>
            <a:pPr marL="0" indent="0">
              <a:buNone/>
            </a:pPr>
            <a:r>
              <a:rPr lang="tr-TR" sz="1600" b="1" dirty="0" smtClean="0">
                <a:latin typeface="Arial Narrow" panose="020B0606020202030204" pitchFamily="34" charset="0"/>
                <a:ea typeface="+mj-ea"/>
                <a:cs typeface="+mj-cs"/>
              </a:rPr>
              <a:t>Fiziksel </a:t>
            </a:r>
            <a:r>
              <a:rPr lang="tr-TR" sz="1600" b="1" dirty="0">
                <a:latin typeface="Arial Narrow" panose="020B0606020202030204" pitchFamily="34" charset="0"/>
                <a:ea typeface="+mj-ea"/>
                <a:cs typeface="+mj-cs"/>
              </a:rPr>
              <a:t>durumlarına göre </a:t>
            </a:r>
          </a:p>
          <a:p>
            <a:pPr lvl="1">
              <a:buFont typeface="Wingdings" panose="05000000000000000000" pitchFamily="2" charset="2"/>
              <a:buChar char="q"/>
            </a:pPr>
            <a:r>
              <a:rPr lang="tr-TR" sz="1600" dirty="0" smtClean="0">
                <a:latin typeface="Arial Narrow" panose="020B0606020202030204" pitchFamily="34" charset="0"/>
                <a:ea typeface="+mj-ea"/>
                <a:cs typeface="+mj-cs"/>
              </a:rPr>
              <a:t>Katı (Odun, Kömür)</a:t>
            </a:r>
            <a:endParaRPr lang="tr-TR" sz="1600" dirty="0">
              <a:latin typeface="Arial Narrow" panose="020B0606020202030204" pitchFamily="34" charset="0"/>
              <a:ea typeface="+mj-ea"/>
              <a:cs typeface="+mj-cs"/>
            </a:endParaRPr>
          </a:p>
          <a:p>
            <a:pPr lvl="1">
              <a:buFont typeface="Wingdings" panose="05000000000000000000" pitchFamily="2" charset="2"/>
              <a:buChar char="q"/>
            </a:pPr>
            <a:r>
              <a:rPr lang="tr-TR" sz="1600" dirty="0" smtClean="0">
                <a:latin typeface="Arial Narrow" panose="020B0606020202030204" pitchFamily="34" charset="0"/>
                <a:ea typeface="+mj-ea"/>
                <a:cs typeface="+mj-cs"/>
              </a:rPr>
              <a:t>Sıvı (Petrol)</a:t>
            </a:r>
            <a:endParaRPr lang="tr-TR" sz="1600" dirty="0">
              <a:latin typeface="Arial Narrow" panose="020B0606020202030204" pitchFamily="34" charset="0"/>
              <a:ea typeface="+mj-ea"/>
              <a:cs typeface="+mj-cs"/>
            </a:endParaRPr>
          </a:p>
          <a:p>
            <a:pPr lvl="1">
              <a:buFont typeface="Wingdings" panose="05000000000000000000" pitchFamily="2" charset="2"/>
              <a:buChar char="q"/>
            </a:pPr>
            <a:r>
              <a:rPr lang="tr-TR" sz="1600" dirty="0" smtClean="0">
                <a:latin typeface="Arial Narrow" panose="020B0606020202030204" pitchFamily="34" charset="0"/>
                <a:ea typeface="+mj-ea"/>
                <a:cs typeface="+mj-cs"/>
              </a:rPr>
              <a:t>Gaz (LPG, Doğal gaz(%5-15, hafif))</a:t>
            </a:r>
            <a:endParaRPr lang="tr-TR" sz="1600" dirty="0">
              <a:latin typeface="Arial Narrow" panose="020B0606020202030204" pitchFamily="34" charset="0"/>
              <a:ea typeface="+mj-ea"/>
              <a:cs typeface="+mj-cs"/>
            </a:endParaRPr>
          </a:p>
          <a:p>
            <a:pPr marL="0" indent="0">
              <a:buNone/>
            </a:pPr>
            <a:r>
              <a:rPr lang="tr-TR" sz="1600" dirty="0">
                <a:latin typeface="Arial Narrow" panose="020B0606020202030204" pitchFamily="34" charset="0"/>
                <a:ea typeface="+mj-ea"/>
                <a:cs typeface="+mj-cs"/>
              </a:rPr>
              <a:t>şeklinde sınıflandırılırlar.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0646" y="3725740"/>
            <a:ext cx="2657475" cy="2217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7557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smtClean="0">
                    <a:latin typeface="Arial Narrow" panose="020B0606020202030204" pitchFamily="34" charset="0"/>
                    <a:ea typeface="+mj-ea"/>
                    <a:cs typeface="+mj-cs"/>
                  </a:rPr>
                  <a:t>2.1.3. </a:t>
                </a:r>
                <a:r>
                  <a:rPr lang="tr-TR" sz="1600" b="1" dirty="0">
                    <a:latin typeface="Arial Narrow" panose="020B0606020202030204" pitchFamily="34" charset="0"/>
                    <a:ea typeface="+mj-ea"/>
                    <a:cs typeface="+mj-cs"/>
                  </a:rPr>
                  <a:t>Oksijen yoktur veya yeterli miktarda değildir</a:t>
                </a:r>
                <a:r>
                  <a:rPr lang="tr-TR" sz="1600" dirty="0">
                    <a:latin typeface="Arial Narrow" panose="020B0606020202030204" pitchFamily="34" charset="0"/>
                    <a:ea typeface="+mj-ea"/>
                    <a:cs typeface="+mj-cs"/>
                  </a:rPr>
                  <a:t>. Yanma da yoktur. </a:t>
                </a:r>
              </a:p>
              <a:p>
                <a:pPr marL="0" indent="0">
                  <a:buNone/>
                </a:pPr>
                <a:r>
                  <a:rPr lang="tr-TR" sz="1600" dirty="0" smtClean="0">
                    <a:latin typeface="Arial Narrow" panose="020B0606020202030204" pitchFamily="34" charset="0"/>
                    <a:ea typeface="+mj-ea"/>
                    <a:cs typeface="+mj-cs"/>
                  </a:rPr>
                  <a:t>Yanma </a:t>
                </a:r>
                <a:r>
                  <a:rPr lang="tr-TR" sz="1600" dirty="0">
                    <a:latin typeface="Arial Narrow" panose="020B0606020202030204" pitchFamily="34" charset="0"/>
                    <a:ea typeface="+mj-ea"/>
                    <a:cs typeface="+mj-cs"/>
                  </a:rPr>
                  <a:t>işlemi için oksijen havadan temin edilir. Saf oksijen sadece kesme ve kaynak işlemlerinde kullanılır. Kuru hava hacim olarak; </a:t>
                </a:r>
              </a:p>
              <a:p>
                <a:r>
                  <a:rPr lang="tr-TR" sz="1600" dirty="0">
                    <a:latin typeface="Arial Narrow" panose="020B0606020202030204" pitchFamily="34" charset="0"/>
                    <a:ea typeface="+mj-ea"/>
                    <a:cs typeface="+mj-cs"/>
                  </a:rPr>
                  <a:t>• %20,9 oksijen </a:t>
                </a:r>
              </a:p>
              <a:p>
                <a:r>
                  <a:rPr lang="tr-TR" sz="1600" dirty="0">
                    <a:latin typeface="Arial Narrow" panose="020B0606020202030204" pitchFamily="34" charset="0"/>
                    <a:ea typeface="+mj-ea"/>
                    <a:cs typeface="+mj-cs"/>
                  </a:rPr>
                  <a:t>• %78,1 azot </a:t>
                </a:r>
              </a:p>
              <a:p>
                <a:r>
                  <a:rPr lang="tr-TR" sz="1600" dirty="0">
                    <a:latin typeface="Arial Narrow" panose="020B0606020202030204" pitchFamily="34" charset="0"/>
                    <a:ea typeface="+mj-ea"/>
                    <a:cs typeface="+mj-cs"/>
                  </a:rPr>
                  <a:t>• %0,9 </a:t>
                </a:r>
              </a:p>
              <a:p>
                <a:pPr marL="0" indent="0">
                  <a:buNone/>
                </a:pPr>
                <a:r>
                  <a:rPr lang="tr-TR" sz="1600" dirty="0" smtClean="0">
                    <a:latin typeface="Arial Narrow" panose="020B0606020202030204" pitchFamily="34" charset="0"/>
                    <a:ea typeface="+mj-ea"/>
                    <a:cs typeface="+mj-cs"/>
                  </a:rPr>
                  <a:t>ve </a:t>
                </a:r>
                <a:r>
                  <a:rPr lang="tr-TR" sz="1600" dirty="0">
                    <a:latin typeface="Arial Narrow" panose="020B0606020202030204" pitchFamily="34" charset="0"/>
                    <a:ea typeface="+mj-ea"/>
                    <a:cs typeface="+mj-cs"/>
                  </a:rPr>
                  <a:t>az miktarda karbondioksit, helyum, neon ve hidrojenden oluşur. Ancak normal havada ayrıca nem vardır. </a:t>
                </a:r>
              </a:p>
              <a:p>
                <a:pPr marL="0" indent="0">
                  <a:buNone/>
                </a:pPr>
                <a:r>
                  <a:rPr lang="tr-TR" sz="1600" dirty="0" smtClean="0">
                    <a:latin typeface="Arial Narrow" panose="020B0606020202030204" pitchFamily="34" charset="0"/>
                    <a:ea typeface="+mj-ea"/>
                    <a:cs typeface="+mj-cs"/>
                  </a:rPr>
                  <a:t>Yanma </a:t>
                </a:r>
                <a:r>
                  <a:rPr lang="tr-TR" sz="1600" dirty="0">
                    <a:latin typeface="Arial Narrow" panose="020B0606020202030204" pitchFamily="34" charset="0"/>
                    <a:ea typeface="+mj-ea"/>
                    <a:cs typeface="+mj-cs"/>
                  </a:rPr>
                  <a:t>işleminin iyi anlaşılabilmesi için yanmada kullanılan </a:t>
                </a:r>
                <a:r>
                  <a:rPr lang="tr-TR" sz="1600" b="1" dirty="0">
                    <a:latin typeface="Arial Narrow" panose="020B0606020202030204" pitchFamily="34" charset="0"/>
                    <a:ea typeface="+mj-ea"/>
                    <a:cs typeface="+mj-cs"/>
                  </a:rPr>
                  <a:t>bazı ifadelerin iyi bilinmesi gerekir</a:t>
                </a:r>
                <a:r>
                  <a:rPr lang="tr-TR" sz="1600" dirty="0">
                    <a:latin typeface="Arial Narrow" panose="020B0606020202030204" pitchFamily="34" charset="0"/>
                    <a:ea typeface="+mj-ea"/>
                    <a:cs typeface="+mj-cs"/>
                  </a:rPr>
                  <a:t>. Bunlar aşağıda sıralanmıştır. </a:t>
                </a:r>
              </a:p>
              <a:p>
                <a:pPr>
                  <a:lnSpc>
                    <a:spcPct val="100000"/>
                  </a:lnSpc>
                  <a:buFont typeface="Wingdings" panose="05000000000000000000" pitchFamily="2" charset="2"/>
                  <a:buChar char="Ø"/>
                </a:pPr>
                <a:r>
                  <a:rPr lang="tr-TR" sz="1600" b="1" dirty="0" smtClean="0">
                    <a:latin typeface="Arial Narrow" panose="020B0606020202030204" pitchFamily="34" charset="0"/>
                    <a:ea typeface="+mj-ea"/>
                    <a:cs typeface="+mj-cs"/>
                  </a:rPr>
                  <a:t>Hava </a:t>
                </a:r>
                <a:r>
                  <a:rPr lang="tr-TR" sz="1600" b="1" dirty="0">
                    <a:latin typeface="Arial Narrow" panose="020B0606020202030204" pitchFamily="34" charset="0"/>
                    <a:ea typeface="+mj-ea"/>
                    <a:cs typeface="+mj-cs"/>
                  </a:rPr>
                  <a:t>yakıt oranı (H/Y): </a:t>
                </a:r>
                <a:r>
                  <a:rPr lang="tr-TR" sz="1600" dirty="0">
                    <a:latin typeface="Arial Narrow" panose="020B0606020202030204" pitchFamily="34" charset="0"/>
                    <a:ea typeface="+mj-ea"/>
                    <a:cs typeface="+mj-cs"/>
                  </a:rPr>
                  <a:t>Yanmanın gerçekleşmesi için </a:t>
                </a:r>
                <a:r>
                  <a:rPr lang="tr-TR" sz="1600" b="1" dirty="0">
                    <a:latin typeface="Arial Narrow" panose="020B0606020202030204" pitchFamily="34" charset="0"/>
                    <a:ea typeface="+mj-ea"/>
                    <a:cs typeface="+mj-cs"/>
                  </a:rPr>
                  <a:t>yanma odasına alınan hava ile yakıtın </a:t>
                </a:r>
                <a:r>
                  <a:rPr lang="tr-TR" sz="1600" dirty="0">
                    <a:latin typeface="Arial Narrow" panose="020B0606020202030204" pitchFamily="34" charset="0"/>
                    <a:ea typeface="+mj-ea"/>
                    <a:cs typeface="+mj-cs"/>
                  </a:rPr>
                  <a:t>hacimsel ya da kütlesel miktarlarının oranına denir. Genellikle kütlesel oran olarak alınır. H/Y ile gösterilir. </a:t>
                </a:r>
              </a:p>
              <a:p>
                <a:pPr marL="0" indent="0">
                  <a:buNone/>
                </a:pPr>
                <a:r>
                  <a:rPr lang="tr-TR" sz="1600" dirty="0" smtClean="0">
                    <a:latin typeface="Arial Narrow" panose="020B0606020202030204" pitchFamily="34" charset="0"/>
                    <a:ea typeface="+mj-ea"/>
                    <a:cs typeface="+mj-cs"/>
                  </a:rPr>
                  <a:t>		</a:t>
                </a:r>
                <a14:m>
                  <m:oMath xmlns:m="http://schemas.openxmlformats.org/officeDocument/2006/math">
                    <m:d>
                      <m:dPr>
                        <m:ctrlPr>
                          <a:rPr lang="tr-TR" sz="1600" i="1" smtClean="0">
                            <a:latin typeface="Cambria Math"/>
                            <a:ea typeface="+mj-ea"/>
                            <a:cs typeface="+mj-cs"/>
                          </a:rPr>
                        </m:ctrlPr>
                      </m:dPr>
                      <m:e>
                        <m:f>
                          <m:fPr>
                            <m:ctrlPr>
                              <a:rPr lang="tr-TR" sz="1600" i="1" smtClean="0">
                                <a:latin typeface="Cambria Math"/>
                                <a:ea typeface="+mj-ea"/>
                                <a:cs typeface="+mj-cs"/>
                              </a:rPr>
                            </m:ctrlPr>
                          </m:fPr>
                          <m:num>
                            <m:r>
                              <a:rPr lang="tr-TR" sz="1600" b="0" i="1" smtClean="0">
                                <a:latin typeface="Cambria Math"/>
                                <a:ea typeface="+mj-ea"/>
                                <a:cs typeface="+mj-cs"/>
                              </a:rPr>
                              <m:t>𝐻</m:t>
                            </m:r>
                          </m:num>
                          <m:den>
                            <m:r>
                              <a:rPr lang="tr-TR" sz="1600" b="0" i="1" smtClean="0">
                                <a:latin typeface="Cambria Math"/>
                                <a:ea typeface="+mj-ea"/>
                                <a:cs typeface="+mj-cs"/>
                              </a:rPr>
                              <m:t>𝑌</m:t>
                            </m:r>
                          </m:den>
                        </m:f>
                      </m:e>
                    </m:d>
                    <m:r>
                      <a:rPr lang="tr-TR" sz="1600" b="0" i="1" smtClean="0">
                        <a:latin typeface="Cambria Math"/>
                        <a:ea typeface="+mj-ea"/>
                        <a:cs typeface="+mj-cs"/>
                      </a:rPr>
                      <m:t>=</m:t>
                    </m:r>
                    <m:f>
                      <m:fPr>
                        <m:ctrlPr>
                          <a:rPr lang="tr-TR" sz="1600" b="0" i="1" smtClean="0">
                            <a:latin typeface="Cambria Math"/>
                            <a:ea typeface="+mj-ea"/>
                            <a:cs typeface="+mj-cs"/>
                          </a:rPr>
                        </m:ctrlPr>
                      </m:fPr>
                      <m:num>
                        <m:sSub>
                          <m:sSubPr>
                            <m:ctrlPr>
                              <a:rPr lang="tr-TR" sz="1600" b="0" i="1" smtClean="0">
                                <a:latin typeface="Cambria Math"/>
                                <a:ea typeface="+mj-ea"/>
                                <a:cs typeface="+mj-cs"/>
                              </a:rPr>
                            </m:ctrlPr>
                          </m:sSubPr>
                          <m:e>
                            <m:r>
                              <a:rPr lang="tr-TR" sz="1600" b="0" i="1" smtClean="0">
                                <a:latin typeface="Cambria Math"/>
                                <a:ea typeface="+mj-ea"/>
                                <a:cs typeface="+mj-cs"/>
                              </a:rPr>
                              <m:t>𝑚</m:t>
                            </m:r>
                          </m:e>
                          <m:sub>
                            <m:r>
                              <a:rPr lang="tr-TR" sz="1600" b="0" i="1" smtClean="0">
                                <a:latin typeface="Cambria Math"/>
                                <a:ea typeface="+mj-ea"/>
                                <a:cs typeface="+mj-cs"/>
                              </a:rPr>
                              <m:t>h𝑎𝑣𝑎</m:t>
                            </m:r>
                          </m:sub>
                        </m:sSub>
                      </m:num>
                      <m:den>
                        <m:sSub>
                          <m:sSubPr>
                            <m:ctrlPr>
                              <a:rPr lang="tr-TR" sz="1600" b="0" i="1" smtClean="0">
                                <a:latin typeface="Cambria Math"/>
                                <a:ea typeface="+mj-ea"/>
                                <a:cs typeface="+mj-cs"/>
                              </a:rPr>
                            </m:ctrlPr>
                          </m:sSubPr>
                          <m:e>
                            <m:r>
                              <a:rPr lang="tr-TR" sz="1600" b="0" i="1" smtClean="0">
                                <a:latin typeface="Cambria Math"/>
                                <a:ea typeface="+mj-ea"/>
                                <a:cs typeface="+mj-cs"/>
                              </a:rPr>
                              <m:t>𝑚</m:t>
                            </m:r>
                          </m:e>
                          <m:sub>
                            <m:r>
                              <a:rPr lang="tr-TR" sz="1600" b="0" i="1" smtClean="0">
                                <a:latin typeface="Cambria Math"/>
                                <a:ea typeface="+mj-ea"/>
                                <a:cs typeface="+mj-cs"/>
                              </a:rPr>
                              <m:t>𝑦𝑎𝑘𝚤𝑡</m:t>
                            </m:r>
                          </m:sub>
                        </m:sSub>
                      </m:den>
                    </m:f>
                    <m:r>
                      <a:rPr lang="tr-TR" sz="1600" b="0" i="1" smtClean="0">
                        <a:latin typeface="Cambria Math"/>
                        <a:ea typeface="+mj-ea"/>
                        <a:cs typeface="+mj-cs"/>
                      </a:rPr>
                      <m:t> </m:t>
                    </m:r>
                    <m:r>
                      <a:rPr lang="tr-TR" sz="1600" b="0" i="1" smtClean="0">
                        <a:latin typeface="Cambria Math"/>
                        <a:ea typeface="+mj-ea"/>
                        <a:cs typeface="+mj-cs"/>
                      </a:rPr>
                      <m:t>𝑘𝑔𝐻</m:t>
                    </m:r>
                    <m:r>
                      <a:rPr lang="tr-TR" sz="1600" b="0" i="1" smtClean="0">
                        <a:latin typeface="Cambria Math"/>
                        <a:ea typeface="+mj-ea"/>
                        <a:cs typeface="+mj-cs"/>
                      </a:rPr>
                      <m:t>/</m:t>
                    </m:r>
                    <m:r>
                      <a:rPr lang="tr-TR" sz="1600" b="0" i="1" smtClean="0">
                        <a:latin typeface="Cambria Math"/>
                        <a:ea typeface="+mj-ea"/>
                        <a:cs typeface="+mj-cs"/>
                      </a:rPr>
                      <m:t>𝑘𝑔𝑌</m:t>
                    </m:r>
                  </m:oMath>
                </a14:m>
                <a:endParaRPr lang="tr-TR" sz="1600" dirty="0" smtClean="0">
                  <a:latin typeface="Arial Narrow" panose="020B0606020202030204" pitchFamily="34" charset="0"/>
                  <a:ea typeface="+mj-ea"/>
                  <a:cs typeface="+mj-cs"/>
                </a:endParaRPr>
              </a:p>
              <a:p>
                <a:pPr>
                  <a:buFont typeface="Wingdings" panose="05000000000000000000" pitchFamily="2" charset="2"/>
                  <a:buChar char="Ø"/>
                </a:pPr>
                <a:r>
                  <a:rPr lang="tr-TR" sz="1600" b="1" dirty="0">
                    <a:latin typeface="Arial Narrow" panose="020B0606020202030204" pitchFamily="34" charset="0"/>
                    <a:ea typeface="+mj-ea"/>
                    <a:cs typeface="+mj-cs"/>
                  </a:rPr>
                  <a:t>Teorik veya </a:t>
                </a:r>
                <a:r>
                  <a:rPr lang="tr-TR" sz="1600" b="1" dirty="0" err="1">
                    <a:latin typeface="Arial Narrow" panose="020B0606020202030204" pitchFamily="34" charset="0"/>
                    <a:ea typeface="+mj-ea"/>
                    <a:cs typeface="+mj-cs"/>
                  </a:rPr>
                  <a:t>Stokiyometrik</a:t>
                </a:r>
                <a:r>
                  <a:rPr lang="tr-TR" sz="1600" b="1" dirty="0">
                    <a:latin typeface="Arial Narrow" panose="020B0606020202030204" pitchFamily="34" charset="0"/>
                    <a:ea typeface="+mj-ea"/>
                    <a:cs typeface="+mj-cs"/>
                  </a:rPr>
                  <a:t> Hava/Yakıt Oranı: </a:t>
                </a:r>
                <a:r>
                  <a:rPr lang="tr-TR" sz="1600" dirty="0">
                    <a:latin typeface="Arial Narrow" panose="020B0606020202030204" pitchFamily="34" charset="0"/>
                    <a:ea typeface="+mj-ea"/>
                    <a:cs typeface="+mj-cs"/>
                  </a:rPr>
                  <a:t>Bu oran </a:t>
                </a:r>
                <a:r>
                  <a:rPr lang="tr-TR" sz="1600" b="1" dirty="0">
                    <a:latin typeface="Arial Narrow" panose="020B0606020202030204" pitchFamily="34" charset="0"/>
                    <a:ea typeface="+mj-ea"/>
                    <a:cs typeface="+mj-cs"/>
                  </a:rPr>
                  <a:t>yakıtın tamamen yanması için gerekli olan minimum hava miktarını </a:t>
                </a:r>
                <a:r>
                  <a:rPr lang="tr-TR" sz="1600" dirty="0">
                    <a:latin typeface="Arial Narrow" panose="020B0606020202030204" pitchFamily="34" charset="0"/>
                    <a:ea typeface="+mj-ea"/>
                    <a:cs typeface="+mj-cs"/>
                  </a:rPr>
                  <a:t>verir. Buna göre kuru-hava için teorik kütlesel hava yakıt oranı aşağıdaki gibi hesaplanır; </a:t>
                </a:r>
              </a:p>
              <a:p>
                <a:pPr marL="0" indent="0">
                  <a:buNone/>
                </a:pPr>
                <a:r>
                  <a:rPr lang="tr-TR" sz="1600" dirty="0" smtClean="0">
                    <a:latin typeface="Arial Narrow" panose="020B0606020202030204" pitchFamily="34" charset="0"/>
                    <a:ea typeface="+mj-ea"/>
                    <a:cs typeface="+mj-cs"/>
                  </a:rPr>
                  <a:t>		</a:t>
                </a:r>
                <a14:m>
                  <m:oMath xmlns:m="http://schemas.openxmlformats.org/officeDocument/2006/math">
                    <m:d>
                      <m:dPr>
                        <m:ctrlPr>
                          <a:rPr lang="tr-TR" sz="1600" i="1" smtClean="0">
                            <a:latin typeface="Cambria Math"/>
                            <a:ea typeface="+mj-ea"/>
                            <a:cs typeface="+mj-cs"/>
                          </a:rPr>
                        </m:ctrlPr>
                      </m:dPr>
                      <m:e>
                        <m:f>
                          <m:fPr>
                            <m:ctrlPr>
                              <a:rPr lang="tr-TR" sz="1600" i="1" smtClean="0">
                                <a:latin typeface="Cambria Math"/>
                                <a:ea typeface="+mj-ea"/>
                                <a:cs typeface="+mj-cs"/>
                              </a:rPr>
                            </m:ctrlPr>
                          </m:fPr>
                          <m:num>
                            <m:r>
                              <a:rPr lang="tr-TR" sz="1600" b="0" i="1" smtClean="0">
                                <a:latin typeface="Cambria Math"/>
                                <a:ea typeface="+mj-ea"/>
                                <a:cs typeface="+mj-cs"/>
                              </a:rPr>
                              <m:t>𝐻</m:t>
                            </m:r>
                          </m:num>
                          <m:den>
                            <m:r>
                              <a:rPr lang="tr-TR" sz="1600" b="0" i="1" smtClean="0">
                                <a:latin typeface="Cambria Math"/>
                                <a:ea typeface="+mj-ea"/>
                                <a:cs typeface="+mj-cs"/>
                              </a:rPr>
                              <m:t>𝑌</m:t>
                            </m:r>
                          </m:den>
                        </m:f>
                      </m:e>
                    </m:d>
                    <m:r>
                      <a:rPr lang="tr-TR" sz="1600" b="0" i="1" smtClean="0">
                        <a:latin typeface="Cambria Math"/>
                        <a:ea typeface="+mj-ea"/>
                        <a:cs typeface="+mj-cs"/>
                      </a:rPr>
                      <m:t>=</m:t>
                    </m:r>
                    <m:f>
                      <m:fPr>
                        <m:ctrlPr>
                          <a:rPr lang="tr-TR" sz="1600" b="0" i="1" smtClean="0">
                            <a:latin typeface="Cambria Math"/>
                            <a:ea typeface="+mj-ea"/>
                            <a:cs typeface="+mj-cs"/>
                          </a:rPr>
                        </m:ctrlPr>
                      </m:fPr>
                      <m:num>
                        <m:sSub>
                          <m:sSubPr>
                            <m:ctrlPr>
                              <a:rPr lang="tr-TR" sz="1600" b="0" i="1" smtClean="0">
                                <a:latin typeface="Cambria Math"/>
                                <a:ea typeface="+mj-ea"/>
                                <a:cs typeface="+mj-cs"/>
                              </a:rPr>
                            </m:ctrlPr>
                          </m:sSubPr>
                          <m:e>
                            <m:r>
                              <a:rPr lang="tr-TR" sz="1600" b="0" i="1" smtClean="0">
                                <a:latin typeface="Cambria Math"/>
                                <a:ea typeface="+mj-ea"/>
                                <a:cs typeface="+mj-cs"/>
                              </a:rPr>
                              <m:t>𝑂</m:t>
                            </m:r>
                          </m:e>
                          <m:sub>
                            <m:r>
                              <a:rPr lang="tr-TR" sz="1600" b="0" i="1" smtClean="0">
                                <a:latin typeface="Cambria Math"/>
                                <a:ea typeface="+mj-ea"/>
                                <a:cs typeface="+mj-cs"/>
                              </a:rPr>
                              <m:t>𝑚𝑖𝑛</m:t>
                            </m:r>
                          </m:sub>
                        </m:sSub>
                      </m:num>
                      <m:den>
                        <m:r>
                          <a:rPr lang="tr-TR" sz="1600" b="0" i="1" smtClean="0">
                            <a:latin typeface="Cambria Math"/>
                            <a:ea typeface="+mj-ea"/>
                            <a:cs typeface="+mj-cs"/>
                          </a:rPr>
                          <m:t>0,232</m:t>
                        </m:r>
                      </m:den>
                    </m:f>
                    <m:r>
                      <a:rPr lang="tr-TR" sz="1600" b="0" i="1" smtClean="0">
                        <a:latin typeface="Cambria Math"/>
                        <a:ea typeface="+mj-ea"/>
                        <a:cs typeface="+mj-cs"/>
                      </a:rPr>
                      <m:t>=</m:t>
                    </m:r>
                    <m:f>
                      <m:fPr>
                        <m:ctrlPr>
                          <a:rPr lang="tr-TR" sz="1600" b="0" i="1" smtClean="0">
                            <a:latin typeface="Cambria Math"/>
                            <a:ea typeface="+mj-ea"/>
                            <a:cs typeface="+mj-cs"/>
                          </a:rPr>
                        </m:ctrlPr>
                      </m:fPr>
                      <m:num>
                        <m:r>
                          <a:rPr lang="tr-TR" sz="1600" b="0" i="1" smtClean="0">
                            <a:latin typeface="Cambria Math"/>
                            <a:ea typeface="+mj-ea"/>
                            <a:cs typeface="+mj-cs"/>
                          </a:rPr>
                          <m:t>1 </m:t>
                        </m:r>
                        <m:r>
                          <a:rPr lang="tr-TR" sz="1600" b="0" i="1" smtClean="0">
                            <a:latin typeface="Cambria Math"/>
                            <a:ea typeface="+mj-ea"/>
                            <a:cs typeface="+mj-cs"/>
                          </a:rPr>
                          <m:t>𝑘𝑔</m:t>
                        </m:r>
                        <m:r>
                          <a:rPr lang="tr-TR" sz="1600" b="0" i="1" smtClean="0">
                            <a:latin typeface="Cambria Math"/>
                            <a:ea typeface="+mj-ea"/>
                            <a:cs typeface="+mj-cs"/>
                          </a:rPr>
                          <m:t> </m:t>
                        </m:r>
                        <m:r>
                          <a:rPr lang="tr-TR" sz="1600" b="0" i="1" smtClean="0">
                            <a:latin typeface="Cambria Math"/>
                            <a:ea typeface="+mj-ea"/>
                            <a:cs typeface="+mj-cs"/>
                          </a:rPr>
                          <m:t>𝑦𝑎𝑘𝚤𝑡𝚤</m:t>
                        </m:r>
                        <m:r>
                          <a:rPr lang="tr-TR" sz="1600" b="0" i="1" smtClean="0">
                            <a:latin typeface="Cambria Math"/>
                            <a:ea typeface="+mj-ea"/>
                            <a:cs typeface="+mj-cs"/>
                          </a:rPr>
                          <m:t> </m:t>
                        </m:r>
                        <m:r>
                          <a:rPr lang="tr-TR" sz="1600" b="0" i="1" smtClean="0">
                            <a:latin typeface="Cambria Math"/>
                            <a:ea typeface="+mj-ea"/>
                            <a:cs typeface="+mj-cs"/>
                          </a:rPr>
                          <m:t>𝑦𝑎𝑘𝑚𝑎𝑘</m:t>
                        </m:r>
                        <m:r>
                          <a:rPr lang="tr-TR" sz="1600" b="0" i="1" smtClean="0">
                            <a:latin typeface="Cambria Math"/>
                            <a:ea typeface="+mj-ea"/>
                            <a:cs typeface="+mj-cs"/>
                          </a:rPr>
                          <m:t> </m:t>
                        </m:r>
                        <m:r>
                          <a:rPr lang="tr-TR" sz="1600" b="0" i="1" smtClean="0">
                            <a:latin typeface="Cambria Math"/>
                            <a:ea typeface="+mj-ea"/>
                            <a:cs typeface="+mj-cs"/>
                          </a:rPr>
                          <m:t>𝑖</m:t>
                        </m:r>
                        <m:r>
                          <a:rPr lang="tr-TR" sz="1600" b="0" i="1" smtClean="0">
                            <a:latin typeface="Cambria Math"/>
                            <a:ea typeface="+mj-ea"/>
                            <a:cs typeface="+mj-cs"/>
                          </a:rPr>
                          <m:t>ç</m:t>
                        </m:r>
                        <m:r>
                          <a:rPr lang="tr-TR" sz="1600" b="0" i="1" smtClean="0">
                            <a:latin typeface="Cambria Math"/>
                            <a:ea typeface="+mj-ea"/>
                            <a:cs typeface="+mj-cs"/>
                          </a:rPr>
                          <m:t>𝑖𝑛</m:t>
                        </m:r>
                        <m:r>
                          <a:rPr lang="tr-TR" sz="1600" b="0" i="1" smtClean="0">
                            <a:latin typeface="Cambria Math"/>
                            <a:ea typeface="+mj-ea"/>
                            <a:cs typeface="+mj-cs"/>
                          </a:rPr>
                          <m:t> </m:t>
                        </m:r>
                        <m:r>
                          <a:rPr lang="tr-TR" sz="1600" b="0" i="1" smtClean="0">
                            <a:latin typeface="Cambria Math"/>
                            <a:ea typeface="+mj-ea"/>
                            <a:cs typeface="+mj-cs"/>
                          </a:rPr>
                          <m:t>𝑔𝑒𝑟𝑒𝑘𝑒𝑛</m:t>
                        </m:r>
                        <m:func>
                          <m:funcPr>
                            <m:ctrlPr>
                              <a:rPr lang="tr-TR" sz="1600" b="0" i="1" smtClean="0">
                                <a:latin typeface="Cambria Math"/>
                                <a:ea typeface="+mj-ea"/>
                                <a:cs typeface="+mj-cs"/>
                              </a:rPr>
                            </m:ctrlPr>
                          </m:funcPr>
                          <m:fName>
                            <m:r>
                              <m:rPr>
                                <m:sty m:val="p"/>
                              </m:rPr>
                              <a:rPr lang="tr-TR" sz="1600" b="0" i="0" smtClean="0">
                                <a:latin typeface="Cambria Math"/>
                                <a:ea typeface="+mj-ea"/>
                                <a:cs typeface="+mj-cs"/>
                              </a:rPr>
                              <m:t>min</m:t>
                            </m:r>
                          </m:fName>
                          <m:e>
                            <m:sSub>
                              <m:sSubPr>
                                <m:ctrlPr>
                                  <a:rPr lang="tr-TR" sz="1600" b="0" i="1" smtClean="0">
                                    <a:latin typeface="Cambria Math"/>
                                    <a:ea typeface="+mj-ea"/>
                                    <a:cs typeface="+mj-cs"/>
                                  </a:rPr>
                                </m:ctrlPr>
                              </m:sSubPr>
                              <m:e>
                                <m:r>
                                  <a:rPr lang="tr-TR" sz="1600" b="0" i="1" smtClean="0">
                                    <a:latin typeface="Cambria Math"/>
                                    <a:ea typeface="+mj-ea"/>
                                    <a:cs typeface="+mj-cs"/>
                                  </a:rPr>
                                  <m:t>𝑂</m:t>
                                </m:r>
                              </m:e>
                              <m:sub>
                                <m:r>
                                  <a:rPr lang="tr-TR" sz="1600" b="0" i="1" smtClean="0">
                                    <a:latin typeface="Cambria Math"/>
                                    <a:ea typeface="+mj-ea"/>
                                    <a:cs typeface="+mj-cs"/>
                                  </a:rPr>
                                  <m:t>2</m:t>
                                </m:r>
                              </m:sub>
                            </m:sSub>
                            <m:r>
                              <a:rPr lang="tr-TR" sz="1600" b="0" i="1" smtClean="0">
                                <a:latin typeface="Cambria Math"/>
                                <a:ea typeface="+mj-ea"/>
                                <a:cs typeface="+mj-cs"/>
                              </a:rPr>
                              <m:t>𝑘</m:t>
                            </m:r>
                            <m:r>
                              <a:rPr lang="tr-TR" sz="1600" b="0" i="1" smtClean="0">
                                <a:latin typeface="Cambria Math"/>
                                <a:ea typeface="+mj-ea"/>
                                <a:cs typeface="+mj-cs"/>
                              </a:rPr>
                              <m:t>ü</m:t>
                            </m:r>
                            <m:r>
                              <a:rPr lang="tr-TR" sz="1600" b="0" i="1" smtClean="0">
                                <a:latin typeface="Cambria Math"/>
                                <a:ea typeface="+mj-ea"/>
                                <a:cs typeface="+mj-cs"/>
                              </a:rPr>
                              <m:t>𝑡𝑙𝑒𝑠𝑖</m:t>
                            </m:r>
                          </m:e>
                        </m:func>
                      </m:num>
                      <m:den>
                        <m:r>
                          <a:rPr lang="tr-TR" sz="1600" b="0" i="1" smtClean="0">
                            <a:latin typeface="Cambria Math"/>
                            <a:ea typeface="+mj-ea"/>
                            <a:cs typeface="+mj-cs"/>
                          </a:rPr>
                          <m:t>0,232 </m:t>
                        </m:r>
                        <m:r>
                          <a:rPr lang="tr-TR" sz="1600" b="0" i="1" smtClean="0">
                            <a:latin typeface="Cambria Math"/>
                            <a:ea typeface="+mj-ea"/>
                            <a:cs typeface="+mj-cs"/>
                          </a:rPr>
                          <m:t>𝑘𝑔</m:t>
                        </m:r>
                        <m:f>
                          <m:fPr>
                            <m:ctrlPr>
                              <a:rPr lang="tr-TR" sz="1600" b="0" i="1" smtClean="0">
                                <a:latin typeface="Cambria Math"/>
                                <a:ea typeface="+mj-ea"/>
                                <a:cs typeface="+mj-cs"/>
                              </a:rPr>
                            </m:ctrlPr>
                          </m:fPr>
                          <m:num>
                            <m:sSub>
                              <m:sSubPr>
                                <m:ctrlPr>
                                  <a:rPr lang="tr-TR" sz="1600" b="0" i="1" smtClean="0">
                                    <a:latin typeface="Cambria Math"/>
                                    <a:ea typeface="+mj-ea"/>
                                    <a:cs typeface="+mj-cs"/>
                                  </a:rPr>
                                </m:ctrlPr>
                              </m:sSubPr>
                              <m:e>
                                <m:r>
                                  <a:rPr lang="tr-TR" sz="1600" b="0" i="1" smtClean="0">
                                    <a:latin typeface="Cambria Math"/>
                                    <a:ea typeface="+mj-ea"/>
                                    <a:cs typeface="+mj-cs"/>
                                  </a:rPr>
                                  <m:t>𝑂</m:t>
                                </m:r>
                              </m:e>
                              <m:sub>
                                <m:r>
                                  <a:rPr lang="tr-TR" sz="1600" b="0" i="1" smtClean="0">
                                    <a:latin typeface="Cambria Math"/>
                                    <a:ea typeface="+mj-ea"/>
                                    <a:cs typeface="+mj-cs"/>
                                  </a:rPr>
                                  <m:t>2</m:t>
                                </m:r>
                              </m:sub>
                            </m:sSub>
                          </m:num>
                          <m:den>
                            <m:r>
                              <a:rPr lang="tr-TR" sz="1600" b="0" i="1" smtClean="0">
                                <a:latin typeface="Cambria Math"/>
                                <a:ea typeface="+mj-ea"/>
                                <a:cs typeface="+mj-cs"/>
                              </a:rPr>
                              <m:t>𝑘𝑔</m:t>
                            </m:r>
                          </m:den>
                        </m:f>
                        <m:r>
                          <a:rPr lang="tr-TR" sz="1600" b="0" i="1" smtClean="0">
                            <a:latin typeface="Cambria Math"/>
                            <a:ea typeface="+mj-ea"/>
                            <a:cs typeface="+mj-cs"/>
                          </a:rPr>
                          <m:t>𝐻𝑎𝑣𝑎</m:t>
                        </m:r>
                      </m:den>
                    </m:f>
                  </m:oMath>
                </a14:m>
                <a:endParaRPr lang="tr-TR" sz="1600" dirty="0">
                  <a:latin typeface="Arial Narrow" panose="020B0606020202030204" pitchFamily="34" charset="0"/>
                  <a:ea typeface="+mj-ea"/>
                  <a:cs typeface="+mj-cs"/>
                </a:endParaRPr>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838200" y="1825625"/>
                <a:ext cx="10515600" cy="4819874"/>
              </a:xfrm>
              <a:blipFill rotWithShape="1">
                <a:blip r:embed="rId2"/>
                <a:stretch>
                  <a:fillRect l="-348"/>
                </a:stretch>
              </a:blipFill>
            </p:spPr>
            <p:txBody>
              <a:bodyPr/>
              <a:lstStyle/>
              <a:p>
                <a:r>
                  <a:rPr lang="tr-TR">
                    <a:noFill/>
                  </a:rPr>
                  <a:t> </a:t>
                </a:r>
              </a:p>
            </p:txBody>
          </p:sp>
        </mc:Fallback>
      </mc:AlternateContent>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4408" y="2625968"/>
            <a:ext cx="2362200" cy="1094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7340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b="1" dirty="0">
                <a:latin typeface="Arial Narrow" panose="020B0606020202030204" pitchFamily="34" charset="0"/>
                <a:ea typeface="+mj-ea"/>
                <a:cs typeface="+mj-cs"/>
              </a:rPr>
              <a:t>2.1.4. Isı yoktur veya yeterli değildir</a:t>
            </a:r>
            <a:r>
              <a:rPr lang="tr-TR" sz="1600" dirty="0">
                <a:latin typeface="Arial Narrow" panose="020B0606020202030204" pitchFamily="34" charset="0"/>
                <a:ea typeface="+mj-ea"/>
                <a:cs typeface="+mj-cs"/>
              </a:rPr>
              <a:t>. Yanma yine gerçekleşmez. </a:t>
            </a:r>
            <a:endParaRPr lang="tr-TR" sz="1600" dirty="0" smtClean="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Bir </a:t>
            </a:r>
            <a:r>
              <a:rPr lang="tr-TR" sz="1600" dirty="0">
                <a:latin typeface="Arial Narrow" panose="020B0606020202030204" pitchFamily="34" charset="0"/>
                <a:ea typeface="+mj-ea"/>
                <a:cs typeface="+mj-cs"/>
              </a:rPr>
              <a:t>cismin sıcaklığının artmasına neden olan fiziksel bir etkidir ve sıcaklık farkı nedeniyle aktarılan enerjidir. Farklı sıcaklıklardaki iki cisim yan yana getirildiğinde ısı, daha sıcak cisimden daha soğuk olana doğru akar. </a:t>
            </a:r>
            <a:r>
              <a:rPr lang="tr-TR" sz="1600" b="1" dirty="0">
                <a:latin typeface="Arial Narrow" panose="020B0606020202030204" pitchFamily="34" charset="0"/>
                <a:ea typeface="+mj-ea"/>
                <a:cs typeface="+mj-cs"/>
              </a:rPr>
              <a:t>Isı, iletim, taşınım ve ışınım yayılır</a:t>
            </a:r>
            <a:r>
              <a:rPr lang="tr-TR" sz="1600" dirty="0">
                <a:latin typeface="Arial Narrow" panose="020B0606020202030204" pitchFamily="34" charset="0"/>
                <a:ea typeface="+mj-ea"/>
                <a:cs typeface="+mj-cs"/>
              </a:rPr>
              <a:t>. </a:t>
            </a: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Cisimlerin </a:t>
            </a:r>
            <a:r>
              <a:rPr lang="tr-TR" sz="1600" dirty="0">
                <a:latin typeface="Arial Narrow" panose="020B0606020202030204" pitchFamily="34" charset="0"/>
                <a:ea typeface="+mj-ea"/>
                <a:cs typeface="+mj-cs"/>
              </a:rPr>
              <a:t>tutuşması (yanmaya başlaması) için gerekli olan sıcaklığa </a:t>
            </a:r>
            <a:r>
              <a:rPr lang="tr-TR" sz="1600" b="1" dirty="0">
                <a:latin typeface="Arial Narrow" panose="020B0606020202030204" pitchFamily="34" charset="0"/>
                <a:ea typeface="+mj-ea"/>
                <a:cs typeface="+mj-cs"/>
              </a:rPr>
              <a:t>yanma sıcaklığı (noktası) denir</a:t>
            </a:r>
            <a:r>
              <a:rPr lang="tr-TR" sz="1600" dirty="0">
                <a:latin typeface="Arial Narrow" panose="020B0606020202030204" pitchFamily="34" charset="0"/>
                <a:ea typeface="+mj-ea"/>
                <a:cs typeface="+mj-cs"/>
              </a:rPr>
              <a:t>. Cisimlerin yanma sıcaklıkları farklı farklıdır. Örneğin petrol ürünlerinin yanma sıcaklığı 200-650 </a:t>
            </a:r>
            <a:r>
              <a:rPr lang="tr-TR" sz="1600" dirty="0" err="1">
                <a:latin typeface="Arial Narrow" panose="020B0606020202030204" pitchFamily="34" charset="0"/>
                <a:ea typeface="+mj-ea"/>
                <a:cs typeface="+mj-cs"/>
              </a:rPr>
              <a:t>oC</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Pamuk 400 </a:t>
            </a:r>
            <a:r>
              <a:rPr lang="tr-TR" sz="1600" b="1" dirty="0" err="1">
                <a:latin typeface="Arial Narrow" panose="020B0606020202030204" pitchFamily="34" charset="0"/>
                <a:ea typeface="+mj-ea"/>
                <a:cs typeface="+mj-cs"/>
              </a:rPr>
              <a:t>oC</a:t>
            </a:r>
            <a:r>
              <a:rPr lang="tr-TR" sz="1600" b="1" dirty="0">
                <a:latin typeface="Arial Narrow" panose="020B0606020202030204" pitchFamily="34" charset="0"/>
                <a:ea typeface="+mj-ea"/>
                <a:cs typeface="+mj-cs"/>
              </a:rPr>
              <a:t> de gazete kâğıdı 230 </a:t>
            </a:r>
            <a:r>
              <a:rPr lang="tr-TR" sz="1600" b="1" dirty="0" err="1">
                <a:latin typeface="Arial Narrow" panose="020B0606020202030204" pitchFamily="34" charset="0"/>
                <a:ea typeface="+mj-ea"/>
                <a:cs typeface="+mj-cs"/>
              </a:rPr>
              <a:t>oC</a:t>
            </a:r>
            <a:r>
              <a:rPr lang="tr-TR" sz="1600" b="1" dirty="0">
                <a:latin typeface="Arial Narrow" panose="020B0606020202030204" pitchFamily="34" charset="0"/>
                <a:ea typeface="+mj-ea"/>
                <a:cs typeface="+mj-cs"/>
              </a:rPr>
              <a:t> de, tahta 240-270 </a:t>
            </a:r>
            <a:r>
              <a:rPr lang="tr-TR" sz="1600" dirty="0" err="1">
                <a:latin typeface="Arial Narrow" panose="020B0606020202030204" pitchFamily="34" charset="0"/>
                <a:ea typeface="+mj-ea"/>
                <a:cs typeface="+mj-cs"/>
              </a:rPr>
              <a:t>oC</a:t>
            </a:r>
            <a:r>
              <a:rPr lang="tr-TR" sz="1600" dirty="0">
                <a:latin typeface="Arial Narrow" panose="020B0606020202030204" pitchFamily="34" charset="0"/>
                <a:ea typeface="+mj-ea"/>
                <a:cs typeface="+mj-cs"/>
              </a:rPr>
              <a:t> de tutuşmaktadır. Bu rakamların yüksek olması yanma başlangıcının zor olacağı anlamına gelmemelidir. Mesela </a:t>
            </a:r>
            <a:r>
              <a:rPr lang="tr-TR" sz="1600" b="1" dirty="0">
                <a:latin typeface="Arial Narrow" panose="020B0606020202030204" pitchFamily="34" charset="0"/>
                <a:ea typeface="+mj-ea"/>
                <a:cs typeface="+mj-cs"/>
              </a:rPr>
              <a:t>kibritin neden olduğu sıcaklık 850-1100 </a:t>
            </a:r>
            <a:r>
              <a:rPr lang="tr-TR" sz="1600" b="1" dirty="0" err="1">
                <a:latin typeface="Arial Narrow" panose="020B0606020202030204" pitchFamily="34" charset="0"/>
                <a:ea typeface="+mj-ea"/>
                <a:cs typeface="+mj-cs"/>
              </a:rPr>
              <a:t>oC</a:t>
            </a:r>
            <a:r>
              <a:rPr lang="tr-TR" sz="1600" dirty="0">
                <a:latin typeface="Arial Narrow" panose="020B0606020202030204" pitchFamily="34" charset="0"/>
                <a:ea typeface="+mj-ea"/>
                <a:cs typeface="+mj-cs"/>
              </a:rPr>
              <a:t> arasında yine bir </a:t>
            </a:r>
            <a:r>
              <a:rPr lang="tr-TR" sz="1600" b="1" dirty="0">
                <a:latin typeface="Arial Narrow" panose="020B0606020202030204" pitchFamily="34" charset="0"/>
                <a:ea typeface="+mj-ea"/>
                <a:cs typeface="+mj-cs"/>
              </a:rPr>
              <a:t>elektrik arkının </a:t>
            </a:r>
            <a:r>
              <a:rPr lang="tr-TR" sz="1600" dirty="0">
                <a:latin typeface="Arial Narrow" panose="020B0606020202030204" pitchFamily="34" charset="0"/>
                <a:ea typeface="+mj-ea"/>
                <a:cs typeface="+mj-cs"/>
              </a:rPr>
              <a:t>oluşturabileceği </a:t>
            </a:r>
            <a:r>
              <a:rPr lang="tr-TR" sz="1600" b="1" dirty="0">
                <a:latin typeface="Arial Narrow" panose="020B0606020202030204" pitchFamily="34" charset="0"/>
                <a:ea typeface="+mj-ea"/>
                <a:cs typeface="+mj-cs"/>
              </a:rPr>
              <a:t>sıcaklık 550-1000 </a:t>
            </a:r>
            <a:r>
              <a:rPr lang="tr-TR" sz="1600" b="1" dirty="0" err="1">
                <a:latin typeface="Arial Narrow" panose="020B0606020202030204" pitchFamily="34" charset="0"/>
                <a:ea typeface="+mj-ea"/>
                <a:cs typeface="+mj-cs"/>
              </a:rPr>
              <a:t>oC</a:t>
            </a:r>
            <a:r>
              <a:rPr lang="tr-TR" sz="1600" b="1" dirty="0">
                <a:latin typeface="Arial Narrow" panose="020B0606020202030204" pitchFamily="34" charset="0"/>
                <a:ea typeface="+mj-ea"/>
                <a:cs typeface="+mj-cs"/>
              </a:rPr>
              <a:t> civarında olabilir</a:t>
            </a:r>
            <a:r>
              <a:rPr lang="tr-TR" sz="1600" dirty="0">
                <a:latin typeface="Arial Narrow" panose="020B0606020202030204" pitchFamily="34" charset="0"/>
                <a:ea typeface="+mj-ea"/>
                <a:cs typeface="+mj-cs"/>
              </a:rPr>
              <a:t>.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714" y="3132992"/>
            <a:ext cx="229552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7388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800" b="1" dirty="0" smtClean="0">
                <a:latin typeface="Arial Narrow" panose="020B0606020202030204" pitchFamily="34" charset="0"/>
                <a:ea typeface="+mj-ea"/>
                <a:cs typeface="+mj-cs"/>
              </a:rPr>
              <a:t>2.2. Reaksiyon Tipine Göre Yanma Türleri </a:t>
            </a:r>
          </a:p>
          <a:p>
            <a:pPr marL="0" indent="0" algn="just">
              <a:lnSpc>
                <a:spcPct val="150000"/>
              </a:lnSpc>
              <a:buNone/>
            </a:pPr>
            <a:r>
              <a:rPr lang="tr-TR" sz="1600" b="1" dirty="0">
                <a:latin typeface="Arial Narrow" panose="020B0606020202030204" pitchFamily="34" charset="0"/>
                <a:ea typeface="+mj-ea"/>
                <a:cs typeface="+mj-cs"/>
              </a:rPr>
              <a:t>Yanma</a:t>
            </a:r>
            <a:r>
              <a:rPr lang="tr-TR" sz="1600" dirty="0">
                <a:latin typeface="Arial Narrow" panose="020B0606020202030204" pitchFamily="34" charset="0"/>
                <a:ea typeface="+mj-ea"/>
                <a:cs typeface="+mj-cs"/>
              </a:rPr>
              <a:t>, reaksiyonun tamamlanıp tamamlanmamasına göre de </a:t>
            </a:r>
            <a:r>
              <a:rPr lang="tr-TR" sz="1600" b="1" dirty="0">
                <a:latin typeface="Arial Narrow" panose="020B0606020202030204" pitchFamily="34" charset="0"/>
                <a:ea typeface="+mj-ea"/>
                <a:cs typeface="+mj-cs"/>
              </a:rPr>
              <a:t>dört grup altında toplanır</a:t>
            </a:r>
            <a:r>
              <a:rPr lang="tr-TR" sz="1600" dirty="0">
                <a:latin typeface="Arial Narrow" panose="020B0606020202030204" pitchFamily="34" charset="0"/>
                <a:ea typeface="+mj-ea"/>
                <a:cs typeface="+mj-cs"/>
              </a:rPr>
              <a:t>.</a:t>
            </a: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Teorik </a:t>
            </a:r>
            <a:r>
              <a:rPr lang="tr-TR" sz="1600" b="1" dirty="0">
                <a:latin typeface="Arial Narrow" panose="020B0606020202030204" pitchFamily="34" charset="0"/>
                <a:ea typeface="+mj-ea"/>
                <a:cs typeface="+mj-cs"/>
              </a:rPr>
              <a:t>Tam Yanma (TTY): </a:t>
            </a:r>
            <a:r>
              <a:rPr lang="tr-TR" sz="1600" dirty="0">
                <a:latin typeface="Arial Narrow" panose="020B0606020202030204" pitchFamily="34" charset="0"/>
                <a:ea typeface="+mj-ea"/>
                <a:cs typeface="+mj-cs"/>
              </a:rPr>
              <a:t>Reaksiyona giren </a:t>
            </a:r>
            <a:r>
              <a:rPr lang="tr-TR" sz="1600" b="1" dirty="0">
                <a:latin typeface="Arial Narrow" panose="020B0606020202030204" pitchFamily="34" charset="0"/>
                <a:ea typeface="+mj-ea"/>
                <a:cs typeface="+mj-cs"/>
              </a:rPr>
              <a:t>yakıt moleküllerinin tamamının yandığı </a:t>
            </a:r>
            <a:r>
              <a:rPr lang="tr-TR" sz="1600" dirty="0">
                <a:latin typeface="Arial Narrow" panose="020B0606020202030204" pitchFamily="34" charset="0"/>
                <a:ea typeface="+mj-ea"/>
                <a:cs typeface="+mj-cs"/>
              </a:rPr>
              <a:t>yanma gazları içerisinde sadece CO2, H2O, SO2 ve N2’nin bulunduğu ve </a:t>
            </a:r>
            <a:r>
              <a:rPr lang="tr-TR" sz="1600" b="1" dirty="0">
                <a:latin typeface="Arial Narrow" panose="020B0606020202030204" pitchFamily="34" charset="0"/>
                <a:ea typeface="+mj-ea"/>
                <a:cs typeface="+mj-cs"/>
              </a:rPr>
              <a:t>yanmada minimum miktarda O2’nin kullanıldığı yanma şeklidir</a:t>
            </a:r>
            <a:r>
              <a:rPr lang="tr-TR" sz="1600" dirty="0">
                <a:latin typeface="Arial Narrow" panose="020B0606020202030204" pitchFamily="34" charset="0"/>
                <a:ea typeface="+mj-ea"/>
                <a:cs typeface="+mj-cs"/>
              </a:rPr>
              <a:t>. Yanmış gazlar içerisinde yanıcı bileşen bulunmamaktadır. </a:t>
            </a:r>
            <a:r>
              <a:rPr lang="tr-TR" sz="1600" b="1" dirty="0">
                <a:latin typeface="Arial Narrow" panose="020B0606020202030204" pitchFamily="34" charset="0"/>
                <a:ea typeface="+mj-ea"/>
                <a:cs typeface="+mj-cs"/>
              </a:rPr>
              <a:t>Hava fazlalık katsayısı (HFK)=</a:t>
            </a:r>
            <a:r>
              <a:rPr lang="el-GR" sz="1600" b="1" dirty="0">
                <a:latin typeface="Arial Narrow" panose="020B0606020202030204" pitchFamily="34" charset="0"/>
                <a:ea typeface="+mj-ea"/>
                <a:cs typeface="+mj-cs"/>
              </a:rPr>
              <a:t>λ= 1’</a:t>
            </a:r>
            <a:r>
              <a:rPr lang="tr-TR" sz="1600" b="1" dirty="0" err="1">
                <a:latin typeface="Arial Narrow" panose="020B0606020202030204" pitchFamily="34" charset="0"/>
                <a:ea typeface="+mj-ea"/>
                <a:cs typeface="+mj-cs"/>
              </a:rPr>
              <a:t>dir</a:t>
            </a:r>
            <a:r>
              <a:rPr lang="tr-TR" sz="1600" b="1" dirty="0">
                <a:latin typeface="Arial Narrow" panose="020B0606020202030204" pitchFamily="34" charset="0"/>
                <a:ea typeface="+mj-ea"/>
                <a:cs typeface="+mj-cs"/>
              </a:rPr>
              <a:t>.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0388" y="2852738"/>
            <a:ext cx="5381625"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2054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800" b="1" dirty="0" smtClean="0">
                <a:latin typeface="Arial Narrow" panose="020B0606020202030204" pitchFamily="34" charset="0"/>
                <a:ea typeface="+mj-ea"/>
                <a:cs typeface="+mj-cs"/>
              </a:rPr>
              <a:t>2.2. Reaksiyon Tipine Göre Yanma Türleri </a:t>
            </a:r>
          </a:p>
          <a:p>
            <a:endParaRPr lang="tr-TR" sz="1600" dirty="0"/>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Tam Yanma (TY): </a:t>
            </a:r>
            <a:r>
              <a:rPr lang="tr-TR" sz="1600" dirty="0">
                <a:latin typeface="Arial Narrow" panose="020B0606020202030204" pitchFamily="34" charset="0"/>
                <a:ea typeface="+mj-ea"/>
                <a:cs typeface="+mj-cs"/>
              </a:rPr>
              <a:t>Yakıtın yanması için gerekli hava miktarı </a:t>
            </a:r>
            <a:r>
              <a:rPr lang="tr-TR" sz="1600" b="1" dirty="0">
                <a:latin typeface="Arial Narrow" panose="020B0606020202030204" pitchFamily="34" charset="0"/>
                <a:ea typeface="+mj-ea"/>
                <a:cs typeface="+mj-cs"/>
              </a:rPr>
              <a:t>TTY da kullanılan hava miktarından fazladır </a:t>
            </a:r>
            <a:r>
              <a:rPr lang="tr-TR" sz="1600" dirty="0">
                <a:latin typeface="Arial Narrow" panose="020B0606020202030204" pitchFamily="34" charset="0"/>
                <a:ea typeface="+mj-ea"/>
                <a:cs typeface="+mj-cs"/>
              </a:rPr>
              <a:t>ve yanma gazları içerisinde CO2, H2O, N2, SO2 ’den başka hava fazlalığı nedeniyle O2 de bulunur. </a:t>
            </a:r>
            <a:r>
              <a:rPr lang="tr-TR" sz="1600" b="1" dirty="0">
                <a:latin typeface="Arial Narrow" panose="020B0606020202030204" pitchFamily="34" charset="0"/>
                <a:ea typeface="+mj-ea"/>
                <a:cs typeface="+mj-cs"/>
              </a:rPr>
              <a:t>HFK=</a:t>
            </a:r>
            <a:r>
              <a:rPr lang="el-GR" sz="1600" b="1" dirty="0">
                <a:latin typeface="Arial Narrow" panose="020B0606020202030204" pitchFamily="34" charset="0"/>
                <a:ea typeface="+mj-ea"/>
                <a:cs typeface="+mj-cs"/>
              </a:rPr>
              <a:t>λ &gt; 1’</a:t>
            </a:r>
            <a:r>
              <a:rPr lang="tr-TR" sz="1600" b="1" dirty="0" err="1">
                <a:latin typeface="Arial Narrow" panose="020B0606020202030204" pitchFamily="34" charset="0"/>
                <a:ea typeface="+mj-ea"/>
                <a:cs typeface="+mj-cs"/>
              </a:rPr>
              <a:t>dir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Eksik </a:t>
            </a:r>
            <a:r>
              <a:rPr lang="tr-TR" sz="1600" b="1" dirty="0">
                <a:latin typeface="Arial Narrow" panose="020B0606020202030204" pitchFamily="34" charset="0"/>
                <a:ea typeface="+mj-ea"/>
                <a:cs typeface="+mj-cs"/>
              </a:rPr>
              <a:t>Yanma (EY): Yetersiz hava kullanılması </a:t>
            </a:r>
            <a:r>
              <a:rPr lang="tr-TR" sz="1600" dirty="0">
                <a:latin typeface="Arial Narrow" panose="020B0606020202030204" pitchFamily="34" charset="0"/>
                <a:ea typeface="+mj-ea"/>
                <a:cs typeface="+mj-cs"/>
              </a:rPr>
              <a:t>nedeniyle yanma ürünleri içerisinde CO2, H2, CO2, H2O, SO2, N2 ‘</a:t>
            </a:r>
            <a:r>
              <a:rPr lang="tr-TR" sz="1600" dirty="0" err="1">
                <a:latin typeface="Arial Narrow" panose="020B0606020202030204" pitchFamily="34" charset="0"/>
                <a:ea typeface="+mj-ea"/>
                <a:cs typeface="+mj-cs"/>
              </a:rPr>
              <a:t>nin</a:t>
            </a:r>
            <a:r>
              <a:rPr lang="tr-TR" sz="1600" dirty="0">
                <a:latin typeface="Arial Narrow" panose="020B0606020202030204" pitchFamily="34" charset="0"/>
                <a:ea typeface="+mj-ea"/>
                <a:cs typeface="+mj-cs"/>
              </a:rPr>
              <a:t> yanı sıra </a:t>
            </a:r>
            <a:r>
              <a:rPr lang="tr-TR" sz="1600" b="1" dirty="0">
                <a:latin typeface="Arial Narrow" panose="020B0606020202030204" pitchFamily="34" charset="0"/>
                <a:ea typeface="+mj-ea"/>
                <a:cs typeface="+mj-cs"/>
              </a:rPr>
              <a:t>noksan yanma ürünleri olarak bilinen CO, </a:t>
            </a:r>
            <a:r>
              <a:rPr lang="tr-TR" sz="1600" b="1" dirty="0" err="1">
                <a:latin typeface="Arial Narrow" panose="020B0606020202030204" pitchFamily="34" charset="0"/>
                <a:ea typeface="+mj-ea"/>
                <a:cs typeface="+mj-cs"/>
              </a:rPr>
              <a:t>CnHm</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(yanmamış hidrokarbon) gibi bileşikler de bulunur. Özellikle içten yanmalı motorlarda, zengin karışım sebebiyle bazen zorunlu olarak karşılaşılır. </a:t>
            </a:r>
            <a:r>
              <a:rPr lang="tr-TR" sz="1600" b="1" dirty="0">
                <a:latin typeface="Arial Narrow" panose="020B0606020202030204" pitchFamily="34" charset="0"/>
                <a:ea typeface="+mj-ea"/>
                <a:cs typeface="+mj-cs"/>
              </a:rPr>
              <a:t>HFK= </a:t>
            </a:r>
            <a:r>
              <a:rPr lang="el-GR" sz="1600" b="1" dirty="0">
                <a:latin typeface="Arial Narrow" panose="020B0606020202030204" pitchFamily="34" charset="0"/>
                <a:ea typeface="+mj-ea"/>
                <a:cs typeface="+mj-cs"/>
              </a:rPr>
              <a:t>λ&lt; 1’</a:t>
            </a:r>
            <a:r>
              <a:rPr lang="tr-TR" sz="1600" b="1" dirty="0" err="1">
                <a:latin typeface="Arial Narrow" panose="020B0606020202030204" pitchFamily="34" charset="0"/>
                <a:ea typeface="+mj-ea"/>
                <a:cs typeface="+mj-cs"/>
              </a:rPr>
              <a:t>dir</a:t>
            </a:r>
            <a:r>
              <a:rPr lang="tr-TR" sz="1600" b="1"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Kısmi </a:t>
            </a:r>
            <a:r>
              <a:rPr lang="tr-TR" sz="1600" b="1" dirty="0">
                <a:latin typeface="Arial Narrow" panose="020B0606020202030204" pitchFamily="34" charset="0"/>
                <a:ea typeface="+mj-ea"/>
                <a:cs typeface="+mj-cs"/>
              </a:rPr>
              <a:t>Eksik Yanma (KEY): </a:t>
            </a:r>
            <a:r>
              <a:rPr lang="tr-TR" sz="1600" dirty="0">
                <a:latin typeface="Arial Narrow" panose="020B0606020202030204" pitchFamily="34" charset="0"/>
                <a:ea typeface="+mj-ea"/>
                <a:cs typeface="+mj-cs"/>
              </a:rPr>
              <a:t>Yeterli oksijen olmasına rağmen </a:t>
            </a:r>
            <a:r>
              <a:rPr lang="tr-TR" sz="1600" b="1" dirty="0">
                <a:latin typeface="Arial Narrow" panose="020B0606020202030204" pitchFamily="34" charset="0"/>
                <a:ea typeface="+mj-ea"/>
                <a:cs typeface="+mj-cs"/>
              </a:rPr>
              <a:t>yanma odasındaki hava yakıt karışımının yetersiz olması</a:t>
            </a:r>
            <a:r>
              <a:rPr lang="tr-TR" sz="1600" dirty="0">
                <a:latin typeface="Arial Narrow" panose="020B0606020202030204" pitchFamily="34" charset="0"/>
                <a:ea typeface="+mj-ea"/>
                <a:cs typeface="+mj-cs"/>
              </a:rPr>
              <a:t>, sıcaklık değişiklikleri ve yakıtın yanma hacmi içerisinde kalış süresindeki yetersizlikler gibi nedenlerden yanma gazları içerisinde “CO2, H2O, N2, SO2” ‘den başka “</a:t>
            </a:r>
            <a:r>
              <a:rPr lang="tr-TR" sz="1600" b="1" dirty="0">
                <a:latin typeface="Arial Narrow" panose="020B0606020202030204" pitchFamily="34" charset="0"/>
                <a:ea typeface="+mj-ea"/>
                <a:cs typeface="+mj-cs"/>
              </a:rPr>
              <a:t>O2 ve CO, H2, C</a:t>
            </a:r>
            <a:r>
              <a:rPr lang="tr-TR" sz="1600" dirty="0">
                <a:latin typeface="Arial Narrow" panose="020B0606020202030204" pitchFamily="34" charset="0"/>
                <a:ea typeface="+mj-ea"/>
                <a:cs typeface="+mj-cs"/>
              </a:rPr>
              <a:t>” gibi </a:t>
            </a:r>
            <a:r>
              <a:rPr lang="tr-TR" sz="1600" b="1" dirty="0">
                <a:latin typeface="Arial Narrow" panose="020B0606020202030204" pitchFamily="34" charset="0"/>
                <a:ea typeface="+mj-ea"/>
                <a:cs typeface="+mj-cs"/>
              </a:rPr>
              <a:t>eksik yanma ürünleri görülen </a:t>
            </a:r>
            <a:r>
              <a:rPr lang="tr-TR" sz="1600" dirty="0">
                <a:latin typeface="Arial Narrow" panose="020B0606020202030204" pitchFamily="34" charset="0"/>
                <a:ea typeface="+mj-ea"/>
                <a:cs typeface="+mj-cs"/>
              </a:rPr>
              <a:t>yanma şeklidir. </a:t>
            </a:r>
            <a:r>
              <a:rPr lang="tr-TR" sz="1600" b="1" dirty="0">
                <a:latin typeface="Arial Narrow" panose="020B0606020202030204" pitchFamily="34" charset="0"/>
              </a:rPr>
              <a:t>HFK=</a:t>
            </a:r>
            <a:r>
              <a:rPr lang="el-GR" sz="1600" b="1" dirty="0">
                <a:latin typeface="Arial Narrow" panose="020B0606020202030204" pitchFamily="34" charset="0"/>
              </a:rPr>
              <a:t>λ &gt; 1’</a:t>
            </a:r>
            <a:r>
              <a:rPr lang="tr-TR" sz="1600" b="1" dirty="0" err="1">
                <a:latin typeface="Arial Narrow" panose="020B0606020202030204" pitchFamily="34" charset="0"/>
              </a:rPr>
              <a:t>dir</a:t>
            </a:r>
            <a:endParaRPr lang="tr-TR" sz="1600" b="1"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841286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800" b="1" dirty="0" smtClean="0">
                <a:latin typeface="Arial Narrow" panose="020B0606020202030204" pitchFamily="34" charset="0"/>
                <a:ea typeface="+mj-ea"/>
                <a:cs typeface="+mj-cs"/>
              </a:rPr>
              <a:t>2.3. Yanma Şekline </a:t>
            </a:r>
            <a:r>
              <a:rPr lang="tr-TR" sz="1800" b="1" dirty="0">
                <a:latin typeface="Arial Narrow" panose="020B0606020202030204" pitchFamily="34" charset="0"/>
                <a:ea typeface="+mj-ea"/>
                <a:cs typeface="+mj-cs"/>
              </a:rPr>
              <a:t>G</a:t>
            </a:r>
            <a:r>
              <a:rPr lang="tr-TR" sz="1800" b="1" dirty="0" smtClean="0">
                <a:latin typeface="Arial Narrow" panose="020B0606020202030204" pitchFamily="34" charset="0"/>
                <a:ea typeface="+mj-ea"/>
                <a:cs typeface="+mj-cs"/>
              </a:rPr>
              <a:t>öre Yanma Türleri</a:t>
            </a:r>
          </a:p>
          <a:p>
            <a:pPr marL="0" indent="0">
              <a:buNone/>
            </a:pPr>
            <a:r>
              <a:rPr lang="tr-TR" sz="1600" dirty="0">
                <a:latin typeface="Arial Narrow" panose="020B0606020202030204" pitchFamily="34" charset="0"/>
                <a:ea typeface="+mj-ea"/>
                <a:cs typeface="+mj-cs"/>
              </a:rPr>
              <a:t>Yanma şekline göre yanma türleri aşağıdaki şekilde sınıflandırılabilir.</a:t>
            </a:r>
          </a:p>
          <a:p>
            <a:pPr lvl="1">
              <a:buFont typeface="Wingdings" panose="05000000000000000000" pitchFamily="2" charset="2"/>
              <a:buChar char="Ø"/>
            </a:pPr>
            <a:r>
              <a:rPr lang="tr-TR" sz="1600" dirty="0" smtClean="0">
                <a:latin typeface="Arial Narrow" panose="020B0606020202030204" pitchFamily="34" charset="0"/>
                <a:ea typeface="+mj-ea"/>
                <a:cs typeface="+mj-cs"/>
              </a:rPr>
              <a:t>Yavaş </a:t>
            </a:r>
            <a:r>
              <a:rPr lang="tr-TR" sz="1600" dirty="0">
                <a:latin typeface="Arial Narrow" panose="020B0606020202030204" pitchFamily="34" charset="0"/>
                <a:ea typeface="+mj-ea"/>
                <a:cs typeface="+mj-cs"/>
              </a:rPr>
              <a:t>yanma </a:t>
            </a:r>
          </a:p>
          <a:p>
            <a:pPr lvl="1">
              <a:buFont typeface="Wingdings" panose="05000000000000000000" pitchFamily="2" charset="2"/>
              <a:buChar char="Ø"/>
            </a:pPr>
            <a:r>
              <a:rPr lang="tr-TR" sz="1600" dirty="0" smtClean="0">
                <a:latin typeface="Arial Narrow" panose="020B0606020202030204" pitchFamily="34" charset="0"/>
                <a:ea typeface="+mj-ea"/>
                <a:cs typeface="+mj-cs"/>
              </a:rPr>
              <a:t>Kendi </a:t>
            </a:r>
            <a:r>
              <a:rPr lang="tr-TR" sz="1600" dirty="0">
                <a:latin typeface="Arial Narrow" panose="020B0606020202030204" pitchFamily="34" charset="0"/>
                <a:ea typeface="+mj-ea"/>
                <a:cs typeface="+mj-cs"/>
              </a:rPr>
              <a:t>kendine yanma </a:t>
            </a:r>
          </a:p>
          <a:p>
            <a:pPr lvl="1">
              <a:buFont typeface="Wingdings" panose="05000000000000000000" pitchFamily="2" charset="2"/>
              <a:buChar char="Ø"/>
            </a:pPr>
            <a:r>
              <a:rPr lang="tr-TR" sz="1600" dirty="0" smtClean="0">
                <a:latin typeface="Arial Narrow" panose="020B0606020202030204" pitchFamily="34" charset="0"/>
                <a:ea typeface="+mj-ea"/>
                <a:cs typeface="+mj-cs"/>
              </a:rPr>
              <a:t>Hızlı </a:t>
            </a:r>
            <a:r>
              <a:rPr lang="tr-TR" sz="1600" dirty="0">
                <a:latin typeface="Arial Narrow" panose="020B0606020202030204" pitchFamily="34" charset="0"/>
                <a:ea typeface="+mj-ea"/>
                <a:cs typeface="+mj-cs"/>
              </a:rPr>
              <a:t>yanma </a:t>
            </a:r>
          </a:p>
          <a:p>
            <a:pPr lvl="1">
              <a:buFont typeface="Wingdings" panose="05000000000000000000" pitchFamily="2" charset="2"/>
              <a:buChar char="Ø"/>
            </a:pPr>
            <a:r>
              <a:rPr lang="tr-TR" sz="1600" dirty="0" smtClean="0">
                <a:latin typeface="Arial Narrow" panose="020B0606020202030204" pitchFamily="34" charset="0"/>
                <a:ea typeface="+mj-ea"/>
                <a:cs typeface="+mj-cs"/>
              </a:rPr>
              <a:t>Parlama </a:t>
            </a:r>
            <a:r>
              <a:rPr lang="tr-TR" sz="1600" dirty="0">
                <a:latin typeface="Arial Narrow" panose="020B0606020202030204" pitchFamily="34" charset="0"/>
                <a:ea typeface="+mj-ea"/>
                <a:cs typeface="+mj-cs"/>
              </a:rPr>
              <a:t>– patlama şeklinde yanma </a:t>
            </a:r>
          </a:p>
          <a:p>
            <a:pPr lvl="1">
              <a:buFont typeface="Wingdings" panose="05000000000000000000" pitchFamily="2" charset="2"/>
              <a:buChar char="Ø"/>
            </a:pPr>
            <a:r>
              <a:rPr lang="tr-TR" sz="1600" dirty="0" err="1" smtClean="0">
                <a:latin typeface="Arial Narrow" panose="020B0606020202030204" pitchFamily="34" charset="0"/>
                <a:ea typeface="+mj-ea"/>
                <a:cs typeface="+mj-cs"/>
              </a:rPr>
              <a:t>Detonasyon</a:t>
            </a:r>
            <a:r>
              <a:rPr lang="tr-TR" sz="1600" dirty="0" smtClean="0">
                <a:latin typeface="Arial Narrow" panose="020B0606020202030204" pitchFamily="34" charset="0"/>
                <a:ea typeface="+mj-ea"/>
                <a:cs typeface="+mj-cs"/>
              </a:rPr>
              <a:t> </a:t>
            </a:r>
            <a:endParaRPr lang="tr-TR" sz="1600" dirty="0">
              <a:latin typeface="Arial Narrow" panose="020B0606020202030204" pitchFamily="34" charset="0"/>
              <a:ea typeface="+mj-ea"/>
              <a:cs typeface="+mj-cs"/>
            </a:endParaRPr>
          </a:p>
          <a:p>
            <a:pPr>
              <a:buFont typeface="Wingdings" panose="05000000000000000000" pitchFamily="2" charset="2"/>
              <a:buChar char="Ø"/>
            </a:pPr>
            <a:r>
              <a:rPr lang="tr-TR" sz="1600" b="1" dirty="0" smtClean="0">
                <a:latin typeface="Arial Narrow" panose="020B0606020202030204" pitchFamily="34" charset="0"/>
                <a:ea typeface="+mj-ea"/>
                <a:cs typeface="+mj-cs"/>
              </a:rPr>
              <a:t>Yavaş </a:t>
            </a:r>
            <a:r>
              <a:rPr lang="tr-TR" sz="1600" b="1" dirty="0">
                <a:latin typeface="Arial Narrow" panose="020B0606020202030204" pitchFamily="34" charset="0"/>
                <a:ea typeface="+mj-ea"/>
                <a:cs typeface="+mj-cs"/>
              </a:rPr>
              <a:t>Yanma: </a:t>
            </a:r>
            <a:r>
              <a:rPr lang="tr-TR" sz="1600" dirty="0">
                <a:latin typeface="Arial Narrow" panose="020B0606020202030204" pitchFamily="34" charset="0"/>
                <a:ea typeface="+mj-ea"/>
                <a:cs typeface="+mj-cs"/>
              </a:rPr>
              <a:t>Yavaş yanma şu durumlarda meydana gelir: </a:t>
            </a:r>
          </a:p>
          <a:p>
            <a:pPr lvl="1">
              <a:buFont typeface="Wingdings" panose="05000000000000000000" pitchFamily="2" charset="2"/>
              <a:buChar char="q"/>
            </a:pPr>
            <a:r>
              <a:rPr lang="tr-TR" sz="1600" dirty="0" smtClean="0">
                <a:latin typeface="Arial Narrow" panose="020B0606020202030204" pitchFamily="34" charset="0"/>
                <a:ea typeface="+mj-ea"/>
                <a:cs typeface="+mj-cs"/>
              </a:rPr>
              <a:t>Yanıcı </a:t>
            </a:r>
            <a:r>
              <a:rPr lang="tr-TR" sz="1600" dirty="0">
                <a:latin typeface="Arial Narrow" panose="020B0606020202030204" pitchFamily="34" charset="0"/>
                <a:ea typeface="+mj-ea"/>
                <a:cs typeface="+mj-cs"/>
              </a:rPr>
              <a:t>maddenin bünyesi itibarıyla, yanıcı buhar veya gaz meydana getiremediği hâlde; </a:t>
            </a:r>
          </a:p>
          <a:p>
            <a:pPr lvl="1">
              <a:buFont typeface="Wingdings" panose="05000000000000000000" pitchFamily="2" charset="2"/>
              <a:buChar char="q"/>
            </a:pPr>
            <a:r>
              <a:rPr lang="tr-TR" sz="1600" dirty="0" smtClean="0">
                <a:latin typeface="Arial Narrow" panose="020B0606020202030204" pitchFamily="34" charset="0"/>
                <a:ea typeface="+mj-ea"/>
                <a:cs typeface="+mj-cs"/>
              </a:rPr>
              <a:t>Yeterli </a:t>
            </a:r>
            <a:r>
              <a:rPr lang="tr-TR" sz="1600" dirty="0">
                <a:latin typeface="Arial Narrow" panose="020B0606020202030204" pitchFamily="34" charset="0"/>
                <a:ea typeface="+mj-ea"/>
                <a:cs typeface="+mj-cs"/>
              </a:rPr>
              <a:t>ısının olmaması hâlinde; </a:t>
            </a:r>
          </a:p>
          <a:p>
            <a:pPr lvl="1">
              <a:buFont typeface="Wingdings" panose="05000000000000000000" pitchFamily="2" charset="2"/>
              <a:buChar char="q"/>
            </a:pPr>
            <a:r>
              <a:rPr lang="tr-TR" sz="1600" dirty="0" smtClean="0">
                <a:latin typeface="Arial Narrow" panose="020B0606020202030204" pitchFamily="34" charset="0"/>
                <a:ea typeface="+mj-ea"/>
                <a:cs typeface="+mj-cs"/>
              </a:rPr>
              <a:t>Yeterli </a:t>
            </a:r>
            <a:r>
              <a:rPr lang="tr-TR" sz="1600" dirty="0">
                <a:latin typeface="Arial Narrow" panose="020B0606020202030204" pitchFamily="34" charset="0"/>
                <a:ea typeface="+mj-ea"/>
                <a:cs typeface="+mj-cs"/>
              </a:rPr>
              <a:t>oksijenin olmaması hâlinde; yavaş yanma meydana gelmektedir. </a:t>
            </a:r>
          </a:p>
          <a:p>
            <a:pPr marL="0" indent="0">
              <a:lnSpc>
                <a:spcPct val="150000"/>
              </a:lnSpc>
              <a:buNone/>
            </a:pPr>
            <a:r>
              <a:rPr lang="tr-TR" sz="1600" dirty="0" smtClean="0">
                <a:latin typeface="Arial Narrow" panose="020B0606020202030204" pitchFamily="34" charset="0"/>
                <a:ea typeface="+mj-ea"/>
                <a:cs typeface="+mj-cs"/>
              </a:rPr>
              <a:t>	Örneğin</a:t>
            </a:r>
            <a:r>
              <a:rPr lang="tr-TR" sz="1600" dirty="0">
                <a:latin typeface="Arial Narrow" panose="020B0606020202030204" pitchFamily="34" charset="0"/>
                <a:ea typeface="+mj-ea"/>
                <a:cs typeface="+mj-cs"/>
              </a:rPr>
              <a:t>; demir (Fe), bakır (Cu), gibi metallerin havadaki oksijen ve hava ısısıyla oksitlenmesi olayında olduğu gibi. Yanıcı madde buhar veya gaz çıkaramamakta dolayısıyla demir oksit (</a:t>
            </a:r>
            <a:r>
              <a:rPr lang="tr-TR" sz="1600" dirty="0" err="1">
                <a:latin typeface="Arial Narrow" panose="020B0606020202030204" pitchFamily="34" charset="0"/>
                <a:ea typeface="+mj-ea"/>
                <a:cs typeface="+mj-cs"/>
              </a:rPr>
              <a:t>FeO</a:t>
            </a:r>
            <a:r>
              <a:rPr lang="tr-TR" sz="1600" dirty="0">
                <a:latin typeface="Arial Narrow" panose="020B0606020202030204" pitchFamily="34" charset="0"/>
                <a:ea typeface="+mj-ea"/>
                <a:cs typeface="+mj-cs"/>
              </a:rPr>
              <a:t>) veya bakır oksit (</a:t>
            </a:r>
            <a:r>
              <a:rPr lang="tr-TR" sz="1600" dirty="0" err="1">
                <a:latin typeface="Arial Narrow" panose="020B0606020202030204" pitchFamily="34" charset="0"/>
                <a:ea typeface="+mj-ea"/>
                <a:cs typeface="+mj-cs"/>
              </a:rPr>
              <a:t>CuO</a:t>
            </a:r>
            <a:r>
              <a:rPr lang="tr-TR" sz="1600" dirty="0">
                <a:latin typeface="Arial Narrow" panose="020B0606020202030204" pitchFamily="34" charset="0"/>
                <a:ea typeface="+mj-ea"/>
                <a:cs typeface="+mj-cs"/>
              </a:rPr>
              <a:t>) oluşmaktadır. Yeterli oksijen olmaması durumunda canlıların gerçekleştirdikleri solunum olayı da bir nevi yavaş yanma olayıdır</a:t>
            </a:r>
            <a:r>
              <a:rPr lang="tr-TR" sz="1600" dirty="0"/>
              <a:t>. </a:t>
            </a:r>
            <a:endParaRPr lang="tr-TR" sz="1600" b="1" dirty="0">
              <a:latin typeface="Arial Narrow" panose="020B0606020202030204" pitchFamily="34" charset="0"/>
              <a:ea typeface="+mj-ea"/>
              <a:cs typeface="+mj-cs"/>
            </a:endParaRPr>
          </a:p>
        </p:txBody>
      </p:sp>
    </p:spTree>
    <p:extLst>
      <p:ext uri="{BB962C8B-B14F-4D97-AF65-F5344CB8AC3E}">
        <p14:creationId xmlns:p14="http://schemas.microsoft.com/office/powerpoint/2010/main" val="3615641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800" b="1" dirty="0" smtClean="0">
                <a:latin typeface="Arial Narrow" panose="020B0606020202030204" pitchFamily="34" charset="0"/>
                <a:ea typeface="+mj-ea"/>
                <a:cs typeface="+mj-cs"/>
              </a:rPr>
              <a:t>2.3. Yanma Şekline </a:t>
            </a:r>
            <a:r>
              <a:rPr lang="tr-TR" sz="1800" b="1" dirty="0">
                <a:latin typeface="Arial Narrow" panose="020B0606020202030204" pitchFamily="34" charset="0"/>
                <a:ea typeface="+mj-ea"/>
                <a:cs typeface="+mj-cs"/>
              </a:rPr>
              <a:t>G</a:t>
            </a:r>
            <a:r>
              <a:rPr lang="tr-TR" sz="1800" b="1" dirty="0" smtClean="0">
                <a:latin typeface="Arial Narrow" panose="020B0606020202030204" pitchFamily="34" charset="0"/>
                <a:ea typeface="+mj-ea"/>
                <a:cs typeface="+mj-cs"/>
              </a:rPr>
              <a:t>öre Yanma Türleri</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Kendi Kendine Yanma: </a:t>
            </a:r>
            <a:r>
              <a:rPr lang="tr-TR" sz="1600" dirty="0">
                <a:latin typeface="Arial Narrow" panose="020B0606020202030204" pitchFamily="34" charset="0"/>
                <a:ea typeface="+mj-ea"/>
                <a:cs typeface="+mj-cs"/>
              </a:rPr>
              <a:t>Yavaş yanmanın </a:t>
            </a:r>
            <a:r>
              <a:rPr lang="tr-TR" sz="1600" b="1" dirty="0">
                <a:latin typeface="Arial Narrow" panose="020B0606020202030204" pitchFamily="34" charset="0"/>
                <a:ea typeface="+mj-ea"/>
                <a:cs typeface="+mj-cs"/>
              </a:rPr>
              <a:t>zamanla hızlı yanmaya dönüşmesidir</a:t>
            </a:r>
            <a:r>
              <a:rPr lang="tr-TR" sz="1600" dirty="0">
                <a:latin typeface="Arial Narrow" panose="020B0606020202030204" pitchFamily="34" charset="0"/>
                <a:ea typeface="+mj-ea"/>
                <a:cs typeface="+mj-cs"/>
              </a:rPr>
              <a:t>. Özellikle bitkisel kökenli yağlı maddeler normal hava ısısı ve oksijeni, içinde kolaylıkla oksitlenmekte ve bu oksitlenme sırasında gittikçe artan ısı bir süre sonra alevlenmeye yetecek dereceyi bularak maddenin kendiliğinden tutuşmasına neden olmaktadır. Bezir yağına bulaştırılmış bez parçasının yanması örnek olarak verilebilir. </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Hızlı Yanma: </a:t>
            </a:r>
            <a:r>
              <a:rPr lang="tr-TR" sz="1600" dirty="0">
                <a:latin typeface="Arial Narrow" panose="020B0606020202030204" pitchFamily="34" charset="0"/>
                <a:ea typeface="+mj-ea"/>
                <a:cs typeface="+mj-cs"/>
              </a:rPr>
              <a:t>Hızlı yanma iki şekilde meydana gelir. </a:t>
            </a:r>
            <a:r>
              <a:rPr lang="tr-TR" sz="1600" b="1" dirty="0">
                <a:latin typeface="Arial Narrow" panose="020B0606020202030204" pitchFamily="34" charset="0"/>
                <a:ea typeface="+mj-ea"/>
                <a:cs typeface="+mj-cs"/>
              </a:rPr>
              <a:t>Alevli yanma ve korlaşma</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a</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Alevli Yanma: </a:t>
            </a:r>
            <a:r>
              <a:rPr lang="tr-TR" sz="1600" dirty="0">
                <a:latin typeface="Arial Narrow" panose="020B0606020202030204" pitchFamily="34" charset="0"/>
                <a:ea typeface="+mj-ea"/>
                <a:cs typeface="+mj-cs"/>
              </a:rPr>
              <a:t>yanmanın </a:t>
            </a:r>
            <a:r>
              <a:rPr lang="tr-TR" sz="1600" b="1" dirty="0">
                <a:latin typeface="Arial Narrow" panose="020B0606020202030204" pitchFamily="34" charset="0"/>
                <a:ea typeface="+mj-ea"/>
                <a:cs typeface="+mj-cs"/>
              </a:rPr>
              <a:t>bütün belirtileri (alev, ısı, ışık, korlaşma) ile oluştuğu </a:t>
            </a:r>
            <a:r>
              <a:rPr lang="tr-TR" sz="1600" dirty="0">
                <a:latin typeface="Arial Narrow" panose="020B0606020202030204" pitchFamily="34" charset="0"/>
                <a:ea typeface="+mj-ea"/>
                <a:cs typeface="+mj-cs"/>
              </a:rPr>
              <a:t>bir olaydır. Meydana gelen yanıcı buhar ve gazlar oksijenle birleşirken alev meydana getirirler. </a:t>
            </a:r>
          </a:p>
          <a:p>
            <a:pPr marL="0" indent="0">
              <a:lnSpc>
                <a:spcPct val="150000"/>
              </a:lnSpc>
              <a:buNone/>
            </a:pPr>
            <a:r>
              <a:rPr lang="tr-TR" sz="1600" dirty="0" smtClean="0">
                <a:latin typeface="Arial Narrow" panose="020B0606020202030204" pitchFamily="34" charset="0"/>
                <a:ea typeface="+mj-ea"/>
                <a:cs typeface="+mj-cs"/>
              </a:rPr>
              <a:t>	b</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Korlaşma: </a:t>
            </a:r>
            <a:r>
              <a:rPr lang="tr-TR" sz="1600" dirty="0">
                <a:latin typeface="Arial Narrow" panose="020B0606020202030204" pitchFamily="34" charset="0"/>
                <a:ea typeface="+mj-ea"/>
                <a:cs typeface="+mj-cs"/>
              </a:rPr>
              <a:t>Katı maddelerde </a:t>
            </a:r>
            <a:r>
              <a:rPr lang="tr-TR" sz="1600" b="1" dirty="0">
                <a:latin typeface="Arial Narrow" panose="020B0606020202030204" pitchFamily="34" charset="0"/>
                <a:ea typeface="+mj-ea"/>
                <a:cs typeface="+mj-cs"/>
              </a:rPr>
              <a:t>yangının son evresinde meydana gelen yüksek ısıdaki alevsiz yanma şeklidir</a:t>
            </a:r>
            <a:r>
              <a:rPr lang="tr-TR" sz="1600" dirty="0">
                <a:latin typeface="Arial Narrow" panose="020B0606020202030204" pitchFamily="34" charset="0"/>
                <a:ea typeface="+mj-ea"/>
                <a:cs typeface="+mj-cs"/>
              </a:rPr>
              <a:t>. Gazı alınmış kok ve odun kömürleri, sigaranın yanışı gibi. </a:t>
            </a:r>
          </a:p>
        </p:txBody>
      </p:sp>
    </p:spTree>
    <p:extLst>
      <p:ext uri="{BB962C8B-B14F-4D97-AF65-F5344CB8AC3E}">
        <p14:creationId xmlns:p14="http://schemas.microsoft.com/office/powerpoint/2010/main" val="1933141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800" b="1" dirty="0" smtClean="0">
                <a:latin typeface="Arial Narrow" panose="020B0606020202030204" pitchFamily="34" charset="0"/>
                <a:ea typeface="+mj-ea"/>
                <a:cs typeface="+mj-cs"/>
              </a:rPr>
              <a:t>2.3. Yanma Şekline </a:t>
            </a:r>
            <a:r>
              <a:rPr lang="tr-TR" sz="1800" b="1" dirty="0">
                <a:latin typeface="Arial Narrow" panose="020B0606020202030204" pitchFamily="34" charset="0"/>
                <a:ea typeface="+mj-ea"/>
                <a:cs typeface="+mj-cs"/>
              </a:rPr>
              <a:t>G</a:t>
            </a:r>
            <a:r>
              <a:rPr lang="tr-TR" sz="1800" b="1" dirty="0" smtClean="0">
                <a:latin typeface="Arial Narrow" panose="020B0606020202030204" pitchFamily="34" charset="0"/>
                <a:ea typeface="+mj-ea"/>
                <a:cs typeface="+mj-cs"/>
              </a:rPr>
              <a:t>öre Yanma Türleri</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Parlama Şeklinde Yanma: Düşük sıcaklıklarda buharlaşan maddelerde görülen </a:t>
            </a:r>
            <a:r>
              <a:rPr lang="tr-TR" sz="1600" dirty="0">
                <a:latin typeface="Arial Narrow" panose="020B0606020202030204" pitchFamily="34" charset="0"/>
                <a:ea typeface="+mj-ea"/>
                <a:cs typeface="+mj-cs"/>
              </a:rPr>
              <a:t>yanma şeklidir. Benzin buharının alev alması parlama şeklinde yanmadır. </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Patlama Şeklinde Yanma: </a:t>
            </a:r>
            <a:r>
              <a:rPr lang="tr-TR" sz="1600" dirty="0">
                <a:latin typeface="Arial Narrow" panose="020B0606020202030204" pitchFamily="34" charset="0"/>
                <a:ea typeface="+mj-ea"/>
                <a:cs typeface="+mj-cs"/>
              </a:rPr>
              <a:t>Düşük sıcaklıkta </a:t>
            </a:r>
            <a:r>
              <a:rPr lang="tr-TR" sz="1600" b="1" dirty="0">
                <a:latin typeface="Arial Narrow" panose="020B0606020202030204" pitchFamily="34" charset="0"/>
                <a:ea typeface="+mj-ea"/>
                <a:cs typeface="+mj-cs"/>
              </a:rPr>
              <a:t>buharlaşan sıvılar ile gazların serbest </a:t>
            </a:r>
            <a:r>
              <a:rPr lang="tr-TR" sz="1600" dirty="0">
                <a:latin typeface="Arial Narrow" panose="020B0606020202030204" pitchFamily="34" charset="0"/>
                <a:ea typeface="+mj-ea"/>
                <a:cs typeface="+mj-cs"/>
              </a:rPr>
              <a:t>kaldıklarında bulundukları </a:t>
            </a:r>
            <a:r>
              <a:rPr lang="tr-TR" sz="1600" b="1" dirty="0">
                <a:latin typeface="Arial Narrow" panose="020B0606020202030204" pitchFamily="34" charset="0"/>
                <a:ea typeface="+mj-ea"/>
                <a:cs typeface="+mj-cs"/>
              </a:rPr>
              <a:t>hacmin tamamını </a:t>
            </a:r>
            <a:r>
              <a:rPr lang="tr-TR" sz="1600" dirty="0">
                <a:latin typeface="Arial Narrow" panose="020B0606020202030204" pitchFamily="34" charset="0"/>
                <a:ea typeface="+mj-ea"/>
                <a:cs typeface="+mj-cs"/>
              </a:rPr>
              <a:t>kaplamaları neticesinde alt ve üst patlama limitleri arasında, </a:t>
            </a:r>
            <a:r>
              <a:rPr lang="tr-TR" sz="1600" b="1" dirty="0">
                <a:latin typeface="Arial Narrow" panose="020B0606020202030204" pitchFamily="34" charset="0"/>
                <a:ea typeface="+mj-ea"/>
                <a:cs typeface="+mj-cs"/>
              </a:rPr>
              <a:t>bir ısı kaynağı ile karşılaşmaları hâlinde </a:t>
            </a:r>
            <a:r>
              <a:rPr lang="tr-TR" sz="1600" dirty="0">
                <a:latin typeface="Arial Narrow" panose="020B0606020202030204" pitchFamily="34" charset="0"/>
                <a:ea typeface="+mj-ea"/>
                <a:cs typeface="+mj-cs"/>
              </a:rPr>
              <a:t>meydana gelen yanma şeklidir. Bazı durumlarda meydana gelen doğal gaz patlaması bu duruma örnek verilebilir. </a:t>
            </a:r>
          </a:p>
          <a:p>
            <a:pPr>
              <a:lnSpc>
                <a:spcPct val="150000"/>
              </a:lnSpc>
              <a:buFont typeface="Wingdings" panose="05000000000000000000" pitchFamily="2" charset="2"/>
              <a:buChar char="Ø"/>
            </a:pP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b="1" dirty="0" err="1" smtClean="0">
                <a:latin typeface="Arial Narrow" panose="020B0606020202030204" pitchFamily="34" charset="0"/>
                <a:ea typeface="+mj-ea"/>
                <a:cs typeface="+mj-cs"/>
              </a:rPr>
              <a:t>Detonasyon</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Önceden sıkıştırılmış karışımların ses hızının üstünde ve çarpma dalgasıyla meydana gelen birkaç bin m/</a:t>
            </a:r>
            <a:r>
              <a:rPr lang="tr-TR" sz="1600" dirty="0" err="1">
                <a:latin typeface="Arial Narrow" panose="020B0606020202030204" pitchFamily="34" charset="0"/>
                <a:ea typeface="+mj-ea"/>
                <a:cs typeface="+mj-cs"/>
              </a:rPr>
              <a:t>sn</a:t>
            </a:r>
            <a:r>
              <a:rPr lang="tr-TR" sz="1600" dirty="0">
                <a:latin typeface="Arial Narrow" panose="020B0606020202030204" pitchFamily="34" charset="0"/>
                <a:ea typeface="+mj-ea"/>
                <a:cs typeface="+mj-cs"/>
              </a:rPr>
              <a:t> hızla yanabilen alev reaksiyonudur. Buna dinamit patlaması örnek verilebilir.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5945" y="3997569"/>
            <a:ext cx="2443533" cy="1009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6313" y="5334000"/>
            <a:ext cx="2173165" cy="1449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55542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YANMA</a:t>
            </a:r>
            <a:endParaRPr lang="tr-TR" sz="3600" b="1"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b="1" dirty="0" smtClean="0">
                    <a:latin typeface="Arial Narrow" panose="020B0606020202030204" pitchFamily="34" charset="0"/>
                    <a:ea typeface="+mj-ea"/>
                    <a:cs typeface="+mj-cs"/>
                  </a:rPr>
                  <a:t>2.4. Yanmada Kullanılan Bazı Terimler</a:t>
                </a:r>
              </a:p>
              <a:p>
                <a:pPr marL="0" indent="0">
                  <a:buNone/>
                </a:pPr>
                <a:r>
                  <a:rPr lang="tr-TR" sz="1600" dirty="0">
                    <a:latin typeface="Arial Narrow" panose="020B0606020202030204" pitchFamily="34" charset="0"/>
                    <a:ea typeface="+mj-ea"/>
                    <a:cs typeface="+mj-cs"/>
                  </a:rPr>
                  <a:t>Her ne kadar yukarıda anlatıldığı gibi temel üç unsur olması yanmayı başlatsa da </a:t>
                </a:r>
                <a:r>
                  <a:rPr lang="tr-TR" sz="1600" b="1" dirty="0">
                    <a:latin typeface="Arial Narrow" panose="020B0606020202030204" pitchFamily="34" charset="0"/>
                    <a:ea typeface="+mj-ea"/>
                    <a:cs typeface="+mj-cs"/>
                  </a:rPr>
                  <a:t>İyi bir yanma için aşağıdaki beş şartın sağlanmış olması gerekir</a:t>
                </a:r>
                <a:r>
                  <a:rPr lang="tr-TR" sz="1600" dirty="0">
                    <a:latin typeface="Arial Narrow" panose="020B0606020202030204" pitchFamily="34" charset="0"/>
                    <a:ea typeface="+mj-ea"/>
                    <a:cs typeface="+mj-cs"/>
                  </a:rPr>
                  <a:t>. Bunlar; </a:t>
                </a:r>
              </a:p>
              <a:p>
                <a:pPr lvl="1">
                  <a:buFont typeface="Wingdings" panose="05000000000000000000" pitchFamily="2" charset="2"/>
                  <a:buChar char="ü"/>
                </a:pPr>
                <a:r>
                  <a:rPr lang="tr-TR" sz="1600" dirty="0" smtClean="0">
                    <a:latin typeface="Arial Narrow" panose="020B0606020202030204" pitchFamily="34" charset="0"/>
                    <a:ea typeface="+mj-ea"/>
                    <a:cs typeface="+mj-cs"/>
                  </a:rPr>
                  <a:t>Uygun </a:t>
                </a:r>
                <a:r>
                  <a:rPr lang="tr-TR" sz="1600" dirty="0">
                    <a:latin typeface="Arial Narrow" panose="020B0606020202030204" pitchFamily="34" charset="0"/>
                    <a:ea typeface="+mj-ea"/>
                    <a:cs typeface="+mj-cs"/>
                  </a:rPr>
                  <a:t>hava-yakıt karışımı </a:t>
                </a:r>
              </a:p>
              <a:p>
                <a:pPr lvl="1">
                  <a:buFont typeface="Wingdings" panose="05000000000000000000" pitchFamily="2" charset="2"/>
                  <a:buChar char="ü"/>
                </a:pPr>
                <a:r>
                  <a:rPr lang="tr-TR" sz="1600" dirty="0" smtClean="0">
                    <a:latin typeface="Arial Narrow" panose="020B0606020202030204" pitchFamily="34" charset="0"/>
                    <a:ea typeface="+mj-ea"/>
                    <a:cs typeface="+mj-cs"/>
                  </a:rPr>
                  <a:t>Yeterli </a:t>
                </a:r>
                <a:r>
                  <a:rPr lang="tr-TR" sz="1600" dirty="0">
                    <a:latin typeface="Arial Narrow" panose="020B0606020202030204" pitchFamily="34" charset="0"/>
                    <a:ea typeface="+mj-ea"/>
                    <a:cs typeface="+mj-cs"/>
                  </a:rPr>
                  <a:t>miktarda hava </a:t>
                </a:r>
              </a:p>
              <a:p>
                <a:pPr lvl="1">
                  <a:buFont typeface="Wingdings" panose="05000000000000000000" pitchFamily="2" charset="2"/>
                  <a:buChar char="ü"/>
                </a:pPr>
                <a:r>
                  <a:rPr lang="tr-TR" sz="1600" dirty="0" smtClean="0">
                    <a:latin typeface="Arial Narrow" panose="020B0606020202030204" pitchFamily="34" charset="0"/>
                    <a:ea typeface="+mj-ea"/>
                    <a:cs typeface="+mj-cs"/>
                  </a:rPr>
                  <a:t>Tutuşma </a:t>
                </a:r>
                <a:r>
                  <a:rPr lang="tr-TR" sz="1600" dirty="0">
                    <a:latin typeface="Arial Narrow" panose="020B0606020202030204" pitchFamily="34" charset="0"/>
                    <a:ea typeface="+mj-ea"/>
                    <a:cs typeface="+mj-cs"/>
                  </a:rPr>
                  <a:t>sıcaklığının üzerinde bir sıcaklık </a:t>
                </a:r>
              </a:p>
              <a:p>
                <a:pPr lvl="1">
                  <a:buFont typeface="Wingdings" panose="05000000000000000000" pitchFamily="2" charset="2"/>
                  <a:buChar char="ü"/>
                </a:pPr>
                <a:r>
                  <a:rPr lang="tr-TR" sz="1600" dirty="0" smtClean="0">
                    <a:latin typeface="Arial Narrow" panose="020B0606020202030204" pitchFamily="34" charset="0"/>
                    <a:ea typeface="+mj-ea"/>
                    <a:cs typeface="+mj-cs"/>
                  </a:rPr>
                  <a:t>Reaksiyonun </a:t>
                </a:r>
                <a:r>
                  <a:rPr lang="tr-TR" sz="1600" dirty="0">
                    <a:latin typeface="Arial Narrow" panose="020B0606020202030204" pitchFamily="34" charset="0"/>
                    <a:ea typeface="+mj-ea"/>
                    <a:cs typeface="+mj-cs"/>
                  </a:rPr>
                  <a:t>oluşması için yeterli süre </a:t>
                </a:r>
              </a:p>
              <a:p>
                <a:pPr lvl="1">
                  <a:buFont typeface="Wingdings" panose="05000000000000000000" pitchFamily="2" charset="2"/>
                  <a:buChar char="ü"/>
                </a:pPr>
                <a:r>
                  <a:rPr lang="tr-TR" sz="1600" dirty="0" smtClean="0">
                    <a:latin typeface="Arial Narrow" panose="020B0606020202030204" pitchFamily="34" charset="0"/>
                    <a:ea typeface="+mj-ea"/>
                    <a:cs typeface="+mj-cs"/>
                  </a:rPr>
                  <a:t>Alevin </a:t>
                </a:r>
                <a:r>
                  <a:rPr lang="tr-TR" sz="1600" dirty="0">
                    <a:latin typeface="Arial Narrow" panose="020B0606020202030204" pitchFamily="34" charset="0"/>
                    <a:ea typeface="+mj-ea"/>
                    <a:cs typeface="+mj-cs"/>
                  </a:rPr>
                  <a:t>ilerleyebilmesi için uygun </a:t>
                </a:r>
                <a:r>
                  <a:rPr lang="tr-TR" sz="1600" dirty="0" err="1">
                    <a:latin typeface="Arial Narrow" panose="020B0606020202030204" pitchFamily="34" charset="0"/>
                    <a:ea typeface="+mj-ea"/>
                    <a:cs typeface="+mj-cs"/>
                  </a:rPr>
                  <a:t>reaktant</a:t>
                </a:r>
                <a:r>
                  <a:rPr lang="tr-TR" sz="1600" dirty="0">
                    <a:latin typeface="Arial Narrow" panose="020B0606020202030204" pitchFamily="34" charset="0"/>
                    <a:ea typeface="+mj-ea"/>
                    <a:cs typeface="+mj-cs"/>
                  </a:rPr>
                  <a:t> yoğunluğudur. </a:t>
                </a:r>
              </a:p>
              <a:p>
                <a:pPr marL="0" indent="0">
                  <a:buNone/>
                </a:pPr>
                <a:r>
                  <a:rPr lang="tr-TR" sz="1600" dirty="0" smtClean="0">
                    <a:latin typeface="Arial Narrow" panose="020B0606020202030204" pitchFamily="34" charset="0"/>
                    <a:ea typeface="+mj-ea"/>
                    <a:cs typeface="+mj-cs"/>
                  </a:rPr>
                  <a:t>Yanma </a:t>
                </a:r>
                <a:r>
                  <a:rPr lang="tr-TR" sz="1600" dirty="0">
                    <a:latin typeface="Arial Narrow" panose="020B0606020202030204" pitchFamily="34" charset="0"/>
                    <a:ea typeface="+mj-ea"/>
                    <a:cs typeface="+mj-cs"/>
                  </a:rPr>
                  <a:t>işlemlerinde kullanılan iki önemli sıcaklık vardır. Bunlar </a:t>
                </a:r>
                <a:r>
                  <a:rPr lang="tr-TR" sz="1600" b="1" dirty="0">
                    <a:latin typeface="Arial Narrow" panose="020B0606020202030204" pitchFamily="34" charset="0"/>
                    <a:ea typeface="+mj-ea"/>
                    <a:cs typeface="+mj-cs"/>
                  </a:rPr>
                  <a:t>çiğ noktası sıcaklığı ve </a:t>
                </a:r>
                <a:r>
                  <a:rPr lang="tr-TR" sz="1600" b="1" dirty="0" err="1">
                    <a:latin typeface="Arial Narrow" panose="020B0606020202030204" pitchFamily="34" charset="0"/>
                    <a:ea typeface="+mj-ea"/>
                    <a:cs typeface="+mj-cs"/>
                  </a:rPr>
                  <a:t>adyabatik</a:t>
                </a:r>
                <a:r>
                  <a:rPr lang="tr-TR" sz="1600" b="1" dirty="0">
                    <a:latin typeface="Arial Narrow" panose="020B0606020202030204" pitchFamily="34" charset="0"/>
                    <a:ea typeface="+mj-ea"/>
                    <a:cs typeface="+mj-cs"/>
                  </a:rPr>
                  <a:t> alev sıcaklığı</a:t>
                </a:r>
                <a:r>
                  <a:rPr lang="tr-TR" sz="1600" dirty="0">
                    <a:latin typeface="Arial Narrow" panose="020B0606020202030204" pitchFamily="34" charset="0"/>
                    <a:ea typeface="+mj-ea"/>
                    <a:cs typeface="+mj-cs"/>
                  </a:rPr>
                  <a:t>. </a:t>
                </a:r>
              </a:p>
              <a:p>
                <a:pPr>
                  <a:buFont typeface="Wingdings" panose="05000000000000000000" pitchFamily="2" charset="2"/>
                  <a:buChar char="Ø"/>
                </a:pPr>
                <a:r>
                  <a:rPr lang="tr-TR" sz="1600" b="1" dirty="0">
                    <a:latin typeface="Arial Narrow" panose="020B0606020202030204" pitchFamily="34" charset="0"/>
                    <a:ea typeface="+mj-ea"/>
                    <a:cs typeface="+mj-cs"/>
                  </a:rPr>
                  <a:t>Çiğ noktası sıcaklığı: </a:t>
                </a:r>
                <a:r>
                  <a:rPr lang="tr-TR" sz="1600" dirty="0">
                    <a:latin typeface="Arial Narrow" panose="020B0606020202030204" pitchFamily="34" charset="0"/>
                    <a:ea typeface="+mj-ea"/>
                    <a:cs typeface="+mj-cs"/>
                  </a:rPr>
                  <a:t>Yanma ürünleri sabit basınç altında soğutulurken ürünler içerisindeki </a:t>
                </a:r>
                <a:r>
                  <a:rPr lang="tr-TR" sz="1600" b="1" dirty="0">
                    <a:latin typeface="Arial Narrow" panose="020B0606020202030204" pitchFamily="34" charset="0"/>
                    <a:ea typeface="+mj-ea"/>
                    <a:cs typeface="+mj-cs"/>
                  </a:rPr>
                  <a:t>su buharının </a:t>
                </a:r>
                <a:r>
                  <a:rPr lang="tr-TR" sz="1600" b="1" dirty="0" err="1">
                    <a:latin typeface="Arial Narrow" panose="020B0606020202030204" pitchFamily="34" charset="0"/>
                    <a:ea typeface="+mj-ea"/>
                    <a:cs typeface="+mj-cs"/>
                  </a:rPr>
                  <a:t>yoğuşmaya</a:t>
                </a:r>
                <a:r>
                  <a:rPr lang="tr-TR" sz="1600" b="1" dirty="0">
                    <a:latin typeface="Arial Narrow" panose="020B0606020202030204" pitchFamily="34" charset="0"/>
                    <a:ea typeface="+mj-ea"/>
                    <a:cs typeface="+mj-cs"/>
                  </a:rPr>
                  <a:t> başladığı sıcaklıktır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Su baharının kısmi basıncına karşılık gelen sıcaklıktır</a:t>
                </a:r>
                <a:r>
                  <a:rPr lang="tr-TR" sz="1600" dirty="0">
                    <a:latin typeface="Arial Narrow" panose="020B0606020202030204" pitchFamily="34" charset="0"/>
                    <a:ea typeface="+mj-ea"/>
                    <a:cs typeface="+mj-cs"/>
                  </a:rPr>
                  <a:t>. Suyun kısmi basıncı</a:t>
                </a:r>
                <a:r>
                  <a:rPr lang="tr-TR" sz="1600" dirty="0" smtClean="0">
                    <a:latin typeface="Arial Narrow" panose="020B0606020202030204" pitchFamily="34" charset="0"/>
                    <a:ea typeface="+mj-ea"/>
                    <a:cs typeface="+mj-cs"/>
                  </a:rPr>
                  <a:t> </a:t>
                </a:r>
                <a14:m>
                  <m:oMath xmlns:m="http://schemas.openxmlformats.org/officeDocument/2006/math">
                    <m:sSub>
                      <m:sSubPr>
                        <m:ctrlPr>
                          <a:rPr lang="tr-TR" sz="1600" i="1">
                            <a:latin typeface="Cambria Math"/>
                          </a:rPr>
                        </m:ctrlPr>
                      </m:sSubPr>
                      <m:e>
                        <m:r>
                          <a:rPr lang="tr-TR" sz="1600" i="1">
                            <a:latin typeface="Cambria Math"/>
                          </a:rPr>
                          <m:t>𝑃</m:t>
                        </m:r>
                      </m:e>
                      <m:sub>
                        <m:r>
                          <a:rPr lang="tr-TR" sz="1600" i="1">
                            <a:latin typeface="Cambria Math"/>
                          </a:rPr>
                          <m:t>𝑠𝑢</m:t>
                        </m:r>
                        <m:r>
                          <a:rPr lang="tr-TR" sz="1600" i="1">
                            <a:latin typeface="Cambria Math"/>
                          </a:rPr>
                          <m:t>, </m:t>
                        </m:r>
                        <m:r>
                          <a:rPr lang="tr-TR" sz="1600" i="1">
                            <a:latin typeface="Cambria Math"/>
                          </a:rPr>
                          <m:t>𝑘𝚤𝑠𝑚𝑖</m:t>
                        </m:r>
                      </m:sub>
                    </m:sSub>
                  </m:oMath>
                </a14:m>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ve </a:t>
                </a:r>
                <a:r>
                  <a:rPr lang="tr-TR" sz="1600" dirty="0" err="1">
                    <a:latin typeface="Arial Narrow" panose="020B0606020202030204" pitchFamily="34" charset="0"/>
                    <a:ea typeface="+mj-ea"/>
                    <a:cs typeface="+mj-cs"/>
                  </a:rPr>
                  <a:t>mol</a:t>
                </a:r>
                <a:r>
                  <a:rPr lang="tr-TR" sz="1600" dirty="0">
                    <a:latin typeface="Arial Narrow" panose="020B0606020202030204" pitchFamily="34" charset="0"/>
                    <a:ea typeface="+mj-ea"/>
                    <a:cs typeface="+mj-cs"/>
                  </a:rPr>
                  <a:t> sayısı </a:t>
                </a:r>
                <a14:m>
                  <m:oMath xmlns:m="http://schemas.openxmlformats.org/officeDocument/2006/math">
                    <m:sSub>
                      <m:sSubPr>
                        <m:ctrlPr>
                          <a:rPr lang="tr-TR" sz="1600" i="1">
                            <a:latin typeface="Cambria Math"/>
                          </a:rPr>
                        </m:ctrlPr>
                      </m:sSubPr>
                      <m:e>
                        <m:r>
                          <a:rPr lang="tr-TR" sz="1600" i="1">
                            <a:latin typeface="Cambria Math"/>
                          </a:rPr>
                          <m:t>𝑛</m:t>
                        </m:r>
                      </m:e>
                      <m:sub>
                        <m:r>
                          <a:rPr lang="tr-TR" sz="1600" i="1">
                            <a:latin typeface="Cambria Math"/>
                          </a:rPr>
                          <m:t>𝑠𝑢</m:t>
                        </m:r>
                      </m:sub>
                    </m:sSub>
                  </m:oMath>
                </a14:m>
                <a:r>
                  <a:rPr lang="tr-TR" sz="1600" dirty="0">
                    <a:latin typeface="Arial Narrow" panose="020B0606020202030204" pitchFamily="34" charset="0"/>
                    <a:ea typeface="+mj-ea"/>
                    <a:cs typeface="+mj-cs"/>
                  </a:rPr>
                  <a:t> , ürünlerin toplam basıncı </a:t>
                </a:r>
                <a14:m>
                  <m:oMath xmlns:m="http://schemas.openxmlformats.org/officeDocument/2006/math">
                    <m:sSub>
                      <m:sSubPr>
                        <m:ctrlPr>
                          <a:rPr lang="tr-TR" sz="1600" i="1">
                            <a:latin typeface="Cambria Math"/>
                          </a:rPr>
                        </m:ctrlPr>
                      </m:sSubPr>
                      <m:e>
                        <m:r>
                          <a:rPr lang="tr-TR" sz="1600" i="1">
                            <a:latin typeface="Cambria Math"/>
                          </a:rPr>
                          <m:t>𝑃</m:t>
                        </m:r>
                      </m:e>
                      <m:sub>
                        <m:r>
                          <a:rPr lang="tr-TR" sz="1600" i="1">
                            <a:latin typeface="Cambria Math"/>
                          </a:rPr>
                          <m:t>𝑡𝑜𝑝</m:t>
                        </m:r>
                      </m:sub>
                    </m:sSub>
                  </m:oMath>
                </a14:m>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mol</a:t>
                </a: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sayısı </a:t>
                </a:r>
                <a14:m>
                  <m:oMath xmlns:m="http://schemas.openxmlformats.org/officeDocument/2006/math">
                    <m:sSub>
                      <m:sSubPr>
                        <m:ctrlPr>
                          <a:rPr lang="tr-TR" sz="1600" i="1">
                            <a:latin typeface="Cambria Math"/>
                          </a:rPr>
                        </m:ctrlPr>
                      </m:sSubPr>
                      <m:e>
                        <m:r>
                          <a:rPr lang="tr-TR" sz="1600" i="1">
                            <a:latin typeface="Cambria Math"/>
                          </a:rPr>
                          <m:t>𝑛</m:t>
                        </m:r>
                      </m:e>
                      <m:sub>
                        <m:r>
                          <a:rPr lang="tr-TR" sz="1600" i="1">
                            <a:latin typeface="Cambria Math"/>
                          </a:rPr>
                          <m:t>𝑡𝑜𝑝</m:t>
                        </m:r>
                      </m:sub>
                    </m:sSub>
                  </m:oMath>
                </a14:m>
                <a:r>
                  <a:rPr lang="tr-TR" sz="1600" dirty="0">
                    <a:latin typeface="Arial Narrow" panose="020B0606020202030204" pitchFamily="34" charset="0"/>
                    <a:ea typeface="+mj-ea"/>
                    <a:cs typeface="+mj-cs"/>
                  </a:rPr>
                  <a:t> ise </a:t>
                </a:r>
                <a:r>
                  <a:rPr lang="tr-TR" sz="1600" dirty="0" smtClean="0">
                    <a:latin typeface="Arial Narrow" panose="020B0606020202030204" pitchFamily="34" charset="0"/>
                    <a:ea typeface="+mj-ea"/>
                    <a:cs typeface="+mj-cs"/>
                  </a:rPr>
                  <a:t>;</a:t>
                </a:r>
                <a:endParaRPr lang="tr-TR" sz="1600" dirty="0">
                  <a:latin typeface="Arial Narrow" panose="020B0606020202030204" pitchFamily="34" charset="0"/>
                  <a:ea typeface="+mj-ea"/>
                  <a:cs typeface="+mj-cs"/>
                </a:endParaRPr>
              </a:p>
              <a:p>
                <a:pPr marL="0" indent="0">
                  <a:buNone/>
                </a:pPr>
                <a:r>
                  <a:rPr lang="tr-TR" sz="1600" dirty="0" smtClean="0">
                    <a:latin typeface="Arial Narrow" panose="020B0606020202030204" pitchFamily="34" charset="0"/>
                    <a:ea typeface="+mj-ea"/>
                    <a:cs typeface="+mj-cs"/>
                  </a:rPr>
                  <a:t>	</a:t>
                </a:r>
                <a14:m>
                  <m:oMath xmlns:m="http://schemas.openxmlformats.org/officeDocument/2006/math">
                    <m:sSub>
                      <m:sSubPr>
                        <m:ctrlPr>
                          <a:rPr lang="tr-TR" sz="1600" i="1" smtClean="0">
                            <a:latin typeface="Cambria Math"/>
                            <a:ea typeface="+mj-ea"/>
                            <a:cs typeface="+mj-cs"/>
                          </a:rPr>
                        </m:ctrlPr>
                      </m:sSubPr>
                      <m:e>
                        <m:r>
                          <a:rPr lang="tr-TR" sz="1600" b="0" i="1" smtClean="0">
                            <a:latin typeface="Cambria Math"/>
                            <a:ea typeface="+mj-ea"/>
                            <a:cs typeface="+mj-cs"/>
                          </a:rPr>
                          <m:t>𝑃</m:t>
                        </m:r>
                      </m:e>
                      <m:sub>
                        <m:r>
                          <a:rPr lang="tr-TR" sz="1600" b="0" i="1" smtClean="0">
                            <a:latin typeface="Cambria Math"/>
                            <a:ea typeface="+mj-ea"/>
                            <a:cs typeface="+mj-cs"/>
                          </a:rPr>
                          <m:t>𝑠𝑢</m:t>
                        </m:r>
                        <m:r>
                          <a:rPr lang="tr-TR" sz="1600" b="0" i="1" smtClean="0">
                            <a:latin typeface="Cambria Math"/>
                            <a:ea typeface="+mj-ea"/>
                            <a:cs typeface="+mj-cs"/>
                          </a:rPr>
                          <m:t>, </m:t>
                        </m:r>
                        <m:r>
                          <a:rPr lang="tr-TR" sz="1600" b="0" i="1" smtClean="0">
                            <a:latin typeface="Cambria Math"/>
                            <a:ea typeface="+mj-ea"/>
                            <a:cs typeface="+mj-cs"/>
                          </a:rPr>
                          <m:t>𝑘𝚤𝑠𝑚𝑖</m:t>
                        </m:r>
                      </m:sub>
                    </m:sSub>
                    <m:r>
                      <a:rPr lang="tr-TR" sz="1600" b="0" i="1" smtClean="0">
                        <a:latin typeface="Cambria Math"/>
                        <a:ea typeface="+mj-ea"/>
                        <a:cs typeface="+mj-cs"/>
                      </a:rPr>
                      <m:t>=</m:t>
                    </m:r>
                    <m:d>
                      <m:dPr>
                        <m:ctrlPr>
                          <a:rPr lang="tr-TR" sz="1600" b="0" i="1" smtClean="0">
                            <a:latin typeface="Cambria Math"/>
                            <a:ea typeface="+mj-ea"/>
                            <a:cs typeface="+mj-cs"/>
                          </a:rPr>
                        </m:ctrlPr>
                      </m:dPr>
                      <m:e>
                        <m:f>
                          <m:fPr>
                            <m:ctrlPr>
                              <a:rPr lang="tr-TR" sz="1600" b="0" i="1" smtClean="0">
                                <a:latin typeface="Cambria Math"/>
                                <a:ea typeface="+mj-ea"/>
                                <a:cs typeface="+mj-cs"/>
                              </a:rPr>
                            </m:ctrlPr>
                          </m:fPr>
                          <m:num>
                            <m:sSub>
                              <m:sSubPr>
                                <m:ctrlPr>
                                  <a:rPr lang="tr-TR" sz="1600" b="0" i="1" smtClean="0">
                                    <a:latin typeface="Cambria Math"/>
                                    <a:ea typeface="+mj-ea"/>
                                    <a:cs typeface="+mj-cs"/>
                                  </a:rPr>
                                </m:ctrlPr>
                              </m:sSubPr>
                              <m:e>
                                <m:r>
                                  <a:rPr lang="tr-TR" sz="1600" b="0" i="1" smtClean="0">
                                    <a:latin typeface="Cambria Math"/>
                                    <a:ea typeface="+mj-ea"/>
                                    <a:cs typeface="+mj-cs"/>
                                  </a:rPr>
                                  <m:t>𝑛</m:t>
                                </m:r>
                              </m:e>
                              <m:sub>
                                <m:r>
                                  <a:rPr lang="tr-TR" sz="1600" b="0" i="1" smtClean="0">
                                    <a:latin typeface="Cambria Math"/>
                                    <a:ea typeface="+mj-ea"/>
                                    <a:cs typeface="+mj-cs"/>
                                  </a:rPr>
                                  <m:t>𝑠𝑢</m:t>
                                </m:r>
                              </m:sub>
                            </m:sSub>
                          </m:num>
                          <m:den>
                            <m:sSub>
                              <m:sSubPr>
                                <m:ctrlPr>
                                  <a:rPr lang="tr-TR" sz="1600" b="0" i="1" smtClean="0">
                                    <a:latin typeface="Cambria Math"/>
                                    <a:ea typeface="+mj-ea"/>
                                    <a:cs typeface="+mj-cs"/>
                                  </a:rPr>
                                </m:ctrlPr>
                              </m:sSubPr>
                              <m:e>
                                <m:r>
                                  <a:rPr lang="tr-TR" sz="1600" b="0" i="1" smtClean="0">
                                    <a:latin typeface="Cambria Math"/>
                                    <a:ea typeface="+mj-ea"/>
                                    <a:cs typeface="+mj-cs"/>
                                  </a:rPr>
                                  <m:t>𝑛</m:t>
                                </m:r>
                              </m:e>
                              <m:sub>
                                <m:r>
                                  <a:rPr lang="tr-TR" sz="1600" b="0" i="1" smtClean="0">
                                    <a:latin typeface="Cambria Math"/>
                                    <a:ea typeface="+mj-ea"/>
                                    <a:cs typeface="+mj-cs"/>
                                  </a:rPr>
                                  <m:t>𝑡𝑜𝑝</m:t>
                                </m:r>
                              </m:sub>
                            </m:sSub>
                          </m:den>
                        </m:f>
                      </m:e>
                    </m:d>
                    <m:sSub>
                      <m:sSubPr>
                        <m:ctrlPr>
                          <a:rPr lang="tr-TR" sz="1600" b="0" i="1" smtClean="0">
                            <a:latin typeface="Cambria Math"/>
                            <a:ea typeface="+mj-ea"/>
                            <a:cs typeface="+mj-cs"/>
                          </a:rPr>
                        </m:ctrlPr>
                      </m:sSubPr>
                      <m:e>
                        <m:r>
                          <a:rPr lang="tr-TR" sz="1600" b="0" i="1" smtClean="0">
                            <a:latin typeface="Cambria Math"/>
                            <a:ea typeface="+mj-ea"/>
                            <a:cs typeface="+mj-cs"/>
                          </a:rPr>
                          <m:t>𝑃</m:t>
                        </m:r>
                      </m:e>
                      <m:sub>
                        <m:r>
                          <a:rPr lang="tr-TR" sz="1600" b="0" i="1" smtClean="0">
                            <a:latin typeface="Cambria Math"/>
                            <a:ea typeface="+mj-ea"/>
                            <a:cs typeface="+mj-cs"/>
                          </a:rPr>
                          <m:t>𝑡𝑜𝑝</m:t>
                        </m:r>
                      </m:sub>
                    </m:sSub>
                  </m:oMath>
                </a14:m>
                <a:endParaRPr lang="tr-TR" sz="1200" dirty="0">
                  <a:latin typeface="Arial Narrow" panose="020B0606020202030204" pitchFamily="34" charset="0"/>
                  <a:ea typeface="+mj-ea"/>
                  <a:cs typeface="+mj-cs"/>
                </a:endParaRPr>
              </a:p>
              <a:p>
                <a:pPr>
                  <a:buFont typeface="Wingdings" panose="05000000000000000000" pitchFamily="2" charset="2"/>
                  <a:buChar char="Ø"/>
                </a:pPr>
                <a:r>
                  <a:rPr lang="tr-TR" sz="1600" b="1" dirty="0" err="1" smtClean="0"/>
                  <a:t>Adyabatik</a:t>
                </a:r>
                <a:r>
                  <a:rPr lang="tr-TR" sz="1600" b="1" dirty="0" smtClean="0"/>
                  <a:t> </a:t>
                </a:r>
                <a:r>
                  <a:rPr lang="tr-TR" sz="1600" b="1" dirty="0"/>
                  <a:t>alev sıcaklığı: </a:t>
                </a:r>
                <a:r>
                  <a:rPr lang="tr-TR" sz="1600" dirty="0">
                    <a:latin typeface="Arial Narrow" panose="020B0606020202030204" pitchFamily="34" charset="0"/>
                    <a:ea typeface="+mj-ea"/>
                    <a:cs typeface="+mj-cs"/>
                  </a:rPr>
                  <a:t>Yanma işleminde ulaşılabilecek maksimum sıcaklığa </a:t>
                </a:r>
                <a:r>
                  <a:rPr lang="tr-TR" sz="1600" b="1" dirty="0" err="1">
                    <a:latin typeface="Arial Narrow" panose="020B0606020202030204" pitchFamily="34" charset="0"/>
                    <a:ea typeface="+mj-ea"/>
                    <a:cs typeface="+mj-cs"/>
                  </a:rPr>
                  <a:t>adyabatik</a:t>
                </a:r>
                <a:r>
                  <a:rPr lang="tr-TR" sz="1600" b="1" dirty="0">
                    <a:latin typeface="Arial Narrow" panose="020B0606020202030204" pitchFamily="34" charset="0"/>
                    <a:ea typeface="+mj-ea"/>
                    <a:cs typeface="+mj-cs"/>
                  </a:rPr>
                  <a:t> alev sıcaklığı denir. </a:t>
                </a:r>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838200" y="1825625"/>
                <a:ext cx="10515600" cy="4819874"/>
              </a:xfrm>
              <a:blipFill rotWithShape="1">
                <a:blip r:embed="rId2"/>
                <a:stretch>
                  <a:fillRect l="-348" r="-580"/>
                </a:stretch>
              </a:blipFill>
            </p:spPr>
            <p:txBody>
              <a:bodyPr/>
              <a:lstStyle/>
              <a:p>
                <a:r>
                  <a:rPr lang="tr-TR">
                    <a:noFill/>
                  </a:rPr>
                  <a:t> </a:t>
                </a:r>
              </a:p>
            </p:txBody>
          </p:sp>
        </mc:Fallback>
      </mc:AlternateContent>
    </p:spTree>
    <p:extLst>
      <p:ext uri="{BB962C8B-B14F-4D97-AF65-F5344CB8AC3E}">
        <p14:creationId xmlns:p14="http://schemas.microsoft.com/office/powerpoint/2010/main" val="475670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VE KAVRAMLARI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Yangın</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kontrolümüz dışında gerçekleşen yanma işlemidir</a:t>
            </a:r>
            <a:r>
              <a:rPr lang="tr-TR" sz="1600" dirty="0">
                <a:latin typeface="Arial Narrow" panose="020B0606020202030204" pitchFamily="34" charset="0"/>
                <a:ea typeface="+mj-ea"/>
                <a:cs typeface="+mj-cs"/>
              </a:rPr>
              <a:t>. Yanmayı oluşturan üç temel unsurun (yanıcı madde, hava ve yeterli tutuşma sıcaklığı) </a:t>
            </a:r>
            <a:r>
              <a:rPr lang="tr-TR" sz="1600" b="1" dirty="0">
                <a:latin typeface="Arial Narrow" panose="020B0606020202030204" pitchFamily="34" charset="0"/>
                <a:ea typeface="+mj-ea"/>
                <a:cs typeface="+mj-cs"/>
              </a:rPr>
              <a:t>kontrolsüz bir şekilde bir araya gelmesi sonucunda yangın başlar</a:t>
            </a:r>
            <a:r>
              <a:rPr lang="tr-TR" sz="1600" dirty="0">
                <a:latin typeface="Arial Narrow" panose="020B0606020202030204" pitchFamily="34" charset="0"/>
                <a:ea typeface="+mj-ea"/>
                <a:cs typeface="+mj-cs"/>
              </a:rPr>
              <a:t>. Yangınlar sonuçları bakımından insanlara en acı veren doğal felaketlerden biridir. Şehirlerde binaların iç içe olması ve toplu yaşam bölgeleri yangı riskini artırmaktadır. </a:t>
            </a:r>
          </a:p>
          <a:p>
            <a:pPr marL="0" indent="0">
              <a:lnSpc>
                <a:spcPct val="150000"/>
              </a:lnSpc>
              <a:buNone/>
            </a:pPr>
            <a:r>
              <a:rPr lang="tr-TR" sz="1600" dirty="0" smtClean="0">
                <a:latin typeface="Arial Narrow" panose="020B0606020202030204" pitchFamily="34" charset="0"/>
                <a:ea typeface="+mj-ea"/>
                <a:cs typeface="+mj-cs"/>
              </a:rPr>
              <a:t>	Yangınlar </a:t>
            </a:r>
            <a:r>
              <a:rPr lang="tr-TR" sz="1600" dirty="0">
                <a:latin typeface="Arial Narrow" panose="020B0606020202030204" pitchFamily="34" charset="0"/>
                <a:ea typeface="+mj-ea"/>
                <a:cs typeface="+mj-cs"/>
              </a:rPr>
              <a:t>bir evde, iş yerinde, fabrikada ve tesiste karşılaşılabilecek en ciddi ve boyutları kolay kolay tahmin edilemeyecek olaydır. Her yıl binlerce yangın olayı meydana gelmekte bu </a:t>
            </a:r>
            <a:r>
              <a:rPr lang="tr-TR" sz="1600" b="1" dirty="0">
                <a:latin typeface="Arial Narrow" panose="020B0606020202030204" pitchFamily="34" charset="0"/>
                <a:ea typeface="+mj-ea"/>
                <a:cs typeface="+mj-cs"/>
              </a:rPr>
              <a:t>yangınlar sonucu ciddi can ve mal kayıplar meydana gelmektedir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Yangınlarla iyi mücadele edebilmek için yukarıda anlatılan yanma olayı iyi anlaşılmalıdır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İnsanlar </a:t>
            </a:r>
            <a:r>
              <a:rPr lang="tr-TR" sz="1600" dirty="0">
                <a:latin typeface="Arial Narrow" panose="020B0606020202030204" pitchFamily="34" charset="0"/>
                <a:ea typeface="+mj-ea"/>
                <a:cs typeface="+mj-cs"/>
              </a:rPr>
              <a:t>gerek üretimde gerekse günlük yaşantıda yanıcı, parlayıcı, patlayıcı maddeler kullanmaktadır. Bunun için yanma olayını ve </a:t>
            </a:r>
            <a:r>
              <a:rPr lang="tr-TR" sz="1600" b="1" dirty="0">
                <a:latin typeface="Arial Narrow" panose="020B0606020202030204" pitchFamily="34" charset="0"/>
                <a:ea typeface="+mj-ea"/>
                <a:cs typeface="+mj-cs"/>
              </a:rPr>
              <a:t>kontrolünü ile bir yangın durumunda yapılabilecekler iyi bilinmelidir</a:t>
            </a:r>
            <a:r>
              <a:rPr lang="tr-TR" sz="1600" dirty="0">
                <a:latin typeface="Arial Narrow" panose="020B0606020202030204" pitchFamily="34" charset="0"/>
                <a:ea typeface="+mj-ea"/>
                <a:cs typeface="+mj-cs"/>
              </a:rPr>
              <a:t>. Genellikle, </a:t>
            </a:r>
            <a:r>
              <a:rPr lang="tr-TR" sz="1600" b="1" dirty="0">
                <a:latin typeface="Arial Narrow" panose="020B0606020202030204" pitchFamily="34" charset="0"/>
                <a:ea typeface="+mj-ea"/>
                <a:cs typeface="+mj-cs"/>
              </a:rPr>
              <a:t>birçok yangın küçük ihmalle ile çıkmaktadır</a:t>
            </a:r>
            <a:r>
              <a:rPr lang="tr-TR" sz="1600" dirty="0">
                <a:latin typeface="Arial Narrow" panose="020B0606020202030204" pitchFamily="34" charset="0"/>
                <a:ea typeface="+mj-ea"/>
                <a:cs typeface="+mj-cs"/>
              </a:rPr>
              <a:t>.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4841" y="5064369"/>
            <a:ext cx="3779960" cy="1793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4093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VE KAVRAMLARI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lnSpcReduction="10000"/>
          </a:bodyPr>
          <a:lstStyle/>
          <a:p>
            <a:pPr marL="0" indent="0">
              <a:lnSpc>
                <a:spcPct val="150000"/>
              </a:lnSpc>
              <a:buNone/>
            </a:pPr>
            <a:r>
              <a:rPr lang="tr-TR" sz="1800" b="1" dirty="0"/>
              <a:t>3.1. Yanma Sonucu Ortaya Çıkan Ürünler</a:t>
            </a:r>
          </a:p>
          <a:p>
            <a:pPr marL="0" indent="0">
              <a:lnSpc>
                <a:spcPct val="150000"/>
              </a:lnSpc>
              <a:buNone/>
            </a:pPr>
            <a:r>
              <a:rPr lang="tr-TR" sz="1600" dirty="0"/>
              <a:t>Yanıcı bir maddenin sonucunda genellikle </a:t>
            </a:r>
            <a:r>
              <a:rPr lang="tr-TR" sz="1600" b="1" dirty="0"/>
              <a:t>duman, alev ve ısı açığa </a:t>
            </a:r>
            <a:r>
              <a:rPr lang="tr-TR" sz="1600" dirty="0"/>
              <a:t>çıkar. Bunlar kısaca aşağıda açıklanmıştır. </a:t>
            </a:r>
            <a:endParaRPr lang="tr-TR" sz="1600" dirty="0" smtClean="0"/>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Duman:</a:t>
            </a:r>
            <a:r>
              <a:rPr lang="tr-TR" sz="1600" dirty="0">
                <a:latin typeface="Arial Narrow" panose="020B0606020202030204" pitchFamily="34" charset="0"/>
                <a:ea typeface="+mj-ea"/>
                <a:cs typeface="+mj-cs"/>
              </a:rPr>
              <a:t> Duman, katı ya da gaz hâldeki </a:t>
            </a:r>
            <a:r>
              <a:rPr lang="tr-TR" sz="1600" b="1" dirty="0">
                <a:latin typeface="Arial Narrow" panose="020B0606020202030204" pitchFamily="34" charset="0"/>
                <a:ea typeface="+mj-ea"/>
                <a:cs typeface="+mj-cs"/>
              </a:rPr>
              <a:t>yanma ürünleri için kullanılan genel bir terimdir </a:t>
            </a:r>
            <a:r>
              <a:rPr lang="tr-TR" sz="1600" dirty="0">
                <a:latin typeface="Arial Narrow" panose="020B0606020202030204" pitchFamily="34" charset="0"/>
                <a:ea typeface="+mj-ea"/>
                <a:cs typeface="+mj-cs"/>
              </a:rPr>
              <a:t>ve yanmamış parçacıklarla, yanıcıdan kimyasal değişim yoluyla çıkan </a:t>
            </a:r>
            <a:r>
              <a:rPr lang="tr-TR" sz="1600" b="1" dirty="0">
                <a:latin typeface="Arial Narrow" panose="020B0606020202030204" pitchFamily="34" charset="0"/>
                <a:ea typeface="+mj-ea"/>
                <a:cs typeface="+mj-cs"/>
              </a:rPr>
              <a:t>birtakım gazları birlikte içerir</a:t>
            </a:r>
            <a:r>
              <a:rPr lang="tr-TR" sz="1600" dirty="0">
                <a:latin typeface="Arial Narrow" panose="020B0606020202030204" pitchFamily="34" charset="0"/>
                <a:ea typeface="+mj-ea"/>
                <a:cs typeface="+mj-cs"/>
              </a:rPr>
              <a:t>. Yanma sonucu açığa çıkan sıcak karbondioksit, azot, oksijen gibi gaz, su buharı ve içinde bulunan katı ve sıvı hâldeki parçacıklarından oluşan bir karışımdır. Duman içinde bulunan gazlar yanıcı maddeye göre değişiklik gösterir. Duman yanıcı madde ve yanma koşullarına </a:t>
            </a:r>
            <a:r>
              <a:rPr lang="tr-TR" sz="1600" b="1" dirty="0">
                <a:latin typeface="Arial Narrow" panose="020B0606020202030204" pitchFamily="34" charset="0"/>
                <a:ea typeface="+mj-ea"/>
                <a:cs typeface="+mj-cs"/>
              </a:rPr>
              <a:t>göre renk alır</a:t>
            </a:r>
            <a:r>
              <a:rPr lang="tr-TR" sz="1600" dirty="0">
                <a:latin typeface="Arial Narrow" panose="020B0606020202030204" pitchFamily="34" charset="0"/>
                <a:ea typeface="+mj-ea"/>
                <a:cs typeface="+mj-cs"/>
              </a:rPr>
              <a:t>. Tam bir değer olmamakla birlikte </a:t>
            </a:r>
            <a:r>
              <a:rPr lang="tr-TR" sz="1600" b="1" dirty="0">
                <a:latin typeface="Arial Narrow" panose="020B0606020202030204" pitchFamily="34" charset="0"/>
                <a:ea typeface="+mj-ea"/>
                <a:cs typeface="+mj-cs"/>
              </a:rPr>
              <a:t>katı yanıcı </a:t>
            </a:r>
            <a:r>
              <a:rPr lang="tr-TR" sz="1600" dirty="0">
                <a:latin typeface="Arial Narrow" panose="020B0606020202030204" pitchFamily="34" charset="0"/>
                <a:ea typeface="+mj-ea"/>
                <a:cs typeface="+mj-cs"/>
              </a:rPr>
              <a:t>madde yangınlarında </a:t>
            </a:r>
            <a:r>
              <a:rPr lang="tr-TR" sz="1600" b="1" dirty="0">
                <a:latin typeface="Arial Narrow" panose="020B0606020202030204" pitchFamily="34" charset="0"/>
                <a:ea typeface="+mj-ea"/>
                <a:cs typeface="+mj-cs"/>
              </a:rPr>
              <a:t>beyaz</a:t>
            </a:r>
            <a:r>
              <a:rPr lang="tr-TR" sz="1600" dirty="0">
                <a:latin typeface="Arial Narrow" panose="020B0606020202030204" pitchFamily="34" charset="0"/>
                <a:ea typeface="+mj-ea"/>
                <a:cs typeface="+mj-cs"/>
              </a:rPr>
              <a:t> duman, </a:t>
            </a:r>
            <a:r>
              <a:rPr lang="tr-TR" sz="1600" b="1" dirty="0">
                <a:latin typeface="Arial Narrow" panose="020B0606020202030204" pitchFamily="34" charset="0"/>
                <a:ea typeface="+mj-ea"/>
                <a:cs typeface="+mj-cs"/>
              </a:rPr>
              <a:t>gaz</a:t>
            </a:r>
            <a:r>
              <a:rPr lang="tr-TR" sz="1600" dirty="0">
                <a:latin typeface="Arial Narrow" panose="020B0606020202030204" pitchFamily="34" charset="0"/>
                <a:ea typeface="+mj-ea"/>
                <a:cs typeface="+mj-cs"/>
              </a:rPr>
              <a:t> yanıcı maddelerde </a:t>
            </a:r>
            <a:r>
              <a:rPr lang="tr-TR" sz="1600" b="1" dirty="0">
                <a:latin typeface="Arial Narrow" panose="020B0606020202030204" pitchFamily="34" charset="0"/>
                <a:ea typeface="+mj-ea"/>
                <a:cs typeface="+mj-cs"/>
              </a:rPr>
              <a:t>sarımsı ve mavi </a:t>
            </a:r>
            <a:r>
              <a:rPr lang="tr-TR" sz="1600" dirty="0" smtClean="0">
                <a:latin typeface="Arial Narrow" panose="020B0606020202030204" pitchFamily="34" charset="0"/>
                <a:ea typeface="+mj-ea"/>
                <a:cs typeface="+mj-cs"/>
              </a:rPr>
              <a:t>duman</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sıvı</a:t>
            </a:r>
            <a:r>
              <a:rPr lang="tr-TR" sz="1600" dirty="0">
                <a:latin typeface="Arial Narrow" panose="020B0606020202030204" pitchFamily="34" charset="0"/>
                <a:ea typeface="+mj-ea"/>
                <a:cs typeface="+mj-cs"/>
              </a:rPr>
              <a:t> yanıcı maddelerde ise </a:t>
            </a:r>
            <a:r>
              <a:rPr lang="tr-TR" sz="1600" b="1" dirty="0">
                <a:latin typeface="Arial Narrow" panose="020B0606020202030204" pitchFamily="34" charset="0"/>
                <a:ea typeface="+mj-ea"/>
                <a:cs typeface="+mj-cs"/>
              </a:rPr>
              <a:t>yoğun siyah duman </a:t>
            </a:r>
            <a:r>
              <a:rPr lang="tr-TR" sz="1600" b="1" dirty="0" smtClean="0">
                <a:latin typeface="Arial Narrow" panose="020B0606020202030204" pitchFamily="34" charset="0"/>
                <a:ea typeface="+mj-ea"/>
                <a:cs typeface="+mj-cs"/>
              </a:rPr>
              <a:t>oluşur.</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Isı: </a:t>
            </a:r>
            <a:r>
              <a:rPr lang="tr-TR" sz="1600" dirty="0">
                <a:latin typeface="Arial Narrow" panose="020B0606020202030204" pitchFamily="34" charset="0"/>
                <a:ea typeface="+mj-ea"/>
                <a:cs typeface="+mj-cs"/>
              </a:rPr>
              <a:t>Sıcaklık farkı sonucu ortaya çıkan enerjidir ve </a:t>
            </a:r>
            <a:r>
              <a:rPr lang="tr-TR" sz="1600" b="1" dirty="0">
                <a:latin typeface="Arial Narrow" panose="020B0606020202030204" pitchFamily="34" charset="0"/>
                <a:ea typeface="+mj-ea"/>
                <a:cs typeface="+mj-cs"/>
              </a:rPr>
              <a:t>bir cismin sıcaklığının artmasına neden olan fiziksel etkidir</a:t>
            </a:r>
            <a:r>
              <a:rPr lang="tr-TR" sz="1600" dirty="0">
                <a:latin typeface="Arial Narrow" panose="020B0606020202030204" pitchFamily="34" charset="0"/>
                <a:ea typeface="+mj-ea"/>
                <a:cs typeface="+mj-cs"/>
              </a:rPr>
              <a:t>. Farklı sıcaklıklardaki iki cisim </a:t>
            </a:r>
            <a:r>
              <a:rPr lang="tr-TR" sz="1600" dirty="0" err="1">
                <a:latin typeface="Arial Narrow" panose="020B0606020202030204" pitchFamily="34" charset="0"/>
                <a:ea typeface="+mj-ea"/>
                <a:cs typeface="+mj-cs"/>
              </a:rPr>
              <a:t>yanyana</a:t>
            </a:r>
            <a:r>
              <a:rPr lang="tr-TR" sz="1600" dirty="0">
                <a:latin typeface="Arial Narrow" panose="020B0606020202030204" pitchFamily="34" charset="0"/>
                <a:ea typeface="+mj-ea"/>
                <a:cs typeface="+mj-cs"/>
              </a:rPr>
              <a:t> getirildiğinde, ısı daha sıcak olan cisimden daha soğuk olanına doğru akar. </a:t>
            </a:r>
            <a:r>
              <a:rPr lang="tr-TR" sz="1600" b="1" dirty="0">
                <a:latin typeface="Arial Narrow" panose="020B0606020202030204" pitchFamily="34" charset="0"/>
                <a:ea typeface="+mj-ea"/>
                <a:cs typeface="+mj-cs"/>
              </a:rPr>
              <a:t>Isı ve sıcaklık arasındaki en önemli ayrım</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ısı bir enerji biçimi, sıcaklık ise bir cisimde bulunan ısı enerjisi miktarının ölçüsüdür</a:t>
            </a:r>
            <a:r>
              <a:rPr lang="tr-TR" sz="1600" dirty="0">
                <a:latin typeface="Arial Narrow" panose="020B0606020202030204" pitchFamily="34" charset="0"/>
                <a:ea typeface="+mj-ea"/>
                <a:cs typeface="+mj-cs"/>
              </a:rPr>
              <a:t>. Isı bir enerji türü olduğundan birimi de enerji birimi olan </a:t>
            </a:r>
            <a:r>
              <a:rPr lang="tr-TR" sz="1600" dirty="0" err="1">
                <a:latin typeface="Arial Narrow" panose="020B0606020202030204" pitchFamily="34" charset="0"/>
                <a:ea typeface="+mj-ea"/>
                <a:cs typeface="+mj-cs"/>
              </a:rPr>
              <a:t>Joule</a:t>
            </a:r>
            <a:r>
              <a:rPr lang="tr-TR" sz="1600" dirty="0">
                <a:latin typeface="Arial Narrow" panose="020B0606020202030204" pitchFamily="34" charset="0"/>
                <a:ea typeface="+mj-ea"/>
                <a:cs typeface="+mj-cs"/>
              </a:rPr>
              <a:t> (J)’dür. Ancak diğer enerji birimi olan kaloride (cal) kullanılmaktadır. Yanma bir </a:t>
            </a:r>
            <a:r>
              <a:rPr lang="tr-TR" sz="1600" b="1" dirty="0">
                <a:latin typeface="Arial Narrow" panose="020B0606020202030204" pitchFamily="34" charset="0"/>
                <a:ea typeface="+mj-ea"/>
                <a:cs typeface="+mj-cs"/>
              </a:rPr>
              <a:t>ekzotermik reaksiyondur</a:t>
            </a:r>
            <a:r>
              <a:rPr lang="tr-TR" sz="1600" dirty="0">
                <a:latin typeface="Arial Narrow" panose="020B0606020202030204" pitchFamily="34" charset="0"/>
                <a:ea typeface="+mj-ea"/>
                <a:cs typeface="+mj-cs"/>
              </a:rPr>
              <a:t>. Yani reaksiyon sonucunda ısı açığa çıkar. </a:t>
            </a:r>
          </a:p>
        </p:txBody>
      </p:sp>
    </p:spTree>
    <p:extLst>
      <p:ext uri="{BB962C8B-B14F-4D97-AF65-F5344CB8AC3E}">
        <p14:creationId xmlns:p14="http://schemas.microsoft.com/office/powerpoint/2010/main" val="269766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VE KAVRAMLARI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a:t>3.1. Yanma Sonucu Ortaya Çıkan Ürünler</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Alev</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Alev; genellikle hızlı tepkimeye girerek yanan maddelerde ısı, </a:t>
            </a:r>
            <a:r>
              <a:rPr lang="tr-TR" sz="1600" b="1" dirty="0">
                <a:latin typeface="Arial Narrow" panose="020B0606020202030204" pitchFamily="34" charset="0"/>
                <a:ea typeface="+mj-ea"/>
                <a:cs typeface="+mj-cs"/>
              </a:rPr>
              <a:t>çoğu zamanda ışık yayan gaz kütlesi olarak tanımlanabilir</a:t>
            </a:r>
            <a:r>
              <a:rPr lang="tr-TR" sz="1600" dirty="0">
                <a:latin typeface="Arial Narrow" panose="020B0606020202030204" pitchFamily="34" charset="0"/>
                <a:ea typeface="+mj-ea"/>
                <a:cs typeface="+mj-cs"/>
              </a:rPr>
              <a:t>. Yanıcı </a:t>
            </a:r>
            <a:r>
              <a:rPr lang="tr-TR" sz="1600" b="1" dirty="0">
                <a:latin typeface="Arial Narrow" panose="020B0606020202030204" pitchFamily="34" charset="0"/>
                <a:ea typeface="+mj-ea"/>
                <a:cs typeface="+mj-cs"/>
              </a:rPr>
              <a:t>maddelere göre alev rengi değişiklik gösterse </a:t>
            </a:r>
            <a:r>
              <a:rPr lang="tr-TR" sz="1600" dirty="0">
                <a:latin typeface="Arial Narrow" panose="020B0606020202030204" pitchFamily="34" charset="0"/>
                <a:ea typeface="+mj-ea"/>
                <a:cs typeface="+mj-cs"/>
              </a:rPr>
              <a:t>de yangın yeri, yeterli oksijen alıp alamaması, oluşan yanma ürünü gazlar alev rengini de belirler. </a:t>
            </a:r>
            <a:r>
              <a:rPr lang="tr-TR" sz="1600" b="1" dirty="0">
                <a:latin typeface="Arial Narrow" panose="020B0606020202030204" pitchFamily="34" charset="0"/>
                <a:ea typeface="+mj-ea"/>
                <a:cs typeface="+mj-cs"/>
              </a:rPr>
              <a:t>Yeterli oksijen </a:t>
            </a:r>
            <a:r>
              <a:rPr lang="tr-TR" sz="1600" dirty="0">
                <a:latin typeface="Arial Narrow" panose="020B0606020202030204" pitchFamily="34" charset="0"/>
                <a:ea typeface="+mj-ea"/>
                <a:cs typeface="+mj-cs"/>
              </a:rPr>
              <a:t>(O2) alan bir yangında </a:t>
            </a:r>
            <a:r>
              <a:rPr lang="tr-TR" sz="1600" b="1" dirty="0">
                <a:latin typeface="Arial Narrow" panose="020B0606020202030204" pitchFamily="34" charset="0"/>
                <a:ea typeface="+mj-ea"/>
                <a:cs typeface="+mj-cs"/>
              </a:rPr>
              <a:t>alev kızıl renktedir</a:t>
            </a:r>
            <a:r>
              <a:rPr lang="tr-TR" sz="1600" dirty="0">
                <a:latin typeface="Arial Narrow" panose="020B0606020202030204" pitchFamily="34" charset="0"/>
                <a:ea typeface="+mj-ea"/>
                <a:cs typeface="+mj-cs"/>
              </a:rPr>
              <a:t>. Oksijen </a:t>
            </a:r>
            <a:r>
              <a:rPr lang="tr-TR" sz="1600" b="1" dirty="0">
                <a:latin typeface="Arial Narrow" panose="020B0606020202030204" pitchFamily="34" charset="0"/>
                <a:ea typeface="+mj-ea"/>
                <a:cs typeface="+mj-cs"/>
              </a:rPr>
              <a:t>zayıfladıkça alev sarımtırak renge </a:t>
            </a:r>
            <a:r>
              <a:rPr lang="tr-TR" sz="1600" dirty="0">
                <a:latin typeface="Arial Narrow" panose="020B0606020202030204" pitchFamily="34" charset="0"/>
                <a:ea typeface="+mj-ea"/>
                <a:cs typeface="+mj-cs"/>
              </a:rPr>
              <a:t>dönüşür. </a:t>
            </a:r>
            <a:r>
              <a:rPr lang="tr-TR" sz="1600" b="1" dirty="0">
                <a:latin typeface="Arial Narrow" panose="020B0606020202030204" pitchFamily="34" charset="0"/>
                <a:ea typeface="+mj-ea"/>
                <a:cs typeface="+mj-cs"/>
              </a:rPr>
              <a:t>Parlayıcı/patlayıcı gazların </a:t>
            </a:r>
            <a:r>
              <a:rPr lang="tr-TR" sz="1600" dirty="0">
                <a:latin typeface="Arial Narrow" panose="020B0606020202030204" pitchFamily="34" charset="0"/>
                <a:ea typeface="+mj-ea"/>
                <a:cs typeface="+mj-cs"/>
              </a:rPr>
              <a:t>yoğunlaştığı yerlerde </a:t>
            </a:r>
            <a:r>
              <a:rPr lang="tr-TR" sz="1600" b="1" dirty="0">
                <a:latin typeface="Arial Narrow" panose="020B0606020202030204" pitchFamily="34" charset="0"/>
                <a:ea typeface="+mj-ea"/>
                <a:cs typeface="+mj-cs"/>
              </a:rPr>
              <a:t>alev maviye doğru </a:t>
            </a:r>
            <a:r>
              <a:rPr lang="tr-TR" sz="1600" dirty="0">
                <a:latin typeface="Arial Narrow" panose="020B0606020202030204" pitchFamily="34" charset="0"/>
                <a:ea typeface="+mj-ea"/>
                <a:cs typeface="+mj-cs"/>
              </a:rPr>
              <a:t>renk değiştirir. </a:t>
            </a:r>
            <a:r>
              <a:rPr lang="tr-TR" sz="1600" b="1" dirty="0">
                <a:latin typeface="Arial Narrow" panose="020B0606020202030204" pitchFamily="34" charset="0"/>
                <a:ea typeface="+mj-ea"/>
                <a:cs typeface="+mj-cs"/>
              </a:rPr>
              <a:t>Özellikle akaryakıt tank/tanker yangınlarında bu renk değişimi önem kazanır</a:t>
            </a:r>
            <a:r>
              <a:rPr lang="tr-TR" sz="1600" dirty="0">
                <a:latin typeface="Arial Narrow" panose="020B0606020202030204" pitchFamily="34" charset="0"/>
                <a:ea typeface="+mj-ea"/>
                <a:cs typeface="+mj-cs"/>
              </a:rPr>
              <a:t>. Şöyle ki; </a:t>
            </a:r>
            <a:r>
              <a:rPr lang="tr-TR" sz="1600" b="1" dirty="0">
                <a:latin typeface="Arial Narrow" panose="020B0606020202030204" pitchFamily="34" charset="0"/>
                <a:ea typeface="+mj-ea"/>
                <a:cs typeface="+mj-cs"/>
              </a:rPr>
              <a:t>dolu tank </a:t>
            </a:r>
            <a:r>
              <a:rPr lang="tr-TR" sz="1600" dirty="0">
                <a:latin typeface="Arial Narrow" panose="020B0606020202030204" pitchFamily="34" charset="0"/>
                <a:ea typeface="+mj-ea"/>
                <a:cs typeface="+mj-cs"/>
              </a:rPr>
              <a:t>siyah duman ve </a:t>
            </a:r>
            <a:r>
              <a:rPr lang="tr-TR" sz="1600" b="1" dirty="0">
                <a:latin typeface="Arial Narrow" panose="020B0606020202030204" pitchFamily="34" charset="0"/>
                <a:ea typeface="+mj-ea"/>
                <a:cs typeface="+mj-cs"/>
              </a:rPr>
              <a:t>kızıl alevle yanar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Tank boşaldıkça </a:t>
            </a:r>
            <a:r>
              <a:rPr lang="tr-TR" sz="1600" dirty="0">
                <a:latin typeface="Arial Narrow" panose="020B0606020202030204" pitchFamily="34" charset="0"/>
                <a:ea typeface="+mj-ea"/>
                <a:cs typeface="+mj-cs"/>
              </a:rPr>
              <a:t>(yakıt seviyesi düştükçe) duman kahverengi, </a:t>
            </a:r>
            <a:r>
              <a:rPr lang="tr-TR" sz="1600" b="1" dirty="0">
                <a:latin typeface="Arial Narrow" panose="020B0606020202030204" pitchFamily="34" charset="0"/>
                <a:ea typeface="+mj-ea"/>
                <a:cs typeface="+mj-cs"/>
              </a:rPr>
              <a:t>alev ise sarıya doğru </a:t>
            </a:r>
            <a:r>
              <a:rPr lang="tr-TR" sz="1600" dirty="0">
                <a:latin typeface="Arial Narrow" panose="020B0606020202030204" pitchFamily="34" charset="0"/>
                <a:ea typeface="+mj-ea"/>
                <a:cs typeface="+mj-cs"/>
              </a:rPr>
              <a:t>dönüşür. Tank </a:t>
            </a:r>
            <a:r>
              <a:rPr lang="tr-TR" sz="1600" b="1" dirty="0">
                <a:latin typeface="Arial Narrow" panose="020B0606020202030204" pitchFamily="34" charset="0"/>
                <a:ea typeface="+mj-ea"/>
                <a:cs typeface="+mj-cs"/>
              </a:rPr>
              <a:t>seviyesi çok düştüğünde patlayıcı gazlar artmış </a:t>
            </a:r>
            <a:r>
              <a:rPr lang="tr-TR" sz="1600" dirty="0">
                <a:latin typeface="Arial Narrow" panose="020B0606020202030204" pitchFamily="34" charset="0"/>
                <a:ea typeface="+mj-ea"/>
                <a:cs typeface="+mj-cs"/>
              </a:rPr>
              <a:t>olur ki bu durumda duman kahveden sarı-mor karışımına </a:t>
            </a:r>
            <a:r>
              <a:rPr lang="tr-TR" sz="1600" b="1" dirty="0">
                <a:latin typeface="Arial Narrow" panose="020B0606020202030204" pitchFamily="34" charset="0"/>
                <a:ea typeface="+mj-ea"/>
                <a:cs typeface="+mj-cs"/>
              </a:rPr>
              <a:t>alev ise maviye doğru döner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Mavi alev o tankın infilak etmek üzere olduğunun </a:t>
            </a:r>
            <a:r>
              <a:rPr lang="tr-TR" sz="1600" dirty="0">
                <a:latin typeface="Arial Narrow" panose="020B0606020202030204" pitchFamily="34" charset="0"/>
                <a:ea typeface="+mj-ea"/>
                <a:cs typeface="+mj-cs"/>
              </a:rPr>
              <a:t>işaretidir. Bu nedenle benzeri tank/tankerlerdeki yakıt seviyesi yüksek tutulmaya çalışılmalıdır (Yakıt azaldıkça su basılabilir) </a:t>
            </a:r>
          </a:p>
        </p:txBody>
      </p:sp>
    </p:spTree>
    <p:extLst>
      <p:ext uri="{BB962C8B-B14F-4D97-AF65-F5344CB8AC3E}">
        <p14:creationId xmlns:p14="http://schemas.microsoft.com/office/powerpoint/2010/main" val="8770492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VE KAVRAMLARI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buNone/>
            </a:pPr>
            <a:r>
              <a:rPr lang="tr-TR" sz="1800" b="1" dirty="0">
                <a:latin typeface="Arial Narrow" panose="020B0606020202030204" pitchFamily="34" charset="0"/>
                <a:ea typeface="+mj-ea"/>
                <a:cs typeface="+mj-cs"/>
              </a:rPr>
              <a:t>3.2. Yangınların Sınıflandırılması </a:t>
            </a:r>
          </a:p>
          <a:p>
            <a:pPr marL="0" indent="0">
              <a:lnSpc>
                <a:spcPct val="150000"/>
              </a:lnSpc>
              <a:buNone/>
            </a:pPr>
            <a:r>
              <a:rPr lang="tr-TR" sz="1600" dirty="0" smtClean="0">
                <a:latin typeface="Arial Narrow" panose="020B0606020202030204" pitchFamily="34" charset="0"/>
                <a:ea typeface="+mj-ea"/>
                <a:cs typeface="+mj-cs"/>
              </a:rPr>
              <a:t>	Yangınların </a:t>
            </a:r>
            <a:r>
              <a:rPr lang="tr-TR" sz="1600" dirty="0">
                <a:latin typeface="Arial Narrow" panose="020B0606020202030204" pitchFamily="34" charset="0"/>
                <a:ea typeface="+mj-ea"/>
                <a:cs typeface="+mj-cs"/>
              </a:rPr>
              <a:t>çok farklı kategorilerde sınıflandırılabilmekle birlikte en yaygın ve önleme söndürme çalışmalarında fayda sağlayacak </a:t>
            </a:r>
            <a:r>
              <a:rPr lang="tr-TR" sz="1600" b="1" dirty="0">
                <a:latin typeface="Arial Narrow" panose="020B0606020202030204" pitchFamily="34" charset="0"/>
                <a:ea typeface="+mj-ea"/>
                <a:cs typeface="+mj-cs"/>
              </a:rPr>
              <a:t>yaklaşım yanan maddenin cinsine göre yapılan sınıflandırmadır</a:t>
            </a:r>
            <a:r>
              <a:rPr lang="tr-TR" sz="1600" dirty="0">
                <a:latin typeface="Arial Narrow" panose="020B0606020202030204" pitchFamily="34" charset="0"/>
                <a:ea typeface="+mj-ea"/>
                <a:cs typeface="+mj-cs"/>
              </a:rPr>
              <a:t>. Tanımlanması ve uygulanacak söndürücü ve yöntemlerin de sınıflandırılması amacıyla TS EN 2‘de </a:t>
            </a:r>
            <a:r>
              <a:rPr lang="tr-TR" sz="1600" b="1" dirty="0">
                <a:latin typeface="Arial Narrow" panose="020B0606020202030204" pitchFamily="34" charset="0"/>
                <a:ea typeface="+mj-ea"/>
                <a:cs typeface="+mj-cs"/>
              </a:rPr>
              <a:t>yangınlar 4 (A, B, C, D ) sınıf olarak belirlenmiştir</a:t>
            </a:r>
            <a:r>
              <a:rPr lang="tr-TR" sz="1600" dirty="0">
                <a:latin typeface="Arial Narrow" panose="020B0606020202030204" pitchFamily="34" charset="0"/>
                <a:ea typeface="+mj-ea"/>
                <a:cs typeface="+mj-cs"/>
              </a:rPr>
              <a:t>. Bu konu bir sonraki bölümde detaylı bir şekilde ele alınmıştır. </a:t>
            </a:r>
          </a:p>
          <a:p>
            <a:pPr marL="0" indent="0">
              <a:buNone/>
            </a:pPr>
            <a:r>
              <a:rPr lang="tr-TR" sz="1800" b="1" dirty="0">
                <a:latin typeface="Arial Narrow" panose="020B0606020202030204" pitchFamily="34" charset="0"/>
                <a:ea typeface="+mj-ea"/>
                <a:cs typeface="+mj-cs"/>
              </a:rPr>
              <a:t>3.3. Yangın Nedenleri </a:t>
            </a:r>
          </a:p>
          <a:p>
            <a:pPr marL="0" indent="0">
              <a:buNone/>
            </a:pPr>
            <a:r>
              <a:rPr lang="tr-TR" sz="1600" dirty="0" smtClean="0">
                <a:latin typeface="Arial Narrow" panose="020B0606020202030204" pitchFamily="34" charset="0"/>
                <a:ea typeface="+mj-ea"/>
                <a:cs typeface="+mj-cs"/>
              </a:rPr>
              <a:t>Yangınlar </a:t>
            </a:r>
            <a:r>
              <a:rPr lang="tr-TR" sz="1600" dirty="0">
                <a:latin typeface="Arial Narrow" panose="020B0606020202030204" pitchFamily="34" charset="0"/>
                <a:ea typeface="+mj-ea"/>
                <a:cs typeface="+mj-cs"/>
              </a:rPr>
              <a:t>için birçok neden sıralanabilir. </a:t>
            </a:r>
            <a:r>
              <a:rPr lang="tr-TR" sz="1600" dirty="0" smtClean="0">
                <a:latin typeface="Arial Narrow" panose="020B0606020202030204" pitchFamily="34" charset="0"/>
                <a:ea typeface="+mj-ea"/>
                <a:cs typeface="+mj-cs"/>
              </a:rPr>
              <a:t>Genel </a:t>
            </a:r>
            <a:r>
              <a:rPr lang="tr-TR" sz="1600" dirty="0">
                <a:latin typeface="Arial Narrow" panose="020B0606020202030204" pitchFamily="34" charset="0"/>
                <a:ea typeface="+mj-ea"/>
                <a:cs typeface="+mj-cs"/>
              </a:rPr>
              <a:t>kabul gören nedenler aşağıda sıralanmıştır. </a:t>
            </a:r>
          </a:p>
          <a:p>
            <a:pPr lvl="1">
              <a:buFont typeface="Wingdings" panose="05000000000000000000" pitchFamily="2" charset="2"/>
              <a:buChar char="Ø"/>
            </a:pPr>
            <a:r>
              <a:rPr lang="tr-TR" sz="1600" dirty="0" smtClean="0">
                <a:latin typeface="Arial Narrow" panose="020B0606020202030204" pitchFamily="34" charset="0"/>
                <a:ea typeface="+mj-ea"/>
                <a:cs typeface="+mj-cs"/>
              </a:rPr>
              <a:t>Korunma </a:t>
            </a:r>
            <a:r>
              <a:rPr lang="tr-TR" sz="1600" dirty="0">
                <a:latin typeface="Arial Narrow" panose="020B0606020202030204" pitchFamily="34" charset="0"/>
                <a:ea typeface="+mj-ea"/>
                <a:cs typeface="+mj-cs"/>
              </a:rPr>
              <a:t>önlemlerinin alınmaması </a:t>
            </a:r>
          </a:p>
          <a:p>
            <a:pPr lvl="1">
              <a:buFont typeface="Wingdings" panose="05000000000000000000" pitchFamily="2" charset="2"/>
              <a:buChar char="Ø"/>
            </a:pPr>
            <a:r>
              <a:rPr lang="tr-TR" sz="1600" dirty="0" smtClean="0">
                <a:latin typeface="Arial Narrow" panose="020B0606020202030204" pitchFamily="34" charset="0"/>
                <a:ea typeface="+mj-ea"/>
                <a:cs typeface="+mj-cs"/>
              </a:rPr>
              <a:t>Bilgisizlik </a:t>
            </a:r>
            <a:endParaRPr lang="tr-TR" sz="1600" dirty="0">
              <a:latin typeface="Arial Narrow" panose="020B0606020202030204" pitchFamily="34" charset="0"/>
              <a:ea typeface="+mj-ea"/>
              <a:cs typeface="+mj-cs"/>
            </a:endParaRPr>
          </a:p>
          <a:p>
            <a:pPr lvl="1">
              <a:buFont typeface="Wingdings" panose="05000000000000000000" pitchFamily="2" charset="2"/>
              <a:buChar char="Ø"/>
            </a:pPr>
            <a:r>
              <a:rPr lang="tr-TR" sz="1600" dirty="0" smtClean="0">
                <a:latin typeface="Arial Narrow" panose="020B0606020202030204" pitchFamily="34" charset="0"/>
                <a:ea typeface="+mj-ea"/>
                <a:cs typeface="+mj-cs"/>
              </a:rPr>
              <a:t>İhmal </a:t>
            </a:r>
            <a:endParaRPr lang="tr-TR" sz="1600" dirty="0">
              <a:latin typeface="Arial Narrow" panose="020B0606020202030204" pitchFamily="34" charset="0"/>
              <a:ea typeface="+mj-ea"/>
              <a:cs typeface="+mj-cs"/>
            </a:endParaRPr>
          </a:p>
          <a:p>
            <a:pPr lvl="1">
              <a:buFont typeface="Wingdings" panose="05000000000000000000" pitchFamily="2" charset="2"/>
              <a:buChar char="Ø"/>
            </a:pPr>
            <a:r>
              <a:rPr lang="tr-TR" sz="1600" dirty="0" smtClean="0">
                <a:latin typeface="Arial Narrow" panose="020B0606020202030204" pitchFamily="34" charset="0"/>
                <a:ea typeface="+mj-ea"/>
                <a:cs typeface="+mj-cs"/>
              </a:rPr>
              <a:t>Kazalar </a:t>
            </a:r>
            <a:endParaRPr lang="tr-TR" sz="1600" dirty="0">
              <a:latin typeface="Arial Narrow" panose="020B0606020202030204" pitchFamily="34" charset="0"/>
              <a:ea typeface="+mj-ea"/>
              <a:cs typeface="+mj-cs"/>
            </a:endParaRPr>
          </a:p>
          <a:p>
            <a:pPr lvl="1">
              <a:buFont typeface="Wingdings" panose="05000000000000000000" pitchFamily="2" charset="2"/>
              <a:buChar char="Ø"/>
            </a:pPr>
            <a:r>
              <a:rPr lang="tr-TR" sz="1600" dirty="0" smtClean="0">
                <a:latin typeface="Arial Narrow" panose="020B0606020202030204" pitchFamily="34" charset="0"/>
                <a:ea typeface="+mj-ea"/>
                <a:cs typeface="+mj-cs"/>
              </a:rPr>
              <a:t>Sıçrama </a:t>
            </a:r>
            <a:endParaRPr lang="tr-TR" sz="1600" dirty="0">
              <a:latin typeface="Arial Narrow" panose="020B0606020202030204" pitchFamily="34" charset="0"/>
              <a:ea typeface="+mj-ea"/>
              <a:cs typeface="+mj-cs"/>
            </a:endParaRPr>
          </a:p>
          <a:p>
            <a:pPr lvl="1">
              <a:buFont typeface="Wingdings" panose="05000000000000000000" pitchFamily="2" charset="2"/>
              <a:buChar char="Ø"/>
            </a:pPr>
            <a:r>
              <a:rPr lang="tr-TR" sz="1600" dirty="0" smtClean="0">
                <a:latin typeface="Arial Narrow" panose="020B0606020202030204" pitchFamily="34" charset="0"/>
                <a:ea typeface="+mj-ea"/>
                <a:cs typeface="+mj-cs"/>
              </a:rPr>
              <a:t>Sabotaj </a:t>
            </a:r>
            <a:endParaRPr lang="tr-TR" sz="1600" dirty="0">
              <a:latin typeface="Arial Narrow" panose="020B0606020202030204" pitchFamily="34" charset="0"/>
              <a:ea typeface="+mj-ea"/>
              <a:cs typeface="+mj-cs"/>
            </a:endParaRPr>
          </a:p>
          <a:p>
            <a:pPr lvl="1">
              <a:buFont typeface="Wingdings" panose="05000000000000000000" pitchFamily="2" charset="2"/>
              <a:buChar char="Ø"/>
            </a:pPr>
            <a:r>
              <a:rPr lang="tr-TR" sz="1600" dirty="0" smtClean="0">
                <a:latin typeface="Arial Narrow" panose="020B0606020202030204" pitchFamily="34" charset="0"/>
                <a:ea typeface="+mj-ea"/>
                <a:cs typeface="+mj-cs"/>
              </a:rPr>
              <a:t>Doğa </a:t>
            </a:r>
            <a:r>
              <a:rPr lang="tr-TR" sz="1600" dirty="0">
                <a:latin typeface="Arial Narrow" panose="020B0606020202030204" pitchFamily="34" charset="0"/>
                <a:ea typeface="+mj-ea"/>
                <a:cs typeface="+mj-cs"/>
              </a:rPr>
              <a:t>olayları </a:t>
            </a:r>
          </a:p>
          <a:p>
            <a:pPr marL="0" indent="0">
              <a:lnSpc>
                <a:spcPct val="150000"/>
              </a:lnSpc>
              <a:buNone/>
            </a:pPr>
            <a:endParaRPr lang="tr-TR" sz="1800" b="1" dirty="0"/>
          </a:p>
        </p:txBody>
      </p:sp>
    </p:spTree>
    <p:extLst>
      <p:ext uri="{BB962C8B-B14F-4D97-AF65-F5344CB8AC3E}">
        <p14:creationId xmlns:p14="http://schemas.microsoft.com/office/powerpoint/2010/main" val="1251377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VE KAVRAMLARI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buNone/>
            </a:pPr>
            <a:r>
              <a:rPr lang="tr-TR" sz="1800" b="1" dirty="0" smtClean="0">
                <a:latin typeface="Arial Narrow" panose="020B0606020202030204" pitchFamily="34" charset="0"/>
                <a:ea typeface="+mj-ea"/>
                <a:cs typeface="+mj-cs"/>
              </a:rPr>
              <a:t>3.3</a:t>
            </a:r>
            <a:r>
              <a:rPr lang="tr-TR" sz="1800" b="1" dirty="0">
                <a:latin typeface="Arial Narrow" panose="020B0606020202030204" pitchFamily="34" charset="0"/>
                <a:ea typeface="+mj-ea"/>
                <a:cs typeface="+mj-cs"/>
              </a:rPr>
              <a:t>. Yangın Nedenleri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Korunma önlemlerinin alınmaması: </a:t>
            </a:r>
            <a:r>
              <a:rPr lang="tr-TR" sz="1600" dirty="0">
                <a:latin typeface="Arial Narrow" panose="020B0606020202030204" pitchFamily="34" charset="0"/>
                <a:ea typeface="+mj-ea"/>
                <a:cs typeface="+mj-cs"/>
              </a:rPr>
              <a:t>En önemli nedendir. Yangın, elektrik kontağı, ısıtma sistemleri, LPG tüpleri, parlayıcı–patlayıcı maddelerin yeterince korunmaya alınmamasından doğmaktadır.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Bilgisizlik: </a:t>
            </a:r>
            <a:r>
              <a:rPr lang="tr-TR" sz="1600" dirty="0">
                <a:latin typeface="Arial Narrow" panose="020B0606020202030204" pitchFamily="34" charset="0"/>
                <a:ea typeface="+mj-ea"/>
                <a:cs typeface="+mj-cs"/>
              </a:rPr>
              <a:t>Yangına karşı </a:t>
            </a:r>
            <a:r>
              <a:rPr lang="tr-TR" sz="1600" b="1" dirty="0">
                <a:latin typeface="Arial Narrow" panose="020B0606020202030204" pitchFamily="34" charset="0"/>
                <a:ea typeface="+mj-ea"/>
                <a:cs typeface="+mj-cs"/>
              </a:rPr>
              <a:t>önlemlerin nasıl alınacağını bilmek gerekir</a:t>
            </a:r>
            <a:r>
              <a:rPr lang="tr-TR" sz="1600" dirty="0">
                <a:latin typeface="Arial Narrow" panose="020B0606020202030204" pitchFamily="34" charset="0"/>
                <a:ea typeface="+mj-ea"/>
                <a:cs typeface="+mj-cs"/>
              </a:rPr>
              <a:t>. Yangın çıkabilecek aletlerin doğru kullanımını bilmemek, soba ve kalorifer sistemlerini yanlış yerleştirmek, tavan arasına ve çatıya kolay tutuşabilecek eşyalar koymak, elektrik tesisatını uygun yapmamak yangına sebep olabilir.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İhmal: </a:t>
            </a:r>
            <a:r>
              <a:rPr lang="tr-TR" sz="1600" dirty="0">
                <a:latin typeface="Arial Narrow" panose="020B0606020202030204" pitchFamily="34" charset="0"/>
                <a:ea typeface="+mj-ea"/>
                <a:cs typeface="+mj-cs"/>
              </a:rPr>
              <a:t>En önemli sebeplerdendir. Yangın konusunda bilgili olunabilir ancak söndürülmeden atılan bir kibrit veya sigara izmariti, kapatmayı unuttuğunuz elektrikli çay makinesi, LPG tüpü, ateşi söndürülmemiş ocak, fişi prizde unutulan her türlü elektrikli cihaz; sebebiyle büyük yangınlar çıkabilir.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Kazalar: </a:t>
            </a:r>
            <a:r>
              <a:rPr lang="tr-TR" sz="1600" dirty="0">
                <a:latin typeface="Arial Narrow" panose="020B0606020202030204" pitchFamily="34" charset="0"/>
                <a:ea typeface="+mj-ea"/>
                <a:cs typeface="+mj-cs"/>
              </a:rPr>
              <a:t>Bazı kaza ve olaylar (kalorifer kazanının patlaması, elektrik kontağı gibi) yangına neden olmaktadır. Ancak bununda temeli ihmale dayanmaktadır. </a:t>
            </a:r>
          </a:p>
        </p:txBody>
      </p:sp>
    </p:spTree>
    <p:extLst>
      <p:ext uri="{BB962C8B-B14F-4D97-AF65-F5344CB8AC3E}">
        <p14:creationId xmlns:p14="http://schemas.microsoft.com/office/powerpoint/2010/main" val="12291016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VE KAVRAMLARI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buNone/>
            </a:pPr>
            <a:r>
              <a:rPr lang="tr-TR" sz="1800" b="1" dirty="0" smtClean="0">
                <a:latin typeface="Arial Narrow" panose="020B0606020202030204" pitchFamily="34" charset="0"/>
                <a:ea typeface="+mj-ea"/>
                <a:cs typeface="+mj-cs"/>
              </a:rPr>
              <a:t>3.3</a:t>
            </a:r>
            <a:r>
              <a:rPr lang="tr-TR" sz="1800" b="1" dirty="0">
                <a:latin typeface="Arial Narrow" panose="020B0606020202030204" pitchFamily="34" charset="0"/>
                <a:ea typeface="+mj-ea"/>
                <a:cs typeface="+mj-cs"/>
              </a:rPr>
              <a:t>. Yangın Nedenleri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Sıçrama: </a:t>
            </a:r>
            <a:r>
              <a:rPr lang="tr-TR" sz="1600" dirty="0">
                <a:latin typeface="Arial Narrow" panose="020B0606020202030204" pitchFamily="34" charset="0"/>
                <a:ea typeface="+mj-ea"/>
                <a:cs typeface="+mj-cs"/>
              </a:rPr>
              <a:t>Kontrol altındaki bir ateşin, kaynak veya metal kesimi yapılırken sıçrayan bir kıvılcımın ihmal veya bilgisizlik sonucu bazı yanıcı maddeleri tutuşturup yakması veyahut patlatması her zaman mümkündür.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Sabotaj: Terör saldırıları </a:t>
            </a:r>
            <a:r>
              <a:rPr lang="tr-TR" sz="1600" dirty="0">
                <a:latin typeface="Arial Narrow" panose="020B0606020202030204" pitchFamily="34" charset="0"/>
                <a:ea typeface="+mj-ea"/>
                <a:cs typeface="+mj-cs"/>
              </a:rPr>
              <a:t>sonucunda veya bazı insanların, çeşitli amaç ve kazanç uğruna kasıtlı olarak yaptıkları işler yangın çıkar. Bu tür olaylara karşı gerekli önlem alınmalıdır.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Doğal olaylar: </a:t>
            </a:r>
            <a:r>
              <a:rPr lang="tr-TR" sz="1600" dirty="0">
                <a:latin typeface="Arial Narrow" panose="020B0606020202030204" pitchFamily="34" charset="0"/>
                <a:ea typeface="+mj-ea"/>
                <a:cs typeface="+mj-cs"/>
              </a:rPr>
              <a:t>Güneşin bir mercek altında yüksek sıcaklıkta kuru otları tutuşturması veya Rüzgârlı havalarda kuru dalların birbirine sürtmesi sonucu, yıldırım düşmesi, deprem ve benzeri doğa olayları sonucu özellikle orman yangınlarına sebep olabilir.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15" y="4794738"/>
            <a:ext cx="3570777" cy="1876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9764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r>
              <a:rPr lang="tr-TR" sz="2200" dirty="0">
                <a:latin typeface="Arial Narrow" panose="020B0606020202030204" pitchFamily="34" charset="0"/>
              </a:rPr>
              <a:t>Acaroğlu M., </a:t>
            </a:r>
            <a:r>
              <a:rPr lang="tr-TR" sz="2200" dirty="0" err="1">
                <a:latin typeface="Arial Narrow" panose="020B0606020202030204" pitchFamily="34" charset="0"/>
              </a:rPr>
              <a:t>Ünaldı</a:t>
            </a:r>
            <a:r>
              <a:rPr lang="tr-TR" sz="2200" dirty="0">
                <a:latin typeface="Arial Narrow" panose="020B0606020202030204" pitchFamily="34" charset="0"/>
              </a:rPr>
              <a:t> M., Aydoğan H. (2010). Yakıtlar ve </a:t>
            </a:r>
            <a:r>
              <a:rPr lang="tr-TR" sz="2200" dirty="0" err="1">
                <a:latin typeface="Arial Narrow" panose="020B0606020202030204" pitchFamily="34" charset="0"/>
              </a:rPr>
              <a:t>Yanma.Yer</a:t>
            </a:r>
            <a:r>
              <a:rPr lang="tr-TR" sz="2200" dirty="0">
                <a:latin typeface="Arial Narrow" panose="020B0606020202030204" pitchFamily="34" charset="0"/>
              </a:rPr>
              <a:t> Nobel yayıncılık </a:t>
            </a:r>
          </a:p>
          <a:p>
            <a:r>
              <a:rPr lang="tr-TR" sz="2200" dirty="0">
                <a:latin typeface="Arial Narrow" panose="020B0606020202030204" pitchFamily="34" charset="0"/>
              </a:rPr>
              <a:t>Birinci S. A., (2005) Yanma Ve Yangın Bilgisi- I Kocaeli Üniversitesi İzmit Meslek Yüksekokulu İtfaiye Ve Yangın Güvenliği Programı ders notları </a:t>
            </a:r>
          </a:p>
          <a:p>
            <a:r>
              <a:rPr lang="tr-TR" sz="2200" dirty="0">
                <a:latin typeface="Arial Narrow" panose="020B0606020202030204" pitchFamily="34" charset="0"/>
              </a:rPr>
              <a:t>Çengel Y.A., </a:t>
            </a:r>
            <a:r>
              <a:rPr lang="tr-TR" sz="2200" dirty="0" err="1">
                <a:latin typeface="Arial Narrow" panose="020B0606020202030204" pitchFamily="34" charset="0"/>
              </a:rPr>
              <a:t>Boles</a:t>
            </a:r>
            <a:r>
              <a:rPr lang="tr-TR" sz="2200" dirty="0">
                <a:latin typeface="Arial Narrow" panose="020B0606020202030204" pitchFamily="34" charset="0"/>
              </a:rPr>
              <a:t> M.A. (2008). Mühendislik yaklaşımıyla Termodinamik. Yer Güven yayıncılık </a:t>
            </a:r>
          </a:p>
          <a:p>
            <a:r>
              <a:rPr lang="tr-TR" sz="2200" dirty="0">
                <a:latin typeface="Arial Narrow" panose="020B0606020202030204" pitchFamily="34" charset="0"/>
              </a:rPr>
              <a:t>Güner Y. ; (2002). Yapılarda Yangın Güvenliği. Basılmamış Eğitim Notu; İYEM Gebze; Nisan </a:t>
            </a:r>
          </a:p>
          <a:p>
            <a:r>
              <a:rPr lang="tr-TR" sz="2200" dirty="0">
                <a:latin typeface="Arial Narrow" panose="020B0606020202030204" pitchFamily="34" charset="0"/>
              </a:rPr>
              <a:t>Kara Y.A. (2008) Yakıtlar ve Yanma Ders Notları. Atatürk Ün. Müh. Fak. (Yayınlanmamış) </a:t>
            </a:r>
          </a:p>
          <a:p>
            <a:r>
              <a:rPr lang="tr-TR" sz="2200" dirty="0">
                <a:latin typeface="Arial Narrow" panose="020B0606020202030204" pitchFamily="34" charset="0"/>
              </a:rPr>
              <a:t>MEB. (2011) Yangın önleme ve yangınla mücadele. (862ısg007). Ankara Yayınevi </a:t>
            </a:r>
          </a:p>
          <a:p>
            <a:r>
              <a:rPr lang="en-US" sz="2200" dirty="0" err="1">
                <a:latin typeface="Arial Narrow" panose="020B0606020202030204" pitchFamily="34" charset="0"/>
              </a:rPr>
              <a:t>Stollard</a:t>
            </a:r>
            <a:r>
              <a:rPr lang="en-US" sz="2200" dirty="0">
                <a:latin typeface="Arial Narrow" panose="020B0606020202030204" pitchFamily="34" charset="0"/>
              </a:rPr>
              <a:t> P. (1991).Fire From First </a:t>
            </a:r>
            <a:r>
              <a:rPr lang="en-US" sz="2200" dirty="0" err="1">
                <a:latin typeface="Arial Narrow" panose="020B0606020202030204" pitchFamily="34" charset="0"/>
              </a:rPr>
              <a:t>Principles.Chapman</a:t>
            </a:r>
            <a:r>
              <a:rPr lang="en-US" sz="2200" dirty="0">
                <a:latin typeface="Arial Narrow" panose="020B0606020202030204" pitchFamily="34" charset="0"/>
              </a:rPr>
              <a:t> </a:t>
            </a:r>
            <a:r>
              <a:rPr lang="en-US" sz="2200" dirty="0" err="1">
                <a:latin typeface="Arial Narrow" panose="020B0606020202030204" pitchFamily="34" charset="0"/>
              </a:rPr>
              <a:t>Hall,London</a:t>
            </a:r>
            <a:r>
              <a:rPr lang="en-US" sz="2200" dirty="0">
                <a:latin typeface="Arial Narrow" panose="020B0606020202030204" pitchFamily="34" charset="0"/>
              </a:rPr>
              <a:t>, </a:t>
            </a:r>
          </a:p>
          <a:p>
            <a:r>
              <a:rPr lang="tr-TR" sz="2200" dirty="0">
                <a:latin typeface="Arial Narrow" panose="020B0606020202030204" pitchFamily="34" charset="0"/>
              </a:rPr>
              <a:t>Telli K.(1984). Yakıtlar ve Yanma. Akdeniz Ü. Isparta Müh. Fak. Yayınları </a:t>
            </a:r>
          </a:p>
          <a:p>
            <a:r>
              <a:rPr lang="tr-TR" sz="2200" dirty="0">
                <a:latin typeface="Arial Narrow" panose="020B0606020202030204" pitchFamily="34" charset="0"/>
              </a:rPr>
              <a:t>Yıldırım G., Yangın Güvenliği; Basılmamış Ders Notları; </a:t>
            </a:r>
          </a:p>
          <a:p>
            <a:pPr marL="0" indent="0">
              <a:buNone/>
            </a:pPr>
            <a:endParaRPr lang="tr-TR" dirty="0"/>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2319</TotalTime>
  <Words>1647</Words>
  <Application>Microsoft Office PowerPoint</Application>
  <PresentationFormat>Özel</PresentationFormat>
  <Paragraphs>156</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Office Teması</vt:lpstr>
      <vt:lpstr> YANMA VE YANGIN KAVRAMLARI</vt:lpstr>
      <vt:lpstr>KONU BAŞLIKLARI</vt:lpstr>
      <vt:lpstr>1. Giriş</vt:lpstr>
      <vt:lpstr>2. YANMA</vt:lpstr>
      <vt:lpstr>2. YANMA</vt:lpstr>
      <vt:lpstr>2. YANMA</vt:lpstr>
      <vt:lpstr>2. YANMA</vt:lpstr>
      <vt:lpstr>2. YANMA</vt:lpstr>
      <vt:lpstr>2. YANMA</vt:lpstr>
      <vt:lpstr>2. YANMA</vt:lpstr>
      <vt:lpstr>2. YANMA</vt:lpstr>
      <vt:lpstr>2. YANMA</vt:lpstr>
      <vt:lpstr>2. YANMA</vt:lpstr>
      <vt:lpstr>2. YANMA</vt:lpstr>
      <vt:lpstr>3. YANGIN VE KAVRAMLARI</vt:lpstr>
      <vt:lpstr>3. YANGIN VE KAVRAMLARI</vt:lpstr>
      <vt:lpstr>3. YANGIN VE KAVRAMLARI</vt:lpstr>
      <vt:lpstr>3. YANGIN VE KAVRAMLARI</vt:lpstr>
      <vt:lpstr>3. YANGIN VE KAVRAMLARI</vt:lpstr>
      <vt:lpstr>3. YANGIN VE KAVRAMLARI</vt:lpstr>
      <vt:lpstr>4.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169</cp:revision>
  <cp:lastPrinted>2018-02-07T07:08:30Z</cp:lastPrinted>
  <dcterms:created xsi:type="dcterms:W3CDTF">2016-06-28T08:34:33Z</dcterms:created>
  <dcterms:modified xsi:type="dcterms:W3CDTF">2019-10-01T06:24:13Z</dcterms:modified>
</cp:coreProperties>
</file>