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6" r:id="rId2"/>
    <p:sldId id="285" r:id="rId3"/>
    <p:sldId id="265" r:id="rId4"/>
    <p:sldId id="278" r:id="rId5"/>
    <p:sldId id="445" r:id="rId6"/>
    <p:sldId id="446" r:id="rId7"/>
    <p:sldId id="447" r:id="rId8"/>
    <p:sldId id="448" r:id="rId9"/>
    <p:sldId id="449" r:id="rId10"/>
    <p:sldId id="450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284" r:id="rId23"/>
    <p:sldId id="462" r:id="rId24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9288" autoAdjust="0"/>
  </p:normalViewPr>
  <p:slideViewPr>
    <p:cSldViewPr snapToGrid="0" showGuides="1">
      <p:cViewPr>
        <p:scale>
          <a:sx n="81" d="100"/>
          <a:sy n="81" d="100"/>
        </p:scale>
        <p:origin x="-2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03.12.2019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937845" y="1122363"/>
            <a:ext cx="10023231" cy="23876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dirty="0" smtClean="0">
                <a:latin typeface="Arial Narrow" panose="020B0606020202030204" pitchFamily="34" charset="0"/>
              </a:rPr>
              <a:t>PARLAYICI, PATLAYICI VE YANICI MADDELERİN DEPOLANMASI VE KULLANILMASI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TEMEL KAVRAMLAR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3.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TEHLİKELİ MADDELERİN DEPOLANMASI VE KULLANILMASI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3.1. Patlayıcı Maddelerin Depolanması ve Kullanımı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3.2. Parlayıcı ve Patlayıcı Gazların Depolanması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3.3. Yanıcı ve Parlayıcı Sıvılar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4. KAYNAKLAR</a:t>
            </a:r>
          </a:p>
          <a:p>
            <a:pPr marL="0" indent="0">
              <a:lnSpc>
                <a:spcPct val="110000"/>
              </a:lnSpc>
              <a:buNone/>
            </a:pP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 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000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Patlayıcı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maddeler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sürtme, darbe ve ısı etkisi altında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başka bir maddenin katılmasına gerek olmadan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hızla reaksiyona giren ve çevreye zarar veren maddelerdir.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Parlayıcı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patlayıcı ve yanıcı, kısaca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tehlikeli maddelerin depolanması, doldurulması, kullanılması, üretilmesi ve satışa sunulması hakkında mevzuatta hüküm bulunmayan hâllerde ilgili standartlara uyulur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ünitenin amacı,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parlayıcı, patlayıcı ve yanıcı (katı, sıvı ya da gaz hâlindeki)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maddelerin depolanması ve kullanımı sırasında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patlama olmaması ya da yangın çıkmaması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için uyulması gereken hususların öğrenilmesidir. </a:t>
            </a:r>
          </a:p>
        </p:txBody>
      </p:sp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TEMEL KAVRAMLAR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Normal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sıcaklık ve basınç altında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buhar fazında bulunan maddeler gaz olarak kabul edilir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Kritik sıcaklığı 10 °C''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ın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altında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gazlara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basınçlı gazlar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kritik sıcaklığı 10 °C''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ın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üzerinde olup mutlak buhar basınçları 50 °C de 300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kPa'yı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aşan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gazlar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sıvılaştırılmış gazlar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olarak isimlendirilir.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Her iki tip gaz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çözücü içinde çözünmüş hâlde ise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basınç altında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çözünmüş gazlar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girer.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Yanıcı ve parlayıcı sıvılar aşağıdaki şekilde tanımlanır ve sınıflara ayrılır: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Yanıcı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sıvılar,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noktası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37.8 °C ve daha yüksek olan sıvılardır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Yanıcı sıvılar aşağıdaki alt sınıflara ayrılır: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II sıvılar: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37.8 °C ve daha yüksek ve 60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C’tan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düşük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sıvılardır.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IIIA sıvılar: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60 °C ve daha yüksek ve 93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C’dan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düşük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sıvılardır.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IIIB sıvılar: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93 °C ve daha yüksek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sıvılardır. </a:t>
            </a:r>
          </a:p>
          <a:p>
            <a:endParaRPr lang="tr-TR" sz="1600" dirty="0"/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endParaRPr lang="tr-TR" sz="1600" dirty="0"/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074" name="Picture 2" descr="D:\İŞ SAĞLIĞI VE GÜVENLİĞİ UZEM\ÇEKİLEN DERSLER\2. SINIF 1. DÖNEM\YANGINDAN KORUNMA YÖNTEMLERİ\tehlikeli kişmyasallaın depolanması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451" y="4304200"/>
            <a:ext cx="3419841" cy="227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2. TEMEL KAVRAMLAR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/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Parlayıcı sıvı (Sınıf I),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noktası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37.8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C’ın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altında ve 37.8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C’taki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buhar basıncı 276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kPa’ı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aşmayan sıvılar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parlayıcı sıvı, yani, Sınıf I olarak kabul edilir.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 sıvılar, aşağıdaki alt sınıflara ayrılır: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IA sıvılar: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22.8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C’tan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kaynama noktaları 37.8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C’dan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düşük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sıvılardır.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IB sıvılar: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22.8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C’tan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düşük ve kaynama noktaları 37.8 °C ve daha yüksek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sıvılardır.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IC sıvılar: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Parlama noktaları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22.8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C’tan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yüksek ve 37.8 °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C’dan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düşük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sıvılardır. </a:t>
            </a: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Parlama noktasının üzerinde ısıtılan Sınıf II ve Sınıf IIIA sıvılar, Sınıf I olarak kabul edilir. 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İlgili mevzuat ve standartlara uygun olmak şartıyla,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 bölgeleri üçe ayrılır: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0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Bölge: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Patlayıcı gaz-hava karışımının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devamlı surette veya uzun süre mevcut olduğu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boru ve kap içleri gibi bölgelerdir.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1. Bölge: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Patlayıcı gaz-hava karışımının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normal çalışma sırasında oluşma ihtimalinin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olduğu dolum borusu civarı ve armatürler gibi bölgelerdir.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2. Bölge: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Patlayıcı gaz-hava karışımının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normal çalışma sırasında oluşma ihtimalinin olmadığı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fakat olması hâlinde yalnız kısa bir süre için mevcut olduğu, tankların yakın çevresi gibi bölgelerdir.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 descr="D:\İŞ SAĞLIĞI VE GÜVENLİĞİ UZEM\ÇEKİLEN DERSLER\2. SINIF 1. DÖNEM\YANGINDAN KORUNMA YÖNTEMLERİ\zone l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78" y="1895474"/>
            <a:ext cx="10496184" cy="439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Tehlikeli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maddelerin sınıfları aşağıda belirtilmiştir: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Patlayıcı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maddeler,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Parlayıcı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patlayıcı gazlar,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sıvılar,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Yanıcı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katı maddeler,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Oksitleyici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maddeler,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Zehirli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iğrendirici maddeler,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Radyoaktif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maddeler,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Dağlayıcı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maddeler,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Diğer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tehlikeli maddeler. 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 descr="D:\İŞ SAĞLIĞI VE GÜVENLİĞİ UZEM\ÇEKİLEN DERSLER\YANGINDAN KORUNMA YÖNTEMLERİ\RESİMLER\RID-Etik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73" y="1854553"/>
            <a:ext cx="5729712" cy="467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İŞ SAĞLIĞI VE GÜVENLİĞİ UZEM\ÇEKİLEN DERSLER\2. SINIF 1. DÖNEM\YANGINDAN KORUNMA YÖNTEMLERİ\002-patlayici-parlayici-ve-tehlikeli-maddelerin-depolama-sartla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051322" cy="676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55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Tehlikeli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maddelerin depolandığı ve üretildiği yerlerde aşağıda belirtilen hususlara uyulması mecburidir: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Topluma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açık yerlerde ve konutların altında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bitişiğinde tehlikeli maddeler ile ilgili olarak yapılan işlerin,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ilgili standartlarda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belirtilen şartlara uygun olması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Parlayıcı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patlayıcı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maddeler üretilen veya işlenen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veya depolanan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tek katlı binalarda duvarların yanmaz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ya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ngına 120 dakika dayanıklı olması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gerekir.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Çok katlı binalarda ise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binaların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üst katında olmak şartıyla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ilgili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mevzuatta öngörülen ölçüde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maddelerin üretilmesine veya işletilmesine 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depolanmasına müsaade edilir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Herhangi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amaçla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tehlikeli madde bulundurulan yapılarda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tehlikeli maddenin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miktarlarına ve tehlike sınıfına bağlı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olarak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çevre güvenliği sağlanır.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Binaya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ulaşım yollarının sürekli olarak açık tutulması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bu yollar üzerine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park yapılmaması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Üretimin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tehlikeli maddenin özelliğine göre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binaların tabanlarının statik elektriği iletici özellikte yapılması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kapıların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statik elektriğe karşı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topraklanması şarttır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87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Binalardaki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giriş ve çıkış kapılarının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pencerelerin, panjurların ve havalandırma kanallarının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kapaklarının basınç karşısında dı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şarıya doğru açılması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ve tehlike anında bina içinde bulunanların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kolayca kaçabilmelerini veya tahliye edilebilmelerini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sağlayacak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biçimde yapılması gerekir.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Binanın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pencerelerinde parmaklık veya kafes bulunamaz.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Birden çok bölümü bulunan iş yeri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binalarında bölümlerden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er birinin, biri doğrudan doğruya dışarıya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diğeri ana koridora açılan en az 2 kapısının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bulunması şarttır.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İç bölmelerin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meydana gelebilecek en yüksek basınca dayanıklı,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çatlaksız düz yüzeyli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yanmaz malzemeden yapılmış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açık renkte boyanmış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badanalanmış,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kolayca yıkanabilir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şekilde olması gerekir.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Hafif eğimli yapılan tabanlar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drenaj sistemiyle beraber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 depoya veya dinlendirme kuyusuna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bağlanır. Tehlikeli maddelere uygun özellikteki atık su arıtma tesisleri de bu amaçla kullanılabilir.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Binaların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tavanlarının ve tabanlarının yanmaz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sızdırmaz, çarpma ile kıvılcım çıkarmaz ve kolay temizlenir malzemeden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hafif eğimli olarak,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pencerelerin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ise, büyük parçalar hâlinde, etrafa dağılmayacak ve zarar vermeyecek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telli cam veya kırılmaz cam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maddelerden yapılması gerekir.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992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3.1. Patlayıcı Maddelerin Depolanması ve Kullanımı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Kolay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yanıcı, parlayıcı ve patlayıcı maddeler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benzeri maddelerin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 ve satış yerleri altında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üstünde ve bitişiğinde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oteller, eğlence yerleri ve kahvehaneler gibi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topluma açık yerler bulunamaz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Av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malzemesi satan iş yerlerinin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müstakil ve tercihen tek katlı binada bulunması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başka bir iş yeri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mesken ile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kapısının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bağlantı penceresinin olmaması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Av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barutu ve malzemesi satış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yerlerinin içi uygun bir malzeme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ateşe dayanıklı hâle getirilir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Özel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kasa ve çelik dolaplar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arabalı sistemde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bir kişinin kolayca yerini değiştirebileceği 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 hâlinde ortamdan çıkarıp güvenlikli bir yere taşıyabileceği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şekilde yapılır. Binalardaki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giriş ve çıkış kapılarının, pencerelerin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panjurların ve havalandırma kanallarının kapaklarının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basınç karşısında dışarıya doğru açılması ve tehlike anında bina içinde bulunanların kolayca kaçabilmelerini sağlayacak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biçimde yapılması şarttır. </a:t>
            </a: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 descr="D:\İŞ SAĞLIĞI VE GÜVENLİĞİ UZEM\ÇEKİLEN DERSLER\YANGINDAN KORUNMA YÖNTEMLERİ\RESİMLER\PATLAYICI MAD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993" y="5575424"/>
            <a:ext cx="1282576" cy="128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İŞ SAĞLIĞI VE GÜVENLİĞİ UZEM\ÇEKİLEN DERSLER\YANGINDAN KORUNMA YÖNTEMLERİ\RESİMLER\AV BARUT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63" y="5533920"/>
            <a:ext cx="741485" cy="132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7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3.2. Parlayıcı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ve Patlayıcı Gazların Depolanması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Gaz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hâlinde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bir sıvıda çözünmüş hâlde veya sıvılaştırılmış hâlde basınçlı gaz ihtiva eden bütün tüplerin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içinde bulunan basınçlı gazın özelliklerine, tekniğin gerektirdiği esaslara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ilgili mevzuat ve standartlara uygun olarak yapılması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şarttır.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Her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tüpün dip tarafının, yere değmeyecek şekilde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belirli bir yükseklikte,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çemberle çevirili olması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LPG tüpleri hariç olmak üzere, diğer tüplerin vana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emniyet supaplarının içinde gazların birikmesini önleyecek şekilde havalandırma delikleri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olan bir koruyucu başlığın bulunması gerekir.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Tüpler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hiçbir zaman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izin verilenden fazla bir basınçla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tüp üzerinde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belirtilen ağırlığın üzerinde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basınçlı gaz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doldurulamaz. </a:t>
            </a: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074" name="Picture 2" descr="D:\İŞ SAĞLIĞI VE GÜVENLİĞİ UZEM\ÇEKİLEN DERSLER\YANGINDAN KORUNMA YÖNTEMLERİ\RESİMLER\DUVARA SABİT GAZ TÜP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615" y="4802798"/>
            <a:ext cx="4466493" cy="196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21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Basınçlı gaz tüplerinin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depolanmasında aşağıda belirtilen şartlara uyulması mecburidir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Dolu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tüplerin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sıcaklık değişmelerine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güneş ışınlarına, radyasyon ısısına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neme karşı korunması bakımından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ilgili standart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hükümlerine uyulur.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Dolu tüpler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iş yerlerinde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tehlike yaratmayacak miktarda depolanır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Tüpler,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yangına en az 120 dakika dayanıklı ayrı binalarda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bölmelerde, radyatör ve benzeri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ısı kaynaklarından uzakta bulundurulur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tüplerin devrilmemesi veya yuvarlanmaması için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gerekli tedbirler alınır.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Tüpler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içinde bulunan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gazın özelliğine göre sınıflanarak depolanır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boş tüpler ayrı bir yerde toplanır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Tüplerin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depolandığı yerlerin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uygun havalandırma tertibatının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yeteri kadar kapısının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bulunması gerekir.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Yanıcı basınçlı gaz ihtiva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eden tüplerin depolandığı yerlerde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ateş ve ateşli maddeler kullanma yasağı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uygulanır.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Tüplerin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depolandığı yerlere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ikaz levhaları konulur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677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LPG Tüplerinin Kullanılması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Evlerde ikiden fazla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LPG tüpü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bulundurulamaz.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LPG tüpleri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dik konumda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bulundurulur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Tüp ile ocak, şofben, kombi ve katalitik gibi cihazlar arasında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hortum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kullanılması gerektiğinde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fazla 150 cm uzunluğunda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ilgili standartlara uygun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eksiz hortum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kullanılır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bağlantılar kelepçe ile sıkılır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Tüpler,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mümkünse balkonlarda bulundurulur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Kapalı 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az havalanan bir yerde tüp bulundurulacak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ise bu bölümün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havalandırılması sağlanır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Tüplerin konulduğu yerin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doğrudan doğruya güneş ışınlarına maruz kalmaması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radyatörlerin, soba veya benzeri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ısıtıcıların yakınına tüp konulmaması gerekir.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LPG kullanılan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sanayi tipi büyük mutfaklarda gaz kaçağını tespit eden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sesli olarak uyaran gaz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uyarı cihazının bulundurulması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mecburidir.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İş yeri veya topluma açık her türlü binada zemin seviyesinin altında kalan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tam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bodrum katlarında LPG tüpü bulundurulamaz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Tüpler v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 bunlarla birlikte kullanılan cihazlar,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uyuma mahallerinde bulundurulamaz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5923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1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LPG İkmal İstasyonları İle İlgili Güvenlik Önlemleri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LPG ikmal istasyonlarında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emniyet mesafeleri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bakımından Tablo 11.2’de yer alan uzaklıklara, diğer güvenlik tedbirleri bakımından ise ilgili yönetmelik ve standartlara uyulur. </a:t>
            </a:r>
          </a:p>
          <a:p>
            <a:pPr>
              <a:buFont typeface="Wingdings" panose="05000000000000000000" pitchFamily="2" charset="2"/>
              <a:buChar char="q"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LPG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ikmal istasyonlarındaki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tanklar yeraltında tesis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edilir. Tankın çevresi, tank dış cidarının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az 1 m uzağından itibaren en az 180 cm yükseklikte tel örgü veya tel çit ile </a:t>
            </a:r>
            <a:r>
              <a:rPr lang="tr-TR" sz="1600" b="1" dirty="0" err="1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çevirilir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Tank sahasında ve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dispenserin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5 m'den daha yakınında herhangi bir kanal veya kanalizasyon girişi ve benzeri çukurluklar bulunamaz.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Tankların 3 m yakınında yanıcı madde bulundurulamaz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bu uzaklıktaki kolay tutuşabilen kuru ot ve benzeri maddelerle gerekli mücadele yapılır.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Boru, vana, pompa, motor ve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dispenser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üzerindeki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bütün topraklamaların eksiksiz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olması ve tanklara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katodik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koruma yapılması gerekir.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056" y="2523760"/>
            <a:ext cx="5737713" cy="175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9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1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Bakım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eğitim ve testler: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Statik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topraklama ölçümleri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yılda en az 1 defa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yetki belgeli uzman kişi ve kuruluşlar tarafından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yapılır ve sonuçları dosyalanır.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Yaylı emniyet valflerinin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hidrostatik testleri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5 yılda 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Tankların hidrostatik testleri ise 10 yılda bir yapılır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Türk Standartlarında ve Avrupa Standartlarında belirtilen hidrostatik test alternatifi olan test ve kontrol yöntemleri de uygulanabilir.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LPG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satılması, taşınması, kullanılması ve denetlenmesi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işler ile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direkt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olarak ilgilenen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personelin tamamına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LPG güvenlik tedbirleri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istasyonlardaki ilgililere ise,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gaz kaçağı veya yangın olduğunda müdahalenin nasıl yapılması gerektiği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gaz şirketleri tarafından uygulamalı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tatbikat ile anlatılır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Nazari ve uygulamalı eğitimleri veren firmalar, bu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eğitime tabi tutulmuş personele belge verir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906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3.3. Yanıcı ve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P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arlayıcı Sıvılar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IIIA ve Sınıf IIIB sıvılar dışında olup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depolama yerine göre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depolanan miktarı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ilgili mevzuatta belirtilen değerleri aşan yanıcı ve parlayıcı sıvı depolarının,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ilgili mevzuat uyarınca bildirimi mecburidir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Depolanan miktarın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ilgili mevzuatta belirtilen değerlerin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üst sınırını aşması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depolanan yerin farklı olması hâlinde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ayrıca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itfaiye teşkilatından izin alınması şarttır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 ve Sınıf II sınıfı sıvıların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doldurulduğu kapalı hacimlerde, saatte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200 litreden fazla dolum yapılıyor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1000 litreden fazla yanıcı sıvı bulunduruyor ise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itfaiye teşkilatından izin alınması mecburidir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II, Sınıf IIIA ve Sınıf IIIB sıvılar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 sıvılar ile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beraber depolanıyor ise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5 litre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Sınıf II ve Sınıf IIIA,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1 litre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Sınıf 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sıvıya eşdeğer olarak alınır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toplam miktar buna göre hesaplanır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081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3.3. Yanıcı ve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P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arlayıcı Sıvılar</a:t>
            </a:r>
            <a:endParaRPr lang="tr-TR" sz="18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Yanıcı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parlaycı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sıvılar hakkındaki bilgilerin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uygulanmayacağı alanlar şunlardır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Herhangi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ticari veya endüstriyel faaliyet için yapılmayan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ısıtma merkezi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kazan daireleri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yakıt depoları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depolama ve doldurma işleri hakkında,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Araç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depoları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yer değiştirebilen tesisler 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300 litreye kadar depo hacmi olan sabit tesisler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söz konusu araç ve tesislerin ayrılmaz parçası olan yakıt kapları hakkında,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İşletmelerde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herhangi bir yanıcı sıvının,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üretimde işlenmesi veya ürün veya ara ürün olarak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kısa süre için depolanması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hâlinde,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uygulanmaz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213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Yanıcı ve Parlayıcı Sıvaların Depolama Miktar ve Şekilleri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Koridorda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geçişlerde, merdiven sahanlığında, merdiven altında, bodrumda, herkesin girebileceği hol ve fuayelerde, kaçış yollarında, çalışılan yerlerde, lokanta ve kahvehane gibi umuma açık yerlerde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parlayıcı ve yanıcı sıvı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depolanamaz.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Diğer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kullanım alanlarından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yangına en az 90 dakika dayanıklı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duvar ve döşemeler ile ayırılan ve tali derecedeki işlemler yürütülen binalarda, depolama odasında veya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200 °C’de 10 dakika yangına dayanıklı dolap içerisinde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sıvılar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100 litre orijinal kabında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Sınıf IB, Sınıf IC, Sınıf II ve Sınıf IIIA sıvılar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toplam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500 litre orijinal kabında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Sınıf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IB, Sınıf IC, Sınıf II ve Sınıf IIIA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sıvılar,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toplam 2500 litre taşınabilir tanklarda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depolanabilir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0870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Akaryakıt Servis İstasyonlarında Güvenlik Tedbirleri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Servis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istasyonları kurulurken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Kara Yolları Kenarında Yapılacak ve Açılacak Tesisler Hakkında Yönetmelik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ilgili standart hükümlerine uyulur.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Servis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istasyonları kurulurken,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Tablo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1’de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verilen uzaklıklara uyulur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yeterli havalandırma sağlanır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İkmal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kolonlarının içi,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1. Tehlike Bölgesidir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Kolonların orta noktalarından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 m yarıçaplı çevresi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kolon yüksekliğine kadar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2. Tehlike Bölgesidir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Akaryakıt istasyonlarının düzenlenmesinde aşağıda belirtilen esaslara uyulur: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Akaryakıt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servis istasyonlarında,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akaryakıt</a:t>
            </a:r>
            <a:r>
              <a:rPr lang="tr-TR" sz="1600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mevzuatta belirtilen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yer altı tanklarında depolanabilir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Tanklar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, betonarme havuz içerisine yerleştirilir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Tank başına 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45.000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litreyi geçmemek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şartı ile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bir istasyonda </a:t>
            </a: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250.000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litre akaryakıt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depolanabilir.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Akaryakıt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servis istasyonunun tamamı, merkezi 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gelişmiş bir topraklama sistemine bağlanır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Topraklama hattından bir seyyar uç, dolum ağzı muhafazası içine alınarak boşaltım yapan tankerlerin topraklanmasında kullanılır.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990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Enerji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nakil hatları ve yer altı kabloları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ilgili hususlar hakkında, 30/11/2000 tarihli ve 24246 sayılı Resmî Gazetede yayımlanan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Elektrikli Kuvvetli Akım Tesisleri Yönetmeliği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hükümleri uygulanır.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İkmal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kolonları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ikmal sistemleri,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devrilmeye ve araç çarpmalarına karşı emniyete alınır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Bunlar, zemin seviyesinin altına ve özellikle bodrumlara konulamaz.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İkmal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kolonunun 5 m yarıçaplı çevresinde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daha alt kotlardaki hacimlere giden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kanal, boru ve tesisat açıklıklarının bulunmaması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Boru ve kabloların geçtiği kanallarda yanıcı buhar karışımlarının meydana gelmesi,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kum doldurulması gibi yollarla önlenir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Boşaltma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ünitesi,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depo dolduğunda otomatik olarak kapanan bir vana ile donatılır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veya vananın açma kolunda sabitleştirme düzeni bulunmaması gerekir.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İstasyonda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her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dispenser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adasının yanında ve her binanın içerisinde, TS 862-EN 3'e uygun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az 1 adet 6 kg’lık kuru kimyevi tozlu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ilave olarak istasyon içerisinde farklı yerlerde ve fakat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doldurma ağzına 7 m’den yakın ve 25 m’den uzak olmayacak şekilde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asgari 89 B söndürme etkisi olan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en az 2 adet 50 kg'lık kuru kimyevi tozlu tekerlekli yangın söndürme cihazı olması şarttır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İstasyonda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yıldırım tehlikesine karşı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ilgili yönetmeliklere ve standartlara uygun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yıldırımdan korunma tesisatı yapılır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endParaRPr lang="tr-TR" sz="1600" dirty="0"/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61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Yanıcı ve Parlayıcı Sıvı Yangınından Korunma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Yanıcı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sıvıların depolandığı, doldurulduğu ve nakledildiği tesislerin,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yeterli yangın önleme sistemleri ile donatılması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bu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sistemlerin daima kullanıma hazır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olacak şekilde tutulması ve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bakımlarının yapılması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Gerekli düzen, deponun durumuna göre sabit, hareketli veya kısmen hareketli olabilir.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Söndürücü olarak,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özellikle köpük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karbondioksit, kuru kimyevi toz ve su kullanılabilir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	Yağmurlama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tesisatının,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tank yangınında,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komşu tankın ısınarak tutuşmasını ve patlamasını önleyecek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kapasitede olması gerekir.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Yanıcı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sıvıların naklinde kullanılan pompalar gibi cihazların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bir yangın hâlinde hızlı ve engelsiz bir şekilde ulaşılabilecek bir yerden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kontrol edilebilir olması şarttır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 şart, diğer sınıftaki sıvılar ile beraberce depolanan sınıf IIIA ve Sınıf IIIB yanıcı sıvılar için de geçerlidir. </a:t>
            </a:r>
          </a:p>
          <a:p>
            <a:pPr>
              <a:lnSpc>
                <a:spcPct val="150000"/>
              </a:lnSpc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559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 Narrow" panose="020B0606020202030204" pitchFamily="34" charset="0"/>
              </a:rPr>
              <a:t>3</a:t>
            </a:r>
            <a:r>
              <a:rPr lang="tr-TR" sz="3600" b="1" dirty="0" smtClean="0">
                <a:latin typeface="Arial Narrow" panose="020B0606020202030204" pitchFamily="34" charset="0"/>
              </a:rPr>
              <a:t>. TEHLİKELİ MADDELERİN DEPOLANMASI VE KULLANILMASI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Tanklar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tanklar ile iletken şekilde bağlanmış tesis bölümleri, 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toprağa karşı bir gerilime sahip olmayacak şekilde kurulur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Topraklama hatlarının bağlantı uçları ve birleşme noktaları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kolay ulaşılabilecek şekilde düzenlenir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gevşemeye karşı emniyete alınır. Bu hususta ayrıca topraklama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ile ilgili yönetmelik hükümlerine uyulur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Tank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bağlı bölümleri, yalnız başına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topraklayıcı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hat olarak kullanılamaz. </a:t>
            </a:r>
            <a:r>
              <a:rPr lang="tr-TR" sz="1600" b="1" dirty="0" err="1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Topraklayıcı</a:t>
            </a:r>
            <a:r>
              <a:rPr lang="tr-TR" sz="1600" b="1" dirty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 hat malzemesi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tank ve borularda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korozyon yapmayacak malzemeden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seçilir.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Tankların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dolumu sırasında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tanktan dışarı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çıkan buharın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hava karışımının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orada çalışanlara ve başkalarına zarar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vermeyecek şekilde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açık havaya atılması gerekir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Yapıdan kaynaklanan sebeplerle, bu karışımın uygun bir yerden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dışarı atılması mümkün değil ise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karışımın uygun bir hortum veya boru hattı ile yanıcı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sıvıyı boşaltan tanka geri beslenmesi sağlanır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0145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Autofit/>
          </a:bodyPr>
          <a:lstStyle/>
          <a:p>
            <a:r>
              <a:rPr lang="tr-TR" sz="1600" dirty="0"/>
              <a:t>Altan, M. F., “Şantiye Güvenlik Sistemi”, 2005 ZKÜ MF Ders Notu, </a:t>
            </a:r>
          </a:p>
          <a:p>
            <a:r>
              <a:rPr lang="tr-TR" sz="1600" dirty="0"/>
              <a:t>Altan, M. F., “Şantiye Organizasyonu”, 2004 ZKÜ MYO Ders Notu, </a:t>
            </a:r>
          </a:p>
          <a:p>
            <a:r>
              <a:rPr lang="tr-TR" sz="1600" dirty="0"/>
              <a:t>Altan, M. F., “Yapı Bilgisi”, 2007 ZKÜ MF Ders Notu, </a:t>
            </a:r>
          </a:p>
          <a:p>
            <a:r>
              <a:rPr lang="tr-TR" sz="1600" dirty="0"/>
              <a:t>Altan, M. F., “Yapı Sistemlerinde Güvenlik”, 2008 ZKÜ MF Ders Notu, </a:t>
            </a:r>
          </a:p>
          <a:p>
            <a:r>
              <a:rPr lang="tr-TR" sz="1600" dirty="0" err="1"/>
              <a:t>Corbett</a:t>
            </a:r>
            <a:r>
              <a:rPr lang="tr-TR" sz="1600" dirty="0"/>
              <a:t>, G. P., Fire </a:t>
            </a:r>
            <a:r>
              <a:rPr lang="tr-TR" sz="1600" dirty="0" err="1"/>
              <a:t>Engineering’s</a:t>
            </a:r>
            <a:r>
              <a:rPr lang="tr-TR" sz="1600" dirty="0"/>
              <a:t> </a:t>
            </a:r>
            <a:r>
              <a:rPr lang="tr-TR" sz="1600" dirty="0" err="1"/>
              <a:t>Handbook</a:t>
            </a:r>
            <a:r>
              <a:rPr lang="tr-TR" sz="1600" dirty="0"/>
              <a:t> </a:t>
            </a:r>
            <a:r>
              <a:rPr lang="tr-TR" sz="1600" dirty="0" err="1"/>
              <a:t>for</a:t>
            </a:r>
            <a:r>
              <a:rPr lang="tr-TR" sz="1600" dirty="0"/>
              <a:t> </a:t>
            </a:r>
            <a:r>
              <a:rPr lang="tr-TR" sz="1600" dirty="0" err="1"/>
              <a:t>Firefihter</a:t>
            </a:r>
            <a:r>
              <a:rPr lang="tr-TR" sz="1600" dirty="0"/>
              <a:t> I &amp; II, Fire </a:t>
            </a:r>
            <a:r>
              <a:rPr lang="tr-TR" sz="1600" dirty="0" err="1"/>
              <a:t>Eng</a:t>
            </a:r>
            <a:r>
              <a:rPr lang="tr-TR" sz="1600" dirty="0"/>
              <a:t>. Bk. </a:t>
            </a:r>
            <a:r>
              <a:rPr lang="tr-TR" sz="1600" dirty="0" err="1"/>
              <a:t>Dept</a:t>
            </a:r>
            <a:r>
              <a:rPr lang="tr-TR" sz="1600" dirty="0"/>
              <a:t>., 2009 </a:t>
            </a:r>
          </a:p>
          <a:p>
            <a:r>
              <a:rPr lang="en-US" sz="1600" dirty="0"/>
              <a:t>IFSTA, Essentials of Fire Fighting and Fire Department Operations, Prentice Hall, (5th Edition), 2008 </a:t>
            </a:r>
          </a:p>
          <a:p>
            <a:r>
              <a:rPr lang="en-US" sz="1600" dirty="0"/>
              <a:t>IFSTA, Fire Service Instructor: Principles and Practice, Jones &amp; Bartlett, (2nd Ed.), 2013 </a:t>
            </a:r>
          </a:p>
          <a:p>
            <a:r>
              <a:rPr lang="tr-TR" sz="1600" dirty="0" err="1"/>
              <a:t>Jones</a:t>
            </a:r>
            <a:r>
              <a:rPr lang="tr-TR" sz="1600" dirty="0"/>
              <a:t>, A. M., Fire </a:t>
            </a:r>
            <a:r>
              <a:rPr lang="tr-TR" sz="1600" dirty="0" err="1"/>
              <a:t>Protection</a:t>
            </a:r>
            <a:r>
              <a:rPr lang="tr-TR" sz="1600" dirty="0"/>
              <a:t> </a:t>
            </a:r>
            <a:r>
              <a:rPr lang="tr-TR" sz="1600" dirty="0" err="1"/>
              <a:t>Systems</a:t>
            </a:r>
            <a:r>
              <a:rPr lang="tr-TR" sz="1600" dirty="0"/>
              <a:t>, </a:t>
            </a:r>
            <a:r>
              <a:rPr lang="tr-TR" sz="1600" dirty="0" err="1"/>
              <a:t>Delmar</a:t>
            </a:r>
            <a:r>
              <a:rPr lang="tr-TR" sz="1600" dirty="0"/>
              <a:t> </a:t>
            </a:r>
            <a:r>
              <a:rPr lang="tr-TR" sz="1600" dirty="0" err="1"/>
              <a:t>Cengage</a:t>
            </a:r>
            <a:r>
              <a:rPr lang="tr-TR" sz="1600" dirty="0"/>
              <a:t> Learning, 2008, </a:t>
            </a:r>
            <a:r>
              <a:rPr lang="tr-TR" sz="1600" dirty="0" err="1"/>
              <a:t>Clifton</a:t>
            </a:r>
            <a:r>
              <a:rPr lang="tr-TR" sz="1600" dirty="0"/>
              <a:t> Park, NY, USA </a:t>
            </a:r>
          </a:p>
          <a:p>
            <a:r>
              <a:rPr lang="en-US" sz="1600" dirty="0" err="1"/>
              <a:t>Klinof</a:t>
            </a:r>
            <a:r>
              <a:rPr lang="en-US" sz="1600" dirty="0"/>
              <a:t>, R. W., Introduction to Fire Protection and Emergency Services, </a:t>
            </a:r>
            <a:r>
              <a:rPr lang="en-US" sz="1600" dirty="0" err="1"/>
              <a:t>Jones&amp;Bartlett</a:t>
            </a:r>
            <a:r>
              <a:rPr lang="en-US" sz="1600" dirty="0"/>
              <a:t> Learning, (5 </a:t>
            </a:r>
            <a:r>
              <a:rPr lang="en-US" sz="1600" dirty="0" err="1"/>
              <a:t>th</a:t>
            </a:r>
            <a:r>
              <a:rPr lang="en-US" sz="1600" dirty="0"/>
              <a:t> Ed.), 2013, USA </a:t>
            </a:r>
          </a:p>
          <a:p>
            <a:r>
              <a:rPr lang="en-US" sz="1600" dirty="0" err="1"/>
              <a:t>Klinof</a:t>
            </a:r>
            <a:r>
              <a:rPr lang="en-US" sz="1600" dirty="0"/>
              <a:t>, R. W., Introduction to Fire Protection, Cengage Learning (4 </a:t>
            </a:r>
            <a:r>
              <a:rPr lang="en-US" sz="1600" dirty="0" err="1"/>
              <a:t>th</a:t>
            </a:r>
            <a:r>
              <a:rPr lang="en-US" sz="1600" dirty="0"/>
              <a:t> Edi), 2011, NY, USA </a:t>
            </a:r>
          </a:p>
          <a:p>
            <a:r>
              <a:rPr lang="en-US" sz="1600" dirty="0" err="1"/>
              <a:t>Lindeburg</a:t>
            </a:r>
            <a:r>
              <a:rPr lang="en-US" sz="1600" dirty="0"/>
              <a:t>, M. R., Fire and Explosion Production Systems: A </a:t>
            </a:r>
            <a:r>
              <a:rPr lang="en-US" sz="1600" dirty="0" err="1"/>
              <a:t>Desing</a:t>
            </a:r>
            <a:r>
              <a:rPr lang="en-US" sz="1600" dirty="0"/>
              <a:t> Professional’s Introduction, 1999, Professional Pub., 2nd Ed., 1999 </a:t>
            </a:r>
            <a:endParaRPr lang="tr-TR" sz="1600" dirty="0" smtClean="0"/>
          </a:p>
          <a:p>
            <a:r>
              <a:rPr lang="tr-TR" sz="1600" dirty="0"/>
              <a:t>TS EN 12094-1, Sabit Yangın Söndürme Sistemleri - Gazlı Söndürme Sistemleri İçin Bileşenler, 2004 </a:t>
            </a:r>
          </a:p>
          <a:p>
            <a:r>
              <a:rPr lang="tr-TR" sz="1600" dirty="0"/>
              <a:t>TSE, EN 1866-1, Seyyar Yangın Söndürücüler, Karakteristikleri, Performansı ve Deney Metotları, 2008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3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4.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Autofit/>
          </a:bodyPr>
          <a:lstStyle/>
          <a:p>
            <a:r>
              <a:rPr lang="tr-TR" sz="1600" dirty="0"/>
              <a:t>TSE, TS 10223, Yangından Korunma, Yangınla Mücadele, Kurtarma İşlemleri Ve Tehlikeli Maddelerin Taşınması, 2013 </a:t>
            </a:r>
          </a:p>
          <a:p>
            <a:r>
              <a:rPr lang="tr-TR" sz="1600" dirty="0"/>
              <a:t>TSE, TS EN 12259-2, Sabit Yangın Söndürme Sistemleri, Su Püskürtme Elemanları, Islak Tip ve Kuru Alarm Vana Tertibatları, 2002 </a:t>
            </a:r>
          </a:p>
          <a:p>
            <a:r>
              <a:rPr lang="tr-TR" sz="1600" dirty="0"/>
              <a:t>TSE, TS EN 1568-1, Yangın Söndürücü Maddeler, Köpük Konsantreleri - Bölüm 1: Suyla Karışmayan Sıvıların Yüzeyine Uygulanan Orta Genleşmeli Köpük Konsantreleri İçin Özellikler, Nisan 2010. </a:t>
            </a:r>
          </a:p>
          <a:p>
            <a:r>
              <a:rPr lang="tr-TR" sz="1600" dirty="0"/>
              <a:t>TSE, TS EN 54-12, Yangın Algılama ve Yangın Alarm Sistemleri, Duman </a:t>
            </a:r>
            <a:r>
              <a:rPr lang="tr-TR" sz="1600" dirty="0" err="1"/>
              <a:t>Dedektörleri</a:t>
            </a:r>
            <a:r>
              <a:rPr lang="tr-TR" sz="1600" dirty="0"/>
              <a:t>, 2005 </a:t>
            </a:r>
          </a:p>
          <a:p>
            <a:r>
              <a:rPr lang="tr-TR" sz="1600" dirty="0"/>
              <a:t>TSE, TS EN 615 Yangından Korunma - Yangın Söndürücü Maddeler - Tozlar İçin Özellikler (Sınıf D Tozlar Hariç), 2011 </a:t>
            </a:r>
          </a:p>
          <a:p>
            <a:r>
              <a:rPr lang="tr-TR" sz="1600" dirty="0"/>
              <a:t>TSE, TS ISO 14520-2, Gazlı Yangın Söndürme Sistemleri - Fiziksel Özellikler Ve Sistem Tasarımı, 2004 </a:t>
            </a:r>
          </a:p>
          <a:p>
            <a:r>
              <a:rPr lang="tr-TR" sz="1600" dirty="0"/>
              <a:t>TSE, TS ISO 8421-4, Yangından Korunma, Terim ve Tarifler, Yangın Söndürme Tertibatı, 2003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524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9165</TotalTime>
  <Words>1746</Words>
  <Application>Microsoft Office PowerPoint</Application>
  <PresentationFormat>Özel</PresentationFormat>
  <Paragraphs>178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Office Teması</vt:lpstr>
      <vt:lpstr> PARLAYICI, PATLAYICI VE YANICI MADDELERİN DEPOLANMASI VE KULLANILMASI</vt:lpstr>
      <vt:lpstr>KONU BAŞLIKLARI</vt:lpstr>
      <vt:lpstr>1. Giriş </vt:lpstr>
      <vt:lpstr>2. TEMEL KAVRAMLAR</vt:lpstr>
      <vt:lpstr>2. TEMEL KAVRAMLAR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3. TEHLİKELİ MADDELERİN DEPOLANMASI VE KULLANILMASI</vt:lpstr>
      <vt:lpstr>4. KAYNAKLAR</vt:lpstr>
      <vt:lpstr>4.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503</cp:revision>
  <cp:lastPrinted>2018-02-07T07:08:30Z</cp:lastPrinted>
  <dcterms:created xsi:type="dcterms:W3CDTF">2016-06-28T08:34:33Z</dcterms:created>
  <dcterms:modified xsi:type="dcterms:W3CDTF">2019-12-03T07:48:32Z</dcterms:modified>
</cp:coreProperties>
</file>