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5"/>
  </p:handoutMasterIdLst>
  <p:sldIdLst>
    <p:sldId id="256" r:id="rId2"/>
    <p:sldId id="285" r:id="rId3"/>
    <p:sldId id="265" r:id="rId4"/>
    <p:sldId id="463" r:id="rId5"/>
    <p:sldId id="278" r:id="rId6"/>
    <p:sldId id="481" r:id="rId7"/>
    <p:sldId id="482" r:id="rId8"/>
    <p:sldId id="483" r:id="rId9"/>
    <p:sldId id="484" r:id="rId10"/>
    <p:sldId id="485" r:id="rId11"/>
    <p:sldId id="486" r:id="rId12"/>
    <p:sldId id="487" r:id="rId13"/>
    <p:sldId id="488" r:id="rId14"/>
    <p:sldId id="489" r:id="rId15"/>
    <p:sldId id="490" r:id="rId16"/>
    <p:sldId id="491" r:id="rId17"/>
    <p:sldId id="492" r:id="rId18"/>
    <p:sldId id="493" r:id="rId19"/>
    <p:sldId id="494" r:id="rId20"/>
    <p:sldId id="495" r:id="rId21"/>
    <p:sldId id="496" r:id="rId22"/>
    <p:sldId id="284" r:id="rId23"/>
    <p:sldId id="462" r:id="rId24"/>
  </p:sldIdLst>
  <p:sldSz cx="12192000" cy="6858000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 showGuides="1">
      <p:cViewPr>
        <p:scale>
          <a:sx n="81" d="100"/>
          <a:sy n="81" d="100"/>
        </p:scale>
        <p:origin x="-21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4ECB7-15DF-45AA-862D-49739B00B4C9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F5A51-F5FB-47CC-B591-181658FE1B4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2469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635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437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53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598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781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1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44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62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885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742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118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91ED6-9D3E-4BAB-B336-E996545A2B25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016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937845" y="1122363"/>
            <a:ext cx="10023231" cy="2387600"/>
          </a:xfrm>
        </p:spPr>
        <p:txBody>
          <a:bodyPr>
            <a:normAutofit/>
          </a:bodyPr>
          <a:lstStyle/>
          <a:p>
            <a:r>
              <a:rPr lang="tr-TR" dirty="0" smtClean="0"/>
              <a:t> </a:t>
            </a:r>
            <a:r>
              <a:rPr lang="tr-TR" dirty="0" smtClean="0">
                <a:latin typeface="Arial Narrow" panose="020B0606020202030204" pitchFamily="34" charset="0"/>
              </a:rPr>
              <a:t>YANGIN GÜVENLİĞİ ORGANİZASYONU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200" dirty="0" err="1">
                <a:latin typeface="Arial Narrow" panose="020B0606020202030204" pitchFamily="34" charset="0"/>
              </a:rPr>
              <a:t>Öğr</a:t>
            </a:r>
            <a:r>
              <a:rPr lang="tr-TR" sz="3200" dirty="0">
                <a:latin typeface="Arial Narrow" panose="020B0606020202030204" pitchFamily="34" charset="0"/>
              </a:rPr>
              <a:t>. </a:t>
            </a:r>
            <a:r>
              <a:rPr lang="tr-TR" sz="3200" dirty="0" smtClean="0">
                <a:latin typeface="Arial Narrow" panose="020B0606020202030204" pitchFamily="34" charset="0"/>
              </a:rPr>
              <a:t>Gör. </a:t>
            </a:r>
            <a:r>
              <a:rPr lang="tr-TR" sz="3200" dirty="0">
                <a:latin typeface="Arial Narrow" panose="020B0606020202030204" pitchFamily="34" charset="0"/>
              </a:rPr>
              <a:t>Mehmet Ali </a:t>
            </a:r>
            <a:r>
              <a:rPr lang="tr-TR" sz="3200" dirty="0" smtClean="0">
                <a:latin typeface="Arial Narrow" panose="020B0606020202030204" pitchFamily="34" charset="0"/>
              </a:rPr>
              <a:t>ZENGİN</a:t>
            </a:r>
            <a:endParaRPr lang="tr-TR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18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KONU BAŞLIKLARI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8760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1. GİRİŞ</a:t>
            </a:r>
            <a:endParaRPr lang="tr-TR" sz="21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2. </a:t>
            </a:r>
            <a:r>
              <a:rPr lang="tr-TR" sz="2400" b="1" dirty="0">
                <a:latin typeface="Arial Narrow" panose="020B0606020202030204" pitchFamily="34" charset="0"/>
              </a:rPr>
              <a:t>YANGINA GÜVENLİĞİNDE SORUMLU EKİPLER</a:t>
            </a:r>
            <a:endParaRPr lang="tr-TR" sz="21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2100" dirty="0" smtClean="0">
                <a:latin typeface="Arial Narrow" panose="020B0606020202030204" pitchFamily="34" charset="0"/>
                <a:ea typeface="+mj-ea"/>
                <a:cs typeface="+mj-cs"/>
              </a:rPr>
              <a:t>2.1. </a:t>
            </a:r>
            <a:r>
              <a:rPr lang="tr-TR" sz="2400" dirty="0">
                <a:latin typeface="Arial Narrow" panose="020B0606020202030204" pitchFamily="34" charset="0"/>
              </a:rPr>
              <a:t>Yangın Güvenliği Koordinasyonu</a:t>
            </a:r>
            <a:endParaRPr lang="tr-TR" sz="2400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tr-TR" sz="24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2400" dirty="0" smtClean="0">
                <a:latin typeface="Arial Narrow" panose="020B0606020202030204" pitchFamily="34" charset="0"/>
                <a:ea typeface="+mj-ea"/>
                <a:cs typeface="+mj-cs"/>
              </a:rPr>
              <a:t>2.2.</a:t>
            </a:r>
            <a:r>
              <a:rPr lang="tr-TR" sz="2400" dirty="0">
                <a:latin typeface="Arial Narrow" panose="020B0606020202030204" pitchFamily="34" charset="0"/>
              </a:rPr>
              <a:t> Yangın Güvenliği Sorumluları </a:t>
            </a:r>
            <a:endParaRPr lang="tr-TR" sz="2400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tr-TR" sz="24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2400" dirty="0" smtClean="0">
                <a:latin typeface="Arial Narrow" panose="020B0606020202030204" pitchFamily="34" charset="0"/>
                <a:ea typeface="+mj-ea"/>
                <a:cs typeface="+mj-cs"/>
              </a:rPr>
              <a:t>2.3. </a:t>
            </a:r>
            <a:r>
              <a:rPr lang="tr-TR" sz="2400" dirty="0">
                <a:latin typeface="Arial Narrow" panose="020B0606020202030204" pitchFamily="34" charset="0"/>
              </a:rPr>
              <a:t>Yangın Güvenlik Ekibi </a:t>
            </a:r>
            <a:endParaRPr lang="tr-TR" sz="2400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tr-TR" sz="2400" dirty="0" smtClean="0">
                <a:latin typeface="Arial Narrow" panose="020B0606020202030204" pitchFamily="34" charset="0"/>
              </a:rPr>
              <a:t>	2.4</a:t>
            </a:r>
            <a:r>
              <a:rPr lang="tr-TR" sz="2400" dirty="0">
                <a:latin typeface="Arial Narrow" panose="020B0606020202030204" pitchFamily="34" charset="0"/>
              </a:rPr>
              <a:t>. Yangın Güvenliği Ekibinin Görevleri </a:t>
            </a:r>
            <a:endParaRPr lang="tr-TR" sz="2400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tr-TR" sz="2400" dirty="0" smtClean="0">
                <a:latin typeface="Arial Narrow" panose="020B0606020202030204" pitchFamily="34" charset="0"/>
              </a:rPr>
              <a:t>	2.5</a:t>
            </a:r>
            <a:r>
              <a:rPr lang="tr-TR" sz="2400" dirty="0">
                <a:latin typeface="Arial Narrow" panose="020B0606020202030204" pitchFamily="34" charset="0"/>
              </a:rPr>
              <a:t>. Yangın Güvenliği Ekibinin Çalışma </a:t>
            </a:r>
            <a:r>
              <a:rPr lang="tr-TR" sz="2400" dirty="0" smtClean="0">
                <a:latin typeface="Arial Narrow" panose="020B0606020202030204" pitchFamily="34" charset="0"/>
              </a:rPr>
              <a:t>Esasları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400" dirty="0">
                <a:latin typeface="Arial Narrow" panose="020B0606020202030204" pitchFamily="34" charset="0"/>
              </a:rPr>
              <a:t>	2.6. Yangın Güvenliği Ekibinin Eğitimi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400" dirty="0" smtClean="0">
                <a:latin typeface="Arial Narrow" panose="020B0606020202030204" pitchFamily="34" charset="0"/>
              </a:rPr>
              <a:t>	2.7</a:t>
            </a:r>
            <a:r>
              <a:rPr lang="tr-TR" sz="2400" dirty="0">
                <a:latin typeface="Arial Narrow" panose="020B0606020202030204" pitchFamily="34" charset="0"/>
              </a:rPr>
              <a:t>. Yangın Güvenliği Protokolleri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3. </a:t>
            </a: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KAYNAKLAR</a:t>
            </a:r>
          </a:p>
          <a:p>
            <a:pPr marL="0" indent="0">
              <a:lnSpc>
                <a:spcPct val="110000"/>
              </a:lnSpc>
              <a:buNone/>
            </a:pPr>
            <a:endParaRPr lang="tr-TR" sz="21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528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Giriş 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4000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İş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yerinde, iş kazası, yangın, patlama vb.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İş Sağlığı ve Güvenliğinin sağlanması ve sürdürülebilmesi amacıyla işveren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çalışanları ve çalışan temsilcilerini ve işyerinin özelliklerini de dikkate alarak,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risk değerlendirmesi yapar ya da yaptırır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Bu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risk değerlendirmesinde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İş Sağlığı ve Güvenliği ile ilgili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koruyucu ve önleyici tedbirler, ölçüm, analiz, teknik kontrol, kayıtlar, raporlar ve teftişten elde edilen bilgilere, İş Sağlığı ve Güvenliği ile ilgili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önleme, koruma, tahliye, yangınla mücadele, ilk yardım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benzeri konularda özel olarak görevlendirilmiş kişiler olan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destek elemanları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ile İş Sağlığı ve Güvenliği ile ilgili çalışmalara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katılma, çalışmaları izleme, tedbir alınmasını isteme, tekliflerde bulunma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benzeri konularda çalışanları temsil etmeye yetkili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çalışan temsilcilerinin ulaşmasını sağlar. </a:t>
            </a: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İş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Güvenliği Uzmanlarının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görevleri arasında, iş yerinde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kaza, yangın veya patlamaların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önlenmesi için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yapılan çalışmalara katılmak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bu konuda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işverene önerilerde bulunmak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uygulamaları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takip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 etmek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doğal afet, kaza, yangın veya patlama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gibi durumlar için </a:t>
            </a:r>
          </a:p>
        </p:txBody>
      </p:sp>
    </p:spTree>
    <p:extLst>
      <p:ext uri="{BB962C8B-B14F-4D97-AF65-F5344CB8AC3E}">
        <p14:creationId xmlns:p14="http://schemas.microsoft.com/office/powerpoint/2010/main" val="78990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Giriş 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40006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acil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durum planlarının hazırlanması çalışmalarına katılmak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bu konuyla ilgili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periyodik eğitimlerin ve tatbikatların yapılmasını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acil durum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planı doğrultusunda hareket edilmesini izlemek ve kontrol etmek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de bulunmaktadır.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İş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yerinde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kaza, yangın, doğal afet ve bunun gibi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acil müdahale gerektiren durumların belirlenmesi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acil durum planının hazırlanması, ilk yardım ve acil müdahale bakımından yapılması gereken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uygulamaların organizasyonu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ile ilgili diğer birim, kurum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kuruluşlarla iş birliği yapılması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İSGB ve </a:t>
            </a:r>
            <a:r>
              <a:rPr lang="tr-TR" sz="1600" b="1" dirty="0" err="1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OSGB’lerin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 görev, yetki ve sorumlulukları arasındadır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Bu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ünitenin amacı,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her türlü yapı, bina, tesis ve işletmede çıkabilecek yangınlarda can ve mal kaybını en aza indirerek söndürülmesini sağlamak üzere,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yangın öncesinde ve sırasında alınacak eğitimin, yapılacak organizasyonun ve denetimin öğrenilmesidir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8755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YANGINA GÜVENLİĞİNDE SORUMLU EKİPLER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 Yangın Güvenliği Koordinasyonu</a:t>
            </a:r>
            <a:endParaRPr 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İş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yerlerinde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yangına karşı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müdahale ve tahliye organizasyonları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yapılır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Özellikle, yangına karşı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etkili ve yeterli söndürme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malzemesi ile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bu malzemenin kullanılmasını öğrenmiş personel veya ekipler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çalışma süresince iş yerlerinde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hazır bulundurulmalıdır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İşletmeci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yangın ve patlama gibi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tehlikeleri önlemek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büyük bir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kazanın meydana gelmesi durumunda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bunların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etkilerini çevre ve insanlara en az zarar verecek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şekilde sınırlamak için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gerekli tüm tedbirleri almakla yükümlüdür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İşletmecinin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kuruluş dışındaki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uzman kişi veya kurumlardan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hizmet alması işletmecinin sorumluluklarını </a:t>
            </a:r>
            <a:r>
              <a:rPr lang="tr-TR" sz="1600" b="1" u="sng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ortadan kaldırmaz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Yapı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bina, tesis ve işletmelerde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yangın güvenliğinden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;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kamu ve özel kurum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kuruluşlarda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en büyük amir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diğer bina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tesis ve işletmelerde ise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sahip veya yöneticiler sorumludur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Yangın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patlayıcılarla ilgili çalışmalarda,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bir iş yerinde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birden fazla işverene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ait çalışan bulunması durumunda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her işveren kendi kontrol alanına giren tüm hususlardan sorumlu olur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buNone/>
            </a:pPr>
            <a:endParaRPr lang="tr-TR" sz="1600" dirty="0"/>
          </a:p>
          <a:p>
            <a:endParaRPr lang="tr-TR" sz="1600" dirty="0"/>
          </a:p>
          <a:p>
            <a:endParaRPr lang="tr-TR" sz="1600" dirty="0"/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69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YANGINA GÜVENLİĞİNDE SORUMLU EKİPLER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 Yangın Güvenliği Koordinasyonu</a:t>
            </a:r>
            <a:endParaRPr 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Yangınla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mücadele ve kişilerin tahliyesi, ciddi ve yakın tehlike ile ilgili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işveren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: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İş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yerinin büyüklüğünü, yapılan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işin özelliğini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iş yerinde bulunan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işçilerin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diğer kişilerin sayısını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dikkate alarak;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ilk yardım, yangınla mücadele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ve kişilerin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tahliyesi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için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gerekli tedbirleri alır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Özellikle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ilk yardım, acil tıbbi müdahale, kurtarma ve yangınla mücadele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konularında,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iş yeri dışındaki kuruluşlarla irtibatı sağlayacak gerekli düzenlemeleri yapar. 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/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475" y="4314092"/>
            <a:ext cx="4783419" cy="2543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11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YANGINA GÜVENLİĞİNDE SORUMLU EKİPLER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sz="1900" b="1" dirty="0" smtClean="0">
                <a:latin typeface="Arial Narrow" panose="020B0606020202030204" pitchFamily="34" charset="0"/>
                <a:ea typeface="+mj-ea"/>
                <a:cs typeface="+mj-cs"/>
              </a:rPr>
              <a:t>2.1. Yangın Güvenliği Koordinasyonu</a:t>
            </a:r>
            <a:endParaRPr lang="tr-TR" sz="19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İşveren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, yangınla mücadele ve tahliye işleri için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iş yerinin büyüklüğü ve taşıdığı özel tehlikeleri dikkate alarak, bu konuda eğitimli,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uygun donanıma sahip yeterli sayıda kişiyi görevlendirir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Asıl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işveren alt işveren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ilişkisinin bulunduğu iş yerlerinde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işverenlerin kanunda ve diğer kanunlarda belirtilen sorumlulukları saklı kalmak kaydı ile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asıl işveren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çalışanların sağlık ve güvenliklerine ilişkin tedbirlerin uygulanmasını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koordine eder ve bu koordinasyonun amacı ve uygulanması için gerekli usul ve tedbirleri belirtir.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Birden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fazla iş yerinin bulunduğu iş merkezleri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iş hanları, sanayi bölgeleri veya siteleri gibi yerlerde, işyerlerinin tedbirleri uygulaması ile ilgili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koordinasyon yönetim tarafından sağlanır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Yönetim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iş yerlerinde patlayıcı ortamlarla ilgili diğer iş yerlerini etkileyecek tehlikeler hususunda gerekli tedbirleri almaları için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işverenleri uyarır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 uyarılara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uymayan işverenleri Çalışma ve Sosyal Güvenlik Bakanlığına bildirir. </a:t>
            </a:r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/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8939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YANGINA GÜVENLİĞİNDE SORUMLU EKİPLER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sz="1900" b="1" dirty="0" smtClean="0">
                <a:latin typeface="Arial Narrow" panose="020B0606020202030204" pitchFamily="34" charset="0"/>
                <a:ea typeface="+mj-ea"/>
                <a:cs typeface="+mj-cs"/>
              </a:rPr>
              <a:t>2.2. Yangın </a:t>
            </a:r>
            <a:r>
              <a:rPr lang="tr-TR" sz="1900" b="1" dirty="0">
                <a:latin typeface="Arial Narrow" panose="020B0606020202030204" pitchFamily="34" charset="0"/>
                <a:ea typeface="+mj-ea"/>
                <a:cs typeface="+mj-cs"/>
              </a:rPr>
              <a:t>Güvenliği Sorumluları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Çalışma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saatleri içinde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görevli sayısına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binadaki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en büyük amirin takdirine göre</a:t>
            </a:r>
            <a:r>
              <a:rPr lang="tr-TR" sz="17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binanın her katı, bölümü veya tamamı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için görevliler arasından </a:t>
            </a:r>
            <a:r>
              <a:rPr lang="tr-TR" sz="1700" b="1" u="sng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yangın güvenliği sorumlusu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seçilir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Sorumlu, çalışma saatinin başlangıcından bitimine kadar sorumlu olduğu bölümde,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yangına karşı korunma önlemlerini kontrol etmek ve aldırmakla yükümlüdür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Kat mülkiyetine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tabi olan binalarda bu sorumluluğu bina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yöneticisi üstlenir.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Kamu binalarında bir gece bekçisi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veya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güvenlik görevlisi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bulunması asıldır. Gece bekçisi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temin edilemeyen yerlerde</a:t>
            </a:r>
            <a:r>
              <a:rPr lang="tr-TR" sz="17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7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Hizmetli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sayısı 2'den fazla değilse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durum en yakın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polis veya jandarma karakoluna bir yazıyla bildirilir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binanın devriyeler tarafından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sık sık kontrol edilmesi sağlanır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7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Hizmetli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sayısı 2'den fazla ise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asıl görev aksatılmadan yürütülebilecekse,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hizmetliler sırayla gece nöbeti tutarlar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ertesi gün istirahat ederler. Nöbet izni sebebiyle asıl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görevin aksaması söz konusu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ise ve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hizmetli sayısı 5'i geçmiyor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ise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yukarıdaki maddeye göre hareket edilir.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Kamu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binalarında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resmî tatil ve bayram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günlerinde de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hizmetlilerce sırayla nöbet tutulur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Nöbetçi personele,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fazla mesai ücreti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ödenemediği takdirde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nöbet tuttuğu saat kadar mesai günlerinde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izin verilir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4929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YANGINA GÜVENLİĞİNDE SORUMLU EKİPLER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900" b="1" dirty="0" smtClean="0">
                <a:latin typeface="Arial Narrow" panose="020B0606020202030204" pitchFamily="34" charset="0"/>
                <a:ea typeface="+mj-ea"/>
                <a:cs typeface="+mj-cs"/>
              </a:rPr>
              <a:t>2.3. Yangın Güvenlik Ekibi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Yapı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yüksekliği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30,50 metreden fazla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olan konut binaları ile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içinde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50 kişiden fazla insan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bulunan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konut dışı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her türlü yapıda, binada, tesiste, işletmede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içinde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200’den fazla kişinin barındığı sitelerde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aşağıdaki acil durum ekipleri oluşturulur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 ekip: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Söndürme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ekibi,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Kurtarma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ekibi,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Koruma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ekibi,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İlk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yardım ekibi.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Acil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durum ekipleri,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öncelikle acil durumlar için planlama yapmalıdır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 planlamada, sistematik analiz ile önceden tespit edilebilecek acil durumların belirlenmesi,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acil durum planlarının hazırlanması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test edilmesi ve gözden geçirilmesi, bu tür acil durumlara cevap verilebilmesi ve ilgili personel için özel eğitim sağlanması amacıyla,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prosedürlerin benimsenmesi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uygulanması vb. faaliyetler bulunur. </a:t>
            </a:r>
          </a:p>
        </p:txBody>
      </p:sp>
    </p:spTree>
    <p:extLst>
      <p:ext uri="{BB962C8B-B14F-4D97-AF65-F5344CB8AC3E}">
        <p14:creationId xmlns:p14="http://schemas.microsoft.com/office/powerpoint/2010/main" val="79314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YANGINA GÜVENLİĞİNDE SORUMLU EKİPLER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900" b="1" dirty="0" smtClean="0">
                <a:latin typeface="Arial Narrow" panose="020B0606020202030204" pitchFamily="34" charset="0"/>
                <a:ea typeface="+mj-ea"/>
                <a:cs typeface="+mj-cs"/>
              </a:rPr>
              <a:t>2.3. Yangın Güvenlik Ekibi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Belirtilenler dışındaki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yapı, bina, tesis ve işletmelerde ise;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bina sahibinin, yöneticisinin veya amirinin uygun göreceği tedbirler alınır.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Ekipler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çıkarılan iç düzenlemeleri yürütmekle görevlendirilen amirin belirleyeceği ihtiyaca göre,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 büyük amirin onayıyla kurulur.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Söndürme ve kurtarma ekipleri en az 3'er kişiden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koruma ve ilk yardım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ekipleri ise,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en az 2'şer kişiden oluşur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Kurumda sivil savunma servisleri kurulmuş ise, söz konusu ekiplerin görevleri bu servislerce yürütülür.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Her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ekipte bir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ekip başı bulunur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Ekip başı, aynı zamanda iç düzenlemeleri uygulamakla görevli amirin yardımcısıdır.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Acil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durum ekiplerinin görevleri ile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isim ve adres listeleri bina içinde kolayca görülebilecek yerlerde asılı olarak bulundurulur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3732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YANGINA GÜVENLİĞİNDE SORUMLU EKİPLER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900" b="1" dirty="0" smtClean="0">
                <a:latin typeface="Arial Narrow" panose="020B0606020202030204" pitchFamily="34" charset="0"/>
                <a:ea typeface="+mj-ea"/>
                <a:cs typeface="+mj-cs"/>
              </a:rPr>
              <a:t>2.4. Yangın Güvenliği Ekibinin Görevleri </a:t>
            </a:r>
          </a:p>
          <a:p>
            <a:pPr marL="0" indent="0"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Ekiplerin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görevleri aşağıda belirtilmiştir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: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Söndürme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ekibi;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binada çıkacak yangına derhal müdahale ederek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yangının genişlemesine mani olmak ve söndürmek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Kurtarma ekibi;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yangın ve diğer acil durumlarda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can ve mal kurtarma işlerini yapmak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Koruma ekibi;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kurtarma ekibince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kurtarılan eşya ve evrakı korumak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yangın nedeniyle ortaya çıkması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muhtemel panik ve kargaşayı önlemek,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İlk yardım ekibi;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yangın sebebiyle yaralanan veya hastalanan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kişilere ilk yardım yapmak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Yangın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güvenlik ekibi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yangın haberini aldığında,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kendilerine ait araç-gereç ve malzemelerini alarak derhâl olay yerine hareket eder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4674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YANGINA GÜVENLİĞİNDE SORUMLU EKİPLER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sz="1900" b="1" dirty="0" smtClean="0">
                <a:latin typeface="Arial Narrow" panose="020B0606020202030204" pitchFamily="34" charset="0"/>
                <a:ea typeface="+mj-ea"/>
                <a:cs typeface="+mj-cs"/>
              </a:rPr>
              <a:t>2.4. Yangın Güvenliği Ekibinin Görevleri </a:t>
            </a:r>
          </a:p>
          <a:p>
            <a:pPr marL="0" indent="0">
              <a:buNone/>
            </a:pP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Yangın söndürme ekip amirinin görevleri şu şekilde sıralanabilir: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Sorumlu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olduğu bölgede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yangın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çıkmaması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için gerekli tedbirleri sürekli olarak almak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takibini yapmak,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Ekipleri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koordineli ve planlı biçimde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olay yerine sevk etmek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Güvenliğe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yangını haber vermesi için bir kişiyi görevlendirmek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Ekipten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ayrılan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ve yerine yeni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katılan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personelleri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insan kaynakları, iş güvenliği uzmanı ve yangın sorumlusuna bildirmek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Ekipte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eğitim almayan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veya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eksik eğitim alan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personelleri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birim amiri,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iş güvenliği uzmanı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ve yangın sorumlusuna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bildirmek,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Yangın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dolabı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tüplerinin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önlerini sürekli açık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vaziyette bulundurmak,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7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Yangın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dolabı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tüplerinin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kontrolünden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sorumlu olmak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Bölüm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içerisinde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itfaiye aracının geçebileceği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şekilde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güvenlik koridorlarının oluşumu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takibini yapmak,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Yangın sonrasında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birim amiri,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iş güvenliği uzmanı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yangın sorumlusuna </a:t>
            </a:r>
            <a:r>
              <a:rPr lang="tr-TR" sz="17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rapor vermek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buNone/>
            </a:pPr>
            <a:endParaRPr lang="tr-TR" sz="1900" b="1" dirty="0" smtClean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412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YANGINA GÜVENLİĞİNDE SORUMLU EKİPLER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900" b="1" dirty="0" smtClean="0">
                <a:latin typeface="Arial Narrow" panose="020B0606020202030204" pitchFamily="34" charset="0"/>
                <a:ea typeface="+mj-ea"/>
                <a:cs typeface="+mj-cs"/>
              </a:rPr>
              <a:t>2.4. Yangın Güvenliği Ekibinin Görevleri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Söndürme ekibinin görevleri şu şekilde sıralanabilir: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Yangın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yerindeki mevcut yangın söndürme malzeme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gereç ve söndürme cihazlarını en iyi şeklide ve zamanda kullanmak suretiyle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ilk müdahaleyi yapar.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Yangın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kapalı bir odada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çıkmışsa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kapı ve pencereleri kırarak içeri girer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ve söndürme işlemine başlar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Yangın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araçları olay yerine geldiğinde,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itfaiyenin emrine girer ve onun vereceği direktifleri yerine getirir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Kurtarma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ekibinin görevleri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şu şekilde sıralanabilir: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Yangın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yerine yeteri kadar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malzeme torbası, çuval ve battaniye götürür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Varsa önce canlıları kurtarır,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Yangında “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YANGINDA İLK KURTARILACAK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” etiketli sonra sırası ile “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KIRMIZI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” etiket, “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MAVİ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” etiket, “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YEŞİL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” etiketi bulunan evrak ve eşyaları yangın yerinden henüz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yanma tehlikesi olmayan bölgeye taşır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Yangından malzeme kurtarılırken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yangın yerine en yakın olan yanıcı maddelerden başlanarak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güvenlik koridoru oluşturulur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Kurtarılan eşyayı koruma ekibine teslim eder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6661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YANGINA GÜVENLİĞİNDE SORUMLU EKİPLER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900" b="1" dirty="0" smtClean="0">
                <a:latin typeface="Arial Narrow" panose="020B0606020202030204" pitchFamily="34" charset="0"/>
                <a:ea typeface="+mj-ea"/>
                <a:cs typeface="+mj-cs"/>
              </a:rPr>
              <a:t>2.4. Yangın Güvenliği Ekibinin Görevleri 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Koruma ekibinin görevleri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şu şekilde sıralanabilir: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Yangında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kurtarılan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malzemenin emniyetini sağlar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Bulunduğu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yere başka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kimseyi yaklaştırmaz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Panik ve kargaşayı önler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Hasar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tespiti yapılana kadar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yetkili şahıslardan başkasına malzeme teslimi yapılmaz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teslim ettiği malzemeleri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imza karşılığı verir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endParaRPr lang="tr-TR" sz="1600" dirty="0"/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355" y="2181225"/>
            <a:ext cx="4396154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409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YANGINA GÜVENLİĞİNDE SORUMLU EKİPLER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900" b="1" dirty="0" smtClean="0">
                <a:latin typeface="Arial Narrow" panose="020B0606020202030204" pitchFamily="34" charset="0"/>
                <a:ea typeface="+mj-ea"/>
                <a:cs typeface="+mj-cs"/>
              </a:rPr>
              <a:t>2.4. Yangın Güvenliği Ekibinin Görevleri </a:t>
            </a:r>
          </a:p>
          <a:p>
            <a:pPr marL="0" indent="0">
              <a:buNone/>
            </a:pP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İlk yardım ekibinin görevleri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şu şekilde sıralanabilir: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Yanık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yaralılar için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malzeme hazırlar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Yaralıları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taşımak için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sedye ve ilaç hazırlar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Yaralılara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gerekli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ilk müdahaleyi yapar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Olay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yerine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gelen sağlık personeline yardımcı olur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Kurtarma ve koruma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ekiplerinin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öncelikle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söndürme ekibine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yangını söndürmede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güvenlik koridorları oluşturmada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yardımcı olması gerektiği unutulmamalıdır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Yangından haberdar olan bina sahibi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yöneticisi, amiri ile acil durum ekipler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en seri şekilde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görev başına gelip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söndürme, kurtarma, koruma ve ilk yardım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işlerini yürütmek zorundadır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İş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yerlerinde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yılda en az iki kez bir alarm ve tahliye tatbikatı (denemesi) yapılacak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bu denemeler, yangın güvenliği ekibi gözetimi altında yapılacak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iş yeri yangın planına uygun olarak tertiplenecektir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4288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YANGINA GÜVENLİĞİNDE SORUMLU EKİPLER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900" b="1" dirty="0" smtClean="0">
                <a:latin typeface="Arial Narrow" panose="020B0606020202030204" pitchFamily="34" charset="0"/>
                <a:ea typeface="+mj-ea"/>
                <a:cs typeface="+mj-cs"/>
              </a:rPr>
              <a:t>2.4. Yangın Güvenliği Ekibinin Görevleri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Özel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yangın söndürme ve itfaiye birimleri bulunan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iş yerlerinde,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ayda en az bir defa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yangın söndürme tatbikatları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yapılacaktır.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Bu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tatbikatlar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gerçek yangın şartlarına en uygun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şekilde yapılacak ve bu sırada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gerekli savunma teçhizat ve tertibatı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kullanılacaktır.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Özel itfaiye birimleri bulunmayan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iş yerlerinde ise,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kurulacak yangın söndürme ekibine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yangın hâlinde yapacakları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görevler öğretilecektir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Bu ekibe yangına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karşı savunma eğitimi verilecek ve ayrıca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hangi söndürme cihaz ve aletlerinin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hangi çeşit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yangına karşı kullanılacağı da öğretilecektir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910" y="4736122"/>
            <a:ext cx="4302736" cy="2121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05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YANGINA GÜVENLİĞİNDE SORUMLU EKİPLER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1900" b="1" dirty="0" smtClean="0">
                <a:latin typeface="Arial Narrow" panose="020B0606020202030204" pitchFamily="34" charset="0"/>
                <a:ea typeface="+mj-ea"/>
                <a:cs typeface="+mj-cs"/>
              </a:rPr>
              <a:t>2.5. Yangın Güvenliği Ekibinin Çalışma Esasları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Yangın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ve acil durum ekiplerinin birbirleriyle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iş birliği içinde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koordineli çalışmaları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karşılıklı yardımlaşmada bulunmaları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esastır.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Ekiplerin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yangın anında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sevk ve idaresi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itfaiye gelinceye kadar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iç düzenlemeyi uygulamakla görevli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amir veya yardımcılarına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aittir. Bu süre içinde ekipler amirlerinden emir alırlar.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İtfaiye gelince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bu ekipler o an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itibarıyla itfaiye amirinin emrine girerler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Bina sahibi ve yöneticileri ile bina amirleri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ekiplerin, yapılarda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meydana gelecek yangınlara müd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ahale etmeleri ve kurtarma işlemlerini yürütmelerinde kullanmaları için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gereken malzemeleri bulundurmak zorundadırlar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Yapının büyüklüğüne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kullanım amacına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mevcut koruma sistemlerine ve oluşturulan ekip özelliklerine göre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mahalli itfaiye teşkilatı ve sivil savunma müdürlüğünün görüşü alınarak,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gerekli ise gaz maskesi, teneffüs cihazı, yedek hortum,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lans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hidrant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anahtarı ve benzeri malzemeler bulundurulur.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Bulundurulacak malzemeler, itfaiye teşkilatında kullanılan malzemelere uygun olmak zorundadır. </a:t>
            </a:r>
          </a:p>
        </p:txBody>
      </p:sp>
    </p:spTree>
    <p:extLst>
      <p:ext uri="{BB962C8B-B14F-4D97-AF65-F5344CB8AC3E}">
        <p14:creationId xmlns:p14="http://schemas.microsoft.com/office/powerpoint/2010/main" val="105979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YANGINA GÜVENLİĞİNDE SORUMLU EKİPLER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900" b="1" dirty="0" smtClean="0">
                <a:latin typeface="Arial Narrow" panose="020B0606020202030204" pitchFamily="34" charset="0"/>
                <a:ea typeface="+mj-ea"/>
                <a:cs typeface="+mj-cs"/>
              </a:rPr>
              <a:t>2.6. Yangın </a:t>
            </a:r>
            <a:r>
              <a:rPr lang="tr-TR" sz="1900" b="1" dirty="0">
                <a:latin typeface="Arial Narrow" panose="020B0606020202030204" pitchFamily="34" charset="0"/>
                <a:ea typeface="+mj-ea"/>
                <a:cs typeface="+mj-cs"/>
              </a:rPr>
              <a:t>Güvenliği Ekibinin Eğitimi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Genel eğitimi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Yangın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güvenliği ekiplerinin personeli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bina sahibi, yöneticisi veya amirinin sorumluluğunda yangından korunma,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yangının söndürülmesi, can ve mal kurtarma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ilk yardım faaliyetleri,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itfaiye ile işbirliği ve organizasyon sağlanması konularında,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mahalli itfaiye ve sivil savunma teşkilatlarından yararlanılarak eğitilir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yapılan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tatbikatlar ile bilgi ve becerileri artırılır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Ekip personeli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ile binadaki diğer görevliler, yangın söndürme alet ve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malzemelerinin nasıl kullanılacağı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en kısa zamanda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itfaiyeye nasıl ulaşılacağı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konularında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tatbikî eğitimden geçirilir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Binada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senede en az bir kez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söndürme ve tahliye tatbikatı yapılır. </a:t>
            </a:r>
          </a:p>
        </p:txBody>
      </p:sp>
    </p:spTree>
    <p:extLst>
      <p:ext uri="{BB962C8B-B14F-4D97-AF65-F5344CB8AC3E}">
        <p14:creationId xmlns:p14="http://schemas.microsoft.com/office/powerpoint/2010/main" val="211586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YANGINA GÜVENLİĞİNDE SORUMLU EKİPLER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1900" b="1" dirty="0" smtClean="0">
                <a:latin typeface="Arial Narrow" panose="020B0606020202030204" pitchFamily="34" charset="0"/>
                <a:ea typeface="+mj-ea"/>
                <a:cs typeface="+mj-cs"/>
              </a:rPr>
              <a:t>2.6. Yangın </a:t>
            </a:r>
            <a:r>
              <a:rPr lang="tr-TR" sz="1900" b="1" dirty="0">
                <a:latin typeface="Arial Narrow" panose="020B0606020202030204" pitchFamily="34" charset="0"/>
                <a:ea typeface="+mj-ea"/>
                <a:cs typeface="+mj-cs"/>
              </a:rPr>
              <a:t>Güvenliği Ekibinin Eğitimi </a:t>
            </a:r>
          </a:p>
          <a:p>
            <a:pPr marL="0" indent="0"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Özel eğitimi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İtfaiye eğitim birimi bulunmayan belediye itfaiye teşkilatlarının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yönetici personelinin; genel yangın bilgileri, sivil savunma ve ilk yardım konularını içeren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temel eğitimleri İçişleri Bakanlığı Sivil Savunma Genel Müdürlüğü tarafından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yapılır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Bu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personelin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her türlü eğitim giderleri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kuruluşların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kendi bütçelerinden karşılanır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Belediye itfaiye teşkilatının yönetici personelinin teknik eğitimleri ile diğer personelin temel ve teknik eğitimleri, kendi teşkilâtlarınca yaptırılır.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Bünyesinde özel itfaiye birimi bulunduran kamu kurum ve kuruluşları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özel kuruluşlar ile diğer yapı, bina ve işletmelerde itfaiye birimi personelinin eğitimi,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kendi imkânları ile kendi kuruluşlarınca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gerekirse mahalli itfaiye ve sivil savunma teşkilatından yararlanılarak yapılır. Bu kuruluşlar, ilgili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mevzuata uygun şekilde yangın eğitimi veren özel okul, kurs ve dershanelerden eğitim hizmeti alabilirler. </a:t>
            </a:r>
          </a:p>
        </p:txBody>
      </p:sp>
    </p:spTree>
    <p:extLst>
      <p:ext uri="{BB962C8B-B14F-4D97-AF65-F5344CB8AC3E}">
        <p14:creationId xmlns:p14="http://schemas.microsoft.com/office/powerpoint/2010/main" val="52162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YANGINA GÜVENLİĞİNDE SORUMLU EKİPLER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900" b="1" dirty="0" smtClean="0">
                <a:latin typeface="Arial Narrow" panose="020B0606020202030204" pitchFamily="34" charset="0"/>
                <a:ea typeface="+mj-ea"/>
                <a:cs typeface="+mj-cs"/>
              </a:rPr>
              <a:t>2.7. Yangın </a:t>
            </a:r>
            <a:r>
              <a:rPr lang="tr-TR" sz="1900" b="1" dirty="0">
                <a:latin typeface="Arial Narrow" panose="020B0606020202030204" pitchFamily="34" charset="0"/>
                <a:ea typeface="+mj-ea"/>
                <a:cs typeface="+mj-cs"/>
              </a:rPr>
              <a:t>Güvenliği Protokolleri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İtfaiye teşkilatı bulunan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belediyeler, kamu kurum ve kuruluşları ve özel kuruluşlar ile silahlı kuvvetler, meydana gelebilecek yangınlarda karşılıklı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yardımlaşma ve iş birliği amacıyla aralarında </a:t>
            </a:r>
            <a:r>
              <a:rPr lang="tr-TR" sz="1600" b="1" dirty="0" err="1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organizasyonel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 protokol düzenleyebilirler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Protokolde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;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personelin eğitimi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bilgi değişimi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kullanılan araç, gereç ve malzemenin standart hâle getirilmesi,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müşterek tatbikatların yapılması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 ve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muhtemel yangınlara müdahalenin hangi şartlarda yapılacağı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hususları yer alır.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Protokol düzenlenmeden evvel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bu kurumların ve itfaiyelerin sorumluluk bölgelerinde diğer itfaiyenin yardımını gerektirecek büyüklükte bir yangın meydana gelirse,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yardım talebini alan itfaiye teşkilatı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kendi bölgesinde meydana gelebilecek diğer yangınlara karşı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zafiyet oluşturmamak koşuluyla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yardım isteyen itfaiyeye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gerekli ve yeterli desteği göndermek zorundadır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Kamuya ve özel sektöre ait yapı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bina, tesis ve işletmelerde; belirtilen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sistem ve tesisatın yapımı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araç-gereç ve malzemenin temini,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bakım ve onarımı için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ödenek ayrılır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Binaların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yangından korunması için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yıllık bütçelere konulan ödenek başka bir amaç için kullanılamaz. </a:t>
            </a:r>
          </a:p>
        </p:txBody>
      </p:sp>
    </p:spTree>
    <p:extLst>
      <p:ext uri="{BB962C8B-B14F-4D97-AF65-F5344CB8AC3E}">
        <p14:creationId xmlns:p14="http://schemas.microsoft.com/office/powerpoint/2010/main" val="227377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YANGINA GÜVENLİĞİNDE SORUMLU EKİPLER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900" b="1" dirty="0" smtClean="0">
                <a:latin typeface="Arial Narrow" panose="020B0606020202030204" pitchFamily="34" charset="0"/>
                <a:ea typeface="+mj-ea"/>
                <a:cs typeface="+mj-cs"/>
              </a:rPr>
              <a:t>2.7. Yangın </a:t>
            </a:r>
            <a:r>
              <a:rPr lang="tr-TR" sz="1900" b="1" dirty="0">
                <a:latin typeface="Arial Narrow" panose="020B0606020202030204" pitchFamily="34" charset="0"/>
                <a:ea typeface="+mj-ea"/>
                <a:cs typeface="+mj-cs"/>
              </a:rPr>
              <a:t>Güvenliği Protokolleri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Kamuya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ait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yapı, bina, tesis ve işletmelerde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yangınla mücadele için gereken giderler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İl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ve ilçelerdeki hükümet konakları için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İçişleri ve Maliye bakanlıklarının ilgili birimlerince tespit edilerek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Maliye Bakanlığı bütçesine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konulan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İçişleri Bakanlığı tarafından belirlenen tahsis şekline göre il emvaline gönderilen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Genel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bütçeye dâhil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diğer idarelerin merkez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taşra örgütleri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için,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ilgili bakanlık ve dairelerin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kendi bütçelerine konulan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Özel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bütçeli idareler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iktisadi devlet teşekkülleri,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döner sermayeli kuruluşlar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özel kanun ile kurulan teşekküller, özel idare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belediyeler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için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kendi bütçelerine konulan, ödenekler ile karşılanır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Yangınla mücadele için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arazöz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yangın söndürme tüpü vb.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satın alınması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için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yapılacak giderler bina sahibi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kat mülkiyetine tabi binalarda kat malikleri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bina yöneticileri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diğer özel kurum ve kuruluşlarda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iş yeri sahipleri tarafından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tüzel kişiliklerde ise ana sermayeden karşılanır. Binaların yangından korunması için sarf olunması gerekli olan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bu ödenekler başka bir amaçla kullanılamaz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981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4. KAYNAKLAR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Autofit/>
          </a:bodyPr>
          <a:lstStyle/>
          <a:p>
            <a:r>
              <a:rPr lang="tr-TR" sz="1600" dirty="0"/>
              <a:t>Altan, M. F., “Şantiye Güvenlik Sistemi”, 2005 ZKÜ MF Ders Notu, </a:t>
            </a:r>
          </a:p>
          <a:p>
            <a:r>
              <a:rPr lang="tr-TR" sz="1600" dirty="0"/>
              <a:t>Altan, M. F., “Şantiye Organizasyonu”, 2004 ZKÜ MYO Ders Notu, </a:t>
            </a:r>
          </a:p>
          <a:p>
            <a:r>
              <a:rPr lang="tr-TR" sz="1600" dirty="0"/>
              <a:t>Altan, M. F., “Yapı Bilgisi”, 2007 ZKÜ MF Ders Notu, </a:t>
            </a:r>
          </a:p>
          <a:p>
            <a:r>
              <a:rPr lang="tr-TR" sz="1600" dirty="0"/>
              <a:t>Altan, M. F., “Yapı Sistemlerinde Güvenlik”, 2008 ZKÜ MF Ders Notu, </a:t>
            </a:r>
          </a:p>
          <a:p>
            <a:r>
              <a:rPr lang="tr-TR" sz="1600" dirty="0" err="1"/>
              <a:t>Corbett</a:t>
            </a:r>
            <a:r>
              <a:rPr lang="tr-TR" sz="1600" dirty="0"/>
              <a:t>, G. P., Fire </a:t>
            </a:r>
            <a:r>
              <a:rPr lang="tr-TR" sz="1600" dirty="0" err="1"/>
              <a:t>Engineering’s</a:t>
            </a:r>
            <a:r>
              <a:rPr lang="tr-TR" sz="1600" dirty="0"/>
              <a:t> </a:t>
            </a:r>
            <a:r>
              <a:rPr lang="tr-TR" sz="1600" dirty="0" err="1"/>
              <a:t>Handbook</a:t>
            </a:r>
            <a:r>
              <a:rPr lang="tr-TR" sz="1600" dirty="0"/>
              <a:t> </a:t>
            </a:r>
            <a:r>
              <a:rPr lang="tr-TR" sz="1600" dirty="0" err="1"/>
              <a:t>for</a:t>
            </a:r>
            <a:r>
              <a:rPr lang="tr-TR" sz="1600" dirty="0"/>
              <a:t> </a:t>
            </a:r>
            <a:r>
              <a:rPr lang="tr-TR" sz="1600" dirty="0" err="1"/>
              <a:t>Firefihter</a:t>
            </a:r>
            <a:r>
              <a:rPr lang="tr-TR" sz="1600" dirty="0"/>
              <a:t> I &amp; II, Fire </a:t>
            </a:r>
            <a:r>
              <a:rPr lang="tr-TR" sz="1600" dirty="0" err="1"/>
              <a:t>Eng</a:t>
            </a:r>
            <a:r>
              <a:rPr lang="tr-TR" sz="1600" dirty="0"/>
              <a:t>. Bk. </a:t>
            </a:r>
            <a:r>
              <a:rPr lang="tr-TR" sz="1600" dirty="0" err="1"/>
              <a:t>Dept</a:t>
            </a:r>
            <a:r>
              <a:rPr lang="tr-TR" sz="1600" dirty="0"/>
              <a:t>., 2009 </a:t>
            </a:r>
          </a:p>
          <a:p>
            <a:r>
              <a:rPr lang="en-US" sz="1600" dirty="0"/>
              <a:t>IFSTA, Essentials of Fire Fighting and Fire Department Operations, Prentice Hall, (5th Edition), 2008 </a:t>
            </a:r>
          </a:p>
          <a:p>
            <a:r>
              <a:rPr lang="en-US" sz="1600" dirty="0"/>
              <a:t>IFSTA, Fire Service Instructor: Principles and Practice, Jones &amp; Bartlett, (2nd Ed.), 2013 </a:t>
            </a:r>
          </a:p>
          <a:p>
            <a:r>
              <a:rPr lang="tr-TR" sz="1600" dirty="0" err="1"/>
              <a:t>Jones</a:t>
            </a:r>
            <a:r>
              <a:rPr lang="tr-TR" sz="1600" dirty="0"/>
              <a:t>, A. M., Fire </a:t>
            </a:r>
            <a:r>
              <a:rPr lang="tr-TR" sz="1600" dirty="0" err="1"/>
              <a:t>Protection</a:t>
            </a:r>
            <a:r>
              <a:rPr lang="tr-TR" sz="1600" dirty="0"/>
              <a:t> </a:t>
            </a:r>
            <a:r>
              <a:rPr lang="tr-TR" sz="1600" dirty="0" err="1"/>
              <a:t>Systems</a:t>
            </a:r>
            <a:r>
              <a:rPr lang="tr-TR" sz="1600" dirty="0"/>
              <a:t>, </a:t>
            </a:r>
            <a:r>
              <a:rPr lang="tr-TR" sz="1600" dirty="0" err="1"/>
              <a:t>Delmar</a:t>
            </a:r>
            <a:r>
              <a:rPr lang="tr-TR" sz="1600" dirty="0"/>
              <a:t> </a:t>
            </a:r>
            <a:r>
              <a:rPr lang="tr-TR" sz="1600" dirty="0" err="1"/>
              <a:t>Cengage</a:t>
            </a:r>
            <a:r>
              <a:rPr lang="tr-TR" sz="1600" dirty="0"/>
              <a:t> Learning, 2008, </a:t>
            </a:r>
            <a:r>
              <a:rPr lang="tr-TR" sz="1600" dirty="0" err="1"/>
              <a:t>Clifton</a:t>
            </a:r>
            <a:r>
              <a:rPr lang="tr-TR" sz="1600" dirty="0"/>
              <a:t> Park, NY, USA </a:t>
            </a:r>
          </a:p>
          <a:p>
            <a:r>
              <a:rPr lang="en-US" sz="1600" dirty="0" err="1"/>
              <a:t>Klinof</a:t>
            </a:r>
            <a:r>
              <a:rPr lang="en-US" sz="1600" dirty="0"/>
              <a:t>, R. W., Introduction to Fire Protection and Emergency Services, </a:t>
            </a:r>
            <a:r>
              <a:rPr lang="en-US" sz="1600" dirty="0" err="1"/>
              <a:t>Jones&amp;Bartlett</a:t>
            </a:r>
            <a:r>
              <a:rPr lang="en-US" sz="1600" dirty="0"/>
              <a:t> Learning, (5 </a:t>
            </a:r>
            <a:r>
              <a:rPr lang="en-US" sz="1600" dirty="0" err="1"/>
              <a:t>th</a:t>
            </a:r>
            <a:r>
              <a:rPr lang="en-US" sz="1600" dirty="0"/>
              <a:t> Ed.), 2013, USA </a:t>
            </a:r>
          </a:p>
          <a:p>
            <a:r>
              <a:rPr lang="en-US" sz="1600" dirty="0" err="1"/>
              <a:t>Klinof</a:t>
            </a:r>
            <a:r>
              <a:rPr lang="en-US" sz="1600" dirty="0"/>
              <a:t>, R. W., Introduction to Fire Protection, Cengage Learning (4 </a:t>
            </a:r>
            <a:r>
              <a:rPr lang="en-US" sz="1600" dirty="0" err="1"/>
              <a:t>th</a:t>
            </a:r>
            <a:r>
              <a:rPr lang="en-US" sz="1600" dirty="0"/>
              <a:t> Edi), 2011, NY, USA </a:t>
            </a:r>
          </a:p>
          <a:p>
            <a:r>
              <a:rPr lang="en-US" sz="1600" dirty="0" err="1"/>
              <a:t>Lindeburg</a:t>
            </a:r>
            <a:r>
              <a:rPr lang="en-US" sz="1600" dirty="0"/>
              <a:t>, M. R., Fire and Explosion Production Systems: A </a:t>
            </a:r>
            <a:r>
              <a:rPr lang="en-US" sz="1600" dirty="0" err="1"/>
              <a:t>Desing</a:t>
            </a:r>
            <a:r>
              <a:rPr lang="en-US" sz="1600" dirty="0"/>
              <a:t> Professional’s Introduction, 1999, Professional Pub., 2nd Ed., 1999 </a:t>
            </a:r>
            <a:endParaRPr lang="tr-TR" sz="1600" dirty="0" smtClean="0"/>
          </a:p>
          <a:p>
            <a:r>
              <a:rPr lang="tr-TR" sz="1600" dirty="0"/>
              <a:t>TS EN 12094-1, Sabit Yangın Söndürme Sistemleri - Gazlı Söndürme Sistemleri İçin Bileşenler, 2004 </a:t>
            </a:r>
          </a:p>
          <a:p>
            <a:r>
              <a:rPr lang="tr-TR" sz="1600" dirty="0"/>
              <a:t>TSE, EN 1866-1, Seyyar Yangın Söndürücüler, Karakteristikleri, Performansı ve Deney Metotları, 2008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3197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4. KAYNAKLAR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Autofit/>
          </a:bodyPr>
          <a:lstStyle/>
          <a:p>
            <a:r>
              <a:rPr lang="tr-TR" sz="1600" dirty="0"/>
              <a:t>TSE, TS 10223, Yangından Korunma, Yangınla Mücadele, Kurtarma İşlemleri Ve Tehlikeli Maddelerin Taşınması, 2013 </a:t>
            </a:r>
          </a:p>
          <a:p>
            <a:r>
              <a:rPr lang="tr-TR" sz="1600" dirty="0"/>
              <a:t>TSE, TS EN 12259-2, Sabit Yangın Söndürme Sistemleri, Su Püskürtme Elemanları, Islak Tip ve Kuru Alarm Vana Tertibatları, 2002 </a:t>
            </a:r>
          </a:p>
          <a:p>
            <a:r>
              <a:rPr lang="tr-TR" sz="1600" dirty="0"/>
              <a:t>TSE, TS EN 1568-1, Yangın Söndürücü Maddeler, Köpük Konsantreleri - Bölüm 1: Suyla Karışmayan Sıvıların Yüzeyine Uygulanan Orta Genleşmeli Köpük Konsantreleri İçin Özellikler, Nisan 2010. </a:t>
            </a:r>
          </a:p>
          <a:p>
            <a:r>
              <a:rPr lang="tr-TR" sz="1600" dirty="0"/>
              <a:t>TSE, TS EN 54-12, Yangın Algılama ve Yangın Alarm Sistemleri, Duman </a:t>
            </a:r>
            <a:r>
              <a:rPr lang="tr-TR" sz="1600" dirty="0" err="1"/>
              <a:t>Dedektörleri</a:t>
            </a:r>
            <a:r>
              <a:rPr lang="tr-TR" sz="1600" dirty="0"/>
              <a:t>, 2005 </a:t>
            </a:r>
          </a:p>
          <a:p>
            <a:r>
              <a:rPr lang="tr-TR" sz="1600" dirty="0"/>
              <a:t>TSE, TS EN 615 Yangından Korunma - Yangın Söndürücü Maddeler - Tozlar İçin Özellikler (Sınıf D Tozlar Hariç), 2011 </a:t>
            </a:r>
          </a:p>
          <a:p>
            <a:r>
              <a:rPr lang="tr-TR" sz="1600" dirty="0"/>
              <a:t>TSE, TS ISO 14520-2, Gazlı Yangın Söndürme Sistemleri - Fiziksel Özellikler Ve Sistem Tasarımı, 2004 </a:t>
            </a:r>
          </a:p>
          <a:p>
            <a:r>
              <a:rPr lang="tr-TR" sz="1600" dirty="0"/>
              <a:t>TSE, TS ISO 8421-4, Yangından Korunma, Terim ve Tarifler, Yangın Söndürme Tertibatı, 2003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5240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9455</TotalTime>
  <Words>1255</Words>
  <Application>Microsoft Office PowerPoint</Application>
  <PresentationFormat>Özel</PresentationFormat>
  <Paragraphs>172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4" baseType="lpstr">
      <vt:lpstr>Office Teması</vt:lpstr>
      <vt:lpstr> YANGIN GÜVENLİĞİ ORGANİZASYONU</vt:lpstr>
      <vt:lpstr>KONU BAŞLIKLARI</vt:lpstr>
      <vt:lpstr>1. Giriş </vt:lpstr>
      <vt:lpstr>1. Giriş </vt:lpstr>
      <vt:lpstr>2. YANGINA GÜVENLİĞİNDE SORUMLU EKİPLER</vt:lpstr>
      <vt:lpstr>2. YANGINA GÜVENLİĞİNDE SORUMLU EKİPLER</vt:lpstr>
      <vt:lpstr>2. YANGINA GÜVENLİĞİNDE SORUMLU EKİPLER</vt:lpstr>
      <vt:lpstr>2. YANGINA GÜVENLİĞİNDE SORUMLU EKİPLER</vt:lpstr>
      <vt:lpstr>2. YANGINA GÜVENLİĞİNDE SORUMLU EKİPLER</vt:lpstr>
      <vt:lpstr>2. YANGINA GÜVENLİĞİNDE SORUMLU EKİPLER</vt:lpstr>
      <vt:lpstr>2. YANGINA GÜVENLİĞİNDE SORUMLU EKİPLER</vt:lpstr>
      <vt:lpstr>2. YANGINA GÜVENLİĞİNDE SORUMLU EKİPLER</vt:lpstr>
      <vt:lpstr>2. YANGINA GÜVENLİĞİNDE SORUMLU EKİPLER</vt:lpstr>
      <vt:lpstr>2. YANGINA GÜVENLİĞİNDE SORUMLU EKİPLER</vt:lpstr>
      <vt:lpstr>2. YANGINA GÜVENLİĞİNDE SORUMLU EKİPLER</vt:lpstr>
      <vt:lpstr>2. YANGINA GÜVENLİĞİNDE SORUMLU EKİPLER</vt:lpstr>
      <vt:lpstr>2. YANGINA GÜVENLİĞİNDE SORUMLU EKİPLER</vt:lpstr>
      <vt:lpstr>2. YANGINA GÜVENLİĞİNDE SORUMLU EKİPLER</vt:lpstr>
      <vt:lpstr>2. YANGINA GÜVENLİĞİNDE SORUMLU EKİPLER</vt:lpstr>
      <vt:lpstr>2. YANGINA GÜVENLİĞİNDE SORUMLU EKİPLER</vt:lpstr>
      <vt:lpstr>2. YANGINA GÜVENLİĞİNDE SORUMLU EKİPLER</vt:lpstr>
      <vt:lpstr>4. KAYNAKLAR</vt:lpstr>
      <vt:lpstr>4. KAYNAKLAR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UZEM - Part 1</dc:creator>
  <cp:lastModifiedBy>windows</cp:lastModifiedBy>
  <cp:revision>557</cp:revision>
  <cp:lastPrinted>2018-02-07T07:08:30Z</cp:lastPrinted>
  <dcterms:created xsi:type="dcterms:W3CDTF">2016-06-28T08:34:33Z</dcterms:created>
  <dcterms:modified xsi:type="dcterms:W3CDTF">2019-12-17T07:51:22Z</dcterms:modified>
</cp:coreProperties>
</file>