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handoutMasterIdLst>
    <p:handoutMasterId r:id="rId27"/>
  </p:handoutMasterIdLst>
  <p:sldIdLst>
    <p:sldId id="256" r:id="rId2"/>
    <p:sldId id="285" r:id="rId3"/>
    <p:sldId id="265" r:id="rId4"/>
    <p:sldId id="278" r:id="rId5"/>
    <p:sldId id="321" r:id="rId6"/>
    <p:sldId id="322" r:id="rId7"/>
    <p:sldId id="323" r:id="rId8"/>
    <p:sldId id="324" r:id="rId9"/>
    <p:sldId id="325" r:id="rId10"/>
    <p:sldId id="326" r:id="rId11"/>
    <p:sldId id="327" r:id="rId12"/>
    <p:sldId id="328" r:id="rId13"/>
    <p:sldId id="329" r:id="rId14"/>
    <p:sldId id="330" r:id="rId15"/>
    <p:sldId id="331" r:id="rId16"/>
    <p:sldId id="332" r:id="rId17"/>
    <p:sldId id="333" r:id="rId18"/>
    <p:sldId id="334" r:id="rId19"/>
    <p:sldId id="335" r:id="rId20"/>
    <p:sldId id="336" r:id="rId21"/>
    <p:sldId id="337" r:id="rId22"/>
    <p:sldId id="338" r:id="rId23"/>
    <p:sldId id="339" r:id="rId24"/>
    <p:sldId id="340" r:id="rId25"/>
    <p:sldId id="284" r:id="rId26"/>
  </p:sldIdLst>
  <p:sldSz cx="12192000" cy="6858000"/>
  <p:notesSz cx="6797675" cy="9926638"/>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Orta Stil 2 - Vurgu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7015" autoAdjust="0"/>
    <p:restoredTop sz="94660"/>
  </p:normalViewPr>
  <p:slideViewPr>
    <p:cSldViewPr snapToGrid="0" showGuides="1">
      <p:cViewPr>
        <p:scale>
          <a:sx n="81" d="100"/>
          <a:sy n="81" d="100"/>
        </p:scale>
        <p:origin x="-216" y="72"/>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handoutMaster" Target="handoutMasters/handoutMaster1.xml"/><Relationship Id="rId30"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2.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Üstbilgi Yer Tutucusu 1"/>
          <p:cNvSpPr>
            <a:spLocks noGrp="1"/>
          </p:cNvSpPr>
          <p:nvPr>
            <p:ph type="hdr" sz="quarter"/>
          </p:nvPr>
        </p:nvSpPr>
        <p:spPr>
          <a:xfrm>
            <a:off x="0" y="0"/>
            <a:ext cx="2945659" cy="496332"/>
          </a:xfrm>
          <a:prstGeom prst="rect">
            <a:avLst/>
          </a:prstGeom>
        </p:spPr>
        <p:txBody>
          <a:bodyPr vert="horz" lIns="91440" tIns="45720" rIns="91440" bIns="45720" rtlCol="0"/>
          <a:lstStyle>
            <a:lvl1pPr algn="l">
              <a:defRPr sz="1200"/>
            </a:lvl1pPr>
          </a:lstStyle>
          <a:p>
            <a:endParaRPr lang="tr-TR"/>
          </a:p>
        </p:txBody>
      </p:sp>
      <p:sp>
        <p:nvSpPr>
          <p:cNvPr id="3" name="Veri Yer Tutucusu 2"/>
          <p:cNvSpPr>
            <a:spLocks noGrp="1"/>
          </p:cNvSpPr>
          <p:nvPr>
            <p:ph type="dt" sz="quarter" idx="1"/>
          </p:nvPr>
        </p:nvSpPr>
        <p:spPr>
          <a:xfrm>
            <a:off x="3850443" y="0"/>
            <a:ext cx="2945659" cy="496332"/>
          </a:xfrm>
          <a:prstGeom prst="rect">
            <a:avLst/>
          </a:prstGeom>
        </p:spPr>
        <p:txBody>
          <a:bodyPr vert="horz" lIns="91440" tIns="45720" rIns="91440" bIns="45720" rtlCol="0"/>
          <a:lstStyle>
            <a:lvl1pPr algn="r">
              <a:defRPr sz="1200"/>
            </a:lvl1pPr>
          </a:lstStyle>
          <a:p>
            <a:fld id="{00C4ECB7-15DF-45AA-862D-49739B00B4C9}" type="datetimeFigureOut">
              <a:rPr lang="tr-TR" smtClean="0"/>
              <a:t>10.10.2019</a:t>
            </a:fld>
            <a:endParaRPr lang="tr-TR"/>
          </a:p>
        </p:txBody>
      </p:sp>
      <p:sp>
        <p:nvSpPr>
          <p:cNvPr id="4" name="Altbilgi Yer Tutucusu 3"/>
          <p:cNvSpPr>
            <a:spLocks noGrp="1"/>
          </p:cNvSpPr>
          <p:nvPr>
            <p:ph type="ftr" sz="quarter" idx="2"/>
          </p:nvPr>
        </p:nvSpPr>
        <p:spPr>
          <a:xfrm>
            <a:off x="0" y="9428583"/>
            <a:ext cx="2945659" cy="496332"/>
          </a:xfrm>
          <a:prstGeom prst="rect">
            <a:avLst/>
          </a:prstGeom>
        </p:spPr>
        <p:txBody>
          <a:bodyPr vert="horz" lIns="91440" tIns="45720" rIns="91440" bIns="45720" rtlCol="0" anchor="b"/>
          <a:lstStyle>
            <a:lvl1pPr algn="l">
              <a:defRPr sz="1200"/>
            </a:lvl1pPr>
          </a:lstStyle>
          <a:p>
            <a:endParaRPr lang="tr-TR"/>
          </a:p>
        </p:txBody>
      </p:sp>
      <p:sp>
        <p:nvSpPr>
          <p:cNvPr id="5" name="Slayt Numarası Yer Tutucusu 4"/>
          <p:cNvSpPr>
            <a:spLocks noGrp="1"/>
          </p:cNvSpPr>
          <p:nvPr>
            <p:ph type="sldNum" sz="quarter" idx="3"/>
          </p:nvPr>
        </p:nvSpPr>
        <p:spPr>
          <a:xfrm>
            <a:off x="3850443" y="9428583"/>
            <a:ext cx="2945659" cy="496332"/>
          </a:xfrm>
          <a:prstGeom prst="rect">
            <a:avLst/>
          </a:prstGeom>
        </p:spPr>
        <p:txBody>
          <a:bodyPr vert="horz" lIns="91440" tIns="45720" rIns="91440" bIns="45720" rtlCol="0" anchor="b"/>
          <a:lstStyle>
            <a:lvl1pPr algn="r">
              <a:defRPr sz="1200"/>
            </a:lvl1pPr>
          </a:lstStyle>
          <a:p>
            <a:fld id="{F0FF5A51-F5FB-47CC-B591-181658FE1B4C}" type="slidenum">
              <a:rPr lang="tr-TR" smtClean="0"/>
              <a:t>‹#›</a:t>
            </a:fld>
            <a:endParaRPr lang="tr-TR"/>
          </a:p>
        </p:txBody>
      </p:sp>
    </p:spTree>
    <p:extLst>
      <p:ext uri="{BB962C8B-B14F-4D97-AF65-F5344CB8AC3E}">
        <p14:creationId xmlns:p14="http://schemas.microsoft.com/office/powerpoint/2010/main" val="3382469220"/>
      </p:ext>
    </p:extLst>
  </p:cSld>
  <p:clrMap bg1="lt1" tx1="dk1" bg2="lt2" tx2="dk2" accent1="accent1" accent2="accent2" accent3="accent3" accent4="accent4" accent5="accent5" accent6="accent6" hlink="hlink" folHlink="folHlink"/>
</p:handout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Unvan 1"/>
          <p:cNvSpPr>
            <a:spLocks noGrp="1"/>
          </p:cNvSpPr>
          <p:nvPr>
            <p:ph type="ctrTitle"/>
          </p:nvPr>
        </p:nvSpPr>
        <p:spPr>
          <a:xfrm>
            <a:off x="1524000" y="1122363"/>
            <a:ext cx="9144000" cy="2387600"/>
          </a:xfrm>
        </p:spPr>
        <p:txBody>
          <a:bodyPr anchor="b"/>
          <a:lstStyle>
            <a:lvl1pPr algn="ctr">
              <a:defRPr sz="6000"/>
            </a:lvl1pPr>
          </a:lstStyle>
          <a:p>
            <a:r>
              <a:rPr lang="tr-TR" smtClean="0"/>
              <a:t>Asıl başlık stili için tıklatın</a:t>
            </a:r>
            <a:endParaRPr lang="tr-TR"/>
          </a:p>
        </p:txBody>
      </p:sp>
      <p:sp>
        <p:nvSpPr>
          <p:cNvPr id="3" name="Alt Başlık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tr-TR" smtClean="0"/>
              <a:t>Asıl alt başlık stilini düzenlemek için tıklatın</a:t>
            </a:r>
            <a:endParaRPr lang="tr-TR"/>
          </a:p>
        </p:txBody>
      </p:sp>
      <p:sp>
        <p:nvSpPr>
          <p:cNvPr id="4" name="Veri Yer Tutucusu 3"/>
          <p:cNvSpPr>
            <a:spLocks noGrp="1"/>
          </p:cNvSpPr>
          <p:nvPr>
            <p:ph type="dt" sz="half" idx="10"/>
          </p:nvPr>
        </p:nvSpPr>
        <p:spPr/>
        <p:txBody>
          <a:bodyPr/>
          <a:lstStyle/>
          <a:p>
            <a:fld id="{08E91ED6-9D3E-4BAB-B336-E996545A2B25}" type="datetimeFigureOut">
              <a:rPr lang="tr-TR" smtClean="0"/>
              <a:t>10.10.2019</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F4B8EA5C-D8CC-4D07-B0C3-D20FDDFF5995}" type="slidenum">
              <a:rPr lang="tr-TR" smtClean="0"/>
              <a:t>‹#›</a:t>
            </a:fld>
            <a:endParaRPr lang="tr-TR"/>
          </a:p>
        </p:txBody>
      </p:sp>
    </p:spTree>
    <p:extLst>
      <p:ext uri="{BB962C8B-B14F-4D97-AF65-F5344CB8AC3E}">
        <p14:creationId xmlns:p14="http://schemas.microsoft.com/office/powerpoint/2010/main" val="237635644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smtClean="0"/>
              <a:t>Asıl başlık stili için tıklatın</a:t>
            </a:r>
            <a:endParaRPr lang="tr-TR"/>
          </a:p>
        </p:txBody>
      </p:sp>
      <p:sp>
        <p:nvSpPr>
          <p:cNvPr id="3" name="İçerik Yer Tutucusu 2"/>
          <p:cNvSpPr>
            <a:spLocks noGrp="1"/>
          </p:cNvSpPr>
          <p:nvPr>
            <p:ph idx="1"/>
          </p:nvPr>
        </p:nvSpPr>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10"/>
          </p:nvPr>
        </p:nvSpPr>
        <p:spPr/>
        <p:txBody>
          <a:bodyPr/>
          <a:lstStyle/>
          <a:p>
            <a:fld id="{08E91ED6-9D3E-4BAB-B336-E996545A2B25}" type="datetimeFigureOut">
              <a:rPr lang="tr-TR" smtClean="0"/>
              <a:t>10.10.2019</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F4B8EA5C-D8CC-4D07-B0C3-D20FDDFF5995}" type="slidenum">
              <a:rPr lang="tr-TR" smtClean="0"/>
              <a:t>‹#›</a:t>
            </a:fld>
            <a:endParaRPr lang="tr-TR"/>
          </a:p>
        </p:txBody>
      </p:sp>
    </p:spTree>
    <p:extLst>
      <p:ext uri="{BB962C8B-B14F-4D97-AF65-F5344CB8AC3E}">
        <p14:creationId xmlns:p14="http://schemas.microsoft.com/office/powerpoint/2010/main" val="194437308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bilgisi">
    <p:spTree>
      <p:nvGrpSpPr>
        <p:cNvPr id="1" name=""/>
        <p:cNvGrpSpPr/>
        <p:nvPr/>
      </p:nvGrpSpPr>
      <p:grpSpPr>
        <a:xfrm>
          <a:off x="0" y="0"/>
          <a:ext cx="0" cy="0"/>
          <a:chOff x="0" y="0"/>
          <a:chExt cx="0" cy="0"/>
        </a:xfrm>
      </p:grpSpPr>
      <p:sp>
        <p:nvSpPr>
          <p:cNvPr id="2" name="Unvan 1"/>
          <p:cNvSpPr>
            <a:spLocks noGrp="1"/>
          </p:cNvSpPr>
          <p:nvPr>
            <p:ph type="title"/>
          </p:nvPr>
        </p:nvSpPr>
        <p:spPr>
          <a:xfrm>
            <a:off x="831850" y="1709738"/>
            <a:ext cx="10515600" cy="2852737"/>
          </a:xfrm>
        </p:spPr>
        <p:txBody>
          <a:bodyPr anchor="b"/>
          <a:lstStyle>
            <a:lvl1pPr>
              <a:defRPr sz="6000"/>
            </a:lvl1pPr>
          </a:lstStyle>
          <a:p>
            <a:r>
              <a:rPr lang="tr-TR" smtClean="0"/>
              <a:t>Asıl başlık stili için tıklatın</a:t>
            </a:r>
            <a:endParaRPr lang="tr-TR"/>
          </a:p>
        </p:txBody>
      </p:sp>
      <p:sp>
        <p:nvSpPr>
          <p:cNvPr id="3" name="Metin Yer Tutucusu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tr-TR" smtClean="0"/>
              <a:t>Asıl metin stillerini düzenlemek için tıklatın</a:t>
            </a:r>
          </a:p>
        </p:txBody>
      </p:sp>
      <p:sp>
        <p:nvSpPr>
          <p:cNvPr id="4" name="Veri Yer Tutucusu 3"/>
          <p:cNvSpPr>
            <a:spLocks noGrp="1"/>
          </p:cNvSpPr>
          <p:nvPr>
            <p:ph type="dt" sz="half" idx="10"/>
          </p:nvPr>
        </p:nvSpPr>
        <p:spPr/>
        <p:txBody>
          <a:bodyPr/>
          <a:lstStyle/>
          <a:p>
            <a:fld id="{08E91ED6-9D3E-4BAB-B336-E996545A2B25}" type="datetimeFigureOut">
              <a:rPr lang="tr-TR" smtClean="0"/>
              <a:t>10.10.2019</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F4B8EA5C-D8CC-4D07-B0C3-D20FDDFF5995}" type="slidenum">
              <a:rPr lang="tr-TR" smtClean="0"/>
              <a:t>‹#›</a:t>
            </a:fld>
            <a:endParaRPr lang="tr-TR"/>
          </a:p>
        </p:txBody>
      </p:sp>
    </p:spTree>
    <p:extLst>
      <p:ext uri="{BB962C8B-B14F-4D97-AF65-F5344CB8AC3E}">
        <p14:creationId xmlns:p14="http://schemas.microsoft.com/office/powerpoint/2010/main" val="415053342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smtClean="0"/>
              <a:t>Asıl başlık stili için tıklatın</a:t>
            </a:r>
            <a:endParaRPr lang="tr-TR"/>
          </a:p>
        </p:txBody>
      </p:sp>
      <p:sp>
        <p:nvSpPr>
          <p:cNvPr id="3" name="İçerik Yer Tutucusu 2"/>
          <p:cNvSpPr>
            <a:spLocks noGrp="1"/>
          </p:cNvSpPr>
          <p:nvPr>
            <p:ph sz="half" idx="1"/>
          </p:nvPr>
        </p:nvSpPr>
        <p:spPr>
          <a:xfrm>
            <a:off x="838200" y="1825625"/>
            <a:ext cx="5181600" cy="4351338"/>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İçerik Yer Tutucusu 3"/>
          <p:cNvSpPr>
            <a:spLocks noGrp="1"/>
          </p:cNvSpPr>
          <p:nvPr>
            <p:ph sz="half" idx="2"/>
          </p:nvPr>
        </p:nvSpPr>
        <p:spPr>
          <a:xfrm>
            <a:off x="6172200" y="1825625"/>
            <a:ext cx="5181600" cy="4351338"/>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Veri Yer Tutucusu 4"/>
          <p:cNvSpPr>
            <a:spLocks noGrp="1"/>
          </p:cNvSpPr>
          <p:nvPr>
            <p:ph type="dt" sz="half" idx="10"/>
          </p:nvPr>
        </p:nvSpPr>
        <p:spPr/>
        <p:txBody>
          <a:bodyPr/>
          <a:lstStyle/>
          <a:p>
            <a:fld id="{08E91ED6-9D3E-4BAB-B336-E996545A2B25}" type="datetimeFigureOut">
              <a:rPr lang="tr-TR" smtClean="0"/>
              <a:t>10.10.2019</a:t>
            </a:fld>
            <a:endParaRPr lang="tr-TR"/>
          </a:p>
        </p:txBody>
      </p:sp>
      <p:sp>
        <p:nvSpPr>
          <p:cNvPr id="6" name="Altbilgi Yer Tutucusu 5"/>
          <p:cNvSpPr>
            <a:spLocks noGrp="1"/>
          </p:cNvSpPr>
          <p:nvPr>
            <p:ph type="ftr" sz="quarter" idx="11"/>
          </p:nvPr>
        </p:nvSpPr>
        <p:spPr/>
        <p:txBody>
          <a:bodyPr/>
          <a:lstStyle/>
          <a:p>
            <a:endParaRPr lang="tr-TR"/>
          </a:p>
        </p:txBody>
      </p:sp>
      <p:sp>
        <p:nvSpPr>
          <p:cNvPr id="7" name="Slayt Numarası Yer Tutucusu 6"/>
          <p:cNvSpPr>
            <a:spLocks noGrp="1"/>
          </p:cNvSpPr>
          <p:nvPr>
            <p:ph type="sldNum" sz="quarter" idx="12"/>
          </p:nvPr>
        </p:nvSpPr>
        <p:spPr/>
        <p:txBody>
          <a:bodyPr/>
          <a:lstStyle/>
          <a:p>
            <a:fld id="{F4B8EA5C-D8CC-4D07-B0C3-D20FDDFF5995}" type="slidenum">
              <a:rPr lang="tr-TR" smtClean="0"/>
              <a:t>‹#›</a:t>
            </a:fld>
            <a:endParaRPr lang="tr-TR"/>
          </a:p>
        </p:txBody>
      </p:sp>
    </p:spTree>
    <p:extLst>
      <p:ext uri="{BB962C8B-B14F-4D97-AF65-F5344CB8AC3E}">
        <p14:creationId xmlns:p14="http://schemas.microsoft.com/office/powerpoint/2010/main" val="312598113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Unvan 1"/>
          <p:cNvSpPr>
            <a:spLocks noGrp="1"/>
          </p:cNvSpPr>
          <p:nvPr>
            <p:ph type="title"/>
          </p:nvPr>
        </p:nvSpPr>
        <p:spPr>
          <a:xfrm>
            <a:off x="839788" y="365125"/>
            <a:ext cx="10515600" cy="1325563"/>
          </a:xfrm>
        </p:spPr>
        <p:txBody>
          <a:bodyPr/>
          <a:lstStyle/>
          <a:p>
            <a:r>
              <a:rPr lang="tr-TR" smtClean="0"/>
              <a:t>Asıl başlık stili için tıklatın</a:t>
            </a:r>
            <a:endParaRPr lang="tr-TR"/>
          </a:p>
        </p:txBody>
      </p:sp>
      <p:sp>
        <p:nvSpPr>
          <p:cNvPr id="3" name="Metin Yer Tutucusu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4" name="İçerik Yer Tutucusu 3"/>
          <p:cNvSpPr>
            <a:spLocks noGrp="1"/>
          </p:cNvSpPr>
          <p:nvPr>
            <p:ph sz="half" idx="2"/>
          </p:nvPr>
        </p:nvSpPr>
        <p:spPr>
          <a:xfrm>
            <a:off x="839788" y="2505075"/>
            <a:ext cx="5157787" cy="3684588"/>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Metin Yer Tutucusu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6" name="İçerik Yer Tutucusu 5"/>
          <p:cNvSpPr>
            <a:spLocks noGrp="1"/>
          </p:cNvSpPr>
          <p:nvPr>
            <p:ph sz="quarter" idx="4"/>
          </p:nvPr>
        </p:nvSpPr>
        <p:spPr>
          <a:xfrm>
            <a:off x="6172200" y="2505075"/>
            <a:ext cx="5183188" cy="3684588"/>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7" name="Veri Yer Tutucusu 6"/>
          <p:cNvSpPr>
            <a:spLocks noGrp="1"/>
          </p:cNvSpPr>
          <p:nvPr>
            <p:ph type="dt" sz="half" idx="10"/>
          </p:nvPr>
        </p:nvSpPr>
        <p:spPr/>
        <p:txBody>
          <a:bodyPr/>
          <a:lstStyle/>
          <a:p>
            <a:fld id="{08E91ED6-9D3E-4BAB-B336-E996545A2B25}" type="datetimeFigureOut">
              <a:rPr lang="tr-TR" smtClean="0"/>
              <a:t>10.10.2019</a:t>
            </a:fld>
            <a:endParaRPr lang="tr-TR"/>
          </a:p>
        </p:txBody>
      </p:sp>
      <p:sp>
        <p:nvSpPr>
          <p:cNvPr id="8" name="Altbilgi Yer Tutucusu 7"/>
          <p:cNvSpPr>
            <a:spLocks noGrp="1"/>
          </p:cNvSpPr>
          <p:nvPr>
            <p:ph type="ftr" sz="quarter" idx="11"/>
          </p:nvPr>
        </p:nvSpPr>
        <p:spPr/>
        <p:txBody>
          <a:bodyPr/>
          <a:lstStyle/>
          <a:p>
            <a:endParaRPr lang="tr-TR"/>
          </a:p>
        </p:txBody>
      </p:sp>
      <p:sp>
        <p:nvSpPr>
          <p:cNvPr id="9" name="Slayt Numarası Yer Tutucusu 8"/>
          <p:cNvSpPr>
            <a:spLocks noGrp="1"/>
          </p:cNvSpPr>
          <p:nvPr>
            <p:ph type="sldNum" sz="quarter" idx="12"/>
          </p:nvPr>
        </p:nvSpPr>
        <p:spPr/>
        <p:txBody>
          <a:bodyPr/>
          <a:lstStyle/>
          <a:p>
            <a:fld id="{F4B8EA5C-D8CC-4D07-B0C3-D20FDDFF5995}" type="slidenum">
              <a:rPr lang="tr-TR" smtClean="0"/>
              <a:t>‹#›</a:t>
            </a:fld>
            <a:endParaRPr lang="tr-TR"/>
          </a:p>
        </p:txBody>
      </p:sp>
    </p:spTree>
    <p:extLst>
      <p:ext uri="{BB962C8B-B14F-4D97-AF65-F5344CB8AC3E}">
        <p14:creationId xmlns:p14="http://schemas.microsoft.com/office/powerpoint/2010/main" val="15478147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smtClean="0"/>
              <a:t>Asıl başlık stili için tıklatın</a:t>
            </a:r>
            <a:endParaRPr lang="tr-TR"/>
          </a:p>
        </p:txBody>
      </p:sp>
      <p:sp>
        <p:nvSpPr>
          <p:cNvPr id="3" name="Veri Yer Tutucusu 2"/>
          <p:cNvSpPr>
            <a:spLocks noGrp="1"/>
          </p:cNvSpPr>
          <p:nvPr>
            <p:ph type="dt" sz="half" idx="10"/>
          </p:nvPr>
        </p:nvSpPr>
        <p:spPr/>
        <p:txBody>
          <a:bodyPr/>
          <a:lstStyle/>
          <a:p>
            <a:fld id="{08E91ED6-9D3E-4BAB-B336-E996545A2B25}" type="datetimeFigureOut">
              <a:rPr lang="tr-TR" smtClean="0"/>
              <a:t>10.10.2019</a:t>
            </a:fld>
            <a:endParaRPr lang="tr-TR"/>
          </a:p>
        </p:txBody>
      </p:sp>
      <p:sp>
        <p:nvSpPr>
          <p:cNvPr id="4" name="Altbilgi Yer Tutucusu 3"/>
          <p:cNvSpPr>
            <a:spLocks noGrp="1"/>
          </p:cNvSpPr>
          <p:nvPr>
            <p:ph type="ftr" sz="quarter" idx="11"/>
          </p:nvPr>
        </p:nvSpPr>
        <p:spPr/>
        <p:txBody>
          <a:bodyPr/>
          <a:lstStyle/>
          <a:p>
            <a:endParaRPr lang="tr-TR"/>
          </a:p>
        </p:txBody>
      </p:sp>
      <p:sp>
        <p:nvSpPr>
          <p:cNvPr id="5" name="Slayt Numarası Yer Tutucusu 4"/>
          <p:cNvSpPr>
            <a:spLocks noGrp="1"/>
          </p:cNvSpPr>
          <p:nvPr>
            <p:ph type="sldNum" sz="quarter" idx="12"/>
          </p:nvPr>
        </p:nvSpPr>
        <p:spPr/>
        <p:txBody>
          <a:bodyPr/>
          <a:lstStyle/>
          <a:p>
            <a:fld id="{F4B8EA5C-D8CC-4D07-B0C3-D20FDDFF5995}" type="slidenum">
              <a:rPr lang="tr-TR" smtClean="0"/>
              <a:t>‹#›</a:t>
            </a:fld>
            <a:endParaRPr lang="tr-TR"/>
          </a:p>
        </p:txBody>
      </p:sp>
    </p:spTree>
    <p:extLst>
      <p:ext uri="{BB962C8B-B14F-4D97-AF65-F5344CB8AC3E}">
        <p14:creationId xmlns:p14="http://schemas.microsoft.com/office/powerpoint/2010/main" val="7341024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Veri Yer Tutucusu 1"/>
          <p:cNvSpPr>
            <a:spLocks noGrp="1"/>
          </p:cNvSpPr>
          <p:nvPr>
            <p:ph type="dt" sz="half" idx="10"/>
          </p:nvPr>
        </p:nvSpPr>
        <p:spPr/>
        <p:txBody>
          <a:bodyPr/>
          <a:lstStyle/>
          <a:p>
            <a:fld id="{08E91ED6-9D3E-4BAB-B336-E996545A2B25}" type="datetimeFigureOut">
              <a:rPr lang="tr-TR" smtClean="0"/>
              <a:t>10.10.2019</a:t>
            </a:fld>
            <a:endParaRPr lang="tr-TR"/>
          </a:p>
        </p:txBody>
      </p:sp>
      <p:sp>
        <p:nvSpPr>
          <p:cNvPr id="3" name="Altbilgi Yer Tutucusu 2"/>
          <p:cNvSpPr>
            <a:spLocks noGrp="1"/>
          </p:cNvSpPr>
          <p:nvPr>
            <p:ph type="ftr" sz="quarter" idx="11"/>
          </p:nvPr>
        </p:nvSpPr>
        <p:spPr/>
        <p:txBody>
          <a:bodyPr/>
          <a:lstStyle/>
          <a:p>
            <a:endParaRPr lang="tr-TR"/>
          </a:p>
        </p:txBody>
      </p:sp>
      <p:sp>
        <p:nvSpPr>
          <p:cNvPr id="4" name="Slayt Numarası Yer Tutucusu 3"/>
          <p:cNvSpPr>
            <a:spLocks noGrp="1"/>
          </p:cNvSpPr>
          <p:nvPr>
            <p:ph type="sldNum" sz="quarter" idx="12"/>
          </p:nvPr>
        </p:nvSpPr>
        <p:spPr/>
        <p:txBody>
          <a:bodyPr/>
          <a:lstStyle/>
          <a:p>
            <a:fld id="{F4B8EA5C-D8CC-4D07-B0C3-D20FDDFF5995}" type="slidenum">
              <a:rPr lang="tr-TR" smtClean="0"/>
              <a:t>‹#›</a:t>
            </a:fld>
            <a:endParaRPr lang="tr-TR"/>
          </a:p>
        </p:txBody>
      </p:sp>
    </p:spTree>
    <p:extLst>
      <p:ext uri="{BB962C8B-B14F-4D97-AF65-F5344CB8AC3E}">
        <p14:creationId xmlns:p14="http://schemas.microsoft.com/office/powerpoint/2010/main" val="234445227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Unvan 1"/>
          <p:cNvSpPr>
            <a:spLocks noGrp="1"/>
          </p:cNvSpPr>
          <p:nvPr>
            <p:ph type="title"/>
          </p:nvPr>
        </p:nvSpPr>
        <p:spPr>
          <a:xfrm>
            <a:off x="839788" y="457200"/>
            <a:ext cx="3932237" cy="1600200"/>
          </a:xfrm>
        </p:spPr>
        <p:txBody>
          <a:bodyPr anchor="b"/>
          <a:lstStyle>
            <a:lvl1pPr>
              <a:defRPr sz="3200"/>
            </a:lvl1pPr>
          </a:lstStyle>
          <a:p>
            <a:r>
              <a:rPr lang="tr-TR" smtClean="0"/>
              <a:t>Asıl başlık stili için tıklatın</a:t>
            </a:r>
            <a:endParaRPr lang="tr-TR"/>
          </a:p>
        </p:txBody>
      </p:sp>
      <p:sp>
        <p:nvSpPr>
          <p:cNvPr id="3" name="İçerik Yer Tutucusu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Metin Yer Tutucusu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smtClean="0"/>
              <a:t>Asıl metin stillerini düzenlemek için tıklatın</a:t>
            </a:r>
          </a:p>
        </p:txBody>
      </p:sp>
      <p:sp>
        <p:nvSpPr>
          <p:cNvPr id="5" name="Veri Yer Tutucusu 4"/>
          <p:cNvSpPr>
            <a:spLocks noGrp="1"/>
          </p:cNvSpPr>
          <p:nvPr>
            <p:ph type="dt" sz="half" idx="10"/>
          </p:nvPr>
        </p:nvSpPr>
        <p:spPr/>
        <p:txBody>
          <a:bodyPr/>
          <a:lstStyle/>
          <a:p>
            <a:fld id="{08E91ED6-9D3E-4BAB-B336-E996545A2B25}" type="datetimeFigureOut">
              <a:rPr lang="tr-TR" smtClean="0"/>
              <a:t>10.10.2019</a:t>
            </a:fld>
            <a:endParaRPr lang="tr-TR"/>
          </a:p>
        </p:txBody>
      </p:sp>
      <p:sp>
        <p:nvSpPr>
          <p:cNvPr id="6" name="Altbilgi Yer Tutucusu 5"/>
          <p:cNvSpPr>
            <a:spLocks noGrp="1"/>
          </p:cNvSpPr>
          <p:nvPr>
            <p:ph type="ftr" sz="quarter" idx="11"/>
          </p:nvPr>
        </p:nvSpPr>
        <p:spPr/>
        <p:txBody>
          <a:bodyPr/>
          <a:lstStyle/>
          <a:p>
            <a:endParaRPr lang="tr-TR"/>
          </a:p>
        </p:txBody>
      </p:sp>
      <p:sp>
        <p:nvSpPr>
          <p:cNvPr id="7" name="Slayt Numarası Yer Tutucusu 6"/>
          <p:cNvSpPr>
            <a:spLocks noGrp="1"/>
          </p:cNvSpPr>
          <p:nvPr>
            <p:ph type="sldNum" sz="quarter" idx="12"/>
          </p:nvPr>
        </p:nvSpPr>
        <p:spPr/>
        <p:txBody>
          <a:bodyPr/>
          <a:lstStyle/>
          <a:p>
            <a:fld id="{F4B8EA5C-D8CC-4D07-B0C3-D20FDDFF5995}" type="slidenum">
              <a:rPr lang="tr-TR" smtClean="0"/>
              <a:t>‹#›</a:t>
            </a:fld>
            <a:endParaRPr lang="tr-TR"/>
          </a:p>
        </p:txBody>
      </p:sp>
    </p:spTree>
    <p:extLst>
      <p:ext uri="{BB962C8B-B14F-4D97-AF65-F5344CB8AC3E}">
        <p14:creationId xmlns:p14="http://schemas.microsoft.com/office/powerpoint/2010/main" val="187062102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Unvan 1"/>
          <p:cNvSpPr>
            <a:spLocks noGrp="1"/>
          </p:cNvSpPr>
          <p:nvPr>
            <p:ph type="title"/>
          </p:nvPr>
        </p:nvSpPr>
        <p:spPr>
          <a:xfrm>
            <a:off x="839788" y="457200"/>
            <a:ext cx="3932237" cy="1600200"/>
          </a:xfrm>
        </p:spPr>
        <p:txBody>
          <a:bodyPr anchor="b"/>
          <a:lstStyle>
            <a:lvl1pPr>
              <a:defRPr sz="3200"/>
            </a:lvl1pPr>
          </a:lstStyle>
          <a:p>
            <a:r>
              <a:rPr lang="tr-TR" smtClean="0"/>
              <a:t>Asıl başlık stili için tıklatın</a:t>
            </a:r>
            <a:endParaRPr lang="tr-TR"/>
          </a:p>
        </p:txBody>
      </p:sp>
      <p:sp>
        <p:nvSpPr>
          <p:cNvPr id="3" name="Resim Yer Tutucusu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tr-TR"/>
          </a:p>
        </p:txBody>
      </p:sp>
      <p:sp>
        <p:nvSpPr>
          <p:cNvPr id="4" name="Metin Yer Tutucusu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smtClean="0"/>
              <a:t>Asıl metin stillerini düzenlemek için tıklatın</a:t>
            </a:r>
          </a:p>
        </p:txBody>
      </p:sp>
      <p:sp>
        <p:nvSpPr>
          <p:cNvPr id="5" name="Veri Yer Tutucusu 4"/>
          <p:cNvSpPr>
            <a:spLocks noGrp="1"/>
          </p:cNvSpPr>
          <p:nvPr>
            <p:ph type="dt" sz="half" idx="10"/>
          </p:nvPr>
        </p:nvSpPr>
        <p:spPr/>
        <p:txBody>
          <a:bodyPr/>
          <a:lstStyle/>
          <a:p>
            <a:fld id="{08E91ED6-9D3E-4BAB-B336-E996545A2B25}" type="datetimeFigureOut">
              <a:rPr lang="tr-TR" smtClean="0"/>
              <a:t>10.10.2019</a:t>
            </a:fld>
            <a:endParaRPr lang="tr-TR"/>
          </a:p>
        </p:txBody>
      </p:sp>
      <p:sp>
        <p:nvSpPr>
          <p:cNvPr id="6" name="Altbilgi Yer Tutucusu 5"/>
          <p:cNvSpPr>
            <a:spLocks noGrp="1"/>
          </p:cNvSpPr>
          <p:nvPr>
            <p:ph type="ftr" sz="quarter" idx="11"/>
          </p:nvPr>
        </p:nvSpPr>
        <p:spPr/>
        <p:txBody>
          <a:bodyPr/>
          <a:lstStyle/>
          <a:p>
            <a:endParaRPr lang="tr-TR"/>
          </a:p>
        </p:txBody>
      </p:sp>
      <p:sp>
        <p:nvSpPr>
          <p:cNvPr id="7" name="Slayt Numarası Yer Tutucusu 6"/>
          <p:cNvSpPr>
            <a:spLocks noGrp="1"/>
          </p:cNvSpPr>
          <p:nvPr>
            <p:ph type="sldNum" sz="quarter" idx="12"/>
          </p:nvPr>
        </p:nvSpPr>
        <p:spPr/>
        <p:txBody>
          <a:bodyPr/>
          <a:lstStyle/>
          <a:p>
            <a:fld id="{F4B8EA5C-D8CC-4D07-B0C3-D20FDDFF5995}" type="slidenum">
              <a:rPr lang="tr-TR" smtClean="0"/>
              <a:t>‹#›</a:t>
            </a:fld>
            <a:endParaRPr lang="tr-TR"/>
          </a:p>
        </p:txBody>
      </p:sp>
    </p:spTree>
    <p:extLst>
      <p:ext uri="{BB962C8B-B14F-4D97-AF65-F5344CB8AC3E}">
        <p14:creationId xmlns:p14="http://schemas.microsoft.com/office/powerpoint/2010/main" val="94885228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smtClean="0"/>
              <a:t>Asıl başlık stili için tıklatın</a:t>
            </a:r>
            <a:endParaRPr lang="tr-TR"/>
          </a:p>
        </p:txBody>
      </p:sp>
      <p:sp>
        <p:nvSpPr>
          <p:cNvPr id="3" name="Dikey Metin Yer Tutucusu 2"/>
          <p:cNvSpPr>
            <a:spLocks noGrp="1"/>
          </p:cNvSpPr>
          <p:nvPr>
            <p:ph type="body" orient="vert" idx="1"/>
          </p:nvPr>
        </p:nvSpPr>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10"/>
          </p:nvPr>
        </p:nvSpPr>
        <p:spPr/>
        <p:txBody>
          <a:bodyPr/>
          <a:lstStyle/>
          <a:p>
            <a:fld id="{08E91ED6-9D3E-4BAB-B336-E996545A2B25}" type="datetimeFigureOut">
              <a:rPr lang="tr-TR" smtClean="0"/>
              <a:t>10.10.2019</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F4B8EA5C-D8CC-4D07-B0C3-D20FDDFF5995}" type="slidenum">
              <a:rPr lang="tr-TR" smtClean="0"/>
              <a:t>‹#›</a:t>
            </a:fld>
            <a:endParaRPr lang="tr-TR"/>
          </a:p>
        </p:txBody>
      </p:sp>
    </p:spTree>
    <p:extLst>
      <p:ext uri="{BB962C8B-B14F-4D97-AF65-F5344CB8AC3E}">
        <p14:creationId xmlns:p14="http://schemas.microsoft.com/office/powerpoint/2010/main" val="151742486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Dikey Başlık 1"/>
          <p:cNvSpPr>
            <a:spLocks noGrp="1"/>
          </p:cNvSpPr>
          <p:nvPr>
            <p:ph type="title" orient="vert"/>
          </p:nvPr>
        </p:nvSpPr>
        <p:spPr>
          <a:xfrm>
            <a:off x="8724900" y="365125"/>
            <a:ext cx="2628900" cy="5811838"/>
          </a:xfrm>
        </p:spPr>
        <p:txBody>
          <a:bodyPr vert="eaVert"/>
          <a:lstStyle/>
          <a:p>
            <a:r>
              <a:rPr lang="tr-TR" smtClean="0"/>
              <a:t>Asıl başlık stili için tıklatın</a:t>
            </a:r>
            <a:endParaRPr lang="tr-TR"/>
          </a:p>
        </p:txBody>
      </p:sp>
      <p:sp>
        <p:nvSpPr>
          <p:cNvPr id="3" name="Dikey Metin Yer Tutucusu 2"/>
          <p:cNvSpPr>
            <a:spLocks noGrp="1"/>
          </p:cNvSpPr>
          <p:nvPr>
            <p:ph type="body" orient="vert" idx="1"/>
          </p:nvPr>
        </p:nvSpPr>
        <p:spPr>
          <a:xfrm>
            <a:off x="838200" y="365125"/>
            <a:ext cx="7734300" cy="5811838"/>
          </a:xfrm>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10"/>
          </p:nvPr>
        </p:nvSpPr>
        <p:spPr/>
        <p:txBody>
          <a:bodyPr/>
          <a:lstStyle/>
          <a:p>
            <a:fld id="{08E91ED6-9D3E-4BAB-B336-E996545A2B25}" type="datetimeFigureOut">
              <a:rPr lang="tr-TR" smtClean="0"/>
              <a:t>10.10.2019</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F4B8EA5C-D8CC-4D07-B0C3-D20FDDFF5995}" type="slidenum">
              <a:rPr lang="tr-TR" smtClean="0"/>
              <a:t>‹#›</a:t>
            </a:fld>
            <a:endParaRPr lang="tr-TR"/>
          </a:p>
        </p:txBody>
      </p:sp>
    </p:spTree>
    <p:extLst>
      <p:ext uri="{BB962C8B-B14F-4D97-AF65-F5344CB8AC3E}">
        <p14:creationId xmlns:p14="http://schemas.microsoft.com/office/powerpoint/2010/main" val="44118884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Başlık Yer Tutucusu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tr-TR" smtClean="0"/>
              <a:t>Asıl başlık stili için tıklatın</a:t>
            </a:r>
            <a:endParaRPr lang="tr-TR"/>
          </a:p>
        </p:txBody>
      </p:sp>
      <p:sp>
        <p:nvSpPr>
          <p:cNvPr id="3" name="Metin Yer Tutucusu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8E91ED6-9D3E-4BAB-B336-E996545A2B25}" type="datetimeFigureOut">
              <a:rPr lang="tr-TR" smtClean="0"/>
              <a:t>10.10.2019</a:t>
            </a:fld>
            <a:endParaRPr lang="tr-TR"/>
          </a:p>
        </p:txBody>
      </p:sp>
      <p:sp>
        <p:nvSpPr>
          <p:cNvPr id="5" name="Altbilgi Yer Tutucusu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tr-TR"/>
          </a:p>
        </p:txBody>
      </p:sp>
      <p:sp>
        <p:nvSpPr>
          <p:cNvPr id="6" name="Slayt Numarası Yer Tutucusu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4B8EA5C-D8CC-4D07-B0C3-D20FDDFF5995}" type="slidenum">
              <a:rPr lang="tr-TR" smtClean="0"/>
              <a:t>‹#›</a:t>
            </a:fld>
            <a:endParaRPr lang="tr-TR"/>
          </a:p>
        </p:txBody>
      </p:sp>
    </p:spTree>
    <p:extLst>
      <p:ext uri="{BB962C8B-B14F-4D97-AF65-F5344CB8AC3E}">
        <p14:creationId xmlns:p14="http://schemas.microsoft.com/office/powerpoint/2010/main" val="262016577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p:txBody>
          <a:bodyPr>
            <a:normAutofit/>
          </a:bodyPr>
          <a:lstStyle/>
          <a:p>
            <a:r>
              <a:rPr lang="tr-TR" dirty="0" smtClean="0"/>
              <a:t> </a:t>
            </a:r>
            <a:r>
              <a:rPr lang="tr-TR" dirty="0" smtClean="0">
                <a:latin typeface="Arial Narrow" panose="020B0606020202030204" pitchFamily="34" charset="0"/>
              </a:rPr>
              <a:t>YANGIN SINIFLARI VE SÖNDÜRME TEKNİKLERİ</a:t>
            </a:r>
            <a:endParaRPr lang="tr-TR" dirty="0">
              <a:latin typeface="Arial Narrow" panose="020B0606020202030204" pitchFamily="34" charset="0"/>
            </a:endParaRPr>
          </a:p>
        </p:txBody>
      </p:sp>
      <p:sp>
        <p:nvSpPr>
          <p:cNvPr id="3" name="Alt Başlık 2"/>
          <p:cNvSpPr>
            <a:spLocks noGrp="1"/>
          </p:cNvSpPr>
          <p:nvPr>
            <p:ph type="subTitle" idx="1"/>
          </p:nvPr>
        </p:nvSpPr>
        <p:spPr/>
        <p:txBody>
          <a:bodyPr>
            <a:normAutofit/>
          </a:bodyPr>
          <a:lstStyle/>
          <a:p>
            <a:r>
              <a:rPr lang="tr-TR" sz="3200" dirty="0" err="1">
                <a:latin typeface="Arial Narrow" panose="020B0606020202030204" pitchFamily="34" charset="0"/>
              </a:rPr>
              <a:t>Öğr</a:t>
            </a:r>
            <a:r>
              <a:rPr lang="tr-TR" sz="3200" dirty="0">
                <a:latin typeface="Arial Narrow" panose="020B0606020202030204" pitchFamily="34" charset="0"/>
              </a:rPr>
              <a:t>. </a:t>
            </a:r>
            <a:r>
              <a:rPr lang="tr-TR" sz="3200" dirty="0" smtClean="0">
                <a:latin typeface="Arial Narrow" panose="020B0606020202030204" pitchFamily="34" charset="0"/>
              </a:rPr>
              <a:t>Gör. </a:t>
            </a:r>
            <a:r>
              <a:rPr lang="tr-TR" sz="3200" dirty="0">
                <a:latin typeface="Arial Narrow" panose="020B0606020202030204" pitchFamily="34" charset="0"/>
              </a:rPr>
              <a:t>Mehmet Ali </a:t>
            </a:r>
            <a:r>
              <a:rPr lang="tr-TR" sz="3200" dirty="0" smtClean="0">
                <a:latin typeface="Arial Narrow" panose="020B0606020202030204" pitchFamily="34" charset="0"/>
              </a:rPr>
              <a:t>ZENGİN</a:t>
            </a:r>
            <a:endParaRPr lang="tr-TR" sz="3200" dirty="0">
              <a:latin typeface="Arial Narrow" panose="020B0606020202030204" pitchFamily="34" charset="0"/>
            </a:endParaRPr>
          </a:p>
        </p:txBody>
      </p:sp>
    </p:spTree>
    <p:extLst>
      <p:ext uri="{BB962C8B-B14F-4D97-AF65-F5344CB8AC3E}">
        <p14:creationId xmlns:p14="http://schemas.microsoft.com/office/powerpoint/2010/main" val="2878187882"/>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a:bodyPr>
          <a:lstStyle/>
          <a:p>
            <a:r>
              <a:rPr lang="tr-TR" sz="3600" dirty="0">
                <a:latin typeface="Arial Narrow" panose="020B0606020202030204" pitchFamily="34" charset="0"/>
              </a:rPr>
              <a:t>KONU BAŞLIKLARI</a:t>
            </a:r>
            <a:endParaRPr lang="tr-TR" sz="3600" dirty="0"/>
          </a:p>
        </p:txBody>
      </p:sp>
      <p:sp>
        <p:nvSpPr>
          <p:cNvPr id="3" name="İçerik Yer Tutucusu 2"/>
          <p:cNvSpPr>
            <a:spLocks noGrp="1"/>
          </p:cNvSpPr>
          <p:nvPr>
            <p:ph idx="1"/>
          </p:nvPr>
        </p:nvSpPr>
        <p:spPr/>
        <p:txBody>
          <a:bodyPr>
            <a:normAutofit fontScale="77500" lnSpcReduction="20000"/>
          </a:bodyPr>
          <a:lstStyle/>
          <a:p>
            <a:pPr marL="0" indent="0">
              <a:buNone/>
            </a:pPr>
            <a:r>
              <a:rPr lang="tr-TR" sz="2100" b="1" dirty="0" smtClean="0">
                <a:latin typeface="Arial Narrow" panose="020B0606020202030204" pitchFamily="34" charset="0"/>
                <a:ea typeface="+mj-ea"/>
                <a:cs typeface="+mj-cs"/>
              </a:rPr>
              <a:t>1. GİRİŞ</a:t>
            </a:r>
            <a:r>
              <a:rPr lang="tr-TR" b="1" cap="all" dirty="0" smtClean="0"/>
              <a:t>	</a:t>
            </a:r>
          </a:p>
          <a:p>
            <a:pPr marL="0" indent="0">
              <a:lnSpc>
                <a:spcPct val="110000"/>
              </a:lnSpc>
              <a:buNone/>
            </a:pPr>
            <a:r>
              <a:rPr lang="tr-TR" sz="2100" b="1" dirty="0" smtClean="0">
                <a:latin typeface="Arial Narrow" panose="020B0606020202030204" pitchFamily="34" charset="0"/>
                <a:ea typeface="+mj-ea"/>
                <a:cs typeface="+mj-cs"/>
              </a:rPr>
              <a:t>2. YANGIN OLUŞUMU</a:t>
            </a:r>
          </a:p>
          <a:p>
            <a:pPr marL="0" indent="0">
              <a:lnSpc>
                <a:spcPct val="110000"/>
              </a:lnSpc>
              <a:buNone/>
            </a:pPr>
            <a:r>
              <a:rPr lang="tr-TR" sz="2100" b="1" dirty="0">
                <a:latin typeface="Arial Narrow" panose="020B0606020202030204" pitchFamily="34" charset="0"/>
                <a:ea typeface="+mj-ea"/>
                <a:cs typeface="+mj-cs"/>
              </a:rPr>
              <a:t>	</a:t>
            </a:r>
            <a:r>
              <a:rPr lang="tr-TR" sz="2100" b="1" dirty="0" smtClean="0">
                <a:latin typeface="Arial Narrow" panose="020B0606020202030204" pitchFamily="34" charset="0"/>
                <a:ea typeface="+mj-ea"/>
                <a:cs typeface="+mj-cs"/>
              </a:rPr>
              <a:t>2.1. Yangınları Sınıflandırılması</a:t>
            </a:r>
          </a:p>
          <a:p>
            <a:pPr marL="0" indent="0">
              <a:lnSpc>
                <a:spcPct val="110000"/>
              </a:lnSpc>
              <a:buNone/>
            </a:pPr>
            <a:r>
              <a:rPr lang="tr-TR" sz="2100" b="1" dirty="0">
                <a:latin typeface="Arial Narrow" panose="020B0606020202030204" pitchFamily="34" charset="0"/>
                <a:ea typeface="+mj-ea"/>
                <a:cs typeface="+mj-cs"/>
              </a:rPr>
              <a:t>	</a:t>
            </a:r>
            <a:r>
              <a:rPr lang="tr-TR" sz="2100" b="1" dirty="0" smtClean="0">
                <a:latin typeface="Arial Narrow" panose="020B0606020202030204" pitchFamily="34" charset="0"/>
                <a:ea typeface="+mj-ea"/>
                <a:cs typeface="+mj-cs"/>
              </a:rPr>
              <a:t>2.2. </a:t>
            </a:r>
            <a:r>
              <a:rPr lang="tr-TR" sz="2100" b="1" dirty="0">
                <a:latin typeface="Arial Narrow" panose="020B0606020202030204" pitchFamily="34" charset="0"/>
                <a:ea typeface="+mj-ea"/>
                <a:cs typeface="+mj-cs"/>
              </a:rPr>
              <a:t>Y</a:t>
            </a:r>
            <a:r>
              <a:rPr lang="tr-TR" sz="2100" b="1" dirty="0" smtClean="0">
                <a:latin typeface="Arial Narrow" panose="020B0606020202030204" pitchFamily="34" charset="0"/>
                <a:ea typeface="+mj-ea"/>
                <a:cs typeface="+mj-cs"/>
              </a:rPr>
              <a:t>angın Sonucu Açığa Çıkan Gazlar</a:t>
            </a:r>
          </a:p>
          <a:p>
            <a:pPr marL="0" indent="0">
              <a:lnSpc>
                <a:spcPct val="110000"/>
              </a:lnSpc>
              <a:buNone/>
            </a:pPr>
            <a:r>
              <a:rPr lang="tr-TR" sz="2100" b="1" dirty="0" smtClean="0">
                <a:latin typeface="Arial Narrow" panose="020B0606020202030204" pitchFamily="34" charset="0"/>
                <a:ea typeface="+mj-ea"/>
                <a:cs typeface="+mj-cs"/>
              </a:rPr>
              <a:t>3. YANGIN SÖNDÜRME PRENSİPLERİ</a:t>
            </a:r>
          </a:p>
          <a:p>
            <a:pPr marL="0" indent="0">
              <a:lnSpc>
                <a:spcPct val="110000"/>
              </a:lnSpc>
              <a:buNone/>
            </a:pPr>
            <a:r>
              <a:rPr lang="tr-TR" sz="2100" b="1" dirty="0">
                <a:latin typeface="Arial Narrow" panose="020B0606020202030204" pitchFamily="34" charset="0"/>
                <a:ea typeface="+mj-ea"/>
                <a:cs typeface="+mj-cs"/>
              </a:rPr>
              <a:t>	</a:t>
            </a:r>
            <a:r>
              <a:rPr lang="tr-TR" sz="2100" b="1" dirty="0" smtClean="0">
                <a:latin typeface="Arial Narrow" panose="020B0606020202030204" pitchFamily="34" charset="0"/>
                <a:ea typeface="+mj-ea"/>
                <a:cs typeface="+mj-cs"/>
              </a:rPr>
              <a:t>3.1. Soğutarak Söndürme</a:t>
            </a:r>
          </a:p>
          <a:p>
            <a:pPr marL="0" indent="0">
              <a:lnSpc>
                <a:spcPct val="110000"/>
              </a:lnSpc>
              <a:buNone/>
            </a:pPr>
            <a:r>
              <a:rPr lang="tr-TR" sz="2100" b="1" dirty="0">
                <a:latin typeface="Arial Narrow" panose="020B0606020202030204" pitchFamily="34" charset="0"/>
                <a:ea typeface="+mj-ea"/>
                <a:cs typeface="+mj-cs"/>
              </a:rPr>
              <a:t>	</a:t>
            </a:r>
            <a:r>
              <a:rPr lang="tr-TR" sz="2100" b="1" dirty="0" smtClean="0">
                <a:latin typeface="Arial Narrow" panose="020B0606020202030204" pitchFamily="34" charset="0"/>
                <a:ea typeface="+mj-ea"/>
                <a:cs typeface="+mj-cs"/>
              </a:rPr>
              <a:t>3.2. Havayı Kesme</a:t>
            </a:r>
          </a:p>
          <a:p>
            <a:pPr marL="0" indent="0">
              <a:lnSpc>
                <a:spcPct val="110000"/>
              </a:lnSpc>
              <a:buNone/>
            </a:pPr>
            <a:r>
              <a:rPr lang="tr-TR" sz="2100" b="1" dirty="0">
                <a:latin typeface="Arial Narrow" panose="020B0606020202030204" pitchFamily="34" charset="0"/>
                <a:ea typeface="+mj-ea"/>
                <a:cs typeface="+mj-cs"/>
              </a:rPr>
              <a:t>	</a:t>
            </a:r>
            <a:r>
              <a:rPr lang="tr-TR" sz="2100" b="1" dirty="0" smtClean="0">
                <a:latin typeface="Arial Narrow" panose="020B0606020202030204" pitchFamily="34" charset="0"/>
                <a:ea typeface="+mj-ea"/>
                <a:cs typeface="+mj-cs"/>
              </a:rPr>
              <a:t>3.3. Yanıcı Maddeyi Ortamdan Kaldırma</a:t>
            </a:r>
          </a:p>
          <a:p>
            <a:pPr marL="0" indent="0">
              <a:lnSpc>
                <a:spcPct val="110000"/>
              </a:lnSpc>
              <a:buNone/>
            </a:pPr>
            <a:r>
              <a:rPr lang="tr-TR" sz="2100" b="1" dirty="0">
                <a:latin typeface="Arial Narrow" panose="020B0606020202030204" pitchFamily="34" charset="0"/>
                <a:ea typeface="+mj-ea"/>
                <a:cs typeface="+mj-cs"/>
              </a:rPr>
              <a:t>	</a:t>
            </a:r>
            <a:r>
              <a:rPr lang="tr-TR" sz="2100" b="1" dirty="0" smtClean="0">
                <a:latin typeface="Arial Narrow" panose="020B0606020202030204" pitchFamily="34" charset="0"/>
                <a:ea typeface="+mj-ea"/>
                <a:cs typeface="+mj-cs"/>
              </a:rPr>
              <a:t>3.4. Zincirleme Reaksiyonu Engelleme</a:t>
            </a:r>
          </a:p>
          <a:p>
            <a:pPr marL="0" indent="0">
              <a:lnSpc>
                <a:spcPct val="110000"/>
              </a:lnSpc>
              <a:buNone/>
            </a:pPr>
            <a:r>
              <a:rPr lang="tr-TR" sz="2100" b="1" dirty="0" smtClean="0">
                <a:latin typeface="Arial Narrow" panose="020B0606020202030204" pitchFamily="34" charset="0"/>
                <a:ea typeface="+mj-ea"/>
                <a:cs typeface="+mj-cs"/>
              </a:rPr>
              <a:t>4. YANGIN SÖNDÜRME SİSTEMLERİ</a:t>
            </a:r>
          </a:p>
          <a:p>
            <a:pPr marL="0" indent="0">
              <a:lnSpc>
                <a:spcPct val="110000"/>
              </a:lnSpc>
              <a:buNone/>
            </a:pPr>
            <a:r>
              <a:rPr lang="tr-TR" sz="2100" b="1" dirty="0">
                <a:latin typeface="Arial Narrow" panose="020B0606020202030204" pitchFamily="34" charset="0"/>
                <a:ea typeface="+mj-ea"/>
                <a:cs typeface="+mj-cs"/>
              </a:rPr>
              <a:t>	</a:t>
            </a:r>
            <a:r>
              <a:rPr lang="tr-TR" sz="2100" b="1" dirty="0" smtClean="0">
                <a:latin typeface="Arial Narrow" panose="020B0606020202030204" pitchFamily="34" charset="0"/>
                <a:ea typeface="+mj-ea"/>
                <a:cs typeface="+mj-cs"/>
              </a:rPr>
              <a:t>4.1. Pasif Yangın Güvenliği önlemleri</a:t>
            </a:r>
          </a:p>
          <a:p>
            <a:pPr marL="0" indent="0">
              <a:lnSpc>
                <a:spcPct val="110000"/>
              </a:lnSpc>
              <a:buNone/>
            </a:pPr>
            <a:r>
              <a:rPr lang="tr-TR" sz="2100" b="1" dirty="0">
                <a:latin typeface="Arial Narrow" panose="020B0606020202030204" pitchFamily="34" charset="0"/>
                <a:ea typeface="+mj-ea"/>
                <a:cs typeface="+mj-cs"/>
              </a:rPr>
              <a:t>	</a:t>
            </a:r>
            <a:r>
              <a:rPr lang="tr-TR" sz="2100" b="1" dirty="0" smtClean="0">
                <a:latin typeface="Arial Narrow" panose="020B0606020202030204" pitchFamily="34" charset="0"/>
                <a:ea typeface="+mj-ea"/>
                <a:cs typeface="+mj-cs"/>
              </a:rPr>
              <a:t>4.2.  Aktif Yangın Önlem Sistemleri</a:t>
            </a:r>
          </a:p>
          <a:p>
            <a:pPr marL="0" indent="0">
              <a:buNone/>
            </a:pPr>
            <a:endParaRPr lang="tr-TR" dirty="0"/>
          </a:p>
        </p:txBody>
      </p:sp>
    </p:spTree>
    <p:extLst>
      <p:ext uri="{BB962C8B-B14F-4D97-AF65-F5344CB8AC3E}">
        <p14:creationId xmlns:p14="http://schemas.microsoft.com/office/powerpoint/2010/main" val="1175283583"/>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a:bodyPr>
          <a:lstStyle/>
          <a:p>
            <a:r>
              <a:rPr lang="tr-TR" sz="3600" dirty="0">
                <a:latin typeface="Arial Narrow" panose="020B0606020202030204" pitchFamily="34" charset="0"/>
              </a:rPr>
              <a:t>1. </a:t>
            </a:r>
            <a:r>
              <a:rPr lang="tr-TR" sz="3600" dirty="0" smtClean="0">
                <a:latin typeface="Arial Narrow" panose="020B0606020202030204" pitchFamily="34" charset="0"/>
              </a:rPr>
              <a:t>Giriş</a:t>
            </a:r>
            <a:endParaRPr lang="tr-TR" sz="3600" dirty="0">
              <a:latin typeface="Arial Narrow" panose="020B0606020202030204" pitchFamily="34" charset="0"/>
            </a:endParaRPr>
          </a:p>
        </p:txBody>
      </p:sp>
      <p:sp>
        <p:nvSpPr>
          <p:cNvPr id="3" name="İçerik Yer Tutucusu 2"/>
          <p:cNvSpPr>
            <a:spLocks noGrp="1"/>
          </p:cNvSpPr>
          <p:nvPr>
            <p:ph idx="1"/>
          </p:nvPr>
        </p:nvSpPr>
        <p:spPr/>
        <p:txBody>
          <a:bodyPr>
            <a:normAutofit/>
          </a:bodyPr>
          <a:lstStyle/>
          <a:p>
            <a:pPr marL="0" indent="0" algn="just">
              <a:lnSpc>
                <a:spcPct val="150000"/>
              </a:lnSpc>
              <a:buNone/>
            </a:pPr>
            <a:r>
              <a:rPr lang="tr-TR" sz="1600" dirty="0" smtClean="0">
                <a:latin typeface="Arial Narrow" panose="020B0606020202030204" pitchFamily="34" charset="0"/>
                <a:ea typeface="+mj-ea"/>
                <a:cs typeface="+mj-cs"/>
              </a:rPr>
              <a:t>	</a:t>
            </a:r>
            <a:r>
              <a:rPr lang="tr-TR" sz="1600" dirty="0">
                <a:latin typeface="Arial Narrow" panose="020B0606020202030204" pitchFamily="34" charset="0"/>
                <a:ea typeface="+mj-ea"/>
                <a:cs typeface="+mj-cs"/>
              </a:rPr>
              <a:t>Yangınlar, eskiden yıllarda beri insan için büyük tehlike oluşturan doğal afetlerdendir. Günümüz insanı artık daha kalabalık şehirlerde </a:t>
            </a:r>
            <a:r>
              <a:rPr lang="tr-TR" sz="1600" b="1" dirty="0">
                <a:latin typeface="Arial Narrow" panose="020B0606020202030204" pitchFamily="34" charset="0"/>
                <a:ea typeface="+mj-ea"/>
                <a:cs typeface="+mj-cs"/>
              </a:rPr>
              <a:t>daha yüksek binalarda </a:t>
            </a:r>
            <a:r>
              <a:rPr lang="tr-TR" sz="1600" dirty="0">
                <a:latin typeface="Arial Narrow" panose="020B0606020202030204" pitchFamily="34" charset="0"/>
                <a:ea typeface="+mj-ea"/>
                <a:cs typeface="+mj-cs"/>
              </a:rPr>
              <a:t>yaşamaya başlamıştır. Bu da yangın riskini eskiye nazaran daha da artırmıştır. Ayrıca ekonomik gelişmeler ve </a:t>
            </a:r>
            <a:r>
              <a:rPr lang="tr-TR" sz="1600" b="1" dirty="0">
                <a:latin typeface="Arial Narrow" panose="020B0606020202030204" pitchFamily="34" charset="0"/>
                <a:ea typeface="+mj-ea"/>
                <a:cs typeface="+mj-cs"/>
              </a:rPr>
              <a:t>sanayileşme sonucu oluşan fabrikalarda </a:t>
            </a:r>
            <a:r>
              <a:rPr lang="tr-TR" sz="1600" dirty="0">
                <a:latin typeface="Arial Narrow" panose="020B0606020202030204" pitchFamily="34" charset="0"/>
                <a:ea typeface="+mj-ea"/>
                <a:cs typeface="+mj-cs"/>
              </a:rPr>
              <a:t>da yangınlar büyük tehlikeler oluşturmaktadır. Yangılara karşı her dönem insanlar çeşitli önlemler geliştirmişlerdir. Örneğin Osmanlı dönemine ait bir ferman şekil </a:t>
            </a:r>
            <a:r>
              <a:rPr lang="tr-TR" sz="1600" dirty="0" smtClean="0">
                <a:latin typeface="Arial Narrow" panose="020B0606020202030204" pitchFamily="34" charset="0"/>
                <a:ea typeface="+mj-ea"/>
                <a:cs typeface="+mj-cs"/>
              </a:rPr>
              <a:t>1</a:t>
            </a:r>
            <a:r>
              <a:rPr lang="tr-TR" sz="1600" dirty="0">
                <a:latin typeface="Arial Narrow" panose="020B0606020202030204" pitchFamily="34" charset="0"/>
                <a:ea typeface="+mj-ea"/>
                <a:cs typeface="+mj-cs"/>
              </a:rPr>
              <a:t>.’de verilmiştir. Bu ünitede yangın sınıfları ve söndürme teknikleri üzerinde durulmuştur. </a:t>
            </a:r>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633788" y="3329354"/>
            <a:ext cx="4924425" cy="352864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789901819"/>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a:bodyPr>
          <a:lstStyle/>
          <a:p>
            <a:r>
              <a:rPr lang="tr-TR" sz="3600" b="1" dirty="0" smtClean="0">
                <a:latin typeface="Arial Narrow" panose="020B0606020202030204" pitchFamily="34" charset="0"/>
              </a:rPr>
              <a:t>2. YANGIN OLUŞUMU</a:t>
            </a:r>
            <a:endParaRPr lang="tr-TR" sz="3600" b="1" dirty="0">
              <a:latin typeface="Arial Narrow" panose="020B0606020202030204" pitchFamily="34" charset="0"/>
            </a:endParaRPr>
          </a:p>
        </p:txBody>
      </p:sp>
      <p:sp>
        <p:nvSpPr>
          <p:cNvPr id="3" name="İçerik Yer Tutucusu 2"/>
          <p:cNvSpPr>
            <a:spLocks noGrp="1"/>
          </p:cNvSpPr>
          <p:nvPr>
            <p:ph idx="1"/>
          </p:nvPr>
        </p:nvSpPr>
        <p:spPr>
          <a:xfrm>
            <a:off x="838200" y="1825625"/>
            <a:ext cx="10515600" cy="4819874"/>
          </a:xfrm>
        </p:spPr>
        <p:txBody>
          <a:bodyPr>
            <a:normAutofit/>
          </a:bodyPr>
          <a:lstStyle/>
          <a:p>
            <a:pPr marL="0" indent="0" algn="just">
              <a:lnSpc>
                <a:spcPct val="150000"/>
              </a:lnSpc>
              <a:buNone/>
            </a:pPr>
            <a:r>
              <a:rPr lang="tr-TR" sz="1600" dirty="0" smtClean="0"/>
              <a:t>	</a:t>
            </a:r>
            <a:r>
              <a:rPr lang="tr-TR" sz="1600" dirty="0">
                <a:latin typeface="Arial Narrow" panose="020B0606020202030204" pitchFamily="34" charset="0"/>
                <a:ea typeface="+mj-ea"/>
                <a:cs typeface="+mj-cs"/>
              </a:rPr>
              <a:t>Yanma, </a:t>
            </a:r>
            <a:r>
              <a:rPr lang="tr-TR" sz="1600" b="1" dirty="0">
                <a:latin typeface="Arial Narrow" panose="020B0606020202030204" pitchFamily="34" charset="0"/>
                <a:ea typeface="+mj-ea"/>
                <a:cs typeface="+mj-cs"/>
              </a:rPr>
              <a:t>üç unsurun </a:t>
            </a:r>
            <a:r>
              <a:rPr lang="tr-TR" sz="1600" dirty="0">
                <a:latin typeface="Arial Narrow" panose="020B0606020202030204" pitchFamily="34" charset="0"/>
                <a:ea typeface="+mj-ea"/>
                <a:cs typeface="+mj-cs"/>
              </a:rPr>
              <a:t>(yanıcı madde, hava, ısı) yanma olgusu içinde </a:t>
            </a:r>
            <a:r>
              <a:rPr lang="tr-TR" sz="1600" b="1" dirty="0">
                <a:latin typeface="Arial Narrow" panose="020B0606020202030204" pitchFamily="34" charset="0"/>
                <a:ea typeface="+mj-ea"/>
                <a:cs typeface="+mj-cs"/>
              </a:rPr>
              <a:t>doğru oranda yer alması sonucu </a:t>
            </a:r>
            <a:r>
              <a:rPr lang="tr-TR" sz="1600" dirty="0">
                <a:latin typeface="Arial Narrow" panose="020B0606020202030204" pitchFamily="34" charset="0"/>
                <a:ea typeface="+mj-ea"/>
                <a:cs typeface="+mj-cs"/>
              </a:rPr>
              <a:t>meydana gelir, yanmanın </a:t>
            </a:r>
            <a:r>
              <a:rPr lang="tr-TR" sz="1600" b="1" dirty="0">
                <a:latin typeface="Arial Narrow" panose="020B0606020202030204" pitchFamily="34" charset="0"/>
                <a:ea typeface="+mj-ea"/>
                <a:cs typeface="+mj-cs"/>
              </a:rPr>
              <a:t>kontrolsüz olması durumunda ise yangın oluşur</a:t>
            </a:r>
            <a:r>
              <a:rPr lang="tr-TR" sz="1600" dirty="0">
                <a:latin typeface="Arial Narrow" panose="020B0606020202030204" pitchFamily="34" charset="0"/>
                <a:ea typeface="+mj-ea"/>
                <a:cs typeface="+mj-cs"/>
              </a:rPr>
              <a:t>. Yangın, istemediğimiz ve kontrolümüz dışı meydana gelen yanma olayıdır. Bununla beraber yanma </a:t>
            </a:r>
            <a:r>
              <a:rPr lang="tr-TR" sz="1600" b="1" dirty="0">
                <a:latin typeface="Arial Narrow" panose="020B0606020202030204" pitchFamily="34" charset="0"/>
                <a:ea typeface="+mj-ea"/>
                <a:cs typeface="+mj-cs"/>
              </a:rPr>
              <a:t>üçgenini oluşturan elemanlardan biri kaldırıldığında </a:t>
            </a:r>
            <a:r>
              <a:rPr lang="tr-TR" sz="1600" dirty="0">
                <a:latin typeface="Arial Narrow" panose="020B0606020202030204" pitchFamily="34" charset="0"/>
                <a:ea typeface="+mj-ea"/>
                <a:cs typeface="+mj-cs"/>
              </a:rPr>
              <a:t>yanma </a:t>
            </a:r>
            <a:r>
              <a:rPr lang="tr-TR" sz="1600" dirty="0" smtClean="0">
                <a:latin typeface="Arial Narrow" panose="020B0606020202030204" pitchFamily="34" charset="0"/>
                <a:ea typeface="+mj-ea"/>
                <a:cs typeface="+mj-cs"/>
              </a:rPr>
              <a:t>durur</a:t>
            </a:r>
            <a:r>
              <a:rPr lang="tr-TR" sz="1600" dirty="0">
                <a:latin typeface="Arial Narrow" panose="020B0606020202030204" pitchFamily="34" charset="0"/>
                <a:ea typeface="+mj-ea"/>
                <a:cs typeface="+mj-cs"/>
              </a:rPr>
              <a:t>, yangın söner. Yangının sonuçlarının daha iyi anlaşılması için yanmanın oluşumu ve yanma ürünlerinin bilinmesi gerekir. </a:t>
            </a:r>
            <a:endParaRPr lang="tr-TR" sz="1600" dirty="0" smtClean="0">
              <a:latin typeface="Arial Narrow" panose="020B0606020202030204" pitchFamily="34" charset="0"/>
              <a:ea typeface="+mj-ea"/>
              <a:cs typeface="+mj-cs"/>
            </a:endParaRPr>
          </a:p>
          <a:p>
            <a:pPr marL="0" indent="0">
              <a:buNone/>
            </a:pPr>
            <a:r>
              <a:rPr lang="tr-TR" sz="1800" b="1" dirty="0" smtClean="0">
                <a:latin typeface="Arial Narrow" panose="020B0606020202030204" pitchFamily="34" charset="0"/>
                <a:ea typeface="+mj-ea"/>
                <a:cs typeface="+mj-cs"/>
              </a:rPr>
              <a:t>2.1. Yangınların </a:t>
            </a:r>
            <a:r>
              <a:rPr lang="tr-TR" sz="1800" b="1" dirty="0">
                <a:latin typeface="Arial Narrow" panose="020B0606020202030204" pitchFamily="34" charset="0"/>
                <a:ea typeface="+mj-ea"/>
                <a:cs typeface="+mj-cs"/>
              </a:rPr>
              <a:t>Sınıflandırılması </a:t>
            </a:r>
          </a:p>
          <a:p>
            <a:pPr marL="0" indent="0">
              <a:lnSpc>
                <a:spcPct val="150000"/>
              </a:lnSpc>
              <a:buNone/>
            </a:pPr>
            <a:r>
              <a:rPr lang="tr-TR" sz="1600" dirty="0" smtClean="0">
                <a:latin typeface="Arial Narrow" panose="020B0606020202030204" pitchFamily="34" charset="0"/>
                <a:ea typeface="+mj-ea"/>
                <a:cs typeface="+mj-cs"/>
              </a:rPr>
              <a:t>	Yangınların </a:t>
            </a:r>
            <a:r>
              <a:rPr lang="tr-TR" sz="1600" dirty="0">
                <a:latin typeface="Arial Narrow" panose="020B0606020202030204" pitchFamily="34" charset="0"/>
                <a:ea typeface="+mj-ea"/>
                <a:cs typeface="+mj-cs"/>
              </a:rPr>
              <a:t>çok farklı kategorilerde sınıflandırılmaları yapılabilmekle birlikte en yaygın ve önleme söndürme çalışmalarında fayda sağlayacak yaklaşım </a:t>
            </a:r>
            <a:r>
              <a:rPr lang="tr-TR" sz="1600" b="1" dirty="0">
                <a:latin typeface="Arial Narrow" panose="020B0606020202030204" pitchFamily="34" charset="0"/>
                <a:ea typeface="+mj-ea"/>
                <a:cs typeface="+mj-cs"/>
              </a:rPr>
              <a:t>yanan maddenin cinsine göre yapılan sınıflandırmadır</a:t>
            </a:r>
            <a:r>
              <a:rPr lang="tr-TR" sz="1600" dirty="0">
                <a:latin typeface="Arial Narrow" panose="020B0606020202030204" pitchFamily="34" charset="0"/>
                <a:ea typeface="+mj-ea"/>
                <a:cs typeface="+mj-cs"/>
              </a:rPr>
              <a:t>. Tanımlanması ve uygulanacak söndürücü ve yöntemlerin de sınıflandırılması amacıyla </a:t>
            </a:r>
            <a:r>
              <a:rPr lang="tr-TR" sz="1600" b="1" dirty="0">
                <a:latin typeface="Arial Narrow" panose="020B0606020202030204" pitchFamily="34" charset="0"/>
                <a:ea typeface="+mj-ea"/>
                <a:cs typeface="+mj-cs"/>
              </a:rPr>
              <a:t>TS EN 2‘de yangınlar 4 sınıf olarak belirlenmiştir</a:t>
            </a:r>
            <a:r>
              <a:rPr lang="tr-TR" sz="1600" dirty="0">
                <a:latin typeface="Arial Narrow" panose="020B0606020202030204" pitchFamily="34" charset="0"/>
                <a:ea typeface="+mj-ea"/>
                <a:cs typeface="+mj-cs"/>
              </a:rPr>
              <a:t>. </a:t>
            </a:r>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142884" y="4970585"/>
            <a:ext cx="5343525" cy="188741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2692186"/>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a:bodyPr>
          <a:lstStyle/>
          <a:p>
            <a:r>
              <a:rPr lang="tr-TR" sz="3600" b="1" dirty="0" smtClean="0">
                <a:latin typeface="Arial Narrow" panose="020B0606020202030204" pitchFamily="34" charset="0"/>
              </a:rPr>
              <a:t>2. YANGIN OLUŞUMU</a:t>
            </a:r>
            <a:endParaRPr lang="tr-TR" sz="3600" b="1" dirty="0">
              <a:latin typeface="Arial Narrow" panose="020B0606020202030204" pitchFamily="34" charset="0"/>
            </a:endParaRPr>
          </a:p>
        </p:txBody>
      </p:sp>
      <p:sp>
        <p:nvSpPr>
          <p:cNvPr id="3" name="İçerik Yer Tutucusu 2"/>
          <p:cNvSpPr>
            <a:spLocks noGrp="1"/>
          </p:cNvSpPr>
          <p:nvPr>
            <p:ph idx="1"/>
          </p:nvPr>
        </p:nvSpPr>
        <p:spPr>
          <a:xfrm>
            <a:off x="838200" y="1825625"/>
            <a:ext cx="10515600" cy="4819874"/>
          </a:xfrm>
        </p:spPr>
        <p:txBody>
          <a:bodyPr>
            <a:normAutofit/>
          </a:bodyPr>
          <a:lstStyle/>
          <a:p>
            <a:pPr marL="0" indent="0" algn="just">
              <a:lnSpc>
                <a:spcPct val="150000"/>
              </a:lnSpc>
              <a:buNone/>
            </a:pPr>
            <a:r>
              <a:rPr lang="tr-TR" sz="1800" b="1" dirty="0" smtClean="0">
                <a:latin typeface="Arial Narrow" panose="020B0606020202030204" pitchFamily="34" charset="0"/>
                <a:ea typeface="+mj-ea"/>
                <a:cs typeface="+mj-cs"/>
              </a:rPr>
              <a:t>2.1.1. A Sınıfı Yangınlar</a:t>
            </a:r>
            <a:endParaRPr lang="tr-TR" sz="1800" b="1" dirty="0">
              <a:latin typeface="Arial Narrow" panose="020B0606020202030204" pitchFamily="34" charset="0"/>
              <a:ea typeface="+mj-ea"/>
              <a:cs typeface="+mj-cs"/>
            </a:endParaRPr>
          </a:p>
          <a:p>
            <a:pPr marL="0" indent="0">
              <a:lnSpc>
                <a:spcPct val="150000"/>
              </a:lnSpc>
              <a:buNone/>
            </a:pPr>
            <a:r>
              <a:rPr lang="tr-TR" sz="1600" dirty="0" smtClean="0">
                <a:latin typeface="Arial Narrow" panose="020B0606020202030204" pitchFamily="34" charset="0"/>
                <a:ea typeface="+mj-ea"/>
                <a:cs typeface="+mj-cs"/>
              </a:rPr>
              <a:t>	</a:t>
            </a:r>
            <a:r>
              <a:rPr lang="tr-TR" sz="1600" dirty="0">
                <a:latin typeface="Arial Narrow" panose="020B0606020202030204" pitchFamily="34" charset="0"/>
                <a:ea typeface="+mj-ea"/>
                <a:cs typeface="+mj-cs"/>
              </a:rPr>
              <a:t>Katı yanıcı maddelerin (Plastik, tahta, kâğıt, kömür, ot, odun, saman vb.) </a:t>
            </a:r>
            <a:r>
              <a:rPr lang="tr-TR" sz="1600" b="1" dirty="0">
                <a:latin typeface="Arial Narrow" panose="020B0606020202030204" pitchFamily="34" charset="0"/>
                <a:ea typeface="+mj-ea"/>
                <a:cs typeface="+mj-cs"/>
              </a:rPr>
              <a:t>alevli ve korlu olarak </a:t>
            </a:r>
            <a:r>
              <a:rPr lang="tr-TR" sz="1600" dirty="0">
                <a:latin typeface="Arial Narrow" panose="020B0606020202030204" pitchFamily="34" charset="0"/>
                <a:ea typeface="+mj-ea"/>
                <a:cs typeface="+mj-cs"/>
              </a:rPr>
              <a:t>yandığı yangınlardır. </a:t>
            </a:r>
            <a:r>
              <a:rPr lang="tr-TR" sz="1600" b="1" dirty="0">
                <a:latin typeface="Arial Narrow" panose="020B0606020202030204" pitchFamily="34" charset="0"/>
                <a:ea typeface="+mj-ea"/>
                <a:cs typeface="+mj-cs"/>
              </a:rPr>
              <a:t>Adi yangın sınıfına</a:t>
            </a:r>
            <a:r>
              <a:rPr lang="tr-TR" sz="1600" dirty="0">
                <a:latin typeface="Arial Narrow" panose="020B0606020202030204" pitchFamily="34" charset="0"/>
                <a:ea typeface="+mj-ea"/>
                <a:cs typeface="+mj-cs"/>
              </a:rPr>
              <a:t> girer. Bu sınıfın en genel özelliği </a:t>
            </a:r>
            <a:r>
              <a:rPr lang="tr-TR" sz="1600" b="1" dirty="0">
                <a:latin typeface="Arial Narrow" panose="020B0606020202030204" pitchFamily="34" charset="0"/>
                <a:ea typeface="+mj-ea"/>
                <a:cs typeface="+mj-cs"/>
              </a:rPr>
              <a:t>korlu olarak yanarlar </a:t>
            </a:r>
            <a:r>
              <a:rPr lang="tr-TR" sz="1600" dirty="0">
                <a:latin typeface="Arial Narrow" panose="020B0606020202030204" pitchFamily="34" charset="0"/>
                <a:ea typeface="+mj-ea"/>
                <a:cs typeface="+mj-cs"/>
              </a:rPr>
              <a:t>ve </a:t>
            </a:r>
            <a:r>
              <a:rPr lang="tr-TR" sz="1600" b="1" dirty="0">
                <a:latin typeface="Arial Narrow" panose="020B0606020202030204" pitchFamily="34" charset="0"/>
                <a:ea typeface="+mj-ea"/>
                <a:cs typeface="+mj-cs"/>
              </a:rPr>
              <a:t>artık olarak karbon tabakası bırakırlar</a:t>
            </a:r>
            <a:r>
              <a:rPr lang="tr-TR" sz="1600" dirty="0">
                <a:latin typeface="Arial Narrow" panose="020B0606020202030204" pitchFamily="34" charset="0"/>
                <a:ea typeface="+mj-ea"/>
                <a:cs typeface="+mj-cs"/>
              </a:rPr>
              <a:t>. Yanma, madde yüzeyi ile sınırlı değildir. Maddenin gözenek yapısına göre içe doğru nüfuz eder ve için </a:t>
            </a:r>
            <a:r>
              <a:rPr lang="tr-TR" sz="1600" dirty="0" err="1">
                <a:latin typeface="Arial Narrow" panose="020B0606020202030204" pitchFamily="34" charset="0"/>
                <a:ea typeface="+mj-ea"/>
                <a:cs typeface="+mj-cs"/>
              </a:rPr>
              <a:t>için</a:t>
            </a:r>
            <a:r>
              <a:rPr lang="tr-TR" sz="1600" dirty="0">
                <a:latin typeface="Arial Narrow" panose="020B0606020202030204" pitchFamily="34" charset="0"/>
                <a:ea typeface="+mj-ea"/>
                <a:cs typeface="+mj-cs"/>
              </a:rPr>
              <a:t> bir yanma oluşturur. Bu durum yanmanın korlu olarak görüntü vermesinin nedenidir. </a:t>
            </a:r>
            <a:endParaRPr lang="tr-TR" sz="1600" dirty="0" smtClean="0">
              <a:latin typeface="Arial Narrow" panose="020B0606020202030204" pitchFamily="34" charset="0"/>
              <a:ea typeface="+mj-ea"/>
              <a:cs typeface="+mj-cs"/>
            </a:endParaRPr>
          </a:p>
          <a:p>
            <a:pPr marL="0" indent="0">
              <a:lnSpc>
                <a:spcPct val="150000"/>
              </a:lnSpc>
              <a:buNone/>
            </a:pPr>
            <a:endParaRPr lang="tr-TR" sz="1600" dirty="0">
              <a:latin typeface="Arial Narrow" panose="020B0606020202030204" pitchFamily="34" charset="0"/>
              <a:ea typeface="+mj-ea"/>
              <a:cs typeface="+mj-cs"/>
            </a:endParaRPr>
          </a:p>
          <a:p>
            <a:pPr marL="0" indent="0">
              <a:buNone/>
            </a:pPr>
            <a:endParaRPr lang="tr-TR" sz="1600" dirty="0">
              <a:latin typeface="Arial Narrow" panose="020B0606020202030204" pitchFamily="34" charset="0"/>
              <a:ea typeface="+mj-ea"/>
              <a:cs typeface="+mj-cs"/>
            </a:endParaRPr>
          </a:p>
          <a:p>
            <a:pPr marL="0" indent="0">
              <a:buNone/>
            </a:pPr>
            <a:r>
              <a:rPr lang="tr-TR" sz="1600" dirty="0" smtClean="0">
                <a:latin typeface="Arial Narrow" panose="020B0606020202030204" pitchFamily="34" charset="0"/>
                <a:ea typeface="+mj-ea"/>
                <a:cs typeface="+mj-cs"/>
              </a:rPr>
              <a:t>Bu </a:t>
            </a:r>
            <a:r>
              <a:rPr lang="tr-TR" sz="1600" dirty="0">
                <a:latin typeface="Arial Narrow" panose="020B0606020202030204" pitchFamily="34" charset="0"/>
                <a:ea typeface="+mj-ea"/>
                <a:cs typeface="+mj-cs"/>
              </a:rPr>
              <a:t>sınıf yangını meydana getiren yine tamamıyla kuru maddeler olduğundan bu sınıfa </a:t>
            </a:r>
            <a:r>
              <a:rPr lang="tr-TR" sz="1600" b="1" dirty="0">
                <a:latin typeface="Arial Narrow" panose="020B0606020202030204" pitchFamily="34" charset="0"/>
                <a:ea typeface="+mj-ea"/>
                <a:cs typeface="+mj-cs"/>
              </a:rPr>
              <a:t>kuru yangınlar </a:t>
            </a:r>
            <a:r>
              <a:rPr lang="tr-TR" sz="1600" dirty="0">
                <a:latin typeface="Arial Narrow" panose="020B0606020202030204" pitchFamily="34" charset="0"/>
                <a:ea typeface="+mj-ea"/>
                <a:cs typeface="+mj-cs"/>
              </a:rPr>
              <a:t>adının verildiği de görülür. </a:t>
            </a:r>
          </a:p>
          <a:p>
            <a:pPr>
              <a:buFont typeface="Wingdings" panose="05000000000000000000" pitchFamily="2" charset="2"/>
              <a:buChar char="Ø"/>
            </a:pPr>
            <a:r>
              <a:rPr lang="tr-TR" sz="1600" b="1" dirty="0">
                <a:latin typeface="Arial Narrow" panose="020B0606020202030204" pitchFamily="34" charset="0"/>
                <a:ea typeface="+mj-ea"/>
                <a:cs typeface="+mj-cs"/>
              </a:rPr>
              <a:t>Yangının çıkışı: </a:t>
            </a:r>
            <a:r>
              <a:rPr lang="tr-TR" sz="1600" dirty="0">
                <a:latin typeface="Arial Narrow" panose="020B0606020202030204" pitchFamily="34" charset="0"/>
                <a:ea typeface="+mj-ea"/>
                <a:cs typeface="+mj-cs"/>
              </a:rPr>
              <a:t>Bu yangınların oluşması için oldukça </a:t>
            </a:r>
            <a:r>
              <a:rPr lang="tr-TR" sz="1600" b="1" dirty="0">
                <a:latin typeface="Arial Narrow" panose="020B0606020202030204" pitchFamily="34" charset="0"/>
                <a:ea typeface="+mj-ea"/>
                <a:cs typeface="+mj-cs"/>
              </a:rPr>
              <a:t>yüksek bir alevlenme sıcaklığına </a:t>
            </a:r>
            <a:r>
              <a:rPr lang="tr-TR" sz="1600" dirty="0">
                <a:latin typeface="Arial Narrow" panose="020B0606020202030204" pitchFamily="34" charset="0"/>
                <a:ea typeface="+mj-ea"/>
                <a:cs typeface="+mj-cs"/>
              </a:rPr>
              <a:t>ihtiyaç vardır. </a:t>
            </a:r>
          </a:p>
          <a:p>
            <a:pPr>
              <a:buFont typeface="Wingdings" panose="05000000000000000000" pitchFamily="2" charset="2"/>
              <a:buChar char="Ø"/>
            </a:pPr>
            <a:r>
              <a:rPr lang="tr-TR" sz="1600" b="1" dirty="0">
                <a:latin typeface="Arial Narrow" panose="020B0606020202030204" pitchFamily="34" charset="0"/>
                <a:ea typeface="+mj-ea"/>
                <a:cs typeface="+mj-cs"/>
              </a:rPr>
              <a:t>Yangının devamı: </a:t>
            </a:r>
            <a:r>
              <a:rPr lang="tr-TR" sz="1600" dirty="0">
                <a:latin typeface="Arial Narrow" panose="020B0606020202030204" pitchFamily="34" charset="0"/>
                <a:ea typeface="+mj-ea"/>
                <a:cs typeface="+mj-cs"/>
              </a:rPr>
              <a:t>Bu sınıf yangınları meydana getiren maddeler, </a:t>
            </a:r>
            <a:r>
              <a:rPr lang="tr-TR" sz="1600" b="1" dirty="0">
                <a:latin typeface="Arial Narrow" panose="020B0606020202030204" pitchFamily="34" charset="0"/>
                <a:ea typeface="+mj-ea"/>
                <a:cs typeface="+mj-cs"/>
              </a:rPr>
              <a:t>hem alevlenme </a:t>
            </a:r>
            <a:r>
              <a:rPr lang="tr-TR" sz="1600" dirty="0">
                <a:latin typeface="Arial Narrow" panose="020B0606020202030204" pitchFamily="34" charset="0"/>
                <a:ea typeface="+mj-ea"/>
                <a:cs typeface="+mj-cs"/>
              </a:rPr>
              <a:t>şeklinde </a:t>
            </a:r>
            <a:r>
              <a:rPr lang="tr-TR" sz="1600" b="1" dirty="0">
                <a:latin typeface="Arial Narrow" panose="020B0606020202030204" pitchFamily="34" charset="0"/>
                <a:ea typeface="+mj-ea"/>
                <a:cs typeface="+mj-cs"/>
              </a:rPr>
              <a:t>hem de korlaşma </a:t>
            </a:r>
            <a:r>
              <a:rPr lang="tr-TR" sz="1600" dirty="0">
                <a:latin typeface="Arial Narrow" panose="020B0606020202030204" pitchFamily="34" charset="0"/>
                <a:ea typeface="+mj-ea"/>
                <a:cs typeface="+mj-cs"/>
              </a:rPr>
              <a:t>şeklinde yanmaktadır. </a:t>
            </a:r>
          </a:p>
          <a:p>
            <a:pPr>
              <a:buFont typeface="Wingdings" panose="05000000000000000000" pitchFamily="2" charset="2"/>
              <a:buChar char="Ø"/>
            </a:pPr>
            <a:r>
              <a:rPr lang="tr-TR" sz="1600" b="1" dirty="0">
                <a:latin typeface="Arial Narrow" panose="020B0606020202030204" pitchFamily="34" charset="0"/>
                <a:ea typeface="+mj-ea"/>
                <a:cs typeface="+mj-cs"/>
              </a:rPr>
              <a:t>Yangının yayılması: </a:t>
            </a:r>
            <a:r>
              <a:rPr lang="tr-TR" sz="1600" dirty="0">
                <a:latin typeface="Arial Narrow" panose="020B0606020202030204" pitchFamily="34" charset="0"/>
                <a:ea typeface="+mj-ea"/>
                <a:cs typeface="+mj-cs"/>
              </a:rPr>
              <a:t>Bu sınıf yangında yayılma, çevrim ve ışınım yolu ile meydana gelir. Bu bakımdan </a:t>
            </a:r>
            <a:r>
              <a:rPr lang="tr-TR" sz="1600" b="1" dirty="0">
                <a:latin typeface="Arial Narrow" panose="020B0606020202030204" pitchFamily="34" charset="0"/>
                <a:ea typeface="+mj-ea"/>
                <a:cs typeface="+mj-cs"/>
              </a:rPr>
              <a:t>yayılmanın dikine </a:t>
            </a:r>
            <a:r>
              <a:rPr lang="tr-TR" sz="1600" dirty="0">
                <a:latin typeface="Arial Narrow" panose="020B0606020202030204" pitchFamily="34" charset="0"/>
                <a:ea typeface="+mj-ea"/>
                <a:cs typeface="+mj-cs"/>
              </a:rPr>
              <a:t>ve yangın merkezi seviyesinde </a:t>
            </a:r>
            <a:r>
              <a:rPr lang="tr-TR" sz="1600" b="1" dirty="0">
                <a:latin typeface="Arial Narrow" panose="020B0606020202030204" pitchFamily="34" charset="0"/>
                <a:ea typeface="+mj-ea"/>
                <a:cs typeface="+mj-cs"/>
              </a:rPr>
              <a:t>yatay yönlerde olabileceği </a:t>
            </a:r>
            <a:r>
              <a:rPr lang="tr-TR" sz="1600" dirty="0">
                <a:latin typeface="Arial Narrow" panose="020B0606020202030204" pitchFamily="34" charset="0"/>
                <a:ea typeface="+mj-ea"/>
                <a:cs typeface="+mj-cs"/>
              </a:rPr>
              <a:t>hesaba katılıp buna göre önleme tedbirleri alınmalıdır. </a:t>
            </a:r>
          </a:p>
        </p:txBody>
      </p:sp>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690938" y="3528646"/>
            <a:ext cx="2815370" cy="124264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075"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10375" y="3528646"/>
            <a:ext cx="3143250" cy="124264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382517873"/>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a:bodyPr>
          <a:lstStyle/>
          <a:p>
            <a:r>
              <a:rPr lang="tr-TR" sz="3600" b="1" dirty="0" smtClean="0">
                <a:latin typeface="Arial Narrow" panose="020B0606020202030204" pitchFamily="34" charset="0"/>
              </a:rPr>
              <a:t>2. YANGIN OLUŞUMU</a:t>
            </a:r>
            <a:endParaRPr lang="tr-TR" sz="3600" b="1" dirty="0">
              <a:latin typeface="Arial Narrow" panose="020B0606020202030204" pitchFamily="34" charset="0"/>
            </a:endParaRPr>
          </a:p>
        </p:txBody>
      </p:sp>
      <p:sp>
        <p:nvSpPr>
          <p:cNvPr id="3" name="İçerik Yer Tutucusu 2"/>
          <p:cNvSpPr>
            <a:spLocks noGrp="1"/>
          </p:cNvSpPr>
          <p:nvPr>
            <p:ph idx="1"/>
          </p:nvPr>
        </p:nvSpPr>
        <p:spPr>
          <a:xfrm>
            <a:off x="838200" y="1825625"/>
            <a:ext cx="10515600" cy="4819874"/>
          </a:xfrm>
        </p:spPr>
        <p:txBody>
          <a:bodyPr>
            <a:normAutofit/>
          </a:bodyPr>
          <a:lstStyle/>
          <a:p>
            <a:pPr marL="0" indent="0" algn="just">
              <a:lnSpc>
                <a:spcPct val="150000"/>
              </a:lnSpc>
              <a:buNone/>
            </a:pPr>
            <a:r>
              <a:rPr lang="tr-TR" sz="1600" b="1" dirty="0" smtClean="0">
                <a:latin typeface="Arial Narrow" panose="020B0606020202030204" pitchFamily="34" charset="0"/>
                <a:ea typeface="+mj-ea"/>
                <a:cs typeface="+mj-cs"/>
              </a:rPr>
              <a:t>2.1.2. B </a:t>
            </a:r>
            <a:r>
              <a:rPr lang="tr-TR" sz="1600" b="1" dirty="0">
                <a:latin typeface="Arial Narrow" panose="020B0606020202030204" pitchFamily="34" charset="0"/>
                <a:ea typeface="+mj-ea"/>
                <a:cs typeface="+mj-cs"/>
              </a:rPr>
              <a:t>S</a:t>
            </a:r>
            <a:r>
              <a:rPr lang="tr-TR" sz="1600" b="1" dirty="0" smtClean="0">
                <a:latin typeface="Arial Narrow" panose="020B0606020202030204" pitchFamily="34" charset="0"/>
                <a:ea typeface="+mj-ea"/>
                <a:cs typeface="+mj-cs"/>
              </a:rPr>
              <a:t>ınıfı </a:t>
            </a:r>
            <a:r>
              <a:rPr lang="tr-TR" sz="1600" b="1" dirty="0">
                <a:latin typeface="Arial Narrow" panose="020B0606020202030204" pitchFamily="34" charset="0"/>
                <a:ea typeface="+mj-ea"/>
                <a:cs typeface="+mj-cs"/>
              </a:rPr>
              <a:t>Y</a:t>
            </a:r>
            <a:r>
              <a:rPr lang="tr-TR" sz="1600" b="1" dirty="0" smtClean="0">
                <a:latin typeface="Arial Narrow" panose="020B0606020202030204" pitchFamily="34" charset="0"/>
                <a:ea typeface="+mj-ea"/>
                <a:cs typeface="+mj-cs"/>
              </a:rPr>
              <a:t>angınlar :</a:t>
            </a:r>
            <a:r>
              <a:rPr lang="tr-TR" sz="1600" dirty="0" smtClean="0">
                <a:latin typeface="Arial Narrow" panose="020B0606020202030204" pitchFamily="34" charset="0"/>
                <a:ea typeface="+mj-ea"/>
                <a:cs typeface="+mj-cs"/>
              </a:rPr>
              <a:t> </a:t>
            </a:r>
            <a:r>
              <a:rPr lang="tr-TR" sz="1600" b="1" dirty="0" smtClean="0">
                <a:latin typeface="Arial Narrow" panose="020B0606020202030204" pitchFamily="34" charset="0"/>
                <a:ea typeface="+mj-ea"/>
                <a:cs typeface="+mj-cs"/>
              </a:rPr>
              <a:t>Sıvı</a:t>
            </a:r>
            <a:r>
              <a:rPr lang="tr-TR" sz="1600" dirty="0" smtClean="0">
                <a:latin typeface="Arial Narrow" panose="020B0606020202030204" pitchFamily="34" charset="0"/>
                <a:ea typeface="+mj-ea"/>
                <a:cs typeface="+mj-cs"/>
              </a:rPr>
              <a:t> </a:t>
            </a:r>
            <a:r>
              <a:rPr lang="tr-TR" sz="1600" dirty="0">
                <a:latin typeface="Arial Narrow" panose="020B0606020202030204" pitchFamily="34" charset="0"/>
                <a:ea typeface="+mj-ea"/>
                <a:cs typeface="+mj-cs"/>
              </a:rPr>
              <a:t>(Benzin, benzol, boyalar vb.) yanıcı maddelerden kaynaklanan yangınlardır. B sınıfı yangınlarda yanma </a:t>
            </a:r>
            <a:r>
              <a:rPr lang="tr-TR" sz="1600" b="1" dirty="0">
                <a:latin typeface="Arial Narrow" panose="020B0606020202030204" pitchFamily="34" charset="0"/>
                <a:ea typeface="+mj-ea"/>
                <a:cs typeface="+mj-cs"/>
              </a:rPr>
              <a:t>sıvının yüzeyindedir</a:t>
            </a:r>
            <a:r>
              <a:rPr lang="tr-TR" sz="1600" dirty="0">
                <a:latin typeface="Arial Narrow" panose="020B0606020202030204" pitchFamily="34" charset="0"/>
                <a:ea typeface="+mj-ea"/>
                <a:cs typeface="+mj-cs"/>
              </a:rPr>
              <a:t>. Sıvı yüzeyinde buhar tabakası yanmakta, yanma ile çıkan ısı buhar tabakasının devamını ve yanmanın beslenmesini sağlamaktadır. </a:t>
            </a:r>
          </a:p>
          <a:p>
            <a:pPr marL="0" indent="0" algn="just">
              <a:lnSpc>
                <a:spcPct val="150000"/>
              </a:lnSpc>
              <a:buNone/>
            </a:pPr>
            <a:r>
              <a:rPr lang="tr-TR" sz="1600" b="1" dirty="0" smtClean="0">
                <a:latin typeface="Arial Narrow" panose="020B0606020202030204" pitchFamily="34" charset="0"/>
                <a:ea typeface="+mj-ea"/>
                <a:cs typeface="+mj-cs"/>
              </a:rPr>
              <a:t>2.1.3. C </a:t>
            </a:r>
            <a:r>
              <a:rPr lang="tr-TR" sz="1600" b="1" dirty="0">
                <a:latin typeface="Arial Narrow" panose="020B0606020202030204" pitchFamily="34" charset="0"/>
                <a:ea typeface="+mj-ea"/>
                <a:cs typeface="+mj-cs"/>
              </a:rPr>
              <a:t>sınıfı yangınlar </a:t>
            </a:r>
            <a:r>
              <a:rPr lang="tr-TR" sz="1600" b="1" dirty="0" smtClean="0">
                <a:latin typeface="Arial Narrow" panose="020B0606020202030204" pitchFamily="34" charset="0"/>
                <a:ea typeface="+mj-ea"/>
                <a:cs typeface="+mj-cs"/>
              </a:rPr>
              <a:t>: Gaz </a:t>
            </a:r>
            <a:r>
              <a:rPr lang="tr-TR" sz="1600" b="1" dirty="0">
                <a:latin typeface="Arial Narrow" panose="020B0606020202030204" pitchFamily="34" charset="0"/>
                <a:ea typeface="+mj-ea"/>
                <a:cs typeface="+mj-cs"/>
              </a:rPr>
              <a:t>yangınlarıdır</a:t>
            </a:r>
            <a:r>
              <a:rPr lang="tr-TR" sz="1600" dirty="0">
                <a:latin typeface="Arial Narrow" panose="020B0606020202030204" pitchFamily="34" charset="0"/>
                <a:ea typeface="+mj-ea"/>
                <a:cs typeface="+mj-cs"/>
              </a:rPr>
              <a:t>. (LPG, hava gazı, hidrojen vb.). Gaz, depo vb. kapalı yerlerde ise bu durumda yanma patlama şeklinde olur. </a:t>
            </a:r>
          </a:p>
          <a:p>
            <a:pPr marL="0" indent="0" algn="just">
              <a:lnSpc>
                <a:spcPct val="150000"/>
              </a:lnSpc>
              <a:buNone/>
            </a:pPr>
            <a:r>
              <a:rPr lang="tr-TR" sz="1600" b="1" dirty="0" smtClean="0">
                <a:latin typeface="Arial Narrow" panose="020B0606020202030204" pitchFamily="34" charset="0"/>
                <a:ea typeface="+mj-ea"/>
                <a:cs typeface="+mj-cs"/>
              </a:rPr>
              <a:t>2.1.4. D </a:t>
            </a:r>
            <a:r>
              <a:rPr lang="tr-TR" sz="1600" b="1" dirty="0">
                <a:latin typeface="Arial Narrow" panose="020B0606020202030204" pitchFamily="34" charset="0"/>
                <a:ea typeface="+mj-ea"/>
                <a:cs typeface="+mj-cs"/>
              </a:rPr>
              <a:t>sınıfı yangınlar </a:t>
            </a:r>
            <a:r>
              <a:rPr lang="tr-TR" sz="1600" b="1" dirty="0" smtClean="0">
                <a:latin typeface="Arial Narrow" panose="020B0606020202030204" pitchFamily="34" charset="0"/>
                <a:ea typeface="+mj-ea"/>
                <a:cs typeface="+mj-cs"/>
              </a:rPr>
              <a:t>: Yanabilen </a:t>
            </a:r>
            <a:r>
              <a:rPr lang="tr-TR" sz="1600" b="1" dirty="0">
                <a:latin typeface="Arial Narrow" panose="020B0606020202030204" pitchFamily="34" charset="0"/>
                <a:ea typeface="+mj-ea"/>
                <a:cs typeface="+mj-cs"/>
              </a:rPr>
              <a:t>hafif metaller </a:t>
            </a:r>
            <a:r>
              <a:rPr lang="tr-TR" sz="1600" dirty="0">
                <a:latin typeface="Arial Narrow" panose="020B0606020202030204" pitchFamily="34" charset="0"/>
                <a:ea typeface="+mj-ea"/>
                <a:cs typeface="+mj-cs"/>
              </a:rPr>
              <a:t>alüminyum, magnezyum, titan, sodyum vb. veya bunların alaşımlarının (alkaliler hariç) oluşturduğu yangınlar girer. Daha çok endüstriyel çevrelerde görülmekle birlikte gelişen teknoloji ile son yıllarda daha geniş alanlara yayıldıkları gözlemlenmektedir. </a:t>
            </a:r>
          </a:p>
        </p:txBody>
      </p:sp>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17822" y="5064370"/>
            <a:ext cx="3057525" cy="169471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4099"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737714" y="4865077"/>
            <a:ext cx="3600450" cy="189400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484214127"/>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a:bodyPr>
          <a:lstStyle/>
          <a:p>
            <a:r>
              <a:rPr lang="tr-TR" sz="3600" b="1" dirty="0" smtClean="0">
                <a:latin typeface="Arial Narrow" panose="020B0606020202030204" pitchFamily="34" charset="0"/>
              </a:rPr>
              <a:t>2. YANGIN OLUŞUMU</a:t>
            </a:r>
            <a:endParaRPr lang="tr-TR" sz="3600" b="1" dirty="0">
              <a:latin typeface="Arial Narrow" panose="020B0606020202030204" pitchFamily="34" charset="0"/>
            </a:endParaRPr>
          </a:p>
        </p:txBody>
      </p:sp>
      <p:sp>
        <p:nvSpPr>
          <p:cNvPr id="3" name="İçerik Yer Tutucusu 2"/>
          <p:cNvSpPr>
            <a:spLocks noGrp="1"/>
          </p:cNvSpPr>
          <p:nvPr>
            <p:ph idx="1"/>
          </p:nvPr>
        </p:nvSpPr>
        <p:spPr>
          <a:xfrm>
            <a:off x="838200" y="1825625"/>
            <a:ext cx="10515600" cy="4819874"/>
          </a:xfrm>
        </p:spPr>
        <p:txBody>
          <a:bodyPr>
            <a:normAutofit/>
          </a:bodyPr>
          <a:lstStyle/>
          <a:p>
            <a:pPr marL="0" indent="0">
              <a:buNone/>
            </a:pPr>
            <a:r>
              <a:rPr lang="tr-TR" sz="1800" b="1" dirty="0">
                <a:latin typeface="Arial Narrow" panose="020B0606020202030204" pitchFamily="34" charset="0"/>
                <a:ea typeface="+mj-ea"/>
                <a:cs typeface="+mj-cs"/>
              </a:rPr>
              <a:t>2.2. Yangın Sonucu Açığa Çıkan Gazlar </a:t>
            </a:r>
          </a:p>
          <a:p>
            <a:pPr marL="0" indent="0">
              <a:lnSpc>
                <a:spcPct val="150000"/>
              </a:lnSpc>
              <a:buNone/>
            </a:pPr>
            <a:r>
              <a:rPr lang="tr-TR" sz="1600" dirty="0" smtClean="0">
                <a:latin typeface="Arial Narrow" panose="020B0606020202030204" pitchFamily="34" charset="0"/>
                <a:ea typeface="+mj-ea"/>
                <a:cs typeface="+mj-cs"/>
              </a:rPr>
              <a:t>	Yangınlar </a:t>
            </a:r>
            <a:r>
              <a:rPr lang="tr-TR" sz="1600" dirty="0">
                <a:latin typeface="Arial Narrow" panose="020B0606020202030204" pitchFamily="34" charset="0"/>
                <a:ea typeface="+mj-ea"/>
                <a:cs typeface="+mj-cs"/>
              </a:rPr>
              <a:t>neticesinde doğada bulunmayan, ancak yangın ortamındaki bazı maddelerin </a:t>
            </a:r>
            <a:r>
              <a:rPr lang="tr-TR" sz="1600" b="1" dirty="0">
                <a:latin typeface="Arial Narrow" panose="020B0606020202030204" pitchFamily="34" charset="0"/>
                <a:ea typeface="+mj-ea"/>
                <a:cs typeface="+mj-cs"/>
              </a:rPr>
              <a:t>reaksiyonu sonucu oluşan bazı gazlar </a:t>
            </a:r>
            <a:r>
              <a:rPr lang="tr-TR" sz="1600" dirty="0">
                <a:latin typeface="Arial Narrow" panose="020B0606020202030204" pitchFamily="34" charset="0"/>
                <a:ea typeface="+mj-ea"/>
                <a:cs typeface="+mj-cs"/>
              </a:rPr>
              <a:t>ortaya çıkar. Bu gazlar </a:t>
            </a:r>
            <a:r>
              <a:rPr lang="tr-TR" sz="1600" b="1" dirty="0">
                <a:latin typeface="Arial Narrow" panose="020B0606020202030204" pitchFamily="34" charset="0"/>
                <a:ea typeface="+mj-ea"/>
                <a:cs typeface="+mj-cs"/>
              </a:rPr>
              <a:t>yangın gazları olarak adlandırılır </a:t>
            </a:r>
            <a:r>
              <a:rPr lang="tr-TR" sz="1600" dirty="0">
                <a:latin typeface="Arial Narrow" panose="020B0606020202030204" pitchFamily="34" charset="0"/>
                <a:ea typeface="+mj-ea"/>
                <a:cs typeface="+mj-cs"/>
              </a:rPr>
              <a:t>ve patlayarak yanma özelliği taşımalarının yanı sıra </a:t>
            </a:r>
            <a:r>
              <a:rPr lang="tr-TR" sz="1600" b="1" dirty="0">
                <a:latin typeface="Arial Narrow" panose="020B0606020202030204" pitchFamily="34" charset="0"/>
                <a:ea typeface="+mj-ea"/>
                <a:cs typeface="+mj-cs"/>
              </a:rPr>
              <a:t>yanmayı da artırır</a:t>
            </a:r>
            <a:r>
              <a:rPr lang="tr-TR" sz="1600" dirty="0">
                <a:latin typeface="Arial Narrow" panose="020B0606020202030204" pitchFamily="34" charset="0"/>
                <a:ea typeface="+mj-ea"/>
                <a:cs typeface="+mj-cs"/>
              </a:rPr>
              <a:t>. Yanma sonucunda karbondioksit (CO2), </a:t>
            </a:r>
            <a:r>
              <a:rPr lang="tr-TR" sz="1600" dirty="0" err="1">
                <a:latin typeface="Arial Narrow" panose="020B0606020202030204" pitchFamily="34" charset="0"/>
                <a:ea typeface="+mj-ea"/>
                <a:cs typeface="+mj-cs"/>
              </a:rPr>
              <a:t>karbonmonoksit</a:t>
            </a:r>
            <a:r>
              <a:rPr lang="tr-TR" sz="1600" dirty="0">
                <a:latin typeface="Arial Narrow" panose="020B0606020202030204" pitchFamily="34" charset="0"/>
                <a:ea typeface="+mj-ea"/>
                <a:cs typeface="+mj-cs"/>
              </a:rPr>
              <a:t> (CO), su buharı (H2O), </a:t>
            </a:r>
            <a:r>
              <a:rPr lang="tr-TR" sz="1600" dirty="0" err="1">
                <a:latin typeface="Arial Narrow" panose="020B0606020202030204" pitchFamily="34" charset="0"/>
                <a:ea typeface="+mj-ea"/>
                <a:cs typeface="+mj-cs"/>
              </a:rPr>
              <a:t>osijen</a:t>
            </a:r>
            <a:r>
              <a:rPr lang="tr-TR" sz="1600" dirty="0">
                <a:latin typeface="Arial Narrow" panose="020B0606020202030204" pitchFamily="34" charset="0"/>
                <a:ea typeface="+mj-ea"/>
                <a:cs typeface="+mj-cs"/>
              </a:rPr>
              <a:t> (O2) ve azot(N2) gibi gazlar doğal olarak oluşur. Bazı yanıcı maddelerin yanması sonucunda açığa çıkan gazlar Tablo 1’de verilmiştir. </a:t>
            </a:r>
          </a:p>
        </p:txBody>
      </p:sp>
      <p:pic>
        <p:nvPicPr>
          <p:cNvPr id="512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851639" y="3948478"/>
            <a:ext cx="6018294" cy="235853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817448057"/>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a:bodyPr>
          <a:lstStyle/>
          <a:p>
            <a:r>
              <a:rPr lang="tr-TR" sz="3600" b="1" dirty="0" smtClean="0">
                <a:latin typeface="Arial Narrow" panose="020B0606020202030204" pitchFamily="34" charset="0"/>
              </a:rPr>
              <a:t>2. YANGIN OLUŞUMU</a:t>
            </a:r>
            <a:endParaRPr lang="tr-TR" sz="3600" b="1" dirty="0">
              <a:latin typeface="Arial Narrow" panose="020B0606020202030204" pitchFamily="34" charset="0"/>
            </a:endParaRPr>
          </a:p>
        </p:txBody>
      </p:sp>
      <p:sp>
        <p:nvSpPr>
          <p:cNvPr id="3" name="İçerik Yer Tutucusu 2"/>
          <p:cNvSpPr>
            <a:spLocks noGrp="1"/>
          </p:cNvSpPr>
          <p:nvPr>
            <p:ph idx="1"/>
          </p:nvPr>
        </p:nvSpPr>
        <p:spPr>
          <a:xfrm>
            <a:off x="838200" y="1825625"/>
            <a:ext cx="10515600" cy="4819874"/>
          </a:xfrm>
        </p:spPr>
        <p:txBody>
          <a:bodyPr>
            <a:noAutofit/>
          </a:bodyPr>
          <a:lstStyle/>
          <a:p>
            <a:pPr>
              <a:lnSpc>
                <a:spcPct val="150000"/>
              </a:lnSpc>
              <a:buFont typeface="Wingdings" panose="05000000000000000000" pitchFamily="2" charset="2"/>
              <a:buChar char="Ø"/>
            </a:pPr>
            <a:r>
              <a:rPr lang="tr-TR" sz="1600" b="1" dirty="0">
                <a:latin typeface="Arial Narrow" panose="020B0606020202030204" pitchFamily="34" charset="0"/>
                <a:ea typeface="+mj-ea"/>
                <a:cs typeface="+mj-cs"/>
              </a:rPr>
              <a:t>İs veya Kurum: </a:t>
            </a:r>
            <a:r>
              <a:rPr lang="tr-TR" sz="1600" dirty="0">
                <a:latin typeface="Arial Narrow" panose="020B0606020202030204" pitchFamily="34" charset="0"/>
                <a:ea typeface="+mj-ea"/>
                <a:cs typeface="+mj-cs"/>
              </a:rPr>
              <a:t>Yangın sırasında maddelerin yanması ve </a:t>
            </a:r>
            <a:r>
              <a:rPr lang="tr-TR" sz="1600" dirty="0" err="1">
                <a:latin typeface="Arial Narrow" panose="020B0606020202030204" pitchFamily="34" charset="0"/>
                <a:ea typeface="+mj-ea"/>
                <a:cs typeface="+mj-cs"/>
              </a:rPr>
              <a:t>pirolizi</a:t>
            </a:r>
            <a:r>
              <a:rPr lang="tr-TR" sz="1600" dirty="0">
                <a:latin typeface="Arial Narrow" panose="020B0606020202030204" pitchFamily="34" charset="0"/>
                <a:ea typeface="+mj-ea"/>
                <a:cs typeface="+mj-cs"/>
              </a:rPr>
              <a:t> nedeniyle oluşan </a:t>
            </a:r>
            <a:r>
              <a:rPr lang="tr-TR" sz="1600" b="1" dirty="0">
                <a:latin typeface="Arial Narrow" panose="020B0606020202030204" pitchFamily="34" charset="0"/>
                <a:ea typeface="+mj-ea"/>
                <a:cs typeface="+mj-cs"/>
              </a:rPr>
              <a:t>yangın gazları ile birlikte katı ve sıvı partiküller kurumu oluşturur. </a:t>
            </a:r>
            <a:r>
              <a:rPr lang="tr-TR" sz="1600" dirty="0">
                <a:latin typeface="Arial Narrow" panose="020B0606020202030204" pitchFamily="34" charset="0"/>
                <a:ea typeface="+mj-ea"/>
                <a:cs typeface="+mj-cs"/>
              </a:rPr>
              <a:t>Tam yanma için gereken </a:t>
            </a:r>
            <a:r>
              <a:rPr lang="tr-TR" sz="1600" b="1" dirty="0">
                <a:latin typeface="Arial Narrow" panose="020B0606020202030204" pitchFamily="34" charset="0"/>
                <a:ea typeface="+mj-ea"/>
                <a:cs typeface="+mj-cs"/>
              </a:rPr>
              <a:t>oksijen miktarı mevcut olmadığında </a:t>
            </a:r>
            <a:r>
              <a:rPr lang="tr-TR" sz="1600" dirty="0">
                <a:latin typeface="Arial Narrow" panose="020B0606020202030204" pitchFamily="34" charset="0"/>
                <a:ea typeface="+mj-ea"/>
                <a:cs typeface="+mj-cs"/>
              </a:rPr>
              <a:t>kömür, odun, kâğıt, petrol gibi katı veya sıvı hidrokarbonların, yanmamış karbon partiküllerinin salınması sonucu "</a:t>
            </a:r>
            <a:r>
              <a:rPr lang="tr-TR" sz="1600" b="1" dirty="0">
                <a:latin typeface="Arial Narrow" panose="020B0606020202030204" pitchFamily="34" charset="0"/>
                <a:ea typeface="+mj-ea"/>
                <a:cs typeface="+mj-cs"/>
              </a:rPr>
              <a:t>duman</a:t>
            </a:r>
            <a:r>
              <a:rPr lang="tr-TR" sz="1600" dirty="0">
                <a:latin typeface="Arial Narrow" panose="020B0606020202030204" pitchFamily="34" charset="0"/>
                <a:ea typeface="+mj-ea"/>
                <a:cs typeface="+mj-cs"/>
              </a:rPr>
              <a:t>" meydana gelir. Duman içinde bulunan partiküller; dumanın yoğunluğu ve yüzeyle temas etme süresine bağlı olarak, bu katı yüzeyler </a:t>
            </a:r>
            <a:r>
              <a:rPr lang="tr-TR" sz="1600" dirty="0" smtClean="0">
                <a:latin typeface="Arial Narrow" panose="020B0606020202030204" pitchFamily="34" charset="0"/>
                <a:ea typeface="+mj-ea"/>
                <a:cs typeface="+mj-cs"/>
              </a:rPr>
              <a:t>üzerinde </a:t>
            </a:r>
            <a:r>
              <a:rPr lang="tr-TR" sz="1600" dirty="0">
                <a:latin typeface="Arial Narrow" panose="020B0606020202030204" pitchFamily="34" charset="0"/>
                <a:ea typeface="+mj-ea"/>
                <a:cs typeface="+mj-cs"/>
              </a:rPr>
              <a:t>birikerek</a:t>
            </a:r>
            <a:r>
              <a:rPr lang="tr-TR" sz="1600" b="1" dirty="0">
                <a:latin typeface="Arial Narrow" panose="020B0606020202030204" pitchFamily="34" charset="0"/>
                <a:ea typeface="+mj-ea"/>
                <a:cs typeface="+mj-cs"/>
              </a:rPr>
              <a:t> is (kurum) oluşturur</a:t>
            </a:r>
            <a:r>
              <a:rPr lang="tr-TR" sz="1600" dirty="0">
                <a:latin typeface="Arial Narrow" panose="020B0606020202030204" pitchFamily="34" charset="0"/>
                <a:ea typeface="+mj-ea"/>
                <a:cs typeface="+mj-cs"/>
              </a:rPr>
              <a:t>. </a:t>
            </a:r>
            <a:endParaRPr lang="tr-TR" sz="1600" dirty="0" smtClean="0">
              <a:latin typeface="Arial Narrow" panose="020B0606020202030204" pitchFamily="34" charset="0"/>
              <a:ea typeface="+mj-ea"/>
              <a:cs typeface="+mj-cs"/>
            </a:endParaRPr>
          </a:p>
          <a:p>
            <a:pPr>
              <a:lnSpc>
                <a:spcPct val="150000"/>
              </a:lnSpc>
              <a:buFont typeface="Wingdings" panose="05000000000000000000" pitchFamily="2" charset="2"/>
              <a:buChar char="Ø"/>
            </a:pPr>
            <a:r>
              <a:rPr lang="tr-TR" sz="1600" b="1" dirty="0" err="1">
                <a:latin typeface="Arial Narrow" panose="020B0606020202030204" pitchFamily="34" charset="0"/>
                <a:ea typeface="+mj-ea"/>
                <a:cs typeface="+mj-cs"/>
              </a:rPr>
              <a:t>Karbonmonoksit</a:t>
            </a:r>
            <a:r>
              <a:rPr lang="tr-TR" sz="1600" b="1" dirty="0">
                <a:latin typeface="Arial Narrow" panose="020B0606020202030204" pitchFamily="34" charset="0"/>
                <a:ea typeface="+mj-ea"/>
                <a:cs typeface="+mj-cs"/>
              </a:rPr>
              <a:t> (CO): </a:t>
            </a:r>
            <a:r>
              <a:rPr lang="tr-TR" sz="1600" dirty="0">
                <a:latin typeface="Arial Narrow" panose="020B0606020202030204" pitchFamily="34" charset="0"/>
                <a:ea typeface="+mj-ea"/>
                <a:cs typeface="+mj-cs"/>
              </a:rPr>
              <a:t>Havadan daha </a:t>
            </a:r>
            <a:r>
              <a:rPr lang="tr-TR" sz="1600" b="1" dirty="0" smtClean="0">
                <a:latin typeface="Arial Narrow" panose="020B0606020202030204" pitchFamily="34" charset="0"/>
                <a:ea typeface="+mj-ea"/>
                <a:cs typeface="+mj-cs"/>
              </a:rPr>
              <a:t>hafif</a:t>
            </a:r>
            <a:r>
              <a:rPr lang="tr-TR" sz="1600" b="1" dirty="0" smtClean="0">
                <a:latin typeface="Arial Narrow" panose="020B0606020202030204" pitchFamily="34" charset="0"/>
                <a:ea typeface="+mj-ea"/>
                <a:cs typeface="+mj-cs"/>
              </a:rPr>
              <a:t>, </a:t>
            </a:r>
            <a:r>
              <a:rPr lang="tr-TR" sz="1600" b="1" dirty="0">
                <a:latin typeface="Arial Narrow" panose="020B0606020202030204" pitchFamily="34" charset="0"/>
                <a:ea typeface="+mj-ea"/>
                <a:cs typeface="+mj-cs"/>
              </a:rPr>
              <a:t>renksiz, kokusuz ve zehirli bir gazdır</a:t>
            </a:r>
            <a:r>
              <a:rPr lang="tr-TR" sz="1600" dirty="0">
                <a:latin typeface="Arial Narrow" panose="020B0606020202030204" pitchFamily="34" charset="0"/>
                <a:ea typeface="+mj-ea"/>
                <a:cs typeface="+mj-cs"/>
              </a:rPr>
              <a:t>. Yanma sırasında yetersiz oksijen durumunda ortaya çıkar ve her yangın olayında görülen gazıdır. </a:t>
            </a:r>
            <a:r>
              <a:rPr lang="tr-TR" sz="1600" dirty="0" err="1">
                <a:latin typeface="Arial Narrow" panose="020B0606020202030204" pitchFamily="34" charset="0"/>
                <a:ea typeface="+mj-ea"/>
                <a:cs typeface="+mj-cs"/>
              </a:rPr>
              <a:t>Karbonmonoksitin</a:t>
            </a:r>
            <a:r>
              <a:rPr lang="tr-TR" sz="1600" dirty="0">
                <a:latin typeface="Arial Narrow" panose="020B0606020202030204" pitchFamily="34" charset="0"/>
                <a:ea typeface="+mj-ea"/>
                <a:cs typeface="+mj-cs"/>
              </a:rPr>
              <a:t> solunmasının akabinde, </a:t>
            </a:r>
            <a:r>
              <a:rPr lang="tr-TR" sz="1600" b="1" dirty="0">
                <a:latin typeface="Arial Narrow" panose="020B0606020202030204" pitchFamily="34" charset="0"/>
                <a:ea typeface="+mj-ea"/>
                <a:cs typeface="+mj-cs"/>
              </a:rPr>
              <a:t>aşırı uyku isteği meydana gelir</a:t>
            </a:r>
            <a:r>
              <a:rPr lang="tr-TR" sz="1600" dirty="0">
                <a:latin typeface="Arial Narrow" panose="020B0606020202030204" pitchFamily="34" charset="0"/>
                <a:ea typeface="+mj-ea"/>
                <a:cs typeface="+mj-cs"/>
              </a:rPr>
              <a:t>. CO vücutta </a:t>
            </a:r>
            <a:r>
              <a:rPr lang="tr-TR" sz="1600" b="1" dirty="0">
                <a:latin typeface="Arial Narrow" panose="020B0606020202030204" pitchFamily="34" charset="0"/>
                <a:ea typeface="+mj-ea"/>
                <a:cs typeface="+mj-cs"/>
              </a:rPr>
              <a:t>oksijen eksikliğine yol açar</a:t>
            </a:r>
            <a:r>
              <a:rPr lang="tr-TR" sz="1600" dirty="0">
                <a:latin typeface="Arial Narrow" panose="020B0606020202030204" pitchFamily="34" charset="0"/>
                <a:ea typeface="+mj-ea"/>
                <a:cs typeface="+mj-cs"/>
              </a:rPr>
              <a:t>. Bu durumda insanların </a:t>
            </a:r>
            <a:r>
              <a:rPr lang="tr-TR" sz="1600" b="1" dirty="0">
                <a:latin typeface="Arial Narrow" panose="020B0606020202030204" pitchFamily="34" charset="0"/>
                <a:ea typeface="+mj-ea"/>
                <a:cs typeface="+mj-cs"/>
              </a:rPr>
              <a:t>boğularak ölmesine </a:t>
            </a:r>
            <a:r>
              <a:rPr lang="tr-TR" sz="1600" dirty="0">
                <a:latin typeface="Arial Narrow" panose="020B0606020202030204" pitchFamily="34" charset="0"/>
                <a:ea typeface="+mj-ea"/>
                <a:cs typeface="+mj-cs"/>
              </a:rPr>
              <a:t>neden olur. </a:t>
            </a:r>
            <a:r>
              <a:rPr lang="tr-TR" sz="1600" dirty="0" err="1">
                <a:latin typeface="Arial Narrow" panose="020B0606020202030204" pitchFamily="34" charset="0"/>
                <a:ea typeface="+mj-ea"/>
                <a:cs typeface="+mj-cs"/>
              </a:rPr>
              <a:t>Karbonmonoksitle</a:t>
            </a:r>
            <a:r>
              <a:rPr lang="tr-TR" sz="1600" dirty="0">
                <a:latin typeface="Arial Narrow" panose="020B0606020202030204" pitchFamily="34" charset="0"/>
                <a:ea typeface="+mj-ea"/>
                <a:cs typeface="+mj-cs"/>
              </a:rPr>
              <a:t> zehirlenen kişi </a:t>
            </a:r>
            <a:r>
              <a:rPr lang="tr-TR" sz="1600" b="1" dirty="0">
                <a:latin typeface="Arial Narrow" panose="020B0606020202030204" pitchFamily="34" charset="0"/>
                <a:ea typeface="+mj-ea"/>
                <a:cs typeface="+mj-cs"/>
              </a:rPr>
              <a:t>baş dönmesi algılar</a:t>
            </a:r>
            <a:r>
              <a:rPr lang="tr-TR" sz="1600" dirty="0">
                <a:latin typeface="Arial Narrow" panose="020B0606020202030204" pitchFamily="34" charset="0"/>
                <a:ea typeface="+mj-ea"/>
                <a:cs typeface="+mj-cs"/>
              </a:rPr>
              <a:t>, ancak kapı pencere açacak ya da bulunduğu ortamı </a:t>
            </a:r>
            <a:r>
              <a:rPr lang="tr-TR" sz="1600" b="1" dirty="0">
                <a:latin typeface="Arial Narrow" panose="020B0606020202030204" pitchFamily="34" charset="0"/>
                <a:ea typeface="+mj-ea"/>
                <a:cs typeface="+mj-cs"/>
              </a:rPr>
              <a:t>terk edecek gücü bulamaz</a:t>
            </a:r>
            <a:r>
              <a:rPr lang="tr-TR" sz="1600" dirty="0">
                <a:latin typeface="Arial Narrow" panose="020B0606020202030204" pitchFamily="34" charset="0"/>
                <a:ea typeface="+mj-ea"/>
                <a:cs typeface="+mj-cs"/>
              </a:rPr>
              <a:t>. </a:t>
            </a:r>
            <a:endParaRPr lang="tr-TR" sz="1600" dirty="0" smtClean="0">
              <a:latin typeface="Arial Narrow" panose="020B0606020202030204" pitchFamily="34" charset="0"/>
              <a:ea typeface="+mj-ea"/>
              <a:cs typeface="+mj-cs"/>
            </a:endParaRPr>
          </a:p>
          <a:p>
            <a:pPr>
              <a:lnSpc>
                <a:spcPct val="150000"/>
              </a:lnSpc>
              <a:buFont typeface="Wingdings" panose="05000000000000000000" pitchFamily="2" charset="2"/>
              <a:buChar char="Ø"/>
            </a:pPr>
            <a:r>
              <a:rPr lang="tr-TR" sz="1600" b="1" dirty="0">
                <a:latin typeface="Arial Narrow" panose="020B0606020202030204" pitchFamily="34" charset="0"/>
                <a:ea typeface="+mj-ea"/>
                <a:cs typeface="+mj-cs"/>
              </a:rPr>
              <a:t>Karbondioksit (CO2): </a:t>
            </a:r>
            <a:r>
              <a:rPr lang="tr-TR" sz="1600" dirty="0">
                <a:latin typeface="Arial Narrow" panose="020B0606020202030204" pitchFamily="34" charset="0"/>
                <a:ea typeface="+mj-ea"/>
                <a:cs typeface="+mj-cs"/>
              </a:rPr>
              <a:t>Yapısında karbon bulunan yanıcı maddelerin yanmasında doğal olarak ortaya çıkar. </a:t>
            </a:r>
            <a:r>
              <a:rPr lang="tr-TR" sz="1600" b="1" dirty="0">
                <a:latin typeface="Arial Narrow" panose="020B0606020202030204" pitchFamily="34" charset="0"/>
                <a:ea typeface="+mj-ea"/>
                <a:cs typeface="+mj-cs"/>
              </a:rPr>
              <a:t>Keskince bir kokusu ve ekşi bir tadı olan renksiz bir gazdır</a:t>
            </a:r>
            <a:r>
              <a:rPr lang="tr-TR" sz="1600" dirty="0">
                <a:latin typeface="Arial Narrow" panose="020B0606020202030204" pitchFamily="34" charset="0"/>
                <a:ea typeface="+mj-ea"/>
                <a:cs typeface="+mj-cs"/>
              </a:rPr>
              <a:t>. Her yangın olayında görülen yanma ürünü bir gazdır. </a:t>
            </a:r>
            <a:r>
              <a:rPr lang="tr-TR" sz="1600" b="1" dirty="0">
                <a:latin typeface="Arial Narrow" panose="020B0606020202030204" pitchFamily="34" charset="0"/>
                <a:ea typeface="+mj-ea"/>
                <a:cs typeface="+mj-cs"/>
              </a:rPr>
              <a:t>Sera gazlarındandır</a:t>
            </a:r>
            <a:r>
              <a:rPr lang="tr-TR" sz="1600" dirty="0">
                <a:latin typeface="Arial Narrow" panose="020B0606020202030204" pitchFamily="34" charset="0"/>
                <a:ea typeface="+mj-ea"/>
                <a:cs typeface="+mj-cs"/>
              </a:rPr>
              <a:t>. </a:t>
            </a:r>
            <a:r>
              <a:rPr lang="tr-TR" sz="1600" dirty="0" smtClean="0">
                <a:latin typeface="Arial Narrow" panose="020B0606020202030204" pitchFamily="34" charset="0"/>
                <a:ea typeface="+mj-ea"/>
                <a:cs typeface="+mj-cs"/>
              </a:rPr>
              <a:t>Ancak </a:t>
            </a:r>
            <a:r>
              <a:rPr lang="tr-TR" sz="1600" dirty="0">
                <a:latin typeface="Arial Narrow" panose="020B0606020202030204" pitchFamily="34" charset="0"/>
                <a:ea typeface="+mj-ea"/>
                <a:cs typeface="+mj-cs"/>
              </a:rPr>
              <a:t>atmosferdeki oran son yıllarda artış gösterdiğinden </a:t>
            </a:r>
            <a:r>
              <a:rPr lang="tr-TR" sz="1600" b="1" dirty="0">
                <a:latin typeface="Arial Narrow" panose="020B0606020202030204" pitchFamily="34" charset="0"/>
                <a:ea typeface="+mj-ea"/>
                <a:cs typeface="+mj-cs"/>
              </a:rPr>
              <a:t>küresel ısınmaya </a:t>
            </a:r>
            <a:r>
              <a:rPr lang="tr-TR" sz="1600" dirty="0">
                <a:latin typeface="Arial Narrow" panose="020B0606020202030204" pitchFamily="34" charset="0"/>
                <a:ea typeface="+mj-ea"/>
                <a:cs typeface="+mj-cs"/>
              </a:rPr>
              <a:t>neden olmaktadır. </a:t>
            </a:r>
            <a:r>
              <a:rPr lang="tr-TR" sz="1600" dirty="0" smtClean="0">
                <a:latin typeface="Arial Narrow" panose="020B0606020202030204" pitchFamily="34" charset="0"/>
                <a:ea typeface="+mj-ea"/>
                <a:cs typeface="+mj-cs"/>
              </a:rPr>
              <a:t>Kapalı </a:t>
            </a:r>
            <a:r>
              <a:rPr lang="tr-TR" sz="1600" dirty="0">
                <a:latin typeface="Arial Narrow" panose="020B0606020202030204" pitchFamily="34" charset="0"/>
                <a:ea typeface="+mj-ea"/>
                <a:cs typeface="+mj-cs"/>
              </a:rPr>
              <a:t>bir ortamda </a:t>
            </a:r>
            <a:r>
              <a:rPr lang="tr-TR" sz="1600" b="1" dirty="0">
                <a:latin typeface="Arial Narrow" panose="020B0606020202030204" pitchFamily="34" charset="0"/>
                <a:ea typeface="+mj-ea"/>
                <a:cs typeface="+mj-cs"/>
              </a:rPr>
              <a:t>% 5 oranında karbondioksit </a:t>
            </a:r>
            <a:r>
              <a:rPr lang="tr-TR" sz="1600" dirty="0">
                <a:latin typeface="Arial Narrow" panose="020B0606020202030204" pitchFamily="34" charset="0"/>
                <a:ea typeface="+mj-ea"/>
                <a:cs typeface="+mj-cs"/>
              </a:rPr>
              <a:t>içeren bir havanın uzun süre solunması insanlarda </a:t>
            </a:r>
            <a:r>
              <a:rPr lang="tr-TR" sz="1600" b="1" dirty="0">
                <a:latin typeface="Arial Narrow" panose="020B0606020202030204" pitchFamily="34" charset="0"/>
                <a:ea typeface="+mj-ea"/>
                <a:cs typeface="+mj-cs"/>
              </a:rPr>
              <a:t>bilinç kaybına</a:t>
            </a:r>
            <a:r>
              <a:rPr lang="tr-TR" sz="1600" b="1" dirty="0" smtClean="0">
                <a:latin typeface="Arial Narrow" panose="020B0606020202030204" pitchFamily="34" charset="0"/>
                <a:ea typeface="+mj-ea"/>
                <a:cs typeface="+mj-cs"/>
              </a:rPr>
              <a:t>; soluma </a:t>
            </a:r>
            <a:r>
              <a:rPr lang="tr-TR" sz="1600" b="1" dirty="0">
                <a:latin typeface="Arial Narrow" panose="020B0606020202030204" pitchFamily="34" charset="0"/>
                <a:ea typeface="+mj-ea"/>
                <a:cs typeface="+mj-cs"/>
              </a:rPr>
              <a:t>daha da uzun sürerse ölüme de yol açabilir</a:t>
            </a:r>
            <a:r>
              <a:rPr lang="tr-TR" sz="1600" dirty="0">
                <a:latin typeface="Arial Narrow" panose="020B0606020202030204" pitchFamily="34" charset="0"/>
                <a:ea typeface="+mj-ea"/>
                <a:cs typeface="+mj-cs"/>
              </a:rPr>
              <a:t>. </a:t>
            </a:r>
          </a:p>
        </p:txBody>
      </p:sp>
    </p:spTree>
    <p:extLst>
      <p:ext uri="{BB962C8B-B14F-4D97-AF65-F5344CB8AC3E}">
        <p14:creationId xmlns:p14="http://schemas.microsoft.com/office/powerpoint/2010/main" val="2770804094"/>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a:bodyPr>
          <a:lstStyle/>
          <a:p>
            <a:r>
              <a:rPr lang="tr-TR" sz="3600" b="1" dirty="0" smtClean="0">
                <a:latin typeface="Arial Narrow" panose="020B0606020202030204" pitchFamily="34" charset="0"/>
              </a:rPr>
              <a:t>2. YANGIN OLUŞUMU</a:t>
            </a:r>
            <a:endParaRPr lang="tr-TR" sz="3600" b="1" dirty="0">
              <a:latin typeface="Arial Narrow" panose="020B0606020202030204" pitchFamily="34" charset="0"/>
            </a:endParaRPr>
          </a:p>
        </p:txBody>
      </p:sp>
      <p:sp>
        <p:nvSpPr>
          <p:cNvPr id="3" name="İçerik Yer Tutucusu 2"/>
          <p:cNvSpPr>
            <a:spLocks noGrp="1"/>
          </p:cNvSpPr>
          <p:nvPr>
            <p:ph idx="1"/>
          </p:nvPr>
        </p:nvSpPr>
        <p:spPr>
          <a:xfrm>
            <a:off x="838200" y="1825625"/>
            <a:ext cx="10515600" cy="4819874"/>
          </a:xfrm>
        </p:spPr>
        <p:txBody>
          <a:bodyPr>
            <a:noAutofit/>
          </a:bodyPr>
          <a:lstStyle/>
          <a:p>
            <a:pPr>
              <a:lnSpc>
                <a:spcPct val="150000"/>
              </a:lnSpc>
              <a:buFont typeface="Wingdings" panose="05000000000000000000" pitchFamily="2" charset="2"/>
              <a:buChar char="Ø"/>
            </a:pPr>
            <a:r>
              <a:rPr lang="tr-TR" sz="1600" b="1" dirty="0">
                <a:latin typeface="Arial Narrow" panose="020B0606020202030204" pitchFamily="34" charset="0"/>
                <a:ea typeface="+mj-ea"/>
                <a:cs typeface="+mj-cs"/>
              </a:rPr>
              <a:t>Hidrojen siyanür (HCN): </a:t>
            </a:r>
            <a:r>
              <a:rPr lang="tr-TR" sz="1600" dirty="0">
                <a:latin typeface="Arial Narrow" panose="020B0606020202030204" pitchFamily="34" charset="0"/>
                <a:ea typeface="+mj-ea"/>
                <a:cs typeface="+mj-cs"/>
              </a:rPr>
              <a:t>Karbonlu ve birçok </a:t>
            </a:r>
            <a:r>
              <a:rPr lang="tr-TR" sz="1600" b="1" dirty="0">
                <a:latin typeface="Arial Narrow" panose="020B0606020202030204" pitchFamily="34" charset="0"/>
                <a:ea typeface="+mj-ea"/>
                <a:cs typeface="+mj-cs"/>
              </a:rPr>
              <a:t>azotlu madde yüksek sıcaklıklarda </a:t>
            </a:r>
            <a:r>
              <a:rPr lang="tr-TR" sz="1600" dirty="0">
                <a:latin typeface="Arial Narrow" panose="020B0606020202030204" pitchFamily="34" charset="0"/>
                <a:ea typeface="+mj-ea"/>
                <a:cs typeface="+mj-cs"/>
              </a:rPr>
              <a:t>yanmasıyla bu asit oluşur. Hidrojen siyanür </a:t>
            </a:r>
            <a:r>
              <a:rPr lang="tr-TR" sz="1600" b="1" dirty="0">
                <a:latin typeface="Arial Narrow" panose="020B0606020202030204" pitchFamily="34" charset="0"/>
                <a:ea typeface="+mj-ea"/>
                <a:cs typeface="+mj-cs"/>
              </a:rPr>
              <a:t>boğucu bir gazdır. </a:t>
            </a:r>
            <a:r>
              <a:rPr lang="tr-TR" sz="1600" dirty="0">
                <a:latin typeface="Arial Narrow" panose="020B0606020202030204" pitchFamily="34" charset="0"/>
                <a:ea typeface="+mj-ea"/>
                <a:cs typeface="+mj-cs"/>
              </a:rPr>
              <a:t>Yangınlarda solunması durumunda </a:t>
            </a:r>
            <a:r>
              <a:rPr lang="tr-TR" sz="1600" b="1" dirty="0">
                <a:latin typeface="Arial Narrow" panose="020B0606020202030204" pitchFamily="34" charset="0"/>
                <a:ea typeface="+mj-ea"/>
                <a:cs typeface="+mj-cs"/>
              </a:rPr>
              <a:t>mide bulantısı, baş dönmesi ortaya çıkar</a:t>
            </a:r>
            <a:r>
              <a:rPr lang="tr-TR" sz="1600" dirty="0">
                <a:latin typeface="Arial Narrow" panose="020B0606020202030204" pitchFamily="34" charset="0"/>
                <a:ea typeface="+mj-ea"/>
                <a:cs typeface="+mj-cs"/>
              </a:rPr>
              <a:t>; </a:t>
            </a:r>
            <a:r>
              <a:rPr lang="tr-TR" sz="1600" b="1" dirty="0">
                <a:latin typeface="Arial Narrow" panose="020B0606020202030204" pitchFamily="34" charset="0"/>
                <a:ea typeface="+mj-ea"/>
                <a:cs typeface="+mj-cs"/>
              </a:rPr>
              <a:t>soluk almada zorluk </a:t>
            </a:r>
            <a:r>
              <a:rPr lang="tr-TR" sz="1600" dirty="0">
                <a:latin typeface="Arial Narrow" panose="020B0606020202030204" pitchFamily="34" charset="0"/>
                <a:ea typeface="+mj-ea"/>
                <a:cs typeface="+mj-cs"/>
              </a:rPr>
              <a:t>ve boğulma belirtileri başlar; yüzde morarma; en sonunda; </a:t>
            </a:r>
            <a:r>
              <a:rPr lang="tr-TR" sz="1600" b="1" dirty="0">
                <a:latin typeface="Arial Narrow" panose="020B0606020202030204" pitchFamily="34" charset="0"/>
                <a:ea typeface="+mj-ea"/>
                <a:cs typeface="+mj-cs"/>
              </a:rPr>
              <a:t>komayla ölüm görülür</a:t>
            </a:r>
            <a:r>
              <a:rPr lang="tr-TR" sz="1600" dirty="0">
                <a:latin typeface="Arial Narrow" panose="020B0606020202030204" pitchFamily="34" charset="0"/>
                <a:ea typeface="+mj-ea"/>
                <a:cs typeface="+mj-cs"/>
              </a:rPr>
              <a:t>. Ölüm hemen gerçekleşmezse, hızla iyileşme mümkündür. </a:t>
            </a:r>
          </a:p>
          <a:p>
            <a:pPr>
              <a:lnSpc>
                <a:spcPct val="150000"/>
              </a:lnSpc>
              <a:buFont typeface="Wingdings" panose="05000000000000000000" pitchFamily="2" charset="2"/>
              <a:buChar char="Ø"/>
            </a:pPr>
            <a:r>
              <a:rPr lang="tr-TR" sz="1600" b="1" dirty="0" err="1">
                <a:latin typeface="Arial Narrow" panose="020B0606020202030204" pitchFamily="34" charset="0"/>
                <a:ea typeface="+mj-ea"/>
                <a:cs typeface="+mj-cs"/>
              </a:rPr>
              <a:t>Azotoksitler</a:t>
            </a:r>
            <a:r>
              <a:rPr lang="tr-TR" sz="1600" b="1" dirty="0">
                <a:latin typeface="Arial Narrow" panose="020B0606020202030204" pitchFamily="34" charset="0"/>
                <a:ea typeface="+mj-ea"/>
                <a:cs typeface="+mj-cs"/>
              </a:rPr>
              <a:t> (</a:t>
            </a:r>
            <a:r>
              <a:rPr lang="tr-TR" sz="1600" b="1" dirty="0" err="1">
                <a:latin typeface="Arial Narrow" panose="020B0606020202030204" pitchFamily="34" charset="0"/>
                <a:ea typeface="+mj-ea"/>
                <a:cs typeface="+mj-cs"/>
              </a:rPr>
              <a:t>NOx</a:t>
            </a:r>
            <a:r>
              <a:rPr lang="tr-TR" sz="1600" b="1" dirty="0">
                <a:latin typeface="Arial Narrow" panose="020B0606020202030204" pitchFamily="34" charset="0"/>
                <a:ea typeface="+mj-ea"/>
                <a:cs typeface="+mj-cs"/>
              </a:rPr>
              <a:t>): </a:t>
            </a:r>
            <a:r>
              <a:rPr lang="tr-TR" sz="1600" dirty="0">
                <a:latin typeface="Arial Narrow" panose="020B0606020202030204" pitchFamily="34" charset="0"/>
                <a:ea typeface="+mj-ea"/>
                <a:cs typeface="+mj-cs"/>
              </a:rPr>
              <a:t>Yüksek sıcaklıklarda ortaya çıkar. Hava içerisinde bulunan azot ve oksijenin yangın sırasında değişik bileşikler meydana getirir. Bu bileşiklerin genel adına </a:t>
            </a:r>
            <a:r>
              <a:rPr lang="tr-TR" sz="1600" dirty="0" err="1">
                <a:latin typeface="Arial Narrow" panose="020B0606020202030204" pitchFamily="34" charset="0"/>
                <a:ea typeface="+mj-ea"/>
                <a:cs typeface="+mj-cs"/>
              </a:rPr>
              <a:t>azotoksit</a:t>
            </a:r>
            <a:r>
              <a:rPr lang="tr-TR" sz="1600" dirty="0">
                <a:latin typeface="Arial Narrow" panose="020B0606020202030204" pitchFamily="34" charset="0"/>
                <a:ea typeface="+mj-ea"/>
                <a:cs typeface="+mj-cs"/>
              </a:rPr>
              <a:t> denir ve </a:t>
            </a:r>
            <a:r>
              <a:rPr lang="tr-TR" sz="1600" dirty="0" err="1">
                <a:latin typeface="Arial Narrow" panose="020B0606020202030204" pitchFamily="34" charset="0"/>
                <a:ea typeface="+mj-ea"/>
                <a:cs typeface="+mj-cs"/>
              </a:rPr>
              <a:t>NOx</a:t>
            </a:r>
            <a:r>
              <a:rPr lang="tr-TR" sz="1600" dirty="0">
                <a:latin typeface="Arial Narrow" panose="020B0606020202030204" pitchFamily="34" charset="0"/>
                <a:ea typeface="+mj-ea"/>
                <a:cs typeface="+mj-cs"/>
              </a:rPr>
              <a:t> ile gösterilir. </a:t>
            </a:r>
            <a:r>
              <a:rPr lang="tr-TR" sz="1600" dirty="0" err="1">
                <a:latin typeface="Arial Narrow" panose="020B0606020202030204" pitchFamily="34" charset="0"/>
                <a:ea typeface="+mj-ea"/>
                <a:cs typeface="+mj-cs"/>
              </a:rPr>
              <a:t>Azotoksitler</a:t>
            </a:r>
            <a:r>
              <a:rPr lang="tr-TR" sz="1600" dirty="0">
                <a:latin typeface="Arial Narrow" panose="020B0606020202030204" pitchFamily="34" charset="0"/>
                <a:ea typeface="+mj-ea"/>
                <a:cs typeface="+mj-cs"/>
              </a:rPr>
              <a:t> bazen </a:t>
            </a:r>
            <a:r>
              <a:rPr lang="tr-TR" sz="1600" b="1" dirty="0">
                <a:latin typeface="Arial Narrow" panose="020B0606020202030204" pitchFamily="34" charset="0"/>
                <a:ea typeface="+mj-ea"/>
                <a:cs typeface="+mj-cs"/>
              </a:rPr>
              <a:t>kan zehirlenmelerine yol açar</a:t>
            </a:r>
            <a:r>
              <a:rPr lang="tr-TR" sz="1600" dirty="0">
                <a:latin typeface="Arial Narrow" panose="020B0606020202030204" pitchFamily="34" charset="0"/>
                <a:ea typeface="+mj-ea"/>
                <a:cs typeface="+mj-cs"/>
              </a:rPr>
              <a:t>. </a:t>
            </a:r>
          </a:p>
          <a:p>
            <a:pPr>
              <a:lnSpc>
                <a:spcPct val="150000"/>
              </a:lnSpc>
              <a:buFont typeface="Wingdings" panose="05000000000000000000" pitchFamily="2" charset="2"/>
              <a:buChar char="Ø"/>
            </a:pPr>
            <a:r>
              <a:rPr lang="tr-TR" sz="1600" b="1" dirty="0">
                <a:latin typeface="Arial Narrow" panose="020B0606020202030204" pitchFamily="34" charset="0"/>
                <a:ea typeface="+mj-ea"/>
                <a:cs typeface="+mj-cs"/>
              </a:rPr>
              <a:t>Amonyak (NH3): </a:t>
            </a:r>
            <a:r>
              <a:rPr lang="tr-TR" sz="1600" dirty="0">
                <a:latin typeface="Arial Narrow" panose="020B0606020202030204" pitchFamily="34" charset="0"/>
                <a:ea typeface="+mj-ea"/>
                <a:cs typeface="+mj-cs"/>
              </a:rPr>
              <a:t>Azot ihtiva eden yanıcı maddelerin ateşle temasından oluşur. Özellikle </a:t>
            </a:r>
            <a:r>
              <a:rPr lang="tr-TR" sz="1600" b="1" dirty="0">
                <a:latin typeface="Arial Narrow" panose="020B0606020202030204" pitchFamily="34" charset="0"/>
                <a:ea typeface="+mj-ea"/>
                <a:cs typeface="+mj-cs"/>
              </a:rPr>
              <a:t>ipek yangınlarında ortaya çıkan renksiz </a:t>
            </a:r>
            <a:r>
              <a:rPr lang="tr-TR" sz="1600" dirty="0">
                <a:latin typeface="Arial Narrow" panose="020B0606020202030204" pitchFamily="34" charset="0"/>
                <a:ea typeface="+mj-ea"/>
                <a:cs typeface="+mj-cs"/>
              </a:rPr>
              <a:t>bir gazdır. Hava içerisinde % </a:t>
            </a:r>
            <a:r>
              <a:rPr lang="tr-TR" sz="1600" b="1" dirty="0">
                <a:latin typeface="Arial Narrow" panose="020B0606020202030204" pitchFamily="34" charset="0"/>
                <a:ea typeface="+mj-ea"/>
                <a:cs typeface="+mj-cs"/>
              </a:rPr>
              <a:t>0.5 - % 1 olması hâlinde teneffüs edenlerin yarım saat içinde ölümüne sebep </a:t>
            </a:r>
            <a:r>
              <a:rPr lang="tr-TR" sz="1600" dirty="0">
                <a:latin typeface="Arial Narrow" panose="020B0606020202030204" pitchFamily="34" charset="0"/>
                <a:ea typeface="+mj-ea"/>
                <a:cs typeface="+mj-cs"/>
              </a:rPr>
              <a:t>olur. </a:t>
            </a:r>
          </a:p>
        </p:txBody>
      </p:sp>
    </p:spTree>
    <p:extLst>
      <p:ext uri="{BB962C8B-B14F-4D97-AF65-F5344CB8AC3E}">
        <p14:creationId xmlns:p14="http://schemas.microsoft.com/office/powerpoint/2010/main" val="527754750"/>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a:bodyPr>
          <a:lstStyle/>
          <a:p>
            <a:r>
              <a:rPr lang="tr-TR" sz="3600" b="1" dirty="0" smtClean="0">
                <a:latin typeface="Arial Narrow" panose="020B0606020202030204" pitchFamily="34" charset="0"/>
              </a:rPr>
              <a:t>2. YANGIN OLUŞUMU</a:t>
            </a:r>
            <a:endParaRPr lang="tr-TR" sz="3600" b="1" dirty="0">
              <a:latin typeface="Arial Narrow" panose="020B0606020202030204" pitchFamily="34" charset="0"/>
            </a:endParaRPr>
          </a:p>
        </p:txBody>
      </p:sp>
      <p:sp>
        <p:nvSpPr>
          <p:cNvPr id="3" name="İçerik Yer Tutucusu 2"/>
          <p:cNvSpPr>
            <a:spLocks noGrp="1"/>
          </p:cNvSpPr>
          <p:nvPr>
            <p:ph idx="1"/>
          </p:nvPr>
        </p:nvSpPr>
        <p:spPr>
          <a:xfrm>
            <a:off x="838200" y="1825625"/>
            <a:ext cx="10515600" cy="4819874"/>
          </a:xfrm>
        </p:spPr>
        <p:txBody>
          <a:bodyPr>
            <a:noAutofit/>
          </a:bodyPr>
          <a:lstStyle/>
          <a:p>
            <a:pPr>
              <a:lnSpc>
                <a:spcPct val="150000"/>
              </a:lnSpc>
              <a:buFont typeface="Wingdings" panose="05000000000000000000" pitchFamily="2" charset="2"/>
              <a:buChar char="Ø"/>
            </a:pPr>
            <a:r>
              <a:rPr lang="tr-TR" sz="1600" b="1" dirty="0">
                <a:latin typeface="Arial Narrow" panose="020B0606020202030204" pitchFamily="34" charset="0"/>
                <a:ea typeface="+mj-ea"/>
                <a:cs typeface="+mj-cs"/>
              </a:rPr>
              <a:t>Klor (Cl2): </a:t>
            </a:r>
            <a:r>
              <a:rPr lang="tr-TR" sz="1600" dirty="0">
                <a:latin typeface="Arial Narrow" panose="020B0606020202030204" pitchFamily="34" charset="0"/>
                <a:ea typeface="+mj-ea"/>
                <a:cs typeface="+mj-cs"/>
              </a:rPr>
              <a:t>Klorlu bileşiklerin yanması sonucunda açığa çıkar. Havadan daha ağır, </a:t>
            </a:r>
            <a:r>
              <a:rPr lang="tr-TR" sz="1600" b="1" dirty="0">
                <a:latin typeface="Arial Narrow" panose="020B0606020202030204" pitchFamily="34" charset="0"/>
                <a:ea typeface="+mj-ea"/>
                <a:cs typeface="+mj-cs"/>
              </a:rPr>
              <a:t>sarı yeşil renkte kendine has bir kokusu </a:t>
            </a:r>
            <a:r>
              <a:rPr lang="tr-TR" sz="1600" dirty="0">
                <a:latin typeface="Arial Narrow" panose="020B0606020202030204" pitchFamily="34" charset="0"/>
                <a:ea typeface="+mj-ea"/>
                <a:cs typeface="+mj-cs"/>
              </a:rPr>
              <a:t>olan bir gazdır. </a:t>
            </a:r>
            <a:r>
              <a:rPr lang="tr-TR" sz="1600" b="1" dirty="0">
                <a:latin typeface="Arial Narrow" panose="020B0606020202030204" pitchFamily="34" charset="0"/>
                <a:ea typeface="+mj-ea"/>
                <a:cs typeface="+mj-cs"/>
              </a:rPr>
              <a:t>Üst solunum yollarında ve gözlerde tahrişe neden </a:t>
            </a:r>
            <a:r>
              <a:rPr lang="tr-TR" sz="1600" dirty="0">
                <a:latin typeface="Arial Narrow" panose="020B0606020202030204" pitchFamily="34" charset="0"/>
                <a:ea typeface="+mj-ea"/>
                <a:cs typeface="+mj-cs"/>
              </a:rPr>
              <a:t>olur. </a:t>
            </a:r>
          </a:p>
          <a:p>
            <a:pPr>
              <a:lnSpc>
                <a:spcPct val="150000"/>
              </a:lnSpc>
              <a:buFont typeface="Wingdings" panose="05000000000000000000" pitchFamily="2" charset="2"/>
              <a:buChar char="Ø"/>
            </a:pPr>
            <a:r>
              <a:rPr lang="tr-TR" sz="1600" b="1" dirty="0" err="1">
                <a:latin typeface="Arial Narrow" panose="020B0606020202030204" pitchFamily="34" charset="0"/>
                <a:ea typeface="+mj-ea"/>
                <a:cs typeface="+mj-cs"/>
              </a:rPr>
              <a:t>Kükürtdioksit</a:t>
            </a:r>
            <a:r>
              <a:rPr lang="tr-TR" sz="1600" b="1" dirty="0">
                <a:latin typeface="Arial Narrow" panose="020B0606020202030204" pitchFamily="34" charset="0"/>
                <a:ea typeface="+mj-ea"/>
                <a:cs typeface="+mj-cs"/>
              </a:rPr>
              <a:t> (SO2): Yün, kauçuk yangınlarında </a:t>
            </a:r>
            <a:r>
              <a:rPr lang="tr-TR" sz="1600" dirty="0">
                <a:latin typeface="Arial Narrow" panose="020B0606020202030204" pitchFamily="34" charset="0"/>
                <a:ea typeface="+mj-ea"/>
                <a:cs typeface="+mj-cs"/>
              </a:rPr>
              <a:t>oluştuğu gibi bitki maddeleri, boyalar ve </a:t>
            </a:r>
            <a:r>
              <a:rPr lang="tr-TR" sz="1600" b="1" dirty="0">
                <a:latin typeface="Arial Narrow" panose="020B0606020202030204" pitchFamily="34" charset="0"/>
                <a:ea typeface="+mj-ea"/>
                <a:cs typeface="+mj-cs"/>
              </a:rPr>
              <a:t>kükürdün yanmasıyla </a:t>
            </a:r>
            <a:r>
              <a:rPr lang="tr-TR" sz="1600" dirty="0">
                <a:latin typeface="Arial Narrow" panose="020B0606020202030204" pitchFamily="34" charset="0"/>
                <a:ea typeface="+mj-ea"/>
                <a:cs typeface="+mj-cs"/>
              </a:rPr>
              <a:t>meydana gelir. </a:t>
            </a:r>
            <a:r>
              <a:rPr lang="tr-TR" sz="1600" b="1" dirty="0">
                <a:latin typeface="Arial Narrow" panose="020B0606020202030204" pitchFamily="34" charset="0"/>
                <a:ea typeface="+mj-ea"/>
                <a:cs typeface="+mj-cs"/>
              </a:rPr>
              <a:t>Zehirli bir gazdır ve hızlı ölüme sebep olur. </a:t>
            </a:r>
          </a:p>
          <a:p>
            <a:pPr marL="0" indent="0">
              <a:lnSpc>
                <a:spcPct val="150000"/>
              </a:lnSpc>
              <a:buNone/>
            </a:pPr>
            <a:r>
              <a:rPr lang="tr-TR" sz="1600" dirty="0" smtClean="0">
                <a:latin typeface="Arial Narrow" panose="020B0606020202030204" pitchFamily="34" charset="0"/>
                <a:ea typeface="+mj-ea"/>
                <a:cs typeface="+mj-cs"/>
              </a:rPr>
              <a:t>	Yukarıda </a:t>
            </a:r>
            <a:r>
              <a:rPr lang="tr-TR" sz="1600" dirty="0">
                <a:latin typeface="Arial Narrow" panose="020B0606020202030204" pitchFamily="34" charset="0"/>
                <a:ea typeface="+mj-ea"/>
                <a:cs typeface="+mj-cs"/>
              </a:rPr>
              <a:t>belirtilen gazlara ilave olarak bazı yanıcı maddelerin yanması sonucunda Hidrojen Sülfür (H2S) </a:t>
            </a:r>
            <a:r>
              <a:rPr lang="tr-TR" sz="1600" dirty="0" err="1">
                <a:latin typeface="Arial Narrow" panose="020B0606020202030204" pitchFamily="34" charset="0"/>
                <a:ea typeface="+mj-ea"/>
                <a:cs typeface="+mj-cs"/>
              </a:rPr>
              <a:t>Akrolin</a:t>
            </a:r>
            <a:r>
              <a:rPr lang="tr-TR" sz="1600" dirty="0">
                <a:latin typeface="Arial Narrow" panose="020B0606020202030204" pitchFamily="34" charset="0"/>
                <a:ea typeface="+mj-ea"/>
                <a:cs typeface="+mj-cs"/>
              </a:rPr>
              <a:t> (</a:t>
            </a:r>
            <a:r>
              <a:rPr lang="tr-TR" sz="1600" dirty="0" err="1">
                <a:latin typeface="Arial Narrow" panose="020B0606020202030204" pitchFamily="34" charset="0"/>
                <a:ea typeface="+mj-ea"/>
                <a:cs typeface="+mj-cs"/>
              </a:rPr>
              <a:t>Akrolik</a:t>
            </a:r>
            <a:r>
              <a:rPr lang="tr-TR" sz="1600" dirty="0">
                <a:latin typeface="Arial Narrow" panose="020B0606020202030204" pitchFamily="34" charset="0"/>
                <a:ea typeface="+mj-ea"/>
                <a:cs typeface="+mj-cs"/>
              </a:rPr>
              <a:t> Aldehit) (C3H4) Fosgen (COCl2) Hidrojen Sülfit (HSO2) </a:t>
            </a:r>
            <a:r>
              <a:rPr lang="tr-TR" sz="1600" dirty="0" err="1">
                <a:latin typeface="Arial Narrow" panose="020B0606020202030204" pitchFamily="34" charset="0"/>
                <a:ea typeface="+mj-ea"/>
                <a:cs typeface="+mj-cs"/>
              </a:rPr>
              <a:t>Hidrojendioksit</a:t>
            </a:r>
            <a:r>
              <a:rPr lang="tr-TR" sz="1600" dirty="0">
                <a:latin typeface="Arial Narrow" panose="020B0606020202030204" pitchFamily="34" charset="0"/>
                <a:ea typeface="+mj-ea"/>
                <a:cs typeface="+mj-cs"/>
              </a:rPr>
              <a:t> (HO2) </a:t>
            </a:r>
            <a:r>
              <a:rPr lang="tr-TR" sz="1600" dirty="0" err="1">
                <a:latin typeface="Arial Narrow" panose="020B0606020202030204" pitchFamily="34" charset="0"/>
                <a:ea typeface="+mj-ea"/>
                <a:cs typeface="+mj-cs"/>
              </a:rPr>
              <a:t>Karbondisülfür</a:t>
            </a:r>
            <a:r>
              <a:rPr lang="tr-TR" sz="1600" dirty="0">
                <a:latin typeface="Arial Narrow" panose="020B0606020202030204" pitchFamily="34" charset="0"/>
                <a:ea typeface="+mj-ea"/>
                <a:cs typeface="+mj-cs"/>
              </a:rPr>
              <a:t> (CS2) gibi gazlar da açığa çıkmaktadır. Bu gazlar da insanlar için tehlikeli ve zehirleyici gazlardır. </a:t>
            </a:r>
          </a:p>
        </p:txBody>
      </p:sp>
    </p:spTree>
    <p:extLst>
      <p:ext uri="{BB962C8B-B14F-4D97-AF65-F5344CB8AC3E}">
        <p14:creationId xmlns:p14="http://schemas.microsoft.com/office/powerpoint/2010/main" val="2965266542"/>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a:bodyPr>
          <a:lstStyle/>
          <a:p>
            <a:r>
              <a:rPr lang="tr-TR" sz="3600" b="1" dirty="0">
                <a:latin typeface="Arial Narrow" panose="020B0606020202030204" pitchFamily="34" charset="0"/>
              </a:rPr>
              <a:t>3</a:t>
            </a:r>
            <a:r>
              <a:rPr lang="tr-TR" sz="3600" b="1" dirty="0" smtClean="0">
                <a:latin typeface="Arial Narrow" panose="020B0606020202030204" pitchFamily="34" charset="0"/>
              </a:rPr>
              <a:t>. YANGIN SÖNDÜRME PRENSİPLERİ </a:t>
            </a:r>
            <a:endParaRPr lang="tr-TR" sz="3600" b="1" dirty="0">
              <a:latin typeface="Arial Narrow" panose="020B0606020202030204" pitchFamily="34" charset="0"/>
            </a:endParaRPr>
          </a:p>
        </p:txBody>
      </p:sp>
      <p:sp>
        <p:nvSpPr>
          <p:cNvPr id="3" name="İçerik Yer Tutucusu 2"/>
          <p:cNvSpPr>
            <a:spLocks noGrp="1"/>
          </p:cNvSpPr>
          <p:nvPr>
            <p:ph idx="1"/>
          </p:nvPr>
        </p:nvSpPr>
        <p:spPr>
          <a:xfrm>
            <a:off x="838200" y="1825625"/>
            <a:ext cx="10515600" cy="4819874"/>
          </a:xfrm>
        </p:spPr>
        <p:txBody>
          <a:bodyPr>
            <a:noAutofit/>
          </a:bodyPr>
          <a:lstStyle/>
          <a:p>
            <a:pPr marL="0" indent="0">
              <a:lnSpc>
                <a:spcPct val="150000"/>
              </a:lnSpc>
              <a:buNone/>
            </a:pPr>
            <a:r>
              <a:rPr lang="tr-TR" sz="1600" dirty="0" smtClean="0">
                <a:latin typeface="Arial Narrow" panose="020B0606020202030204" pitchFamily="34" charset="0"/>
                <a:ea typeface="+mj-ea"/>
                <a:cs typeface="+mj-cs"/>
              </a:rPr>
              <a:t>	Yangının </a:t>
            </a:r>
            <a:r>
              <a:rPr lang="tr-TR" sz="1600" dirty="0">
                <a:latin typeface="Arial Narrow" panose="020B0606020202030204" pitchFamily="34" charset="0"/>
                <a:ea typeface="+mj-ea"/>
                <a:cs typeface="+mj-cs"/>
              </a:rPr>
              <a:t>söndürülmesinde ana koşul, ısı, oksijen veya yanan maddenin herhangi birinin ortadan kaldırılması ya da yanan madde ile havadaki oksijen arasındaki kimyasal reaksiyonunun kesilmesidir. Bir yangını söndürmek için aşağıdaki işlemler uygulanabilir. </a:t>
            </a:r>
          </a:p>
          <a:p>
            <a:pPr marL="0" indent="0">
              <a:buNone/>
            </a:pPr>
            <a:r>
              <a:rPr lang="tr-TR" sz="1600" b="1" dirty="0" smtClean="0">
                <a:latin typeface="Arial Narrow" panose="020B0606020202030204" pitchFamily="34" charset="0"/>
                <a:ea typeface="+mj-ea"/>
                <a:cs typeface="+mj-cs"/>
              </a:rPr>
              <a:t>3.1. Soğutarak </a:t>
            </a:r>
            <a:r>
              <a:rPr lang="tr-TR" sz="1600" b="1" dirty="0">
                <a:latin typeface="Arial Narrow" panose="020B0606020202030204" pitchFamily="34" charset="0"/>
                <a:ea typeface="+mj-ea"/>
                <a:cs typeface="+mj-cs"/>
              </a:rPr>
              <a:t>Söndürme </a:t>
            </a:r>
          </a:p>
          <a:p>
            <a:pPr marL="0" indent="0">
              <a:lnSpc>
                <a:spcPct val="150000"/>
              </a:lnSpc>
              <a:buNone/>
            </a:pPr>
            <a:r>
              <a:rPr lang="tr-TR" sz="1600" dirty="0" smtClean="0">
                <a:latin typeface="Arial Narrow" panose="020B0606020202030204" pitchFamily="34" charset="0"/>
                <a:ea typeface="+mj-ea"/>
                <a:cs typeface="+mj-cs"/>
              </a:rPr>
              <a:t>	Yanma </a:t>
            </a:r>
            <a:r>
              <a:rPr lang="tr-TR" sz="1600" dirty="0">
                <a:latin typeface="Arial Narrow" panose="020B0606020202030204" pitchFamily="34" charset="0"/>
                <a:ea typeface="+mj-ea"/>
                <a:cs typeface="+mj-cs"/>
              </a:rPr>
              <a:t>sırasında yanıcı maddenin sıcaklığı, </a:t>
            </a:r>
            <a:r>
              <a:rPr lang="tr-TR" sz="1600" b="1" dirty="0">
                <a:latin typeface="Arial Narrow" panose="020B0606020202030204" pitchFamily="34" charset="0"/>
                <a:ea typeface="+mj-ea"/>
                <a:cs typeface="+mj-cs"/>
              </a:rPr>
              <a:t>yanma sıcaklığının altına düşürülürse </a:t>
            </a:r>
            <a:r>
              <a:rPr lang="tr-TR" sz="1600" dirty="0">
                <a:latin typeface="Arial Narrow" panose="020B0606020202030204" pitchFamily="34" charset="0"/>
                <a:ea typeface="+mj-ea"/>
                <a:cs typeface="+mj-cs"/>
              </a:rPr>
              <a:t>yanma olayı son bulur. Yanma sıcaklığını düşürmek için çeşitli yöntemler olmakla birlikte en çok kullanılanları; </a:t>
            </a:r>
            <a:r>
              <a:rPr lang="tr-TR" sz="1600" b="1" dirty="0">
                <a:latin typeface="Arial Narrow" panose="020B0606020202030204" pitchFamily="34" charset="0"/>
                <a:ea typeface="+mj-ea"/>
                <a:cs typeface="+mj-cs"/>
              </a:rPr>
              <a:t>su ile soğutma, yanıcı maddeyi dağıtma ve kuvvetli üflemedir</a:t>
            </a:r>
            <a:r>
              <a:rPr lang="tr-TR" sz="1600" dirty="0">
                <a:latin typeface="Arial Narrow" panose="020B0606020202030204" pitchFamily="34" charset="0"/>
                <a:ea typeface="+mj-ea"/>
                <a:cs typeface="+mj-cs"/>
              </a:rPr>
              <a:t>. </a:t>
            </a:r>
          </a:p>
          <a:p>
            <a:pPr marL="0" indent="0">
              <a:lnSpc>
                <a:spcPct val="150000"/>
              </a:lnSpc>
              <a:buNone/>
            </a:pPr>
            <a:r>
              <a:rPr lang="tr-TR" sz="1600" dirty="0" smtClean="0">
                <a:latin typeface="Arial Narrow" panose="020B0606020202030204" pitchFamily="34" charset="0"/>
                <a:ea typeface="+mj-ea"/>
                <a:cs typeface="+mj-cs"/>
              </a:rPr>
              <a:t>	</a:t>
            </a:r>
            <a:r>
              <a:rPr lang="tr-TR" sz="1600" b="1" dirty="0">
                <a:latin typeface="Arial Narrow" panose="020B0606020202030204" pitchFamily="34" charset="0"/>
                <a:ea typeface="+mj-ea"/>
                <a:cs typeface="+mj-cs"/>
              </a:rPr>
              <a:t>Su ile soğutma : </a:t>
            </a:r>
            <a:r>
              <a:rPr lang="tr-TR" sz="1600" dirty="0">
                <a:latin typeface="Arial Narrow" panose="020B0606020202030204" pitchFamily="34" charset="0"/>
                <a:ea typeface="+mj-ea"/>
                <a:cs typeface="+mj-cs"/>
              </a:rPr>
              <a:t>En başta gelen yöntemlerdendir. </a:t>
            </a:r>
            <a:r>
              <a:rPr lang="tr-TR" sz="1600" b="1" dirty="0">
                <a:latin typeface="Arial Narrow" panose="020B0606020202030204" pitchFamily="34" charset="0"/>
                <a:ea typeface="+mj-ea"/>
                <a:cs typeface="+mj-cs"/>
              </a:rPr>
              <a:t>Hem bol olması hem de kullanımının kolay </a:t>
            </a:r>
            <a:r>
              <a:rPr lang="tr-TR" sz="1600" dirty="0">
                <a:latin typeface="Arial Narrow" panose="020B0606020202030204" pitchFamily="34" charset="0"/>
                <a:ea typeface="+mj-ea"/>
                <a:cs typeface="+mj-cs"/>
              </a:rPr>
              <a:t>olması sebebiyle en çok kullanılan söndürme yöntemidir. Su, yangının üzerine döküldüğünde, yanıcı ortamdan ısı çekilerek yanma sıcaklığının düşmesine neden olmaktadır. Su, sıvı hâlden buhar haline geçerken bulunduğu ortamdan ısı alır. </a:t>
            </a:r>
          </a:p>
          <a:p>
            <a:pPr marL="0" indent="0">
              <a:lnSpc>
                <a:spcPct val="150000"/>
              </a:lnSpc>
              <a:buNone/>
            </a:pPr>
            <a:r>
              <a:rPr lang="tr-TR" sz="1600" dirty="0">
                <a:latin typeface="Arial Narrow" panose="020B0606020202030204" pitchFamily="34" charset="0"/>
                <a:ea typeface="+mj-ea"/>
                <a:cs typeface="+mj-cs"/>
              </a:rPr>
              <a:t>	</a:t>
            </a:r>
            <a:r>
              <a:rPr lang="tr-TR" sz="1600" b="1" dirty="0">
                <a:latin typeface="Arial Narrow" panose="020B0606020202030204" pitchFamily="34" charset="0"/>
                <a:ea typeface="+mj-ea"/>
                <a:cs typeface="+mj-cs"/>
              </a:rPr>
              <a:t>Yanıcı maddeyi dağıtma : </a:t>
            </a:r>
            <a:r>
              <a:rPr lang="tr-TR" sz="1600" dirty="0">
                <a:latin typeface="Arial Narrow" panose="020B0606020202030204" pitchFamily="34" charset="0"/>
                <a:ea typeface="+mj-ea"/>
                <a:cs typeface="+mj-cs"/>
              </a:rPr>
              <a:t>Yanan maddenin dağıtılmasıyla </a:t>
            </a:r>
            <a:r>
              <a:rPr lang="tr-TR" sz="1600" b="1" dirty="0">
                <a:latin typeface="Arial Narrow" panose="020B0606020202030204" pitchFamily="34" charset="0"/>
                <a:ea typeface="+mj-ea"/>
                <a:cs typeface="+mj-cs"/>
              </a:rPr>
              <a:t>yangında oluşan toplam ısı bölündüğünden </a:t>
            </a:r>
            <a:r>
              <a:rPr lang="tr-TR" sz="1600" dirty="0">
                <a:latin typeface="Arial Narrow" panose="020B0606020202030204" pitchFamily="34" charset="0"/>
                <a:ea typeface="+mj-ea"/>
                <a:cs typeface="+mj-cs"/>
              </a:rPr>
              <a:t>yangın yavaş yavaş sönecektir. </a:t>
            </a:r>
          </a:p>
          <a:p>
            <a:pPr marL="0" indent="0">
              <a:lnSpc>
                <a:spcPct val="150000"/>
              </a:lnSpc>
              <a:buNone/>
            </a:pPr>
            <a:r>
              <a:rPr lang="tr-TR" sz="1600" dirty="0">
                <a:latin typeface="Arial Narrow" panose="020B0606020202030204" pitchFamily="34" charset="0"/>
                <a:ea typeface="+mj-ea"/>
                <a:cs typeface="+mj-cs"/>
              </a:rPr>
              <a:t>	</a:t>
            </a:r>
            <a:r>
              <a:rPr lang="tr-TR" sz="1600" b="1" dirty="0">
                <a:latin typeface="Arial Narrow" panose="020B0606020202030204" pitchFamily="34" charset="0"/>
                <a:ea typeface="+mj-ea"/>
                <a:cs typeface="+mj-cs"/>
              </a:rPr>
              <a:t>Kuvvetli hava üfleme :</a:t>
            </a:r>
            <a:r>
              <a:rPr lang="tr-TR" sz="1600" dirty="0">
                <a:latin typeface="Arial Narrow" panose="020B0606020202030204" pitchFamily="34" charset="0"/>
                <a:ea typeface="+mj-ea"/>
                <a:cs typeface="+mj-cs"/>
              </a:rPr>
              <a:t>Yanan madde üzerine kuvvetli olarak üflenen hava, alevin sönmesine ve yanan maddenin sıcaklığının bir miktar azalmasına neden olur. Bu tip söndürme yangının </a:t>
            </a:r>
            <a:r>
              <a:rPr lang="tr-TR" sz="1600" b="1" dirty="0">
                <a:latin typeface="Arial Narrow" panose="020B0606020202030204" pitchFamily="34" charset="0"/>
                <a:ea typeface="+mj-ea"/>
                <a:cs typeface="+mj-cs"/>
              </a:rPr>
              <a:t>yeni başladığı zaman faydalı olur</a:t>
            </a:r>
            <a:r>
              <a:rPr lang="tr-TR" sz="1600" dirty="0">
                <a:latin typeface="Arial Narrow" panose="020B0606020202030204" pitchFamily="34" charset="0"/>
                <a:ea typeface="+mj-ea"/>
                <a:cs typeface="+mj-cs"/>
              </a:rPr>
              <a:t>. </a:t>
            </a:r>
          </a:p>
        </p:txBody>
      </p:sp>
    </p:spTree>
    <p:extLst>
      <p:ext uri="{BB962C8B-B14F-4D97-AF65-F5344CB8AC3E}">
        <p14:creationId xmlns:p14="http://schemas.microsoft.com/office/powerpoint/2010/main" val="1510230922"/>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a:bodyPr>
          <a:lstStyle/>
          <a:p>
            <a:r>
              <a:rPr lang="tr-TR" sz="3600" b="1" dirty="0">
                <a:latin typeface="Arial Narrow" panose="020B0606020202030204" pitchFamily="34" charset="0"/>
              </a:rPr>
              <a:t>3</a:t>
            </a:r>
            <a:r>
              <a:rPr lang="tr-TR" sz="3600" b="1" dirty="0" smtClean="0">
                <a:latin typeface="Arial Narrow" panose="020B0606020202030204" pitchFamily="34" charset="0"/>
              </a:rPr>
              <a:t>. YANGIN SÖNDÜRME PRENSİPLERİ </a:t>
            </a:r>
            <a:endParaRPr lang="tr-TR" sz="3600" b="1" dirty="0">
              <a:latin typeface="Arial Narrow" panose="020B0606020202030204" pitchFamily="34" charset="0"/>
            </a:endParaRPr>
          </a:p>
        </p:txBody>
      </p:sp>
      <p:sp>
        <p:nvSpPr>
          <p:cNvPr id="3" name="İçerik Yer Tutucusu 2"/>
          <p:cNvSpPr>
            <a:spLocks noGrp="1"/>
          </p:cNvSpPr>
          <p:nvPr>
            <p:ph idx="1"/>
          </p:nvPr>
        </p:nvSpPr>
        <p:spPr>
          <a:xfrm>
            <a:off x="838200" y="1825625"/>
            <a:ext cx="10515600" cy="4819874"/>
          </a:xfrm>
        </p:spPr>
        <p:txBody>
          <a:bodyPr>
            <a:noAutofit/>
          </a:bodyPr>
          <a:lstStyle/>
          <a:p>
            <a:pPr marL="0" indent="0">
              <a:buNone/>
            </a:pPr>
            <a:r>
              <a:rPr lang="tr-TR" sz="1800" b="1" dirty="0">
                <a:latin typeface="Arial Narrow" panose="020B0606020202030204" pitchFamily="34" charset="0"/>
                <a:ea typeface="+mj-ea"/>
                <a:cs typeface="+mj-cs"/>
              </a:rPr>
              <a:t>3.2. Havayı Kesme </a:t>
            </a:r>
          </a:p>
          <a:p>
            <a:pPr marL="0" indent="0">
              <a:lnSpc>
                <a:spcPct val="150000"/>
              </a:lnSpc>
              <a:buNone/>
            </a:pPr>
            <a:r>
              <a:rPr lang="tr-TR" sz="1600" dirty="0">
                <a:latin typeface="Arial Narrow" panose="020B0606020202030204" pitchFamily="34" charset="0"/>
                <a:ea typeface="+mj-ea"/>
                <a:cs typeface="+mj-cs"/>
              </a:rPr>
              <a:t>	Yanma olayının oluşmasının üç temel unsurundan biri havanın içerisindeki oksijendir. Yangın ortamından </a:t>
            </a:r>
            <a:r>
              <a:rPr lang="tr-TR" sz="1600" b="1" dirty="0">
                <a:latin typeface="Arial Narrow" panose="020B0606020202030204" pitchFamily="34" charset="0"/>
                <a:ea typeface="+mj-ea"/>
                <a:cs typeface="+mj-cs"/>
              </a:rPr>
              <a:t>hava kesilirse </a:t>
            </a:r>
            <a:r>
              <a:rPr lang="tr-TR" sz="1600" dirty="0">
                <a:latin typeface="Arial Narrow" panose="020B0606020202030204" pitchFamily="34" charset="0"/>
                <a:ea typeface="+mj-ea"/>
                <a:cs typeface="+mj-cs"/>
              </a:rPr>
              <a:t>veya hava içerisindeki </a:t>
            </a:r>
            <a:r>
              <a:rPr lang="tr-TR" sz="1600" b="1" dirty="0">
                <a:latin typeface="Arial Narrow" panose="020B0606020202030204" pitchFamily="34" charset="0"/>
                <a:ea typeface="+mj-ea"/>
                <a:cs typeface="+mj-cs"/>
              </a:rPr>
              <a:t>oksijen azaltılırsa </a:t>
            </a:r>
            <a:r>
              <a:rPr lang="tr-TR" sz="1600" dirty="0">
                <a:latin typeface="Arial Narrow" panose="020B0606020202030204" pitchFamily="34" charset="0"/>
                <a:ea typeface="+mj-ea"/>
                <a:cs typeface="+mj-cs"/>
              </a:rPr>
              <a:t>(%</a:t>
            </a:r>
            <a:r>
              <a:rPr lang="tr-TR" sz="1600" dirty="0" smtClean="0">
                <a:latin typeface="Arial Narrow" panose="020B0606020202030204" pitchFamily="34" charset="0"/>
                <a:ea typeface="+mj-ea"/>
                <a:cs typeface="+mj-cs"/>
              </a:rPr>
              <a:t>16’nun </a:t>
            </a:r>
            <a:r>
              <a:rPr lang="tr-TR" sz="1600" dirty="0">
                <a:latin typeface="Arial Narrow" panose="020B0606020202030204" pitchFamily="34" charset="0"/>
                <a:ea typeface="+mj-ea"/>
                <a:cs typeface="+mj-cs"/>
              </a:rPr>
              <a:t>altına) yangın söndürülmüş olur. Bu müdahale genelde </a:t>
            </a:r>
            <a:r>
              <a:rPr lang="tr-TR" sz="1600" b="1" dirty="0">
                <a:latin typeface="Arial Narrow" panose="020B0606020202030204" pitchFamily="34" charset="0"/>
                <a:ea typeface="+mj-ea"/>
                <a:cs typeface="+mj-cs"/>
              </a:rPr>
              <a:t>örtme, boğma, oksijeni azaltma </a:t>
            </a:r>
            <a:r>
              <a:rPr lang="tr-TR" sz="1600" dirty="0">
                <a:latin typeface="Arial Narrow" panose="020B0606020202030204" pitchFamily="34" charset="0"/>
                <a:ea typeface="+mj-ea"/>
                <a:cs typeface="+mj-cs"/>
              </a:rPr>
              <a:t>şeklinde yapılır. </a:t>
            </a:r>
            <a:endParaRPr lang="tr-TR" sz="1600" dirty="0" smtClean="0">
              <a:latin typeface="Arial Narrow" panose="020B0606020202030204" pitchFamily="34" charset="0"/>
              <a:ea typeface="+mj-ea"/>
              <a:cs typeface="+mj-cs"/>
            </a:endParaRPr>
          </a:p>
          <a:p>
            <a:pPr marL="0" indent="0">
              <a:lnSpc>
                <a:spcPct val="150000"/>
              </a:lnSpc>
              <a:buNone/>
            </a:pPr>
            <a:r>
              <a:rPr lang="tr-TR" sz="1600" dirty="0">
                <a:latin typeface="Arial Narrow" panose="020B0606020202030204" pitchFamily="34" charset="0"/>
                <a:ea typeface="+mj-ea"/>
                <a:cs typeface="+mj-cs"/>
              </a:rPr>
              <a:t>	</a:t>
            </a:r>
            <a:r>
              <a:rPr lang="tr-TR" sz="1600" b="1" dirty="0">
                <a:latin typeface="Arial Narrow" panose="020B0606020202030204" pitchFamily="34" charset="0"/>
                <a:ea typeface="+mj-ea"/>
                <a:cs typeface="+mj-cs"/>
              </a:rPr>
              <a:t>Örtme:</a:t>
            </a:r>
            <a:r>
              <a:rPr lang="tr-TR" sz="1600" dirty="0">
                <a:latin typeface="Arial Narrow" panose="020B0606020202030204" pitchFamily="34" charset="0"/>
                <a:ea typeface="+mj-ea"/>
                <a:cs typeface="+mj-cs"/>
              </a:rPr>
              <a:t> Yanan maddelerin </a:t>
            </a:r>
            <a:r>
              <a:rPr lang="tr-TR" sz="1600" b="1" dirty="0">
                <a:latin typeface="Arial Narrow" panose="020B0606020202030204" pitchFamily="34" charset="0"/>
                <a:ea typeface="+mj-ea"/>
                <a:cs typeface="+mj-cs"/>
              </a:rPr>
              <a:t>üzerine havayı kesmek </a:t>
            </a:r>
            <a:r>
              <a:rPr lang="tr-TR" sz="1600" dirty="0">
                <a:latin typeface="Arial Narrow" panose="020B0606020202030204" pitchFamily="34" charset="0"/>
                <a:ea typeface="+mj-ea"/>
                <a:cs typeface="+mj-cs"/>
              </a:rPr>
              <a:t>(oksijeni ortadan kaldırmak) için örtülen veya yayılan maddelerle yapılan söndürme işlemine örtme </a:t>
            </a:r>
            <a:r>
              <a:rPr lang="tr-TR" sz="1600" dirty="0" smtClean="0">
                <a:latin typeface="Arial Narrow" panose="020B0606020202030204" pitchFamily="34" charset="0"/>
                <a:ea typeface="+mj-ea"/>
                <a:cs typeface="+mj-cs"/>
              </a:rPr>
              <a:t>denir</a:t>
            </a:r>
            <a:r>
              <a:rPr lang="tr-TR" sz="1600" dirty="0">
                <a:latin typeface="Arial Narrow" panose="020B0606020202030204" pitchFamily="34" charset="0"/>
                <a:ea typeface="+mj-ea"/>
                <a:cs typeface="+mj-cs"/>
              </a:rPr>
              <a:t>. Katı yangınlarda halı, kilim vb., Sıvı yangınlarda köpük, azot gibi maddeler kullanılır. </a:t>
            </a:r>
            <a:endParaRPr lang="tr-TR" sz="1600" dirty="0" smtClean="0">
              <a:latin typeface="Arial Narrow" panose="020B0606020202030204" pitchFamily="34" charset="0"/>
              <a:ea typeface="+mj-ea"/>
              <a:cs typeface="+mj-cs"/>
            </a:endParaRPr>
          </a:p>
          <a:p>
            <a:pPr marL="0" indent="0">
              <a:lnSpc>
                <a:spcPct val="150000"/>
              </a:lnSpc>
              <a:buNone/>
            </a:pPr>
            <a:r>
              <a:rPr lang="tr-TR" sz="1600" i="1" dirty="0" smtClean="0"/>
              <a:t>	</a:t>
            </a:r>
            <a:r>
              <a:rPr lang="tr-TR" sz="1600" b="1" dirty="0">
                <a:latin typeface="Arial Narrow" panose="020B0606020202030204" pitchFamily="34" charset="0"/>
                <a:ea typeface="+mj-ea"/>
                <a:cs typeface="+mj-cs"/>
              </a:rPr>
              <a:t>Boğma: </a:t>
            </a:r>
            <a:r>
              <a:rPr lang="tr-TR" sz="1600" dirty="0">
                <a:latin typeface="Arial Narrow" panose="020B0606020202030204" pitchFamily="34" charset="0"/>
                <a:ea typeface="+mj-ea"/>
                <a:cs typeface="+mj-cs"/>
              </a:rPr>
              <a:t>Yangının hava ile temasını önlemek veya </a:t>
            </a:r>
            <a:r>
              <a:rPr lang="tr-TR" sz="1600" b="1" dirty="0">
                <a:latin typeface="Arial Narrow" panose="020B0606020202030204" pitchFamily="34" charset="0"/>
                <a:ea typeface="+mj-ea"/>
                <a:cs typeface="+mj-cs"/>
              </a:rPr>
              <a:t>yanma için gerekli oksijen oranını azaltmak </a:t>
            </a:r>
            <a:r>
              <a:rPr lang="tr-TR" sz="1600" dirty="0">
                <a:latin typeface="Arial Narrow" panose="020B0606020202030204" pitchFamily="34" charset="0"/>
                <a:ea typeface="+mj-ea"/>
                <a:cs typeface="+mj-cs"/>
              </a:rPr>
              <a:t>amacıyla yapılan işlemdir. Boğma işlemi, özellikle </a:t>
            </a:r>
            <a:r>
              <a:rPr lang="tr-TR" sz="1600" b="1" dirty="0">
                <a:latin typeface="Arial Narrow" panose="020B0606020202030204" pitchFamily="34" charset="0"/>
                <a:ea typeface="+mj-ea"/>
                <a:cs typeface="+mj-cs"/>
              </a:rPr>
              <a:t>kapalı yerlerdeki yangınlarda </a:t>
            </a:r>
            <a:r>
              <a:rPr lang="tr-TR" sz="1600" dirty="0">
                <a:latin typeface="Arial Narrow" panose="020B0606020202030204" pitchFamily="34" charset="0"/>
                <a:ea typeface="+mj-ea"/>
                <a:cs typeface="+mj-cs"/>
              </a:rPr>
              <a:t>kullanılır. </a:t>
            </a:r>
          </a:p>
          <a:p>
            <a:pPr marL="0" indent="0">
              <a:lnSpc>
                <a:spcPct val="150000"/>
              </a:lnSpc>
              <a:buNone/>
            </a:pPr>
            <a:r>
              <a:rPr lang="tr-TR" sz="1600" dirty="0">
                <a:latin typeface="Arial Narrow" panose="020B0606020202030204" pitchFamily="34" charset="0"/>
                <a:ea typeface="+mj-ea"/>
                <a:cs typeface="+mj-cs"/>
              </a:rPr>
              <a:t>	</a:t>
            </a:r>
            <a:r>
              <a:rPr lang="tr-TR" sz="1600" b="1" dirty="0">
                <a:latin typeface="Arial Narrow" panose="020B0606020202030204" pitchFamily="34" charset="0"/>
                <a:ea typeface="+mj-ea"/>
                <a:cs typeface="+mj-cs"/>
              </a:rPr>
              <a:t>Oksijeni azaltma: </a:t>
            </a:r>
            <a:r>
              <a:rPr lang="tr-TR" sz="1600" dirty="0">
                <a:latin typeface="Arial Narrow" panose="020B0606020202030204" pitchFamily="34" charset="0"/>
                <a:ea typeface="+mj-ea"/>
                <a:cs typeface="+mj-cs"/>
              </a:rPr>
              <a:t>Yangının söndürülmesinde havadaki oksijenin azaltılması için </a:t>
            </a:r>
            <a:r>
              <a:rPr lang="tr-TR" sz="1600" b="1" dirty="0">
                <a:latin typeface="Arial Narrow" panose="020B0606020202030204" pitchFamily="34" charset="0"/>
                <a:ea typeface="+mj-ea"/>
                <a:cs typeface="+mj-cs"/>
              </a:rPr>
              <a:t>oksijeni azaltıcı maddeler kullanılır</a:t>
            </a:r>
            <a:r>
              <a:rPr lang="tr-TR" sz="1600" dirty="0">
                <a:latin typeface="Arial Narrow" panose="020B0606020202030204" pitchFamily="34" charset="0"/>
                <a:ea typeface="+mj-ea"/>
                <a:cs typeface="+mj-cs"/>
              </a:rPr>
              <a:t>. Bu maddeler </a:t>
            </a:r>
            <a:r>
              <a:rPr lang="tr-TR" sz="1600" b="1" dirty="0">
                <a:latin typeface="Arial Narrow" panose="020B0606020202030204" pitchFamily="34" charset="0"/>
                <a:ea typeface="+mj-ea"/>
                <a:cs typeface="+mj-cs"/>
              </a:rPr>
              <a:t>kimyevi tozlar, karbondioksit gazı </a:t>
            </a:r>
            <a:r>
              <a:rPr lang="tr-TR" sz="1600" dirty="0">
                <a:latin typeface="Arial Narrow" panose="020B0606020202030204" pitchFamily="34" charset="0"/>
                <a:ea typeface="+mj-ea"/>
                <a:cs typeface="+mj-cs"/>
              </a:rPr>
              <a:t>gibi maddelerdir. Bunlar </a:t>
            </a:r>
            <a:r>
              <a:rPr lang="tr-TR" sz="1600" b="1" dirty="0">
                <a:latin typeface="Arial Narrow" panose="020B0606020202030204" pitchFamily="34" charset="0"/>
                <a:ea typeface="+mj-ea"/>
                <a:cs typeface="+mj-cs"/>
              </a:rPr>
              <a:t>hem örtme (oksijeni kesme) hem de oksijeni azaltma </a:t>
            </a:r>
            <a:r>
              <a:rPr lang="tr-TR" sz="1600" dirty="0">
                <a:latin typeface="Arial Narrow" panose="020B0606020202030204" pitchFamily="34" charset="0"/>
                <a:ea typeface="+mj-ea"/>
                <a:cs typeface="+mj-cs"/>
              </a:rPr>
              <a:t>suretiyle yangınları söndürücü niteliktedir. </a:t>
            </a:r>
          </a:p>
        </p:txBody>
      </p:sp>
    </p:spTree>
    <p:extLst>
      <p:ext uri="{BB962C8B-B14F-4D97-AF65-F5344CB8AC3E}">
        <p14:creationId xmlns:p14="http://schemas.microsoft.com/office/powerpoint/2010/main" val="414845091"/>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a:bodyPr>
          <a:lstStyle/>
          <a:p>
            <a:r>
              <a:rPr lang="tr-TR" sz="3600" b="1" dirty="0">
                <a:latin typeface="Arial Narrow" panose="020B0606020202030204" pitchFamily="34" charset="0"/>
              </a:rPr>
              <a:t>3</a:t>
            </a:r>
            <a:r>
              <a:rPr lang="tr-TR" sz="3600" b="1" dirty="0" smtClean="0">
                <a:latin typeface="Arial Narrow" panose="020B0606020202030204" pitchFamily="34" charset="0"/>
              </a:rPr>
              <a:t>. YANGIN SÖNDÜRME PRENSİPLERİ </a:t>
            </a:r>
            <a:endParaRPr lang="tr-TR" sz="3600" b="1" dirty="0">
              <a:latin typeface="Arial Narrow" panose="020B0606020202030204" pitchFamily="34" charset="0"/>
            </a:endParaRPr>
          </a:p>
        </p:txBody>
      </p:sp>
      <p:sp>
        <p:nvSpPr>
          <p:cNvPr id="3" name="İçerik Yer Tutucusu 2"/>
          <p:cNvSpPr>
            <a:spLocks noGrp="1"/>
          </p:cNvSpPr>
          <p:nvPr>
            <p:ph idx="1"/>
          </p:nvPr>
        </p:nvSpPr>
        <p:spPr>
          <a:xfrm>
            <a:off x="838200" y="1825625"/>
            <a:ext cx="10515600" cy="4819874"/>
          </a:xfrm>
        </p:spPr>
        <p:txBody>
          <a:bodyPr>
            <a:noAutofit/>
          </a:bodyPr>
          <a:lstStyle/>
          <a:p>
            <a:pPr marL="0" indent="0">
              <a:buNone/>
            </a:pPr>
            <a:r>
              <a:rPr lang="tr-TR" sz="1800" b="1" dirty="0">
                <a:latin typeface="Arial Narrow" panose="020B0606020202030204" pitchFamily="34" charset="0"/>
                <a:ea typeface="+mj-ea"/>
                <a:cs typeface="+mj-cs"/>
              </a:rPr>
              <a:t>3.3. Yanıcı Maddeyi Ortadan Kaldırma </a:t>
            </a:r>
          </a:p>
          <a:p>
            <a:pPr marL="0" indent="0">
              <a:lnSpc>
                <a:spcPct val="150000"/>
              </a:lnSpc>
              <a:buNone/>
            </a:pPr>
            <a:r>
              <a:rPr lang="tr-TR" sz="1600" dirty="0">
                <a:latin typeface="Arial Narrow" panose="020B0606020202030204" pitchFamily="34" charset="0"/>
                <a:ea typeface="+mj-ea"/>
                <a:cs typeface="+mj-cs"/>
              </a:rPr>
              <a:t>	Eğer yanıcı madde yanma esnasında ortamdan uzaklaştırılırsa yangın söndürülmüş olur. Bunu, yanıcı maddeyi ortadan kaldırmak, yanıcı maddeyi ısıdan ayırmak, ara boşluğu meydana getirmek gibi yöntemlerle yapmak mümkündür. </a:t>
            </a:r>
            <a:endParaRPr lang="tr-TR" sz="1600" dirty="0" smtClean="0">
              <a:latin typeface="Arial Narrow" panose="020B0606020202030204" pitchFamily="34" charset="0"/>
              <a:ea typeface="+mj-ea"/>
              <a:cs typeface="+mj-cs"/>
            </a:endParaRPr>
          </a:p>
          <a:p>
            <a:pPr>
              <a:lnSpc>
                <a:spcPct val="150000"/>
              </a:lnSpc>
            </a:pPr>
            <a:r>
              <a:rPr lang="tr-TR" sz="1600" b="1" dirty="0">
                <a:latin typeface="Arial Narrow" panose="020B0606020202030204" pitchFamily="34" charset="0"/>
                <a:ea typeface="+mj-ea"/>
                <a:cs typeface="+mj-cs"/>
              </a:rPr>
              <a:t>Yanıcı maddeyi ortadan kaldırmak: </a:t>
            </a:r>
            <a:r>
              <a:rPr lang="tr-TR" sz="1600" dirty="0">
                <a:latin typeface="Arial Narrow" panose="020B0606020202030204" pitchFamily="34" charset="0"/>
                <a:ea typeface="+mj-ea"/>
                <a:cs typeface="+mj-cs"/>
              </a:rPr>
              <a:t>Bu yöntemle yapılan söndürmelerde </a:t>
            </a:r>
            <a:r>
              <a:rPr lang="tr-TR" sz="1600" b="1" dirty="0">
                <a:latin typeface="Arial Narrow" panose="020B0606020202030204" pitchFamily="34" charset="0"/>
                <a:ea typeface="+mj-ea"/>
                <a:cs typeface="+mj-cs"/>
              </a:rPr>
              <a:t>bizzat yanan maddelerin ortadan kaldırılması </a:t>
            </a:r>
            <a:r>
              <a:rPr lang="tr-TR" sz="1600" dirty="0">
                <a:latin typeface="Arial Narrow" panose="020B0606020202030204" pitchFamily="34" charset="0"/>
                <a:ea typeface="+mj-ea"/>
                <a:cs typeface="+mj-cs"/>
              </a:rPr>
              <a:t>gerekmektedir. Bu yöntem, </a:t>
            </a:r>
            <a:r>
              <a:rPr lang="tr-TR" sz="1600" b="1" dirty="0">
                <a:latin typeface="Arial Narrow" panose="020B0606020202030204" pitchFamily="34" charset="0"/>
                <a:ea typeface="+mj-ea"/>
                <a:cs typeface="+mj-cs"/>
              </a:rPr>
              <a:t>genellikle gaz hâlindeki yanıcı maddelerin </a:t>
            </a:r>
            <a:r>
              <a:rPr lang="tr-TR" sz="1600" dirty="0">
                <a:latin typeface="Arial Narrow" panose="020B0606020202030204" pitchFamily="34" charset="0"/>
                <a:ea typeface="+mj-ea"/>
                <a:cs typeface="+mj-cs"/>
              </a:rPr>
              <a:t>yangınlarında etkendir. Örneğin, yanan </a:t>
            </a:r>
            <a:r>
              <a:rPr lang="tr-TR" sz="1600" b="1" dirty="0">
                <a:latin typeface="Arial Narrow" panose="020B0606020202030204" pitchFamily="34" charset="0"/>
                <a:ea typeface="+mj-ea"/>
                <a:cs typeface="+mj-cs"/>
              </a:rPr>
              <a:t>doğalgazın vanası kapatılarak</a:t>
            </a:r>
            <a:r>
              <a:rPr lang="tr-TR" sz="1600" dirty="0">
                <a:latin typeface="Arial Narrow" panose="020B0606020202030204" pitchFamily="34" charset="0"/>
                <a:ea typeface="+mj-ea"/>
                <a:cs typeface="+mj-cs"/>
              </a:rPr>
              <a:t> yangının sönmesi sağlanır. </a:t>
            </a:r>
          </a:p>
          <a:p>
            <a:pPr>
              <a:lnSpc>
                <a:spcPct val="150000"/>
              </a:lnSpc>
            </a:pPr>
            <a:r>
              <a:rPr lang="tr-TR" sz="1600" b="1" dirty="0">
                <a:latin typeface="Arial Narrow" panose="020B0606020202030204" pitchFamily="34" charset="0"/>
                <a:ea typeface="+mj-ea"/>
                <a:cs typeface="+mj-cs"/>
              </a:rPr>
              <a:t>Yanıcı maddeyi ısıdan ayırmak: </a:t>
            </a:r>
            <a:r>
              <a:rPr lang="tr-TR" sz="1600" dirty="0">
                <a:latin typeface="Arial Narrow" panose="020B0606020202030204" pitchFamily="34" charset="0"/>
                <a:ea typeface="+mj-ea"/>
                <a:cs typeface="+mj-cs"/>
              </a:rPr>
              <a:t>Bu yöntemde </a:t>
            </a:r>
            <a:r>
              <a:rPr lang="tr-TR" sz="1600" b="1" dirty="0">
                <a:latin typeface="Arial Narrow" panose="020B0606020202030204" pitchFamily="34" charset="0"/>
                <a:ea typeface="+mj-ea"/>
                <a:cs typeface="+mj-cs"/>
              </a:rPr>
              <a:t>katı, yanmaya başlamış madde büyük kütleden ayrılır</a:t>
            </a:r>
            <a:r>
              <a:rPr lang="tr-TR" sz="1600" dirty="0">
                <a:latin typeface="Arial Narrow" panose="020B0606020202030204" pitchFamily="34" charset="0"/>
                <a:ea typeface="+mj-ea"/>
                <a:cs typeface="+mj-cs"/>
              </a:rPr>
              <a:t>. Bu sayede küçük yanan miktar ayrılarak daha büyük kütlenin yanması önlenir. </a:t>
            </a:r>
          </a:p>
          <a:p>
            <a:pPr>
              <a:lnSpc>
                <a:spcPct val="150000"/>
              </a:lnSpc>
            </a:pPr>
            <a:r>
              <a:rPr lang="tr-TR" sz="1600" b="1" dirty="0">
                <a:latin typeface="Arial Narrow" panose="020B0606020202030204" pitchFamily="34" charset="0"/>
                <a:ea typeface="+mj-ea"/>
                <a:cs typeface="+mj-cs"/>
              </a:rPr>
              <a:t>Ara boşluğu meydana getirmek: </a:t>
            </a:r>
            <a:r>
              <a:rPr lang="tr-TR" sz="1600" dirty="0">
                <a:latin typeface="Arial Narrow" panose="020B0606020202030204" pitchFamily="34" charset="0"/>
                <a:ea typeface="+mj-ea"/>
                <a:cs typeface="+mj-cs"/>
              </a:rPr>
              <a:t>Yangının genişlemesini önlemek ve zamana bağlı sönmesini sağlamak için yapılır. </a:t>
            </a:r>
            <a:r>
              <a:rPr lang="tr-TR" sz="1600" b="1" dirty="0">
                <a:latin typeface="Arial Narrow" panose="020B0606020202030204" pitchFamily="34" charset="0"/>
                <a:ea typeface="+mj-ea"/>
                <a:cs typeface="+mj-cs"/>
              </a:rPr>
              <a:t>Özellikle orman yangılarında</a:t>
            </a:r>
            <a:r>
              <a:rPr lang="tr-TR" sz="1600" dirty="0">
                <a:latin typeface="Arial Narrow" panose="020B0606020202030204" pitchFamily="34" charset="0"/>
                <a:ea typeface="+mj-ea"/>
                <a:cs typeface="+mj-cs"/>
              </a:rPr>
              <a:t> rüzgârın etkisiyle civardaki diğer ağaçların da tutuşmasıyla yanma olayının büyümesi söz konusu olur. Bu durumlarda yanan kısım ile yanabilecek kısım arasındaki ağaçların ortadan kaldırılmasıyla boşluk meydana getirilir. Bu sayede yangının büyümesi önlenir. </a:t>
            </a:r>
          </a:p>
        </p:txBody>
      </p:sp>
    </p:spTree>
    <p:extLst>
      <p:ext uri="{BB962C8B-B14F-4D97-AF65-F5344CB8AC3E}">
        <p14:creationId xmlns:p14="http://schemas.microsoft.com/office/powerpoint/2010/main" val="3476236656"/>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a:bodyPr>
          <a:lstStyle/>
          <a:p>
            <a:r>
              <a:rPr lang="tr-TR" sz="3600" b="1" dirty="0">
                <a:latin typeface="Arial Narrow" panose="020B0606020202030204" pitchFamily="34" charset="0"/>
              </a:rPr>
              <a:t>3</a:t>
            </a:r>
            <a:r>
              <a:rPr lang="tr-TR" sz="3600" b="1" dirty="0" smtClean="0">
                <a:latin typeface="Arial Narrow" panose="020B0606020202030204" pitchFamily="34" charset="0"/>
              </a:rPr>
              <a:t>. YANGIN SÖNDÜRME PRENSİPLERİ </a:t>
            </a:r>
            <a:endParaRPr lang="tr-TR" sz="3600" b="1" dirty="0">
              <a:latin typeface="Arial Narrow" panose="020B0606020202030204" pitchFamily="34" charset="0"/>
            </a:endParaRPr>
          </a:p>
        </p:txBody>
      </p:sp>
      <p:sp>
        <p:nvSpPr>
          <p:cNvPr id="3" name="İçerik Yer Tutucusu 2"/>
          <p:cNvSpPr>
            <a:spLocks noGrp="1"/>
          </p:cNvSpPr>
          <p:nvPr>
            <p:ph idx="1"/>
          </p:nvPr>
        </p:nvSpPr>
        <p:spPr>
          <a:xfrm>
            <a:off x="838200" y="1825625"/>
            <a:ext cx="10515600" cy="4819874"/>
          </a:xfrm>
        </p:spPr>
        <p:txBody>
          <a:bodyPr>
            <a:noAutofit/>
          </a:bodyPr>
          <a:lstStyle/>
          <a:p>
            <a:pPr marL="0" indent="0">
              <a:lnSpc>
                <a:spcPct val="150000"/>
              </a:lnSpc>
              <a:buNone/>
            </a:pPr>
            <a:r>
              <a:rPr lang="tr-TR" sz="1800" b="1" dirty="0">
                <a:latin typeface="Arial Narrow" panose="020B0606020202030204" pitchFamily="34" charset="0"/>
                <a:ea typeface="+mj-ea"/>
                <a:cs typeface="+mj-cs"/>
              </a:rPr>
              <a:t>3.4. Zincirleme Reaksiyonu Engelleme </a:t>
            </a:r>
          </a:p>
          <a:p>
            <a:pPr marL="0" indent="0">
              <a:lnSpc>
                <a:spcPct val="150000"/>
              </a:lnSpc>
              <a:buNone/>
            </a:pPr>
            <a:r>
              <a:rPr lang="tr-TR" sz="1600" dirty="0">
                <a:latin typeface="Arial Narrow" panose="020B0606020202030204" pitchFamily="34" charset="0"/>
                <a:ea typeface="+mj-ea"/>
                <a:cs typeface="+mj-cs"/>
              </a:rPr>
              <a:t>	Yangın üzerine birtakım </a:t>
            </a:r>
            <a:r>
              <a:rPr lang="tr-TR" sz="1600" b="1" dirty="0">
                <a:latin typeface="Arial Narrow" panose="020B0606020202030204" pitchFamily="34" charset="0"/>
                <a:ea typeface="+mj-ea"/>
                <a:cs typeface="+mj-cs"/>
              </a:rPr>
              <a:t>kimyasal maddeler püskürtülerek </a:t>
            </a:r>
            <a:r>
              <a:rPr lang="tr-TR" sz="1600" dirty="0">
                <a:latin typeface="Arial Narrow" panose="020B0606020202030204" pitchFamily="34" charset="0"/>
                <a:ea typeface="+mj-ea"/>
                <a:cs typeface="+mj-cs"/>
              </a:rPr>
              <a:t>veya dökülerek </a:t>
            </a:r>
            <a:r>
              <a:rPr lang="tr-TR" sz="1600" b="1" dirty="0">
                <a:latin typeface="Arial Narrow" panose="020B0606020202030204" pitchFamily="34" charset="0"/>
                <a:ea typeface="+mj-ea"/>
                <a:cs typeface="+mj-cs"/>
              </a:rPr>
              <a:t>oksijen ile yanıcı madde arasındaki reaksiyonun </a:t>
            </a:r>
            <a:r>
              <a:rPr lang="tr-TR" sz="1600" dirty="0">
                <a:latin typeface="Arial Narrow" panose="020B0606020202030204" pitchFamily="34" charset="0"/>
                <a:ea typeface="+mj-ea"/>
                <a:cs typeface="+mj-cs"/>
              </a:rPr>
              <a:t>bozulması sağlanır. Bu kimyasal maddeler, </a:t>
            </a:r>
            <a:r>
              <a:rPr lang="tr-TR" sz="1600" b="1" dirty="0">
                <a:latin typeface="Arial Narrow" panose="020B0606020202030204" pitchFamily="34" charset="0"/>
                <a:ea typeface="+mj-ea"/>
                <a:cs typeface="+mj-cs"/>
              </a:rPr>
              <a:t>karbondioksit, nitrojen veya </a:t>
            </a:r>
            <a:r>
              <a:rPr lang="tr-TR" sz="1600" b="1" dirty="0" err="1">
                <a:latin typeface="Arial Narrow" panose="020B0606020202030204" pitchFamily="34" charset="0"/>
                <a:ea typeface="+mj-ea"/>
                <a:cs typeface="+mj-cs"/>
              </a:rPr>
              <a:t>halon</a:t>
            </a:r>
            <a:r>
              <a:rPr lang="tr-TR" sz="1600" b="1" dirty="0">
                <a:latin typeface="Arial Narrow" panose="020B0606020202030204" pitchFamily="34" charset="0"/>
                <a:ea typeface="+mj-ea"/>
                <a:cs typeface="+mj-cs"/>
              </a:rPr>
              <a:t> alternatifi </a:t>
            </a:r>
            <a:r>
              <a:rPr lang="tr-TR" sz="1600" dirty="0">
                <a:latin typeface="Arial Narrow" panose="020B0606020202030204" pitchFamily="34" charset="0"/>
                <a:ea typeface="+mj-ea"/>
                <a:cs typeface="+mj-cs"/>
              </a:rPr>
              <a:t>gazlardır. Bu gibi kimyasal tozlar ve </a:t>
            </a:r>
            <a:r>
              <a:rPr lang="tr-TR" sz="1600" dirty="0" err="1">
                <a:latin typeface="Arial Narrow" panose="020B0606020202030204" pitchFamily="34" charset="0"/>
                <a:ea typeface="+mj-ea"/>
                <a:cs typeface="+mj-cs"/>
              </a:rPr>
              <a:t>halojenli</a:t>
            </a:r>
            <a:r>
              <a:rPr lang="tr-TR" sz="1600" dirty="0">
                <a:latin typeface="Arial Narrow" panose="020B0606020202030204" pitchFamily="34" charset="0"/>
                <a:ea typeface="+mj-ea"/>
                <a:cs typeface="+mj-cs"/>
              </a:rPr>
              <a:t> hidrokarbonlar, </a:t>
            </a:r>
            <a:r>
              <a:rPr lang="tr-TR" sz="1600" b="1" dirty="0">
                <a:latin typeface="Arial Narrow" panose="020B0606020202030204" pitchFamily="34" charset="0"/>
                <a:ea typeface="+mj-ea"/>
                <a:cs typeface="+mj-cs"/>
              </a:rPr>
              <a:t>yanıcı madde ile ısı üretmeyen reaksiyonlar </a:t>
            </a:r>
            <a:r>
              <a:rPr lang="tr-TR" sz="1600" dirty="0">
                <a:latin typeface="Arial Narrow" panose="020B0606020202030204" pitchFamily="34" charset="0"/>
                <a:ea typeface="+mj-ea"/>
                <a:cs typeface="+mj-cs"/>
              </a:rPr>
              <a:t>meydana getirerek alev üreten </a:t>
            </a:r>
            <a:r>
              <a:rPr lang="tr-TR" sz="1600" b="1" dirty="0">
                <a:latin typeface="Arial Narrow" panose="020B0606020202030204" pitchFamily="34" charset="0"/>
                <a:ea typeface="+mj-ea"/>
                <a:cs typeface="+mj-cs"/>
              </a:rPr>
              <a:t>kimyasal reaksiyonu keser </a:t>
            </a:r>
            <a:r>
              <a:rPr lang="tr-TR" sz="1600" dirty="0">
                <a:latin typeface="Arial Narrow" panose="020B0606020202030204" pitchFamily="34" charset="0"/>
                <a:ea typeface="+mj-ea"/>
                <a:cs typeface="+mj-cs"/>
              </a:rPr>
              <a:t>ve bu sayede alevlenmeyi durur ve yangın söner. Yangınlarda bu söndürme maddelerinden bazıları bu yöntemlerden sadece birini, bazıları ise birkaçını birden kullanarak </a:t>
            </a:r>
            <a:r>
              <a:rPr lang="tr-TR" sz="1600" dirty="0" smtClean="0">
                <a:latin typeface="Arial Narrow" panose="020B0606020202030204" pitchFamily="34" charset="0"/>
                <a:ea typeface="+mj-ea"/>
                <a:cs typeface="+mj-cs"/>
              </a:rPr>
              <a:t>söndürme </a:t>
            </a:r>
            <a:r>
              <a:rPr lang="tr-TR" sz="1600" dirty="0">
                <a:latin typeface="Arial Narrow" panose="020B0606020202030204" pitchFamily="34" charset="0"/>
                <a:ea typeface="+mj-ea"/>
                <a:cs typeface="+mj-cs"/>
              </a:rPr>
              <a:t>etkisi </a:t>
            </a:r>
            <a:r>
              <a:rPr lang="tr-TR" sz="1600" dirty="0" smtClean="0">
                <a:latin typeface="Arial Narrow" panose="020B0606020202030204" pitchFamily="34" charset="0"/>
                <a:ea typeface="+mj-ea"/>
                <a:cs typeface="+mj-cs"/>
              </a:rPr>
              <a:t>gösterir</a:t>
            </a:r>
            <a:r>
              <a:rPr lang="tr-TR" sz="1600" dirty="0">
                <a:latin typeface="Arial Narrow" panose="020B0606020202030204" pitchFamily="34" charset="0"/>
                <a:ea typeface="+mj-ea"/>
                <a:cs typeface="+mj-cs"/>
              </a:rPr>
              <a:t>. </a:t>
            </a:r>
            <a:endParaRPr lang="tr-TR" sz="1600" dirty="0" smtClean="0">
              <a:latin typeface="Arial Narrow" panose="020B0606020202030204" pitchFamily="34" charset="0"/>
              <a:ea typeface="+mj-ea"/>
              <a:cs typeface="+mj-cs"/>
            </a:endParaRPr>
          </a:p>
          <a:p>
            <a:pPr marL="0" indent="0">
              <a:buNone/>
            </a:pPr>
            <a:r>
              <a:rPr lang="tr-TR" sz="1800" b="1" dirty="0" smtClean="0">
                <a:latin typeface="Arial Narrow" panose="020B0606020202030204" pitchFamily="34" charset="0"/>
                <a:ea typeface="+mj-ea"/>
                <a:cs typeface="+mj-cs"/>
              </a:rPr>
              <a:t>3.5. </a:t>
            </a:r>
            <a:r>
              <a:rPr lang="tr-TR" sz="1800" b="1" dirty="0">
                <a:latin typeface="Arial Narrow" panose="020B0606020202030204" pitchFamily="34" charset="0"/>
                <a:ea typeface="+mj-ea"/>
                <a:cs typeface="+mj-cs"/>
              </a:rPr>
              <a:t>Yangın söndürmek için kullanılan maddeleri </a:t>
            </a:r>
          </a:p>
          <a:p>
            <a:pPr marL="0" indent="0">
              <a:lnSpc>
                <a:spcPct val="150000"/>
              </a:lnSpc>
              <a:buNone/>
            </a:pPr>
            <a:r>
              <a:rPr lang="tr-TR" sz="1600" dirty="0" smtClean="0">
                <a:latin typeface="Arial Narrow" panose="020B0606020202030204" pitchFamily="34" charset="0"/>
                <a:ea typeface="+mj-ea"/>
                <a:cs typeface="+mj-cs"/>
              </a:rPr>
              <a:t>	Yangın </a:t>
            </a:r>
            <a:r>
              <a:rPr lang="tr-TR" sz="1600" dirty="0">
                <a:latin typeface="Arial Narrow" panose="020B0606020202030204" pitchFamily="34" charset="0"/>
                <a:ea typeface="+mj-ea"/>
                <a:cs typeface="+mj-cs"/>
              </a:rPr>
              <a:t>söndürmede çok çeşitli maddeler kullanılmaktadır. Bu maddelerden bazıları aşağıda özetlenmiştir. Yangın sınıflarına göre kullanılan yöntem ve maddeler ise tablo 2.4’te verilmiştir. </a:t>
            </a:r>
          </a:p>
          <a:p>
            <a:pPr marL="0" indent="0">
              <a:lnSpc>
                <a:spcPct val="150000"/>
              </a:lnSpc>
              <a:buNone/>
            </a:pPr>
            <a:r>
              <a:rPr lang="tr-TR" sz="1600" dirty="0" smtClean="0">
                <a:latin typeface="Arial Narrow" panose="020B0606020202030204" pitchFamily="34" charset="0"/>
                <a:ea typeface="+mj-ea"/>
                <a:cs typeface="+mj-cs"/>
              </a:rPr>
              <a:t>	</a:t>
            </a:r>
            <a:r>
              <a:rPr lang="tr-TR" sz="1600" b="1" dirty="0" smtClean="0">
                <a:latin typeface="Arial Narrow" panose="020B0606020202030204" pitchFamily="34" charset="0"/>
                <a:ea typeface="+mj-ea"/>
                <a:cs typeface="+mj-cs"/>
              </a:rPr>
              <a:t>Su</a:t>
            </a:r>
            <a:r>
              <a:rPr lang="tr-TR" sz="1600" b="1" dirty="0">
                <a:latin typeface="Arial Narrow" panose="020B0606020202030204" pitchFamily="34" charset="0"/>
                <a:ea typeface="+mj-ea"/>
                <a:cs typeface="+mj-cs"/>
              </a:rPr>
              <a:t>:</a:t>
            </a:r>
            <a:r>
              <a:rPr lang="tr-TR" sz="1600" dirty="0">
                <a:latin typeface="Arial Narrow" panose="020B0606020202030204" pitchFamily="34" charset="0"/>
                <a:ea typeface="+mj-ea"/>
                <a:cs typeface="+mj-cs"/>
              </a:rPr>
              <a:t> Yangın en çok kullanılan söndürücüdür. Kullanımın kolay ve </a:t>
            </a:r>
            <a:r>
              <a:rPr lang="tr-TR" sz="1600" b="1" dirty="0">
                <a:latin typeface="Arial Narrow" panose="020B0606020202030204" pitchFamily="34" charset="0"/>
                <a:ea typeface="+mj-ea"/>
                <a:cs typeface="+mj-cs"/>
              </a:rPr>
              <a:t>en ucuz madde </a:t>
            </a:r>
            <a:r>
              <a:rPr lang="tr-TR" sz="1600" dirty="0">
                <a:latin typeface="Arial Narrow" panose="020B0606020202030204" pitchFamily="34" charset="0"/>
                <a:ea typeface="+mj-ea"/>
                <a:cs typeface="+mj-cs"/>
              </a:rPr>
              <a:t>olmasına karşı her türlü yangında kullanılmaz. Su </a:t>
            </a:r>
            <a:r>
              <a:rPr lang="tr-TR" sz="1600" b="1" dirty="0">
                <a:latin typeface="Arial Narrow" panose="020B0606020202030204" pitchFamily="34" charset="0"/>
                <a:ea typeface="+mj-ea"/>
                <a:cs typeface="+mj-cs"/>
              </a:rPr>
              <a:t>sprey şeklinde </a:t>
            </a:r>
            <a:r>
              <a:rPr lang="tr-TR" sz="1600" dirty="0">
                <a:latin typeface="Arial Narrow" panose="020B0606020202030204" pitchFamily="34" charset="0"/>
                <a:ea typeface="+mj-ea"/>
                <a:cs typeface="+mj-cs"/>
              </a:rPr>
              <a:t>kullanılırsa </a:t>
            </a:r>
            <a:r>
              <a:rPr lang="tr-TR" sz="1600" b="1" dirty="0">
                <a:latin typeface="Arial Narrow" panose="020B0606020202030204" pitchFamily="34" charset="0"/>
                <a:ea typeface="+mj-ea"/>
                <a:cs typeface="+mj-cs"/>
              </a:rPr>
              <a:t>yangını boğucu özelliği vardır</a:t>
            </a:r>
            <a:r>
              <a:rPr lang="tr-TR" sz="1600" dirty="0">
                <a:latin typeface="Arial Narrow" panose="020B0606020202030204" pitchFamily="34" charset="0"/>
                <a:ea typeface="+mj-ea"/>
                <a:cs typeface="+mj-cs"/>
              </a:rPr>
              <a:t>. Elektriği ilettiğinden dikkatli kullanılmalıdır. Seyyar kullanım için uygun olmadığından ya tesisat şeklinde yapılarak kullanılır ya da itfaiye araçları ile kullanılır. </a:t>
            </a:r>
          </a:p>
          <a:p>
            <a:pPr marL="0" indent="0">
              <a:lnSpc>
                <a:spcPct val="150000"/>
              </a:lnSpc>
              <a:buNone/>
            </a:pPr>
            <a:endParaRPr lang="tr-TR" sz="1600" dirty="0">
              <a:latin typeface="Arial Narrow" panose="020B0606020202030204" pitchFamily="34" charset="0"/>
              <a:ea typeface="+mj-ea"/>
              <a:cs typeface="+mj-cs"/>
            </a:endParaRPr>
          </a:p>
        </p:txBody>
      </p:sp>
    </p:spTree>
    <p:extLst>
      <p:ext uri="{BB962C8B-B14F-4D97-AF65-F5344CB8AC3E}">
        <p14:creationId xmlns:p14="http://schemas.microsoft.com/office/powerpoint/2010/main" val="2710475351"/>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a:bodyPr>
          <a:lstStyle/>
          <a:p>
            <a:r>
              <a:rPr lang="tr-TR" sz="3600" b="1" dirty="0">
                <a:latin typeface="Arial Narrow" panose="020B0606020202030204" pitchFamily="34" charset="0"/>
              </a:rPr>
              <a:t>3</a:t>
            </a:r>
            <a:r>
              <a:rPr lang="tr-TR" sz="3600" b="1" dirty="0" smtClean="0">
                <a:latin typeface="Arial Narrow" panose="020B0606020202030204" pitchFamily="34" charset="0"/>
              </a:rPr>
              <a:t>. YANGIN SÖNDÜRME PRENSİPLERİ </a:t>
            </a:r>
            <a:endParaRPr lang="tr-TR" sz="3600" b="1" dirty="0">
              <a:latin typeface="Arial Narrow" panose="020B0606020202030204" pitchFamily="34" charset="0"/>
            </a:endParaRPr>
          </a:p>
        </p:txBody>
      </p:sp>
      <p:sp>
        <p:nvSpPr>
          <p:cNvPr id="3" name="İçerik Yer Tutucusu 2"/>
          <p:cNvSpPr>
            <a:spLocks noGrp="1"/>
          </p:cNvSpPr>
          <p:nvPr>
            <p:ph idx="1"/>
          </p:nvPr>
        </p:nvSpPr>
        <p:spPr>
          <a:xfrm>
            <a:off x="838200" y="1825625"/>
            <a:ext cx="10515600" cy="4819874"/>
          </a:xfrm>
        </p:spPr>
        <p:txBody>
          <a:bodyPr>
            <a:noAutofit/>
          </a:bodyPr>
          <a:lstStyle/>
          <a:p>
            <a:pPr>
              <a:lnSpc>
                <a:spcPct val="150000"/>
              </a:lnSpc>
              <a:buFont typeface="Wingdings" panose="05000000000000000000" pitchFamily="2" charset="2"/>
              <a:buChar char="Ø"/>
            </a:pPr>
            <a:r>
              <a:rPr lang="tr-TR" sz="1600" b="1" dirty="0">
                <a:latin typeface="Arial Narrow" panose="020B0606020202030204" pitchFamily="34" charset="0"/>
                <a:ea typeface="+mj-ea"/>
                <a:cs typeface="+mj-cs"/>
              </a:rPr>
              <a:t>Köpük: </a:t>
            </a:r>
            <a:r>
              <a:rPr lang="tr-TR" sz="1600" dirty="0">
                <a:latin typeface="Arial Narrow" panose="020B0606020202030204" pitchFamily="34" charset="0"/>
                <a:ea typeface="+mj-ea"/>
                <a:cs typeface="+mj-cs"/>
              </a:rPr>
              <a:t>Bazı kimyasal </a:t>
            </a:r>
            <a:r>
              <a:rPr lang="tr-TR" sz="1600" b="1" dirty="0">
                <a:latin typeface="Arial Narrow" panose="020B0606020202030204" pitchFamily="34" charset="0"/>
                <a:ea typeface="+mj-ea"/>
                <a:cs typeface="+mj-cs"/>
              </a:rPr>
              <a:t>solüsyonların su ile karıştırılmasından </a:t>
            </a:r>
            <a:r>
              <a:rPr lang="tr-TR" sz="1600" dirty="0">
                <a:latin typeface="Arial Narrow" panose="020B0606020202030204" pitchFamily="34" charset="0"/>
                <a:ea typeface="+mj-ea"/>
                <a:cs typeface="+mj-cs"/>
              </a:rPr>
              <a:t>elde edilir. Boğucu ve kısmen soğutucu özelliğe sahiptir. </a:t>
            </a:r>
            <a:r>
              <a:rPr lang="tr-TR" sz="1600" b="1" dirty="0">
                <a:latin typeface="Arial Narrow" panose="020B0606020202030204" pitchFamily="34" charset="0"/>
                <a:ea typeface="+mj-ea"/>
                <a:cs typeface="+mj-cs"/>
              </a:rPr>
              <a:t>Elektriği iletir</a:t>
            </a:r>
            <a:r>
              <a:rPr lang="tr-TR" sz="1600" dirty="0">
                <a:latin typeface="Arial Narrow" panose="020B0606020202030204" pitchFamily="34" charset="0"/>
                <a:ea typeface="+mj-ea"/>
                <a:cs typeface="+mj-cs"/>
              </a:rPr>
              <a:t>. </a:t>
            </a:r>
          </a:p>
          <a:p>
            <a:pPr>
              <a:lnSpc>
                <a:spcPct val="150000"/>
              </a:lnSpc>
              <a:buFont typeface="Wingdings" panose="05000000000000000000" pitchFamily="2" charset="2"/>
              <a:buChar char="Ø"/>
            </a:pPr>
            <a:r>
              <a:rPr lang="tr-TR" sz="1600" b="1" dirty="0">
                <a:latin typeface="Arial Narrow" panose="020B0606020202030204" pitchFamily="34" charset="0"/>
                <a:ea typeface="+mj-ea"/>
                <a:cs typeface="+mj-cs"/>
              </a:rPr>
              <a:t>CO2: </a:t>
            </a:r>
            <a:r>
              <a:rPr lang="tr-TR" sz="1600" dirty="0">
                <a:latin typeface="Arial Narrow" panose="020B0606020202030204" pitchFamily="34" charset="0"/>
                <a:ea typeface="+mj-ea"/>
                <a:cs typeface="+mj-cs"/>
              </a:rPr>
              <a:t>Havadan </a:t>
            </a:r>
            <a:r>
              <a:rPr lang="tr-TR" sz="1600" b="1" dirty="0">
                <a:latin typeface="Arial Narrow" panose="020B0606020202030204" pitchFamily="34" charset="0"/>
                <a:ea typeface="+mj-ea"/>
                <a:cs typeface="+mj-cs"/>
              </a:rPr>
              <a:t>1.5 kat daha ağırdır</a:t>
            </a:r>
            <a:r>
              <a:rPr lang="tr-TR" sz="1600" dirty="0">
                <a:latin typeface="Arial Narrow" panose="020B0606020202030204" pitchFamily="34" charset="0"/>
                <a:ea typeface="+mj-ea"/>
                <a:cs typeface="+mj-cs"/>
              </a:rPr>
              <a:t>. Alevin üzerini kapatarak oksijeni keser, bu nedenle birincil olarak </a:t>
            </a:r>
            <a:r>
              <a:rPr lang="tr-TR" sz="1600" b="1" dirty="0">
                <a:latin typeface="Arial Narrow" panose="020B0606020202030204" pitchFamily="34" charset="0"/>
                <a:ea typeface="+mj-ea"/>
                <a:cs typeface="+mj-cs"/>
              </a:rPr>
              <a:t>boğucu özelliğe sahiptir</a:t>
            </a:r>
            <a:r>
              <a:rPr lang="tr-TR" sz="1600" dirty="0">
                <a:latin typeface="Arial Narrow" panose="020B0606020202030204" pitchFamily="34" charset="0"/>
                <a:ea typeface="+mj-ea"/>
                <a:cs typeface="+mj-cs"/>
              </a:rPr>
              <a:t>. Yalıtkandır, </a:t>
            </a:r>
            <a:r>
              <a:rPr lang="tr-TR" sz="1600" b="1" dirty="0">
                <a:latin typeface="Arial Narrow" panose="020B0606020202030204" pitchFamily="34" charset="0"/>
                <a:ea typeface="+mj-ea"/>
                <a:cs typeface="+mj-cs"/>
              </a:rPr>
              <a:t>elektriği iletmez</a:t>
            </a:r>
            <a:r>
              <a:rPr lang="tr-TR" sz="1600" dirty="0">
                <a:latin typeface="Arial Narrow" panose="020B0606020202030204" pitchFamily="34" charset="0"/>
                <a:ea typeface="+mj-ea"/>
                <a:cs typeface="+mj-cs"/>
              </a:rPr>
              <a:t>, bu nedenle elektrik kaynaklı ve motor bölmesi yangınlarında etkili söndürücü olarak kullanılmalıdır. İkincil olarak, soğutucu özelliği sahip olması nedeniyle yüzey yangınlarında etkindir. Genel maksatlı kullanılabilir. </a:t>
            </a:r>
          </a:p>
          <a:p>
            <a:pPr>
              <a:lnSpc>
                <a:spcPct val="150000"/>
              </a:lnSpc>
              <a:buFont typeface="Wingdings" panose="05000000000000000000" pitchFamily="2" charset="2"/>
              <a:buChar char="Ø"/>
            </a:pPr>
            <a:r>
              <a:rPr lang="tr-TR" sz="1600" b="1" dirty="0" err="1">
                <a:latin typeface="Arial Narrow" panose="020B0606020202030204" pitchFamily="34" charset="0"/>
                <a:ea typeface="+mj-ea"/>
                <a:cs typeface="+mj-cs"/>
              </a:rPr>
              <a:t>Halon</a:t>
            </a:r>
            <a:r>
              <a:rPr lang="tr-TR" sz="1600" b="1" dirty="0">
                <a:latin typeface="Arial Narrow" panose="020B0606020202030204" pitchFamily="34" charset="0"/>
                <a:ea typeface="+mj-ea"/>
                <a:cs typeface="+mj-cs"/>
              </a:rPr>
              <a:t>: </a:t>
            </a:r>
            <a:r>
              <a:rPr lang="tr-TR" sz="1600" dirty="0">
                <a:latin typeface="Arial Narrow" panose="020B0606020202030204" pitchFamily="34" charset="0"/>
                <a:ea typeface="+mj-ea"/>
                <a:cs typeface="+mj-cs"/>
              </a:rPr>
              <a:t>Basınç altında </a:t>
            </a:r>
            <a:r>
              <a:rPr lang="tr-TR" sz="1600" b="1" dirty="0">
                <a:latin typeface="Arial Narrow" panose="020B0606020202030204" pitchFamily="34" charset="0"/>
                <a:ea typeface="+mj-ea"/>
                <a:cs typeface="+mj-cs"/>
              </a:rPr>
              <a:t>sıvılaştırılmış </a:t>
            </a:r>
            <a:r>
              <a:rPr lang="tr-TR" sz="1600" b="1" dirty="0" err="1">
                <a:latin typeface="Arial Narrow" panose="020B0606020202030204" pitchFamily="34" charset="0"/>
                <a:ea typeface="+mj-ea"/>
                <a:cs typeface="+mj-cs"/>
              </a:rPr>
              <a:t>bcf</a:t>
            </a:r>
            <a:r>
              <a:rPr lang="tr-TR" sz="1600" b="1" dirty="0">
                <a:latin typeface="Arial Narrow" panose="020B0606020202030204" pitchFamily="34" charset="0"/>
                <a:ea typeface="+mj-ea"/>
                <a:cs typeface="+mj-cs"/>
              </a:rPr>
              <a:t> tipi </a:t>
            </a:r>
            <a:r>
              <a:rPr lang="tr-TR" sz="1600" b="1" dirty="0" err="1">
                <a:latin typeface="Arial Narrow" panose="020B0606020202030204" pitchFamily="34" charset="0"/>
                <a:ea typeface="+mj-ea"/>
                <a:cs typeface="+mj-cs"/>
              </a:rPr>
              <a:t>halon</a:t>
            </a:r>
            <a:r>
              <a:rPr lang="tr-TR" sz="1600" b="1" dirty="0">
                <a:latin typeface="Arial Narrow" panose="020B0606020202030204" pitchFamily="34" charset="0"/>
                <a:ea typeface="+mj-ea"/>
                <a:cs typeface="+mj-cs"/>
              </a:rPr>
              <a:t> gazı</a:t>
            </a:r>
            <a:r>
              <a:rPr lang="tr-TR" sz="1600" dirty="0">
                <a:latin typeface="Arial Narrow" panose="020B0606020202030204" pitchFamily="34" charset="0"/>
                <a:ea typeface="+mj-ea"/>
                <a:cs typeface="+mj-cs"/>
              </a:rPr>
              <a:t>, yangın söndürücü olarak kullanılır. Yangının üzerinde buharlaşır. Kısmen </a:t>
            </a:r>
            <a:r>
              <a:rPr lang="tr-TR" sz="1600" b="1" dirty="0">
                <a:latin typeface="Arial Narrow" panose="020B0606020202030204" pitchFamily="34" charset="0"/>
                <a:ea typeface="+mj-ea"/>
                <a:cs typeface="+mj-cs"/>
              </a:rPr>
              <a:t>soğutucu ve boğucu özelliklerinin </a:t>
            </a:r>
            <a:r>
              <a:rPr lang="tr-TR" sz="1600" dirty="0">
                <a:latin typeface="Arial Narrow" panose="020B0606020202030204" pitchFamily="34" charset="0"/>
                <a:ea typeface="+mj-ea"/>
                <a:cs typeface="+mj-cs"/>
              </a:rPr>
              <a:t>yanında esas olarak alev kırıcı özelliğe sahiptir. </a:t>
            </a:r>
            <a:r>
              <a:rPr lang="tr-TR" sz="1600" b="1" dirty="0">
                <a:latin typeface="Arial Narrow" panose="020B0606020202030204" pitchFamily="34" charset="0"/>
                <a:ea typeface="+mj-ea"/>
                <a:cs typeface="+mj-cs"/>
              </a:rPr>
              <a:t>Elektriği iletmez</a:t>
            </a:r>
            <a:r>
              <a:rPr lang="tr-TR" sz="1600" dirty="0">
                <a:latin typeface="Arial Narrow" panose="020B0606020202030204" pitchFamily="34" charset="0"/>
                <a:ea typeface="+mj-ea"/>
                <a:cs typeface="+mj-cs"/>
              </a:rPr>
              <a:t>. Genel maksatlı kullanılır. (Bazı ülkelerde 2000 yılından sonra kullanımı yasaklanmıştır.) </a:t>
            </a:r>
          </a:p>
          <a:p>
            <a:pPr>
              <a:lnSpc>
                <a:spcPct val="150000"/>
              </a:lnSpc>
              <a:buFont typeface="Wingdings" panose="05000000000000000000" pitchFamily="2" charset="2"/>
              <a:buChar char="Ø"/>
            </a:pPr>
            <a:r>
              <a:rPr lang="tr-TR" sz="1600" b="1" dirty="0">
                <a:latin typeface="Arial Narrow" panose="020B0606020202030204" pitchFamily="34" charset="0"/>
                <a:ea typeface="+mj-ea"/>
                <a:cs typeface="+mj-cs"/>
              </a:rPr>
              <a:t>Kuru Kimyasal Maddeler: </a:t>
            </a:r>
            <a:r>
              <a:rPr lang="tr-TR" sz="1600" dirty="0">
                <a:latin typeface="Arial Narrow" panose="020B0606020202030204" pitchFamily="34" charset="0"/>
                <a:ea typeface="+mj-ea"/>
                <a:cs typeface="+mj-cs"/>
              </a:rPr>
              <a:t>Yangın söndürme amaçlı kullanılabilecek </a:t>
            </a:r>
            <a:r>
              <a:rPr lang="tr-TR" sz="1600" b="1" dirty="0">
                <a:latin typeface="Arial Narrow" panose="020B0606020202030204" pitchFamily="34" charset="0"/>
                <a:ea typeface="+mj-ea"/>
                <a:cs typeface="+mj-cs"/>
              </a:rPr>
              <a:t>toz hâline getirilmiş kimyasal maddelerdir</a:t>
            </a:r>
            <a:r>
              <a:rPr lang="tr-TR" sz="1600" dirty="0">
                <a:latin typeface="Arial Narrow" panose="020B0606020202030204" pitchFamily="34" charset="0"/>
                <a:ea typeface="+mj-ea"/>
                <a:cs typeface="+mj-cs"/>
              </a:rPr>
              <a:t>. Alev kırıcı ve kısmen boğucu özelliğe sahiptir. </a:t>
            </a:r>
            <a:r>
              <a:rPr lang="tr-TR" sz="1600" b="1" dirty="0">
                <a:latin typeface="Arial Narrow" panose="020B0606020202030204" pitchFamily="34" charset="0"/>
                <a:ea typeface="+mj-ea"/>
                <a:cs typeface="+mj-cs"/>
              </a:rPr>
              <a:t>Soğutucu değildir, elektriği iletmez</a:t>
            </a:r>
            <a:r>
              <a:rPr lang="tr-TR" sz="1600" dirty="0">
                <a:latin typeface="Arial Narrow" panose="020B0606020202030204" pitchFamily="34" charset="0"/>
                <a:ea typeface="+mj-ea"/>
                <a:cs typeface="+mj-cs"/>
              </a:rPr>
              <a:t>. </a:t>
            </a:r>
          </a:p>
        </p:txBody>
      </p:sp>
    </p:spTree>
    <p:extLst>
      <p:ext uri="{BB962C8B-B14F-4D97-AF65-F5344CB8AC3E}">
        <p14:creationId xmlns:p14="http://schemas.microsoft.com/office/powerpoint/2010/main" val="3698506570"/>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a:bodyPr>
          <a:lstStyle/>
          <a:p>
            <a:r>
              <a:rPr lang="tr-TR" sz="3600" b="1" dirty="0">
                <a:latin typeface="Arial Narrow" panose="020B0606020202030204" pitchFamily="34" charset="0"/>
              </a:rPr>
              <a:t>3</a:t>
            </a:r>
            <a:r>
              <a:rPr lang="tr-TR" sz="3600" b="1" dirty="0" smtClean="0">
                <a:latin typeface="Arial Narrow" panose="020B0606020202030204" pitchFamily="34" charset="0"/>
              </a:rPr>
              <a:t>. YANGIN SÖNDÜRME PRENSİPLERİ </a:t>
            </a:r>
            <a:endParaRPr lang="tr-TR" sz="3600" b="1" dirty="0">
              <a:latin typeface="Arial Narrow" panose="020B0606020202030204" pitchFamily="34" charset="0"/>
            </a:endParaRPr>
          </a:p>
        </p:txBody>
      </p:sp>
      <p:sp>
        <p:nvSpPr>
          <p:cNvPr id="3" name="İçerik Yer Tutucusu 2"/>
          <p:cNvSpPr>
            <a:spLocks noGrp="1"/>
          </p:cNvSpPr>
          <p:nvPr>
            <p:ph idx="1"/>
          </p:nvPr>
        </p:nvSpPr>
        <p:spPr>
          <a:xfrm>
            <a:off x="838200" y="1825625"/>
            <a:ext cx="10515600" cy="4819874"/>
          </a:xfrm>
        </p:spPr>
        <p:txBody>
          <a:bodyPr>
            <a:noAutofit/>
          </a:bodyPr>
          <a:lstStyle/>
          <a:p>
            <a:pPr marL="0" indent="0">
              <a:lnSpc>
                <a:spcPct val="150000"/>
              </a:lnSpc>
              <a:buNone/>
            </a:pPr>
            <a:r>
              <a:rPr lang="tr-TR" sz="1600" dirty="0">
                <a:latin typeface="Arial Narrow" panose="020B0606020202030204" pitchFamily="34" charset="0"/>
                <a:ea typeface="+mj-ea"/>
                <a:cs typeface="+mj-cs"/>
              </a:rPr>
              <a:t>Genel olarak; </a:t>
            </a:r>
          </a:p>
          <a:p>
            <a:pPr>
              <a:lnSpc>
                <a:spcPct val="150000"/>
              </a:lnSpc>
              <a:buFont typeface="Wingdings" panose="05000000000000000000" pitchFamily="2" charset="2"/>
              <a:buChar char="Ø"/>
            </a:pPr>
            <a:r>
              <a:rPr lang="tr-TR" sz="1600" dirty="0" smtClean="0">
                <a:latin typeface="Arial Narrow" panose="020B0606020202030204" pitchFamily="34" charset="0"/>
                <a:ea typeface="+mj-ea"/>
                <a:cs typeface="+mj-cs"/>
              </a:rPr>
              <a:t>Sulu </a:t>
            </a:r>
            <a:r>
              <a:rPr lang="tr-TR" sz="1600" dirty="0">
                <a:latin typeface="Arial Narrow" panose="020B0606020202030204" pitchFamily="34" charset="0"/>
                <a:ea typeface="+mj-ea"/>
                <a:cs typeface="+mj-cs"/>
              </a:rPr>
              <a:t>yangın söndürücüler “katı yangınlarında” </a:t>
            </a:r>
          </a:p>
          <a:p>
            <a:pPr>
              <a:lnSpc>
                <a:spcPct val="150000"/>
              </a:lnSpc>
              <a:buFont typeface="Wingdings" panose="05000000000000000000" pitchFamily="2" charset="2"/>
              <a:buChar char="Ø"/>
            </a:pPr>
            <a:r>
              <a:rPr lang="tr-TR" sz="1600" dirty="0" smtClean="0">
                <a:latin typeface="Arial Narrow" panose="020B0606020202030204" pitchFamily="34" charset="0"/>
                <a:ea typeface="+mj-ea"/>
                <a:cs typeface="+mj-cs"/>
              </a:rPr>
              <a:t>Köpüklü </a:t>
            </a:r>
            <a:r>
              <a:rPr lang="tr-TR" sz="1600" dirty="0">
                <a:latin typeface="Arial Narrow" panose="020B0606020202030204" pitchFamily="34" charset="0"/>
                <a:ea typeface="+mj-ea"/>
                <a:cs typeface="+mj-cs"/>
              </a:rPr>
              <a:t>söndürücüler “katı ve sıvı yangınlarında </a:t>
            </a:r>
          </a:p>
          <a:p>
            <a:pPr>
              <a:lnSpc>
                <a:spcPct val="150000"/>
              </a:lnSpc>
              <a:buFont typeface="Wingdings" panose="05000000000000000000" pitchFamily="2" charset="2"/>
              <a:buChar char="Ø"/>
            </a:pPr>
            <a:r>
              <a:rPr lang="tr-TR" sz="1600" dirty="0" smtClean="0">
                <a:latin typeface="Arial Narrow" panose="020B0606020202030204" pitchFamily="34" charset="0"/>
                <a:ea typeface="+mj-ea"/>
                <a:cs typeface="+mj-cs"/>
              </a:rPr>
              <a:t>Kuru </a:t>
            </a:r>
            <a:r>
              <a:rPr lang="tr-TR" sz="1600" dirty="0">
                <a:latin typeface="Arial Narrow" panose="020B0606020202030204" pitchFamily="34" charset="0"/>
                <a:ea typeface="+mj-ea"/>
                <a:cs typeface="+mj-cs"/>
              </a:rPr>
              <a:t>tozlu yangın söndürücüler “her türlü yangında” </a:t>
            </a:r>
          </a:p>
          <a:p>
            <a:pPr>
              <a:lnSpc>
                <a:spcPct val="150000"/>
              </a:lnSpc>
              <a:buFont typeface="Wingdings" panose="05000000000000000000" pitchFamily="2" charset="2"/>
              <a:buChar char="Ø"/>
            </a:pPr>
            <a:r>
              <a:rPr lang="tr-TR" sz="1600" dirty="0" err="1" smtClean="0">
                <a:latin typeface="Arial Narrow" panose="020B0606020202030204" pitchFamily="34" charset="0"/>
                <a:ea typeface="+mj-ea"/>
                <a:cs typeface="+mj-cs"/>
              </a:rPr>
              <a:t>Halokarbon</a:t>
            </a:r>
            <a:r>
              <a:rPr lang="tr-TR" sz="1600" dirty="0" smtClean="0">
                <a:latin typeface="Arial Narrow" panose="020B0606020202030204" pitchFamily="34" charset="0"/>
                <a:ea typeface="+mj-ea"/>
                <a:cs typeface="+mj-cs"/>
              </a:rPr>
              <a:t> </a:t>
            </a:r>
            <a:r>
              <a:rPr lang="tr-TR" sz="1600" dirty="0">
                <a:latin typeface="Arial Narrow" panose="020B0606020202030204" pitchFamily="34" charset="0"/>
                <a:ea typeface="+mj-ea"/>
                <a:cs typeface="+mj-cs"/>
              </a:rPr>
              <a:t>gazlı söndürücüler “elektrik ve elektronik cihaz yangınlarında” Kullanılabilir. </a:t>
            </a:r>
          </a:p>
        </p:txBody>
      </p:sp>
      <p:pic>
        <p:nvPicPr>
          <p:cNvPr id="614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57755" y="4302369"/>
            <a:ext cx="6869724" cy="230944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680338877"/>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a:bodyPr>
          <a:lstStyle/>
          <a:p>
            <a:r>
              <a:rPr lang="tr-TR" sz="3600" b="1" dirty="0" smtClean="0">
                <a:latin typeface="Arial Narrow" panose="020B0606020202030204" pitchFamily="34" charset="0"/>
              </a:rPr>
              <a:t>4. YANGIN SÖNDÜRME SİSTEMLERİ </a:t>
            </a:r>
            <a:endParaRPr lang="tr-TR" sz="3600" b="1" dirty="0">
              <a:latin typeface="Arial Narrow" panose="020B0606020202030204" pitchFamily="34" charset="0"/>
            </a:endParaRPr>
          </a:p>
        </p:txBody>
      </p:sp>
      <p:sp>
        <p:nvSpPr>
          <p:cNvPr id="3" name="İçerik Yer Tutucusu 2"/>
          <p:cNvSpPr>
            <a:spLocks noGrp="1"/>
          </p:cNvSpPr>
          <p:nvPr>
            <p:ph idx="1"/>
          </p:nvPr>
        </p:nvSpPr>
        <p:spPr>
          <a:xfrm>
            <a:off x="838200" y="1825625"/>
            <a:ext cx="10515600" cy="4819874"/>
          </a:xfrm>
        </p:spPr>
        <p:txBody>
          <a:bodyPr>
            <a:noAutofit/>
          </a:bodyPr>
          <a:lstStyle/>
          <a:p>
            <a:pPr marL="0" indent="0">
              <a:lnSpc>
                <a:spcPct val="150000"/>
              </a:lnSpc>
              <a:buNone/>
            </a:pPr>
            <a:r>
              <a:rPr lang="tr-TR" sz="1600" dirty="0" smtClean="0"/>
              <a:t>	</a:t>
            </a:r>
            <a:r>
              <a:rPr lang="tr-TR" sz="1600" dirty="0">
                <a:latin typeface="Arial Narrow" panose="020B0606020202030204" pitchFamily="34" charset="0"/>
                <a:ea typeface="+mj-ea"/>
                <a:cs typeface="+mj-cs"/>
              </a:rPr>
              <a:t>Yangından korunma ve yangın güvenliği konusunda alınması gereken önlemler </a:t>
            </a:r>
            <a:r>
              <a:rPr lang="tr-TR" sz="1600" b="1" dirty="0">
                <a:latin typeface="Arial Narrow" panose="020B0606020202030204" pitchFamily="34" charset="0"/>
                <a:ea typeface="+mj-ea"/>
                <a:cs typeface="+mj-cs"/>
              </a:rPr>
              <a:t>iki bölümde toplanabilir</a:t>
            </a:r>
            <a:r>
              <a:rPr lang="tr-TR" sz="1600" dirty="0">
                <a:latin typeface="Arial Narrow" panose="020B0606020202030204" pitchFamily="34" charset="0"/>
                <a:ea typeface="+mj-ea"/>
                <a:cs typeface="+mj-cs"/>
              </a:rPr>
              <a:t>. Bunlar p</a:t>
            </a:r>
            <a:r>
              <a:rPr lang="tr-TR" sz="1600" b="1" dirty="0">
                <a:latin typeface="Arial Narrow" panose="020B0606020202030204" pitchFamily="34" charset="0"/>
                <a:ea typeface="+mj-ea"/>
                <a:cs typeface="+mj-cs"/>
              </a:rPr>
              <a:t>asif önlemler ve aktif önlemlerdir</a:t>
            </a:r>
            <a:r>
              <a:rPr lang="tr-TR" sz="1600" dirty="0">
                <a:latin typeface="Arial Narrow" panose="020B0606020202030204" pitchFamily="34" charset="0"/>
                <a:ea typeface="+mj-ea"/>
                <a:cs typeface="+mj-cs"/>
              </a:rPr>
              <a:t>. Yapılarda yangın risklerini azaltmak, yangınların gelişip yayılmalarını önlemek ve </a:t>
            </a:r>
            <a:r>
              <a:rPr lang="tr-TR" sz="1600" b="1" dirty="0">
                <a:latin typeface="Arial Narrow" panose="020B0606020202030204" pitchFamily="34" charset="0"/>
                <a:ea typeface="+mj-ea"/>
                <a:cs typeface="+mj-cs"/>
              </a:rPr>
              <a:t>yapı içi yangın güvenliğini </a:t>
            </a:r>
            <a:r>
              <a:rPr lang="tr-TR" sz="1600" dirty="0">
                <a:latin typeface="Arial Narrow" panose="020B0606020202030204" pitchFamily="34" charset="0"/>
                <a:ea typeface="+mj-ea"/>
                <a:cs typeface="+mj-cs"/>
              </a:rPr>
              <a:t>sağlamak için daha </a:t>
            </a:r>
            <a:r>
              <a:rPr lang="tr-TR" sz="1600" b="1" dirty="0">
                <a:latin typeface="Arial Narrow" panose="020B0606020202030204" pitchFamily="34" charset="0"/>
                <a:ea typeface="+mj-ea"/>
                <a:cs typeface="+mj-cs"/>
              </a:rPr>
              <a:t>mimari tasarım </a:t>
            </a:r>
            <a:r>
              <a:rPr lang="tr-TR" sz="1600" dirty="0">
                <a:latin typeface="Arial Narrow" panose="020B0606020202030204" pitchFamily="34" charset="0"/>
                <a:ea typeface="+mj-ea"/>
                <a:cs typeface="+mj-cs"/>
              </a:rPr>
              <a:t>çalışmaları </a:t>
            </a:r>
            <a:r>
              <a:rPr lang="tr-TR" sz="1600" b="1" dirty="0">
                <a:latin typeface="Arial Narrow" panose="020B0606020202030204" pitchFamily="34" charset="0"/>
                <a:ea typeface="+mj-ea"/>
                <a:cs typeface="+mj-cs"/>
              </a:rPr>
              <a:t>pasif</a:t>
            </a:r>
            <a:r>
              <a:rPr lang="tr-TR" sz="1600" dirty="0">
                <a:latin typeface="Arial Narrow" panose="020B0606020202030204" pitchFamily="34" charset="0"/>
                <a:ea typeface="+mj-ea"/>
                <a:cs typeface="+mj-cs"/>
              </a:rPr>
              <a:t> yangın güvenlik tedbirlerinin temelini oluşturur. Yan</a:t>
            </a:r>
            <a:r>
              <a:rPr lang="tr-TR" sz="1600" b="1" dirty="0">
                <a:latin typeface="Arial Narrow" panose="020B0606020202030204" pitchFamily="34" charset="0"/>
                <a:ea typeface="+mj-ea"/>
                <a:cs typeface="+mj-cs"/>
              </a:rPr>
              <a:t>gın uyarı ve söndürme sistemlerini</a:t>
            </a:r>
            <a:r>
              <a:rPr lang="tr-TR" sz="1600" dirty="0">
                <a:latin typeface="Arial Narrow" panose="020B0606020202030204" pitchFamily="34" charset="0"/>
                <a:ea typeface="+mj-ea"/>
                <a:cs typeface="+mj-cs"/>
              </a:rPr>
              <a:t> içeren sistemler de </a:t>
            </a:r>
            <a:r>
              <a:rPr lang="tr-TR" sz="1600" b="1" dirty="0">
                <a:latin typeface="Arial Narrow" panose="020B0606020202030204" pitchFamily="34" charset="0"/>
                <a:ea typeface="+mj-ea"/>
                <a:cs typeface="+mj-cs"/>
              </a:rPr>
              <a:t>aktif</a:t>
            </a:r>
            <a:r>
              <a:rPr lang="tr-TR" sz="1600" dirty="0">
                <a:latin typeface="Arial Narrow" panose="020B0606020202030204" pitchFamily="34" charset="0"/>
                <a:ea typeface="+mj-ea"/>
                <a:cs typeface="+mj-cs"/>
              </a:rPr>
              <a:t> yangın güvenlik önlemlerini oluşturur. </a:t>
            </a:r>
          </a:p>
        </p:txBody>
      </p:sp>
      <p:pic>
        <p:nvPicPr>
          <p:cNvPr id="717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407019" y="3282462"/>
            <a:ext cx="5185995" cy="345830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50014513"/>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a:bodyPr>
          <a:lstStyle/>
          <a:p>
            <a:r>
              <a:rPr lang="tr-TR" sz="3600" b="1" dirty="0" smtClean="0">
                <a:latin typeface="Arial Narrow" panose="020B0606020202030204" pitchFamily="34" charset="0"/>
              </a:rPr>
              <a:t>4. YANGIN SÖNDÜRME SİSTEMLERİ </a:t>
            </a:r>
            <a:endParaRPr lang="tr-TR" sz="3600" b="1" dirty="0">
              <a:latin typeface="Arial Narrow" panose="020B0606020202030204" pitchFamily="34" charset="0"/>
            </a:endParaRPr>
          </a:p>
        </p:txBody>
      </p:sp>
      <p:sp>
        <p:nvSpPr>
          <p:cNvPr id="3" name="İçerik Yer Tutucusu 2"/>
          <p:cNvSpPr>
            <a:spLocks noGrp="1"/>
          </p:cNvSpPr>
          <p:nvPr>
            <p:ph idx="1"/>
          </p:nvPr>
        </p:nvSpPr>
        <p:spPr>
          <a:xfrm>
            <a:off x="838200" y="1825625"/>
            <a:ext cx="10515600" cy="4819874"/>
          </a:xfrm>
        </p:spPr>
        <p:txBody>
          <a:bodyPr>
            <a:noAutofit/>
          </a:bodyPr>
          <a:lstStyle/>
          <a:p>
            <a:pPr marL="0" indent="0">
              <a:lnSpc>
                <a:spcPct val="150000"/>
              </a:lnSpc>
              <a:buNone/>
            </a:pPr>
            <a:r>
              <a:rPr lang="tr-TR" sz="1800" b="1" dirty="0">
                <a:latin typeface="Arial Narrow" panose="020B0606020202030204" pitchFamily="34" charset="0"/>
                <a:ea typeface="+mj-ea"/>
                <a:cs typeface="+mj-cs"/>
              </a:rPr>
              <a:t>4.1. Pasif Yangın Güvenliği Önlemleri </a:t>
            </a:r>
          </a:p>
          <a:p>
            <a:pPr marL="0" indent="0">
              <a:lnSpc>
                <a:spcPct val="150000"/>
              </a:lnSpc>
              <a:buNone/>
            </a:pPr>
            <a:r>
              <a:rPr lang="tr-TR" sz="1600" dirty="0">
                <a:latin typeface="Arial Narrow" panose="020B0606020202030204" pitchFamily="34" charset="0"/>
                <a:ea typeface="+mj-ea"/>
                <a:cs typeface="+mj-cs"/>
              </a:rPr>
              <a:t>	İnsanların yoğun ve kalabalık yaşadıkları yerlerdeki en büyük tehlikelerin başında yangın gelmektedir. Bundan dolayı en önemli husus öncelikle yangının çıkmaması için adımlar atılmasıdır. Bu adımalar </a:t>
            </a:r>
            <a:r>
              <a:rPr lang="tr-TR" sz="1600" b="1" dirty="0">
                <a:latin typeface="Arial Narrow" panose="020B0606020202030204" pitchFamily="34" charset="0"/>
                <a:ea typeface="+mj-ea"/>
                <a:cs typeface="+mj-cs"/>
              </a:rPr>
              <a:t>binalarda mimari şekilden tutunda kullanıcıya kadar her durumu </a:t>
            </a:r>
            <a:r>
              <a:rPr lang="tr-TR" sz="1600" dirty="0">
                <a:latin typeface="Arial Narrow" panose="020B0606020202030204" pitchFamily="34" charset="0"/>
                <a:ea typeface="+mj-ea"/>
                <a:cs typeface="+mj-cs"/>
              </a:rPr>
              <a:t>kapsar. Binanın mimari tasarımı, yapılırken </a:t>
            </a:r>
            <a:r>
              <a:rPr lang="tr-TR" sz="1600" b="1" dirty="0">
                <a:latin typeface="Arial Narrow" panose="020B0606020202030204" pitchFamily="34" charset="0"/>
                <a:ea typeface="+mj-ea"/>
                <a:cs typeface="+mj-cs"/>
              </a:rPr>
              <a:t>kullanılan malzemeler</a:t>
            </a:r>
            <a:r>
              <a:rPr lang="tr-TR" sz="1600" dirty="0">
                <a:latin typeface="Arial Narrow" panose="020B0606020202030204" pitchFamily="34" charset="0"/>
                <a:ea typeface="+mj-ea"/>
                <a:cs typeface="+mj-cs"/>
              </a:rPr>
              <a:t>, pasif yangın güvenliği </a:t>
            </a:r>
            <a:r>
              <a:rPr lang="tr-TR" sz="1600" b="1" dirty="0">
                <a:latin typeface="Arial Narrow" panose="020B0606020202030204" pitchFamily="34" charset="0"/>
                <a:ea typeface="+mj-ea"/>
                <a:cs typeface="+mj-cs"/>
              </a:rPr>
              <a:t>önlemlerinin esasını oluşturur</a:t>
            </a:r>
            <a:r>
              <a:rPr lang="tr-TR" sz="1600" dirty="0">
                <a:latin typeface="Arial Narrow" panose="020B0606020202030204" pitchFamily="34" charset="0"/>
                <a:ea typeface="+mj-ea"/>
                <a:cs typeface="+mj-cs"/>
              </a:rPr>
              <a:t>. Binayı oluşturan elemanlar ve malzemelerin yangına direnç göstermeleri ve çıkan yangınların binanın diğer bölümlerine sıçramasını önleyecek nitelikte olmaları gerekir. Pasif yangın önlemleri; </a:t>
            </a:r>
            <a:r>
              <a:rPr lang="tr-TR" sz="1600" b="1" dirty="0">
                <a:latin typeface="Arial Narrow" panose="020B0606020202030204" pitchFamily="34" charset="0"/>
                <a:ea typeface="+mj-ea"/>
                <a:cs typeface="+mj-cs"/>
              </a:rPr>
              <a:t>bölmeler, kaçış yolları, asansörler, pozitif basınçlı merdivenler, elektrik tesisatı ve klima-havalandırma </a:t>
            </a:r>
            <a:r>
              <a:rPr lang="tr-TR" sz="1600" dirty="0">
                <a:latin typeface="Arial Narrow" panose="020B0606020202030204" pitchFamily="34" charset="0"/>
                <a:ea typeface="+mj-ea"/>
                <a:cs typeface="+mj-cs"/>
              </a:rPr>
              <a:t>tesisatlarını kapsamaktadır. </a:t>
            </a:r>
            <a:endParaRPr lang="tr-TR" sz="1600" dirty="0" smtClean="0">
              <a:latin typeface="Arial Narrow" panose="020B0606020202030204" pitchFamily="34" charset="0"/>
              <a:ea typeface="+mj-ea"/>
              <a:cs typeface="+mj-cs"/>
            </a:endParaRPr>
          </a:p>
          <a:p>
            <a:pPr marL="0" indent="0">
              <a:lnSpc>
                <a:spcPct val="150000"/>
              </a:lnSpc>
              <a:buNone/>
            </a:pPr>
            <a:r>
              <a:rPr lang="tr-TR" sz="1600" dirty="0">
                <a:latin typeface="Arial Narrow" panose="020B0606020202030204" pitchFamily="34" charset="0"/>
                <a:ea typeface="+mj-ea"/>
                <a:cs typeface="+mj-cs"/>
              </a:rPr>
              <a:t>	</a:t>
            </a:r>
            <a:r>
              <a:rPr lang="tr-TR" sz="1600" b="1" dirty="0"/>
              <a:t>Bölmeler </a:t>
            </a:r>
            <a:r>
              <a:rPr lang="tr-TR" sz="1600" b="1" dirty="0" smtClean="0"/>
              <a:t>: </a:t>
            </a:r>
            <a:r>
              <a:rPr lang="tr-TR" sz="1600" dirty="0">
                <a:latin typeface="Arial Narrow" panose="020B0606020202030204" pitchFamily="34" charset="0"/>
                <a:ea typeface="+mj-ea"/>
                <a:cs typeface="+mj-cs"/>
              </a:rPr>
              <a:t>Binalarda bölmeler yangına </a:t>
            </a:r>
            <a:r>
              <a:rPr lang="tr-TR" sz="1600" b="1" dirty="0">
                <a:latin typeface="Arial Narrow" panose="020B0606020202030204" pitchFamily="34" charset="0"/>
                <a:ea typeface="+mj-ea"/>
                <a:cs typeface="+mj-cs"/>
              </a:rPr>
              <a:t>dayanıklı malzemelerden </a:t>
            </a:r>
            <a:r>
              <a:rPr lang="tr-TR" sz="1600" dirty="0">
                <a:latin typeface="Arial Narrow" panose="020B0606020202030204" pitchFamily="34" charset="0"/>
                <a:ea typeface="+mj-ea"/>
                <a:cs typeface="+mj-cs"/>
              </a:rPr>
              <a:t>yapılmalıdır. Son yıllarda sık kullanılmaya başlanan </a:t>
            </a:r>
            <a:r>
              <a:rPr lang="tr-TR" sz="1600" b="1" dirty="0">
                <a:latin typeface="Arial Narrow" panose="020B0606020202030204" pitchFamily="34" charset="0"/>
                <a:ea typeface="+mj-ea"/>
                <a:cs typeface="+mj-cs"/>
              </a:rPr>
              <a:t>sentetik malzemeler </a:t>
            </a:r>
            <a:r>
              <a:rPr lang="tr-TR" sz="1600" dirty="0">
                <a:latin typeface="Arial Narrow" panose="020B0606020202030204" pitchFamily="34" charset="0"/>
                <a:ea typeface="+mj-ea"/>
                <a:cs typeface="+mj-cs"/>
              </a:rPr>
              <a:t>bu açıdan risk oluşturmaktadır. </a:t>
            </a:r>
            <a:endParaRPr lang="tr-TR" sz="1600" dirty="0" smtClean="0">
              <a:latin typeface="Arial Narrow" panose="020B0606020202030204" pitchFamily="34" charset="0"/>
              <a:ea typeface="+mj-ea"/>
              <a:cs typeface="+mj-cs"/>
            </a:endParaRPr>
          </a:p>
          <a:p>
            <a:pPr marL="0" indent="0">
              <a:lnSpc>
                <a:spcPct val="150000"/>
              </a:lnSpc>
              <a:buNone/>
            </a:pPr>
            <a:r>
              <a:rPr lang="tr-TR" sz="1600" dirty="0">
                <a:latin typeface="Arial Narrow" panose="020B0606020202030204" pitchFamily="34" charset="0"/>
                <a:ea typeface="+mj-ea"/>
                <a:cs typeface="+mj-cs"/>
              </a:rPr>
              <a:t>	</a:t>
            </a:r>
            <a:r>
              <a:rPr lang="tr-TR" sz="1600" b="1" dirty="0"/>
              <a:t>Kaçış yolları </a:t>
            </a:r>
            <a:r>
              <a:rPr lang="tr-TR" sz="1600" b="1" dirty="0" smtClean="0"/>
              <a:t>: </a:t>
            </a:r>
            <a:r>
              <a:rPr lang="tr-TR" sz="1600" dirty="0">
                <a:latin typeface="Arial Narrow" panose="020B0606020202030204" pitchFamily="34" charset="0"/>
                <a:ea typeface="+mj-ea"/>
                <a:cs typeface="+mj-cs"/>
              </a:rPr>
              <a:t>Özellikle büyük binalarda, kalabalık insan topluluklarının bulunacağı </a:t>
            </a:r>
            <a:r>
              <a:rPr lang="tr-TR" sz="1600" b="1" dirty="0">
                <a:latin typeface="Arial Narrow" panose="020B0606020202030204" pitchFamily="34" charset="0"/>
                <a:ea typeface="+mj-ea"/>
                <a:cs typeface="+mj-cs"/>
              </a:rPr>
              <a:t>konferans salonları, sinemalar, eğlence </a:t>
            </a:r>
            <a:r>
              <a:rPr lang="tr-TR" sz="1600" dirty="0">
                <a:latin typeface="Arial Narrow" panose="020B0606020202030204" pitchFamily="34" charset="0"/>
                <a:ea typeface="+mj-ea"/>
                <a:cs typeface="+mj-cs"/>
              </a:rPr>
              <a:t>yerleri gibi mekânlarda insanların yangından kaçabilecekleri kapasiteye uygun kaçış yolları düzenlemelidir. Bu kaçış yolları </a:t>
            </a:r>
            <a:r>
              <a:rPr lang="tr-TR" sz="1600" b="1" dirty="0">
                <a:latin typeface="Arial Narrow" panose="020B0606020202030204" pitchFamily="34" charset="0"/>
                <a:ea typeface="+mj-ea"/>
                <a:cs typeface="+mj-cs"/>
              </a:rPr>
              <a:t>levhalar ile desteklenmelidir. </a:t>
            </a:r>
          </a:p>
        </p:txBody>
      </p:sp>
    </p:spTree>
    <p:extLst>
      <p:ext uri="{BB962C8B-B14F-4D97-AF65-F5344CB8AC3E}">
        <p14:creationId xmlns:p14="http://schemas.microsoft.com/office/powerpoint/2010/main" val="1454135277"/>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a:bodyPr>
          <a:lstStyle/>
          <a:p>
            <a:r>
              <a:rPr lang="tr-TR" sz="3600" b="1" dirty="0" smtClean="0">
                <a:latin typeface="Arial Narrow" panose="020B0606020202030204" pitchFamily="34" charset="0"/>
              </a:rPr>
              <a:t>4. YANGIN SÖNDÜRME SİSTEMLERİ </a:t>
            </a:r>
            <a:endParaRPr lang="tr-TR" sz="3600" b="1" dirty="0">
              <a:latin typeface="Arial Narrow" panose="020B0606020202030204" pitchFamily="34" charset="0"/>
            </a:endParaRPr>
          </a:p>
        </p:txBody>
      </p:sp>
      <p:sp>
        <p:nvSpPr>
          <p:cNvPr id="3" name="İçerik Yer Tutucusu 2"/>
          <p:cNvSpPr>
            <a:spLocks noGrp="1"/>
          </p:cNvSpPr>
          <p:nvPr>
            <p:ph idx="1"/>
          </p:nvPr>
        </p:nvSpPr>
        <p:spPr>
          <a:xfrm>
            <a:off x="838200" y="1825625"/>
            <a:ext cx="10515600" cy="4819874"/>
          </a:xfrm>
        </p:spPr>
        <p:txBody>
          <a:bodyPr>
            <a:noAutofit/>
          </a:bodyPr>
          <a:lstStyle/>
          <a:p>
            <a:pPr marL="0" indent="0">
              <a:lnSpc>
                <a:spcPct val="150000"/>
              </a:lnSpc>
              <a:buNone/>
            </a:pPr>
            <a:r>
              <a:rPr lang="tr-TR" sz="1800" b="1" dirty="0">
                <a:latin typeface="Arial Narrow" panose="020B0606020202030204" pitchFamily="34" charset="0"/>
                <a:ea typeface="+mj-ea"/>
                <a:cs typeface="+mj-cs"/>
              </a:rPr>
              <a:t>4.1. Pasif Yangın Güvenliği Önlemleri </a:t>
            </a:r>
          </a:p>
          <a:p>
            <a:pPr marL="0" indent="0">
              <a:lnSpc>
                <a:spcPct val="150000"/>
              </a:lnSpc>
              <a:buNone/>
            </a:pPr>
            <a:r>
              <a:rPr lang="tr-TR" sz="1600" dirty="0">
                <a:latin typeface="Arial Narrow" panose="020B0606020202030204" pitchFamily="34" charset="0"/>
                <a:ea typeface="+mj-ea"/>
                <a:cs typeface="+mj-cs"/>
              </a:rPr>
              <a:t>	</a:t>
            </a:r>
            <a:r>
              <a:rPr lang="tr-TR" sz="1600" b="1" dirty="0">
                <a:latin typeface="Arial Narrow" panose="020B0606020202030204" pitchFamily="34" charset="0"/>
                <a:ea typeface="+mj-ea"/>
                <a:cs typeface="+mj-cs"/>
              </a:rPr>
              <a:t>Pozitif basınçlı merdivenler : </a:t>
            </a:r>
            <a:r>
              <a:rPr lang="tr-TR" sz="1600" dirty="0">
                <a:latin typeface="Arial Narrow" panose="020B0606020202030204" pitchFamily="34" charset="0"/>
                <a:ea typeface="+mj-ea"/>
                <a:cs typeface="+mj-cs"/>
              </a:rPr>
              <a:t>Yapılan bu merdivenlere atmosfer basıncından daha yüksek basınçta hava pompalanır. Yangın sırasında bu merdivenlerdeki basınç yüksek olduğundan yanma sonucunda ortaya duman bu merdivenlere giremeyeceğinden burada bulunun insanlar güvenli bir şekilde tahliye edilmiş olurlar. </a:t>
            </a:r>
          </a:p>
          <a:p>
            <a:pPr marL="0" indent="0">
              <a:lnSpc>
                <a:spcPct val="150000"/>
              </a:lnSpc>
              <a:buNone/>
            </a:pPr>
            <a:r>
              <a:rPr lang="tr-TR" sz="1600" dirty="0">
                <a:latin typeface="Arial Narrow" panose="020B0606020202030204" pitchFamily="34" charset="0"/>
                <a:ea typeface="+mj-ea"/>
                <a:cs typeface="+mj-cs"/>
              </a:rPr>
              <a:t>	</a:t>
            </a:r>
            <a:r>
              <a:rPr lang="tr-TR" sz="1600" b="1" dirty="0">
                <a:latin typeface="Arial Narrow" panose="020B0606020202030204" pitchFamily="34" charset="0"/>
                <a:ea typeface="+mj-ea"/>
                <a:cs typeface="+mj-cs"/>
              </a:rPr>
              <a:t>Yangın merdivenleri : </a:t>
            </a:r>
            <a:r>
              <a:rPr lang="tr-TR" sz="1600" dirty="0">
                <a:latin typeface="Arial Narrow" panose="020B0606020202030204" pitchFamily="34" charset="0"/>
                <a:ea typeface="+mj-ea"/>
                <a:cs typeface="+mj-cs"/>
              </a:rPr>
              <a:t>Bu merdivenler gerek binadaki insanların yangından kolay tahliyesini gerekse itfaiyecilerin yangına müdahalesini kolaylaştırır. </a:t>
            </a:r>
          </a:p>
          <a:p>
            <a:pPr marL="0" indent="0">
              <a:lnSpc>
                <a:spcPct val="150000"/>
              </a:lnSpc>
              <a:buNone/>
            </a:pPr>
            <a:r>
              <a:rPr lang="tr-TR" sz="1600" dirty="0">
                <a:latin typeface="Arial Narrow" panose="020B0606020202030204" pitchFamily="34" charset="0"/>
                <a:ea typeface="+mj-ea"/>
                <a:cs typeface="+mj-cs"/>
              </a:rPr>
              <a:t>	</a:t>
            </a:r>
            <a:r>
              <a:rPr lang="tr-TR" sz="1600" b="1" dirty="0">
                <a:latin typeface="Arial Narrow" panose="020B0606020202030204" pitchFamily="34" charset="0"/>
                <a:ea typeface="+mj-ea"/>
                <a:cs typeface="+mj-cs"/>
              </a:rPr>
              <a:t>Asansörler: </a:t>
            </a:r>
            <a:r>
              <a:rPr lang="tr-TR" sz="1600" dirty="0">
                <a:latin typeface="Arial Narrow" panose="020B0606020202030204" pitchFamily="34" charset="0"/>
                <a:ea typeface="+mj-ea"/>
                <a:cs typeface="+mj-cs"/>
              </a:rPr>
              <a:t>Yapılan araştırmalara göre yangınlarda, asansörlerin hem yangının büyümesini hem de dumanı yayarak boğulmalara neden olduğu görülmüştür. Bundan dolayı asansörler pozitif basınç altında tutulmalıdır. </a:t>
            </a:r>
          </a:p>
          <a:p>
            <a:pPr marL="0" indent="0">
              <a:lnSpc>
                <a:spcPct val="150000"/>
              </a:lnSpc>
              <a:buNone/>
            </a:pPr>
            <a:r>
              <a:rPr lang="tr-TR" sz="1600" dirty="0">
                <a:latin typeface="Arial Narrow" panose="020B0606020202030204" pitchFamily="34" charset="0"/>
                <a:ea typeface="+mj-ea"/>
                <a:cs typeface="+mj-cs"/>
              </a:rPr>
              <a:t>	</a:t>
            </a:r>
            <a:r>
              <a:rPr lang="tr-TR" sz="1600" b="1" dirty="0">
                <a:latin typeface="Arial Narrow" panose="020B0606020202030204" pitchFamily="34" charset="0"/>
                <a:ea typeface="+mj-ea"/>
                <a:cs typeface="+mj-cs"/>
              </a:rPr>
              <a:t>Elektrik tesisatı : </a:t>
            </a:r>
            <a:r>
              <a:rPr lang="tr-TR" sz="1600" dirty="0">
                <a:latin typeface="Arial Narrow" panose="020B0606020202030204" pitchFamily="34" charset="0"/>
                <a:ea typeface="+mj-ea"/>
                <a:cs typeface="+mj-cs"/>
              </a:rPr>
              <a:t>Binanın elektrik tesisatı yangına dayanıklı şekilde yapılmalıdır. </a:t>
            </a:r>
          </a:p>
          <a:p>
            <a:pPr marL="0" indent="0">
              <a:lnSpc>
                <a:spcPct val="150000"/>
              </a:lnSpc>
              <a:buNone/>
            </a:pPr>
            <a:r>
              <a:rPr lang="tr-TR" sz="1600" dirty="0">
                <a:latin typeface="Arial Narrow" panose="020B0606020202030204" pitchFamily="34" charset="0"/>
                <a:ea typeface="+mj-ea"/>
                <a:cs typeface="+mj-cs"/>
              </a:rPr>
              <a:t>	</a:t>
            </a:r>
            <a:r>
              <a:rPr lang="tr-TR" sz="1600" b="1" dirty="0">
                <a:latin typeface="Arial Narrow" panose="020B0606020202030204" pitchFamily="34" charset="0"/>
                <a:ea typeface="+mj-ea"/>
                <a:cs typeface="+mj-cs"/>
              </a:rPr>
              <a:t>Havalandırma ve klima tesisatı : </a:t>
            </a:r>
            <a:r>
              <a:rPr lang="tr-TR" sz="1600" dirty="0">
                <a:latin typeface="Arial Narrow" panose="020B0606020202030204" pitchFamily="34" charset="0"/>
                <a:ea typeface="+mj-ea"/>
                <a:cs typeface="+mj-cs"/>
              </a:rPr>
              <a:t>Bu sistemlerde bina bölümleri kanallar ile birbirlerine bağlıdır. Bundan dolayı yangın sırasında oluşan duman ve alev, kanallar vasıtası ile diğer bölümlere geçebilir. </a:t>
            </a:r>
            <a:r>
              <a:rPr lang="tr-TR" sz="1600" dirty="0" smtClean="0">
                <a:latin typeface="Arial Narrow" panose="020B0606020202030204" pitchFamily="34" charset="0"/>
                <a:ea typeface="+mj-ea"/>
                <a:cs typeface="+mj-cs"/>
              </a:rPr>
              <a:t>Önlemek </a:t>
            </a:r>
            <a:r>
              <a:rPr lang="tr-TR" sz="1600" dirty="0">
                <a:latin typeface="Arial Narrow" panose="020B0606020202030204" pitchFamily="34" charset="0"/>
                <a:ea typeface="+mj-ea"/>
                <a:cs typeface="+mj-cs"/>
              </a:rPr>
              <a:t>için kanallar içerinde yangın önleyici damperler kullanılmalıdır.  </a:t>
            </a:r>
          </a:p>
        </p:txBody>
      </p:sp>
    </p:spTree>
    <p:extLst>
      <p:ext uri="{BB962C8B-B14F-4D97-AF65-F5344CB8AC3E}">
        <p14:creationId xmlns:p14="http://schemas.microsoft.com/office/powerpoint/2010/main" val="3610092144"/>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a:bodyPr>
          <a:lstStyle/>
          <a:p>
            <a:r>
              <a:rPr lang="tr-TR" sz="3600" b="1" dirty="0" smtClean="0">
                <a:latin typeface="Arial Narrow" panose="020B0606020202030204" pitchFamily="34" charset="0"/>
              </a:rPr>
              <a:t>4. YANGIN SÖNDÜRME SİSTEMLERİ </a:t>
            </a:r>
            <a:endParaRPr lang="tr-TR" sz="3600" b="1" dirty="0">
              <a:latin typeface="Arial Narrow" panose="020B0606020202030204" pitchFamily="34" charset="0"/>
            </a:endParaRPr>
          </a:p>
        </p:txBody>
      </p:sp>
      <p:sp>
        <p:nvSpPr>
          <p:cNvPr id="3" name="İçerik Yer Tutucusu 2"/>
          <p:cNvSpPr>
            <a:spLocks noGrp="1"/>
          </p:cNvSpPr>
          <p:nvPr>
            <p:ph idx="1"/>
          </p:nvPr>
        </p:nvSpPr>
        <p:spPr>
          <a:xfrm>
            <a:off x="838200" y="1825625"/>
            <a:ext cx="10515600" cy="4819874"/>
          </a:xfrm>
        </p:spPr>
        <p:txBody>
          <a:bodyPr>
            <a:noAutofit/>
          </a:bodyPr>
          <a:lstStyle/>
          <a:p>
            <a:pPr marL="0" indent="0">
              <a:lnSpc>
                <a:spcPct val="150000"/>
              </a:lnSpc>
              <a:buNone/>
            </a:pPr>
            <a:r>
              <a:rPr lang="tr-TR" sz="1800" b="1" dirty="0" smtClean="0">
                <a:latin typeface="Arial Narrow" panose="020B0606020202030204" pitchFamily="34" charset="0"/>
                <a:ea typeface="+mj-ea"/>
                <a:cs typeface="+mj-cs"/>
              </a:rPr>
              <a:t>4.2. Aktif Yangın Önlem Sistemleri </a:t>
            </a:r>
            <a:endParaRPr lang="tr-TR" sz="1800" b="1" dirty="0">
              <a:latin typeface="Arial Narrow" panose="020B0606020202030204" pitchFamily="34" charset="0"/>
              <a:ea typeface="+mj-ea"/>
              <a:cs typeface="+mj-cs"/>
            </a:endParaRPr>
          </a:p>
          <a:p>
            <a:pPr marL="0" indent="0">
              <a:lnSpc>
                <a:spcPct val="150000"/>
              </a:lnSpc>
              <a:buNone/>
            </a:pPr>
            <a:r>
              <a:rPr lang="tr-TR" sz="1600" dirty="0">
                <a:latin typeface="Arial Narrow" panose="020B0606020202030204" pitchFamily="34" charset="0"/>
                <a:ea typeface="+mj-ea"/>
                <a:cs typeface="+mj-cs"/>
              </a:rPr>
              <a:t>	Yangın yönünden alınacak aktif önleme sistemleri, </a:t>
            </a:r>
            <a:r>
              <a:rPr lang="tr-TR" sz="1600" b="1" dirty="0">
                <a:latin typeface="Arial Narrow" panose="020B0606020202030204" pitchFamily="34" charset="0"/>
                <a:ea typeface="+mj-ea"/>
                <a:cs typeface="+mj-cs"/>
              </a:rPr>
              <a:t>yangının başlangıcını haber veren sistemler ve söndürülmesinde kullanılan sistemlerini kapsar</a:t>
            </a:r>
            <a:r>
              <a:rPr lang="tr-TR" sz="1600" dirty="0">
                <a:latin typeface="Arial Narrow" panose="020B0606020202030204" pitchFamily="34" charset="0"/>
                <a:ea typeface="+mj-ea"/>
                <a:cs typeface="+mj-cs"/>
              </a:rPr>
              <a:t>. Aktif önleme sistemleri, yangın algılama uyarı sistemleri ile yangın engelleme ve söndürme sistemleri olmak üzere iki başlık altında incelenecektir. </a:t>
            </a:r>
          </a:p>
          <a:p>
            <a:pPr marL="0" indent="0">
              <a:lnSpc>
                <a:spcPct val="150000"/>
              </a:lnSpc>
              <a:buNone/>
            </a:pPr>
            <a:r>
              <a:rPr lang="tr-TR" sz="1600" b="1" dirty="0" smtClean="0">
                <a:latin typeface="Arial Narrow" panose="020B0606020202030204" pitchFamily="34" charset="0"/>
                <a:ea typeface="+mj-ea"/>
                <a:cs typeface="+mj-cs"/>
              </a:rPr>
              <a:t>4.2.1</a:t>
            </a:r>
            <a:r>
              <a:rPr lang="tr-TR" sz="1600" b="1" dirty="0">
                <a:latin typeface="Arial Narrow" panose="020B0606020202030204" pitchFamily="34" charset="0"/>
                <a:ea typeface="+mj-ea"/>
                <a:cs typeface="+mj-cs"/>
              </a:rPr>
              <a:t>. Yangın algılama ve uyarı Sistemleri </a:t>
            </a:r>
          </a:p>
          <a:p>
            <a:pPr marL="0" indent="0">
              <a:lnSpc>
                <a:spcPct val="150000"/>
              </a:lnSpc>
              <a:buNone/>
            </a:pPr>
            <a:r>
              <a:rPr lang="tr-TR" sz="1600" dirty="0" smtClean="0">
                <a:latin typeface="Arial Narrow" panose="020B0606020202030204" pitchFamily="34" charset="0"/>
                <a:ea typeface="+mj-ea"/>
                <a:cs typeface="+mj-cs"/>
              </a:rPr>
              <a:t>	Yangın </a:t>
            </a:r>
            <a:r>
              <a:rPr lang="tr-TR" sz="1600" dirty="0">
                <a:latin typeface="Arial Narrow" panose="020B0606020202030204" pitchFamily="34" charset="0"/>
                <a:ea typeface="+mj-ea"/>
                <a:cs typeface="+mj-cs"/>
              </a:rPr>
              <a:t>uyarı cihazları sesli ve görüntülü olarak </a:t>
            </a:r>
            <a:r>
              <a:rPr lang="tr-TR" sz="1600" b="1" dirty="0">
                <a:latin typeface="Arial Narrow" panose="020B0606020202030204" pitchFamily="34" charset="0"/>
                <a:ea typeface="+mj-ea"/>
                <a:cs typeface="+mj-cs"/>
              </a:rPr>
              <a:t>yangının çıktığını haber verir</a:t>
            </a:r>
            <a:r>
              <a:rPr lang="tr-TR" sz="1600" dirty="0">
                <a:latin typeface="Arial Narrow" panose="020B0606020202030204" pitchFamily="34" charset="0"/>
                <a:ea typeface="+mj-ea"/>
                <a:cs typeface="+mj-cs"/>
              </a:rPr>
              <a:t>. Önemli bazı yerlerde her iki alarm birden kurulabilir. Binaların, otelleri, fabrikalarının, ulaşım araçlarının yapısı ve kullanım özelliğine göre seçilen uyarı cihazları bir kontrol paneline bağlı olarak çalışmaktadır. Kontrol paneli sürekli çalışan personelin bulunduğu yere monte edilir ve sürekli olarak kontrol sağlanır. Cihazlardan alınan uyarı sonucunda </a:t>
            </a:r>
            <a:r>
              <a:rPr lang="tr-TR" sz="1600" b="1" dirty="0">
                <a:latin typeface="Arial Narrow" panose="020B0606020202030204" pitchFamily="34" charset="0"/>
                <a:ea typeface="+mj-ea"/>
                <a:cs typeface="+mj-cs"/>
              </a:rPr>
              <a:t>personel, sesli ve ışıklı olarak uyarılmaktadır</a:t>
            </a:r>
            <a:r>
              <a:rPr lang="tr-TR" sz="1600" dirty="0">
                <a:latin typeface="Arial Narrow" panose="020B0606020202030204" pitchFamily="34" charset="0"/>
                <a:ea typeface="+mj-ea"/>
                <a:cs typeface="+mj-cs"/>
              </a:rPr>
              <a:t>.   </a:t>
            </a:r>
          </a:p>
        </p:txBody>
      </p:sp>
      <p:pic>
        <p:nvPicPr>
          <p:cNvPr id="819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218483" y="5322276"/>
            <a:ext cx="4039494" cy="153572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43551337"/>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a:bodyPr>
          <a:lstStyle/>
          <a:p>
            <a:r>
              <a:rPr lang="tr-TR" sz="3600" b="1" dirty="0" smtClean="0">
                <a:latin typeface="Arial Narrow" panose="020B0606020202030204" pitchFamily="34" charset="0"/>
              </a:rPr>
              <a:t>4. YANGIN SÖNDÜRME SİSTEMLERİ </a:t>
            </a:r>
            <a:endParaRPr lang="tr-TR" sz="3600" b="1" dirty="0">
              <a:latin typeface="Arial Narrow" panose="020B0606020202030204" pitchFamily="34" charset="0"/>
            </a:endParaRPr>
          </a:p>
        </p:txBody>
      </p:sp>
      <p:sp>
        <p:nvSpPr>
          <p:cNvPr id="3" name="İçerik Yer Tutucusu 2"/>
          <p:cNvSpPr>
            <a:spLocks noGrp="1"/>
          </p:cNvSpPr>
          <p:nvPr>
            <p:ph idx="1"/>
          </p:nvPr>
        </p:nvSpPr>
        <p:spPr>
          <a:xfrm>
            <a:off x="838200" y="1825625"/>
            <a:ext cx="10515600" cy="4819874"/>
          </a:xfrm>
        </p:spPr>
        <p:txBody>
          <a:bodyPr>
            <a:noAutofit/>
          </a:bodyPr>
          <a:lstStyle/>
          <a:p>
            <a:pPr marL="0" indent="0">
              <a:lnSpc>
                <a:spcPct val="150000"/>
              </a:lnSpc>
              <a:buNone/>
            </a:pPr>
            <a:r>
              <a:rPr lang="tr-TR" sz="1600" b="1" dirty="0" smtClean="0">
                <a:latin typeface="Arial Narrow" panose="020B0606020202030204" pitchFamily="34" charset="0"/>
                <a:ea typeface="+mj-ea"/>
                <a:cs typeface="+mj-cs"/>
              </a:rPr>
              <a:t>4.2.2. </a:t>
            </a:r>
            <a:r>
              <a:rPr lang="tr-TR" sz="1600" b="1" dirty="0">
                <a:latin typeface="Arial Narrow" panose="020B0606020202030204" pitchFamily="34" charset="0"/>
                <a:ea typeface="+mj-ea"/>
                <a:cs typeface="+mj-cs"/>
              </a:rPr>
              <a:t>Yangın </a:t>
            </a:r>
            <a:r>
              <a:rPr lang="tr-TR" sz="1600" b="1" dirty="0" smtClean="0">
                <a:latin typeface="Arial Narrow" panose="020B0606020202030204" pitchFamily="34" charset="0"/>
                <a:ea typeface="+mj-ea"/>
                <a:cs typeface="+mj-cs"/>
              </a:rPr>
              <a:t>Söndürme Sistemleri</a:t>
            </a:r>
            <a:endParaRPr lang="tr-TR" sz="1600" b="1" dirty="0">
              <a:latin typeface="Arial Narrow" panose="020B0606020202030204" pitchFamily="34" charset="0"/>
              <a:ea typeface="+mj-ea"/>
              <a:cs typeface="+mj-cs"/>
            </a:endParaRPr>
          </a:p>
          <a:p>
            <a:pPr marL="0" indent="0">
              <a:lnSpc>
                <a:spcPct val="150000"/>
              </a:lnSpc>
              <a:buNone/>
            </a:pPr>
            <a:r>
              <a:rPr lang="tr-TR" sz="1600" dirty="0" smtClean="0"/>
              <a:t>	</a:t>
            </a:r>
            <a:r>
              <a:rPr lang="tr-TR" sz="1600" b="1" dirty="0">
                <a:latin typeface="Arial Narrow" panose="020B0606020202030204" pitchFamily="34" charset="0"/>
                <a:ea typeface="+mj-ea"/>
                <a:cs typeface="+mj-cs"/>
              </a:rPr>
              <a:t>Yangınlara müdahale etmek için </a:t>
            </a:r>
            <a:r>
              <a:rPr lang="tr-TR" sz="1600" dirty="0">
                <a:latin typeface="Arial Narrow" panose="020B0606020202030204" pitchFamily="34" charset="0"/>
                <a:ea typeface="+mj-ea"/>
                <a:cs typeface="+mj-cs"/>
              </a:rPr>
              <a:t>geliştirilmiş çok çeşitli sistemler bulunmaktadır. Yangın riski taşıyan mekânlarda yangının yayılmadan söndürülmesi amacıyla kullanılan yangın söndürme sistemlerinin önemlileri aşağıda sıralanmıştır. </a:t>
            </a:r>
          </a:p>
          <a:p>
            <a:pPr>
              <a:lnSpc>
                <a:spcPct val="150000"/>
              </a:lnSpc>
              <a:buFont typeface="Wingdings" panose="05000000000000000000" pitchFamily="2" charset="2"/>
              <a:buChar char="Ø"/>
            </a:pPr>
            <a:r>
              <a:rPr lang="tr-TR" sz="1600" b="1" dirty="0">
                <a:latin typeface="Arial Narrow" panose="020B0606020202030204" pitchFamily="34" charset="0"/>
                <a:ea typeface="+mj-ea"/>
                <a:cs typeface="+mj-cs"/>
              </a:rPr>
              <a:t>Sabit yangın tesisatı-hortum sistemleri </a:t>
            </a:r>
          </a:p>
          <a:p>
            <a:pPr marL="0" indent="0">
              <a:lnSpc>
                <a:spcPct val="150000"/>
              </a:lnSpc>
              <a:buNone/>
            </a:pPr>
            <a:r>
              <a:rPr lang="tr-TR" sz="1600" dirty="0">
                <a:latin typeface="Arial Narrow" panose="020B0606020202030204" pitchFamily="34" charset="0"/>
                <a:ea typeface="+mj-ea"/>
                <a:cs typeface="+mj-cs"/>
              </a:rPr>
              <a:t>	Okullar, resmî kurumlar, oteller, spor salonları, alışveriş ve iş merkezleri gibi yerlerde </a:t>
            </a:r>
            <a:r>
              <a:rPr lang="tr-TR" sz="1600" b="1" dirty="0">
                <a:latin typeface="Arial Narrow" panose="020B0606020202030204" pitchFamily="34" charset="0"/>
                <a:ea typeface="+mj-ea"/>
                <a:cs typeface="+mj-cs"/>
              </a:rPr>
              <a:t>A sınıfı yangınları su kullanarak önlemek </a:t>
            </a:r>
            <a:r>
              <a:rPr lang="tr-TR" sz="1600" dirty="0">
                <a:latin typeface="Arial Narrow" panose="020B0606020202030204" pitchFamily="34" charset="0"/>
                <a:ea typeface="+mj-ea"/>
                <a:cs typeface="+mj-cs"/>
              </a:rPr>
              <a:t>amacıyla bina içinde yerleştirilen sabit boru tesisatı, yangın dolapları ve hortumları sabit boru-hortum sistemlerini oluştururlar. Binada diğer yangın söndürme sistemleri kurulmuş olsa bile, sabit boru-hortum sistemleri gerekli tamamlayıcı olabilir. </a:t>
            </a:r>
          </a:p>
        </p:txBody>
      </p:sp>
      <p:pic>
        <p:nvPicPr>
          <p:cNvPr id="921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338271" y="4876800"/>
            <a:ext cx="3257550" cy="1981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878081"/>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a:bodyPr>
          <a:lstStyle/>
          <a:p>
            <a:r>
              <a:rPr lang="tr-TR" sz="3600" b="1" dirty="0" smtClean="0">
                <a:latin typeface="Arial Narrow" panose="020B0606020202030204" pitchFamily="34" charset="0"/>
              </a:rPr>
              <a:t>4. YANGIN SÖNDÜRME SİSTEMLERİ </a:t>
            </a:r>
            <a:endParaRPr lang="tr-TR" sz="3600" b="1" dirty="0">
              <a:latin typeface="Arial Narrow" panose="020B0606020202030204" pitchFamily="34" charset="0"/>
            </a:endParaRPr>
          </a:p>
        </p:txBody>
      </p:sp>
      <p:sp>
        <p:nvSpPr>
          <p:cNvPr id="3" name="İçerik Yer Tutucusu 2"/>
          <p:cNvSpPr>
            <a:spLocks noGrp="1"/>
          </p:cNvSpPr>
          <p:nvPr>
            <p:ph idx="1"/>
          </p:nvPr>
        </p:nvSpPr>
        <p:spPr>
          <a:xfrm>
            <a:off x="838200" y="1825625"/>
            <a:ext cx="10515600" cy="4819874"/>
          </a:xfrm>
        </p:spPr>
        <p:txBody>
          <a:bodyPr>
            <a:noAutofit/>
          </a:bodyPr>
          <a:lstStyle/>
          <a:p>
            <a:pPr>
              <a:lnSpc>
                <a:spcPct val="150000"/>
              </a:lnSpc>
              <a:buFont typeface="Wingdings" panose="05000000000000000000" pitchFamily="2" charset="2"/>
              <a:buChar char="Ø"/>
            </a:pPr>
            <a:r>
              <a:rPr lang="tr-TR" sz="1600" b="1" dirty="0">
                <a:latin typeface="Arial Narrow" panose="020B0606020202030204" pitchFamily="34" charset="0"/>
                <a:ea typeface="+mj-ea"/>
                <a:cs typeface="+mj-cs"/>
              </a:rPr>
              <a:t>Otomatik </a:t>
            </a:r>
            <a:r>
              <a:rPr lang="tr-TR" sz="1600" b="1" dirty="0" err="1">
                <a:latin typeface="Arial Narrow" panose="020B0606020202030204" pitchFamily="34" charset="0"/>
                <a:ea typeface="+mj-ea"/>
                <a:cs typeface="+mj-cs"/>
              </a:rPr>
              <a:t>Sprinkler</a:t>
            </a:r>
            <a:r>
              <a:rPr lang="tr-TR" sz="1600" b="1" dirty="0">
                <a:latin typeface="Arial Narrow" panose="020B0606020202030204" pitchFamily="34" charset="0"/>
                <a:ea typeface="+mj-ea"/>
                <a:cs typeface="+mj-cs"/>
              </a:rPr>
              <a:t> (Fıskiye) Sistemleri </a:t>
            </a:r>
          </a:p>
          <a:p>
            <a:pPr marL="0" indent="0">
              <a:lnSpc>
                <a:spcPct val="150000"/>
              </a:lnSpc>
              <a:buNone/>
            </a:pPr>
            <a:r>
              <a:rPr lang="tr-TR" sz="1600" dirty="0" smtClean="0"/>
              <a:t>	</a:t>
            </a:r>
            <a:r>
              <a:rPr lang="tr-TR" sz="1600" dirty="0" err="1">
                <a:latin typeface="Arial Narrow" panose="020B0606020202030204" pitchFamily="34" charset="0"/>
                <a:ea typeface="+mj-ea"/>
                <a:cs typeface="+mj-cs"/>
              </a:rPr>
              <a:t>Sprinkler</a:t>
            </a:r>
            <a:r>
              <a:rPr lang="tr-TR" sz="1600" dirty="0">
                <a:latin typeface="Arial Narrow" panose="020B0606020202030204" pitchFamily="34" charset="0"/>
                <a:ea typeface="+mj-ea"/>
                <a:cs typeface="+mj-cs"/>
              </a:rPr>
              <a:t> sistemleri yangın esnasında </a:t>
            </a:r>
            <a:r>
              <a:rPr lang="tr-TR" sz="1600" b="1" dirty="0">
                <a:latin typeface="Arial Narrow" panose="020B0606020202030204" pitchFamily="34" charset="0"/>
                <a:ea typeface="+mj-ea"/>
                <a:cs typeface="+mj-cs"/>
              </a:rPr>
              <a:t>otomatik olarak harekete geçerler</a:t>
            </a:r>
            <a:r>
              <a:rPr lang="tr-TR" sz="1600" dirty="0">
                <a:latin typeface="Arial Narrow" panose="020B0606020202030204" pitchFamily="34" charset="0"/>
                <a:ea typeface="+mj-ea"/>
                <a:cs typeface="+mj-cs"/>
              </a:rPr>
              <a:t>. Söndürücü akışkan olarak </a:t>
            </a:r>
            <a:r>
              <a:rPr lang="tr-TR" sz="1600" b="1" dirty="0">
                <a:latin typeface="Arial Narrow" panose="020B0606020202030204" pitchFamily="34" charset="0"/>
                <a:ea typeface="+mj-ea"/>
                <a:cs typeface="+mj-cs"/>
              </a:rPr>
              <a:t>su kullanılır</a:t>
            </a:r>
            <a:r>
              <a:rPr lang="tr-TR" sz="1600" dirty="0">
                <a:latin typeface="Arial Narrow" panose="020B0606020202030204" pitchFamily="34" charset="0"/>
                <a:ea typeface="+mj-ea"/>
                <a:cs typeface="+mj-cs"/>
              </a:rPr>
              <a:t>. </a:t>
            </a:r>
            <a:r>
              <a:rPr lang="tr-TR" sz="1600" dirty="0" err="1">
                <a:latin typeface="Arial Narrow" panose="020B0606020202030204" pitchFamily="34" charset="0"/>
                <a:ea typeface="+mj-ea"/>
                <a:cs typeface="+mj-cs"/>
              </a:rPr>
              <a:t>Sprinkler</a:t>
            </a:r>
            <a:r>
              <a:rPr lang="tr-TR" sz="1600" dirty="0">
                <a:latin typeface="Arial Narrow" panose="020B0606020202030204" pitchFamily="34" charset="0"/>
                <a:ea typeface="+mj-ea"/>
                <a:cs typeface="+mj-cs"/>
              </a:rPr>
              <a:t> sistemleri bina içinde bir dizi sabit boru ve bu borulara bağlı boşalma fıskiyelerinden (</a:t>
            </a:r>
            <a:r>
              <a:rPr lang="tr-TR" sz="1600" dirty="0" err="1">
                <a:latin typeface="Arial Narrow" panose="020B0606020202030204" pitchFamily="34" charset="0"/>
                <a:ea typeface="+mj-ea"/>
                <a:cs typeface="+mj-cs"/>
              </a:rPr>
              <a:t>sprinkler'ler</a:t>
            </a:r>
            <a:r>
              <a:rPr lang="tr-TR" sz="1600" dirty="0">
                <a:latin typeface="Arial Narrow" panose="020B0606020202030204" pitchFamily="34" charset="0"/>
                <a:ea typeface="+mj-ea"/>
                <a:cs typeface="+mj-cs"/>
              </a:rPr>
              <a:t>)’</a:t>
            </a:r>
            <a:r>
              <a:rPr lang="tr-TR" sz="1600" dirty="0" err="1">
                <a:latin typeface="Arial Narrow" panose="020B0606020202030204" pitchFamily="34" charset="0"/>
                <a:ea typeface="+mj-ea"/>
                <a:cs typeface="+mj-cs"/>
              </a:rPr>
              <a:t>nden</a:t>
            </a:r>
            <a:r>
              <a:rPr lang="tr-TR" sz="1600" dirty="0">
                <a:latin typeface="Arial Narrow" panose="020B0606020202030204" pitchFamily="34" charset="0"/>
                <a:ea typeface="+mj-ea"/>
                <a:cs typeface="+mj-cs"/>
              </a:rPr>
              <a:t> oluşur. Yangın sırasında açığa çıkan </a:t>
            </a:r>
            <a:r>
              <a:rPr lang="tr-TR" sz="1600" b="1" dirty="0">
                <a:latin typeface="Arial Narrow" panose="020B0606020202030204" pitchFamily="34" charset="0"/>
                <a:ea typeface="+mj-ea"/>
                <a:cs typeface="+mj-cs"/>
              </a:rPr>
              <a:t>duman, gaz veya ısı etkisini algılayan cihazlar devreye </a:t>
            </a:r>
            <a:r>
              <a:rPr lang="tr-TR" sz="1600" dirty="0">
                <a:latin typeface="Arial Narrow" panose="020B0606020202030204" pitchFamily="34" charset="0"/>
                <a:ea typeface="+mj-ea"/>
                <a:cs typeface="+mj-cs"/>
              </a:rPr>
              <a:t>girerek suyun fıskiyeden akmasını sağlar. Bu şekilde yangına ilk müdahale yapılmış olur. Genellikle </a:t>
            </a:r>
            <a:r>
              <a:rPr lang="tr-TR" sz="1600" dirty="0" err="1">
                <a:latin typeface="Arial Narrow" panose="020B0606020202030204" pitchFamily="34" charset="0"/>
                <a:ea typeface="+mj-ea"/>
                <a:cs typeface="+mj-cs"/>
              </a:rPr>
              <a:t>Sprinkler</a:t>
            </a:r>
            <a:r>
              <a:rPr lang="tr-TR" sz="1600" dirty="0">
                <a:latin typeface="Arial Narrow" panose="020B0606020202030204" pitchFamily="34" charset="0"/>
                <a:ea typeface="+mj-ea"/>
                <a:cs typeface="+mj-cs"/>
              </a:rPr>
              <a:t> sistemleri, suyun fazla zarar vermeyeceği otel odaları, mağazalar, ağaç, lastik, tekstil endüstrisi gibi yerlerde kullanılır. </a:t>
            </a:r>
          </a:p>
        </p:txBody>
      </p:sp>
      <p:pic>
        <p:nvPicPr>
          <p:cNvPr id="1024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92694" y="4112237"/>
            <a:ext cx="4763098" cy="225339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652317143"/>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a:bodyPr>
          <a:lstStyle/>
          <a:p>
            <a:r>
              <a:rPr lang="tr-TR" sz="3600" b="1" dirty="0" smtClean="0">
                <a:latin typeface="Arial Narrow" panose="020B0606020202030204" pitchFamily="34" charset="0"/>
              </a:rPr>
              <a:t>4. YANGIN SÖNDÜRME SİSTEMLERİ </a:t>
            </a:r>
            <a:endParaRPr lang="tr-TR" sz="3600" b="1" dirty="0">
              <a:latin typeface="Arial Narrow" panose="020B0606020202030204" pitchFamily="34" charset="0"/>
            </a:endParaRPr>
          </a:p>
        </p:txBody>
      </p:sp>
      <p:sp>
        <p:nvSpPr>
          <p:cNvPr id="3" name="İçerik Yer Tutucusu 2"/>
          <p:cNvSpPr>
            <a:spLocks noGrp="1"/>
          </p:cNvSpPr>
          <p:nvPr>
            <p:ph idx="1"/>
          </p:nvPr>
        </p:nvSpPr>
        <p:spPr>
          <a:xfrm>
            <a:off x="838200" y="1825625"/>
            <a:ext cx="10515600" cy="4819874"/>
          </a:xfrm>
        </p:spPr>
        <p:txBody>
          <a:bodyPr>
            <a:noAutofit/>
          </a:bodyPr>
          <a:lstStyle/>
          <a:p>
            <a:pPr>
              <a:lnSpc>
                <a:spcPct val="150000"/>
              </a:lnSpc>
              <a:buFont typeface="Wingdings" panose="05000000000000000000" pitchFamily="2" charset="2"/>
              <a:buChar char="Ø"/>
            </a:pPr>
            <a:r>
              <a:rPr lang="tr-TR" sz="1600" b="1" dirty="0">
                <a:latin typeface="Arial Narrow" panose="020B0606020202030204" pitchFamily="34" charset="0"/>
                <a:ea typeface="+mj-ea"/>
                <a:cs typeface="+mj-cs"/>
              </a:rPr>
              <a:t>Köpük-Su </a:t>
            </a:r>
            <a:r>
              <a:rPr lang="tr-TR" sz="1600" b="1" dirty="0" err="1">
                <a:latin typeface="Arial Narrow" panose="020B0606020202030204" pitchFamily="34" charset="0"/>
                <a:ea typeface="+mj-ea"/>
                <a:cs typeface="+mj-cs"/>
              </a:rPr>
              <a:t>Sprinkler</a:t>
            </a:r>
            <a:r>
              <a:rPr lang="tr-TR" sz="1600" b="1" dirty="0">
                <a:latin typeface="Arial Narrow" panose="020B0606020202030204" pitchFamily="34" charset="0"/>
                <a:ea typeface="+mj-ea"/>
                <a:cs typeface="+mj-cs"/>
              </a:rPr>
              <a:t> Sistemleri </a:t>
            </a:r>
          </a:p>
          <a:p>
            <a:pPr marL="0" indent="0">
              <a:lnSpc>
                <a:spcPct val="150000"/>
              </a:lnSpc>
              <a:buNone/>
            </a:pPr>
            <a:r>
              <a:rPr lang="tr-TR" sz="1600" dirty="0">
                <a:latin typeface="Arial Narrow" panose="020B0606020202030204" pitchFamily="34" charset="0"/>
                <a:ea typeface="+mj-ea"/>
                <a:cs typeface="+mj-cs"/>
              </a:rPr>
              <a:t>	Köpük-su </a:t>
            </a:r>
            <a:r>
              <a:rPr lang="tr-TR" sz="1600" dirty="0" err="1">
                <a:latin typeface="Arial Narrow" panose="020B0606020202030204" pitchFamily="34" charset="0"/>
                <a:ea typeface="+mj-ea"/>
                <a:cs typeface="+mj-cs"/>
              </a:rPr>
              <a:t>sprinkler</a:t>
            </a:r>
            <a:r>
              <a:rPr lang="tr-TR" sz="1600" dirty="0">
                <a:latin typeface="Arial Narrow" panose="020B0606020202030204" pitchFamily="34" charset="0"/>
                <a:ea typeface="+mj-ea"/>
                <a:cs typeface="+mj-cs"/>
              </a:rPr>
              <a:t> sistemlerinde söndürücüler akışkan olarak su yerine fıskiyelerden köpük akıtırlar. Sistem aktif hâle elle ya da yangın algılayıcı araçlar kullanılarak kontrol vanasının açılmasıyla geçirilir. Bu sistemler genel olarak, parlayıcı ve yanıcı sıvıların tehlike oluşturduğu yerlerde kullanılırlar. </a:t>
            </a:r>
          </a:p>
        </p:txBody>
      </p:sp>
      <p:pic>
        <p:nvPicPr>
          <p:cNvPr id="1126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674694" y="3777029"/>
            <a:ext cx="4464660" cy="24574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846569237"/>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a:bodyPr>
          <a:lstStyle/>
          <a:p>
            <a:r>
              <a:rPr lang="tr-TR" sz="3600" b="1" dirty="0" smtClean="0">
                <a:latin typeface="Arial Narrow" panose="020B0606020202030204" pitchFamily="34" charset="0"/>
              </a:rPr>
              <a:t>4. YANGIN SÖNDÜRME SİSTEMLERİ </a:t>
            </a:r>
            <a:endParaRPr lang="tr-TR" sz="3600" b="1" dirty="0">
              <a:latin typeface="Arial Narrow" panose="020B0606020202030204" pitchFamily="34" charset="0"/>
            </a:endParaRPr>
          </a:p>
        </p:txBody>
      </p:sp>
      <p:sp>
        <p:nvSpPr>
          <p:cNvPr id="3" name="İçerik Yer Tutucusu 2"/>
          <p:cNvSpPr>
            <a:spLocks noGrp="1"/>
          </p:cNvSpPr>
          <p:nvPr>
            <p:ph idx="1"/>
          </p:nvPr>
        </p:nvSpPr>
        <p:spPr>
          <a:xfrm>
            <a:off x="838200" y="1825625"/>
            <a:ext cx="10515600" cy="4819874"/>
          </a:xfrm>
        </p:spPr>
        <p:txBody>
          <a:bodyPr>
            <a:noAutofit/>
          </a:bodyPr>
          <a:lstStyle/>
          <a:p>
            <a:pPr>
              <a:lnSpc>
                <a:spcPct val="150000"/>
              </a:lnSpc>
              <a:buFont typeface="Wingdings" panose="05000000000000000000" pitchFamily="2" charset="2"/>
              <a:buChar char="Ø"/>
            </a:pPr>
            <a:r>
              <a:rPr lang="tr-TR" sz="1600" b="1" dirty="0">
                <a:latin typeface="Arial Narrow" panose="020B0606020202030204" pitchFamily="34" charset="0"/>
                <a:ea typeface="+mj-ea"/>
                <a:cs typeface="+mj-cs"/>
              </a:rPr>
              <a:t>Kuru Kimyasal Söndürme Sistemleri </a:t>
            </a:r>
          </a:p>
          <a:p>
            <a:pPr marL="0" indent="0">
              <a:lnSpc>
                <a:spcPct val="150000"/>
              </a:lnSpc>
              <a:buNone/>
            </a:pPr>
            <a:r>
              <a:rPr lang="tr-TR" sz="1600" dirty="0">
                <a:latin typeface="Arial Narrow" panose="020B0606020202030204" pitchFamily="34" charset="0"/>
                <a:ea typeface="+mj-ea"/>
                <a:cs typeface="+mj-cs"/>
              </a:rPr>
              <a:t>	Gaz ve sıvı yangınlarında diğer söndürme sistemleri etkili değilse kuru kimyasal maddeler kullanılır. Sistem ya manuel ya da yangın algılayıcıları ile otomatik olarak aktif hâle getirilir. </a:t>
            </a:r>
            <a:r>
              <a:rPr lang="tr-TR" sz="1600" b="1" dirty="0">
                <a:latin typeface="Arial Narrow" panose="020B0606020202030204" pitchFamily="34" charset="0"/>
                <a:ea typeface="+mj-ea"/>
                <a:cs typeface="+mj-cs"/>
              </a:rPr>
              <a:t>Kuru kimyasal tozlar yüksek basınçta </a:t>
            </a:r>
            <a:r>
              <a:rPr lang="tr-TR" sz="1600" dirty="0">
                <a:latin typeface="Arial Narrow" panose="020B0606020202030204" pitchFamily="34" charset="0"/>
                <a:ea typeface="+mj-ea"/>
                <a:cs typeface="+mj-cs"/>
              </a:rPr>
              <a:t>bulunan </a:t>
            </a:r>
            <a:r>
              <a:rPr lang="tr-TR" sz="1600" b="1" dirty="0">
                <a:latin typeface="Arial Narrow" panose="020B0606020202030204" pitchFamily="34" charset="0"/>
                <a:ea typeface="+mj-ea"/>
                <a:cs typeface="+mj-cs"/>
              </a:rPr>
              <a:t>azot ya da karbondioksit </a:t>
            </a:r>
            <a:r>
              <a:rPr lang="tr-TR" sz="1600" dirty="0">
                <a:latin typeface="Arial Narrow" panose="020B0606020202030204" pitchFamily="34" charset="0"/>
                <a:ea typeface="+mj-ea"/>
                <a:cs typeface="+mj-cs"/>
              </a:rPr>
              <a:t>gazı yardımıyla akışkan hâle getirilerek yangın üzerine gönderilir. </a:t>
            </a:r>
          </a:p>
          <a:p>
            <a:pPr>
              <a:lnSpc>
                <a:spcPct val="150000"/>
              </a:lnSpc>
              <a:buFont typeface="Wingdings" panose="05000000000000000000" pitchFamily="2" charset="2"/>
              <a:buChar char="Ø"/>
            </a:pPr>
            <a:r>
              <a:rPr lang="tr-TR" sz="1600" b="1" dirty="0">
                <a:latin typeface="Arial Narrow" panose="020B0606020202030204" pitchFamily="34" charset="0"/>
                <a:ea typeface="+mj-ea"/>
                <a:cs typeface="+mj-cs"/>
              </a:rPr>
              <a:t>Karbondioksit Yangın Söndürme Sistemleri </a:t>
            </a:r>
          </a:p>
          <a:p>
            <a:pPr marL="0" indent="0">
              <a:lnSpc>
                <a:spcPct val="150000"/>
              </a:lnSpc>
              <a:buNone/>
            </a:pPr>
            <a:r>
              <a:rPr lang="tr-TR" sz="1600" dirty="0">
                <a:latin typeface="Arial Narrow" panose="020B0606020202030204" pitchFamily="34" charset="0"/>
                <a:ea typeface="+mj-ea"/>
                <a:cs typeface="+mj-cs"/>
              </a:rPr>
              <a:t>	Karbondioksit, </a:t>
            </a:r>
            <a:r>
              <a:rPr lang="tr-TR" sz="1600" b="1" dirty="0">
                <a:latin typeface="Arial Narrow" panose="020B0606020202030204" pitchFamily="34" charset="0"/>
                <a:ea typeface="+mj-ea"/>
                <a:cs typeface="+mj-cs"/>
              </a:rPr>
              <a:t>yakıt ile oksijen temasını </a:t>
            </a:r>
            <a:r>
              <a:rPr lang="tr-TR" sz="1600" dirty="0">
                <a:latin typeface="Arial Narrow" panose="020B0606020202030204" pitchFamily="34" charset="0"/>
                <a:ea typeface="+mj-ea"/>
                <a:cs typeface="+mj-cs"/>
              </a:rPr>
              <a:t>keserek söndürme sağlar. </a:t>
            </a:r>
            <a:r>
              <a:rPr lang="tr-TR" sz="1600" dirty="0" smtClean="0">
                <a:latin typeface="Arial Narrow" panose="020B0606020202030204" pitchFamily="34" charset="0"/>
                <a:ea typeface="+mj-ea"/>
                <a:cs typeface="+mj-cs"/>
              </a:rPr>
              <a:t>Bu </a:t>
            </a:r>
            <a:r>
              <a:rPr lang="tr-TR" sz="1600" dirty="0">
                <a:latin typeface="Arial Narrow" panose="020B0606020202030204" pitchFamily="34" charset="0"/>
                <a:ea typeface="+mj-ea"/>
                <a:cs typeface="+mj-cs"/>
              </a:rPr>
              <a:t>tüpler kullanım yerlerine göre </a:t>
            </a:r>
            <a:r>
              <a:rPr lang="tr-TR" sz="1600" b="1" dirty="0">
                <a:latin typeface="Arial Narrow" panose="020B0606020202030204" pitchFamily="34" charset="0"/>
                <a:ea typeface="+mj-ea"/>
                <a:cs typeface="+mj-cs"/>
              </a:rPr>
              <a:t>istenilen boyutlarda </a:t>
            </a:r>
            <a:r>
              <a:rPr lang="tr-TR" sz="1600" dirty="0">
                <a:latin typeface="Arial Narrow" panose="020B0606020202030204" pitchFamily="34" charset="0"/>
                <a:ea typeface="+mj-ea"/>
                <a:cs typeface="+mj-cs"/>
              </a:rPr>
              <a:t>yapılabilir. Bundan dolayı çok yaygın kullanılan söndürücüdür. Ayrıca </a:t>
            </a:r>
            <a:r>
              <a:rPr lang="tr-TR" sz="1600" b="1" dirty="0">
                <a:latin typeface="Arial Narrow" panose="020B0606020202030204" pitchFamily="34" charset="0"/>
                <a:ea typeface="+mj-ea"/>
                <a:cs typeface="+mj-cs"/>
              </a:rPr>
              <a:t>yangın tesisatı şeklinde </a:t>
            </a:r>
            <a:r>
              <a:rPr lang="tr-TR" sz="1600" dirty="0">
                <a:latin typeface="Arial Narrow" panose="020B0606020202030204" pitchFamily="34" charset="0"/>
                <a:ea typeface="+mj-ea"/>
                <a:cs typeface="+mj-cs"/>
              </a:rPr>
              <a:t>yapılarak sabit de kullanılır. Karbondioksit elektriği iletmediğinden </a:t>
            </a:r>
            <a:r>
              <a:rPr lang="tr-TR" sz="1600" b="1" dirty="0">
                <a:latin typeface="Arial Narrow" panose="020B0606020202030204" pitchFamily="34" charset="0"/>
                <a:ea typeface="+mj-ea"/>
                <a:cs typeface="+mj-cs"/>
              </a:rPr>
              <a:t>elektrik ve elektronik cihazların korunmasında </a:t>
            </a:r>
            <a:r>
              <a:rPr lang="tr-TR" sz="1600" dirty="0">
                <a:latin typeface="Arial Narrow" panose="020B0606020202030204" pitchFamily="34" charset="0"/>
                <a:ea typeface="+mj-ea"/>
                <a:cs typeface="+mj-cs"/>
              </a:rPr>
              <a:t>kolaylıkla kullanılabilir. Ancak ortam içerinde hacimsel olarak </a:t>
            </a:r>
            <a:r>
              <a:rPr lang="tr-TR" sz="1600" b="1" dirty="0">
                <a:latin typeface="Arial Narrow" panose="020B0606020202030204" pitchFamily="34" charset="0"/>
                <a:ea typeface="+mj-ea"/>
                <a:cs typeface="+mj-cs"/>
              </a:rPr>
              <a:t>% 5’ten fazla olduğunda boğucu özelliğinden </a:t>
            </a:r>
            <a:r>
              <a:rPr lang="tr-TR" sz="1600" dirty="0">
                <a:latin typeface="Arial Narrow" panose="020B0606020202030204" pitchFamily="34" charset="0"/>
                <a:ea typeface="+mj-ea"/>
                <a:cs typeface="+mj-cs"/>
              </a:rPr>
              <a:t>dolayı insanlar için tehlike oluşturmaktadır. Bundan dolayı kullanılırken buna karşı önlem alınmalıdır. </a:t>
            </a:r>
          </a:p>
        </p:txBody>
      </p:sp>
      <p:pic>
        <p:nvPicPr>
          <p:cNvPr id="1229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653329" y="5654918"/>
            <a:ext cx="2228850" cy="11334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81090165"/>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a:bodyPr>
          <a:lstStyle/>
          <a:p>
            <a:r>
              <a:rPr lang="tr-TR" sz="3600" b="1" dirty="0" smtClean="0">
                <a:latin typeface="Arial Narrow" panose="020B0606020202030204" pitchFamily="34" charset="0"/>
              </a:rPr>
              <a:t>4. KAYNAKLAR</a:t>
            </a:r>
            <a:endParaRPr lang="tr-TR" sz="3600" b="1" dirty="0">
              <a:latin typeface="Arial Narrow" panose="020B0606020202030204" pitchFamily="34" charset="0"/>
            </a:endParaRPr>
          </a:p>
        </p:txBody>
      </p:sp>
      <p:sp>
        <p:nvSpPr>
          <p:cNvPr id="3" name="İçerik Yer Tutucusu 2"/>
          <p:cNvSpPr>
            <a:spLocks noGrp="1"/>
          </p:cNvSpPr>
          <p:nvPr>
            <p:ph idx="1"/>
          </p:nvPr>
        </p:nvSpPr>
        <p:spPr>
          <a:xfrm>
            <a:off x="838200" y="1825625"/>
            <a:ext cx="10515600" cy="4819874"/>
          </a:xfrm>
        </p:spPr>
        <p:txBody>
          <a:bodyPr>
            <a:noAutofit/>
          </a:bodyPr>
          <a:lstStyle/>
          <a:p>
            <a:r>
              <a:rPr lang="tr-TR" sz="2000" dirty="0">
                <a:latin typeface="Arial Narrow" panose="020B0606020202030204" pitchFamily="34" charset="0"/>
              </a:rPr>
              <a:t>Acaroğlu M., </a:t>
            </a:r>
            <a:r>
              <a:rPr lang="tr-TR" sz="2000" dirty="0" err="1">
                <a:latin typeface="Arial Narrow" panose="020B0606020202030204" pitchFamily="34" charset="0"/>
              </a:rPr>
              <a:t>Ünaldı</a:t>
            </a:r>
            <a:r>
              <a:rPr lang="tr-TR" sz="2000" dirty="0">
                <a:latin typeface="Arial Narrow" panose="020B0606020202030204" pitchFamily="34" charset="0"/>
              </a:rPr>
              <a:t> M., Aydoğan H. (2010). Yakıtlar ve Yanma. Nobel yayıncılık </a:t>
            </a:r>
          </a:p>
          <a:p>
            <a:r>
              <a:rPr lang="tr-TR" sz="2000" dirty="0">
                <a:latin typeface="Arial Narrow" panose="020B0606020202030204" pitchFamily="34" charset="0"/>
              </a:rPr>
              <a:t>Birinci S. A., (2005) Yanma Ve Yangın Bilgisi- I Kocaeli Üniversitesi İzmit Meslek Yüksekokulu İtfaiye Ve Yangın Güvenliği Programı ders notları </a:t>
            </a:r>
          </a:p>
          <a:p>
            <a:r>
              <a:rPr lang="tr-TR" sz="2000" dirty="0">
                <a:latin typeface="Arial Narrow" panose="020B0606020202030204" pitchFamily="34" charset="0"/>
              </a:rPr>
              <a:t>Gök Y., Yangın Güvenliği; Basılmamış Ders Notları; </a:t>
            </a:r>
          </a:p>
          <a:p>
            <a:r>
              <a:rPr lang="tr-TR" sz="2000" dirty="0">
                <a:latin typeface="Arial Narrow" panose="020B0606020202030204" pitchFamily="34" charset="0"/>
              </a:rPr>
              <a:t>Güner Y., (2002). Yapılarda Yangın Güvenliği. Basılmamış Eğitim Notu; İYEM Gebze; Nisan </a:t>
            </a:r>
          </a:p>
          <a:p>
            <a:r>
              <a:rPr lang="tr-TR" sz="2000" dirty="0">
                <a:latin typeface="Arial Narrow" panose="020B0606020202030204" pitchFamily="34" charset="0"/>
              </a:rPr>
              <a:t>Kara Y.A. (2008) Yakıtlar ve Yanma ders notları. Atatürk Ün. Müh. Fak. (Yayınlanmamış) </a:t>
            </a:r>
          </a:p>
          <a:p>
            <a:r>
              <a:rPr lang="tr-TR" sz="2000" dirty="0">
                <a:latin typeface="Arial Narrow" panose="020B0606020202030204" pitchFamily="34" charset="0"/>
              </a:rPr>
              <a:t>Kılıç M., Yapılarda Yangın Güvenliği Ve Söndürme Sistemleri. Uludağ Üniversitesi Mühendislik-Mimarlık Fakültesi Dergisi, Cilt 8, Sayı 1, 2003 </a:t>
            </a:r>
          </a:p>
          <a:p>
            <a:r>
              <a:rPr lang="tr-TR" sz="2000" dirty="0">
                <a:latin typeface="Arial Narrow" panose="020B0606020202030204" pitchFamily="34" charset="0"/>
              </a:rPr>
              <a:t>MEB., (2008) Yangın tesisatı resmi. Ankara </a:t>
            </a:r>
          </a:p>
          <a:p>
            <a:r>
              <a:rPr lang="tr-TR" sz="2000" dirty="0">
                <a:latin typeface="Arial Narrow" panose="020B0606020202030204" pitchFamily="34" charset="0"/>
              </a:rPr>
              <a:t>MEB., (2011) Yangın önleme ve yangınla mücadele. (862ısg007) Ankara </a:t>
            </a:r>
          </a:p>
          <a:p>
            <a:r>
              <a:rPr lang="en-US" sz="2000" dirty="0">
                <a:latin typeface="Arial Narrow" panose="020B0606020202030204" pitchFamily="34" charset="0"/>
              </a:rPr>
              <a:t>NFPA 101., (1992).Life Safety Code Fire Protection Systems, NFPA. </a:t>
            </a:r>
            <a:endParaRPr lang="tr-TR" sz="2000" dirty="0">
              <a:latin typeface="Arial Narrow" panose="020B0606020202030204" pitchFamily="34" charset="0"/>
            </a:endParaRPr>
          </a:p>
        </p:txBody>
      </p:sp>
    </p:spTree>
    <p:extLst>
      <p:ext uri="{BB962C8B-B14F-4D97-AF65-F5344CB8AC3E}">
        <p14:creationId xmlns:p14="http://schemas.microsoft.com/office/powerpoint/2010/main" val="931971839"/>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eması">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is Teması">
  <a:themeElements>
    <a:clrScheme name="Ofis">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is">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2528</TotalTime>
  <Words>1094</Words>
  <Application>Microsoft Office PowerPoint</Application>
  <PresentationFormat>Özel</PresentationFormat>
  <Paragraphs>130</Paragraphs>
  <Slides>25</Slides>
  <Notes>0</Notes>
  <HiddenSlides>0</HiddenSlides>
  <MMClips>0</MMClips>
  <ScaleCrop>false</ScaleCrop>
  <HeadingPairs>
    <vt:vector size="4" baseType="variant">
      <vt:variant>
        <vt:lpstr>Tema</vt:lpstr>
      </vt:variant>
      <vt:variant>
        <vt:i4>1</vt:i4>
      </vt:variant>
      <vt:variant>
        <vt:lpstr>Slayt Başlıkları</vt:lpstr>
      </vt:variant>
      <vt:variant>
        <vt:i4>25</vt:i4>
      </vt:variant>
    </vt:vector>
  </HeadingPairs>
  <TitlesOfParts>
    <vt:vector size="26" baseType="lpstr">
      <vt:lpstr>Office Teması</vt:lpstr>
      <vt:lpstr> YANGIN SINIFLARI VE SÖNDÜRME TEKNİKLERİ</vt:lpstr>
      <vt:lpstr>KONU BAŞLIKLARI</vt:lpstr>
      <vt:lpstr>1. Giriş</vt:lpstr>
      <vt:lpstr>2. YANGIN OLUŞUMU</vt:lpstr>
      <vt:lpstr>2. YANGIN OLUŞUMU</vt:lpstr>
      <vt:lpstr>2. YANGIN OLUŞUMU</vt:lpstr>
      <vt:lpstr>2. YANGIN OLUŞUMU</vt:lpstr>
      <vt:lpstr>2. YANGIN OLUŞUMU</vt:lpstr>
      <vt:lpstr>2. YANGIN OLUŞUMU</vt:lpstr>
      <vt:lpstr>2. YANGIN OLUŞUMU</vt:lpstr>
      <vt:lpstr>3. YANGIN SÖNDÜRME PRENSİPLERİ </vt:lpstr>
      <vt:lpstr>3. YANGIN SÖNDÜRME PRENSİPLERİ </vt:lpstr>
      <vt:lpstr>3. YANGIN SÖNDÜRME PRENSİPLERİ </vt:lpstr>
      <vt:lpstr>3. YANGIN SÖNDÜRME PRENSİPLERİ </vt:lpstr>
      <vt:lpstr>3. YANGIN SÖNDÜRME PRENSİPLERİ </vt:lpstr>
      <vt:lpstr>3. YANGIN SÖNDÜRME PRENSİPLERİ </vt:lpstr>
      <vt:lpstr>4. YANGIN SÖNDÜRME SİSTEMLERİ </vt:lpstr>
      <vt:lpstr>4. YANGIN SÖNDÜRME SİSTEMLERİ </vt:lpstr>
      <vt:lpstr>4. YANGIN SÖNDÜRME SİSTEMLERİ </vt:lpstr>
      <vt:lpstr>4. YANGIN SÖNDÜRME SİSTEMLERİ </vt:lpstr>
      <vt:lpstr>4. YANGIN SÖNDÜRME SİSTEMLERİ </vt:lpstr>
      <vt:lpstr>4. YANGIN SÖNDÜRME SİSTEMLERİ </vt:lpstr>
      <vt:lpstr>4. YANGIN SÖNDÜRME SİSTEMLERİ </vt:lpstr>
      <vt:lpstr>4. YANGIN SÖNDÜRME SİSTEMLERİ </vt:lpstr>
      <vt:lpstr>4. KAYNAKLAR</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Sunusu</dc:title>
  <dc:creator>UZEM - Part 1</dc:creator>
  <cp:lastModifiedBy>windows</cp:lastModifiedBy>
  <cp:revision>212</cp:revision>
  <cp:lastPrinted>2018-02-07T07:08:30Z</cp:lastPrinted>
  <dcterms:created xsi:type="dcterms:W3CDTF">2016-06-28T08:34:33Z</dcterms:created>
  <dcterms:modified xsi:type="dcterms:W3CDTF">2019-10-10T12:08:45Z</dcterms:modified>
</cp:coreProperties>
</file>