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85" r:id="rId3"/>
    <p:sldId id="265" r:id="rId4"/>
    <p:sldId id="428" r:id="rId5"/>
    <p:sldId id="429" r:id="rId6"/>
    <p:sldId id="430" r:id="rId7"/>
    <p:sldId id="431" r:id="rId8"/>
    <p:sldId id="432" r:id="rId9"/>
    <p:sldId id="433" r:id="rId10"/>
    <p:sldId id="434" r:id="rId11"/>
    <p:sldId id="435" r:id="rId12"/>
    <p:sldId id="436" r:id="rId13"/>
    <p:sldId id="278" r:id="rId14"/>
    <p:sldId id="437" r:id="rId15"/>
    <p:sldId id="438" r:id="rId16"/>
    <p:sldId id="439" r:id="rId17"/>
    <p:sldId id="440" r:id="rId18"/>
    <p:sldId id="441" r:id="rId19"/>
    <p:sldId id="446" r:id="rId20"/>
    <p:sldId id="442" r:id="rId21"/>
    <p:sldId id="443" r:id="rId22"/>
    <p:sldId id="444" r:id="rId23"/>
    <p:sldId id="445" r:id="rId24"/>
    <p:sldId id="284" r:id="rId25"/>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21.06.2018</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21.06.2018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21.06.2018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21.06.2018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21.06.2018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21.06.2018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21.06.2018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21.06.2018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21.06.2018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21.06.2018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21.06.2018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21.06.2018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21.06.2018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PARLAYICI VE PATLAYICI MADDELER</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92500" lnSpcReduction="20000"/>
          </a:bodyPr>
          <a:lstStyle/>
          <a:p>
            <a:pPr marL="0" indent="0">
              <a:buNone/>
            </a:pPr>
            <a:r>
              <a:rPr lang="tr-TR" sz="2100" b="1" dirty="0" smtClean="0">
                <a:latin typeface="Arial Narrow" panose="020B0606020202030204" pitchFamily="34" charset="0"/>
                <a:ea typeface="+mj-ea"/>
                <a:cs typeface="+mj-cs"/>
              </a:rPr>
              <a:t>1. GİRİŞ</a:t>
            </a:r>
            <a:endParaRPr lang="tr-TR" sz="2100" b="1" dirty="0">
              <a:latin typeface="Arial Narrow" panose="020B0606020202030204" pitchFamily="34" charset="0"/>
              <a:ea typeface="+mj-ea"/>
              <a:cs typeface="+mj-cs"/>
            </a:endParaRPr>
          </a:p>
          <a:p>
            <a:pPr marL="0" indent="0">
              <a:lnSpc>
                <a:spcPct val="110000"/>
              </a:lnSpc>
              <a:buNone/>
            </a:pPr>
            <a:r>
              <a:rPr lang="tr-TR" sz="2100" b="1" dirty="0" smtClean="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PARLAYICI PATLAYICI MADDELER</a:t>
            </a:r>
          </a:p>
          <a:p>
            <a:pPr marL="0" indent="0">
              <a:lnSpc>
                <a:spcPct val="110000"/>
              </a:lnSpc>
              <a:buNone/>
            </a:pPr>
            <a:r>
              <a:rPr lang="tr-TR" sz="2100" b="1" dirty="0">
                <a:latin typeface="Arial Narrow" panose="020B0606020202030204" pitchFamily="34" charset="0"/>
                <a:ea typeface="+mj-ea"/>
                <a:cs typeface="+mj-cs"/>
              </a:rPr>
              <a:t>	</a:t>
            </a:r>
            <a:r>
              <a:rPr lang="tr-TR" sz="2100" b="1" dirty="0" smtClean="0">
                <a:latin typeface="Arial Narrow" panose="020B0606020202030204" pitchFamily="34" charset="0"/>
                <a:ea typeface="+mj-ea"/>
                <a:cs typeface="+mj-cs"/>
              </a:rPr>
              <a:t>2.1. Patlayıcı Hava</a:t>
            </a: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2.2. </a:t>
            </a:r>
            <a:r>
              <a:rPr lang="tr-TR" sz="2100" b="1" dirty="0">
                <a:latin typeface="Arial Narrow" panose="020B0606020202030204" pitchFamily="34" charset="0"/>
                <a:ea typeface="+mj-ea"/>
                <a:cs typeface="+mj-cs"/>
              </a:rPr>
              <a:t>Azami Konsantrasyon </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2.3. </a:t>
            </a:r>
            <a:r>
              <a:rPr lang="tr-TR" sz="2100" b="1" dirty="0">
                <a:latin typeface="Arial Narrow" panose="020B0606020202030204" pitchFamily="34" charset="0"/>
                <a:ea typeface="+mj-ea"/>
                <a:cs typeface="+mj-cs"/>
              </a:rPr>
              <a:t>Alkali Metaller </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2.4. </a:t>
            </a:r>
            <a:r>
              <a:rPr lang="tr-TR" sz="2100" b="1" dirty="0">
                <a:latin typeface="Arial Narrow" panose="020B0606020202030204" pitchFamily="34" charset="0"/>
                <a:ea typeface="+mj-ea"/>
                <a:cs typeface="+mj-cs"/>
              </a:rPr>
              <a:t>Patlayıcı </a:t>
            </a:r>
            <a:r>
              <a:rPr lang="tr-TR" sz="2100" b="1" dirty="0">
                <a:latin typeface="Arial Narrow" panose="020B0606020202030204" pitchFamily="34" charset="0"/>
                <a:ea typeface="+mj-ea"/>
                <a:cs typeface="+mj-cs"/>
              </a:rPr>
              <a:t>Tozlar</a:t>
            </a: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2.5. </a:t>
            </a:r>
            <a:r>
              <a:rPr lang="tr-TR" sz="2100" b="1" dirty="0">
                <a:latin typeface="Arial Narrow" panose="020B0606020202030204" pitchFamily="34" charset="0"/>
                <a:ea typeface="+mj-ea"/>
                <a:cs typeface="+mj-cs"/>
              </a:rPr>
              <a:t>Yüksek Enerjili Patlayan Metaller </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2.6. </a:t>
            </a:r>
            <a:r>
              <a:rPr lang="tr-TR" sz="2100" b="1" dirty="0">
                <a:latin typeface="Arial Narrow" panose="020B0606020202030204" pitchFamily="34" charset="0"/>
                <a:ea typeface="+mj-ea"/>
                <a:cs typeface="+mj-cs"/>
              </a:rPr>
              <a:t>Çeşitli Metaller </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2.7. </a:t>
            </a:r>
            <a:r>
              <a:rPr lang="tr-TR" sz="2100" b="1" dirty="0">
                <a:latin typeface="Arial Narrow" panose="020B0606020202030204" pitchFamily="34" charset="0"/>
                <a:ea typeface="+mj-ea"/>
                <a:cs typeface="+mj-cs"/>
              </a:rPr>
              <a:t>Parlayıcı ve Patlayıcı Sıvılar </a:t>
            </a:r>
            <a:endParaRPr lang="tr-TR" sz="2100" b="1" dirty="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	2.8</a:t>
            </a:r>
            <a:r>
              <a:rPr lang="tr-TR" sz="2100" b="1" dirty="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Reaktif Kimyasallar</a:t>
            </a:r>
          </a:p>
          <a:p>
            <a:pPr marL="0" indent="0">
              <a:lnSpc>
                <a:spcPct val="110000"/>
              </a:lnSpc>
              <a:buNone/>
            </a:pPr>
            <a:r>
              <a:rPr lang="tr-TR" sz="2100" b="1" dirty="0">
                <a:latin typeface="Arial Narrow" panose="020B0606020202030204" pitchFamily="34" charset="0"/>
                <a:ea typeface="+mj-ea"/>
                <a:cs typeface="+mj-cs"/>
              </a:rPr>
              <a:t>3</a:t>
            </a:r>
            <a:r>
              <a:rPr lang="tr-TR" sz="2100" b="1" dirty="0" smtClean="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KAYNAKÇA</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7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Patlayıcı Maddeler</a:t>
            </a:r>
            <a:r>
              <a:rPr lang="tr-TR" sz="1600" dirty="0">
                <a:latin typeface="Arial Narrow" panose="020B0606020202030204" pitchFamily="34" charset="0"/>
                <a:ea typeface="+mj-ea"/>
                <a:cs typeface="+mj-cs"/>
              </a:rPr>
              <a:t>; ısı etkisi altında olan sıcak yüzeyler, </a:t>
            </a:r>
            <a:r>
              <a:rPr lang="tr-TR" sz="1600" b="1" dirty="0">
                <a:latin typeface="Arial Narrow" panose="020B0606020202030204" pitchFamily="34" charset="0"/>
                <a:ea typeface="+mj-ea"/>
                <a:cs typeface="+mj-cs"/>
              </a:rPr>
              <a:t>çarpma, sürtünme</a:t>
            </a:r>
            <a:r>
              <a:rPr lang="tr-TR" sz="1600" dirty="0">
                <a:latin typeface="Arial Narrow" panose="020B0606020202030204" pitchFamily="34" charset="0"/>
                <a:ea typeface="+mj-ea"/>
                <a:cs typeface="+mj-cs"/>
              </a:rPr>
              <a:t>, mekanik olarak ortaya çıkan kıvılcımlar, ses dalgaları, elektrik akımı, </a:t>
            </a:r>
            <a:r>
              <a:rPr lang="tr-TR" sz="1600" dirty="0" err="1">
                <a:latin typeface="Arial Narrow" panose="020B0606020202030204" pitchFamily="34" charset="0"/>
                <a:ea typeface="+mj-ea"/>
                <a:cs typeface="+mj-cs"/>
              </a:rPr>
              <a:t>adyabatik</a:t>
            </a:r>
            <a:r>
              <a:rPr lang="tr-TR" sz="1600" dirty="0">
                <a:latin typeface="Arial Narrow" panose="020B0606020202030204" pitchFamily="34" charset="0"/>
                <a:ea typeface="+mj-ea"/>
                <a:cs typeface="+mj-cs"/>
              </a:rPr>
              <a:t> (çevresiyle ısı alış-verişinde bulunmayan) sıkıştırma ve şok dalgaları gibi tutuşturma kaynaklarının etkisi sonucunda </a:t>
            </a:r>
            <a:r>
              <a:rPr lang="tr-TR" sz="1600" b="1" dirty="0">
                <a:latin typeface="Arial Narrow" panose="020B0606020202030204" pitchFamily="34" charset="0"/>
                <a:ea typeface="+mj-ea"/>
                <a:cs typeface="+mj-cs"/>
              </a:rPr>
              <a:t>çok hızlı reaksiyon verebilen, reaksiyon sonucunda yanarak kimyasal değişime uğrayan maddelerdir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özellikteki maddeler kimyasal değişim sonucunda bulundukları </a:t>
            </a:r>
            <a:r>
              <a:rPr lang="tr-TR" sz="1600" b="1" dirty="0">
                <a:latin typeface="Arial Narrow" panose="020B0606020202030204" pitchFamily="34" charset="0"/>
                <a:ea typeface="+mj-ea"/>
                <a:cs typeface="+mj-cs"/>
              </a:rPr>
              <a:t>çevreye birtakım gaz ve buharlarını yayarlar </a:t>
            </a:r>
            <a:r>
              <a:rPr lang="tr-TR" sz="1600" dirty="0">
                <a:latin typeface="Arial Narrow" panose="020B0606020202030204" pitchFamily="34" charset="0"/>
                <a:ea typeface="+mj-ea"/>
                <a:cs typeface="+mj-cs"/>
              </a:rPr>
              <a:t>ve meydana getirdikleri ekzotermik (ısı yayan) reaksiyonlar sonucunda da </a:t>
            </a:r>
            <a:r>
              <a:rPr lang="tr-TR" sz="1600" b="1" dirty="0">
                <a:latin typeface="Arial Narrow" panose="020B0606020202030204" pitchFamily="34" charset="0"/>
                <a:ea typeface="+mj-ea"/>
                <a:cs typeface="+mj-cs"/>
              </a:rPr>
              <a:t>ısı açığa çıkarırlar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b="1" dirty="0">
                <a:latin typeface="Arial Narrow" panose="020B0606020202030204" pitchFamily="34" charset="0"/>
                <a:ea typeface="+mj-ea"/>
                <a:cs typeface="+mj-cs"/>
              </a:rPr>
              <a:t>Patlayıcı maddeler katı, sıvı ve gaz karışımları hâlinde bulunabilirler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Katı </a:t>
            </a:r>
            <a:r>
              <a:rPr lang="tr-TR" sz="1600" b="1" dirty="0">
                <a:latin typeface="Arial Narrow" panose="020B0606020202030204" pitchFamily="34" charset="0"/>
                <a:ea typeface="+mj-ea"/>
                <a:cs typeface="+mj-cs"/>
              </a:rPr>
              <a:t>maddelerin düzenli şekilleri ve belirli hacimleri vardır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Katı maddeler ısı etkisiyle </a:t>
            </a:r>
            <a:r>
              <a:rPr lang="tr-TR" sz="1600" b="1" dirty="0">
                <a:latin typeface="Arial Narrow" panose="020B0606020202030204" pitchFamily="34" charset="0"/>
                <a:ea typeface="+mj-ea"/>
                <a:cs typeface="+mj-cs"/>
              </a:rPr>
              <a:t>patlayıcı ve yanabilir buhar ve gazları açığa </a:t>
            </a:r>
            <a:r>
              <a:rPr lang="tr-TR" sz="1600" dirty="0">
                <a:latin typeface="Arial Narrow" panose="020B0606020202030204" pitchFamily="34" charset="0"/>
                <a:ea typeface="+mj-ea"/>
                <a:cs typeface="+mj-cs"/>
              </a:rPr>
              <a:t>çıkarırlar. Çevreye yayılan buharlar veya gazlar havanın oksijeni ile birleşirse karışım oluştururlar. </a:t>
            </a:r>
            <a:r>
              <a:rPr lang="tr-TR" sz="1600" b="1" dirty="0">
                <a:latin typeface="Arial Narrow" panose="020B0606020202030204" pitchFamily="34" charset="0"/>
                <a:ea typeface="+mj-ea"/>
                <a:cs typeface="+mj-cs"/>
              </a:rPr>
              <a:t>Oksijen miktarı yeterli seviyede olduğunda patlama veya yanma gerçekleşecektir.</a:t>
            </a:r>
            <a:r>
              <a:rPr lang="tr-TR" sz="1600" dirty="0">
                <a:latin typeface="Arial Narrow" panose="020B0606020202030204" pitchFamily="34" charset="0"/>
                <a:ea typeface="+mj-ea"/>
                <a:cs typeface="+mj-cs"/>
              </a:rPr>
              <a:t> Katı maddelerin </a:t>
            </a:r>
            <a:r>
              <a:rPr lang="tr-TR" sz="1600" b="1" dirty="0">
                <a:latin typeface="Arial Narrow" panose="020B0606020202030204" pitchFamily="34" charset="0"/>
                <a:ea typeface="+mj-ea"/>
                <a:cs typeface="+mj-cs"/>
              </a:rPr>
              <a:t>tutuşma sıcaklıkları farklıdır</a:t>
            </a:r>
            <a:r>
              <a:rPr lang="tr-TR" sz="1600" dirty="0">
                <a:latin typeface="Arial Narrow" panose="020B0606020202030204" pitchFamily="34" charset="0"/>
                <a:ea typeface="+mj-ea"/>
                <a:cs typeface="+mj-cs"/>
              </a:rPr>
              <a:t>. Genel olarak kararlı (stabil) yapıdadırlar ve </a:t>
            </a:r>
            <a:r>
              <a:rPr lang="tr-TR" sz="1600" b="1" dirty="0">
                <a:latin typeface="Arial Narrow" panose="020B0606020202030204" pitchFamily="34" charset="0"/>
                <a:ea typeface="+mj-ea"/>
                <a:cs typeface="+mj-cs"/>
              </a:rPr>
              <a:t>kolay kontrol edilebilirler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Katıların patlama ihtimali sıvı ve gazlara göre daha azdır</a:t>
            </a:r>
            <a:r>
              <a:rPr lang="tr-TR" sz="1600" dirty="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Sıvı </a:t>
            </a:r>
            <a:r>
              <a:rPr lang="tr-TR" sz="1600" b="1" dirty="0">
                <a:latin typeface="Arial Narrow" panose="020B0606020202030204" pitchFamily="34" charset="0"/>
                <a:ea typeface="+mj-ea"/>
                <a:cs typeface="+mj-cs"/>
              </a:rPr>
              <a:t>maddelerin belirli hacimleri yoktur </a:t>
            </a:r>
            <a:r>
              <a:rPr lang="tr-TR" sz="1600" dirty="0">
                <a:latin typeface="Arial Narrow" panose="020B0606020202030204" pitchFamily="34" charset="0"/>
                <a:ea typeface="+mj-ea"/>
                <a:cs typeface="+mj-cs"/>
              </a:rPr>
              <a:t>ve akışkan hâlde bulunurlar. Yapısında </a:t>
            </a:r>
            <a:r>
              <a:rPr lang="tr-TR" sz="1600" b="1" dirty="0">
                <a:latin typeface="Arial Narrow" panose="020B0606020202030204" pitchFamily="34" charset="0"/>
                <a:ea typeface="+mj-ea"/>
                <a:cs typeface="+mj-cs"/>
              </a:rPr>
              <a:t>oksijen bulundurmayan sıvı </a:t>
            </a:r>
            <a:r>
              <a:rPr lang="tr-TR" sz="1600" dirty="0">
                <a:latin typeface="Arial Narrow" panose="020B0606020202030204" pitchFamily="34" charset="0"/>
                <a:ea typeface="+mj-ea"/>
                <a:cs typeface="+mj-cs"/>
              </a:rPr>
              <a:t>maddelerin </a:t>
            </a:r>
            <a:r>
              <a:rPr lang="tr-TR" sz="1600" b="1" dirty="0">
                <a:latin typeface="Arial Narrow" panose="020B0606020202030204" pitchFamily="34" charset="0"/>
                <a:ea typeface="+mj-ea"/>
                <a:cs typeface="+mj-cs"/>
              </a:rPr>
              <a:t>kendileri yanma etkisi göstermezler</a:t>
            </a:r>
            <a:r>
              <a:rPr lang="tr-TR" sz="1600" dirty="0">
                <a:latin typeface="Arial Narrow" panose="020B0606020202030204" pitchFamily="34" charset="0"/>
                <a:ea typeface="+mj-ea"/>
                <a:cs typeface="+mj-cs"/>
              </a:rPr>
              <a:t>. Böylece sıvıların patlama tehlikesi </a:t>
            </a:r>
            <a:r>
              <a:rPr lang="tr-TR" sz="1600" b="1" dirty="0">
                <a:latin typeface="Arial Narrow" panose="020B0606020202030204" pitchFamily="34" charset="0"/>
                <a:ea typeface="+mj-ea"/>
                <a:cs typeface="+mj-cs"/>
              </a:rPr>
              <a:t>ancak onların buharları vasıtasıyla olur</a:t>
            </a:r>
            <a:r>
              <a:rPr lang="tr-TR" sz="1600" dirty="0">
                <a:latin typeface="Arial Narrow" panose="020B0606020202030204" pitchFamily="34" charset="0"/>
                <a:ea typeface="+mj-ea"/>
                <a:cs typeface="+mj-cs"/>
              </a:rPr>
              <a:t>. Yanma özelliği gösteren sıvılar tutuşma sıcaklığı veya daha yüksek sıcaklıklara ısıtıldıkları zaman </a:t>
            </a:r>
            <a:r>
              <a:rPr lang="tr-TR" sz="1600" b="1" dirty="0">
                <a:latin typeface="Arial Narrow" panose="020B0606020202030204" pitchFamily="34" charset="0"/>
                <a:ea typeface="+mj-ea"/>
                <a:cs typeface="+mj-cs"/>
              </a:rPr>
              <a:t>uçuculuk özellikleri artacağından patlayabilir ve yanabilirler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Gazlar </a:t>
            </a:r>
            <a:r>
              <a:rPr lang="tr-TR" sz="1600" b="1" dirty="0">
                <a:latin typeface="Arial Narrow" panose="020B0606020202030204" pitchFamily="34" charset="0"/>
                <a:ea typeface="+mj-ea"/>
                <a:cs typeface="+mj-cs"/>
              </a:rPr>
              <a:t>ve buharlar; </a:t>
            </a:r>
            <a:r>
              <a:rPr lang="tr-TR" sz="1600" dirty="0">
                <a:latin typeface="Arial Narrow" panose="020B0606020202030204" pitchFamily="34" charset="0"/>
                <a:ea typeface="+mj-ea"/>
                <a:cs typeface="+mj-cs"/>
              </a:rPr>
              <a:t>molekülleri arasındaki </a:t>
            </a:r>
            <a:r>
              <a:rPr lang="tr-TR" sz="1600" b="1" dirty="0">
                <a:latin typeface="Arial Narrow" panose="020B0606020202030204" pitchFamily="34" charset="0"/>
                <a:ea typeface="+mj-ea"/>
                <a:cs typeface="+mj-cs"/>
              </a:rPr>
              <a:t>çekim kuvvetleri çok zayıf olduğu için, hızlı bir şekilde </a:t>
            </a:r>
            <a:r>
              <a:rPr lang="tr-TR" sz="1600" b="1" dirty="0" err="1">
                <a:latin typeface="Arial Narrow" panose="020B0606020202030204" pitchFamily="34" charset="0"/>
                <a:ea typeface="+mj-ea"/>
                <a:cs typeface="+mj-cs"/>
              </a:rPr>
              <a:t>difüze</a:t>
            </a:r>
            <a:r>
              <a:rPr lang="tr-TR" sz="1600" b="1" dirty="0">
                <a:latin typeface="Arial Narrow" panose="020B0606020202030204" pitchFamily="34" charset="0"/>
                <a:ea typeface="+mj-ea"/>
                <a:cs typeface="+mj-cs"/>
              </a:rPr>
              <a:t> olabilirler (yayılma</a:t>
            </a:r>
            <a:r>
              <a:rPr lang="tr-TR" sz="1600" dirty="0">
                <a:latin typeface="Arial Narrow" panose="020B0606020202030204" pitchFamily="34" charset="0"/>
                <a:ea typeface="+mj-ea"/>
                <a:cs typeface="+mj-cs"/>
              </a:rPr>
              <a:t>) ve </a:t>
            </a:r>
            <a:r>
              <a:rPr lang="tr-TR" sz="1600" b="1" dirty="0">
                <a:latin typeface="Arial Narrow" panose="020B0606020202030204" pitchFamily="34" charset="0"/>
                <a:ea typeface="+mj-ea"/>
                <a:cs typeface="+mj-cs"/>
              </a:rPr>
              <a:t>bulundukları kabın şeklini alabilirler</a:t>
            </a:r>
            <a:r>
              <a:rPr lang="tr-TR" sz="1600" dirty="0">
                <a:latin typeface="Arial Narrow" panose="020B0606020202030204" pitchFamily="34" charset="0"/>
                <a:ea typeface="+mj-ea"/>
                <a:cs typeface="+mj-cs"/>
              </a:rPr>
              <a:t>. Moleküller yüksek basınca maruz kalmadıkça </a:t>
            </a:r>
            <a:r>
              <a:rPr lang="tr-TR" sz="1600" b="1" dirty="0">
                <a:latin typeface="Arial Narrow" panose="020B0606020202030204" pitchFamily="34" charset="0"/>
                <a:ea typeface="+mj-ea"/>
                <a:cs typeface="+mj-cs"/>
              </a:rPr>
              <a:t>geniş mesafelere yayılabilirler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Hacimleri sıcaklık </a:t>
            </a:r>
            <a:r>
              <a:rPr lang="tr-TR" sz="1600" dirty="0">
                <a:latin typeface="Arial Narrow" panose="020B0606020202030204" pitchFamily="34" charset="0"/>
                <a:ea typeface="+mj-ea"/>
                <a:cs typeface="+mj-cs"/>
              </a:rPr>
              <a:t>ve basınçtan kolayca etkilenir. </a:t>
            </a:r>
            <a:r>
              <a:rPr lang="tr-TR" sz="1600" dirty="0">
                <a:latin typeface="Arial Narrow" panose="020B0606020202030204" pitchFamily="34" charset="0"/>
                <a:ea typeface="+mj-ea"/>
                <a:cs typeface="+mj-cs"/>
              </a:rPr>
              <a:t>Herhangi </a:t>
            </a:r>
            <a:r>
              <a:rPr lang="tr-TR" sz="1600" dirty="0">
                <a:latin typeface="Arial Narrow" panose="020B0606020202030204" pitchFamily="34" charset="0"/>
                <a:ea typeface="+mj-ea"/>
                <a:cs typeface="+mj-cs"/>
              </a:rPr>
              <a:t>bir gazın davranışı hacim, basınç ve sıcaklık gibi birkaç genel kanunla açıklanabilir. Basıncın artmasıyla ve sıcaklığın azalmasıyla hâl değiştirebilirler. </a:t>
            </a:r>
            <a:r>
              <a:rPr lang="tr-TR" sz="1600" b="1" dirty="0">
                <a:latin typeface="Arial Narrow" panose="020B0606020202030204" pitchFamily="34" charset="0"/>
                <a:ea typeface="+mj-ea"/>
                <a:cs typeface="+mj-cs"/>
              </a:rPr>
              <a:t>Sıvı veya katı hâle geçebilirler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829794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fontScale="92500" lnSpcReduction="10000"/>
          </a:bodyPr>
          <a:lstStyle/>
          <a:p>
            <a:pPr marL="0" indent="0">
              <a:lnSpc>
                <a:spcPct val="150000"/>
              </a:lnSpc>
              <a:buNone/>
            </a:pPr>
            <a:r>
              <a:rPr lang="tr-TR" sz="16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Belirli </a:t>
            </a:r>
            <a:r>
              <a:rPr lang="tr-TR" sz="1700" b="1" dirty="0">
                <a:latin typeface="Arial Narrow" panose="020B0606020202030204" pitchFamily="34" charset="0"/>
                <a:ea typeface="+mj-ea"/>
                <a:cs typeface="+mj-cs"/>
              </a:rPr>
              <a:t>kimyasallar yangın ve patlama riskleri taşırlar</a:t>
            </a:r>
            <a:r>
              <a:rPr lang="tr-TR" sz="1700"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Onlar kolay tutuşurlar. Bulundukları ortama çok hızlı bir şekilde yayılırlar. </a:t>
            </a:r>
            <a:r>
              <a:rPr lang="tr-TR" sz="1700" b="1" dirty="0">
                <a:latin typeface="Arial Narrow" panose="020B0606020202030204" pitchFamily="34" charset="0"/>
                <a:ea typeface="+mj-ea"/>
                <a:cs typeface="+mj-cs"/>
              </a:rPr>
              <a:t>Alevlenme noktalarına ulaşmaları kolaydır</a:t>
            </a:r>
            <a:r>
              <a:rPr lang="tr-TR" sz="1700" dirty="0">
                <a:latin typeface="Arial Narrow" panose="020B0606020202030204" pitchFamily="34" charset="0"/>
                <a:ea typeface="+mj-ea"/>
                <a:cs typeface="+mj-cs"/>
              </a:rPr>
              <a:t>. Kayda değer miktarlarda </a:t>
            </a:r>
            <a:r>
              <a:rPr lang="tr-TR" sz="1700" b="1" dirty="0">
                <a:latin typeface="Arial Narrow" panose="020B0606020202030204" pitchFamily="34" charset="0"/>
                <a:ea typeface="+mj-ea"/>
                <a:cs typeface="+mj-cs"/>
              </a:rPr>
              <a:t>ısı üretebilirler</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Patlama üç şekilde meydana gelebilir</a:t>
            </a:r>
            <a:r>
              <a:rPr lang="tr-TR" sz="17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700" b="1" dirty="0" smtClean="0">
                <a:latin typeface="Arial Narrow" panose="020B0606020202030204" pitchFamily="34" charset="0"/>
                <a:ea typeface="+mj-ea"/>
                <a:cs typeface="+mj-cs"/>
              </a:rPr>
              <a:t>Kapalı </a:t>
            </a:r>
            <a:r>
              <a:rPr lang="tr-TR" sz="1700" b="1" dirty="0">
                <a:latin typeface="Arial Narrow" panose="020B0606020202030204" pitchFamily="34" charset="0"/>
                <a:ea typeface="+mj-ea"/>
                <a:cs typeface="+mj-cs"/>
              </a:rPr>
              <a:t>ortamda buhar bulutu patlaması (CVCE); </a:t>
            </a:r>
            <a:r>
              <a:rPr lang="tr-TR" sz="1700" dirty="0">
                <a:latin typeface="Arial Narrow" panose="020B0606020202030204" pitchFamily="34" charset="0"/>
                <a:ea typeface="+mj-ea"/>
                <a:cs typeface="+mj-cs"/>
              </a:rPr>
              <a:t>kapalı ortamlarda bulunan </a:t>
            </a:r>
            <a:r>
              <a:rPr lang="tr-TR" sz="1700" b="1" dirty="0">
                <a:latin typeface="Arial Narrow" panose="020B0606020202030204" pitchFamily="34" charset="0"/>
                <a:ea typeface="+mj-ea"/>
                <a:cs typeface="+mj-cs"/>
              </a:rPr>
              <a:t>buharın ateşlenmesi sonucu meydana gelir</a:t>
            </a:r>
            <a:r>
              <a:rPr lang="tr-TR" sz="1700"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Kapalı bir kap içesinde oluşan, bir bina içerisine yayılan veya bir cihazın boşluklarına yerleşmiş olan </a:t>
            </a:r>
            <a:r>
              <a:rPr lang="tr-TR" sz="1700" b="1" dirty="0">
                <a:latin typeface="Arial Narrow" panose="020B0606020202030204" pitchFamily="34" charset="0"/>
                <a:ea typeface="+mj-ea"/>
                <a:cs typeface="+mj-cs"/>
              </a:rPr>
              <a:t>buharlar ateşlendiği zaman yanarlar</a:t>
            </a:r>
            <a:r>
              <a:rPr lang="tr-TR" sz="1700" dirty="0">
                <a:latin typeface="Arial Narrow" panose="020B0606020202030204" pitchFamily="34" charset="0"/>
                <a:ea typeface="+mj-ea"/>
                <a:cs typeface="+mj-cs"/>
              </a:rPr>
              <a:t>, yanma sonucu </a:t>
            </a:r>
            <a:r>
              <a:rPr lang="tr-TR" sz="1700" b="1" dirty="0">
                <a:latin typeface="Arial Narrow" panose="020B0606020202030204" pitchFamily="34" charset="0"/>
                <a:ea typeface="+mj-ea"/>
                <a:cs typeface="+mj-cs"/>
              </a:rPr>
              <a:t>açığa çıkan ısı etkisi ile ortam basıncını artırırlar</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Artan basınç sonucunda da patlama meydana gelir</a:t>
            </a:r>
            <a:r>
              <a:rPr lang="tr-TR" sz="1700" dirty="0">
                <a:latin typeface="Arial Narrow" panose="020B0606020202030204" pitchFamily="34" charset="0"/>
                <a:ea typeface="+mj-ea"/>
                <a:cs typeface="+mj-cs"/>
              </a:rPr>
              <a:t>. </a:t>
            </a:r>
            <a:endParaRPr lang="tr-TR" sz="17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700" b="1" dirty="0">
                <a:latin typeface="Arial Narrow" panose="020B0606020202030204" pitchFamily="34" charset="0"/>
                <a:ea typeface="+mj-ea"/>
                <a:cs typeface="+mj-cs"/>
              </a:rPr>
              <a:t>Kaynayan </a:t>
            </a:r>
            <a:r>
              <a:rPr lang="tr-TR" sz="1700" b="1" dirty="0">
                <a:latin typeface="Arial Narrow" panose="020B0606020202030204" pitchFamily="34" charset="0"/>
                <a:ea typeface="+mj-ea"/>
                <a:cs typeface="+mj-cs"/>
              </a:rPr>
              <a:t>sıvı genişleyen buhar patlaması (BLEVE); yanabilir kimyasalların bulunduğu bacasız kaplar </a:t>
            </a:r>
            <a:r>
              <a:rPr lang="tr-TR" sz="1700" dirty="0">
                <a:latin typeface="Arial Narrow" panose="020B0606020202030204" pitchFamily="34" charset="0"/>
                <a:ea typeface="+mj-ea"/>
                <a:cs typeface="+mj-cs"/>
              </a:rPr>
              <a:t>içerisinde </a:t>
            </a:r>
            <a:r>
              <a:rPr lang="tr-TR" sz="1700" b="1" dirty="0">
                <a:latin typeface="Arial Narrow" panose="020B0606020202030204" pitchFamily="34" charset="0"/>
                <a:ea typeface="+mj-ea"/>
                <a:cs typeface="+mj-cs"/>
              </a:rPr>
              <a:t>iç basıncın artması sonucu</a:t>
            </a:r>
            <a:r>
              <a:rPr lang="tr-TR" sz="1700" dirty="0">
                <a:latin typeface="Arial Narrow" panose="020B0606020202030204" pitchFamily="34" charset="0"/>
                <a:ea typeface="+mj-ea"/>
                <a:cs typeface="+mj-cs"/>
              </a:rPr>
              <a:t> meydana gelen patlama veya yanma sonucunda ortaya çıkan patlama şeklidir. </a:t>
            </a:r>
            <a:r>
              <a:rPr lang="tr-TR" sz="1700" dirty="0">
                <a:latin typeface="Arial Narrow" panose="020B0606020202030204" pitchFamily="34" charset="0"/>
                <a:ea typeface="+mj-ea"/>
                <a:cs typeface="+mj-cs"/>
              </a:rPr>
              <a:t>Patlama sonucu oluşan yangın alevinin sıvılaştırılmış gaz tanklarına ulaşması sonucu sıvı tankları dış kısımdan ısınmaya başlar </a:t>
            </a:r>
            <a:r>
              <a:rPr lang="tr-TR" sz="1700" b="1" dirty="0">
                <a:latin typeface="Arial Narrow" panose="020B0606020202030204" pitchFamily="34" charset="0"/>
                <a:ea typeface="+mj-ea"/>
                <a:cs typeface="+mj-cs"/>
              </a:rPr>
              <a:t>tank içindeki sıvılaştırılmış gaz genleşir, iç basınç artar. </a:t>
            </a:r>
            <a:r>
              <a:rPr lang="tr-TR" sz="1700" b="1" dirty="0" smtClean="0">
                <a:latin typeface="Arial Narrow" panose="020B0606020202030204" pitchFamily="34" charset="0"/>
                <a:ea typeface="+mj-ea"/>
                <a:cs typeface="+mj-cs"/>
              </a:rPr>
              <a:t>İç </a:t>
            </a:r>
            <a:r>
              <a:rPr lang="tr-TR" sz="1700" b="1" dirty="0">
                <a:latin typeface="Arial Narrow" panose="020B0606020202030204" pitchFamily="34" charset="0"/>
                <a:ea typeface="+mj-ea"/>
                <a:cs typeface="+mj-cs"/>
              </a:rPr>
              <a:t>basınca dayanamayan tank sonunda parçalanır. </a:t>
            </a:r>
            <a:r>
              <a:rPr lang="tr-TR" sz="1700" dirty="0">
                <a:latin typeface="Arial Narrow" panose="020B0606020202030204" pitchFamily="34" charset="0"/>
                <a:ea typeface="+mj-ea"/>
                <a:cs typeface="+mj-cs"/>
              </a:rPr>
              <a:t>Yüksek basınç altında bulunan sıvılaştırılmış gaz, basıncın azalması neticesinde buharlaşır. Buhar hâlindeki gaz, bulunduğu ortama yayılır. Buharların alev alması sonucu kaynayan sıvı genleşen buhar patlaması meydana gelir. </a:t>
            </a: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198028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Kapalı </a:t>
            </a:r>
            <a:r>
              <a:rPr lang="tr-TR" sz="1600" b="1" dirty="0">
                <a:latin typeface="Arial Narrow" panose="020B0606020202030204" pitchFamily="34" charset="0"/>
                <a:ea typeface="+mj-ea"/>
                <a:cs typeface="+mj-cs"/>
              </a:rPr>
              <a:t>olmayan buhar bulutu patlaması (UVCE); </a:t>
            </a:r>
            <a:r>
              <a:rPr lang="tr-TR" sz="1600" dirty="0">
                <a:latin typeface="Arial Narrow" panose="020B0606020202030204" pitchFamily="34" charset="0"/>
                <a:ea typeface="+mj-ea"/>
                <a:cs typeface="+mj-cs"/>
              </a:rPr>
              <a:t>çok yoğun ve </a:t>
            </a:r>
            <a:r>
              <a:rPr lang="tr-TR" sz="1600" b="1" dirty="0">
                <a:latin typeface="Arial Narrow" panose="020B0606020202030204" pitchFamily="34" charset="0"/>
                <a:ea typeface="+mj-ea"/>
                <a:cs typeface="+mj-cs"/>
              </a:rPr>
              <a:t>çok geniş alana yayılmış hâlde bulunan buhar bulutunun </a:t>
            </a:r>
            <a:r>
              <a:rPr lang="tr-TR" sz="1600" dirty="0">
                <a:latin typeface="Arial Narrow" panose="020B0606020202030204" pitchFamily="34" charset="0"/>
                <a:ea typeface="+mj-ea"/>
                <a:cs typeface="+mj-cs"/>
              </a:rPr>
              <a:t>ya da hava/gaz karışımının </a:t>
            </a:r>
            <a:r>
              <a:rPr lang="tr-TR" sz="1600" b="1" dirty="0">
                <a:latin typeface="Arial Narrow" panose="020B0606020202030204" pitchFamily="34" charset="0"/>
                <a:ea typeface="+mj-ea"/>
                <a:cs typeface="+mj-cs"/>
              </a:rPr>
              <a:t>ateşlenmesi sonucunda buhar bulutu patlaması meydana </a:t>
            </a:r>
            <a:r>
              <a:rPr lang="tr-TR" sz="1600" dirty="0">
                <a:latin typeface="Arial Narrow" panose="020B0606020202030204" pitchFamily="34" charset="0"/>
                <a:ea typeface="+mj-ea"/>
                <a:cs typeface="+mj-cs"/>
              </a:rPr>
              <a:t>gelir.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Parlayıcı </a:t>
            </a:r>
            <a:r>
              <a:rPr lang="tr-TR" sz="1600" b="1" dirty="0">
                <a:latin typeface="Arial Narrow" panose="020B0606020202030204" pitchFamily="34" charset="0"/>
                <a:ea typeface="+mj-ea"/>
                <a:cs typeface="+mj-cs"/>
              </a:rPr>
              <a:t>(alevlenebilir) maddeler</a:t>
            </a:r>
            <a:r>
              <a:rPr lang="tr-TR" sz="1600" dirty="0">
                <a:latin typeface="Arial Narrow" panose="020B0606020202030204" pitchFamily="34" charset="0"/>
                <a:ea typeface="+mj-ea"/>
                <a:cs typeface="+mj-cs"/>
              </a:rPr>
              <a:t>; hava ile oluşturdukları karışımlar </a:t>
            </a:r>
            <a:r>
              <a:rPr lang="tr-TR" sz="1600" b="1" dirty="0">
                <a:latin typeface="Arial Narrow" panose="020B0606020202030204" pitchFamily="34" charset="0"/>
                <a:ea typeface="+mj-ea"/>
                <a:cs typeface="+mj-cs"/>
              </a:rPr>
              <a:t>herhangi bir enerji gereksinimi olmadan kendiliğinden ısınabilen ve alev alabilen maddelerdir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tür maddeler alev ile karşılaştıklarında yanarlar ve alev uzaklaştırıldığında ise parlamaları devam etmez. </a:t>
            </a:r>
            <a:r>
              <a:rPr lang="tr-TR" sz="1600" dirty="0">
                <a:latin typeface="Arial Narrow" panose="020B0606020202030204" pitchFamily="34" charset="0"/>
                <a:ea typeface="+mj-ea"/>
                <a:cs typeface="+mj-cs"/>
              </a:rPr>
              <a:t>Parlayıcı maddeler </a:t>
            </a:r>
            <a:r>
              <a:rPr lang="tr-TR" sz="1600" b="1" dirty="0" smtClean="0">
                <a:latin typeface="Arial Narrow" panose="020B0606020202030204" pitchFamily="34" charset="0"/>
                <a:ea typeface="+mj-ea"/>
                <a:cs typeface="+mj-cs"/>
              </a:rPr>
              <a:t>0</a:t>
            </a:r>
            <a:r>
              <a:rPr lang="tr-TR" sz="1600" baseline="30000" dirty="0"/>
              <a:t>o</a:t>
            </a:r>
            <a:r>
              <a:rPr lang="tr-TR" sz="1600" dirty="0"/>
              <a:t>C</a:t>
            </a:r>
            <a:r>
              <a:rPr lang="tr-TR" sz="1600" b="1" dirty="0" smtClean="0">
                <a:latin typeface="Arial Narrow" panose="020B0606020202030204" pitchFamily="34" charset="0"/>
                <a:ea typeface="+mj-ea"/>
                <a:cs typeface="+mj-cs"/>
              </a:rPr>
              <a:t>’nin </a:t>
            </a:r>
            <a:r>
              <a:rPr lang="tr-TR" sz="1600" b="1" dirty="0">
                <a:latin typeface="Arial Narrow" panose="020B0606020202030204" pitchFamily="34" charset="0"/>
                <a:ea typeface="+mj-ea"/>
                <a:cs typeface="+mj-cs"/>
              </a:rPr>
              <a:t>altındaki sıcaklıklarda parlama yapabilirler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Çevreye yaydıkları gazları havayla temas ettiğinde </a:t>
            </a:r>
            <a:r>
              <a:rPr lang="tr-TR" sz="1600" b="1" dirty="0">
                <a:latin typeface="Arial Narrow" panose="020B0606020202030204" pitchFamily="34" charset="0"/>
                <a:ea typeface="+mj-ea"/>
                <a:cs typeface="+mj-cs"/>
              </a:rPr>
              <a:t>oda sıcaklığı ve basıncında yanma etkisi gösterirler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Parlayıcı sıvı maddelerin </a:t>
            </a:r>
            <a:r>
              <a:rPr lang="tr-TR" sz="1600" b="1" dirty="0">
                <a:latin typeface="Arial Narrow" panose="020B0606020202030204" pitchFamily="34" charset="0"/>
                <a:ea typeface="+mj-ea"/>
                <a:cs typeface="+mj-cs"/>
              </a:rPr>
              <a:t>kaynama noktaları düşük olup, </a:t>
            </a:r>
            <a:r>
              <a:rPr lang="tr-TR" sz="1600" b="1" dirty="0" smtClean="0">
                <a:latin typeface="Arial Narrow" panose="020B0606020202030204" pitchFamily="34" charset="0"/>
                <a:ea typeface="+mj-ea"/>
                <a:cs typeface="+mj-cs"/>
              </a:rPr>
              <a:t>35</a:t>
            </a:r>
            <a:r>
              <a:rPr lang="tr-TR" sz="1600" baseline="30000" dirty="0"/>
              <a:t>o</a:t>
            </a:r>
            <a:r>
              <a:rPr lang="tr-TR" sz="1600" dirty="0"/>
              <a:t>C</a:t>
            </a:r>
            <a:r>
              <a:rPr lang="tr-TR" sz="1600" b="1" dirty="0" smtClean="0">
                <a:latin typeface="Arial Narrow" panose="020B0606020202030204" pitchFamily="34" charset="0"/>
                <a:ea typeface="+mj-ea"/>
                <a:cs typeface="+mj-cs"/>
              </a:rPr>
              <a:t>’nin </a:t>
            </a:r>
            <a:r>
              <a:rPr lang="tr-TR" sz="1600" b="1" dirty="0">
                <a:latin typeface="Arial Narrow" panose="020B0606020202030204" pitchFamily="34" charset="0"/>
                <a:ea typeface="+mj-ea"/>
                <a:cs typeface="+mj-cs"/>
              </a:rPr>
              <a:t>altındaki sıcaklıklarda kaynama gösterebilirler. </a:t>
            </a:r>
            <a:r>
              <a:rPr lang="tr-TR" sz="1600" b="1" dirty="0">
                <a:latin typeface="Arial Narrow" panose="020B0606020202030204" pitchFamily="34" charset="0"/>
                <a:ea typeface="+mj-ea"/>
                <a:cs typeface="+mj-cs"/>
              </a:rPr>
              <a:t>Su ve nemli hava ile temas ettiklerinde </a:t>
            </a:r>
            <a:r>
              <a:rPr lang="tr-TR" sz="1600" dirty="0">
                <a:latin typeface="Arial Narrow" panose="020B0606020202030204" pitchFamily="34" charset="0"/>
                <a:ea typeface="+mj-ea"/>
                <a:cs typeface="+mj-cs"/>
              </a:rPr>
              <a:t>ekzotermik reaksiyon sonucunda </a:t>
            </a:r>
            <a:r>
              <a:rPr lang="tr-TR" sz="1600" b="1" dirty="0">
                <a:latin typeface="Arial Narrow" panose="020B0606020202030204" pitchFamily="34" charset="0"/>
                <a:ea typeface="+mj-ea"/>
                <a:cs typeface="+mj-cs"/>
              </a:rPr>
              <a:t>çevreye ısı yaydıkları gibi patlama tehlikesi bulunan maddeleri de oluşturabilirler.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Çok </a:t>
            </a:r>
            <a:r>
              <a:rPr lang="tr-TR" sz="1600" b="1" dirty="0">
                <a:latin typeface="Arial Narrow" panose="020B0606020202030204" pitchFamily="34" charset="0"/>
                <a:ea typeface="+mj-ea"/>
                <a:cs typeface="+mj-cs"/>
              </a:rPr>
              <a:t>kolay alevlenebilir </a:t>
            </a:r>
            <a:r>
              <a:rPr lang="tr-TR" sz="1600" dirty="0">
                <a:latin typeface="Arial Narrow" panose="020B0606020202030204" pitchFamily="34" charset="0"/>
                <a:ea typeface="+mj-ea"/>
                <a:cs typeface="+mj-cs"/>
              </a:rPr>
              <a:t>sıvıların </a:t>
            </a:r>
            <a:r>
              <a:rPr lang="tr-TR" sz="1600" b="1" dirty="0">
                <a:latin typeface="Arial Narrow" panose="020B0606020202030204" pitchFamily="34" charset="0"/>
                <a:ea typeface="+mj-ea"/>
                <a:cs typeface="+mj-cs"/>
              </a:rPr>
              <a:t>parlama noktası </a:t>
            </a:r>
            <a:r>
              <a:rPr lang="tr-TR" sz="1600" b="1" dirty="0" smtClean="0">
                <a:latin typeface="Arial Narrow" panose="020B0606020202030204" pitchFamily="34" charset="0"/>
                <a:ea typeface="+mj-ea"/>
                <a:cs typeface="+mj-cs"/>
              </a:rPr>
              <a:t>0</a:t>
            </a:r>
            <a:r>
              <a:rPr lang="tr-TR" sz="1600" baseline="30000" dirty="0"/>
              <a:t>o</a:t>
            </a:r>
            <a:r>
              <a:rPr lang="tr-TR" sz="1600" dirty="0"/>
              <a:t>C</a:t>
            </a:r>
            <a:r>
              <a:rPr lang="tr-TR" sz="1600" b="1" dirty="0" smtClean="0">
                <a:latin typeface="Arial Narrow" panose="020B0606020202030204" pitchFamily="34" charset="0"/>
                <a:ea typeface="+mj-ea"/>
                <a:cs typeface="+mj-cs"/>
              </a:rPr>
              <a:t>’nin </a:t>
            </a:r>
            <a:r>
              <a:rPr lang="tr-TR" sz="1600" b="1" dirty="0">
                <a:latin typeface="Arial Narrow" panose="020B0606020202030204" pitchFamily="34" charset="0"/>
                <a:ea typeface="+mj-ea"/>
                <a:cs typeface="+mj-cs"/>
              </a:rPr>
              <a:t>altındadır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Parlama noktası </a:t>
            </a:r>
            <a:r>
              <a:rPr lang="tr-TR" sz="1600" b="1" dirty="0" smtClean="0">
                <a:latin typeface="Arial Narrow" panose="020B0606020202030204" pitchFamily="34" charset="0"/>
                <a:ea typeface="+mj-ea"/>
                <a:cs typeface="+mj-cs"/>
              </a:rPr>
              <a:t>21</a:t>
            </a:r>
            <a:r>
              <a:rPr lang="tr-TR" sz="1600" baseline="30000" dirty="0"/>
              <a:t>o</a:t>
            </a:r>
            <a:r>
              <a:rPr lang="tr-TR" sz="1600" dirty="0"/>
              <a:t>C</a:t>
            </a:r>
            <a:r>
              <a:rPr lang="tr-TR" sz="1600" b="1" dirty="0" smtClean="0">
                <a:latin typeface="Arial Narrow" panose="020B0606020202030204" pitchFamily="34" charset="0"/>
                <a:ea typeface="+mj-ea"/>
                <a:cs typeface="+mj-cs"/>
              </a:rPr>
              <a:t>’nin </a:t>
            </a:r>
            <a:r>
              <a:rPr lang="tr-TR" sz="1600" b="1" dirty="0">
                <a:latin typeface="Arial Narrow" panose="020B0606020202030204" pitchFamily="34" charset="0"/>
                <a:ea typeface="+mj-ea"/>
                <a:cs typeface="+mj-cs"/>
              </a:rPr>
              <a:t>altındaki sıvılar </a:t>
            </a:r>
            <a:r>
              <a:rPr lang="tr-TR" sz="1600" dirty="0">
                <a:latin typeface="Arial Narrow" panose="020B0606020202030204" pitchFamily="34" charset="0"/>
                <a:ea typeface="+mj-ea"/>
                <a:cs typeface="+mj-cs"/>
              </a:rPr>
              <a:t>ise </a:t>
            </a:r>
            <a:r>
              <a:rPr lang="tr-TR" sz="1600" b="1" dirty="0">
                <a:latin typeface="Arial Narrow" panose="020B0606020202030204" pitchFamily="34" charset="0"/>
                <a:ea typeface="+mj-ea"/>
                <a:cs typeface="+mj-cs"/>
              </a:rPr>
              <a:t>kolay alevlenebilir</a:t>
            </a:r>
            <a:r>
              <a:rPr lang="tr-TR" sz="1600" dirty="0">
                <a:latin typeface="Arial Narrow" panose="020B0606020202030204" pitchFamily="34" charset="0"/>
                <a:ea typeface="+mj-ea"/>
                <a:cs typeface="+mj-cs"/>
              </a:rPr>
              <a:t> özelliğe sahiptirler. </a:t>
            </a:r>
            <a:r>
              <a:rPr lang="tr-TR" sz="1600" b="1" dirty="0" smtClean="0">
                <a:latin typeface="Arial Narrow" panose="020B0606020202030204" pitchFamily="34" charset="0"/>
                <a:ea typeface="+mj-ea"/>
                <a:cs typeface="+mj-cs"/>
              </a:rPr>
              <a:t>21</a:t>
            </a:r>
            <a:r>
              <a:rPr lang="tr-TR" sz="1600" baseline="30000" dirty="0" smtClean="0"/>
              <a:t>o</a:t>
            </a:r>
            <a:r>
              <a:rPr lang="tr-TR" sz="1600" dirty="0" smtClean="0"/>
              <a:t>C </a:t>
            </a:r>
            <a:r>
              <a:rPr lang="tr-TR" sz="1600" b="1" dirty="0" smtClean="0">
                <a:latin typeface="Arial Narrow" panose="020B0606020202030204" pitchFamily="34" charset="0"/>
                <a:ea typeface="+mj-ea"/>
                <a:cs typeface="+mj-cs"/>
              </a:rPr>
              <a:t>- 55</a:t>
            </a:r>
            <a:r>
              <a:rPr lang="tr-TR" sz="1600" baseline="30000" dirty="0" smtClean="0"/>
              <a:t>o</a:t>
            </a:r>
            <a:r>
              <a:rPr lang="tr-TR" sz="1600" dirty="0" smtClean="0"/>
              <a:t>C</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sıcaklık aralığında parlama gösteren </a:t>
            </a:r>
            <a:r>
              <a:rPr lang="tr-TR" sz="1600" dirty="0">
                <a:latin typeface="Arial Narrow" panose="020B0606020202030204" pitchFamily="34" charset="0"/>
                <a:ea typeface="+mj-ea"/>
                <a:cs typeface="+mj-cs"/>
              </a:rPr>
              <a:t>sıvı haldeki maddelere </a:t>
            </a:r>
            <a:r>
              <a:rPr lang="tr-TR" sz="1600" b="1" dirty="0">
                <a:latin typeface="Arial Narrow" panose="020B0606020202030204" pitchFamily="34" charset="0"/>
                <a:ea typeface="+mj-ea"/>
                <a:cs typeface="+mj-cs"/>
              </a:rPr>
              <a:t>alevlenebilir maddeler </a:t>
            </a:r>
            <a:r>
              <a:rPr lang="tr-TR" sz="1600" dirty="0">
                <a:latin typeface="Arial Narrow" panose="020B0606020202030204" pitchFamily="34" charset="0"/>
                <a:ea typeface="+mj-ea"/>
                <a:cs typeface="+mj-cs"/>
              </a:rPr>
              <a:t>denir. </a:t>
            </a:r>
          </a:p>
        </p:txBody>
      </p:sp>
    </p:spTree>
    <p:extLst>
      <p:ext uri="{BB962C8B-B14F-4D97-AF65-F5344CB8AC3E}">
        <p14:creationId xmlns:p14="http://schemas.microsoft.com/office/powerpoint/2010/main" val="1418710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Parlama </a:t>
            </a:r>
            <a:r>
              <a:rPr lang="tr-TR" sz="1600" b="1" dirty="0">
                <a:latin typeface="Arial Narrow" panose="020B0606020202030204" pitchFamily="34" charset="0"/>
                <a:ea typeface="+mj-ea"/>
                <a:cs typeface="+mj-cs"/>
              </a:rPr>
              <a:t>(Alevlenme) Noktası</a:t>
            </a:r>
            <a:r>
              <a:rPr lang="tr-TR" sz="1600" dirty="0">
                <a:latin typeface="Arial Narrow" panose="020B0606020202030204" pitchFamily="34" charset="0"/>
                <a:ea typeface="+mj-ea"/>
                <a:cs typeface="+mj-cs"/>
              </a:rPr>
              <a:t>; bir ısıtıcı vasıtasıyla ısıtılan </a:t>
            </a:r>
            <a:r>
              <a:rPr lang="tr-TR" sz="1600" b="1" dirty="0">
                <a:latin typeface="Arial Narrow" panose="020B0606020202030204" pitchFamily="34" charset="0"/>
                <a:ea typeface="+mj-ea"/>
                <a:cs typeface="+mj-cs"/>
              </a:rPr>
              <a:t>sıvılar bulundukları ortama buharlarını yayarlar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Oluşan bu </a:t>
            </a:r>
            <a:r>
              <a:rPr lang="tr-TR" sz="1600" b="1" dirty="0">
                <a:latin typeface="Arial Narrow" panose="020B0606020202030204" pitchFamily="34" charset="0"/>
                <a:ea typeface="+mj-ea"/>
                <a:cs typeface="+mj-cs"/>
              </a:rPr>
              <a:t>buharlar hava ile belirli oranlarda karışım </a:t>
            </a:r>
            <a:r>
              <a:rPr lang="tr-TR" sz="1600" dirty="0">
                <a:latin typeface="Arial Narrow" panose="020B0606020202030204" pitchFamily="34" charset="0"/>
                <a:ea typeface="+mj-ea"/>
                <a:cs typeface="+mj-cs"/>
              </a:rPr>
              <a:t>oluşturur. Doygun hâldeki hava-buhar karışımının </a:t>
            </a:r>
            <a:r>
              <a:rPr lang="tr-TR" sz="1600" b="1" dirty="0">
                <a:latin typeface="Arial Narrow" panose="020B0606020202030204" pitchFamily="34" charset="0"/>
                <a:ea typeface="+mj-ea"/>
                <a:cs typeface="+mj-cs"/>
              </a:rPr>
              <a:t>parlama yaptığı ilk sıcaklığa alevlenme veya parlama noktası denir. </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Parlayıcı </a:t>
            </a:r>
            <a:r>
              <a:rPr lang="tr-TR" sz="1600" b="1" dirty="0">
                <a:latin typeface="Arial Narrow" panose="020B0606020202030204" pitchFamily="34" charset="0"/>
                <a:ea typeface="+mj-ea"/>
                <a:cs typeface="+mj-cs"/>
              </a:rPr>
              <a:t>sıvıların buharları</a:t>
            </a:r>
            <a:r>
              <a:rPr lang="tr-TR" sz="1600" dirty="0">
                <a:latin typeface="Arial Narrow" panose="020B0606020202030204" pitchFamily="34" charset="0"/>
                <a:ea typeface="+mj-ea"/>
                <a:cs typeface="+mj-cs"/>
              </a:rPr>
              <a:t> ve yanıcı özellik taşıyan maddelerin tümü </a:t>
            </a:r>
            <a:r>
              <a:rPr lang="tr-TR" sz="1600" b="1" dirty="0">
                <a:latin typeface="Arial Narrow" panose="020B0606020202030204" pitchFamily="34" charset="0"/>
                <a:ea typeface="+mj-ea"/>
                <a:cs typeface="+mj-cs"/>
              </a:rPr>
              <a:t>patlamaya neden olurlar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Parlayıcı maddelerin buharlarının hava ile karışımları yeterli oranda olması gereklidir. Karışımda </a:t>
            </a:r>
            <a:r>
              <a:rPr lang="tr-TR" sz="1600" b="1" dirty="0">
                <a:latin typeface="Arial Narrow" panose="020B0606020202030204" pitchFamily="34" charset="0"/>
                <a:ea typeface="+mj-ea"/>
                <a:cs typeface="+mj-cs"/>
              </a:rPr>
              <a:t>hava miktarı az olduğunda</a:t>
            </a:r>
            <a:r>
              <a:rPr lang="tr-TR" sz="1600" dirty="0">
                <a:latin typeface="Arial Narrow" panose="020B0606020202030204" pitchFamily="34" charset="0"/>
                <a:ea typeface="+mj-ea"/>
                <a:cs typeface="+mj-cs"/>
              </a:rPr>
              <a:t>, ortamda yeterli oksijen olmayacağından </a:t>
            </a:r>
            <a:r>
              <a:rPr lang="tr-TR" sz="1600" b="1" dirty="0">
                <a:latin typeface="Arial Narrow" panose="020B0606020202030204" pitchFamily="34" charset="0"/>
                <a:ea typeface="+mj-ea"/>
                <a:cs typeface="+mj-cs"/>
              </a:rPr>
              <a:t>parlama gerçekleşmeyecektir</a:t>
            </a:r>
            <a:r>
              <a:rPr lang="tr-TR" sz="1600" dirty="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Parlama </a:t>
            </a:r>
            <a:r>
              <a:rPr lang="tr-TR" sz="1600" b="1" dirty="0">
                <a:latin typeface="Arial Narrow" panose="020B0606020202030204" pitchFamily="34" charset="0"/>
                <a:ea typeface="+mj-ea"/>
                <a:cs typeface="+mj-cs"/>
              </a:rPr>
              <a:t>etkisi kolay alevlenebilir maddelerde görülür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Patlama ise, tam anlamıyla bir yanma olayıdır</a:t>
            </a:r>
            <a:r>
              <a:rPr lang="tr-TR" sz="1600" dirty="0">
                <a:latin typeface="Arial Narrow" panose="020B0606020202030204" pitchFamily="34" charset="0"/>
                <a:ea typeface="+mj-ea"/>
                <a:cs typeface="+mj-cs"/>
              </a:rPr>
              <a:t>. Patlama anında enerji boşalma hızı çok yüksektir. Patlama yangına sebep olmadığı gibi, yangın patlamanın bir sonucudur. </a:t>
            </a:r>
            <a:r>
              <a:rPr lang="tr-TR" sz="1600" b="1" dirty="0">
                <a:latin typeface="Arial Narrow" panose="020B0606020202030204" pitchFamily="34" charset="0"/>
                <a:ea typeface="+mj-ea"/>
                <a:cs typeface="+mj-cs"/>
              </a:rPr>
              <a:t>Genel olarak patlamalar dört gruba ayrılır: </a:t>
            </a:r>
          </a:p>
        </p:txBody>
      </p:sp>
    </p:spTree>
    <p:extLst>
      <p:ext uri="{BB962C8B-B14F-4D97-AF65-F5344CB8AC3E}">
        <p14:creationId xmlns:p14="http://schemas.microsoft.com/office/powerpoint/2010/main" val="2776055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400050" indent="-400050">
              <a:lnSpc>
                <a:spcPct val="150000"/>
              </a:lnSpc>
              <a:buFont typeface="+mj-lt"/>
              <a:buAutoNum type="romanUcPeriod"/>
            </a:pPr>
            <a:r>
              <a:rPr lang="tr-TR" sz="1600" b="1" dirty="0">
                <a:latin typeface="Arial Narrow" panose="020B0606020202030204" pitchFamily="34" charset="0"/>
                <a:ea typeface="+mj-ea"/>
                <a:cs typeface="+mj-cs"/>
              </a:rPr>
              <a:t>Parlayıcı </a:t>
            </a:r>
            <a:r>
              <a:rPr lang="tr-TR" sz="1600" b="1" dirty="0">
                <a:latin typeface="Arial Narrow" panose="020B0606020202030204" pitchFamily="34" charset="0"/>
                <a:ea typeface="+mj-ea"/>
                <a:cs typeface="+mj-cs"/>
              </a:rPr>
              <a:t>gaz, buhar veya tozlar</a:t>
            </a:r>
            <a:r>
              <a:rPr lang="tr-TR" sz="1600" dirty="0">
                <a:latin typeface="Arial Narrow" panose="020B0606020202030204" pitchFamily="34" charset="0"/>
                <a:ea typeface="+mj-ea"/>
                <a:cs typeface="+mj-cs"/>
              </a:rPr>
              <a:t> kapalı bir alanda </a:t>
            </a:r>
            <a:r>
              <a:rPr lang="tr-TR" sz="1600" b="1" dirty="0">
                <a:latin typeface="Arial Narrow" panose="020B0606020202030204" pitchFamily="34" charset="0"/>
                <a:ea typeface="+mj-ea"/>
                <a:cs typeface="+mj-cs"/>
              </a:rPr>
              <a:t>çok hızlı oksitlenirse </a:t>
            </a:r>
            <a:r>
              <a:rPr lang="tr-TR" sz="1600" dirty="0">
                <a:latin typeface="Arial Narrow" panose="020B0606020202030204" pitchFamily="34" charset="0"/>
                <a:ea typeface="+mj-ea"/>
                <a:cs typeface="+mj-cs"/>
              </a:rPr>
              <a:t>oluşacak reaksiyon sonucunda </a:t>
            </a:r>
            <a:r>
              <a:rPr lang="tr-TR" sz="1600" b="1" dirty="0">
                <a:latin typeface="Arial Narrow" panose="020B0606020202030204" pitchFamily="34" charset="0"/>
                <a:ea typeface="+mj-ea"/>
                <a:cs typeface="+mj-cs"/>
              </a:rPr>
              <a:t>büyük miktarda enerji boşalımı olacaktır</a:t>
            </a:r>
            <a:r>
              <a:rPr lang="tr-TR" sz="1600" dirty="0">
                <a:latin typeface="Arial Narrow" panose="020B0606020202030204" pitchFamily="34" charset="0"/>
                <a:ea typeface="+mj-ea"/>
                <a:cs typeface="+mj-cs"/>
              </a:rPr>
              <a:t>. Bu enerjinin etkisiyle patlama meydana gelecektir. Bu tip patlamalara çok hızlı oksitlenme veya çok hızlı yanma patlamaları denir. Örneğin; aseton </a:t>
            </a:r>
            <a:r>
              <a:rPr lang="tr-TR" sz="1600" b="1" dirty="0">
                <a:latin typeface="Arial Narrow" panose="020B0606020202030204" pitchFamily="34" charset="0"/>
                <a:ea typeface="+mj-ea"/>
                <a:cs typeface="+mj-cs"/>
              </a:rPr>
              <a:t>buharı-hava</a:t>
            </a:r>
            <a:r>
              <a:rPr lang="tr-TR" sz="1600" b="1" dirty="0">
                <a:latin typeface="Arial Narrow" panose="020B0606020202030204" pitchFamily="34" charset="0"/>
                <a:ea typeface="+mj-ea"/>
                <a:cs typeface="+mj-cs"/>
              </a:rPr>
              <a:t>, benzin buharı-hava</a:t>
            </a:r>
            <a:r>
              <a:rPr lang="tr-TR" sz="1600" dirty="0">
                <a:latin typeface="Arial Narrow" panose="020B0606020202030204" pitchFamily="34" charset="0"/>
                <a:ea typeface="+mj-ea"/>
                <a:cs typeface="+mj-cs"/>
              </a:rPr>
              <a:t>, LPG (</a:t>
            </a:r>
            <a:r>
              <a:rPr lang="tr-TR" sz="1600" dirty="0" err="1">
                <a:latin typeface="Arial Narrow" panose="020B0606020202030204" pitchFamily="34" charset="0"/>
                <a:ea typeface="+mj-ea"/>
                <a:cs typeface="+mj-cs"/>
              </a:rPr>
              <a:t>propan</a:t>
            </a:r>
            <a:r>
              <a:rPr lang="tr-TR" sz="1600" dirty="0">
                <a:latin typeface="Arial Narrow" panose="020B0606020202030204" pitchFamily="34" charset="0"/>
                <a:ea typeface="+mj-ea"/>
                <a:cs typeface="+mj-cs"/>
              </a:rPr>
              <a:t> ve bütan)-hava, doğal gaz (metan)-hava karışımları; un, nişasta, </a:t>
            </a:r>
            <a:r>
              <a:rPr lang="tr-TR" sz="1600" b="1" dirty="0">
                <a:latin typeface="Arial Narrow" panose="020B0606020202030204" pitchFamily="34" charset="0"/>
                <a:ea typeface="+mj-ea"/>
                <a:cs typeface="+mj-cs"/>
              </a:rPr>
              <a:t>odun veya organik tozların hava ile karışımları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magnezyum tozu-hava karışımlarının </a:t>
            </a:r>
            <a:r>
              <a:rPr lang="tr-TR" sz="1600" dirty="0">
                <a:latin typeface="Arial Narrow" panose="020B0606020202030204" pitchFamily="34" charset="0"/>
                <a:ea typeface="+mj-ea"/>
                <a:cs typeface="+mj-cs"/>
              </a:rPr>
              <a:t>meydana getireceği patlamalar gibi. </a:t>
            </a:r>
            <a:endParaRPr lang="tr-TR" sz="1600" dirty="0">
              <a:latin typeface="Arial Narrow" panose="020B0606020202030204" pitchFamily="34" charset="0"/>
              <a:ea typeface="+mj-ea"/>
              <a:cs typeface="+mj-cs"/>
            </a:endParaRPr>
          </a:p>
          <a:p>
            <a:pPr marL="400050" indent="-400050">
              <a:lnSpc>
                <a:spcPct val="150000"/>
              </a:lnSpc>
              <a:buFont typeface="+mj-lt"/>
              <a:buAutoNum type="romanUcPeriod"/>
            </a:pPr>
            <a:r>
              <a:rPr lang="tr-TR" sz="1600" b="1" dirty="0">
                <a:latin typeface="Arial Narrow" panose="020B0606020202030204" pitchFamily="34" charset="0"/>
                <a:ea typeface="+mj-ea"/>
                <a:cs typeface="+mj-cs"/>
              </a:rPr>
              <a:t>Kararsız </a:t>
            </a:r>
            <a:r>
              <a:rPr lang="tr-TR" sz="1600" b="1" dirty="0">
                <a:latin typeface="Arial Narrow" panose="020B0606020202030204" pitchFamily="34" charset="0"/>
                <a:ea typeface="+mj-ea"/>
                <a:cs typeface="+mj-cs"/>
              </a:rPr>
              <a:t>yapılı maddelerin ayrışması çok hızlı meydana geldiği gibi</a:t>
            </a:r>
            <a:r>
              <a:rPr lang="tr-TR" sz="1600" dirty="0">
                <a:latin typeface="Arial Narrow" panose="020B0606020202030204" pitchFamily="34" charset="0"/>
                <a:ea typeface="+mj-ea"/>
                <a:cs typeface="+mj-cs"/>
              </a:rPr>
              <a:t>, reaksiyon sonucunda enerji boşalımı da çok hızlı olacaktır. Ortama verilen </a:t>
            </a:r>
            <a:r>
              <a:rPr lang="tr-TR" sz="1600" b="1" dirty="0">
                <a:latin typeface="Arial Narrow" panose="020B0606020202030204" pitchFamily="34" charset="0"/>
                <a:ea typeface="+mj-ea"/>
                <a:cs typeface="+mj-cs"/>
              </a:rPr>
              <a:t>büyük miktardaki ısı sonucunda patlama meydana gelecektir</a:t>
            </a:r>
            <a:r>
              <a:rPr lang="tr-TR" sz="1600" dirty="0">
                <a:latin typeface="Arial Narrow" panose="020B0606020202030204" pitchFamily="34" charset="0"/>
                <a:ea typeface="+mj-ea"/>
                <a:cs typeface="+mj-cs"/>
              </a:rPr>
              <a:t>. (Örneğin; </a:t>
            </a:r>
            <a:r>
              <a:rPr lang="tr-TR" sz="1600" b="1" dirty="0">
                <a:latin typeface="Arial Narrow" panose="020B0606020202030204" pitchFamily="34" charset="0"/>
                <a:ea typeface="+mj-ea"/>
                <a:cs typeface="+mj-cs"/>
              </a:rPr>
              <a:t>amonyum nitrat, dinamit, kara barut </a:t>
            </a:r>
            <a:r>
              <a:rPr lang="tr-TR" sz="1600" dirty="0">
                <a:latin typeface="Arial Narrow" panose="020B0606020202030204" pitchFamily="34" charset="0"/>
                <a:ea typeface="+mj-ea"/>
                <a:cs typeface="+mj-cs"/>
              </a:rPr>
              <a:t>patlamaları gibi.)Bu tür patlamalar tamamen kararsız yapılı maddelerin ayrışmasına dayalı olduğu için, patlama reaksiyonu için havanın oksijenine veya </a:t>
            </a:r>
            <a:r>
              <a:rPr lang="tr-TR" sz="1600" b="1" dirty="0">
                <a:latin typeface="Arial Narrow" panose="020B0606020202030204" pitchFamily="34" charset="0"/>
                <a:ea typeface="+mj-ea"/>
                <a:cs typeface="+mj-cs"/>
              </a:rPr>
              <a:t>oksijen kaynağına gerek yoktur</a:t>
            </a:r>
            <a:r>
              <a:rPr lang="tr-TR" sz="1600" dirty="0">
                <a:latin typeface="Arial Narrow" panose="020B0606020202030204" pitchFamily="34" charset="0"/>
                <a:ea typeface="+mj-ea"/>
                <a:cs typeface="+mj-cs"/>
              </a:rPr>
              <a:t>. </a:t>
            </a:r>
          </a:p>
          <a:p>
            <a:endParaRPr lang="tr-TR" sz="1600" dirty="0"/>
          </a:p>
          <a:p>
            <a:endParaRPr lang="tr-TR" sz="1600" dirty="0"/>
          </a:p>
        </p:txBody>
      </p:sp>
    </p:spTree>
    <p:extLst>
      <p:ext uri="{BB962C8B-B14F-4D97-AF65-F5344CB8AC3E}">
        <p14:creationId xmlns:p14="http://schemas.microsoft.com/office/powerpoint/2010/main" val="3029031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endParaRPr lang="tr-TR" sz="1600" dirty="0"/>
          </a:p>
          <a:p>
            <a:pPr marL="400050" indent="-400050">
              <a:lnSpc>
                <a:spcPct val="150000"/>
              </a:lnSpc>
              <a:buFont typeface="+mj-lt"/>
              <a:buAutoNum type="romanUcPeriod" startAt="3"/>
            </a:pPr>
            <a:r>
              <a:rPr lang="tr-TR" sz="1600" b="1" dirty="0">
                <a:latin typeface="Arial Narrow" panose="020B0606020202030204" pitchFamily="34" charset="0"/>
                <a:ea typeface="+mj-ea"/>
                <a:cs typeface="+mj-cs"/>
              </a:rPr>
              <a:t>Basınçlı kaplarda veya buhar kazanlarında </a:t>
            </a:r>
            <a:r>
              <a:rPr lang="tr-TR" sz="1600" dirty="0">
                <a:latin typeface="Arial Narrow" panose="020B0606020202030204" pitchFamily="34" charset="0"/>
                <a:ea typeface="+mj-ea"/>
                <a:cs typeface="+mj-cs"/>
              </a:rPr>
              <a:t>oluşabilecek </a:t>
            </a:r>
            <a:r>
              <a:rPr lang="tr-TR" sz="1600" b="1" dirty="0">
                <a:latin typeface="Arial Narrow" panose="020B0606020202030204" pitchFamily="34" charset="0"/>
                <a:ea typeface="+mj-ea"/>
                <a:cs typeface="+mj-cs"/>
              </a:rPr>
              <a:t>aşırı basınç artışı sonucunda kabın parçalanmasıyla sonuçlanan </a:t>
            </a:r>
            <a:r>
              <a:rPr lang="tr-TR" sz="1600" dirty="0">
                <a:latin typeface="Arial Narrow" panose="020B0606020202030204" pitchFamily="34" charset="0"/>
                <a:ea typeface="+mj-ea"/>
                <a:cs typeface="+mj-cs"/>
              </a:rPr>
              <a:t>patlamalar meydana gelir. Örneğin; </a:t>
            </a:r>
            <a:r>
              <a:rPr lang="tr-TR" sz="1600" b="1" dirty="0">
                <a:latin typeface="Arial Narrow" panose="020B0606020202030204" pitchFamily="34" charset="0"/>
                <a:ea typeface="+mj-ea"/>
                <a:cs typeface="+mj-cs"/>
              </a:rPr>
              <a:t>buhar kazanlarının aşırı ısıtılması </a:t>
            </a:r>
            <a:r>
              <a:rPr lang="tr-TR" sz="1600" dirty="0">
                <a:latin typeface="Arial Narrow" panose="020B0606020202030204" pitchFamily="34" charset="0"/>
                <a:ea typeface="+mj-ea"/>
                <a:cs typeface="+mj-cs"/>
              </a:rPr>
              <a:t>sonucunda buharın sıcaklığı giderek artacaktır. Sıcaklık artışı kazanda </a:t>
            </a:r>
            <a:r>
              <a:rPr lang="tr-TR" sz="1600" b="1" dirty="0">
                <a:latin typeface="Arial Narrow" panose="020B0606020202030204" pitchFamily="34" charset="0"/>
                <a:ea typeface="+mj-ea"/>
                <a:cs typeface="+mj-cs"/>
              </a:rPr>
              <a:t>iç basıncın artmasına neden olacağından </a:t>
            </a:r>
            <a:r>
              <a:rPr lang="tr-TR" sz="1600" dirty="0">
                <a:latin typeface="Arial Narrow" panose="020B0606020202030204" pitchFamily="34" charset="0"/>
                <a:ea typeface="+mj-ea"/>
                <a:cs typeface="+mj-cs"/>
              </a:rPr>
              <a:t>kritik basıncın üzerine çıkıldığında </a:t>
            </a:r>
            <a:r>
              <a:rPr lang="tr-TR" sz="1600" b="1" dirty="0">
                <a:latin typeface="Arial Narrow" panose="020B0606020202030204" pitchFamily="34" charset="0"/>
                <a:ea typeface="+mj-ea"/>
                <a:cs typeface="+mj-cs"/>
              </a:rPr>
              <a:t>kazan yırtılacak ve patlama meydana </a:t>
            </a:r>
            <a:r>
              <a:rPr lang="tr-TR" sz="1600" dirty="0">
                <a:latin typeface="Arial Narrow" panose="020B0606020202030204" pitchFamily="34" charset="0"/>
                <a:ea typeface="+mj-ea"/>
                <a:cs typeface="+mj-cs"/>
              </a:rPr>
              <a:t>gelecektir. </a:t>
            </a:r>
          </a:p>
          <a:p>
            <a:pPr marL="400050" indent="-400050">
              <a:lnSpc>
                <a:spcPct val="150000"/>
              </a:lnSpc>
              <a:buFont typeface="+mj-lt"/>
              <a:buAutoNum type="romanUcPeriod" startAt="3"/>
            </a:pPr>
            <a:r>
              <a:rPr lang="tr-TR" sz="1600" b="1" dirty="0" smtClean="0">
                <a:latin typeface="Arial Narrow" panose="020B0606020202030204" pitchFamily="34" charset="0"/>
                <a:ea typeface="+mj-ea"/>
                <a:cs typeface="+mj-cs"/>
              </a:rPr>
              <a:t>Nükleer </a:t>
            </a:r>
            <a:r>
              <a:rPr lang="tr-TR" sz="1600" b="1" dirty="0">
                <a:latin typeface="Arial Narrow" panose="020B0606020202030204" pitchFamily="34" charset="0"/>
                <a:ea typeface="+mj-ea"/>
                <a:cs typeface="+mj-cs"/>
              </a:rPr>
              <a:t>reaksiyonlar sonucunda </a:t>
            </a:r>
            <a:r>
              <a:rPr lang="tr-TR" sz="1600" dirty="0">
                <a:latin typeface="Arial Narrow" panose="020B0606020202030204" pitchFamily="34" charset="0"/>
                <a:ea typeface="+mj-ea"/>
                <a:cs typeface="+mj-cs"/>
              </a:rPr>
              <a:t>madde enerjiye dönüşeceği için </a:t>
            </a:r>
            <a:r>
              <a:rPr lang="tr-TR" sz="1600" b="1" dirty="0">
                <a:latin typeface="Arial Narrow" panose="020B0606020202030204" pitchFamily="34" charset="0"/>
                <a:ea typeface="+mj-ea"/>
                <a:cs typeface="+mj-cs"/>
              </a:rPr>
              <a:t>açığa çıkan enerji son derece fazla olacağından patlama meydana </a:t>
            </a:r>
            <a:r>
              <a:rPr lang="tr-TR" sz="1600" dirty="0">
                <a:latin typeface="Arial Narrow" panose="020B0606020202030204" pitchFamily="34" charset="0"/>
                <a:ea typeface="+mj-ea"/>
                <a:cs typeface="+mj-cs"/>
              </a:rPr>
              <a:t>gelecektir. </a:t>
            </a:r>
            <a:r>
              <a:rPr lang="tr-TR" sz="1600" dirty="0">
                <a:latin typeface="Arial Narrow" panose="020B0606020202030204" pitchFamily="34" charset="0"/>
                <a:ea typeface="+mj-ea"/>
                <a:cs typeface="+mj-cs"/>
              </a:rPr>
              <a:t>Örneğin; </a:t>
            </a:r>
            <a:r>
              <a:rPr lang="tr-TR" sz="1600" b="1" dirty="0">
                <a:latin typeface="Arial Narrow" panose="020B0606020202030204" pitchFamily="34" charset="0"/>
                <a:ea typeface="+mj-ea"/>
                <a:cs typeface="+mj-cs"/>
              </a:rPr>
              <a:t>uranyumun patlatılması </a:t>
            </a:r>
            <a:r>
              <a:rPr lang="tr-TR" sz="1600" dirty="0">
                <a:latin typeface="Arial Narrow" panose="020B0606020202030204" pitchFamily="34" charset="0"/>
                <a:ea typeface="+mj-ea"/>
                <a:cs typeface="+mj-cs"/>
              </a:rPr>
              <a:t>(atom bombası) veya </a:t>
            </a:r>
            <a:r>
              <a:rPr lang="tr-TR" sz="1600" b="1" dirty="0">
                <a:latin typeface="Arial Narrow" panose="020B0606020202030204" pitchFamily="34" charset="0"/>
                <a:ea typeface="+mj-ea"/>
                <a:cs typeface="+mj-cs"/>
              </a:rPr>
              <a:t>hidrojen bombasının patlatılması </a:t>
            </a:r>
            <a:r>
              <a:rPr lang="tr-TR" sz="1600" dirty="0">
                <a:latin typeface="Arial Narrow" panose="020B0606020202030204" pitchFamily="34" charset="0"/>
                <a:ea typeface="+mj-ea"/>
                <a:cs typeface="+mj-cs"/>
              </a:rPr>
              <a:t>gibi patlayıcılar nükleer patlayıcılar olarak bilinir. </a:t>
            </a:r>
          </a:p>
          <a:p>
            <a:endParaRPr lang="tr-TR" sz="1600" dirty="0"/>
          </a:p>
          <a:p>
            <a:endParaRPr lang="tr-TR" sz="1600" dirty="0"/>
          </a:p>
        </p:txBody>
      </p:sp>
    </p:spTree>
    <p:extLst>
      <p:ext uri="{BB962C8B-B14F-4D97-AF65-F5344CB8AC3E}">
        <p14:creationId xmlns:p14="http://schemas.microsoft.com/office/powerpoint/2010/main" val="3798663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Yanma </a:t>
            </a:r>
            <a:r>
              <a:rPr lang="tr-TR" sz="1600" b="1" dirty="0">
                <a:latin typeface="Arial Narrow" panose="020B0606020202030204" pitchFamily="34" charset="0"/>
                <a:ea typeface="+mj-ea"/>
                <a:cs typeface="+mj-cs"/>
              </a:rPr>
              <a:t>noktası; </a:t>
            </a:r>
            <a:r>
              <a:rPr lang="tr-TR" sz="1600" dirty="0">
                <a:latin typeface="Arial Narrow" panose="020B0606020202030204" pitchFamily="34" charset="0"/>
                <a:ea typeface="+mj-ea"/>
                <a:cs typeface="+mj-cs"/>
              </a:rPr>
              <a:t>parlayıcı ve patlayıcı gazlar ile </a:t>
            </a:r>
            <a:r>
              <a:rPr lang="tr-TR" sz="1600" b="1" dirty="0">
                <a:latin typeface="Arial Narrow" panose="020B0606020202030204" pitchFamily="34" charset="0"/>
                <a:ea typeface="+mj-ea"/>
                <a:cs typeface="+mj-cs"/>
              </a:rPr>
              <a:t>sıvıların buharları hava ile karışım oluşturdukları</a:t>
            </a:r>
            <a:r>
              <a:rPr lang="tr-TR" sz="1600" dirty="0">
                <a:latin typeface="Arial Narrow" panose="020B0606020202030204" pitchFamily="34" charset="0"/>
                <a:ea typeface="+mj-ea"/>
                <a:cs typeface="+mj-cs"/>
              </a:rPr>
              <a:t> zaman ortamda </a:t>
            </a:r>
            <a:r>
              <a:rPr lang="tr-TR" sz="1600" b="1" dirty="0">
                <a:latin typeface="Arial Narrow" panose="020B0606020202030204" pitchFamily="34" charset="0"/>
                <a:ea typeface="+mj-ea"/>
                <a:cs typeface="+mj-cs"/>
              </a:rPr>
              <a:t>alev olmaksızın kendi kendilerine yanma etkisi gösterebildikleri sıcaklığa yanma noktası denir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Yanma noktasına ulaşılma durumunda yanmanın önüne geçebilmek için yangına müdahale edilmelidir. Aksi takdirde yanma devam edecektir. </a:t>
            </a:r>
            <a:r>
              <a:rPr lang="tr-TR" sz="1600" b="1" dirty="0">
                <a:latin typeface="Arial Narrow" panose="020B0606020202030204" pitchFamily="34" charset="0"/>
                <a:ea typeface="+mj-ea"/>
                <a:cs typeface="+mj-cs"/>
              </a:rPr>
              <a:t>Parlayabilir maddeler, buharları ve hava ile yapmış oldukları karışımlar yanabilir.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benzin -</a:t>
            </a:r>
            <a:r>
              <a:rPr lang="tr-TR" sz="1600" dirty="0" smtClean="0">
                <a:latin typeface="Arial Narrow" panose="020B0606020202030204" pitchFamily="34" charset="0"/>
                <a:ea typeface="+mj-ea"/>
                <a:cs typeface="+mj-cs"/>
              </a:rPr>
              <a:t>40</a:t>
            </a:r>
            <a:r>
              <a:rPr lang="tr-TR" sz="1600" baseline="30000" dirty="0"/>
              <a:t>o</a:t>
            </a:r>
            <a:r>
              <a:rPr lang="tr-TR" sz="1600" dirty="0"/>
              <a:t>C</a:t>
            </a:r>
            <a:r>
              <a:rPr lang="tr-TR" sz="1600" dirty="0" smtClean="0">
                <a:latin typeface="Arial Narrow" panose="020B0606020202030204" pitchFamily="34" charset="0"/>
                <a:ea typeface="+mj-ea"/>
                <a:cs typeface="+mj-cs"/>
              </a:rPr>
              <a:t>’de </a:t>
            </a:r>
            <a:r>
              <a:rPr lang="tr-TR" sz="1600" dirty="0">
                <a:latin typeface="Arial Narrow" panose="020B0606020202030204" pitchFamily="34" charset="0"/>
                <a:ea typeface="+mj-ea"/>
                <a:cs typeface="+mj-cs"/>
              </a:rPr>
              <a:t>parlama yapabilen bir sıvı olmasına rağmen, -</a:t>
            </a:r>
            <a:r>
              <a:rPr lang="tr-TR" sz="1600" dirty="0" smtClean="0">
                <a:latin typeface="Arial Narrow" panose="020B0606020202030204" pitchFamily="34" charset="0"/>
                <a:ea typeface="+mj-ea"/>
                <a:cs typeface="+mj-cs"/>
              </a:rPr>
              <a:t>40</a:t>
            </a:r>
            <a:r>
              <a:rPr lang="tr-TR" sz="1600" baseline="30000" dirty="0"/>
              <a:t>o</a:t>
            </a:r>
            <a:r>
              <a:rPr lang="tr-TR" sz="1600" dirty="0"/>
              <a:t>C</a:t>
            </a:r>
            <a:r>
              <a:rPr lang="tr-TR" sz="1600" dirty="0" smtClean="0">
                <a:latin typeface="Arial Narrow" panose="020B0606020202030204" pitchFamily="34" charset="0"/>
                <a:ea typeface="+mj-ea"/>
                <a:cs typeface="+mj-cs"/>
              </a:rPr>
              <a:t>’nin </a:t>
            </a:r>
            <a:r>
              <a:rPr lang="tr-TR" sz="1600" dirty="0">
                <a:latin typeface="Arial Narrow" panose="020B0606020202030204" pitchFamily="34" charset="0"/>
                <a:ea typeface="+mj-ea"/>
                <a:cs typeface="+mj-cs"/>
              </a:rPr>
              <a:t>altındaki sıcaklıklarda bile benzin buharları hava ile yanıcı buharlar üretebilmektedir. </a:t>
            </a:r>
          </a:p>
          <a:p>
            <a:pPr marL="0" indent="0">
              <a:lnSpc>
                <a:spcPct val="150000"/>
              </a:lnSpc>
              <a:buNone/>
            </a:pPr>
            <a:r>
              <a:rPr lang="tr-TR" sz="1600" dirty="0" smtClean="0">
                <a:latin typeface="Arial Narrow" panose="020B0606020202030204" pitchFamily="34" charset="0"/>
                <a:ea typeface="+mj-ea"/>
                <a:cs typeface="+mj-cs"/>
              </a:rPr>
              <a:t>	Maddeler </a:t>
            </a:r>
            <a:r>
              <a:rPr lang="tr-TR" sz="1600" dirty="0">
                <a:latin typeface="Arial Narrow" panose="020B0606020202030204" pitchFamily="34" charset="0"/>
                <a:ea typeface="+mj-ea"/>
                <a:cs typeface="+mj-cs"/>
              </a:rPr>
              <a:t>belirli sınırlar dâhilinde </a:t>
            </a:r>
            <a:r>
              <a:rPr lang="tr-TR" sz="1600" b="1" dirty="0">
                <a:latin typeface="Arial Narrow" panose="020B0606020202030204" pitchFamily="34" charset="0"/>
                <a:ea typeface="+mj-ea"/>
                <a:cs typeface="+mj-cs"/>
              </a:rPr>
              <a:t>yanma ve patlama tehlikesi gösterebilirler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sınırlar; hava içerisindeki buharın en düşük ve en yüksek konsantrasyon değerlerine karşılık gelmektedir. Yanma ve patlama Sınırları: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En </a:t>
            </a:r>
            <a:r>
              <a:rPr lang="tr-TR" sz="1600" dirty="0">
                <a:latin typeface="Arial Narrow" panose="020B0606020202030204" pitchFamily="34" charset="0"/>
                <a:ea typeface="+mj-ea"/>
                <a:cs typeface="+mj-cs"/>
              </a:rPr>
              <a:t>düşük ve en yüksek </a:t>
            </a:r>
            <a:r>
              <a:rPr lang="tr-TR" sz="1600" b="1" dirty="0">
                <a:latin typeface="Arial Narrow" panose="020B0606020202030204" pitchFamily="34" charset="0"/>
                <a:ea typeface="+mj-ea"/>
                <a:cs typeface="+mj-cs"/>
              </a:rPr>
              <a:t>yanma sınırları </a:t>
            </a:r>
            <a:r>
              <a:rPr lang="tr-TR" sz="1600" dirty="0">
                <a:latin typeface="Arial Narrow" panose="020B0606020202030204" pitchFamily="34" charset="0"/>
                <a:ea typeface="+mj-ea"/>
                <a:cs typeface="+mj-cs"/>
              </a:rPr>
              <a:t>(LFL) ve (UFL) ile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En </a:t>
            </a:r>
            <a:r>
              <a:rPr lang="tr-TR" sz="1600" dirty="0">
                <a:latin typeface="Arial Narrow" panose="020B0606020202030204" pitchFamily="34" charset="0"/>
                <a:ea typeface="+mj-ea"/>
                <a:cs typeface="+mj-cs"/>
              </a:rPr>
              <a:t>düşük ve en yüksek </a:t>
            </a:r>
            <a:r>
              <a:rPr lang="tr-TR" sz="1600" b="1" dirty="0">
                <a:latin typeface="Arial Narrow" panose="020B0606020202030204" pitchFamily="34" charset="0"/>
                <a:ea typeface="+mj-ea"/>
                <a:cs typeface="+mj-cs"/>
              </a:rPr>
              <a:t>patlama sınırları </a:t>
            </a:r>
            <a:r>
              <a:rPr lang="tr-TR" sz="1600" dirty="0">
                <a:latin typeface="Arial Narrow" panose="020B0606020202030204" pitchFamily="34" charset="0"/>
                <a:ea typeface="+mj-ea"/>
                <a:cs typeface="+mj-cs"/>
              </a:rPr>
              <a:t>(LEL) ve (UEL) şeklinde ifade edilirler</a:t>
            </a:r>
            <a:r>
              <a:rPr lang="tr-TR" sz="1600" dirty="0"/>
              <a:t>. </a:t>
            </a:r>
          </a:p>
          <a:p>
            <a:pPr marL="0" indent="0">
              <a:buNone/>
            </a:pPr>
            <a:endParaRPr lang="tr-TR" sz="1600" dirty="0"/>
          </a:p>
          <a:p>
            <a:endParaRPr lang="tr-TR" sz="1600" dirty="0"/>
          </a:p>
        </p:txBody>
      </p:sp>
    </p:spTree>
    <p:extLst>
      <p:ext uri="{BB962C8B-B14F-4D97-AF65-F5344CB8AC3E}">
        <p14:creationId xmlns:p14="http://schemas.microsoft.com/office/powerpoint/2010/main" val="1682098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Buhar </a:t>
            </a:r>
            <a:r>
              <a:rPr lang="tr-TR" sz="1600" b="1" dirty="0">
                <a:latin typeface="Arial Narrow" panose="020B0606020202030204" pitchFamily="34" charset="0"/>
                <a:ea typeface="+mj-ea"/>
                <a:cs typeface="+mj-cs"/>
              </a:rPr>
              <a:t>yüzdesi düşük </a:t>
            </a:r>
            <a:r>
              <a:rPr lang="tr-TR" sz="1600" dirty="0">
                <a:latin typeface="Arial Narrow" panose="020B0606020202030204" pitchFamily="34" charset="0"/>
                <a:ea typeface="+mj-ea"/>
                <a:cs typeface="+mj-cs"/>
              </a:rPr>
              <a:t>olan karışımların yanma ve </a:t>
            </a:r>
            <a:r>
              <a:rPr lang="tr-TR" sz="1600" b="1" dirty="0">
                <a:latin typeface="Arial Narrow" panose="020B0606020202030204" pitchFamily="34" charset="0"/>
                <a:ea typeface="+mj-ea"/>
                <a:cs typeface="+mj-cs"/>
              </a:rPr>
              <a:t>patlama tehlikesi oldukça zayıf </a:t>
            </a:r>
            <a:r>
              <a:rPr lang="tr-TR" sz="1600" dirty="0">
                <a:latin typeface="Arial Narrow" panose="020B0606020202030204" pitchFamily="34" charset="0"/>
                <a:ea typeface="+mj-ea"/>
                <a:cs typeface="+mj-cs"/>
              </a:rPr>
              <a:t>olmasına karşın, </a:t>
            </a:r>
            <a:r>
              <a:rPr lang="tr-TR" sz="1600" b="1" dirty="0">
                <a:latin typeface="Arial Narrow" panose="020B0606020202030204" pitchFamily="34" charset="0"/>
                <a:ea typeface="+mj-ea"/>
                <a:cs typeface="+mj-cs"/>
              </a:rPr>
              <a:t>yüksek seviyelerde </a:t>
            </a:r>
            <a:r>
              <a:rPr lang="tr-TR" sz="1600" dirty="0">
                <a:latin typeface="Arial Narrow" panose="020B0606020202030204" pitchFamily="34" charset="0"/>
                <a:ea typeface="+mj-ea"/>
                <a:cs typeface="+mj-cs"/>
              </a:rPr>
              <a:t>buhar içeren karışımlar ise </a:t>
            </a:r>
            <a:r>
              <a:rPr lang="tr-TR" sz="1600" b="1" dirty="0">
                <a:latin typeface="Arial Narrow" panose="020B0606020202030204" pitchFamily="34" charset="0"/>
                <a:ea typeface="+mj-ea"/>
                <a:cs typeface="+mj-cs"/>
              </a:rPr>
              <a:t>yanma ve patlama tehlikesi gösterirler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LFL</a:t>
            </a:r>
            <a:r>
              <a:rPr lang="tr-TR" sz="1600" dirty="0">
                <a:latin typeface="Arial Narrow" panose="020B0606020202030204" pitchFamily="34" charset="0"/>
                <a:ea typeface="+mj-ea"/>
                <a:cs typeface="+mj-cs"/>
              </a:rPr>
              <a:t>; ateşleme için gerekli olan buharın havaya oranının minimum yüzdesidir. </a:t>
            </a: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UFL</a:t>
            </a:r>
            <a:r>
              <a:rPr lang="tr-TR" sz="1600" dirty="0">
                <a:latin typeface="Arial Narrow" panose="020B0606020202030204" pitchFamily="34" charset="0"/>
                <a:ea typeface="+mj-ea"/>
                <a:cs typeface="+mj-cs"/>
              </a:rPr>
              <a:t>; ateşlemenin artık mümkün olamayacağı miktarın üzerinde buharın havaya oranının yüzdesidir. </a:t>
            </a:r>
          </a:p>
          <a:p>
            <a:pPr>
              <a:lnSpc>
                <a:spcPct val="150000"/>
              </a:lnSpc>
              <a:buFont typeface="Wingdings" panose="05000000000000000000" pitchFamily="2" charset="2"/>
              <a:buChar char="v"/>
            </a:pPr>
            <a:r>
              <a:rPr lang="tr-TR" sz="1600" b="1" dirty="0">
                <a:latin typeface="Arial Narrow" panose="020B0606020202030204" pitchFamily="34" charset="0"/>
                <a:ea typeface="+mj-ea"/>
                <a:cs typeface="+mj-cs"/>
              </a:rPr>
              <a:t>LEL</a:t>
            </a:r>
            <a:r>
              <a:rPr lang="tr-TR" sz="1600" dirty="0">
                <a:latin typeface="Arial Narrow" panose="020B0606020202030204" pitchFamily="34" charset="0"/>
                <a:ea typeface="+mj-ea"/>
                <a:cs typeface="+mj-cs"/>
              </a:rPr>
              <a:t>; hava içerisinde bulunan yakıt buharının patlama oluşturabileceği en az miktarıdır. </a:t>
            </a: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UEL</a:t>
            </a:r>
            <a:r>
              <a:rPr lang="tr-TR" sz="1600" dirty="0">
                <a:latin typeface="Arial Narrow" panose="020B0606020202030204" pitchFamily="34" charset="0"/>
                <a:ea typeface="+mj-ea"/>
                <a:cs typeface="+mj-cs"/>
              </a:rPr>
              <a:t>; hava içerisinde bulunan yakıt buharının patlama özelliğini devam ettirebilecek en yüksek miktarıdır. </a:t>
            </a:r>
          </a:p>
          <a:p>
            <a:pPr marL="0" indent="0">
              <a:lnSpc>
                <a:spcPct val="150000"/>
              </a:lnSpc>
              <a:buNone/>
            </a:pPr>
            <a:r>
              <a:rPr lang="tr-TR" sz="1600" b="1" dirty="0">
                <a:latin typeface="Arial Narrow" panose="020B0606020202030204" pitchFamily="34" charset="0"/>
                <a:ea typeface="+mj-ea"/>
                <a:cs typeface="+mj-cs"/>
              </a:rPr>
              <a:t>Bir ortamda patlamanın veya yanmanın gerçekleşmesi için</a:t>
            </a:r>
            <a:r>
              <a:rPr lang="tr-TR" sz="1600" b="1" dirty="0"/>
              <a:t>; </a:t>
            </a:r>
            <a:endParaRPr lang="tr-TR" sz="1600" b="1" dirty="0" smtClean="0"/>
          </a:p>
          <a:p>
            <a:pPr>
              <a:buFont typeface="Wingdings" panose="05000000000000000000" pitchFamily="2" charset="2"/>
              <a:buChar char="q"/>
            </a:pPr>
            <a:r>
              <a:rPr lang="tr-TR" sz="1600" b="1" dirty="0">
                <a:latin typeface="Arial Narrow" panose="020B0606020202030204" pitchFamily="34" charset="0"/>
                <a:ea typeface="+mj-ea"/>
                <a:cs typeface="+mj-cs"/>
              </a:rPr>
              <a:t>Oksijen </a:t>
            </a:r>
            <a:r>
              <a:rPr lang="tr-TR" sz="1600" b="1" dirty="0">
                <a:latin typeface="Arial Narrow" panose="020B0606020202030204" pitchFamily="34" charset="0"/>
                <a:ea typeface="+mj-ea"/>
                <a:cs typeface="+mj-cs"/>
              </a:rPr>
              <a:t>kaynağı bulunmalıdır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Karışımda </a:t>
            </a:r>
            <a:r>
              <a:rPr lang="tr-TR" sz="1600" dirty="0">
                <a:latin typeface="Arial Narrow" panose="020B0606020202030204" pitchFamily="34" charset="0"/>
                <a:ea typeface="+mj-ea"/>
                <a:cs typeface="+mj-cs"/>
              </a:rPr>
              <a:t>oksijen miktarı patlamanın veya yanmanın gerçekleşebilmesi için en alt (minimum) seviyede olması yeterlidir. </a:t>
            </a:r>
            <a:r>
              <a:rPr lang="tr-TR" sz="1600" b="1" dirty="0">
                <a:latin typeface="Arial Narrow" panose="020B0606020202030204" pitchFamily="34" charset="0"/>
                <a:ea typeface="+mj-ea"/>
                <a:cs typeface="+mj-cs"/>
              </a:rPr>
              <a:t>Bazı maddeler bulundukları ortam için oksijen kaynağı olabilirler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a:t>
            </a:r>
            <a:r>
              <a:rPr lang="tr-TR" sz="1600" dirty="0">
                <a:latin typeface="Arial Narrow" panose="020B0606020202030204" pitchFamily="34" charset="0"/>
                <a:ea typeface="+mj-ea"/>
                <a:cs typeface="+mj-cs"/>
              </a:rPr>
              <a:t>, sıvı hâlde bulunan </a:t>
            </a:r>
            <a:r>
              <a:rPr lang="tr-TR" sz="1600" b="1" dirty="0">
                <a:latin typeface="Arial Narrow" panose="020B0606020202030204" pitchFamily="34" charset="0"/>
                <a:ea typeface="+mj-ea"/>
                <a:cs typeface="+mj-cs"/>
              </a:rPr>
              <a:t>Hidrojen peroksit (H2O2) güneş ışığının etkisiyle içerdiği oksijeni serbest bırakacak</a:t>
            </a:r>
            <a:r>
              <a:rPr lang="tr-TR" sz="1600" dirty="0">
                <a:latin typeface="Arial Narrow" panose="020B0606020202030204" pitchFamily="34" charset="0"/>
                <a:ea typeface="+mj-ea"/>
                <a:cs typeface="+mj-cs"/>
              </a:rPr>
              <a:t> ve ortama yayılan oksijen ise </a:t>
            </a:r>
            <a:r>
              <a:rPr lang="tr-TR" sz="1600" b="1" dirty="0">
                <a:latin typeface="Arial Narrow" panose="020B0606020202030204" pitchFamily="34" charset="0"/>
                <a:ea typeface="+mj-ea"/>
                <a:cs typeface="+mj-cs"/>
              </a:rPr>
              <a:t>bulunduğu sistem için patlama tehlikesi oluşturacaktır. </a:t>
            </a:r>
          </a:p>
          <a:p>
            <a:endParaRPr lang="tr-TR" sz="1600" dirty="0"/>
          </a:p>
          <a:p>
            <a:endParaRPr lang="tr-TR" sz="1600" dirty="0"/>
          </a:p>
          <a:p>
            <a:pPr marL="0" indent="0">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Ø"/>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41190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 </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Ateşleme </a:t>
            </a:r>
            <a:r>
              <a:rPr lang="tr-TR" sz="1600" b="1" dirty="0">
                <a:latin typeface="Arial Narrow" panose="020B0606020202030204" pitchFamily="34" charset="0"/>
                <a:ea typeface="+mj-ea"/>
                <a:cs typeface="+mj-cs"/>
              </a:rPr>
              <a:t>kaynağı minimum sıcaklıkta olmalıdır</a:t>
            </a:r>
            <a:r>
              <a:rPr lang="tr-TR" sz="1600" dirty="0">
                <a:latin typeface="Arial Narrow" panose="020B0606020202030204" pitchFamily="34" charset="0"/>
                <a:ea typeface="+mj-ea"/>
                <a:cs typeface="+mj-cs"/>
              </a:rPr>
              <a:t>. Çevrede minimum enerjinin oluşabileceği minimum süreye ulaşılırsa patlama veya yanma gerçekleşecektir. Şayet, bir madde çalışma sıcaklığının üzerinde bir sıcaklığa sahipse, ateşleme kaynağına gerek duyulmadan da patlama veya yanma oluşabilecektir.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Yakıt</a:t>
            </a:r>
            <a:r>
              <a:rPr lang="tr-TR" sz="1600" b="1" dirty="0">
                <a:latin typeface="Arial Narrow" panose="020B0606020202030204" pitchFamily="34" charset="0"/>
                <a:ea typeface="+mj-ea"/>
                <a:cs typeface="+mj-cs"/>
              </a:rPr>
              <a:t>, yakıt buharları, gazlar ya da yanabilir özellikteki tozların bulunduğu hava</a:t>
            </a:r>
            <a:r>
              <a:rPr lang="tr-TR" sz="1600" dirty="0">
                <a:latin typeface="Arial Narrow" panose="020B0606020202030204" pitchFamily="34" charset="0"/>
                <a:ea typeface="+mj-ea"/>
                <a:cs typeface="+mj-cs"/>
              </a:rPr>
              <a:t>, patlama veya yanma karakteri gösterecektir. </a:t>
            </a:r>
            <a:r>
              <a:rPr lang="tr-TR" sz="1600" dirty="0">
                <a:latin typeface="Arial Narrow" panose="020B0606020202030204" pitchFamily="34" charset="0"/>
                <a:ea typeface="+mj-ea"/>
                <a:cs typeface="+mj-cs"/>
              </a:rPr>
              <a:t>Karışımı oluşturan hava belirli konsantrasyon sınırları içerisinde olmalıdır. </a:t>
            </a:r>
          </a:p>
          <a:p>
            <a:pPr marL="0" indent="0">
              <a:lnSpc>
                <a:spcPct val="150000"/>
              </a:lnSpc>
              <a:buNone/>
            </a:pPr>
            <a:r>
              <a:rPr lang="tr-TR" sz="1600" dirty="0">
                <a:latin typeface="Arial Narrow" panose="020B0606020202030204" pitchFamily="34" charset="0"/>
                <a:ea typeface="+mj-ea"/>
                <a:cs typeface="+mj-cs"/>
              </a:rPr>
              <a:t>Patlama ve yanmanın gerçekleşebilmesi için genellikle </a:t>
            </a:r>
            <a:r>
              <a:rPr lang="tr-TR" sz="1600" b="1" dirty="0">
                <a:latin typeface="Arial Narrow" panose="020B0606020202030204" pitchFamily="34" charset="0"/>
                <a:ea typeface="+mj-ea"/>
                <a:cs typeface="+mj-cs"/>
              </a:rPr>
              <a:t>oksijen kaynağı, ateşleme kaynağı ve yakıtın bir arada olması gereklidir</a:t>
            </a:r>
            <a:r>
              <a:rPr lang="tr-TR" sz="1600" dirty="0">
                <a:latin typeface="Arial Narrow" panose="020B0606020202030204" pitchFamily="34" charset="0"/>
                <a:ea typeface="+mj-ea"/>
                <a:cs typeface="+mj-cs"/>
              </a:rPr>
              <a:t>. </a:t>
            </a:r>
          </a:p>
          <a:p>
            <a:endParaRPr lang="tr-TR" sz="1600" dirty="0"/>
          </a:p>
          <a:p>
            <a:pPr marL="0" indent="0">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Ø"/>
            </a:pPr>
            <a:endParaRPr lang="tr-TR" sz="1600" dirty="0">
              <a:latin typeface="Arial Narrow" panose="020B0606020202030204" pitchFamily="34" charset="0"/>
              <a:ea typeface="+mj-ea"/>
              <a:cs typeface="+mj-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1962" y="4284784"/>
            <a:ext cx="5562600" cy="25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4292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Dünyada </a:t>
            </a:r>
            <a:r>
              <a:rPr lang="tr-TR" sz="1600" b="1" dirty="0">
                <a:latin typeface="Arial Narrow" panose="020B0606020202030204" pitchFamily="34" charset="0"/>
                <a:ea typeface="+mj-ea"/>
                <a:cs typeface="+mj-cs"/>
              </a:rPr>
              <a:t>ve ülkemizde birçok sanayi kuruluşu mevcuttur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Özellikle bu sanayi kollarında gerek normal çalışma esnasında ve gerekse birtakım arıza ve bakım durumlarında çalışma ortamına yayılan </a:t>
            </a:r>
            <a:r>
              <a:rPr lang="tr-TR" sz="1600" b="1" dirty="0">
                <a:latin typeface="Arial Narrow" panose="020B0606020202030204" pitchFamily="34" charset="0"/>
                <a:ea typeface="+mj-ea"/>
                <a:cs typeface="+mj-cs"/>
              </a:rPr>
              <a:t>kimyasal gazlardan, madde buharlarından, toz hâlindeki maddelerden dolayı patlamalar ve yangınlar devamlı olarak meydana gelebilecektir</a:t>
            </a:r>
            <a:r>
              <a:rPr lang="tr-TR" sz="1600" dirty="0">
                <a:latin typeface="Arial Narrow" panose="020B0606020202030204" pitchFamily="34" charset="0"/>
                <a:ea typeface="+mj-ea"/>
                <a:cs typeface="+mj-cs"/>
              </a:rPr>
              <a:t>. Bu yüzden; </a:t>
            </a:r>
            <a:r>
              <a:rPr lang="tr-TR" sz="1600" b="1" dirty="0">
                <a:latin typeface="Arial Narrow" panose="020B0606020202030204" pitchFamily="34" charset="0"/>
                <a:ea typeface="+mj-ea"/>
                <a:cs typeface="+mj-cs"/>
              </a:rPr>
              <a:t>parlayıcı ve patlayıcı maddeleri iyi tanımak,</a:t>
            </a:r>
            <a:r>
              <a:rPr lang="tr-TR" sz="1600" dirty="0">
                <a:latin typeface="Arial Narrow" panose="020B0606020202030204" pitchFamily="34" charset="0"/>
                <a:ea typeface="+mj-ea"/>
                <a:cs typeface="+mj-cs"/>
              </a:rPr>
              <a:t> iş yerlerinde kullanılan maddelerin ve reaksiyonların nasıl meydana geldiğini bilmek ve oluşabilecek maddelerin ne kadarının </a:t>
            </a:r>
            <a:r>
              <a:rPr lang="tr-TR" sz="1600" b="1" dirty="0">
                <a:latin typeface="Arial Narrow" panose="020B0606020202030204" pitchFamily="34" charset="0"/>
                <a:ea typeface="+mj-ea"/>
                <a:cs typeface="+mj-cs"/>
              </a:rPr>
              <a:t>çevreye yayılabileceği ve sızabileceği hakkında bilgi sahibi olmak gereklidir</a:t>
            </a:r>
            <a:r>
              <a:rPr lang="tr-TR" sz="1600" dirty="0">
                <a:latin typeface="Arial Narrow" panose="020B0606020202030204" pitchFamily="34" charset="0"/>
                <a:ea typeface="+mj-ea"/>
                <a:cs typeface="+mj-cs"/>
              </a:rPr>
              <a:t>. Çalışma ortamına yayılan </a:t>
            </a:r>
            <a:r>
              <a:rPr lang="tr-TR" sz="1600" b="1" dirty="0">
                <a:latin typeface="Arial Narrow" panose="020B0606020202030204" pitchFamily="34" charset="0"/>
                <a:ea typeface="+mj-ea"/>
                <a:cs typeface="+mj-cs"/>
              </a:rPr>
              <a:t>gaz/buhar/toz ile havanın </a:t>
            </a:r>
            <a:r>
              <a:rPr lang="tr-TR" sz="1600" dirty="0">
                <a:latin typeface="Arial Narrow" panose="020B0606020202030204" pitchFamily="34" charset="0"/>
                <a:ea typeface="+mj-ea"/>
                <a:cs typeface="+mj-cs"/>
              </a:rPr>
              <a:t>meydana getireceği </a:t>
            </a:r>
            <a:r>
              <a:rPr lang="tr-TR" sz="1600" b="1" dirty="0">
                <a:latin typeface="Arial Narrow" panose="020B0606020202030204" pitchFamily="34" charset="0"/>
                <a:ea typeface="+mj-ea"/>
                <a:cs typeface="+mj-cs"/>
              </a:rPr>
              <a:t>karışımın yüzdesini iyi tespit etmek ve önlemler almak lazımdır</a:t>
            </a:r>
            <a:r>
              <a:rPr lang="tr-TR" sz="1600" dirty="0">
                <a:latin typeface="Arial Narrow" panose="020B0606020202030204" pitchFamily="34" charset="0"/>
                <a:ea typeface="+mj-ea"/>
                <a:cs typeface="+mj-cs"/>
              </a:rPr>
              <a:t>. Özellikle parlayıcı ve patlayıcı madde karışımlarının alt ve üst yanma sınırları ile alt ve üst patlama sınırları bilinmelidir. </a:t>
            </a:r>
          </a:p>
          <a:p>
            <a:pPr marL="0" indent="0">
              <a:lnSpc>
                <a:spcPct val="150000"/>
              </a:lnSpc>
              <a:buNone/>
            </a:pPr>
            <a:r>
              <a:rPr lang="tr-TR" sz="1600" b="1" dirty="0">
                <a:latin typeface="Arial Narrow" panose="020B0606020202030204" pitchFamily="34" charset="0"/>
                <a:ea typeface="+mj-ea"/>
                <a:cs typeface="+mj-cs"/>
              </a:rPr>
              <a:t>Patlama </a:t>
            </a:r>
            <a:r>
              <a:rPr lang="tr-TR" sz="1600" b="1" dirty="0" smtClean="0">
                <a:latin typeface="Arial Narrow" panose="020B0606020202030204" pitchFamily="34" charset="0"/>
                <a:ea typeface="+mj-ea"/>
                <a:cs typeface="+mj-cs"/>
              </a:rPr>
              <a:t>tehlikesinin </a:t>
            </a:r>
            <a:r>
              <a:rPr lang="tr-TR" sz="1600" b="1" dirty="0">
                <a:latin typeface="Arial Narrow" panose="020B0606020202030204" pitchFamily="34" charset="0"/>
                <a:ea typeface="+mj-ea"/>
                <a:cs typeface="+mj-cs"/>
              </a:rPr>
              <a:t>olduğu çalışma alanları ve sistemler genel olarak aşağıda sıralanmıştır: </a:t>
            </a:r>
            <a:endParaRPr lang="tr-TR" sz="1600" b="1" dirty="0"/>
          </a:p>
          <a:p>
            <a:pPr>
              <a:buFont typeface="Wingdings" panose="05000000000000000000" pitchFamily="2" charset="2"/>
              <a:buChar char="Ø"/>
            </a:pPr>
            <a:r>
              <a:rPr lang="tr-TR" sz="1600" dirty="0">
                <a:latin typeface="Arial Narrow" panose="020B0606020202030204" pitchFamily="34" charset="0"/>
                <a:ea typeface="+mj-ea"/>
                <a:cs typeface="+mj-cs"/>
              </a:rPr>
              <a:t>Patlayıcı </a:t>
            </a:r>
            <a:r>
              <a:rPr lang="tr-TR" sz="1600" dirty="0">
                <a:latin typeface="Arial Narrow" panose="020B0606020202030204" pitchFamily="34" charset="0"/>
                <a:ea typeface="+mj-ea"/>
                <a:cs typeface="+mj-cs"/>
              </a:rPr>
              <a:t>madde üreten fabrikalar </a:t>
            </a:r>
            <a:r>
              <a:rPr lang="tr-TR" sz="1600"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Gaz dolum </a:t>
            </a:r>
            <a:r>
              <a:rPr lang="tr-TR" sz="1600" dirty="0">
                <a:latin typeface="Arial Narrow" panose="020B0606020202030204" pitchFamily="34" charset="0"/>
                <a:ea typeface="+mj-ea"/>
                <a:cs typeface="+mj-cs"/>
              </a:rPr>
              <a:t>tesisleri, </a:t>
            </a:r>
            <a:r>
              <a:rPr lang="tr-TR" sz="1600" dirty="0">
                <a:latin typeface="Arial Narrow" panose="020B0606020202030204" pitchFamily="34" charset="0"/>
                <a:ea typeface="+mj-ea"/>
                <a:cs typeface="+mj-cs"/>
              </a:rPr>
              <a:t>Gemiler, tankerler, feribotlar </a:t>
            </a:r>
            <a:r>
              <a:rPr lang="tr-TR" sz="1600" dirty="0">
                <a:latin typeface="Arial Narrow" panose="020B0606020202030204" pitchFamily="34" charset="0"/>
                <a:ea typeface="+mj-ea"/>
                <a:cs typeface="+mj-cs"/>
              </a:rPr>
              <a:t>, Tahıl </a:t>
            </a:r>
            <a:r>
              <a:rPr lang="tr-TR" sz="1600" dirty="0">
                <a:latin typeface="Arial Narrow" panose="020B0606020202030204" pitchFamily="34" charset="0"/>
                <a:ea typeface="+mj-ea"/>
                <a:cs typeface="+mj-cs"/>
              </a:rPr>
              <a:t>siloları </a:t>
            </a:r>
          </a:p>
          <a:p>
            <a:pPr>
              <a:buFont typeface="Wingdings" panose="05000000000000000000" pitchFamily="2" charset="2"/>
              <a:buChar char="Ø"/>
            </a:pPr>
            <a:r>
              <a:rPr lang="tr-TR" sz="1600" dirty="0">
                <a:latin typeface="Arial Narrow" panose="020B0606020202030204" pitchFamily="34" charset="0"/>
                <a:ea typeface="+mj-ea"/>
                <a:cs typeface="+mj-cs"/>
              </a:rPr>
              <a:t>Boya endüstrisi, </a:t>
            </a:r>
            <a:r>
              <a:rPr lang="tr-TR" sz="1600" dirty="0">
                <a:latin typeface="Arial Narrow" panose="020B0606020202030204" pitchFamily="34" charset="0"/>
                <a:ea typeface="+mj-ea"/>
                <a:cs typeface="+mj-cs"/>
              </a:rPr>
              <a:t>Akaryakıt stok </a:t>
            </a:r>
            <a:r>
              <a:rPr lang="tr-TR" sz="1600" dirty="0">
                <a:latin typeface="Arial Narrow" panose="020B0606020202030204" pitchFamily="34" charset="0"/>
                <a:ea typeface="+mj-ea"/>
                <a:cs typeface="+mj-cs"/>
              </a:rPr>
              <a:t>alanları, </a:t>
            </a:r>
            <a:r>
              <a:rPr lang="tr-TR" sz="1600" dirty="0">
                <a:latin typeface="Arial Narrow" panose="020B0606020202030204" pitchFamily="34" charset="0"/>
                <a:ea typeface="+mj-ea"/>
                <a:cs typeface="+mj-cs"/>
              </a:rPr>
              <a:t>Benzin tankları ve </a:t>
            </a:r>
            <a:r>
              <a:rPr lang="tr-TR" sz="1600" dirty="0">
                <a:latin typeface="Arial Narrow" panose="020B0606020202030204" pitchFamily="34" charset="0"/>
                <a:ea typeface="+mj-ea"/>
                <a:cs typeface="+mj-cs"/>
              </a:rPr>
              <a:t>pompaları, </a:t>
            </a:r>
            <a:r>
              <a:rPr lang="tr-TR" sz="1600" dirty="0">
                <a:latin typeface="Arial Narrow" panose="020B0606020202030204" pitchFamily="34" charset="0"/>
                <a:ea typeface="+mj-ea"/>
                <a:cs typeface="+mj-cs"/>
              </a:rPr>
              <a:t>Kimya endüstrisi </a:t>
            </a:r>
          </a:p>
          <a:p>
            <a:pPr>
              <a:buFont typeface="Wingdings" panose="05000000000000000000" pitchFamily="2" charset="2"/>
              <a:buChar char="Ø"/>
            </a:pPr>
            <a:r>
              <a:rPr lang="tr-TR" sz="1600" dirty="0">
                <a:latin typeface="Arial Narrow" panose="020B0606020202030204" pitchFamily="34" charset="0"/>
                <a:ea typeface="+mj-ea"/>
                <a:cs typeface="+mj-cs"/>
              </a:rPr>
              <a:t>Şeker </a:t>
            </a:r>
            <a:r>
              <a:rPr lang="tr-TR" sz="1600" dirty="0">
                <a:latin typeface="Arial Narrow" panose="020B0606020202030204" pitchFamily="34" charset="0"/>
                <a:ea typeface="+mj-ea"/>
                <a:cs typeface="+mj-cs"/>
              </a:rPr>
              <a:t>endüstrisi </a:t>
            </a:r>
            <a:r>
              <a:rPr lang="tr-TR" sz="1600" dirty="0">
                <a:latin typeface="Arial Narrow" panose="020B0606020202030204" pitchFamily="34" charset="0"/>
                <a:ea typeface="+mj-ea"/>
                <a:cs typeface="+mj-cs"/>
              </a:rPr>
              <a:t>,Petrol rafinerileri, Kimyasal </a:t>
            </a:r>
            <a:r>
              <a:rPr lang="tr-TR" sz="1600" dirty="0">
                <a:latin typeface="Arial Narrow" panose="020B0606020202030204" pitchFamily="34" charset="0"/>
                <a:ea typeface="+mj-ea"/>
                <a:cs typeface="+mj-cs"/>
              </a:rPr>
              <a:t>madde üretim fabrikaları </a:t>
            </a:r>
            <a:r>
              <a:rPr lang="tr-TR" sz="1600" dirty="0">
                <a:latin typeface="Arial Narrow" panose="020B0606020202030204" pitchFamily="34" charset="0"/>
                <a:ea typeface="+mj-ea"/>
                <a:cs typeface="+mj-cs"/>
              </a:rPr>
              <a:t>, Un </a:t>
            </a:r>
            <a:r>
              <a:rPr lang="tr-TR" sz="1600" dirty="0">
                <a:latin typeface="Arial Narrow" panose="020B0606020202030204" pitchFamily="34" charset="0"/>
                <a:ea typeface="+mj-ea"/>
                <a:cs typeface="+mj-cs"/>
              </a:rPr>
              <a:t>ve tahıl fabrikaları </a:t>
            </a:r>
          </a:p>
          <a:p>
            <a:pPr>
              <a:buFont typeface="Wingdings" panose="05000000000000000000" pitchFamily="2" charset="2"/>
              <a:buChar char="Ø"/>
            </a:pPr>
            <a:r>
              <a:rPr lang="tr-TR" sz="1600" dirty="0">
                <a:latin typeface="Arial Narrow" panose="020B0606020202030204" pitchFamily="34" charset="0"/>
                <a:ea typeface="+mj-ea"/>
                <a:cs typeface="+mj-cs"/>
              </a:rPr>
              <a:t>Yüksek </a:t>
            </a:r>
            <a:r>
              <a:rPr lang="tr-TR" sz="1600" dirty="0">
                <a:latin typeface="Arial Narrow" panose="020B0606020202030204" pitchFamily="34" charset="0"/>
                <a:ea typeface="+mj-ea"/>
                <a:cs typeface="+mj-cs"/>
              </a:rPr>
              <a:t>basınçlı </a:t>
            </a:r>
            <a:r>
              <a:rPr lang="tr-TR" sz="1600" dirty="0">
                <a:latin typeface="Arial Narrow" panose="020B0606020202030204" pitchFamily="34" charset="0"/>
                <a:ea typeface="+mj-ea"/>
                <a:cs typeface="+mj-cs"/>
              </a:rPr>
              <a:t>reaktörler,  </a:t>
            </a:r>
            <a:r>
              <a:rPr lang="tr-TR" sz="1600" dirty="0">
                <a:latin typeface="Arial Narrow" panose="020B0606020202030204" pitchFamily="34" charset="0"/>
                <a:ea typeface="+mj-ea"/>
                <a:cs typeface="+mj-cs"/>
              </a:rPr>
              <a:t>Buhar kazanları vs. </a:t>
            </a:r>
          </a:p>
          <a:p>
            <a:endParaRPr lang="tr-TR" sz="1600" dirty="0"/>
          </a:p>
          <a:p>
            <a:endParaRPr lang="tr-TR" sz="1600" dirty="0"/>
          </a:p>
          <a:p>
            <a:endParaRPr lang="tr-TR" sz="1600" dirty="0"/>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2.1. Patlayıcı </a:t>
            </a:r>
            <a:r>
              <a:rPr lang="tr-TR" sz="1800" b="1" dirty="0">
                <a:latin typeface="Arial Narrow" panose="020B0606020202030204" pitchFamily="34" charset="0"/>
                <a:ea typeface="+mj-ea"/>
                <a:cs typeface="+mj-cs"/>
              </a:rPr>
              <a:t>Hava (Atmosfer)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Hava </a:t>
            </a:r>
            <a:r>
              <a:rPr lang="tr-TR" sz="1600" b="1" dirty="0">
                <a:latin typeface="Arial Narrow" panose="020B0606020202030204" pitchFamily="34" charset="0"/>
                <a:ea typeface="+mj-ea"/>
                <a:cs typeface="+mj-cs"/>
              </a:rPr>
              <a:t>içerisinde yaklaşık olarak %20,9 oranında oksijen bulunur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oksijen miktarı parlama, patlama ve yangın için yeterli miktardır. Havada bulunabilecek </a:t>
            </a:r>
            <a:r>
              <a:rPr lang="tr-TR" sz="1600" b="1" dirty="0">
                <a:latin typeface="Arial Narrow" panose="020B0606020202030204" pitchFamily="34" charset="0"/>
                <a:ea typeface="+mj-ea"/>
                <a:cs typeface="+mj-cs"/>
              </a:rPr>
              <a:t>gazlar, buharlar ve toz miktarına bağlı olarak oksijen yüzdesi değişim gösterecektir</a:t>
            </a:r>
            <a:r>
              <a:rPr lang="tr-TR" sz="1600" dirty="0">
                <a:latin typeface="Arial Narrow" panose="020B0606020202030204" pitchFamily="34" charset="0"/>
                <a:ea typeface="+mj-ea"/>
                <a:cs typeface="+mj-cs"/>
              </a:rPr>
              <a:t>. Bazı yerlerde hava içerisindeki </a:t>
            </a:r>
            <a:r>
              <a:rPr lang="tr-TR" sz="1600" b="1" dirty="0">
                <a:latin typeface="Arial Narrow" panose="020B0606020202030204" pitchFamily="34" charset="0"/>
                <a:ea typeface="+mj-ea"/>
                <a:cs typeface="+mj-cs"/>
              </a:rPr>
              <a:t>oksijen seviyesi %23 ve üzerinde olabilir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Böyle havaya oksijenle zenginleşmiş hava denir</a:t>
            </a:r>
            <a:r>
              <a:rPr lang="tr-TR" sz="1600" dirty="0">
                <a:latin typeface="Arial Narrow" panose="020B0606020202030204" pitchFamily="34" charset="0"/>
                <a:ea typeface="+mj-ea"/>
                <a:cs typeface="+mj-cs"/>
              </a:rPr>
              <a:t>. Özellikle saf oksijenin kullanıldığı ortamlarda oksijen miktarı artacaktır. </a:t>
            </a:r>
            <a:r>
              <a:rPr lang="tr-TR" sz="1600" b="1" dirty="0">
                <a:latin typeface="Arial Narrow" panose="020B0606020202030204" pitchFamily="34" charset="0"/>
                <a:ea typeface="+mj-ea"/>
                <a:cs typeface="+mj-cs"/>
              </a:rPr>
              <a:t>Havada oksijen miktarının artması patlama ve tehlikenin boyutunu daha da artırmaktadır. </a:t>
            </a:r>
            <a:r>
              <a:rPr lang="tr-TR" sz="1600" dirty="0">
                <a:latin typeface="Arial Narrow" panose="020B0606020202030204" pitchFamily="34" charset="0"/>
                <a:ea typeface="+mj-ea"/>
                <a:cs typeface="+mj-cs"/>
              </a:rPr>
              <a:t>Oksijen bakımından zengin olan havaya </a:t>
            </a:r>
            <a:r>
              <a:rPr lang="tr-TR" sz="1600" b="1" dirty="0">
                <a:latin typeface="Arial Narrow" panose="020B0606020202030204" pitchFamily="34" charset="0"/>
                <a:ea typeface="+mj-ea"/>
                <a:cs typeface="+mj-cs"/>
              </a:rPr>
              <a:t>patlayıcı/zehirli ve boğucu hava denir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Patlayıcı hava; Parlayıcı, patlayıcı ve yanıcı gazları bileşiminde bulunduran havadır</a:t>
            </a:r>
            <a:r>
              <a:rPr lang="tr-TR" sz="1600" dirty="0">
                <a:latin typeface="Arial Narrow" panose="020B0606020202030204" pitchFamily="34" charset="0"/>
                <a:ea typeface="+mj-ea"/>
                <a:cs typeface="+mj-cs"/>
              </a:rPr>
              <a:t>. Bu gazlar, metan, </a:t>
            </a:r>
            <a:r>
              <a:rPr lang="tr-TR" sz="1600" dirty="0" err="1">
                <a:latin typeface="Arial Narrow" panose="020B0606020202030204" pitchFamily="34" charset="0"/>
                <a:ea typeface="+mj-ea"/>
                <a:cs typeface="+mj-cs"/>
              </a:rPr>
              <a:t>etan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propan</a:t>
            </a:r>
            <a:r>
              <a:rPr lang="tr-TR" sz="1600" dirty="0">
                <a:latin typeface="Arial Narrow" panose="020B0606020202030204" pitchFamily="34" charset="0"/>
                <a:ea typeface="+mj-ea"/>
                <a:cs typeface="+mj-cs"/>
              </a:rPr>
              <a:t>, bütan gibi hidrokarbonlar ve hidrojen, </a:t>
            </a:r>
            <a:r>
              <a:rPr lang="tr-TR" sz="1600" dirty="0" err="1">
                <a:latin typeface="Arial Narrow" panose="020B0606020202030204" pitchFamily="34" charset="0"/>
                <a:ea typeface="+mj-ea"/>
                <a:cs typeface="+mj-cs"/>
              </a:rPr>
              <a:t>karbonmonoksit</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hidrojensülfür</a:t>
            </a:r>
            <a:r>
              <a:rPr lang="tr-TR" sz="1600" dirty="0">
                <a:latin typeface="Arial Narrow" panose="020B0606020202030204" pitchFamily="34" charset="0"/>
                <a:ea typeface="+mj-ea"/>
                <a:cs typeface="+mj-cs"/>
              </a:rPr>
              <a:t> gibi gazlardır. </a:t>
            </a:r>
          </a:p>
          <a:p>
            <a:pPr marL="0" indent="0">
              <a:lnSpc>
                <a:spcPct val="150000"/>
              </a:lnSpc>
              <a:buNone/>
            </a:pPr>
            <a:endParaRPr lang="tr-TR" sz="1600" dirty="0">
              <a:latin typeface="Arial Narrow" panose="020B0606020202030204" pitchFamily="34" charset="0"/>
              <a:ea typeface="+mj-ea"/>
              <a:cs typeface="+mj-cs"/>
            </a:endParaRPr>
          </a:p>
          <a:p>
            <a:pPr>
              <a:lnSpc>
                <a:spcPct val="150000"/>
              </a:lnSpc>
            </a:pPr>
            <a:endParaRPr lang="tr-TR" sz="1600" dirty="0">
              <a:latin typeface="Arial Narrow" panose="020B0606020202030204" pitchFamily="34" charset="0"/>
              <a:ea typeface="+mj-ea"/>
              <a:cs typeface="+mj-cs"/>
            </a:endParaRP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7146014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2.2. Azami </a:t>
            </a:r>
            <a:r>
              <a:rPr lang="tr-TR" sz="1800" b="1" dirty="0">
                <a:latin typeface="Arial Narrow" panose="020B0606020202030204" pitchFamily="34" charset="0"/>
                <a:ea typeface="+mj-ea"/>
                <a:cs typeface="+mj-cs"/>
              </a:rPr>
              <a:t>Konsantrasyon </a:t>
            </a:r>
          </a:p>
          <a:p>
            <a:pPr marL="0" indent="0">
              <a:lnSpc>
                <a:spcPct val="150000"/>
              </a:lnSpc>
              <a:buNone/>
            </a:pPr>
            <a:r>
              <a:rPr lang="tr-TR" sz="1600" dirty="0" smtClean="0"/>
              <a:t>	</a:t>
            </a:r>
            <a:r>
              <a:rPr lang="tr-TR" sz="1600" dirty="0">
                <a:latin typeface="Arial Narrow" panose="020B0606020202030204" pitchFamily="34" charset="0"/>
                <a:ea typeface="+mj-ea"/>
                <a:cs typeface="+mj-cs"/>
              </a:rPr>
              <a:t>Kapalı </a:t>
            </a:r>
            <a:r>
              <a:rPr lang="tr-TR" sz="1600" dirty="0">
                <a:latin typeface="Arial Narrow" panose="020B0606020202030204" pitchFamily="34" charset="0"/>
                <a:ea typeface="+mj-ea"/>
                <a:cs typeface="+mj-cs"/>
              </a:rPr>
              <a:t>ortamlarda hava miktarı ve içerisindeki oksijen yüzdesi, sabit hacimli olan sistemin içerdiği maddelerin miktarına bağlı olarak sınırlı seviyede olacaktır. Hava içerisinde gaz/buhar miktarı fazla ise oksijen yüzdesi azalacaktır. Ortamda katı ve sıvı maddelerin varlığı havanın bulunacağı hacmi azaltır ve havanın yoğunluğunu artırır. Daha küçük hacimlerde daha yoğun hava birikimi meydana gelir. Buna bağlı olarak ortam basıncı artar. Kapalı ortamlara yayılan gazlar ve buharlar havayla belirli oranlarda karışım oluşturdukları için parlama/patlama ve yanma etkisi göstereceklerdir</a:t>
            </a:r>
            <a:r>
              <a:rPr lang="tr-TR" sz="1600" b="1" dirty="0">
                <a:latin typeface="Arial Narrow" panose="020B0606020202030204" pitchFamily="34" charset="0"/>
                <a:ea typeface="+mj-ea"/>
                <a:cs typeface="+mj-cs"/>
              </a:rPr>
              <a:t>. Gaz/Buhar-Hava karışımlarının müsaade edilebilir azami (en fazla) konsantrasyon değeri </a:t>
            </a:r>
            <a:r>
              <a:rPr lang="tr-TR" sz="1600" b="1" dirty="0" err="1">
                <a:latin typeface="Arial Narrow" panose="020B0606020202030204" pitchFamily="34" charset="0"/>
                <a:ea typeface="+mj-ea"/>
                <a:cs typeface="+mj-cs"/>
              </a:rPr>
              <a:t>ppm</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mL</a:t>
            </a:r>
            <a:r>
              <a:rPr lang="tr-TR" sz="1600" b="1" dirty="0">
                <a:latin typeface="Arial Narrow" panose="020B0606020202030204" pitchFamily="34" charset="0"/>
                <a:ea typeface="+mj-ea"/>
                <a:cs typeface="+mj-cs"/>
              </a:rPr>
              <a:t>/m3) veya </a:t>
            </a:r>
            <a:r>
              <a:rPr lang="tr-TR" sz="1600" b="1" dirty="0" err="1">
                <a:latin typeface="Arial Narrow" panose="020B0606020202030204" pitchFamily="34" charset="0"/>
                <a:ea typeface="+mj-ea"/>
                <a:cs typeface="+mj-cs"/>
              </a:rPr>
              <a:t>ppm</a:t>
            </a:r>
            <a:r>
              <a:rPr lang="tr-TR" sz="1600" b="1" dirty="0">
                <a:latin typeface="Arial Narrow" panose="020B0606020202030204" pitchFamily="34" charset="0"/>
                <a:ea typeface="+mj-ea"/>
                <a:cs typeface="+mj-cs"/>
              </a:rPr>
              <a:t> (mg/m3) cinsinden verilir. Azami konsantrasyon; ortalama çalışma süresi (8 saatlik çalışma süresi) içerisinde iş yeri havasında bulunması gereken madde miktarlarını ifade eder.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498987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lnSpc>
                <a:spcPct val="150000"/>
              </a:lnSpc>
              <a:buNone/>
            </a:pPr>
            <a:r>
              <a:rPr lang="tr-TR" sz="1800" b="1" dirty="0" smtClean="0">
                <a:latin typeface="Arial Narrow" panose="020B0606020202030204" pitchFamily="34" charset="0"/>
                <a:ea typeface="+mj-ea"/>
                <a:cs typeface="+mj-cs"/>
              </a:rPr>
              <a:t>2.3. Alkali </a:t>
            </a:r>
            <a:r>
              <a:rPr lang="tr-TR" sz="1800" b="1" dirty="0">
                <a:latin typeface="Arial Narrow" panose="020B0606020202030204" pitchFamily="34" charset="0"/>
                <a:ea typeface="+mj-ea"/>
                <a:cs typeface="+mj-cs"/>
              </a:rPr>
              <a:t>Metaller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Alkali </a:t>
            </a:r>
            <a:r>
              <a:rPr lang="tr-TR" sz="1600" b="1" dirty="0">
                <a:latin typeface="Arial Narrow" panose="020B0606020202030204" pitchFamily="34" charset="0"/>
                <a:ea typeface="+mj-ea"/>
                <a:cs typeface="+mj-cs"/>
              </a:rPr>
              <a:t>metaller </a:t>
            </a:r>
            <a:r>
              <a:rPr lang="tr-TR" sz="1600" b="1" dirty="0" err="1">
                <a:latin typeface="Arial Narrow" panose="020B0606020202030204" pitchFamily="34" charset="0"/>
                <a:ea typeface="+mj-ea"/>
                <a:cs typeface="+mj-cs"/>
              </a:rPr>
              <a:t>peryodik</a:t>
            </a:r>
            <a:r>
              <a:rPr lang="tr-TR" sz="1600" b="1" dirty="0">
                <a:latin typeface="Arial Narrow" panose="020B0606020202030204" pitchFamily="34" charset="0"/>
                <a:ea typeface="+mj-ea"/>
                <a:cs typeface="+mj-cs"/>
              </a:rPr>
              <a:t> tabloda 1A grubu elementlerini içerir</a:t>
            </a:r>
            <a:r>
              <a:rPr lang="tr-TR" sz="1600" dirty="0">
                <a:latin typeface="Arial Narrow" panose="020B0606020202030204" pitchFamily="34" charset="0"/>
                <a:ea typeface="+mj-ea"/>
                <a:cs typeface="+mj-cs"/>
              </a:rPr>
              <a:t>. Bu maddeler </a:t>
            </a:r>
            <a:r>
              <a:rPr lang="tr-TR" sz="1600" b="1" dirty="0">
                <a:latin typeface="Arial Narrow" panose="020B0606020202030204" pitchFamily="34" charset="0"/>
                <a:ea typeface="+mj-ea"/>
                <a:cs typeface="+mj-cs"/>
              </a:rPr>
              <a:t>sodyum, potasyum, lityum, </a:t>
            </a:r>
            <a:r>
              <a:rPr lang="tr-TR" sz="1600" b="1" dirty="0" err="1">
                <a:latin typeface="Arial Narrow" panose="020B0606020202030204" pitchFamily="34" charset="0"/>
                <a:ea typeface="+mj-ea"/>
                <a:cs typeface="+mj-cs"/>
              </a:rPr>
              <a:t>ribidyum</a:t>
            </a:r>
            <a:r>
              <a:rPr lang="tr-TR" sz="1600" b="1" dirty="0">
                <a:latin typeface="Arial Narrow" panose="020B0606020202030204" pitchFamily="34" charset="0"/>
                <a:ea typeface="+mj-ea"/>
                <a:cs typeface="+mj-cs"/>
              </a:rPr>
              <a:t> ve sezyumdur</a:t>
            </a:r>
            <a:r>
              <a:rPr lang="tr-TR" sz="1600" dirty="0">
                <a:latin typeface="Arial Narrow" panose="020B0606020202030204" pitchFamily="34" charset="0"/>
                <a:ea typeface="+mj-ea"/>
                <a:cs typeface="+mj-cs"/>
              </a:rPr>
              <a:t>. Alkali metaller </a:t>
            </a:r>
            <a:r>
              <a:rPr lang="tr-TR" sz="1600" b="1" dirty="0">
                <a:latin typeface="Arial Narrow" panose="020B0606020202030204" pitchFamily="34" charset="0"/>
                <a:ea typeface="+mj-ea"/>
                <a:cs typeface="+mj-cs"/>
              </a:rPr>
              <a:t>kimyasal reaksiyonlarda çok aktif davranırlar</a:t>
            </a:r>
            <a:r>
              <a:rPr lang="tr-TR" sz="1600" dirty="0">
                <a:latin typeface="Arial Narrow" panose="020B0606020202030204" pitchFamily="34" charset="0"/>
                <a:ea typeface="+mj-ea"/>
                <a:cs typeface="+mj-cs"/>
              </a:rPr>
              <a:t>. Hızlı reaksiyon verirler. </a:t>
            </a:r>
            <a:r>
              <a:rPr lang="tr-TR" sz="1600" b="1" dirty="0">
                <a:latin typeface="Arial Narrow" panose="020B0606020202030204" pitchFamily="34" charset="0"/>
                <a:ea typeface="+mj-ea"/>
                <a:cs typeface="+mj-cs"/>
              </a:rPr>
              <a:t>Kolay yanıcıdırlar</a:t>
            </a:r>
            <a:r>
              <a:rPr lang="tr-TR" sz="1600" dirty="0">
                <a:latin typeface="Arial Narrow" panose="020B0606020202030204" pitchFamily="34" charset="0"/>
                <a:ea typeface="+mj-ea"/>
                <a:cs typeface="+mj-cs"/>
              </a:rPr>
              <a:t>. Reaksiyonlarda patlama etkisi gösterebilirler. </a:t>
            </a:r>
            <a:r>
              <a:rPr lang="tr-TR" sz="1600" b="1" dirty="0">
                <a:latin typeface="Arial Narrow" panose="020B0606020202030204" pitchFamily="34" charset="0"/>
                <a:ea typeface="+mj-ea"/>
                <a:cs typeface="+mj-cs"/>
              </a:rPr>
              <a:t>Su ile reaksiyona girerek hidroksil </a:t>
            </a:r>
            <a:r>
              <a:rPr lang="tr-TR" sz="1600" dirty="0">
                <a:latin typeface="Arial Narrow" panose="020B0606020202030204" pitchFamily="34" charset="0"/>
                <a:ea typeface="+mj-ea"/>
                <a:cs typeface="+mj-cs"/>
              </a:rPr>
              <a:t>(-OH) içerikli bileşikler (bazlar) oluşturdukları gibi hidrojen (H</a:t>
            </a:r>
            <a:r>
              <a:rPr lang="tr-TR" sz="1600" b="1" dirty="0">
                <a:latin typeface="Arial Narrow" panose="020B0606020202030204" pitchFamily="34" charset="0"/>
                <a:ea typeface="+mj-ea"/>
                <a:cs typeface="+mj-cs"/>
              </a:rPr>
              <a:t>2) gazı da oluştururlar.</a:t>
            </a:r>
            <a:r>
              <a:rPr lang="tr-TR" sz="1600" dirty="0">
                <a:latin typeface="Arial Narrow" panose="020B0606020202030204" pitchFamily="34" charset="0"/>
                <a:ea typeface="+mj-ea"/>
                <a:cs typeface="+mj-cs"/>
              </a:rPr>
              <a:t> Oluşan </a:t>
            </a:r>
            <a:r>
              <a:rPr lang="tr-TR" sz="1600" b="1" dirty="0">
                <a:latin typeface="Arial Narrow" panose="020B0606020202030204" pitchFamily="34" charset="0"/>
                <a:ea typeface="+mj-ea"/>
                <a:cs typeface="+mj-cs"/>
              </a:rPr>
              <a:t>hidrojen gazı patlayıcı özelliğe sahiptir</a:t>
            </a:r>
            <a:r>
              <a:rPr lang="tr-TR" sz="1600" dirty="0">
                <a:latin typeface="Arial Narrow" panose="020B0606020202030204" pitchFamily="34" charset="0"/>
                <a:ea typeface="+mj-ea"/>
                <a:cs typeface="+mj-cs"/>
              </a:rPr>
              <a:t>. Reaksiyon ortamında oluşan ısı etkisiyle hidrojen havanın oksijeni ile birleşerek suyu oluşturacağı gibi ortamda patlama meydana getirecektir.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Sodyum (</a:t>
            </a:r>
            <a:r>
              <a:rPr lang="tr-TR" sz="1600" b="1" dirty="0" err="1">
                <a:latin typeface="Arial Narrow" panose="020B0606020202030204" pitchFamily="34" charset="0"/>
                <a:ea typeface="+mj-ea"/>
                <a:cs typeface="+mj-cs"/>
              </a:rPr>
              <a:t>Na</a:t>
            </a:r>
            <a:r>
              <a:rPr lang="tr-TR" sz="1600" b="1"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Sodyum metali </a:t>
            </a:r>
            <a:r>
              <a:rPr lang="tr-TR" sz="1600" b="1" dirty="0">
                <a:latin typeface="Arial Narrow" panose="020B0606020202030204" pitchFamily="34" charset="0"/>
                <a:ea typeface="+mj-ea"/>
                <a:cs typeface="+mj-cs"/>
              </a:rPr>
              <a:t>suyla reaksiyona girdiğinde sodyum hidroksit ve hidrojen gazı </a:t>
            </a:r>
            <a:r>
              <a:rPr lang="tr-TR" sz="1600" dirty="0">
                <a:latin typeface="Arial Narrow" panose="020B0606020202030204" pitchFamily="34" charset="0"/>
                <a:ea typeface="+mj-ea"/>
                <a:cs typeface="+mj-cs"/>
              </a:rPr>
              <a:t>elde edilir. Bu reaksiyon oldukça şiddetli gerçekleşir. </a:t>
            </a:r>
            <a:r>
              <a:rPr lang="tr-TR" sz="1600" dirty="0">
                <a:latin typeface="Arial Narrow" panose="020B0606020202030204" pitchFamily="34" charset="0"/>
                <a:ea typeface="+mj-ea"/>
                <a:cs typeface="+mj-cs"/>
              </a:rPr>
              <a:t>Reaksiyon ekzotermik olduğu için yayılan </a:t>
            </a:r>
            <a:r>
              <a:rPr lang="tr-TR" sz="1600" b="1" dirty="0">
                <a:latin typeface="Arial Narrow" panose="020B0606020202030204" pitchFamily="34" charset="0"/>
                <a:ea typeface="+mj-ea"/>
                <a:cs typeface="+mj-cs"/>
              </a:rPr>
              <a:t>ısı etkisiyle metalin kendisi ve oluşan hidrojen gazı otomatik olarak alevlenir. </a:t>
            </a:r>
            <a:r>
              <a:rPr lang="tr-TR" sz="1600" b="1" dirty="0" smtClean="0">
                <a:latin typeface="Arial Narrow" panose="020B0606020202030204" pitchFamily="34" charset="0"/>
                <a:ea typeface="+mj-ea"/>
                <a:cs typeface="+mj-cs"/>
              </a:rPr>
              <a:t>(</a:t>
            </a:r>
            <a:r>
              <a:rPr lang="tr-TR" sz="1600" dirty="0"/>
              <a:t>e</a:t>
            </a:r>
            <a:r>
              <a:rPr lang="tr-TR" sz="1600" dirty="0" smtClean="0"/>
              <a:t>rime </a:t>
            </a:r>
            <a:r>
              <a:rPr lang="tr-TR" sz="1600" dirty="0"/>
              <a:t>noktasına (98</a:t>
            </a:r>
            <a:r>
              <a:rPr lang="tr-TR" sz="1600" baseline="30000" dirty="0"/>
              <a:t>o</a:t>
            </a:r>
            <a:r>
              <a:rPr lang="tr-TR" sz="1600" dirty="0"/>
              <a:t>C)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Potasyum (K) </a:t>
            </a:r>
            <a:r>
              <a:rPr lang="tr-TR" sz="1600" b="1"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Potasyum </a:t>
            </a:r>
            <a:r>
              <a:rPr lang="tr-TR" sz="1600" dirty="0">
                <a:latin typeface="Arial Narrow" panose="020B0606020202030204" pitchFamily="34" charset="0"/>
                <a:ea typeface="+mj-ea"/>
                <a:cs typeface="+mj-cs"/>
              </a:rPr>
              <a:t>metali sodyuma nazaran daha düşük erime noktasına (</a:t>
            </a:r>
            <a:r>
              <a:rPr lang="tr-TR" sz="1600" dirty="0" smtClean="0">
                <a:latin typeface="Arial Narrow" panose="020B0606020202030204" pitchFamily="34" charset="0"/>
                <a:ea typeface="+mj-ea"/>
                <a:cs typeface="+mj-cs"/>
              </a:rPr>
              <a:t>63</a:t>
            </a:r>
            <a:r>
              <a:rPr lang="tr-TR" sz="1600" baseline="30000" dirty="0"/>
              <a:t>o</a:t>
            </a:r>
            <a:r>
              <a:rPr lang="tr-TR" sz="1600" dirty="0"/>
              <a:t>C</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sahiptir. </a:t>
            </a:r>
            <a:r>
              <a:rPr lang="tr-TR" sz="1600" dirty="0" err="1" smtClean="0">
                <a:latin typeface="Arial Narrow" panose="020B0606020202030204" pitchFamily="34" charset="0"/>
                <a:ea typeface="+mj-ea"/>
                <a:cs typeface="+mj-cs"/>
              </a:rPr>
              <a:t>Reaktivitesi</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(reaksiyona kolay girme özelliği) </a:t>
            </a:r>
            <a:r>
              <a:rPr lang="tr-TR" sz="1600" b="1" dirty="0">
                <a:latin typeface="Arial Narrow" panose="020B0606020202030204" pitchFamily="34" charset="0"/>
                <a:ea typeface="+mj-ea"/>
                <a:cs typeface="+mj-cs"/>
              </a:rPr>
              <a:t>sodyumdan biraz fazla olmasına karşılık daha tehlikelidir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Asit ve halojen bulunan ortamlarda </a:t>
            </a:r>
            <a:r>
              <a:rPr lang="tr-TR" sz="1600" b="1" dirty="0">
                <a:latin typeface="Arial Narrow" panose="020B0606020202030204" pitchFamily="34" charset="0"/>
                <a:ea typeface="+mj-ea"/>
                <a:cs typeface="+mj-cs"/>
              </a:rPr>
              <a:t>şiddetli reaksiyon verir</a:t>
            </a:r>
            <a:r>
              <a:rPr lang="tr-TR" sz="1600" dirty="0">
                <a:latin typeface="Arial Narrow" panose="020B0606020202030204" pitchFamily="34" charset="0"/>
                <a:ea typeface="+mj-ea"/>
                <a:cs typeface="+mj-cs"/>
              </a:rPr>
              <a:t>. Aynı zamanda sıvı brom (</a:t>
            </a:r>
            <a:r>
              <a:rPr lang="tr-TR" sz="1600" b="1" dirty="0" err="1">
                <a:latin typeface="Arial Narrow" panose="020B0606020202030204" pitchFamily="34" charset="0"/>
                <a:ea typeface="+mj-ea"/>
                <a:cs typeface="+mj-cs"/>
              </a:rPr>
              <a:t>Br</a:t>
            </a:r>
            <a:r>
              <a:rPr lang="tr-TR" sz="1600" b="1" dirty="0">
                <a:latin typeface="Arial Narrow" panose="020B0606020202030204" pitchFamily="34" charset="0"/>
                <a:ea typeface="+mj-ea"/>
                <a:cs typeface="+mj-cs"/>
              </a:rPr>
              <a:t>) ile temas ettiğinde ortamı tahrip edecek derecede patlama etkisi gösterir</a:t>
            </a:r>
            <a:r>
              <a:rPr lang="tr-TR" sz="1600" dirty="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p:txBody>
      </p:sp>
      <p:sp>
        <p:nvSpPr>
          <p:cNvPr id="4" name="Dikdörtgen 3"/>
          <p:cNvSpPr/>
          <p:nvPr/>
        </p:nvSpPr>
        <p:spPr>
          <a:xfrm>
            <a:off x="5901075" y="3244334"/>
            <a:ext cx="389850" cy="369332"/>
          </a:xfrm>
          <a:prstGeom prst="rect">
            <a:avLst/>
          </a:prstGeom>
        </p:spPr>
        <p:txBody>
          <a:bodyPr wrap="none">
            <a:spAutoFit/>
          </a:bodyPr>
          <a:lstStyle/>
          <a:p>
            <a:r>
              <a:rPr lang="tr-TR" baseline="30000" dirty="0" err="1"/>
              <a:t>o</a:t>
            </a:r>
            <a:r>
              <a:rPr lang="tr-TR" dirty="0" err="1"/>
              <a:t>C</a:t>
            </a:r>
            <a:endParaRPr lang="tr-TR" dirty="0"/>
          </a:p>
        </p:txBody>
      </p:sp>
      <p:sp>
        <p:nvSpPr>
          <p:cNvPr id="5" name="Dikdörtgen 4"/>
          <p:cNvSpPr/>
          <p:nvPr/>
        </p:nvSpPr>
        <p:spPr>
          <a:xfrm>
            <a:off x="5901075" y="3244334"/>
            <a:ext cx="389850" cy="369332"/>
          </a:xfrm>
          <a:prstGeom prst="rect">
            <a:avLst/>
          </a:prstGeom>
        </p:spPr>
        <p:txBody>
          <a:bodyPr wrap="none">
            <a:spAutoFit/>
          </a:bodyPr>
          <a:lstStyle/>
          <a:p>
            <a:r>
              <a:rPr lang="tr-TR" baseline="30000" dirty="0" err="1"/>
              <a:t>o</a:t>
            </a:r>
            <a:r>
              <a:rPr lang="tr-TR" dirty="0" err="1"/>
              <a:t>C</a:t>
            </a:r>
            <a:endParaRPr lang="tr-TR" dirty="0"/>
          </a:p>
        </p:txBody>
      </p:sp>
    </p:spTree>
    <p:extLst>
      <p:ext uri="{BB962C8B-B14F-4D97-AF65-F5344CB8AC3E}">
        <p14:creationId xmlns:p14="http://schemas.microsoft.com/office/powerpoint/2010/main" val="3275654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2.3. Alkali </a:t>
            </a:r>
            <a:r>
              <a:rPr lang="tr-TR" sz="1800" b="1" dirty="0">
                <a:latin typeface="Arial Narrow" panose="020B0606020202030204" pitchFamily="34" charset="0"/>
                <a:ea typeface="+mj-ea"/>
                <a:cs typeface="+mj-cs"/>
              </a:rPr>
              <a:t>Metaller </a:t>
            </a: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Lityum </a:t>
            </a:r>
            <a:r>
              <a:rPr lang="tr-TR" sz="1600" b="1" dirty="0">
                <a:latin typeface="Arial Narrow" panose="020B0606020202030204" pitchFamily="34" charset="0"/>
                <a:ea typeface="+mj-ea"/>
                <a:cs typeface="+mj-cs"/>
              </a:rPr>
              <a:t>(</a:t>
            </a:r>
            <a:r>
              <a:rPr lang="tr-TR" sz="1600" b="1" dirty="0" err="1">
                <a:latin typeface="Arial Narrow" panose="020B0606020202030204" pitchFamily="34" charset="0"/>
                <a:ea typeface="+mj-ea"/>
                <a:cs typeface="+mj-cs"/>
              </a:rPr>
              <a:t>Li</a:t>
            </a:r>
            <a:r>
              <a:rPr lang="tr-TR" sz="1600" b="1"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Hidrojen </a:t>
            </a:r>
            <a:r>
              <a:rPr lang="tr-TR" sz="1600" dirty="0">
                <a:latin typeface="Arial Narrow" panose="020B0606020202030204" pitchFamily="34" charset="0"/>
                <a:ea typeface="+mj-ea"/>
                <a:cs typeface="+mj-cs"/>
              </a:rPr>
              <a:t>taşıma ve depolama amaçlı olarak lityum metali oldukça avantajlı olarak kullanılabilir. Lityum metalinin </a:t>
            </a:r>
            <a:r>
              <a:rPr lang="tr-TR" sz="1600" b="1" dirty="0">
                <a:latin typeface="Arial Narrow" panose="020B0606020202030204" pitchFamily="34" charset="0"/>
                <a:ea typeface="+mj-ea"/>
                <a:cs typeface="+mj-cs"/>
              </a:rPr>
              <a:t>erime noktası sodyum ve potasyuma göre daha yüksektir (180oC). </a:t>
            </a:r>
            <a:r>
              <a:rPr lang="tr-TR" sz="1600" dirty="0">
                <a:latin typeface="Arial Narrow" panose="020B0606020202030204" pitchFamily="34" charset="0"/>
                <a:ea typeface="+mj-ea"/>
                <a:cs typeface="+mj-cs"/>
              </a:rPr>
              <a:t>Lityum erime sıcaklığına kadar ısıtılırsa alevlenebilir. Sodyum ile karşılaştırıldığında </a:t>
            </a:r>
            <a:r>
              <a:rPr lang="tr-TR" sz="1600" b="1" dirty="0">
                <a:latin typeface="Arial Narrow" panose="020B0606020202030204" pitchFamily="34" charset="0"/>
                <a:ea typeface="+mj-ea"/>
                <a:cs typeface="+mj-cs"/>
              </a:rPr>
              <a:t>suyla ve havayla çok şiddetli reaksiyon vermez</a:t>
            </a:r>
            <a:r>
              <a:rPr lang="tr-TR" sz="1600" dirty="0">
                <a:latin typeface="Arial Narrow" panose="020B0606020202030204" pitchFamily="34" charset="0"/>
                <a:ea typeface="+mj-ea"/>
                <a:cs typeface="+mj-cs"/>
              </a:rPr>
              <a:t>. Aynı zamanda </a:t>
            </a:r>
            <a:r>
              <a:rPr lang="tr-TR" sz="1600" b="1" dirty="0">
                <a:latin typeface="Arial Narrow" panose="020B0606020202030204" pitchFamily="34" charset="0"/>
                <a:ea typeface="+mj-ea"/>
                <a:cs typeface="+mj-cs"/>
              </a:rPr>
              <a:t>su ve hava ortamında alevlenmez</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Özellikle </a:t>
            </a:r>
            <a:r>
              <a:rPr lang="tr-TR" sz="1600" b="1" dirty="0">
                <a:latin typeface="Arial Narrow" panose="020B0606020202030204" pitchFamily="34" charset="0"/>
                <a:ea typeface="+mj-ea"/>
                <a:cs typeface="+mj-cs"/>
              </a:rPr>
              <a:t>halojenlerin kendileri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organik halojen bileşikleriyle </a:t>
            </a:r>
            <a:r>
              <a:rPr lang="tr-TR" sz="1600" dirty="0">
                <a:latin typeface="Arial Narrow" panose="020B0606020202030204" pitchFamily="34" charset="0"/>
                <a:ea typeface="+mj-ea"/>
                <a:cs typeface="+mj-cs"/>
              </a:rPr>
              <a:t>ve aynı zamanda </a:t>
            </a:r>
            <a:r>
              <a:rPr lang="tr-TR" sz="1600" b="1" dirty="0">
                <a:latin typeface="Arial Narrow" panose="020B0606020202030204" pitchFamily="34" charset="0"/>
                <a:ea typeface="+mj-ea"/>
                <a:cs typeface="+mj-cs"/>
              </a:rPr>
              <a:t>asitlerle şiddetli reaksiyona girer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800" b="1" dirty="0">
                <a:latin typeface="Arial Narrow" panose="020B0606020202030204" pitchFamily="34" charset="0"/>
                <a:ea typeface="+mj-ea"/>
                <a:cs typeface="+mj-cs"/>
              </a:rPr>
              <a:t>2.4. </a:t>
            </a:r>
            <a:r>
              <a:rPr lang="tr-TR" sz="1800" b="1" dirty="0">
                <a:latin typeface="Arial Narrow" panose="020B0606020202030204" pitchFamily="34" charset="0"/>
                <a:ea typeface="+mj-ea"/>
                <a:cs typeface="+mj-cs"/>
              </a:rPr>
              <a:t>Patlayıcı </a:t>
            </a:r>
            <a:r>
              <a:rPr lang="tr-TR" sz="1800" b="1" dirty="0" smtClean="0">
                <a:latin typeface="Arial Narrow" panose="020B0606020202030204" pitchFamily="34" charset="0"/>
                <a:ea typeface="+mj-ea"/>
                <a:cs typeface="+mj-cs"/>
              </a:rPr>
              <a:t>Tozlar</a:t>
            </a:r>
          </a:p>
          <a:p>
            <a:pPr marL="0" indent="0">
              <a:lnSpc>
                <a:spcPct val="150000"/>
              </a:lnSpc>
              <a:buNone/>
            </a:pPr>
            <a:r>
              <a:rPr lang="tr-TR" sz="1600" dirty="0" smtClean="0">
                <a:latin typeface="Arial Narrow" panose="020B0606020202030204" pitchFamily="34" charset="0"/>
                <a:ea typeface="+mj-ea"/>
                <a:cs typeface="+mj-cs"/>
              </a:rPr>
              <a:t>	Ortamda </a:t>
            </a:r>
            <a:r>
              <a:rPr lang="tr-TR" sz="1600" b="1" dirty="0">
                <a:latin typeface="Arial Narrow" panose="020B0606020202030204" pitchFamily="34" charset="0"/>
                <a:ea typeface="+mj-ea"/>
                <a:cs typeface="+mj-cs"/>
              </a:rPr>
              <a:t>420 </a:t>
            </a:r>
            <a:r>
              <a:rPr lang="el-GR" sz="1600" b="1" dirty="0">
                <a:latin typeface="Arial Narrow" panose="020B0606020202030204" pitchFamily="34" charset="0"/>
                <a:ea typeface="+mj-ea"/>
                <a:cs typeface="+mj-cs"/>
              </a:rPr>
              <a:t>μ</a:t>
            </a:r>
            <a:r>
              <a:rPr lang="tr-TR" sz="1600" b="1" dirty="0">
                <a:latin typeface="Arial Narrow" panose="020B0606020202030204" pitchFamily="34" charset="0"/>
                <a:ea typeface="+mj-ea"/>
                <a:cs typeface="+mj-cs"/>
              </a:rPr>
              <a:t>m (mikron) boyutunda </a:t>
            </a:r>
            <a:r>
              <a:rPr lang="tr-TR" sz="1600" dirty="0">
                <a:latin typeface="Arial Narrow" panose="020B0606020202030204" pitchFamily="34" charset="0"/>
                <a:ea typeface="+mj-ea"/>
                <a:cs typeface="+mj-cs"/>
              </a:rPr>
              <a:t>veya daha küçük çaplarda olan yanabilir </a:t>
            </a:r>
            <a:r>
              <a:rPr lang="tr-TR" sz="1600" b="1" dirty="0">
                <a:latin typeface="Arial Narrow" panose="020B0606020202030204" pitchFamily="34" charset="0"/>
                <a:ea typeface="+mj-ea"/>
                <a:cs typeface="+mj-cs"/>
              </a:rPr>
              <a:t>metal tozları patlama ve yanma tehlikesine </a:t>
            </a:r>
            <a:r>
              <a:rPr lang="tr-TR" sz="1600" dirty="0">
                <a:latin typeface="Arial Narrow" panose="020B0606020202030204" pitchFamily="34" charset="0"/>
                <a:ea typeface="+mj-ea"/>
                <a:cs typeface="+mj-cs"/>
              </a:rPr>
              <a:t>sahiptirler. Toz hâlindeki metaller proses içerisinde ve mekanik olarak işlendiklerinde patlamalara ve yangınlara sebep olabilirler. Çoğu metal, ortam şartlarına bağlı olarak çeşitli derecelerde yanma ve patlama etkisi gösterir. Metaller; su, asitler ve diğer kimyasallarla oldukça tehlikeli reaksiyon verirler. Bazı metaller de kendi kendine ısınma ve alevlenme özelliğine sahiptirler. </a:t>
            </a:r>
          </a:p>
        </p:txBody>
      </p:sp>
    </p:spTree>
    <p:extLst>
      <p:ext uri="{BB962C8B-B14F-4D97-AF65-F5344CB8AC3E}">
        <p14:creationId xmlns:p14="http://schemas.microsoft.com/office/powerpoint/2010/main" val="22800271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2.5. Yüksek </a:t>
            </a:r>
            <a:r>
              <a:rPr lang="tr-TR" sz="1800" b="1" dirty="0">
                <a:latin typeface="Arial Narrow" panose="020B0606020202030204" pitchFamily="34" charset="0"/>
                <a:ea typeface="+mj-ea"/>
                <a:cs typeface="+mj-cs"/>
              </a:rPr>
              <a:t>Enerjili Patlayan Metaller </a:t>
            </a:r>
          </a:p>
          <a:p>
            <a:pPr marL="0" indent="0">
              <a:lnSpc>
                <a:spcPct val="15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Uranyum </a:t>
            </a:r>
            <a:r>
              <a:rPr lang="tr-TR" sz="1600" b="1" dirty="0">
                <a:latin typeface="Arial Narrow" panose="020B0606020202030204" pitchFamily="34" charset="0"/>
                <a:ea typeface="+mj-ea"/>
                <a:cs typeface="+mj-cs"/>
              </a:rPr>
              <a:t>(U), plütonyum (</a:t>
            </a:r>
            <a:r>
              <a:rPr lang="tr-TR" sz="1600" b="1" dirty="0" err="1">
                <a:latin typeface="Arial Narrow" panose="020B0606020202030204" pitchFamily="34" charset="0"/>
                <a:ea typeface="+mj-ea"/>
                <a:cs typeface="+mj-cs"/>
              </a:rPr>
              <a:t>Pu</a:t>
            </a:r>
            <a:r>
              <a:rPr lang="tr-TR" sz="1600" b="1" dirty="0">
                <a:latin typeface="Arial Narrow" panose="020B0606020202030204" pitchFamily="34" charset="0"/>
                <a:ea typeface="+mj-ea"/>
                <a:cs typeface="+mj-cs"/>
              </a:rPr>
              <a:t>) ve toryum (</a:t>
            </a:r>
            <a:r>
              <a:rPr lang="tr-TR" sz="1600" b="1" dirty="0" err="1">
                <a:latin typeface="Arial Narrow" panose="020B0606020202030204" pitchFamily="34" charset="0"/>
                <a:ea typeface="+mj-ea"/>
                <a:cs typeface="+mj-cs"/>
              </a:rPr>
              <a:t>Th</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gibi radyoaktif karakterli maddeler son derece tehlikeli oldukları gibi, patlama esnasında ortama </a:t>
            </a:r>
            <a:r>
              <a:rPr lang="tr-TR" sz="1600" b="1" dirty="0">
                <a:latin typeface="Arial Narrow" panose="020B0606020202030204" pitchFamily="34" charset="0"/>
                <a:ea typeface="+mj-ea"/>
                <a:cs typeface="+mj-cs"/>
              </a:rPr>
              <a:t>yüksek derecede enerji yayabilmektedirler</a:t>
            </a:r>
            <a:r>
              <a:rPr lang="tr-TR" sz="1600" dirty="0">
                <a:latin typeface="Arial Narrow" panose="020B0606020202030204" pitchFamily="34" charset="0"/>
                <a:ea typeface="+mj-ea"/>
                <a:cs typeface="+mj-cs"/>
              </a:rPr>
              <a:t>. Radyoaktif metaller diğer metallere </a:t>
            </a:r>
            <a:r>
              <a:rPr lang="tr-TR" sz="1600" dirty="0">
                <a:latin typeface="Arial Narrow" panose="020B0606020202030204" pitchFamily="34" charset="0"/>
                <a:ea typeface="+mj-ea"/>
                <a:cs typeface="+mj-cs"/>
              </a:rPr>
              <a:t>benzer </a:t>
            </a:r>
            <a:r>
              <a:rPr lang="tr-TR" sz="1600" dirty="0">
                <a:latin typeface="Arial Narrow" panose="020B0606020202030204" pitchFamily="34" charset="0"/>
                <a:ea typeface="+mj-ea"/>
                <a:cs typeface="+mj-cs"/>
              </a:rPr>
              <a:t>olarak yanabilir ve patlama etkisi gösterebilirler. </a:t>
            </a:r>
          </a:p>
          <a:p>
            <a:pPr marL="0" indent="0">
              <a:lnSpc>
                <a:spcPct val="150000"/>
              </a:lnSpc>
              <a:buNone/>
            </a:pPr>
            <a:r>
              <a:rPr lang="tr-TR" sz="1600" dirty="0" smtClean="0">
                <a:latin typeface="Arial Narrow" panose="020B0606020202030204" pitchFamily="34" charset="0"/>
                <a:ea typeface="+mj-ea"/>
                <a:cs typeface="+mj-cs"/>
              </a:rPr>
              <a:t>	Bütün </a:t>
            </a:r>
            <a:r>
              <a:rPr lang="tr-TR" sz="1600" dirty="0">
                <a:latin typeface="Arial Narrow" panose="020B0606020202030204" pitchFamily="34" charset="0"/>
                <a:ea typeface="+mj-ea"/>
                <a:cs typeface="+mj-cs"/>
              </a:rPr>
              <a:t>metaller eritildiklerinde ya </a:t>
            </a:r>
            <a:r>
              <a:rPr lang="tr-TR" sz="1600" dirty="0">
                <a:latin typeface="Arial Narrow" panose="020B0606020202030204" pitchFamily="34" charset="0"/>
                <a:ea typeface="+mj-ea"/>
                <a:cs typeface="+mj-cs"/>
              </a:rPr>
              <a:t>da yanarken</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su, karbondioksit, köpük </a:t>
            </a:r>
            <a:r>
              <a:rPr lang="tr-TR" sz="1600" b="1"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kuru söndürücü tozlarla çok şiddetli </a:t>
            </a:r>
            <a:r>
              <a:rPr lang="tr-TR" sz="1600" dirty="0">
                <a:latin typeface="Arial Narrow" panose="020B0606020202030204" pitchFamily="34" charset="0"/>
                <a:ea typeface="+mj-ea"/>
                <a:cs typeface="+mj-cs"/>
              </a:rPr>
              <a:t>reaksiyon verirler</a:t>
            </a:r>
            <a:r>
              <a:rPr lang="tr-TR" sz="1600" dirty="0">
                <a:latin typeface="Arial Narrow" panose="020B0606020202030204" pitchFamily="34" charset="0"/>
                <a:ea typeface="+mj-ea"/>
                <a:cs typeface="+mj-cs"/>
              </a:rPr>
              <a:t>. Bu maddeler yanan maddeye doğrudan doğruya uygulandıkları için </a:t>
            </a:r>
            <a:r>
              <a:rPr lang="tr-TR" sz="1600" b="1" dirty="0">
                <a:latin typeface="Arial Narrow" panose="020B0606020202030204" pitchFamily="34" charset="0"/>
                <a:ea typeface="+mj-ea"/>
                <a:cs typeface="+mj-cs"/>
              </a:rPr>
              <a:t>yanmayı artıracak ve patlamaya sebep </a:t>
            </a:r>
            <a:r>
              <a:rPr lang="tr-TR" sz="1600" b="1" dirty="0" smtClean="0">
                <a:latin typeface="Arial Narrow" panose="020B0606020202030204" pitchFamily="34" charset="0"/>
                <a:ea typeface="+mj-ea"/>
                <a:cs typeface="+mj-cs"/>
              </a:rPr>
              <a:t>olacaklardır</a:t>
            </a:r>
            <a:r>
              <a:rPr lang="tr-TR" sz="1600" dirty="0" smtClean="0">
                <a:latin typeface="Arial Narrow" panose="020B0606020202030204" pitchFamily="34" charset="0"/>
                <a:ea typeface="+mj-ea"/>
                <a:cs typeface="+mj-cs"/>
              </a:rPr>
              <a:t>.</a:t>
            </a:r>
          </a:p>
          <a:p>
            <a:pPr marL="0" indent="0">
              <a:lnSpc>
                <a:spcPct val="150000"/>
              </a:lnSpc>
              <a:buNone/>
            </a:pPr>
            <a:endParaRPr lang="tr-TR" sz="1600" dirty="0" smtClean="0">
              <a:latin typeface="Arial Narrow" panose="020B0606020202030204" pitchFamily="34" charset="0"/>
              <a:ea typeface="+mj-ea"/>
              <a:cs typeface="+mj-cs"/>
            </a:endParaRPr>
          </a:p>
        </p:txBody>
      </p:sp>
    </p:spTree>
    <p:extLst>
      <p:ext uri="{BB962C8B-B14F-4D97-AF65-F5344CB8AC3E}">
        <p14:creationId xmlns:p14="http://schemas.microsoft.com/office/powerpoint/2010/main" val="791552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2.6. Çeşitli </a:t>
            </a:r>
            <a:r>
              <a:rPr lang="tr-TR" sz="1800" b="1" dirty="0">
                <a:latin typeface="Arial Narrow" panose="020B0606020202030204" pitchFamily="34" charset="0"/>
                <a:ea typeface="+mj-ea"/>
                <a:cs typeface="+mj-cs"/>
              </a:rPr>
              <a:t>Metaller </a:t>
            </a:r>
          </a:p>
          <a:p>
            <a:pPr marL="0" indent="0">
              <a:lnSpc>
                <a:spcPct val="150000"/>
              </a:lnSpc>
              <a:buNone/>
            </a:pPr>
            <a:r>
              <a:rPr lang="tr-TR" sz="1600" dirty="0" smtClean="0"/>
              <a:t>	</a:t>
            </a:r>
            <a:r>
              <a:rPr lang="tr-TR" sz="1600" dirty="0">
                <a:latin typeface="Arial Narrow" panose="020B0606020202030204" pitchFamily="34" charset="0"/>
                <a:ea typeface="+mj-ea"/>
                <a:cs typeface="+mj-cs"/>
              </a:rPr>
              <a:t>Endüstride </a:t>
            </a:r>
            <a:r>
              <a:rPr lang="tr-TR" sz="1600" dirty="0">
                <a:latin typeface="Arial Narrow" panose="020B0606020202030204" pitchFamily="34" charset="0"/>
                <a:ea typeface="+mj-ea"/>
                <a:cs typeface="+mj-cs"/>
              </a:rPr>
              <a:t>veya laboratuvarlarda sıklıkla kullanılan belirli bazı metallerin erimiş hâlleri ve tozları bazı derecelerde tehlikelidir. Onlar kendi kendine tutuşabilecekleri gibi, kimyasal reaksiyonlardaki aktiviteleri de farklılık gösterebilir. </a:t>
            </a:r>
            <a:r>
              <a:rPr lang="tr-TR" sz="1600" dirty="0">
                <a:latin typeface="Arial Narrow" panose="020B0606020202030204" pitchFamily="34" charset="0"/>
                <a:ea typeface="+mj-ea"/>
                <a:cs typeface="+mj-cs"/>
              </a:rPr>
              <a:t>Toz patlamaları oluşturabilecekleri gibi, çeşitli şartlarda alevlenebilirler. </a:t>
            </a:r>
            <a:endParaRPr lang="tr-TR" sz="1600" dirty="0" smtClean="0">
              <a:latin typeface="Arial Narrow" panose="020B0606020202030204" pitchFamily="34" charset="0"/>
              <a:ea typeface="+mj-ea"/>
              <a:cs typeface="+mj-cs"/>
            </a:endParaRPr>
          </a:p>
          <a:p>
            <a:pPr marL="0" indent="0">
              <a:lnSpc>
                <a:spcPct val="150000"/>
              </a:lnSpc>
              <a:buNone/>
            </a:pPr>
            <a:r>
              <a:rPr lang="tr-TR" sz="1600" b="1" dirty="0" smtClean="0">
                <a:latin typeface="Arial Narrow" panose="020B0606020202030204" pitchFamily="34" charset="0"/>
                <a:ea typeface="+mj-ea"/>
                <a:cs typeface="+mj-cs"/>
              </a:rPr>
              <a:t>Alüminyum(Al) ve Alaşımları : </a:t>
            </a:r>
            <a:r>
              <a:rPr lang="tr-TR" sz="1600" dirty="0">
                <a:latin typeface="Arial Narrow" panose="020B0606020202030204" pitchFamily="34" charset="0"/>
              </a:rPr>
              <a:t>Alüminyum ve </a:t>
            </a:r>
            <a:r>
              <a:rPr lang="tr-TR" sz="1600" dirty="0" smtClean="0">
                <a:latin typeface="Arial Narrow" panose="020B0606020202030204" pitchFamily="34" charset="0"/>
              </a:rPr>
              <a:t>alaşımları </a:t>
            </a:r>
            <a:r>
              <a:rPr lang="tr-TR" sz="1600" b="1" dirty="0" smtClean="0">
                <a:latin typeface="Arial Narrow" panose="020B0606020202030204" pitchFamily="34" charset="0"/>
              </a:rPr>
              <a:t>ticari değeri olan </a:t>
            </a:r>
            <a:r>
              <a:rPr lang="tr-TR" sz="1600" dirty="0" smtClean="0">
                <a:latin typeface="Arial Narrow" panose="020B0606020202030204" pitchFamily="34" charset="0"/>
              </a:rPr>
              <a:t>ve </a:t>
            </a:r>
            <a:r>
              <a:rPr lang="tr-TR" sz="1600" b="1" dirty="0" smtClean="0">
                <a:latin typeface="Arial Narrow" panose="020B0606020202030204" pitchFamily="34" charset="0"/>
              </a:rPr>
              <a:t>endüstride geniş kullanım alanına sahip </a:t>
            </a:r>
            <a:r>
              <a:rPr lang="tr-TR" sz="1600" dirty="0" smtClean="0">
                <a:latin typeface="Arial Narrow" panose="020B0606020202030204" pitchFamily="34" charset="0"/>
              </a:rPr>
              <a:t>maddelerdir. Alüminyum tozları ve </a:t>
            </a:r>
            <a:r>
              <a:rPr lang="tr-TR" sz="1600" b="1" dirty="0" smtClean="0">
                <a:latin typeface="Arial Narrow" panose="020B0606020202030204" pitchFamily="34" charset="0"/>
              </a:rPr>
              <a:t>toz halindeki alaşımları havada yanabildikleri gibi ciddi patlamaları da beraberinde getirebilirler</a:t>
            </a:r>
            <a:r>
              <a:rPr lang="tr-TR" sz="1600" dirty="0" smtClean="0">
                <a:latin typeface="Arial Narrow" panose="020B0606020202030204" pitchFamily="34" charset="0"/>
              </a:rPr>
              <a:t>.</a:t>
            </a:r>
          </a:p>
          <a:p>
            <a:pPr marL="0" indent="0">
              <a:lnSpc>
                <a:spcPct val="150000"/>
              </a:lnSpc>
              <a:buNone/>
            </a:pPr>
            <a:r>
              <a:rPr lang="tr-TR" sz="1600" b="1" dirty="0">
                <a:latin typeface="Arial Narrow" panose="020B0606020202030204" pitchFamily="34" charset="0"/>
                <a:ea typeface="+mj-ea"/>
                <a:cs typeface="+mj-cs"/>
              </a:rPr>
              <a:t>Çinko(</a:t>
            </a:r>
            <a:r>
              <a:rPr lang="tr-TR" sz="1600" b="1" dirty="0" err="1">
                <a:latin typeface="Arial Narrow" panose="020B0606020202030204" pitchFamily="34" charset="0"/>
                <a:ea typeface="+mj-ea"/>
                <a:cs typeface="+mj-cs"/>
              </a:rPr>
              <a:t>Zn</a:t>
            </a:r>
            <a:r>
              <a:rPr lang="tr-TR" sz="1600" b="1" dirty="0">
                <a:latin typeface="Arial Narrow" panose="020B0606020202030204" pitchFamily="34" charset="0"/>
                <a:ea typeface="+mj-ea"/>
                <a:cs typeface="+mj-cs"/>
              </a:rPr>
              <a:t>) erime noktası 419 </a:t>
            </a:r>
            <a:r>
              <a:rPr lang="tr-TR" sz="1600" b="1" dirty="0" err="1">
                <a:latin typeface="Arial Narrow" panose="020B0606020202030204" pitchFamily="34" charset="0"/>
                <a:ea typeface="+mj-ea"/>
                <a:cs typeface="+mj-cs"/>
              </a:rPr>
              <a:t>oC</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olan aktif bir metaldir. Toz halinde nemli ortamlarda </a:t>
            </a:r>
            <a:r>
              <a:rPr lang="tr-TR" sz="1600" b="1" dirty="0">
                <a:latin typeface="Arial Narrow" panose="020B0606020202030204" pitchFamily="34" charset="0"/>
                <a:ea typeface="+mj-ea"/>
                <a:cs typeface="+mj-cs"/>
              </a:rPr>
              <a:t>alkali çözeltiler içinde ve asetik asitte kendi kendine tutuşacak derecede ısınma etkisi gösterir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Partikül boyutu </a:t>
            </a:r>
            <a:r>
              <a:rPr lang="tr-TR" sz="1600" dirty="0" smtClean="0">
                <a:latin typeface="Arial Narrow" panose="020B0606020202030204" pitchFamily="34" charset="0"/>
                <a:ea typeface="+mj-ea"/>
                <a:cs typeface="+mj-cs"/>
              </a:rPr>
              <a:t>büyük </a:t>
            </a:r>
            <a:r>
              <a:rPr lang="tr-TR" sz="1600" dirty="0">
                <a:latin typeface="Arial Narrow" panose="020B0606020202030204" pitchFamily="34" charset="0"/>
                <a:ea typeface="+mj-ea"/>
                <a:cs typeface="+mj-cs"/>
              </a:rPr>
              <a:t>olduğunda alevlenmesi zor olduğu halde, </a:t>
            </a:r>
            <a:r>
              <a:rPr lang="tr-TR" sz="1600" b="1" dirty="0">
                <a:latin typeface="Arial Narrow" panose="020B0606020202030204" pitchFamily="34" charset="0"/>
                <a:ea typeface="+mj-ea"/>
                <a:cs typeface="+mj-cs"/>
              </a:rPr>
              <a:t>tutuştuğu zaman meydana gelen yangınlar çok güçlü olmaktadır.</a:t>
            </a:r>
            <a:endParaRPr lang="tr-TR" sz="1600" b="1" dirty="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285698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2.7. Parlayıcı </a:t>
            </a:r>
            <a:r>
              <a:rPr lang="tr-TR" sz="1800" b="1" dirty="0">
                <a:latin typeface="Arial Narrow" panose="020B0606020202030204" pitchFamily="34" charset="0"/>
                <a:ea typeface="+mj-ea"/>
                <a:cs typeface="+mj-cs"/>
              </a:rPr>
              <a:t>ve Patlayıcı Sıvılar </a:t>
            </a:r>
          </a:p>
          <a:p>
            <a:pPr marL="0" indent="0">
              <a:lnSpc>
                <a:spcPct val="150000"/>
              </a:lnSpc>
              <a:buNone/>
            </a:pPr>
            <a:r>
              <a:rPr lang="tr-TR" sz="1600" dirty="0" smtClean="0"/>
              <a:t>	</a:t>
            </a:r>
            <a:r>
              <a:rPr lang="tr-TR" sz="1600" b="1" dirty="0">
                <a:latin typeface="Arial Narrow" panose="020B0606020202030204" pitchFamily="34" charset="0"/>
                <a:ea typeface="+mj-ea"/>
                <a:cs typeface="+mj-cs"/>
              </a:rPr>
              <a:t>Alevlenebilir </a:t>
            </a:r>
            <a:r>
              <a:rPr lang="tr-TR" sz="1600" b="1" dirty="0">
                <a:latin typeface="Arial Narrow" panose="020B0606020202030204" pitchFamily="34" charset="0"/>
                <a:ea typeface="+mj-ea"/>
                <a:cs typeface="+mj-cs"/>
              </a:rPr>
              <a:t>sıvı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38°C’nin aşağısında parlama noktasına </a:t>
            </a:r>
            <a:r>
              <a:rPr lang="tr-TR" sz="1600" dirty="0">
                <a:latin typeface="Arial Narrow" panose="020B0606020202030204" pitchFamily="34" charset="0"/>
                <a:ea typeface="+mj-ea"/>
                <a:cs typeface="+mj-cs"/>
              </a:rPr>
              <a:t>sahip olan ve 38oC sıcaklıkta buhar basıncı 40 </a:t>
            </a:r>
            <a:r>
              <a:rPr lang="tr-TR" sz="1600" dirty="0" err="1">
                <a:latin typeface="Arial Narrow" panose="020B0606020202030204" pitchFamily="34" charset="0"/>
                <a:ea typeface="+mj-ea"/>
                <a:cs typeface="+mj-cs"/>
              </a:rPr>
              <a:t>psi</a:t>
            </a:r>
            <a:r>
              <a:rPr lang="tr-TR" sz="1600" dirty="0">
                <a:latin typeface="Arial Narrow" panose="020B0606020202030204" pitchFamily="34" charset="0"/>
                <a:ea typeface="+mj-ea"/>
                <a:cs typeface="+mj-cs"/>
              </a:rPr>
              <a:t> üzerinde olmayan sıvıdır. Örneğin; sıvılaştırılmış </a:t>
            </a:r>
            <a:r>
              <a:rPr lang="tr-TR" sz="1600" b="1" dirty="0">
                <a:latin typeface="Arial Narrow" panose="020B0606020202030204" pitchFamily="34" charset="0"/>
                <a:ea typeface="+mj-ea"/>
                <a:cs typeface="+mj-cs"/>
              </a:rPr>
              <a:t>petrol gazları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sıvılaştırılmış doğal gaz </a:t>
            </a:r>
            <a:r>
              <a:rPr lang="tr-TR" sz="1600" dirty="0">
                <a:latin typeface="Arial Narrow" panose="020B0606020202030204" pitchFamily="34" charset="0"/>
                <a:ea typeface="+mj-ea"/>
                <a:cs typeface="+mj-cs"/>
              </a:rPr>
              <a:t>ve hidrojen gazı gibi. Alevlenebilir sıvılar aşağıdaki gibi sınıflandırılabilir: </a:t>
            </a:r>
          </a:p>
          <a:p>
            <a:pPr>
              <a:lnSpc>
                <a:spcPct val="150000"/>
              </a:lnSpc>
            </a:pPr>
            <a:r>
              <a:rPr lang="tr-TR" sz="1600" b="1" dirty="0">
                <a:latin typeface="Arial Narrow" panose="020B0606020202030204" pitchFamily="34" charset="0"/>
                <a:ea typeface="+mj-ea"/>
                <a:cs typeface="+mj-cs"/>
              </a:rPr>
              <a:t>Sınıf 1A</a:t>
            </a:r>
            <a:r>
              <a:rPr lang="tr-TR" sz="1600" dirty="0">
                <a:latin typeface="Arial Narrow" panose="020B0606020202030204" pitchFamily="34" charset="0"/>
                <a:ea typeface="+mj-ea"/>
                <a:cs typeface="+mj-cs"/>
              </a:rPr>
              <a:t>: Parlama noktası </a:t>
            </a:r>
            <a:r>
              <a:rPr lang="tr-TR" sz="1600" b="1" dirty="0">
                <a:latin typeface="Arial Narrow" panose="020B0606020202030204" pitchFamily="34" charset="0"/>
                <a:ea typeface="+mj-ea"/>
                <a:cs typeface="+mj-cs"/>
              </a:rPr>
              <a:t>23°C’nin aşağısında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kaynama</a:t>
            </a:r>
            <a:r>
              <a:rPr lang="tr-TR" sz="1600" dirty="0">
                <a:latin typeface="Arial Narrow" panose="020B0606020202030204" pitchFamily="34" charset="0"/>
                <a:ea typeface="+mj-ea"/>
                <a:cs typeface="+mj-cs"/>
              </a:rPr>
              <a:t> noktası </a:t>
            </a:r>
            <a:r>
              <a:rPr lang="tr-TR" sz="1600" b="1" dirty="0">
                <a:latin typeface="Arial Narrow" panose="020B0606020202030204" pitchFamily="34" charset="0"/>
                <a:ea typeface="+mj-ea"/>
                <a:cs typeface="+mj-cs"/>
              </a:rPr>
              <a:t>38oC’nin altında </a:t>
            </a:r>
            <a:r>
              <a:rPr lang="tr-TR" sz="1600" dirty="0">
                <a:latin typeface="Arial Narrow" panose="020B0606020202030204" pitchFamily="34" charset="0"/>
                <a:ea typeface="+mj-ea"/>
                <a:cs typeface="+mj-cs"/>
              </a:rPr>
              <a:t>olan sıvılardır. (Örneğin; </a:t>
            </a:r>
            <a:r>
              <a:rPr lang="tr-TR" sz="1600" dirty="0" err="1">
                <a:latin typeface="Arial Narrow" panose="020B0606020202030204" pitchFamily="34" charset="0"/>
                <a:ea typeface="+mj-ea"/>
                <a:cs typeface="+mj-cs"/>
              </a:rPr>
              <a:t>asetaldehit</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bütin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kloropropilen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dimetil</a:t>
            </a:r>
            <a:r>
              <a:rPr lang="tr-TR" sz="1600" dirty="0">
                <a:latin typeface="Arial Narrow" panose="020B0606020202030204" pitchFamily="34" charset="0"/>
                <a:ea typeface="+mj-ea"/>
                <a:cs typeface="+mj-cs"/>
              </a:rPr>
              <a:t> sülfit, etil </a:t>
            </a:r>
            <a:r>
              <a:rPr lang="tr-TR" sz="1600" dirty="0" err="1">
                <a:latin typeface="Arial Narrow" panose="020B0606020202030204" pitchFamily="34" charset="0"/>
                <a:ea typeface="+mj-ea"/>
                <a:cs typeface="+mj-cs"/>
              </a:rPr>
              <a:t>klorit</a:t>
            </a:r>
            <a:r>
              <a:rPr lang="tr-TR" sz="1600" dirty="0">
                <a:latin typeface="Arial Narrow" panose="020B0606020202030204" pitchFamily="34" charset="0"/>
                <a:ea typeface="+mj-ea"/>
                <a:cs typeface="+mj-cs"/>
              </a:rPr>
              <a:t> ve etil eter gibi.) </a:t>
            </a:r>
          </a:p>
          <a:p>
            <a:pPr>
              <a:lnSpc>
                <a:spcPct val="150000"/>
              </a:lnSpc>
            </a:pPr>
            <a:r>
              <a:rPr lang="tr-TR" sz="1600" b="1" dirty="0">
                <a:latin typeface="Arial Narrow" panose="020B0606020202030204" pitchFamily="34" charset="0"/>
                <a:ea typeface="+mj-ea"/>
                <a:cs typeface="+mj-cs"/>
              </a:rPr>
              <a:t>Sınıf 1B: </a:t>
            </a:r>
            <a:r>
              <a:rPr lang="tr-TR" sz="1600" dirty="0">
                <a:latin typeface="Arial Narrow" panose="020B0606020202030204" pitchFamily="34" charset="0"/>
                <a:ea typeface="+mj-ea"/>
                <a:cs typeface="+mj-cs"/>
              </a:rPr>
              <a:t>Parlama noktası </a:t>
            </a:r>
            <a:r>
              <a:rPr lang="tr-TR" sz="1600" b="1" dirty="0">
                <a:latin typeface="Arial Narrow" panose="020B0606020202030204" pitchFamily="34" charset="0"/>
                <a:ea typeface="+mj-ea"/>
                <a:cs typeface="+mj-cs"/>
              </a:rPr>
              <a:t>23°C’nin aşağısında </a:t>
            </a:r>
            <a:r>
              <a:rPr lang="tr-TR" sz="1600" dirty="0">
                <a:latin typeface="Arial Narrow" panose="020B0606020202030204" pitchFamily="34" charset="0"/>
                <a:ea typeface="+mj-ea"/>
                <a:cs typeface="+mj-cs"/>
              </a:rPr>
              <a:t>ve kaynama noktası </a:t>
            </a:r>
            <a:r>
              <a:rPr lang="tr-TR" sz="1600" b="1" dirty="0">
                <a:latin typeface="Arial Narrow" panose="020B0606020202030204" pitchFamily="34" charset="0"/>
                <a:ea typeface="+mj-ea"/>
                <a:cs typeface="+mj-cs"/>
              </a:rPr>
              <a:t>38oC de ve yukarısında </a:t>
            </a:r>
            <a:r>
              <a:rPr lang="tr-TR" sz="1600" dirty="0">
                <a:latin typeface="Arial Narrow" panose="020B0606020202030204" pitchFamily="34" charset="0"/>
                <a:ea typeface="+mj-ea"/>
                <a:cs typeface="+mj-cs"/>
              </a:rPr>
              <a:t>olan sıvılardır. (Örneğin; aseton, benzen, karbon </a:t>
            </a:r>
            <a:r>
              <a:rPr lang="tr-TR" sz="1600" dirty="0" err="1">
                <a:latin typeface="Arial Narrow" panose="020B0606020202030204" pitchFamily="34" charset="0"/>
                <a:ea typeface="+mj-ea"/>
                <a:cs typeface="+mj-cs"/>
              </a:rPr>
              <a:t>disülfür</a:t>
            </a:r>
            <a:r>
              <a:rPr lang="tr-TR" sz="1600" dirty="0">
                <a:latin typeface="Arial Narrow" panose="020B0606020202030204" pitchFamily="34" charset="0"/>
                <a:ea typeface="+mj-ea"/>
                <a:cs typeface="+mj-cs"/>
              </a:rPr>
              <a:t>, etil alkol, etil asetat, benzin, </a:t>
            </a:r>
            <a:r>
              <a:rPr lang="tr-TR" sz="1600" dirty="0" err="1">
                <a:latin typeface="Arial Narrow" panose="020B0606020202030204" pitchFamily="34" charset="0"/>
                <a:ea typeface="+mj-ea"/>
                <a:cs typeface="+mj-cs"/>
              </a:rPr>
              <a:t>hegzan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izopropanol</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metanol</a:t>
            </a:r>
            <a:r>
              <a:rPr lang="tr-TR" sz="1600" dirty="0">
                <a:latin typeface="Arial Narrow" panose="020B0606020202030204" pitchFamily="34" charset="0"/>
                <a:ea typeface="+mj-ea"/>
                <a:cs typeface="+mj-cs"/>
              </a:rPr>
              <a:t>, ve tolüen gibi.) </a:t>
            </a:r>
          </a:p>
          <a:p>
            <a:pPr>
              <a:lnSpc>
                <a:spcPct val="150000"/>
              </a:lnSpc>
            </a:pPr>
            <a:r>
              <a:rPr lang="tr-TR" sz="1600" b="1" dirty="0">
                <a:latin typeface="Arial Narrow" panose="020B0606020202030204" pitchFamily="34" charset="0"/>
                <a:ea typeface="+mj-ea"/>
                <a:cs typeface="+mj-cs"/>
              </a:rPr>
              <a:t>Sınıf 1C: </a:t>
            </a:r>
            <a:r>
              <a:rPr lang="tr-TR" sz="1600" dirty="0">
                <a:latin typeface="Arial Narrow" panose="020B0606020202030204" pitchFamily="34" charset="0"/>
                <a:ea typeface="+mj-ea"/>
                <a:cs typeface="+mj-cs"/>
              </a:rPr>
              <a:t>Parlama noktası </a:t>
            </a:r>
            <a:r>
              <a:rPr lang="tr-TR" sz="1600" b="1" dirty="0">
                <a:latin typeface="Arial Narrow" panose="020B0606020202030204" pitchFamily="34" charset="0"/>
                <a:ea typeface="+mj-ea"/>
                <a:cs typeface="+mj-cs"/>
              </a:rPr>
              <a:t>23°C ve 38oC arasında </a:t>
            </a:r>
            <a:r>
              <a:rPr lang="tr-TR" sz="1600" dirty="0">
                <a:latin typeface="Arial Narrow" panose="020B0606020202030204" pitchFamily="34" charset="0"/>
                <a:ea typeface="+mj-ea"/>
                <a:cs typeface="+mj-cs"/>
              </a:rPr>
              <a:t>olan sıvılardır. Örneğin; </a:t>
            </a:r>
            <a:r>
              <a:rPr lang="tr-TR" sz="1600" dirty="0" err="1">
                <a:latin typeface="Arial Narrow" panose="020B0606020202030204" pitchFamily="34" charset="0"/>
                <a:ea typeface="+mj-ea"/>
                <a:cs typeface="+mj-cs"/>
              </a:rPr>
              <a:t>asetaldehit</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bütin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kloropropilen</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dimetil</a:t>
            </a:r>
            <a:r>
              <a:rPr lang="tr-TR" sz="1600" dirty="0">
                <a:latin typeface="Arial Narrow" panose="020B0606020202030204" pitchFamily="34" charset="0"/>
                <a:ea typeface="+mj-ea"/>
                <a:cs typeface="+mj-cs"/>
              </a:rPr>
              <a:t> sülfit, etil </a:t>
            </a:r>
            <a:r>
              <a:rPr lang="tr-TR" sz="1600" dirty="0" err="1">
                <a:latin typeface="Arial Narrow" panose="020B0606020202030204" pitchFamily="34" charset="0"/>
                <a:ea typeface="+mj-ea"/>
                <a:cs typeface="+mj-cs"/>
              </a:rPr>
              <a:t>klorit</a:t>
            </a:r>
            <a:r>
              <a:rPr lang="tr-TR" sz="1600" dirty="0">
                <a:latin typeface="Arial Narrow" panose="020B0606020202030204" pitchFamily="34" charset="0"/>
                <a:ea typeface="+mj-ea"/>
                <a:cs typeface="+mj-cs"/>
              </a:rPr>
              <a:t> ve etil eter gibi. </a:t>
            </a:r>
            <a:r>
              <a:rPr lang="tr-TR" sz="1600" dirty="0" smtClean="0">
                <a:latin typeface="Arial Narrow" panose="020B0606020202030204" pitchFamily="34" charset="0"/>
                <a:ea typeface="+mj-ea"/>
                <a:cs typeface="+mj-cs"/>
              </a:rPr>
              <a:t>(</a:t>
            </a:r>
            <a:r>
              <a:rPr lang="tr-TR" sz="1600" dirty="0">
                <a:latin typeface="Arial Narrow" panose="020B0606020202030204" pitchFamily="34" charset="0"/>
                <a:ea typeface="+mj-ea"/>
                <a:cs typeface="+mj-cs"/>
              </a:rPr>
              <a:t>Örneğin, amil alkol, </a:t>
            </a:r>
            <a:r>
              <a:rPr lang="tr-TR" sz="1600" dirty="0" err="1">
                <a:latin typeface="Arial Narrow" panose="020B0606020202030204" pitchFamily="34" charset="0"/>
                <a:ea typeface="+mj-ea"/>
                <a:cs typeface="+mj-cs"/>
              </a:rPr>
              <a:t>bütil</a:t>
            </a:r>
            <a:r>
              <a:rPr lang="tr-TR" sz="1600" dirty="0">
                <a:latin typeface="Arial Narrow" panose="020B0606020202030204" pitchFamily="34" charset="0"/>
                <a:ea typeface="+mj-ea"/>
                <a:cs typeface="+mj-cs"/>
              </a:rPr>
              <a:t> alkol, </a:t>
            </a:r>
            <a:r>
              <a:rPr lang="tr-TR" sz="1600" dirty="0" err="1">
                <a:latin typeface="Arial Narrow" panose="020B0606020202030204" pitchFamily="34" charset="0"/>
                <a:ea typeface="+mj-ea"/>
                <a:cs typeface="+mj-cs"/>
              </a:rPr>
              <a:t>izobütil</a:t>
            </a:r>
            <a:r>
              <a:rPr lang="tr-TR" sz="1600" dirty="0">
                <a:latin typeface="Arial Narrow" panose="020B0606020202030204" pitchFamily="34" charset="0"/>
                <a:ea typeface="+mj-ea"/>
                <a:cs typeface="+mj-cs"/>
              </a:rPr>
              <a:t> alkol, metil </a:t>
            </a:r>
            <a:r>
              <a:rPr lang="tr-TR" sz="1600" dirty="0" err="1">
                <a:latin typeface="Arial Narrow" panose="020B0606020202030204" pitchFamily="34" charset="0"/>
                <a:ea typeface="+mj-ea"/>
                <a:cs typeface="+mj-cs"/>
              </a:rPr>
              <a:t>izobütil</a:t>
            </a:r>
            <a:r>
              <a:rPr lang="tr-TR" sz="1600" dirty="0">
                <a:latin typeface="Arial Narrow" panose="020B0606020202030204" pitchFamily="34" charset="0"/>
                <a:ea typeface="+mj-ea"/>
                <a:cs typeface="+mj-cs"/>
              </a:rPr>
              <a:t> keton ve </a:t>
            </a:r>
            <a:r>
              <a:rPr lang="tr-TR" sz="1600" dirty="0" err="1">
                <a:latin typeface="Arial Narrow" panose="020B0606020202030204" pitchFamily="34" charset="0"/>
                <a:ea typeface="+mj-ea"/>
                <a:cs typeface="+mj-cs"/>
              </a:rPr>
              <a:t>stiren</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ksilen</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40685519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lnSpcReduction="10000"/>
          </a:bodyPr>
          <a:lstStyle/>
          <a:p>
            <a:pPr marL="0" indent="0">
              <a:lnSpc>
                <a:spcPct val="150000"/>
              </a:lnSpc>
              <a:buNone/>
            </a:pPr>
            <a:r>
              <a:rPr lang="tr-TR" sz="1800" b="1" dirty="0" smtClean="0">
                <a:latin typeface="Arial Narrow" panose="020B0606020202030204" pitchFamily="34" charset="0"/>
                <a:ea typeface="+mj-ea"/>
                <a:cs typeface="+mj-cs"/>
              </a:rPr>
              <a:t>2.8. Reaktif Kimyasallar</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Aktifliği </a:t>
            </a:r>
            <a:r>
              <a:rPr lang="tr-TR" sz="1600" b="1" dirty="0">
                <a:latin typeface="Arial Narrow" panose="020B0606020202030204" pitchFamily="34" charset="0"/>
                <a:ea typeface="+mj-ea"/>
                <a:cs typeface="+mj-cs"/>
              </a:rPr>
              <a:t>yüksek olan kimyasallar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güvenli bir şekilde parçalanması mümkün olmayan </a:t>
            </a:r>
            <a:r>
              <a:rPr lang="tr-TR" sz="1600" dirty="0">
                <a:latin typeface="Arial Narrow" panose="020B0606020202030204" pitchFamily="34" charset="0"/>
                <a:ea typeface="+mj-ea"/>
                <a:cs typeface="+mj-cs"/>
              </a:rPr>
              <a:t>doğal olarak hızlı bir şekilde ısıyı ve gazları serbest bırakarak </a:t>
            </a:r>
            <a:r>
              <a:rPr lang="tr-TR" sz="1600" b="1" dirty="0">
                <a:latin typeface="Arial Narrow" panose="020B0606020202030204" pitchFamily="34" charset="0"/>
                <a:ea typeface="+mj-ea"/>
                <a:cs typeface="+mj-cs"/>
              </a:rPr>
              <a:t>şiddetli reaksiyonların oluşmasına neden olan maddelerdir</a:t>
            </a:r>
            <a:r>
              <a:rPr lang="tr-TR" sz="1600" dirty="0" smtClean="0">
                <a:latin typeface="Arial Narrow" panose="020B0606020202030204" pitchFamily="34" charset="0"/>
                <a:ea typeface="+mj-ea"/>
                <a:cs typeface="+mj-cs"/>
              </a:rPr>
              <a:t>. Bu maddeler; parlayıcılar, oksitleyiciler, indirgeyiciler, su/asit/havaya duyarlı ve </a:t>
            </a:r>
            <a:r>
              <a:rPr lang="tr-TR" sz="1600" b="1" dirty="0" smtClean="0">
                <a:latin typeface="Arial Narrow" panose="020B0606020202030204" pitchFamily="34" charset="0"/>
                <a:ea typeface="+mj-ea"/>
                <a:cs typeface="+mj-cs"/>
              </a:rPr>
              <a:t>kararsız kimyasallardır</a:t>
            </a:r>
            <a:r>
              <a:rPr lang="tr-TR" sz="1600" dirty="0" smtClean="0">
                <a:latin typeface="Arial Narrow" panose="020B0606020202030204" pitchFamily="34" charset="0"/>
                <a:ea typeface="+mj-ea"/>
                <a:cs typeface="+mj-cs"/>
              </a:rPr>
              <a:t>. Bu maddeler zehirli gazlar ya da Siyanür( CN-) ve Sülfür(S-2 ) içeren maddelerin üretilmesine yardımcı olan kimyasal maddelerdir. </a:t>
            </a:r>
          </a:p>
          <a:p>
            <a:pPr marL="0" indent="0">
              <a:lnSpc>
                <a:spcPct val="150000"/>
              </a:lnSpc>
              <a:buNone/>
            </a:pPr>
            <a:r>
              <a:rPr lang="tr-TR" sz="1600" b="1" dirty="0">
                <a:latin typeface="Arial Narrow" panose="020B0606020202030204" pitchFamily="34" charset="0"/>
                <a:ea typeface="+mj-ea"/>
                <a:cs typeface="+mj-cs"/>
              </a:rPr>
              <a:t>Sınıf </a:t>
            </a:r>
            <a:r>
              <a:rPr lang="tr-TR" sz="1600" b="1" dirty="0" smtClean="0">
                <a:latin typeface="Arial Narrow" panose="020B0606020202030204" pitchFamily="34" charset="0"/>
                <a:ea typeface="+mj-ea"/>
                <a:cs typeface="+mj-cs"/>
              </a:rPr>
              <a:t>I </a:t>
            </a:r>
            <a:r>
              <a:rPr lang="tr-TR" sz="1600" dirty="0">
                <a:latin typeface="Arial Narrow" panose="020B0606020202030204" pitchFamily="34" charset="0"/>
                <a:ea typeface="+mj-ea"/>
                <a:cs typeface="+mj-cs"/>
              </a:rPr>
              <a:t>Reaktif kimyasallar </a:t>
            </a:r>
            <a:r>
              <a:rPr lang="tr-TR" sz="1600" b="1" dirty="0">
                <a:latin typeface="Arial Narrow" panose="020B0606020202030204" pitchFamily="34" charset="0"/>
                <a:ea typeface="+mj-ea"/>
                <a:cs typeface="+mj-cs"/>
              </a:rPr>
              <a:t>normal olarak kararsızdırlar </a:t>
            </a:r>
            <a:r>
              <a:rPr lang="tr-TR" sz="1600" dirty="0">
                <a:latin typeface="Arial Narrow" panose="020B0606020202030204" pitchFamily="34" charset="0"/>
                <a:ea typeface="+mj-ea"/>
                <a:cs typeface="+mj-cs"/>
              </a:rPr>
              <a:t>ve yıkıcı olmaksızın </a:t>
            </a:r>
            <a:r>
              <a:rPr lang="tr-TR" sz="1600" b="1" dirty="0">
                <a:latin typeface="Arial Narrow" panose="020B0606020202030204" pitchFamily="34" charset="0"/>
                <a:ea typeface="+mj-ea"/>
                <a:cs typeface="+mj-cs"/>
              </a:rPr>
              <a:t>şiddetli değişime kolayca maruz kalabilirler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a:lnSpc>
                <a:spcPct val="120000"/>
              </a:lnSpc>
            </a:pPr>
            <a:r>
              <a:rPr lang="tr-TR" sz="1600" b="1" dirty="0" err="1" smtClean="0">
                <a:latin typeface="Arial Narrow" panose="020B0606020202030204" pitchFamily="34" charset="0"/>
                <a:ea typeface="+mj-ea"/>
                <a:cs typeface="+mj-cs"/>
              </a:rPr>
              <a:t>Piroforik</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kimyasallar </a:t>
            </a:r>
            <a:r>
              <a:rPr lang="tr-TR" sz="1600" dirty="0">
                <a:latin typeface="Arial Narrow" panose="020B0606020202030204" pitchFamily="34" charset="0"/>
                <a:ea typeface="+mj-ea"/>
                <a:cs typeface="+mj-cs"/>
              </a:rPr>
              <a:t>(örneğin; fosfor, magnezyum, alüminyum ve çinko tozları) havada kendi kendine tutuşurlar. </a:t>
            </a:r>
            <a:r>
              <a:rPr lang="tr-TR" sz="1600" dirty="0" err="1">
                <a:latin typeface="Arial Narrow" panose="020B0606020202030204" pitchFamily="34" charset="0"/>
                <a:ea typeface="+mj-ea"/>
                <a:cs typeface="+mj-cs"/>
              </a:rPr>
              <a:t>İnert</a:t>
            </a:r>
            <a:r>
              <a:rPr lang="tr-TR" sz="1600" dirty="0">
                <a:latin typeface="Arial Narrow" panose="020B0606020202030204" pitchFamily="34" charset="0"/>
                <a:ea typeface="+mj-ea"/>
                <a:cs typeface="+mj-cs"/>
              </a:rPr>
              <a:t> atmosferlerde depolanmalı ve havayla, suyla teması engellenmelidir. </a:t>
            </a:r>
          </a:p>
          <a:p>
            <a:pPr>
              <a:lnSpc>
                <a:spcPct val="120000"/>
              </a:lnSpc>
            </a:pPr>
            <a:r>
              <a:rPr lang="tr-TR" sz="1600" b="1" dirty="0" smtClean="0">
                <a:latin typeface="Arial Narrow" panose="020B0606020202030204" pitchFamily="34" charset="0"/>
                <a:ea typeface="+mj-ea"/>
                <a:cs typeface="+mj-cs"/>
              </a:rPr>
              <a:t>Polimerleşmiş </a:t>
            </a:r>
            <a:r>
              <a:rPr lang="tr-TR" sz="1600" b="1" dirty="0">
                <a:latin typeface="Arial Narrow" panose="020B0606020202030204" pitchFamily="34" charset="0"/>
                <a:ea typeface="+mj-ea"/>
                <a:cs typeface="+mj-cs"/>
              </a:rPr>
              <a:t>kimyasallar </a:t>
            </a:r>
            <a:r>
              <a:rPr lang="tr-TR" sz="1600" dirty="0">
                <a:latin typeface="Arial Narrow" panose="020B0606020202030204" pitchFamily="34" charset="0"/>
                <a:ea typeface="+mj-ea"/>
                <a:cs typeface="+mj-cs"/>
              </a:rPr>
              <a:t>(örneğin; </a:t>
            </a:r>
            <a:r>
              <a:rPr lang="tr-TR" sz="1600" dirty="0" err="1">
                <a:latin typeface="Arial Narrow" panose="020B0606020202030204" pitchFamily="34" charset="0"/>
                <a:ea typeface="+mj-ea"/>
                <a:cs typeface="+mj-cs"/>
              </a:rPr>
              <a:t>divinil</a:t>
            </a:r>
            <a:r>
              <a:rPr lang="tr-TR" sz="1600" dirty="0">
                <a:latin typeface="Arial Narrow" panose="020B0606020202030204" pitchFamily="34" charset="0"/>
                <a:ea typeface="+mj-ea"/>
                <a:cs typeface="+mj-cs"/>
              </a:rPr>
              <a:t> benzen ve </a:t>
            </a:r>
            <a:r>
              <a:rPr lang="tr-TR" sz="1600" dirty="0" err="1">
                <a:latin typeface="Arial Narrow" panose="020B0606020202030204" pitchFamily="34" charset="0"/>
                <a:ea typeface="+mj-ea"/>
                <a:cs typeface="+mj-cs"/>
              </a:rPr>
              <a:t>asetonitril</a:t>
            </a:r>
            <a:r>
              <a:rPr lang="tr-TR" sz="1600" dirty="0">
                <a:latin typeface="Arial Narrow" panose="020B0606020202030204" pitchFamily="34" charset="0"/>
                <a:ea typeface="+mj-ea"/>
                <a:cs typeface="+mj-cs"/>
              </a:rPr>
              <a:t> gibi) havayla temas ettiğinde kendi kendine polimerleşirler. Böyle maddeler soğuk saklanmalı, sulu ve nemli ortamlardan uzak tutularak kullanılmalıdırlar. </a:t>
            </a:r>
          </a:p>
          <a:p>
            <a:pPr>
              <a:lnSpc>
                <a:spcPct val="120000"/>
              </a:lnSpc>
            </a:pPr>
            <a:r>
              <a:rPr lang="tr-TR" sz="1600" b="1" dirty="0" smtClean="0">
                <a:latin typeface="Arial Narrow" panose="020B0606020202030204" pitchFamily="34" charset="0"/>
                <a:ea typeface="+mj-ea"/>
                <a:cs typeface="+mj-cs"/>
              </a:rPr>
              <a:t>Oksitleyiciler </a:t>
            </a:r>
            <a:r>
              <a:rPr lang="tr-TR" sz="1600" dirty="0">
                <a:latin typeface="Arial Narrow" panose="020B0606020202030204" pitchFamily="34" charset="0"/>
                <a:ea typeface="+mj-ea"/>
                <a:cs typeface="+mj-cs"/>
              </a:rPr>
              <a:t>(örneğin; </a:t>
            </a:r>
            <a:r>
              <a:rPr lang="tr-TR" sz="1600" dirty="0" err="1">
                <a:latin typeface="Arial Narrow" panose="020B0606020202030204" pitchFamily="34" charset="0"/>
                <a:ea typeface="+mj-ea"/>
                <a:cs typeface="+mj-cs"/>
              </a:rPr>
              <a:t>perklorik</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kromik</a:t>
            </a:r>
            <a:r>
              <a:rPr lang="tr-TR" sz="1600" dirty="0">
                <a:latin typeface="Arial Narrow" panose="020B0606020202030204" pitchFamily="34" charset="0"/>
                <a:ea typeface="+mj-ea"/>
                <a:cs typeface="+mj-cs"/>
              </a:rPr>
              <a:t> asitler) organik maddelerle ya da indirgeyici reaktiflerle şiddetli reaksiyonlar veren kimyasal sınıfı oluşturur. Minimum miktarlarda depolayarak, organik, parlayıcı ve indirgeyici reaktiflerden uzakta ve ayrı bir şekilde depolanarak tehlikeleri en aza indirilebilir. </a:t>
            </a:r>
          </a:p>
        </p:txBody>
      </p:sp>
    </p:spTree>
    <p:extLst>
      <p:ext uri="{BB962C8B-B14F-4D97-AF65-F5344CB8AC3E}">
        <p14:creationId xmlns:p14="http://schemas.microsoft.com/office/powerpoint/2010/main" val="193609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2.8. Reaktif Kimyasallar</a:t>
            </a:r>
          </a:p>
          <a:p>
            <a:pPr marL="0" indent="0">
              <a:lnSpc>
                <a:spcPct val="150000"/>
              </a:lnSpc>
              <a:buNone/>
            </a:pPr>
            <a:r>
              <a:rPr lang="tr-TR" sz="1600" b="1" dirty="0">
                <a:latin typeface="Arial Narrow" panose="020B0606020202030204" pitchFamily="34" charset="0"/>
                <a:ea typeface="+mj-ea"/>
                <a:cs typeface="+mj-cs"/>
              </a:rPr>
              <a:t>Sınıf II </a:t>
            </a:r>
            <a:r>
              <a:rPr lang="tr-TR" sz="1600" dirty="0">
                <a:latin typeface="Arial Narrow" panose="020B0606020202030204" pitchFamily="34" charset="0"/>
                <a:ea typeface="+mj-ea"/>
                <a:cs typeface="+mj-cs"/>
              </a:rPr>
              <a:t>Suyla </a:t>
            </a:r>
            <a:r>
              <a:rPr lang="tr-TR" sz="1600" b="1" dirty="0">
                <a:latin typeface="Arial Narrow" panose="020B0606020202030204" pitchFamily="34" charset="0"/>
                <a:ea typeface="+mj-ea"/>
                <a:cs typeface="+mj-cs"/>
              </a:rPr>
              <a:t>şiddetli kimyasal reaksiyon </a:t>
            </a:r>
            <a:r>
              <a:rPr lang="tr-TR" sz="1600" dirty="0">
                <a:latin typeface="Arial Narrow" panose="020B0606020202030204" pitchFamily="34" charset="0"/>
                <a:ea typeface="+mj-ea"/>
                <a:cs typeface="+mj-cs"/>
              </a:rPr>
              <a:t>veren aktif kimyasallardır. Örneğin: </a:t>
            </a:r>
            <a:r>
              <a:rPr lang="tr-TR" sz="1600" dirty="0" err="1">
                <a:latin typeface="Arial Narrow" panose="020B0606020202030204" pitchFamily="34" charset="0"/>
                <a:ea typeface="+mj-ea"/>
                <a:cs typeface="+mj-cs"/>
              </a:rPr>
              <a:t>Asetil</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halidler</a:t>
            </a:r>
            <a:r>
              <a:rPr lang="tr-TR" sz="1600" dirty="0">
                <a:latin typeface="Arial Narrow" panose="020B0606020202030204" pitchFamily="34" charset="0"/>
                <a:ea typeface="+mj-ea"/>
                <a:cs typeface="+mj-cs"/>
              </a:rPr>
              <a:t>, fosfor </a:t>
            </a:r>
            <a:r>
              <a:rPr lang="tr-TR" sz="1600" dirty="0" err="1">
                <a:latin typeface="Arial Narrow" panose="020B0606020202030204" pitchFamily="34" charset="0"/>
                <a:ea typeface="+mj-ea"/>
                <a:cs typeface="+mj-cs"/>
              </a:rPr>
              <a:t>trioksit</a:t>
            </a:r>
            <a:r>
              <a:rPr lang="tr-TR" sz="1600" dirty="0">
                <a:latin typeface="Arial Narrow" panose="020B0606020202030204" pitchFamily="34" charset="0"/>
                <a:ea typeface="+mj-ea"/>
                <a:cs typeface="+mj-cs"/>
              </a:rPr>
              <a:t>, titanyum </a:t>
            </a:r>
            <a:r>
              <a:rPr lang="tr-TR" sz="1600" dirty="0" err="1">
                <a:latin typeface="Arial Narrow" panose="020B0606020202030204" pitchFamily="34" charset="0"/>
                <a:ea typeface="+mj-ea"/>
                <a:cs typeface="+mj-cs"/>
              </a:rPr>
              <a:t>tetraklorür</a:t>
            </a:r>
            <a:r>
              <a:rPr lang="tr-TR" sz="1600" dirty="0">
                <a:latin typeface="Arial Narrow" panose="020B0606020202030204" pitchFamily="34" charset="0"/>
                <a:ea typeface="+mj-ea"/>
                <a:cs typeface="+mj-cs"/>
              </a:rPr>
              <a:t>. Bu kimyasalların pek çoğu </a:t>
            </a:r>
            <a:r>
              <a:rPr lang="tr-TR" sz="1600" dirty="0" err="1">
                <a:latin typeface="Arial Narrow" panose="020B0606020202030204" pitchFamily="34" charset="0"/>
                <a:ea typeface="+mj-ea"/>
                <a:cs typeface="+mj-cs"/>
              </a:rPr>
              <a:t>koroziftir</a:t>
            </a:r>
            <a:r>
              <a:rPr lang="tr-TR" sz="1600" dirty="0">
                <a:latin typeface="Arial Narrow" panose="020B0606020202030204" pitchFamily="34" charset="0"/>
                <a:ea typeface="+mj-ea"/>
                <a:cs typeface="+mj-cs"/>
              </a:rPr>
              <a:t> ve </a:t>
            </a:r>
            <a:r>
              <a:rPr lang="tr-TR" sz="1600" b="1" dirty="0">
                <a:latin typeface="Arial Narrow" panose="020B0606020202030204" pitchFamily="34" charset="0"/>
                <a:ea typeface="+mj-ea"/>
                <a:cs typeface="+mj-cs"/>
              </a:rPr>
              <a:t>sudan uzakta ayrı olarak muhafaza edilmelidirler</a:t>
            </a:r>
            <a:r>
              <a:rPr lang="tr-TR" sz="1600" dirty="0">
                <a:latin typeface="Arial Narrow" panose="020B0606020202030204" pitchFamily="34" charset="0"/>
                <a:ea typeface="+mj-ea"/>
                <a:cs typeface="+mj-cs"/>
              </a:rPr>
              <a:t>.</a:t>
            </a:r>
          </a:p>
          <a:p>
            <a:pPr marL="0" indent="0">
              <a:lnSpc>
                <a:spcPct val="150000"/>
              </a:lnSpc>
              <a:buNone/>
            </a:pPr>
            <a:r>
              <a:rPr lang="tr-TR" sz="1600" b="1" dirty="0">
                <a:latin typeface="Arial Narrow" panose="020B0606020202030204" pitchFamily="34" charset="0"/>
                <a:ea typeface="+mj-ea"/>
                <a:cs typeface="+mj-cs"/>
              </a:rPr>
              <a:t>Sınıf III </a:t>
            </a:r>
            <a:r>
              <a:rPr lang="tr-TR" sz="1600" dirty="0">
                <a:latin typeface="Arial Narrow" panose="020B0606020202030204" pitchFamily="34" charset="0"/>
                <a:ea typeface="+mj-ea"/>
                <a:cs typeface="+mj-cs"/>
              </a:rPr>
              <a:t>reaktif kimyasallar </a:t>
            </a:r>
            <a:r>
              <a:rPr lang="tr-TR" sz="1600" b="1" dirty="0">
                <a:latin typeface="Arial Narrow" panose="020B0606020202030204" pitchFamily="34" charset="0"/>
                <a:ea typeface="+mj-ea"/>
                <a:cs typeface="+mj-cs"/>
              </a:rPr>
              <a:t>suda şiddetli </a:t>
            </a:r>
            <a:r>
              <a:rPr lang="tr-TR" sz="1600" b="1" dirty="0" smtClean="0">
                <a:latin typeface="Arial Narrow" panose="020B0606020202030204" pitchFamily="34" charset="0"/>
                <a:ea typeface="+mj-ea"/>
                <a:cs typeface="+mj-cs"/>
              </a:rPr>
              <a:t>bir şekilde </a:t>
            </a:r>
            <a:r>
              <a:rPr lang="tr-TR" sz="1600" b="1" dirty="0">
                <a:latin typeface="Arial Narrow" panose="020B0606020202030204" pitchFamily="34" charset="0"/>
                <a:ea typeface="+mj-ea"/>
                <a:cs typeface="+mj-cs"/>
              </a:rPr>
              <a:t>parçalanarak ısı ve alevlenebilir gazların </a:t>
            </a:r>
            <a:r>
              <a:rPr lang="tr-TR" sz="1600" dirty="0">
                <a:latin typeface="Arial Narrow" panose="020B0606020202030204" pitchFamily="34" charset="0"/>
                <a:ea typeface="+mj-ea"/>
                <a:cs typeface="+mj-cs"/>
              </a:rPr>
              <a:t>oluşmasına neden olurlar. </a:t>
            </a:r>
            <a:r>
              <a:rPr lang="tr-TR" sz="1600" dirty="0">
                <a:latin typeface="Arial Narrow" panose="020B0606020202030204" pitchFamily="34" charset="0"/>
                <a:ea typeface="+mj-ea"/>
                <a:cs typeface="+mj-cs"/>
              </a:rPr>
              <a:t>Örneğin: alkali metaller, metal </a:t>
            </a:r>
            <a:r>
              <a:rPr lang="tr-TR" sz="1600" dirty="0" err="1">
                <a:latin typeface="Arial Narrow" panose="020B0606020202030204" pitchFamily="34" charset="0"/>
                <a:ea typeface="+mj-ea"/>
                <a:cs typeface="+mj-cs"/>
              </a:rPr>
              <a:t>hidritler</a:t>
            </a:r>
            <a:r>
              <a:rPr lang="tr-TR" sz="1600" dirty="0">
                <a:latin typeface="Arial Narrow" panose="020B0606020202030204" pitchFamily="34" charset="0"/>
                <a:ea typeface="+mj-ea"/>
                <a:cs typeface="+mj-cs"/>
              </a:rPr>
              <a:t>, metal </a:t>
            </a:r>
            <a:r>
              <a:rPr lang="tr-TR" sz="1600" dirty="0" err="1">
                <a:latin typeface="Arial Narrow" panose="020B0606020202030204" pitchFamily="34" charset="0"/>
                <a:ea typeface="+mj-ea"/>
                <a:cs typeface="+mj-cs"/>
              </a:rPr>
              <a:t>nitritler</a:t>
            </a:r>
            <a:r>
              <a:rPr lang="tr-TR" sz="1600" dirty="0">
                <a:latin typeface="Arial Narrow" panose="020B0606020202030204" pitchFamily="34" charset="0"/>
                <a:ea typeface="+mj-ea"/>
                <a:cs typeface="+mj-cs"/>
              </a:rPr>
              <a:t>.</a:t>
            </a:r>
          </a:p>
          <a:p>
            <a:pPr marL="0" indent="0">
              <a:lnSpc>
                <a:spcPct val="150000"/>
              </a:lnSpc>
              <a:buNone/>
            </a:pPr>
            <a:r>
              <a:rPr lang="tr-TR" sz="1600" b="1" dirty="0">
                <a:latin typeface="Arial Narrow" panose="020B0606020202030204" pitchFamily="34" charset="0"/>
                <a:ea typeface="+mj-ea"/>
                <a:cs typeface="+mj-cs"/>
              </a:rPr>
              <a:t>Sınıf IV </a:t>
            </a:r>
            <a:r>
              <a:rPr lang="tr-TR" sz="1600" dirty="0">
                <a:latin typeface="Arial Narrow" panose="020B0606020202030204" pitchFamily="34" charset="0"/>
                <a:ea typeface="+mj-ea"/>
                <a:cs typeface="+mj-cs"/>
              </a:rPr>
              <a:t>reaktif kimyasallar </a:t>
            </a:r>
            <a:r>
              <a:rPr lang="tr-TR" sz="1600" b="1" dirty="0">
                <a:latin typeface="Arial Narrow" panose="020B0606020202030204" pitchFamily="34" charset="0"/>
                <a:ea typeface="+mj-ea"/>
                <a:cs typeface="+mj-cs"/>
              </a:rPr>
              <a:t>suyla hızlı bir şekilde reaksiyona girerler</a:t>
            </a:r>
            <a:r>
              <a:rPr lang="tr-TR" sz="1600" dirty="0">
                <a:latin typeface="Arial Narrow" panose="020B0606020202030204" pitchFamily="34" charset="0"/>
                <a:ea typeface="+mj-ea"/>
                <a:cs typeface="+mj-cs"/>
              </a:rPr>
              <a:t>. Oldukça </a:t>
            </a:r>
            <a:r>
              <a:rPr lang="tr-TR" sz="1600" b="1" dirty="0">
                <a:latin typeface="Arial Narrow" panose="020B0606020202030204" pitchFamily="34" charset="0"/>
                <a:ea typeface="+mj-ea"/>
                <a:cs typeface="+mj-cs"/>
              </a:rPr>
              <a:t>zehirli gazları yada buharları üretirler</a:t>
            </a:r>
            <a:r>
              <a:rPr lang="tr-TR" sz="1600" dirty="0">
                <a:latin typeface="Arial Narrow" panose="020B0606020202030204" pitchFamily="34" charset="0"/>
                <a:ea typeface="+mj-ea"/>
                <a:cs typeface="+mj-cs"/>
              </a:rPr>
              <a:t>. Bu sınıfın tipik kimyasalları alkali metal </a:t>
            </a:r>
            <a:r>
              <a:rPr lang="tr-TR" sz="1600" dirty="0" err="1">
                <a:latin typeface="Arial Narrow" panose="020B0606020202030204" pitchFamily="34" charset="0"/>
                <a:ea typeface="+mj-ea"/>
                <a:cs typeface="+mj-cs"/>
              </a:rPr>
              <a:t>fosfitler</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izosiyanatlardır</a:t>
            </a:r>
            <a:r>
              <a:rPr lang="tr-TR" sz="1600" dirty="0">
                <a:latin typeface="Arial Narrow" panose="020B0606020202030204" pitchFamily="34" charset="0"/>
                <a:ea typeface="+mj-ea"/>
                <a:cs typeface="+mj-cs"/>
              </a:rPr>
              <a:t>.</a:t>
            </a:r>
          </a:p>
          <a:p>
            <a:pPr marL="0" indent="0">
              <a:lnSpc>
                <a:spcPct val="150000"/>
              </a:lnSpc>
              <a:buNone/>
            </a:pPr>
            <a:r>
              <a:rPr lang="tr-TR" sz="1600" b="1" dirty="0" smtClean="0">
                <a:latin typeface="Arial Narrow" panose="020B0606020202030204" pitchFamily="34" charset="0"/>
                <a:ea typeface="+mj-ea"/>
                <a:cs typeface="+mj-cs"/>
              </a:rPr>
              <a:t>Sınıf V  </a:t>
            </a:r>
            <a:r>
              <a:rPr lang="tr-TR" sz="1600" dirty="0" smtClean="0">
                <a:latin typeface="Arial Narrow" panose="020B0606020202030204" pitchFamily="34" charset="0"/>
                <a:ea typeface="+mj-ea"/>
                <a:cs typeface="+mj-cs"/>
              </a:rPr>
              <a:t>metal siyanür tuzları, organik siyanür bileşikleri, metal sülfit tuzları gibi reaktif kimyasallar ve organik sülfitler ; </a:t>
            </a:r>
            <a:r>
              <a:rPr lang="tr-TR" sz="1600" b="1" dirty="0" smtClean="0">
                <a:latin typeface="Arial Narrow" panose="020B0606020202030204" pitchFamily="34" charset="0"/>
                <a:ea typeface="+mj-ea"/>
                <a:cs typeface="+mj-cs"/>
              </a:rPr>
              <a:t>aside duyarlıdırlar </a:t>
            </a:r>
            <a:r>
              <a:rPr lang="tr-TR" sz="1600" dirty="0" smtClean="0">
                <a:latin typeface="Arial Narrow" panose="020B0606020202030204" pitchFamily="34" charset="0"/>
                <a:ea typeface="+mj-ea"/>
                <a:cs typeface="+mj-cs"/>
              </a:rPr>
              <a:t>ve asitle temas </a:t>
            </a:r>
            <a:r>
              <a:rPr lang="tr-TR" sz="1600" dirty="0" err="1" smtClean="0">
                <a:latin typeface="Arial Narrow" panose="020B0606020202030204" pitchFamily="34" charset="0"/>
                <a:ea typeface="+mj-ea"/>
                <a:cs typeface="+mj-cs"/>
              </a:rPr>
              <a:t>ettkilerinde</a:t>
            </a: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son derece zehirli hidrojen siyanür ve hidrojen sülfür gibi gazları oluştururlar</a:t>
            </a:r>
            <a:r>
              <a:rPr lang="tr-TR" sz="1600" dirty="0" smtClean="0">
                <a:latin typeface="Arial Narrow" panose="020B0606020202030204" pitchFamily="34" charset="0"/>
                <a:ea typeface="+mj-ea"/>
                <a:cs typeface="+mj-cs"/>
              </a:rPr>
              <a:t>.</a:t>
            </a:r>
          </a:p>
          <a:p>
            <a:pPr marL="0" indent="0">
              <a:lnSpc>
                <a:spcPct val="150000"/>
              </a:lnSpc>
              <a:buNone/>
            </a:pPr>
            <a:r>
              <a:rPr lang="tr-TR" sz="1600" b="1" dirty="0" smtClean="0">
                <a:latin typeface="Arial Narrow" panose="020B0606020202030204" pitchFamily="34" charset="0"/>
                <a:ea typeface="+mj-ea"/>
                <a:cs typeface="+mj-cs"/>
              </a:rPr>
              <a:t>Sınıf </a:t>
            </a:r>
            <a:r>
              <a:rPr lang="tr-TR" sz="1600" b="1" dirty="0">
                <a:latin typeface="Arial Narrow" panose="020B0606020202030204" pitchFamily="34" charset="0"/>
                <a:ea typeface="+mj-ea"/>
                <a:cs typeface="+mj-cs"/>
              </a:rPr>
              <a:t>VI </a:t>
            </a:r>
            <a:r>
              <a:rPr lang="tr-TR" sz="1600" dirty="0">
                <a:latin typeface="Arial Narrow" panose="020B0606020202030204" pitchFamily="34" charset="0"/>
                <a:ea typeface="+mj-ea"/>
                <a:cs typeface="+mj-cs"/>
              </a:rPr>
              <a:t>Reaktif kimyasallar </a:t>
            </a:r>
            <a:r>
              <a:rPr lang="tr-TR" sz="1600" b="1" dirty="0">
                <a:latin typeface="Arial Narrow" panose="020B0606020202030204" pitchFamily="34" charset="0"/>
                <a:ea typeface="+mj-ea"/>
                <a:cs typeface="+mj-cs"/>
              </a:rPr>
              <a:t>orta sıcaklığa ısıtılırsa ya da alev kaynağına maruz kalırsa, patlar ya da yıkıcı etki gösterirler</a:t>
            </a:r>
            <a:r>
              <a:rPr lang="tr-TR" sz="1600"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sodyum amit, metal </a:t>
            </a:r>
            <a:r>
              <a:rPr lang="tr-TR" sz="1600" dirty="0" err="1">
                <a:latin typeface="Arial Narrow" panose="020B0606020202030204" pitchFamily="34" charset="0"/>
                <a:ea typeface="+mj-ea"/>
                <a:cs typeface="+mj-cs"/>
              </a:rPr>
              <a:t>azitler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bromlu</a:t>
            </a:r>
            <a:r>
              <a:rPr lang="tr-TR" sz="1600" dirty="0">
                <a:latin typeface="Arial Narrow" panose="020B0606020202030204" pitchFamily="34" charset="0"/>
                <a:ea typeface="+mj-ea"/>
                <a:cs typeface="+mj-cs"/>
              </a:rPr>
              <a:t> organik bileşikler, organik </a:t>
            </a:r>
            <a:r>
              <a:rPr lang="tr-TR" sz="1600" dirty="0" err="1">
                <a:latin typeface="Arial Narrow" panose="020B0606020202030204" pitchFamily="34" charset="0"/>
                <a:ea typeface="+mj-ea"/>
                <a:cs typeface="+mj-cs"/>
              </a:rPr>
              <a:t>perkloratlar</a:t>
            </a:r>
            <a:r>
              <a:rPr lang="tr-TR" sz="1600" dirty="0">
                <a:latin typeface="Arial Narrow" panose="020B0606020202030204" pitchFamily="34" charset="0"/>
                <a:ea typeface="+mj-ea"/>
                <a:cs typeface="+mj-cs"/>
              </a:rPr>
              <a:t> ve amonyum nitrat ve amonyum </a:t>
            </a:r>
            <a:r>
              <a:rPr lang="tr-TR" sz="1600" dirty="0" err="1">
                <a:latin typeface="Arial Narrow" panose="020B0606020202030204" pitchFamily="34" charset="0"/>
                <a:ea typeface="+mj-ea"/>
                <a:cs typeface="+mj-cs"/>
              </a:rPr>
              <a:t>kloratlardır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615057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a:t>
            </a:r>
            <a:r>
              <a:rPr lang="tr-TR" sz="3600" b="1" dirty="0" smtClean="0">
                <a:latin typeface="Arial Narrow" panose="020B0606020202030204" pitchFamily="34" charset="0"/>
              </a:rPr>
              <a:t>PARLAYICI PATLAYICI MADDELER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2.8. Reaktif Kimyasallar</a:t>
            </a:r>
          </a:p>
          <a:p>
            <a:pPr marL="0" indent="0">
              <a:lnSpc>
                <a:spcPct val="200000"/>
              </a:lnSpc>
              <a:buNone/>
            </a:pPr>
            <a:r>
              <a:rPr lang="tr-TR" sz="1600" b="1" dirty="0">
                <a:latin typeface="Arial Narrow" panose="020B0606020202030204" pitchFamily="34" charset="0"/>
                <a:ea typeface="+mj-ea"/>
                <a:cs typeface="+mj-cs"/>
              </a:rPr>
              <a:t>Sınıf VII </a:t>
            </a:r>
            <a:r>
              <a:rPr lang="tr-TR" sz="1600" dirty="0">
                <a:latin typeface="Arial Narrow" panose="020B0606020202030204" pitchFamily="34" charset="0"/>
                <a:ea typeface="+mj-ea"/>
                <a:cs typeface="+mj-cs"/>
              </a:rPr>
              <a:t>organik asitler, </a:t>
            </a:r>
            <a:r>
              <a:rPr lang="tr-TR" sz="1600" dirty="0" err="1">
                <a:latin typeface="Arial Narrow" panose="020B0606020202030204" pitchFamily="34" charset="0"/>
                <a:ea typeface="+mj-ea"/>
                <a:cs typeface="+mj-cs"/>
              </a:rPr>
              <a:t>benzil</a:t>
            </a:r>
            <a:r>
              <a:rPr lang="tr-TR" sz="1600" dirty="0">
                <a:latin typeface="Arial Narrow" panose="020B0606020202030204" pitchFamily="34" charset="0"/>
                <a:ea typeface="+mj-ea"/>
                <a:cs typeface="+mj-cs"/>
              </a:rPr>
              <a:t> peroksit, </a:t>
            </a:r>
            <a:r>
              <a:rPr lang="tr-TR" sz="1600" dirty="0" err="1">
                <a:latin typeface="Arial Narrow" panose="020B0606020202030204" pitchFamily="34" charset="0"/>
                <a:ea typeface="+mj-ea"/>
                <a:cs typeface="+mj-cs"/>
              </a:rPr>
              <a:t>peroksitlenmiş</a:t>
            </a:r>
            <a:r>
              <a:rPr lang="tr-TR" sz="1600" dirty="0">
                <a:latin typeface="Arial Narrow" panose="020B0606020202030204" pitchFamily="34" charset="0"/>
                <a:ea typeface="+mj-ea"/>
                <a:cs typeface="+mj-cs"/>
              </a:rPr>
              <a:t> eterler gibi reaktif kimyasallar, dış </a:t>
            </a:r>
            <a:r>
              <a:rPr lang="tr-TR" sz="1600" b="1" dirty="0">
                <a:latin typeface="Arial Narrow" panose="020B0606020202030204" pitchFamily="34" charset="0"/>
                <a:ea typeface="+mj-ea"/>
                <a:cs typeface="+mj-cs"/>
              </a:rPr>
              <a:t>alev kaynağı olmaksızın orta sıcaklıkta ve basınçta </a:t>
            </a:r>
            <a:r>
              <a:rPr lang="tr-TR" sz="1600" b="1" dirty="0" smtClean="0">
                <a:latin typeface="Arial Narrow" panose="020B0606020202030204" pitchFamily="34" charset="0"/>
                <a:ea typeface="+mj-ea"/>
                <a:cs typeface="+mj-cs"/>
              </a:rPr>
              <a:t>patlayarak </a:t>
            </a:r>
            <a:r>
              <a:rPr lang="tr-TR" sz="1600" b="1" dirty="0">
                <a:latin typeface="Arial Narrow" panose="020B0606020202030204" pitchFamily="34" charset="0"/>
                <a:ea typeface="+mj-ea"/>
                <a:cs typeface="+mj-cs"/>
              </a:rPr>
              <a:t>ayrışabilirler,</a:t>
            </a:r>
          </a:p>
          <a:p>
            <a:pPr marL="0" indent="0">
              <a:lnSpc>
                <a:spcPct val="200000"/>
              </a:lnSpc>
              <a:buNone/>
            </a:pPr>
            <a:r>
              <a:rPr lang="tr-TR" sz="1600" b="1" dirty="0">
                <a:latin typeface="Arial Narrow" panose="020B0606020202030204" pitchFamily="34" charset="0"/>
                <a:ea typeface="+mj-ea"/>
                <a:cs typeface="+mj-cs"/>
              </a:rPr>
              <a:t>Sınıf VIII </a:t>
            </a:r>
            <a:r>
              <a:rPr lang="tr-TR" sz="1600" dirty="0">
                <a:latin typeface="Arial Narrow" panose="020B0606020202030204" pitchFamily="34" charset="0"/>
                <a:ea typeface="+mj-ea"/>
                <a:cs typeface="+mj-cs"/>
              </a:rPr>
              <a:t>reaktif </a:t>
            </a:r>
            <a:r>
              <a:rPr lang="tr-TR" sz="1600" b="1" dirty="0">
                <a:latin typeface="Arial Narrow" panose="020B0606020202030204" pitchFamily="34" charset="0"/>
                <a:ea typeface="+mj-ea"/>
                <a:cs typeface="+mj-cs"/>
              </a:rPr>
              <a:t>kimyasal patlayıcı maddelerdir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 sınıfı patlayıcılar</a:t>
            </a:r>
            <a:r>
              <a:rPr lang="tr-TR" sz="1600" dirty="0">
                <a:latin typeface="Arial Narrow" panose="020B0606020202030204" pitchFamily="34" charset="0"/>
                <a:ea typeface="+mj-ea"/>
                <a:cs typeface="+mj-cs"/>
              </a:rPr>
              <a:t>: TNT(</a:t>
            </a:r>
            <a:r>
              <a:rPr lang="tr-TR" sz="1600" dirty="0" err="1">
                <a:latin typeface="Arial Narrow" panose="020B0606020202030204" pitchFamily="34" charset="0"/>
                <a:ea typeface="+mj-ea"/>
                <a:cs typeface="+mj-cs"/>
              </a:rPr>
              <a:t>Tri</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nitro</a:t>
            </a:r>
            <a:r>
              <a:rPr lang="tr-TR" sz="1600" dirty="0">
                <a:latin typeface="Arial Narrow" panose="020B0606020202030204" pitchFamily="34" charset="0"/>
                <a:ea typeface="+mj-ea"/>
                <a:cs typeface="+mj-cs"/>
              </a:rPr>
              <a:t> tolüen), </a:t>
            </a:r>
            <a:r>
              <a:rPr lang="tr-TR" sz="1600" dirty="0" err="1">
                <a:latin typeface="Arial Narrow" panose="020B0606020202030204" pitchFamily="34" charset="0"/>
                <a:ea typeface="+mj-ea"/>
                <a:cs typeface="+mj-cs"/>
              </a:rPr>
              <a:t>civa</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fulminat</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diazo-dinitrofenol</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 sınıfı patlayıcılar:</a:t>
            </a:r>
            <a:r>
              <a:rPr lang="tr-TR" sz="1600" dirty="0">
                <a:latin typeface="Arial Narrow" panose="020B0606020202030204" pitchFamily="34" charset="0"/>
                <a:ea typeface="+mj-ea"/>
                <a:cs typeface="+mj-cs"/>
              </a:rPr>
              <a:t> nitroselüloz ve nitrogliserin. </a:t>
            </a:r>
            <a:r>
              <a:rPr lang="tr-TR" sz="1600" b="1" dirty="0">
                <a:latin typeface="Arial Narrow" panose="020B0606020202030204" pitchFamily="34" charset="0"/>
                <a:ea typeface="+mj-ea"/>
                <a:cs typeface="+mj-cs"/>
              </a:rPr>
              <a:t>Yasaklanmış reaktif kimyasallar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dietil</a:t>
            </a:r>
            <a:r>
              <a:rPr lang="tr-TR" sz="1600" dirty="0">
                <a:latin typeface="Arial Narrow" panose="020B0606020202030204" pitchFamily="34" charset="0"/>
                <a:ea typeface="+mj-ea"/>
                <a:cs typeface="+mj-cs"/>
              </a:rPr>
              <a:t> glikol </a:t>
            </a:r>
            <a:r>
              <a:rPr lang="tr-TR" sz="1600" dirty="0" err="1">
                <a:latin typeface="Arial Narrow" panose="020B0606020202030204" pitchFamily="34" charset="0"/>
                <a:ea typeface="+mj-ea"/>
                <a:cs typeface="+mj-cs"/>
              </a:rPr>
              <a:t>dinitrat</a:t>
            </a:r>
            <a:r>
              <a:rPr lang="tr-TR" sz="1600" dirty="0">
                <a:latin typeface="Arial Narrow" panose="020B0606020202030204" pitchFamily="34" charset="0"/>
                <a:ea typeface="+mj-ea"/>
                <a:cs typeface="+mj-cs"/>
              </a:rPr>
              <a:t>, kararsız nitrogliserin ve kararsız </a:t>
            </a:r>
            <a:r>
              <a:rPr lang="tr-TR" sz="1600" dirty="0" err="1">
                <a:latin typeface="Arial Narrow" panose="020B0606020202030204" pitchFamily="34" charset="0"/>
                <a:ea typeface="+mj-ea"/>
                <a:cs typeface="+mj-cs"/>
              </a:rPr>
              <a:t>nitro</a:t>
            </a:r>
            <a:r>
              <a:rPr lang="tr-TR" sz="1600" dirty="0">
                <a:latin typeface="Arial Narrow" panose="020B0606020202030204" pitchFamily="34" charset="0"/>
                <a:ea typeface="+mj-ea"/>
                <a:cs typeface="+mj-cs"/>
              </a:rPr>
              <a:t> selüloz.</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3034689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r>
              <a:rPr lang="tr-TR" sz="1600" dirty="0"/>
              <a:t>Başkent İş Sağlığı ve Güvenliği Çevre Ölçüm Merkezi (ÇSGM) (2013). “Parlayıcı ve Patlayıcı Maddeler”. Ankara. </a:t>
            </a:r>
          </a:p>
          <a:p>
            <a:r>
              <a:rPr lang="en-US" sz="1600" dirty="0" err="1"/>
              <a:t>Birchall</a:t>
            </a:r>
            <a:r>
              <a:rPr lang="en-US" sz="1600" dirty="0"/>
              <a:t>, James D. (1961). “The Classification of Fire Hazards and Extinction Methods”. London Ernest Benn Limited, </a:t>
            </a:r>
          </a:p>
          <a:p>
            <a:r>
              <a:rPr lang="tr-TR" sz="1600" dirty="0" err="1"/>
              <a:t>Carson</a:t>
            </a:r>
            <a:r>
              <a:rPr lang="tr-TR" sz="1600" dirty="0"/>
              <a:t>, P., </a:t>
            </a:r>
            <a:r>
              <a:rPr lang="tr-TR" sz="1600" dirty="0" err="1"/>
              <a:t>Mumford</a:t>
            </a:r>
            <a:r>
              <a:rPr lang="tr-TR" sz="1600" dirty="0"/>
              <a:t>, C. (2002). “</a:t>
            </a:r>
            <a:r>
              <a:rPr lang="tr-TR" sz="1600" dirty="0" err="1"/>
              <a:t>Hazardous</a:t>
            </a:r>
            <a:r>
              <a:rPr lang="tr-TR" sz="1600" dirty="0"/>
              <a:t> </a:t>
            </a:r>
            <a:r>
              <a:rPr lang="tr-TR" sz="1600" dirty="0" err="1"/>
              <a:t>Chemical</a:t>
            </a:r>
            <a:r>
              <a:rPr lang="tr-TR" sz="1600" dirty="0"/>
              <a:t> </a:t>
            </a:r>
            <a:r>
              <a:rPr lang="tr-TR" sz="1600" dirty="0" err="1"/>
              <a:t>Handbook</a:t>
            </a:r>
            <a:r>
              <a:rPr lang="tr-TR" sz="1600" dirty="0"/>
              <a:t>”. Amsterdam </a:t>
            </a:r>
            <a:r>
              <a:rPr lang="tr-TR" sz="1600" dirty="0" err="1"/>
              <a:t>Butterworth</a:t>
            </a:r>
            <a:r>
              <a:rPr lang="tr-TR" sz="1600" dirty="0"/>
              <a:t> </a:t>
            </a:r>
            <a:r>
              <a:rPr lang="tr-TR" sz="1600" dirty="0" err="1"/>
              <a:t>Heinemann</a:t>
            </a:r>
            <a:r>
              <a:rPr lang="tr-TR" sz="1600" dirty="0"/>
              <a:t>, Oxford, </a:t>
            </a:r>
          </a:p>
          <a:p>
            <a:r>
              <a:rPr lang="tr-TR" sz="1600" dirty="0"/>
              <a:t>Eğri, Nihat “Patlayıcı Ortamlarda İş Güvenliği”. İş Sağlığı ve Güvenliği Uzmanı, İş Sağlığı ve Güvenliği Merkezi Müdürlüğü (İSGÜM). </a:t>
            </a:r>
          </a:p>
          <a:p>
            <a:r>
              <a:rPr lang="en-US" sz="1600" dirty="0"/>
              <a:t>Health and Safety Executive (2013). “Dangerous Substances and Explosive Atmospheres”. ISBN 978 0 7176 6616 4, London The National Archives, KEW, </a:t>
            </a:r>
          </a:p>
          <a:p>
            <a:r>
              <a:rPr lang="en-US" sz="1600" dirty="0"/>
              <a:t>Health and Safety Executive (1999). London “Take care with oxygen”. </a:t>
            </a:r>
          </a:p>
          <a:p>
            <a:r>
              <a:rPr lang="tr-TR" sz="1600" dirty="0" err="1"/>
              <a:t>Shreve</a:t>
            </a:r>
            <a:r>
              <a:rPr lang="tr-TR" sz="1600" dirty="0"/>
              <a:t>, R. N., A. </a:t>
            </a:r>
            <a:r>
              <a:rPr lang="tr-TR" sz="1600" dirty="0" err="1"/>
              <a:t>Brink</a:t>
            </a:r>
            <a:r>
              <a:rPr lang="tr-TR" sz="1600" dirty="0"/>
              <a:t>, J. (Çeviren: A. İhsan Çataltaş). (1983). “Kimyasal Proses Endüstrileri”. İstanbul İnkılap ve Aka Kitabevi, </a:t>
            </a:r>
          </a:p>
          <a:p>
            <a:r>
              <a:rPr lang="en-US" sz="1600" dirty="0"/>
              <a:t>University of Glasgow. “Safe Use of Flammable an Explosive Substances”. </a:t>
            </a:r>
            <a:r>
              <a:rPr lang="en-US" sz="1600" dirty="0" err="1"/>
              <a:t>İskoçya</a:t>
            </a:r>
            <a:r>
              <a:rPr lang="en-US" sz="1600" dirty="0"/>
              <a:t>. </a:t>
            </a:r>
          </a:p>
          <a:p>
            <a:r>
              <a:rPr lang="en-US" sz="1600" dirty="0"/>
              <a:t>University of Pittsburg (2007). “Safety Manual”. Pittsburgh PA. </a:t>
            </a:r>
          </a:p>
          <a:p>
            <a:r>
              <a:rPr lang="en-US" sz="1600" dirty="0"/>
              <a:t>U.S. Chemical Safety and Hazard </a:t>
            </a:r>
            <a:r>
              <a:rPr lang="en-US" sz="1600" dirty="0" err="1"/>
              <a:t>Inverstigation</a:t>
            </a:r>
            <a:r>
              <a:rPr lang="en-US" sz="1600" dirty="0"/>
              <a:t> Board. (2006). “Dangers of Flammable Gas Accumulation”. Safety Bulletin. USA. </a:t>
            </a:r>
          </a:p>
          <a:p>
            <a:r>
              <a:rPr lang="en-US" sz="1600" dirty="0"/>
              <a:t>Vickers, J. (2013). “Controlling Explosive and Flammable Gases and Dusts”. Science and Technology Facilities </a:t>
            </a:r>
            <a:r>
              <a:rPr lang="en-US" sz="1600" dirty="0" err="1"/>
              <a:t>Counsil</a:t>
            </a:r>
            <a:r>
              <a:rPr lang="en-US" sz="1600" dirty="0"/>
              <a:t>, ss. 1-43. </a:t>
            </a:r>
            <a:endParaRPr lang="en-US" sz="1600"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8802</TotalTime>
  <Words>1191</Words>
  <Application>Microsoft Office PowerPoint</Application>
  <PresentationFormat>Özel</PresentationFormat>
  <Paragraphs>135</Paragraphs>
  <Slides>24</Slides>
  <Notes>0</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Office Teması</vt:lpstr>
      <vt:lpstr> PARLAYICI VE PATLAYICI MADDELER</vt:lpstr>
      <vt:lpstr>KONU BAŞLIKLARI</vt:lpstr>
      <vt:lpstr>1. Giriş </vt:lpstr>
      <vt:lpstr>1. Giriş </vt:lpstr>
      <vt:lpstr>1. Giriş </vt:lpstr>
      <vt:lpstr>1. Giriş </vt:lpstr>
      <vt:lpstr>1. Giriş </vt:lpstr>
      <vt:lpstr>1. Giriş </vt:lpstr>
      <vt:lpstr>1. Giriş </vt:lpstr>
      <vt:lpstr>1. Giriş </vt:lpstr>
      <vt:lpstr>1. Giriş </vt:lpstr>
      <vt:lpstr>1. Giriş </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2. PARLAYICI PATLAYICI MADDELER</vt:lpstr>
      <vt:lpstr>4.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437</cp:revision>
  <cp:lastPrinted>2018-02-07T07:08:30Z</cp:lastPrinted>
  <dcterms:created xsi:type="dcterms:W3CDTF">2016-06-28T08:34:33Z</dcterms:created>
  <dcterms:modified xsi:type="dcterms:W3CDTF">2018-06-21T15:33:52Z</dcterms:modified>
</cp:coreProperties>
</file>