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5" r:id="rId3"/>
    <p:sldId id="337" r:id="rId4"/>
    <p:sldId id="431" r:id="rId5"/>
    <p:sldId id="412" r:id="rId6"/>
    <p:sldId id="432" r:id="rId7"/>
    <p:sldId id="433" r:id="rId8"/>
    <p:sldId id="436" r:id="rId9"/>
    <p:sldId id="434" r:id="rId10"/>
    <p:sldId id="435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284" r:id="rId23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484" autoAdjust="0"/>
  </p:normalViewPr>
  <p:slideViewPr>
    <p:cSldViewPr snapToGrid="0" showGuides="1">
      <p:cViewPr>
        <p:scale>
          <a:sx n="81" d="100"/>
          <a:sy n="81" d="100"/>
        </p:scale>
        <p:origin x="-21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F7EBA-E59B-4468-802A-D4C37BDC0766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FB4F5-5D0A-4FFE-8762-9ADD8F941D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6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20.12.2019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Y&#252;ksekte%20&#199;al&#305;&#351;ma.m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../videolar/y&#252;ksekte%20&#231;al&#305;&#351;ma%20kazalar&#305;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D&#252;&#351;meler.wmv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../videolar/Kalitesiz%20Ki&#350;isel%20Koruyucu%20DonanIm%20Kullan&#196;&#177;m&#196;&#177;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Case%20Studies.m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n_sos_1_yuksekte_calisma.m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1.bin"/><Relationship Id="rId4" Type="http://schemas.openxmlformats.org/officeDocument/2006/relationships/hyperlink" Target="n1_p05_gecici_cozum.m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ERDIVENLER.M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/>
          </a:bodyPr>
          <a:lstStyle/>
          <a:p>
            <a:r>
              <a:rPr lang="tr-TR" dirty="0" smtClean="0"/>
              <a:t>YÜKSEKTE ÇALIŞMA EKİPMANLARI 1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 smtClean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İNSANLAR NEDEN DÜŞER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2.1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. Düşmenin direkt nedenleri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2.2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. Düşmenin Kök Nedenleri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2.3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. İnsanlar Nerelerden Düşerler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2.4. Yüksekte Çalışmanın </a:t>
            </a:r>
            <a:r>
              <a:rPr lang="tr-TR" alt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Yöntemi</a:t>
            </a:r>
            <a:endParaRPr lang="tr-TR" altLang="tr-TR" sz="19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3. YÜKSEKTEN DÜŞMEYİ ÖNLEYİCİ SİSTEMLER 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3.1. Korkuluklar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3.2. Kapamalar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3.3. Güvenlik Ağları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3.4. İkaz Bantları, Bariyerler</a:t>
            </a:r>
          </a:p>
          <a:p>
            <a:pPr marL="0" indent="0">
              <a:buNone/>
            </a:pPr>
            <a:r>
              <a:rPr lang="tr-TR" alt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4</a:t>
            </a: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YÜKSEKTE YAPILAN ÇALIŞMALAR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4.1. Çatı Çalışmaları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4.2. İskeleler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4.3. Merdivenler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5. KAYNAKLAR</a:t>
            </a:r>
          </a:p>
          <a:p>
            <a:pPr marL="0" indent="0">
              <a:buNone/>
            </a:pPr>
            <a:endParaRPr lang="tr-TR" altLang="tr-TR" sz="2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pic>
        <p:nvPicPr>
          <p:cNvPr id="5" name="Picture 5" descr="omur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462" y="2332892"/>
            <a:ext cx="1260230" cy="440787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>
                <a:latin typeface="Arial Narrow" panose="020B0606020202030204" pitchFamily="34" charset="0"/>
              </a:rPr>
              <a:t>Kişinin bulunduğu referans seviyenin üzerinde, </a:t>
            </a:r>
            <a:r>
              <a:rPr lang="tr-TR" sz="1600" b="1" dirty="0">
                <a:latin typeface="Arial Narrow" panose="020B0606020202030204" pitchFamily="34" charset="0"/>
              </a:rPr>
              <a:t>sağlık ve güvenlik açısından tehlike oluşturabilecek durumda yapılan çalışma </a:t>
            </a:r>
            <a:r>
              <a:rPr lang="tr-TR" sz="1600" dirty="0" smtClean="0">
                <a:latin typeface="Arial Narrow" panose="020B0606020202030204" pitchFamily="34" charset="0"/>
              </a:rPr>
              <a:t>şekilleri </a:t>
            </a:r>
            <a:r>
              <a:rPr lang="tr-TR" sz="1600" b="1" dirty="0">
                <a:latin typeface="Arial Narrow" panose="020B0606020202030204" pitchFamily="34" charset="0"/>
              </a:rPr>
              <a:t>yüksekte çalışma olarak tanımlanır</a:t>
            </a:r>
            <a:r>
              <a:rPr lang="tr-TR" sz="1600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</a:rPr>
              <a:t>	</a:t>
            </a:r>
            <a:r>
              <a:rPr lang="tr-TR" sz="1600" b="1" dirty="0">
                <a:latin typeface="Arial Narrow" panose="020B0606020202030204" pitchFamily="34" charset="0"/>
              </a:rPr>
              <a:t>Genel olarak yükseklik</a:t>
            </a:r>
            <a:r>
              <a:rPr lang="tr-TR" sz="1600" dirty="0">
                <a:latin typeface="Arial Narrow" panose="020B0606020202030204" pitchFamily="34" charset="0"/>
              </a:rPr>
              <a:t>; </a:t>
            </a:r>
            <a:r>
              <a:rPr lang="tr-TR" sz="1600" b="1" dirty="0">
                <a:latin typeface="Arial Narrow" panose="020B0606020202030204" pitchFamily="34" charset="0"/>
              </a:rPr>
              <a:t>adım atarak çıkamayacağımız </a:t>
            </a:r>
            <a:r>
              <a:rPr lang="tr-TR" sz="1600" dirty="0">
                <a:latin typeface="Arial Narrow" panose="020B0606020202030204" pitchFamily="34" charset="0"/>
              </a:rPr>
              <a:t>yerler olarak tanımlanabilir. </a:t>
            </a:r>
            <a:r>
              <a:rPr lang="tr-TR" sz="1600" b="1" dirty="0">
                <a:latin typeface="Arial Narrow" panose="020B0606020202030204" pitchFamily="34" charset="0"/>
              </a:rPr>
              <a:t>Yüksekten düşme riski </a:t>
            </a:r>
            <a:r>
              <a:rPr lang="tr-TR" sz="1600" dirty="0">
                <a:latin typeface="Arial Narrow" panose="020B0606020202030204" pitchFamily="34" charset="0"/>
              </a:rPr>
              <a:t>ise, birisinin seviye farkı nedeniyle düşerek yaralanma riskidir.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</a:rPr>
              <a:t>	İnsanların </a:t>
            </a:r>
            <a:r>
              <a:rPr lang="tr-TR" sz="1600" dirty="0">
                <a:latin typeface="Arial Narrow" panose="020B0606020202030204" pitchFamily="34" charset="0"/>
              </a:rPr>
              <a:t>boyları birbirinden farklı olsa da bir </a:t>
            </a:r>
            <a:r>
              <a:rPr lang="tr-TR" sz="1600" b="1" dirty="0">
                <a:latin typeface="Arial Narrow" panose="020B0606020202030204" pitchFamily="34" charset="0"/>
              </a:rPr>
              <a:t>insanın denge noktası ikinci bel </a:t>
            </a:r>
            <a:r>
              <a:rPr lang="tr-TR" sz="1600" dirty="0">
                <a:latin typeface="Arial Narrow" panose="020B0606020202030204" pitchFamily="34" charset="0"/>
              </a:rPr>
              <a:t>omurudur. </a:t>
            </a:r>
            <a:r>
              <a:rPr lang="tr-TR" sz="1600" b="1" dirty="0">
                <a:latin typeface="Arial Narrow" panose="020B0606020202030204" pitchFamily="34" charset="0"/>
              </a:rPr>
              <a:t>Yani ikinci bel omurunu </a:t>
            </a:r>
            <a:r>
              <a:rPr lang="tr-TR" sz="1600" dirty="0">
                <a:latin typeface="Arial Narrow" panose="020B0606020202030204" pitchFamily="34" charset="0"/>
              </a:rPr>
              <a:t>geçen yerler yüksek olarak kabul edilir. </a:t>
            </a:r>
            <a:endParaRPr lang="tr-TR" sz="16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</a:rPr>
              <a:t>Ülkeden ülkeye farklılık gösteren yükseklik kavramı </a:t>
            </a:r>
            <a:r>
              <a:rPr lang="tr-TR" sz="1600" b="1" dirty="0">
                <a:latin typeface="Arial Narrow" panose="020B0606020202030204" pitchFamily="34" charset="0"/>
              </a:rPr>
              <a:t>Avrupa’da 1,8 </a:t>
            </a:r>
            <a:r>
              <a:rPr lang="tr-TR" sz="1600" b="1" dirty="0" err="1">
                <a:latin typeface="Arial Narrow" panose="020B0606020202030204" pitchFamily="34" charset="0"/>
              </a:rPr>
              <a:t>mt</a:t>
            </a:r>
            <a:r>
              <a:rPr lang="tr-TR" sz="1600" dirty="0">
                <a:latin typeface="Arial Narrow" panose="020B0606020202030204" pitchFamily="34" charset="0"/>
              </a:rPr>
              <a:t>. , </a:t>
            </a:r>
            <a:r>
              <a:rPr lang="tr-TR" sz="1600" b="1" dirty="0">
                <a:latin typeface="Arial Narrow" panose="020B0606020202030204" pitchFamily="34" charset="0"/>
              </a:rPr>
              <a:t>Amerika’da 1,2 m olarak belirlenmiştir</a:t>
            </a:r>
            <a:r>
              <a:rPr lang="tr-TR" sz="1600" dirty="0">
                <a:latin typeface="Arial Narrow" panose="020B0606020202030204" pitchFamily="34" charset="0"/>
              </a:rPr>
              <a:t>. </a:t>
            </a:r>
            <a:r>
              <a:rPr lang="tr-TR" sz="1600" dirty="0" smtClean="0">
                <a:latin typeface="Arial Narrow" panose="020B0606020202030204" pitchFamily="34" charset="0"/>
              </a:rPr>
              <a:t>Ülkemizde </a:t>
            </a:r>
            <a:r>
              <a:rPr lang="tr-TR" sz="1600" dirty="0">
                <a:latin typeface="Arial Narrow" panose="020B0606020202030204" pitchFamily="34" charset="0"/>
              </a:rPr>
              <a:t>İşçi Sağlığı ve </a:t>
            </a:r>
            <a:r>
              <a:rPr lang="tr-TR" sz="1600" b="1" dirty="0">
                <a:latin typeface="Arial Narrow" panose="020B0606020202030204" pitchFamily="34" charset="0"/>
              </a:rPr>
              <a:t>İş Güvenliği Tüzüğünün 521. maddesine göre 4 m’den</a:t>
            </a:r>
            <a:r>
              <a:rPr lang="tr-TR" sz="1600" dirty="0">
                <a:latin typeface="Arial Narrow" panose="020B0606020202030204" pitchFamily="34" charset="0"/>
              </a:rPr>
              <a:t>, </a:t>
            </a:r>
            <a:r>
              <a:rPr lang="tr-TR" sz="1600" b="1" dirty="0">
                <a:latin typeface="Arial Narrow" panose="020B0606020202030204" pitchFamily="34" charset="0"/>
              </a:rPr>
              <a:t>Yapı İşlerinde </a:t>
            </a:r>
            <a:r>
              <a:rPr lang="tr-TR" sz="1600" dirty="0">
                <a:latin typeface="Arial Narrow" panose="020B0606020202030204" pitchFamily="34" charset="0"/>
              </a:rPr>
              <a:t>İşçi Sağlığı ve İş Güvenliği Tüzüğünün 13. maddesine göre </a:t>
            </a:r>
            <a:r>
              <a:rPr lang="tr-TR" sz="1600" b="1" dirty="0">
                <a:latin typeface="Arial Narrow" panose="020B0606020202030204" pitchFamily="34" charset="0"/>
              </a:rPr>
              <a:t>3m’den yüksekte çalışanlara emniyet kemeri verileceği belirtilmiştir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2">
            <a:hlinkClick r:id="rId3" action="ppaction://hlinkfile" tooltip="video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2127" y="5375607"/>
            <a:ext cx="2898673" cy="148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8205300" y="4954481"/>
            <a:ext cx="792162" cy="287338"/>
          </a:xfrm>
          <a:prstGeom prst="rightArrow">
            <a:avLst>
              <a:gd name="adj1" fmla="val 50000"/>
              <a:gd name="adj2" fmla="val 68922"/>
            </a:avLst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50000"/>
              </a:spcBef>
              <a:buSzPct val="75000"/>
              <a:buFont typeface="Wingdings" pitchFamily="2" charset="2"/>
              <a:buNone/>
            </a:pPr>
            <a:endParaRPr lang="tr-TR">
              <a:solidFill>
                <a:srgbClr val="0034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31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İstatistiksel verilere göre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dirty="0" smtClean="0">
                <a:latin typeface="Arial Narrow" panose="020B0606020202030204" pitchFamily="34" charset="0"/>
              </a:rPr>
              <a:t>İş </a:t>
            </a:r>
            <a:r>
              <a:rPr lang="tr-TR" sz="1600" dirty="0">
                <a:latin typeface="Arial Narrow" panose="020B0606020202030204" pitchFamily="34" charset="0"/>
              </a:rPr>
              <a:t>kazalarından kaynaklanan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yaralanmalarda ikinci sırayı</a:t>
            </a:r>
            <a:r>
              <a:rPr lang="tr-TR" sz="1600" dirty="0">
                <a:latin typeface="Arial Narrow" panose="020B0606020202030204" pitchFamily="34" charset="0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  <a:hlinkClick r:id="rId2" action="ppaction://hlinkfile"/>
              </a:rPr>
              <a:t>ölümlerde ise birinci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sırayı yüksekten düşmeler almaktadır.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</a:rPr>
              <a:t>Yüksekten </a:t>
            </a:r>
            <a:r>
              <a:rPr lang="tr-TR" sz="1600" dirty="0">
                <a:latin typeface="Arial Narrow" panose="020B0606020202030204" pitchFamily="34" charset="0"/>
              </a:rPr>
              <a:t>düşmelerdeki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ölüm olasılığı diğer faaliyetlerden daha fazladır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</a:rPr>
              <a:t>	Yükseklik </a:t>
            </a:r>
            <a:r>
              <a:rPr lang="tr-TR" sz="1600" dirty="0">
                <a:latin typeface="Arial Narrow" panose="020B0606020202030204" pitchFamily="34" charset="0"/>
              </a:rPr>
              <a:t>farkı gözetilmeksizin, düşme sonucu yaralanma riskiyle karşı karşıya olan tüm çalışanlar için gerekli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önlemlerinin alınması zorunludur.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</a:rPr>
              <a:t>	Avrupa </a:t>
            </a:r>
            <a:r>
              <a:rPr lang="tr-TR" sz="1600" b="1" dirty="0">
                <a:latin typeface="Arial Narrow" panose="020B0606020202030204" pitchFamily="34" charset="0"/>
              </a:rPr>
              <a:t>İş Sağlığı ve Güvenliği </a:t>
            </a:r>
            <a:r>
              <a:rPr lang="tr-TR" sz="1600" b="1" dirty="0" smtClean="0">
                <a:latin typeface="Arial Narrow" panose="020B0606020202030204" pitchFamily="34" charset="0"/>
              </a:rPr>
              <a:t>Ajansı(OSHA</a:t>
            </a:r>
            <a:r>
              <a:rPr lang="tr-TR" sz="1600" dirty="0" smtClean="0">
                <a:latin typeface="Arial Narrow" panose="020B0606020202030204" pitchFamily="34" charset="0"/>
              </a:rPr>
              <a:t>) </a:t>
            </a:r>
            <a:r>
              <a:rPr lang="tr-TR" sz="1600" dirty="0">
                <a:latin typeface="Arial Narrow" panose="020B0606020202030204" pitchFamily="34" charset="0"/>
              </a:rPr>
              <a:t>verileri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3,4m üzerinde çalışırken düşen insanların %85’inin hayatını </a:t>
            </a:r>
            <a:r>
              <a:rPr lang="tr-TR" sz="1600" b="1" dirty="0">
                <a:latin typeface="Arial Narrow" panose="020B0606020202030204" pitchFamily="34" charset="0"/>
              </a:rPr>
              <a:t>kaybettiğini </a:t>
            </a:r>
            <a:r>
              <a:rPr lang="tr-TR" sz="1600" dirty="0">
                <a:latin typeface="Arial Narrow" panose="020B0606020202030204" pitchFamily="34" charset="0"/>
              </a:rPr>
              <a:t>göstermektedir.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7" name="Picture 5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86" y="3725131"/>
            <a:ext cx="296068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1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İNSANLAR NEDEN DÜŞERLER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Düşmenin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direkt nedenleri;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Bir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seviyeden diğer bir seviyeye geçme,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Boşluklar, şaftlar ve korumasız delikler,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 platformlarının taşıma güçleri,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tutunma noktalarının zayıflığı,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Yüzeylerin kayganlığı,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Uygunsuz ayakkabı ve çizmeler,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Merdivenleri yanlış kullanma,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Yumuşak zeminler,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Kötü hava şartları,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Ekipmanların çarpması (iskele, merdiven vb.),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donanımların doğru kullanılmaması.</a:t>
            </a:r>
          </a:p>
        </p:txBody>
      </p:sp>
      <p:pic>
        <p:nvPicPr>
          <p:cNvPr id="5" name="Picture 4" descr="03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0224" y="1348154"/>
            <a:ext cx="3399005" cy="245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0225" y="3804868"/>
            <a:ext cx="3399005" cy="254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MVC-384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0" y="1348154"/>
            <a:ext cx="3399692" cy="5005969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4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İNSANLAR NEDEN DÜŞERLER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Düşmenin Kök Nedenleri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Bilgi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eksikliği: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Kişinin yaptığı iş ile ilgili olarak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yeterli ve istenilen donanımda bilgiye sahip olmaması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Yanlış Eleman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atama: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Doğru işe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 personelin tayin edilmemesi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yapılan işin çalışanın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fiziksel yapısı ile uyuşmaması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(az görme, az işitme, herhangi bir organını kullanamama, aşırı şişmanlık vb.)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kurallarının uygulanmaması: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Yöneticilerin iş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güvenliği kurallarının gerekliliğine inanmaması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bu kurulların uygulanması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personelini eğitmemesi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Mühendislik: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Tasarlanmış sistemin güvenli çalışmayı zorlaştırması veya işin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asgari güvenlik gereksinimlerine cevap vermemesi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Yetersiz kişisel koruyucu ekipman: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ekipman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kullanılmaması veya yetersiz olması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(emniyet kemeri takılmaması, iş ayakkabısı kullanılmaması, baret takılmaması, eldiven veya gözlük kullanılmaması, temizlik kurallarına uyulmaması vb. hususlar).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  <a:hlinkClick r:id="rId2" action="ppaction://hlinkfile"/>
              </a:rPr>
              <a:t>Yetersiz/Düşük kaliteli ekipman alımı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Satın alınan iş güvenliği ekipmanlarının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uluslararası standartlarına uymaması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işin gereksinimlerine cevap vermede yetersiz kalması (gerekli ödeneğin ayrılmaması veya kazanma iç güdüsüyle ucuz iş gücü ve ekipman kullanımı vb.).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Yetersiz kontrol ve bakım programı: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Kontrol ve bakım programının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kritik ekipmanları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kapsamaması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veya programın yeterince takip edilmemesi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(birimler arası iletişimin kopuk olması, gözlenen aksaklıkların ilgililere iletilmemesi vb.).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4157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İNSANLAR NEDEN DÜŞERLER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2.3. İnsanlar Nerelerden Düşerler;</a:t>
            </a:r>
            <a:endParaRPr lang="tr-TR" alt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Döşeme kenarları,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İskeleler, Dar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alanlar,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Çatılar,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Zemin boşlukları,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Kazı alanları,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Konteynırların üstü,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Araçların üstü (vagon, tır, kamyon vb...)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Aynı zemin,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Platformlar,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İstif yapılan malzemelerin üstü,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Kirişler, kolonlar...</a:t>
            </a:r>
          </a:p>
        </p:txBody>
      </p:sp>
      <p:pic>
        <p:nvPicPr>
          <p:cNvPr id="8" name="Picture 4" descr="100_5128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943" y="1565347"/>
            <a:ext cx="3050946" cy="2526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5943" y="4091354"/>
            <a:ext cx="3050946" cy="262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4" t="20568" r="33959" b="-1"/>
          <a:stretch/>
        </p:blipFill>
        <p:spPr>
          <a:xfrm>
            <a:off x="7766890" y="1565347"/>
            <a:ext cx="3197564" cy="51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İNSANLAR NEDEN DÜŞERLER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2.4. Yüksekte Çalışmanın Yöntemi;</a:t>
            </a:r>
            <a:endParaRPr lang="tr-TR" alt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Yüksekte çalışma güvenliğini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etkili şekilde yürütebilmek için bu konulara eğilmek gerekir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Yüksekte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çalışmayı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gerektiren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bütün noktaları belirlemek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başlamadan iş öncesi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analizi yapmak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başlamadan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bir çalışma planı yapmak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çalışma metotlarını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önlemleri belirlemek,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Mümkün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yüksekte çalışmaktan kaçınmak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Kaçamıyorsanız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korkuluklar, iskeleler, platformlar yada mobil araçlar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ile çalışmak,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araçların sağlanamadığı durumlarda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düşmeyi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engelleyecek KKD ile çalışmak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Çalışanları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gerektiği gibi eğitmek</a:t>
            </a:r>
          </a:p>
        </p:txBody>
      </p:sp>
      <p:pic>
        <p:nvPicPr>
          <p:cNvPr id="7" name="Picture 8" descr="fft16_mf96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53" y="2168769"/>
            <a:ext cx="2235200" cy="1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TFP4U-Using-fall-pro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53" y="4154857"/>
            <a:ext cx="2235200" cy="2597635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65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Düşmeyi Durdurucu ve Önleyici Sistemler: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1- 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Korkuluklar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Kapamalar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Güvenlik ağları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4-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İkaz bantları, bariyerler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5-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Mobil çalışma platformları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6- 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Kişisel Koruyucu Sistemler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(Aktif sistemler)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7" b="13499"/>
          <a:stretch/>
        </p:blipFill>
        <p:spPr>
          <a:xfrm>
            <a:off x="6894356" y="1790758"/>
            <a:ext cx="2851259" cy="4053709"/>
          </a:xfrm>
          <a:prstGeom prst="rect">
            <a:avLst/>
          </a:prstGeom>
        </p:spPr>
      </p:pic>
      <p:sp>
        <p:nvSpPr>
          <p:cNvPr id="11" name="Sağ Ayraç 10"/>
          <p:cNvSpPr/>
          <p:nvPr/>
        </p:nvSpPr>
        <p:spPr>
          <a:xfrm>
            <a:off x="3333750" y="2239108"/>
            <a:ext cx="628650" cy="2591708"/>
          </a:xfrm>
          <a:prstGeom prst="rightBrace">
            <a:avLst>
              <a:gd name="adj1" fmla="val 22333"/>
              <a:gd name="adj2" fmla="val 48756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4053253" y="3334907"/>
            <a:ext cx="1790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Pasif sistemler</a:t>
            </a:r>
          </a:p>
        </p:txBody>
      </p:sp>
    </p:spTree>
    <p:extLst>
      <p:ext uri="{BB962C8B-B14F-4D97-AF65-F5344CB8AC3E}">
        <p14:creationId xmlns:p14="http://schemas.microsoft.com/office/powerpoint/2010/main" val="9406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3.1. Korkuluklar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1,3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m’den yüksek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açık çatı 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kat kenarlarına, kalıplara,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merdivenlere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, iskelelere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düşme tehlikesi olan diğer çalışma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platformlarına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KORKULUK yapılmalıdır.</a:t>
            </a:r>
          </a:p>
        </p:txBody>
      </p:sp>
      <p:pic>
        <p:nvPicPr>
          <p:cNvPr id="8" name="Picture 4" descr="guardr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138488"/>
            <a:ext cx="6130925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48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3.1. Korkuluklar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 elemanı olarak aşağıdaki malzemeler kullanılabilir: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Kereste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(asgari boyut 5x10 cm)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halat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(asgari çap 6,8 mm)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Boru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(asgari çap 3,81 cm)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konstrüksiyon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(asgari boyut 5x5 cm)</a:t>
            </a:r>
          </a:p>
        </p:txBody>
      </p:sp>
      <p:pic>
        <p:nvPicPr>
          <p:cNvPr id="5" name="Picture 4" descr="korkulu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2399" y="2663967"/>
            <a:ext cx="5884888" cy="352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atır Belirtme Çizgisi 2 5"/>
          <p:cNvSpPr/>
          <p:nvPr/>
        </p:nvSpPr>
        <p:spPr>
          <a:xfrm>
            <a:off x="8441873" y="5646928"/>
            <a:ext cx="2325414" cy="523220"/>
          </a:xfrm>
          <a:prstGeom prst="borderCallout2">
            <a:avLst>
              <a:gd name="adj1" fmla="val 27790"/>
              <a:gd name="adj2" fmla="val -875"/>
              <a:gd name="adj3" fmla="val 18750"/>
              <a:gd name="adj4" fmla="val -16667"/>
              <a:gd name="adj5" fmla="val -53224"/>
              <a:gd name="adj6" fmla="val -524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atin typeface="Calibri" pitchFamily="34" charset="0"/>
              </a:rPr>
              <a:t>Tekmelik ile döşeme arasında </a:t>
            </a:r>
            <a:r>
              <a:rPr lang="tr-TR" sz="1400" dirty="0" err="1">
                <a:latin typeface="Calibri" pitchFamily="34" charset="0"/>
              </a:rPr>
              <a:t>max</a:t>
            </a:r>
            <a:r>
              <a:rPr lang="tr-TR" sz="1400" dirty="0">
                <a:latin typeface="Calibri" pitchFamily="34" charset="0"/>
              </a:rPr>
              <a:t>. 1cm boşluk olabilir</a:t>
            </a:r>
            <a:r>
              <a:rPr lang="tr-TR" sz="1400" dirty="0" smtClean="0">
                <a:latin typeface="Calibri" pitchFamily="34" charset="0"/>
              </a:rPr>
              <a:t>.</a:t>
            </a:r>
            <a:endParaRPr lang="tr-TR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3.2. Kapamalar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Kat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ve zemin üzerinde bulunan tüm boşluklar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standartlara uygun şekilde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korkulukla ve tekmelikle çevrilmelidir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Kat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zemin üzerinde bulunan korkulukla çevrilemeyen,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5cm’den büyük tüm boşluklar sağlam malzemelerle kapatılmalı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(takoz, çivi, vb. malzemeler kullanılarak sabitlenmeli).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Kapama olduğuna dair işaretleme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Geçici olarak kapama kaldırıldığında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boşluğun etrafı korkulukla çevrilmeli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diğer çalışanları uyarması için gözcü tayin edilmeli.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Kapamalar, üzerine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gelebilecek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ağırlığın (çalışanların, malzemenin veya ekipmanların)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 katını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taşıyabilecek mukavemette olmalı.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Kapama olarak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polywood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kullanılacak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ise, asgari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kalınlığı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2 cm olmalı</a:t>
            </a:r>
          </a:p>
        </p:txBody>
      </p:sp>
      <p:pic>
        <p:nvPicPr>
          <p:cNvPr id="7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5235457"/>
            <a:ext cx="2661139" cy="147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38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65" y="4829907"/>
            <a:ext cx="3084512" cy="188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Güvenlik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Ağları: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ağları;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büyük ve yüksek binaların, çatıların, köprülerin, hareketli yapı iskelelerinin, açık inşaatların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yapıldığı çalışmalarda,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7 metre ve daha yüksekten insanların veya malzemelerin düşmeleri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halinde düşme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engelleyici ve tutucu görev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yapan sistemlerdir.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poliamid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, polyester veya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polipropilen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gibi malzemelerden ve kullanım alanlarına göre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3-8 mm çap aralığında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halatlarla 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5x5cm-15x15 cm göz aralığında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üretilmiş olmalı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  <p:pic>
        <p:nvPicPr>
          <p:cNvPr id="6" name="Picture 21" descr="kurtarma ağı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4212" y="4094955"/>
            <a:ext cx="3762375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http://www.kayagrubu.com.tr/uploaded/safety/Güvenlik%20Ağ%20Platformu19_44_36_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3686968"/>
            <a:ext cx="3017837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8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Güvenlik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Ağları: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mümkün olduğu kadar çalışma alanına yakın kurulmalıdır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Rusya Federasyonu sınırları içerisinde bu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mesafe en fazla 6,60 metre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ağlarının,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kullanımdan önce düşme testleri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180 kg’lık kum torbası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kullanılarak) yapılmalı ve onaylanmış olmalıdır.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gün gözle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haftada bir yazılı olarak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kontrol edilmelidir.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Ağ üzerine düşen malzemeler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zaman geçirmeden toplanmalıdır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en geç bir sonraki mesai başlangıcına kadar).</a:t>
            </a:r>
          </a:p>
        </p:txBody>
      </p:sp>
      <p:pic>
        <p:nvPicPr>
          <p:cNvPr id="7" name="Picture 5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714" y="4379423"/>
            <a:ext cx="5495925" cy="22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98538" y="5330456"/>
            <a:ext cx="2744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200" b="1" dirty="0"/>
              <a:t>Ağın dış kenarına olan minimum yatay mesafe</a:t>
            </a:r>
            <a:endParaRPr lang="en-US" sz="1200" b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8754941" y="5762746"/>
            <a:ext cx="2744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200" b="1" dirty="0"/>
              <a:t>Çalışma alanı altındaki dikey mesafe</a:t>
            </a:r>
            <a:endParaRPr lang="en-US" sz="1200" b="1" dirty="0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3106615" y="5673969"/>
            <a:ext cx="1019908" cy="545977"/>
          </a:xfrm>
          <a:prstGeom prst="line">
            <a:avLst/>
          </a:prstGeom>
          <a:noFill/>
          <a:ln w="28575">
            <a:solidFill>
              <a:srgbClr val="4D4D4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810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YÜKSEKTEN DÜŞMEYİ ÖNLEYİCİ SİSTEMLER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3.4. İkaz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Bantları, Bariyerler: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Sistem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halatlar, teller veya zincirler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korumasız yerlere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yaklaşanları uyarmak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bariyer oluşturan desteklerden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oluşmuştur.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Düşme tehlikesi bulunan noktaya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2m kala ikaz bantları ile çalışanların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ulaşabileceği alan sınırlandırılarak düşmeden korunma tedbiri alınabilir.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İkaz bandı çekilmiş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olan bölgelerin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arka tarafına geçilmemesi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gerekir. Özel bir çalışma gerekiyor ise özel izin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4145928" y="3925092"/>
            <a:ext cx="3985480" cy="2731477"/>
            <a:chOff x="1254" y="1380"/>
            <a:chExt cx="3418" cy="2757"/>
          </a:xfrm>
        </p:grpSpPr>
        <p:pic>
          <p:nvPicPr>
            <p:cNvPr id="12" name="Picture 7" descr="Picture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" y="1380"/>
              <a:ext cx="3418" cy="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2464" y="3153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3392" y="2496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544" y="2488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416" y="2040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1864" y="1380"/>
              <a:ext cx="264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Tahoma" pitchFamily="34" charset="0"/>
                </a:rPr>
                <a:t>D</a:t>
              </a:r>
              <a:r>
                <a:rPr lang="tr-TR" sz="1000" b="1" dirty="0">
                  <a:solidFill>
                    <a:srgbClr val="000066"/>
                  </a:solidFill>
                  <a:latin typeface="Tahoma" pitchFamily="34" charset="0"/>
                </a:rPr>
                <a:t>üşmeye karşı önlem alınmadan çalışılabilir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864" y="1568"/>
              <a:ext cx="268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Tahoma" pitchFamily="34" charset="0"/>
                </a:rPr>
                <a:t>D</a:t>
              </a:r>
              <a:r>
                <a:rPr lang="tr-TR" sz="1000" b="1" dirty="0">
                  <a:solidFill>
                    <a:srgbClr val="000066"/>
                  </a:solidFill>
                  <a:latin typeface="Tahoma" pitchFamily="34" charset="0"/>
                </a:rPr>
                <a:t>üşmeye karşı önlem alınmadan çalışılamaz</a:t>
              </a:r>
              <a:endParaRPr lang="ru-RU" sz="10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</p:grpSp>
      <p:pic>
        <p:nvPicPr>
          <p:cNvPr id="19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836" y="4057648"/>
            <a:ext cx="263207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8" y="4169037"/>
            <a:ext cx="3086100" cy="23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0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4.1. Çatı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Çalışmaları: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 da yatay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yaşam hatları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çekilerek çalışma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Paraşüt tipi emniyet kemeri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Uygun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tutucular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Asla yalnız başına çalışılmamalı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 kişi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 alanında olmalıdır.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kişi gözcülük yapmalıdır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Çatıya olan erişim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merdiven kullanılacaksa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sağlam bir yere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yukarıdan ve aşağıdan sabitlenmiş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1" name="Picture 5" descr="Roofer hooking 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7847" y="4536831"/>
            <a:ext cx="2840770" cy="2222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6" descr="Catch Platform for tile roof Ft Lewis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/>
          <a:stretch>
            <a:fillRect/>
          </a:stretch>
        </p:blipFill>
        <p:spPr bwMode="auto">
          <a:xfrm>
            <a:off x="6334491" y="4536831"/>
            <a:ext cx="3594955" cy="2243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778616" y="5429250"/>
            <a:ext cx="2555875" cy="8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FF6600"/>
              </a:buClr>
              <a:buFont typeface="Wingdings" pitchFamily="2" charset="2"/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Yakalama/durdurma platformları;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Büyük binalar ve çalışma alanlarında kullanılırlar</a:t>
            </a:r>
            <a:r>
              <a:rPr lang="tr-TR" sz="1600" dirty="0">
                <a:solidFill>
                  <a:srgbClr val="000066"/>
                </a:solidFill>
              </a:rPr>
              <a:t>.</a:t>
            </a:r>
            <a:r>
              <a:rPr lang="en-US" sz="16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 flipV="1">
            <a:off x="6213840" y="5658520"/>
            <a:ext cx="1171697" cy="308891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29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4.2. İskeleler:</a:t>
            </a:r>
            <a:endParaRPr lang="tr-TR" alt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binadan ayrılmayacak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şekilde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sabitlenmelidir.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İskeledeki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düşey ve yatay borulardaki ekler  en çok 6m’de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 korkulukları, 1.10 metre yüksekliğinde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0.5metrede bir olmak üzere iki sıra korkuluğu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bulunmalıdır. İskele korkuluğu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100 kg. kuvvet şiddetindeki darbeye karşı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dayanıklı olmalıdır.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İskeleler aşırı yüklenmemeli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gereksiz malzemeler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platformlar üzerinde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bırakılmamalı. İskele üzerine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metre kareye 400 kg’ dan fazla ağırlık konmamalıdır.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etiketleri dikkate alınmalıdır.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Kurulumu tamamlanmayan iskelede çalışma yapılamaz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Kırmızı etiket olan iskelelerde çalışılmamalıdır.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beyaz renkli etiket olan iskeleler çalışma için uygundur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Rüzgar hızı 45km/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sa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üstündeyse  iskelede çalışma yapılmamalı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her fırtınadan sonra iskele kontrol edilmelidir.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sık sık ve en az ayda 1 kere muayene 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 kontrol edilerek sonuçlar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 İş defterine yazılacaktır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039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pic>
        <p:nvPicPr>
          <p:cNvPr id="4" name="Picture 8" descr="http://www.bilsaiskele.com/content/images/fullscreen/cup-lock-cephe-ve-kalip-alti-iskelesi/cup-lock-cephe-ve-kalip-alti-iskelesi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89" b="29090"/>
          <a:stretch/>
        </p:blipFill>
        <p:spPr bwMode="auto">
          <a:xfrm>
            <a:off x="9612917" y="2116863"/>
            <a:ext cx="2548983" cy="474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İskelelerde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dikkat edilmesi gereken hususlar: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üzerinde çalışacak işçilerin,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paraşüt tipi emniyet kemeri takmaları gerekmektedir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 kemerin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tutma halatı kancası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yukarıdan aşağıya sarkıtılan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yaşam hattına bağlı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İskeleye çıkıp inmek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mutlaka merdiven kullanılmalıdır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platform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kalasları iskele genişliği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uzunluğundan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ne kısa nede de fazla uzun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Kalaslar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çatlak, kırık ve budak bulunmamalı; eksiz, yan yana ve aralıksız konulmalı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Platform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2.5 cm’den büyük boşluk olmamalı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İskelenin ayakları yere batmaması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özel yapılmış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metal başlıklara takılı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olarak kurulması gerekir.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 ayakları altına tuğla, ahşap, vs. kesinlikle konulmamalıdır.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borulu iskeleler statik elektriğe karşı topraklanmış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olmalıdır ve yüksek gerilim hatlarını 5 m. den daha yakınına kurulmamalıdır.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sökümüne en üst kısımdan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başlanır. Sökülen parçalar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iki yerinden bağlanarak indirilmeli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uygun bir yere istiflenmelidir. İskeleden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aşağı hiçbir malzeme atılmamalıdır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İskele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yağmur, kar, buz veya benzeri  nedenlerle kayganlaşması halinde 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kaymayı önleyici tedbirler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727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</a:rPr>
              <a:t>4.3. Merdivenler: </a:t>
            </a:r>
            <a:r>
              <a:rPr lang="tr-TR" altLang="tr-TR" sz="1600" b="1" dirty="0" smtClean="0">
                <a:latin typeface="Arial Narrow" panose="020B0606020202030204" pitchFamily="34" charset="0"/>
              </a:rPr>
              <a:t>Merdivenlerde dikkat edilecek hususlar aşağıdaki gibidir.</a:t>
            </a:r>
            <a:endParaRPr lang="tr-TR" altLang="tr-TR" sz="1600" b="1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Merdiveni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kullanmadan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önce incelenmeli ve kusurlu merdivenleri kullanılmamalı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 basamakları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teker teker inilmeli ve çıkılmalı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Yapılacak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işe uygun yükseklikte merdiven seçilmeli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Merdivenleri uzatmak amacıyla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birbirlerine eklenmemeli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4 metreden yükseğe çıkmak gerektiği zaman, çelik boru veya profilden yapılmış el merdivenleri kullanılmalı.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merdivenleri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varil, kasa vb. üzerine kesinlikle yerleştirilmemeli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merdivenlerinin altı ve üstü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kaymayacak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şekilde yerleştirilmeli. Gerekiyorsa merdivene destek olması için birilerinden yardım istenmeli.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İnsanların gelip-geçtiği yerlerde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merdivenle çalışılan alan halat, zincir veya ahşap korkulukla çevrilmeli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görünür yerlere uyarı levhası konulmalıdır.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 kolunda açılacak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lamba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basamak zıvana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uzunlukları 2cm’den az olmamalıdır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53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</a:rPr>
              <a:t>4.3. Merdivenler:</a:t>
            </a: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 smtClean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 smtClean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r>
              <a:rPr lang="tr-TR" sz="2000" dirty="0" smtClean="0">
                <a:latin typeface="Arial Narrow" panose="020B0606020202030204" pitchFamily="34" charset="0"/>
                <a:cs typeface="Calibri" pitchFamily="34" charset="0"/>
              </a:rPr>
              <a:t>Merdivenler</a:t>
            </a:r>
            <a:endParaRPr lang="tr-TR" sz="2000" dirty="0">
              <a:latin typeface="Arial Narrow" panose="020B0606020202030204" pitchFamily="34" charset="0"/>
              <a:cs typeface="Calibri" pitchFamily="34" charset="0"/>
            </a:endParaRP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Basamakları sağlam </a:t>
            </a: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Elektrik işlerinde, metal olmayan</a:t>
            </a: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b="1" dirty="0">
                <a:latin typeface="Arial Narrow" panose="020B0606020202030204" pitchFamily="34" charset="0"/>
                <a:cs typeface="Calibri" pitchFamily="34" charset="0"/>
              </a:rPr>
              <a:t>Ayakları kauçuk takviyeli</a:t>
            </a: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 olmalı (Kaymayı engellemek için)</a:t>
            </a: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200400" lvl="7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000066"/>
                </a:solidFill>
                <a:latin typeface="Arial Narrow" panose="020B0606020202030204" pitchFamily="34" charset="0"/>
                <a:cs typeface="Calibri" pitchFamily="34" charset="0"/>
              </a:rPr>
              <a:t>A Tipi Merdiven kullanılacağı zaman ayaklar tam olarak </a:t>
            </a:r>
            <a:endParaRPr lang="tr-TR" sz="1600" b="1" dirty="0" smtClean="0">
              <a:solidFill>
                <a:srgbClr val="000066"/>
              </a:solidFill>
              <a:latin typeface="Arial Narrow" panose="020B0606020202030204" pitchFamily="34" charset="0"/>
              <a:cs typeface="Calibri" pitchFamily="34" charset="0"/>
            </a:endParaRPr>
          </a:p>
          <a:p>
            <a:pPr marL="3200400" lvl="7" indent="0">
              <a:lnSpc>
                <a:spcPct val="150000"/>
              </a:lnSpc>
              <a:buNone/>
            </a:pPr>
            <a:r>
              <a:rPr lang="tr-TR" sz="1600" b="1" dirty="0" smtClean="0">
                <a:solidFill>
                  <a:srgbClr val="000066"/>
                </a:solidFill>
                <a:latin typeface="Arial Narrow" panose="020B0606020202030204" pitchFamily="34" charset="0"/>
                <a:cs typeface="Calibri" pitchFamily="34" charset="0"/>
              </a:rPr>
              <a:t>açıldıktan  </a:t>
            </a:r>
            <a:r>
              <a:rPr lang="tr-TR" sz="1600" b="1" dirty="0">
                <a:solidFill>
                  <a:srgbClr val="000066"/>
                </a:solidFill>
                <a:latin typeface="Arial Narrow" panose="020B0606020202030204" pitchFamily="34" charset="0"/>
                <a:cs typeface="Calibri" pitchFamily="34" charset="0"/>
              </a:rPr>
              <a:t>ve emniyet kayışı bağlandıktan sonra kullanılmaya başlanmalıdır</a:t>
            </a:r>
            <a:r>
              <a:rPr lang="tr-TR" sz="16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5" descr="ladder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4827" y="2054957"/>
            <a:ext cx="1912938" cy="392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Object 7">
            <a:hlinkClick r:id="rId4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067714"/>
              </p:ext>
            </p:extLst>
          </p:nvPr>
        </p:nvGraphicFramePr>
        <p:xfrm>
          <a:off x="9361244" y="1281234"/>
          <a:ext cx="2084387" cy="410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hoto Editor Photo" r:id="rId5" imgW="1666667" imgH="2523810" progId="">
                  <p:embed/>
                </p:oleObj>
              </mc:Choice>
              <mc:Fallback>
                <p:oleObj name="Photo Editor Photo" r:id="rId5" imgW="1666667" imgH="252381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1244" y="1281234"/>
                        <a:ext cx="2084387" cy="410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10"/>
          <p:cNvSpPr>
            <a:spLocks noChangeShapeType="1"/>
          </p:cNvSpPr>
          <p:nvPr/>
        </p:nvSpPr>
        <p:spPr bwMode="auto">
          <a:xfrm flipH="1" flipV="1">
            <a:off x="6564923" y="4454767"/>
            <a:ext cx="2778369" cy="304553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60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YÜKSEKTE YAPILAN ÇALIŞMALAR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</a:rPr>
              <a:t>4.3. Merdivenler: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Nokta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Teması; Merdivene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tırmanırken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Üç Nokta Teması sağlanmalıdır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İki El ve Bir Ayak veya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El ve İki Ayak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İnişte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ve çıkışta yüz merdivene dönük olmalı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yandaki korkuluklar iki elle tutulmalıdır.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Seyyar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merdivenin tepesi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dayandığı yerden en az 1m yukarıda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9" descr="TKtpAK37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430" y="1706075"/>
            <a:ext cx="29813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9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5.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/>
              <a:t>Cengiz AYNA: " Kişisel Koruyucu Donanımlar” İş Makinaları Mühendisleri Birliği Derneği, Sayı: Şubat - 2006 - Yayın Tarihi: 23.12.2010</a:t>
            </a:r>
          </a:p>
          <a:p>
            <a:pPr lvl="0"/>
            <a:r>
              <a:rPr lang="tr-TR" sz="2400" dirty="0" smtClean="0"/>
              <a:t>http</a:t>
            </a:r>
            <a:r>
              <a:rPr lang="tr-TR" sz="2400" dirty="0"/>
              <a:t>://www.mevzuat.gov.tr/ </a:t>
            </a:r>
          </a:p>
          <a:p>
            <a:pPr lvl="0"/>
            <a:r>
              <a:rPr lang="tr-TR" sz="2400" dirty="0"/>
              <a:t>http://www.csgb.gov.tr/csgbPortal/csgb.portal </a:t>
            </a:r>
          </a:p>
          <a:p>
            <a:pPr lvl="0"/>
            <a:r>
              <a:rPr lang="tr-TR" sz="2400" dirty="0"/>
              <a:t>http://www.isgum.gov.tr/ </a:t>
            </a:r>
          </a:p>
          <a:p>
            <a:pPr lvl="0"/>
            <a:r>
              <a:rPr lang="tr-TR" sz="2400" dirty="0"/>
              <a:t>http://www.casgem.gov.tr/ </a:t>
            </a:r>
          </a:p>
          <a:p>
            <a:r>
              <a:rPr lang="tr-TR" sz="2400" dirty="0" smtClean="0"/>
              <a:t>Kişisel </a:t>
            </a:r>
            <a:r>
              <a:rPr lang="tr-TR" sz="2400" dirty="0"/>
              <a:t>Koruyucu Donanım Yönetmeliği. (2004 </a:t>
            </a:r>
            <a:r>
              <a:rPr lang="tr-TR" sz="2400" dirty="0" err="1"/>
              <a:t>rev</a:t>
            </a:r>
            <a:r>
              <a:rPr lang="tr-TR" sz="2400" dirty="0"/>
              <a:t>. 2006). </a:t>
            </a:r>
          </a:p>
          <a:p>
            <a:r>
              <a:rPr lang="tr-TR" sz="2400" dirty="0"/>
              <a:t>Kişisel Koruyucu Donanımların İşyerlerinde Kullanılması Hakkında Yönetmelik. (2013). </a:t>
            </a:r>
          </a:p>
          <a:p>
            <a:pPr>
              <a:lnSpc>
                <a:spcPct val="80000"/>
              </a:lnSpc>
            </a:pPr>
            <a:r>
              <a:rPr lang="tr-TR" altLang="tr-TR" sz="2400" dirty="0"/>
              <a:t>İşyeri Bina ve Eklentilerinde Alınacak Sağlık ve Güvenlik Önlemlerine İlişkin Yönetmelik</a:t>
            </a:r>
          </a:p>
          <a:p>
            <a:r>
              <a:rPr lang="tr-TR" sz="2400" dirty="0"/>
              <a:t>Demirbilek, T. Ve Çakır, Ö. (2008). Kişisel koruyucu donanım kullanımını etkileyen bireysel ve örgütsel değişkenler. Dokuz Eylül Üniversitesi İktisadi ve İdari Bilimler Fakültesi Dergisi Cilt: 23, Sayı: 2, </a:t>
            </a:r>
            <a:r>
              <a:rPr lang="tr-TR" sz="2400" dirty="0" err="1"/>
              <a:t>ss</a:t>
            </a:r>
            <a:r>
              <a:rPr lang="tr-TR" sz="2400" dirty="0"/>
              <a:t>: 173-191. </a:t>
            </a:r>
          </a:p>
          <a:p>
            <a:pPr>
              <a:lnSpc>
                <a:spcPct val="80000"/>
              </a:lnSpc>
            </a:pPr>
            <a:r>
              <a:rPr lang="tr-TR" altLang="tr-TR" sz="2400" dirty="0"/>
              <a:t>Yapı İşlerinde Sağlık ve Güvenlik Yönetmeliği</a:t>
            </a:r>
          </a:p>
          <a:p>
            <a:r>
              <a:rPr lang="tr-TR" sz="2400" dirty="0"/>
              <a:t>Yıldırım ÇAKAR: "Kişisel Koruyucu Donanım Mevzuatı” Mühendis ve Makina odaları dergisi, cilt:50 sayı: 593 ss:33-36</a:t>
            </a:r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8638</TotalTime>
  <Words>1604</Words>
  <Application>Microsoft Office PowerPoint</Application>
  <PresentationFormat>Özel</PresentationFormat>
  <Paragraphs>193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4" baseType="lpstr">
      <vt:lpstr>Office Teması</vt:lpstr>
      <vt:lpstr>Photo Editor Photo</vt:lpstr>
      <vt:lpstr>YÜKSEKTE ÇALIŞMA EKİPMANLARI 1</vt:lpstr>
      <vt:lpstr>KONU BAŞLIKLARI</vt:lpstr>
      <vt:lpstr>1. Giriş</vt:lpstr>
      <vt:lpstr>1. Giriş</vt:lpstr>
      <vt:lpstr>2. İNSANLAR NEDEN DÜŞERLER</vt:lpstr>
      <vt:lpstr>2. İNSANLAR NEDEN DÜŞERLER</vt:lpstr>
      <vt:lpstr>2. İNSANLAR NEDEN DÜŞERLER</vt:lpstr>
      <vt:lpstr>2. İNSANLAR NEDEN DÜŞERLER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4. YÜKSEKTE YAPILAN ÇALIŞMALAR</vt:lpstr>
      <vt:lpstr>4. YÜKSEKTE YAPILAN ÇALIŞMALAR</vt:lpstr>
      <vt:lpstr>4. YÜKSEKTE YAPILAN ÇALIŞMALAR</vt:lpstr>
      <vt:lpstr>4. YÜKSEKTE YAPILAN ÇALIŞMALAR</vt:lpstr>
      <vt:lpstr>4. YÜKSEKTE YAPILAN ÇALIŞMALAR</vt:lpstr>
      <vt:lpstr>4. YÜKSEKTE YAPILAN ÇALIŞMALAR</vt:lpstr>
      <vt:lpstr>5.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442</cp:revision>
  <cp:lastPrinted>2018-02-07T07:08:30Z</cp:lastPrinted>
  <dcterms:created xsi:type="dcterms:W3CDTF">2016-06-28T08:34:33Z</dcterms:created>
  <dcterms:modified xsi:type="dcterms:W3CDTF">2019-12-20T11:18:09Z</dcterms:modified>
</cp:coreProperties>
</file>