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85" r:id="rId3"/>
    <p:sldId id="337" r:id="rId4"/>
    <p:sldId id="265" r:id="rId5"/>
    <p:sldId id="27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3" r:id="rId20"/>
    <p:sldId id="354" r:id="rId21"/>
    <p:sldId id="355" r:id="rId22"/>
    <p:sldId id="356" r:id="rId23"/>
    <p:sldId id="357" r:id="rId24"/>
    <p:sldId id="358" r:id="rId25"/>
    <p:sldId id="284" r:id="rId26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484" autoAdjust="0"/>
  </p:normalViewPr>
  <p:slideViewPr>
    <p:cSldViewPr snapToGrid="0" showGuides="1">
      <p:cViewPr>
        <p:scale>
          <a:sx n="81" d="100"/>
          <a:sy n="81" d="100"/>
        </p:scale>
        <p:origin x="-216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KİŞİSEL KORUYUCU DONANIM(KKD)’DA BULUNMASI GEREKEN ÖZELLİKLER, SEÇİM VE KULLANIM KRİTERLERİ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 smtClean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KİŞİSEL KORUYUCU DONANIM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</a:rPr>
              <a:t>3</a:t>
            </a:r>
            <a:r>
              <a:rPr lang="tr-TR" sz="2100" b="1" dirty="0">
                <a:latin typeface="Arial Narrow" panose="020B0606020202030204" pitchFamily="34" charset="0"/>
              </a:rPr>
              <a:t>. </a:t>
            </a:r>
            <a:r>
              <a:rPr lang="tr-TR" sz="2100" b="1" dirty="0" smtClean="0">
                <a:latin typeface="Arial Narrow" panose="020B0606020202030204" pitchFamily="34" charset="0"/>
              </a:rPr>
              <a:t>TEMEL SAĞLIK VE GÜVENLİK GEREKLERİ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</a:rPr>
              <a:t>	</a:t>
            </a:r>
            <a:r>
              <a:rPr lang="tr-TR" sz="2100" b="1" dirty="0" smtClean="0">
                <a:latin typeface="Arial Narrow" panose="020B0606020202030204" pitchFamily="34" charset="0"/>
              </a:rPr>
              <a:t>3.1.</a:t>
            </a:r>
            <a:r>
              <a:rPr lang="tr-TR" sz="2400" b="1" dirty="0">
                <a:latin typeface="Arial Narrow" panose="020B0606020202030204" pitchFamily="34" charset="0"/>
              </a:rPr>
              <a:t> </a:t>
            </a:r>
            <a:r>
              <a:rPr lang="tr-TR" sz="2100" b="1" dirty="0">
                <a:latin typeface="Arial Narrow" panose="020B0606020202030204" pitchFamily="34" charset="0"/>
              </a:rPr>
              <a:t>Tüm Kişisel Koruyucu Donanımlarda Bulunması Gereken Genel Özellikler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</a:rPr>
              <a:t>4</a:t>
            </a:r>
            <a:r>
              <a:rPr lang="tr-TR" sz="2100" b="1" dirty="0" smtClean="0">
                <a:latin typeface="Arial Narrow" panose="020B0606020202030204" pitchFamily="34" charset="0"/>
              </a:rPr>
              <a:t>. KİŞİSEL KORUYUCU DONANIM SEÇİM KRİTERLERİ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</a:rPr>
              <a:t>5.</a:t>
            </a:r>
            <a:r>
              <a:rPr lang="tr-TR" sz="2100" b="1" dirty="0">
                <a:latin typeface="Arial Narrow" panose="020B0606020202030204" pitchFamily="34" charset="0"/>
              </a:rPr>
              <a:t> KİŞİSEL KORUYUCU DONANIM </a:t>
            </a:r>
            <a:r>
              <a:rPr lang="tr-TR" sz="2100" b="1" dirty="0" smtClean="0">
                <a:latin typeface="Arial Narrow" panose="020B0606020202030204" pitchFamily="34" charset="0"/>
              </a:rPr>
              <a:t>KULLANIM KRİTERLERİ</a:t>
            </a:r>
            <a:endParaRPr lang="tr-TR" sz="21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</a:rPr>
              <a:t>6. KAYNAKLAR</a:t>
            </a:r>
            <a:endParaRPr lang="tr-TR" sz="21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tr-TR" sz="21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yerlerinde iş sağlığı ve güvenliğinin sağlanması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sağlıklı ve güvenli çalışma ortamlarının oluşturulması için risklere karşı koruyucu ve önleyici tedbirlerin alınması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mevcut sağlık ve güvenlik şartlarının iyileştirilmesi gerekmektedir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Risk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değerlendirmesi yapılarak çalışanların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maruz kalabilecekleri tehlikelere karşı alınacak koruyucu ve önleyici tüm tedbirler,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risklere kaynağında müdahale edilmesi yoluyla ve toplu korunma tedbirleri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önceliklendirilerek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alınmalıdır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Kişisel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donanımlar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çalışanların sağlıklı ve güvenli olarak çalışmalarını sağlamak amacıyla, gerek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kaynağında kontrol altına alınamayan risklere karşı koruyucu olarak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gerekse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mevcut şartları daha iyiye taşımak için kullanılabilecek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ürünlerdir.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Ortam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koşulları, tehlikenin cinsi ya da çalışanın özellikleri dolayısıyla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riske kaynağında müdahale edilemeyen durumlarda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doğrudan doğruya kişinin sağlığının korunması ve güvenliğinin sağlanması için ilk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öncelikli koruyucu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tebdir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kişisel koruyucu donanım olabilir. </a:t>
            </a:r>
          </a:p>
        </p:txBody>
      </p:sp>
    </p:spTree>
    <p:extLst>
      <p:ext uri="{BB962C8B-B14F-4D97-AF65-F5344CB8AC3E}">
        <p14:creationId xmlns:p14="http://schemas.microsoft.com/office/powerpoint/2010/main" val="19023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Tüm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ve önleyici tedbirler alınmış olmasına rağmen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riskin yüksek olduğu durumlarda ekipman ya da güvensiz davranış kusurlarından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oluşabilecek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tehliklere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karşı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ya da ihmal ihtimali veya farkındalığın düşük olduğu çalışma koşullarında yine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son tedbir olarak KKD kullanımı önemlidir.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Kişisel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donanımlar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kullanan çalışanı,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 koruma sınıfında seçilmişse ve doğru bir şekilde kullanılırsa korur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Doğru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seçilmeli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seçilen kişisel koruyucu donanım çalışanın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maruziyeti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süresince, kullanım talimatlarına uygun olarak, doğru şekilde kullanılmalıdır.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bölümde,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 olarak kısa gösterimi kullanılacak olan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donanımların sahip olmaları gereken özelliklerin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incelenerek doğru koruma sınıfında seçilmesi ve doğru kullanımı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için seçim ve kullanım ilkelerinin belirlenmesi amaçlanmıştır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KİŞİSEL KORUYUCU DONANIM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/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kullanıcıların sağlıklarının korunması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güvenliklerinin sağlanması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veya daha fazla sağlık ve güvenlik tehlikesine karşı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koruma sağlamak amacıyla, bir kişi tarafından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giyilmek, takılmak veya elde tutulmak üzere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temel sağlık ve güvenlik gereklerini yerine getirerek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tasarlanmış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teçhizat veya cihazdır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tanım ile; </a:t>
            </a:r>
            <a:endParaRPr lang="tr-TR" sz="16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teçhizatının veya cihazın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kendisi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Aynı anda meydana gelen bir veya daha fazla potansiyel tehlikeye karşı korunmayı sağlamak için üretici tarafından birbirini tamamlayıcı birkaç cihaz veya teçhizattan oluşturulmuş takım,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4971"/>
            <a:ext cx="47244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589343"/>
            <a:ext cx="46958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D:\İŞ SAĞLIĞI VE GÜVENLİĞİ UZEM\ÇEKİLEN DERSLER\2. SINIF 1. DÖNEM\KİŞİSEL KORUYUCU DONANIM\eeed0a6681015850ef7491ef4710525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602" y="2625605"/>
            <a:ext cx="2500545" cy="229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KİŞİSEL KORUYUCU DONANIM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Belirli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faaliyeti yapmak için giyilen, takılan ya da elde tutulan kişisel koruyucu olmayan donanım ile birlikte birleşik olarak kullanılan, ayrılabilen ya da ayrılamayan koruyucu teçhizat veya cihaz,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Koruyucunun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yeterli şekilde çalışması için gerekli olan ve bu cihazlar için özel olarak kullanılan değiştirilebilir KKD parçaları,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olarak tanımlanır.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64" y="2724150"/>
            <a:ext cx="47053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14" y="4700588"/>
            <a:ext cx="47244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3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KİŞİSEL KORUYUCU DONANIM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Kişisel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Koruyucu Donanım tanımı, içerdiği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önemli terimler üzerinden incelenecek olursa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KKD,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veya daha fazla sağlık ve güvenlik tehlikesine karşı kullanılır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KKD, tehlikelere karşı koruyucu olarak tasarlandığı için temel fonksiyonu tehlikeye maruz kalan kişinin zarar görmesini önlemektir.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Aynı anda farklı riskler oluştuğunda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sadece tek bir riske karşı değil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tüm risklere karşı da koruma sağlamalıdır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İşitme koruyucu kulaklık ile yüz koruyucu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vizör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takılmış olan baş koruyucu baret birden fazla sağlık ve güvenlik tehlikesine karşı bir KKD’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Ancak kişiler tarafından riskleri önlemek amacıyla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kullanılan alarm cihazları, gaz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dedektörleri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veya gürültü uyarıcıları (indikatörleri) gibi koruyucu bir işlevi olmayanlar KKD olarak sınıflandırılmazlar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KKD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koruma amacıyla tasarlanır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KKD genellikle, her türlü riske karşı kişinin korunması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vücudun ilgili bölümü ile tehlike arasında bir kalkan oluşturur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Koruma sınıfları da genellikle koruyucu üzerinde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kalkan simgesi ile işaretlenir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Cildi çizebilecek tehlikelere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eldiven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gözlere zarar verebilecek ışınıma karşı filtre görevi gören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gözlük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vücut hücrelerine zarar verebilecek X ışınlarına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kurşun bir giysi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tehlike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vücudun ilgili bölümü arasındaki koruyucu kalkandır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kişi tarafından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giyilir, takılır veya elde tutulur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KKD’yi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toplu koruyucu tedbirlerinden ayıran en önemli unsur budur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489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KİŞİSEL KORUYUCU DONANIM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Yüksek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görünürlüklü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yelek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toza karşı koruyucu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tulum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ergimiş metal sıçramalarına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giysi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düşmekten koruyan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kuşam gibi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giyilirler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Aslında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çoğu kıyafet, başlık, eldiven veya ayakkabı şeklindeki giyim eşyalarıdır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Gözlük, işitme koruyucu kulaklıklar ve baret gibi koruyucular takılırlar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diğer bazı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kaynak sırasında gözleri ve yüzü koruyan maskeler gibi elde tutulurlar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sağladığı koruma, tehlikeye maruz kalan kişinin donanımı giymesi, takması veya tutması faaliyetine bağlıdır. Dolayısıyla,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giyilmeyen, takılmayan ya da elde tutulmayan taşınabilir bir donanım KKD olarak düşünülmez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Örneğin elektrikçiler tarafından kullanılan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yalıtım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matları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tabureler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ile iş istasyonlarında kullanılan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perdeler KKD sayılmaz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Üçüncü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kişiler tarafından ya 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zarar oluştuktan sonra kişide kullanılan teçhizat veya cihazlar KKD değildir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yardım malzemeleri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örnektir. Yangında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itfaiyecilerin kişileri kurtarırken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onlara takarak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kullandıkları solunum cihazları KKD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değildir.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Itfaiyecilerin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kendileri için kullandıkları solunum koruyucu ekipmanlar KKD olarak değerlendirilir.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Aynı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şekilde kişisel koruyucu donanım açısından tehlikeler, donanımın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kullanıcısına zarar verebilecek olanlardır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Eğer donanım, hastanedeki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hastaları korumak için kullanılan maskeler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giyen kişi dışındaki kişileri korumak için kullanılıyorsa, bunlar KKD değildir. Benzer şekilde örneğin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gıda maddelerini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elektronik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parçaları korumak için giyilen eldivenler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gibi, eşyaları veya yapılan işi korumak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kullanılan donanım da KKD değildir. </a:t>
            </a:r>
          </a:p>
        </p:txBody>
      </p:sp>
    </p:spTree>
    <p:extLst>
      <p:ext uri="{BB962C8B-B14F-4D97-AF65-F5344CB8AC3E}">
        <p14:creationId xmlns:p14="http://schemas.microsoft.com/office/powerpoint/2010/main" val="199116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Genellikle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kabul edilen son teknolojiye göre, mümkün olan en yüksek koruma seviyesini sağlayan temel sağlık ve güvenlik gerekleri (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TSGG’ler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üç ana unsur arasında optimum uyumluluk dengesi ile belirlenir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Koruma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verimliliği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Kullanılabilirlik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Konfor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 rahatlık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gerekler, kişisel koruyucu donanım için öngörülen kullanım koşullarına göre uygulanarak, olası korunma hedeflerini belirlerler ve/veya koruyucu donanımın kendisinin performansına atıfta bulunurlar.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TSGG’ler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ulaşılması gereken sonuçları veya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korunulması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mücadele edilmesi gereken tehlikeleri tanımlar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ancak bu koruyuculuğun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nasıl yapılacağını belirtmez veya teknik tasarım çözümlerinden bahsetmez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65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3.1. Tüm Kişisel Koruyucu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Donanımlarda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Bulunması Gereken Genel Özellikler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hedeflenen doğrultuda kullanımı sırasında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karşılaşılan tüm risklere karşı yeterli koruma sağlamalıdır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3.1.1. Tasarım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ilkesi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1. Ergonomi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KKD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öngörülebilen kullanım koşulları altında, kullanıcıyı mümkün olan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yüksek düzeyde koruyarak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riskli işin güvenle yapılabileceği şekilde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tasarlanmalı ve üretilmelidir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Bunun için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tasarım aşamasında ergonomi ilkelerinin uygulanması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Aynı zamanda mevcut en ileri teknoloji ile en yüksek seviyede korumalı ve yapılacak işin çevresel etkenlerine ve farklı kullanıcı gruplarının karakteristik özelliklerine uyarak, en üst düzeyde "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" olmalıdır.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2. Koruma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sınıfları ve seviyeleri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: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Mümkün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Olan En Üst Koruma Seviyesi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KKD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'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koruma verimliliğinin, giyilmesi, takılması veya elde tutulmasından kaynaklanan zorlayıcı kısıtlamalar yüzünden riske maruz kalınan sürede ya da normal kullanımda önlenebileceği dikkate alınmalıdır.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Olabildiğince yüksek seviyede koruma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en düşük seviyede kısıtlama arasındaki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iyi uyum sağlanmalıdır. </a:t>
            </a:r>
          </a:p>
        </p:txBody>
      </p:sp>
    </p:spTree>
    <p:extLst>
      <p:ext uri="{BB962C8B-B14F-4D97-AF65-F5344CB8AC3E}">
        <p14:creationId xmlns:p14="http://schemas.microsoft.com/office/powerpoint/2010/main" val="272639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Farklı Risk Seviyeleri İçin Uygun Koruma Sınıfları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Aynı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riskin farklı seviyeleri birbirinden ayırt edilerek belirlenebiliyorsa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KKD tasarımında, öngörülen kullanım koşullarına göre uygun olan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farklı koruma sınıfları dikkate alınmaktadır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sahip olması gereken bir veya birkaç özelliğinin performans değerleri belirlenerek he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deflenen risklerin seviyesine uygun farklı koruma sınıfları tanımlanır.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Kullanıcılar tarafından KKD seçimi aşamasında güçlüklerin ve hataların önlenmesi için koruma sınıfı sayısı en düşük seviyede tutulmalıdır.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Farklı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koruma sınıfları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ortama veya kişisel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maruziyete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göre seçilebilir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Koruma Sınıfları,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gerekli olmadığı hâlde yüksek seviyede koruma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sağlayan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yerine daha rahat ve konforlu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kullanılması imkânını sunmak açısından yararlı olabilir. Hem risk seviyeleri hem de ergonomi faktörleri açısından farklı uygulama alanlarında kullanıma uygun, farklı koruma seviyeleri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kullanılabilir olmasını sağlar.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Her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durumda birkaç koruma sınıfı veya performans seviyesi kullanılıyorsa, karşılık gelen risk seviyeleri ve/veya uygulama alanlarının dikkatli bir şekilde belirlenmesi ve üretici tarafından ürün ile ilgili bilgilerde açıkça belirtilmesi gerekir. </a:t>
            </a:r>
          </a:p>
        </p:txBody>
      </p:sp>
    </p:spTree>
    <p:extLst>
      <p:ext uri="{BB962C8B-B14F-4D97-AF65-F5344CB8AC3E}">
        <p14:creationId xmlns:p14="http://schemas.microsoft.com/office/powerpoint/2010/main" val="7033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3.1.2. </a:t>
            </a:r>
            <a:r>
              <a:rPr lang="nb-NO" sz="1600" b="1" dirty="0" smtClean="0">
                <a:latin typeface="Arial Narrow" panose="020B0606020202030204" pitchFamily="34" charset="0"/>
                <a:ea typeface="+mj-ea"/>
                <a:cs typeface="+mj-cs"/>
              </a:rPr>
              <a:t>KKD’nin </a:t>
            </a:r>
            <a:r>
              <a:rPr lang="nb-NO" sz="1600" b="1" dirty="0">
                <a:latin typeface="Arial Narrow" panose="020B0606020202030204" pitchFamily="34" charset="0"/>
                <a:ea typeface="+mj-ea"/>
                <a:cs typeface="+mj-cs"/>
              </a:rPr>
              <a:t>kendisinin de riske yol açmaması ilkesi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Rahatsızlık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veren faktörlerin ve KKD risklerinin olmaması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öngörülebilir koşullarda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kullanımı sırasında rahatsızlık verici diğer faktörleri ve riskleri engelleyecek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şekilde tasarlanmalıdır. Bu ilave riskler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koruma sağladığı risklerle ilişkili değildir.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KKD'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tasarımı sırasında olası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rahatsızlık nedenleri mümkün olduğunca ortadan kaldırılsa bile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KKD kullanımı bazen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kullanıcısı için rahatsızlığa neden olur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Böyle bir durumda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 KKD doğru seçilmemiştir ya da yanlış kullanılmakta veya uygun olmayan çalışma durumlarında kullanılmaktadır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Bu nedenle doğru seçim ve doğru kullanım gereksinimleri çok dikkatle incelenmelidir. Bunun için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ergonomik, fizyolojik ve diğer faktörler dikkate alınmalıdır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kendisinden kaynaklanabilecek risklere örnekler: 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Terin buharlaşmasını önleyerek </a:t>
            </a:r>
            <a:r>
              <a:rPr lang="tr-TR" sz="1400" dirty="0" err="1">
                <a:latin typeface="Arial Narrow" panose="020B0606020202030204" pitchFamily="34" charset="0"/>
                <a:ea typeface="+mj-ea"/>
                <a:cs typeface="+mj-cs"/>
              </a:rPr>
              <a:t>hipertermi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 (aşırı yüksek vücut ısısı), cilt tahrişleri, fiziksel risklere sebep olan ilgili vücudu sıkı saran </a:t>
            </a:r>
            <a:r>
              <a:rPr lang="tr-TR" sz="1400" dirty="0" err="1">
                <a:latin typeface="Arial Narrow" panose="020B0606020202030204" pitchFamily="34" charset="0"/>
                <a:ea typeface="+mj-ea"/>
                <a:cs typeface="+mj-cs"/>
              </a:rPr>
              <a:t>KKD'ler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1400" dirty="0" smtClean="0">
                <a:latin typeface="Arial Narrow" panose="020B0606020202030204" pitchFamily="34" charset="0"/>
                <a:ea typeface="+mj-ea"/>
                <a:cs typeface="+mj-cs"/>
              </a:rPr>
              <a:t>Sıcak 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veya soğuk malzemelerin içine girerek yakalanmasına ve tutulmasına neden olan koruyucu giysilerin dış cepleri,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1400" dirty="0" smtClean="0">
                <a:latin typeface="Arial Narrow" panose="020B0606020202030204" pitchFamily="34" charset="0"/>
                <a:ea typeface="+mj-ea"/>
                <a:cs typeface="+mj-cs"/>
              </a:rPr>
              <a:t>Optik 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veya sesli uyarı sinyallerinin fark edilmesini güçleştiren </a:t>
            </a:r>
            <a:r>
              <a:rPr lang="tr-TR" sz="1400" dirty="0" err="1">
                <a:latin typeface="Arial Narrow" panose="020B0606020202030204" pitchFamily="34" charset="0"/>
                <a:ea typeface="+mj-ea"/>
                <a:cs typeface="+mj-cs"/>
              </a:rPr>
              <a:t>KKD'ler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1400" dirty="0" smtClean="0">
                <a:latin typeface="Arial Narrow" panose="020B0606020202030204" pitchFamily="34" charset="0"/>
                <a:ea typeface="+mj-ea"/>
                <a:cs typeface="+mj-cs"/>
              </a:rPr>
              <a:t>Metabolizma 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hızının artması veya azalması ya da yorgunluk artışı gibi </a:t>
            </a:r>
            <a:r>
              <a:rPr lang="tr-TR" sz="1400" dirty="0" err="1">
                <a:latin typeface="Arial Narrow" panose="020B0606020202030204" pitchFamily="34" charset="0"/>
                <a:ea typeface="+mj-ea"/>
                <a:cs typeface="+mj-cs"/>
              </a:rPr>
              <a:t>psikofizyolojik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 kısıtlamalara neden olan </a:t>
            </a:r>
            <a:r>
              <a:rPr lang="tr-TR" sz="1400" dirty="0" err="1">
                <a:latin typeface="Arial Narrow" panose="020B0606020202030204" pitchFamily="34" charset="0"/>
                <a:ea typeface="+mj-ea"/>
                <a:cs typeface="+mj-cs"/>
              </a:rPr>
              <a:t>KKD'ler</a:t>
            </a:r>
            <a:r>
              <a:rPr lang="tr-TR" sz="14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endParaRPr lang="tr-TR" dirty="0"/>
          </a:p>
          <a:p>
            <a:endParaRPr lang="tr-TR" dirty="0"/>
          </a:p>
          <a:p>
            <a:pPr marL="457200" lvl="1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13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3.1.2. </a:t>
            </a:r>
            <a:r>
              <a:rPr lang="nb-NO" sz="1600" b="1" dirty="0" smtClean="0">
                <a:latin typeface="Arial Narrow" panose="020B0606020202030204" pitchFamily="34" charset="0"/>
                <a:ea typeface="+mj-ea"/>
                <a:cs typeface="+mj-cs"/>
              </a:rPr>
              <a:t>KKD’nin </a:t>
            </a:r>
            <a:r>
              <a:rPr lang="nb-NO" sz="1600" b="1" dirty="0">
                <a:latin typeface="Arial Narrow" panose="020B0606020202030204" pitchFamily="34" charset="0"/>
                <a:ea typeface="+mj-ea"/>
                <a:cs typeface="+mj-cs"/>
              </a:rPr>
              <a:t>kendisinin de riske yol açmaması ilkesi 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malzemeden üretilmesi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malzemeleri ve bileşenleri dâhil herhangi bir parçası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kullanıcının hijyen ve sağlığını olumsuz yönde etkilememelidir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KKD'yi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oluşturan malzemeler,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kanserojen,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mutajen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allerjen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teratojen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veya başka zararlı olduğu bilinen maddeleri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içeremez, yayamaz veya yayacak şekilde kendi niteliği bozulamaz.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Plastikleştiricilerin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tepkimeye girmemiş bileşenlerin, ağır metallerin, saflığı bozucu maddelerin varlığına ve boyarmadde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boyaların kimyasal niteliklerine özellikle dikkat edilmelidir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KKD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’ </a:t>
            </a: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nin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kullanıcıya temas eden yüzeyinin uygunluğu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Giyildiğinde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takıldığında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kullanıcıya temas eden veya etmesi muhtemel herhangi bir KKD parçası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tahriş ya da yaralanmalara neden olabilecek derecede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sert ve pürüzlü olmamalı, keskin kenarlar ve çıkıntılar bulunmamalıdır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err="1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kullanıcıyı engellememesi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KKD'nin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yapılacak hareketlere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iş yaparken alınacak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duruş pozisyonlarına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duyusal algıya getirebileceği engeller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aza indirilmelidir.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KKD, kullanıcısına veya diğer kişilere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tehlikeli olabilecek hareketlerin yapılmasına da neden olmamalıdır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dirty="0"/>
          </a:p>
          <a:p>
            <a:pPr marL="457200" lvl="1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90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3.1.3. Konfor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 etkinlik ilkesi </a:t>
            </a:r>
          </a:p>
          <a:p>
            <a:pPr marL="0" indent="0">
              <a:buNone/>
            </a:pP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kullanıcının vücut yapısına uygunluğu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KKD,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ortam etkenleri, yapılacak hareketler ve alınacak vücut duruş pozisyonları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göz önünde bulundurularak kullanıcı üzerinde doğru koruyuculuk görevini yapacak şekilde durmalıdır. Öngörülebilir bir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kullanım süresi boyunca giyildiği ya da takıldığı gibi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olması gereken yerde kalmasını kolaylaştıracak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şekilde tasarlanması ve üretilmesi gerekir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Bu amaçla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KDD’nin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yeterli ayarlama ve sabitleme sistemleri veya yeterli boyut / beden aralığının sağlanması gibi tüm yollarla kullanıcının vücut yapısına en iyi şekilde uyarlanması mümkün olmalıdır.  KKD, onu kullanan, giyen, takan herkes için, dolayısıyla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farklı vücut şekilleri ve beden ölçüleri farklı olan 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kadın ve erkekler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için de mümkün olan en yüksek konforu sağlaması amacıyla tasarlanmalı ve imal edilmelidir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Hafiflik ve dayanıklılık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dayanıklılık ve işlevselliğini azaltmayacak şekilde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olabildiğince hafif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KKD, öngörülen kullanım koşullarındaki ortam unsurlarının etkisine dayanabilmelidir. 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242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2600" b="1" dirty="0" smtClean="0">
                <a:latin typeface="Arial Narrow" panose="020B0606020202030204" pitchFamily="34" charset="0"/>
                <a:ea typeface="+mj-ea"/>
                <a:cs typeface="+mj-cs"/>
              </a:rPr>
              <a:t>Aynı 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anda kullanılan farklı KKD tipleri veya sınıflarının uyumu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	Aynı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anda 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birden fazla riske karşı kullanılacak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birbirinden 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farklı sınıflardaki ya da tiplerdeki </a:t>
            </a:r>
            <a:r>
              <a:rPr lang="tr-TR" sz="2600" b="1" dirty="0" err="1">
                <a:latin typeface="Arial Narrow" panose="020B0606020202030204" pitchFamily="34" charset="0"/>
                <a:ea typeface="+mj-ea"/>
                <a:cs typeface="+mj-cs"/>
              </a:rPr>
              <a:t>KKD'lerin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güvenlik fonksiyonları ve konforları 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birbiri ile uyumlu olmalıdır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. Örneğin işitme koruyucu kulaklık ile yüz koruyucu </a:t>
            </a:r>
            <a:r>
              <a:rPr lang="tr-TR" sz="2600" dirty="0" err="1">
                <a:latin typeface="Arial Narrow" panose="020B0606020202030204" pitchFamily="34" charset="0"/>
                <a:ea typeface="+mj-ea"/>
                <a:cs typeface="+mj-cs"/>
              </a:rPr>
              <a:t>vizör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 barete takılarak </a:t>
            </a:r>
            <a:r>
              <a:rPr lang="tr-TR" sz="2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birlikte kullanıldığında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 hiçbiri diğerinin </a:t>
            </a:r>
            <a:r>
              <a:rPr lang="tr-TR" sz="2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koruma fonksiyonunda ve konforunda azalmaya sebep olmamalıdır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Üretici tarafından sağlanacak bilgiler </a:t>
            </a:r>
          </a:p>
          <a:p>
            <a:pPr marL="0" indent="0">
              <a:buNone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	Üretici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, piyasaya sunduğu KKD ile birlikte </a:t>
            </a:r>
            <a:r>
              <a:rPr lang="tr-TR" sz="2600" b="1" dirty="0">
                <a:latin typeface="Arial Narrow" panose="020B0606020202030204" pitchFamily="34" charset="0"/>
                <a:ea typeface="+mj-ea"/>
                <a:cs typeface="+mj-cs"/>
              </a:rPr>
              <a:t>aşağıdaki konularda kullanıcının bulunduğu </a:t>
            </a:r>
            <a:r>
              <a:rPr lang="tr-TR" sz="2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ülkenin resmî dil veya dillerinde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kullanım kılavuzunu vermelidir: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Üreticinin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veya yetkili temsilcisinin isim ve adresi,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Depolama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, kullanım, temizlik, bakım, onarım ve dezenfekte bilgileri,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err="1" smtClean="0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sağladığı korumanın sınıfını ya da seviyesini ölçmek için uygulanan teknik testlerde kaydedilen performans sonuçları,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err="1" smtClean="0">
                <a:latin typeface="Arial Narrow" panose="020B0606020202030204" pitchFamily="34" charset="0"/>
                <a:ea typeface="+mj-ea"/>
                <a:cs typeface="+mj-cs"/>
              </a:rPr>
              <a:t>KKD’ye</a:t>
            </a: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uygun aksesuarların ve yedek parçaların özellikleri,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Farklı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risk seviyeleri için uygun koruma sınıfları ve kullanım limitleri, </a:t>
            </a:r>
            <a:r>
              <a:rPr lang="sv-SE" sz="2600" dirty="0" smtClean="0">
                <a:latin typeface="Arial Narrow" panose="020B0606020202030204" pitchFamily="34" charset="0"/>
                <a:ea typeface="+mj-ea"/>
                <a:cs typeface="+mj-cs"/>
              </a:rPr>
              <a:t>KKD </a:t>
            </a:r>
            <a:r>
              <a:rPr lang="sv-SE" sz="2600" dirty="0">
                <a:latin typeface="Arial Narrow" panose="020B0606020202030204" pitchFamily="34" charset="0"/>
                <a:ea typeface="+mj-ea"/>
                <a:cs typeface="+mj-cs"/>
              </a:rPr>
              <a:t>veya belirli parçalarının kullanma ömrü veya son kullanma tarihi,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Taşımaya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uygun paketleme şekli, </a:t>
            </a: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İşaretlerin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anlamı,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Eğer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varsa, Uyumlaştırılmış Standartlar ve referans numaraları,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600" dirty="0" smtClean="0">
                <a:latin typeface="Arial Narrow" panose="020B0606020202030204" pitchFamily="34" charset="0"/>
                <a:ea typeface="+mj-ea"/>
                <a:cs typeface="+mj-cs"/>
              </a:rPr>
              <a:t>Eğer 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varsa, </a:t>
            </a:r>
            <a:r>
              <a:rPr lang="tr-TR" sz="2600" dirty="0" err="1">
                <a:latin typeface="Arial Narrow" panose="020B0606020202030204" pitchFamily="34" charset="0"/>
                <a:ea typeface="+mj-ea"/>
                <a:cs typeface="+mj-cs"/>
              </a:rPr>
              <a:t>KKD’lerin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600" dirty="0" err="1">
                <a:latin typeface="Arial Narrow" panose="020B0606020202030204" pitchFamily="34" charset="0"/>
                <a:ea typeface="+mj-ea"/>
                <a:cs typeface="+mj-cs"/>
              </a:rPr>
              <a:t>TSGG'leri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 yerine getirdiğini tasdik eden onaylanmış </a:t>
            </a:r>
            <a:r>
              <a:rPr lang="tr-TR" sz="2600" dirty="0" err="1">
                <a:latin typeface="Arial Narrow" panose="020B0606020202030204" pitchFamily="34" charset="0"/>
                <a:ea typeface="+mj-ea"/>
                <a:cs typeface="+mj-cs"/>
              </a:rPr>
              <a:t>kuruluş’un</a:t>
            </a:r>
            <a:r>
              <a:rPr lang="tr-TR" sz="2600" dirty="0">
                <a:latin typeface="Arial Narrow" panose="020B0606020202030204" pitchFamily="34" charset="0"/>
                <a:ea typeface="+mj-ea"/>
                <a:cs typeface="+mj-cs"/>
              </a:rPr>
              <a:t> unvanı, adresi ve kimlik numarası 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2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792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sağlığı ve güvenliği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kullanımı gerektiğinde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mevzuata uygun ürünün seçilmesi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Yönetmeliği ve Kişisel Koruyucu Donanımların İş Yerlerinde Kullanılması Hakkında Yönetmelik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güncel olarak kontrol edilerek ilgili tebliğ ve genelgeler takip edilmelidir. 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Mevzuat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gereği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TSGG’leri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sağlayıp sağlamadığı ile ilgili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kontrol mekanizmaları ve belgelendirme süreçleri belirlenmiştir.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anlamda ticari olarak ürünlerin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piyasaya arzı için CE işareti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tüm ilgili uygunluk değerlendirme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prosedürlerine uyulduğunun bir beyanı olarak kabul edilir.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belgelendirme işlemlerinin yapılabilmesi için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kategorilere ayrılmıştır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Her bir kategori için de belgelendirme prosedürü belirlenmiştir.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Hangi tip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hangi kategoriye girdiğini listeleyen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kategorizasyon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rehberi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 yine mevzuat olarak yayımlanır.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Kategori I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için üreticinin uygunluk beyanı yeterli iken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Kategori II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ürünlerin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Kategori III için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ürünlerin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üretim devam ettikçe üretilen ürünlerin ve üretim hattının denetlenmesi ve belgelendirilmesi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bağımsız onaylanmış kuruluşlar tarafından yapılır. Onaylanmış kuruluşların tasdik ettiği ürünlerde kuruluşun 4 haneli Kimlik Numarası da CE işareti yanında işaret olarak kullanılır.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Kategori II ve Kategori III için bu işaret zorunludur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9075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TEMEL SAĞLIK VE GÜVENLİK GEREKLERİ 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831" y="1549500"/>
            <a:ext cx="7831015" cy="522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07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KİŞİSEL KORUYUCU DONANIM SEÇİM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Risk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Değerlendirmesi sonucunda sağlıklı ve güvenli çalışma ortamını sağlamak ya 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mevcut durumu iyileştirmek için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 kullanımı öngörülür ise,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Programı oluşturulmalıdır. 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KKD Programının 8 temel bileşeni şunlardır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Saha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analizi ve ihtiyaç kontrol listesi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Yapılan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işin ve işi yapan kişinin gözlemi ve kontrol listesine işlenmesi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Doğru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koruma sınıfında KKD belirlenmesi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Kişiye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uygun KKD seçimi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Neden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Ne zaman, Ne seviyede, Nasıl, Ne kadar, Ne şekilde - 6N eğitimi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Yönetsel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örgütsel destek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Temizlik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bakım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Denetleme 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 programının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ilk aşaması saha analizidir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Risk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değerlendirmesi sonucu belirlenen tehlikelerin etkilerinin neler olabileceğinin belirlenebilmesi için saha analizi yapılmalı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basitçe bir kontrol listesi ile ihtiyaçlar tespit edilmelidir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939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KİŞİSEL KORUYUCU DONANIM SEÇİM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Ardından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işin nasıl yapıldığı, ortam faktörleri ve tüm etkenler gözlemlenerek, iş akışının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bu iş akışı sırasında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KKD’siz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iş akışının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nasıl gerçekleşeceği planlanmalıdır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İşi yapan kişinin işi yaparken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bedensel aktiviteleri, kullandığı diğer ekipmanlar ile vücut uyumu, kişinin fiziksel özellikleri gibi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KKD’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yi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kullanması öngörülen kullanıcının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gözlenmesi ve kontrol listesine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kaydı gerekir.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Doğru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KKD seçiminde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tipini veya koruma sınıfını belirleyebilmek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riskin sebebi olan tehlike; ölçülebilir ise kayıt altına alınmalıdır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Böylece performans değerlerine göre uygun koruma sınıfındaki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KKD’yi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belirlemek mümkün olacaktır.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Yapılan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gözlemler ve ölçümler akabinde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işi yapan kişiye uygun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seçilmesi önemlidir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Örneğin yan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lış beden numarası ile seçilen eldiven kullanımında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ele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büyük gelen eldiven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çalışmada kullanıcının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omzuna ek kuvvet uygulandığı ve enerji tüketiminin ve yorgunluk hissinin arttığı tespit edilmiştir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Benzer şekilde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küçük eldiven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de elde 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 kuvvet ve enerji tüketiminin artması ile korunamama ve başka risklerin oluşması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olasığını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yükselmektedir. Bir diğer örnek de solunum koruyucu maskelerin yüz şekline ve büyüklüğüne uygun seçilmemesi sonucu, sağlığı ciddi derecede etkileyecek sonuçların ortaya çıkmasıdır. </a:t>
            </a:r>
          </a:p>
        </p:txBody>
      </p:sp>
    </p:spTree>
    <p:extLst>
      <p:ext uri="{BB962C8B-B14F-4D97-AF65-F5344CB8AC3E}">
        <p14:creationId xmlns:p14="http://schemas.microsoft.com/office/powerpoint/2010/main" val="3561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KİŞİSEL KORUYUCU DONANIM SEÇİM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KKD Altılı Seçim Yöntemi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donanım seçimi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Altılı Seçim Yöntemi kullanılabilir.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Yok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edilemeyen ve kaynağında kontrol edilemeyen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tehlikeler listelenir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Analiz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tablosu 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insan vücuduna etkileri belirlenir.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Maruziyete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uygun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koruma seviyesi ve sınıfı tespit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edilir.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İşi yapan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kişiye göre KKD seçilir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Seçilmiş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KKD ile çalışırken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maruz kalınan asgari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tekrar incelenir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değişikliği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ve/veya işi yapan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 değişikliğinde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tüm 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işlemler yenilenir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45753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KİŞİSEL KORUYUCU DONANIM SEÇİM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Örnek: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Eldiven Seçimi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Saha Analizi Kontrol Listesi örneğinden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birkaç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başlık 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endParaRPr lang="tr-TR" sz="1600" dirty="0"/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400007"/>
              </p:ext>
            </p:extLst>
          </p:nvPr>
        </p:nvGraphicFramePr>
        <p:xfrm>
          <a:off x="2304561" y="2387989"/>
          <a:ext cx="6370515" cy="3883856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812182"/>
                <a:gridCol w="639584"/>
                <a:gridCol w="831458"/>
                <a:gridCol w="1087291"/>
              </a:tblGrid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effectLst/>
                        </a:rPr>
                        <a:t>EL KORUMA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u="none" strike="noStrike" dirty="0" smtClean="0">
                          <a:effectLst/>
                        </a:rPr>
                        <a:t>Evet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u="none" strike="noStrike" dirty="0" smtClean="0">
                          <a:effectLst/>
                        </a:rPr>
                        <a:t>Hayır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u="none" strike="noStrike">
                          <a:effectLst/>
                        </a:rPr>
                        <a:t>AÇIKLAMA</a:t>
                      </a:r>
                      <a:endParaRPr lang="tr-TR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effectLst/>
                        </a:rPr>
                        <a:t>Genel İhtiyaçlar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 err="1">
                          <a:effectLst/>
                        </a:rPr>
                        <a:t>Maruziyet</a:t>
                      </a:r>
                      <a:r>
                        <a:rPr lang="tr-TR" sz="1400" u="none" strike="noStrike" dirty="0">
                          <a:effectLst/>
                        </a:rPr>
                        <a:t> Tehlikeleri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• Zararlı maddelerin cilt tarafından emilimi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Sert kesim / Lazer kesim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• Keskin sıyrık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Delinme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• Termal ve kimyasal yanma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• Çok yüksek sıcaklık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effectLst/>
                        </a:rPr>
                        <a:t>Kullanıcı Özellikleri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Elin performansı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Beden / boyut /el ölçüleri biliniyor mu?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Cilt problemi var mı?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Ciltte tahriş / açık yara var mı?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• Terleme problem var mı?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741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• Cilt alerjen mi?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 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 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89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3862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5</a:t>
            </a:r>
            <a:r>
              <a:rPr lang="tr-TR" sz="3600" b="1" dirty="0" smtClean="0">
                <a:latin typeface="Arial Narrow" panose="020B0606020202030204" pitchFamily="34" charset="0"/>
              </a:rPr>
              <a:t>. KİŞİSEL KORUYUCU DONANIM KULLANIM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Risklerin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kaynağında kontrol altına alınması, kontrol altına alınamayan risklere karşı toplu korunma tedbirlerinin ardından kişisel koruyucu donanım kullanımı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hiyerarşisisine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uygun oluşturulan KKD programının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dört bileşeni doğru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seçilmesi ile ilgilidir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Diğer dört bileşen ile seçilmiş olan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doğru bir şekilde kullanılarak kişinin korunması ve güvenliğinin sağlanması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gerekli aşamalar tamamlamış olur.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Kullanıcılar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 kullanma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gereksinimini algılarsa, nasıl kullanacağını bilirse ve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fayda ve performans değerleri hakkında bilgi sahibiyse, ancak o zaman KKD tam anlamıyla koruyucu olabilir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Çalışanların “güvenli davranış” sergilemeleri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ihtiyacı hissetmeleri önemlidir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Güvenlik ihtiyacı ile birlikte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ulaşılabilir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kullanılabilir durumda olması çalışanı güvenli davranışa,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yani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 kullanımına sevk edebilecek ortamı hazırlar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nedenle,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KKD dağıtılmadan önce, kullanıcılar KKD kullanımı eğitimine tabi tutulmalıdır.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eğitim sadece bilgi ve beceri alanlarını değil, aynı zamanda davranışsal alanı da kapsamalıdır. Sonuç olarak, çalışanlar KKD kullanma gereksinimini algılamadıkça, uygulatma çabaları yetersiz kalabilir.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09490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3862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5</a:t>
            </a:r>
            <a:r>
              <a:rPr lang="tr-TR" sz="3600" b="1" dirty="0" smtClean="0">
                <a:latin typeface="Arial Narrow" panose="020B0606020202030204" pitchFamily="34" charset="0"/>
              </a:rPr>
              <a:t>. KİŞİSEL KORUYUCU DONANIM KULLANIM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Kullanıcıya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işe başlamadan önce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iş başında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6N eğitimleri verilmelidir. 6N eğitimleri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Neden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 kullanması gerektiği,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zaman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hangi koşullarda KKD kullanması gerektiği,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onu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Ne Seviyede koruyacağının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Nasıl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giyeceğinin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takacağının ve taşıyacağının,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Kadar süre kullanacağının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hangi durumlarda değiştireceğinin,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Kullanımı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bitince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Ne şekilde çıkarıp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temizliğini ve bakımını yapacağı hususlarını içerir.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Eğitim, davranış değişikliğine sebep olmalı, ölçme ve değerlendirme ile eğitim takibi yapılıp, denetlenmelidir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doğru bir şekilde kullanım talimatlarına uygun giyilmesi, takılması ve taşınmasının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yanısıra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 bir şekilde çıkarılması da çok önemlidir. Tehlikelerle temas etmiş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vücuttan çıkarılırken tehlikenin vüc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uda bulaşma riski de oluşmamalıdır.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Çıkartma talimatları hazırlanıp kullanıcıya öğretilmelidir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Duruma göre kullanılmış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işletmenin çevresel atık prosedürlerini uygulayarak bertaraf edilmesi de gerekebilir. </a:t>
            </a:r>
          </a:p>
          <a:p>
            <a:pPr marL="0" indent="0">
              <a:buNone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54393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3862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5</a:t>
            </a:r>
            <a:r>
              <a:rPr lang="tr-TR" sz="3600" b="1" dirty="0" smtClean="0">
                <a:latin typeface="Arial Narrow" panose="020B0606020202030204" pitchFamily="34" charset="0"/>
              </a:rPr>
              <a:t>. KİŞİSEL KORUYUCU DONANIM KULLANIM KRİTERLERİ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kullanımı ve özellikle doğru kullanımı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yönetsel ve örgütsel çalışmalar yapılmalıdır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Yapılan araştırmalar göstermiştir ki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kullanımında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yönetimin, yöneticilerin örnek davranışları, teşvik edici uygulamaları, diğer kullanıcılar, ödül ve ceza yaptırımlarının etkisi yüksektir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Eğitimler ile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KKD’yi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neden kullanması gerektiğini öğrenen kullanıcı, kendisine hızlı temin edebileceği yakın bir noktada, kolay giyilen, takılan veya elde taşınan, konforlu, kullanım kolaylığı olan KKD temin edildiğinde,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hem kendisi isteyerek hem de diğer kullanıcıları olumlu yönde etkileyerek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KKD’yı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doğru kullanmaktadır.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Rol model olan birinci derece amirler ile diğer çalışma arkadaşları bu konuda yol gösterici olmaktadırlar.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KKD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kullanımı alışma süreci ile de doğrudan orantılıdır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Kullanıcı alışık olduğu çalışma düzenine yeni bir unsur eklendiğinde bu unsur ile çalışmaya alışma süreci geçirir. Bu yüzden değişen şartlara göre yeniden belirlenen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için ilk etapta alışma süreci göz önünde bulundurulmalıdır.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KKD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programının en önemli bileşenleri olan yönetsel ve örgütsel destek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denetleme bileşeni için öncelikle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KKD kullanımını destekleyen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yazılı politikalar oluşturulup, çalışanlar bilgilendirilmelidir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KKD kullanım kuralları konmalı ve uygulatılmalıdır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Söz konusu uygulatma, iş yerinin iş sağlığı ve güvenliği denetim ve teşvik sisteminin yeterliliğine bağlıdır. </a:t>
            </a:r>
          </a:p>
        </p:txBody>
      </p:sp>
    </p:spTree>
    <p:extLst>
      <p:ext uri="{BB962C8B-B14F-4D97-AF65-F5344CB8AC3E}">
        <p14:creationId xmlns:p14="http://schemas.microsoft.com/office/powerpoint/2010/main" val="13626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6</a:t>
            </a:r>
            <a:r>
              <a:rPr lang="tr-TR" sz="3600" b="1" dirty="0" smtClean="0">
                <a:latin typeface="Arial Narrow" panose="020B0606020202030204" pitchFamily="34" charset="0"/>
              </a:rPr>
              <a:t>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The </a:t>
            </a:r>
            <a:r>
              <a:rPr lang="en-US" sz="2400" dirty="0" err="1"/>
              <a:t>Counsil</a:t>
            </a:r>
            <a:r>
              <a:rPr lang="en-US" sz="2400" dirty="0"/>
              <a:t> of the European Communities.(1989). </a:t>
            </a:r>
            <a:r>
              <a:rPr lang="en-US" sz="2400" dirty="0" err="1"/>
              <a:t>Counsil</a:t>
            </a:r>
            <a:r>
              <a:rPr lang="en-US" sz="2400" dirty="0"/>
              <a:t> Directive on the approximation of the laws of the Member States relating to personal protective equipment (89/686/EEC). 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Counsil</a:t>
            </a:r>
            <a:r>
              <a:rPr lang="en-US" sz="2400" dirty="0"/>
              <a:t> of the European Communities.(1989). </a:t>
            </a:r>
            <a:r>
              <a:rPr lang="en-US" sz="2400" dirty="0" err="1"/>
              <a:t>Counsil</a:t>
            </a:r>
            <a:r>
              <a:rPr lang="en-US" sz="2400" dirty="0"/>
              <a:t> Directive on the minimum health and safety requirements for the use by workers of personal protective equipment at the workplace (89/656/EEC) (third individual directive within the meaning of Article 16 (1) of Directive 89/391/EEC). 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Counsil</a:t>
            </a:r>
            <a:r>
              <a:rPr lang="en-US" sz="2400" dirty="0"/>
              <a:t> of the European Communities.(2010). PPE Guidelines </a:t>
            </a:r>
          </a:p>
          <a:p>
            <a:r>
              <a:rPr lang="tr-TR" sz="2400" dirty="0"/>
              <a:t>Kişisel Koruyucu Donanım Yönetmeliği. (2004 </a:t>
            </a:r>
            <a:r>
              <a:rPr lang="tr-TR" sz="2400" dirty="0" err="1"/>
              <a:t>rev</a:t>
            </a:r>
            <a:r>
              <a:rPr lang="tr-TR" sz="2400" dirty="0"/>
              <a:t>. 2006). </a:t>
            </a:r>
          </a:p>
          <a:p>
            <a:r>
              <a:rPr lang="tr-TR" sz="2400" dirty="0"/>
              <a:t>Kişisel Koruyucu Donanımların İşyerlerinde Kullanılması Hakkında Yönetmelik. (2013). </a:t>
            </a:r>
          </a:p>
          <a:p>
            <a:r>
              <a:rPr lang="en-US" sz="2400" dirty="0"/>
              <a:t>Herrick, R. F. (2011). Personal Protection, Encyclopedia of Occupational Health and Safety, Geneva: International Labor Organization </a:t>
            </a:r>
          </a:p>
          <a:p>
            <a:r>
              <a:rPr lang="tr-TR" sz="2400" dirty="0"/>
              <a:t>Demirbilek, T. Ve Çakır, Ö. (2008). Kişisel koruyucu donanım kullanımını etkileyen bireysel ve örgütsel değişkenler. Dokuz Eylül Üniversitesi İktisadi ve İdari Bilimler Fakültesi Dergisi Cilt: 23, Sayı: 2, </a:t>
            </a:r>
            <a:r>
              <a:rPr lang="tr-TR" sz="2400" dirty="0" err="1"/>
              <a:t>ss</a:t>
            </a:r>
            <a:r>
              <a:rPr lang="tr-TR" sz="2400" dirty="0"/>
              <a:t>: 173-191. </a:t>
            </a:r>
          </a:p>
          <a:p>
            <a:r>
              <a:rPr lang="en-US" sz="2400" dirty="0"/>
              <a:t>Stony Brook University. Personal </a:t>
            </a:r>
            <a:r>
              <a:rPr lang="en-US" sz="2400" dirty="0" err="1"/>
              <a:t>Prptective</a:t>
            </a:r>
            <a:r>
              <a:rPr lang="en-US" sz="2400" dirty="0"/>
              <a:t> Equipment Selection Guide. New York </a:t>
            </a:r>
          </a:p>
          <a:p>
            <a:r>
              <a:rPr lang="en-US" sz="2400" dirty="0" err="1"/>
              <a:t>Hongwei</a:t>
            </a:r>
            <a:r>
              <a:rPr lang="en-US" sz="2400" dirty="0"/>
              <a:t>, H. (2012). “Anthropometric Procedures for Protective Equipment Sizing and Design Human Factors”. The Journal of the Human Factors and Ergonomics Society, 55, 6-35, </a:t>
            </a:r>
          </a:p>
          <a:p>
            <a:r>
              <a:rPr lang="en-US" sz="2400" dirty="0"/>
              <a:t>CDC, NIOSH. Prevention Through Design, http://www.cdc.gov/niosh/programs/PtDesign/ </a:t>
            </a:r>
          </a:p>
          <a:p>
            <a:r>
              <a:rPr lang="en-US" sz="2400" dirty="0" err="1"/>
              <a:t>Yoo</a:t>
            </a:r>
            <a:r>
              <a:rPr lang="en-US" sz="2400" dirty="0"/>
              <a:t>, I.G., Lee, J., Jung, M.Y., Lee, J.H. “Effects of Wearing the Wrong Glove Size </a:t>
            </a:r>
            <a:r>
              <a:rPr lang="en-US" sz="2400" dirty="0" smtClean="0"/>
              <a:t>on </a:t>
            </a:r>
            <a:r>
              <a:rPr lang="en-US" sz="2400" dirty="0"/>
              <a:t>Shoulder and Forearm Muscle Activities during Simulated Assembly Work”, Industrial Health, 49, 575–581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5432</TotalTime>
  <Words>723</Words>
  <Application>Microsoft Office PowerPoint</Application>
  <PresentationFormat>Özel</PresentationFormat>
  <Paragraphs>234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Office Teması</vt:lpstr>
      <vt:lpstr> KİŞİSEL KORUYUCU DONANIM(KKD)’DA BULUNMASI GEREKEN ÖZELLİKLER, SEÇİM VE KULLANIM KRİTERLERİ</vt:lpstr>
      <vt:lpstr>KONU BAŞLIKLARI</vt:lpstr>
      <vt:lpstr>1. Giriş</vt:lpstr>
      <vt:lpstr>1. Giriş</vt:lpstr>
      <vt:lpstr>2. KİŞİSEL KORUYUCU DONANIM</vt:lpstr>
      <vt:lpstr>2. KİŞİSEL KORUYUCU DONANIM</vt:lpstr>
      <vt:lpstr>2. KİŞİSEL KORUYUCU DONANIM</vt:lpstr>
      <vt:lpstr>2. KİŞİSEL KORUYUCU DONANIM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3. TEMEL SAĞLIK VE GÜVENLİK GEREKLERİ </vt:lpstr>
      <vt:lpstr>4. KİŞİSEL KORUYUCU DONANIM SEÇİM KRİTERLERİ</vt:lpstr>
      <vt:lpstr>4. KİŞİSEL KORUYUCU DONANIM SEÇİM KRİTERLERİ</vt:lpstr>
      <vt:lpstr>4. KİŞİSEL KORUYUCU DONANIM SEÇİM KRİTERLERİ</vt:lpstr>
      <vt:lpstr>4. KİŞİSEL KORUYUCU DONANIM SEÇİM KRİTERLERİ</vt:lpstr>
      <vt:lpstr>5. KİŞİSEL KORUYUCU DONANIM KULLANIM KRİTERLERİ</vt:lpstr>
      <vt:lpstr>5. KİŞİSEL KORUYUCU DONANIM KULLANIM KRİTERLERİ</vt:lpstr>
      <vt:lpstr>5. KİŞİSEL KORUYUCU DONANIM KULLANIM KRİTERLERİ</vt:lpstr>
      <vt:lpstr>6.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273</cp:revision>
  <cp:lastPrinted>2018-02-07T07:08:30Z</cp:lastPrinted>
  <dcterms:created xsi:type="dcterms:W3CDTF">2016-06-28T08:34:33Z</dcterms:created>
  <dcterms:modified xsi:type="dcterms:W3CDTF">2019-10-18T11:12:27Z</dcterms:modified>
</cp:coreProperties>
</file>