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4"/>
  </p:handoutMasterIdLst>
  <p:sldIdLst>
    <p:sldId id="256" r:id="rId2"/>
    <p:sldId id="285" r:id="rId3"/>
    <p:sldId id="337" r:id="rId4"/>
    <p:sldId id="278" r:id="rId5"/>
    <p:sldId id="338" r:id="rId6"/>
    <p:sldId id="342" r:id="rId7"/>
    <p:sldId id="339" r:id="rId8"/>
    <p:sldId id="340" r:id="rId9"/>
    <p:sldId id="341" r:id="rId10"/>
    <p:sldId id="343" r:id="rId11"/>
    <p:sldId id="344" r:id="rId12"/>
    <p:sldId id="345" r:id="rId13"/>
    <p:sldId id="350" r:id="rId14"/>
    <p:sldId id="351" r:id="rId15"/>
    <p:sldId id="355" r:id="rId16"/>
    <p:sldId id="346" r:id="rId17"/>
    <p:sldId id="347" r:id="rId18"/>
    <p:sldId id="348" r:id="rId19"/>
    <p:sldId id="349" r:id="rId20"/>
    <p:sldId id="352" r:id="rId21"/>
    <p:sldId id="353" r:id="rId22"/>
    <p:sldId id="284" r:id="rId23"/>
  </p:sldIdLst>
  <p:sldSz cx="12192000" cy="6858000"/>
  <p:notesSz cx="6797675" cy="9926638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Orta Sti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Orta Stil 4 - Vurgu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5" autoAdjust="0"/>
    <p:restoredTop sz="94484" autoAdjust="0"/>
  </p:normalViewPr>
  <p:slideViewPr>
    <p:cSldViewPr snapToGrid="0" showGuides="1">
      <p:cViewPr>
        <p:scale>
          <a:sx n="81" d="100"/>
          <a:sy n="81" d="100"/>
        </p:scale>
        <p:origin x="-216" y="3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0D1A5B-0AB1-4E3B-9540-56003FAF9BB3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2E7821D5-CF57-43CF-9734-770A9DED391E}">
      <dgm:prSet phldrT="[Metin]"/>
      <dgm:spPr/>
      <dgm:t>
        <a:bodyPr/>
        <a:lstStyle/>
        <a:p>
          <a:r>
            <a:rPr lang="tr-TR" dirty="0" smtClean="0"/>
            <a:t>1.Baretler</a:t>
          </a:r>
          <a:endParaRPr lang="tr-TR" dirty="0"/>
        </a:p>
      </dgm:t>
    </dgm:pt>
    <dgm:pt modelId="{DC5E1B52-D0A5-4977-8B74-36AC4C8F6AA6}" type="parTrans" cxnId="{9E728769-A7F1-4F22-9A61-A1B586A7884D}">
      <dgm:prSet/>
      <dgm:spPr/>
      <dgm:t>
        <a:bodyPr/>
        <a:lstStyle/>
        <a:p>
          <a:endParaRPr lang="tr-TR"/>
        </a:p>
      </dgm:t>
    </dgm:pt>
    <dgm:pt modelId="{72247356-FBD9-4307-8494-9C0F6529F73B}" type="sibTrans" cxnId="{9E728769-A7F1-4F22-9A61-A1B586A7884D}">
      <dgm:prSet/>
      <dgm:spPr/>
      <dgm:t>
        <a:bodyPr/>
        <a:lstStyle/>
        <a:p>
          <a:endParaRPr lang="tr-TR"/>
        </a:p>
      </dgm:t>
    </dgm:pt>
    <dgm:pt modelId="{8CDA0307-490F-4256-87E7-2124D1EBB92C}">
      <dgm:prSet phldrT="[Metin]"/>
      <dgm:spPr/>
      <dgm:t>
        <a:bodyPr/>
        <a:lstStyle/>
        <a:p>
          <a:r>
            <a:rPr lang="tr-TR" dirty="0" smtClean="0"/>
            <a:t>Endüstride (Madenler, İnşaat Sahaları vb.) kullanılan koruyucu baretler.</a:t>
          </a:r>
          <a:endParaRPr lang="tr-TR" dirty="0"/>
        </a:p>
      </dgm:t>
    </dgm:pt>
    <dgm:pt modelId="{3FF11376-AC44-4C97-A427-1A015366C1D7}" type="parTrans" cxnId="{74A9BD19-E3AB-494D-863E-EC36573B545C}">
      <dgm:prSet/>
      <dgm:spPr/>
      <dgm:t>
        <a:bodyPr/>
        <a:lstStyle/>
        <a:p>
          <a:endParaRPr lang="tr-TR"/>
        </a:p>
      </dgm:t>
    </dgm:pt>
    <dgm:pt modelId="{B48A0A17-3F96-4EFC-B69E-DEB3DF3FF1FA}" type="sibTrans" cxnId="{74A9BD19-E3AB-494D-863E-EC36573B545C}">
      <dgm:prSet/>
      <dgm:spPr/>
      <dgm:t>
        <a:bodyPr/>
        <a:lstStyle/>
        <a:p>
          <a:endParaRPr lang="tr-TR"/>
        </a:p>
      </dgm:t>
    </dgm:pt>
    <dgm:pt modelId="{2C5386ED-CBC8-4A4C-8D88-B8B485CF3220}">
      <dgm:prSet phldrT="[Metin]"/>
      <dgm:spPr/>
      <dgm:t>
        <a:bodyPr/>
        <a:lstStyle/>
        <a:p>
          <a:r>
            <a:rPr lang="tr-TR" dirty="0" smtClean="0"/>
            <a:t>2. Saçlı Derinin Korunması</a:t>
          </a:r>
          <a:endParaRPr lang="tr-TR" dirty="0"/>
        </a:p>
      </dgm:t>
    </dgm:pt>
    <dgm:pt modelId="{CA07B9C9-6146-4A08-80B9-F8C9E06209CE}" type="parTrans" cxnId="{7D6BD9DB-08CB-45E7-B6E0-2239E1737F81}">
      <dgm:prSet/>
      <dgm:spPr/>
      <dgm:t>
        <a:bodyPr/>
        <a:lstStyle/>
        <a:p>
          <a:endParaRPr lang="tr-TR"/>
        </a:p>
      </dgm:t>
    </dgm:pt>
    <dgm:pt modelId="{CE0772CC-2C99-4352-83BC-F4763581DFB3}" type="sibTrans" cxnId="{7D6BD9DB-08CB-45E7-B6E0-2239E1737F81}">
      <dgm:prSet/>
      <dgm:spPr/>
      <dgm:t>
        <a:bodyPr/>
        <a:lstStyle/>
        <a:p>
          <a:endParaRPr lang="tr-TR"/>
        </a:p>
      </dgm:t>
    </dgm:pt>
    <dgm:pt modelId="{6859DD7B-9161-46AF-A394-3F544B93223E}">
      <dgm:prSet phldrT="[Metin]"/>
      <dgm:spPr/>
      <dgm:t>
        <a:bodyPr/>
        <a:lstStyle/>
        <a:p>
          <a:r>
            <a:rPr lang="tr-TR" dirty="0" smtClean="0"/>
            <a:t>Kepler, </a:t>
          </a:r>
          <a:r>
            <a:rPr lang="tr-TR" dirty="0" err="1" smtClean="0"/>
            <a:t>Bonener</a:t>
          </a:r>
          <a:r>
            <a:rPr lang="tr-TR" dirty="0" smtClean="0"/>
            <a:t>, Saç Fileleri</a:t>
          </a:r>
          <a:endParaRPr lang="tr-TR" dirty="0"/>
        </a:p>
      </dgm:t>
    </dgm:pt>
    <dgm:pt modelId="{FAD3724B-9A03-4C66-81F7-277A230B2A9D}" type="parTrans" cxnId="{39E2348F-BCE9-4CB3-B1DD-95A593BEF0B2}">
      <dgm:prSet/>
      <dgm:spPr/>
      <dgm:t>
        <a:bodyPr/>
        <a:lstStyle/>
        <a:p>
          <a:endParaRPr lang="tr-TR"/>
        </a:p>
      </dgm:t>
    </dgm:pt>
    <dgm:pt modelId="{3428EE9E-DD64-450A-8B62-74EF342EF166}" type="sibTrans" cxnId="{39E2348F-BCE9-4CB3-B1DD-95A593BEF0B2}">
      <dgm:prSet/>
      <dgm:spPr/>
      <dgm:t>
        <a:bodyPr/>
        <a:lstStyle/>
        <a:p>
          <a:endParaRPr lang="tr-TR"/>
        </a:p>
      </dgm:t>
    </dgm:pt>
    <dgm:pt modelId="{9B820555-E86A-4716-89D1-89878BFF2F34}">
      <dgm:prSet phldrT="[Metin]"/>
      <dgm:spPr/>
      <dgm:t>
        <a:bodyPr/>
        <a:lstStyle/>
        <a:p>
          <a:r>
            <a:rPr lang="tr-TR" dirty="0" smtClean="0"/>
            <a:t>3. Koruyucu Başlık</a:t>
          </a:r>
          <a:endParaRPr lang="tr-TR" dirty="0"/>
        </a:p>
      </dgm:t>
    </dgm:pt>
    <dgm:pt modelId="{22C3F920-6216-4E64-A43E-36B527E8A622}" type="parTrans" cxnId="{F614D5CC-14B7-423C-BEBF-4F9B79A021C7}">
      <dgm:prSet/>
      <dgm:spPr/>
      <dgm:t>
        <a:bodyPr/>
        <a:lstStyle/>
        <a:p>
          <a:endParaRPr lang="tr-TR"/>
        </a:p>
      </dgm:t>
    </dgm:pt>
    <dgm:pt modelId="{5DBC8BC5-5AE3-4A1A-8520-FD1E39B6797D}" type="sibTrans" cxnId="{F614D5CC-14B7-423C-BEBF-4F9B79A021C7}">
      <dgm:prSet/>
      <dgm:spPr/>
      <dgm:t>
        <a:bodyPr/>
        <a:lstStyle/>
        <a:p>
          <a:endParaRPr lang="tr-TR"/>
        </a:p>
      </dgm:t>
    </dgm:pt>
    <dgm:pt modelId="{6A6FE0F8-5148-41FE-9D96-B5B5F70D1C2E}">
      <dgm:prSet phldrT="[Metin]"/>
      <dgm:spPr/>
      <dgm:t>
        <a:bodyPr/>
        <a:lstStyle/>
        <a:p>
          <a:r>
            <a:rPr lang="tr-TR" dirty="0" smtClean="0"/>
            <a:t>Normal kumaş veya geçirimsiz kumaştan yapılmış gemici başlıkları, asit başlığı vb.</a:t>
          </a:r>
          <a:endParaRPr lang="tr-TR" dirty="0"/>
        </a:p>
      </dgm:t>
    </dgm:pt>
    <dgm:pt modelId="{AFB726D1-CC36-4791-80C2-73D111D12793}" type="parTrans" cxnId="{E665EDEB-59B1-4D1A-B21A-CD0446A281FB}">
      <dgm:prSet/>
      <dgm:spPr/>
      <dgm:t>
        <a:bodyPr/>
        <a:lstStyle/>
        <a:p>
          <a:endParaRPr lang="tr-TR"/>
        </a:p>
      </dgm:t>
    </dgm:pt>
    <dgm:pt modelId="{782EEB85-B4A9-4198-AAE0-78F1332541BA}" type="sibTrans" cxnId="{E665EDEB-59B1-4D1A-B21A-CD0446A281FB}">
      <dgm:prSet/>
      <dgm:spPr/>
      <dgm:t>
        <a:bodyPr/>
        <a:lstStyle/>
        <a:p>
          <a:endParaRPr lang="tr-TR"/>
        </a:p>
      </dgm:t>
    </dgm:pt>
    <dgm:pt modelId="{10D473C5-0C27-4A03-9964-1EBAAEBB4D00}" type="pres">
      <dgm:prSet presAssocID="{200D1A5B-0AB1-4E3B-9540-56003FAF9BB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E6C23EB0-3A3D-4732-85AE-F9B863461925}" type="pres">
      <dgm:prSet presAssocID="{2E7821D5-CF57-43CF-9734-770A9DED391E}" presName="linNode" presStyleCnt="0"/>
      <dgm:spPr/>
    </dgm:pt>
    <dgm:pt modelId="{44120768-231B-4F83-BC57-CC10F5441C0D}" type="pres">
      <dgm:prSet presAssocID="{2E7821D5-CF57-43CF-9734-770A9DED391E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A0A7082-FCB2-4357-83C1-7E4EDB1ED35A}" type="pres">
      <dgm:prSet presAssocID="{2E7821D5-CF57-43CF-9734-770A9DED391E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C7CF172-95A4-443D-87B7-884978AD7669}" type="pres">
      <dgm:prSet presAssocID="{72247356-FBD9-4307-8494-9C0F6529F73B}" presName="spacing" presStyleCnt="0"/>
      <dgm:spPr/>
    </dgm:pt>
    <dgm:pt modelId="{2B935000-7700-4772-B135-8479B5BCA174}" type="pres">
      <dgm:prSet presAssocID="{2C5386ED-CBC8-4A4C-8D88-B8B485CF3220}" presName="linNode" presStyleCnt="0"/>
      <dgm:spPr/>
    </dgm:pt>
    <dgm:pt modelId="{DD34AAED-931E-40C7-8AF9-90068B717FDD}" type="pres">
      <dgm:prSet presAssocID="{2C5386ED-CBC8-4A4C-8D88-B8B485CF3220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E75CCB7-988F-49CB-B9C1-98E3DD8AC201}" type="pres">
      <dgm:prSet presAssocID="{2C5386ED-CBC8-4A4C-8D88-B8B485CF3220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1D41F6B-8C0B-4DE0-8FC5-243E0F0940E5}" type="pres">
      <dgm:prSet presAssocID="{CE0772CC-2C99-4352-83BC-F4763581DFB3}" presName="spacing" presStyleCnt="0"/>
      <dgm:spPr/>
    </dgm:pt>
    <dgm:pt modelId="{9092032D-AF0A-4BE8-85F1-F9B1061B6296}" type="pres">
      <dgm:prSet presAssocID="{9B820555-E86A-4716-89D1-89878BFF2F34}" presName="linNode" presStyleCnt="0"/>
      <dgm:spPr/>
    </dgm:pt>
    <dgm:pt modelId="{C5A55D40-2225-4580-8843-237AFE2E6789}" type="pres">
      <dgm:prSet presAssocID="{9B820555-E86A-4716-89D1-89878BFF2F34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91AC046-DB9C-49D8-8564-86BCC2637052}" type="pres">
      <dgm:prSet presAssocID="{9B820555-E86A-4716-89D1-89878BFF2F34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9E728769-A7F1-4F22-9A61-A1B586A7884D}" srcId="{200D1A5B-0AB1-4E3B-9540-56003FAF9BB3}" destId="{2E7821D5-CF57-43CF-9734-770A9DED391E}" srcOrd="0" destOrd="0" parTransId="{DC5E1B52-D0A5-4977-8B74-36AC4C8F6AA6}" sibTransId="{72247356-FBD9-4307-8494-9C0F6529F73B}"/>
    <dgm:cxn modelId="{74A9BD19-E3AB-494D-863E-EC36573B545C}" srcId="{2E7821D5-CF57-43CF-9734-770A9DED391E}" destId="{8CDA0307-490F-4256-87E7-2124D1EBB92C}" srcOrd="0" destOrd="0" parTransId="{3FF11376-AC44-4C97-A427-1A015366C1D7}" sibTransId="{B48A0A17-3F96-4EFC-B69E-DEB3DF3FF1FA}"/>
    <dgm:cxn modelId="{04AF2780-3415-481E-A899-C3D35C28700B}" type="presOf" srcId="{2E7821D5-CF57-43CF-9734-770A9DED391E}" destId="{44120768-231B-4F83-BC57-CC10F5441C0D}" srcOrd="0" destOrd="0" presId="urn:microsoft.com/office/officeart/2005/8/layout/vList6"/>
    <dgm:cxn modelId="{39E2348F-BCE9-4CB3-B1DD-95A593BEF0B2}" srcId="{2C5386ED-CBC8-4A4C-8D88-B8B485CF3220}" destId="{6859DD7B-9161-46AF-A394-3F544B93223E}" srcOrd="0" destOrd="0" parTransId="{FAD3724B-9A03-4C66-81F7-277A230B2A9D}" sibTransId="{3428EE9E-DD64-450A-8B62-74EF342EF166}"/>
    <dgm:cxn modelId="{1F1223A4-BE33-475A-A35E-D26315EC655A}" type="presOf" srcId="{6859DD7B-9161-46AF-A394-3F544B93223E}" destId="{0E75CCB7-988F-49CB-B9C1-98E3DD8AC201}" srcOrd="0" destOrd="0" presId="urn:microsoft.com/office/officeart/2005/8/layout/vList6"/>
    <dgm:cxn modelId="{76ED81D5-F32E-4C11-B097-BF33AEC96B24}" type="presOf" srcId="{9B820555-E86A-4716-89D1-89878BFF2F34}" destId="{C5A55D40-2225-4580-8843-237AFE2E6789}" srcOrd="0" destOrd="0" presId="urn:microsoft.com/office/officeart/2005/8/layout/vList6"/>
    <dgm:cxn modelId="{7D6BD9DB-08CB-45E7-B6E0-2239E1737F81}" srcId="{200D1A5B-0AB1-4E3B-9540-56003FAF9BB3}" destId="{2C5386ED-CBC8-4A4C-8D88-B8B485CF3220}" srcOrd="1" destOrd="0" parTransId="{CA07B9C9-6146-4A08-80B9-F8C9E06209CE}" sibTransId="{CE0772CC-2C99-4352-83BC-F4763581DFB3}"/>
    <dgm:cxn modelId="{3D132CD2-D944-45C6-9ABF-E6D917E10E8C}" type="presOf" srcId="{6A6FE0F8-5148-41FE-9D96-B5B5F70D1C2E}" destId="{991AC046-DB9C-49D8-8564-86BCC2637052}" srcOrd="0" destOrd="0" presId="urn:microsoft.com/office/officeart/2005/8/layout/vList6"/>
    <dgm:cxn modelId="{F614D5CC-14B7-423C-BEBF-4F9B79A021C7}" srcId="{200D1A5B-0AB1-4E3B-9540-56003FAF9BB3}" destId="{9B820555-E86A-4716-89D1-89878BFF2F34}" srcOrd="2" destOrd="0" parTransId="{22C3F920-6216-4E64-A43E-36B527E8A622}" sibTransId="{5DBC8BC5-5AE3-4A1A-8520-FD1E39B6797D}"/>
    <dgm:cxn modelId="{BD6F22B3-C5F0-4053-85D9-6CF8B0D290DA}" type="presOf" srcId="{8CDA0307-490F-4256-87E7-2124D1EBB92C}" destId="{0A0A7082-FCB2-4357-83C1-7E4EDB1ED35A}" srcOrd="0" destOrd="0" presId="urn:microsoft.com/office/officeart/2005/8/layout/vList6"/>
    <dgm:cxn modelId="{16CD7039-ECDE-49A0-8569-82010573B858}" type="presOf" srcId="{200D1A5B-0AB1-4E3B-9540-56003FAF9BB3}" destId="{10D473C5-0C27-4A03-9964-1EBAAEBB4D00}" srcOrd="0" destOrd="0" presId="urn:microsoft.com/office/officeart/2005/8/layout/vList6"/>
    <dgm:cxn modelId="{F4B64028-4FC1-4ECE-B0E9-D04450A9B71B}" type="presOf" srcId="{2C5386ED-CBC8-4A4C-8D88-B8B485CF3220}" destId="{DD34AAED-931E-40C7-8AF9-90068B717FDD}" srcOrd="0" destOrd="0" presId="urn:microsoft.com/office/officeart/2005/8/layout/vList6"/>
    <dgm:cxn modelId="{E665EDEB-59B1-4D1A-B21A-CD0446A281FB}" srcId="{9B820555-E86A-4716-89D1-89878BFF2F34}" destId="{6A6FE0F8-5148-41FE-9D96-B5B5F70D1C2E}" srcOrd="0" destOrd="0" parTransId="{AFB726D1-CC36-4791-80C2-73D111D12793}" sibTransId="{782EEB85-B4A9-4198-AAE0-78F1332541BA}"/>
    <dgm:cxn modelId="{1CA21470-C853-4939-A20D-2A28DC54B0AB}" type="presParOf" srcId="{10D473C5-0C27-4A03-9964-1EBAAEBB4D00}" destId="{E6C23EB0-3A3D-4732-85AE-F9B863461925}" srcOrd="0" destOrd="0" presId="urn:microsoft.com/office/officeart/2005/8/layout/vList6"/>
    <dgm:cxn modelId="{A2A5CE3D-6BD1-4A3A-9DF3-1272490C1608}" type="presParOf" srcId="{E6C23EB0-3A3D-4732-85AE-F9B863461925}" destId="{44120768-231B-4F83-BC57-CC10F5441C0D}" srcOrd="0" destOrd="0" presId="urn:microsoft.com/office/officeart/2005/8/layout/vList6"/>
    <dgm:cxn modelId="{FCAC604E-EFC1-4FDC-BE54-89F1BCBC2E60}" type="presParOf" srcId="{E6C23EB0-3A3D-4732-85AE-F9B863461925}" destId="{0A0A7082-FCB2-4357-83C1-7E4EDB1ED35A}" srcOrd="1" destOrd="0" presId="urn:microsoft.com/office/officeart/2005/8/layout/vList6"/>
    <dgm:cxn modelId="{4FD8B606-1410-4CB4-ACD3-E2D6125451DE}" type="presParOf" srcId="{10D473C5-0C27-4A03-9964-1EBAAEBB4D00}" destId="{DC7CF172-95A4-443D-87B7-884978AD7669}" srcOrd="1" destOrd="0" presId="urn:microsoft.com/office/officeart/2005/8/layout/vList6"/>
    <dgm:cxn modelId="{34E11E13-54DB-4033-92E9-7203E6C26BAB}" type="presParOf" srcId="{10D473C5-0C27-4A03-9964-1EBAAEBB4D00}" destId="{2B935000-7700-4772-B135-8479B5BCA174}" srcOrd="2" destOrd="0" presId="urn:microsoft.com/office/officeart/2005/8/layout/vList6"/>
    <dgm:cxn modelId="{616F9DE9-34B2-4EFB-887D-EF8C49B76367}" type="presParOf" srcId="{2B935000-7700-4772-B135-8479B5BCA174}" destId="{DD34AAED-931E-40C7-8AF9-90068B717FDD}" srcOrd="0" destOrd="0" presId="urn:microsoft.com/office/officeart/2005/8/layout/vList6"/>
    <dgm:cxn modelId="{172F00CE-BBF6-408E-A615-F97C305BCEBC}" type="presParOf" srcId="{2B935000-7700-4772-B135-8479B5BCA174}" destId="{0E75CCB7-988F-49CB-B9C1-98E3DD8AC201}" srcOrd="1" destOrd="0" presId="urn:microsoft.com/office/officeart/2005/8/layout/vList6"/>
    <dgm:cxn modelId="{4EDE4F0E-BE71-4DC5-BF7B-6DCC0B7B2359}" type="presParOf" srcId="{10D473C5-0C27-4A03-9964-1EBAAEBB4D00}" destId="{C1D41F6B-8C0B-4DE0-8FC5-243E0F0940E5}" srcOrd="3" destOrd="0" presId="urn:microsoft.com/office/officeart/2005/8/layout/vList6"/>
    <dgm:cxn modelId="{62C80CE4-CB92-4FFA-964F-E1D4F2F81CBF}" type="presParOf" srcId="{10D473C5-0C27-4A03-9964-1EBAAEBB4D00}" destId="{9092032D-AF0A-4BE8-85F1-F9B1061B6296}" srcOrd="4" destOrd="0" presId="urn:microsoft.com/office/officeart/2005/8/layout/vList6"/>
    <dgm:cxn modelId="{4E2324CE-4A99-4C7F-8434-8C874DACF99B}" type="presParOf" srcId="{9092032D-AF0A-4BE8-85F1-F9B1061B6296}" destId="{C5A55D40-2225-4580-8843-237AFE2E6789}" srcOrd="0" destOrd="0" presId="urn:microsoft.com/office/officeart/2005/8/layout/vList6"/>
    <dgm:cxn modelId="{476E9E02-3CCA-4B17-8AB4-E23A189130CF}" type="presParOf" srcId="{9092032D-AF0A-4BE8-85F1-F9B1061B6296}" destId="{991AC046-DB9C-49D8-8564-86BCC263705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0A7082-FCB2-4357-83C1-7E4EDB1ED35A}">
      <dsp:nvSpPr>
        <dsp:cNvPr id="0" name=""/>
        <dsp:cNvSpPr/>
      </dsp:nvSpPr>
      <dsp:spPr>
        <a:xfrm>
          <a:off x="3501292" y="0"/>
          <a:ext cx="5251939" cy="109537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200" kern="1200" dirty="0" smtClean="0"/>
            <a:t>Endüstride (Madenler, İnşaat Sahaları vb.) kullanılan koruyucu baretler.</a:t>
          </a:r>
          <a:endParaRPr lang="tr-TR" sz="2200" kern="1200" dirty="0"/>
        </a:p>
      </dsp:txBody>
      <dsp:txXfrm>
        <a:off x="3501292" y="136922"/>
        <a:ext cx="4841174" cy="821530"/>
      </dsp:txXfrm>
    </dsp:sp>
    <dsp:sp modelId="{44120768-231B-4F83-BC57-CC10F5441C0D}">
      <dsp:nvSpPr>
        <dsp:cNvPr id="0" name=""/>
        <dsp:cNvSpPr/>
      </dsp:nvSpPr>
      <dsp:spPr>
        <a:xfrm>
          <a:off x="0" y="0"/>
          <a:ext cx="3501292" cy="109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100" kern="1200" dirty="0" smtClean="0"/>
            <a:t>1.Baretler</a:t>
          </a:r>
          <a:endParaRPr lang="tr-TR" sz="3100" kern="1200" dirty="0"/>
        </a:p>
      </dsp:txBody>
      <dsp:txXfrm>
        <a:off x="53472" y="53472"/>
        <a:ext cx="3394348" cy="988430"/>
      </dsp:txXfrm>
    </dsp:sp>
    <dsp:sp modelId="{0E75CCB7-988F-49CB-B9C1-98E3DD8AC201}">
      <dsp:nvSpPr>
        <dsp:cNvPr id="0" name=""/>
        <dsp:cNvSpPr/>
      </dsp:nvSpPr>
      <dsp:spPr>
        <a:xfrm>
          <a:off x="3501292" y="1204912"/>
          <a:ext cx="5251939" cy="109537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200" kern="1200" dirty="0" smtClean="0"/>
            <a:t>Kepler, </a:t>
          </a:r>
          <a:r>
            <a:rPr lang="tr-TR" sz="2200" kern="1200" dirty="0" err="1" smtClean="0"/>
            <a:t>Bonener</a:t>
          </a:r>
          <a:r>
            <a:rPr lang="tr-TR" sz="2200" kern="1200" dirty="0" smtClean="0"/>
            <a:t>, Saç Fileleri</a:t>
          </a:r>
          <a:endParaRPr lang="tr-TR" sz="2200" kern="1200" dirty="0"/>
        </a:p>
      </dsp:txBody>
      <dsp:txXfrm>
        <a:off x="3501292" y="1341834"/>
        <a:ext cx="4841174" cy="821530"/>
      </dsp:txXfrm>
    </dsp:sp>
    <dsp:sp modelId="{DD34AAED-931E-40C7-8AF9-90068B717FDD}">
      <dsp:nvSpPr>
        <dsp:cNvPr id="0" name=""/>
        <dsp:cNvSpPr/>
      </dsp:nvSpPr>
      <dsp:spPr>
        <a:xfrm>
          <a:off x="0" y="1204912"/>
          <a:ext cx="3501292" cy="109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100" kern="1200" dirty="0" smtClean="0"/>
            <a:t>2. Saçlı Derinin Korunması</a:t>
          </a:r>
          <a:endParaRPr lang="tr-TR" sz="3100" kern="1200" dirty="0"/>
        </a:p>
      </dsp:txBody>
      <dsp:txXfrm>
        <a:off x="53472" y="1258384"/>
        <a:ext cx="3394348" cy="988430"/>
      </dsp:txXfrm>
    </dsp:sp>
    <dsp:sp modelId="{991AC046-DB9C-49D8-8564-86BCC2637052}">
      <dsp:nvSpPr>
        <dsp:cNvPr id="0" name=""/>
        <dsp:cNvSpPr/>
      </dsp:nvSpPr>
      <dsp:spPr>
        <a:xfrm>
          <a:off x="3501292" y="2409824"/>
          <a:ext cx="5251939" cy="109537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200" kern="1200" dirty="0" smtClean="0"/>
            <a:t>Normal kumaş veya geçirimsiz kumaştan yapılmış gemici başlıkları, asit başlığı vb.</a:t>
          </a:r>
          <a:endParaRPr lang="tr-TR" sz="2200" kern="1200" dirty="0"/>
        </a:p>
      </dsp:txBody>
      <dsp:txXfrm>
        <a:off x="3501292" y="2546746"/>
        <a:ext cx="4841174" cy="821530"/>
      </dsp:txXfrm>
    </dsp:sp>
    <dsp:sp modelId="{C5A55D40-2225-4580-8843-237AFE2E6789}">
      <dsp:nvSpPr>
        <dsp:cNvPr id="0" name=""/>
        <dsp:cNvSpPr/>
      </dsp:nvSpPr>
      <dsp:spPr>
        <a:xfrm>
          <a:off x="0" y="2409824"/>
          <a:ext cx="3501292" cy="109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100" kern="1200" dirty="0" smtClean="0"/>
            <a:t>3. Koruyucu Başlık</a:t>
          </a:r>
          <a:endParaRPr lang="tr-TR" sz="3100" kern="1200" dirty="0"/>
        </a:p>
      </dsp:txBody>
      <dsp:txXfrm>
        <a:off x="53472" y="2463296"/>
        <a:ext cx="3394348" cy="9884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C4ECB7-15DF-45AA-862D-49739B00B4C9}" type="datetimeFigureOut">
              <a:rPr lang="tr-TR" smtClean="0"/>
              <a:t>01.11.2019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FF5A51-F5FB-47CC-B591-181658FE1B4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24692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01.11.2019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6356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01.11.2019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4373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01.11.2019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0533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01.11.2019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5981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01.11.2019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7814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01.11.2019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410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01.11.2019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445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01.11.2019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0621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01.11.2019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8852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01.11.2019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7424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01.11.2019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1188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91ED6-9D3E-4BAB-B336-E996545A2B25}" type="datetimeFigureOut">
              <a:rPr lang="tr-TR" smtClean="0"/>
              <a:t>01.11.2019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016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istezekam.files.wordpress.com/2010/11/resim_962.j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istezekam.files.wordpress.com/2010/11/tr_baret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703385" y="1872640"/>
            <a:ext cx="10058400" cy="2387600"/>
          </a:xfrm>
        </p:spPr>
        <p:txBody>
          <a:bodyPr>
            <a:normAutofit/>
          </a:bodyPr>
          <a:lstStyle/>
          <a:p>
            <a:r>
              <a:rPr lang="tr-TR" dirty="0" smtClean="0"/>
              <a:t>BAŞ KORUYUCULARI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4399207"/>
            <a:ext cx="9144000" cy="1655762"/>
          </a:xfrm>
        </p:spPr>
        <p:txBody>
          <a:bodyPr>
            <a:normAutofit/>
          </a:bodyPr>
          <a:lstStyle/>
          <a:p>
            <a:r>
              <a:rPr lang="tr-TR" sz="3200" dirty="0" err="1">
                <a:latin typeface="Arial Narrow" panose="020B0606020202030204" pitchFamily="34" charset="0"/>
              </a:rPr>
              <a:t>Öğr</a:t>
            </a:r>
            <a:r>
              <a:rPr lang="tr-TR" sz="3200" dirty="0">
                <a:latin typeface="Arial Narrow" panose="020B0606020202030204" pitchFamily="34" charset="0"/>
              </a:rPr>
              <a:t>. </a:t>
            </a:r>
            <a:r>
              <a:rPr lang="tr-TR" sz="3200" dirty="0" smtClean="0">
                <a:latin typeface="Arial Narrow" panose="020B0606020202030204" pitchFamily="34" charset="0"/>
              </a:rPr>
              <a:t>Gör. </a:t>
            </a:r>
            <a:r>
              <a:rPr lang="tr-TR" sz="3200" dirty="0">
                <a:latin typeface="Arial Narrow" panose="020B0606020202030204" pitchFamily="34" charset="0"/>
              </a:rPr>
              <a:t>Mehmet Ali </a:t>
            </a:r>
            <a:r>
              <a:rPr lang="tr-TR" sz="3200" dirty="0" smtClean="0">
                <a:latin typeface="Arial Narrow" panose="020B0606020202030204" pitchFamily="34" charset="0"/>
              </a:rPr>
              <a:t>ZENGİN</a:t>
            </a:r>
            <a:endParaRPr lang="tr-TR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18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KONU BAŞLIKLARI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1. GİRİŞ</a:t>
            </a:r>
            <a:r>
              <a:rPr lang="tr-TR" b="1" cap="all" dirty="0" smtClean="0"/>
              <a:t>	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2. BAŞ KORUYUCULARI</a:t>
            </a:r>
          </a:p>
          <a:p>
            <a:pPr marL="457200" lvl="1" indent="0">
              <a:lnSpc>
                <a:spcPct val="110000"/>
              </a:lnSpc>
              <a:buNone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2.1. </a:t>
            </a:r>
            <a:r>
              <a:rPr lang="tr-TR" altLang="tr-TR" sz="1600" b="1" dirty="0" smtClean="0">
                <a:latin typeface="Arial Narrow" panose="020B0606020202030204" pitchFamily="34" charset="0"/>
              </a:rPr>
              <a:t>Baret</a:t>
            </a:r>
            <a:endParaRPr lang="tr-TR" altLang="tr-TR" sz="1600" b="1" dirty="0">
              <a:latin typeface="Arial Narrow" panose="020B060602020203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r>
              <a:rPr lang="tr-TR" sz="1700" b="1" dirty="0" smtClean="0">
                <a:latin typeface="Arial Narrow" panose="020B0606020202030204" pitchFamily="34" charset="0"/>
              </a:rPr>
              <a:t>	</a:t>
            </a:r>
            <a:r>
              <a:rPr lang="tr-TR" altLang="tr-TR" sz="1600" b="1" dirty="0">
                <a:latin typeface="Arial Narrow" panose="020B0606020202030204" pitchFamily="34" charset="0"/>
              </a:rPr>
              <a:t>2.1.1. Neden Baret Kullanılmalıdır? </a:t>
            </a:r>
          </a:p>
          <a:p>
            <a:pPr marL="457200" lvl="1" indent="0">
              <a:lnSpc>
                <a:spcPct val="110000"/>
              </a:lnSpc>
              <a:buNone/>
            </a:pPr>
            <a:r>
              <a:rPr lang="tr-TR" sz="1700" b="1" dirty="0" smtClean="0">
                <a:latin typeface="Arial Narrow" panose="020B0606020202030204" pitchFamily="34" charset="0"/>
              </a:rPr>
              <a:t>	</a:t>
            </a:r>
            <a:r>
              <a:rPr lang="tr-TR" altLang="tr-TR" sz="1600" b="1" dirty="0">
                <a:latin typeface="Arial Narrow" panose="020B0606020202030204" pitchFamily="34" charset="0"/>
              </a:rPr>
              <a:t>2.1.2. Baret Nasıl Kullanılır</a:t>
            </a:r>
            <a:r>
              <a:rPr lang="tr-TR" sz="1600" b="1" dirty="0">
                <a:latin typeface="Arial Narrow" panose="020B0606020202030204" pitchFamily="34" charset="0"/>
              </a:rPr>
              <a:t>?</a:t>
            </a:r>
          </a:p>
          <a:p>
            <a:pPr marL="457200" lvl="1" indent="0">
              <a:lnSpc>
                <a:spcPct val="110000"/>
              </a:lnSpc>
              <a:buNone/>
            </a:pPr>
            <a:r>
              <a:rPr lang="tr-TR" altLang="tr-TR" sz="1600" b="1" dirty="0" smtClean="0">
                <a:latin typeface="Arial Narrow" panose="020B0606020202030204" pitchFamily="34" charset="0"/>
              </a:rPr>
              <a:t>	2.1.3</a:t>
            </a:r>
            <a:r>
              <a:rPr lang="tr-TR" altLang="tr-TR" sz="1600" b="1" dirty="0">
                <a:latin typeface="Arial Narrow" panose="020B0606020202030204" pitchFamily="34" charset="0"/>
              </a:rPr>
              <a:t>. Baretin Yapısı ve teknik Özellikleri</a:t>
            </a:r>
            <a:endParaRPr lang="tr-TR" sz="1600" b="1" dirty="0">
              <a:latin typeface="Arial Narrow" panose="020B060602020203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r>
              <a:rPr lang="tr-TR" sz="1700" b="1" dirty="0" smtClean="0">
                <a:latin typeface="Arial Narrow" panose="020B0606020202030204" pitchFamily="34" charset="0"/>
              </a:rPr>
              <a:t>	</a:t>
            </a:r>
            <a:r>
              <a:rPr lang="tr-TR" altLang="tr-TR" sz="1600" b="1" dirty="0">
                <a:latin typeface="Arial Narrow" panose="020B0606020202030204" pitchFamily="34" charset="0"/>
              </a:rPr>
              <a:t>2.1.4. Baret Çeşitleri</a:t>
            </a:r>
            <a:endParaRPr lang="tr-TR" sz="1600" b="1" dirty="0">
              <a:latin typeface="Arial Narrow" panose="020B060602020203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r>
              <a:rPr lang="tr-TR" sz="1700" b="1" dirty="0" smtClean="0">
                <a:latin typeface="Arial Narrow" panose="020B0606020202030204" pitchFamily="34" charset="0"/>
              </a:rPr>
              <a:t>	</a:t>
            </a:r>
            <a:r>
              <a:rPr lang="tr-TR" altLang="tr-TR" sz="1600" b="1" dirty="0">
                <a:latin typeface="Arial Narrow" panose="020B0606020202030204" pitchFamily="34" charset="0"/>
              </a:rPr>
              <a:t>2.1.5. </a:t>
            </a:r>
            <a:r>
              <a:rPr lang="tr-TR" sz="1600" b="1" dirty="0">
                <a:latin typeface="Arial Narrow" panose="020B0606020202030204" pitchFamily="34" charset="0"/>
              </a:rPr>
              <a:t>Baret Çeşitlerinin Renkleri ve </a:t>
            </a:r>
            <a:r>
              <a:rPr lang="tr-TR" sz="1600" b="1" dirty="0" smtClean="0">
                <a:latin typeface="Arial Narrow" panose="020B0606020202030204" pitchFamily="34" charset="0"/>
              </a:rPr>
              <a:t>Anlamları</a:t>
            </a:r>
          </a:p>
          <a:p>
            <a:pPr marL="457200" lvl="1" indent="0">
              <a:lnSpc>
                <a:spcPct val="110000"/>
              </a:lnSpc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</a:rPr>
              <a:t>2.2</a:t>
            </a:r>
            <a:r>
              <a:rPr lang="tr-TR" altLang="tr-TR" sz="1800" b="1" dirty="0">
                <a:latin typeface="Arial Narrow" panose="020B0606020202030204" pitchFamily="34" charset="0"/>
              </a:rPr>
              <a:t>. </a:t>
            </a:r>
            <a:r>
              <a:rPr lang="tr-TR" sz="1800" b="1" dirty="0">
                <a:latin typeface="Arial Narrow" panose="020B0606020202030204" pitchFamily="34" charset="0"/>
              </a:rPr>
              <a:t>Saçlı Derinin </a:t>
            </a:r>
            <a:r>
              <a:rPr lang="tr-TR" sz="1800" b="1" dirty="0" smtClean="0">
                <a:latin typeface="Arial Narrow" panose="020B0606020202030204" pitchFamily="34" charset="0"/>
              </a:rPr>
              <a:t>Korunması</a:t>
            </a:r>
          </a:p>
          <a:p>
            <a:pPr marL="457200" lvl="1" indent="0">
              <a:lnSpc>
                <a:spcPct val="110000"/>
              </a:lnSpc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</a:rPr>
              <a:t>2.3</a:t>
            </a:r>
            <a:r>
              <a:rPr lang="tr-TR" altLang="tr-TR" sz="1800" b="1" dirty="0">
                <a:latin typeface="Arial Narrow" panose="020B0606020202030204" pitchFamily="34" charset="0"/>
              </a:rPr>
              <a:t>. </a:t>
            </a:r>
            <a:r>
              <a:rPr lang="tr-TR" sz="1800" b="1" dirty="0">
                <a:latin typeface="Arial Narrow" panose="020B0606020202030204" pitchFamily="34" charset="0"/>
              </a:rPr>
              <a:t>Koruyucu Başlık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100" b="1" smtClean="0">
                <a:latin typeface="Arial Narrow" panose="020B0606020202030204" pitchFamily="34" charset="0"/>
              </a:rPr>
              <a:t>3. </a:t>
            </a:r>
            <a:r>
              <a:rPr lang="tr-TR" sz="2100" b="1" dirty="0" smtClean="0">
                <a:latin typeface="Arial Narrow" panose="020B0606020202030204" pitchFamily="34" charset="0"/>
              </a:rPr>
              <a:t>KAYNAKLAR</a:t>
            </a:r>
            <a:endParaRPr lang="tr-TR" sz="2100" b="1" dirty="0">
              <a:latin typeface="Arial Narrow" panose="020B060602020203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tr-TR" sz="21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28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Giriş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İş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yerlerinde iş kazalarının önlemesi ve çalışanların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güvenli bir ortamda çalışmalarının sağlanması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için yapılacak çalışmalardan birisi de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kişisel koruyucu donanımların ihmal edilmemesidir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Kafa yaralanmalarının önlenmesi iş güvenliği programının önemli bir faktörüdür.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İşgücü İstatistiklerinden da anlaşılacağı üzere,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kafasına darbe alan işçilerin iş kazalarına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neden olduğu anlaşılmıştır ve bu kazalardaki işçilerin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çoğunun baret giymediği görülmüştür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Baş Koruyucularının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kullanımının ihmal edilmesi çok ciddi yaralanmalara ve hatta ölümcül iş kazalarına sebep olabilir.</a:t>
            </a: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4" name="Resim 3" descr="https://istezekam.files.wordpress.com/2010/11/resim_962.jpg?w=300&amp;h=224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095" y="4179277"/>
            <a:ext cx="3339613" cy="24325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231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BAŞ KORUYUCULARI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Baş koruyucuları incelendiğinde 3 başlık altında toplandıkları görülmüştür. Bunlar;</a:t>
            </a: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762627042"/>
              </p:ext>
            </p:extLst>
          </p:nvPr>
        </p:nvGraphicFramePr>
        <p:xfrm>
          <a:off x="1469291" y="2520462"/>
          <a:ext cx="8753232" cy="350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69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BAŞ KORUYUCULARI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2.1. Baret 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Tesislerde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çalışan kişilerin herhangi bir kaza anında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darbelere, cisim düşmesine ve temas anında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( alçak gerilimde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) elektrik çarpmalarına karşı başı koruyan güvenlik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( şapkası ) malzemesidir. İş elbiseleri olarak da kullanılan baretler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vücudun başını koruma amaçlı ortaya çıkmıştır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Çalışan güvenliği açısından son derece önemli bir giysidir.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Baretler bir çeşit kask modelidir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Fonksiyonları aynıdır. Başı vurmalara karşı, yukarıdan düşen objelere karşı, düşme sonucunda başvurmalarına karşı korur.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Hatta yağmura ve soğuğa karşı da koruma özellikleri mevcuttur. Sert bir malzemeden üst kısmı vardır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Baretlerin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iç kısmı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da darbeleri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yumuşatan malzemelerle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kaplanmıştır.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Şantiye gibi iş alanlarında baret takmak zorunludur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Hem çalışanlar hem de ziyaretçiler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baretsiz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çalışma alanına giremezler.</a:t>
            </a:r>
          </a:p>
          <a:p>
            <a:pPr marL="0" indent="0">
              <a:buNone/>
            </a:pPr>
            <a:endParaRPr lang="tr-TR" alt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5" name="Resim 4" descr="https://istezekam.files.wordpress.com/2010/11/tr_baret.jpg?w=632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527" y="5122984"/>
            <a:ext cx="2116749" cy="16412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611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BAŞ KORUYUCULARI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2.1.1. Neden Baret Kullanılmalıdır?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Elektrik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çarpmalarında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başı korur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Fırlayan veya yukarıdan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baş üzerine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düşen ağır malzemelerin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baş kısmını yaralanmadan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korur.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Çalışırken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başın sağa veya sola hareketi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nedeniyle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sert ve keskin kısımlara başın çarpması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ile meydana gelebilecek kazalardan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korur.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Çalışırken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uzun saçların statik elektrik tesiri ile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dağınık şekildeki saçların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makinenin dönen kısmına sarılması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nedeniyle oluşan kazaların önlenmesini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sağlar.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Yasal mevzuat gereği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bazı işlerde zorunludur. Bu nedenlerle baş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koruyucusu olarak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en çok BARET kullanılır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buNone/>
            </a:pPr>
            <a:endParaRPr lang="tr-TR" alt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6" name="Picture 4" descr="bar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73948" y="1969477"/>
            <a:ext cx="2225331" cy="1500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2838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BAŞ KORUYUCULARI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2.1.2. Baret Nasıl Kullanılır</a:t>
            </a: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?</a:t>
            </a:r>
            <a:endParaRPr lang="tr-TR" sz="18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İş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elbisesi baretler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başa kayışlarla oturtulur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Çene altından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bir kayışla 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sabitlenebilir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Baretin içindeki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4-6 adet baş üstü kayışlarıyla her başa göre ayarlanabilir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Baretin başa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tam oturması güvenlik açısından önemlidir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Baretlerin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havalandırma delikli modelleri de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vardır. Baretin üst kısmında delikler bulunur.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Bazı modellerinde bu delikler sabit bazılarında açılıp kapanabilir yapılır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Başa tamamen oturduğu 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uzun süre kaldığı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için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havalandırma delikleri rahatlatıcı olur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Ayrıca yağmura ve kötü hava şartlarına karşı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yağmur kanalı bulunur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Baretin ön kısmı biraz daha öne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çıkıktır</a:t>
            </a:r>
            <a:r>
              <a:rPr lang="tr-TR" sz="1600" dirty="0" err="1" smtClean="0">
                <a:latin typeface="Arial Narrow" panose="020B0606020202030204" pitchFamily="34" charset="0"/>
                <a:ea typeface="+mj-ea"/>
                <a:cs typeface="+mj-cs"/>
              </a:rPr>
              <a:t>.Böylece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yağmurdan yüzü korur daha rahat çalışmaya imkân sağlar. Ayrıca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alın kısmına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denk gelen bölümde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ter bantları vardır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Sıcak havalarda bedenen çalışan kişilerin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terlemeye karşı rahat şekilde çalışmalarını sağlar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Terin yüze inmesini engelleyen alın bölgesinde ter bandıyla daha konfor sağlanır. 	</a:t>
            </a:r>
            <a:endParaRPr lang="tr-TR" alt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6" name="Picture 4" descr="baret özellikle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311" y="4761637"/>
            <a:ext cx="4577981" cy="209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169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BAŞ KORUYUCULARI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2.1.2. Baret Nasıl Kullanılır</a:t>
            </a: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?</a:t>
            </a:r>
            <a:endParaRPr lang="tr-TR" sz="18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İş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güvenliği açısından baretlere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başka objelerin eklenebilir olması da düşünülmüştür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Kulakları gürültüden korumak amaçlı kullanılan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kulaklık barete takılabilir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veya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kendinden kulaklıklı baret modelleri yapılmaktadır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Ayrıca bazı iş kolları için üzerine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lamba takılmış baretler tercih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edilmektedir. Baret lambalı modeller baretin üst orta kısmına monte edilmiş bir lambadan oluşur.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Bu lamba pillidir ve ayarlanabilir.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endParaRPr lang="tr-TR" alt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4" name="Picture 6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0" t="16949" r="11940" b="30899"/>
          <a:stretch>
            <a:fillRect/>
          </a:stretch>
        </p:blipFill>
        <p:spPr bwMode="auto">
          <a:xfrm>
            <a:off x="1855666" y="4611443"/>
            <a:ext cx="15875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8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0" t="14861" r="3720" b="32460"/>
          <a:stretch>
            <a:fillRect/>
          </a:stretch>
        </p:blipFill>
        <p:spPr bwMode="auto">
          <a:xfrm>
            <a:off x="4373319" y="4611443"/>
            <a:ext cx="180975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0" t="28940" r="591" b="26469"/>
          <a:stretch>
            <a:fillRect/>
          </a:stretch>
        </p:blipFill>
        <p:spPr bwMode="auto">
          <a:xfrm>
            <a:off x="9252683" y="4611442"/>
            <a:ext cx="1643062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1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9" t="6000" r="2541" b="4820"/>
          <a:stretch>
            <a:fillRect/>
          </a:stretch>
        </p:blipFill>
        <p:spPr bwMode="auto">
          <a:xfrm>
            <a:off x="7427423" y="4611442"/>
            <a:ext cx="150495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602885" y="6274247"/>
            <a:ext cx="2051295" cy="339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9pPr>
          </a:lstStyle>
          <a:p>
            <a:pPr eaLnBrk="0" hangingPunct="0"/>
            <a:r>
              <a:rPr lang="tr-TR" altLang="tr-TR" sz="1600" b="1" dirty="0">
                <a:latin typeface="Arial" pitchFamily="34" charset="0"/>
              </a:rPr>
              <a:t>Çalışma Pozisyonu</a:t>
            </a:r>
            <a:endParaRPr lang="en-US" altLang="tr-TR" sz="1400" dirty="0">
              <a:latin typeface="Arial" pitchFamily="34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252546" y="6274247"/>
            <a:ext cx="2230316" cy="339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9pPr>
          </a:lstStyle>
          <a:p>
            <a:pPr eaLnBrk="0" hangingPunct="0"/>
            <a:r>
              <a:rPr lang="tr-TR" altLang="tr-TR" sz="1600" b="1" dirty="0" smtClean="0">
                <a:latin typeface="Arial" pitchFamily="34" charset="0"/>
              </a:rPr>
              <a:t>Dinlenme </a:t>
            </a:r>
            <a:r>
              <a:rPr lang="tr-TR" altLang="tr-TR" sz="1600" b="1" dirty="0">
                <a:latin typeface="Arial" pitchFamily="34" charset="0"/>
              </a:rPr>
              <a:t>Pozisyonu</a:t>
            </a:r>
            <a:endParaRPr lang="en-US" altLang="tr-TR" sz="1400" dirty="0">
              <a:latin typeface="Arial" pitchFamily="34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7427423" y="6257476"/>
            <a:ext cx="3468322" cy="339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9pPr>
          </a:lstStyle>
          <a:p>
            <a:pPr algn="ctr" eaLnBrk="0" hangingPunct="0"/>
            <a:r>
              <a:rPr lang="tr-TR" altLang="tr-TR" sz="1600" b="1" dirty="0" smtClean="0">
                <a:latin typeface="Arial" pitchFamily="34" charset="0"/>
              </a:rPr>
              <a:t>Park </a:t>
            </a:r>
            <a:r>
              <a:rPr lang="tr-TR" altLang="tr-TR" sz="1600" b="1" dirty="0">
                <a:latin typeface="Arial" pitchFamily="34" charset="0"/>
              </a:rPr>
              <a:t>Pozisyonu</a:t>
            </a:r>
            <a:endParaRPr lang="en-US" altLang="tr-TR" sz="14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80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BAŞ KORUYUCULARI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2.1.2. Baret Nasıl Kullanılır</a:t>
            </a: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?</a:t>
            </a:r>
            <a:endParaRPr lang="tr-TR" sz="18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Bakımı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Baret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;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50 0C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nin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altında ılık suyla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yumuşak bir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deteryanla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temizlenmelidir. Bareti organik bileşikler 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eritici ve alkol içeren herhangi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bir eriyik ya da spreyle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doğrudan  temas ettirmeyiniz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Bu tür maddeler baretin koruyucu gövdesi ve baş üstüne geçen içliğin dayanıklılığını azaltır.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Kontrolü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Her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kullanımdan önce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baret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dikkatlice inceleyip çatlak, çizik yada başka hasar olup olmadığı kontrol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edilmelidir. Herhangi bir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kazaya uğramış baretler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görünürde bir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bir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arıza olmasa bile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derhal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kullanımdan çıkarılarak imha edilmelidir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Depolama  ve Taşıma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Baret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normal oda  sıcaklığında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kuru ve serin bir yerde saklanmalıdır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Doğrudan güneş ışığında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yüksek ısı ve şekil değiştirebileceği bir konumda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depolanmamalıdır.</a:t>
            </a:r>
          </a:p>
          <a:p>
            <a:pPr marL="0" indent="0">
              <a:buNone/>
            </a:pPr>
            <a:endParaRPr lang="tr-TR" alt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5506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BAŞ KORUYUCULARI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2.1.3. Baretin Yapısı ve teknik Özellikleri</a:t>
            </a:r>
            <a:endParaRPr lang="tr-TR" sz="18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1-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Norm numarası :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EN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397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Bu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standard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endüstriyel emniyet baretlerinin fiziksel ve performans özelliklerini, deney yöntemlerini ve işaretlenmesi ile ilgili hususları kapsar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Mecburi özellikler, endüstride genel kullanımı olan baretlere uygulanır. İlave olarak verilen isteğe bağlı özellikler, sadece baret imalatçısının belirtmesi durumunda uygulanmak amacıyla standarda dâhil edilmiştir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.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/>
            </a:r>
            <a:b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</a:br>
            <a:r>
              <a:rPr lang="tr-TR" sz="1600" b="1" u="sng" dirty="0">
                <a:latin typeface="Arial Narrow" panose="020B0606020202030204" pitchFamily="34" charset="0"/>
                <a:ea typeface="+mj-ea"/>
                <a:cs typeface="+mj-cs"/>
              </a:rPr>
              <a:t>Zorunlu </a:t>
            </a:r>
            <a:r>
              <a:rPr lang="en-US" sz="1600" b="1" u="sng" dirty="0">
                <a:latin typeface="Arial Narrow" panose="020B0606020202030204" pitchFamily="34" charset="0"/>
                <a:ea typeface="+mj-ea"/>
                <a:cs typeface="+mj-cs"/>
              </a:rPr>
              <a:t>test</a:t>
            </a:r>
            <a:r>
              <a:rPr lang="tr-TR" sz="1600" b="1" u="sng" dirty="0" err="1">
                <a:latin typeface="Arial Narrow" panose="020B0606020202030204" pitchFamily="34" charset="0"/>
                <a:ea typeface="+mj-ea"/>
                <a:cs typeface="+mj-cs"/>
              </a:rPr>
              <a:t>ler</a:t>
            </a:r>
            <a:r>
              <a:rPr lang="tr-TR" sz="1600" b="1" u="sng" dirty="0">
                <a:latin typeface="Arial Narrow" panose="020B0606020202030204" pitchFamily="34" charset="0"/>
                <a:ea typeface="+mj-ea"/>
                <a:cs typeface="+mj-cs"/>
              </a:rPr>
              <a:t>     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		</a:t>
            </a:r>
            <a:r>
              <a:rPr lang="tr-TR" sz="1600" b="1" u="sng" dirty="0" err="1">
                <a:latin typeface="Arial Narrow" panose="020B0606020202030204" pitchFamily="34" charset="0"/>
                <a:ea typeface="+mj-ea"/>
                <a:cs typeface="+mj-cs"/>
              </a:rPr>
              <a:t>Opsiyonel</a:t>
            </a:r>
            <a:r>
              <a:rPr lang="tr-TR" sz="1600" b="1" u="sng" dirty="0">
                <a:latin typeface="Arial Narrow" panose="020B0606020202030204" pitchFamily="34" charset="0"/>
                <a:ea typeface="+mj-ea"/>
                <a:cs typeface="+mj-cs"/>
              </a:rPr>
              <a:t> testler</a:t>
            </a:r>
          </a:p>
          <a:p>
            <a:pPr eaLnBrk="0" fontAlgn="base" hangingPunct="0"/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Giyim yüksekliği			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* </a:t>
            </a:r>
            <a:r>
              <a:rPr lang="en-US" sz="1600" dirty="0" err="1" smtClean="0">
                <a:latin typeface="Arial Narrow" panose="020B0606020202030204" pitchFamily="34" charset="0"/>
                <a:ea typeface="+mj-ea"/>
                <a:cs typeface="+mj-cs"/>
              </a:rPr>
              <a:t>Ele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</a:t>
            </a:r>
            <a:r>
              <a:rPr lang="en-US" sz="1600" dirty="0">
                <a:latin typeface="Arial Narrow" panose="020B0606020202030204" pitchFamily="34" charset="0"/>
                <a:ea typeface="+mj-ea"/>
                <a:cs typeface="+mj-cs"/>
              </a:rPr>
              <a:t>tri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ksel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yalıtkanlık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en-US" sz="1600" dirty="0">
                <a:latin typeface="Arial Narrow" panose="020B0606020202030204" pitchFamily="34" charset="0"/>
                <a:ea typeface="+mj-ea"/>
                <a:cs typeface="+mj-cs"/>
              </a:rPr>
              <a:t>(440 </a:t>
            </a:r>
            <a:r>
              <a:rPr lang="en-US" sz="1600" dirty="0" err="1">
                <a:latin typeface="Arial Narrow" panose="020B0606020202030204" pitchFamily="34" charset="0"/>
                <a:ea typeface="+mj-ea"/>
                <a:cs typeface="+mj-cs"/>
              </a:rPr>
              <a:t>Vac</a:t>
            </a:r>
            <a:r>
              <a:rPr lang="en-US" sz="1600" dirty="0">
                <a:latin typeface="Arial Narrow" panose="020B0606020202030204" pitchFamily="34" charset="0"/>
                <a:ea typeface="+mj-ea"/>
                <a:cs typeface="+mj-cs"/>
              </a:rPr>
              <a:t>)</a:t>
            </a: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eaLnBrk="0" fontAlgn="base" hangingPunct="0"/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Darbe emişi			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* Deformasyon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(LD)</a:t>
            </a:r>
          </a:p>
          <a:p>
            <a:pPr eaLnBrk="0" fontAlgn="base" hangingPunct="0"/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Suni yaşlandırma			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* Düşük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Sıcaklıklar</a:t>
            </a:r>
            <a:r>
              <a:rPr lang="en-US" sz="1600" dirty="0">
                <a:latin typeface="Arial Narrow" panose="020B0606020202030204" pitchFamily="34" charset="0"/>
                <a:ea typeface="+mj-ea"/>
                <a:cs typeface="+mj-cs"/>
              </a:rPr>
              <a:t>(-10oC, -20oC, -</a:t>
            </a:r>
            <a:r>
              <a:rPr lang="en-US" sz="1600" dirty="0" smtClean="0">
                <a:latin typeface="Arial Narrow" panose="020B0606020202030204" pitchFamily="34" charset="0"/>
                <a:ea typeface="+mj-ea"/>
                <a:cs typeface="+mj-cs"/>
              </a:rPr>
              <a:t>30oC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eaLnBrk="0" fontAlgn="base" hangingPunct="0"/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Çene bandı			* Erimiş Metal Sıçraması (MM)</a:t>
            </a:r>
          </a:p>
          <a:p>
            <a:pPr eaLnBrk="0" fontAlgn="base" hangingPunct="0"/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Alev dayanıklılığı</a:t>
            </a: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4562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BAŞ KORUYUCULARI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2.1.3. Baretin Yapısı ve teknik Özellikleri</a:t>
            </a:r>
            <a:endParaRPr lang="tr-TR" sz="18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2-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Baret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darbeye, neme, ısıya, yağa, aside, tere ve elektriğe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karşı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dayanıklı malzemeden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imal edilmiş olmalıdır.</a:t>
            </a:r>
            <a:b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</a:b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3-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Baretin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gövdesini güçlendirmek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için yapılan ve önden arkaya doğru uzanan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öndüle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çıkıntılar maksimum 5 tane olmalıdır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  <a:b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</a:b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4-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Baretin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siperliği, minimum 4 cm, maksimum 5 cm olmalı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gövde ile açı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görüşü engellemeyecek şekilde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olmalıdır.</a:t>
            </a:r>
            <a:b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</a:b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5-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Baret isteğe bağlı olmak koşulu ile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3 numara altında imal edilir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Bunlar 50-54, 54-57 ve 57-62 cm.’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  <a:b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</a:b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6-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Baret baş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çevre bandı ayarlanabilir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olmalı.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Genisligi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30 mm’ den küçük olmamalıdır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  <a:b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</a:b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7-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Ter bandı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baş çevre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bandinin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bir parçası olabileceği gibi,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sokulur takılır da olabilir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Ter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bandi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en az alın kısmını kapsayacak büyüklükte olmalıdır.</a:t>
            </a:r>
            <a:b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</a:b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8- Baş çevre bandı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en az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4 adet baş üstü bandı ile donatılmalı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baş üstü bandının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genişliği minimum 20 mm. olmalıdır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8451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BAŞ KORUYUCULARI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2.1.3. Baretin Yapısı ve teknik Özellikleri</a:t>
            </a:r>
            <a:endParaRPr lang="tr-TR" sz="18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9-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Baret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hava alacak şekilde dizayn edilmelidir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  <a:b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</a:b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a-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Baş çevre bandı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en büyük numaraya göre ayarlandığında baret ile kafa arasındaki açıklık mm’ den küçük olmamalıdır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  <a:b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</a:b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b-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Baş üstü bantları ayarlandığında,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baret üst noktası ile 30 mm.’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lik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bir boşluk olmalıdır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  <a:b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</a:b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10-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Koruyucu yastık,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kaucuk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plastik köpüğü vb.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esnek bir malzemeden olmalıdır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  <a:b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</a:b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11-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Çene kayışı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uygun malzemeden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en az 13 mm eninde ve ayarlanabilir olmalıdır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  <a:b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</a:b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12-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Baretin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başa geçen kısmı 80 mm’ den az olmamalı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eğik çalışıldığında baret kafadan düşmemelidir.</a:t>
            </a:r>
            <a:b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</a:b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13-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Baretin tüm kısımları ile birlikte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ağırlığı 450 gr’ dan fazla olmamalıdır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  <a:b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</a:b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14-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Baret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50 Hz.’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lik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20.000 V.’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luk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gerilime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3 dakika dayanabilecek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yalıtkanlığa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sahip olmalıdır.</a:t>
            </a:r>
            <a:b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</a:b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15-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Baret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TS 2429′ de belirtilen mekanik testlere karşı mukavim olmalıdır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2837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BAŞ KORUYUCULARI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2.1.4. Baret Çeşitleri</a:t>
            </a:r>
            <a:endParaRPr lang="tr-TR" sz="18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Plastik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Baretler:</a:t>
            </a:r>
          </a:p>
          <a:p>
            <a:pPr lvl="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Darbe tesirlerinden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korunmak için kullanılır,</a:t>
            </a:r>
          </a:p>
          <a:p>
            <a:pPr lvl="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Düşme mesafesine bağlı olarak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10 –15 Kg ağırlığındaki cisimlerin etkilerinden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korur(5 kg bir ağırlığın 1 metre yüksekten düşmesine dayanır)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,</a:t>
            </a: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lvl="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Demir-çelik,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madencilik, bina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gemi ve tünel inşaatla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rında kullanılır,</a:t>
            </a:r>
          </a:p>
          <a:p>
            <a:pPr lvl="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Yalıtkan özelliği nedeni ile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600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V’a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kadar güvenlik sağlar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</a:t>
            </a:r>
          </a:p>
          <a:p>
            <a:pPr lvl="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Sert,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sağlam,güneş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ışınına, yağa, neme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dayanıklı,plastik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malzemeden yapılır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lvl="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Plastik baretler,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asgari 300 gr. Ağırlığında olup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iyi kullanıldığı takdirde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5 yıl süreyle kullanılabilir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lvl="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Bileşiminde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polietilen oranı fazla olan plastik baretler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sıcak ortamlarda yumuşadığından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bu yerlerde kullanılmamalıdır.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3697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BAŞ KORUYUCULARI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2.1.4. Baret Çeşitleri</a:t>
            </a:r>
            <a:endParaRPr lang="tr-TR" sz="18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Yalıtkan-Plastik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Baretler: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Bu sınıfa giren baretler,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hem darbelere hem de elektrik enerjisi tehlikelerine karşı kullanılır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Yüksek düzeyde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yalıtkanlık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özelliğine sahiptir.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Bu tür baretler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üzerinde, havalandırma deliği ve perçin gibi metal parça bulunmaz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Genellikle, elektrik işlerinde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kullanılırlar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Alüminyum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Baretler: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İşyerinde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duran engellere çarpma riskine karşı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kullanımı uygundur,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Elektriksel kaza ihtimalinin çok düşük olduğu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yerlerde kullanılmalıdır,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Alüminyum yapıldığından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sıcak çalışma ortamında kullanılabilir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Hafif ve ısıya dayanıklı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olması nedeniyle,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plastik baretlerin kullanılamayacağı işler için elverişlidir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Petrol kuyuları, rafineri ve kimyasallarla çalışılan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tesislerde kullanılır.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357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BAŞ KORUYUCULARI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2.1.4. Baret Çeşitleri</a:t>
            </a:r>
            <a:endParaRPr lang="tr-TR" sz="18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Darbeye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Karşı Kullanılan Başlıklar (Kep)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Kullanıcının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başını, sabit durumdaki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sert cisimlere çarpma sonucu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oluşabilecek yaralanmalara karşı korumak amacıyla tasarlanan başlıklar (kep-darbe başlığı) olarak tanımlanmıştır. Teknik olarak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baretin sahip olduğu koruma seviyesini sağlayamadığı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için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baret yerine kullanılmaz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Bu donanımlar TS EN 812 standardına uygun olmalıdır.</a:t>
            </a:r>
          </a:p>
          <a:p>
            <a:pPr marL="0" indent="0">
              <a:lnSpc>
                <a:spcPct val="12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1026" name="Picture 2" descr="D:\İŞ SAĞLIĞI VE GÜVENLİĞİ UZEM\ÇEKİLEN DERSLER\2. SINIF 1. DÖNEM\KİŞİSEL KORUYUCU DONANIM\ke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463" y="3907448"/>
            <a:ext cx="3896648" cy="234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09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BAŞ KORUYUCULARI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2.1.5. </a:t>
            </a: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Baret </a:t>
            </a: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Çeşitlerinin Renkleri ve Anlamları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Baretler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birçok renge sahip olup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her bir renk ayrı bir çalışan personeli ifade ediyor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Bu farklılığın nedeni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hem yönetimsel açıdan hem de güvenlik açısından önemlidir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Şimdi bu baret çeşitlerini kullanım sıklıklarına ve anlamlarına göre sıralayalım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Beyaz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Baret  :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Bu baret çeşidi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yöneticiler, teknik personeli veya ziyaretçileri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tarafından takılır.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Mühendis, mimar ve teknikerler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çalışma alanı içerisinde bu baret çeşidini takarlar. Aynı şekilde sahaya giren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ziyaretçiler ve yöneticiler beyaz bareti takmak zorundadırlar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lnSpc>
                <a:spcPct val="200000"/>
              </a:lnSpc>
              <a:buNone/>
            </a:pPr>
            <a:endParaRPr lang="tr-TR" sz="1600" dirty="0" smtClean="0"/>
          </a:p>
          <a:p>
            <a:pPr marL="0" indent="0">
              <a:lnSpc>
                <a:spcPct val="200000"/>
              </a:lnSpc>
              <a:buNone/>
            </a:pP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Sarı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Baret :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Sarı renge ait baret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işçiler tarafından takılmaktadır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Maden işçileri, inşaat işçileri ve sanayi işçileri tarafından çalıma alanı içerisinde (ki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bu alanlar en zor çalışma alanlarıdır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) takmaları zorunludur.</a:t>
            </a: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4" name="Resim 3" descr="http://cdn.avansas.com/assets/65502/essafe-ge1548b-baret-enseden-ayarli-beyaz-0-zoom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438" y="3856892"/>
            <a:ext cx="1894377" cy="1453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Resim 4" descr="http://www.enzetsafety.com/image/cache/data/Ba%C5%9F/588-500x50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478" y="3856892"/>
            <a:ext cx="1930645" cy="14536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69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BAŞ KORUYUCULARI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2.1.5. </a:t>
            </a: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Baret </a:t>
            </a: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Çeşitlerinin Renkleri ve Anlamları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Mavi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Baret  :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Mavi renge sahip baret çeşidi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bakımdan sorumlu olan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ve formenler (Vardiya Sorumluları) tarafından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takılmaktadır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En az güvenlik ekipmanı gerektirmekle birlikte takıldığı durumda bir hayat kurtarır.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Turuncu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Baret :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Bu baret çeşidini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ustabaşı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veya teknisyenler kullanılırlar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Yine diğer baret türlerinde olduğu gibi bunda türde de takması zorunlu ve takıldığı durumda hayat kurtarıcı etkiye sahiptir.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1026" name="Picture 2" descr="D:\İŞ SAĞLIĞI VE GÜVENLİĞİ UZEM\ÇEKİLEN DERSLER\2. SINIF 1. DÖNEM\KİŞİSEL KORUYUCU DONANIM\resimler\turuncu bare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005" y="3099655"/>
            <a:ext cx="2466975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İŞ SAĞLIĞI VE GÜVENLİĞİ UZEM\ÇEKİLEN DERSLER\2. SINIF 1. DÖNEM\KİŞİSEL KORUYUCU DONANIM\resimler\mavi bare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682" y="3099655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36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BAŞ KORUYUCULARI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2.1.5. </a:t>
            </a: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Baret </a:t>
            </a: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Çeşitlerinin Renkleri ve Anlamları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Yeşil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Baret  :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Yeşil renkli baret çeşidi şantiyede, sahada veya tesiste bulunan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sağlık personelleri tarafından kullanılır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Doktor, hemşire ve acil müdahale ekiplerinin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herhangi bir kazanın yaşandığı yerde hastaya veya kazazedeye müdahale ederken yeşil bareti kullanılırlar. Özellikle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doğal afet veya acil durumlarda yeşil baret kullanan personellere sıklıkla rastlanılır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Kırmızı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Baret :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Kırmızı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renkli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baret çeşidi,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iş güvenliği, savunma personelleri ve kalite kontrol ekipleri tarafından takılmaktadır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Bu baret çeşidinin kullanım alanı çok fazla olmadığı için yaygın bir şekilde kullanılıp çok fazla görmediğimiz bir baret çeşididir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2050" name="Picture 2" descr="D:\İŞ SAĞLIĞI VE GÜVENLİĞİ UZEM\ÇEKİLEN DERSLER\2. SINIF 1. DÖNEM\KİŞİSEL KORUYUCU DONANIM\resimler\kırmızı bare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461" y="3401156"/>
            <a:ext cx="2344616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İŞ SAĞLIĞI VE GÜVENLİĞİ UZEM\ÇEKİLEN DERSLER\2. SINIF 1. DÖNEM\KİŞİSEL KORUYUCU DONANIM\resimler\yeşil bare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835" y="3544033"/>
            <a:ext cx="2466975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761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BAŞ KORUYUCULARI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2.1.5. </a:t>
            </a: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Baret </a:t>
            </a: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Çeşitlerinin Renkleri ve Anlamları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6" name="Resim 5" descr="D:\İŞ SAĞLIĞI VE GÜVENLİĞİ UZEM\ÇEKİLEN DERSLER\2. SINIF 1. DÖNEM\KİŞİSEL KORUYUCU DONANIM\renge göre baret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057" y="2157046"/>
            <a:ext cx="7152543" cy="47009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810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BAŞ KORUYUCULARI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2.2. </a:t>
            </a: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Saçlı Derinin Korunması</a:t>
            </a:r>
            <a:endParaRPr lang="tr-TR" sz="18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Özellikle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kadın işçilerin saçlarının makinelerin hareketli aksamına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(miller, kayışlar, volanlar, zincirler, matkaplar, dişliler) kaptırılmaması ve kazaya uğramamaları için saçlarını örten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başörtüsü veya saç filesi şeklinde korunma malzemesidir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</p:txBody>
      </p:sp>
      <p:pic>
        <p:nvPicPr>
          <p:cNvPr id="6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640" y="3024553"/>
            <a:ext cx="5224975" cy="3833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7671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BAŞ KORUYUCULARI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2.3. </a:t>
            </a: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Koruyucu Başlık</a:t>
            </a:r>
            <a:endParaRPr lang="tr-TR" sz="18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Asit Başlığı :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Başı ve yüzü kimyasal maddelerden özellikle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asit sıçramalarından korumak üzere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kullanılır.  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Boyacı Başlığı :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Özellikle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boya püskürtme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işçilerinin başlarını 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solunum yollarını korumada kullanılır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</p:txBody>
      </p:sp>
      <p:pic>
        <p:nvPicPr>
          <p:cNvPr id="5" name="Picture 4" descr="j021520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422" y="4739029"/>
            <a:ext cx="2136531" cy="1954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975" y="2555630"/>
            <a:ext cx="3703569" cy="1688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419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smtClean="0">
                <a:latin typeface="Arial Narrow" panose="020B0606020202030204" pitchFamily="34" charset="0"/>
              </a:rPr>
              <a:t>3. </a:t>
            </a:r>
            <a:r>
              <a:rPr lang="tr-TR" sz="3600" b="1" dirty="0" smtClean="0">
                <a:latin typeface="Arial Narrow" panose="020B0606020202030204" pitchFamily="34" charset="0"/>
              </a:rPr>
              <a:t>KAYNAKLAR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 fontScale="85000" lnSpcReduction="20000"/>
          </a:bodyPr>
          <a:lstStyle/>
          <a:p>
            <a:r>
              <a:rPr lang="tr-TR" sz="2400" dirty="0"/>
              <a:t>Cengiz AYNA: " Kişisel Koruyucu Donanımlar” İş Makinaları Mühendisleri Birliği Derneği, Sayı: Şubat - 2006 - Yayın Tarihi: 23.12.2010</a:t>
            </a:r>
          </a:p>
          <a:p>
            <a:pPr lvl="0"/>
            <a:r>
              <a:rPr lang="tr-TR" sz="2400" dirty="0" smtClean="0"/>
              <a:t>http</a:t>
            </a:r>
            <a:r>
              <a:rPr lang="tr-TR" sz="2400" dirty="0"/>
              <a:t>://www.mevzuat.gov.tr/ </a:t>
            </a:r>
          </a:p>
          <a:p>
            <a:pPr lvl="0"/>
            <a:r>
              <a:rPr lang="tr-TR" sz="2400" dirty="0"/>
              <a:t>http://www.csgb.gov.tr/csgbPortal/csgb.portal </a:t>
            </a:r>
          </a:p>
          <a:p>
            <a:pPr lvl="0"/>
            <a:r>
              <a:rPr lang="tr-TR" sz="2400" dirty="0"/>
              <a:t>http://www.isgum.gov.tr/ </a:t>
            </a:r>
          </a:p>
          <a:p>
            <a:pPr lvl="0"/>
            <a:r>
              <a:rPr lang="tr-TR" sz="2400" dirty="0"/>
              <a:t>http://www.casgem.gov.tr/ </a:t>
            </a:r>
          </a:p>
          <a:p>
            <a:r>
              <a:rPr lang="tr-TR" sz="2400" dirty="0" smtClean="0"/>
              <a:t>Kişisel </a:t>
            </a:r>
            <a:r>
              <a:rPr lang="tr-TR" sz="2400" dirty="0"/>
              <a:t>Koruyucu Donanım Yönetmeliği. (2004 </a:t>
            </a:r>
            <a:r>
              <a:rPr lang="tr-TR" sz="2400" dirty="0" err="1"/>
              <a:t>rev</a:t>
            </a:r>
            <a:r>
              <a:rPr lang="tr-TR" sz="2400" dirty="0"/>
              <a:t>. 2006). </a:t>
            </a:r>
          </a:p>
          <a:p>
            <a:r>
              <a:rPr lang="tr-TR" sz="2400" dirty="0"/>
              <a:t>Kişisel Koruyucu Donanımların İşyerlerinde Kullanılması Hakkında Yönetmelik. (2013). </a:t>
            </a:r>
          </a:p>
          <a:p>
            <a:r>
              <a:rPr lang="en-US" sz="2400" dirty="0"/>
              <a:t>Herrick, R. F. (2011). Personal Protection, Encyclopedia of Occupational Health and Safety, Geneva: International Labor Organization </a:t>
            </a:r>
          </a:p>
          <a:p>
            <a:r>
              <a:rPr lang="tr-TR" sz="2400" dirty="0"/>
              <a:t>Demirbilek, T. Ve Çakır, Ö. (2008). Kişisel koruyucu donanım kullanımını etkileyen bireysel ve örgütsel değişkenler. Dokuz Eylül Üniversitesi İktisadi ve İdari Bilimler Fakültesi Dergisi Cilt: 23, Sayı: 2, </a:t>
            </a:r>
            <a:r>
              <a:rPr lang="tr-TR" sz="2400" dirty="0" err="1"/>
              <a:t>ss</a:t>
            </a:r>
            <a:r>
              <a:rPr lang="tr-TR" sz="2400" dirty="0"/>
              <a:t>: 173-191. </a:t>
            </a:r>
          </a:p>
          <a:p>
            <a:r>
              <a:rPr lang="en-US" sz="2400" dirty="0"/>
              <a:t>Stony Brook University. Personal </a:t>
            </a:r>
            <a:r>
              <a:rPr lang="en-US" sz="2400" dirty="0" err="1"/>
              <a:t>Prptective</a:t>
            </a:r>
            <a:r>
              <a:rPr lang="en-US" sz="2400" dirty="0"/>
              <a:t> Equipment Selection Guide. New York </a:t>
            </a:r>
          </a:p>
          <a:p>
            <a:r>
              <a:rPr lang="tr-TR" sz="2400" dirty="0"/>
              <a:t>Yıldırım ÇAKAR: "Kişisel Koruyucu Donanım Mevzuatı” Mühendis ve Makina odaları dergisi, cilt:50 sayı: 593 ss:33-36</a:t>
            </a:r>
          </a:p>
        </p:txBody>
      </p:sp>
    </p:spTree>
    <p:extLst>
      <p:ext uri="{BB962C8B-B14F-4D97-AF65-F5344CB8AC3E}">
        <p14:creationId xmlns:p14="http://schemas.microsoft.com/office/powerpoint/2010/main" val="93197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6904</TotalTime>
  <Words>803</Words>
  <Application>Microsoft Office PowerPoint</Application>
  <PresentationFormat>Özel</PresentationFormat>
  <Paragraphs>142</Paragraphs>
  <Slides>22</Slides>
  <Notes>0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3" baseType="lpstr">
      <vt:lpstr>Office Teması</vt:lpstr>
      <vt:lpstr>BAŞ KORUYUCULARI</vt:lpstr>
      <vt:lpstr>KONU BAŞLIKLARI</vt:lpstr>
      <vt:lpstr>1. Giriş</vt:lpstr>
      <vt:lpstr>2. BAŞ KORUYUCULARI</vt:lpstr>
      <vt:lpstr>2. BAŞ KORUYUCULARI</vt:lpstr>
      <vt:lpstr>2. BAŞ KORUYUCULARI</vt:lpstr>
      <vt:lpstr>2. BAŞ KORUYUCULARI</vt:lpstr>
      <vt:lpstr>2. BAŞ KORUYUCULARI</vt:lpstr>
      <vt:lpstr>2. BAŞ KORUYUCULARI</vt:lpstr>
      <vt:lpstr>2. BAŞ KORUYUCULARI</vt:lpstr>
      <vt:lpstr>2. BAŞ KORUYUCULARI</vt:lpstr>
      <vt:lpstr>2. BAŞ KORUYUCULARI</vt:lpstr>
      <vt:lpstr>2. BAŞ KORUYUCULARI</vt:lpstr>
      <vt:lpstr>2. BAŞ KORUYUCULARI</vt:lpstr>
      <vt:lpstr>2. BAŞ KORUYUCULARI</vt:lpstr>
      <vt:lpstr>2. BAŞ KORUYUCULARI</vt:lpstr>
      <vt:lpstr>2. BAŞ KORUYUCULARI</vt:lpstr>
      <vt:lpstr>2. BAŞ KORUYUCULARI</vt:lpstr>
      <vt:lpstr>2. BAŞ KORUYUCULARI</vt:lpstr>
      <vt:lpstr>2. BAŞ KORUYUCULARI</vt:lpstr>
      <vt:lpstr>2. BAŞ KORUYUCULARI</vt:lpstr>
      <vt:lpstr>3. KAYNAKLAR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UZEM - Part 1</dc:creator>
  <cp:lastModifiedBy>windows</cp:lastModifiedBy>
  <cp:revision>330</cp:revision>
  <cp:lastPrinted>2018-02-07T07:08:30Z</cp:lastPrinted>
  <dcterms:created xsi:type="dcterms:W3CDTF">2016-06-28T08:34:33Z</dcterms:created>
  <dcterms:modified xsi:type="dcterms:W3CDTF">2019-11-01T10:11:05Z</dcterms:modified>
</cp:coreProperties>
</file>