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5" r:id="rId3"/>
    <p:sldId id="337" r:id="rId4"/>
    <p:sldId id="412" r:id="rId5"/>
    <p:sldId id="411" r:id="rId6"/>
    <p:sldId id="413" r:id="rId7"/>
    <p:sldId id="414" r:id="rId8"/>
    <p:sldId id="415" r:id="rId9"/>
    <p:sldId id="416" r:id="rId10"/>
    <p:sldId id="417" r:id="rId11"/>
    <p:sldId id="418" r:id="rId12"/>
    <p:sldId id="419" r:id="rId13"/>
    <p:sldId id="420" r:id="rId14"/>
    <p:sldId id="421" r:id="rId15"/>
    <p:sldId id="422" r:id="rId16"/>
    <p:sldId id="423" r:id="rId17"/>
    <p:sldId id="425" r:id="rId18"/>
    <p:sldId id="424" r:id="rId19"/>
    <p:sldId id="426" r:id="rId20"/>
    <p:sldId id="427" r:id="rId21"/>
    <p:sldId id="428" r:id="rId22"/>
    <p:sldId id="284" r:id="rId23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484" autoAdjust="0"/>
  </p:normalViewPr>
  <p:slideViewPr>
    <p:cSldViewPr snapToGrid="0" showGuides="1">
      <p:cViewPr>
        <p:scale>
          <a:sx n="81" d="100"/>
          <a:sy n="81" d="100"/>
        </p:scale>
        <p:origin x="-216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4ECB7-15DF-45AA-862D-49739B00B4C9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F5A51-F5FB-47CC-B591-181658FE1B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46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F7EBA-E59B-4468-802A-D4C37BDC0766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FB4F5-5D0A-4FFE-8762-9ADD8F941D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761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437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53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98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781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45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62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885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4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11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1ED6-9D3E-4BAB-B336-E996545A2B25}" type="datetimeFigureOut">
              <a:rPr lang="tr-TR" smtClean="0"/>
              <a:t>13.12.2019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EA5C-D8CC-4D07-B0C3-D20FDDFF59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1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K&#304;&#350;&#304;SEL%20KORUYUCU%20DONANIMLAR%20DERS&#304;%20&#304;LK%204%20HAFTA/How%20Strong%20Are%20Safety%20Shoes%20Cheap%20Vs.%20Expensive%20in%20Hydraulic%20Press%20Test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3385" y="1872640"/>
            <a:ext cx="10058400" cy="2387600"/>
          </a:xfrm>
        </p:spPr>
        <p:txBody>
          <a:bodyPr>
            <a:normAutofit/>
          </a:bodyPr>
          <a:lstStyle/>
          <a:p>
            <a:r>
              <a:rPr lang="tr-TR" dirty="0" smtClean="0"/>
              <a:t>AYAK VE BACAK</a:t>
            </a:r>
            <a:br>
              <a:rPr lang="tr-TR" dirty="0" smtClean="0"/>
            </a:br>
            <a:r>
              <a:rPr lang="tr-TR" dirty="0" smtClean="0"/>
              <a:t>KORUYUCULARI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399207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dirty="0" err="1">
                <a:latin typeface="Arial Narrow" panose="020B0606020202030204" pitchFamily="34" charset="0"/>
              </a:rPr>
              <a:t>Öğr</a:t>
            </a:r>
            <a:r>
              <a:rPr lang="tr-TR" sz="3200" dirty="0">
                <a:latin typeface="Arial Narrow" panose="020B0606020202030204" pitchFamily="34" charset="0"/>
              </a:rPr>
              <a:t>. </a:t>
            </a:r>
            <a:r>
              <a:rPr lang="tr-TR" sz="3200" dirty="0" smtClean="0">
                <a:latin typeface="Arial Narrow" panose="020B0606020202030204" pitchFamily="34" charset="0"/>
              </a:rPr>
              <a:t>Gör. </a:t>
            </a:r>
            <a:r>
              <a:rPr lang="tr-TR" sz="3200" dirty="0">
                <a:latin typeface="Arial Narrow" panose="020B0606020202030204" pitchFamily="34" charset="0"/>
              </a:rPr>
              <a:t>Mehmet Ali </a:t>
            </a:r>
            <a:r>
              <a:rPr lang="tr-TR" sz="3200" dirty="0" smtClean="0">
                <a:latin typeface="Arial Narrow" panose="020B0606020202030204" pitchFamily="34" charset="0"/>
              </a:rPr>
              <a:t>ZENGİN</a:t>
            </a:r>
            <a:endParaRPr lang="tr-TR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KONU BAŞLIKLARI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1. GİRİŞ</a:t>
            </a:r>
            <a:r>
              <a:rPr lang="tr-TR" b="1" cap="all" dirty="0" smtClean="0"/>
              <a:t>	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2.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İŞ AYAKKBISININ ÖNEMİ</a:t>
            </a:r>
            <a:endParaRPr lang="tr-TR" sz="21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3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İŞ AYAKKABISI STANDARTLARI</a:t>
            </a:r>
          </a:p>
          <a:p>
            <a:pPr marL="0" indent="0">
              <a:buNone/>
            </a:pP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4.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AYAK </a:t>
            </a:r>
            <a:r>
              <a:rPr lang="tr-TR" sz="2100" b="1" dirty="0" smtClean="0">
                <a:latin typeface="Arial Narrow" panose="020B0606020202030204" pitchFamily="34" charset="0"/>
                <a:ea typeface="+mj-ea"/>
                <a:cs typeface="+mj-cs"/>
              </a:rPr>
              <a:t>VE BACAK </a:t>
            </a: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KORUYUCU ÇEŞİTLERİ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4.1. </a:t>
            </a:r>
            <a:r>
              <a:rPr lang="tr-TR" altLang="tr-TR" sz="2100" dirty="0">
                <a:latin typeface="Arial Narrow" panose="020B0606020202030204" pitchFamily="34" charset="0"/>
                <a:ea typeface="+mj-ea"/>
                <a:cs typeface="+mj-cs"/>
              </a:rPr>
              <a:t>Parmak Koruyucu Ayakkabılar</a:t>
            </a:r>
          </a:p>
          <a:p>
            <a:pPr marL="0" indent="0"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2100" dirty="0" smtClean="0">
                <a:latin typeface="Arial Narrow" panose="020B0606020202030204" pitchFamily="34" charset="0"/>
                <a:ea typeface="+mj-ea"/>
                <a:cs typeface="+mj-cs"/>
              </a:rPr>
              <a:t>4.2</a:t>
            </a:r>
            <a:r>
              <a:rPr lang="tr-TR" altLang="tr-TR" sz="2100" dirty="0">
                <a:latin typeface="Arial Narrow" panose="020B0606020202030204" pitchFamily="34" charset="0"/>
                <a:ea typeface="+mj-ea"/>
                <a:cs typeface="+mj-cs"/>
              </a:rPr>
              <a:t>. İletken Ayakkabılar </a:t>
            </a:r>
          </a:p>
          <a:p>
            <a:pPr marL="0" indent="0"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2100" dirty="0" smtClean="0">
                <a:latin typeface="Arial Narrow" panose="020B0606020202030204" pitchFamily="34" charset="0"/>
                <a:ea typeface="+mj-ea"/>
                <a:cs typeface="+mj-cs"/>
              </a:rPr>
              <a:t>4.3</a:t>
            </a:r>
            <a:r>
              <a:rPr lang="tr-TR" altLang="tr-TR" sz="2100" dirty="0">
                <a:latin typeface="Arial Narrow" panose="020B0606020202030204" pitchFamily="34" charset="0"/>
                <a:ea typeface="+mj-ea"/>
                <a:cs typeface="+mj-cs"/>
              </a:rPr>
              <a:t>. Yalıtkan Ayakkabılar</a:t>
            </a:r>
          </a:p>
          <a:p>
            <a:pPr marL="0" indent="0"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2100" dirty="0" smtClean="0">
                <a:latin typeface="Arial Narrow" panose="020B0606020202030204" pitchFamily="34" charset="0"/>
                <a:ea typeface="+mj-ea"/>
                <a:cs typeface="+mj-cs"/>
              </a:rPr>
              <a:t>4.4</a:t>
            </a:r>
            <a:r>
              <a:rPr lang="tr-TR" altLang="tr-TR" sz="2100" dirty="0">
                <a:latin typeface="Arial Narrow" panose="020B0606020202030204" pitchFamily="34" charset="0"/>
                <a:ea typeface="+mj-ea"/>
                <a:cs typeface="+mj-cs"/>
              </a:rPr>
              <a:t>. Kıvılcım Çıkarmayan Ayakkabılar </a:t>
            </a:r>
          </a:p>
          <a:p>
            <a:pPr marL="0" indent="0"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2100" dirty="0" smtClean="0">
                <a:latin typeface="Arial Narrow" panose="020B0606020202030204" pitchFamily="34" charset="0"/>
                <a:ea typeface="+mj-ea"/>
                <a:cs typeface="+mj-cs"/>
              </a:rPr>
              <a:t>4.5</a:t>
            </a: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. Bot, Çizmeler </a:t>
            </a:r>
          </a:p>
          <a:p>
            <a:pPr marL="0" indent="0">
              <a:buNone/>
            </a:pPr>
            <a:r>
              <a:rPr lang="tr-TR" altLang="tr-TR" sz="2100" dirty="0">
                <a:latin typeface="Arial Narrow" panose="020B0606020202030204" pitchFamily="34" charset="0"/>
                <a:ea typeface="+mj-ea"/>
                <a:cs typeface="+mj-cs"/>
              </a:rPr>
              <a:t>	4.6. Tozluklar</a:t>
            </a:r>
            <a:endParaRPr lang="tr-TR" sz="21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2100" dirty="0">
                <a:latin typeface="Arial Narrow" panose="020B0606020202030204" pitchFamily="34" charset="0"/>
                <a:ea typeface="+mj-ea"/>
                <a:cs typeface="+mj-cs"/>
              </a:rPr>
              <a:t>	4.7. Ziyaretçi Ayakkabıları</a:t>
            </a:r>
          </a:p>
          <a:p>
            <a:pPr marL="0" indent="0">
              <a:buNone/>
            </a:pPr>
            <a:r>
              <a:rPr lang="tr-TR" sz="2100" b="1" dirty="0">
                <a:latin typeface="Arial Narrow" panose="020B0606020202030204" pitchFamily="34" charset="0"/>
                <a:ea typeface="+mj-ea"/>
                <a:cs typeface="+mj-cs"/>
              </a:rPr>
              <a:t>5. İŞ AYAKKABISI İLE İLGİLİ GENEL BİLGİLER</a:t>
            </a:r>
          </a:p>
        </p:txBody>
      </p:sp>
    </p:spTree>
    <p:extLst>
      <p:ext uri="{BB962C8B-B14F-4D97-AF65-F5344CB8AC3E}">
        <p14:creationId xmlns:p14="http://schemas.microsoft.com/office/powerpoint/2010/main" val="117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 Narrow" panose="020B0606020202030204" pitchFamily="34" charset="0"/>
              </a:rPr>
              <a:t>1. </a:t>
            </a:r>
            <a:r>
              <a:rPr lang="tr-TR" sz="3600" dirty="0" smtClean="0">
                <a:latin typeface="Arial Narrow" panose="020B0606020202030204" pitchFamily="34" charset="0"/>
              </a:rPr>
              <a:t>Giriş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>
                <a:latin typeface="Arial Narrow" panose="020B0606020202030204" pitchFamily="34" charset="0"/>
              </a:rPr>
              <a:t>İş güvenliği malzemeleri arasında </a:t>
            </a:r>
            <a:r>
              <a:rPr lang="tr-TR" sz="1600" b="1" dirty="0">
                <a:latin typeface="Arial Narrow" panose="020B0606020202030204" pitchFamily="34" charset="0"/>
              </a:rPr>
              <a:t>en çok kullanılanlar iş güvenliği ayakkabıları ve iş eldivenleridir</a:t>
            </a:r>
            <a:r>
              <a:rPr lang="tr-TR" sz="1600" dirty="0">
                <a:latin typeface="Arial Narrow" panose="020B0606020202030204" pitchFamily="34" charset="0"/>
              </a:rPr>
              <a:t>. Bir çok işte </a:t>
            </a:r>
            <a:r>
              <a:rPr lang="tr-TR" sz="1600" b="1" dirty="0">
                <a:latin typeface="Arial Narrow" panose="020B0606020202030204" pitchFamily="34" charset="0"/>
              </a:rPr>
              <a:t>tehlikeye en yakın organlarımız el ve ayaklarımızdır</a:t>
            </a:r>
            <a:r>
              <a:rPr lang="tr-TR" sz="1600" dirty="0">
                <a:latin typeface="Arial Narrow" panose="020B0606020202030204" pitchFamily="34" charset="0"/>
              </a:rPr>
              <a:t>. Ancak her işin özelliği ve tehlikeleri farklı olacağından iş </a:t>
            </a:r>
            <a:r>
              <a:rPr lang="tr-TR" sz="1600" b="1" dirty="0">
                <a:latin typeface="Arial Narrow" panose="020B0606020202030204" pitchFamily="34" charset="0"/>
              </a:rPr>
              <a:t>ayakkabısı seçiminde dikkat edilmesi gereken bir çok nokta vardır.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sz="1600" dirty="0" smtClean="0">
                <a:latin typeface="Arial Narrow" panose="020B0606020202030204" pitchFamily="34" charset="0"/>
              </a:rPr>
              <a:t>	Özellikle </a:t>
            </a:r>
            <a:r>
              <a:rPr lang="tr-TR" sz="1600" b="1" dirty="0">
                <a:latin typeface="Arial Narrow" panose="020B0606020202030204" pitchFamily="34" charset="0"/>
              </a:rPr>
              <a:t>tehlikeli sınıfa giren işyerlerinde KKD kullanmamız </a:t>
            </a:r>
            <a:r>
              <a:rPr lang="tr-TR" sz="1600" dirty="0">
                <a:latin typeface="Arial Narrow" panose="020B0606020202030204" pitchFamily="34" charset="0"/>
              </a:rPr>
              <a:t>gerektiğini biliyoruz. </a:t>
            </a:r>
            <a:r>
              <a:rPr lang="tr-TR" sz="1600" b="1" dirty="0">
                <a:latin typeface="Arial Narrow" panose="020B0606020202030204" pitchFamily="34" charset="0"/>
              </a:rPr>
              <a:t>Bazen unutabiliriz </a:t>
            </a:r>
            <a:r>
              <a:rPr lang="tr-TR" sz="1600" dirty="0">
                <a:latin typeface="Arial Narrow" panose="020B0606020202030204" pitchFamily="34" charset="0"/>
              </a:rPr>
              <a:t>yada uygun olarak </a:t>
            </a:r>
            <a:r>
              <a:rPr lang="tr-TR" sz="1600" dirty="0" smtClean="0">
                <a:latin typeface="Arial Narrow" panose="020B0606020202030204" pitchFamily="34" charset="0"/>
              </a:rPr>
              <a:t>kullanmayabiliyoruz fakat bu </a:t>
            </a:r>
            <a:r>
              <a:rPr lang="tr-TR" sz="1600" dirty="0">
                <a:latin typeface="Arial Narrow" panose="020B0606020202030204" pitchFamily="34" charset="0"/>
              </a:rPr>
              <a:t>durumlarda </a:t>
            </a:r>
            <a:r>
              <a:rPr lang="tr-TR" sz="1600" b="1" dirty="0">
                <a:latin typeface="Arial Narrow" panose="020B0606020202030204" pitchFamily="34" charset="0"/>
              </a:rPr>
              <a:t>yaralanma riski taşıdığımızı </a:t>
            </a:r>
            <a:r>
              <a:rPr lang="tr-TR" sz="1600" dirty="0">
                <a:latin typeface="Arial Narrow" panose="020B0606020202030204" pitchFamily="34" charset="0"/>
              </a:rPr>
              <a:t>hatta ölebileceğimizi unutmamalıyız. Vücudu</a:t>
            </a:r>
            <a:r>
              <a:rPr lang="tr-TR" sz="1600" b="1" dirty="0">
                <a:latin typeface="Arial Narrow" panose="020B0606020202030204" pitchFamily="34" charset="0"/>
              </a:rPr>
              <a:t>muzun farklı bölümleri ayrı ayrı korunmalıdır.</a:t>
            </a:r>
            <a:r>
              <a:rPr lang="tr-TR" sz="1600" dirty="0">
                <a:latin typeface="Arial Narrow" panose="020B0606020202030204" pitchFamily="34" charset="0"/>
              </a:rPr>
              <a:t> Ve her farklı risk </a:t>
            </a:r>
            <a:r>
              <a:rPr lang="tr-TR" sz="1600" b="1" dirty="0">
                <a:latin typeface="Arial Narrow" panose="020B0606020202030204" pitchFamily="34" charset="0"/>
              </a:rPr>
              <a:t>farklı tipte kişisel korunma ekipmanı gerektirir</a:t>
            </a:r>
            <a:r>
              <a:rPr lang="tr-TR" sz="1600" dirty="0">
                <a:latin typeface="Arial Narrow" panose="020B0606020202030204" pitchFamily="34" charset="0"/>
              </a:rPr>
              <a:t>. </a:t>
            </a:r>
            <a:r>
              <a:rPr lang="tr-TR" sz="1600" b="1" dirty="0">
                <a:latin typeface="Arial Narrow" panose="020B0606020202030204" pitchFamily="34" charset="0"/>
              </a:rPr>
              <a:t>Yanlış koruma ekipmanı kullanmamızın </a:t>
            </a:r>
            <a:r>
              <a:rPr lang="tr-TR" sz="1600" dirty="0">
                <a:latin typeface="Arial Narrow" panose="020B0606020202030204" pitchFamily="34" charset="0"/>
              </a:rPr>
              <a:t>yada </a:t>
            </a:r>
            <a:r>
              <a:rPr lang="tr-TR" sz="1600" b="1" dirty="0">
                <a:latin typeface="Arial Narrow" panose="020B0606020202030204" pitchFamily="34" charset="0"/>
              </a:rPr>
              <a:t>koruma ekipmanı yanlış kullanmamız </a:t>
            </a:r>
            <a:r>
              <a:rPr lang="tr-TR" sz="1600" dirty="0">
                <a:latin typeface="Arial Narrow" panose="020B0606020202030204" pitchFamily="34" charset="0"/>
              </a:rPr>
              <a:t>sağlığımızı riske atar. </a:t>
            </a:r>
            <a:r>
              <a:rPr lang="tr-TR" sz="1600" b="1" dirty="0">
                <a:latin typeface="Arial Narrow" panose="020B0606020202030204" pitchFamily="34" charset="0"/>
              </a:rPr>
              <a:t>Her yıl yaklaşık binlerce çalışan ayaklarından yaralanmaktadır</a:t>
            </a:r>
            <a:r>
              <a:rPr lang="tr-TR" sz="1600" dirty="0">
                <a:latin typeface="Arial Narrow" panose="020B0606020202030204" pitchFamily="34" charset="0"/>
              </a:rPr>
              <a:t>. Bu </a:t>
            </a:r>
            <a:r>
              <a:rPr lang="tr-TR" sz="1600" b="1" dirty="0">
                <a:latin typeface="Arial Narrow" panose="020B0606020202030204" pitchFamily="34" charset="0"/>
              </a:rPr>
              <a:t>kazaların büyük bir kısmı iş ayakkabısı/botu giyilmemesinden </a:t>
            </a:r>
            <a:r>
              <a:rPr lang="tr-TR" sz="1600" dirty="0">
                <a:latin typeface="Arial Narrow" panose="020B0606020202030204" pitchFamily="34" charset="0"/>
              </a:rPr>
              <a:t>veya kullanılan ayakkabı/botun sağlam, işe uygun olmamasından kaynaklanmaktadır.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1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İŞ AYAKKABISININ ÖNEMİ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Ülkemizde iş kazalarında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çok yaralanan organ ayaklardır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Zemine temas eden tek nokta olması, e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limizdeki malzemeyi düşürdüğümüzde üstüne düşmesi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gibi etkiler nedeniyle ayaklarımız sürekli tehlike altındadır.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Özellikle inşaat sektöründeki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büyük iş gücü hacmi,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iş güvenliği ayakkabısının önemini her geçen gün arttırmaktadır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Zira bu gibi  sektörlerde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hem zemin hem de yükler nedeniyle onlarca tehlike vardır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Ayrıca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metal sanayi, elektrik ve sıcak işlem yapılan işlerde de iş güvenliği ayakkabısı kullanmak ayakları büyük ölçüde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korumaktadır.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Ayaklara Zarar Verebilecek Muhtemel Tehlikeler Şunlardır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1-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Çalışanların ağır malzemeleri kaldırmaları durumunda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2- Keskin kenar veya köşeler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3- Aşınmış elektrik telleri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4- Kaygan zeminler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5- Islak ortamlar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6- Kimyasallar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7- İnşaatlar / Yıkma çalışmaları</a:t>
            </a:r>
          </a:p>
          <a:p>
            <a:pPr marL="0" indent="0">
              <a:lnSpc>
                <a:spcPct val="150000"/>
              </a:lnSpc>
              <a:buNone/>
            </a:pPr>
            <a:endParaRPr lang="tr-TR" alt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25797" y="3223848"/>
            <a:ext cx="4632057" cy="342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2. İŞ AYAKKABISININ ÖNEMİ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</a:rPr>
              <a:t>	Uluslar </a:t>
            </a:r>
            <a:r>
              <a:rPr lang="tr-TR" sz="1600" b="1" dirty="0">
                <a:latin typeface="Arial Narrow" panose="020B0606020202030204" pitchFamily="34" charset="0"/>
              </a:rPr>
              <a:t>arası Çalışma Örgütü (ILO)’ </a:t>
            </a:r>
            <a:r>
              <a:rPr lang="tr-TR" sz="1600" b="1" dirty="0" err="1">
                <a:latin typeface="Arial Narrow" panose="020B0606020202030204" pitchFamily="34" charset="0"/>
              </a:rPr>
              <a:t>nun</a:t>
            </a:r>
            <a:r>
              <a:rPr lang="tr-TR" sz="1600" b="1" dirty="0">
                <a:latin typeface="Arial Narrow" panose="020B0606020202030204" pitchFamily="34" charset="0"/>
              </a:rPr>
              <a:t> </a:t>
            </a:r>
            <a:r>
              <a:rPr lang="tr-TR" sz="1600" dirty="0">
                <a:latin typeface="Arial Narrow" panose="020B0606020202030204" pitchFamily="34" charset="0"/>
              </a:rPr>
              <a:t>; iş kazalarından dolayı olan </a:t>
            </a:r>
            <a:r>
              <a:rPr lang="tr-TR" sz="1600" b="1" dirty="0">
                <a:latin typeface="Arial Narrow" panose="020B0606020202030204" pitchFamily="34" charset="0"/>
              </a:rPr>
              <a:t>yaralanmaların vücudun etkilenen bölümlerine </a:t>
            </a:r>
            <a:r>
              <a:rPr lang="tr-TR" sz="1600" dirty="0">
                <a:latin typeface="Arial Narrow" panose="020B0606020202030204" pitchFamily="34" charset="0"/>
              </a:rPr>
              <a:t>göre dağılımı ile ilgili derlediği istatistiksel sonuca bakıldığında; </a:t>
            </a:r>
            <a:r>
              <a:rPr lang="tr-TR" sz="1600" b="1" dirty="0">
                <a:latin typeface="Arial Narrow" panose="020B0606020202030204" pitchFamily="34" charset="0"/>
              </a:rPr>
              <a:t>ayak %34’ le başta gelmektedir</a:t>
            </a:r>
            <a:r>
              <a:rPr lang="tr-TR" sz="1600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sz="1600" dirty="0" smtClean="0">
                <a:latin typeface="Arial Narrow" panose="020B0606020202030204" pitchFamily="34" charset="0"/>
              </a:rPr>
              <a:t>.</a:t>
            </a:r>
            <a:endParaRPr lang="tr-TR" sz="1600" dirty="0">
              <a:latin typeface="Arial Narrow" panose="020B060602020203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5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477" y="2743200"/>
            <a:ext cx="5228493" cy="380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73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İŞ AYAKKABISI STANDARTLARI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Ülkemizde diğer tüm iş güvenliği ekipmanları gibi iş ayakkabıları 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bazı yönetmelik ve standartlara göre üretilip kullanılmalıdır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Donanımların İşyerlerinde Kullanılması Hakkında Yönetmelik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Kişisel Koruyucu Donanım Yönetmeliği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mevzuat açısından iş ayakkabılarının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nasıl üretileceğini, hangi özelliklere sahip olması gerektiğini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nasıl seçileceğini tarif ediyor.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Tüm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ayakkabıların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aynı asgari yeterliliklere sahip olması ise standartlar ile sağlanıyor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ülkemizde iş güvenliği ayakkabısı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TS EN ISO 20345 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Kişisel koruyucu donanım –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Emniyet ayak giyecekleri standardı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TS EN ISO 20347 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Kişisel koruyucu donanım –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İş ayak giyecekleri standardı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kullanılıyor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Ayakkabının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hangi standartlara uygun üretildiğini öğrenmek için ayakkabının genelde dil kısmında yer alan ürün etiketini kontrol edebiliriz.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4" name="Resim 3" descr="https://i0.wp.com/www.isgnedir.com/wp-content/uploads/2017/05/is-ayakkabisi-etiket.jpg?resize=107%2C97&amp;ssl=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58" y="5205046"/>
            <a:ext cx="2268050" cy="16529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46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İŞ AYAKKABISI STANDARTLARI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Bu örnek etiket üzerindeki kodların anlamları şöyledir 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ISO 20345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: Standart numarası.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0903119-01-86 :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PFI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Certificate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No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0193 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Ürünü onaylayan yetkili kurum referansı (PFI)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A-ONE/701 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Ürün adı ve grup numarası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08/2009 :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Üretim Tarihi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41 :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Ayakkabı Numarası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S2 :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Sınıflandırma tipi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İş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ayakkabıları için mevcut olan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iki standartta da farklı tipte ayakkabı sınıflandırmaları vardır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Bunlar farklı amaçlarla kullanılacak ayakkabıların sınıflandırılması amacıyla yapılmıştır. Sınıflandırma listelerini aşağıda görebilirsiniz.</a:t>
            </a:r>
          </a:p>
          <a:p>
            <a:pPr marL="0" indent="0">
              <a:lnSpc>
                <a:spcPct val="20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5" name="Resim 4" descr="https://i0.wp.com/www.isgnedir.com/wp-content/uploads/2017/05/is-ayakkabisi-etiket.jpg?resize=107%2C97&amp;ssl=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720" y="2461845"/>
            <a:ext cx="3323126" cy="2121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885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İŞ AYAKKABISI STANDARTLARI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TS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 ISO 20345 :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Çelik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veya </a:t>
            </a:r>
            <a:r>
              <a:rPr lang="tr-TR" altLang="tr-TR" sz="1600" dirty="0" err="1">
                <a:latin typeface="Arial Narrow" panose="020B0606020202030204" pitchFamily="34" charset="0"/>
                <a:ea typeface="+mj-ea"/>
                <a:cs typeface="+mj-cs"/>
              </a:rPr>
              <a:t>kompozit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burun korumalı iş ayakkabıları için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TS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EN ISO 20347 :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 Burun darbe dayanımı olmayan iş ayakkabıları için.</a:t>
            </a:r>
          </a:p>
          <a:p>
            <a:pPr marL="0" indent="0">
              <a:lnSpc>
                <a:spcPct val="150000"/>
              </a:lnSpc>
              <a:buNone/>
            </a:pPr>
            <a:endParaRPr lang="tr-TR" alt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75212"/>
              </p:ext>
            </p:extLst>
          </p:nvPr>
        </p:nvGraphicFramePr>
        <p:xfrm>
          <a:off x="955430" y="2181579"/>
          <a:ext cx="7051432" cy="1726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455"/>
                <a:gridCol w="6531977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SB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Temel Güvenlik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S1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Antistatik, Şok Emici Topuk Bölgesi, Yağa Dayanıklı Taban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S1 P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Antistatik, Şok Emici Topuk Bölgesi, Yağa Dayanıklı Taban, Çelik Ara Taban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S2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Antistatik</a:t>
                      </a:r>
                      <a:r>
                        <a:rPr lang="tr-TR" sz="1400" dirty="0">
                          <a:effectLst/>
                        </a:rPr>
                        <a:t>, Şok Emici Topuk Bölgesi, Yağa Dayanıklı Taban, Suya Dirençli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S3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Antistatik</a:t>
                      </a:r>
                      <a:r>
                        <a:rPr lang="tr-TR" sz="1400" dirty="0">
                          <a:effectLst/>
                        </a:rPr>
                        <a:t>, Şok Emici Topuk Bölgesi, Yağa Dayanıklı Taban, Suya Dirençli , Çelik Ara Taban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</a:tbl>
          </a:graphicData>
        </a:graphic>
      </p:graphicFrame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827719"/>
              </p:ext>
            </p:extLst>
          </p:nvPr>
        </p:nvGraphicFramePr>
        <p:xfrm>
          <a:off x="931985" y="4582993"/>
          <a:ext cx="7039707" cy="1626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8532"/>
                <a:gridCol w="662117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01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Antistatik</a:t>
                      </a:r>
                      <a:r>
                        <a:rPr lang="tr-TR" sz="1400" dirty="0">
                          <a:effectLst/>
                        </a:rPr>
                        <a:t>, Şok Emici Topuk Bölgesi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01 P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Antistatik</a:t>
                      </a:r>
                      <a:r>
                        <a:rPr lang="tr-TR" sz="1400" dirty="0">
                          <a:effectLst/>
                        </a:rPr>
                        <a:t>, Şok Emici Topuk Bölgesi , Çelik Ara Taban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02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Antistatik</a:t>
                      </a:r>
                      <a:r>
                        <a:rPr lang="tr-TR" sz="1400" dirty="0">
                          <a:effectLst/>
                        </a:rPr>
                        <a:t>, Şok Emici Topuk Bölgesi, Suya Dirençli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03</a:t>
                      </a:r>
                      <a:endParaRPr lang="tr-T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Antistatik</a:t>
                      </a:r>
                      <a:r>
                        <a:rPr lang="tr-TR" sz="1400" dirty="0">
                          <a:effectLst/>
                        </a:rPr>
                        <a:t>, Şok Emici Topuk Bölgesi, Suya Dirençli, Çelik Ara Taban</a:t>
                      </a:r>
                      <a:endParaRPr lang="tr-T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</a:tbl>
          </a:graphicData>
        </a:graphic>
      </p:graphicFrame>
      <p:pic>
        <p:nvPicPr>
          <p:cNvPr id="26625" name="Picture 1" descr="D:\İŞ SAĞLIĞI VE GÜVENLİĞİ UZEM\ÇEKİLEN DERSLER\2. SINIF 1. DÖNEM\KİŞİSEL KORUYUCU DONANIM\resimler\İŞ AYAKKABISI STANDART tekn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236" y="1816376"/>
            <a:ext cx="3889131" cy="481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81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3. İŞ AYAKKABISI STANDARTLARI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  <a:hlinkClick r:id="rId2" action="ppaction://hlinkfile"/>
              </a:rPr>
              <a:t>Ayrıca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  <a:hlinkClick r:id="rId2" action="ppaction://hlinkfile"/>
              </a:rPr>
              <a:t>ayakkabının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  <a:hlinkClick r:id="rId2" action="ppaction://hlinkfile"/>
              </a:rPr>
              <a:t>sahip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olduğu özellikler de çeşitli kodlarla ek olarak belirtilebilir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33424"/>
              </p:ext>
            </p:extLst>
          </p:nvPr>
        </p:nvGraphicFramePr>
        <p:xfrm>
          <a:off x="1143001" y="2212294"/>
          <a:ext cx="4484076" cy="3731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2230"/>
                <a:gridCol w="3831846"/>
              </a:tblGrid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P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Çelik Ara Taban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C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İletken Ayakkabı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A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Antistatik</a:t>
                      </a:r>
                      <a:r>
                        <a:rPr lang="tr-TR" sz="1600" dirty="0">
                          <a:effectLst/>
                        </a:rPr>
                        <a:t> Ayakkabı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HI: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Sıcağa Karşı Yalıtım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CI: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Soğuğa Karşı Yalıtım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E: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Topuk Bölgesinin Enerji Absorpsiyonu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WRU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Suya Dayanıklı Saya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HRO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300 °C’ye Dayanıklı Taban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  <a:tr h="41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ESD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Elektrostatik Boşalım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57150" marB="57150" anchor="b"/>
                </a:tc>
              </a:tr>
            </a:tbl>
          </a:graphicData>
        </a:graphic>
      </p:graphicFrame>
      <p:pic>
        <p:nvPicPr>
          <p:cNvPr id="31745" name="Picture 1" descr="D:\İŞ SAĞLIĞI VE GÜVENLİĞİ UZEM\ÇEKİLEN DERSLER\2. SINIF 1. DÖNEM\KİŞİSEL KORUYUCU DONANIM\resimler\iş-ayakkabıları SEMBO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406" y="2262921"/>
            <a:ext cx="5764213" cy="37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40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AYAK BACAK KOTUYUCU ÇEŞİTLERİ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4.1. Parmak Koruyucu Ayakkabılar</a:t>
            </a: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tr-TR" altLang="tr-TR" sz="1600" dirty="0" smtClean="0"/>
              <a:t>	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Yuvarlanan ve ağır malzemelerle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çalışılan işlerde,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ayak parmaklarının korunması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için çelik burunlu ayakkabı, bot veya çizme kullanılır. </a:t>
            </a:r>
          </a:p>
          <a:p>
            <a:pPr>
              <a:lnSpc>
                <a:spcPct val="200000"/>
              </a:lnSpc>
              <a:spcBef>
                <a:spcPct val="0"/>
              </a:spcBef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		Güvenlik ayakkabılarının burunlarındaki metal bombeler için çeşitli ülke veya kuruluşların test standartları vardır.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Ülkemizde İşçi Sağlığı ve İş Güvenliği Tüzüğünün 532. maddesinde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; emniyet ayakkabılarının burunlarındaki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metal bombeler, 100 cm’ den düşecek 20 kilogram ağırlığa dayanacak şekilde çelik veya başka bir maddeden yapılmış olacaktır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” denilmektedir.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32770" name="Picture 2" descr="D:\İŞ SAĞLIĞI VE GÜVENLİĞİ UZEM\ÇEKİLEN DERSLER\2. SINIF 1. DÖNEM\KİŞİSEL KORUYUCU DONANIM\resimler\çelik burun demirkundura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553" y="4431322"/>
            <a:ext cx="6960853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9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AYAK BACAK KOTUYUCU ÇEŞİTLERİ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4.2. İletken Ayakkabılar :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Patlayıcı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maddelerle çalışılan yerlerde,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insan vücudunda oluşan statik elektriğin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tehlikesiz bir şekilde,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toprağa iletilmesi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için kullanılır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4.3.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Yalıtkan Ayakkabılar: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Elektrik işlerinde çalışan işçilere yalıtkan ayakkabı verilmelidir.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Elektrik şoku kazalarında koruyucudurlar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Bu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ayakkabıların altı yüksek gerilime dayanıklı lastikten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olur. Kuru ve sağlam haldeyken tesirli bir koruma sağlar.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dirty="0">
              <a:latin typeface="Arial Narrow" panose="020B0606020202030204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319" y="2073519"/>
            <a:ext cx="3275427" cy="153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2" descr="D:\İŞ SAĞLIĞI VE GÜVENLİĞİ UZEM\ÇEKİLEN DERSLER\2. SINIF 1. DÖNEM\KİŞİSEL KORUYUCU DONANIM\resimler\yalıtkan elektrikçi ayakkabısı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318" y="4352481"/>
            <a:ext cx="3951165" cy="237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56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AYAK BACAK KOTUYUCU ÇEŞİTLERİ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4.4. Kıvılcım Çıkarmayan Ayakkabılar :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Patlayıcı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madde fabrikalarında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benzin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veya diğer kolay tutuşabilecek hidrokarbonlar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taşıyan tankların temizlenmesinde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çalışanlar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kıvılcım çıkarmayan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aynı zamanda metal çivisi olmayan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ayakkabıları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kullanmalıdırlar.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4.5. Bot</a:t>
            </a:r>
            <a:r>
              <a:rPr lang="tr-TR" sz="1800" b="1" dirty="0">
                <a:latin typeface="Arial Narrow" panose="020B0606020202030204" pitchFamily="34" charset="0"/>
                <a:ea typeface="+mj-ea"/>
                <a:cs typeface="+mj-cs"/>
              </a:rPr>
              <a:t>, Çizmeler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: Sulu, çamurlu ve asitli 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ortamlarda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 altı lastik veya plastik botlar ve çizmeler kullanılır.</a:t>
            </a:r>
          </a:p>
        </p:txBody>
      </p:sp>
      <p:pic>
        <p:nvPicPr>
          <p:cNvPr id="34818" name="Picture 2" descr="D:\İŞ SAĞLIĞI VE GÜVENLİĞİ UZEM\ÇEKİLEN DERSLER\2. SINIF 1. DÖNEM\KİŞİSEL KORUYUCU DONANIM\resimler\mekapnubu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5" b="12992"/>
          <a:stretch/>
        </p:blipFill>
        <p:spPr bwMode="auto">
          <a:xfrm>
            <a:off x="3657601" y="2614246"/>
            <a:ext cx="3317631" cy="165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Husoft\Desktop\2824_buyu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613" y="4926780"/>
            <a:ext cx="4030541" cy="181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36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4. AYAK BACAK KOTUYUCU ÇEŞİTLERİ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4.6. Tozluklar: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Bacakları, ateşe ve sıçrayan kıvılcımlara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karşı korumak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döküm işlerinde ve fırınlarda kullanılır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Tozluklar, pantolon veya tulum ve ayakkabı üzerine giyilir.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Erimiş maddelerle yapılan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çalışmalarda,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özellikle diz kapağını örten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yanmaz malzemeden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yapılmış tozluklar kullanılır.</a:t>
            </a:r>
            <a:endParaRPr 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b="1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1600" b="1" dirty="0" smtClean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4.7. Ziyaretçi Ayakkabıları</a:t>
            </a:r>
            <a:r>
              <a:rPr 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: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Ziyaretçiler için üretilmiştir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Ayağı darbelerden, ezilmelerden koruyan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burunu vardır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 Esnek yapısı sayesinde tüm günlük ayakkabılara takılabilir. </a:t>
            </a:r>
            <a:r>
              <a:rPr lang="tr-TR" sz="1600" b="1" dirty="0">
                <a:latin typeface="Arial Narrow" panose="020B0606020202030204" pitchFamily="34" charset="0"/>
                <a:ea typeface="+mj-ea"/>
                <a:cs typeface="+mj-cs"/>
              </a:rPr>
              <a:t>Farklı ziyaretçiler tarafından defalarca kullanılabilir</a:t>
            </a:r>
            <a:r>
              <a:rPr 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</p:txBody>
      </p:sp>
      <p:pic>
        <p:nvPicPr>
          <p:cNvPr id="7" name="Picture 5" descr="C:\Users\Husoft\Desktop\pr_01_24250_ma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097" y="2321170"/>
            <a:ext cx="3289300" cy="222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Husoft\Desktop\AYAK_KORUYUCU_b-25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564" y="5207976"/>
            <a:ext cx="2556405" cy="145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6 Resim" descr="http://www.maksimumisguvenligi.com/images/upp/Image/genel/gast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443" y="4859215"/>
            <a:ext cx="2901218" cy="198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34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5. İŞ AYAKKABISI İLE İLGİLİ GENEL BİLGİLER</a:t>
            </a:r>
            <a:endParaRPr lang="tr-TR" sz="3600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5.1. Doğru İş Güvenliği Ayakkabısı Seçimi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Yapılan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işin özelliklerine göre onlarca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farklı türde iş ayakkabısı çeşidi vardır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Yapılan iş için gereken iş ayakkabısı özelliklerini tespit edebilmek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risk analizlerinden faydalanmak gereklidir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Risk analizleri, işyerinde çalışanların maruz kaldığı tehlikeleri ve korunma yöntemlerini ortaya koyan çalışmalardır.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Tehlikeleri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ortadan kaldırmak veya etkilerini azaltmak için kullanılacak yöntemlerde öncelikli olarak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 kaynaklarını ortadan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kaldırmak olmalıdır. Tehlikenin etkisini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iş güvenliği ayakkabısı ile azaltmak en son yöntem olarak düşünülmelidir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. Ancak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iş güvenliği ayakkabılarının kullanımının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mecbur olduğu durumlarda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yapılan işin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tehlikelerine göre ayakkabı seçimi yapılmalıdır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Örneğin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 işlerinde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kesinlikle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taban ve burun koruyucusu olan ayakkabı türü tercih edilmelidir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Yani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S1 P ve S3 tipte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çelik burunlu ayakkabı kullanılmalıdır.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Ek özellik olarak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kış ayları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soğuğa dayanıklı ayakkabılar da tercih edilebilir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güvenlik özelliklerine ek olarak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konfor özellikleri de eklemek mümkündür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Yol inşaatı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işlerinde ise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sıcak asfalt tehlikesi nedeniyle mutlaka S1 P tip ayakkabılara sıcağa karşı dayanıklılık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özelliği eklenerek kullanılmalıdır.</a:t>
            </a:r>
          </a:p>
        </p:txBody>
      </p:sp>
    </p:spTree>
    <p:extLst>
      <p:ext uri="{BB962C8B-B14F-4D97-AF65-F5344CB8AC3E}">
        <p14:creationId xmlns:p14="http://schemas.microsoft.com/office/powerpoint/2010/main" val="25246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5. </a:t>
            </a:r>
            <a:r>
              <a:rPr lang="tr-TR" sz="3600" dirty="0">
                <a:latin typeface="Arial Narrow" panose="020B0606020202030204" pitchFamily="34" charset="0"/>
              </a:rPr>
              <a:t>İŞ AYAKKABISI İLE İLGİLİ GENEL BİLGİLER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Gıda sektöründe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ise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mikroorganizma taşınmasını engellemek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hijyenik ortam oluşturmak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02 tip ayakkabılar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kullanılabilir. Bu tip ayakkabılarda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terletme yapmayan ortopedik modeller tercih edilmelidir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Elektrik işleri için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mutlaka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yalıtkan özellikte ayakkabı kullanılmalıdır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Bu tür ayakkabılarda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kesinlikle metal parçalara yer verilmemelidir.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İş güvenliği ayakkabısı seçerken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şu sorulara cevap vermek en doğru ayakkabıyı seçmeye yardımcı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olur.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Taban koruması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gerekiyor mu?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Ortamda kayma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riski var mı?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Elektrik akımı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var mı?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Kimyasal var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mı?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⇒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 ısı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var mı?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8914" name="Picture 2" descr="D:\İŞ SAĞLIĞI VE GÜVENLİĞİ UZEM\ÇEKİLEN DERSLER\2. SINIF 1. DÖNEM\KİŞİSEL KORUYUCU DONANIM\resimler\doğru iş ayakkabıs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941" y="3772633"/>
            <a:ext cx="3065951" cy="257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00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5. </a:t>
            </a:r>
            <a:r>
              <a:rPr lang="tr-TR" sz="3600" dirty="0">
                <a:latin typeface="Arial Narrow" panose="020B0606020202030204" pitchFamily="34" charset="0"/>
              </a:rPr>
              <a:t>İŞ AYAKKABISI İLE İLGİLİ GENEL BİLGİLER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5.2. İş 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Ayakkabısı Bakımı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İş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ayakkabıları çalışma ortamındaki tehlikelerden bağımsız olarak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uzun süre sağlıklı bir şekilde kullanmak için temizlik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bakımlarına dikkat etmek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gerekir.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Kimyasal maddelere karşı koruma özelliği olmayan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bir ayakkabıyı bulaşması ihtimal olan her türlü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kimyasal temizlik maddesinden korumak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temizliği nemli bir bezle silerek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yapmak gerekir.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	Temizleme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esnasında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kesinlikle sivri ve keskin cisimler kullanılmamalıdır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Belirli dönemler dahilinde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gerekli boyama ve cilalama işlemleri yapılmalıdır.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	Yüksek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sıcaklığa dayanıklı olmayan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tip ayakkabıları yüksek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ısıdan uzak tutmaya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çalışın. Yoğun bir şekilde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ıslanması halinde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serin bir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ortamda kurumaya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bırakın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Ayakkabıların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ezilip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özeliklerini kaybetmemeleri için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üzerine ağır nesneler bırakmayın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	Çok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sıkı ya da ağır bir şekilde giyilen ayakkabılar ayağı terleteceğinden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ayaklarda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mantara yol açabileceği düşünülmektedir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. Bu nedenle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ayağa uygun ölçülerde ve ortopedik ayakkabılar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 tercih edilmeli,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başkasının ayakkabısı giyilmemeli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pamuklu çorap giyilmeli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ayak temizliğine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önem verilmelidir.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886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5. </a:t>
            </a:r>
            <a:r>
              <a:rPr lang="tr-TR" sz="3600" dirty="0">
                <a:latin typeface="Arial Narrow" panose="020B0606020202030204" pitchFamily="34" charset="0"/>
              </a:rPr>
              <a:t>İŞ AYAKKABISI İLE İLGİLİ GENEL BİLGİLER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5.3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. Ayak ve Bacak Koruyucularının Kullanılmasının Gerekli Olabileceği İşler ve Sektörler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Delinmez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tabanlı emniyet ayakkabıları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Karkas ve temel işleri, yol çalışmaları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İskelelerde yapılan çalışmalar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Bina yıkım işleri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Kalıp yapma ve sökme işleri de kapsayan beton ve prefabrike parçalarla yapılan çalışmalar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Şantiye alanı ve depolardaki işler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Çatı işleri</a:t>
            </a: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altLang="tr-TR" sz="1600" dirty="0"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5842" name="Picture 2" descr="D:\İŞ SAĞLIĞI VE GÜVENLİĞİ UZEM\ÇEKİLEN DERSLER\2. SINIF 1. DÖNEM\KİŞİSEL KORUYUCU DONANIM\resimler\çatı işleri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825" y="4665050"/>
            <a:ext cx="2838083" cy="194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 descr="D:\İŞ SAĞLIĞI VE GÜVENLİĞİ UZEM\ÇEKİLEN DERSLER\2. SINIF 1. DÖNEM\KİŞİSEL KORUYUCU DONANIM\resimler\yol çalışması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825" y="2144225"/>
            <a:ext cx="2838083" cy="199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6" name="Picture 2" descr="D:\İŞ SAĞLIĞI VE GÜVENLİĞİ UZEM\ÇEKİLEN DERSLER\2. SINIF 1. DÖNEM\KİŞİSEL KORUYUCU DONANIM\resimler\iskele çalışmaları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696" y="2470510"/>
            <a:ext cx="2705100" cy="333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95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5. </a:t>
            </a:r>
            <a:r>
              <a:rPr lang="tr-TR" sz="3600" dirty="0">
                <a:latin typeface="Arial Narrow" panose="020B0606020202030204" pitchFamily="34" charset="0"/>
              </a:rPr>
              <a:t>İŞ AYAKKABISI İLE İLGİLİ GENEL BİLGİLER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5.3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. Ayak ve Bacak Koruyucularının Kullanılmasının Gerekli Olabileceği İşler ve Sektörler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2. Delinmez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taban gerektirmeyen emniyet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ayakkabıları: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Çelik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köprüler,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bina inşaatı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sütunlar, kuleler, hidrolik çelik yapılar,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yüksek fırınlar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çelik işler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haddehaneler, büyük konteynerler, büyük boru hatları, vinç, ısı ve enerji santrallerinde yapılan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Fırın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yapımı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ısıtma ve havalandırma tesisatının kurulması ve montaj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işleri, Tadilat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bakım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Ergitme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ocakları,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metal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işleri,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demir işleme presle demire şekil verme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, sıcak presleme işleri ve metal çekme fabrikalarında yapılan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Yeraltında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taşocaklarında yapılan işler, hafriyat işleri, kömür işletmelerinde yapılan dekupaj işleri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Taş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yontma ve taş işleme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işleri, </a:t>
            </a: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Seramik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endüstrisinde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kalıp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işleri, Seramik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endüstrisinde fırınların içinin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döşenmesi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Seramik eşya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inşaat malzemesi kalıp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işleri, Taşıma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depolama işleri konserve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yiyeceklerin paketlenmesi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ve dondurulmuş etle yapılan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işler,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Gemi yapım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işleri,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Demiryolu manevra işleri</a:t>
            </a:r>
          </a:p>
        </p:txBody>
      </p:sp>
    </p:spTree>
    <p:extLst>
      <p:ext uri="{BB962C8B-B14F-4D97-AF65-F5344CB8AC3E}">
        <p14:creationId xmlns:p14="http://schemas.microsoft.com/office/powerpoint/2010/main" val="255647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latin typeface="Arial Narrow" panose="020B0606020202030204" pitchFamily="34" charset="0"/>
              </a:rPr>
              <a:t>5. </a:t>
            </a:r>
            <a:r>
              <a:rPr lang="tr-TR" sz="3600" dirty="0">
                <a:latin typeface="Arial Narrow" panose="020B0606020202030204" pitchFamily="34" charset="0"/>
              </a:rPr>
              <a:t>İŞ AYAKKABISI İLE İLGİLİ GENEL BİLGİLER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06062"/>
            <a:ext cx="10515600" cy="505264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sz="1800" b="1" dirty="0" smtClean="0">
                <a:latin typeface="Arial Narrow" panose="020B0606020202030204" pitchFamily="34" charset="0"/>
                <a:ea typeface="+mj-ea"/>
                <a:cs typeface="+mj-cs"/>
              </a:rPr>
              <a:t>5.3</a:t>
            </a:r>
            <a:r>
              <a:rPr lang="tr-TR" altLang="tr-TR" sz="1800" b="1" dirty="0">
                <a:latin typeface="Arial Narrow" panose="020B0606020202030204" pitchFamily="34" charset="0"/>
                <a:ea typeface="+mj-ea"/>
                <a:cs typeface="+mj-cs"/>
              </a:rPr>
              <a:t>. Ayak ve Bacak Koruyucularının Kullanılmasının Gerekli Olabileceği İşler ve Sektörler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3. Kaymayı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önleyici ve delinmeye dayanıklı ayakkabılar:</a:t>
            </a:r>
            <a:b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- Çatı </a:t>
            </a: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işleri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sz="1600" dirty="0" smtClean="0">
                <a:latin typeface="Arial Narrow" panose="020B0606020202030204" pitchFamily="34" charset="0"/>
                <a:ea typeface="+mj-ea"/>
                <a:cs typeface="+mj-cs"/>
              </a:rPr>
              <a:t>- Kaygan </a:t>
            </a: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zeminde çalışma gereken ve delinme riski içeren işler</a:t>
            </a:r>
            <a:b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/>
            </a:r>
            <a:b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4. Yalıtkan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tabanlı koruyucu ayakkabılar:</a:t>
            </a:r>
            <a:b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- Çok sıcak veya soğuk malzemelerle yapılan çalışmalar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/>
            </a:r>
            <a:b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/>
            </a:r>
            <a:b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altLang="tr-TR" sz="1600" b="1" dirty="0" smtClean="0">
                <a:latin typeface="Arial Narrow" panose="020B0606020202030204" pitchFamily="34" charset="0"/>
                <a:ea typeface="+mj-ea"/>
                <a:cs typeface="+mj-cs"/>
              </a:rPr>
              <a:t>5. Kolayca </a:t>
            </a:r>
            <a: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  <a:t>çıkarılabilen emniyet ayakkabıları:</a:t>
            </a:r>
            <a:br>
              <a:rPr lang="tr-TR" altLang="tr-TR" sz="1600" b="1" dirty="0"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tr-TR" altLang="tr-TR" sz="1600" dirty="0">
                <a:latin typeface="Arial Narrow" panose="020B0606020202030204" pitchFamily="34" charset="0"/>
                <a:ea typeface="+mj-ea"/>
                <a:cs typeface="+mj-cs"/>
              </a:rPr>
              <a:t>- Ergimiş maddelerin ayakkabıdan içeri girme riski bulunan işler</a:t>
            </a:r>
          </a:p>
        </p:txBody>
      </p:sp>
      <p:pic>
        <p:nvPicPr>
          <p:cNvPr id="37890" name="Picture 2" descr="D:\İŞ SAĞLIĞI VE GÜVENLİĞİ UZEM\ÇEKİLEN DERSLER\2. SINIF 1. DÖNEM\KİŞİSEL KORUYUCU DONANIM\resimler\ergimiiş met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746" y="4300538"/>
            <a:ext cx="1847850" cy="213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Picture 3" descr="D:\İŞ SAĞLIĞI VE GÜVENLİĞİ UZEM\ÇEKİLEN DERSLER\2. SINIF 1. DÖNEM\KİŞİSEL KORUYUCU DONANIM\resimler\soğuk hava 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646" y="2170601"/>
            <a:ext cx="3944950" cy="189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D:\İŞ SAĞLIĞI VE GÜVENLİĞİ UZEM\ÇEKİLEN DERSLER\2. SINIF 1. DÖNEM\KİŞİSEL KORUYUCU DONANIM\resimler\kaygan zemin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646" y="4300538"/>
            <a:ext cx="1972475" cy="213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33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haber - guvenlik ayakkabıs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" t="1817" r="1956" b="1817"/>
          <a:stretch>
            <a:fillRect/>
          </a:stretch>
        </p:blipFill>
        <p:spPr bwMode="auto">
          <a:xfrm>
            <a:off x="1658450" y="357187"/>
            <a:ext cx="8657858" cy="569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995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2" descr="cuma-me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9"/>
          <a:stretch>
            <a:fillRect/>
          </a:stretch>
        </p:blipFill>
        <p:spPr bwMode="auto">
          <a:xfrm>
            <a:off x="2344615" y="413613"/>
            <a:ext cx="5896708" cy="5655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546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 Narrow" panose="020B0606020202030204" pitchFamily="34" charset="0"/>
              </a:rPr>
              <a:t>6. KAYNAKLAR</a:t>
            </a:r>
            <a:endParaRPr lang="tr-TR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9874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/>
              <a:t>Cengiz AYNA: " Kişisel Koruyucu Donanımlar” İş Makinaları Mühendisleri Birliği Derneği, Sayı: Şubat - 2006 - Yayın Tarihi: 23.12.2010</a:t>
            </a:r>
          </a:p>
          <a:p>
            <a:pPr lvl="0"/>
            <a:r>
              <a:rPr lang="tr-TR" sz="2400" dirty="0" smtClean="0"/>
              <a:t>http</a:t>
            </a:r>
            <a:r>
              <a:rPr lang="tr-TR" sz="2400" dirty="0"/>
              <a:t>://www.mevzuat.gov.tr/ </a:t>
            </a:r>
          </a:p>
          <a:p>
            <a:pPr lvl="0"/>
            <a:r>
              <a:rPr lang="tr-TR" sz="2400" dirty="0"/>
              <a:t>http://www.csgb.gov.tr/csgbPortal/csgb.portal </a:t>
            </a:r>
          </a:p>
          <a:p>
            <a:pPr lvl="0"/>
            <a:r>
              <a:rPr lang="tr-TR" sz="2400" dirty="0"/>
              <a:t>http://www.isgum.gov.tr/ </a:t>
            </a:r>
          </a:p>
          <a:p>
            <a:pPr lvl="0"/>
            <a:r>
              <a:rPr lang="tr-TR" sz="2400" dirty="0"/>
              <a:t>http://www.casgem.gov.tr/ </a:t>
            </a:r>
          </a:p>
          <a:p>
            <a:r>
              <a:rPr lang="tr-TR" sz="2400" dirty="0" smtClean="0"/>
              <a:t>Kişisel </a:t>
            </a:r>
            <a:r>
              <a:rPr lang="tr-TR" sz="2400" dirty="0"/>
              <a:t>Koruyucu Donanım Yönetmeliği. (2004 </a:t>
            </a:r>
            <a:r>
              <a:rPr lang="tr-TR" sz="2400" dirty="0" err="1"/>
              <a:t>rev</a:t>
            </a:r>
            <a:r>
              <a:rPr lang="tr-TR" sz="2400" dirty="0"/>
              <a:t>. 2006). </a:t>
            </a:r>
          </a:p>
          <a:p>
            <a:r>
              <a:rPr lang="tr-TR" sz="2400" dirty="0"/>
              <a:t>Kişisel Koruyucu Donanımların İşyerlerinde Kullanılması Hakkında Yönetmelik. (2013). </a:t>
            </a:r>
          </a:p>
          <a:p>
            <a:r>
              <a:rPr lang="en-US" sz="2400" dirty="0"/>
              <a:t>Herrick, R. F. (2011). Personal Protection, Encyclopedia of Occupational Health and Safety, Geneva: International Labor Organization </a:t>
            </a:r>
          </a:p>
          <a:p>
            <a:r>
              <a:rPr lang="tr-TR" sz="2400" dirty="0"/>
              <a:t>Demirbilek, T. Ve Çakır, Ö. (2008). Kişisel koruyucu donanım kullanımını etkileyen bireysel ve örgütsel değişkenler. Dokuz Eylül Üniversitesi İktisadi ve İdari Bilimler Fakültesi Dergisi Cilt: 23, Sayı: 2, </a:t>
            </a:r>
            <a:r>
              <a:rPr lang="tr-TR" sz="2400" dirty="0" err="1"/>
              <a:t>ss</a:t>
            </a:r>
            <a:r>
              <a:rPr lang="tr-TR" sz="2400" dirty="0"/>
              <a:t>: 173-191. </a:t>
            </a:r>
          </a:p>
          <a:p>
            <a:r>
              <a:rPr lang="en-US" sz="2400" dirty="0"/>
              <a:t>Stony Brook University. Personal </a:t>
            </a:r>
            <a:r>
              <a:rPr lang="en-US" sz="2400" dirty="0" err="1"/>
              <a:t>Prptective</a:t>
            </a:r>
            <a:r>
              <a:rPr lang="en-US" sz="2400" dirty="0"/>
              <a:t> Equipment Selection Guide. New York </a:t>
            </a:r>
          </a:p>
          <a:p>
            <a:r>
              <a:rPr lang="tr-TR" sz="2400" dirty="0"/>
              <a:t>Yıldırım ÇAKAR: "Kişisel Koruyucu Donanım Mevzuatı” Mühendis ve Makina odaları dergisi, cilt:50 sayı: 593 ss:33-36</a:t>
            </a:r>
          </a:p>
        </p:txBody>
      </p:sp>
    </p:spTree>
    <p:extLst>
      <p:ext uri="{BB962C8B-B14F-4D97-AF65-F5344CB8AC3E}">
        <p14:creationId xmlns:p14="http://schemas.microsoft.com/office/powerpoint/2010/main" val="9319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7300</TotalTime>
  <Words>881</Words>
  <Application>Microsoft Office PowerPoint</Application>
  <PresentationFormat>Özel</PresentationFormat>
  <Paragraphs>170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Office Teması</vt:lpstr>
      <vt:lpstr>AYAK VE BACAK KORUYUCULARI</vt:lpstr>
      <vt:lpstr>KONU BAŞLIKLARI</vt:lpstr>
      <vt:lpstr>1. Giriş</vt:lpstr>
      <vt:lpstr>2. İŞ AYAKKABISININ ÖNEMİ</vt:lpstr>
      <vt:lpstr>2. İŞ AYAKKABISININ ÖNEMİ</vt:lpstr>
      <vt:lpstr>3. İŞ AYAKKABISI STANDARTLARI</vt:lpstr>
      <vt:lpstr>3. İŞ AYAKKABISI STANDARTLARI</vt:lpstr>
      <vt:lpstr>3. İŞ AYAKKABISI STANDARTLARI</vt:lpstr>
      <vt:lpstr>3. İŞ AYAKKABISI STANDARTLARI</vt:lpstr>
      <vt:lpstr>4. AYAK BACAK KOTUYUCU ÇEŞİTLERİ</vt:lpstr>
      <vt:lpstr>4. AYAK BACAK KOTUYUCU ÇEŞİTLERİ</vt:lpstr>
      <vt:lpstr>4. AYAK BACAK KOTUYUCU ÇEŞİTLERİ</vt:lpstr>
      <vt:lpstr>4. AYAK BACAK KOTUYUCU ÇEŞİTLERİ</vt:lpstr>
      <vt:lpstr>5. İŞ AYAKKABISI İLE İLGİLİ GENEL BİLGİLER</vt:lpstr>
      <vt:lpstr>5. İŞ AYAKKABISI İLE İLGİLİ GENEL BİLGİLER</vt:lpstr>
      <vt:lpstr>5. İŞ AYAKKABISI İLE İLGİLİ GENEL BİLGİLER</vt:lpstr>
      <vt:lpstr>5. İŞ AYAKKABISI İLE İLGİLİ GENEL BİLGİLER</vt:lpstr>
      <vt:lpstr>5. İŞ AYAKKABISI İLE İLGİLİ GENEL BİLGİLER</vt:lpstr>
      <vt:lpstr>5. İŞ AYAKKABISI İLE İLGİLİ GENEL BİLGİLER</vt:lpstr>
      <vt:lpstr>PowerPoint Sunusu</vt:lpstr>
      <vt:lpstr>PowerPoint Sunusu</vt:lpstr>
      <vt:lpstr>6. KAYNAKLAR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UZEM - Part 1</dc:creator>
  <cp:lastModifiedBy>windows</cp:lastModifiedBy>
  <cp:revision>398</cp:revision>
  <cp:lastPrinted>2018-02-07T07:08:30Z</cp:lastPrinted>
  <dcterms:created xsi:type="dcterms:W3CDTF">2016-06-28T08:34:33Z</dcterms:created>
  <dcterms:modified xsi:type="dcterms:W3CDTF">2019-12-13T08:38:49Z</dcterms:modified>
</cp:coreProperties>
</file>