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256" r:id="rId2"/>
    <p:sldId id="285" r:id="rId3"/>
    <p:sldId id="265" r:id="rId4"/>
    <p:sldId id="337" r:id="rId5"/>
    <p:sldId id="405" r:id="rId6"/>
    <p:sldId id="406" r:id="rId7"/>
    <p:sldId id="407" r:id="rId8"/>
    <p:sldId id="408" r:id="rId9"/>
    <p:sldId id="409" r:id="rId10"/>
    <p:sldId id="410" r:id="rId11"/>
    <p:sldId id="411" r:id="rId12"/>
    <p:sldId id="412" r:id="rId13"/>
    <p:sldId id="413" r:id="rId14"/>
    <p:sldId id="415" r:id="rId15"/>
    <p:sldId id="414" r:id="rId16"/>
    <p:sldId id="416" r:id="rId17"/>
    <p:sldId id="417" r:id="rId18"/>
    <p:sldId id="418" r:id="rId19"/>
    <p:sldId id="419" r:id="rId20"/>
    <p:sldId id="420" r:id="rId21"/>
    <p:sldId id="421" r:id="rId22"/>
    <p:sldId id="422" r:id="rId23"/>
    <p:sldId id="423" r:id="rId24"/>
    <p:sldId id="424" r:id="rId25"/>
    <p:sldId id="386" r:id="rId26"/>
  </p:sldIdLst>
  <p:sldSz cx="12192000" cy="6858000"/>
  <p:notesSz cx="6797675" cy="9926638"/>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showGuides="1">
      <p:cViewPr>
        <p:scale>
          <a:sx n="81" d="100"/>
          <a:sy n="81" d="100"/>
        </p:scale>
        <p:origin x="-216" y="21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00C4ECB7-15DF-45AA-862D-49739B00B4C9}" type="datetimeFigureOut">
              <a:rPr lang="tr-TR" smtClean="0"/>
              <a:t>26.07.2018</a:t>
            </a:fld>
            <a:endParaRPr lang="tr-TR"/>
          </a:p>
        </p:txBody>
      </p:sp>
      <p:sp>
        <p:nvSpPr>
          <p:cNvPr id="4" name="Altbilgi Yer Tutucusu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F0FF5A51-F5FB-47CC-B591-181658FE1B4C}" type="slidenum">
              <a:rPr lang="tr-TR" smtClean="0"/>
              <a:t>‹#›</a:t>
            </a:fld>
            <a:endParaRPr lang="tr-TR"/>
          </a:p>
        </p:txBody>
      </p:sp>
    </p:spTree>
    <p:extLst>
      <p:ext uri="{BB962C8B-B14F-4D97-AF65-F5344CB8AC3E}">
        <p14:creationId xmlns:p14="http://schemas.microsoft.com/office/powerpoint/2010/main" val="33824692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6E285CCC-BACF-4199-A498-3899E6C0AB47}" type="datetimeFigureOut">
              <a:rPr lang="tr-TR" smtClean="0"/>
              <a:t>26.07.2018</a:t>
            </a:fld>
            <a:endParaRPr lang="tr-TR"/>
          </a:p>
        </p:txBody>
      </p:sp>
      <p:sp>
        <p:nvSpPr>
          <p:cNvPr id="4" name="Slayt Görüntüsü Yer Tutucusu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D3AEBD91-DBBB-4E2F-BE02-18BD5F4D73CC}" type="slidenum">
              <a:rPr lang="tr-TR" smtClean="0"/>
              <a:t>‹#›</a:t>
            </a:fld>
            <a:endParaRPr lang="tr-TR"/>
          </a:p>
        </p:txBody>
      </p:sp>
    </p:spTree>
    <p:extLst>
      <p:ext uri="{BB962C8B-B14F-4D97-AF65-F5344CB8AC3E}">
        <p14:creationId xmlns:p14="http://schemas.microsoft.com/office/powerpoint/2010/main" val="3764464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26.07.2018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376356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26.07.2018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944373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08E91ED6-9D3E-4BAB-B336-E996545A2B25}" type="datetimeFigureOut">
              <a:rPr lang="tr-TR" smtClean="0"/>
              <a:t>26.07.2018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4150533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08E91ED6-9D3E-4BAB-B336-E996545A2B25}" type="datetimeFigureOut">
              <a:rPr lang="tr-TR" smtClean="0"/>
              <a:t>26.07.2018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3125981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08E91ED6-9D3E-4BAB-B336-E996545A2B25}" type="datetimeFigureOut">
              <a:rPr lang="tr-TR" smtClean="0"/>
              <a:t>26.07.2018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547814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08E91ED6-9D3E-4BAB-B336-E996545A2B25}" type="datetimeFigureOut">
              <a:rPr lang="tr-TR" smtClean="0"/>
              <a:t>26.07.2018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73410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8E91ED6-9D3E-4BAB-B336-E996545A2B25}" type="datetimeFigureOut">
              <a:rPr lang="tr-TR" smtClean="0"/>
              <a:t>26.07.2018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344452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8E91ED6-9D3E-4BAB-B336-E996545A2B25}" type="datetimeFigureOut">
              <a:rPr lang="tr-TR" smtClean="0"/>
              <a:t>26.07.2018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870621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8E91ED6-9D3E-4BAB-B336-E996545A2B25}" type="datetimeFigureOut">
              <a:rPr lang="tr-TR" smtClean="0"/>
              <a:t>26.07.2018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948852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26.07.2018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517424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26.07.2018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441188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E91ED6-9D3E-4BAB-B336-E996545A2B25}" type="datetimeFigureOut">
              <a:rPr lang="tr-TR" smtClean="0"/>
              <a:t>26.07.2018</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B8EA5C-D8CC-4D07-B0C3-D20FDDFF5995}" type="slidenum">
              <a:rPr lang="tr-TR" smtClean="0"/>
              <a:t>‹#›</a:t>
            </a:fld>
            <a:endParaRPr lang="tr-TR"/>
          </a:p>
        </p:txBody>
      </p:sp>
    </p:spTree>
    <p:extLst>
      <p:ext uri="{BB962C8B-B14F-4D97-AF65-F5344CB8AC3E}">
        <p14:creationId xmlns:p14="http://schemas.microsoft.com/office/powerpoint/2010/main" val="26201657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703385" y="1872640"/>
            <a:ext cx="10738338" cy="1796683"/>
          </a:xfrm>
        </p:spPr>
        <p:txBody>
          <a:bodyPr>
            <a:normAutofit fontScale="90000"/>
          </a:bodyPr>
          <a:lstStyle/>
          <a:p>
            <a:r>
              <a:rPr lang="tr-TR" dirty="0" smtClean="0">
                <a:latin typeface="Arial Narrow" panose="020B0606020202030204" pitchFamily="34" charset="0"/>
              </a:rPr>
              <a:t>BELİRSİZLİK ALTINDA KARAR VERME VE RİSK </a:t>
            </a:r>
            <a:r>
              <a:rPr lang="tr-TR" dirty="0" smtClean="0">
                <a:latin typeface="Arial Narrow" panose="020B0606020202030204" pitchFamily="34" charset="0"/>
              </a:rPr>
              <a:t>DEĞERLENDİRMESİ</a:t>
            </a:r>
            <a:endParaRPr lang="tr-TR" dirty="0">
              <a:latin typeface="Arial Narrow" panose="020B0606020202030204" pitchFamily="34" charset="0"/>
            </a:endParaRPr>
          </a:p>
        </p:txBody>
      </p:sp>
      <p:sp>
        <p:nvSpPr>
          <p:cNvPr id="3" name="Alt Başlık 2"/>
          <p:cNvSpPr>
            <a:spLocks noGrp="1"/>
          </p:cNvSpPr>
          <p:nvPr>
            <p:ph type="subTitle" idx="1"/>
          </p:nvPr>
        </p:nvSpPr>
        <p:spPr>
          <a:xfrm>
            <a:off x="1524000" y="4399207"/>
            <a:ext cx="9144000" cy="1655762"/>
          </a:xfrm>
        </p:spPr>
        <p:txBody>
          <a:bodyPr>
            <a:normAutofit/>
          </a:bodyPr>
          <a:lstStyle/>
          <a:p>
            <a:r>
              <a:rPr lang="tr-TR" sz="3200" dirty="0" err="1">
                <a:latin typeface="Arial Narrow" panose="020B0606020202030204" pitchFamily="34" charset="0"/>
              </a:rPr>
              <a:t>Öğr</a:t>
            </a:r>
            <a:r>
              <a:rPr lang="tr-TR" sz="3200" dirty="0">
                <a:latin typeface="Arial Narrow" panose="020B0606020202030204" pitchFamily="34" charset="0"/>
              </a:rPr>
              <a:t>. </a:t>
            </a:r>
            <a:r>
              <a:rPr lang="tr-TR" sz="3200" dirty="0" smtClean="0">
                <a:latin typeface="Arial Narrow" panose="020B0606020202030204" pitchFamily="34" charset="0"/>
              </a:rPr>
              <a:t>Gör. </a:t>
            </a:r>
            <a:r>
              <a:rPr lang="tr-TR" sz="3200" dirty="0">
                <a:latin typeface="Arial Narrow" panose="020B0606020202030204" pitchFamily="34" charset="0"/>
              </a:rPr>
              <a:t>Mehmet Ali </a:t>
            </a:r>
            <a:r>
              <a:rPr lang="tr-TR" sz="3200" dirty="0" smtClean="0">
                <a:latin typeface="Arial Narrow" panose="020B0606020202030204" pitchFamily="34" charset="0"/>
              </a:rPr>
              <a:t>ZENGİN</a:t>
            </a:r>
            <a:endParaRPr lang="tr-TR" sz="3200" dirty="0">
              <a:latin typeface="Arial Narrow" panose="020B0606020202030204" pitchFamily="34" charset="0"/>
            </a:endParaRPr>
          </a:p>
        </p:txBody>
      </p:sp>
    </p:spTree>
    <p:extLst>
      <p:ext uri="{BB962C8B-B14F-4D97-AF65-F5344CB8AC3E}">
        <p14:creationId xmlns:p14="http://schemas.microsoft.com/office/powerpoint/2010/main" val="2878187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KONU BAŞLIKLARI</a:t>
            </a:r>
            <a:endParaRPr lang="tr-TR" sz="3600" dirty="0"/>
          </a:p>
        </p:txBody>
      </p:sp>
      <p:sp>
        <p:nvSpPr>
          <p:cNvPr id="3" name="İçerik Yer Tutucusu 2"/>
          <p:cNvSpPr>
            <a:spLocks noGrp="1"/>
          </p:cNvSpPr>
          <p:nvPr>
            <p:ph idx="1"/>
          </p:nvPr>
        </p:nvSpPr>
        <p:spPr/>
        <p:txBody>
          <a:bodyPr>
            <a:normAutofit fontScale="85000" lnSpcReduction="20000"/>
          </a:bodyPr>
          <a:lstStyle/>
          <a:p>
            <a:pPr marL="0" indent="0">
              <a:lnSpc>
                <a:spcPct val="120000"/>
              </a:lnSpc>
              <a:buNone/>
            </a:pPr>
            <a:r>
              <a:rPr lang="tr-TR" sz="2100" b="1" dirty="0">
                <a:latin typeface="Arial Narrow" panose="020B0606020202030204" pitchFamily="34" charset="0"/>
                <a:ea typeface="+mj-ea"/>
                <a:cs typeface="+mj-cs"/>
              </a:rPr>
              <a:t>1. GİRİŞ	</a:t>
            </a:r>
          </a:p>
          <a:p>
            <a:pPr marL="0" indent="0">
              <a:lnSpc>
                <a:spcPct val="120000"/>
              </a:lnSpc>
              <a:buNone/>
            </a:pPr>
            <a:r>
              <a:rPr lang="tr-TR" sz="2100" b="1" dirty="0">
                <a:latin typeface="Arial Narrow" panose="020B0606020202030204" pitchFamily="34" charset="0"/>
                <a:ea typeface="+mj-ea"/>
                <a:cs typeface="+mj-cs"/>
              </a:rPr>
              <a:t>2. </a:t>
            </a:r>
            <a:r>
              <a:rPr lang="tr-TR" sz="2100" b="1" dirty="0">
                <a:latin typeface="Arial Narrow" panose="020B0606020202030204" pitchFamily="34" charset="0"/>
                <a:ea typeface="+mj-ea"/>
                <a:cs typeface="+mj-cs"/>
              </a:rPr>
              <a:t>BELİRSİZLİK</a:t>
            </a:r>
            <a:endParaRPr lang="tr-TR" sz="2100" b="1" dirty="0">
              <a:latin typeface="Arial Narrow" panose="020B0606020202030204" pitchFamily="34" charset="0"/>
              <a:ea typeface="+mj-ea"/>
              <a:cs typeface="+mj-cs"/>
            </a:endParaRPr>
          </a:p>
          <a:p>
            <a:pPr marL="0" indent="0">
              <a:buNone/>
            </a:pPr>
            <a:r>
              <a:rPr lang="tr-TR" sz="2100" b="1" dirty="0">
                <a:latin typeface="Arial Narrow" panose="020B0606020202030204" pitchFamily="34" charset="0"/>
                <a:ea typeface="+mj-ea"/>
                <a:cs typeface="+mj-cs"/>
              </a:rPr>
              <a:t>	</a:t>
            </a:r>
            <a:r>
              <a:rPr lang="tr-TR" sz="2100" dirty="0">
                <a:latin typeface="Arial Narrow" panose="020B0606020202030204" pitchFamily="34" charset="0"/>
                <a:ea typeface="+mj-ea"/>
                <a:cs typeface="+mj-cs"/>
              </a:rPr>
              <a:t>2.1. Parametre Belirsizliği </a:t>
            </a:r>
            <a:endParaRPr lang="tr-TR" sz="2100" dirty="0">
              <a:latin typeface="Arial Narrow" panose="020B0606020202030204" pitchFamily="34" charset="0"/>
              <a:ea typeface="+mj-ea"/>
              <a:cs typeface="+mj-cs"/>
            </a:endParaRPr>
          </a:p>
          <a:p>
            <a:pPr marL="0" indent="0">
              <a:buNone/>
            </a:pPr>
            <a:r>
              <a:rPr lang="tr-TR" sz="2100" dirty="0">
                <a:latin typeface="Arial Narrow" panose="020B0606020202030204" pitchFamily="34" charset="0"/>
                <a:ea typeface="+mj-ea"/>
                <a:cs typeface="+mj-cs"/>
              </a:rPr>
              <a:t>	2.2</a:t>
            </a:r>
            <a:r>
              <a:rPr lang="tr-TR" sz="2100" dirty="0">
                <a:latin typeface="Arial Narrow" panose="020B0606020202030204" pitchFamily="34" charset="0"/>
                <a:ea typeface="+mj-ea"/>
                <a:cs typeface="+mj-cs"/>
              </a:rPr>
              <a:t>. Model Belirsizliği </a:t>
            </a:r>
          </a:p>
          <a:p>
            <a:pPr marL="0" indent="0">
              <a:buNone/>
            </a:pPr>
            <a:r>
              <a:rPr lang="tr-TR" sz="2100" dirty="0">
                <a:latin typeface="Arial Narrow" panose="020B0606020202030204" pitchFamily="34" charset="0"/>
                <a:ea typeface="+mj-ea"/>
                <a:cs typeface="+mj-cs"/>
              </a:rPr>
              <a:t>	2.3</a:t>
            </a:r>
            <a:r>
              <a:rPr lang="tr-TR" sz="2100" dirty="0">
                <a:latin typeface="Arial Narrow" panose="020B0606020202030204" pitchFamily="34" charset="0"/>
                <a:ea typeface="+mj-ea"/>
                <a:cs typeface="+mj-cs"/>
              </a:rPr>
              <a:t>. Karar Belirsizliği </a:t>
            </a:r>
          </a:p>
          <a:p>
            <a:pPr marL="0" indent="0">
              <a:buNone/>
            </a:pPr>
            <a:r>
              <a:rPr lang="tr-TR" sz="2100" dirty="0">
                <a:latin typeface="Arial Narrow" panose="020B0606020202030204" pitchFamily="34" charset="0"/>
                <a:ea typeface="+mj-ea"/>
                <a:cs typeface="+mj-cs"/>
              </a:rPr>
              <a:t>	2.4</a:t>
            </a:r>
            <a:r>
              <a:rPr lang="tr-TR" sz="2100" dirty="0">
                <a:latin typeface="Arial Narrow" panose="020B0606020202030204" pitchFamily="34" charset="0"/>
                <a:ea typeface="+mj-ea"/>
                <a:cs typeface="+mj-cs"/>
              </a:rPr>
              <a:t>. Değişkenlik Belirsizliği </a:t>
            </a:r>
          </a:p>
          <a:p>
            <a:pPr marL="0" indent="0">
              <a:buNone/>
            </a:pPr>
            <a:r>
              <a:rPr lang="tr-TR" sz="2100" b="1" dirty="0">
                <a:latin typeface="Arial Narrow" panose="020B0606020202030204" pitchFamily="34" charset="0"/>
                <a:ea typeface="+mj-ea"/>
                <a:cs typeface="+mj-cs"/>
              </a:rPr>
              <a:t>3. </a:t>
            </a:r>
            <a:r>
              <a:rPr lang="tr-TR" sz="2100" b="1" dirty="0">
                <a:latin typeface="Arial Narrow" panose="020B0606020202030204" pitchFamily="34" charset="0"/>
                <a:ea typeface="+mj-ea"/>
                <a:cs typeface="+mj-cs"/>
              </a:rPr>
              <a:t>KARAR VERME </a:t>
            </a:r>
            <a:r>
              <a:rPr lang="tr-TR" sz="2100" b="1" dirty="0">
                <a:latin typeface="Arial Narrow" panose="020B0606020202030204" pitchFamily="34" charset="0"/>
                <a:ea typeface="+mj-ea"/>
                <a:cs typeface="+mj-cs"/>
              </a:rPr>
              <a:t>YÖNTEMLERİ</a:t>
            </a:r>
          </a:p>
          <a:p>
            <a:pPr marL="0" indent="0">
              <a:buNone/>
            </a:pPr>
            <a:r>
              <a:rPr lang="tr-TR" sz="2100" b="1" dirty="0">
                <a:latin typeface="Arial Narrow" panose="020B0606020202030204" pitchFamily="34" charset="0"/>
                <a:ea typeface="+mj-ea"/>
                <a:cs typeface="+mj-cs"/>
              </a:rPr>
              <a:t>	</a:t>
            </a:r>
            <a:r>
              <a:rPr lang="tr-TR" sz="2100" dirty="0">
                <a:latin typeface="Arial Narrow" panose="020B0606020202030204" pitchFamily="34" charset="0"/>
                <a:ea typeface="+mj-ea"/>
                <a:cs typeface="+mj-cs"/>
              </a:rPr>
              <a:t>3.1. Duyarlılık Analizi </a:t>
            </a:r>
          </a:p>
          <a:p>
            <a:pPr marL="0" indent="0">
              <a:buNone/>
            </a:pPr>
            <a:r>
              <a:rPr lang="tr-TR" sz="2100" dirty="0">
                <a:latin typeface="Arial Narrow" panose="020B0606020202030204" pitchFamily="34" charset="0"/>
                <a:ea typeface="+mj-ea"/>
                <a:cs typeface="+mj-cs"/>
              </a:rPr>
              <a:t>	3.2</a:t>
            </a:r>
            <a:r>
              <a:rPr lang="tr-TR" sz="2100" dirty="0">
                <a:latin typeface="Arial Narrow" panose="020B0606020202030204" pitchFamily="34" charset="0"/>
                <a:ea typeface="+mj-ea"/>
                <a:cs typeface="+mj-cs"/>
              </a:rPr>
              <a:t>. Senaryo Analizi </a:t>
            </a:r>
          </a:p>
          <a:p>
            <a:pPr marL="0" indent="0">
              <a:buNone/>
            </a:pPr>
            <a:r>
              <a:rPr lang="tr-TR" sz="2100" dirty="0">
                <a:latin typeface="Arial Narrow" panose="020B0606020202030204" pitchFamily="34" charset="0"/>
                <a:ea typeface="+mj-ea"/>
                <a:cs typeface="+mj-cs"/>
              </a:rPr>
              <a:t>	3.3</a:t>
            </a:r>
            <a:r>
              <a:rPr lang="tr-TR" sz="2100" dirty="0">
                <a:latin typeface="Arial Narrow" panose="020B0606020202030204" pitchFamily="34" charset="0"/>
                <a:ea typeface="+mj-ea"/>
                <a:cs typeface="+mj-cs"/>
              </a:rPr>
              <a:t>. Simülasyon </a:t>
            </a:r>
          </a:p>
          <a:p>
            <a:pPr marL="0" indent="0">
              <a:buNone/>
            </a:pPr>
            <a:r>
              <a:rPr lang="tr-TR" sz="2100" dirty="0">
                <a:latin typeface="Arial Narrow" panose="020B0606020202030204" pitchFamily="34" charset="0"/>
                <a:ea typeface="+mj-ea"/>
                <a:cs typeface="+mj-cs"/>
              </a:rPr>
              <a:t>	3.4</a:t>
            </a:r>
            <a:r>
              <a:rPr lang="tr-TR" sz="2100" dirty="0">
                <a:latin typeface="Arial Narrow" panose="020B0606020202030204" pitchFamily="34" charset="0"/>
                <a:ea typeface="+mj-ea"/>
                <a:cs typeface="+mj-cs"/>
              </a:rPr>
              <a:t>. Karar Ağacı </a:t>
            </a:r>
          </a:p>
          <a:p>
            <a:pPr marL="0" indent="0">
              <a:lnSpc>
                <a:spcPct val="120000"/>
              </a:lnSpc>
              <a:buNone/>
            </a:pPr>
            <a:r>
              <a:rPr lang="tr-TR" sz="2100" b="1" dirty="0" smtClean="0">
                <a:latin typeface="Arial Narrow" panose="020B0606020202030204" pitchFamily="34" charset="0"/>
                <a:ea typeface="+mj-ea"/>
                <a:cs typeface="+mj-cs"/>
              </a:rPr>
              <a:t>4. </a:t>
            </a:r>
            <a:r>
              <a:rPr lang="tr-TR" sz="2100" b="1" dirty="0">
                <a:latin typeface="Arial Narrow" panose="020B0606020202030204" pitchFamily="34" charset="0"/>
                <a:ea typeface="+mj-ea"/>
                <a:cs typeface="+mj-cs"/>
              </a:rPr>
              <a:t>KAYNAKLAR</a:t>
            </a:r>
          </a:p>
          <a:p>
            <a:pPr marL="0" indent="0">
              <a:lnSpc>
                <a:spcPct val="110000"/>
              </a:lnSpc>
              <a:buNone/>
            </a:pPr>
            <a:endParaRPr lang="tr-TR" sz="2100" b="1" dirty="0">
              <a:latin typeface="Arial Narrow" panose="020B0606020202030204" pitchFamily="34" charset="0"/>
              <a:ea typeface="+mj-ea"/>
              <a:cs typeface="+mj-cs"/>
            </a:endParaRPr>
          </a:p>
          <a:p>
            <a:pPr marL="0" indent="0">
              <a:lnSpc>
                <a:spcPct val="110000"/>
              </a:lnSpc>
              <a:buNone/>
            </a:pPr>
            <a:endParaRPr lang="tr-TR" sz="2400" b="1" dirty="0">
              <a:latin typeface="Arial Narrow" panose="020B0606020202030204" pitchFamily="34" charset="0"/>
            </a:endParaRPr>
          </a:p>
          <a:p>
            <a:pPr marL="0" indent="0">
              <a:lnSpc>
                <a:spcPct val="110000"/>
              </a:lnSpc>
              <a:buNone/>
            </a:pPr>
            <a:endParaRPr lang="tr-TR" sz="2100" b="1" dirty="0">
              <a:latin typeface="Arial Narrow" panose="020B0606020202030204" pitchFamily="34" charset="0"/>
              <a:ea typeface="+mj-ea"/>
              <a:cs typeface="+mj-cs"/>
            </a:endParaRPr>
          </a:p>
          <a:p>
            <a:pPr marL="0" indent="0">
              <a:buNone/>
            </a:pPr>
            <a:endParaRPr lang="tr-TR" dirty="0"/>
          </a:p>
        </p:txBody>
      </p:sp>
    </p:spTree>
    <p:extLst>
      <p:ext uri="{BB962C8B-B14F-4D97-AF65-F5344CB8AC3E}">
        <p14:creationId xmlns:p14="http://schemas.microsoft.com/office/powerpoint/2010/main" val="1175283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1. </a:t>
            </a:r>
            <a:r>
              <a:rPr lang="tr-TR" sz="3600" dirty="0" smtClean="0">
                <a:latin typeface="Arial Narrow" panose="020B0606020202030204" pitchFamily="34" charset="0"/>
              </a:rPr>
              <a:t>Giriş</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825624"/>
            <a:ext cx="10515600" cy="4528283"/>
          </a:xfrm>
        </p:spPr>
        <p:txBody>
          <a:bodyPr>
            <a:normAutofit fontScale="32500" lnSpcReduction="20000"/>
          </a:bodyPr>
          <a:lstStyle/>
          <a:p>
            <a:pPr marL="0" indent="0">
              <a:lnSpc>
                <a:spcPct val="170000"/>
              </a:lnSpc>
              <a:buNone/>
            </a:pPr>
            <a:r>
              <a:rPr lang="tr-TR" sz="1600" dirty="0">
                <a:latin typeface="Arial Narrow" panose="020B0606020202030204" pitchFamily="34" charset="0"/>
                <a:ea typeface="+mj-ea"/>
                <a:cs typeface="+mj-cs"/>
              </a:rPr>
              <a:t>	</a:t>
            </a:r>
            <a:r>
              <a:rPr lang="tr-TR" sz="4900" b="1" dirty="0" smtClean="0">
                <a:latin typeface="Arial Narrow" panose="020B0606020202030204" pitchFamily="34" charset="0"/>
                <a:ea typeface="+mj-ea"/>
                <a:cs typeface="+mj-cs"/>
              </a:rPr>
              <a:t>Alternatif </a:t>
            </a:r>
            <a:r>
              <a:rPr lang="tr-TR" sz="4900" b="1" dirty="0">
                <a:latin typeface="Arial Narrow" panose="020B0606020202030204" pitchFamily="34" charset="0"/>
                <a:ea typeface="+mj-ea"/>
                <a:cs typeface="+mj-cs"/>
              </a:rPr>
              <a:t>hareket biçimlerinden birinin seçimine yönelik karar vermenin </a:t>
            </a:r>
            <a:r>
              <a:rPr lang="tr-TR" sz="4900" dirty="0">
                <a:latin typeface="Arial Narrow" panose="020B0606020202030204" pitchFamily="34" charset="0"/>
                <a:ea typeface="+mj-ea"/>
                <a:cs typeface="+mj-cs"/>
              </a:rPr>
              <a:t>söz konusu olduğu durumlarda, geleceğe yönelik tahminlerin doğasından kaynaklanan hatalardan dolayı </a:t>
            </a:r>
            <a:r>
              <a:rPr lang="tr-TR" sz="4900" b="1" dirty="0">
                <a:latin typeface="Arial Narrow" panose="020B0606020202030204" pitchFamily="34" charset="0"/>
                <a:ea typeface="+mj-ea"/>
                <a:cs typeface="+mj-cs"/>
              </a:rPr>
              <a:t>risk her zaman mevcuttur</a:t>
            </a:r>
            <a:r>
              <a:rPr lang="tr-TR" sz="4900" dirty="0">
                <a:latin typeface="Arial Narrow" panose="020B0606020202030204" pitchFamily="34" charset="0"/>
                <a:ea typeface="+mj-ea"/>
                <a:cs typeface="+mj-cs"/>
              </a:rPr>
              <a:t>. </a:t>
            </a:r>
            <a:r>
              <a:rPr lang="tr-TR" sz="4900" dirty="0">
                <a:latin typeface="Arial Narrow" panose="020B0606020202030204" pitchFamily="34" charset="0"/>
                <a:ea typeface="+mj-ea"/>
                <a:cs typeface="+mj-cs"/>
              </a:rPr>
              <a:t>Risk, risk ve belirsizlik olmak üzere iki alt bileşene ayrılabilir. </a:t>
            </a:r>
            <a:r>
              <a:rPr lang="tr-TR" sz="4900" b="1" dirty="0">
                <a:latin typeface="Arial Narrow" panose="020B0606020202030204" pitchFamily="34" charset="0"/>
                <a:ea typeface="+mj-ea"/>
                <a:cs typeface="+mj-cs"/>
              </a:rPr>
              <a:t>Risk zarar etme veya istenmeyen sonucun olasılığı</a:t>
            </a:r>
            <a:r>
              <a:rPr lang="tr-TR" sz="4900" dirty="0">
                <a:latin typeface="Arial Narrow" panose="020B0606020202030204" pitchFamily="34" charset="0"/>
                <a:ea typeface="+mj-ea"/>
                <a:cs typeface="+mj-cs"/>
              </a:rPr>
              <a:t>, </a:t>
            </a:r>
            <a:r>
              <a:rPr lang="tr-TR" sz="4900" b="1" dirty="0">
                <a:latin typeface="Arial Narrow" panose="020B0606020202030204" pitchFamily="34" charset="0"/>
                <a:ea typeface="+mj-ea"/>
                <a:cs typeface="+mj-cs"/>
              </a:rPr>
              <a:t>belirsizlik ise bir sistemin işleyişine ve ilişkilerine</a:t>
            </a:r>
            <a:r>
              <a:rPr lang="tr-TR" sz="4900" dirty="0">
                <a:latin typeface="Arial Narrow" panose="020B0606020202030204" pitchFamily="34" charset="0"/>
                <a:ea typeface="+mj-ea"/>
                <a:cs typeface="+mj-cs"/>
              </a:rPr>
              <a:t> yönelik gerçek </a:t>
            </a:r>
            <a:r>
              <a:rPr lang="tr-TR" sz="4900" b="1" dirty="0">
                <a:latin typeface="Arial Narrow" panose="020B0606020202030204" pitchFamily="34" charset="0"/>
                <a:ea typeface="+mj-ea"/>
                <a:cs typeface="+mj-cs"/>
              </a:rPr>
              <a:t>durumun belirlenememesi şeklinde</a:t>
            </a:r>
            <a:r>
              <a:rPr lang="tr-TR" sz="4900" dirty="0">
                <a:latin typeface="Arial Narrow" panose="020B0606020202030204" pitchFamily="34" charset="0"/>
                <a:ea typeface="+mj-ea"/>
                <a:cs typeface="+mj-cs"/>
              </a:rPr>
              <a:t> tanımlanmaktadır. </a:t>
            </a:r>
          </a:p>
          <a:p>
            <a:pPr marL="0" indent="0">
              <a:lnSpc>
                <a:spcPct val="170000"/>
              </a:lnSpc>
              <a:buNone/>
            </a:pPr>
            <a:r>
              <a:rPr lang="tr-TR" sz="4900" dirty="0" smtClean="0">
                <a:latin typeface="Arial Narrow" panose="020B0606020202030204" pitchFamily="34" charset="0"/>
                <a:ea typeface="+mj-ea"/>
                <a:cs typeface="+mj-cs"/>
              </a:rPr>
              <a:t>	</a:t>
            </a:r>
            <a:r>
              <a:rPr lang="tr-TR" sz="4900" b="1" dirty="0">
                <a:latin typeface="Arial Narrow" panose="020B0606020202030204" pitchFamily="34" charset="0"/>
                <a:ea typeface="+mj-ea"/>
                <a:cs typeface="+mj-cs"/>
              </a:rPr>
              <a:t>Risk </a:t>
            </a:r>
            <a:r>
              <a:rPr lang="tr-TR" sz="4900" b="1" dirty="0">
                <a:latin typeface="Arial Narrow" panose="020B0606020202030204" pitchFamily="34" charset="0"/>
                <a:ea typeface="+mj-ea"/>
                <a:cs typeface="+mj-cs"/>
              </a:rPr>
              <a:t>analizinin belirsizlik altında karar verme durumuyla </a:t>
            </a:r>
            <a:r>
              <a:rPr lang="tr-TR" sz="4900" dirty="0">
                <a:latin typeface="Arial Narrow" panose="020B0606020202030204" pitchFamily="34" charset="0"/>
                <a:ea typeface="+mj-ea"/>
                <a:cs typeface="+mj-cs"/>
              </a:rPr>
              <a:t>ilgilenmesinden dolayı, </a:t>
            </a:r>
            <a:r>
              <a:rPr lang="tr-TR" sz="4900" b="1" dirty="0">
                <a:latin typeface="Arial Narrow" panose="020B0606020202030204" pitchFamily="34" charset="0"/>
                <a:ea typeface="+mj-ea"/>
                <a:cs typeface="+mj-cs"/>
              </a:rPr>
              <a:t>belirsizliğin açıkça anlaşılması gerekir</a:t>
            </a:r>
            <a:r>
              <a:rPr lang="tr-TR" sz="4900" dirty="0">
                <a:latin typeface="Arial Narrow" panose="020B0606020202030204" pitchFamily="34" charset="0"/>
                <a:ea typeface="+mj-ea"/>
                <a:cs typeface="+mj-cs"/>
              </a:rPr>
              <a:t>. </a:t>
            </a:r>
            <a:r>
              <a:rPr lang="tr-TR" sz="4900" dirty="0">
                <a:latin typeface="Arial Narrow" panose="020B0606020202030204" pitchFamily="34" charset="0"/>
                <a:ea typeface="+mj-ea"/>
                <a:cs typeface="+mj-cs"/>
              </a:rPr>
              <a:t>Temel olarak kesin olmayan veya </a:t>
            </a:r>
            <a:r>
              <a:rPr lang="tr-TR" sz="4900" b="1" dirty="0">
                <a:latin typeface="Arial Narrow" panose="020B0606020202030204" pitchFamily="34" charset="0"/>
                <a:ea typeface="+mj-ea"/>
                <a:cs typeface="+mj-cs"/>
              </a:rPr>
              <a:t>şüphelerin olduğu durumlarda belirsizlik olduğu kabul edilmektedir</a:t>
            </a:r>
            <a:r>
              <a:rPr lang="tr-TR" sz="4900" dirty="0">
                <a:latin typeface="Arial Narrow" panose="020B0606020202030204" pitchFamily="34" charset="0"/>
                <a:ea typeface="+mj-ea"/>
                <a:cs typeface="+mj-cs"/>
              </a:rPr>
              <a:t>. Belirsizlik, </a:t>
            </a:r>
            <a:r>
              <a:rPr lang="tr-TR" sz="4900" b="1" dirty="0">
                <a:latin typeface="Arial Narrow" panose="020B0606020202030204" pitchFamily="34" charset="0"/>
                <a:ea typeface="+mj-ea"/>
                <a:cs typeface="+mj-cs"/>
              </a:rPr>
              <a:t>makro ve mikro </a:t>
            </a:r>
            <a:r>
              <a:rPr lang="tr-TR" sz="4900" dirty="0">
                <a:latin typeface="Arial Narrow" panose="020B0606020202030204" pitchFamily="34" charset="0"/>
                <a:ea typeface="+mj-ea"/>
                <a:cs typeface="+mj-cs"/>
              </a:rPr>
              <a:t>olmak üzere </a:t>
            </a:r>
            <a:r>
              <a:rPr lang="tr-TR" sz="4900" b="1" dirty="0">
                <a:latin typeface="Arial Narrow" panose="020B0606020202030204" pitchFamily="34" charset="0"/>
                <a:ea typeface="+mj-ea"/>
                <a:cs typeface="+mj-cs"/>
              </a:rPr>
              <a:t>iki farklı düzeyde ortaya çıkmaktadır</a:t>
            </a:r>
            <a:r>
              <a:rPr lang="tr-TR" sz="4900" dirty="0">
                <a:latin typeface="Arial Narrow" panose="020B0606020202030204" pitchFamily="34" charset="0"/>
                <a:ea typeface="+mj-ea"/>
                <a:cs typeface="+mj-cs"/>
              </a:rPr>
              <a:t>. Genellikle sürekli ve hızlı şekilde değişen sosyal çevre koşullarında kararlar verilmektedir. Bu çerçevede sistemlere, süreçlere ve </a:t>
            </a:r>
            <a:r>
              <a:rPr lang="tr-TR" sz="4900" b="1" dirty="0">
                <a:latin typeface="Arial Narrow" panose="020B0606020202030204" pitchFamily="34" charset="0"/>
                <a:ea typeface="+mj-ea"/>
                <a:cs typeface="+mj-cs"/>
              </a:rPr>
              <a:t>toplumsal değerlere yönelik belirsizlikler, makro düzeyde </a:t>
            </a:r>
            <a:r>
              <a:rPr lang="tr-TR" sz="4900" dirty="0">
                <a:latin typeface="Arial Narrow" panose="020B0606020202030204" pitchFamily="34" charset="0"/>
                <a:ea typeface="+mj-ea"/>
                <a:cs typeface="+mj-cs"/>
              </a:rPr>
              <a:t>belirsizlik olarak nitelendirilmektedir. </a:t>
            </a:r>
            <a:r>
              <a:rPr lang="tr-TR" sz="4900" b="1" dirty="0">
                <a:latin typeface="Arial Narrow" panose="020B0606020202030204" pitchFamily="34" charset="0"/>
                <a:ea typeface="+mj-ea"/>
                <a:cs typeface="+mj-cs"/>
              </a:rPr>
              <a:t>Mikro düzeyde belirsizlik </a:t>
            </a:r>
            <a:r>
              <a:rPr lang="tr-TR" sz="4900" dirty="0">
                <a:latin typeface="Arial Narrow" panose="020B0606020202030204" pitchFamily="34" charset="0"/>
                <a:ea typeface="+mj-ea"/>
                <a:cs typeface="+mj-cs"/>
              </a:rPr>
              <a:t>ise belirli </a:t>
            </a:r>
            <a:r>
              <a:rPr lang="tr-TR" sz="4900" b="1" dirty="0">
                <a:latin typeface="Arial Narrow" panose="020B0606020202030204" pitchFamily="34" charset="0"/>
                <a:ea typeface="+mj-ea"/>
                <a:cs typeface="+mj-cs"/>
              </a:rPr>
              <a:t>karar durumuna ve bu durumla ilgili bilgi, veri </a:t>
            </a:r>
            <a:r>
              <a:rPr lang="tr-TR" sz="4900" dirty="0">
                <a:latin typeface="Arial Narrow" panose="020B0606020202030204" pitchFamily="34" charset="0"/>
                <a:ea typeface="+mj-ea"/>
                <a:cs typeface="+mj-cs"/>
              </a:rPr>
              <a:t>ve modele yönelik belirsizliklere karşılık gelmektedir. </a:t>
            </a:r>
            <a:r>
              <a:rPr lang="tr-TR" sz="4900" b="1" dirty="0">
                <a:latin typeface="Arial Narrow" panose="020B0606020202030204" pitchFamily="34" charset="0"/>
                <a:ea typeface="+mj-ea"/>
                <a:cs typeface="+mj-cs"/>
              </a:rPr>
              <a:t>Risk analizi ve değerlendirmede, bu iki düzey belirsizlik farklı yaklaşımları gerektirmekte </a:t>
            </a:r>
            <a:r>
              <a:rPr lang="tr-TR" sz="4900" dirty="0">
                <a:latin typeface="Arial Narrow" panose="020B0606020202030204" pitchFamily="34" charset="0"/>
                <a:ea typeface="+mj-ea"/>
                <a:cs typeface="+mj-cs"/>
              </a:rPr>
              <a:t>ve </a:t>
            </a:r>
            <a:r>
              <a:rPr lang="tr-TR" sz="4900" b="1" dirty="0">
                <a:latin typeface="Arial Narrow" panose="020B0606020202030204" pitchFamily="34" charset="0"/>
                <a:ea typeface="+mj-ea"/>
                <a:cs typeface="+mj-cs"/>
              </a:rPr>
              <a:t>mikro düzeydeki belirsizlik daha fazla ilgi çekmektedir</a:t>
            </a:r>
            <a:r>
              <a:rPr lang="tr-TR" sz="2600" dirty="0">
                <a:latin typeface="Arial Narrow" panose="020B0606020202030204" pitchFamily="34" charset="0"/>
                <a:ea typeface="+mj-ea"/>
                <a:cs typeface="+mj-cs"/>
              </a:rPr>
              <a:t>. </a:t>
            </a:r>
          </a:p>
        </p:txBody>
      </p:sp>
    </p:spTree>
    <p:extLst>
      <p:ext uri="{BB962C8B-B14F-4D97-AF65-F5344CB8AC3E}">
        <p14:creationId xmlns:p14="http://schemas.microsoft.com/office/powerpoint/2010/main" val="7899018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a:t>
            </a:r>
            <a:r>
              <a:rPr lang="tr-TR" sz="3600" b="1" dirty="0" smtClean="0">
                <a:latin typeface="Arial Narrow" panose="020B0606020202030204" pitchFamily="34" charset="0"/>
              </a:rPr>
              <a:t>BELİRSİZLİK</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lnSpcReduction="10000"/>
          </a:bodyPr>
          <a:lstStyle/>
          <a:p>
            <a:pPr marL="0" indent="0">
              <a:lnSpc>
                <a:spcPct val="150000"/>
              </a:lnSpc>
              <a:buNone/>
            </a:pPr>
            <a:r>
              <a:rPr lang="tr-TR" sz="1600"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Genel olarak </a:t>
            </a:r>
            <a:r>
              <a:rPr lang="tr-TR" sz="1600" b="1" dirty="0">
                <a:latin typeface="Arial Narrow" panose="020B0606020202030204" pitchFamily="34" charset="0"/>
                <a:ea typeface="+mj-ea"/>
                <a:cs typeface="+mj-cs"/>
              </a:rPr>
              <a:t>belirsizlik belirli bir olayın farklı sonuçlarının olabileceği </a:t>
            </a:r>
            <a:r>
              <a:rPr lang="tr-TR" sz="1600" dirty="0">
                <a:latin typeface="Arial Narrow" panose="020B0606020202030204" pitchFamily="34" charset="0"/>
                <a:ea typeface="+mj-ea"/>
                <a:cs typeface="+mj-cs"/>
              </a:rPr>
              <a:t>ve bu sonuçların olasılıklarına </a:t>
            </a:r>
            <a:r>
              <a:rPr lang="tr-TR" sz="1600" b="1" dirty="0">
                <a:latin typeface="Arial Narrow" panose="020B0606020202030204" pitchFamily="34" charset="0"/>
                <a:ea typeface="+mj-ea"/>
                <a:cs typeface="+mj-cs"/>
              </a:rPr>
              <a:t>yönelik bilginin bulunmadığı</a:t>
            </a:r>
            <a:r>
              <a:rPr lang="tr-TR" sz="1600" dirty="0">
                <a:latin typeface="Arial Narrow" panose="020B0606020202030204" pitchFamily="34" charset="0"/>
                <a:ea typeface="+mj-ea"/>
                <a:cs typeface="+mj-cs"/>
              </a:rPr>
              <a:t> durumlar; </a:t>
            </a:r>
            <a:r>
              <a:rPr lang="tr-TR" sz="1600" b="1" dirty="0">
                <a:latin typeface="Arial Narrow" panose="020B0606020202030204" pitchFamily="34" charset="0"/>
                <a:ea typeface="+mj-ea"/>
                <a:cs typeface="+mj-cs"/>
              </a:rPr>
              <a:t>risk ise </a:t>
            </a:r>
            <a:r>
              <a:rPr lang="tr-TR" sz="1600" dirty="0">
                <a:latin typeface="Arial Narrow" panose="020B0606020202030204" pitchFamily="34" charset="0"/>
                <a:ea typeface="+mj-ea"/>
                <a:cs typeface="+mj-cs"/>
              </a:rPr>
              <a:t>bir olayın muhtemel sonuçlarının ve </a:t>
            </a:r>
            <a:r>
              <a:rPr lang="tr-TR" sz="1600" b="1" dirty="0">
                <a:latin typeface="Arial Narrow" panose="020B0606020202030204" pitchFamily="34" charset="0"/>
                <a:ea typeface="+mj-ea"/>
                <a:cs typeface="+mj-cs"/>
              </a:rPr>
              <a:t>her bir sonucun gerçekleşme olasılıklarının bilindiği durumlar olarak ifade edilmektedir</a:t>
            </a:r>
            <a:r>
              <a:rPr lang="tr-TR" sz="1600" dirty="0">
                <a:latin typeface="Arial Narrow" panose="020B0606020202030204" pitchFamily="34" charset="0"/>
                <a:ea typeface="+mj-ea"/>
                <a:cs typeface="+mj-cs"/>
              </a:rPr>
              <a:t>. Bir başka açıdan ise </a:t>
            </a:r>
            <a:r>
              <a:rPr lang="tr-TR" sz="1600" b="1" dirty="0">
                <a:latin typeface="Arial Narrow" panose="020B0606020202030204" pitchFamily="34" charset="0"/>
                <a:ea typeface="+mj-ea"/>
                <a:cs typeface="+mj-cs"/>
              </a:rPr>
              <a:t>risk kavramı</a:t>
            </a:r>
            <a:r>
              <a:rPr lang="tr-TR" sz="1600" dirty="0">
                <a:latin typeface="Arial Narrow" panose="020B0606020202030204" pitchFamily="34" charset="0"/>
                <a:ea typeface="+mj-ea"/>
                <a:cs typeface="+mj-cs"/>
              </a:rPr>
              <a:t>, hem belirsizliği hem de kayıpları kapsaması nedeniyle, </a:t>
            </a:r>
            <a:r>
              <a:rPr lang="tr-TR" sz="1600" b="1" dirty="0">
                <a:latin typeface="Arial Narrow" panose="020B0606020202030204" pitchFamily="34" charset="0"/>
                <a:ea typeface="+mj-ea"/>
                <a:cs typeface="+mj-cs"/>
              </a:rPr>
              <a:t>belirsizlik ve kayıpların toplamı olarak ifade edilebilmektedir. </a:t>
            </a:r>
          </a:p>
          <a:p>
            <a:pPr marL="0" indent="0">
              <a:lnSpc>
                <a:spcPct val="150000"/>
              </a:lnSpc>
              <a:buNone/>
            </a:pPr>
            <a:r>
              <a:rPr lang="tr-TR" sz="1600" dirty="0" smtClean="0">
                <a:latin typeface="Arial Narrow" panose="020B0606020202030204" pitchFamily="34" charset="0"/>
                <a:ea typeface="+mj-ea"/>
                <a:cs typeface="+mj-cs"/>
              </a:rPr>
              <a:t>	Belirsizlik </a:t>
            </a:r>
            <a:r>
              <a:rPr lang="tr-TR" sz="1600" dirty="0">
                <a:latin typeface="Arial Narrow" panose="020B0606020202030204" pitchFamily="34" charset="0"/>
                <a:ea typeface="+mj-ea"/>
                <a:cs typeface="+mj-cs"/>
              </a:rPr>
              <a:t>ve risk kavramları birbirleriyle yakından ilgili olmasına ve çoğu zaman birlikte kullanılmalarına rağmen, bu iki kavram farklı anlam taşımaktadır. </a:t>
            </a:r>
            <a:r>
              <a:rPr lang="tr-TR" sz="1600" b="1" dirty="0">
                <a:latin typeface="Arial Narrow" panose="020B0606020202030204" pitchFamily="34" charset="0"/>
                <a:ea typeface="+mj-ea"/>
                <a:cs typeface="+mj-cs"/>
              </a:rPr>
              <a:t>Bazı belirsizlik tanımları şu şekildedir</a:t>
            </a:r>
            <a:r>
              <a:rPr lang="tr-TR" sz="1600" dirty="0">
                <a:latin typeface="Arial Narrow" panose="020B0606020202030204" pitchFamily="34" charset="0"/>
                <a:ea typeface="+mj-ea"/>
                <a:cs typeface="+mj-cs"/>
              </a:rPr>
              <a:t>: </a:t>
            </a:r>
          </a:p>
          <a:p>
            <a:pPr>
              <a:lnSpc>
                <a:spcPct val="150000"/>
              </a:lnSpc>
              <a:buFont typeface="Wingdings" panose="05000000000000000000" pitchFamily="2" charset="2"/>
              <a:buChar char="q"/>
            </a:pPr>
            <a:r>
              <a:rPr lang="tr-TR" sz="1600" dirty="0" smtClean="0">
                <a:latin typeface="Arial Narrow" panose="020B0606020202030204" pitchFamily="34" charset="0"/>
                <a:ea typeface="+mj-ea"/>
                <a:cs typeface="+mj-cs"/>
              </a:rPr>
              <a:t>Bir </a:t>
            </a:r>
            <a:r>
              <a:rPr lang="tr-TR" sz="1600" dirty="0">
                <a:latin typeface="Arial Narrow" panose="020B0606020202030204" pitchFamily="34" charset="0"/>
                <a:ea typeface="+mj-ea"/>
                <a:cs typeface="+mj-cs"/>
              </a:rPr>
              <a:t>sistemin işleyişine yönelik </a:t>
            </a:r>
            <a:r>
              <a:rPr lang="tr-TR" sz="1600" b="1" dirty="0">
                <a:latin typeface="Arial Narrow" panose="020B0606020202030204" pitchFamily="34" charset="0"/>
                <a:ea typeface="+mj-ea"/>
                <a:cs typeface="+mj-cs"/>
              </a:rPr>
              <a:t>gerçek durumun saptanamaması </a:t>
            </a:r>
          </a:p>
          <a:p>
            <a:pPr>
              <a:lnSpc>
                <a:spcPct val="150000"/>
              </a:lnSpc>
              <a:buFont typeface="Wingdings" panose="05000000000000000000" pitchFamily="2" charset="2"/>
              <a:buChar char="q"/>
            </a:pPr>
            <a:r>
              <a:rPr lang="tr-TR" sz="1600" b="1" dirty="0">
                <a:latin typeface="Arial Narrow" panose="020B0606020202030204" pitchFamily="34" charset="0"/>
                <a:ea typeface="+mj-ea"/>
                <a:cs typeface="+mj-cs"/>
              </a:rPr>
              <a:t>Gelecekte </a:t>
            </a:r>
            <a:r>
              <a:rPr lang="tr-TR" sz="1600" dirty="0">
                <a:latin typeface="Arial Narrow" panose="020B0606020202030204" pitchFamily="34" charset="0"/>
                <a:ea typeface="+mj-ea"/>
                <a:cs typeface="+mj-cs"/>
              </a:rPr>
              <a:t>ortaya çıkacak </a:t>
            </a:r>
            <a:r>
              <a:rPr lang="tr-TR" sz="1600" b="1" dirty="0">
                <a:latin typeface="Arial Narrow" panose="020B0606020202030204" pitchFamily="34" charset="0"/>
                <a:ea typeface="+mj-ea"/>
                <a:cs typeface="+mj-cs"/>
              </a:rPr>
              <a:t>olayların tahmin edilememesi </a:t>
            </a:r>
          </a:p>
          <a:p>
            <a:pPr>
              <a:lnSpc>
                <a:spcPct val="150000"/>
              </a:lnSpc>
              <a:buFont typeface="Wingdings" panose="05000000000000000000" pitchFamily="2" charset="2"/>
              <a:buChar char="q"/>
            </a:pPr>
            <a:r>
              <a:rPr lang="tr-TR" sz="1600" dirty="0" smtClean="0">
                <a:latin typeface="Arial Narrow" panose="020B0606020202030204" pitchFamily="34" charset="0"/>
                <a:ea typeface="+mj-ea"/>
                <a:cs typeface="+mj-cs"/>
              </a:rPr>
              <a:t>Bir </a:t>
            </a:r>
            <a:r>
              <a:rPr lang="tr-TR" sz="1600" dirty="0">
                <a:latin typeface="Arial Narrow" panose="020B0606020202030204" pitchFamily="34" charset="0"/>
                <a:ea typeface="+mj-ea"/>
                <a:cs typeface="+mj-cs"/>
              </a:rPr>
              <a:t>olaya yönelik </a:t>
            </a:r>
            <a:r>
              <a:rPr lang="tr-TR" sz="1600" b="1" dirty="0">
                <a:latin typeface="Arial Narrow" panose="020B0606020202030204" pitchFamily="34" charset="0"/>
                <a:ea typeface="+mj-ea"/>
                <a:cs typeface="+mj-cs"/>
              </a:rPr>
              <a:t>bilgi eksikliği </a:t>
            </a:r>
          </a:p>
          <a:p>
            <a:pPr>
              <a:lnSpc>
                <a:spcPct val="150000"/>
              </a:lnSpc>
              <a:buFont typeface="Wingdings" panose="05000000000000000000" pitchFamily="2" charset="2"/>
              <a:buChar char="q"/>
            </a:pPr>
            <a:r>
              <a:rPr lang="tr-TR" sz="1600" dirty="0" smtClean="0">
                <a:latin typeface="Arial Narrow" panose="020B0606020202030204" pitchFamily="34" charset="0"/>
                <a:ea typeface="+mj-ea"/>
                <a:cs typeface="+mj-cs"/>
              </a:rPr>
              <a:t>Bilgi </a:t>
            </a:r>
            <a:r>
              <a:rPr lang="tr-TR" sz="1600" dirty="0">
                <a:latin typeface="Arial Narrow" panose="020B0606020202030204" pitchFamily="34" charset="0"/>
                <a:ea typeface="+mj-ea"/>
                <a:cs typeface="+mj-cs"/>
              </a:rPr>
              <a:t>eksikliğinin bir derecesi </a:t>
            </a:r>
          </a:p>
          <a:p>
            <a:pPr>
              <a:lnSpc>
                <a:spcPct val="150000"/>
              </a:lnSpc>
              <a:buFont typeface="Wingdings" panose="05000000000000000000" pitchFamily="2" charset="2"/>
              <a:buChar char="q"/>
            </a:pPr>
            <a:r>
              <a:rPr lang="tr-TR" sz="1600" b="1" dirty="0">
                <a:latin typeface="Arial Narrow" panose="020B0606020202030204" pitchFamily="34" charset="0"/>
                <a:ea typeface="+mj-ea"/>
                <a:cs typeface="+mj-cs"/>
              </a:rPr>
              <a:t>Yetersiz </a:t>
            </a:r>
            <a:r>
              <a:rPr lang="tr-TR" sz="1600" b="1" dirty="0">
                <a:latin typeface="Arial Narrow" panose="020B0606020202030204" pitchFamily="34" charset="0"/>
                <a:ea typeface="+mj-ea"/>
                <a:cs typeface="+mj-cs"/>
              </a:rPr>
              <a:t>bilgi </a:t>
            </a:r>
          </a:p>
          <a:p>
            <a:pPr marL="0" indent="0">
              <a:lnSpc>
                <a:spcPct val="160000"/>
              </a:lnSpc>
              <a:buNone/>
            </a:pPr>
            <a:endParaRPr lang="tr-TR" sz="1600" dirty="0">
              <a:latin typeface="Arial Narrow" panose="020B0606020202030204" pitchFamily="34" charset="0"/>
              <a:ea typeface="+mj-ea"/>
              <a:cs typeface="+mj-cs"/>
            </a:endParaRPr>
          </a:p>
        </p:txBody>
      </p:sp>
      <p:pic>
        <p:nvPicPr>
          <p:cNvPr id="1026" name="Picture 2" descr="D:\İŞ SAĞLIĞI VE GÜVENLİĞİ UZEM\ÇEKİLEN DERSLER\2. SINIF 2. DÖNEM\ACİL DURUM VE RİSK ANALİZİ\RESİMLER\BELİRSİZLİ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3388" y="4042630"/>
            <a:ext cx="3877041" cy="25799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3840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a:t>
            </a:r>
            <a:r>
              <a:rPr lang="tr-TR" sz="3600" b="1" dirty="0" smtClean="0">
                <a:latin typeface="Arial Narrow" panose="020B0606020202030204" pitchFamily="34" charset="0"/>
              </a:rPr>
              <a:t>BELİRSİZLİK</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600" dirty="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Belirsizlik</a:t>
            </a:r>
            <a:r>
              <a:rPr lang="tr-TR" sz="1600" b="1" dirty="0">
                <a:latin typeface="Arial Narrow" panose="020B0606020202030204" pitchFamily="34" charset="0"/>
                <a:ea typeface="+mj-ea"/>
                <a:cs typeface="+mj-cs"/>
              </a:rPr>
              <a:t>, bilgi belirsizliği ve değişkenlik belirsizliği </a:t>
            </a:r>
            <a:r>
              <a:rPr lang="tr-TR" sz="1600" dirty="0">
                <a:latin typeface="Arial Narrow" panose="020B0606020202030204" pitchFamily="34" charset="0"/>
                <a:ea typeface="+mj-ea"/>
                <a:cs typeface="+mj-cs"/>
              </a:rPr>
              <a:t>olmak üzere </a:t>
            </a:r>
            <a:r>
              <a:rPr lang="tr-TR" sz="1600" b="1" dirty="0">
                <a:latin typeface="Arial Narrow" panose="020B0606020202030204" pitchFamily="34" charset="0"/>
                <a:ea typeface="+mj-ea"/>
                <a:cs typeface="+mj-cs"/>
              </a:rPr>
              <a:t>iki temel gruba ayrılmaktadır</a:t>
            </a:r>
            <a:r>
              <a:rPr lang="tr-TR" sz="1600"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Örneğin, belirli bir bölgenin </a:t>
            </a:r>
            <a:r>
              <a:rPr lang="tr-TR" sz="1600" b="1" dirty="0">
                <a:latin typeface="Arial Narrow" panose="020B0606020202030204" pitchFamily="34" charset="0"/>
                <a:ea typeface="+mj-ea"/>
                <a:cs typeface="+mj-cs"/>
              </a:rPr>
              <a:t>su tüketimi </a:t>
            </a:r>
            <a:r>
              <a:rPr lang="tr-TR" sz="1600" dirty="0">
                <a:latin typeface="Arial Narrow" panose="020B0606020202030204" pitchFamily="34" charset="0"/>
                <a:ea typeface="+mj-ea"/>
                <a:cs typeface="+mj-cs"/>
              </a:rPr>
              <a:t>ve </a:t>
            </a:r>
            <a:r>
              <a:rPr lang="tr-TR" sz="1600" b="1" dirty="0">
                <a:latin typeface="Arial Narrow" panose="020B0606020202030204" pitchFamily="34" charset="0"/>
                <a:ea typeface="+mj-ea"/>
                <a:cs typeface="+mj-cs"/>
              </a:rPr>
              <a:t>belirli bir ürüne yönelik talep miktarları </a:t>
            </a:r>
            <a:r>
              <a:rPr lang="tr-TR" sz="1600" dirty="0">
                <a:latin typeface="Arial Narrow" panose="020B0606020202030204" pitchFamily="34" charset="0"/>
                <a:ea typeface="+mj-ea"/>
                <a:cs typeface="+mj-cs"/>
              </a:rPr>
              <a:t>doğasında var olan </a:t>
            </a:r>
            <a:r>
              <a:rPr lang="tr-TR" sz="1600" dirty="0" err="1">
                <a:latin typeface="Arial Narrow" panose="020B0606020202030204" pitchFamily="34" charset="0"/>
                <a:ea typeface="+mj-ea"/>
                <a:cs typeface="+mj-cs"/>
              </a:rPr>
              <a:t>stokastik</a:t>
            </a:r>
            <a:r>
              <a:rPr lang="tr-TR" sz="1600" dirty="0">
                <a:latin typeface="Arial Narrow" panose="020B0606020202030204" pitchFamily="34" charset="0"/>
                <a:ea typeface="+mj-ea"/>
                <a:cs typeface="+mj-cs"/>
              </a:rPr>
              <a:t> yapıdan dolayı </a:t>
            </a:r>
            <a:r>
              <a:rPr lang="tr-TR" sz="1600" b="1" dirty="0">
                <a:latin typeface="Arial Narrow" panose="020B0606020202030204" pitchFamily="34" charset="0"/>
                <a:ea typeface="+mj-ea"/>
                <a:cs typeface="+mj-cs"/>
              </a:rPr>
              <a:t>değişkenlik içermekte ve değişkenlik belirsizliği olarak nitelendirilmektedir. Bilgi belirsizliği </a:t>
            </a:r>
            <a:r>
              <a:rPr lang="tr-TR" sz="1600" dirty="0">
                <a:latin typeface="Arial Narrow" panose="020B0606020202030204" pitchFamily="34" charset="0"/>
                <a:ea typeface="+mj-ea"/>
                <a:cs typeface="+mj-cs"/>
              </a:rPr>
              <a:t>ise </a:t>
            </a:r>
            <a:r>
              <a:rPr lang="tr-TR" sz="1600" b="1" dirty="0">
                <a:latin typeface="Arial Narrow" panose="020B0606020202030204" pitchFamily="34" charset="0"/>
                <a:ea typeface="+mj-ea"/>
                <a:cs typeface="+mj-cs"/>
              </a:rPr>
              <a:t>sadece bilgi eksikliğinden kaynaklanmamakta</a:t>
            </a:r>
            <a:r>
              <a:rPr lang="tr-TR" sz="1600" dirty="0">
                <a:latin typeface="Arial Narrow" panose="020B0606020202030204" pitchFamily="34" charset="0"/>
                <a:ea typeface="+mj-ea"/>
                <a:cs typeface="+mj-cs"/>
              </a:rPr>
              <a:t>; aynı zamanda gerçek olay veya sistemin işleyişine yönelik </a:t>
            </a:r>
            <a:r>
              <a:rPr lang="tr-TR" sz="1600" b="1" dirty="0">
                <a:latin typeface="Arial Narrow" panose="020B0606020202030204" pitchFamily="34" charset="0"/>
                <a:ea typeface="+mj-ea"/>
                <a:cs typeface="+mj-cs"/>
              </a:rPr>
              <a:t>geliştirilen modeller</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kullanılan parametreler </a:t>
            </a:r>
            <a:r>
              <a:rPr lang="tr-TR" sz="1600" dirty="0">
                <a:latin typeface="Arial Narrow" panose="020B0606020202030204" pitchFamily="34" charset="0"/>
                <a:ea typeface="+mj-ea"/>
                <a:cs typeface="+mj-cs"/>
              </a:rPr>
              <a:t>ve </a:t>
            </a:r>
            <a:r>
              <a:rPr lang="tr-TR" sz="1600" b="1" dirty="0">
                <a:latin typeface="Arial Narrow" panose="020B0606020202030204" pitchFamily="34" charset="0"/>
                <a:ea typeface="+mj-ea"/>
                <a:cs typeface="+mj-cs"/>
              </a:rPr>
              <a:t>alınan kararlar gibi çeşitli faktörlerden etkilenmektedir. </a:t>
            </a:r>
            <a:r>
              <a:rPr lang="tr-TR" sz="1600" dirty="0">
                <a:latin typeface="Arial Narrow" panose="020B0606020202030204" pitchFamily="34" charset="0"/>
                <a:ea typeface="+mj-ea"/>
                <a:cs typeface="+mj-cs"/>
              </a:rPr>
              <a:t>Bu nedenle yukarıda belirtilen temel sınıflama yerine, </a:t>
            </a:r>
            <a:r>
              <a:rPr lang="tr-TR" sz="1600" b="1" dirty="0">
                <a:latin typeface="Arial Narrow" panose="020B0606020202030204" pitchFamily="34" charset="0"/>
                <a:ea typeface="+mj-ea"/>
                <a:cs typeface="+mj-cs"/>
              </a:rPr>
              <a:t>belirsizlik genel olarak şu şekilde sınıflandırılabilir: </a:t>
            </a:r>
          </a:p>
          <a:p>
            <a:pPr>
              <a:lnSpc>
                <a:spcPct val="150000"/>
              </a:lnSpc>
              <a:buFont typeface="Wingdings" panose="05000000000000000000" pitchFamily="2" charset="2"/>
              <a:buChar char="q"/>
            </a:pPr>
            <a:r>
              <a:rPr lang="tr-TR" sz="1600" dirty="0" smtClean="0">
                <a:latin typeface="Arial Narrow" panose="020B0606020202030204" pitchFamily="34" charset="0"/>
                <a:ea typeface="+mj-ea"/>
                <a:cs typeface="+mj-cs"/>
              </a:rPr>
              <a:t>Parametre </a:t>
            </a:r>
            <a:r>
              <a:rPr lang="tr-TR" sz="1600" dirty="0">
                <a:latin typeface="Arial Narrow" panose="020B0606020202030204" pitchFamily="34" charset="0"/>
                <a:ea typeface="+mj-ea"/>
                <a:cs typeface="+mj-cs"/>
              </a:rPr>
              <a:t>belirsizliği </a:t>
            </a:r>
          </a:p>
          <a:p>
            <a:pPr>
              <a:lnSpc>
                <a:spcPct val="150000"/>
              </a:lnSpc>
              <a:buFont typeface="Wingdings" panose="05000000000000000000" pitchFamily="2" charset="2"/>
              <a:buChar char="q"/>
            </a:pPr>
            <a:r>
              <a:rPr lang="tr-TR" sz="1600" dirty="0" smtClean="0">
                <a:latin typeface="Arial Narrow" panose="020B0606020202030204" pitchFamily="34" charset="0"/>
                <a:ea typeface="+mj-ea"/>
                <a:cs typeface="+mj-cs"/>
              </a:rPr>
              <a:t>Model </a:t>
            </a:r>
            <a:r>
              <a:rPr lang="tr-TR" sz="1600" dirty="0">
                <a:latin typeface="Arial Narrow" panose="020B0606020202030204" pitchFamily="34" charset="0"/>
                <a:ea typeface="+mj-ea"/>
                <a:cs typeface="+mj-cs"/>
              </a:rPr>
              <a:t>belirsizliği </a:t>
            </a:r>
          </a:p>
          <a:p>
            <a:pPr>
              <a:lnSpc>
                <a:spcPct val="150000"/>
              </a:lnSpc>
              <a:buFont typeface="Wingdings" panose="05000000000000000000" pitchFamily="2" charset="2"/>
              <a:buChar char="q"/>
            </a:pPr>
            <a:r>
              <a:rPr lang="tr-TR" sz="1600" dirty="0" smtClean="0">
                <a:latin typeface="Arial Narrow" panose="020B0606020202030204" pitchFamily="34" charset="0"/>
                <a:ea typeface="+mj-ea"/>
                <a:cs typeface="+mj-cs"/>
              </a:rPr>
              <a:t>Karar </a:t>
            </a:r>
            <a:r>
              <a:rPr lang="tr-TR" sz="1600" dirty="0">
                <a:latin typeface="Arial Narrow" panose="020B0606020202030204" pitchFamily="34" charset="0"/>
                <a:ea typeface="+mj-ea"/>
                <a:cs typeface="+mj-cs"/>
              </a:rPr>
              <a:t>belirsizliği </a:t>
            </a:r>
          </a:p>
          <a:p>
            <a:pPr>
              <a:lnSpc>
                <a:spcPct val="150000"/>
              </a:lnSpc>
              <a:buFont typeface="Wingdings" panose="05000000000000000000" pitchFamily="2" charset="2"/>
              <a:buChar char="q"/>
            </a:pPr>
            <a:r>
              <a:rPr lang="tr-TR" sz="1600" dirty="0" smtClean="0">
                <a:latin typeface="Arial Narrow" panose="020B0606020202030204" pitchFamily="34" charset="0"/>
                <a:ea typeface="+mj-ea"/>
                <a:cs typeface="+mj-cs"/>
              </a:rPr>
              <a:t>Değişkenlik </a:t>
            </a:r>
            <a:r>
              <a:rPr lang="tr-TR" sz="1600" dirty="0">
                <a:latin typeface="Arial Narrow" panose="020B0606020202030204" pitchFamily="34" charset="0"/>
                <a:ea typeface="+mj-ea"/>
                <a:cs typeface="+mj-cs"/>
              </a:rPr>
              <a:t>belirsizliği </a:t>
            </a:r>
          </a:p>
          <a:p>
            <a:pPr marL="0" indent="0">
              <a:lnSpc>
                <a:spcPct val="160000"/>
              </a:lnSpc>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3942099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a:t>
            </a:r>
            <a:r>
              <a:rPr lang="tr-TR" sz="3600" b="1" dirty="0" smtClean="0">
                <a:latin typeface="Arial Narrow" panose="020B0606020202030204" pitchFamily="34" charset="0"/>
              </a:rPr>
              <a:t>BELİRSİZLİK</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915144"/>
          </a:xfrm>
        </p:spPr>
        <p:txBody>
          <a:bodyPr>
            <a:normAutofit lnSpcReduction="10000"/>
          </a:bodyPr>
          <a:lstStyle/>
          <a:p>
            <a:pPr marL="0" indent="0">
              <a:buNone/>
            </a:pPr>
            <a:r>
              <a:rPr lang="tr-TR" sz="1800" b="1" dirty="0" smtClean="0">
                <a:latin typeface="Arial Narrow" panose="020B0606020202030204" pitchFamily="34" charset="0"/>
                <a:ea typeface="+mj-ea"/>
                <a:cs typeface="+mj-cs"/>
              </a:rPr>
              <a:t>2.1. Parametre Belirsizliği </a:t>
            </a:r>
            <a:endParaRPr lang="tr-TR" sz="1800" b="1" dirty="0">
              <a:latin typeface="Arial Narrow" panose="020B0606020202030204" pitchFamily="34" charset="0"/>
              <a:ea typeface="+mj-ea"/>
              <a:cs typeface="+mj-cs"/>
            </a:endParaRPr>
          </a:p>
          <a:p>
            <a:pPr marL="0" indent="0">
              <a:lnSpc>
                <a:spcPct val="150000"/>
              </a:lnSpc>
              <a:buNone/>
            </a:pPr>
            <a:r>
              <a:rPr lang="tr-TR" sz="1800" dirty="0" smtClean="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Bu </a:t>
            </a:r>
            <a:r>
              <a:rPr lang="tr-TR" sz="1600" dirty="0">
                <a:latin typeface="Arial Narrow" panose="020B0606020202030204" pitchFamily="34" charset="0"/>
                <a:ea typeface="+mj-ea"/>
                <a:cs typeface="+mj-cs"/>
              </a:rPr>
              <a:t>tip belirsizlik, </a:t>
            </a:r>
            <a:r>
              <a:rPr lang="tr-TR" sz="1600" b="1" dirty="0">
                <a:latin typeface="Arial Narrow" panose="020B0606020202030204" pitchFamily="34" charset="0"/>
                <a:ea typeface="+mj-ea"/>
                <a:cs typeface="+mj-cs"/>
              </a:rPr>
              <a:t>bilgiye yönelik insan becerisi ile alâkalıdır ve sadece ampirik miktarlar için söz konusudur</a:t>
            </a:r>
            <a:r>
              <a:rPr lang="tr-TR" sz="1600"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Belirli bir olay veya sisteme yönelik bazı verilerin, çoğu karar verme durumlarında girdi veya parametre olarak kullanılması gerekmektedir. Parametre belirsizliği </a:t>
            </a:r>
            <a:r>
              <a:rPr lang="tr-TR" sz="1600" b="1" dirty="0">
                <a:latin typeface="Arial Narrow" panose="020B0606020202030204" pitchFamily="34" charset="0"/>
                <a:ea typeface="+mj-ea"/>
                <a:cs typeface="+mj-cs"/>
              </a:rPr>
              <a:t>ölçme hataları, verinin türü, dönemi ve işlenmesi gibi nedenlerden etkilenmektedir</a:t>
            </a:r>
            <a:r>
              <a:rPr lang="tr-TR" sz="1600" dirty="0">
                <a:latin typeface="Arial Narrow" panose="020B0606020202030204" pitchFamily="34" charset="0"/>
                <a:ea typeface="+mj-ea"/>
                <a:cs typeface="+mj-cs"/>
              </a:rPr>
              <a:t>. Parametre belirsizliği </a:t>
            </a:r>
            <a:r>
              <a:rPr lang="tr-TR" sz="1600" b="1" dirty="0">
                <a:latin typeface="Arial Narrow" panose="020B0606020202030204" pitchFamily="34" charset="0"/>
                <a:ea typeface="+mj-ea"/>
                <a:cs typeface="+mj-cs"/>
              </a:rPr>
              <a:t>aşağıda gösterilen nedenlerden kaynaklanabilir: </a:t>
            </a:r>
          </a:p>
          <a:p>
            <a:pPr lvl="1">
              <a:lnSpc>
                <a:spcPct val="150000"/>
              </a:lnSpc>
              <a:buBlip>
                <a:blip r:embed="rId2"/>
              </a:buBlip>
            </a:pPr>
            <a:r>
              <a:rPr lang="tr-TR" sz="1600" b="1" dirty="0">
                <a:latin typeface="Arial Narrow" panose="020B0606020202030204" pitchFamily="34" charset="0"/>
                <a:ea typeface="+mj-ea"/>
                <a:cs typeface="+mj-cs"/>
              </a:rPr>
              <a:t>Ölçme </a:t>
            </a:r>
            <a:r>
              <a:rPr lang="tr-TR" sz="1600" b="1" dirty="0">
                <a:latin typeface="Arial Narrow" panose="020B0606020202030204" pitchFamily="34" charset="0"/>
                <a:ea typeface="+mj-ea"/>
                <a:cs typeface="+mj-cs"/>
              </a:rPr>
              <a:t>hataları: </a:t>
            </a:r>
            <a:r>
              <a:rPr lang="tr-TR" sz="1600" dirty="0">
                <a:latin typeface="Arial Narrow" panose="020B0606020202030204" pitchFamily="34" charset="0"/>
                <a:ea typeface="+mj-ea"/>
                <a:cs typeface="+mj-cs"/>
              </a:rPr>
              <a:t>Bu tür hatalar </a:t>
            </a:r>
            <a:r>
              <a:rPr lang="tr-TR" sz="1600" b="1" dirty="0">
                <a:latin typeface="Arial Narrow" panose="020B0606020202030204" pitchFamily="34" charset="0"/>
                <a:ea typeface="+mj-ea"/>
                <a:cs typeface="+mj-cs"/>
              </a:rPr>
              <a:t>ölçme esnasında </a:t>
            </a:r>
            <a:r>
              <a:rPr lang="tr-TR" sz="1600" dirty="0">
                <a:latin typeface="Arial Narrow" panose="020B0606020202030204" pitchFamily="34" charset="0"/>
                <a:ea typeface="+mj-ea"/>
                <a:cs typeface="+mj-cs"/>
              </a:rPr>
              <a:t>ortaya çıkmaktadır. </a:t>
            </a:r>
            <a:r>
              <a:rPr lang="tr-TR" sz="1600" dirty="0">
                <a:latin typeface="Arial Narrow" panose="020B0606020202030204" pitchFamily="34" charset="0"/>
                <a:ea typeface="+mj-ea"/>
                <a:cs typeface="+mj-cs"/>
              </a:rPr>
              <a:t>T</a:t>
            </a:r>
            <a:r>
              <a:rPr lang="tr-TR" sz="1600" dirty="0" smtClean="0">
                <a:latin typeface="Arial Narrow" panose="020B0606020202030204" pitchFamily="34" charset="0"/>
                <a:ea typeface="+mj-ea"/>
                <a:cs typeface="+mj-cs"/>
              </a:rPr>
              <a:t>ercih </a:t>
            </a:r>
            <a:r>
              <a:rPr lang="tr-TR" sz="1600" dirty="0">
                <a:latin typeface="Arial Narrow" panose="020B0606020202030204" pitchFamily="34" charset="0"/>
                <a:ea typeface="+mj-ea"/>
                <a:cs typeface="+mj-cs"/>
              </a:rPr>
              <a:t>edilen ölçme teknikleri, ölçmede kullanılan aletler </a:t>
            </a:r>
            <a:r>
              <a:rPr lang="tr-TR" sz="1600" dirty="0" smtClean="0">
                <a:latin typeface="Arial Narrow" panose="020B0606020202030204" pitchFamily="34" charset="0"/>
                <a:ea typeface="+mj-ea"/>
                <a:cs typeface="+mj-cs"/>
              </a:rPr>
              <a:t>vb</a:t>
            </a:r>
            <a:r>
              <a:rPr lang="tr-TR" sz="1600" dirty="0">
                <a:latin typeface="Arial Narrow" panose="020B0606020202030204" pitchFamily="34" charset="0"/>
                <a:ea typeface="+mj-ea"/>
                <a:cs typeface="+mj-cs"/>
              </a:rPr>
              <a:t>.</a:t>
            </a:r>
            <a:endParaRPr lang="tr-TR" sz="1600" dirty="0">
              <a:latin typeface="Arial Narrow" panose="020B0606020202030204" pitchFamily="34" charset="0"/>
              <a:ea typeface="+mj-ea"/>
              <a:cs typeface="+mj-cs"/>
            </a:endParaRPr>
          </a:p>
          <a:p>
            <a:pPr lvl="1">
              <a:lnSpc>
                <a:spcPct val="150000"/>
              </a:lnSpc>
              <a:buBlip>
                <a:blip r:embed="rId2"/>
              </a:buBlip>
            </a:pPr>
            <a:r>
              <a:rPr lang="tr-TR" sz="1600" b="1" dirty="0" err="1">
                <a:latin typeface="Arial Narrow" panose="020B0606020202030204" pitchFamily="34" charset="0"/>
                <a:ea typeface="+mj-ea"/>
                <a:cs typeface="+mj-cs"/>
              </a:rPr>
              <a:t>Öngörülemezlik</a:t>
            </a:r>
            <a:r>
              <a:rPr lang="tr-TR" sz="1600" b="1" dirty="0">
                <a:latin typeface="Arial Narrow" panose="020B0606020202030204" pitchFamily="34" charset="0"/>
                <a:ea typeface="+mj-ea"/>
                <a:cs typeface="+mj-cs"/>
              </a:rPr>
              <a:t>:</a:t>
            </a:r>
            <a:r>
              <a:rPr lang="tr-TR" sz="1600" dirty="0">
                <a:latin typeface="Arial Narrow" panose="020B0606020202030204" pitchFamily="34" charset="0"/>
                <a:ea typeface="+mj-ea"/>
                <a:cs typeface="+mj-cs"/>
              </a:rPr>
              <a:t> Olay veya sistemlerin doğalarında var olan </a:t>
            </a:r>
            <a:r>
              <a:rPr lang="tr-TR" sz="1600" b="1" dirty="0" err="1">
                <a:latin typeface="Arial Narrow" panose="020B0606020202030204" pitchFamily="34" charset="0"/>
                <a:ea typeface="+mj-ea"/>
                <a:cs typeface="+mj-cs"/>
              </a:rPr>
              <a:t>rassallık</a:t>
            </a:r>
            <a:r>
              <a:rPr lang="tr-TR" sz="1600" b="1" dirty="0">
                <a:latin typeface="Arial Narrow" panose="020B0606020202030204" pitchFamily="34" charset="0"/>
                <a:ea typeface="+mj-ea"/>
                <a:cs typeface="+mj-cs"/>
              </a:rPr>
              <a:t> nedeniyle bunların işleyişlerinin tahmin edilmelerinin </a:t>
            </a:r>
            <a:r>
              <a:rPr lang="tr-TR" sz="1600" dirty="0">
                <a:latin typeface="Arial Narrow" panose="020B0606020202030204" pitchFamily="34" charset="0"/>
                <a:ea typeface="+mj-ea"/>
                <a:cs typeface="+mj-cs"/>
              </a:rPr>
              <a:t>güçlüğünü ifade etmektedir. Bunlar kaçınılamaz ve azaltılamaz. </a:t>
            </a:r>
            <a:endParaRPr lang="tr-TR" sz="1600" dirty="0">
              <a:latin typeface="Arial Narrow" panose="020B0606020202030204" pitchFamily="34" charset="0"/>
              <a:ea typeface="+mj-ea"/>
              <a:cs typeface="+mj-cs"/>
            </a:endParaRPr>
          </a:p>
          <a:p>
            <a:pPr lvl="1">
              <a:lnSpc>
                <a:spcPct val="150000"/>
              </a:lnSpc>
              <a:buBlip>
                <a:blip r:embed="rId2"/>
              </a:buBlip>
            </a:pPr>
            <a:r>
              <a:rPr lang="tr-TR" sz="1600" b="1" dirty="0">
                <a:latin typeface="Arial Narrow" panose="020B0606020202030204" pitchFamily="34" charset="0"/>
                <a:ea typeface="+mj-ea"/>
                <a:cs typeface="+mj-cs"/>
              </a:rPr>
              <a:t>Çelişkili veriler veya yetersiz veri: </a:t>
            </a:r>
            <a:r>
              <a:rPr lang="tr-TR" sz="1600" dirty="0">
                <a:latin typeface="Arial Narrow" panose="020B0606020202030204" pitchFamily="34" charset="0"/>
                <a:ea typeface="+mj-ea"/>
                <a:cs typeface="+mj-cs"/>
              </a:rPr>
              <a:t>Belirli bir </a:t>
            </a:r>
            <a:r>
              <a:rPr lang="tr-TR" sz="1600" b="1" dirty="0">
                <a:latin typeface="Arial Narrow" panose="020B0606020202030204" pitchFamily="34" charset="0"/>
                <a:ea typeface="+mj-ea"/>
                <a:cs typeface="+mj-cs"/>
              </a:rPr>
              <a:t>parametreye yönelik veriler</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uzman görüşleri </a:t>
            </a:r>
            <a:r>
              <a:rPr lang="tr-TR" sz="1600" dirty="0">
                <a:latin typeface="Arial Narrow" panose="020B0606020202030204" pitchFamily="34" charset="0"/>
                <a:ea typeface="+mj-ea"/>
                <a:cs typeface="+mj-cs"/>
              </a:rPr>
              <a:t>veya </a:t>
            </a:r>
            <a:r>
              <a:rPr lang="tr-TR" sz="1600" b="1" dirty="0">
                <a:latin typeface="Arial Narrow" panose="020B0606020202030204" pitchFamily="34" charset="0"/>
                <a:ea typeface="+mj-ea"/>
                <a:cs typeface="+mj-cs"/>
              </a:rPr>
              <a:t>geçmiş dönemdeki değerlerden </a:t>
            </a:r>
            <a:r>
              <a:rPr lang="tr-TR" sz="1600" dirty="0">
                <a:latin typeface="Arial Narrow" panose="020B0606020202030204" pitchFamily="34" charset="0"/>
                <a:ea typeface="+mj-ea"/>
                <a:cs typeface="+mj-cs"/>
              </a:rPr>
              <a:t>elde edilen dağılımlar gibi çeşitli kaynaklardan elde edilebilir; aynı parametreye yönelik </a:t>
            </a:r>
            <a:r>
              <a:rPr lang="tr-TR" sz="1600" b="1" dirty="0">
                <a:latin typeface="Arial Narrow" panose="020B0606020202030204" pitchFamily="34" charset="0"/>
                <a:ea typeface="+mj-ea"/>
                <a:cs typeface="+mj-cs"/>
              </a:rPr>
              <a:t>elde edilen verilerin kimi zaman birbiriyle çelişmesi söz konusu olmaktadır. </a:t>
            </a:r>
          </a:p>
          <a:p>
            <a:pPr lvl="1">
              <a:lnSpc>
                <a:spcPct val="150000"/>
              </a:lnSpc>
              <a:buBlip>
                <a:blip r:embed="rId2"/>
              </a:buBlip>
            </a:pPr>
            <a:r>
              <a:rPr lang="tr-TR" sz="1600" b="1" dirty="0">
                <a:latin typeface="Arial Narrow" panose="020B0606020202030204" pitchFamily="34" charset="0"/>
                <a:ea typeface="+mj-ea"/>
                <a:cs typeface="+mj-cs"/>
              </a:rPr>
              <a:t>Tahmin hataları: </a:t>
            </a:r>
            <a:r>
              <a:rPr lang="tr-TR" sz="1600" dirty="0">
                <a:latin typeface="Arial Narrow" panose="020B0606020202030204" pitchFamily="34" charset="0"/>
                <a:ea typeface="+mj-ea"/>
                <a:cs typeface="+mj-cs"/>
              </a:rPr>
              <a:t>Belirsizlik, bir olay veya sistemden </a:t>
            </a:r>
            <a:r>
              <a:rPr lang="tr-TR" sz="1600" b="1" dirty="0">
                <a:latin typeface="Arial Narrow" panose="020B0606020202030204" pitchFamily="34" charset="0"/>
                <a:ea typeface="+mj-ea"/>
                <a:cs typeface="+mj-cs"/>
              </a:rPr>
              <a:t>elde edilen ölçümlerin başka bir olay veya sisteme uygulanması </a:t>
            </a:r>
            <a:r>
              <a:rPr lang="tr-TR" sz="1600" dirty="0">
                <a:latin typeface="Arial Narrow" panose="020B0606020202030204" pitchFamily="34" charset="0"/>
                <a:ea typeface="+mj-ea"/>
                <a:cs typeface="+mj-cs"/>
              </a:rPr>
              <a:t>nedeniyle söz konusu olacak tahmin hatalarından da kaynaklanabilmektedir. </a:t>
            </a:r>
          </a:p>
          <a:p>
            <a:endParaRPr lang="tr-TR" sz="1800" dirty="0">
              <a:latin typeface="Arial Narrow" panose="020B0606020202030204" pitchFamily="34" charset="0"/>
              <a:ea typeface="+mj-ea"/>
              <a:cs typeface="+mj-cs"/>
            </a:endParaRPr>
          </a:p>
          <a:p>
            <a:endParaRPr lang="tr-TR" sz="1800" dirty="0">
              <a:latin typeface="Arial Narrow" panose="020B0606020202030204" pitchFamily="34" charset="0"/>
              <a:ea typeface="+mj-ea"/>
              <a:cs typeface="+mj-cs"/>
            </a:endParaRPr>
          </a:p>
        </p:txBody>
      </p:sp>
    </p:spTree>
    <p:extLst>
      <p:ext uri="{BB962C8B-B14F-4D97-AF65-F5344CB8AC3E}">
        <p14:creationId xmlns:p14="http://schemas.microsoft.com/office/powerpoint/2010/main" val="26966528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a:t>
            </a:r>
            <a:r>
              <a:rPr lang="tr-TR" sz="3600" b="1" dirty="0" smtClean="0">
                <a:latin typeface="Arial Narrow" panose="020B0606020202030204" pitchFamily="34" charset="0"/>
              </a:rPr>
              <a:t>BELİRSİZLİK</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915144"/>
          </a:xfrm>
        </p:spPr>
        <p:txBody>
          <a:bodyPr>
            <a:normAutofit/>
          </a:bodyPr>
          <a:lstStyle/>
          <a:p>
            <a:pPr marL="0" indent="0">
              <a:buNone/>
            </a:pPr>
            <a:r>
              <a:rPr lang="tr-TR" sz="1800" b="1" dirty="0" smtClean="0">
                <a:latin typeface="Arial Narrow" panose="020B0606020202030204" pitchFamily="34" charset="0"/>
                <a:ea typeface="+mj-ea"/>
                <a:cs typeface="+mj-cs"/>
              </a:rPr>
              <a:t>2.2. Model </a:t>
            </a:r>
            <a:r>
              <a:rPr lang="tr-TR" sz="1800" b="1" dirty="0">
                <a:latin typeface="Arial Narrow" panose="020B0606020202030204" pitchFamily="34" charset="0"/>
                <a:ea typeface="+mj-ea"/>
                <a:cs typeface="+mj-cs"/>
              </a:rPr>
              <a:t>B</a:t>
            </a:r>
            <a:r>
              <a:rPr lang="tr-TR" sz="1800" b="1" dirty="0" smtClean="0">
                <a:latin typeface="Arial Narrow" panose="020B0606020202030204" pitchFamily="34" charset="0"/>
                <a:ea typeface="+mj-ea"/>
                <a:cs typeface="+mj-cs"/>
              </a:rPr>
              <a:t>elirsizliği </a:t>
            </a:r>
            <a:endParaRPr lang="tr-TR" sz="1800" b="1" dirty="0">
              <a:latin typeface="Arial Narrow" panose="020B0606020202030204" pitchFamily="34" charset="0"/>
              <a:ea typeface="+mj-ea"/>
              <a:cs typeface="+mj-cs"/>
            </a:endParaRPr>
          </a:p>
          <a:p>
            <a:pPr marL="0" indent="0">
              <a:lnSpc>
                <a:spcPct val="200000"/>
              </a:lnSpc>
              <a:buNone/>
            </a:pPr>
            <a:r>
              <a:rPr lang="tr-TR" sz="1600" dirty="0" smtClean="0">
                <a:latin typeface="Arial Narrow" panose="020B0606020202030204" pitchFamily="34" charset="0"/>
                <a:ea typeface="+mj-ea"/>
                <a:cs typeface="+mj-cs"/>
              </a:rPr>
              <a:t>	Parametre </a:t>
            </a:r>
            <a:r>
              <a:rPr lang="tr-TR" sz="1600" dirty="0">
                <a:latin typeface="Arial Narrow" panose="020B0606020202030204" pitchFamily="34" charset="0"/>
                <a:ea typeface="+mj-ea"/>
                <a:cs typeface="+mj-cs"/>
              </a:rPr>
              <a:t>belirsizliği </a:t>
            </a:r>
            <a:r>
              <a:rPr lang="tr-TR" sz="1600" b="1" dirty="0">
                <a:latin typeface="Arial Narrow" panose="020B0606020202030204" pitchFamily="34" charset="0"/>
                <a:ea typeface="+mj-ea"/>
                <a:cs typeface="+mj-cs"/>
              </a:rPr>
              <a:t>verilere </a:t>
            </a:r>
            <a:r>
              <a:rPr lang="tr-TR" sz="1600" dirty="0">
                <a:latin typeface="Arial Narrow" panose="020B0606020202030204" pitchFamily="34" charset="0"/>
                <a:ea typeface="+mj-ea"/>
                <a:cs typeface="+mj-cs"/>
              </a:rPr>
              <a:t>ve özellikle </a:t>
            </a:r>
            <a:r>
              <a:rPr lang="tr-TR" sz="1600" b="1" dirty="0">
                <a:latin typeface="Arial Narrow" panose="020B0606020202030204" pitchFamily="34" charset="0"/>
                <a:ea typeface="+mj-ea"/>
                <a:cs typeface="+mj-cs"/>
              </a:rPr>
              <a:t>verilerin elde edilmesine ilişkin </a:t>
            </a:r>
            <a:r>
              <a:rPr lang="tr-TR" sz="1600" dirty="0">
                <a:latin typeface="Arial Narrow" panose="020B0606020202030204" pitchFamily="34" charset="0"/>
                <a:ea typeface="+mj-ea"/>
                <a:cs typeface="+mj-cs"/>
              </a:rPr>
              <a:t>çeşitli nedenlerden kaynaklanan </a:t>
            </a:r>
            <a:r>
              <a:rPr lang="tr-TR" sz="1600" b="1" dirty="0">
                <a:latin typeface="Arial Narrow" panose="020B0606020202030204" pitchFamily="34" charset="0"/>
                <a:ea typeface="+mj-ea"/>
                <a:cs typeface="+mj-cs"/>
              </a:rPr>
              <a:t>kısıtlamaların sonucu olmasına </a:t>
            </a:r>
            <a:r>
              <a:rPr lang="tr-TR" sz="1600" dirty="0">
                <a:latin typeface="Arial Narrow" panose="020B0606020202030204" pitchFamily="34" charset="0"/>
                <a:ea typeface="+mj-ea"/>
                <a:cs typeface="+mj-cs"/>
              </a:rPr>
              <a:t>rağmen, </a:t>
            </a:r>
            <a:r>
              <a:rPr lang="tr-TR" sz="1600" b="1" dirty="0">
                <a:latin typeface="Arial Narrow" panose="020B0606020202030204" pitchFamily="34" charset="0"/>
                <a:ea typeface="+mj-ea"/>
                <a:cs typeface="+mj-cs"/>
              </a:rPr>
              <a:t>model belirsizliği </a:t>
            </a:r>
            <a:r>
              <a:rPr lang="tr-TR" sz="1600" dirty="0">
                <a:latin typeface="Arial Narrow" panose="020B0606020202030204" pitchFamily="34" charset="0"/>
                <a:ea typeface="+mj-ea"/>
                <a:cs typeface="+mj-cs"/>
              </a:rPr>
              <a:t>elde edilen veriler temelinde belirli bir olay veya sistemde yer alan ilişkilerin ve işleyişin tahmin edilerek </a:t>
            </a:r>
            <a:r>
              <a:rPr lang="tr-TR" sz="1600" b="1" dirty="0">
                <a:latin typeface="Arial Narrow" panose="020B0606020202030204" pitchFamily="34" charset="0"/>
                <a:ea typeface="+mj-ea"/>
                <a:cs typeface="+mj-cs"/>
              </a:rPr>
              <a:t>geliştirilen modelden kaynaklanan kısıtlamaların sonucu </a:t>
            </a:r>
            <a:r>
              <a:rPr lang="tr-TR" sz="1600" dirty="0">
                <a:latin typeface="Arial Narrow" panose="020B0606020202030204" pitchFamily="34" charset="0"/>
                <a:ea typeface="+mj-ea"/>
                <a:cs typeface="+mj-cs"/>
              </a:rPr>
              <a:t>olarak gerçekleşmektedir. Model belirsizliğine yol açan nedenleri şu şekilde sıralayabiliriz: </a:t>
            </a:r>
            <a:endParaRPr lang="tr-TR" sz="1600" dirty="0" smtClean="0">
              <a:latin typeface="Arial Narrow" panose="020B0606020202030204" pitchFamily="34" charset="0"/>
              <a:ea typeface="+mj-ea"/>
              <a:cs typeface="+mj-cs"/>
            </a:endParaRPr>
          </a:p>
          <a:p>
            <a:pPr>
              <a:lnSpc>
                <a:spcPct val="150000"/>
              </a:lnSpc>
              <a:buFont typeface="Wingdings" panose="05000000000000000000" pitchFamily="2" charset="2"/>
              <a:buChar char="q"/>
            </a:pPr>
            <a:r>
              <a:rPr lang="tr-TR" sz="1600" b="1" dirty="0" smtClean="0">
                <a:latin typeface="Arial Narrow" panose="020B0606020202030204" pitchFamily="34" charset="0"/>
                <a:ea typeface="+mj-ea"/>
                <a:cs typeface="+mj-cs"/>
              </a:rPr>
              <a:t>Yapısal </a:t>
            </a:r>
            <a:r>
              <a:rPr lang="tr-TR" sz="1600" b="1" dirty="0">
                <a:latin typeface="Arial Narrow" panose="020B0606020202030204" pitchFamily="34" charset="0"/>
                <a:ea typeface="+mj-ea"/>
                <a:cs typeface="+mj-cs"/>
              </a:rPr>
              <a:t>tercihler: </a:t>
            </a:r>
            <a:r>
              <a:rPr lang="tr-TR" sz="1600" dirty="0">
                <a:latin typeface="Arial Narrow" panose="020B0606020202030204" pitchFamily="34" charset="0"/>
                <a:ea typeface="+mj-ea"/>
                <a:cs typeface="+mj-cs"/>
              </a:rPr>
              <a:t>Belirli bir olay veya </a:t>
            </a:r>
            <a:r>
              <a:rPr lang="tr-TR" sz="1600" b="1" dirty="0">
                <a:latin typeface="Arial Narrow" panose="020B0606020202030204" pitchFamily="34" charset="0"/>
                <a:ea typeface="+mj-ea"/>
                <a:cs typeface="+mj-cs"/>
              </a:rPr>
              <a:t>sistemdeki ilişkiler ve işleyiş hakkında çeşitli varsayımların gerekliliği </a:t>
            </a:r>
            <a:r>
              <a:rPr lang="tr-TR" sz="1600" dirty="0">
                <a:latin typeface="Arial Narrow" panose="020B0606020202030204" pitchFamily="34" charset="0"/>
                <a:ea typeface="+mj-ea"/>
                <a:cs typeface="+mj-cs"/>
              </a:rPr>
              <a:t>ve bu olay veya sistemin modellenmesinde </a:t>
            </a:r>
            <a:r>
              <a:rPr lang="tr-TR" sz="1600" b="1" dirty="0">
                <a:latin typeface="Arial Narrow" panose="020B0606020202030204" pitchFamily="34" charset="0"/>
                <a:ea typeface="+mj-ea"/>
                <a:cs typeface="+mj-cs"/>
              </a:rPr>
              <a:t>kullanılacak yöntem ve araçlara ilişkin tercihler yapma zorunluluğu </a:t>
            </a:r>
            <a:r>
              <a:rPr lang="tr-TR" sz="1600" dirty="0">
                <a:latin typeface="Arial Narrow" panose="020B0606020202030204" pitchFamily="34" charset="0"/>
                <a:ea typeface="+mj-ea"/>
                <a:cs typeface="+mj-cs"/>
              </a:rPr>
              <a:t>belirsizliğe neden olmaktadır. </a:t>
            </a:r>
          </a:p>
          <a:p>
            <a:pPr>
              <a:lnSpc>
                <a:spcPct val="150000"/>
              </a:lnSpc>
              <a:buFont typeface="Wingdings" panose="05000000000000000000" pitchFamily="2" charset="2"/>
              <a:buChar char="q"/>
            </a:pPr>
            <a:r>
              <a:rPr lang="tr-TR" sz="1600" b="1" dirty="0">
                <a:latin typeface="Arial Narrow" panose="020B0606020202030204" pitchFamily="34" charset="0"/>
                <a:ea typeface="+mj-ea"/>
                <a:cs typeface="+mj-cs"/>
              </a:rPr>
              <a:t>Basitleştirme</a:t>
            </a:r>
            <a:r>
              <a:rPr lang="tr-TR" sz="1600" b="1" dirty="0">
                <a:latin typeface="Arial Narrow" panose="020B0606020202030204" pitchFamily="34" charset="0"/>
                <a:ea typeface="+mj-ea"/>
                <a:cs typeface="+mj-cs"/>
              </a:rPr>
              <a:t>:</a:t>
            </a:r>
            <a:r>
              <a:rPr lang="tr-TR" sz="1600" dirty="0">
                <a:latin typeface="Arial Narrow" panose="020B0606020202030204" pitchFamily="34" charset="0"/>
                <a:ea typeface="+mj-ea"/>
                <a:cs typeface="+mj-cs"/>
              </a:rPr>
              <a:t> Bütün modeller, gerçek olay veya sistemlerdeki </a:t>
            </a:r>
            <a:r>
              <a:rPr lang="tr-TR" sz="1600" b="1" dirty="0">
                <a:latin typeface="Arial Narrow" panose="020B0606020202030204" pitchFamily="34" charset="0"/>
                <a:ea typeface="+mj-ea"/>
                <a:cs typeface="+mj-cs"/>
              </a:rPr>
              <a:t>karmaşık ilişkilerin ve işleyişin basitleştirilerek tahmin edilmesiyle </a:t>
            </a:r>
            <a:r>
              <a:rPr lang="tr-TR" sz="1600" dirty="0">
                <a:latin typeface="Arial Narrow" panose="020B0606020202030204" pitchFamily="34" charset="0"/>
                <a:ea typeface="+mj-ea"/>
                <a:cs typeface="+mj-cs"/>
              </a:rPr>
              <a:t>elde edilmekte olup bu karmaşık ilişkilerin ve işleyişin basitleştirilme düzeyi modelden modele değişmektedir. </a:t>
            </a:r>
            <a:r>
              <a:rPr lang="tr-TR" sz="1600" dirty="0">
                <a:latin typeface="Arial Narrow" panose="020B0606020202030204" pitchFamily="34" charset="0"/>
                <a:ea typeface="+mj-ea"/>
                <a:cs typeface="+mj-cs"/>
              </a:rPr>
              <a:t>Örneğin </a:t>
            </a:r>
            <a:r>
              <a:rPr lang="tr-TR" sz="1600" b="1" dirty="0">
                <a:latin typeface="Arial Narrow" panose="020B0606020202030204" pitchFamily="34" charset="0"/>
                <a:ea typeface="+mj-ea"/>
                <a:cs typeface="+mj-cs"/>
              </a:rPr>
              <a:t>doğrusal olmayan ilişkiler doğrusal olarak varsayılmakta </a:t>
            </a:r>
            <a:r>
              <a:rPr lang="tr-TR" sz="1600" dirty="0">
                <a:latin typeface="Arial Narrow" panose="020B0606020202030204" pitchFamily="34" charset="0"/>
                <a:ea typeface="+mj-ea"/>
                <a:cs typeface="+mj-cs"/>
              </a:rPr>
              <a:t>ve modelde yer alan </a:t>
            </a:r>
            <a:r>
              <a:rPr lang="tr-TR" sz="1600" b="1" dirty="0">
                <a:latin typeface="Arial Narrow" panose="020B0606020202030204" pitchFamily="34" charset="0"/>
                <a:ea typeface="+mj-ea"/>
                <a:cs typeface="+mj-cs"/>
              </a:rPr>
              <a:t>bu varsayım gerçek olay veya sisteme yönelik belirsizliğe yol açmaktadır</a:t>
            </a:r>
            <a:r>
              <a:rPr lang="tr-TR" sz="1600" dirty="0">
                <a:latin typeface="Arial Narrow" panose="020B0606020202030204" pitchFamily="34" charset="0"/>
                <a:ea typeface="+mj-ea"/>
                <a:cs typeface="+mj-cs"/>
              </a:rPr>
              <a:t>. </a:t>
            </a:r>
          </a:p>
          <a:p>
            <a:pPr marL="0" indent="0">
              <a:lnSpc>
                <a:spcPct val="150000"/>
              </a:lnSpc>
              <a:buNone/>
            </a:pPr>
            <a:endParaRPr lang="tr-TR" sz="1600" dirty="0">
              <a:latin typeface="Arial Narrow" panose="020B0606020202030204" pitchFamily="34" charset="0"/>
              <a:ea typeface="+mj-ea"/>
              <a:cs typeface="+mj-cs"/>
            </a:endParaRPr>
          </a:p>
          <a:p>
            <a:pPr>
              <a:lnSpc>
                <a:spcPct val="150000"/>
              </a:lnSpc>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21271185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a:t>
            </a:r>
            <a:r>
              <a:rPr lang="tr-TR" sz="3600" b="1" dirty="0" smtClean="0">
                <a:latin typeface="Arial Narrow" panose="020B0606020202030204" pitchFamily="34" charset="0"/>
              </a:rPr>
              <a:t>BELİRSİZLİK</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915144"/>
          </a:xfrm>
        </p:spPr>
        <p:txBody>
          <a:bodyPr>
            <a:normAutofit/>
          </a:bodyPr>
          <a:lstStyle/>
          <a:p>
            <a:pPr marL="0" indent="0">
              <a:buNone/>
            </a:pPr>
            <a:r>
              <a:rPr lang="tr-TR" sz="1800" b="1" dirty="0" smtClean="0">
                <a:latin typeface="Arial Narrow" panose="020B0606020202030204" pitchFamily="34" charset="0"/>
                <a:ea typeface="+mj-ea"/>
                <a:cs typeface="+mj-cs"/>
              </a:rPr>
              <a:t>2.2. Model </a:t>
            </a:r>
            <a:r>
              <a:rPr lang="tr-TR" sz="1800" b="1" dirty="0">
                <a:latin typeface="Arial Narrow" panose="020B0606020202030204" pitchFamily="34" charset="0"/>
                <a:ea typeface="+mj-ea"/>
                <a:cs typeface="+mj-cs"/>
              </a:rPr>
              <a:t>B</a:t>
            </a:r>
            <a:r>
              <a:rPr lang="tr-TR" sz="1800" b="1" dirty="0" smtClean="0">
                <a:latin typeface="Arial Narrow" panose="020B0606020202030204" pitchFamily="34" charset="0"/>
                <a:ea typeface="+mj-ea"/>
                <a:cs typeface="+mj-cs"/>
              </a:rPr>
              <a:t>elirsizliği </a:t>
            </a:r>
            <a:endParaRPr lang="tr-TR" sz="1600" dirty="0"/>
          </a:p>
          <a:p>
            <a:pPr>
              <a:lnSpc>
                <a:spcPct val="200000"/>
              </a:lnSpc>
              <a:buFont typeface="Wingdings" panose="05000000000000000000" pitchFamily="2" charset="2"/>
              <a:buChar char="q"/>
            </a:pPr>
            <a:r>
              <a:rPr lang="tr-TR" sz="1600" b="1" dirty="0">
                <a:latin typeface="Arial Narrow" panose="020B0606020202030204" pitchFamily="34" charset="0"/>
                <a:ea typeface="+mj-ea"/>
                <a:cs typeface="+mj-cs"/>
              </a:rPr>
              <a:t>Bilgi eksikliği: </a:t>
            </a:r>
            <a:r>
              <a:rPr lang="tr-TR" sz="1600" dirty="0">
                <a:latin typeface="Arial Narrow" panose="020B0606020202030204" pitchFamily="34" charset="0"/>
                <a:ea typeface="+mj-ea"/>
                <a:cs typeface="+mj-cs"/>
              </a:rPr>
              <a:t>Bir olay veya sistemdeki bazı değişkenler veya ilişkiler, genellikle </a:t>
            </a:r>
            <a:r>
              <a:rPr lang="tr-TR" sz="1600" b="1" dirty="0">
                <a:latin typeface="Arial Narrow" panose="020B0606020202030204" pitchFamily="34" charset="0"/>
                <a:ea typeface="+mj-ea"/>
                <a:cs typeface="+mj-cs"/>
              </a:rPr>
              <a:t>bilgi eksikliğinden dolayı geliştirilen modelde </a:t>
            </a:r>
            <a:r>
              <a:rPr lang="tr-TR" sz="1600" dirty="0">
                <a:latin typeface="Arial Narrow" panose="020B0606020202030204" pitchFamily="34" charset="0"/>
                <a:ea typeface="+mj-ea"/>
                <a:cs typeface="+mj-cs"/>
              </a:rPr>
              <a:t>dikkate alınmamakta ve bu durum belirsizliğe neden olmaktadır. </a:t>
            </a:r>
          </a:p>
          <a:p>
            <a:pPr>
              <a:lnSpc>
                <a:spcPct val="200000"/>
              </a:lnSpc>
              <a:buFont typeface="Wingdings" panose="05000000000000000000" pitchFamily="2" charset="2"/>
              <a:buChar char="q"/>
            </a:pPr>
            <a:r>
              <a:rPr lang="tr-TR" sz="1600" b="1" dirty="0">
                <a:latin typeface="Arial Narrow" panose="020B0606020202030204" pitchFamily="34" charset="0"/>
                <a:ea typeface="+mj-ea"/>
                <a:cs typeface="+mj-cs"/>
              </a:rPr>
              <a:t>Olasılık </a:t>
            </a:r>
            <a:r>
              <a:rPr lang="tr-TR" sz="1600" b="1" dirty="0">
                <a:latin typeface="Arial Narrow" panose="020B0606020202030204" pitchFamily="34" charset="0"/>
                <a:ea typeface="+mj-ea"/>
                <a:cs typeface="+mj-cs"/>
              </a:rPr>
              <a:t>dağılımı tercihi: </a:t>
            </a:r>
            <a:r>
              <a:rPr lang="tr-TR" sz="1600" dirty="0">
                <a:latin typeface="Arial Narrow" panose="020B0606020202030204" pitchFamily="34" charset="0"/>
                <a:ea typeface="+mj-ea"/>
                <a:cs typeface="+mj-cs"/>
              </a:rPr>
              <a:t>Bir olay veya sistemin modellenmesinde </a:t>
            </a:r>
            <a:r>
              <a:rPr lang="tr-TR" sz="1600" b="1" dirty="0">
                <a:latin typeface="Arial Narrow" panose="020B0606020202030204" pitchFamily="34" charset="0"/>
                <a:ea typeface="+mj-ea"/>
                <a:cs typeface="+mj-cs"/>
              </a:rPr>
              <a:t>olasılık veya frekans dağılımları ve bu dağılımların şekli </a:t>
            </a:r>
            <a:r>
              <a:rPr lang="tr-TR" sz="1600" dirty="0">
                <a:latin typeface="Arial Narrow" panose="020B0606020202030204" pitchFamily="34" charset="0"/>
                <a:ea typeface="+mj-ea"/>
                <a:cs typeface="+mj-cs"/>
              </a:rPr>
              <a:t>önemli rol oynamaktadır. </a:t>
            </a:r>
            <a:r>
              <a:rPr lang="tr-TR" sz="1600" dirty="0">
                <a:latin typeface="Arial Narrow" panose="020B0606020202030204" pitchFamily="34" charset="0"/>
                <a:ea typeface="+mj-ea"/>
                <a:cs typeface="+mj-cs"/>
              </a:rPr>
              <a:t>Örneğin, değişkenin </a:t>
            </a:r>
            <a:r>
              <a:rPr lang="tr-TR" sz="1600" b="1" dirty="0">
                <a:latin typeface="Arial Narrow" panose="020B0606020202030204" pitchFamily="34" charset="0"/>
                <a:ea typeface="+mj-ea"/>
                <a:cs typeface="+mj-cs"/>
              </a:rPr>
              <a:t>sürekli olmasına rağmen kesikli dağılım olarak modellenmesi </a:t>
            </a:r>
            <a:r>
              <a:rPr lang="tr-TR" sz="1600" dirty="0">
                <a:latin typeface="Arial Narrow" panose="020B0606020202030204" pitchFamily="34" charset="0"/>
                <a:ea typeface="+mj-ea"/>
                <a:cs typeface="+mj-cs"/>
              </a:rPr>
              <a:t>veya gerçek duruma bakmadan dağılımın şekline yönelik keyfi kararlar belirsizlik olarak sonuçlanmaktadır. </a:t>
            </a:r>
          </a:p>
          <a:p>
            <a:pPr>
              <a:lnSpc>
                <a:spcPct val="200000"/>
              </a:lnSpc>
              <a:buFont typeface="Wingdings" panose="05000000000000000000" pitchFamily="2" charset="2"/>
              <a:buChar char="q"/>
            </a:pPr>
            <a:r>
              <a:rPr lang="tr-TR" sz="1600" b="1" dirty="0">
                <a:latin typeface="Arial Narrow" panose="020B0606020202030204" pitchFamily="34" charset="0"/>
                <a:ea typeface="+mj-ea"/>
                <a:cs typeface="+mj-cs"/>
              </a:rPr>
              <a:t>Değişkenler </a:t>
            </a:r>
            <a:r>
              <a:rPr lang="tr-TR" sz="1600" b="1" dirty="0">
                <a:latin typeface="Arial Narrow" panose="020B0606020202030204" pitchFamily="34" charset="0"/>
                <a:ea typeface="+mj-ea"/>
                <a:cs typeface="+mj-cs"/>
              </a:rPr>
              <a:t>arası ilişkiler: </a:t>
            </a:r>
            <a:r>
              <a:rPr lang="tr-TR" sz="1600" dirty="0">
                <a:latin typeface="Arial Narrow" panose="020B0606020202030204" pitchFamily="34" charset="0"/>
                <a:ea typeface="+mj-ea"/>
                <a:cs typeface="+mj-cs"/>
              </a:rPr>
              <a:t>Değişkenler arasındaki ilişkilere göre </a:t>
            </a:r>
            <a:r>
              <a:rPr lang="tr-TR" sz="1600" b="1" dirty="0">
                <a:latin typeface="Arial Narrow" panose="020B0606020202030204" pitchFamily="34" charset="0"/>
                <a:ea typeface="+mj-ea"/>
                <a:cs typeface="+mj-cs"/>
              </a:rPr>
              <a:t>bağımlı ve bağımsız değişkenlerin saptanması </a:t>
            </a:r>
            <a:r>
              <a:rPr lang="tr-TR" sz="1600" dirty="0">
                <a:latin typeface="Arial Narrow" panose="020B0606020202030204" pitchFamily="34" charset="0"/>
                <a:ea typeface="+mj-ea"/>
                <a:cs typeface="+mj-cs"/>
              </a:rPr>
              <a:t>veya doğrusal değişkenlere yönelik korelasyon değerlerinin belirlenmesi önemlidir. </a:t>
            </a:r>
            <a:r>
              <a:rPr lang="tr-TR" sz="1600" dirty="0">
                <a:latin typeface="Arial Narrow" panose="020B0606020202030204" pitchFamily="34" charset="0"/>
                <a:ea typeface="+mj-ea"/>
                <a:cs typeface="+mj-cs"/>
              </a:rPr>
              <a:t>Belirsizliğe neden olmaması için bir olay veya sistemdeki bu tür ilişkilerin modele tam ve doğru bir şekilde yansıtılması gerekmektedir. </a:t>
            </a:r>
          </a:p>
          <a:p>
            <a:pPr marL="0" indent="0">
              <a:lnSpc>
                <a:spcPct val="200000"/>
              </a:lnSpc>
              <a:buNone/>
            </a:pPr>
            <a:endParaRPr lang="tr-TR" sz="1600" dirty="0">
              <a:latin typeface="Arial Narrow" panose="020B0606020202030204" pitchFamily="34" charset="0"/>
              <a:ea typeface="+mj-ea"/>
              <a:cs typeface="+mj-cs"/>
            </a:endParaRPr>
          </a:p>
          <a:p>
            <a:pPr>
              <a:lnSpc>
                <a:spcPct val="200000"/>
              </a:lnSpc>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26533242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a:t>
            </a:r>
            <a:r>
              <a:rPr lang="tr-TR" sz="3600" b="1" dirty="0" smtClean="0">
                <a:latin typeface="Arial Narrow" panose="020B0606020202030204" pitchFamily="34" charset="0"/>
              </a:rPr>
              <a:t>BELİRSİZLİK</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915144"/>
          </a:xfrm>
        </p:spPr>
        <p:txBody>
          <a:bodyPr>
            <a:normAutofit/>
          </a:bodyPr>
          <a:lstStyle/>
          <a:p>
            <a:pPr marL="0" indent="0">
              <a:buNone/>
            </a:pPr>
            <a:r>
              <a:rPr lang="tr-TR" sz="1800" b="1" dirty="0" smtClean="0">
                <a:latin typeface="Arial Narrow" panose="020B0606020202030204" pitchFamily="34" charset="0"/>
                <a:ea typeface="+mj-ea"/>
                <a:cs typeface="+mj-cs"/>
              </a:rPr>
              <a:t>2.3. Karar </a:t>
            </a:r>
            <a:r>
              <a:rPr lang="tr-TR" sz="1800" b="1" dirty="0">
                <a:latin typeface="Arial Narrow" panose="020B0606020202030204" pitchFamily="34" charset="0"/>
                <a:ea typeface="+mj-ea"/>
                <a:cs typeface="+mj-cs"/>
              </a:rPr>
              <a:t>B</a:t>
            </a:r>
            <a:r>
              <a:rPr lang="tr-TR" sz="1800" b="1" dirty="0" smtClean="0">
                <a:latin typeface="Arial Narrow" panose="020B0606020202030204" pitchFamily="34" charset="0"/>
                <a:ea typeface="+mj-ea"/>
                <a:cs typeface="+mj-cs"/>
              </a:rPr>
              <a:t>elirsizliği </a:t>
            </a:r>
            <a:endParaRPr lang="tr-TR" sz="1800" b="1" dirty="0">
              <a:latin typeface="Arial Narrow" panose="020B0606020202030204" pitchFamily="34" charset="0"/>
              <a:ea typeface="+mj-ea"/>
              <a:cs typeface="+mj-cs"/>
            </a:endParaRPr>
          </a:p>
          <a:p>
            <a:pPr marL="0" indent="0">
              <a:lnSpc>
                <a:spcPct val="150000"/>
              </a:lnSpc>
              <a:buNone/>
            </a:pPr>
            <a:r>
              <a:rPr lang="tr-TR" sz="1600" dirty="0" smtClean="0"/>
              <a:t>	</a:t>
            </a:r>
            <a:r>
              <a:rPr lang="tr-TR" sz="1600" dirty="0">
                <a:latin typeface="Arial Narrow" panose="020B0606020202030204" pitchFamily="34" charset="0"/>
                <a:ea typeface="+mj-ea"/>
                <a:cs typeface="+mj-cs"/>
              </a:rPr>
              <a:t>Karar </a:t>
            </a:r>
            <a:r>
              <a:rPr lang="tr-TR" sz="1600" dirty="0">
                <a:latin typeface="Arial Narrow" panose="020B0606020202030204" pitchFamily="34" charset="0"/>
                <a:ea typeface="+mj-ea"/>
                <a:cs typeface="+mj-cs"/>
              </a:rPr>
              <a:t>belirsizliği, toplumsal </a:t>
            </a:r>
            <a:r>
              <a:rPr lang="tr-TR" sz="1600" b="1" dirty="0">
                <a:latin typeface="Arial Narrow" panose="020B0606020202030204" pitchFamily="34" charset="0"/>
                <a:ea typeface="+mj-ea"/>
                <a:cs typeface="+mj-cs"/>
              </a:rPr>
              <a:t>hedeflerin ölçülmesine yönelik belirsizlik </a:t>
            </a:r>
            <a:r>
              <a:rPr lang="tr-TR" sz="1600" dirty="0">
                <a:latin typeface="Arial Narrow" panose="020B0606020202030204" pitchFamily="34" charset="0"/>
                <a:ea typeface="+mj-ea"/>
                <a:cs typeface="+mj-cs"/>
              </a:rPr>
              <a:t>veya ihtilaf söz konusu olduğu zaman ortaya çıkmaktadır. Parametre, model ve değişkenlik belirsizlikleri risk değerlendirmede önemli olmasına karşın, </a:t>
            </a:r>
            <a:r>
              <a:rPr lang="tr-TR" sz="1600" b="1" dirty="0">
                <a:latin typeface="Arial Narrow" panose="020B0606020202030204" pitchFamily="34" charset="0"/>
                <a:ea typeface="+mj-ea"/>
                <a:cs typeface="+mj-cs"/>
              </a:rPr>
              <a:t>karar belirsizliği daha çok risk yönetimi ile alâkalıdır</a:t>
            </a:r>
            <a:r>
              <a:rPr lang="tr-TR" sz="1600"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Karar belirsizliği şu durumlarda ortaya çıkmaktadır. </a:t>
            </a:r>
            <a:endParaRPr lang="tr-TR" sz="1600" dirty="0"/>
          </a:p>
          <a:p>
            <a:pPr>
              <a:lnSpc>
                <a:spcPct val="150000"/>
              </a:lnSpc>
              <a:buFont typeface="Wingdings" panose="05000000000000000000" pitchFamily="2" charset="2"/>
              <a:buChar char="q"/>
            </a:pPr>
            <a:r>
              <a:rPr lang="tr-TR" sz="1600" b="1" dirty="0">
                <a:latin typeface="Arial Narrow" panose="020B0606020202030204" pitchFamily="34" charset="0"/>
                <a:ea typeface="+mj-ea"/>
                <a:cs typeface="+mj-cs"/>
              </a:rPr>
              <a:t>Risk ölçüsü ve istatistiklerine yönelik tercihler</a:t>
            </a:r>
            <a:r>
              <a:rPr lang="tr-TR" sz="1600" dirty="0">
                <a:latin typeface="Arial Narrow" panose="020B0606020202030204" pitchFamily="34" charset="0"/>
                <a:ea typeface="+mj-ea"/>
                <a:cs typeface="+mj-cs"/>
              </a:rPr>
              <a:t>: Bazı durumlarda, </a:t>
            </a:r>
            <a:r>
              <a:rPr lang="tr-TR" sz="1600" b="1" dirty="0">
                <a:latin typeface="Arial Narrow" panose="020B0606020202030204" pitchFamily="34" charset="0"/>
                <a:ea typeface="+mj-ea"/>
                <a:cs typeface="+mj-cs"/>
              </a:rPr>
              <a:t>kullanılacak risk ölçüsüne yönelik kararlar belirsizliğe </a:t>
            </a:r>
            <a:r>
              <a:rPr lang="tr-TR" sz="1600" dirty="0">
                <a:latin typeface="Arial Narrow" panose="020B0606020202030204" pitchFamily="34" charset="0"/>
                <a:ea typeface="+mj-ea"/>
                <a:cs typeface="+mj-cs"/>
              </a:rPr>
              <a:t>neden olmaktadır. </a:t>
            </a:r>
          </a:p>
          <a:p>
            <a:pPr>
              <a:lnSpc>
                <a:spcPct val="150000"/>
              </a:lnSpc>
              <a:buFont typeface="Wingdings" panose="05000000000000000000" pitchFamily="2" charset="2"/>
              <a:buChar char="q"/>
            </a:pPr>
            <a:r>
              <a:rPr lang="tr-TR" sz="1600" b="1" dirty="0" err="1">
                <a:latin typeface="Arial Narrow" panose="020B0606020202030204" pitchFamily="34" charset="0"/>
                <a:ea typeface="+mj-ea"/>
                <a:cs typeface="+mj-cs"/>
              </a:rPr>
              <a:t>İskonto</a:t>
            </a:r>
            <a:r>
              <a:rPr lang="tr-TR" sz="1600" b="1" dirty="0">
                <a:latin typeface="Arial Narrow" panose="020B0606020202030204" pitchFamily="34" charset="0"/>
                <a:ea typeface="+mj-ea"/>
                <a:cs typeface="+mj-cs"/>
              </a:rPr>
              <a:t> oranı tercihi: </a:t>
            </a:r>
            <a:r>
              <a:rPr lang="tr-TR" sz="1600" dirty="0">
                <a:latin typeface="Arial Narrow" panose="020B0606020202030204" pitchFamily="34" charset="0"/>
                <a:ea typeface="+mj-ea"/>
                <a:cs typeface="+mj-cs"/>
              </a:rPr>
              <a:t>Özellikle </a:t>
            </a:r>
            <a:r>
              <a:rPr lang="tr-TR" sz="1600" b="1" dirty="0">
                <a:latin typeface="Arial Narrow" panose="020B0606020202030204" pitchFamily="34" charset="0"/>
                <a:ea typeface="+mj-ea"/>
                <a:cs typeface="+mj-cs"/>
              </a:rPr>
              <a:t>uzun zaman dönemlerinin </a:t>
            </a:r>
            <a:r>
              <a:rPr lang="tr-TR" sz="1600" dirty="0">
                <a:latin typeface="Arial Narrow" panose="020B0606020202030204" pitchFamily="34" charset="0"/>
                <a:ea typeface="+mj-ea"/>
                <a:cs typeface="+mj-cs"/>
              </a:rPr>
              <a:t>söz konusu olduğu durumlarda, </a:t>
            </a:r>
            <a:r>
              <a:rPr lang="tr-TR" sz="1600" b="1" dirty="0">
                <a:latin typeface="Arial Narrow" panose="020B0606020202030204" pitchFamily="34" charset="0"/>
                <a:ea typeface="+mj-ea"/>
                <a:cs typeface="+mj-cs"/>
              </a:rPr>
              <a:t>gelecekteki değerlerin bugünkü değerlere </a:t>
            </a:r>
            <a:r>
              <a:rPr lang="tr-TR" sz="1600" dirty="0">
                <a:latin typeface="Arial Narrow" panose="020B0606020202030204" pitchFamily="34" charset="0"/>
                <a:ea typeface="+mj-ea"/>
                <a:cs typeface="+mj-cs"/>
              </a:rPr>
              <a:t>dönüştürülmesinde kullanılacak </a:t>
            </a:r>
            <a:r>
              <a:rPr lang="tr-TR" sz="1600" b="1" dirty="0" err="1">
                <a:latin typeface="Arial Narrow" panose="020B0606020202030204" pitchFamily="34" charset="0"/>
                <a:ea typeface="+mj-ea"/>
                <a:cs typeface="+mj-cs"/>
              </a:rPr>
              <a:t>iskonto</a:t>
            </a:r>
            <a:r>
              <a:rPr lang="tr-TR" sz="1600" b="1" dirty="0">
                <a:latin typeface="Arial Narrow" panose="020B0606020202030204" pitchFamily="34" charset="0"/>
                <a:ea typeface="+mj-ea"/>
                <a:cs typeface="+mj-cs"/>
              </a:rPr>
              <a:t> oranları önemli olmaktadır</a:t>
            </a:r>
            <a:r>
              <a:rPr lang="tr-TR" sz="1600" dirty="0">
                <a:latin typeface="Arial Narrow" panose="020B0606020202030204" pitchFamily="34" charset="0"/>
                <a:ea typeface="+mj-ea"/>
                <a:cs typeface="+mj-cs"/>
              </a:rPr>
              <a:t>. </a:t>
            </a:r>
          </a:p>
          <a:p>
            <a:pPr>
              <a:lnSpc>
                <a:spcPct val="150000"/>
              </a:lnSpc>
              <a:buFont typeface="Wingdings" panose="05000000000000000000" pitchFamily="2" charset="2"/>
              <a:buChar char="q"/>
            </a:pPr>
            <a:r>
              <a:rPr lang="tr-TR" sz="1600" b="1" dirty="0">
                <a:latin typeface="Arial Narrow" panose="020B0606020202030204" pitchFamily="34" charset="0"/>
                <a:ea typeface="+mj-ea"/>
                <a:cs typeface="+mj-cs"/>
              </a:rPr>
              <a:t>Risk toleransı kararları: </a:t>
            </a:r>
            <a:r>
              <a:rPr lang="tr-TR" sz="1600" dirty="0">
                <a:latin typeface="Arial Narrow" panose="020B0606020202030204" pitchFamily="34" charset="0"/>
                <a:ea typeface="+mj-ea"/>
                <a:cs typeface="+mj-cs"/>
              </a:rPr>
              <a:t>Bazı durumlarda karar vericinin, </a:t>
            </a:r>
            <a:r>
              <a:rPr lang="tr-TR" sz="1600" b="1" dirty="0">
                <a:latin typeface="Arial Narrow" panose="020B0606020202030204" pitchFamily="34" charset="0"/>
                <a:ea typeface="+mj-ea"/>
                <a:cs typeface="+mj-cs"/>
              </a:rPr>
              <a:t>riskten kaçınma derecesini </a:t>
            </a:r>
            <a:r>
              <a:rPr lang="tr-TR" sz="1600" dirty="0">
                <a:latin typeface="Arial Narrow" panose="020B0606020202030204" pitchFamily="34" charset="0"/>
                <a:ea typeface="+mj-ea"/>
                <a:cs typeface="+mj-cs"/>
              </a:rPr>
              <a:t>ve olumsuz koşulların </a:t>
            </a:r>
            <a:r>
              <a:rPr lang="tr-TR" sz="1600" b="1" dirty="0">
                <a:latin typeface="Arial Narrow" panose="020B0606020202030204" pitchFamily="34" charset="0"/>
                <a:ea typeface="+mj-ea"/>
                <a:cs typeface="+mj-cs"/>
              </a:rPr>
              <a:t>kabul edileceği risk düzeylerini </a:t>
            </a:r>
            <a:r>
              <a:rPr lang="tr-TR" sz="1600" dirty="0">
                <a:latin typeface="Arial Narrow" panose="020B0606020202030204" pitchFamily="34" charset="0"/>
                <a:ea typeface="+mj-ea"/>
                <a:cs typeface="+mj-cs"/>
              </a:rPr>
              <a:t>belirlemesi söz konusudur. </a:t>
            </a:r>
          </a:p>
          <a:p>
            <a:pPr>
              <a:lnSpc>
                <a:spcPct val="150000"/>
              </a:lnSpc>
              <a:buFont typeface="Wingdings" panose="05000000000000000000" pitchFamily="2" charset="2"/>
              <a:buChar char="q"/>
            </a:pPr>
            <a:r>
              <a:rPr lang="tr-TR" sz="1600" b="1" dirty="0">
                <a:latin typeface="Arial Narrow" panose="020B0606020202030204" pitchFamily="34" charset="0"/>
                <a:ea typeface="+mj-ea"/>
                <a:cs typeface="+mj-cs"/>
              </a:rPr>
              <a:t>Fayda fonksiyonları: </a:t>
            </a:r>
            <a:r>
              <a:rPr lang="tr-TR" sz="1600" dirty="0">
                <a:latin typeface="Arial Narrow" panose="020B0606020202030204" pitchFamily="34" charset="0"/>
                <a:ea typeface="+mj-ea"/>
                <a:cs typeface="+mj-cs"/>
              </a:rPr>
              <a:t>Riskin </a:t>
            </a:r>
            <a:r>
              <a:rPr lang="tr-TR" sz="1600" b="1" dirty="0">
                <a:latin typeface="Arial Narrow" panose="020B0606020202030204" pitchFamily="34" charset="0"/>
                <a:ea typeface="+mj-ea"/>
                <a:cs typeface="+mj-cs"/>
              </a:rPr>
              <a:t>toplumsal maliyete veya faydaya dönüştürülmesine </a:t>
            </a:r>
            <a:r>
              <a:rPr lang="tr-TR" sz="1600" dirty="0">
                <a:latin typeface="Arial Narrow" panose="020B0606020202030204" pitchFamily="34" charset="0"/>
                <a:ea typeface="+mj-ea"/>
                <a:cs typeface="+mj-cs"/>
              </a:rPr>
              <a:t>yönelik kararlarda da belirsizlik ortaya çıkmaktadır. </a:t>
            </a:r>
          </a:p>
          <a:p>
            <a:pPr>
              <a:lnSpc>
                <a:spcPct val="150000"/>
              </a:lnSpc>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23248969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a:t>
            </a:r>
            <a:r>
              <a:rPr lang="tr-TR" sz="3600" b="1" dirty="0" smtClean="0">
                <a:latin typeface="Arial Narrow" panose="020B0606020202030204" pitchFamily="34" charset="0"/>
              </a:rPr>
              <a:t>BELİRSİZLİK</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915144"/>
          </a:xfrm>
        </p:spPr>
        <p:txBody>
          <a:bodyPr>
            <a:normAutofit/>
          </a:bodyPr>
          <a:lstStyle/>
          <a:p>
            <a:pPr marL="0" indent="0">
              <a:buNone/>
            </a:pPr>
            <a:r>
              <a:rPr lang="tr-TR" sz="1800" b="1" dirty="0" smtClean="0">
                <a:latin typeface="Arial Narrow" panose="020B0606020202030204" pitchFamily="34" charset="0"/>
                <a:ea typeface="+mj-ea"/>
                <a:cs typeface="+mj-cs"/>
              </a:rPr>
              <a:t>2.4. Değişkenlik </a:t>
            </a:r>
            <a:r>
              <a:rPr lang="tr-TR" sz="1800" b="1" dirty="0">
                <a:latin typeface="Arial Narrow" panose="020B0606020202030204" pitchFamily="34" charset="0"/>
                <a:ea typeface="+mj-ea"/>
                <a:cs typeface="+mj-cs"/>
              </a:rPr>
              <a:t>B</a:t>
            </a:r>
            <a:r>
              <a:rPr lang="tr-TR" sz="1800" b="1" dirty="0" smtClean="0">
                <a:latin typeface="Arial Narrow" panose="020B0606020202030204" pitchFamily="34" charset="0"/>
                <a:ea typeface="+mj-ea"/>
                <a:cs typeface="+mj-cs"/>
              </a:rPr>
              <a:t>elirsizliği </a:t>
            </a:r>
            <a:endParaRPr lang="tr-TR" sz="1800" b="1" dirty="0">
              <a:latin typeface="Arial Narrow" panose="020B0606020202030204" pitchFamily="34" charset="0"/>
              <a:ea typeface="+mj-ea"/>
              <a:cs typeface="+mj-cs"/>
            </a:endParaRPr>
          </a:p>
          <a:p>
            <a:pPr marL="0" indent="0">
              <a:lnSpc>
                <a:spcPct val="15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Miktar </a:t>
            </a:r>
            <a:r>
              <a:rPr lang="tr-TR" sz="1600" b="1" dirty="0">
                <a:latin typeface="Arial Narrow" panose="020B0606020202030204" pitchFamily="34" charset="0"/>
                <a:ea typeface="+mj-ea"/>
                <a:cs typeface="+mj-cs"/>
              </a:rPr>
              <a:t>veya süreçlerdeki dalgalanmalar sistemlerde değişkenliğe neden olmaktadır</a:t>
            </a:r>
            <a:r>
              <a:rPr lang="tr-TR" sz="1600"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Bu durum, incelenen olay veya sisteme yönelik değişkenlik belirsizliğine yol açmaktadır. </a:t>
            </a:r>
            <a:r>
              <a:rPr lang="tr-TR" sz="1600" b="1" dirty="0">
                <a:latin typeface="Arial Narrow" panose="020B0606020202030204" pitchFamily="34" charset="0"/>
                <a:ea typeface="+mj-ea"/>
                <a:cs typeface="+mj-cs"/>
              </a:rPr>
              <a:t>Bu tür belirsizlik şu şekilde sınıflandırılabilir: </a:t>
            </a:r>
          </a:p>
          <a:p>
            <a:pPr>
              <a:lnSpc>
                <a:spcPct val="150000"/>
              </a:lnSpc>
              <a:buFont typeface="Wingdings" panose="05000000000000000000" pitchFamily="2" charset="2"/>
              <a:buChar char="q"/>
            </a:pPr>
            <a:r>
              <a:rPr lang="tr-TR" sz="1600" b="1" dirty="0" smtClean="0">
                <a:latin typeface="Arial Narrow" panose="020B0606020202030204" pitchFamily="34" charset="0"/>
                <a:ea typeface="+mj-ea"/>
                <a:cs typeface="+mj-cs"/>
              </a:rPr>
              <a:t>Doğal </a:t>
            </a:r>
            <a:r>
              <a:rPr lang="tr-TR" sz="1600" b="1" dirty="0">
                <a:latin typeface="Arial Narrow" panose="020B0606020202030204" pitchFamily="34" charset="0"/>
                <a:ea typeface="+mj-ea"/>
                <a:cs typeface="+mj-cs"/>
              </a:rPr>
              <a:t>değişim: </a:t>
            </a:r>
            <a:r>
              <a:rPr lang="tr-TR" sz="1600" b="1" dirty="0">
                <a:latin typeface="Arial Narrow" panose="020B0606020202030204" pitchFamily="34" charset="0"/>
                <a:ea typeface="+mj-ea"/>
                <a:cs typeface="+mj-cs"/>
              </a:rPr>
              <a:t>Bir olay </a:t>
            </a:r>
            <a:r>
              <a:rPr lang="tr-TR" sz="1600" dirty="0">
                <a:latin typeface="Arial Narrow" panose="020B0606020202030204" pitchFamily="34" charset="0"/>
                <a:ea typeface="+mj-ea"/>
                <a:cs typeface="+mj-cs"/>
              </a:rPr>
              <a:t>veya sistemdeki </a:t>
            </a:r>
            <a:r>
              <a:rPr lang="tr-TR" sz="1600" b="1" dirty="0">
                <a:latin typeface="Arial Narrow" panose="020B0606020202030204" pitchFamily="34" charset="0"/>
                <a:ea typeface="+mj-ea"/>
                <a:cs typeface="+mj-cs"/>
              </a:rPr>
              <a:t>ilişkiler ve işleyiş, </a:t>
            </a:r>
            <a:r>
              <a:rPr lang="tr-TR" sz="1600" dirty="0">
                <a:latin typeface="Arial Narrow" panose="020B0606020202030204" pitchFamily="34" charset="0"/>
                <a:ea typeface="+mj-ea"/>
                <a:cs typeface="+mj-cs"/>
              </a:rPr>
              <a:t>gerek farklı zaman aralıklarında gerekse farklı mekânlarda, bunların </a:t>
            </a:r>
            <a:r>
              <a:rPr lang="tr-TR" sz="1600" b="1" dirty="0">
                <a:latin typeface="Arial Narrow" panose="020B0606020202030204" pitchFamily="34" charset="0"/>
                <a:ea typeface="+mj-ea"/>
                <a:cs typeface="+mj-cs"/>
              </a:rPr>
              <a:t>doğal yapısı gereği değişim içerisindendir. Zamansal ve mekânsal boyutta söz konusu olan sürekli değişim</a:t>
            </a:r>
            <a:r>
              <a:rPr lang="tr-TR" sz="1600" dirty="0">
                <a:latin typeface="Arial Narrow" panose="020B0606020202030204" pitchFamily="34" charset="0"/>
                <a:ea typeface="+mj-ea"/>
                <a:cs typeface="+mj-cs"/>
              </a:rPr>
              <a:t>, ilişkiler ve işleyişe yönelik belirsizliklere neden olmaktadır. </a:t>
            </a:r>
          </a:p>
          <a:p>
            <a:pPr>
              <a:lnSpc>
                <a:spcPct val="150000"/>
              </a:lnSpc>
              <a:buFont typeface="Wingdings" panose="05000000000000000000" pitchFamily="2" charset="2"/>
              <a:buChar char="q"/>
            </a:pPr>
            <a:r>
              <a:rPr lang="tr-TR" sz="1600" b="1" dirty="0" err="1">
                <a:latin typeface="Arial Narrow" panose="020B0606020202030204" pitchFamily="34" charset="0"/>
                <a:ea typeface="+mj-ea"/>
                <a:cs typeface="+mj-cs"/>
              </a:rPr>
              <a:t>Rassallık</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Bir olay veya sistemdeki </a:t>
            </a:r>
            <a:r>
              <a:rPr lang="tr-TR" sz="1600" b="1" dirty="0">
                <a:latin typeface="Arial Narrow" panose="020B0606020202030204" pitchFamily="34" charset="0"/>
                <a:ea typeface="+mj-ea"/>
                <a:cs typeface="+mj-cs"/>
              </a:rPr>
              <a:t>süreçler sadece bir kez ortaya çıkıp son bulmamaktadır</a:t>
            </a:r>
            <a:r>
              <a:rPr lang="tr-TR" sz="1600" dirty="0">
                <a:latin typeface="Arial Narrow" panose="020B0606020202030204" pitchFamily="34" charset="0"/>
                <a:ea typeface="+mj-ea"/>
                <a:cs typeface="+mj-cs"/>
              </a:rPr>
              <a:t>; bu süreçler tekrarlanmakta ve devamlılık arz etmektedir. </a:t>
            </a:r>
            <a:endParaRPr lang="tr-TR" sz="1600" dirty="0">
              <a:latin typeface="Arial Narrow" panose="020B0606020202030204" pitchFamily="34" charset="0"/>
              <a:ea typeface="+mj-ea"/>
              <a:cs typeface="+mj-cs"/>
            </a:endParaRPr>
          </a:p>
          <a:p>
            <a:pPr marL="0" indent="0">
              <a:lnSpc>
                <a:spcPct val="150000"/>
              </a:lnSpc>
              <a:buNone/>
            </a:pPr>
            <a:r>
              <a:rPr lang="tr-TR" sz="1600" dirty="0" smtClean="0">
                <a:latin typeface="Arial Narrow" panose="020B0606020202030204" pitchFamily="34" charset="0"/>
                <a:ea typeface="+mj-ea"/>
                <a:cs typeface="+mj-cs"/>
              </a:rPr>
              <a:t>	Değişkenlik </a:t>
            </a:r>
            <a:r>
              <a:rPr lang="tr-TR" sz="1600" dirty="0">
                <a:latin typeface="Arial Narrow" panose="020B0606020202030204" pitchFamily="34" charset="0"/>
                <a:ea typeface="+mj-ea"/>
                <a:cs typeface="+mj-cs"/>
              </a:rPr>
              <a:t>belirsizliği, </a:t>
            </a:r>
            <a:r>
              <a:rPr lang="tr-TR" sz="1600" b="1" dirty="0">
                <a:latin typeface="Arial Narrow" panose="020B0606020202030204" pitchFamily="34" charset="0"/>
                <a:ea typeface="+mj-ea"/>
                <a:cs typeface="+mj-cs"/>
              </a:rPr>
              <a:t>diğer belirsizliklerden farklı olarak olay veya sistemlere yönelik ilave bilgilerin kullanımıyla azaltılamaz</a:t>
            </a:r>
            <a:r>
              <a:rPr lang="tr-TR" sz="1600" dirty="0">
                <a:latin typeface="Arial Narrow" panose="020B0606020202030204" pitchFamily="34" charset="0"/>
                <a:ea typeface="+mj-ea"/>
                <a:cs typeface="+mj-cs"/>
              </a:rPr>
              <a:t>, ancak yönetilebilir. </a:t>
            </a:r>
            <a:r>
              <a:rPr lang="tr-TR" sz="1600" dirty="0">
                <a:latin typeface="Arial Narrow" panose="020B0606020202030204" pitchFamily="34" charset="0"/>
                <a:ea typeface="+mj-ea"/>
                <a:cs typeface="+mj-cs"/>
              </a:rPr>
              <a:t>Örneğin, </a:t>
            </a:r>
            <a:r>
              <a:rPr lang="tr-TR" sz="1600" b="1" dirty="0">
                <a:latin typeface="Arial Narrow" panose="020B0606020202030204" pitchFamily="34" charset="0"/>
                <a:ea typeface="+mj-ea"/>
                <a:cs typeface="+mj-cs"/>
              </a:rPr>
              <a:t>bir sistem heterojen bir yapıya sahipse</a:t>
            </a:r>
            <a:r>
              <a:rPr lang="tr-TR" sz="1600" dirty="0">
                <a:latin typeface="Arial Narrow" panose="020B0606020202030204" pitchFamily="34" charset="0"/>
                <a:ea typeface="+mj-ea"/>
                <a:cs typeface="+mj-cs"/>
              </a:rPr>
              <a:t>, bu sistemin </a:t>
            </a:r>
            <a:r>
              <a:rPr lang="tr-TR" sz="1600" b="1" dirty="0">
                <a:latin typeface="Arial Narrow" panose="020B0606020202030204" pitchFamily="34" charset="0"/>
                <a:ea typeface="+mj-ea"/>
                <a:cs typeface="+mj-cs"/>
              </a:rPr>
              <a:t>homojen yapıya sahip olacak şekilde alt sistemlere bölünmesiyle </a:t>
            </a:r>
            <a:r>
              <a:rPr lang="tr-TR" sz="1600" dirty="0">
                <a:latin typeface="Arial Narrow" panose="020B0606020202030204" pitchFamily="34" charset="0"/>
                <a:ea typeface="+mj-ea"/>
                <a:cs typeface="+mj-cs"/>
              </a:rPr>
              <a:t>değişkenliğin kısmen de olsa kontrol edilmesi mümkündür. </a:t>
            </a:r>
          </a:p>
          <a:p>
            <a:pPr>
              <a:lnSpc>
                <a:spcPct val="150000"/>
              </a:lnSpc>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493711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3. KARAR VERME YÖNTEMLERİ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915144"/>
          </a:xfrm>
        </p:spPr>
        <p:txBody>
          <a:bodyPr>
            <a:normAutofit/>
          </a:bodyPr>
          <a:lstStyle/>
          <a:p>
            <a:pPr marL="0" indent="0">
              <a:lnSpc>
                <a:spcPct val="20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Karar </a:t>
            </a:r>
            <a:r>
              <a:rPr lang="tr-TR" sz="1600" b="1" dirty="0">
                <a:latin typeface="Arial Narrow" panose="020B0606020202030204" pitchFamily="34" charset="0"/>
                <a:ea typeface="+mj-ea"/>
                <a:cs typeface="+mj-cs"/>
              </a:rPr>
              <a:t>iki veya daha fazla alternatif hareket biçimlerinden birinin seçilmesidir</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belirsizlik altında karar verme </a:t>
            </a:r>
            <a:r>
              <a:rPr lang="tr-TR" sz="1600" dirty="0">
                <a:latin typeface="Arial Narrow" panose="020B0606020202030204" pitchFamily="34" charset="0"/>
                <a:ea typeface="+mj-ea"/>
                <a:cs typeface="+mj-cs"/>
              </a:rPr>
              <a:t>ise sonuçları </a:t>
            </a:r>
            <a:r>
              <a:rPr lang="tr-TR" sz="1600" b="1" dirty="0">
                <a:latin typeface="Arial Narrow" panose="020B0606020202030204" pitchFamily="34" charset="0"/>
                <a:ea typeface="+mj-ea"/>
                <a:cs typeface="+mj-cs"/>
              </a:rPr>
              <a:t>kesin olmayan iki veya daha fazla alternatif hareket biçiminden birinin seçilme </a:t>
            </a:r>
            <a:r>
              <a:rPr lang="tr-TR" sz="1600" dirty="0">
                <a:latin typeface="Arial Narrow" panose="020B0606020202030204" pitchFamily="34" charset="0"/>
                <a:ea typeface="+mj-ea"/>
                <a:cs typeface="+mj-cs"/>
              </a:rPr>
              <a:t>süreci olarak tanımlanmaktadır. </a:t>
            </a:r>
          </a:p>
          <a:p>
            <a:pPr marL="0" indent="0">
              <a:lnSpc>
                <a:spcPct val="200000"/>
              </a:lnSpc>
              <a:buNone/>
            </a:pPr>
            <a:r>
              <a:rPr lang="tr-TR" sz="1600" dirty="0" smtClean="0">
                <a:latin typeface="Arial Narrow" panose="020B0606020202030204" pitchFamily="34" charset="0"/>
                <a:ea typeface="+mj-ea"/>
                <a:cs typeface="+mj-cs"/>
              </a:rPr>
              <a:t>	Karar </a:t>
            </a:r>
            <a:r>
              <a:rPr lang="tr-TR" sz="1600" dirty="0">
                <a:latin typeface="Arial Narrow" panose="020B0606020202030204" pitchFamily="34" charset="0"/>
                <a:ea typeface="+mj-ea"/>
                <a:cs typeface="+mj-cs"/>
              </a:rPr>
              <a:t>verme süreci, </a:t>
            </a:r>
            <a:r>
              <a:rPr lang="tr-TR" sz="1600" b="1" dirty="0">
                <a:latin typeface="Arial Narrow" panose="020B0606020202030204" pitchFamily="34" charset="0"/>
                <a:ea typeface="+mj-ea"/>
                <a:cs typeface="+mj-cs"/>
              </a:rPr>
              <a:t>alternatifler arasından en iyi olanı seçmeyi amaçlamaktadır</a:t>
            </a:r>
            <a:r>
              <a:rPr lang="tr-TR" sz="1600"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Ancak, çoğu zaman bu sorunun tek bir cevabı yoktur, diğer bir ifadeyle çeşitli ölçütler dikkate alındığında mevcut alternatiflerden tek bir alternatif en iyi sonucu vermez. Yukarıda tartışılan risk ve belirsizlik kavramları bu durumu daha zorlaştırmaktadır. </a:t>
            </a:r>
            <a:r>
              <a:rPr lang="tr-TR" sz="1600" b="1" dirty="0">
                <a:latin typeface="Arial Narrow" panose="020B0606020202030204" pitchFamily="34" charset="0"/>
                <a:ea typeface="+mj-ea"/>
                <a:cs typeface="+mj-cs"/>
              </a:rPr>
              <a:t>Risk veya belirsizliğin söz konusu olduğu karar verme durumlarında aşağıda verilen yöntemlerden uygun olanı tercih edilmesi gerekmektedir</a:t>
            </a:r>
            <a:r>
              <a:rPr lang="tr-TR" sz="1600" dirty="0">
                <a:latin typeface="Arial Narrow" panose="020B0606020202030204" pitchFamily="34" charset="0"/>
                <a:ea typeface="+mj-ea"/>
                <a:cs typeface="+mj-cs"/>
              </a:rPr>
              <a:t>. Bu yöntemler: </a:t>
            </a:r>
          </a:p>
          <a:p>
            <a:pPr lvl="1">
              <a:lnSpc>
                <a:spcPct val="150000"/>
              </a:lnSpc>
              <a:buFont typeface="Wingdings" panose="05000000000000000000" pitchFamily="2" charset="2"/>
              <a:buChar char="q"/>
            </a:pPr>
            <a:r>
              <a:rPr lang="tr-TR" sz="1600" dirty="0" smtClean="0">
                <a:latin typeface="Arial Narrow" panose="020B0606020202030204" pitchFamily="34" charset="0"/>
                <a:ea typeface="+mj-ea"/>
                <a:cs typeface="+mj-cs"/>
              </a:rPr>
              <a:t>Duyarlılık </a:t>
            </a:r>
            <a:r>
              <a:rPr lang="tr-TR" sz="1600" dirty="0">
                <a:latin typeface="Arial Narrow" panose="020B0606020202030204" pitchFamily="34" charset="0"/>
                <a:ea typeface="+mj-ea"/>
                <a:cs typeface="+mj-cs"/>
              </a:rPr>
              <a:t>analizi </a:t>
            </a:r>
          </a:p>
          <a:p>
            <a:pPr lvl="1">
              <a:lnSpc>
                <a:spcPct val="150000"/>
              </a:lnSpc>
              <a:buFont typeface="Wingdings" panose="05000000000000000000" pitchFamily="2" charset="2"/>
              <a:buChar char="q"/>
            </a:pPr>
            <a:r>
              <a:rPr lang="tr-TR" sz="1600" dirty="0" smtClean="0">
                <a:latin typeface="Arial Narrow" panose="020B0606020202030204" pitchFamily="34" charset="0"/>
                <a:ea typeface="+mj-ea"/>
                <a:cs typeface="+mj-cs"/>
              </a:rPr>
              <a:t>Senaryo </a:t>
            </a:r>
            <a:r>
              <a:rPr lang="tr-TR" sz="1600" dirty="0">
                <a:latin typeface="Arial Narrow" panose="020B0606020202030204" pitchFamily="34" charset="0"/>
                <a:ea typeface="+mj-ea"/>
                <a:cs typeface="+mj-cs"/>
              </a:rPr>
              <a:t>analizi </a:t>
            </a:r>
          </a:p>
          <a:p>
            <a:pPr lvl="1">
              <a:lnSpc>
                <a:spcPct val="150000"/>
              </a:lnSpc>
              <a:buFont typeface="Wingdings" panose="05000000000000000000" pitchFamily="2" charset="2"/>
              <a:buChar char="q"/>
            </a:pPr>
            <a:r>
              <a:rPr lang="tr-TR" sz="1600" dirty="0" smtClean="0">
                <a:latin typeface="Arial Narrow" panose="020B0606020202030204" pitchFamily="34" charset="0"/>
                <a:ea typeface="+mj-ea"/>
                <a:cs typeface="+mj-cs"/>
              </a:rPr>
              <a:t>Karar </a:t>
            </a:r>
            <a:r>
              <a:rPr lang="tr-TR" sz="1600" dirty="0">
                <a:latin typeface="Arial Narrow" panose="020B0606020202030204" pitchFamily="34" charset="0"/>
                <a:ea typeface="+mj-ea"/>
                <a:cs typeface="+mj-cs"/>
              </a:rPr>
              <a:t>ağacı </a:t>
            </a:r>
          </a:p>
          <a:p>
            <a:pPr lvl="1">
              <a:lnSpc>
                <a:spcPct val="150000"/>
              </a:lnSpc>
              <a:buFont typeface="Wingdings" panose="05000000000000000000" pitchFamily="2" charset="2"/>
              <a:buChar char="q"/>
            </a:pPr>
            <a:r>
              <a:rPr lang="tr-TR" sz="1600" dirty="0" smtClean="0">
                <a:latin typeface="Arial Narrow" panose="020B0606020202030204" pitchFamily="34" charset="0"/>
                <a:ea typeface="+mj-ea"/>
                <a:cs typeface="+mj-cs"/>
              </a:rPr>
              <a:t>Simülasyon </a:t>
            </a:r>
            <a:endParaRPr lang="tr-TR" sz="1600" dirty="0">
              <a:latin typeface="Arial Narrow" panose="020B0606020202030204" pitchFamily="34" charset="0"/>
              <a:ea typeface="+mj-ea"/>
              <a:cs typeface="+mj-cs"/>
            </a:endParaRPr>
          </a:p>
          <a:p>
            <a:pPr>
              <a:lnSpc>
                <a:spcPct val="150000"/>
              </a:lnSpc>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10160159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3. KARAR VERME YÖNTEMLERİ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915144"/>
          </a:xfrm>
        </p:spPr>
        <p:txBody>
          <a:bodyPr>
            <a:normAutofit/>
          </a:bodyPr>
          <a:lstStyle/>
          <a:p>
            <a:pPr marL="0" indent="0">
              <a:lnSpc>
                <a:spcPct val="200000"/>
              </a:lnSpc>
              <a:buNone/>
            </a:pPr>
            <a:r>
              <a:rPr lang="tr-TR" sz="1800" b="1" dirty="0" smtClean="0">
                <a:latin typeface="Arial Narrow" panose="020B0606020202030204" pitchFamily="34" charset="0"/>
                <a:ea typeface="+mj-ea"/>
                <a:cs typeface="+mj-cs"/>
              </a:rPr>
              <a:t>3.1. Duyarlılık </a:t>
            </a:r>
            <a:r>
              <a:rPr lang="tr-TR" sz="1800" b="1" dirty="0">
                <a:latin typeface="Arial Narrow" panose="020B0606020202030204" pitchFamily="34" charset="0"/>
                <a:ea typeface="+mj-ea"/>
                <a:cs typeface="+mj-cs"/>
              </a:rPr>
              <a:t>Analizi </a:t>
            </a:r>
            <a:endParaRPr lang="tr-TR" sz="1800" b="1" dirty="0">
              <a:latin typeface="Arial Narrow" panose="020B0606020202030204" pitchFamily="34" charset="0"/>
              <a:ea typeface="+mj-ea"/>
              <a:cs typeface="+mj-cs"/>
            </a:endParaRPr>
          </a:p>
          <a:p>
            <a:pPr marL="0" indent="0">
              <a:lnSpc>
                <a:spcPct val="150000"/>
              </a:lnSpc>
              <a:buNone/>
            </a:pPr>
            <a:r>
              <a:rPr lang="tr-TR" sz="1600" dirty="0" smtClean="0">
                <a:latin typeface="Arial Narrow" panose="020B0606020202030204" pitchFamily="34" charset="0"/>
                <a:ea typeface="+mj-ea"/>
                <a:cs typeface="+mj-cs"/>
              </a:rPr>
              <a:t>	Duyarlılık </a:t>
            </a:r>
            <a:r>
              <a:rPr lang="tr-TR" sz="1600" dirty="0">
                <a:latin typeface="Arial Narrow" panose="020B0606020202030204" pitchFamily="34" charset="0"/>
                <a:ea typeface="+mj-ea"/>
                <a:cs typeface="+mj-cs"/>
              </a:rPr>
              <a:t>analizi, </a:t>
            </a:r>
            <a:r>
              <a:rPr lang="tr-TR" sz="1600" b="1" dirty="0">
                <a:latin typeface="Arial Narrow" panose="020B0606020202030204" pitchFamily="34" charset="0"/>
                <a:ea typeface="+mj-ea"/>
                <a:cs typeface="+mj-cs"/>
              </a:rPr>
              <a:t>belirsizlik altında karar verme durumlarında kullanılacak yöntemlerden en kolayıdır</a:t>
            </a:r>
            <a:r>
              <a:rPr lang="tr-TR" sz="1600"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Bu yöntem, bir olay veya sistemin </a:t>
            </a:r>
            <a:r>
              <a:rPr lang="tr-TR" sz="1600" b="1" dirty="0">
                <a:latin typeface="Arial Narrow" panose="020B0606020202030204" pitchFamily="34" charset="0"/>
                <a:ea typeface="+mj-ea"/>
                <a:cs typeface="+mj-cs"/>
              </a:rPr>
              <a:t>temel değişkeninin farklı değerlerine karşılık</a:t>
            </a:r>
            <a:r>
              <a:rPr lang="tr-TR" sz="1600" dirty="0">
                <a:latin typeface="Arial Narrow" panose="020B0606020202030204" pitchFamily="34" charset="0"/>
                <a:ea typeface="+mj-ea"/>
                <a:cs typeface="+mj-cs"/>
              </a:rPr>
              <a:t>, bu olay veya </a:t>
            </a:r>
            <a:r>
              <a:rPr lang="tr-TR" sz="1600" b="1" dirty="0">
                <a:latin typeface="Arial Narrow" panose="020B0606020202030204" pitchFamily="34" charset="0"/>
                <a:ea typeface="+mj-ea"/>
                <a:cs typeface="+mj-cs"/>
              </a:rPr>
              <a:t>sistemin aldığı değerlerin nasıl değiştiğinin anlaşılmasına </a:t>
            </a:r>
            <a:r>
              <a:rPr lang="tr-TR" sz="1600" dirty="0">
                <a:latin typeface="Arial Narrow" panose="020B0606020202030204" pitchFamily="34" charset="0"/>
                <a:ea typeface="+mj-ea"/>
                <a:cs typeface="+mj-cs"/>
              </a:rPr>
              <a:t>yardımcı olmaktadır. </a:t>
            </a:r>
            <a:endParaRPr lang="tr-TR" sz="1600" dirty="0">
              <a:latin typeface="Arial Narrow" panose="020B0606020202030204" pitchFamily="34" charset="0"/>
              <a:ea typeface="+mj-ea"/>
              <a:cs typeface="+mj-cs"/>
            </a:endParaRPr>
          </a:p>
          <a:p>
            <a:pPr marL="0" indent="0">
              <a:lnSpc>
                <a:spcPct val="15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Bilgisayar </a:t>
            </a:r>
            <a:r>
              <a:rPr lang="tr-TR" sz="1600" b="1" dirty="0">
                <a:latin typeface="Arial Narrow" panose="020B0606020202030204" pitchFamily="34" charset="0"/>
                <a:ea typeface="+mj-ea"/>
                <a:cs typeface="+mj-cs"/>
              </a:rPr>
              <a:t>temelli yeni araçların </a:t>
            </a:r>
            <a:r>
              <a:rPr lang="tr-TR" sz="1600" dirty="0">
                <a:latin typeface="Arial Narrow" panose="020B0606020202030204" pitchFamily="34" charset="0"/>
                <a:ea typeface="+mj-ea"/>
                <a:cs typeface="+mj-cs"/>
              </a:rPr>
              <a:t>kullanılmasıyla bu yöntemin </a:t>
            </a:r>
            <a:r>
              <a:rPr lang="tr-TR" sz="1600" b="1" dirty="0">
                <a:latin typeface="Arial Narrow" panose="020B0606020202030204" pitchFamily="34" charset="0"/>
                <a:ea typeface="+mj-ea"/>
                <a:cs typeface="+mj-cs"/>
              </a:rPr>
              <a:t>uygulanması giderek kolaylaşmaktadır</a:t>
            </a:r>
            <a:r>
              <a:rPr lang="tr-TR" sz="1600"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Ancak, yöntemin uygulanmasında </a:t>
            </a:r>
            <a:r>
              <a:rPr lang="tr-TR" sz="1600" b="1" dirty="0">
                <a:latin typeface="Arial Narrow" panose="020B0606020202030204" pitchFamily="34" charset="0"/>
                <a:ea typeface="+mj-ea"/>
                <a:cs typeface="+mj-cs"/>
              </a:rPr>
              <a:t>iki konuya dikkat edilmesi gerekmektedir</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Birincisi, </a:t>
            </a:r>
            <a:r>
              <a:rPr lang="tr-TR" sz="1600" dirty="0">
                <a:latin typeface="Arial Narrow" panose="020B0606020202030204" pitchFamily="34" charset="0"/>
                <a:ea typeface="+mj-ea"/>
                <a:cs typeface="+mj-cs"/>
              </a:rPr>
              <a:t>varsayımlardan veya </a:t>
            </a:r>
            <a:r>
              <a:rPr lang="tr-TR" sz="1600" b="1" dirty="0">
                <a:latin typeface="Arial Narrow" panose="020B0606020202030204" pitchFamily="34" charset="0"/>
                <a:ea typeface="+mj-ea"/>
                <a:cs typeface="+mj-cs"/>
              </a:rPr>
              <a:t>değişkenlerden biri değiştirilirken diğerleri sabit tutulmalıdır</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Diğeri ise </a:t>
            </a:r>
            <a:r>
              <a:rPr lang="tr-TR" sz="1600" dirty="0">
                <a:latin typeface="Arial Narrow" panose="020B0606020202030204" pitchFamily="34" charset="0"/>
                <a:ea typeface="+mj-ea"/>
                <a:cs typeface="+mj-cs"/>
              </a:rPr>
              <a:t>duyarlılık analizinin amacının </a:t>
            </a:r>
            <a:r>
              <a:rPr lang="tr-TR" sz="1600" b="1" dirty="0">
                <a:latin typeface="Arial Narrow" panose="020B0606020202030204" pitchFamily="34" charset="0"/>
                <a:ea typeface="+mj-ea"/>
                <a:cs typeface="+mj-cs"/>
              </a:rPr>
              <a:t>en iyi kararın verilmesi olduğu </a:t>
            </a:r>
            <a:r>
              <a:rPr lang="tr-TR" sz="1600" dirty="0">
                <a:latin typeface="Arial Narrow" panose="020B0606020202030204" pitchFamily="34" charset="0"/>
                <a:ea typeface="+mj-ea"/>
                <a:cs typeface="+mj-cs"/>
              </a:rPr>
              <a:t>ve </a:t>
            </a:r>
            <a:r>
              <a:rPr lang="tr-TR" sz="1600" b="1" dirty="0">
                <a:latin typeface="Arial Narrow" panose="020B0606020202030204" pitchFamily="34" charset="0"/>
                <a:ea typeface="+mj-ea"/>
                <a:cs typeface="+mj-cs"/>
              </a:rPr>
              <a:t>çok fazla tablo veya verinin ortaya konulması olmadığı unutulmamalıdır.</a:t>
            </a:r>
            <a:r>
              <a:rPr lang="tr-TR" sz="1600" dirty="0">
                <a:latin typeface="Arial Narrow" panose="020B0606020202030204" pitchFamily="34" charset="0"/>
                <a:ea typeface="+mj-ea"/>
                <a:cs typeface="+mj-cs"/>
              </a:rPr>
              <a:t> Bu nedenle bir olay veya sistemi etkileyen bütün faktörler için farklı varsayımlar söz konusu olmasına rağmen, bu olay veya sistem için çok daha önemli olan </a:t>
            </a:r>
            <a:r>
              <a:rPr lang="tr-TR" sz="1600" b="1" dirty="0">
                <a:latin typeface="Arial Narrow" panose="020B0606020202030204" pitchFamily="34" charset="0"/>
                <a:ea typeface="+mj-ea"/>
                <a:cs typeface="+mj-cs"/>
              </a:rPr>
              <a:t>iki veya üç faktördeki değişimi dikkate alan analizler gerçekleştirilmelidir</a:t>
            </a:r>
            <a:r>
              <a:rPr lang="tr-TR" sz="1600" dirty="0">
                <a:latin typeface="Arial Narrow" panose="020B0606020202030204" pitchFamily="34" charset="0"/>
                <a:ea typeface="+mj-ea"/>
                <a:cs typeface="+mj-cs"/>
              </a:rPr>
              <a:t>. Ayrıca, karar vermeyi kolaylaştırmak için analiz sonuçları yeterli düzeyde detaylandırılmalı ve etkin bir şekilde özetlenmelidir. </a:t>
            </a:r>
          </a:p>
        </p:txBody>
      </p:sp>
    </p:spTree>
    <p:extLst>
      <p:ext uri="{BB962C8B-B14F-4D97-AF65-F5344CB8AC3E}">
        <p14:creationId xmlns:p14="http://schemas.microsoft.com/office/powerpoint/2010/main" val="27728444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3. KARAR VERME YÖNTEMLERİ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915144"/>
          </a:xfrm>
        </p:spPr>
        <p:txBody>
          <a:bodyPr>
            <a:normAutofit/>
          </a:bodyPr>
          <a:lstStyle/>
          <a:p>
            <a:pPr marL="0" indent="0">
              <a:lnSpc>
                <a:spcPct val="200000"/>
              </a:lnSpc>
              <a:buNone/>
            </a:pPr>
            <a:r>
              <a:rPr lang="tr-TR" sz="1800" b="1" dirty="0" smtClean="0">
                <a:latin typeface="Arial Narrow" panose="020B0606020202030204" pitchFamily="34" charset="0"/>
                <a:ea typeface="+mj-ea"/>
                <a:cs typeface="+mj-cs"/>
              </a:rPr>
              <a:t>3.2. Senaryo </a:t>
            </a:r>
            <a:r>
              <a:rPr lang="tr-TR" sz="1800" b="1" dirty="0">
                <a:latin typeface="Arial Narrow" panose="020B0606020202030204" pitchFamily="34" charset="0"/>
                <a:ea typeface="+mj-ea"/>
                <a:cs typeface="+mj-cs"/>
              </a:rPr>
              <a:t>Analizi </a:t>
            </a:r>
          </a:p>
          <a:p>
            <a:pPr marL="0" indent="0">
              <a:lnSpc>
                <a:spcPct val="17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Senaryo </a:t>
            </a:r>
            <a:r>
              <a:rPr lang="tr-TR" sz="1600" b="1" dirty="0">
                <a:latin typeface="Arial Narrow" panose="020B0606020202030204" pitchFamily="34" charset="0"/>
                <a:ea typeface="+mj-ea"/>
                <a:cs typeface="+mj-cs"/>
              </a:rPr>
              <a:t>analizi, </a:t>
            </a:r>
            <a:r>
              <a:rPr lang="tr-TR" sz="1600" b="1" dirty="0">
                <a:latin typeface="Arial Narrow" panose="020B0606020202030204" pitchFamily="34" charset="0"/>
                <a:ea typeface="+mj-ea"/>
                <a:cs typeface="+mj-cs"/>
              </a:rPr>
              <a:t>en iyi ve en kötü sonuçlar ile sınırlı değildir</a:t>
            </a:r>
            <a:r>
              <a:rPr lang="tr-TR" sz="1600"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Duyarlılık analizinde karar ölçütünün, değişkenlere yönelik varsayımlardaki değişmelere olan duyarlılığı incelenirken, </a:t>
            </a:r>
            <a:r>
              <a:rPr lang="tr-TR" sz="1600" b="1" dirty="0">
                <a:latin typeface="Arial Narrow" panose="020B0606020202030204" pitchFamily="34" charset="0"/>
                <a:ea typeface="+mj-ea"/>
                <a:cs typeface="+mj-cs"/>
              </a:rPr>
              <a:t>senaryo analizi değişkenlerin olasılık dağılımlarını da dikkate almaktadır</a:t>
            </a:r>
            <a:r>
              <a:rPr lang="tr-TR" sz="1600" dirty="0">
                <a:latin typeface="Arial Narrow" panose="020B0606020202030204" pitchFamily="34" charset="0"/>
                <a:ea typeface="+mj-ea"/>
                <a:cs typeface="+mj-cs"/>
              </a:rPr>
              <a:t>. Duyarlılık analizi gibi bu yöntem de öncelikle </a:t>
            </a:r>
            <a:r>
              <a:rPr lang="tr-TR" sz="1700" b="1" dirty="0">
                <a:latin typeface="Arial Narrow" panose="020B0606020202030204" pitchFamily="34" charset="0"/>
                <a:ea typeface="+mj-ea"/>
                <a:cs typeface="+mj-cs"/>
              </a:rPr>
              <a:t>bir temel senaryo oluşturulmasıyla başlamakta ve daha sonra farklı senaryolar değerlendirilmektedir</a:t>
            </a:r>
            <a:r>
              <a:rPr lang="tr-TR" sz="1600" dirty="0">
                <a:latin typeface="Arial Narrow" panose="020B0606020202030204" pitchFamily="34" charset="0"/>
                <a:ea typeface="+mj-ea"/>
                <a:cs typeface="+mj-cs"/>
              </a:rPr>
              <a:t>. </a:t>
            </a:r>
          </a:p>
          <a:p>
            <a:pPr marL="0" indent="0">
              <a:lnSpc>
                <a:spcPct val="170000"/>
              </a:lnSpc>
              <a:buNone/>
            </a:pPr>
            <a:r>
              <a:rPr lang="tr-TR" sz="1600" dirty="0" smtClean="0">
                <a:latin typeface="Arial Narrow" panose="020B0606020202030204" pitchFamily="34" charset="0"/>
                <a:ea typeface="+mj-ea"/>
                <a:cs typeface="+mj-cs"/>
              </a:rPr>
              <a:t>	Bu </a:t>
            </a:r>
            <a:r>
              <a:rPr lang="tr-TR" sz="1600" dirty="0">
                <a:latin typeface="Arial Narrow" panose="020B0606020202030204" pitchFamily="34" charset="0"/>
                <a:ea typeface="+mj-ea"/>
                <a:cs typeface="+mj-cs"/>
              </a:rPr>
              <a:t>yöntemde incelenen </a:t>
            </a:r>
            <a:r>
              <a:rPr lang="tr-TR" sz="1700" b="1" dirty="0">
                <a:latin typeface="Arial Narrow" panose="020B0606020202030204" pitchFamily="34" charset="0"/>
                <a:ea typeface="+mj-ea"/>
                <a:cs typeface="+mj-cs"/>
              </a:rPr>
              <a:t>senaryolar önemli rol oynamaktadır</a:t>
            </a:r>
            <a:r>
              <a:rPr lang="tr-TR" sz="1600"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Senaryo planlama, </a:t>
            </a:r>
            <a:r>
              <a:rPr lang="tr-TR" sz="1700" b="1" dirty="0">
                <a:latin typeface="Arial Narrow" panose="020B0606020202030204" pitchFamily="34" charset="0"/>
                <a:ea typeface="+mj-ea"/>
                <a:cs typeface="+mj-cs"/>
              </a:rPr>
              <a:t>akla gelmeyecek varsayımları dikkate alan etkin bir araçtır</a:t>
            </a:r>
            <a:r>
              <a:rPr lang="tr-TR" sz="1600" dirty="0">
                <a:latin typeface="Arial Narrow" panose="020B0606020202030204" pitchFamily="34" charset="0"/>
                <a:ea typeface="+mj-ea"/>
                <a:cs typeface="+mj-cs"/>
              </a:rPr>
              <a:t>. İnsanların geleceğe yönelik farklı tahminleri olabileceği gibi, geçmişteki aynı olaylar için farklı bakış açıları ve dolayısıyla farklı değerlendirmeler de olabilir. Bu nedenle, </a:t>
            </a:r>
            <a:r>
              <a:rPr lang="tr-TR" sz="1700" b="1" dirty="0">
                <a:latin typeface="Arial Narrow" panose="020B0606020202030204" pitchFamily="34" charset="0"/>
                <a:ea typeface="+mj-ea"/>
                <a:cs typeface="+mj-cs"/>
              </a:rPr>
              <a:t>geleceğin tam olarak tahmin edilmesi veya kontrol edilmesi mümkün değildir</a:t>
            </a:r>
            <a:r>
              <a:rPr lang="tr-TR" sz="1600" dirty="0">
                <a:latin typeface="Arial Narrow" panose="020B0606020202030204" pitchFamily="34" charset="0"/>
                <a:ea typeface="+mj-ea"/>
                <a:cs typeface="+mj-cs"/>
              </a:rPr>
              <a:t>. Farklı görüş ve deneyimlerin elde edilmesine yönelik çeşitli yöntemler vardır. </a:t>
            </a:r>
            <a:r>
              <a:rPr lang="tr-TR" sz="1700" b="1" dirty="0">
                <a:latin typeface="Arial Narrow" panose="020B0606020202030204" pitchFamily="34" charset="0"/>
                <a:ea typeface="+mj-ea"/>
                <a:cs typeface="+mj-cs"/>
              </a:rPr>
              <a:t>Beyin fırtınası ve uzmanların katıldığı panel veya </a:t>
            </a:r>
            <a:r>
              <a:rPr lang="tr-TR" sz="1700" b="1" dirty="0" err="1">
                <a:latin typeface="Arial Narrow" panose="020B0606020202030204" pitchFamily="34" charset="0"/>
                <a:ea typeface="+mj-ea"/>
                <a:cs typeface="+mj-cs"/>
              </a:rPr>
              <a:t>çalıştay</a:t>
            </a:r>
            <a:r>
              <a:rPr lang="tr-TR" sz="1700" b="1" dirty="0">
                <a:latin typeface="Arial Narrow" panose="020B0606020202030204" pitchFamily="34" charset="0"/>
                <a:ea typeface="+mj-ea"/>
                <a:cs typeface="+mj-cs"/>
              </a:rPr>
              <a:t> bu yöntemlere örnek olarak </a:t>
            </a:r>
            <a:r>
              <a:rPr lang="tr-TR" sz="1600" dirty="0">
                <a:latin typeface="Arial Narrow" panose="020B0606020202030204" pitchFamily="34" charset="0"/>
                <a:ea typeface="+mj-ea"/>
                <a:cs typeface="+mj-cs"/>
              </a:rPr>
              <a:t>verilebilir. </a:t>
            </a:r>
          </a:p>
        </p:txBody>
      </p:sp>
    </p:spTree>
    <p:extLst>
      <p:ext uri="{BB962C8B-B14F-4D97-AF65-F5344CB8AC3E}">
        <p14:creationId xmlns:p14="http://schemas.microsoft.com/office/powerpoint/2010/main" val="10174068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3. KARAR VERME YÖNTEMLERİ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915144"/>
          </a:xfrm>
        </p:spPr>
        <p:txBody>
          <a:bodyPr>
            <a:normAutofit lnSpcReduction="10000"/>
          </a:bodyPr>
          <a:lstStyle/>
          <a:p>
            <a:pPr marL="0" indent="0">
              <a:lnSpc>
                <a:spcPct val="100000"/>
              </a:lnSpc>
              <a:buNone/>
            </a:pPr>
            <a:r>
              <a:rPr lang="tr-TR" sz="1800" b="1" dirty="0" smtClean="0">
                <a:latin typeface="Arial Narrow" panose="020B0606020202030204" pitchFamily="34" charset="0"/>
                <a:ea typeface="+mj-ea"/>
                <a:cs typeface="+mj-cs"/>
              </a:rPr>
              <a:t>3.3. Simülasyon </a:t>
            </a:r>
            <a:endParaRPr lang="tr-TR" sz="1800" b="1" dirty="0">
              <a:latin typeface="Arial Narrow" panose="020B0606020202030204" pitchFamily="34" charset="0"/>
              <a:ea typeface="+mj-ea"/>
              <a:cs typeface="+mj-cs"/>
            </a:endParaRPr>
          </a:p>
          <a:p>
            <a:pPr marL="0" indent="0">
              <a:lnSpc>
                <a:spcPct val="150000"/>
              </a:lnSpc>
              <a:buNone/>
            </a:pPr>
            <a:r>
              <a:rPr lang="tr-TR" sz="1600" dirty="0" smtClean="0">
                <a:latin typeface="Arial Narrow" panose="020B0606020202030204" pitchFamily="34" charset="0"/>
                <a:ea typeface="+mj-ea"/>
                <a:cs typeface="+mj-cs"/>
              </a:rPr>
              <a:t>	Simülasyon</a:t>
            </a:r>
            <a:r>
              <a:rPr lang="tr-TR" sz="1600" dirty="0">
                <a:latin typeface="Arial Narrow" panose="020B0606020202030204" pitchFamily="34" charset="0"/>
                <a:ea typeface="+mj-ea"/>
                <a:cs typeface="+mj-cs"/>
              </a:rPr>
              <a:t>, bir olay ve sistemi etkileyen tüm faktörlerdeki değişimleri dikkate almayı sağlayan ve karmaşık problemlerin en iyi şekilde modellenmesine imkân veren bir yöntemdir. </a:t>
            </a:r>
            <a:r>
              <a:rPr lang="tr-TR" sz="1600" b="1" dirty="0">
                <a:latin typeface="Arial Narrow" panose="020B0606020202030204" pitchFamily="34" charset="0"/>
                <a:ea typeface="+mj-ea"/>
                <a:cs typeface="+mj-cs"/>
              </a:rPr>
              <a:t>Belirsiz olan parametrelerin her biri için bu parametreye uygun olasılık dağılımları tanımlanabilmesinden dolayı, simülasyon bir olay veya sisteme yönelik belirsizliği tüm detaylarıyla dikkate almaktadır</a:t>
            </a:r>
            <a:r>
              <a:rPr lang="tr-TR" sz="1600" dirty="0">
                <a:latin typeface="Arial Narrow" panose="020B0606020202030204" pitchFamily="34" charset="0"/>
                <a:ea typeface="+mj-ea"/>
                <a:cs typeface="+mj-cs"/>
              </a:rPr>
              <a:t>. </a:t>
            </a:r>
            <a:endParaRPr lang="tr-TR" sz="1600" dirty="0" smtClean="0">
              <a:latin typeface="Arial Narrow" panose="020B0606020202030204" pitchFamily="34" charset="0"/>
              <a:ea typeface="+mj-ea"/>
              <a:cs typeface="+mj-cs"/>
            </a:endParaRPr>
          </a:p>
          <a:p>
            <a:pPr marL="0" indent="0">
              <a:lnSpc>
                <a:spcPct val="150000"/>
              </a:lnSpc>
              <a:buNone/>
            </a:pPr>
            <a:r>
              <a:rPr lang="tr-TR" sz="1600" dirty="0" smtClean="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Senaryo </a:t>
            </a:r>
            <a:r>
              <a:rPr lang="tr-TR" sz="1600" b="1" dirty="0">
                <a:latin typeface="Arial Narrow" panose="020B0606020202030204" pitchFamily="34" charset="0"/>
                <a:ea typeface="+mj-ea"/>
                <a:cs typeface="+mj-cs"/>
              </a:rPr>
              <a:t>analizi</a:t>
            </a:r>
            <a:r>
              <a:rPr lang="tr-TR" sz="1600" dirty="0">
                <a:latin typeface="Arial Narrow" panose="020B0606020202030204" pitchFamily="34" charset="0"/>
                <a:ea typeface="+mj-ea"/>
                <a:cs typeface="+mj-cs"/>
              </a:rPr>
              <a:t>, farklı durumların yol açacağı sonuçları aynı tabloda analize imkân vermesine rağmen; farklı senaryoların oluşturulmasında </a:t>
            </a:r>
            <a:r>
              <a:rPr lang="tr-TR" sz="1600" b="1" dirty="0" smtClean="0">
                <a:latin typeface="Arial Narrow" panose="020B0606020202030204" pitchFamily="34" charset="0"/>
                <a:ea typeface="+mj-ea"/>
                <a:cs typeface="+mj-cs"/>
              </a:rPr>
              <a:t>tek bir değişkendeki değişimleri </a:t>
            </a:r>
            <a:r>
              <a:rPr lang="tr-TR" sz="1600" b="1" dirty="0">
                <a:latin typeface="Arial Narrow" panose="020B0606020202030204" pitchFamily="34" charset="0"/>
                <a:ea typeface="+mj-ea"/>
                <a:cs typeface="+mj-cs"/>
              </a:rPr>
              <a:t>dikkate </a:t>
            </a:r>
            <a:r>
              <a:rPr lang="tr-TR" sz="1600" b="1" dirty="0">
                <a:latin typeface="Arial Narrow" panose="020B0606020202030204" pitchFamily="34" charset="0"/>
                <a:ea typeface="+mj-ea"/>
                <a:cs typeface="+mj-cs"/>
              </a:rPr>
              <a:t>almaktadır</a:t>
            </a:r>
            <a:r>
              <a:rPr lang="tr-TR" sz="1600"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Bununla birlikte, herhangi bir olayın sonucunu </a:t>
            </a:r>
            <a:r>
              <a:rPr lang="tr-TR" sz="1600" b="1" dirty="0">
                <a:latin typeface="Arial Narrow" panose="020B0606020202030204" pitchFamily="34" charset="0"/>
                <a:ea typeface="+mj-ea"/>
                <a:cs typeface="+mj-cs"/>
              </a:rPr>
              <a:t>birden fazla değişkenin önemli ölçüde etkilediği durumlarda</a:t>
            </a:r>
            <a:r>
              <a:rPr lang="tr-TR" sz="1600" dirty="0">
                <a:latin typeface="Arial Narrow" panose="020B0606020202030204" pitchFamily="34" charset="0"/>
                <a:ea typeface="+mj-ea"/>
                <a:cs typeface="+mj-cs"/>
              </a:rPr>
              <a:t>, dikkate alınması gereken </a:t>
            </a:r>
            <a:r>
              <a:rPr lang="tr-TR" sz="1600" b="1" dirty="0">
                <a:latin typeface="Arial Narrow" panose="020B0606020202030204" pitchFamily="34" charset="0"/>
                <a:ea typeface="+mj-ea"/>
                <a:cs typeface="+mj-cs"/>
              </a:rPr>
              <a:t>senaryo sayısı çok fazla artacak </a:t>
            </a:r>
            <a:r>
              <a:rPr lang="tr-TR" sz="1600" dirty="0">
                <a:latin typeface="Arial Narrow" panose="020B0606020202030204" pitchFamily="34" charset="0"/>
                <a:ea typeface="+mj-ea"/>
                <a:cs typeface="+mj-cs"/>
              </a:rPr>
              <a:t>ve bu yöntemin uygulanması etkin olmayacaktır. </a:t>
            </a:r>
            <a:r>
              <a:rPr lang="tr-TR" sz="1600" dirty="0">
                <a:latin typeface="Arial Narrow" panose="020B0606020202030204" pitchFamily="34" charset="0"/>
                <a:ea typeface="+mj-ea"/>
                <a:cs typeface="+mj-cs"/>
              </a:rPr>
              <a:t>Örneğin, her değişken için </a:t>
            </a:r>
            <a:r>
              <a:rPr lang="tr-TR" sz="1600" b="1" dirty="0">
                <a:latin typeface="Arial Narrow" panose="020B0606020202030204" pitchFamily="34" charset="0"/>
                <a:ea typeface="+mj-ea"/>
                <a:cs typeface="+mj-cs"/>
              </a:rPr>
              <a:t>en düşük, en yüksek ve gerçekleşmesi en muhtemel </a:t>
            </a:r>
            <a:r>
              <a:rPr lang="tr-TR" sz="1600" dirty="0">
                <a:latin typeface="Arial Narrow" panose="020B0606020202030204" pitchFamily="34" charset="0"/>
                <a:ea typeface="+mj-ea"/>
                <a:cs typeface="+mj-cs"/>
              </a:rPr>
              <a:t>olmak üzere üç değerin dikkate alındığı ve on değişkenin önemli olduğu karar verme durumunda, </a:t>
            </a:r>
            <a:r>
              <a:rPr lang="tr-TR" sz="1600" b="1" dirty="0" smtClean="0">
                <a:latin typeface="Arial Narrow" panose="020B0606020202030204" pitchFamily="34" charset="0"/>
                <a:ea typeface="+mj-ea"/>
                <a:cs typeface="+mj-cs"/>
              </a:rPr>
              <a:t>1.000 </a:t>
            </a:r>
            <a:r>
              <a:rPr lang="tr-TR" sz="1600" b="1" dirty="0">
                <a:latin typeface="Arial Narrow" panose="020B0606020202030204" pitchFamily="34" charset="0"/>
                <a:ea typeface="+mj-ea"/>
                <a:cs typeface="+mj-cs"/>
              </a:rPr>
              <a:t>farklı senaryo ortaya çıkacaktır</a:t>
            </a:r>
            <a:r>
              <a:rPr lang="tr-TR" sz="1600" dirty="0">
                <a:latin typeface="Arial Narrow" panose="020B0606020202030204" pitchFamily="34" charset="0"/>
                <a:ea typeface="+mj-ea"/>
                <a:cs typeface="+mj-cs"/>
              </a:rPr>
              <a:t>. Bu nedenle, bu tür karar verme durumlarında belirsizlikleri daha etkin bir şekilde dikkate almaya imkân veren </a:t>
            </a:r>
            <a:r>
              <a:rPr lang="tr-TR" sz="1600" b="1" dirty="0">
                <a:latin typeface="Arial Narrow" panose="020B0606020202030204" pitchFamily="34" charset="0"/>
                <a:ea typeface="+mj-ea"/>
                <a:cs typeface="+mj-cs"/>
              </a:rPr>
              <a:t>simülasyon tercih edilecektir</a:t>
            </a:r>
            <a:r>
              <a:rPr lang="tr-TR" sz="1600" dirty="0">
                <a:latin typeface="Arial Narrow" panose="020B0606020202030204" pitchFamily="34" charset="0"/>
                <a:ea typeface="+mj-ea"/>
                <a:cs typeface="+mj-cs"/>
              </a:rPr>
              <a:t>. </a:t>
            </a:r>
            <a:endParaRPr lang="tr-TR" sz="1600" dirty="0" smtClean="0">
              <a:latin typeface="Arial Narrow" panose="020B0606020202030204" pitchFamily="34" charset="0"/>
              <a:ea typeface="+mj-ea"/>
              <a:cs typeface="+mj-cs"/>
            </a:endParaRPr>
          </a:p>
          <a:p>
            <a:pPr marL="0" indent="0">
              <a:lnSpc>
                <a:spcPct val="150000"/>
              </a:lnSpc>
              <a:buNone/>
            </a:pPr>
            <a:r>
              <a:rPr lang="tr-TR" sz="1600" dirty="0" smtClean="0">
                <a:latin typeface="Arial Narrow" panose="020B0606020202030204" pitchFamily="34" charset="0"/>
                <a:ea typeface="+mj-ea"/>
                <a:cs typeface="+mj-cs"/>
              </a:rPr>
              <a:t>	Simülasyon </a:t>
            </a:r>
            <a:r>
              <a:rPr lang="tr-TR" sz="1600" dirty="0">
                <a:latin typeface="Arial Narrow" panose="020B0606020202030204" pitchFamily="34" charset="0"/>
                <a:ea typeface="+mj-ea"/>
                <a:cs typeface="+mj-cs"/>
              </a:rPr>
              <a:t>yönteminde, belirsizlik içeren </a:t>
            </a:r>
            <a:r>
              <a:rPr lang="tr-TR" sz="1600" b="1" dirty="0">
                <a:latin typeface="Arial Narrow" panose="020B0606020202030204" pitchFamily="34" charset="0"/>
                <a:ea typeface="+mj-ea"/>
                <a:cs typeface="+mj-cs"/>
              </a:rPr>
              <a:t>değişkenlerin her biri için olasılık dağılımı tanımlanabilmekte ve tanımlanan olasılık dağılımları çerçevesinde </a:t>
            </a:r>
            <a:r>
              <a:rPr lang="tr-TR" sz="1600" b="1" dirty="0" err="1">
                <a:latin typeface="Arial Narrow" panose="020B0606020202030204" pitchFamily="34" charset="0"/>
                <a:ea typeface="+mj-ea"/>
                <a:cs typeface="+mj-cs"/>
              </a:rPr>
              <a:t>rassal</a:t>
            </a:r>
            <a:r>
              <a:rPr lang="tr-TR" sz="1600" b="1" dirty="0">
                <a:latin typeface="Arial Narrow" panose="020B0606020202030204" pitchFamily="34" charset="0"/>
                <a:ea typeface="+mj-ea"/>
                <a:cs typeface="+mj-cs"/>
              </a:rPr>
              <a:t> sayılar üretilmektedir</a:t>
            </a:r>
            <a:r>
              <a:rPr lang="tr-TR" sz="1600" dirty="0">
                <a:latin typeface="Arial Narrow" panose="020B0606020202030204" pitchFamily="34" charset="0"/>
                <a:ea typeface="+mj-ea"/>
                <a:cs typeface="+mj-cs"/>
              </a:rPr>
              <a:t>. Böylelikle, </a:t>
            </a:r>
            <a:r>
              <a:rPr lang="tr-TR" sz="1600" b="1" dirty="0">
                <a:latin typeface="Arial Narrow" panose="020B0606020202030204" pitchFamily="34" charset="0"/>
                <a:ea typeface="+mj-ea"/>
                <a:cs typeface="+mj-cs"/>
              </a:rPr>
              <a:t>simülasyon ile çok fazla sayıda ve farklı senaryoların değerlendirilmesi mümkün olmaktadır. </a:t>
            </a:r>
          </a:p>
        </p:txBody>
      </p:sp>
    </p:spTree>
    <p:extLst>
      <p:ext uri="{BB962C8B-B14F-4D97-AF65-F5344CB8AC3E}">
        <p14:creationId xmlns:p14="http://schemas.microsoft.com/office/powerpoint/2010/main" val="12889247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3. KARAR VERME YÖNTEMLERİ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915144"/>
          </a:xfrm>
        </p:spPr>
        <p:txBody>
          <a:bodyPr>
            <a:normAutofit/>
          </a:bodyPr>
          <a:lstStyle/>
          <a:p>
            <a:pPr marL="0" indent="0">
              <a:lnSpc>
                <a:spcPct val="200000"/>
              </a:lnSpc>
              <a:buNone/>
            </a:pPr>
            <a:r>
              <a:rPr lang="tr-TR" sz="1800" b="1" dirty="0" smtClean="0">
                <a:latin typeface="Arial Narrow" panose="020B0606020202030204" pitchFamily="34" charset="0"/>
                <a:ea typeface="+mj-ea"/>
                <a:cs typeface="+mj-cs"/>
              </a:rPr>
              <a:t>3.4. Karar </a:t>
            </a:r>
            <a:r>
              <a:rPr lang="tr-TR" sz="1800" b="1" dirty="0">
                <a:latin typeface="Arial Narrow" panose="020B0606020202030204" pitchFamily="34" charset="0"/>
                <a:ea typeface="+mj-ea"/>
                <a:cs typeface="+mj-cs"/>
              </a:rPr>
              <a:t>Ağacı </a:t>
            </a:r>
          </a:p>
          <a:p>
            <a:pPr marL="0" indent="0">
              <a:lnSpc>
                <a:spcPct val="150000"/>
              </a:lnSpc>
              <a:buNone/>
            </a:pPr>
            <a:r>
              <a:rPr lang="tr-TR" sz="1600" dirty="0" smtClean="0">
                <a:latin typeface="Arial Narrow" panose="020B0606020202030204" pitchFamily="34" charset="0"/>
                <a:ea typeface="+mj-ea"/>
                <a:cs typeface="+mj-cs"/>
              </a:rPr>
              <a:t>	Bazı </a:t>
            </a:r>
            <a:r>
              <a:rPr lang="tr-TR" sz="1600" dirty="0">
                <a:latin typeface="Arial Narrow" panose="020B0606020202030204" pitchFamily="34" charset="0"/>
                <a:ea typeface="+mj-ea"/>
                <a:cs typeface="+mj-cs"/>
              </a:rPr>
              <a:t>durumlarda, </a:t>
            </a:r>
            <a:r>
              <a:rPr lang="tr-TR" sz="1600" b="1" dirty="0">
                <a:latin typeface="Arial Narrow" panose="020B0606020202030204" pitchFamily="34" charset="0"/>
                <a:ea typeface="+mj-ea"/>
                <a:cs typeface="+mj-cs"/>
              </a:rPr>
              <a:t>birbirini takip eden bir dizi kararların alınması söz konusudur</a:t>
            </a:r>
            <a:r>
              <a:rPr lang="tr-TR" sz="1600"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Örneğin, yeni bir </a:t>
            </a:r>
            <a:r>
              <a:rPr lang="tr-TR" sz="1600" b="1" dirty="0">
                <a:latin typeface="Arial Narrow" panose="020B0606020202030204" pitchFamily="34" charset="0"/>
                <a:ea typeface="+mj-ea"/>
                <a:cs typeface="+mj-cs"/>
              </a:rPr>
              <a:t>yatırım yapma durumuna </a:t>
            </a:r>
            <a:r>
              <a:rPr lang="tr-TR" sz="1600" dirty="0">
                <a:latin typeface="Arial Narrow" panose="020B0606020202030204" pitchFamily="34" charset="0"/>
                <a:ea typeface="+mj-ea"/>
                <a:cs typeface="+mj-cs"/>
              </a:rPr>
              <a:t>ilişkin </a:t>
            </a:r>
            <a:r>
              <a:rPr lang="tr-TR" sz="1600" b="1" dirty="0">
                <a:latin typeface="Arial Narrow" panose="020B0606020202030204" pitchFamily="34" charset="0"/>
                <a:ea typeface="+mj-ea"/>
                <a:cs typeface="+mj-cs"/>
              </a:rPr>
              <a:t>öncelikle fizibilite etüdü </a:t>
            </a:r>
            <a:r>
              <a:rPr lang="tr-TR" sz="1600" dirty="0">
                <a:latin typeface="Arial Narrow" panose="020B0606020202030204" pitchFamily="34" charset="0"/>
                <a:ea typeface="+mj-ea"/>
                <a:cs typeface="+mj-cs"/>
              </a:rPr>
              <a:t>yapılıp yapılmayacağı, daha sonra </a:t>
            </a:r>
            <a:r>
              <a:rPr lang="tr-TR" sz="1600" b="1" dirty="0">
                <a:latin typeface="Arial Narrow" panose="020B0606020202030204" pitchFamily="34" charset="0"/>
                <a:ea typeface="+mj-ea"/>
                <a:cs typeface="+mj-cs"/>
              </a:rPr>
              <a:t>yatırımın hangi büyüklükte </a:t>
            </a:r>
            <a:r>
              <a:rPr lang="tr-TR" sz="1600" dirty="0">
                <a:latin typeface="Arial Narrow" panose="020B0606020202030204" pitchFamily="34" charset="0"/>
                <a:ea typeface="+mj-ea"/>
                <a:cs typeface="+mj-cs"/>
              </a:rPr>
              <a:t>ve hatta hangi bölgede yapılacağına yönelik kararların verilmesinde olduğu gibi </a:t>
            </a:r>
            <a:r>
              <a:rPr lang="tr-TR" sz="1600" b="1" dirty="0">
                <a:latin typeface="Arial Narrow" panose="020B0606020202030204" pitchFamily="34" charset="0"/>
                <a:ea typeface="+mj-ea"/>
                <a:cs typeface="+mj-cs"/>
              </a:rPr>
              <a:t>çok aşamalı karar verme söz konusu olabilir</a:t>
            </a:r>
            <a:r>
              <a:rPr lang="tr-TR" sz="1600" dirty="0">
                <a:latin typeface="Arial Narrow" panose="020B0606020202030204" pitchFamily="34" charset="0"/>
                <a:ea typeface="+mj-ea"/>
                <a:cs typeface="+mj-cs"/>
              </a:rPr>
              <a:t>. Bu tür durumlarda yararlanılan </a:t>
            </a:r>
            <a:r>
              <a:rPr lang="tr-TR" sz="1600" b="1" dirty="0">
                <a:latin typeface="Arial Narrow" panose="020B0606020202030204" pitchFamily="34" charset="0"/>
                <a:ea typeface="+mj-ea"/>
                <a:cs typeface="+mj-cs"/>
              </a:rPr>
              <a:t>yöntem karar ağacıdır</a:t>
            </a:r>
            <a:r>
              <a:rPr lang="tr-TR" sz="1600" dirty="0">
                <a:latin typeface="Arial Narrow" panose="020B0606020202030204" pitchFamily="34" charset="0"/>
                <a:ea typeface="+mj-ea"/>
                <a:cs typeface="+mj-cs"/>
              </a:rPr>
              <a:t>. Karar ağacı </a:t>
            </a:r>
            <a:r>
              <a:rPr lang="tr-TR" sz="1600" b="1" dirty="0">
                <a:latin typeface="Arial Narrow" panose="020B0606020202030204" pitchFamily="34" charset="0"/>
                <a:ea typeface="+mj-ea"/>
                <a:cs typeface="+mj-cs"/>
              </a:rPr>
              <a:t>düğümler ve dallardan oluşan grafiksel gösterimdir</a:t>
            </a:r>
            <a:r>
              <a:rPr lang="tr-TR" sz="1600" dirty="0">
                <a:latin typeface="Arial Narrow" panose="020B0606020202030204" pitchFamily="34" charset="0"/>
                <a:ea typeface="+mj-ea"/>
                <a:cs typeface="+mj-cs"/>
              </a:rPr>
              <a:t>. Bir karar ağacında her bir sonucun beklenen değeri hesaplanır ve bu değerler verilecek kararı belirler. </a:t>
            </a:r>
            <a:r>
              <a:rPr lang="tr-TR" sz="1600" dirty="0">
                <a:latin typeface="Arial Narrow" panose="020B0606020202030204" pitchFamily="34" charset="0"/>
                <a:ea typeface="+mj-ea"/>
                <a:cs typeface="+mj-cs"/>
              </a:rPr>
              <a:t>Şekil </a:t>
            </a:r>
            <a:r>
              <a:rPr lang="tr-TR" sz="1600" dirty="0" smtClean="0">
                <a:latin typeface="Arial Narrow" panose="020B0606020202030204" pitchFamily="34" charset="0"/>
                <a:ea typeface="+mj-ea"/>
                <a:cs typeface="+mj-cs"/>
              </a:rPr>
              <a:t>1’de </a:t>
            </a:r>
            <a:r>
              <a:rPr lang="tr-TR" sz="1600" dirty="0">
                <a:latin typeface="Arial Narrow" panose="020B0606020202030204" pitchFamily="34" charset="0"/>
                <a:ea typeface="+mj-ea"/>
                <a:cs typeface="+mj-cs"/>
              </a:rPr>
              <a:t>iki alternatif hareket biçiminin ve üç muhtemel sonucun olduğu basit bir karar ağacı örneği gösterilmektedir. </a:t>
            </a:r>
            <a:r>
              <a:rPr lang="tr-TR" sz="1600" dirty="0">
                <a:latin typeface="Arial Narrow" panose="020B0606020202030204" pitchFamily="34" charset="0"/>
                <a:ea typeface="+mj-ea"/>
                <a:cs typeface="+mj-cs"/>
              </a:rPr>
              <a:t>Alternatif hareket biçimlerinin, muhtemel sonuçların ve kararların sayısı arttıkça karar ağacındaki düğüm ve dalların sayısı da artar.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1813" y="4712677"/>
            <a:ext cx="5685325" cy="21453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889247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3. KARAR VERME YÖNTEMLERİ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915144"/>
          </a:xfrm>
        </p:spPr>
        <p:txBody>
          <a:bodyPr>
            <a:normAutofit lnSpcReduction="10000"/>
          </a:bodyPr>
          <a:lstStyle/>
          <a:p>
            <a:pPr marL="0" indent="0">
              <a:lnSpc>
                <a:spcPct val="200000"/>
              </a:lnSpc>
              <a:buNone/>
            </a:pPr>
            <a:r>
              <a:rPr lang="tr-TR" sz="1800" b="1" dirty="0" smtClean="0">
                <a:latin typeface="Arial Narrow" panose="020B0606020202030204" pitchFamily="34" charset="0"/>
                <a:ea typeface="+mj-ea"/>
                <a:cs typeface="+mj-cs"/>
              </a:rPr>
              <a:t>3.4. Karar </a:t>
            </a:r>
            <a:r>
              <a:rPr lang="tr-TR" sz="1800" b="1" dirty="0">
                <a:latin typeface="Arial Narrow" panose="020B0606020202030204" pitchFamily="34" charset="0"/>
                <a:ea typeface="+mj-ea"/>
                <a:cs typeface="+mj-cs"/>
              </a:rPr>
              <a:t>Ağacı </a:t>
            </a:r>
          </a:p>
          <a:p>
            <a:pPr marL="0" indent="0">
              <a:lnSpc>
                <a:spcPct val="150000"/>
              </a:lnSpc>
              <a:buNone/>
            </a:pP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Şekil </a:t>
            </a:r>
            <a:r>
              <a:rPr lang="tr-TR" sz="1600" dirty="0" smtClean="0">
                <a:latin typeface="Arial Narrow" panose="020B0606020202030204" pitchFamily="34" charset="0"/>
                <a:ea typeface="+mj-ea"/>
                <a:cs typeface="+mj-cs"/>
              </a:rPr>
              <a:t>1’de </a:t>
            </a:r>
            <a:r>
              <a:rPr lang="tr-TR" sz="1600" dirty="0">
                <a:latin typeface="Arial Narrow" panose="020B0606020202030204" pitchFamily="34" charset="0"/>
                <a:ea typeface="+mj-ea"/>
                <a:cs typeface="+mj-cs"/>
              </a:rPr>
              <a:t>gösterilen karar ağacında </a:t>
            </a:r>
            <a:r>
              <a:rPr lang="tr-TR" sz="1600" b="1" dirty="0">
                <a:latin typeface="Arial Narrow" panose="020B0606020202030204" pitchFamily="34" charset="0"/>
                <a:ea typeface="+mj-ea"/>
                <a:cs typeface="+mj-cs"/>
              </a:rPr>
              <a:t>kareler (□) karar düğümüdür </a:t>
            </a:r>
            <a:r>
              <a:rPr lang="tr-TR" sz="1600" dirty="0">
                <a:latin typeface="Arial Narrow" panose="020B0606020202030204" pitchFamily="34" charset="0"/>
                <a:ea typeface="+mj-ea"/>
                <a:cs typeface="+mj-cs"/>
              </a:rPr>
              <a:t>ve bir karar </a:t>
            </a:r>
            <a:r>
              <a:rPr lang="tr-TR" sz="1600" b="1" dirty="0">
                <a:latin typeface="Arial Narrow" panose="020B0606020202030204" pitchFamily="34" charset="0"/>
                <a:ea typeface="+mj-ea"/>
                <a:cs typeface="+mj-cs"/>
              </a:rPr>
              <a:t>düğümünden çıkan dallar </a:t>
            </a:r>
            <a:r>
              <a:rPr lang="tr-TR" sz="1600" dirty="0">
                <a:latin typeface="Arial Narrow" panose="020B0606020202030204" pitchFamily="34" charset="0"/>
                <a:ea typeface="+mj-ea"/>
                <a:cs typeface="+mj-cs"/>
              </a:rPr>
              <a:t>bu aşamada mevcut olan </a:t>
            </a:r>
            <a:r>
              <a:rPr lang="tr-TR" sz="1600" b="1" dirty="0">
                <a:latin typeface="Arial Narrow" panose="020B0606020202030204" pitchFamily="34" charset="0"/>
                <a:ea typeface="+mj-ea"/>
                <a:cs typeface="+mj-cs"/>
              </a:rPr>
              <a:t>alternatif hareket biçimlerini yani karar seçeneklerini ifade </a:t>
            </a:r>
            <a:r>
              <a:rPr lang="tr-TR" sz="1600" dirty="0">
                <a:latin typeface="Arial Narrow" panose="020B0606020202030204" pitchFamily="34" charset="0"/>
                <a:ea typeface="+mj-ea"/>
                <a:cs typeface="+mj-cs"/>
              </a:rPr>
              <a:t>eder. </a:t>
            </a:r>
            <a:r>
              <a:rPr lang="tr-TR" sz="1600" dirty="0">
                <a:latin typeface="Arial Narrow" panose="020B0606020202030204" pitchFamily="34" charset="0"/>
                <a:ea typeface="+mj-ea"/>
                <a:cs typeface="+mj-cs"/>
              </a:rPr>
              <a:t>Buna karşılık </a:t>
            </a:r>
            <a:r>
              <a:rPr lang="tr-TR" sz="1600" b="1" dirty="0">
                <a:latin typeface="Arial Narrow" panose="020B0606020202030204" pitchFamily="34" charset="0"/>
                <a:ea typeface="+mj-ea"/>
                <a:cs typeface="+mj-cs"/>
              </a:rPr>
              <a:t>daireler (○) olasılık düğümleridir </a:t>
            </a:r>
            <a:r>
              <a:rPr lang="tr-TR" sz="1600" dirty="0">
                <a:latin typeface="Arial Narrow" panose="020B0606020202030204" pitchFamily="34" charset="0"/>
                <a:ea typeface="+mj-ea"/>
                <a:cs typeface="+mj-cs"/>
              </a:rPr>
              <a:t>ve daireden çıkan dallar da şans olayını yani </a:t>
            </a:r>
            <a:r>
              <a:rPr lang="tr-TR" sz="1600" b="1" dirty="0">
                <a:latin typeface="Arial Narrow" panose="020B0606020202030204" pitchFamily="34" charset="0"/>
                <a:ea typeface="+mj-ea"/>
                <a:cs typeface="+mj-cs"/>
              </a:rPr>
              <a:t>ortaya çıkabilecek olasılıklı yapıyı gösterir</a:t>
            </a:r>
            <a:r>
              <a:rPr lang="tr-TR" sz="1600"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Bu bağlamda, Şekil </a:t>
            </a:r>
            <a:r>
              <a:rPr lang="tr-TR" sz="1600" dirty="0" smtClean="0">
                <a:latin typeface="Arial Narrow" panose="020B0606020202030204" pitchFamily="34" charset="0"/>
                <a:ea typeface="+mj-ea"/>
                <a:cs typeface="+mj-cs"/>
              </a:rPr>
              <a:t>1’deki </a:t>
            </a:r>
            <a:r>
              <a:rPr lang="tr-TR" sz="1600" dirty="0">
                <a:latin typeface="Arial Narrow" panose="020B0606020202030204" pitchFamily="34" charset="0"/>
                <a:ea typeface="+mj-ea"/>
                <a:cs typeface="+mj-cs"/>
              </a:rPr>
              <a:t>“</a:t>
            </a:r>
            <a:r>
              <a:rPr lang="tr-TR" sz="1600" b="1" dirty="0" err="1">
                <a:latin typeface="Arial Narrow" panose="020B0606020202030204" pitchFamily="34" charset="0"/>
                <a:ea typeface="+mj-ea"/>
                <a:cs typeface="+mj-cs"/>
              </a:rPr>
              <a:t>Ai</a:t>
            </a:r>
            <a:r>
              <a:rPr lang="tr-TR" sz="1600" b="1" dirty="0">
                <a:latin typeface="Arial Narrow" panose="020B0606020202030204" pitchFamily="34" charset="0"/>
                <a:ea typeface="+mj-ea"/>
                <a:cs typeface="+mj-cs"/>
              </a:rPr>
              <a:t>” i. alternatif hareket biçimini</a:t>
            </a:r>
            <a:r>
              <a:rPr lang="tr-TR" sz="1600" dirty="0">
                <a:latin typeface="Arial Narrow" panose="020B0606020202030204" pitchFamily="34" charset="0"/>
                <a:ea typeface="+mj-ea"/>
                <a:cs typeface="+mj-cs"/>
              </a:rPr>
              <a:t>, “</a:t>
            </a:r>
            <a:r>
              <a:rPr lang="tr-TR" sz="1600" b="1" dirty="0" err="1">
                <a:latin typeface="Arial Narrow" panose="020B0606020202030204" pitchFamily="34" charset="0"/>
                <a:ea typeface="+mj-ea"/>
                <a:cs typeface="+mj-cs"/>
              </a:rPr>
              <a:t>Xi</a:t>
            </a:r>
            <a:r>
              <a:rPr lang="tr-TR" sz="1600" b="1" dirty="0">
                <a:latin typeface="Arial Narrow" panose="020B0606020202030204" pitchFamily="34" charset="0"/>
                <a:ea typeface="+mj-ea"/>
                <a:cs typeface="+mj-cs"/>
              </a:rPr>
              <a:t>” i. muhtemel sonucu </a:t>
            </a:r>
            <a:r>
              <a:rPr lang="tr-TR" sz="1600" dirty="0">
                <a:latin typeface="Arial Narrow" panose="020B0606020202030204" pitchFamily="34" charset="0"/>
                <a:ea typeface="+mj-ea"/>
                <a:cs typeface="+mj-cs"/>
              </a:rPr>
              <a:t>ve “</a:t>
            </a:r>
            <a:r>
              <a:rPr lang="tr-TR" sz="1600" b="1" dirty="0">
                <a:latin typeface="Arial Narrow" panose="020B0606020202030204" pitchFamily="34" charset="0"/>
                <a:ea typeface="+mj-ea"/>
                <a:cs typeface="+mj-cs"/>
              </a:rPr>
              <a:t>Pi” i. </a:t>
            </a:r>
            <a:r>
              <a:rPr lang="tr-TR" sz="1600" b="1" dirty="0">
                <a:latin typeface="Arial Narrow" panose="020B0606020202030204" pitchFamily="34" charset="0"/>
                <a:ea typeface="+mj-ea"/>
                <a:cs typeface="+mj-cs"/>
              </a:rPr>
              <a:t>muhtemel sonucun olasılığını ifade eder</a:t>
            </a:r>
            <a:r>
              <a:rPr lang="tr-TR" sz="1600" dirty="0">
                <a:latin typeface="Arial Narrow" panose="020B0606020202030204" pitchFamily="34" charset="0"/>
                <a:ea typeface="+mj-ea"/>
                <a:cs typeface="+mj-cs"/>
              </a:rPr>
              <a:t>. </a:t>
            </a:r>
            <a:endParaRPr lang="tr-TR" sz="1600" dirty="0" smtClean="0">
              <a:latin typeface="Arial Narrow" panose="020B0606020202030204" pitchFamily="34" charset="0"/>
              <a:ea typeface="+mj-ea"/>
              <a:cs typeface="+mj-cs"/>
            </a:endParaRPr>
          </a:p>
          <a:p>
            <a:pPr marL="0" indent="0">
              <a:lnSpc>
                <a:spcPct val="150000"/>
              </a:lnSpc>
              <a:buNone/>
            </a:pPr>
            <a:r>
              <a:rPr lang="tr-TR" sz="1600" dirty="0" smtClean="0">
                <a:latin typeface="Arial Narrow" panose="020B0606020202030204" pitchFamily="34" charset="0"/>
                <a:ea typeface="+mj-ea"/>
                <a:cs typeface="+mj-cs"/>
              </a:rPr>
              <a:t>	Karar </a:t>
            </a:r>
            <a:r>
              <a:rPr lang="tr-TR" sz="1600" dirty="0">
                <a:latin typeface="Arial Narrow" panose="020B0606020202030204" pitchFamily="34" charset="0"/>
                <a:ea typeface="+mj-ea"/>
                <a:cs typeface="+mj-cs"/>
              </a:rPr>
              <a:t>ağacı, </a:t>
            </a:r>
            <a:r>
              <a:rPr lang="tr-TR" sz="1600" b="1" dirty="0">
                <a:latin typeface="Arial Narrow" panose="020B0606020202030204" pitchFamily="34" charset="0"/>
                <a:ea typeface="+mj-ea"/>
                <a:cs typeface="+mj-cs"/>
              </a:rPr>
              <a:t>gelecekte ortaya çıkacak olayların </a:t>
            </a:r>
            <a:r>
              <a:rPr lang="tr-TR" sz="1600" dirty="0">
                <a:latin typeface="Arial Narrow" panose="020B0606020202030204" pitchFamily="34" charset="0"/>
                <a:ea typeface="+mj-ea"/>
                <a:cs typeface="+mj-cs"/>
              </a:rPr>
              <a:t>gerçekleşme </a:t>
            </a:r>
            <a:r>
              <a:rPr lang="tr-TR" sz="1600" b="1" dirty="0">
                <a:latin typeface="Arial Narrow" panose="020B0606020202030204" pitchFamily="34" charset="0"/>
                <a:ea typeface="+mj-ea"/>
                <a:cs typeface="+mj-cs"/>
              </a:rPr>
              <a:t>olasılıklarının mevcut olduğunu öngörür</a:t>
            </a:r>
            <a:r>
              <a:rPr lang="tr-TR" sz="1600"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Olayların gerçekleşme </a:t>
            </a:r>
            <a:r>
              <a:rPr lang="tr-TR" sz="1600" b="1" dirty="0">
                <a:latin typeface="Arial Narrow" panose="020B0606020202030204" pitchFamily="34" charset="0"/>
                <a:ea typeface="+mj-ea"/>
                <a:cs typeface="+mj-cs"/>
              </a:rPr>
              <a:t>olasılıklarının bilinmemesi ise, belirsizlik altında karar verme durumunu </a:t>
            </a:r>
            <a:r>
              <a:rPr lang="tr-TR" sz="1600" dirty="0">
                <a:latin typeface="Arial Narrow" panose="020B0606020202030204" pitchFamily="34" charset="0"/>
                <a:ea typeface="+mj-ea"/>
                <a:cs typeface="+mj-cs"/>
              </a:rPr>
              <a:t>gerektirmektedir. Bu durumda, daire ile gösterilen düğümlerin </a:t>
            </a:r>
            <a:r>
              <a:rPr lang="tr-TR" sz="1600" b="1" dirty="0">
                <a:latin typeface="Arial Narrow" panose="020B0606020202030204" pitchFamily="34" charset="0"/>
                <a:ea typeface="+mj-ea"/>
                <a:cs typeface="+mj-cs"/>
              </a:rPr>
              <a:t>değerlerinin belirlenmesine ilişkin çeşitli karar ölçütleri geliştirilmiştir</a:t>
            </a:r>
            <a:r>
              <a:rPr lang="tr-TR" sz="1600" dirty="0">
                <a:latin typeface="Arial Narrow" panose="020B0606020202030204" pitchFamily="34" charset="0"/>
                <a:ea typeface="+mj-ea"/>
                <a:cs typeface="+mj-cs"/>
              </a:rPr>
              <a:t>. Karar ağacı yöntemiyle belirsizlik altında karar verme durumunda kullanılan karar ölçütleri şu şekilde sıralanabilir: </a:t>
            </a:r>
          </a:p>
          <a:p>
            <a:pPr lvl="1">
              <a:buFont typeface="Wingdings" panose="05000000000000000000" pitchFamily="2" charset="2"/>
              <a:buChar char="q"/>
            </a:pPr>
            <a:r>
              <a:rPr lang="tr-TR" sz="1600" dirty="0" smtClean="0">
                <a:latin typeface="Arial Narrow" panose="020B0606020202030204" pitchFamily="34" charset="0"/>
                <a:ea typeface="+mj-ea"/>
                <a:cs typeface="+mj-cs"/>
              </a:rPr>
              <a:t>İyimserlik </a:t>
            </a:r>
            <a:r>
              <a:rPr lang="tr-TR" sz="1600" dirty="0">
                <a:latin typeface="Arial Narrow" panose="020B0606020202030204" pitchFamily="34" charset="0"/>
                <a:ea typeface="+mj-ea"/>
                <a:cs typeface="+mj-cs"/>
              </a:rPr>
              <a:t>ölçütü </a:t>
            </a:r>
          </a:p>
          <a:p>
            <a:pPr lvl="1">
              <a:buFont typeface="Wingdings" panose="05000000000000000000" pitchFamily="2" charset="2"/>
              <a:buChar char="q"/>
            </a:pPr>
            <a:r>
              <a:rPr lang="tr-TR" sz="1600" dirty="0" smtClean="0">
                <a:latin typeface="Arial Narrow" panose="020B0606020202030204" pitchFamily="34" charset="0"/>
                <a:ea typeface="+mj-ea"/>
                <a:cs typeface="+mj-cs"/>
              </a:rPr>
              <a:t>Kötümserlik </a:t>
            </a:r>
            <a:r>
              <a:rPr lang="tr-TR" sz="1600" dirty="0">
                <a:latin typeface="Arial Narrow" panose="020B0606020202030204" pitchFamily="34" charset="0"/>
                <a:ea typeface="+mj-ea"/>
                <a:cs typeface="+mj-cs"/>
              </a:rPr>
              <a:t>ölçütü </a:t>
            </a:r>
          </a:p>
          <a:p>
            <a:pPr lvl="1">
              <a:buFont typeface="Wingdings" panose="05000000000000000000" pitchFamily="2" charset="2"/>
              <a:buChar char="q"/>
            </a:pPr>
            <a:r>
              <a:rPr lang="tr-TR" sz="1600" dirty="0" smtClean="0">
                <a:latin typeface="Arial Narrow" panose="020B0606020202030204" pitchFamily="34" charset="0"/>
                <a:ea typeface="+mj-ea"/>
                <a:cs typeface="+mj-cs"/>
              </a:rPr>
              <a:t>Pişmanlık </a:t>
            </a:r>
            <a:r>
              <a:rPr lang="tr-TR" sz="1600" dirty="0">
                <a:latin typeface="Arial Narrow" panose="020B0606020202030204" pitchFamily="34" charset="0"/>
                <a:ea typeface="+mj-ea"/>
                <a:cs typeface="+mj-cs"/>
              </a:rPr>
              <a:t>(</a:t>
            </a:r>
            <a:r>
              <a:rPr lang="tr-TR" sz="1600" dirty="0" err="1">
                <a:latin typeface="Arial Narrow" panose="020B0606020202030204" pitchFamily="34" charset="0"/>
                <a:ea typeface="+mj-ea"/>
                <a:cs typeface="+mj-cs"/>
              </a:rPr>
              <a:t>Savage</a:t>
            </a:r>
            <a:r>
              <a:rPr lang="tr-TR" sz="1600" dirty="0">
                <a:latin typeface="Arial Narrow" panose="020B0606020202030204" pitchFamily="34" charset="0"/>
                <a:ea typeface="+mj-ea"/>
                <a:cs typeface="+mj-cs"/>
              </a:rPr>
              <a:t>) ölçütü </a:t>
            </a:r>
          </a:p>
          <a:p>
            <a:pPr lvl="1">
              <a:buFont typeface="Wingdings" panose="05000000000000000000" pitchFamily="2" charset="2"/>
              <a:buChar char="q"/>
            </a:pPr>
            <a:r>
              <a:rPr lang="tr-TR" sz="1600" dirty="0" smtClean="0">
                <a:latin typeface="Arial Narrow" panose="020B0606020202030204" pitchFamily="34" charset="0"/>
                <a:ea typeface="+mj-ea"/>
                <a:cs typeface="+mj-cs"/>
              </a:rPr>
              <a:t>Eş </a:t>
            </a:r>
            <a:r>
              <a:rPr lang="tr-TR" sz="1600" dirty="0">
                <a:latin typeface="Arial Narrow" panose="020B0606020202030204" pitchFamily="34" charset="0"/>
                <a:ea typeface="+mj-ea"/>
                <a:cs typeface="+mj-cs"/>
              </a:rPr>
              <a:t>olasılık (</a:t>
            </a:r>
            <a:r>
              <a:rPr lang="tr-TR" sz="1600" dirty="0" err="1">
                <a:latin typeface="Arial Narrow" panose="020B0606020202030204" pitchFamily="34" charset="0"/>
                <a:ea typeface="+mj-ea"/>
                <a:cs typeface="+mj-cs"/>
              </a:rPr>
              <a:t>Laplace</a:t>
            </a:r>
            <a:r>
              <a:rPr lang="tr-TR" sz="1600" dirty="0">
                <a:latin typeface="Arial Narrow" panose="020B0606020202030204" pitchFamily="34" charset="0"/>
                <a:ea typeface="+mj-ea"/>
                <a:cs typeface="+mj-cs"/>
              </a:rPr>
              <a:t>) ölçütü </a:t>
            </a:r>
          </a:p>
          <a:p>
            <a:pPr lvl="1">
              <a:buFont typeface="Wingdings" panose="05000000000000000000" pitchFamily="2" charset="2"/>
              <a:buChar char="q"/>
            </a:pPr>
            <a:r>
              <a:rPr lang="tr-TR" sz="1600" dirty="0" smtClean="0">
                <a:latin typeface="Arial Narrow" panose="020B0606020202030204" pitchFamily="34" charset="0"/>
                <a:ea typeface="+mj-ea"/>
                <a:cs typeface="+mj-cs"/>
              </a:rPr>
              <a:t>Uzlaşma </a:t>
            </a:r>
            <a:r>
              <a:rPr lang="tr-TR" sz="1600" dirty="0">
                <a:latin typeface="Arial Narrow" panose="020B0606020202030204" pitchFamily="34" charset="0"/>
                <a:ea typeface="+mj-ea"/>
                <a:cs typeface="+mj-cs"/>
              </a:rPr>
              <a:t>(</a:t>
            </a:r>
            <a:r>
              <a:rPr lang="tr-TR" sz="1600" dirty="0" err="1">
                <a:latin typeface="Arial Narrow" panose="020B0606020202030204" pitchFamily="34" charset="0"/>
                <a:ea typeface="+mj-ea"/>
                <a:cs typeface="+mj-cs"/>
              </a:rPr>
              <a:t>Hurwicz</a:t>
            </a:r>
            <a:r>
              <a:rPr lang="tr-TR" sz="1600" dirty="0">
                <a:latin typeface="Arial Narrow" panose="020B0606020202030204" pitchFamily="34" charset="0"/>
                <a:ea typeface="+mj-ea"/>
                <a:cs typeface="+mj-cs"/>
              </a:rPr>
              <a:t>) ölçütü </a:t>
            </a:r>
          </a:p>
        </p:txBody>
      </p:sp>
    </p:spTree>
    <p:extLst>
      <p:ext uri="{BB962C8B-B14F-4D97-AF65-F5344CB8AC3E}">
        <p14:creationId xmlns:p14="http://schemas.microsoft.com/office/powerpoint/2010/main" val="24934380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3. KARAR VERME YÖNTEMLERİ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915144"/>
          </a:xfrm>
        </p:spPr>
        <p:txBody>
          <a:bodyPr>
            <a:normAutofit/>
          </a:bodyPr>
          <a:lstStyle/>
          <a:p>
            <a:pPr marL="0" indent="0">
              <a:lnSpc>
                <a:spcPct val="200000"/>
              </a:lnSpc>
              <a:buNone/>
            </a:pPr>
            <a:r>
              <a:rPr lang="tr-TR" sz="1800" b="1" dirty="0" smtClean="0">
                <a:latin typeface="Arial Narrow" panose="020B0606020202030204" pitchFamily="34" charset="0"/>
                <a:ea typeface="+mj-ea"/>
                <a:cs typeface="+mj-cs"/>
              </a:rPr>
              <a:t>3.4. Karar </a:t>
            </a:r>
            <a:r>
              <a:rPr lang="tr-TR" sz="1800" b="1" dirty="0">
                <a:latin typeface="Arial Narrow" panose="020B0606020202030204" pitchFamily="34" charset="0"/>
                <a:ea typeface="+mj-ea"/>
                <a:cs typeface="+mj-cs"/>
              </a:rPr>
              <a:t>Ağacı </a:t>
            </a:r>
          </a:p>
          <a:p>
            <a:pPr marL="0" indent="0">
              <a:lnSpc>
                <a:spcPct val="150000"/>
              </a:lnSpc>
              <a:buNone/>
            </a:pP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Burada, </a:t>
            </a:r>
            <a:r>
              <a:rPr lang="tr-TR" sz="1600" b="1" dirty="0">
                <a:latin typeface="Arial Narrow" panose="020B0606020202030204" pitchFamily="34" charset="0"/>
                <a:ea typeface="+mj-ea"/>
                <a:cs typeface="+mj-cs"/>
              </a:rPr>
              <a:t>en iyi sonuçlar iyimserlik (</a:t>
            </a:r>
            <a:r>
              <a:rPr lang="el-GR" sz="1600" b="1" dirty="0">
                <a:latin typeface="Arial Narrow" panose="020B0606020202030204" pitchFamily="34" charset="0"/>
                <a:ea typeface="+mj-ea"/>
                <a:cs typeface="+mj-cs"/>
              </a:rPr>
              <a:t>α) </a:t>
            </a:r>
            <a:r>
              <a:rPr lang="tr-TR" sz="1600" b="1" dirty="0">
                <a:latin typeface="Arial Narrow" panose="020B0606020202030204" pitchFamily="34" charset="0"/>
                <a:ea typeface="+mj-ea"/>
                <a:cs typeface="+mj-cs"/>
              </a:rPr>
              <a:t>katsayısıyla </a:t>
            </a:r>
            <a:r>
              <a:rPr lang="tr-TR" sz="1600" dirty="0">
                <a:latin typeface="Arial Narrow" panose="020B0606020202030204" pitchFamily="34" charset="0"/>
                <a:ea typeface="+mj-ea"/>
                <a:cs typeface="+mj-cs"/>
              </a:rPr>
              <a:t>ve en kötü sonuçlar ise </a:t>
            </a:r>
            <a:r>
              <a:rPr lang="tr-TR" sz="1600" b="1" dirty="0">
                <a:latin typeface="Arial Narrow" panose="020B0606020202030204" pitchFamily="34" charset="0"/>
                <a:ea typeface="+mj-ea"/>
                <a:cs typeface="+mj-cs"/>
              </a:rPr>
              <a:t>kötümserlik katsayısıyla (1-</a:t>
            </a:r>
            <a:r>
              <a:rPr lang="el-GR" sz="1600" b="1" dirty="0">
                <a:latin typeface="Arial Narrow" panose="020B0606020202030204" pitchFamily="34" charset="0"/>
                <a:ea typeface="+mj-ea"/>
                <a:cs typeface="+mj-cs"/>
              </a:rPr>
              <a:t>α) </a:t>
            </a:r>
            <a:r>
              <a:rPr lang="tr-TR" sz="1600" b="1" dirty="0" err="1">
                <a:latin typeface="Arial Narrow" panose="020B0606020202030204" pitchFamily="34" charset="0"/>
                <a:ea typeface="+mj-ea"/>
                <a:cs typeface="+mj-cs"/>
              </a:rPr>
              <a:t>ağırlıklandırılır</a:t>
            </a:r>
            <a:r>
              <a:rPr lang="tr-TR" sz="1600" dirty="0">
                <a:latin typeface="Arial Narrow" panose="020B0606020202030204" pitchFamily="34" charset="0"/>
                <a:ea typeface="+mj-ea"/>
                <a:cs typeface="+mj-cs"/>
              </a:rPr>
              <a:t>. Bu şekilde </a:t>
            </a:r>
            <a:r>
              <a:rPr lang="tr-TR" sz="1600" dirty="0" err="1">
                <a:latin typeface="Arial Narrow" panose="020B0606020202030204" pitchFamily="34" charset="0"/>
                <a:ea typeface="+mj-ea"/>
                <a:cs typeface="+mj-cs"/>
              </a:rPr>
              <a:t>ağırlıklandırılarak</a:t>
            </a:r>
            <a:r>
              <a:rPr lang="tr-TR" sz="1600" dirty="0">
                <a:latin typeface="Arial Narrow" panose="020B0606020202030204" pitchFamily="34" charset="0"/>
                <a:ea typeface="+mj-ea"/>
                <a:cs typeface="+mj-cs"/>
              </a:rPr>
              <a:t> elde edilen değerler arasından </a:t>
            </a:r>
            <a:r>
              <a:rPr lang="tr-TR" sz="1600" b="1" dirty="0">
                <a:latin typeface="Arial Narrow" panose="020B0606020202030204" pitchFamily="34" charset="0"/>
                <a:ea typeface="+mj-ea"/>
                <a:cs typeface="+mj-cs"/>
              </a:rPr>
              <a:t>en iyi olanı (en yüksek kazanç veya en düşük kayıp) veren seçenek tercih edilir</a:t>
            </a:r>
            <a:r>
              <a:rPr lang="tr-TR" sz="1600" dirty="0">
                <a:latin typeface="Arial Narrow" panose="020B0606020202030204" pitchFamily="34" charset="0"/>
                <a:ea typeface="+mj-ea"/>
                <a:cs typeface="+mj-cs"/>
              </a:rPr>
              <a:t>. Bu ölçüte göre verilen kararlar, karar verici tarafından belirlenen iyimserlik katsayısından önemli ölçüde etkilenmekte ve dolayısıyla iyimserlik katsayısının tarafsız ve kusursuz bir şekilde belirlenmesi önemli olmaktadır. </a:t>
            </a:r>
            <a:endParaRPr lang="tr-TR" sz="1600" dirty="0">
              <a:latin typeface="Arial Narrow" panose="020B0606020202030204" pitchFamily="34" charset="0"/>
              <a:ea typeface="+mj-ea"/>
              <a:cs typeface="+mj-cs"/>
            </a:endParaRPr>
          </a:p>
          <a:p>
            <a:pPr marL="0" indent="0">
              <a:lnSpc>
                <a:spcPct val="150000"/>
              </a:lnSpc>
              <a:buNone/>
            </a:pPr>
            <a:r>
              <a:rPr lang="tr-TR" sz="1600" b="1" dirty="0" smtClean="0">
                <a:latin typeface="Arial Narrow" panose="020B0606020202030204" pitchFamily="34" charset="0"/>
                <a:ea typeface="+mj-ea"/>
                <a:cs typeface="+mj-cs"/>
              </a:rPr>
              <a:t>Örnek</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Bir </a:t>
            </a:r>
            <a:r>
              <a:rPr lang="tr-TR" sz="1600" dirty="0">
                <a:latin typeface="Arial Narrow" panose="020B0606020202030204" pitchFamily="34" charset="0"/>
                <a:ea typeface="+mj-ea"/>
                <a:cs typeface="+mj-cs"/>
              </a:rPr>
              <a:t>çiftçi gelecek sezon için tarlasına </a:t>
            </a:r>
            <a:r>
              <a:rPr lang="tr-TR" sz="1600" b="1" dirty="0">
                <a:latin typeface="Arial Narrow" panose="020B0606020202030204" pitchFamily="34" charset="0"/>
                <a:ea typeface="+mj-ea"/>
                <a:cs typeface="+mj-cs"/>
              </a:rPr>
              <a:t>mısır, fındık, ayçiçeği ve pamuk </a:t>
            </a:r>
            <a:r>
              <a:rPr lang="tr-TR" sz="1600" dirty="0">
                <a:latin typeface="Arial Narrow" panose="020B0606020202030204" pitchFamily="34" charset="0"/>
                <a:ea typeface="+mj-ea"/>
                <a:cs typeface="+mj-cs"/>
              </a:rPr>
              <a:t>ekme seçeneklerine sahiptir. </a:t>
            </a:r>
            <a:r>
              <a:rPr lang="tr-TR" sz="1600" dirty="0">
                <a:latin typeface="Arial Narrow" panose="020B0606020202030204" pitchFamily="34" charset="0"/>
                <a:ea typeface="+mj-ea"/>
                <a:cs typeface="+mj-cs"/>
              </a:rPr>
              <a:t>Çiftçi gelecek sezonda hava koşullarının </a:t>
            </a:r>
            <a:r>
              <a:rPr lang="tr-TR" sz="1600" b="1" dirty="0">
                <a:latin typeface="Arial Narrow" panose="020B0606020202030204" pitchFamily="34" charset="0"/>
                <a:ea typeface="+mj-ea"/>
                <a:cs typeface="+mj-cs"/>
              </a:rPr>
              <a:t>yağışlı, normal veya kurak mevsim </a:t>
            </a:r>
            <a:r>
              <a:rPr lang="tr-TR" sz="1600" dirty="0">
                <a:latin typeface="Arial Narrow" panose="020B0606020202030204" pitchFamily="34" charset="0"/>
                <a:ea typeface="+mj-ea"/>
                <a:cs typeface="+mj-cs"/>
              </a:rPr>
              <a:t>olacağını tahmin etmektedir. </a:t>
            </a:r>
            <a:r>
              <a:rPr lang="tr-TR" sz="1600" dirty="0">
                <a:latin typeface="Arial Narrow" panose="020B0606020202030204" pitchFamily="34" charset="0"/>
                <a:ea typeface="+mj-ea"/>
                <a:cs typeface="+mj-cs"/>
              </a:rPr>
              <a:t>Çiftçinin ekmeyi düşündüğü ürünler ve mevsim koşullarına göre elde edeceği </a:t>
            </a:r>
            <a:r>
              <a:rPr lang="tr-TR" sz="1600" b="1" dirty="0">
                <a:latin typeface="Arial Narrow" panose="020B0606020202030204" pitchFamily="34" charset="0"/>
                <a:ea typeface="+mj-ea"/>
                <a:cs typeface="+mj-cs"/>
              </a:rPr>
              <a:t>kazanç tahminleri Tablo </a:t>
            </a:r>
            <a:r>
              <a:rPr lang="tr-TR" sz="1600" b="1" dirty="0" smtClean="0">
                <a:latin typeface="Arial Narrow" panose="020B0606020202030204" pitchFamily="34" charset="0"/>
                <a:ea typeface="+mj-ea"/>
                <a:cs typeface="+mj-cs"/>
              </a:rPr>
              <a:t>1'de </a:t>
            </a:r>
            <a:r>
              <a:rPr lang="tr-TR" sz="1600" b="1" dirty="0">
                <a:latin typeface="Arial Narrow" panose="020B0606020202030204" pitchFamily="34" charset="0"/>
                <a:ea typeface="+mj-ea"/>
                <a:cs typeface="+mj-cs"/>
              </a:rPr>
              <a:t>verilmektedir </a:t>
            </a:r>
            <a:r>
              <a:rPr lang="tr-TR" sz="1600"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Buna göre bu </a:t>
            </a:r>
            <a:r>
              <a:rPr lang="tr-TR" sz="1600" b="1" dirty="0">
                <a:latin typeface="Arial Narrow" panose="020B0606020202030204" pitchFamily="34" charset="0"/>
                <a:ea typeface="+mj-ea"/>
                <a:cs typeface="+mj-cs"/>
              </a:rPr>
              <a:t>çiftçinin gelecek sezon hangi ürünü ekeceğine karar veriniz</a:t>
            </a:r>
            <a:r>
              <a:rPr lang="tr-TR" sz="1600" dirty="0">
                <a:latin typeface="Arial Narrow" panose="020B0606020202030204" pitchFamily="34" charset="0"/>
                <a:ea typeface="+mj-ea"/>
                <a:cs typeface="+mj-cs"/>
              </a:rPr>
              <a:t>. </a:t>
            </a:r>
          </a:p>
          <a:p>
            <a:endParaRPr lang="tr-TR" sz="1600" dirty="0"/>
          </a:p>
          <a:p>
            <a:endParaRPr lang="tr-TR" sz="1600" dirty="0"/>
          </a:p>
          <a:p>
            <a:pPr marL="0" indent="0">
              <a:lnSpc>
                <a:spcPct val="150000"/>
              </a:lnSpc>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27783727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3. KARAR VERME YÖNTEMLERİ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915144"/>
          </a:xfrm>
        </p:spPr>
        <p:txBody>
          <a:bodyPr>
            <a:normAutofit fontScale="92500" lnSpcReduction="10000"/>
          </a:bodyPr>
          <a:lstStyle/>
          <a:p>
            <a:pPr marL="0" indent="0">
              <a:buNone/>
            </a:pPr>
            <a:endParaRPr lang="tr-TR" sz="1600" dirty="0"/>
          </a:p>
          <a:p>
            <a:endParaRPr lang="tr-TR" sz="1600" dirty="0"/>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r>
              <a:rPr lang="tr-TR" sz="1700" dirty="0" smtClean="0">
                <a:latin typeface="Arial Narrow" panose="020B0606020202030204" pitchFamily="34" charset="0"/>
                <a:ea typeface="+mj-ea"/>
                <a:cs typeface="+mj-cs"/>
              </a:rPr>
              <a:t>	Yukarıdaki </a:t>
            </a:r>
            <a:r>
              <a:rPr lang="tr-TR" sz="1700" dirty="0">
                <a:latin typeface="Arial Narrow" panose="020B0606020202030204" pitchFamily="34" charset="0"/>
                <a:ea typeface="+mj-ea"/>
                <a:cs typeface="+mj-cs"/>
              </a:rPr>
              <a:t>örnekte verilen </a:t>
            </a:r>
            <a:r>
              <a:rPr lang="tr-TR" sz="1700" b="1" dirty="0">
                <a:latin typeface="Arial Narrow" panose="020B0606020202030204" pitchFamily="34" charset="0"/>
                <a:ea typeface="+mj-ea"/>
                <a:cs typeface="+mj-cs"/>
              </a:rPr>
              <a:t>çiftçinin gelecek sezon ekeceği ürüne ilişkin </a:t>
            </a:r>
            <a:r>
              <a:rPr lang="tr-TR" sz="1700" dirty="0">
                <a:latin typeface="Arial Narrow" panose="020B0606020202030204" pitchFamily="34" charset="0"/>
                <a:ea typeface="+mj-ea"/>
                <a:cs typeface="+mj-cs"/>
              </a:rPr>
              <a:t>karar verme probleminin </a:t>
            </a:r>
            <a:r>
              <a:rPr lang="tr-TR" sz="1700" b="1" dirty="0">
                <a:latin typeface="Arial Narrow" panose="020B0606020202030204" pitchFamily="34" charset="0"/>
                <a:ea typeface="+mj-ea"/>
                <a:cs typeface="+mj-cs"/>
              </a:rPr>
              <a:t>karar ağacı Şekil </a:t>
            </a:r>
            <a:r>
              <a:rPr lang="tr-TR" sz="1700" b="1" dirty="0">
                <a:latin typeface="Arial Narrow" panose="020B0606020202030204" pitchFamily="34" charset="0"/>
                <a:ea typeface="+mj-ea"/>
                <a:cs typeface="+mj-cs"/>
              </a:rPr>
              <a:t>2’de </a:t>
            </a:r>
            <a:r>
              <a:rPr lang="tr-TR" sz="1700" dirty="0">
                <a:latin typeface="Arial Narrow" panose="020B0606020202030204" pitchFamily="34" charset="0"/>
                <a:ea typeface="+mj-ea"/>
                <a:cs typeface="+mj-cs"/>
              </a:rPr>
              <a:t>gösterilmektedir. </a:t>
            </a:r>
            <a:r>
              <a:rPr lang="tr-TR" sz="1700" dirty="0">
                <a:latin typeface="Arial Narrow" panose="020B0606020202030204" pitchFamily="34" charset="0"/>
                <a:ea typeface="+mj-ea"/>
                <a:cs typeface="+mj-cs"/>
              </a:rPr>
              <a:t>Bu karar verme probleminde mısır, fındık, ayçiçeği ve pamuk olmak üzere </a:t>
            </a:r>
            <a:r>
              <a:rPr lang="tr-TR" sz="1700" b="1" dirty="0">
                <a:latin typeface="Arial Narrow" panose="020B0606020202030204" pitchFamily="34" charset="0"/>
                <a:ea typeface="+mj-ea"/>
                <a:cs typeface="+mj-cs"/>
              </a:rPr>
              <a:t>dört alternatif hareket biçimi bulunmaktadır</a:t>
            </a:r>
            <a:r>
              <a:rPr lang="tr-TR" sz="1700" dirty="0">
                <a:latin typeface="Arial Narrow" panose="020B0606020202030204" pitchFamily="34" charset="0"/>
                <a:ea typeface="+mj-ea"/>
                <a:cs typeface="+mj-cs"/>
              </a:rPr>
              <a:t>. Karşılaşılacak doğa durumlarına ilişkin ise yağışlı, normal ve kurak mevsim olmak üzere </a:t>
            </a:r>
            <a:r>
              <a:rPr lang="tr-TR" sz="1700" b="1" dirty="0">
                <a:latin typeface="Arial Narrow" panose="020B0606020202030204" pitchFamily="34" charset="0"/>
                <a:ea typeface="+mj-ea"/>
                <a:cs typeface="+mj-cs"/>
              </a:rPr>
              <a:t>üç muhtemel sonucun olduğu kabul edilmiştir</a:t>
            </a:r>
            <a:r>
              <a:rPr lang="tr-TR" sz="1700" dirty="0">
                <a:latin typeface="Arial Narrow" panose="020B0606020202030204" pitchFamily="34" charset="0"/>
                <a:ea typeface="+mj-ea"/>
                <a:cs typeface="+mj-cs"/>
              </a:rPr>
              <a:t>. Doğa durumlarının </a:t>
            </a:r>
            <a:r>
              <a:rPr lang="tr-TR" sz="1700" b="1" dirty="0">
                <a:latin typeface="Arial Narrow" panose="020B0606020202030204" pitchFamily="34" charset="0"/>
                <a:ea typeface="+mj-ea"/>
                <a:cs typeface="+mj-cs"/>
              </a:rPr>
              <a:t>ortaya çıkma olasılıklarına ilişkin bilgi olmadığı varsayımından dolayı bu problemde, belirsizlik altında karar verme durumu söz konusudur</a:t>
            </a:r>
            <a:r>
              <a:rPr lang="tr-TR" sz="1700" dirty="0">
                <a:latin typeface="Arial Narrow" panose="020B0606020202030204" pitchFamily="34" charset="0"/>
                <a:ea typeface="+mj-ea"/>
                <a:cs typeface="+mj-cs"/>
              </a:rPr>
              <a:t>. </a:t>
            </a:r>
            <a:r>
              <a:rPr lang="tr-TR" sz="1700" dirty="0">
                <a:latin typeface="Arial Narrow" panose="020B0606020202030204" pitchFamily="34" charset="0"/>
                <a:ea typeface="+mj-ea"/>
                <a:cs typeface="+mj-cs"/>
              </a:rPr>
              <a:t>Şekil </a:t>
            </a:r>
            <a:r>
              <a:rPr lang="tr-TR" sz="1700" dirty="0" smtClean="0">
                <a:latin typeface="Arial Narrow" panose="020B0606020202030204" pitchFamily="34" charset="0"/>
                <a:ea typeface="+mj-ea"/>
                <a:cs typeface="+mj-cs"/>
              </a:rPr>
              <a:t>2’deki </a:t>
            </a:r>
            <a:r>
              <a:rPr lang="tr-TR" sz="1700" b="1" dirty="0">
                <a:latin typeface="Arial Narrow" panose="020B0606020202030204" pitchFamily="34" charset="0"/>
                <a:ea typeface="+mj-ea"/>
                <a:cs typeface="+mj-cs"/>
              </a:rPr>
              <a:t>2, 3, 4 ve 5 </a:t>
            </a:r>
            <a:r>
              <a:rPr lang="tr-TR" sz="1700" b="1" dirty="0" err="1">
                <a:latin typeface="Arial Narrow" panose="020B0606020202030204" pitchFamily="34" charset="0"/>
                <a:ea typeface="+mj-ea"/>
                <a:cs typeface="+mj-cs"/>
              </a:rPr>
              <a:t>nolu</a:t>
            </a:r>
            <a:r>
              <a:rPr lang="tr-TR" sz="1700" b="1" dirty="0">
                <a:latin typeface="Arial Narrow" panose="020B0606020202030204" pitchFamily="34" charset="0"/>
                <a:ea typeface="+mj-ea"/>
                <a:cs typeface="+mj-cs"/>
              </a:rPr>
              <a:t> düğümler</a:t>
            </a:r>
            <a:r>
              <a:rPr lang="tr-TR" sz="1700" dirty="0">
                <a:latin typeface="Arial Narrow" panose="020B0606020202030204" pitchFamily="34" charset="0"/>
                <a:ea typeface="+mj-ea"/>
                <a:cs typeface="+mj-cs"/>
              </a:rPr>
              <a:t>, üç muhtemel sonuca ve dolayısıyla farklı kazançlara yol açan yani şans olayını içeren yapıyı gösteren </a:t>
            </a:r>
            <a:r>
              <a:rPr lang="tr-TR" sz="1700" b="1" dirty="0">
                <a:latin typeface="Arial Narrow" panose="020B0606020202030204" pitchFamily="34" charset="0"/>
                <a:ea typeface="+mj-ea"/>
                <a:cs typeface="+mj-cs"/>
              </a:rPr>
              <a:t>olay/durum düğümleridir</a:t>
            </a:r>
            <a:r>
              <a:rPr lang="tr-TR" sz="1700" dirty="0">
                <a:latin typeface="Arial Narrow" panose="020B0606020202030204" pitchFamily="34" charset="0"/>
                <a:ea typeface="+mj-ea"/>
                <a:cs typeface="+mj-cs"/>
              </a:rPr>
              <a:t>. </a:t>
            </a:r>
            <a:r>
              <a:rPr lang="tr-TR" sz="1700" b="1" dirty="0">
                <a:latin typeface="Arial Narrow" panose="020B0606020202030204" pitchFamily="34" charset="0"/>
                <a:ea typeface="+mj-ea"/>
                <a:cs typeface="+mj-cs"/>
              </a:rPr>
              <a:t>1 </a:t>
            </a:r>
            <a:r>
              <a:rPr lang="tr-TR" sz="1700" b="1" dirty="0" err="1">
                <a:latin typeface="Arial Narrow" panose="020B0606020202030204" pitchFamily="34" charset="0"/>
                <a:ea typeface="+mj-ea"/>
                <a:cs typeface="+mj-cs"/>
              </a:rPr>
              <a:t>nolu</a:t>
            </a:r>
            <a:r>
              <a:rPr lang="tr-TR" sz="1700" b="1" dirty="0">
                <a:latin typeface="Arial Narrow" panose="020B0606020202030204" pitchFamily="34" charset="0"/>
                <a:ea typeface="+mj-ea"/>
                <a:cs typeface="+mj-cs"/>
              </a:rPr>
              <a:t> düğüm ise </a:t>
            </a:r>
            <a:r>
              <a:rPr lang="tr-TR" sz="1700" dirty="0">
                <a:latin typeface="Arial Narrow" panose="020B0606020202030204" pitchFamily="34" charset="0"/>
                <a:ea typeface="+mj-ea"/>
                <a:cs typeface="+mj-cs"/>
              </a:rPr>
              <a:t>dört alternatif hareket biçimini veya karar seçeneklerini gösteren </a:t>
            </a:r>
            <a:r>
              <a:rPr lang="tr-TR" sz="1700" b="1" dirty="0">
                <a:latin typeface="Arial Narrow" panose="020B0606020202030204" pitchFamily="34" charset="0"/>
                <a:ea typeface="+mj-ea"/>
                <a:cs typeface="+mj-cs"/>
              </a:rPr>
              <a:t>karar düğümüdür.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9029" y="1616686"/>
            <a:ext cx="6429864" cy="2597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935222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3. KARAR VERME YÖNTEMLERİ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915144"/>
          </a:xfrm>
        </p:spPr>
        <p:txBody>
          <a:bodyPr>
            <a:normAutofit fontScale="25000" lnSpcReduction="20000"/>
          </a:bodyPr>
          <a:lstStyle/>
          <a:p>
            <a:pPr marL="0" indent="0">
              <a:buNone/>
            </a:pPr>
            <a:endParaRPr lang="tr-TR" sz="1600" dirty="0" smtClean="0"/>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r>
              <a:rPr lang="tr-TR" sz="1700" dirty="0" smtClean="0">
                <a:latin typeface="Arial Narrow" panose="020B0606020202030204" pitchFamily="34" charset="0"/>
                <a:ea typeface="+mj-ea"/>
                <a:cs typeface="+mj-cs"/>
              </a:rPr>
              <a:t>	</a:t>
            </a:r>
            <a:endParaRPr lang="tr-TR" sz="1700" b="1" dirty="0">
              <a:latin typeface="Arial Narrow" panose="020B0606020202030204" pitchFamily="34" charset="0"/>
              <a:ea typeface="+mj-ea"/>
              <a:cs typeface="+mj-cs"/>
            </a:endParaRPr>
          </a:p>
        </p:txBody>
      </p:sp>
      <p:pic>
        <p:nvPicPr>
          <p:cNvPr id="409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3227" t="1539" r="7044" b="3104"/>
          <a:stretch/>
        </p:blipFill>
        <p:spPr bwMode="auto">
          <a:xfrm rot="5400000">
            <a:off x="4085493" y="-990598"/>
            <a:ext cx="3774830" cy="93198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Metin kutusu 3"/>
          <p:cNvSpPr txBox="1"/>
          <p:nvPr/>
        </p:nvSpPr>
        <p:spPr>
          <a:xfrm>
            <a:off x="2778367" y="6013938"/>
            <a:ext cx="7221417" cy="369332"/>
          </a:xfrm>
          <a:prstGeom prst="rect">
            <a:avLst/>
          </a:prstGeom>
          <a:noFill/>
        </p:spPr>
        <p:txBody>
          <a:bodyPr wrap="square" rtlCol="0">
            <a:spAutoFit/>
          </a:bodyPr>
          <a:lstStyle/>
          <a:p>
            <a:r>
              <a:rPr lang="tr-TR" b="1" dirty="0">
                <a:latin typeface="Arial Narrow" panose="020B0606020202030204" pitchFamily="34" charset="0"/>
                <a:ea typeface="+mj-ea"/>
                <a:cs typeface="+mj-cs"/>
              </a:rPr>
              <a:t>Şekil 2: </a:t>
            </a:r>
            <a:r>
              <a:rPr lang="tr-TR" sz="1600" dirty="0">
                <a:latin typeface="Arial Narrow" panose="020B0606020202030204" pitchFamily="34" charset="0"/>
                <a:ea typeface="+mj-ea"/>
                <a:cs typeface="+mj-cs"/>
              </a:rPr>
              <a:t>Çiftçinin tarlaya ekeceği ürünün belirlenmesi durum için karar ağacı </a:t>
            </a:r>
          </a:p>
        </p:txBody>
      </p:sp>
    </p:spTree>
    <p:extLst>
      <p:ext uri="{BB962C8B-B14F-4D97-AF65-F5344CB8AC3E}">
        <p14:creationId xmlns:p14="http://schemas.microsoft.com/office/powerpoint/2010/main" val="27346373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3. KARAR VERME YÖNTEMLERİ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915144"/>
          </a:xfrm>
        </p:spPr>
        <p:txBody>
          <a:bodyPr>
            <a:normAutofit/>
          </a:bodyPr>
          <a:lstStyle/>
          <a:p>
            <a:pPr marL="0" indent="0">
              <a:lnSpc>
                <a:spcPct val="150000"/>
              </a:lnSpc>
              <a:buNone/>
            </a:pPr>
            <a:r>
              <a:rPr lang="tr-TR" sz="1700" dirty="0" smtClean="0">
                <a:latin typeface="Arial Narrow" panose="020B0606020202030204" pitchFamily="34" charset="0"/>
                <a:ea typeface="+mj-ea"/>
                <a:cs typeface="+mj-cs"/>
              </a:rPr>
              <a:t>	Bu </a:t>
            </a:r>
            <a:r>
              <a:rPr lang="tr-TR" sz="1700" dirty="0">
                <a:latin typeface="Arial Narrow" panose="020B0606020202030204" pitchFamily="34" charset="0"/>
                <a:ea typeface="+mj-ea"/>
                <a:cs typeface="+mj-cs"/>
              </a:rPr>
              <a:t>örnekte, tek aşamalı karar verme durumu söz konusu olduğu için karar ağacı yerine karar matrislerini de kullanabiliriz. </a:t>
            </a:r>
            <a:r>
              <a:rPr lang="tr-TR" sz="1700" b="1" dirty="0">
                <a:latin typeface="Arial Narrow" panose="020B0606020202030204" pitchFamily="34" charset="0"/>
                <a:ea typeface="+mj-ea"/>
                <a:cs typeface="+mj-cs"/>
              </a:rPr>
              <a:t>İyimserlik ölçütüne</a:t>
            </a:r>
            <a:r>
              <a:rPr lang="tr-TR" sz="1700" dirty="0">
                <a:latin typeface="Arial Narrow" panose="020B0606020202030204" pitchFamily="34" charset="0"/>
                <a:ea typeface="+mj-ea"/>
                <a:cs typeface="+mj-cs"/>
              </a:rPr>
              <a:t> göre karar verici hangi alternatif hareket biçimini seçerse seçsin </a:t>
            </a:r>
            <a:r>
              <a:rPr lang="tr-TR" sz="1700" b="1" dirty="0">
                <a:latin typeface="Arial Narrow" panose="020B0606020202030204" pitchFamily="34" charset="0"/>
                <a:ea typeface="+mj-ea"/>
                <a:cs typeface="+mj-cs"/>
              </a:rPr>
              <a:t>en iyi sonucu elde edeceğini düşünür</a:t>
            </a:r>
            <a:r>
              <a:rPr lang="tr-TR" sz="1700" dirty="0">
                <a:latin typeface="Arial Narrow" panose="020B0606020202030204" pitchFamily="34" charset="0"/>
                <a:ea typeface="+mj-ea"/>
                <a:cs typeface="+mj-cs"/>
              </a:rPr>
              <a:t> ve Tablo </a:t>
            </a:r>
            <a:r>
              <a:rPr lang="tr-TR" sz="1700" dirty="0" smtClean="0">
                <a:latin typeface="Arial Narrow" panose="020B0606020202030204" pitchFamily="34" charset="0"/>
                <a:ea typeface="+mj-ea"/>
                <a:cs typeface="+mj-cs"/>
              </a:rPr>
              <a:t>2’de </a:t>
            </a:r>
            <a:r>
              <a:rPr lang="tr-TR" sz="1700" dirty="0">
                <a:latin typeface="Arial Narrow" panose="020B0606020202030204" pitchFamily="34" charset="0"/>
                <a:ea typeface="+mj-ea"/>
                <a:cs typeface="+mj-cs"/>
              </a:rPr>
              <a:t>gösterilen karar matrisi elde edilir. </a:t>
            </a:r>
          </a:p>
          <a:p>
            <a:endParaRPr lang="tr-TR" sz="1700" dirty="0">
              <a:latin typeface="Arial Narrow" panose="020B0606020202030204" pitchFamily="34" charset="0"/>
              <a:ea typeface="+mj-ea"/>
              <a:cs typeface="+mj-cs"/>
            </a:endParaRPr>
          </a:p>
          <a:p>
            <a:pPr marL="0" indent="0">
              <a:lnSpc>
                <a:spcPct val="150000"/>
              </a:lnSpc>
              <a:buNone/>
            </a:pPr>
            <a:endParaRPr lang="tr-TR" sz="1700" dirty="0">
              <a:latin typeface="Arial Narrow" panose="020B0606020202030204" pitchFamily="34" charset="0"/>
              <a:ea typeface="+mj-ea"/>
              <a:cs typeface="+mj-cs"/>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5162" y="3153875"/>
            <a:ext cx="7748490" cy="31179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444402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3. KARAR VERME YÖNTEMLERİ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915144"/>
          </a:xfrm>
        </p:spPr>
        <p:txBody>
          <a:bodyPr>
            <a:normAutofit/>
          </a:bodyPr>
          <a:lstStyle/>
          <a:p>
            <a:pPr marL="0" indent="0">
              <a:lnSpc>
                <a:spcPct val="150000"/>
              </a:lnSpc>
              <a:buNone/>
            </a:pPr>
            <a:r>
              <a:rPr lang="tr-TR" sz="1700" dirty="0" smtClean="0">
                <a:latin typeface="Arial Narrow" panose="020B0606020202030204" pitchFamily="34" charset="0"/>
                <a:ea typeface="+mj-ea"/>
                <a:cs typeface="+mj-cs"/>
              </a:rPr>
              <a:t>	</a:t>
            </a:r>
            <a:r>
              <a:rPr lang="tr-TR" sz="1700" b="1" dirty="0">
                <a:latin typeface="Arial Narrow" panose="020B0606020202030204" pitchFamily="34" charset="0"/>
                <a:ea typeface="+mj-ea"/>
                <a:cs typeface="+mj-cs"/>
              </a:rPr>
              <a:t>Kötümserlik ölçütüne göre karar verici</a:t>
            </a:r>
            <a:r>
              <a:rPr lang="tr-TR" sz="1700" dirty="0">
                <a:latin typeface="Arial Narrow" panose="020B0606020202030204" pitchFamily="34" charset="0"/>
                <a:ea typeface="+mj-ea"/>
                <a:cs typeface="+mj-cs"/>
              </a:rPr>
              <a:t>, hangi alternatif hareket biçimini seçerse seçsin </a:t>
            </a:r>
            <a:r>
              <a:rPr lang="tr-TR" sz="1700" b="1" dirty="0">
                <a:latin typeface="Arial Narrow" panose="020B0606020202030204" pitchFamily="34" charset="0"/>
                <a:ea typeface="+mj-ea"/>
                <a:cs typeface="+mj-cs"/>
              </a:rPr>
              <a:t>en kötü sonucu elde edeceğini düşünür </a:t>
            </a:r>
            <a:r>
              <a:rPr lang="tr-TR" sz="1700" dirty="0">
                <a:latin typeface="Arial Narrow" panose="020B0606020202030204" pitchFamily="34" charset="0"/>
                <a:ea typeface="+mj-ea"/>
                <a:cs typeface="+mj-cs"/>
              </a:rPr>
              <a:t>ve Tablo </a:t>
            </a:r>
            <a:r>
              <a:rPr lang="tr-TR" sz="1700" dirty="0" smtClean="0">
                <a:latin typeface="Arial Narrow" panose="020B0606020202030204" pitchFamily="34" charset="0"/>
                <a:ea typeface="+mj-ea"/>
                <a:cs typeface="+mj-cs"/>
              </a:rPr>
              <a:t>3’te </a:t>
            </a:r>
            <a:r>
              <a:rPr lang="tr-TR" sz="1700" dirty="0">
                <a:latin typeface="Arial Narrow" panose="020B0606020202030204" pitchFamily="34" charset="0"/>
                <a:ea typeface="+mj-ea"/>
                <a:cs typeface="+mj-cs"/>
              </a:rPr>
              <a:t>gösterilen karar matrisi elde edilir. </a:t>
            </a:r>
          </a:p>
          <a:p>
            <a:pPr marL="0" indent="0">
              <a:lnSpc>
                <a:spcPct val="150000"/>
              </a:lnSpc>
              <a:buNone/>
            </a:pPr>
            <a:endParaRPr lang="tr-TR" sz="1700" dirty="0">
              <a:latin typeface="Arial Narrow" panose="020B0606020202030204" pitchFamily="34" charset="0"/>
              <a:ea typeface="+mj-ea"/>
              <a:cs typeface="+mj-cs"/>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4591" y="2906957"/>
            <a:ext cx="8272584" cy="34586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559343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3. KARAR VERME YÖNTEMLERİ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915144"/>
          </a:xfrm>
        </p:spPr>
        <p:txBody>
          <a:bodyPr>
            <a:normAutofit/>
          </a:bodyPr>
          <a:lstStyle/>
          <a:p>
            <a:pPr marL="0" indent="0">
              <a:lnSpc>
                <a:spcPct val="150000"/>
              </a:lnSpc>
              <a:buNone/>
            </a:pPr>
            <a:r>
              <a:rPr lang="tr-TR" sz="1700" dirty="0" smtClean="0">
                <a:latin typeface="Arial Narrow" panose="020B0606020202030204" pitchFamily="34" charset="0"/>
                <a:ea typeface="+mj-ea"/>
                <a:cs typeface="+mj-cs"/>
              </a:rPr>
              <a:t>	</a:t>
            </a:r>
            <a:r>
              <a:rPr lang="tr-TR" sz="1700" b="1" dirty="0">
                <a:latin typeface="Arial Narrow" panose="020B0606020202030204" pitchFamily="34" charset="0"/>
                <a:ea typeface="+mj-ea"/>
                <a:cs typeface="+mj-cs"/>
              </a:rPr>
              <a:t>Pişmanlık ölçütü</a:t>
            </a:r>
            <a:r>
              <a:rPr lang="tr-TR" sz="1700" dirty="0">
                <a:latin typeface="Arial Narrow" panose="020B0606020202030204" pitchFamily="34" charset="0"/>
                <a:ea typeface="+mj-ea"/>
                <a:cs typeface="+mj-cs"/>
              </a:rPr>
              <a:t>, öncelikle kazançların pişmanlıklara dönüştürülmesini ve pişmanlık matrisi oluşturulmasını öngörmektedir. </a:t>
            </a:r>
            <a:r>
              <a:rPr lang="tr-TR" sz="1700" b="1" dirty="0">
                <a:latin typeface="Arial Narrow" panose="020B0606020202030204" pitchFamily="34" charset="0"/>
                <a:ea typeface="+mj-ea"/>
                <a:cs typeface="+mj-cs"/>
              </a:rPr>
              <a:t>Pişmanlıklar</a:t>
            </a:r>
            <a:r>
              <a:rPr lang="tr-TR" sz="1700" dirty="0">
                <a:latin typeface="Arial Narrow" panose="020B0606020202030204" pitchFamily="34" charset="0"/>
                <a:ea typeface="+mj-ea"/>
                <a:cs typeface="+mj-cs"/>
              </a:rPr>
              <a:t>, belirli bir doğa durumunun gerçekleşmesi durumunda verilebilecek </a:t>
            </a:r>
            <a:r>
              <a:rPr lang="tr-TR" sz="1700" b="1" dirty="0">
                <a:latin typeface="Arial Narrow" panose="020B0606020202030204" pitchFamily="34" charset="0"/>
                <a:ea typeface="+mj-ea"/>
                <a:cs typeface="+mj-cs"/>
              </a:rPr>
              <a:t>en iyi karar ile diğer karar seçeneklerinin doğuracağı sonuçlar arasındaki farkların alınması ile elde edilir</a:t>
            </a:r>
            <a:r>
              <a:rPr lang="tr-TR" sz="1700" dirty="0">
                <a:latin typeface="Arial Narrow" panose="020B0606020202030204" pitchFamily="34" charset="0"/>
                <a:ea typeface="+mj-ea"/>
                <a:cs typeface="+mj-cs"/>
              </a:rPr>
              <a:t>. </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4617" y="3226043"/>
            <a:ext cx="7228007" cy="30106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279884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3. KARAR VERME YÖNTEMLERİ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915144"/>
          </a:xfrm>
        </p:spPr>
        <p:txBody>
          <a:bodyPr>
            <a:normAutofit/>
          </a:bodyPr>
          <a:lstStyle/>
          <a:p>
            <a:pPr marL="0" indent="0">
              <a:lnSpc>
                <a:spcPct val="150000"/>
              </a:lnSpc>
              <a:buNone/>
            </a:pPr>
            <a:r>
              <a:rPr lang="tr-TR" sz="1700" dirty="0" smtClean="0">
                <a:latin typeface="Arial Narrow" panose="020B0606020202030204" pitchFamily="34" charset="0"/>
                <a:ea typeface="+mj-ea"/>
                <a:cs typeface="+mj-cs"/>
              </a:rPr>
              <a:t>	</a:t>
            </a:r>
            <a:r>
              <a:rPr lang="tr-TR" sz="1700" b="1" dirty="0">
                <a:latin typeface="Arial Narrow" panose="020B0606020202030204" pitchFamily="34" charset="0"/>
                <a:ea typeface="+mj-ea"/>
                <a:cs typeface="+mj-cs"/>
              </a:rPr>
              <a:t>Eş olasılık ölçütü</a:t>
            </a:r>
            <a:r>
              <a:rPr lang="tr-TR" sz="1700" dirty="0">
                <a:latin typeface="Arial Narrow" panose="020B0606020202030204" pitchFamily="34" charset="0"/>
                <a:ea typeface="+mj-ea"/>
                <a:cs typeface="+mj-cs"/>
              </a:rPr>
              <a:t>, muhtemel sonuçların </a:t>
            </a:r>
            <a:r>
              <a:rPr lang="tr-TR" sz="1700" b="1" dirty="0">
                <a:latin typeface="Arial Narrow" panose="020B0606020202030204" pitchFamily="34" charset="0"/>
                <a:ea typeface="+mj-ea"/>
                <a:cs typeface="+mj-cs"/>
              </a:rPr>
              <a:t>ortaya çıkma şanslarının eşit olduğunu varsaymaktadır</a:t>
            </a:r>
            <a:r>
              <a:rPr lang="tr-TR" sz="1700" dirty="0">
                <a:latin typeface="Arial Narrow" panose="020B0606020202030204" pitchFamily="34" charset="0"/>
                <a:ea typeface="+mj-ea"/>
                <a:cs typeface="+mj-cs"/>
              </a:rPr>
              <a:t>. Bu örnekte, üç muhtemel sonuç olduğuna göre </a:t>
            </a:r>
            <a:r>
              <a:rPr lang="tr-TR" sz="1700" b="1" dirty="0">
                <a:latin typeface="Arial Narrow" panose="020B0606020202030204" pitchFamily="34" charset="0"/>
                <a:ea typeface="+mj-ea"/>
                <a:cs typeface="+mj-cs"/>
              </a:rPr>
              <a:t>her birinin ortaya çıkma şansı 1/3’tür</a:t>
            </a:r>
            <a:r>
              <a:rPr lang="tr-TR" sz="1700" dirty="0">
                <a:latin typeface="Arial Narrow" panose="020B0606020202030204" pitchFamily="34" charset="0"/>
                <a:ea typeface="+mj-ea"/>
                <a:cs typeface="+mj-cs"/>
              </a:rPr>
              <a:t>. </a:t>
            </a:r>
            <a:r>
              <a:rPr lang="tr-TR" sz="1700" dirty="0">
                <a:latin typeface="Arial Narrow" panose="020B0606020202030204" pitchFamily="34" charset="0"/>
                <a:ea typeface="+mj-ea"/>
                <a:cs typeface="+mj-cs"/>
              </a:rPr>
              <a:t>Bu nedenle, çiftçi </a:t>
            </a:r>
            <a:r>
              <a:rPr lang="tr-TR" sz="1700" b="1" dirty="0">
                <a:latin typeface="Arial Narrow" panose="020B0606020202030204" pitchFamily="34" charset="0"/>
                <a:ea typeface="+mj-ea"/>
                <a:cs typeface="+mj-cs"/>
              </a:rPr>
              <a:t>mısır ekerse </a:t>
            </a:r>
            <a:r>
              <a:rPr lang="tr-TR" sz="1700" dirty="0">
                <a:latin typeface="Arial Narrow" panose="020B0606020202030204" pitchFamily="34" charset="0"/>
                <a:ea typeface="+mj-ea"/>
                <a:cs typeface="+mj-cs"/>
              </a:rPr>
              <a:t>beklenen kazancı </a:t>
            </a:r>
            <a:r>
              <a:rPr lang="tr-TR" sz="1700" dirty="0" smtClean="0">
                <a:latin typeface="Arial Narrow" panose="020B0606020202030204" pitchFamily="34" charset="0"/>
                <a:ea typeface="+mj-ea"/>
                <a:cs typeface="+mj-cs"/>
              </a:rPr>
              <a:t>(35+20+5) / 3=</a:t>
            </a:r>
            <a:r>
              <a:rPr lang="tr-TR" sz="1700" b="1" dirty="0" smtClean="0">
                <a:latin typeface="Arial Narrow" panose="020B0606020202030204" pitchFamily="34" charset="0"/>
                <a:ea typeface="+mj-ea"/>
                <a:cs typeface="+mj-cs"/>
              </a:rPr>
              <a:t>20 </a:t>
            </a:r>
            <a:r>
              <a:rPr lang="tr-TR" sz="1700" b="1" dirty="0">
                <a:latin typeface="Arial Narrow" panose="020B0606020202030204" pitchFamily="34" charset="0"/>
                <a:ea typeface="+mj-ea"/>
                <a:cs typeface="+mj-cs"/>
              </a:rPr>
              <a:t>bin TL </a:t>
            </a:r>
            <a:r>
              <a:rPr lang="tr-TR" sz="1700" dirty="0">
                <a:latin typeface="Arial Narrow" panose="020B0606020202030204" pitchFamily="34" charset="0"/>
                <a:ea typeface="+mj-ea"/>
                <a:cs typeface="+mj-cs"/>
              </a:rPr>
              <a:t>olacaktır. </a:t>
            </a:r>
            <a:r>
              <a:rPr lang="tr-TR" sz="1700" b="1" dirty="0">
                <a:latin typeface="Arial Narrow" panose="020B0606020202030204" pitchFamily="34" charset="0"/>
                <a:ea typeface="+mj-ea"/>
                <a:cs typeface="+mj-cs"/>
              </a:rPr>
              <a:t>Fındık, ayçiçeği ve pamuk </a:t>
            </a:r>
            <a:r>
              <a:rPr lang="tr-TR" sz="1700" dirty="0">
                <a:latin typeface="Arial Narrow" panose="020B0606020202030204" pitchFamily="34" charset="0"/>
                <a:ea typeface="+mj-ea"/>
                <a:cs typeface="+mj-cs"/>
              </a:rPr>
              <a:t>için beklenen kazançlar da sırasıyla </a:t>
            </a:r>
            <a:r>
              <a:rPr lang="tr-TR" sz="1700" b="1" dirty="0">
                <a:latin typeface="Arial Narrow" panose="020B0606020202030204" pitchFamily="34" charset="0"/>
                <a:ea typeface="+mj-ea"/>
                <a:cs typeface="+mj-cs"/>
              </a:rPr>
              <a:t>20, 19 ve 15 bin TL’dir</a:t>
            </a:r>
            <a:r>
              <a:rPr lang="tr-TR" sz="1700" dirty="0">
                <a:latin typeface="Arial Narrow" panose="020B0606020202030204" pitchFamily="34" charset="0"/>
                <a:ea typeface="+mj-ea"/>
                <a:cs typeface="+mj-cs"/>
              </a:rPr>
              <a:t>. </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4851" y="3193072"/>
            <a:ext cx="7141918" cy="2985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532972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3. KARAR VERME YÖNTEMLERİ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915144"/>
          </a:xfrm>
        </p:spPr>
        <p:txBody>
          <a:bodyPr>
            <a:normAutofit lnSpcReduction="10000"/>
          </a:bodyPr>
          <a:lstStyle/>
          <a:p>
            <a:pPr marL="0" indent="0">
              <a:lnSpc>
                <a:spcPct val="150000"/>
              </a:lnSpc>
              <a:buNone/>
            </a:pPr>
            <a:r>
              <a:rPr lang="tr-TR" sz="1700" dirty="0" smtClean="0">
                <a:latin typeface="Arial Narrow" panose="020B0606020202030204" pitchFamily="34" charset="0"/>
                <a:ea typeface="+mj-ea"/>
                <a:cs typeface="+mj-cs"/>
              </a:rPr>
              <a:t>	</a:t>
            </a:r>
            <a:r>
              <a:rPr lang="tr-TR" sz="1700" dirty="0">
                <a:latin typeface="Arial Narrow" panose="020B0606020202030204" pitchFamily="34" charset="0"/>
                <a:ea typeface="+mj-ea"/>
                <a:cs typeface="+mj-cs"/>
              </a:rPr>
              <a:t>Uzlaşma ölçütüne göre karar verici için iyimserlik katsayısı (</a:t>
            </a:r>
            <a:r>
              <a:rPr lang="el-GR" sz="1700" dirty="0">
                <a:latin typeface="Arial Narrow" panose="020B0606020202030204" pitchFamily="34" charset="0"/>
                <a:ea typeface="+mj-ea"/>
                <a:cs typeface="+mj-cs"/>
              </a:rPr>
              <a:t>α) </a:t>
            </a:r>
            <a:r>
              <a:rPr lang="tr-TR" sz="1700" dirty="0">
                <a:latin typeface="Arial Narrow" panose="020B0606020202030204" pitchFamily="34" charset="0"/>
                <a:ea typeface="+mj-ea"/>
                <a:cs typeface="+mj-cs"/>
              </a:rPr>
              <a:t>tanımlanır ve en iyi kazanç iyimserlik katsayısıyla (</a:t>
            </a:r>
            <a:r>
              <a:rPr lang="el-GR" sz="1700" dirty="0">
                <a:latin typeface="Arial Narrow" panose="020B0606020202030204" pitchFamily="34" charset="0"/>
                <a:ea typeface="+mj-ea"/>
                <a:cs typeface="+mj-cs"/>
              </a:rPr>
              <a:t>α) </a:t>
            </a:r>
            <a:r>
              <a:rPr lang="tr-TR" sz="1700" dirty="0">
                <a:latin typeface="Arial Narrow" panose="020B0606020202030204" pitchFamily="34" charset="0"/>
                <a:ea typeface="+mj-ea"/>
                <a:cs typeface="+mj-cs"/>
              </a:rPr>
              <a:t>ve en kötü kazanç ise kötümserlik katsayısıyla (1-</a:t>
            </a:r>
            <a:r>
              <a:rPr lang="el-GR" sz="1700" dirty="0">
                <a:latin typeface="Arial Narrow" panose="020B0606020202030204" pitchFamily="34" charset="0"/>
                <a:ea typeface="+mj-ea"/>
                <a:cs typeface="+mj-cs"/>
              </a:rPr>
              <a:t>α) </a:t>
            </a:r>
            <a:r>
              <a:rPr lang="tr-TR" sz="1700" dirty="0" err="1">
                <a:latin typeface="Arial Narrow" panose="020B0606020202030204" pitchFamily="34" charset="0"/>
                <a:ea typeface="+mj-ea"/>
                <a:cs typeface="+mj-cs"/>
              </a:rPr>
              <a:t>ağırlıklandırılarak</a:t>
            </a:r>
            <a:r>
              <a:rPr lang="tr-TR" sz="1700" dirty="0">
                <a:latin typeface="Arial Narrow" panose="020B0606020202030204" pitchFamily="34" charset="0"/>
                <a:ea typeface="+mj-ea"/>
                <a:cs typeface="+mj-cs"/>
              </a:rPr>
              <a:t> her bir karar seçeneğine yönelik beklenen kazançlar elde edilir. </a:t>
            </a:r>
            <a:r>
              <a:rPr lang="tr-TR" sz="1700" dirty="0">
                <a:latin typeface="Arial Narrow" panose="020B0606020202030204" pitchFamily="34" charset="0"/>
                <a:ea typeface="+mj-ea"/>
                <a:cs typeface="+mj-cs"/>
              </a:rPr>
              <a:t>Çiftçi örneğinde, karar vericinin </a:t>
            </a:r>
            <a:r>
              <a:rPr lang="tr-TR" sz="1700" b="1" dirty="0">
                <a:latin typeface="Arial Narrow" panose="020B0606020202030204" pitchFamily="34" charset="0"/>
                <a:ea typeface="+mj-ea"/>
                <a:cs typeface="+mj-cs"/>
              </a:rPr>
              <a:t>iyimserlik katsayısının 0,60 olduğu </a:t>
            </a:r>
            <a:r>
              <a:rPr lang="tr-TR" sz="1700" dirty="0">
                <a:latin typeface="Arial Narrow" panose="020B0606020202030204" pitchFamily="34" charset="0"/>
                <a:ea typeface="+mj-ea"/>
                <a:cs typeface="+mj-cs"/>
              </a:rPr>
              <a:t>kabul edilmiş ve beklenen kazançlar Tablo 11.6’da </a:t>
            </a:r>
            <a:r>
              <a:rPr lang="tr-TR" sz="1700" dirty="0" smtClean="0">
                <a:latin typeface="Arial Narrow" panose="020B0606020202030204" pitchFamily="34" charset="0"/>
                <a:ea typeface="+mj-ea"/>
                <a:cs typeface="+mj-cs"/>
              </a:rPr>
              <a:t>gösterilmiştir</a:t>
            </a:r>
            <a:r>
              <a:rPr lang="tr-TR" sz="1700" dirty="0">
                <a:latin typeface="Arial Narrow" panose="020B0606020202030204" pitchFamily="34" charset="0"/>
                <a:ea typeface="+mj-ea"/>
                <a:cs typeface="+mj-cs"/>
              </a:rPr>
              <a:t>. </a:t>
            </a:r>
            <a:r>
              <a:rPr lang="tr-TR" sz="1700" dirty="0" smtClean="0">
                <a:latin typeface="Arial Narrow" panose="020B0606020202030204" pitchFamily="34" charset="0"/>
                <a:ea typeface="+mj-ea"/>
                <a:cs typeface="+mj-cs"/>
              </a:rPr>
              <a:t>Örneğin:  </a:t>
            </a:r>
            <a:r>
              <a:rPr lang="tr-TR" sz="1700" b="1" dirty="0">
                <a:latin typeface="Arial Narrow" panose="020B0606020202030204" pitchFamily="34" charset="0"/>
                <a:ea typeface="+mj-ea"/>
                <a:cs typeface="+mj-cs"/>
              </a:rPr>
              <a:t>mısır ekilmesi </a:t>
            </a:r>
            <a:r>
              <a:rPr lang="tr-TR" sz="1700" dirty="0">
                <a:latin typeface="Arial Narrow" panose="020B0606020202030204" pitchFamily="34" charset="0"/>
                <a:ea typeface="+mj-ea"/>
                <a:cs typeface="+mj-cs"/>
              </a:rPr>
              <a:t>seçeneği için beklenen kazanç </a:t>
            </a:r>
            <a:r>
              <a:rPr lang="tr-TR" sz="1700" b="1" dirty="0">
                <a:latin typeface="Arial Narrow" panose="020B0606020202030204" pitchFamily="34" charset="0"/>
                <a:ea typeface="+mj-ea"/>
                <a:cs typeface="+mj-cs"/>
              </a:rPr>
              <a:t>35(0,60)+5(0,40)=23 bin TL’dir</a:t>
            </a:r>
            <a:r>
              <a:rPr lang="tr-TR" sz="1700" dirty="0">
                <a:latin typeface="Arial Narrow" panose="020B0606020202030204" pitchFamily="34" charset="0"/>
                <a:ea typeface="+mj-ea"/>
                <a:cs typeface="+mj-cs"/>
              </a:rPr>
              <a:t>. </a:t>
            </a:r>
            <a:endParaRPr lang="tr-TR" sz="1700" dirty="0" smtClean="0">
              <a:latin typeface="Arial Narrow" panose="020B0606020202030204" pitchFamily="34" charset="0"/>
              <a:ea typeface="+mj-ea"/>
              <a:cs typeface="+mj-cs"/>
            </a:endParaRPr>
          </a:p>
          <a:p>
            <a:pPr marL="0" indent="0">
              <a:lnSpc>
                <a:spcPct val="150000"/>
              </a:lnSpc>
              <a:buNone/>
            </a:pPr>
            <a:endParaRPr lang="tr-TR" sz="1700" dirty="0">
              <a:latin typeface="Arial Narrow" panose="020B0606020202030204" pitchFamily="34" charset="0"/>
              <a:ea typeface="+mj-ea"/>
              <a:cs typeface="+mj-cs"/>
            </a:endParaRPr>
          </a:p>
          <a:p>
            <a:pPr marL="0" indent="0">
              <a:lnSpc>
                <a:spcPct val="150000"/>
              </a:lnSpc>
              <a:buNone/>
            </a:pPr>
            <a:endParaRPr lang="tr-TR" sz="1700" dirty="0" smtClean="0">
              <a:latin typeface="Arial Narrow" panose="020B0606020202030204" pitchFamily="34" charset="0"/>
              <a:ea typeface="+mj-ea"/>
              <a:cs typeface="+mj-cs"/>
            </a:endParaRPr>
          </a:p>
          <a:p>
            <a:pPr marL="0" indent="0">
              <a:lnSpc>
                <a:spcPct val="150000"/>
              </a:lnSpc>
              <a:buNone/>
            </a:pPr>
            <a:endParaRPr lang="tr-TR" sz="1700" dirty="0">
              <a:latin typeface="Arial Narrow" panose="020B0606020202030204" pitchFamily="34" charset="0"/>
              <a:ea typeface="+mj-ea"/>
              <a:cs typeface="+mj-cs"/>
            </a:endParaRPr>
          </a:p>
          <a:p>
            <a:pPr marL="0" indent="0">
              <a:lnSpc>
                <a:spcPct val="150000"/>
              </a:lnSpc>
              <a:buNone/>
            </a:pPr>
            <a:endParaRPr lang="tr-TR" sz="1700" dirty="0" smtClean="0">
              <a:latin typeface="Arial Narrow" panose="020B0606020202030204" pitchFamily="34" charset="0"/>
              <a:ea typeface="+mj-ea"/>
              <a:cs typeface="+mj-cs"/>
            </a:endParaRPr>
          </a:p>
          <a:p>
            <a:pPr marL="0" indent="0">
              <a:lnSpc>
                <a:spcPct val="150000"/>
              </a:lnSpc>
              <a:buNone/>
            </a:pPr>
            <a:r>
              <a:rPr lang="tr-TR" sz="1700" dirty="0" smtClean="0">
                <a:latin typeface="Arial Narrow" panose="020B0606020202030204" pitchFamily="34" charset="0"/>
                <a:ea typeface="+mj-ea"/>
                <a:cs typeface="+mj-cs"/>
              </a:rPr>
              <a:t>	Çiftçinin </a:t>
            </a:r>
            <a:r>
              <a:rPr lang="tr-TR" sz="1700" dirty="0">
                <a:latin typeface="Arial Narrow" panose="020B0606020202030204" pitchFamily="34" charset="0"/>
                <a:ea typeface="+mj-ea"/>
                <a:cs typeface="+mj-cs"/>
              </a:rPr>
              <a:t>gelecek sezon ekeceği ürünün belirlenmesine ilişkin karar verme probleminde </a:t>
            </a:r>
            <a:r>
              <a:rPr lang="tr-TR" sz="1700" b="1" dirty="0">
                <a:latin typeface="Arial Narrow" panose="020B0606020202030204" pitchFamily="34" charset="0"/>
                <a:ea typeface="+mj-ea"/>
                <a:cs typeface="+mj-cs"/>
              </a:rPr>
              <a:t>iyimserlik ölçütü fındık</a:t>
            </a:r>
            <a:r>
              <a:rPr lang="tr-TR" sz="1700" dirty="0">
                <a:latin typeface="Arial Narrow" panose="020B0606020202030204" pitchFamily="34" charset="0"/>
                <a:ea typeface="+mj-ea"/>
                <a:cs typeface="+mj-cs"/>
              </a:rPr>
              <a:t>, kötüms</a:t>
            </a:r>
            <a:r>
              <a:rPr lang="tr-TR" sz="1700" b="1" dirty="0">
                <a:latin typeface="Arial Narrow" panose="020B0606020202030204" pitchFamily="34" charset="0"/>
                <a:ea typeface="+mj-ea"/>
                <a:cs typeface="+mj-cs"/>
              </a:rPr>
              <a:t>erlik ölçütü ayçiçeği, pişmanlık ölçütü ayçiçeği, eş olasılık ölçütü mısır veya fındık, uzlaşma ölçütü ise fındık </a:t>
            </a:r>
            <a:r>
              <a:rPr lang="tr-TR" sz="1700" dirty="0">
                <a:latin typeface="Arial Narrow" panose="020B0606020202030204" pitchFamily="34" charset="0"/>
                <a:ea typeface="+mj-ea"/>
                <a:cs typeface="+mj-cs"/>
              </a:rPr>
              <a:t>ekilmesine karar vermiştir. </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1315" y="3353168"/>
            <a:ext cx="6136986" cy="2133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913531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4. </a:t>
            </a:r>
            <a:r>
              <a:rPr lang="tr-TR" sz="3600" b="1" dirty="0" smtClean="0">
                <a:latin typeface="Arial Narrow" panose="020B0606020202030204" pitchFamily="34" charset="0"/>
              </a:rPr>
              <a:t>KAYNAKLAR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r>
              <a:rPr lang="en-US" sz="1800" dirty="0" err="1"/>
              <a:t>Abdellaoui</a:t>
            </a:r>
            <a:r>
              <a:rPr lang="en-US" sz="1800" dirty="0"/>
              <a:t>, M., Hey, H. D. (Ed.) (2008). </a:t>
            </a:r>
            <a:r>
              <a:rPr lang="en-US" sz="1800" i="1" dirty="0"/>
              <a:t>Advances in Decision Making Under Risk and Uncertainty</a:t>
            </a:r>
            <a:r>
              <a:rPr lang="en-US" sz="1800" dirty="0"/>
              <a:t>. Springer-</a:t>
            </a:r>
            <a:r>
              <a:rPr lang="en-US" sz="1800" dirty="0" err="1"/>
              <a:t>Verlag</a:t>
            </a:r>
            <a:r>
              <a:rPr lang="en-US" sz="1800" dirty="0"/>
              <a:t> Berlin Heidelberg </a:t>
            </a:r>
          </a:p>
          <a:p>
            <a:r>
              <a:rPr lang="tr-TR" sz="1800" dirty="0"/>
              <a:t>Aladağ, Z. (2011). </a:t>
            </a:r>
            <a:r>
              <a:rPr lang="tr-TR" sz="1800" i="1" dirty="0"/>
              <a:t>Karar Teorisi</a:t>
            </a:r>
            <a:r>
              <a:rPr lang="tr-TR" sz="1800" dirty="0"/>
              <a:t>, Kocaeli: </a:t>
            </a:r>
            <a:r>
              <a:rPr lang="tr-TR" sz="1800" dirty="0" err="1"/>
              <a:t>Umuttepe</a:t>
            </a:r>
            <a:r>
              <a:rPr lang="tr-TR" sz="1800" dirty="0"/>
              <a:t> Yayınları </a:t>
            </a:r>
          </a:p>
          <a:p>
            <a:r>
              <a:rPr lang="en-US" sz="1800" dirty="0" err="1"/>
              <a:t>Aven</a:t>
            </a:r>
            <a:r>
              <a:rPr lang="en-US" sz="1800" dirty="0"/>
              <a:t>, T. (2012). </a:t>
            </a:r>
            <a:r>
              <a:rPr lang="en-US" sz="1800" i="1" dirty="0"/>
              <a:t>Foundations of Risk Analysis</a:t>
            </a:r>
            <a:r>
              <a:rPr lang="en-US" sz="1800" dirty="0"/>
              <a:t>. John Wiley and Sons, Ltd </a:t>
            </a:r>
          </a:p>
          <a:p>
            <a:r>
              <a:rPr lang="en-US" sz="1800" dirty="0"/>
              <a:t>Day, A. L. (2009). </a:t>
            </a:r>
            <a:r>
              <a:rPr lang="en-US" sz="1800" i="1" dirty="0"/>
              <a:t>Mastering Risk Modelling</a:t>
            </a:r>
            <a:r>
              <a:rPr lang="en-US" sz="1800" dirty="0"/>
              <a:t>. Pearson Education Limited </a:t>
            </a:r>
          </a:p>
          <a:p>
            <a:r>
              <a:rPr lang="en-US" sz="1800" dirty="0" err="1"/>
              <a:t>Haimes</a:t>
            </a:r>
            <a:r>
              <a:rPr lang="en-US" sz="1800" dirty="0"/>
              <a:t>, Y. Y. (2009). </a:t>
            </a:r>
            <a:r>
              <a:rPr lang="en-US" sz="1800" i="1" dirty="0"/>
              <a:t>Risk Modeling, Assessment, and Management</a:t>
            </a:r>
            <a:r>
              <a:rPr lang="en-US" sz="1800" dirty="0"/>
              <a:t>. John Wiley &amp; Sons, Inc. </a:t>
            </a:r>
          </a:p>
          <a:p>
            <a:r>
              <a:rPr lang="en-US" sz="1800" dirty="0"/>
              <a:t>Hayes, K. R. (2011). </a:t>
            </a:r>
            <a:r>
              <a:rPr lang="en-US" sz="1800" i="1" dirty="0"/>
              <a:t>Uncertainty and Uncertainty Analysis Methods</a:t>
            </a:r>
            <a:r>
              <a:rPr lang="en-US" sz="1800" dirty="0"/>
              <a:t>. CSIRO Publishing, Report Number: EP102467 </a:t>
            </a:r>
          </a:p>
          <a:p>
            <a:r>
              <a:rPr lang="en-US" sz="1800" dirty="0" err="1"/>
              <a:t>Krupnick</a:t>
            </a:r>
            <a:r>
              <a:rPr lang="en-US" sz="1800" dirty="0"/>
              <a:t>, A., Morgenstern, R., </a:t>
            </a:r>
            <a:r>
              <a:rPr lang="en-US" sz="1800" dirty="0" err="1"/>
              <a:t>Batz</a:t>
            </a:r>
            <a:r>
              <a:rPr lang="en-US" sz="1800" dirty="0"/>
              <a:t>, M., Nelson, P., </a:t>
            </a:r>
            <a:r>
              <a:rPr lang="en-US" sz="1800" dirty="0" err="1"/>
              <a:t>Burtraw</a:t>
            </a:r>
            <a:r>
              <a:rPr lang="en-US" sz="1800" dirty="0"/>
              <a:t>, D., Shih, J. S., McWilliams, M. (2006). </a:t>
            </a:r>
            <a:r>
              <a:rPr lang="en-US" sz="1800" i="1" dirty="0"/>
              <a:t>Not A Sure Thing: Making Regulatory Choices Under Uncertainty</a:t>
            </a:r>
            <a:r>
              <a:rPr lang="en-US" sz="1800" dirty="0"/>
              <a:t>. Resources For The Future Publishing. </a:t>
            </a:r>
          </a:p>
          <a:p>
            <a:r>
              <a:rPr lang="tr-TR" sz="1800" dirty="0"/>
              <a:t>Taha, H. A. (2007). </a:t>
            </a:r>
            <a:r>
              <a:rPr lang="tr-TR" sz="1800" i="1" dirty="0"/>
              <a:t>Yöneylem Araştırması</a:t>
            </a:r>
            <a:r>
              <a:rPr lang="tr-TR" sz="1800" dirty="0"/>
              <a:t>. </a:t>
            </a:r>
            <a:r>
              <a:rPr lang="tr-TR" sz="1800" dirty="0" err="1"/>
              <a:t>Baray</a:t>
            </a:r>
            <a:r>
              <a:rPr lang="tr-TR" sz="1800" dirty="0"/>
              <a:t>, Ş. A., Esnaf, Ş. (Çev.). İstanbul: Literatür Yayıncılık </a:t>
            </a:r>
          </a:p>
          <a:p>
            <a:r>
              <a:rPr lang="en-US" sz="1800" dirty="0" err="1"/>
              <a:t>Yoe</a:t>
            </a:r>
            <a:r>
              <a:rPr lang="en-US" sz="1800" dirty="0"/>
              <a:t>, C. (2012). </a:t>
            </a:r>
            <a:r>
              <a:rPr lang="en-US" sz="1800" i="1" dirty="0"/>
              <a:t>Principles of Risk Analysis, Decision Making Under Uncertainty</a:t>
            </a:r>
            <a:r>
              <a:rPr lang="en-US" sz="1800" dirty="0"/>
              <a:t>. CRC Press Taylor &amp; Francis Group </a:t>
            </a:r>
            <a:endParaRPr lang="en-US" sz="1700" dirty="0">
              <a:latin typeface="Arial Narrow" panose="020B0606020202030204" pitchFamily="34" charset="0"/>
              <a:ea typeface="+mj-ea"/>
              <a:cs typeface="+mj-cs"/>
            </a:endParaRPr>
          </a:p>
        </p:txBody>
      </p:sp>
    </p:spTree>
    <p:extLst>
      <p:ext uri="{BB962C8B-B14F-4D97-AF65-F5344CB8AC3E}">
        <p14:creationId xmlns:p14="http://schemas.microsoft.com/office/powerpoint/2010/main" val="54096046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6981</TotalTime>
  <Words>508</Words>
  <Application>Microsoft Office PowerPoint</Application>
  <PresentationFormat>Özel</PresentationFormat>
  <Paragraphs>159</Paragraphs>
  <Slides>25</Slides>
  <Notes>0</Notes>
  <HiddenSlides>0</HiddenSlides>
  <MMClips>0</MMClips>
  <ScaleCrop>false</ScaleCrop>
  <HeadingPairs>
    <vt:vector size="4" baseType="variant">
      <vt:variant>
        <vt:lpstr>Tema</vt:lpstr>
      </vt:variant>
      <vt:variant>
        <vt:i4>1</vt:i4>
      </vt:variant>
      <vt:variant>
        <vt:lpstr>Slayt Başlıkları</vt:lpstr>
      </vt:variant>
      <vt:variant>
        <vt:i4>25</vt:i4>
      </vt:variant>
    </vt:vector>
  </HeadingPairs>
  <TitlesOfParts>
    <vt:vector size="26" baseType="lpstr">
      <vt:lpstr>Office Teması</vt:lpstr>
      <vt:lpstr>BELİRSİZLİK ALTINDA KARAR VERME VE RİSK DEĞERLENDİRMESİ</vt:lpstr>
      <vt:lpstr>KONU BAŞLIKLARI</vt:lpstr>
      <vt:lpstr>1. Giriş</vt:lpstr>
      <vt:lpstr>2. BELİRSİZLİK</vt:lpstr>
      <vt:lpstr>2. BELİRSİZLİK</vt:lpstr>
      <vt:lpstr>2. BELİRSİZLİK</vt:lpstr>
      <vt:lpstr>2. BELİRSİZLİK</vt:lpstr>
      <vt:lpstr>2. BELİRSİZLİK</vt:lpstr>
      <vt:lpstr>2. BELİRSİZLİK</vt:lpstr>
      <vt:lpstr>2. BELİRSİZLİK</vt:lpstr>
      <vt:lpstr>3. KARAR VERME YÖNTEMLERİ</vt:lpstr>
      <vt:lpstr>3. KARAR VERME YÖNTEMLERİ</vt:lpstr>
      <vt:lpstr>3. KARAR VERME YÖNTEMLERİ</vt:lpstr>
      <vt:lpstr>3. KARAR VERME YÖNTEMLERİ</vt:lpstr>
      <vt:lpstr>3. KARAR VERME YÖNTEMLERİ</vt:lpstr>
      <vt:lpstr>3. KARAR VERME YÖNTEMLERİ</vt:lpstr>
      <vt:lpstr>3. KARAR VERME YÖNTEMLERİ</vt:lpstr>
      <vt:lpstr>3. KARAR VERME YÖNTEMLERİ</vt:lpstr>
      <vt:lpstr>3. KARAR VERME YÖNTEMLERİ</vt:lpstr>
      <vt:lpstr>3. KARAR VERME YÖNTEMLERİ</vt:lpstr>
      <vt:lpstr>3. KARAR VERME YÖNTEMLERİ</vt:lpstr>
      <vt:lpstr>3. KARAR VERME YÖNTEMLERİ</vt:lpstr>
      <vt:lpstr>3. KARAR VERME YÖNTEMLERİ</vt:lpstr>
      <vt:lpstr>3. KARAR VERME YÖNTEMLERİ</vt:lpstr>
      <vt:lpstr>4. KAYNAKLAR</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UZEM - Part 1</dc:creator>
  <cp:lastModifiedBy>windows</cp:lastModifiedBy>
  <cp:revision>451</cp:revision>
  <cp:lastPrinted>2018-02-07T07:08:30Z</cp:lastPrinted>
  <dcterms:created xsi:type="dcterms:W3CDTF">2016-06-28T08:34:33Z</dcterms:created>
  <dcterms:modified xsi:type="dcterms:W3CDTF">2018-07-26T10:45:39Z</dcterms:modified>
</cp:coreProperties>
</file>