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6" r:id="rId2"/>
    <p:sldId id="285" r:id="rId3"/>
    <p:sldId id="265" r:id="rId4"/>
    <p:sldId id="337" r:id="rId5"/>
    <p:sldId id="370" r:id="rId6"/>
    <p:sldId id="371" r:id="rId7"/>
    <p:sldId id="372" r:id="rId8"/>
    <p:sldId id="373" r:id="rId9"/>
    <p:sldId id="374" r:id="rId10"/>
    <p:sldId id="375" r:id="rId11"/>
    <p:sldId id="376" r:id="rId12"/>
    <p:sldId id="377" r:id="rId13"/>
    <p:sldId id="378" r:id="rId14"/>
    <p:sldId id="379" r:id="rId15"/>
    <p:sldId id="380" r:id="rId16"/>
    <p:sldId id="381" r:id="rId17"/>
    <p:sldId id="382" r:id="rId18"/>
    <p:sldId id="384" r:id="rId19"/>
    <p:sldId id="385" r:id="rId20"/>
    <p:sldId id="386" r:id="rId21"/>
    <p:sldId id="387" r:id="rId22"/>
    <p:sldId id="388" r:id="rId23"/>
    <p:sldId id="369" r:id="rId24"/>
  </p:sldIdLst>
  <p:sldSz cx="12192000" cy="6858000"/>
  <p:notesSz cx="6797675" cy="99266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showGuides="1">
      <p:cViewPr>
        <p:scale>
          <a:sx n="81" d="100"/>
          <a:sy n="81" d="100"/>
        </p:scale>
        <p:origin x="-216"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0C4ECB7-15DF-45AA-862D-49739B00B4C9}" type="datetimeFigureOut">
              <a:rPr lang="tr-TR" smtClean="0"/>
              <a:t>25.02.2019</a:t>
            </a:fld>
            <a:endParaRPr lang="tr-TR"/>
          </a:p>
        </p:txBody>
      </p:sp>
      <p:sp>
        <p:nvSpPr>
          <p:cNvPr id="4" name="Altbilgi Yer Tutucusu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0FF5A51-F5FB-47CC-B591-181658FE1B4C}" type="slidenum">
              <a:rPr lang="tr-TR" smtClean="0"/>
              <a:t>‹#›</a:t>
            </a:fld>
            <a:endParaRPr lang="tr-TR"/>
          </a:p>
        </p:txBody>
      </p:sp>
    </p:spTree>
    <p:extLst>
      <p:ext uri="{BB962C8B-B14F-4D97-AF65-F5344CB8AC3E}">
        <p14:creationId xmlns:p14="http://schemas.microsoft.com/office/powerpoint/2010/main" val="33824692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6E285CCC-BACF-4199-A498-3899E6C0AB47}" type="datetimeFigureOut">
              <a:rPr lang="tr-TR" smtClean="0"/>
              <a:t>25.02.2019</a:t>
            </a:fld>
            <a:endParaRPr lang="tr-TR"/>
          </a:p>
        </p:txBody>
      </p:sp>
      <p:sp>
        <p:nvSpPr>
          <p:cNvPr id="4" name="Slayt Görüntüsü Yer Tutucusu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D3AEBD91-DBBB-4E2F-BE02-18BD5F4D73CC}" type="slidenum">
              <a:rPr lang="tr-TR" smtClean="0"/>
              <a:t>‹#›</a:t>
            </a:fld>
            <a:endParaRPr lang="tr-TR"/>
          </a:p>
        </p:txBody>
      </p:sp>
    </p:spTree>
    <p:extLst>
      <p:ext uri="{BB962C8B-B14F-4D97-AF65-F5344CB8AC3E}">
        <p14:creationId xmlns:p14="http://schemas.microsoft.com/office/powerpoint/2010/main" val="3764464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25.02.2019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25.02.2019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25.02.2019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8E91ED6-9D3E-4BAB-B336-E996545A2B25}" type="datetimeFigureOut">
              <a:rPr lang="tr-TR" smtClean="0"/>
              <a:t>25.02.2019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8E91ED6-9D3E-4BAB-B336-E996545A2B25}" type="datetimeFigureOut">
              <a:rPr lang="tr-TR" smtClean="0"/>
              <a:t>25.02.2019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8E91ED6-9D3E-4BAB-B336-E996545A2B25}" type="datetimeFigureOut">
              <a:rPr lang="tr-TR" smtClean="0"/>
              <a:t>25.02.2019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25.02.2019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25.02.2019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25.02.2019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25.02.2019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25.02.2019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25.02.2019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703385" y="1872640"/>
            <a:ext cx="10058400" cy="1796683"/>
          </a:xfrm>
        </p:spPr>
        <p:txBody>
          <a:bodyPr>
            <a:normAutofit/>
          </a:bodyPr>
          <a:lstStyle/>
          <a:p>
            <a:r>
              <a:rPr lang="tr-TR" dirty="0" smtClean="0"/>
              <a:t> </a:t>
            </a:r>
            <a:r>
              <a:rPr lang="tr-TR" dirty="0">
                <a:latin typeface="Arial Narrow" panose="020B0606020202030204" pitchFamily="34" charset="0"/>
              </a:rPr>
              <a:t>TEHLİKE VE RİSK </a:t>
            </a:r>
            <a:r>
              <a:rPr lang="tr-TR" dirty="0" smtClean="0">
                <a:latin typeface="Arial Narrow" panose="020B0606020202030204" pitchFamily="34" charset="0"/>
              </a:rPr>
              <a:t>NEDİR ?</a:t>
            </a:r>
            <a:endParaRPr lang="tr-TR" dirty="0">
              <a:latin typeface="Arial Narrow" panose="020B0606020202030204" pitchFamily="34" charset="0"/>
            </a:endParaRPr>
          </a:p>
        </p:txBody>
      </p:sp>
      <p:sp>
        <p:nvSpPr>
          <p:cNvPr id="3" name="Alt Başlık 2"/>
          <p:cNvSpPr>
            <a:spLocks noGrp="1"/>
          </p:cNvSpPr>
          <p:nvPr>
            <p:ph type="subTitle" idx="1"/>
          </p:nvPr>
        </p:nvSpPr>
        <p:spPr>
          <a:xfrm>
            <a:off x="1524000" y="4399207"/>
            <a:ext cx="9144000" cy="1655762"/>
          </a:xfrm>
        </p:spPr>
        <p:txBody>
          <a:bodyPr>
            <a:normAutofit/>
          </a:bodyPr>
          <a:lstStyle/>
          <a:p>
            <a:r>
              <a:rPr lang="tr-TR" sz="3200" dirty="0" err="1">
                <a:latin typeface="Arial Narrow" panose="020B0606020202030204" pitchFamily="34" charset="0"/>
              </a:rPr>
              <a:t>Öğr</a:t>
            </a:r>
            <a:r>
              <a:rPr lang="tr-TR" sz="3200" dirty="0">
                <a:latin typeface="Arial Narrow" panose="020B0606020202030204" pitchFamily="34" charset="0"/>
              </a:rPr>
              <a:t>. </a:t>
            </a:r>
            <a:r>
              <a:rPr lang="tr-TR" sz="3200" dirty="0" smtClean="0">
                <a:latin typeface="Arial Narrow" panose="020B0606020202030204" pitchFamily="34" charset="0"/>
              </a:rPr>
              <a:t>Gör. </a:t>
            </a:r>
            <a:r>
              <a:rPr lang="tr-TR" sz="3200" dirty="0">
                <a:latin typeface="Arial Narrow" panose="020B0606020202030204" pitchFamily="34" charset="0"/>
              </a:rPr>
              <a:t>Mehmet Ali </a:t>
            </a:r>
            <a:r>
              <a:rPr lang="tr-TR" sz="3200" dirty="0" smtClean="0">
                <a:latin typeface="Arial Narrow" panose="020B0606020202030204" pitchFamily="34" charset="0"/>
              </a:rPr>
              <a:t>ZENGİN</a:t>
            </a:r>
            <a:endParaRPr lang="tr-TR" sz="3200" dirty="0">
              <a:latin typeface="Arial Narrow" panose="020B0606020202030204" pitchFamily="34" charset="0"/>
            </a:endParaRPr>
          </a:p>
        </p:txBody>
      </p:sp>
    </p:spTree>
    <p:extLst>
      <p:ext uri="{BB962C8B-B14F-4D97-AF65-F5344CB8AC3E}">
        <p14:creationId xmlns:p14="http://schemas.microsoft.com/office/powerpoint/2010/main" val="2878187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a:bodyPr>
          <a:lstStyle/>
          <a:p>
            <a:pPr marL="0" indent="0">
              <a:buNone/>
            </a:pPr>
            <a:r>
              <a:rPr lang="tr-TR" sz="2100" b="1" dirty="0" smtClean="0">
                <a:latin typeface="Arial Narrow" panose="020B0606020202030204" pitchFamily="34" charset="0"/>
                <a:ea typeface="+mj-ea"/>
                <a:cs typeface="+mj-cs"/>
              </a:rPr>
              <a:t>1. GİRİŞ</a:t>
            </a:r>
            <a:r>
              <a:rPr lang="tr-TR" b="1" cap="all" dirty="0" smtClean="0"/>
              <a:t>	</a:t>
            </a:r>
          </a:p>
          <a:p>
            <a:pPr marL="0" indent="0">
              <a:lnSpc>
                <a:spcPct val="110000"/>
              </a:lnSpc>
              <a:buNone/>
            </a:pPr>
            <a:r>
              <a:rPr lang="tr-TR" sz="2100" b="1" dirty="0" smtClean="0">
                <a:latin typeface="Arial Narrow" panose="020B0606020202030204" pitchFamily="34" charset="0"/>
                <a:ea typeface="+mj-ea"/>
                <a:cs typeface="+mj-cs"/>
              </a:rPr>
              <a:t>2. TEHLİKE VE RİSK TANIMI</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2.1. Tehlikenin Tanımlanması</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2.2. Risklerin Belirlenmesi</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2.3. Risklerden Korunma İlkeleri</a:t>
            </a:r>
          </a:p>
          <a:p>
            <a:pPr marL="0" indent="0">
              <a:lnSpc>
                <a:spcPct val="110000"/>
              </a:lnSpc>
              <a:buNone/>
            </a:pPr>
            <a:r>
              <a:rPr lang="tr-TR" sz="2100" b="1" dirty="0" smtClean="0">
                <a:latin typeface="Arial Narrow" panose="020B0606020202030204" pitchFamily="34" charset="0"/>
                <a:ea typeface="+mj-ea"/>
                <a:cs typeface="+mj-cs"/>
              </a:rPr>
              <a:t>3</a:t>
            </a: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ÖRNEK UYGULAMA</a:t>
            </a:r>
            <a:endParaRPr lang="tr-TR" sz="2100" b="1" dirty="0">
              <a:latin typeface="Arial Narrow" panose="020B0606020202030204" pitchFamily="34" charset="0"/>
              <a:ea typeface="+mj-ea"/>
              <a:cs typeface="+mj-cs"/>
            </a:endParaRPr>
          </a:p>
          <a:p>
            <a:pPr marL="0" indent="0">
              <a:lnSpc>
                <a:spcPct val="110000"/>
              </a:lnSpc>
              <a:buNone/>
            </a:pPr>
            <a:r>
              <a:rPr lang="tr-TR" sz="2100" b="1" dirty="0">
                <a:latin typeface="Arial Narrow" panose="020B0606020202030204" pitchFamily="34" charset="0"/>
                <a:ea typeface="+mj-ea"/>
                <a:cs typeface="+mj-cs"/>
              </a:rPr>
              <a:t>4</a:t>
            </a:r>
            <a:r>
              <a:rPr lang="tr-TR" sz="2100" b="1" dirty="0" smtClean="0">
                <a:latin typeface="Arial Narrow" panose="020B0606020202030204" pitchFamily="34" charset="0"/>
                <a:ea typeface="+mj-ea"/>
                <a:cs typeface="+mj-cs"/>
              </a:rPr>
              <a:t>. KAYNAKLAR</a:t>
            </a:r>
          </a:p>
          <a:p>
            <a:pPr marL="0" indent="0">
              <a:buNone/>
            </a:pPr>
            <a:endParaRPr lang="tr-TR" dirty="0"/>
          </a:p>
        </p:txBody>
      </p:sp>
    </p:spTree>
    <p:extLst>
      <p:ext uri="{BB962C8B-B14F-4D97-AF65-F5344CB8AC3E}">
        <p14:creationId xmlns:p14="http://schemas.microsoft.com/office/powerpoint/2010/main" val="1175283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Doğduğumuz günden itibaren yaşamımızın bir parçası olarak, </a:t>
            </a:r>
            <a:r>
              <a:rPr lang="tr-TR" sz="1600" b="1" dirty="0">
                <a:latin typeface="Arial Narrow" panose="020B0606020202030204" pitchFamily="34" charset="0"/>
                <a:ea typeface="+mj-ea"/>
                <a:cs typeface="+mj-cs"/>
              </a:rPr>
              <a:t>karşı karşıya kaldığımız her bir olay </a:t>
            </a:r>
            <a:r>
              <a:rPr lang="tr-TR" sz="1600" dirty="0">
                <a:latin typeface="Arial Narrow" panose="020B0606020202030204" pitchFamily="34" charset="0"/>
                <a:ea typeface="+mj-ea"/>
                <a:cs typeface="+mj-cs"/>
              </a:rPr>
              <a:t>ve yaptığımız her bir faaliyette </a:t>
            </a:r>
            <a:r>
              <a:rPr lang="tr-TR" sz="1600" b="1" dirty="0">
                <a:latin typeface="Arial Narrow" panose="020B0606020202030204" pitchFamily="34" charset="0"/>
                <a:ea typeface="+mj-ea"/>
                <a:cs typeface="+mj-cs"/>
              </a:rPr>
              <a:t>az ya da çok risk bulunmaktadır</a:t>
            </a:r>
            <a:r>
              <a:rPr lang="tr-TR" sz="1600" dirty="0">
                <a:latin typeface="Arial Narrow" panose="020B0606020202030204" pitchFamily="34" charset="0"/>
                <a:ea typeface="+mj-ea"/>
                <a:cs typeface="+mj-cs"/>
              </a:rPr>
              <a:t>. Evrende, </a:t>
            </a:r>
            <a:r>
              <a:rPr lang="tr-TR" sz="1600" b="1" dirty="0">
                <a:latin typeface="Arial Narrow" panose="020B0606020202030204" pitchFamily="34" charset="0"/>
                <a:ea typeface="+mj-ea"/>
                <a:cs typeface="+mj-cs"/>
              </a:rPr>
              <a:t>her bir obje, bizim için bir tehlike veya tehdit ortaya çıkarmaktadır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Tehlikenin olduğu her yerde risk de vardır. </a:t>
            </a:r>
            <a:r>
              <a:rPr lang="tr-TR" sz="1600" dirty="0">
                <a:latin typeface="Arial Narrow" panose="020B0606020202030204" pitchFamily="34" charset="0"/>
                <a:ea typeface="+mj-ea"/>
                <a:cs typeface="+mj-cs"/>
              </a:rPr>
              <a:t>Dolayısıyla milyonda bir, milyarda bir de olsa risk her an karşı karşıya kaldığımız bir olgudur. Bundan dolayı da </a:t>
            </a:r>
            <a:r>
              <a:rPr lang="tr-TR" sz="1600" b="1" dirty="0">
                <a:latin typeface="Arial Narrow" panose="020B0606020202030204" pitchFamily="34" charset="0"/>
                <a:ea typeface="+mj-ea"/>
                <a:cs typeface="+mj-cs"/>
              </a:rPr>
              <a:t>İş Sağlığı ve Güvenliğinin temel amacı olan sıfır risk ve sıfır meslek hastalığı pratik olarak hiçbir zaman ulaşılamaz </a:t>
            </a:r>
            <a:r>
              <a:rPr lang="tr-TR" sz="1600" dirty="0">
                <a:latin typeface="Arial Narrow" panose="020B0606020202030204" pitchFamily="34" charset="0"/>
                <a:ea typeface="+mj-ea"/>
                <a:cs typeface="+mj-cs"/>
              </a:rPr>
              <a:t>bir ideal olmakla birlikte, tehlike olasılığı ve şiddetini düşürmek yoluyla olabildiğince </a:t>
            </a:r>
            <a:r>
              <a:rPr lang="tr-TR" sz="1600" b="1" dirty="0">
                <a:latin typeface="Arial Narrow" panose="020B0606020202030204" pitchFamily="34" charset="0"/>
                <a:ea typeface="+mj-ea"/>
                <a:cs typeface="+mj-cs"/>
              </a:rPr>
              <a:t>riski minimize etmek gerekmektedir</a:t>
            </a:r>
            <a:r>
              <a:rPr lang="tr-TR" sz="1600" dirty="0">
                <a:latin typeface="Arial Narrow" panose="020B0606020202030204" pitchFamily="34" charset="0"/>
                <a:ea typeface="+mj-ea"/>
                <a:cs typeface="+mj-cs"/>
              </a:rPr>
              <a:t>. </a:t>
            </a:r>
            <a:endParaRPr lang="tr-TR" sz="1600" dirty="0" smtClean="0">
              <a:latin typeface="Arial Narrow" panose="020B0606020202030204" pitchFamily="34" charset="0"/>
              <a:ea typeface="+mj-ea"/>
              <a:cs typeface="+mj-cs"/>
            </a:endParaRPr>
          </a:p>
          <a:p>
            <a:pPr marL="0" indent="0">
              <a:lnSpc>
                <a:spcPct val="150000"/>
              </a:lnSpc>
              <a:buNone/>
            </a:pPr>
            <a:r>
              <a:rPr lang="tr-TR" sz="1600" dirty="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Risk</a:t>
            </a:r>
            <a:r>
              <a:rPr lang="tr-TR" sz="1600" b="1" dirty="0">
                <a:latin typeface="Arial Narrow" panose="020B0606020202030204" pitchFamily="34" charset="0"/>
                <a:ea typeface="+mj-ea"/>
                <a:cs typeface="+mj-cs"/>
              </a:rPr>
              <a:t>, bir olasılıktır. </a:t>
            </a:r>
            <a:r>
              <a:rPr lang="tr-TR" sz="1600" dirty="0">
                <a:latin typeface="Arial Narrow" panose="020B0606020202030204" pitchFamily="34" charset="0"/>
                <a:ea typeface="+mj-ea"/>
                <a:cs typeface="+mj-cs"/>
              </a:rPr>
              <a:t>Bir ve sıfır arasında [0,1] değişen sayısal değerlerle ifade edilebilir. </a:t>
            </a:r>
            <a:r>
              <a:rPr lang="tr-TR" sz="1600" b="1" dirty="0">
                <a:latin typeface="Arial Narrow" panose="020B0606020202030204" pitchFamily="34" charset="0"/>
                <a:ea typeface="+mj-ea"/>
                <a:cs typeface="+mj-cs"/>
              </a:rPr>
              <a:t>Bir, %100 riski, sıfır ise %0 riski gösterir</a:t>
            </a:r>
            <a:r>
              <a:rPr lang="tr-TR" sz="1600" dirty="0">
                <a:latin typeface="Arial Narrow" panose="020B0606020202030204" pitchFamily="34" charset="0"/>
                <a:ea typeface="+mj-ea"/>
                <a:cs typeface="+mj-cs"/>
              </a:rPr>
              <a:t>. Sayısal olarak ifade edilemiyorsa, “</a:t>
            </a:r>
            <a:r>
              <a:rPr lang="tr-TR" sz="1600" b="1" dirty="0">
                <a:latin typeface="Arial Narrow" panose="020B0606020202030204" pitchFamily="34" charset="0"/>
                <a:ea typeface="+mj-ea"/>
                <a:cs typeface="+mj-cs"/>
              </a:rPr>
              <a:t>yüksek”, “düşük”, “çok yüksek”, “çok düşük” "kabul edilebilir</a:t>
            </a:r>
            <a:r>
              <a:rPr lang="tr-TR" sz="1600" dirty="0">
                <a:latin typeface="Arial Narrow" panose="020B0606020202030204" pitchFamily="34" charset="0"/>
                <a:ea typeface="+mj-ea"/>
                <a:cs typeface="+mj-cs"/>
              </a:rPr>
              <a:t>" gibi bulanık sözcüklerle tanımlanmaya çalışılır. Literatürde, farklı alanlarda, birbirlerinden farklı şekillerde kullanılabilmektedir. Dünya sıralamasında kaza sıklığı olarak </a:t>
            </a:r>
            <a:r>
              <a:rPr lang="tr-TR" sz="1600" b="1" dirty="0">
                <a:latin typeface="Arial Narrow" panose="020B0606020202030204" pitchFamily="34" charset="0"/>
                <a:ea typeface="+mj-ea"/>
                <a:cs typeface="+mj-cs"/>
              </a:rPr>
              <a:t>ülkemiz Avrupa’da 1. sırada ve dünyada 3. sırada bulunmaktadır</a:t>
            </a:r>
            <a:r>
              <a:rPr lang="tr-TR" sz="1600" dirty="0">
                <a:latin typeface="Arial Narrow" panose="020B0606020202030204" pitchFamily="34" charset="0"/>
                <a:ea typeface="+mj-ea"/>
                <a:cs typeface="+mj-cs"/>
              </a:rPr>
              <a:t>. Bu rakamlar, bu bölümün yazılma gerekliliğini ve önemini gösteren en önemli faktördür. </a:t>
            </a:r>
            <a:r>
              <a:rPr lang="tr-TR" sz="1600" b="1" dirty="0">
                <a:latin typeface="Arial Narrow" panose="020B0606020202030204" pitchFamily="34" charset="0"/>
                <a:ea typeface="+mj-ea"/>
                <a:cs typeface="+mj-cs"/>
              </a:rPr>
              <a:t>Bu bölümde, tehlike ve risk kavramları örnek bir uygulamayla okuyucuya açıklanarak netleştirilmeye çalışılmıştır. </a:t>
            </a:r>
          </a:p>
        </p:txBody>
      </p:sp>
    </p:spTree>
    <p:extLst>
      <p:ext uri="{BB962C8B-B14F-4D97-AF65-F5344CB8AC3E}">
        <p14:creationId xmlns:p14="http://schemas.microsoft.com/office/powerpoint/2010/main" val="789901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TEHLİKE VE RİSK TANIMI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Literatüre </a:t>
            </a:r>
            <a:r>
              <a:rPr lang="tr-TR" sz="1600" dirty="0">
                <a:latin typeface="Arial Narrow" panose="020B0606020202030204" pitchFamily="34" charset="0"/>
                <a:ea typeface="+mj-ea"/>
                <a:cs typeface="+mj-cs"/>
              </a:rPr>
              <a:t>bakıldığında, risk kelimesinin nereden geldiği ve </a:t>
            </a:r>
            <a:r>
              <a:rPr lang="tr-TR" sz="1600" b="1" dirty="0">
                <a:latin typeface="Arial Narrow" panose="020B0606020202030204" pitchFamily="34" charset="0"/>
                <a:ea typeface="+mj-ea"/>
                <a:cs typeface="+mj-cs"/>
              </a:rPr>
              <a:t>orijini ile ilgili farklı görüşler bulunmaktadır</a:t>
            </a:r>
            <a:r>
              <a:rPr lang="tr-TR" sz="1600" dirty="0">
                <a:latin typeface="Arial Narrow" panose="020B0606020202030204" pitchFamily="34" charset="0"/>
                <a:ea typeface="+mj-ea"/>
                <a:cs typeface="+mj-cs"/>
              </a:rPr>
              <a:t>. Bazı kaynaklarda, </a:t>
            </a:r>
            <a:r>
              <a:rPr lang="tr-TR" sz="1600" b="1" dirty="0">
                <a:latin typeface="Arial Narrow" panose="020B0606020202030204" pitchFamily="34" charset="0"/>
                <a:ea typeface="+mj-ea"/>
                <a:cs typeface="+mj-cs"/>
              </a:rPr>
              <a:t>Çin orijinli bir kelime olduğu </a:t>
            </a:r>
            <a:r>
              <a:rPr lang="tr-TR" sz="1600" dirty="0">
                <a:latin typeface="Arial Narrow" panose="020B0606020202030204" pitchFamily="34" charset="0"/>
                <a:ea typeface="+mj-ea"/>
                <a:cs typeface="+mj-cs"/>
              </a:rPr>
              <a:t>ve diğer dillere de Çinceden geçtiği ifade edilmektedir. </a:t>
            </a:r>
            <a:r>
              <a:rPr lang="tr-TR" sz="1600" b="1" dirty="0">
                <a:latin typeface="Arial Narrow" panose="020B0606020202030204" pitchFamily="34" charset="0"/>
                <a:ea typeface="+mj-ea"/>
                <a:cs typeface="+mj-cs"/>
              </a:rPr>
              <a:t>Çincede “risk” kelimesi, “tehlike” ve “fırsat” kelimelerinin bileşkesidir.</a:t>
            </a:r>
            <a:r>
              <a:rPr lang="tr-TR" sz="1600" dirty="0">
                <a:latin typeface="Arial Narrow" panose="020B0606020202030204" pitchFamily="34" charset="0"/>
                <a:ea typeface="+mj-ea"/>
                <a:cs typeface="+mj-cs"/>
              </a:rPr>
              <a:t> Bu unsurların birincisi “gelecekte oluşma ihtimali” bir diğeri ise “fırsat ve </a:t>
            </a:r>
            <a:r>
              <a:rPr lang="tr-TR" sz="1600" dirty="0" err="1" smtClean="0">
                <a:latin typeface="Arial Narrow" panose="020B0606020202030204" pitchFamily="34" charset="0"/>
                <a:ea typeface="+mj-ea"/>
                <a:cs typeface="+mj-cs"/>
              </a:rPr>
              <a:t>tehdit”tir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Diğer terminolojilerin tümünde “risk” denilince </a:t>
            </a:r>
            <a:r>
              <a:rPr lang="tr-TR" sz="1600" b="1" dirty="0" err="1">
                <a:latin typeface="Arial Narrow" panose="020B0606020202030204" pitchFamily="34" charset="0"/>
                <a:ea typeface="+mj-ea"/>
                <a:cs typeface="+mj-cs"/>
              </a:rPr>
              <a:t>tehdit’in</a:t>
            </a:r>
            <a:r>
              <a:rPr lang="tr-TR" sz="1600" b="1" dirty="0">
                <a:latin typeface="Arial Narrow" panose="020B0606020202030204" pitchFamily="34" charset="0"/>
                <a:ea typeface="+mj-ea"/>
                <a:cs typeface="+mj-cs"/>
              </a:rPr>
              <a:t> anlaşıldığı ifade edilmektedir</a:t>
            </a:r>
            <a:r>
              <a:rPr lang="tr-TR" sz="1600" dirty="0">
                <a:latin typeface="Arial Narrow" panose="020B0606020202030204" pitchFamily="34" charset="0"/>
                <a:ea typeface="+mj-ea"/>
                <a:cs typeface="+mj-cs"/>
              </a:rPr>
              <a:t>. Çin’de ise “risk”, faaliyetlerimiz esnasında meydana gelebilecek olan ve amaçlarımızı engelleyebilecek tehditler/olumsuzluklar veya amaçlara ulaşmayı kolaylaştırabilecek fırsatlar olarak tanımlanmaktadır. </a:t>
            </a:r>
          </a:p>
          <a:p>
            <a:pPr marL="0" indent="0">
              <a:lnSpc>
                <a:spcPct val="150000"/>
              </a:lnSpc>
              <a:buNone/>
            </a:pPr>
            <a:r>
              <a:rPr lang="tr-TR" sz="1600" dirty="0" smtClean="0">
                <a:latin typeface="Arial Narrow" panose="020B0606020202030204" pitchFamily="34" charset="0"/>
                <a:ea typeface="+mj-ea"/>
                <a:cs typeface="+mj-cs"/>
              </a:rPr>
              <a:t>	Diğer </a:t>
            </a:r>
            <a:r>
              <a:rPr lang="tr-TR" sz="1600" dirty="0">
                <a:latin typeface="Arial Narrow" panose="020B0606020202030204" pitchFamily="34" charset="0"/>
                <a:ea typeface="+mj-ea"/>
                <a:cs typeface="+mj-cs"/>
              </a:rPr>
              <a:t>bazı kaynaklarda risk kelimesinin kökünün </a:t>
            </a:r>
            <a:r>
              <a:rPr lang="tr-TR" sz="1600" b="1" dirty="0">
                <a:latin typeface="Arial Narrow" panose="020B0606020202030204" pitchFamily="34" charset="0"/>
                <a:ea typeface="+mj-ea"/>
                <a:cs typeface="+mj-cs"/>
              </a:rPr>
              <a:t>Arapça “rızık-</a:t>
            </a:r>
            <a:r>
              <a:rPr lang="tr-TR" sz="1600" b="1" dirty="0" err="1">
                <a:latin typeface="Arial Narrow" panose="020B0606020202030204" pitchFamily="34" charset="0"/>
                <a:ea typeface="+mj-ea"/>
                <a:cs typeface="+mj-cs"/>
              </a:rPr>
              <a:t>rısq</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kelimesinden geldiği düşünülmektedir. Arapça “rızık-</a:t>
            </a:r>
            <a:r>
              <a:rPr lang="tr-TR" sz="1600" dirty="0" err="1">
                <a:latin typeface="Arial Narrow" panose="020B0606020202030204" pitchFamily="34" charset="0"/>
                <a:ea typeface="+mj-ea"/>
                <a:cs typeface="+mj-cs"/>
              </a:rPr>
              <a:t>rısq</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Allah tarafından kişiye verilen ve üzerinden kâr sağlanan şey olarak tanımlanmakta</a:t>
            </a:r>
            <a:r>
              <a:rPr lang="tr-TR" sz="1600" dirty="0">
                <a:latin typeface="Arial Narrow" panose="020B0606020202030204" pitchFamily="34" charset="0"/>
                <a:ea typeface="+mj-ea"/>
                <a:cs typeface="+mj-cs"/>
              </a:rPr>
              <a:t>, rastlantısal ve olumlu sonuçlarla anlamlandırılmaktadır. Arapça “rızık-</a:t>
            </a:r>
            <a:r>
              <a:rPr lang="tr-TR" sz="1600" dirty="0" err="1">
                <a:latin typeface="Arial Narrow" panose="020B0606020202030204" pitchFamily="34" charset="0"/>
                <a:ea typeface="+mj-ea"/>
                <a:cs typeface="+mj-cs"/>
              </a:rPr>
              <a:t>rısq</a:t>
            </a:r>
            <a:r>
              <a:rPr lang="tr-TR" sz="1600" dirty="0">
                <a:latin typeface="Arial Narrow" panose="020B0606020202030204" pitchFamily="34" charset="0"/>
                <a:ea typeface="+mj-ea"/>
                <a:cs typeface="+mj-cs"/>
              </a:rPr>
              <a:t>” kelimesi </a:t>
            </a:r>
            <a:r>
              <a:rPr lang="tr-TR" sz="1600" b="1" dirty="0">
                <a:latin typeface="Arial Narrow" panose="020B0606020202030204" pitchFamily="34" charset="0"/>
                <a:ea typeface="+mj-ea"/>
                <a:cs typeface="+mj-cs"/>
              </a:rPr>
              <a:t>Yunancada</a:t>
            </a:r>
            <a:r>
              <a:rPr lang="tr-TR" sz="1600" dirty="0">
                <a:latin typeface="Arial Narrow" panose="020B0606020202030204" pitchFamily="34" charset="0"/>
                <a:ea typeface="+mj-ea"/>
                <a:cs typeface="+mj-cs"/>
              </a:rPr>
              <a:t> on ikinci yüzyılda kullanılmaya başlanmış, genel olarak </a:t>
            </a:r>
            <a:r>
              <a:rPr lang="tr-TR" sz="1600" b="1" dirty="0">
                <a:latin typeface="Arial Narrow" panose="020B0606020202030204" pitchFamily="34" charset="0"/>
                <a:ea typeface="+mj-ea"/>
                <a:cs typeface="+mj-cs"/>
              </a:rPr>
              <a:t>elde edilen sonuçlar ve şans ile ilişkilendirilmiştir. </a:t>
            </a:r>
            <a:endParaRPr lang="tr-TR" sz="1600" b="1" dirty="0" smtClean="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Başka </a:t>
            </a:r>
            <a:r>
              <a:rPr lang="tr-TR" sz="1600" dirty="0">
                <a:latin typeface="Arial Narrow" panose="020B0606020202030204" pitchFamily="34" charset="0"/>
                <a:ea typeface="+mj-ea"/>
                <a:cs typeface="+mj-cs"/>
              </a:rPr>
              <a:t>kaynaklarda ise, </a:t>
            </a:r>
            <a:r>
              <a:rPr lang="tr-TR" sz="1600" b="1" dirty="0">
                <a:latin typeface="Arial Narrow" panose="020B0606020202030204" pitchFamily="34" charset="0"/>
                <a:ea typeface="+mj-ea"/>
                <a:cs typeface="+mj-cs"/>
              </a:rPr>
              <a:t>Latince “</a:t>
            </a:r>
            <a:r>
              <a:rPr lang="tr-TR" sz="1600" b="1" dirty="0" err="1">
                <a:latin typeface="Arial Narrow" panose="020B0606020202030204" pitchFamily="34" charset="0"/>
                <a:ea typeface="+mj-ea"/>
                <a:cs typeface="+mj-cs"/>
              </a:rPr>
              <a:t>riscum</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kelimesinden geldiği düşünülmektedir. Latince “</a:t>
            </a:r>
            <a:r>
              <a:rPr lang="tr-TR" sz="1600" dirty="0" err="1">
                <a:latin typeface="Arial Narrow" panose="020B0606020202030204" pitchFamily="34" charset="0"/>
                <a:ea typeface="+mj-ea"/>
                <a:cs typeface="+mj-cs"/>
              </a:rPr>
              <a:t>riscum</a:t>
            </a:r>
            <a:r>
              <a:rPr lang="tr-TR" sz="1600" dirty="0">
                <a:latin typeface="Arial Narrow" panose="020B0606020202030204" pitchFamily="34" charset="0"/>
                <a:ea typeface="+mj-ea"/>
                <a:cs typeface="+mj-cs"/>
              </a:rPr>
              <a:t>” kelimesi, </a:t>
            </a:r>
            <a:r>
              <a:rPr lang="tr-TR" sz="1600" b="1" dirty="0">
                <a:latin typeface="Arial Narrow" panose="020B0606020202030204" pitchFamily="34" charset="0"/>
                <a:ea typeface="+mj-ea"/>
                <a:cs typeface="+mj-cs"/>
              </a:rPr>
              <a:t>orijinalinde denizcileri engelleyen mercan kayalıkları </a:t>
            </a:r>
            <a:r>
              <a:rPr lang="tr-TR" sz="1600" dirty="0">
                <a:latin typeface="Arial Narrow" panose="020B0606020202030204" pitchFamily="34" charset="0"/>
                <a:ea typeface="+mj-ea"/>
                <a:cs typeface="+mj-cs"/>
              </a:rPr>
              <a:t>olarak adlandırılsa da diğer anlamı </a:t>
            </a:r>
            <a:r>
              <a:rPr lang="tr-TR" sz="1600" b="1" dirty="0">
                <a:latin typeface="Arial Narrow" panose="020B0606020202030204" pitchFamily="34" charset="0"/>
                <a:ea typeface="+mj-ea"/>
                <a:cs typeface="+mj-cs"/>
              </a:rPr>
              <a:t>tesadüfi fakat engellenemeyen olaydır</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1223840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TEHLİKE VE RİSK TANIMI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Tablo 1`de </a:t>
            </a:r>
            <a:r>
              <a:rPr lang="tr-TR" sz="1600" b="1" dirty="0">
                <a:latin typeface="Arial Narrow" panose="020B0606020202030204" pitchFamily="34" charset="0"/>
                <a:ea typeface="+mj-ea"/>
                <a:cs typeface="+mj-cs"/>
              </a:rPr>
              <a:t>riskin farklı anlamları verilmektedir</a:t>
            </a:r>
            <a:r>
              <a:rPr lang="tr-TR" sz="1600" dirty="0">
                <a:latin typeface="Arial Narrow" panose="020B0606020202030204" pitchFamily="34" charset="0"/>
                <a:ea typeface="+mj-ea"/>
                <a:cs typeface="+mj-cs"/>
              </a:rPr>
              <a:t>. Riski </a:t>
            </a:r>
            <a:r>
              <a:rPr lang="tr-TR" sz="1600" b="1" dirty="0">
                <a:latin typeface="Arial Narrow" panose="020B0606020202030204" pitchFamily="34" charset="0"/>
                <a:ea typeface="+mj-ea"/>
                <a:cs typeface="+mj-cs"/>
              </a:rPr>
              <a:t>sayısal olarak ifade etmek gerekirse</a:t>
            </a:r>
            <a:r>
              <a:rPr lang="tr-TR" sz="1600" dirty="0">
                <a:latin typeface="Arial Narrow" panose="020B0606020202030204" pitchFamily="34" charset="0"/>
                <a:ea typeface="+mj-ea"/>
                <a:cs typeface="+mj-cs"/>
              </a:rPr>
              <a:t>, örneğin, bir sekreterin, bilgisayarla evrak yazımında </a:t>
            </a:r>
            <a:r>
              <a:rPr lang="tr-TR" sz="1600" b="1" dirty="0">
                <a:latin typeface="Arial Narrow" panose="020B0606020202030204" pitchFamily="34" charset="0"/>
                <a:ea typeface="+mj-ea"/>
                <a:cs typeface="+mj-cs"/>
              </a:rPr>
              <a:t>her 1000 tuşa vuruşta bir hata yaptığını </a:t>
            </a:r>
            <a:r>
              <a:rPr lang="tr-TR" sz="1600" dirty="0">
                <a:latin typeface="Arial Narrow" panose="020B0606020202030204" pitchFamily="34" charset="0"/>
                <a:ea typeface="+mj-ea"/>
                <a:cs typeface="+mj-cs"/>
              </a:rPr>
              <a:t>ve hedefinin 1 milyon tuşluk veri girişi yapmak olduğunu düşünelim. </a:t>
            </a:r>
            <a:r>
              <a:rPr lang="tr-TR" sz="1600" b="1" dirty="0">
                <a:latin typeface="Arial Narrow" panose="020B0606020202030204" pitchFamily="34" charset="0"/>
                <a:ea typeface="+mj-ea"/>
                <a:cs typeface="+mj-cs"/>
              </a:rPr>
              <a:t>Yanlış giriş yapma tehlikesinin olasılığı 1/1000=0.001</a:t>
            </a:r>
            <a:r>
              <a:rPr lang="tr-TR" sz="1600" dirty="0">
                <a:latin typeface="Arial Narrow" panose="020B0606020202030204" pitchFamily="34" charset="0"/>
                <a:ea typeface="+mj-ea"/>
                <a:cs typeface="+mj-cs"/>
              </a:rPr>
              <a:t>. Yanlış giriş ile ilgili beklenen hatalı olay sayısı, 1/1000 x 1 milyon=1000 adet hatadır. </a:t>
            </a:r>
            <a:r>
              <a:rPr lang="tr-TR" sz="1600" b="1" dirty="0">
                <a:latin typeface="Arial Narrow" panose="020B0606020202030204" pitchFamily="34" charset="0"/>
                <a:ea typeface="+mj-ea"/>
                <a:cs typeface="+mj-cs"/>
              </a:rPr>
              <a:t>Riskin değeri ise, beklenen hatalı olay sayısı ile şiddetinin çarpımıdır</a:t>
            </a:r>
            <a:r>
              <a:rPr lang="tr-TR" sz="1600" dirty="0">
                <a:latin typeface="Arial Narrow" panose="020B0606020202030204" pitchFamily="34" charset="0"/>
                <a:ea typeface="+mj-ea"/>
                <a:cs typeface="+mj-cs"/>
              </a:rPr>
              <a:t>. Çoğu durumlarda şiddet parasal olabilir. Eğer her bir </a:t>
            </a:r>
            <a:r>
              <a:rPr lang="tr-TR" sz="1600" b="1" dirty="0">
                <a:latin typeface="Arial Narrow" panose="020B0606020202030204" pitchFamily="34" charset="0"/>
                <a:ea typeface="+mj-ea"/>
                <a:cs typeface="+mj-cs"/>
              </a:rPr>
              <a:t>veriyi düzeltmenin maliyetini 1 TL olarak </a:t>
            </a:r>
            <a:r>
              <a:rPr lang="tr-TR" sz="1600" dirty="0">
                <a:latin typeface="Arial Narrow" panose="020B0606020202030204" pitchFamily="34" charset="0"/>
                <a:ea typeface="+mj-ea"/>
                <a:cs typeface="+mj-cs"/>
              </a:rPr>
              <a:t>kabul edersek risk ile ilgili </a:t>
            </a:r>
            <a:r>
              <a:rPr lang="tr-TR" sz="1600" b="1" dirty="0">
                <a:latin typeface="Arial Narrow" panose="020B0606020202030204" pitchFamily="34" charset="0"/>
                <a:ea typeface="+mj-ea"/>
                <a:cs typeface="+mj-cs"/>
              </a:rPr>
              <a:t>beklenen değer= 1000 TL’dir. </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Belirsizlik</a:t>
            </a:r>
            <a:r>
              <a:rPr lang="tr-TR" sz="1600" b="1" dirty="0">
                <a:latin typeface="Arial Narrow" panose="020B0606020202030204" pitchFamily="34" charset="0"/>
                <a:ea typeface="+mj-ea"/>
                <a:cs typeface="+mj-cs"/>
              </a:rPr>
              <a:t>, riskin temel bir bileşenidir. Risk değerlemenin amacı ise belirsizliği tanımlamaktır</a:t>
            </a:r>
            <a:r>
              <a:rPr lang="tr-TR" sz="1600" dirty="0">
                <a:latin typeface="Arial Narrow" panose="020B0606020202030204" pitchFamily="34" charset="0"/>
                <a:ea typeface="+mj-ea"/>
                <a:cs typeface="+mj-cs"/>
              </a:rPr>
              <a:t>. Literatürde farklı risk tanımları farklı alanlar için yapılmıştır. </a:t>
            </a:r>
            <a:r>
              <a:rPr lang="tr-TR" sz="1600" b="1" dirty="0">
                <a:latin typeface="Arial Narrow" panose="020B0606020202030204" pitchFamily="34" charset="0"/>
                <a:ea typeface="+mj-ea"/>
                <a:cs typeface="+mj-cs"/>
              </a:rPr>
              <a:t>Genelleme yapılacak olursa, her riskin özünde belirsizlik bulunmaktadır</a:t>
            </a:r>
            <a:r>
              <a:rPr lang="tr-TR" sz="1600" dirty="0">
                <a:latin typeface="Arial Narrow" panose="020B0606020202030204" pitchFamily="34" charset="0"/>
                <a:ea typeface="+mj-ea"/>
                <a:cs typeface="+mj-cs"/>
              </a:rPr>
              <a:t>. Risk bir olasılıktır, pozitif olarak fırsat yakalama, negatif olarak ise kayıp ortaya çıkma ihtimali söz konusudur. </a:t>
            </a:r>
            <a:r>
              <a:rPr lang="tr-TR" sz="1600" b="1" dirty="0">
                <a:latin typeface="Arial Narrow" panose="020B0606020202030204" pitchFamily="34" charset="0"/>
                <a:ea typeface="+mj-ea"/>
                <a:cs typeface="+mj-cs"/>
              </a:rPr>
              <a:t>Risk yönetim sürecinin ilk adımı, risklerin ve tehlikelerin tanımlanmasıdır.  </a:t>
            </a:r>
          </a:p>
        </p:txBody>
      </p:sp>
    </p:spTree>
    <p:extLst>
      <p:ext uri="{BB962C8B-B14F-4D97-AF65-F5344CB8AC3E}">
        <p14:creationId xmlns:p14="http://schemas.microsoft.com/office/powerpoint/2010/main" val="29032512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TEHLİKE VE RİSK TANIMI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a:latin typeface="Arial Narrow" panose="020B0606020202030204" pitchFamily="34" charset="0"/>
                <a:ea typeface="+mj-ea"/>
                <a:cs typeface="+mj-cs"/>
              </a:rPr>
              <a:t>	</a:t>
            </a:r>
            <a:endParaRPr lang="tr-TR" sz="1600" b="1" dirty="0">
              <a:latin typeface="Arial Narrow" panose="020B0606020202030204" pitchFamily="34" charset="0"/>
              <a:ea typeface="+mj-ea"/>
              <a:cs typeface="+mj-cs"/>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1709" y="1343025"/>
            <a:ext cx="8649799" cy="551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24580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TEHLİKE VE RİSK TANIMI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a:latin typeface="Arial Narrow" panose="020B0606020202030204" pitchFamily="34" charset="0"/>
                <a:ea typeface="+mj-ea"/>
                <a:cs typeface="+mj-cs"/>
              </a:rPr>
              <a:t>	</a:t>
            </a:r>
            <a:endParaRPr lang="tr-TR" sz="1600" b="1" dirty="0">
              <a:latin typeface="Arial Narrow" panose="020B0606020202030204" pitchFamily="34" charset="0"/>
              <a:ea typeface="+mj-ea"/>
              <a:cs typeface="+mj-cs"/>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8057" y="1541218"/>
            <a:ext cx="8201758" cy="492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44484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TEHLİKE VE RİSK TANIMI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Çalışma </a:t>
            </a:r>
            <a:r>
              <a:rPr lang="tr-TR" sz="1600" dirty="0">
                <a:latin typeface="Arial Narrow" panose="020B0606020202030204" pitchFamily="34" charset="0"/>
                <a:ea typeface="+mj-ea"/>
                <a:cs typeface="+mj-cs"/>
              </a:rPr>
              <a:t>ve Sosyal Güvenlik Bakanlığı tarafından 29.12.2012 tarihli Resmî </a:t>
            </a:r>
            <a:r>
              <a:rPr lang="tr-TR" sz="1600" dirty="0" err="1">
                <a:latin typeface="Arial Narrow" panose="020B0606020202030204" pitchFamily="34" charset="0"/>
                <a:ea typeface="+mj-ea"/>
                <a:cs typeface="+mj-cs"/>
              </a:rPr>
              <a:t>Gazete’de</a:t>
            </a:r>
            <a:r>
              <a:rPr lang="tr-TR" sz="1600" dirty="0">
                <a:latin typeface="Arial Narrow" panose="020B0606020202030204" pitchFamily="34" charset="0"/>
                <a:ea typeface="+mj-ea"/>
                <a:cs typeface="+mj-cs"/>
              </a:rPr>
              <a:t> 28512 sayısı ile yayınlanan “</a:t>
            </a:r>
            <a:r>
              <a:rPr lang="tr-TR" sz="1600" b="1" dirty="0">
                <a:latin typeface="Arial Narrow" panose="020B0606020202030204" pitchFamily="34" charset="0"/>
                <a:ea typeface="+mj-ea"/>
                <a:cs typeface="+mj-cs"/>
              </a:rPr>
              <a:t>İSG Risk Değerlendirmesi Yönetmeliği</a:t>
            </a:r>
            <a:r>
              <a:rPr lang="tr-TR" sz="1600" dirty="0">
                <a:latin typeface="Arial Narrow" panose="020B0606020202030204" pitchFamily="34" charset="0"/>
                <a:ea typeface="+mj-ea"/>
                <a:cs typeface="+mj-cs"/>
              </a:rPr>
              <a:t>” 6 ana başlık altında toplanmıştır: </a:t>
            </a:r>
          </a:p>
          <a:p>
            <a:pPr>
              <a:buFont typeface="Wingdings" panose="05000000000000000000" pitchFamily="2" charset="2"/>
              <a:buChar char="q"/>
            </a:pPr>
            <a:r>
              <a:rPr lang="tr-TR" sz="1600" dirty="0" smtClean="0">
                <a:latin typeface="Arial Narrow" panose="020B0606020202030204" pitchFamily="34" charset="0"/>
                <a:ea typeface="+mj-ea"/>
                <a:cs typeface="+mj-cs"/>
              </a:rPr>
              <a:t>Risk </a:t>
            </a:r>
            <a:r>
              <a:rPr lang="tr-TR" sz="1600" dirty="0">
                <a:latin typeface="Arial Narrow" panose="020B0606020202030204" pitchFamily="34" charset="0"/>
                <a:ea typeface="+mj-ea"/>
                <a:cs typeface="+mj-cs"/>
              </a:rPr>
              <a:t>Değerlendirmesi ekibinin kurulması </a:t>
            </a:r>
          </a:p>
          <a:p>
            <a:pPr>
              <a:buFont typeface="Wingdings" panose="05000000000000000000" pitchFamily="2" charset="2"/>
              <a:buChar char="q"/>
            </a:pPr>
            <a:r>
              <a:rPr lang="tr-TR" sz="1600" dirty="0" smtClean="0">
                <a:latin typeface="Arial Narrow" panose="020B0606020202030204" pitchFamily="34" charset="0"/>
                <a:ea typeface="+mj-ea"/>
                <a:cs typeface="+mj-cs"/>
              </a:rPr>
              <a:t>Tehlikelerin </a:t>
            </a:r>
            <a:r>
              <a:rPr lang="tr-TR" sz="1600" dirty="0">
                <a:latin typeface="Arial Narrow" panose="020B0606020202030204" pitchFamily="34" charset="0"/>
                <a:ea typeface="+mj-ea"/>
                <a:cs typeface="+mj-cs"/>
              </a:rPr>
              <a:t>tanımlanması </a:t>
            </a:r>
          </a:p>
          <a:p>
            <a:pPr>
              <a:buFont typeface="Wingdings" panose="05000000000000000000" pitchFamily="2" charset="2"/>
              <a:buChar char="q"/>
            </a:pPr>
            <a:r>
              <a:rPr lang="tr-TR" sz="1600" dirty="0" smtClean="0">
                <a:latin typeface="Arial Narrow" panose="020B0606020202030204" pitchFamily="34" charset="0"/>
                <a:ea typeface="+mj-ea"/>
                <a:cs typeface="+mj-cs"/>
              </a:rPr>
              <a:t>Risklerin </a:t>
            </a:r>
            <a:r>
              <a:rPr lang="tr-TR" sz="1600" dirty="0">
                <a:latin typeface="Arial Narrow" panose="020B0606020202030204" pitchFamily="34" charset="0"/>
                <a:ea typeface="+mj-ea"/>
                <a:cs typeface="+mj-cs"/>
              </a:rPr>
              <a:t>belirlenmesi ve analizi </a:t>
            </a:r>
          </a:p>
          <a:p>
            <a:pPr>
              <a:buFont typeface="Wingdings" panose="05000000000000000000" pitchFamily="2" charset="2"/>
              <a:buChar char="q"/>
            </a:pPr>
            <a:r>
              <a:rPr lang="tr-TR" sz="1600" dirty="0" smtClean="0">
                <a:latin typeface="Arial Narrow" panose="020B0606020202030204" pitchFamily="34" charset="0"/>
                <a:ea typeface="+mj-ea"/>
                <a:cs typeface="+mj-cs"/>
              </a:rPr>
              <a:t>Risk </a:t>
            </a:r>
            <a:r>
              <a:rPr lang="tr-TR" sz="1600" dirty="0">
                <a:latin typeface="Arial Narrow" panose="020B0606020202030204" pitchFamily="34" charset="0"/>
                <a:ea typeface="+mj-ea"/>
                <a:cs typeface="+mj-cs"/>
              </a:rPr>
              <a:t>kontrol adımları </a:t>
            </a:r>
          </a:p>
          <a:p>
            <a:pPr>
              <a:buFont typeface="Wingdings" panose="05000000000000000000" pitchFamily="2" charset="2"/>
              <a:buChar char="q"/>
            </a:pPr>
            <a:r>
              <a:rPr lang="tr-TR" sz="1600" dirty="0" smtClean="0">
                <a:latin typeface="Arial Narrow" panose="020B0606020202030204" pitchFamily="34" charset="0"/>
                <a:ea typeface="+mj-ea"/>
                <a:cs typeface="+mj-cs"/>
              </a:rPr>
              <a:t>Dokümantasyon </a:t>
            </a:r>
            <a:endParaRPr lang="tr-TR" sz="1600" dirty="0">
              <a:latin typeface="Arial Narrow" panose="020B0606020202030204" pitchFamily="34" charset="0"/>
              <a:ea typeface="+mj-ea"/>
              <a:cs typeface="+mj-cs"/>
            </a:endParaRPr>
          </a:p>
          <a:p>
            <a:pPr>
              <a:buFont typeface="Wingdings" panose="05000000000000000000" pitchFamily="2" charset="2"/>
              <a:buChar char="q"/>
            </a:pPr>
            <a:r>
              <a:rPr lang="tr-TR" sz="1600" dirty="0" smtClean="0">
                <a:latin typeface="Arial Narrow" panose="020B0606020202030204" pitchFamily="34" charset="0"/>
                <a:ea typeface="+mj-ea"/>
                <a:cs typeface="+mj-cs"/>
              </a:rPr>
              <a:t>Risk </a:t>
            </a:r>
            <a:r>
              <a:rPr lang="tr-TR" sz="1600" dirty="0">
                <a:latin typeface="Arial Narrow" panose="020B0606020202030204" pitchFamily="34" charset="0"/>
                <a:ea typeface="+mj-ea"/>
                <a:cs typeface="+mj-cs"/>
              </a:rPr>
              <a:t>değerlendirmesinin yenilenmesi </a:t>
            </a:r>
          </a:p>
          <a:p>
            <a:endParaRPr lang="tr-TR" sz="1600" dirty="0">
              <a:latin typeface="Arial Narrow" panose="020B0606020202030204" pitchFamily="34" charset="0"/>
              <a:ea typeface="+mj-ea"/>
              <a:cs typeface="+mj-cs"/>
            </a:endParaRPr>
          </a:p>
          <a:p>
            <a:pPr marL="0" indent="0">
              <a:buNone/>
            </a:pPr>
            <a:r>
              <a:rPr lang="tr-TR" sz="1600" dirty="0">
                <a:latin typeface="Arial Narrow" panose="020B0606020202030204" pitchFamily="34" charset="0"/>
                <a:ea typeface="+mj-ea"/>
                <a:cs typeface="+mj-cs"/>
              </a:rPr>
              <a:t>Bu kapsamda, </a:t>
            </a:r>
            <a:r>
              <a:rPr lang="tr-TR" sz="1600" b="1" dirty="0">
                <a:latin typeface="Arial Narrow" panose="020B0606020202030204" pitchFamily="34" charset="0"/>
                <a:ea typeface="+mj-ea"/>
                <a:cs typeface="+mj-cs"/>
              </a:rPr>
              <a:t>tehlikelerin tanımlanması ve risklerin belirlenmesi olmaksızın risk değerlemesi yapılamaz</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26797709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TEHLİKE VE RİSK TANIMI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2.1. Tehlikenin Tanımlanması:</a:t>
            </a:r>
          </a:p>
          <a:p>
            <a:pPr marL="0" indent="0">
              <a:lnSpc>
                <a:spcPct val="150000"/>
              </a:lnSpc>
              <a:buNone/>
            </a:pPr>
            <a:r>
              <a:rPr lang="tr-TR" sz="1600" b="1" dirty="0">
                <a:latin typeface="Arial Narrow" panose="020B0606020202030204" pitchFamily="34" charset="0"/>
                <a:ea typeface="+mj-ea"/>
                <a:cs typeface="+mj-cs"/>
              </a:rPr>
              <a:t>Öncelikle tehlikenin birkaç tanımına değinelim: </a:t>
            </a:r>
          </a:p>
          <a:p>
            <a:pPr>
              <a:lnSpc>
                <a:spcPct val="150000"/>
              </a:lnSpc>
              <a:buFont typeface="Wingdings" panose="05000000000000000000" pitchFamily="2" charset="2"/>
              <a:buChar char="Ø"/>
            </a:pPr>
            <a:r>
              <a:rPr lang="tr-TR" sz="1600" dirty="0">
                <a:latin typeface="Arial Narrow" panose="020B0606020202030204" pitchFamily="34" charset="0"/>
                <a:ea typeface="+mj-ea"/>
                <a:cs typeface="+mj-cs"/>
              </a:rPr>
              <a:t>İ</a:t>
            </a:r>
            <a:r>
              <a:rPr lang="tr-TR" sz="1600" dirty="0" smtClean="0">
                <a:latin typeface="Arial Narrow" panose="020B0606020202030204" pitchFamily="34" charset="0"/>
                <a:ea typeface="+mj-ea"/>
                <a:cs typeface="+mj-cs"/>
              </a:rPr>
              <a:t>ş </a:t>
            </a:r>
            <a:r>
              <a:rPr lang="tr-TR" sz="1600" dirty="0">
                <a:latin typeface="Arial Narrow" panose="020B0606020202030204" pitchFamily="34" charset="0"/>
                <a:ea typeface="+mj-ea"/>
                <a:cs typeface="+mj-cs"/>
              </a:rPr>
              <a:t>yerinde var olan ya da dışarıdan gelebilecek, </a:t>
            </a:r>
            <a:r>
              <a:rPr lang="tr-TR" sz="1600" b="1" dirty="0">
                <a:latin typeface="Arial Narrow" panose="020B0606020202030204" pitchFamily="34" charset="0"/>
                <a:ea typeface="+mj-ea"/>
                <a:cs typeface="+mj-cs"/>
              </a:rPr>
              <a:t>çalışanı veya iş yerini etkileyebilecek </a:t>
            </a:r>
            <a:r>
              <a:rPr lang="tr-TR" sz="1600" dirty="0">
                <a:latin typeface="Arial Narrow" panose="020B0606020202030204" pitchFamily="34" charset="0"/>
                <a:ea typeface="+mj-ea"/>
                <a:cs typeface="+mj-cs"/>
              </a:rPr>
              <a:t>zarar veya </a:t>
            </a:r>
            <a:r>
              <a:rPr lang="tr-TR" sz="1600" b="1" dirty="0">
                <a:latin typeface="Arial Narrow" panose="020B0606020202030204" pitchFamily="34" charset="0"/>
                <a:ea typeface="+mj-ea"/>
                <a:cs typeface="+mj-cs"/>
              </a:rPr>
              <a:t>hasar verme potansiyelidir</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Çevremizdeki </a:t>
            </a:r>
            <a:r>
              <a:rPr lang="tr-TR" sz="1600" b="1" dirty="0">
                <a:latin typeface="Arial Narrow" panose="020B0606020202030204" pitchFamily="34" charset="0"/>
                <a:ea typeface="+mj-ea"/>
                <a:cs typeface="+mj-cs"/>
              </a:rPr>
              <a:t>zarar verme potansiyeline </a:t>
            </a:r>
            <a:r>
              <a:rPr lang="tr-TR" sz="1600" dirty="0">
                <a:latin typeface="Arial Narrow" panose="020B0606020202030204" pitchFamily="34" charset="0"/>
                <a:ea typeface="+mj-ea"/>
                <a:cs typeface="+mj-cs"/>
              </a:rPr>
              <a:t>sahip olan herhangi bir şeydir. </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İnsanların </a:t>
            </a:r>
            <a:r>
              <a:rPr lang="tr-TR" sz="1600" b="1" dirty="0">
                <a:latin typeface="Arial Narrow" panose="020B0606020202030204" pitchFamily="34" charset="0"/>
                <a:ea typeface="+mj-ea"/>
                <a:cs typeface="+mj-cs"/>
              </a:rPr>
              <a:t>yaralanmasına, hastalanmasına, malın veya malzemenin hasar görmesine</a:t>
            </a:r>
            <a:r>
              <a:rPr lang="tr-TR" sz="1600" dirty="0">
                <a:latin typeface="Arial Narrow" panose="020B0606020202030204" pitchFamily="34" charset="0"/>
                <a:ea typeface="+mj-ea"/>
                <a:cs typeface="+mj-cs"/>
              </a:rPr>
              <a:t>, işyeri ortamının zarar görmesine veya bunların gerçekleşmesine </a:t>
            </a:r>
            <a:r>
              <a:rPr lang="tr-TR" sz="1600" b="1" dirty="0">
                <a:latin typeface="Arial Narrow" panose="020B0606020202030204" pitchFamily="34" charset="0"/>
                <a:ea typeface="+mj-ea"/>
                <a:cs typeface="+mj-cs"/>
              </a:rPr>
              <a:t>sebep olabilecek kaynak veya durum </a:t>
            </a:r>
            <a:r>
              <a:rPr lang="tr-TR" sz="1600" dirty="0">
                <a:latin typeface="Arial Narrow" panose="020B0606020202030204" pitchFamily="34" charset="0"/>
                <a:ea typeface="+mj-ea"/>
                <a:cs typeface="+mj-cs"/>
              </a:rPr>
              <a:t>olarak tanımlanmaktadır. </a:t>
            </a:r>
          </a:p>
          <a:p>
            <a:pPr marL="0" indent="0">
              <a:lnSpc>
                <a:spcPct val="150000"/>
              </a:lnSpc>
              <a:buNone/>
            </a:pPr>
            <a:r>
              <a:rPr lang="tr-TR" sz="1600" dirty="0" smtClean="0">
                <a:latin typeface="Arial Narrow" panose="020B0606020202030204" pitchFamily="34" charset="0"/>
                <a:ea typeface="+mj-ea"/>
                <a:cs typeface="+mj-cs"/>
              </a:rPr>
              <a:t>	Tehlike</a:t>
            </a:r>
            <a:r>
              <a:rPr lang="tr-TR" sz="1600" dirty="0">
                <a:latin typeface="Arial Narrow" panose="020B0606020202030204" pitchFamily="34" charset="0"/>
                <a:ea typeface="+mj-ea"/>
                <a:cs typeface="+mj-cs"/>
              </a:rPr>
              <a:t>, insan ve bulunduğu ortam için tehdittir. </a:t>
            </a:r>
            <a:r>
              <a:rPr lang="tr-TR" sz="1600" b="1" dirty="0">
                <a:latin typeface="Arial Narrow" panose="020B0606020202030204" pitchFamily="34" charset="0"/>
                <a:ea typeface="+mj-ea"/>
                <a:cs typeface="+mj-cs"/>
              </a:rPr>
              <a:t>Tehlike sebep, risk ise sonuçtur</a:t>
            </a:r>
            <a:r>
              <a:rPr lang="tr-TR" sz="1600" dirty="0">
                <a:latin typeface="Arial Narrow" panose="020B0606020202030204" pitchFamily="34" charset="0"/>
                <a:ea typeface="+mj-ea"/>
                <a:cs typeface="+mj-cs"/>
              </a:rPr>
              <a:t>. Dolayısıyla, tehlikenin sonucunda risk oluşur. “</a:t>
            </a:r>
            <a:r>
              <a:rPr lang="tr-TR" sz="1600" b="1" dirty="0">
                <a:latin typeface="Arial Narrow" panose="020B0606020202030204" pitchFamily="34" charset="0"/>
                <a:ea typeface="+mj-ea"/>
                <a:cs typeface="+mj-cs"/>
              </a:rPr>
              <a:t>Bir iş yerinde olan ve olabilecek kazalar nelerdir</a:t>
            </a:r>
            <a:r>
              <a:rPr lang="tr-TR" sz="1600" dirty="0">
                <a:latin typeface="Arial Narrow" panose="020B0606020202030204" pitchFamily="34" charset="0"/>
                <a:ea typeface="+mj-ea"/>
                <a:cs typeface="+mj-cs"/>
              </a:rPr>
              <a:t>?” sorusunun cevabı bizi o iş yerindeki </a:t>
            </a:r>
            <a:r>
              <a:rPr lang="tr-TR" sz="1600" b="1" dirty="0">
                <a:latin typeface="Arial Narrow" panose="020B0606020202030204" pitchFamily="34" charset="0"/>
                <a:ea typeface="+mj-ea"/>
                <a:cs typeface="+mj-cs"/>
              </a:rPr>
              <a:t>risklerin </a:t>
            </a:r>
            <a:r>
              <a:rPr lang="tr-TR" sz="1600" dirty="0">
                <a:latin typeface="Arial Narrow" panose="020B0606020202030204" pitchFamily="34" charset="0"/>
                <a:ea typeface="+mj-ea"/>
                <a:cs typeface="+mj-cs"/>
              </a:rPr>
              <a:t>neler olabileceğini verirken, bu </a:t>
            </a:r>
            <a:r>
              <a:rPr lang="tr-TR" sz="1600" b="1" dirty="0">
                <a:latin typeface="Arial Narrow" panose="020B0606020202030204" pitchFamily="34" charset="0"/>
                <a:ea typeface="+mj-ea"/>
                <a:cs typeface="+mj-cs"/>
              </a:rPr>
              <a:t>riskleri doğuran faktörlerin</a:t>
            </a:r>
            <a:r>
              <a:rPr lang="tr-TR" sz="1600" dirty="0">
                <a:latin typeface="Arial Narrow" panose="020B0606020202030204" pitchFamily="34" charset="0"/>
                <a:ea typeface="+mj-ea"/>
                <a:cs typeface="+mj-cs"/>
              </a:rPr>
              <a:t> neler olduğu ise doğrudan </a:t>
            </a:r>
            <a:r>
              <a:rPr lang="tr-TR" sz="1600" b="1" dirty="0">
                <a:latin typeface="Arial Narrow" panose="020B0606020202030204" pitchFamily="34" charset="0"/>
                <a:ea typeface="+mj-ea"/>
                <a:cs typeface="+mj-cs"/>
              </a:rPr>
              <a:t>tehlikelerin neler olduğunu </a:t>
            </a:r>
            <a:r>
              <a:rPr lang="tr-TR" sz="1600" dirty="0">
                <a:latin typeface="Arial Narrow" panose="020B0606020202030204" pitchFamily="34" charset="0"/>
                <a:ea typeface="+mj-ea"/>
                <a:cs typeface="+mj-cs"/>
              </a:rPr>
              <a:t>tanımlamaktadır. Uygulama faaliyetlerinde tehlikelerin tanımlanması en önemli kısmı oluşturmaktadır. Şekil 1’deki silsileye dikkat etmek gerekmektedir. Sırasıyla tehlike kaynağından tehlikeler ortaya çıkmakta, tehlikeler riski doğurmakta ve sonuçta ise </a:t>
            </a:r>
            <a:r>
              <a:rPr lang="tr-TR" sz="1600" b="1" dirty="0">
                <a:latin typeface="Arial Narrow" panose="020B0606020202030204" pitchFamily="34" charset="0"/>
                <a:ea typeface="+mj-ea"/>
                <a:cs typeface="+mj-cs"/>
              </a:rPr>
              <a:t>hasar meydana gelmektedir</a:t>
            </a:r>
            <a:r>
              <a:rPr lang="tr-TR" sz="1600" dirty="0" smtClean="0">
                <a:latin typeface="Arial Narrow" panose="020B0606020202030204" pitchFamily="34" charset="0"/>
                <a:ea typeface="+mj-ea"/>
                <a:cs typeface="+mj-cs"/>
              </a:rPr>
              <a:t>. Şekil 1</a:t>
            </a:r>
            <a:r>
              <a:rPr lang="tr-TR" sz="1600" dirty="0">
                <a:latin typeface="Arial Narrow" panose="020B0606020202030204" pitchFamily="34" charset="0"/>
                <a:ea typeface="+mj-ea"/>
                <a:cs typeface="+mj-cs"/>
              </a:rPr>
              <a:t>. riskin ortaya çıkışını göstermektedir. </a:t>
            </a:r>
          </a:p>
        </p:txBody>
      </p:sp>
    </p:spTree>
    <p:extLst>
      <p:ext uri="{BB962C8B-B14F-4D97-AF65-F5344CB8AC3E}">
        <p14:creationId xmlns:p14="http://schemas.microsoft.com/office/powerpoint/2010/main" val="25633747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TEHLİKE VE RİSK TANIMI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fontScale="92500" lnSpcReduction="20000"/>
          </a:bodyPr>
          <a:lstStyle/>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r>
              <a:rPr lang="tr-TR" sz="1700" dirty="0" smtClean="0">
                <a:latin typeface="Arial Narrow" panose="020B0606020202030204" pitchFamily="34" charset="0"/>
                <a:ea typeface="+mj-ea"/>
                <a:cs typeface="+mj-cs"/>
              </a:rPr>
              <a:t>	</a:t>
            </a:r>
            <a:r>
              <a:rPr lang="tr-TR" sz="1700" b="1" dirty="0" smtClean="0">
                <a:latin typeface="Arial Narrow" panose="020B0606020202030204" pitchFamily="34" charset="0"/>
                <a:ea typeface="+mj-ea"/>
                <a:cs typeface="+mj-cs"/>
              </a:rPr>
              <a:t>İSG </a:t>
            </a:r>
            <a:r>
              <a:rPr lang="tr-TR" sz="1700" b="1" dirty="0">
                <a:latin typeface="Arial Narrow" panose="020B0606020202030204" pitchFamily="34" charset="0"/>
                <a:ea typeface="+mj-ea"/>
                <a:cs typeface="+mj-cs"/>
              </a:rPr>
              <a:t>uzmanlarının</a:t>
            </a:r>
            <a:r>
              <a:rPr lang="tr-TR" sz="1700" dirty="0">
                <a:latin typeface="Arial Narrow" panose="020B0606020202030204" pitchFamily="34" charset="0"/>
                <a:ea typeface="+mj-ea"/>
                <a:cs typeface="+mj-cs"/>
              </a:rPr>
              <a:t>, çalışanın iş yeri içinde meydana gelebilecek uygunsuzluklara bağlı olarak </a:t>
            </a:r>
            <a:r>
              <a:rPr lang="tr-TR" sz="1700" b="1" dirty="0">
                <a:latin typeface="Arial Narrow" panose="020B0606020202030204" pitchFamily="34" charset="0"/>
                <a:ea typeface="+mj-ea"/>
                <a:cs typeface="+mj-cs"/>
              </a:rPr>
              <a:t>tehlikeleri görmelerini sağlamak ve doğru bir algı yönetimini oluşturmaları gerekmektedir</a:t>
            </a:r>
            <a:r>
              <a:rPr lang="tr-TR" sz="1700" dirty="0">
                <a:latin typeface="Arial Narrow" panose="020B0606020202030204" pitchFamily="34" charset="0"/>
                <a:ea typeface="+mj-ea"/>
                <a:cs typeface="+mj-cs"/>
              </a:rPr>
              <a:t>. İş yerlerinde tehlikeleri tanımlama işlemi, </a:t>
            </a:r>
            <a:r>
              <a:rPr lang="tr-TR" sz="1700" b="1" dirty="0">
                <a:latin typeface="Arial Narrow" panose="020B0606020202030204" pitchFamily="34" charset="0"/>
                <a:ea typeface="+mj-ea"/>
                <a:cs typeface="+mj-cs"/>
              </a:rPr>
              <a:t>çalışanların beyin fırtınası ile olayları iyi irdelemek suretiyle gerçekleşebilir. </a:t>
            </a:r>
          </a:p>
          <a:p>
            <a:pPr marL="0" indent="0">
              <a:lnSpc>
                <a:spcPct val="150000"/>
              </a:lnSpc>
              <a:buNone/>
            </a:pPr>
            <a:r>
              <a:rPr lang="tr-TR" sz="1700" dirty="0" smtClean="0">
                <a:latin typeface="Arial Narrow" panose="020B0606020202030204" pitchFamily="34" charset="0"/>
                <a:ea typeface="+mj-ea"/>
                <a:cs typeface="+mj-cs"/>
              </a:rPr>
              <a:t>	</a:t>
            </a:r>
            <a:r>
              <a:rPr lang="tr-TR" sz="1700" b="1" dirty="0" smtClean="0">
                <a:latin typeface="Arial Narrow" panose="020B0606020202030204" pitchFamily="34" charset="0"/>
                <a:ea typeface="+mj-ea"/>
                <a:cs typeface="+mj-cs"/>
              </a:rPr>
              <a:t>Tehlike </a:t>
            </a:r>
            <a:r>
              <a:rPr lang="tr-TR" sz="1700" b="1" dirty="0">
                <a:latin typeface="Arial Narrow" panose="020B0606020202030204" pitchFamily="34" charset="0"/>
                <a:ea typeface="+mj-ea"/>
                <a:cs typeface="+mj-cs"/>
              </a:rPr>
              <a:t>belirlenirken </a:t>
            </a:r>
            <a:r>
              <a:rPr lang="tr-TR" sz="1700" dirty="0">
                <a:latin typeface="Arial Narrow" panose="020B0606020202030204" pitchFamily="34" charset="0"/>
                <a:ea typeface="+mj-ea"/>
                <a:cs typeface="+mj-cs"/>
              </a:rPr>
              <a:t>iş yerinde çalışanların </a:t>
            </a:r>
            <a:r>
              <a:rPr lang="tr-TR" sz="1700" b="1" dirty="0">
                <a:latin typeface="Arial Narrow" panose="020B0606020202030204" pitchFamily="34" charset="0"/>
                <a:ea typeface="+mj-ea"/>
                <a:cs typeface="+mj-cs"/>
              </a:rPr>
              <a:t>aynı soru yaklaşımları </a:t>
            </a:r>
            <a:r>
              <a:rPr lang="tr-TR" sz="1700" dirty="0">
                <a:latin typeface="Arial Narrow" panose="020B0606020202030204" pitchFamily="34" charset="0"/>
                <a:ea typeface="+mj-ea"/>
                <a:cs typeface="+mj-cs"/>
              </a:rPr>
              <a:t>ile </a:t>
            </a:r>
            <a:r>
              <a:rPr lang="tr-TR" sz="1700" b="1" dirty="0">
                <a:latin typeface="Arial Narrow" panose="020B0606020202030204" pitchFamily="34" charset="0"/>
                <a:ea typeface="+mj-ea"/>
                <a:cs typeface="+mj-cs"/>
              </a:rPr>
              <a:t>ortak bir dil oluşturularak </a:t>
            </a:r>
            <a:r>
              <a:rPr lang="tr-TR" sz="1700" dirty="0">
                <a:latin typeface="Arial Narrow" panose="020B0606020202030204" pitchFamily="34" charset="0"/>
                <a:ea typeface="+mj-ea"/>
                <a:cs typeface="+mj-cs"/>
              </a:rPr>
              <a:t>sistemsel bir çalışma kurulabilir. Doğru soruları sorabilmek için </a:t>
            </a:r>
            <a:r>
              <a:rPr lang="tr-TR" sz="1700" b="1" dirty="0">
                <a:latin typeface="Arial Narrow" panose="020B0606020202030204" pitchFamily="34" charset="0"/>
                <a:ea typeface="+mj-ea"/>
                <a:cs typeface="+mj-cs"/>
              </a:rPr>
              <a:t>uygulamada en çok anket yaklaşımları görülmektedir</a:t>
            </a:r>
            <a:r>
              <a:rPr lang="tr-TR" sz="1700" dirty="0">
                <a:latin typeface="Arial Narrow" panose="020B0606020202030204" pitchFamily="34" charset="0"/>
                <a:ea typeface="+mj-ea"/>
                <a:cs typeface="+mj-cs"/>
              </a:rPr>
              <a:t>. Çalışanların tehlikeyi tanımlamak için doğru soru modellerine bu şekilde ulaşması, tüm çalışanların aynı bakış açısı ile tehlikeleri doğru bir şekilde belirlemesi sağlanabilir. Çalışmalarımızda </a:t>
            </a:r>
            <a:r>
              <a:rPr lang="tr-TR" sz="1700" b="1" dirty="0">
                <a:latin typeface="Arial Narrow" panose="020B0606020202030204" pitchFamily="34" charset="0"/>
                <a:ea typeface="+mj-ea"/>
                <a:cs typeface="+mj-cs"/>
              </a:rPr>
              <a:t>tehlike belirleme işlemi sırasında kullanacağımız sorular aşağıdaki gibi olabilir: </a:t>
            </a:r>
            <a:r>
              <a:rPr lang="tr-TR" sz="1600" dirty="0">
                <a:latin typeface="Arial Narrow" panose="020B0606020202030204" pitchFamily="34" charset="0"/>
                <a:ea typeface="+mj-ea"/>
                <a:cs typeface="+mj-cs"/>
              </a:rPr>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5662" y="1589576"/>
            <a:ext cx="7115908" cy="2454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33747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TEHLİKE VE RİSK TANIMI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a:buFont typeface="Wingdings" panose="05000000000000000000" pitchFamily="2" charset="2"/>
              <a:buChar char="Ø"/>
            </a:pPr>
            <a:r>
              <a:rPr lang="nn-NO" sz="1600" dirty="0" smtClean="0">
                <a:latin typeface="Arial Narrow" panose="020B0606020202030204" pitchFamily="34" charset="0"/>
                <a:ea typeface="+mj-ea"/>
                <a:cs typeface="+mj-cs"/>
              </a:rPr>
              <a:t>Bir </a:t>
            </a:r>
            <a:r>
              <a:rPr lang="nn-NO" sz="1600" dirty="0">
                <a:latin typeface="Arial Narrow" panose="020B0606020202030204" pitchFamily="34" charset="0"/>
                <a:ea typeface="+mj-ea"/>
                <a:cs typeface="+mj-cs"/>
              </a:rPr>
              <a:t>tehlike kaynağı var mıdır? </a:t>
            </a:r>
          </a:p>
          <a:p>
            <a:pPr>
              <a:buFont typeface="Wingdings" panose="05000000000000000000" pitchFamily="2" charset="2"/>
              <a:buChar char="Ø"/>
            </a:pPr>
            <a:r>
              <a:rPr lang="tr-TR" sz="1600" dirty="0" smtClean="0">
                <a:latin typeface="Arial Narrow" panose="020B0606020202030204" pitchFamily="34" charset="0"/>
                <a:ea typeface="+mj-ea"/>
                <a:cs typeface="+mj-cs"/>
              </a:rPr>
              <a:t>Eğer </a:t>
            </a:r>
            <a:r>
              <a:rPr lang="tr-TR" sz="1600" dirty="0">
                <a:latin typeface="Arial Narrow" panose="020B0606020202030204" pitchFamily="34" charset="0"/>
                <a:ea typeface="+mj-ea"/>
                <a:cs typeface="+mj-cs"/>
              </a:rPr>
              <a:t>tehlike kaynağı varsa, kim – ne zarar görebilir? </a:t>
            </a:r>
          </a:p>
          <a:p>
            <a:pPr>
              <a:buFont typeface="Wingdings" panose="05000000000000000000" pitchFamily="2" charset="2"/>
              <a:buChar char="Ø"/>
            </a:pPr>
            <a:r>
              <a:rPr lang="tr-TR" sz="1600" dirty="0" smtClean="0">
                <a:latin typeface="Arial Narrow" panose="020B0606020202030204" pitchFamily="34" charset="0"/>
                <a:ea typeface="+mj-ea"/>
                <a:cs typeface="+mj-cs"/>
              </a:rPr>
              <a:t>Tehlike </a:t>
            </a:r>
            <a:r>
              <a:rPr lang="tr-TR" sz="1600" dirty="0">
                <a:latin typeface="Arial Narrow" panose="020B0606020202030204" pitchFamily="34" charset="0"/>
                <a:ea typeface="+mj-ea"/>
                <a:cs typeface="+mj-cs"/>
              </a:rPr>
              <a:t>nasıl gerçekleşebilir? </a:t>
            </a:r>
            <a:endParaRPr lang="tr-TR" sz="1600" dirty="0" smtClean="0">
              <a:latin typeface="Arial Narrow" panose="020B0606020202030204" pitchFamily="34" charset="0"/>
              <a:ea typeface="+mj-ea"/>
              <a:cs typeface="+mj-cs"/>
            </a:endParaRPr>
          </a:p>
          <a:p>
            <a:pPr marL="0" indent="0">
              <a:buNone/>
            </a:pPr>
            <a:r>
              <a:rPr lang="tr-TR" sz="1600" b="1" dirty="0" smtClean="0">
                <a:latin typeface="Arial Narrow" panose="020B0606020202030204" pitchFamily="34" charset="0"/>
                <a:ea typeface="+mj-ea"/>
                <a:cs typeface="+mj-cs"/>
              </a:rPr>
              <a:t>Soru </a:t>
            </a:r>
            <a:r>
              <a:rPr lang="tr-TR" sz="1600" b="1" dirty="0">
                <a:latin typeface="Arial Narrow" panose="020B0606020202030204" pitchFamily="34" charset="0"/>
                <a:ea typeface="+mj-ea"/>
                <a:cs typeface="+mj-cs"/>
              </a:rPr>
              <a:t>modellerini detaylıca incelersek;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İlk soruda</a:t>
            </a:r>
            <a:r>
              <a:rPr lang="tr-TR" sz="1600" dirty="0">
                <a:latin typeface="Arial Narrow" panose="020B0606020202030204" pitchFamily="34" charset="0"/>
                <a:ea typeface="+mj-ea"/>
                <a:cs typeface="+mj-cs"/>
              </a:rPr>
              <a:t>, çalışanların yapmış oldukları, kendilerinin görev tanımlarından yola çıkarak tanımlanan işlerinde, </a:t>
            </a:r>
            <a:r>
              <a:rPr lang="tr-TR" sz="1600" b="1" dirty="0">
                <a:latin typeface="Arial Narrow" panose="020B0606020202030204" pitchFamily="34" charset="0"/>
                <a:ea typeface="+mj-ea"/>
                <a:cs typeface="+mj-cs"/>
              </a:rPr>
              <a:t>işin ortaya çıkarabileceği bir tehlikenin varlığının kaynağının araştırılması </a:t>
            </a:r>
            <a:r>
              <a:rPr lang="tr-TR" sz="1600" dirty="0">
                <a:latin typeface="Arial Narrow" panose="020B0606020202030204" pitchFamily="34" charset="0"/>
                <a:ea typeface="+mj-ea"/>
                <a:cs typeface="+mj-cs"/>
              </a:rPr>
              <a:t>hedeflenmektedir.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İkinci soruda</a:t>
            </a:r>
            <a:r>
              <a:rPr lang="tr-TR" sz="1600" dirty="0">
                <a:latin typeface="Arial Narrow" panose="020B0606020202030204" pitchFamily="34" charset="0"/>
                <a:ea typeface="+mj-ea"/>
                <a:cs typeface="+mj-cs"/>
              </a:rPr>
              <a:t>, bir tehlike kaynağının varlığı sorgulanarak </a:t>
            </a:r>
            <a:r>
              <a:rPr lang="tr-TR" sz="1600" b="1" dirty="0">
                <a:latin typeface="Arial Narrow" panose="020B0606020202030204" pitchFamily="34" charset="0"/>
                <a:ea typeface="+mj-ea"/>
                <a:cs typeface="+mj-cs"/>
              </a:rPr>
              <a:t>söz konusu olan etkinin durumunun </a:t>
            </a:r>
            <a:r>
              <a:rPr lang="tr-TR" sz="1600" dirty="0">
                <a:latin typeface="Arial Narrow" panose="020B0606020202030204" pitchFamily="34" charset="0"/>
                <a:ea typeface="+mj-ea"/>
                <a:cs typeface="+mj-cs"/>
              </a:rPr>
              <a:t>öğrenilmesi beklenmektedir.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Üçüncü soruda</a:t>
            </a:r>
            <a:r>
              <a:rPr lang="tr-TR" sz="1600" dirty="0">
                <a:latin typeface="Arial Narrow" panose="020B0606020202030204" pitchFamily="34" charset="0"/>
                <a:ea typeface="+mj-ea"/>
                <a:cs typeface="+mj-cs"/>
              </a:rPr>
              <a:t>, kaynak ve etkinin nasıl ne şekilde yaşanacağına ilişkin beyin fırtınasının gerçekleştirilmesi, </a:t>
            </a:r>
            <a:r>
              <a:rPr lang="tr-TR" sz="1600" b="1" dirty="0">
                <a:latin typeface="Arial Narrow" panose="020B0606020202030204" pitchFamily="34" charset="0"/>
                <a:ea typeface="+mj-ea"/>
                <a:cs typeface="+mj-cs"/>
              </a:rPr>
              <a:t>tehlikenin oluşum ve olasılığının ne olduğu yaklaşımının </a:t>
            </a:r>
            <a:r>
              <a:rPr lang="tr-TR" sz="1600" dirty="0">
                <a:latin typeface="Arial Narrow" panose="020B0606020202030204" pitchFamily="34" charset="0"/>
                <a:ea typeface="+mj-ea"/>
                <a:cs typeface="+mj-cs"/>
              </a:rPr>
              <a:t>belirlenmesi hedeflenmektedir</a:t>
            </a:r>
            <a:r>
              <a:rPr lang="tr-TR" sz="1600" dirty="0"/>
              <a:t>. </a:t>
            </a:r>
            <a:endParaRPr lang="tr-TR" sz="1600" dirty="0" smtClean="0"/>
          </a:p>
          <a:p>
            <a:pPr marL="0" indent="0">
              <a:lnSpc>
                <a:spcPct val="150000"/>
              </a:lnSpc>
              <a:buNone/>
            </a:pPr>
            <a:r>
              <a:rPr lang="tr-TR" sz="1600" dirty="0">
                <a:latin typeface="Arial Narrow" panose="020B0606020202030204" pitchFamily="34" charset="0"/>
                <a:ea typeface="+mj-ea"/>
                <a:cs typeface="+mj-cs"/>
              </a:rPr>
              <a:t>Bu tür soru sorma yaklaşımları çalışanın yapmış olduğu işe bağlı ortaya çıkabilecek </a:t>
            </a:r>
            <a:r>
              <a:rPr lang="tr-TR" sz="1600" b="1" dirty="0">
                <a:latin typeface="Arial Narrow" panose="020B0606020202030204" pitchFamily="34" charset="0"/>
                <a:ea typeface="+mj-ea"/>
                <a:cs typeface="+mj-cs"/>
              </a:rPr>
              <a:t>tehlike ve kaynağın etkin yönetimini</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maruziyetin</a:t>
            </a:r>
            <a:r>
              <a:rPr lang="tr-TR" sz="1600" dirty="0">
                <a:latin typeface="Arial Narrow" panose="020B0606020202030204" pitchFamily="34" charset="0"/>
                <a:ea typeface="+mj-ea"/>
                <a:cs typeface="+mj-cs"/>
              </a:rPr>
              <a:t> önlenmesi için gereken faaliyet planlamasının </a:t>
            </a:r>
            <a:r>
              <a:rPr lang="tr-TR" sz="1600" b="1" dirty="0">
                <a:latin typeface="Arial Narrow" panose="020B0606020202030204" pitchFamily="34" charset="0"/>
                <a:ea typeface="+mj-ea"/>
                <a:cs typeface="+mj-cs"/>
              </a:rPr>
              <a:t>risk yönetim anlayışı ile riskin değerlendirmesi </a:t>
            </a:r>
            <a:r>
              <a:rPr lang="tr-TR" sz="1600" dirty="0">
                <a:latin typeface="Arial Narrow" panose="020B0606020202030204" pitchFamily="34" charset="0"/>
                <a:ea typeface="+mj-ea"/>
                <a:cs typeface="+mj-cs"/>
              </a:rPr>
              <a:t>çalışmasına zemin hazırlayacaktır. Böylelikle tehlikelerin tanımlanması işlemi yasal mevzuatın istemiş olduğu prensipte </a:t>
            </a:r>
            <a:r>
              <a:rPr lang="tr-TR" sz="1600" b="1" dirty="0" err="1">
                <a:latin typeface="Arial Narrow" panose="020B0606020202030204" pitchFamily="34" charset="0"/>
                <a:ea typeface="+mj-ea"/>
                <a:cs typeface="+mj-cs"/>
              </a:rPr>
              <a:t>proaktif</a:t>
            </a:r>
            <a:r>
              <a:rPr lang="tr-TR" sz="1600" b="1" dirty="0">
                <a:latin typeface="Arial Narrow" panose="020B0606020202030204" pitchFamily="34" charset="0"/>
                <a:ea typeface="+mj-ea"/>
                <a:cs typeface="+mj-cs"/>
              </a:rPr>
              <a:t> (önleyici) anlayışı </a:t>
            </a:r>
            <a:r>
              <a:rPr lang="tr-TR" sz="1600" dirty="0">
                <a:latin typeface="Arial Narrow" panose="020B0606020202030204" pitchFamily="34" charset="0"/>
                <a:ea typeface="+mj-ea"/>
                <a:cs typeface="+mj-cs"/>
              </a:rPr>
              <a:t>sağlamış olacaktır. </a:t>
            </a:r>
          </a:p>
        </p:txBody>
      </p:sp>
    </p:spTree>
    <p:extLst>
      <p:ext uri="{BB962C8B-B14F-4D97-AF65-F5344CB8AC3E}">
        <p14:creationId xmlns:p14="http://schemas.microsoft.com/office/powerpoint/2010/main" val="22169879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TEHLİKE VE RİSK TANIMI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fontScale="92500" lnSpcReduction="20000"/>
          </a:bodyPr>
          <a:lstStyle/>
          <a:p>
            <a:pPr marL="0" indent="0">
              <a:lnSpc>
                <a:spcPct val="160000"/>
              </a:lnSpc>
              <a:buNone/>
            </a:pPr>
            <a:r>
              <a:rPr lang="tr-TR" sz="1700" dirty="0" smtClean="0">
                <a:latin typeface="Arial Narrow" panose="020B0606020202030204" pitchFamily="34" charset="0"/>
                <a:ea typeface="+mj-ea"/>
                <a:cs typeface="+mj-cs"/>
              </a:rPr>
              <a:t>	Doğru </a:t>
            </a:r>
            <a:r>
              <a:rPr lang="tr-TR" sz="1700" dirty="0">
                <a:latin typeface="Arial Narrow" panose="020B0606020202030204" pitchFamily="34" charset="0"/>
                <a:ea typeface="+mj-ea"/>
                <a:cs typeface="+mj-cs"/>
              </a:rPr>
              <a:t>sorular sayesinde, </a:t>
            </a:r>
            <a:r>
              <a:rPr lang="tr-TR" sz="1700" b="1" dirty="0">
                <a:latin typeface="Arial Narrow" panose="020B0606020202030204" pitchFamily="34" charset="0"/>
                <a:ea typeface="+mj-ea"/>
                <a:cs typeface="+mj-cs"/>
              </a:rPr>
              <a:t>tehlike tanımlarının kategorize edilmesi </a:t>
            </a:r>
            <a:r>
              <a:rPr lang="tr-TR" sz="1700" dirty="0">
                <a:latin typeface="Arial Narrow" panose="020B0606020202030204" pitchFamily="34" charset="0"/>
                <a:ea typeface="+mj-ea"/>
                <a:cs typeface="+mj-cs"/>
              </a:rPr>
              <a:t>değişik şekillerde yapılabilir. Bu tanımlamalar yapılırken aşağıdaki tanımlama </a:t>
            </a:r>
            <a:r>
              <a:rPr lang="tr-TR" sz="1700" b="1" dirty="0">
                <a:latin typeface="Arial Narrow" panose="020B0606020202030204" pitchFamily="34" charset="0"/>
                <a:ea typeface="+mj-ea"/>
                <a:cs typeface="+mj-cs"/>
              </a:rPr>
              <a:t>kategorileri kullanılabilir</a:t>
            </a:r>
            <a:r>
              <a:rPr lang="tr-TR" sz="1700" dirty="0">
                <a:latin typeface="Arial Narrow" panose="020B0606020202030204" pitchFamily="34" charset="0"/>
                <a:ea typeface="+mj-ea"/>
                <a:cs typeface="+mj-cs"/>
              </a:rPr>
              <a:t>: </a:t>
            </a:r>
          </a:p>
          <a:p>
            <a:pPr>
              <a:buFont typeface="Wingdings" panose="05000000000000000000" pitchFamily="2" charset="2"/>
              <a:buChar char="q"/>
            </a:pPr>
            <a:r>
              <a:rPr lang="tr-TR" sz="1700" dirty="0" smtClean="0">
                <a:latin typeface="Arial Narrow" panose="020B0606020202030204" pitchFamily="34" charset="0"/>
                <a:ea typeface="+mj-ea"/>
                <a:cs typeface="+mj-cs"/>
              </a:rPr>
              <a:t>Mekanik </a:t>
            </a:r>
            <a:r>
              <a:rPr lang="tr-TR" sz="1700" dirty="0">
                <a:latin typeface="Arial Narrow" panose="020B0606020202030204" pitchFamily="34" charset="0"/>
                <a:ea typeface="+mj-ea"/>
                <a:cs typeface="+mj-cs"/>
              </a:rPr>
              <a:t>tehlikeler </a:t>
            </a:r>
          </a:p>
          <a:p>
            <a:pPr>
              <a:buFont typeface="Wingdings" panose="05000000000000000000" pitchFamily="2" charset="2"/>
              <a:buChar char="q"/>
            </a:pPr>
            <a:r>
              <a:rPr lang="tr-TR" sz="1700" dirty="0" smtClean="0">
                <a:latin typeface="Arial Narrow" panose="020B0606020202030204" pitchFamily="34" charset="0"/>
                <a:ea typeface="+mj-ea"/>
                <a:cs typeface="+mj-cs"/>
              </a:rPr>
              <a:t>Elektrik </a:t>
            </a:r>
            <a:r>
              <a:rPr lang="tr-TR" sz="1700" dirty="0">
                <a:latin typeface="Arial Narrow" panose="020B0606020202030204" pitchFamily="34" charset="0"/>
                <a:ea typeface="+mj-ea"/>
                <a:cs typeface="+mj-cs"/>
              </a:rPr>
              <a:t>tehlikeleri </a:t>
            </a:r>
          </a:p>
          <a:p>
            <a:pPr>
              <a:buFont typeface="Wingdings" panose="05000000000000000000" pitchFamily="2" charset="2"/>
              <a:buChar char="q"/>
            </a:pPr>
            <a:r>
              <a:rPr lang="tr-TR" sz="1700" dirty="0" smtClean="0">
                <a:latin typeface="Arial Narrow" panose="020B0606020202030204" pitchFamily="34" charset="0"/>
                <a:ea typeface="+mj-ea"/>
                <a:cs typeface="+mj-cs"/>
              </a:rPr>
              <a:t>Radyasyon </a:t>
            </a:r>
            <a:r>
              <a:rPr lang="tr-TR" sz="1700" dirty="0">
                <a:latin typeface="Arial Narrow" panose="020B0606020202030204" pitchFamily="34" charset="0"/>
                <a:ea typeface="+mj-ea"/>
                <a:cs typeface="+mj-cs"/>
              </a:rPr>
              <a:t>tehlikesi </a:t>
            </a:r>
          </a:p>
          <a:p>
            <a:pPr>
              <a:buFont typeface="Wingdings" panose="05000000000000000000" pitchFamily="2" charset="2"/>
              <a:buChar char="q"/>
            </a:pPr>
            <a:r>
              <a:rPr lang="tr-TR" sz="1700" dirty="0" smtClean="0">
                <a:latin typeface="Arial Narrow" panose="020B0606020202030204" pitchFamily="34" charset="0"/>
                <a:ea typeface="+mj-ea"/>
                <a:cs typeface="+mj-cs"/>
              </a:rPr>
              <a:t>Çalışmada </a:t>
            </a:r>
            <a:r>
              <a:rPr lang="tr-TR" sz="1700" dirty="0">
                <a:latin typeface="Arial Narrow" panose="020B0606020202030204" pitchFamily="34" charset="0"/>
                <a:ea typeface="+mj-ea"/>
                <a:cs typeface="+mj-cs"/>
              </a:rPr>
              <a:t>ortaya çıkabilecek madde tehlikesi (gaz, toz vb.) </a:t>
            </a:r>
          </a:p>
          <a:p>
            <a:pPr>
              <a:buFont typeface="Wingdings" panose="05000000000000000000" pitchFamily="2" charset="2"/>
              <a:buChar char="q"/>
            </a:pPr>
            <a:r>
              <a:rPr lang="tr-TR" sz="1700" dirty="0" smtClean="0">
                <a:latin typeface="Arial Narrow" panose="020B0606020202030204" pitchFamily="34" charset="0"/>
                <a:ea typeface="+mj-ea"/>
                <a:cs typeface="+mj-cs"/>
              </a:rPr>
              <a:t>Yangın </a:t>
            </a:r>
            <a:r>
              <a:rPr lang="tr-TR" sz="1700" dirty="0">
                <a:latin typeface="Arial Narrow" panose="020B0606020202030204" pitchFamily="34" charset="0"/>
                <a:ea typeface="+mj-ea"/>
                <a:cs typeface="+mj-cs"/>
              </a:rPr>
              <a:t>ve patlama tehlikesi </a:t>
            </a:r>
          </a:p>
          <a:p>
            <a:endParaRPr lang="tr-TR" sz="1700" dirty="0">
              <a:latin typeface="Arial Narrow" panose="020B0606020202030204" pitchFamily="34" charset="0"/>
              <a:ea typeface="+mj-ea"/>
              <a:cs typeface="+mj-cs"/>
            </a:endParaRPr>
          </a:p>
          <a:p>
            <a:pPr marL="0" indent="0">
              <a:buNone/>
            </a:pPr>
            <a:r>
              <a:rPr lang="tr-TR" sz="1700" dirty="0" smtClean="0">
                <a:latin typeface="Arial Narrow" panose="020B0606020202030204" pitchFamily="34" charset="0"/>
                <a:ea typeface="+mj-ea"/>
                <a:cs typeface="+mj-cs"/>
              </a:rPr>
              <a:t>	</a:t>
            </a:r>
            <a:r>
              <a:rPr lang="tr-TR" sz="1700" b="1" dirty="0" smtClean="0">
                <a:latin typeface="Arial Narrow" panose="020B0606020202030204" pitchFamily="34" charset="0"/>
                <a:ea typeface="+mj-ea"/>
                <a:cs typeface="+mj-cs"/>
              </a:rPr>
              <a:t>Tehlikeler </a:t>
            </a:r>
            <a:r>
              <a:rPr lang="tr-TR" sz="1700" b="1" dirty="0">
                <a:latin typeface="Arial Narrow" panose="020B0606020202030204" pitchFamily="34" charset="0"/>
                <a:ea typeface="+mj-ea"/>
                <a:cs typeface="+mj-cs"/>
              </a:rPr>
              <a:t>tanımlanırken </a:t>
            </a:r>
            <a:r>
              <a:rPr lang="tr-TR" sz="1700" dirty="0">
                <a:latin typeface="Arial Narrow" panose="020B0606020202030204" pitchFamily="34" charset="0"/>
                <a:ea typeface="+mj-ea"/>
                <a:cs typeface="+mj-cs"/>
              </a:rPr>
              <a:t>çalışma ortamı, çalışanlar ve iş yerine ilişkin ilgisine göre asgari olarak </a:t>
            </a:r>
            <a:r>
              <a:rPr lang="tr-TR" sz="1700" b="1" dirty="0">
                <a:latin typeface="Arial Narrow" panose="020B0606020202030204" pitchFamily="34" charset="0"/>
                <a:ea typeface="+mj-ea"/>
                <a:cs typeface="+mj-cs"/>
              </a:rPr>
              <a:t>aşağıda belirtilen bilgiler toplanır: </a:t>
            </a:r>
          </a:p>
          <a:p>
            <a:pPr>
              <a:buFont typeface="Wingdings" panose="05000000000000000000" pitchFamily="2" charset="2"/>
              <a:buChar char="q"/>
            </a:pPr>
            <a:r>
              <a:rPr lang="tr-TR" sz="1700" dirty="0" smtClean="0">
                <a:latin typeface="Arial Narrow" panose="020B0606020202030204" pitchFamily="34" charset="0"/>
                <a:ea typeface="+mj-ea"/>
                <a:cs typeface="+mj-cs"/>
              </a:rPr>
              <a:t>İş </a:t>
            </a:r>
            <a:r>
              <a:rPr lang="tr-TR" sz="1700" dirty="0">
                <a:latin typeface="Arial Narrow" panose="020B0606020202030204" pitchFamily="34" charset="0"/>
                <a:ea typeface="+mj-ea"/>
                <a:cs typeface="+mj-cs"/>
              </a:rPr>
              <a:t>yeri, bina ve eklentileri ,İş yerinde yürütülen faaliyetler ile iş ve işlemler </a:t>
            </a:r>
          </a:p>
          <a:p>
            <a:pPr>
              <a:buFont typeface="Wingdings" panose="05000000000000000000" pitchFamily="2" charset="2"/>
              <a:buChar char="q"/>
            </a:pPr>
            <a:r>
              <a:rPr lang="tr-TR" sz="1700" dirty="0" smtClean="0">
                <a:latin typeface="Arial Narrow" panose="020B0606020202030204" pitchFamily="34" charset="0"/>
                <a:ea typeface="+mj-ea"/>
                <a:cs typeface="+mj-cs"/>
              </a:rPr>
              <a:t>Üretim</a:t>
            </a:r>
            <a:r>
              <a:rPr lang="tr-TR" sz="1700" dirty="0">
                <a:latin typeface="Arial Narrow" panose="020B0606020202030204" pitchFamily="34" charset="0"/>
                <a:ea typeface="+mj-ea"/>
                <a:cs typeface="+mj-cs"/>
              </a:rPr>
              <a:t>, süreç ve teknikleri ,İş ekipmanları </a:t>
            </a:r>
          </a:p>
          <a:p>
            <a:pPr>
              <a:buFont typeface="Wingdings" panose="05000000000000000000" pitchFamily="2" charset="2"/>
              <a:buChar char="q"/>
            </a:pPr>
            <a:r>
              <a:rPr lang="tr-TR" sz="1700" dirty="0">
                <a:latin typeface="Arial Narrow" panose="020B0606020202030204" pitchFamily="34" charset="0"/>
                <a:ea typeface="+mj-ea"/>
                <a:cs typeface="+mj-cs"/>
              </a:rPr>
              <a:t>Kullanılan maddeler, Artık ve atıklarla ilgili işlemler </a:t>
            </a:r>
          </a:p>
          <a:p>
            <a:pPr>
              <a:buFont typeface="Wingdings" panose="05000000000000000000" pitchFamily="2" charset="2"/>
              <a:buChar char="q"/>
            </a:pPr>
            <a:r>
              <a:rPr lang="tr-TR" sz="1700" dirty="0">
                <a:latin typeface="Arial Narrow" panose="020B0606020202030204" pitchFamily="34" charset="0"/>
                <a:ea typeface="+mj-ea"/>
                <a:cs typeface="+mj-cs"/>
              </a:rPr>
              <a:t>Organizasyon ve hiyerarşik yapı, görev, yetki ve sorumluluklar </a:t>
            </a:r>
          </a:p>
          <a:p>
            <a:pPr>
              <a:buFont typeface="Wingdings" panose="05000000000000000000" pitchFamily="2" charset="2"/>
              <a:buChar char="q"/>
            </a:pPr>
            <a:r>
              <a:rPr lang="tr-TR" sz="1700" dirty="0">
                <a:latin typeface="Arial Narrow" panose="020B0606020202030204" pitchFamily="34" charset="0"/>
                <a:ea typeface="+mj-ea"/>
                <a:cs typeface="+mj-cs"/>
              </a:rPr>
              <a:t>Çalışanların tecrübe ve düşünceleri ,  İş yerinin teftiş sonuçları, Meslek hastalığı kayıtları, İş kazası kayıtları , Ramak kala olay kayıtları </a:t>
            </a:r>
          </a:p>
          <a:p>
            <a:pPr>
              <a:buFont typeface="Wingdings" panose="05000000000000000000" pitchFamily="2" charset="2"/>
              <a:buChar char="q"/>
            </a:pPr>
            <a:r>
              <a:rPr lang="tr-TR" sz="1700" dirty="0" smtClean="0">
                <a:latin typeface="Arial Narrow" panose="020B0606020202030204" pitchFamily="34" charset="0"/>
                <a:ea typeface="+mj-ea"/>
                <a:cs typeface="+mj-cs"/>
              </a:rPr>
              <a:t>Malzeme </a:t>
            </a:r>
            <a:r>
              <a:rPr lang="tr-TR" sz="1700" dirty="0">
                <a:latin typeface="Arial Narrow" panose="020B0606020202030204" pitchFamily="34" charset="0"/>
                <a:ea typeface="+mj-ea"/>
                <a:cs typeface="+mj-cs"/>
              </a:rPr>
              <a:t>güvenlik bilgi formları , Acil durum planları </a:t>
            </a:r>
            <a:r>
              <a:rPr lang="tr-TR" sz="1700" dirty="0" smtClean="0">
                <a:latin typeface="Arial Narrow" panose="020B0606020202030204" pitchFamily="34" charset="0"/>
                <a:ea typeface="+mj-ea"/>
                <a:cs typeface="+mj-cs"/>
              </a:rPr>
              <a:t>…….</a:t>
            </a:r>
            <a:endParaRPr lang="tr-TR" sz="1700" dirty="0">
              <a:latin typeface="Arial Narrow" panose="020B0606020202030204" pitchFamily="34" charset="0"/>
              <a:ea typeface="+mj-ea"/>
              <a:cs typeface="+mj-cs"/>
            </a:endParaRPr>
          </a:p>
          <a:p>
            <a:pPr>
              <a:buFont typeface="Wingdings" panose="05000000000000000000" pitchFamily="2" charset="2"/>
              <a:buChar char="q"/>
            </a:pPr>
            <a:endParaRPr lang="tr-TR" sz="1700" dirty="0">
              <a:latin typeface="Arial Narrow" panose="020B0606020202030204" pitchFamily="34" charset="0"/>
              <a:ea typeface="+mj-ea"/>
              <a:cs typeface="+mj-cs"/>
            </a:endParaRPr>
          </a:p>
          <a:p>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9007473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TEHLİKE VE RİSK TANIMI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7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Tehlikelere </a:t>
            </a:r>
            <a:r>
              <a:rPr lang="tr-TR" sz="1600" dirty="0">
                <a:latin typeface="Arial Narrow" panose="020B0606020202030204" pitchFamily="34" charset="0"/>
                <a:ea typeface="+mj-ea"/>
                <a:cs typeface="+mj-cs"/>
              </a:rPr>
              <a:t>ilişkin bilgiler toplanırken </a:t>
            </a:r>
            <a:r>
              <a:rPr lang="tr-TR" sz="1600" b="1" dirty="0">
                <a:latin typeface="Arial Narrow" panose="020B0606020202030204" pitchFamily="34" charset="0"/>
                <a:ea typeface="+mj-ea"/>
                <a:cs typeface="+mj-cs"/>
              </a:rPr>
              <a:t>aynı üretim, yöntem ve teknikleri ile üretim yapan benzer iş yerlerinde </a:t>
            </a:r>
            <a:r>
              <a:rPr lang="tr-TR" sz="1600" dirty="0">
                <a:latin typeface="Arial Narrow" panose="020B0606020202030204" pitchFamily="34" charset="0"/>
                <a:ea typeface="+mj-ea"/>
                <a:cs typeface="+mj-cs"/>
              </a:rPr>
              <a:t>meydana gelen </a:t>
            </a:r>
            <a:r>
              <a:rPr lang="tr-TR" sz="1600" b="1" dirty="0">
                <a:latin typeface="Arial Narrow" panose="020B0606020202030204" pitchFamily="34" charset="0"/>
                <a:ea typeface="+mj-ea"/>
                <a:cs typeface="+mj-cs"/>
              </a:rPr>
              <a:t>iş kazaları ve ortaya çıkan meslek hastalıkları </a:t>
            </a:r>
            <a:r>
              <a:rPr lang="tr-TR" sz="1600" dirty="0">
                <a:latin typeface="Arial Narrow" panose="020B0606020202030204" pitchFamily="34" charset="0"/>
                <a:ea typeface="+mj-ea"/>
                <a:cs typeface="+mj-cs"/>
              </a:rPr>
              <a:t>da değerlendirilebilir. </a:t>
            </a:r>
          </a:p>
          <a:p>
            <a:pPr marL="0" indent="0">
              <a:lnSpc>
                <a:spcPct val="150000"/>
              </a:lnSpc>
              <a:buNone/>
            </a:pPr>
            <a:r>
              <a:rPr lang="tr-TR" sz="1600" dirty="0" smtClean="0">
                <a:latin typeface="Arial Narrow" panose="020B0606020202030204" pitchFamily="34" charset="0"/>
                <a:ea typeface="+mj-ea"/>
                <a:cs typeface="+mj-cs"/>
              </a:rPr>
              <a:t>	Toplanan </a:t>
            </a:r>
            <a:r>
              <a:rPr lang="tr-TR" sz="1600" dirty="0">
                <a:latin typeface="Arial Narrow" panose="020B0606020202030204" pitchFamily="34" charset="0"/>
                <a:ea typeface="+mj-ea"/>
                <a:cs typeface="+mj-cs"/>
              </a:rPr>
              <a:t>bilgiler ışığında; </a:t>
            </a:r>
            <a:r>
              <a:rPr lang="tr-TR" sz="1600" b="1" dirty="0">
                <a:latin typeface="Arial Narrow" panose="020B0606020202030204" pitchFamily="34" charset="0"/>
                <a:ea typeface="+mj-ea"/>
                <a:cs typeface="+mj-cs"/>
              </a:rPr>
              <a:t>iş sağlığı ve güvenliği ile ilgili mevzuatta yer alan hükümler </a:t>
            </a:r>
            <a:r>
              <a:rPr lang="tr-TR" sz="1600" dirty="0">
                <a:latin typeface="Arial Narrow" panose="020B0606020202030204" pitchFamily="34" charset="0"/>
                <a:ea typeface="+mj-ea"/>
                <a:cs typeface="+mj-cs"/>
              </a:rPr>
              <a:t>de dikkate alınarak çalışma ortamında bulunan </a:t>
            </a:r>
            <a:r>
              <a:rPr lang="tr-TR" sz="1600" b="1" dirty="0">
                <a:latin typeface="Arial Narrow" panose="020B0606020202030204" pitchFamily="34" charset="0"/>
                <a:ea typeface="+mj-ea"/>
                <a:cs typeface="+mj-cs"/>
              </a:rPr>
              <a:t>fiziksel, kimyasal, biyolojik, </a:t>
            </a:r>
            <a:r>
              <a:rPr lang="tr-TR" sz="1600" b="1" dirty="0" err="1">
                <a:latin typeface="Arial Narrow" panose="020B0606020202030204" pitchFamily="34" charset="0"/>
                <a:ea typeface="+mj-ea"/>
                <a:cs typeface="+mj-cs"/>
              </a:rPr>
              <a:t>psikososyal</a:t>
            </a:r>
            <a:r>
              <a:rPr lang="tr-TR" sz="1600" b="1" dirty="0">
                <a:latin typeface="Arial Narrow" panose="020B0606020202030204" pitchFamily="34" charset="0"/>
                <a:ea typeface="+mj-ea"/>
                <a:cs typeface="+mj-cs"/>
              </a:rPr>
              <a:t>, ergonomik ve benzeri tehlike kaynaklarından </a:t>
            </a:r>
            <a:r>
              <a:rPr lang="tr-TR" sz="1600" dirty="0">
                <a:latin typeface="Arial Narrow" panose="020B0606020202030204" pitchFamily="34" charset="0"/>
                <a:ea typeface="+mj-ea"/>
                <a:cs typeface="+mj-cs"/>
              </a:rPr>
              <a:t>oluşan veya bunların etkileşimi sonucu ortaya çıkabilecek </a:t>
            </a:r>
            <a:r>
              <a:rPr lang="tr-TR" sz="1600" b="1" dirty="0">
                <a:latin typeface="Arial Narrow" panose="020B0606020202030204" pitchFamily="34" charset="0"/>
                <a:ea typeface="+mj-ea"/>
                <a:cs typeface="+mj-cs"/>
              </a:rPr>
              <a:t>tehlikeler belirlenir ve kayda alınır.</a:t>
            </a:r>
          </a:p>
          <a:p>
            <a:pPr marL="0" indent="0">
              <a:buNone/>
            </a:pPr>
            <a:r>
              <a:rPr lang="tr-TR" sz="1600" dirty="0">
                <a:latin typeface="Arial Narrow" panose="020B0606020202030204" pitchFamily="34" charset="0"/>
                <a:ea typeface="+mj-ea"/>
                <a:cs typeface="+mj-cs"/>
              </a:rPr>
              <a:t>Bu belirleme yapılırken </a:t>
            </a:r>
            <a:r>
              <a:rPr lang="tr-TR" sz="1600" b="1" dirty="0">
                <a:latin typeface="Arial Narrow" panose="020B0606020202030204" pitchFamily="34" charset="0"/>
                <a:ea typeface="+mj-ea"/>
                <a:cs typeface="+mj-cs"/>
              </a:rPr>
              <a:t>aşağıdaki hususlar</a:t>
            </a:r>
            <a:r>
              <a:rPr lang="tr-TR" sz="1600" dirty="0">
                <a:latin typeface="Arial Narrow" panose="020B0606020202030204" pitchFamily="34" charset="0"/>
                <a:ea typeface="+mj-ea"/>
                <a:cs typeface="+mj-cs"/>
              </a:rPr>
              <a:t>, bu hususlardan etkilenecekler ve ne şekilde etkilenebilecekleri </a:t>
            </a:r>
            <a:r>
              <a:rPr lang="tr-TR" sz="1600" b="1" dirty="0">
                <a:latin typeface="Arial Narrow" panose="020B0606020202030204" pitchFamily="34" charset="0"/>
                <a:ea typeface="+mj-ea"/>
                <a:cs typeface="+mj-cs"/>
              </a:rPr>
              <a:t>göz önünde bulundurulur</a:t>
            </a:r>
            <a:r>
              <a:rPr lang="tr-TR" sz="1600" dirty="0">
                <a:latin typeface="Arial Narrow" panose="020B0606020202030204" pitchFamily="34" charset="0"/>
                <a:ea typeface="+mj-ea"/>
                <a:cs typeface="+mj-cs"/>
              </a:rPr>
              <a:t>. </a:t>
            </a:r>
          </a:p>
          <a:p>
            <a:pPr>
              <a:buFont typeface="Wingdings" panose="05000000000000000000" pitchFamily="2" charset="2"/>
              <a:buChar char="q"/>
            </a:pPr>
            <a:r>
              <a:rPr lang="tr-TR" sz="1600" b="1" dirty="0" smtClean="0">
                <a:latin typeface="Arial Narrow" panose="020B0606020202030204" pitchFamily="34" charset="0"/>
                <a:ea typeface="+mj-ea"/>
                <a:cs typeface="+mj-cs"/>
              </a:rPr>
              <a:t>İşletmenin </a:t>
            </a:r>
            <a:r>
              <a:rPr lang="tr-TR" sz="1600" b="1" dirty="0">
                <a:latin typeface="Arial Narrow" panose="020B0606020202030204" pitchFamily="34" charset="0"/>
                <a:ea typeface="+mj-ea"/>
                <a:cs typeface="+mj-cs"/>
              </a:rPr>
              <a:t>yeri nedeniyle </a:t>
            </a:r>
            <a:r>
              <a:rPr lang="tr-TR" sz="1600" dirty="0">
                <a:latin typeface="Arial Narrow" panose="020B0606020202030204" pitchFamily="34" charset="0"/>
                <a:ea typeface="+mj-ea"/>
                <a:cs typeface="+mj-cs"/>
              </a:rPr>
              <a:t>ortaya çıkabilecek tehlikeler </a:t>
            </a:r>
          </a:p>
          <a:p>
            <a:pPr>
              <a:buFont typeface="Wingdings" panose="05000000000000000000" pitchFamily="2" charset="2"/>
              <a:buChar char="q"/>
            </a:pPr>
            <a:r>
              <a:rPr lang="tr-TR" sz="1600" dirty="0" smtClean="0">
                <a:latin typeface="Arial Narrow" panose="020B0606020202030204" pitchFamily="34" charset="0"/>
                <a:ea typeface="+mj-ea"/>
                <a:cs typeface="+mj-cs"/>
              </a:rPr>
              <a:t>Seçilen </a:t>
            </a:r>
            <a:r>
              <a:rPr lang="tr-TR" sz="1600" dirty="0">
                <a:latin typeface="Arial Narrow" panose="020B0606020202030204" pitchFamily="34" charset="0"/>
                <a:ea typeface="+mj-ea"/>
                <a:cs typeface="+mj-cs"/>
              </a:rPr>
              <a:t>alanda, iş yeri bina ve eklentilerinin </a:t>
            </a:r>
            <a:r>
              <a:rPr lang="tr-TR" sz="1600" b="1" dirty="0">
                <a:latin typeface="Arial Narrow" panose="020B0606020202030204" pitchFamily="34" charset="0"/>
                <a:ea typeface="+mj-ea"/>
                <a:cs typeface="+mj-cs"/>
              </a:rPr>
              <a:t>plana uygun yerleştirilmemesi </a:t>
            </a:r>
            <a:r>
              <a:rPr lang="tr-TR" sz="1600" dirty="0">
                <a:latin typeface="Arial Narrow" panose="020B0606020202030204" pitchFamily="34" charset="0"/>
                <a:ea typeface="+mj-ea"/>
                <a:cs typeface="+mj-cs"/>
              </a:rPr>
              <a:t>veya planda olmayan ilavelerin yapılmasından kaynaklanabilecek tehlikeler </a:t>
            </a:r>
          </a:p>
          <a:p>
            <a:pPr>
              <a:buFont typeface="Wingdings" panose="05000000000000000000" pitchFamily="2" charset="2"/>
              <a:buChar char="q"/>
            </a:pPr>
            <a:r>
              <a:rPr lang="tr-TR" sz="1600" dirty="0" smtClean="0">
                <a:latin typeface="Arial Narrow" panose="020B0606020202030204" pitchFamily="34" charset="0"/>
                <a:ea typeface="+mj-ea"/>
                <a:cs typeface="+mj-cs"/>
              </a:rPr>
              <a:t>İş </a:t>
            </a:r>
            <a:r>
              <a:rPr lang="tr-TR" sz="1600" dirty="0">
                <a:latin typeface="Arial Narrow" panose="020B0606020202030204" pitchFamily="34" charset="0"/>
                <a:ea typeface="+mj-ea"/>
                <a:cs typeface="+mj-cs"/>
              </a:rPr>
              <a:t>yeri bina ve eklentilerinin </a:t>
            </a:r>
            <a:r>
              <a:rPr lang="tr-TR" sz="1600" b="1" dirty="0">
                <a:latin typeface="Arial Narrow" panose="020B0606020202030204" pitchFamily="34" charset="0"/>
                <a:ea typeface="+mj-ea"/>
                <a:cs typeface="+mj-cs"/>
              </a:rPr>
              <a:t>yapı ve yapım tarzı ile seçilen yapı malzemelerinden </a:t>
            </a:r>
            <a:r>
              <a:rPr lang="tr-TR" sz="1600" dirty="0">
                <a:latin typeface="Arial Narrow" panose="020B0606020202030204" pitchFamily="34" charset="0"/>
                <a:ea typeface="+mj-ea"/>
                <a:cs typeface="+mj-cs"/>
              </a:rPr>
              <a:t>kaynaklanabilecek tehlikeler </a:t>
            </a:r>
          </a:p>
          <a:p>
            <a:pPr>
              <a:buFont typeface="Wingdings" panose="05000000000000000000" pitchFamily="2" charset="2"/>
              <a:buChar char="q"/>
            </a:pPr>
            <a:r>
              <a:rPr lang="tr-TR" sz="1600" dirty="0" smtClean="0">
                <a:latin typeface="Arial Narrow" panose="020B0606020202030204" pitchFamily="34" charset="0"/>
                <a:ea typeface="+mj-ea"/>
                <a:cs typeface="+mj-cs"/>
              </a:rPr>
              <a:t>Bakım </a:t>
            </a:r>
            <a:r>
              <a:rPr lang="tr-TR" sz="1600" dirty="0">
                <a:latin typeface="Arial Narrow" panose="020B0606020202030204" pitchFamily="34" charset="0"/>
                <a:ea typeface="+mj-ea"/>
                <a:cs typeface="+mj-cs"/>
              </a:rPr>
              <a:t>ve onarım işleri de dâhil iş yerinde yürütülecek her türlü faaliyet esnasında </a:t>
            </a:r>
            <a:r>
              <a:rPr lang="tr-TR" sz="1600" b="1" dirty="0">
                <a:latin typeface="Arial Narrow" panose="020B0606020202030204" pitchFamily="34" charset="0"/>
                <a:ea typeface="+mj-ea"/>
                <a:cs typeface="+mj-cs"/>
              </a:rPr>
              <a:t>çalışma usulleri, vardiya düzeni, ekip çalışması, organizasyon, nezaret sistemi, hiyerarşik düzen, ziyaretçi</a:t>
            </a:r>
            <a:r>
              <a:rPr lang="tr-TR" sz="1600" dirty="0">
                <a:latin typeface="Arial Narrow" panose="020B0606020202030204" pitchFamily="34" charset="0"/>
                <a:ea typeface="+mj-ea"/>
                <a:cs typeface="+mj-cs"/>
              </a:rPr>
              <a:t> veya işyeri çalışanı olmayan diğer kişiler gibi faktörlerden kaynaklanabilecek tehlikeler </a:t>
            </a:r>
            <a:endParaRPr lang="tr-TR" sz="1600" dirty="0"/>
          </a:p>
          <a:p>
            <a:pPr>
              <a:buFont typeface="Wingdings" panose="05000000000000000000" pitchFamily="2" charset="2"/>
              <a:buChar char="q"/>
            </a:pPr>
            <a:r>
              <a:rPr lang="tr-TR" sz="1600" dirty="0">
                <a:latin typeface="Arial Narrow" panose="020B0606020202030204" pitchFamily="34" charset="0"/>
                <a:ea typeface="+mj-ea"/>
                <a:cs typeface="+mj-cs"/>
              </a:rPr>
              <a:t>Çalışanın, </a:t>
            </a:r>
            <a:r>
              <a:rPr lang="tr-TR" sz="1600" b="1" dirty="0">
                <a:latin typeface="Arial Narrow" panose="020B0606020202030204" pitchFamily="34" charset="0"/>
                <a:ea typeface="+mj-ea"/>
                <a:cs typeface="+mj-cs"/>
              </a:rPr>
              <a:t>iş yeri içerisindeki ulaşım yollarının </a:t>
            </a:r>
            <a:r>
              <a:rPr lang="tr-TR" sz="1600" dirty="0">
                <a:latin typeface="Arial Narrow" panose="020B0606020202030204" pitchFamily="34" charset="0"/>
                <a:ea typeface="+mj-ea"/>
                <a:cs typeface="+mj-cs"/>
              </a:rPr>
              <a:t>kullanımından kaynaklanabilecek tehlikeler </a:t>
            </a:r>
          </a:p>
          <a:p>
            <a:endParaRPr lang="tr-TR" sz="1600" dirty="0">
              <a:latin typeface="Arial Narrow" panose="020B0606020202030204" pitchFamily="34" charset="0"/>
              <a:ea typeface="+mj-ea"/>
              <a:cs typeface="+mj-cs"/>
            </a:endParaRPr>
          </a:p>
          <a:p>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1503237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TEHLİKE VE RİSK TANIMI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7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İşletmede tehlikeleri tanımlama işi, </a:t>
            </a:r>
            <a:r>
              <a:rPr lang="tr-TR" sz="1600" b="1" dirty="0">
                <a:latin typeface="Arial Narrow" panose="020B0606020202030204" pitchFamily="34" charset="0"/>
                <a:ea typeface="+mj-ea"/>
                <a:cs typeface="+mj-cs"/>
              </a:rPr>
              <a:t>bir ekip ve liderlik çalışmasıdır</a:t>
            </a:r>
            <a:r>
              <a:rPr lang="tr-TR" sz="1600" dirty="0">
                <a:latin typeface="Arial Narrow" panose="020B0606020202030204" pitchFamily="34" charset="0"/>
                <a:ea typeface="+mj-ea"/>
                <a:cs typeface="+mj-cs"/>
              </a:rPr>
              <a:t>. Yapılacak çalışmalarda mevcut tehlikelerin saptanması ve diğer bir açıdan belirlenmesi ile işyerinde </a:t>
            </a:r>
            <a:r>
              <a:rPr lang="tr-TR" sz="1600" b="1" dirty="0">
                <a:latin typeface="Arial Narrow" panose="020B0606020202030204" pitchFamily="34" charset="0"/>
                <a:ea typeface="+mj-ea"/>
                <a:cs typeface="+mj-cs"/>
              </a:rPr>
              <a:t>risk değerlendirme çalışmasının ekip çalışması ile yapılmasına geçilecektir</a:t>
            </a:r>
            <a:r>
              <a:rPr lang="tr-TR" sz="1600" dirty="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	Tehlikelerden </a:t>
            </a:r>
            <a:r>
              <a:rPr lang="tr-TR" sz="1600" dirty="0">
                <a:latin typeface="Arial Narrow" panose="020B0606020202030204" pitchFamily="34" charset="0"/>
                <a:ea typeface="+mj-ea"/>
                <a:cs typeface="+mj-cs"/>
              </a:rPr>
              <a:t>yola çıkarak işletme içinde meydana gelebilecek </a:t>
            </a:r>
            <a:r>
              <a:rPr lang="tr-TR" sz="1600" b="1" dirty="0">
                <a:latin typeface="Arial Narrow" panose="020B0606020202030204" pitchFamily="34" charset="0"/>
                <a:ea typeface="+mj-ea"/>
                <a:cs typeface="+mj-cs"/>
              </a:rPr>
              <a:t>acil durumların değerlendirmesi de önemlidir</a:t>
            </a:r>
            <a:r>
              <a:rPr lang="tr-TR" sz="1600" dirty="0">
                <a:latin typeface="Arial Narrow" panose="020B0606020202030204" pitchFamily="34" charset="0"/>
                <a:ea typeface="+mj-ea"/>
                <a:cs typeface="+mj-cs"/>
              </a:rPr>
              <a:t>. Tehlikelerin, afete dönüşmemesi veya dönüşse bile </a:t>
            </a:r>
            <a:r>
              <a:rPr lang="tr-TR" sz="1600" b="1" dirty="0">
                <a:latin typeface="Arial Narrow" panose="020B0606020202030204" pitchFamily="34" charset="0"/>
                <a:ea typeface="+mj-ea"/>
                <a:cs typeface="+mj-cs"/>
              </a:rPr>
              <a:t>en az zararla atlatılabilmesi alınacak tedbirler ve riskin azaltılması ile mümkün olabilir</a:t>
            </a:r>
            <a:r>
              <a:rPr lang="tr-TR" sz="1600" dirty="0">
                <a:latin typeface="Arial Narrow" panose="020B0606020202030204" pitchFamily="34" charset="0"/>
                <a:ea typeface="+mj-ea"/>
                <a:cs typeface="+mj-cs"/>
              </a:rPr>
              <a:t>. Tehlikenin neden olabileceği riskin belirlenmesi için </a:t>
            </a:r>
            <a:r>
              <a:rPr lang="tr-TR" sz="1600" b="1" dirty="0">
                <a:latin typeface="Arial Narrow" panose="020B0606020202030204" pitchFamily="34" charset="0"/>
                <a:ea typeface="+mj-ea"/>
                <a:cs typeface="+mj-cs"/>
              </a:rPr>
              <a:t>zarar görebilirlik değerlendirmesi </a:t>
            </a:r>
            <a:r>
              <a:rPr lang="tr-TR" sz="1600" dirty="0">
                <a:latin typeface="Arial Narrow" panose="020B0606020202030204" pitchFamily="34" charset="0"/>
                <a:ea typeface="+mj-ea"/>
                <a:cs typeface="+mj-cs"/>
              </a:rPr>
              <a:t>yapılmalıdır. </a:t>
            </a:r>
            <a:r>
              <a:rPr lang="tr-TR" sz="1600" b="1" dirty="0">
                <a:latin typeface="Arial Narrow" panose="020B0606020202030204" pitchFamily="34" charset="0"/>
                <a:ea typeface="+mj-ea"/>
                <a:cs typeface="+mj-cs"/>
              </a:rPr>
              <a:t>Risk belirlenmesiyle </a:t>
            </a:r>
            <a:r>
              <a:rPr lang="tr-TR" sz="1600" dirty="0">
                <a:latin typeface="Arial Narrow" panose="020B0606020202030204" pitchFamily="34" charset="0"/>
                <a:ea typeface="+mj-ea"/>
                <a:cs typeface="+mj-cs"/>
              </a:rPr>
              <a:t>aşağı yukarı değişik büyüklükteki iş yerlerinin yaşayabileceği </a:t>
            </a:r>
            <a:r>
              <a:rPr lang="tr-TR" sz="1600" b="1" dirty="0">
                <a:latin typeface="Arial Narrow" panose="020B0606020202030204" pitchFamily="34" charset="0"/>
                <a:ea typeface="+mj-ea"/>
                <a:cs typeface="+mj-cs"/>
              </a:rPr>
              <a:t>acil durumların hangi boyutta etki oluşturabileceği tahmin edilebilir</a:t>
            </a:r>
            <a:r>
              <a:rPr lang="tr-TR" sz="1600" dirty="0">
                <a:latin typeface="Arial Narrow" panose="020B0606020202030204" pitchFamily="34" charset="0"/>
                <a:ea typeface="+mj-ea"/>
                <a:cs typeface="+mj-cs"/>
              </a:rPr>
              <a:t>. Bilimsel kriterler ve istatistiki veriler dikkate alınarak farklı acil durumlar için iş yerinin hasar görebilirliğini veya çalışanların zarar görebilirlik ihtimallerini ortaya koymak mümkündür. </a:t>
            </a:r>
            <a:r>
              <a:rPr lang="tr-TR" sz="1600" b="1" dirty="0">
                <a:latin typeface="Arial Narrow" panose="020B0606020202030204" pitchFamily="34" charset="0"/>
                <a:ea typeface="+mj-ea"/>
                <a:cs typeface="+mj-cs"/>
              </a:rPr>
              <a:t>Mevcut tehlikelerin oluşturacağı acil durumlar için risk analizi yapılmalı</a:t>
            </a:r>
            <a:r>
              <a:rPr lang="tr-TR" sz="1600" dirty="0">
                <a:latin typeface="Arial Narrow" panose="020B0606020202030204" pitchFamily="34" charset="0"/>
                <a:ea typeface="+mj-ea"/>
                <a:cs typeface="+mj-cs"/>
              </a:rPr>
              <a:t>, bu riskin gerçekleşmesi halinde eldeki imkan ve kaynaklarla nasıl karşı koyulacağı belirlenmeli, </a:t>
            </a:r>
            <a:r>
              <a:rPr lang="tr-TR" sz="1600" b="1" dirty="0">
                <a:latin typeface="Arial Narrow" panose="020B0606020202030204" pitchFamily="34" charset="0"/>
                <a:ea typeface="+mj-ea"/>
                <a:cs typeface="+mj-cs"/>
              </a:rPr>
              <a:t>geçmiş deneyimlerden çıkarılan dersler ışığında yeni eylem planları geliştirilmelidir</a:t>
            </a:r>
            <a:r>
              <a:rPr lang="tr-TR" sz="1600" dirty="0">
                <a:latin typeface="Arial Narrow" panose="020B0606020202030204" pitchFamily="34" charset="0"/>
                <a:ea typeface="+mj-ea"/>
                <a:cs typeface="+mj-cs"/>
              </a:rPr>
              <a:t>. </a:t>
            </a:r>
          </a:p>
          <a:p>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8700431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TEHLİKE VE RİSK TANIMI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lnSpcReduction="10000"/>
          </a:bodyPr>
          <a:lstStyle/>
          <a:p>
            <a:pPr marL="0" indent="0">
              <a:buNone/>
            </a:pPr>
            <a:r>
              <a:rPr lang="tr-TR" sz="1800" b="1" dirty="0">
                <a:latin typeface="Arial Narrow" panose="020B0606020202030204" pitchFamily="34" charset="0"/>
                <a:ea typeface="+mj-ea"/>
                <a:cs typeface="+mj-cs"/>
              </a:rPr>
              <a:t>2.2. Risklerin Belirlenmesi </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Risk</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mühendislik literatüründe, </a:t>
            </a:r>
            <a:r>
              <a:rPr lang="tr-TR" sz="1600" b="1" dirty="0">
                <a:latin typeface="Arial Narrow" panose="020B0606020202030204" pitchFamily="34" charset="0"/>
                <a:ea typeface="+mj-ea"/>
                <a:cs typeface="+mj-cs"/>
              </a:rPr>
              <a:t>beklenen kayıpla ilişkilendirilir</a:t>
            </a:r>
            <a:r>
              <a:rPr lang="tr-TR" sz="1600" dirty="0">
                <a:latin typeface="Arial Narrow" panose="020B0606020202030204" pitchFamily="34" charset="0"/>
                <a:ea typeface="+mj-ea"/>
                <a:cs typeface="+mj-cs"/>
              </a:rPr>
              <a:t>. Risk kavramı, </a:t>
            </a:r>
            <a:r>
              <a:rPr lang="tr-TR" sz="1600" b="1" dirty="0">
                <a:latin typeface="Arial Narrow" panose="020B0606020202030204" pitchFamily="34" charset="0"/>
                <a:ea typeface="+mj-ea"/>
                <a:cs typeface="+mj-cs"/>
              </a:rPr>
              <a:t>olaylar, şiddet ve olasılıktan meydana gelmektedir</a:t>
            </a:r>
            <a:r>
              <a:rPr lang="tr-TR" sz="1600" dirty="0">
                <a:latin typeface="Arial Narrow" panose="020B0606020202030204" pitchFamily="34" charset="0"/>
                <a:ea typeface="+mj-ea"/>
                <a:cs typeface="+mj-cs"/>
              </a:rPr>
              <a:t>. Belirsizlikler, olasılıklarla ifade edilir. Şiddet ise sonucu karakterize etme yoludur. </a:t>
            </a:r>
            <a:r>
              <a:rPr lang="tr-TR" sz="1600" b="1" dirty="0">
                <a:latin typeface="Arial Narrow" panose="020B0606020202030204" pitchFamily="34" charset="0"/>
                <a:ea typeface="+mj-ea"/>
                <a:cs typeface="+mj-cs"/>
              </a:rPr>
              <a:t>Riskin sonucunda mutlaka bir zarara uğrama ve kayıp durumu söz konusudur.</a:t>
            </a:r>
            <a:r>
              <a:rPr lang="tr-TR" sz="1600" dirty="0">
                <a:latin typeface="Arial Narrow" panose="020B0606020202030204" pitchFamily="34" charset="0"/>
                <a:ea typeface="+mj-ea"/>
                <a:cs typeface="+mj-cs"/>
              </a:rPr>
              <a:t> İşletmede kayıp oluşturan riskler, işletmenin istediği hedeflere ulaşmasını engellemektedir. Risk meydana geldiğinde işletmenin </a:t>
            </a:r>
            <a:r>
              <a:rPr lang="tr-TR" sz="1600" b="1" dirty="0">
                <a:latin typeface="Arial Narrow" panose="020B0606020202030204" pitchFamily="34" charset="0"/>
                <a:ea typeface="+mj-ea"/>
                <a:cs typeface="+mj-cs"/>
              </a:rPr>
              <a:t>hedefleri üzerinde negatif etkileri bulunduğundan </a:t>
            </a:r>
            <a:r>
              <a:rPr lang="tr-TR" sz="1600" dirty="0">
                <a:latin typeface="Arial Narrow" panose="020B0606020202030204" pitchFamily="34" charset="0"/>
                <a:ea typeface="+mj-ea"/>
                <a:cs typeface="+mj-cs"/>
              </a:rPr>
              <a:t>dolayı, </a:t>
            </a:r>
            <a:r>
              <a:rPr lang="tr-TR" sz="1600" b="1" dirty="0">
                <a:latin typeface="Arial Narrow" panose="020B0606020202030204" pitchFamily="34" charset="0"/>
                <a:ea typeface="+mj-ea"/>
                <a:cs typeface="+mj-cs"/>
              </a:rPr>
              <a:t>bu risklerin </a:t>
            </a:r>
            <a:r>
              <a:rPr lang="tr-TR" sz="1600" b="1" dirty="0" err="1">
                <a:latin typeface="Arial Narrow" panose="020B0606020202030204" pitchFamily="34" charset="0"/>
                <a:ea typeface="+mj-ea"/>
                <a:cs typeface="+mj-cs"/>
              </a:rPr>
              <a:t>proaktif</a:t>
            </a:r>
            <a:r>
              <a:rPr lang="tr-TR" sz="1600" b="1" dirty="0">
                <a:latin typeface="Arial Narrow" panose="020B0606020202030204" pitchFamily="34" charset="0"/>
                <a:ea typeface="+mj-ea"/>
                <a:cs typeface="+mj-cs"/>
              </a:rPr>
              <a:t> yaklaşımla </a:t>
            </a:r>
            <a:r>
              <a:rPr lang="tr-TR" sz="1600" dirty="0">
                <a:latin typeface="Arial Narrow" panose="020B0606020202030204" pitchFamily="34" charset="0"/>
                <a:ea typeface="+mj-ea"/>
                <a:cs typeface="+mj-cs"/>
              </a:rPr>
              <a:t>belirlenmesi gerekmektedir. İşletmelerde genellikle risk </a:t>
            </a:r>
            <a:r>
              <a:rPr lang="tr-TR" sz="1600" b="1" dirty="0">
                <a:latin typeface="Arial Narrow" panose="020B0606020202030204" pitchFamily="34" charset="0"/>
                <a:ea typeface="+mj-ea"/>
                <a:cs typeface="+mj-cs"/>
              </a:rPr>
              <a:t>değerlemesi yapmamanın bazı sebepleri </a:t>
            </a:r>
            <a:r>
              <a:rPr lang="tr-TR" sz="1600" dirty="0">
                <a:latin typeface="Arial Narrow" panose="020B0606020202030204" pitchFamily="34" charset="0"/>
                <a:ea typeface="+mj-ea"/>
                <a:cs typeface="+mj-cs"/>
              </a:rPr>
              <a:t>(bahaneleri) işverence öne sürülebilmektedir. Bunlardan bazıları aşağıdaki gibidirler; </a:t>
            </a:r>
          </a:p>
          <a:p>
            <a:pPr>
              <a:buFont typeface="Wingdings" panose="05000000000000000000" pitchFamily="2" charset="2"/>
              <a:buChar char="q"/>
            </a:pPr>
            <a:r>
              <a:rPr lang="tr-TR" sz="1600" b="1" dirty="0" smtClean="0">
                <a:latin typeface="Arial Narrow" panose="020B0606020202030204" pitchFamily="34" charset="0"/>
                <a:ea typeface="+mj-ea"/>
                <a:cs typeface="+mj-cs"/>
              </a:rPr>
              <a:t>Riskimiz </a:t>
            </a:r>
            <a:r>
              <a:rPr lang="tr-TR" sz="1600" b="1" dirty="0">
                <a:latin typeface="Arial Narrow" panose="020B0606020202030204" pitchFamily="34" charset="0"/>
                <a:ea typeface="+mj-ea"/>
                <a:cs typeface="+mj-cs"/>
              </a:rPr>
              <a:t>yok </a:t>
            </a:r>
          </a:p>
          <a:p>
            <a:pPr>
              <a:buFont typeface="Wingdings" panose="05000000000000000000" pitchFamily="2" charset="2"/>
              <a:buChar char="q"/>
            </a:pPr>
            <a:r>
              <a:rPr lang="tr-TR" sz="1600" b="1" dirty="0" smtClean="0">
                <a:latin typeface="Arial Narrow" panose="020B0606020202030204" pitchFamily="34" charset="0"/>
                <a:ea typeface="+mj-ea"/>
                <a:cs typeface="+mj-cs"/>
              </a:rPr>
              <a:t>Program</a:t>
            </a:r>
            <a:r>
              <a:rPr lang="tr-TR" sz="1600" dirty="0">
                <a:latin typeface="Arial Narrow" panose="020B0606020202030204" pitchFamily="34" charset="0"/>
                <a:ea typeface="+mj-ea"/>
                <a:cs typeface="+mj-cs"/>
              </a:rPr>
              <a:t>, risk yönetimi yapamayacak kadar </a:t>
            </a:r>
            <a:r>
              <a:rPr lang="tr-TR" sz="1600" b="1" dirty="0">
                <a:latin typeface="Arial Narrow" panose="020B0606020202030204" pitchFamily="34" charset="0"/>
                <a:ea typeface="+mj-ea"/>
                <a:cs typeface="+mj-cs"/>
              </a:rPr>
              <a:t>küçük</a:t>
            </a:r>
            <a:r>
              <a:rPr lang="tr-TR" sz="1600" dirty="0">
                <a:latin typeface="Arial Narrow" panose="020B0606020202030204" pitchFamily="34" charset="0"/>
                <a:ea typeface="+mj-ea"/>
                <a:cs typeface="+mj-cs"/>
              </a:rPr>
              <a:t> </a:t>
            </a:r>
          </a:p>
          <a:p>
            <a:pPr>
              <a:buFont typeface="Wingdings" panose="05000000000000000000" pitchFamily="2" charset="2"/>
              <a:buChar char="q"/>
            </a:pPr>
            <a:r>
              <a:rPr lang="tr-TR" sz="1600" b="1" dirty="0" smtClean="0">
                <a:latin typeface="Arial Narrow" panose="020B0606020202030204" pitchFamily="34" charset="0"/>
                <a:ea typeface="+mj-ea"/>
                <a:cs typeface="+mj-cs"/>
              </a:rPr>
              <a:t>Müşter</a:t>
            </a:r>
            <a:r>
              <a:rPr lang="tr-TR" sz="1600" dirty="0" smtClean="0">
                <a:latin typeface="Arial Narrow" panose="020B0606020202030204" pitchFamily="34" charset="0"/>
                <a:ea typeface="+mj-ea"/>
                <a:cs typeface="+mj-cs"/>
              </a:rPr>
              <a:t>i </a:t>
            </a:r>
            <a:r>
              <a:rPr lang="tr-TR" sz="1600" dirty="0">
                <a:latin typeface="Arial Narrow" panose="020B0606020202030204" pitchFamily="34" charset="0"/>
                <a:ea typeface="+mj-ea"/>
                <a:cs typeface="+mj-cs"/>
              </a:rPr>
              <a:t>ne zaman potansiyel bir </a:t>
            </a:r>
            <a:r>
              <a:rPr lang="tr-TR" sz="1600" b="1" dirty="0">
                <a:latin typeface="Arial Narrow" panose="020B0606020202030204" pitchFamily="34" charset="0"/>
                <a:ea typeface="+mj-ea"/>
                <a:cs typeface="+mj-cs"/>
              </a:rPr>
              <a:t>problem duysa çılgına döner </a:t>
            </a:r>
          </a:p>
          <a:p>
            <a:pPr>
              <a:buFont typeface="Wingdings" panose="05000000000000000000" pitchFamily="2" charset="2"/>
              <a:buChar char="q"/>
            </a:pPr>
            <a:r>
              <a:rPr lang="tr-TR" sz="1600" b="1" dirty="0" smtClean="0">
                <a:latin typeface="Arial Narrow" panose="020B0606020202030204" pitchFamily="34" charset="0"/>
                <a:ea typeface="+mj-ea"/>
                <a:cs typeface="+mj-cs"/>
              </a:rPr>
              <a:t>Ortaya </a:t>
            </a:r>
            <a:r>
              <a:rPr lang="tr-TR" sz="1600" b="1" dirty="0">
                <a:latin typeface="Arial Narrow" panose="020B0606020202030204" pitchFamily="34" charset="0"/>
                <a:ea typeface="+mj-ea"/>
                <a:cs typeface="+mj-cs"/>
              </a:rPr>
              <a:t>çıktığında </a:t>
            </a:r>
            <a:r>
              <a:rPr lang="tr-TR" sz="1600" dirty="0">
                <a:latin typeface="Arial Narrow" panose="020B0606020202030204" pitchFamily="34" charset="0"/>
                <a:ea typeface="+mj-ea"/>
                <a:cs typeface="+mj-cs"/>
              </a:rPr>
              <a:t>problemler ile </a:t>
            </a:r>
            <a:r>
              <a:rPr lang="tr-TR" sz="1600" dirty="0" smtClean="0">
                <a:latin typeface="Arial Narrow" panose="020B0606020202030204" pitchFamily="34" charset="0"/>
                <a:ea typeface="+mj-ea"/>
                <a:cs typeface="+mj-cs"/>
              </a:rPr>
              <a:t>uğraşırız, Riskleri </a:t>
            </a:r>
            <a:r>
              <a:rPr lang="tr-TR" sz="1600" dirty="0">
                <a:latin typeface="Arial Narrow" panose="020B0606020202030204" pitchFamily="34" charset="0"/>
                <a:ea typeface="+mj-ea"/>
                <a:cs typeface="+mj-cs"/>
              </a:rPr>
              <a:t>tanımlamak, işletmenin geleceği açısından kötüdür </a:t>
            </a:r>
          </a:p>
          <a:p>
            <a:pPr>
              <a:buFont typeface="Wingdings" panose="05000000000000000000" pitchFamily="2" charset="2"/>
              <a:buChar char="q"/>
            </a:pPr>
            <a:r>
              <a:rPr lang="tr-TR" sz="1600" dirty="0" smtClean="0">
                <a:latin typeface="Arial Narrow" panose="020B0606020202030204" pitchFamily="34" charset="0"/>
                <a:ea typeface="+mj-ea"/>
                <a:cs typeface="+mj-cs"/>
              </a:rPr>
              <a:t>Risk </a:t>
            </a:r>
            <a:r>
              <a:rPr lang="tr-TR" sz="1600" dirty="0">
                <a:latin typeface="Arial Narrow" panose="020B0606020202030204" pitchFamily="34" charset="0"/>
                <a:ea typeface="+mj-ea"/>
                <a:cs typeface="+mj-cs"/>
              </a:rPr>
              <a:t>yönetimi işletmemiz için daha </a:t>
            </a:r>
            <a:r>
              <a:rPr lang="tr-TR" sz="1600" b="1" dirty="0">
                <a:latin typeface="Arial Narrow" panose="020B0606020202030204" pitchFamily="34" charset="0"/>
                <a:ea typeface="+mj-ea"/>
                <a:cs typeface="+mj-cs"/>
              </a:rPr>
              <a:t>fazla iş yüküdür </a:t>
            </a:r>
          </a:p>
          <a:p>
            <a:pPr>
              <a:buFont typeface="Wingdings" panose="05000000000000000000" pitchFamily="2" charset="2"/>
              <a:buChar char="q"/>
            </a:pPr>
            <a:r>
              <a:rPr lang="tr-TR" sz="1600" b="1" dirty="0" smtClean="0">
                <a:latin typeface="Arial Narrow" panose="020B0606020202030204" pitchFamily="34" charset="0"/>
                <a:ea typeface="+mj-ea"/>
                <a:cs typeface="+mj-cs"/>
              </a:rPr>
              <a:t>Şimdiden</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ne olacağını </a:t>
            </a:r>
            <a:r>
              <a:rPr lang="tr-TR" sz="1600" b="1" dirty="0">
                <a:latin typeface="Arial Narrow" panose="020B0606020202030204" pitchFamily="34" charset="0"/>
                <a:ea typeface="+mj-ea"/>
                <a:cs typeface="+mj-cs"/>
              </a:rPr>
              <a:t>nasıl tahmin edebiliriz </a:t>
            </a:r>
          </a:p>
          <a:p>
            <a:pPr>
              <a:buFont typeface="Wingdings" panose="05000000000000000000" pitchFamily="2" charset="2"/>
              <a:buChar char="q"/>
            </a:pPr>
            <a:r>
              <a:rPr lang="tr-TR" sz="1600" b="1" dirty="0" smtClean="0">
                <a:latin typeface="Arial Narrow" panose="020B0606020202030204" pitchFamily="34" charset="0"/>
                <a:ea typeface="+mj-ea"/>
                <a:cs typeface="+mj-cs"/>
              </a:rPr>
              <a:t>Gelecek </a:t>
            </a:r>
            <a:r>
              <a:rPr lang="tr-TR" sz="1600" b="1" dirty="0">
                <a:latin typeface="Arial Narrow" panose="020B0606020202030204" pitchFamily="34" charset="0"/>
                <a:ea typeface="+mj-ea"/>
                <a:cs typeface="+mj-cs"/>
              </a:rPr>
              <a:t>yıl risk yönetimi uygulamayı </a:t>
            </a:r>
            <a:r>
              <a:rPr lang="tr-TR" sz="1600" dirty="0">
                <a:latin typeface="Arial Narrow" panose="020B0606020202030204" pitchFamily="34" charset="0"/>
                <a:ea typeface="+mj-ea"/>
                <a:cs typeface="+mj-cs"/>
              </a:rPr>
              <a:t>planlıyoruz </a:t>
            </a:r>
          </a:p>
          <a:p>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9712829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TEHLİKE VE RİSK TANIMI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lnSpcReduction="10000"/>
          </a:bodyPr>
          <a:lstStyle/>
          <a:p>
            <a:pPr marL="0" indent="0">
              <a:lnSpc>
                <a:spcPct val="150000"/>
              </a:lnSpc>
              <a:buNone/>
            </a:pPr>
            <a:r>
              <a:rPr lang="tr-TR" sz="1600" dirty="0" smtClean="0">
                <a:latin typeface="Arial Narrow" panose="020B0606020202030204" pitchFamily="34" charset="0"/>
                <a:ea typeface="+mj-ea"/>
                <a:cs typeface="+mj-cs"/>
              </a:rPr>
              <a:t>	Risk </a:t>
            </a:r>
            <a:r>
              <a:rPr lang="tr-TR" sz="1600" dirty="0">
                <a:latin typeface="Arial Narrow" panose="020B0606020202030204" pitchFamily="34" charset="0"/>
                <a:ea typeface="+mj-ea"/>
                <a:cs typeface="+mj-cs"/>
              </a:rPr>
              <a:t>değerlendirme yönetmeliğine bağlı olarak </a:t>
            </a:r>
            <a:r>
              <a:rPr lang="tr-TR" sz="1600" b="1" dirty="0">
                <a:latin typeface="Arial Narrow" panose="020B0606020202030204" pitchFamily="34" charset="0"/>
                <a:ea typeface="+mj-ea"/>
                <a:cs typeface="+mj-cs"/>
              </a:rPr>
              <a:t>risklerin belirlenmesi ve değerlendirme çalışmaları için aşağıdaki çalışmaların yapılması gerekmektedir</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Tespit </a:t>
            </a:r>
            <a:r>
              <a:rPr lang="tr-TR" sz="1600" dirty="0">
                <a:latin typeface="Arial Narrow" panose="020B0606020202030204" pitchFamily="34" charset="0"/>
                <a:ea typeface="+mj-ea"/>
                <a:cs typeface="+mj-cs"/>
              </a:rPr>
              <a:t>edilmiş olan </a:t>
            </a:r>
            <a:r>
              <a:rPr lang="tr-TR" sz="1600" b="1" dirty="0">
                <a:latin typeface="Arial Narrow" panose="020B0606020202030204" pitchFamily="34" charset="0"/>
                <a:ea typeface="+mj-ea"/>
                <a:cs typeface="+mj-cs"/>
              </a:rPr>
              <a:t>tehlikelerin her biri ayrı ayrı dikkate alınarak </a:t>
            </a:r>
            <a:r>
              <a:rPr lang="tr-TR" sz="1600" dirty="0">
                <a:latin typeface="Arial Narrow" panose="020B0606020202030204" pitchFamily="34" charset="0"/>
                <a:ea typeface="+mj-ea"/>
                <a:cs typeface="+mj-cs"/>
              </a:rPr>
              <a:t>bu tehlikelerden kaynaklanabilecek </a:t>
            </a:r>
            <a:r>
              <a:rPr lang="tr-TR" sz="1600" b="1" dirty="0">
                <a:latin typeface="Arial Narrow" panose="020B0606020202030204" pitchFamily="34" charset="0"/>
                <a:ea typeface="+mj-ea"/>
                <a:cs typeface="+mj-cs"/>
              </a:rPr>
              <a:t>risklerin hangi sıklıkta oluşabileceği ile bu risklerden kimlerin, nelerin, ne şekilde ve hangi şiddette zarar görebileceği </a:t>
            </a:r>
            <a:r>
              <a:rPr lang="tr-TR" sz="1600" dirty="0">
                <a:latin typeface="Arial Narrow" panose="020B0606020202030204" pitchFamily="34" charset="0"/>
                <a:ea typeface="+mj-ea"/>
                <a:cs typeface="+mj-cs"/>
              </a:rPr>
              <a:t>belirlenir. Bu belirleme yapılırken </a:t>
            </a:r>
            <a:r>
              <a:rPr lang="tr-TR" sz="1600" b="1" dirty="0">
                <a:latin typeface="Arial Narrow" panose="020B0606020202030204" pitchFamily="34" charset="0"/>
                <a:ea typeface="+mj-ea"/>
                <a:cs typeface="+mj-cs"/>
              </a:rPr>
              <a:t>mevcut kontrol tedbirlerinin etkisi de göz önünde bulundurulur</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q"/>
            </a:pPr>
            <a:r>
              <a:rPr lang="tr-TR" sz="1600" dirty="0" smtClean="0">
                <a:latin typeface="Arial Narrow" panose="020B0606020202030204" pitchFamily="34" charset="0"/>
                <a:ea typeface="+mj-ea"/>
                <a:cs typeface="+mj-cs"/>
              </a:rPr>
              <a:t>Toplanan </a:t>
            </a:r>
            <a:r>
              <a:rPr lang="tr-TR" sz="1600" dirty="0">
                <a:latin typeface="Arial Narrow" panose="020B0606020202030204" pitchFamily="34" charset="0"/>
                <a:ea typeface="+mj-ea"/>
                <a:cs typeface="+mj-cs"/>
              </a:rPr>
              <a:t>bilgi ve veriler ışığında </a:t>
            </a:r>
            <a:r>
              <a:rPr lang="tr-TR" sz="1600" b="1" dirty="0">
                <a:latin typeface="Arial Narrow" panose="020B0606020202030204" pitchFamily="34" charset="0"/>
                <a:ea typeface="+mj-ea"/>
                <a:cs typeface="+mj-cs"/>
              </a:rPr>
              <a:t>belirlenen riskler; </a:t>
            </a:r>
            <a:r>
              <a:rPr lang="tr-TR" sz="1600" dirty="0">
                <a:latin typeface="Arial Narrow" panose="020B0606020202030204" pitchFamily="34" charset="0"/>
                <a:ea typeface="+mj-ea"/>
                <a:cs typeface="+mj-cs"/>
              </a:rPr>
              <a:t>işletmenin faaliyetine ilişkin özellikleri, işyerindeki tehlike veya risklerin nitelikleri ve iş yerinin kısıtları gibi faktörler ya da </a:t>
            </a:r>
            <a:r>
              <a:rPr lang="tr-TR" sz="1600" b="1" dirty="0">
                <a:latin typeface="Arial Narrow" panose="020B0606020202030204" pitchFamily="34" charset="0"/>
                <a:ea typeface="+mj-ea"/>
                <a:cs typeface="+mj-cs"/>
              </a:rPr>
              <a:t>ulusal veya uluslararası standartlar esas alınarak seçilen yöntemlerden </a:t>
            </a:r>
            <a:r>
              <a:rPr lang="tr-TR" sz="1600" dirty="0">
                <a:latin typeface="Arial Narrow" panose="020B0606020202030204" pitchFamily="34" charset="0"/>
                <a:ea typeface="+mj-ea"/>
                <a:cs typeface="+mj-cs"/>
              </a:rPr>
              <a:t>biri veya birkaçı bir arada kullanılarak </a:t>
            </a:r>
            <a:r>
              <a:rPr lang="tr-TR" sz="1600" b="1" dirty="0">
                <a:latin typeface="Arial Narrow" panose="020B0606020202030204" pitchFamily="34" charset="0"/>
                <a:ea typeface="+mj-ea"/>
                <a:cs typeface="+mj-cs"/>
              </a:rPr>
              <a:t>analiz edilir. </a:t>
            </a:r>
          </a:p>
          <a:p>
            <a:pPr>
              <a:buFont typeface="Wingdings" panose="05000000000000000000" pitchFamily="2" charset="2"/>
              <a:buChar char="q"/>
            </a:pPr>
            <a:r>
              <a:rPr lang="tr-TR" sz="1600" dirty="0">
                <a:latin typeface="Arial Narrow" panose="020B0606020202030204" pitchFamily="34" charset="0"/>
                <a:ea typeface="+mj-ea"/>
                <a:cs typeface="+mj-cs"/>
              </a:rPr>
              <a:t>İş yerinde birbirinden </a:t>
            </a:r>
            <a:r>
              <a:rPr lang="tr-TR" sz="1600" b="1" dirty="0">
                <a:latin typeface="Arial Narrow" panose="020B0606020202030204" pitchFamily="34" charset="0"/>
                <a:ea typeface="+mj-ea"/>
                <a:cs typeface="+mj-cs"/>
              </a:rPr>
              <a:t>farklı işlerin yürütüldüğü bölümlerin bulunması hâlinde </a:t>
            </a:r>
            <a:r>
              <a:rPr lang="tr-TR" sz="1600" dirty="0">
                <a:latin typeface="Arial Narrow" panose="020B0606020202030204" pitchFamily="34" charset="0"/>
                <a:ea typeface="+mj-ea"/>
                <a:cs typeface="+mj-cs"/>
              </a:rPr>
              <a:t>birinci ve ikinci fıkralardaki hususlar </a:t>
            </a:r>
            <a:r>
              <a:rPr lang="tr-TR" sz="1600" b="1" dirty="0">
                <a:latin typeface="Arial Narrow" panose="020B0606020202030204" pitchFamily="34" charset="0"/>
                <a:ea typeface="+mj-ea"/>
                <a:cs typeface="+mj-cs"/>
              </a:rPr>
              <a:t>her bir bölüm için tekrarlanır. </a:t>
            </a:r>
          </a:p>
          <a:p>
            <a:pPr>
              <a:buFont typeface="Wingdings" panose="05000000000000000000" pitchFamily="2" charset="2"/>
              <a:buChar char="q"/>
            </a:pPr>
            <a:r>
              <a:rPr lang="tr-TR" sz="1600" dirty="0" smtClean="0">
                <a:latin typeface="Arial Narrow" panose="020B0606020202030204" pitchFamily="34" charset="0"/>
                <a:ea typeface="+mj-ea"/>
                <a:cs typeface="+mj-cs"/>
              </a:rPr>
              <a:t>Analizin </a:t>
            </a:r>
            <a:r>
              <a:rPr lang="tr-TR" sz="1600" b="1" dirty="0">
                <a:latin typeface="Arial Narrow" panose="020B0606020202030204" pitchFamily="34" charset="0"/>
                <a:ea typeface="+mj-ea"/>
                <a:cs typeface="+mj-cs"/>
              </a:rPr>
              <a:t>ayrı ayrı bölümler için yapılması hâlinde </a:t>
            </a:r>
            <a:r>
              <a:rPr lang="tr-TR" sz="1600" dirty="0">
                <a:latin typeface="Arial Narrow" panose="020B0606020202030204" pitchFamily="34" charset="0"/>
                <a:ea typeface="+mj-ea"/>
                <a:cs typeface="+mj-cs"/>
              </a:rPr>
              <a:t>bölümlerin </a:t>
            </a:r>
            <a:r>
              <a:rPr lang="tr-TR" sz="1600" b="1" dirty="0">
                <a:latin typeface="Arial Narrow" panose="020B0606020202030204" pitchFamily="34" charset="0"/>
                <a:ea typeface="+mj-ea"/>
                <a:cs typeface="+mj-cs"/>
              </a:rPr>
              <a:t>etkileşimleri de dikkate alınarak</a:t>
            </a:r>
            <a:r>
              <a:rPr lang="tr-TR" sz="1600" dirty="0">
                <a:latin typeface="Arial Narrow" panose="020B0606020202030204" pitchFamily="34" charset="0"/>
                <a:ea typeface="+mj-ea"/>
                <a:cs typeface="+mj-cs"/>
              </a:rPr>
              <a:t> bir bütün olarak ele alınıp sonuçlandırılır. </a:t>
            </a:r>
          </a:p>
          <a:p>
            <a:pPr>
              <a:buFont typeface="Wingdings" panose="05000000000000000000" pitchFamily="2" charset="2"/>
              <a:buChar char="q"/>
            </a:pPr>
            <a:r>
              <a:rPr lang="tr-TR" sz="1600" dirty="0" smtClean="0">
                <a:latin typeface="Arial Narrow" panose="020B0606020202030204" pitchFamily="34" charset="0"/>
                <a:ea typeface="+mj-ea"/>
                <a:cs typeface="+mj-cs"/>
              </a:rPr>
              <a:t>Analiz </a:t>
            </a:r>
            <a:r>
              <a:rPr lang="tr-TR" sz="1600" dirty="0">
                <a:latin typeface="Arial Narrow" panose="020B0606020202030204" pitchFamily="34" charset="0"/>
                <a:ea typeface="+mj-ea"/>
                <a:cs typeface="+mj-cs"/>
              </a:rPr>
              <a:t>edilen riskler, kontrol tedbirlerine karar verilmek üzere etkilerinin büyüklüğüne ve önemlerine göre </a:t>
            </a:r>
            <a:r>
              <a:rPr lang="tr-TR" sz="1600" b="1" dirty="0">
                <a:latin typeface="Arial Narrow" panose="020B0606020202030204" pitchFamily="34" charset="0"/>
                <a:ea typeface="+mj-ea"/>
                <a:cs typeface="+mj-cs"/>
              </a:rPr>
              <a:t>en yüksek risk seviyesine sahip olandan başlanarak sıralanır ve yazılı hâle getirilir. </a:t>
            </a:r>
          </a:p>
          <a:p>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0710426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TEHLİKE VE RİSK TANIMI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Çalışanların</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iş yerindeki faaliyetleri sırasında maruz kalabilecekleri tehlikelere karşın </a:t>
            </a:r>
            <a:r>
              <a:rPr lang="tr-TR" sz="1600" b="1" dirty="0">
                <a:latin typeface="Arial Narrow" panose="020B0606020202030204" pitchFamily="34" charset="0"/>
                <a:ea typeface="+mj-ea"/>
                <a:cs typeface="+mj-cs"/>
              </a:rPr>
              <a:t>risklerin belirlenmesi ve bu risklere karşı gereksinimleri aşağıdaki gibi belirleyebilirsiniz: </a:t>
            </a:r>
          </a:p>
          <a:p>
            <a:pPr>
              <a:buFont typeface="Wingdings" panose="05000000000000000000" pitchFamily="2" charset="2"/>
              <a:buChar char="q"/>
            </a:pPr>
            <a:r>
              <a:rPr lang="tr-TR" sz="1600" dirty="0" smtClean="0">
                <a:latin typeface="Arial Narrow" panose="020B0606020202030204" pitchFamily="34" charset="0"/>
                <a:ea typeface="+mj-ea"/>
                <a:cs typeface="+mj-cs"/>
              </a:rPr>
              <a:t>Uygun </a:t>
            </a:r>
            <a:r>
              <a:rPr lang="tr-TR" sz="1600" dirty="0">
                <a:latin typeface="Arial Narrow" panose="020B0606020202030204" pitchFamily="34" charset="0"/>
                <a:ea typeface="+mj-ea"/>
                <a:cs typeface="+mj-cs"/>
              </a:rPr>
              <a:t>ve yeterli bilgi, prosedür, talimat </a:t>
            </a:r>
          </a:p>
          <a:p>
            <a:pPr>
              <a:buFont typeface="Wingdings" panose="05000000000000000000" pitchFamily="2" charset="2"/>
              <a:buChar char="q"/>
            </a:pPr>
            <a:r>
              <a:rPr lang="tr-TR" sz="1600" dirty="0" smtClean="0">
                <a:latin typeface="Arial Narrow" panose="020B0606020202030204" pitchFamily="34" charset="0"/>
                <a:ea typeface="+mj-ea"/>
                <a:cs typeface="+mj-cs"/>
              </a:rPr>
              <a:t>Yasal </a:t>
            </a:r>
            <a:r>
              <a:rPr lang="tr-TR" sz="1600" dirty="0">
                <a:latin typeface="Arial Narrow" panose="020B0606020202030204" pitchFamily="34" charset="0"/>
                <a:ea typeface="+mj-ea"/>
                <a:cs typeface="+mj-cs"/>
              </a:rPr>
              <a:t>sorumluluklar ve gereği dokümanlar </a:t>
            </a:r>
          </a:p>
          <a:p>
            <a:pPr>
              <a:buFont typeface="Wingdings" panose="05000000000000000000" pitchFamily="2" charset="2"/>
              <a:buChar char="q"/>
            </a:pPr>
            <a:r>
              <a:rPr lang="tr-TR" sz="1600" dirty="0" smtClean="0">
                <a:latin typeface="Arial Narrow" panose="020B0606020202030204" pitchFamily="34" charset="0"/>
                <a:ea typeface="+mj-ea"/>
                <a:cs typeface="+mj-cs"/>
              </a:rPr>
              <a:t>Risk </a:t>
            </a:r>
            <a:r>
              <a:rPr lang="tr-TR" sz="1600" dirty="0">
                <a:latin typeface="Arial Narrow" panose="020B0606020202030204" pitchFamily="34" charset="0"/>
                <a:ea typeface="+mj-ea"/>
                <a:cs typeface="+mj-cs"/>
              </a:rPr>
              <a:t>değerlendirmesinin temel bulguları </a:t>
            </a:r>
          </a:p>
          <a:p>
            <a:pPr>
              <a:buFont typeface="Wingdings" panose="05000000000000000000" pitchFamily="2" charset="2"/>
              <a:buChar char="q"/>
            </a:pPr>
            <a:r>
              <a:rPr lang="tr-TR" sz="1600" dirty="0" smtClean="0">
                <a:latin typeface="Arial Narrow" panose="020B0606020202030204" pitchFamily="34" charset="0"/>
                <a:ea typeface="+mj-ea"/>
                <a:cs typeface="+mj-cs"/>
              </a:rPr>
              <a:t>Kendilerini </a:t>
            </a:r>
            <a:r>
              <a:rPr lang="tr-TR" sz="1600" dirty="0">
                <a:latin typeface="Arial Narrow" panose="020B0606020202030204" pitchFamily="34" charset="0"/>
                <a:ea typeface="+mj-ea"/>
                <a:cs typeface="+mj-cs"/>
              </a:rPr>
              <a:t>ve diğer çalışanları korumak için alması gereken önlemleri </a:t>
            </a:r>
          </a:p>
          <a:p>
            <a:pPr>
              <a:buFont typeface="Wingdings" panose="05000000000000000000" pitchFamily="2" charset="2"/>
              <a:buChar char="q"/>
            </a:pPr>
            <a:r>
              <a:rPr lang="tr-TR" sz="1600" dirty="0" smtClean="0">
                <a:latin typeface="Arial Narrow" panose="020B0606020202030204" pitchFamily="34" charset="0"/>
                <a:ea typeface="+mj-ea"/>
                <a:cs typeface="+mj-cs"/>
              </a:rPr>
              <a:t>Sağlanan </a:t>
            </a:r>
            <a:r>
              <a:rPr lang="tr-TR" sz="1600" dirty="0">
                <a:latin typeface="Arial Narrow" panose="020B0606020202030204" pitchFamily="34" charset="0"/>
                <a:ea typeface="+mj-ea"/>
                <a:cs typeface="+mj-cs"/>
              </a:rPr>
              <a:t>kişisel koruyucu donanım ve giysisini nasıl kullanılacağını </a:t>
            </a:r>
          </a:p>
          <a:p>
            <a:pPr>
              <a:buFont typeface="Wingdings" panose="05000000000000000000" pitchFamily="2" charset="2"/>
              <a:buChar char="q"/>
            </a:pPr>
            <a:r>
              <a:rPr lang="tr-TR" sz="1600" dirty="0" smtClean="0">
                <a:latin typeface="Arial Narrow" panose="020B0606020202030204" pitchFamily="34" charset="0"/>
                <a:ea typeface="+mj-ea"/>
                <a:cs typeface="+mj-cs"/>
              </a:rPr>
              <a:t>Hasta </a:t>
            </a:r>
            <a:r>
              <a:rPr lang="tr-TR" sz="1600" dirty="0">
                <a:latin typeface="Arial Narrow" panose="020B0606020202030204" pitchFamily="34" charset="0"/>
                <a:ea typeface="+mj-ea"/>
                <a:cs typeface="+mj-cs"/>
              </a:rPr>
              <a:t>mahremi dikkate alınarak sağlık gözetimi sonuçları </a:t>
            </a:r>
          </a:p>
          <a:p>
            <a:pPr>
              <a:buFont typeface="Wingdings" panose="05000000000000000000" pitchFamily="2" charset="2"/>
              <a:buChar char="q"/>
            </a:pPr>
            <a:r>
              <a:rPr lang="tr-TR" sz="1600" dirty="0" smtClean="0">
                <a:latin typeface="Arial Narrow" panose="020B0606020202030204" pitchFamily="34" charset="0"/>
                <a:ea typeface="+mj-ea"/>
                <a:cs typeface="+mj-cs"/>
              </a:rPr>
              <a:t>Takip </a:t>
            </a:r>
            <a:r>
              <a:rPr lang="tr-TR" sz="1600" dirty="0">
                <a:latin typeface="Arial Narrow" panose="020B0606020202030204" pitchFamily="34" charset="0"/>
                <a:ea typeface="+mj-ea"/>
                <a:cs typeface="+mj-cs"/>
              </a:rPr>
              <a:t>edilmesi gereken acil durum prosedürleri </a:t>
            </a:r>
          </a:p>
          <a:p>
            <a:pPr marL="0" indent="0">
              <a:lnSpc>
                <a:spcPct val="150000"/>
              </a:lnSpc>
              <a:buNone/>
            </a:pP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Bir iş yerinde sağlık ve güvenlik açısından </a:t>
            </a:r>
            <a:r>
              <a:rPr lang="tr-TR" sz="1600" b="1" dirty="0">
                <a:latin typeface="Arial Narrow" panose="020B0606020202030204" pitchFamily="34" charset="0"/>
                <a:ea typeface="+mj-ea"/>
                <a:cs typeface="+mj-cs"/>
              </a:rPr>
              <a:t>riskleri kontrol etmek son derece önemli </a:t>
            </a:r>
            <a:r>
              <a:rPr lang="tr-TR" sz="1600" dirty="0">
                <a:latin typeface="Arial Narrow" panose="020B0606020202030204" pitchFamily="34" charset="0"/>
                <a:ea typeface="+mj-ea"/>
                <a:cs typeface="+mj-cs"/>
              </a:rPr>
              <a:t>görülmesinden dolayı </a:t>
            </a:r>
            <a:r>
              <a:rPr lang="tr-TR" sz="1600" b="1" dirty="0">
                <a:latin typeface="Arial Narrow" panose="020B0606020202030204" pitchFamily="34" charset="0"/>
                <a:ea typeface="+mj-ea"/>
                <a:cs typeface="+mj-cs"/>
              </a:rPr>
              <a:t>çalışanlara, eğitim verilmesi gereği ortaya çıkmaktadır. </a:t>
            </a:r>
            <a:r>
              <a:rPr lang="tr-TR" sz="1600" dirty="0">
                <a:latin typeface="Arial Narrow" panose="020B0606020202030204" pitchFamily="34" charset="0"/>
                <a:ea typeface="+mj-ea"/>
                <a:cs typeface="+mj-cs"/>
              </a:rPr>
              <a:t>Diğer taraftan ise bu </a:t>
            </a:r>
            <a:r>
              <a:rPr lang="tr-TR" sz="1600" b="1" dirty="0">
                <a:latin typeface="Arial Narrow" panose="020B0606020202030204" pitchFamily="34" charset="0"/>
                <a:ea typeface="+mj-ea"/>
                <a:cs typeface="+mj-cs"/>
              </a:rPr>
              <a:t>tehlikelerin varlığını bilmeleri ve görmeleri </a:t>
            </a:r>
            <a:r>
              <a:rPr lang="tr-TR" sz="1600" dirty="0">
                <a:latin typeface="Arial Narrow" panose="020B0606020202030204" pitchFamily="34" charset="0"/>
                <a:ea typeface="+mj-ea"/>
                <a:cs typeface="+mj-cs"/>
              </a:rPr>
              <a:t>adına belirlenen risklere bilgi olarak erişimin sağlanıyor olmasının gereği de </a:t>
            </a:r>
            <a:r>
              <a:rPr lang="tr-TR" sz="1600" b="1" dirty="0">
                <a:latin typeface="Arial Narrow" panose="020B0606020202030204" pitchFamily="34" charset="0"/>
                <a:ea typeface="+mj-ea"/>
                <a:cs typeface="+mj-cs"/>
              </a:rPr>
              <a:t>yasal mevzuat gereği karşılanması gerekmektedir</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4643966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TEHLİKE VE RİSK TANIMI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buNone/>
            </a:pPr>
            <a:r>
              <a:rPr lang="tr-TR" sz="1800" b="1" dirty="0" smtClean="0">
                <a:latin typeface="Arial Narrow" panose="020B0606020202030204" pitchFamily="34" charset="0"/>
                <a:ea typeface="+mj-ea"/>
                <a:cs typeface="+mj-cs"/>
              </a:rPr>
              <a:t>2.3. Risklerden Korunma İlkeleri</a:t>
            </a:r>
          </a:p>
          <a:p>
            <a:pPr marL="0" indent="0">
              <a:buNone/>
            </a:pPr>
            <a:r>
              <a:rPr lang="tr-TR" sz="1600" dirty="0" smtClean="0">
                <a:latin typeface="Arial Narrow" panose="020B0606020202030204" pitchFamily="34" charset="0"/>
                <a:ea typeface="+mj-ea"/>
                <a:cs typeface="+mj-cs"/>
              </a:rPr>
              <a:t>	İş </a:t>
            </a:r>
            <a:r>
              <a:rPr lang="tr-TR" sz="1600" dirty="0">
                <a:latin typeface="Arial Narrow" panose="020B0606020202030204" pitchFamily="34" charset="0"/>
                <a:ea typeface="+mj-ea"/>
                <a:cs typeface="+mj-cs"/>
              </a:rPr>
              <a:t>yerlerinde iş sağlığı ve güvenliği uygulamaları kapsamında </a:t>
            </a:r>
            <a:r>
              <a:rPr lang="tr-TR" sz="1600" b="1" dirty="0">
                <a:latin typeface="Arial Narrow" panose="020B0606020202030204" pitchFamily="34" charset="0"/>
                <a:ea typeface="+mj-ea"/>
                <a:cs typeface="+mj-cs"/>
              </a:rPr>
              <a:t>işverenin yükümlülüklerinin yerine getirilmesinde yasal mevzuatın istemiş olduğu ilkeler aşağıdaki gibi </a:t>
            </a:r>
            <a:r>
              <a:rPr lang="tr-TR" sz="1600" dirty="0">
                <a:latin typeface="Arial Narrow" panose="020B0606020202030204" pitchFamily="34" charset="0"/>
                <a:ea typeface="+mj-ea"/>
                <a:cs typeface="+mj-cs"/>
              </a:rPr>
              <a:t>göz önünde bulundurulur: </a:t>
            </a:r>
          </a:p>
          <a:p>
            <a:pPr>
              <a:buBlip>
                <a:blip r:embed="rId2"/>
              </a:buBlip>
            </a:pPr>
            <a:r>
              <a:rPr lang="tr-TR" sz="1600" b="1" dirty="0" smtClean="0">
                <a:latin typeface="Arial Narrow" panose="020B0606020202030204" pitchFamily="34" charset="0"/>
                <a:ea typeface="+mj-ea"/>
                <a:cs typeface="+mj-cs"/>
              </a:rPr>
              <a:t>Risklerden </a:t>
            </a:r>
            <a:r>
              <a:rPr lang="tr-TR" sz="1600" b="1" dirty="0">
                <a:latin typeface="Arial Narrow" panose="020B0606020202030204" pitchFamily="34" charset="0"/>
                <a:ea typeface="+mj-ea"/>
                <a:cs typeface="+mj-cs"/>
              </a:rPr>
              <a:t>kaçınmak </a:t>
            </a:r>
          </a:p>
          <a:p>
            <a:pPr>
              <a:buBlip>
                <a:blip r:embed="rId2"/>
              </a:buBlip>
            </a:pPr>
            <a:r>
              <a:rPr lang="tr-TR" sz="1600" dirty="0" smtClean="0">
                <a:latin typeface="Arial Narrow" panose="020B0606020202030204" pitchFamily="34" charset="0"/>
                <a:ea typeface="+mj-ea"/>
                <a:cs typeface="+mj-cs"/>
              </a:rPr>
              <a:t>Kaçınılması </a:t>
            </a:r>
            <a:r>
              <a:rPr lang="tr-TR" sz="1600" dirty="0">
                <a:latin typeface="Arial Narrow" panose="020B0606020202030204" pitchFamily="34" charset="0"/>
                <a:ea typeface="+mj-ea"/>
                <a:cs typeface="+mj-cs"/>
              </a:rPr>
              <a:t>mümkün olmayan </a:t>
            </a:r>
            <a:r>
              <a:rPr lang="tr-TR" sz="1600" b="1" dirty="0">
                <a:latin typeface="Arial Narrow" panose="020B0606020202030204" pitchFamily="34" charset="0"/>
                <a:ea typeface="+mj-ea"/>
                <a:cs typeface="+mj-cs"/>
              </a:rPr>
              <a:t>riskleri analiz etmek </a:t>
            </a:r>
          </a:p>
          <a:p>
            <a:pPr>
              <a:buBlip>
                <a:blip r:embed="rId2"/>
              </a:buBlip>
            </a:pPr>
            <a:r>
              <a:rPr lang="tr-TR" sz="1600" dirty="0" smtClean="0">
                <a:latin typeface="Arial Narrow" panose="020B0606020202030204" pitchFamily="34" charset="0"/>
                <a:ea typeface="+mj-ea"/>
                <a:cs typeface="+mj-cs"/>
              </a:rPr>
              <a:t>Risklerle </a:t>
            </a:r>
            <a:r>
              <a:rPr lang="tr-TR" sz="1600" b="1" dirty="0">
                <a:latin typeface="Arial Narrow" panose="020B0606020202030204" pitchFamily="34" charset="0"/>
                <a:ea typeface="+mj-ea"/>
                <a:cs typeface="+mj-cs"/>
              </a:rPr>
              <a:t>kaynağında mücadele etmek </a:t>
            </a:r>
          </a:p>
          <a:p>
            <a:pPr>
              <a:buBlip>
                <a:blip r:embed="rId2"/>
              </a:buBlip>
            </a:pPr>
            <a:r>
              <a:rPr lang="tr-TR" sz="1600" b="1" dirty="0" smtClean="0">
                <a:latin typeface="Arial Narrow" panose="020B0606020202030204" pitchFamily="34" charset="0"/>
                <a:ea typeface="+mj-ea"/>
                <a:cs typeface="+mj-cs"/>
              </a:rPr>
              <a:t>İşin </a:t>
            </a:r>
            <a:r>
              <a:rPr lang="tr-TR" sz="1600" b="1" dirty="0">
                <a:latin typeface="Arial Narrow" panose="020B0606020202030204" pitchFamily="34" charset="0"/>
                <a:ea typeface="+mj-ea"/>
                <a:cs typeface="+mj-cs"/>
              </a:rPr>
              <a:t>kişilere uygun hâle getirilmesi </a:t>
            </a:r>
            <a:r>
              <a:rPr lang="tr-TR" sz="1600" dirty="0">
                <a:latin typeface="Arial Narrow" panose="020B0606020202030204" pitchFamily="34" charset="0"/>
                <a:ea typeface="+mj-ea"/>
                <a:cs typeface="+mj-cs"/>
              </a:rPr>
              <a:t>için işyerlerinin tasarımı ile iş ekipmanı, çalışma şekli ve üretim metotlarının seçiminde özen göstermek, özellikle tekdüze çalışma ve üretim temposunun sağlık ve güvenliğe olumsuz etkilerini önlemek, önlenemiyor ise en aza indirmek </a:t>
            </a:r>
          </a:p>
          <a:p>
            <a:pPr>
              <a:buBlip>
                <a:blip r:embed="rId2"/>
              </a:buBlip>
            </a:pPr>
            <a:r>
              <a:rPr lang="tr-TR" sz="1600" b="1" dirty="0" smtClean="0">
                <a:latin typeface="Arial Narrow" panose="020B0606020202030204" pitchFamily="34" charset="0"/>
                <a:ea typeface="+mj-ea"/>
                <a:cs typeface="+mj-cs"/>
              </a:rPr>
              <a:t>Teknik </a:t>
            </a:r>
            <a:r>
              <a:rPr lang="tr-TR" sz="1600" b="1" dirty="0">
                <a:latin typeface="Arial Narrow" panose="020B0606020202030204" pitchFamily="34" charset="0"/>
                <a:ea typeface="+mj-ea"/>
                <a:cs typeface="+mj-cs"/>
              </a:rPr>
              <a:t>gelişmelere uyum sağlamak </a:t>
            </a:r>
          </a:p>
          <a:p>
            <a:pPr>
              <a:buBlip>
                <a:blip r:embed="rId2"/>
              </a:buBlip>
            </a:pPr>
            <a:r>
              <a:rPr lang="tr-TR" sz="1600" dirty="0" smtClean="0">
                <a:latin typeface="Arial Narrow" panose="020B0606020202030204" pitchFamily="34" charset="0"/>
                <a:ea typeface="+mj-ea"/>
                <a:cs typeface="+mj-cs"/>
              </a:rPr>
              <a:t>Tehlikeli </a:t>
            </a:r>
            <a:r>
              <a:rPr lang="tr-TR" sz="1600" dirty="0">
                <a:latin typeface="Arial Narrow" panose="020B0606020202030204" pitchFamily="34" charset="0"/>
                <a:ea typeface="+mj-ea"/>
                <a:cs typeface="+mj-cs"/>
              </a:rPr>
              <a:t>olanı, </a:t>
            </a:r>
            <a:r>
              <a:rPr lang="tr-TR" sz="1600" b="1" dirty="0">
                <a:latin typeface="Arial Narrow" panose="020B0606020202030204" pitchFamily="34" charset="0"/>
                <a:ea typeface="+mj-ea"/>
                <a:cs typeface="+mj-cs"/>
              </a:rPr>
              <a:t>tehlikesiz veya daha az tehlikeli olanla </a:t>
            </a:r>
            <a:r>
              <a:rPr lang="tr-TR" sz="1600" dirty="0">
                <a:latin typeface="Arial Narrow" panose="020B0606020202030204" pitchFamily="34" charset="0"/>
                <a:ea typeface="+mj-ea"/>
                <a:cs typeface="+mj-cs"/>
              </a:rPr>
              <a:t>değiştirmek </a:t>
            </a:r>
          </a:p>
          <a:p>
            <a:pPr>
              <a:buBlip>
                <a:blip r:embed="rId2"/>
              </a:buBlip>
            </a:pPr>
            <a:r>
              <a:rPr lang="tr-TR" sz="1600" dirty="0" smtClean="0">
                <a:latin typeface="Arial Narrow" panose="020B0606020202030204" pitchFamily="34" charset="0"/>
                <a:ea typeface="+mj-ea"/>
                <a:cs typeface="+mj-cs"/>
              </a:rPr>
              <a:t>Teknoloji</a:t>
            </a:r>
            <a:r>
              <a:rPr lang="tr-TR" sz="1600" dirty="0">
                <a:latin typeface="Arial Narrow" panose="020B0606020202030204" pitchFamily="34" charset="0"/>
                <a:ea typeface="+mj-ea"/>
                <a:cs typeface="+mj-cs"/>
              </a:rPr>
              <a:t>, iş organizasyonu, çalışma şartları, sosyal ilişkiler ve çalışma ortamı ile ilgili faktörlerin etkilerini kapsayan tutarlı ve </a:t>
            </a:r>
            <a:r>
              <a:rPr lang="tr-TR" sz="1600" b="1" dirty="0">
                <a:latin typeface="Arial Narrow" panose="020B0606020202030204" pitchFamily="34" charset="0"/>
                <a:ea typeface="+mj-ea"/>
                <a:cs typeface="+mj-cs"/>
              </a:rPr>
              <a:t>genel bir önleme politikası geliştirmek </a:t>
            </a:r>
          </a:p>
          <a:p>
            <a:pPr>
              <a:buBlip>
                <a:blip r:embed="rId2"/>
              </a:buBlip>
            </a:pPr>
            <a:r>
              <a:rPr lang="tr-TR" sz="1600" b="1" dirty="0" smtClean="0">
                <a:latin typeface="Arial Narrow" panose="020B0606020202030204" pitchFamily="34" charset="0"/>
                <a:ea typeface="+mj-ea"/>
                <a:cs typeface="+mj-cs"/>
              </a:rPr>
              <a:t>Toplu </a:t>
            </a:r>
            <a:r>
              <a:rPr lang="tr-TR" sz="1600" b="1" dirty="0">
                <a:latin typeface="Arial Narrow" panose="020B0606020202030204" pitchFamily="34" charset="0"/>
                <a:ea typeface="+mj-ea"/>
                <a:cs typeface="+mj-cs"/>
              </a:rPr>
              <a:t>korunma tedbirlerine</a:t>
            </a:r>
            <a:r>
              <a:rPr lang="tr-TR" sz="1600" dirty="0">
                <a:latin typeface="Arial Narrow" panose="020B0606020202030204" pitchFamily="34" charset="0"/>
                <a:ea typeface="+mj-ea"/>
                <a:cs typeface="+mj-cs"/>
              </a:rPr>
              <a:t>, kişisel korunma tedbirlerine göre öncelik vermek </a:t>
            </a:r>
          </a:p>
          <a:p>
            <a:pPr>
              <a:buBlip>
                <a:blip r:embed="rId2"/>
              </a:buBlip>
            </a:pPr>
            <a:r>
              <a:rPr lang="tr-TR" sz="1600" dirty="0" smtClean="0">
                <a:latin typeface="Arial Narrow" panose="020B0606020202030204" pitchFamily="34" charset="0"/>
                <a:ea typeface="+mj-ea"/>
                <a:cs typeface="+mj-cs"/>
              </a:rPr>
              <a:t>Çalışanlara </a:t>
            </a:r>
            <a:r>
              <a:rPr lang="tr-TR" sz="1600" b="1" dirty="0">
                <a:latin typeface="Arial Narrow" panose="020B0606020202030204" pitchFamily="34" charset="0"/>
                <a:ea typeface="+mj-ea"/>
                <a:cs typeface="+mj-cs"/>
              </a:rPr>
              <a:t>uygun talimatlar vermek </a:t>
            </a:r>
          </a:p>
          <a:p>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9039757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 ÖRNEK UYGULAMA</a:t>
            </a:r>
          </a:p>
        </p:txBody>
      </p:sp>
      <p:sp>
        <p:nvSpPr>
          <p:cNvPr id="3" name="İçerik Yer Tutucusu 2"/>
          <p:cNvSpPr>
            <a:spLocks noGrp="1"/>
          </p:cNvSpPr>
          <p:nvPr>
            <p:ph idx="1"/>
          </p:nvPr>
        </p:nvSpPr>
        <p:spPr/>
        <p:txBody>
          <a:bodyPr/>
          <a:lstStyle/>
          <a:p>
            <a:pPr marL="0" indent="0">
              <a:lnSpc>
                <a:spcPct val="150000"/>
              </a:lnSpc>
              <a:buNone/>
            </a:pPr>
            <a:r>
              <a:rPr lang="tr-TR" sz="1600" dirty="0" smtClean="0">
                <a:latin typeface="Arial Narrow" panose="020B0606020202030204" pitchFamily="34" charset="0"/>
              </a:rPr>
              <a:t>	Risk </a:t>
            </a:r>
            <a:r>
              <a:rPr lang="tr-TR" sz="1600" dirty="0">
                <a:latin typeface="Arial Narrow" panose="020B0606020202030204" pitchFamily="34" charset="0"/>
              </a:rPr>
              <a:t>değerlendirme sürecine başlamadan önce, işin yapılış sırasını </a:t>
            </a:r>
            <a:r>
              <a:rPr lang="tr-TR" sz="1600" b="1" dirty="0">
                <a:latin typeface="Arial Narrow" panose="020B0606020202030204" pitchFamily="34" charset="0"/>
              </a:rPr>
              <a:t>veren süreç iş akış şemasının oluşturulması gerekmektedir</a:t>
            </a:r>
            <a:r>
              <a:rPr lang="tr-TR" sz="1600" dirty="0">
                <a:latin typeface="Arial Narrow" panose="020B0606020202030204" pitchFamily="34" charset="0"/>
              </a:rPr>
              <a:t>. Tehlike ve riskleri de iş akışlarına bağlı olarak tespit edebiliriz. </a:t>
            </a:r>
            <a:r>
              <a:rPr lang="tr-TR" sz="1600" b="1" dirty="0">
                <a:latin typeface="Arial Narrow" panose="020B0606020202030204" pitchFamily="34" charset="0"/>
              </a:rPr>
              <a:t>Tehlike ve risklerin oluşturulması, iki şekilde tespit edilebilir. Birincisi</a:t>
            </a:r>
            <a:r>
              <a:rPr lang="tr-TR" sz="1600" dirty="0">
                <a:latin typeface="Arial Narrow" panose="020B0606020202030204" pitchFamily="34" charset="0"/>
              </a:rPr>
              <a:t>, iş akışındaki </a:t>
            </a:r>
            <a:r>
              <a:rPr lang="tr-TR" sz="1600" b="1" dirty="0">
                <a:latin typeface="Arial Narrow" panose="020B0606020202030204" pitchFamily="34" charset="0"/>
              </a:rPr>
              <a:t>her bir faaliyeti adım adım </a:t>
            </a:r>
            <a:r>
              <a:rPr lang="tr-TR" sz="1600" dirty="0">
                <a:latin typeface="Arial Narrow" panose="020B0606020202030204" pitchFamily="34" charset="0"/>
              </a:rPr>
              <a:t>sorgulayarak</a:t>
            </a:r>
            <a:r>
              <a:rPr lang="tr-TR" sz="1600" b="1" dirty="0">
                <a:latin typeface="Arial Narrow" panose="020B0606020202030204" pitchFamily="34" charset="0"/>
              </a:rPr>
              <a:t>, ikincisi ise </a:t>
            </a:r>
            <a:r>
              <a:rPr lang="tr-TR" sz="1600" dirty="0">
                <a:latin typeface="Arial Narrow" panose="020B0606020202030204" pitchFamily="34" charset="0"/>
              </a:rPr>
              <a:t>iş akışını çıkardıktan sonra </a:t>
            </a:r>
            <a:r>
              <a:rPr lang="tr-TR" sz="1600" b="1" dirty="0">
                <a:latin typeface="Arial Narrow" panose="020B0606020202030204" pitchFamily="34" charset="0"/>
              </a:rPr>
              <a:t>genel olarak işin yapılış </a:t>
            </a:r>
            <a:r>
              <a:rPr lang="tr-TR" sz="1600" dirty="0">
                <a:latin typeface="Arial Narrow" panose="020B0606020202030204" pitchFamily="34" charset="0"/>
              </a:rPr>
              <a:t>amacını etkileyecek tüm unsurları ortaya koyarak. Her bir faaliyetin olumsuzu düşünüldüğünde bir risk olarak karşımıza çıkmaktadır. Aşağıda verilen örnekte bir </a:t>
            </a:r>
            <a:r>
              <a:rPr lang="tr-TR" sz="1600" b="1" dirty="0" smtClean="0">
                <a:latin typeface="Arial Narrow" panose="020B0606020202030204" pitchFamily="34" charset="0"/>
              </a:rPr>
              <a:t>bay </a:t>
            </a:r>
            <a:r>
              <a:rPr lang="tr-TR" sz="1600" b="1" dirty="0">
                <a:latin typeface="Arial Narrow" panose="020B0606020202030204" pitchFamily="34" charset="0"/>
              </a:rPr>
              <a:t>kuaföründe </a:t>
            </a:r>
            <a:r>
              <a:rPr lang="tr-TR" sz="1600" dirty="0">
                <a:latin typeface="Arial Narrow" panose="020B0606020202030204" pitchFamily="34" charset="0"/>
              </a:rPr>
              <a:t>karşı karşıya kalınabilecek </a:t>
            </a:r>
            <a:r>
              <a:rPr lang="tr-TR" sz="1600" b="1" dirty="0">
                <a:latin typeface="Arial Narrow" panose="020B0606020202030204" pitchFamily="34" charset="0"/>
              </a:rPr>
              <a:t>tehlike ve riskler ortaya konmaktadır</a:t>
            </a:r>
            <a:r>
              <a:rPr lang="tr-TR" sz="1600" dirty="0">
                <a:latin typeface="Arial Narrow" panose="020B0606020202030204" pitchFamily="34" charset="0"/>
              </a:rPr>
              <a:t>.  </a:t>
            </a:r>
            <a:endParaRPr lang="tr-TR" sz="1600" dirty="0" smtClean="0">
              <a:latin typeface="Arial Narrow" panose="020B0606020202030204" pitchFamily="34" charset="0"/>
            </a:endParaRPr>
          </a:p>
          <a:p>
            <a:pPr marL="0" indent="0">
              <a:lnSpc>
                <a:spcPct val="150000"/>
              </a:lnSpc>
              <a:buNone/>
            </a:pPr>
            <a:r>
              <a:rPr lang="tr-TR" sz="1600" dirty="0" smtClean="0">
                <a:latin typeface="Arial Narrow" panose="020B0606020202030204" pitchFamily="34" charset="0"/>
              </a:rPr>
              <a:t>Örnek </a:t>
            </a:r>
            <a:r>
              <a:rPr lang="tr-TR" sz="1600" dirty="0">
                <a:latin typeface="Arial Narrow" panose="020B0606020202030204" pitchFamily="34" charset="0"/>
              </a:rPr>
              <a:t>olarak aldığımız “</a:t>
            </a:r>
            <a:r>
              <a:rPr lang="tr-TR" sz="1600" b="1" dirty="0">
                <a:latin typeface="Arial Narrow" panose="020B0606020202030204" pitchFamily="34" charset="0"/>
              </a:rPr>
              <a:t>saç kesim prosesini</a:t>
            </a:r>
            <a:r>
              <a:rPr lang="tr-TR" sz="1600" dirty="0">
                <a:latin typeface="Arial Narrow" panose="020B0606020202030204" pitchFamily="34" charset="0"/>
              </a:rPr>
              <a:t>” incelediğimizde, </a:t>
            </a:r>
            <a:r>
              <a:rPr lang="tr-TR" sz="1600" b="1" dirty="0">
                <a:latin typeface="Arial Narrow" panose="020B0606020202030204" pitchFamily="34" charset="0"/>
              </a:rPr>
              <a:t>iş akışının aşağıdaki gibi olduğu söylenebilir:</a:t>
            </a:r>
          </a:p>
          <a:p>
            <a:pPr marL="0" indent="0">
              <a:buNone/>
            </a:pPr>
            <a:endParaRPr lang="tr-TR" dirty="0"/>
          </a:p>
        </p:txBody>
      </p:sp>
    </p:spTree>
    <p:extLst>
      <p:ext uri="{BB962C8B-B14F-4D97-AF65-F5344CB8AC3E}">
        <p14:creationId xmlns:p14="http://schemas.microsoft.com/office/powerpoint/2010/main" val="20801148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a:t>
            </a:r>
            <a:r>
              <a:rPr lang="tr-TR" sz="3600" b="1" dirty="0">
                <a:latin typeface="Arial Narrow" panose="020B0606020202030204" pitchFamily="34" charset="0"/>
              </a:rPr>
              <a:t>ÖRNEK UYGULAMA</a:t>
            </a:r>
          </a:p>
        </p:txBody>
      </p:sp>
      <p:pic>
        <p:nvPicPr>
          <p:cNvPr id="4" name="İçerik Yer Tutucusu 3"/>
          <p:cNvPicPr>
            <a:picLocks noGrp="1"/>
          </p:cNvPicPr>
          <p:nvPr>
            <p:ph idx="1"/>
          </p:nvPr>
        </p:nvPicPr>
        <p:blipFill>
          <a:blip r:embed="rId2"/>
          <a:stretch>
            <a:fillRect/>
          </a:stretch>
        </p:blipFill>
        <p:spPr>
          <a:xfrm>
            <a:off x="2628178" y="1884239"/>
            <a:ext cx="5437299" cy="4833083"/>
          </a:xfrm>
          <a:prstGeom prst="rect">
            <a:avLst/>
          </a:prstGeom>
        </p:spPr>
      </p:pic>
    </p:spTree>
    <p:extLst>
      <p:ext uri="{BB962C8B-B14F-4D97-AF65-F5344CB8AC3E}">
        <p14:creationId xmlns:p14="http://schemas.microsoft.com/office/powerpoint/2010/main" val="3761907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a:t>
            </a:r>
            <a:r>
              <a:rPr lang="tr-TR" sz="3600" b="1" dirty="0">
                <a:latin typeface="Arial Narrow" panose="020B0606020202030204" pitchFamily="34" charset="0"/>
              </a:rPr>
              <a:t>ÖRNEK UYGULAMA</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16283773"/>
              </p:ext>
            </p:extLst>
          </p:nvPr>
        </p:nvGraphicFramePr>
        <p:xfrm>
          <a:off x="1090245" y="1755288"/>
          <a:ext cx="10199079" cy="4182511"/>
        </p:xfrm>
        <a:graphic>
          <a:graphicData uri="http://schemas.openxmlformats.org/drawingml/2006/table">
            <a:tbl>
              <a:tblPr firstRow="1" firstCol="1" bandRow="1">
                <a:tableStyleId>{5C22544A-7EE6-4342-B048-85BDC9FD1C3A}</a:tableStyleId>
              </a:tblPr>
              <a:tblGrid>
                <a:gridCol w="3399693"/>
                <a:gridCol w="3399693"/>
                <a:gridCol w="3399693"/>
              </a:tblGrid>
              <a:tr h="198448">
                <a:tc>
                  <a:txBody>
                    <a:bodyPr/>
                    <a:lstStyle/>
                    <a:p>
                      <a:pPr algn="ctr">
                        <a:lnSpc>
                          <a:spcPct val="115000"/>
                        </a:lnSpc>
                        <a:spcAft>
                          <a:spcPts val="0"/>
                        </a:spcAft>
                      </a:pPr>
                      <a:r>
                        <a:rPr lang="tr-TR" sz="1400" dirty="0">
                          <a:effectLst/>
                        </a:rPr>
                        <a:t>Akışı Sırası</a:t>
                      </a:r>
                      <a:endParaRPr lang="tr-TR" sz="1400" dirty="0">
                        <a:effectLst/>
                        <a:latin typeface="Calibri"/>
                        <a:ea typeface="Calibri"/>
                        <a:cs typeface="Times New Roman"/>
                      </a:endParaRPr>
                    </a:p>
                  </a:txBody>
                  <a:tcPr marL="41803" marR="41803" marT="0" marB="0" anchor="ctr"/>
                </a:tc>
                <a:tc>
                  <a:txBody>
                    <a:bodyPr/>
                    <a:lstStyle/>
                    <a:p>
                      <a:pPr algn="ctr">
                        <a:lnSpc>
                          <a:spcPct val="115000"/>
                        </a:lnSpc>
                        <a:spcAft>
                          <a:spcPts val="0"/>
                        </a:spcAft>
                      </a:pPr>
                      <a:r>
                        <a:rPr lang="tr-TR" sz="1400">
                          <a:effectLst/>
                        </a:rPr>
                        <a:t>Tehlike (ler)</a:t>
                      </a:r>
                      <a:endParaRPr lang="tr-TR" sz="1400">
                        <a:effectLst/>
                        <a:latin typeface="Calibri"/>
                        <a:ea typeface="Calibri"/>
                        <a:cs typeface="Times New Roman"/>
                      </a:endParaRPr>
                    </a:p>
                  </a:txBody>
                  <a:tcPr marL="41803" marR="41803" marT="0" marB="0" anchor="ctr"/>
                </a:tc>
                <a:tc>
                  <a:txBody>
                    <a:bodyPr/>
                    <a:lstStyle/>
                    <a:p>
                      <a:pPr algn="ctr">
                        <a:lnSpc>
                          <a:spcPct val="115000"/>
                        </a:lnSpc>
                        <a:spcAft>
                          <a:spcPts val="0"/>
                        </a:spcAft>
                      </a:pPr>
                      <a:r>
                        <a:rPr lang="tr-TR" sz="1400">
                          <a:effectLst/>
                        </a:rPr>
                        <a:t>Risk</a:t>
                      </a:r>
                      <a:endParaRPr lang="tr-TR" sz="1400">
                        <a:effectLst/>
                        <a:latin typeface="Calibri"/>
                        <a:ea typeface="Calibri"/>
                        <a:cs typeface="Times New Roman"/>
                      </a:endParaRPr>
                    </a:p>
                  </a:txBody>
                  <a:tcPr marL="41803" marR="41803" marT="0" marB="0" anchor="ctr"/>
                </a:tc>
              </a:tr>
              <a:tr h="198448">
                <a:tc rowSpan="6">
                  <a:txBody>
                    <a:bodyPr/>
                    <a:lstStyle/>
                    <a:p>
                      <a:pPr algn="ctr">
                        <a:lnSpc>
                          <a:spcPct val="115000"/>
                        </a:lnSpc>
                        <a:spcAft>
                          <a:spcPts val="0"/>
                        </a:spcAft>
                      </a:pPr>
                      <a:r>
                        <a:rPr lang="tr-TR" sz="1600" kern="1200" dirty="0">
                          <a:solidFill>
                            <a:schemeClr val="tx1"/>
                          </a:solidFill>
                          <a:latin typeface="Arial Narrow" panose="020B0606020202030204" pitchFamily="34" charset="0"/>
                          <a:ea typeface="+mn-ea"/>
                          <a:cs typeface="+mn-cs"/>
                        </a:rPr>
                        <a:t>Saçın yıkanması</a:t>
                      </a:r>
                    </a:p>
                  </a:txBody>
                  <a:tcPr marL="41803" marR="41803" marT="0" marB="0" anchor="ctr"/>
                </a:tc>
                <a:tc>
                  <a:txBody>
                    <a:bodyPr/>
                    <a:lstStyle/>
                    <a:p>
                      <a:pPr>
                        <a:lnSpc>
                          <a:spcPct val="115000"/>
                        </a:lnSpc>
                        <a:spcAft>
                          <a:spcPts val="0"/>
                        </a:spcAft>
                      </a:pPr>
                      <a:r>
                        <a:rPr lang="tr-TR" sz="1400" dirty="0">
                          <a:effectLst/>
                        </a:rPr>
                        <a:t>a1.Faturanın ödenmemesi</a:t>
                      </a:r>
                      <a:endParaRPr lang="tr-TR" sz="1400" dirty="0">
                        <a:effectLst/>
                        <a:latin typeface="Calibri"/>
                        <a:ea typeface="Calibri"/>
                        <a:cs typeface="Times New Roman"/>
                      </a:endParaRPr>
                    </a:p>
                  </a:txBody>
                  <a:tcPr marL="41803" marR="41803" marT="0" marB="0" anchor="b"/>
                </a:tc>
                <a:tc rowSpan="2">
                  <a:txBody>
                    <a:bodyPr/>
                    <a:lstStyle/>
                    <a:p>
                      <a:pPr>
                        <a:lnSpc>
                          <a:spcPct val="115000"/>
                        </a:lnSpc>
                        <a:spcAft>
                          <a:spcPts val="0"/>
                        </a:spcAft>
                      </a:pPr>
                      <a:r>
                        <a:rPr lang="tr-TR" sz="1400">
                          <a:effectLst/>
                        </a:rPr>
                        <a:t>a. Suyun olmaması/ Memnuniyetsizlik</a:t>
                      </a:r>
                      <a:endParaRPr lang="tr-TR" sz="1400">
                        <a:effectLst/>
                        <a:latin typeface="Calibri"/>
                        <a:ea typeface="Calibri"/>
                        <a:cs typeface="Times New Roman"/>
                      </a:endParaRPr>
                    </a:p>
                  </a:txBody>
                  <a:tcPr marL="41803" marR="41803" marT="0" marB="0" anchor="ctr"/>
                </a:tc>
              </a:tr>
              <a:tr h="198448">
                <a:tc vMerge="1">
                  <a:txBody>
                    <a:bodyPr/>
                    <a:lstStyle/>
                    <a:p>
                      <a:endParaRPr lang="tr-TR"/>
                    </a:p>
                  </a:txBody>
                  <a:tcPr/>
                </a:tc>
                <a:tc>
                  <a:txBody>
                    <a:bodyPr/>
                    <a:lstStyle/>
                    <a:p>
                      <a:pPr>
                        <a:lnSpc>
                          <a:spcPct val="115000"/>
                        </a:lnSpc>
                        <a:spcAft>
                          <a:spcPts val="0"/>
                        </a:spcAft>
                      </a:pPr>
                      <a:r>
                        <a:rPr lang="tr-TR" sz="1400" dirty="0">
                          <a:effectLst/>
                        </a:rPr>
                        <a:t>a2.Tesisat ile ilgili problemler</a:t>
                      </a:r>
                      <a:endParaRPr lang="tr-TR" sz="1400" dirty="0">
                        <a:effectLst/>
                        <a:latin typeface="Calibri"/>
                        <a:ea typeface="Calibri"/>
                        <a:cs typeface="Times New Roman"/>
                      </a:endParaRPr>
                    </a:p>
                  </a:txBody>
                  <a:tcPr marL="41803" marR="41803" marT="0" marB="0" anchor="b"/>
                </a:tc>
                <a:tc vMerge="1">
                  <a:txBody>
                    <a:bodyPr/>
                    <a:lstStyle/>
                    <a:p>
                      <a:endParaRPr lang="tr-TR"/>
                    </a:p>
                  </a:txBody>
                  <a:tcPr/>
                </a:tc>
              </a:tr>
              <a:tr h="198448">
                <a:tc vMerge="1">
                  <a:txBody>
                    <a:bodyPr/>
                    <a:lstStyle/>
                    <a:p>
                      <a:endParaRPr lang="tr-TR"/>
                    </a:p>
                  </a:txBody>
                  <a:tcPr/>
                </a:tc>
                <a:tc>
                  <a:txBody>
                    <a:bodyPr/>
                    <a:lstStyle/>
                    <a:p>
                      <a:pPr>
                        <a:lnSpc>
                          <a:spcPct val="115000"/>
                        </a:lnSpc>
                        <a:spcAft>
                          <a:spcPts val="0"/>
                        </a:spcAft>
                      </a:pPr>
                      <a:r>
                        <a:rPr lang="tr-TR" sz="1400">
                          <a:effectLst/>
                        </a:rPr>
                        <a:t>b1.Su ayarının dikkatli yapılmaması</a:t>
                      </a:r>
                      <a:endParaRPr lang="tr-TR" sz="1400">
                        <a:effectLst/>
                        <a:latin typeface="Calibri"/>
                        <a:ea typeface="Calibri"/>
                        <a:cs typeface="Times New Roman"/>
                      </a:endParaRPr>
                    </a:p>
                  </a:txBody>
                  <a:tcPr marL="41803" marR="41803" marT="0" marB="0" anchor="b"/>
                </a:tc>
                <a:tc>
                  <a:txBody>
                    <a:bodyPr/>
                    <a:lstStyle/>
                    <a:p>
                      <a:pPr>
                        <a:lnSpc>
                          <a:spcPct val="115000"/>
                        </a:lnSpc>
                        <a:spcAft>
                          <a:spcPts val="0"/>
                        </a:spcAft>
                      </a:pPr>
                      <a:r>
                        <a:rPr lang="tr-TR" sz="1400">
                          <a:effectLst/>
                        </a:rPr>
                        <a:t>b. Suyun sıcak olması/Yanma</a:t>
                      </a:r>
                      <a:endParaRPr lang="tr-TR" sz="1400">
                        <a:effectLst/>
                        <a:latin typeface="Calibri"/>
                        <a:ea typeface="Calibri"/>
                        <a:cs typeface="Times New Roman"/>
                      </a:endParaRPr>
                    </a:p>
                  </a:txBody>
                  <a:tcPr marL="41803" marR="41803" marT="0" marB="0" anchor="ctr"/>
                </a:tc>
              </a:tr>
              <a:tr h="396895">
                <a:tc vMerge="1">
                  <a:txBody>
                    <a:bodyPr/>
                    <a:lstStyle/>
                    <a:p>
                      <a:endParaRPr lang="tr-TR"/>
                    </a:p>
                  </a:txBody>
                  <a:tcPr/>
                </a:tc>
                <a:tc>
                  <a:txBody>
                    <a:bodyPr/>
                    <a:lstStyle/>
                    <a:p>
                      <a:pPr>
                        <a:lnSpc>
                          <a:spcPct val="115000"/>
                        </a:lnSpc>
                        <a:spcAft>
                          <a:spcPts val="0"/>
                        </a:spcAft>
                      </a:pPr>
                      <a:r>
                        <a:rPr lang="tr-TR" sz="1600" kern="1200" dirty="0">
                          <a:solidFill>
                            <a:schemeClr val="tx1"/>
                          </a:solidFill>
                          <a:latin typeface="Arial Narrow" panose="020B0606020202030204" pitchFamily="34" charset="0"/>
                          <a:ea typeface="+mn-ea"/>
                          <a:cs typeface="+mn-cs"/>
                        </a:rPr>
                        <a:t>c1.Şampuan ya da saç kreminin tarihinin geçmiş olması</a:t>
                      </a:r>
                    </a:p>
                  </a:txBody>
                  <a:tcPr marL="41803" marR="41803" marT="0" marB="0" anchor="b"/>
                </a:tc>
                <a:tc rowSpan="2">
                  <a:txBody>
                    <a:bodyPr/>
                    <a:lstStyle/>
                    <a:p>
                      <a:pPr>
                        <a:lnSpc>
                          <a:spcPct val="115000"/>
                        </a:lnSpc>
                        <a:spcAft>
                          <a:spcPts val="0"/>
                        </a:spcAft>
                      </a:pPr>
                      <a:r>
                        <a:rPr lang="tr-TR" sz="1600" kern="1200">
                          <a:solidFill>
                            <a:schemeClr val="tx1"/>
                          </a:solidFill>
                          <a:latin typeface="Arial Narrow" panose="020B0606020202030204" pitchFamily="34" charset="0"/>
                          <a:ea typeface="+mn-ea"/>
                          <a:cs typeface="+mn-cs"/>
                        </a:rPr>
                        <a:t>c. Kullanılan şampuan ve saç kreminin kişi üzerinde alerjik reaksiyon göstermesi</a:t>
                      </a:r>
                    </a:p>
                  </a:txBody>
                  <a:tcPr marL="41803" marR="41803" marT="0" marB="0" anchor="ctr"/>
                </a:tc>
              </a:tr>
              <a:tr h="396895">
                <a:tc vMerge="1">
                  <a:txBody>
                    <a:bodyPr/>
                    <a:lstStyle/>
                    <a:p>
                      <a:endParaRPr lang="tr-TR"/>
                    </a:p>
                  </a:txBody>
                  <a:tcPr/>
                </a:tc>
                <a:tc>
                  <a:txBody>
                    <a:bodyPr/>
                    <a:lstStyle/>
                    <a:p>
                      <a:pPr>
                        <a:lnSpc>
                          <a:spcPct val="115000"/>
                        </a:lnSpc>
                        <a:spcAft>
                          <a:spcPts val="0"/>
                        </a:spcAft>
                      </a:pPr>
                      <a:r>
                        <a:rPr lang="tr-TR" sz="1600" kern="1200" dirty="0">
                          <a:solidFill>
                            <a:schemeClr val="tx1"/>
                          </a:solidFill>
                          <a:latin typeface="Arial Narrow" panose="020B0606020202030204" pitchFamily="34" charset="0"/>
                          <a:ea typeface="+mn-ea"/>
                          <a:cs typeface="+mn-cs"/>
                        </a:rPr>
                        <a:t>c2. Kişinin bu ürünlere karşı alerjisinin olması</a:t>
                      </a:r>
                    </a:p>
                  </a:txBody>
                  <a:tcPr marL="41803" marR="41803" marT="0" marB="0" anchor="b"/>
                </a:tc>
                <a:tc vMerge="1">
                  <a:txBody>
                    <a:bodyPr/>
                    <a:lstStyle/>
                    <a:p>
                      <a:endParaRPr lang="tr-TR"/>
                    </a:p>
                  </a:txBody>
                  <a:tcPr/>
                </a:tc>
              </a:tr>
              <a:tr h="396895">
                <a:tc vMerge="1">
                  <a:txBody>
                    <a:bodyPr/>
                    <a:lstStyle/>
                    <a:p>
                      <a:endParaRPr lang="tr-TR"/>
                    </a:p>
                  </a:txBody>
                  <a:tcPr/>
                </a:tc>
                <a:tc>
                  <a:txBody>
                    <a:bodyPr/>
                    <a:lstStyle/>
                    <a:p>
                      <a:pPr>
                        <a:lnSpc>
                          <a:spcPct val="115000"/>
                        </a:lnSpc>
                        <a:spcAft>
                          <a:spcPts val="0"/>
                        </a:spcAft>
                      </a:pPr>
                      <a:r>
                        <a:rPr lang="tr-TR" sz="1600" kern="1200" dirty="0">
                          <a:solidFill>
                            <a:schemeClr val="tx1"/>
                          </a:solidFill>
                          <a:latin typeface="Arial Narrow" panose="020B0606020202030204" pitchFamily="34" charset="0"/>
                          <a:ea typeface="+mn-ea"/>
                          <a:cs typeface="+mn-cs"/>
                        </a:rPr>
                        <a:t>d1. Kullanılan yıkama setinin ergonomik olmaması</a:t>
                      </a:r>
                    </a:p>
                  </a:txBody>
                  <a:tcPr marL="41803" marR="41803" marT="0" marB="0" anchor="b"/>
                </a:tc>
                <a:tc>
                  <a:txBody>
                    <a:bodyPr/>
                    <a:lstStyle/>
                    <a:p>
                      <a:pPr>
                        <a:lnSpc>
                          <a:spcPct val="115000"/>
                        </a:lnSpc>
                        <a:spcAft>
                          <a:spcPts val="0"/>
                        </a:spcAft>
                      </a:pPr>
                      <a:r>
                        <a:rPr lang="tr-TR" sz="1600" kern="1200">
                          <a:solidFill>
                            <a:schemeClr val="tx1"/>
                          </a:solidFill>
                          <a:latin typeface="Arial Narrow" panose="020B0606020202030204" pitchFamily="34" charset="0"/>
                          <a:ea typeface="+mn-ea"/>
                          <a:cs typeface="+mn-cs"/>
                        </a:rPr>
                        <a:t>d. Müşterinin boynunun tutulması</a:t>
                      </a:r>
                    </a:p>
                  </a:txBody>
                  <a:tcPr marL="41803" marR="41803" marT="0" marB="0" anchor="ctr"/>
                </a:tc>
              </a:tr>
              <a:tr h="198448">
                <a:tc rowSpan="4">
                  <a:txBody>
                    <a:bodyPr/>
                    <a:lstStyle/>
                    <a:p>
                      <a:pPr algn="ctr">
                        <a:lnSpc>
                          <a:spcPct val="115000"/>
                        </a:lnSpc>
                        <a:spcAft>
                          <a:spcPts val="0"/>
                        </a:spcAft>
                      </a:pPr>
                      <a:r>
                        <a:rPr lang="tr-TR" sz="1600" kern="1200" dirty="0">
                          <a:solidFill>
                            <a:schemeClr val="tx1"/>
                          </a:solidFill>
                          <a:latin typeface="Arial Narrow" panose="020B0606020202030204" pitchFamily="34" charset="0"/>
                          <a:ea typeface="+mn-ea"/>
                          <a:cs typeface="+mn-cs"/>
                        </a:rPr>
                        <a:t>Saçın Kesilmesi</a:t>
                      </a:r>
                    </a:p>
                  </a:txBody>
                  <a:tcPr marL="41803" marR="41803" marT="0" marB="0" anchor="ctr"/>
                </a:tc>
                <a:tc rowSpan="2">
                  <a:txBody>
                    <a:bodyPr/>
                    <a:lstStyle/>
                    <a:p>
                      <a:pPr>
                        <a:lnSpc>
                          <a:spcPct val="115000"/>
                        </a:lnSpc>
                        <a:spcAft>
                          <a:spcPts val="0"/>
                        </a:spcAft>
                      </a:pPr>
                      <a:r>
                        <a:rPr lang="tr-TR" sz="1600" kern="1200" dirty="0">
                          <a:solidFill>
                            <a:schemeClr val="tx1"/>
                          </a:solidFill>
                          <a:latin typeface="Arial Narrow" panose="020B0606020202030204" pitchFamily="34" charset="0"/>
                          <a:ea typeface="+mn-ea"/>
                          <a:cs typeface="+mn-cs"/>
                        </a:rPr>
                        <a:t>a1. Ekipmanların steril olmaması</a:t>
                      </a:r>
                    </a:p>
                  </a:txBody>
                  <a:tcPr marL="41803" marR="41803" marT="0" marB="0" anchor="ctr"/>
                </a:tc>
                <a:tc>
                  <a:txBody>
                    <a:bodyPr/>
                    <a:lstStyle/>
                    <a:p>
                      <a:pPr>
                        <a:lnSpc>
                          <a:spcPct val="115000"/>
                        </a:lnSpc>
                        <a:spcAft>
                          <a:spcPts val="0"/>
                        </a:spcAft>
                      </a:pPr>
                      <a:r>
                        <a:rPr lang="tr-TR" sz="1600" kern="1200">
                          <a:solidFill>
                            <a:schemeClr val="tx1"/>
                          </a:solidFill>
                          <a:latin typeface="Arial Narrow" panose="020B0606020202030204" pitchFamily="34" charset="0"/>
                          <a:ea typeface="+mn-ea"/>
                          <a:cs typeface="+mn-cs"/>
                        </a:rPr>
                        <a:t>a.Mikrobiyolojik bulaşma</a:t>
                      </a:r>
                    </a:p>
                  </a:txBody>
                  <a:tcPr marL="41803" marR="41803" marT="0" marB="0" anchor="b"/>
                </a:tc>
              </a:tr>
              <a:tr h="198448">
                <a:tc vMerge="1">
                  <a:txBody>
                    <a:bodyPr/>
                    <a:lstStyle/>
                    <a:p>
                      <a:endParaRPr lang="tr-TR"/>
                    </a:p>
                  </a:txBody>
                  <a:tcPr/>
                </a:tc>
                <a:tc vMerge="1">
                  <a:txBody>
                    <a:bodyPr/>
                    <a:lstStyle/>
                    <a:p>
                      <a:endParaRPr lang="tr-TR"/>
                    </a:p>
                  </a:txBody>
                  <a:tcPr/>
                </a:tc>
                <a:tc>
                  <a:txBody>
                    <a:bodyPr/>
                    <a:lstStyle/>
                    <a:p>
                      <a:pPr>
                        <a:lnSpc>
                          <a:spcPct val="115000"/>
                        </a:lnSpc>
                        <a:spcAft>
                          <a:spcPts val="0"/>
                        </a:spcAft>
                      </a:pPr>
                      <a:r>
                        <a:rPr lang="tr-TR" sz="1600" kern="1200">
                          <a:solidFill>
                            <a:schemeClr val="tx1"/>
                          </a:solidFill>
                          <a:latin typeface="Arial Narrow" panose="020B0606020202030204" pitchFamily="34" charset="0"/>
                          <a:ea typeface="+mn-ea"/>
                          <a:cs typeface="+mn-cs"/>
                        </a:rPr>
                        <a:t>a.Müşteri memnuniyetsizliği</a:t>
                      </a:r>
                    </a:p>
                  </a:txBody>
                  <a:tcPr marL="41803" marR="41803" marT="0" marB="0" anchor="b"/>
                </a:tc>
              </a:tr>
              <a:tr h="396895">
                <a:tc vMerge="1">
                  <a:txBody>
                    <a:bodyPr/>
                    <a:lstStyle/>
                    <a:p>
                      <a:endParaRPr lang="tr-TR"/>
                    </a:p>
                  </a:txBody>
                  <a:tcPr/>
                </a:tc>
                <a:tc>
                  <a:txBody>
                    <a:bodyPr/>
                    <a:lstStyle/>
                    <a:p>
                      <a:pPr>
                        <a:lnSpc>
                          <a:spcPct val="115000"/>
                        </a:lnSpc>
                        <a:spcAft>
                          <a:spcPts val="0"/>
                        </a:spcAft>
                      </a:pPr>
                      <a:r>
                        <a:rPr lang="tr-TR" sz="1600" kern="1200" dirty="0">
                          <a:solidFill>
                            <a:schemeClr val="tx1"/>
                          </a:solidFill>
                          <a:latin typeface="Arial Narrow" panose="020B0606020202030204" pitchFamily="34" charset="0"/>
                          <a:ea typeface="+mn-ea"/>
                          <a:cs typeface="+mn-cs"/>
                        </a:rPr>
                        <a:t>b. Kesim malzemelerinin dikkatli yerleştirilmemesi</a:t>
                      </a:r>
                    </a:p>
                  </a:txBody>
                  <a:tcPr marL="41803" marR="41803" marT="0" marB="0" anchor="b"/>
                </a:tc>
                <a:tc>
                  <a:txBody>
                    <a:bodyPr/>
                    <a:lstStyle/>
                    <a:p>
                      <a:pPr>
                        <a:lnSpc>
                          <a:spcPct val="115000"/>
                        </a:lnSpc>
                        <a:spcAft>
                          <a:spcPts val="0"/>
                        </a:spcAft>
                      </a:pPr>
                      <a:r>
                        <a:rPr lang="tr-TR" sz="1600" kern="1200">
                          <a:solidFill>
                            <a:schemeClr val="tx1"/>
                          </a:solidFill>
                          <a:latin typeface="Arial Narrow" panose="020B0606020202030204" pitchFamily="34" charset="0"/>
                          <a:ea typeface="+mn-ea"/>
                          <a:cs typeface="+mn-cs"/>
                        </a:rPr>
                        <a:t>b. Müşteri/Çalışan Yaralanması</a:t>
                      </a:r>
                    </a:p>
                  </a:txBody>
                  <a:tcPr marL="41803" marR="41803" marT="0" marB="0" anchor="b"/>
                </a:tc>
              </a:tr>
              <a:tr h="396895">
                <a:tc vMerge="1">
                  <a:txBody>
                    <a:bodyPr/>
                    <a:lstStyle/>
                    <a:p>
                      <a:endParaRPr lang="tr-TR"/>
                    </a:p>
                  </a:txBody>
                  <a:tcPr/>
                </a:tc>
                <a:tc>
                  <a:txBody>
                    <a:bodyPr/>
                    <a:lstStyle/>
                    <a:p>
                      <a:pPr>
                        <a:lnSpc>
                          <a:spcPct val="115000"/>
                        </a:lnSpc>
                        <a:spcAft>
                          <a:spcPts val="0"/>
                        </a:spcAft>
                      </a:pPr>
                      <a:r>
                        <a:rPr lang="tr-TR" sz="1600" kern="1200" dirty="0" err="1" smtClean="0">
                          <a:solidFill>
                            <a:schemeClr val="tx1"/>
                          </a:solidFill>
                          <a:latin typeface="Arial Narrow" panose="020B0606020202030204" pitchFamily="34" charset="0"/>
                          <a:ea typeface="+mn-ea"/>
                          <a:cs typeface="+mn-cs"/>
                        </a:rPr>
                        <a:t>c.Çalışan</a:t>
                      </a:r>
                      <a:r>
                        <a:rPr lang="tr-TR" sz="1600" kern="1200" dirty="0" smtClean="0">
                          <a:solidFill>
                            <a:schemeClr val="tx1"/>
                          </a:solidFill>
                          <a:latin typeface="Arial Narrow" panose="020B0606020202030204" pitchFamily="34" charset="0"/>
                          <a:ea typeface="+mn-ea"/>
                          <a:cs typeface="+mn-cs"/>
                        </a:rPr>
                        <a:t> </a:t>
                      </a:r>
                      <a:r>
                        <a:rPr lang="tr-TR" sz="1600" kern="1200" dirty="0">
                          <a:solidFill>
                            <a:schemeClr val="tx1"/>
                          </a:solidFill>
                          <a:latin typeface="Arial Narrow" panose="020B0606020202030204" pitchFamily="34" charset="0"/>
                          <a:ea typeface="+mn-ea"/>
                          <a:cs typeface="+mn-cs"/>
                        </a:rPr>
                        <a:t>personelin tecrübesiz olması</a:t>
                      </a:r>
                    </a:p>
                  </a:txBody>
                  <a:tcPr marL="41803" marR="41803" marT="0" marB="0" anchor="b"/>
                </a:tc>
                <a:tc>
                  <a:txBody>
                    <a:bodyPr/>
                    <a:lstStyle/>
                    <a:p>
                      <a:pPr>
                        <a:lnSpc>
                          <a:spcPct val="115000"/>
                        </a:lnSpc>
                        <a:spcAft>
                          <a:spcPts val="0"/>
                        </a:spcAft>
                      </a:pPr>
                      <a:r>
                        <a:rPr lang="tr-TR" sz="1600" kern="1200" dirty="0" err="1">
                          <a:solidFill>
                            <a:schemeClr val="tx1"/>
                          </a:solidFill>
                          <a:latin typeface="Arial Narrow" panose="020B0606020202030204" pitchFamily="34" charset="0"/>
                          <a:ea typeface="+mn-ea"/>
                          <a:cs typeface="+mn-cs"/>
                        </a:rPr>
                        <a:t>c.Yaralanma</a:t>
                      </a:r>
                      <a:endParaRPr lang="tr-TR" sz="1600" kern="1200" dirty="0">
                        <a:solidFill>
                          <a:schemeClr val="tx1"/>
                        </a:solidFill>
                        <a:latin typeface="Arial Narrow" panose="020B0606020202030204" pitchFamily="34" charset="0"/>
                        <a:ea typeface="+mn-ea"/>
                        <a:cs typeface="+mn-cs"/>
                      </a:endParaRPr>
                    </a:p>
                  </a:txBody>
                  <a:tcPr marL="41803" marR="41803" marT="0" marB="0" anchor="b"/>
                </a:tc>
              </a:tr>
            </a:tbl>
          </a:graphicData>
        </a:graphic>
      </p:graphicFrame>
    </p:spTree>
    <p:extLst>
      <p:ext uri="{BB962C8B-B14F-4D97-AF65-F5344CB8AC3E}">
        <p14:creationId xmlns:p14="http://schemas.microsoft.com/office/powerpoint/2010/main" val="11399210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a:t>
            </a:r>
            <a:r>
              <a:rPr lang="tr-TR" sz="3600" b="1" dirty="0">
                <a:latin typeface="Arial Narrow" panose="020B0606020202030204" pitchFamily="34" charset="0"/>
              </a:rPr>
              <a:t>ÖRNEK UYGULAMA</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4060470280"/>
              </p:ext>
            </p:extLst>
          </p:nvPr>
        </p:nvGraphicFramePr>
        <p:xfrm>
          <a:off x="1019907" y="2024918"/>
          <a:ext cx="10199079" cy="2090714"/>
        </p:xfrm>
        <a:graphic>
          <a:graphicData uri="http://schemas.openxmlformats.org/drawingml/2006/table">
            <a:tbl>
              <a:tblPr firstRow="1" firstCol="1" bandRow="1">
                <a:tableStyleId>{5C22544A-7EE6-4342-B048-85BDC9FD1C3A}</a:tableStyleId>
              </a:tblPr>
              <a:tblGrid>
                <a:gridCol w="3399693"/>
                <a:gridCol w="3399693"/>
                <a:gridCol w="3399693"/>
              </a:tblGrid>
              <a:tr h="198448">
                <a:tc>
                  <a:txBody>
                    <a:bodyPr/>
                    <a:lstStyle/>
                    <a:p>
                      <a:pPr algn="ctr">
                        <a:lnSpc>
                          <a:spcPct val="115000"/>
                        </a:lnSpc>
                        <a:spcAft>
                          <a:spcPts val="0"/>
                        </a:spcAft>
                      </a:pPr>
                      <a:r>
                        <a:rPr lang="tr-TR" sz="1400" dirty="0">
                          <a:effectLst/>
                        </a:rPr>
                        <a:t>Akışı Sırası</a:t>
                      </a:r>
                      <a:endParaRPr lang="tr-TR" sz="1400" dirty="0">
                        <a:effectLst/>
                        <a:latin typeface="Calibri"/>
                        <a:ea typeface="Calibri"/>
                        <a:cs typeface="Times New Roman"/>
                      </a:endParaRPr>
                    </a:p>
                  </a:txBody>
                  <a:tcPr marL="41803" marR="41803" marT="0" marB="0" anchor="ctr"/>
                </a:tc>
                <a:tc>
                  <a:txBody>
                    <a:bodyPr/>
                    <a:lstStyle/>
                    <a:p>
                      <a:pPr algn="ctr">
                        <a:lnSpc>
                          <a:spcPct val="115000"/>
                        </a:lnSpc>
                        <a:spcAft>
                          <a:spcPts val="0"/>
                        </a:spcAft>
                      </a:pPr>
                      <a:r>
                        <a:rPr lang="tr-TR" sz="1400">
                          <a:effectLst/>
                        </a:rPr>
                        <a:t>Tehlike (ler)</a:t>
                      </a:r>
                      <a:endParaRPr lang="tr-TR" sz="1400">
                        <a:effectLst/>
                        <a:latin typeface="Calibri"/>
                        <a:ea typeface="Calibri"/>
                        <a:cs typeface="Times New Roman"/>
                      </a:endParaRPr>
                    </a:p>
                  </a:txBody>
                  <a:tcPr marL="41803" marR="41803" marT="0" marB="0" anchor="ctr"/>
                </a:tc>
                <a:tc>
                  <a:txBody>
                    <a:bodyPr/>
                    <a:lstStyle/>
                    <a:p>
                      <a:pPr algn="ctr">
                        <a:lnSpc>
                          <a:spcPct val="115000"/>
                        </a:lnSpc>
                        <a:spcAft>
                          <a:spcPts val="0"/>
                        </a:spcAft>
                      </a:pPr>
                      <a:r>
                        <a:rPr lang="tr-TR" sz="1400">
                          <a:effectLst/>
                        </a:rPr>
                        <a:t>Risk</a:t>
                      </a:r>
                      <a:endParaRPr lang="tr-TR" sz="1400">
                        <a:effectLst/>
                        <a:latin typeface="Calibri"/>
                        <a:ea typeface="Calibri"/>
                        <a:cs typeface="Times New Roman"/>
                      </a:endParaRPr>
                    </a:p>
                  </a:txBody>
                  <a:tcPr marL="41803" marR="41803" marT="0" marB="0" anchor="ctr"/>
                </a:tc>
              </a:tr>
              <a:tr h="396895">
                <a:tc rowSpan="4">
                  <a:txBody>
                    <a:bodyPr/>
                    <a:lstStyle/>
                    <a:p>
                      <a:pPr algn="ctr">
                        <a:lnSpc>
                          <a:spcPct val="115000"/>
                        </a:lnSpc>
                        <a:spcAft>
                          <a:spcPts val="0"/>
                        </a:spcAft>
                      </a:pPr>
                      <a:r>
                        <a:rPr lang="tr-TR" sz="1600" kern="1200" dirty="0">
                          <a:solidFill>
                            <a:schemeClr val="tx1"/>
                          </a:solidFill>
                          <a:latin typeface="Arial Narrow" panose="020B0606020202030204" pitchFamily="34" charset="0"/>
                          <a:ea typeface="+mn-ea"/>
                          <a:cs typeface="+mn-cs"/>
                        </a:rPr>
                        <a:t>Saçın kurulanması</a:t>
                      </a:r>
                    </a:p>
                  </a:txBody>
                  <a:tcPr marL="41803" marR="41803" marT="0" marB="0" anchor="ctr"/>
                </a:tc>
                <a:tc>
                  <a:txBody>
                    <a:bodyPr/>
                    <a:lstStyle/>
                    <a:p>
                      <a:pPr>
                        <a:lnSpc>
                          <a:spcPct val="115000"/>
                        </a:lnSpc>
                        <a:spcAft>
                          <a:spcPts val="0"/>
                        </a:spcAft>
                      </a:pPr>
                      <a:r>
                        <a:rPr lang="tr-TR" sz="1600" kern="1200" dirty="0">
                          <a:solidFill>
                            <a:schemeClr val="tx1"/>
                          </a:solidFill>
                          <a:latin typeface="Arial Narrow" panose="020B0606020202030204" pitchFamily="34" charset="0"/>
                          <a:ea typeface="+mn-ea"/>
                          <a:cs typeface="+mn-cs"/>
                        </a:rPr>
                        <a:t>a1.Elektrik faturasının yatırılmaması</a:t>
                      </a:r>
                    </a:p>
                  </a:txBody>
                  <a:tcPr marL="41803" marR="41803" marT="0" marB="0" anchor="b"/>
                </a:tc>
                <a:tc>
                  <a:txBody>
                    <a:bodyPr/>
                    <a:lstStyle/>
                    <a:p>
                      <a:pPr>
                        <a:lnSpc>
                          <a:spcPct val="115000"/>
                        </a:lnSpc>
                        <a:spcAft>
                          <a:spcPts val="0"/>
                        </a:spcAft>
                      </a:pPr>
                      <a:r>
                        <a:rPr lang="tr-TR" sz="1600" kern="1200" dirty="0">
                          <a:solidFill>
                            <a:schemeClr val="tx1"/>
                          </a:solidFill>
                          <a:latin typeface="Arial Narrow" panose="020B0606020202030204" pitchFamily="34" charset="0"/>
                          <a:ea typeface="+mn-ea"/>
                          <a:cs typeface="+mn-cs"/>
                        </a:rPr>
                        <a:t>a. Elektriklerin olmaması</a:t>
                      </a:r>
                    </a:p>
                  </a:txBody>
                  <a:tcPr marL="41803" marR="41803" marT="0" marB="0" anchor="b"/>
                </a:tc>
              </a:tr>
              <a:tr h="396895">
                <a:tc vMerge="1">
                  <a:txBody>
                    <a:bodyPr/>
                    <a:lstStyle/>
                    <a:p>
                      <a:endParaRPr lang="tr-TR"/>
                    </a:p>
                  </a:txBody>
                  <a:tcPr/>
                </a:tc>
                <a:tc>
                  <a:txBody>
                    <a:bodyPr/>
                    <a:lstStyle/>
                    <a:p>
                      <a:pPr>
                        <a:lnSpc>
                          <a:spcPct val="115000"/>
                        </a:lnSpc>
                        <a:spcAft>
                          <a:spcPts val="0"/>
                        </a:spcAft>
                      </a:pPr>
                      <a:r>
                        <a:rPr lang="tr-TR" sz="1600" kern="1200" dirty="0">
                          <a:solidFill>
                            <a:schemeClr val="tx1"/>
                          </a:solidFill>
                          <a:latin typeface="Arial Narrow" panose="020B0606020202030204" pitchFamily="34" charset="0"/>
                          <a:ea typeface="+mn-ea"/>
                          <a:cs typeface="+mn-cs"/>
                        </a:rPr>
                        <a:t>b1.Elektrik tesisatının kontrol edilmemesi</a:t>
                      </a:r>
                    </a:p>
                  </a:txBody>
                  <a:tcPr marL="41803" marR="41803" marT="0" marB="0" anchor="b"/>
                </a:tc>
                <a:tc rowSpan="2">
                  <a:txBody>
                    <a:bodyPr/>
                    <a:lstStyle/>
                    <a:p>
                      <a:pPr>
                        <a:lnSpc>
                          <a:spcPct val="115000"/>
                        </a:lnSpc>
                        <a:spcAft>
                          <a:spcPts val="0"/>
                        </a:spcAft>
                      </a:pPr>
                      <a:r>
                        <a:rPr lang="tr-TR" sz="1600" kern="1200" dirty="0">
                          <a:solidFill>
                            <a:schemeClr val="tx1"/>
                          </a:solidFill>
                          <a:latin typeface="Arial Narrow" panose="020B0606020202030204" pitchFamily="34" charset="0"/>
                          <a:ea typeface="+mn-ea"/>
                          <a:cs typeface="+mn-cs"/>
                        </a:rPr>
                        <a:t>b. Elektrik çarpması</a:t>
                      </a:r>
                    </a:p>
                  </a:txBody>
                  <a:tcPr marL="41803" marR="41803" marT="0" marB="0" anchor="ctr"/>
                </a:tc>
              </a:tr>
              <a:tr h="396895">
                <a:tc vMerge="1">
                  <a:txBody>
                    <a:bodyPr/>
                    <a:lstStyle/>
                    <a:p>
                      <a:endParaRPr lang="tr-TR"/>
                    </a:p>
                  </a:txBody>
                  <a:tcPr/>
                </a:tc>
                <a:tc>
                  <a:txBody>
                    <a:bodyPr/>
                    <a:lstStyle/>
                    <a:p>
                      <a:pPr>
                        <a:lnSpc>
                          <a:spcPct val="115000"/>
                        </a:lnSpc>
                        <a:spcAft>
                          <a:spcPts val="0"/>
                        </a:spcAft>
                      </a:pPr>
                      <a:r>
                        <a:rPr lang="tr-TR" sz="1600" kern="1200" dirty="0">
                          <a:solidFill>
                            <a:schemeClr val="tx1"/>
                          </a:solidFill>
                          <a:latin typeface="Arial Narrow" panose="020B0606020202030204" pitchFamily="34" charset="0"/>
                          <a:ea typeface="+mn-ea"/>
                          <a:cs typeface="+mn-cs"/>
                        </a:rPr>
                        <a:t>b2.Fön makinesinin kablosunda kaçak olması </a:t>
                      </a:r>
                    </a:p>
                  </a:txBody>
                  <a:tcPr marL="41803" marR="41803" marT="0" marB="0" anchor="b"/>
                </a:tc>
                <a:tc vMerge="1">
                  <a:txBody>
                    <a:bodyPr/>
                    <a:lstStyle/>
                    <a:p>
                      <a:endParaRPr lang="tr-TR"/>
                    </a:p>
                  </a:txBody>
                  <a:tcPr/>
                </a:tc>
              </a:tr>
              <a:tr h="396895">
                <a:tc vMerge="1">
                  <a:txBody>
                    <a:bodyPr/>
                    <a:lstStyle/>
                    <a:p>
                      <a:endParaRPr lang="tr-TR"/>
                    </a:p>
                  </a:txBody>
                  <a:tcPr/>
                </a:tc>
                <a:tc>
                  <a:txBody>
                    <a:bodyPr/>
                    <a:lstStyle/>
                    <a:p>
                      <a:pPr>
                        <a:lnSpc>
                          <a:spcPct val="115000"/>
                        </a:lnSpc>
                        <a:spcAft>
                          <a:spcPts val="0"/>
                        </a:spcAft>
                      </a:pPr>
                      <a:r>
                        <a:rPr lang="tr-TR" sz="1400">
                          <a:effectLst/>
                        </a:rPr>
                        <a:t>c1.Fön makinesi kablosunun düzensiz durması</a:t>
                      </a:r>
                      <a:endParaRPr lang="tr-TR" sz="1400">
                        <a:effectLst/>
                        <a:latin typeface="Calibri"/>
                        <a:ea typeface="Calibri"/>
                        <a:cs typeface="Times New Roman"/>
                      </a:endParaRPr>
                    </a:p>
                  </a:txBody>
                  <a:tcPr marL="41803" marR="41803" marT="0" marB="0" anchor="b"/>
                </a:tc>
                <a:tc>
                  <a:txBody>
                    <a:bodyPr/>
                    <a:lstStyle/>
                    <a:p>
                      <a:pPr>
                        <a:lnSpc>
                          <a:spcPct val="115000"/>
                        </a:lnSpc>
                        <a:spcAft>
                          <a:spcPts val="0"/>
                        </a:spcAft>
                      </a:pPr>
                      <a:r>
                        <a:rPr lang="tr-TR" sz="1400" dirty="0">
                          <a:effectLst/>
                        </a:rPr>
                        <a:t>c. Düşme</a:t>
                      </a:r>
                      <a:endParaRPr lang="tr-TR" sz="1400" dirty="0">
                        <a:effectLst/>
                        <a:latin typeface="Calibri"/>
                        <a:ea typeface="Calibri"/>
                        <a:cs typeface="Times New Roman"/>
                      </a:endParaRPr>
                    </a:p>
                  </a:txBody>
                  <a:tcPr marL="41803" marR="41803" marT="0" marB="0" anchor="b"/>
                </a:tc>
              </a:tr>
            </a:tbl>
          </a:graphicData>
        </a:graphic>
      </p:graphicFrame>
    </p:spTree>
    <p:extLst>
      <p:ext uri="{BB962C8B-B14F-4D97-AF65-F5344CB8AC3E}">
        <p14:creationId xmlns:p14="http://schemas.microsoft.com/office/powerpoint/2010/main" val="32108703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r>
              <a:rPr lang="tr-TR" sz="1800" dirty="0" err="1"/>
              <a:t>Camerun</a:t>
            </a:r>
            <a:r>
              <a:rPr lang="tr-TR" sz="1800" dirty="0"/>
              <a:t>, I., Raman, R. (2005). </a:t>
            </a:r>
            <a:r>
              <a:rPr lang="tr-TR" sz="1800" dirty="0" err="1"/>
              <a:t>Process</a:t>
            </a:r>
            <a:r>
              <a:rPr lang="tr-TR" sz="1800" dirty="0"/>
              <a:t> </a:t>
            </a:r>
            <a:r>
              <a:rPr lang="tr-TR" sz="1800" dirty="0" err="1"/>
              <a:t>Systems</a:t>
            </a:r>
            <a:r>
              <a:rPr lang="tr-TR" sz="1800" dirty="0"/>
              <a:t> Risk Management, </a:t>
            </a:r>
            <a:r>
              <a:rPr lang="tr-TR" sz="1800" dirty="0" err="1"/>
              <a:t>Elsevier</a:t>
            </a:r>
            <a:r>
              <a:rPr lang="tr-TR" sz="1800" dirty="0"/>
              <a:t>. </a:t>
            </a:r>
          </a:p>
          <a:p>
            <a:r>
              <a:rPr lang="tr-TR" sz="1800" dirty="0"/>
              <a:t>Risk Değerlendirme Yönetmeliği (2012). Resmi Gazete, Sayı: 28512. </a:t>
            </a:r>
          </a:p>
          <a:p>
            <a:r>
              <a:rPr lang="tr-TR" sz="1800" dirty="0"/>
              <a:t>İstanbul Sanayi Odası (2008). Sanayide Afet ve Acil Durum Yönetimi Rehberi, Ankara. </a:t>
            </a:r>
          </a:p>
          <a:p>
            <a:r>
              <a:rPr lang="en-US" sz="1800" dirty="0" err="1"/>
              <a:t>Moosa</a:t>
            </a:r>
            <a:r>
              <a:rPr lang="en-US" sz="1800" dirty="0"/>
              <a:t>, </a:t>
            </a:r>
            <a:r>
              <a:rPr lang="en-US" sz="1800" dirty="0" err="1"/>
              <a:t>Imad</a:t>
            </a:r>
            <a:r>
              <a:rPr lang="en-US" sz="1800" dirty="0"/>
              <a:t> A. (2007). Operational Risk: A Survey. Financial Markets, Institutions &amp; Instruments, Vol. 16, No. 4, pp. 167-200. </a:t>
            </a:r>
          </a:p>
          <a:p>
            <a:r>
              <a:rPr lang="en-US" sz="1800" dirty="0"/>
              <a:t>Tony </a:t>
            </a:r>
            <a:r>
              <a:rPr lang="en-US" sz="1800" dirty="0" err="1"/>
              <a:t>Merna</a:t>
            </a:r>
            <a:r>
              <a:rPr lang="en-US" sz="1800" dirty="0"/>
              <a:t>, Faisal F. Al-</a:t>
            </a:r>
            <a:r>
              <a:rPr lang="en-US" sz="1800" dirty="0" err="1"/>
              <a:t>Thani</a:t>
            </a:r>
            <a:r>
              <a:rPr lang="en-US" sz="1800" dirty="0"/>
              <a:t> (2008). "Corporate Risk Management, Second Edition" Wiley, ISBN: 0470518332. </a:t>
            </a:r>
          </a:p>
          <a:p>
            <a:r>
              <a:rPr lang="en-US" sz="1800" dirty="0"/>
              <a:t>ISO/IEC 31010 (2009). “Risk Management - Risk Assessment Techniques”, ISO </a:t>
            </a:r>
            <a:r>
              <a:rPr lang="en-US" sz="1800" dirty="0" err="1"/>
              <a:t>Standarts</a:t>
            </a:r>
            <a:r>
              <a:rPr lang="en-US" sz="1800" dirty="0"/>
              <a:t>, Geneva. </a:t>
            </a:r>
          </a:p>
          <a:p>
            <a:r>
              <a:rPr lang="fi-FI" sz="1800" dirty="0"/>
              <a:t>http://</a:t>
            </a:r>
            <a:r>
              <a:rPr lang="fi-FI" sz="1800" dirty="0" smtClean="0"/>
              <a:t>www.hse.gov.uk/risk/faq.htm</a:t>
            </a:r>
            <a:endParaRPr lang="tr-TR" sz="1800" dirty="0"/>
          </a:p>
        </p:txBody>
      </p:sp>
    </p:spTree>
    <p:extLst>
      <p:ext uri="{BB962C8B-B14F-4D97-AF65-F5344CB8AC3E}">
        <p14:creationId xmlns:p14="http://schemas.microsoft.com/office/powerpoint/2010/main" val="22176749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2644</TotalTime>
  <Words>607</Words>
  <Application>Microsoft Office PowerPoint</Application>
  <PresentationFormat>Özel</PresentationFormat>
  <Paragraphs>171</Paragraphs>
  <Slides>23</Slides>
  <Notes>0</Notes>
  <HiddenSlides>4</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Office Teması</vt:lpstr>
      <vt:lpstr> TEHLİKE VE RİSK NEDİR ?</vt:lpstr>
      <vt:lpstr>KONU BAŞLIKLARI</vt:lpstr>
      <vt:lpstr>1. Giriş</vt:lpstr>
      <vt:lpstr>2. TEHLİKE VE RİSK TANIMI</vt:lpstr>
      <vt:lpstr>2. TEHLİKE VE RİSK TANIMI</vt:lpstr>
      <vt:lpstr>2. TEHLİKE VE RİSK TANIMI</vt:lpstr>
      <vt:lpstr>2. TEHLİKE VE RİSK TANIMI</vt:lpstr>
      <vt:lpstr>2. TEHLİKE VE RİSK TANIMI</vt:lpstr>
      <vt:lpstr>2. TEHLİKE VE RİSK TANIMI</vt:lpstr>
      <vt:lpstr>2. TEHLİKE VE RİSK TANIMI</vt:lpstr>
      <vt:lpstr>2. TEHLİKE VE RİSK TANIMI</vt:lpstr>
      <vt:lpstr>2. TEHLİKE VE RİSK TANIMI</vt:lpstr>
      <vt:lpstr>2. TEHLİKE VE RİSK TANIMI</vt:lpstr>
      <vt:lpstr>2. TEHLİKE VE RİSK TANIMI</vt:lpstr>
      <vt:lpstr>2. TEHLİKE VE RİSK TANIMI</vt:lpstr>
      <vt:lpstr>2. TEHLİKE VE RİSK TANIMI</vt:lpstr>
      <vt:lpstr>2. TEHLİKE VE RİSK TANIMI</vt:lpstr>
      <vt:lpstr>2. TEHLİKE VE RİSK TANIMI</vt:lpstr>
      <vt:lpstr>3. ÖRNEK UYGULAMA</vt:lpstr>
      <vt:lpstr>3. ÖRNEK UYGULAMA</vt:lpstr>
      <vt:lpstr>3. ÖRNEK UYGULAMA</vt:lpstr>
      <vt:lpstr>3. ÖRNEK UYGULAMA</vt:lpstr>
      <vt:lpstr>4. KAYNAKLAR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windows</cp:lastModifiedBy>
  <cp:revision>245</cp:revision>
  <cp:lastPrinted>2018-02-07T07:08:30Z</cp:lastPrinted>
  <dcterms:created xsi:type="dcterms:W3CDTF">2016-06-28T08:34:33Z</dcterms:created>
  <dcterms:modified xsi:type="dcterms:W3CDTF">2019-02-25T12:32:21Z</dcterms:modified>
</cp:coreProperties>
</file>