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285" r:id="rId3"/>
    <p:sldId id="265" r:id="rId4"/>
    <p:sldId id="389" r:id="rId5"/>
    <p:sldId id="390" r:id="rId6"/>
    <p:sldId id="391" r:id="rId7"/>
    <p:sldId id="392" r:id="rId8"/>
    <p:sldId id="393" r:id="rId9"/>
    <p:sldId id="394" r:id="rId10"/>
    <p:sldId id="395" r:id="rId11"/>
    <p:sldId id="396" r:id="rId12"/>
    <p:sldId id="398" r:id="rId13"/>
    <p:sldId id="397" r:id="rId14"/>
    <p:sldId id="399" r:id="rId15"/>
    <p:sldId id="400" r:id="rId16"/>
    <p:sldId id="401" r:id="rId17"/>
    <p:sldId id="402" r:id="rId18"/>
    <p:sldId id="403" r:id="rId19"/>
    <p:sldId id="404" r:id="rId20"/>
    <p:sldId id="405" r:id="rId21"/>
    <p:sldId id="406" r:id="rId22"/>
    <p:sldId id="369" r:id="rId23"/>
    <p:sldId id="407" r:id="rId24"/>
  </p:sldIdLst>
  <p:sldSz cx="12192000" cy="6858000"/>
  <p:notesSz cx="6797675" cy="9926638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544" autoAdjust="0"/>
    <p:restoredTop sz="94660"/>
  </p:normalViewPr>
  <p:slideViewPr>
    <p:cSldViewPr snapToGrid="0" showGuides="1">
      <p:cViewPr>
        <p:scale>
          <a:sx n="81" d="100"/>
          <a:sy n="81" d="100"/>
        </p:scale>
        <p:origin x="-234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C4ECB7-15DF-45AA-862D-49739B00B4C9}" type="datetimeFigureOut">
              <a:rPr lang="tr-TR" smtClean="0"/>
              <a:t>27.03.2019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FF5A51-F5FB-47CC-B591-181658FE1B4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824692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285CCC-BACF-4199-A498-3899E6C0AB47}" type="datetimeFigureOut">
              <a:rPr lang="tr-TR" smtClean="0"/>
              <a:t>27.03.2019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AEBD91-DBBB-4E2F-BE02-18BD5F4D73C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64464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27.03.2019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76356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27.03.2019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44373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27.03.2019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50533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27.03.2019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25981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27.03.2019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47814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27.03.2019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3410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27.03.2019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44452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27.03.2019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70621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27.03.2019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48852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27.03.2019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17424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27.03.2019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41188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E91ED6-9D3E-4BAB-B336-E996545A2B25}" type="datetimeFigureOut">
              <a:rPr lang="tr-TR" smtClean="0"/>
              <a:t>27.03.2019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20165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703385" y="1872640"/>
            <a:ext cx="10058400" cy="1796683"/>
          </a:xfrm>
        </p:spPr>
        <p:txBody>
          <a:bodyPr>
            <a:normAutofit/>
          </a:bodyPr>
          <a:lstStyle/>
          <a:p>
            <a:r>
              <a:rPr lang="tr-TR" dirty="0" smtClean="0"/>
              <a:t> </a:t>
            </a:r>
            <a:r>
              <a:rPr lang="tr-TR" dirty="0" smtClean="0">
                <a:latin typeface="Arial Narrow" panose="020B0606020202030204" pitchFamily="34" charset="0"/>
              </a:rPr>
              <a:t>MERKEZİ SİNİR SİSTEMİ HASTALIKLARI</a:t>
            </a:r>
            <a:endParaRPr lang="tr-TR" dirty="0">
              <a:latin typeface="Arial Narrow" panose="020B0606020202030204" pitchFamily="34" charset="0"/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4399207"/>
            <a:ext cx="9144000" cy="1655762"/>
          </a:xfrm>
        </p:spPr>
        <p:txBody>
          <a:bodyPr>
            <a:normAutofit/>
          </a:bodyPr>
          <a:lstStyle/>
          <a:p>
            <a:r>
              <a:rPr lang="tr-TR" sz="3200" dirty="0" err="1">
                <a:latin typeface="Arial Narrow" panose="020B0606020202030204" pitchFamily="34" charset="0"/>
              </a:rPr>
              <a:t>Öğr</a:t>
            </a:r>
            <a:r>
              <a:rPr lang="tr-TR" sz="3200" dirty="0">
                <a:latin typeface="Arial Narrow" panose="020B0606020202030204" pitchFamily="34" charset="0"/>
              </a:rPr>
              <a:t>. </a:t>
            </a:r>
            <a:r>
              <a:rPr lang="tr-TR" sz="3200" dirty="0" smtClean="0">
                <a:latin typeface="Arial Narrow" panose="020B0606020202030204" pitchFamily="34" charset="0"/>
              </a:rPr>
              <a:t>Gör. </a:t>
            </a:r>
            <a:r>
              <a:rPr lang="tr-TR" sz="3200" dirty="0">
                <a:latin typeface="Arial Narrow" panose="020B0606020202030204" pitchFamily="34" charset="0"/>
              </a:rPr>
              <a:t>Mehmet Ali </a:t>
            </a:r>
            <a:r>
              <a:rPr lang="tr-TR" sz="3200" dirty="0" smtClean="0">
                <a:latin typeface="Arial Narrow" panose="020B0606020202030204" pitchFamily="34" charset="0"/>
              </a:rPr>
              <a:t>ZENGİN</a:t>
            </a:r>
            <a:endParaRPr lang="tr-TR" sz="32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8187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KONU BAŞLIKLARI</a:t>
            </a: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tr-TR" sz="2100" b="1" dirty="0" smtClean="0">
                <a:latin typeface="Arial Narrow" panose="020B0606020202030204" pitchFamily="34" charset="0"/>
                <a:ea typeface="+mj-ea"/>
                <a:cs typeface="+mj-cs"/>
              </a:rPr>
              <a:t>1. GİRİŞ/ SİNİR </a:t>
            </a:r>
            <a:r>
              <a:rPr lang="tr-TR" sz="2100" b="1" dirty="0">
                <a:latin typeface="Arial Narrow" panose="020B0606020202030204" pitchFamily="34" charset="0"/>
                <a:ea typeface="+mj-ea"/>
                <a:cs typeface="+mj-cs"/>
              </a:rPr>
              <a:t>SİSTEMİ ANATOMİ VE </a:t>
            </a:r>
            <a:r>
              <a:rPr lang="tr-TR" sz="2100" b="1" dirty="0" smtClean="0">
                <a:latin typeface="Arial Narrow" panose="020B0606020202030204" pitchFamily="34" charset="0"/>
                <a:ea typeface="+mj-ea"/>
                <a:cs typeface="+mj-cs"/>
              </a:rPr>
              <a:t>HİSTOLOJİSİ</a:t>
            </a:r>
          </a:p>
          <a:p>
            <a:pPr marL="0" indent="0">
              <a:buNone/>
            </a:pPr>
            <a:r>
              <a:rPr lang="tr-TR" sz="2100" b="1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2100" dirty="0">
                <a:latin typeface="Arial Narrow" panose="020B0606020202030204" pitchFamily="34" charset="0"/>
                <a:ea typeface="+mj-ea"/>
                <a:cs typeface="+mj-cs"/>
              </a:rPr>
              <a:t>1.1. Sinir Sisteminin Bölümleri </a:t>
            </a:r>
          </a:p>
          <a:p>
            <a:pPr marL="0" indent="0">
              <a:buNone/>
            </a:pPr>
            <a:r>
              <a:rPr lang="tr-TR" sz="2100" dirty="0">
                <a:latin typeface="Arial Narrow" panose="020B0606020202030204" pitchFamily="34" charset="0"/>
                <a:ea typeface="+mj-ea"/>
                <a:cs typeface="+mj-cs"/>
              </a:rPr>
              <a:t>	1.2. Mesleki Sinir Sistemi Hastalıklarının Belirtileri </a:t>
            </a:r>
          </a:p>
          <a:p>
            <a:pPr marL="0" indent="0">
              <a:buNone/>
            </a:pPr>
            <a:r>
              <a:rPr lang="tr-TR" sz="2100" dirty="0">
                <a:latin typeface="Arial Narrow" panose="020B0606020202030204" pitchFamily="34" charset="0"/>
                <a:ea typeface="+mj-ea"/>
                <a:cs typeface="+mj-cs"/>
              </a:rPr>
              <a:t>	1.3. Mesleki Sinir Sistemi Hastalıklarının Tanınması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tr-TR" sz="2100" b="1" dirty="0">
                <a:latin typeface="Arial Narrow" panose="020B0606020202030204" pitchFamily="34" charset="0"/>
                <a:ea typeface="+mj-ea"/>
                <a:cs typeface="+mj-cs"/>
              </a:rPr>
              <a:t>2. </a:t>
            </a:r>
            <a:r>
              <a:rPr lang="tr-TR" sz="2400" dirty="0">
                <a:latin typeface="Arial Narrow" panose="020B0606020202030204" pitchFamily="34" charset="0"/>
              </a:rPr>
              <a:t>MERKEZİ SİNİR SİSTEMİN HASTALIKLARINA NEDEN OLABİLECEK MADDELER</a:t>
            </a:r>
            <a:endParaRPr lang="tr-TR" sz="21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tr-TR" sz="2100" b="1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2100" dirty="0">
                <a:latin typeface="Arial Narrow" panose="020B0606020202030204" pitchFamily="34" charset="0"/>
                <a:ea typeface="+mj-ea"/>
                <a:cs typeface="+mj-cs"/>
              </a:rPr>
              <a:t>2.1. </a:t>
            </a:r>
            <a:r>
              <a:rPr lang="tr-TR" sz="2100" dirty="0" err="1">
                <a:latin typeface="Arial Narrow" panose="020B0606020202030204" pitchFamily="34" charset="0"/>
                <a:ea typeface="+mj-ea"/>
                <a:cs typeface="+mj-cs"/>
              </a:rPr>
              <a:t>Akrilamid</a:t>
            </a:r>
            <a:r>
              <a:rPr lang="tr-TR" sz="2100" dirty="0">
                <a:latin typeface="Arial Narrow" panose="020B0606020202030204" pitchFamily="34" charset="0"/>
                <a:ea typeface="+mj-ea"/>
                <a:cs typeface="+mj-cs"/>
              </a:rPr>
              <a:t> (C3H5NO)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tr-TR" sz="2100" dirty="0">
                <a:latin typeface="Arial Narrow" panose="020B0606020202030204" pitchFamily="34" charset="0"/>
                <a:ea typeface="+mj-ea"/>
                <a:cs typeface="+mj-cs"/>
              </a:rPr>
              <a:t>	2.2. Arsenik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tr-TR" sz="2100" dirty="0">
                <a:latin typeface="Arial Narrow" panose="020B0606020202030204" pitchFamily="34" charset="0"/>
                <a:ea typeface="+mj-ea"/>
                <a:cs typeface="+mj-cs"/>
              </a:rPr>
              <a:t>	2.3. </a:t>
            </a:r>
            <a:r>
              <a:rPr lang="tr-TR" sz="2100" dirty="0" err="1">
                <a:latin typeface="Arial Narrow" panose="020B0606020202030204" pitchFamily="34" charset="0"/>
                <a:ea typeface="+mj-ea"/>
                <a:cs typeface="+mj-cs"/>
              </a:rPr>
              <a:t>Karbodisülfür</a:t>
            </a:r>
            <a:r>
              <a:rPr lang="tr-TR" sz="2100" dirty="0">
                <a:latin typeface="Arial Narrow" panose="020B0606020202030204" pitchFamily="34" charset="0"/>
                <a:ea typeface="+mj-ea"/>
                <a:cs typeface="+mj-cs"/>
              </a:rPr>
              <a:t> (CS2)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tr-TR" sz="2100" dirty="0">
                <a:latin typeface="Arial Narrow" panose="020B0606020202030204" pitchFamily="34" charset="0"/>
                <a:ea typeface="+mj-ea"/>
                <a:cs typeface="+mj-cs"/>
              </a:rPr>
              <a:t>	2.4. Karbon monoksit (CO)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tr-TR" sz="2100" dirty="0">
                <a:latin typeface="Arial Narrow" panose="020B0606020202030204" pitchFamily="34" charset="0"/>
                <a:ea typeface="+mj-ea"/>
                <a:cs typeface="+mj-cs"/>
              </a:rPr>
              <a:t>	2.5. Kurşun (Pb)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tr-TR" sz="2100" dirty="0">
                <a:latin typeface="Arial Narrow" panose="020B0606020202030204" pitchFamily="34" charset="0"/>
                <a:ea typeface="+mj-ea"/>
                <a:cs typeface="+mj-cs"/>
              </a:rPr>
              <a:t>	2.6. Cıva (Hg)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tr-TR" sz="2100" b="1" dirty="0" smtClean="0">
                <a:latin typeface="Arial Narrow" panose="020B0606020202030204" pitchFamily="34" charset="0"/>
                <a:ea typeface="+mj-ea"/>
                <a:cs typeface="+mj-cs"/>
              </a:rPr>
              <a:t>3. </a:t>
            </a:r>
            <a:r>
              <a:rPr lang="tr-TR" sz="2100" b="1" dirty="0">
                <a:latin typeface="Arial Narrow" panose="020B0606020202030204" pitchFamily="34" charset="0"/>
                <a:ea typeface="+mj-ea"/>
                <a:cs typeface="+mj-cs"/>
              </a:rPr>
              <a:t>KAYNAKLAR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75283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1. </a:t>
            </a:r>
            <a:r>
              <a:rPr lang="tr-TR" sz="3600" dirty="0" smtClean="0">
                <a:latin typeface="Arial Narrow" panose="020B0606020202030204" pitchFamily="34" charset="0"/>
              </a:rPr>
              <a:t>Giriş/Sinir Sistemi Anatomisi ve Histolojisi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Sinir sistemi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organizmayı meydana getiren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yapıların birbiriyle ve dış ortamla olan ilişkilerini düzenleyen sistemdir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Hareketlerimizi kontrol etmesinin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yanı sıra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öğrenme, hafıza ve düşünme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ile ilgili görevleri de düzenler. Sinir sistemi vasıtasıyla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dışarıdan aldığımız uyarılara göre tepki vermemiz mümkün olur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Sinir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sisteminde bulunan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sinir hücrelerine 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neuron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(nöron), destek hücrelerine de 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neuroglia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(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nöroglia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)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adı verilir. Nöron gövdesine soma (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perikaryon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) denir. Nöronlara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gelen uyarıları alan ve diğer nöronlara veya organlara aktaran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nöron uzantılarından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kısa olanlarına 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dendrit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, uzun olanlarına da akson (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axon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) denir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Nöronlar dışarıdan duyuların alınmasını sağlar ve uygun bir cevap oluşturur. Ayrıca bilgilerin alınması, hafızada saklanması ve gerektiğinde aktarılması gibi görevleri de vardır. </a:t>
            </a:r>
          </a:p>
        </p:txBody>
      </p:sp>
    </p:spTree>
    <p:extLst>
      <p:ext uri="{BB962C8B-B14F-4D97-AF65-F5344CB8AC3E}">
        <p14:creationId xmlns:p14="http://schemas.microsoft.com/office/powerpoint/2010/main" val="789901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1. </a:t>
            </a:r>
            <a:r>
              <a:rPr lang="tr-TR" sz="3600" dirty="0" smtClean="0">
                <a:latin typeface="Arial Narrow" panose="020B0606020202030204" pitchFamily="34" charset="0"/>
              </a:rPr>
              <a:t>Giriş/Sinir Sistemi Anatomisi ve Histolojisi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1.1. Sinir </a:t>
            </a:r>
            <a:r>
              <a:rPr lang="tr-TR" sz="1800" b="1" dirty="0">
                <a:latin typeface="Arial Narrow" panose="020B0606020202030204" pitchFamily="34" charset="0"/>
                <a:ea typeface="+mj-ea"/>
                <a:cs typeface="+mj-cs"/>
              </a:rPr>
              <a:t>Sisteminin Bölümleri </a:t>
            </a:r>
            <a:endParaRPr lang="tr-TR" sz="1800" b="1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Sinir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sistemi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merkezî sinir sistemi ve 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periferik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sinir sistemi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olmak üzere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iki bölüme ayrılır: </a:t>
            </a:r>
            <a:endParaRPr lang="tr-TR" sz="1600" b="1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342900" indent="-342900">
              <a:lnSpc>
                <a:spcPct val="150000"/>
              </a:lnSpc>
              <a:buAutoNum type="alphaLcParenR"/>
            </a:pP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Merkezî sinir sistemi: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Sinir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sisteminin beyin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(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encephalon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) ve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omurilikten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(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medulla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spinalis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) meydana gelen bölümüne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Merkezî Sinir Sistemi denir. </a:t>
            </a:r>
            <a:endParaRPr lang="tr-TR" sz="1600" b="1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342900" indent="-342900">
              <a:lnSpc>
                <a:spcPct val="150000"/>
              </a:lnSpc>
              <a:buAutoNum type="alphaLcParenR"/>
            </a:pPr>
            <a:r>
              <a:rPr lang="tr-TR" sz="1600" b="1" dirty="0" err="1" smtClean="0">
                <a:latin typeface="Arial Narrow" panose="020B0606020202030204" pitchFamily="34" charset="0"/>
                <a:ea typeface="+mj-ea"/>
                <a:cs typeface="+mj-cs"/>
              </a:rPr>
              <a:t>Periferik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sinir sistemi: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Merkezî sinir sisteminin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dışına çıkan aksonların oluşturduğu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sinir sistemi bölümüdür. 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Periferik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sinir sistemi 31 çift 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spinal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sinir ve 12 çift 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kranial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sinirden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(kafa çifti) meydana gelir. 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Sinir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sisteminde koruyucu bariyerler bulunur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Sinir sistemi, çevresel ve mesleki olarak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birçok 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toksik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maddelere maruz kalır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Buna rağmen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çeşitli metaller, gazlar, bazı kimyasal maddeler ve mikroorganizmalar bu bariyerleri geçerek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sinir sisteminde zararlı etkiler yaparlar. </a:t>
            </a:r>
          </a:p>
        </p:txBody>
      </p:sp>
    </p:spTree>
    <p:extLst>
      <p:ext uri="{BB962C8B-B14F-4D97-AF65-F5344CB8AC3E}">
        <p14:creationId xmlns:p14="http://schemas.microsoft.com/office/powerpoint/2010/main" val="3350630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1. </a:t>
            </a:r>
            <a:r>
              <a:rPr lang="tr-TR" sz="3600" dirty="0" smtClean="0">
                <a:latin typeface="Arial Narrow" panose="020B0606020202030204" pitchFamily="34" charset="0"/>
              </a:rPr>
              <a:t>Giriş/Sinir Sistemi Anatomisi ve Histolojisi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1.2. Mesleki Sinir Sistemi Hastalıklarının Belirtileri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Sinir sistemi hastalıklarının değerlendirilmesi sonucunda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genel olarak aşağıdaki belirtiler görülür: </a:t>
            </a:r>
            <a:endParaRPr lang="tr-TR" sz="1700" b="1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>
              <a:lnSpc>
                <a:spcPct val="160000"/>
              </a:lnSpc>
              <a:buBlip>
                <a:blip r:embed="rId2"/>
              </a:buBlip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Baş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ağrısı </a:t>
            </a:r>
            <a:endParaRPr lang="tr-TR" sz="17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>
              <a:lnSpc>
                <a:spcPct val="160000"/>
              </a:lnSpc>
              <a:buBlip>
                <a:blip r:embed="rId2"/>
              </a:buBlip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Genel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ağrılar </a:t>
            </a:r>
            <a:endParaRPr lang="tr-TR" sz="17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>
              <a:lnSpc>
                <a:spcPct val="160000"/>
              </a:lnSpc>
              <a:buBlip>
                <a:blip r:embed="rId2"/>
              </a:buBlip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Hafıza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bozuklukları </a:t>
            </a:r>
            <a:endParaRPr lang="tr-TR" sz="17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>
              <a:lnSpc>
                <a:spcPct val="160000"/>
              </a:lnSpc>
              <a:buBlip>
                <a:blip r:embed="rId2"/>
              </a:buBlip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Psikolojik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rahatsızlıklar </a:t>
            </a:r>
            <a:endParaRPr lang="tr-TR" sz="17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>
              <a:lnSpc>
                <a:spcPct val="160000"/>
              </a:lnSpc>
              <a:buBlip>
                <a:blip r:embed="rId2"/>
              </a:buBlip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Nöbetler </a:t>
            </a:r>
          </a:p>
          <a:p>
            <a:pPr>
              <a:lnSpc>
                <a:spcPct val="160000"/>
              </a:lnSpc>
              <a:buBlip>
                <a:blip r:embed="rId2"/>
              </a:buBlip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Duyu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kayıpları </a:t>
            </a:r>
            <a:endParaRPr lang="tr-TR" sz="17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>
              <a:lnSpc>
                <a:spcPct val="160000"/>
              </a:lnSpc>
              <a:buBlip>
                <a:blip r:embed="rId2"/>
              </a:buBlip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Zayıflama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Görsel değişiklikler 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2515" y="3024554"/>
            <a:ext cx="4996962" cy="3729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4580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1. </a:t>
            </a:r>
            <a:r>
              <a:rPr lang="tr-TR" sz="3600" dirty="0" smtClean="0">
                <a:latin typeface="Arial Narrow" panose="020B0606020202030204" pitchFamily="34" charset="0"/>
              </a:rPr>
              <a:t>Giriş/Sinir Sistemi Anatomisi ve Histolojisi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1.3. Mesleki Sinir Sistemi Hastalıklarının </a:t>
            </a:r>
            <a:r>
              <a:rPr lang="tr-TR" sz="1800" b="1" dirty="0">
                <a:latin typeface="Arial Narrow" panose="020B0606020202030204" pitchFamily="34" charset="0"/>
              </a:rPr>
              <a:t>Tanınması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Son yıllarda sinir sistemi hastalıklarının tanısında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Bilgisayarlı Tomografi (CT) ve Manyetik Rezonans Görüntüleme (MRI)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gibi yöntemler kullanılmaktadır.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Ancak bu yöntemler bazı hastalıkların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(</a:t>
            </a:r>
            <a:r>
              <a:rPr lang="tr-TR" sz="1700" dirty="0" err="1">
                <a:latin typeface="Arial Narrow" panose="020B0606020202030204" pitchFamily="34" charset="0"/>
                <a:ea typeface="+mj-ea"/>
                <a:cs typeface="+mj-cs"/>
              </a:rPr>
              <a:t>neoplastik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sz="1700" dirty="0" err="1">
                <a:latin typeface="Arial Narrow" panose="020B0606020202030204" pitchFamily="34" charset="0"/>
                <a:ea typeface="+mj-ea"/>
                <a:cs typeface="+mj-cs"/>
              </a:rPr>
              <a:t>enflamatuvar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 ve enfeksiyon gibi) ayırıcı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tanısında yetersiz oldukları ifade edilmektedir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endParaRPr lang="tr-TR" sz="17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	Sinir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sistemi üzerinde </a:t>
            </a:r>
            <a:r>
              <a:rPr lang="tr-TR" sz="1700" b="1" dirty="0" err="1">
                <a:latin typeface="Arial Narrow" panose="020B0606020202030204" pitchFamily="34" charset="0"/>
                <a:ea typeface="+mj-ea"/>
                <a:cs typeface="+mj-cs"/>
              </a:rPr>
              <a:t>nörotoksik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 maddelerin oluşturduğu etkiler istisnalar dışında tam anlaşılamamıştır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Ancak bu hastalıkların tanımlanmasında </a:t>
            </a:r>
            <a:r>
              <a:rPr lang="tr-TR" sz="1700" b="1" dirty="0" err="1">
                <a:latin typeface="Arial Narrow" panose="020B0606020202030204" pitchFamily="34" charset="0"/>
                <a:ea typeface="+mj-ea"/>
                <a:cs typeface="+mj-cs"/>
              </a:rPr>
              <a:t>nörotoksik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 maddelere maruz bırakılmış hayvan deneyleri yapılmaktadır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Günümüzde insanlarda </a:t>
            </a:r>
            <a:r>
              <a:rPr lang="tr-TR" sz="1700" dirty="0" err="1">
                <a:latin typeface="Arial Narrow" panose="020B0606020202030204" pitchFamily="34" charset="0"/>
                <a:ea typeface="+mj-ea"/>
                <a:cs typeface="+mj-cs"/>
              </a:rPr>
              <a:t>nörotoksinlerin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 oluşturduğu hastalıkları belirlemek için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elde edilen bilgiler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(mesleki olarak etki altında kalan bireylerin)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klinik gözlemlerden elde edilmiş bilgilerdir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Gerek hayvan deneylerinden, gerekse klinik gözlemlerden elde edilen verilerin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insanların geneline yaymanın DOĞRU olmadığı ifade edilmektedir. </a:t>
            </a:r>
          </a:p>
        </p:txBody>
      </p:sp>
    </p:spTree>
    <p:extLst>
      <p:ext uri="{BB962C8B-B14F-4D97-AF65-F5344CB8AC3E}">
        <p14:creationId xmlns:p14="http://schemas.microsoft.com/office/powerpoint/2010/main" val="1915837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1. </a:t>
            </a:r>
            <a:r>
              <a:rPr lang="tr-TR" sz="3600" dirty="0" smtClean="0">
                <a:latin typeface="Arial Narrow" panose="020B0606020202030204" pitchFamily="34" charset="0"/>
              </a:rPr>
              <a:t>Giriş/Sinir Sistemi Anatomisi ve Histolojisi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1.3. Mesleki Sinir Sistemi Hastalıklarının Tanınması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Mesleki sinir sistemi hastalıklarının tanımlanmasında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zorluk çekiliyorsa da aşağıdaki verilen bazı bilgiler klinik olarak bu konuda yardımcı olmaktadır.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endParaRPr lang="tr-TR" sz="17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Genel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olarak şikâyetlerin çoğu belli bir </a:t>
            </a:r>
            <a:r>
              <a:rPr lang="tr-TR" sz="1700" b="1" dirty="0" err="1">
                <a:latin typeface="Arial Narrow" panose="020B0606020202030204" pitchFamily="34" charset="0"/>
                <a:ea typeface="+mj-ea"/>
                <a:cs typeface="+mj-cs"/>
              </a:rPr>
              <a:t>maruziyet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 neticesinde ortaya çıkar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endParaRPr lang="tr-TR" sz="17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tr-TR" sz="1700" dirty="0" err="1" smtClean="0">
                <a:latin typeface="Arial Narrow" panose="020B0606020202030204" pitchFamily="34" charset="0"/>
                <a:ea typeface="+mj-ea"/>
                <a:cs typeface="+mj-cs"/>
              </a:rPr>
              <a:t>Nörotoksik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etki yapan maddeler,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yaygın veya simetrik nörolojik belirtilere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neden olur. </a:t>
            </a:r>
            <a:endParaRPr lang="tr-TR" sz="17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Etki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altında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kalma süresi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ile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belirtilerin ortaya çıkması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arasında belirgin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ilişki vardır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endParaRPr lang="tr-TR" sz="17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Tek bir tip </a:t>
            </a:r>
            <a:r>
              <a:rPr lang="tr-TR" sz="1700" b="1" dirty="0" err="1">
                <a:latin typeface="Arial Narrow" panose="020B0606020202030204" pitchFamily="34" charset="0"/>
                <a:ea typeface="+mj-ea"/>
                <a:cs typeface="+mj-cs"/>
              </a:rPr>
              <a:t>nörotoksik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maddeden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birçok nörolojik hastalık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ortaya çıkabilir. </a:t>
            </a:r>
            <a:endParaRPr lang="tr-TR" sz="17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Sinir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sistemi çok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sınırlı </a:t>
            </a:r>
            <a:r>
              <a:rPr lang="tr-TR" sz="1700" b="1" dirty="0" err="1">
                <a:latin typeface="Arial Narrow" panose="020B0606020202030204" pitchFamily="34" charset="0"/>
                <a:ea typeface="+mj-ea"/>
                <a:cs typeface="+mj-cs"/>
              </a:rPr>
              <a:t>rejenerasyon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 (yenilenme) yeteneğine sahip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olduğu için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bu etkilenmelerden geri dönüş oldukça</a:t>
            </a:r>
          </a:p>
        </p:txBody>
      </p:sp>
    </p:spTree>
    <p:extLst>
      <p:ext uri="{BB962C8B-B14F-4D97-AF65-F5344CB8AC3E}">
        <p14:creationId xmlns:p14="http://schemas.microsoft.com/office/powerpoint/2010/main" val="3550679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1. </a:t>
            </a:r>
            <a:r>
              <a:rPr lang="tr-TR" sz="3600" dirty="0" smtClean="0">
                <a:latin typeface="Arial Narrow" panose="020B0606020202030204" pitchFamily="34" charset="0"/>
              </a:rPr>
              <a:t>Giriş/Sinir Sistemi Anatomisi ve Histolojisi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1.3. Mesleki Sinir Sistemi Hastalıklarının Tanınması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Mesleki sinir sistemi hastalıklarına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tanı koyulabilmesi için maruz kalınan etken ve bu etkenin tanımının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, etki altında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kalma süresinin ve ne şiddette olduğunun bilinmesi gerekir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Bunun için aşağıdaki örnekte sorulan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bazı soruların cevabı aranmalıdır.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Sinir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sistemi için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potansiyel toksinler nelerdir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? </a:t>
            </a: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Maruz kalınma çeşidi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nedir?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Maruz kalma süresi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ve şiddeti nedir? </a:t>
            </a: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Alkol ve sigara kullanma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alışkanlığı, 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psikososyal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sorunlar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gibi ilave etkenler var mıdır? </a:t>
            </a: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Davranış değişikliğine neden olan ve </a:t>
            </a:r>
            <a:r>
              <a:rPr lang="tr-TR" sz="1700" dirty="0" err="1">
                <a:latin typeface="Arial Narrow" panose="020B0606020202030204" pitchFamily="34" charset="0"/>
                <a:ea typeface="+mj-ea"/>
                <a:cs typeface="+mj-cs"/>
              </a:rPr>
              <a:t>nörotoksik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 etkisi bulunan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850 civarında </a:t>
            </a:r>
            <a:r>
              <a:rPr lang="tr-TR" sz="1700" b="1" dirty="0" err="1">
                <a:latin typeface="Arial Narrow" panose="020B0606020202030204" pitchFamily="34" charset="0"/>
                <a:ea typeface="+mj-ea"/>
                <a:cs typeface="+mj-cs"/>
              </a:rPr>
              <a:t>toksik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 madde vardır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Bu maddelerden bazıları 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şunlardır: 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Pestisitler, Alüminyum, Arsenik, Kurşun, Cıva, Manganez, </a:t>
            </a:r>
            <a:r>
              <a:rPr lang="tr-TR" sz="1700" b="1" dirty="0" err="1" smtClean="0">
                <a:latin typeface="Arial Narrow" panose="020B0606020202030204" pitchFamily="34" charset="0"/>
                <a:ea typeface="+mj-ea"/>
                <a:cs typeface="+mj-cs"/>
              </a:rPr>
              <a:t>Akrilamid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sz="1700" b="1" dirty="0" err="1" smtClean="0">
                <a:latin typeface="Arial Narrow" panose="020B0606020202030204" pitchFamily="34" charset="0"/>
                <a:ea typeface="+mj-ea"/>
                <a:cs typeface="+mj-cs"/>
              </a:rPr>
              <a:t>Karbonsülfür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sz="1700" b="1" dirty="0" err="1" smtClean="0">
                <a:latin typeface="Arial Narrow" panose="020B0606020202030204" pitchFamily="34" charset="0"/>
                <a:ea typeface="+mj-ea"/>
                <a:cs typeface="+mj-cs"/>
              </a:rPr>
              <a:t>Karbonmonoksit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 vb. </a:t>
            </a:r>
            <a:endParaRPr lang="tr-TR" sz="17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144870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latin typeface="Arial Narrow" panose="020B0606020202030204" pitchFamily="34" charset="0"/>
              </a:rPr>
              <a:t>2. MERKEZİ SİNİR SİSTEMİN HASTALIKLARINA NEDEN OLABİLECEK MADDELER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2.1. AKRİLAMİD 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700" dirty="0" err="1" smtClean="0">
                <a:latin typeface="Arial Narrow" panose="020B0606020202030204" pitchFamily="34" charset="0"/>
                <a:ea typeface="+mj-ea"/>
                <a:cs typeface="+mj-cs"/>
              </a:rPr>
              <a:t>Akrilamid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(C3H5NO),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karbonhidrat yönünden zengin bazı gıda maddelerinin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(kahve, çikolata, badem, patates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kızartması, bisküviler, patates cipsi, tahıl, ekmek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ve hatta bazı meyve ve sebzeler)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yüksek ısıda kızartıldığında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, fırınlandığında veya kavrulduğunda doğal olarak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oluşan kimyasal bir bileşendir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Yüksek sıcaklıklarda üretilen ve nişasta yönünden zengin gıdalarda yüksek oranda </a:t>
            </a:r>
            <a:r>
              <a:rPr lang="tr-TR" sz="1700" dirty="0" err="1">
                <a:latin typeface="Arial Narrow" panose="020B0606020202030204" pitchFamily="34" charset="0"/>
                <a:ea typeface="+mj-ea"/>
                <a:cs typeface="+mj-cs"/>
              </a:rPr>
              <a:t>akrilamid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 oluştuğu bildirilmiştir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.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Korunma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ve 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tedavi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: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Gıdalar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çok yüksek ısıda uzun süre pişirilmemelidir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Kızartma için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düşük ısılar tercih edilmelidir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Gıda yüzeyindeki nem korunmalıdır.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İş yerinin havalandırması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iyi olmalıdır. Belli zaman aralıkları ile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işyeri havasındaki kimyasallar ölçülmelidi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r. Tedavi, semptomlara yöneliktir. </a:t>
            </a:r>
          </a:p>
        </p:txBody>
      </p:sp>
    </p:spTree>
    <p:extLst>
      <p:ext uri="{BB962C8B-B14F-4D97-AF65-F5344CB8AC3E}">
        <p14:creationId xmlns:p14="http://schemas.microsoft.com/office/powerpoint/2010/main" val="4033460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latin typeface="Arial Narrow" panose="020B0606020202030204" pitchFamily="34" charset="0"/>
              </a:rPr>
              <a:t>2. MERKEZİ SİNİR SİSTEMİN HASTALIKLARINA NEDEN OLABİLECEK MADDELER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2.1. AKRİLAMİD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b="1" dirty="0" err="1">
                <a:latin typeface="Arial Narrow" panose="020B0606020202030204" pitchFamily="34" charset="0"/>
                <a:ea typeface="+mj-ea"/>
                <a:cs typeface="+mj-cs"/>
              </a:rPr>
              <a:t>Akrilamid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ve bileşiklerine maruz kalınabilecek riskli işler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: </a:t>
            </a: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>
              <a:lnSpc>
                <a:spcPct val="120000"/>
              </a:lnSpc>
              <a:buBlip>
                <a:blip r:embed="rId2"/>
              </a:buBlip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Tekstil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>
              <a:lnSpc>
                <a:spcPct val="120000"/>
              </a:lnSpc>
              <a:buBlip>
                <a:blip r:embed="rId2"/>
              </a:buBlip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Boya </a:t>
            </a:r>
          </a:p>
          <a:p>
            <a:pPr>
              <a:lnSpc>
                <a:spcPct val="120000"/>
              </a:lnSpc>
              <a:buBlip>
                <a:blip r:embed="rId2"/>
              </a:buBlip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Jel 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kromatografisi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>
              <a:lnSpc>
                <a:spcPct val="120000"/>
              </a:lnSpc>
              <a:buBlip>
                <a:blip r:embed="rId2"/>
              </a:buBlip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Kâğıt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üretimi </a:t>
            </a: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>
              <a:lnSpc>
                <a:spcPct val="120000"/>
              </a:lnSpc>
              <a:buBlip>
                <a:blip r:embed="rId2"/>
              </a:buBlip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Gıda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işleme ve su arıtma işleri </a:t>
            </a: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>
              <a:lnSpc>
                <a:spcPct val="120000"/>
              </a:lnSpc>
              <a:buBlip>
                <a:blip r:embed="rId2"/>
              </a:buBlip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Kozmetik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sanayii </a:t>
            </a: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>
              <a:lnSpc>
                <a:spcPct val="120000"/>
              </a:lnSpc>
              <a:buBlip>
                <a:blip r:embed="rId2"/>
              </a:buBlip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Plastik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endüstrisi </a:t>
            </a:r>
          </a:p>
        </p:txBody>
      </p:sp>
      <p:pic>
        <p:nvPicPr>
          <p:cNvPr id="9217" name="Picture 1" descr="D:\İŞ SAĞLIĞI VE GÜVENLİĞİ UZEM\ÇEKİLEN DERSLER\2. SINIF 2. DÖNEM\İŞ KAZALARI VE MESLEK HASTALIK\resimler\KOZMATİK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6683" y="3014663"/>
            <a:ext cx="2619375" cy="2614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D:\İŞ SAĞLIĞI VE GÜVENLİĞİ UZEM\ÇEKİLEN DERSLER\2. SINIF 2. DÖNEM\İŞ KAZALARI VE MESLEK HASTALIK\resimler\BOJA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8712" y="2940661"/>
            <a:ext cx="2619375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D:\İŞ SAĞLIĞI VE GÜVENLİĞİ UZEM\ÇEKİLEN DERSLER\2. SINIF 2. DÖNEM\İŞ KAZALARI VE MESLEK HASTALIK\resimler\SU ARTIM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8713" y="4757738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7310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latin typeface="Arial Narrow" panose="020B0606020202030204" pitchFamily="34" charset="0"/>
              </a:rPr>
              <a:t>2. MERKEZİ SİNİR SİSTEMİN HASTALIKLARINA NEDEN OLABİLECEK MADDELER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2.2. ARSENİK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	Arseniklerin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en yaygın bilineni arsenik oksit (As2O3)’tir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Hidroklorik asit ve alkalilerde çok iyi çözünür. 3 değerli bileşikleri, diğer bileşiklerinden daha zehirlidir.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Arsenik, çevrede doğal içme suyunda ve gıdalarda bulunur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Ancak </a:t>
            </a:r>
            <a:r>
              <a:rPr lang="tr-TR" sz="1700" dirty="0" err="1">
                <a:latin typeface="Arial Narrow" panose="020B0606020202030204" pitchFamily="34" charset="0"/>
                <a:ea typeface="+mj-ea"/>
                <a:cs typeface="+mj-cs"/>
              </a:rPr>
              <a:t>toksik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 seviyede sanayi artıkları ile temas,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pestisit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(zararlı organizmaları kontrol altına almak için kullanılan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tarım ilacı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) kullanımı,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pas giderici boya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sz="1700" dirty="0" err="1">
                <a:latin typeface="Arial Narrow" panose="020B0606020202030204" pitchFamily="34" charset="0"/>
                <a:ea typeface="+mj-ea"/>
                <a:cs typeface="+mj-cs"/>
              </a:rPr>
              <a:t>elektrokaplama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deniz ürünleri,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bakır, çinko, kurşun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gibi madenlerin eritilmesi işinde çalışanlar risk altındadır. </a:t>
            </a:r>
            <a:endParaRPr lang="tr-TR" sz="17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Arsenik ve bileşiklerine maruz kalınabilecek riskli işler: </a:t>
            </a:r>
            <a:endParaRPr lang="tr-TR" sz="1700" b="1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>
              <a:lnSpc>
                <a:spcPct val="120000"/>
              </a:lnSpc>
              <a:buBlip>
                <a:blip r:embed="rId2"/>
              </a:buBlip>
            </a:pP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Arsenik üretimi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ve işlenmesi </a:t>
            </a:r>
            <a:endParaRPr lang="tr-TR" sz="17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>
              <a:lnSpc>
                <a:spcPct val="120000"/>
              </a:lnSpc>
              <a:buBlip>
                <a:blip r:embed="rId2"/>
              </a:buBlip>
            </a:pP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Metallerin saflaştırılması </a:t>
            </a:r>
          </a:p>
          <a:p>
            <a:pPr>
              <a:lnSpc>
                <a:spcPct val="120000"/>
              </a:lnSpc>
              <a:buBlip>
                <a:blip r:embed="rId2"/>
              </a:buBlip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Arsenik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içeren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ilaçların imalatı </a:t>
            </a:r>
          </a:p>
          <a:p>
            <a:pPr>
              <a:lnSpc>
                <a:spcPct val="120000"/>
              </a:lnSpc>
              <a:buBlip>
                <a:blip r:embed="rId2"/>
              </a:buBlip>
            </a:pP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Cam endüstrisinde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arsenikli hammadde 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kullanımı, Arsenikli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boya maddeleri,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post ve kürk boyanması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ve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hayvan derisi doldurma </a:t>
            </a:r>
          </a:p>
        </p:txBody>
      </p:sp>
      <p:pic>
        <p:nvPicPr>
          <p:cNvPr id="8193" name="Picture 1" descr="D:\İŞ SAĞLIĞI VE GÜVENLİĞİ UZEM\ÇEKİLEN DERSLER\2. SINIF 2. DÖNEM\İŞ KAZALARI VE MESLEK HASTALIK\resimler\aRSENİ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4112" y="3665903"/>
            <a:ext cx="3359026" cy="2007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2665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latin typeface="Arial Narrow" panose="020B0606020202030204" pitchFamily="34" charset="0"/>
              </a:rPr>
              <a:t>2. MERKEZİ SİNİR SİSTEMİN HASTALIKLARINA NEDEN OLABİLECEK MADDELER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2.2. ARSENİK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Korunma ve tedavi:  Hastanın hikâyesi tanıda önemlidir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. Arsenik ve bileşiklerine maruz kalınabilecek riskli iş sahalarında 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merkezî ve </a:t>
            </a:r>
            <a:r>
              <a:rPr lang="tr-TR" sz="1700" b="1" dirty="0" err="1" smtClean="0">
                <a:latin typeface="Arial Narrow" panose="020B0606020202030204" pitchFamily="34" charset="0"/>
                <a:ea typeface="+mj-ea"/>
                <a:cs typeface="+mj-cs"/>
              </a:rPr>
              <a:t>periferik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 sinir sistemi hastalığı bulunan kişilerin çalışması 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için uygun değildir. Kronik zehirlenmeye karşı 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çalışma ortamının havalandırması iyi olmalıdır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. Çalışan kişilerin 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ilk 6 ay içinde birinci kontrollerini 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yaptırması gerekir. Daha sonraki kontrol muayeneleri ise 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12 ay içinde yapılmalıdır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. En az 5 yıl çalıştıktan sonra ayrılan işçiler 3-­‐5 yıllık periyotlarla geç muayenelerini yaptırmaları gerekir.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Ağız yoluyla akut bir zehirlenme 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durumunda 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kusturma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 ve mide lavajı (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midenin yıkanması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) yapılır. Vücuda bulaşmışsa 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bol su ile yıkanmalıdır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. Sıvı elektrolit takviyesi ve semptomlara yönelik tedavi uygulanır. 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Kronik zehirlenmelerde kişiler ortamdan uzaklaştırılmalıdır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endParaRPr lang="tr-TR" sz="1700" b="1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60073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latin typeface="Arial Narrow" panose="020B0606020202030204" pitchFamily="34" charset="0"/>
              </a:rPr>
              <a:t>2. MERKEZİ SİNİR SİSTEMİN HASTALIKLARINA NEDEN OLABİLECEK MADDELER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2.3. 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KARBONDİSÜLFÜR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700" dirty="0" err="1" smtClean="0">
                <a:latin typeface="Arial Narrow" panose="020B0606020202030204" pitchFamily="34" charset="0"/>
                <a:ea typeface="+mj-ea"/>
                <a:cs typeface="+mj-cs"/>
              </a:rPr>
              <a:t>Karbodisülfür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(CS2)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beyaz sarımtırak, çürümüş bayır turpu gibi kokan sıvı bir maddedir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r>
              <a:rPr lang="tr-TR" sz="1700" dirty="0" err="1">
                <a:latin typeface="Arial Narrow" panose="020B0606020202030204" pitchFamily="34" charset="0"/>
                <a:ea typeface="+mj-ea"/>
                <a:cs typeface="+mj-cs"/>
              </a:rPr>
              <a:t>Karbondisülfür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 öncelikle bir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sinir </a:t>
            </a:r>
            <a:r>
              <a:rPr lang="tr-TR" sz="1700" b="1" dirty="0" err="1">
                <a:latin typeface="Arial Narrow" panose="020B0606020202030204" pitchFamily="34" charset="0"/>
                <a:ea typeface="+mj-ea"/>
                <a:cs typeface="+mj-cs"/>
              </a:rPr>
              <a:t>zehiridir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Yağda iyi çözünür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Bu nedenle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merkezî ve </a:t>
            </a:r>
            <a:r>
              <a:rPr lang="tr-TR" sz="1700" b="1" dirty="0" err="1">
                <a:latin typeface="Arial Narrow" panose="020B0606020202030204" pitchFamily="34" charset="0"/>
                <a:ea typeface="+mj-ea"/>
                <a:cs typeface="+mj-cs"/>
              </a:rPr>
              <a:t>periferik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 sinir sistemine </a:t>
            </a:r>
            <a:r>
              <a:rPr lang="tr-TR" sz="1700" b="1" dirty="0" err="1">
                <a:latin typeface="Arial Narrow" panose="020B0606020202030204" pitchFamily="34" charset="0"/>
                <a:ea typeface="+mj-ea"/>
                <a:cs typeface="+mj-cs"/>
              </a:rPr>
              <a:t>toksik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 etkisi yüksektir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Ortamdaki konsantrasyonu artıkça 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zararlı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etkisi de artar. </a:t>
            </a:r>
            <a:endParaRPr lang="tr-TR" sz="17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tr-TR" sz="1700" b="1" dirty="0" err="1">
                <a:latin typeface="Arial Narrow" panose="020B0606020202030204" pitchFamily="34" charset="0"/>
                <a:ea typeface="+mj-ea"/>
                <a:cs typeface="+mj-cs"/>
              </a:rPr>
              <a:t>Karbondisülfüre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 maruz kalınabilecek riskli işler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: </a:t>
            </a:r>
            <a:endParaRPr lang="tr-TR" sz="17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>
              <a:lnSpc>
                <a:spcPct val="100000"/>
              </a:lnSpc>
              <a:buBlip>
                <a:blip r:embed="rId2"/>
              </a:buBlip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Su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geçirmez çimento, 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şeffaf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kâğıt yapımı </a:t>
            </a:r>
            <a:endParaRPr lang="tr-TR" sz="17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>
              <a:lnSpc>
                <a:spcPct val="100000"/>
              </a:lnSpc>
              <a:buBlip>
                <a:blip r:embed="rId2"/>
              </a:buBlip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Viskoz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ipeği üretimi, yapay iplik 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sanayi</a:t>
            </a:r>
          </a:p>
          <a:p>
            <a:pPr>
              <a:lnSpc>
                <a:spcPct val="100000"/>
              </a:lnSpc>
              <a:buBlip>
                <a:blip r:embed="rId2"/>
              </a:buBlip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Bitki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tohumlarından yağ 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çıkarılması,</a:t>
            </a:r>
          </a:p>
          <a:p>
            <a:pPr>
              <a:lnSpc>
                <a:spcPct val="100000"/>
              </a:lnSpc>
              <a:buBlip>
                <a:blip r:embed="rId2"/>
              </a:buBlip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Kibrit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endüstrisi </a:t>
            </a:r>
            <a:endParaRPr lang="tr-TR" sz="17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>
              <a:lnSpc>
                <a:spcPct val="100000"/>
              </a:lnSpc>
              <a:buBlip>
                <a:blip r:embed="rId2"/>
              </a:buBlip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Selülozik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film ve selofan yapımı </a:t>
            </a:r>
            <a:endParaRPr lang="tr-TR" sz="17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200000"/>
              </a:lnSpc>
              <a:buNone/>
            </a:pPr>
            <a:endParaRPr lang="tr-TR" sz="17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  <p:pic>
        <p:nvPicPr>
          <p:cNvPr id="10241" name="Picture 1" descr="D:\İŞ SAĞLIĞI VE GÜVENLİĞİ UZEM\ÇEKİLEN DERSLER\2. SINIF 2. DÖNEM\İŞ KAZALARI VE MESLEK HASTALIK\resimler\KARBONDİSÜLFÜ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1846" y="3428999"/>
            <a:ext cx="2754923" cy="2672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7823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latin typeface="Arial Narrow" panose="020B0606020202030204" pitchFamily="34" charset="0"/>
              </a:rPr>
              <a:t>2. MERKEZİ SİNİR SİSTEMİN HASTALIKLARINA NEDEN OLABİLECEK MADDELER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2.3. 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KARBONDİSÜLFÜR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	Korunmada kişisel koruyucu tedbirlerle alınmalıdır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Çalışma ortamının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havalandırması iyi olmalıdır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r>
              <a:rPr lang="tr-TR" sz="1700" dirty="0" err="1">
                <a:latin typeface="Arial Narrow" panose="020B0606020202030204" pitchFamily="34" charset="0"/>
                <a:ea typeface="+mj-ea"/>
                <a:cs typeface="+mj-cs"/>
              </a:rPr>
              <a:t>Karbondisülfüre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 maruz kalınabilecek riskli iş sahalarında çalışan kişiler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ilk kontrollerini 3-­‐6 ay içinde yaptırmaları gerekir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Daha sonraki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kontroller 6-­‐18 ayda yapılır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Muayenede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sinir sistemi muayenesi ve göz dibi muayenesi önemlidir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r>
              <a:rPr lang="tr-TR" sz="1700" dirty="0" err="1">
                <a:latin typeface="Arial Narrow" panose="020B0606020202030204" pitchFamily="34" charset="0"/>
                <a:ea typeface="+mj-ea"/>
                <a:cs typeface="+mj-cs"/>
              </a:rPr>
              <a:t>Karbondisülfür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700" dirty="0" err="1">
                <a:latin typeface="Arial Narrow" panose="020B0606020202030204" pitchFamily="34" charset="0"/>
                <a:ea typeface="+mj-ea"/>
                <a:cs typeface="+mj-cs"/>
              </a:rPr>
              <a:t>metabolitlerinin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700" dirty="0" err="1">
                <a:latin typeface="Arial Narrow" panose="020B0606020202030204" pitchFamily="34" charset="0"/>
                <a:ea typeface="+mj-ea"/>
                <a:cs typeface="+mj-cs"/>
              </a:rPr>
              <a:t>iyodazid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 ayracı ile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idrarda saptanmasına yönelik test yapılır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endParaRPr lang="tr-TR" sz="17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İlk yardım ve acil tedavide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hasta maruz kalınan ortamdan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temiz havaya çıkarılmalı ve oksijen verilmelidir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Ayrıca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semptomlara yönelik tedaviler uygulanır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938043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latin typeface="Arial Narrow" panose="020B0606020202030204" pitchFamily="34" charset="0"/>
              </a:rPr>
              <a:t>2. MERKEZİ SİNİR SİSTEMİN HASTALIKLARINA NEDEN OLABİLECEK MADDELER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2.4. 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KARBON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MONOKSİT (CO) </a:t>
            </a:r>
            <a:endParaRPr lang="tr-TR" sz="1700" b="1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Karbon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monoksit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renksiz, kokusuz, tatsız, yanıcı zehirli bir gazdır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Herhangi bir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tahriş edici özelliği de yoktur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Bu nedenle bulunduğumuz ortamda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karbon monoksitin varlığını fark edemeyiz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Yanma olayının olduğu her yerde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, hem ev kaynaklı hem de sanayideki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gaz zehirlenmeleri arasında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çok sık rastlanır.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Taşıtların egzoz gazı içerisinde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de karbon monoksit bulunur. </a:t>
            </a:r>
            <a:endParaRPr lang="tr-TR" sz="17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Karbon monoksite maruz kalınabilecek riskli işler: </a:t>
            </a:r>
            <a:endParaRPr lang="tr-TR" sz="1700" b="1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>
              <a:lnSpc>
                <a:spcPct val="120000"/>
              </a:lnSpc>
              <a:buBlip>
                <a:blip r:embed="rId2"/>
              </a:buBlip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Petrol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rafinerileri </a:t>
            </a:r>
            <a:endParaRPr lang="tr-TR" sz="17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>
              <a:lnSpc>
                <a:spcPct val="120000"/>
              </a:lnSpc>
              <a:buBlip>
                <a:blip r:embed="rId2"/>
              </a:buBlip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Demir-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­‐çelik fabrikaları </a:t>
            </a:r>
            <a:endParaRPr lang="tr-TR" sz="17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>
              <a:lnSpc>
                <a:spcPct val="120000"/>
              </a:lnSpc>
              <a:buBlip>
                <a:blip r:embed="rId2"/>
              </a:buBlip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Kapalı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garajlar, depolar ve kara yolları tünelleri </a:t>
            </a:r>
            <a:endParaRPr lang="tr-TR" sz="17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>
              <a:lnSpc>
                <a:spcPct val="120000"/>
              </a:lnSpc>
              <a:buBlip>
                <a:blip r:embed="rId2"/>
              </a:buBlip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İtfaiye Faaliyetleri,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Mangal, soba ve şofbenler </a:t>
            </a:r>
          </a:p>
        </p:txBody>
      </p:sp>
      <p:pic>
        <p:nvPicPr>
          <p:cNvPr id="13313" name="Picture 1" descr="D:\İŞ SAĞLIĞI VE GÜVENLİĞİ UZEM\ÇEKİLEN DERSLER\2. SINIF 2. DÖNEM\İŞ KAZALARI VE MESLEK HASTALIK\resimler\co zehirlenmesi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1" y="4069374"/>
            <a:ext cx="3378572" cy="2366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D:\İŞ SAĞLIĞI VE GÜVENLİĞİ UZEM\ÇEKİLEN DERSLER\2. SINIF 2. DÖNEM\İŞ KAZALARI VE MESLEK HASTALIK\resimler\sob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8804" y="4069374"/>
            <a:ext cx="2286365" cy="1381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D:\İŞ SAĞLIĞI VE GÜVENLİĞİ UZEM\ÇEKİLEN DERSLER\2. SINIF 2. DÖNEM\İŞ KAZALARI VE MESLEK HASTALIK\resimler\mqngal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8804" y="5451232"/>
            <a:ext cx="2286365" cy="984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2268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latin typeface="Arial Narrow" panose="020B0606020202030204" pitchFamily="34" charset="0"/>
              </a:rPr>
              <a:t>2. MERKEZİ SİNİR SİSTEMİN HASTALIKLARINA NEDEN OLABİLECEK MADDELER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2.4. 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KARBON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MONOKSİT (CO) </a:t>
            </a:r>
            <a:endParaRPr lang="tr-TR" sz="1700" b="1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Korunmada karbon monoksite maruz kalınabilecek riskli ortamların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havalandırma düzenekleri iyi olmalıdır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Gerek duyulması hâlinde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koruyucu maske kullanılmalıdır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endParaRPr lang="tr-TR" sz="17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Tedavide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ilk yapılacak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iş; kişinin karbon monoksit bulunan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ortamdan uzaklaştırılmasıdır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Acil durumlarda </a:t>
            </a:r>
            <a:r>
              <a:rPr lang="tr-TR" sz="1700" dirty="0" err="1">
                <a:latin typeface="Arial Narrow" panose="020B0606020202030204" pitchFamily="34" charset="0"/>
                <a:ea typeface="+mj-ea"/>
                <a:cs typeface="+mj-cs"/>
              </a:rPr>
              <a:t>hiperbarik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 oksijen tedavisi (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yüksek basınçlı oksijen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) yapılır. </a:t>
            </a:r>
          </a:p>
        </p:txBody>
      </p:sp>
      <p:pic>
        <p:nvPicPr>
          <p:cNvPr id="14338" name="Picture 2" descr="D:\İŞ SAĞLIĞI VE GÜVENLİĞİ UZEM\ÇEKİLEN DERSLER\2. SINIF 2. DÖNEM\İŞ KAZALARI VE MESLEK HASTALIK\resimler\c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8288" y="4320674"/>
            <a:ext cx="2611682" cy="2295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1536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latin typeface="Arial Narrow" panose="020B0606020202030204" pitchFamily="34" charset="0"/>
              </a:rPr>
              <a:t>2. MERKEZİ SİNİR SİSTEMİN HASTALIKLARINA NEDEN OLABİLECEK MADDELER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2.5. 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KURŞUN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(Pb) </a:t>
            </a:r>
            <a:endParaRPr lang="tr-TR" sz="1700" b="1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Kurşun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insanların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kullanmayı öğrendikleri ilk metaldir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Ağır metal olup doğada yaygın olarak bulunur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Nemli havada donuklaşır ve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mavi bir renk alır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Yumuşak bir yapıya sahiptir.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Kaynama noktası düşüktür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Kurşun ve bileşikleri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endüstride yaygın bir şekilde kullanılır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Ana kaynağı </a:t>
            </a:r>
            <a:r>
              <a:rPr lang="tr-TR" sz="1700" b="1" dirty="0" err="1">
                <a:latin typeface="Arial Narrow" panose="020B0606020202030204" pitchFamily="34" charset="0"/>
                <a:ea typeface="+mj-ea"/>
                <a:cs typeface="+mj-cs"/>
              </a:rPr>
              <a:t>Galena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 Filizi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(Kurşun Sülfat)’</a:t>
            </a:r>
            <a:r>
              <a:rPr lang="tr-TR" sz="1700" dirty="0" err="1">
                <a:latin typeface="Arial Narrow" panose="020B0606020202030204" pitchFamily="34" charset="0"/>
                <a:ea typeface="+mj-ea"/>
                <a:cs typeface="+mj-cs"/>
              </a:rPr>
              <a:t>dir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Gümüşle karışık olarak gümüşlü kurşun şeklinde gümüş madenlerinden yan ürün olarak elde edilir. 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9046" y="4091355"/>
            <a:ext cx="6693877" cy="2766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8745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latin typeface="Arial Narrow" panose="020B0606020202030204" pitchFamily="34" charset="0"/>
              </a:rPr>
              <a:t>2. MERKEZİ SİNİR SİSTEMİN HASTALIKLARINA NEDEN OLABİLECEK MADDELER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04837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2.5. 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KURŞUN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(Pb) </a:t>
            </a:r>
            <a:endParaRPr lang="tr-TR" sz="1700" b="1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	Kurşun zehirlenmesine bağlı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merkezî ve </a:t>
            </a:r>
            <a:r>
              <a:rPr lang="tr-TR" sz="1700" b="1" dirty="0" err="1">
                <a:latin typeface="Arial Narrow" panose="020B0606020202030204" pitchFamily="34" charset="0"/>
                <a:ea typeface="+mj-ea"/>
                <a:cs typeface="+mj-cs"/>
              </a:rPr>
              <a:t>periferik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 sinir sistemi bulguları meydana gelir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Kurşun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beyinde gri maddede birikir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Sonuç olarak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beyin arterlerinde spazma neden olur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Bunun sonucunda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beyin dolaşımının bozulmasına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bağlı olarak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beyin ödemi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gelişir.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Kafa içi basıncı artar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ve </a:t>
            </a:r>
            <a:r>
              <a:rPr lang="tr-TR" sz="1700" b="1" dirty="0" err="1">
                <a:latin typeface="Arial Narrow" panose="020B0606020202030204" pitchFamily="34" charset="0"/>
                <a:ea typeface="+mj-ea"/>
                <a:cs typeface="+mj-cs"/>
              </a:rPr>
              <a:t>ensefalopati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 tablosu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(kurşun </a:t>
            </a:r>
            <a:r>
              <a:rPr lang="tr-TR" sz="1700" dirty="0" err="1">
                <a:latin typeface="Arial Narrow" panose="020B0606020202030204" pitchFamily="34" charset="0"/>
                <a:ea typeface="+mj-ea"/>
                <a:cs typeface="+mj-cs"/>
              </a:rPr>
              <a:t>ensefalopatisi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) gelişir. </a:t>
            </a:r>
            <a:endParaRPr lang="tr-TR" sz="17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Tanı için, 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Sinir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sistemi, sindirim sistemi,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kan sayımı ve boşaltım sistemi muayenesi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yapılmalıdır. Tam kan sayımı ve kandaki kurşun düzeyinin ölçülmesi önemlidir. Kurşun seviyesi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erkeklerde 350 </a:t>
            </a:r>
            <a:r>
              <a:rPr lang="el-GR" sz="1700" b="1" dirty="0">
                <a:latin typeface="Arial Narrow" panose="020B0606020202030204" pitchFamily="34" charset="0"/>
                <a:ea typeface="+mj-ea"/>
                <a:cs typeface="+mj-cs"/>
              </a:rPr>
              <a:t>μ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g/L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kadınlarda 200 </a:t>
            </a:r>
            <a:r>
              <a:rPr lang="el-GR" sz="1700" b="1" dirty="0">
                <a:latin typeface="Arial Narrow" panose="020B0606020202030204" pitchFamily="34" charset="0"/>
                <a:ea typeface="+mj-ea"/>
                <a:cs typeface="+mj-cs"/>
              </a:rPr>
              <a:t>μ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g/L’yi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geçerse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üç aylık aralarla kontrol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yapılmalıdır. </a:t>
            </a:r>
            <a:endParaRPr lang="tr-TR" sz="17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Koruma ve tedavi için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, Hava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, su ve toprakta periyodik olarak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kurşun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ölçümlerinin yapılması en önemli korunma yöntemleri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 arasında yer alır. Ayrıca kurşun ve bileşikleri kullanılan ortamda çalışma yapan kişilerin temas ve zehirlenmelerden korunma için tedbir almak önem arz eder.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İşçiler iş yerinde yemek yememeli ve sigara içmemelidirler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Korunmada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havalandırma oldukça önemlidir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Bunun için toz, duman ve buhardan arınmış bir ortam sağlanması için gerekli tedbirlerin alınması gerekir. Ek olarak iş yeri temizliği ve işçilere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maske verilmesi de korunmada önemlidir. </a:t>
            </a:r>
          </a:p>
          <a:p>
            <a:pPr marL="0" indent="0">
              <a:lnSpc>
                <a:spcPct val="150000"/>
              </a:lnSpc>
              <a:buNone/>
            </a:pPr>
            <a:endParaRPr lang="tr-TR" sz="17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172880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latin typeface="Arial Narrow" panose="020B0606020202030204" pitchFamily="34" charset="0"/>
              </a:rPr>
              <a:t>2. MERKEZİ SİNİR SİSTEMİN HASTALIKLARINA NEDEN OLABİLECEK MADDELER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04837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2.6. 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CIVA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(Hg) </a:t>
            </a:r>
            <a:endParaRPr lang="tr-TR" sz="1700" b="1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Cıva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, gümüş renginde metalik bir sıvıdır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Oda sıcaklığında buharlaşır.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Kokusuz ve tatsızdır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Doğada yaygın olarak Cıva </a:t>
            </a:r>
            <a:r>
              <a:rPr lang="tr-TR" sz="1700" dirty="0" err="1">
                <a:latin typeface="Arial Narrow" panose="020B0606020202030204" pitchFamily="34" charset="0"/>
                <a:ea typeface="+mj-ea"/>
                <a:cs typeface="+mj-cs"/>
              </a:rPr>
              <a:t>Bisülfid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 (</a:t>
            </a:r>
            <a:r>
              <a:rPr lang="tr-TR" sz="1700" dirty="0" err="1">
                <a:latin typeface="Arial Narrow" panose="020B0606020202030204" pitchFamily="34" charset="0"/>
                <a:ea typeface="+mj-ea"/>
                <a:cs typeface="+mj-cs"/>
              </a:rPr>
              <a:t>HgS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) şeklinde bulunur.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Endüstride kurşundan sonra en çok kullanılan metaldir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Oda ısısında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buharlaşarak çalışma ortamına 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yayılması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zehirlenmelerde önemli rol oynar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Isı artışına paralel olarak ortama yayılması da artış gösterir. </a:t>
            </a:r>
            <a:endParaRPr lang="tr-TR" sz="17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Cıva ve bileşiklerine maruz kalınabilecek riskli işler: </a:t>
            </a:r>
            <a:endParaRPr lang="tr-TR" sz="1700" b="1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Barometre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manometre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termometre yapımı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Klor, kostik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soda üretimi </a:t>
            </a: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Altın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ve gümüş filizlerinin 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işlenmesi,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Dericilik ve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şapka endüstrisi </a:t>
            </a: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Kâğıt ve kâğıt hamuru 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endüstrisi,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Radyo ve televizyon tüplerinin 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yapımı</a:t>
            </a: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Suni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ipek 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yapımı,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Diş 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hekimliği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İlaç ve dezenfektan 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yapımı,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Enerji jeneratörleri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ve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cıvalı akü yapımı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Organik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bileşikleri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tarım koruma ilaçları 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üretimi,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Kereste koruyucusu olarak 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kullanılması,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Elektrik araç ve gereçlerinin cıva buharlı lamba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yapımı </a:t>
            </a:r>
          </a:p>
        </p:txBody>
      </p:sp>
    </p:spTree>
    <p:extLst>
      <p:ext uri="{BB962C8B-B14F-4D97-AF65-F5344CB8AC3E}">
        <p14:creationId xmlns:p14="http://schemas.microsoft.com/office/powerpoint/2010/main" val="3822456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latin typeface="Arial Narrow" panose="020B0606020202030204" pitchFamily="34" charset="0"/>
              </a:rPr>
              <a:t>2. MERKEZİ SİNİR SİSTEMİN HASTALIKLARINA NEDEN OLABİLECEK MADDELER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04837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2.6. CIVA </a:t>
            </a:r>
            <a:r>
              <a:rPr lang="tr-TR" sz="1800" b="1" dirty="0">
                <a:latin typeface="Arial Narrow" panose="020B0606020202030204" pitchFamily="34" charset="0"/>
                <a:ea typeface="+mj-ea"/>
                <a:cs typeface="+mj-cs"/>
              </a:rPr>
              <a:t>(Hg) </a:t>
            </a:r>
            <a:endParaRPr lang="tr-TR" sz="1800" b="1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	Akut zehirlenme: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Meslek hastalığı bakımında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fazla bir önemi yoktur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endParaRPr lang="tr-TR" sz="17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Kronik etkilenme: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Kronik zehirlenmelerde sıklıkla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merkezî sinir sistemi belirtileri görülür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Başlangıç belirtileri olarak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baş ağrısı, sinirlilik, yorgunluk, kol ve bacak ağrılarıdır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Elde tremor nedeniyle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el yazının bozulması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(titrek yazı) tipiktir. Kronik zehirlenmelerde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konuşma bozukluğu, kekemelik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görülür. </a:t>
            </a:r>
            <a:endParaRPr lang="tr-TR" sz="17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Tanı için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, Hastanın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cıva ile ilgili riskli işte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çalışma hikâyesi önemlidir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Kesin tanı kan ve idrarda cıva düzeyinin tayini ile konur. Cıvanın kandaki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normal değeri 0.6-­‐1.2 </a:t>
            </a:r>
            <a:r>
              <a:rPr lang="el-GR" sz="1700" b="1" dirty="0">
                <a:latin typeface="Arial Narrow" panose="020B0606020202030204" pitchFamily="34" charset="0"/>
                <a:ea typeface="+mj-ea"/>
                <a:cs typeface="+mj-cs"/>
              </a:rPr>
              <a:t>μ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g/100 g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, idrardaki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normal değeri 0.11-­‐20 </a:t>
            </a:r>
            <a:r>
              <a:rPr lang="el-GR" sz="1700" b="1" dirty="0">
                <a:latin typeface="Arial Narrow" panose="020B0606020202030204" pitchFamily="34" charset="0"/>
                <a:ea typeface="+mj-ea"/>
                <a:cs typeface="+mj-cs"/>
              </a:rPr>
              <a:t>μ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g/L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 İdrar değeri eğer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100 </a:t>
            </a:r>
            <a:r>
              <a:rPr lang="el-GR" sz="1700" b="1" dirty="0">
                <a:latin typeface="Arial Narrow" panose="020B0606020202030204" pitchFamily="34" charset="0"/>
                <a:ea typeface="+mj-ea"/>
                <a:cs typeface="+mj-cs"/>
              </a:rPr>
              <a:t>μ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g/L’nin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üzerinde ise şartların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iyi olmadığı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anlaşılır.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200 </a:t>
            </a:r>
            <a:r>
              <a:rPr lang="el-GR" sz="1700" b="1" dirty="0">
                <a:latin typeface="Arial Narrow" panose="020B0606020202030204" pitchFamily="34" charset="0"/>
                <a:ea typeface="+mj-ea"/>
                <a:cs typeface="+mj-cs"/>
              </a:rPr>
              <a:t>μ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g/L’nin üzerinde ise şahıs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ortamdan uzaklaştırılmalıdır.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300 </a:t>
            </a:r>
            <a:r>
              <a:rPr lang="el-GR" sz="1700" b="1" dirty="0">
                <a:latin typeface="Arial Narrow" panose="020B0606020202030204" pitchFamily="34" charset="0"/>
                <a:ea typeface="+mj-ea"/>
                <a:cs typeface="+mj-cs"/>
              </a:rPr>
              <a:t>μ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g/L’nin üzerinde ise cıva zehirlenmesi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olarak kabul edilmelidir. </a:t>
            </a:r>
            <a:endParaRPr lang="tr-TR" sz="17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Önlemler ve tedavi için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, 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Kronik cıva zehirlenmesinde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şahsın cıva ile teması engellenir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225669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latin typeface="Arial Narrow" panose="020B0606020202030204" pitchFamily="34" charset="0"/>
              </a:rPr>
              <a:t>2. MERKEZİ SİNİR SİSTEMİN HASTALIKLARINA NEDEN OLABİLECEK MADDELER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04837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1800" dirty="0">
                <a:latin typeface="Arial Narrow" panose="020B0606020202030204" pitchFamily="34" charset="0"/>
                <a:ea typeface="+mj-ea"/>
                <a:cs typeface="+mj-cs"/>
              </a:rPr>
              <a:t>Bazı maddelerin </a:t>
            </a:r>
            <a:r>
              <a:rPr lang="tr-TR" sz="1800" dirty="0" smtClean="0">
                <a:latin typeface="Arial Narrow" panose="020B0606020202030204" pitchFamily="34" charset="0"/>
                <a:ea typeface="+mj-ea"/>
                <a:cs typeface="+mj-cs"/>
              </a:rPr>
              <a:t>sinir </a:t>
            </a:r>
            <a:r>
              <a:rPr lang="tr-TR" sz="1800" dirty="0">
                <a:latin typeface="Arial Narrow" panose="020B0606020202030204" pitchFamily="34" charset="0"/>
                <a:ea typeface="+mj-ea"/>
                <a:cs typeface="+mj-cs"/>
              </a:rPr>
              <a:t>sisteminde yaptıkları hastalıklar Tablo </a:t>
            </a:r>
            <a:r>
              <a:rPr lang="tr-TR" sz="1800" dirty="0" smtClean="0">
                <a:latin typeface="Arial Narrow" panose="020B0606020202030204" pitchFamily="34" charset="0"/>
                <a:ea typeface="+mj-ea"/>
                <a:cs typeface="+mj-cs"/>
              </a:rPr>
              <a:t>2. de özetlenmiştir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endParaRPr lang="tr-TR" sz="17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540" y="2314209"/>
            <a:ext cx="8210306" cy="4306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8192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>
                <a:latin typeface="Arial Narrow" panose="020B0606020202030204" pitchFamily="34" charset="0"/>
              </a:rPr>
              <a:t>3. KAYNAKLAR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tr-TR" sz="1800" dirty="0"/>
              <a:t>Akbulut, T. (2001). Türk Tabipleri Birliği. İşyeri Hekimliği Ders Notları: Türk Tabipleri Birliği Yayını, 6. Basım; Ankara. </a:t>
            </a:r>
            <a:endParaRPr lang="tr-TR" sz="18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tr-TR" sz="1800" dirty="0" err="1" smtClean="0"/>
              <a:t>Acrylamide</a:t>
            </a:r>
            <a:r>
              <a:rPr lang="tr-TR" sz="1800" dirty="0" smtClean="0"/>
              <a:t> </a:t>
            </a:r>
            <a:r>
              <a:rPr lang="tr-TR" sz="1800" dirty="0" err="1"/>
              <a:t>Facts</a:t>
            </a:r>
            <a:r>
              <a:rPr lang="tr-TR" sz="1800" dirty="0"/>
              <a:t>. </a:t>
            </a:r>
            <a:r>
              <a:rPr lang="tr-TR" sz="1800" dirty="0" smtClean="0"/>
              <a:t>http</a:t>
            </a:r>
            <a:r>
              <a:rPr lang="tr-TR" sz="1800" dirty="0"/>
              <a:t>://turkish.acrylamidefacts. org/</a:t>
            </a:r>
            <a:r>
              <a:rPr lang="tr-TR" sz="1800" dirty="0" err="1"/>
              <a:t>FAQs.aspx#solutions</a:t>
            </a:r>
            <a:r>
              <a:rPr lang="tr-TR" sz="1800" dirty="0"/>
              <a:t> </a:t>
            </a:r>
            <a:endParaRPr lang="tr-TR" sz="18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tr-TR" sz="1800" dirty="0" smtClean="0"/>
              <a:t>Bilir</a:t>
            </a:r>
            <a:r>
              <a:rPr lang="tr-TR" sz="1800" dirty="0"/>
              <a:t>, N., Yıldız, A.N. (2004). İş Sağlığı ve Güvenliği. Ankara: Hacettepe Üniversitesi Yayınları. </a:t>
            </a:r>
            <a:endParaRPr lang="tr-TR" sz="18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tr-TR" sz="1800" dirty="0" smtClean="0"/>
              <a:t>Bilir</a:t>
            </a:r>
            <a:r>
              <a:rPr lang="tr-TR" sz="1800" dirty="0"/>
              <a:t>, V. (2004). Meslek Hastalıkları. Türk İş Yayınları; </a:t>
            </a:r>
            <a:r>
              <a:rPr lang="tr-TR" sz="1800" dirty="0" err="1"/>
              <a:t>ss</a:t>
            </a:r>
            <a:r>
              <a:rPr lang="tr-TR" sz="1800" dirty="0"/>
              <a:t>. 355-­‐449. </a:t>
            </a:r>
            <a:endParaRPr lang="tr-TR" sz="18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tr-TR" sz="1800" dirty="0" err="1" smtClean="0"/>
              <a:t>Calameo</a:t>
            </a:r>
            <a:r>
              <a:rPr lang="tr-TR" sz="1800" dirty="0" smtClean="0"/>
              <a:t>, </a:t>
            </a:r>
            <a:r>
              <a:rPr lang="tr-TR" sz="1800" dirty="0"/>
              <a:t>http://en.calameo.com/read/ 00380428516de28fa32d9. </a:t>
            </a:r>
            <a:endParaRPr lang="tr-TR" sz="18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tr-TR" sz="1800" dirty="0" smtClean="0"/>
              <a:t>Erkan</a:t>
            </a:r>
            <a:r>
              <a:rPr lang="tr-TR" sz="1800" dirty="0"/>
              <a:t>, C. (1984). İş Sağlığı ve Meslek Hastalıkları; Ankara Üniversitesi Tıp Fakültesi Yayın No 441 Ankara. </a:t>
            </a:r>
            <a:endParaRPr lang="tr-TR" sz="18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tr-TR" sz="1800" dirty="0"/>
              <a:t>Eyer, P. (2003). </a:t>
            </a:r>
            <a:r>
              <a:rPr lang="tr-TR" sz="1800" dirty="0" err="1"/>
              <a:t>The</a:t>
            </a:r>
            <a:r>
              <a:rPr lang="tr-TR" sz="1800" dirty="0"/>
              <a:t> role of </a:t>
            </a:r>
            <a:r>
              <a:rPr lang="tr-TR" sz="1800" dirty="0" err="1"/>
              <a:t>oximes</a:t>
            </a:r>
            <a:r>
              <a:rPr lang="tr-TR" sz="1800" dirty="0"/>
              <a:t> in </a:t>
            </a:r>
            <a:r>
              <a:rPr lang="tr-TR" sz="1800" dirty="0" err="1"/>
              <a:t>the</a:t>
            </a:r>
            <a:r>
              <a:rPr lang="tr-TR" sz="1800" dirty="0"/>
              <a:t> </a:t>
            </a:r>
            <a:r>
              <a:rPr lang="tr-TR" sz="1800" dirty="0" err="1"/>
              <a:t>management</a:t>
            </a:r>
            <a:r>
              <a:rPr lang="tr-TR" sz="1800" dirty="0"/>
              <a:t> of </a:t>
            </a:r>
            <a:r>
              <a:rPr lang="tr-TR" sz="1800" dirty="0" err="1"/>
              <a:t>organophosphorus</a:t>
            </a:r>
            <a:r>
              <a:rPr lang="tr-TR" sz="1800" dirty="0"/>
              <a:t> </a:t>
            </a:r>
            <a:r>
              <a:rPr lang="tr-TR" sz="1800" dirty="0" err="1"/>
              <a:t>pesticide</a:t>
            </a:r>
            <a:r>
              <a:rPr lang="tr-TR" sz="1800" dirty="0"/>
              <a:t> </a:t>
            </a:r>
            <a:r>
              <a:rPr lang="tr-TR" sz="1800" dirty="0" err="1"/>
              <a:t>poisoning</a:t>
            </a:r>
            <a:r>
              <a:rPr lang="tr-TR" sz="1800" dirty="0"/>
              <a:t>. </a:t>
            </a:r>
            <a:r>
              <a:rPr lang="tr-TR" sz="1800" dirty="0" err="1"/>
              <a:t>Toxicol</a:t>
            </a:r>
            <a:r>
              <a:rPr lang="tr-TR" sz="1800" dirty="0"/>
              <a:t> </a:t>
            </a:r>
            <a:r>
              <a:rPr lang="tr-TR" sz="1800" dirty="0" err="1"/>
              <a:t>Rev</a:t>
            </a:r>
            <a:r>
              <a:rPr lang="tr-TR" sz="1800" dirty="0"/>
              <a:t> ;22: ss.165–90. </a:t>
            </a:r>
            <a:endParaRPr lang="tr-TR" sz="18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tr-TR" sz="1800" dirty="0" smtClean="0"/>
              <a:t>İstanbul </a:t>
            </a:r>
            <a:r>
              <a:rPr lang="tr-TR" sz="1800" dirty="0"/>
              <a:t>Uzman. Mesleki Sinir Sistemi Hastalıkları</a:t>
            </a:r>
            <a:r>
              <a:rPr lang="tr-TR" sz="1800" dirty="0" smtClean="0"/>
              <a:t>;, </a:t>
            </a:r>
            <a:r>
              <a:rPr lang="tr-TR" sz="1800" dirty="0"/>
              <a:t>http://egitim.druz.com.tr/indir/33-­‐mesleki-­‐sinir-­‐sistemi-­‐</a:t>
            </a:r>
            <a:r>
              <a:rPr lang="tr-TR" sz="1800" dirty="0" err="1"/>
              <a:t>hastaliklari</a:t>
            </a:r>
            <a:r>
              <a:rPr lang="tr-TR" sz="1800" dirty="0"/>
              <a:t> </a:t>
            </a:r>
            <a:endParaRPr lang="tr-TR" sz="18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tr-TR" sz="1800" dirty="0" err="1" smtClean="0"/>
              <a:t>Giran</a:t>
            </a:r>
            <a:r>
              <a:rPr lang="tr-TR" sz="1800" dirty="0"/>
              <a:t>, S., Armağan, E., Engindeniz, Zülfi. (2001). </a:t>
            </a:r>
            <a:r>
              <a:rPr lang="tr-TR" sz="1800" dirty="0" err="1"/>
              <a:t>Organofosfat</a:t>
            </a:r>
            <a:r>
              <a:rPr lang="tr-TR" sz="1800" dirty="0"/>
              <a:t> </a:t>
            </a:r>
            <a:r>
              <a:rPr lang="tr-TR" sz="1800" dirty="0" err="1"/>
              <a:t>Entoksikasyonu</a:t>
            </a:r>
            <a:r>
              <a:rPr lang="tr-TR" sz="1800" dirty="0"/>
              <a:t>. </a:t>
            </a:r>
            <a:r>
              <a:rPr lang="tr-TR" sz="1800" dirty="0" err="1"/>
              <a:t>Sted</a:t>
            </a:r>
            <a:r>
              <a:rPr lang="tr-TR" sz="1800" dirty="0"/>
              <a:t>, cilt 10,sayı: 10 </a:t>
            </a:r>
            <a:r>
              <a:rPr lang="tr-TR" sz="1800" dirty="0" err="1"/>
              <a:t>ss</a:t>
            </a:r>
            <a:r>
              <a:rPr lang="tr-TR" sz="1800" dirty="0"/>
              <a:t>. 395. </a:t>
            </a:r>
            <a:endParaRPr lang="tr-TR" sz="18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tr-TR" sz="1800" dirty="0" smtClean="0"/>
              <a:t>Lider</a:t>
            </a:r>
            <a:r>
              <a:rPr lang="tr-TR" sz="1800" dirty="0"/>
              <a:t>. (2015). Konu Anlatımlı İşyeri Hekimliği Temel Eğitim Kitabı (En Güncel Mevzuata Göre); ss.452-­‐462. </a:t>
            </a:r>
            <a:endParaRPr lang="tr-TR" sz="18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tr-TR" sz="1800" dirty="0" err="1" smtClean="0"/>
              <a:t>Munidasa</a:t>
            </a:r>
            <a:r>
              <a:rPr lang="tr-TR" sz="1800" dirty="0"/>
              <a:t>, U.A. (2004). </a:t>
            </a:r>
            <a:r>
              <a:rPr lang="tr-TR" sz="1800" dirty="0" err="1"/>
              <a:t>Gawarammana</a:t>
            </a:r>
            <a:r>
              <a:rPr lang="tr-TR" sz="1800" dirty="0"/>
              <a:t> IB, </a:t>
            </a:r>
            <a:r>
              <a:rPr lang="tr-TR" sz="1800" dirty="0" err="1"/>
              <a:t>Kularatne</a:t>
            </a:r>
            <a:r>
              <a:rPr lang="tr-TR" sz="1800" dirty="0"/>
              <a:t> SA, </a:t>
            </a:r>
            <a:r>
              <a:rPr lang="tr-TR" sz="1800" dirty="0" err="1"/>
              <a:t>Kumarasiri</a:t>
            </a:r>
            <a:r>
              <a:rPr lang="tr-TR" sz="1800" dirty="0"/>
              <a:t> PV, </a:t>
            </a:r>
            <a:r>
              <a:rPr lang="tr-TR" sz="1800" dirty="0" err="1"/>
              <a:t>Goonasekera</a:t>
            </a:r>
            <a:r>
              <a:rPr lang="tr-TR" sz="1800" dirty="0"/>
              <a:t> CD. </a:t>
            </a:r>
            <a:r>
              <a:rPr lang="tr-TR" sz="1800" dirty="0" err="1"/>
              <a:t>Survival</a:t>
            </a:r>
            <a:r>
              <a:rPr lang="tr-TR" sz="1800" dirty="0"/>
              <a:t> </a:t>
            </a:r>
            <a:r>
              <a:rPr lang="tr-TR" sz="1800" dirty="0" err="1"/>
              <a:t>pattern</a:t>
            </a:r>
            <a:r>
              <a:rPr lang="tr-TR" sz="1800" dirty="0"/>
              <a:t> in </a:t>
            </a:r>
            <a:r>
              <a:rPr lang="tr-TR" sz="1800" dirty="0" err="1"/>
              <a:t>patients</a:t>
            </a:r>
            <a:r>
              <a:rPr lang="tr-TR" sz="1800" dirty="0"/>
              <a:t> </a:t>
            </a:r>
            <a:r>
              <a:rPr lang="tr-TR" sz="1800" dirty="0" err="1"/>
              <a:t>with</a:t>
            </a:r>
            <a:r>
              <a:rPr lang="tr-TR" sz="1800" dirty="0"/>
              <a:t> </a:t>
            </a:r>
            <a:r>
              <a:rPr lang="tr-TR" sz="1800" dirty="0" err="1"/>
              <a:t>acute</a:t>
            </a:r>
            <a:r>
              <a:rPr lang="tr-TR" sz="1800" dirty="0"/>
              <a:t> </a:t>
            </a:r>
            <a:r>
              <a:rPr lang="tr-TR" sz="1800" dirty="0" err="1"/>
              <a:t>organophosphate</a:t>
            </a:r>
            <a:r>
              <a:rPr lang="tr-TR" sz="1800" dirty="0"/>
              <a:t> </a:t>
            </a:r>
            <a:r>
              <a:rPr lang="tr-TR" sz="1800" dirty="0" err="1"/>
              <a:t>poisoning</a:t>
            </a:r>
            <a:r>
              <a:rPr lang="tr-TR" sz="1800" dirty="0"/>
              <a:t> </a:t>
            </a:r>
            <a:r>
              <a:rPr lang="tr-TR" sz="1800" dirty="0" err="1"/>
              <a:t>receiving</a:t>
            </a:r>
            <a:r>
              <a:rPr lang="tr-TR" sz="1800" dirty="0"/>
              <a:t> </a:t>
            </a:r>
            <a:r>
              <a:rPr lang="tr-TR" sz="1800" dirty="0" err="1"/>
              <a:t>intensive</a:t>
            </a:r>
            <a:r>
              <a:rPr lang="tr-TR" sz="1800" dirty="0"/>
              <a:t> </a:t>
            </a:r>
            <a:r>
              <a:rPr lang="tr-TR" sz="1800" dirty="0" err="1"/>
              <a:t>care</a:t>
            </a:r>
            <a:r>
              <a:rPr lang="tr-TR" sz="1800" dirty="0"/>
              <a:t>. J </a:t>
            </a:r>
            <a:r>
              <a:rPr lang="tr-TR" sz="1800" dirty="0" err="1"/>
              <a:t>Toxicol</a:t>
            </a:r>
            <a:r>
              <a:rPr lang="tr-TR" sz="1800" dirty="0"/>
              <a:t> </a:t>
            </a:r>
            <a:r>
              <a:rPr lang="tr-TR" sz="1800" dirty="0" err="1"/>
              <a:t>Clin</a:t>
            </a:r>
            <a:r>
              <a:rPr lang="tr-TR" sz="1800" dirty="0"/>
              <a:t> </a:t>
            </a:r>
            <a:r>
              <a:rPr lang="tr-TR" sz="1800" dirty="0" err="1"/>
              <a:t>Toxicol</a:t>
            </a:r>
            <a:r>
              <a:rPr lang="tr-TR" sz="1800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2217674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>
                <a:latin typeface="Arial Narrow" panose="020B0606020202030204" pitchFamily="34" charset="0"/>
              </a:rPr>
              <a:t>3. KAYNAKLAR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tr-TR" sz="1800" dirty="0" err="1"/>
              <a:t>Robey</a:t>
            </a:r>
            <a:r>
              <a:rPr lang="tr-TR" sz="1800" dirty="0"/>
              <a:t>, W.C., </a:t>
            </a:r>
            <a:r>
              <a:rPr lang="tr-TR" sz="1800" dirty="0" err="1"/>
              <a:t>Meggs</a:t>
            </a:r>
            <a:r>
              <a:rPr lang="tr-TR" sz="1800" dirty="0"/>
              <a:t>, W.J. (2004). </a:t>
            </a:r>
            <a:r>
              <a:rPr lang="tr-TR" sz="1800" dirty="0" err="1"/>
              <a:t>Insecticides</a:t>
            </a:r>
            <a:r>
              <a:rPr lang="tr-TR" sz="1800" dirty="0"/>
              <a:t>, </a:t>
            </a:r>
            <a:r>
              <a:rPr lang="tr-TR" sz="1800" dirty="0" err="1"/>
              <a:t>Herbicides</a:t>
            </a:r>
            <a:r>
              <a:rPr lang="tr-TR" sz="1800" dirty="0"/>
              <a:t> </a:t>
            </a:r>
            <a:r>
              <a:rPr lang="tr-TR" sz="1800" dirty="0" err="1"/>
              <a:t>and</a:t>
            </a:r>
            <a:r>
              <a:rPr lang="tr-TR" sz="1800" dirty="0"/>
              <a:t> </a:t>
            </a:r>
            <a:r>
              <a:rPr lang="tr-TR" sz="1800" dirty="0" err="1"/>
              <a:t>Rodenticides</a:t>
            </a:r>
            <a:r>
              <a:rPr lang="tr-TR" sz="1800" dirty="0"/>
              <a:t>. </a:t>
            </a:r>
            <a:r>
              <a:rPr lang="tr-TR" sz="1800" dirty="0" err="1"/>
              <a:t>In</a:t>
            </a:r>
            <a:r>
              <a:rPr lang="tr-TR" sz="1800" dirty="0"/>
              <a:t>: </a:t>
            </a:r>
            <a:r>
              <a:rPr lang="tr-TR" sz="1800" dirty="0" err="1"/>
              <a:t>Tintinalli</a:t>
            </a:r>
            <a:r>
              <a:rPr lang="tr-TR" sz="1800" dirty="0"/>
              <a:t> JE, Kelen GD, </a:t>
            </a:r>
            <a:r>
              <a:rPr lang="tr-TR" sz="1800" dirty="0" err="1"/>
              <a:t>Stapczynski</a:t>
            </a:r>
            <a:r>
              <a:rPr lang="tr-TR" sz="1800" dirty="0"/>
              <a:t> JS, </a:t>
            </a:r>
            <a:r>
              <a:rPr lang="tr-TR" sz="1800" dirty="0" err="1"/>
              <a:t>eds</a:t>
            </a:r>
            <a:r>
              <a:rPr lang="tr-TR" sz="1800" dirty="0"/>
              <a:t>. </a:t>
            </a:r>
            <a:r>
              <a:rPr lang="tr-TR" sz="1800" dirty="0" err="1"/>
              <a:t>Emergency</a:t>
            </a:r>
            <a:r>
              <a:rPr lang="tr-TR" sz="1800" dirty="0"/>
              <a:t> </a:t>
            </a:r>
            <a:r>
              <a:rPr lang="tr-TR" sz="1800" dirty="0" err="1"/>
              <a:t>Medicine</a:t>
            </a:r>
            <a:r>
              <a:rPr lang="tr-TR" sz="1800" dirty="0"/>
              <a:t>: a </a:t>
            </a:r>
            <a:r>
              <a:rPr lang="tr-TR" sz="1800" dirty="0" err="1"/>
              <a:t>Comprehensive</a:t>
            </a:r>
            <a:r>
              <a:rPr lang="tr-TR" sz="1800" dirty="0"/>
              <a:t> </a:t>
            </a:r>
            <a:r>
              <a:rPr lang="tr-TR" sz="1800" dirty="0" err="1"/>
              <a:t>Study</a:t>
            </a:r>
            <a:r>
              <a:rPr lang="tr-TR" sz="1800" dirty="0"/>
              <a:t> Guide. 6th </a:t>
            </a:r>
            <a:r>
              <a:rPr lang="tr-TR" sz="1800" dirty="0" err="1"/>
              <a:t>Edn</a:t>
            </a:r>
            <a:r>
              <a:rPr lang="tr-TR" sz="1800" dirty="0"/>
              <a:t>. </a:t>
            </a:r>
            <a:r>
              <a:rPr lang="tr-TR" sz="1800" dirty="0" err="1"/>
              <a:t>McGraw</a:t>
            </a:r>
            <a:r>
              <a:rPr lang="tr-TR" sz="1800" dirty="0"/>
              <a:t>-­‐</a:t>
            </a:r>
            <a:r>
              <a:rPr lang="tr-TR" sz="1800" dirty="0" err="1"/>
              <a:t>Hill</a:t>
            </a:r>
            <a:r>
              <a:rPr lang="tr-TR" sz="1800" dirty="0"/>
              <a:t> </a:t>
            </a:r>
            <a:r>
              <a:rPr lang="tr-TR" sz="1800" dirty="0" err="1"/>
              <a:t>Co</a:t>
            </a:r>
            <a:r>
              <a:rPr lang="tr-TR" sz="1800" dirty="0"/>
              <a:t>, New York; </a:t>
            </a:r>
            <a:r>
              <a:rPr lang="tr-TR" sz="1800" dirty="0" err="1"/>
              <a:t>ss</a:t>
            </a:r>
            <a:r>
              <a:rPr lang="tr-TR" sz="1800" dirty="0"/>
              <a:t>. 1134–43.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sz="1800" dirty="0" smtClean="0"/>
              <a:t>Sarıtaş</a:t>
            </a:r>
            <a:r>
              <a:rPr lang="tr-TR" sz="1800" dirty="0"/>
              <a:t>, A., Çakır, Z., Aslan, Ş. (2007). </a:t>
            </a:r>
            <a:r>
              <a:rPr lang="tr-TR" sz="1800" dirty="0" err="1"/>
              <a:t>Organofosfat</a:t>
            </a:r>
            <a:r>
              <a:rPr lang="tr-TR" sz="1800" dirty="0"/>
              <a:t> ve </a:t>
            </a:r>
            <a:r>
              <a:rPr lang="tr-TR" sz="1800" dirty="0" err="1"/>
              <a:t>Karbamat</a:t>
            </a:r>
            <a:r>
              <a:rPr lang="tr-TR" sz="1800" dirty="0"/>
              <a:t> Zehirlenmeleri (</a:t>
            </a:r>
            <a:r>
              <a:rPr lang="tr-TR" sz="1800" dirty="0" err="1"/>
              <a:t>Organophosphate</a:t>
            </a:r>
            <a:r>
              <a:rPr lang="tr-TR" sz="1800" dirty="0"/>
              <a:t> </a:t>
            </a:r>
            <a:r>
              <a:rPr lang="tr-TR" sz="1800" dirty="0" err="1"/>
              <a:t>and</a:t>
            </a:r>
            <a:r>
              <a:rPr lang="tr-TR" sz="1800" dirty="0"/>
              <a:t> </a:t>
            </a:r>
            <a:r>
              <a:rPr lang="tr-TR" sz="1800" dirty="0" err="1"/>
              <a:t>Carbamate</a:t>
            </a:r>
            <a:r>
              <a:rPr lang="tr-TR" sz="1800" dirty="0"/>
              <a:t> </a:t>
            </a:r>
            <a:r>
              <a:rPr lang="tr-TR" sz="1800" dirty="0" err="1"/>
              <a:t>Toxicity</a:t>
            </a:r>
            <a:r>
              <a:rPr lang="tr-TR" sz="1800" dirty="0"/>
              <a:t>). </a:t>
            </a:r>
            <a:r>
              <a:rPr lang="tr-TR" sz="1800" dirty="0" err="1"/>
              <a:t>The</a:t>
            </a:r>
            <a:r>
              <a:rPr lang="tr-TR" sz="1800" dirty="0"/>
              <a:t> </a:t>
            </a:r>
            <a:r>
              <a:rPr lang="tr-TR" sz="1800" dirty="0" err="1"/>
              <a:t>Eurasian</a:t>
            </a:r>
            <a:r>
              <a:rPr lang="tr-TR" sz="1800" dirty="0"/>
              <a:t> </a:t>
            </a:r>
            <a:r>
              <a:rPr lang="tr-TR" sz="1800" dirty="0" err="1"/>
              <a:t>Journal</a:t>
            </a:r>
            <a:r>
              <a:rPr lang="tr-TR" sz="1800" dirty="0"/>
              <a:t> of </a:t>
            </a:r>
            <a:r>
              <a:rPr lang="tr-TR" sz="1800" dirty="0" err="1"/>
              <a:t>Medicine</a:t>
            </a:r>
            <a:r>
              <a:rPr lang="tr-TR" sz="1800" dirty="0"/>
              <a:t>, Erzurum; 1,625 ss.55-­‐59. </a:t>
            </a:r>
            <a:endParaRPr lang="tr-TR" sz="18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tr-TR" sz="1800" dirty="0" smtClean="0"/>
              <a:t>Tamer</a:t>
            </a:r>
            <a:r>
              <a:rPr lang="tr-TR" sz="1800" dirty="0"/>
              <a:t>, C. E., Karaman, B. (2006). Gıdalarda </a:t>
            </a:r>
            <a:r>
              <a:rPr lang="tr-TR" sz="1800" dirty="0" err="1"/>
              <a:t>Akrilamid</a:t>
            </a:r>
            <a:r>
              <a:rPr lang="tr-TR" sz="1800" dirty="0"/>
              <a:t> oluşumu ve İnsan sağlığı Üzerine Etkileri. Gıda (Türkiye 8. Gıda Kongresi); 31 (4): </a:t>
            </a:r>
            <a:r>
              <a:rPr lang="tr-TR" sz="1800" dirty="0" err="1"/>
              <a:t>ss</a:t>
            </a:r>
            <a:r>
              <a:rPr lang="tr-TR" sz="1800" dirty="0"/>
              <a:t>. 195-­‐199. </a:t>
            </a:r>
            <a:endParaRPr lang="tr-TR" sz="18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tr-TR" sz="1800" dirty="0"/>
              <a:t>T.C. Sağlık Bakanlığı, RSHMB. (2007). Birinci Basamağa Yönelik Zehirlenmeler Tanı Tedavi Rehberleri; </a:t>
            </a:r>
            <a:r>
              <a:rPr lang="tr-TR" sz="1800" dirty="0" err="1"/>
              <a:t>ss</a:t>
            </a:r>
            <a:r>
              <a:rPr lang="tr-TR" sz="1800" dirty="0"/>
              <a:t>. 227-­‐232. </a:t>
            </a:r>
            <a:endParaRPr lang="tr-TR" sz="18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tr-TR" sz="1800" dirty="0" err="1" smtClean="0"/>
              <a:t>Worek</a:t>
            </a:r>
            <a:r>
              <a:rPr lang="tr-TR" sz="1800" dirty="0"/>
              <a:t>, F., </a:t>
            </a:r>
            <a:r>
              <a:rPr lang="tr-TR" sz="1800" dirty="0" err="1"/>
              <a:t>Kirchner</a:t>
            </a:r>
            <a:r>
              <a:rPr lang="tr-TR" sz="1800" dirty="0"/>
              <a:t>, T., </a:t>
            </a:r>
            <a:r>
              <a:rPr lang="tr-TR" sz="1800" dirty="0" err="1"/>
              <a:t>Backer</a:t>
            </a:r>
            <a:r>
              <a:rPr lang="tr-TR" sz="1800" dirty="0"/>
              <a:t>, M., </a:t>
            </a:r>
            <a:r>
              <a:rPr lang="tr-TR" sz="1800" dirty="0" err="1"/>
              <a:t>Szinicz</a:t>
            </a:r>
            <a:r>
              <a:rPr lang="tr-TR" sz="1800" dirty="0"/>
              <a:t>, L. (1996). </a:t>
            </a:r>
            <a:r>
              <a:rPr lang="tr-TR" sz="1800" dirty="0" err="1"/>
              <a:t>Reactivation</a:t>
            </a:r>
            <a:r>
              <a:rPr lang="tr-TR" sz="1800" dirty="0"/>
              <a:t> </a:t>
            </a:r>
            <a:r>
              <a:rPr lang="tr-TR" sz="1800" dirty="0" err="1"/>
              <a:t>by</a:t>
            </a:r>
            <a:r>
              <a:rPr lang="tr-TR" sz="1800" dirty="0"/>
              <a:t> </a:t>
            </a:r>
            <a:r>
              <a:rPr lang="tr-TR" sz="1800" dirty="0" err="1"/>
              <a:t>various</a:t>
            </a:r>
            <a:r>
              <a:rPr lang="tr-TR" sz="1800" dirty="0"/>
              <a:t> </a:t>
            </a:r>
            <a:r>
              <a:rPr lang="tr-TR" sz="1800" dirty="0" err="1"/>
              <a:t>oximes</a:t>
            </a:r>
            <a:r>
              <a:rPr lang="tr-TR" sz="1800" dirty="0"/>
              <a:t> of </a:t>
            </a:r>
            <a:r>
              <a:rPr lang="tr-TR" sz="1800" dirty="0" err="1"/>
              <a:t>human</a:t>
            </a:r>
            <a:r>
              <a:rPr lang="tr-TR" sz="1800" dirty="0"/>
              <a:t> </a:t>
            </a:r>
            <a:r>
              <a:rPr lang="tr-TR" sz="1800" dirty="0" err="1"/>
              <a:t>erythrocyte</a:t>
            </a:r>
            <a:r>
              <a:rPr lang="tr-TR" sz="1800" dirty="0"/>
              <a:t> </a:t>
            </a:r>
            <a:r>
              <a:rPr lang="tr-TR" sz="1800" dirty="0" err="1"/>
              <a:t>acetylcholinesterase</a:t>
            </a:r>
            <a:r>
              <a:rPr lang="tr-TR" sz="1800" dirty="0"/>
              <a:t> </a:t>
            </a:r>
            <a:r>
              <a:rPr lang="tr-TR" sz="1800" dirty="0" err="1"/>
              <a:t>inhibited</a:t>
            </a:r>
            <a:r>
              <a:rPr lang="tr-TR" sz="1800" dirty="0"/>
              <a:t> </a:t>
            </a:r>
            <a:r>
              <a:rPr lang="tr-TR" sz="1800" dirty="0" err="1"/>
              <a:t>by</a:t>
            </a:r>
            <a:r>
              <a:rPr lang="tr-TR" sz="1800" dirty="0"/>
              <a:t> </a:t>
            </a:r>
            <a:r>
              <a:rPr lang="tr-TR" sz="1800" dirty="0" err="1"/>
              <a:t>different</a:t>
            </a:r>
            <a:r>
              <a:rPr lang="tr-TR" sz="1800" dirty="0"/>
              <a:t> </a:t>
            </a:r>
            <a:r>
              <a:rPr lang="tr-TR" sz="1800" dirty="0" err="1"/>
              <a:t>organophosphorus</a:t>
            </a:r>
            <a:r>
              <a:rPr lang="tr-TR" sz="1800" dirty="0"/>
              <a:t> </a:t>
            </a:r>
            <a:r>
              <a:rPr lang="tr-TR" sz="1800" dirty="0" err="1"/>
              <a:t>compounds</a:t>
            </a:r>
            <a:r>
              <a:rPr lang="tr-TR" sz="1800" dirty="0"/>
              <a:t>. </a:t>
            </a:r>
            <a:r>
              <a:rPr lang="tr-TR" sz="1800" dirty="0" err="1"/>
              <a:t>Arch</a:t>
            </a:r>
            <a:r>
              <a:rPr lang="tr-TR" sz="1800" dirty="0"/>
              <a:t> Toxicol;70: ss.497–503. </a:t>
            </a:r>
            <a:endParaRPr lang="tr-TR" sz="18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tr-TR" sz="1800" dirty="0" smtClean="0"/>
              <a:t>Yıldırım</a:t>
            </a:r>
            <a:r>
              <a:rPr lang="tr-TR" sz="1800" dirty="0"/>
              <a:t>, M. (2014). Resimli Sistematik Anatomi. İstanbul: Nobel Tıp Kitabevleri; </a:t>
            </a:r>
            <a:r>
              <a:rPr lang="tr-TR" sz="1800" dirty="0" err="1"/>
              <a:t>ss</a:t>
            </a:r>
            <a:r>
              <a:rPr lang="tr-TR" sz="1800" dirty="0"/>
              <a:t>. 635-­‐ 642. </a:t>
            </a:r>
          </a:p>
        </p:txBody>
      </p:sp>
    </p:spTree>
    <p:extLst>
      <p:ext uri="{BB962C8B-B14F-4D97-AF65-F5344CB8AC3E}">
        <p14:creationId xmlns:p14="http://schemas.microsoft.com/office/powerpoint/2010/main" val="989032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8165</TotalTime>
  <Words>743</Words>
  <Application>Microsoft Office PowerPoint</Application>
  <PresentationFormat>Özel</PresentationFormat>
  <Paragraphs>148</Paragraphs>
  <Slides>23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23</vt:i4>
      </vt:variant>
    </vt:vector>
  </HeadingPairs>
  <TitlesOfParts>
    <vt:vector size="24" baseType="lpstr">
      <vt:lpstr>Office Teması</vt:lpstr>
      <vt:lpstr> MERKEZİ SİNİR SİSTEMİ HASTALIKLARI</vt:lpstr>
      <vt:lpstr>KONU BAŞLIKLARI</vt:lpstr>
      <vt:lpstr>1. Giriş/Sinir Sistemi Anatomisi ve Histolojisi</vt:lpstr>
      <vt:lpstr>1. Giriş/Sinir Sistemi Anatomisi ve Histolojisi</vt:lpstr>
      <vt:lpstr>1. Giriş/Sinir Sistemi Anatomisi ve Histolojisi</vt:lpstr>
      <vt:lpstr>1. Giriş/Sinir Sistemi Anatomisi ve Histolojisi</vt:lpstr>
      <vt:lpstr>1. Giriş/Sinir Sistemi Anatomisi ve Histolojisi</vt:lpstr>
      <vt:lpstr>1. Giriş/Sinir Sistemi Anatomisi ve Histolojisi</vt:lpstr>
      <vt:lpstr>2. MERKEZİ SİNİR SİSTEMİN HASTALIKLARINA NEDEN OLABİLECEK MADDELER</vt:lpstr>
      <vt:lpstr>2. MERKEZİ SİNİR SİSTEMİN HASTALIKLARINA NEDEN OLABİLECEK MADDELER</vt:lpstr>
      <vt:lpstr>2. MERKEZİ SİNİR SİSTEMİN HASTALIKLARINA NEDEN OLABİLECEK MADDELER</vt:lpstr>
      <vt:lpstr>2. MERKEZİ SİNİR SİSTEMİN HASTALIKLARINA NEDEN OLABİLECEK MADDELER</vt:lpstr>
      <vt:lpstr>2. MERKEZİ SİNİR SİSTEMİN HASTALIKLARINA NEDEN OLABİLECEK MADDELER</vt:lpstr>
      <vt:lpstr>2. MERKEZİ SİNİR SİSTEMİN HASTALIKLARINA NEDEN OLABİLECEK MADDELER</vt:lpstr>
      <vt:lpstr>2. MERKEZİ SİNİR SİSTEMİN HASTALIKLARINA NEDEN OLABİLECEK MADDELER</vt:lpstr>
      <vt:lpstr>2. MERKEZİ SİNİR SİSTEMİN HASTALIKLARINA NEDEN OLABİLECEK MADDELER</vt:lpstr>
      <vt:lpstr>2. MERKEZİ SİNİR SİSTEMİN HASTALIKLARINA NEDEN OLABİLECEK MADDELER</vt:lpstr>
      <vt:lpstr>2. MERKEZİ SİNİR SİSTEMİN HASTALIKLARINA NEDEN OLABİLECEK MADDELER</vt:lpstr>
      <vt:lpstr>2. MERKEZİ SİNİR SİSTEMİN HASTALIKLARINA NEDEN OLABİLECEK MADDELER</vt:lpstr>
      <vt:lpstr>2. MERKEZİ SİNİR SİSTEMİN HASTALIKLARINA NEDEN OLABİLECEK MADDELER</vt:lpstr>
      <vt:lpstr>2. MERKEZİ SİNİR SİSTEMİN HASTALIKLARINA NEDEN OLABİLECEK MADDELER</vt:lpstr>
      <vt:lpstr>3. KAYNAKLAR</vt:lpstr>
      <vt:lpstr>3. KAYNAKLAR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UZEM - Part 1</dc:creator>
  <cp:lastModifiedBy>windows</cp:lastModifiedBy>
  <cp:revision>287</cp:revision>
  <cp:lastPrinted>2018-02-07T07:08:30Z</cp:lastPrinted>
  <dcterms:created xsi:type="dcterms:W3CDTF">2016-06-28T08:34:33Z</dcterms:created>
  <dcterms:modified xsi:type="dcterms:W3CDTF">2019-03-27T11:57:43Z</dcterms:modified>
</cp:coreProperties>
</file>