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5" r:id="rId3"/>
    <p:sldId id="265" r:id="rId4"/>
    <p:sldId id="403" r:id="rId5"/>
    <p:sldId id="337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369" r:id="rId22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85CCC-BACF-4199-A498-3899E6C0AB47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EBD91-DBBB-4E2F-BE02-18BD5F4D73C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46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03.04.2019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1796683"/>
          </a:xfrm>
        </p:spPr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MESLEKİ SOLUNUM SİSTEMİ HASTALIKLARI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 smtClean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TOZ KAVRAMI VE TOZUN ÖZELLİKLERİ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3. MESLEKİ AKCİĞER HASTALIKLARI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000" dirty="0" smtClean="0">
                <a:latin typeface="Arial Narrow" panose="020B0606020202030204" pitchFamily="34" charset="0"/>
                <a:ea typeface="+mj-ea"/>
                <a:cs typeface="+mj-cs"/>
              </a:rPr>
              <a:t>3.1. </a:t>
            </a:r>
            <a:r>
              <a:rPr lang="tr-TR" sz="2000" dirty="0">
                <a:latin typeface="Arial Narrow" panose="020B0606020202030204" pitchFamily="34" charset="0"/>
              </a:rPr>
              <a:t>Mesleki Akciğer Hastalıklarında Tanı </a:t>
            </a:r>
            <a:r>
              <a:rPr lang="tr-TR" sz="2000" dirty="0" smtClean="0">
                <a:latin typeface="Arial Narrow" panose="020B0606020202030204" pitchFamily="34" charset="0"/>
              </a:rPr>
              <a:t>Yöntemleri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000" dirty="0" smtClean="0">
                <a:latin typeface="Arial Narrow" panose="020B0606020202030204" pitchFamily="34" charset="0"/>
                <a:ea typeface="+mj-ea"/>
                <a:cs typeface="+mj-cs"/>
              </a:rPr>
              <a:t>3.2. </a:t>
            </a:r>
            <a:r>
              <a:rPr lang="tr-TR" sz="2000" dirty="0">
                <a:latin typeface="Arial Narrow" panose="020B0606020202030204" pitchFamily="34" charset="0"/>
              </a:rPr>
              <a:t>Mesleki Akciğer Hastalıklarında Tedavi ve Korunma</a:t>
            </a:r>
            <a:endParaRPr lang="tr-TR" sz="20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4. İNORGANİK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TOZLARA BAĞLI AKCİĞER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HASTALIKLARI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000" dirty="0" smtClean="0">
                <a:latin typeface="Arial Narrow" panose="020B0606020202030204" pitchFamily="34" charset="0"/>
              </a:rPr>
              <a:t>4.1</a:t>
            </a:r>
            <a:r>
              <a:rPr lang="tr-TR" sz="2000" dirty="0">
                <a:latin typeface="Arial Narrow" panose="020B0606020202030204" pitchFamily="34" charset="0"/>
              </a:rPr>
              <a:t>. </a:t>
            </a:r>
            <a:r>
              <a:rPr lang="tr-TR" sz="2000" dirty="0" err="1" smtClean="0">
                <a:latin typeface="Arial Narrow" panose="020B0606020202030204" pitchFamily="34" charset="0"/>
              </a:rPr>
              <a:t>Silikozis</a:t>
            </a:r>
            <a:endParaRPr lang="tr-TR" sz="20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000" dirty="0">
                <a:latin typeface="Arial Narrow" panose="020B0606020202030204" pitchFamily="34" charset="0"/>
              </a:rPr>
              <a:t>4.2. Kömür İşçisi </a:t>
            </a:r>
            <a:r>
              <a:rPr lang="tr-TR" sz="2000" dirty="0" err="1">
                <a:latin typeface="Arial Narrow" panose="020B0606020202030204" pitchFamily="34" charset="0"/>
              </a:rPr>
              <a:t>Pnömokonyozu</a:t>
            </a:r>
            <a:r>
              <a:rPr lang="tr-TR" sz="2000" dirty="0">
                <a:latin typeface="Arial Narrow" panose="020B0606020202030204" pitchFamily="34" charset="0"/>
              </a:rPr>
              <a:t> (KİP</a:t>
            </a:r>
            <a:r>
              <a:rPr lang="tr-TR" sz="2000" dirty="0" smtClean="0">
                <a:latin typeface="Arial Narrow" panose="020B0606020202030204" pitchFamily="34" charset="0"/>
              </a:rPr>
              <a:t>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latin typeface="Arial Narrow" panose="020B0606020202030204" pitchFamily="34" charset="0"/>
              </a:rPr>
              <a:t>	4.3</a:t>
            </a:r>
            <a:r>
              <a:rPr lang="tr-TR" sz="2000" dirty="0">
                <a:latin typeface="Arial Narrow" panose="020B0606020202030204" pitchFamily="34" charset="0"/>
              </a:rPr>
              <a:t>. </a:t>
            </a:r>
            <a:r>
              <a:rPr lang="tr-TR" sz="2000" dirty="0" err="1" smtClean="0">
                <a:latin typeface="Arial Narrow" panose="020B0606020202030204" pitchFamily="34" charset="0"/>
              </a:rPr>
              <a:t>Asbestozis</a:t>
            </a:r>
            <a:endParaRPr lang="tr-TR" sz="20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latin typeface="Arial Narrow" panose="020B0606020202030204" pitchFamily="34" charset="0"/>
              </a:rPr>
              <a:t>	4.4</a:t>
            </a:r>
            <a:r>
              <a:rPr lang="tr-TR" sz="2000" dirty="0">
                <a:latin typeface="Arial Narrow" panose="020B0606020202030204" pitchFamily="34" charset="0"/>
              </a:rPr>
              <a:t>. </a:t>
            </a:r>
            <a:r>
              <a:rPr lang="tr-TR" sz="2000" dirty="0" err="1" smtClean="0">
                <a:latin typeface="Arial Narrow" panose="020B0606020202030204" pitchFamily="34" charset="0"/>
              </a:rPr>
              <a:t>Siderozis</a:t>
            </a:r>
            <a:endParaRPr lang="tr-TR" sz="20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5. ORGANİK TOZLARA BAĞLI AKCİĞER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HASTALIKLARI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000" dirty="0" smtClean="0">
                <a:latin typeface="Arial Narrow" panose="020B0606020202030204" pitchFamily="34" charset="0"/>
              </a:rPr>
              <a:t>5.1</a:t>
            </a:r>
            <a:r>
              <a:rPr lang="tr-TR" sz="2000" dirty="0">
                <a:latin typeface="Arial Narrow" panose="020B0606020202030204" pitchFamily="34" charset="0"/>
              </a:rPr>
              <a:t>. </a:t>
            </a:r>
            <a:r>
              <a:rPr lang="tr-TR" sz="2000" dirty="0" err="1" smtClean="0">
                <a:latin typeface="Arial Narrow" panose="020B0606020202030204" pitchFamily="34" charset="0"/>
              </a:rPr>
              <a:t>Bisinozis</a:t>
            </a:r>
            <a:endParaRPr lang="tr-TR" sz="20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6. KAYNAKÇA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Çalışma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ortamında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var olan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çeşitli faktörlerin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(fiziksel, kimyasal, biyolojik psikolojik faktörler)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meydana getirdiği hastalıklara meslek hastalığı adı verilmektedir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Meydana gelen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 vücutta farklı organlarda, çeşitli belirtilerle seyredebilir.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Meslek hastalıklarında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hastalıkla yapılan iş (meslek) arasında bağlantı bulunmaktadır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Meslek hastalıkları, kısa sureli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sonucu değil 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tekrarlanan uzun sureli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maruziyetler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sonucu oluşur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Meslek hastalığına neden olan etkenler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vücuda başlıca üç yoldan girer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 Akciğerler (solunum yolu)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 Deri (emilim)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 Ağız (sindirim yolu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)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Akciğerler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dış ortamla vücut arasında bağlantıyı sağlayan organlarımızdan biridir. Solunum fizyolojik bir olay olup, temel fonksiyonu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kişinin yaşamı için dokulara oksijen sağlamak ve dokularda oluşan karbondioksiti alıp dışarı atmaktır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Alınan soluk havası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vücuda giren zararlı partiküller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gazlar çeşitli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hastalıkların oluşmasına sebebiyet vermektedir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Çalışanların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mesleklerini icra ettikleri ortamda maruz kalabilecekleri etkenler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bunların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sebep olduğu hastalıklar ve korunma yöntemleri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 bolumun ana amacıdır.</a:t>
            </a:r>
          </a:p>
        </p:txBody>
      </p:sp>
    </p:spTree>
    <p:extLst>
      <p:ext uri="{BB962C8B-B14F-4D97-AF65-F5344CB8AC3E}">
        <p14:creationId xmlns:p14="http://schemas.microsoft.com/office/powerpoint/2010/main" val="402485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TOZ KAVRAMI VE TOZUN ÖZELLİKLERİ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/>
              <a:t>	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Havada asılı durumda bulunan katı parçacıklara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 denilmektedir. Tozun partiküllerinin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büyüklüğü çok farklı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olmaktadır.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500 mikrondan büyük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olan partiküller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havada asılı durumda kalamaz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ağırlıkları nedeniyle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çökerler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İnsan sağlığı bakımından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daha önemli olan boyutlar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0.5 – 100 mikron a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rasındaki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büyüklüklerdir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Daha büyük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olan partiküller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yollarına giremezler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İnsan sağlığı Bakımından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büyüklüğü, kimyasal bileşimi, yüzey şekilleri, çökme hızı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gibi özelliklerinin yanı sıra 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önemli özelliği tozun insan vücudunda gösterdiği biyolojik etkilerdir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Biyolojik Etkileri Bakımından Toz Gruplar Şunlardır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:</a:t>
            </a:r>
            <a:endParaRPr lang="tr-TR" sz="17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İnert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Tozlar: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İnert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olup vücutta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herhangi reaksiyona girmeden lenfatiklerle vücut dışına taşınır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Baryum tozu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inert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tozlara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ornek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verilebilir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: Kurşun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krom, nikel, kadmiyum gibi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metallerin tozları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solunum yolundan vücuda girdiğinde vücutta değişik organlara geçer 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bulundukları yerlerde kimyasal etkileşime girerek zehirlenme tabloları oluştururlar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tur tozlara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toz adı verilir.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223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TOZ KAVRAMI VE TOZUN ÖZELLİKLERİ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/>
              <a:t>	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Allerjik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Tozlar: Solunum yollarında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spazma (kasılma) yol açarak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astım benzeri tabloya neden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oluştururlar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Deri ile temas ettiğinde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alerjik reaksiyonlar yaparlar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Pamuk tozu ,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keten, kenevir tozu, şeker kamışı tozu, kuşların tüylerinden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gelen tozlar gibi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organik tozlar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cam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yünü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(cam elyafı),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kireç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inorganik tozlar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da bu grupta yer olan tozlardır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Tozlar: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İnsan sağlığı bakımından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önemli olan grup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tozlardır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tozlar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ulaştığında orada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depolanır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reaksiyona yol acar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.Bu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reaksiyon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 dokusunun bozulmasına sebep olur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akciğerler yapması gereken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fonksiyonunu Yeterince yapamaz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Sonuç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çalışanlarda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öksürük,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nefes darlığı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belirtiler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gözlenir.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Kanserojen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 tur tozlar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akciğerlerde ve solunum sisteminin diğer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bölümlerinde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kansere neden olurlar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Asbest ,krom, nikel, Kadmiyum  gibi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bazı metal tozları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arsenik tozlarının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da çeşitli kanserlerin gelişmesinde etkili olmaktadır.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51616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TOZ KAVRAMI VE TOZUN ÖZELLİKLERİ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63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Kimyasal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Yapılarına Göre Tozlar İki Temel Gruba Ayrılır: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İnorganik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Yapıda Olan Tozlar 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İnorganik tozlar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akciğerlerde depolanma eğilimindedir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özellik taşıyan tozlar akciğerde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fibrozise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yaparak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kronik akciğer hastalığına neden olurlar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grupta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demir,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komur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, kum, asbest,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cimento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tozlar vardır.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Organik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Organik tozlar ise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akciğerlerde depolanmaz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doğrudan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etki de göstermez, ancak bir tür alerjik mekanizma aracılığı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yollarında spazma neden olur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grupta ise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pamuk tozu, şeker kamışı tozu, mantar sporu, kümes hayvanı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tuyu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gibi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organik yapıda olan tozlar bulunmaktadır.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Solunum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yoluyla akciğerlere alınan tozların akciğerlerde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 meydana getirmesi için hem tozun hem de kişinin bazı 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özellikleri önem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taşımaktadır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Kişisel özelliklerden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önemlisi sigara içilmesidir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</a:rPr>
              <a:t>Toz nedeniyle meydana gelen akciğer hastalıklarının her turu s</a:t>
            </a:r>
            <a:r>
              <a:rPr lang="tr-TR" sz="1700" b="1" dirty="0">
                <a:latin typeface="Arial Narrow" panose="020B0606020202030204" pitchFamily="34" charset="0"/>
              </a:rPr>
              <a:t>igara içenlerde daha sık görülür.</a:t>
            </a:r>
            <a:r>
              <a:rPr lang="tr-TR" sz="1700" dirty="0">
                <a:latin typeface="Arial Narrow" panose="020B0606020202030204" pitchFamily="34" charset="0"/>
              </a:rPr>
              <a:t> Bu konudaki en önemli birliktelik asbeste sigara birlikteliğidir. 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1116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TOZ KAVRAMI VE TOZUN ÖZELLİKLERİ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529883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Sigara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asbest birbirinden bağımsız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akciğer kanserine neden olurlar.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Ancak sigara ile asbest birlikte olduğunda akciğer kanseri riski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yüksek düzeylere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çıkmaktadır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Kişisel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genetik yapının da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önemi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Alfa--‐1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antitripsin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enziminin eksikliği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durumunda solunum sistemi hastalıklarına bir yatkınlık vardır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Solunum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alınan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bazı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özellikleri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 akciğer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hastalıklarının meydana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gelmesi bakımından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önemlidir.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Bunlardan bir tanesi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partikül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büyüklüğüdür.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Tozun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akciğerlerde hastalık yapabilmesi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alveollere kadar ulaşması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gerekir. Alveollere ulaşabilen tozlar ise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10 mikronun altındaki tozlardır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büyüklükteki tozlara 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solunabilir (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respirable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) toz adı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verilir.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Akciğerlerde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 meydana gelmesi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bakımından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büyüklüğü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0.5 ile 5 mikron arasında olan tozlar en büyük tehlikeyi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oluşturur.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0,5 mikrondan daha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küçük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alveol içinde havada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asılı olarak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durur ve solunumla veya lenfatikler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alveolden dışarı atılırlar.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49023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TOZ KAVRAMI VE TOZUN ÖZELLİKLERİ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529883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Hastalık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meydana gelmesi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bakımından tozun büyüklüğünün yanı sıra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potansiyeli de önem taşımaktadır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özellikte olmayan tozlar alveollere kadar ulaşsalar bile,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reaksiyon oluşmayacağı için ciddi soruna neden olmazlar.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Akciğerlerde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meydana gelmesi bakımından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ortamdaki konsantrasyonu ve kişinin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suresinin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 önemli olduğunu belirtmek gereklidir. Toza bağlı akciğer hastalığı meydana gelmesi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çoğu kez 10 yıl ve daha uzun sureli etkilenmenin sonunda hastalık ortaya çıktığı tespit edilmiştir.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47" y="1606060"/>
            <a:ext cx="7057292" cy="248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30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MESLEKİ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Tozlar insan vücudunda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çok akciğer hastalıkları meydana getirirler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çok bilineni de silis tozunun akciğerlerde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depolanmasına bağlı olarak meydana gelen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silikosiztir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Akciğerlerde toz depolanması ve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fibrozis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ile seyreden hastalığa genel olarak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pnömokonyoz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adı verilmiştir.</a:t>
            </a:r>
          </a:p>
          <a:p>
            <a:pPr marL="0" indent="0">
              <a:buNone/>
            </a:pP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3.1. Mesleki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Akciğer Hastalıklarında Tanı Yöntemleri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Mesleki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 hastalıklarının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teşhisini koymada tozlu ortamda çalışma öyküsü en önemli tanı aracıdır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Hastalarda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10 yıl ve daha uzun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süre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tozlu işte çalışma öyküsü vardır.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Hastalık yavaş geliştiği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için ilk yıllarda klinik ve laboratuvar bulguları normal olabilir.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İlerleyen zamanla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birlikte hastalar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öksürük ve nefes darlığı ifade etmeye başlar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dönemde radyolojik tetkiklerde ve solunum fonksiyon testlerinde bazı bozukluklar saptanır.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fonksiyon testi ile hem hastalığın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türü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hem de akciğerlerin fonksiyonel bozulmasının derecesi belirlenir.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Öte yandan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hastalığın seyrinin izlenmesi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 göremezlik düzeyinin değerlendirilmede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de solunum fonksiyon testleri önemlidir. 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6761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MESLEKİ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Hastalıklarında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fizik muayene bulguları başlangıçta normaldir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ancak ilerlemiş olgularda akciğerlerde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raller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(solunum seslerinde kabalaşma), ellerde çomak parmak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kronik akciğer hastalığı belirtisi olabilecek bazı bulgular saptanır.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İleri olgularda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genellikle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kalp yetmezliği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bulguları tabloya eklenir 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kalp yetmezliği en sık ölüm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nedenidir.</a:t>
            </a:r>
            <a:endParaRPr lang="tr-TR" sz="17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3.2. Mesleki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Akciğer Hastalıklarında Tedavi ve Korunma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Mesleki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 hastalıklarında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spesifik bir tedavisi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Bununla birlikte daha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ileri etkilenmenin önüne geçmek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amacı ile hastanın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 yeri ortamından uzaklaştırılması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uygun olur. Ayrıca nefes darlığı, kalp yetmezliği vb. bulgular olursa veya tabloya enfeksiyon(iltihaplı hastalık) eklenirse uygun tedaviler doktor tarafından düzenlenmelidir. Tozların sebep olduğu hastalıkların engellenmesinde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en önemli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yaklaşım iş yeri ortamında tozlardan korunmaktır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Tozun oluştuğu bölümlerde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uygun havalandırma düzenekleri kurulması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toz oluşumunu önüne geçmek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ıslak çalışma yöntemi uygulanması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gereken durumlarda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koruyucu maskelerin kullanılması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önlemler koruma için önemlidir.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550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MESLEKİ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</a:rPr>
              <a:t>	Toz </a:t>
            </a:r>
            <a:r>
              <a:rPr lang="tr-TR" sz="1700" dirty="0">
                <a:latin typeface="Arial Narrow" panose="020B0606020202030204" pitchFamily="34" charset="0"/>
              </a:rPr>
              <a:t>kontrolü amacı ile yapılan uygulamaların </a:t>
            </a:r>
            <a:r>
              <a:rPr lang="tr-TR" sz="1700" b="1" dirty="0">
                <a:latin typeface="Arial Narrow" panose="020B0606020202030204" pitchFamily="34" charset="0"/>
              </a:rPr>
              <a:t>başarılı olup olmadığının </a:t>
            </a:r>
            <a:r>
              <a:rPr lang="tr-TR" sz="1700" b="1" dirty="0" smtClean="0">
                <a:latin typeface="Arial Narrow" panose="020B0606020202030204" pitchFamily="34" charset="0"/>
              </a:rPr>
              <a:t>değerlendirilmesi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amacı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ortamdan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 örnekleri alınarak toz ölçümleri yapılmalıdır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İşe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girişte ve belli peridolarda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yapılan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sağlık kontrol muayeneleri çalışanlar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için önemli koruma tedbirleridir. İşe giriş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muayenesinde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Akciğer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rahatsızlığı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yönünden riskli olanlar,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aşırı sigara içenler belirlenmeli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toz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olan işlerde çalışmasının önüne geçilmelidir. Tozlu iş yerlerinde çalışanların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belirli aralıklarla tıbbi kontrolden geçirilmesi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radyolojik muayene yapılması ve solunum fonksiyon testlerinin  değerlendirilmelidir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İş yerinde yapılan sağlık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eğitim faaliyetlerinde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çalışma esnasında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 oluşabilecek alanlar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buralarda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alınması gereken önlemler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(maske kullanımı vb. ) özellikle belirtilmelidir.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92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Çalışanların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çoğunlukla karşılaştıkları toz turu inorganik tozlardır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tozların akciğerlerde hastalık yapmaları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büyüklüğü,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ortamdaki yoğunluğu,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suresi ve tozun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özelliği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yanı sıra kişinin sigara içme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vb.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alakalıdır. Bu özellikler arasında en önemli olanı tozun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özelliğidir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Fibrojenik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özellikte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olmayan toz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akciğerlerde fazla miktarda depolansa bile fonksiyonel bozukluğa yol açmayacağı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ciddi sağlık sorununa neden olmaz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4.1.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Silikozis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eski meslek hastalıklarından birisidir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Maden çalışanlarında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silikozis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sık görülmüştür. Hastalığa neden olan toz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serbest kristalize silisyum dioksit (Si O2) (silis) içeren tozdur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Silis tozları alveollere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kadar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ulaşabilecek kadar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küçük partiküllerdir.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En yaygın bulunan kristal formu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kuvarstır ve kayalarda bol miktarda bulunur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Cevrede ise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plajlarda Kum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yaygın şekilde bulunur. Sanayide kullanım alanları arasında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cam yapımı, seramik Endüstrisi, zımpara taşı ve zımpara kâğıdı yapımı, ısıya dayanıklı tuğla yapımı gibi işler 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Çakmak taşı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içinde de bol silis bulunur. Çalışma hayatında silis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en 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dökümhanelerde, taş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ocaklarında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madencilikte olmaktadır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338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5392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Akciğerlerdeki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reaksiyon ve reaksiyon sonucunda oluşan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fibrozis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çok yavaş gelişen bir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süreçtir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 yüzden çalışanlarda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uzun sure herhangi hastalık tablosu çıkmayabilir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Yüksek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miktarda Toza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sonucu gelişen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akut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silikoziste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1 yıl hatta bazen daha kısa sürede belirtiler görülür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Ağır seyirli olan akut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silikoziste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öksürük ve nefes darlığı gibi belirtiler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hızla gelişir ve tablo genellikle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kısa surede ölümle sonlanır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Buna karşılık klasik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silikozis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uzun zamanda gelişen bir tablodur. Bu hastalarda genellikle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10 yıl ve daha uzun bir çalışma öyküsü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vardır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Silikozisli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hastalarda tedavi için uygulanabilecek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spesifik bir tedavi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İlerleyen olgularda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nefes Darlığı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ortaya çıktığında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bronş genişletici ilaçlar nefes darlığını düzeltme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acısından faydalı olabilmektedir. Enfeksiyon, tüberküloz tabloya eklenmişse veya kalp yetmezliği gelişmişse, bunlara yönelik tedaviler hekim tarafından düzenlenir.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Silikozis’in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etkili bir tedavisi olmadığına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göre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korunma daha fazla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önem arz etmektedir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 amaçla çalışma ortamında toz kontrolü bakımından çeşitli önlemler alınabilir.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Mumkunse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kuvars yerine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başka Maddelerin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kullanılması tercih edilmelidir. Tozun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onune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geçmek amacı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ıslak çalışma yöntemi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ozellikle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kayaların delinmesi sırasında), tozun ortaya çıkabileceği ortamlarda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uygun havalandırma sistemleri kurulması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gereken durumlarda koruyucu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 maskelerinin kullanılması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başlıca koruyucu yaklaşımlardır.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9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4.2. Kömür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İşçisi </a:t>
            </a:r>
            <a:r>
              <a:rPr lang="tr-TR" sz="1800" b="1" dirty="0" err="1">
                <a:latin typeface="Arial Narrow" panose="020B0606020202030204" pitchFamily="34" charset="0"/>
                <a:ea typeface="+mj-ea"/>
                <a:cs typeface="+mj-cs"/>
              </a:rPr>
              <a:t>Pnömokonyozu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 (KİP):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Kömür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madenciliği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uğraşan işçilerde meydana gelen bir akciğer hastalığıdır.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Kömür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 esas olarak karbon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içerir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Ancak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kömür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tozunun bileşiminde karbonun yanı sıra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kükürt,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fosfor, bazı mineraller ve bir miktar da silis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vardır. Genellikle madende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uzun süreler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çalışma sonucunda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hastalık ortaya çıkar.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Kömür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işçisi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pnomokonyozu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antrasit ve taş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kömürü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işçilerinde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görülür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linyitte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pnomokonyoz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riski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durum, antrasit ve taş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kömürü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tozunda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solunabilir büyüklükteki toz miktarının daha fazla olmasındandır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Hastalık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için spesifik bir tedavi yöntemi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Özellikle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balgam çıkaran ve balgamında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kömür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tozu bulunan hastalarda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 değişikliği yapmak dışında herhangi bir tedaviye gerek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Ortamdaki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tozun kontrolü korunma bakımından yapılması gereken en önemli iştir.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Islak delme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yöntemi,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havalandırma sistemleri kurulması, gerektiğinde maske kullanılması başlıca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koruyucu tedbirlerdir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354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4.3. </a:t>
            </a:r>
            <a:r>
              <a:rPr lang="tr-TR" sz="1800" b="1" dirty="0" err="1" smtClean="0">
                <a:latin typeface="Arial Narrow" panose="020B0606020202030204" pitchFamily="34" charset="0"/>
                <a:ea typeface="+mj-ea"/>
                <a:cs typeface="+mj-cs"/>
              </a:rPr>
              <a:t>Asbestozis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Asbest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doğada bulunan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fibroz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yapıdaki mineral silikatlara denmektedir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Silis ve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kömür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partikülleri “toz” biçiminde olmalarına rağmen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asbest lif (fiber) yapısındadır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Fizik yapısı bakımından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iki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tür asbest Lifi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Bir tanesi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uzun ve kıvrımlı lif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yapısında olan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serpantin (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serpentine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asbest, diğeri ise lifleri daha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kısa ve düz olan amfibol (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amphibole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) asbest gruplarıdır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Asbestin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ticari amaçlı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üretimi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sanayide çeşitli alanlarda kullanımının artışının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iki önemli nedeni 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Bunlar, asbestin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dayanıklılık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özelliği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yalıtkan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özelliğidir.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Bu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iki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özelliğinin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yanı sıra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elde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edilmesininim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kolay oluşu ve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üretim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maliyetinin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düşük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olması nedeniyle asbest çeşitli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sahalarında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kullanımı artmıştır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Asbestin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iş sahasında uzun suredir kullanılmaktadır.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Günümüzde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asbestin sanayide 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kullanılan turu, beyaz asbest olarak da bilinen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krizotil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asbesttir.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Krizotil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asbesttir(beyaz asbest)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ısı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yalıtımı amacı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ile kullanılır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Mavi renkli olan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krosidolit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asbest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kahve renkli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amosit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asbest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ise asbestli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cimento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yapımında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beyaz asbestle karıştırılarak kullanılmaktadır.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38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dirty="0" smtClean="0"/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Asbeste bağlı olarak meydana gelen hastalıkların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tedavisi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söz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konusu değildir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 Asbest lifinin oluşabileceği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her ortamda toz kontrolü yapılması gereken en önemli koruyucu önlemdir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.Bu amaçla havalandırma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sistemleri kurulmalı, yapılan işlemler kapalı düzenekler İçinde  yapılmalı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toz oluşumunun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önüne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Geçmek  amacı ile ortam temizliğinde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vakum süpürgeler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kullanılmalıdır. Asbestli malzemelerin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kesilmesi, zımpara yapılması gibi işlemlerde ortaya çıkacak olan liflerin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ortamdan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uzaklaştırılmasını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sağlayan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aspirasyon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sistemleri kurulmalıdır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önlemlere ek olarak asbest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üretilmiş olan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 maskeleri kullanılmalıdır.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Asbeste bağlı en önemli hastalıklar olan akciğer kanseri ve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mezotelyoma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mavi asbest tarafından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meydana getirildiği için,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bu tür asbestin kullanımdan çıkarılmalıdır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Asbestin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kanseri yapma özelliği sigara ile etkileşim halinde olduğundan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asbest endüstrisinde çalışanların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sigara içmemeleri çok önemlidir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Yapılacak sağlık eğitimi faaliyetlerinde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sigara ve asbest birlikteliğinin akciğer kanseri riskini nasıl artırdığı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önemle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vurgulanmalıdır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742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İNORGANİK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4.4. </a:t>
            </a:r>
            <a:r>
              <a:rPr lang="tr-TR" sz="1800" b="1" dirty="0" err="1" smtClean="0">
                <a:latin typeface="Arial Narrow" panose="020B0606020202030204" pitchFamily="34" charset="0"/>
                <a:ea typeface="+mj-ea"/>
                <a:cs typeface="+mj-cs"/>
              </a:rPr>
              <a:t>Siderozis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Demir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tozunun ve demir oksitlerinin tozlarının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akciğerlerde depolanması sonucu ortaya çıkan bir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pmonokonyoz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türüdür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Demir, dünyada en yaygın olarak bulunan mineraldir. Bazı cevherlerde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demir Silis ile birlikte bulunur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durumda karışık toz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olur, bu tabloya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sidero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--‐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silikozis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adı verilir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Hastaların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hepsinde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 az 10 yıllık, hatta bazılarında 25 yıllık bir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oykusune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rastlanır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Siderozisli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hastaların akciğerlerinde 2 mm. Ve daha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küçük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çaplı demir depo alanları oluşur.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reaksiyon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zayıf olduğu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için akciğerde fazla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yapısal değişikliğe yol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açmaz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Siderozisten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korunmak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 kontrolü uygulamaları yarar sağlar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Demir madenlerinde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havalandırma sistemleri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kurulması, koruyucu amaçlı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 maskeleri kullanılması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aralıklı sağlık kontrol muayeneleri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en önemli korunma yöntemleridir.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24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5</a:t>
            </a:r>
            <a:r>
              <a:rPr lang="tr-TR" sz="3600" b="1" dirty="0" smtClean="0">
                <a:latin typeface="Arial Narrow" panose="020B0606020202030204" pitchFamily="34" charset="0"/>
              </a:rPr>
              <a:t>. 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Tarım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hayvancılık işlerinde ve gıda endüstrisinde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çalışanlarda bu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tür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söz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konusu olmaktadır. Organik tozlar inorganik tozlar gibi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akciğerlerde depolanma ve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reaksiyon oluşturmamaktadır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Bütün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bunlara rağmen bu hastalarda da zaman içinde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nefes darlığı ve solunum yetmezliği tablosu ortaya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çıkmaktadır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5.1. </a:t>
            </a:r>
            <a:r>
              <a:rPr lang="tr-TR" sz="1800" b="1" dirty="0" err="1" smtClean="0">
                <a:latin typeface="Arial Narrow" panose="020B0606020202030204" pitchFamily="34" charset="0"/>
                <a:ea typeface="+mj-ea"/>
                <a:cs typeface="+mj-cs"/>
              </a:rPr>
              <a:t>Bisinozis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Pamuk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tozunun solunması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sonucu oluşan bir tur solunum sistemi hastalığıdır. Hastalık en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çok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pamuk tozuna bağlı olarak meydana gelmekle birlikte,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keten , kendir ve kenevir işçilerinde de benzer hastalık tablosu oluşturmaktadır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Solunum yollarına girerek akciğerlere ulaşan pamuk tozu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yollarında daralma oluşturmaktadır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akut tablo tozun solunmasını izleyen birkaç saat içinde ortaya çıkar ve bir sure sonra da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düzelir.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Toz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maruziyetine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bağlı olarak tekrarlayan bu akut tablo, zaman içinde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kronik bir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 hastalığına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dönüşür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Akciğerlerde toz depolanması ve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fibrotik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reaksiyon bu hastalıkta söz konusu değildir.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926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5</a:t>
            </a:r>
            <a:r>
              <a:rPr lang="tr-TR" sz="3600" b="1" dirty="0" smtClean="0">
                <a:latin typeface="Arial Narrow" panose="020B0606020202030204" pitchFamily="34" charset="0"/>
              </a:rPr>
              <a:t>. ORGANİK TOZLARA BAĞLI AKCİĞER HASTALIKLARI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5385"/>
            <a:ext cx="10515600" cy="48299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Hastalar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işe başladıktan birkaç saat sonra gelişen akut bir nefes darlığı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göğüste sıkışma şikayeti ile hekime başvururlar . Bu yakınmalar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bir müddet sonra kaybolur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Ertesi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gün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işe gelindiğinde aynı tablo tekrarlar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ancak daha hafif belirtilerle seyreder.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Hafta sonu tatilinden sonra pazartesi sabahları işe başlandığında belirtiler en şiddetli şekildedir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özellikten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dolayı hastalık “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Pazartesi Hastalığı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” (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Monday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sickness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olarak da adlandırılmaktadır.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Uzun zaman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 şekilde belirtiler veren çalışanda zamanla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solunum Fonksiyonlarında  bozulma kronik bronşit denilen kronik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enflamatuar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tablola meydana gelir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Hastalık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genellikle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10 yıl ve daha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uzun süreden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beri pamuklu dokuma endüstrisinde çalışanlarda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görülür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Sigara içilmesi hastalığın gelişme riskini artırmaktadır.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96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6</a:t>
            </a:r>
            <a:r>
              <a:rPr lang="tr-TR" sz="3600" b="1" dirty="0" smtClean="0">
                <a:latin typeface="Arial Narrow" panose="020B0606020202030204" pitchFamily="34" charset="0"/>
              </a:rPr>
              <a:t>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1800" dirty="0" err="1"/>
              <a:t>Arıncı</a:t>
            </a:r>
            <a:r>
              <a:rPr lang="tr-TR" sz="1800" dirty="0"/>
              <a:t> K. , Elhan A. (1997).Anatomi Cilt --‐1, 2. Baskı, Güneş Kitap Evi Yayınları ,ss:359--‐</a:t>
            </a:r>
            <a:r>
              <a:rPr lang="tr-TR" sz="1800" dirty="0" smtClean="0"/>
              <a:t>392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/>
              <a:t>Guyton</a:t>
            </a:r>
            <a:r>
              <a:rPr lang="tr-TR" sz="1800" dirty="0"/>
              <a:t> A., </a:t>
            </a:r>
            <a:r>
              <a:rPr lang="tr-TR" sz="1800" dirty="0" err="1"/>
              <a:t>Hall</a:t>
            </a:r>
            <a:r>
              <a:rPr lang="tr-TR" sz="1800" dirty="0"/>
              <a:t> J.(1996).Tıbbi Fizyoloji. Nobel tıp Kitap  evi, Ss:477--‐</a:t>
            </a:r>
            <a:r>
              <a:rPr lang="tr-TR" sz="1800" dirty="0" smtClean="0"/>
              <a:t>488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Bilir N. ,Yıldız A.N. (2004), İş Sağlığı ve Güvenliği, Hacettepe  Üniversitesi Yayınları, ss:203--‐</a:t>
            </a:r>
            <a:r>
              <a:rPr lang="tr-TR" sz="1800" dirty="0" smtClean="0"/>
              <a:t>234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Akciğer Hastalıkları(2002).</a:t>
            </a:r>
            <a:r>
              <a:rPr lang="tr-TR" sz="1800" dirty="0" err="1"/>
              <a:t>İ.U.İstanbul</a:t>
            </a:r>
            <a:r>
              <a:rPr lang="tr-TR" sz="1800" dirty="0"/>
              <a:t> Tıp Fakültesi Temel Ve Klinik Bilimler Ders Kitapları .Nobel </a:t>
            </a:r>
            <a:r>
              <a:rPr lang="tr-TR" sz="1800" dirty="0" smtClean="0"/>
              <a:t>Tıp Kitap </a:t>
            </a:r>
            <a:r>
              <a:rPr lang="tr-TR" sz="1800" dirty="0"/>
              <a:t>Evi ,ss:371--‐</a:t>
            </a:r>
            <a:r>
              <a:rPr lang="tr-TR" sz="1800" dirty="0" smtClean="0"/>
              <a:t>379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/>
              <a:t>İliçin</a:t>
            </a:r>
            <a:r>
              <a:rPr lang="tr-TR" sz="1800" dirty="0"/>
              <a:t> G.(</a:t>
            </a:r>
            <a:r>
              <a:rPr lang="tr-TR" sz="1800" dirty="0" err="1"/>
              <a:t>eds</a:t>
            </a:r>
            <a:r>
              <a:rPr lang="tr-TR" sz="1800" dirty="0"/>
              <a:t>).(1996)Temel İç Hastalıkları. Güneş yayın </a:t>
            </a:r>
            <a:r>
              <a:rPr lang="tr-TR" sz="1800" dirty="0" err="1"/>
              <a:t>evi,ss</a:t>
            </a:r>
            <a:r>
              <a:rPr lang="tr-TR" sz="1800" dirty="0"/>
              <a:t>: 552--‐</a:t>
            </a:r>
            <a:r>
              <a:rPr lang="tr-TR" sz="1800" dirty="0" smtClean="0"/>
              <a:t>558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Türk Tabipler Birliği (2001).İşyeri Hekimliği Ders Notları. Türk Tabipler Birliği Yayınları, volüm 01,ss:129--‐147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/>
              <a:t>Ursavaş</a:t>
            </a:r>
            <a:r>
              <a:rPr lang="tr-TR" sz="1800" dirty="0"/>
              <a:t> A. UUTF </a:t>
            </a:r>
            <a:r>
              <a:rPr lang="tr-TR" sz="1800" dirty="0" err="1"/>
              <a:t>Goğus</a:t>
            </a:r>
            <a:r>
              <a:rPr lang="tr-TR" sz="1800" dirty="0"/>
              <a:t> Hastalıkları Ders Notları Bilir V.( 2004</a:t>
            </a:r>
            <a:r>
              <a:rPr lang="tr-TR" sz="1800" dirty="0" smtClean="0"/>
              <a:t>).</a:t>
            </a: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Meslek Hastalıkları.,</a:t>
            </a:r>
            <a:r>
              <a:rPr lang="tr-TR" sz="1800" dirty="0" err="1"/>
              <a:t>Turk</a:t>
            </a:r>
            <a:r>
              <a:rPr lang="tr-TR" sz="1800" dirty="0"/>
              <a:t> İş Yayınları ,ss:355--‐449</a:t>
            </a:r>
          </a:p>
        </p:txBody>
      </p:sp>
    </p:spTree>
    <p:extLst>
      <p:ext uri="{BB962C8B-B14F-4D97-AF65-F5344CB8AC3E}">
        <p14:creationId xmlns:p14="http://schemas.microsoft.com/office/powerpoint/2010/main" val="221767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9433</TotalTime>
  <Words>304</Words>
  <Application>Microsoft Office PowerPoint</Application>
  <PresentationFormat>Özel</PresentationFormat>
  <Paragraphs>108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Office Teması</vt:lpstr>
      <vt:lpstr> MESLEKİ SOLUNUM SİSTEMİ HASTALIKLARI</vt:lpstr>
      <vt:lpstr>KONU BAŞLIKLARI</vt:lpstr>
      <vt:lpstr>1. Giriş</vt:lpstr>
      <vt:lpstr>1. Giriş</vt:lpstr>
      <vt:lpstr>2. TOZ KAVRAMI VE TOZUN ÖZELLİKLERİ</vt:lpstr>
      <vt:lpstr>2. TOZ KAVRAMI VE TOZUN ÖZELLİKLERİ</vt:lpstr>
      <vt:lpstr>2. TOZ KAVRAMI VE TOZUN ÖZELLİKLERİ</vt:lpstr>
      <vt:lpstr>2. TOZ KAVRAMI VE TOZUN ÖZELLİKLERİ</vt:lpstr>
      <vt:lpstr>2. TOZ KAVRAMI VE TOZUN ÖZELLİKLERİ</vt:lpstr>
      <vt:lpstr>3. MESLEKİ AKCİĞER HASTALIKLARI</vt:lpstr>
      <vt:lpstr>3. MESLEKİ AKCİĞER HASTALIKLARI</vt:lpstr>
      <vt:lpstr>3. MESLEKİ AKCİĞER HASTALIKLARI</vt:lpstr>
      <vt:lpstr>4. İNORGANİK TOZLARA BAĞLI AKCİĞER HASTALIKLARI</vt:lpstr>
      <vt:lpstr>4. İNORGANİK TOZLARA BAĞLI AKCİĞER HASTALIKLARI</vt:lpstr>
      <vt:lpstr>4. İNORGANİK TOZLARA BAĞLI AKCİĞER HASTALIKLARI</vt:lpstr>
      <vt:lpstr>4. İNORGANİK TOZLARA BAĞLI AKCİĞER HASTALIKLARI</vt:lpstr>
      <vt:lpstr>4. İNORGANİK TOZLARA BAĞLI AKCİĞER HASTALIKLARI</vt:lpstr>
      <vt:lpstr>4. İNORGANİK TOZLARA BAĞLI AKCİĞER HASTALIKLARI</vt:lpstr>
      <vt:lpstr>5. ORGANİK TOZLARA BAĞLI AKCİĞER HASTALIKLARI</vt:lpstr>
      <vt:lpstr>5. ORGANİK TOZLARA BAĞLI AKCİĞER HASTALIKLARI</vt:lpstr>
      <vt:lpstr>6.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314</cp:revision>
  <cp:lastPrinted>2018-02-07T07:08:30Z</cp:lastPrinted>
  <dcterms:created xsi:type="dcterms:W3CDTF">2016-06-28T08:34:33Z</dcterms:created>
  <dcterms:modified xsi:type="dcterms:W3CDTF">2019-04-03T12:45:38Z</dcterms:modified>
</cp:coreProperties>
</file>