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85" r:id="rId3"/>
    <p:sldId id="265" r:id="rId4"/>
    <p:sldId id="395" r:id="rId5"/>
    <p:sldId id="408" r:id="rId6"/>
    <p:sldId id="409" r:id="rId7"/>
    <p:sldId id="410" r:id="rId8"/>
    <p:sldId id="411" r:id="rId9"/>
    <p:sldId id="412" r:id="rId10"/>
    <p:sldId id="413" r:id="rId11"/>
    <p:sldId id="414" r:id="rId12"/>
    <p:sldId id="415" r:id="rId13"/>
    <p:sldId id="416" r:id="rId14"/>
    <p:sldId id="417" r:id="rId15"/>
    <p:sldId id="418" r:id="rId16"/>
    <p:sldId id="419" r:id="rId17"/>
    <p:sldId id="420" r:id="rId18"/>
    <p:sldId id="421" r:id="rId19"/>
    <p:sldId id="422" r:id="rId20"/>
    <p:sldId id="423" r:id="rId21"/>
    <p:sldId id="424" r:id="rId22"/>
    <p:sldId id="425" r:id="rId23"/>
    <p:sldId id="426" r:id="rId24"/>
    <p:sldId id="369" r:id="rId25"/>
  </p:sldIdLst>
  <p:sldSz cx="12192000" cy="6858000"/>
  <p:notesSz cx="6797675" cy="9926638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44" autoAdjust="0"/>
    <p:restoredTop sz="94660"/>
  </p:normalViewPr>
  <p:slideViewPr>
    <p:cSldViewPr snapToGrid="0" showGuides="1">
      <p:cViewPr>
        <p:scale>
          <a:sx n="81" d="100"/>
          <a:sy n="81" d="100"/>
        </p:scale>
        <p:origin x="21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C4ECB7-15DF-45AA-862D-49739B00B4C9}" type="datetimeFigureOut">
              <a:rPr lang="tr-TR" smtClean="0"/>
              <a:t>19.05.2019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FF5A51-F5FB-47CC-B591-181658FE1B4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24692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285CCC-BACF-4199-A498-3899E6C0AB47}" type="datetimeFigureOut">
              <a:rPr lang="tr-TR" smtClean="0"/>
              <a:t>19.05.2019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AEBD91-DBBB-4E2F-BE02-18BD5F4D73C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4464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19.05.2019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6356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19.05.2019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44373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19.05.2019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0533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19.05.2019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25981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19.05.2019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47814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19.05.2019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3410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19.05.2019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44452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19.05.2019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0621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19.05.2019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8852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19.05.2019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17424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19.05.2019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1188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91ED6-9D3E-4BAB-B336-E996545A2B25}" type="datetimeFigureOut">
              <a:rPr lang="tr-TR" smtClean="0"/>
              <a:t>19.05.2019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20165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703385" y="1872640"/>
            <a:ext cx="10058400" cy="1796683"/>
          </a:xfrm>
        </p:spPr>
        <p:txBody>
          <a:bodyPr>
            <a:normAutofit/>
          </a:bodyPr>
          <a:lstStyle/>
          <a:p>
            <a:r>
              <a:rPr lang="tr-TR" dirty="0" smtClean="0"/>
              <a:t> </a:t>
            </a:r>
            <a:r>
              <a:rPr lang="tr-TR" dirty="0" smtClean="0">
                <a:latin typeface="Arial Narrow" panose="020B0606020202030204" pitchFamily="34" charset="0"/>
              </a:rPr>
              <a:t>MESLEKİ BULAŞICI HASTALIKLAR </a:t>
            </a:r>
            <a:endParaRPr lang="tr-TR" dirty="0">
              <a:latin typeface="Arial Narrow" panose="020B0606020202030204" pitchFamily="34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4399207"/>
            <a:ext cx="9144000" cy="1655762"/>
          </a:xfrm>
        </p:spPr>
        <p:txBody>
          <a:bodyPr>
            <a:normAutofit/>
          </a:bodyPr>
          <a:lstStyle/>
          <a:p>
            <a:r>
              <a:rPr lang="tr-TR" sz="3200" dirty="0" err="1">
                <a:latin typeface="Arial Narrow" panose="020B0606020202030204" pitchFamily="34" charset="0"/>
              </a:rPr>
              <a:t>Öğr</a:t>
            </a:r>
            <a:r>
              <a:rPr lang="tr-TR" sz="3200" dirty="0">
                <a:latin typeface="Arial Narrow" panose="020B0606020202030204" pitchFamily="34" charset="0"/>
              </a:rPr>
              <a:t>. </a:t>
            </a:r>
            <a:r>
              <a:rPr lang="tr-TR" sz="3200" dirty="0" smtClean="0">
                <a:latin typeface="Arial Narrow" panose="020B0606020202030204" pitchFamily="34" charset="0"/>
              </a:rPr>
              <a:t>Gör. </a:t>
            </a:r>
            <a:r>
              <a:rPr lang="tr-TR" sz="3200" dirty="0">
                <a:latin typeface="Arial Narrow" panose="020B0606020202030204" pitchFamily="34" charset="0"/>
              </a:rPr>
              <a:t>Mehmet Ali </a:t>
            </a:r>
            <a:r>
              <a:rPr lang="tr-TR" sz="3200" dirty="0" smtClean="0">
                <a:latin typeface="Arial Narrow" panose="020B0606020202030204" pitchFamily="34" charset="0"/>
              </a:rPr>
              <a:t>ZENGİN</a:t>
            </a:r>
            <a:endParaRPr lang="tr-TR" sz="3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187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KONU BAŞLIKLARI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1. GİRİŞ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 ENFEKSİYON </a:t>
            </a:r>
            <a:r>
              <a:rPr lang="tr-TR" sz="1800" b="1" dirty="0">
                <a:latin typeface="Arial Narrow" panose="020B0606020202030204" pitchFamily="34" charset="0"/>
                <a:ea typeface="+mj-ea"/>
                <a:cs typeface="+mj-cs"/>
              </a:rPr>
              <a:t>HASTALIKLARI İLE İLGİLİ GENEL TERMİNOLOJİ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3. MESLEKİ </a:t>
            </a:r>
            <a:r>
              <a:rPr lang="tr-TR" sz="1800" b="1" dirty="0">
                <a:latin typeface="Arial Narrow" panose="020B0606020202030204" pitchFamily="34" charset="0"/>
                <a:ea typeface="+mj-ea"/>
                <a:cs typeface="+mj-cs"/>
              </a:rPr>
              <a:t>BULAŞICI HASTALIKLARA GENEL </a:t>
            </a: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BAKIŞ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r-TR" sz="1800" b="1" dirty="0" smtClean="0">
                <a:latin typeface="Arial Narrow" panose="020B0606020202030204" pitchFamily="34" charset="0"/>
              </a:rPr>
              <a:t>4. TÜRKİYE’DE </a:t>
            </a:r>
            <a:r>
              <a:rPr lang="tr-TR" sz="1800" b="1" dirty="0">
                <a:latin typeface="Arial Narrow" panose="020B0606020202030204" pitchFamily="34" charset="0"/>
              </a:rPr>
              <a:t>SIK GÖRÜNEN MESLEKİ HASTALIKLAR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tr-TR" sz="1600" b="1" dirty="0">
                <a:latin typeface="Arial Narrow" panose="020B0606020202030204" pitchFamily="34" charset="0"/>
              </a:rPr>
              <a:t>4.1. Meslek Hastalığı İle İlgili Kanun Maddeleri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tr-TR" sz="1600" b="1" dirty="0">
                <a:latin typeface="Arial Narrow" panose="020B0606020202030204" pitchFamily="34" charset="0"/>
              </a:rPr>
              <a:t>4.2. Mesleki Bulaşıcı Hastalıklar (MBH), Teşhis Yükümlülük Süreleri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5. </a:t>
            </a:r>
            <a:r>
              <a:rPr lang="tr-TR" sz="1800" b="1" dirty="0">
                <a:latin typeface="Arial Narrow" panose="020B0606020202030204" pitchFamily="34" charset="0"/>
              </a:rPr>
              <a:t>ENFEKSİYON HASTALIKLARINDAN KORUNMA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tr-TR" sz="1600" b="1" dirty="0">
                <a:latin typeface="Arial Narrow" panose="020B0606020202030204" pitchFamily="34" charset="0"/>
              </a:rPr>
              <a:t>5.1. Kan ve Kan Ürünleri ile Bulaşan Hastalıklara Yönelik Önlemler: 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tr-TR" sz="1600" b="1" dirty="0">
                <a:latin typeface="Arial Narrow" panose="020B0606020202030204" pitchFamily="34" charset="0"/>
              </a:rPr>
              <a:t>5.2. Solunum Yolu ile Bulaşan Hastalıklara Yönelik Önlemler : 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tr-TR" sz="1600" b="1" dirty="0">
                <a:latin typeface="Arial Narrow" panose="020B0606020202030204" pitchFamily="34" charset="0"/>
              </a:rPr>
              <a:t>5.3. Sindirim Yolu ile Bulaşan Hastalıklara Yönelik Önlemler: 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tr-TR" sz="1600" b="1" dirty="0">
                <a:latin typeface="Arial Narrow" panose="020B0606020202030204" pitchFamily="34" charset="0"/>
              </a:rPr>
              <a:t>5.4. Vektörlerle Bulaşan Hastalıklara Yönelik Önlemler: 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tr-TR" sz="1600" b="1" dirty="0">
                <a:latin typeface="Arial Narrow" panose="020B0606020202030204" pitchFamily="34" charset="0"/>
              </a:rPr>
              <a:t>5.5. Araçlarla Bulaşan Hastalıklara Yönelik Önlemler: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6. </a:t>
            </a:r>
            <a:r>
              <a:rPr lang="tr-TR" sz="1800" b="1" dirty="0">
                <a:latin typeface="Arial Narrow" panose="020B0606020202030204" pitchFamily="34" charset="0"/>
                <a:ea typeface="+mj-ea"/>
                <a:cs typeface="+mj-cs"/>
              </a:rPr>
              <a:t>KAYNAKLAR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75283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</a:t>
            </a:r>
            <a:r>
              <a:rPr lang="tr-TR" sz="3600" dirty="0" smtClean="0">
                <a:latin typeface="Arial Narrow" panose="020B0606020202030204" pitchFamily="34" charset="0"/>
              </a:rPr>
              <a:t>Giriş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570892"/>
            <a:ext cx="10515600" cy="4865077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6400" dirty="0">
                <a:latin typeface="Arial Narrow" panose="020B0606020202030204" pitchFamily="34" charset="0"/>
                <a:ea typeface="+mj-ea"/>
                <a:cs typeface="+mj-cs"/>
              </a:rPr>
              <a:t>İş sağlığı ve güvenliği kapsamında birçok iş yerinde farklı riskler artık çok konuşulan ve bu konuda ciddi atılımların ve yaptırımların olduğu bir konudur. </a:t>
            </a:r>
            <a:r>
              <a:rPr lang="tr-TR" sz="6400" b="1" dirty="0">
                <a:latin typeface="Arial Narrow" panose="020B0606020202030204" pitchFamily="34" charset="0"/>
                <a:ea typeface="+mj-ea"/>
                <a:cs typeface="+mj-cs"/>
              </a:rPr>
              <a:t>Tüm çalışmalarda ana hedef</a:t>
            </a:r>
            <a:r>
              <a:rPr lang="tr-TR" sz="6400" dirty="0">
                <a:latin typeface="Arial Narrow" panose="020B0606020202030204" pitchFamily="34" charset="0"/>
                <a:ea typeface="+mj-ea"/>
                <a:cs typeface="+mj-cs"/>
              </a:rPr>
              <a:t>, tüm meslek hastalıklarında </a:t>
            </a:r>
            <a:r>
              <a:rPr lang="tr-TR" sz="6400" b="1" dirty="0">
                <a:latin typeface="Arial Narrow" panose="020B0606020202030204" pitchFamily="34" charset="0"/>
                <a:ea typeface="+mj-ea"/>
                <a:cs typeface="+mj-cs"/>
              </a:rPr>
              <a:t>risk analizlerinin belirlenmesi ve bu iş yerinde maruz kalma süre ve risklerinin azaltılarak önlenebilir hasarları tespit etmektir</a:t>
            </a:r>
            <a:r>
              <a:rPr lang="tr-TR" sz="6400" dirty="0">
                <a:latin typeface="Arial Narrow" panose="020B0606020202030204" pitchFamily="34" charset="0"/>
                <a:ea typeface="+mj-ea"/>
                <a:cs typeface="+mj-cs"/>
              </a:rPr>
              <a:t>. Sosyal Sigorta Sağlık İşlemleri Tüzüğüne göre meslek hastalıkları; </a:t>
            </a:r>
            <a:endParaRPr lang="tr-TR" sz="64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457200" lvl="1" indent="0">
              <a:lnSpc>
                <a:spcPct val="170000"/>
              </a:lnSpc>
              <a:buNone/>
            </a:pPr>
            <a:r>
              <a:rPr lang="tr-TR" sz="6400" b="1" dirty="0" smtClean="0">
                <a:latin typeface="Arial Narrow" panose="020B0606020202030204" pitchFamily="34" charset="0"/>
                <a:ea typeface="+mj-ea"/>
                <a:cs typeface="+mj-cs"/>
              </a:rPr>
              <a:t>A </a:t>
            </a:r>
            <a:r>
              <a:rPr lang="tr-TR" sz="6400" b="1" dirty="0">
                <a:latin typeface="Arial Narrow" panose="020B0606020202030204" pitchFamily="34" charset="0"/>
                <a:ea typeface="+mj-ea"/>
                <a:cs typeface="+mj-cs"/>
              </a:rPr>
              <a:t>Grubu: </a:t>
            </a:r>
            <a:r>
              <a:rPr lang="tr-TR" sz="6400" dirty="0">
                <a:latin typeface="Arial Narrow" panose="020B0606020202030204" pitchFamily="34" charset="0"/>
                <a:ea typeface="+mj-ea"/>
                <a:cs typeface="+mj-cs"/>
              </a:rPr>
              <a:t>Kimyasal maddelerle olan meslek hastalıkları, </a:t>
            </a:r>
            <a:endParaRPr lang="tr-TR" sz="64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457200" lvl="1" indent="0">
              <a:lnSpc>
                <a:spcPct val="170000"/>
              </a:lnSpc>
              <a:buNone/>
            </a:pPr>
            <a:r>
              <a:rPr lang="tr-TR" sz="6400" b="1" dirty="0">
                <a:latin typeface="Arial Narrow" panose="020B0606020202030204" pitchFamily="34" charset="0"/>
                <a:ea typeface="+mj-ea"/>
                <a:cs typeface="+mj-cs"/>
              </a:rPr>
              <a:t>B Grubu: </a:t>
            </a:r>
            <a:r>
              <a:rPr lang="tr-TR" sz="6400" dirty="0">
                <a:latin typeface="Arial Narrow" panose="020B0606020202030204" pitchFamily="34" charset="0"/>
                <a:ea typeface="+mj-ea"/>
                <a:cs typeface="+mj-cs"/>
              </a:rPr>
              <a:t>Mesleki cilt hastalıkları, </a:t>
            </a:r>
            <a:endParaRPr lang="tr-TR" sz="64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457200" lvl="1" indent="0">
              <a:lnSpc>
                <a:spcPct val="170000"/>
              </a:lnSpc>
              <a:buNone/>
            </a:pPr>
            <a:r>
              <a:rPr lang="tr-TR" sz="6400" b="1" dirty="0">
                <a:latin typeface="Arial Narrow" panose="020B0606020202030204" pitchFamily="34" charset="0"/>
                <a:ea typeface="+mj-ea"/>
                <a:cs typeface="+mj-cs"/>
              </a:rPr>
              <a:t>C Grubu: </a:t>
            </a:r>
            <a:r>
              <a:rPr lang="tr-TR" sz="6400" dirty="0" err="1">
                <a:latin typeface="Arial Narrow" panose="020B0606020202030204" pitchFamily="34" charset="0"/>
                <a:ea typeface="+mj-ea"/>
                <a:cs typeface="+mj-cs"/>
              </a:rPr>
              <a:t>Pnömokonyozlar</a:t>
            </a:r>
            <a:r>
              <a:rPr lang="tr-TR" sz="6400" dirty="0">
                <a:latin typeface="Arial Narrow" panose="020B0606020202030204" pitchFamily="34" charset="0"/>
                <a:ea typeface="+mj-ea"/>
                <a:cs typeface="+mj-cs"/>
              </a:rPr>
              <a:t> ve diğer mesleki solunum sistemi hastalıkları, </a:t>
            </a:r>
            <a:endParaRPr lang="tr-TR" sz="64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457200" lvl="1" indent="0">
              <a:lnSpc>
                <a:spcPct val="170000"/>
              </a:lnSpc>
              <a:buNone/>
            </a:pPr>
            <a:r>
              <a:rPr lang="tr-TR" sz="6400" b="1" dirty="0">
                <a:latin typeface="Arial Narrow" panose="020B0606020202030204" pitchFamily="34" charset="0"/>
                <a:ea typeface="+mj-ea"/>
                <a:cs typeface="+mj-cs"/>
              </a:rPr>
              <a:t>D Grubu: </a:t>
            </a:r>
            <a:r>
              <a:rPr lang="tr-TR" sz="6400" dirty="0">
                <a:latin typeface="Arial Narrow" panose="020B0606020202030204" pitchFamily="34" charset="0"/>
                <a:ea typeface="+mj-ea"/>
                <a:cs typeface="+mj-cs"/>
              </a:rPr>
              <a:t>Mesleki bulaşıcı hastalıklar</a:t>
            </a:r>
            <a:r>
              <a:rPr lang="tr-TR" sz="6400" dirty="0" smtClean="0">
                <a:latin typeface="Arial Narrow" panose="020B0606020202030204" pitchFamily="34" charset="0"/>
                <a:ea typeface="+mj-ea"/>
                <a:cs typeface="+mj-cs"/>
              </a:rPr>
              <a:t>,</a:t>
            </a:r>
          </a:p>
          <a:p>
            <a:pPr marL="457200" lvl="1" indent="0">
              <a:lnSpc>
                <a:spcPct val="170000"/>
              </a:lnSpc>
              <a:buNone/>
            </a:pPr>
            <a:r>
              <a:rPr lang="tr-TR" sz="6400" b="1" dirty="0">
                <a:latin typeface="Arial Narrow" panose="020B0606020202030204" pitchFamily="34" charset="0"/>
                <a:ea typeface="+mj-ea"/>
                <a:cs typeface="+mj-cs"/>
              </a:rPr>
              <a:t> E Grubu: </a:t>
            </a:r>
            <a:r>
              <a:rPr lang="tr-TR" sz="6400" dirty="0">
                <a:latin typeface="Arial Narrow" panose="020B0606020202030204" pitchFamily="34" charset="0"/>
                <a:ea typeface="+mj-ea"/>
                <a:cs typeface="+mj-cs"/>
              </a:rPr>
              <a:t>Fizik etkenlerle olan meslek hastalıkları</a:t>
            </a:r>
            <a:endParaRPr lang="tr-TR" sz="64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70000"/>
              </a:lnSpc>
              <a:buNone/>
            </a:pPr>
            <a:r>
              <a:rPr lang="tr-TR" sz="6400" dirty="0">
                <a:latin typeface="Arial Narrow" panose="020B0606020202030204" pitchFamily="34" charset="0"/>
                <a:ea typeface="+mj-ea"/>
                <a:cs typeface="+mj-cs"/>
              </a:rPr>
              <a:t>olmak üzere </a:t>
            </a:r>
            <a:r>
              <a:rPr lang="tr-TR" sz="6400" b="1" dirty="0">
                <a:latin typeface="Arial Narrow" panose="020B0606020202030204" pitchFamily="34" charset="0"/>
                <a:ea typeface="+mj-ea"/>
                <a:cs typeface="+mj-cs"/>
              </a:rPr>
              <a:t>beş grupta toplanmıştır</a:t>
            </a:r>
            <a:r>
              <a:rPr lang="tr-TR" sz="6400" dirty="0">
                <a:latin typeface="Arial Narrow" panose="020B0606020202030204" pitchFamily="34" charset="0"/>
                <a:ea typeface="+mj-ea"/>
                <a:cs typeface="+mj-cs"/>
              </a:rPr>
              <a:t>. Mesleki bulaşıcı hastalıkların başlı başına büyük bir grup olduğu gözlenir. Bu ünitede katılımcıların, </a:t>
            </a:r>
            <a:r>
              <a:rPr lang="tr-TR" sz="6400" b="1" dirty="0">
                <a:latin typeface="Arial Narrow" panose="020B0606020202030204" pitchFamily="34" charset="0"/>
                <a:ea typeface="+mj-ea"/>
                <a:cs typeface="+mj-cs"/>
              </a:rPr>
              <a:t>mesleki bulaşıcı hastalıkların tanımı, çeşitleri, çalışma </a:t>
            </a:r>
            <a:r>
              <a:rPr lang="tr-TR" sz="6400" b="1" dirty="0" smtClean="0">
                <a:latin typeface="Arial Narrow" panose="020B0606020202030204" pitchFamily="34" charset="0"/>
                <a:ea typeface="+mj-ea"/>
                <a:cs typeface="+mj-cs"/>
              </a:rPr>
              <a:t>hayatındaki </a:t>
            </a:r>
            <a:r>
              <a:rPr lang="tr-TR" sz="6400" b="1" dirty="0">
                <a:latin typeface="Arial Narrow" panose="020B0606020202030204" pitchFamily="34" charset="0"/>
                <a:ea typeface="+mj-ea"/>
                <a:cs typeface="+mj-cs"/>
              </a:rPr>
              <a:t>önemi, riskleri, tanı ve korunma yöntemleri hakkında</a:t>
            </a:r>
            <a:r>
              <a:rPr lang="tr-TR" sz="6400" dirty="0">
                <a:latin typeface="Arial Narrow" panose="020B0606020202030204" pitchFamily="34" charset="0"/>
                <a:ea typeface="+mj-ea"/>
                <a:cs typeface="+mj-cs"/>
              </a:rPr>
              <a:t> bilgi sahibi olmaları amaçlanmıştır</a:t>
            </a:r>
            <a:r>
              <a:rPr lang="tr-TR" sz="6400" dirty="0" smtClean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8990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2. ENFEKSİYON HASTALIKLARI İLE İLGİLİ GENEL TERMİNOLOJİ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Enfeksiyon: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Doğada,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çeşitli kaynaklardan taşınarak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veya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canlının kendisinde bulunan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birçok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mikroorganizmanın canlı üzerinde savunma sistemi ile olan savaşıdır.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Enfeksiyon hastalığı: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Yukarıda tanımlanan savaşın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mikroorganizma tarafından kazanılarak ateş, kusma, hâlsizlik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gibi bulgular vermesidir.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Mesleksel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infeksiyon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hastalıkları: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İşle ilgili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olarak karşılaşılan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mikrobial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etkenlerin oluşturduğu hastalıklardır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600" b="1" dirty="0" err="1" smtClean="0">
                <a:latin typeface="Arial Narrow" panose="020B0606020202030204" pitchFamily="34" charset="0"/>
                <a:ea typeface="+mj-ea"/>
                <a:cs typeface="+mj-cs"/>
              </a:rPr>
              <a:t>İnfeksiyon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kaynağı: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İnfeksiyon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etkeninin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yaşadığı ve çoğaldığı ortamdır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Bu etkenler;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insan, 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hayvan,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bitki ve benzeri canlı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ortamlarda yaşayabildikleri gibi;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kapı kolu, ATM 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tuşları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, toplu taşıma araç tutacakları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veya hastane ortamlarında bir çok cansız eşyalar üzerinde de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bir süre yaşayabilirler.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İnfektivite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: Etkenin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sağlam kişiye ulaşabilme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dokulara yerleşip üreyebilme özelliğine denir. </a:t>
            </a:r>
          </a:p>
        </p:txBody>
      </p:sp>
    </p:spTree>
    <p:extLst>
      <p:ext uri="{BB962C8B-B14F-4D97-AF65-F5344CB8AC3E}">
        <p14:creationId xmlns:p14="http://schemas.microsoft.com/office/powerpoint/2010/main" val="4117310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2. ENFEKSİYON HASTALIKLARI İLE İLGİLİ GENEL TERMİNOLOJİ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04837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Enfeksiyon etkenleri: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Enfeksiyon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hastalıklarına yol açan ajanlar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Bakteri,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Virus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, Mantar, Parazit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son yıllarda çok konuşulan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prionlar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bu etkenlere örnek verilebilir. </a:t>
            </a: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Bulaşma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yolu: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Duyarlı konağın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enfeksiyon etkeni ile karşılaşma şeklidir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Bulaşma yolları kısaca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2 şekilde gözlenir. </a:t>
            </a:r>
            <a:endParaRPr lang="tr-TR" sz="16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Doğrudan bulaşma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: Enfeksiyon etkeninin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hiçbir araç ya da aracıya gerek kalmadan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kaynaktan sağlam kişiye doğrudan geçmesidir (Tokalaşma, dokunma, sarılma, öpüşme vb.).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Dolaylı bulaşma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: Etken kaynaktan ayrıldıktan sonra bir madde içinde ya da üzerinde yaşamını sürdürüp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sonra sağlam kişilere geçebilir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Eşyalar, vektörler, hava 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yolu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En sık karşılaşılan bulaşma yolları: </a:t>
            </a:r>
            <a:endParaRPr lang="tr-TR" sz="16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1. Su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yoluyla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bulaşma,  2.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Gıdalar yoluyla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bulaşma, 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3. Hava yoluyla bulaşma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4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Toprak yoluyla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bulaşma, 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5. Kan, serum, idrar, dışkı yoluyla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bulaşma, 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6.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İnfeksiyonun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vektörle bulaşması </a:t>
            </a:r>
          </a:p>
        </p:txBody>
      </p:sp>
    </p:spTree>
    <p:extLst>
      <p:ext uri="{BB962C8B-B14F-4D97-AF65-F5344CB8AC3E}">
        <p14:creationId xmlns:p14="http://schemas.microsoft.com/office/powerpoint/2010/main" val="21302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2. ENFEKSİYON HASTALIKLARI İLE İLGİLİ GENEL TERMİNOLOJİ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04837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Taşıyıcı (Portör):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Her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enfekte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kişi hasta değildir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tedaviye ihtiyacı olmayabilir. Ancak bu kişiler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birer enfeksiyon kaynağı potansiyelidir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Yalnızca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enfekte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olan,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hastalık kliniği bulunmayan kişilere taşıyıcı (portör) denir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Bazı hastalıklarda taşıyıcılık önemlidir. Bezen kişi taşıyıcı olduğunu bilmez ve diğer insanlara hastalığı yayar.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600" b="1" dirty="0" err="1" smtClean="0">
                <a:latin typeface="Arial Narrow" panose="020B0606020202030204" pitchFamily="34" charset="0"/>
                <a:ea typeface="+mj-ea"/>
                <a:cs typeface="+mj-cs"/>
              </a:rPr>
              <a:t>İnkübasyon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süresi: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Hastalandırıcılık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özelliği olan mikroorganizmanın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hastalık kliniği çıkana kadar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infekte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ettiği canlıda geçirdiği zaman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dilimidir. Bu zaman diliminde”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etken-­‐savunma sitemi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” arasında ki dengede önemli olan bazı unsurlar vardır. Bu unsurların en önemlilerini sıralarsak;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1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Etkenin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enfektivitesi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(organizmaya yerleşme ve üreme gücü),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2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Enfeksiyon dozu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(hastalandırabilmek için gerekli en az mikroorganizma sayısı),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3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Konağın direncidir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Enfeksiyon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zinciri :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Enfeksiyon nedeni olan etkenin kaynaktan bizzat kaynak nedenli ya da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bir aracı ile ayrılarak konağa yerleşerek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etkenin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virulansına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ve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patojenitesine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bağlı olarak sağlam bir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konakta oluşturduğu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harabiyete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kadar süren olaylar silsilesidir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55856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3. MESLEKİ BULAŞICI HASTALIKLARA GENEL BAKIŞ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04837"/>
          </a:xfrm>
        </p:spPr>
        <p:txBody>
          <a:bodyPr>
            <a:no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Epidemiyoloji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meslek hastalığı gözetimi açısından bakıldığında, en yaygın işle ilgili hastalıklar içinde zaman zaman yüksek riskler gösterebilen “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Mesleki Bulaşıcı Hastalıklar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” başta sağlık çalışanları olmak üzere bir çok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meslek grubunu içeren önemli bir meslek hastalığı grubudur.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Sağlık çalışanlarında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yakın temas, damlacık veya hava kaynaklı bulaşmalardan söz edilebilir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Temas ile bulaşma,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direk veya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indirek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olabilir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Direk temasta deriye bulaşma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ya da yakın temas vardır.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İndirek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bulaşta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infekte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yüzeylere dokunmadan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bahsedebiliriz.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err="1" smtClean="0">
                <a:latin typeface="Arial Narrow" panose="020B0606020202030204" pitchFamily="34" charset="0"/>
                <a:ea typeface="+mj-ea"/>
                <a:cs typeface="+mj-cs"/>
              </a:rPr>
              <a:t>İnfeksiyöz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ajanı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içinde barındıran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droplet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yani hava kabarcığı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duyarlı kişiye efekte kişiden hapşırma, öksürme hatta konuşma sırasında bile bulaşabilir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Bu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enfekte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damlacıklar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mukozal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yüzeylerden rahatça taşındığı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gibi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tüm cansız yüzeylere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de bulaşabilir.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Sağlık çalışanları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da bu kapsamda kendi iş yerlerinde çalıştıkları yerin türüne göre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birçok hastalık etkenleri ile karşı karşıyadır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Bu etkenler bazen çalışanın güvenliğini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hatta hayatını tehdit edecek kadar tehlikeli olabilir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23331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3. MESLEKİ BULAŞICI HASTALIKLARA GENEL BAKIŞ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04837"/>
          </a:xfrm>
        </p:spPr>
        <p:txBody>
          <a:bodyPr>
            <a:no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Özellikle hasta ile birebir temas hâlinde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olan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doktorlar, hemşireler, laboratuvar çalışanları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ebeler ve birçok yardımcı sağlık elemanları bu konuda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en riskli çalışan olarak düşünülse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de özellikle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kirli hasta çıkartıları ile temas halinde olan temizlik çalışanları asla unutulmamalıdır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Bunun yanında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hasta kabullerde çalışan memurlar, ilk yardım ekipleri, güvenlik birimi elamanları, yemek servisinde çalışanlar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kısacası hastane ortamında bulunan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tüm çalışanlar değişen oranlarda riskli çalışanlardır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Sağlık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çalışanları mesleki bulaşıcı hastalıklarca en riskli meslekler olmasının yanında sahada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birçok çalışan içinde ciddi riskler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söz konusudur. Bu konuda ilk olarak 2000 yılında yayınlanan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Haz-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­</a:t>
            </a:r>
            <a:r>
              <a:rPr lang="tr-TR" sz="1600" b="1" dirty="0" err="1" smtClean="0">
                <a:latin typeface="Arial Narrow" panose="020B0606020202030204" pitchFamily="34" charset="0"/>
                <a:ea typeface="+mj-ea"/>
                <a:cs typeface="+mj-cs"/>
              </a:rPr>
              <a:t>Map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tehlikeli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kimyasallar ve bunlarla ilişkili hastalıkları içeren veri tabanıdır. </a:t>
            </a:r>
          </a:p>
        </p:txBody>
      </p:sp>
    </p:spTree>
    <p:extLst>
      <p:ext uri="{BB962C8B-B14F-4D97-AF65-F5344CB8AC3E}">
        <p14:creationId xmlns:p14="http://schemas.microsoft.com/office/powerpoint/2010/main" val="241984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4. TÜRKİYE’DE SIK GÖRÜNEN MESLEKİ HASTALIKLAR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04837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	Bir enfeksiyon hastalığının «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Mesleki Bulaşıcı Hastalık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»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olabilmesi için; </a:t>
            </a:r>
            <a:endParaRPr lang="tr-TR" sz="16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Görülen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işin gereği olmalı,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2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İş yerinin özel koşulların etkisiyle oluşmalı,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3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Enfeksiyonun laboratuvar bulguları ile kanıtlanmalı.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Ülkelerdeki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ilk 10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morbidite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(Tanı koyulan hasta sayısı)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m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ortalite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(hastalığa bağlı ölüm sayısı)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listesinde enfeksiyon hastalıkları yer almaktadır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“Bulaşıcı Mesleki Hastalıklar” günümüz dünyasında önemli sağlık sorunları içinde yer almaktadır. Meslek hastalıkları ve iş kazaları, bir ülkede İSG hizmetlerinin niteliğini değerlendirmede en önemli iki başlıktır.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Meslek hastalıkları listelerinde yer almayan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fakat görülen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iş ve görev icabı olarak alındığı kesin olarak tespit edilen diğer enfeksiyon hastalıkları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da meslek hastalığı sayılır. Bu husustaki teşhisin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laboratuvar deneyleriyle teyit edilmesi gereklidir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Hastalığın azami kuluçka süresi yükümlülük süresi olarak kabul edilir. </a:t>
            </a:r>
          </a:p>
        </p:txBody>
      </p:sp>
    </p:spTree>
    <p:extLst>
      <p:ext uri="{BB962C8B-B14F-4D97-AF65-F5344CB8AC3E}">
        <p14:creationId xmlns:p14="http://schemas.microsoft.com/office/powerpoint/2010/main" val="418072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4. TÜRKİYE’DE SIK GÖRÜNEN MESLEKİ HASTALIKLAR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0483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En Çok Görüldüğü İş Kolları – “Risk Grupları”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Tarım-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­‐hayvancılık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: Toz, mikroorganizma, mantar, böcek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Sağlık hizmetleri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: Mikroorganizma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Laboratuar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çalışmaları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: Mikroorganizma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D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iğer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... Bakım evleri, atık işlemleri ..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Mikroorganizma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Hastalık Kaynakları </a:t>
            </a:r>
            <a:endParaRPr lang="tr-TR" sz="16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Hasta/</a:t>
            </a:r>
            <a:r>
              <a:rPr lang="tr-TR" sz="1600" dirty="0" err="1" smtClean="0">
                <a:latin typeface="Arial Narrow" panose="020B0606020202030204" pitchFamily="34" charset="0"/>
                <a:ea typeface="+mj-ea"/>
                <a:cs typeface="+mj-cs"/>
              </a:rPr>
              <a:t>enfekte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bireyler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Su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gıdalar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Atıklar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biyolojik atıklar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Hastalıklar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: Sağlık sorunlarının türleri;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Enfeksiyon hastalıkları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Zoonotik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hastalıklar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– mikroorganizma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Allerjik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reaksiyonlar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– toz, mantar, bitkiler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Toksik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tablolar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– mikroorganizma, mantar, atık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Malign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hastalıklar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– toz, mikroorganizma, atıklar </a:t>
            </a:r>
          </a:p>
        </p:txBody>
      </p:sp>
    </p:spTree>
    <p:extLst>
      <p:ext uri="{BB962C8B-B14F-4D97-AF65-F5344CB8AC3E}">
        <p14:creationId xmlns:p14="http://schemas.microsoft.com/office/powerpoint/2010/main" val="3300698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4. TÜRKİYE’DE SIK GÖRÜNEN MESLEKİ HASTALIKLAR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1034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tr-TR" sz="1800" b="1" dirty="0">
                <a:latin typeface="Arial Narrow" panose="020B0606020202030204" pitchFamily="34" charset="0"/>
                <a:ea typeface="+mj-ea"/>
                <a:cs typeface="+mj-cs"/>
              </a:rPr>
              <a:t>4.1. </a:t>
            </a: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Meslek </a:t>
            </a:r>
            <a:r>
              <a:rPr lang="tr-TR" sz="1800" b="1" dirty="0">
                <a:latin typeface="Arial Narrow" panose="020B0606020202030204" pitchFamily="34" charset="0"/>
                <a:ea typeface="+mj-ea"/>
                <a:cs typeface="+mj-cs"/>
              </a:rPr>
              <a:t>Hastalığı İle İlgili Kanun Maddeleri </a:t>
            </a:r>
            <a:endParaRPr lang="tr-TR" sz="18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Sosyal Sigortalar ve Genel Sağlık Sigortası Kanunu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(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2006, No. 5510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)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Madde 14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Meslek hastalığı, sigortalının çalıştığı veya yaptığı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işin niteliğinden dolayı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tekrarlanan bir sebeple veya işin yürütüm şartları yüzünden uğradığı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geçici veya sürekli hastalık, bedensel veya ruhsal özürlülük halleridir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İş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Sağlığı ve Güvenliği Kanunu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(2012, No 6331)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Madde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3/l: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Meslek hastalığı: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Mesleki risklere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maruziyet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sonucu ortaya çıkan hastalıktır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Madde 19:  (1)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Mesleki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bulaşıcı hastalıklar listesinin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D Grubunda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yer alan bulaşıcı hastalıkların,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görülen işin gereği olarak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veya"iş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yerinin özel koşullarının etkisiyle oluşması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enfeksiyonun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laboratuar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bulguları ile de kanıtlanması gereklidir.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( 2 ) Bu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listede yer almayan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fakat görülen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iş ve görev gereği olarak bulaştığı kesin olarak saptanan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diğer bulaşıcı hastalıklar da meslek hastalığı sayılır. Bu husustaki teşhisin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laboratuar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deneyleriyle kanıtlanması gereklidir. Hastalığın en uzun kuluçka süresi yükümlülük süresi olarak alınır. </a:t>
            </a:r>
          </a:p>
        </p:txBody>
      </p:sp>
    </p:spTree>
    <p:extLst>
      <p:ext uri="{BB962C8B-B14F-4D97-AF65-F5344CB8AC3E}">
        <p14:creationId xmlns:p14="http://schemas.microsoft.com/office/powerpoint/2010/main" val="1846847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4. TÜRKİYE’DE SIK GÖRÜNEN MESLEKİ HASTALIKLAR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67" y="1812947"/>
            <a:ext cx="10157669" cy="4540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7728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4. TÜRKİYE’DE SIK GÖRÜNEN MESLEKİ HASTALIKLAR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423" y="1585913"/>
            <a:ext cx="10620131" cy="4859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4305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4. TÜRKİYE’DE SIK GÖRÜNEN MESLEKİ HASTALIKLAR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1034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4.2. Mesleki </a:t>
            </a:r>
            <a:r>
              <a:rPr lang="tr-TR" sz="1800" b="1" dirty="0">
                <a:latin typeface="Arial Narrow" panose="020B0606020202030204" pitchFamily="34" charset="0"/>
                <a:ea typeface="+mj-ea"/>
                <a:cs typeface="+mj-cs"/>
              </a:rPr>
              <a:t>Bulaşıcı Hastalıklar (MBH), Teşhis Yükümlülük Süreleri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Meslek hastalığı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teşhisi yükümlülük süresinden sonra konsa bile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bunun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meslek hastalığı olarak kabul edileceği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yönetmelikle belirlenmiştir.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İşten ayrıldıktan en geç ne kadar sonra meydana gelmesi hâlinde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hastalığın, sigortalının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mesleğinden ileri geldiğine karar verileceği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yönetmelikle belirlenmiştir.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678" y="3305908"/>
            <a:ext cx="7784122" cy="355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9475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4. TÜRKİYE’DE SIK GÖRÜNEN MESLEKİ HASTALIKLAR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258" y="1403593"/>
            <a:ext cx="9746633" cy="525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1847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4. TÜRKİYE’DE SIK GÖRÜNEN MESLEKİ HASTALIKLAR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92" y="1518505"/>
            <a:ext cx="10660062" cy="5244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078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4. TÜRKİYE’DE SIK GÖRÜNEN MESLEKİ HASTALIKLAR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366" y="1356238"/>
            <a:ext cx="9641987" cy="550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444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5</a:t>
            </a:r>
            <a:r>
              <a:rPr lang="tr-TR" sz="3600" dirty="0" smtClean="0">
                <a:latin typeface="Arial Narrow" panose="020B0606020202030204" pitchFamily="34" charset="0"/>
              </a:rPr>
              <a:t>. ENFEKSİYON HASTALIKLARINDAN KORUNMA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Mesleki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enfeksiyon hastalıklarından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korunma yolları gerçekte tüm enfeksiyon hastalıklarından korunma yöntemlerinden farklı değildir. Yapılan iş gereği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çalışılan ortam bu riskler ve ajanlar için ne kadar tehlike arz ediyor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ise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korunma yöntemleri de o oranda geniş kapsamlı olacaktır.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Korunmada ve kontrolde bireysel ve özellikle çalışma ortamlarını ilgilendiren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çevresel korunma yöntemlerinden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bahsedilir.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Bireysel korunmada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; sağlık eğitimleri,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bireysel temizlik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yeterli ve dengeli beslenme, ekonomik gelirin iyileştirilmesi sayılabilir.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Çevresel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korunmada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;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suların temizliği, atık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bertarafı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ve çevre denetimi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konuları önem arz eder. Korunma daha önce bahsi geçen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enfeksiyon zincirinin engellenmesidir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Bu etkenin cinsi ve bulaşma yollarına göre farklılık gösterebilir. Am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aç en ucuz ve en etkin yolun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tesbitidir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Rutin sağlık taramalarının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yapılması ve hatta gerekirse bazı riskli çalışanlarda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aşı programları bile kurgulanmalıdır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Mikroorganizmaların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enfekte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ya da mevcut hastalardan direkt temas ya da endirekt temasla bulaşmasını engellemek için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bulaşma yolarının tespit edilmesi, önlemler için ilk adımdır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Yapılacak çalışmalar için de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epidemiyolojik bilgiler gereklidir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Enfeksiyon hastalıklarının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bulaşma yolları ise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;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doğrudan temas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(kan ve kan ürünleri, cinsel temas) ve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dolaylı temas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(solunum ve sindirim yolu ile araçlarla ve vektörlerle)’tır. </a:t>
            </a:r>
          </a:p>
        </p:txBody>
      </p:sp>
    </p:spTree>
    <p:extLst>
      <p:ext uri="{BB962C8B-B14F-4D97-AF65-F5344CB8AC3E}">
        <p14:creationId xmlns:p14="http://schemas.microsoft.com/office/powerpoint/2010/main" val="3525272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5</a:t>
            </a:r>
            <a:r>
              <a:rPr lang="tr-TR" sz="3600" dirty="0" smtClean="0">
                <a:latin typeface="Arial Narrow" panose="020B0606020202030204" pitchFamily="34" charset="0"/>
              </a:rPr>
              <a:t>. ENFEKSİYON HASTALIKLARINDAN KORUNMA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5.1. Kan </a:t>
            </a:r>
            <a:r>
              <a:rPr lang="tr-TR" sz="1800" b="1" dirty="0">
                <a:latin typeface="Arial Narrow" panose="020B0606020202030204" pitchFamily="34" charset="0"/>
                <a:ea typeface="+mj-ea"/>
                <a:cs typeface="+mj-cs"/>
              </a:rPr>
              <a:t>ve Kan Ürünleri ile Bulaşan Hastalıklara Yönelik Önlemler: </a:t>
            </a:r>
            <a:endParaRPr lang="tr-TR" sz="18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Kan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kan ürünleri ile bulaşan hastalıkların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çoğunu virüsler yapar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Virüs taşıyan kişilerden alınmış kan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kan ürünleri ile hastalık bulaşabilmektedir.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1985 yılında antikor testlerinin bulunması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ile dünyanın her yerinde kan ve kan ürünlerinin hastaya verilmeden önce birçok kan ile bulaşan hastalıklar açsından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test edilmesi zorunlu kılınmıştır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Halk arasında bile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ELİSA testi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olarak yer etmiş olan bu metot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en sık kullanılan metottur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Türkiye'de 1987 yılından beri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tüm kan ve kan ürünleri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ELISA testi yapıldıktan sonra hastaya verilmektedir.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Ancak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hastalığın pencere döneminde (vücutta antikor oluşmadan önceki dönem),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acil durumlarda test yapılmadan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kan ve kan ürünlerinin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kullanılmasından dolayı az da olsa bu yolla geçiş bildirilmektedir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Bu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nedenle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ortak eşya kullanılan yerlerden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kişisel bakım amacıyla (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sakal tıraşı, manikür, pedikür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vb.) berbere gidiliyor ise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mutlaka kişinin kendine ait bakım malzemelerinin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kullanılması gerekir. </a:t>
            </a:r>
          </a:p>
        </p:txBody>
      </p:sp>
    </p:spTree>
    <p:extLst>
      <p:ext uri="{BB962C8B-B14F-4D97-AF65-F5344CB8AC3E}">
        <p14:creationId xmlns:p14="http://schemas.microsoft.com/office/powerpoint/2010/main" val="299111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5</a:t>
            </a:r>
            <a:r>
              <a:rPr lang="tr-TR" sz="3600" dirty="0" smtClean="0">
                <a:latin typeface="Arial Narrow" panose="020B0606020202030204" pitchFamily="34" charset="0"/>
              </a:rPr>
              <a:t>. ENFEKSİYON HASTALIKLARINDAN KORUNMA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5.2. Solunum </a:t>
            </a:r>
            <a:r>
              <a:rPr lang="tr-TR" sz="1800" b="1" dirty="0">
                <a:latin typeface="Arial Narrow" panose="020B0606020202030204" pitchFamily="34" charset="0"/>
                <a:ea typeface="+mj-ea"/>
                <a:cs typeface="+mj-cs"/>
              </a:rPr>
              <a:t>Yolu ile Bulaşan Hastalıklara Yönelik Önlemler : </a:t>
            </a:r>
            <a:endParaRPr lang="tr-TR" sz="18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Uzun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süre canlı kalabilen mikroorganizmaların hava, toz veya damlacıklarla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duyarlı konakçıya bulaşmasıdır.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Öksürüp aksırırken ağzın kolun iç kısmı ile kapatılmas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ı ve karşıda bulunan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kişilerin yüzüne DOĞRU hapşırılmaması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solunum yolu ile yayılmayı önler.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Bu gruba giren hastalık etkenlerinin çoğunluğunu virüsler oluşturur. </a:t>
            </a:r>
            <a:endParaRPr lang="tr-TR" sz="16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Kalabalık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yaşam tarzı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solunum yolu enfeksiyonlarının oluşmasında önemlidir.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Sinema, otobüs gibi topluca bulunulan ve hava akımının az olduğu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yerlerde yayılım kolaylaşır.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Okul, kışla gibi yerlerde salgınlar yapar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Etkenlerle kirlenmiş elin,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enfekte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eşyanın ve yiyeceklerin ağza sürülmesi ya da ağza alınması ile bulaşır. </a:t>
            </a:r>
          </a:p>
        </p:txBody>
      </p:sp>
    </p:spTree>
    <p:extLst>
      <p:ext uri="{BB962C8B-B14F-4D97-AF65-F5344CB8AC3E}">
        <p14:creationId xmlns:p14="http://schemas.microsoft.com/office/powerpoint/2010/main" val="781178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5</a:t>
            </a:r>
            <a:r>
              <a:rPr lang="tr-TR" sz="3600" dirty="0" smtClean="0">
                <a:latin typeface="Arial Narrow" panose="020B0606020202030204" pitchFamily="34" charset="0"/>
              </a:rPr>
              <a:t>. ENFEKSİYON HASTALIKLARINDAN KORUNMA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5.3. Sindirim </a:t>
            </a:r>
            <a:r>
              <a:rPr lang="tr-TR" sz="1800" b="1" dirty="0">
                <a:latin typeface="Arial Narrow" panose="020B0606020202030204" pitchFamily="34" charset="0"/>
                <a:ea typeface="+mj-ea"/>
                <a:cs typeface="+mj-cs"/>
              </a:rPr>
              <a:t>Yolu ile Bulaşan Hastalıklara Yönelik Önlemler: </a:t>
            </a:r>
            <a:endParaRPr lang="tr-TR" sz="18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Patojen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mikroorganizmalar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suya,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enfekte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kişilerin salgı ve atıklarıyla geçer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Dışkı ile kirlenmiş su ve besinler aracılığıyla sağlam insanları hasta eder.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Hızla salgınlara yol açar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Özellikle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hijyen koşullarının kötü,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kişilerin temizlik alışkanlıklarının az olduğu; kirli sular, açık tuvaletler,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açıkta satılan yiyecekler, sinek, böcek ve fare gibi canlıların çok olduğu yerlerde sık görülür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Korunma yolları arasında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;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enfekte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olmuş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suların içilmemesi, meyve ve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sebzelerin yenmemesi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salgın durumlarında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portör taraması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ve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aşı uygulaması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yüksek risk altındaki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veteriner, kasap ve çobanların aşılanması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süt ve süt ürünlerinin kontrol altına alınması,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pastörize süt ve süt ürünlerinin kullanılmasının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sağlanması,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etlerin iyi pişirilmeden yenmemesi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ithal et ve et ürünlerinin kontrolünün sağlanması,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hijyene dikkat edilmesi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hastalığın kaynağının tespit edilmesi ve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sağlık eğitimi yapılmasıdır. </a:t>
            </a:r>
          </a:p>
        </p:txBody>
      </p:sp>
    </p:spTree>
    <p:extLst>
      <p:ext uri="{BB962C8B-B14F-4D97-AF65-F5344CB8AC3E}">
        <p14:creationId xmlns:p14="http://schemas.microsoft.com/office/powerpoint/2010/main" val="305769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5</a:t>
            </a:r>
            <a:r>
              <a:rPr lang="tr-TR" sz="3600" dirty="0" smtClean="0">
                <a:latin typeface="Arial Narrow" panose="020B0606020202030204" pitchFamily="34" charset="0"/>
              </a:rPr>
              <a:t>. ENFEKSİYON HASTALIKLARINDAN KORUNMA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5.4. Vektörlerle </a:t>
            </a:r>
            <a:r>
              <a:rPr lang="tr-TR" sz="1800" b="1" dirty="0">
                <a:latin typeface="Arial Narrow" panose="020B0606020202030204" pitchFamily="34" charset="0"/>
                <a:ea typeface="+mj-ea"/>
                <a:cs typeface="+mj-cs"/>
              </a:rPr>
              <a:t>Bulaşan Hastalıklara Yönelik Önlemler: </a:t>
            </a:r>
            <a:endParaRPr lang="tr-TR" sz="18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800" b="1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Ülkemizde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bulaşıcı hastalıkların yayılmasında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kaynak ya da taşıyıcı olarak en önemli etmenlerden biri vektörlerdir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Vektör,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bulaştırmada aracı demektir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Bazı mikroorganizmalar bazı hayvanlarda gelişimlerini tamamlayarak olgunlaşır. Daha sonra insanda hastalık oluşturur. Vektörler,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enfeksiyon etkenini iki yolla taşır.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Mekanik taşıma: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Vektör daha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mikrobial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kirlenmiş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materyel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üzerine konunca patojen etkenler ayaklarına, ağzına ve bedenine bulaşır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Sağlam kişiye ve onun kullandığı eşyalar ve besinlere konan vektör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etkenleri ya doğrudan ya da bağırsaklardan geçtikten sonra dışkısıyla yayar (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karasinek ve hamamböceği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).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Biyolojik taşıma: Vektörün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insan ya da hayvandan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emdiği kanda bulunan patojen etkenler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vektörün bedeninde ürer ya da bir yaşam evrimi geçirir.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Sağlam kişinin kanının emilmesi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sırasında ona aktarır.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iyolojik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taşımanın en tipik vektörleri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sivrisinekler, bit, kene ve pirelerdir.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Sıtma, kala-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­azar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, tifüs,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filariazis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ve kırım </a:t>
            </a:r>
            <a:r>
              <a:rPr lang="tr-TR" sz="1600" b="1" dirty="0" err="1" smtClean="0">
                <a:latin typeface="Arial Narrow" panose="020B0606020202030204" pitchFamily="34" charset="0"/>
                <a:ea typeface="+mj-ea"/>
                <a:cs typeface="+mj-cs"/>
              </a:rPr>
              <a:t>kongo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kanamalı ateşi bu yolla bulaşır. </a:t>
            </a:r>
          </a:p>
          <a:p>
            <a:pPr marL="0" indent="0">
              <a:lnSpc>
                <a:spcPct val="150000"/>
              </a:lnSpc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82832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5</a:t>
            </a:r>
            <a:r>
              <a:rPr lang="tr-TR" sz="3600" dirty="0" smtClean="0">
                <a:latin typeface="Arial Narrow" panose="020B0606020202030204" pitchFamily="34" charset="0"/>
              </a:rPr>
              <a:t>. ENFEKSİYON HASTALIKLARINDAN KORUNMA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5.5. Araçlarla </a:t>
            </a:r>
            <a:r>
              <a:rPr lang="tr-TR" sz="1800" b="1" dirty="0">
                <a:latin typeface="Arial Narrow" panose="020B0606020202030204" pitchFamily="34" charset="0"/>
                <a:ea typeface="+mj-ea"/>
                <a:cs typeface="+mj-cs"/>
              </a:rPr>
              <a:t>Bulaşan Hastalıklara Yönelik Önlemler: </a:t>
            </a:r>
            <a:endParaRPr lang="tr-TR" sz="18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tr-TR" sz="1800" b="1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err="1" smtClean="0">
                <a:latin typeface="Arial Narrow" panose="020B0606020202030204" pitchFamily="34" charset="0"/>
                <a:ea typeface="+mj-ea"/>
                <a:cs typeface="+mj-cs"/>
              </a:rPr>
              <a:t>Enfekte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olmuş nesnelerle meydana gelen bulaşmadır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Örneğin;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hepatit A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(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enfekte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yiyeceklerle),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tetanoz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(paslı çivi ve toprakla) ve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birçok hastalık iyi sterilize edilmemiş malzemelerle bulaşır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Airway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nazogastrik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sonda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vb. bazı enfeksiyon hastalıkların bulaşması ise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kişisel eşyalarla olmaktadır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Bu nedenle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alınacak önlemler de eşyalara yönelik olmalıdır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Dolayısıyla kişinin kullandığı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havlu, sabun, diş fırçası, tarak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vb. eşyalar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kendine özel olmalıdır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Başkalarının eşyaları kesinlikle kullanılmamalıdır. </a:t>
            </a:r>
          </a:p>
        </p:txBody>
      </p:sp>
    </p:spTree>
    <p:extLst>
      <p:ext uri="{BB962C8B-B14F-4D97-AF65-F5344CB8AC3E}">
        <p14:creationId xmlns:p14="http://schemas.microsoft.com/office/powerpoint/2010/main" val="1883135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3. KAYNAKLAR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tr-TR" sz="1600" dirty="0"/>
              <a:t>1. http://www.haz-­‐map.com/infect.htm </a:t>
            </a:r>
            <a:endParaRPr lang="tr-TR" sz="16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tr-TR" sz="1600" dirty="0" smtClean="0"/>
              <a:t>2</a:t>
            </a:r>
            <a:r>
              <a:rPr lang="tr-TR" sz="1600" dirty="0"/>
              <a:t>. https://www.osha.gov/ </a:t>
            </a:r>
            <a:endParaRPr lang="tr-TR" sz="16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tr-TR" sz="1600" dirty="0" smtClean="0"/>
              <a:t>3</a:t>
            </a:r>
            <a:r>
              <a:rPr lang="tr-TR" sz="1600" dirty="0"/>
              <a:t>. </a:t>
            </a:r>
            <a:r>
              <a:rPr lang="tr-TR" sz="1600" dirty="0" err="1"/>
              <a:t>Haagsma</a:t>
            </a:r>
            <a:r>
              <a:rPr lang="tr-TR" sz="1600" dirty="0"/>
              <a:t> JA, </a:t>
            </a:r>
            <a:r>
              <a:rPr lang="tr-TR" sz="1600" dirty="0" err="1"/>
              <a:t>Tariq</a:t>
            </a:r>
            <a:r>
              <a:rPr lang="tr-TR" sz="1600" dirty="0"/>
              <a:t> L, </a:t>
            </a:r>
            <a:r>
              <a:rPr lang="tr-TR" sz="1600" dirty="0" err="1"/>
              <a:t>Heederik</a:t>
            </a:r>
            <a:r>
              <a:rPr lang="tr-TR" sz="1600" dirty="0"/>
              <a:t> DJ, </a:t>
            </a:r>
            <a:r>
              <a:rPr lang="tr-TR" sz="1600" dirty="0" err="1"/>
              <a:t>Havelaar</a:t>
            </a:r>
            <a:r>
              <a:rPr lang="tr-TR" sz="1600" dirty="0"/>
              <a:t> AH. </a:t>
            </a:r>
            <a:r>
              <a:rPr lang="tr-TR" sz="1600" dirty="0" err="1"/>
              <a:t>Infectious</a:t>
            </a:r>
            <a:r>
              <a:rPr lang="tr-TR" sz="1600" dirty="0"/>
              <a:t> </a:t>
            </a:r>
            <a:r>
              <a:rPr lang="tr-TR" sz="1600" dirty="0" err="1"/>
              <a:t>disease</a:t>
            </a:r>
            <a:r>
              <a:rPr lang="tr-TR" sz="1600" dirty="0"/>
              <a:t> </a:t>
            </a:r>
            <a:r>
              <a:rPr lang="tr-TR" sz="1600" dirty="0" err="1"/>
              <a:t>risks</a:t>
            </a:r>
            <a:r>
              <a:rPr lang="tr-TR" sz="1600" dirty="0"/>
              <a:t> </a:t>
            </a:r>
            <a:r>
              <a:rPr lang="tr-TR" sz="1600" dirty="0" err="1"/>
              <a:t>associated</a:t>
            </a:r>
            <a:r>
              <a:rPr lang="tr-TR" sz="1600" dirty="0"/>
              <a:t> </a:t>
            </a:r>
            <a:r>
              <a:rPr lang="tr-TR" sz="1600" dirty="0" err="1"/>
              <a:t>with</a:t>
            </a:r>
            <a:r>
              <a:rPr lang="tr-TR" sz="1600" dirty="0"/>
              <a:t> </a:t>
            </a:r>
            <a:r>
              <a:rPr lang="tr-TR" sz="1600" dirty="0" err="1"/>
              <a:t>occupational</a:t>
            </a:r>
            <a:r>
              <a:rPr lang="tr-TR" sz="1600" dirty="0"/>
              <a:t> </a:t>
            </a:r>
            <a:r>
              <a:rPr lang="tr-TR" sz="1600" dirty="0" err="1"/>
              <a:t>exposure</a:t>
            </a:r>
            <a:r>
              <a:rPr lang="tr-TR" sz="1600" dirty="0"/>
              <a:t>: a </a:t>
            </a:r>
            <a:r>
              <a:rPr lang="tr-TR" sz="1600" dirty="0" err="1"/>
              <a:t>systematic</a:t>
            </a:r>
            <a:r>
              <a:rPr lang="tr-TR" sz="1600" dirty="0"/>
              <a:t> </a:t>
            </a:r>
            <a:r>
              <a:rPr lang="tr-TR" sz="1600" dirty="0" err="1"/>
              <a:t>review</a:t>
            </a:r>
            <a:r>
              <a:rPr lang="tr-TR" sz="1600" dirty="0"/>
              <a:t> of </a:t>
            </a:r>
            <a:r>
              <a:rPr lang="tr-TR" sz="1600" dirty="0" err="1"/>
              <a:t>the</a:t>
            </a:r>
            <a:r>
              <a:rPr lang="tr-TR" sz="1600" dirty="0"/>
              <a:t> </a:t>
            </a:r>
            <a:r>
              <a:rPr lang="tr-TR" sz="1600" dirty="0" err="1"/>
              <a:t>literature</a:t>
            </a:r>
            <a:r>
              <a:rPr lang="tr-TR" sz="1600" dirty="0"/>
              <a:t>. </a:t>
            </a:r>
            <a:r>
              <a:rPr lang="tr-TR" sz="1600" dirty="0" err="1"/>
              <a:t>Occup</a:t>
            </a:r>
            <a:r>
              <a:rPr lang="tr-TR" sz="1600" dirty="0"/>
              <a:t> </a:t>
            </a:r>
            <a:r>
              <a:rPr lang="tr-TR" sz="1600" dirty="0" err="1"/>
              <a:t>Environ</a:t>
            </a:r>
            <a:r>
              <a:rPr lang="tr-TR" sz="1600" dirty="0"/>
              <a:t> </a:t>
            </a:r>
            <a:r>
              <a:rPr lang="tr-TR" sz="1600" dirty="0" err="1"/>
              <a:t>Med</a:t>
            </a:r>
            <a:r>
              <a:rPr lang="tr-TR" sz="1600" dirty="0"/>
              <a:t>. 2012 Feb;69(2):140-­‐6. </a:t>
            </a:r>
            <a:endParaRPr lang="tr-TR" sz="16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tr-TR" sz="1600" dirty="0" smtClean="0"/>
              <a:t>4</a:t>
            </a:r>
            <a:r>
              <a:rPr lang="tr-TR" sz="1600" dirty="0"/>
              <a:t>. C </a:t>
            </a:r>
            <a:r>
              <a:rPr lang="tr-TR" sz="1600" dirty="0" err="1"/>
              <a:t>Cuhadaroglu</a:t>
            </a:r>
            <a:r>
              <a:rPr lang="tr-TR" sz="1600" dirty="0"/>
              <a:t>, M </a:t>
            </a:r>
            <a:r>
              <a:rPr lang="tr-TR" sz="1600" dirty="0" err="1"/>
              <a:t>Erelel</a:t>
            </a:r>
            <a:r>
              <a:rPr lang="tr-TR" sz="1600" dirty="0"/>
              <a:t>, L Tabak </a:t>
            </a:r>
            <a:r>
              <a:rPr lang="tr-TR" sz="1600" dirty="0" err="1"/>
              <a:t>and</a:t>
            </a:r>
            <a:r>
              <a:rPr lang="tr-TR" sz="1600" dirty="0"/>
              <a:t> Z </a:t>
            </a:r>
            <a:r>
              <a:rPr lang="tr-TR" sz="1600" dirty="0" err="1"/>
              <a:t>Kilicaslan</a:t>
            </a:r>
            <a:r>
              <a:rPr lang="tr-TR" sz="1600" dirty="0"/>
              <a:t>. </a:t>
            </a:r>
            <a:r>
              <a:rPr lang="tr-TR" sz="1600" dirty="0" err="1"/>
              <a:t>Increased</a:t>
            </a:r>
            <a:r>
              <a:rPr lang="tr-TR" sz="1600" dirty="0"/>
              <a:t> risk of </a:t>
            </a:r>
            <a:r>
              <a:rPr lang="tr-TR" sz="1600" dirty="0" err="1"/>
              <a:t>tuberculosis</a:t>
            </a:r>
            <a:r>
              <a:rPr lang="tr-TR" sz="1600" dirty="0"/>
              <a:t> in </a:t>
            </a:r>
            <a:r>
              <a:rPr lang="tr-TR" sz="1600" dirty="0" err="1"/>
              <a:t>health</a:t>
            </a:r>
            <a:r>
              <a:rPr lang="tr-TR" sz="1600" dirty="0"/>
              <a:t> </a:t>
            </a:r>
            <a:r>
              <a:rPr lang="tr-TR" sz="1600" dirty="0" err="1"/>
              <a:t>care</a:t>
            </a:r>
            <a:r>
              <a:rPr lang="tr-TR" sz="1600" dirty="0"/>
              <a:t> </a:t>
            </a:r>
            <a:r>
              <a:rPr lang="tr-TR" sz="1600" dirty="0" err="1"/>
              <a:t>workers</a:t>
            </a:r>
            <a:r>
              <a:rPr lang="tr-TR" sz="1600" dirty="0"/>
              <a:t>: a </a:t>
            </a:r>
            <a:r>
              <a:rPr lang="tr-TR" sz="1600" dirty="0" err="1"/>
              <a:t>retrospective</a:t>
            </a:r>
            <a:r>
              <a:rPr lang="tr-TR" sz="1600" dirty="0"/>
              <a:t> </a:t>
            </a:r>
            <a:r>
              <a:rPr lang="tr-TR" sz="1600" dirty="0" err="1"/>
              <a:t>survey</a:t>
            </a:r>
            <a:r>
              <a:rPr lang="tr-TR" sz="1600" dirty="0"/>
              <a:t> at a </a:t>
            </a:r>
            <a:r>
              <a:rPr lang="tr-TR" sz="1600" dirty="0" err="1"/>
              <a:t>teaching</a:t>
            </a:r>
            <a:r>
              <a:rPr lang="tr-TR" sz="1600" dirty="0"/>
              <a:t> </a:t>
            </a:r>
            <a:r>
              <a:rPr lang="tr-TR" sz="1600" dirty="0" err="1"/>
              <a:t>hospital</a:t>
            </a:r>
            <a:r>
              <a:rPr lang="tr-TR" sz="1600" dirty="0"/>
              <a:t> in </a:t>
            </a:r>
            <a:r>
              <a:rPr lang="tr-TR" sz="1600" dirty="0" err="1"/>
              <a:t>Istanbul</a:t>
            </a:r>
            <a:r>
              <a:rPr lang="tr-TR" sz="1600" dirty="0"/>
              <a:t>, </a:t>
            </a:r>
            <a:r>
              <a:rPr lang="tr-TR" sz="1600" dirty="0" err="1"/>
              <a:t>Turkey</a:t>
            </a:r>
            <a:r>
              <a:rPr lang="tr-TR" sz="1600" dirty="0"/>
              <a:t> BMC </a:t>
            </a:r>
            <a:r>
              <a:rPr lang="tr-TR" sz="1600" dirty="0" err="1"/>
              <a:t>Infectious</a:t>
            </a:r>
            <a:r>
              <a:rPr lang="tr-TR" sz="1600" dirty="0"/>
              <a:t> </a:t>
            </a:r>
            <a:r>
              <a:rPr lang="tr-TR" sz="1600" dirty="0" err="1"/>
              <a:t>Diseases</a:t>
            </a:r>
            <a:r>
              <a:rPr lang="tr-TR" sz="1600" dirty="0"/>
              <a:t> 2002 </a:t>
            </a:r>
            <a:r>
              <a:rPr lang="tr-TR" sz="1600" dirty="0" smtClean="0"/>
              <a:t>2:14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1600" dirty="0" smtClean="0"/>
              <a:t>5</a:t>
            </a:r>
            <a:r>
              <a:rPr lang="tr-TR" sz="1600" dirty="0"/>
              <a:t>. </a:t>
            </a:r>
            <a:r>
              <a:rPr lang="tr-TR" sz="1600" dirty="0" err="1"/>
              <a:t>Haagsma</a:t>
            </a:r>
            <a:r>
              <a:rPr lang="tr-TR" sz="1600" dirty="0"/>
              <a:t> JA, </a:t>
            </a:r>
            <a:r>
              <a:rPr lang="tr-TR" sz="1600" dirty="0" err="1"/>
              <a:t>Tariq</a:t>
            </a:r>
            <a:r>
              <a:rPr lang="tr-TR" sz="1600" dirty="0"/>
              <a:t> L, </a:t>
            </a:r>
            <a:r>
              <a:rPr lang="tr-TR" sz="1600" dirty="0" err="1"/>
              <a:t>Heederik</a:t>
            </a:r>
            <a:r>
              <a:rPr lang="tr-TR" sz="1600" dirty="0"/>
              <a:t> DJ, </a:t>
            </a:r>
            <a:r>
              <a:rPr lang="tr-TR" sz="1600" dirty="0" err="1"/>
              <a:t>Havelaar</a:t>
            </a:r>
            <a:r>
              <a:rPr lang="tr-TR" sz="1600" dirty="0"/>
              <a:t> AH. </a:t>
            </a:r>
            <a:r>
              <a:rPr lang="tr-TR" sz="1600" dirty="0" err="1"/>
              <a:t>Infectious</a:t>
            </a:r>
            <a:r>
              <a:rPr lang="tr-TR" sz="1600" dirty="0"/>
              <a:t> </a:t>
            </a:r>
            <a:r>
              <a:rPr lang="tr-TR" sz="1600" dirty="0" err="1"/>
              <a:t>disease</a:t>
            </a:r>
            <a:r>
              <a:rPr lang="tr-TR" sz="1600" dirty="0"/>
              <a:t> </a:t>
            </a:r>
            <a:r>
              <a:rPr lang="tr-TR" sz="1600" dirty="0" err="1"/>
              <a:t>risks</a:t>
            </a:r>
            <a:r>
              <a:rPr lang="tr-TR" sz="1600" dirty="0"/>
              <a:t> </a:t>
            </a:r>
            <a:r>
              <a:rPr lang="tr-TR" sz="1600" dirty="0" err="1"/>
              <a:t>associated</a:t>
            </a:r>
            <a:r>
              <a:rPr lang="tr-TR" sz="1600" dirty="0"/>
              <a:t> </a:t>
            </a:r>
            <a:r>
              <a:rPr lang="tr-TR" sz="1600" dirty="0" err="1"/>
              <a:t>with</a:t>
            </a:r>
            <a:r>
              <a:rPr lang="tr-TR" sz="1600" dirty="0"/>
              <a:t> </a:t>
            </a:r>
            <a:r>
              <a:rPr lang="tr-TR" sz="1600" dirty="0" err="1"/>
              <a:t>occupational</a:t>
            </a:r>
            <a:r>
              <a:rPr lang="tr-TR" sz="1600" dirty="0"/>
              <a:t> </a:t>
            </a:r>
            <a:r>
              <a:rPr lang="tr-TR" sz="1600" dirty="0" err="1"/>
              <a:t>exposure</a:t>
            </a:r>
            <a:r>
              <a:rPr lang="tr-TR" sz="1600" dirty="0"/>
              <a:t>: </a:t>
            </a:r>
            <a:r>
              <a:rPr lang="tr-TR" sz="1600" dirty="0" smtClean="0"/>
              <a:t>a </a:t>
            </a:r>
            <a:r>
              <a:rPr lang="tr-TR" sz="1600" dirty="0" err="1"/>
              <a:t>systematic</a:t>
            </a:r>
            <a:r>
              <a:rPr lang="tr-TR" sz="1600" dirty="0"/>
              <a:t> </a:t>
            </a:r>
            <a:r>
              <a:rPr lang="tr-TR" sz="1600" dirty="0" err="1"/>
              <a:t>review</a:t>
            </a:r>
            <a:r>
              <a:rPr lang="tr-TR" sz="1600" dirty="0"/>
              <a:t> of </a:t>
            </a:r>
            <a:r>
              <a:rPr lang="tr-TR" sz="1600" dirty="0" err="1"/>
              <a:t>the</a:t>
            </a:r>
            <a:r>
              <a:rPr lang="tr-TR" sz="1600" dirty="0"/>
              <a:t> </a:t>
            </a:r>
            <a:r>
              <a:rPr lang="tr-TR" sz="1600" dirty="0" err="1"/>
              <a:t>literature.Ecup</a:t>
            </a:r>
            <a:r>
              <a:rPr lang="tr-TR" sz="1600" dirty="0"/>
              <a:t> </a:t>
            </a:r>
            <a:r>
              <a:rPr lang="tr-TR" sz="1600" dirty="0" err="1"/>
              <a:t>Environ</a:t>
            </a:r>
            <a:r>
              <a:rPr lang="tr-TR" sz="1600" dirty="0"/>
              <a:t> </a:t>
            </a:r>
            <a:r>
              <a:rPr lang="tr-TR" sz="1600" dirty="0" err="1"/>
              <a:t>Med</a:t>
            </a:r>
            <a:r>
              <a:rPr lang="tr-TR" sz="1600" dirty="0"/>
              <a:t>. 2012 Feb;69(2):140-­‐6. </a:t>
            </a:r>
            <a:endParaRPr lang="tr-TR" sz="16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tr-TR" sz="1600" dirty="0" smtClean="0"/>
              <a:t>6</a:t>
            </a:r>
            <a:r>
              <a:rPr lang="tr-TR" sz="1600" dirty="0"/>
              <a:t>. </a:t>
            </a:r>
            <a:r>
              <a:rPr lang="tr-TR" sz="1600" dirty="0" err="1"/>
              <a:t>Wacławik</a:t>
            </a:r>
            <a:r>
              <a:rPr lang="tr-TR" sz="1600" dirty="0"/>
              <a:t> J, </a:t>
            </a:r>
            <a:r>
              <a:rPr lang="tr-TR" sz="1600" dirty="0" err="1"/>
              <a:t>Gasiorowski</a:t>
            </a:r>
            <a:r>
              <a:rPr lang="tr-TR" sz="1600" dirty="0"/>
              <a:t> J, </a:t>
            </a:r>
            <a:r>
              <a:rPr lang="tr-TR" sz="1600" dirty="0" err="1"/>
              <a:t>Inglot</a:t>
            </a:r>
            <a:r>
              <a:rPr lang="tr-TR" sz="1600" dirty="0"/>
              <a:t> M, </a:t>
            </a:r>
            <a:r>
              <a:rPr lang="tr-TR" sz="1600" dirty="0" err="1"/>
              <a:t>Andrzejak</a:t>
            </a:r>
            <a:r>
              <a:rPr lang="tr-TR" sz="1600" dirty="0"/>
              <a:t> R, </a:t>
            </a:r>
            <a:r>
              <a:rPr lang="tr-TR" sz="1600" dirty="0" err="1"/>
              <a:t>Gładysz</a:t>
            </a:r>
            <a:r>
              <a:rPr lang="tr-TR" sz="1600" dirty="0"/>
              <a:t> </a:t>
            </a:r>
            <a:r>
              <a:rPr lang="tr-TR" sz="1600" dirty="0" err="1"/>
              <a:t>A.Epidemiology</a:t>
            </a:r>
            <a:r>
              <a:rPr lang="tr-TR" sz="1600" dirty="0"/>
              <a:t> of </a:t>
            </a:r>
            <a:r>
              <a:rPr lang="tr-TR" sz="1600" dirty="0" err="1"/>
              <a:t>occupational</a:t>
            </a:r>
            <a:r>
              <a:rPr lang="tr-TR" sz="1600" dirty="0"/>
              <a:t> </a:t>
            </a:r>
            <a:r>
              <a:rPr lang="tr-TR" sz="1600" dirty="0" err="1"/>
              <a:t>infectious</a:t>
            </a:r>
            <a:r>
              <a:rPr lang="tr-TR" sz="1600" dirty="0"/>
              <a:t> </a:t>
            </a:r>
            <a:r>
              <a:rPr lang="tr-TR" sz="1600" dirty="0" err="1"/>
              <a:t>diseases</a:t>
            </a:r>
            <a:r>
              <a:rPr lang="tr-TR" sz="1600" dirty="0"/>
              <a:t> in </a:t>
            </a:r>
            <a:r>
              <a:rPr lang="tr-TR" sz="1600" dirty="0" err="1"/>
              <a:t>health</a:t>
            </a:r>
            <a:r>
              <a:rPr lang="tr-TR" sz="1600" dirty="0"/>
              <a:t> </a:t>
            </a:r>
            <a:r>
              <a:rPr lang="tr-TR" sz="1600" dirty="0" err="1"/>
              <a:t>care</a:t>
            </a:r>
            <a:r>
              <a:rPr lang="tr-TR" sz="1600" dirty="0"/>
              <a:t> </a:t>
            </a:r>
            <a:r>
              <a:rPr lang="tr-TR" sz="1600" dirty="0" err="1"/>
              <a:t>workers</a:t>
            </a:r>
            <a:r>
              <a:rPr lang="tr-TR" sz="1600" dirty="0"/>
              <a:t>. </a:t>
            </a:r>
            <a:r>
              <a:rPr lang="tr-TR" sz="1600" dirty="0" err="1"/>
              <a:t>Med</a:t>
            </a:r>
            <a:r>
              <a:rPr lang="tr-TR" sz="1600" dirty="0"/>
              <a:t> Pr. 2003;54(6):535-­‐ 41. </a:t>
            </a:r>
            <a:endParaRPr lang="tr-TR" sz="16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tr-TR" sz="1600" dirty="0" smtClean="0"/>
              <a:t>7</a:t>
            </a:r>
            <a:r>
              <a:rPr lang="tr-TR" sz="1600" dirty="0"/>
              <a:t>. http://www.cdc.gov/hiv/risk/other/occupational.html </a:t>
            </a:r>
            <a:endParaRPr lang="tr-TR" sz="16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tr-TR" sz="1600" dirty="0" smtClean="0"/>
              <a:t>8</a:t>
            </a:r>
            <a:r>
              <a:rPr lang="tr-TR" sz="1600" dirty="0"/>
              <a:t>. Bilir N, Yıldız AN. Biyolojik Nedenli Meslek hastalıkları, Bölüm 14. İş sağlığı ve Güvenliği. Hacettepe Üniversitesi yayınları. 2004; 231-­‐5 </a:t>
            </a:r>
            <a:endParaRPr lang="tr-TR" sz="16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tr-TR" sz="1600" dirty="0" smtClean="0"/>
              <a:t>9</a:t>
            </a:r>
            <a:r>
              <a:rPr lang="tr-TR" sz="1600" dirty="0"/>
              <a:t>. Bilir V. Mesleksel Bulaşıcı Hastalıklar. Meslek Hastalıkları. Türkiye İşçi Sendikalı Konfederasyonu, Grup Matbaacılık. 2004 454-­‐65 </a:t>
            </a:r>
            <a:endParaRPr lang="tr-TR" sz="16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tr-TR" sz="1600" dirty="0" smtClean="0"/>
              <a:t>10</a:t>
            </a:r>
            <a:r>
              <a:rPr lang="tr-TR" sz="1600" dirty="0"/>
              <a:t>. http://www.megep.meb.gov.tr/mte_program_modul/moduller </a:t>
            </a:r>
          </a:p>
        </p:txBody>
      </p:sp>
    </p:spTree>
    <p:extLst>
      <p:ext uri="{BB962C8B-B14F-4D97-AF65-F5344CB8AC3E}">
        <p14:creationId xmlns:p14="http://schemas.microsoft.com/office/powerpoint/2010/main" val="2217674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8393</TotalTime>
  <Words>1237</Words>
  <Application>Microsoft Office PowerPoint</Application>
  <PresentationFormat>Özel</PresentationFormat>
  <Paragraphs>123</Paragraphs>
  <Slides>24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24</vt:i4>
      </vt:variant>
    </vt:vector>
  </HeadingPairs>
  <TitlesOfParts>
    <vt:vector size="25" baseType="lpstr">
      <vt:lpstr>Office Teması</vt:lpstr>
      <vt:lpstr> MESLEKİ BULAŞICI HASTALIKLAR </vt:lpstr>
      <vt:lpstr>KONU BAŞLIKLARI</vt:lpstr>
      <vt:lpstr>1. Giriş</vt:lpstr>
      <vt:lpstr>2. ENFEKSİYON HASTALIKLARI İLE İLGİLİ GENEL TERMİNOLOJİ</vt:lpstr>
      <vt:lpstr>2. ENFEKSİYON HASTALIKLARI İLE İLGİLİ GENEL TERMİNOLOJİ</vt:lpstr>
      <vt:lpstr>2. ENFEKSİYON HASTALIKLARI İLE İLGİLİ GENEL TERMİNOLOJİ</vt:lpstr>
      <vt:lpstr>3. MESLEKİ BULAŞICI HASTALIKLARA GENEL BAKIŞ</vt:lpstr>
      <vt:lpstr>3. MESLEKİ BULAŞICI HASTALIKLARA GENEL BAKIŞ</vt:lpstr>
      <vt:lpstr>4. TÜRKİYE’DE SIK GÖRÜNEN MESLEKİ HASTALIKLAR</vt:lpstr>
      <vt:lpstr>4. TÜRKİYE’DE SIK GÖRÜNEN MESLEKİ HASTALIKLAR</vt:lpstr>
      <vt:lpstr>4. TÜRKİYE’DE SIK GÖRÜNEN MESLEKİ HASTALIKLAR</vt:lpstr>
      <vt:lpstr>4. TÜRKİYE’DE SIK GÖRÜNEN MESLEKİ HASTALIKLAR</vt:lpstr>
      <vt:lpstr>4. TÜRKİYE’DE SIK GÖRÜNEN MESLEKİ HASTALIKLAR</vt:lpstr>
      <vt:lpstr>4. TÜRKİYE’DE SIK GÖRÜNEN MESLEKİ HASTALIKLAR</vt:lpstr>
      <vt:lpstr>4. TÜRKİYE’DE SIK GÖRÜNEN MESLEKİ HASTALIKLAR</vt:lpstr>
      <vt:lpstr>4. TÜRKİYE’DE SIK GÖRÜNEN MESLEKİ HASTALIKLAR</vt:lpstr>
      <vt:lpstr>4. TÜRKİYE’DE SIK GÖRÜNEN MESLEKİ HASTALIKLAR</vt:lpstr>
      <vt:lpstr>5. ENFEKSİYON HASTALIKLARINDAN KORUNMA</vt:lpstr>
      <vt:lpstr>5. ENFEKSİYON HASTALIKLARINDAN KORUNMA</vt:lpstr>
      <vt:lpstr>5. ENFEKSİYON HASTALIKLARINDAN KORUNMA</vt:lpstr>
      <vt:lpstr>5. ENFEKSİYON HASTALIKLARINDAN KORUNMA</vt:lpstr>
      <vt:lpstr>5. ENFEKSİYON HASTALIKLARINDAN KORUNMA</vt:lpstr>
      <vt:lpstr>5. ENFEKSİYON HASTALIKLARINDAN KORUNMA</vt:lpstr>
      <vt:lpstr>3. KAYNAKLAR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UZEM - Part 1</dc:creator>
  <cp:lastModifiedBy>windows</cp:lastModifiedBy>
  <cp:revision>315</cp:revision>
  <cp:lastPrinted>2018-02-07T07:08:30Z</cp:lastPrinted>
  <dcterms:created xsi:type="dcterms:W3CDTF">2016-06-28T08:34:33Z</dcterms:created>
  <dcterms:modified xsi:type="dcterms:W3CDTF">2019-05-19T09:22:13Z</dcterms:modified>
</cp:coreProperties>
</file>