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285" r:id="rId3"/>
    <p:sldId id="442" r:id="rId4"/>
    <p:sldId id="265" r:id="rId5"/>
    <p:sldId id="443" r:id="rId6"/>
    <p:sldId id="444" r:id="rId7"/>
    <p:sldId id="395" r:id="rId8"/>
    <p:sldId id="445" r:id="rId9"/>
    <p:sldId id="446" r:id="rId10"/>
    <p:sldId id="447" r:id="rId11"/>
    <p:sldId id="448" r:id="rId12"/>
    <p:sldId id="449" r:id="rId13"/>
    <p:sldId id="450" r:id="rId14"/>
    <p:sldId id="451" r:id="rId15"/>
    <p:sldId id="452" r:id="rId16"/>
    <p:sldId id="453" r:id="rId17"/>
    <p:sldId id="454" r:id="rId18"/>
    <p:sldId id="455" r:id="rId19"/>
    <p:sldId id="456" r:id="rId20"/>
    <p:sldId id="457" r:id="rId21"/>
    <p:sldId id="369" r:id="rId22"/>
    <p:sldId id="458" r:id="rId23"/>
  </p:sldIdLst>
  <p:sldSz cx="12192000" cy="6858000"/>
  <p:notesSz cx="6797675"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71" autoAdjust="0"/>
    <p:restoredTop sz="94660"/>
  </p:normalViewPr>
  <p:slideViewPr>
    <p:cSldViewPr snapToGrid="0" showGuides="1">
      <p:cViewPr>
        <p:scale>
          <a:sx n="81" d="100"/>
          <a:sy n="81" d="100"/>
        </p:scale>
        <p:origin x="-240"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0C4ECB7-15DF-45AA-862D-49739B00B4C9}" type="datetimeFigureOut">
              <a:rPr lang="tr-TR" smtClean="0"/>
              <a:t>08.04.2019</a:t>
            </a:fld>
            <a:endParaRPr lang="tr-TR"/>
          </a:p>
        </p:txBody>
      </p:sp>
      <p:sp>
        <p:nvSpPr>
          <p:cNvPr id="4" name="Altbilgi Yer Tutucusu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0FF5A51-F5FB-47CC-B591-181658FE1B4C}" type="slidenum">
              <a:rPr lang="tr-TR" smtClean="0"/>
              <a:t>‹#›</a:t>
            </a:fld>
            <a:endParaRPr lang="tr-TR"/>
          </a:p>
        </p:txBody>
      </p:sp>
    </p:spTree>
    <p:extLst>
      <p:ext uri="{BB962C8B-B14F-4D97-AF65-F5344CB8AC3E}">
        <p14:creationId xmlns:p14="http://schemas.microsoft.com/office/powerpoint/2010/main" val="3382469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E285CCC-BACF-4199-A498-3899E6C0AB47}" type="datetimeFigureOut">
              <a:rPr lang="tr-TR" smtClean="0"/>
              <a:t>08.04.2019</a:t>
            </a:fld>
            <a:endParaRPr lang="tr-TR"/>
          </a:p>
        </p:txBody>
      </p:sp>
      <p:sp>
        <p:nvSpPr>
          <p:cNvPr id="4" name="Slayt Görüntüsü Yer Tutucusu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D3AEBD91-DBBB-4E2F-BE02-18BD5F4D73CC}" type="slidenum">
              <a:rPr lang="tr-TR" smtClean="0"/>
              <a:t>‹#›</a:t>
            </a:fld>
            <a:endParaRPr lang="tr-TR"/>
          </a:p>
        </p:txBody>
      </p:sp>
    </p:spTree>
    <p:extLst>
      <p:ext uri="{BB962C8B-B14F-4D97-AF65-F5344CB8AC3E}">
        <p14:creationId xmlns:p14="http://schemas.microsoft.com/office/powerpoint/2010/main" val="3764464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08.04.2019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08.04.2019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08.04.2019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08.04.2019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08.04.2019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08.04.2019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08.04.2019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08.04.2019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08.04.2019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08.04.2019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08.04.2019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08.04.2019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703385" y="1872640"/>
            <a:ext cx="10058400" cy="1796683"/>
          </a:xfrm>
        </p:spPr>
        <p:txBody>
          <a:bodyPr>
            <a:normAutofit/>
          </a:bodyPr>
          <a:lstStyle/>
          <a:p>
            <a:r>
              <a:rPr lang="tr-TR" dirty="0" smtClean="0"/>
              <a:t> </a:t>
            </a:r>
            <a:r>
              <a:rPr lang="tr-TR" dirty="0" smtClean="0">
                <a:latin typeface="Arial Narrow" panose="020B0606020202030204" pitchFamily="34" charset="0"/>
              </a:rPr>
              <a:t>KAS İSKELET SİSTEMİ HASTALIKLARI</a:t>
            </a:r>
            <a:endParaRPr lang="tr-TR" dirty="0">
              <a:latin typeface="Arial Narrow" panose="020B0606020202030204" pitchFamily="34" charset="0"/>
            </a:endParaRPr>
          </a:p>
        </p:txBody>
      </p:sp>
      <p:sp>
        <p:nvSpPr>
          <p:cNvPr id="3" name="Alt Başlık 2"/>
          <p:cNvSpPr>
            <a:spLocks noGrp="1"/>
          </p:cNvSpPr>
          <p:nvPr>
            <p:ph type="subTitle" idx="1"/>
          </p:nvPr>
        </p:nvSpPr>
        <p:spPr>
          <a:xfrm>
            <a:off x="1524000" y="4399207"/>
            <a:ext cx="9144000" cy="1655762"/>
          </a:xfrm>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a:bodyPr>
          <a:lstStyle/>
          <a:p>
            <a:pPr marL="0" indent="0">
              <a:buNone/>
            </a:pPr>
            <a:r>
              <a:rPr lang="tr-TR" sz="1800" b="1" dirty="0" smtClean="0">
                <a:latin typeface="Arial Narrow" panose="020B0606020202030204" pitchFamily="34" charset="0"/>
                <a:ea typeface="+mj-ea"/>
                <a:cs typeface="+mj-cs"/>
              </a:rPr>
              <a:t>1. GİRİŞ</a:t>
            </a:r>
          </a:p>
          <a:p>
            <a:pPr marL="0" indent="0">
              <a:buNone/>
            </a:pPr>
            <a:r>
              <a:rPr lang="tr-TR" sz="1800" b="1" dirty="0" smtClean="0">
                <a:latin typeface="Arial Narrow" panose="020B0606020202030204" pitchFamily="34" charset="0"/>
                <a:ea typeface="+mj-ea"/>
                <a:cs typeface="+mj-cs"/>
              </a:rPr>
              <a:t>2</a:t>
            </a:r>
            <a:r>
              <a:rPr lang="tr-TR" sz="1800" b="1" dirty="0">
                <a:latin typeface="Arial Narrow" panose="020B0606020202030204" pitchFamily="34" charset="0"/>
                <a:ea typeface="+mj-ea"/>
                <a:cs typeface="+mj-cs"/>
              </a:rPr>
              <a:t>. SIK GÖRÜLEN MESLEKİ KİS HASTALIKLARI</a:t>
            </a:r>
          </a:p>
          <a:p>
            <a:pPr marL="0" indent="0">
              <a:buNone/>
            </a:pPr>
            <a:r>
              <a:rPr lang="tr-TR" sz="1800" dirty="0">
                <a:latin typeface="Arial Narrow" panose="020B0606020202030204" pitchFamily="34" charset="0"/>
                <a:ea typeface="+mj-ea"/>
                <a:cs typeface="+mj-cs"/>
              </a:rPr>
              <a:t>	2.1. El ve Dirsek Problemleri </a:t>
            </a:r>
          </a:p>
          <a:p>
            <a:pPr marL="0" indent="0">
              <a:buNone/>
            </a:pPr>
            <a:r>
              <a:rPr lang="tr-TR" sz="1800" dirty="0">
                <a:latin typeface="Arial Narrow" panose="020B0606020202030204" pitchFamily="34" charset="0"/>
                <a:ea typeface="+mj-ea"/>
                <a:cs typeface="+mj-cs"/>
              </a:rPr>
              <a:t>	2.2. Kol ve dirsek problemleri </a:t>
            </a:r>
          </a:p>
          <a:p>
            <a:pPr marL="0" indent="0">
              <a:buNone/>
            </a:pPr>
            <a:r>
              <a:rPr lang="tr-TR" sz="1800" dirty="0">
                <a:latin typeface="Arial Narrow" panose="020B0606020202030204" pitchFamily="34" charset="0"/>
                <a:ea typeface="+mj-ea"/>
                <a:cs typeface="+mj-cs"/>
              </a:rPr>
              <a:t>	2.3. Omuz ve boyun problemleri </a:t>
            </a:r>
          </a:p>
          <a:p>
            <a:pPr marL="0" indent="0">
              <a:buNone/>
            </a:pPr>
            <a:r>
              <a:rPr lang="tr-TR" sz="1800" dirty="0">
                <a:latin typeface="Arial Narrow" panose="020B0606020202030204" pitchFamily="34" charset="0"/>
                <a:ea typeface="+mj-ea"/>
                <a:cs typeface="+mj-cs"/>
              </a:rPr>
              <a:t>	2.4. Alt </a:t>
            </a:r>
            <a:r>
              <a:rPr lang="tr-TR" sz="1800" dirty="0" err="1">
                <a:latin typeface="Arial Narrow" panose="020B0606020202030204" pitchFamily="34" charset="0"/>
                <a:ea typeface="+mj-ea"/>
                <a:cs typeface="+mj-cs"/>
              </a:rPr>
              <a:t>Ekstremite</a:t>
            </a:r>
            <a:r>
              <a:rPr lang="tr-TR" sz="1800" dirty="0">
                <a:latin typeface="Arial Narrow" panose="020B0606020202030204" pitchFamily="34" charset="0"/>
                <a:ea typeface="+mj-ea"/>
                <a:cs typeface="+mj-cs"/>
              </a:rPr>
              <a:t> Problemleri </a:t>
            </a:r>
          </a:p>
          <a:p>
            <a:pPr marL="0" indent="0">
              <a:buNone/>
            </a:pPr>
            <a:r>
              <a:rPr lang="tr-TR" sz="1800" b="1" dirty="0">
                <a:latin typeface="Arial Narrow" panose="020B0606020202030204" pitchFamily="34" charset="0"/>
                <a:ea typeface="+mj-ea"/>
                <a:cs typeface="+mj-cs"/>
              </a:rPr>
              <a:t>3. RİSK FAKTÖRLERİ</a:t>
            </a:r>
          </a:p>
          <a:p>
            <a:pPr marL="0" indent="0">
              <a:buNone/>
            </a:pPr>
            <a:r>
              <a:rPr lang="tr-TR" sz="1800" b="1" dirty="0">
                <a:latin typeface="Arial Narrow" panose="020B0606020202030204" pitchFamily="34" charset="0"/>
                <a:ea typeface="+mj-ea"/>
                <a:cs typeface="+mj-cs"/>
              </a:rPr>
              <a:t>4. ÖNLEMLER	</a:t>
            </a:r>
          </a:p>
          <a:p>
            <a:pPr marL="0" indent="0">
              <a:lnSpc>
                <a:spcPct val="110000"/>
              </a:lnSpc>
              <a:buNone/>
            </a:pPr>
            <a:r>
              <a:rPr lang="tr-TR" sz="1800" b="1" dirty="0">
                <a:latin typeface="Arial Narrow" panose="020B0606020202030204" pitchFamily="34" charset="0"/>
                <a:ea typeface="+mj-ea"/>
                <a:cs typeface="+mj-cs"/>
              </a:rPr>
              <a:t>5. KAYNAKLAR</a:t>
            </a:r>
          </a:p>
        </p:txBody>
      </p:sp>
    </p:spTree>
    <p:extLst>
      <p:ext uri="{BB962C8B-B14F-4D97-AF65-F5344CB8AC3E}">
        <p14:creationId xmlns:p14="http://schemas.microsoft.com/office/powerpoint/2010/main" val="1175283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5"/>
            <a:ext cx="10515600" cy="4610344"/>
          </a:xfrm>
        </p:spPr>
        <p:txBody>
          <a:bodyPr>
            <a:normAutofit fontScale="92500" lnSpcReduction="20000"/>
          </a:bodyPr>
          <a:lstStyle/>
          <a:p>
            <a:pPr marL="0" indent="0">
              <a:lnSpc>
                <a:spcPct val="200000"/>
              </a:lnSpc>
              <a:buNone/>
            </a:pPr>
            <a:r>
              <a:rPr lang="tr-TR" sz="1600" dirty="0">
                <a:latin typeface="Arial Narrow" panose="020B0606020202030204" pitchFamily="34" charset="0"/>
                <a:ea typeface="+mj-ea"/>
                <a:cs typeface="+mj-cs"/>
              </a:rPr>
              <a:t>	</a:t>
            </a:r>
            <a:r>
              <a:rPr lang="tr-TR" sz="1700" b="1" dirty="0">
                <a:latin typeface="Arial Narrow" panose="020B0606020202030204" pitchFamily="34" charset="0"/>
                <a:ea typeface="+mj-ea"/>
                <a:cs typeface="+mj-cs"/>
              </a:rPr>
              <a:t>Hareket sistemi </a:t>
            </a:r>
            <a:r>
              <a:rPr lang="tr-TR" sz="1700" dirty="0">
                <a:latin typeface="Arial Narrow" panose="020B0606020202030204" pitchFamily="34" charset="0"/>
                <a:ea typeface="+mj-ea"/>
                <a:cs typeface="+mj-cs"/>
              </a:rPr>
              <a:t>olarak ta adlandırılan kas iskelet sistemi (KİS), </a:t>
            </a:r>
            <a:r>
              <a:rPr lang="tr-TR" sz="1700" b="1" dirty="0">
                <a:latin typeface="Arial Narrow" panose="020B0606020202030204" pitchFamily="34" charset="0"/>
                <a:ea typeface="+mj-ea"/>
                <a:cs typeface="+mj-cs"/>
              </a:rPr>
              <a:t>kemikler, eklemler ve kaslardan </a:t>
            </a:r>
            <a:r>
              <a:rPr lang="tr-TR" sz="1700" dirty="0">
                <a:latin typeface="Arial Narrow" panose="020B0606020202030204" pitchFamily="34" charset="0"/>
                <a:ea typeface="+mj-ea"/>
                <a:cs typeface="+mj-cs"/>
              </a:rPr>
              <a:t>oluşur. </a:t>
            </a:r>
            <a:r>
              <a:rPr lang="tr-TR" sz="1700" b="1" dirty="0">
                <a:latin typeface="Arial Narrow" panose="020B0606020202030204" pitchFamily="34" charset="0"/>
                <a:ea typeface="+mj-ea"/>
                <a:cs typeface="+mj-cs"/>
              </a:rPr>
              <a:t>Eklemler,</a:t>
            </a:r>
            <a:r>
              <a:rPr lang="tr-TR" sz="1700" dirty="0">
                <a:latin typeface="Arial Narrow" panose="020B0606020202030204" pitchFamily="34" charset="0"/>
                <a:ea typeface="+mj-ea"/>
                <a:cs typeface="+mj-cs"/>
              </a:rPr>
              <a:t> bir veya daha fazla </a:t>
            </a:r>
            <a:r>
              <a:rPr lang="tr-TR" sz="1700" b="1" dirty="0">
                <a:latin typeface="Arial Narrow" panose="020B0606020202030204" pitchFamily="34" charset="0"/>
                <a:ea typeface="+mj-ea"/>
                <a:cs typeface="+mj-cs"/>
              </a:rPr>
              <a:t>kemiğin karşılıklı gelmesiyle oluşan </a:t>
            </a:r>
            <a:r>
              <a:rPr lang="tr-TR" sz="1700" dirty="0">
                <a:latin typeface="Arial Narrow" panose="020B0606020202030204" pitchFamily="34" charset="0"/>
                <a:ea typeface="+mj-ea"/>
                <a:cs typeface="+mj-cs"/>
              </a:rPr>
              <a:t>yapılardır. Bir eklemde, </a:t>
            </a:r>
            <a:r>
              <a:rPr lang="tr-TR" sz="1700" b="1" dirty="0">
                <a:latin typeface="Arial Narrow" panose="020B0606020202030204" pitchFamily="34" charset="0"/>
                <a:ea typeface="+mj-ea"/>
                <a:cs typeface="+mj-cs"/>
              </a:rPr>
              <a:t>kıkırdak eklem yüzeyi</a:t>
            </a:r>
            <a:r>
              <a:rPr lang="tr-TR" sz="1700" dirty="0">
                <a:latin typeface="Arial Narrow" panose="020B0606020202030204" pitchFamily="34" charset="0"/>
                <a:ea typeface="+mj-ea"/>
                <a:cs typeface="+mj-cs"/>
              </a:rPr>
              <a:t>, eklemleri kuvvetlendiren </a:t>
            </a:r>
            <a:r>
              <a:rPr lang="tr-TR" sz="1700" b="1" dirty="0">
                <a:latin typeface="Arial Narrow" panose="020B0606020202030204" pitchFamily="34" charset="0"/>
                <a:ea typeface="+mj-ea"/>
                <a:cs typeface="+mj-cs"/>
              </a:rPr>
              <a:t>iç ve dış bağlar </a:t>
            </a:r>
            <a:r>
              <a:rPr lang="tr-TR" sz="1700" dirty="0">
                <a:latin typeface="Arial Narrow" panose="020B0606020202030204" pitchFamily="34" charset="0"/>
                <a:ea typeface="+mj-ea"/>
                <a:cs typeface="+mj-cs"/>
              </a:rPr>
              <a:t>ve bazı </a:t>
            </a:r>
            <a:r>
              <a:rPr lang="tr-TR" sz="1700" b="1" dirty="0">
                <a:latin typeface="Arial Narrow" panose="020B0606020202030204" pitchFamily="34" charset="0"/>
                <a:ea typeface="+mj-ea"/>
                <a:cs typeface="+mj-cs"/>
              </a:rPr>
              <a:t>eklem içi oluşumlar bulunur</a:t>
            </a:r>
            <a:r>
              <a:rPr lang="tr-TR" sz="1700" dirty="0">
                <a:latin typeface="Arial Narrow" panose="020B0606020202030204" pitchFamily="34" charset="0"/>
                <a:ea typeface="+mj-ea"/>
                <a:cs typeface="+mj-cs"/>
              </a:rPr>
              <a:t>. Mesela, diz ekleminde </a:t>
            </a:r>
            <a:r>
              <a:rPr lang="tr-TR" sz="1700" b="1" dirty="0">
                <a:latin typeface="Arial Narrow" panose="020B0606020202030204" pitchFamily="34" charset="0"/>
                <a:ea typeface="+mj-ea"/>
                <a:cs typeface="+mj-cs"/>
              </a:rPr>
              <a:t>iki adet </a:t>
            </a:r>
            <a:r>
              <a:rPr lang="tr-TR" sz="1700" b="1" dirty="0" err="1">
                <a:latin typeface="Arial Narrow" panose="020B0606020202030204" pitchFamily="34" charset="0"/>
                <a:ea typeface="+mj-ea"/>
                <a:cs typeface="+mj-cs"/>
              </a:rPr>
              <a:t>menisküs</a:t>
            </a:r>
            <a:r>
              <a:rPr lang="tr-TR" sz="1700" dirty="0">
                <a:latin typeface="Arial Narrow" panose="020B0606020202030204" pitchFamily="34" charset="0"/>
                <a:ea typeface="+mj-ea"/>
                <a:cs typeface="+mj-cs"/>
              </a:rPr>
              <a:t>, </a:t>
            </a:r>
            <a:r>
              <a:rPr lang="tr-TR" sz="1700" b="1" dirty="0">
                <a:latin typeface="Arial Narrow" panose="020B0606020202030204" pitchFamily="34" charset="0"/>
                <a:ea typeface="+mj-ea"/>
                <a:cs typeface="+mj-cs"/>
              </a:rPr>
              <a:t>omurlar arasında</a:t>
            </a:r>
            <a:r>
              <a:rPr lang="tr-TR" sz="1700" dirty="0">
                <a:latin typeface="Arial Narrow" panose="020B0606020202030204" pitchFamily="34" charset="0"/>
                <a:ea typeface="+mj-ea"/>
                <a:cs typeface="+mj-cs"/>
              </a:rPr>
              <a:t>, </a:t>
            </a:r>
            <a:r>
              <a:rPr lang="tr-TR" sz="1700" b="1" dirty="0">
                <a:latin typeface="Arial Narrow" panose="020B0606020202030204" pitchFamily="34" charset="0"/>
                <a:ea typeface="+mj-ea"/>
                <a:cs typeface="+mj-cs"/>
              </a:rPr>
              <a:t>diskler yer </a:t>
            </a:r>
            <a:r>
              <a:rPr lang="tr-TR" sz="1700" dirty="0">
                <a:latin typeface="Arial Narrow" panose="020B0606020202030204" pitchFamily="34" charset="0"/>
                <a:ea typeface="+mj-ea"/>
                <a:cs typeface="+mj-cs"/>
              </a:rPr>
              <a:t>alır. Hareketi sağlayan kasların kemiğe tutunduğu başlangıç ve sonlanma bölgeleri, bağ dokusu olup, </a:t>
            </a:r>
            <a:r>
              <a:rPr lang="tr-TR" sz="1700" b="1" dirty="0">
                <a:latin typeface="Arial Narrow" panose="020B0606020202030204" pitchFamily="34" charset="0"/>
                <a:ea typeface="+mj-ea"/>
                <a:cs typeface="+mj-cs"/>
              </a:rPr>
              <a:t>kiriş veya </a:t>
            </a:r>
            <a:r>
              <a:rPr lang="tr-TR" sz="1700" b="1" dirty="0" err="1">
                <a:latin typeface="Arial Narrow" panose="020B0606020202030204" pitchFamily="34" charset="0"/>
                <a:ea typeface="+mj-ea"/>
                <a:cs typeface="+mj-cs"/>
              </a:rPr>
              <a:t>tendon</a:t>
            </a:r>
            <a:r>
              <a:rPr lang="tr-TR" sz="1700" b="1" dirty="0">
                <a:latin typeface="Arial Narrow" panose="020B0606020202030204" pitchFamily="34" charset="0"/>
                <a:ea typeface="+mj-ea"/>
                <a:cs typeface="+mj-cs"/>
              </a:rPr>
              <a:t> </a:t>
            </a:r>
            <a:r>
              <a:rPr lang="tr-TR" sz="1700" dirty="0">
                <a:latin typeface="Arial Narrow" panose="020B0606020202030204" pitchFamily="34" charset="0"/>
                <a:ea typeface="+mj-ea"/>
                <a:cs typeface="+mj-cs"/>
              </a:rPr>
              <a:t>ismini alır. </a:t>
            </a:r>
            <a:r>
              <a:rPr lang="tr-TR" sz="1700" dirty="0" err="1">
                <a:latin typeface="Arial Narrow" panose="020B0606020202030204" pitchFamily="34" charset="0"/>
                <a:ea typeface="+mj-ea"/>
                <a:cs typeface="+mj-cs"/>
              </a:rPr>
              <a:t>Elbetteki</a:t>
            </a:r>
            <a:r>
              <a:rPr lang="tr-TR" sz="1700" dirty="0">
                <a:latin typeface="Arial Narrow" panose="020B0606020202030204" pitchFamily="34" charset="0"/>
                <a:ea typeface="+mj-ea"/>
                <a:cs typeface="+mj-cs"/>
              </a:rPr>
              <a:t> tüm bu yapılara ait </a:t>
            </a:r>
            <a:r>
              <a:rPr lang="tr-TR" sz="1700" b="1" dirty="0">
                <a:latin typeface="Arial Narrow" panose="020B0606020202030204" pitchFamily="34" charset="0"/>
                <a:ea typeface="+mj-ea"/>
                <a:cs typeface="+mj-cs"/>
              </a:rPr>
              <a:t>damarlar ve sinirler de KİS içerisinde </a:t>
            </a:r>
            <a:r>
              <a:rPr lang="tr-TR" sz="1700" dirty="0">
                <a:latin typeface="Arial Narrow" panose="020B0606020202030204" pitchFamily="34" charset="0"/>
                <a:ea typeface="+mj-ea"/>
                <a:cs typeface="+mj-cs"/>
              </a:rPr>
              <a:t>değerlendirilir. </a:t>
            </a:r>
            <a:r>
              <a:rPr lang="tr-TR" sz="1700" b="1" dirty="0">
                <a:latin typeface="Arial Narrow" panose="020B0606020202030204" pitchFamily="34" charset="0"/>
                <a:ea typeface="+mj-ea"/>
                <a:cs typeface="+mj-cs"/>
              </a:rPr>
              <a:t>Mesleki kas iskelet sistemi hastalıkları</a:t>
            </a:r>
            <a:r>
              <a:rPr lang="tr-TR" sz="1700" dirty="0">
                <a:latin typeface="Arial Narrow" panose="020B0606020202030204" pitchFamily="34" charset="0"/>
                <a:ea typeface="+mj-ea"/>
                <a:cs typeface="+mj-cs"/>
              </a:rPr>
              <a:t>, bu sistemin parçası olan yapılarla ilgili, iş ve </a:t>
            </a:r>
            <a:r>
              <a:rPr lang="tr-TR" sz="1700" b="1" dirty="0">
                <a:latin typeface="Arial Narrow" panose="020B0606020202030204" pitchFamily="34" charset="0"/>
                <a:ea typeface="+mj-ea"/>
                <a:cs typeface="+mj-cs"/>
              </a:rPr>
              <a:t>iş yeri şartlarına bağlı olarak gelişen </a:t>
            </a:r>
            <a:r>
              <a:rPr lang="tr-TR" sz="1700" dirty="0">
                <a:latin typeface="Arial Narrow" panose="020B0606020202030204" pitchFamily="34" charset="0"/>
                <a:ea typeface="+mj-ea"/>
                <a:cs typeface="+mj-cs"/>
              </a:rPr>
              <a:t>bozuklukları kapsar. </a:t>
            </a:r>
            <a:endParaRPr lang="tr-TR" sz="1700" dirty="0" smtClean="0">
              <a:latin typeface="Arial Narrow" panose="020B0606020202030204" pitchFamily="34" charset="0"/>
              <a:ea typeface="+mj-ea"/>
              <a:cs typeface="+mj-cs"/>
            </a:endParaRPr>
          </a:p>
          <a:p>
            <a:pPr marL="0" indent="0">
              <a:lnSpc>
                <a:spcPct val="200000"/>
              </a:lnSpc>
              <a:buNone/>
            </a:pPr>
            <a:r>
              <a:rPr lang="tr-TR" sz="1700" dirty="0" smtClean="0">
                <a:latin typeface="Arial Narrow" panose="020B0606020202030204" pitchFamily="34" charset="0"/>
                <a:ea typeface="+mj-ea"/>
                <a:cs typeface="+mj-cs"/>
              </a:rPr>
              <a:t>	</a:t>
            </a:r>
            <a:r>
              <a:rPr lang="tr-TR" sz="1700" b="1" dirty="0">
                <a:latin typeface="Arial Narrow" panose="020B0606020202030204" pitchFamily="34" charset="0"/>
                <a:ea typeface="+mj-ea"/>
                <a:cs typeface="+mj-cs"/>
              </a:rPr>
              <a:t>Omuzdan ele kadar </a:t>
            </a:r>
            <a:r>
              <a:rPr lang="tr-TR" sz="1700" dirty="0">
                <a:latin typeface="Arial Narrow" panose="020B0606020202030204" pitchFamily="34" charset="0"/>
                <a:ea typeface="+mj-ea"/>
                <a:cs typeface="+mj-cs"/>
              </a:rPr>
              <a:t>olan vücut bölümüne </a:t>
            </a:r>
            <a:r>
              <a:rPr lang="tr-TR" sz="1700" b="1" dirty="0">
                <a:latin typeface="Arial Narrow" panose="020B0606020202030204" pitchFamily="34" charset="0"/>
                <a:ea typeface="+mj-ea"/>
                <a:cs typeface="+mj-cs"/>
              </a:rPr>
              <a:t>üst </a:t>
            </a:r>
            <a:r>
              <a:rPr lang="tr-TR" sz="1700" b="1" dirty="0" err="1">
                <a:latin typeface="Arial Narrow" panose="020B0606020202030204" pitchFamily="34" charset="0"/>
                <a:ea typeface="+mj-ea"/>
                <a:cs typeface="+mj-cs"/>
              </a:rPr>
              <a:t>ekstremite</a:t>
            </a:r>
            <a:r>
              <a:rPr lang="tr-TR" sz="1700" dirty="0">
                <a:latin typeface="Arial Narrow" panose="020B0606020202030204" pitchFamily="34" charset="0"/>
                <a:ea typeface="+mj-ea"/>
                <a:cs typeface="+mj-cs"/>
              </a:rPr>
              <a:t>, </a:t>
            </a:r>
            <a:r>
              <a:rPr lang="tr-TR" sz="1700" b="1" dirty="0">
                <a:latin typeface="Arial Narrow" panose="020B0606020202030204" pitchFamily="34" charset="0"/>
                <a:ea typeface="+mj-ea"/>
                <a:cs typeface="+mj-cs"/>
              </a:rPr>
              <a:t>kalçadan ayağa </a:t>
            </a:r>
            <a:r>
              <a:rPr lang="tr-TR" sz="1700" dirty="0">
                <a:latin typeface="Arial Narrow" panose="020B0606020202030204" pitchFamily="34" charset="0"/>
                <a:ea typeface="+mj-ea"/>
                <a:cs typeface="+mj-cs"/>
              </a:rPr>
              <a:t>kadar olan vücut bölümüne ise, </a:t>
            </a:r>
            <a:r>
              <a:rPr lang="tr-TR" sz="1700" b="1" dirty="0">
                <a:latin typeface="Arial Narrow" panose="020B0606020202030204" pitchFamily="34" charset="0"/>
                <a:ea typeface="+mj-ea"/>
                <a:cs typeface="+mj-cs"/>
              </a:rPr>
              <a:t>alt </a:t>
            </a:r>
            <a:r>
              <a:rPr lang="tr-TR" sz="1700" b="1" dirty="0" err="1">
                <a:latin typeface="Arial Narrow" panose="020B0606020202030204" pitchFamily="34" charset="0"/>
                <a:ea typeface="+mj-ea"/>
                <a:cs typeface="+mj-cs"/>
              </a:rPr>
              <a:t>ekstremite</a:t>
            </a:r>
            <a:r>
              <a:rPr lang="tr-TR" sz="1700" b="1" dirty="0">
                <a:latin typeface="Arial Narrow" panose="020B0606020202030204" pitchFamily="34" charset="0"/>
                <a:ea typeface="+mj-ea"/>
                <a:cs typeface="+mj-cs"/>
              </a:rPr>
              <a:t> </a:t>
            </a:r>
            <a:r>
              <a:rPr lang="tr-TR" sz="1700" dirty="0">
                <a:latin typeface="Arial Narrow" panose="020B0606020202030204" pitchFamily="34" charset="0"/>
                <a:ea typeface="+mj-ea"/>
                <a:cs typeface="+mj-cs"/>
              </a:rPr>
              <a:t>denir. </a:t>
            </a:r>
            <a:r>
              <a:rPr lang="tr-TR" sz="1700" b="1" dirty="0">
                <a:latin typeface="Arial Narrow" panose="020B0606020202030204" pitchFamily="34" charset="0"/>
                <a:ea typeface="+mj-ea"/>
                <a:cs typeface="+mj-cs"/>
              </a:rPr>
              <a:t>Üst </a:t>
            </a:r>
            <a:r>
              <a:rPr lang="tr-TR" sz="1700" b="1" dirty="0" err="1">
                <a:latin typeface="Arial Narrow" panose="020B0606020202030204" pitchFamily="34" charset="0"/>
                <a:ea typeface="+mj-ea"/>
                <a:cs typeface="+mj-cs"/>
              </a:rPr>
              <a:t>ekstremitede</a:t>
            </a:r>
            <a:r>
              <a:rPr lang="tr-TR" sz="1700" b="1" dirty="0">
                <a:latin typeface="Arial Narrow" panose="020B0606020202030204" pitchFamily="34" charset="0"/>
                <a:ea typeface="+mj-ea"/>
                <a:cs typeface="+mj-cs"/>
              </a:rPr>
              <a:t> omuz, kol, dirsek ve el klinik açıdan </a:t>
            </a:r>
            <a:r>
              <a:rPr lang="tr-TR" sz="1700" dirty="0">
                <a:latin typeface="Arial Narrow" panose="020B0606020202030204" pitchFamily="34" charset="0"/>
                <a:ea typeface="+mj-ea"/>
                <a:cs typeface="+mj-cs"/>
              </a:rPr>
              <a:t>önemli olan ve fonksiyonel kayıplarla sonuçlanan patolojilerin ortaya çıktığı bölgelerdir. </a:t>
            </a:r>
            <a:r>
              <a:rPr lang="tr-TR" sz="1700" dirty="0" smtClean="0">
                <a:latin typeface="Arial Narrow" panose="020B0606020202030204" pitchFamily="34" charset="0"/>
                <a:ea typeface="+mj-ea"/>
                <a:cs typeface="+mj-cs"/>
              </a:rPr>
              <a:t>Boyun ve </a:t>
            </a:r>
            <a:r>
              <a:rPr lang="tr-TR" sz="1700" b="1" dirty="0" smtClean="0">
                <a:latin typeface="Arial Narrow" panose="020B0606020202030204" pitchFamily="34" charset="0"/>
                <a:ea typeface="+mj-ea"/>
                <a:cs typeface="+mj-cs"/>
              </a:rPr>
              <a:t>omuzda kronik ağrı, </a:t>
            </a:r>
            <a:r>
              <a:rPr lang="tr-TR" sz="1700" dirty="0" smtClean="0">
                <a:latin typeface="Arial Narrow" panose="020B0606020202030204" pitchFamily="34" charset="0"/>
                <a:ea typeface="+mj-ea"/>
                <a:cs typeface="+mj-cs"/>
              </a:rPr>
              <a:t>omuz, </a:t>
            </a:r>
            <a:r>
              <a:rPr lang="tr-TR" sz="1700" b="1" dirty="0" smtClean="0">
                <a:latin typeface="Arial Narrow" panose="020B0606020202030204" pitchFamily="34" charset="0"/>
                <a:ea typeface="+mj-ea"/>
                <a:cs typeface="+mj-cs"/>
              </a:rPr>
              <a:t>kol ve el kaslarına </a:t>
            </a:r>
            <a:r>
              <a:rPr lang="tr-TR" sz="1700" dirty="0" smtClean="0">
                <a:latin typeface="Arial Narrow" panose="020B0606020202030204" pitchFamily="34" charset="0"/>
                <a:ea typeface="+mj-ea"/>
                <a:cs typeface="+mj-cs"/>
              </a:rPr>
              <a:t>ait </a:t>
            </a:r>
            <a:r>
              <a:rPr lang="tr-TR" sz="1700" dirty="0" err="1" smtClean="0">
                <a:latin typeface="Arial Narrow" panose="020B0606020202030204" pitchFamily="34" charset="0"/>
                <a:ea typeface="+mj-ea"/>
                <a:cs typeface="+mj-cs"/>
              </a:rPr>
              <a:t>tendinitler</a:t>
            </a:r>
            <a:r>
              <a:rPr lang="tr-TR" sz="1700" dirty="0" smtClean="0">
                <a:latin typeface="Arial Narrow" panose="020B0606020202030204" pitchFamily="34" charset="0"/>
                <a:ea typeface="+mj-ea"/>
                <a:cs typeface="+mj-cs"/>
              </a:rPr>
              <a:t>, </a:t>
            </a:r>
            <a:r>
              <a:rPr lang="tr-TR" sz="1700" b="1" dirty="0" smtClean="0">
                <a:latin typeface="Arial Narrow" panose="020B0606020202030204" pitchFamily="34" charset="0"/>
                <a:ea typeface="+mj-ea"/>
                <a:cs typeface="+mj-cs"/>
              </a:rPr>
              <a:t>el bileği çevresindeki </a:t>
            </a:r>
            <a:r>
              <a:rPr lang="tr-TR" sz="1700" dirty="0" smtClean="0">
                <a:latin typeface="Arial Narrow" panose="020B0606020202030204" pitchFamily="34" charset="0"/>
                <a:ea typeface="+mj-ea"/>
                <a:cs typeface="+mj-cs"/>
              </a:rPr>
              <a:t>kiriş kılıflarında </a:t>
            </a:r>
            <a:r>
              <a:rPr lang="tr-TR" sz="1700" dirty="0" err="1" smtClean="0">
                <a:latin typeface="Arial Narrow" panose="020B0606020202030204" pitchFamily="34" charset="0"/>
                <a:ea typeface="+mj-ea"/>
                <a:cs typeface="+mj-cs"/>
              </a:rPr>
              <a:t>tenosinovitler</a:t>
            </a:r>
            <a:r>
              <a:rPr lang="tr-TR" sz="1700" dirty="0" smtClean="0">
                <a:latin typeface="Arial Narrow" panose="020B0606020202030204" pitchFamily="34" charset="0"/>
                <a:ea typeface="+mj-ea"/>
                <a:cs typeface="+mj-cs"/>
              </a:rPr>
              <a:t> görülebilir. </a:t>
            </a:r>
            <a:endParaRPr lang="tr-TR" sz="17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1314055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5"/>
            <a:ext cx="10515600" cy="4610344"/>
          </a:xfrm>
        </p:spPr>
        <p:txBody>
          <a:bodyPr>
            <a:normAutofit/>
          </a:bodyPr>
          <a:lstStyle/>
          <a:p>
            <a:pPr marL="0" indent="0">
              <a:lnSpc>
                <a:spcPct val="20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Alt </a:t>
            </a:r>
            <a:r>
              <a:rPr lang="tr-TR" sz="1600" b="1" dirty="0" err="1">
                <a:latin typeface="Arial Narrow" panose="020B0606020202030204" pitchFamily="34" charset="0"/>
                <a:ea typeface="+mj-ea"/>
                <a:cs typeface="+mj-cs"/>
              </a:rPr>
              <a:t>ekstremitede</a:t>
            </a:r>
            <a:r>
              <a:rPr lang="tr-TR" sz="1600" dirty="0">
                <a:latin typeface="Arial Narrow" panose="020B0606020202030204" pitchFamily="34" charset="0"/>
                <a:ea typeface="+mj-ea"/>
                <a:cs typeface="+mj-cs"/>
              </a:rPr>
              <a:t>, diz, </a:t>
            </a:r>
            <a:r>
              <a:rPr lang="tr-TR" sz="1600" b="1" dirty="0">
                <a:latin typeface="Arial Narrow" panose="020B0606020202030204" pitchFamily="34" charset="0"/>
                <a:ea typeface="+mj-ea"/>
                <a:cs typeface="+mj-cs"/>
              </a:rPr>
              <a:t>kalça, ayak bileği </a:t>
            </a:r>
            <a:r>
              <a:rPr lang="tr-TR" sz="1600" dirty="0">
                <a:latin typeface="Arial Narrow" panose="020B0606020202030204" pitchFamily="34" charset="0"/>
                <a:ea typeface="+mj-ea"/>
                <a:cs typeface="+mj-cs"/>
              </a:rPr>
              <a:t>gibi büyük </a:t>
            </a:r>
            <a:r>
              <a:rPr lang="tr-TR" sz="1600" b="1" dirty="0">
                <a:latin typeface="Arial Narrow" panose="020B0606020202030204" pitchFamily="34" charset="0"/>
                <a:ea typeface="+mj-ea"/>
                <a:cs typeface="+mj-cs"/>
              </a:rPr>
              <a:t>eklem tutulumları</a:t>
            </a:r>
            <a:r>
              <a:rPr lang="tr-TR" sz="1600" dirty="0">
                <a:latin typeface="Arial Narrow" panose="020B0606020202030204" pitchFamily="34" charset="0"/>
                <a:ea typeface="+mj-ea"/>
                <a:cs typeface="+mj-cs"/>
              </a:rPr>
              <a:t>, ortaya çıkan diğer sorunlardır. </a:t>
            </a:r>
            <a:r>
              <a:rPr lang="tr-TR" sz="1600" b="1" dirty="0">
                <a:latin typeface="Arial Narrow" panose="020B0606020202030204" pitchFamily="34" charset="0"/>
                <a:ea typeface="+mj-ea"/>
                <a:cs typeface="+mj-cs"/>
              </a:rPr>
              <a:t>Diz ekleminde </a:t>
            </a:r>
            <a:r>
              <a:rPr lang="tr-TR" sz="1600" b="1" dirty="0" err="1">
                <a:latin typeface="Arial Narrow" panose="020B0606020202030204" pitchFamily="34" charset="0"/>
                <a:ea typeface="+mj-ea"/>
                <a:cs typeface="+mj-cs"/>
              </a:rPr>
              <a:t>menisküs</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ve </a:t>
            </a:r>
            <a:r>
              <a:rPr lang="tr-TR" sz="1600" b="1" dirty="0">
                <a:latin typeface="Arial Narrow" panose="020B0606020202030204" pitchFamily="34" charset="0"/>
                <a:ea typeface="+mj-ea"/>
                <a:cs typeface="+mj-cs"/>
              </a:rPr>
              <a:t>bağ yırtıkları</a:t>
            </a:r>
            <a:r>
              <a:rPr lang="tr-TR" sz="1600" dirty="0">
                <a:latin typeface="Arial Narrow" panose="020B0606020202030204" pitchFamily="34" charset="0"/>
                <a:ea typeface="+mj-ea"/>
                <a:cs typeface="+mj-cs"/>
              </a:rPr>
              <a:t>, sık görülen </a:t>
            </a:r>
            <a:r>
              <a:rPr lang="tr-TR" sz="1600" b="1" dirty="0">
                <a:latin typeface="Arial Narrow" panose="020B0606020202030204" pitchFamily="34" charset="0"/>
                <a:ea typeface="+mj-ea"/>
                <a:cs typeface="+mj-cs"/>
              </a:rPr>
              <a:t>klinik problemlerdir</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marL="0" indent="0">
              <a:lnSpc>
                <a:spcPct val="20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Mesleki açıdan KİS hastalıkları</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dokuların</a:t>
            </a:r>
            <a:r>
              <a:rPr lang="tr-TR" sz="1600" dirty="0">
                <a:latin typeface="Arial Narrow" panose="020B0606020202030204" pitchFamily="34" charset="0"/>
                <a:ea typeface="+mj-ea"/>
                <a:cs typeface="+mj-cs"/>
              </a:rPr>
              <a:t> yapılan iş veya çalışma ortamı gereği, fonksiyonel ve mekanik açıdan </a:t>
            </a:r>
            <a:r>
              <a:rPr lang="tr-TR" sz="1600" b="1" dirty="0">
                <a:latin typeface="Arial Narrow" panose="020B0606020202030204" pitchFamily="34" charset="0"/>
                <a:ea typeface="+mj-ea"/>
                <a:cs typeface="+mj-cs"/>
              </a:rPr>
              <a:t>taşıyabileceğinden daha fazla yüke maruz kalmasına </a:t>
            </a:r>
            <a:r>
              <a:rPr lang="tr-TR" sz="1600" dirty="0">
                <a:latin typeface="Arial Narrow" panose="020B0606020202030204" pitchFamily="34" charset="0"/>
                <a:ea typeface="+mj-ea"/>
                <a:cs typeface="+mj-cs"/>
              </a:rPr>
              <a:t>bağlı olarak ortaya çıkarlar. </a:t>
            </a:r>
            <a:r>
              <a:rPr lang="tr-TR" sz="1600" b="1" dirty="0">
                <a:latin typeface="Arial Narrow" panose="020B0606020202030204" pitchFamily="34" charset="0"/>
                <a:ea typeface="+mj-ea"/>
                <a:cs typeface="+mj-cs"/>
              </a:rPr>
              <a:t>Meslek hastalıklarının %30’u kas iskelet sisteminde </a:t>
            </a:r>
            <a:r>
              <a:rPr lang="tr-TR" sz="1600" dirty="0">
                <a:latin typeface="Arial Narrow" panose="020B0606020202030204" pitchFamily="34" charset="0"/>
                <a:ea typeface="+mj-ea"/>
                <a:cs typeface="+mj-cs"/>
              </a:rPr>
              <a:t>görülür. </a:t>
            </a:r>
            <a:r>
              <a:rPr lang="tr-TR" sz="1600" dirty="0" smtClean="0">
                <a:latin typeface="Arial Narrow" panose="020B0606020202030204" pitchFamily="34" charset="0"/>
                <a:ea typeface="+mj-ea"/>
                <a:cs typeface="+mj-cs"/>
              </a:rPr>
              <a:t>Mesleki </a:t>
            </a:r>
            <a:r>
              <a:rPr lang="tr-TR" sz="1600" dirty="0">
                <a:latin typeface="Arial Narrow" panose="020B0606020202030204" pitchFamily="34" charset="0"/>
                <a:ea typeface="+mj-ea"/>
                <a:cs typeface="+mj-cs"/>
              </a:rPr>
              <a:t>KİS hastalıkları </a:t>
            </a:r>
            <a:r>
              <a:rPr lang="tr-TR" sz="1600" b="1" dirty="0">
                <a:latin typeface="Arial Narrow" panose="020B0606020202030204" pitchFamily="34" charset="0"/>
                <a:ea typeface="+mj-ea"/>
                <a:cs typeface="+mj-cs"/>
              </a:rPr>
              <a:t>ekonomik açıdan en yüksek maliyeti getiren </a:t>
            </a:r>
            <a:r>
              <a:rPr lang="tr-TR" sz="1600" dirty="0">
                <a:latin typeface="Arial Narrow" panose="020B0606020202030204" pitchFamily="34" charset="0"/>
                <a:ea typeface="+mj-ea"/>
                <a:cs typeface="+mj-cs"/>
              </a:rPr>
              <a:t>hastalık grubu olarak değerlendirilebilir. </a:t>
            </a:r>
            <a:r>
              <a:rPr lang="tr-TR" sz="1600" b="1" dirty="0">
                <a:latin typeface="Arial Narrow" panose="020B0606020202030204" pitchFamily="34" charset="0"/>
                <a:ea typeface="+mj-ea"/>
                <a:cs typeface="+mj-cs"/>
              </a:rPr>
              <a:t>Tedavi giderlerinin yanı sıra, en fazla iş gücü kaybı ve sakatlık </a:t>
            </a:r>
            <a:r>
              <a:rPr lang="tr-TR" sz="1600" dirty="0">
                <a:latin typeface="Arial Narrow" panose="020B0606020202030204" pitchFamily="34" charset="0"/>
                <a:ea typeface="+mj-ea"/>
                <a:cs typeface="+mj-cs"/>
              </a:rPr>
              <a:t>nedenidir</a:t>
            </a:r>
            <a:r>
              <a:rPr lang="tr-TR" sz="1600" dirty="0" smtClean="0">
                <a:latin typeface="Arial Narrow" panose="020B0606020202030204" pitchFamily="34" charset="0"/>
                <a:ea typeface="+mj-ea"/>
                <a:cs typeface="+mj-cs"/>
              </a:rPr>
              <a:t>.</a:t>
            </a:r>
          </a:p>
          <a:p>
            <a:pPr marL="0" indent="0">
              <a:lnSpc>
                <a:spcPct val="200000"/>
              </a:lnSpc>
              <a:buNone/>
            </a:pPr>
            <a:r>
              <a:rPr lang="tr-TR" sz="1600" dirty="0" smtClean="0">
                <a:latin typeface="Arial Narrow" panose="020B0606020202030204" pitchFamily="34" charset="0"/>
                <a:ea typeface="+mj-ea"/>
                <a:cs typeface="+mj-cs"/>
              </a:rPr>
              <a:t>	Mesleki </a:t>
            </a:r>
            <a:r>
              <a:rPr lang="tr-TR" sz="1600" dirty="0" err="1">
                <a:latin typeface="Arial Narrow" panose="020B0606020202030204" pitchFamily="34" charset="0"/>
                <a:ea typeface="+mj-ea"/>
                <a:cs typeface="+mj-cs"/>
              </a:rPr>
              <a:t>KİS’dan</a:t>
            </a:r>
            <a:r>
              <a:rPr lang="tr-TR" sz="1600" dirty="0">
                <a:latin typeface="Arial Narrow" panose="020B0606020202030204" pitchFamily="34" charset="0"/>
                <a:ea typeface="+mj-ea"/>
                <a:cs typeface="+mj-cs"/>
              </a:rPr>
              <a:t> korunma ve tedavi açısından </a:t>
            </a:r>
            <a:r>
              <a:rPr lang="tr-TR" sz="1600" b="1" dirty="0">
                <a:latin typeface="Arial Narrow" panose="020B0606020202030204" pitchFamily="34" charset="0"/>
                <a:ea typeface="+mj-ea"/>
                <a:cs typeface="+mj-cs"/>
              </a:rPr>
              <a:t>alınabilecek en temel önlem</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çalışma şartlarını</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hareket sistemine ait dokuların </a:t>
            </a:r>
            <a:r>
              <a:rPr lang="tr-TR" sz="1600" dirty="0">
                <a:latin typeface="Arial Narrow" panose="020B0606020202030204" pitchFamily="34" charset="0"/>
                <a:ea typeface="+mj-ea"/>
                <a:cs typeface="+mj-cs"/>
              </a:rPr>
              <a:t>kapasitesi ile </a:t>
            </a:r>
            <a:r>
              <a:rPr lang="tr-TR" sz="1600" b="1" dirty="0">
                <a:latin typeface="Arial Narrow" panose="020B0606020202030204" pitchFamily="34" charset="0"/>
                <a:ea typeface="+mj-ea"/>
                <a:cs typeface="+mj-cs"/>
              </a:rPr>
              <a:t>işin gerektirdiği yüklenmeyi dengede tutabilecek </a:t>
            </a:r>
            <a:r>
              <a:rPr lang="tr-TR" sz="1600" dirty="0">
                <a:latin typeface="Arial Narrow" panose="020B0606020202030204" pitchFamily="34" charset="0"/>
                <a:ea typeface="+mj-ea"/>
                <a:cs typeface="+mj-cs"/>
              </a:rPr>
              <a:t>şekilde düzenlemektir. </a:t>
            </a:r>
          </a:p>
        </p:txBody>
      </p:sp>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5"/>
            <a:ext cx="10515600" cy="4610344"/>
          </a:xfrm>
        </p:spPr>
        <p:txBody>
          <a:bodyPr>
            <a:normAutofit lnSpcReduction="10000"/>
          </a:bodyPr>
          <a:lstStyle/>
          <a:p>
            <a:pPr marL="0" indent="0">
              <a:lnSpc>
                <a:spcPct val="20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Mesleki KİS hastalıkları, iki farklı şekilde ortaya çıkabilir. </a:t>
            </a:r>
            <a:endParaRPr lang="tr-TR" sz="1600" b="1" dirty="0" smtClean="0">
              <a:latin typeface="Arial Narrow" panose="020B0606020202030204" pitchFamily="34" charset="0"/>
              <a:ea typeface="+mj-ea"/>
              <a:cs typeface="+mj-cs"/>
            </a:endParaRPr>
          </a:p>
          <a:p>
            <a:pPr marL="0" indent="0">
              <a:lnSpc>
                <a:spcPct val="200000"/>
              </a:lnSpc>
              <a:buNone/>
            </a:pPr>
            <a:r>
              <a:rPr lang="tr-TR" sz="1600" dirty="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Aniden </a:t>
            </a:r>
            <a:r>
              <a:rPr lang="tr-TR" sz="1600" b="1" dirty="0">
                <a:latin typeface="Arial Narrow" panose="020B0606020202030204" pitchFamily="34" charset="0"/>
                <a:ea typeface="+mj-ea"/>
                <a:cs typeface="+mj-cs"/>
              </a:rPr>
              <a:t>ortaya çıkan </a:t>
            </a:r>
            <a:r>
              <a:rPr lang="tr-TR" sz="1600" dirty="0">
                <a:latin typeface="Arial Narrow" panose="020B0606020202030204" pitchFamily="34" charset="0"/>
                <a:ea typeface="+mj-ea"/>
                <a:cs typeface="+mj-cs"/>
              </a:rPr>
              <a:t>ve ağrılı seyreden durumlar, </a:t>
            </a:r>
            <a:r>
              <a:rPr lang="tr-TR" sz="1600" b="1" dirty="0">
                <a:latin typeface="Arial Narrow" panose="020B0606020202030204" pitchFamily="34" charset="0"/>
                <a:ea typeface="+mj-ea"/>
                <a:cs typeface="+mj-cs"/>
              </a:rPr>
              <a:t>akut problemler olarak değerlendirilir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Uzun bir zaman sürecinde </a:t>
            </a:r>
            <a:r>
              <a:rPr lang="tr-TR" sz="1600" dirty="0">
                <a:latin typeface="Arial Narrow" panose="020B0606020202030204" pitchFamily="34" charset="0"/>
                <a:ea typeface="+mj-ea"/>
                <a:cs typeface="+mj-cs"/>
              </a:rPr>
              <a:t>gelişen hastalıklar, </a:t>
            </a:r>
            <a:r>
              <a:rPr lang="tr-TR" sz="1600" b="1" dirty="0">
                <a:latin typeface="Arial Narrow" panose="020B0606020202030204" pitchFamily="34" charset="0"/>
                <a:ea typeface="+mj-ea"/>
                <a:cs typeface="+mj-cs"/>
              </a:rPr>
              <a:t>kronik uzun süreli problemler </a:t>
            </a:r>
            <a:r>
              <a:rPr lang="tr-TR" sz="1600" dirty="0">
                <a:latin typeface="Arial Narrow" panose="020B0606020202030204" pitchFamily="34" charset="0"/>
                <a:ea typeface="+mj-ea"/>
                <a:cs typeface="+mj-cs"/>
              </a:rPr>
              <a:t>olarak ortaya çıkar. </a:t>
            </a:r>
            <a:r>
              <a:rPr lang="tr-TR" sz="1600" b="1" dirty="0">
                <a:latin typeface="Arial Narrow" panose="020B0606020202030204" pitchFamily="34" charset="0"/>
                <a:ea typeface="+mj-ea"/>
                <a:cs typeface="+mj-cs"/>
              </a:rPr>
              <a:t>Akut KİS problemleri </a:t>
            </a:r>
            <a:r>
              <a:rPr lang="tr-TR" sz="1600" dirty="0">
                <a:latin typeface="Arial Narrow" panose="020B0606020202030204" pitchFamily="34" charset="0"/>
                <a:ea typeface="+mj-ea"/>
                <a:cs typeface="+mj-cs"/>
              </a:rPr>
              <a:t>hareket sistemine ait yapıların </a:t>
            </a:r>
            <a:r>
              <a:rPr lang="tr-TR" sz="1600" b="1" dirty="0">
                <a:latin typeface="Arial Narrow" panose="020B0606020202030204" pitchFamily="34" charset="0"/>
                <a:ea typeface="+mj-ea"/>
                <a:cs typeface="+mj-cs"/>
              </a:rPr>
              <a:t>güçlü ve ani olarak aşırı yüklenmesi ile başlar</a:t>
            </a:r>
            <a:r>
              <a:rPr lang="tr-TR" sz="1600" dirty="0">
                <a:latin typeface="Arial Narrow" panose="020B0606020202030204" pitchFamily="34" charset="0"/>
                <a:ea typeface="+mj-ea"/>
                <a:cs typeface="+mj-cs"/>
              </a:rPr>
              <a:t>. Bu yüklenme </a:t>
            </a:r>
            <a:r>
              <a:rPr lang="tr-TR" sz="1600" b="1" dirty="0">
                <a:latin typeface="Arial Narrow" panose="020B0606020202030204" pitchFamily="34" charset="0"/>
                <a:ea typeface="+mj-ea"/>
                <a:cs typeface="+mj-cs"/>
              </a:rPr>
              <a:t>anatomik yapılarda zedelenme, yetmezlik ve fonksiyon kaybına yol </a:t>
            </a:r>
            <a:r>
              <a:rPr lang="tr-TR" sz="1600" dirty="0">
                <a:latin typeface="Arial Narrow" panose="020B0606020202030204" pitchFamily="34" charset="0"/>
                <a:ea typeface="+mj-ea"/>
                <a:cs typeface="+mj-cs"/>
              </a:rPr>
              <a:t>açar. </a:t>
            </a:r>
            <a:r>
              <a:rPr lang="tr-TR" sz="1600" b="1" dirty="0">
                <a:latin typeface="Arial Narrow" panose="020B0606020202030204" pitchFamily="34" charset="0"/>
                <a:ea typeface="+mj-ea"/>
                <a:cs typeface="+mj-cs"/>
              </a:rPr>
              <a:t>Kırıklar, eklem çıkıkları, kaslarda veya eklem bağlarında yırtılmalar, omurga yaralanmaları </a:t>
            </a:r>
            <a:r>
              <a:rPr lang="tr-TR" sz="1600" dirty="0">
                <a:latin typeface="Arial Narrow" panose="020B0606020202030204" pitchFamily="34" charset="0"/>
                <a:ea typeface="+mj-ea"/>
                <a:cs typeface="+mj-cs"/>
              </a:rPr>
              <a:t>görülebilir. </a:t>
            </a:r>
            <a:endParaRPr lang="tr-TR" sz="1600" dirty="0" smtClean="0">
              <a:latin typeface="Arial Narrow" panose="020B0606020202030204" pitchFamily="34" charset="0"/>
              <a:ea typeface="+mj-ea"/>
              <a:cs typeface="+mj-cs"/>
            </a:endParaRPr>
          </a:p>
          <a:p>
            <a:pPr marL="0" indent="0">
              <a:lnSpc>
                <a:spcPct val="200000"/>
              </a:lnSpc>
              <a:buNone/>
            </a:pPr>
            <a:r>
              <a:rPr lang="tr-TR" sz="1600"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Kronik KİS hastalıkları uzun süreli olarak</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dokuların kapasitesini zorlayacak şekilde yüklenmeyle </a:t>
            </a:r>
            <a:r>
              <a:rPr lang="tr-TR" sz="1600" dirty="0">
                <a:latin typeface="Arial Narrow" panose="020B0606020202030204" pitchFamily="34" charset="0"/>
                <a:ea typeface="+mj-ea"/>
                <a:cs typeface="+mj-cs"/>
              </a:rPr>
              <a:t>ortaya çıkarlar. Bu durumda, </a:t>
            </a:r>
            <a:r>
              <a:rPr lang="tr-TR" sz="1600" b="1" dirty="0" err="1">
                <a:latin typeface="Arial Narrow" panose="020B0606020202030204" pitchFamily="34" charset="0"/>
                <a:ea typeface="+mj-ea"/>
                <a:cs typeface="+mj-cs"/>
              </a:rPr>
              <a:t>birikimsel</a:t>
            </a:r>
            <a:r>
              <a:rPr lang="tr-TR" sz="1600" b="1" dirty="0">
                <a:latin typeface="Arial Narrow" panose="020B0606020202030204" pitchFamily="34" charset="0"/>
                <a:ea typeface="+mj-ea"/>
                <a:cs typeface="+mj-cs"/>
              </a:rPr>
              <a:t> travma hastalıklarından</a:t>
            </a:r>
            <a:r>
              <a:rPr lang="tr-TR" sz="1600" dirty="0">
                <a:latin typeface="Arial Narrow" panose="020B0606020202030204" pitchFamily="34" charset="0"/>
                <a:ea typeface="+mj-ea"/>
                <a:cs typeface="+mj-cs"/>
              </a:rPr>
              <a:t> bahsedilir. </a:t>
            </a:r>
            <a:r>
              <a:rPr lang="tr-TR" sz="1600" b="1" dirty="0">
                <a:latin typeface="Arial Narrow" panose="020B0606020202030204" pitchFamily="34" charset="0"/>
                <a:ea typeface="+mj-ea"/>
                <a:cs typeface="+mj-cs"/>
              </a:rPr>
              <a:t>Sürekli tekrarlanarak, çalışanın biyomekanik kapasitesini aşan </a:t>
            </a:r>
            <a:r>
              <a:rPr lang="tr-TR" sz="1600" dirty="0">
                <a:latin typeface="Arial Narrow" panose="020B0606020202030204" pitchFamily="34" charset="0"/>
                <a:ea typeface="+mj-ea"/>
                <a:cs typeface="+mj-cs"/>
              </a:rPr>
              <a:t>ve travma oluşturan hareketler sonucunda </a:t>
            </a:r>
            <a:r>
              <a:rPr lang="tr-TR" sz="1600" b="1" dirty="0">
                <a:latin typeface="Arial Narrow" panose="020B0606020202030204" pitchFamily="34" charset="0"/>
                <a:ea typeface="+mj-ea"/>
                <a:cs typeface="+mj-cs"/>
              </a:rPr>
              <a:t>eklem, kas, kiriş ve diğer yumuşak dokularda bozulma, fonksiyon </a:t>
            </a:r>
            <a:r>
              <a:rPr lang="tr-TR" sz="1600" dirty="0">
                <a:latin typeface="Arial Narrow" panose="020B0606020202030204" pitchFamily="34" charset="0"/>
                <a:ea typeface="+mj-ea"/>
                <a:cs typeface="+mj-cs"/>
              </a:rPr>
              <a:t>kaybı ve ağrı ile seyreden sendromlara, </a:t>
            </a:r>
            <a:r>
              <a:rPr lang="tr-TR" sz="1600" dirty="0" err="1">
                <a:latin typeface="Arial Narrow" panose="020B0606020202030204" pitchFamily="34" charset="0"/>
                <a:ea typeface="+mj-ea"/>
                <a:cs typeface="+mj-cs"/>
              </a:rPr>
              <a:t>birikimsel</a:t>
            </a:r>
            <a:r>
              <a:rPr lang="tr-TR" sz="1600" dirty="0">
                <a:latin typeface="Arial Narrow" panose="020B0606020202030204" pitchFamily="34" charset="0"/>
                <a:ea typeface="+mj-ea"/>
                <a:cs typeface="+mj-cs"/>
              </a:rPr>
              <a:t> travma hastalıkları (BTH) denir. </a:t>
            </a:r>
          </a:p>
        </p:txBody>
      </p:sp>
    </p:spTree>
    <p:extLst>
      <p:ext uri="{BB962C8B-B14F-4D97-AF65-F5344CB8AC3E}">
        <p14:creationId xmlns:p14="http://schemas.microsoft.com/office/powerpoint/2010/main" val="811531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5"/>
            <a:ext cx="10515600" cy="4610344"/>
          </a:xfrm>
        </p:spPr>
        <p:txBody>
          <a:bodyPr>
            <a:normAutofit/>
          </a:bodyPr>
          <a:lstStyle/>
          <a:p>
            <a:pPr marL="0" indent="0">
              <a:lnSpc>
                <a:spcPct val="20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Kemiklerde kırık ve mikro kırıklar</a:t>
            </a:r>
            <a:r>
              <a:rPr lang="tr-TR" sz="1600" dirty="0">
                <a:latin typeface="Arial Narrow" panose="020B0606020202030204" pitchFamily="34" charset="0"/>
                <a:ea typeface="+mj-ea"/>
                <a:cs typeface="+mj-cs"/>
              </a:rPr>
              <a:t>, eklemlerde kıkırdak dejenerasyonu, </a:t>
            </a:r>
            <a:r>
              <a:rPr lang="tr-TR" sz="1600" b="1" dirty="0">
                <a:latin typeface="Arial Narrow" panose="020B0606020202030204" pitchFamily="34" charset="0"/>
                <a:ea typeface="+mj-ea"/>
                <a:cs typeface="+mj-cs"/>
              </a:rPr>
              <a:t>bağlarda veya </a:t>
            </a:r>
            <a:r>
              <a:rPr lang="tr-TR" sz="1600" b="1" dirty="0" err="1">
                <a:latin typeface="Arial Narrow" panose="020B0606020202030204" pitchFamily="34" charset="0"/>
                <a:ea typeface="+mj-ea"/>
                <a:cs typeface="+mj-cs"/>
              </a:rPr>
              <a:t>menisküs</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gibi diğer eklem içi oluşumlarda zedelenme, </a:t>
            </a:r>
            <a:r>
              <a:rPr lang="tr-TR" sz="1600" b="1" dirty="0">
                <a:latin typeface="Arial Narrow" panose="020B0606020202030204" pitchFamily="34" charset="0"/>
                <a:ea typeface="+mj-ea"/>
                <a:cs typeface="+mj-cs"/>
              </a:rPr>
              <a:t>kaslarda gerilme, yırtılma</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tendon</a:t>
            </a:r>
            <a:r>
              <a:rPr lang="tr-TR" sz="1600" dirty="0">
                <a:latin typeface="Arial Narrow" panose="020B0606020202030204" pitchFamily="34" charset="0"/>
                <a:ea typeface="+mj-ea"/>
                <a:cs typeface="+mj-cs"/>
              </a:rPr>
              <a:t> denilen kasların kirişlerinin kemiğe tutunma yerlerinde </a:t>
            </a:r>
            <a:r>
              <a:rPr lang="tr-TR" sz="1600" b="1" dirty="0" err="1">
                <a:latin typeface="Arial Narrow" panose="020B0606020202030204" pitchFamily="34" charset="0"/>
                <a:ea typeface="+mj-ea"/>
                <a:cs typeface="+mj-cs"/>
              </a:rPr>
              <a:t>tendinit</a:t>
            </a:r>
            <a:r>
              <a:rPr lang="tr-TR" sz="1600" b="1" dirty="0">
                <a:latin typeface="Arial Narrow" panose="020B0606020202030204" pitchFamily="34" charset="0"/>
                <a:ea typeface="+mj-ea"/>
                <a:cs typeface="+mj-cs"/>
              </a:rPr>
              <a:t> adı verilen ve bir çeşit iltihaplanma </a:t>
            </a:r>
            <a:r>
              <a:rPr lang="tr-TR" sz="1600" dirty="0">
                <a:latin typeface="Arial Narrow" panose="020B0606020202030204" pitchFamily="34" charset="0"/>
                <a:ea typeface="+mj-ea"/>
                <a:cs typeface="+mj-cs"/>
              </a:rPr>
              <a:t>olan </a:t>
            </a:r>
            <a:r>
              <a:rPr lang="tr-TR" sz="1600" dirty="0" err="1">
                <a:latin typeface="Arial Narrow" panose="020B0606020202030204" pitchFamily="34" charset="0"/>
                <a:ea typeface="+mj-ea"/>
                <a:cs typeface="+mj-cs"/>
              </a:rPr>
              <a:t>enflamasyon</a:t>
            </a:r>
            <a:r>
              <a:rPr lang="tr-TR" sz="1600" dirty="0">
                <a:latin typeface="Arial Narrow" panose="020B0606020202030204" pitchFamily="34" charset="0"/>
                <a:ea typeface="+mj-ea"/>
                <a:cs typeface="+mj-cs"/>
              </a:rPr>
              <a:t> görülebilir. </a:t>
            </a:r>
            <a:r>
              <a:rPr lang="tr-TR" sz="1600" b="1" dirty="0">
                <a:latin typeface="Arial Narrow" panose="020B0606020202030204" pitchFamily="34" charset="0"/>
                <a:ea typeface="+mj-ea"/>
                <a:cs typeface="+mj-cs"/>
              </a:rPr>
              <a:t>Kronik bel ağrıları da sık görülür. </a:t>
            </a:r>
            <a:endParaRPr lang="tr-TR" sz="1600" b="1" dirty="0" smtClean="0">
              <a:latin typeface="Arial Narrow" panose="020B0606020202030204" pitchFamily="34" charset="0"/>
              <a:ea typeface="+mj-ea"/>
              <a:cs typeface="+mj-cs"/>
            </a:endParaRPr>
          </a:p>
          <a:p>
            <a:pPr marL="0" indent="0">
              <a:lnSpc>
                <a:spcPct val="20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Bu </a:t>
            </a:r>
            <a:r>
              <a:rPr lang="tr-TR" sz="1600" dirty="0">
                <a:latin typeface="Arial Narrow" panose="020B0606020202030204" pitchFamily="34" charset="0"/>
                <a:ea typeface="+mj-ea"/>
                <a:cs typeface="+mj-cs"/>
              </a:rPr>
              <a:t>grupta ortaya çıkan </a:t>
            </a:r>
            <a:r>
              <a:rPr lang="tr-TR" sz="1600" b="1" dirty="0">
                <a:latin typeface="Arial Narrow" panose="020B0606020202030204" pitchFamily="34" charset="0"/>
                <a:ea typeface="+mj-ea"/>
                <a:cs typeface="+mj-cs"/>
              </a:rPr>
              <a:t>klinik tablonun akut problemler kadar alevli olmaması</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rahatsızlığın yeterince önemsenmemesine neden </a:t>
            </a:r>
            <a:r>
              <a:rPr lang="tr-TR" sz="1600" dirty="0">
                <a:latin typeface="Arial Narrow" panose="020B0606020202030204" pitchFamily="34" charset="0"/>
                <a:ea typeface="+mj-ea"/>
                <a:cs typeface="+mj-cs"/>
              </a:rPr>
              <a:t>olabilir. Bu yaklaşım </a:t>
            </a:r>
            <a:r>
              <a:rPr lang="tr-TR" sz="1600" b="1" dirty="0">
                <a:latin typeface="Arial Narrow" panose="020B0606020202030204" pitchFamily="34" charset="0"/>
                <a:ea typeface="+mj-ea"/>
                <a:cs typeface="+mj-cs"/>
              </a:rPr>
              <a:t>tedavi ve önlem alma sürecinde aksaklığa </a:t>
            </a:r>
            <a:r>
              <a:rPr lang="tr-TR" sz="1600" dirty="0">
                <a:latin typeface="Arial Narrow" panose="020B0606020202030204" pitchFamily="34" charset="0"/>
                <a:ea typeface="+mj-ea"/>
                <a:cs typeface="+mj-cs"/>
              </a:rPr>
              <a:t>neden olacağından, </a:t>
            </a:r>
            <a:r>
              <a:rPr lang="tr-TR" sz="1600" b="1" dirty="0">
                <a:latin typeface="Arial Narrow" panose="020B0606020202030204" pitchFamily="34" charset="0"/>
                <a:ea typeface="+mj-ea"/>
                <a:cs typeface="+mj-cs"/>
              </a:rPr>
              <a:t>sürecin kronikleşmesinin en temel nedenidir</a:t>
            </a:r>
            <a:r>
              <a:rPr lang="tr-TR" sz="1600" dirty="0">
                <a:latin typeface="Arial Narrow" panose="020B0606020202030204" pitchFamily="34" charset="0"/>
                <a:ea typeface="+mj-ea"/>
                <a:cs typeface="+mj-cs"/>
              </a:rPr>
              <a:t>. </a:t>
            </a:r>
          </a:p>
        </p:txBody>
      </p:sp>
      <p:pic>
        <p:nvPicPr>
          <p:cNvPr id="2050" name="Picture 2" descr="D:\İŞ SAĞLIĞI VE GÜVENLİĞİ UZEM\ÇEKİLEN DERSLER\2. SINIF 2. DÖNEM\İŞ KAZALARI VE MESLEK HASTALIK\resimler\BEL AĞRILAR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9951" y="4452938"/>
            <a:ext cx="2584572" cy="2364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67108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 SIK GÖRÜLEN MESLEKİ KİS HASTALIKLARI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493113"/>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2.1. El </a:t>
            </a:r>
            <a:r>
              <a:rPr lang="tr-TR" sz="1800" b="1" dirty="0">
                <a:latin typeface="Arial Narrow" panose="020B0606020202030204" pitchFamily="34" charset="0"/>
                <a:ea typeface="+mj-ea"/>
                <a:cs typeface="+mj-cs"/>
              </a:rPr>
              <a:t>ve Dirsek Problemleri </a:t>
            </a:r>
            <a:endParaRPr lang="tr-TR" sz="1800" b="1" dirty="0" smtClean="0">
              <a:latin typeface="Arial Narrow" panose="020B0606020202030204" pitchFamily="34" charset="0"/>
              <a:ea typeface="+mj-ea"/>
              <a:cs typeface="+mj-cs"/>
            </a:endParaRPr>
          </a:p>
          <a:p>
            <a:pPr>
              <a:lnSpc>
                <a:spcPct val="150000"/>
              </a:lnSpc>
              <a:buFont typeface="Wingdings" panose="05000000000000000000" pitchFamily="2" charset="2"/>
              <a:buChar char="q"/>
            </a:pPr>
            <a:r>
              <a:rPr lang="tr-TR" sz="1600" b="1" dirty="0" err="1" smtClean="0">
                <a:latin typeface="Arial Narrow" panose="020B0606020202030204" pitchFamily="34" charset="0"/>
                <a:ea typeface="+mj-ea"/>
                <a:cs typeface="+mj-cs"/>
              </a:rPr>
              <a:t>Tendinit</a:t>
            </a:r>
            <a:r>
              <a:rPr lang="tr-TR" sz="1600" b="1" dirty="0" smtClean="0">
                <a:latin typeface="Arial Narrow" panose="020B0606020202030204" pitchFamily="34" charset="0"/>
                <a:ea typeface="+mj-ea"/>
                <a:cs typeface="+mj-cs"/>
              </a:rPr>
              <a:t> : </a:t>
            </a:r>
            <a:r>
              <a:rPr lang="tr-TR" sz="1600"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Kasların</a:t>
            </a:r>
            <a:r>
              <a:rPr lang="tr-TR" sz="1600" dirty="0">
                <a:latin typeface="Arial Narrow" panose="020B0606020202030204" pitchFamily="34" charset="0"/>
                <a:ea typeface="+mj-ea"/>
                <a:cs typeface="+mj-cs"/>
              </a:rPr>
              <a:t> sonlanma bölgelerinde, </a:t>
            </a:r>
            <a:r>
              <a:rPr lang="tr-TR" sz="1600" b="1" dirty="0">
                <a:latin typeface="Arial Narrow" panose="020B0606020202030204" pitchFamily="34" charset="0"/>
                <a:ea typeface="+mj-ea"/>
                <a:cs typeface="+mj-cs"/>
              </a:rPr>
              <a:t>kemiğe tutunduğu kısma </a:t>
            </a:r>
            <a:r>
              <a:rPr lang="tr-TR" sz="1600" b="1" dirty="0" err="1">
                <a:latin typeface="Arial Narrow" panose="020B0606020202030204" pitchFamily="34" charset="0"/>
                <a:ea typeface="+mj-ea"/>
                <a:cs typeface="+mj-cs"/>
              </a:rPr>
              <a:t>tendon</a:t>
            </a:r>
            <a:r>
              <a:rPr lang="tr-TR" sz="1600" dirty="0">
                <a:latin typeface="Arial Narrow" panose="020B0606020202030204" pitchFamily="34" charset="0"/>
                <a:ea typeface="+mj-ea"/>
                <a:cs typeface="+mj-cs"/>
              </a:rPr>
              <a:t> veya kiriş denilir. Bu yapılarda, </a:t>
            </a:r>
            <a:r>
              <a:rPr lang="tr-TR" sz="1600" b="1" dirty="0">
                <a:latin typeface="Arial Narrow" panose="020B0606020202030204" pitchFamily="34" charset="0"/>
                <a:ea typeface="+mj-ea"/>
                <a:cs typeface="+mj-cs"/>
              </a:rPr>
              <a:t>tekrarlayan gerilme, kasılma</a:t>
            </a:r>
            <a:r>
              <a:rPr lang="tr-TR" sz="1600" dirty="0">
                <a:latin typeface="Arial Narrow" panose="020B0606020202030204" pitchFamily="34" charset="0"/>
                <a:ea typeface="+mj-ea"/>
                <a:cs typeface="+mj-cs"/>
              </a:rPr>
              <a:t>, sert yüzeyle, </a:t>
            </a:r>
            <a:r>
              <a:rPr lang="tr-TR" sz="1600" b="1" dirty="0">
                <a:latin typeface="Arial Narrow" panose="020B0606020202030204" pitchFamily="34" charset="0"/>
                <a:ea typeface="+mj-ea"/>
                <a:cs typeface="+mj-cs"/>
              </a:rPr>
              <a:t>titreşimle temas </a:t>
            </a:r>
            <a:r>
              <a:rPr lang="tr-TR" sz="1600" dirty="0">
                <a:latin typeface="Arial Narrow" panose="020B0606020202030204" pitchFamily="34" charset="0"/>
                <a:ea typeface="+mj-ea"/>
                <a:cs typeface="+mj-cs"/>
              </a:rPr>
              <a:t>hareketleri sonucu </a:t>
            </a:r>
            <a:r>
              <a:rPr lang="tr-TR" sz="1600" b="1" dirty="0" err="1">
                <a:latin typeface="Arial Narrow" panose="020B0606020202030204" pitchFamily="34" charset="0"/>
                <a:ea typeface="+mj-ea"/>
                <a:cs typeface="+mj-cs"/>
              </a:rPr>
              <a:t>enflamasyon</a:t>
            </a:r>
            <a:r>
              <a:rPr lang="tr-TR" sz="1600" b="1" dirty="0">
                <a:latin typeface="Arial Narrow" panose="020B0606020202030204" pitchFamily="34" charset="0"/>
                <a:ea typeface="+mj-ea"/>
                <a:cs typeface="+mj-cs"/>
              </a:rPr>
              <a:t> gelişir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Kiriş kalınlaşır </a:t>
            </a:r>
            <a:r>
              <a:rPr lang="tr-TR" sz="1600" dirty="0">
                <a:latin typeface="Arial Narrow" panose="020B0606020202030204" pitchFamily="34" charset="0"/>
                <a:ea typeface="+mj-ea"/>
                <a:cs typeface="+mj-cs"/>
              </a:rPr>
              <a:t>ve düzensiz bir hâl alır. Kiriş kılıfının bulunmadığı omuz gibi alanlarda hasarlı alan, </a:t>
            </a:r>
            <a:r>
              <a:rPr lang="tr-TR" sz="1600" dirty="0" err="1">
                <a:latin typeface="Arial Narrow" panose="020B0606020202030204" pitchFamily="34" charset="0"/>
                <a:ea typeface="+mj-ea"/>
                <a:cs typeface="+mj-cs"/>
              </a:rPr>
              <a:t>kalsifiye</a:t>
            </a:r>
            <a:r>
              <a:rPr lang="tr-TR" sz="1600" dirty="0">
                <a:latin typeface="Arial Narrow" panose="020B0606020202030204" pitchFamily="34" charset="0"/>
                <a:ea typeface="+mj-ea"/>
                <a:cs typeface="+mj-cs"/>
              </a:rPr>
              <a:t> olabilir. Yani kalsiyum tuzlarının bölgede birikmesi sonucu, sertlikler oluşur. </a:t>
            </a: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q"/>
            </a:pPr>
            <a:r>
              <a:rPr lang="tr-TR" sz="1600" b="1" dirty="0" err="1" smtClean="0">
                <a:latin typeface="Arial Narrow" panose="020B0606020202030204" pitchFamily="34" charset="0"/>
                <a:ea typeface="+mj-ea"/>
                <a:cs typeface="+mj-cs"/>
              </a:rPr>
              <a:t>Tenosinovit</a:t>
            </a:r>
            <a:r>
              <a:rPr lang="tr-TR" sz="1600" b="1" dirty="0" smtClean="0">
                <a:latin typeface="Arial Narrow" panose="020B0606020202030204" pitchFamily="34" charset="0"/>
                <a:ea typeface="+mj-ea"/>
                <a:cs typeface="+mj-cs"/>
              </a:rPr>
              <a:t> : </a:t>
            </a:r>
            <a:r>
              <a:rPr lang="tr-TR" sz="1600" dirty="0" smtClean="0">
                <a:latin typeface="Arial Narrow" panose="020B0606020202030204" pitchFamily="34" charset="0"/>
                <a:ea typeface="+mj-ea"/>
                <a:cs typeface="+mj-cs"/>
              </a:rPr>
              <a:t>Bazı </a:t>
            </a:r>
            <a:r>
              <a:rPr lang="tr-TR" sz="1600" dirty="0">
                <a:latin typeface="Arial Narrow" panose="020B0606020202030204" pitchFamily="34" charset="0"/>
                <a:ea typeface="+mj-ea"/>
                <a:cs typeface="+mj-cs"/>
              </a:rPr>
              <a:t>bölgelerde, kirişleri saran bağdokusundan oluşan yapılar vardır. </a:t>
            </a:r>
            <a:r>
              <a:rPr lang="tr-TR" sz="1600" dirty="0" err="1">
                <a:latin typeface="Arial Narrow" panose="020B0606020202030204" pitchFamily="34" charset="0"/>
                <a:ea typeface="+mj-ea"/>
                <a:cs typeface="+mj-cs"/>
              </a:rPr>
              <a:t>Sinovial</a:t>
            </a:r>
            <a:r>
              <a:rPr lang="tr-TR" sz="1600" dirty="0">
                <a:latin typeface="Arial Narrow" panose="020B0606020202030204" pitchFamily="34" charset="0"/>
                <a:ea typeface="+mj-ea"/>
                <a:cs typeface="+mj-cs"/>
              </a:rPr>
              <a:t> kılıf denilen bu yapıların içerisindeki </a:t>
            </a:r>
            <a:r>
              <a:rPr lang="tr-TR" sz="1600" b="1" dirty="0">
                <a:latin typeface="Arial Narrow" panose="020B0606020202030204" pitchFamily="34" charset="0"/>
                <a:ea typeface="+mj-ea"/>
                <a:cs typeface="+mj-cs"/>
              </a:rPr>
              <a:t>kirişlerde görülen </a:t>
            </a:r>
            <a:r>
              <a:rPr lang="tr-TR" sz="1600" b="1" dirty="0" err="1">
                <a:latin typeface="Arial Narrow" panose="020B0606020202030204" pitchFamily="34" charset="0"/>
                <a:ea typeface="+mj-ea"/>
                <a:cs typeface="+mj-cs"/>
              </a:rPr>
              <a:t>enflamasyon</a:t>
            </a:r>
            <a:r>
              <a:rPr lang="tr-TR" sz="1600" b="1" dirty="0">
                <a:latin typeface="Arial Narrow" panose="020B0606020202030204" pitchFamily="34" charset="0"/>
                <a:ea typeface="+mj-ea"/>
                <a:cs typeface="+mj-cs"/>
              </a:rPr>
              <a:t> durumuna </a:t>
            </a:r>
            <a:r>
              <a:rPr lang="tr-TR" sz="1600" b="1" dirty="0" err="1">
                <a:latin typeface="Arial Narrow" panose="020B0606020202030204" pitchFamily="34" charset="0"/>
                <a:ea typeface="+mj-ea"/>
                <a:cs typeface="+mj-cs"/>
              </a:rPr>
              <a:t>tenosinovit</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adı verilir. </a:t>
            </a:r>
            <a:r>
              <a:rPr lang="tr-TR" sz="1600" dirty="0" err="1">
                <a:latin typeface="Arial Narrow" panose="020B0606020202030204" pitchFamily="34" charset="0"/>
                <a:ea typeface="+mj-ea"/>
                <a:cs typeface="+mj-cs"/>
              </a:rPr>
              <a:t>Sinovial</a:t>
            </a:r>
            <a:r>
              <a:rPr lang="tr-TR" sz="1600" dirty="0">
                <a:latin typeface="Arial Narrow" panose="020B0606020202030204" pitchFamily="34" charset="0"/>
                <a:ea typeface="+mj-ea"/>
                <a:cs typeface="+mj-cs"/>
              </a:rPr>
              <a:t> kılıf, aşırı sıvı salgılar </a:t>
            </a:r>
            <a:r>
              <a:rPr lang="tr-TR" sz="1600" dirty="0" smtClean="0">
                <a:latin typeface="Arial Narrow" panose="020B0606020202030204" pitchFamily="34" charset="0"/>
                <a:ea typeface="+mj-ea"/>
                <a:cs typeface="+mj-cs"/>
              </a:rPr>
              <a:t>ve </a:t>
            </a:r>
            <a:r>
              <a:rPr lang="tr-TR" sz="1600" b="1" dirty="0" smtClean="0">
                <a:latin typeface="Arial Narrow" panose="020B0606020202030204" pitchFamily="34" charset="0"/>
                <a:ea typeface="+mj-ea"/>
                <a:cs typeface="+mj-cs"/>
              </a:rPr>
              <a:t>kılıf </a:t>
            </a:r>
            <a:r>
              <a:rPr lang="tr-TR" sz="1600" b="1" dirty="0">
                <a:latin typeface="Arial Narrow" panose="020B0606020202030204" pitchFamily="34" charset="0"/>
                <a:ea typeface="+mj-ea"/>
                <a:cs typeface="+mj-cs"/>
              </a:rPr>
              <a:t>içinde biriken sıvı, ağrı ve şişliğe neden olur</a:t>
            </a:r>
            <a:r>
              <a:rPr lang="tr-TR" sz="1600" dirty="0">
                <a:latin typeface="Arial Narrow" panose="020B0606020202030204" pitchFamily="34" charset="0"/>
                <a:ea typeface="+mj-ea"/>
                <a:cs typeface="+mj-cs"/>
              </a:rPr>
              <a:t>. Kirişin kılıf içinde hareketi kısıtlı ve ağrılıdır. Kiriş yapısının da bozulması ve kılıfın basısının artmasıyla tıkayıcı </a:t>
            </a:r>
            <a:r>
              <a:rPr lang="tr-TR" sz="1600" dirty="0" err="1">
                <a:latin typeface="Arial Narrow" panose="020B0606020202030204" pitchFamily="34" charset="0"/>
                <a:ea typeface="+mj-ea"/>
                <a:cs typeface="+mj-cs"/>
              </a:rPr>
              <a:t>tenosinovit</a:t>
            </a:r>
            <a:r>
              <a:rPr lang="tr-TR" sz="1600" dirty="0">
                <a:latin typeface="Arial Narrow" panose="020B0606020202030204" pitchFamily="34" charset="0"/>
                <a:ea typeface="+mj-ea"/>
                <a:cs typeface="+mj-cs"/>
              </a:rPr>
              <a:t> gelişir ve hareket kısıtlılığı olur. </a:t>
            </a:r>
          </a:p>
        </p:txBody>
      </p:sp>
      <p:pic>
        <p:nvPicPr>
          <p:cNvPr id="1026" name="Picture 2" descr="D:\İŞ SAĞLIĞI VE GÜVENLİĞİ UZEM\ÇEKİLEN DERSLER\2. SINIF 2. DÖNEM\İŞ KAZALARI VE MESLEK HASTALIK\resimler\şişme-ve-iltihaplanm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9159" y="3493478"/>
            <a:ext cx="3113209" cy="124264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İŞ SAĞLIĞI VE GÜVENLİĞİ UZEM\ÇEKİLEN DERSLER\2. SINIF 2. DÖNEM\İŞ KAZALARI VE MESLEK HASTALIK\resimler\TENOSİVONİ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4359" y="5731486"/>
            <a:ext cx="3295650" cy="1057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3105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 SIK GÖRÜLEN MESLEKİ KİS HASTALIKLARI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493113"/>
          </a:xfrm>
        </p:spPr>
        <p:txBody>
          <a:bodyPr>
            <a:normAutofit/>
          </a:bodyPr>
          <a:lstStyle/>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De </a:t>
            </a:r>
            <a:r>
              <a:rPr lang="tr-TR" sz="1600" b="1" dirty="0" err="1">
                <a:latin typeface="Arial Narrow" panose="020B0606020202030204" pitchFamily="34" charset="0"/>
                <a:ea typeface="+mj-ea"/>
                <a:cs typeface="+mj-cs"/>
              </a:rPr>
              <a:t>Quervain</a:t>
            </a:r>
            <a:r>
              <a:rPr lang="tr-TR" sz="1600" b="1" dirty="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sendromu:  </a:t>
            </a:r>
            <a:r>
              <a:rPr lang="tr-TR" sz="1600" dirty="0">
                <a:latin typeface="Arial Narrow" panose="020B0606020202030204" pitchFamily="34" charset="0"/>
                <a:ea typeface="+mj-ea"/>
                <a:cs typeface="+mj-cs"/>
              </a:rPr>
              <a:t>De </a:t>
            </a:r>
            <a:r>
              <a:rPr lang="tr-TR" sz="1600" dirty="0" err="1">
                <a:latin typeface="Arial Narrow" panose="020B0606020202030204" pitchFamily="34" charset="0"/>
                <a:ea typeface="+mj-ea"/>
                <a:cs typeface="+mj-cs"/>
              </a:rPr>
              <a:t>Quervain</a:t>
            </a:r>
            <a:r>
              <a:rPr lang="tr-TR" sz="1600" dirty="0">
                <a:latin typeface="Arial Narrow" panose="020B0606020202030204" pitchFamily="34" charset="0"/>
                <a:ea typeface="+mj-ea"/>
                <a:cs typeface="+mj-cs"/>
              </a:rPr>
              <a:t> hastalığı, </a:t>
            </a:r>
            <a:r>
              <a:rPr lang="tr-TR" sz="1600" b="1" dirty="0">
                <a:latin typeface="Arial Narrow" panose="020B0606020202030204" pitchFamily="34" charset="0"/>
                <a:ea typeface="+mj-ea"/>
                <a:cs typeface="+mj-cs"/>
              </a:rPr>
              <a:t>başparmağını çok kullananlarda </a:t>
            </a:r>
            <a:r>
              <a:rPr lang="tr-TR" sz="1600" dirty="0">
                <a:latin typeface="Arial Narrow" panose="020B0606020202030204" pitchFamily="34" charset="0"/>
                <a:ea typeface="+mj-ea"/>
                <a:cs typeface="+mj-cs"/>
              </a:rPr>
              <a:t>görülmektedir. </a:t>
            </a:r>
            <a:r>
              <a:rPr lang="tr-TR" sz="1600" b="1" dirty="0">
                <a:latin typeface="Arial Narrow" panose="020B0606020202030204" pitchFamily="34" charset="0"/>
                <a:ea typeface="+mj-ea"/>
                <a:cs typeface="+mj-cs"/>
              </a:rPr>
              <a:t>Cilalama, bileme, pense kullanımı, cerrahlar, kasaplar, elle bükme </a:t>
            </a:r>
            <a:r>
              <a:rPr lang="tr-TR" sz="1600" dirty="0">
                <a:latin typeface="Arial Narrow" panose="020B0606020202030204" pitchFamily="34" charset="0"/>
                <a:ea typeface="+mj-ea"/>
                <a:cs typeface="+mj-cs"/>
              </a:rPr>
              <a:t>işlemleri gibi. </a:t>
            </a:r>
            <a:r>
              <a:rPr lang="tr-TR" sz="1600" b="1" dirty="0">
                <a:latin typeface="Arial Narrow" panose="020B0606020202030204" pitchFamily="34" charset="0"/>
                <a:ea typeface="+mj-ea"/>
                <a:cs typeface="+mj-cs"/>
              </a:rPr>
              <a:t>Başparmağın kaslarına ait kirişler</a:t>
            </a:r>
            <a:r>
              <a:rPr lang="tr-TR" sz="1600" dirty="0">
                <a:latin typeface="Arial Narrow" panose="020B0606020202030204" pitchFamily="34" charset="0"/>
                <a:ea typeface="+mj-ea"/>
                <a:cs typeface="+mj-cs"/>
              </a:rPr>
              <a:t>, bilekte ortak bir kılıf içinde ilerler. Hastalık, kas </a:t>
            </a:r>
            <a:r>
              <a:rPr lang="tr-TR" sz="1600" dirty="0" err="1">
                <a:latin typeface="Arial Narrow" panose="020B0606020202030204" pitchFamily="34" charset="0"/>
                <a:ea typeface="+mj-ea"/>
                <a:cs typeface="+mj-cs"/>
              </a:rPr>
              <a:t>tendonlarının</a:t>
            </a:r>
            <a:r>
              <a:rPr lang="tr-TR" sz="1600" dirty="0">
                <a:latin typeface="Arial Narrow" panose="020B0606020202030204" pitchFamily="34" charset="0"/>
                <a:ea typeface="+mj-ea"/>
                <a:cs typeface="+mj-cs"/>
              </a:rPr>
              <a:t> el bileği düzeyinde geçtikleri </a:t>
            </a:r>
            <a:r>
              <a:rPr lang="tr-TR" sz="1600" b="1" dirty="0">
                <a:latin typeface="Arial Narrow" panose="020B0606020202030204" pitchFamily="34" charset="0"/>
                <a:ea typeface="+mj-ea"/>
                <a:cs typeface="+mj-cs"/>
              </a:rPr>
              <a:t>tünel içerisinde sıkışması sonucunda </a:t>
            </a:r>
            <a:r>
              <a:rPr lang="tr-TR" sz="1600" dirty="0">
                <a:latin typeface="Arial Narrow" panose="020B0606020202030204" pitchFamily="34" charset="0"/>
                <a:ea typeface="+mj-ea"/>
                <a:cs typeface="+mj-cs"/>
              </a:rPr>
              <a:t>gelişir. Tekrarlanan hareketler sonucunda, </a:t>
            </a:r>
            <a:r>
              <a:rPr lang="tr-TR" sz="1600" dirty="0" err="1">
                <a:latin typeface="Arial Narrow" panose="020B0606020202030204" pitchFamily="34" charset="0"/>
                <a:ea typeface="+mj-ea"/>
                <a:cs typeface="+mj-cs"/>
              </a:rPr>
              <a:t>tendon</a:t>
            </a:r>
            <a:r>
              <a:rPr lang="tr-TR" sz="1600" dirty="0">
                <a:latin typeface="Arial Narrow" panose="020B0606020202030204" pitchFamily="34" charset="0"/>
                <a:ea typeface="+mj-ea"/>
                <a:cs typeface="+mj-cs"/>
              </a:rPr>
              <a:t> ve </a:t>
            </a:r>
            <a:r>
              <a:rPr lang="tr-TR" sz="1600" dirty="0" err="1">
                <a:latin typeface="Arial Narrow" panose="020B0606020202030204" pitchFamily="34" charset="0"/>
                <a:ea typeface="+mj-ea"/>
                <a:cs typeface="+mj-cs"/>
              </a:rPr>
              <a:t>tendon</a:t>
            </a:r>
            <a:r>
              <a:rPr lang="tr-TR" sz="1600" dirty="0">
                <a:latin typeface="Arial Narrow" panose="020B0606020202030204" pitchFamily="34" charset="0"/>
                <a:ea typeface="+mj-ea"/>
                <a:cs typeface="+mj-cs"/>
              </a:rPr>
              <a:t> kılıflarında </a:t>
            </a:r>
            <a:r>
              <a:rPr lang="tr-TR" sz="1600" b="1" dirty="0">
                <a:latin typeface="Arial Narrow" panose="020B0606020202030204" pitchFamily="34" charset="0"/>
                <a:ea typeface="+mj-ea"/>
                <a:cs typeface="+mj-cs"/>
              </a:rPr>
              <a:t>iltihaplanma ve şişme gelişir</a:t>
            </a:r>
            <a:r>
              <a:rPr lang="tr-TR" sz="1600" dirty="0" smtClean="0">
                <a:latin typeface="Arial Narrow" panose="020B0606020202030204" pitchFamily="34" charset="0"/>
                <a:ea typeface="+mj-ea"/>
                <a:cs typeface="+mj-cs"/>
              </a:rPr>
              <a:t>.</a:t>
            </a: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q"/>
            </a:pPr>
            <a:r>
              <a:rPr lang="tr-TR" sz="1600" b="1" dirty="0" smtClean="0">
                <a:latin typeface="Arial Narrow" panose="020B0606020202030204" pitchFamily="34" charset="0"/>
                <a:ea typeface="+mj-ea"/>
                <a:cs typeface="+mj-cs"/>
              </a:rPr>
              <a:t>Tetik parmak: </a:t>
            </a:r>
            <a:r>
              <a:rPr lang="tr-TR" sz="1600" dirty="0">
                <a:latin typeface="Arial Narrow" panose="020B0606020202030204" pitchFamily="34" charset="0"/>
                <a:ea typeface="+mj-ea"/>
                <a:cs typeface="+mj-cs"/>
              </a:rPr>
              <a:t>Parmakların tekrarlayan bükülmesi </a:t>
            </a:r>
            <a:r>
              <a:rPr lang="tr-TR" sz="1600" dirty="0" smtClean="0">
                <a:latin typeface="Arial Narrow" panose="020B0606020202030204" pitchFamily="34" charset="0"/>
                <a:ea typeface="+mj-ea"/>
                <a:cs typeface="+mj-cs"/>
              </a:rPr>
              <a:t>gibi, </a:t>
            </a:r>
            <a:r>
              <a:rPr lang="tr-TR" sz="1600" b="1" dirty="0">
                <a:latin typeface="Arial Narrow" panose="020B0606020202030204" pitchFamily="34" charset="0"/>
                <a:ea typeface="+mj-ea"/>
                <a:cs typeface="+mj-cs"/>
              </a:rPr>
              <a:t>el parmaklarının kıvrılmasını sağlayan kasların </a:t>
            </a:r>
            <a:r>
              <a:rPr lang="tr-TR" sz="1600" dirty="0">
                <a:latin typeface="Arial Narrow" panose="020B0606020202030204" pitchFamily="34" charset="0"/>
                <a:ea typeface="+mj-ea"/>
                <a:cs typeface="+mj-cs"/>
              </a:rPr>
              <a:t>kirişlerinde, zorlanma sonucu küçük </a:t>
            </a:r>
            <a:r>
              <a:rPr lang="tr-TR" sz="1600" dirty="0" err="1">
                <a:latin typeface="Arial Narrow" panose="020B0606020202030204" pitchFamily="34" charset="0"/>
                <a:ea typeface="+mj-ea"/>
                <a:cs typeface="+mj-cs"/>
              </a:rPr>
              <a:t>nodüler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şişlikler oluşur</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Tendon</a:t>
            </a:r>
            <a:r>
              <a:rPr lang="tr-TR" sz="1600" dirty="0">
                <a:latin typeface="Arial Narrow" panose="020B0606020202030204" pitchFamily="34" charset="0"/>
                <a:ea typeface="+mj-ea"/>
                <a:cs typeface="+mj-cs"/>
              </a:rPr>
              <a:t> kılıfları içerisinde sıkışma sonucu, </a:t>
            </a:r>
            <a:r>
              <a:rPr lang="tr-TR" sz="1600" b="1" dirty="0">
                <a:latin typeface="Arial Narrow" panose="020B0606020202030204" pitchFamily="34" charset="0"/>
                <a:ea typeface="+mj-ea"/>
                <a:cs typeface="+mj-cs"/>
              </a:rPr>
              <a:t>parmak bükülü pozisyonda kalır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İpi sıkıca kavramak </a:t>
            </a:r>
            <a:r>
              <a:rPr lang="tr-TR" sz="1600" dirty="0">
                <a:latin typeface="Arial Narrow" panose="020B0606020202030204" pitchFamily="34" charset="0"/>
                <a:ea typeface="+mj-ea"/>
                <a:cs typeface="+mj-cs"/>
              </a:rPr>
              <a:t>gerektiren işlerde çalışanlarda, </a:t>
            </a:r>
            <a:r>
              <a:rPr lang="tr-TR" sz="1600" b="1" dirty="0">
                <a:latin typeface="Arial Narrow" panose="020B0606020202030204" pitchFamily="34" charset="0"/>
                <a:ea typeface="+mj-ea"/>
                <a:cs typeface="+mj-cs"/>
              </a:rPr>
              <a:t>kunduracılarda</a:t>
            </a:r>
            <a:r>
              <a:rPr lang="tr-TR" sz="1600" dirty="0">
                <a:latin typeface="Arial Narrow" panose="020B0606020202030204" pitchFamily="34" charset="0"/>
                <a:ea typeface="+mj-ea"/>
                <a:cs typeface="+mj-cs"/>
              </a:rPr>
              <a:t> sık görülür. </a:t>
            </a:r>
          </a:p>
        </p:txBody>
      </p:sp>
      <p:pic>
        <p:nvPicPr>
          <p:cNvPr id="3074" name="Picture 2" descr="D:\İŞ SAĞLIĞI VE GÜVENLİĞİ UZEM\ÇEKİLEN DERSLER\2. SINIF 2. DÖNEM\İŞ KAZALARI VE MESLEK HASTALIK\resimler\BAŞ PARMA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4614" y="3006969"/>
            <a:ext cx="3501537" cy="1494693"/>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D:\İŞ SAĞLIĞI VE GÜVENLİĞİ UZEM\ÇEKİLEN DERSLER\2. SINIF 2. DÖNEM\İŞ KAZALARI VE MESLEK HASTALIK\resimler\TEETİK PARMA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0399" y="5171343"/>
            <a:ext cx="3492825" cy="1679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7546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 SIK GÖRÜLEN MESLEKİ KİS HASTALIKLARI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493113"/>
          </a:xfrm>
        </p:spPr>
        <p:txBody>
          <a:bodyPr>
            <a:normAutofit/>
          </a:bodyPr>
          <a:lstStyle/>
          <a:p>
            <a:pPr>
              <a:lnSpc>
                <a:spcPct val="150000"/>
              </a:lnSpc>
              <a:buFont typeface="Wingdings" panose="05000000000000000000" pitchFamily="2" charset="2"/>
              <a:buChar char="q"/>
            </a:pPr>
            <a:r>
              <a:rPr lang="tr-TR" sz="1600" b="1" dirty="0" err="1" smtClean="0">
                <a:latin typeface="Arial Narrow" panose="020B0606020202030204" pitchFamily="34" charset="0"/>
                <a:ea typeface="+mj-ea"/>
                <a:cs typeface="+mj-cs"/>
              </a:rPr>
              <a:t>Karpal</a:t>
            </a:r>
            <a:r>
              <a:rPr lang="tr-TR" sz="1600" b="1" dirty="0" smtClean="0">
                <a:latin typeface="Arial Narrow" panose="020B0606020202030204" pitchFamily="34" charset="0"/>
                <a:ea typeface="+mj-ea"/>
                <a:cs typeface="+mj-cs"/>
              </a:rPr>
              <a:t> Tünel Sendromu: El </a:t>
            </a:r>
            <a:r>
              <a:rPr lang="tr-TR" sz="1600" b="1" dirty="0">
                <a:latin typeface="Arial Narrow" panose="020B0606020202030204" pitchFamily="34" charset="0"/>
                <a:ea typeface="+mj-ea"/>
                <a:cs typeface="+mj-cs"/>
              </a:rPr>
              <a:t>bileğinde sinir sıkışması durumudur</a:t>
            </a:r>
            <a:r>
              <a:rPr lang="tr-TR" sz="1600" dirty="0">
                <a:latin typeface="Arial Narrow" panose="020B0606020202030204" pitchFamily="34" charset="0"/>
                <a:ea typeface="+mj-ea"/>
                <a:cs typeface="+mj-cs"/>
              </a:rPr>
              <a:t>. Elimizdeki kasların çalışması ve duyusunun hissedilmesini sağlayan sinirlerden en büyüğü olan </a:t>
            </a:r>
            <a:r>
              <a:rPr lang="tr-TR" sz="1600" b="1" dirty="0" err="1">
                <a:latin typeface="Arial Narrow" panose="020B0606020202030204" pitchFamily="34" charset="0"/>
                <a:ea typeface="+mj-ea"/>
                <a:cs typeface="+mj-cs"/>
              </a:rPr>
              <a:t>median</a:t>
            </a:r>
            <a:r>
              <a:rPr lang="tr-TR" sz="1600" b="1" dirty="0">
                <a:latin typeface="Arial Narrow" panose="020B0606020202030204" pitchFamily="34" charset="0"/>
                <a:ea typeface="+mj-ea"/>
                <a:cs typeface="+mj-cs"/>
              </a:rPr>
              <a:t> sinir</a:t>
            </a:r>
            <a:r>
              <a:rPr lang="tr-TR" sz="1600" dirty="0">
                <a:latin typeface="Arial Narrow" panose="020B0606020202030204" pitchFamily="34" charset="0"/>
                <a:ea typeface="+mj-ea"/>
                <a:cs typeface="+mj-cs"/>
              </a:rPr>
              <a:t>, el bileğinin orta kısmında </a:t>
            </a:r>
            <a:r>
              <a:rPr lang="tr-TR" sz="1600" b="1" dirty="0" err="1">
                <a:latin typeface="Arial Narrow" panose="020B0606020202030204" pitchFamily="34" charset="0"/>
                <a:ea typeface="+mj-ea"/>
                <a:cs typeface="+mj-cs"/>
              </a:rPr>
              <a:t>karpal</a:t>
            </a:r>
            <a:r>
              <a:rPr lang="tr-TR" sz="1600" b="1" dirty="0">
                <a:latin typeface="Arial Narrow" panose="020B0606020202030204" pitchFamily="34" charset="0"/>
                <a:ea typeface="+mj-ea"/>
                <a:cs typeface="+mj-cs"/>
              </a:rPr>
              <a:t> tünel denilen bir tünel içerisinden avuç içine girer</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Median</a:t>
            </a:r>
            <a:r>
              <a:rPr lang="tr-TR" sz="1600" dirty="0">
                <a:latin typeface="Arial Narrow" panose="020B0606020202030204" pitchFamily="34" charset="0"/>
                <a:ea typeface="+mj-ea"/>
                <a:cs typeface="+mj-cs"/>
              </a:rPr>
              <a:t> sinirin </a:t>
            </a:r>
            <a:r>
              <a:rPr lang="tr-TR" sz="1600" b="1" dirty="0">
                <a:latin typeface="Arial Narrow" panose="020B0606020202030204" pitchFamily="34" charset="0"/>
                <a:ea typeface="+mj-ea"/>
                <a:cs typeface="+mj-cs"/>
              </a:rPr>
              <a:t>bu tünelde sıkışması</a:t>
            </a:r>
            <a:r>
              <a:rPr lang="tr-TR" sz="1600"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karpal</a:t>
            </a:r>
            <a:r>
              <a:rPr lang="tr-TR" sz="1600" b="1" dirty="0">
                <a:latin typeface="Arial Narrow" panose="020B0606020202030204" pitchFamily="34" charset="0"/>
                <a:ea typeface="+mj-ea"/>
                <a:cs typeface="+mj-cs"/>
              </a:rPr>
              <a:t> tünel sendromu olarak adlandırılır</a:t>
            </a:r>
            <a:r>
              <a:rPr lang="tr-TR" sz="1600" dirty="0">
                <a:latin typeface="Arial Narrow" panose="020B0606020202030204" pitchFamily="34" charset="0"/>
                <a:ea typeface="+mj-ea"/>
                <a:cs typeface="+mj-cs"/>
              </a:rPr>
              <a:t>. Özellikle </a:t>
            </a:r>
            <a:r>
              <a:rPr lang="tr-TR" sz="1600" b="1" dirty="0">
                <a:latin typeface="Arial Narrow" panose="020B0606020202030204" pitchFamily="34" charset="0"/>
                <a:ea typeface="+mj-ea"/>
                <a:cs typeface="+mj-cs"/>
              </a:rPr>
              <a:t>uzun süreler klavye kullanımı </a:t>
            </a:r>
            <a:r>
              <a:rPr lang="tr-TR" sz="1600" dirty="0">
                <a:latin typeface="Arial Narrow" panose="020B0606020202030204" pitchFamily="34" charset="0"/>
                <a:ea typeface="+mj-ea"/>
                <a:cs typeface="+mj-cs"/>
              </a:rPr>
              <a:t>gibi tek tip el işi yapılması, </a:t>
            </a:r>
            <a:r>
              <a:rPr lang="tr-TR" sz="1600" b="1" dirty="0">
                <a:latin typeface="Arial Narrow" panose="020B0606020202030204" pitchFamily="34" charset="0"/>
                <a:ea typeface="+mj-ea"/>
                <a:cs typeface="+mj-cs"/>
              </a:rPr>
              <a:t>bileğe uzun süre aşırı güç uygulanması</a:t>
            </a:r>
            <a:r>
              <a:rPr lang="tr-TR" sz="1600" dirty="0">
                <a:latin typeface="Arial Narrow" panose="020B0606020202030204" pitchFamily="34" charset="0"/>
                <a:ea typeface="+mj-ea"/>
                <a:cs typeface="+mj-cs"/>
              </a:rPr>
              <a:t>, bileğin uzun süre zorlayıcı pozisyonda kalması, uzun süreli, aşırı miktarda tekrarlanan hareketler, </a:t>
            </a:r>
            <a:r>
              <a:rPr lang="tr-TR" sz="1600" b="1" dirty="0">
                <a:latin typeface="Arial Narrow" panose="020B0606020202030204" pitchFamily="34" charset="0"/>
                <a:ea typeface="+mj-ea"/>
                <a:cs typeface="+mj-cs"/>
              </a:rPr>
              <a:t>titreşim, soğuk </a:t>
            </a:r>
            <a:r>
              <a:rPr lang="tr-TR" sz="1600" b="1" dirty="0" err="1">
                <a:latin typeface="Arial Narrow" panose="020B0606020202030204" pitchFamily="34" charset="0"/>
                <a:ea typeface="+mj-ea"/>
                <a:cs typeface="+mj-cs"/>
              </a:rPr>
              <a:t>maruziyeti</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karpal</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tunele</a:t>
            </a:r>
            <a:r>
              <a:rPr lang="tr-TR" sz="1600" dirty="0">
                <a:latin typeface="Arial Narrow" panose="020B0606020202030204" pitchFamily="34" charset="0"/>
                <a:ea typeface="+mj-ea"/>
                <a:cs typeface="+mj-cs"/>
              </a:rPr>
              <a:t> doğrudan basınç uygulanması gibi durumlar, eldeki </a:t>
            </a:r>
            <a:r>
              <a:rPr lang="tr-TR" sz="1600" dirty="0" err="1">
                <a:latin typeface="Arial Narrow" panose="020B0606020202030204" pitchFamily="34" charset="0"/>
                <a:ea typeface="+mj-ea"/>
                <a:cs typeface="+mj-cs"/>
              </a:rPr>
              <a:t>tendonların</a:t>
            </a:r>
            <a:r>
              <a:rPr lang="tr-TR" sz="1600" dirty="0">
                <a:latin typeface="Arial Narrow" panose="020B0606020202030204" pitchFamily="34" charset="0"/>
                <a:ea typeface="+mj-ea"/>
                <a:cs typeface="+mj-cs"/>
              </a:rPr>
              <a:t> kalınlaşmasına ve buna bağlı sinir üzerinde bası oluşmasına sebep olmaktadır. </a:t>
            </a:r>
          </a:p>
          <a:p>
            <a:pPr marL="0" indent="0">
              <a:lnSpc>
                <a:spcPct val="150000"/>
              </a:lnSpc>
              <a:buNone/>
            </a:pPr>
            <a:r>
              <a:rPr lang="tr-TR" sz="1600"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Ev işleri, halıcılık, müzisyenler, cerrahlar, montaj işleri, cilalama </a:t>
            </a:r>
            <a:r>
              <a:rPr lang="tr-TR" sz="1600" dirty="0">
                <a:latin typeface="Arial Narrow" panose="020B0606020202030204" pitchFamily="34" charset="0"/>
                <a:ea typeface="+mj-ea"/>
                <a:cs typeface="+mj-cs"/>
              </a:rPr>
              <a:t>gibi işlerde sık karşılaşılır. </a:t>
            </a:r>
            <a:r>
              <a:rPr lang="tr-TR" sz="1600" b="1" dirty="0">
                <a:latin typeface="Arial Narrow" panose="020B0606020202030204" pitchFamily="34" charset="0"/>
                <a:ea typeface="+mj-ea"/>
                <a:cs typeface="+mj-cs"/>
              </a:rPr>
              <a:t>İlk bulgular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elde güçsüzlük</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çabuk yorulma </a:t>
            </a:r>
            <a:r>
              <a:rPr lang="tr-TR" sz="1600" dirty="0">
                <a:latin typeface="Arial Narrow" panose="020B0606020202030204" pitchFamily="34" charset="0"/>
                <a:ea typeface="+mj-ea"/>
                <a:cs typeface="+mj-cs"/>
              </a:rPr>
              <a:t>ve özellikle </a:t>
            </a:r>
            <a:r>
              <a:rPr lang="tr-TR" sz="1600" b="1" dirty="0">
                <a:latin typeface="Arial Narrow" panose="020B0606020202030204" pitchFamily="34" charset="0"/>
                <a:ea typeface="+mj-ea"/>
                <a:cs typeface="+mj-cs"/>
              </a:rPr>
              <a:t>ilk üç parmakta karıncalanma </a:t>
            </a:r>
            <a:r>
              <a:rPr lang="tr-TR" sz="1600" dirty="0">
                <a:latin typeface="Arial Narrow" panose="020B0606020202030204" pitchFamily="34" charset="0"/>
                <a:ea typeface="+mj-ea"/>
                <a:cs typeface="+mj-cs"/>
              </a:rPr>
              <a:t>hissidir. </a:t>
            </a:r>
            <a:r>
              <a:rPr lang="tr-TR" sz="1600" b="1" dirty="0">
                <a:latin typeface="Arial Narrow" panose="020B0606020202030204" pitchFamily="34" charset="0"/>
                <a:ea typeface="+mj-ea"/>
                <a:cs typeface="+mj-cs"/>
              </a:rPr>
              <a:t>İlerleyen dönemlerde ağrı şiddetlenirken parmaklarda uyuşmalar </a:t>
            </a:r>
            <a:r>
              <a:rPr lang="tr-TR" sz="1600" dirty="0">
                <a:latin typeface="Arial Narrow" panose="020B0606020202030204" pitchFamily="34" charset="0"/>
                <a:ea typeface="+mj-ea"/>
                <a:cs typeface="+mj-cs"/>
              </a:rPr>
              <a:t>başlar. Eklemin korunması ve neden olan durumun hafifletilmesi sonuç vermezse, ilaçlı ve cerrahi tedavi gerekebilir. </a:t>
            </a:r>
          </a:p>
        </p:txBody>
      </p:sp>
      <p:pic>
        <p:nvPicPr>
          <p:cNvPr id="4098" name="Picture 2" descr="D:\İŞ SAĞLIĞI VE GÜVENLİĞİ UZEM\ÇEKİLEN DERSLER\2. SINIF 2. DÖNEM\İŞ KAZALARI VE MESLEK HASTALIK\resimler\Karpal-Tünel-Sendromu-4-800x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8646" y="5287108"/>
            <a:ext cx="3810000" cy="1570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5838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 SIK GÖRÜLEN MESLEKİ KİS HASTALIKLARI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493113"/>
          </a:xfrm>
        </p:spPr>
        <p:txBody>
          <a:bodyPr>
            <a:normAutofit/>
          </a:bodyPr>
          <a:lstStyle/>
          <a:p>
            <a:pPr>
              <a:lnSpc>
                <a:spcPct val="150000"/>
              </a:lnSpc>
              <a:buFont typeface="Wingdings" panose="05000000000000000000" pitchFamily="2" charset="2"/>
              <a:buChar char="q"/>
            </a:pPr>
            <a:r>
              <a:rPr lang="tr-TR" sz="1600" b="1" dirty="0" err="1">
                <a:latin typeface="Arial Narrow" panose="020B0606020202030204" pitchFamily="34" charset="0"/>
                <a:ea typeface="+mj-ea"/>
                <a:cs typeface="+mj-cs"/>
              </a:rPr>
              <a:t>Raynauld</a:t>
            </a:r>
            <a:r>
              <a:rPr lang="tr-TR" sz="1600" b="1" dirty="0">
                <a:latin typeface="Arial Narrow" panose="020B0606020202030204" pitchFamily="34" charset="0"/>
                <a:ea typeface="+mj-ea"/>
                <a:cs typeface="+mj-cs"/>
              </a:rPr>
              <a:t> sendromu </a:t>
            </a:r>
            <a:r>
              <a:rPr lang="tr-TR" sz="1600" b="1" dirty="0" smtClean="0">
                <a:latin typeface="Arial Narrow" panose="020B0606020202030204" pitchFamily="34" charset="0"/>
                <a:ea typeface="+mj-ea"/>
                <a:cs typeface="+mj-cs"/>
              </a:rPr>
              <a:t>: Beyaz </a:t>
            </a:r>
            <a:r>
              <a:rPr lang="tr-TR" sz="1600" b="1" dirty="0">
                <a:latin typeface="Arial Narrow" panose="020B0606020202030204" pitchFamily="34" charset="0"/>
                <a:ea typeface="+mj-ea"/>
                <a:cs typeface="+mj-cs"/>
              </a:rPr>
              <a:t>el sendromu da denir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Titreşimli </a:t>
            </a:r>
            <a:r>
              <a:rPr lang="tr-TR" sz="1600" dirty="0">
                <a:latin typeface="Arial Narrow" panose="020B0606020202030204" pitchFamily="34" charset="0"/>
                <a:ea typeface="+mj-ea"/>
                <a:cs typeface="+mj-cs"/>
              </a:rPr>
              <a:t>veya kan akımını engelleyen aletler kullanmak sonucu, </a:t>
            </a:r>
            <a:r>
              <a:rPr lang="tr-TR" sz="1600" b="1" dirty="0">
                <a:latin typeface="Arial Narrow" panose="020B0606020202030204" pitchFamily="34" charset="0"/>
                <a:ea typeface="+mj-ea"/>
                <a:cs typeface="+mj-cs"/>
              </a:rPr>
              <a:t>parmaklara ait damarlarda geçici daralmaya </a:t>
            </a:r>
            <a:r>
              <a:rPr lang="tr-TR" sz="1600" dirty="0">
                <a:latin typeface="Arial Narrow" panose="020B0606020202030204" pitchFamily="34" charset="0"/>
                <a:ea typeface="+mj-ea"/>
                <a:cs typeface="+mj-cs"/>
              </a:rPr>
              <a:t>bağlı olarak ortaya çıkar. Hastalığın </a:t>
            </a:r>
            <a:r>
              <a:rPr lang="tr-TR" sz="1600" b="1" dirty="0">
                <a:latin typeface="Arial Narrow" panose="020B0606020202030204" pitchFamily="34" charset="0"/>
                <a:ea typeface="+mj-ea"/>
                <a:cs typeface="+mj-cs"/>
              </a:rPr>
              <a:t>ilk safhasında parmaklarda uyuşma, hissizlik ve eklemlerde şişkinlik </a:t>
            </a:r>
            <a:r>
              <a:rPr lang="tr-TR" sz="1600" dirty="0">
                <a:latin typeface="Arial Narrow" panose="020B0606020202030204" pitchFamily="34" charset="0"/>
                <a:ea typeface="+mj-ea"/>
                <a:cs typeface="+mj-cs"/>
              </a:rPr>
              <a:t>göze çarpar. </a:t>
            </a:r>
            <a:r>
              <a:rPr lang="tr-TR" sz="1600" b="1" dirty="0">
                <a:latin typeface="Arial Narrow" panose="020B0606020202030204" pitchFamily="34" charset="0"/>
                <a:ea typeface="+mj-ea"/>
                <a:cs typeface="+mj-cs"/>
              </a:rPr>
              <a:t>Zamanla parmak uçlarından başlayarak eller beyazlaşmaya başlar</a:t>
            </a:r>
            <a:r>
              <a:rPr lang="tr-TR" sz="1600" dirty="0">
                <a:latin typeface="Arial Narrow" panose="020B0606020202030204" pitchFamily="34" charset="0"/>
                <a:ea typeface="+mj-ea"/>
                <a:cs typeface="+mj-cs"/>
              </a:rPr>
              <a:t>, el kasları ve kan dolaşımı ile ilgili sorunlar yaşanır. Uygun tedavi uygulanmadığı takdirde, </a:t>
            </a:r>
            <a:r>
              <a:rPr lang="tr-TR" sz="1600" b="1" dirty="0">
                <a:latin typeface="Arial Narrow" panose="020B0606020202030204" pitchFamily="34" charset="0"/>
                <a:ea typeface="+mj-ea"/>
                <a:cs typeface="+mj-cs"/>
              </a:rPr>
              <a:t>parmaklarda ve ellerde geri dönüşümü olmayan hasarlara yol açabilir</a:t>
            </a:r>
            <a:r>
              <a:rPr lang="tr-TR" sz="1600" dirty="0">
                <a:latin typeface="Arial Narrow" panose="020B0606020202030204" pitchFamily="34" charset="0"/>
                <a:ea typeface="+mj-ea"/>
                <a:cs typeface="+mj-cs"/>
              </a:rPr>
              <a:t>. Renk değişikliğine eşlik eden ağrı ve diğer bulgular, zamanla şiddetlenme eğilimindedir. </a:t>
            </a:r>
            <a:r>
              <a:rPr lang="tr-TR" sz="1600" b="1" dirty="0">
                <a:latin typeface="Arial Narrow" panose="020B0606020202030204" pitchFamily="34" charset="0"/>
                <a:ea typeface="+mj-ea"/>
                <a:cs typeface="+mj-cs"/>
              </a:rPr>
              <a:t>Kangren sonucu parmakların kesilmesi </a:t>
            </a:r>
            <a:r>
              <a:rPr lang="tr-TR" sz="1600" dirty="0">
                <a:latin typeface="Arial Narrow" panose="020B0606020202030204" pitchFamily="34" charset="0"/>
                <a:ea typeface="+mj-ea"/>
                <a:cs typeface="+mj-cs"/>
              </a:rPr>
              <a:t>dahi söz konusu olabilmektedir. </a:t>
            </a:r>
            <a:r>
              <a:rPr lang="tr-TR" sz="1600" b="1" dirty="0">
                <a:latin typeface="Arial Narrow" panose="020B0606020202030204" pitchFamily="34" charset="0"/>
                <a:ea typeface="+mj-ea"/>
                <a:cs typeface="+mj-cs"/>
              </a:rPr>
              <a:t>İş değişikliği ya da titreşim etkisini azaltmak </a:t>
            </a:r>
            <a:r>
              <a:rPr lang="tr-TR" sz="1600" dirty="0">
                <a:latin typeface="Arial Narrow" panose="020B0606020202030204" pitchFamily="34" charset="0"/>
                <a:ea typeface="+mj-ea"/>
                <a:cs typeface="+mj-cs"/>
              </a:rPr>
              <a:t>için eldiven kullanımı gibi öneriler, ilk alınacak tedbirlerdir. Sonuç alınamazsa, medikal tedavi uygulanabilir. </a:t>
            </a:r>
          </a:p>
          <a:p>
            <a:pPr marL="0" indent="0">
              <a:lnSpc>
                <a:spcPct val="150000"/>
              </a:lnSpc>
              <a:buNone/>
            </a:pPr>
            <a:endParaRPr lang="tr-TR" sz="1600" dirty="0">
              <a:latin typeface="Arial Narrow" panose="020B0606020202030204" pitchFamily="34" charset="0"/>
              <a:ea typeface="+mj-ea"/>
              <a:cs typeface="+mj-cs"/>
            </a:endParaRPr>
          </a:p>
        </p:txBody>
      </p:sp>
      <p:pic>
        <p:nvPicPr>
          <p:cNvPr id="5122" name="Picture 2" descr="D:\İŞ SAĞLIĞI VE GÜVENLİĞİ UZEM\ÇEKİLEN DERSLER\2. SINIF 2. DÖNEM\İŞ KAZALARI VE MESLEK HASTALIK\resimler\beyaz 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6454" y="4662121"/>
            <a:ext cx="3408604" cy="191525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İŞ SAĞLIĞI VE GÜVENLİĞİ UZEM\ÇEKİLEN DERSLER\2. SINIF 2. DÖNEM\İŞ KAZALARI VE MESLEK HASTALIK\resimler\beyaz el 2.jpg"/>
          <p:cNvPicPr>
            <a:picLocks noChangeAspect="1" noChangeArrowheads="1"/>
          </p:cNvPicPr>
          <p:nvPr/>
        </p:nvPicPr>
        <p:blipFill rotWithShape="1">
          <a:blip r:embed="rId3">
            <a:extLst>
              <a:ext uri="{28A0092B-C50C-407E-A947-70E740481C1C}">
                <a14:useLocalDpi xmlns:a14="http://schemas.microsoft.com/office/drawing/2010/main" val="0"/>
              </a:ext>
            </a:extLst>
          </a:blip>
          <a:srcRect t="13889" b="13800"/>
          <a:stretch/>
        </p:blipFill>
        <p:spPr bwMode="auto">
          <a:xfrm>
            <a:off x="5545014" y="4689963"/>
            <a:ext cx="4940215" cy="1887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7128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 SIK GÖRÜLEN MESLEKİ KİS HASTALIKLARI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493113"/>
          </a:xfrm>
        </p:spPr>
        <p:txBody>
          <a:bodyPr>
            <a:normAutofit/>
          </a:bodyPr>
          <a:lstStyle/>
          <a:p>
            <a:pPr marL="0" indent="0">
              <a:lnSpc>
                <a:spcPct val="100000"/>
              </a:lnSpc>
              <a:buNone/>
            </a:pPr>
            <a:r>
              <a:rPr lang="tr-TR" sz="1800" b="1" dirty="0" smtClean="0">
                <a:latin typeface="Arial Narrow" panose="020B0606020202030204" pitchFamily="34" charset="0"/>
                <a:ea typeface="+mj-ea"/>
                <a:cs typeface="+mj-cs"/>
              </a:rPr>
              <a:t>2.2. Kol </a:t>
            </a:r>
            <a:r>
              <a:rPr lang="tr-TR" sz="1800" b="1" dirty="0">
                <a:latin typeface="Arial Narrow" panose="020B0606020202030204" pitchFamily="34" charset="0"/>
                <a:ea typeface="+mj-ea"/>
                <a:cs typeface="+mj-cs"/>
              </a:rPr>
              <a:t>ve dirsek problemleri </a:t>
            </a:r>
            <a:endParaRPr lang="tr-TR" sz="1800" b="1" dirty="0" smtClean="0">
              <a:latin typeface="Arial Narrow" panose="020B0606020202030204" pitchFamily="34" charset="0"/>
              <a:ea typeface="+mj-ea"/>
              <a:cs typeface="+mj-cs"/>
            </a:endParaRPr>
          </a:p>
          <a:p>
            <a:pPr marL="0" indent="0">
              <a:lnSpc>
                <a:spcPct val="100000"/>
              </a:lnSpc>
              <a:buNone/>
            </a:pPr>
            <a:r>
              <a:rPr lang="tr-TR" sz="18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Değişik kas gruplarında tekrarlanan zorlayıcı hareketler, </a:t>
            </a:r>
            <a:r>
              <a:rPr lang="tr-TR" sz="1600" dirty="0" err="1">
                <a:latin typeface="Arial Narrow" panose="020B0606020202030204" pitchFamily="34" charset="0"/>
                <a:ea typeface="+mj-ea"/>
                <a:cs typeface="+mj-cs"/>
              </a:rPr>
              <a:t>tendonlarda</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enflamasyona</a:t>
            </a:r>
            <a:r>
              <a:rPr lang="tr-TR" sz="1600" dirty="0">
                <a:latin typeface="Arial Narrow" panose="020B0606020202030204" pitchFamily="34" charset="0"/>
                <a:ea typeface="+mj-ea"/>
                <a:cs typeface="+mj-cs"/>
              </a:rPr>
              <a:t> sebep olabilir. </a:t>
            </a:r>
          </a:p>
          <a:p>
            <a:pPr>
              <a:lnSpc>
                <a:spcPct val="150000"/>
              </a:lnSpc>
              <a:buFont typeface="Wingdings" panose="05000000000000000000" pitchFamily="2" charset="2"/>
              <a:buChar char="q"/>
            </a:pPr>
            <a:r>
              <a:rPr lang="tr-TR" sz="1800" b="1" dirty="0" err="1">
                <a:latin typeface="Arial Narrow" panose="020B0606020202030204" pitchFamily="34" charset="0"/>
                <a:ea typeface="+mj-ea"/>
                <a:cs typeface="+mj-cs"/>
              </a:rPr>
              <a:t>Lateral</a:t>
            </a:r>
            <a:r>
              <a:rPr lang="tr-TR" sz="1800" b="1" dirty="0">
                <a:latin typeface="Arial Narrow" panose="020B0606020202030204" pitchFamily="34" charset="0"/>
                <a:ea typeface="+mj-ea"/>
                <a:cs typeface="+mj-cs"/>
              </a:rPr>
              <a:t> ve </a:t>
            </a:r>
            <a:r>
              <a:rPr lang="tr-TR" sz="1800" b="1" dirty="0" err="1">
                <a:latin typeface="Arial Narrow" panose="020B0606020202030204" pitchFamily="34" charset="0"/>
                <a:ea typeface="+mj-ea"/>
                <a:cs typeface="+mj-cs"/>
              </a:rPr>
              <a:t>medial</a:t>
            </a:r>
            <a:r>
              <a:rPr lang="tr-TR" sz="1800" b="1" dirty="0">
                <a:latin typeface="Arial Narrow" panose="020B0606020202030204" pitchFamily="34" charset="0"/>
                <a:ea typeface="+mj-ea"/>
                <a:cs typeface="+mj-cs"/>
              </a:rPr>
              <a:t> </a:t>
            </a:r>
            <a:r>
              <a:rPr lang="tr-TR" sz="1800" b="1" dirty="0" err="1">
                <a:latin typeface="Arial Narrow" panose="020B0606020202030204" pitchFamily="34" charset="0"/>
                <a:ea typeface="+mj-ea"/>
                <a:cs typeface="+mj-cs"/>
              </a:rPr>
              <a:t>epikondilit</a:t>
            </a:r>
            <a:r>
              <a:rPr lang="tr-TR" sz="1800" b="1"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Kol bölgesinde yer alan </a:t>
            </a:r>
            <a:r>
              <a:rPr lang="tr-TR" sz="1600" b="1" dirty="0" err="1">
                <a:latin typeface="Arial Narrow" panose="020B0606020202030204" pitchFamily="34" charset="0"/>
                <a:ea typeface="+mj-ea"/>
                <a:cs typeface="+mj-cs"/>
              </a:rPr>
              <a:t>humerus</a:t>
            </a:r>
            <a:r>
              <a:rPr lang="tr-TR" sz="1600" b="1" dirty="0">
                <a:latin typeface="Arial Narrow" panose="020B0606020202030204" pitchFamily="34" charset="0"/>
                <a:ea typeface="+mj-ea"/>
                <a:cs typeface="+mj-cs"/>
              </a:rPr>
              <a:t> adlı kemiğin alt kısmında iki küçük çıkıntı bulunur</a:t>
            </a:r>
            <a:r>
              <a:rPr lang="tr-TR" sz="1600" dirty="0">
                <a:latin typeface="Arial Narrow" panose="020B0606020202030204" pitchFamily="34" charset="0"/>
                <a:ea typeface="+mj-ea"/>
                <a:cs typeface="+mj-cs"/>
              </a:rPr>
              <a:t>. Bunlara </a:t>
            </a:r>
            <a:r>
              <a:rPr lang="tr-TR" sz="1600" b="1" dirty="0">
                <a:latin typeface="Arial Narrow" panose="020B0606020202030204" pitchFamily="34" charset="0"/>
                <a:ea typeface="+mj-ea"/>
                <a:cs typeface="+mj-cs"/>
              </a:rPr>
              <a:t>iç yani </a:t>
            </a:r>
            <a:r>
              <a:rPr lang="tr-TR" sz="1600" b="1" dirty="0" err="1">
                <a:latin typeface="Arial Narrow" panose="020B0606020202030204" pitchFamily="34" charset="0"/>
                <a:ea typeface="+mj-ea"/>
                <a:cs typeface="+mj-cs"/>
              </a:rPr>
              <a:t>medial</a:t>
            </a:r>
            <a:r>
              <a:rPr lang="tr-TR" sz="1600" b="1" dirty="0">
                <a:latin typeface="Arial Narrow" panose="020B0606020202030204" pitchFamily="34" charset="0"/>
                <a:ea typeface="+mj-ea"/>
                <a:cs typeface="+mj-cs"/>
              </a:rPr>
              <a:t> ve dış yani </a:t>
            </a:r>
            <a:r>
              <a:rPr lang="tr-TR" sz="1600" b="1" dirty="0" err="1">
                <a:latin typeface="Arial Narrow" panose="020B0606020202030204" pitchFamily="34" charset="0"/>
                <a:ea typeface="+mj-ea"/>
                <a:cs typeface="+mj-cs"/>
              </a:rPr>
              <a:t>lateral</a:t>
            </a:r>
            <a:r>
              <a:rPr lang="tr-TR" sz="1600" b="1"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epikondil</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adı verilir. </a:t>
            </a:r>
            <a:r>
              <a:rPr lang="tr-TR" sz="1600" b="1" dirty="0">
                <a:latin typeface="Arial Narrow" panose="020B0606020202030204" pitchFamily="34" charset="0"/>
                <a:ea typeface="+mj-ea"/>
                <a:cs typeface="+mj-cs"/>
              </a:rPr>
              <a:t>Bu çıkıntılara</a:t>
            </a:r>
            <a:r>
              <a:rPr lang="tr-TR" sz="1600" dirty="0">
                <a:latin typeface="Arial Narrow" panose="020B0606020202030204" pitchFamily="34" charset="0"/>
                <a:ea typeface="+mj-ea"/>
                <a:cs typeface="+mj-cs"/>
              </a:rPr>
              <a:t>, el ve </a:t>
            </a:r>
            <a:r>
              <a:rPr lang="tr-TR" sz="1600" b="1" dirty="0">
                <a:latin typeface="Arial Narrow" panose="020B0606020202030204" pitchFamily="34" charset="0"/>
                <a:ea typeface="+mj-ea"/>
                <a:cs typeface="+mj-cs"/>
              </a:rPr>
              <a:t>bilek hareketlerini yaptıran kaslar </a:t>
            </a:r>
            <a:r>
              <a:rPr lang="tr-TR" sz="1600" dirty="0">
                <a:latin typeface="Arial Narrow" panose="020B0606020202030204" pitchFamily="34" charset="0"/>
                <a:ea typeface="+mj-ea"/>
                <a:cs typeface="+mj-cs"/>
              </a:rPr>
              <a:t>tutunur. </a:t>
            </a:r>
            <a:r>
              <a:rPr lang="tr-TR" sz="1600" b="1" dirty="0">
                <a:latin typeface="Arial Narrow" panose="020B0606020202030204" pitchFamily="34" charset="0"/>
                <a:ea typeface="+mj-ea"/>
                <a:cs typeface="+mj-cs"/>
              </a:rPr>
              <a:t>Bu kasların gerilme ve zorlanmalarında</a:t>
            </a:r>
            <a:r>
              <a:rPr lang="tr-TR" sz="1600" dirty="0">
                <a:latin typeface="Arial Narrow" panose="020B0606020202030204" pitchFamily="34" charset="0"/>
                <a:ea typeface="+mj-ea"/>
                <a:cs typeface="+mj-cs"/>
              </a:rPr>
              <a:t>, zorlanan kas gruplarının kirişlerinde, </a:t>
            </a:r>
            <a:r>
              <a:rPr lang="tr-TR" sz="1600" b="1" dirty="0" err="1">
                <a:latin typeface="Arial Narrow" panose="020B0606020202030204" pitchFamily="34" charset="0"/>
                <a:ea typeface="+mj-ea"/>
                <a:cs typeface="+mj-cs"/>
              </a:rPr>
              <a:t>lateral</a:t>
            </a:r>
            <a:r>
              <a:rPr lang="tr-TR" sz="1600" b="1"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epikondilit</a:t>
            </a:r>
            <a:r>
              <a:rPr lang="tr-TR" sz="1600" b="1" dirty="0">
                <a:latin typeface="Arial Narrow" panose="020B0606020202030204" pitchFamily="34" charset="0"/>
                <a:ea typeface="+mj-ea"/>
                <a:cs typeface="+mj-cs"/>
              </a:rPr>
              <a:t> ve </a:t>
            </a:r>
            <a:r>
              <a:rPr lang="tr-TR" sz="1600" b="1" dirty="0" err="1">
                <a:latin typeface="Arial Narrow" panose="020B0606020202030204" pitchFamily="34" charset="0"/>
                <a:ea typeface="+mj-ea"/>
                <a:cs typeface="+mj-cs"/>
              </a:rPr>
              <a:t>medial</a:t>
            </a:r>
            <a:r>
              <a:rPr lang="tr-TR" sz="1600" b="1"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epikondilit</a:t>
            </a:r>
            <a:r>
              <a:rPr lang="tr-TR" sz="1600" b="1" dirty="0">
                <a:latin typeface="Arial Narrow" panose="020B0606020202030204" pitchFamily="34" charset="0"/>
                <a:ea typeface="+mj-ea"/>
                <a:cs typeface="+mj-cs"/>
              </a:rPr>
              <a:t> adı verilen iltihaplanmalar </a:t>
            </a:r>
            <a:r>
              <a:rPr lang="tr-TR" sz="1600" dirty="0">
                <a:latin typeface="Arial Narrow" panose="020B0606020202030204" pitchFamily="34" charset="0"/>
                <a:ea typeface="+mj-ea"/>
                <a:cs typeface="+mj-cs"/>
              </a:rPr>
              <a:t>olur. Bunun sonucunda, bilekten önkola </a:t>
            </a:r>
            <a:r>
              <a:rPr lang="tr-TR" sz="1600" dirty="0" smtClean="0">
                <a:latin typeface="Arial Narrow" panose="020B0606020202030204" pitchFamily="34" charset="0"/>
                <a:ea typeface="+mj-ea"/>
                <a:cs typeface="+mj-cs"/>
              </a:rPr>
              <a:t>doğru </a:t>
            </a:r>
            <a:r>
              <a:rPr lang="tr-TR" sz="1600" dirty="0">
                <a:latin typeface="Arial Narrow" panose="020B0606020202030204" pitchFamily="34" charset="0"/>
                <a:ea typeface="+mj-ea"/>
                <a:cs typeface="+mj-cs"/>
              </a:rPr>
              <a:t>yayılan ağrı olur. </a:t>
            </a:r>
            <a:endParaRPr lang="tr-TR" sz="1600"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a:t>
            </a:r>
            <a:r>
              <a:rPr lang="tr-TR" sz="1600" b="1" dirty="0" err="1" smtClean="0">
                <a:latin typeface="Arial Narrow" panose="020B0606020202030204" pitchFamily="34" charset="0"/>
                <a:ea typeface="+mj-ea"/>
                <a:cs typeface="+mj-cs"/>
              </a:rPr>
              <a:t>Lateral</a:t>
            </a:r>
            <a:r>
              <a:rPr lang="tr-TR" sz="1600" b="1" dirty="0" smtClean="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epikondilit</a:t>
            </a:r>
            <a:r>
              <a:rPr lang="tr-TR" sz="1600" dirty="0">
                <a:latin typeface="Arial Narrow" panose="020B0606020202030204" pitchFamily="34" charset="0"/>
                <a:ea typeface="+mj-ea"/>
                <a:cs typeface="+mj-cs"/>
              </a:rPr>
              <a:t>, tenisçi dirseği olarak ta bilinir ve </a:t>
            </a:r>
            <a:r>
              <a:rPr lang="tr-TR" sz="1600" b="1" dirty="0">
                <a:latin typeface="Arial Narrow" panose="020B0606020202030204" pitchFamily="34" charset="0"/>
                <a:ea typeface="+mj-ea"/>
                <a:cs typeface="+mj-cs"/>
              </a:rPr>
              <a:t>daha çok masa başı işler, marangozluk, makine işi </a:t>
            </a:r>
            <a:r>
              <a:rPr lang="tr-TR" sz="1600" dirty="0">
                <a:latin typeface="Arial Narrow" panose="020B0606020202030204" pitchFamily="34" charset="0"/>
                <a:ea typeface="+mj-ea"/>
                <a:cs typeface="+mj-cs"/>
              </a:rPr>
              <a:t>gibi kol kaslarını zorlayan meslek gruplarında yaygın görülen bir hastalıktır. </a:t>
            </a:r>
          </a:p>
          <a:p>
            <a:pPr marL="0" indent="0">
              <a:lnSpc>
                <a:spcPct val="150000"/>
              </a:lnSpc>
              <a:buNone/>
            </a:pPr>
            <a:r>
              <a:rPr lang="tr-TR" sz="1600" dirty="0" smtClean="0">
                <a:latin typeface="Arial Narrow" panose="020B0606020202030204" pitchFamily="34" charset="0"/>
                <a:ea typeface="+mj-ea"/>
                <a:cs typeface="+mj-cs"/>
              </a:rPr>
              <a:t>	</a:t>
            </a:r>
            <a:r>
              <a:rPr lang="tr-TR" sz="1600" b="1" dirty="0" err="1" smtClean="0">
                <a:latin typeface="Arial Narrow" panose="020B0606020202030204" pitchFamily="34" charset="0"/>
                <a:ea typeface="+mj-ea"/>
                <a:cs typeface="+mj-cs"/>
              </a:rPr>
              <a:t>Medial</a:t>
            </a:r>
            <a:r>
              <a:rPr lang="tr-TR" sz="1600" b="1" dirty="0" smtClean="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epikondilit</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el </a:t>
            </a:r>
            <a:r>
              <a:rPr lang="tr-TR" sz="1600" b="1" dirty="0">
                <a:latin typeface="Arial Narrow" panose="020B0606020202030204" pitchFamily="34" charset="0"/>
                <a:ea typeface="+mj-ea"/>
                <a:cs typeface="+mj-cs"/>
              </a:rPr>
              <a:t>bileğinin bükülmesi </a:t>
            </a:r>
            <a:r>
              <a:rPr lang="tr-TR" sz="1600" dirty="0">
                <a:latin typeface="Arial Narrow" panose="020B0606020202030204" pitchFamily="34" charset="0"/>
                <a:ea typeface="+mj-ea"/>
                <a:cs typeface="+mj-cs"/>
              </a:rPr>
              <a:t>işlevinden sorumlu olan kol kasları, </a:t>
            </a:r>
            <a:r>
              <a:rPr lang="tr-TR" sz="1600" dirty="0" err="1">
                <a:latin typeface="Arial Narrow" panose="020B0606020202030204" pitchFamily="34" charset="0"/>
                <a:ea typeface="+mj-ea"/>
                <a:cs typeface="+mj-cs"/>
              </a:rPr>
              <a:t>medial</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epikondilden</a:t>
            </a:r>
            <a:r>
              <a:rPr lang="tr-TR" sz="1600" dirty="0">
                <a:latin typeface="Arial Narrow" panose="020B0606020202030204" pitchFamily="34" charset="0"/>
                <a:ea typeface="+mj-ea"/>
                <a:cs typeface="+mj-cs"/>
              </a:rPr>
              <a:t> başlar. Bu kasların aşırı kullanımına bağlı olarak </a:t>
            </a:r>
            <a:r>
              <a:rPr lang="tr-TR" sz="1600" b="1" dirty="0">
                <a:latin typeface="Arial Narrow" panose="020B0606020202030204" pitchFamily="34" charset="0"/>
                <a:ea typeface="+mj-ea"/>
                <a:cs typeface="+mj-cs"/>
              </a:rPr>
              <a:t>golfçü dirseği oluşabilir</a:t>
            </a: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Ayrıca, </a:t>
            </a:r>
            <a:r>
              <a:rPr lang="tr-TR" sz="1600" dirty="0">
                <a:latin typeface="Arial Narrow" panose="020B0606020202030204" pitchFamily="34" charset="0"/>
                <a:ea typeface="+mj-ea"/>
                <a:cs typeface="+mj-cs"/>
              </a:rPr>
              <a:t>sürekli yazı yazanlarda </a:t>
            </a:r>
            <a:r>
              <a:rPr lang="tr-TR" sz="1600" b="1" dirty="0">
                <a:latin typeface="Arial Narrow" panose="020B0606020202030204" pitchFamily="34" charset="0"/>
                <a:ea typeface="+mj-ea"/>
                <a:cs typeface="+mj-cs"/>
              </a:rPr>
              <a:t>ve marangozlarda da rastlanabilmektedir</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1177752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 SIK GÖRÜLEN MESLEKİ KİS HASTALIKLARI</a:t>
            </a:r>
            <a:endParaRPr lang="tr-TR" sz="3600" dirty="0">
              <a:latin typeface="Arial Narrow" panose="020B0606020202030204" pitchFamily="34" charset="0"/>
            </a:endParaRPr>
          </a:p>
        </p:txBody>
      </p:sp>
      <p:sp>
        <p:nvSpPr>
          <p:cNvPr id="3" name="İçerik Yer Tutucusu 2"/>
          <p:cNvSpPr>
            <a:spLocks noGrp="1"/>
          </p:cNvSpPr>
          <p:nvPr>
            <p:ph idx="1"/>
          </p:nvPr>
        </p:nvSpPr>
        <p:spPr>
          <a:xfrm>
            <a:off x="779584" y="1614609"/>
            <a:ext cx="10515600" cy="4786191"/>
          </a:xfrm>
        </p:spPr>
        <p:txBody>
          <a:bodyPr>
            <a:normAutofit lnSpcReduction="10000"/>
          </a:bodyPr>
          <a:lstStyle/>
          <a:p>
            <a:pPr>
              <a:lnSpc>
                <a:spcPct val="150000"/>
              </a:lnSpc>
              <a:buFont typeface="Wingdings" panose="05000000000000000000" pitchFamily="2" charset="2"/>
              <a:buChar char="q"/>
            </a:pPr>
            <a:r>
              <a:rPr lang="tr-TR" sz="1600" b="1" dirty="0" err="1">
                <a:latin typeface="Arial Narrow" panose="020B0606020202030204" pitchFamily="34" charset="0"/>
                <a:ea typeface="+mj-ea"/>
                <a:cs typeface="+mj-cs"/>
              </a:rPr>
              <a:t>Pronator</a:t>
            </a:r>
            <a:r>
              <a:rPr lang="tr-TR" sz="1600" b="1" dirty="0">
                <a:latin typeface="Arial Narrow" panose="020B0606020202030204" pitchFamily="34" charset="0"/>
                <a:ea typeface="+mj-ea"/>
                <a:cs typeface="+mj-cs"/>
              </a:rPr>
              <a:t> teres </a:t>
            </a:r>
            <a:r>
              <a:rPr lang="tr-TR" sz="1600" b="1" dirty="0" smtClean="0">
                <a:latin typeface="Arial Narrow" panose="020B0606020202030204" pitchFamily="34" charset="0"/>
                <a:ea typeface="+mj-ea"/>
                <a:cs typeface="+mj-cs"/>
              </a:rPr>
              <a:t>sendromu: </a:t>
            </a:r>
            <a:r>
              <a:rPr lang="tr-TR" sz="1600" b="1" dirty="0">
                <a:latin typeface="Arial Narrow" panose="020B0606020202030204" pitchFamily="34" charset="0"/>
                <a:ea typeface="+mj-ea"/>
                <a:cs typeface="+mj-cs"/>
              </a:rPr>
              <a:t>Ön kola içe dönme hareketini</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pronator</a:t>
            </a:r>
            <a:r>
              <a:rPr lang="tr-TR" sz="1600" dirty="0">
                <a:latin typeface="Arial Narrow" panose="020B0606020202030204" pitchFamily="34" charset="0"/>
                <a:ea typeface="+mj-ea"/>
                <a:cs typeface="+mj-cs"/>
              </a:rPr>
              <a:t> teres kası yaptırır. </a:t>
            </a:r>
            <a:r>
              <a:rPr lang="tr-TR" sz="1600" dirty="0" err="1">
                <a:latin typeface="Arial Narrow" panose="020B0606020202030204" pitchFamily="34" charset="0"/>
                <a:ea typeface="+mj-ea"/>
                <a:cs typeface="+mj-cs"/>
              </a:rPr>
              <a:t>Median</a:t>
            </a:r>
            <a:r>
              <a:rPr lang="tr-TR" sz="1600" dirty="0">
                <a:latin typeface="Arial Narrow" panose="020B0606020202030204" pitchFamily="34" charset="0"/>
                <a:ea typeface="+mj-ea"/>
                <a:cs typeface="+mj-cs"/>
              </a:rPr>
              <a:t> sinir, bu kasın ortasından geçer. Bileğin sık sık dışa bükülmesi ve </a:t>
            </a:r>
            <a:r>
              <a:rPr lang="tr-TR" sz="1600" b="1" dirty="0">
                <a:latin typeface="Arial Narrow" panose="020B0606020202030204" pitchFamily="34" charset="0"/>
                <a:ea typeface="+mj-ea"/>
                <a:cs typeface="+mj-cs"/>
              </a:rPr>
              <a:t>zorlu içe bükülmesi hareketlerinde bu kas aşırı kasılacağından</a:t>
            </a:r>
            <a:r>
              <a:rPr lang="tr-TR" sz="1600" dirty="0">
                <a:latin typeface="Arial Narrow" panose="020B0606020202030204" pitchFamily="34" charset="0"/>
                <a:ea typeface="+mj-ea"/>
                <a:cs typeface="+mj-cs"/>
              </a:rPr>
              <a:t>, sinire bası yaparak kol hareketleri esnasında ağrı ortaya çıkmasına sebep olur. İstirahat ve koruma önemlidir. </a:t>
            </a:r>
            <a:endParaRPr lang="tr-TR" sz="1600" dirty="0" smtClean="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q"/>
            </a:pPr>
            <a:r>
              <a:rPr lang="tr-TR" sz="1600" b="1" dirty="0" err="1" smtClean="0">
                <a:latin typeface="Arial Narrow" panose="020B0606020202030204" pitchFamily="34" charset="0"/>
                <a:ea typeface="+mj-ea"/>
                <a:cs typeface="+mj-cs"/>
              </a:rPr>
              <a:t>Radial</a:t>
            </a:r>
            <a:r>
              <a:rPr lang="tr-TR" sz="1600" b="1" dirty="0" smtClean="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tunel</a:t>
            </a:r>
            <a:r>
              <a:rPr lang="tr-TR" sz="1600" b="1" dirty="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sendromu: </a:t>
            </a:r>
            <a:r>
              <a:rPr lang="tr-TR" sz="1600" b="1" dirty="0">
                <a:latin typeface="Arial Narrow" panose="020B0606020202030204" pitchFamily="34" charset="0"/>
                <a:ea typeface="+mj-ea"/>
                <a:cs typeface="+mj-cs"/>
              </a:rPr>
              <a:t>Kola dışa dönme hareketini </a:t>
            </a:r>
            <a:r>
              <a:rPr lang="tr-TR" sz="1600" dirty="0">
                <a:latin typeface="Arial Narrow" panose="020B0606020202030204" pitchFamily="34" charset="0"/>
                <a:ea typeface="+mj-ea"/>
                <a:cs typeface="+mj-cs"/>
              </a:rPr>
              <a:t>yaptıran kasın kalınlaşmasına bağlı olarak </a:t>
            </a:r>
            <a:r>
              <a:rPr lang="tr-TR" sz="1600" dirty="0" err="1">
                <a:latin typeface="Arial Narrow" panose="020B0606020202030204" pitchFamily="34" charset="0"/>
                <a:ea typeface="+mj-ea"/>
                <a:cs typeface="+mj-cs"/>
              </a:rPr>
              <a:t>median</a:t>
            </a:r>
            <a:r>
              <a:rPr lang="tr-TR" sz="1600" dirty="0">
                <a:latin typeface="Arial Narrow" panose="020B0606020202030204" pitchFamily="34" charset="0"/>
                <a:ea typeface="+mj-ea"/>
                <a:cs typeface="+mj-cs"/>
              </a:rPr>
              <a:t> sinirin baskılanmasının sonucudur. </a:t>
            </a:r>
            <a:r>
              <a:rPr lang="tr-TR" sz="1600" b="1" dirty="0">
                <a:latin typeface="Arial Narrow" panose="020B0606020202030204" pitchFamily="34" charset="0"/>
                <a:ea typeface="+mj-ea"/>
                <a:cs typeface="+mj-cs"/>
              </a:rPr>
              <a:t>Sıklıkla önkolun tekrarlanan içe dönme hareketleri</a:t>
            </a:r>
            <a:r>
              <a:rPr lang="tr-TR" sz="1600" dirty="0">
                <a:latin typeface="Arial Narrow" panose="020B0606020202030204" pitchFamily="34" charset="0"/>
                <a:ea typeface="+mj-ea"/>
                <a:cs typeface="+mj-cs"/>
              </a:rPr>
              <a:t>, bileğin tekrarlanan bükülme, gerilme ve dönmesi gibi hareketler sebep olabilir. </a:t>
            </a:r>
            <a:r>
              <a:rPr lang="tr-TR" sz="1600" b="1" dirty="0">
                <a:latin typeface="Arial Narrow" panose="020B0606020202030204" pitchFamily="34" charset="0"/>
                <a:ea typeface="+mj-ea"/>
                <a:cs typeface="+mj-cs"/>
              </a:rPr>
              <a:t>El </a:t>
            </a:r>
            <a:r>
              <a:rPr lang="tr-TR" sz="1600" b="1" dirty="0" smtClean="0">
                <a:latin typeface="Arial Narrow" panose="020B0606020202030204" pitchFamily="34" charset="0"/>
                <a:ea typeface="+mj-ea"/>
                <a:cs typeface="+mj-cs"/>
              </a:rPr>
              <a:t>aletleri kullananlarda görülebilir.</a:t>
            </a:r>
          </a:p>
          <a:p>
            <a:pPr>
              <a:lnSpc>
                <a:spcPct val="150000"/>
              </a:lnSpc>
              <a:buFont typeface="Wingdings" panose="05000000000000000000" pitchFamily="2" charset="2"/>
              <a:buChar char="q"/>
            </a:pP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q"/>
            </a:pPr>
            <a:r>
              <a:rPr lang="tr-TR" sz="1600" b="1" dirty="0" err="1">
                <a:latin typeface="Arial Narrow" panose="020B0606020202030204" pitchFamily="34" charset="0"/>
                <a:ea typeface="+mj-ea"/>
                <a:cs typeface="+mj-cs"/>
              </a:rPr>
              <a:t>Kübital</a:t>
            </a:r>
            <a:r>
              <a:rPr lang="tr-TR" sz="1600" b="1" dirty="0">
                <a:latin typeface="Arial Narrow" panose="020B0606020202030204" pitchFamily="34" charset="0"/>
                <a:ea typeface="+mj-ea"/>
                <a:cs typeface="+mj-cs"/>
              </a:rPr>
              <a:t> tünel sendromu </a:t>
            </a:r>
            <a:r>
              <a:rPr lang="tr-TR" sz="1600" b="1" dirty="0" smtClean="0">
                <a:latin typeface="Arial Narrow" panose="020B0606020202030204" pitchFamily="34" charset="0"/>
                <a:ea typeface="+mj-ea"/>
                <a:cs typeface="+mj-cs"/>
              </a:rPr>
              <a:t>: </a:t>
            </a:r>
            <a:r>
              <a:rPr lang="tr-TR" sz="1600" dirty="0" err="1" smtClean="0">
                <a:latin typeface="Arial Narrow" panose="020B0606020202030204" pitchFamily="34" charset="0"/>
                <a:ea typeface="+mj-ea"/>
                <a:cs typeface="+mj-cs"/>
              </a:rPr>
              <a:t>Ulnar</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sinirin </a:t>
            </a:r>
            <a:r>
              <a:rPr lang="tr-TR" sz="1600" b="1" dirty="0">
                <a:latin typeface="Arial Narrow" panose="020B0606020202030204" pitchFamily="34" charset="0"/>
                <a:ea typeface="+mj-ea"/>
                <a:cs typeface="+mj-cs"/>
              </a:rPr>
              <a:t>dirsek seviyesinde sıkışmasıdır</a:t>
            </a:r>
            <a:r>
              <a:rPr lang="tr-TR" sz="1600" dirty="0">
                <a:latin typeface="Arial Narrow" panose="020B0606020202030204" pitchFamily="34" charset="0"/>
                <a:ea typeface="+mj-ea"/>
                <a:cs typeface="+mj-cs"/>
              </a:rPr>
              <a:t>. Mesleki olarak </a:t>
            </a:r>
            <a:r>
              <a:rPr lang="tr-TR" sz="1600" b="1" dirty="0">
                <a:latin typeface="Arial Narrow" panose="020B0606020202030204" pitchFamily="34" charset="0"/>
                <a:ea typeface="+mj-ea"/>
                <a:cs typeface="+mj-cs"/>
              </a:rPr>
              <a:t>dirseğin sert zemine konularak çalışılmasının </a:t>
            </a:r>
            <a:r>
              <a:rPr lang="tr-TR" sz="1600" dirty="0">
                <a:latin typeface="Arial Narrow" panose="020B0606020202030204" pitchFamily="34" charset="0"/>
                <a:ea typeface="+mj-ea"/>
                <a:cs typeface="+mj-cs"/>
              </a:rPr>
              <a:t>gerektiği durumlarda ortaya çıkar. </a:t>
            </a:r>
            <a:r>
              <a:rPr lang="tr-TR" sz="1600" b="1" dirty="0">
                <a:latin typeface="Arial Narrow" panose="020B0606020202030204" pitchFamily="34" charset="0"/>
                <a:ea typeface="+mj-ea"/>
                <a:cs typeface="+mj-cs"/>
              </a:rPr>
              <a:t>Masa başı işlerde çalışanlarda </a:t>
            </a:r>
            <a:r>
              <a:rPr lang="tr-TR" sz="1600" dirty="0">
                <a:latin typeface="Arial Narrow" panose="020B0606020202030204" pitchFamily="34" charset="0"/>
                <a:ea typeface="+mj-ea"/>
                <a:cs typeface="+mj-cs"/>
              </a:rPr>
              <a:t>sık görülür. Dirseğin iç yüzünde ağrı, elin 4-­‐5.inci parmaklarında uyuşma ve karıncalanma, hareket kısıtlılığı gelişebilir. Öncelikle, sinir sıkışmasına sebep olan hareket veya pozisyon değiştirilerek, bölgenin istirahati temin edilmeli veya dirsek koruyucular kullanılmalıdır. </a:t>
            </a:r>
          </a:p>
        </p:txBody>
      </p:sp>
      <p:pic>
        <p:nvPicPr>
          <p:cNvPr id="6146" name="Picture 2" descr="D:\İŞ SAĞLIĞI VE GÜVENLİĞİ UZEM\ÇEKİLEN DERSLER\2. SINIF 2. DÖNEM\İŞ KAZALARI VE MESLEK HASTALIK\resimler\Pronator teres sendromu.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8104867" y="1153083"/>
            <a:ext cx="1012195" cy="3363794"/>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D:\İŞ SAĞLIĞI VE GÜVENLİĞİ UZEM\ÇEKİLEN DERSLER\2. SINIF 2. DÖNEM\İŞ KAZALARI VE MESLEK HASTALIK\resimler\Radial tunel sendromu.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0037" y="4085310"/>
            <a:ext cx="3552825" cy="871537"/>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D:\İŞ SAĞLIĞI VE GÜVENLİĞİ UZEM\ÇEKİLEN DERSLER\2. SINIF 2. DÖNEM\İŞ KAZALARI VE MESLEK HASTALIK\resimler\Kübital tünel sendromu 2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0037" y="5931878"/>
            <a:ext cx="3552825" cy="926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93968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 SIK GÖRÜLEN MESLEKİ KİS HASTALIKLARI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493113"/>
          </a:xfrm>
        </p:spPr>
        <p:txBody>
          <a:bodyPr>
            <a:normAutofit/>
          </a:bodyPr>
          <a:lstStyle/>
          <a:p>
            <a:pPr marL="0" indent="0">
              <a:lnSpc>
                <a:spcPct val="100000"/>
              </a:lnSpc>
              <a:buNone/>
            </a:pPr>
            <a:r>
              <a:rPr lang="tr-TR" sz="1800" b="1" dirty="0" smtClean="0">
                <a:latin typeface="Arial Narrow" panose="020B0606020202030204" pitchFamily="34" charset="0"/>
                <a:ea typeface="+mj-ea"/>
                <a:cs typeface="+mj-cs"/>
              </a:rPr>
              <a:t>2.3. Omuz </a:t>
            </a:r>
            <a:r>
              <a:rPr lang="tr-TR" sz="1800" b="1" dirty="0">
                <a:latin typeface="Arial Narrow" panose="020B0606020202030204" pitchFamily="34" charset="0"/>
                <a:ea typeface="+mj-ea"/>
                <a:cs typeface="+mj-cs"/>
              </a:rPr>
              <a:t>ve boyun problemleri </a:t>
            </a:r>
            <a:endParaRPr lang="tr-TR" sz="1800" b="1" dirty="0" smtClean="0">
              <a:latin typeface="Arial Narrow" panose="020B0606020202030204" pitchFamily="34" charset="0"/>
              <a:ea typeface="+mj-ea"/>
              <a:cs typeface="+mj-cs"/>
            </a:endParaRPr>
          </a:p>
          <a:p>
            <a:pPr>
              <a:lnSpc>
                <a:spcPct val="150000"/>
              </a:lnSpc>
              <a:buFont typeface="Wingdings" panose="05000000000000000000" pitchFamily="2" charset="2"/>
              <a:buChar char="q"/>
            </a:pPr>
            <a:r>
              <a:rPr lang="tr-TR" sz="1600" b="1" dirty="0" err="1" smtClean="0">
                <a:latin typeface="Arial Narrow" panose="020B0606020202030204" pitchFamily="34" charset="0"/>
                <a:ea typeface="+mj-ea"/>
                <a:cs typeface="+mj-cs"/>
              </a:rPr>
              <a:t>Rotator</a:t>
            </a:r>
            <a:r>
              <a:rPr lang="tr-TR" sz="1600" b="1"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kılıf </a:t>
            </a:r>
            <a:r>
              <a:rPr lang="tr-TR" sz="1600" b="1" dirty="0" err="1" smtClean="0">
                <a:latin typeface="Arial Narrow" panose="020B0606020202030204" pitchFamily="34" charset="0"/>
                <a:ea typeface="+mj-ea"/>
                <a:cs typeface="+mj-cs"/>
              </a:rPr>
              <a:t>tendiniti</a:t>
            </a:r>
            <a:r>
              <a:rPr lang="tr-TR" sz="1600" b="1"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Omuzun </a:t>
            </a:r>
            <a:r>
              <a:rPr lang="tr-TR" sz="1600" b="1" dirty="0">
                <a:latin typeface="Arial Narrow" panose="020B0606020202030204" pitchFamily="34" charset="0"/>
                <a:ea typeface="+mj-ea"/>
                <a:cs typeface="+mj-cs"/>
              </a:rPr>
              <a:t>en sık görülen problemidir</a:t>
            </a:r>
            <a:r>
              <a:rPr lang="tr-TR" sz="1600" dirty="0">
                <a:latin typeface="Arial Narrow" panose="020B0606020202030204" pitchFamily="34" charset="0"/>
                <a:ea typeface="+mj-ea"/>
                <a:cs typeface="+mj-cs"/>
              </a:rPr>
              <a:t>. Omuzda bulunan ve </a:t>
            </a:r>
            <a:r>
              <a:rPr lang="tr-TR" sz="1600" b="1" dirty="0">
                <a:latin typeface="Arial Narrow" panose="020B0606020202030204" pitchFamily="34" charset="0"/>
                <a:ea typeface="+mj-ea"/>
                <a:cs typeface="+mj-cs"/>
              </a:rPr>
              <a:t>kola içe dönme, dışa dönme, kolu gövdeden uzaklaştırm</a:t>
            </a:r>
            <a:r>
              <a:rPr lang="tr-TR" sz="1600" dirty="0">
                <a:latin typeface="Arial Narrow" panose="020B0606020202030204" pitchFamily="34" charset="0"/>
                <a:ea typeface="+mj-ea"/>
                <a:cs typeface="+mj-cs"/>
              </a:rPr>
              <a:t>a hareketlerini yaptıran </a:t>
            </a:r>
            <a:r>
              <a:rPr lang="tr-TR" sz="1600" b="1" dirty="0">
                <a:latin typeface="Arial Narrow" panose="020B0606020202030204" pitchFamily="34" charset="0"/>
                <a:ea typeface="+mj-ea"/>
                <a:cs typeface="+mj-cs"/>
              </a:rPr>
              <a:t>dört adet kasın </a:t>
            </a:r>
            <a:r>
              <a:rPr lang="tr-TR" sz="1600" b="1" dirty="0" err="1">
                <a:latin typeface="Arial Narrow" panose="020B0606020202030204" pitchFamily="34" charset="0"/>
                <a:ea typeface="+mj-ea"/>
                <a:cs typeface="+mj-cs"/>
              </a:rPr>
              <a:t>tendonlarının</a:t>
            </a:r>
            <a:r>
              <a:rPr lang="tr-TR" sz="1600" b="1" dirty="0">
                <a:latin typeface="Arial Narrow" panose="020B0606020202030204" pitchFamily="34" charset="0"/>
                <a:ea typeface="+mj-ea"/>
                <a:cs typeface="+mj-cs"/>
              </a:rPr>
              <a:t> oluşturduğu yapıya </a:t>
            </a:r>
            <a:r>
              <a:rPr lang="tr-TR" sz="1600" b="1" dirty="0" err="1">
                <a:latin typeface="Arial Narrow" panose="020B0606020202030204" pitchFamily="34" charset="0"/>
                <a:ea typeface="+mj-ea"/>
                <a:cs typeface="+mj-cs"/>
              </a:rPr>
              <a:t>rotator</a:t>
            </a:r>
            <a:r>
              <a:rPr lang="tr-TR" sz="1600" b="1" dirty="0">
                <a:latin typeface="Arial Narrow" panose="020B0606020202030204" pitchFamily="34" charset="0"/>
                <a:ea typeface="+mj-ea"/>
                <a:cs typeface="+mj-cs"/>
              </a:rPr>
              <a:t> kılıf denir</a:t>
            </a:r>
            <a:r>
              <a:rPr lang="tr-TR" sz="1600" dirty="0">
                <a:latin typeface="Arial Narrow" panose="020B0606020202030204" pitchFamily="34" charset="0"/>
                <a:ea typeface="+mj-ea"/>
                <a:cs typeface="+mj-cs"/>
              </a:rPr>
              <a:t>. Ellerin havada tutulduğu çalışma pozisyonları ile tetiklenir. Bunlar </a:t>
            </a:r>
            <a:r>
              <a:rPr lang="tr-TR" sz="1600" b="1" dirty="0" smtClean="0">
                <a:latin typeface="Arial Narrow" panose="020B0606020202030204" pitchFamily="34" charset="0"/>
                <a:ea typeface="+mj-ea"/>
                <a:cs typeface="+mj-cs"/>
              </a:rPr>
              <a:t>tavanda </a:t>
            </a:r>
            <a:r>
              <a:rPr lang="tr-TR" sz="1600" b="1" dirty="0">
                <a:latin typeface="Arial Narrow" panose="020B0606020202030204" pitchFamily="34" charset="0"/>
                <a:ea typeface="+mj-ea"/>
                <a:cs typeface="+mj-cs"/>
              </a:rPr>
              <a:t>yapılan çalışmalar, yük kaldırma gibi </a:t>
            </a:r>
            <a:r>
              <a:rPr lang="tr-TR" sz="1600" dirty="0">
                <a:latin typeface="Arial Narrow" panose="020B0606020202030204" pitchFamily="34" charset="0"/>
                <a:ea typeface="+mj-ea"/>
                <a:cs typeface="+mj-cs"/>
              </a:rPr>
              <a:t>aktivitelerdir. </a:t>
            </a: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a:lnSpc>
                <a:spcPct val="100000"/>
              </a:lnSpc>
              <a:buFont typeface="Wingdings" panose="05000000000000000000" pitchFamily="2" charset="2"/>
              <a:buChar char="q"/>
            </a:pPr>
            <a:r>
              <a:rPr lang="tr-TR" sz="1600" b="1" dirty="0" smtClean="0">
                <a:latin typeface="Arial Narrow" panose="020B0606020202030204" pitchFamily="34" charset="0"/>
                <a:ea typeface="+mj-ea"/>
                <a:cs typeface="+mj-cs"/>
              </a:rPr>
              <a:t>Gergin </a:t>
            </a:r>
            <a:r>
              <a:rPr lang="tr-TR" sz="1600" b="1" dirty="0">
                <a:latin typeface="Arial Narrow" panose="020B0606020202030204" pitchFamily="34" charset="0"/>
                <a:ea typeface="+mj-ea"/>
                <a:cs typeface="+mj-cs"/>
              </a:rPr>
              <a:t>boyun </a:t>
            </a:r>
            <a:r>
              <a:rPr lang="tr-TR" sz="1600" b="1" dirty="0" smtClean="0">
                <a:latin typeface="Arial Narrow" panose="020B0606020202030204" pitchFamily="34" charset="0"/>
                <a:ea typeface="+mj-ea"/>
                <a:cs typeface="+mj-cs"/>
              </a:rPr>
              <a:t>sendromu: </a:t>
            </a:r>
            <a:r>
              <a:rPr lang="tr-TR" sz="1600" dirty="0">
                <a:latin typeface="Arial Narrow" panose="020B0606020202030204" pitchFamily="34" charset="0"/>
                <a:ea typeface="+mj-ea"/>
                <a:cs typeface="+mj-cs"/>
              </a:rPr>
              <a:t>Boynun </a:t>
            </a:r>
            <a:r>
              <a:rPr lang="tr-TR" sz="1600" b="1" dirty="0">
                <a:latin typeface="Arial Narrow" panose="020B0606020202030204" pitchFamily="34" charset="0"/>
                <a:ea typeface="+mj-ea"/>
                <a:cs typeface="+mj-cs"/>
              </a:rPr>
              <a:t>sürekli gerginliğe zorlanmasının sonucunda</a:t>
            </a:r>
            <a:r>
              <a:rPr lang="tr-TR" sz="1600" dirty="0">
                <a:latin typeface="Arial Narrow" panose="020B0606020202030204" pitchFamily="34" charset="0"/>
                <a:ea typeface="+mj-ea"/>
                <a:cs typeface="+mj-cs"/>
              </a:rPr>
              <a:t>, ağrı ve hareketlerde zorlanmalar olur. </a:t>
            </a:r>
            <a:r>
              <a:rPr lang="tr-TR" sz="1600" b="1" dirty="0">
                <a:latin typeface="Arial Narrow" panose="020B0606020202030204" pitchFamily="34" charset="0"/>
                <a:ea typeface="+mj-ea"/>
                <a:cs typeface="+mj-cs"/>
              </a:rPr>
              <a:t>Baş hizasından yukarda, boyun arkaya atılarak yapılan </a:t>
            </a:r>
            <a:r>
              <a:rPr lang="tr-TR" sz="1600" dirty="0">
                <a:latin typeface="Arial Narrow" panose="020B0606020202030204" pitchFamily="34" charset="0"/>
                <a:ea typeface="+mj-ea"/>
                <a:cs typeface="+mj-cs"/>
              </a:rPr>
              <a:t>sürekli veya tekrarlanan hareketler veya </a:t>
            </a:r>
            <a:r>
              <a:rPr lang="tr-TR" sz="1600" b="1" dirty="0">
                <a:latin typeface="Arial Narrow" panose="020B0606020202030204" pitchFamily="34" charset="0"/>
                <a:ea typeface="+mj-ea"/>
                <a:cs typeface="+mj-cs"/>
              </a:rPr>
              <a:t>ağır taşıma işleriyle tetiklenir</a:t>
            </a:r>
            <a:r>
              <a:rPr lang="tr-TR" sz="1600" dirty="0">
                <a:latin typeface="Arial Narrow" panose="020B0606020202030204" pitchFamily="34" charset="0"/>
                <a:ea typeface="+mj-ea"/>
                <a:cs typeface="+mj-cs"/>
              </a:rPr>
              <a:t>. </a:t>
            </a:r>
          </a:p>
        </p:txBody>
      </p:sp>
      <p:pic>
        <p:nvPicPr>
          <p:cNvPr id="7170" name="Picture 2" descr="D:\İŞ SAĞLIĞI VE GÜVENLİĞİ UZEM\ÇEKİLEN DERSLER\2. SINIF 2. DÖNEM\İŞ KAZALARI VE MESLEK HASTALIK\resimler\rotator kılıf deni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1559" y="3305908"/>
            <a:ext cx="2609117" cy="1453661"/>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D:\İŞ SAĞLIĞI VE GÜVENLİĞİ UZEM\ÇEKİLEN DERSLER\2. SINIF 2. DÖNEM\İŞ KAZALARI VE MESLEK HASTALIK\resimler\rotator kılıf .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3597" y="3411416"/>
            <a:ext cx="2613880" cy="134815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D:\İŞ SAĞLIĞI VE GÜVENLİĞİ UZEM\ÇEKİLEN DERSLER\2. SINIF 2. DÖNEM\İŞ KAZALARI VE MESLEK HASTALIK\resimler\Gergin boyun sendromu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2853" y="5580184"/>
            <a:ext cx="3777761" cy="1277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1923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 SIK GÖRÜLEN MESLEKİ KİS HASTALIKLARI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493113"/>
          </a:xfrm>
        </p:spPr>
        <p:txBody>
          <a:bodyPr>
            <a:normAutofit lnSpcReduction="10000"/>
          </a:bodyPr>
          <a:lstStyle/>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Bel </a:t>
            </a:r>
            <a:r>
              <a:rPr lang="tr-TR" sz="1600" b="1" dirty="0" smtClean="0">
                <a:latin typeface="Arial Narrow" panose="020B0606020202030204" pitchFamily="34" charset="0"/>
                <a:ea typeface="+mj-ea"/>
                <a:cs typeface="+mj-cs"/>
              </a:rPr>
              <a:t>Ağrıları: </a:t>
            </a:r>
            <a:r>
              <a:rPr lang="tr-TR" sz="1600" dirty="0">
                <a:latin typeface="Arial Narrow" panose="020B0606020202030204" pitchFamily="34" charset="0"/>
                <a:ea typeface="+mj-ea"/>
                <a:cs typeface="+mj-cs"/>
              </a:rPr>
              <a:t>Bel bölgesinde, </a:t>
            </a:r>
            <a:r>
              <a:rPr lang="tr-TR" sz="1600" b="1" dirty="0">
                <a:latin typeface="Arial Narrow" panose="020B0606020202030204" pitchFamily="34" charset="0"/>
                <a:ea typeface="+mj-ea"/>
                <a:cs typeface="+mj-cs"/>
              </a:rPr>
              <a:t>omurga ve ona ait bağlar, kaslar, damar ve sinirler </a:t>
            </a:r>
            <a:r>
              <a:rPr lang="tr-TR" sz="1600" dirty="0">
                <a:latin typeface="Arial Narrow" panose="020B0606020202030204" pitchFamily="34" charset="0"/>
                <a:ea typeface="+mj-ea"/>
                <a:cs typeface="+mj-cs"/>
              </a:rPr>
              <a:t>bulunur. Omurga, omur adı verilen küçük kemiklerin üst üste gelerek eklem yapmasıyla oluşmuştur. </a:t>
            </a:r>
            <a:r>
              <a:rPr lang="tr-TR" sz="1600" b="1" dirty="0">
                <a:latin typeface="Arial Narrow" panose="020B0606020202030204" pitchFamily="34" charset="0"/>
                <a:ea typeface="+mj-ea"/>
                <a:cs typeface="+mj-cs"/>
              </a:rPr>
              <a:t>Omurlar arasında</a:t>
            </a:r>
            <a:r>
              <a:rPr lang="tr-TR" sz="1600" dirty="0">
                <a:latin typeface="Arial Narrow" panose="020B0606020202030204" pitchFamily="34" charset="0"/>
                <a:ea typeface="+mj-ea"/>
                <a:cs typeface="+mj-cs"/>
              </a:rPr>
              <a:t>, yastık görevi gören </a:t>
            </a:r>
            <a:r>
              <a:rPr lang="tr-TR" sz="1600" b="1" dirty="0">
                <a:latin typeface="Arial Narrow" panose="020B0606020202030204" pitchFamily="34" charset="0"/>
                <a:ea typeface="+mj-ea"/>
                <a:cs typeface="+mj-cs"/>
              </a:rPr>
              <a:t>diskler bulunur</a:t>
            </a:r>
            <a:r>
              <a:rPr lang="tr-TR" sz="1600" dirty="0" smtClean="0">
                <a:latin typeface="Arial Narrow" panose="020B0606020202030204" pitchFamily="34" charset="0"/>
                <a:ea typeface="+mj-ea"/>
                <a:cs typeface="+mj-cs"/>
              </a:rPr>
              <a:t>.</a:t>
            </a:r>
          </a:p>
          <a:p>
            <a:pPr>
              <a:lnSpc>
                <a:spcPct val="150000"/>
              </a:lnSpc>
              <a:buFont typeface="Wingdings" panose="05000000000000000000" pitchFamily="2" charset="2"/>
              <a:buChar char="q"/>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q"/>
            </a:pP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q"/>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q"/>
            </a:pP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q"/>
            </a:pPr>
            <a:endParaRPr lang="tr-TR" sz="1600"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İşle </a:t>
            </a:r>
            <a:r>
              <a:rPr lang="tr-TR" sz="1600" dirty="0">
                <a:latin typeface="Arial Narrow" panose="020B0606020202030204" pitchFamily="34" charset="0"/>
                <a:ea typeface="+mj-ea"/>
                <a:cs typeface="+mj-cs"/>
              </a:rPr>
              <a:t>ilgili </a:t>
            </a:r>
            <a:r>
              <a:rPr lang="tr-TR" sz="1600" b="1" dirty="0">
                <a:latin typeface="Arial Narrow" panose="020B0606020202030204" pitchFamily="34" charset="0"/>
                <a:ea typeface="+mj-ea"/>
                <a:cs typeface="+mj-cs"/>
              </a:rPr>
              <a:t>bel ağrıları</a:t>
            </a:r>
            <a:r>
              <a:rPr lang="tr-TR" sz="1600" dirty="0">
                <a:latin typeface="Arial Narrow" panose="020B0606020202030204" pitchFamily="34" charset="0"/>
                <a:ea typeface="+mj-ea"/>
                <a:cs typeface="+mj-cs"/>
              </a:rPr>
              <a:t>, özellikle </a:t>
            </a:r>
            <a:r>
              <a:rPr lang="tr-TR" sz="1600" b="1" dirty="0">
                <a:latin typeface="Arial Narrow" panose="020B0606020202030204" pitchFamily="34" charset="0"/>
                <a:ea typeface="+mj-ea"/>
                <a:cs typeface="+mj-cs"/>
              </a:rPr>
              <a:t>fiziksel güce dayalı çalışanlarda </a:t>
            </a:r>
            <a:r>
              <a:rPr lang="tr-TR" sz="1600" dirty="0">
                <a:latin typeface="Arial Narrow" panose="020B0606020202030204" pitchFamily="34" charset="0"/>
                <a:ea typeface="+mj-ea"/>
                <a:cs typeface="+mj-cs"/>
              </a:rPr>
              <a:t>sık görülür. İş yerinden ve çalışma koşullarından kaynaklanan pek çok nedeni vardır. </a:t>
            </a:r>
            <a:r>
              <a:rPr lang="tr-TR" sz="1600" b="1" dirty="0">
                <a:latin typeface="Arial Narrow" panose="020B0606020202030204" pitchFamily="34" charset="0"/>
                <a:ea typeface="+mj-ea"/>
                <a:cs typeface="+mj-cs"/>
              </a:rPr>
              <a:t>Gövdeyi eğme bükme, aşırı fiziksel yük, sabit çalışma pozisyonu</a:t>
            </a:r>
            <a:r>
              <a:rPr lang="tr-TR" sz="1600" dirty="0">
                <a:latin typeface="Arial Narrow" panose="020B0606020202030204" pitchFamily="34" charset="0"/>
                <a:ea typeface="+mj-ea"/>
                <a:cs typeface="+mj-cs"/>
              </a:rPr>
              <a:t> tetikleyici faktörlerdir. Akut </a:t>
            </a:r>
            <a:r>
              <a:rPr lang="tr-TR" sz="1600" dirty="0" smtClean="0">
                <a:latin typeface="Arial Narrow" panose="020B0606020202030204" pitchFamily="34" charset="0"/>
                <a:ea typeface="+mj-ea"/>
                <a:cs typeface="+mj-cs"/>
              </a:rPr>
              <a:t>yaralanmaların tedavi </a:t>
            </a:r>
            <a:r>
              <a:rPr lang="tr-TR" sz="1600" dirty="0">
                <a:latin typeface="Arial Narrow" panose="020B0606020202030204" pitchFamily="34" charset="0"/>
                <a:ea typeface="+mj-ea"/>
                <a:cs typeface="+mj-cs"/>
              </a:rPr>
              <a:t>yaklaşımı olarak bu tip </a:t>
            </a:r>
            <a:r>
              <a:rPr lang="tr-TR" sz="1600" b="1" dirty="0">
                <a:latin typeface="Arial Narrow" panose="020B0606020202030204" pitchFamily="34" charset="0"/>
                <a:ea typeface="+mj-ea"/>
                <a:cs typeface="+mj-cs"/>
              </a:rPr>
              <a:t>akut yüklenmelerin engellenmesinin yanı sıra istirahat, medikal tedaviler </a:t>
            </a:r>
            <a:r>
              <a:rPr lang="tr-TR" sz="1600" dirty="0">
                <a:latin typeface="Arial Narrow" panose="020B0606020202030204" pitchFamily="34" charset="0"/>
                <a:ea typeface="+mj-ea"/>
                <a:cs typeface="+mj-cs"/>
              </a:rPr>
              <a:t>faydalı olacaktır.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0162" y="2553432"/>
            <a:ext cx="3045069" cy="2532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7876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2. SIK GÖRÜLEN MESLEKİ KİS HASTALIKLARI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493113"/>
          </a:xfrm>
        </p:spPr>
        <p:txBody>
          <a:bodyPr>
            <a:normAutofit/>
          </a:bodyPr>
          <a:lstStyle/>
          <a:p>
            <a:pPr marL="0" indent="0">
              <a:lnSpc>
                <a:spcPct val="100000"/>
              </a:lnSpc>
              <a:buNone/>
            </a:pPr>
            <a:r>
              <a:rPr lang="tr-TR" sz="1800" b="1" dirty="0" smtClean="0">
                <a:latin typeface="Arial Narrow" panose="020B0606020202030204" pitchFamily="34" charset="0"/>
                <a:ea typeface="+mj-ea"/>
                <a:cs typeface="+mj-cs"/>
              </a:rPr>
              <a:t>2.4. Alt </a:t>
            </a:r>
            <a:r>
              <a:rPr lang="tr-TR" sz="1800" b="1" dirty="0" err="1">
                <a:latin typeface="Arial Narrow" panose="020B0606020202030204" pitchFamily="34" charset="0"/>
                <a:ea typeface="+mj-ea"/>
                <a:cs typeface="+mj-cs"/>
              </a:rPr>
              <a:t>Ekstremite</a:t>
            </a:r>
            <a:r>
              <a:rPr lang="tr-TR" sz="1800" b="1" dirty="0">
                <a:latin typeface="Arial Narrow" panose="020B0606020202030204" pitchFamily="34" charset="0"/>
                <a:ea typeface="+mj-ea"/>
                <a:cs typeface="+mj-cs"/>
              </a:rPr>
              <a:t> Problemleri </a:t>
            </a:r>
          </a:p>
          <a:p>
            <a:pPr>
              <a:lnSpc>
                <a:spcPct val="100000"/>
              </a:lnSpc>
              <a:buFont typeface="Wingdings" panose="05000000000000000000" pitchFamily="2" charset="2"/>
              <a:buChar char="q"/>
            </a:pPr>
            <a:r>
              <a:rPr lang="tr-TR" sz="1600" b="1" dirty="0">
                <a:latin typeface="Arial Narrow" panose="020B0606020202030204" pitchFamily="34" charset="0"/>
                <a:ea typeface="+mj-ea"/>
                <a:cs typeface="+mj-cs"/>
              </a:rPr>
              <a:t>Diz Bölgesinde Görülebilen Hastalıklar </a:t>
            </a:r>
            <a:endParaRPr lang="tr-TR" sz="1600" b="1"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Diz </a:t>
            </a:r>
            <a:r>
              <a:rPr lang="tr-TR" sz="1600" b="1" dirty="0">
                <a:latin typeface="Arial Narrow" panose="020B0606020202030204" pitchFamily="34" charset="0"/>
                <a:ea typeface="+mj-ea"/>
                <a:cs typeface="+mj-cs"/>
              </a:rPr>
              <a:t>eklemi</a:t>
            </a:r>
            <a:r>
              <a:rPr lang="tr-TR" sz="1600" dirty="0">
                <a:latin typeface="Arial Narrow" panose="020B0606020202030204" pitchFamily="34" charset="0"/>
                <a:ea typeface="+mj-ea"/>
                <a:cs typeface="+mj-cs"/>
              </a:rPr>
              <a:t>, eklem bağları ile güçlendirilmiş olup </a:t>
            </a:r>
            <a:r>
              <a:rPr lang="tr-TR" sz="1600" b="1" dirty="0">
                <a:latin typeface="Arial Narrow" panose="020B0606020202030204" pitchFamily="34" charset="0"/>
                <a:ea typeface="+mj-ea"/>
                <a:cs typeface="+mj-cs"/>
              </a:rPr>
              <a:t>iki adet çok kuvvetli iç bağ bulundurur</a:t>
            </a:r>
            <a:r>
              <a:rPr lang="tr-TR" sz="1600" dirty="0">
                <a:latin typeface="Arial Narrow" panose="020B0606020202030204" pitchFamily="34" charset="0"/>
                <a:ea typeface="+mj-ea"/>
                <a:cs typeface="+mj-cs"/>
              </a:rPr>
              <a:t>. Bunlara </a:t>
            </a:r>
            <a:r>
              <a:rPr lang="tr-TR" sz="1600" b="1" dirty="0">
                <a:latin typeface="Arial Narrow" panose="020B0606020202030204" pitchFamily="34" charset="0"/>
                <a:ea typeface="+mj-ea"/>
                <a:cs typeface="+mj-cs"/>
              </a:rPr>
              <a:t>ön ve arka çapraz bağlar </a:t>
            </a:r>
            <a:r>
              <a:rPr lang="tr-TR" sz="1600" dirty="0">
                <a:latin typeface="Arial Narrow" panose="020B0606020202030204" pitchFamily="34" charset="0"/>
                <a:ea typeface="+mj-ea"/>
                <a:cs typeface="+mj-cs"/>
              </a:rPr>
              <a:t>denir. Ayrıca eklem içinde </a:t>
            </a:r>
            <a:r>
              <a:rPr lang="tr-TR" sz="1600" b="1" dirty="0">
                <a:latin typeface="Arial Narrow" panose="020B0606020202030204" pitchFamily="34" charset="0"/>
                <a:ea typeface="+mj-ea"/>
                <a:cs typeface="+mj-cs"/>
              </a:rPr>
              <a:t>iki adet </a:t>
            </a:r>
            <a:r>
              <a:rPr lang="tr-TR" sz="1600" b="1" dirty="0" err="1">
                <a:latin typeface="Arial Narrow" panose="020B0606020202030204" pitchFamily="34" charset="0"/>
                <a:ea typeface="+mj-ea"/>
                <a:cs typeface="+mj-cs"/>
              </a:rPr>
              <a:t>menisküs</a:t>
            </a:r>
            <a:r>
              <a:rPr lang="tr-TR" sz="1600" b="1" dirty="0">
                <a:latin typeface="Arial Narrow" panose="020B0606020202030204" pitchFamily="34" charset="0"/>
                <a:ea typeface="+mj-ea"/>
                <a:cs typeface="+mj-cs"/>
              </a:rPr>
              <a:t> adı verilen yapı vardır</a:t>
            </a:r>
            <a:r>
              <a:rPr lang="tr-TR" sz="1600" dirty="0">
                <a:latin typeface="Arial Narrow" panose="020B0606020202030204" pitchFamily="34" charset="0"/>
                <a:ea typeface="+mj-ea"/>
                <a:cs typeface="+mj-cs"/>
              </a:rPr>
              <a:t>. Bu bölgedeki kaslar arasında çok sayıda, </a:t>
            </a:r>
            <a:r>
              <a:rPr lang="tr-TR" sz="1600" b="1" dirty="0">
                <a:latin typeface="Arial Narrow" panose="020B0606020202030204" pitchFamily="34" charset="0"/>
                <a:ea typeface="+mj-ea"/>
                <a:cs typeface="+mj-cs"/>
              </a:rPr>
              <a:t>sürtünmeyi önleyen, içi sıvı dolu destek yapıları olan bursa vardır.</a:t>
            </a:r>
            <a:r>
              <a:rPr lang="tr-TR" sz="1600" dirty="0">
                <a:latin typeface="Arial Narrow" panose="020B0606020202030204" pitchFamily="34" charset="0"/>
                <a:ea typeface="+mj-ea"/>
                <a:cs typeface="+mj-cs"/>
              </a:rPr>
              <a:t> Direk bası uygulanması veya uzun süreli zorlanmalar sonucunda </a:t>
            </a:r>
            <a:r>
              <a:rPr lang="tr-TR" sz="1600" b="1" dirty="0" err="1">
                <a:latin typeface="Arial Narrow" panose="020B0606020202030204" pitchFamily="34" charset="0"/>
                <a:ea typeface="+mj-ea"/>
                <a:cs typeface="+mj-cs"/>
              </a:rPr>
              <a:t>bursalarda</a:t>
            </a:r>
            <a:r>
              <a:rPr lang="tr-TR" sz="1600" b="1" dirty="0">
                <a:latin typeface="Arial Narrow" panose="020B0606020202030204" pitchFamily="34" charset="0"/>
                <a:ea typeface="+mj-ea"/>
                <a:cs typeface="+mj-cs"/>
              </a:rPr>
              <a:t> meydana gelen iltihaplanmaya, </a:t>
            </a:r>
            <a:r>
              <a:rPr lang="tr-TR" sz="1600" b="1" dirty="0" err="1">
                <a:latin typeface="Arial Narrow" panose="020B0606020202030204" pitchFamily="34" charset="0"/>
                <a:ea typeface="+mj-ea"/>
                <a:cs typeface="+mj-cs"/>
              </a:rPr>
              <a:t>bursit</a:t>
            </a:r>
            <a:r>
              <a:rPr lang="tr-TR" sz="1600" b="1" dirty="0">
                <a:latin typeface="Arial Narrow" panose="020B0606020202030204" pitchFamily="34" charset="0"/>
                <a:ea typeface="+mj-ea"/>
                <a:cs typeface="+mj-cs"/>
              </a:rPr>
              <a:t> denilir. </a:t>
            </a:r>
            <a:endParaRPr lang="tr-TR" sz="1600" b="1" dirty="0" smtClean="0">
              <a:latin typeface="Arial Narrow" panose="020B0606020202030204" pitchFamily="34" charset="0"/>
              <a:ea typeface="+mj-ea"/>
              <a:cs typeface="+mj-cs"/>
            </a:endParaRPr>
          </a:p>
          <a:p>
            <a:pPr>
              <a:lnSpc>
                <a:spcPct val="150000"/>
              </a:lnSpc>
              <a:buFont typeface="Wingdings" panose="05000000000000000000" pitchFamily="2" charset="2"/>
              <a:buChar char="q"/>
            </a:pPr>
            <a:r>
              <a:rPr lang="tr-TR" sz="1600" b="1" dirty="0" err="1" smtClean="0">
                <a:latin typeface="Arial Narrow" panose="020B0606020202030204" pitchFamily="34" charset="0"/>
                <a:ea typeface="+mj-ea"/>
                <a:cs typeface="+mj-cs"/>
              </a:rPr>
              <a:t>Bursitler</a:t>
            </a:r>
            <a:r>
              <a:rPr lang="tr-TR" sz="1600" b="1"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Akut </a:t>
            </a:r>
            <a:r>
              <a:rPr lang="tr-TR" sz="1600" b="1" dirty="0" err="1">
                <a:latin typeface="Arial Narrow" panose="020B0606020202030204" pitchFamily="34" charset="0"/>
                <a:ea typeface="+mj-ea"/>
                <a:cs typeface="+mj-cs"/>
              </a:rPr>
              <a:t>bursitler</a:t>
            </a:r>
            <a:r>
              <a:rPr lang="tr-TR" sz="1600" dirty="0">
                <a:latin typeface="Arial Narrow" panose="020B0606020202030204" pitchFamily="34" charset="0"/>
                <a:ea typeface="+mj-ea"/>
                <a:cs typeface="+mj-cs"/>
              </a:rPr>
              <a:t>, bir travmadan saatler günler sonra </a:t>
            </a:r>
            <a:r>
              <a:rPr lang="tr-TR" sz="1600" b="1" dirty="0">
                <a:latin typeface="Arial Narrow" panose="020B0606020202030204" pitchFamily="34" charset="0"/>
                <a:ea typeface="+mj-ea"/>
                <a:cs typeface="+mj-cs"/>
              </a:rPr>
              <a:t>şişlik ve iltihaplanma ile akut</a:t>
            </a:r>
            <a:r>
              <a:rPr lang="tr-TR" sz="1600" dirty="0">
                <a:latin typeface="Arial Narrow" panose="020B0606020202030204" pitchFamily="34" charset="0"/>
                <a:ea typeface="+mj-ea"/>
                <a:cs typeface="+mj-cs"/>
              </a:rPr>
              <a:t> yani hızlı başlar. Birkaç gün veya haftada da düzelir. </a:t>
            </a:r>
            <a:r>
              <a:rPr lang="tr-TR" sz="1600" b="1" dirty="0">
                <a:latin typeface="Arial Narrow" panose="020B0606020202030204" pitchFamily="34" charset="0"/>
                <a:ea typeface="+mj-ea"/>
                <a:cs typeface="+mj-cs"/>
              </a:rPr>
              <a:t>Dizde ağrı, kızarıklık, şişlik, hareket kısıtlılığı, yürüme güçlüğü vardır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Kronik </a:t>
            </a:r>
            <a:r>
              <a:rPr lang="tr-TR" sz="1600" b="1" dirty="0" err="1">
                <a:latin typeface="Arial Narrow" panose="020B0606020202030204" pitchFamily="34" charset="0"/>
                <a:ea typeface="+mj-ea"/>
                <a:cs typeface="+mj-cs"/>
              </a:rPr>
              <a:t>bursitler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yavaş gelişirler</a:t>
            </a:r>
            <a:r>
              <a:rPr lang="tr-TR" sz="1600" dirty="0">
                <a:latin typeface="Arial Narrow" panose="020B0606020202030204" pitchFamily="34" charset="0"/>
                <a:ea typeface="+mj-ea"/>
                <a:cs typeface="+mj-cs"/>
              </a:rPr>
              <a:t>. Zorlamaya ve tekrarlayan </a:t>
            </a:r>
            <a:r>
              <a:rPr lang="tr-TR" sz="1600" b="1" dirty="0">
                <a:latin typeface="Arial Narrow" panose="020B0606020202030204" pitchFamily="34" charset="0"/>
                <a:ea typeface="+mj-ea"/>
                <a:cs typeface="+mj-cs"/>
              </a:rPr>
              <a:t>küçük travmalara bağlı ataklar görülebilir</a:t>
            </a:r>
            <a:r>
              <a:rPr lang="tr-TR" sz="1600" dirty="0">
                <a:latin typeface="Arial Narrow" panose="020B0606020202030204" pitchFamily="34" charset="0"/>
                <a:ea typeface="+mj-ea"/>
                <a:cs typeface="+mj-cs"/>
              </a:rPr>
              <a:t>. Korunmada öncelikli amaç, </a:t>
            </a:r>
            <a:r>
              <a:rPr lang="tr-TR" sz="1600" b="1" dirty="0" err="1">
                <a:latin typeface="Arial Narrow" panose="020B0606020202030204" pitchFamily="34" charset="0"/>
                <a:ea typeface="+mj-ea"/>
                <a:cs typeface="+mj-cs"/>
              </a:rPr>
              <a:t>maruziyetin</a:t>
            </a:r>
            <a:r>
              <a:rPr lang="tr-TR" sz="1600" b="1" dirty="0">
                <a:latin typeface="Arial Narrow" panose="020B0606020202030204" pitchFamily="34" charset="0"/>
                <a:ea typeface="+mj-ea"/>
                <a:cs typeface="+mj-cs"/>
              </a:rPr>
              <a:t> önlenmesidir</a:t>
            </a:r>
            <a:r>
              <a:rPr lang="tr-TR" sz="1600" dirty="0">
                <a:latin typeface="Arial Narrow" panose="020B0606020202030204" pitchFamily="34" charset="0"/>
                <a:ea typeface="+mj-ea"/>
                <a:cs typeface="+mj-cs"/>
              </a:rPr>
              <a:t>. Uy</a:t>
            </a:r>
            <a:r>
              <a:rPr lang="tr-TR" sz="1600" b="1" dirty="0">
                <a:latin typeface="Arial Narrow" panose="020B0606020202030204" pitchFamily="34" charset="0"/>
                <a:ea typeface="+mj-ea"/>
                <a:cs typeface="+mj-cs"/>
              </a:rPr>
              <a:t>gun çalışma pozisyonları, iş ortamı düzenlemeleri, aralıklı dinlenerek çalışma</a:t>
            </a:r>
            <a:r>
              <a:rPr lang="tr-TR" sz="1600" dirty="0">
                <a:latin typeface="Arial Narrow" panose="020B0606020202030204" pitchFamily="34" charset="0"/>
                <a:ea typeface="+mj-ea"/>
                <a:cs typeface="+mj-cs"/>
              </a:rPr>
              <a:t>, dizlerin korunması gibi önlemler alınmalıdır. </a:t>
            </a:r>
          </a:p>
        </p:txBody>
      </p:sp>
    </p:spTree>
    <p:extLst>
      <p:ext uri="{BB962C8B-B14F-4D97-AF65-F5344CB8AC3E}">
        <p14:creationId xmlns:p14="http://schemas.microsoft.com/office/powerpoint/2010/main" val="2375365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3. RİSK FAKTÖRLERİ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493113"/>
          </a:xfrm>
        </p:spPr>
        <p:txBody>
          <a:bodyPr>
            <a:normAutofit/>
          </a:bodyPr>
          <a:lstStyle/>
          <a:p>
            <a:pPr>
              <a:lnSpc>
                <a:spcPct val="200000"/>
              </a:lnSpc>
              <a:buFont typeface="Wingdings" panose="05000000000000000000" pitchFamily="2" charset="2"/>
              <a:buChar char="q"/>
            </a:pPr>
            <a:r>
              <a:rPr lang="tr-TR" sz="1600" b="1" dirty="0" smtClean="0">
                <a:latin typeface="Arial Narrow" panose="020B0606020202030204" pitchFamily="34" charset="0"/>
                <a:ea typeface="+mj-ea"/>
                <a:cs typeface="+mj-cs"/>
              </a:rPr>
              <a:t>Ağır </a:t>
            </a:r>
            <a:r>
              <a:rPr lang="tr-TR" sz="1600" b="1" dirty="0">
                <a:latin typeface="Arial Narrow" panose="020B0606020202030204" pitchFamily="34" charset="0"/>
                <a:ea typeface="+mj-ea"/>
                <a:cs typeface="+mj-cs"/>
              </a:rPr>
              <a:t>E</a:t>
            </a:r>
            <a:r>
              <a:rPr lang="tr-TR" sz="1600" b="1" dirty="0" smtClean="0">
                <a:latin typeface="Arial Narrow" panose="020B0606020202030204" pitchFamily="34" charset="0"/>
                <a:ea typeface="+mj-ea"/>
                <a:cs typeface="+mj-cs"/>
              </a:rPr>
              <a:t>for : </a:t>
            </a:r>
            <a:r>
              <a:rPr lang="tr-TR" sz="1600" dirty="0" smtClean="0">
                <a:latin typeface="Arial Narrow" panose="020B0606020202030204" pitchFamily="34" charset="0"/>
                <a:ea typeface="+mj-ea"/>
                <a:cs typeface="+mj-cs"/>
              </a:rPr>
              <a:t>Yüksek </a:t>
            </a:r>
            <a:r>
              <a:rPr lang="tr-TR" sz="1600" dirty="0">
                <a:latin typeface="Arial Narrow" panose="020B0606020202030204" pitchFamily="34" charset="0"/>
                <a:ea typeface="+mj-ea"/>
                <a:cs typeface="+mj-cs"/>
              </a:rPr>
              <a:t>yoğunlukta kuvvete maruz kalma, </a:t>
            </a:r>
            <a:r>
              <a:rPr lang="tr-TR" sz="1600" b="1" dirty="0">
                <a:latin typeface="Arial Narrow" panose="020B0606020202030204" pitchFamily="34" charset="0"/>
                <a:ea typeface="+mj-ea"/>
                <a:cs typeface="+mj-cs"/>
              </a:rPr>
              <a:t>ağır yüklerin uzun süreli taşınması </a:t>
            </a:r>
            <a:r>
              <a:rPr lang="tr-TR" sz="1600" dirty="0">
                <a:latin typeface="Arial Narrow" panose="020B0606020202030204" pitchFamily="34" charset="0"/>
                <a:ea typeface="+mj-ea"/>
                <a:cs typeface="+mj-cs"/>
              </a:rPr>
              <a:t>gibi durumlarda, </a:t>
            </a:r>
            <a:r>
              <a:rPr lang="tr-TR" sz="1600" b="1" dirty="0">
                <a:latin typeface="Arial Narrow" panose="020B0606020202030204" pitchFamily="34" charset="0"/>
                <a:ea typeface="+mj-ea"/>
                <a:cs typeface="+mj-cs"/>
              </a:rPr>
              <a:t>dokularda aşırı yüklenmeler</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omurgada disk zedelenmeleri </a:t>
            </a:r>
            <a:r>
              <a:rPr lang="tr-TR" sz="1600" dirty="0">
                <a:latin typeface="Arial Narrow" panose="020B0606020202030204" pitchFamily="34" charset="0"/>
                <a:ea typeface="+mj-ea"/>
                <a:cs typeface="+mj-cs"/>
              </a:rPr>
              <a:t>görülebilir. </a:t>
            </a:r>
            <a:r>
              <a:rPr lang="tr-TR" sz="1600" b="1" dirty="0">
                <a:latin typeface="Arial Narrow" panose="020B0606020202030204" pitchFamily="34" charset="0"/>
                <a:ea typeface="+mj-ea"/>
                <a:cs typeface="+mj-cs"/>
              </a:rPr>
              <a:t>Ağır kaldırma, itme, çekme, malzeme taşıma, gücü </a:t>
            </a:r>
            <a:r>
              <a:rPr lang="tr-TR" sz="1600" dirty="0">
                <a:latin typeface="Arial Narrow" panose="020B0606020202030204" pitchFamily="34" charset="0"/>
                <a:ea typeface="+mj-ea"/>
                <a:cs typeface="+mj-cs"/>
              </a:rPr>
              <a:t>ve verimliliği iyi olmayan aletleri zorlama, vida sıkma gibi. </a:t>
            </a:r>
            <a:endParaRPr lang="tr-TR" sz="1600" dirty="0" smtClean="0">
              <a:latin typeface="Arial Narrow" panose="020B0606020202030204" pitchFamily="34" charset="0"/>
              <a:ea typeface="+mj-ea"/>
              <a:cs typeface="+mj-cs"/>
            </a:endParaRPr>
          </a:p>
          <a:p>
            <a:pPr>
              <a:lnSpc>
                <a:spcPct val="200000"/>
              </a:lnSpc>
              <a:buFont typeface="Wingdings" panose="05000000000000000000" pitchFamily="2" charset="2"/>
              <a:buChar char="q"/>
            </a:pPr>
            <a:r>
              <a:rPr lang="tr-TR" sz="1600" b="1" dirty="0">
                <a:latin typeface="Arial Narrow" panose="020B0606020202030204" pitchFamily="34" charset="0"/>
                <a:ea typeface="+mj-ea"/>
                <a:cs typeface="+mj-cs"/>
              </a:rPr>
              <a:t>Uygunsuz </a:t>
            </a:r>
            <a:r>
              <a:rPr lang="tr-TR" sz="1600" b="1" dirty="0" smtClean="0">
                <a:latin typeface="Arial Narrow" panose="020B0606020202030204" pitchFamily="34" charset="0"/>
                <a:ea typeface="+mj-ea"/>
                <a:cs typeface="+mj-cs"/>
              </a:rPr>
              <a:t>Pozisyon: </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Ayakta durma, </a:t>
            </a:r>
            <a:r>
              <a:rPr lang="tr-TR" sz="1600" b="1" dirty="0">
                <a:latin typeface="Arial Narrow" panose="020B0606020202030204" pitchFamily="34" charset="0"/>
                <a:ea typeface="+mj-ea"/>
                <a:cs typeface="+mj-cs"/>
              </a:rPr>
              <a:t>boynu uzatarak veya bükerek çalışma</a:t>
            </a:r>
            <a:r>
              <a:rPr lang="tr-TR" sz="1600" dirty="0">
                <a:latin typeface="Arial Narrow" panose="020B0606020202030204" pitchFamily="34" charset="0"/>
                <a:ea typeface="+mj-ea"/>
                <a:cs typeface="+mj-cs"/>
              </a:rPr>
              <a:t>, kolun omuz üzerinde çalışması, </a:t>
            </a:r>
            <a:r>
              <a:rPr lang="tr-TR" sz="1600" b="1" dirty="0">
                <a:latin typeface="Arial Narrow" panose="020B0606020202030204" pitchFamily="34" charset="0"/>
                <a:ea typeface="+mj-ea"/>
                <a:cs typeface="+mj-cs"/>
              </a:rPr>
              <a:t>kolun baş üzerinde çalışması, dar alanda çalışma</a:t>
            </a:r>
            <a:r>
              <a:rPr lang="tr-TR" sz="1600" dirty="0">
                <a:latin typeface="Arial Narrow" panose="020B0606020202030204" pitchFamily="34" charset="0"/>
                <a:ea typeface="+mj-ea"/>
                <a:cs typeface="+mj-cs"/>
              </a:rPr>
              <a:t>, şekli ve </a:t>
            </a:r>
            <a:r>
              <a:rPr lang="tr-TR" sz="1600" b="1" dirty="0">
                <a:latin typeface="Arial Narrow" panose="020B0606020202030204" pitchFamily="34" charset="0"/>
                <a:ea typeface="+mj-ea"/>
                <a:cs typeface="+mj-cs"/>
              </a:rPr>
              <a:t>büyüklüğü uygun olmayan aletler ile çalışma</a:t>
            </a:r>
            <a:r>
              <a:rPr lang="tr-TR" sz="1600" dirty="0">
                <a:latin typeface="Arial Narrow" panose="020B0606020202030204" pitchFamily="34" charset="0"/>
                <a:ea typeface="+mj-ea"/>
                <a:cs typeface="+mj-cs"/>
              </a:rPr>
              <a:t>, uygun olmayan bir masada bilgisayar kullanma, bileği zorlayarak çalışma, </a:t>
            </a:r>
            <a:r>
              <a:rPr lang="tr-TR" sz="1600" b="1" dirty="0">
                <a:latin typeface="Arial Narrow" panose="020B0606020202030204" pitchFamily="34" charset="0"/>
                <a:ea typeface="+mj-ea"/>
                <a:cs typeface="+mj-cs"/>
              </a:rPr>
              <a:t>eğilerek çalışma </a:t>
            </a:r>
            <a:r>
              <a:rPr lang="tr-TR" sz="1600" dirty="0">
                <a:latin typeface="Arial Narrow" panose="020B0606020202030204" pitchFamily="34" charset="0"/>
                <a:ea typeface="+mj-ea"/>
                <a:cs typeface="+mj-cs"/>
              </a:rPr>
              <a:t>gibi durumlar </a:t>
            </a:r>
            <a:r>
              <a:rPr lang="tr-TR" sz="1600" dirty="0" smtClean="0">
                <a:latin typeface="Arial Narrow" panose="020B0606020202030204" pitchFamily="34" charset="0"/>
                <a:ea typeface="+mj-ea"/>
                <a:cs typeface="+mj-cs"/>
              </a:rPr>
              <a:t>da dokularda </a:t>
            </a:r>
            <a:r>
              <a:rPr lang="tr-TR" sz="1600" dirty="0">
                <a:latin typeface="Arial Narrow" panose="020B0606020202030204" pitchFamily="34" charset="0"/>
                <a:ea typeface="+mj-ea"/>
                <a:cs typeface="+mj-cs"/>
              </a:rPr>
              <a:t>aşırı yüklenmelere sebep olur. </a:t>
            </a:r>
            <a:endParaRPr lang="tr-TR" sz="1600" dirty="0" smtClean="0">
              <a:latin typeface="Arial Narrow" panose="020B0606020202030204" pitchFamily="34" charset="0"/>
              <a:ea typeface="+mj-ea"/>
              <a:cs typeface="+mj-cs"/>
            </a:endParaRPr>
          </a:p>
          <a:p>
            <a:pPr>
              <a:lnSpc>
                <a:spcPct val="200000"/>
              </a:lnSpc>
              <a:buFont typeface="Wingdings" panose="05000000000000000000" pitchFamily="2" charset="2"/>
              <a:buChar char="q"/>
            </a:pPr>
            <a:r>
              <a:rPr lang="tr-TR" sz="1600" b="1" dirty="0">
                <a:latin typeface="Arial Narrow" panose="020B0606020202030204" pitchFamily="34" charset="0"/>
                <a:ea typeface="+mj-ea"/>
                <a:cs typeface="+mj-cs"/>
              </a:rPr>
              <a:t>Uzun </a:t>
            </a:r>
            <a:r>
              <a:rPr lang="tr-TR" sz="1600" b="1" dirty="0" smtClean="0">
                <a:latin typeface="Arial Narrow" panose="020B0606020202030204" pitchFamily="34" charset="0"/>
                <a:ea typeface="+mj-ea"/>
                <a:cs typeface="+mj-cs"/>
              </a:rPr>
              <a:t>Süre </a:t>
            </a:r>
            <a:r>
              <a:rPr lang="tr-TR" sz="1600" b="1" dirty="0">
                <a:latin typeface="Arial Narrow" panose="020B0606020202030204" pitchFamily="34" charset="0"/>
                <a:ea typeface="+mj-ea"/>
                <a:cs typeface="+mj-cs"/>
              </a:rPr>
              <a:t>A</a:t>
            </a:r>
            <a:r>
              <a:rPr lang="tr-TR" sz="1600" b="1" dirty="0" smtClean="0">
                <a:latin typeface="Arial Narrow" panose="020B0606020202030204" pitchFamily="34" charset="0"/>
                <a:ea typeface="+mj-ea"/>
                <a:cs typeface="+mj-cs"/>
              </a:rPr>
              <a:t>ynı </a:t>
            </a:r>
            <a:r>
              <a:rPr lang="tr-TR" sz="1600" b="1" dirty="0">
                <a:latin typeface="Arial Narrow" panose="020B0606020202030204" pitchFamily="34" charset="0"/>
                <a:ea typeface="+mj-ea"/>
                <a:cs typeface="+mj-cs"/>
              </a:rPr>
              <a:t>P</a:t>
            </a:r>
            <a:r>
              <a:rPr lang="tr-TR" sz="1600" b="1" dirty="0" smtClean="0">
                <a:latin typeface="Arial Narrow" panose="020B0606020202030204" pitchFamily="34" charset="0"/>
                <a:ea typeface="+mj-ea"/>
                <a:cs typeface="+mj-cs"/>
              </a:rPr>
              <a:t>ozisyonda Kalma: </a:t>
            </a:r>
            <a:r>
              <a:rPr lang="tr-TR" sz="1600" dirty="0">
                <a:latin typeface="Arial Narrow" panose="020B0606020202030204" pitchFamily="34" charset="0"/>
                <a:ea typeface="+mj-ea"/>
                <a:cs typeface="+mj-cs"/>
              </a:rPr>
              <a:t>Cerrahlar, kuaförler gibi </a:t>
            </a:r>
            <a:r>
              <a:rPr lang="tr-TR" sz="1600" b="1" dirty="0">
                <a:latin typeface="Arial Narrow" panose="020B0606020202030204" pitchFamily="34" charset="0"/>
                <a:ea typeface="+mj-ea"/>
                <a:cs typeface="+mj-cs"/>
              </a:rPr>
              <a:t>gün boyu ayakta durmak, gün boyu mikroskoba bakmak, gün boyu oturmak</a:t>
            </a:r>
            <a:r>
              <a:rPr lang="tr-TR" sz="1600" dirty="0">
                <a:latin typeface="Arial Narrow" panose="020B0606020202030204" pitchFamily="34" charset="0"/>
                <a:ea typeface="+mj-ea"/>
                <a:cs typeface="+mj-cs"/>
              </a:rPr>
              <a:t>; sert bir zemin üzerinde saatlerce ayakta çalışmak gibi. Zamanla kasların hareket kapasiteleri daralır. </a:t>
            </a:r>
          </a:p>
        </p:txBody>
      </p:sp>
    </p:spTree>
    <p:extLst>
      <p:ext uri="{BB962C8B-B14F-4D97-AF65-F5344CB8AC3E}">
        <p14:creationId xmlns:p14="http://schemas.microsoft.com/office/powerpoint/2010/main" val="2432211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3. RİSK FAKTÖRLERİ</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493113"/>
          </a:xfrm>
        </p:spPr>
        <p:txBody>
          <a:bodyPr>
            <a:normAutofit/>
          </a:bodyPr>
          <a:lstStyle/>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Tekrarlanan </a:t>
            </a:r>
            <a:r>
              <a:rPr lang="tr-TR" sz="1600" b="1" dirty="0" smtClean="0">
                <a:latin typeface="Arial Narrow" panose="020B0606020202030204" pitchFamily="34" charset="0"/>
                <a:ea typeface="+mj-ea"/>
                <a:cs typeface="+mj-cs"/>
              </a:rPr>
              <a:t>Hareketler:  </a:t>
            </a:r>
            <a:r>
              <a:rPr lang="tr-TR" sz="1600" dirty="0">
                <a:latin typeface="Arial Narrow" panose="020B0606020202030204" pitchFamily="34" charset="0"/>
                <a:ea typeface="+mj-ea"/>
                <a:cs typeface="+mj-cs"/>
              </a:rPr>
              <a:t>Aynı </a:t>
            </a:r>
            <a:r>
              <a:rPr lang="tr-TR" sz="1600" b="1" dirty="0">
                <a:latin typeface="Arial Narrow" panose="020B0606020202030204" pitchFamily="34" charset="0"/>
                <a:ea typeface="+mj-ea"/>
                <a:cs typeface="+mj-cs"/>
              </a:rPr>
              <a:t>kasların dinlendirilmeden devamlı kullanımı</a:t>
            </a:r>
            <a:r>
              <a:rPr lang="tr-TR" sz="1600" dirty="0">
                <a:latin typeface="Arial Narrow" panose="020B0606020202030204" pitchFamily="34" charset="0"/>
                <a:ea typeface="+mj-ea"/>
                <a:cs typeface="+mj-cs"/>
              </a:rPr>
              <a:t>, kullanılan bölgede, bazı şikayetlere yol açar. Gıda sektöründe </a:t>
            </a:r>
            <a:r>
              <a:rPr lang="tr-TR" sz="1600" b="1" dirty="0">
                <a:latin typeface="Arial Narrow" panose="020B0606020202030204" pitchFamily="34" charset="0"/>
                <a:ea typeface="+mj-ea"/>
                <a:cs typeface="+mj-cs"/>
              </a:rPr>
              <a:t>sürekli aynı kesim işlemini yapmak, inşaatta sürekli cıvata ve somun sıkma, bilgisayarda sürekli klavye veya fare kullanma</a:t>
            </a:r>
            <a:r>
              <a:rPr lang="tr-TR" sz="1600" dirty="0">
                <a:latin typeface="Arial Narrow" panose="020B0606020202030204" pitchFamily="34" charset="0"/>
                <a:ea typeface="+mj-ea"/>
                <a:cs typeface="+mj-cs"/>
              </a:rPr>
              <a:t>, montaj hattında çalışma gibi. </a:t>
            </a: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q"/>
            </a:pPr>
            <a:r>
              <a:rPr lang="tr-TR" sz="1600" b="1" dirty="0">
                <a:latin typeface="Arial Narrow" panose="020B0606020202030204" pitchFamily="34" charset="0"/>
                <a:ea typeface="+mj-ea"/>
                <a:cs typeface="+mj-cs"/>
              </a:rPr>
              <a:t>Çevresel F</a:t>
            </a:r>
            <a:r>
              <a:rPr lang="tr-TR" sz="1600" b="1" dirty="0" smtClean="0">
                <a:latin typeface="Arial Narrow" panose="020B0606020202030204" pitchFamily="34" charset="0"/>
                <a:ea typeface="+mj-ea"/>
                <a:cs typeface="+mj-cs"/>
              </a:rPr>
              <a:t>aktörler: </a:t>
            </a:r>
            <a:r>
              <a:rPr lang="tr-TR" sz="1600" dirty="0">
                <a:latin typeface="Arial Narrow" panose="020B0606020202030204" pitchFamily="34" charset="0"/>
                <a:ea typeface="+mj-ea"/>
                <a:cs typeface="+mj-cs"/>
              </a:rPr>
              <a:t>Düşük veya </a:t>
            </a:r>
            <a:r>
              <a:rPr lang="tr-TR" sz="1600" b="1" dirty="0">
                <a:latin typeface="Arial Narrow" panose="020B0606020202030204" pitchFamily="34" charset="0"/>
                <a:ea typeface="+mj-ea"/>
                <a:cs typeface="+mj-cs"/>
              </a:rPr>
              <a:t>yüksek sıcaklık, havalandırma ve aydınlatmanın yetersi</a:t>
            </a:r>
            <a:r>
              <a:rPr lang="tr-TR" sz="1600" dirty="0">
                <a:latin typeface="Arial Narrow" panose="020B0606020202030204" pitchFamily="34" charset="0"/>
                <a:ea typeface="+mj-ea"/>
                <a:cs typeface="+mj-cs"/>
              </a:rPr>
              <a:t>z olması gibi durumlar</a:t>
            </a:r>
            <a:r>
              <a:rPr lang="tr-TR" sz="1600" b="1" dirty="0">
                <a:latin typeface="Arial Narrow" panose="020B0606020202030204" pitchFamily="34" charset="0"/>
                <a:ea typeface="+mj-ea"/>
                <a:cs typeface="+mj-cs"/>
              </a:rPr>
              <a:t> vibrasyon </a:t>
            </a:r>
            <a:r>
              <a:rPr lang="tr-TR" sz="1600" dirty="0" err="1">
                <a:latin typeface="Arial Narrow" panose="020B0606020202030204" pitchFamily="34" charset="0"/>
                <a:ea typeface="+mj-ea"/>
                <a:cs typeface="+mj-cs"/>
              </a:rPr>
              <a:t>maruziyeti</a:t>
            </a:r>
            <a:r>
              <a:rPr lang="tr-TR" sz="1600" dirty="0">
                <a:latin typeface="Arial Narrow" panose="020B0606020202030204" pitchFamily="34" charset="0"/>
                <a:ea typeface="+mj-ea"/>
                <a:cs typeface="+mj-cs"/>
              </a:rPr>
              <a:t> mesleki KİS hastalıklarına yol açabilir. </a:t>
            </a:r>
            <a:r>
              <a:rPr lang="tr-TR" sz="1600" b="1" dirty="0">
                <a:latin typeface="Arial Narrow" panose="020B0606020202030204" pitchFamily="34" charset="0"/>
                <a:ea typeface="+mj-ea"/>
                <a:cs typeface="+mj-cs"/>
              </a:rPr>
              <a:t>Darbeli matkap kullanmak</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oyma, cilalama, tornalama, elektrikli testere kullanma</a:t>
            </a:r>
            <a:r>
              <a:rPr lang="tr-TR" sz="1600" dirty="0">
                <a:latin typeface="Arial Narrow" panose="020B0606020202030204" pitchFamily="34" charset="0"/>
                <a:ea typeface="+mj-ea"/>
                <a:cs typeface="+mj-cs"/>
              </a:rPr>
              <a:t>, makineyle çim biçme gibi, vibrasyonlu aletler kullanmak veya vibrasyonlu makine üzerinde oturmak, </a:t>
            </a:r>
            <a:r>
              <a:rPr lang="tr-TR" sz="1600" b="1" dirty="0">
                <a:latin typeface="Arial Narrow" panose="020B0606020202030204" pitchFamily="34" charset="0"/>
                <a:ea typeface="+mj-ea"/>
                <a:cs typeface="+mj-cs"/>
              </a:rPr>
              <a:t>dolaşım bozukluğu, sinir zedelenmesi </a:t>
            </a:r>
            <a:r>
              <a:rPr lang="tr-TR" sz="1600" dirty="0">
                <a:latin typeface="Arial Narrow" panose="020B0606020202030204" pitchFamily="34" charset="0"/>
                <a:ea typeface="+mj-ea"/>
                <a:cs typeface="+mj-cs"/>
              </a:rPr>
              <a:t>gibi durumlara yol açabilir. </a:t>
            </a: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q"/>
            </a:pPr>
            <a:r>
              <a:rPr lang="tr-TR" sz="1600" b="1" dirty="0" err="1">
                <a:latin typeface="Arial Narrow" panose="020B0606020202030204" pitchFamily="34" charset="0"/>
                <a:ea typeface="+mj-ea"/>
                <a:cs typeface="+mj-cs"/>
              </a:rPr>
              <a:t>Psikososyal</a:t>
            </a:r>
            <a:r>
              <a:rPr lang="tr-TR" sz="1600" b="1" dirty="0">
                <a:latin typeface="Arial Narrow" panose="020B0606020202030204" pitchFamily="34" charset="0"/>
                <a:ea typeface="+mj-ea"/>
                <a:cs typeface="+mj-cs"/>
              </a:rPr>
              <a:t> F</a:t>
            </a:r>
            <a:r>
              <a:rPr lang="tr-TR" sz="1600" b="1" dirty="0" smtClean="0">
                <a:latin typeface="Arial Narrow" panose="020B0606020202030204" pitchFamily="34" charset="0"/>
                <a:ea typeface="+mj-ea"/>
                <a:cs typeface="+mj-cs"/>
              </a:rPr>
              <a:t>aktörler: </a:t>
            </a:r>
            <a:r>
              <a:rPr lang="tr-TR" sz="1600" dirty="0">
                <a:latin typeface="Arial Narrow" panose="020B0606020202030204" pitchFamily="34" charset="0"/>
                <a:ea typeface="+mj-ea"/>
                <a:cs typeface="+mj-cs"/>
              </a:rPr>
              <a:t>Uzun </a:t>
            </a:r>
            <a:r>
              <a:rPr lang="tr-TR" sz="1600" b="1" dirty="0">
                <a:latin typeface="Arial Narrow" panose="020B0606020202030204" pitchFamily="34" charset="0"/>
                <a:ea typeface="+mj-ea"/>
                <a:cs typeface="+mj-cs"/>
              </a:rPr>
              <a:t>süreli mesai, sosyal desteğin yeterince sağlanamaması, sosyal ihtiyaçların karşılanamaması </a:t>
            </a:r>
            <a:r>
              <a:rPr lang="tr-TR" sz="1600" dirty="0">
                <a:latin typeface="Arial Narrow" panose="020B0606020202030204" pitchFamily="34" charset="0"/>
                <a:ea typeface="+mj-ea"/>
                <a:cs typeface="+mj-cs"/>
              </a:rPr>
              <a:t>gibi durumlarda KİS olumsuz etkilenir. Mesleki KİS hastalıklarına yatkınlık oluşturduğu gibi tedaviye cevap alınamamasına da yol açar. </a:t>
            </a:r>
          </a:p>
        </p:txBody>
      </p:sp>
    </p:spTree>
    <p:extLst>
      <p:ext uri="{BB962C8B-B14F-4D97-AF65-F5344CB8AC3E}">
        <p14:creationId xmlns:p14="http://schemas.microsoft.com/office/powerpoint/2010/main" val="23037768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4. ÖNLEMLER</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493113"/>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İş </a:t>
            </a:r>
            <a:r>
              <a:rPr lang="tr-TR" sz="1600" b="1" dirty="0">
                <a:latin typeface="Arial Narrow" panose="020B0606020202030204" pitchFamily="34" charset="0"/>
                <a:ea typeface="+mj-ea"/>
                <a:cs typeface="+mj-cs"/>
              </a:rPr>
              <a:t>aktiviteleri, çoğu zaman tekrarlanan hareketlerden oluşur</a:t>
            </a:r>
            <a:r>
              <a:rPr lang="tr-TR" sz="1600" dirty="0">
                <a:latin typeface="Arial Narrow" panose="020B0606020202030204" pitchFamily="34" charset="0"/>
                <a:ea typeface="+mj-ea"/>
                <a:cs typeface="+mj-cs"/>
              </a:rPr>
              <a:t>. Vücudun </a:t>
            </a:r>
            <a:r>
              <a:rPr lang="tr-TR" sz="1600" b="1" dirty="0">
                <a:latin typeface="Arial Narrow" panose="020B0606020202030204" pitchFamily="34" charset="0"/>
                <a:ea typeface="+mj-ea"/>
                <a:cs typeface="+mj-cs"/>
              </a:rPr>
              <a:t>uzun süre zorlayıcı pozisyonlarda </a:t>
            </a:r>
            <a:r>
              <a:rPr lang="tr-TR" sz="1600" dirty="0">
                <a:latin typeface="Arial Narrow" panose="020B0606020202030204" pitchFamily="34" charset="0"/>
                <a:ea typeface="+mj-ea"/>
                <a:cs typeface="+mj-cs"/>
              </a:rPr>
              <a:t>kalması gerekebilir. Kullanılan alet ve makineler </a:t>
            </a:r>
            <a:r>
              <a:rPr lang="tr-TR" sz="1600" b="1" dirty="0">
                <a:latin typeface="Arial Narrow" panose="020B0606020202030204" pitchFamily="34" charset="0"/>
                <a:ea typeface="+mj-ea"/>
                <a:cs typeface="+mj-cs"/>
              </a:rPr>
              <a:t>vücuda veya bir bölümüne titreşim iletebilir</a:t>
            </a:r>
            <a:r>
              <a:rPr lang="tr-TR" sz="1600" dirty="0">
                <a:latin typeface="Arial Narrow" panose="020B0606020202030204" pitchFamily="34" charset="0"/>
                <a:ea typeface="+mj-ea"/>
                <a:cs typeface="+mj-cs"/>
              </a:rPr>
              <a:t>. Havalı alet kullanımlarında </a:t>
            </a:r>
            <a:r>
              <a:rPr lang="tr-TR" sz="1600" b="1" dirty="0">
                <a:latin typeface="Arial Narrow" panose="020B0606020202030204" pitchFamily="34" charset="0"/>
                <a:ea typeface="+mj-ea"/>
                <a:cs typeface="+mj-cs"/>
              </a:rPr>
              <a:t>soğuk ve hava akımı </a:t>
            </a:r>
            <a:r>
              <a:rPr lang="tr-TR" sz="1600" dirty="0">
                <a:latin typeface="Arial Narrow" panose="020B0606020202030204" pitchFamily="34" charset="0"/>
                <a:ea typeface="+mj-ea"/>
                <a:cs typeface="+mj-cs"/>
              </a:rPr>
              <a:t>etkilenmesi olur. Çoğu zaman da </a:t>
            </a:r>
            <a:r>
              <a:rPr lang="tr-TR" sz="1600" b="1" dirty="0">
                <a:latin typeface="Arial Narrow" panose="020B0606020202030204" pitchFamily="34" charset="0"/>
                <a:ea typeface="+mj-ea"/>
                <a:cs typeface="+mj-cs"/>
              </a:rPr>
              <a:t>bu risk faktörleri birlikte görülür</a:t>
            </a:r>
            <a:r>
              <a:rPr lang="tr-TR" sz="1600" dirty="0">
                <a:latin typeface="Arial Narrow" panose="020B0606020202030204" pitchFamily="34" charset="0"/>
                <a:ea typeface="+mj-ea"/>
                <a:cs typeface="+mj-cs"/>
              </a:rPr>
              <a:t>. Bunların </a:t>
            </a:r>
            <a:r>
              <a:rPr lang="tr-TR" sz="1600" b="1" dirty="0">
                <a:latin typeface="Arial Narrow" panose="020B0606020202030204" pitchFamily="34" charset="0"/>
                <a:ea typeface="+mj-ea"/>
                <a:cs typeface="+mj-cs"/>
              </a:rPr>
              <a:t>çoğu önlenebilir</a:t>
            </a:r>
            <a:r>
              <a:rPr lang="tr-TR" sz="1600" dirty="0">
                <a:latin typeface="Arial Narrow" panose="020B0606020202030204" pitchFamily="34" charset="0"/>
                <a:ea typeface="+mj-ea"/>
                <a:cs typeface="+mj-cs"/>
              </a:rPr>
              <a:t>. Çalışma </a:t>
            </a:r>
            <a:r>
              <a:rPr lang="tr-TR" sz="1600" b="1" dirty="0">
                <a:latin typeface="Arial Narrow" panose="020B0606020202030204" pitchFamily="34" charset="0"/>
                <a:ea typeface="+mj-ea"/>
                <a:cs typeface="+mj-cs"/>
              </a:rPr>
              <a:t>ortamının DOĞRU kurgulanması</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uygun pozisyonda çalışma, uygun el aletleri kullanma</a:t>
            </a:r>
            <a:r>
              <a:rPr lang="tr-TR" sz="1600" dirty="0">
                <a:latin typeface="Arial Narrow" panose="020B0606020202030204" pitchFamily="34" charset="0"/>
                <a:ea typeface="+mj-ea"/>
                <a:cs typeface="+mj-cs"/>
              </a:rPr>
              <a:t> bunların başında gelir. Ergonomik önlem tablolarından yararlanılabilir. </a:t>
            </a:r>
            <a:r>
              <a:rPr lang="tr-TR" sz="1600" b="1" dirty="0">
                <a:latin typeface="Arial Narrow" panose="020B0606020202030204" pitchFamily="34" charset="0"/>
                <a:ea typeface="+mj-ea"/>
                <a:cs typeface="+mj-cs"/>
              </a:rPr>
              <a:t>Eğitim ve fizyolojik düzeltme egzersizleri önemlidir</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Mesleki KİS hastalıklarının önlenmesinde</a:t>
            </a:r>
            <a:r>
              <a:rPr lang="tr-TR" sz="1600" dirty="0">
                <a:latin typeface="Arial Narrow" panose="020B0606020202030204" pitchFamily="34" charset="0"/>
                <a:ea typeface="+mj-ea"/>
                <a:cs typeface="+mj-cs"/>
              </a:rPr>
              <a:t>, basit </a:t>
            </a:r>
            <a:r>
              <a:rPr lang="tr-TR" sz="1600" b="1" dirty="0">
                <a:latin typeface="Arial Narrow" panose="020B0606020202030204" pitchFamily="34" charset="0"/>
                <a:ea typeface="+mj-ea"/>
                <a:cs typeface="+mj-cs"/>
              </a:rPr>
              <a:t>ergonomik önlemlerin alınması, en önemli adımdır</a:t>
            </a:r>
            <a:r>
              <a:rPr lang="tr-TR" sz="1600" dirty="0">
                <a:latin typeface="Arial Narrow" panose="020B0606020202030204" pitchFamily="34" charset="0"/>
                <a:ea typeface="+mj-ea"/>
                <a:cs typeface="+mj-cs"/>
              </a:rPr>
              <a:t>. Ergonomi, </a:t>
            </a:r>
            <a:r>
              <a:rPr lang="tr-TR" sz="1600" dirty="0" smtClean="0">
                <a:latin typeface="Arial Narrow" panose="020B0606020202030204" pitchFamily="34" charset="0"/>
                <a:ea typeface="+mj-ea"/>
                <a:cs typeface="+mj-cs"/>
              </a:rPr>
              <a:t>yapılan iş</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insan ve iş ortamı arasındaki ilişkiyi bilimsel olarak inceleyen</a:t>
            </a:r>
            <a:r>
              <a:rPr lang="tr-TR" sz="1600" dirty="0">
                <a:latin typeface="Arial Narrow" panose="020B0606020202030204" pitchFamily="34" charset="0"/>
                <a:ea typeface="+mj-ea"/>
                <a:cs typeface="+mj-cs"/>
              </a:rPr>
              <a:t>, iş yükü ile çalışma gücünün dengelenmesini, çalışan sağlığının korunmasını ve </a:t>
            </a:r>
            <a:r>
              <a:rPr lang="tr-TR" sz="1600" b="1" dirty="0">
                <a:latin typeface="Arial Narrow" panose="020B0606020202030204" pitchFamily="34" charset="0"/>
                <a:ea typeface="+mj-ea"/>
                <a:cs typeface="+mj-cs"/>
              </a:rPr>
              <a:t>üretimin artırılmasını amaçlayan bilim dalıdır</a:t>
            </a:r>
            <a:r>
              <a:rPr lang="tr-TR" sz="1600" dirty="0">
                <a:latin typeface="Arial Narrow" panose="020B0606020202030204" pitchFamily="34" charset="0"/>
                <a:ea typeface="+mj-ea"/>
                <a:cs typeface="+mj-cs"/>
              </a:rPr>
              <a:t>. Ergonomi, </a:t>
            </a:r>
            <a:r>
              <a:rPr lang="tr-TR" sz="1600" b="1" dirty="0">
                <a:latin typeface="Arial Narrow" panose="020B0606020202030204" pitchFamily="34" charset="0"/>
                <a:ea typeface="+mj-ea"/>
                <a:cs typeface="+mj-cs"/>
              </a:rPr>
              <a:t>işçinin sağlık ve güvenliğinin sağlanması için işin</a:t>
            </a:r>
            <a:r>
              <a:rPr lang="tr-TR" sz="1600" dirty="0">
                <a:latin typeface="Arial Narrow" panose="020B0606020202030204" pitchFamily="34" charset="0"/>
                <a:ea typeface="+mj-ea"/>
                <a:cs typeface="+mj-cs"/>
              </a:rPr>
              <a:t>, alet, makine ve donanımın insanın </a:t>
            </a:r>
            <a:r>
              <a:rPr lang="tr-TR" sz="1600" b="1" dirty="0" err="1">
                <a:latin typeface="Arial Narrow" panose="020B0606020202030204" pitchFamily="34" charset="0"/>
                <a:ea typeface="+mj-ea"/>
                <a:cs typeface="+mj-cs"/>
              </a:rPr>
              <a:t>antropometrik</a:t>
            </a:r>
            <a:r>
              <a:rPr lang="tr-TR" sz="1600" b="1" dirty="0">
                <a:latin typeface="Arial Narrow" panose="020B0606020202030204" pitchFamily="34" charset="0"/>
                <a:ea typeface="+mj-ea"/>
                <a:cs typeface="+mj-cs"/>
              </a:rPr>
              <a:t> ölçülerine, gücüne ve kişisel özelliklerine </a:t>
            </a:r>
            <a:r>
              <a:rPr lang="tr-TR" sz="1600" dirty="0">
                <a:latin typeface="Arial Narrow" panose="020B0606020202030204" pitchFamily="34" charset="0"/>
                <a:ea typeface="+mj-ea"/>
                <a:cs typeface="+mj-cs"/>
              </a:rPr>
              <a:t>uygun olarak </a:t>
            </a:r>
            <a:r>
              <a:rPr lang="tr-TR" sz="1600" b="1" dirty="0">
                <a:latin typeface="Arial Narrow" panose="020B0606020202030204" pitchFamily="34" charset="0"/>
                <a:ea typeface="+mj-ea"/>
                <a:cs typeface="+mj-cs"/>
              </a:rPr>
              <a:t>tasarlanmasını amaçlar</a:t>
            </a:r>
            <a:r>
              <a:rPr lang="tr-TR" sz="1600" dirty="0">
                <a:latin typeface="Arial Narrow" panose="020B0606020202030204" pitchFamily="34" charset="0"/>
                <a:ea typeface="+mj-ea"/>
                <a:cs typeface="+mj-cs"/>
              </a:rPr>
              <a:t>. Ergonomik yaklaşımlar ile yapılan iş ve hareketlerin doğasına uygun olumlu şartlar oluşturulur. </a:t>
            </a:r>
          </a:p>
        </p:txBody>
      </p:sp>
    </p:spTree>
    <p:extLst>
      <p:ext uri="{BB962C8B-B14F-4D97-AF65-F5344CB8AC3E}">
        <p14:creationId xmlns:p14="http://schemas.microsoft.com/office/powerpoint/2010/main" val="37722673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4. ÖNLEMLER</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633791"/>
          </a:xfrm>
        </p:spPr>
        <p:txBody>
          <a:bodyPr>
            <a:normAutofit lnSpcReduction="10000"/>
          </a:bodyPr>
          <a:lstStyle/>
          <a:p>
            <a:pPr marL="0" indent="0">
              <a:lnSpc>
                <a:spcPct val="200000"/>
              </a:lnSpc>
              <a:buNone/>
            </a:pPr>
            <a:r>
              <a:rPr lang="tr-TR" sz="1600" dirty="0" smtClean="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İşe giriş muayenelerinde </a:t>
            </a:r>
            <a:r>
              <a:rPr lang="tr-TR" sz="1600" dirty="0">
                <a:latin typeface="Arial Narrow" panose="020B0606020202030204" pitchFamily="34" charset="0"/>
                <a:ea typeface="+mj-ea"/>
                <a:cs typeface="+mj-cs"/>
              </a:rPr>
              <a:t>kas, </a:t>
            </a:r>
            <a:r>
              <a:rPr lang="tr-TR" sz="1600" b="1" dirty="0">
                <a:latin typeface="Arial Narrow" panose="020B0606020202030204" pitchFamily="34" charset="0"/>
                <a:ea typeface="+mj-ea"/>
                <a:cs typeface="+mj-cs"/>
              </a:rPr>
              <a:t>eklem, kemik hastalıklarının varlığı araştırılmalı</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uygun işe uygun insan kuralına </a:t>
            </a:r>
            <a:r>
              <a:rPr lang="tr-TR" sz="1600" dirty="0">
                <a:latin typeface="Arial Narrow" panose="020B0606020202030204" pitchFamily="34" charset="0"/>
                <a:ea typeface="+mj-ea"/>
                <a:cs typeface="+mj-cs"/>
              </a:rPr>
              <a:t>göre işe yerleştirme yapılmalıdır. </a:t>
            </a:r>
            <a:r>
              <a:rPr lang="tr-TR" sz="1600" b="1" dirty="0">
                <a:latin typeface="Arial Narrow" panose="020B0606020202030204" pitchFamily="34" charset="0"/>
                <a:ea typeface="+mj-ea"/>
                <a:cs typeface="+mj-cs"/>
              </a:rPr>
              <a:t>Düzenli olarak kontrol muayeneleri yapılmalı</a:t>
            </a:r>
            <a:r>
              <a:rPr lang="tr-TR" sz="1600" dirty="0">
                <a:latin typeface="Arial Narrow" panose="020B0606020202030204" pitchFamily="34" charset="0"/>
                <a:ea typeface="+mj-ea"/>
                <a:cs typeface="+mj-cs"/>
              </a:rPr>
              <a:t>, etkilenmeler </a:t>
            </a:r>
            <a:r>
              <a:rPr lang="tr-TR" sz="1600" b="1" dirty="0">
                <a:latin typeface="Arial Narrow" panose="020B0606020202030204" pitchFamily="34" charset="0"/>
                <a:ea typeface="+mj-ea"/>
                <a:cs typeface="+mj-cs"/>
              </a:rPr>
              <a:t>erken dönemde belirlenerek</a:t>
            </a:r>
            <a:r>
              <a:rPr lang="tr-TR" sz="1600" dirty="0">
                <a:latin typeface="Arial Narrow" panose="020B0606020202030204" pitchFamily="34" charset="0"/>
                <a:ea typeface="+mj-ea"/>
                <a:cs typeface="+mj-cs"/>
              </a:rPr>
              <a:t>, iş ve iş yerine ait </a:t>
            </a:r>
            <a:r>
              <a:rPr lang="tr-TR" sz="1600" b="1" dirty="0">
                <a:latin typeface="Arial Narrow" panose="020B0606020202030204" pitchFamily="34" charset="0"/>
                <a:ea typeface="+mj-ea"/>
                <a:cs typeface="+mj-cs"/>
              </a:rPr>
              <a:t>şartların düzeltilmesi sağlanmalıdır</a:t>
            </a:r>
            <a:r>
              <a:rPr lang="tr-TR" sz="1600" dirty="0">
                <a:latin typeface="Arial Narrow" panose="020B0606020202030204" pitchFamily="34" charset="0"/>
                <a:ea typeface="+mj-ea"/>
                <a:cs typeface="+mj-cs"/>
              </a:rPr>
              <a:t>. Hastalığa neden olan iş ve iş yeri ile ilgili olumsuzluklar ve öneriler, işçiye ve işverene bildirilmelidir. </a:t>
            </a:r>
            <a:endParaRPr lang="tr-TR" sz="1600" dirty="0" smtClean="0">
              <a:latin typeface="Arial Narrow" panose="020B0606020202030204" pitchFamily="34" charset="0"/>
              <a:ea typeface="+mj-ea"/>
              <a:cs typeface="+mj-cs"/>
            </a:endParaRPr>
          </a:p>
          <a:p>
            <a:pPr marL="0" indent="0">
              <a:lnSpc>
                <a:spcPct val="20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Kullanılan alet ve makinelerin bakım onarımları düzeni izlenmeli</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vibrasyon </a:t>
            </a:r>
            <a:r>
              <a:rPr lang="tr-TR" sz="1600" dirty="0">
                <a:latin typeface="Arial Narrow" panose="020B0606020202030204" pitchFamily="34" charset="0"/>
                <a:ea typeface="+mj-ea"/>
                <a:cs typeface="+mj-cs"/>
              </a:rPr>
              <a:t>üretimleri </a:t>
            </a:r>
            <a:r>
              <a:rPr lang="tr-TR" sz="1600" b="1" dirty="0">
                <a:latin typeface="Arial Narrow" panose="020B0606020202030204" pitchFamily="34" charset="0"/>
                <a:ea typeface="+mj-ea"/>
                <a:cs typeface="+mj-cs"/>
              </a:rPr>
              <a:t>ölçülmelidir.</a:t>
            </a:r>
            <a:r>
              <a:rPr lang="tr-TR" sz="1600" dirty="0">
                <a:latin typeface="Arial Narrow" panose="020B0606020202030204" pitchFamily="34" charset="0"/>
                <a:ea typeface="+mj-ea"/>
                <a:cs typeface="+mj-cs"/>
              </a:rPr>
              <a:t> İşte tekrarlanan hareketler, </a:t>
            </a:r>
            <a:r>
              <a:rPr lang="tr-TR" sz="1600" b="1" dirty="0">
                <a:latin typeface="Arial Narrow" panose="020B0606020202030204" pitchFamily="34" charset="0"/>
                <a:ea typeface="+mj-ea"/>
                <a:cs typeface="+mj-cs"/>
              </a:rPr>
              <a:t>sıklığı, duruş, ağır kaldırma koşulları izlenmelidir</a:t>
            </a:r>
            <a:r>
              <a:rPr lang="tr-TR" sz="1600" dirty="0">
                <a:latin typeface="Arial Narrow" panose="020B0606020202030204" pitchFamily="34" charset="0"/>
                <a:ea typeface="+mj-ea"/>
                <a:cs typeface="+mj-cs"/>
              </a:rPr>
              <a:t>. Dakikada 10 kez malzeme tutma veya dakikada 20 kez </a:t>
            </a:r>
            <a:r>
              <a:rPr lang="tr-TR" sz="1600" dirty="0" smtClean="0">
                <a:latin typeface="Arial Narrow" panose="020B0606020202030204" pitchFamily="34" charset="0"/>
                <a:ea typeface="+mj-ea"/>
                <a:cs typeface="+mj-cs"/>
              </a:rPr>
              <a:t>tekrarlanan el </a:t>
            </a:r>
            <a:r>
              <a:rPr lang="tr-TR" sz="1600" dirty="0">
                <a:latin typeface="Arial Narrow" panose="020B0606020202030204" pitchFamily="34" charset="0"/>
                <a:ea typeface="+mj-ea"/>
                <a:cs typeface="+mj-cs"/>
              </a:rPr>
              <a:t>hareketi veya yoğun tekrarlanan hareket; 1 kg’dan ağır malzemenin elle tutulması ağır güç kullanımı olarak nitelenebilir. </a:t>
            </a:r>
            <a:endParaRPr lang="tr-TR" sz="1600" dirty="0" smtClean="0">
              <a:latin typeface="Arial Narrow" panose="020B0606020202030204" pitchFamily="34" charset="0"/>
              <a:ea typeface="+mj-ea"/>
              <a:cs typeface="+mj-cs"/>
            </a:endParaRPr>
          </a:p>
          <a:p>
            <a:pPr marL="0" indent="0">
              <a:lnSpc>
                <a:spcPct val="200000"/>
              </a:lnSpc>
              <a:buNone/>
            </a:pPr>
            <a:r>
              <a:rPr lang="tr-TR" sz="1600" dirty="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Son </a:t>
            </a:r>
            <a:r>
              <a:rPr lang="tr-TR" sz="1600" b="1" dirty="0">
                <a:latin typeface="Arial Narrow" panose="020B0606020202030204" pitchFamily="34" charset="0"/>
                <a:ea typeface="+mj-ea"/>
                <a:cs typeface="+mj-cs"/>
              </a:rPr>
              <a:t>yıllarda mesleki alanda kas iskelet sistemi hastalıkları açısından var olan risklerin belirlenmesi </a:t>
            </a:r>
            <a:r>
              <a:rPr lang="tr-TR" sz="1600" dirty="0">
                <a:latin typeface="Arial Narrow" panose="020B0606020202030204" pitchFamily="34" charset="0"/>
                <a:ea typeface="+mj-ea"/>
                <a:cs typeface="+mj-cs"/>
              </a:rPr>
              <a:t>ve alınacak önlemlerin değerlendirilebilmesi için çalışanların katılımı ile değerlendirmenin gerçekleştirildiği bir analiz metodu olan, “</a:t>
            </a:r>
            <a:r>
              <a:rPr lang="tr-TR" sz="1600" b="1" dirty="0">
                <a:latin typeface="Arial Narrow" panose="020B0606020202030204" pitchFamily="34" charset="0"/>
                <a:ea typeface="+mj-ea"/>
                <a:cs typeface="+mj-cs"/>
              </a:rPr>
              <a:t>Hızlı </a:t>
            </a:r>
            <a:r>
              <a:rPr lang="tr-TR" sz="1600" b="1" dirty="0" err="1">
                <a:latin typeface="Arial Narrow" panose="020B0606020202030204" pitchFamily="34" charset="0"/>
                <a:ea typeface="+mj-ea"/>
                <a:cs typeface="+mj-cs"/>
              </a:rPr>
              <a:t>Maruziyet</a:t>
            </a:r>
            <a:r>
              <a:rPr lang="tr-TR" sz="1600" b="1" dirty="0">
                <a:latin typeface="Arial Narrow" panose="020B0606020202030204" pitchFamily="34" charset="0"/>
                <a:ea typeface="+mj-ea"/>
                <a:cs typeface="+mj-cs"/>
              </a:rPr>
              <a:t> Değerlendirme </a:t>
            </a:r>
            <a:r>
              <a:rPr lang="tr-TR" sz="1600" dirty="0">
                <a:latin typeface="Arial Narrow" panose="020B0606020202030204" pitchFamily="34" charset="0"/>
                <a:ea typeface="+mj-ea"/>
                <a:cs typeface="+mj-cs"/>
              </a:rPr>
              <a:t>(HMD)” isimli bir yaklaşım geliştirilmiştir. </a:t>
            </a:r>
          </a:p>
        </p:txBody>
      </p:sp>
    </p:spTree>
    <p:extLst>
      <p:ext uri="{BB962C8B-B14F-4D97-AF65-F5344CB8AC3E}">
        <p14:creationId xmlns:p14="http://schemas.microsoft.com/office/powerpoint/2010/main" val="10443131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smtClean="0">
                <a:latin typeface="Arial Narrow" panose="020B0606020202030204" pitchFamily="34" charset="0"/>
              </a:rPr>
              <a:t>4. ÖNLEMLER</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633791"/>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Bu analizde</a:t>
            </a:r>
            <a:r>
              <a:rPr lang="tr-TR" sz="1600" dirty="0">
                <a:latin typeface="Arial Narrow" panose="020B0606020202030204" pitchFamily="34" charset="0"/>
                <a:ea typeface="+mj-ea"/>
                <a:cs typeface="+mj-cs"/>
              </a:rPr>
              <a:t>, yapılan </a:t>
            </a:r>
            <a:r>
              <a:rPr lang="tr-TR" sz="1600" b="1" dirty="0">
                <a:latin typeface="Arial Narrow" panose="020B0606020202030204" pitchFamily="34" charset="0"/>
                <a:ea typeface="+mj-ea"/>
                <a:cs typeface="+mj-cs"/>
              </a:rPr>
              <a:t>iş sırasında </a:t>
            </a:r>
            <a:r>
              <a:rPr lang="tr-TR" sz="1600" b="1" dirty="0" err="1">
                <a:latin typeface="Arial Narrow" panose="020B0606020202030204" pitchFamily="34" charset="0"/>
                <a:ea typeface="+mj-ea"/>
                <a:cs typeface="+mj-cs"/>
              </a:rPr>
              <a:t>postür</a:t>
            </a:r>
            <a:r>
              <a:rPr lang="tr-TR" sz="1600" b="1" dirty="0">
                <a:latin typeface="Arial Narrow" panose="020B0606020202030204" pitchFamily="34" charset="0"/>
                <a:ea typeface="+mj-ea"/>
                <a:cs typeface="+mj-cs"/>
              </a:rPr>
              <a:t> ve hareket değerlendirilmekte</a:t>
            </a:r>
            <a:r>
              <a:rPr lang="tr-TR" sz="1600" dirty="0">
                <a:latin typeface="Arial Narrow" panose="020B0606020202030204" pitchFamily="34" charset="0"/>
                <a:ea typeface="+mj-ea"/>
                <a:cs typeface="+mj-cs"/>
              </a:rPr>
              <a:t>, maruz kalınan </a:t>
            </a:r>
            <a:r>
              <a:rPr lang="tr-TR" sz="1600" b="1" dirty="0">
                <a:latin typeface="Arial Narrow" panose="020B0606020202030204" pitchFamily="34" charset="0"/>
                <a:ea typeface="+mj-ea"/>
                <a:cs typeface="+mj-cs"/>
              </a:rPr>
              <a:t>yükün ağırlığı, süresi, maruz kalınan vibrasyonun nitelikleri </a:t>
            </a:r>
            <a:r>
              <a:rPr lang="tr-TR" sz="1600" dirty="0">
                <a:latin typeface="Arial Narrow" panose="020B0606020202030204" pitchFamily="34" charset="0"/>
                <a:ea typeface="+mj-ea"/>
                <a:cs typeface="+mj-cs"/>
              </a:rPr>
              <a:t>tanımlanmakta ve </a:t>
            </a:r>
            <a:r>
              <a:rPr lang="tr-TR" sz="1600" b="1" dirty="0">
                <a:latin typeface="Arial Narrow" panose="020B0606020202030204" pitchFamily="34" charset="0"/>
                <a:ea typeface="+mj-ea"/>
                <a:cs typeface="+mj-cs"/>
              </a:rPr>
              <a:t>iş idamesinin güçlüğü </a:t>
            </a:r>
            <a:r>
              <a:rPr lang="tr-TR" sz="1600" dirty="0">
                <a:latin typeface="Arial Narrow" panose="020B0606020202030204" pitchFamily="34" charset="0"/>
                <a:ea typeface="+mj-ea"/>
                <a:cs typeface="+mj-cs"/>
              </a:rPr>
              <a:t>gibi kriterler </a:t>
            </a:r>
            <a:r>
              <a:rPr lang="tr-TR" sz="1600" b="1" dirty="0">
                <a:latin typeface="Arial Narrow" panose="020B0606020202030204" pitchFamily="34" charset="0"/>
                <a:ea typeface="+mj-ea"/>
                <a:cs typeface="+mj-cs"/>
              </a:rPr>
              <a:t>kullanılarak kas iskelet sistemi hastalıkları açısından </a:t>
            </a:r>
            <a:r>
              <a:rPr lang="tr-TR" sz="1600" dirty="0">
                <a:latin typeface="Arial Narrow" panose="020B0606020202030204" pitchFamily="34" charset="0"/>
                <a:ea typeface="+mj-ea"/>
                <a:cs typeface="+mj-cs"/>
              </a:rPr>
              <a:t>risk belirlenmektedir. Bu risk verileri kullanılarak </a:t>
            </a:r>
            <a:r>
              <a:rPr lang="tr-TR" sz="1600" b="1" dirty="0">
                <a:latin typeface="Arial Narrow" panose="020B0606020202030204" pitchFamily="34" charset="0"/>
                <a:ea typeface="+mj-ea"/>
                <a:cs typeface="+mj-cs"/>
              </a:rPr>
              <a:t>ergonomik değişiklik gerektiren iş noktaları saptanmakta</a:t>
            </a:r>
            <a:r>
              <a:rPr lang="tr-TR" sz="1600" dirty="0">
                <a:latin typeface="Arial Narrow" panose="020B0606020202030204" pitchFamily="34" charset="0"/>
                <a:ea typeface="+mj-ea"/>
                <a:cs typeface="+mj-cs"/>
              </a:rPr>
              <a:t>, yapılan ergonomik değişikliklerin zaman içerisinde ortaya koydukları olumlu ya da olumsuz etkiler değerlendirilebilmekte ve yeni yapılacak ergonomik girişimler yönlendirilebilmektedir. </a:t>
            </a:r>
            <a:r>
              <a:rPr lang="tr-TR" sz="1600" b="1" dirty="0">
                <a:latin typeface="Arial Narrow" panose="020B0606020202030204" pitchFamily="34" charset="0"/>
                <a:ea typeface="+mj-ea"/>
                <a:cs typeface="+mj-cs"/>
              </a:rPr>
              <a:t>Dikkat edilmesi gereken önlemlerden bazılarını şöyle sıralayabiliriz</a:t>
            </a: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a:lnSpc>
                <a:spcPct val="150000"/>
              </a:lnSpc>
              <a:buBlip>
                <a:blip r:embed="rId2"/>
              </a:buBlip>
            </a:pPr>
            <a:r>
              <a:rPr lang="tr-TR" sz="1600" b="1" dirty="0">
                <a:latin typeface="Arial Narrow" panose="020B0606020202030204" pitchFamily="34" charset="0"/>
                <a:ea typeface="+mj-ea"/>
                <a:cs typeface="+mj-cs"/>
              </a:rPr>
              <a:t>Yük taşıma </a:t>
            </a:r>
            <a:r>
              <a:rPr lang="tr-TR" sz="1600" dirty="0">
                <a:latin typeface="Arial Narrow" panose="020B0606020202030204" pitchFamily="34" charset="0"/>
                <a:ea typeface="+mj-ea"/>
                <a:cs typeface="+mj-cs"/>
              </a:rPr>
              <a:t>esnasında uygun pozisyonların kullanılması, </a:t>
            </a:r>
            <a:r>
              <a:rPr lang="tr-TR" sz="1600" b="1" dirty="0">
                <a:latin typeface="Arial Narrow" panose="020B0606020202030204" pitchFamily="34" charset="0"/>
                <a:ea typeface="+mj-ea"/>
                <a:cs typeface="+mj-cs"/>
              </a:rPr>
              <a:t>gövdeye yaklaştırılarak </a:t>
            </a:r>
            <a:r>
              <a:rPr lang="tr-TR" sz="1600" dirty="0">
                <a:latin typeface="Arial Narrow" panose="020B0606020202030204" pitchFamily="34" charset="0"/>
                <a:ea typeface="+mj-ea"/>
                <a:cs typeface="+mj-cs"/>
              </a:rPr>
              <a:t>kaldırılması gibi. </a:t>
            </a:r>
            <a:endParaRPr lang="tr-TR" sz="1600" dirty="0" smtClean="0">
              <a:latin typeface="Arial Narrow" panose="020B0606020202030204" pitchFamily="34" charset="0"/>
              <a:ea typeface="+mj-ea"/>
              <a:cs typeface="+mj-cs"/>
            </a:endParaRPr>
          </a:p>
          <a:p>
            <a:pPr>
              <a:lnSpc>
                <a:spcPct val="150000"/>
              </a:lnSpc>
              <a:buBlip>
                <a:blip r:embed="rId2"/>
              </a:buBlip>
            </a:pPr>
            <a:r>
              <a:rPr lang="tr-TR" sz="1600" b="1" dirty="0" smtClean="0">
                <a:latin typeface="Arial Narrow" panose="020B0606020202030204" pitchFamily="34" charset="0"/>
                <a:ea typeface="+mj-ea"/>
                <a:cs typeface="+mj-cs"/>
              </a:rPr>
              <a:t>Ağır </a:t>
            </a:r>
            <a:r>
              <a:rPr lang="tr-TR" sz="1600" b="1" dirty="0">
                <a:latin typeface="Arial Narrow" panose="020B0606020202030204" pitchFamily="34" charset="0"/>
                <a:ea typeface="+mj-ea"/>
                <a:cs typeface="+mj-cs"/>
              </a:rPr>
              <a:t>yükler kaldırılacağı </a:t>
            </a:r>
            <a:r>
              <a:rPr lang="tr-TR" sz="1600" dirty="0">
                <a:latin typeface="Arial Narrow" panose="020B0606020202030204" pitchFamily="34" charset="0"/>
                <a:ea typeface="+mj-ea"/>
                <a:cs typeface="+mj-cs"/>
              </a:rPr>
              <a:t>zaman, </a:t>
            </a:r>
            <a:r>
              <a:rPr lang="tr-TR" sz="1600" b="1" dirty="0">
                <a:latin typeface="Arial Narrow" panose="020B0606020202030204" pitchFamily="34" charset="0"/>
                <a:ea typeface="+mj-ea"/>
                <a:cs typeface="+mj-cs"/>
              </a:rPr>
              <a:t>uygun aletlerin kullanılması </a:t>
            </a:r>
            <a:r>
              <a:rPr lang="tr-TR" sz="1600" dirty="0">
                <a:latin typeface="Arial Narrow" panose="020B0606020202030204" pitchFamily="34" charset="0"/>
                <a:ea typeface="+mj-ea"/>
                <a:cs typeface="+mj-cs"/>
              </a:rPr>
              <a:t>(vinç kullanılması gibi) </a:t>
            </a:r>
            <a:endParaRPr lang="tr-TR" sz="1600" dirty="0" smtClean="0">
              <a:latin typeface="Arial Narrow" panose="020B0606020202030204" pitchFamily="34" charset="0"/>
              <a:ea typeface="+mj-ea"/>
              <a:cs typeface="+mj-cs"/>
            </a:endParaRPr>
          </a:p>
          <a:p>
            <a:pPr>
              <a:lnSpc>
                <a:spcPct val="150000"/>
              </a:lnSpc>
              <a:buBlip>
                <a:blip r:embed="rId2"/>
              </a:buBlip>
            </a:pPr>
            <a:r>
              <a:rPr lang="tr-TR" sz="1600" b="1" dirty="0" smtClean="0">
                <a:latin typeface="Arial Narrow" panose="020B0606020202030204" pitchFamily="34" charset="0"/>
                <a:ea typeface="+mj-ea"/>
                <a:cs typeface="+mj-cs"/>
              </a:rPr>
              <a:t>Yükün</a:t>
            </a:r>
            <a:r>
              <a:rPr lang="tr-TR" sz="1600" b="1" dirty="0">
                <a:latin typeface="Arial Narrow" panose="020B0606020202030204" pitchFamily="34" charset="0"/>
                <a:ea typeface="+mj-ea"/>
                <a:cs typeface="+mj-cs"/>
              </a:rPr>
              <a:t>, mümkünse, bölünerek </a:t>
            </a:r>
            <a:r>
              <a:rPr lang="tr-TR" sz="1600" b="1" dirty="0" smtClean="0">
                <a:latin typeface="Arial Narrow" panose="020B0606020202030204" pitchFamily="34" charset="0"/>
                <a:ea typeface="+mj-ea"/>
                <a:cs typeface="+mj-cs"/>
              </a:rPr>
              <a:t>küçültülmesi,  </a:t>
            </a:r>
            <a:r>
              <a:rPr lang="tr-TR" sz="1600" dirty="0">
                <a:latin typeface="Arial Narrow" panose="020B0606020202030204" pitchFamily="34" charset="0"/>
                <a:ea typeface="+mj-ea"/>
                <a:cs typeface="+mj-cs"/>
              </a:rPr>
              <a:t>İtme-</a:t>
            </a:r>
            <a:r>
              <a:rPr lang="tr-TR" sz="1600" dirty="0" smtClean="0">
                <a:latin typeface="Arial Narrow" panose="020B0606020202030204" pitchFamily="34" charset="0"/>
                <a:ea typeface="+mj-ea"/>
                <a:cs typeface="+mj-cs"/>
              </a:rPr>
              <a:t>­çekme </a:t>
            </a:r>
            <a:r>
              <a:rPr lang="tr-TR" sz="1600" dirty="0">
                <a:latin typeface="Arial Narrow" panose="020B0606020202030204" pitchFamily="34" charset="0"/>
                <a:ea typeface="+mj-ea"/>
                <a:cs typeface="+mj-cs"/>
              </a:rPr>
              <a:t>esnasında, çift el kullanımı, </a:t>
            </a:r>
            <a:r>
              <a:rPr lang="tr-TR" sz="1600" b="1" dirty="0" err="1">
                <a:latin typeface="Arial Narrow" panose="020B0606020202030204" pitchFamily="34" charset="0"/>
                <a:ea typeface="+mj-ea"/>
                <a:cs typeface="+mj-cs"/>
              </a:rPr>
              <a:t>postürün</a:t>
            </a:r>
            <a:r>
              <a:rPr lang="tr-TR" sz="1600" b="1" dirty="0">
                <a:latin typeface="Arial Narrow" panose="020B0606020202030204" pitchFamily="34" charset="0"/>
                <a:ea typeface="+mj-ea"/>
                <a:cs typeface="+mj-cs"/>
              </a:rPr>
              <a:t> düzgün olması </a:t>
            </a:r>
          </a:p>
          <a:p>
            <a:pPr>
              <a:lnSpc>
                <a:spcPct val="150000"/>
              </a:lnSpc>
              <a:buBlip>
                <a:blip r:embed="rId2"/>
              </a:buBlip>
            </a:pPr>
            <a:r>
              <a:rPr lang="tr-TR" sz="1600" b="1" dirty="0" smtClean="0">
                <a:latin typeface="Arial Narrow" panose="020B0606020202030204" pitchFamily="34" charset="0"/>
                <a:ea typeface="+mj-ea"/>
                <a:cs typeface="+mj-cs"/>
              </a:rPr>
              <a:t>Vücut </a:t>
            </a:r>
            <a:r>
              <a:rPr lang="tr-TR" sz="1600" b="1" dirty="0">
                <a:latin typeface="Arial Narrow" panose="020B0606020202030204" pitchFamily="34" charset="0"/>
                <a:ea typeface="+mj-ea"/>
                <a:cs typeface="+mj-cs"/>
              </a:rPr>
              <a:t>pozisyonunun düzgün olması</a:t>
            </a:r>
            <a:r>
              <a:rPr lang="tr-TR" sz="1600" dirty="0">
                <a:latin typeface="Arial Narrow" panose="020B0606020202030204" pitchFamily="34" charset="0"/>
                <a:ea typeface="+mj-ea"/>
                <a:cs typeface="+mj-cs"/>
              </a:rPr>
              <a:t>, uzun süre aynı pozisyonda kalmaktan </a:t>
            </a:r>
            <a:r>
              <a:rPr lang="tr-TR" sz="1600" dirty="0" smtClean="0">
                <a:latin typeface="Arial Narrow" panose="020B0606020202030204" pitchFamily="34" charset="0"/>
                <a:ea typeface="+mj-ea"/>
                <a:cs typeface="+mj-cs"/>
              </a:rPr>
              <a:t>kaçınılması</a:t>
            </a:r>
          </a:p>
          <a:p>
            <a:pPr>
              <a:lnSpc>
                <a:spcPct val="150000"/>
              </a:lnSpc>
              <a:buBlip>
                <a:blip r:embed="rId2"/>
              </a:buBlip>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Aynı </a:t>
            </a:r>
            <a:r>
              <a:rPr lang="tr-TR" sz="1600" b="1" dirty="0">
                <a:latin typeface="Arial Narrow" panose="020B0606020202030204" pitchFamily="34" charset="0"/>
                <a:ea typeface="+mj-ea"/>
                <a:cs typeface="+mj-cs"/>
              </a:rPr>
              <a:t>kas gruplarının uzun süre kullanılmasını önlemek </a:t>
            </a:r>
            <a:r>
              <a:rPr lang="tr-TR" sz="1600" dirty="0">
                <a:latin typeface="Arial Narrow" panose="020B0606020202030204" pitchFamily="34" charset="0"/>
                <a:ea typeface="+mj-ea"/>
                <a:cs typeface="+mj-cs"/>
              </a:rPr>
              <a:t>için gerekirse değişik işlerde sırayla çalışılması </a:t>
            </a:r>
          </a:p>
        </p:txBody>
      </p:sp>
    </p:spTree>
    <p:extLst>
      <p:ext uri="{BB962C8B-B14F-4D97-AF65-F5344CB8AC3E}">
        <p14:creationId xmlns:p14="http://schemas.microsoft.com/office/powerpoint/2010/main" val="22129085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5. 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fontScale="85000" lnSpcReduction="10000"/>
          </a:bodyPr>
          <a:lstStyle/>
          <a:p>
            <a:pPr>
              <a:lnSpc>
                <a:spcPct val="200000"/>
              </a:lnSpc>
              <a:buFont typeface="Wingdings" panose="05000000000000000000" pitchFamily="2" charset="2"/>
              <a:buChar char="q"/>
            </a:pPr>
            <a:r>
              <a:rPr lang="tr-TR" sz="1600" dirty="0"/>
              <a:t>Mehmet BERK, Dr. Buhara ÖNAL, Dr. Rana GÜVEN,(2011) Meslek Hastalıkları Rehberi Çalışma ve Sosyal Güvenlik Bakanlığı, İş Sağlığı ve Güvenliği Genel Müdürlüğü (İSGGM) </a:t>
            </a:r>
            <a:endParaRPr lang="tr-TR" sz="1600" dirty="0" smtClean="0"/>
          </a:p>
          <a:p>
            <a:pPr>
              <a:lnSpc>
                <a:spcPct val="200000"/>
              </a:lnSpc>
              <a:buFont typeface="Wingdings" panose="05000000000000000000" pitchFamily="2" charset="2"/>
              <a:buChar char="q"/>
            </a:pPr>
            <a:r>
              <a:rPr lang="tr-TR" sz="1600" dirty="0" smtClean="0"/>
              <a:t>Mehmet </a:t>
            </a:r>
            <a:r>
              <a:rPr lang="tr-TR" sz="1600" dirty="0"/>
              <a:t>Berk, Nefise Burcu Ünal, Ali Rıza Ergun, Nuri </a:t>
            </a:r>
            <a:r>
              <a:rPr lang="tr-TR" sz="1600" dirty="0" err="1"/>
              <a:t>Vidinli</a:t>
            </a:r>
            <a:r>
              <a:rPr lang="tr-TR" sz="1600" dirty="0"/>
              <a:t>, Emine Kaplan, Meslek Hastalıkları ve İş ile İlgili Hastalıklar Tanı Rehberi T.C. Çalışma Ve Sosyal Güvenlik Bakanlığı İş Sağlığı ve Güvenliği Genel Müdürlüğü Lider Konu Anlatımlı İş Yeri Hekimliği Temel Eğitim Kitabı. 2015 </a:t>
            </a:r>
            <a:endParaRPr lang="tr-TR" sz="1600" dirty="0" smtClean="0"/>
          </a:p>
          <a:p>
            <a:pPr>
              <a:lnSpc>
                <a:spcPct val="200000"/>
              </a:lnSpc>
              <a:buFont typeface="Wingdings" panose="05000000000000000000" pitchFamily="2" charset="2"/>
              <a:buChar char="q"/>
            </a:pPr>
            <a:r>
              <a:rPr lang="tr-TR" sz="1600" dirty="0" err="1" smtClean="0"/>
              <a:t>Buckle</a:t>
            </a:r>
            <a:r>
              <a:rPr lang="tr-TR" sz="1600" dirty="0" smtClean="0"/>
              <a:t> </a:t>
            </a:r>
            <a:r>
              <a:rPr lang="tr-TR" sz="1600" dirty="0"/>
              <a:t>PW, </a:t>
            </a:r>
            <a:r>
              <a:rPr lang="tr-TR" sz="1600" dirty="0" err="1"/>
              <a:t>Devereux</a:t>
            </a:r>
            <a:r>
              <a:rPr lang="tr-TR" sz="1600" dirty="0"/>
              <a:t> JJ. </a:t>
            </a:r>
            <a:r>
              <a:rPr lang="tr-TR" sz="1600" dirty="0" err="1"/>
              <a:t>The</a:t>
            </a:r>
            <a:r>
              <a:rPr lang="tr-TR" sz="1600" dirty="0"/>
              <a:t> </a:t>
            </a:r>
            <a:r>
              <a:rPr lang="tr-TR" sz="1600" dirty="0" err="1"/>
              <a:t>nature</a:t>
            </a:r>
            <a:r>
              <a:rPr lang="tr-TR" sz="1600" dirty="0"/>
              <a:t> of </a:t>
            </a:r>
            <a:r>
              <a:rPr lang="tr-TR" sz="1600" dirty="0" err="1"/>
              <a:t>work</a:t>
            </a:r>
            <a:r>
              <a:rPr lang="tr-TR" sz="1600" dirty="0"/>
              <a:t>-­‐</a:t>
            </a:r>
            <a:r>
              <a:rPr lang="tr-TR" sz="1600" dirty="0" err="1"/>
              <a:t>related</a:t>
            </a:r>
            <a:r>
              <a:rPr lang="tr-TR" sz="1600" dirty="0"/>
              <a:t> </a:t>
            </a:r>
            <a:r>
              <a:rPr lang="tr-TR" sz="1600" dirty="0" err="1"/>
              <a:t>neck</a:t>
            </a:r>
            <a:r>
              <a:rPr lang="tr-TR" sz="1600" dirty="0"/>
              <a:t> </a:t>
            </a:r>
            <a:r>
              <a:rPr lang="tr-TR" sz="1600" dirty="0" err="1"/>
              <a:t>and</a:t>
            </a:r>
            <a:r>
              <a:rPr lang="tr-TR" sz="1600" dirty="0"/>
              <a:t> </a:t>
            </a:r>
            <a:r>
              <a:rPr lang="tr-TR" sz="1600" dirty="0" err="1"/>
              <a:t>upper</a:t>
            </a:r>
            <a:r>
              <a:rPr lang="tr-TR" sz="1600" dirty="0"/>
              <a:t> </a:t>
            </a:r>
            <a:r>
              <a:rPr lang="tr-TR" sz="1600" dirty="0" err="1"/>
              <a:t>limb</a:t>
            </a:r>
            <a:r>
              <a:rPr lang="tr-TR" sz="1600" dirty="0"/>
              <a:t> </a:t>
            </a:r>
            <a:r>
              <a:rPr lang="tr-TR" sz="1600" dirty="0" err="1"/>
              <a:t>musculoskeletal</a:t>
            </a:r>
            <a:r>
              <a:rPr lang="tr-TR" sz="1600" dirty="0"/>
              <a:t> </a:t>
            </a:r>
            <a:r>
              <a:rPr lang="tr-TR" sz="1600" dirty="0" err="1"/>
              <a:t>disorders</a:t>
            </a:r>
            <a:r>
              <a:rPr lang="tr-TR" sz="1600" dirty="0"/>
              <a:t>. </a:t>
            </a:r>
            <a:r>
              <a:rPr lang="tr-TR" sz="1600" dirty="0" err="1" smtClean="0"/>
              <a:t>Appl</a:t>
            </a:r>
            <a:r>
              <a:rPr lang="tr-TR" sz="1600" dirty="0"/>
              <a:t> </a:t>
            </a:r>
            <a:r>
              <a:rPr lang="tr-TR" sz="1600" dirty="0" err="1"/>
              <a:t>Ergon</a:t>
            </a:r>
            <a:r>
              <a:rPr lang="tr-TR" sz="1600" dirty="0"/>
              <a:t>. 2002 May;33(3):207-­‐17. </a:t>
            </a:r>
            <a:endParaRPr lang="tr-TR" sz="1600" dirty="0" smtClean="0"/>
          </a:p>
          <a:p>
            <a:pPr>
              <a:lnSpc>
                <a:spcPct val="200000"/>
              </a:lnSpc>
              <a:buFont typeface="Wingdings" panose="05000000000000000000" pitchFamily="2" charset="2"/>
              <a:buChar char="q"/>
            </a:pPr>
            <a:r>
              <a:rPr lang="tr-TR" sz="1600" dirty="0" err="1" smtClean="0"/>
              <a:t>Mattioli</a:t>
            </a:r>
            <a:r>
              <a:rPr lang="tr-TR" sz="1600" dirty="0" smtClean="0"/>
              <a:t> </a:t>
            </a:r>
            <a:r>
              <a:rPr lang="tr-TR" sz="1600" dirty="0"/>
              <a:t>S, </a:t>
            </a:r>
            <a:r>
              <a:rPr lang="tr-TR" sz="1600" dirty="0" err="1"/>
              <a:t>Brillante</a:t>
            </a:r>
            <a:r>
              <a:rPr lang="tr-TR" sz="1600" dirty="0"/>
              <a:t> R, </a:t>
            </a:r>
            <a:r>
              <a:rPr lang="tr-TR" sz="1600" dirty="0" err="1"/>
              <a:t>Zanardi</a:t>
            </a:r>
            <a:r>
              <a:rPr lang="tr-TR" sz="1600" dirty="0"/>
              <a:t> F, </a:t>
            </a:r>
            <a:r>
              <a:rPr lang="tr-TR" sz="1600" dirty="0" err="1"/>
              <a:t>Bonfiglioli</a:t>
            </a:r>
            <a:r>
              <a:rPr lang="tr-TR" sz="1600" dirty="0"/>
              <a:t> R. </a:t>
            </a:r>
            <a:r>
              <a:rPr lang="tr-TR" sz="1600" dirty="0" err="1"/>
              <a:t>Occupational</a:t>
            </a:r>
            <a:r>
              <a:rPr lang="tr-TR" sz="1600" dirty="0"/>
              <a:t> (</a:t>
            </a:r>
            <a:r>
              <a:rPr lang="tr-TR" sz="1600" dirty="0" err="1"/>
              <a:t>and</a:t>
            </a:r>
            <a:r>
              <a:rPr lang="tr-TR" sz="1600" dirty="0"/>
              <a:t> </a:t>
            </a:r>
            <a:r>
              <a:rPr lang="tr-TR" sz="1600" dirty="0" err="1"/>
              <a:t>non</a:t>
            </a:r>
            <a:r>
              <a:rPr lang="tr-TR" sz="1600" dirty="0"/>
              <a:t>-­‐ </a:t>
            </a:r>
            <a:r>
              <a:rPr lang="tr-TR" sz="1600" dirty="0" err="1"/>
              <a:t>occupational</a:t>
            </a:r>
            <a:r>
              <a:rPr lang="tr-TR" sz="1600" dirty="0"/>
              <a:t>) risk </a:t>
            </a:r>
            <a:r>
              <a:rPr lang="tr-TR" sz="1600" dirty="0" err="1"/>
              <a:t>factors</a:t>
            </a:r>
            <a:r>
              <a:rPr lang="tr-TR" sz="1600" dirty="0"/>
              <a:t> </a:t>
            </a:r>
            <a:r>
              <a:rPr lang="tr-TR" sz="1600" dirty="0" err="1"/>
              <a:t>for</a:t>
            </a:r>
            <a:r>
              <a:rPr lang="tr-TR" sz="1600" dirty="0"/>
              <a:t> </a:t>
            </a:r>
            <a:r>
              <a:rPr lang="tr-TR" sz="1600" dirty="0" err="1"/>
              <a:t>musculoskeletal</a:t>
            </a:r>
            <a:r>
              <a:rPr lang="tr-TR" sz="1600" dirty="0"/>
              <a:t> </a:t>
            </a:r>
            <a:r>
              <a:rPr lang="tr-TR" sz="1600" dirty="0" err="1"/>
              <a:t>disorders</a:t>
            </a:r>
            <a:r>
              <a:rPr lang="tr-TR" sz="1600" dirty="0"/>
              <a:t>. </a:t>
            </a:r>
            <a:r>
              <a:rPr lang="tr-TR" sz="1600" dirty="0" err="1"/>
              <a:t>Med</a:t>
            </a:r>
            <a:r>
              <a:rPr lang="tr-TR" sz="1600" dirty="0"/>
              <a:t> Lav. 2006 May-­‐Jun;97(3):529-­‐34. </a:t>
            </a:r>
            <a:endParaRPr lang="tr-TR" sz="1600" dirty="0" smtClean="0"/>
          </a:p>
          <a:p>
            <a:pPr>
              <a:lnSpc>
                <a:spcPct val="200000"/>
              </a:lnSpc>
              <a:buFont typeface="Wingdings" panose="05000000000000000000" pitchFamily="2" charset="2"/>
              <a:buChar char="q"/>
            </a:pPr>
            <a:r>
              <a:rPr lang="tr-TR" sz="1600" dirty="0" smtClean="0"/>
              <a:t>Özcan</a:t>
            </a:r>
            <a:r>
              <a:rPr lang="tr-TR" sz="1600" dirty="0"/>
              <a:t>, E. -2002 “İşe Bağlı Bel Ağrısı”, Ayşegül, K , Bel Ağrısı, Tanı ve Tedavi”, Nobel Kitabevi, İş sağlığı ve Güvenliği dergisi, sayı 34 özel sayı Mesleki Kas İskelet Sistemi Hastalıkları, Nisan-­‐Mayıs-­‐Haziran 2007 </a:t>
            </a:r>
            <a:endParaRPr lang="tr-TR" sz="1600" dirty="0" smtClean="0"/>
          </a:p>
        </p:txBody>
      </p:sp>
    </p:spTree>
    <p:extLst>
      <p:ext uri="{BB962C8B-B14F-4D97-AF65-F5344CB8AC3E}">
        <p14:creationId xmlns:p14="http://schemas.microsoft.com/office/powerpoint/2010/main" val="22176749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5. 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a:lnSpc>
                <a:spcPct val="200000"/>
              </a:lnSpc>
              <a:buFont typeface="Wingdings" panose="05000000000000000000" pitchFamily="2" charset="2"/>
              <a:buChar char="q"/>
            </a:pPr>
            <a:r>
              <a:rPr lang="tr-TR" sz="1600" dirty="0" err="1" smtClean="0"/>
              <a:t>Melhorn</a:t>
            </a:r>
            <a:r>
              <a:rPr lang="tr-TR" sz="1600" dirty="0" smtClean="0"/>
              <a:t> </a:t>
            </a:r>
            <a:r>
              <a:rPr lang="tr-TR" sz="1600" dirty="0"/>
              <a:t>JM, </a:t>
            </a:r>
            <a:r>
              <a:rPr lang="tr-TR" sz="1600" dirty="0" err="1"/>
              <a:t>Gardner</a:t>
            </a:r>
            <a:r>
              <a:rPr lang="tr-TR" sz="1600" dirty="0"/>
              <a:t> P, -2004 “How </a:t>
            </a:r>
            <a:r>
              <a:rPr lang="tr-TR" sz="1600" dirty="0" err="1"/>
              <a:t>We</a:t>
            </a:r>
            <a:r>
              <a:rPr lang="tr-TR" sz="1600" dirty="0"/>
              <a:t> </a:t>
            </a:r>
            <a:r>
              <a:rPr lang="tr-TR" sz="1600" dirty="0" err="1"/>
              <a:t>Prevent</a:t>
            </a:r>
            <a:r>
              <a:rPr lang="tr-TR" sz="1600" dirty="0"/>
              <a:t> </a:t>
            </a:r>
            <a:r>
              <a:rPr lang="tr-TR" sz="1600" dirty="0" err="1"/>
              <a:t>Prevention</a:t>
            </a:r>
            <a:r>
              <a:rPr lang="tr-TR" sz="1600" dirty="0"/>
              <a:t> of </a:t>
            </a:r>
            <a:r>
              <a:rPr lang="tr-TR" sz="1600" dirty="0" err="1"/>
              <a:t>Musculoskeletal</a:t>
            </a:r>
            <a:r>
              <a:rPr lang="tr-TR" sz="1600" dirty="0"/>
              <a:t> </a:t>
            </a:r>
            <a:r>
              <a:rPr lang="tr-TR" sz="1600" dirty="0" err="1"/>
              <a:t>Disordes</a:t>
            </a:r>
            <a:r>
              <a:rPr lang="tr-TR" sz="1600" dirty="0"/>
              <a:t> in </a:t>
            </a:r>
            <a:r>
              <a:rPr lang="tr-TR" sz="1600" dirty="0" err="1"/>
              <a:t>the</a:t>
            </a:r>
            <a:r>
              <a:rPr lang="tr-TR" sz="1600" dirty="0"/>
              <a:t> </a:t>
            </a:r>
            <a:r>
              <a:rPr lang="tr-TR" sz="1600" dirty="0" err="1"/>
              <a:t>Workplace</a:t>
            </a:r>
            <a:r>
              <a:rPr lang="tr-TR" sz="1600" dirty="0"/>
              <a:t> </a:t>
            </a:r>
            <a:endParaRPr lang="tr-TR" sz="1600" dirty="0" smtClean="0"/>
          </a:p>
          <a:p>
            <a:pPr>
              <a:lnSpc>
                <a:spcPct val="200000"/>
              </a:lnSpc>
              <a:buFont typeface="Wingdings" panose="05000000000000000000" pitchFamily="2" charset="2"/>
              <a:buChar char="q"/>
            </a:pPr>
            <a:r>
              <a:rPr lang="tr-TR" sz="1600" dirty="0" err="1" smtClean="0"/>
              <a:t>Silverstein</a:t>
            </a:r>
            <a:r>
              <a:rPr lang="tr-TR" sz="1600" dirty="0" smtClean="0"/>
              <a:t> </a:t>
            </a:r>
            <a:r>
              <a:rPr lang="tr-TR" sz="1600" dirty="0"/>
              <a:t>B, ve </a:t>
            </a:r>
            <a:r>
              <a:rPr lang="tr-TR" sz="1600" dirty="0" err="1"/>
              <a:t>Clark</a:t>
            </a:r>
            <a:r>
              <a:rPr lang="tr-TR" sz="1600" dirty="0"/>
              <a:t> R, -2004 “ </a:t>
            </a:r>
            <a:r>
              <a:rPr lang="tr-TR" sz="1600" dirty="0" err="1"/>
              <a:t>Interventions</a:t>
            </a:r>
            <a:r>
              <a:rPr lang="tr-TR" sz="1600" dirty="0"/>
              <a:t> </a:t>
            </a:r>
            <a:r>
              <a:rPr lang="tr-TR" sz="1600" dirty="0" err="1" smtClean="0"/>
              <a:t>to</a:t>
            </a:r>
            <a:r>
              <a:rPr lang="tr-TR" sz="1600" dirty="0"/>
              <a:t> </a:t>
            </a:r>
            <a:r>
              <a:rPr lang="tr-TR" sz="1600" dirty="0" err="1"/>
              <a:t>reduce</a:t>
            </a:r>
            <a:r>
              <a:rPr lang="tr-TR" sz="1600" dirty="0"/>
              <a:t> </a:t>
            </a:r>
            <a:r>
              <a:rPr lang="tr-TR" sz="1600" dirty="0" err="1"/>
              <a:t>work</a:t>
            </a:r>
            <a:r>
              <a:rPr lang="tr-TR" sz="1600" dirty="0"/>
              <a:t>-­‐</a:t>
            </a:r>
            <a:r>
              <a:rPr lang="tr-TR" sz="1600" dirty="0" err="1"/>
              <a:t>related</a:t>
            </a:r>
            <a:r>
              <a:rPr lang="tr-TR" sz="1600" dirty="0"/>
              <a:t> </a:t>
            </a:r>
            <a:r>
              <a:rPr lang="tr-TR" sz="1600" dirty="0" err="1"/>
              <a:t>musculoskeletal</a:t>
            </a:r>
            <a:r>
              <a:rPr lang="tr-TR" sz="1600" dirty="0"/>
              <a:t> </a:t>
            </a:r>
            <a:r>
              <a:rPr lang="tr-TR" sz="1600" dirty="0" err="1"/>
              <a:t>disordes</a:t>
            </a:r>
            <a:r>
              <a:rPr lang="tr-TR" sz="1600" dirty="0"/>
              <a:t> </a:t>
            </a:r>
            <a:endParaRPr lang="tr-TR" sz="1600" dirty="0" smtClean="0"/>
          </a:p>
          <a:p>
            <a:pPr>
              <a:lnSpc>
                <a:spcPct val="200000"/>
              </a:lnSpc>
              <a:buFont typeface="Wingdings" panose="05000000000000000000" pitchFamily="2" charset="2"/>
              <a:buChar char="q"/>
            </a:pPr>
            <a:r>
              <a:rPr lang="tr-TR" sz="1600" dirty="0" smtClean="0"/>
              <a:t>Dul </a:t>
            </a:r>
            <a:r>
              <a:rPr lang="tr-TR" sz="1600" dirty="0"/>
              <a:t>J, -2004 “How can </a:t>
            </a:r>
            <a:r>
              <a:rPr lang="tr-TR" sz="1600" dirty="0" err="1"/>
              <a:t>Interventions</a:t>
            </a:r>
            <a:r>
              <a:rPr lang="tr-TR" sz="1600" dirty="0"/>
              <a:t> on </a:t>
            </a:r>
            <a:r>
              <a:rPr lang="tr-TR" sz="1600" dirty="0" err="1"/>
              <a:t>Work</a:t>
            </a:r>
            <a:r>
              <a:rPr lang="tr-TR" sz="1600" dirty="0"/>
              <a:t>-­‐</a:t>
            </a:r>
            <a:r>
              <a:rPr lang="tr-TR" sz="1600" dirty="0" err="1"/>
              <a:t>related</a:t>
            </a:r>
            <a:r>
              <a:rPr lang="tr-TR" sz="1600" dirty="0"/>
              <a:t> </a:t>
            </a:r>
            <a:r>
              <a:rPr lang="tr-TR" sz="1600" dirty="0" err="1"/>
              <a:t>Musculoskeletal</a:t>
            </a:r>
            <a:r>
              <a:rPr lang="tr-TR" sz="1600" dirty="0"/>
              <a:t> </a:t>
            </a:r>
            <a:r>
              <a:rPr lang="tr-TR" sz="1600" dirty="0" err="1"/>
              <a:t>Disorders</a:t>
            </a:r>
            <a:r>
              <a:rPr lang="tr-TR" sz="1600" dirty="0"/>
              <a:t>”, </a:t>
            </a:r>
            <a:r>
              <a:rPr lang="tr-TR" sz="1600" dirty="0" err="1"/>
              <a:t>Successfully</a:t>
            </a:r>
            <a:r>
              <a:rPr lang="tr-TR" sz="1600" dirty="0"/>
              <a:t> be </a:t>
            </a:r>
            <a:r>
              <a:rPr lang="tr-TR" sz="1600" dirty="0" err="1"/>
              <a:t>İntegrated</a:t>
            </a:r>
            <a:r>
              <a:rPr lang="tr-TR" sz="1600" dirty="0"/>
              <a:t> </a:t>
            </a:r>
            <a:r>
              <a:rPr lang="tr-TR" sz="1600" dirty="0" err="1"/>
              <a:t>İnto</a:t>
            </a:r>
            <a:r>
              <a:rPr lang="tr-TR" sz="1600" dirty="0"/>
              <a:t> </a:t>
            </a:r>
            <a:r>
              <a:rPr lang="tr-TR" sz="1600" dirty="0" err="1"/>
              <a:t>the</a:t>
            </a:r>
            <a:r>
              <a:rPr lang="tr-TR" sz="1600" dirty="0"/>
              <a:t> Business World </a:t>
            </a:r>
            <a:endParaRPr lang="tr-TR" sz="1600" dirty="0" smtClean="0"/>
          </a:p>
          <a:p>
            <a:pPr>
              <a:lnSpc>
                <a:spcPct val="200000"/>
              </a:lnSpc>
              <a:buFont typeface="Wingdings" panose="05000000000000000000" pitchFamily="2" charset="2"/>
              <a:buChar char="q"/>
            </a:pPr>
            <a:r>
              <a:rPr lang="tr-TR" sz="1600" dirty="0" err="1" smtClean="0"/>
              <a:t>Drake</a:t>
            </a:r>
            <a:r>
              <a:rPr lang="tr-TR" sz="1600" dirty="0" smtClean="0"/>
              <a:t> </a:t>
            </a:r>
            <a:r>
              <a:rPr lang="tr-TR" sz="1600" dirty="0"/>
              <a:t>L R, </a:t>
            </a:r>
            <a:r>
              <a:rPr lang="tr-TR" sz="1600" dirty="0" err="1"/>
              <a:t>Gray’s</a:t>
            </a:r>
            <a:r>
              <a:rPr lang="tr-TR" sz="1600" dirty="0"/>
              <a:t> Anatomi Atlası 2009. Güneş kitabevi </a:t>
            </a:r>
          </a:p>
          <a:p>
            <a:pPr>
              <a:lnSpc>
                <a:spcPct val="200000"/>
              </a:lnSpc>
              <a:buFont typeface="Wingdings" panose="05000000000000000000" pitchFamily="2" charset="2"/>
              <a:buChar char="q"/>
            </a:pPr>
            <a:endParaRPr lang="tr-TR" sz="1600" dirty="0"/>
          </a:p>
        </p:txBody>
      </p:sp>
    </p:spTree>
    <p:extLst>
      <p:ext uri="{BB962C8B-B14F-4D97-AF65-F5344CB8AC3E}">
        <p14:creationId xmlns:p14="http://schemas.microsoft.com/office/powerpoint/2010/main" val="13902789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8604</TotalTime>
  <Words>1465</Words>
  <Application>Microsoft Office PowerPoint</Application>
  <PresentationFormat>Özel</PresentationFormat>
  <Paragraphs>107</Paragraphs>
  <Slides>22</Slides>
  <Notes>0</Notes>
  <HiddenSlides>0</HiddenSlides>
  <MMClips>0</MMClips>
  <ScaleCrop>false</ScaleCrop>
  <HeadingPairs>
    <vt:vector size="4" baseType="variant">
      <vt:variant>
        <vt:lpstr>Tema</vt:lpstr>
      </vt:variant>
      <vt:variant>
        <vt:i4>1</vt:i4>
      </vt:variant>
      <vt:variant>
        <vt:lpstr>Slayt Başlıkları</vt:lpstr>
      </vt:variant>
      <vt:variant>
        <vt:i4>22</vt:i4>
      </vt:variant>
    </vt:vector>
  </HeadingPairs>
  <TitlesOfParts>
    <vt:vector size="23" baseType="lpstr">
      <vt:lpstr>Office Teması</vt:lpstr>
      <vt:lpstr> KAS İSKELET SİSTEMİ HASTALIKLARI</vt:lpstr>
      <vt:lpstr>KONU BAŞLIKLARI</vt:lpstr>
      <vt:lpstr>1. Giriş</vt:lpstr>
      <vt:lpstr>1. Giriş</vt:lpstr>
      <vt:lpstr>1. Giriş</vt:lpstr>
      <vt:lpstr>1. Giriş</vt:lpstr>
      <vt:lpstr>2. SIK GÖRÜLEN MESLEKİ KİS HASTALIKLARI</vt:lpstr>
      <vt:lpstr>2. SIK GÖRÜLEN MESLEKİ KİS HASTALIKLARI</vt:lpstr>
      <vt:lpstr>2. SIK GÖRÜLEN MESLEKİ KİS HASTALIKLARI</vt:lpstr>
      <vt:lpstr>2. SIK GÖRÜLEN MESLEKİ KİS HASTALIKLARI</vt:lpstr>
      <vt:lpstr>2. SIK GÖRÜLEN MESLEKİ KİS HASTALIKLARI</vt:lpstr>
      <vt:lpstr>2. SIK GÖRÜLEN MESLEKİ KİS HASTALIKLARI</vt:lpstr>
      <vt:lpstr>2. SIK GÖRÜLEN MESLEKİ KİS HASTALIKLARI</vt:lpstr>
      <vt:lpstr>2. SIK GÖRÜLEN MESLEKİ KİS HASTALIKLARI</vt:lpstr>
      <vt:lpstr>2. SIK GÖRÜLEN MESLEKİ KİS HASTALIKLARI</vt:lpstr>
      <vt:lpstr>3. RİSK FAKTÖRLERİ</vt:lpstr>
      <vt:lpstr>3. RİSK FAKTÖRLERİ</vt:lpstr>
      <vt:lpstr>4. ÖNLEMLER</vt:lpstr>
      <vt:lpstr>4. ÖNLEMLER</vt:lpstr>
      <vt:lpstr>4. ÖNLEMLER</vt:lpstr>
      <vt:lpstr>5. KAYNAKLAR</vt:lpstr>
      <vt:lpstr>5. KAYNAKLAR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windows</cp:lastModifiedBy>
  <cp:revision>373</cp:revision>
  <cp:lastPrinted>2018-02-07T07:08:30Z</cp:lastPrinted>
  <dcterms:created xsi:type="dcterms:W3CDTF">2016-06-28T08:34:33Z</dcterms:created>
  <dcterms:modified xsi:type="dcterms:W3CDTF">2019-04-08T15:53:29Z</dcterms:modified>
</cp:coreProperties>
</file>