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00" r:id="rId5"/>
    <p:sldId id="301" r:id="rId6"/>
    <p:sldId id="302" r:id="rId7"/>
    <p:sldId id="303" r:id="rId8"/>
    <p:sldId id="304" r:id="rId9"/>
    <p:sldId id="305" r:id="rId10"/>
    <p:sldId id="306" r:id="rId11"/>
    <p:sldId id="307" r:id="rId12"/>
    <p:sldId id="308" r:id="rId13"/>
    <p:sldId id="309" r:id="rId14"/>
    <p:sldId id="310" r:id="rId15"/>
    <p:sldId id="311" r:id="rId16"/>
    <p:sldId id="312" r:id="rId17"/>
    <p:sldId id="313" r:id="rId18"/>
    <p:sldId id="314" r:id="rId19"/>
    <p:sldId id="315" r:id="rId20"/>
    <p:sldId id="316" r:id="rId21"/>
    <p:sldId id="317" r:id="rId22"/>
    <p:sldId id="318" r:id="rId23"/>
    <p:sldId id="319" r:id="rId24"/>
    <p:sldId id="320" r:id="rId25"/>
    <p:sldId id="321" r:id="rId26"/>
    <p:sldId id="336" r:id="rId27"/>
    <p:sldId id="322" r:id="rId28"/>
    <p:sldId id="323" r:id="rId29"/>
    <p:sldId id="324" r:id="rId30"/>
    <p:sldId id="325" r:id="rId31"/>
    <p:sldId id="326" r:id="rId32"/>
    <p:sldId id="327" r:id="rId33"/>
    <p:sldId id="334" r:id="rId34"/>
    <p:sldId id="333" r:id="rId35"/>
    <p:sldId id="335" r:id="rId36"/>
    <p:sldId id="328" r:id="rId37"/>
    <p:sldId id="329" r:id="rId38"/>
    <p:sldId id="330" r:id="rId39"/>
    <p:sldId id="331" r:id="rId40"/>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C92BBE-0824-4B10-BCAF-FCAC41B568B5}" v="5" dt="2021-03-16T17:59:50.7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35" autoAdjust="0"/>
    <p:restoredTop sz="94667" autoAdjust="0"/>
  </p:normalViewPr>
  <p:slideViewPr>
    <p:cSldViewPr>
      <p:cViewPr varScale="1">
        <p:scale>
          <a:sx n="60" d="100"/>
          <a:sy n="60" d="100"/>
        </p:scale>
        <p:origin x="7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da kılıç" userId="71945cb492ad5bb5" providerId="LiveId" clId="{B5C92BBE-0824-4B10-BCAF-FCAC41B568B5}"/>
    <pc:docChg chg="undo custSel addSld delSld modSld">
      <pc:chgData name="melda kılıç" userId="71945cb492ad5bb5" providerId="LiveId" clId="{B5C92BBE-0824-4B10-BCAF-FCAC41B568B5}" dt="2021-03-16T17:59:50.724" v="798" actId="1076"/>
      <pc:docMkLst>
        <pc:docMk/>
      </pc:docMkLst>
      <pc:sldChg chg="modSp mod">
        <pc:chgData name="melda kılıç" userId="71945cb492ad5bb5" providerId="LiveId" clId="{B5C92BBE-0824-4B10-BCAF-FCAC41B568B5}" dt="2021-03-09T09:21:28.454" v="0" actId="20577"/>
        <pc:sldMkLst>
          <pc:docMk/>
          <pc:sldMk cId="0" sldId="256"/>
        </pc:sldMkLst>
        <pc:spChg chg="mod">
          <ac:chgData name="melda kılıç" userId="71945cb492ad5bb5" providerId="LiveId" clId="{B5C92BBE-0824-4B10-BCAF-FCAC41B568B5}" dt="2021-03-09T09:21:28.454" v="0" actId="20577"/>
          <ac:spMkLst>
            <pc:docMk/>
            <pc:sldMk cId="0" sldId="256"/>
            <ac:spMk id="2052" creationId="{00000000-0000-0000-0000-000000000000}"/>
          </ac:spMkLst>
        </pc:spChg>
      </pc:sldChg>
      <pc:sldChg chg="modSp mod">
        <pc:chgData name="melda kılıç" userId="71945cb492ad5bb5" providerId="LiveId" clId="{B5C92BBE-0824-4B10-BCAF-FCAC41B568B5}" dt="2021-03-16T17:59:43.874" v="797" actId="20577"/>
        <pc:sldMkLst>
          <pc:docMk/>
          <pc:sldMk cId="0" sldId="258"/>
        </pc:sldMkLst>
        <pc:spChg chg="mod">
          <ac:chgData name="melda kılıç" userId="71945cb492ad5bb5" providerId="LiveId" clId="{B5C92BBE-0824-4B10-BCAF-FCAC41B568B5}" dt="2021-03-16T17:59:43.874" v="797" actId="20577"/>
          <ac:spMkLst>
            <pc:docMk/>
            <pc:sldMk cId="0" sldId="258"/>
            <ac:spMk id="4099" creationId="{00000000-0000-0000-0000-000000000000}"/>
          </ac:spMkLst>
        </pc:spChg>
      </pc:sldChg>
      <pc:sldChg chg="modSp">
        <pc:chgData name="melda kılıç" userId="71945cb492ad5bb5" providerId="LiveId" clId="{B5C92BBE-0824-4B10-BCAF-FCAC41B568B5}" dt="2021-03-16T17:59:50.724" v="798" actId="1076"/>
        <pc:sldMkLst>
          <pc:docMk/>
          <pc:sldMk cId="0" sldId="301"/>
        </pc:sldMkLst>
        <pc:spChg chg="mod">
          <ac:chgData name="melda kılıç" userId="71945cb492ad5bb5" providerId="LiveId" clId="{B5C92BBE-0824-4B10-BCAF-FCAC41B568B5}" dt="2021-03-16T17:59:50.724" v="798" actId="1076"/>
          <ac:spMkLst>
            <pc:docMk/>
            <pc:sldMk cId="0" sldId="301"/>
            <ac:spMk id="6147" creationId="{00000000-0000-0000-0000-000000000000}"/>
          </ac:spMkLst>
        </pc:spChg>
      </pc:sldChg>
      <pc:sldChg chg="modSp mod">
        <pc:chgData name="melda kılıç" userId="71945cb492ad5bb5" providerId="LiveId" clId="{B5C92BBE-0824-4B10-BCAF-FCAC41B568B5}" dt="2021-03-16T09:18:31.822" v="272" actId="14100"/>
        <pc:sldMkLst>
          <pc:docMk/>
          <pc:sldMk cId="0" sldId="311"/>
        </pc:sldMkLst>
        <pc:spChg chg="mod">
          <ac:chgData name="melda kılıç" userId="71945cb492ad5bb5" providerId="LiveId" clId="{B5C92BBE-0824-4B10-BCAF-FCAC41B568B5}" dt="2021-03-16T09:18:31.822" v="272" actId="14100"/>
          <ac:spMkLst>
            <pc:docMk/>
            <pc:sldMk cId="0" sldId="311"/>
            <ac:spMk id="16387" creationId="{00000000-0000-0000-0000-000000000000}"/>
          </ac:spMkLst>
        </pc:spChg>
      </pc:sldChg>
      <pc:sldChg chg="modSp mod">
        <pc:chgData name="melda kılıç" userId="71945cb492ad5bb5" providerId="LiveId" clId="{B5C92BBE-0824-4B10-BCAF-FCAC41B568B5}" dt="2021-03-16T08:24:31.994" v="1" actId="404"/>
        <pc:sldMkLst>
          <pc:docMk/>
          <pc:sldMk cId="0" sldId="318"/>
        </pc:sldMkLst>
        <pc:spChg chg="mod">
          <ac:chgData name="melda kılıç" userId="71945cb492ad5bb5" providerId="LiveId" clId="{B5C92BBE-0824-4B10-BCAF-FCAC41B568B5}" dt="2021-03-16T08:24:31.994" v="1" actId="404"/>
          <ac:spMkLst>
            <pc:docMk/>
            <pc:sldMk cId="0" sldId="318"/>
            <ac:spMk id="23555" creationId="{00000000-0000-0000-0000-000000000000}"/>
          </ac:spMkLst>
        </pc:spChg>
      </pc:sldChg>
      <pc:sldChg chg="modSp mod">
        <pc:chgData name="melda kılıç" userId="71945cb492ad5bb5" providerId="LiveId" clId="{B5C92BBE-0824-4B10-BCAF-FCAC41B568B5}" dt="2021-03-16T11:23:50.701" v="786" actId="20577"/>
        <pc:sldMkLst>
          <pc:docMk/>
          <pc:sldMk cId="0" sldId="327"/>
        </pc:sldMkLst>
        <pc:spChg chg="mod">
          <ac:chgData name="melda kılıç" userId="71945cb492ad5bb5" providerId="LiveId" clId="{B5C92BBE-0824-4B10-BCAF-FCAC41B568B5}" dt="2021-03-16T08:26:25.535" v="46" actId="20577"/>
          <ac:spMkLst>
            <pc:docMk/>
            <pc:sldMk cId="0" sldId="327"/>
            <ac:spMk id="32770" creationId="{00000000-0000-0000-0000-000000000000}"/>
          </ac:spMkLst>
        </pc:spChg>
        <pc:spChg chg="mod">
          <ac:chgData name="melda kılıç" userId="71945cb492ad5bb5" providerId="LiveId" clId="{B5C92BBE-0824-4B10-BCAF-FCAC41B568B5}" dt="2021-03-16T11:23:50.701" v="786" actId="20577"/>
          <ac:spMkLst>
            <pc:docMk/>
            <pc:sldMk cId="0" sldId="327"/>
            <ac:spMk id="32771" creationId="{00000000-0000-0000-0000-000000000000}"/>
          </ac:spMkLst>
        </pc:spChg>
      </pc:sldChg>
      <pc:sldChg chg="modSp new del mod">
        <pc:chgData name="melda kılıç" userId="71945cb492ad5bb5" providerId="LiveId" clId="{B5C92BBE-0824-4B10-BCAF-FCAC41B568B5}" dt="2021-03-16T11:23:54.413" v="787" actId="47"/>
        <pc:sldMkLst>
          <pc:docMk/>
          <pc:sldMk cId="2415760051" sldId="332"/>
        </pc:sldMkLst>
        <pc:spChg chg="mod">
          <ac:chgData name="melda kılıç" userId="71945cb492ad5bb5" providerId="LiveId" clId="{B5C92BBE-0824-4B10-BCAF-FCAC41B568B5}" dt="2021-03-16T08:25:48.690" v="12" actId="207"/>
          <ac:spMkLst>
            <pc:docMk/>
            <pc:sldMk cId="2415760051" sldId="332"/>
            <ac:spMk id="2" creationId="{41BE1A79-947A-43D0-9E94-455481675E19}"/>
          </ac:spMkLst>
        </pc:spChg>
        <pc:spChg chg="mod">
          <ac:chgData name="melda kılıç" userId="71945cb492ad5bb5" providerId="LiveId" clId="{B5C92BBE-0824-4B10-BCAF-FCAC41B568B5}" dt="2021-03-16T08:25:43.493" v="3"/>
          <ac:spMkLst>
            <pc:docMk/>
            <pc:sldMk cId="2415760051" sldId="332"/>
            <ac:spMk id="3" creationId="{C999494B-FAB6-40EE-BB40-773FE5A376A9}"/>
          </ac:spMkLst>
        </pc:spChg>
      </pc:sldChg>
      <pc:sldChg chg="modSp new mod">
        <pc:chgData name="melda kılıç" userId="71945cb492ad5bb5" providerId="LiveId" clId="{B5C92BBE-0824-4B10-BCAF-FCAC41B568B5}" dt="2021-03-16T08:28:00.540" v="115" actId="20577"/>
        <pc:sldMkLst>
          <pc:docMk/>
          <pc:sldMk cId="1399790613" sldId="333"/>
        </pc:sldMkLst>
        <pc:spChg chg="mod">
          <ac:chgData name="melda kılıç" userId="71945cb492ad5bb5" providerId="LiveId" clId="{B5C92BBE-0824-4B10-BCAF-FCAC41B568B5}" dt="2021-03-16T08:27:58.726" v="114" actId="1076"/>
          <ac:spMkLst>
            <pc:docMk/>
            <pc:sldMk cId="1399790613" sldId="333"/>
            <ac:spMk id="2" creationId="{CBC660D9-7016-47A9-BD0F-41FA62CDB27D}"/>
          </ac:spMkLst>
        </pc:spChg>
        <pc:spChg chg="mod">
          <ac:chgData name="melda kılıç" userId="71945cb492ad5bb5" providerId="LiveId" clId="{B5C92BBE-0824-4B10-BCAF-FCAC41B568B5}" dt="2021-03-16T08:28:00.540" v="115" actId="20577"/>
          <ac:spMkLst>
            <pc:docMk/>
            <pc:sldMk cId="1399790613" sldId="333"/>
            <ac:spMk id="3" creationId="{E92CF419-7C29-430E-827B-9EFD535DD2B0}"/>
          </ac:spMkLst>
        </pc:spChg>
      </pc:sldChg>
      <pc:sldChg chg="modSp new mod">
        <pc:chgData name="melda kılıç" userId="71945cb492ad5bb5" providerId="LiveId" clId="{B5C92BBE-0824-4B10-BCAF-FCAC41B568B5}" dt="2021-03-16T08:27:00.980" v="64" actId="20577"/>
        <pc:sldMkLst>
          <pc:docMk/>
          <pc:sldMk cId="3158390315" sldId="334"/>
        </pc:sldMkLst>
        <pc:spChg chg="mod">
          <ac:chgData name="melda kılıç" userId="71945cb492ad5bb5" providerId="LiveId" clId="{B5C92BBE-0824-4B10-BCAF-FCAC41B568B5}" dt="2021-03-16T08:26:48.472" v="58" actId="207"/>
          <ac:spMkLst>
            <pc:docMk/>
            <pc:sldMk cId="3158390315" sldId="334"/>
            <ac:spMk id="2" creationId="{333FECFC-5F1E-4938-AA4D-0063B3CB330A}"/>
          </ac:spMkLst>
        </pc:spChg>
        <pc:spChg chg="mod">
          <ac:chgData name="melda kılıç" userId="71945cb492ad5bb5" providerId="LiveId" clId="{B5C92BBE-0824-4B10-BCAF-FCAC41B568B5}" dt="2021-03-16T08:27:00.980" v="64" actId="20577"/>
          <ac:spMkLst>
            <pc:docMk/>
            <pc:sldMk cId="3158390315" sldId="334"/>
            <ac:spMk id="3" creationId="{681DFE12-552B-41B3-9294-A66E15698395}"/>
          </ac:spMkLst>
        </pc:spChg>
      </pc:sldChg>
      <pc:sldChg chg="modSp new mod">
        <pc:chgData name="melda kılıç" userId="71945cb492ad5bb5" providerId="LiveId" clId="{B5C92BBE-0824-4B10-BCAF-FCAC41B568B5}" dt="2021-03-16T08:28:34.201" v="136" actId="403"/>
        <pc:sldMkLst>
          <pc:docMk/>
          <pc:sldMk cId="1445433337" sldId="335"/>
        </pc:sldMkLst>
        <pc:spChg chg="mod">
          <ac:chgData name="melda kılıç" userId="71945cb492ad5bb5" providerId="LiveId" clId="{B5C92BBE-0824-4B10-BCAF-FCAC41B568B5}" dt="2021-03-16T08:28:14.767" v="123" actId="207"/>
          <ac:spMkLst>
            <pc:docMk/>
            <pc:sldMk cId="1445433337" sldId="335"/>
            <ac:spMk id="2" creationId="{AEF64039-025D-40E3-B155-A943351ABFAF}"/>
          </ac:spMkLst>
        </pc:spChg>
        <pc:spChg chg="mod">
          <ac:chgData name="melda kılıç" userId="71945cb492ad5bb5" providerId="LiveId" clId="{B5C92BBE-0824-4B10-BCAF-FCAC41B568B5}" dt="2021-03-16T08:28:34.201" v="136" actId="403"/>
          <ac:spMkLst>
            <pc:docMk/>
            <pc:sldMk cId="1445433337" sldId="335"/>
            <ac:spMk id="3" creationId="{D6706C41-9D9E-4240-9B14-37BCCC01F717}"/>
          </ac:spMkLst>
        </pc:spChg>
      </pc:sldChg>
      <pc:sldChg chg="modSp new mod">
        <pc:chgData name="melda kılıç" userId="71945cb492ad5bb5" providerId="LiveId" clId="{B5C92BBE-0824-4B10-BCAF-FCAC41B568B5}" dt="2021-03-16T09:20:46.067" v="783" actId="403"/>
        <pc:sldMkLst>
          <pc:docMk/>
          <pc:sldMk cId="1541720029" sldId="336"/>
        </pc:sldMkLst>
        <pc:spChg chg="mod">
          <ac:chgData name="melda kılıç" userId="71945cb492ad5bb5" providerId="LiveId" clId="{B5C92BBE-0824-4B10-BCAF-FCAC41B568B5}" dt="2021-03-16T09:18:53.684" v="295" actId="207"/>
          <ac:spMkLst>
            <pc:docMk/>
            <pc:sldMk cId="1541720029" sldId="336"/>
            <ac:spMk id="2" creationId="{AC914212-58C8-4383-BD47-54E3EF5D20BF}"/>
          </ac:spMkLst>
        </pc:spChg>
        <pc:spChg chg="mod">
          <ac:chgData name="melda kılıç" userId="71945cb492ad5bb5" providerId="LiveId" clId="{B5C92BBE-0824-4B10-BCAF-FCAC41B568B5}" dt="2021-03-16T09:20:46.067" v="783" actId="403"/>
          <ac:spMkLst>
            <pc:docMk/>
            <pc:sldMk cId="1541720029" sldId="336"/>
            <ac:spMk id="3" creationId="{C53515E4-6FCE-4E4C-93EC-F8D713CCBA0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4B27A746-D3B2-41C5-9154-B2E3EE9CD7B0}" type="slidenum">
              <a:rPr lang="tr-TR"/>
              <a:pPr>
                <a:defRPr/>
              </a:pPr>
              <a:t>‹#›</a:t>
            </a:fld>
            <a:endParaRPr lang="tr-TR"/>
          </a:p>
        </p:txBody>
      </p:sp>
    </p:spTree>
    <p:extLst>
      <p:ext uri="{BB962C8B-B14F-4D97-AF65-F5344CB8AC3E}">
        <p14:creationId xmlns:p14="http://schemas.microsoft.com/office/powerpoint/2010/main" val="245264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07822FC1-2A53-4DA0-970B-7FE3E1217F4B}" type="slidenum">
              <a:rPr lang="tr-TR"/>
              <a:pPr>
                <a:defRPr/>
              </a:pPr>
              <a:t>‹#›</a:t>
            </a:fld>
            <a:endParaRPr lang="tr-TR"/>
          </a:p>
        </p:txBody>
      </p:sp>
    </p:spTree>
    <p:extLst>
      <p:ext uri="{BB962C8B-B14F-4D97-AF65-F5344CB8AC3E}">
        <p14:creationId xmlns:p14="http://schemas.microsoft.com/office/powerpoint/2010/main" val="1899028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7A542C16-D6AC-4122-916E-EFB5178AAD86}" type="slidenum">
              <a:rPr lang="tr-TR"/>
              <a:pPr>
                <a:defRPr/>
              </a:pPr>
              <a:t>‹#›</a:t>
            </a:fld>
            <a:endParaRPr lang="tr-TR"/>
          </a:p>
        </p:txBody>
      </p:sp>
    </p:spTree>
    <p:extLst>
      <p:ext uri="{BB962C8B-B14F-4D97-AF65-F5344CB8AC3E}">
        <p14:creationId xmlns:p14="http://schemas.microsoft.com/office/powerpoint/2010/main" val="775006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1C0F6BC1-EE3F-439B-A14D-F68B567AC44B}" type="slidenum">
              <a:rPr lang="tr-TR"/>
              <a:pPr>
                <a:defRPr/>
              </a:pPr>
              <a:t>‹#›</a:t>
            </a:fld>
            <a:endParaRPr lang="tr-TR"/>
          </a:p>
        </p:txBody>
      </p:sp>
    </p:spTree>
    <p:extLst>
      <p:ext uri="{BB962C8B-B14F-4D97-AF65-F5344CB8AC3E}">
        <p14:creationId xmlns:p14="http://schemas.microsoft.com/office/powerpoint/2010/main" val="1794851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984FB63E-4B6B-440E-A9FA-6FBD5C9B1FE2}" type="slidenum">
              <a:rPr lang="tr-TR"/>
              <a:pPr>
                <a:defRPr/>
              </a:pPr>
              <a:t>‹#›</a:t>
            </a:fld>
            <a:endParaRPr lang="tr-TR"/>
          </a:p>
        </p:txBody>
      </p:sp>
    </p:spTree>
    <p:extLst>
      <p:ext uri="{BB962C8B-B14F-4D97-AF65-F5344CB8AC3E}">
        <p14:creationId xmlns:p14="http://schemas.microsoft.com/office/powerpoint/2010/main" val="3413651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099D27EA-5971-474E-A007-D9ADCF299269}" type="slidenum">
              <a:rPr lang="tr-TR"/>
              <a:pPr>
                <a:defRPr/>
              </a:pPr>
              <a:t>‹#›</a:t>
            </a:fld>
            <a:endParaRPr lang="tr-TR"/>
          </a:p>
        </p:txBody>
      </p:sp>
    </p:spTree>
    <p:extLst>
      <p:ext uri="{BB962C8B-B14F-4D97-AF65-F5344CB8AC3E}">
        <p14:creationId xmlns:p14="http://schemas.microsoft.com/office/powerpoint/2010/main" val="1429748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pPr>
              <a:defRPr/>
            </a:pPr>
            <a:fld id="{9286C4F2-F7FE-4E62-B91F-47CD8B7B4CFF}" type="slidenum">
              <a:rPr lang="tr-TR"/>
              <a:pPr>
                <a:defRPr/>
              </a:pPr>
              <a:t>‹#›</a:t>
            </a:fld>
            <a:endParaRPr lang="tr-TR"/>
          </a:p>
        </p:txBody>
      </p:sp>
    </p:spTree>
    <p:extLst>
      <p:ext uri="{BB962C8B-B14F-4D97-AF65-F5344CB8AC3E}">
        <p14:creationId xmlns:p14="http://schemas.microsoft.com/office/powerpoint/2010/main" val="3136794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22763111-3DF1-4254-A160-D886F897AD1C}" type="slidenum">
              <a:rPr lang="tr-TR"/>
              <a:pPr>
                <a:defRPr/>
              </a:pPr>
              <a:t>‹#›</a:t>
            </a:fld>
            <a:endParaRPr lang="tr-TR"/>
          </a:p>
        </p:txBody>
      </p:sp>
    </p:spTree>
    <p:extLst>
      <p:ext uri="{BB962C8B-B14F-4D97-AF65-F5344CB8AC3E}">
        <p14:creationId xmlns:p14="http://schemas.microsoft.com/office/powerpoint/2010/main" val="110168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1C384392-ED0E-4F57-ABD9-4EE352D28C4F}" type="slidenum">
              <a:rPr lang="tr-TR"/>
              <a:pPr>
                <a:defRPr/>
              </a:pPr>
              <a:t>‹#›</a:t>
            </a:fld>
            <a:endParaRPr lang="tr-TR"/>
          </a:p>
        </p:txBody>
      </p:sp>
    </p:spTree>
    <p:extLst>
      <p:ext uri="{BB962C8B-B14F-4D97-AF65-F5344CB8AC3E}">
        <p14:creationId xmlns:p14="http://schemas.microsoft.com/office/powerpoint/2010/main" val="4020753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23C217ED-CB2D-4D1D-B6A5-476E33B95A4E}" type="slidenum">
              <a:rPr lang="tr-TR"/>
              <a:pPr>
                <a:defRPr/>
              </a:pPr>
              <a:t>‹#›</a:t>
            </a:fld>
            <a:endParaRPr lang="tr-TR"/>
          </a:p>
        </p:txBody>
      </p:sp>
    </p:spTree>
    <p:extLst>
      <p:ext uri="{BB962C8B-B14F-4D97-AF65-F5344CB8AC3E}">
        <p14:creationId xmlns:p14="http://schemas.microsoft.com/office/powerpoint/2010/main" val="3254666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B4675055-04F3-4235-9A1D-D3A3F2BF1F8B}" type="slidenum">
              <a:rPr lang="tr-TR"/>
              <a:pPr>
                <a:defRPr/>
              </a:pPr>
              <a:t>‹#›</a:t>
            </a:fld>
            <a:endParaRPr lang="tr-TR"/>
          </a:p>
        </p:txBody>
      </p:sp>
    </p:spTree>
    <p:extLst>
      <p:ext uri="{BB962C8B-B14F-4D97-AF65-F5344CB8AC3E}">
        <p14:creationId xmlns:p14="http://schemas.microsoft.com/office/powerpoint/2010/main" val="2639462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267E9A7A-DE03-4365-B38D-3A1BB565912C}"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9" descr="sunu kapa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4775"/>
            <a:ext cx="9144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Rot="1" noChangeArrowheads="1"/>
          </p:cNvSpPr>
          <p:nvPr>
            <p:ph type="ctrTitle"/>
          </p:nvPr>
        </p:nvSpPr>
        <p:spPr/>
        <p:txBody>
          <a:bodyPr/>
          <a:lstStyle/>
          <a:p>
            <a:pPr eaLnBrk="1" hangingPunct="1"/>
            <a:r>
              <a:rPr lang="tr-TR" sz="5400"/>
              <a:t> </a:t>
            </a:r>
          </a:p>
        </p:txBody>
      </p:sp>
      <p:sp>
        <p:nvSpPr>
          <p:cNvPr id="2052" name="Rectangle 8"/>
          <p:cNvSpPr>
            <a:spLocks noGrp="1" noChangeArrowheads="1"/>
          </p:cNvSpPr>
          <p:nvPr>
            <p:ph type="subTitle" idx="1"/>
          </p:nvPr>
        </p:nvSpPr>
        <p:spPr>
          <a:xfrm>
            <a:off x="2590800" y="1619250"/>
            <a:ext cx="6400800" cy="2266950"/>
          </a:xfrm>
        </p:spPr>
        <p:txBody>
          <a:bodyPr/>
          <a:lstStyle/>
          <a:p>
            <a:pPr eaLnBrk="1" hangingPunct="1">
              <a:lnSpc>
                <a:spcPct val="90000"/>
              </a:lnSpc>
            </a:pPr>
            <a:r>
              <a:rPr lang="tr-TR" b="1" dirty="0">
                <a:solidFill>
                  <a:srgbClr val="FF0000"/>
                </a:solidFill>
              </a:rPr>
              <a:t>*Drama ile ilgili temel kavramlar</a:t>
            </a:r>
          </a:p>
          <a:p>
            <a:pPr eaLnBrk="1" hangingPunct="1">
              <a:lnSpc>
                <a:spcPct val="90000"/>
              </a:lnSpc>
            </a:pPr>
            <a:r>
              <a:rPr lang="tr-TR" b="1" dirty="0">
                <a:solidFill>
                  <a:srgbClr val="FF0000"/>
                </a:solidFill>
              </a:rPr>
              <a:t>*Eğitimde </a:t>
            </a:r>
            <a:r>
              <a:rPr lang="tr-TR" b="1" dirty="0" err="1">
                <a:solidFill>
                  <a:srgbClr val="FF0000"/>
                </a:solidFill>
              </a:rPr>
              <a:t>dramanın</a:t>
            </a:r>
            <a:r>
              <a:rPr lang="tr-TR" b="1" dirty="0">
                <a:solidFill>
                  <a:srgbClr val="FF0000"/>
                </a:solidFill>
              </a:rPr>
              <a:t> önemi</a:t>
            </a:r>
          </a:p>
          <a:p>
            <a:pPr eaLnBrk="1" hangingPunct="1">
              <a:lnSpc>
                <a:spcPct val="90000"/>
              </a:lnSpc>
            </a:pPr>
            <a:r>
              <a:rPr lang="tr-TR" b="1" dirty="0">
                <a:solidFill>
                  <a:srgbClr val="FF0000"/>
                </a:solidFill>
              </a:rPr>
              <a:t>*Yaratıcı </a:t>
            </a:r>
            <a:r>
              <a:rPr lang="tr-TR" b="1" dirty="0" err="1">
                <a:solidFill>
                  <a:srgbClr val="FF0000"/>
                </a:solidFill>
              </a:rPr>
              <a:t>dramanın</a:t>
            </a:r>
            <a:r>
              <a:rPr lang="tr-TR" b="1" dirty="0">
                <a:solidFill>
                  <a:srgbClr val="FF0000"/>
                </a:solidFill>
              </a:rPr>
              <a:t> temel özellikleri </a:t>
            </a:r>
          </a:p>
          <a:p>
            <a:pPr eaLnBrk="1" hangingPunct="1">
              <a:lnSpc>
                <a:spcPct val="90000"/>
              </a:lnSpc>
            </a:pPr>
            <a:endParaRPr lang="tr-TR" b="1" dirty="0">
              <a:solidFill>
                <a:schemeClr val="accent2"/>
              </a:solidFill>
            </a:endParaRPr>
          </a:p>
          <a:p>
            <a:pPr eaLnBrk="1" hangingPunct="1">
              <a:lnSpc>
                <a:spcPct val="90000"/>
              </a:lnSpc>
            </a:pPr>
            <a:r>
              <a:rPr lang="tr-TR" b="1" dirty="0">
                <a:solidFill>
                  <a:schemeClr val="accent2"/>
                </a:solidFill>
              </a:rPr>
              <a:t>Öğr. Gör. Dr. Melda KILIÇ</a:t>
            </a:r>
          </a:p>
          <a:p>
            <a:pPr eaLnBrk="1" hangingPunct="1">
              <a:lnSpc>
                <a:spcPct val="90000"/>
              </a:lnSpc>
            </a:pPr>
            <a:endParaRPr lang="tr-TR" b="1" dirty="0"/>
          </a:p>
          <a:p>
            <a:pPr eaLnBrk="1" hangingPunct="1">
              <a:lnSpc>
                <a:spcPct val="90000"/>
              </a:lnSpc>
            </a:pPr>
            <a:endParaRPr lang="tr-TR"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dirty="0">
                <a:solidFill>
                  <a:schemeClr val="accent2"/>
                </a:solidFill>
              </a:rPr>
              <a:t>DRAMA</a:t>
            </a:r>
          </a:p>
        </p:txBody>
      </p:sp>
      <p:sp>
        <p:nvSpPr>
          <p:cNvPr id="3075" name="İçerik Yer Tutucusu 2"/>
          <p:cNvSpPr>
            <a:spLocks noGrp="1"/>
          </p:cNvSpPr>
          <p:nvPr>
            <p:ph idx="1"/>
          </p:nvPr>
        </p:nvSpPr>
        <p:spPr/>
        <p:txBody>
          <a:bodyPr/>
          <a:lstStyle/>
          <a:p>
            <a:pPr eaLnBrk="1" hangingPunct="1"/>
            <a:r>
              <a:rPr lang="tr-TR"/>
              <a:t>Drama, ‘yaparak-yaşayarak öğrenme’ bakımından en etkili yöntemlerden biridir. </a:t>
            </a:r>
          </a:p>
          <a:p>
            <a:pPr eaLnBrk="1" hangingPunct="1"/>
            <a:r>
              <a:rPr lang="tr-TR"/>
              <a:t>Genel olarak konuyla ilgili olan eğitimci/sanatçı/uygulayıcıların birleştiği ve en basit anlatımla drama; bir sözcüğü, kavramı, davranışı, tümceyi, düşünceyi, yaşantıyı ya da olayı rol oynama gibi tiyatro tekniklerinden yararlanarak canlandırmaktır.</a:t>
            </a:r>
          </a:p>
          <a:p>
            <a:pPr eaLnBrk="1" hangingPunct="1"/>
            <a:endParaRPr lang="tr-TR"/>
          </a:p>
        </p:txBody>
      </p:sp>
      <p:pic>
        <p:nvPicPr>
          <p:cNvPr id="307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r>
              <a:rPr lang="tr-TR" b="1" dirty="0">
                <a:solidFill>
                  <a:schemeClr val="accent2"/>
                </a:solidFill>
              </a:rPr>
              <a:t>Drama</a:t>
            </a:r>
            <a:endParaRPr lang="tr-TR" dirty="0">
              <a:solidFill>
                <a:schemeClr val="accent2"/>
              </a:solidFill>
            </a:endParaRPr>
          </a:p>
        </p:txBody>
      </p:sp>
      <p:sp>
        <p:nvSpPr>
          <p:cNvPr id="4099" name="İçerik Yer Tutucusu 2"/>
          <p:cNvSpPr>
            <a:spLocks noGrp="1"/>
          </p:cNvSpPr>
          <p:nvPr>
            <p:ph idx="1"/>
          </p:nvPr>
        </p:nvSpPr>
        <p:spPr/>
        <p:txBody>
          <a:bodyPr/>
          <a:lstStyle/>
          <a:p>
            <a:pPr eaLnBrk="1" hangingPunct="1">
              <a:lnSpc>
                <a:spcPct val="90000"/>
              </a:lnSpc>
            </a:pPr>
            <a:r>
              <a:rPr lang="tr-TR" dirty="0"/>
              <a:t>Bu canlandırmanın gerçekleşmesi için, bireyin kendini rahat ve güvende hissettiği bir grup içinde düşünce alışverişi yapma değerlendirme, eleştiri gibi çalışmalar yapması gerekir.</a:t>
            </a:r>
          </a:p>
          <a:p>
            <a:pPr eaLnBrk="1" hangingPunct="1">
              <a:lnSpc>
                <a:spcPct val="90000"/>
              </a:lnSpc>
            </a:pPr>
            <a:r>
              <a:rPr lang="tr-TR" dirty="0"/>
              <a:t>Bireyin grup içinde rahat ve güvenli olabilmesi için, kendisini tanıma ve tanıtmaya yönelik çalışmalara gereksinimi vardır.</a:t>
            </a:r>
          </a:p>
          <a:p>
            <a:pPr eaLnBrk="1" hangingPunct="1"/>
            <a:endParaRPr lang="tr-TR" dirty="0"/>
          </a:p>
        </p:txBody>
      </p:sp>
      <p:pic>
        <p:nvPicPr>
          <p:cNvPr id="410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r>
              <a:rPr lang="tr-TR" b="1" dirty="0">
                <a:solidFill>
                  <a:schemeClr val="accent2"/>
                </a:solidFill>
              </a:rPr>
              <a:t>Drama</a:t>
            </a:r>
            <a:endParaRPr lang="tr-TR" dirty="0">
              <a:solidFill>
                <a:schemeClr val="accent2"/>
              </a:solidFill>
            </a:endParaRPr>
          </a:p>
        </p:txBody>
      </p:sp>
      <p:sp>
        <p:nvSpPr>
          <p:cNvPr id="5123" name="İçerik Yer Tutucusu 2"/>
          <p:cNvSpPr>
            <a:spLocks noGrp="1"/>
          </p:cNvSpPr>
          <p:nvPr>
            <p:ph idx="1"/>
          </p:nvPr>
        </p:nvSpPr>
        <p:spPr/>
        <p:txBody>
          <a:bodyPr/>
          <a:lstStyle/>
          <a:p>
            <a:pPr eaLnBrk="1" hangingPunct="1"/>
            <a:r>
              <a:rPr lang="tr-TR" sz="2800"/>
              <a:t>Dramanın en önemli özelliklerinden biri, dramada canlandırmalar o anda ve ilk kez oluştuğu için doğru ya da yanlışın olmamasıdır.</a:t>
            </a:r>
          </a:p>
          <a:p>
            <a:pPr eaLnBrk="1" hangingPunct="1"/>
            <a:r>
              <a:rPr lang="tr-TR" sz="2800"/>
              <a:t>Dramada yanlış yapma korkusu YOKTUR. Bu sayede bir konu üzerinde tartışılarak daha iyi yollar denenmesine karar verilebilir.</a:t>
            </a:r>
          </a:p>
          <a:p>
            <a:pPr eaLnBrk="1" hangingPunct="1"/>
            <a:r>
              <a:rPr lang="tr-TR" sz="2800"/>
              <a:t>Drama yaratıcı bir süreçtir ve yaratıcılık için düşünme biçiminin çeşitlendirilmesi gerekmektedir.</a:t>
            </a:r>
          </a:p>
          <a:p>
            <a:pPr eaLnBrk="1" hangingPunct="1"/>
            <a:endParaRPr lang="tr-TR"/>
          </a:p>
          <a:p>
            <a:pPr eaLnBrk="1" hangingPunct="1"/>
            <a:endParaRPr lang="tr-TR"/>
          </a:p>
          <a:p>
            <a:pPr eaLnBrk="1" hangingPunct="1"/>
            <a:endParaRPr lang="tr-TR"/>
          </a:p>
        </p:txBody>
      </p:sp>
      <p:pic>
        <p:nvPicPr>
          <p:cNvPr id="512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r>
              <a:rPr lang="tr-TR" b="1" dirty="0">
                <a:solidFill>
                  <a:schemeClr val="accent2"/>
                </a:solidFill>
              </a:rPr>
              <a:t>Drama</a:t>
            </a:r>
            <a:endParaRPr lang="tr-TR" dirty="0">
              <a:solidFill>
                <a:schemeClr val="accent2"/>
              </a:solidFill>
            </a:endParaRPr>
          </a:p>
        </p:txBody>
      </p:sp>
      <p:sp>
        <p:nvSpPr>
          <p:cNvPr id="6147" name="İçerik Yer Tutucusu 2"/>
          <p:cNvSpPr>
            <a:spLocks noGrp="1"/>
          </p:cNvSpPr>
          <p:nvPr>
            <p:ph idx="1"/>
          </p:nvPr>
        </p:nvSpPr>
        <p:spPr>
          <a:xfrm>
            <a:off x="457200" y="1358064"/>
            <a:ext cx="8229600" cy="4525963"/>
          </a:xfrm>
        </p:spPr>
        <p:txBody>
          <a:bodyPr/>
          <a:lstStyle/>
          <a:p>
            <a:pPr eaLnBrk="1" hangingPunct="1">
              <a:lnSpc>
                <a:spcPct val="90000"/>
              </a:lnSpc>
            </a:pPr>
            <a:r>
              <a:rPr lang="tr-TR" dirty="0" err="1"/>
              <a:t>Dramayla</a:t>
            </a:r>
            <a:r>
              <a:rPr lang="tr-TR" dirty="0"/>
              <a:t>   birey düşünür, plan yapar, organize eder ve düşüncesini eyleme dönüştürerek uygular. </a:t>
            </a:r>
          </a:p>
          <a:p>
            <a:pPr eaLnBrk="1" hangingPunct="1">
              <a:lnSpc>
                <a:spcPct val="90000"/>
              </a:lnSpc>
            </a:pPr>
            <a:r>
              <a:rPr lang="tr-TR" dirty="0"/>
              <a:t>Bu süreçte yaşantılar yoluyla yeni davranış ve duyguları öğrenir, deneyim sahibi olur. </a:t>
            </a:r>
          </a:p>
          <a:p>
            <a:pPr eaLnBrk="1" hangingPunct="1">
              <a:lnSpc>
                <a:spcPct val="90000"/>
              </a:lnSpc>
            </a:pPr>
            <a:r>
              <a:rPr lang="tr-TR" dirty="0"/>
              <a:t>Böylece birey duygularını kontrol edebilme, değiştirebilme, düşüncelerini ifade edebilme, konuşarak iletişim kurabilme gibi yeteneklerini geliştirir.</a:t>
            </a:r>
          </a:p>
        </p:txBody>
      </p:sp>
      <p:pic>
        <p:nvPicPr>
          <p:cNvPr id="6148"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r>
              <a:rPr lang="tr-TR" b="1" dirty="0">
                <a:solidFill>
                  <a:schemeClr val="accent2"/>
                </a:solidFill>
              </a:rPr>
              <a:t>Drama</a:t>
            </a:r>
            <a:endParaRPr lang="tr-TR" dirty="0">
              <a:solidFill>
                <a:schemeClr val="accent2"/>
              </a:solidFill>
            </a:endParaRPr>
          </a:p>
        </p:txBody>
      </p:sp>
      <p:sp>
        <p:nvSpPr>
          <p:cNvPr id="7171" name="İçerik Yer Tutucusu 2"/>
          <p:cNvSpPr>
            <a:spLocks noGrp="1"/>
          </p:cNvSpPr>
          <p:nvPr>
            <p:ph idx="1"/>
          </p:nvPr>
        </p:nvSpPr>
        <p:spPr>
          <a:xfrm>
            <a:off x="457200" y="1143000"/>
            <a:ext cx="8229600" cy="4525963"/>
          </a:xfrm>
        </p:spPr>
        <p:txBody>
          <a:bodyPr/>
          <a:lstStyle/>
          <a:p>
            <a:pPr eaLnBrk="1" hangingPunct="1">
              <a:lnSpc>
                <a:spcPct val="90000"/>
              </a:lnSpc>
            </a:pPr>
            <a:r>
              <a:rPr lang="tr-TR" sz="2800"/>
              <a:t>Eğitimde, ülkemizde en çok başvurulan yöntem öğretmenin anlatıp öğrenenlerin dinlediği bilinen klasik yöntemdir. Bu yöntem birçok konuda işe yaradığı gibi, birçok konuda ise yetersiz kalmaktadır. </a:t>
            </a:r>
          </a:p>
          <a:p>
            <a:pPr eaLnBrk="1" hangingPunct="1">
              <a:lnSpc>
                <a:spcPct val="90000"/>
              </a:lnSpc>
            </a:pPr>
            <a:r>
              <a:rPr lang="tr-TR" sz="2800"/>
              <a:t>Özellikle dramanın konu edindiği iletişim, sosyal ilişkiler, duygu ve düşüncelerin ifadede edilmesi, empati kurabilme, düş gücünü geliştirme gibi konularda öğrenenlerde istendik yönde davranış değişikliği meydana getirmek hemen hemen mümkün değildir. Sosyal yaşam ve sosyal çevreyle ilgili bilgilerin çoğu da yaşantılar yoluyla edinilir.</a:t>
            </a:r>
            <a:br>
              <a:rPr lang="tr-TR" sz="2800"/>
            </a:br>
            <a:endParaRPr lang="tr-TR" sz="2800"/>
          </a:p>
          <a:p>
            <a:pPr eaLnBrk="1" hangingPunct="1"/>
            <a:endParaRPr lang="tr-TR"/>
          </a:p>
        </p:txBody>
      </p:sp>
      <p:pic>
        <p:nvPicPr>
          <p:cNvPr id="7172"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r>
              <a:rPr lang="tr-TR" b="1" dirty="0">
                <a:solidFill>
                  <a:schemeClr val="accent2"/>
                </a:solidFill>
              </a:rPr>
              <a:t>Drama</a:t>
            </a:r>
            <a:endParaRPr lang="tr-TR" dirty="0">
              <a:solidFill>
                <a:schemeClr val="accent2"/>
              </a:solidFill>
            </a:endParaRPr>
          </a:p>
        </p:txBody>
      </p:sp>
      <p:sp>
        <p:nvSpPr>
          <p:cNvPr id="8195" name="İçerik Yer Tutucusu 2"/>
          <p:cNvSpPr>
            <a:spLocks noGrp="1"/>
          </p:cNvSpPr>
          <p:nvPr>
            <p:ph idx="1"/>
          </p:nvPr>
        </p:nvSpPr>
        <p:spPr/>
        <p:txBody>
          <a:bodyPr/>
          <a:lstStyle/>
          <a:p>
            <a:pPr eaLnBrk="1" hangingPunct="1">
              <a:lnSpc>
                <a:spcPct val="90000"/>
              </a:lnSpc>
            </a:pPr>
            <a:r>
              <a:rPr lang="tr-TR"/>
              <a:t>Günümüzde teknolojik gelişmeler nedeniyle bireyin sosyalleşme sürecinde aile, komşular, akrabalar vb. yakınların etkisi azalmıştır. Bu nedenle akrabalık ve komşuluk ilişkileri sırasında yaşantılar yoluyla edinilen bilgilerin bireye kazandırılması, yaşantılar yoluyla bireyde olumlu değişmeler sağlama yöntemi olan drama tekniğinin eğitimde uygulanması zorunluluk haline gelmiştir</a:t>
            </a:r>
          </a:p>
          <a:p>
            <a:pPr eaLnBrk="1" hangingPunct="1"/>
            <a:endParaRPr lang="tr-TR"/>
          </a:p>
        </p:txBody>
      </p:sp>
      <p:pic>
        <p:nvPicPr>
          <p:cNvPr id="819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r>
              <a:rPr lang="tr-TR" b="1" dirty="0">
                <a:solidFill>
                  <a:schemeClr val="accent2"/>
                </a:solidFill>
              </a:rPr>
              <a:t>Drama</a:t>
            </a:r>
            <a:endParaRPr lang="tr-TR" dirty="0">
              <a:solidFill>
                <a:schemeClr val="accent2"/>
              </a:solidFill>
            </a:endParaRPr>
          </a:p>
        </p:txBody>
      </p:sp>
      <p:sp>
        <p:nvSpPr>
          <p:cNvPr id="9219" name="İçerik Yer Tutucusu 2"/>
          <p:cNvSpPr>
            <a:spLocks noGrp="1"/>
          </p:cNvSpPr>
          <p:nvPr>
            <p:ph idx="1"/>
          </p:nvPr>
        </p:nvSpPr>
        <p:spPr/>
        <p:txBody>
          <a:bodyPr/>
          <a:lstStyle/>
          <a:p>
            <a:pPr eaLnBrk="1" hangingPunct="1">
              <a:lnSpc>
                <a:spcPct val="90000"/>
              </a:lnSpc>
            </a:pPr>
            <a:r>
              <a:rPr lang="tr-TR" sz="2800"/>
              <a:t>J.Jack Rousseau ile başlayıp, John Dewey, Johann Heinrich Pestalozzi ve Friedrich Froebel ile devam eden, Maria Montessori ile önce Avrupa’dan, Amerika’ya yayılan, daha sonra da dünyadaki başka ülkelerde etkisini sürdüren, çocuğun içsel potansiyelinin önemini ve bu potansiyelini özgür ve sevgi dolu çevresel koşullarda aktif yaşantıları sayesinde gelişebileceğini vurgulayan görüş, eğitimde drama tekniğinin temelindeki anlayışlardan biri olarak kabul edilebilir.</a:t>
            </a:r>
            <a:endParaRPr lang="tr-TR"/>
          </a:p>
        </p:txBody>
      </p:sp>
      <p:pic>
        <p:nvPicPr>
          <p:cNvPr id="922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28600"/>
            <a:ext cx="8229600" cy="1143000"/>
          </a:xfrm>
        </p:spPr>
        <p:txBody>
          <a:bodyPr/>
          <a:lstStyle/>
          <a:p>
            <a:pPr eaLnBrk="1" hangingPunct="1">
              <a:defRPr/>
            </a:pPr>
            <a:r>
              <a:rPr lang="tr-TR" sz="2000" b="1" dirty="0">
                <a:solidFill>
                  <a:schemeClr val="accent2"/>
                </a:solidFill>
              </a:rPr>
              <a:t>GÜNÜMÜZDE EĞİTİCİ DRAMA UYGULAMALARININ ÖNEMİNİ ARTIRAN GELİŞMELER</a:t>
            </a:r>
            <a:endParaRPr lang="tr-TR" sz="2000" dirty="0">
              <a:solidFill>
                <a:schemeClr val="accent2"/>
              </a:solidFill>
            </a:endParaRPr>
          </a:p>
        </p:txBody>
      </p:sp>
      <p:sp>
        <p:nvSpPr>
          <p:cNvPr id="10243" name="İçerik Yer Tutucusu 2"/>
          <p:cNvSpPr>
            <a:spLocks noGrp="1"/>
          </p:cNvSpPr>
          <p:nvPr>
            <p:ph idx="1"/>
          </p:nvPr>
        </p:nvSpPr>
        <p:spPr>
          <a:xfrm>
            <a:off x="457200" y="1381125"/>
            <a:ext cx="8229600" cy="4181475"/>
          </a:xfrm>
        </p:spPr>
        <p:txBody>
          <a:bodyPr/>
          <a:lstStyle/>
          <a:p>
            <a:pPr eaLnBrk="1" hangingPunct="1"/>
            <a:r>
              <a:rPr lang="tr-TR" sz="1800" dirty="0">
                <a:solidFill>
                  <a:srgbClr val="000000"/>
                </a:solidFill>
              </a:rPr>
              <a:t>İÇ-DIŞ GÖÇLER VE SONUÇLARI</a:t>
            </a:r>
          </a:p>
          <a:p>
            <a:pPr eaLnBrk="1" hangingPunct="1"/>
            <a:r>
              <a:rPr lang="tr-TR" sz="1800" dirty="0">
                <a:solidFill>
                  <a:srgbClr val="000000"/>
                </a:solidFill>
              </a:rPr>
              <a:t>REKABETİN ARTMASI</a:t>
            </a:r>
          </a:p>
          <a:p>
            <a:pPr eaLnBrk="1" hangingPunct="1"/>
            <a:r>
              <a:rPr lang="tr-TR" sz="1800" dirty="0">
                <a:solidFill>
                  <a:srgbClr val="000000"/>
                </a:solidFill>
              </a:rPr>
              <a:t>ÇEKİRDEK AİLELERİN ARTMASI</a:t>
            </a:r>
          </a:p>
          <a:p>
            <a:pPr eaLnBrk="1" hangingPunct="1"/>
            <a:r>
              <a:rPr lang="tr-TR" sz="1800" dirty="0">
                <a:solidFill>
                  <a:srgbClr val="000000"/>
                </a:solidFill>
              </a:rPr>
              <a:t>ÇALIŞAN ANNELER </a:t>
            </a:r>
          </a:p>
          <a:p>
            <a:pPr eaLnBrk="1" hangingPunct="1"/>
            <a:r>
              <a:rPr lang="tr-TR" sz="1800" dirty="0">
                <a:solidFill>
                  <a:srgbClr val="000000"/>
                </a:solidFill>
              </a:rPr>
              <a:t>BOŞANMALARIN ARTMASI</a:t>
            </a:r>
          </a:p>
          <a:p>
            <a:pPr eaLnBrk="1" hangingPunct="1"/>
            <a:r>
              <a:rPr lang="tr-TR" sz="1800" dirty="0">
                <a:solidFill>
                  <a:srgbClr val="000000"/>
                </a:solidFill>
              </a:rPr>
              <a:t>TELEVİZYONUN ETKİLERİ- Medyanın Giderek Artan Hakimiyeti</a:t>
            </a:r>
          </a:p>
          <a:p>
            <a:pPr eaLnBrk="1" hangingPunct="1"/>
            <a:r>
              <a:rPr lang="tr-TR" sz="1800" dirty="0">
                <a:solidFill>
                  <a:srgbClr val="000000"/>
                </a:solidFill>
              </a:rPr>
              <a:t>RİSK ALTINDAKİ ÇOCUKLAR</a:t>
            </a:r>
          </a:p>
          <a:p>
            <a:pPr eaLnBrk="1" hangingPunct="1"/>
            <a:r>
              <a:rPr lang="tr-TR" sz="1800" dirty="0">
                <a:solidFill>
                  <a:srgbClr val="000000"/>
                </a:solidFill>
              </a:rPr>
              <a:t>EĞİTİMDE BÜTÜNCÜ YAKLAŞIM: BİREYİN BÜTÜN OLARAK EĞİTİLMESİ</a:t>
            </a:r>
          </a:p>
          <a:p>
            <a:pPr eaLnBrk="1" hangingPunct="1"/>
            <a:r>
              <a:rPr lang="tr-TR" sz="1800" dirty="0">
                <a:solidFill>
                  <a:srgbClr val="000000"/>
                </a:solidFill>
              </a:rPr>
              <a:t>ŞİDDETİN ARTMASI</a:t>
            </a:r>
          </a:p>
          <a:p>
            <a:pPr eaLnBrk="1" hangingPunct="1"/>
            <a:r>
              <a:rPr lang="tr-TR" sz="1800" dirty="0">
                <a:solidFill>
                  <a:srgbClr val="000000"/>
                </a:solidFill>
              </a:rPr>
              <a:t>ROLLERDE VE DEĞERLERDE BELİRSİZLİK</a:t>
            </a:r>
          </a:p>
          <a:p>
            <a:pPr eaLnBrk="1" hangingPunct="1"/>
            <a:r>
              <a:rPr lang="tr-TR" sz="1800" dirty="0">
                <a:solidFill>
                  <a:srgbClr val="000000"/>
                </a:solidFill>
              </a:rPr>
              <a:t>ÇOK KÜLTÜRLÜ EĞİTİM</a:t>
            </a:r>
          </a:p>
          <a:p>
            <a:pPr eaLnBrk="1" hangingPunct="1"/>
            <a:r>
              <a:rPr lang="tr-TR" sz="1800" dirty="0">
                <a:solidFill>
                  <a:srgbClr val="000000"/>
                </a:solidFill>
              </a:rPr>
              <a:t>ÇOK BOYUTLU EĞİTİM YAKLAŞIMI (ÇOKLU DUYUYA HİTAP ETME)</a:t>
            </a:r>
          </a:p>
          <a:p>
            <a:pPr eaLnBrk="1" hangingPunct="1"/>
            <a:endParaRPr lang="tr-TR" sz="2800" dirty="0"/>
          </a:p>
        </p:txBody>
      </p:sp>
      <p:pic>
        <p:nvPicPr>
          <p:cNvPr id="1024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Başlık 1"/>
          <p:cNvSpPr>
            <a:spLocks noGrp="1"/>
          </p:cNvSpPr>
          <p:nvPr>
            <p:ph type="title"/>
          </p:nvPr>
        </p:nvSpPr>
        <p:spPr>
          <a:xfrm>
            <a:off x="457200" y="381000"/>
            <a:ext cx="8229600" cy="1143000"/>
          </a:xfrm>
        </p:spPr>
        <p:txBody>
          <a:bodyPr/>
          <a:lstStyle/>
          <a:p>
            <a:pPr eaLnBrk="1" hangingPunct="1"/>
            <a:r>
              <a:rPr lang="tr-TR" sz="3200" dirty="0">
                <a:solidFill>
                  <a:schemeClr val="accent2"/>
                </a:solidFill>
              </a:rPr>
              <a:t>DRAMADA ÖĞRENME TÜRLERİ</a:t>
            </a:r>
          </a:p>
        </p:txBody>
      </p:sp>
      <p:sp>
        <p:nvSpPr>
          <p:cNvPr id="11267" name="İçerik Yer Tutucusu 2"/>
          <p:cNvSpPr>
            <a:spLocks noGrp="1"/>
          </p:cNvSpPr>
          <p:nvPr>
            <p:ph idx="1"/>
          </p:nvPr>
        </p:nvSpPr>
        <p:spPr/>
        <p:txBody>
          <a:bodyPr/>
          <a:lstStyle/>
          <a:p>
            <a:pPr eaLnBrk="1" hangingPunct="1"/>
            <a:r>
              <a:rPr lang="tr-TR" sz="2400" dirty="0">
                <a:solidFill>
                  <a:srgbClr val="000000"/>
                </a:solidFill>
              </a:rPr>
              <a:t>Yaşantılara dayalı öğrenme</a:t>
            </a:r>
          </a:p>
          <a:p>
            <a:pPr eaLnBrk="1" hangingPunct="1"/>
            <a:r>
              <a:rPr lang="tr-TR" sz="2400" dirty="0">
                <a:solidFill>
                  <a:srgbClr val="000000"/>
                </a:solidFill>
              </a:rPr>
              <a:t>Hareket yoluyla öğrenme</a:t>
            </a:r>
          </a:p>
          <a:p>
            <a:pPr eaLnBrk="1" hangingPunct="1"/>
            <a:r>
              <a:rPr lang="tr-TR" sz="2400" dirty="0">
                <a:solidFill>
                  <a:srgbClr val="000000"/>
                </a:solidFill>
              </a:rPr>
              <a:t>Aktif öğrenme</a:t>
            </a:r>
          </a:p>
          <a:p>
            <a:pPr eaLnBrk="1" hangingPunct="1"/>
            <a:r>
              <a:rPr lang="tr-TR" sz="2400" dirty="0">
                <a:solidFill>
                  <a:srgbClr val="000000"/>
                </a:solidFill>
              </a:rPr>
              <a:t>Etkileşim yoluyla öğrenme</a:t>
            </a:r>
          </a:p>
          <a:p>
            <a:pPr eaLnBrk="1" hangingPunct="1"/>
            <a:r>
              <a:rPr lang="tr-TR" sz="2400" dirty="0">
                <a:solidFill>
                  <a:srgbClr val="000000"/>
                </a:solidFill>
              </a:rPr>
              <a:t>Sosyal öğrenme</a:t>
            </a:r>
          </a:p>
          <a:p>
            <a:pPr eaLnBrk="1" hangingPunct="1"/>
            <a:r>
              <a:rPr lang="tr-TR" sz="2400" dirty="0">
                <a:solidFill>
                  <a:srgbClr val="000000"/>
                </a:solidFill>
              </a:rPr>
              <a:t>Tartışarak öğrenme</a:t>
            </a:r>
          </a:p>
          <a:p>
            <a:pPr eaLnBrk="1" hangingPunct="1"/>
            <a:r>
              <a:rPr lang="tr-TR" sz="2400" dirty="0">
                <a:solidFill>
                  <a:srgbClr val="000000"/>
                </a:solidFill>
              </a:rPr>
              <a:t>Keşfederek öğrenme</a:t>
            </a:r>
          </a:p>
          <a:p>
            <a:pPr eaLnBrk="1" hangingPunct="1"/>
            <a:r>
              <a:rPr lang="tr-TR" sz="2400" dirty="0">
                <a:solidFill>
                  <a:srgbClr val="000000"/>
                </a:solidFill>
              </a:rPr>
              <a:t>Duygusal öğrenme</a:t>
            </a:r>
          </a:p>
          <a:p>
            <a:pPr eaLnBrk="1" hangingPunct="1"/>
            <a:r>
              <a:rPr lang="tr-TR" sz="2400" dirty="0">
                <a:solidFill>
                  <a:srgbClr val="000000"/>
                </a:solidFill>
              </a:rPr>
              <a:t>İşbirliği kurarak öğrenme</a:t>
            </a:r>
          </a:p>
          <a:p>
            <a:pPr eaLnBrk="1" hangingPunct="1"/>
            <a:r>
              <a:rPr lang="tr-TR" sz="2400" dirty="0">
                <a:solidFill>
                  <a:srgbClr val="000000"/>
                </a:solidFill>
              </a:rPr>
              <a:t>Kavram öğrenme</a:t>
            </a:r>
          </a:p>
          <a:p>
            <a:pPr eaLnBrk="1" hangingPunct="1"/>
            <a:endParaRPr lang="tr-TR" dirty="0"/>
          </a:p>
        </p:txBody>
      </p:sp>
      <p:pic>
        <p:nvPicPr>
          <p:cNvPr id="11268"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81000"/>
            <a:ext cx="8229600" cy="1143000"/>
          </a:xfrm>
        </p:spPr>
        <p:txBody>
          <a:bodyPr/>
          <a:lstStyle/>
          <a:p>
            <a:pPr eaLnBrk="1" hangingPunct="1">
              <a:defRPr/>
            </a:pPr>
            <a:r>
              <a:rPr lang="tr-TR" sz="3600" b="1" dirty="0">
                <a:solidFill>
                  <a:schemeClr val="accent2"/>
                </a:solidFill>
              </a:rPr>
              <a:t>Eğitimde yaratıcı </a:t>
            </a:r>
            <a:r>
              <a:rPr lang="tr-TR" sz="3600" b="1" dirty="0" err="1">
                <a:solidFill>
                  <a:schemeClr val="accent2"/>
                </a:solidFill>
              </a:rPr>
              <a:t>dramanın</a:t>
            </a:r>
            <a:r>
              <a:rPr lang="tr-TR" sz="3600" b="1" dirty="0">
                <a:solidFill>
                  <a:schemeClr val="accent2"/>
                </a:solidFill>
              </a:rPr>
              <a:t> önemi:</a:t>
            </a:r>
            <a:endParaRPr lang="tr-TR" sz="3600" dirty="0">
              <a:solidFill>
                <a:schemeClr val="accent2"/>
              </a:solidFill>
            </a:endParaRPr>
          </a:p>
        </p:txBody>
      </p:sp>
      <p:sp>
        <p:nvSpPr>
          <p:cNvPr id="3" name="İçerik Yer Tutucusu 2"/>
          <p:cNvSpPr>
            <a:spLocks noGrp="1"/>
          </p:cNvSpPr>
          <p:nvPr>
            <p:ph idx="1"/>
          </p:nvPr>
        </p:nvSpPr>
        <p:spPr/>
        <p:txBody>
          <a:bodyPr/>
          <a:lstStyle/>
          <a:p>
            <a:pPr marL="0" indent="0" eaLnBrk="1" hangingPunct="1">
              <a:spcBef>
                <a:spcPct val="0"/>
              </a:spcBef>
              <a:buFontTx/>
              <a:buNone/>
              <a:defRPr/>
            </a:pPr>
            <a:r>
              <a:rPr lang="tr-TR" kern="1200" dirty="0">
                <a:solidFill>
                  <a:srgbClr val="000000"/>
                </a:solidFill>
              </a:rPr>
              <a:t>1. İmgelem (hayal) gücünü geliştirir. </a:t>
            </a:r>
          </a:p>
          <a:p>
            <a:pPr marL="0" indent="0" eaLnBrk="1" hangingPunct="1">
              <a:spcBef>
                <a:spcPct val="0"/>
              </a:spcBef>
              <a:buFontTx/>
              <a:buNone/>
              <a:defRPr/>
            </a:pPr>
            <a:r>
              <a:rPr lang="tr-TR" kern="1200" dirty="0">
                <a:solidFill>
                  <a:srgbClr val="000000"/>
                </a:solidFill>
              </a:rPr>
              <a:t>2. Bağımsız düşünebilmeyi sağlar. </a:t>
            </a:r>
          </a:p>
          <a:p>
            <a:pPr marL="0" indent="0" eaLnBrk="1" hangingPunct="1">
              <a:spcBef>
                <a:spcPct val="0"/>
              </a:spcBef>
              <a:buFontTx/>
              <a:buNone/>
              <a:defRPr/>
            </a:pPr>
            <a:r>
              <a:rPr lang="tr-TR" kern="1200" dirty="0">
                <a:solidFill>
                  <a:srgbClr val="000000"/>
                </a:solidFill>
              </a:rPr>
              <a:t>3. İş birliği yapabilme özelliğini geliştirir. </a:t>
            </a:r>
          </a:p>
          <a:p>
            <a:pPr marL="0" indent="0" eaLnBrk="1" hangingPunct="1">
              <a:spcBef>
                <a:spcPct val="0"/>
              </a:spcBef>
              <a:buFontTx/>
              <a:buNone/>
              <a:defRPr/>
            </a:pPr>
            <a:r>
              <a:rPr lang="tr-TR" kern="1200" dirty="0">
                <a:solidFill>
                  <a:srgbClr val="000000"/>
                </a:solidFill>
              </a:rPr>
              <a:t>4. Sosyal ve psikolojik duyarlılık yaratır.</a:t>
            </a:r>
          </a:p>
          <a:p>
            <a:pPr marL="609600" indent="-609600" eaLnBrk="1" hangingPunct="1">
              <a:spcBef>
                <a:spcPct val="0"/>
              </a:spcBef>
              <a:buFontTx/>
              <a:buNone/>
              <a:defRPr/>
            </a:pPr>
            <a:r>
              <a:rPr lang="tr-TR" kern="1200" dirty="0">
                <a:solidFill>
                  <a:srgbClr val="000000"/>
                </a:solidFill>
              </a:rPr>
              <a:t>5.Sözel olmayan iletişimin öğrenilmesini sağlar. </a:t>
            </a:r>
          </a:p>
          <a:p>
            <a:pPr marL="609600" indent="-609600" eaLnBrk="1" hangingPunct="1">
              <a:spcBef>
                <a:spcPct val="0"/>
              </a:spcBef>
              <a:buFontTx/>
              <a:buNone/>
              <a:defRPr/>
            </a:pPr>
            <a:r>
              <a:rPr lang="tr-TR" kern="1200" dirty="0">
                <a:solidFill>
                  <a:srgbClr val="000000"/>
                </a:solidFill>
              </a:rPr>
              <a:t>6. Yaratıcılık ve estetik gelişimini sağlar.</a:t>
            </a:r>
          </a:p>
          <a:p>
            <a:pPr marL="609600" indent="-609600" eaLnBrk="1" hangingPunct="1">
              <a:spcBef>
                <a:spcPct val="0"/>
              </a:spcBef>
              <a:buFontTx/>
              <a:buNone/>
              <a:defRPr/>
            </a:pPr>
            <a:r>
              <a:rPr lang="tr-TR" kern="1200" dirty="0">
                <a:solidFill>
                  <a:srgbClr val="000000"/>
                </a:solidFill>
              </a:rPr>
              <a:t>7. Etik değerlerinin gelişmesine olanak sağlar.</a:t>
            </a:r>
          </a:p>
          <a:p>
            <a:pPr eaLnBrk="1" hangingPunct="1">
              <a:defRPr/>
            </a:pPr>
            <a:endParaRPr lang="tr-TR" dirty="0"/>
          </a:p>
        </p:txBody>
      </p:sp>
      <p:pic>
        <p:nvPicPr>
          <p:cNvPr id="12292"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Başlık 1"/>
          <p:cNvSpPr>
            <a:spLocks noGrp="1"/>
          </p:cNvSpPr>
          <p:nvPr>
            <p:ph type="title"/>
          </p:nvPr>
        </p:nvSpPr>
        <p:spPr>
          <a:xfrm>
            <a:off x="457200" y="381000"/>
            <a:ext cx="8229600" cy="1143000"/>
          </a:xfrm>
        </p:spPr>
        <p:txBody>
          <a:bodyPr/>
          <a:lstStyle/>
          <a:p>
            <a:pPr eaLnBrk="1" hangingPunct="1"/>
            <a:r>
              <a:rPr lang="tr-TR" sz="3600" b="1" dirty="0">
                <a:solidFill>
                  <a:schemeClr val="accent2"/>
                </a:solidFill>
              </a:rPr>
              <a:t>Eğitimde yaratıcı </a:t>
            </a:r>
            <a:r>
              <a:rPr lang="tr-TR" sz="3600" b="1" dirty="0" err="1">
                <a:solidFill>
                  <a:schemeClr val="accent2"/>
                </a:solidFill>
              </a:rPr>
              <a:t>dramanın</a:t>
            </a:r>
            <a:r>
              <a:rPr lang="tr-TR" sz="3600" b="1" dirty="0">
                <a:solidFill>
                  <a:schemeClr val="accent2"/>
                </a:solidFill>
              </a:rPr>
              <a:t> önemi:</a:t>
            </a:r>
            <a:endParaRPr lang="tr-TR" dirty="0">
              <a:solidFill>
                <a:schemeClr val="accent2"/>
              </a:solidFill>
            </a:endParaRPr>
          </a:p>
        </p:txBody>
      </p:sp>
      <p:sp>
        <p:nvSpPr>
          <p:cNvPr id="13315" name="İçerik Yer Tutucusu 2"/>
          <p:cNvSpPr>
            <a:spLocks noGrp="1"/>
          </p:cNvSpPr>
          <p:nvPr>
            <p:ph idx="1"/>
          </p:nvPr>
        </p:nvSpPr>
        <p:spPr/>
        <p:txBody>
          <a:bodyPr/>
          <a:lstStyle/>
          <a:p>
            <a:pPr eaLnBrk="1" hangingPunct="1"/>
            <a:r>
              <a:rPr lang="tr-TR" sz="2600">
                <a:solidFill>
                  <a:srgbClr val="000000"/>
                </a:solidFill>
              </a:rPr>
              <a:t>8. Kendine güven duyma ,karar verme becerilerinin gelişmesini sağlar.</a:t>
            </a:r>
          </a:p>
          <a:p>
            <a:pPr eaLnBrk="1" hangingPunct="1"/>
            <a:r>
              <a:rPr lang="tr-TR" sz="2600">
                <a:solidFill>
                  <a:srgbClr val="000000"/>
                </a:solidFill>
              </a:rPr>
              <a:t>9. Farklı olay ve durumlarla ilgili deneyim kazandırır.</a:t>
            </a:r>
          </a:p>
          <a:p>
            <a:pPr eaLnBrk="1" hangingPunct="1"/>
            <a:r>
              <a:rPr lang="tr-TR" sz="2600">
                <a:solidFill>
                  <a:srgbClr val="000000"/>
                </a:solidFill>
              </a:rPr>
              <a:t>10. Kaslarını hareket ettiren yeni yöntemleri bulmayı,denemeyi ve bedenini çok yönlü geliştirmeyi sağlar.</a:t>
            </a:r>
          </a:p>
          <a:p>
            <a:pPr eaLnBrk="1" hangingPunct="1"/>
            <a:r>
              <a:rPr lang="tr-TR" sz="2600">
                <a:solidFill>
                  <a:srgbClr val="000000"/>
                </a:solidFill>
              </a:rPr>
              <a:t>11.Çevresindeki canlı ve cansız varlıkları tanıma ve algılamayı öğretir.</a:t>
            </a:r>
          </a:p>
          <a:p>
            <a:pPr eaLnBrk="1" hangingPunct="1"/>
            <a:r>
              <a:rPr lang="tr-TR" sz="2600">
                <a:solidFill>
                  <a:srgbClr val="000000"/>
                </a:solidFill>
              </a:rPr>
              <a:t>12. Hata yapma korkusu olmaksızın yeni davranışlar geliştirmeyi sağlar.</a:t>
            </a:r>
            <a:endParaRPr lang="tr-TR" sz="2600"/>
          </a:p>
        </p:txBody>
      </p:sp>
      <p:pic>
        <p:nvPicPr>
          <p:cNvPr id="1331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Başlık 1"/>
          <p:cNvSpPr>
            <a:spLocks noGrp="1"/>
          </p:cNvSpPr>
          <p:nvPr>
            <p:ph type="title"/>
          </p:nvPr>
        </p:nvSpPr>
        <p:spPr>
          <a:xfrm>
            <a:off x="457200" y="381000"/>
            <a:ext cx="8229600" cy="1143000"/>
          </a:xfrm>
        </p:spPr>
        <p:txBody>
          <a:bodyPr/>
          <a:lstStyle/>
          <a:p>
            <a:pPr eaLnBrk="1" hangingPunct="1"/>
            <a:r>
              <a:rPr lang="tr-TR" sz="3600" b="1" dirty="0">
                <a:solidFill>
                  <a:schemeClr val="accent2"/>
                </a:solidFill>
              </a:rPr>
              <a:t>Eğitimde yaratıcı </a:t>
            </a:r>
            <a:r>
              <a:rPr lang="tr-TR" sz="3600" b="1" dirty="0" err="1">
                <a:solidFill>
                  <a:schemeClr val="accent2"/>
                </a:solidFill>
              </a:rPr>
              <a:t>dramanın</a:t>
            </a:r>
            <a:r>
              <a:rPr lang="tr-TR" sz="3600" b="1" dirty="0">
                <a:solidFill>
                  <a:schemeClr val="accent2"/>
                </a:solidFill>
              </a:rPr>
              <a:t> önemi:</a:t>
            </a:r>
            <a:endParaRPr lang="tr-TR" dirty="0">
              <a:solidFill>
                <a:schemeClr val="accent2"/>
              </a:solidFill>
            </a:endParaRPr>
          </a:p>
        </p:txBody>
      </p:sp>
      <p:sp>
        <p:nvSpPr>
          <p:cNvPr id="14339" name="İçerik Yer Tutucusu 2"/>
          <p:cNvSpPr>
            <a:spLocks noGrp="1"/>
          </p:cNvSpPr>
          <p:nvPr>
            <p:ph idx="1"/>
          </p:nvPr>
        </p:nvSpPr>
        <p:spPr>
          <a:xfrm>
            <a:off x="457200" y="1362075"/>
            <a:ext cx="8229600" cy="4525963"/>
          </a:xfrm>
        </p:spPr>
        <p:txBody>
          <a:bodyPr/>
          <a:lstStyle/>
          <a:p>
            <a:pPr eaLnBrk="1" hangingPunct="1"/>
            <a:r>
              <a:rPr lang="tr-TR" sz="2600">
                <a:solidFill>
                  <a:srgbClr val="000000"/>
                </a:solidFill>
              </a:rPr>
              <a:t>13. Sanat formlarına duyarlılık göstermeyi sağlar.</a:t>
            </a:r>
          </a:p>
          <a:p>
            <a:pPr eaLnBrk="1" hangingPunct="1"/>
            <a:r>
              <a:rPr lang="tr-TR" sz="2600">
                <a:solidFill>
                  <a:srgbClr val="000000"/>
                </a:solidFill>
              </a:rPr>
              <a:t>14. Özellikle doğaçlama çalışmalarında iç tepi ve dürtülerden yaralanmayı öğretir.</a:t>
            </a:r>
          </a:p>
          <a:p>
            <a:pPr eaLnBrk="1" hangingPunct="1"/>
            <a:r>
              <a:rPr lang="tr-TR" sz="2600">
                <a:solidFill>
                  <a:srgbClr val="000000"/>
                </a:solidFill>
              </a:rPr>
              <a:t>15. Duygunun sağlıklı bir şekilde boşalımından yararlanmayı sağlar.</a:t>
            </a:r>
          </a:p>
          <a:p>
            <a:pPr eaLnBrk="1" hangingPunct="1"/>
            <a:r>
              <a:rPr lang="tr-TR" sz="2600">
                <a:solidFill>
                  <a:srgbClr val="000000"/>
                </a:solidFill>
              </a:rPr>
              <a:t>16. Öncelikle kendini tanımasını sağlar.</a:t>
            </a:r>
          </a:p>
          <a:p>
            <a:pPr eaLnBrk="1" hangingPunct="1"/>
            <a:r>
              <a:rPr lang="tr-TR" sz="2600">
                <a:solidFill>
                  <a:srgbClr val="000000"/>
                </a:solidFill>
              </a:rPr>
              <a:t>17. Başkaları ile benzerliklerini keşfetmesini sağlar.</a:t>
            </a:r>
          </a:p>
          <a:p>
            <a:pPr eaLnBrk="1" hangingPunct="1"/>
            <a:r>
              <a:rPr lang="tr-TR" sz="2600">
                <a:solidFill>
                  <a:srgbClr val="000000"/>
                </a:solidFill>
              </a:rPr>
              <a:t>18.Kendinde bulunan özelliklerle başkalarını karşılaştırabilmeyi sağlar.</a:t>
            </a:r>
          </a:p>
          <a:p>
            <a:pPr eaLnBrk="1" hangingPunct="1"/>
            <a:r>
              <a:rPr lang="tr-TR" sz="2600">
                <a:solidFill>
                  <a:srgbClr val="000000"/>
                </a:solidFill>
              </a:rPr>
              <a:t>19. Kendinde geliştirmek istediği yanlarıyla ilgilenmesini ,kendini eleştirebilmesini sağlar.</a:t>
            </a:r>
          </a:p>
          <a:p>
            <a:pPr eaLnBrk="1" hangingPunct="1"/>
            <a:endParaRPr lang="tr-TR"/>
          </a:p>
        </p:txBody>
      </p:sp>
      <p:pic>
        <p:nvPicPr>
          <p:cNvPr id="1434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Başlık 1"/>
          <p:cNvSpPr>
            <a:spLocks noGrp="1"/>
          </p:cNvSpPr>
          <p:nvPr>
            <p:ph type="title"/>
          </p:nvPr>
        </p:nvSpPr>
        <p:spPr>
          <a:xfrm>
            <a:off x="457200" y="381000"/>
            <a:ext cx="8229600" cy="1143000"/>
          </a:xfrm>
        </p:spPr>
        <p:txBody>
          <a:bodyPr/>
          <a:lstStyle/>
          <a:p>
            <a:pPr eaLnBrk="1" hangingPunct="1"/>
            <a:r>
              <a:rPr lang="tr-TR" sz="3600" b="1" dirty="0">
                <a:solidFill>
                  <a:schemeClr val="accent2"/>
                </a:solidFill>
              </a:rPr>
              <a:t>Eğitimde yaratıcı </a:t>
            </a:r>
            <a:r>
              <a:rPr lang="tr-TR" sz="3600" b="1" dirty="0" err="1">
                <a:solidFill>
                  <a:schemeClr val="accent2"/>
                </a:solidFill>
              </a:rPr>
              <a:t>dramanın</a:t>
            </a:r>
            <a:r>
              <a:rPr lang="tr-TR" sz="3600" b="1" dirty="0">
                <a:solidFill>
                  <a:schemeClr val="accent2"/>
                </a:solidFill>
              </a:rPr>
              <a:t> önemi:</a:t>
            </a:r>
            <a:endParaRPr lang="tr-TR" dirty="0">
              <a:solidFill>
                <a:schemeClr val="accent2"/>
              </a:solidFill>
            </a:endParaRPr>
          </a:p>
        </p:txBody>
      </p:sp>
      <p:sp>
        <p:nvSpPr>
          <p:cNvPr id="15363" name="İçerik Yer Tutucusu 2"/>
          <p:cNvSpPr>
            <a:spLocks noGrp="1"/>
          </p:cNvSpPr>
          <p:nvPr>
            <p:ph idx="1"/>
          </p:nvPr>
        </p:nvSpPr>
        <p:spPr/>
        <p:txBody>
          <a:bodyPr/>
          <a:lstStyle/>
          <a:p>
            <a:pPr eaLnBrk="1" hangingPunct="1"/>
            <a:r>
              <a:rPr lang="tr-TR">
                <a:solidFill>
                  <a:srgbClr val="000000"/>
                </a:solidFill>
              </a:rPr>
              <a:t>20. Kendinde geliştirmek istediği yanlarıyla ilgilenmesini ,kendini eleştirebilmesini sağlar.</a:t>
            </a:r>
          </a:p>
          <a:p>
            <a:pPr eaLnBrk="1" hangingPunct="1"/>
            <a:r>
              <a:rPr lang="tr-TR">
                <a:solidFill>
                  <a:srgbClr val="000000"/>
                </a:solidFill>
              </a:rPr>
              <a:t>21. Kendini ifade etmede gerek duyduğu kaynaklara ulaşma gerekliliğini fark ettirir.</a:t>
            </a:r>
          </a:p>
          <a:p>
            <a:pPr eaLnBrk="1" hangingPunct="1"/>
            <a:r>
              <a:rPr lang="tr-TR">
                <a:solidFill>
                  <a:srgbClr val="000000"/>
                </a:solidFill>
              </a:rPr>
              <a:t>22. Bilgiye ulaşmaya ve onu kullanmaya istekli duruma gelir.</a:t>
            </a:r>
          </a:p>
          <a:p>
            <a:pPr eaLnBrk="1" hangingPunct="1"/>
            <a:r>
              <a:rPr lang="tr-TR">
                <a:solidFill>
                  <a:srgbClr val="000000"/>
                </a:solidFill>
              </a:rPr>
              <a:t>23. Kendini ifade etmede güven kazanır. </a:t>
            </a:r>
          </a:p>
        </p:txBody>
      </p:sp>
      <p:pic>
        <p:nvPicPr>
          <p:cNvPr id="1536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Başlık 1"/>
          <p:cNvSpPr>
            <a:spLocks noGrp="1"/>
          </p:cNvSpPr>
          <p:nvPr>
            <p:ph type="title"/>
          </p:nvPr>
        </p:nvSpPr>
        <p:spPr>
          <a:xfrm>
            <a:off x="457200" y="381000"/>
            <a:ext cx="8229600" cy="1143000"/>
          </a:xfrm>
        </p:spPr>
        <p:txBody>
          <a:bodyPr/>
          <a:lstStyle/>
          <a:p>
            <a:pPr eaLnBrk="1" hangingPunct="1"/>
            <a:r>
              <a:rPr lang="tr-TR" sz="3200" b="1" dirty="0" err="1">
                <a:solidFill>
                  <a:schemeClr val="accent2"/>
                </a:solidFill>
              </a:rPr>
              <a:t>Dramada</a:t>
            </a:r>
            <a:r>
              <a:rPr lang="tr-TR" sz="3200" b="1" dirty="0">
                <a:solidFill>
                  <a:schemeClr val="accent2"/>
                </a:solidFill>
              </a:rPr>
              <a:t> sıklıkla kullanılan temel kavramlar</a:t>
            </a:r>
            <a:endParaRPr lang="tr-TR" dirty="0">
              <a:solidFill>
                <a:schemeClr val="accent2"/>
              </a:solidFill>
            </a:endParaRPr>
          </a:p>
        </p:txBody>
      </p:sp>
      <p:sp>
        <p:nvSpPr>
          <p:cNvPr id="16387" name="İçerik Yer Tutucusu 2"/>
          <p:cNvSpPr>
            <a:spLocks noGrp="1"/>
          </p:cNvSpPr>
          <p:nvPr>
            <p:ph idx="1"/>
          </p:nvPr>
        </p:nvSpPr>
        <p:spPr>
          <a:xfrm>
            <a:off x="457200" y="1600200"/>
            <a:ext cx="8229600" cy="4419600"/>
          </a:xfrm>
        </p:spPr>
        <p:txBody>
          <a:bodyPr numCol="2"/>
          <a:lstStyle/>
          <a:p>
            <a:pPr eaLnBrk="1" hangingPunct="1">
              <a:lnSpc>
                <a:spcPct val="80000"/>
              </a:lnSpc>
            </a:pPr>
            <a:r>
              <a:rPr lang="tr-TR" sz="2400" dirty="0">
                <a:solidFill>
                  <a:srgbClr val="000000"/>
                </a:solidFill>
              </a:rPr>
              <a:t>Yaratıcılık </a:t>
            </a:r>
          </a:p>
          <a:p>
            <a:pPr eaLnBrk="1" hangingPunct="1">
              <a:lnSpc>
                <a:spcPct val="80000"/>
              </a:lnSpc>
            </a:pPr>
            <a:r>
              <a:rPr lang="tr-TR" sz="2400" dirty="0">
                <a:solidFill>
                  <a:srgbClr val="000000"/>
                </a:solidFill>
              </a:rPr>
              <a:t>Yaratıcı düşünme</a:t>
            </a:r>
          </a:p>
          <a:p>
            <a:pPr eaLnBrk="1" hangingPunct="1">
              <a:lnSpc>
                <a:spcPct val="80000"/>
              </a:lnSpc>
            </a:pPr>
            <a:r>
              <a:rPr lang="tr-TR" sz="2400" dirty="0">
                <a:solidFill>
                  <a:srgbClr val="000000"/>
                </a:solidFill>
              </a:rPr>
              <a:t>Dramatik </a:t>
            </a:r>
          </a:p>
          <a:p>
            <a:pPr eaLnBrk="1" hangingPunct="1">
              <a:lnSpc>
                <a:spcPct val="80000"/>
              </a:lnSpc>
            </a:pPr>
            <a:r>
              <a:rPr lang="tr-TR" sz="2400" dirty="0">
                <a:solidFill>
                  <a:srgbClr val="000000"/>
                </a:solidFill>
              </a:rPr>
              <a:t>Dramatik durum</a:t>
            </a:r>
          </a:p>
          <a:p>
            <a:pPr eaLnBrk="1" hangingPunct="1">
              <a:lnSpc>
                <a:spcPct val="80000"/>
              </a:lnSpc>
            </a:pPr>
            <a:r>
              <a:rPr lang="tr-TR" sz="2400" dirty="0">
                <a:solidFill>
                  <a:srgbClr val="000000"/>
                </a:solidFill>
              </a:rPr>
              <a:t>Dramatik etkinlik</a:t>
            </a:r>
          </a:p>
          <a:p>
            <a:pPr eaLnBrk="1" hangingPunct="1">
              <a:lnSpc>
                <a:spcPct val="80000"/>
              </a:lnSpc>
            </a:pPr>
            <a:r>
              <a:rPr lang="tr-TR" sz="2400" dirty="0">
                <a:solidFill>
                  <a:srgbClr val="000000"/>
                </a:solidFill>
              </a:rPr>
              <a:t>Dramatik oyun</a:t>
            </a:r>
          </a:p>
          <a:p>
            <a:pPr eaLnBrk="1" hangingPunct="1">
              <a:lnSpc>
                <a:spcPct val="80000"/>
              </a:lnSpc>
            </a:pPr>
            <a:r>
              <a:rPr lang="tr-TR" sz="2400" dirty="0">
                <a:solidFill>
                  <a:srgbClr val="000000"/>
                </a:solidFill>
              </a:rPr>
              <a:t>Dram</a:t>
            </a:r>
          </a:p>
          <a:p>
            <a:pPr eaLnBrk="1" hangingPunct="1">
              <a:lnSpc>
                <a:spcPct val="80000"/>
              </a:lnSpc>
            </a:pPr>
            <a:r>
              <a:rPr lang="tr-TR" sz="2400" dirty="0">
                <a:solidFill>
                  <a:srgbClr val="000000"/>
                </a:solidFill>
              </a:rPr>
              <a:t>Drama</a:t>
            </a:r>
          </a:p>
          <a:p>
            <a:pPr eaLnBrk="1" hangingPunct="1">
              <a:lnSpc>
                <a:spcPct val="80000"/>
              </a:lnSpc>
            </a:pPr>
            <a:r>
              <a:rPr lang="tr-TR" sz="2400" dirty="0">
                <a:solidFill>
                  <a:srgbClr val="000000"/>
                </a:solidFill>
              </a:rPr>
              <a:t>Dramatizasyon</a:t>
            </a:r>
          </a:p>
          <a:p>
            <a:pPr eaLnBrk="1" hangingPunct="1">
              <a:lnSpc>
                <a:spcPct val="80000"/>
              </a:lnSpc>
            </a:pPr>
            <a:r>
              <a:rPr lang="tr-TR" sz="2400" dirty="0">
                <a:solidFill>
                  <a:srgbClr val="000000"/>
                </a:solidFill>
              </a:rPr>
              <a:t>Dramaturgi-dramaturg</a:t>
            </a:r>
          </a:p>
          <a:p>
            <a:pPr eaLnBrk="1" hangingPunct="1">
              <a:lnSpc>
                <a:spcPct val="80000"/>
              </a:lnSpc>
            </a:pPr>
            <a:r>
              <a:rPr lang="tr-TR" sz="2400" dirty="0">
                <a:solidFill>
                  <a:srgbClr val="000000"/>
                </a:solidFill>
              </a:rPr>
              <a:t>Kendiliğindenlik -</a:t>
            </a:r>
            <a:r>
              <a:rPr lang="tr-TR" sz="2400" dirty="0" err="1">
                <a:solidFill>
                  <a:srgbClr val="000000"/>
                </a:solidFill>
              </a:rPr>
              <a:t>mış</a:t>
            </a:r>
            <a:r>
              <a:rPr lang="tr-TR" sz="2400" dirty="0">
                <a:solidFill>
                  <a:srgbClr val="000000"/>
                </a:solidFill>
              </a:rPr>
              <a:t> gibi yapmak</a:t>
            </a:r>
          </a:p>
          <a:p>
            <a:pPr eaLnBrk="1" hangingPunct="1">
              <a:lnSpc>
                <a:spcPct val="80000"/>
              </a:lnSpc>
            </a:pPr>
            <a:r>
              <a:rPr lang="tr-TR" sz="2400" dirty="0">
                <a:solidFill>
                  <a:srgbClr val="000000"/>
                </a:solidFill>
              </a:rPr>
              <a:t>Yaratıcı Drama</a:t>
            </a:r>
          </a:p>
          <a:p>
            <a:pPr eaLnBrk="1" hangingPunct="1"/>
            <a:r>
              <a:rPr lang="tr-TR" sz="2400" dirty="0"/>
              <a:t>Eğitici drama</a:t>
            </a:r>
          </a:p>
          <a:p>
            <a:pPr eaLnBrk="1" hangingPunct="1"/>
            <a:r>
              <a:rPr lang="tr-TR" sz="2400" dirty="0" err="1"/>
              <a:t>Metaksis</a:t>
            </a:r>
            <a:endParaRPr lang="tr-TR" sz="2400" dirty="0"/>
          </a:p>
          <a:p>
            <a:pPr eaLnBrk="1" hangingPunct="1"/>
            <a:r>
              <a:rPr lang="tr-TR" sz="2400" dirty="0" err="1"/>
              <a:t>Psikodrama</a:t>
            </a:r>
            <a:endParaRPr lang="tr-TR" sz="2400" dirty="0"/>
          </a:p>
          <a:p>
            <a:pPr eaLnBrk="1" hangingPunct="1"/>
            <a:r>
              <a:rPr lang="tr-TR" sz="2400" dirty="0" err="1"/>
              <a:t>Sosyodrama</a:t>
            </a:r>
            <a:endParaRPr lang="tr-TR" sz="2400" dirty="0"/>
          </a:p>
          <a:p>
            <a:pPr eaLnBrk="1" hangingPunct="1"/>
            <a:r>
              <a:rPr lang="tr-TR" sz="2400" dirty="0"/>
              <a:t>Çocuk tiyatrosu</a:t>
            </a:r>
          </a:p>
        </p:txBody>
      </p:sp>
      <p:pic>
        <p:nvPicPr>
          <p:cNvPr id="16388"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Başlık 1"/>
          <p:cNvSpPr>
            <a:spLocks noGrp="1"/>
          </p:cNvSpPr>
          <p:nvPr>
            <p:ph type="title"/>
          </p:nvPr>
        </p:nvSpPr>
        <p:spPr>
          <a:xfrm>
            <a:off x="457200" y="381000"/>
            <a:ext cx="8229600" cy="487363"/>
          </a:xfrm>
        </p:spPr>
        <p:txBody>
          <a:bodyPr/>
          <a:lstStyle/>
          <a:p>
            <a:pPr eaLnBrk="1" hangingPunct="1"/>
            <a:r>
              <a:rPr lang="tr-TR" sz="4000" b="1" u="sng" dirty="0">
                <a:solidFill>
                  <a:schemeClr val="accent2"/>
                </a:solidFill>
              </a:rPr>
              <a:t>YARATICILIK</a:t>
            </a:r>
            <a:endParaRPr lang="tr-TR" dirty="0">
              <a:solidFill>
                <a:schemeClr val="accent2"/>
              </a:solidFill>
            </a:endParaRPr>
          </a:p>
        </p:txBody>
      </p:sp>
      <p:sp>
        <p:nvSpPr>
          <p:cNvPr id="17411" name="İçerik Yer Tutucusu 2"/>
          <p:cNvSpPr>
            <a:spLocks noGrp="1"/>
          </p:cNvSpPr>
          <p:nvPr>
            <p:ph idx="1"/>
          </p:nvPr>
        </p:nvSpPr>
        <p:spPr>
          <a:xfrm>
            <a:off x="424543" y="1090337"/>
            <a:ext cx="8229600" cy="4525963"/>
          </a:xfrm>
        </p:spPr>
        <p:txBody>
          <a:bodyPr/>
          <a:lstStyle/>
          <a:p>
            <a:pPr eaLnBrk="1" hangingPunct="1"/>
            <a:r>
              <a:rPr lang="tr-TR" sz="2500" dirty="0">
                <a:solidFill>
                  <a:srgbClr val="000000"/>
                </a:solidFill>
              </a:rPr>
              <a:t>«Kalıplaşmış düşünce sistemlerinden kurtularak bir probleme alışılmadık çözüm yolları üretebilme, bilinen şeylerden yepyeni bir şeyler çıkarma, özgün bir birleşime varma yeteneği» olarak tanımlanabilir.</a:t>
            </a:r>
          </a:p>
          <a:p>
            <a:pPr eaLnBrk="1" hangingPunct="1"/>
            <a:r>
              <a:rPr lang="tr-TR" sz="2500" dirty="0">
                <a:solidFill>
                  <a:srgbClr val="000000"/>
                </a:solidFill>
              </a:rPr>
              <a:t>Yaratıcı </a:t>
            </a:r>
            <a:r>
              <a:rPr lang="tr-TR" sz="2500" dirty="0" err="1">
                <a:solidFill>
                  <a:srgbClr val="000000"/>
                </a:solidFill>
              </a:rPr>
              <a:t>dramanın</a:t>
            </a:r>
            <a:r>
              <a:rPr lang="tr-TR" sz="2500" dirty="0">
                <a:solidFill>
                  <a:srgbClr val="000000"/>
                </a:solidFill>
              </a:rPr>
              <a:t> temel amaçlarından biri yaratıcılığı geliştirmek ve yaratıcı bireyler yetiştirmektir. </a:t>
            </a:r>
          </a:p>
          <a:p>
            <a:pPr eaLnBrk="1" hangingPunct="1"/>
            <a:r>
              <a:rPr lang="tr-TR" sz="2500" dirty="0">
                <a:solidFill>
                  <a:srgbClr val="000000"/>
                </a:solidFill>
              </a:rPr>
              <a:t>Her insan yaratıcı olabilir. Bireyde bulunan yaratıcı yön çeşitli nedenlerle yok edilmiş ya da geriletilmiş olsa bile yaratıcı drama çalışmalarındaki yaşam deneyimleri ile yeniden kazanılabilir. Yaratıcı drama insanların kendilerini tanımalarını ve yaratıcı yönlerini keşfetmelerini sağlayabilmektedir. 	</a:t>
            </a:r>
            <a:endParaRPr lang="tr-TR" dirty="0"/>
          </a:p>
        </p:txBody>
      </p:sp>
      <p:pic>
        <p:nvPicPr>
          <p:cNvPr id="17412"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Başlık 1"/>
          <p:cNvSpPr>
            <a:spLocks noGrp="1"/>
          </p:cNvSpPr>
          <p:nvPr>
            <p:ph type="title"/>
          </p:nvPr>
        </p:nvSpPr>
        <p:spPr>
          <a:xfrm>
            <a:off x="457200" y="381000"/>
            <a:ext cx="8229600" cy="1143000"/>
          </a:xfrm>
        </p:spPr>
        <p:txBody>
          <a:bodyPr/>
          <a:lstStyle/>
          <a:p>
            <a:pPr eaLnBrk="1" hangingPunct="1"/>
            <a:r>
              <a:rPr lang="tr-TR" sz="3200" b="1" dirty="0">
                <a:solidFill>
                  <a:schemeClr val="accent2"/>
                </a:solidFill>
              </a:rPr>
              <a:t>YARATICI DÜŞÜNME</a:t>
            </a:r>
            <a:endParaRPr lang="tr-TR" dirty="0">
              <a:solidFill>
                <a:schemeClr val="accent2"/>
              </a:solidFill>
            </a:endParaRPr>
          </a:p>
        </p:txBody>
      </p:sp>
      <p:sp>
        <p:nvSpPr>
          <p:cNvPr id="18435" name="İçerik Yer Tutucusu 2"/>
          <p:cNvSpPr>
            <a:spLocks noGrp="1"/>
          </p:cNvSpPr>
          <p:nvPr>
            <p:ph idx="1"/>
          </p:nvPr>
        </p:nvSpPr>
        <p:spPr/>
        <p:txBody>
          <a:bodyPr/>
          <a:lstStyle/>
          <a:p>
            <a:pPr eaLnBrk="1" hangingPunct="1">
              <a:lnSpc>
                <a:spcPct val="90000"/>
              </a:lnSpc>
            </a:pPr>
            <a:r>
              <a:rPr lang="tr-TR" sz="2800" dirty="0"/>
              <a:t>Alışılagelmemiş düşünce biçimi, yaratıcı düşünce olarak adlandırılabilir.</a:t>
            </a:r>
          </a:p>
          <a:p>
            <a:pPr eaLnBrk="1" hangingPunct="1">
              <a:lnSpc>
                <a:spcPct val="90000"/>
              </a:lnSpc>
            </a:pPr>
            <a:r>
              <a:rPr lang="tr-TR" sz="2800" dirty="0"/>
              <a:t> Alışıla gelmemiş düşünce biçimi yapısındaki kişiler, yaptıkları işlerdeki bilgiyle yetinmezler ve bilindik yolları kullanmanın yanında değişik yollar izleyerek sonuca ulaşmaya çalışırlar.</a:t>
            </a:r>
          </a:p>
          <a:p>
            <a:pPr eaLnBrk="1" hangingPunct="1">
              <a:lnSpc>
                <a:spcPct val="90000"/>
              </a:lnSpc>
            </a:pPr>
            <a:r>
              <a:rPr lang="tr-TR" sz="2800" dirty="0"/>
              <a:t> Burada amaç birden fazla yanıt bulmaya çalışmak, problemlere farklı çözümler üretmektir.</a:t>
            </a:r>
          </a:p>
        </p:txBody>
      </p:sp>
      <p:pic>
        <p:nvPicPr>
          <p:cNvPr id="1843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Başlık 1"/>
          <p:cNvSpPr>
            <a:spLocks noGrp="1"/>
          </p:cNvSpPr>
          <p:nvPr>
            <p:ph type="title"/>
          </p:nvPr>
        </p:nvSpPr>
        <p:spPr>
          <a:xfrm>
            <a:off x="457200" y="381000"/>
            <a:ext cx="8229600" cy="1143000"/>
          </a:xfrm>
        </p:spPr>
        <p:txBody>
          <a:bodyPr/>
          <a:lstStyle/>
          <a:p>
            <a:pPr eaLnBrk="1" hangingPunct="1"/>
            <a:r>
              <a:rPr lang="tr-TR" sz="4000" dirty="0">
                <a:solidFill>
                  <a:schemeClr val="accent2"/>
                </a:solidFill>
              </a:rPr>
              <a:t>DRAMATİK</a:t>
            </a:r>
            <a:endParaRPr lang="tr-TR" dirty="0">
              <a:solidFill>
                <a:schemeClr val="accent2"/>
              </a:solidFill>
            </a:endParaRPr>
          </a:p>
        </p:txBody>
      </p:sp>
      <p:sp>
        <p:nvSpPr>
          <p:cNvPr id="19459" name="İçerik Yer Tutucusu 2"/>
          <p:cNvSpPr>
            <a:spLocks noGrp="1"/>
          </p:cNvSpPr>
          <p:nvPr>
            <p:ph idx="1"/>
          </p:nvPr>
        </p:nvSpPr>
        <p:spPr/>
        <p:txBody>
          <a:bodyPr/>
          <a:lstStyle/>
          <a:p>
            <a:pPr eaLnBrk="1" hangingPunct="1"/>
            <a:r>
              <a:rPr lang="tr-TR" sz="2500">
                <a:solidFill>
                  <a:srgbClr val="000000"/>
                </a:solidFill>
              </a:rPr>
              <a:t>Dramatik; etkileyici, ani, birdenbire olan ve genellikle sürpriz hissi veren, heyecanlı an; insanla ve insan ilişkileriyle gelişen, içinde gerilim, çatışma, karşıtlıkları bulunan metaforik (benzetme) olarak da duyguları kamçılayan, coşku verici, gerilim yaratıcı olaylardır. </a:t>
            </a:r>
          </a:p>
          <a:p>
            <a:pPr eaLnBrk="1" hangingPunct="1"/>
            <a:r>
              <a:rPr lang="tr-TR" sz="2500">
                <a:solidFill>
                  <a:srgbClr val="000000"/>
                </a:solidFill>
              </a:rPr>
              <a:t>Dramatik olan canlı olandır, devinimdir, yaşanan bir şeydir, dokunaklı olandır.</a:t>
            </a:r>
          </a:p>
          <a:p>
            <a:pPr eaLnBrk="1" hangingPunct="1"/>
            <a:r>
              <a:rPr lang="tr-TR" sz="2500">
                <a:solidFill>
                  <a:srgbClr val="000000"/>
                </a:solidFill>
              </a:rPr>
              <a:t>Dramatik içinde ÇATIŞMA ve EYLEM gibi iki önemli öğeyi gerektirir. </a:t>
            </a:r>
          </a:p>
          <a:p>
            <a:pPr eaLnBrk="1" hangingPunct="1"/>
            <a:r>
              <a:rPr lang="tr-TR" sz="2500">
                <a:solidFill>
                  <a:srgbClr val="000000"/>
                </a:solidFill>
              </a:rPr>
              <a:t>Dramatik, insanda içsel bir yaşantının olması durumudur.</a:t>
            </a:r>
            <a:endParaRPr lang="tr-TR" sz="2500"/>
          </a:p>
        </p:txBody>
      </p:sp>
      <p:pic>
        <p:nvPicPr>
          <p:cNvPr id="1946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Başlık 1"/>
          <p:cNvSpPr>
            <a:spLocks noGrp="1"/>
          </p:cNvSpPr>
          <p:nvPr>
            <p:ph type="title"/>
          </p:nvPr>
        </p:nvSpPr>
        <p:spPr>
          <a:xfrm>
            <a:off x="457200" y="381000"/>
            <a:ext cx="8229600" cy="1143000"/>
          </a:xfrm>
        </p:spPr>
        <p:txBody>
          <a:bodyPr/>
          <a:lstStyle/>
          <a:p>
            <a:pPr eaLnBrk="1" hangingPunct="1"/>
            <a:r>
              <a:rPr lang="tr-TR" dirty="0">
                <a:solidFill>
                  <a:schemeClr val="accent2"/>
                </a:solidFill>
              </a:rPr>
              <a:t>DRAMATİK DURUM</a:t>
            </a:r>
          </a:p>
        </p:txBody>
      </p:sp>
      <p:sp>
        <p:nvSpPr>
          <p:cNvPr id="20483" name="İçerik Yer Tutucusu 2"/>
          <p:cNvSpPr>
            <a:spLocks noGrp="1"/>
          </p:cNvSpPr>
          <p:nvPr>
            <p:ph idx="1"/>
          </p:nvPr>
        </p:nvSpPr>
        <p:spPr/>
        <p:txBody>
          <a:bodyPr/>
          <a:lstStyle/>
          <a:p>
            <a:pPr eaLnBrk="1" hangingPunct="1"/>
            <a:r>
              <a:rPr lang="tr-TR" sz="2800">
                <a:solidFill>
                  <a:srgbClr val="000000"/>
                </a:solidFill>
              </a:rPr>
              <a:t>Dramatik durum, insanın tüm eylemlerini içerir. </a:t>
            </a:r>
          </a:p>
          <a:p>
            <a:pPr eaLnBrk="1" hangingPunct="1"/>
            <a:r>
              <a:rPr lang="tr-TR" sz="2800">
                <a:solidFill>
                  <a:srgbClr val="000000"/>
                </a:solidFill>
              </a:rPr>
              <a:t>İnsanın yaşayacağı her türlü çatışma, arada oluşan en az düzeyde bir etkileşim, her türlü dolaysız, doğrudan ilişki, etki-tepki alışverişi dramatik durumun kendisidir.</a:t>
            </a:r>
          </a:p>
          <a:p>
            <a:pPr eaLnBrk="1" hangingPunct="1"/>
            <a:r>
              <a:rPr lang="tr-TR" sz="2800">
                <a:solidFill>
                  <a:srgbClr val="000000"/>
                </a:solidFill>
              </a:rPr>
              <a:t>Dramatik durumda bir «durum» söz konusudur. Bu durum bir sorunu içermelidir. Dramatik durumun gelişimi, sorunun çözümü konusunda başlangıç, ilerleme ve sonuç yönünde gelişmelidir. </a:t>
            </a:r>
            <a:endParaRPr lang="tr-TR" sz="2800"/>
          </a:p>
        </p:txBody>
      </p:sp>
      <p:pic>
        <p:nvPicPr>
          <p:cNvPr id="2048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Başlık 1"/>
          <p:cNvSpPr>
            <a:spLocks noGrp="1"/>
          </p:cNvSpPr>
          <p:nvPr>
            <p:ph type="title"/>
          </p:nvPr>
        </p:nvSpPr>
        <p:spPr>
          <a:xfrm>
            <a:off x="457200" y="381000"/>
            <a:ext cx="8229600" cy="1143000"/>
          </a:xfrm>
        </p:spPr>
        <p:txBody>
          <a:bodyPr/>
          <a:lstStyle/>
          <a:p>
            <a:pPr eaLnBrk="1" hangingPunct="1"/>
            <a:r>
              <a:rPr lang="tr-TR" sz="3600" dirty="0">
                <a:solidFill>
                  <a:schemeClr val="accent2"/>
                </a:solidFill>
              </a:rPr>
              <a:t>DRAMATİK ETKİNLİK</a:t>
            </a:r>
          </a:p>
        </p:txBody>
      </p:sp>
      <p:sp>
        <p:nvSpPr>
          <p:cNvPr id="21507" name="İçerik Yer Tutucusu 2"/>
          <p:cNvSpPr>
            <a:spLocks noGrp="1"/>
          </p:cNvSpPr>
          <p:nvPr>
            <p:ph idx="1"/>
          </p:nvPr>
        </p:nvSpPr>
        <p:spPr/>
        <p:txBody>
          <a:bodyPr/>
          <a:lstStyle/>
          <a:p>
            <a:pPr eaLnBrk="1" hangingPunct="1"/>
            <a:r>
              <a:rPr lang="tr-TR" sz="3100">
                <a:solidFill>
                  <a:srgbClr val="000000"/>
                </a:solidFill>
              </a:rPr>
              <a:t>Dramatik etkinlik, gerçek veya hayali karakterler çevresinde aynı zamanda bir mizansen oluşturmadır ve bir sembolik oyun çeşididir.</a:t>
            </a:r>
          </a:p>
          <a:p>
            <a:pPr eaLnBrk="1" hangingPunct="1"/>
            <a:r>
              <a:rPr lang="tr-TR" sz="3100">
                <a:solidFill>
                  <a:srgbClr val="000000"/>
                </a:solidFill>
              </a:rPr>
              <a:t> Dramatik etkinlikle çocuklar, başkalarının bakış açısından onun nasıl hissettiğini anlayabilmekte, gerçek deneyim olmaksızın duygusal deneyimlerle çevresiyle ilgili etkili bilgi toplayabilmektedir.</a:t>
            </a:r>
          </a:p>
        </p:txBody>
      </p:sp>
      <p:pic>
        <p:nvPicPr>
          <p:cNvPr id="21508"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Başlık 1"/>
          <p:cNvSpPr>
            <a:spLocks noGrp="1"/>
          </p:cNvSpPr>
          <p:nvPr>
            <p:ph type="title"/>
          </p:nvPr>
        </p:nvSpPr>
        <p:spPr>
          <a:xfrm>
            <a:off x="457200" y="381000"/>
            <a:ext cx="8229600" cy="1143000"/>
          </a:xfrm>
        </p:spPr>
        <p:txBody>
          <a:bodyPr/>
          <a:lstStyle/>
          <a:p>
            <a:pPr eaLnBrk="1" hangingPunct="1"/>
            <a:r>
              <a:rPr lang="tr-TR" sz="4000" dirty="0">
                <a:solidFill>
                  <a:schemeClr val="accent2"/>
                </a:solidFill>
              </a:rPr>
              <a:t>DRAMATİK ETKİNLİK</a:t>
            </a:r>
          </a:p>
        </p:txBody>
      </p:sp>
      <p:sp>
        <p:nvSpPr>
          <p:cNvPr id="22531" name="İçerik Yer Tutucusu 2"/>
          <p:cNvSpPr>
            <a:spLocks noGrp="1"/>
          </p:cNvSpPr>
          <p:nvPr>
            <p:ph idx="1"/>
          </p:nvPr>
        </p:nvSpPr>
        <p:spPr/>
        <p:txBody>
          <a:bodyPr/>
          <a:lstStyle/>
          <a:p>
            <a:pPr eaLnBrk="1" hangingPunct="1"/>
            <a:r>
              <a:rPr lang="tr-TR">
                <a:solidFill>
                  <a:srgbClr val="000000"/>
                </a:solidFill>
              </a:rPr>
              <a:t>Çocuğu yaratıcı dramaya hazırlayan dramatik etkinlikler;</a:t>
            </a:r>
          </a:p>
          <a:p>
            <a:pPr eaLnBrk="1" hangingPunct="1">
              <a:buFontTx/>
              <a:buNone/>
            </a:pPr>
            <a:r>
              <a:rPr lang="tr-TR">
                <a:solidFill>
                  <a:srgbClr val="000000"/>
                </a:solidFill>
              </a:rPr>
              <a:t>      Taklidi oyun</a:t>
            </a:r>
          </a:p>
          <a:p>
            <a:pPr eaLnBrk="1" hangingPunct="1">
              <a:buFontTx/>
              <a:buNone/>
            </a:pPr>
            <a:r>
              <a:rPr lang="tr-TR">
                <a:solidFill>
                  <a:srgbClr val="000000"/>
                </a:solidFill>
              </a:rPr>
              <a:t>       Pandomim</a:t>
            </a:r>
          </a:p>
          <a:p>
            <a:pPr eaLnBrk="1" hangingPunct="1">
              <a:buFontTx/>
              <a:buNone/>
            </a:pPr>
            <a:r>
              <a:rPr lang="tr-TR">
                <a:solidFill>
                  <a:srgbClr val="000000"/>
                </a:solidFill>
              </a:rPr>
              <a:t>       Dramatizasyon</a:t>
            </a:r>
          </a:p>
          <a:p>
            <a:pPr eaLnBrk="1" hangingPunct="1">
              <a:buFontTx/>
              <a:buNone/>
            </a:pPr>
            <a:r>
              <a:rPr lang="tr-TR">
                <a:solidFill>
                  <a:srgbClr val="000000"/>
                </a:solidFill>
              </a:rPr>
              <a:t>       Hikaye tamamlama</a:t>
            </a:r>
          </a:p>
          <a:p>
            <a:pPr eaLnBrk="1" hangingPunct="1">
              <a:buFontTx/>
              <a:buNone/>
            </a:pPr>
            <a:r>
              <a:rPr lang="tr-TR">
                <a:solidFill>
                  <a:srgbClr val="000000"/>
                </a:solidFill>
              </a:rPr>
              <a:t>       Yaratıcı dans etkinlikleridir</a:t>
            </a:r>
            <a:endParaRPr lang="tr-TR"/>
          </a:p>
        </p:txBody>
      </p:sp>
      <p:pic>
        <p:nvPicPr>
          <p:cNvPr id="22532"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2379663"/>
            <a:ext cx="2152650" cy="209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Başlık 1"/>
          <p:cNvSpPr>
            <a:spLocks noGrp="1"/>
          </p:cNvSpPr>
          <p:nvPr>
            <p:ph type="title"/>
          </p:nvPr>
        </p:nvSpPr>
        <p:spPr>
          <a:xfrm>
            <a:off x="457200" y="381000"/>
            <a:ext cx="8229600" cy="1143000"/>
          </a:xfrm>
        </p:spPr>
        <p:txBody>
          <a:bodyPr/>
          <a:lstStyle/>
          <a:p>
            <a:pPr eaLnBrk="1" hangingPunct="1"/>
            <a:r>
              <a:rPr lang="tr-TR" sz="3600" dirty="0">
                <a:solidFill>
                  <a:schemeClr val="accent2"/>
                </a:solidFill>
              </a:rPr>
              <a:t>DRAMATİK OYUN (Hayali oyun)</a:t>
            </a:r>
          </a:p>
        </p:txBody>
      </p:sp>
      <p:sp>
        <p:nvSpPr>
          <p:cNvPr id="23555" name="İçerik Yer Tutucusu 2"/>
          <p:cNvSpPr>
            <a:spLocks noGrp="1"/>
          </p:cNvSpPr>
          <p:nvPr>
            <p:ph idx="1"/>
          </p:nvPr>
        </p:nvSpPr>
        <p:spPr>
          <a:xfrm>
            <a:off x="457200" y="1343025"/>
            <a:ext cx="8229600" cy="4525963"/>
          </a:xfrm>
        </p:spPr>
        <p:txBody>
          <a:bodyPr/>
          <a:lstStyle/>
          <a:p>
            <a:pPr eaLnBrk="1" hangingPunct="1"/>
            <a:r>
              <a:rPr lang="tr-TR" sz="2000" dirty="0">
                <a:solidFill>
                  <a:srgbClr val="000000"/>
                </a:solidFill>
              </a:rPr>
              <a:t>Oynayanların keşfettikleri ve çevrelerindeki tüm karakterleri ve hareketleri daha çok taklit ettikleri özgür bir ortamda oynanan oyunlardır. </a:t>
            </a:r>
          </a:p>
          <a:p>
            <a:pPr eaLnBrk="1" hangingPunct="1"/>
            <a:r>
              <a:rPr lang="tr-TR" sz="2000" dirty="0">
                <a:solidFill>
                  <a:srgbClr val="000000"/>
                </a:solidFill>
              </a:rPr>
              <a:t>Doğaçlamanın ve rol oynamanın içinde olduğu, gelişimini gündelik yaşantılardan alan ve dışardan herhangi bir yapılandırmanın söz konusu olmadığı oyunlardır. </a:t>
            </a:r>
          </a:p>
          <a:p>
            <a:pPr eaLnBrk="1" hangingPunct="1"/>
            <a:r>
              <a:rPr lang="tr-TR" sz="2000" dirty="0">
                <a:solidFill>
                  <a:srgbClr val="000000"/>
                </a:solidFill>
              </a:rPr>
              <a:t>Çocukların oynadıkları evcilik oyunları dramatik oyuna tipik bir örnektir. </a:t>
            </a:r>
          </a:p>
          <a:p>
            <a:pPr eaLnBrk="1" hangingPunct="1"/>
            <a:r>
              <a:rPr lang="tr-TR" sz="2000" dirty="0">
                <a:solidFill>
                  <a:srgbClr val="000000"/>
                </a:solidFill>
              </a:rPr>
              <a:t>Çocukların oynadıkları oyunların çoğu dramatik nitelik taşır. </a:t>
            </a:r>
          </a:p>
          <a:p>
            <a:pPr eaLnBrk="1" hangingPunct="1"/>
            <a:r>
              <a:rPr lang="tr-TR" sz="2000" dirty="0">
                <a:solidFill>
                  <a:srgbClr val="000000"/>
                </a:solidFill>
              </a:rPr>
              <a:t>Dramatik oyunda yakın çevrenin aynen taklit edilmesi söz konusudur.  Bu yönüyle yaratıcı </a:t>
            </a:r>
            <a:r>
              <a:rPr lang="tr-TR" sz="2000" dirty="0" err="1">
                <a:solidFill>
                  <a:srgbClr val="000000"/>
                </a:solidFill>
              </a:rPr>
              <a:t>dramadan</a:t>
            </a:r>
            <a:r>
              <a:rPr lang="tr-TR" sz="2000" dirty="0">
                <a:solidFill>
                  <a:srgbClr val="000000"/>
                </a:solidFill>
              </a:rPr>
              <a:t> ayrı bir kavramdır.</a:t>
            </a:r>
          </a:p>
        </p:txBody>
      </p:sp>
      <p:pic>
        <p:nvPicPr>
          <p:cNvPr id="2355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Başlık 1"/>
          <p:cNvSpPr>
            <a:spLocks noGrp="1"/>
          </p:cNvSpPr>
          <p:nvPr>
            <p:ph type="title"/>
          </p:nvPr>
        </p:nvSpPr>
        <p:spPr>
          <a:xfrm>
            <a:off x="457200" y="381000"/>
            <a:ext cx="8229600" cy="1143000"/>
          </a:xfrm>
        </p:spPr>
        <p:txBody>
          <a:bodyPr/>
          <a:lstStyle/>
          <a:p>
            <a:pPr eaLnBrk="1" hangingPunct="1"/>
            <a:r>
              <a:rPr lang="tr-TR" sz="4800" dirty="0">
                <a:solidFill>
                  <a:schemeClr val="accent2"/>
                </a:solidFill>
              </a:rPr>
              <a:t>DRAM</a:t>
            </a:r>
          </a:p>
        </p:txBody>
      </p:sp>
      <p:sp>
        <p:nvSpPr>
          <p:cNvPr id="24579" name="İçerik Yer Tutucusu 2"/>
          <p:cNvSpPr>
            <a:spLocks noGrp="1"/>
          </p:cNvSpPr>
          <p:nvPr>
            <p:ph idx="1"/>
          </p:nvPr>
        </p:nvSpPr>
        <p:spPr/>
        <p:txBody>
          <a:bodyPr/>
          <a:lstStyle/>
          <a:p>
            <a:pPr eaLnBrk="1" hangingPunct="1"/>
            <a:r>
              <a:rPr lang="tr-TR" sz="4000">
                <a:solidFill>
                  <a:srgbClr val="000000"/>
                </a:solidFill>
              </a:rPr>
              <a:t>Hem sahnede oynanmak üzere yazılmış, konuşmalar ve devinimlerle gelişen, karşıt oluşların çatışmasıyla sonuçlanan oyun, yapıt olarak; hem de mecazi anlamda acıklı olay olarak tanımlanmaktadır.</a:t>
            </a:r>
            <a:endParaRPr lang="tr-TR" sz="4000"/>
          </a:p>
        </p:txBody>
      </p:sp>
      <p:pic>
        <p:nvPicPr>
          <p:cNvPr id="2458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Başlık 1"/>
          <p:cNvSpPr>
            <a:spLocks noGrp="1"/>
          </p:cNvSpPr>
          <p:nvPr>
            <p:ph type="title"/>
          </p:nvPr>
        </p:nvSpPr>
        <p:spPr>
          <a:xfrm>
            <a:off x="457200" y="381000"/>
            <a:ext cx="8229600" cy="1143000"/>
          </a:xfrm>
        </p:spPr>
        <p:txBody>
          <a:bodyPr/>
          <a:lstStyle/>
          <a:p>
            <a:pPr eaLnBrk="1" hangingPunct="1"/>
            <a:r>
              <a:rPr lang="tr-TR" sz="5400" dirty="0">
                <a:solidFill>
                  <a:schemeClr val="accent2"/>
                </a:solidFill>
              </a:rPr>
              <a:t>DRAMA</a:t>
            </a:r>
          </a:p>
        </p:txBody>
      </p:sp>
      <p:sp>
        <p:nvSpPr>
          <p:cNvPr id="25603" name="İçerik Yer Tutucusu 2"/>
          <p:cNvSpPr>
            <a:spLocks noGrp="1"/>
          </p:cNvSpPr>
          <p:nvPr>
            <p:ph idx="1"/>
          </p:nvPr>
        </p:nvSpPr>
        <p:spPr>
          <a:xfrm>
            <a:off x="457200" y="1600201"/>
            <a:ext cx="8229600" cy="3810000"/>
          </a:xfrm>
        </p:spPr>
        <p:txBody>
          <a:bodyPr/>
          <a:lstStyle/>
          <a:p>
            <a:pPr eaLnBrk="1" hangingPunct="1"/>
            <a:r>
              <a:rPr lang="tr-TR" sz="2800" dirty="0">
                <a:solidFill>
                  <a:srgbClr val="000000"/>
                </a:solidFill>
              </a:rPr>
              <a:t>Eski </a:t>
            </a:r>
            <a:r>
              <a:rPr lang="tr-TR" sz="2800" dirty="0" err="1">
                <a:solidFill>
                  <a:srgbClr val="000000"/>
                </a:solidFill>
              </a:rPr>
              <a:t>Yunanca’da</a:t>
            </a:r>
            <a:r>
              <a:rPr lang="tr-TR" sz="2800" dirty="0">
                <a:solidFill>
                  <a:srgbClr val="000000"/>
                </a:solidFill>
              </a:rPr>
              <a:t> «bir şey yapma» ya da «yapılan bir şey» anlamında kullanılmıştır. Bu kavramın Antik Yunan döneminden beri kullanıldığı bilinmektedir.</a:t>
            </a:r>
          </a:p>
          <a:p>
            <a:pPr eaLnBrk="1" hangingPunct="1"/>
            <a:r>
              <a:rPr lang="tr-TR" sz="2800" dirty="0">
                <a:solidFill>
                  <a:srgbClr val="000000"/>
                </a:solidFill>
              </a:rPr>
              <a:t>Drama, içinde eylem olan, bir ya da birden çok insanın birbirleriyle, doğayla ya da başka nesnelerle etkileşerek yaşadıkları içsel ve dışsal devinimler ve onların yaşam durumlarını geniş ölçüde içeren etkinliklerdir.</a:t>
            </a:r>
          </a:p>
          <a:p>
            <a:pPr eaLnBrk="1" hangingPunct="1"/>
            <a:endParaRPr lang="tr-TR" sz="2800" dirty="0"/>
          </a:p>
        </p:txBody>
      </p:sp>
      <p:pic>
        <p:nvPicPr>
          <p:cNvPr id="2560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Başlık 1"/>
          <p:cNvSpPr>
            <a:spLocks noGrp="1"/>
          </p:cNvSpPr>
          <p:nvPr>
            <p:ph type="title"/>
          </p:nvPr>
        </p:nvSpPr>
        <p:spPr>
          <a:xfrm>
            <a:off x="457200" y="381000"/>
            <a:ext cx="8229600" cy="838200"/>
          </a:xfrm>
        </p:spPr>
        <p:txBody>
          <a:bodyPr/>
          <a:lstStyle/>
          <a:p>
            <a:pPr eaLnBrk="1" hangingPunct="1"/>
            <a:r>
              <a:rPr lang="tr-TR" dirty="0">
                <a:solidFill>
                  <a:schemeClr val="accent2"/>
                </a:solidFill>
              </a:rPr>
              <a:t>DRAMATİZASYON</a:t>
            </a:r>
          </a:p>
        </p:txBody>
      </p:sp>
      <p:sp>
        <p:nvSpPr>
          <p:cNvPr id="26627" name="İçerik Yer Tutucusu 2"/>
          <p:cNvSpPr>
            <a:spLocks noGrp="1"/>
          </p:cNvSpPr>
          <p:nvPr>
            <p:ph idx="1"/>
          </p:nvPr>
        </p:nvSpPr>
        <p:spPr/>
        <p:txBody>
          <a:bodyPr/>
          <a:lstStyle/>
          <a:p>
            <a:pPr eaLnBrk="1" hangingPunct="1">
              <a:spcBef>
                <a:spcPct val="0"/>
              </a:spcBef>
            </a:pPr>
            <a:r>
              <a:rPr lang="tr-TR" sz="2400" dirty="0">
                <a:solidFill>
                  <a:srgbClr val="000000"/>
                </a:solidFill>
              </a:rPr>
              <a:t>Yaratıcı drama ile en çok karıştırılan kavramlardan biridir. </a:t>
            </a:r>
          </a:p>
          <a:p>
            <a:pPr eaLnBrk="1" hangingPunct="1">
              <a:spcBef>
                <a:spcPct val="0"/>
              </a:spcBef>
            </a:pPr>
            <a:r>
              <a:rPr lang="tr-TR" sz="2400" dirty="0" err="1">
                <a:solidFill>
                  <a:srgbClr val="000000"/>
                </a:solidFill>
              </a:rPr>
              <a:t>Dramatizasyonda</a:t>
            </a:r>
            <a:r>
              <a:rPr lang="tr-TR" sz="2400" dirty="0">
                <a:solidFill>
                  <a:srgbClr val="000000"/>
                </a:solidFill>
              </a:rPr>
              <a:t> bir oyun metninin aynısının ya da bir öykünün, masalın hiçbir biçimde akışını değiştirmeden canlandırılması söz konusudur. Söz gelimi öğretmen metni okur ya da anlatır, rolleri dağıtır, bu kez çocukların öyküyü canlandırmalarını bekler. </a:t>
            </a:r>
          </a:p>
          <a:p>
            <a:pPr eaLnBrk="1" hangingPunct="1">
              <a:spcBef>
                <a:spcPct val="0"/>
              </a:spcBef>
            </a:pPr>
            <a:r>
              <a:rPr lang="tr-TR" sz="2400" dirty="0">
                <a:solidFill>
                  <a:srgbClr val="000000"/>
                </a:solidFill>
              </a:rPr>
              <a:t>Daha çok okul öncesinde ve ilkokulda bir eğitim yöntemi olarak uygulanırken daha sonraki eğitim basamaklarında yerini yaratıcı drama çalışmalarına bırakmaktadır.</a:t>
            </a:r>
          </a:p>
        </p:txBody>
      </p:sp>
      <p:pic>
        <p:nvPicPr>
          <p:cNvPr id="26628"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914212-58C8-4383-BD47-54E3EF5D20BF}"/>
              </a:ext>
            </a:extLst>
          </p:cNvPr>
          <p:cNvSpPr>
            <a:spLocks noGrp="1"/>
          </p:cNvSpPr>
          <p:nvPr>
            <p:ph type="title"/>
          </p:nvPr>
        </p:nvSpPr>
        <p:spPr/>
        <p:txBody>
          <a:bodyPr/>
          <a:lstStyle/>
          <a:p>
            <a:r>
              <a:rPr lang="tr-TR" dirty="0">
                <a:solidFill>
                  <a:schemeClr val="accent2"/>
                </a:solidFill>
              </a:rPr>
              <a:t>Dramaturgi-Dramaturg</a:t>
            </a:r>
          </a:p>
        </p:txBody>
      </p:sp>
      <p:sp>
        <p:nvSpPr>
          <p:cNvPr id="3" name="İçerik Yer Tutucusu 2">
            <a:extLst>
              <a:ext uri="{FF2B5EF4-FFF2-40B4-BE49-F238E27FC236}">
                <a16:creationId xmlns:a16="http://schemas.microsoft.com/office/drawing/2014/main" id="{C53515E4-6FCE-4E4C-93EC-F8D713CCBA04}"/>
              </a:ext>
            </a:extLst>
          </p:cNvPr>
          <p:cNvSpPr>
            <a:spLocks noGrp="1"/>
          </p:cNvSpPr>
          <p:nvPr>
            <p:ph idx="1"/>
          </p:nvPr>
        </p:nvSpPr>
        <p:spPr/>
        <p:txBody>
          <a:bodyPr/>
          <a:lstStyle/>
          <a:p>
            <a:r>
              <a:rPr lang="tr-TR" sz="2800" dirty="0"/>
              <a:t>Oyun yazarlığı ve yönetmenliği sanatıdır.</a:t>
            </a:r>
          </a:p>
          <a:p>
            <a:r>
              <a:rPr lang="tr-TR" sz="2800" dirty="0"/>
              <a:t>Bir metnin sahnelenmek amacıyla seçilmesinden sahneye aktarımına kadar izlenen, metnin seçilmesi, çözümlenmesi, günün koşullarına ters düşen bölümlerine dikkat çekilerek gerekiyorsa yorum yapılarak düzenlenmesini sağlayan süreçler bütünüdür.</a:t>
            </a:r>
          </a:p>
          <a:p>
            <a:r>
              <a:rPr lang="tr-TR" sz="2800" dirty="0"/>
              <a:t>Dramaturg ise drama yazarlığının tekniğini bilen, yazın ve tiyatro arasında bağlantıyı kuran kişidir. </a:t>
            </a:r>
          </a:p>
        </p:txBody>
      </p:sp>
    </p:spTree>
    <p:extLst>
      <p:ext uri="{BB962C8B-B14F-4D97-AF65-F5344CB8AC3E}">
        <p14:creationId xmlns:p14="http://schemas.microsoft.com/office/powerpoint/2010/main" val="1541720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Başlık 1"/>
          <p:cNvSpPr>
            <a:spLocks noGrp="1"/>
          </p:cNvSpPr>
          <p:nvPr>
            <p:ph type="title"/>
          </p:nvPr>
        </p:nvSpPr>
        <p:spPr>
          <a:xfrm>
            <a:off x="457200" y="381000"/>
            <a:ext cx="8229600" cy="1143000"/>
          </a:xfrm>
        </p:spPr>
        <p:txBody>
          <a:bodyPr/>
          <a:lstStyle/>
          <a:p>
            <a:pPr eaLnBrk="1" hangingPunct="1"/>
            <a:r>
              <a:rPr lang="tr-TR" sz="3200" dirty="0">
                <a:solidFill>
                  <a:schemeClr val="accent2"/>
                </a:solidFill>
              </a:rPr>
              <a:t>KENDİLİĞİNDENLİK-MİŞ GİBİ YAPMAK</a:t>
            </a:r>
            <a:endParaRPr lang="tr-TR" dirty="0">
              <a:solidFill>
                <a:schemeClr val="accent2"/>
              </a:solidFill>
            </a:endParaRPr>
          </a:p>
        </p:txBody>
      </p:sp>
      <p:sp>
        <p:nvSpPr>
          <p:cNvPr id="27651" name="İçerik Yer Tutucusu 2"/>
          <p:cNvSpPr>
            <a:spLocks noGrp="1"/>
          </p:cNvSpPr>
          <p:nvPr>
            <p:ph idx="1"/>
          </p:nvPr>
        </p:nvSpPr>
        <p:spPr/>
        <p:txBody>
          <a:bodyPr/>
          <a:lstStyle/>
          <a:p>
            <a:pPr eaLnBrk="1" hangingPunct="1"/>
            <a:r>
              <a:rPr lang="tr-TR" sz="2400">
                <a:solidFill>
                  <a:srgbClr val="000000"/>
                </a:solidFill>
              </a:rPr>
              <a:t>Drama çalışmalarında özellikle canlandırma aşamasında yer alır. </a:t>
            </a:r>
          </a:p>
          <a:p>
            <a:pPr eaLnBrk="1" hangingPunct="1"/>
            <a:r>
              <a:rPr lang="tr-TR" sz="2400">
                <a:solidFill>
                  <a:srgbClr val="000000"/>
                </a:solidFill>
              </a:rPr>
              <a:t>Doğaçlama ve rol oynama çalışmalarında –mış gibi yapılır, yani öyleymiş gibi davranılır.</a:t>
            </a:r>
          </a:p>
          <a:p>
            <a:pPr eaLnBrk="1" hangingPunct="1"/>
            <a:r>
              <a:rPr lang="tr-TR" sz="2400">
                <a:solidFill>
                  <a:srgbClr val="000000"/>
                </a:solidFill>
              </a:rPr>
              <a:t>Canlandırma süreçlerinde –mış gibi yaparak, farklı cinsiyetteki bir role girilebiliyor ve o bireyin yerine kendimizi koyarak empati kurabiliyoruz. </a:t>
            </a:r>
          </a:p>
          <a:p>
            <a:pPr eaLnBrk="1" hangingPunct="1"/>
            <a:r>
              <a:rPr lang="tr-TR" sz="2400">
                <a:solidFill>
                  <a:srgbClr val="000000"/>
                </a:solidFill>
              </a:rPr>
              <a:t>-Mış gibi yapma süreçleri doğal olarak kendiliğindenliği yaratmaktadır. Kendiliğindenlik sağlandığı zaman özgürlük ve buna bağlı olarak yaratıcılık ortaya çıkmaktadır</a:t>
            </a:r>
            <a:endParaRPr lang="tr-TR" sz="2400"/>
          </a:p>
        </p:txBody>
      </p:sp>
      <p:pic>
        <p:nvPicPr>
          <p:cNvPr id="27652"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Başlık 1"/>
          <p:cNvSpPr>
            <a:spLocks noGrp="1"/>
          </p:cNvSpPr>
          <p:nvPr>
            <p:ph type="title"/>
          </p:nvPr>
        </p:nvSpPr>
        <p:spPr>
          <a:xfrm>
            <a:off x="457200" y="381000"/>
            <a:ext cx="8229600" cy="1143000"/>
          </a:xfrm>
        </p:spPr>
        <p:txBody>
          <a:bodyPr/>
          <a:lstStyle/>
          <a:p>
            <a:pPr eaLnBrk="1" hangingPunct="1"/>
            <a:r>
              <a:rPr lang="tr-TR" dirty="0">
                <a:solidFill>
                  <a:schemeClr val="accent2"/>
                </a:solidFill>
              </a:rPr>
              <a:t>YARATICI DRAMA</a:t>
            </a:r>
          </a:p>
        </p:txBody>
      </p:sp>
      <p:sp>
        <p:nvSpPr>
          <p:cNvPr id="28675" name="İçerik Yer Tutucusu 2"/>
          <p:cNvSpPr>
            <a:spLocks noGrp="1"/>
          </p:cNvSpPr>
          <p:nvPr>
            <p:ph idx="1"/>
          </p:nvPr>
        </p:nvSpPr>
        <p:spPr/>
        <p:txBody>
          <a:bodyPr/>
          <a:lstStyle/>
          <a:p>
            <a:pPr eaLnBrk="1" hangingPunct="1">
              <a:buFontTx/>
              <a:buNone/>
            </a:pPr>
            <a:r>
              <a:rPr lang="tr-TR">
                <a:solidFill>
                  <a:srgbClr val="000000"/>
                </a:solidFill>
              </a:rPr>
              <a:t>	Bir grubu oluşturan üyelerin yaşam deneyimlerinden yola çıkarak, bir amacın, düşüncenin, doğaçlama, rol oynama vd. tekniklerden yararlanarak canlandırılmasıdır. Bu canlandırma süreçleri deneyimli bir lider/eğitmen eşliğinde yürütülürken kendiliğindenliğe, şimdi ve burada ilkesine, -mış gibi yapmaya dayalıdır.</a:t>
            </a:r>
          </a:p>
          <a:p>
            <a:pPr eaLnBrk="1" hangingPunct="1"/>
            <a:endParaRPr lang="tr-TR"/>
          </a:p>
        </p:txBody>
      </p:sp>
      <p:pic>
        <p:nvPicPr>
          <p:cNvPr id="2867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Başlık 1"/>
          <p:cNvSpPr>
            <a:spLocks noGrp="1"/>
          </p:cNvSpPr>
          <p:nvPr>
            <p:ph type="title"/>
          </p:nvPr>
        </p:nvSpPr>
        <p:spPr>
          <a:xfrm>
            <a:off x="457200" y="381000"/>
            <a:ext cx="8229600" cy="1143000"/>
          </a:xfrm>
        </p:spPr>
        <p:txBody>
          <a:bodyPr/>
          <a:lstStyle/>
          <a:p>
            <a:pPr eaLnBrk="1" hangingPunct="1"/>
            <a:r>
              <a:rPr lang="tr-TR" dirty="0">
                <a:solidFill>
                  <a:schemeClr val="accent2"/>
                </a:solidFill>
              </a:rPr>
              <a:t>YARATICI DRAMA</a:t>
            </a:r>
          </a:p>
        </p:txBody>
      </p:sp>
      <p:sp>
        <p:nvSpPr>
          <p:cNvPr id="29699" name="İçerik Yer Tutucusu 2"/>
          <p:cNvSpPr>
            <a:spLocks noGrp="1"/>
          </p:cNvSpPr>
          <p:nvPr>
            <p:ph idx="1"/>
          </p:nvPr>
        </p:nvSpPr>
        <p:spPr/>
        <p:txBody>
          <a:bodyPr/>
          <a:lstStyle/>
          <a:p>
            <a:pPr eaLnBrk="1" hangingPunct="1"/>
            <a:r>
              <a:rPr lang="tr-TR">
                <a:solidFill>
                  <a:srgbClr val="000000"/>
                </a:solidFill>
              </a:rPr>
              <a:t>Başka bir tanıma göre: «Bilişsel, duyuşsal ve devinimsel becerileri kazandırmada etkili olabilen, önceden hazırlanmış bir metin olmadan rol alanların kendi yaratıcılık özelliklerini kullanarak oluşturdukları rolleri sundukları bir öğretim yöntemi olarak tanımlanmaktadır (Pehlivan,2005).»</a:t>
            </a:r>
          </a:p>
        </p:txBody>
      </p:sp>
      <p:pic>
        <p:nvPicPr>
          <p:cNvPr id="2970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Başlık 1"/>
          <p:cNvSpPr>
            <a:spLocks noGrp="1"/>
          </p:cNvSpPr>
          <p:nvPr>
            <p:ph type="title"/>
          </p:nvPr>
        </p:nvSpPr>
        <p:spPr>
          <a:xfrm>
            <a:off x="457200" y="381000"/>
            <a:ext cx="8229600" cy="1143000"/>
          </a:xfrm>
        </p:spPr>
        <p:txBody>
          <a:bodyPr/>
          <a:lstStyle/>
          <a:p>
            <a:pPr eaLnBrk="1" hangingPunct="1"/>
            <a:r>
              <a:rPr lang="tr-TR" dirty="0">
                <a:solidFill>
                  <a:schemeClr val="accent2"/>
                </a:solidFill>
              </a:rPr>
              <a:t>YARATICI DRAMA</a:t>
            </a:r>
          </a:p>
        </p:txBody>
      </p:sp>
      <p:sp>
        <p:nvSpPr>
          <p:cNvPr id="30723" name="İçerik Yer Tutucusu 2"/>
          <p:cNvSpPr>
            <a:spLocks noGrp="1"/>
          </p:cNvSpPr>
          <p:nvPr>
            <p:ph idx="1"/>
          </p:nvPr>
        </p:nvSpPr>
        <p:spPr/>
        <p:txBody>
          <a:bodyPr/>
          <a:lstStyle/>
          <a:p>
            <a:pPr eaLnBrk="1" hangingPunct="1"/>
            <a:r>
              <a:rPr lang="tr-TR" sz="2400">
                <a:solidFill>
                  <a:srgbClr val="000000"/>
                </a:solidFill>
              </a:rPr>
              <a:t>Yaratıcı drama, gerçek yaşantılar ile kurgusal yaşantılar arasında olma durumu olan metaksis ile doğrudan ilişkilidir. </a:t>
            </a:r>
          </a:p>
          <a:p>
            <a:pPr eaLnBrk="1" hangingPunct="1"/>
            <a:r>
              <a:rPr lang="tr-TR" sz="2400">
                <a:solidFill>
                  <a:srgbClr val="000000"/>
                </a:solidFill>
              </a:rPr>
              <a:t>Metaksis; oyun, doğaçlama ve rol oynama ile gerçek dünyadan yola çıkarak yeni kurgusal dünyalar oluşturma ve bu iki dünyaya yine oyunlar aracılığıyla gidip gelmelere dayalıdır. </a:t>
            </a:r>
          </a:p>
          <a:p>
            <a:pPr eaLnBrk="1" hangingPunct="1"/>
            <a:r>
              <a:rPr lang="tr-TR" sz="2400">
                <a:solidFill>
                  <a:srgbClr val="000000"/>
                </a:solidFill>
              </a:rPr>
              <a:t>Katılımcılar bu sayede gerçek dünyalarında kendi yaşantılarından yola çıkarak oluşturdukları kurgusal gerçeklikler içerisinde doğrudan bir yaşantının da içinde olurlar</a:t>
            </a:r>
            <a:endParaRPr lang="tr-TR" sz="2400"/>
          </a:p>
        </p:txBody>
      </p:sp>
      <p:pic>
        <p:nvPicPr>
          <p:cNvPr id="3072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Başlık 1"/>
          <p:cNvSpPr>
            <a:spLocks noGrp="1"/>
          </p:cNvSpPr>
          <p:nvPr>
            <p:ph type="title"/>
          </p:nvPr>
        </p:nvSpPr>
        <p:spPr>
          <a:xfrm>
            <a:off x="457200" y="381000"/>
            <a:ext cx="8229600" cy="1143000"/>
          </a:xfrm>
        </p:spPr>
        <p:txBody>
          <a:bodyPr/>
          <a:lstStyle/>
          <a:p>
            <a:pPr eaLnBrk="1" hangingPunct="1"/>
            <a:r>
              <a:rPr lang="tr-TR" dirty="0">
                <a:solidFill>
                  <a:schemeClr val="accent2"/>
                </a:solidFill>
              </a:rPr>
              <a:t>YARATICI DRAMA</a:t>
            </a:r>
          </a:p>
        </p:txBody>
      </p:sp>
      <p:sp>
        <p:nvSpPr>
          <p:cNvPr id="31747" name="İçerik Yer Tutucusu 2"/>
          <p:cNvSpPr>
            <a:spLocks noGrp="1"/>
          </p:cNvSpPr>
          <p:nvPr>
            <p:ph idx="1"/>
          </p:nvPr>
        </p:nvSpPr>
        <p:spPr/>
        <p:txBody>
          <a:bodyPr/>
          <a:lstStyle/>
          <a:p>
            <a:pPr eaLnBrk="1" hangingPunct="1"/>
            <a:r>
              <a:rPr lang="tr-TR" sz="3600">
                <a:solidFill>
                  <a:srgbClr val="000000"/>
                </a:solidFill>
              </a:rPr>
              <a:t>Yaratıcı drama, kendine özgü teknikler ve çalışma biçimiyle, çocukların doğal dili olan oyunu da kullanarak toplumsal yaşam becerilerine yönelik etkinliklerin ele alınıp işlenmesinde okul öncesi dönemde en iyi işe koşulabilecek çok yönlü bir alandır</a:t>
            </a:r>
            <a:r>
              <a:rPr lang="tr-TR">
                <a:solidFill>
                  <a:srgbClr val="000000"/>
                </a:solidFill>
              </a:rPr>
              <a:t>.</a:t>
            </a:r>
          </a:p>
        </p:txBody>
      </p:sp>
      <p:pic>
        <p:nvPicPr>
          <p:cNvPr id="31748"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Başlık 1"/>
          <p:cNvSpPr>
            <a:spLocks noGrp="1"/>
          </p:cNvSpPr>
          <p:nvPr>
            <p:ph type="title"/>
          </p:nvPr>
        </p:nvSpPr>
        <p:spPr>
          <a:xfrm>
            <a:off x="457200" y="381000"/>
            <a:ext cx="8229600" cy="1143000"/>
          </a:xfrm>
        </p:spPr>
        <p:txBody>
          <a:bodyPr/>
          <a:lstStyle/>
          <a:p>
            <a:pPr eaLnBrk="1" hangingPunct="1"/>
            <a:r>
              <a:rPr lang="tr-TR" sz="3600" dirty="0">
                <a:solidFill>
                  <a:schemeClr val="accent2"/>
                </a:solidFill>
              </a:rPr>
              <a:t>EĞİTİMDE YARATICI DRAMA</a:t>
            </a:r>
            <a:endParaRPr lang="tr-TR" dirty="0">
              <a:solidFill>
                <a:schemeClr val="accent2"/>
              </a:solidFill>
            </a:endParaRPr>
          </a:p>
        </p:txBody>
      </p:sp>
      <p:sp>
        <p:nvSpPr>
          <p:cNvPr id="32771" name="İçerik Yer Tutucusu 2"/>
          <p:cNvSpPr>
            <a:spLocks noGrp="1"/>
          </p:cNvSpPr>
          <p:nvPr>
            <p:ph idx="1"/>
          </p:nvPr>
        </p:nvSpPr>
        <p:spPr/>
        <p:txBody>
          <a:bodyPr/>
          <a:lstStyle/>
          <a:p>
            <a:pPr eaLnBrk="1" hangingPunct="1">
              <a:lnSpc>
                <a:spcPct val="80000"/>
              </a:lnSpc>
            </a:pPr>
            <a:r>
              <a:rPr lang="tr-TR" dirty="0">
                <a:solidFill>
                  <a:srgbClr val="000000"/>
                </a:solidFill>
              </a:rPr>
              <a:t>Önceden belirlenmiş eğitimsel amaçları olan, tüm çocukların kendi öğretmenleri ile birlikte, daha çok büyük motor hareketlerle yaptıkları, ifade etmeye, rol oynamaya, canlandırmaya ve tartışmaya dayalı grup etkinliğidir.</a:t>
            </a:r>
          </a:p>
          <a:p>
            <a:pPr eaLnBrk="1" hangingPunct="1">
              <a:lnSpc>
                <a:spcPct val="80000"/>
              </a:lnSpc>
              <a:buFontTx/>
              <a:buNone/>
            </a:pPr>
            <a:r>
              <a:rPr lang="tr-TR" dirty="0">
                <a:solidFill>
                  <a:srgbClr val="000000"/>
                </a:solidFill>
              </a:rPr>
              <a:t>  Bir başka tanım ise; bir eylemin, bir olayın, duygunun, çeşitli rollerin, şiirin, canlı ya da cansız varlıkların, sözel ve sözsüz kendiliğinden davranışlarla, taklit yolu ile ifade edilmesi canlandırılmasıdır.</a:t>
            </a:r>
          </a:p>
        </p:txBody>
      </p:sp>
      <p:pic>
        <p:nvPicPr>
          <p:cNvPr id="32772"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33FECFC-5F1E-4938-AA4D-0063B3CB330A}"/>
              </a:ext>
            </a:extLst>
          </p:cNvPr>
          <p:cNvSpPr>
            <a:spLocks noGrp="1"/>
          </p:cNvSpPr>
          <p:nvPr>
            <p:ph type="title"/>
          </p:nvPr>
        </p:nvSpPr>
        <p:spPr/>
        <p:txBody>
          <a:bodyPr/>
          <a:lstStyle/>
          <a:p>
            <a:r>
              <a:rPr lang="tr-TR" dirty="0">
                <a:solidFill>
                  <a:srgbClr val="FF0000"/>
                </a:solidFill>
              </a:rPr>
              <a:t>PSİKODRAMA</a:t>
            </a:r>
          </a:p>
        </p:txBody>
      </p:sp>
      <p:sp>
        <p:nvSpPr>
          <p:cNvPr id="3" name="İçerik Yer Tutucusu 2">
            <a:extLst>
              <a:ext uri="{FF2B5EF4-FFF2-40B4-BE49-F238E27FC236}">
                <a16:creationId xmlns:a16="http://schemas.microsoft.com/office/drawing/2014/main" id="{681DFE12-552B-41B3-9294-A66E15698395}"/>
              </a:ext>
            </a:extLst>
          </p:cNvPr>
          <p:cNvSpPr>
            <a:spLocks noGrp="1"/>
          </p:cNvSpPr>
          <p:nvPr>
            <p:ph idx="1"/>
          </p:nvPr>
        </p:nvSpPr>
        <p:spPr/>
        <p:txBody>
          <a:bodyPr/>
          <a:lstStyle/>
          <a:p>
            <a:r>
              <a:rPr lang="tr-TR" sz="2800" dirty="0">
                <a:effectLst/>
                <a:latin typeface="Times New Roman" panose="02020603050405020304" pitchFamily="18" charset="0"/>
                <a:ea typeface="Calibri" panose="020F0502020204030204" pitchFamily="34" charset="0"/>
              </a:rPr>
              <a:t>Travma oluşturan bir duruma son vermeyi ya da ruhsal bir sıkıntıyı çözümlemeyi amaçlayan gerçek ya da düşsel sahnelerden kurulu dramatik oyunlardır. Terapi ve tedavi amaçlıdır. </a:t>
            </a:r>
          </a:p>
          <a:p>
            <a:r>
              <a:rPr lang="tr-TR" sz="2800" dirty="0" err="1">
                <a:effectLst/>
                <a:latin typeface="Times New Roman" panose="02020603050405020304" pitchFamily="18" charset="0"/>
                <a:ea typeface="Calibri" panose="020F0502020204030204" pitchFamily="34" charset="0"/>
              </a:rPr>
              <a:t>Psikodramadan</a:t>
            </a:r>
            <a:r>
              <a:rPr lang="tr-TR" sz="2800" dirty="0">
                <a:effectLst/>
                <a:latin typeface="Times New Roman" panose="02020603050405020304" pitchFamily="18" charset="0"/>
                <a:ea typeface="Calibri" panose="020F0502020204030204" pitchFamily="34" charset="0"/>
              </a:rPr>
              <a:t> özellikle psikoterapide yararlanılır. </a:t>
            </a:r>
          </a:p>
          <a:p>
            <a:r>
              <a:rPr lang="tr-TR" sz="2800" dirty="0" err="1">
                <a:effectLst/>
                <a:latin typeface="Times New Roman" panose="02020603050405020304" pitchFamily="18" charset="0"/>
                <a:ea typeface="Calibri" panose="020F0502020204030204" pitchFamily="34" charset="0"/>
              </a:rPr>
              <a:t>Psikodramacılar</a:t>
            </a:r>
            <a:r>
              <a:rPr lang="tr-TR" sz="2800" dirty="0">
                <a:effectLst/>
                <a:latin typeface="Times New Roman" panose="02020603050405020304" pitchFamily="18" charset="0"/>
                <a:ea typeface="Calibri" panose="020F0502020204030204" pitchFamily="34" charset="0"/>
              </a:rPr>
              <a:t> hem oynar hem de duygusal değişimleri çözümler ve yorumlarlar. Hastanın oynadığı role özgürce katılımı sağlanır.</a:t>
            </a:r>
            <a:endParaRPr lang="tr-TR" sz="4400" dirty="0"/>
          </a:p>
        </p:txBody>
      </p:sp>
    </p:spTree>
    <p:extLst>
      <p:ext uri="{BB962C8B-B14F-4D97-AF65-F5344CB8AC3E}">
        <p14:creationId xmlns:p14="http://schemas.microsoft.com/office/powerpoint/2010/main" val="3158390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BC660D9-7016-47A9-BD0F-41FA62CDB27D}"/>
              </a:ext>
            </a:extLst>
          </p:cNvPr>
          <p:cNvSpPr>
            <a:spLocks noGrp="1"/>
          </p:cNvSpPr>
          <p:nvPr>
            <p:ph type="title"/>
          </p:nvPr>
        </p:nvSpPr>
        <p:spPr>
          <a:xfrm>
            <a:off x="685800" y="55102"/>
            <a:ext cx="8229600" cy="1143000"/>
          </a:xfrm>
        </p:spPr>
        <p:txBody>
          <a:bodyPr/>
          <a:lstStyle/>
          <a:p>
            <a:r>
              <a:rPr lang="tr-TR" dirty="0">
                <a:solidFill>
                  <a:srgbClr val="FF0000"/>
                </a:solidFill>
              </a:rPr>
              <a:t>SOSYODRAMA</a:t>
            </a:r>
          </a:p>
        </p:txBody>
      </p:sp>
      <p:sp>
        <p:nvSpPr>
          <p:cNvPr id="3" name="İçerik Yer Tutucusu 2">
            <a:extLst>
              <a:ext uri="{FF2B5EF4-FFF2-40B4-BE49-F238E27FC236}">
                <a16:creationId xmlns:a16="http://schemas.microsoft.com/office/drawing/2014/main" id="{E92CF419-7C29-430E-827B-9EFD535DD2B0}"/>
              </a:ext>
            </a:extLst>
          </p:cNvPr>
          <p:cNvSpPr>
            <a:spLocks noGrp="1"/>
          </p:cNvSpPr>
          <p:nvPr>
            <p:ph idx="1"/>
          </p:nvPr>
        </p:nvSpPr>
        <p:spPr>
          <a:xfrm>
            <a:off x="457200" y="1166018"/>
            <a:ext cx="8229600" cy="4525963"/>
          </a:xfrm>
        </p:spPr>
        <p:txBody>
          <a:bodyPr/>
          <a:lstStyle/>
          <a:p>
            <a:pPr>
              <a:lnSpc>
                <a:spcPct val="115000"/>
              </a:lnSpc>
              <a:spcAft>
                <a:spcPts val="1000"/>
              </a:spcAft>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Toplumsal oyun olarak adlandırılır. Bir grup bireyin herhangi bir sosyal problemle ilgili rolleri paylaşarak izleyiciler karşısında oynamalarıdır. </a:t>
            </a:r>
            <a:r>
              <a:rPr lang="tr-TR" sz="1800" dirty="0" err="1">
                <a:effectLst/>
                <a:latin typeface="Times New Roman" panose="02020603050405020304" pitchFamily="18" charset="0"/>
                <a:ea typeface="Calibri" panose="020F0502020204030204" pitchFamily="34" charset="0"/>
                <a:cs typeface="Times New Roman" panose="02020603050405020304" pitchFamily="18" charset="0"/>
              </a:rPr>
              <a:t>Sosyodramada</a:t>
            </a: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 her birey kendini değil, seçilen sosyal problemin içinde yer alan bir başkasının rolünü oynar. Okullardaki çete oluşumları, toplumda kadına yönelik şiddet, fabrika patronu/genel müdürü/yönetim kurulu başkanı ile hakkını arayan işçiler, okul müdürü ile sorun yaşayan öğretmenler, imecede anlaşmazlığa düşen köylüler vb. toplumsal konular </a:t>
            </a:r>
            <a:r>
              <a:rPr lang="tr-TR" sz="1800" dirty="0" err="1">
                <a:effectLst/>
                <a:latin typeface="Times New Roman" panose="02020603050405020304" pitchFamily="18" charset="0"/>
                <a:ea typeface="Calibri" panose="020F0502020204030204" pitchFamily="34" charset="0"/>
                <a:cs typeface="Times New Roman" panose="02020603050405020304" pitchFamily="18" charset="0"/>
              </a:rPr>
              <a:t>sosyodrama</a:t>
            </a: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 etkinlikleriyle 	çözümlenebilir.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tr-TR" sz="1800" dirty="0" err="1">
                <a:effectLst/>
                <a:latin typeface="Times New Roman" panose="02020603050405020304" pitchFamily="18" charset="0"/>
                <a:ea typeface="Calibri" panose="020F0502020204030204" pitchFamily="34" charset="0"/>
                <a:cs typeface="Times New Roman" panose="02020603050405020304" pitchFamily="18" charset="0"/>
              </a:rPr>
              <a:t>Sosyodrama</a:t>
            </a: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 bireylere sosyal becerilerini geliştirmeyi ve gerçek hayattaki toplumsal rollerin gerektirdiği davranışları kazandırmayı amaçlar.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tr-TR" sz="1800" dirty="0" err="1">
                <a:effectLst/>
                <a:latin typeface="Times New Roman" panose="02020603050405020304" pitchFamily="18" charset="0"/>
                <a:ea typeface="Calibri" panose="020F0502020204030204" pitchFamily="34" charset="0"/>
                <a:cs typeface="Times New Roman" panose="02020603050405020304" pitchFamily="18" charset="0"/>
              </a:rPr>
              <a:t>Sosyodramada</a:t>
            </a: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 grup, izleyici karşısında rollerini canlandırdıktan sonra,</a:t>
            </a:r>
            <a:r>
              <a:rPr lang="tr-TR" sz="1800" dirty="0">
                <a:latin typeface="Times New Roman" panose="02020603050405020304" pitchFamily="18" charset="0"/>
                <a:ea typeface="Calibri" panose="020F0502020204030204" pitchFamily="34" charset="0"/>
                <a:cs typeface="Times New Roman" panose="02020603050405020304" pitchFamily="18" charset="0"/>
              </a:rPr>
              <a:t> </a:t>
            </a: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oynayanlar ve izleyenler oyun hakkında yorum ve açıklamalarda bulunurlar. Oyun, roller değiştirilerek tekrar oynanabileceği gibi, oyuna yeni oyuncular katılabilir ve aynı konuda değişik oyunlar da sahnelenebilir. Böylece tespit edilen sosyal konu ya da problemle ilgili olarak bireyler, yeni sosyal anlayışlar ve davranışlar kazanmış olurlar.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3997906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EF64039-025D-40E3-B155-A943351ABFAF}"/>
              </a:ext>
            </a:extLst>
          </p:cNvPr>
          <p:cNvSpPr>
            <a:spLocks noGrp="1"/>
          </p:cNvSpPr>
          <p:nvPr>
            <p:ph type="title"/>
          </p:nvPr>
        </p:nvSpPr>
        <p:spPr/>
        <p:txBody>
          <a:bodyPr/>
          <a:lstStyle/>
          <a:p>
            <a:r>
              <a:rPr lang="tr-TR" sz="3600" b="1" dirty="0">
                <a:solidFill>
                  <a:srgbClr val="FF0000"/>
                </a:solidFill>
                <a:effectLst/>
                <a:latin typeface="Times New Roman" panose="02020603050405020304" pitchFamily="18" charset="0"/>
                <a:ea typeface="Calibri" panose="020F0502020204030204" pitchFamily="34" charset="0"/>
              </a:rPr>
              <a:t>ÇOCUK TİYATROSU</a:t>
            </a:r>
            <a:endParaRPr lang="tr-TR" sz="7200" dirty="0">
              <a:solidFill>
                <a:srgbClr val="FF0000"/>
              </a:solidFill>
            </a:endParaRPr>
          </a:p>
        </p:txBody>
      </p:sp>
      <p:sp>
        <p:nvSpPr>
          <p:cNvPr id="3" name="İçerik Yer Tutucusu 2">
            <a:extLst>
              <a:ext uri="{FF2B5EF4-FFF2-40B4-BE49-F238E27FC236}">
                <a16:creationId xmlns:a16="http://schemas.microsoft.com/office/drawing/2014/main" id="{D6706C41-9D9E-4240-9B14-37BCCC01F717}"/>
              </a:ext>
            </a:extLst>
          </p:cNvPr>
          <p:cNvSpPr>
            <a:spLocks noGrp="1"/>
          </p:cNvSpPr>
          <p:nvPr>
            <p:ph idx="1"/>
          </p:nvPr>
        </p:nvSpPr>
        <p:spPr/>
        <p:txBody>
          <a:bodyPr/>
          <a:lstStyle/>
          <a:p>
            <a:r>
              <a:rPr lang="tr-TR" sz="2400" dirty="0">
                <a:effectLst/>
                <a:latin typeface="Times New Roman" panose="02020603050405020304" pitchFamily="18" charset="0"/>
                <a:ea typeface="Calibri" panose="020F0502020204030204" pitchFamily="34" charset="0"/>
                <a:cs typeface="Times New Roman" panose="02020603050405020304" pitchFamily="18" charset="0"/>
              </a:rPr>
              <a:t>Okul öncesi dönemden erginlik dönemine kadar, amatör ya da uzmanlar tarafından çocuklar için yapılan tiyatrodur. Çocuk tiyatrosu, hem yetişkinlerin çocuklara yaptığı tiyatroyu hem de çocuk oyuncuların çocuklara ya da yetişkinlere yaptığı tiyatroyu, okullarda yapılan çocuk oyuncu ya da yetişkin oyuncuların oynadığı tüm tiyatro çalışmalarını içerir. </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4454333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Başlık 1"/>
          <p:cNvSpPr>
            <a:spLocks noGrp="1"/>
          </p:cNvSpPr>
          <p:nvPr>
            <p:ph type="title"/>
          </p:nvPr>
        </p:nvSpPr>
        <p:spPr>
          <a:xfrm>
            <a:off x="457200" y="381000"/>
            <a:ext cx="8229600" cy="1143000"/>
          </a:xfrm>
        </p:spPr>
        <p:txBody>
          <a:bodyPr/>
          <a:lstStyle/>
          <a:p>
            <a:pPr eaLnBrk="1" hangingPunct="1"/>
            <a:r>
              <a:rPr lang="tr-TR" sz="3200" dirty="0">
                <a:solidFill>
                  <a:schemeClr val="accent2"/>
                </a:solidFill>
              </a:rPr>
              <a:t>YARATICI DRAMANIN GENEL ÖZELLİKLERİ</a:t>
            </a:r>
            <a:endParaRPr lang="tr-TR" sz="3600" dirty="0">
              <a:solidFill>
                <a:schemeClr val="accent2"/>
              </a:solidFill>
            </a:endParaRPr>
          </a:p>
        </p:txBody>
      </p:sp>
      <p:sp>
        <p:nvSpPr>
          <p:cNvPr id="33795" name="İçerik Yer Tutucusu 2"/>
          <p:cNvSpPr>
            <a:spLocks noGrp="1"/>
          </p:cNvSpPr>
          <p:nvPr>
            <p:ph idx="1"/>
          </p:nvPr>
        </p:nvSpPr>
        <p:spPr/>
        <p:txBody>
          <a:bodyPr/>
          <a:lstStyle/>
          <a:p>
            <a:pPr eaLnBrk="1" hangingPunct="1"/>
            <a:r>
              <a:rPr lang="tr-TR" sz="2800">
                <a:solidFill>
                  <a:srgbClr val="000000"/>
                </a:solidFill>
              </a:rPr>
              <a:t>1. Yaratıcı drama bir grup etkinliğidir.</a:t>
            </a:r>
          </a:p>
          <a:p>
            <a:pPr eaLnBrk="1" hangingPunct="1"/>
            <a:r>
              <a:rPr lang="tr-TR" sz="2800">
                <a:solidFill>
                  <a:srgbClr val="000000"/>
                </a:solidFill>
              </a:rPr>
              <a:t>2. Yaratıcı drama katılımcıların tecrübelerine dayalıdır ve katılımcıları merkeze alır.</a:t>
            </a:r>
          </a:p>
          <a:p>
            <a:pPr eaLnBrk="1" hangingPunct="1"/>
            <a:r>
              <a:rPr lang="tr-TR" sz="2800">
                <a:solidFill>
                  <a:srgbClr val="000000"/>
                </a:solidFill>
              </a:rPr>
              <a:t>3.Yaratıcı drama canlandırma odaklıdır. Bu odaklanma ise –mış gibi yapmaya, kurguya, kendiliğindenliğe, daha çok doğaçlamaya ve rol almaya dayalıdır.</a:t>
            </a:r>
          </a:p>
          <a:p>
            <a:pPr eaLnBrk="1" hangingPunct="1"/>
            <a:r>
              <a:rPr lang="tr-TR" sz="2800">
                <a:solidFill>
                  <a:srgbClr val="000000"/>
                </a:solidFill>
              </a:rPr>
              <a:t>4. Çalışmalar «şimdi» ve «burada» olgusu ile gerçekleştirilir.</a:t>
            </a:r>
          </a:p>
          <a:p>
            <a:pPr eaLnBrk="1" hangingPunct="1"/>
            <a:r>
              <a:rPr lang="tr-TR" sz="2800">
                <a:solidFill>
                  <a:srgbClr val="000000"/>
                </a:solidFill>
              </a:rPr>
              <a:t>5.Sonuç değil süreç odaklı bir çalışmadır.</a:t>
            </a:r>
            <a:endParaRPr lang="tr-TR"/>
          </a:p>
        </p:txBody>
      </p:sp>
      <p:pic>
        <p:nvPicPr>
          <p:cNvPr id="3379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Başlık 1"/>
          <p:cNvSpPr>
            <a:spLocks noGrp="1"/>
          </p:cNvSpPr>
          <p:nvPr>
            <p:ph type="title"/>
          </p:nvPr>
        </p:nvSpPr>
        <p:spPr>
          <a:xfrm>
            <a:off x="457200" y="381000"/>
            <a:ext cx="8229600" cy="1143000"/>
          </a:xfrm>
        </p:spPr>
        <p:txBody>
          <a:bodyPr/>
          <a:lstStyle/>
          <a:p>
            <a:pPr eaLnBrk="1" hangingPunct="1"/>
            <a:r>
              <a:rPr lang="tr-TR" sz="3200" dirty="0">
                <a:solidFill>
                  <a:schemeClr val="accent2"/>
                </a:solidFill>
              </a:rPr>
              <a:t>YARATICI DRAMANIN GENEL ÖZELLİKLERİ</a:t>
            </a:r>
            <a:endParaRPr lang="tr-TR" sz="3600" dirty="0">
              <a:solidFill>
                <a:schemeClr val="accent2"/>
              </a:solidFill>
            </a:endParaRPr>
          </a:p>
        </p:txBody>
      </p:sp>
      <p:sp>
        <p:nvSpPr>
          <p:cNvPr id="34819" name="İçerik Yer Tutucusu 2"/>
          <p:cNvSpPr>
            <a:spLocks noGrp="1"/>
          </p:cNvSpPr>
          <p:nvPr>
            <p:ph idx="1"/>
          </p:nvPr>
        </p:nvSpPr>
        <p:spPr/>
        <p:txBody>
          <a:bodyPr/>
          <a:lstStyle/>
          <a:p>
            <a:pPr eaLnBrk="1" hangingPunct="1"/>
            <a:r>
              <a:rPr lang="tr-TR" sz="2600">
                <a:solidFill>
                  <a:srgbClr val="000000"/>
                </a:solidFill>
              </a:rPr>
              <a:t>6.Yaratıcı drama alanını bilen, yaratıcı drama çalışmalarını planlayan, uygulayan ve değerlendiren bir liderin yönlendirmesiyle gerçekleştirilir.</a:t>
            </a:r>
          </a:p>
          <a:p>
            <a:pPr eaLnBrk="1" hangingPunct="1"/>
            <a:r>
              <a:rPr lang="tr-TR" sz="2600">
                <a:solidFill>
                  <a:srgbClr val="000000"/>
                </a:solidFill>
              </a:rPr>
              <a:t>7. Bu çalışmalara katılmak isteyen ve alanının gerektirdiği kuralları yerine getiren herkesle yürütülebilir.</a:t>
            </a:r>
          </a:p>
          <a:p>
            <a:pPr eaLnBrk="1" hangingPunct="1"/>
            <a:r>
              <a:rPr lang="tr-TR" sz="2600">
                <a:solidFill>
                  <a:srgbClr val="000000"/>
                </a:solidFill>
              </a:rPr>
              <a:t>8. Disiplinlerarası bir alandır, eğitim ve tiyatro, yaratıcı dramanın doğrudan yararlandığı iki önemli temel alandır.</a:t>
            </a:r>
          </a:p>
          <a:p>
            <a:pPr eaLnBrk="1" hangingPunct="1"/>
            <a:r>
              <a:rPr lang="tr-TR" sz="2600">
                <a:solidFill>
                  <a:srgbClr val="000000"/>
                </a:solidFill>
              </a:rPr>
              <a:t>9. Yaratıcı drama, tiyatrodan farklıdır, ancak tiyatrodan beslenir.</a:t>
            </a:r>
          </a:p>
        </p:txBody>
      </p:sp>
      <p:pic>
        <p:nvPicPr>
          <p:cNvPr id="3482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Başlık 1"/>
          <p:cNvSpPr>
            <a:spLocks noGrp="1"/>
          </p:cNvSpPr>
          <p:nvPr>
            <p:ph type="title"/>
          </p:nvPr>
        </p:nvSpPr>
        <p:spPr>
          <a:xfrm>
            <a:off x="457200" y="381000"/>
            <a:ext cx="8229600" cy="1143000"/>
          </a:xfrm>
        </p:spPr>
        <p:txBody>
          <a:bodyPr/>
          <a:lstStyle/>
          <a:p>
            <a:pPr eaLnBrk="1" hangingPunct="1"/>
            <a:r>
              <a:rPr lang="tr-TR" sz="3200" dirty="0">
                <a:solidFill>
                  <a:schemeClr val="accent2"/>
                </a:solidFill>
              </a:rPr>
              <a:t>YARATICI DRAMANIN GENEL ÖZELLİKLERİ</a:t>
            </a:r>
            <a:endParaRPr lang="tr-TR" sz="3600" dirty="0">
              <a:solidFill>
                <a:schemeClr val="accent2"/>
              </a:solidFill>
            </a:endParaRPr>
          </a:p>
        </p:txBody>
      </p:sp>
      <p:sp>
        <p:nvSpPr>
          <p:cNvPr id="35843" name="İçerik Yer Tutucusu 2"/>
          <p:cNvSpPr>
            <a:spLocks noGrp="1"/>
          </p:cNvSpPr>
          <p:nvPr>
            <p:ph idx="1"/>
          </p:nvPr>
        </p:nvSpPr>
        <p:spPr/>
        <p:txBody>
          <a:bodyPr/>
          <a:lstStyle/>
          <a:p>
            <a:pPr eaLnBrk="1" hangingPunct="1"/>
            <a:r>
              <a:rPr lang="tr-TR" sz="2200">
                <a:solidFill>
                  <a:srgbClr val="000000"/>
                </a:solidFill>
              </a:rPr>
              <a:t>10. Belli bir mekanda yapılır.</a:t>
            </a:r>
          </a:p>
          <a:p>
            <a:pPr eaLnBrk="1" hangingPunct="1"/>
            <a:r>
              <a:rPr lang="tr-TR" sz="2200">
                <a:solidFill>
                  <a:srgbClr val="000000"/>
                </a:solidFill>
              </a:rPr>
              <a:t>11. Oyunun tüm genel özelliklerinden yararlanır.</a:t>
            </a:r>
          </a:p>
          <a:p>
            <a:pPr eaLnBrk="1" hangingPunct="1"/>
            <a:r>
              <a:rPr lang="tr-TR" sz="2200">
                <a:solidFill>
                  <a:srgbClr val="000000"/>
                </a:solidFill>
              </a:rPr>
              <a:t>12. Yaratıcı drama «oyunculuk» yapmak değildir, oyunculuk becerisine sahip olmak gibi bir ön koşulu yoktur.</a:t>
            </a:r>
          </a:p>
          <a:p>
            <a:pPr eaLnBrk="1" hangingPunct="1"/>
            <a:r>
              <a:rPr lang="tr-TR" sz="2200">
                <a:solidFill>
                  <a:srgbClr val="000000"/>
                </a:solidFill>
              </a:rPr>
              <a:t>13. Sadece ısınma ve iletişim-etkileşim oyunlarından oluşmaz, içinde mutlaka dramatik kurguya sahip canlandırma süreçleri olmalıdır.</a:t>
            </a:r>
          </a:p>
          <a:p>
            <a:pPr eaLnBrk="1" hangingPunct="1"/>
            <a:r>
              <a:rPr lang="tr-TR" sz="2200">
                <a:solidFill>
                  <a:srgbClr val="000000"/>
                </a:solidFill>
              </a:rPr>
              <a:t>14. Bir yöntem ve bir amaç gibi kullanım biçimi ve boyutları vardır.</a:t>
            </a:r>
          </a:p>
          <a:p>
            <a:pPr eaLnBrk="1" hangingPunct="1"/>
            <a:r>
              <a:rPr lang="tr-TR" sz="2200">
                <a:solidFill>
                  <a:srgbClr val="000000"/>
                </a:solidFill>
              </a:rPr>
              <a:t>15. Birbirine sistematik biçimde bağlı olan belirli aşamalara göre yürütülür.</a:t>
            </a:r>
          </a:p>
          <a:p>
            <a:pPr eaLnBrk="1" hangingPunct="1"/>
            <a:r>
              <a:rPr lang="tr-TR" sz="2200">
                <a:solidFill>
                  <a:srgbClr val="000000"/>
                </a:solidFill>
              </a:rPr>
              <a:t>16. Psikodrama gibi bir iyileştirme, tedavi amaçlı çalışmalar yapmayı amaçlamaz</a:t>
            </a:r>
            <a:r>
              <a:rPr lang="tr-TR" sz="2000">
                <a:solidFill>
                  <a:srgbClr val="000000"/>
                </a:solidFill>
              </a:rPr>
              <a:t>.</a:t>
            </a:r>
          </a:p>
        </p:txBody>
      </p:sp>
      <p:pic>
        <p:nvPicPr>
          <p:cNvPr id="3584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EDF000-6BE0-492E-A939-EA5EC190A8AC}"/>
              </a:ext>
            </a:extLst>
          </p:cNvPr>
          <p:cNvSpPr>
            <a:spLocks noGrp="1"/>
          </p:cNvSpPr>
          <p:nvPr>
            <p:ph type="title"/>
          </p:nvPr>
        </p:nvSpPr>
        <p:spPr/>
        <p:txBody>
          <a:bodyPr/>
          <a:lstStyle/>
          <a:p>
            <a:r>
              <a:rPr lang="tr-TR" dirty="0"/>
              <a:t>KAYNAKLAR</a:t>
            </a:r>
          </a:p>
        </p:txBody>
      </p:sp>
      <p:sp>
        <p:nvSpPr>
          <p:cNvPr id="3" name="İçerik Yer Tutucusu 2">
            <a:extLst>
              <a:ext uri="{FF2B5EF4-FFF2-40B4-BE49-F238E27FC236}">
                <a16:creationId xmlns:a16="http://schemas.microsoft.com/office/drawing/2014/main" id="{BC30EAEC-E367-47F1-9CBE-6910FC1F580D}"/>
              </a:ext>
            </a:extLst>
          </p:cNvPr>
          <p:cNvSpPr>
            <a:spLocks noGrp="1"/>
          </p:cNvSpPr>
          <p:nvPr>
            <p:ph idx="1"/>
          </p:nvPr>
        </p:nvSpPr>
        <p:spPr>
          <a:xfrm>
            <a:off x="457200" y="1417638"/>
            <a:ext cx="8229600" cy="4708525"/>
          </a:xfrm>
        </p:spPr>
        <p:txBody>
          <a:bodyPr/>
          <a:lstStyle/>
          <a:p>
            <a:r>
              <a:rPr lang="tr-TR" sz="1600" dirty="0">
                <a:latin typeface="Arial" panose="020B0604020202020204" pitchFamily="34" charset="0"/>
                <a:cs typeface="Arial" panose="020B0604020202020204" pitchFamily="34" charset="0"/>
              </a:rPr>
              <a:t>Adıgüzel, Ö. (2002). </a:t>
            </a:r>
            <a:r>
              <a:rPr lang="tr-TR" sz="1600" i="1" dirty="0">
                <a:latin typeface="Arial" panose="020B0604020202020204" pitchFamily="34" charset="0"/>
                <a:cs typeface="Arial" panose="020B0604020202020204" pitchFamily="34" charset="0"/>
              </a:rPr>
              <a:t>Yaratıcı drama.</a:t>
            </a:r>
            <a:r>
              <a:rPr lang="tr-TR" sz="1600" dirty="0">
                <a:latin typeface="Arial" panose="020B0604020202020204" pitchFamily="34" charset="0"/>
                <a:cs typeface="Arial" panose="020B0604020202020204" pitchFamily="34" charset="0"/>
              </a:rPr>
              <a:t> Ankara: </a:t>
            </a:r>
            <a:r>
              <a:rPr lang="tr-TR" sz="1600" dirty="0" err="1">
                <a:latin typeface="Arial" panose="020B0604020202020204" pitchFamily="34" charset="0"/>
                <a:cs typeface="Arial" panose="020B0604020202020204" pitchFamily="34" charset="0"/>
              </a:rPr>
              <a:t>Naturel</a:t>
            </a:r>
            <a:r>
              <a:rPr lang="tr-TR" sz="1600" dirty="0">
                <a:latin typeface="Arial" panose="020B0604020202020204" pitchFamily="34" charset="0"/>
                <a:cs typeface="Arial" panose="020B0604020202020204" pitchFamily="34" charset="0"/>
              </a:rPr>
              <a:t>.</a:t>
            </a:r>
          </a:p>
          <a:p>
            <a:r>
              <a:rPr lang="tr-TR" sz="1600" dirty="0">
                <a:latin typeface="Arial" panose="020B0604020202020204" pitchFamily="34" charset="0"/>
                <a:cs typeface="Arial" panose="020B0604020202020204" pitchFamily="34" charset="0"/>
              </a:rPr>
              <a:t>Erdoğan T. (Ed.) (2017). </a:t>
            </a:r>
            <a:r>
              <a:rPr lang="tr-TR" sz="1600" i="1" dirty="0">
                <a:latin typeface="Arial" panose="020B0604020202020204" pitchFamily="34" charset="0"/>
                <a:cs typeface="Arial" panose="020B0604020202020204" pitchFamily="34" charset="0"/>
              </a:rPr>
              <a:t>Drama</a:t>
            </a:r>
            <a:r>
              <a:rPr lang="tr-TR" sz="1600" dirty="0">
                <a:latin typeface="Arial" panose="020B0604020202020204" pitchFamily="34" charset="0"/>
                <a:cs typeface="Arial" panose="020B0604020202020204" pitchFamily="34" charset="0"/>
              </a:rPr>
              <a:t>. Ankara: Eğiten Kitap.</a:t>
            </a:r>
          </a:p>
          <a:p>
            <a:r>
              <a:rPr lang="tr-TR" sz="1600" dirty="0">
                <a:latin typeface="Arial" panose="020B0604020202020204" pitchFamily="34" charset="0"/>
                <a:cs typeface="Arial" panose="020B0604020202020204" pitchFamily="34" charset="0"/>
              </a:rPr>
              <a:t>Köksal Akyol, A. (2015). </a:t>
            </a:r>
            <a:r>
              <a:rPr lang="tr-TR" sz="1600" i="1" dirty="0">
                <a:latin typeface="Arial" panose="020B0604020202020204" pitchFamily="34" charset="0"/>
                <a:cs typeface="Arial" panose="020B0604020202020204" pitchFamily="34" charset="0"/>
              </a:rPr>
              <a:t>Okul Öncesi Eğitimde Drama</a:t>
            </a:r>
            <a:r>
              <a:rPr lang="tr-TR" sz="1600" dirty="0">
                <a:latin typeface="Arial" panose="020B0604020202020204" pitchFamily="34" charset="0"/>
                <a:cs typeface="Arial" panose="020B0604020202020204" pitchFamily="34" charset="0"/>
              </a:rPr>
              <a:t>. Ankara: Hedef.</a:t>
            </a:r>
          </a:p>
          <a:p>
            <a:r>
              <a:rPr lang="tr-TR" sz="1600" dirty="0">
                <a:latin typeface="Arial" panose="020B0604020202020204" pitchFamily="34" charset="0"/>
                <a:cs typeface="Arial" panose="020B0604020202020204" pitchFamily="34" charset="0"/>
              </a:rPr>
              <a:t>Ömeroğlu E. Özyürek A. Erbay F. Ceylan FY. (2016). </a:t>
            </a:r>
            <a:r>
              <a:rPr lang="tr-TR" sz="1600" i="1" dirty="0">
                <a:latin typeface="Arial" panose="020B0604020202020204" pitchFamily="34" charset="0"/>
                <a:cs typeface="Arial" panose="020B0604020202020204" pitchFamily="34" charset="0"/>
              </a:rPr>
              <a:t>Okul Öncesi Eğitimde Dramatik Etkinliklerden </a:t>
            </a:r>
            <a:r>
              <a:rPr lang="tr-TR" sz="1600" i="1" dirty="0" err="1">
                <a:latin typeface="Arial" panose="020B0604020202020204" pitchFamily="34" charset="0"/>
                <a:cs typeface="Arial" panose="020B0604020202020204" pitchFamily="34" charset="0"/>
              </a:rPr>
              <a:t>Dramaya</a:t>
            </a:r>
            <a:r>
              <a:rPr lang="tr-TR" sz="1600" i="1" dirty="0">
                <a:latin typeface="Arial" panose="020B0604020202020204" pitchFamily="34" charset="0"/>
                <a:cs typeface="Arial" panose="020B0604020202020204" pitchFamily="34" charset="0"/>
              </a:rPr>
              <a:t> Teoriden Uygulamaya</a:t>
            </a:r>
            <a:r>
              <a:rPr lang="tr-TR" sz="1600" dirty="0">
                <a:latin typeface="Arial" panose="020B0604020202020204" pitchFamily="34" charset="0"/>
                <a:cs typeface="Arial" panose="020B0604020202020204" pitchFamily="34" charset="0"/>
              </a:rPr>
              <a:t>. Ankara: Eğiten Kitap.</a:t>
            </a:r>
          </a:p>
          <a:p>
            <a:r>
              <a:rPr lang="tr-TR" sz="1600" dirty="0">
                <a:latin typeface="Arial" panose="020B0604020202020204" pitchFamily="34" charset="0"/>
                <a:cs typeface="Arial" panose="020B0604020202020204" pitchFamily="34" charset="0"/>
              </a:rPr>
              <a:t>Önder, A. (1999). </a:t>
            </a:r>
            <a:r>
              <a:rPr lang="tr-TR" sz="1600" i="1" dirty="0">
                <a:latin typeface="Arial" panose="020B0604020202020204" pitchFamily="34" charset="0"/>
                <a:cs typeface="Arial" panose="020B0604020202020204" pitchFamily="34" charset="0"/>
              </a:rPr>
              <a:t>Yaşayarak öğrenme için eğitici drama. Kuramsal temellerle uygulama teknikleri ve örnekleri</a:t>
            </a:r>
            <a:r>
              <a:rPr lang="tr-TR" sz="1600" dirty="0">
                <a:latin typeface="Arial" panose="020B0604020202020204" pitchFamily="34" charset="0"/>
                <a:cs typeface="Arial" panose="020B0604020202020204" pitchFamily="34" charset="0"/>
              </a:rPr>
              <a:t>. İstanbul: Epsilon.</a:t>
            </a:r>
          </a:p>
          <a:p>
            <a:r>
              <a:rPr lang="tr-TR" sz="1600" dirty="0">
                <a:latin typeface="Arial" panose="020B0604020202020204" pitchFamily="34" charset="0"/>
                <a:cs typeface="Arial" panose="020B0604020202020204" pitchFamily="34" charset="0"/>
              </a:rPr>
              <a:t>Önder A. (2017). </a:t>
            </a:r>
            <a:r>
              <a:rPr lang="tr-TR" sz="1600" i="1" dirty="0">
                <a:latin typeface="Arial" panose="020B0604020202020204" pitchFamily="34" charset="0"/>
                <a:cs typeface="Arial" panose="020B0604020202020204" pitchFamily="34" charset="0"/>
              </a:rPr>
              <a:t>Okul Öncesi Çocukları İçin Eğitici Drama Uygulamaları</a:t>
            </a:r>
            <a:r>
              <a:rPr lang="tr-TR" sz="1600" dirty="0">
                <a:latin typeface="Arial" panose="020B0604020202020204" pitchFamily="34" charset="0"/>
                <a:cs typeface="Arial" panose="020B0604020202020204" pitchFamily="34" charset="0"/>
              </a:rPr>
              <a:t>. Ankara: </a:t>
            </a:r>
            <a:r>
              <a:rPr lang="tr-TR" sz="1600">
                <a:latin typeface="Arial" panose="020B0604020202020204" pitchFamily="34" charset="0"/>
                <a:cs typeface="Arial" panose="020B0604020202020204" pitchFamily="34" charset="0"/>
              </a:rPr>
              <a:t>Eğiten Kitap.</a:t>
            </a:r>
            <a:endParaRPr lang="tr-T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0574147"/>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326</TotalTime>
  <Words>2377</Words>
  <Application>Microsoft Office PowerPoint</Application>
  <PresentationFormat>Ekran Gösterisi (4:3)</PresentationFormat>
  <Paragraphs>197</Paragraphs>
  <Slides>39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39</vt:i4>
      </vt:variant>
    </vt:vector>
  </HeadingPairs>
  <TitlesOfParts>
    <vt:vector size="43" baseType="lpstr">
      <vt:lpstr>Arial</vt:lpstr>
      <vt:lpstr>Calibri</vt:lpstr>
      <vt:lpstr>Times New Roman</vt:lpstr>
      <vt:lpstr>Varsayılan Tasarım</vt:lpstr>
      <vt:lpstr> </vt:lpstr>
      <vt:lpstr>DRAMA</vt:lpstr>
      <vt:lpstr>Drama</vt:lpstr>
      <vt:lpstr>Drama</vt:lpstr>
      <vt:lpstr>Drama</vt:lpstr>
      <vt:lpstr>Drama</vt:lpstr>
      <vt:lpstr>Drama</vt:lpstr>
      <vt:lpstr>Drama</vt:lpstr>
      <vt:lpstr>GÜNÜMÜZDE EĞİTİCİ DRAMA UYGULAMALARININ ÖNEMİNİ ARTIRAN GELİŞMELER</vt:lpstr>
      <vt:lpstr>DRAMADA ÖĞRENME TÜRLERİ</vt:lpstr>
      <vt:lpstr>Eğitimde yaratıcı dramanın önemi:</vt:lpstr>
      <vt:lpstr>Eğitimde yaratıcı dramanın önemi:</vt:lpstr>
      <vt:lpstr>Eğitimde yaratıcı dramanın önemi:</vt:lpstr>
      <vt:lpstr>Eğitimde yaratıcı dramanın önemi:</vt:lpstr>
      <vt:lpstr>Dramada sıklıkla kullanılan temel kavramlar</vt:lpstr>
      <vt:lpstr>YARATICILIK</vt:lpstr>
      <vt:lpstr>YARATICI DÜŞÜNME</vt:lpstr>
      <vt:lpstr>DRAMATİK</vt:lpstr>
      <vt:lpstr>DRAMATİK DURUM</vt:lpstr>
      <vt:lpstr>DRAMATİK ETKİNLİK</vt:lpstr>
      <vt:lpstr>DRAMATİK ETKİNLİK</vt:lpstr>
      <vt:lpstr>DRAMATİK OYUN (Hayali oyun)</vt:lpstr>
      <vt:lpstr>DRAM</vt:lpstr>
      <vt:lpstr>DRAMA</vt:lpstr>
      <vt:lpstr>DRAMATİZASYON</vt:lpstr>
      <vt:lpstr>Dramaturgi-Dramaturg</vt:lpstr>
      <vt:lpstr>KENDİLİĞİNDENLİK-MİŞ GİBİ YAPMAK</vt:lpstr>
      <vt:lpstr>YARATICI DRAMA</vt:lpstr>
      <vt:lpstr>YARATICI DRAMA</vt:lpstr>
      <vt:lpstr>YARATICI DRAMA</vt:lpstr>
      <vt:lpstr>YARATICI DRAMA</vt:lpstr>
      <vt:lpstr>EĞİTİMDE YARATICI DRAMA</vt:lpstr>
      <vt:lpstr>PSİKODRAMA</vt:lpstr>
      <vt:lpstr>SOSYODRAMA</vt:lpstr>
      <vt:lpstr>ÇOCUK TİYATROSU</vt:lpstr>
      <vt:lpstr>YARATICI DRAMANIN GENEL ÖZELLİKLERİ</vt:lpstr>
      <vt:lpstr>YARATICI DRAMANIN GENEL ÖZELLİKLERİ</vt:lpstr>
      <vt:lpstr>YARATICI DRAMANIN GENEL ÖZELLİKLERİ</vt:lpstr>
      <vt:lpstr>KAYNAKLAR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part-time</dc:creator>
  <cp:lastModifiedBy>melda kılıç</cp:lastModifiedBy>
  <cp:revision>16</cp:revision>
  <cp:lastPrinted>1601-01-01T00:00:00Z</cp:lastPrinted>
  <dcterms:created xsi:type="dcterms:W3CDTF">2013-05-22T05:54:15Z</dcterms:created>
  <dcterms:modified xsi:type="dcterms:W3CDTF">2021-03-16T18:18:40Z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