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8" r:id="rId4"/>
    <p:sldId id="300" r:id="rId5"/>
    <p:sldId id="301" r:id="rId6"/>
    <p:sldId id="302" r:id="rId7"/>
    <p:sldId id="303" r:id="rId8"/>
    <p:sldId id="304" r:id="rId9"/>
    <p:sldId id="305" r:id="rId10"/>
    <p:sldId id="306" r:id="rId11"/>
    <p:sldId id="307" r:id="rId12"/>
    <p:sldId id="330" r:id="rId13"/>
    <p:sldId id="331"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324" r:id="rId31"/>
    <p:sldId id="325" r:id="rId32"/>
    <p:sldId id="327" r:id="rId33"/>
    <p:sldId id="329" r:id="rId34"/>
    <p:sldId id="328" r:id="rId35"/>
    <p:sldId id="332" r:id="rId36"/>
    <p:sldId id="333" r:id="rId37"/>
    <p:sldId id="326" r:id="rId3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7652" autoAdjust="0"/>
  </p:normalViewPr>
  <p:slideViewPr>
    <p:cSldViewPr>
      <p:cViewPr varScale="1">
        <p:scale>
          <a:sx n="63" d="100"/>
          <a:sy n="63" d="100"/>
        </p:scale>
        <p:origin x="211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118828-16D0-4893-A0D6-D158809DBE80}" type="datetimeFigureOut">
              <a:rPr lang="tr-TR" smtClean="0"/>
              <a:pPr/>
              <a:t>13.05.2020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B5C87B-1824-42A2-99C8-4F75DB70C175}"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85B5C87B-1824-42A2-99C8-4F75DB70C175}" type="slidenum">
              <a:rPr lang="tr-TR" smtClean="0"/>
              <a:pPr/>
              <a:t>2</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85B5C87B-1824-42A2-99C8-4F75DB70C175}" type="slidenum">
              <a:rPr lang="tr-TR" smtClean="0"/>
              <a:pPr/>
              <a:t>16</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85B5C87B-1824-42A2-99C8-4F75DB70C175}" type="slidenum">
              <a:rPr lang="tr-TR" smtClean="0"/>
              <a:pPr/>
              <a:t>18</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85B5C87B-1824-42A2-99C8-4F75DB70C175}" type="slidenum">
              <a:rPr lang="tr-TR" smtClean="0"/>
              <a:pPr/>
              <a:t>19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4B27A746-D3B2-41C5-9154-B2E3EE9CD7B0}" type="slidenum">
              <a:rPr lang="tr-TR"/>
              <a:pPr>
                <a:defRPr/>
              </a:pPr>
              <a:t>‹#›</a:t>
            </a:fld>
            <a:endParaRPr lang="tr-TR"/>
          </a:p>
        </p:txBody>
      </p:sp>
    </p:spTree>
    <p:extLst>
      <p:ext uri="{BB962C8B-B14F-4D97-AF65-F5344CB8AC3E}">
        <p14:creationId xmlns:p14="http://schemas.microsoft.com/office/powerpoint/2010/main" val="245264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07822FC1-2A53-4DA0-970B-7FE3E1217F4B}" type="slidenum">
              <a:rPr lang="tr-TR"/>
              <a:pPr>
                <a:defRPr/>
              </a:pPr>
              <a:t>‹#›</a:t>
            </a:fld>
            <a:endParaRPr lang="tr-TR"/>
          </a:p>
        </p:txBody>
      </p:sp>
    </p:spTree>
    <p:extLst>
      <p:ext uri="{BB962C8B-B14F-4D97-AF65-F5344CB8AC3E}">
        <p14:creationId xmlns:p14="http://schemas.microsoft.com/office/powerpoint/2010/main" val="1899028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7A542C16-D6AC-4122-916E-EFB5178AAD86}" type="slidenum">
              <a:rPr lang="tr-TR"/>
              <a:pPr>
                <a:defRPr/>
              </a:pPr>
              <a:t>‹#›</a:t>
            </a:fld>
            <a:endParaRPr lang="tr-TR"/>
          </a:p>
        </p:txBody>
      </p:sp>
    </p:spTree>
    <p:extLst>
      <p:ext uri="{BB962C8B-B14F-4D97-AF65-F5344CB8AC3E}">
        <p14:creationId xmlns:p14="http://schemas.microsoft.com/office/powerpoint/2010/main" val="775006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C0F6BC1-EE3F-439B-A14D-F68B567AC44B}" type="slidenum">
              <a:rPr lang="tr-TR"/>
              <a:pPr>
                <a:defRPr/>
              </a:pPr>
              <a:t>‹#›</a:t>
            </a:fld>
            <a:endParaRPr lang="tr-TR"/>
          </a:p>
        </p:txBody>
      </p:sp>
    </p:spTree>
    <p:extLst>
      <p:ext uri="{BB962C8B-B14F-4D97-AF65-F5344CB8AC3E}">
        <p14:creationId xmlns:p14="http://schemas.microsoft.com/office/powerpoint/2010/main" val="1794851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984FB63E-4B6B-440E-A9FA-6FBD5C9B1FE2}" type="slidenum">
              <a:rPr lang="tr-TR"/>
              <a:pPr>
                <a:defRPr/>
              </a:pPr>
              <a:t>‹#›</a:t>
            </a:fld>
            <a:endParaRPr lang="tr-TR"/>
          </a:p>
        </p:txBody>
      </p:sp>
    </p:spTree>
    <p:extLst>
      <p:ext uri="{BB962C8B-B14F-4D97-AF65-F5344CB8AC3E}">
        <p14:creationId xmlns:p14="http://schemas.microsoft.com/office/powerpoint/2010/main" val="341365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099D27EA-5971-474E-A007-D9ADCF299269}" type="slidenum">
              <a:rPr lang="tr-TR"/>
              <a:pPr>
                <a:defRPr/>
              </a:pPr>
              <a:t>‹#›</a:t>
            </a:fld>
            <a:endParaRPr lang="tr-TR"/>
          </a:p>
        </p:txBody>
      </p:sp>
    </p:spTree>
    <p:extLst>
      <p:ext uri="{BB962C8B-B14F-4D97-AF65-F5344CB8AC3E}">
        <p14:creationId xmlns:p14="http://schemas.microsoft.com/office/powerpoint/2010/main" val="1429748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9286C4F2-F7FE-4E62-B91F-47CD8B7B4CFF}" type="slidenum">
              <a:rPr lang="tr-TR"/>
              <a:pPr>
                <a:defRPr/>
              </a:pPr>
              <a:t>‹#›</a:t>
            </a:fld>
            <a:endParaRPr lang="tr-TR"/>
          </a:p>
        </p:txBody>
      </p:sp>
    </p:spTree>
    <p:extLst>
      <p:ext uri="{BB962C8B-B14F-4D97-AF65-F5344CB8AC3E}">
        <p14:creationId xmlns:p14="http://schemas.microsoft.com/office/powerpoint/2010/main" val="313679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2763111-3DF1-4254-A160-D886F897AD1C}" type="slidenum">
              <a:rPr lang="tr-TR"/>
              <a:pPr>
                <a:defRPr/>
              </a:pPr>
              <a:t>‹#›</a:t>
            </a:fld>
            <a:endParaRPr lang="tr-TR"/>
          </a:p>
        </p:txBody>
      </p:sp>
    </p:spTree>
    <p:extLst>
      <p:ext uri="{BB962C8B-B14F-4D97-AF65-F5344CB8AC3E}">
        <p14:creationId xmlns:p14="http://schemas.microsoft.com/office/powerpoint/2010/main" val="11016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C384392-ED0E-4F57-ABD9-4EE352D28C4F}" type="slidenum">
              <a:rPr lang="tr-TR"/>
              <a:pPr>
                <a:defRPr/>
              </a:pPr>
              <a:t>‹#›</a:t>
            </a:fld>
            <a:endParaRPr lang="tr-TR"/>
          </a:p>
        </p:txBody>
      </p:sp>
    </p:spTree>
    <p:extLst>
      <p:ext uri="{BB962C8B-B14F-4D97-AF65-F5344CB8AC3E}">
        <p14:creationId xmlns:p14="http://schemas.microsoft.com/office/powerpoint/2010/main" val="4020753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23C217ED-CB2D-4D1D-B6A5-476E33B95A4E}" type="slidenum">
              <a:rPr lang="tr-TR"/>
              <a:pPr>
                <a:defRPr/>
              </a:pPr>
              <a:t>‹#›</a:t>
            </a:fld>
            <a:endParaRPr lang="tr-TR"/>
          </a:p>
        </p:txBody>
      </p:sp>
    </p:spTree>
    <p:extLst>
      <p:ext uri="{BB962C8B-B14F-4D97-AF65-F5344CB8AC3E}">
        <p14:creationId xmlns:p14="http://schemas.microsoft.com/office/powerpoint/2010/main" val="3254666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B4675055-04F3-4235-9A1D-D3A3F2BF1F8B}" type="slidenum">
              <a:rPr lang="tr-TR"/>
              <a:pPr>
                <a:defRPr/>
              </a:pPr>
              <a:t>‹#›</a:t>
            </a:fld>
            <a:endParaRPr lang="tr-TR"/>
          </a:p>
        </p:txBody>
      </p:sp>
    </p:spTree>
    <p:extLst>
      <p:ext uri="{BB962C8B-B14F-4D97-AF65-F5344CB8AC3E}">
        <p14:creationId xmlns:p14="http://schemas.microsoft.com/office/powerpoint/2010/main" val="263946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267E9A7A-DE03-4365-B38D-3A1BB565912C}"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rojesf.files.wordpress.com/2015/05/ee.pn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rojesf.files.wordpress.com/2015/05/bb.pn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rojesf.wordpress.com/bilgisayar-destekli-egiti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4775"/>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Rot="1" noChangeArrowheads="1"/>
          </p:cNvSpPr>
          <p:nvPr>
            <p:ph type="ctrTitle"/>
          </p:nvPr>
        </p:nvSpPr>
        <p:spPr/>
        <p:txBody>
          <a:bodyPr/>
          <a:lstStyle/>
          <a:p>
            <a:pPr eaLnBrk="1" hangingPunct="1"/>
            <a:r>
              <a:rPr lang="tr-TR" sz="5400"/>
              <a:t> </a:t>
            </a:r>
          </a:p>
        </p:txBody>
      </p:sp>
      <p:sp>
        <p:nvSpPr>
          <p:cNvPr id="2052" name="Rectangle 8"/>
          <p:cNvSpPr>
            <a:spLocks noGrp="1" noChangeArrowheads="1"/>
          </p:cNvSpPr>
          <p:nvPr>
            <p:ph type="subTitle" idx="1"/>
          </p:nvPr>
        </p:nvSpPr>
        <p:spPr>
          <a:xfrm>
            <a:off x="2590800" y="1619250"/>
            <a:ext cx="6400800" cy="2266950"/>
          </a:xfrm>
        </p:spPr>
        <p:txBody>
          <a:bodyPr/>
          <a:lstStyle/>
          <a:p>
            <a:pPr eaLnBrk="1" hangingPunct="1">
              <a:lnSpc>
                <a:spcPct val="90000"/>
              </a:lnSpc>
            </a:pPr>
            <a:r>
              <a:rPr lang="tr-TR" b="1" dirty="0">
                <a:latin typeface="Times New Roman" pitchFamily="18" charset="0"/>
                <a:cs typeface="Times New Roman" pitchFamily="18" charset="0"/>
              </a:rPr>
              <a:t>Okul Öncesinde Bilgisayar ve Teknoloji Destekli Öğretim</a:t>
            </a:r>
          </a:p>
          <a:p>
            <a:pPr eaLnBrk="1" hangingPunct="1">
              <a:lnSpc>
                <a:spcPct val="90000"/>
              </a:lnSpc>
            </a:pPr>
            <a:endParaRPr lang="tr-TR" b="1" dirty="0"/>
          </a:p>
          <a:p>
            <a:pPr eaLnBrk="1" hangingPunct="1">
              <a:lnSpc>
                <a:spcPct val="90000"/>
              </a:lnSpc>
            </a:pPr>
            <a:r>
              <a:rPr lang="tr-TR" b="1" dirty="0" err="1"/>
              <a:t>Öğr</a:t>
            </a:r>
            <a:r>
              <a:rPr lang="tr-TR" b="1" dirty="0"/>
              <a:t>. Gör. Şerife ŞAHİN</a:t>
            </a:r>
          </a:p>
          <a:p>
            <a:pPr eaLnBrk="1" hangingPunct="1">
              <a:lnSpc>
                <a:spcPct val="90000"/>
              </a:lnSpc>
            </a:pPr>
            <a:r>
              <a:rPr lang="tr-TR" b="1" dirty="0" err="1"/>
              <a:t>Öğr</a:t>
            </a:r>
            <a:r>
              <a:rPr lang="tr-TR" b="1" dirty="0"/>
              <a:t>. Gör. Dr. Melda KILIÇ</a:t>
            </a:r>
          </a:p>
          <a:p>
            <a:pPr eaLnBrk="1" hangingPunct="1">
              <a:lnSpc>
                <a:spcPct val="90000"/>
              </a:lnSpc>
            </a:pPr>
            <a:endParaRPr lang="tr-TR" b="1" dirty="0"/>
          </a:p>
          <a:p>
            <a:pPr eaLnBrk="1" hangingPunct="1">
              <a:lnSpc>
                <a:spcPct val="90000"/>
              </a:lnSpc>
            </a:pPr>
            <a:endParaRPr lang="tr-TR" b="1" dirty="0"/>
          </a:p>
        </p:txBody>
      </p:sp>
      <p:pic>
        <p:nvPicPr>
          <p:cNvPr id="34818" name="Picture 2" descr="C:\Users\user\Desktop\g.gif"/>
          <p:cNvPicPr>
            <a:picLocks noChangeAspect="1" noChangeArrowheads="1"/>
          </p:cNvPicPr>
          <p:nvPr/>
        </p:nvPicPr>
        <p:blipFill>
          <a:blip r:embed="rId3" cstate="print"/>
          <a:srcRect/>
          <a:stretch>
            <a:fillRect/>
          </a:stretch>
        </p:blipFill>
        <p:spPr bwMode="auto">
          <a:xfrm>
            <a:off x="4724400" y="4343400"/>
            <a:ext cx="2762250" cy="20859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endParaRPr lang="tr-TR" dirty="0"/>
          </a:p>
        </p:txBody>
      </p:sp>
      <p:sp>
        <p:nvSpPr>
          <p:cNvPr id="3075" name="İçerik Yer Tutucusu 2"/>
          <p:cNvSpPr>
            <a:spLocks noGrp="1"/>
          </p:cNvSpPr>
          <p:nvPr>
            <p:ph idx="1"/>
          </p:nvPr>
        </p:nvSpPr>
        <p:spPr>
          <a:xfrm>
            <a:off x="457200" y="1600200"/>
            <a:ext cx="8229600" cy="4525963"/>
          </a:xfrm>
        </p:spPr>
        <p:txBody>
          <a:bodyPr/>
          <a:lstStyle/>
          <a:p>
            <a:pPr>
              <a:buNone/>
            </a:pPr>
            <a:r>
              <a:rPr lang="tr-TR" sz="2000" dirty="0">
                <a:latin typeface="Times New Roman" pitchFamily="18" charset="0"/>
                <a:cs typeface="Times New Roman" pitchFamily="18" charset="0"/>
              </a:rPr>
              <a:t>		Çocukların öğrenmeleri için teknoloji yararlı bir araçtır. Eğitici amaçlarla ve doğru kullanıldığında teknoloji çocukların gelişimlerini ve öğrenmelerini destekler (</a:t>
            </a:r>
            <a:r>
              <a:rPr lang="tr-TR" sz="2000" dirty="0" err="1">
                <a:latin typeface="Times New Roman" pitchFamily="18" charset="0"/>
                <a:cs typeface="Times New Roman" pitchFamily="18" charset="0"/>
              </a:rPr>
              <a:t>Epstein</a:t>
            </a:r>
            <a:r>
              <a:rPr lang="tr-TR" sz="2000" dirty="0">
                <a:latin typeface="Times New Roman" pitchFamily="18" charset="0"/>
                <a:cs typeface="Times New Roman" pitchFamily="18" charset="0"/>
              </a:rPr>
              <a:t>, 2013;McManis&amp; </a:t>
            </a:r>
            <a:r>
              <a:rPr lang="tr-TR" sz="2000" dirty="0" err="1">
                <a:latin typeface="Times New Roman" pitchFamily="18" charset="0"/>
                <a:cs typeface="Times New Roman" pitchFamily="18" charset="0"/>
              </a:rPr>
              <a:t>Gunnewig</a:t>
            </a:r>
            <a:r>
              <a:rPr lang="tr-TR" sz="2000" dirty="0">
                <a:latin typeface="Times New Roman" pitchFamily="18" charset="0"/>
                <a:cs typeface="Times New Roman" pitchFamily="18" charset="0"/>
              </a:rPr>
              <a:t>, 2012; NAEYC, 2012).</a:t>
            </a:r>
          </a:p>
          <a:p>
            <a:pPr>
              <a:buNone/>
            </a:pPr>
            <a:r>
              <a:rPr lang="tr-TR" sz="2000" dirty="0">
                <a:latin typeface="Times New Roman" pitchFamily="18" charset="0"/>
                <a:cs typeface="Times New Roman" pitchFamily="18" charset="0"/>
              </a:rPr>
              <a:t>		Araştırma sonuçları teknolojinin çocukların sosyal etkileşimini artırdığı ve sosyal becerilerini desteklediğini ortaya koymuştur (</a:t>
            </a:r>
            <a:r>
              <a:rPr lang="tr-TR" sz="2000" dirty="0" err="1">
                <a:latin typeface="Times New Roman" pitchFamily="18" charset="0"/>
                <a:cs typeface="Times New Roman" pitchFamily="18" charset="0"/>
              </a:rPr>
              <a:t>Brooker</a:t>
            </a:r>
            <a:r>
              <a:rPr lang="tr-TR" sz="2000" dirty="0">
                <a:latin typeface="Times New Roman" pitchFamily="18" charset="0"/>
                <a:cs typeface="Times New Roman" pitchFamily="18" charset="0"/>
              </a:rPr>
              <a:t> &amp; </a:t>
            </a:r>
            <a:r>
              <a:rPr lang="tr-TR" sz="2000" dirty="0" err="1">
                <a:latin typeface="Times New Roman" pitchFamily="18" charset="0"/>
                <a:cs typeface="Times New Roman" pitchFamily="18" charset="0"/>
              </a:rPr>
              <a:t>Siraj-Blatchford</a:t>
            </a:r>
            <a:r>
              <a:rPr lang="tr-TR" sz="2000" dirty="0">
                <a:latin typeface="Times New Roman" pitchFamily="18" charset="0"/>
                <a:cs typeface="Times New Roman" pitchFamily="18" charset="0"/>
              </a:rPr>
              <a:t> , 2002;Heft &amp; </a:t>
            </a:r>
            <a:r>
              <a:rPr lang="tr-TR" sz="2000" dirty="0" err="1">
                <a:latin typeface="Times New Roman" pitchFamily="18" charset="0"/>
                <a:cs typeface="Times New Roman" pitchFamily="18" charset="0"/>
              </a:rPr>
              <a:t>Swaminathan</a:t>
            </a:r>
            <a:r>
              <a:rPr lang="tr-TR" sz="2000" dirty="0">
                <a:latin typeface="Times New Roman" pitchFamily="18" charset="0"/>
                <a:cs typeface="Times New Roman" pitchFamily="18" charset="0"/>
              </a:rPr>
              <a:t>, 2002; Lee &amp; </a:t>
            </a:r>
            <a:r>
              <a:rPr lang="tr-TR" sz="2000" dirty="0" err="1">
                <a:latin typeface="Times New Roman" pitchFamily="18" charset="0"/>
                <a:cs typeface="Times New Roman" pitchFamily="18" charset="0"/>
              </a:rPr>
              <a:t>O’Rourke</a:t>
            </a:r>
            <a:r>
              <a:rPr lang="tr-TR" sz="2000" dirty="0">
                <a:latin typeface="Times New Roman" pitchFamily="18" charset="0"/>
                <a:cs typeface="Times New Roman" pitchFamily="18" charset="0"/>
              </a:rPr>
              <a:t>, 2006).</a:t>
            </a:r>
          </a:p>
          <a:p>
            <a:pPr>
              <a:buNone/>
            </a:pPr>
            <a:r>
              <a:rPr lang="tr-TR" sz="2000" dirty="0">
                <a:latin typeface="Times New Roman" pitchFamily="18" charset="0"/>
                <a:cs typeface="Times New Roman" pitchFamily="18" charset="0"/>
              </a:rPr>
              <a:t>		Çocukların ilköğretime hazır </a:t>
            </a:r>
            <a:r>
              <a:rPr lang="tr-TR" sz="2000" dirty="0" err="1">
                <a:latin typeface="Times New Roman" pitchFamily="18" charset="0"/>
                <a:cs typeface="Times New Roman" pitchFamily="18" charset="0"/>
              </a:rPr>
              <a:t>bulunuşluklarını</a:t>
            </a:r>
            <a:r>
              <a:rPr lang="tr-TR" sz="2000" dirty="0">
                <a:latin typeface="Times New Roman" pitchFamily="18" charset="0"/>
                <a:cs typeface="Times New Roman" pitchFamily="18" charset="0"/>
              </a:rPr>
              <a:t> destekleyen akademik becerilerin kazanılmasında teknolojinin olumlu etkileri vardır. Gelişime uygun olarak kullanılan eğitici programların dil, okuma yazma, matematik ve fen alanlarında çocuklara akademik beceriler kazandırdığı saptanmıştır (</a:t>
            </a:r>
            <a:r>
              <a:rPr lang="tr-TR" sz="2000" dirty="0" err="1">
                <a:latin typeface="Times New Roman" pitchFamily="18" charset="0"/>
                <a:cs typeface="Times New Roman" pitchFamily="18" charset="0"/>
              </a:rPr>
              <a:t>Daugherty</a:t>
            </a:r>
            <a:r>
              <a:rPr lang="tr-TR" sz="2000" dirty="0">
                <a:latin typeface="Times New Roman" pitchFamily="18" charset="0"/>
                <a:cs typeface="Times New Roman" pitchFamily="18" charset="0"/>
              </a:rPr>
              <a:t>, </a:t>
            </a:r>
            <a:r>
              <a:rPr lang="tr-TR" sz="2000" dirty="0" err="1">
                <a:latin typeface="Times New Roman" pitchFamily="18" charset="0"/>
                <a:cs typeface="Times New Roman" pitchFamily="18" charset="0"/>
              </a:rPr>
              <a:t>Dossani</a:t>
            </a:r>
            <a:r>
              <a:rPr lang="tr-TR" sz="2000" dirty="0">
                <a:latin typeface="Times New Roman" pitchFamily="18" charset="0"/>
                <a:cs typeface="Times New Roman" pitchFamily="18" charset="0"/>
              </a:rPr>
              <a:t>, Johnson, &amp; </a:t>
            </a:r>
            <a:r>
              <a:rPr lang="tr-TR" sz="2000" dirty="0" err="1">
                <a:latin typeface="Times New Roman" pitchFamily="18" charset="0"/>
                <a:cs typeface="Times New Roman" pitchFamily="18" charset="0"/>
              </a:rPr>
              <a:t>Oguz</a:t>
            </a:r>
            <a:r>
              <a:rPr lang="tr-TR" sz="2000" dirty="0">
                <a:latin typeface="Times New Roman" pitchFamily="18" charset="0"/>
                <a:cs typeface="Times New Roman" pitchFamily="18" charset="0"/>
              </a:rPr>
              <a:t>, 2014; </a:t>
            </a:r>
            <a:r>
              <a:rPr lang="tr-TR" sz="2000" dirty="0" err="1">
                <a:latin typeface="Times New Roman" pitchFamily="18" charset="0"/>
                <a:cs typeface="Times New Roman" pitchFamily="18" charset="0"/>
              </a:rPr>
              <a:t>Li</a:t>
            </a:r>
            <a:r>
              <a:rPr lang="tr-TR" sz="2000" dirty="0">
                <a:latin typeface="Times New Roman" pitchFamily="18" charset="0"/>
                <a:cs typeface="Times New Roman" pitchFamily="18" charset="0"/>
              </a:rPr>
              <a:t>, </a:t>
            </a:r>
            <a:r>
              <a:rPr lang="tr-TR" sz="2000" dirty="0" err="1">
                <a:latin typeface="Times New Roman" pitchFamily="18" charset="0"/>
                <a:cs typeface="Times New Roman" pitchFamily="18" charset="0"/>
              </a:rPr>
              <a:t>Atkins</a:t>
            </a:r>
            <a:r>
              <a:rPr lang="tr-TR" sz="2000" dirty="0">
                <a:latin typeface="Times New Roman" pitchFamily="18" charset="0"/>
                <a:cs typeface="Times New Roman" pitchFamily="18" charset="0"/>
              </a:rPr>
              <a:t>&amp; </a:t>
            </a:r>
            <a:r>
              <a:rPr lang="tr-TR" sz="2000" dirty="0" err="1">
                <a:latin typeface="Times New Roman" pitchFamily="18" charset="0"/>
                <a:cs typeface="Times New Roman" pitchFamily="18" charset="0"/>
              </a:rPr>
              <a:t>Stanton</a:t>
            </a:r>
            <a:r>
              <a:rPr lang="tr-TR" sz="2000" dirty="0">
                <a:latin typeface="Times New Roman" pitchFamily="18" charset="0"/>
                <a:cs typeface="Times New Roman" pitchFamily="18" charset="0"/>
              </a:rPr>
              <a:t>, 2006).</a:t>
            </a:r>
          </a:p>
          <a:p>
            <a:pPr eaLnBrk="1" hangingPunct="1">
              <a:buNone/>
            </a:pPr>
            <a:endParaRPr lang="tr-TR" sz="2000" dirty="0">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i="1" dirty="0">
                <a:solidFill>
                  <a:srgbClr val="FF0000"/>
                </a:solidFill>
                <a:latin typeface="Times New Roman" pitchFamily="18" charset="0"/>
                <a:cs typeface="Times New Roman" pitchFamily="18" charset="0"/>
              </a:rPr>
              <a:t>Erken çocuklukta gelişime uygun</a:t>
            </a:r>
            <a:br>
              <a:rPr lang="tr-TR" sz="2800" dirty="0">
                <a:solidFill>
                  <a:srgbClr val="FF0000"/>
                </a:solidFill>
                <a:latin typeface="Times New Roman" pitchFamily="18" charset="0"/>
                <a:cs typeface="Times New Roman" pitchFamily="18" charset="0"/>
              </a:rPr>
            </a:br>
            <a:r>
              <a:rPr lang="tr-TR" sz="2800" b="1" i="1" dirty="0">
                <a:solidFill>
                  <a:srgbClr val="FF0000"/>
                </a:solidFill>
                <a:latin typeface="Times New Roman" pitchFamily="18" charset="0"/>
                <a:cs typeface="Times New Roman" pitchFamily="18" charset="0"/>
              </a:rPr>
              <a:t> teknolojik uygulamalar</a:t>
            </a:r>
            <a:endParaRPr lang="tr-TR" sz="2800" dirty="0">
              <a:solidFill>
                <a:srgbClr val="FF0000"/>
              </a:solidFill>
              <a:latin typeface="Times New Roman" pitchFamily="18" charset="0"/>
              <a:cs typeface="Times New Roman" pitchFamily="18" charset="0"/>
            </a:endParaRPr>
          </a:p>
        </p:txBody>
      </p:sp>
      <p:sp>
        <p:nvSpPr>
          <p:cNvPr id="4099" name="İçerik Yer Tutucusu 2"/>
          <p:cNvSpPr>
            <a:spLocks noGrp="1"/>
          </p:cNvSpPr>
          <p:nvPr>
            <p:ph idx="1"/>
          </p:nvPr>
        </p:nvSpPr>
        <p:spPr/>
        <p:txBody>
          <a:bodyPr/>
          <a:lstStyle/>
          <a:p>
            <a:pPr>
              <a:buNone/>
            </a:pPr>
            <a:r>
              <a:rPr lang="tr-TR" i="1" dirty="0"/>
              <a:t>	</a:t>
            </a:r>
            <a:r>
              <a:rPr lang="tr-TR" sz="2400" i="1" dirty="0">
                <a:latin typeface="Times New Roman" pitchFamily="18" charset="0"/>
                <a:cs typeface="Times New Roman" pitchFamily="18" charset="0"/>
              </a:rPr>
              <a:t>Çocukların bilişsel, sosyal duygusal,bedensel ve dil gelişim fırsatlarını destekleyecek ve öğrenmelerini sağlayacak şekilde teknolojik araçların bilinçli olarak</a:t>
            </a:r>
            <a:r>
              <a:rPr lang="tr-TR" sz="2400" dirty="0">
                <a:latin typeface="Times New Roman" pitchFamily="18" charset="0"/>
                <a:cs typeface="Times New Roman" pitchFamily="18" charset="0"/>
              </a:rPr>
              <a:t> </a:t>
            </a:r>
            <a:r>
              <a:rPr lang="tr-TR" sz="2400" i="1" dirty="0">
                <a:latin typeface="Times New Roman" pitchFamily="18" charset="0"/>
                <a:cs typeface="Times New Roman" pitchFamily="18" charset="0"/>
              </a:rPr>
              <a:t>kullanılmasıdır.</a:t>
            </a:r>
            <a:endParaRPr lang="tr-TR" sz="2400" dirty="0">
              <a:latin typeface="Times New Roman" pitchFamily="18" charset="0"/>
              <a:cs typeface="Times New Roman" pitchFamily="18" charset="0"/>
            </a:endParaRPr>
          </a:p>
          <a:p>
            <a:pPr>
              <a:buNone/>
            </a:pPr>
            <a:endParaRPr lang="tr-TR" dirty="0"/>
          </a:p>
          <a:p>
            <a:pPr>
              <a:buNone/>
            </a:pPr>
            <a:br>
              <a:rPr lang="tr-TR" dirty="0"/>
            </a:br>
            <a:endParaRPr lang="tr-TR" dirty="0"/>
          </a:p>
        </p:txBody>
      </p:sp>
      <p:pic>
        <p:nvPicPr>
          <p:cNvPr id="410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6" name="Picture 2" descr="https://projesf.files.wordpress.com/2015/05/dd.jpg"/>
          <p:cNvPicPr>
            <a:picLocks noChangeAspect="1" noChangeArrowheads="1"/>
          </p:cNvPicPr>
          <p:nvPr/>
        </p:nvPicPr>
        <p:blipFill>
          <a:blip r:embed="rId3" cstate="print"/>
          <a:srcRect/>
          <a:stretch>
            <a:fillRect/>
          </a:stretch>
        </p:blipFill>
        <p:spPr bwMode="auto">
          <a:xfrm>
            <a:off x="1219200" y="3505200"/>
            <a:ext cx="5286375" cy="27432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a:solidFill>
                  <a:srgbClr val="FF0000"/>
                </a:solidFill>
                <a:latin typeface="Times New Roman" pitchFamily="18" charset="0"/>
                <a:cs typeface="Times New Roman" pitchFamily="18" charset="0"/>
              </a:rPr>
              <a:t>Teknoloji Kullanımında Dikkat edilecek Noktalar</a:t>
            </a:r>
            <a:r>
              <a:rPr lang="tr-TR" dirty="0">
                <a:solidFill>
                  <a:srgbClr val="FF0000"/>
                </a:solidFill>
              </a:rPr>
              <a:t>.</a:t>
            </a:r>
          </a:p>
        </p:txBody>
      </p:sp>
      <p:sp>
        <p:nvSpPr>
          <p:cNvPr id="5123" name="İçerik Yer Tutucusu 2"/>
          <p:cNvSpPr>
            <a:spLocks noGrp="1"/>
          </p:cNvSpPr>
          <p:nvPr>
            <p:ph idx="1"/>
          </p:nvPr>
        </p:nvSpPr>
        <p:spPr/>
        <p:txBody>
          <a:bodyPr/>
          <a:lstStyle/>
          <a:p>
            <a:r>
              <a:rPr lang="tr-TR" sz="2800" dirty="0">
                <a:latin typeface="Times New Roman" pitchFamily="18" charset="0"/>
                <a:cs typeface="Times New Roman" pitchFamily="18" charset="0"/>
              </a:rPr>
              <a:t>Teknolojinin Amacı:</a:t>
            </a:r>
            <a:r>
              <a:rPr lang="tr-TR" sz="2800" dirty="0"/>
              <a:t> </a:t>
            </a:r>
            <a:r>
              <a:rPr lang="tr-TR" sz="2000" dirty="0">
                <a:latin typeface="Times New Roman" pitchFamily="18" charset="0"/>
                <a:cs typeface="Times New Roman" pitchFamily="18" charset="0"/>
              </a:rPr>
              <a:t>çocukları meşgul etmek ve sessiz olmalarını sağlamak yerine öğrenmelerini sağlayıcı ve gelişimlerini destekleyici olmalıdır. </a:t>
            </a:r>
          </a:p>
          <a:p>
            <a:pPr>
              <a:buNone/>
            </a:pPr>
            <a:r>
              <a:rPr lang="tr-TR" sz="2000" dirty="0">
                <a:latin typeface="Times New Roman" pitchFamily="18" charset="0"/>
                <a:cs typeface="Times New Roman" pitchFamily="18" charset="0"/>
              </a:rPr>
              <a:t>	Teknoloji kullanımı çocuğun sağlıklı gelişim için gerekli olan akranlarla, aile fertleriyle ve toplumla etkileşim fırsatlarını sekteye uğratmayacak şekilde olmalıdır. Bunlara ilave olarak, bilgisayar oyunları gibi bazı teknolojik araçlar, çocuklar </a:t>
            </a:r>
            <a:r>
              <a:rPr lang="tr-TR" sz="2000" dirty="0" err="1">
                <a:latin typeface="Times New Roman" pitchFamily="18" charset="0"/>
                <a:cs typeface="Times New Roman" pitchFamily="18" charset="0"/>
              </a:rPr>
              <a:t>ın</a:t>
            </a:r>
            <a:r>
              <a:rPr lang="tr-TR" sz="2000" dirty="0">
                <a:latin typeface="Times New Roman" pitchFamily="18" charset="0"/>
                <a:cs typeface="Times New Roman" pitchFamily="18" charset="0"/>
              </a:rPr>
              <a:t> yaşamdan kopuk olarak matematik, alfabe, dil becerilerinin sadece alıştırma yapmaları amacı ile kullanılmaktadır.</a:t>
            </a:r>
          </a:p>
          <a:p>
            <a:pPr>
              <a:buNone/>
            </a:pPr>
            <a:r>
              <a:rPr lang="tr-TR" sz="2000" dirty="0">
                <a:latin typeface="Times New Roman" pitchFamily="18" charset="0"/>
                <a:cs typeface="Times New Roman" pitchFamily="18" charset="0"/>
              </a:rPr>
              <a:t>	 Bu şekilde çocukların düşünmeye sevk etmeyen,ezbere dayalı programların çocuklara yarar sağlamadığı tespit edilmiştir (</a:t>
            </a:r>
            <a:r>
              <a:rPr lang="tr-TR" sz="2000" dirty="0" err="1">
                <a:latin typeface="Times New Roman" pitchFamily="18" charset="0"/>
                <a:cs typeface="Times New Roman" pitchFamily="18" charset="0"/>
              </a:rPr>
              <a:t>Haugland</a:t>
            </a:r>
            <a:r>
              <a:rPr lang="tr-TR" sz="2000" dirty="0">
                <a:latin typeface="Times New Roman" pitchFamily="18" charset="0"/>
                <a:cs typeface="Times New Roman" pitchFamily="18" charset="0"/>
              </a:rPr>
              <a:t>,&amp; Wright, 1997).</a:t>
            </a:r>
          </a:p>
          <a:p>
            <a:pPr eaLnBrk="1" hangingPunct="1"/>
            <a:endParaRPr lang="tr-TR" sz="2000" dirty="0"/>
          </a:p>
        </p:txBody>
      </p:sp>
      <p:pic>
        <p:nvPicPr>
          <p:cNvPr id="512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a:p>
        </p:txBody>
      </p:sp>
      <p:sp>
        <p:nvSpPr>
          <p:cNvPr id="6147" name="İçerik Yer Tutucusu 2"/>
          <p:cNvSpPr>
            <a:spLocks noGrp="1"/>
          </p:cNvSpPr>
          <p:nvPr>
            <p:ph idx="1"/>
          </p:nvPr>
        </p:nvSpPr>
        <p:spPr/>
        <p:txBody>
          <a:bodyPr/>
          <a:lstStyle/>
          <a:p>
            <a:r>
              <a:rPr lang="tr-TR" sz="2400" b="1" dirty="0"/>
              <a:t> </a:t>
            </a:r>
            <a:r>
              <a:rPr lang="tr-TR" sz="2400" b="1" dirty="0">
                <a:latin typeface="Times New Roman" pitchFamily="18" charset="0"/>
                <a:cs typeface="Times New Roman" pitchFamily="18" charset="0"/>
              </a:rPr>
              <a:t>Ekran Süresi:</a:t>
            </a:r>
            <a:r>
              <a:rPr lang="tr-TR" sz="2400" dirty="0">
                <a:latin typeface="Times New Roman" pitchFamily="18" charset="0"/>
                <a:cs typeface="Times New Roman" pitchFamily="18" charset="0"/>
              </a:rPr>
              <a:t>Amerikan Pediatri Akademisi 2 yaş altındaki çocukların ekranı izlemesini hiç önermemektedir.2 yaşından büyük okul öncesi dönemi çocuklarının ise günde bir-iki saatten daha uzun süre ekran izlememesini vurgulamaktadır (AAP, 2011).</a:t>
            </a:r>
          </a:p>
          <a:p>
            <a:pPr eaLnBrk="1" hangingPunct="1">
              <a:lnSpc>
                <a:spcPct val="90000"/>
              </a:lnSpc>
              <a:buNone/>
            </a:pPr>
            <a:endParaRPr lang="tr-TR" dirty="0">
              <a:latin typeface="Times New Roman" pitchFamily="18" charset="0"/>
              <a:cs typeface="Times New Roman" pitchFamily="18" charset="0"/>
            </a:endParaRPr>
          </a:p>
        </p:txBody>
      </p:sp>
      <p:pic>
        <p:nvPicPr>
          <p:cNvPr id="614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a:p>
        </p:txBody>
      </p:sp>
      <p:sp>
        <p:nvSpPr>
          <p:cNvPr id="7171" name="İçerik Yer Tutucusu 2"/>
          <p:cNvSpPr>
            <a:spLocks noGrp="1"/>
          </p:cNvSpPr>
          <p:nvPr>
            <p:ph idx="1"/>
          </p:nvPr>
        </p:nvSpPr>
        <p:spPr>
          <a:xfrm>
            <a:off x="457200" y="1143000"/>
            <a:ext cx="8229600" cy="4525963"/>
          </a:xfrm>
        </p:spPr>
        <p:txBody>
          <a:bodyPr/>
          <a:lstStyle/>
          <a:p>
            <a:pPr>
              <a:buNone/>
            </a:pPr>
            <a:r>
              <a:rPr lang="tr-TR" dirty="0"/>
              <a:t>	</a:t>
            </a:r>
            <a:endParaRPr lang="tr-TR" sz="2000" dirty="0"/>
          </a:p>
          <a:p>
            <a:pPr>
              <a:buNone/>
            </a:pPr>
            <a:r>
              <a:rPr lang="tr-TR" sz="2000" dirty="0">
                <a:latin typeface="Times New Roman" pitchFamily="18" charset="0"/>
                <a:cs typeface="Times New Roman" pitchFamily="18" charset="0"/>
              </a:rPr>
              <a:t>	Yine aynı kurum, okul öncesi eğitim kurumlarında yani okulda çocukların ekran izleme süresinin yarım veya bir saatten daha uzun olmaması tavsiye etmektedir. Bu önerilen süreni içine bilgisayar, tablet, TV, akıllı telefon gibi tüm teknolojik araçlar dahil edilmektedir (NAEYC, 2012).</a:t>
            </a:r>
          </a:p>
          <a:p>
            <a:pPr eaLnBrk="1" hangingPunct="1"/>
            <a:endParaRPr lang="tr-TR" sz="2800" dirty="0">
              <a:latin typeface="Times New Roman" pitchFamily="18" charset="0"/>
              <a:cs typeface="Times New Roman" pitchFamily="18" charset="0"/>
            </a:endParaRPr>
          </a:p>
        </p:txBody>
      </p:sp>
      <p:pic>
        <p:nvPicPr>
          <p:cNvPr id="717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a:p>
        </p:txBody>
      </p:sp>
      <p:sp>
        <p:nvSpPr>
          <p:cNvPr id="8195" name="İçerik Yer Tutucusu 2"/>
          <p:cNvSpPr>
            <a:spLocks noGrp="1"/>
          </p:cNvSpPr>
          <p:nvPr>
            <p:ph idx="1"/>
          </p:nvPr>
        </p:nvSpPr>
        <p:spPr>
          <a:xfrm>
            <a:off x="457200" y="1600200"/>
            <a:ext cx="8229600" cy="4525963"/>
          </a:xfrm>
        </p:spPr>
        <p:txBody>
          <a:bodyPr/>
          <a:lstStyle/>
          <a:p>
            <a:pPr>
              <a:buNone/>
            </a:pPr>
            <a:r>
              <a:rPr lang="tr-TR" sz="2800" dirty="0">
                <a:latin typeface="Times New Roman" pitchFamily="18" charset="0"/>
                <a:cs typeface="Times New Roman" pitchFamily="18" charset="0"/>
              </a:rPr>
              <a:t>	</a:t>
            </a:r>
            <a:r>
              <a:rPr lang="tr-TR" sz="2000" dirty="0">
                <a:latin typeface="Times New Roman" pitchFamily="18" charset="0"/>
                <a:cs typeface="Times New Roman" pitchFamily="18" charset="0"/>
              </a:rPr>
              <a:t>Okulda teknolojiyi kullanırken, çocuğun ekran karşısında geçirdiği zamanın yanı sıra bu zamanın niteliği de dikkat edilmesi gereken bir husustur. Özelikle televizyon veya video gibi çocuğun izlemenin dışında aktif katılımını gerektirmeyen yani interaktif olmayan medya kullanımı okul öncesi eğitimde önerilmemektedir (NAEYC, 2012)</a:t>
            </a:r>
          </a:p>
          <a:p>
            <a:pPr eaLnBrk="1" hangingPunct="1">
              <a:buNone/>
            </a:pPr>
            <a:endParaRPr lang="tr-TR" dirty="0"/>
          </a:p>
        </p:txBody>
      </p:sp>
      <p:pic>
        <p:nvPicPr>
          <p:cNvPr id="819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a:p>
        </p:txBody>
      </p:sp>
      <p:sp>
        <p:nvSpPr>
          <p:cNvPr id="9219" name="İçerik Yer Tutucusu 2"/>
          <p:cNvSpPr>
            <a:spLocks noGrp="1"/>
          </p:cNvSpPr>
          <p:nvPr>
            <p:ph idx="1"/>
          </p:nvPr>
        </p:nvSpPr>
        <p:spPr/>
        <p:txBody>
          <a:bodyPr/>
          <a:lstStyle/>
          <a:p>
            <a:pPr>
              <a:buNone/>
            </a:pPr>
            <a:r>
              <a:rPr lang="tr-TR" sz="2800" dirty="0">
                <a:latin typeface="Times New Roman" pitchFamily="18" charset="0"/>
                <a:cs typeface="Times New Roman" pitchFamily="18" charset="0"/>
              </a:rPr>
              <a:t>	</a:t>
            </a:r>
            <a:r>
              <a:rPr lang="tr-TR" sz="2000" b="1" dirty="0">
                <a:latin typeface="Times New Roman" pitchFamily="18" charset="0"/>
                <a:cs typeface="Times New Roman" pitchFamily="18" charset="0"/>
              </a:rPr>
              <a:t>Fayda Zararı: </a:t>
            </a:r>
            <a:r>
              <a:rPr lang="tr-TR" sz="2000" dirty="0">
                <a:latin typeface="Times New Roman" pitchFamily="18" charset="0"/>
                <a:cs typeface="Times New Roman" pitchFamily="18" charset="0"/>
              </a:rPr>
              <a:t>Uygun, bilinçli ve amaçlı kullanıldığında teknoloji çocuklar için yararlı olduğu gibi doğru kullanılmadığında ise çocuklara zarar verebilir. Okulda teknolojik araçlar kullanırken, çocukların</a:t>
            </a:r>
          </a:p>
          <a:p>
            <a:pPr>
              <a:buNone/>
            </a:pPr>
            <a:r>
              <a:rPr lang="tr-TR" sz="2000" dirty="0">
                <a:latin typeface="Times New Roman" pitchFamily="18" charset="0"/>
                <a:cs typeface="Times New Roman" pitchFamily="18" charset="0"/>
              </a:rPr>
              <a:t>	zarar görmemesi için önlemler alınmalıdır.</a:t>
            </a:r>
            <a:endParaRPr lang="tr-TR" sz="2000" dirty="0"/>
          </a:p>
          <a:p>
            <a:pPr eaLnBrk="1" hangingPunct="1">
              <a:lnSpc>
                <a:spcPct val="90000"/>
              </a:lnSpc>
              <a:buNone/>
            </a:pPr>
            <a:endParaRPr lang="tr-TR" sz="2800" dirty="0">
              <a:latin typeface="Times New Roman" pitchFamily="18" charset="0"/>
              <a:cs typeface="Times New Roman" pitchFamily="18" charset="0"/>
            </a:endParaRPr>
          </a:p>
        </p:txBody>
      </p:sp>
      <p:pic>
        <p:nvPicPr>
          <p:cNvPr id="922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28600"/>
            <a:ext cx="8229600" cy="1143000"/>
          </a:xfrm>
        </p:spPr>
        <p:txBody>
          <a:bodyPr/>
          <a:lstStyle/>
          <a:p>
            <a:pPr eaLnBrk="1" hangingPunct="1">
              <a:defRPr/>
            </a:pPr>
            <a:endParaRPr lang="tr-TR" sz="2800" dirty="0"/>
          </a:p>
        </p:txBody>
      </p:sp>
      <p:sp>
        <p:nvSpPr>
          <p:cNvPr id="10243" name="İçerik Yer Tutucusu 2"/>
          <p:cNvSpPr>
            <a:spLocks noGrp="1"/>
          </p:cNvSpPr>
          <p:nvPr>
            <p:ph idx="1"/>
          </p:nvPr>
        </p:nvSpPr>
        <p:spPr>
          <a:xfrm>
            <a:off x="457200" y="1381125"/>
            <a:ext cx="8229600" cy="4525963"/>
          </a:xfrm>
        </p:spPr>
        <p:txBody>
          <a:bodyPr/>
          <a:lstStyle/>
          <a:p>
            <a:pPr>
              <a:buNone/>
            </a:pPr>
            <a:r>
              <a:rPr lang="tr-TR" sz="2000" dirty="0">
                <a:latin typeface="Times New Roman" pitchFamily="18" charset="0"/>
                <a:cs typeface="Times New Roman" pitchFamily="18" charset="0"/>
              </a:rPr>
              <a:t>	Araştırmalar, çocuğun kullanırken uzun süre pasif kaldığı interaktif olmayan teknolojinin yararlı olmadığı hata çocuğun gelişimini olumsuz etkilediğini ortaya koymuştur (</a:t>
            </a:r>
            <a:r>
              <a:rPr lang="tr-TR" sz="2000" dirty="0" err="1">
                <a:latin typeface="Times New Roman" pitchFamily="18" charset="0"/>
                <a:cs typeface="Times New Roman" pitchFamily="18" charset="0"/>
              </a:rPr>
              <a:t>Epstein</a:t>
            </a:r>
            <a:r>
              <a:rPr lang="tr-TR" sz="2000" dirty="0">
                <a:latin typeface="Times New Roman" pitchFamily="18" charset="0"/>
                <a:cs typeface="Times New Roman" pitchFamily="18" charset="0"/>
              </a:rPr>
              <a:t>, 2013).</a:t>
            </a:r>
          </a:p>
        </p:txBody>
      </p:sp>
      <p:pic>
        <p:nvPicPr>
          <p:cNvPr id="1024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1" name="Picture 1" descr="C:\Users\user\Desktop\ee.png"/>
          <p:cNvPicPr>
            <a:picLocks noChangeAspect="1" noChangeArrowheads="1"/>
          </p:cNvPicPr>
          <p:nvPr/>
        </p:nvPicPr>
        <p:blipFill>
          <a:blip r:embed="rId3" cstate="print"/>
          <a:srcRect/>
          <a:stretch>
            <a:fillRect/>
          </a:stretch>
        </p:blipFill>
        <p:spPr bwMode="auto">
          <a:xfrm>
            <a:off x="3200400" y="2667000"/>
            <a:ext cx="2311400" cy="26416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457200" y="381000"/>
            <a:ext cx="8229600" cy="1143000"/>
          </a:xfrm>
        </p:spPr>
        <p:txBody>
          <a:bodyPr/>
          <a:lstStyle/>
          <a:p>
            <a:pPr eaLnBrk="1" hangingPunct="1"/>
            <a:endParaRPr lang="tr-TR" dirty="0"/>
          </a:p>
        </p:txBody>
      </p:sp>
      <p:sp>
        <p:nvSpPr>
          <p:cNvPr id="11267" name="İçerik Yer Tutucusu 2"/>
          <p:cNvSpPr>
            <a:spLocks noGrp="1"/>
          </p:cNvSpPr>
          <p:nvPr>
            <p:ph idx="1"/>
          </p:nvPr>
        </p:nvSpPr>
        <p:spPr/>
        <p:txBody>
          <a:bodyPr/>
          <a:lstStyle/>
          <a:p>
            <a:pPr>
              <a:buNone/>
            </a:pPr>
            <a:r>
              <a:rPr lang="tr-TR" sz="2400" dirty="0"/>
              <a:t>	</a:t>
            </a:r>
            <a:r>
              <a:rPr lang="tr-TR" sz="2400" dirty="0">
                <a:latin typeface="Times New Roman" pitchFamily="18" charset="0"/>
                <a:cs typeface="Times New Roman" pitchFamily="18" charset="0"/>
              </a:rPr>
              <a:t>Ekran izleme süresi ile bebeklerde dil gelişimi gerilikleri, anaokulu çocuklarında ise şişmanlık, uyku problemleri, dikkat eksikliği ve agresif davranışlar arasında ilişki bulunmuştur (</a:t>
            </a:r>
            <a:r>
              <a:rPr lang="tr-TR" sz="2400" dirty="0" err="1">
                <a:latin typeface="Times New Roman" pitchFamily="18" charset="0"/>
                <a:cs typeface="Times New Roman" pitchFamily="18" charset="0"/>
              </a:rPr>
              <a:t>Linebarger</a:t>
            </a:r>
            <a:r>
              <a:rPr lang="tr-TR" sz="2400" dirty="0">
                <a:latin typeface="Times New Roman" pitchFamily="18" charset="0"/>
                <a:cs typeface="Times New Roman" pitchFamily="18" charset="0"/>
              </a:rPr>
              <a:t> &amp;</a:t>
            </a:r>
            <a:r>
              <a:rPr lang="tr-TR" sz="2400" dirty="0" err="1">
                <a:latin typeface="Times New Roman" pitchFamily="18" charset="0"/>
                <a:cs typeface="Times New Roman" pitchFamily="18" charset="0"/>
              </a:rPr>
              <a:t>Piotrowski</a:t>
            </a:r>
            <a:r>
              <a:rPr lang="tr-TR" sz="2400" dirty="0">
                <a:latin typeface="Times New Roman" pitchFamily="18" charset="0"/>
                <a:cs typeface="Times New Roman" pitchFamily="18" charset="0"/>
              </a:rPr>
              <a:t>, 2009; </a:t>
            </a:r>
            <a:r>
              <a:rPr lang="tr-TR" sz="2400" dirty="0" err="1">
                <a:latin typeface="Times New Roman" pitchFamily="18" charset="0"/>
                <a:cs typeface="Times New Roman" pitchFamily="18" charset="0"/>
              </a:rPr>
              <a:t>Nunez</a:t>
            </a:r>
            <a:r>
              <a:rPr lang="tr-TR" sz="2400" dirty="0">
                <a:latin typeface="Times New Roman" pitchFamily="18" charset="0"/>
                <a:cs typeface="Times New Roman" pitchFamily="18" charset="0"/>
              </a:rPr>
              <a:t>-Smith, </a:t>
            </a:r>
            <a:r>
              <a:rPr lang="tr-TR" sz="2400" dirty="0" err="1">
                <a:latin typeface="Times New Roman" pitchFamily="18" charset="0"/>
                <a:cs typeface="Times New Roman" pitchFamily="18" charset="0"/>
              </a:rPr>
              <a:t>Wolf</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Huang</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Emanuel</a:t>
            </a:r>
            <a:r>
              <a:rPr lang="tr-TR" sz="2400" dirty="0">
                <a:latin typeface="Times New Roman" pitchFamily="18" charset="0"/>
                <a:cs typeface="Times New Roman" pitchFamily="18" charset="0"/>
              </a:rPr>
              <a:t>, &amp; </a:t>
            </a:r>
            <a:r>
              <a:rPr lang="tr-TR" sz="2400" dirty="0" err="1">
                <a:latin typeface="Times New Roman" pitchFamily="18" charset="0"/>
                <a:cs typeface="Times New Roman" pitchFamily="18" charset="0"/>
              </a:rPr>
              <a:t>Gross</a:t>
            </a:r>
            <a:r>
              <a:rPr lang="tr-TR" sz="2400" dirty="0">
                <a:latin typeface="Times New Roman" pitchFamily="18" charset="0"/>
                <a:cs typeface="Times New Roman" pitchFamily="18" charset="0"/>
              </a:rPr>
              <a:t>, 2008).</a:t>
            </a:r>
          </a:p>
          <a:p>
            <a:pPr eaLnBrk="1" hangingPunct="1">
              <a:buNone/>
            </a:pPr>
            <a:endParaRPr lang="tr-TR" dirty="0"/>
          </a:p>
          <a:p>
            <a:pPr eaLnBrk="1" hangingPunct="1">
              <a:buNone/>
            </a:pPr>
            <a:endParaRPr lang="tr-TR" dirty="0"/>
          </a:p>
        </p:txBody>
      </p:sp>
      <p:pic>
        <p:nvPicPr>
          <p:cNvPr id="1126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81000"/>
            <a:ext cx="8229600" cy="1143000"/>
          </a:xfrm>
        </p:spPr>
        <p:txBody>
          <a:bodyPr/>
          <a:lstStyle/>
          <a:p>
            <a:pPr eaLnBrk="1" hangingPunct="1">
              <a:defRPr/>
            </a:pPr>
            <a:r>
              <a:rPr lang="tr-TR" sz="3600" dirty="0">
                <a:solidFill>
                  <a:srgbClr val="FF0000"/>
                </a:solidFill>
              </a:rPr>
              <a:t>Teknoloji Destekli Eğitim Ortamı Düzenleme</a:t>
            </a:r>
          </a:p>
        </p:txBody>
      </p:sp>
      <p:sp>
        <p:nvSpPr>
          <p:cNvPr id="3" name="İçerik Yer Tutucusu 2"/>
          <p:cNvSpPr>
            <a:spLocks noGrp="1"/>
          </p:cNvSpPr>
          <p:nvPr>
            <p:ph idx="1"/>
          </p:nvPr>
        </p:nvSpPr>
        <p:spPr/>
        <p:txBody>
          <a:bodyPr/>
          <a:lstStyle/>
          <a:p>
            <a:pPr>
              <a:buNone/>
            </a:pPr>
            <a:r>
              <a:rPr lang="tr-TR" dirty="0"/>
              <a:t>	</a:t>
            </a:r>
            <a:r>
              <a:rPr lang="tr-TR" sz="2800" dirty="0">
                <a:latin typeface="Times New Roman" pitchFamily="18" charset="0"/>
                <a:cs typeface="Times New Roman" pitchFamily="18" charset="0"/>
              </a:rPr>
              <a:t>Okul öncesi eğitimi sınıfında teknolojiden yararlanmaya karar verildi ise; öncelikle çocuklara kazandırılması planlanan amaçlara dayalı olarak, hangi teknolojik araçların kullanılacağı tespit edilmelidir.</a:t>
            </a:r>
          </a:p>
          <a:p>
            <a:pPr>
              <a:buNone/>
            </a:pPr>
            <a:r>
              <a:rPr lang="tr-TR" sz="2800" dirty="0">
                <a:latin typeface="Times New Roman" pitchFamily="18" charset="0"/>
                <a:cs typeface="Times New Roman" pitchFamily="18" charset="0"/>
              </a:rPr>
              <a:t>	Bilgisayar, tablet, yazıcı, tarayıcı, Internet, dokunmatik ekran, akıllı tahta, dijital kamera, televizyon, video, projeksiyon cihazı gibi araçların hangilerinin sınıfta kullanılacağı belirlenmelidir.</a:t>
            </a:r>
          </a:p>
          <a:p>
            <a:pPr marL="0" indent="0" eaLnBrk="1" hangingPunct="1">
              <a:spcBef>
                <a:spcPct val="0"/>
              </a:spcBef>
              <a:buFontTx/>
              <a:buNone/>
              <a:defRPr/>
            </a:pPr>
            <a:endParaRPr lang="tr-TR" sz="2800" dirty="0">
              <a:latin typeface="Times New Roman" pitchFamily="18" charset="0"/>
              <a:cs typeface="Times New Roman" pitchFamily="18" charset="0"/>
            </a:endParaRPr>
          </a:p>
        </p:txBody>
      </p:sp>
      <p:pic>
        <p:nvPicPr>
          <p:cNvPr id="1229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7301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457200" y="381000"/>
            <a:ext cx="8229600" cy="1143000"/>
          </a:xfrm>
        </p:spPr>
        <p:txBody>
          <a:bodyPr/>
          <a:lstStyle/>
          <a:p>
            <a:pPr eaLnBrk="1" hangingPunct="1"/>
            <a:endParaRPr lang="tr-TR" dirty="0"/>
          </a:p>
        </p:txBody>
      </p:sp>
      <p:sp>
        <p:nvSpPr>
          <p:cNvPr id="11267" name="İçerik Yer Tutucusu 2"/>
          <p:cNvSpPr>
            <a:spLocks noGrp="1"/>
          </p:cNvSpPr>
          <p:nvPr>
            <p:ph idx="1"/>
          </p:nvPr>
        </p:nvSpPr>
        <p:spPr>
          <a:xfrm>
            <a:off x="228600" y="1676401"/>
            <a:ext cx="8458200" cy="4572000"/>
          </a:xfrm>
        </p:spPr>
        <p:txBody>
          <a:bodyPr/>
          <a:lstStyle/>
          <a:p>
            <a:pPr>
              <a:buNone/>
            </a:pPr>
            <a:r>
              <a:rPr lang="tr-TR" dirty="0"/>
              <a:t>	</a:t>
            </a:r>
          </a:p>
          <a:p>
            <a:pPr eaLnBrk="1" hangingPunct="1">
              <a:buNone/>
            </a:pPr>
            <a:endParaRPr lang="tr-TR" dirty="0"/>
          </a:p>
        </p:txBody>
      </p:sp>
      <p:pic>
        <p:nvPicPr>
          <p:cNvPr id="1126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48640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Dikdörtgen"/>
          <p:cNvSpPr/>
          <p:nvPr/>
        </p:nvSpPr>
        <p:spPr>
          <a:xfrm>
            <a:off x="304800" y="1859340"/>
            <a:ext cx="8458200" cy="3108543"/>
          </a:xfrm>
          <a:prstGeom prst="rect">
            <a:avLst/>
          </a:prstGeom>
        </p:spPr>
        <p:txBody>
          <a:bodyPr wrap="square">
            <a:spAutoFit/>
          </a:bodyPr>
          <a:lstStyle/>
          <a:p>
            <a:r>
              <a:rPr lang="tr-TR" sz="2800" dirty="0">
                <a:latin typeface="Times New Roman" pitchFamily="18" charset="0"/>
                <a:cs typeface="Times New Roman" pitchFamily="18" charset="0"/>
              </a:rPr>
              <a:t>Bilgisayar teknolojilerinin okul öncesi eğitime başarılı entegrasyonun sağlanması için ortamın fiziksel olarak düzenlenmesi de önemlidir. Mekân düzenlemesinde dikkat edilecek unsurların başında bilgisayarın nereye koyulacağı gelir. Bilgisayar, öğretmenin erişimine yakın bir noktada, çocukların etrafında toplanabileceği bir alanda yer almalıdır.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457200" y="381000"/>
            <a:ext cx="8229600" cy="1143000"/>
          </a:xfrm>
        </p:spPr>
        <p:txBody>
          <a:bodyPr/>
          <a:lstStyle/>
          <a:p>
            <a:pPr eaLnBrk="1" hangingPunct="1"/>
            <a:endParaRPr lang="tr-TR" dirty="0"/>
          </a:p>
        </p:txBody>
      </p:sp>
      <p:sp>
        <p:nvSpPr>
          <p:cNvPr id="11267" name="İçerik Yer Tutucusu 2"/>
          <p:cNvSpPr>
            <a:spLocks noGrp="1"/>
          </p:cNvSpPr>
          <p:nvPr>
            <p:ph idx="1"/>
          </p:nvPr>
        </p:nvSpPr>
        <p:spPr/>
        <p:txBody>
          <a:bodyPr/>
          <a:lstStyle/>
          <a:p>
            <a:pPr>
              <a:buNone/>
            </a:pPr>
            <a:r>
              <a:rPr lang="tr-TR" dirty="0"/>
              <a:t>	</a:t>
            </a:r>
          </a:p>
          <a:p>
            <a:pPr>
              <a:buNone/>
            </a:pPr>
            <a:r>
              <a:rPr lang="tr-TR" sz="2000" dirty="0">
                <a:latin typeface="Times New Roman" pitchFamily="18" charset="0"/>
                <a:cs typeface="Times New Roman" pitchFamily="18" charset="0"/>
              </a:rPr>
              <a:t>	</a:t>
            </a:r>
            <a:r>
              <a:rPr lang="tr-TR" sz="2400" dirty="0">
                <a:latin typeface="Times New Roman" pitchFamily="18" charset="0"/>
                <a:cs typeface="Times New Roman" pitchFamily="18" charset="0"/>
              </a:rPr>
              <a:t>Bireysel değil ikili gruplar halinde kullanım çocuklar </a:t>
            </a:r>
          </a:p>
          <a:p>
            <a:pPr>
              <a:buNone/>
            </a:pPr>
            <a:r>
              <a:rPr lang="tr-TR" sz="2400" dirty="0">
                <a:latin typeface="Times New Roman" pitchFamily="18" charset="0"/>
                <a:cs typeface="Times New Roman" pitchFamily="18" charset="0"/>
              </a:rPr>
              <a:t>	arasındaki öğretici diyalogu geliştirmede işlevsel olacağından fiziksel düzenleme buna izin vermelidir. Göz sağlığı açısından ekrandan yansıyarak parlayacak ışık kaynağından uzak durmalı, ekran pencereye dik açı yapacak şekilde konumlandırılmalı, tavan ışıklarından ziyade masa ışıkları tercih edilmelidir. Ayrıca ekrana 60 </a:t>
            </a:r>
            <a:r>
              <a:rPr lang="tr-TR" sz="2400" dirty="0" err="1">
                <a:latin typeface="Times New Roman" pitchFamily="18" charset="0"/>
                <a:cs typeface="Times New Roman" pitchFamily="18" charset="0"/>
              </a:rPr>
              <a:t>cm’lik</a:t>
            </a:r>
            <a:r>
              <a:rPr lang="tr-TR" sz="2400" dirty="0">
                <a:latin typeface="Times New Roman" pitchFamily="18" charset="0"/>
                <a:cs typeface="Times New Roman" pitchFamily="18" charset="0"/>
              </a:rPr>
              <a:t> uzaklıktan bakılmalı, ekranın üst kenarı göz hizasının 15 derece altında bulunmalıdır (</a:t>
            </a:r>
            <a:r>
              <a:rPr lang="tr-TR" sz="2400" dirty="0" err="1">
                <a:latin typeface="Times New Roman" pitchFamily="18" charset="0"/>
                <a:cs typeface="Times New Roman" pitchFamily="18" charset="0"/>
              </a:rPr>
              <a:t>Heinich</a:t>
            </a:r>
            <a:r>
              <a:rPr lang="tr-TR" sz="2400" dirty="0">
                <a:latin typeface="Times New Roman" pitchFamily="18" charset="0"/>
                <a:cs typeface="Times New Roman" pitchFamily="18" charset="0"/>
              </a:rPr>
              <a:t> ve </a:t>
            </a:r>
            <a:r>
              <a:rPr lang="tr-TR" sz="2400" dirty="0" err="1">
                <a:latin typeface="Times New Roman" pitchFamily="18" charset="0"/>
                <a:cs typeface="Times New Roman" pitchFamily="18" charset="0"/>
              </a:rPr>
              <a:t>diğ</a:t>
            </a:r>
            <a:r>
              <a:rPr lang="tr-TR" sz="2400" dirty="0">
                <a:latin typeface="Times New Roman" pitchFamily="18" charset="0"/>
                <a:cs typeface="Times New Roman" pitchFamily="18" charset="0"/>
              </a:rPr>
              <a:t>., 2002). </a:t>
            </a:r>
          </a:p>
        </p:txBody>
      </p:sp>
      <p:pic>
        <p:nvPicPr>
          <p:cNvPr id="1126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Başlık 1"/>
          <p:cNvSpPr>
            <a:spLocks noGrp="1"/>
          </p:cNvSpPr>
          <p:nvPr>
            <p:ph type="title"/>
          </p:nvPr>
        </p:nvSpPr>
        <p:spPr>
          <a:xfrm>
            <a:off x="457200" y="381000"/>
            <a:ext cx="8229600" cy="1143000"/>
          </a:xfrm>
        </p:spPr>
        <p:txBody>
          <a:bodyPr/>
          <a:lstStyle/>
          <a:p>
            <a:r>
              <a:rPr lang="tr-TR" sz="3600" b="1" i="1" dirty="0">
                <a:latin typeface="Times New Roman" pitchFamily="18" charset="0"/>
                <a:cs typeface="Times New Roman" pitchFamily="18" charset="0"/>
              </a:rPr>
              <a:t>Teknoloji Destekli</a:t>
            </a:r>
            <a:br>
              <a:rPr lang="tr-TR" sz="3600" dirty="0">
                <a:latin typeface="Times New Roman" pitchFamily="18" charset="0"/>
                <a:cs typeface="Times New Roman" pitchFamily="18" charset="0"/>
              </a:rPr>
            </a:br>
            <a:r>
              <a:rPr lang="tr-TR" sz="3600" b="1" dirty="0">
                <a:latin typeface="Times New Roman" pitchFamily="18" charset="0"/>
                <a:cs typeface="Times New Roman" pitchFamily="18" charset="0"/>
              </a:rPr>
              <a:t>Eğitim Ortamı Düzenleme Adımları</a:t>
            </a:r>
            <a:br>
              <a:rPr lang="tr-TR" sz="3600" dirty="0"/>
            </a:br>
            <a:r>
              <a:rPr lang="tr-TR" sz="3600" b="1" dirty="0">
                <a:solidFill>
                  <a:srgbClr val="72BFC5"/>
                </a:solidFill>
              </a:rPr>
              <a:t>:</a:t>
            </a:r>
            <a:endParaRPr lang="tr-TR" dirty="0"/>
          </a:p>
        </p:txBody>
      </p:sp>
      <p:sp>
        <p:nvSpPr>
          <p:cNvPr id="13315" name="İçerik Yer Tutucusu 2"/>
          <p:cNvSpPr>
            <a:spLocks noGrp="1"/>
          </p:cNvSpPr>
          <p:nvPr>
            <p:ph idx="1"/>
          </p:nvPr>
        </p:nvSpPr>
        <p:spPr/>
        <p:txBody>
          <a:bodyPr/>
          <a:lstStyle/>
          <a:p>
            <a:pPr>
              <a:buFont typeface="Wingdings" pitchFamily="2" charset="2"/>
              <a:buChar char="Ø"/>
            </a:pPr>
            <a:r>
              <a:rPr lang="tr-TR" sz="2800" b="1" i="1" dirty="0">
                <a:latin typeface="Times New Roman" pitchFamily="18" charset="0"/>
                <a:cs typeface="Times New Roman" pitchFamily="18" charset="0"/>
              </a:rPr>
              <a:t> </a:t>
            </a:r>
            <a:r>
              <a:rPr lang="tr-TR" sz="2800" dirty="0">
                <a:latin typeface="Times New Roman" pitchFamily="18" charset="0"/>
                <a:cs typeface="Times New Roman" pitchFamily="18" charset="0"/>
              </a:rPr>
              <a:t>Okul öncesi eğitiminin amaçlarına ve çocukların gelişim özelliklerine uygun teknolojik araçların seçimi </a:t>
            </a:r>
          </a:p>
          <a:p>
            <a:pPr>
              <a:buFont typeface="Wingdings" pitchFamily="2" charset="2"/>
              <a:buChar char="Ø"/>
            </a:pPr>
            <a:r>
              <a:rPr lang="tr-TR" sz="2800" dirty="0">
                <a:latin typeface="Times New Roman" pitchFamily="18" charset="0"/>
                <a:cs typeface="Times New Roman" pitchFamily="18" charset="0"/>
              </a:rPr>
              <a:t>Teknolojik araçların doğru ve güvenli kullanımına model ve rehber olma </a:t>
            </a:r>
          </a:p>
          <a:p>
            <a:pPr>
              <a:buFont typeface="Wingdings" pitchFamily="2" charset="2"/>
              <a:buChar char="Ø"/>
            </a:pPr>
            <a:r>
              <a:rPr lang="tr-TR" sz="2800" dirty="0">
                <a:latin typeface="Times New Roman" pitchFamily="18" charset="0"/>
                <a:cs typeface="Times New Roman" pitchFamily="18" charset="0"/>
              </a:rPr>
              <a:t>Sınıfta bilgisayar alanı düzenleme</a:t>
            </a:r>
          </a:p>
          <a:p>
            <a:pPr>
              <a:buFont typeface="Wingdings" pitchFamily="2" charset="2"/>
              <a:buChar char="Ø"/>
            </a:pPr>
            <a:r>
              <a:rPr lang="tr-TR" sz="2800" dirty="0">
                <a:latin typeface="Times New Roman" pitchFamily="18" charset="0"/>
                <a:cs typeface="Times New Roman" pitchFamily="18" charset="0"/>
              </a:rPr>
              <a:t>Çocukların gün içinde teknolojik araçları </a:t>
            </a:r>
            <a:r>
              <a:rPr lang="tr-TR" sz="2800" dirty="0" err="1">
                <a:latin typeface="Times New Roman" pitchFamily="18" charset="0"/>
                <a:cs typeface="Times New Roman" pitchFamily="18" charset="0"/>
              </a:rPr>
              <a:t>interaktif</a:t>
            </a:r>
            <a:r>
              <a:rPr lang="tr-TR" sz="2800" dirty="0">
                <a:latin typeface="Times New Roman" pitchFamily="18" charset="0"/>
                <a:cs typeface="Times New Roman" pitchFamily="18" charset="0"/>
              </a:rPr>
              <a:t> ve etkili olarak kullanmalarını sağlama</a:t>
            </a:r>
          </a:p>
          <a:p>
            <a:pPr>
              <a:buFont typeface="Wingdings" pitchFamily="2" charset="2"/>
              <a:buChar char="Ø"/>
            </a:pPr>
            <a:endParaRPr lang="tr-TR" sz="2600" dirty="0">
              <a:latin typeface="Times New Roman" pitchFamily="18" charset="0"/>
              <a:cs typeface="Times New Roman" pitchFamily="18" charset="0"/>
            </a:endParaRPr>
          </a:p>
        </p:txBody>
      </p:sp>
      <p:pic>
        <p:nvPicPr>
          <p:cNvPr id="1331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457200" y="381000"/>
            <a:ext cx="8229600" cy="1143000"/>
          </a:xfrm>
        </p:spPr>
        <p:txBody>
          <a:bodyPr/>
          <a:lstStyle/>
          <a:p>
            <a:pPr eaLnBrk="1" hangingPunct="1"/>
            <a:endParaRPr lang="tr-TR" dirty="0"/>
          </a:p>
        </p:txBody>
      </p:sp>
      <p:sp>
        <p:nvSpPr>
          <p:cNvPr id="14339" name="İçerik Yer Tutucusu 2"/>
          <p:cNvSpPr>
            <a:spLocks noGrp="1"/>
          </p:cNvSpPr>
          <p:nvPr>
            <p:ph idx="1"/>
          </p:nvPr>
        </p:nvSpPr>
        <p:spPr>
          <a:xfrm>
            <a:off x="457200" y="1362075"/>
            <a:ext cx="8229600" cy="4525963"/>
          </a:xfrm>
        </p:spPr>
        <p:txBody>
          <a:bodyPr/>
          <a:lstStyle/>
          <a:p>
            <a:pPr>
              <a:buNone/>
            </a:pPr>
            <a:r>
              <a:rPr lang="tr-TR" dirty="0"/>
              <a:t>	</a:t>
            </a:r>
            <a:r>
              <a:rPr lang="tr-TR" sz="2000" dirty="0">
                <a:latin typeface="Times New Roman" pitchFamily="18" charset="0"/>
                <a:cs typeface="Times New Roman" pitchFamily="18" charset="0"/>
              </a:rPr>
              <a:t>Bilgisayar teknolojilerinin çocuk gelişimini destekler nitelikte entegre olduğu bir okul öncesi sınıfı nasıl olmalıdır? </a:t>
            </a:r>
            <a:r>
              <a:rPr lang="tr-TR" sz="2000" dirty="0" err="1">
                <a:latin typeface="Times New Roman" pitchFamily="18" charset="0"/>
                <a:cs typeface="Times New Roman" pitchFamily="18" charset="0"/>
              </a:rPr>
              <a:t>Davis</a:t>
            </a:r>
            <a:r>
              <a:rPr lang="tr-TR" sz="2000" dirty="0">
                <a:latin typeface="Times New Roman" pitchFamily="18" charset="0"/>
                <a:cs typeface="Times New Roman" pitchFamily="18" charset="0"/>
              </a:rPr>
              <a:t> ve </a:t>
            </a:r>
            <a:r>
              <a:rPr lang="tr-TR" sz="2000" dirty="0" err="1">
                <a:latin typeface="Times New Roman" pitchFamily="18" charset="0"/>
                <a:cs typeface="Times New Roman" pitchFamily="18" charset="0"/>
              </a:rPr>
              <a:t>Shade’in</a:t>
            </a:r>
            <a:r>
              <a:rPr lang="tr-TR" sz="2000" dirty="0">
                <a:latin typeface="Times New Roman" pitchFamily="18" charset="0"/>
                <a:cs typeface="Times New Roman" pitchFamily="18" charset="0"/>
              </a:rPr>
              <a:t> (1999) bu soruya verdiği yanıt şunları vurgular: </a:t>
            </a:r>
          </a:p>
          <a:p>
            <a:pPr>
              <a:buFont typeface="Wingdings" pitchFamily="2" charset="2"/>
              <a:buChar char="Ø"/>
            </a:pPr>
            <a:r>
              <a:rPr lang="tr-TR" sz="2000" dirty="0">
                <a:latin typeface="Times New Roman" pitchFamily="18" charset="0"/>
                <a:cs typeface="Times New Roman" pitchFamily="18" charset="0"/>
              </a:rPr>
              <a:t>Bilgisayarı anlamlı, bütünsel etkinliklerde öğrenme hedefine ulaşmak için bir araç olarak kullanan </a:t>
            </a:r>
          </a:p>
          <a:p>
            <a:pPr>
              <a:buFont typeface="Wingdings" pitchFamily="2" charset="2"/>
              <a:buChar char="Ø"/>
            </a:pPr>
            <a:r>
              <a:rPr lang="tr-TR" sz="2000" dirty="0">
                <a:latin typeface="Times New Roman" pitchFamily="18" charset="0"/>
                <a:cs typeface="Times New Roman" pitchFamily="18" charset="0"/>
              </a:rPr>
              <a:t>Öğrenme amacına ulaşmak için gereken becerileri kazanmaya yönelik öğretim olanakları bulunan </a:t>
            </a:r>
          </a:p>
          <a:p>
            <a:pPr>
              <a:buFont typeface="Wingdings" pitchFamily="2" charset="2"/>
              <a:buChar char="Ø"/>
            </a:pPr>
            <a:r>
              <a:rPr lang="tr-TR" sz="2000" dirty="0">
                <a:latin typeface="Times New Roman" pitchFamily="18" charset="0"/>
                <a:cs typeface="Times New Roman" pitchFamily="18" charset="0"/>
              </a:rPr>
              <a:t>Bilgisayarı, öğrenme sürecinin aktif katılımcıları olarak çocuklara ve onların  kişisel deneyimleriyle gelen bilgi ve becerilerine değer veren bir ortamın  parçası haline getiren </a:t>
            </a:r>
          </a:p>
          <a:p>
            <a:pPr>
              <a:buFont typeface="Wingdings" pitchFamily="2" charset="2"/>
              <a:buChar char="Ø"/>
            </a:pPr>
            <a:r>
              <a:rPr lang="tr-TR" sz="2000" dirty="0">
                <a:latin typeface="Times New Roman" pitchFamily="18" charset="0"/>
                <a:cs typeface="Times New Roman" pitchFamily="18" charset="0"/>
              </a:rPr>
              <a:t>Çocukların kişisel bilgi ve uzmanlıklarıyla öğrenme ortamına katkıda </a:t>
            </a:r>
          </a:p>
          <a:p>
            <a:pPr>
              <a:buNone/>
            </a:pPr>
            <a:r>
              <a:rPr lang="tr-TR" sz="2000" dirty="0">
                <a:latin typeface="Times New Roman" pitchFamily="18" charset="0"/>
                <a:cs typeface="Times New Roman" pitchFamily="18" charset="0"/>
              </a:rPr>
              <a:t>	bulunabildikleri sosyal etkileşimli bilgisayar kullanımını teşvik eden şeklinde ifade edilmektedir.</a:t>
            </a:r>
          </a:p>
          <a:p>
            <a:pPr eaLnBrk="1" hangingPunct="1"/>
            <a:endParaRPr lang="tr-TR" sz="2000" dirty="0">
              <a:latin typeface="Times New Roman" pitchFamily="18" charset="0"/>
              <a:cs typeface="Times New Roman" pitchFamily="18" charset="0"/>
            </a:endParaRPr>
          </a:p>
        </p:txBody>
      </p:sp>
      <p:pic>
        <p:nvPicPr>
          <p:cNvPr id="1434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a:xfrm>
            <a:off x="457200" y="381000"/>
            <a:ext cx="8229600" cy="1143000"/>
          </a:xfrm>
        </p:spPr>
        <p:txBody>
          <a:bodyPr/>
          <a:lstStyle/>
          <a:p>
            <a:br>
              <a:rPr lang="tr-TR" sz="2800" b="1" dirty="0">
                <a:latin typeface="Times New Roman" pitchFamily="18" charset="0"/>
                <a:cs typeface="Times New Roman" pitchFamily="18" charset="0"/>
              </a:rPr>
            </a:br>
            <a:br>
              <a:rPr lang="tr-TR" sz="2800" b="1" dirty="0">
                <a:latin typeface="Times New Roman" pitchFamily="18" charset="0"/>
                <a:cs typeface="Times New Roman" pitchFamily="18" charset="0"/>
              </a:rPr>
            </a:br>
            <a:br>
              <a:rPr lang="tr-TR" sz="2800" b="1" dirty="0">
                <a:latin typeface="Times New Roman" pitchFamily="18" charset="0"/>
                <a:cs typeface="Times New Roman" pitchFamily="18" charset="0"/>
              </a:rPr>
            </a:br>
            <a:r>
              <a:rPr lang="tr-TR" sz="2800" b="1" dirty="0">
                <a:solidFill>
                  <a:srgbClr val="FF0000"/>
                </a:solidFill>
                <a:latin typeface="Times New Roman" pitchFamily="18" charset="0"/>
                <a:cs typeface="Times New Roman" pitchFamily="18" charset="0"/>
              </a:rPr>
              <a:t>Teknolojiyi</a:t>
            </a:r>
            <a:r>
              <a:rPr lang="tr-TR" sz="2800" dirty="0">
                <a:solidFill>
                  <a:srgbClr val="FF0000"/>
                </a:solidFill>
                <a:latin typeface="Times New Roman" pitchFamily="18" charset="0"/>
                <a:cs typeface="Times New Roman" pitchFamily="18" charset="0"/>
              </a:rPr>
              <a:t> </a:t>
            </a:r>
            <a:r>
              <a:rPr lang="tr-TR" sz="2800" b="1" dirty="0">
                <a:solidFill>
                  <a:srgbClr val="FF0000"/>
                </a:solidFill>
                <a:latin typeface="Times New Roman" pitchFamily="18" charset="0"/>
                <a:cs typeface="Times New Roman" pitchFamily="18" charset="0"/>
              </a:rPr>
              <a:t>Eğitim Programlarıma</a:t>
            </a:r>
            <a:br>
              <a:rPr lang="tr-TR" sz="2800" dirty="0">
                <a:solidFill>
                  <a:srgbClr val="FF0000"/>
                </a:solidFill>
                <a:latin typeface="Times New Roman" pitchFamily="18" charset="0"/>
                <a:cs typeface="Times New Roman" pitchFamily="18" charset="0"/>
              </a:rPr>
            </a:br>
            <a:r>
              <a:rPr lang="tr-TR" sz="2800" b="1" dirty="0">
                <a:solidFill>
                  <a:srgbClr val="FF0000"/>
                </a:solidFill>
                <a:latin typeface="Times New Roman" pitchFamily="18" charset="0"/>
                <a:cs typeface="Times New Roman" pitchFamily="18" charset="0"/>
              </a:rPr>
              <a:t> Kaynaştırma</a:t>
            </a:r>
            <a:br>
              <a:rPr lang="tr-TR" sz="2800" dirty="0">
                <a:solidFill>
                  <a:srgbClr val="FF0000"/>
                </a:solidFill>
                <a:latin typeface="Times New Roman" pitchFamily="18" charset="0"/>
                <a:cs typeface="Times New Roman" pitchFamily="18" charset="0"/>
              </a:rPr>
            </a:br>
            <a:r>
              <a:rPr lang="tr-TR" sz="2800" b="1" dirty="0">
                <a:solidFill>
                  <a:srgbClr val="FF0000"/>
                </a:solidFill>
                <a:latin typeface="Times New Roman" pitchFamily="18" charset="0"/>
                <a:cs typeface="Times New Roman" pitchFamily="18" charset="0"/>
              </a:rPr>
              <a:t> </a:t>
            </a:r>
            <a:br>
              <a:rPr lang="tr-TR" dirty="0"/>
            </a:br>
            <a:endParaRPr lang="tr-TR" dirty="0"/>
          </a:p>
        </p:txBody>
      </p:sp>
      <p:sp>
        <p:nvSpPr>
          <p:cNvPr id="15363" name="İçerik Yer Tutucusu 2"/>
          <p:cNvSpPr>
            <a:spLocks noGrp="1"/>
          </p:cNvSpPr>
          <p:nvPr>
            <p:ph idx="1"/>
          </p:nvPr>
        </p:nvSpPr>
        <p:spPr/>
        <p:txBody>
          <a:bodyPr/>
          <a:lstStyle/>
          <a:p>
            <a:pPr eaLnBrk="1" hangingPunct="1">
              <a:buNone/>
            </a:pPr>
            <a:r>
              <a:rPr lang="tr-TR" sz="2400" dirty="0">
                <a:latin typeface="Times New Roman" pitchFamily="18" charset="0"/>
                <a:cs typeface="Times New Roman" pitchFamily="18" charset="0"/>
              </a:rPr>
              <a:t>	Gün içinde etkinlikler uygulanırken teknolojiden çocukların yararlanması sağlanmalı ve öğretmenin eğitim felsefesi teknolojinin nasıl kullanılacağını belirlemelidir. </a:t>
            </a:r>
          </a:p>
          <a:p>
            <a:pPr>
              <a:buNone/>
            </a:pPr>
            <a:r>
              <a:rPr lang="tr-TR" sz="2400" b="1" dirty="0">
                <a:latin typeface="Times New Roman" pitchFamily="18" charset="0"/>
                <a:cs typeface="Times New Roman" pitchFamily="18" charset="0"/>
              </a:rPr>
              <a:t>	Oyun zamanı ve Teknoloji:</a:t>
            </a:r>
            <a:r>
              <a:rPr lang="tr-TR" sz="2400" dirty="0">
                <a:latin typeface="Times New Roman" pitchFamily="18" charset="0"/>
                <a:cs typeface="Times New Roman" pitchFamily="18" charset="0"/>
              </a:rPr>
              <a:t>Çocuklar bilgisayar alanında gelişimlerini destekleyen oyun programlarını kullanabilirler.Özellikle, çocuklara çizim ve grafik, </a:t>
            </a:r>
            <a:r>
              <a:rPr lang="tr-TR" sz="2400" dirty="0" err="1">
                <a:latin typeface="Times New Roman" pitchFamily="18" charset="0"/>
                <a:cs typeface="Times New Roman" pitchFamily="18" charset="0"/>
              </a:rPr>
              <a:t>lego</a:t>
            </a:r>
            <a:r>
              <a:rPr lang="tr-TR" sz="2400" dirty="0">
                <a:latin typeface="Times New Roman" pitchFamily="18" charset="0"/>
                <a:cs typeface="Times New Roman" pitchFamily="18" charset="0"/>
              </a:rPr>
              <a:t>, yapboz programları gibi açık uçlu ve interaktif oyunlar sunulabilir. </a:t>
            </a:r>
            <a:endParaRPr lang="tr-TR" sz="2400" dirty="0">
              <a:solidFill>
                <a:srgbClr val="000000"/>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457200" y="381000"/>
            <a:ext cx="8229600" cy="1143000"/>
          </a:xfrm>
        </p:spPr>
        <p:txBody>
          <a:bodyPr/>
          <a:lstStyle/>
          <a:p>
            <a:pPr eaLnBrk="1" hangingPunct="1"/>
            <a:endParaRPr lang="tr-TR" dirty="0"/>
          </a:p>
        </p:txBody>
      </p:sp>
      <p:sp>
        <p:nvSpPr>
          <p:cNvPr id="16387" name="İçerik Yer Tutucusu 2"/>
          <p:cNvSpPr>
            <a:spLocks noGrp="1"/>
          </p:cNvSpPr>
          <p:nvPr>
            <p:ph idx="1"/>
          </p:nvPr>
        </p:nvSpPr>
        <p:spPr>
          <a:xfrm>
            <a:off x="457200" y="1600200"/>
            <a:ext cx="8229600" cy="4648200"/>
          </a:xfrm>
        </p:spPr>
        <p:txBody>
          <a:bodyPr/>
          <a:lstStyle/>
          <a:p>
            <a:pPr>
              <a:buNone/>
            </a:pPr>
            <a:r>
              <a:rPr lang="tr-TR" dirty="0"/>
              <a:t>	</a:t>
            </a:r>
            <a:r>
              <a:rPr lang="tr-TR" sz="2800" dirty="0">
                <a:latin typeface="Times New Roman" pitchFamily="18" charset="0"/>
                <a:cs typeface="Times New Roman" pitchFamily="18" charset="0"/>
              </a:rPr>
              <a:t>Ayrıca dramatik oyun alanına, cep telefonu, fotoğraf makinası gibi günlük yaşamda sıklıkla kullanılan teknolojik araçlar çocukların evcilik oyunlarını desteklemek amacıyla konulabilir. Bu etkinlik süresince  teknolojik araçlarının kullanımında öğretmenlerin gözlemleri ve ihtiyaç duyulduğunda rehberlik etmeleri önemlidir.</a:t>
            </a:r>
          </a:p>
          <a:p>
            <a:pPr>
              <a:buNone/>
            </a:pPr>
            <a:endParaRPr lang="tr-TR" dirty="0"/>
          </a:p>
          <a:p>
            <a:pPr eaLnBrk="1" hangingPunct="1">
              <a:buNone/>
            </a:pPr>
            <a:endParaRPr lang="tr-TR" dirty="0">
              <a:solidFill>
                <a:srgbClr val="000000"/>
              </a:solidFill>
              <a:latin typeface="Times New Roman" pitchFamily="18" charset="0"/>
              <a:cs typeface="Times New Roman" pitchFamily="18" charset="0"/>
            </a:endParaRPr>
          </a:p>
          <a:p>
            <a:pPr eaLnBrk="1" hangingPunct="1">
              <a:buNone/>
            </a:pPr>
            <a:endParaRPr lang="tr-TR" dirty="0"/>
          </a:p>
        </p:txBody>
      </p:sp>
      <p:pic>
        <p:nvPicPr>
          <p:cNvPr id="1638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Başlık 1"/>
          <p:cNvSpPr>
            <a:spLocks noGrp="1"/>
          </p:cNvSpPr>
          <p:nvPr>
            <p:ph type="title"/>
          </p:nvPr>
        </p:nvSpPr>
        <p:spPr>
          <a:xfrm>
            <a:off x="457200" y="381000"/>
            <a:ext cx="8229600" cy="1143000"/>
          </a:xfrm>
        </p:spPr>
        <p:txBody>
          <a:bodyPr/>
          <a:lstStyle/>
          <a:p>
            <a:r>
              <a:rPr lang="tr-TR" b="1" dirty="0"/>
              <a:t> </a:t>
            </a:r>
            <a:r>
              <a:rPr lang="tr-TR" sz="2800" b="1" dirty="0">
                <a:latin typeface="Times New Roman" pitchFamily="18" charset="0"/>
                <a:cs typeface="Times New Roman" pitchFamily="18" charset="0"/>
              </a:rPr>
              <a:t>Türkçe Etkinliği ve Teknoloji</a:t>
            </a:r>
            <a:br>
              <a:rPr lang="tr-TR" dirty="0"/>
            </a:br>
            <a:endParaRPr lang="tr-TR" dirty="0"/>
          </a:p>
        </p:txBody>
      </p:sp>
      <p:sp>
        <p:nvSpPr>
          <p:cNvPr id="17411" name="İçerik Yer Tutucusu 2"/>
          <p:cNvSpPr>
            <a:spLocks noGrp="1"/>
          </p:cNvSpPr>
          <p:nvPr>
            <p:ph idx="1"/>
          </p:nvPr>
        </p:nvSpPr>
        <p:spPr/>
        <p:txBody>
          <a:bodyPr/>
          <a:lstStyle/>
          <a:p>
            <a:pPr>
              <a:buNone/>
            </a:pPr>
            <a:r>
              <a:rPr lang="tr-TR" sz="2800" dirty="0"/>
              <a:t>	</a:t>
            </a:r>
            <a:r>
              <a:rPr lang="tr-TR" sz="2400" dirty="0">
                <a:latin typeface="Times New Roman" pitchFamily="18" charset="0"/>
                <a:cs typeface="Times New Roman" pitchFamily="18" charset="0"/>
              </a:rPr>
              <a:t>Hikaye anlatırken bilgisayar, tablet, projeksiyon cihazı gibi teknolojik araçların kullanılması çocukların dikkatini öyküye çekmekte, ilgilerini sürdürmelerini sağlamakta ve zihinsel imgeler oluşturmalarına yardım ederek öyküyü anlamalarını sağlamaktadır.(Kamil, </a:t>
            </a:r>
            <a:r>
              <a:rPr lang="tr-TR" sz="2400" dirty="0" err="1">
                <a:latin typeface="Times New Roman" pitchFamily="18" charset="0"/>
                <a:cs typeface="Times New Roman" pitchFamily="18" charset="0"/>
              </a:rPr>
              <a:t>Intrator</a:t>
            </a:r>
            <a:r>
              <a:rPr lang="tr-TR" sz="2400" dirty="0">
                <a:latin typeface="Times New Roman" pitchFamily="18" charset="0"/>
                <a:cs typeface="Times New Roman" pitchFamily="18" charset="0"/>
              </a:rPr>
              <a:t>, &amp; Kim, 2000).</a:t>
            </a:r>
          </a:p>
          <a:p>
            <a:pPr>
              <a:buNone/>
            </a:pPr>
            <a:r>
              <a:rPr lang="tr-TR" sz="2400" dirty="0">
                <a:latin typeface="Times New Roman" pitchFamily="18" charset="0"/>
                <a:cs typeface="Times New Roman" pitchFamily="18" charset="0"/>
              </a:rPr>
              <a:t>	Animasyon, ses, görüntü ve etkileşim özelliklerine sahip olan elektronik kitaplar,çocukların bilişsel ve sosyal gelişimlerine olumlu katkılar sağlar .(</a:t>
            </a:r>
            <a:r>
              <a:rPr lang="tr-TR" sz="2400" dirty="0" err="1">
                <a:latin typeface="Times New Roman" pitchFamily="18" charset="0"/>
                <a:cs typeface="Times New Roman" pitchFamily="18" charset="0"/>
              </a:rPr>
              <a:t>Shamir</a:t>
            </a:r>
            <a:r>
              <a:rPr lang="tr-TR" sz="2400" dirty="0">
                <a:latin typeface="Times New Roman" pitchFamily="18" charset="0"/>
                <a:cs typeface="Times New Roman" pitchFamily="18" charset="0"/>
              </a:rPr>
              <a:t> &amp; Korat2009)Öğretmenin oluşturacağı elektronik kitap kütüphanesi gibi uygulamalar çocukların kitap okumaya olan ilgisini destekler (</a:t>
            </a:r>
            <a:r>
              <a:rPr lang="tr-TR" sz="2400" dirty="0" err="1">
                <a:latin typeface="Times New Roman" pitchFamily="18" charset="0"/>
                <a:cs typeface="Times New Roman" pitchFamily="18" charset="0"/>
              </a:rPr>
              <a:t>Zipke</a:t>
            </a:r>
            <a:r>
              <a:rPr lang="tr-TR" sz="2400" dirty="0">
                <a:latin typeface="Times New Roman" pitchFamily="18" charset="0"/>
                <a:cs typeface="Times New Roman" pitchFamily="18" charset="0"/>
              </a:rPr>
              <a:t>,2013).</a:t>
            </a:r>
          </a:p>
          <a:p>
            <a:pPr>
              <a:buNone/>
            </a:pPr>
            <a:r>
              <a:rPr lang="tr-TR" sz="2400" dirty="0">
                <a:latin typeface="Times New Roman" pitchFamily="18" charset="0"/>
                <a:cs typeface="Times New Roman" pitchFamily="18" charset="0"/>
              </a:rPr>
              <a:t>	Türkçe etkinliğinde çocuklar teknoloji yardımıyla elektronik ya da basılı kitaplar  üretebilirler.</a:t>
            </a:r>
          </a:p>
          <a:p>
            <a:pPr>
              <a:buNone/>
            </a:pPr>
            <a:endParaRPr lang="tr-TR" sz="2400" dirty="0">
              <a:latin typeface="Times New Roman" pitchFamily="18" charset="0"/>
              <a:cs typeface="Times New Roman" pitchFamily="18" charset="0"/>
            </a:endParaRPr>
          </a:p>
          <a:p>
            <a:pPr>
              <a:buNone/>
            </a:pPr>
            <a:br>
              <a:rPr lang="tr-TR" sz="2800" dirty="0"/>
            </a:br>
            <a:r>
              <a:rPr lang="tr-TR" sz="2500" dirty="0">
                <a:solidFill>
                  <a:srgbClr val="000000"/>
                </a:solidFill>
              </a:rPr>
              <a:t>	</a:t>
            </a:r>
            <a:endParaRPr lang="tr-TR" dirty="0"/>
          </a:p>
        </p:txBody>
      </p:sp>
      <p:pic>
        <p:nvPicPr>
          <p:cNvPr id="17412"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Başlık 1"/>
          <p:cNvSpPr>
            <a:spLocks noGrp="1"/>
          </p:cNvSpPr>
          <p:nvPr>
            <p:ph type="title"/>
          </p:nvPr>
        </p:nvSpPr>
        <p:spPr>
          <a:xfrm>
            <a:off x="457200" y="381000"/>
            <a:ext cx="8229600" cy="1143000"/>
          </a:xfrm>
        </p:spPr>
        <p:txBody>
          <a:bodyPr/>
          <a:lstStyle/>
          <a:p>
            <a:pPr eaLnBrk="1" hangingPunct="1"/>
            <a:endParaRPr lang="tr-TR" dirty="0"/>
          </a:p>
        </p:txBody>
      </p:sp>
      <p:sp>
        <p:nvSpPr>
          <p:cNvPr id="18435" name="İçerik Yer Tutucusu 2"/>
          <p:cNvSpPr>
            <a:spLocks noGrp="1"/>
          </p:cNvSpPr>
          <p:nvPr>
            <p:ph idx="1"/>
          </p:nvPr>
        </p:nvSpPr>
        <p:spPr/>
        <p:txBody>
          <a:bodyPr/>
          <a:lstStyle/>
          <a:p>
            <a:pPr>
              <a:buNone/>
            </a:pPr>
            <a:r>
              <a:rPr lang="tr-TR" sz="2800" dirty="0"/>
              <a:t>	</a:t>
            </a:r>
            <a:r>
              <a:rPr lang="tr-TR" sz="2800" dirty="0">
                <a:latin typeface="Times New Roman" pitchFamily="18" charset="0"/>
                <a:cs typeface="Times New Roman" pitchFamily="18" charset="0"/>
              </a:rPr>
              <a:t>Bunun için resim çizme programları ya da çektikleri fotoğrafları kullanabilirler.Hikâyelerini</a:t>
            </a:r>
          </a:p>
          <a:p>
            <a:pPr>
              <a:buNone/>
            </a:pPr>
            <a:r>
              <a:rPr lang="tr-TR" sz="2800" dirty="0">
                <a:latin typeface="Times New Roman" pitchFamily="18" charset="0"/>
                <a:cs typeface="Times New Roman" pitchFamily="18" charset="0"/>
              </a:rPr>
              <a:t>	seslendirip kaydederek, ya da öğretmene öyküyü yazdırıp metin oluşturabilirler.</a:t>
            </a:r>
          </a:p>
          <a:p>
            <a:pPr>
              <a:buNone/>
            </a:pPr>
            <a:r>
              <a:rPr lang="tr-TR" sz="2800" dirty="0">
                <a:latin typeface="Times New Roman" pitchFamily="18" charset="0"/>
                <a:cs typeface="Times New Roman" pitchFamily="18" charset="0"/>
              </a:rPr>
              <a:t>	 Çocukların yaratıcılıkları ve öğretmenin rehberliğini bir araya getirip pek çok öykü çalışması teknoloji yardımıyla yapılabilir.</a:t>
            </a:r>
          </a:p>
          <a:p>
            <a:pPr>
              <a:buNone/>
            </a:pPr>
            <a:endParaRPr lang="tr-TR" sz="2800" dirty="0">
              <a:latin typeface="Times New Roman" pitchFamily="18" charset="0"/>
              <a:cs typeface="Times New Roman" pitchFamily="18" charset="0"/>
            </a:endParaRPr>
          </a:p>
          <a:p>
            <a:pPr eaLnBrk="1" hangingPunct="1">
              <a:lnSpc>
                <a:spcPct val="90000"/>
              </a:lnSpc>
              <a:buNone/>
            </a:pPr>
            <a:endParaRPr lang="tr-TR" sz="2800" b="1" dirty="0">
              <a:solidFill>
                <a:srgbClr val="000000"/>
              </a:solidFill>
            </a:endParaRPr>
          </a:p>
        </p:txBody>
      </p:sp>
      <p:pic>
        <p:nvPicPr>
          <p:cNvPr id="15361" name="Picture 1" descr="C:\Users\user\Desktop\bde.jpg"/>
          <p:cNvPicPr>
            <a:picLocks noChangeAspect="1" noChangeArrowheads="1"/>
          </p:cNvPicPr>
          <p:nvPr/>
        </p:nvPicPr>
        <p:blipFill>
          <a:blip r:embed="rId3" cstate="print"/>
          <a:srcRect/>
          <a:stretch>
            <a:fillRect/>
          </a:stretch>
        </p:blipFill>
        <p:spPr bwMode="auto">
          <a:xfrm>
            <a:off x="3481388" y="4953000"/>
            <a:ext cx="5053012" cy="1524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Başlık 1"/>
          <p:cNvSpPr>
            <a:spLocks noGrp="1"/>
          </p:cNvSpPr>
          <p:nvPr>
            <p:ph type="title"/>
          </p:nvPr>
        </p:nvSpPr>
        <p:spPr>
          <a:xfrm>
            <a:off x="457200" y="381000"/>
            <a:ext cx="8229600" cy="1143000"/>
          </a:xfrm>
        </p:spPr>
        <p:txBody>
          <a:bodyPr/>
          <a:lstStyle/>
          <a:p>
            <a:r>
              <a:rPr lang="tr-TR" sz="2800" b="1" dirty="0">
                <a:solidFill>
                  <a:srgbClr val="FF0000"/>
                </a:solidFill>
                <a:latin typeface="Times New Roman" pitchFamily="18" charset="0"/>
                <a:cs typeface="Times New Roman" pitchFamily="18" charset="0"/>
              </a:rPr>
              <a:t>Matematik Etkinliği ve Teknoloji</a:t>
            </a:r>
            <a:br>
              <a:rPr lang="tr-TR" sz="2800" dirty="0">
                <a:solidFill>
                  <a:srgbClr val="FF0000"/>
                </a:solidFill>
              </a:rPr>
            </a:br>
            <a:endParaRPr lang="tr-TR" sz="2800" dirty="0">
              <a:solidFill>
                <a:srgbClr val="FF0000"/>
              </a:solidFill>
            </a:endParaRPr>
          </a:p>
        </p:txBody>
      </p:sp>
      <p:sp>
        <p:nvSpPr>
          <p:cNvPr id="19459" name="İçerik Yer Tutucusu 2"/>
          <p:cNvSpPr>
            <a:spLocks noGrp="1"/>
          </p:cNvSpPr>
          <p:nvPr>
            <p:ph idx="1"/>
          </p:nvPr>
        </p:nvSpPr>
        <p:spPr/>
        <p:txBody>
          <a:bodyPr/>
          <a:lstStyle/>
          <a:p>
            <a:pPr>
              <a:buNone/>
            </a:pPr>
            <a:r>
              <a:rPr lang="tr-TR" sz="2400" dirty="0">
                <a:latin typeface="Times New Roman" pitchFamily="18" charset="0"/>
                <a:cs typeface="Times New Roman" pitchFamily="18" charset="0"/>
              </a:rPr>
              <a:t>	Matematik etkinliklerinde eşleştirme, sıralama,</a:t>
            </a:r>
          </a:p>
          <a:p>
            <a:pPr>
              <a:buNone/>
            </a:pPr>
            <a:r>
              <a:rPr lang="tr-TR" sz="2400" dirty="0">
                <a:latin typeface="Times New Roman" pitchFamily="18" charset="0"/>
                <a:cs typeface="Times New Roman" pitchFamily="18" charset="0"/>
              </a:rPr>
              <a:t> 	rakam ve şekil kavramları, sayma, toplama,çıkarma gibi beceriler teknoloji yardımıyla çocuklara kazandırılabilir</a:t>
            </a:r>
            <a:r>
              <a:rPr lang="tr-TR" sz="1800" dirty="0">
                <a:latin typeface="Times New Roman" pitchFamily="18" charset="0"/>
                <a:cs typeface="Times New Roman" pitchFamily="18" charset="0"/>
              </a:rPr>
              <a:t> (</a:t>
            </a:r>
            <a:r>
              <a:rPr lang="tr-TR" sz="1800" dirty="0" err="1">
                <a:latin typeface="Times New Roman" pitchFamily="18" charset="0"/>
                <a:cs typeface="Times New Roman" pitchFamily="18" charset="0"/>
              </a:rPr>
              <a:t>Aktaş</a:t>
            </a:r>
            <a:endParaRPr lang="tr-TR" sz="1800" dirty="0">
              <a:latin typeface="Times New Roman" pitchFamily="18" charset="0"/>
              <a:cs typeface="Times New Roman" pitchFamily="18" charset="0"/>
            </a:endParaRPr>
          </a:p>
          <a:p>
            <a:pPr>
              <a:buNone/>
            </a:pPr>
            <a:r>
              <a:rPr lang="tr-TR" sz="1800" dirty="0">
                <a:latin typeface="Times New Roman" pitchFamily="18" charset="0"/>
                <a:cs typeface="Times New Roman" pitchFamily="18" charset="0"/>
              </a:rPr>
              <a:t>	-</a:t>
            </a:r>
            <a:r>
              <a:rPr lang="tr-TR" sz="1800" dirty="0" err="1">
                <a:latin typeface="Times New Roman" pitchFamily="18" charset="0"/>
                <a:cs typeface="Times New Roman" pitchFamily="18" charset="0"/>
              </a:rPr>
              <a:t>Arnas</a:t>
            </a:r>
            <a:r>
              <a:rPr lang="tr-TR" sz="1800" dirty="0">
                <a:latin typeface="Times New Roman" pitchFamily="18" charset="0"/>
                <a:cs typeface="Times New Roman" pitchFamily="18" charset="0"/>
              </a:rPr>
              <a:t>, 2005).</a:t>
            </a:r>
          </a:p>
          <a:p>
            <a:pPr>
              <a:buNone/>
            </a:pPr>
            <a:endParaRPr lang="tr-TR" sz="1800" dirty="0">
              <a:latin typeface="Times New Roman" pitchFamily="18" charset="0"/>
              <a:cs typeface="Times New Roman" pitchFamily="18" charset="0"/>
            </a:endParaRPr>
          </a:p>
          <a:p>
            <a:pPr eaLnBrk="1" hangingPunct="1">
              <a:buNone/>
            </a:pPr>
            <a:endParaRPr lang="tr-TR" sz="2500" dirty="0"/>
          </a:p>
        </p:txBody>
      </p:sp>
      <p:pic>
        <p:nvPicPr>
          <p:cNvPr id="1946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3" name="Picture 1" descr="C:\Users\user\Desktop\aa (1).png"/>
          <p:cNvPicPr>
            <a:picLocks noChangeAspect="1" noChangeArrowheads="1"/>
          </p:cNvPicPr>
          <p:nvPr/>
        </p:nvPicPr>
        <p:blipFill>
          <a:blip r:embed="rId3" cstate="print"/>
          <a:srcRect/>
          <a:stretch>
            <a:fillRect/>
          </a:stretch>
        </p:blipFill>
        <p:spPr bwMode="auto">
          <a:xfrm>
            <a:off x="3338513" y="3276600"/>
            <a:ext cx="2466975" cy="289559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p:cNvSpPr>
            <a:spLocks noGrp="1"/>
          </p:cNvSpPr>
          <p:nvPr>
            <p:ph type="title"/>
          </p:nvPr>
        </p:nvSpPr>
        <p:spPr>
          <a:xfrm>
            <a:off x="457200" y="381000"/>
            <a:ext cx="8229600" cy="1143000"/>
          </a:xfrm>
        </p:spPr>
        <p:txBody>
          <a:bodyPr/>
          <a:lstStyle/>
          <a:p>
            <a:r>
              <a:rPr lang="tr-TR" sz="3200" b="1" dirty="0">
                <a:solidFill>
                  <a:srgbClr val="FF0000"/>
                </a:solidFill>
                <a:latin typeface="Times New Roman" pitchFamily="18" charset="0"/>
                <a:cs typeface="Times New Roman" pitchFamily="18" charset="0"/>
              </a:rPr>
              <a:t>Fen Etkinliği</a:t>
            </a:r>
            <a:r>
              <a:rPr lang="tr-TR" sz="3200" dirty="0">
                <a:solidFill>
                  <a:srgbClr val="FF0000"/>
                </a:solidFill>
                <a:latin typeface="Times New Roman" pitchFamily="18" charset="0"/>
                <a:cs typeface="Times New Roman" pitchFamily="18" charset="0"/>
              </a:rPr>
              <a:t> </a:t>
            </a:r>
            <a:r>
              <a:rPr lang="tr-TR" sz="3200" b="1" dirty="0">
                <a:solidFill>
                  <a:srgbClr val="FF0000"/>
                </a:solidFill>
                <a:latin typeface="Times New Roman" pitchFamily="18" charset="0"/>
                <a:cs typeface="Times New Roman" pitchFamily="18" charset="0"/>
              </a:rPr>
              <a:t>ve Teknoloji</a:t>
            </a:r>
            <a:br>
              <a:rPr lang="tr-TR" sz="3200" dirty="0">
                <a:solidFill>
                  <a:srgbClr val="FF0000"/>
                </a:solidFill>
                <a:latin typeface="Times New Roman" pitchFamily="18" charset="0"/>
                <a:cs typeface="Times New Roman" pitchFamily="18" charset="0"/>
              </a:rPr>
            </a:br>
            <a:endParaRPr lang="tr-TR" sz="3200" dirty="0">
              <a:solidFill>
                <a:srgbClr val="FF0000"/>
              </a:solidFill>
              <a:latin typeface="Times New Roman" pitchFamily="18" charset="0"/>
              <a:cs typeface="Times New Roman" pitchFamily="18" charset="0"/>
            </a:endParaRPr>
          </a:p>
        </p:txBody>
      </p:sp>
      <p:sp>
        <p:nvSpPr>
          <p:cNvPr id="20483" name="İçerik Yer Tutucusu 2"/>
          <p:cNvSpPr>
            <a:spLocks noGrp="1"/>
          </p:cNvSpPr>
          <p:nvPr>
            <p:ph idx="1"/>
          </p:nvPr>
        </p:nvSpPr>
        <p:spPr/>
        <p:txBody>
          <a:bodyPr/>
          <a:lstStyle/>
          <a:p>
            <a:pPr>
              <a:buNone/>
            </a:pPr>
            <a:r>
              <a:rPr lang="tr-TR" sz="2800" dirty="0"/>
              <a:t>	</a:t>
            </a:r>
            <a:r>
              <a:rPr lang="tr-TR" sz="2800" dirty="0">
                <a:latin typeface="Times New Roman" pitchFamily="18" charset="0"/>
                <a:cs typeface="Times New Roman" pitchFamily="18" charset="0"/>
              </a:rPr>
              <a:t>Fen etkinliklerinde teknoloji çocuklara birçok</a:t>
            </a:r>
          </a:p>
          <a:p>
            <a:pPr>
              <a:buNone/>
            </a:pPr>
            <a:r>
              <a:rPr lang="tr-TR" sz="2800" dirty="0">
                <a:latin typeface="Times New Roman" pitchFamily="18" charset="0"/>
                <a:cs typeface="Times New Roman" pitchFamily="18" charset="0"/>
              </a:rPr>
              <a:t>	 Internet aracılığıyla çocuklar sanal hayvanat bahçelerini ve müzeleri ziyaret edebilirler. Belgesel programları izleyerek hayvanlar hakkında bilgi edinirler.</a:t>
            </a:r>
          </a:p>
          <a:p>
            <a:pPr>
              <a:buNone/>
            </a:pPr>
            <a:r>
              <a:rPr lang="tr-TR" sz="2800" dirty="0">
                <a:latin typeface="Times New Roman" pitchFamily="18" charset="0"/>
                <a:cs typeface="Times New Roman" pitchFamily="18" charset="0"/>
              </a:rPr>
              <a:t> 	Dijital kamera çocukların yaptıkları deneyleri, gözlemlerini, inceleme gezilerini kaydetme ve</a:t>
            </a:r>
          </a:p>
          <a:p>
            <a:pPr>
              <a:buNone/>
            </a:pPr>
            <a:r>
              <a:rPr lang="tr-TR" sz="2800" dirty="0">
                <a:latin typeface="Times New Roman" pitchFamily="18" charset="0"/>
                <a:cs typeface="Times New Roman" pitchFamily="18" charset="0"/>
              </a:rPr>
              <a:t>	tekrar izleyerek bu deneyimlerden yeniden</a:t>
            </a:r>
          </a:p>
          <a:p>
            <a:pPr>
              <a:buNone/>
            </a:pPr>
            <a:r>
              <a:rPr lang="tr-TR" sz="2800" dirty="0">
                <a:latin typeface="Times New Roman" pitchFamily="18" charset="0"/>
                <a:cs typeface="Times New Roman" pitchFamily="18" charset="0"/>
              </a:rPr>
              <a:t>	öğrenmelerine imkân tanır.</a:t>
            </a:r>
          </a:p>
          <a:p>
            <a:pPr>
              <a:buNone/>
            </a:pPr>
            <a:br>
              <a:rPr lang="tr-TR" sz="2800" dirty="0"/>
            </a:br>
            <a:endParaRPr lang="tr-TR"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Başlık 1"/>
          <p:cNvSpPr>
            <a:spLocks noGrp="1"/>
          </p:cNvSpPr>
          <p:nvPr>
            <p:ph type="title"/>
          </p:nvPr>
        </p:nvSpPr>
        <p:spPr>
          <a:xfrm>
            <a:off x="457200" y="381000"/>
            <a:ext cx="8229600" cy="1143000"/>
          </a:xfrm>
        </p:spPr>
        <p:txBody>
          <a:bodyPr/>
          <a:lstStyle/>
          <a:p>
            <a:r>
              <a:rPr lang="tr-TR" sz="3600" b="1" dirty="0">
                <a:solidFill>
                  <a:srgbClr val="FF0000"/>
                </a:solidFill>
              </a:rPr>
              <a:t>Sanat Etkinliği</a:t>
            </a:r>
            <a:r>
              <a:rPr lang="tr-TR" sz="3600" dirty="0">
                <a:solidFill>
                  <a:srgbClr val="FF0000"/>
                </a:solidFill>
              </a:rPr>
              <a:t> </a:t>
            </a:r>
            <a:r>
              <a:rPr lang="tr-TR" sz="3600" b="1" dirty="0">
                <a:solidFill>
                  <a:srgbClr val="FF0000"/>
                </a:solidFill>
              </a:rPr>
              <a:t>ve Teknoloji</a:t>
            </a:r>
            <a:br>
              <a:rPr lang="tr-TR" sz="3600" dirty="0">
                <a:solidFill>
                  <a:srgbClr val="FF0000"/>
                </a:solidFill>
              </a:rPr>
            </a:br>
            <a:endParaRPr lang="tr-TR" sz="3600" dirty="0">
              <a:solidFill>
                <a:srgbClr val="FF0000"/>
              </a:solidFill>
            </a:endParaRPr>
          </a:p>
        </p:txBody>
      </p:sp>
      <p:sp>
        <p:nvSpPr>
          <p:cNvPr id="21507" name="İçerik Yer Tutucusu 2"/>
          <p:cNvSpPr>
            <a:spLocks noGrp="1"/>
          </p:cNvSpPr>
          <p:nvPr>
            <p:ph idx="1"/>
          </p:nvPr>
        </p:nvSpPr>
        <p:spPr/>
        <p:txBody>
          <a:bodyPr/>
          <a:lstStyle/>
          <a:p>
            <a:pPr>
              <a:buNone/>
            </a:pPr>
            <a:r>
              <a:rPr lang="tr-TR" sz="2800" dirty="0"/>
              <a:t>	</a:t>
            </a:r>
            <a:r>
              <a:rPr lang="tr-TR" sz="2800" dirty="0">
                <a:latin typeface="Times New Roman" pitchFamily="18" charset="0"/>
                <a:cs typeface="Times New Roman" pitchFamily="18" charset="0"/>
              </a:rPr>
              <a:t>Bilgisayarda oluşturdukları çizimleri, dijital kamera/tabletten çektikleri fotoğrafları ya da Internet’ten indirdikleri grafikleri kullanarak afişler, broşürler, posta kartları veya öykü kitapları gibi sanatsal ürünler oluşturabilirler </a:t>
            </a:r>
          </a:p>
          <a:p>
            <a:pPr>
              <a:buNone/>
            </a:pPr>
            <a:endParaRPr lang="tr-TR" sz="2800" dirty="0">
              <a:latin typeface="Times New Roman" pitchFamily="18" charset="0"/>
              <a:cs typeface="Times New Roman" pitchFamily="18" charset="0"/>
            </a:endParaRPr>
          </a:p>
          <a:p>
            <a:pPr>
              <a:buNone/>
            </a:pPr>
            <a:r>
              <a:rPr lang="tr-TR" sz="2800" dirty="0">
                <a:latin typeface="Times New Roman" pitchFamily="18" charset="0"/>
                <a:cs typeface="Times New Roman" pitchFamily="18" charset="0"/>
              </a:rPr>
              <a:t>	Hatta sosyal paylaşım ağlarında sanatsal projelerini paylaşarak geri dönütler alabilirler </a:t>
            </a:r>
          </a:p>
          <a:p>
            <a:pPr>
              <a:buNone/>
            </a:pPr>
            <a:br>
              <a:rPr lang="tr-TR" sz="2800" dirty="0">
                <a:latin typeface="Times New Roman" pitchFamily="18" charset="0"/>
                <a:cs typeface="Times New Roman" pitchFamily="18" charset="0"/>
              </a:rPr>
            </a:br>
            <a:endParaRPr lang="tr-TR" sz="3100" dirty="0">
              <a:solidFill>
                <a:srgbClr val="000000"/>
              </a:solidFill>
              <a:latin typeface="Times New Roman" pitchFamily="18" charset="0"/>
              <a:cs typeface="Times New Roman" pitchFamily="18" charset="0"/>
            </a:endParaRPr>
          </a:p>
        </p:txBody>
      </p:sp>
      <p:pic>
        <p:nvPicPr>
          <p:cNvPr id="2150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Başlık 1"/>
          <p:cNvSpPr>
            <a:spLocks noGrp="1"/>
          </p:cNvSpPr>
          <p:nvPr>
            <p:ph type="title"/>
          </p:nvPr>
        </p:nvSpPr>
        <p:spPr>
          <a:xfrm>
            <a:off x="457200" y="381000"/>
            <a:ext cx="8229600" cy="1143000"/>
          </a:xfrm>
        </p:spPr>
        <p:txBody>
          <a:bodyPr/>
          <a:lstStyle/>
          <a:p>
            <a:pPr eaLnBrk="1" hangingPunct="1"/>
            <a:r>
              <a:rPr lang="tr-TR" sz="3200" b="1" dirty="0">
                <a:solidFill>
                  <a:srgbClr val="FF0000"/>
                </a:solidFill>
                <a:latin typeface="Times New Roman" pitchFamily="18" charset="0"/>
                <a:cs typeface="Times New Roman" pitchFamily="18" charset="0"/>
              </a:rPr>
              <a:t>BİLGİSAYAR DESTEKLİ EĞİTİM NEDİR?</a:t>
            </a:r>
            <a:endParaRPr lang="tr-TR" sz="3200" dirty="0">
              <a:solidFill>
                <a:srgbClr val="FF0000"/>
              </a:solidFill>
              <a:latin typeface="Times New Roman" pitchFamily="18" charset="0"/>
              <a:cs typeface="Times New Roman" pitchFamily="18" charset="0"/>
            </a:endParaRPr>
          </a:p>
        </p:txBody>
      </p:sp>
      <p:sp>
        <p:nvSpPr>
          <p:cNvPr id="22531" name="İçerik Yer Tutucusu 2"/>
          <p:cNvSpPr>
            <a:spLocks noGrp="1"/>
          </p:cNvSpPr>
          <p:nvPr>
            <p:ph idx="1"/>
          </p:nvPr>
        </p:nvSpPr>
        <p:spPr/>
        <p:txBody>
          <a:bodyPr/>
          <a:lstStyle/>
          <a:p>
            <a:pPr eaLnBrk="1" hangingPunct="1">
              <a:buNone/>
            </a:pPr>
            <a:r>
              <a:rPr lang="tr-TR" dirty="0"/>
              <a:t>	</a:t>
            </a:r>
            <a:r>
              <a:rPr lang="tr-TR" sz="2800" dirty="0">
                <a:latin typeface="Times New Roman" pitchFamily="18" charset="0"/>
                <a:cs typeface="Times New Roman" pitchFamily="18" charset="0"/>
              </a:rPr>
              <a:t>BDE, bilgisayarın öğrenmenin meydana geldiği bir ortam olarak kullanıldığı, öğretim sürecini ve öğrenci motivasyonunu güçlendiren, öğrencinin kendi öğrenme hızına göre yararlanabileceği, kendi kendine öğrenme ilkelerinin bilgisayar teknolojisi ile birleşmesinden oluşmuş bir öğretim yöntemidir.</a:t>
            </a:r>
          </a:p>
        </p:txBody>
      </p:sp>
      <p:pic>
        <p:nvPicPr>
          <p:cNvPr id="2253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Başlık 1"/>
          <p:cNvSpPr>
            <a:spLocks noGrp="1"/>
          </p:cNvSpPr>
          <p:nvPr>
            <p:ph type="title"/>
          </p:nvPr>
        </p:nvSpPr>
        <p:spPr>
          <a:xfrm>
            <a:off x="457200" y="381000"/>
            <a:ext cx="8229600" cy="1143000"/>
          </a:xfrm>
        </p:spPr>
        <p:txBody>
          <a:bodyPr/>
          <a:lstStyle/>
          <a:p>
            <a:pPr eaLnBrk="1" hangingPunct="1"/>
            <a:r>
              <a:rPr lang="tr-TR" sz="2400" b="1" dirty="0">
                <a:solidFill>
                  <a:srgbClr val="FF0000"/>
                </a:solidFill>
                <a:latin typeface="Times New Roman" pitchFamily="18" charset="0"/>
                <a:cs typeface="Times New Roman" pitchFamily="18" charset="0"/>
              </a:rPr>
              <a:t>BİLGİSAYAR DESTEKLİ EĞİTİMDE BİLGİSAYARIN ROLÜ NEDİR?</a:t>
            </a:r>
            <a:br>
              <a:rPr lang="tr-TR" dirty="0">
                <a:solidFill>
                  <a:srgbClr val="FF0000"/>
                </a:solidFill>
              </a:rPr>
            </a:br>
            <a:endParaRPr lang="tr-TR" dirty="0">
              <a:solidFill>
                <a:srgbClr val="FF0000"/>
              </a:solidFill>
            </a:endParaRPr>
          </a:p>
        </p:txBody>
      </p:sp>
      <p:sp>
        <p:nvSpPr>
          <p:cNvPr id="23555" name="İçerik Yer Tutucusu 2"/>
          <p:cNvSpPr>
            <a:spLocks noGrp="1"/>
          </p:cNvSpPr>
          <p:nvPr>
            <p:ph idx="1"/>
          </p:nvPr>
        </p:nvSpPr>
        <p:spPr>
          <a:xfrm>
            <a:off x="457200" y="1343025"/>
            <a:ext cx="8229600" cy="4525963"/>
          </a:xfrm>
        </p:spPr>
        <p:txBody>
          <a:bodyPr/>
          <a:lstStyle/>
          <a:p>
            <a:r>
              <a:rPr lang="tr-TR" sz="2400" b="1" dirty="0"/>
              <a:t>Öğretici Rolünde Bilgisayar:</a:t>
            </a:r>
            <a:r>
              <a:rPr lang="tr-TR" sz="2400" dirty="0"/>
              <a:t> Bilgisayar öğretme rolünü üstlenir ve öğretmen gibi davranır. </a:t>
            </a:r>
          </a:p>
          <a:p>
            <a:r>
              <a:rPr lang="tr-TR" sz="2400" b="1" dirty="0"/>
              <a:t>Araç Rolünde Bilgisayar:</a:t>
            </a:r>
            <a:r>
              <a:rPr lang="tr-TR" sz="2400" dirty="0"/>
              <a:t> Bilgisayar mikroskop, kalem ve piyano gibi </a:t>
            </a:r>
            <a:r>
              <a:rPr lang="tr-TR" sz="2400" dirty="0" err="1"/>
              <a:t>öğretsel</a:t>
            </a:r>
            <a:r>
              <a:rPr lang="tr-TR" sz="2400" dirty="0"/>
              <a:t> bir araçtır. Öğrenciler hesap yapabilir, bir kelime-işlemciyle </a:t>
            </a:r>
            <a:r>
              <a:rPr lang="tr-TR" sz="2400" dirty="0" err="1"/>
              <a:t>dökümanlar</a:t>
            </a:r>
            <a:r>
              <a:rPr lang="tr-TR" sz="2400" dirty="0"/>
              <a:t> oluşturabilir, veritabanı uygulamaları yapabilir, vb.</a:t>
            </a:r>
          </a:p>
          <a:p>
            <a:r>
              <a:rPr lang="tr-TR" sz="2400" b="1" dirty="0"/>
              <a:t>Öğrenci Rolünde Bilgisayar:</a:t>
            </a:r>
            <a:r>
              <a:rPr lang="tr-TR" sz="2400" dirty="0"/>
              <a:t> Bilgisayar öğrenci, öğrenci ise öğretici rolündedir. Bilgisayarın bir iş yapabilmesi için, öğrencinin ona bunu nasıl yapacağını öğretmesi gerekir. Örneğin, bir programlama dili ile program oluşturma.</a:t>
            </a:r>
          </a:p>
          <a:p>
            <a:pPr>
              <a:buNone/>
            </a:pPr>
            <a:br>
              <a:rPr lang="tr-TR" sz="2400" dirty="0">
                <a:hlinkClick r:id="rId2"/>
              </a:rPr>
            </a:br>
            <a:endParaRPr lang="tr-TR" sz="2200" dirty="0">
              <a:solidFill>
                <a:srgbClr val="000000"/>
              </a:solidFill>
            </a:endParaRPr>
          </a:p>
        </p:txBody>
      </p:sp>
      <p:pic>
        <p:nvPicPr>
          <p:cNvPr id="23556"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Başlık 1"/>
          <p:cNvSpPr>
            <a:spLocks noGrp="1"/>
          </p:cNvSpPr>
          <p:nvPr>
            <p:ph type="title"/>
          </p:nvPr>
        </p:nvSpPr>
        <p:spPr>
          <a:xfrm>
            <a:off x="457200" y="381000"/>
            <a:ext cx="8229600" cy="1143000"/>
          </a:xfrm>
        </p:spPr>
        <p:txBody>
          <a:bodyPr/>
          <a:lstStyle/>
          <a:p>
            <a:r>
              <a:rPr lang="tr-TR" sz="2000" b="1" dirty="0">
                <a:solidFill>
                  <a:srgbClr val="FF0000"/>
                </a:solidFill>
              </a:rPr>
              <a:t>BİLGİSAYAR DESTEKLİ EĞİTİMİN AVANTAJLARI NELERDİR?</a:t>
            </a:r>
            <a:br>
              <a:rPr lang="tr-TR" sz="2000" dirty="0">
                <a:solidFill>
                  <a:srgbClr val="FF0000"/>
                </a:solidFill>
              </a:rPr>
            </a:br>
            <a:br>
              <a:rPr lang="tr-TR" sz="2000" dirty="0">
                <a:hlinkClick r:id="rId2"/>
              </a:rPr>
            </a:br>
            <a:endParaRPr lang="tr-TR" sz="2000" dirty="0">
              <a:solidFill>
                <a:srgbClr val="FF0000"/>
              </a:solidFill>
              <a:latin typeface="Times New Roman" pitchFamily="18" charset="0"/>
              <a:cs typeface="Times New Roman" pitchFamily="18" charset="0"/>
            </a:endParaRPr>
          </a:p>
        </p:txBody>
      </p:sp>
      <p:sp>
        <p:nvSpPr>
          <p:cNvPr id="24579" name="İçerik Yer Tutucusu 2"/>
          <p:cNvSpPr>
            <a:spLocks noGrp="1"/>
          </p:cNvSpPr>
          <p:nvPr>
            <p:ph idx="1"/>
          </p:nvPr>
        </p:nvSpPr>
        <p:spPr/>
        <p:txBody>
          <a:bodyPr/>
          <a:lstStyle/>
          <a:p>
            <a:pPr eaLnBrk="1" hangingPunct="1">
              <a:buNone/>
            </a:pPr>
            <a:r>
              <a:rPr lang="tr-TR" sz="4000" b="1" dirty="0"/>
              <a:t>. </a:t>
            </a:r>
            <a:r>
              <a:rPr lang="tr-TR" sz="2000" b="1" dirty="0">
                <a:latin typeface="Times New Roman" pitchFamily="18" charset="0"/>
                <a:cs typeface="Times New Roman" pitchFamily="18" charset="0"/>
              </a:rPr>
              <a:t>Çeşitlilik</a:t>
            </a:r>
            <a:br>
              <a:rPr lang="tr-TR" sz="2000" dirty="0">
                <a:latin typeface="Times New Roman" pitchFamily="18" charset="0"/>
                <a:cs typeface="Times New Roman" pitchFamily="18" charset="0"/>
              </a:rPr>
            </a:br>
            <a:r>
              <a:rPr lang="tr-TR" sz="2000" dirty="0">
                <a:latin typeface="Times New Roman" pitchFamily="18" charset="0"/>
                <a:cs typeface="Times New Roman" pitchFamily="18" charset="0"/>
              </a:rPr>
              <a:t> Bilgisayarın yardımıyla öğrencilerin ilgisini çekebilecek yazılar, grafikler ve sesler eklenebilir.</a:t>
            </a:r>
            <a:br>
              <a:rPr lang="tr-TR" sz="2000" dirty="0">
                <a:latin typeface="Times New Roman" pitchFamily="18" charset="0"/>
                <a:cs typeface="Times New Roman" pitchFamily="18" charset="0"/>
              </a:rPr>
            </a:br>
            <a:r>
              <a:rPr lang="tr-TR" sz="2000" dirty="0">
                <a:latin typeface="Times New Roman" pitchFamily="18" charset="0"/>
                <a:cs typeface="Times New Roman" pitchFamily="18" charset="0"/>
              </a:rPr>
              <a:t> Aynı zamanda uygulamalara çeşitli uyarı mesajları ve geri bildirimde kullanılabilecek çok çeşitli araçlarda eklenebilir.</a:t>
            </a:r>
            <a:br>
              <a:rPr lang="tr-TR" sz="2000" dirty="0">
                <a:latin typeface="Times New Roman" pitchFamily="18" charset="0"/>
                <a:cs typeface="Times New Roman" pitchFamily="18" charset="0"/>
              </a:rPr>
            </a:br>
            <a:r>
              <a:rPr lang="tr-TR" sz="2000" dirty="0">
                <a:latin typeface="Times New Roman" pitchFamily="18" charset="0"/>
                <a:cs typeface="Times New Roman" pitchFamily="18" charset="0"/>
              </a:rPr>
              <a:t> Ayrıca öğrenme ortamı Internet ve çoklu algı sunuları kullanılarak</a:t>
            </a:r>
          </a:p>
          <a:p>
            <a:pPr eaLnBrk="1" hangingPunct="1">
              <a:buNone/>
            </a:pPr>
            <a:r>
              <a:rPr lang="tr-TR" sz="2000" dirty="0">
                <a:latin typeface="Times New Roman" pitchFamily="18" charset="0"/>
                <a:cs typeface="Times New Roman" pitchFamily="18" charset="0"/>
              </a:rPr>
              <a:t>	geliştirebilirler.</a:t>
            </a:r>
          </a:p>
          <a:p>
            <a:pPr eaLnBrk="1" hangingPunct="1">
              <a:buFont typeface="Arial" pitchFamily="34" charset="0"/>
              <a:buChar char="•"/>
            </a:pPr>
            <a:r>
              <a:rPr lang="tr-TR" sz="2000" dirty="0">
                <a:latin typeface="Times New Roman" pitchFamily="18" charset="0"/>
                <a:cs typeface="Times New Roman" pitchFamily="18" charset="0"/>
              </a:rPr>
              <a:t> </a:t>
            </a:r>
            <a:r>
              <a:rPr lang="tr-TR" sz="2000" b="1" dirty="0">
                <a:latin typeface="Times New Roman" pitchFamily="18" charset="0"/>
                <a:cs typeface="Times New Roman" pitchFamily="18" charset="0"/>
              </a:rPr>
              <a:t>Kayıt Tutma</a:t>
            </a:r>
          </a:p>
          <a:p>
            <a:pPr eaLnBrk="1" hangingPunct="1">
              <a:buNone/>
            </a:pPr>
            <a:r>
              <a:rPr lang="tr-TR" sz="2000" dirty="0"/>
              <a:t>	Bir öğrencinin nerede kaldığı ve/veya öğrenme sürecinin neresinde olduğu, bilgisayarın kayıt tutma yeteneğinden faydalanarak öğrenilebilirler.</a:t>
            </a:r>
            <a:endParaRPr lang="tr-TR" sz="2000" dirty="0">
              <a:latin typeface="Times New Roman" pitchFamily="18" charset="0"/>
              <a:cs typeface="Times New Roman" pitchFamily="18" charset="0"/>
            </a:endParaRPr>
          </a:p>
        </p:txBody>
      </p:sp>
      <p:pic>
        <p:nvPicPr>
          <p:cNvPr id="24580"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381000"/>
            <a:ext cx="8229600" cy="1143000"/>
          </a:xfrm>
        </p:spPr>
        <p:txBody>
          <a:bodyPr/>
          <a:lstStyle/>
          <a:p>
            <a:pPr eaLnBrk="1" hangingPunct="1"/>
            <a:endParaRPr lang="tr-TR" sz="5400" dirty="0"/>
          </a:p>
        </p:txBody>
      </p:sp>
      <p:sp>
        <p:nvSpPr>
          <p:cNvPr id="25603" name="İçerik Yer Tutucusu 2"/>
          <p:cNvSpPr>
            <a:spLocks noGrp="1"/>
          </p:cNvSpPr>
          <p:nvPr>
            <p:ph idx="1"/>
          </p:nvPr>
        </p:nvSpPr>
        <p:spPr/>
        <p:txBody>
          <a:bodyPr/>
          <a:lstStyle/>
          <a:p>
            <a:pPr eaLnBrk="1" hangingPunct="1">
              <a:buFont typeface="Arial" pitchFamily="34" charset="0"/>
              <a:buChar char="•"/>
            </a:pPr>
            <a:r>
              <a:rPr lang="tr-TR" sz="2400" b="1" dirty="0">
                <a:latin typeface="Times New Roman" pitchFamily="18" charset="0"/>
                <a:cs typeface="Times New Roman" pitchFamily="18" charset="0"/>
              </a:rPr>
              <a:t>Uygunluk</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Daha önceden gördüğü ve yeterince hakim olmadığı konuları tekrar gözden geçirmesini ve Tamamen bildiği konuları atlamasına olanak sağlar.</a:t>
            </a:r>
          </a:p>
          <a:p>
            <a:pPr eaLnBrk="1" hangingPunct="1">
              <a:buFont typeface="Arial" pitchFamily="34" charset="0"/>
              <a:buChar char="•"/>
            </a:pPr>
            <a:r>
              <a:rPr lang="tr-TR" sz="2400" b="1" dirty="0">
                <a:latin typeface="Times New Roman" pitchFamily="18" charset="0"/>
                <a:cs typeface="Times New Roman" pitchFamily="18" charset="0"/>
              </a:rPr>
              <a:t> Zamandan Bağımsızlık</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Bilgisayarlar, öğrencilerin çalışmak istedikleri anda çalışmaya hazır ve Ara vermek istedikleri anda da ara vermeye hazırdırlar.</a:t>
            </a:r>
          </a:p>
        </p:txBody>
      </p:sp>
      <p:pic>
        <p:nvPicPr>
          <p:cNvPr id="2560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p:cNvSpPr>
            <a:spLocks noGrp="1"/>
          </p:cNvSpPr>
          <p:nvPr>
            <p:ph type="title"/>
          </p:nvPr>
        </p:nvSpPr>
        <p:spPr>
          <a:xfrm>
            <a:off x="457200" y="381000"/>
            <a:ext cx="8229600" cy="1143000"/>
          </a:xfrm>
        </p:spPr>
        <p:txBody>
          <a:bodyPr/>
          <a:lstStyle/>
          <a:p>
            <a:pPr eaLnBrk="1" hangingPunct="1"/>
            <a:endParaRPr lang="tr-TR" dirty="0"/>
          </a:p>
        </p:txBody>
      </p:sp>
      <p:sp>
        <p:nvSpPr>
          <p:cNvPr id="26627" name="İçerik Yer Tutucusu 2"/>
          <p:cNvSpPr>
            <a:spLocks noGrp="1"/>
          </p:cNvSpPr>
          <p:nvPr>
            <p:ph idx="1"/>
          </p:nvPr>
        </p:nvSpPr>
        <p:spPr/>
        <p:txBody>
          <a:bodyPr/>
          <a:lstStyle/>
          <a:p>
            <a:r>
              <a:rPr lang="tr-TR" sz="2400" b="1" dirty="0">
                <a:latin typeface="Times New Roman" pitchFamily="18" charset="0"/>
                <a:cs typeface="Times New Roman" pitchFamily="18" charset="0"/>
              </a:rPr>
              <a:t>Görsel Çekicilik</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Görüntüler, grafikler, animasyonlar, ses efektleri yani </a:t>
            </a:r>
            <a:r>
              <a:rPr lang="tr-TR" sz="2400" dirty="0" err="1">
                <a:latin typeface="Times New Roman" pitchFamily="18" charset="0"/>
                <a:cs typeface="Times New Roman" pitchFamily="18" charset="0"/>
              </a:rPr>
              <a:t>multimedya</a:t>
            </a:r>
            <a:r>
              <a:rPr lang="tr-TR" sz="2400" dirty="0">
                <a:latin typeface="Times New Roman" pitchFamily="18" charset="0"/>
                <a:cs typeface="Times New Roman" pitchFamily="18" charset="0"/>
              </a:rPr>
              <a:t> ortamı </a:t>
            </a:r>
            <a:r>
              <a:rPr lang="tr-TR" sz="2400" dirty="0" err="1">
                <a:latin typeface="Times New Roman" pitchFamily="18" charset="0"/>
                <a:cs typeface="Times New Roman" pitchFamily="18" charset="0"/>
              </a:rPr>
              <a:t>öğretsel</a:t>
            </a:r>
            <a:r>
              <a:rPr lang="tr-TR" sz="2400" dirty="0">
                <a:latin typeface="Times New Roman" pitchFamily="18" charset="0"/>
                <a:cs typeface="Times New Roman" pitchFamily="18" charset="0"/>
              </a:rPr>
              <a:t> içeriğe gerçeklik katar,</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Bilgisayarı öğrenci için görsel olarak çekici hale getirmektedir.</a:t>
            </a:r>
          </a:p>
          <a:p>
            <a:r>
              <a:rPr lang="tr-TR" sz="2400" b="1" dirty="0">
                <a:latin typeface="Times New Roman" pitchFamily="18" charset="0"/>
                <a:cs typeface="Times New Roman" pitchFamily="18" charset="0"/>
              </a:rPr>
              <a:t>Güdüleme</a:t>
            </a:r>
          </a:p>
          <a:p>
            <a:pPr>
              <a:buNone/>
            </a:pP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İnteraktif</a:t>
            </a:r>
            <a:r>
              <a:rPr lang="tr-TR" sz="2400" dirty="0">
                <a:latin typeface="Times New Roman" pitchFamily="18" charset="0"/>
                <a:cs typeface="Times New Roman" pitchFamily="18" charset="0"/>
              </a:rPr>
              <a:t> yazılımların kullanımı, öğrenciye özel kişiselleştirilmiş mesajların iletilmesi</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Öğrencinin motivasyonunu arttırmaktadır.</a:t>
            </a:r>
          </a:p>
          <a:p>
            <a:pPr eaLnBrk="1" hangingPunct="1">
              <a:spcBef>
                <a:spcPct val="0"/>
              </a:spcBef>
            </a:pPr>
            <a:endParaRPr lang="tr-TR" sz="2600" dirty="0">
              <a:solidFill>
                <a:srgbClr val="000000"/>
              </a:solidFill>
            </a:endParaRPr>
          </a:p>
        </p:txBody>
      </p:sp>
      <p:pic>
        <p:nvPicPr>
          <p:cNvPr id="2662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457200" y="381000"/>
            <a:ext cx="8229600" cy="1143000"/>
          </a:xfrm>
        </p:spPr>
        <p:txBody>
          <a:bodyPr/>
          <a:lstStyle/>
          <a:p>
            <a:pPr eaLnBrk="1" hangingPunct="1"/>
            <a:endParaRPr lang="tr-TR" dirty="0"/>
          </a:p>
        </p:txBody>
      </p:sp>
      <p:sp>
        <p:nvSpPr>
          <p:cNvPr id="27651" name="İçerik Yer Tutucusu 2"/>
          <p:cNvSpPr>
            <a:spLocks noGrp="1"/>
          </p:cNvSpPr>
          <p:nvPr>
            <p:ph idx="1"/>
          </p:nvPr>
        </p:nvSpPr>
        <p:spPr/>
        <p:txBody>
          <a:bodyPr/>
          <a:lstStyle/>
          <a:p>
            <a:r>
              <a:rPr lang="tr-TR" sz="2400" b="1" dirty="0">
                <a:latin typeface="Times New Roman" pitchFamily="18" charset="0"/>
                <a:cs typeface="Times New Roman" pitchFamily="18" charset="0"/>
              </a:rPr>
              <a:t>Özel Durumlar</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Özel durumu olan öğrenciler için BDE önemli bir kaynaktır.</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Belli nedenlerle okula gelemeyen ve farklı geçmiş yaşantılar geçirmiş öğrenciler BDE ile öğrenimlerini sürdürebilir ve</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Kaynak olarak kullanıp eksiklerini tamamlayabilirler.</a:t>
            </a:r>
          </a:p>
          <a:p>
            <a:r>
              <a:rPr lang="tr-TR" sz="2400" b="1" dirty="0">
                <a:latin typeface="Times New Roman" pitchFamily="18" charset="0"/>
                <a:cs typeface="Times New Roman" pitchFamily="18" charset="0"/>
              </a:rPr>
              <a:t>Tutarlılık</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Bilgisayar tüm öğrencilere güvenilir ve tutarlı bir şekilde aynı öğretisel içeriği sunar.</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Öğretmene, günün saatine ve öğrenciden öğrenciye göre farklılık göstermez.</a:t>
            </a:r>
          </a:p>
        </p:txBody>
      </p:sp>
      <p:pic>
        <p:nvPicPr>
          <p:cNvPr id="2765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a:xfrm>
            <a:off x="457200" y="381000"/>
            <a:ext cx="8229600" cy="1143000"/>
          </a:xfrm>
        </p:spPr>
        <p:txBody>
          <a:bodyPr/>
          <a:lstStyle/>
          <a:p>
            <a:pPr eaLnBrk="1" hangingPunct="1"/>
            <a:endParaRPr lang="tr-TR" dirty="0"/>
          </a:p>
        </p:txBody>
      </p:sp>
      <p:sp>
        <p:nvSpPr>
          <p:cNvPr id="28675" name="İçerik Yer Tutucusu 2"/>
          <p:cNvSpPr>
            <a:spLocks noGrp="1"/>
          </p:cNvSpPr>
          <p:nvPr>
            <p:ph idx="1"/>
          </p:nvPr>
        </p:nvSpPr>
        <p:spPr/>
        <p:txBody>
          <a:bodyPr/>
          <a:lstStyle/>
          <a:p>
            <a:pPr eaLnBrk="1" hangingPunct="1">
              <a:buFontTx/>
              <a:buNone/>
            </a:pPr>
            <a:r>
              <a:rPr lang="tr-TR" dirty="0">
                <a:solidFill>
                  <a:srgbClr val="000000"/>
                </a:solidFill>
              </a:rPr>
              <a:t>	</a:t>
            </a:r>
            <a:endParaRPr lang="tr-TR" dirty="0"/>
          </a:p>
        </p:txBody>
      </p:sp>
      <p:pic>
        <p:nvPicPr>
          <p:cNvPr id="2867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Dikdörtgen"/>
          <p:cNvSpPr/>
          <p:nvPr/>
        </p:nvSpPr>
        <p:spPr>
          <a:xfrm>
            <a:off x="533400" y="1600200"/>
            <a:ext cx="8153400" cy="3323987"/>
          </a:xfrm>
          <a:prstGeom prst="rect">
            <a:avLst/>
          </a:prstGeom>
        </p:spPr>
        <p:txBody>
          <a:bodyPr wrap="square">
            <a:spAutoFit/>
          </a:bodyPr>
          <a:lstStyle/>
          <a:p>
            <a:pPr>
              <a:buFont typeface="Arial" pitchFamily="34" charset="0"/>
              <a:buChar char="•"/>
            </a:pPr>
            <a:r>
              <a:rPr lang="tr-TR" b="1" dirty="0"/>
              <a:t>  </a:t>
            </a:r>
            <a:r>
              <a:rPr lang="tr-TR" sz="2400" b="1" dirty="0">
                <a:latin typeface="Times New Roman" pitchFamily="18" charset="0"/>
                <a:cs typeface="Times New Roman" pitchFamily="18" charset="0"/>
              </a:rPr>
              <a:t>Etkinlik ve Etkililik</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Bilgisayar, hem birden fazla duyu organına hitap ederek,</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Hem de daha az zamanda daha fazla öğrenmesini sağlayarak öğrencinin öğrenme başarısını artırabilir.</a:t>
            </a:r>
          </a:p>
          <a:p>
            <a:endParaRPr lang="tr-TR" sz="2400" dirty="0">
              <a:latin typeface="Times New Roman" pitchFamily="18" charset="0"/>
              <a:cs typeface="Times New Roman" pitchFamily="18" charset="0"/>
            </a:endParaRPr>
          </a:p>
          <a:p>
            <a:pPr>
              <a:buFont typeface="Arial" pitchFamily="34" charset="0"/>
              <a:buChar char="•"/>
            </a:pPr>
            <a:r>
              <a:rPr lang="tr-TR" sz="2400" b="1" dirty="0">
                <a:latin typeface="Times New Roman" pitchFamily="18" charset="0"/>
                <a:cs typeface="Times New Roman" pitchFamily="18" charset="0"/>
              </a:rPr>
              <a:t> Bilgi Yönetimi</a:t>
            </a:r>
          </a:p>
          <a:p>
            <a:r>
              <a:rPr lang="tr-TR" sz="2400" dirty="0">
                <a:latin typeface="Times New Roman" pitchFamily="18" charset="0"/>
                <a:cs typeface="Times New Roman" pitchFamily="18" charset="0"/>
              </a:rPr>
              <a:t>Her türlü bilgiye ulaşmayı, İstediğimiz formatta grafik, ses ve görüntü dosyalarını bir arada kullanmaya olanak sağlar. </a:t>
            </a:r>
            <a:br>
              <a:rPr lang="tr-TR" sz="2400" dirty="0">
                <a:latin typeface="Times New Roman" pitchFamily="18" charset="0"/>
                <a:cs typeface="Times New Roman" pitchFamily="18" charset="0"/>
              </a:rPr>
            </a:b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381000"/>
            <a:ext cx="8229600" cy="1143000"/>
          </a:xfrm>
        </p:spPr>
        <p:txBody>
          <a:bodyPr/>
          <a:lstStyle/>
          <a:p>
            <a:pPr eaLnBrk="1" hangingPunct="1"/>
            <a:endParaRPr lang="tr-TR" dirty="0"/>
          </a:p>
        </p:txBody>
      </p:sp>
      <p:sp>
        <p:nvSpPr>
          <p:cNvPr id="29699" name="İçerik Yer Tutucusu 2"/>
          <p:cNvSpPr>
            <a:spLocks noGrp="1"/>
          </p:cNvSpPr>
          <p:nvPr>
            <p:ph idx="1"/>
          </p:nvPr>
        </p:nvSpPr>
        <p:spPr/>
        <p:txBody>
          <a:bodyPr/>
          <a:lstStyle/>
          <a:p>
            <a:r>
              <a:rPr lang="tr-TR" sz="2400" b="1" dirty="0">
                <a:latin typeface="Times New Roman" pitchFamily="18" charset="0"/>
                <a:cs typeface="Times New Roman" pitchFamily="18" charset="0"/>
              </a:rPr>
              <a:t> Öğrenme Hızı</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BDE’nin sunduğu en önemli fayda belki de, öğrencilerin kendi öğrenme hızlarına uygun olarak konuyu işlemeleri ve gerek duyduklarında aynı konuyu tekrar çalışma olanağı bulabilmeleridir.</a:t>
            </a:r>
          </a:p>
          <a:p>
            <a:r>
              <a:rPr lang="tr-TR" sz="2400" b="1" dirty="0">
                <a:latin typeface="Times New Roman" pitchFamily="18" charset="0"/>
                <a:cs typeface="Times New Roman" pitchFamily="18" charset="0"/>
              </a:rPr>
              <a:t> Katılımcı Öğrenme</a:t>
            </a:r>
            <a:br>
              <a:rPr lang="tr-TR" sz="2400" b="1" dirty="0">
                <a:latin typeface="Times New Roman" pitchFamily="18" charset="0"/>
                <a:cs typeface="Times New Roman" pitchFamily="18" charset="0"/>
              </a:rPr>
            </a:br>
            <a:r>
              <a:rPr lang="tr-TR" sz="2400" dirty="0">
                <a:latin typeface="Times New Roman" pitchFamily="18" charset="0"/>
                <a:cs typeface="Times New Roman" pitchFamily="18" charset="0"/>
              </a:rPr>
              <a:t>BDE ortamındaki her öğrenci aktif şekilde etkinliklere katılır ve etkinliklerdeki performansı hakkında dönüt alır.</a:t>
            </a:r>
            <a:endParaRPr lang="tr-TR" sz="2400" dirty="0">
              <a:solidFill>
                <a:srgbClr val="000000"/>
              </a:solidFill>
              <a:latin typeface="Times New Roman" pitchFamily="18" charset="0"/>
              <a:cs typeface="Times New Roman" pitchFamily="18" charset="0"/>
            </a:endParaRPr>
          </a:p>
        </p:txBody>
      </p:sp>
      <p:pic>
        <p:nvPicPr>
          <p:cNvPr id="2970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Başlık 1"/>
          <p:cNvSpPr>
            <a:spLocks noGrp="1"/>
          </p:cNvSpPr>
          <p:nvPr>
            <p:ph type="title"/>
          </p:nvPr>
        </p:nvSpPr>
        <p:spPr>
          <a:xfrm>
            <a:off x="457200" y="381000"/>
            <a:ext cx="8229600" cy="1143000"/>
          </a:xfrm>
        </p:spPr>
        <p:txBody>
          <a:bodyPr/>
          <a:lstStyle/>
          <a:p>
            <a:pPr eaLnBrk="1" hangingPunct="1"/>
            <a:br>
              <a:rPr lang="tr-TR" sz="2000" b="1" dirty="0">
                <a:solidFill>
                  <a:srgbClr val="FF0000"/>
                </a:solidFill>
                <a:latin typeface="Times New Roman" pitchFamily="18" charset="0"/>
                <a:cs typeface="Times New Roman" pitchFamily="18" charset="0"/>
              </a:rPr>
            </a:br>
            <a:r>
              <a:rPr lang="tr-TR" sz="2000" b="1" dirty="0">
                <a:solidFill>
                  <a:srgbClr val="FF0000"/>
                </a:solidFill>
                <a:latin typeface="Times New Roman" pitchFamily="18" charset="0"/>
                <a:cs typeface="Times New Roman" pitchFamily="18" charset="0"/>
              </a:rPr>
              <a:t>BİLGİSAYAR DESTEKLİ EĞİTİMDE KULLANILAN YAYGIN UYGULAMA TÜRLERİ</a:t>
            </a:r>
            <a:br>
              <a:rPr lang="tr-TR" dirty="0">
                <a:solidFill>
                  <a:srgbClr val="FF0000"/>
                </a:solidFill>
                <a:latin typeface="Times New Roman" pitchFamily="18" charset="0"/>
                <a:cs typeface="Times New Roman" pitchFamily="18" charset="0"/>
              </a:rPr>
            </a:br>
            <a:endParaRPr lang="tr-TR" dirty="0">
              <a:solidFill>
                <a:srgbClr val="FF0000"/>
              </a:solidFill>
              <a:latin typeface="Times New Roman" pitchFamily="18" charset="0"/>
              <a:cs typeface="Times New Roman" pitchFamily="18" charset="0"/>
            </a:endParaRPr>
          </a:p>
        </p:txBody>
      </p:sp>
      <p:sp>
        <p:nvSpPr>
          <p:cNvPr id="30723" name="İçerik Yer Tutucusu 2"/>
          <p:cNvSpPr>
            <a:spLocks noGrp="1"/>
          </p:cNvSpPr>
          <p:nvPr>
            <p:ph idx="1"/>
          </p:nvPr>
        </p:nvSpPr>
        <p:spPr/>
        <p:txBody>
          <a:bodyPr/>
          <a:lstStyle/>
          <a:p>
            <a:pPr>
              <a:buNone/>
            </a:pPr>
            <a:r>
              <a:rPr lang="tr-TR" sz="2400" dirty="0">
                <a:latin typeface="Times New Roman" pitchFamily="18" charset="0"/>
                <a:cs typeface="Times New Roman" pitchFamily="18" charset="0"/>
              </a:rPr>
              <a:t>	 Öğretici Programlar/Bire-bir Uygulama</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Alıştırma Uygulama Programları</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Benzeşim (Simülasyon) Programları</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Eğitsel/Öğretici Oyunlar</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Problem Çözme/Test Programları</a:t>
            </a:r>
            <a:br>
              <a:rPr lang="tr-TR" sz="2400" dirty="0">
                <a:latin typeface="Times New Roman" pitchFamily="18" charset="0"/>
                <a:cs typeface="Times New Roman" pitchFamily="18" charset="0"/>
              </a:rPr>
            </a:br>
            <a:r>
              <a:rPr lang="tr-TR" sz="2400" dirty="0" err="1">
                <a:latin typeface="Times New Roman" pitchFamily="18" charset="0"/>
                <a:cs typeface="Times New Roman" pitchFamily="18" charset="0"/>
              </a:rPr>
              <a:t>Hipermedya</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Açık-uçlu Öğrenme Ortamları</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Web-tabanlı Öğrenme</a:t>
            </a:r>
          </a:p>
        </p:txBody>
      </p:sp>
      <p:pic>
        <p:nvPicPr>
          <p:cNvPr id="3072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 name="Picture 1" descr="C:\Users\user\Desktop\cc (1).jpg"/>
          <p:cNvPicPr>
            <a:picLocks noChangeAspect="1" noChangeArrowheads="1"/>
          </p:cNvPicPr>
          <p:nvPr/>
        </p:nvPicPr>
        <p:blipFill>
          <a:blip r:embed="rId3" cstate="print"/>
          <a:srcRect/>
          <a:stretch>
            <a:fillRect/>
          </a:stretch>
        </p:blipFill>
        <p:spPr bwMode="auto">
          <a:xfrm>
            <a:off x="5638800" y="2395538"/>
            <a:ext cx="3505200" cy="2066925"/>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a:xfrm>
            <a:off x="457200" y="381000"/>
            <a:ext cx="8229600" cy="1143000"/>
          </a:xfrm>
        </p:spPr>
        <p:txBody>
          <a:bodyPr/>
          <a:lstStyle/>
          <a:p>
            <a:pPr eaLnBrk="1" hangingPunct="1"/>
            <a:r>
              <a:rPr lang="tr-TR" dirty="0"/>
              <a:t>Araştırma</a:t>
            </a:r>
          </a:p>
        </p:txBody>
      </p:sp>
      <p:sp>
        <p:nvSpPr>
          <p:cNvPr id="6" name="5 İçerik Yer Tutucusu"/>
          <p:cNvSpPr>
            <a:spLocks noGrp="1"/>
          </p:cNvSpPr>
          <p:nvPr>
            <p:ph idx="1"/>
          </p:nvPr>
        </p:nvSpPr>
        <p:spPr/>
        <p:txBody>
          <a:bodyPr/>
          <a:lstStyle/>
          <a:p>
            <a:pPr>
              <a:buNone/>
            </a:pPr>
            <a:r>
              <a:rPr lang="tr-TR" sz="2000" dirty="0"/>
              <a:t>	</a:t>
            </a:r>
            <a:r>
              <a:rPr lang="tr-TR" sz="2400" dirty="0">
                <a:latin typeface="Times New Roman" pitchFamily="18" charset="0"/>
                <a:cs typeface="Times New Roman" pitchFamily="18" charset="0"/>
              </a:rPr>
              <a:t>Okulöncesi eğitimde güncel bilgisayar uygulamalarını gözlemleyen İrlandalı araştırmacılar </a:t>
            </a:r>
            <a:r>
              <a:rPr lang="tr-TR" sz="2400" dirty="0" err="1">
                <a:latin typeface="Times New Roman" pitchFamily="18" charset="0"/>
                <a:cs typeface="Times New Roman" pitchFamily="18" charset="0"/>
              </a:rPr>
              <a:t>Plowman</a:t>
            </a:r>
            <a:r>
              <a:rPr lang="tr-TR" sz="2400" dirty="0">
                <a:latin typeface="Times New Roman" pitchFamily="18" charset="0"/>
                <a:cs typeface="Times New Roman" pitchFamily="18" charset="0"/>
              </a:rPr>
              <a:t> ve </a:t>
            </a:r>
            <a:r>
              <a:rPr lang="tr-TR" sz="2400" dirty="0" err="1">
                <a:latin typeface="Times New Roman" pitchFamily="18" charset="0"/>
                <a:cs typeface="Times New Roman" pitchFamily="18" charset="0"/>
              </a:rPr>
              <a:t>Stephen</a:t>
            </a:r>
            <a:r>
              <a:rPr lang="tr-TR" sz="2400" dirty="0">
                <a:latin typeface="Times New Roman" pitchFamily="18" charset="0"/>
                <a:cs typeface="Times New Roman" pitchFamily="18" charset="0"/>
              </a:rPr>
              <a:t> anaokullarında bilgisayarın serbest oyun zamanında </a:t>
            </a:r>
          </a:p>
          <a:p>
            <a:pPr>
              <a:buNone/>
            </a:pPr>
            <a:r>
              <a:rPr lang="tr-TR" sz="2400" dirty="0">
                <a:latin typeface="Times New Roman" pitchFamily="18" charset="0"/>
                <a:cs typeface="Times New Roman" pitchFamily="18" charset="0"/>
              </a:rPr>
              <a:t>	oyun seçeneklerinden biri olarak kullanıldığını tespit etmişlerdir. </a:t>
            </a:r>
            <a:r>
              <a:rPr lang="tr-TR" sz="2400" dirty="0" err="1">
                <a:latin typeface="Times New Roman" pitchFamily="18" charset="0"/>
                <a:cs typeface="Times New Roman" pitchFamily="18" charset="0"/>
              </a:rPr>
              <a:t>Plowman</a:t>
            </a:r>
            <a:r>
              <a:rPr lang="tr-TR" sz="2400" dirty="0">
                <a:latin typeface="Times New Roman" pitchFamily="18" charset="0"/>
                <a:cs typeface="Times New Roman" pitchFamily="18" charset="0"/>
              </a:rPr>
              <a:t> ve </a:t>
            </a:r>
            <a:r>
              <a:rPr lang="tr-TR" sz="2400" dirty="0" err="1">
                <a:latin typeface="Times New Roman" pitchFamily="18" charset="0"/>
                <a:cs typeface="Times New Roman" pitchFamily="18" charset="0"/>
              </a:rPr>
              <a:t>Stephen</a:t>
            </a:r>
            <a:r>
              <a:rPr lang="tr-TR" sz="2400" dirty="0">
                <a:latin typeface="Times New Roman" pitchFamily="18" charset="0"/>
                <a:cs typeface="Times New Roman" pitchFamily="18" charset="0"/>
              </a:rPr>
              <a:t>, 2005’te yayınladıkları çalışmada, ana etkinlik odasında kurulu olan tek bilgisayarda </a:t>
            </a:r>
          </a:p>
          <a:p>
            <a:pPr>
              <a:buNone/>
            </a:pPr>
            <a:r>
              <a:rPr lang="tr-TR" sz="2400" dirty="0">
                <a:latin typeface="Times New Roman" pitchFamily="18" charset="0"/>
                <a:cs typeface="Times New Roman" pitchFamily="18" charset="0"/>
              </a:rPr>
              <a:t>	çocukların Mine’nin Matematik Evi benzeri eğitsel yazılımlar kullandıklarını ve bu süre zarfında can sıkıntısı, hüsran ve ilgisizlik gibi duygular yaşadıklarını gözlemişlerdir.</a:t>
            </a:r>
          </a:p>
          <a:p>
            <a:endParaRPr lang="tr-TR" sz="20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a:xfrm>
            <a:off x="457200" y="381000"/>
            <a:ext cx="8229600" cy="1143000"/>
          </a:xfrm>
        </p:spPr>
        <p:txBody>
          <a:bodyPr/>
          <a:lstStyle/>
          <a:p>
            <a:pPr eaLnBrk="1" hangingPunct="1"/>
            <a:r>
              <a:rPr lang="tr-TR" dirty="0"/>
              <a:t>Araştırma</a:t>
            </a:r>
          </a:p>
        </p:txBody>
      </p:sp>
      <p:sp>
        <p:nvSpPr>
          <p:cNvPr id="28675" name="İçerik Yer Tutucusu 2"/>
          <p:cNvSpPr>
            <a:spLocks noGrp="1"/>
          </p:cNvSpPr>
          <p:nvPr>
            <p:ph idx="1"/>
          </p:nvPr>
        </p:nvSpPr>
        <p:spPr/>
        <p:txBody>
          <a:bodyPr/>
          <a:lstStyle/>
          <a:p>
            <a:pPr>
              <a:buNone/>
            </a:pPr>
            <a:r>
              <a:rPr lang="tr-TR" sz="2800" dirty="0">
                <a:latin typeface="Times New Roman" pitchFamily="18" charset="0"/>
                <a:cs typeface="Times New Roman" pitchFamily="18" charset="0"/>
              </a:rPr>
              <a:t>	Bu sırada öğretmenin denetimi yalnızca çocukların sırasını takip etmek ve zarar verici davranışlardan uzak durmalarını sağlamakla sınırlı kalmıştır. Öğretmenler, çocukların bilgisayar oynamaktan hoşlandıklarını ve bu tür oyunun çocukları bilgi toplumuna hazırladığını söylemişler, ancak bilişsel gelişime nasıl katkıda bulunduğunu veya bu </a:t>
            </a:r>
          </a:p>
          <a:p>
            <a:pPr>
              <a:buNone/>
            </a:pPr>
            <a:r>
              <a:rPr lang="tr-TR" sz="2800" dirty="0">
                <a:latin typeface="Times New Roman" pitchFamily="18" charset="0"/>
                <a:cs typeface="Times New Roman" pitchFamily="18" charset="0"/>
              </a:rPr>
              <a:t>	yolla nelerin öğrenildiğini ifade etmekte güçlük çekmişlerdir.</a:t>
            </a:r>
          </a:p>
        </p:txBody>
      </p:sp>
      <p:pic>
        <p:nvPicPr>
          <p:cNvPr id="2867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a:xfrm>
            <a:off x="457200" y="381000"/>
            <a:ext cx="8229600" cy="1143000"/>
          </a:xfrm>
        </p:spPr>
        <p:txBody>
          <a:bodyPr/>
          <a:lstStyle/>
          <a:p>
            <a:pPr eaLnBrk="1" hangingPunct="1"/>
            <a:endParaRPr lang="tr-TR" dirty="0"/>
          </a:p>
        </p:txBody>
      </p:sp>
      <p:sp>
        <p:nvSpPr>
          <p:cNvPr id="28675" name="İçerik Yer Tutucusu 2"/>
          <p:cNvSpPr>
            <a:spLocks noGrp="1"/>
          </p:cNvSpPr>
          <p:nvPr>
            <p:ph idx="1"/>
          </p:nvPr>
        </p:nvSpPr>
        <p:spPr/>
        <p:txBody>
          <a:bodyPr/>
          <a:lstStyle/>
          <a:p>
            <a:pPr>
              <a:buNone/>
            </a:pPr>
            <a:r>
              <a:rPr lang="tr-TR" dirty="0">
                <a:solidFill>
                  <a:srgbClr val="000000"/>
                </a:solidFill>
              </a:rPr>
              <a:t>	</a:t>
            </a:r>
            <a:r>
              <a:rPr lang="tr-TR" sz="2400" dirty="0">
                <a:latin typeface="Times New Roman" pitchFamily="18" charset="0"/>
                <a:cs typeface="Times New Roman" pitchFamily="18" charset="0"/>
              </a:rPr>
              <a:t>Ülkemizde okul öncesi eğitimde teknoloji kullanımıyla ilgili sağlıklı veriler bulunmamasına rağmen dünyanın çoğu ülkesinde olduğu gibi yoğun bir ilgi mevcuttur. Ancak, İrlanda örneğinde olduğu gibi, bilgisayar teknolojisiyle çocuk gelişiminin nasıl desteklenebileceğine dair ülkemizdeki erken çocukluk eğitimcilerinin anlaşılabilir, </a:t>
            </a:r>
          </a:p>
          <a:p>
            <a:pPr>
              <a:buNone/>
            </a:pPr>
            <a:r>
              <a:rPr lang="tr-TR" sz="2400" dirty="0">
                <a:latin typeface="Times New Roman" pitchFamily="18" charset="0"/>
                <a:cs typeface="Times New Roman" pitchFamily="18" charset="0"/>
              </a:rPr>
              <a:t>	araştırmalarla temellendirilmiş bir bakış açısı olduğu söylenemez. </a:t>
            </a:r>
            <a:br>
              <a:rPr lang="tr-TR" sz="2400" dirty="0">
                <a:latin typeface="Times New Roman" pitchFamily="18" charset="0"/>
                <a:cs typeface="Times New Roman" pitchFamily="18" charset="0"/>
              </a:rPr>
            </a:br>
            <a:endParaRPr lang="tr-TR" sz="2400" dirty="0">
              <a:latin typeface="Times New Roman" pitchFamily="18" charset="0"/>
              <a:cs typeface="Times New Roman" pitchFamily="18" charset="0"/>
            </a:endParaRPr>
          </a:p>
        </p:txBody>
      </p:sp>
      <p:pic>
        <p:nvPicPr>
          <p:cNvPr id="2867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381000"/>
            <a:ext cx="8229600" cy="1143000"/>
          </a:xfrm>
        </p:spPr>
        <p:txBody>
          <a:bodyPr/>
          <a:lstStyle/>
          <a:p>
            <a:pPr eaLnBrk="1" hangingPunct="1"/>
            <a:r>
              <a:rPr lang="tr-TR" dirty="0"/>
              <a:t>Bir Başka Araştırma</a:t>
            </a:r>
          </a:p>
        </p:txBody>
      </p:sp>
      <p:sp>
        <p:nvSpPr>
          <p:cNvPr id="29699" name="İçerik Yer Tutucusu 2"/>
          <p:cNvSpPr>
            <a:spLocks noGrp="1"/>
          </p:cNvSpPr>
          <p:nvPr>
            <p:ph idx="1"/>
          </p:nvPr>
        </p:nvSpPr>
        <p:spPr/>
        <p:txBody>
          <a:bodyPr/>
          <a:lstStyle/>
          <a:p>
            <a:pPr>
              <a:buNone/>
            </a:pPr>
            <a:r>
              <a:rPr lang="tr-TR" sz="2400" dirty="0"/>
              <a:t>	</a:t>
            </a:r>
            <a:r>
              <a:rPr lang="tr-TR" sz="2400" dirty="0" err="1">
                <a:latin typeface="Times New Roman" pitchFamily="18" charset="0"/>
                <a:cs typeface="Times New Roman" pitchFamily="18" charset="0"/>
              </a:rPr>
              <a:t>Barbuto</a:t>
            </a:r>
            <a:r>
              <a:rPr lang="tr-TR" sz="2400" dirty="0">
                <a:latin typeface="Times New Roman" pitchFamily="18" charset="0"/>
                <a:cs typeface="Times New Roman" pitchFamily="18" charset="0"/>
              </a:rPr>
              <a:t> ve meslektaşlarının 2003’te yayınlamış oldukları çalışma da A.B.D. New </a:t>
            </a:r>
            <a:r>
              <a:rPr lang="tr-TR" sz="2400" dirty="0" err="1">
                <a:latin typeface="Times New Roman" pitchFamily="18" charset="0"/>
                <a:cs typeface="Times New Roman" pitchFamily="18" charset="0"/>
              </a:rPr>
              <a:t>England</a:t>
            </a:r>
            <a:r>
              <a:rPr lang="tr-TR" sz="2400" dirty="0">
                <a:latin typeface="Times New Roman" pitchFamily="18" charset="0"/>
                <a:cs typeface="Times New Roman" pitchFamily="18" charset="0"/>
              </a:rPr>
              <a:t> anaokullarında yürütülen </a:t>
            </a:r>
          </a:p>
          <a:p>
            <a:pPr>
              <a:buNone/>
            </a:pPr>
            <a:r>
              <a:rPr lang="tr-TR" sz="2400" dirty="0">
                <a:latin typeface="Times New Roman" pitchFamily="18" charset="0"/>
                <a:cs typeface="Times New Roman" pitchFamily="18" charset="0"/>
              </a:rPr>
              <a:t>	“Okulöncesi Eğitim için Teknoloji” (Tech4PreK) adlı proje kapsamında öğretmenlere bilgisayar teknolojilerinin çocuk gelişimiyle uyumlu kullanımına yönelik eğitim sunulur. Yazılım ve donanım seçimi, eğitim programını planlama, öğretim materyali geliştirme, çocukların gelişimini gözlemleyip belgeleme; çocukların kazanımları ve sınıf etkinliklerini ailelere bildirme konuları işlenir.</a:t>
            </a:r>
          </a:p>
          <a:p>
            <a:endParaRPr lang="tr-TR" sz="2400" dirty="0">
              <a:solidFill>
                <a:srgbClr val="000000"/>
              </a:solidFill>
              <a:latin typeface="Times New Roman" pitchFamily="18" charset="0"/>
              <a:cs typeface="Times New Roman" pitchFamily="18" charset="0"/>
            </a:endParaRPr>
          </a:p>
        </p:txBody>
      </p:sp>
      <p:pic>
        <p:nvPicPr>
          <p:cNvPr id="2970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381000"/>
            <a:ext cx="8229600" cy="1143000"/>
          </a:xfrm>
        </p:spPr>
        <p:txBody>
          <a:bodyPr/>
          <a:lstStyle/>
          <a:p>
            <a:pPr eaLnBrk="1" hangingPunct="1"/>
            <a:endParaRPr lang="tr-TR" dirty="0"/>
          </a:p>
        </p:txBody>
      </p:sp>
      <p:sp>
        <p:nvSpPr>
          <p:cNvPr id="29699" name="İçerik Yer Tutucusu 2"/>
          <p:cNvSpPr>
            <a:spLocks noGrp="1"/>
          </p:cNvSpPr>
          <p:nvPr>
            <p:ph idx="1"/>
          </p:nvPr>
        </p:nvSpPr>
        <p:spPr/>
        <p:txBody>
          <a:bodyPr/>
          <a:lstStyle/>
          <a:p>
            <a:pPr>
              <a:buNone/>
            </a:pPr>
            <a:r>
              <a:rPr lang="tr-TR" sz="2400" dirty="0"/>
              <a:t>	</a:t>
            </a:r>
            <a:r>
              <a:rPr lang="tr-TR" sz="2800" dirty="0">
                <a:latin typeface="Times New Roman" pitchFamily="18" charset="0"/>
                <a:cs typeface="Times New Roman" pitchFamily="18" charset="0"/>
              </a:rPr>
              <a:t>Ayrıca öğretmenler temel bilgisayar becerilerini geliştirmek üzere </a:t>
            </a:r>
            <a:r>
              <a:rPr lang="tr-TR" sz="2800" dirty="0" err="1">
                <a:latin typeface="Times New Roman" pitchFamily="18" charset="0"/>
                <a:cs typeface="Times New Roman" pitchFamily="18" charset="0"/>
              </a:rPr>
              <a:t>çalıştaylara</a:t>
            </a:r>
            <a:r>
              <a:rPr lang="tr-TR" sz="2800" dirty="0">
                <a:latin typeface="Times New Roman" pitchFamily="18" charset="0"/>
                <a:cs typeface="Times New Roman" pitchFamily="18" charset="0"/>
              </a:rPr>
              <a:t> katılırlar. Bu çerçevede bilgi ve becerilerini geliştiren öğretmenler bilgisayar teknolojilerini anlamaya odaklı kullanmayı öğrenirler. </a:t>
            </a:r>
          </a:p>
          <a:p>
            <a:pPr>
              <a:buNone/>
            </a:pPr>
            <a:r>
              <a:rPr lang="tr-TR" sz="2800" dirty="0">
                <a:latin typeface="Times New Roman" pitchFamily="18" charset="0"/>
                <a:cs typeface="Times New Roman" pitchFamily="18" charset="0"/>
              </a:rPr>
              <a:t>	Öğretmenlerin bilgisayar çevresinde dönen içerik yüklü diyalogu, keşif ve sözel etkileşimi desteklemeleri, açık uçlu sorulara yer vermesi ve sonuçlara dikkat çekmeleri, bilgisayarla yapılan çalışmanın çocuk gelişimini pekiştiren bir etkinliğe dönüşmesini sağlayabilirler.</a:t>
            </a:r>
          </a:p>
        </p:txBody>
      </p:sp>
      <p:pic>
        <p:nvPicPr>
          <p:cNvPr id="2970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a:xfrm>
            <a:off x="457200" y="152401"/>
            <a:ext cx="8229600" cy="1143000"/>
          </a:xfrm>
        </p:spPr>
        <p:txBody>
          <a:bodyPr/>
          <a:lstStyle/>
          <a:p>
            <a:pPr eaLnBrk="1" hangingPunct="1"/>
            <a:r>
              <a:rPr lang="tr-TR" dirty="0">
                <a:solidFill>
                  <a:srgbClr val="FF0000"/>
                </a:solidFill>
                <a:latin typeface="Times New Roman" pitchFamily="18" charset="0"/>
                <a:cs typeface="Times New Roman" pitchFamily="18" charset="0"/>
              </a:rPr>
              <a:t>KAYNAKÇA</a:t>
            </a:r>
          </a:p>
        </p:txBody>
      </p:sp>
      <p:sp>
        <p:nvSpPr>
          <p:cNvPr id="31747" name="İçerik Yer Tutucusu 2"/>
          <p:cNvSpPr>
            <a:spLocks noGrp="1"/>
          </p:cNvSpPr>
          <p:nvPr>
            <p:ph idx="1"/>
          </p:nvPr>
        </p:nvSpPr>
        <p:spPr>
          <a:xfrm>
            <a:off x="487680" y="1181100"/>
            <a:ext cx="8229600" cy="4495800"/>
          </a:xfrm>
        </p:spPr>
        <p:txBody>
          <a:bodyPr/>
          <a:lstStyle/>
          <a:p>
            <a:pPr marL="0" indent="0" eaLnBrk="1" hangingPunct="1">
              <a:buNone/>
            </a:pPr>
            <a:r>
              <a:rPr lang="tr-TR" sz="1600" dirty="0"/>
              <a:t>Aktaş-</a:t>
            </a:r>
            <a:r>
              <a:rPr lang="tr-TR" sz="1600" dirty="0" err="1"/>
              <a:t>Arnas</a:t>
            </a:r>
            <a:r>
              <a:rPr lang="tr-TR" sz="1600" dirty="0"/>
              <a:t>, Y. (2005). Okul öncesi dönemde bilgisayar destekli eğitim. </a:t>
            </a:r>
            <a:r>
              <a:rPr lang="tr-TR" sz="1600" i="1" dirty="0"/>
              <a:t>Eğitim Araştırmaları</a:t>
            </a:r>
            <a:r>
              <a:rPr lang="tr-TR" sz="1600" dirty="0"/>
              <a:t>, 20, 36-47.</a:t>
            </a:r>
          </a:p>
          <a:p>
            <a:pPr marL="0" indent="0" eaLnBrk="1" hangingPunct="1">
              <a:buNone/>
            </a:pPr>
            <a:endParaRPr lang="tr-TR" sz="1600" dirty="0"/>
          </a:p>
          <a:p>
            <a:pPr marL="0" indent="0" eaLnBrk="1" hangingPunct="1">
              <a:buNone/>
            </a:pPr>
            <a:r>
              <a:rPr lang="tr-TR" sz="1600" dirty="0"/>
              <a:t>Bayhan, P. (2017). </a:t>
            </a:r>
            <a:r>
              <a:rPr lang="tr-TR" sz="1600" i="1" dirty="0"/>
              <a:t>Okul Öncesi Eğitimde Teknolojinin Rolü. </a:t>
            </a:r>
            <a:r>
              <a:rPr lang="tr-TR" sz="1600" dirty="0"/>
              <a:t>Ankara: Hedef Cs Yayın.</a:t>
            </a:r>
          </a:p>
          <a:p>
            <a:pPr marL="0" indent="0" eaLnBrk="1" hangingPunct="1">
              <a:buNone/>
            </a:pPr>
            <a:endParaRPr lang="tr-TR" sz="1600" dirty="0">
              <a:cs typeface="Times New Roman" pitchFamily="18" charset="0"/>
              <a:hlinkClick r:id="rId2">
                <a:extLst>
                  <a:ext uri="{A12FA001-AC4F-418D-AE19-62706E023703}">
                    <ahyp:hlinkClr xmlns:ahyp="http://schemas.microsoft.com/office/drawing/2018/hyperlinkcolor" val="tx"/>
                  </a:ext>
                </a:extLst>
              </a:hlinkClick>
            </a:endParaRPr>
          </a:p>
          <a:p>
            <a:pPr marL="0" indent="0" eaLnBrk="1" hangingPunct="1">
              <a:buNone/>
            </a:pPr>
            <a:r>
              <a:rPr lang="tr-TR" sz="1600" dirty="0">
                <a:cs typeface="Times New Roman" pitchFamily="18" charset="0"/>
                <a:hlinkClick r:id="rId2">
                  <a:extLst>
                    <a:ext uri="{A12FA001-AC4F-418D-AE19-62706E023703}">
                      <ahyp:hlinkClr xmlns:ahyp="http://schemas.microsoft.com/office/drawing/2018/hyperlinkcolor" val="tx"/>
                    </a:ext>
                  </a:extLst>
                </a:hlinkClick>
              </a:rPr>
              <a:t>Erdoğan. I. N . (2015) </a:t>
            </a:r>
            <a:r>
              <a:rPr lang="tr-TR" sz="1600" i="1" dirty="0">
                <a:cs typeface="Times New Roman" pitchFamily="18" charset="0"/>
                <a:hlinkClick r:id="rId2">
                  <a:extLst>
                    <a:ext uri="{A12FA001-AC4F-418D-AE19-62706E023703}">
                      <ahyp:hlinkClr xmlns:ahyp="http://schemas.microsoft.com/office/drawing/2018/hyperlinkcolor" val="tx"/>
                    </a:ext>
                  </a:extLst>
                </a:hlinkClick>
              </a:rPr>
              <a:t>Okul Öncesi Dönemde Sınıfta Teknoloji Kullanımı: Okul Öncesi Eğitimi ve Teknoloji</a:t>
            </a:r>
            <a:r>
              <a:rPr lang="tr-TR" sz="1600" dirty="0">
                <a:cs typeface="Times New Roman" pitchFamily="18" charset="0"/>
                <a:hlinkClick r:id="rId2">
                  <a:extLst>
                    <a:ext uri="{A12FA001-AC4F-418D-AE19-62706E023703}">
                      <ahyp:hlinkClr xmlns:ahyp="http://schemas.microsoft.com/office/drawing/2018/hyperlinkcolor" val="tx"/>
                    </a:ext>
                  </a:extLst>
                </a:hlinkClick>
              </a:rPr>
              <a:t>.(</a:t>
            </a:r>
            <a:r>
              <a:rPr lang="tr-TR" sz="1600" dirty="0" err="1">
                <a:cs typeface="Times New Roman" pitchFamily="18" charset="0"/>
                <a:hlinkClick r:id="rId2">
                  <a:extLst>
                    <a:ext uri="{A12FA001-AC4F-418D-AE19-62706E023703}">
                      <ahyp:hlinkClr xmlns:ahyp="http://schemas.microsoft.com/office/drawing/2018/hyperlinkcolor" val="tx"/>
                    </a:ext>
                  </a:extLst>
                </a:hlinkClick>
              </a:rPr>
              <a:t>Ed:Zembat</a:t>
            </a:r>
            <a:r>
              <a:rPr lang="tr-TR" sz="1600" dirty="0">
                <a:cs typeface="Times New Roman" pitchFamily="18" charset="0"/>
                <a:hlinkClick r:id="rId2">
                  <a:extLst>
                    <a:ext uri="{A12FA001-AC4F-418D-AE19-62706E023703}">
                      <ahyp:hlinkClr xmlns:ahyp="http://schemas.microsoft.com/office/drawing/2018/hyperlinkcolor" val="tx"/>
                    </a:ext>
                  </a:extLst>
                </a:hlinkClick>
              </a:rPr>
              <a:t>..R.) Ankara. Hedef CS Basın Yayın.</a:t>
            </a:r>
          </a:p>
          <a:p>
            <a:pPr marL="0" indent="0" eaLnBrk="1" hangingPunct="1">
              <a:buNone/>
            </a:pPr>
            <a:endParaRPr lang="tr-TR" sz="1600" dirty="0">
              <a:cs typeface="Times New Roman" pitchFamily="18" charset="0"/>
              <a:hlinkClick r:id="rId2">
                <a:extLst>
                  <a:ext uri="{A12FA001-AC4F-418D-AE19-62706E023703}">
                    <ahyp:hlinkClr xmlns:ahyp="http://schemas.microsoft.com/office/drawing/2018/hyperlinkcolor" val="tx"/>
                  </a:ext>
                </a:extLst>
              </a:hlinkClick>
            </a:endParaRPr>
          </a:p>
          <a:p>
            <a:pPr marL="0" indent="0" eaLnBrk="1" hangingPunct="1">
              <a:buNone/>
            </a:pPr>
            <a:r>
              <a:rPr lang="tr-TR" sz="1600" u="sng" dirty="0">
                <a:cs typeface="Times New Roman" pitchFamily="18" charset="0"/>
                <a:hlinkClick r:id="rId2">
                  <a:extLst>
                    <a:ext uri="{A12FA001-AC4F-418D-AE19-62706E023703}">
                      <ahyp:hlinkClr xmlns:ahyp="http://schemas.microsoft.com/office/drawing/2018/hyperlinkcolor" val="tx"/>
                    </a:ext>
                  </a:extLst>
                </a:hlinkClick>
              </a:rPr>
              <a:t>Kartal. G, Güven. D. (2006) Okul Öncesinde Bilgisayarın Yeri ve Rolü. </a:t>
            </a:r>
            <a:r>
              <a:rPr lang="tr-TR" sz="1600" i="1" u="sng" dirty="0" err="1">
                <a:cs typeface="Times New Roman" pitchFamily="18" charset="0"/>
                <a:hlinkClick r:id="rId2">
                  <a:extLst>
                    <a:ext uri="{A12FA001-AC4F-418D-AE19-62706E023703}">
                      <ahyp:hlinkClr xmlns:ahyp="http://schemas.microsoft.com/office/drawing/2018/hyperlinkcolor" val="tx"/>
                    </a:ext>
                  </a:extLst>
                </a:hlinkClick>
              </a:rPr>
              <a:t>Bogaziçi</a:t>
            </a:r>
            <a:r>
              <a:rPr lang="tr-TR" sz="1600" i="1" u="sng" dirty="0">
                <a:cs typeface="Times New Roman" pitchFamily="18" charset="0"/>
                <a:hlinkClick r:id="rId2">
                  <a:extLst>
                    <a:ext uri="{A12FA001-AC4F-418D-AE19-62706E023703}">
                      <ahyp:hlinkClr xmlns:ahyp="http://schemas.microsoft.com/office/drawing/2018/hyperlinkcolor" val="tx"/>
                    </a:ext>
                  </a:extLst>
                </a:hlinkClick>
              </a:rPr>
              <a:t> Üniversitesi Eğitim Dergisi, </a:t>
            </a:r>
            <a:r>
              <a:rPr lang="tr-TR" sz="1600" u="sng" dirty="0">
                <a:cs typeface="Times New Roman" pitchFamily="18" charset="0"/>
                <a:hlinkClick r:id="rId2">
                  <a:extLst>
                    <a:ext uri="{A12FA001-AC4F-418D-AE19-62706E023703}">
                      <ahyp:hlinkClr xmlns:ahyp="http://schemas.microsoft.com/office/drawing/2018/hyperlinkcolor" val="tx"/>
                    </a:ext>
                  </a:extLst>
                </a:hlinkClick>
              </a:rPr>
              <a:t>23, sayfa 19-34.</a:t>
            </a:r>
          </a:p>
          <a:p>
            <a:pPr marL="0" indent="0" eaLnBrk="1" hangingPunct="1">
              <a:buNone/>
            </a:pPr>
            <a:endParaRPr lang="tr-TR" sz="1600" u="sng" dirty="0">
              <a:cs typeface="Times New Roman" pitchFamily="18" charset="0"/>
              <a:hlinkClick r:id="rId2">
                <a:extLst>
                  <a:ext uri="{A12FA001-AC4F-418D-AE19-62706E023703}">
                    <ahyp:hlinkClr xmlns:ahyp="http://schemas.microsoft.com/office/drawing/2018/hyperlinkcolor" val="tx"/>
                  </a:ext>
                </a:extLst>
              </a:hlinkClick>
            </a:endParaRPr>
          </a:p>
          <a:p>
            <a:pPr marL="0" indent="0" eaLnBrk="1" hangingPunct="1">
              <a:buNone/>
            </a:pPr>
            <a:r>
              <a:rPr lang="tr-TR" sz="1600" dirty="0"/>
              <a:t>Kol, S. (2017). </a:t>
            </a:r>
            <a:r>
              <a:rPr lang="tr-TR" sz="1600" i="1" dirty="0"/>
              <a:t>Erken Çocuklukta Teknoloji Kullanımı</a:t>
            </a:r>
            <a:r>
              <a:rPr lang="tr-TR" sz="1600" dirty="0"/>
              <a:t>. Ankara: </a:t>
            </a:r>
            <a:r>
              <a:rPr lang="tr-TR" sz="1600" dirty="0" err="1"/>
              <a:t>Pegem</a:t>
            </a:r>
            <a:r>
              <a:rPr lang="tr-TR" sz="1600" dirty="0"/>
              <a:t> Akademi.</a:t>
            </a:r>
          </a:p>
          <a:p>
            <a:pPr marL="0" indent="0" eaLnBrk="1" hangingPunct="1">
              <a:buNone/>
            </a:pPr>
            <a:endParaRPr lang="tr-TR" sz="1600" dirty="0">
              <a:cs typeface="Times New Roman" pitchFamily="18" charset="0"/>
              <a:hlinkClick r:id="rId2">
                <a:extLst>
                  <a:ext uri="{A12FA001-AC4F-418D-AE19-62706E023703}">
                    <ahyp:hlinkClr xmlns:ahyp="http://schemas.microsoft.com/office/drawing/2018/hyperlinkcolor" val="tx"/>
                  </a:ext>
                </a:extLst>
              </a:hlinkClick>
            </a:endParaRPr>
          </a:p>
          <a:p>
            <a:pPr marL="0" indent="0">
              <a:buNone/>
              <a:defRPr/>
            </a:pPr>
            <a:r>
              <a:rPr lang="en-US" sz="1600" dirty="0"/>
              <a:t>Yurt, Ö. &amp; </a:t>
            </a:r>
            <a:r>
              <a:rPr lang="en-US" sz="1600" dirty="0" err="1"/>
              <a:t>Cevher-Kalburan</a:t>
            </a:r>
            <a:r>
              <a:rPr lang="en-US" sz="1600" dirty="0"/>
              <a:t>, N. (2011). Early childhood teachers’ thoughts and practices about the use of computers in early childhood education</a:t>
            </a:r>
            <a:r>
              <a:rPr lang="en-US" sz="1600" i="1" dirty="0"/>
              <a:t>. Procedia-Computer Science Journal</a:t>
            </a:r>
            <a:r>
              <a:rPr lang="en-US" sz="1600" dirty="0"/>
              <a:t>, 3, 1562-1570.</a:t>
            </a:r>
            <a:endParaRPr lang="tr-TR" sz="1600" dirty="0"/>
          </a:p>
          <a:p>
            <a:pPr marL="0" indent="0">
              <a:buNone/>
              <a:defRPr/>
            </a:pPr>
            <a:endParaRPr lang="tr-TR" sz="1600" dirty="0"/>
          </a:p>
          <a:p>
            <a:pPr marL="0" indent="0">
              <a:buNone/>
              <a:defRPr/>
            </a:pPr>
            <a:r>
              <a:rPr lang="tr-TR" sz="1600" dirty="0"/>
              <a:t>İnternet Kaynakları: </a:t>
            </a:r>
            <a:r>
              <a:rPr lang="tr-TR" sz="1600" dirty="0">
                <a:cs typeface="Times New Roman" pitchFamily="18" charset="0"/>
                <a:hlinkClick r:id="rId2">
                  <a:extLst>
                    <a:ext uri="{A12FA001-AC4F-418D-AE19-62706E023703}">
                      <ahyp:hlinkClr xmlns:ahyp="http://schemas.microsoft.com/office/drawing/2018/hyperlinkcolor" val="tx"/>
                    </a:ext>
                  </a:extLst>
                </a:hlinkClick>
              </a:rPr>
              <a:t>https://projesf.wordpress.com/bilgisayar-destekli-egitim</a:t>
            </a:r>
            <a:r>
              <a:rPr lang="tr-TR" sz="1600" dirty="0">
                <a:hlinkClick r:id="rId2">
                  <a:extLst>
                    <a:ext uri="{A12FA001-AC4F-418D-AE19-62706E023703}">
                      <ahyp:hlinkClr xmlns:ahyp="http://schemas.microsoft.com/office/drawing/2018/hyperlinkcolor" val="tx"/>
                    </a:ext>
                  </a:extLst>
                </a:hlinkClick>
              </a:rPr>
              <a:t>/</a:t>
            </a:r>
            <a:endParaRPr lang="tr-TR" sz="1600" dirty="0"/>
          </a:p>
          <a:p>
            <a:pPr marL="0" indent="0">
              <a:buNone/>
              <a:defRPr/>
            </a:pPr>
            <a:endParaRPr lang="tr-TR" sz="1600" dirty="0"/>
          </a:p>
          <a:p>
            <a:pPr marL="0" indent="0" eaLnBrk="1" hangingPunct="1">
              <a:buNone/>
            </a:pPr>
            <a:endParaRPr lang="tr-TR" sz="1600" dirty="0"/>
          </a:p>
        </p:txBody>
      </p:sp>
      <p:pic>
        <p:nvPicPr>
          <p:cNvPr id="31748"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636</TotalTime>
  <Words>2244</Words>
  <Application>Microsoft Office PowerPoint</Application>
  <PresentationFormat>Ekran Gösterisi (4:3)</PresentationFormat>
  <Paragraphs>133</Paragraphs>
  <Slides>37</Slides>
  <Notes>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37</vt:i4>
      </vt:variant>
    </vt:vector>
  </HeadingPairs>
  <TitlesOfParts>
    <vt:vector size="42" baseType="lpstr">
      <vt:lpstr>Arial</vt:lpstr>
      <vt:lpstr>Calibri</vt:lpstr>
      <vt:lpstr>Times New Roman</vt:lpstr>
      <vt:lpstr>Wingdings</vt:lpstr>
      <vt:lpstr>Varsayılan Tasarım</vt:lpstr>
      <vt:lpstr> </vt:lpstr>
      <vt:lpstr>PowerPoint Sunusu</vt:lpstr>
      <vt:lpstr>Erken çocuklukta gelişime uygun  teknolojik uygulamalar</vt:lpstr>
      <vt:lpstr>Teknoloji Kullanımında Dikkat edilecek Noktalar.</vt:lpstr>
      <vt:lpstr>PowerPoint Sunusu</vt:lpstr>
      <vt:lpstr>PowerPoint Sunusu</vt:lpstr>
      <vt:lpstr>PowerPoint Sunusu</vt:lpstr>
      <vt:lpstr>PowerPoint Sunusu</vt:lpstr>
      <vt:lpstr>PowerPoint Sunusu</vt:lpstr>
      <vt:lpstr>PowerPoint Sunusu</vt:lpstr>
      <vt:lpstr>Teknoloji Destekli Eğitim Ortamı Düzenleme</vt:lpstr>
      <vt:lpstr>PowerPoint Sunusu</vt:lpstr>
      <vt:lpstr>PowerPoint Sunusu</vt:lpstr>
      <vt:lpstr>Teknoloji Destekli Eğitim Ortamı Düzenleme Adımları :</vt:lpstr>
      <vt:lpstr>PowerPoint Sunusu</vt:lpstr>
      <vt:lpstr>   Teknolojiyi Eğitim Programlarıma  Kaynaştırma   </vt:lpstr>
      <vt:lpstr>PowerPoint Sunusu</vt:lpstr>
      <vt:lpstr> Türkçe Etkinliği ve Teknoloji </vt:lpstr>
      <vt:lpstr>PowerPoint Sunusu</vt:lpstr>
      <vt:lpstr>Matematik Etkinliği ve Teknoloji </vt:lpstr>
      <vt:lpstr>Fen Etkinliği ve Teknoloji </vt:lpstr>
      <vt:lpstr>Sanat Etkinliği ve Teknoloji </vt:lpstr>
      <vt:lpstr>BİLGİSAYAR DESTEKLİ EĞİTİM NEDİR?</vt:lpstr>
      <vt:lpstr>BİLGİSAYAR DESTEKLİ EĞİTİMDE BİLGİSAYARIN ROLÜ NEDİR? </vt:lpstr>
      <vt:lpstr>BİLGİSAYAR DESTEKLİ EĞİTİMİN AVANTAJLARI NELERDİR?  </vt:lpstr>
      <vt:lpstr>PowerPoint Sunusu</vt:lpstr>
      <vt:lpstr>PowerPoint Sunusu</vt:lpstr>
      <vt:lpstr>PowerPoint Sunusu</vt:lpstr>
      <vt:lpstr>PowerPoint Sunusu</vt:lpstr>
      <vt:lpstr>PowerPoint Sunusu</vt:lpstr>
      <vt:lpstr> BİLGİSAYAR DESTEKLİ EĞİTİMDE KULLANILAN YAYGIN UYGULAMA TÜRLERİ </vt:lpstr>
      <vt:lpstr>Araştırma</vt:lpstr>
      <vt:lpstr>Araştırma</vt:lpstr>
      <vt:lpstr>PowerPoint Sunusu</vt:lpstr>
      <vt:lpstr>Bir Başka Araştırma</vt:lpstr>
      <vt:lpstr>PowerPoint Sunusu</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SONY</cp:lastModifiedBy>
  <cp:revision>20</cp:revision>
  <cp:lastPrinted>1601-01-01T00:00:00Z</cp:lastPrinted>
  <dcterms:created xsi:type="dcterms:W3CDTF">2013-05-22T05:54:15Z</dcterms:created>
  <dcterms:modified xsi:type="dcterms:W3CDTF">2020-05-13T14:18:33Z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