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67" r:id="rId4"/>
    <p:sldId id="273" r:id="rId5"/>
    <p:sldId id="258" r:id="rId6"/>
    <p:sldId id="259" r:id="rId7"/>
    <p:sldId id="363" r:id="rId8"/>
    <p:sldId id="265" r:id="rId9"/>
    <p:sldId id="364" r:id="rId10"/>
    <p:sldId id="268" r:id="rId11"/>
    <p:sldId id="365" r:id="rId12"/>
    <p:sldId id="269" r:id="rId13"/>
    <p:sldId id="266" r:id="rId14"/>
    <p:sldId id="270" r:id="rId15"/>
    <p:sldId id="271" r:id="rId16"/>
    <p:sldId id="275" r:id="rId17"/>
    <p:sldId id="276" r:id="rId18"/>
    <p:sldId id="280" r:id="rId19"/>
    <p:sldId id="281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56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-208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C69CD9-AC54-4CC6-87BE-58B2B59BD223}" type="datetimeFigureOut">
              <a:rPr lang="tr-TR" smtClean="0"/>
              <a:t>21.10.2020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635BA5-C1AA-4DC0-A2CA-FD59B6F8B70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22713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635BA5-C1AA-4DC0-A2CA-FD59B6F8B705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96482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E0403-78F2-42A0-933A-C3D2FD5C8784}" type="datetimeFigureOut">
              <a:rPr lang="tr-TR" smtClean="0"/>
              <a:t>21.10.2020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66D3-8727-4E5F-91C3-1127FEF3C0A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6862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E0403-78F2-42A0-933A-C3D2FD5C8784}" type="datetimeFigureOut">
              <a:rPr lang="tr-TR" smtClean="0"/>
              <a:t>21.10.2020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66D3-8727-4E5F-91C3-1127FEF3C0A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4103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E0403-78F2-42A0-933A-C3D2FD5C8784}" type="datetimeFigureOut">
              <a:rPr lang="tr-TR" smtClean="0"/>
              <a:t>21.10.2020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66D3-8727-4E5F-91C3-1127FEF3C0A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58269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E0403-78F2-42A0-933A-C3D2FD5C8784}" type="datetimeFigureOut">
              <a:rPr lang="tr-TR" smtClean="0"/>
              <a:t>21.10.2020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66D3-8727-4E5F-91C3-1127FEF3C0A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32954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E0403-78F2-42A0-933A-C3D2FD5C8784}" type="datetimeFigureOut">
              <a:rPr lang="tr-TR" smtClean="0"/>
              <a:t>21.10.2020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66D3-8727-4E5F-91C3-1127FEF3C0A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29137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E0403-78F2-42A0-933A-C3D2FD5C8784}" type="datetimeFigureOut">
              <a:rPr lang="tr-TR" smtClean="0"/>
              <a:t>21.10.2020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66D3-8727-4E5F-91C3-1127FEF3C0A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76333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E0403-78F2-42A0-933A-C3D2FD5C8784}" type="datetimeFigureOut">
              <a:rPr lang="tr-TR" smtClean="0"/>
              <a:t>21.10.2020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66D3-8727-4E5F-91C3-1127FEF3C0A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4721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E0403-78F2-42A0-933A-C3D2FD5C8784}" type="datetimeFigureOut">
              <a:rPr lang="tr-TR" smtClean="0"/>
              <a:t>21.10.2020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66D3-8727-4E5F-91C3-1127FEF3C0A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1263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E0403-78F2-42A0-933A-C3D2FD5C8784}" type="datetimeFigureOut">
              <a:rPr lang="tr-TR" smtClean="0"/>
              <a:t>21.10.2020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66D3-8727-4E5F-91C3-1127FEF3C0A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0106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E0403-78F2-42A0-933A-C3D2FD5C8784}" type="datetimeFigureOut">
              <a:rPr lang="tr-TR" smtClean="0"/>
              <a:t>21.10.2020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66D3-8727-4E5F-91C3-1127FEF3C0A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60421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E0403-78F2-42A0-933A-C3D2FD5C8784}" type="datetimeFigureOut">
              <a:rPr lang="tr-TR" smtClean="0"/>
              <a:t>21.10.2020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66D3-8727-4E5F-91C3-1127FEF3C0A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6441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E0403-78F2-42A0-933A-C3D2FD5C8784}" type="datetimeFigureOut">
              <a:rPr lang="tr-TR" smtClean="0"/>
              <a:t>21.10.2020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3666D3-8727-4E5F-91C3-1127FEF3C0A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59849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scienceworld.wolfram.com/%20biography/Schwann.html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32C814BB-9289-43BE-A3E7-8D0442A668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04304" y="470781"/>
            <a:ext cx="5768266" cy="1317179"/>
          </a:xfrm>
        </p:spPr>
        <p:txBody>
          <a:bodyPr>
            <a:normAutofit/>
          </a:bodyPr>
          <a:lstStyle/>
          <a:p>
            <a:r>
              <a:rPr lang="tr-TR" sz="7200" b="1" dirty="0">
                <a:ln w="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Hücre</a:t>
            </a:r>
          </a:p>
        </p:txBody>
      </p:sp>
      <p:sp>
        <p:nvSpPr>
          <p:cNvPr id="4" name="Alt Başlık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24770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408685A8-5959-41F5-B679-CC90C3FB12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9262" y="248575"/>
            <a:ext cx="3284738" cy="3646828"/>
          </a:xfrm>
        </p:spPr>
        <p:txBody>
          <a:bodyPr>
            <a:normAutofit fontScale="92500" lnSpcReduction="20000"/>
          </a:bodyPr>
          <a:lstStyle/>
          <a:p>
            <a:r>
              <a:rPr lang="tr-TR" dirty="0">
                <a:solidFill>
                  <a:schemeClr val="bg1"/>
                </a:solidFill>
              </a:rPr>
              <a:t>Hücre; biyokimyacı ve moleküler biyologların, organik  yapıyı, çeşitliliği ve işlevleri bulmak ve tanımlamak için keşif gezileri düzenledikleri bir yağmur ormanı gibidir.  </a:t>
            </a:r>
          </a:p>
          <a:p>
            <a:r>
              <a:rPr lang="tr-TR" dirty="0">
                <a:solidFill>
                  <a:schemeClr val="bg1"/>
                </a:solidFill>
              </a:rPr>
              <a:t>Edward O. Wilson</a:t>
            </a:r>
          </a:p>
        </p:txBody>
      </p:sp>
    </p:spTree>
    <p:extLst>
      <p:ext uri="{BB962C8B-B14F-4D97-AF65-F5344CB8AC3E}">
        <p14:creationId xmlns:p14="http://schemas.microsoft.com/office/powerpoint/2010/main" val="3938800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2CF40704-4CD4-4D7D-A2CB-DBED8AB3F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HÜCRE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CFCD597F-E2D0-449F-BC87-C49A6420D4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dirty="0">
                <a:latin typeface="Comic Sans MS" panose="030F0702030302020204" pitchFamily="66" charset="0"/>
              </a:rPr>
              <a:t>HÜCRE, canlının en küçük yapısal ve fonksiyonel birimi olup burada tüm biyokimyasal ve fizyolojik olaylar bağımsız olarak cereyan etmektedir.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3326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2"/>
          <p:cNvSpPr>
            <a:spLocks noGrp="1"/>
          </p:cNvSpPr>
          <p:nvPr>
            <p:ph idx="1"/>
          </p:nvPr>
        </p:nvSpPr>
        <p:spPr>
          <a:xfrm>
            <a:off x="179388" y="188913"/>
            <a:ext cx="8229600" cy="4525962"/>
          </a:xfrm>
        </p:spPr>
        <p:txBody>
          <a:bodyPr/>
          <a:lstStyle/>
          <a:p>
            <a:pPr marL="1828800" lvl="4" indent="0" eaLnBrk="1" hangingPunct="1">
              <a:buFont typeface="Wingdings 2" pitchFamily="18" charset="2"/>
              <a:buNone/>
            </a:pPr>
            <a:r>
              <a:rPr lang="tr-TR" sz="2800"/>
              <a:t>Vücudumuzdaki hücreler ;</a:t>
            </a:r>
          </a:p>
        </p:txBody>
      </p:sp>
      <p:sp>
        <p:nvSpPr>
          <p:cNvPr id="4" name="Down Arrow Callout 3"/>
          <p:cNvSpPr/>
          <p:nvPr/>
        </p:nvSpPr>
        <p:spPr>
          <a:xfrm>
            <a:off x="1042988" y="974725"/>
            <a:ext cx="7777162" cy="3457575"/>
          </a:xfrm>
          <a:prstGeom prst="downArrowCallou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glow>
              <a:schemeClr val="accent1">
                <a:alpha val="0"/>
              </a:schemeClr>
            </a:glow>
            <a:outerShdw blurRad="50800" dist="50800" dir="5400000" algn="ctr" rotWithShape="0">
              <a:srgbClr val="000000"/>
            </a:outerShd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316" name="TextBox 4"/>
          <p:cNvSpPr txBox="1">
            <a:spLocks noChangeArrowheads="1"/>
          </p:cNvSpPr>
          <p:nvPr/>
        </p:nvSpPr>
        <p:spPr bwMode="auto">
          <a:xfrm>
            <a:off x="1187450" y="1196975"/>
            <a:ext cx="74168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Clr>
                <a:srgbClr val="FF0000"/>
              </a:buClr>
              <a:buFont typeface="Wingdings" pitchFamily="2" charset="2"/>
              <a:buChar char="v"/>
            </a:pPr>
            <a:r>
              <a:rPr lang="tr-TR" sz="2400" dirty="0">
                <a:latin typeface="Corbel" pitchFamily="34" charset="0"/>
              </a:rPr>
              <a:t>Büyüyebilir,</a:t>
            </a:r>
          </a:p>
          <a:p>
            <a:pPr marL="342900" indent="-342900">
              <a:buClr>
                <a:srgbClr val="FF0000"/>
              </a:buClr>
              <a:buFont typeface="Wingdings" pitchFamily="2" charset="2"/>
              <a:buChar char="v"/>
            </a:pPr>
            <a:r>
              <a:rPr lang="tr-TR" sz="2400" dirty="0">
                <a:latin typeface="Corbel" pitchFamily="34" charset="0"/>
              </a:rPr>
              <a:t>Çoğalabilir,</a:t>
            </a:r>
          </a:p>
          <a:p>
            <a:pPr marL="342900" indent="-342900">
              <a:buClr>
                <a:srgbClr val="FF0000"/>
              </a:buClr>
              <a:buFont typeface="Wingdings" pitchFamily="2" charset="2"/>
              <a:buChar char="v"/>
            </a:pPr>
            <a:r>
              <a:rPr lang="tr-TR" sz="2400" dirty="0">
                <a:latin typeface="Corbel" pitchFamily="34" charset="0"/>
              </a:rPr>
              <a:t>Bilgiyi işleyebilir,</a:t>
            </a:r>
          </a:p>
          <a:p>
            <a:pPr marL="342900" indent="-342900">
              <a:buClr>
                <a:srgbClr val="FF0000"/>
              </a:buClr>
              <a:buFont typeface="Wingdings" pitchFamily="2" charset="2"/>
              <a:buChar char="v"/>
            </a:pPr>
            <a:r>
              <a:rPr lang="tr-TR" sz="2400" dirty="0">
                <a:latin typeface="Corbel" pitchFamily="34" charset="0"/>
              </a:rPr>
              <a:t>Uyarılara cevap verebilir</a:t>
            </a:r>
          </a:p>
          <a:p>
            <a:pPr marL="342900" indent="-342900">
              <a:buClr>
                <a:srgbClr val="FF0000"/>
              </a:buClr>
              <a:buFont typeface="Wingdings" pitchFamily="2" charset="2"/>
              <a:buChar char="v"/>
            </a:pPr>
            <a:r>
              <a:rPr lang="tr-TR" sz="2400" dirty="0" err="1">
                <a:latin typeface="Corbel" pitchFamily="34" charset="0"/>
              </a:rPr>
              <a:t>Çooook</a:t>
            </a:r>
            <a:r>
              <a:rPr lang="tr-TR" sz="2400" dirty="0">
                <a:latin typeface="Corbel" pitchFamily="34" charset="0"/>
              </a:rPr>
              <a:t> sayıda kimyasal reaksiyonu gerçekleştirebilir </a:t>
            </a:r>
          </a:p>
        </p:txBody>
      </p:sp>
      <p:sp>
        <p:nvSpPr>
          <p:cNvPr id="6" name="Smiley Face 5"/>
          <p:cNvSpPr/>
          <p:nvPr/>
        </p:nvSpPr>
        <p:spPr>
          <a:xfrm>
            <a:off x="3635375" y="4581525"/>
            <a:ext cx="2736850" cy="2092325"/>
          </a:xfrm>
          <a:prstGeom prst="smileyFac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13318" name="TextBox 6"/>
          <p:cNvSpPr txBox="1">
            <a:spLocks noChangeArrowheads="1"/>
          </p:cNvSpPr>
          <p:nvPr/>
        </p:nvSpPr>
        <p:spPr bwMode="auto">
          <a:xfrm>
            <a:off x="3887788" y="5510213"/>
            <a:ext cx="223202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 sz="2800" b="1">
                <a:solidFill>
                  <a:srgbClr val="FF0000"/>
                </a:solidFill>
                <a:latin typeface="Corbel" pitchFamily="34" charset="0"/>
              </a:rPr>
              <a:t>YAŞAM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="" xmlns:a16="http://schemas.microsoft.com/office/drawing/2014/main" id="{18E605B7-333E-494E-85BE-A52F25F5B555}"/>
              </a:ext>
            </a:extLst>
          </p:cNvPr>
          <p:cNvSpPr txBox="1">
            <a:spLocks noChangeArrowheads="1"/>
          </p:cNvSpPr>
          <p:nvPr/>
        </p:nvSpPr>
        <p:spPr>
          <a:xfrm>
            <a:off x="574675" y="304800"/>
            <a:ext cx="8001000" cy="1216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altLang="tr-TR" b="1" dirty="0">
                <a:solidFill>
                  <a:srgbClr val="FF0000"/>
                </a:solidFill>
              </a:rPr>
              <a:t>Hücre</a:t>
            </a:r>
            <a:r>
              <a:rPr lang="tr-TR" altLang="tr-TR" dirty="0"/>
              <a:t>,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="" xmlns:a16="http://schemas.microsoft.com/office/drawing/2014/main" id="{92E8F139-E71B-4185-A98C-64A6102AB756}"/>
              </a:ext>
            </a:extLst>
          </p:cNvPr>
          <p:cNvSpPr txBox="1">
            <a:spLocks noChangeArrowheads="1"/>
          </p:cNvSpPr>
          <p:nvPr/>
        </p:nvSpPr>
        <p:spPr>
          <a:xfrm>
            <a:off x="566738" y="1752600"/>
            <a:ext cx="4437062" cy="42672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/>
              <a:t>İlk kez 1665 yılında Robert Hooke tarafından incelenmiştir.</a:t>
            </a:r>
          </a:p>
          <a:p>
            <a:endParaRPr lang="tr-TR" altLang="tr-TR"/>
          </a:p>
          <a:p>
            <a:endParaRPr lang="tr-TR" altLang="tr-TR" dirty="0"/>
          </a:p>
        </p:txBody>
      </p:sp>
      <p:pic>
        <p:nvPicPr>
          <p:cNvPr id="6" name="Picture 5" descr="hookscop">
            <a:extLst>
              <a:ext uri="{FF2B5EF4-FFF2-40B4-BE49-F238E27FC236}">
                <a16:creationId xmlns="" xmlns:a16="http://schemas.microsoft.com/office/drawing/2014/main" id="{65B9F644-94BA-40D4-83D1-A51783284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0"/>
            <a:ext cx="3657600" cy="405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robert-hooke-1">
            <a:extLst>
              <a:ext uri="{FF2B5EF4-FFF2-40B4-BE49-F238E27FC236}">
                <a16:creationId xmlns="" xmlns:a16="http://schemas.microsoft.com/office/drawing/2014/main" id="{795890DD-7547-4201-82BB-DED4DA8736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4076700"/>
            <a:ext cx="2266950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hooke cells">
            <a:extLst>
              <a:ext uri="{FF2B5EF4-FFF2-40B4-BE49-F238E27FC236}">
                <a16:creationId xmlns="" xmlns:a16="http://schemas.microsoft.com/office/drawing/2014/main" id="{7637054C-290E-4CA3-ABA7-D38E3462A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713163"/>
            <a:ext cx="4038600" cy="314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54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="" xmlns:a16="http://schemas.microsoft.com/office/drawing/2014/main" id="{F5A6DC92-9569-4E43-8E61-3B676549CC76}"/>
              </a:ext>
            </a:extLst>
          </p:cNvPr>
          <p:cNvSpPr txBox="1">
            <a:spLocks noChangeArrowheads="1"/>
          </p:cNvSpPr>
          <p:nvPr/>
        </p:nvSpPr>
        <p:spPr>
          <a:xfrm>
            <a:off x="574675" y="304800"/>
            <a:ext cx="8001000" cy="1216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altLang="tr-TR" sz="3400" b="1" dirty="0">
                <a:solidFill>
                  <a:srgbClr val="FF0000"/>
                </a:solidFill>
              </a:rPr>
              <a:t>Theodore </a:t>
            </a:r>
            <a:r>
              <a:rPr lang="tr-TR" altLang="tr-TR" sz="3400" b="1" dirty="0" err="1">
                <a:solidFill>
                  <a:srgbClr val="FF0000"/>
                </a:solidFill>
              </a:rPr>
              <a:t>Schwann</a:t>
            </a:r>
            <a:r>
              <a:rPr lang="tr-TR" altLang="tr-TR" sz="3400" b="1" dirty="0">
                <a:solidFill>
                  <a:srgbClr val="FF0000"/>
                </a:solidFill>
              </a:rPr>
              <a:t> &amp; </a:t>
            </a:r>
            <a:r>
              <a:rPr lang="tr-TR" altLang="tr-TR" sz="3400" b="1" dirty="0" err="1">
                <a:solidFill>
                  <a:srgbClr val="FF0000"/>
                </a:solidFill>
              </a:rPr>
              <a:t>Matthias</a:t>
            </a:r>
            <a:r>
              <a:rPr lang="tr-TR" altLang="tr-TR" sz="3400" b="1" dirty="0">
                <a:solidFill>
                  <a:srgbClr val="FF0000"/>
                </a:solidFill>
              </a:rPr>
              <a:t> </a:t>
            </a:r>
            <a:r>
              <a:rPr lang="tr-TR" altLang="tr-TR" sz="3400" b="1" dirty="0" err="1" smtClean="0">
                <a:solidFill>
                  <a:srgbClr val="FF0000"/>
                </a:solidFill>
              </a:rPr>
              <a:t>Schleiden</a:t>
            </a:r>
            <a:r>
              <a:rPr lang="tr-TR" altLang="tr-TR" sz="3400" b="1" dirty="0" smtClean="0">
                <a:solidFill>
                  <a:srgbClr val="FF0000"/>
                </a:solidFill>
              </a:rPr>
              <a:t>  </a:t>
            </a:r>
          </a:p>
          <a:p>
            <a:r>
              <a:rPr lang="tr-TR" altLang="tr-TR" sz="3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tr-TR" altLang="tr-TR" sz="3400" b="1" dirty="0">
                <a:solidFill>
                  <a:srgbClr val="FF0000"/>
                </a:solidFill>
                <a:sym typeface="Wingdings" panose="05000000000000000000" pitchFamily="2" charset="2"/>
              </a:rPr>
              <a:t>Hücre teorisi</a:t>
            </a:r>
            <a:endParaRPr lang="tr-TR" altLang="tr-TR" sz="3400" b="1" dirty="0">
              <a:solidFill>
                <a:srgbClr val="FF0000"/>
              </a:solidFill>
            </a:endParaRPr>
          </a:p>
        </p:txBody>
      </p:sp>
      <p:pic>
        <p:nvPicPr>
          <p:cNvPr id="3" name="Picture 5" descr="Matthias_Jacob_Schleiden">
            <a:extLst>
              <a:ext uri="{FF2B5EF4-FFF2-40B4-BE49-F238E27FC236}">
                <a16:creationId xmlns="" xmlns:a16="http://schemas.microsoft.com/office/drawing/2014/main" id="{777BC5C4-983C-4952-950A-61BEE791C5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9987" y="1660199"/>
            <a:ext cx="3595688" cy="399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6">
            <a:extLst>
              <a:ext uri="{FF2B5EF4-FFF2-40B4-BE49-F238E27FC236}">
                <a16:creationId xmlns="" xmlns:a16="http://schemas.microsoft.com/office/drawing/2014/main" id="{8333B2FE-B00D-40FB-938D-460CD75A79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6216650"/>
            <a:ext cx="3527425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altLang="tr-TR" sz="1600">
                <a:solidFill>
                  <a:schemeClr val="tx2"/>
                </a:solidFill>
              </a:rPr>
              <a:t>Theodore Schwann</a:t>
            </a:r>
          </a:p>
        </p:txBody>
      </p:sp>
      <p:sp>
        <p:nvSpPr>
          <p:cNvPr id="5" name="Text Box 7">
            <a:extLst>
              <a:ext uri="{FF2B5EF4-FFF2-40B4-BE49-F238E27FC236}">
                <a16:creationId xmlns="" xmlns:a16="http://schemas.microsoft.com/office/drawing/2014/main" id="{039DD4BF-A528-4487-ACF4-DF95FD3FA9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474" y="1217970"/>
            <a:ext cx="4608513" cy="216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tr-TR" altLang="tr-TR" i="1" dirty="0"/>
          </a:p>
          <a:p>
            <a:pPr>
              <a:spcBef>
                <a:spcPct val="50000"/>
              </a:spcBef>
            </a:pPr>
            <a:r>
              <a:rPr lang="tr-TR" altLang="tr-TR" i="1" dirty="0"/>
              <a:t>“bütün organizmalar hücrelerden yapılmıştır”</a:t>
            </a:r>
          </a:p>
          <a:p>
            <a:endParaRPr lang="tr-TR" dirty="0"/>
          </a:p>
          <a:p>
            <a:endParaRPr lang="tr-TR" dirty="0"/>
          </a:p>
          <a:p>
            <a:r>
              <a:rPr lang="it-IT" dirty="0"/>
              <a:t> 1. Organizmanın temel birimi hücredir. </a:t>
            </a:r>
          </a:p>
          <a:p>
            <a:r>
              <a:rPr lang="tr-TR" dirty="0"/>
              <a:t>2. Organizmalar, bir veya daha fazla hücreden oluşur. </a:t>
            </a:r>
            <a:endParaRPr lang="tr-TR" altLang="tr-TR" i="1" dirty="0"/>
          </a:p>
        </p:txBody>
      </p:sp>
      <p:pic>
        <p:nvPicPr>
          <p:cNvPr id="6" name="Picture 9" descr="Schwann">
            <a:hlinkClick r:id="rId3"/>
            <a:extLst>
              <a:ext uri="{FF2B5EF4-FFF2-40B4-BE49-F238E27FC236}">
                <a16:creationId xmlns="" xmlns:a16="http://schemas.microsoft.com/office/drawing/2014/main" id="{E092BCB3-5709-4BB1-802D-A2A358B2EC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3816350"/>
            <a:ext cx="2447925" cy="2335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0">
            <a:extLst>
              <a:ext uri="{FF2B5EF4-FFF2-40B4-BE49-F238E27FC236}">
                <a16:creationId xmlns="" xmlns:a16="http://schemas.microsoft.com/office/drawing/2014/main" id="{92767E65-5EC8-41D4-B19C-AFACC4C99F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1288" y="5734050"/>
            <a:ext cx="3527425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altLang="tr-TR"/>
              <a:t>Matthias Schleiden </a:t>
            </a:r>
          </a:p>
        </p:txBody>
      </p:sp>
    </p:spTree>
    <p:extLst>
      <p:ext uri="{BB962C8B-B14F-4D97-AF65-F5344CB8AC3E}">
        <p14:creationId xmlns:p14="http://schemas.microsoft.com/office/powerpoint/2010/main" val="110554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="" xmlns:a16="http://schemas.microsoft.com/office/drawing/2014/main" id="{DDBE90A1-C942-48F7-A1DB-FD00D2359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4BCD03FF-7753-4074-BF4A-AEACC3D8B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  <a:p>
            <a:r>
              <a:rPr lang="tr-TR" dirty="0" err="1"/>
              <a:t>Rudolf</a:t>
            </a:r>
            <a:r>
              <a:rPr lang="tr-TR" dirty="0"/>
              <a:t> </a:t>
            </a:r>
            <a:r>
              <a:rPr lang="tr-TR" dirty="0" err="1"/>
              <a:t>Virchow</a:t>
            </a:r>
            <a:r>
              <a:rPr lang="tr-TR" dirty="0"/>
              <a:t>, 1855 </a:t>
            </a:r>
          </a:p>
          <a:p>
            <a:pPr marL="0" indent="0">
              <a:buNone/>
            </a:pPr>
            <a:r>
              <a:rPr lang="it-IT" dirty="0"/>
              <a:t>“Hücre Teorisi”ne bir ekleme </a:t>
            </a:r>
          </a:p>
          <a:p>
            <a:pPr marL="0" indent="0">
              <a:buNone/>
            </a:pPr>
            <a:r>
              <a:rPr lang="tr-TR" dirty="0"/>
              <a:t>3. Yeni hücreler, eski hücrelerin bölünmesinden meydana gelir. </a:t>
            </a:r>
          </a:p>
        </p:txBody>
      </p:sp>
    </p:spTree>
    <p:extLst>
      <p:ext uri="{BB962C8B-B14F-4D97-AF65-F5344CB8AC3E}">
        <p14:creationId xmlns:p14="http://schemas.microsoft.com/office/powerpoint/2010/main" val="3718412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="" xmlns:a16="http://schemas.microsoft.com/office/drawing/2014/main" id="{F3340D00-DDF1-4A2A-8A22-1E81F802B3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b="1" dirty="0">
                <a:solidFill>
                  <a:srgbClr val="FF0000"/>
                </a:solidFill>
              </a:rPr>
              <a:t>Hücrenin yapı ve işlevi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="" xmlns:a16="http://schemas.microsoft.com/office/drawing/2014/main" id="{A64B06A9-870D-4B6D-BB3C-ED4868C587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altLang="tr-TR" dirty="0"/>
              <a:t>Yapı: canlıdan canlıya değişebilir:</a:t>
            </a:r>
          </a:p>
          <a:p>
            <a:pPr>
              <a:buFont typeface="Wingdings" panose="05000000000000000000" pitchFamily="2" charset="2"/>
              <a:buNone/>
            </a:pPr>
            <a:r>
              <a:rPr lang="tr-TR" altLang="tr-TR" dirty="0"/>
              <a:t>İnsan kan hücreleri, </a:t>
            </a:r>
            <a:r>
              <a:rPr lang="tr-TR" altLang="tr-TR" dirty="0" err="1"/>
              <a:t>epidermis</a:t>
            </a:r>
            <a:r>
              <a:rPr lang="tr-TR" altLang="tr-TR" dirty="0"/>
              <a:t>..</a:t>
            </a:r>
          </a:p>
          <a:p>
            <a:pPr>
              <a:buFont typeface="Wingdings" panose="05000000000000000000" pitchFamily="2" charset="2"/>
              <a:buNone/>
            </a:pPr>
            <a:r>
              <a:rPr lang="tr-TR" altLang="tr-TR" dirty="0"/>
              <a:t>Beslenme</a:t>
            </a:r>
          </a:p>
          <a:p>
            <a:r>
              <a:rPr lang="tr-TR" altLang="tr-TR" dirty="0"/>
              <a:t>Enerji üretme &amp; kullanma</a:t>
            </a:r>
          </a:p>
          <a:p>
            <a:r>
              <a:rPr lang="tr-TR" altLang="tr-TR" dirty="0"/>
              <a:t>Kalıtsal özelliklerini yeni canlılara aktarma</a:t>
            </a:r>
          </a:p>
          <a:p>
            <a:endParaRPr lang="tr-TR" altLang="tr-TR" dirty="0"/>
          </a:p>
        </p:txBody>
      </p:sp>
      <p:pic>
        <p:nvPicPr>
          <p:cNvPr id="29701" name="Picture 5" descr="101">
            <a:extLst>
              <a:ext uri="{FF2B5EF4-FFF2-40B4-BE49-F238E27FC236}">
                <a16:creationId xmlns="" xmlns:a16="http://schemas.microsoft.com/office/drawing/2014/main" id="{824CB724-2CB3-4F7B-A6B7-B61B3CE40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0" y="4437063"/>
            <a:ext cx="4762500" cy="245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="" xmlns:a16="http://schemas.microsoft.com/office/drawing/2014/main" id="{6AD0EE19-BCA0-4D90-8499-9D3568835B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932" t="13021" r="17476" b="5858"/>
          <a:stretch/>
        </p:blipFill>
        <p:spPr>
          <a:xfrm>
            <a:off x="905523" y="653083"/>
            <a:ext cx="7208667" cy="517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97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2CA45B90-DC7C-49C0-A720-F3FA6CC02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639" y="166718"/>
            <a:ext cx="7886700" cy="1325563"/>
          </a:xfrm>
        </p:spPr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HÜCRE ÇEŞİTLERİ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FF131AE6-8ADD-49B1-8C00-AFADA84F7A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0613" y="4132051"/>
            <a:ext cx="1578633" cy="279496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tr-TR" sz="1800" dirty="0" err="1" smtClean="0"/>
              <a:t>Protistler</a:t>
            </a:r>
            <a:r>
              <a:rPr lang="tr-TR" sz="1800" dirty="0" smtClean="0"/>
              <a:t>, bitkiler, </a:t>
            </a:r>
            <a:r>
              <a:rPr lang="tr-TR" sz="1800" dirty="0" err="1" smtClean="0"/>
              <a:t>funguslar</a:t>
            </a:r>
            <a:r>
              <a:rPr lang="tr-TR" sz="1800" dirty="0" smtClean="0"/>
              <a:t> ve hayvanlar </a:t>
            </a:r>
            <a:r>
              <a:rPr lang="tr-TR" sz="1800" dirty="0" err="1" smtClean="0"/>
              <a:t>ökaryotik</a:t>
            </a:r>
            <a:r>
              <a:rPr lang="tr-TR" sz="1800" dirty="0" smtClean="0"/>
              <a:t> hücrelerden oluşur.</a:t>
            </a:r>
            <a:endParaRPr lang="tr-TR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613" y="1262872"/>
            <a:ext cx="5367068" cy="2754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4304581" y="4157932"/>
            <a:ext cx="216523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tr-TR" dirty="0"/>
              <a:t>Bakteriler ve </a:t>
            </a:r>
            <a:r>
              <a:rPr lang="tr-TR" dirty="0" err="1"/>
              <a:t>archea</a:t>
            </a:r>
            <a:r>
              <a:rPr lang="tr-TR" dirty="0"/>
              <a:t> (</a:t>
            </a:r>
            <a:r>
              <a:rPr lang="tr-TR" dirty="0" err="1"/>
              <a:t>arkebakteriler</a:t>
            </a:r>
            <a:r>
              <a:rPr lang="tr-TR" dirty="0"/>
              <a:t>) </a:t>
            </a:r>
            <a:r>
              <a:rPr lang="tr-TR" dirty="0" err="1"/>
              <a:t>prokaryotik</a:t>
            </a:r>
            <a:r>
              <a:rPr lang="tr-TR" dirty="0"/>
              <a:t> hücrelere sahiptirler.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3574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="" xmlns:a16="http://schemas.microsoft.com/office/drawing/2014/main" id="{392BF805-7CC6-42D4-8322-DC2DE33364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01" t="11985" r="26407" b="7928"/>
          <a:stretch/>
        </p:blipFill>
        <p:spPr>
          <a:xfrm>
            <a:off x="1000664" y="850144"/>
            <a:ext cx="6573328" cy="465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556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CDED1113-FD50-4A5F-830A-8D95D72A1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 smtClean="0">
                <a:solidFill>
                  <a:srgbClr val="FF0000"/>
                </a:solidFill>
              </a:rPr>
              <a:t>Prokaryotik </a:t>
            </a:r>
            <a:r>
              <a:rPr lang="tr-TR" b="1" dirty="0" smtClean="0">
                <a:solidFill>
                  <a:srgbClr val="FF0000"/>
                </a:solidFill>
              </a:rPr>
              <a:t>v</a:t>
            </a:r>
            <a:r>
              <a:rPr lang="da-DK" b="1" dirty="0" smtClean="0">
                <a:solidFill>
                  <a:srgbClr val="FF0000"/>
                </a:solidFill>
              </a:rPr>
              <a:t>e Ökaryotik Hücrelerin Benzerlikleri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F28A60A7-845C-4385-8124-A487622716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20511"/>
            <a:ext cx="7886700" cy="4351338"/>
          </a:xfrm>
        </p:spPr>
        <p:txBody>
          <a:bodyPr>
            <a:normAutofit fontScale="70000" lnSpcReduction="20000"/>
          </a:bodyPr>
          <a:lstStyle/>
          <a:p>
            <a:r>
              <a:rPr lang="tr-TR" dirty="0"/>
              <a:t>Bütün hücreler plazma zarı adı verilen bir zarla çevrilidir. </a:t>
            </a:r>
          </a:p>
          <a:p>
            <a:r>
              <a:rPr lang="tr-TR" dirty="0"/>
              <a:t>Zarın iç kısmında sitoplazma yer alır. </a:t>
            </a:r>
          </a:p>
          <a:p>
            <a:r>
              <a:rPr lang="tr-TR" dirty="0"/>
              <a:t>Bütün hücreler kalıtsal materyal taşırlar.  </a:t>
            </a:r>
            <a:endParaRPr lang="tr-TR" dirty="0" smtClean="0"/>
          </a:p>
          <a:p>
            <a:pPr lvl="1">
              <a:buFont typeface="Wingdings" pitchFamily="2" charset="2"/>
              <a:buChar char="ü"/>
            </a:pPr>
            <a:r>
              <a:rPr lang="tr-TR" dirty="0"/>
              <a:t>aynı genetik kodu (şifreyi) kullanarak DNA’daki genetik bilgiyi  şifreler </a:t>
            </a:r>
            <a:endParaRPr lang="tr-TR" dirty="0" smtClean="0"/>
          </a:p>
          <a:p>
            <a:pPr lvl="1">
              <a:buFont typeface="Wingdings" pitchFamily="2" charset="2"/>
              <a:buChar char="ü"/>
            </a:pPr>
            <a:r>
              <a:rPr lang="tr-TR" dirty="0" smtClean="0"/>
              <a:t>Genetik </a:t>
            </a:r>
            <a:r>
              <a:rPr lang="tr-TR" dirty="0"/>
              <a:t>bilginin transkripsiyonu ve </a:t>
            </a:r>
            <a:r>
              <a:rPr lang="tr-TR" dirty="0" err="1"/>
              <a:t>translasyonu</a:t>
            </a:r>
            <a:r>
              <a:rPr lang="tr-TR" dirty="0"/>
              <a:t> ile ilişkili mekanizmalar benzerdir.</a:t>
            </a:r>
          </a:p>
          <a:p>
            <a:r>
              <a:rPr lang="tr-TR" dirty="0"/>
              <a:t>Bütün hücrelerde protein sentezinden sorumlu olan ribozomlar bulunur. Ribozom yapıları benzerdir.</a:t>
            </a:r>
          </a:p>
          <a:p>
            <a:endParaRPr lang="tr-TR" dirty="0" smtClean="0"/>
          </a:p>
          <a:p>
            <a:r>
              <a:rPr lang="tr-TR" dirty="0"/>
              <a:t>Her iki hücre tipi de  genel </a:t>
            </a:r>
            <a:r>
              <a:rPr lang="tr-TR" dirty="0" err="1"/>
              <a:t>metabolik</a:t>
            </a:r>
            <a:r>
              <a:rPr lang="tr-TR" dirty="0"/>
              <a:t> yolakları (</a:t>
            </a:r>
            <a:r>
              <a:rPr lang="tr-TR" dirty="0" err="1"/>
              <a:t>glikolis</a:t>
            </a:r>
            <a:r>
              <a:rPr lang="tr-TR" dirty="0"/>
              <a:t>, TCA) </a:t>
            </a:r>
            <a:r>
              <a:rPr lang="tr-TR" dirty="0" smtClean="0"/>
              <a:t>kullanır.</a:t>
            </a:r>
          </a:p>
          <a:p>
            <a:r>
              <a:rPr lang="tr-TR" dirty="0"/>
              <a:t>Kimyasal enerjinin ATP olarak depolanmasında benzer </a:t>
            </a:r>
            <a:r>
              <a:rPr lang="tr-TR" dirty="0" smtClean="0"/>
              <a:t>sistem.</a:t>
            </a:r>
          </a:p>
          <a:p>
            <a:pPr lvl="1">
              <a:buFont typeface="Wingdings" pitchFamily="2" charset="2"/>
              <a:buChar char="ü"/>
            </a:pPr>
            <a:r>
              <a:rPr lang="tr-TR" dirty="0" smtClean="0"/>
              <a:t> </a:t>
            </a:r>
            <a:r>
              <a:rPr lang="tr-TR" dirty="0" err="1"/>
              <a:t>prokaryotlarda</a:t>
            </a:r>
            <a:r>
              <a:rPr lang="tr-TR" dirty="0"/>
              <a:t> plazma </a:t>
            </a:r>
            <a:r>
              <a:rPr lang="tr-TR" dirty="0" err="1"/>
              <a:t>membranında</a:t>
            </a:r>
            <a:r>
              <a:rPr lang="tr-TR" dirty="0"/>
              <a:t> </a:t>
            </a:r>
            <a:endParaRPr lang="tr-TR" dirty="0" smtClean="0"/>
          </a:p>
          <a:p>
            <a:pPr lvl="1">
              <a:buFont typeface="Wingdings" pitchFamily="2" charset="2"/>
              <a:buChar char="ü"/>
            </a:pPr>
            <a:r>
              <a:rPr lang="tr-TR" dirty="0" err="1" smtClean="0"/>
              <a:t>ökaryotlarda</a:t>
            </a:r>
            <a:r>
              <a:rPr lang="tr-TR" dirty="0" smtClean="0"/>
              <a:t> </a:t>
            </a:r>
            <a:r>
              <a:rPr lang="tr-TR" dirty="0"/>
              <a:t>mitokondri </a:t>
            </a:r>
            <a:r>
              <a:rPr lang="tr-TR" dirty="0" err="1" smtClean="0"/>
              <a:t>membranında</a:t>
            </a:r>
            <a:endParaRPr lang="tr-TR" dirty="0" smtClean="0"/>
          </a:p>
          <a:p>
            <a:r>
              <a:rPr lang="tr-TR" dirty="0"/>
              <a:t>Mavi-yeşil </a:t>
            </a:r>
            <a:r>
              <a:rPr lang="tr-TR" dirty="0" err="1"/>
              <a:t>bakterierde</a:t>
            </a:r>
            <a:r>
              <a:rPr lang="tr-TR" dirty="0"/>
              <a:t> ve yeşil bitkilerde fotosentez mekanizması benzerdir.</a:t>
            </a:r>
          </a:p>
          <a:p>
            <a:pPr lvl="1">
              <a:buFont typeface="Wingdings" pitchFamily="2" charset="2"/>
              <a:buChar char="ü"/>
            </a:pP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42487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="" xmlns:a16="http://schemas.microsoft.com/office/drawing/2014/main" id="{A8B7E4BA-BDFA-4298-AFB4-0463F83D5D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b="1" dirty="0">
                <a:solidFill>
                  <a:srgbClr val="FF0000"/>
                </a:solidFill>
              </a:rPr>
              <a:t>Ortak yapısal özellikler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="" xmlns:a16="http://schemas.microsoft.com/office/drawing/2014/main" id="{6A85C55F-6D45-49BB-92F3-DC97467410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1825625"/>
            <a:ext cx="4457700" cy="4351338"/>
          </a:xfrm>
        </p:spPr>
        <p:txBody>
          <a:bodyPr/>
          <a:lstStyle/>
          <a:p>
            <a:pPr marL="0" indent="0">
              <a:buNone/>
            </a:pPr>
            <a:r>
              <a:rPr lang="tr-TR" dirty="0"/>
              <a:t>Hücre üç temel kısımdan oluşmuştur. Üçünden biri olmadığında hücre canlı kalamaz.</a:t>
            </a:r>
            <a:endParaRPr lang="tr-TR" altLang="tr-TR" dirty="0"/>
          </a:p>
          <a:p>
            <a:pPr marL="0" indent="0">
              <a:buNone/>
            </a:pPr>
            <a:r>
              <a:rPr lang="tr-TR" altLang="tr-TR" dirty="0"/>
              <a:t>1. Hücre zarı</a:t>
            </a:r>
          </a:p>
          <a:p>
            <a:pPr marL="0" indent="0">
              <a:buNone/>
            </a:pPr>
            <a:r>
              <a:rPr lang="tr-TR" altLang="tr-TR" dirty="0" smtClean="0"/>
              <a:t>2. Kalıtsal bilgi</a:t>
            </a:r>
            <a:endParaRPr lang="tr-TR" altLang="tr-TR" dirty="0"/>
          </a:p>
          <a:p>
            <a:pPr marL="0" indent="0">
              <a:buNone/>
            </a:pPr>
            <a:r>
              <a:rPr lang="tr-TR" altLang="tr-TR" dirty="0"/>
              <a:t>3. Sitoplazma</a:t>
            </a:r>
          </a:p>
        </p:txBody>
      </p:sp>
      <p:pic>
        <p:nvPicPr>
          <p:cNvPr id="30725" name="Picture 5" descr="H%C3%9CCRE">
            <a:extLst>
              <a:ext uri="{FF2B5EF4-FFF2-40B4-BE49-F238E27FC236}">
                <a16:creationId xmlns="" xmlns:a16="http://schemas.microsoft.com/office/drawing/2014/main" id="{B72BA23D-E424-408A-A795-C31E439F6E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350" y="1700213"/>
            <a:ext cx="4057650" cy="5157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6625D771-8430-44AD-9B9F-E11AEE687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err="1" smtClean="0">
                <a:solidFill>
                  <a:srgbClr val="FF0000"/>
                </a:solidFill>
              </a:rPr>
              <a:t>Prokaryotik</a:t>
            </a:r>
            <a:r>
              <a:rPr lang="tr-TR" b="1" dirty="0" smtClean="0">
                <a:solidFill>
                  <a:srgbClr val="FF0000"/>
                </a:solidFill>
              </a:rPr>
              <a:t> Hücrelerin Genel Özellikleri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2D54F903-8122-4741-AA48-44496E27357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Bu hücrelerde </a:t>
            </a:r>
            <a:r>
              <a:rPr lang="tr-TR" dirty="0" err="1"/>
              <a:t>DNAʼnın</a:t>
            </a:r>
            <a:r>
              <a:rPr lang="tr-TR" dirty="0"/>
              <a:t> yoğunlaştığı bölgelere </a:t>
            </a:r>
            <a:r>
              <a:rPr lang="tr-TR" u="sng" dirty="0" err="1"/>
              <a:t>nükleoid</a:t>
            </a:r>
            <a:r>
              <a:rPr lang="tr-TR" dirty="0"/>
              <a:t> adı verilir. </a:t>
            </a:r>
          </a:p>
          <a:p>
            <a:r>
              <a:rPr lang="tr-TR" dirty="0"/>
              <a:t> Ancak bu bölgeler </a:t>
            </a:r>
            <a:r>
              <a:rPr lang="tr-TR" u="sng" dirty="0"/>
              <a:t>zarla çevrili değil</a:t>
            </a:r>
            <a:r>
              <a:rPr lang="tr-TR" dirty="0"/>
              <a:t>dir. </a:t>
            </a:r>
          </a:p>
          <a:p>
            <a:r>
              <a:rPr lang="tr-TR" dirty="0"/>
              <a:t> </a:t>
            </a:r>
            <a:r>
              <a:rPr lang="tr-TR" dirty="0" err="1"/>
              <a:t>Nükleoid</a:t>
            </a:r>
            <a:r>
              <a:rPr lang="tr-TR" dirty="0"/>
              <a:t> ile plazma zarı arasında kalan bölgeye </a:t>
            </a:r>
            <a:r>
              <a:rPr lang="tr-TR" u="sng" dirty="0"/>
              <a:t>sitoplazma</a:t>
            </a:r>
            <a:r>
              <a:rPr lang="tr-TR" dirty="0"/>
              <a:t> adı verilir. </a:t>
            </a:r>
          </a:p>
          <a:p>
            <a:r>
              <a:rPr lang="tr-TR" dirty="0"/>
              <a:t> </a:t>
            </a:r>
            <a:r>
              <a:rPr lang="tr-TR" dirty="0" err="1"/>
              <a:t>Organel</a:t>
            </a:r>
            <a:r>
              <a:rPr lang="tr-TR" dirty="0"/>
              <a:t> içermezler. Yalnızca </a:t>
            </a:r>
            <a:r>
              <a:rPr lang="tr-TR" u="sng" dirty="0"/>
              <a:t>ribozom bulundurur</a:t>
            </a:r>
            <a:r>
              <a:rPr lang="tr-TR" dirty="0"/>
              <a:t>lar.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="" xmlns:a16="http://schemas.microsoft.com/office/drawing/2014/main" id="{4284EBF4-6A5D-49E3-B5EF-9764BB0464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883" t="25447" r="8835" b="15402"/>
          <a:stretch/>
        </p:blipFill>
        <p:spPr>
          <a:xfrm>
            <a:off x="4428772" y="1518082"/>
            <a:ext cx="4493287" cy="435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848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E876E556-2EA4-479B-8798-AA54F62CB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505" y="64140"/>
            <a:ext cx="7886700" cy="1325563"/>
          </a:xfrm>
        </p:spPr>
        <p:txBody>
          <a:bodyPr/>
          <a:lstStyle/>
          <a:p>
            <a:r>
              <a:rPr lang="tr-TR" b="1" dirty="0" err="1" smtClean="0">
                <a:solidFill>
                  <a:srgbClr val="FF0000"/>
                </a:solidFill>
              </a:rPr>
              <a:t>Ökaryotik</a:t>
            </a:r>
            <a:r>
              <a:rPr lang="tr-TR" b="1" dirty="0" smtClean="0">
                <a:solidFill>
                  <a:srgbClr val="FF0000"/>
                </a:solidFill>
              </a:rPr>
              <a:t> Hücrelerin Genel Özellikleri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516A6BD-1FC8-4A6E-822F-F4DF6BF914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1814" y="1376053"/>
            <a:ext cx="7574318" cy="1539440"/>
          </a:xfrm>
        </p:spPr>
        <p:txBody>
          <a:bodyPr>
            <a:normAutofit fontScale="85000" lnSpcReduction="10000"/>
          </a:bodyPr>
          <a:lstStyle/>
          <a:p>
            <a:r>
              <a:rPr lang="tr-TR" dirty="0"/>
              <a:t>Kromozomlar, zarla çevrili bir </a:t>
            </a:r>
            <a:r>
              <a:rPr lang="tr-TR" dirty="0" err="1"/>
              <a:t>organel</a:t>
            </a:r>
            <a:r>
              <a:rPr lang="tr-TR" dirty="0"/>
              <a:t> olan çekirdek içinde bulunur. </a:t>
            </a:r>
          </a:p>
          <a:p>
            <a:r>
              <a:rPr lang="tr-TR" dirty="0"/>
              <a:t>Sitoplazmada asılı halde zarla çevrili </a:t>
            </a:r>
            <a:r>
              <a:rPr lang="tr-TR" dirty="0" err="1"/>
              <a:t>organeller</a:t>
            </a:r>
            <a:r>
              <a:rPr lang="tr-TR" dirty="0"/>
              <a:t> bulunur.</a:t>
            </a:r>
          </a:p>
          <a:p>
            <a:r>
              <a:rPr lang="tr-TR" dirty="0"/>
              <a:t> Genellikle </a:t>
            </a:r>
            <a:r>
              <a:rPr lang="tr-TR" dirty="0" err="1"/>
              <a:t>prokaryotik</a:t>
            </a:r>
            <a:r>
              <a:rPr lang="tr-TR" dirty="0"/>
              <a:t> hücrelerden daha büyüktürler.</a:t>
            </a:r>
          </a:p>
        </p:txBody>
      </p:sp>
      <p:pic>
        <p:nvPicPr>
          <p:cNvPr id="1028" name="Picture 4" descr="ÃKARYOTÄ°K HÃCRE ile ilgili gÃ¶rsel sonucu">
            <a:extLst>
              <a:ext uri="{FF2B5EF4-FFF2-40B4-BE49-F238E27FC236}">
                <a16:creationId xmlns="" xmlns:a16="http://schemas.microsoft.com/office/drawing/2014/main" id="{68A67B32-777A-4C36-910B-549391B006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73"/>
          <a:stretch/>
        </p:blipFill>
        <p:spPr bwMode="auto">
          <a:xfrm>
            <a:off x="1401007" y="3128557"/>
            <a:ext cx="5656741" cy="3497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807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ROKARYOTÄ°K VE ÃKARYOTÄ°K HÃCRE ile ilgili gÃ¶rsel sonucu">
            <a:extLst>
              <a:ext uri="{FF2B5EF4-FFF2-40B4-BE49-F238E27FC236}">
                <a16:creationId xmlns="" xmlns:a16="http://schemas.microsoft.com/office/drawing/2014/main" id="{8B779211-9977-4F5B-AD6C-C80FB4AEAC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71" y="372863"/>
            <a:ext cx="8667329" cy="4145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etin kutusu 4">
            <a:extLst>
              <a:ext uri="{FF2B5EF4-FFF2-40B4-BE49-F238E27FC236}">
                <a16:creationId xmlns="" xmlns:a16="http://schemas.microsoft.com/office/drawing/2014/main" id="{B69B391C-7684-4194-B5B9-E77CC4930D0E}"/>
              </a:ext>
            </a:extLst>
          </p:cNvPr>
          <p:cNvSpPr txBox="1"/>
          <p:nvPr/>
        </p:nvSpPr>
        <p:spPr>
          <a:xfrm>
            <a:off x="615949" y="4847208"/>
            <a:ext cx="80632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altLang="tr-TR" sz="2000" b="1" dirty="0">
                <a:solidFill>
                  <a:srgbClr val="FF0000"/>
                </a:solidFill>
                <a:ea typeface="Calibri" panose="020F0502020204030204" pitchFamily="34" charset="0"/>
              </a:rPr>
              <a:t>ÖKARYOT HÜCRELİ CANLILAR TEK VEYA ÇOK HÜCRELİ OLABİLİR FAKAT </a:t>
            </a:r>
            <a:r>
              <a:rPr lang="tr-TR" altLang="tr-TR" sz="2000" dirty="0">
                <a:solidFill>
                  <a:srgbClr val="FF0000"/>
                </a:solidFill>
                <a:ea typeface="Calibri" panose="020F0502020204030204" pitchFamily="34" charset="0"/>
              </a:rPr>
              <a:t/>
            </a:r>
            <a:br>
              <a:rPr lang="tr-TR" altLang="tr-TR" sz="2000" dirty="0">
                <a:solidFill>
                  <a:srgbClr val="FF0000"/>
                </a:solidFill>
                <a:ea typeface="Calibri" panose="020F0502020204030204" pitchFamily="34" charset="0"/>
              </a:rPr>
            </a:br>
            <a:r>
              <a:rPr lang="tr-TR" altLang="tr-TR" sz="2000" dirty="0">
                <a:solidFill>
                  <a:srgbClr val="FF0000"/>
                </a:solidFill>
                <a:ea typeface="Calibri" panose="020F0502020204030204" pitchFamily="34" charset="0"/>
              </a:rPr>
              <a:t>PROKARYOT HÜCREDEN OLUŞMUŞ CANLILAR </a:t>
            </a:r>
            <a:r>
              <a:rPr lang="tr-TR" altLang="tr-TR" sz="2000" b="1" dirty="0">
                <a:solidFill>
                  <a:srgbClr val="FF0000"/>
                </a:solidFill>
                <a:ea typeface="Calibri" panose="020F0502020204030204" pitchFamily="34" charset="0"/>
              </a:rPr>
              <a:t>HER ZAMAN </a:t>
            </a:r>
            <a:r>
              <a:rPr lang="tr-TR" altLang="tr-TR" sz="2000" dirty="0">
                <a:solidFill>
                  <a:srgbClr val="FF0000"/>
                </a:solidFill>
                <a:ea typeface="Calibri" panose="020F0502020204030204" pitchFamily="34" charset="0"/>
              </a:rPr>
              <a:t>TEK HÜCRELİDİR.</a:t>
            </a:r>
            <a:endParaRPr lang="tr-TR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38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rokaryot ve Ãkaryot HÃ¼cre">
            <a:extLst>
              <a:ext uri="{FF2B5EF4-FFF2-40B4-BE49-F238E27FC236}">
                <a16:creationId xmlns="" xmlns:a16="http://schemas.microsoft.com/office/drawing/2014/main" id="{CEE0E3C4-96C9-4F32-B550-E5646D937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91440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840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="" xmlns:a16="http://schemas.microsoft.com/office/drawing/2014/main" id="{0C94D8EC-B933-44D2-B0C2-2CFD899719A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06" b="20777"/>
          <a:stretch/>
        </p:blipFill>
        <p:spPr>
          <a:xfrm>
            <a:off x="1360964" y="506026"/>
            <a:ext cx="6592045" cy="5708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016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="" xmlns:a16="http://schemas.microsoft.com/office/drawing/2014/main" id="{6E94CB97-A454-492B-9F07-2BBAC72042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66"/>
          <a:stretch/>
        </p:blipFill>
        <p:spPr>
          <a:xfrm>
            <a:off x="1165884" y="357326"/>
            <a:ext cx="7402574" cy="6143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521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741</TotalTime>
  <Words>398</Words>
  <Application>Microsoft Office PowerPoint</Application>
  <PresentationFormat>Ekran Gösterisi (4:3)</PresentationFormat>
  <Paragraphs>66</Paragraphs>
  <Slides>19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0" baseType="lpstr">
      <vt:lpstr>Office Teması</vt:lpstr>
      <vt:lpstr>Hücre</vt:lpstr>
      <vt:lpstr>PowerPoint Sunusu</vt:lpstr>
      <vt:lpstr>HÜCRE</vt:lpstr>
      <vt:lpstr>PowerPoint Sunusu</vt:lpstr>
      <vt:lpstr>PowerPoint Sunusu</vt:lpstr>
      <vt:lpstr>PowerPoint Sunusu</vt:lpstr>
      <vt:lpstr>PowerPoint Sunusu</vt:lpstr>
      <vt:lpstr>Hücrenin yapı ve işlevi</vt:lpstr>
      <vt:lpstr>PowerPoint Sunusu</vt:lpstr>
      <vt:lpstr>HÜCRE ÇEŞİTLERİ</vt:lpstr>
      <vt:lpstr>PowerPoint Sunusu</vt:lpstr>
      <vt:lpstr>Prokaryotik ve Ökaryotik Hücrelerin Benzerlikleri</vt:lpstr>
      <vt:lpstr>Ortak yapısal özellikler</vt:lpstr>
      <vt:lpstr>Prokaryotik Hücrelerin Genel Özellikleri</vt:lpstr>
      <vt:lpstr>Ökaryotik Hücrelerin Genel Özellikleri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Hücre</dc:title>
  <dc:creator>PRO2000</dc:creator>
  <cp:lastModifiedBy>PRO2000</cp:lastModifiedBy>
  <cp:revision>46</cp:revision>
  <dcterms:created xsi:type="dcterms:W3CDTF">2019-09-10T12:20:58Z</dcterms:created>
  <dcterms:modified xsi:type="dcterms:W3CDTF">2020-10-21T07:17:11Z</dcterms:modified>
</cp:coreProperties>
</file>