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g"/>
  <Override PartName="/ppt/media/image5.jpg" ContentType="image/jpg"/>
  <Override PartName="/ppt/media/image6.jpg" ContentType="image/jpg"/>
  <Override PartName="/ppt/media/image7.jpg" ContentType="image/jpg"/>
  <Override PartName="/ppt/media/image8.jpg" ContentType="image/jpg"/>
  <Override PartName="/ppt/media/image9.jpg" ContentType="image/jpg"/>
  <Override PartName="/ppt/media/image10.jpg" ContentType="image/jpg"/>
  <Override PartName="/ppt/media/image12.jpg" ContentType="image/jpg"/>
  <Override PartName="/ppt/notesSlides/notesSlide1.xml" ContentType="application/vnd.openxmlformats-officedocument.presentationml.notesSlide+xml"/>
  <Override PartName="/ppt/media/image17.jpg" ContentType="image/jpg"/>
  <Override PartName="/ppt/media/image19.jpg" ContentType="image/jpg"/>
  <Override PartName="/ppt/media/image20.jpg" ContentType="image/jpg"/>
  <Override PartName="/ppt/media/image2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8" r:id="rId3"/>
    <p:sldId id="259" r:id="rId4"/>
    <p:sldId id="294" r:id="rId5"/>
    <p:sldId id="293" r:id="rId6"/>
    <p:sldId id="263" r:id="rId7"/>
    <p:sldId id="265" r:id="rId8"/>
    <p:sldId id="262" r:id="rId9"/>
    <p:sldId id="264" r:id="rId10"/>
    <p:sldId id="299" r:id="rId11"/>
    <p:sldId id="261" r:id="rId12"/>
    <p:sldId id="267" r:id="rId13"/>
    <p:sldId id="270" r:id="rId14"/>
    <p:sldId id="298" r:id="rId15"/>
    <p:sldId id="300" r:id="rId16"/>
    <p:sldId id="301" r:id="rId17"/>
    <p:sldId id="324" r:id="rId18"/>
    <p:sldId id="323" r:id="rId19"/>
    <p:sldId id="303" r:id="rId20"/>
    <p:sldId id="304" r:id="rId21"/>
    <p:sldId id="273" r:id="rId22"/>
    <p:sldId id="275" r:id="rId23"/>
    <p:sldId id="326" r:id="rId24"/>
    <p:sldId id="274" r:id="rId25"/>
    <p:sldId id="308" r:id="rId26"/>
    <p:sldId id="309" r:id="rId27"/>
    <p:sldId id="310" r:id="rId28"/>
    <p:sldId id="313" r:id="rId29"/>
    <p:sldId id="314" r:id="rId30"/>
    <p:sldId id="318" r:id="rId31"/>
    <p:sldId id="325" r:id="rId32"/>
    <p:sldId id="317" r:id="rId33"/>
    <p:sldId id="315" r:id="rId34"/>
    <p:sldId id="316" r:id="rId35"/>
    <p:sldId id="319" r:id="rId36"/>
    <p:sldId id="320" r:id="rId37"/>
    <p:sldId id="327" r:id="rId38"/>
    <p:sldId id="296" r:id="rId39"/>
    <p:sldId id="281" r:id="rId40"/>
    <p:sldId id="282" r:id="rId41"/>
    <p:sldId id="321" r:id="rId42"/>
    <p:sldId id="322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93" autoAdjust="0"/>
    <p:restoredTop sz="94660"/>
  </p:normalViewPr>
  <p:slideViewPr>
    <p:cSldViewPr>
      <p:cViewPr varScale="1">
        <p:scale>
          <a:sx n="67" d="100"/>
          <a:sy n="67" d="100"/>
        </p:scale>
        <p:origin x="15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61911-F0AF-47F8-A812-CD3EC6EEE137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39AAC-DF62-4DA5-A5D1-58B21B3479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934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39AAC-DF62-4DA5-A5D1-58B21B34794F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3778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>
            <a:pPr marL="22271">
              <a:spcBef>
                <a:spcPts val="22"/>
              </a:spcBef>
            </a:pPr>
            <a:fld id="{81D60167-4931-47E6-BA6A-407CBD079E47}" type="slidenum">
              <a:rPr lang="tr-TR" smtClean="0"/>
              <a:pPr marL="22271">
                <a:spcBef>
                  <a:spcPts val="22"/>
                </a:spcBef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0146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23.11.2020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tr.wikipedia.org/wiki/Fosfat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tr.wikipedia.org/wiki/Fosfodiester_ba%C4%9F%C4%B1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-396552" y="4046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tr-TR" sz="5400" b="1" dirty="0" smtClean="0">
                <a:solidFill>
                  <a:srgbClr val="FF0000"/>
                </a:solidFill>
              </a:rPr>
              <a:t>DNA’nın </a:t>
            </a:r>
            <a:br>
              <a:rPr lang="tr-TR" sz="5400" b="1" dirty="0" smtClean="0">
                <a:solidFill>
                  <a:srgbClr val="FF0000"/>
                </a:solidFill>
              </a:rPr>
            </a:br>
            <a:r>
              <a:rPr lang="tr-TR" sz="5400" b="1" dirty="0" smtClean="0">
                <a:solidFill>
                  <a:srgbClr val="FF0000"/>
                </a:solidFill>
              </a:rPr>
              <a:t>REPLİKASYONU</a:t>
            </a:r>
            <a:endParaRPr lang="tr-TR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69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429" y="1700808"/>
            <a:ext cx="4283571" cy="4383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Temel Terimler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340768"/>
            <a:ext cx="4824536" cy="51125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Genom: </a:t>
            </a:r>
          </a:p>
          <a:p>
            <a:pPr lvl="1">
              <a:buFont typeface="Wingdings" pitchFamily="2" charset="2"/>
              <a:buChar char="ü"/>
            </a:pPr>
            <a:r>
              <a:rPr lang="tr-TR" dirty="0" smtClean="0"/>
              <a:t>Bir </a:t>
            </a:r>
            <a:r>
              <a:rPr lang="tr-TR" dirty="0"/>
              <a:t>canlının tüm </a:t>
            </a:r>
            <a:r>
              <a:rPr lang="tr-TR" dirty="0" smtClean="0"/>
              <a:t>özelliklerini yöneten </a:t>
            </a:r>
            <a:r>
              <a:rPr lang="tr-TR" dirty="0"/>
              <a:t>genleri </a:t>
            </a:r>
            <a:r>
              <a:rPr lang="tr-TR" dirty="0" smtClean="0"/>
              <a:t>içeren kalıtsal bilginin toplamıdır.</a:t>
            </a:r>
          </a:p>
          <a:p>
            <a:pPr lvl="1">
              <a:buFont typeface="Wingdings" pitchFamily="2" charset="2"/>
              <a:buChar char="ü"/>
            </a:pPr>
            <a:endParaRPr lang="tr-TR" dirty="0"/>
          </a:p>
          <a:p>
            <a:pPr marL="0" indent="0">
              <a:buNone/>
            </a:pPr>
            <a:r>
              <a:rPr lang="tr-TR" altLang="tr-TR" b="1" dirty="0">
                <a:solidFill>
                  <a:srgbClr val="FF0000"/>
                </a:solidFill>
              </a:rPr>
              <a:t>GEN:</a:t>
            </a:r>
          </a:p>
          <a:p>
            <a:pPr lvl="1">
              <a:buFont typeface="Wingdings" pitchFamily="2" charset="2"/>
              <a:buChar char="ü"/>
            </a:pPr>
            <a:r>
              <a:rPr lang="tr-TR" dirty="0"/>
              <a:t>Kalıtımın fonksiyonel birimi</a:t>
            </a:r>
          </a:p>
          <a:p>
            <a:pPr lvl="1">
              <a:buFont typeface="Wingdings" pitchFamily="2" charset="2"/>
              <a:buChar char="ü"/>
            </a:pPr>
            <a:r>
              <a:rPr lang="tr-TR" dirty="0"/>
              <a:t>Özel bir fonksiyonel ürünün (protein, RNA) üretilmesi için gerekli bilgiyi kodlayan DNA’nın belirli bir </a:t>
            </a:r>
            <a:r>
              <a:rPr lang="tr-TR" dirty="0" smtClean="0"/>
              <a:t>bölümü</a:t>
            </a:r>
          </a:p>
          <a:p>
            <a:pPr lvl="1">
              <a:buFont typeface="Wingdings" pitchFamily="2" charset="2"/>
              <a:buChar char="ü"/>
            </a:pPr>
            <a:r>
              <a:rPr lang="tr-TR" dirty="0"/>
              <a:t>bir RNA (</a:t>
            </a:r>
            <a:r>
              <a:rPr lang="tr-TR" dirty="0" err="1"/>
              <a:t>ribozomal</a:t>
            </a:r>
            <a:r>
              <a:rPr lang="tr-TR" dirty="0"/>
              <a:t> veya transfer RNA) veya bir </a:t>
            </a:r>
            <a:r>
              <a:rPr lang="tr-TR" dirty="0" err="1"/>
              <a:t>polipeptit</a:t>
            </a:r>
            <a:r>
              <a:rPr lang="tr-TR" dirty="0"/>
              <a:t> olabilen işlevsel bir ürün oluşturabilen DNA bölgesidir.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1497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04\1253.jpg"/>
          <p:cNvPicPr>
            <a:picLocks noChangeAspect="1" noChangeArrowheads="1"/>
          </p:cNvPicPr>
          <p:nvPr/>
        </p:nvPicPr>
        <p:blipFill>
          <a:blip r:embed="rId2" cstate="print"/>
          <a:srcRect l="9746" t="5251" r="8743" b="5627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083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352673" y="166624"/>
            <a:ext cx="5122133" cy="64068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24455" y="111252"/>
            <a:ext cx="1295400" cy="294640"/>
          </a:xfrm>
          <a:custGeom>
            <a:avLst/>
            <a:gdLst/>
            <a:ahLst/>
            <a:cxnLst/>
            <a:rect l="l" t="t" r="r" b="b"/>
            <a:pathLst>
              <a:path w="1295400" h="294640">
                <a:moveTo>
                  <a:pt x="0" y="294132"/>
                </a:moveTo>
                <a:lnTo>
                  <a:pt x="1295399" y="294132"/>
                </a:lnTo>
                <a:lnTo>
                  <a:pt x="1295399" y="0"/>
                </a:lnTo>
                <a:lnTo>
                  <a:pt x="0" y="0"/>
                </a:lnTo>
                <a:lnTo>
                  <a:pt x="0" y="2941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82519" y="118999"/>
            <a:ext cx="1469401" cy="2584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z="1600" spc="-5" dirty="0" smtClean="0">
                <a:latin typeface="Arial"/>
                <a:cs typeface="Arial"/>
              </a:rPr>
              <a:t>  </a:t>
            </a:r>
            <a:r>
              <a:rPr sz="1600" b="1" spc="-5" dirty="0" err="1" smtClean="0">
                <a:latin typeface="Arial"/>
                <a:cs typeface="Arial"/>
              </a:rPr>
              <a:t>Korunumlu</a:t>
            </a:r>
            <a:endParaRPr sz="1600" b="1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10355" y="92964"/>
            <a:ext cx="1876425" cy="312420"/>
          </a:xfrm>
          <a:custGeom>
            <a:avLst/>
            <a:gdLst/>
            <a:ahLst/>
            <a:cxnLst/>
            <a:rect l="l" t="t" r="r" b="b"/>
            <a:pathLst>
              <a:path w="1876425" h="312420">
                <a:moveTo>
                  <a:pt x="0" y="312419"/>
                </a:moveTo>
                <a:lnTo>
                  <a:pt x="1876044" y="312419"/>
                </a:lnTo>
                <a:lnTo>
                  <a:pt x="1876044" y="0"/>
                </a:lnTo>
                <a:lnTo>
                  <a:pt x="0" y="0"/>
                </a:lnTo>
                <a:lnTo>
                  <a:pt x="0" y="3124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87927" y="110109"/>
            <a:ext cx="1880217" cy="2584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z="1600" b="1" spc="-45" dirty="0" smtClean="0">
                <a:latin typeface="Arial"/>
                <a:cs typeface="Arial"/>
              </a:rPr>
              <a:t>     </a:t>
            </a:r>
            <a:r>
              <a:rPr sz="1600" b="1" spc="-45" dirty="0" err="1" smtClean="0">
                <a:latin typeface="Arial"/>
                <a:cs typeface="Arial"/>
              </a:rPr>
              <a:t>Yarı</a:t>
            </a:r>
            <a:r>
              <a:rPr sz="1600" b="1" spc="-15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korunumlu</a:t>
            </a:r>
            <a:endParaRPr sz="1600" b="1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76900" y="111252"/>
            <a:ext cx="1295400" cy="294640"/>
          </a:xfrm>
          <a:custGeom>
            <a:avLst/>
            <a:gdLst/>
            <a:ahLst/>
            <a:cxnLst/>
            <a:rect l="l" t="t" r="r" b="b"/>
            <a:pathLst>
              <a:path w="1295400" h="294640">
                <a:moveTo>
                  <a:pt x="0" y="294132"/>
                </a:moveTo>
                <a:lnTo>
                  <a:pt x="1295400" y="294132"/>
                </a:lnTo>
                <a:lnTo>
                  <a:pt x="1295400" y="0"/>
                </a:lnTo>
                <a:lnTo>
                  <a:pt x="0" y="0"/>
                </a:lnTo>
                <a:lnTo>
                  <a:pt x="0" y="2941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098032" y="118999"/>
            <a:ext cx="1376774" cy="2584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z="1600" spc="-10" dirty="0" smtClean="0">
                <a:latin typeface="Arial"/>
                <a:cs typeface="Arial"/>
              </a:rPr>
              <a:t>       </a:t>
            </a:r>
            <a:r>
              <a:rPr lang="tr-TR" sz="1600" b="1" spc="-10" dirty="0" smtClean="0">
                <a:latin typeface="Arial"/>
                <a:cs typeface="Arial"/>
              </a:rPr>
              <a:t>Parçalı</a:t>
            </a:r>
            <a:endParaRPr lang="tr-TR" sz="1600" b="1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63267" y="3717035"/>
            <a:ext cx="2377440" cy="288290"/>
          </a:xfrm>
          <a:custGeom>
            <a:avLst/>
            <a:gdLst/>
            <a:ahLst/>
            <a:cxnLst/>
            <a:rect l="l" t="t" r="r" b="b"/>
            <a:pathLst>
              <a:path w="2377440" h="288289">
                <a:moveTo>
                  <a:pt x="0" y="288036"/>
                </a:moveTo>
                <a:lnTo>
                  <a:pt x="2377439" y="288036"/>
                </a:lnTo>
                <a:lnTo>
                  <a:pt x="2377439" y="0"/>
                </a:lnTo>
                <a:lnTo>
                  <a:pt x="0" y="0"/>
                </a:lnTo>
                <a:lnTo>
                  <a:pt x="0" y="2880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82519" y="3722623"/>
            <a:ext cx="2090421" cy="2584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Bir </a:t>
            </a:r>
            <a:r>
              <a:rPr sz="1600" spc="-5" dirty="0">
                <a:latin typeface="Arial"/>
                <a:cs typeface="Arial"/>
              </a:rPr>
              <a:t>eşlenme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döngüsü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72940" y="3717035"/>
            <a:ext cx="4582795" cy="288290"/>
          </a:xfrm>
          <a:custGeom>
            <a:avLst/>
            <a:gdLst/>
            <a:ahLst/>
            <a:cxnLst/>
            <a:rect l="l" t="t" r="r" b="b"/>
            <a:pathLst>
              <a:path w="4582795" h="288289">
                <a:moveTo>
                  <a:pt x="0" y="288036"/>
                </a:moveTo>
                <a:lnTo>
                  <a:pt x="4582668" y="288036"/>
                </a:lnTo>
                <a:lnTo>
                  <a:pt x="4582668" y="0"/>
                </a:lnTo>
                <a:lnTo>
                  <a:pt x="0" y="0"/>
                </a:lnTo>
                <a:lnTo>
                  <a:pt x="0" y="2880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52027" y="3722623"/>
            <a:ext cx="42589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Arial"/>
                <a:cs typeface="Arial"/>
              </a:rPr>
              <a:t>Yeni </a:t>
            </a:r>
            <a:r>
              <a:rPr sz="1600" spc="-5" dirty="0">
                <a:latin typeface="Arial"/>
                <a:cs typeface="Arial"/>
              </a:rPr>
              <a:t>sentezlenen </a:t>
            </a:r>
            <a:r>
              <a:rPr sz="1600" spc="-5" dirty="0" err="1">
                <a:latin typeface="Arial"/>
                <a:cs typeface="Arial"/>
              </a:rPr>
              <a:t>zincirler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5" dirty="0" err="1" smtClean="0">
                <a:latin typeface="Arial"/>
                <a:cs typeface="Arial"/>
              </a:rPr>
              <a:t>mavi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ile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gösterilmiştir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1043608" y="18448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-75733" y="421408"/>
            <a:ext cx="3027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DNA’nın </a:t>
            </a:r>
            <a:r>
              <a:rPr lang="tr-TR" sz="2400" b="1" dirty="0" err="1" smtClean="0">
                <a:solidFill>
                  <a:srgbClr val="FF0000"/>
                </a:solidFill>
              </a:rPr>
              <a:t>Replikasyonu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tr-TR" sz="2400" b="1" dirty="0" smtClean="0">
                <a:solidFill>
                  <a:srgbClr val="FF0000"/>
                </a:solidFill>
              </a:rPr>
              <a:t>ile İlgili Teoriler</a:t>
            </a:r>
            <a:endParaRPr lang="tr-T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2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67142" y="908720"/>
            <a:ext cx="4104456" cy="5242274"/>
          </a:xfrm>
          <a:prstGeom prst="rect">
            <a:avLst/>
          </a:prstGeom>
        </p:spPr>
        <p:txBody>
          <a:bodyPr vert="horz" wrap="square" lIns="0" tIns="64585" rIns="0" bIns="0" rtlCol="0">
            <a:spAutoFit/>
          </a:bodyPr>
          <a:lstStyle/>
          <a:p>
            <a:pPr marL="311790" marR="239410" indent="-300655">
              <a:lnSpc>
                <a:spcPct val="789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  <a:tabLst>
                <a:tab pos="311233" algn="l"/>
              </a:tabLst>
            </a:pPr>
            <a:r>
              <a:rPr lang="en-US" altLang="en-US" sz="2400" b="1" dirty="0" err="1"/>
              <a:t>Günümüzde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kabul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gören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hipotezdir</a:t>
            </a:r>
            <a:r>
              <a:rPr lang="en-US" altLang="en-US" sz="2400" b="1" dirty="0"/>
              <a:t>.</a:t>
            </a:r>
          </a:p>
          <a:p>
            <a:pPr marL="311790" marR="239410" indent="-300655">
              <a:lnSpc>
                <a:spcPct val="789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  <a:tabLst>
                <a:tab pos="311233" algn="l"/>
              </a:tabLst>
            </a:pPr>
            <a:r>
              <a:rPr sz="2400" spc="-79" dirty="0" smtClean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Her </a:t>
            </a:r>
            <a:r>
              <a:rPr sz="2400" spc="-136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iki </a:t>
            </a:r>
            <a:r>
              <a:rPr sz="2400" spc="-35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kalıp </a:t>
            </a:r>
            <a:r>
              <a:rPr sz="2400" spc="48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boyunca </a:t>
            </a:r>
            <a:r>
              <a:rPr sz="2400" spc="48" dirty="0">
                <a:cs typeface="Times New Roman" pitchFamily="18" charset="0"/>
              </a:rPr>
              <a:t> </a:t>
            </a:r>
            <a:r>
              <a:rPr sz="2400" spc="-61" dirty="0">
                <a:cs typeface="Times New Roman" pitchFamily="18" charset="0"/>
              </a:rPr>
              <a:t>nükleotitler </a:t>
            </a:r>
            <a:r>
              <a:rPr sz="2400" spc="-22" dirty="0">
                <a:cs typeface="Times New Roman" pitchFamily="18" charset="0"/>
              </a:rPr>
              <a:t>kovalent  </a:t>
            </a:r>
            <a:r>
              <a:rPr sz="2400" spc="-4" dirty="0">
                <a:cs typeface="Times New Roman" pitchFamily="18" charset="0"/>
              </a:rPr>
              <a:t>bağlarla</a:t>
            </a:r>
            <a:r>
              <a:rPr sz="2400" spc="-171" dirty="0">
                <a:cs typeface="Times New Roman" pitchFamily="18" charset="0"/>
              </a:rPr>
              <a:t> </a:t>
            </a:r>
            <a:r>
              <a:rPr sz="2400" spc="-57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polinükleotitleri </a:t>
            </a:r>
            <a:r>
              <a:rPr sz="2400" spc="-57" dirty="0">
                <a:cs typeface="Times New Roman" pitchFamily="18" charset="0"/>
              </a:rPr>
              <a:t> </a:t>
            </a:r>
            <a:r>
              <a:rPr sz="2400" spc="-83" dirty="0">
                <a:cs typeface="Times New Roman" pitchFamily="18" charset="0"/>
              </a:rPr>
              <a:t>oluşturur.</a:t>
            </a:r>
            <a:endParaRPr sz="2400" dirty="0">
              <a:cs typeface="Times New Roman" pitchFamily="18" charset="0"/>
            </a:endParaRPr>
          </a:p>
          <a:p>
            <a:pPr marL="311790" marR="4454" indent="-300655">
              <a:lnSpc>
                <a:spcPts val="1666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  <a:tabLst>
                <a:tab pos="311233" algn="l"/>
              </a:tabLst>
            </a:pPr>
            <a:r>
              <a:rPr sz="2400" spc="-13" dirty="0" err="1" smtClean="0">
                <a:cs typeface="Times New Roman" pitchFamily="18" charset="0"/>
              </a:rPr>
              <a:t>Sonuçta</a:t>
            </a:r>
            <a:r>
              <a:rPr sz="2400" spc="-13" dirty="0" smtClean="0">
                <a:cs typeface="Times New Roman" pitchFamily="18" charset="0"/>
              </a:rPr>
              <a:t> </a:t>
            </a:r>
            <a:r>
              <a:rPr sz="2400" spc="-61" dirty="0" err="1" smtClean="0">
                <a:cs typeface="Times New Roman" pitchFamily="18" charset="0"/>
              </a:rPr>
              <a:t>birbirine</a:t>
            </a:r>
            <a:r>
              <a:rPr sz="2400" spc="-61" dirty="0" smtClean="0">
                <a:cs typeface="Times New Roman" pitchFamily="18" charset="0"/>
              </a:rPr>
              <a:t> </a:t>
            </a:r>
            <a:r>
              <a:rPr sz="2400" spc="44" dirty="0" err="1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özdeş</a:t>
            </a:r>
            <a:r>
              <a:rPr sz="2400" spc="-179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 </a:t>
            </a:r>
            <a:r>
              <a:rPr sz="2400" spc="-136" dirty="0" err="1" smtClean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ik</a:t>
            </a:r>
            <a:r>
              <a:rPr lang="tr-TR" sz="2400" spc="-136" dirty="0" smtClean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i </a:t>
            </a:r>
            <a:r>
              <a:rPr sz="2400" spc="9" dirty="0" smtClean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DNA </a:t>
            </a:r>
            <a:r>
              <a:rPr sz="2400" spc="-83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zinciri</a:t>
            </a:r>
            <a:r>
              <a:rPr sz="2400" spc="-276" dirty="0">
                <a:cs typeface="Times New Roman" pitchFamily="18" charset="0"/>
              </a:rPr>
              <a:t> </a:t>
            </a:r>
            <a:r>
              <a:rPr sz="2400" spc="-31" dirty="0">
                <a:cs typeface="Times New Roman" pitchFamily="18" charset="0"/>
              </a:rPr>
              <a:t>oluşacaktır.</a:t>
            </a:r>
            <a:endParaRPr sz="2400" dirty="0">
              <a:cs typeface="Times New Roman" pitchFamily="18" charset="0"/>
            </a:endParaRPr>
          </a:p>
          <a:p>
            <a:pPr marL="311790" marR="57904" indent="-300655">
              <a:lnSpc>
                <a:spcPct val="789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  <a:tabLst>
                <a:tab pos="311233" algn="l"/>
              </a:tabLst>
            </a:pPr>
            <a:r>
              <a:rPr sz="2400" spc="9" dirty="0" err="1" smtClean="0">
                <a:cs typeface="Times New Roman" pitchFamily="18" charset="0"/>
              </a:rPr>
              <a:t>Kopyalanan</a:t>
            </a:r>
            <a:r>
              <a:rPr sz="2400" spc="9" dirty="0" smtClean="0">
                <a:cs typeface="Times New Roman" pitchFamily="18" charset="0"/>
              </a:rPr>
              <a:t> </a:t>
            </a:r>
            <a:r>
              <a:rPr sz="2400" spc="-53" dirty="0">
                <a:cs typeface="Times New Roman" pitchFamily="18" charset="0"/>
              </a:rPr>
              <a:t>her </a:t>
            </a:r>
            <a:r>
              <a:rPr sz="2400" spc="-83" dirty="0">
                <a:cs typeface="Times New Roman" pitchFamily="18" charset="0"/>
              </a:rPr>
              <a:t>bir </a:t>
            </a:r>
            <a:r>
              <a:rPr sz="2400" spc="4" dirty="0">
                <a:cs typeface="Times New Roman" pitchFamily="18" charset="0"/>
              </a:rPr>
              <a:t>DNA  </a:t>
            </a:r>
            <a:r>
              <a:rPr sz="2400" spc="-22" dirty="0">
                <a:cs typeface="Times New Roman" pitchFamily="18" charset="0"/>
              </a:rPr>
              <a:t>molekülünde </a:t>
            </a:r>
            <a:r>
              <a:rPr sz="2400" spc="-83" dirty="0">
                <a:cs typeface="Times New Roman" pitchFamily="18" charset="0"/>
              </a:rPr>
              <a:t>bir </a:t>
            </a:r>
            <a:r>
              <a:rPr sz="2400" spc="13" dirty="0">
                <a:cs typeface="Times New Roman" pitchFamily="18" charset="0"/>
              </a:rPr>
              <a:t>‘</a:t>
            </a:r>
            <a:r>
              <a:rPr sz="2400" spc="13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yeni</a:t>
            </a:r>
            <a:r>
              <a:rPr sz="2400" spc="13" dirty="0">
                <a:cs typeface="Times New Roman" pitchFamily="18" charset="0"/>
              </a:rPr>
              <a:t>’</a:t>
            </a:r>
            <a:r>
              <a:rPr sz="2400" spc="-316" dirty="0">
                <a:cs typeface="Times New Roman" pitchFamily="18" charset="0"/>
              </a:rPr>
              <a:t> </a:t>
            </a:r>
            <a:r>
              <a:rPr sz="2400" spc="9" dirty="0">
                <a:cs typeface="Times New Roman" pitchFamily="18" charset="0"/>
              </a:rPr>
              <a:t>ve  </a:t>
            </a:r>
            <a:r>
              <a:rPr sz="2400" spc="-83" dirty="0">
                <a:cs typeface="Times New Roman" pitchFamily="18" charset="0"/>
              </a:rPr>
              <a:t>bir </a:t>
            </a:r>
            <a:r>
              <a:rPr sz="2400" spc="-26" dirty="0">
                <a:cs typeface="Times New Roman" pitchFamily="18" charset="0"/>
              </a:rPr>
              <a:t>‘</a:t>
            </a:r>
            <a:r>
              <a:rPr sz="2400" spc="-26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eski</a:t>
            </a:r>
            <a:r>
              <a:rPr sz="2400" spc="-26" dirty="0">
                <a:cs typeface="Times New Roman" pitchFamily="18" charset="0"/>
              </a:rPr>
              <a:t>’ </a:t>
            </a:r>
            <a:r>
              <a:rPr sz="2400" spc="-79" dirty="0">
                <a:cs typeface="Times New Roman" pitchFamily="18" charset="0"/>
              </a:rPr>
              <a:t>zincir</a:t>
            </a:r>
            <a:r>
              <a:rPr sz="2400" spc="-276" dirty="0">
                <a:cs typeface="Times New Roman" pitchFamily="18" charset="0"/>
              </a:rPr>
              <a:t> </a:t>
            </a:r>
            <a:r>
              <a:rPr sz="2400" spc="-88" dirty="0">
                <a:cs typeface="Times New Roman" pitchFamily="18" charset="0"/>
              </a:rPr>
              <a:t>bulunur.</a:t>
            </a:r>
            <a:endParaRPr sz="2400" dirty="0">
              <a:cs typeface="Times New Roman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</a:pPr>
            <a:endParaRPr sz="2400" dirty="0">
              <a:cs typeface="Times New Roman" pitchFamily="18" charset="0"/>
            </a:endParaRPr>
          </a:p>
          <a:p>
            <a:pPr marL="311790" marR="145873" indent="-300655">
              <a:lnSpc>
                <a:spcPct val="789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  <a:tabLst>
                <a:tab pos="311233" algn="l"/>
              </a:tabLst>
            </a:pPr>
            <a:r>
              <a:rPr sz="2400" spc="-114" dirty="0" smtClean="0">
                <a:cs typeface="Times New Roman" pitchFamily="18" charset="0"/>
              </a:rPr>
              <a:t>Bu </a:t>
            </a:r>
            <a:r>
              <a:rPr sz="2400" spc="-39" dirty="0">
                <a:cs typeface="Times New Roman" pitchFamily="18" charset="0"/>
              </a:rPr>
              <a:t>tip </a:t>
            </a:r>
            <a:r>
              <a:rPr sz="2400" spc="44" dirty="0">
                <a:cs typeface="Times New Roman" pitchFamily="18" charset="0"/>
              </a:rPr>
              <a:t>çoğalma</a:t>
            </a:r>
            <a:r>
              <a:rPr sz="2400" spc="-324" dirty="0">
                <a:cs typeface="Times New Roman" pitchFamily="18" charset="0"/>
              </a:rPr>
              <a:t> </a:t>
            </a:r>
            <a:r>
              <a:rPr sz="2400" spc="-100" dirty="0" err="1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yarı</a:t>
            </a:r>
            <a:r>
              <a:rPr sz="2400" spc="-100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- </a:t>
            </a:r>
            <a:r>
              <a:rPr lang="tr-TR" sz="2400" spc="-96" dirty="0" err="1" smtClean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korunumlu</a:t>
            </a:r>
            <a:r>
              <a:rPr sz="2400" spc="-96" dirty="0" smtClean="0">
                <a:cs typeface="Times New Roman" pitchFamily="18" charset="0"/>
              </a:rPr>
              <a:t> </a:t>
            </a:r>
            <a:r>
              <a:rPr sz="2400" spc="-75" dirty="0">
                <a:cs typeface="Times New Roman" pitchFamily="18" charset="0"/>
              </a:rPr>
              <a:t>(semikonservatif)  </a:t>
            </a:r>
            <a:r>
              <a:rPr sz="2400" spc="-66" dirty="0">
                <a:cs typeface="Times New Roman" pitchFamily="18" charset="0"/>
              </a:rPr>
              <a:t>replikasyondur.</a:t>
            </a:r>
            <a:endParaRPr sz="2800" dirty="0">
              <a:cs typeface="Times New Roman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553200" y="6483646"/>
            <a:ext cx="2133600" cy="110533"/>
          </a:xfrm>
          <a:prstGeom prst="rect">
            <a:avLst/>
          </a:prstGeom>
        </p:spPr>
        <p:txBody>
          <a:bodyPr vert="horz" wrap="square" lIns="0" tIns="2784" rIns="0" bIns="0" rtlCol="0">
            <a:spAutoFit/>
          </a:bodyPr>
          <a:lstStyle/>
          <a:p>
            <a:pPr marL="22271">
              <a:spcBef>
                <a:spcPts val="22"/>
              </a:spcBef>
            </a:pPr>
            <a:fld id="{81D60167-4931-47E6-BA6A-407CBD079E47}" type="slidenum">
              <a:rPr dirty="0"/>
              <a:pPr marL="22271">
                <a:spcBef>
                  <a:spcPts val="22"/>
                </a:spcBef>
              </a:pPr>
              <a:t>5</a:t>
            </a:fld>
            <a:endParaRPr dirty="0"/>
          </a:p>
        </p:txBody>
      </p:sp>
      <p:sp>
        <p:nvSpPr>
          <p:cNvPr id="8" name="Dikdörtgen 7"/>
          <p:cNvSpPr/>
          <p:nvPr/>
        </p:nvSpPr>
        <p:spPr>
          <a:xfrm>
            <a:off x="-324544" y="260648"/>
            <a:ext cx="92890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8720">
              <a:lnSpc>
                <a:spcPct val="100000"/>
              </a:lnSpc>
              <a:spcBef>
                <a:spcPts val="1680"/>
              </a:spcBef>
            </a:pPr>
            <a:r>
              <a:rPr lang="tr-TR" sz="2800" b="1" spc="-210" dirty="0" smtClean="0">
                <a:solidFill>
                  <a:srgbClr val="FF0000"/>
                </a:solidFill>
                <a:cs typeface="Verdana"/>
              </a:rPr>
              <a:t>Yarı-</a:t>
            </a:r>
            <a:r>
              <a:rPr lang="tr-TR" sz="2800" b="1" spc="-210" dirty="0" err="1" smtClean="0">
                <a:solidFill>
                  <a:srgbClr val="FF0000"/>
                </a:solidFill>
                <a:cs typeface="Verdana"/>
              </a:rPr>
              <a:t>Korunumlu</a:t>
            </a:r>
            <a:r>
              <a:rPr lang="tr-TR" sz="2800" b="1" spc="-210" dirty="0" smtClean="0">
                <a:solidFill>
                  <a:srgbClr val="FF0000"/>
                </a:solidFill>
                <a:cs typeface="Verdana"/>
              </a:rPr>
              <a:t> </a:t>
            </a:r>
            <a:r>
              <a:rPr lang="tr-TR" sz="2800" b="1" spc="-145" dirty="0">
                <a:solidFill>
                  <a:srgbClr val="FF0000"/>
                </a:solidFill>
                <a:cs typeface="Verdana"/>
              </a:rPr>
              <a:t>(</a:t>
            </a:r>
            <a:r>
              <a:rPr lang="tr-TR" sz="2800" b="1" spc="-145" dirty="0" err="1" smtClean="0">
                <a:solidFill>
                  <a:srgbClr val="FF0000"/>
                </a:solidFill>
                <a:cs typeface="Verdana"/>
              </a:rPr>
              <a:t>semikonservatif</a:t>
            </a:r>
            <a:r>
              <a:rPr lang="tr-TR" sz="2800" b="1" spc="-145" dirty="0" smtClean="0">
                <a:solidFill>
                  <a:srgbClr val="FF0000"/>
                </a:solidFill>
                <a:cs typeface="Verdana"/>
              </a:rPr>
              <a:t>\ Yarı-saklı)</a:t>
            </a:r>
            <a:r>
              <a:rPr lang="tr-TR" sz="2800" b="1" spc="-275" dirty="0" smtClean="0">
                <a:solidFill>
                  <a:srgbClr val="FF0000"/>
                </a:solidFill>
                <a:cs typeface="Verdana"/>
              </a:rPr>
              <a:t> </a:t>
            </a:r>
            <a:r>
              <a:rPr lang="tr-TR" sz="2800" b="1" spc="-100" dirty="0" err="1">
                <a:solidFill>
                  <a:srgbClr val="FF0000"/>
                </a:solidFill>
                <a:cs typeface="Verdana"/>
              </a:rPr>
              <a:t>R</a:t>
            </a:r>
            <a:r>
              <a:rPr lang="tr-TR" sz="2800" b="1" spc="-100" dirty="0" err="1" smtClean="0">
                <a:solidFill>
                  <a:srgbClr val="FF0000"/>
                </a:solidFill>
                <a:cs typeface="Verdana"/>
              </a:rPr>
              <a:t>eplikasyon</a:t>
            </a:r>
            <a:endParaRPr lang="tr-TR" sz="2800" b="1" dirty="0">
              <a:solidFill>
                <a:srgbClr val="FF0000"/>
              </a:solidFill>
              <a:cs typeface="Verdana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716016" y="1052736"/>
            <a:ext cx="3588430" cy="5210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090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DNA </a:t>
            </a:r>
            <a:r>
              <a:rPr lang="tr-TR" b="1" dirty="0" err="1" smtClean="0">
                <a:solidFill>
                  <a:srgbClr val="FF0000"/>
                </a:solidFill>
                <a:latin typeface="Comic Sans MS" pitchFamily="66" charset="0"/>
              </a:rPr>
              <a:t>Replikasyonu</a:t>
            </a:r>
            <a:endParaRPr lang="tr-TR" b="1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tr-TR" b="1" dirty="0" smtClean="0">
                <a:solidFill>
                  <a:srgbClr val="FF0000"/>
                </a:solidFill>
              </a:rPr>
              <a:t>DNA </a:t>
            </a:r>
            <a:r>
              <a:rPr lang="tr-TR" b="1" dirty="0" err="1" smtClean="0">
                <a:solidFill>
                  <a:srgbClr val="FF0000"/>
                </a:solidFill>
              </a:rPr>
              <a:t>replikasyonunda</a:t>
            </a:r>
            <a:r>
              <a:rPr lang="tr-TR" b="1" dirty="0" smtClean="0">
                <a:solidFill>
                  <a:srgbClr val="FF0000"/>
                </a:solidFill>
              </a:rPr>
              <a:t> temel reaksiyon</a:t>
            </a:r>
            <a:r>
              <a:rPr lang="tr-TR" dirty="0" smtClean="0">
                <a:solidFill>
                  <a:srgbClr val="FF0000"/>
                </a:solidFill>
              </a:rPr>
              <a:t>:</a:t>
            </a:r>
          </a:p>
          <a:p>
            <a:pPr eaLnBrk="1" hangingPunct="1">
              <a:buFontTx/>
              <a:buNone/>
            </a:pPr>
            <a:r>
              <a:rPr lang="tr-TR" dirty="0" smtClean="0">
                <a:solidFill>
                  <a:srgbClr val="000099"/>
                </a:solidFill>
              </a:rPr>
              <a:t>	</a:t>
            </a:r>
          </a:p>
          <a:p>
            <a:pPr eaLnBrk="1" hangingPunct="1">
              <a:buFontTx/>
              <a:buNone/>
            </a:pPr>
            <a:r>
              <a:rPr lang="tr-TR" dirty="0" smtClean="0">
                <a:solidFill>
                  <a:srgbClr val="000099"/>
                </a:solidFill>
              </a:rPr>
              <a:t>	</a:t>
            </a:r>
            <a:r>
              <a:rPr lang="tr-TR" dirty="0" smtClean="0"/>
              <a:t>Çift sarmal yapıdaki bir DNA molekülünün her </a:t>
            </a:r>
            <a:r>
              <a:rPr lang="tr-TR" i="1" dirty="0" smtClean="0">
                <a:solidFill>
                  <a:srgbClr val="FF0000"/>
                </a:solidFill>
              </a:rPr>
              <a:t>iki </a:t>
            </a:r>
            <a:r>
              <a:rPr lang="tr-TR" i="1" dirty="0" err="1" smtClean="0">
                <a:solidFill>
                  <a:srgbClr val="FF0000"/>
                </a:solidFill>
              </a:rPr>
              <a:t>ipliği</a:t>
            </a:r>
            <a:r>
              <a:rPr lang="tr-TR" dirty="0" err="1" smtClean="0">
                <a:solidFill>
                  <a:srgbClr val="FF0000"/>
                </a:solidFill>
              </a:rPr>
              <a:t>i</a:t>
            </a:r>
            <a:r>
              <a:rPr lang="tr-TR" dirty="0" err="1" smtClean="0"/>
              <a:t>nin</a:t>
            </a:r>
            <a:r>
              <a:rPr lang="tr-TR" dirty="0" smtClean="0">
                <a:solidFill>
                  <a:srgbClr val="000099"/>
                </a:solidFill>
              </a:rPr>
              <a:t> </a:t>
            </a:r>
            <a:r>
              <a:rPr lang="tr-TR" i="1" dirty="0" smtClean="0">
                <a:solidFill>
                  <a:srgbClr val="FF0000"/>
                </a:solidFill>
              </a:rPr>
              <a:t>kalıp</a:t>
            </a:r>
            <a:r>
              <a:rPr lang="tr-TR" dirty="0" smtClean="0">
                <a:solidFill>
                  <a:srgbClr val="000099"/>
                </a:solidFill>
              </a:rPr>
              <a:t> </a:t>
            </a:r>
            <a:r>
              <a:rPr lang="tr-TR" dirty="0" smtClean="0"/>
              <a:t>olarak kullanılarak, hücrede bulunan</a:t>
            </a:r>
            <a:r>
              <a:rPr lang="tr-TR" dirty="0" smtClean="0">
                <a:solidFill>
                  <a:srgbClr val="000099"/>
                </a:solidFill>
              </a:rPr>
              <a:t> </a:t>
            </a:r>
            <a:r>
              <a:rPr lang="tr-TR" i="1" dirty="0" err="1" smtClean="0">
                <a:solidFill>
                  <a:srgbClr val="FF0000"/>
                </a:solidFill>
              </a:rPr>
              <a:t>dNTP</a:t>
            </a:r>
            <a:r>
              <a:rPr lang="tr-TR" dirty="0" smtClean="0">
                <a:solidFill>
                  <a:srgbClr val="000099"/>
                </a:solidFill>
              </a:rPr>
              <a:t> </a:t>
            </a:r>
            <a:r>
              <a:rPr lang="tr-TR" dirty="0" smtClean="0"/>
              <a:t>moleküllerinin</a:t>
            </a:r>
            <a:r>
              <a:rPr lang="tr-TR" dirty="0" smtClean="0">
                <a:solidFill>
                  <a:srgbClr val="000099"/>
                </a:solidFill>
              </a:rPr>
              <a:t> </a:t>
            </a:r>
            <a:r>
              <a:rPr lang="tr-TR" i="1" dirty="0" err="1" smtClean="0">
                <a:solidFill>
                  <a:srgbClr val="FF0000"/>
                </a:solidFill>
              </a:rPr>
              <a:t>fosfodiester</a:t>
            </a:r>
            <a:r>
              <a:rPr lang="tr-TR" i="1" dirty="0" smtClean="0">
                <a:solidFill>
                  <a:srgbClr val="FF0000"/>
                </a:solidFill>
              </a:rPr>
              <a:t> bağları</a:t>
            </a:r>
            <a:r>
              <a:rPr lang="tr-TR" dirty="0" smtClean="0">
                <a:solidFill>
                  <a:srgbClr val="000099"/>
                </a:solidFill>
              </a:rPr>
              <a:t> </a:t>
            </a:r>
            <a:r>
              <a:rPr lang="tr-TR" dirty="0" smtClean="0"/>
              <a:t>ile bağlanmasıyla, tamamlayıcı özellikte </a:t>
            </a:r>
            <a:r>
              <a:rPr lang="tr-TR" i="1" dirty="0" smtClean="0">
                <a:solidFill>
                  <a:srgbClr val="FF0000"/>
                </a:solidFill>
              </a:rPr>
              <a:t>yeni ipliklerin sentez edilmesi</a:t>
            </a:r>
            <a:r>
              <a:rPr lang="tr-TR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tr-TR" dirty="0">
                <a:latin typeface="Comic Sans MS" pitchFamily="66" charset="0"/>
              </a:rPr>
              <a:t>DNA </a:t>
            </a:r>
            <a:r>
              <a:rPr lang="tr-TR" dirty="0" err="1">
                <a:latin typeface="Comic Sans MS" pitchFamily="66" charset="0"/>
              </a:rPr>
              <a:t>replikasyonu</a:t>
            </a:r>
            <a:r>
              <a:rPr lang="tr-TR" dirty="0">
                <a:latin typeface="Comic Sans MS" pitchFamily="66" charset="0"/>
              </a:rPr>
              <a:t> her bir </a:t>
            </a:r>
            <a:r>
              <a:rPr lang="tr-TR" dirty="0" err="1">
                <a:latin typeface="Comic Sans MS" pitchFamily="66" charset="0"/>
              </a:rPr>
              <a:t>atasal</a:t>
            </a:r>
            <a:r>
              <a:rPr lang="tr-TR" dirty="0">
                <a:latin typeface="Comic Sans MS" pitchFamily="66" charset="0"/>
              </a:rPr>
              <a:t> ipliğin yeni, tamamlayıcı iplik için kalıp oluşturduğu yarı </a:t>
            </a:r>
            <a:r>
              <a:rPr lang="tr-TR" dirty="0" err="1">
                <a:latin typeface="Comic Sans MS" pitchFamily="66" charset="0"/>
              </a:rPr>
              <a:t>korunumlu</a:t>
            </a:r>
            <a:r>
              <a:rPr lang="tr-TR" dirty="0">
                <a:latin typeface="Comic Sans MS" pitchFamily="66" charset="0"/>
              </a:rPr>
              <a:t> bir süreçtir.</a:t>
            </a:r>
          </a:p>
          <a:p>
            <a:pPr eaLnBrk="1" hangingPunct="1">
              <a:buFontTx/>
              <a:buNone/>
            </a:pPr>
            <a:endParaRPr lang="tr-TR" dirty="0" smtClean="0">
              <a:solidFill>
                <a:srgbClr val="FF0000"/>
              </a:solidFill>
            </a:endParaRPr>
          </a:p>
          <a:p>
            <a:pPr eaLnBrk="1" hangingPunct="1"/>
            <a:endParaRPr lang="tr-TR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4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-324544" y="741792"/>
            <a:ext cx="7622534" cy="626797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042270">
              <a:spcBef>
                <a:spcPts val="88"/>
              </a:spcBef>
            </a:pPr>
            <a:r>
              <a:rPr sz="4000" b="1" spc="-13" dirty="0" err="1">
                <a:solidFill>
                  <a:srgbClr val="FF0000"/>
                </a:solidFill>
                <a:latin typeface="+mj-lt"/>
                <a:cs typeface="Verdana"/>
              </a:rPr>
              <a:t>DNA’nın</a:t>
            </a:r>
            <a:r>
              <a:rPr sz="4000" b="1" spc="-241" dirty="0">
                <a:solidFill>
                  <a:srgbClr val="FF0000"/>
                </a:solidFill>
                <a:latin typeface="+mj-lt"/>
                <a:cs typeface="Verdana"/>
              </a:rPr>
              <a:t> </a:t>
            </a:r>
            <a:r>
              <a:rPr lang="tr-TR" sz="4000" b="1" spc="-61" dirty="0" err="1" smtClean="0">
                <a:solidFill>
                  <a:srgbClr val="FF0000"/>
                </a:solidFill>
                <a:latin typeface="+mj-lt"/>
                <a:cs typeface="Verdana"/>
              </a:rPr>
              <a:t>Replikasyonu</a:t>
            </a:r>
            <a:endParaRPr sz="4000" b="1" dirty="0">
              <a:solidFill>
                <a:srgbClr val="FF0000"/>
              </a:solidFill>
              <a:latin typeface="+mj-lt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5577" y="1988840"/>
            <a:ext cx="4582576" cy="379689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11790" marR="4454" indent="-300655">
              <a:spcBef>
                <a:spcPts val="88"/>
              </a:spcBef>
              <a:buFont typeface="Wingdings" pitchFamily="2" charset="2"/>
              <a:buChar char="Ø"/>
            </a:pPr>
            <a:r>
              <a:rPr sz="2400" spc="9" dirty="0" smtClean="0">
                <a:cs typeface="Times New Roman" pitchFamily="18" charset="0"/>
              </a:rPr>
              <a:t>DNA </a:t>
            </a:r>
            <a:r>
              <a:rPr sz="2400" spc="-136" dirty="0">
                <a:cs typeface="Times New Roman" pitchFamily="18" charset="0"/>
              </a:rPr>
              <a:t>ikili </a:t>
            </a:r>
            <a:r>
              <a:rPr sz="2400" spc="-66" dirty="0">
                <a:cs typeface="Times New Roman" pitchFamily="18" charset="0"/>
              </a:rPr>
              <a:t>sarmalının </a:t>
            </a:r>
            <a:r>
              <a:rPr sz="2400" spc="-57" dirty="0">
                <a:cs typeface="Times New Roman" pitchFamily="18" charset="0"/>
              </a:rPr>
              <a:t>her </a:t>
            </a:r>
            <a:r>
              <a:rPr sz="2400" spc="-88" dirty="0">
                <a:cs typeface="Times New Roman" pitchFamily="18" charset="0"/>
              </a:rPr>
              <a:t>bir</a:t>
            </a:r>
            <a:r>
              <a:rPr sz="2400" spc="-446" dirty="0">
                <a:cs typeface="Times New Roman" pitchFamily="18" charset="0"/>
              </a:rPr>
              <a:t> </a:t>
            </a:r>
            <a:r>
              <a:rPr sz="2400" spc="-136" dirty="0">
                <a:cs typeface="Times New Roman" pitchFamily="18" charset="0"/>
              </a:rPr>
              <a:t>zinciri,  </a:t>
            </a:r>
            <a:r>
              <a:rPr sz="2400" spc="-9" dirty="0">
                <a:cs typeface="Times New Roman" pitchFamily="18" charset="0"/>
              </a:rPr>
              <a:t>tamamlayıcı </a:t>
            </a:r>
            <a:r>
              <a:rPr sz="2400" spc="-83" dirty="0">
                <a:cs typeface="Times New Roman" pitchFamily="18" charset="0"/>
              </a:rPr>
              <a:t>zincir </a:t>
            </a:r>
            <a:r>
              <a:rPr sz="2400" spc="-22" dirty="0">
                <a:cs typeface="Times New Roman" pitchFamily="18" charset="0"/>
              </a:rPr>
              <a:t>için </a:t>
            </a:r>
            <a:r>
              <a:rPr sz="2400" u="sng" spc="-35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kalıp </a:t>
            </a:r>
            <a:r>
              <a:rPr sz="2400" spc="-35" dirty="0">
                <a:cs typeface="Times New Roman" pitchFamily="18" charset="0"/>
              </a:rPr>
              <a:t> </a:t>
            </a:r>
            <a:r>
              <a:rPr sz="2400" spc="-70" dirty="0">
                <a:cs typeface="Times New Roman" pitchFamily="18" charset="0"/>
              </a:rPr>
              <a:t>oluşturabilir.</a:t>
            </a:r>
            <a:endParaRPr sz="2400" dirty="0">
              <a:cs typeface="Times New Roman" pitchFamily="18" charset="0"/>
            </a:endParaRPr>
          </a:p>
          <a:p>
            <a:pPr marL="311790" marR="50666" indent="-300655">
              <a:spcBef>
                <a:spcPts val="1754"/>
              </a:spcBef>
              <a:buFont typeface="Wingdings" pitchFamily="2" charset="2"/>
              <a:buChar char="Ø"/>
              <a:tabLst>
                <a:tab pos="2209812" algn="l"/>
              </a:tabLst>
            </a:pPr>
            <a:r>
              <a:rPr sz="2400" spc="-114" dirty="0" err="1" smtClean="0">
                <a:cs typeface="Times New Roman" pitchFamily="18" charset="0"/>
              </a:rPr>
              <a:t>Zincir</a:t>
            </a:r>
            <a:r>
              <a:rPr sz="2400" spc="-118" dirty="0" smtClean="0">
                <a:cs typeface="Times New Roman" pitchFamily="18" charset="0"/>
              </a:rPr>
              <a:t> </a:t>
            </a:r>
            <a:r>
              <a:rPr sz="2400" spc="4" dirty="0">
                <a:cs typeface="Times New Roman" pitchFamily="18" charset="0"/>
              </a:rPr>
              <a:t>açıldığında	</a:t>
            </a:r>
            <a:r>
              <a:rPr sz="2400" u="sng" spc="-26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bazlar</a:t>
            </a:r>
            <a:r>
              <a:rPr sz="2400" u="sng" spc="-175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 </a:t>
            </a:r>
            <a:r>
              <a:rPr sz="2400" u="sng" spc="-96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birbirini </a:t>
            </a:r>
            <a:r>
              <a:rPr sz="2400" spc="-96" dirty="0">
                <a:cs typeface="Times New Roman" pitchFamily="18" charset="0"/>
              </a:rPr>
              <a:t> </a:t>
            </a:r>
            <a:r>
              <a:rPr sz="2400" u="sng" spc="-9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çekerek</a:t>
            </a:r>
            <a:r>
              <a:rPr sz="2400" spc="-9" dirty="0">
                <a:cs typeface="Times New Roman" pitchFamily="18" charset="0"/>
              </a:rPr>
              <a:t> </a:t>
            </a:r>
            <a:r>
              <a:rPr sz="2400" spc="-44" dirty="0">
                <a:cs typeface="Times New Roman" pitchFamily="18" charset="0"/>
              </a:rPr>
              <a:t>eşleşir. </a:t>
            </a:r>
            <a:r>
              <a:rPr sz="2400" u="sng" spc="-132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Timin</a:t>
            </a:r>
            <a:r>
              <a:rPr sz="2400" spc="-132" dirty="0">
                <a:cs typeface="Times New Roman" pitchFamily="18" charset="0"/>
              </a:rPr>
              <a:t> </a:t>
            </a:r>
            <a:r>
              <a:rPr sz="2400" spc="-22" dirty="0">
                <a:cs typeface="Times New Roman" pitchFamily="18" charset="0"/>
              </a:rPr>
              <a:t>bazı  </a:t>
            </a:r>
            <a:r>
              <a:rPr sz="2400" u="sng" spc="-9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adeninle</a:t>
            </a:r>
            <a:r>
              <a:rPr sz="2400" spc="-9" dirty="0">
                <a:cs typeface="Times New Roman" pitchFamily="18" charset="0"/>
              </a:rPr>
              <a:t>, </a:t>
            </a:r>
            <a:r>
              <a:rPr sz="2400" u="sng" spc="-4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guanin</a:t>
            </a:r>
            <a:r>
              <a:rPr sz="2400" spc="-4" dirty="0">
                <a:cs typeface="Times New Roman" pitchFamily="18" charset="0"/>
              </a:rPr>
              <a:t> </a:t>
            </a:r>
            <a:r>
              <a:rPr sz="2400" spc="-22" dirty="0">
                <a:cs typeface="Times New Roman" pitchFamily="18" charset="0"/>
              </a:rPr>
              <a:t>bazı </a:t>
            </a:r>
            <a:r>
              <a:rPr sz="2400" u="sng" spc="-88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sitozinle </a:t>
            </a:r>
            <a:r>
              <a:rPr sz="2400" spc="-88" dirty="0">
                <a:cs typeface="Times New Roman" pitchFamily="18" charset="0"/>
              </a:rPr>
              <a:t> </a:t>
            </a:r>
            <a:r>
              <a:rPr sz="2400" spc="-18" dirty="0">
                <a:cs typeface="Times New Roman" pitchFamily="18" charset="0"/>
              </a:rPr>
              <a:t>eşleşecektir.</a:t>
            </a:r>
            <a:endParaRPr sz="2400" dirty="0">
              <a:cs typeface="Times New Roman" pitchFamily="18" charset="0"/>
            </a:endParaRPr>
          </a:p>
          <a:p>
            <a:pPr marL="311790" marR="110796" indent="-300655">
              <a:spcBef>
                <a:spcPts val="1754"/>
              </a:spcBef>
              <a:buFont typeface="Wingdings" pitchFamily="2" charset="2"/>
              <a:buChar char="Ø"/>
            </a:pPr>
            <a:r>
              <a:rPr sz="2400" spc="-123" dirty="0" smtClean="0">
                <a:cs typeface="Times New Roman" pitchFamily="18" charset="0"/>
              </a:rPr>
              <a:t>Bu </a:t>
            </a:r>
            <a:r>
              <a:rPr sz="2400" spc="48" dirty="0">
                <a:cs typeface="Times New Roman" pitchFamily="18" charset="0"/>
              </a:rPr>
              <a:t>eşleşme </a:t>
            </a:r>
            <a:r>
              <a:rPr sz="2400" spc="-35" dirty="0">
                <a:cs typeface="Times New Roman" pitchFamily="18" charset="0"/>
              </a:rPr>
              <a:t>potansiyel  </a:t>
            </a:r>
            <a:r>
              <a:rPr sz="2400" u="sng" spc="-79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hidrojen</a:t>
            </a:r>
            <a:r>
              <a:rPr sz="2400" spc="-79" dirty="0">
                <a:cs typeface="Times New Roman" pitchFamily="18" charset="0"/>
              </a:rPr>
              <a:t> </a:t>
            </a:r>
            <a:r>
              <a:rPr sz="2400" u="sng" spc="-26" dirty="0">
                <a:uFill>
                  <a:solidFill>
                    <a:srgbClr val="000000"/>
                  </a:solidFill>
                </a:uFill>
                <a:cs typeface="Times New Roman" pitchFamily="18" charset="0"/>
              </a:rPr>
              <a:t>bağlarıyla</a:t>
            </a:r>
            <a:r>
              <a:rPr sz="2400" spc="-66" dirty="0">
                <a:cs typeface="Times New Roman" pitchFamily="18" charset="0"/>
              </a:rPr>
              <a:t> </a:t>
            </a:r>
            <a:r>
              <a:rPr sz="2400" spc="-39" dirty="0">
                <a:cs typeface="Times New Roman" pitchFamily="18" charset="0"/>
              </a:rPr>
              <a:t>gerçekleşir.</a:t>
            </a:r>
            <a:endParaRPr sz="2400" dirty="0">
              <a:cs typeface="Times New Roman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41520" y="1272292"/>
            <a:ext cx="2562926" cy="49907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553200" y="6483646"/>
            <a:ext cx="2133600" cy="110533"/>
          </a:xfrm>
          <a:prstGeom prst="rect">
            <a:avLst/>
          </a:prstGeom>
        </p:spPr>
        <p:txBody>
          <a:bodyPr vert="horz" wrap="square" lIns="0" tIns="2784" rIns="0" bIns="0" rtlCol="0">
            <a:spAutoFit/>
          </a:bodyPr>
          <a:lstStyle/>
          <a:p>
            <a:pPr marL="22271">
              <a:spcBef>
                <a:spcPts val="22"/>
              </a:spcBef>
            </a:pPr>
            <a:fld id="{81D60167-4931-47E6-BA6A-407CBD079E47}" type="slidenum">
              <a:rPr dirty="0"/>
              <a:pPr marL="22271">
                <a:spcBef>
                  <a:spcPts val="22"/>
                </a:spcBef>
              </a:pPr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573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99392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smtClean="0">
                <a:solidFill>
                  <a:srgbClr val="FF0000"/>
                </a:solidFill>
              </a:rPr>
              <a:t>REPLİKASYON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468313" y="908050"/>
            <a:ext cx="7993062" cy="67945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800" dirty="0">
                <a:solidFill>
                  <a:srgbClr val="FF0000"/>
                </a:solidFill>
              </a:rPr>
              <a:t>ÜREMENİN TEMEL BİYOLOJİK SÜRECİ atadan döle genetik bilginin tam ve doğru olarak aktarılmasını gerektirir</a:t>
            </a:r>
            <a:r>
              <a:rPr lang="tr-TR" sz="1800" dirty="0">
                <a:solidFill>
                  <a:srgbClr val="FF0000"/>
                </a:solidFill>
                <a:latin typeface="Arial" charset="0"/>
              </a:rPr>
              <a:t>.</a:t>
            </a: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609749" y="2060848"/>
            <a:ext cx="7848600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Bef>
                <a:spcPct val="50000"/>
              </a:spcBef>
              <a:buFont typeface="Wingdings"/>
              <a:buChar char="S"/>
            </a:pPr>
            <a:r>
              <a:rPr lang="tr-TR" sz="1800" dirty="0" err="1" smtClean="0"/>
              <a:t>Genomik</a:t>
            </a:r>
            <a:r>
              <a:rPr lang="tr-TR" sz="1800" dirty="0" smtClean="0"/>
              <a:t> </a:t>
            </a:r>
            <a:r>
              <a:rPr lang="tr-TR" sz="1800" dirty="0"/>
              <a:t>DNA’nın doğru </a:t>
            </a:r>
            <a:r>
              <a:rPr lang="tr-TR" sz="1800" dirty="0" err="1"/>
              <a:t>replikasyonu</a:t>
            </a:r>
            <a:r>
              <a:rPr lang="tr-TR" sz="1800" dirty="0"/>
              <a:t> bütün hücre ve organizmaların yaşamları için </a:t>
            </a:r>
            <a:r>
              <a:rPr lang="tr-TR" sz="1800" dirty="0" smtClean="0"/>
              <a:t>şarttır</a:t>
            </a:r>
          </a:p>
          <a:p>
            <a:pPr marL="285750" indent="-285750">
              <a:spcBef>
                <a:spcPct val="50000"/>
              </a:spcBef>
              <a:buFont typeface="Wingdings"/>
              <a:buChar char="S"/>
            </a:pPr>
            <a:r>
              <a:rPr lang="tr-TR" sz="1800" dirty="0" err="1" smtClean="0"/>
              <a:t>Ökaryotik</a:t>
            </a:r>
            <a:r>
              <a:rPr lang="tr-TR" sz="1800" dirty="0" smtClean="0"/>
              <a:t> </a:t>
            </a:r>
            <a:r>
              <a:rPr lang="tr-TR" sz="1800" dirty="0"/>
              <a:t>ve </a:t>
            </a:r>
            <a:r>
              <a:rPr lang="tr-TR" sz="1800" dirty="0" err="1"/>
              <a:t>prokaryotlarda</a:t>
            </a:r>
            <a:r>
              <a:rPr lang="tr-TR" sz="1800" dirty="0"/>
              <a:t> kromozomları oluşturan DNA moleküllerinin kopyalanması için karmaşık </a:t>
            </a:r>
            <a:r>
              <a:rPr lang="tr-TR" sz="1800" dirty="0" err="1"/>
              <a:t>enzimatik</a:t>
            </a:r>
            <a:r>
              <a:rPr lang="tr-TR" sz="1800" dirty="0"/>
              <a:t> mekanizmalar </a:t>
            </a:r>
            <a:r>
              <a:rPr lang="tr-TR" sz="1800" dirty="0" smtClean="0"/>
              <a:t>gereklidir.</a:t>
            </a:r>
          </a:p>
          <a:p>
            <a:pPr marL="285750" indent="-285750">
              <a:spcBef>
                <a:spcPct val="50000"/>
              </a:spcBef>
              <a:buFont typeface="Wingdings"/>
              <a:buChar char="S"/>
            </a:pPr>
            <a:r>
              <a:rPr lang="tr-TR" dirty="0" smtClean="0"/>
              <a:t>DNA’nın </a:t>
            </a:r>
            <a:r>
              <a:rPr lang="tr-TR" dirty="0"/>
              <a:t>kendini kopyalamasına </a:t>
            </a:r>
            <a:r>
              <a:rPr lang="tr-TR" dirty="0" err="1"/>
              <a:t>replikasyon</a:t>
            </a:r>
            <a:r>
              <a:rPr lang="tr-TR" dirty="0"/>
              <a:t> denir. </a:t>
            </a:r>
          </a:p>
          <a:p>
            <a:pPr marL="285750" indent="-285750">
              <a:spcBef>
                <a:spcPct val="50000"/>
              </a:spcBef>
              <a:buFont typeface="Wingdings"/>
              <a:buChar char="S"/>
            </a:pPr>
            <a:r>
              <a:rPr lang="tr-TR" dirty="0" err="1" smtClean="0"/>
              <a:t>Replikasyon</a:t>
            </a:r>
            <a:r>
              <a:rPr lang="tr-TR" dirty="0" smtClean="0"/>
              <a:t> </a:t>
            </a:r>
            <a:r>
              <a:rPr lang="tr-TR" dirty="0"/>
              <a:t>genetik materyalin temel bir işlevidir. </a:t>
            </a:r>
            <a:endParaRPr lang="tr-TR" dirty="0" smtClean="0"/>
          </a:p>
          <a:p>
            <a:pPr marL="285750" indent="-285750">
              <a:spcBef>
                <a:spcPct val="50000"/>
              </a:spcBef>
              <a:buFont typeface="Wingdings"/>
              <a:buChar char="S"/>
            </a:pPr>
            <a:r>
              <a:rPr lang="tr-TR" dirty="0" err="1"/>
              <a:t>Replikasyon</a:t>
            </a:r>
            <a:r>
              <a:rPr lang="tr-TR" dirty="0"/>
              <a:t> genetik devamlılığın sağlanması için doğru bir biçimde gerçekleşmelidir</a:t>
            </a:r>
            <a:r>
              <a:rPr lang="tr-TR" dirty="0" smtClean="0"/>
              <a:t>.</a:t>
            </a:r>
          </a:p>
          <a:p>
            <a:pPr marL="285750" indent="-285750">
              <a:spcBef>
                <a:spcPct val="50000"/>
              </a:spcBef>
              <a:buFont typeface="Wingdings"/>
              <a:buChar char="S"/>
            </a:pPr>
            <a:r>
              <a:rPr lang="tr-TR" dirty="0"/>
              <a:t>DNA’nın </a:t>
            </a:r>
            <a:r>
              <a:rPr lang="tr-TR" dirty="0" err="1"/>
              <a:t>replikasyonu</a:t>
            </a:r>
            <a:r>
              <a:rPr lang="tr-TR" dirty="0"/>
              <a:t> için sayısız enzim ve bir çok protein gereklidir.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182490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sz="4000" smtClean="0">
                <a:solidFill>
                  <a:srgbClr val="FF0000"/>
                </a:solidFill>
                <a:latin typeface="Comic Sans MS" pitchFamily="66" charset="0"/>
              </a:rPr>
              <a:t>Replikasyon için gerekli olan moleküller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tr-TR" dirty="0" smtClean="0">
                <a:latin typeface="Comic Sans MS" pitchFamily="66" charset="0"/>
              </a:rPr>
              <a:t>DNA Kalıbı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tr-TR" dirty="0" smtClean="0">
                <a:latin typeface="Comic Sans MS" pitchFamily="66" charset="0"/>
              </a:rPr>
              <a:t>Mg veya </a:t>
            </a:r>
            <a:r>
              <a:rPr lang="tr-TR" dirty="0" err="1" smtClean="0">
                <a:latin typeface="Comic Sans MS" pitchFamily="66" charset="0"/>
              </a:rPr>
              <a:t>Zn</a:t>
            </a:r>
            <a:r>
              <a:rPr lang="tr-TR" dirty="0" smtClean="0">
                <a:latin typeface="Comic Sans MS" pitchFamily="66" charset="0"/>
              </a:rPr>
              <a:t> iyonu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tr-TR" dirty="0" smtClean="0">
                <a:latin typeface="Comic Sans MS" pitchFamily="66" charset="0"/>
              </a:rPr>
              <a:t>4 çeşit </a:t>
            </a:r>
            <a:r>
              <a:rPr lang="tr-TR" dirty="0" err="1" smtClean="0">
                <a:latin typeface="Comic Sans MS" pitchFamily="66" charset="0"/>
              </a:rPr>
              <a:t>dNTP</a:t>
            </a:r>
            <a:endParaRPr lang="tr-TR" dirty="0" smtClean="0">
              <a:latin typeface="Comic Sans MS" pitchFamily="66" charset="0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tr-TR" dirty="0" err="1" smtClean="0">
                <a:latin typeface="Comic Sans MS" pitchFamily="66" charset="0"/>
              </a:rPr>
              <a:t>Replikasyon</a:t>
            </a:r>
            <a:r>
              <a:rPr lang="tr-TR" dirty="0" smtClean="0">
                <a:latin typeface="Comic Sans MS" pitchFamily="66" charset="0"/>
              </a:rPr>
              <a:t> enzimi (DNA </a:t>
            </a:r>
            <a:r>
              <a:rPr lang="tr-TR" dirty="0" err="1" smtClean="0">
                <a:latin typeface="Comic Sans MS" pitchFamily="66" charset="0"/>
              </a:rPr>
              <a:t>polimeraz</a:t>
            </a:r>
            <a:r>
              <a:rPr lang="tr-TR" dirty="0" smtClean="0">
                <a:latin typeface="Comic Sans MS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5904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8504" y="332656"/>
            <a:ext cx="6918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4000" b="1" spc="-175" dirty="0" err="1" smtClean="0">
                <a:solidFill>
                  <a:srgbClr val="FF0000"/>
                </a:solidFill>
              </a:rPr>
              <a:t>Replikasyonun</a:t>
            </a:r>
            <a:r>
              <a:rPr lang="tr-TR" sz="4000" b="1" spc="-175" dirty="0" smtClean="0">
                <a:solidFill>
                  <a:srgbClr val="FF0000"/>
                </a:solidFill>
              </a:rPr>
              <a:t> Temel Basamakları</a:t>
            </a:r>
            <a:endParaRPr sz="4000" b="1" spc="-175" dirty="0">
              <a:solidFill>
                <a:srgbClr val="FF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5576" y="1196752"/>
            <a:ext cx="7344816" cy="55059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0995" indent="-328295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341630" algn="l"/>
              </a:tabLst>
            </a:pPr>
            <a:r>
              <a:rPr sz="2500" spc="-155" dirty="0" err="1">
                <a:cs typeface="Arial"/>
              </a:rPr>
              <a:t>Replikasyon</a:t>
            </a:r>
            <a:r>
              <a:rPr sz="2500" spc="-155" dirty="0">
                <a:cs typeface="Arial"/>
              </a:rPr>
              <a:t> </a:t>
            </a:r>
            <a:r>
              <a:rPr sz="2500" spc="-10" dirty="0" err="1" smtClean="0">
                <a:cs typeface="Arial"/>
              </a:rPr>
              <a:t>orijin</a:t>
            </a:r>
            <a:r>
              <a:rPr sz="2500" spc="-10" dirty="0" smtClean="0">
                <a:cs typeface="Arial"/>
              </a:rPr>
              <a:t> </a:t>
            </a:r>
            <a:r>
              <a:rPr sz="2500" spc="-80" dirty="0">
                <a:cs typeface="Arial"/>
              </a:rPr>
              <a:t>noktalarının</a:t>
            </a:r>
            <a:r>
              <a:rPr sz="2500" spc="-210" dirty="0">
                <a:cs typeface="Arial"/>
              </a:rPr>
              <a:t> </a:t>
            </a:r>
            <a:r>
              <a:rPr sz="2500" spc="-50" dirty="0">
                <a:cs typeface="Arial"/>
              </a:rPr>
              <a:t>tayini</a:t>
            </a:r>
            <a:endParaRPr sz="25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arenR"/>
            </a:pPr>
            <a:endParaRPr lang="tr-TR" sz="2600" dirty="0" smtClean="0"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arenR"/>
            </a:pPr>
            <a:endParaRPr sz="2600" dirty="0">
              <a:cs typeface="Times New Roman"/>
            </a:endParaRPr>
          </a:p>
          <a:p>
            <a:pPr marL="340995" indent="-328295">
              <a:lnSpc>
                <a:spcPct val="100000"/>
              </a:lnSpc>
              <a:buAutoNum type="arabicParenR"/>
              <a:tabLst>
                <a:tab pos="341630" algn="l"/>
              </a:tabLst>
            </a:pPr>
            <a:r>
              <a:rPr sz="2500" spc="-240" dirty="0">
                <a:cs typeface="Arial"/>
              </a:rPr>
              <a:t>DNA </a:t>
            </a:r>
            <a:r>
              <a:rPr sz="2500" spc="5" dirty="0">
                <a:cs typeface="Arial"/>
              </a:rPr>
              <a:t>çift </a:t>
            </a:r>
            <a:r>
              <a:rPr sz="2500" spc="-45" dirty="0">
                <a:cs typeface="Arial"/>
              </a:rPr>
              <a:t>ipliğinin</a:t>
            </a:r>
            <a:r>
              <a:rPr sz="2500" spc="-155" dirty="0">
                <a:cs typeface="Arial"/>
              </a:rPr>
              <a:t> </a:t>
            </a:r>
            <a:r>
              <a:rPr sz="2500" spc="-140" dirty="0">
                <a:cs typeface="Arial"/>
              </a:rPr>
              <a:t>çözünmesi</a:t>
            </a:r>
            <a:endParaRPr sz="25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AutoNum type="arabicParenR"/>
            </a:pPr>
            <a:endParaRPr lang="tr-TR" sz="2600" dirty="0" smtClean="0"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AutoNum type="arabicParenR"/>
            </a:pPr>
            <a:endParaRPr sz="2600" dirty="0">
              <a:cs typeface="Times New Roman"/>
            </a:endParaRPr>
          </a:p>
          <a:p>
            <a:pPr marL="340360" indent="-327660">
              <a:lnSpc>
                <a:spcPct val="100000"/>
              </a:lnSpc>
              <a:buAutoNum type="arabicParenR"/>
              <a:tabLst>
                <a:tab pos="340995" algn="l"/>
              </a:tabLst>
            </a:pPr>
            <a:r>
              <a:rPr sz="2500" spc="-155" dirty="0">
                <a:cs typeface="Arial"/>
              </a:rPr>
              <a:t>Replikasyon </a:t>
            </a:r>
            <a:r>
              <a:rPr sz="2500" spc="-100" dirty="0">
                <a:cs typeface="Arial"/>
              </a:rPr>
              <a:t>çatalının</a:t>
            </a:r>
            <a:r>
              <a:rPr sz="2500" spc="-85" dirty="0">
                <a:cs typeface="Arial"/>
              </a:rPr>
              <a:t> </a:t>
            </a:r>
            <a:r>
              <a:rPr sz="2500" spc="-140" dirty="0">
                <a:cs typeface="Arial"/>
              </a:rPr>
              <a:t>oluşması</a:t>
            </a:r>
            <a:endParaRPr sz="25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arenR"/>
            </a:pPr>
            <a:endParaRPr lang="tr-TR" sz="2600" dirty="0" smtClean="0"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arenR"/>
            </a:pPr>
            <a:endParaRPr sz="2600" dirty="0">
              <a:cs typeface="Times New Roman"/>
            </a:endParaRPr>
          </a:p>
          <a:p>
            <a:pPr marL="340995" indent="-328295">
              <a:lnSpc>
                <a:spcPct val="100000"/>
              </a:lnSpc>
              <a:buAutoNum type="arabicParenR"/>
              <a:tabLst>
                <a:tab pos="341630" algn="l"/>
              </a:tabLst>
            </a:pPr>
            <a:r>
              <a:rPr sz="2500" spc="-240" dirty="0">
                <a:cs typeface="Arial"/>
              </a:rPr>
              <a:t>DNA </a:t>
            </a:r>
            <a:r>
              <a:rPr sz="2500" spc="-95" dirty="0">
                <a:cs typeface="Arial"/>
              </a:rPr>
              <a:t>polimeraz </a:t>
            </a:r>
            <a:r>
              <a:rPr sz="2500" spc="-60" dirty="0">
                <a:cs typeface="Arial"/>
              </a:rPr>
              <a:t>aktivitesi, </a:t>
            </a:r>
            <a:r>
              <a:rPr sz="2500" spc="-145" dirty="0">
                <a:cs typeface="Arial"/>
              </a:rPr>
              <a:t>sentez </a:t>
            </a:r>
            <a:r>
              <a:rPr sz="2500" spc="-150" dirty="0" err="1">
                <a:cs typeface="Arial"/>
              </a:rPr>
              <a:t>ve</a:t>
            </a:r>
            <a:r>
              <a:rPr sz="2500" spc="-110" dirty="0">
                <a:cs typeface="Arial"/>
              </a:rPr>
              <a:t> </a:t>
            </a:r>
            <a:r>
              <a:rPr sz="2500" spc="-175" dirty="0" err="1" smtClean="0">
                <a:cs typeface="Arial"/>
              </a:rPr>
              <a:t>uzama</a:t>
            </a:r>
            <a:endParaRPr lang="tr-TR" sz="2500" spc="-175" dirty="0" smtClean="0">
              <a:cs typeface="Arial"/>
            </a:endParaRPr>
          </a:p>
          <a:p>
            <a:pPr marL="340995" indent="-328295">
              <a:lnSpc>
                <a:spcPct val="100000"/>
              </a:lnSpc>
              <a:buAutoNum type="arabicParenR"/>
              <a:tabLst>
                <a:tab pos="341630" algn="l"/>
              </a:tabLst>
            </a:pPr>
            <a:endParaRPr lang="tr-TR" sz="2500" dirty="0" smtClean="0">
              <a:cs typeface="Arial"/>
            </a:endParaRPr>
          </a:p>
          <a:p>
            <a:pPr marL="340995" indent="-328295">
              <a:lnSpc>
                <a:spcPct val="100000"/>
              </a:lnSpc>
              <a:buAutoNum type="arabicParenR"/>
              <a:tabLst>
                <a:tab pos="341630" algn="l"/>
              </a:tabLst>
            </a:pPr>
            <a:endParaRPr lang="tr-TR" sz="2500" dirty="0">
              <a:cs typeface="Arial"/>
            </a:endParaRPr>
          </a:p>
          <a:p>
            <a:pPr marL="340995" indent="-328295">
              <a:lnSpc>
                <a:spcPct val="100000"/>
              </a:lnSpc>
              <a:buAutoNum type="arabicParenR"/>
              <a:tabLst>
                <a:tab pos="341630" algn="l"/>
              </a:tabLst>
            </a:pPr>
            <a:r>
              <a:rPr sz="2500" spc="-215" dirty="0" err="1" smtClean="0">
                <a:cs typeface="Arial"/>
              </a:rPr>
              <a:t>Yeni</a:t>
            </a:r>
            <a:r>
              <a:rPr sz="2500" spc="-215" dirty="0" smtClean="0">
                <a:cs typeface="Arial"/>
              </a:rPr>
              <a:t> </a:t>
            </a:r>
            <a:r>
              <a:rPr sz="2500" spc="-120" dirty="0">
                <a:cs typeface="Arial"/>
              </a:rPr>
              <a:t>sentezlenen </a:t>
            </a:r>
            <a:r>
              <a:rPr sz="2500" spc="-235" dirty="0">
                <a:cs typeface="Arial"/>
              </a:rPr>
              <a:t>DNA </a:t>
            </a:r>
            <a:r>
              <a:rPr sz="2500" spc="-105" dirty="0">
                <a:cs typeface="Arial"/>
              </a:rPr>
              <a:t>parçalarının</a:t>
            </a:r>
            <a:r>
              <a:rPr sz="2500" spc="65" dirty="0">
                <a:cs typeface="Arial"/>
              </a:rPr>
              <a:t> </a:t>
            </a:r>
            <a:r>
              <a:rPr sz="2500" spc="-50" dirty="0">
                <a:cs typeface="Arial"/>
              </a:rPr>
              <a:t>birleştirilmesi</a:t>
            </a:r>
            <a:endParaRPr sz="25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9065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0995" indent="-328295">
              <a:lnSpc>
                <a:spcPct val="100000"/>
              </a:lnSpc>
              <a:spcBef>
                <a:spcPts val="95"/>
              </a:spcBef>
              <a:tabLst>
                <a:tab pos="341630" algn="l"/>
              </a:tabLst>
            </a:pPr>
            <a:r>
              <a:rPr lang="tr-TR" b="1" spc="-155" dirty="0" smtClean="0">
                <a:solidFill>
                  <a:srgbClr val="FF0000"/>
                </a:solidFill>
                <a:cs typeface="Arial"/>
              </a:rPr>
              <a:t>1) </a:t>
            </a:r>
            <a:r>
              <a:rPr lang="tr-TR" b="1" spc="-155" dirty="0" err="1" smtClean="0">
                <a:solidFill>
                  <a:srgbClr val="FF0000"/>
                </a:solidFill>
                <a:cs typeface="Arial"/>
              </a:rPr>
              <a:t>Replikasyon</a:t>
            </a:r>
            <a:r>
              <a:rPr lang="tr-TR" b="1" spc="-155" dirty="0" smtClean="0">
                <a:solidFill>
                  <a:srgbClr val="FF0000"/>
                </a:solidFill>
                <a:cs typeface="Arial"/>
              </a:rPr>
              <a:t> </a:t>
            </a:r>
            <a:r>
              <a:rPr lang="tr-TR" b="1" spc="-10" dirty="0">
                <a:solidFill>
                  <a:srgbClr val="FF0000"/>
                </a:solidFill>
                <a:cs typeface="Arial"/>
              </a:rPr>
              <a:t>orijin </a:t>
            </a:r>
            <a:r>
              <a:rPr lang="tr-TR" b="1" spc="-80" dirty="0">
                <a:solidFill>
                  <a:srgbClr val="FF0000"/>
                </a:solidFill>
                <a:cs typeface="Arial"/>
              </a:rPr>
              <a:t>noktalarının</a:t>
            </a:r>
            <a:r>
              <a:rPr lang="tr-TR" b="1" spc="-210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b="1" spc="-50" dirty="0">
                <a:solidFill>
                  <a:srgbClr val="FF0000"/>
                </a:solidFill>
                <a:cs typeface="Arial"/>
              </a:rPr>
              <a:t>tayini</a:t>
            </a:r>
            <a:endParaRPr lang="tr-TR" b="1" dirty="0">
              <a:solidFill>
                <a:srgbClr val="FF0000"/>
              </a:solidFill>
              <a:cs typeface="Arial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DNA </a:t>
            </a:r>
            <a:r>
              <a:rPr lang="tr-TR" dirty="0" err="1" smtClean="0"/>
              <a:t>replikasyonun</a:t>
            </a:r>
            <a:r>
              <a:rPr lang="tr-TR" dirty="0" smtClean="0"/>
              <a:t> başladığı diziye </a:t>
            </a:r>
            <a:r>
              <a:rPr lang="tr-TR" b="1" dirty="0" err="1" smtClean="0">
                <a:solidFill>
                  <a:srgbClr val="FF0000"/>
                </a:solidFill>
              </a:rPr>
              <a:t>Replikasyon</a:t>
            </a:r>
            <a:r>
              <a:rPr lang="tr-TR" b="1" dirty="0" smtClean="0">
                <a:solidFill>
                  <a:srgbClr val="FF0000"/>
                </a:solidFill>
              </a:rPr>
              <a:t> orijini </a:t>
            </a:r>
            <a:r>
              <a:rPr lang="tr-TR" dirty="0"/>
              <a:t>(başlangıç noktası) </a:t>
            </a:r>
            <a:r>
              <a:rPr lang="tr-TR" dirty="0" smtClean="0"/>
              <a:t>denir. </a:t>
            </a:r>
          </a:p>
          <a:p>
            <a:pPr lvl="2">
              <a:buFont typeface="Wingdings" pitchFamily="2" charset="2"/>
              <a:buChar char="ü"/>
            </a:pPr>
            <a:r>
              <a:rPr lang="tr-TR" dirty="0" smtClean="0"/>
              <a:t>Özel dizilerdir. </a:t>
            </a:r>
          </a:p>
          <a:p>
            <a:pPr lvl="2">
              <a:buFont typeface="Wingdings" pitchFamily="2" charset="2"/>
              <a:buChar char="ü"/>
            </a:pPr>
            <a:r>
              <a:rPr lang="tr-TR" dirty="0" smtClean="0"/>
              <a:t>ve </a:t>
            </a:r>
            <a:r>
              <a:rPr lang="tr-TR" dirty="0"/>
              <a:t>“diziye özel olan DNA ya bağlanan proteinler = </a:t>
            </a:r>
            <a:r>
              <a:rPr lang="tr-TR" b="1" dirty="0"/>
              <a:t>başlatıcı proteinler</a:t>
            </a:r>
            <a:r>
              <a:rPr lang="tr-TR" dirty="0"/>
              <a:t>” tarafından tanınır. </a:t>
            </a:r>
          </a:p>
        </p:txBody>
      </p:sp>
    </p:spTree>
    <p:extLst>
      <p:ext uri="{BB962C8B-B14F-4D97-AF65-F5344CB8AC3E}">
        <p14:creationId xmlns:p14="http://schemas.microsoft.com/office/powerpoint/2010/main" val="3724854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5964096" y="1204156"/>
            <a:ext cx="3072400" cy="487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object 3"/>
          <p:cNvSpPr txBox="1"/>
          <p:nvPr/>
        </p:nvSpPr>
        <p:spPr>
          <a:xfrm>
            <a:off x="5781605" y="3437021"/>
            <a:ext cx="806619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329" marR="5080" indent="-215265">
              <a:lnSpc>
                <a:spcPct val="100000"/>
              </a:lnSpc>
              <a:spcBef>
                <a:spcPts val="105"/>
              </a:spcBef>
            </a:pPr>
            <a:r>
              <a:rPr sz="1050" b="1" spc="-10" dirty="0">
                <a:latin typeface="Arial"/>
                <a:cs typeface="Arial"/>
              </a:rPr>
              <a:t>R</a:t>
            </a:r>
            <a:r>
              <a:rPr sz="1050" b="1" dirty="0">
                <a:latin typeface="Arial"/>
                <a:cs typeface="Arial"/>
              </a:rPr>
              <a:t>e</a:t>
            </a:r>
            <a:r>
              <a:rPr sz="1050" b="1" spc="-5" dirty="0">
                <a:latin typeface="Arial"/>
                <a:cs typeface="Arial"/>
              </a:rPr>
              <a:t>p</a:t>
            </a:r>
            <a:r>
              <a:rPr sz="1050" b="1" spc="-10" dirty="0">
                <a:latin typeface="Arial"/>
                <a:cs typeface="Arial"/>
              </a:rPr>
              <a:t>li</a:t>
            </a:r>
            <a:r>
              <a:rPr sz="1050" b="1" spc="10" dirty="0">
                <a:latin typeface="Arial"/>
                <a:cs typeface="Arial"/>
              </a:rPr>
              <a:t>k</a:t>
            </a:r>
            <a:r>
              <a:rPr sz="1050" b="1" dirty="0">
                <a:latin typeface="Arial"/>
                <a:cs typeface="Arial"/>
              </a:rPr>
              <a:t>as</a:t>
            </a:r>
            <a:r>
              <a:rPr sz="1050" b="1" spc="-15" dirty="0">
                <a:latin typeface="Arial"/>
                <a:cs typeface="Arial"/>
              </a:rPr>
              <a:t>y</a:t>
            </a:r>
            <a:r>
              <a:rPr sz="1050" b="1" dirty="0">
                <a:latin typeface="Arial"/>
                <a:cs typeface="Arial"/>
              </a:rPr>
              <a:t>on  çatalı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spc="-155" dirty="0">
                <a:solidFill>
                  <a:srgbClr val="FF0000"/>
                </a:solidFill>
                <a:cs typeface="Arial"/>
              </a:rPr>
              <a:t>1) </a:t>
            </a:r>
            <a:r>
              <a:rPr lang="tr-TR" b="1" spc="-155" dirty="0" err="1">
                <a:solidFill>
                  <a:srgbClr val="FF0000"/>
                </a:solidFill>
                <a:cs typeface="Arial"/>
              </a:rPr>
              <a:t>Replikasyon</a:t>
            </a:r>
            <a:r>
              <a:rPr lang="tr-TR" b="1" spc="-15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b="1" spc="-10" dirty="0">
                <a:solidFill>
                  <a:srgbClr val="FF0000"/>
                </a:solidFill>
                <a:cs typeface="Arial"/>
              </a:rPr>
              <a:t>orijin </a:t>
            </a:r>
            <a:r>
              <a:rPr lang="tr-TR" b="1" spc="-80" dirty="0">
                <a:solidFill>
                  <a:srgbClr val="FF0000"/>
                </a:solidFill>
                <a:cs typeface="Arial"/>
              </a:rPr>
              <a:t>noktalarının</a:t>
            </a:r>
            <a:r>
              <a:rPr lang="tr-TR" b="1" spc="-210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b="1" spc="-50" dirty="0">
                <a:solidFill>
                  <a:srgbClr val="FF0000"/>
                </a:solidFill>
                <a:cs typeface="Arial"/>
              </a:rPr>
              <a:t>tayini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1216" y="1523300"/>
            <a:ext cx="5050904" cy="4858028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Tek bir </a:t>
            </a:r>
            <a:r>
              <a:rPr lang="tr-TR" dirty="0" smtClean="0"/>
              <a:t>Orijin </a:t>
            </a:r>
            <a:r>
              <a:rPr lang="tr-TR" dirty="0"/>
              <a:t>noktasından itibaren </a:t>
            </a:r>
            <a:r>
              <a:rPr lang="tr-TR" dirty="0" err="1"/>
              <a:t>replike</a:t>
            </a:r>
            <a:r>
              <a:rPr lang="tr-TR" dirty="0"/>
              <a:t> olan DNA parçasına </a:t>
            </a:r>
            <a:r>
              <a:rPr lang="tr-TR" b="1" dirty="0" err="1">
                <a:solidFill>
                  <a:srgbClr val="FF0000"/>
                </a:solidFill>
              </a:rPr>
              <a:t>Replikon</a:t>
            </a:r>
            <a:r>
              <a:rPr lang="tr-TR" dirty="0"/>
              <a:t> denir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dirty="0"/>
              <a:t>Bakterilerin bir adet dairesel DNA’sı vardır ve DNA sentezi tek bir noktada </a:t>
            </a:r>
            <a:r>
              <a:rPr lang="tr-TR" dirty="0" smtClean="0"/>
              <a:t>başlar. </a:t>
            </a:r>
          </a:p>
          <a:p>
            <a:r>
              <a:rPr lang="tr-TR" dirty="0" err="1" smtClean="0"/>
              <a:t>replikasyon</a:t>
            </a:r>
            <a:r>
              <a:rPr lang="tr-TR" dirty="0" smtClean="0"/>
              <a:t> </a:t>
            </a:r>
            <a:r>
              <a:rPr lang="tr-TR" dirty="0"/>
              <a:t>orijini - </a:t>
            </a:r>
            <a:r>
              <a:rPr lang="tr-TR" dirty="0" err="1"/>
              <a:t>OriC</a:t>
            </a:r>
            <a:r>
              <a:rPr lang="tr-TR" dirty="0"/>
              <a:t>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Tüm </a:t>
            </a:r>
            <a:r>
              <a:rPr lang="tr-TR" dirty="0"/>
              <a:t>bakteri kromozomu tek bir </a:t>
            </a:r>
            <a:r>
              <a:rPr lang="tr-TR" dirty="0" err="1"/>
              <a:t>replikon</a:t>
            </a:r>
            <a:r>
              <a:rPr lang="tr-TR" dirty="0"/>
              <a:t> oluşturur (6.6 milyon baz çifti)</a:t>
            </a:r>
          </a:p>
        </p:txBody>
      </p:sp>
    </p:spTree>
    <p:extLst>
      <p:ext uri="{BB962C8B-B14F-4D97-AF65-F5344CB8AC3E}">
        <p14:creationId xmlns:p14="http://schemas.microsoft.com/office/powerpoint/2010/main" val="2614993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spc="-155" dirty="0">
                <a:solidFill>
                  <a:srgbClr val="FF0000"/>
                </a:solidFill>
                <a:cs typeface="Arial"/>
              </a:rPr>
              <a:t>1) </a:t>
            </a:r>
            <a:r>
              <a:rPr lang="tr-TR" b="1" spc="-155" dirty="0" err="1">
                <a:solidFill>
                  <a:srgbClr val="FF0000"/>
                </a:solidFill>
                <a:cs typeface="Arial"/>
              </a:rPr>
              <a:t>Replikasyon</a:t>
            </a:r>
            <a:r>
              <a:rPr lang="tr-TR" b="1" spc="-15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b="1" spc="-10" dirty="0">
                <a:solidFill>
                  <a:srgbClr val="FF0000"/>
                </a:solidFill>
                <a:cs typeface="Arial"/>
              </a:rPr>
              <a:t>orijin </a:t>
            </a:r>
            <a:r>
              <a:rPr lang="tr-TR" b="1" spc="-80" dirty="0">
                <a:solidFill>
                  <a:srgbClr val="FF0000"/>
                </a:solidFill>
                <a:cs typeface="Arial"/>
              </a:rPr>
              <a:t>noktalarının</a:t>
            </a:r>
            <a:r>
              <a:rPr lang="tr-TR" b="1" spc="-210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b="1" spc="-50" dirty="0">
                <a:solidFill>
                  <a:srgbClr val="FF0000"/>
                </a:solidFill>
                <a:cs typeface="Arial"/>
              </a:rPr>
              <a:t>tayini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Ancak </a:t>
            </a:r>
            <a:r>
              <a:rPr lang="tr-TR" dirty="0" err="1"/>
              <a:t>ökaryot</a:t>
            </a:r>
            <a:r>
              <a:rPr lang="tr-TR" dirty="0"/>
              <a:t> DNA’sı çok uzun olduğu için çok fazla orijin noktası bulunur. (İnsanda haploit genomun yani 23 kromozomun büyüklüğü yaklaşık 3 milyar baz çiftidir).</a:t>
            </a:r>
          </a:p>
        </p:txBody>
      </p:sp>
    </p:spTree>
    <p:extLst>
      <p:ext uri="{BB962C8B-B14F-4D97-AF65-F5344CB8AC3E}">
        <p14:creationId xmlns:p14="http://schemas.microsoft.com/office/powerpoint/2010/main" val="832323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1187" y="228600"/>
            <a:ext cx="3209925" cy="2695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76825" y="87248"/>
            <a:ext cx="3067050" cy="3629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5336" y="3791059"/>
            <a:ext cx="4244796" cy="29645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5887" y="3115182"/>
            <a:ext cx="2448138" cy="35142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358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29647"/>
            <a:ext cx="7261820" cy="3228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r-TR" sz="4000" b="1" spc="-240" dirty="0" smtClean="0">
                <a:solidFill>
                  <a:srgbClr val="FF0000"/>
                </a:solidFill>
                <a:cs typeface="Arial"/>
              </a:rPr>
              <a:t>2) DNA </a:t>
            </a:r>
            <a:r>
              <a:rPr lang="tr-TR" sz="4000" b="1" spc="5" dirty="0">
                <a:solidFill>
                  <a:srgbClr val="FF0000"/>
                </a:solidFill>
                <a:cs typeface="Arial"/>
              </a:rPr>
              <a:t>çift </a:t>
            </a:r>
            <a:r>
              <a:rPr lang="tr-TR" sz="4000" b="1" spc="-45" dirty="0">
                <a:solidFill>
                  <a:srgbClr val="FF0000"/>
                </a:solidFill>
                <a:cs typeface="Arial"/>
              </a:rPr>
              <a:t>ipliğinin</a:t>
            </a:r>
            <a:r>
              <a:rPr lang="tr-TR" sz="4000" b="1" spc="-15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4000" b="1" spc="-140" dirty="0" smtClean="0">
                <a:solidFill>
                  <a:srgbClr val="FF0000"/>
                </a:solidFill>
                <a:cs typeface="Arial"/>
              </a:rPr>
              <a:t>çözünmesi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980728"/>
            <a:ext cx="8712968" cy="2836912"/>
          </a:xfrm>
        </p:spPr>
        <p:txBody>
          <a:bodyPr>
            <a:normAutofit lnSpcReduction="10000"/>
          </a:bodyPr>
          <a:lstStyle/>
          <a:p>
            <a:pPr marL="355600" marR="5080">
              <a:spcBef>
                <a:spcPts val="105"/>
              </a:spcBef>
              <a:tabLst>
                <a:tab pos="354965" algn="l"/>
                <a:tab pos="355600" algn="l"/>
              </a:tabLst>
            </a:pPr>
            <a:r>
              <a:rPr lang="tr-TR" spc="-180" dirty="0" err="1">
                <a:cs typeface="Arial"/>
              </a:rPr>
              <a:t>Replikasyonun</a:t>
            </a:r>
            <a:r>
              <a:rPr lang="tr-TR" spc="-180" dirty="0">
                <a:cs typeface="Arial"/>
              </a:rPr>
              <a:t> </a:t>
            </a:r>
            <a:r>
              <a:rPr lang="tr-TR" spc="-145" dirty="0" smtClean="0">
                <a:cs typeface="Arial"/>
              </a:rPr>
              <a:t>başlayabilmesi </a:t>
            </a:r>
            <a:r>
              <a:rPr lang="tr-TR" spc="-75" dirty="0">
                <a:cs typeface="Arial"/>
              </a:rPr>
              <a:t>için </a:t>
            </a:r>
            <a:r>
              <a:rPr lang="tr-TR" spc="-295" dirty="0">
                <a:cs typeface="Arial"/>
              </a:rPr>
              <a:t>DNA </a:t>
            </a:r>
            <a:r>
              <a:rPr lang="tr-TR" spc="10" dirty="0">
                <a:cs typeface="Arial"/>
              </a:rPr>
              <a:t>çift </a:t>
            </a:r>
            <a:r>
              <a:rPr lang="tr-TR" spc="-80" dirty="0">
                <a:cs typeface="Arial"/>
              </a:rPr>
              <a:t>zincirinin  </a:t>
            </a:r>
            <a:r>
              <a:rPr lang="tr-TR" spc="-150" dirty="0">
                <a:cs typeface="Arial"/>
              </a:rPr>
              <a:t>sarmal </a:t>
            </a:r>
            <a:r>
              <a:rPr lang="tr-TR" spc="-175" dirty="0">
                <a:cs typeface="Arial"/>
              </a:rPr>
              <a:t>yapısının </a:t>
            </a:r>
            <a:r>
              <a:rPr lang="tr-TR" spc="-165" dirty="0">
                <a:cs typeface="Arial"/>
              </a:rPr>
              <a:t>çözülmesi</a:t>
            </a:r>
            <a:r>
              <a:rPr lang="tr-TR" spc="-170" dirty="0">
                <a:cs typeface="Arial"/>
              </a:rPr>
              <a:t> </a:t>
            </a:r>
            <a:r>
              <a:rPr lang="tr-TR" spc="-80" dirty="0">
                <a:cs typeface="Arial"/>
              </a:rPr>
              <a:t>gereklidir</a:t>
            </a:r>
            <a:endParaRPr lang="tr-TR" dirty="0">
              <a:cs typeface="Arial"/>
            </a:endParaRPr>
          </a:p>
          <a:p>
            <a:pPr>
              <a:spcBef>
                <a:spcPts val="30"/>
              </a:spcBef>
              <a:buFont typeface="Arial"/>
              <a:buChar char="•"/>
            </a:pPr>
            <a:endParaRPr lang="tr-TR" sz="4650" dirty="0">
              <a:cs typeface="Times New Roman"/>
            </a:endParaRPr>
          </a:p>
          <a:p>
            <a:pPr marL="355600" marR="497205">
              <a:tabLst>
                <a:tab pos="354965" algn="l"/>
                <a:tab pos="355600" algn="l"/>
              </a:tabLst>
            </a:pPr>
            <a:r>
              <a:rPr lang="tr-TR" spc="-210" dirty="0">
                <a:cs typeface="Arial"/>
              </a:rPr>
              <a:t>Çözülme </a:t>
            </a:r>
            <a:r>
              <a:rPr lang="tr-TR" spc="-100" dirty="0">
                <a:cs typeface="Arial"/>
              </a:rPr>
              <a:t>işlemi, </a:t>
            </a:r>
            <a:r>
              <a:rPr lang="tr-TR" spc="-150" dirty="0">
                <a:cs typeface="Arial"/>
              </a:rPr>
              <a:t>başlatıcı </a:t>
            </a:r>
            <a:r>
              <a:rPr lang="tr-TR" spc="-45" dirty="0">
                <a:cs typeface="Arial"/>
              </a:rPr>
              <a:t>protein </a:t>
            </a:r>
            <a:r>
              <a:rPr lang="tr-TR" spc="-140" dirty="0" smtClean="0">
                <a:cs typeface="Arial"/>
              </a:rPr>
              <a:t>kompleksinde</a:t>
            </a:r>
            <a:r>
              <a:rPr lang="tr-TR" spc="-335" dirty="0" smtClean="0">
                <a:cs typeface="Arial"/>
              </a:rPr>
              <a:t>  </a:t>
            </a:r>
            <a:r>
              <a:rPr lang="tr-TR" spc="-110" dirty="0" smtClean="0">
                <a:cs typeface="Arial"/>
              </a:rPr>
              <a:t>yer  </a:t>
            </a:r>
            <a:r>
              <a:rPr lang="tr-TR" spc="-145" dirty="0">
                <a:cs typeface="Arial"/>
              </a:rPr>
              <a:t>alan </a:t>
            </a:r>
            <a:r>
              <a:rPr lang="tr-TR" b="1" spc="-295" dirty="0">
                <a:solidFill>
                  <a:srgbClr val="FF0000"/>
                </a:solidFill>
                <a:cs typeface="Arial"/>
              </a:rPr>
              <a:t>DNA </a:t>
            </a:r>
            <a:r>
              <a:rPr lang="tr-TR" b="1" spc="-160" dirty="0" err="1">
                <a:solidFill>
                  <a:srgbClr val="FF0000"/>
                </a:solidFill>
                <a:cs typeface="Arial"/>
              </a:rPr>
              <a:t>helikaz</a:t>
            </a:r>
            <a:r>
              <a:rPr lang="tr-TR" spc="-160" dirty="0" err="1">
                <a:cs typeface="Arial"/>
              </a:rPr>
              <a:t>lar</a:t>
            </a:r>
            <a:r>
              <a:rPr lang="tr-TR" spc="-160" dirty="0">
                <a:cs typeface="Arial"/>
              </a:rPr>
              <a:t> </a:t>
            </a:r>
            <a:r>
              <a:rPr lang="tr-TR" spc="-50" dirty="0">
                <a:cs typeface="Arial"/>
              </a:rPr>
              <a:t>ile</a:t>
            </a:r>
            <a:r>
              <a:rPr lang="tr-TR" spc="-90" dirty="0">
                <a:cs typeface="Arial"/>
              </a:rPr>
              <a:t> </a:t>
            </a:r>
            <a:r>
              <a:rPr lang="tr-TR" spc="-100" dirty="0">
                <a:cs typeface="Arial"/>
              </a:rPr>
              <a:t>gerçekleştirilir</a:t>
            </a:r>
            <a:r>
              <a:rPr lang="tr-TR" spc="-100" dirty="0" smtClean="0">
                <a:cs typeface="Arial"/>
              </a:rPr>
              <a:t>.</a:t>
            </a:r>
            <a:endParaRPr lang="tr-TR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84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2795" y="2226642"/>
            <a:ext cx="8586211" cy="29291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63340" y="4820540"/>
            <a:ext cx="2374900" cy="3403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5"/>
              </a:spcBef>
            </a:pPr>
            <a:r>
              <a:rPr sz="1600" spc="-5" dirty="0">
                <a:latin typeface="Times New Roman"/>
                <a:cs typeface="Times New Roman"/>
              </a:rPr>
              <a:t>Kesintili zincir kalıp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DNA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0" y="2712720"/>
            <a:ext cx="2486025" cy="338455"/>
          </a:xfrm>
          <a:custGeom>
            <a:avLst/>
            <a:gdLst/>
            <a:ahLst/>
            <a:cxnLst/>
            <a:rect l="l" t="t" r="r" b="b"/>
            <a:pathLst>
              <a:path w="2486025" h="338455">
                <a:moveTo>
                  <a:pt x="0" y="338327"/>
                </a:moveTo>
                <a:lnTo>
                  <a:pt x="2485644" y="338327"/>
                </a:lnTo>
                <a:lnTo>
                  <a:pt x="2485644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629911" y="3087752"/>
            <a:ext cx="2428240" cy="2692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Kesintisiz </a:t>
            </a:r>
            <a:r>
              <a:rPr sz="1600" spc="-5" dirty="0">
                <a:latin typeface="Times New Roman"/>
                <a:cs typeface="Times New Roman"/>
              </a:rPr>
              <a:t>zincir kalıp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DNA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55591" y="4482211"/>
            <a:ext cx="824865" cy="3384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5"/>
              </a:spcBef>
            </a:pPr>
            <a:r>
              <a:rPr sz="1600" spc="-5" dirty="0">
                <a:latin typeface="Times New Roman"/>
                <a:cs typeface="Times New Roman"/>
              </a:rPr>
              <a:t>Helikaz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43471" y="4697096"/>
            <a:ext cx="1079500" cy="3403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0"/>
              </a:spcBef>
            </a:pPr>
            <a:r>
              <a:rPr sz="1600" spc="-5" dirty="0">
                <a:latin typeface="Times New Roman"/>
                <a:cs typeface="Times New Roman"/>
              </a:rPr>
              <a:t>DNA</a:t>
            </a:r>
            <a:r>
              <a:rPr sz="1600" spc="-1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giraz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55164" y="1815083"/>
            <a:ext cx="1818639" cy="338455"/>
          </a:xfrm>
          <a:custGeom>
            <a:avLst/>
            <a:gdLst/>
            <a:ahLst/>
            <a:cxnLst/>
            <a:rect l="l" t="t" r="r" b="b"/>
            <a:pathLst>
              <a:path w="1818639" h="338455">
                <a:moveTo>
                  <a:pt x="0" y="338327"/>
                </a:moveTo>
                <a:lnTo>
                  <a:pt x="1818132" y="338327"/>
                </a:lnTo>
                <a:lnTo>
                  <a:pt x="1818132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95736" y="2169795"/>
            <a:ext cx="1977737" cy="2584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alt birim kayan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kilit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2416" y="3378836"/>
            <a:ext cx="1584960" cy="3079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1400" spc="-5" dirty="0">
                <a:latin typeface="Times New Roman"/>
                <a:cs typeface="Times New Roman"/>
              </a:rPr>
              <a:t>Polimeraz </a:t>
            </a:r>
            <a:r>
              <a:rPr sz="1400" dirty="0">
                <a:latin typeface="Times New Roman"/>
                <a:cs typeface="Times New Roman"/>
              </a:rPr>
              <a:t>III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çifti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795" y="3703447"/>
            <a:ext cx="1584960" cy="3079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400" dirty="0">
                <a:latin typeface="Times New Roman"/>
                <a:cs typeface="Times New Roman"/>
              </a:rPr>
              <a:t>Okazaki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parçaları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04060" y="3959479"/>
            <a:ext cx="782320" cy="5232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5"/>
              </a:spcBef>
            </a:pPr>
            <a:r>
              <a:rPr sz="1400" spc="-5" dirty="0">
                <a:latin typeface="Times New Roman"/>
                <a:cs typeface="Times New Roman"/>
              </a:rPr>
              <a:t>RNA</a:t>
            </a:r>
            <a:endParaRPr sz="14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primeri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29911" y="2667127"/>
            <a:ext cx="2510155" cy="3098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5"/>
              </a:spcBef>
            </a:pPr>
            <a:r>
              <a:rPr sz="1400" spc="-35" dirty="0">
                <a:latin typeface="Times New Roman"/>
                <a:cs typeface="Times New Roman"/>
              </a:rPr>
              <a:t>Tek </a:t>
            </a:r>
            <a:r>
              <a:rPr sz="1400" dirty="0">
                <a:latin typeface="Times New Roman"/>
                <a:cs typeface="Times New Roman"/>
              </a:rPr>
              <a:t>zincir bağlanma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proteinleri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350162" y="985578"/>
            <a:ext cx="3671887" cy="923330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 err="1" smtClean="0">
                <a:solidFill>
                  <a:srgbClr val="FF33CC"/>
                </a:solidFill>
              </a:rPr>
              <a:t>Helikazlar</a:t>
            </a:r>
            <a:r>
              <a:rPr lang="tr-TR" sz="1800" dirty="0">
                <a:solidFill>
                  <a:srgbClr val="FF33CC"/>
                </a:solidFill>
              </a:rPr>
              <a:t>: </a:t>
            </a:r>
            <a:r>
              <a:rPr lang="tr-TR" sz="1800" dirty="0" err="1"/>
              <a:t>replikasyon</a:t>
            </a:r>
            <a:r>
              <a:rPr lang="tr-TR" sz="1800" dirty="0"/>
              <a:t> çatalının ilerisinde ATP yardımı ile </a:t>
            </a:r>
            <a:r>
              <a:rPr lang="tr-TR" sz="1800" dirty="0" err="1"/>
              <a:t>atasal</a:t>
            </a:r>
            <a:r>
              <a:rPr lang="tr-TR" sz="1800" dirty="0"/>
              <a:t> DNA’yı açan enzimlerdir</a:t>
            </a:r>
            <a:r>
              <a:rPr lang="tr-TR" sz="1800" dirty="0" smtClean="0"/>
              <a:t>.</a:t>
            </a:r>
            <a:endParaRPr lang="tr-TR" sz="1800" dirty="0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4872996" y="911432"/>
            <a:ext cx="3671887" cy="1323439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dirty="0" smtClean="0">
                <a:solidFill>
                  <a:srgbClr val="FF33CC"/>
                </a:solidFill>
              </a:rPr>
              <a:t>Tek zincir </a:t>
            </a:r>
            <a:r>
              <a:rPr lang="tr-TR" sz="1600" dirty="0">
                <a:solidFill>
                  <a:srgbClr val="FF33CC"/>
                </a:solidFill>
              </a:rPr>
              <a:t>DNA’ya bağlanan </a:t>
            </a:r>
            <a:r>
              <a:rPr lang="tr-TR" sz="1600" dirty="0" smtClean="0">
                <a:solidFill>
                  <a:srgbClr val="FF33CC"/>
                </a:solidFill>
              </a:rPr>
              <a:t>proteinler: </a:t>
            </a:r>
            <a:r>
              <a:rPr lang="tr-TR" sz="1600" dirty="0"/>
              <a:t>Açılan kalıp DNA’yı sabitler, DNA </a:t>
            </a:r>
            <a:r>
              <a:rPr lang="tr-TR" sz="1600" dirty="0" err="1"/>
              <a:t>polimeraz</a:t>
            </a:r>
            <a:r>
              <a:rPr lang="tr-TR" sz="1600" dirty="0"/>
              <a:t> tarafından kopyalanacak şekilde tek iplik halinde kalmasını </a:t>
            </a:r>
            <a:r>
              <a:rPr lang="tr-TR" sz="1600" dirty="0" smtClean="0"/>
              <a:t>sağlarlar. </a:t>
            </a:r>
            <a:r>
              <a:rPr lang="tr-TR" sz="1600" dirty="0"/>
              <a:t>DNA </a:t>
            </a:r>
            <a:r>
              <a:rPr lang="tr-TR" sz="1600" dirty="0" err="1"/>
              <a:t>yı</a:t>
            </a:r>
            <a:r>
              <a:rPr lang="tr-TR" sz="1600" dirty="0"/>
              <a:t> parçalayan </a:t>
            </a:r>
            <a:r>
              <a:rPr lang="tr-TR" sz="1600" dirty="0" err="1"/>
              <a:t>nükleazlardan</a:t>
            </a:r>
            <a:r>
              <a:rPr lang="tr-TR" sz="1600" dirty="0"/>
              <a:t> korur</a:t>
            </a:r>
            <a:r>
              <a:rPr lang="tr-TR" sz="1600" dirty="0" smtClean="0"/>
              <a:t>.</a:t>
            </a:r>
            <a:endParaRPr lang="tr-TR" sz="1600" dirty="0"/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5005797" y="5229200"/>
            <a:ext cx="4104456" cy="1569660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dirty="0" smtClean="0">
                <a:solidFill>
                  <a:srgbClr val="FF33CC"/>
                </a:solidFill>
              </a:rPr>
              <a:t>DNA </a:t>
            </a:r>
            <a:r>
              <a:rPr lang="tr-TR" sz="1600" dirty="0" err="1" smtClean="0">
                <a:solidFill>
                  <a:srgbClr val="FF33CC"/>
                </a:solidFill>
              </a:rPr>
              <a:t>giraz</a:t>
            </a:r>
            <a:r>
              <a:rPr lang="tr-TR" sz="1600" dirty="0" smtClean="0">
                <a:solidFill>
                  <a:srgbClr val="FF33CC"/>
                </a:solidFill>
              </a:rPr>
              <a:t>: </a:t>
            </a:r>
            <a:r>
              <a:rPr lang="tr-TR" sz="1600" dirty="0" err="1" smtClean="0"/>
              <a:t>Topoizomeraz</a:t>
            </a:r>
            <a:r>
              <a:rPr lang="tr-TR" sz="1600" dirty="0" smtClean="0"/>
              <a:t> enzimlerinin bir üyesi, DNA</a:t>
            </a:r>
            <a:r>
              <a:rPr lang="tr-TR" sz="1600" dirty="0" smtClean="0">
                <a:solidFill>
                  <a:srgbClr val="FF33CC"/>
                </a:solidFill>
              </a:rPr>
              <a:t> </a:t>
            </a:r>
            <a:r>
              <a:rPr lang="tr-TR" sz="1600" dirty="0" smtClean="0">
                <a:cs typeface="Arial"/>
              </a:rPr>
              <a:t>Sarmalının bir noktadan </a:t>
            </a:r>
            <a:r>
              <a:rPr lang="tr-TR" sz="1600" spc="-5" dirty="0">
                <a:cs typeface="Arial"/>
              </a:rPr>
              <a:t>açılması diğer bölgelerde </a:t>
            </a:r>
            <a:r>
              <a:rPr lang="tr-TR" sz="1600" spc="-5" dirty="0" smtClean="0">
                <a:cs typeface="Arial"/>
              </a:rPr>
              <a:t>aşırı </a:t>
            </a:r>
            <a:r>
              <a:rPr lang="tr-TR" sz="1600" dirty="0" err="1">
                <a:cs typeface="Arial"/>
              </a:rPr>
              <a:t>sarmallaşmaya</a:t>
            </a:r>
            <a:r>
              <a:rPr lang="tr-TR" sz="1600" dirty="0">
                <a:cs typeface="Arial"/>
              </a:rPr>
              <a:t> yol </a:t>
            </a:r>
            <a:r>
              <a:rPr lang="tr-TR" sz="1600" spc="-5" dirty="0" smtClean="0">
                <a:cs typeface="Arial"/>
              </a:rPr>
              <a:t>açar. </a:t>
            </a:r>
            <a:r>
              <a:rPr lang="tr-TR" sz="1600" spc="-5" dirty="0" err="1" smtClean="0">
                <a:cs typeface="Arial"/>
              </a:rPr>
              <a:t>Giraz</a:t>
            </a:r>
            <a:r>
              <a:rPr lang="tr-TR" sz="1600" spc="-5" dirty="0" smtClean="0">
                <a:cs typeface="Arial"/>
              </a:rPr>
              <a:t> enzimi </a:t>
            </a:r>
            <a:r>
              <a:rPr lang="tr-TR" sz="1600" spc="-5" dirty="0" err="1">
                <a:cs typeface="Arial"/>
              </a:rPr>
              <a:t>d</a:t>
            </a:r>
            <a:r>
              <a:rPr lang="tr-TR" sz="1600" spc="-5" dirty="0" err="1" smtClean="0">
                <a:cs typeface="Arial"/>
              </a:rPr>
              <a:t>üğümleşmiş</a:t>
            </a:r>
            <a:r>
              <a:rPr lang="tr-TR" sz="1600" spc="-5" dirty="0" smtClean="0">
                <a:cs typeface="Arial"/>
              </a:rPr>
              <a:t> </a:t>
            </a:r>
            <a:r>
              <a:rPr lang="tr-TR" sz="1600" spc="-5" dirty="0">
                <a:cs typeface="Arial"/>
              </a:rPr>
              <a:t>bölgelerde </a:t>
            </a:r>
            <a:r>
              <a:rPr lang="tr-TR" sz="1600" spc="-10" dirty="0">
                <a:cs typeface="Arial"/>
              </a:rPr>
              <a:t>DNA </a:t>
            </a:r>
            <a:r>
              <a:rPr lang="tr-TR" sz="1600" spc="-5" dirty="0">
                <a:cs typeface="Arial"/>
              </a:rPr>
              <a:t>zincirlerini  </a:t>
            </a:r>
            <a:r>
              <a:rPr lang="tr-TR" sz="1600" spc="-5" dirty="0" smtClean="0">
                <a:cs typeface="Arial"/>
              </a:rPr>
              <a:t>keser </a:t>
            </a:r>
            <a:r>
              <a:rPr lang="tr-TR" sz="1600" spc="-5" dirty="0">
                <a:cs typeface="Arial"/>
              </a:rPr>
              <a:t>daha </a:t>
            </a:r>
            <a:r>
              <a:rPr lang="tr-TR" sz="1600" dirty="0">
                <a:cs typeface="Arial"/>
              </a:rPr>
              <a:t>sonra </a:t>
            </a:r>
            <a:r>
              <a:rPr lang="tr-TR" sz="1600" spc="-5" dirty="0">
                <a:cs typeface="Arial"/>
              </a:rPr>
              <a:t>bunlar </a:t>
            </a:r>
            <a:r>
              <a:rPr lang="tr-TR" sz="1600" dirty="0">
                <a:cs typeface="Arial"/>
              </a:rPr>
              <a:t>tekrar</a:t>
            </a:r>
            <a:r>
              <a:rPr lang="tr-TR" sz="1600" spc="100" dirty="0">
                <a:cs typeface="Arial"/>
              </a:rPr>
              <a:t> </a:t>
            </a:r>
            <a:r>
              <a:rPr lang="tr-TR" sz="1600" spc="-5" dirty="0" err="1" smtClean="0">
                <a:cs typeface="Arial"/>
              </a:rPr>
              <a:t>birleştirirerek</a:t>
            </a:r>
            <a:r>
              <a:rPr lang="tr-TR" sz="1600" spc="-5" dirty="0" smtClean="0">
                <a:cs typeface="Arial"/>
              </a:rPr>
              <a:t> sarmalları açar.</a:t>
            </a:r>
            <a:endParaRPr lang="tr-TR" sz="1600" dirty="0">
              <a:solidFill>
                <a:srgbClr val="FF33CC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451100" y="-31541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tr-TR" sz="3200" b="1" spc="-240" dirty="0" smtClean="0">
              <a:solidFill>
                <a:srgbClr val="FF0000"/>
              </a:solidFill>
              <a:cs typeface="Arial"/>
            </a:endParaRPr>
          </a:p>
          <a:p>
            <a:pPr algn="l"/>
            <a:r>
              <a:rPr lang="tr-TR" sz="3200" b="1" spc="-240" dirty="0" smtClean="0">
                <a:solidFill>
                  <a:srgbClr val="FF0000"/>
                </a:solidFill>
                <a:cs typeface="Arial"/>
              </a:rPr>
              <a:t>2</a:t>
            </a:r>
            <a:r>
              <a:rPr lang="tr-TR" sz="3200" b="1" spc="-240" dirty="0">
                <a:solidFill>
                  <a:srgbClr val="FF0000"/>
                </a:solidFill>
                <a:cs typeface="Arial"/>
              </a:rPr>
              <a:t>) DNA </a:t>
            </a:r>
            <a:r>
              <a:rPr lang="tr-TR" sz="3200" b="1" spc="5" dirty="0">
                <a:solidFill>
                  <a:srgbClr val="FF0000"/>
                </a:solidFill>
                <a:cs typeface="Arial"/>
              </a:rPr>
              <a:t>çift </a:t>
            </a:r>
            <a:r>
              <a:rPr lang="tr-TR" sz="3200" b="1" spc="-45" dirty="0">
                <a:solidFill>
                  <a:srgbClr val="FF0000"/>
                </a:solidFill>
                <a:cs typeface="Arial"/>
              </a:rPr>
              <a:t>ipliğinin</a:t>
            </a:r>
            <a:r>
              <a:rPr lang="tr-TR" sz="3200" b="1" spc="-15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3200" b="1" spc="-140" dirty="0">
                <a:solidFill>
                  <a:srgbClr val="FF0000"/>
                </a:solidFill>
                <a:cs typeface="Arial"/>
              </a:rPr>
              <a:t>çözünmesi</a:t>
            </a:r>
            <a:endParaRPr lang="tr-TR" sz="3200" b="1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31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" t="-1411" b="1411"/>
          <a:stretch/>
        </p:blipFill>
        <p:spPr bwMode="auto">
          <a:xfrm>
            <a:off x="683568" y="819332"/>
            <a:ext cx="7455967" cy="394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4716016" y="5013176"/>
            <a:ext cx="4104456" cy="1569660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dirty="0" smtClean="0">
                <a:solidFill>
                  <a:srgbClr val="FF33CC"/>
                </a:solidFill>
              </a:rPr>
              <a:t>DNA </a:t>
            </a:r>
            <a:r>
              <a:rPr lang="tr-TR" sz="1600" dirty="0" err="1" smtClean="0">
                <a:solidFill>
                  <a:srgbClr val="FF33CC"/>
                </a:solidFill>
              </a:rPr>
              <a:t>giraz</a:t>
            </a:r>
            <a:r>
              <a:rPr lang="tr-TR" sz="1600" dirty="0" smtClean="0">
                <a:solidFill>
                  <a:srgbClr val="FF33CC"/>
                </a:solidFill>
              </a:rPr>
              <a:t>: </a:t>
            </a:r>
            <a:r>
              <a:rPr lang="tr-TR" sz="1600" dirty="0" err="1" smtClean="0"/>
              <a:t>Topoizomeraz</a:t>
            </a:r>
            <a:r>
              <a:rPr lang="tr-TR" sz="1600" dirty="0" smtClean="0"/>
              <a:t> enzimlerinin bir üyesi, DNA</a:t>
            </a:r>
            <a:r>
              <a:rPr lang="tr-TR" sz="1600" dirty="0" smtClean="0">
                <a:solidFill>
                  <a:srgbClr val="FF33CC"/>
                </a:solidFill>
              </a:rPr>
              <a:t> </a:t>
            </a:r>
            <a:r>
              <a:rPr lang="tr-TR" sz="1600" dirty="0" smtClean="0">
                <a:cs typeface="Arial"/>
              </a:rPr>
              <a:t>Sarmalının bir noktadan </a:t>
            </a:r>
            <a:r>
              <a:rPr lang="tr-TR" sz="1600" spc="-5" dirty="0">
                <a:cs typeface="Arial"/>
              </a:rPr>
              <a:t>açılması diğer bölgelerde </a:t>
            </a:r>
            <a:r>
              <a:rPr lang="tr-TR" sz="1600" spc="-5" dirty="0" smtClean="0">
                <a:cs typeface="Arial"/>
              </a:rPr>
              <a:t>aşırı </a:t>
            </a:r>
            <a:r>
              <a:rPr lang="tr-TR" sz="1600" dirty="0" err="1">
                <a:cs typeface="Arial"/>
              </a:rPr>
              <a:t>sarmallaşmaya</a:t>
            </a:r>
            <a:r>
              <a:rPr lang="tr-TR" sz="1600" dirty="0">
                <a:cs typeface="Arial"/>
              </a:rPr>
              <a:t> yol </a:t>
            </a:r>
            <a:r>
              <a:rPr lang="tr-TR" sz="1600" spc="-5" dirty="0" smtClean="0">
                <a:cs typeface="Arial"/>
              </a:rPr>
              <a:t>açar. </a:t>
            </a:r>
            <a:r>
              <a:rPr lang="tr-TR" sz="1600" spc="-5" dirty="0" err="1" smtClean="0">
                <a:cs typeface="Arial"/>
              </a:rPr>
              <a:t>Giraz</a:t>
            </a:r>
            <a:r>
              <a:rPr lang="tr-TR" sz="1600" spc="-5" dirty="0" smtClean="0">
                <a:cs typeface="Arial"/>
              </a:rPr>
              <a:t> enzimi </a:t>
            </a:r>
            <a:r>
              <a:rPr lang="tr-TR" sz="1600" spc="-5" dirty="0" err="1">
                <a:cs typeface="Arial"/>
              </a:rPr>
              <a:t>d</a:t>
            </a:r>
            <a:r>
              <a:rPr lang="tr-TR" sz="1600" spc="-5" dirty="0" err="1" smtClean="0">
                <a:cs typeface="Arial"/>
              </a:rPr>
              <a:t>üğümleşmiş</a:t>
            </a:r>
            <a:r>
              <a:rPr lang="tr-TR" sz="1600" spc="-5" dirty="0" smtClean="0">
                <a:cs typeface="Arial"/>
              </a:rPr>
              <a:t> </a:t>
            </a:r>
            <a:r>
              <a:rPr lang="tr-TR" sz="1600" spc="-5" dirty="0">
                <a:cs typeface="Arial"/>
              </a:rPr>
              <a:t>bölgelerde </a:t>
            </a:r>
            <a:r>
              <a:rPr lang="tr-TR" sz="1600" spc="-10" dirty="0">
                <a:cs typeface="Arial"/>
              </a:rPr>
              <a:t>DNA </a:t>
            </a:r>
            <a:r>
              <a:rPr lang="tr-TR" sz="1600" spc="-5" dirty="0">
                <a:cs typeface="Arial"/>
              </a:rPr>
              <a:t>zincirlerini  </a:t>
            </a:r>
            <a:r>
              <a:rPr lang="tr-TR" sz="1600" spc="-5" dirty="0" smtClean="0">
                <a:cs typeface="Arial"/>
              </a:rPr>
              <a:t>keser </a:t>
            </a:r>
            <a:r>
              <a:rPr lang="tr-TR" sz="1600" spc="-5" dirty="0">
                <a:cs typeface="Arial"/>
              </a:rPr>
              <a:t>daha </a:t>
            </a:r>
            <a:r>
              <a:rPr lang="tr-TR" sz="1600" dirty="0">
                <a:cs typeface="Arial"/>
              </a:rPr>
              <a:t>sonra </a:t>
            </a:r>
            <a:r>
              <a:rPr lang="tr-TR" sz="1600" spc="-5" dirty="0">
                <a:cs typeface="Arial"/>
              </a:rPr>
              <a:t>bunlar </a:t>
            </a:r>
            <a:r>
              <a:rPr lang="tr-TR" sz="1600" dirty="0">
                <a:cs typeface="Arial"/>
              </a:rPr>
              <a:t>tekrar</a:t>
            </a:r>
            <a:r>
              <a:rPr lang="tr-TR" sz="1600" spc="100" dirty="0">
                <a:cs typeface="Arial"/>
              </a:rPr>
              <a:t> </a:t>
            </a:r>
            <a:r>
              <a:rPr lang="tr-TR" sz="1600" spc="-5" dirty="0" err="1" smtClean="0">
                <a:cs typeface="Arial"/>
              </a:rPr>
              <a:t>birleştirirerek</a:t>
            </a:r>
            <a:r>
              <a:rPr lang="tr-TR" sz="1600" spc="-5" dirty="0" smtClean="0">
                <a:cs typeface="Arial"/>
              </a:rPr>
              <a:t> sarmalları açar.</a:t>
            </a:r>
            <a:endParaRPr lang="tr-TR" sz="1600" dirty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017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6" t="58238" r="23448"/>
          <a:stretch/>
        </p:blipFill>
        <p:spPr bwMode="auto">
          <a:xfrm>
            <a:off x="179512" y="1052736"/>
            <a:ext cx="8581575" cy="4455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124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b="1" spc="-155" dirty="0" smtClean="0">
                <a:solidFill>
                  <a:srgbClr val="FF0000"/>
                </a:solidFill>
                <a:cs typeface="Arial"/>
              </a:rPr>
              <a:t>3) </a:t>
            </a:r>
            <a:r>
              <a:rPr lang="tr-TR" b="1" spc="-155" dirty="0" err="1" smtClean="0">
                <a:solidFill>
                  <a:srgbClr val="FF0000"/>
                </a:solidFill>
                <a:cs typeface="Arial"/>
              </a:rPr>
              <a:t>Replikasyon</a:t>
            </a:r>
            <a:r>
              <a:rPr lang="tr-TR" b="1" spc="-155" dirty="0" smtClean="0">
                <a:solidFill>
                  <a:srgbClr val="FF0000"/>
                </a:solidFill>
                <a:cs typeface="Arial"/>
              </a:rPr>
              <a:t> </a:t>
            </a:r>
            <a:r>
              <a:rPr lang="tr-TR" b="1" spc="-100" dirty="0">
                <a:solidFill>
                  <a:srgbClr val="FF0000"/>
                </a:solidFill>
                <a:cs typeface="Arial"/>
              </a:rPr>
              <a:t>çatalının</a:t>
            </a:r>
            <a:r>
              <a:rPr lang="tr-TR" b="1" spc="-8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b="1" spc="-140" dirty="0" smtClean="0">
                <a:solidFill>
                  <a:srgbClr val="FF0000"/>
                </a:solidFill>
                <a:cs typeface="Arial"/>
              </a:rPr>
              <a:t>oluşması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Replikasyon</a:t>
            </a:r>
            <a:r>
              <a:rPr lang="tr-TR" dirty="0"/>
              <a:t> başladığında orijin noktasında bazlar arasında H+ bağları açılması ve </a:t>
            </a:r>
            <a:r>
              <a:rPr lang="tr-TR" dirty="0" err="1"/>
              <a:t>replikasyonun</a:t>
            </a:r>
            <a:r>
              <a:rPr lang="tr-TR" dirty="0"/>
              <a:t> başlamasıyla oluşan yapı </a:t>
            </a:r>
            <a:r>
              <a:rPr lang="tr-TR" b="1" dirty="0" err="1">
                <a:solidFill>
                  <a:srgbClr val="FF0000"/>
                </a:solidFill>
              </a:rPr>
              <a:t>replikasyon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çatalı</a:t>
            </a:r>
            <a:r>
              <a:rPr lang="tr-TR" dirty="0" err="1"/>
              <a:t>’dır</a:t>
            </a:r>
            <a:r>
              <a:rPr lang="tr-TR" dirty="0"/>
              <a:t>..</a:t>
            </a:r>
          </a:p>
          <a:p>
            <a:r>
              <a:rPr lang="tr-TR" dirty="0"/>
              <a:t>Eşlenme çift yönlüdür; dolayısıyla bir orijin noktasından iki ayrı çatal oluşur.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14"/>
          <a:stretch/>
        </p:blipFill>
        <p:spPr bwMode="auto">
          <a:xfrm>
            <a:off x="179512" y="4725144"/>
            <a:ext cx="9244136" cy="1686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85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661988"/>
            <a:ext cx="8058150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2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r-TR" sz="4000" b="1" spc="-240" dirty="0" smtClean="0">
                <a:solidFill>
                  <a:srgbClr val="FF0000"/>
                </a:solidFill>
                <a:cs typeface="Arial"/>
              </a:rPr>
              <a:t>4) DNA </a:t>
            </a:r>
            <a:r>
              <a:rPr lang="tr-TR" sz="4000" b="1" spc="-95" dirty="0" err="1">
                <a:solidFill>
                  <a:srgbClr val="FF0000"/>
                </a:solidFill>
                <a:cs typeface="Arial"/>
              </a:rPr>
              <a:t>polimeraz</a:t>
            </a:r>
            <a:r>
              <a:rPr lang="tr-TR" sz="4000" b="1" spc="-9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4000" b="1" spc="-60" dirty="0">
                <a:solidFill>
                  <a:srgbClr val="FF0000"/>
                </a:solidFill>
                <a:cs typeface="Arial"/>
              </a:rPr>
              <a:t>aktivitesi, </a:t>
            </a:r>
            <a:r>
              <a:rPr lang="tr-TR" sz="4000" b="1" spc="-145" dirty="0">
                <a:solidFill>
                  <a:srgbClr val="FF0000"/>
                </a:solidFill>
                <a:cs typeface="Arial"/>
              </a:rPr>
              <a:t>sentez </a:t>
            </a:r>
            <a:r>
              <a:rPr lang="tr-TR" sz="4000" b="1" spc="-150" dirty="0">
                <a:solidFill>
                  <a:srgbClr val="FF0000"/>
                </a:solidFill>
                <a:cs typeface="Arial"/>
              </a:rPr>
              <a:t>ve</a:t>
            </a:r>
            <a:r>
              <a:rPr lang="tr-TR" sz="4000" b="1" spc="-110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4000" b="1" spc="-175" dirty="0" smtClean="0">
                <a:solidFill>
                  <a:srgbClr val="FF0000"/>
                </a:solidFill>
                <a:cs typeface="Arial"/>
              </a:rPr>
              <a:t>uzama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sz="4000" b="1" dirty="0">
                <a:solidFill>
                  <a:srgbClr val="FF0000"/>
                </a:solidFill>
              </a:rPr>
              <a:t>DNA </a:t>
            </a:r>
            <a:r>
              <a:rPr lang="tr-TR" sz="4000" b="1" dirty="0" err="1" smtClean="0">
                <a:solidFill>
                  <a:srgbClr val="FF0000"/>
                </a:solidFill>
              </a:rPr>
              <a:t>Polimeraz</a:t>
            </a:r>
            <a:endParaRPr lang="tr-TR" sz="4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tr-TR" sz="4000" b="1" dirty="0" smtClean="0">
              <a:solidFill>
                <a:srgbClr val="FF0000"/>
              </a:solidFill>
            </a:endParaRPr>
          </a:p>
          <a:p>
            <a:r>
              <a:rPr lang="tr-TR" sz="3100" dirty="0" smtClean="0"/>
              <a:t>Bir </a:t>
            </a:r>
            <a:r>
              <a:rPr lang="tr-TR" sz="3100" dirty="0"/>
              <a:t>DNA ipliğini kalıp olarak </a:t>
            </a:r>
            <a:r>
              <a:rPr lang="tr-TR" sz="3100" dirty="0" smtClean="0"/>
              <a:t>kullanıp, </a:t>
            </a:r>
            <a:r>
              <a:rPr lang="tr-TR" sz="3100" dirty="0"/>
              <a:t>DNA’nın yapı taşları olan nükleotidleri bir araya getirerek DNA molekülleri oluşturan enzimlerdir</a:t>
            </a:r>
            <a:r>
              <a:rPr lang="tr-TR" sz="3100" dirty="0" smtClean="0"/>
              <a:t>.</a:t>
            </a:r>
          </a:p>
          <a:p>
            <a:r>
              <a:rPr lang="tr-TR" sz="3100" dirty="0">
                <a:solidFill>
                  <a:srgbClr val="FF0000"/>
                </a:solidFill>
              </a:rPr>
              <a:t>DNA sentezini </a:t>
            </a:r>
            <a:r>
              <a:rPr lang="tr-TR" sz="3100" dirty="0" smtClean="0">
                <a:solidFill>
                  <a:srgbClr val="FF0000"/>
                </a:solidFill>
              </a:rPr>
              <a:t>sıfırdan başlatamazlar. </a:t>
            </a:r>
          </a:p>
          <a:p>
            <a:r>
              <a:rPr lang="tr-TR" sz="3100" dirty="0" smtClean="0">
                <a:solidFill>
                  <a:srgbClr val="FF0000"/>
                </a:solidFill>
              </a:rPr>
              <a:t>Var olan bir 3’ ucundan DNA </a:t>
            </a:r>
            <a:r>
              <a:rPr lang="tr-TR" sz="3100" dirty="0">
                <a:solidFill>
                  <a:srgbClr val="FF0000"/>
                </a:solidFill>
              </a:rPr>
              <a:t>ipliğinin uzamasını sağlarlar</a:t>
            </a:r>
            <a:r>
              <a:rPr lang="tr-TR" sz="3100" dirty="0" smtClean="0">
                <a:solidFill>
                  <a:srgbClr val="FF0000"/>
                </a:solidFill>
              </a:rPr>
              <a:t>. </a:t>
            </a:r>
            <a:r>
              <a:rPr lang="tr-TR" sz="3100" dirty="0">
                <a:solidFill>
                  <a:srgbClr val="FF0000"/>
                </a:solidFill>
              </a:rPr>
              <a:t>Bu </a:t>
            </a:r>
            <a:r>
              <a:rPr lang="tr-TR" sz="3100" dirty="0" smtClean="0">
                <a:solidFill>
                  <a:srgbClr val="FF0000"/>
                </a:solidFill>
              </a:rPr>
              <a:t>nedenle; </a:t>
            </a:r>
          </a:p>
          <a:p>
            <a:pPr lvl="1">
              <a:buFont typeface="Wingdings" pitchFamily="2" charset="2"/>
              <a:buChar char="ü"/>
            </a:pPr>
            <a:r>
              <a:rPr lang="tr-TR" sz="3100" dirty="0" smtClean="0"/>
              <a:t>DNA </a:t>
            </a:r>
            <a:r>
              <a:rPr lang="tr-TR" sz="3100" dirty="0" err="1" smtClean="0"/>
              <a:t>replikasyonu</a:t>
            </a:r>
            <a:r>
              <a:rPr lang="tr-TR" sz="3100" dirty="0" smtClean="0"/>
              <a:t> </a:t>
            </a:r>
            <a:r>
              <a:rPr lang="tr-TR" sz="3100" dirty="0" err="1" smtClean="0">
                <a:solidFill>
                  <a:srgbClr val="FF0000"/>
                </a:solidFill>
              </a:rPr>
              <a:t>primer</a:t>
            </a:r>
            <a:r>
              <a:rPr lang="tr-TR" sz="3100" dirty="0" smtClean="0"/>
              <a:t> adı verilen kısa RNA dizileri ile başlar.</a:t>
            </a:r>
          </a:p>
          <a:p>
            <a:pPr lvl="1">
              <a:buFont typeface="Wingdings" pitchFamily="2" charset="2"/>
              <a:buChar char="ü"/>
            </a:pPr>
            <a:r>
              <a:rPr lang="tr-TR" sz="3100" dirty="0" smtClean="0"/>
              <a:t>DNA sentezi Her zaman 5’ → 3’ yönünde gerçekleşir.</a:t>
            </a:r>
          </a:p>
          <a:p>
            <a:pPr marL="355600">
              <a:spcBef>
                <a:spcPts val="770"/>
              </a:spcBef>
              <a:tabLst>
                <a:tab pos="354965" algn="l"/>
                <a:tab pos="355600" algn="l"/>
              </a:tabLst>
            </a:pPr>
            <a:r>
              <a:rPr lang="tr-TR" sz="3100" spc="-5" dirty="0">
                <a:cs typeface="Arial"/>
              </a:rPr>
              <a:t>Her </a:t>
            </a:r>
            <a:r>
              <a:rPr lang="tr-TR" sz="3100" dirty="0">
                <a:cs typeface="Arial"/>
              </a:rPr>
              <a:t>seferinde </a:t>
            </a:r>
            <a:r>
              <a:rPr lang="tr-TR" sz="3100" spc="-5" dirty="0">
                <a:cs typeface="Arial"/>
              </a:rPr>
              <a:t>3’ ucuna bir </a:t>
            </a:r>
            <a:r>
              <a:rPr lang="tr-TR" sz="3100" spc="-5" dirty="0" err="1">
                <a:cs typeface="Arial"/>
              </a:rPr>
              <a:t>nükleotit</a:t>
            </a:r>
            <a:r>
              <a:rPr lang="tr-TR" sz="3100" spc="-215" dirty="0">
                <a:cs typeface="Arial"/>
              </a:rPr>
              <a:t> </a:t>
            </a:r>
            <a:r>
              <a:rPr lang="tr-TR" sz="3100" spc="-5" dirty="0">
                <a:cs typeface="Arial"/>
              </a:rPr>
              <a:t>eklenir</a:t>
            </a:r>
            <a:endParaRPr lang="tr-TR" sz="3100" dirty="0">
              <a:cs typeface="Arial"/>
            </a:endParaRPr>
          </a:p>
          <a:p>
            <a:pPr marL="355600" marR="116839">
              <a:spcBef>
                <a:spcPts val="765"/>
              </a:spcBef>
              <a:tabLst>
                <a:tab pos="354965" algn="l"/>
                <a:tab pos="355600" algn="l"/>
              </a:tabLst>
            </a:pPr>
            <a:r>
              <a:rPr lang="tr-TR" sz="3100" spc="-5" dirty="0" err="1">
                <a:cs typeface="Arial"/>
              </a:rPr>
              <a:t>Nükleotit</a:t>
            </a:r>
            <a:r>
              <a:rPr lang="tr-TR" sz="3100" spc="-5" dirty="0">
                <a:cs typeface="Arial"/>
              </a:rPr>
              <a:t> eklendiğinde uçta olan iki fosfat  </a:t>
            </a:r>
            <a:r>
              <a:rPr lang="tr-TR" sz="3100" dirty="0">
                <a:cs typeface="Arial"/>
              </a:rPr>
              <a:t>kesilir ve </a:t>
            </a:r>
            <a:r>
              <a:rPr lang="tr-TR" sz="3100" spc="-5" dirty="0">
                <a:cs typeface="Arial"/>
              </a:rPr>
              <a:t>ortaya </a:t>
            </a:r>
            <a:r>
              <a:rPr lang="tr-TR" sz="3100" dirty="0">
                <a:cs typeface="Arial"/>
              </a:rPr>
              <a:t>boş </a:t>
            </a:r>
            <a:r>
              <a:rPr lang="tr-TR" sz="3100" spc="-5" dirty="0">
                <a:cs typeface="Arial"/>
              </a:rPr>
              <a:t>bir </a:t>
            </a:r>
            <a:r>
              <a:rPr lang="tr-TR" sz="3100" dirty="0">
                <a:cs typeface="Arial"/>
              </a:rPr>
              <a:t>3'-OH </a:t>
            </a:r>
            <a:r>
              <a:rPr lang="tr-TR" sz="3100" spc="-5" dirty="0">
                <a:cs typeface="Arial"/>
              </a:rPr>
              <a:t>grubu</a:t>
            </a:r>
            <a:r>
              <a:rPr lang="tr-TR" sz="3100" spc="-150" dirty="0">
                <a:cs typeface="Arial"/>
              </a:rPr>
              <a:t> </a:t>
            </a:r>
            <a:r>
              <a:rPr lang="tr-TR" sz="3100" dirty="0">
                <a:cs typeface="Arial"/>
              </a:rPr>
              <a:t>çıkar</a:t>
            </a:r>
          </a:p>
          <a:p>
            <a:pPr marL="355600" marR="1097915">
              <a:spcBef>
                <a:spcPts val="770"/>
              </a:spcBef>
              <a:tabLst>
                <a:tab pos="354965" algn="l"/>
                <a:tab pos="355600" algn="l"/>
              </a:tabLst>
            </a:pPr>
            <a:r>
              <a:rPr lang="tr-TR" sz="3100" spc="-5" dirty="0">
                <a:cs typeface="Arial"/>
              </a:rPr>
              <a:t>Her </a:t>
            </a:r>
            <a:r>
              <a:rPr lang="tr-TR" sz="3100" dirty="0">
                <a:cs typeface="Arial"/>
              </a:rPr>
              <a:t>yeni </a:t>
            </a:r>
            <a:r>
              <a:rPr lang="tr-TR" sz="3100" spc="-5" dirty="0" err="1">
                <a:cs typeface="Arial"/>
              </a:rPr>
              <a:t>nükleotit</a:t>
            </a:r>
            <a:r>
              <a:rPr lang="tr-TR" sz="3100" spc="-5" dirty="0">
                <a:cs typeface="Arial"/>
              </a:rPr>
              <a:t> bu 3’-OH</a:t>
            </a:r>
            <a:r>
              <a:rPr lang="tr-TR" sz="3100" spc="-50" dirty="0">
                <a:cs typeface="Arial"/>
              </a:rPr>
              <a:t> </a:t>
            </a:r>
            <a:r>
              <a:rPr lang="tr-TR" sz="3100" spc="-5" dirty="0">
                <a:cs typeface="Arial"/>
              </a:rPr>
              <a:t>grubuna  </a:t>
            </a:r>
            <a:r>
              <a:rPr lang="tr-TR" sz="3100" dirty="0" smtClean="0">
                <a:cs typeface="Arial"/>
              </a:rPr>
              <a:t>eklenir.</a:t>
            </a:r>
            <a:endParaRPr lang="tr-TR" sz="3100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148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1581" y="2293119"/>
            <a:ext cx="8543524" cy="41315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7532" y="6002535"/>
            <a:ext cx="935990" cy="462280"/>
          </a:xfrm>
          <a:custGeom>
            <a:avLst/>
            <a:gdLst/>
            <a:ahLst/>
            <a:cxnLst/>
            <a:rect l="l" t="t" r="r" b="b"/>
            <a:pathLst>
              <a:path w="935989" h="462279">
                <a:moveTo>
                  <a:pt x="0" y="461772"/>
                </a:moveTo>
                <a:lnTo>
                  <a:pt x="935736" y="461772"/>
                </a:lnTo>
                <a:lnTo>
                  <a:pt x="935736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05967" y="6031872"/>
            <a:ext cx="568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B</a:t>
            </a:r>
            <a:r>
              <a:rPr sz="1200" dirty="0">
                <a:latin typeface="Times New Roman"/>
                <a:cs typeface="Times New Roman"/>
              </a:rPr>
              <a:t>ü</a:t>
            </a:r>
            <a:r>
              <a:rPr sz="1200" spc="-40" dirty="0">
                <a:latin typeface="Times New Roman"/>
                <a:cs typeface="Times New Roman"/>
              </a:rPr>
              <a:t>y</a:t>
            </a:r>
            <a:r>
              <a:rPr sz="1200" spc="10" dirty="0">
                <a:latin typeface="Times New Roman"/>
                <a:cs typeface="Times New Roman"/>
              </a:rPr>
              <a:t>ü</a:t>
            </a:r>
            <a:r>
              <a:rPr sz="1200" spc="-25" dirty="0">
                <a:latin typeface="Times New Roman"/>
                <a:cs typeface="Times New Roman"/>
              </a:rPr>
              <a:t>y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n  zincir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00527" y="6033015"/>
            <a:ext cx="2016760" cy="460375"/>
          </a:xfrm>
          <a:custGeom>
            <a:avLst/>
            <a:gdLst/>
            <a:ahLst/>
            <a:cxnLst/>
            <a:rect l="l" t="t" r="r" b="b"/>
            <a:pathLst>
              <a:path w="2016760" h="460375">
                <a:moveTo>
                  <a:pt x="0" y="460247"/>
                </a:moveTo>
                <a:lnTo>
                  <a:pt x="2016252" y="460247"/>
                </a:lnTo>
                <a:lnTo>
                  <a:pt x="2016252" y="0"/>
                </a:lnTo>
                <a:lnTo>
                  <a:pt x="0" y="0"/>
                </a:lnTo>
                <a:lnTo>
                  <a:pt x="0" y="4602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99282" y="6062099"/>
            <a:ext cx="617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 marR="5080" indent="-5651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Nükle</a:t>
            </a:r>
            <a:r>
              <a:rPr sz="1200" dirty="0">
                <a:latin typeface="Times New Roman"/>
                <a:cs typeface="Times New Roman"/>
              </a:rPr>
              <a:t>osit  </a:t>
            </a:r>
            <a:r>
              <a:rPr sz="1200" spc="-5" dirty="0">
                <a:latin typeface="Times New Roman"/>
                <a:cs typeface="Times New Roman"/>
              </a:rPr>
              <a:t>trifosfat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21243" y="7553265"/>
            <a:ext cx="82486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b="1" dirty="0">
                <a:latin typeface="Arial"/>
                <a:cs typeface="Arial"/>
              </a:rPr>
              <a:t>Figure</a:t>
            </a:r>
            <a:r>
              <a:rPr sz="1200" b="1" spc="-75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11.8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777" y="7570383"/>
            <a:ext cx="1640839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dirty="0">
                <a:latin typeface="Arial"/>
                <a:cs typeface="Arial"/>
              </a:rPr>
              <a:t>© 2012 Pearson Education,</a:t>
            </a:r>
            <a:r>
              <a:rPr sz="900" spc="-1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Inc.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60035" y="5313688"/>
            <a:ext cx="144018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1440" marR="401320">
              <a:lnSpc>
                <a:spcPct val="100000"/>
              </a:lnSpc>
              <a:spcBef>
                <a:spcPts val="330"/>
              </a:spcBef>
            </a:pPr>
            <a:r>
              <a:rPr sz="1200" dirty="0">
                <a:solidFill>
                  <a:srgbClr val="006FC0"/>
                </a:solidFill>
                <a:latin typeface="Times New Roman"/>
                <a:cs typeface="Times New Roman"/>
              </a:rPr>
              <a:t>5’ </a:t>
            </a:r>
            <a:r>
              <a:rPr sz="1200" spc="-5" dirty="0">
                <a:solidFill>
                  <a:srgbClr val="006FC0"/>
                </a:solidFill>
                <a:latin typeface="Times New Roman"/>
                <a:cs typeface="Times New Roman"/>
              </a:rPr>
              <a:t>uç, </a:t>
            </a:r>
            <a:r>
              <a:rPr sz="1200" dirty="0">
                <a:solidFill>
                  <a:srgbClr val="006FC0"/>
                </a:solidFill>
                <a:latin typeface="Times New Roman"/>
                <a:cs typeface="Times New Roman"/>
              </a:rPr>
              <a:t>3’</a:t>
            </a:r>
            <a:r>
              <a:rPr sz="1200" spc="-2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6FC0"/>
                </a:solidFill>
                <a:latin typeface="Times New Roman"/>
                <a:cs typeface="Times New Roman"/>
              </a:rPr>
              <a:t>ucu </a:t>
            </a:r>
            <a:r>
              <a:rPr sz="1200" dirty="0">
                <a:solidFill>
                  <a:srgbClr val="006FC0"/>
                </a:solidFill>
                <a:latin typeface="Times New Roman"/>
                <a:cs typeface="Times New Roman"/>
              </a:rPr>
              <a:t>ile  </a:t>
            </a:r>
            <a:r>
              <a:rPr sz="1200" spc="-5" dirty="0">
                <a:solidFill>
                  <a:srgbClr val="006FC0"/>
                </a:solidFill>
                <a:latin typeface="Times New Roman"/>
                <a:cs typeface="Times New Roman"/>
              </a:rPr>
              <a:t>birleşir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Metin kutusu 3"/>
          <p:cNvSpPr txBox="1">
            <a:spLocks noChangeArrowheads="1"/>
          </p:cNvSpPr>
          <p:nvPr/>
        </p:nvSpPr>
        <p:spPr bwMode="auto">
          <a:xfrm>
            <a:off x="546100" y="708422"/>
            <a:ext cx="85042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tr-TR" altLang="tr-TR" sz="2400" dirty="0">
                <a:solidFill>
                  <a:srgbClr val="000000"/>
                </a:solidFill>
                <a:latin typeface="+mn-lt"/>
              </a:rPr>
              <a:t>Bir nükleotidin  5' ucunda bulunan </a:t>
            </a:r>
            <a:r>
              <a:rPr lang="tr-TR" altLang="tr-TR" sz="2400" dirty="0">
                <a:solidFill>
                  <a:srgbClr val="000000"/>
                </a:solidFill>
                <a:latin typeface="+mn-lt"/>
                <a:hlinkClick r:id="rId3" tooltip="Fosfat"/>
              </a:rPr>
              <a:t>fosfat</a:t>
            </a:r>
            <a:r>
              <a:rPr lang="tr-TR" altLang="tr-TR" sz="2400" dirty="0">
                <a:solidFill>
                  <a:srgbClr val="000000"/>
                </a:solidFill>
                <a:latin typeface="+mn-lt"/>
              </a:rPr>
              <a:t> grubuna başka bir nükleotidin 3' hidroksil grubu bağlanırsa  </a:t>
            </a:r>
            <a:r>
              <a:rPr lang="tr-TR" altLang="tr-TR" sz="2400" dirty="0" err="1">
                <a:solidFill>
                  <a:srgbClr val="000000"/>
                </a:solidFill>
                <a:latin typeface="+mn-lt"/>
                <a:hlinkClick r:id="rId4" tooltip="Fosfodiester bağı"/>
              </a:rPr>
              <a:t>fosfodiester</a:t>
            </a:r>
            <a:r>
              <a:rPr lang="tr-TR" altLang="tr-TR" sz="2400" dirty="0">
                <a:solidFill>
                  <a:srgbClr val="000000"/>
                </a:solidFill>
                <a:latin typeface="+mn-lt"/>
                <a:hlinkClick r:id="rId4" tooltip="Fosfodiester bağı"/>
              </a:rPr>
              <a:t> bağı</a:t>
            </a:r>
            <a:r>
              <a:rPr lang="tr-TR" altLang="tr-TR" sz="2400" dirty="0">
                <a:solidFill>
                  <a:srgbClr val="000000"/>
                </a:solidFill>
                <a:latin typeface="+mn-lt"/>
              </a:rPr>
              <a:t> oluşur. </a:t>
            </a:r>
          </a:p>
          <a:p>
            <a:r>
              <a:rPr lang="tr-TR" altLang="tr-TR" sz="2400" dirty="0">
                <a:solidFill>
                  <a:srgbClr val="000000"/>
                </a:solidFill>
                <a:latin typeface="+mn-lt"/>
              </a:rPr>
              <a:t>DNA’nın sentez yönü bu yüzden 5’     3'</a:t>
            </a:r>
          </a:p>
        </p:txBody>
      </p:sp>
      <p:sp>
        <p:nvSpPr>
          <p:cNvPr id="11" name="Metin kutusu 1"/>
          <p:cNvSpPr txBox="1">
            <a:spLocks noChangeArrowheads="1"/>
          </p:cNvSpPr>
          <p:nvPr/>
        </p:nvSpPr>
        <p:spPr bwMode="auto">
          <a:xfrm>
            <a:off x="457200" y="206375"/>
            <a:ext cx="31698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tr-TR" sz="3200" b="1" dirty="0">
                <a:solidFill>
                  <a:srgbClr val="FF0000"/>
                </a:solidFill>
              </a:rPr>
              <a:t>HATIRLAYALIM…..</a:t>
            </a:r>
          </a:p>
        </p:txBody>
      </p:sp>
      <p:cxnSp>
        <p:nvCxnSpPr>
          <p:cNvPr id="12" name="Düz Ok Bağlayıcısı 8"/>
          <p:cNvCxnSpPr>
            <a:cxnSpLocks noChangeShapeType="1"/>
          </p:cNvCxnSpPr>
          <p:nvPr/>
        </p:nvCxnSpPr>
        <p:spPr bwMode="auto">
          <a:xfrm>
            <a:off x="4797426" y="1700808"/>
            <a:ext cx="350638" cy="0"/>
          </a:xfrm>
          <a:prstGeom prst="straightConnector1">
            <a:avLst/>
          </a:prstGeom>
          <a:noFill/>
          <a:ln w="47625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131251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787277" y="1700808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7115869" y="2348880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1" b="10326"/>
          <a:stretch/>
        </p:blipFill>
        <p:spPr bwMode="auto">
          <a:xfrm>
            <a:off x="3243264" y="3756657"/>
            <a:ext cx="5760640" cy="3101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Başlık 1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tr-TR" sz="4000" b="1" spc="-240" dirty="0">
                <a:solidFill>
                  <a:srgbClr val="FF0000"/>
                </a:solidFill>
                <a:cs typeface="Arial"/>
              </a:rPr>
              <a:t>4) DNA </a:t>
            </a:r>
            <a:r>
              <a:rPr lang="tr-TR" sz="4000" b="1" spc="-95" dirty="0" err="1">
                <a:solidFill>
                  <a:srgbClr val="FF0000"/>
                </a:solidFill>
                <a:cs typeface="Arial"/>
              </a:rPr>
              <a:t>polimeraz</a:t>
            </a:r>
            <a:r>
              <a:rPr lang="tr-TR" sz="4000" b="1" spc="-9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4000" b="1" spc="-60" dirty="0">
                <a:solidFill>
                  <a:srgbClr val="FF0000"/>
                </a:solidFill>
                <a:cs typeface="Arial"/>
              </a:rPr>
              <a:t>aktivitesi, </a:t>
            </a:r>
            <a:r>
              <a:rPr lang="tr-TR" sz="4000" b="1" spc="-145" dirty="0">
                <a:solidFill>
                  <a:srgbClr val="FF0000"/>
                </a:solidFill>
                <a:cs typeface="Arial"/>
              </a:rPr>
              <a:t>sentez </a:t>
            </a:r>
            <a:r>
              <a:rPr lang="tr-TR" sz="4000" b="1" spc="-150" dirty="0">
                <a:solidFill>
                  <a:srgbClr val="FF0000"/>
                </a:solidFill>
                <a:cs typeface="Arial"/>
              </a:rPr>
              <a:t>ve</a:t>
            </a:r>
            <a:r>
              <a:rPr lang="tr-TR" sz="4000" b="1" spc="-110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4000" b="1" spc="-175" dirty="0" smtClean="0">
                <a:solidFill>
                  <a:srgbClr val="FF0000"/>
                </a:solidFill>
                <a:cs typeface="Arial"/>
              </a:rPr>
              <a:t>uzama</a:t>
            </a:r>
            <a:r>
              <a:rPr lang="tr-TR" b="1" spc="-175" dirty="0" smtClean="0">
                <a:solidFill>
                  <a:srgbClr val="FF0000"/>
                </a:solidFill>
                <a:cs typeface="Arial"/>
              </a:rPr>
              <a:t/>
            </a:r>
            <a:br>
              <a:rPr lang="tr-TR" b="1" spc="-175" dirty="0" smtClean="0">
                <a:solidFill>
                  <a:srgbClr val="FF0000"/>
                </a:solidFill>
                <a:cs typeface="Arial"/>
              </a:rPr>
            </a:br>
            <a:r>
              <a:rPr lang="tr-TR" b="1" spc="-175" dirty="0" smtClean="0">
                <a:solidFill>
                  <a:srgbClr val="FF0000"/>
                </a:solidFill>
                <a:cs typeface="Arial"/>
              </a:rPr>
              <a:t>    </a:t>
            </a:r>
            <a:r>
              <a:rPr lang="tr-TR" sz="3600" b="1" spc="-175" dirty="0" err="1" smtClean="0">
                <a:solidFill>
                  <a:srgbClr val="FF0000"/>
                </a:solidFill>
                <a:cs typeface="Arial"/>
              </a:rPr>
              <a:t>Primer</a:t>
            </a:r>
            <a:r>
              <a:rPr lang="tr-TR" sz="3600" b="1" spc="-175" dirty="0" smtClean="0">
                <a:solidFill>
                  <a:srgbClr val="FF0000"/>
                </a:solidFill>
                <a:cs typeface="Arial"/>
              </a:rPr>
              <a:t> Sentezi</a:t>
            </a:r>
            <a:r>
              <a:rPr lang="tr-TR" sz="3600" b="1" dirty="0" smtClean="0">
                <a:solidFill>
                  <a:srgbClr val="FF0000"/>
                </a:solidFill>
              </a:rPr>
              <a:t/>
            </a:r>
            <a:br>
              <a:rPr lang="tr-TR" sz="3600" b="1" dirty="0" smtClean="0">
                <a:solidFill>
                  <a:srgbClr val="FF0000"/>
                </a:solidFill>
              </a:rPr>
            </a:br>
            <a:endParaRPr lang="tr-TR" sz="3600" dirty="0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 smtClean="0"/>
              <a:t>Primer</a:t>
            </a:r>
            <a:endParaRPr lang="tr-TR" sz="2400" dirty="0"/>
          </a:p>
          <a:p>
            <a:r>
              <a:rPr lang="tr-TR" sz="2400" dirty="0"/>
              <a:t>Kalıp DNA’ya </a:t>
            </a:r>
            <a:r>
              <a:rPr lang="tr-TR" sz="2400" dirty="0" err="1" smtClean="0"/>
              <a:t>komlementer</a:t>
            </a:r>
            <a:r>
              <a:rPr lang="tr-TR" sz="2400" dirty="0"/>
              <a:t> </a:t>
            </a:r>
            <a:r>
              <a:rPr lang="tr-TR" sz="2400" dirty="0" smtClean="0"/>
              <a:t>RNA </a:t>
            </a:r>
            <a:r>
              <a:rPr lang="tr-TR" sz="2400" dirty="0"/>
              <a:t>parçasıdır. </a:t>
            </a:r>
          </a:p>
          <a:p>
            <a:r>
              <a:rPr lang="tr-TR" sz="2400" dirty="0" err="1" smtClean="0">
                <a:solidFill>
                  <a:srgbClr val="FF0000"/>
                </a:solidFill>
              </a:rPr>
              <a:t>Primaz</a:t>
            </a:r>
            <a:r>
              <a:rPr lang="tr-TR" sz="2400" dirty="0" smtClean="0"/>
              <a:t> enzimi tarafından sentezlenir.</a:t>
            </a:r>
          </a:p>
          <a:p>
            <a:r>
              <a:rPr lang="tr-TR" sz="2400" dirty="0"/>
              <a:t>Yaklaşık 10 </a:t>
            </a:r>
            <a:r>
              <a:rPr lang="tr-TR" sz="2400" dirty="0" err="1" smtClean="0"/>
              <a:t>nukleotidden</a:t>
            </a:r>
            <a:r>
              <a:rPr lang="tr-TR" sz="2400" dirty="0" smtClean="0"/>
              <a:t> oluşur.</a:t>
            </a:r>
          </a:p>
          <a:p>
            <a:r>
              <a:rPr lang="tr-TR" sz="2400" dirty="0" smtClean="0"/>
              <a:t>Böylece DNA </a:t>
            </a:r>
            <a:r>
              <a:rPr lang="tr-TR" sz="2400" dirty="0" err="1" smtClean="0"/>
              <a:t>Polimeraza</a:t>
            </a:r>
            <a:r>
              <a:rPr lang="tr-TR" sz="2400" dirty="0" smtClean="0"/>
              <a:t> serbest 3’ucu sağlanır.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803123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43890" y="1467687"/>
            <a:ext cx="8028305" cy="1529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54965" algn="l"/>
                <a:tab pos="355600" algn="l"/>
              </a:tabLst>
            </a:pPr>
            <a:r>
              <a:rPr sz="2400" b="1" dirty="0">
                <a:cs typeface="Arial"/>
              </a:rPr>
              <a:t>DNA </a:t>
            </a:r>
            <a:r>
              <a:rPr sz="2400" b="1" spc="-5" dirty="0">
                <a:cs typeface="Arial"/>
              </a:rPr>
              <a:t>polimeraz </a:t>
            </a:r>
            <a:r>
              <a:rPr sz="2400" dirty="0">
                <a:cs typeface="Arial"/>
              </a:rPr>
              <a:t>DNA </a:t>
            </a:r>
            <a:r>
              <a:rPr sz="2400" dirty="0" err="1" smtClean="0">
                <a:cs typeface="Arial"/>
              </a:rPr>
              <a:t>sentezler</a:t>
            </a:r>
            <a:r>
              <a:rPr lang="tr-TR" sz="2400" dirty="0" err="1" smtClean="0">
                <a:cs typeface="Arial"/>
              </a:rPr>
              <a:t>ken</a:t>
            </a:r>
            <a:r>
              <a:rPr lang="tr-TR" sz="2400" dirty="0" smtClean="0">
                <a:cs typeface="Arial"/>
              </a:rPr>
              <a:t>;</a:t>
            </a:r>
          </a:p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 smtClean="0">
                <a:cs typeface="Arial"/>
              </a:rPr>
              <a:t> </a:t>
            </a:r>
            <a:r>
              <a:rPr sz="2400" dirty="0">
                <a:cs typeface="Arial"/>
              </a:rPr>
              <a:t>bir</a:t>
            </a:r>
            <a:r>
              <a:rPr sz="2400" spc="-405" dirty="0">
                <a:cs typeface="Arial"/>
              </a:rPr>
              <a:t> </a:t>
            </a:r>
            <a:r>
              <a:rPr sz="2400" dirty="0">
                <a:cs typeface="Arial"/>
              </a:rPr>
              <a:t>DNA  </a:t>
            </a:r>
            <a:r>
              <a:rPr sz="2400" dirty="0" err="1" smtClean="0">
                <a:cs typeface="Arial"/>
              </a:rPr>
              <a:t>kalıbına</a:t>
            </a:r>
            <a:r>
              <a:rPr lang="tr-TR" sz="2400" dirty="0" smtClean="0">
                <a:cs typeface="Arial"/>
              </a:rPr>
              <a:t>,</a:t>
            </a:r>
            <a:r>
              <a:rPr sz="2400" dirty="0" smtClean="0">
                <a:cs typeface="Arial"/>
              </a:rPr>
              <a:t> </a:t>
            </a:r>
            <a:endParaRPr lang="tr-TR" sz="2400" dirty="0" smtClean="0"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 smtClean="0">
                <a:cs typeface="Arial"/>
              </a:rPr>
              <a:t>4 </a:t>
            </a:r>
            <a:r>
              <a:rPr sz="2400" spc="-5" dirty="0">
                <a:cs typeface="Arial"/>
              </a:rPr>
              <a:t>deoksiribonükleosit </a:t>
            </a:r>
            <a:r>
              <a:rPr sz="2400" spc="-5" dirty="0" err="1">
                <a:cs typeface="Arial"/>
              </a:rPr>
              <a:t>trifosfata</a:t>
            </a:r>
            <a:r>
              <a:rPr sz="2400" spc="-5" dirty="0">
                <a:cs typeface="Arial"/>
              </a:rPr>
              <a:t> </a:t>
            </a:r>
            <a:r>
              <a:rPr lang="tr-TR" sz="2400" dirty="0">
                <a:cs typeface="Arial"/>
              </a:rPr>
              <a:t>(</a:t>
            </a:r>
            <a:r>
              <a:rPr lang="tr-TR" sz="2400" dirty="0" err="1">
                <a:cs typeface="Arial"/>
              </a:rPr>
              <a:t>dNTP</a:t>
            </a:r>
            <a:r>
              <a:rPr lang="tr-TR" sz="2400" dirty="0">
                <a:cs typeface="Arial"/>
              </a:rPr>
              <a:t>)</a:t>
            </a:r>
            <a:r>
              <a:rPr lang="tr-TR" sz="2400" spc="-5" dirty="0" smtClean="0">
                <a:cs typeface="Arial"/>
              </a:rPr>
              <a:t>,</a:t>
            </a:r>
          </a:p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tr-TR" sz="2400" spc="-5" dirty="0" smtClean="0">
                <a:cs typeface="Arial"/>
              </a:rPr>
              <a:t>Serbest 3’ ucuna</a:t>
            </a:r>
            <a:r>
              <a:rPr sz="2400" spc="-5" dirty="0" smtClean="0">
                <a:cs typeface="Arial"/>
              </a:rPr>
              <a:t> </a:t>
            </a:r>
            <a:r>
              <a:rPr lang="tr-TR" sz="2400" spc="-5" dirty="0" smtClean="0">
                <a:cs typeface="Arial"/>
              </a:rPr>
              <a:t>(</a:t>
            </a:r>
            <a:r>
              <a:rPr lang="tr-TR" sz="2400" spc="-5" dirty="0" err="1" smtClean="0">
                <a:cs typeface="Arial"/>
              </a:rPr>
              <a:t>Primer</a:t>
            </a:r>
            <a:r>
              <a:rPr lang="tr-TR" sz="2400" spc="-5" dirty="0" smtClean="0">
                <a:cs typeface="Arial"/>
              </a:rPr>
              <a:t>) </a:t>
            </a:r>
            <a:r>
              <a:rPr sz="2400" spc="-5" dirty="0" err="1" smtClean="0">
                <a:cs typeface="Arial"/>
              </a:rPr>
              <a:t>ihtiyaç</a:t>
            </a:r>
            <a:r>
              <a:rPr sz="2400" spc="-5" dirty="0" smtClean="0">
                <a:cs typeface="Arial"/>
              </a:rPr>
              <a:t> </a:t>
            </a:r>
            <a:r>
              <a:rPr sz="2400" spc="-5" dirty="0" err="1" smtClean="0">
                <a:cs typeface="Arial"/>
              </a:rPr>
              <a:t>duyar</a:t>
            </a:r>
            <a:r>
              <a:rPr lang="tr-TR" sz="2400" spc="-5" dirty="0" smtClean="0">
                <a:cs typeface="Arial"/>
              </a:rPr>
              <a:t>.</a:t>
            </a:r>
            <a:endParaRPr sz="2400" dirty="0"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1581" y="3326765"/>
            <a:ext cx="8488641" cy="16885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354211" y="4417009"/>
            <a:ext cx="1801495" cy="832485"/>
          </a:xfrm>
          <a:custGeom>
            <a:avLst/>
            <a:gdLst/>
            <a:ahLst/>
            <a:cxnLst/>
            <a:rect l="l" t="t" r="r" b="b"/>
            <a:pathLst>
              <a:path w="1801495" h="832485">
                <a:moveTo>
                  <a:pt x="0" y="832103"/>
                </a:moveTo>
                <a:lnTo>
                  <a:pt x="1801367" y="832103"/>
                </a:lnTo>
                <a:lnTo>
                  <a:pt x="1801367" y="0"/>
                </a:lnTo>
                <a:lnTo>
                  <a:pt x="0" y="0"/>
                </a:lnTo>
                <a:lnTo>
                  <a:pt x="0" y="8321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19350" y="4417009"/>
            <a:ext cx="14973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DNA kalıpu (dNMP)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  onun </a:t>
            </a:r>
            <a:r>
              <a:rPr sz="1200" spc="-5" dirty="0">
                <a:latin typeface="Times New Roman"/>
                <a:cs typeface="Times New Roman"/>
              </a:rPr>
              <a:t>komplementer  </a:t>
            </a:r>
            <a:r>
              <a:rPr sz="1200" dirty="0">
                <a:latin typeface="Times New Roman"/>
                <a:cs typeface="Times New Roman"/>
              </a:rPr>
              <a:t>dizisinin </a:t>
            </a:r>
            <a:r>
              <a:rPr sz="1200" spc="-10" dirty="0">
                <a:latin typeface="Times New Roman"/>
                <a:cs typeface="Times New Roman"/>
              </a:rPr>
              <a:t>yeni </a:t>
            </a:r>
            <a:r>
              <a:rPr sz="1200" dirty="0">
                <a:latin typeface="Times New Roman"/>
                <a:cs typeface="Times New Roman"/>
              </a:rPr>
              <a:t>oluşan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bir  bölümü</a:t>
            </a:r>
          </a:p>
        </p:txBody>
      </p:sp>
      <p:sp>
        <p:nvSpPr>
          <p:cNvPr id="7" name="object 7"/>
          <p:cNvSpPr/>
          <p:nvPr/>
        </p:nvSpPr>
        <p:spPr>
          <a:xfrm>
            <a:off x="5468111" y="4411979"/>
            <a:ext cx="1800225" cy="646430"/>
          </a:xfrm>
          <a:custGeom>
            <a:avLst/>
            <a:gdLst/>
            <a:ahLst/>
            <a:cxnLst/>
            <a:rect l="l" t="t" r="r" b="b"/>
            <a:pathLst>
              <a:path w="1800225" h="646429">
                <a:moveTo>
                  <a:pt x="0" y="646176"/>
                </a:moveTo>
                <a:lnTo>
                  <a:pt x="1799843" y="646176"/>
                </a:lnTo>
                <a:lnTo>
                  <a:pt x="1799843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47105" y="4441317"/>
            <a:ext cx="15132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006FC0"/>
                </a:solidFill>
                <a:latin typeface="Times New Roman"/>
                <a:cs typeface="Times New Roman"/>
              </a:rPr>
              <a:t>Yeni </a:t>
            </a:r>
            <a:r>
              <a:rPr sz="1200" spc="-5" dirty="0">
                <a:solidFill>
                  <a:srgbClr val="006FC0"/>
                </a:solidFill>
                <a:latin typeface="Times New Roman"/>
                <a:cs typeface="Times New Roman"/>
              </a:rPr>
              <a:t>sentezlenen </a:t>
            </a:r>
            <a:r>
              <a:rPr sz="1200" dirty="0">
                <a:solidFill>
                  <a:srgbClr val="006FC0"/>
                </a:solidFill>
                <a:latin typeface="Times New Roman"/>
                <a:cs typeface="Times New Roman"/>
              </a:rPr>
              <a:t>zincire  </a:t>
            </a:r>
            <a:r>
              <a:rPr sz="1200" spc="-5" dirty="0">
                <a:solidFill>
                  <a:srgbClr val="006FC0"/>
                </a:solidFill>
                <a:latin typeface="Times New Roman"/>
                <a:cs typeface="Times New Roman"/>
              </a:rPr>
              <a:t>her seferinde </a:t>
            </a:r>
            <a:r>
              <a:rPr sz="1200" dirty="0">
                <a:solidFill>
                  <a:srgbClr val="006FC0"/>
                </a:solidFill>
                <a:latin typeface="Times New Roman"/>
                <a:cs typeface="Times New Roman"/>
              </a:rPr>
              <a:t>1</a:t>
            </a:r>
            <a:r>
              <a:rPr sz="1200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6FC0"/>
                </a:solidFill>
                <a:latin typeface="Times New Roman"/>
                <a:cs typeface="Times New Roman"/>
              </a:rPr>
              <a:t>nükleotit  </a:t>
            </a:r>
            <a:r>
              <a:rPr sz="1200" spc="-5" dirty="0">
                <a:solidFill>
                  <a:srgbClr val="006FC0"/>
                </a:solidFill>
                <a:latin typeface="Times New Roman"/>
                <a:cs typeface="Times New Roman"/>
              </a:rPr>
              <a:t>eklenir</a:t>
            </a:r>
            <a:r>
              <a:rPr sz="1200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6FC0"/>
                </a:solidFill>
                <a:latin typeface="Times New Roman"/>
                <a:cs typeface="Times New Roman"/>
              </a:rPr>
              <a:t>(n+1)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822692" y="4466844"/>
            <a:ext cx="1141730" cy="462280"/>
          </a:xfrm>
          <a:custGeom>
            <a:avLst/>
            <a:gdLst/>
            <a:ahLst/>
            <a:cxnLst/>
            <a:rect l="l" t="t" r="r" b="b"/>
            <a:pathLst>
              <a:path w="1141729" h="462279">
                <a:moveTo>
                  <a:pt x="0" y="461771"/>
                </a:moveTo>
                <a:lnTo>
                  <a:pt x="1141476" y="461771"/>
                </a:lnTo>
                <a:lnTo>
                  <a:pt x="1141476" y="0"/>
                </a:lnTo>
                <a:lnTo>
                  <a:pt x="0" y="0"/>
                </a:lnTo>
                <a:lnTo>
                  <a:pt x="0" y="4617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03591" y="4496816"/>
            <a:ext cx="616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İ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-30" dirty="0">
                <a:latin typeface="Times New Roman"/>
                <a:cs typeface="Times New Roman"/>
              </a:rPr>
              <a:t>r</a:t>
            </a:r>
            <a:r>
              <a:rPr sz="1200" spc="-15" dirty="0">
                <a:latin typeface="Times New Roman"/>
                <a:cs typeface="Times New Roman"/>
              </a:rPr>
              <a:t>g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nik  piro</a:t>
            </a:r>
            <a:r>
              <a:rPr sz="1200" spc="-5" dirty="0">
                <a:latin typeface="Times New Roman"/>
                <a:cs typeface="Times New Roman"/>
              </a:rPr>
              <a:t>f</a:t>
            </a:r>
            <a:r>
              <a:rPr sz="1200" dirty="0">
                <a:latin typeface="Times New Roman"/>
                <a:cs typeface="Times New Roman"/>
              </a:rPr>
              <a:t>osf</a:t>
            </a:r>
            <a:r>
              <a:rPr sz="1200" spc="-1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777" y="6549803"/>
            <a:ext cx="1640839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dirty="0">
                <a:latin typeface="Arial"/>
                <a:cs typeface="Arial"/>
              </a:rPr>
              <a:t>© 2012 Pearson Education,</a:t>
            </a:r>
            <a:r>
              <a:rPr sz="900" spc="-1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Inc.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87919"/>
          </a:xfrm>
        </p:spPr>
        <p:txBody>
          <a:bodyPr>
            <a:normAutofit fontScale="90000"/>
          </a:bodyPr>
          <a:lstStyle/>
          <a:p>
            <a:pPr algn="l"/>
            <a:r>
              <a:rPr lang="tr-TR" sz="4000" b="1" spc="-240" dirty="0">
                <a:solidFill>
                  <a:srgbClr val="FF0000"/>
                </a:solidFill>
                <a:cs typeface="Arial"/>
              </a:rPr>
              <a:t>4) DNA </a:t>
            </a:r>
            <a:r>
              <a:rPr lang="tr-TR" sz="4000" b="1" spc="-95" dirty="0" err="1">
                <a:solidFill>
                  <a:srgbClr val="FF0000"/>
                </a:solidFill>
                <a:cs typeface="Arial"/>
              </a:rPr>
              <a:t>polimeraz</a:t>
            </a:r>
            <a:r>
              <a:rPr lang="tr-TR" sz="4000" b="1" spc="-9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4000" b="1" spc="-60" dirty="0">
                <a:solidFill>
                  <a:srgbClr val="FF0000"/>
                </a:solidFill>
                <a:cs typeface="Arial"/>
              </a:rPr>
              <a:t>aktivitesi, </a:t>
            </a:r>
            <a:r>
              <a:rPr lang="tr-TR" sz="4000" b="1" spc="-145" dirty="0">
                <a:solidFill>
                  <a:srgbClr val="FF0000"/>
                </a:solidFill>
                <a:cs typeface="Arial"/>
              </a:rPr>
              <a:t>sentez </a:t>
            </a:r>
            <a:r>
              <a:rPr lang="tr-TR" sz="4000" b="1" spc="-150" dirty="0">
                <a:solidFill>
                  <a:srgbClr val="FF0000"/>
                </a:solidFill>
                <a:cs typeface="Arial"/>
              </a:rPr>
              <a:t>ve</a:t>
            </a:r>
            <a:r>
              <a:rPr lang="tr-TR" sz="4000" b="1" spc="-110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4000" b="1" spc="-175" dirty="0" smtClean="0">
                <a:solidFill>
                  <a:srgbClr val="FF0000"/>
                </a:solidFill>
                <a:cs typeface="Arial"/>
              </a:rPr>
              <a:t>uzama</a:t>
            </a:r>
            <a:r>
              <a:rPr lang="tr-TR" b="1" spc="-175" dirty="0" smtClean="0">
                <a:solidFill>
                  <a:srgbClr val="FF0000"/>
                </a:solidFill>
                <a:cs typeface="Arial"/>
              </a:rPr>
              <a:t/>
            </a:r>
            <a:br>
              <a:rPr lang="tr-TR" b="1" spc="-175" dirty="0" smtClean="0">
                <a:solidFill>
                  <a:srgbClr val="FF0000"/>
                </a:solidFill>
                <a:cs typeface="Arial"/>
              </a:rPr>
            </a:br>
            <a:r>
              <a:rPr lang="tr-TR" b="1" spc="-175" dirty="0" smtClean="0">
                <a:solidFill>
                  <a:srgbClr val="FF0000"/>
                </a:solidFill>
                <a:cs typeface="Arial"/>
              </a:rPr>
              <a:t>    </a:t>
            </a:r>
            <a:r>
              <a:rPr lang="tr-TR" sz="3600" b="1" dirty="0" smtClean="0">
                <a:solidFill>
                  <a:srgbClr val="FF0000"/>
                </a:solidFill>
              </a:rPr>
              <a:t>DNA </a:t>
            </a:r>
            <a:r>
              <a:rPr lang="tr-TR" sz="3600" b="1" dirty="0" err="1" smtClean="0">
                <a:solidFill>
                  <a:srgbClr val="FF0000"/>
                </a:solidFill>
              </a:rPr>
              <a:t>Polimeraz</a:t>
            </a:r>
            <a:r>
              <a:rPr lang="tr-TR" sz="3600" b="1" dirty="0" smtClean="0">
                <a:solidFill>
                  <a:srgbClr val="FF0000"/>
                </a:solidFill>
              </a:rPr>
              <a:t/>
            </a:r>
            <a:br>
              <a:rPr lang="tr-TR" sz="3600" b="1" dirty="0" smtClean="0">
                <a:solidFill>
                  <a:srgbClr val="FF0000"/>
                </a:solidFill>
              </a:rPr>
            </a:br>
            <a:endParaRPr lang="tr-TR" sz="3600" dirty="0"/>
          </a:p>
        </p:txBody>
      </p:sp>
      <p:sp>
        <p:nvSpPr>
          <p:cNvPr id="13" name="Dikdörtgen 12"/>
          <p:cNvSpPr/>
          <p:nvPr/>
        </p:nvSpPr>
        <p:spPr>
          <a:xfrm>
            <a:off x="4499992" y="3212976"/>
            <a:ext cx="922880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tr-TR" sz="1400" b="1" dirty="0" smtClean="0">
                <a:solidFill>
                  <a:srgbClr val="FF0000"/>
                </a:solidFill>
              </a:rPr>
              <a:t>DNA </a:t>
            </a:r>
          </a:p>
          <a:p>
            <a:pPr algn="ctr"/>
            <a:r>
              <a:rPr lang="tr-TR" sz="1400" b="1" dirty="0" err="1" smtClean="0">
                <a:solidFill>
                  <a:srgbClr val="FF0000"/>
                </a:solidFill>
              </a:rPr>
              <a:t>polimeraz</a:t>
            </a:r>
            <a:endParaRPr lang="tr-TR" sz="1400" dirty="0"/>
          </a:p>
        </p:txBody>
      </p:sp>
      <p:sp>
        <p:nvSpPr>
          <p:cNvPr id="14" name="Metin kutusu 13"/>
          <p:cNvSpPr txBox="1"/>
          <p:nvPr/>
        </p:nvSpPr>
        <p:spPr>
          <a:xfrm>
            <a:off x="1691680" y="3861048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5’</a:t>
            </a:r>
            <a:endParaRPr lang="tr-TR" sz="1400" b="1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5220072" y="3913311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5’</a:t>
            </a:r>
            <a:endParaRPr lang="tr-TR" sz="1400" b="1" dirty="0"/>
          </a:p>
        </p:txBody>
      </p:sp>
      <p:sp>
        <p:nvSpPr>
          <p:cNvPr id="16" name="Metin kutusu 15"/>
          <p:cNvSpPr txBox="1"/>
          <p:nvPr/>
        </p:nvSpPr>
        <p:spPr>
          <a:xfrm>
            <a:off x="3131840" y="3861048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/>
              <a:t>3</a:t>
            </a:r>
            <a:r>
              <a:rPr lang="tr-TR" sz="1400" b="1" dirty="0" smtClean="0"/>
              <a:t>’</a:t>
            </a:r>
            <a:endParaRPr lang="tr-TR" sz="1400" b="1" dirty="0"/>
          </a:p>
        </p:txBody>
      </p:sp>
      <p:sp>
        <p:nvSpPr>
          <p:cNvPr id="17" name="Metin kutusu 16"/>
          <p:cNvSpPr txBox="1"/>
          <p:nvPr/>
        </p:nvSpPr>
        <p:spPr>
          <a:xfrm>
            <a:off x="6985780" y="3841303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/>
              <a:t>3</a:t>
            </a:r>
            <a:r>
              <a:rPr lang="tr-TR" sz="1400" b="1" dirty="0" smtClean="0"/>
              <a:t>’</a:t>
            </a:r>
            <a:endParaRPr lang="tr-TR" sz="1400" b="1" dirty="0"/>
          </a:p>
        </p:txBody>
      </p:sp>
      <p:sp>
        <p:nvSpPr>
          <p:cNvPr id="2" name="Dikdörtgen 1"/>
          <p:cNvSpPr/>
          <p:nvPr/>
        </p:nvSpPr>
        <p:spPr>
          <a:xfrm>
            <a:off x="821708" y="5445224"/>
            <a:ext cx="7668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DNA </a:t>
            </a:r>
            <a:r>
              <a:rPr lang="tr-TR" dirty="0" smtClean="0"/>
              <a:t> </a:t>
            </a:r>
            <a:r>
              <a:rPr lang="tr-TR" dirty="0" err="1" smtClean="0"/>
              <a:t>polimeraz</a:t>
            </a:r>
            <a:r>
              <a:rPr lang="tr-TR" dirty="0"/>
              <a:t> </a:t>
            </a:r>
            <a:r>
              <a:rPr lang="tr-TR" dirty="0" smtClean="0"/>
              <a:t>III</a:t>
            </a:r>
            <a:r>
              <a:rPr lang="tr-TR" dirty="0"/>
              <a:t>, RNA </a:t>
            </a:r>
            <a:r>
              <a:rPr lang="tr-TR" dirty="0" err="1" smtClean="0"/>
              <a:t>primerin</a:t>
            </a:r>
            <a:r>
              <a:rPr lang="tr-TR" dirty="0"/>
              <a:t> </a:t>
            </a:r>
            <a:r>
              <a:rPr lang="tr-TR" dirty="0" smtClean="0"/>
              <a:t>serbest </a:t>
            </a:r>
            <a:r>
              <a:rPr lang="tr-TR" dirty="0"/>
              <a:t>olan </a:t>
            </a:r>
            <a:r>
              <a:rPr lang="tr-TR" dirty="0" smtClean="0"/>
              <a:t>3’ - OH </a:t>
            </a:r>
            <a:r>
              <a:rPr lang="tr-TR" dirty="0"/>
              <a:t>grubuna kalıp </a:t>
            </a:r>
            <a:r>
              <a:rPr lang="tr-TR" dirty="0" smtClean="0"/>
              <a:t> zincirdeki </a:t>
            </a:r>
            <a:r>
              <a:rPr lang="tr-TR" dirty="0"/>
              <a:t>nükleotide </a:t>
            </a:r>
            <a:r>
              <a:rPr lang="tr-TR" dirty="0" smtClean="0"/>
              <a:t> </a:t>
            </a:r>
            <a:r>
              <a:rPr lang="tr-TR" dirty="0" err="1" smtClean="0"/>
              <a:t>komplementer</a:t>
            </a:r>
            <a:r>
              <a:rPr lang="tr-TR" dirty="0"/>
              <a:t> </a:t>
            </a:r>
            <a:r>
              <a:rPr lang="tr-TR" dirty="0" smtClean="0"/>
              <a:t>ilk </a:t>
            </a:r>
            <a:r>
              <a:rPr lang="tr-TR" dirty="0"/>
              <a:t> </a:t>
            </a:r>
            <a:r>
              <a:rPr lang="tr-TR" dirty="0" err="1" smtClean="0"/>
              <a:t>deoksiribonükleotidi</a:t>
            </a:r>
            <a:r>
              <a:rPr lang="tr-TR" dirty="0"/>
              <a:t> </a:t>
            </a:r>
            <a:r>
              <a:rPr lang="tr-TR" dirty="0" smtClean="0"/>
              <a:t>ekler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3670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39552" y="188640"/>
            <a:ext cx="7632848" cy="7007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2120">
              <a:lnSpc>
                <a:spcPct val="100000"/>
              </a:lnSpc>
              <a:spcBef>
                <a:spcPts val="285"/>
              </a:spcBef>
            </a:pPr>
            <a:r>
              <a:rPr lang="tr-TR" sz="3200" b="1" u="sng" spc="10" dirty="0" err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Prokaryotlarda</a:t>
            </a:r>
            <a:r>
              <a:rPr lang="tr-TR" sz="3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tr-TR" sz="3200" b="1" spc="25" dirty="0">
                <a:solidFill>
                  <a:srgbClr val="C00000"/>
                </a:solidFill>
                <a:latin typeface="Arial"/>
                <a:cs typeface="Arial"/>
              </a:rPr>
              <a:t>DNA</a:t>
            </a:r>
            <a:r>
              <a:rPr lang="tr-TR" sz="32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tr-TR" sz="3200" b="1" spc="10" dirty="0" err="1" smtClean="0">
                <a:solidFill>
                  <a:srgbClr val="C00000"/>
                </a:solidFill>
                <a:latin typeface="Arial"/>
                <a:cs typeface="Arial"/>
              </a:rPr>
              <a:t>Polimerazlar</a:t>
            </a:r>
            <a:endParaRPr lang="tr-TR" sz="3200" b="1" spc="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452120">
              <a:lnSpc>
                <a:spcPct val="100000"/>
              </a:lnSpc>
              <a:spcBef>
                <a:spcPts val="285"/>
              </a:spcBef>
            </a:pPr>
            <a:endParaRPr lang="tr-TR" sz="3200" dirty="0">
              <a:latin typeface="Arial"/>
              <a:cs typeface="Arial"/>
            </a:endParaRPr>
          </a:p>
          <a:p>
            <a:pPr marL="116839">
              <a:lnSpc>
                <a:spcPct val="100000"/>
              </a:lnSpc>
              <a:spcBef>
                <a:spcPts val="635"/>
              </a:spcBef>
            </a:pPr>
            <a:r>
              <a:rPr lang="tr-TR" sz="2000" b="1" spc="5" dirty="0" smtClean="0">
                <a:solidFill>
                  <a:srgbClr val="C00000"/>
                </a:solidFill>
                <a:latin typeface="Arial"/>
                <a:cs typeface="Arial"/>
              </a:rPr>
              <a:t>DNA </a:t>
            </a:r>
            <a:r>
              <a:rPr lang="tr-TR" sz="2000" b="1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lang="tr-TR" sz="2000" b="1" dirty="0" err="1">
                <a:solidFill>
                  <a:srgbClr val="C00000"/>
                </a:solidFill>
                <a:latin typeface="Arial"/>
                <a:cs typeface="Arial"/>
              </a:rPr>
              <a:t>polimeraz</a:t>
            </a:r>
            <a:r>
              <a:rPr lang="tr-TR" sz="2000" b="1" dirty="0">
                <a:solidFill>
                  <a:srgbClr val="C00000"/>
                </a:solidFill>
                <a:latin typeface="Arial"/>
                <a:cs typeface="Arial"/>
              </a:rPr>
              <a:t> l (</a:t>
            </a:r>
            <a:r>
              <a:rPr lang="tr-TR" sz="2000" dirty="0" err="1">
                <a:solidFill>
                  <a:srgbClr val="C00000"/>
                </a:solidFill>
                <a:latin typeface="Arial"/>
                <a:cs typeface="Arial"/>
              </a:rPr>
              <a:t>kornberg</a:t>
            </a:r>
            <a:r>
              <a:rPr lang="tr-TR" sz="20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tr-TR" sz="2000" dirty="0" smtClean="0">
                <a:solidFill>
                  <a:srgbClr val="C00000"/>
                </a:solidFill>
                <a:latin typeface="Arial"/>
                <a:cs typeface="Arial"/>
              </a:rPr>
              <a:t>enzimi</a:t>
            </a:r>
            <a:r>
              <a:rPr lang="tr-TR" sz="2000" b="1" dirty="0" smtClean="0">
                <a:solidFill>
                  <a:srgbClr val="C00000"/>
                </a:solidFill>
                <a:latin typeface="Arial"/>
                <a:cs typeface="Arial"/>
              </a:rPr>
              <a:t>)</a:t>
            </a:r>
          </a:p>
          <a:p>
            <a:pPr marL="116839">
              <a:lnSpc>
                <a:spcPct val="100000"/>
              </a:lnSpc>
              <a:spcBef>
                <a:spcPts val="635"/>
              </a:spcBef>
            </a:pPr>
            <a:r>
              <a:rPr lang="tr-TR" sz="2000" spc="5" dirty="0" smtClean="0">
                <a:latin typeface="Arial"/>
                <a:cs typeface="Arial"/>
              </a:rPr>
              <a:t>1957</a:t>
            </a:r>
            <a:r>
              <a:rPr lang="tr-TR" sz="2000" spc="5" dirty="0">
                <a:latin typeface="Arial"/>
                <a:cs typeface="Arial"/>
              </a:rPr>
              <a:t>; ilk bulunan</a:t>
            </a:r>
            <a:r>
              <a:rPr lang="tr-TR" sz="2000" dirty="0">
                <a:latin typeface="Arial"/>
                <a:cs typeface="Arial"/>
              </a:rPr>
              <a:t> </a:t>
            </a:r>
            <a:r>
              <a:rPr lang="tr-TR" sz="2000" spc="10" dirty="0">
                <a:latin typeface="Arial"/>
                <a:cs typeface="Arial"/>
              </a:rPr>
              <a:t>DNA-</a:t>
            </a:r>
            <a:r>
              <a:rPr lang="tr-TR" sz="2000" spc="10" dirty="0" err="1">
                <a:latin typeface="Arial"/>
                <a:cs typeface="Arial"/>
              </a:rPr>
              <a:t>pol</a:t>
            </a:r>
            <a:endParaRPr lang="tr-TR" sz="2000" dirty="0">
              <a:latin typeface="Arial"/>
              <a:cs typeface="Arial"/>
            </a:endParaRPr>
          </a:p>
          <a:p>
            <a:pPr marL="186690" indent="-69850">
              <a:lnSpc>
                <a:spcPct val="100000"/>
              </a:lnSpc>
              <a:spcBef>
                <a:spcPts val="35"/>
              </a:spcBef>
              <a:buFont typeface="Wingdings"/>
              <a:buChar char=""/>
              <a:tabLst>
                <a:tab pos="187325" algn="l"/>
              </a:tabLst>
            </a:pPr>
            <a:r>
              <a:rPr lang="tr-TR" sz="2000" spc="5" dirty="0" smtClean="0">
                <a:latin typeface="Arial"/>
                <a:cs typeface="Arial"/>
              </a:rPr>
              <a:t>uzaklaştırılan </a:t>
            </a:r>
            <a:r>
              <a:rPr lang="tr-TR" sz="2000" spc="15" dirty="0">
                <a:latin typeface="Arial"/>
                <a:cs typeface="Arial"/>
              </a:rPr>
              <a:t>RNA-</a:t>
            </a:r>
            <a:r>
              <a:rPr lang="tr-TR" sz="2000" spc="15" dirty="0" err="1">
                <a:latin typeface="Arial"/>
                <a:cs typeface="Arial"/>
              </a:rPr>
              <a:t>primer</a:t>
            </a:r>
            <a:r>
              <a:rPr lang="tr-TR" sz="2000" spc="15" dirty="0">
                <a:latin typeface="Arial"/>
                <a:cs typeface="Arial"/>
              </a:rPr>
              <a:t> </a:t>
            </a:r>
            <a:r>
              <a:rPr lang="tr-TR" sz="2000" spc="5" dirty="0">
                <a:latin typeface="Arial"/>
                <a:cs typeface="Arial"/>
              </a:rPr>
              <a:t>yerine </a:t>
            </a:r>
            <a:r>
              <a:rPr lang="tr-TR" sz="2000" spc="15" dirty="0">
                <a:latin typeface="Arial"/>
                <a:cs typeface="Arial"/>
              </a:rPr>
              <a:t>DNA </a:t>
            </a:r>
            <a:r>
              <a:rPr lang="tr-TR" sz="2000" spc="5" dirty="0">
                <a:latin typeface="Arial"/>
                <a:cs typeface="Arial"/>
              </a:rPr>
              <a:t>sentezi</a:t>
            </a:r>
            <a:r>
              <a:rPr lang="tr-TR" sz="2000" spc="-15" dirty="0">
                <a:latin typeface="Arial"/>
                <a:cs typeface="Arial"/>
              </a:rPr>
              <a:t> </a:t>
            </a:r>
            <a:r>
              <a:rPr lang="tr-TR" sz="2000" spc="5" dirty="0">
                <a:latin typeface="Arial"/>
                <a:cs typeface="Arial"/>
              </a:rPr>
              <a:t>yapar</a:t>
            </a:r>
            <a:endParaRPr lang="tr-TR" sz="2000" dirty="0">
              <a:latin typeface="Arial"/>
              <a:cs typeface="Arial"/>
            </a:endParaRPr>
          </a:p>
          <a:p>
            <a:pPr marL="186690" indent="-69850">
              <a:lnSpc>
                <a:spcPct val="100000"/>
              </a:lnSpc>
              <a:spcBef>
                <a:spcPts val="35"/>
              </a:spcBef>
              <a:buFont typeface="Wingdings"/>
              <a:buChar char=""/>
              <a:tabLst>
                <a:tab pos="187325" algn="l"/>
              </a:tabLst>
            </a:pPr>
            <a:r>
              <a:rPr lang="tr-TR" sz="2000" spc="15" dirty="0">
                <a:latin typeface="Arial"/>
                <a:cs typeface="Arial"/>
              </a:rPr>
              <a:t>DNA </a:t>
            </a:r>
            <a:r>
              <a:rPr lang="tr-TR" sz="2000" spc="10" dirty="0">
                <a:latin typeface="Arial"/>
                <a:cs typeface="Arial"/>
              </a:rPr>
              <a:t>tamirinde görev</a:t>
            </a:r>
            <a:r>
              <a:rPr lang="tr-TR" sz="2000" spc="-60" dirty="0">
                <a:latin typeface="Arial"/>
                <a:cs typeface="Arial"/>
              </a:rPr>
              <a:t> </a:t>
            </a:r>
            <a:r>
              <a:rPr lang="tr-TR" sz="2000" spc="5" dirty="0">
                <a:latin typeface="Arial"/>
                <a:cs typeface="Arial"/>
              </a:rPr>
              <a:t>alır</a:t>
            </a:r>
            <a:endParaRPr lang="tr-TR"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lang="tr-TR" sz="2000" dirty="0">
              <a:latin typeface="Times New Roman"/>
              <a:cs typeface="Times New Roman"/>
            </a:endParaRPr>
          </a:p>
          <a:p>
            <a:pPr marL="116839">
              <a:lnSpc>
                <a:spcPct val="100000"/>
              </a:lnSpc>
            </a:pPr>
            <a:r>
              <a:rPr lang="tr-TR" sz="2000" b="1" spc="5" dirty="0">
                <a:solidFill>
                  <a:srgbClr val="C00000"/>
                </a:solidFill>
                <a:latin typeface="Arial"/>
                <a:cs typeface="Arial"/>
              </a:rPr>
              <a:t>DNA </a:t>
            </a:r>
            <a:r>
              <a:rPr lang="tr-TR" sz="2000" b="1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lang="tr-TR" sz="2000" b="1" dirty="0" err="1">
                <a:solidFill>
                  <a:srgbClr val="C00000"/>
                </a:solidFill>
                <a:latin typeface="Arial"/>
                <a:cs typeface="Arial"/>
              </a:rPr>
              <a:t>polimeraz</a:t>
            </a:r>
            <a:r>
              <a:rPr lang="tr-TR"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tr-TR" sz="2000" b="1" spc="-5" dirty="0" err="1">
                <a:solidFill>
                  <a:srgbClr val="C00000"/>
                </a:solidFill>
                <a:latin typeface="Arial"/>
                <a:cs typeface="Arial"/>
              </a:rPr>
              <a:t>ll</a:t>
            </a:r>
            <a:r>
              <a:rPr lang="tr-TR" sz="2000" b="1" spc="-5" dirty="0">
                <a:solidFill>
                  <a:srgbClr val="C00000"/>
                </a:solidFill>
                <a:latin typeface="Arial"/>
                <a:cs typeface="Arial"/>
              </a:rPr>
              <a:t>; </a:t>
            </a:r>
            <a:r>
              <a:rPr lang="tr-TR" sz="2000" b="1" dirty="0">
                <a:solidFill>
                  <a:srgbClr val="C00000"/>
                </a:solidFill>
                <a:latin typeface="Arial"/>
                <a:cs typeface="Arial"/>
              </a:rPr>
              <a:t>120</a:t>
            </a:r>
            <a:r>
              <a:rPr lang="tr-TR" sz="20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tr-TR" sz="2000" b="1" dirty="0" err="1">
                <a:solidFill>
                  <a:srgbClr val="C00000"/>
                </a:solidFill>
                <a:latin typeface="Arial"/>
                <a:cs typeface="Arial"/>
              </a:rPr>
              <a:t>kDa</a:t>
            </a:r>
            <a:endParaRPr lang="tr-TR" sz="2000" dirty="0">
              <a:latin typeface="Arial"/>
              <a:cs typeface="Arial"/>
            </a:endParaRPr>
          </a:p>
          <a:p>
            <a:pPr marL="116839" marR="415925">
              <a:lnSpc>
                <a:spcPct val="104500"/>
              </a:lnSpc>
              <a:spcBef>
                <a:spcPts val="20"/>
              </a:spcBef>
            </a:pPr>
            <a:r>
              <a:rPr lang="tr-TR" sz="2000" spc="15" dirty="0">
                <a:latin typeface="Arial"/>
                <a:cs typeface="Arial"/>
              </a:rPr>
              <a:t>DNA </a:t>
            </a:r>
            <a:r>
              <a:rPr lang="tr-TR" sz="2000" spc="10" dirty="0">
                <a:latin typeface="Arial"/>
                <a:cs typeface="Arial"/>
              </a:rPr>
              <a:t>–</a:t>
            </a:r>
            <a:r>
              <a:rPr lang="tr-TR" sz="2000" spc="10" dirty="0" err="1">
                <a:latin typeface="Arial"/>
                <a:cs typeface="Arial"/>
              </a:rPr>
              <a:t>polimeraz</a:t>
            </a:r>
            <a:r>
              <a:rPr lang="tr-TR" sz="2000" spc="10" dirty="0">
                <a:latin typeface="Arial"/>
                <a:cs typeface="Arial"/>
              </a:rPr>
              <a:t> </a:t>
            </a:r>
            <a:r>
              <a:rPr lang="tr-TR" sz="2000" spc="5" dirty="0">
                <a:latin typeface="Arial"/>
                <a:cs typeface="Arial"/>
              </a:rPr>
              <a:t>l </a:t>
            </a:r>
            <a:r>
              <a:rPr lang="tr-TR" sz="2000" spc="15" dirty="0">
                <a:latin typeface="Arial"/>
                <a:cs typeface="Arial"/>
              </a:rPr>
              <a:t>ve </a:t>
            </a:r>
            <a:r>
              <a:rPr lang="tr-TR" sz="2000" dirty="0">
                <a:latin typeface="Arial"/>
                <a:cs typeface="Arial"/>
              </a:rPr>
              <a:t>III </a:t>
            </a:r>
            <a:r>
              <a:rPr lang="tr-TR" sz="2000" spc="10" dirty="0">
                <a:latin typeface="Arial"/>
                <a:cs typeface="Arial"/>
              </a:rPr>
              <a:t>ortamda bulunmadığı zaman; </a:t>
            </a:r>
            <a:r>
              <a:rPr lang="tr-TR" sz="2000" spc="15" dirty="0">
                <a:latin typeface="Arial"/>
                <a:cs typeface="Arial"/>
              </a:rPr>
              <a:t>DNA </a:t>
            </a:r>
            <a:r>
              <a:rPr lang="tr-TR" sz="2000" spc="5" dirty="0">
                <a:latin typeface="Arial"/>
                <a:cs typeface="Arial"/>
              </a:rPr>
              <a:t>sentezi yapar  </a:t>
            </a:r>
            <a:r>
              <a:rPr lang="tr-TR" sz="2000" spc="15" dirty="0">
                <a:latin typeface="Arial"/>
                <a:cs typeface="Arial"/>
              </a:rPr>
              <a:t>DNA </a:t>
            </a:r>
            <a:r>
              <a:rPr lang="tr-TR" sz="2000" spc="10" dirty="0">
                <a:latin typeface="Arial"/>
                <a:cs typeface="Arial"/>
              </a:rPr>
              <a:t>tamirinde görev </a:t>
            </a:r>
            <a:r>
              <a:rPr lang="tr-TR" sz="2000" spc="5" dirty="0">
                <a:latin typeface="Arial"/>
                <a:cs typeface="Arial"/>
              </a:rPr>
              <a:t>alır </a:t>
            </a:r>
            <a:r>
              <a:rPr lang="tr-TR" sz="2000" spc="15" dirty="0">
                <a:latin typeface="Arial"/>
                <a:cs typeface="Arial"/>
              </a:rPr>
              <a:t>(UV </a:t>
            </a:r>
            <a:r>
              <a:rPr lang="tr-TR" sz="2000" spc="5" dirty="0">
                <a:latin typeface="Arial"/>
                <a:cs typeface="Arial"/>
              </a:rPr>
              <a:t>mutasyonları </a:t>
            </a:r>
            <a:r>
              <a:rPr lang="tr-TR" sz="2000" spc="10" dirty="0">
                <a:latin typeface="Arial"/>
                <a:cs typeface="Arial"/>
              </a:rPr>
              <a:t>tamir</a:t>
            </a:r>
            <a:r>
              <a:rPr lang="tr-TR" sz="2000" spc="-80" dirty="0">
                <a:latin typeface="Arial"/>
                <a:cs typeface="Arial"/>
              </a:rPr>
              <a:t> </a:t>
            </a:r>
            <a:r>
              <a:rPr lang="tr-TR" sz="2000" spc="5" dirty="0">
                <a:latin typeface="Arial"/>
                <a:cs typeface="Arial"/>
              </a:rPr>
              <a:t>eder)</a:t>
            </a:r>
            <a:endParaRPr lang="tr-TR"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tr-TR" sz="2000" dirty="0">
              <a:latin typeface="Times New Roman"/>
              <a:cs typeface="Times New Roman"/>
            </a:endParaRPr>
          </a:p>
          <a:p>
            <a:pPr marL="116839">
              <a:lnSpc>
                <a:spcPct val="100000"/>
              </a:lnSpc>
            </a:pPr>
            <a:r>
              <a:rPr lang="tr-TR" sz="2000" b="1" spc="5" dirty="0">
                <a:solidFill>
                  <a:srgbClr val="C00000"/>
                </a:solidFill>
                <a:latin typeface="Arial"/>
                <a:cs typeface="Arial"/>
              </a:rPr>
              <a:t>DNA </a:t>
            </a:r>
            <a:r>
              <a:rPr lang="tr-TR" sz="2000" b="1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lang="tr-TR" sz="2000" b="1" dirty="0" err="1">
                <a:solidFill>
                  <a:srgbClr val="C00000"/>
                </a:solidFill>
                <a:latin typeface="Arial"/>
                <a:cs typeface="Arial"/>
              </a:rPr>
              <a:t>polimeraz</a:t>
            </a:r>
            <a:r>
              <a:rPr lang="tr-TR"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tr-TR" sz="2000" b="1" spc="-5" dirty="0" err="1">
                <a:solidFill>
                  <a:srgbClr val="C00000"/>
                </a:solidFill>
                <a:latin typeface="Arial"/>
                <a:cs typeface="Arial"/>
              </a:rPr>
              <a:t>lll</a:t>
            </a:r>
            <a:r>
              <a:rPr lang="tr-TR" sz="2000" b="1" spc="-5" dirty="0">
                <a:solidFill>
                  <a:srgbClr val="C00000"/>
                </a:solidFill>
                <a:latin typeface="Arial"/>
                <a:cs typeface="Arial"/>
              </a:rPr>
              <a:t>; </a:t>
            </a:r>
            <a:r>
              <a:rPr lang="tr-TR" sz="2000" b="1" dirty="0">
                <a:solidFill>
                  <a:srgbClr val="C00000"/>
                </a:solidFill>
                <a:latin typeface="Arial"/>
                <a:cs typeface="Arial"/>
              </a:rPr>
              <a:t>800</a:t>
            </a:r>
            <a:r>
              <a:rPr lang="tr-TR" sz="20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tr-TR" sz="2000" b="1" dirty="0" err="1">
                <a:solidFill>
                  <a:srgbClr val="C00000"/>
                </a:solidFill>
                <a:latin typeface="Arial"/>
                <a:cs typeface="Arial"/>
              </a:rPr>
              <a:t>kDa</a:t>
            </a:r>
            <a:endParaRPr lang="tr-TR" sz="2000" dirty="0">
              <a:latin typeface="Arial"/>
              <a:cs typeface="Arial"/>
            </a:endParaRPr>
          </a:p>
          <a:p>
            <a:pPr marL="116839">
              <a:lnSpc>
                <a:spcPct val="100000"/>
              </a:lnSpc>
              <a:spcBef>
                <a:spcPts val="30"/>
              </a:spcBef>
            </a:pPr>
            <a:r>
              <a:rPr lang="tr-TR" sz="2400" spc="10" dirty="0">
                <a:latin typeface="Arial"/>
                <a:cs typeface="Arial"/>
              </a:rPr>
              <a:t>Esas </a:t>
            </a:r>
            <a:r>
              <a:rPr lang="tr-TR" sz="2400" spc="15" dirty="0">
                <a:latin typeface="Arial"/>
                <a:cs typeface="Arial"/>
              </a:rPr>
              <a:t>DNA </a:t>
            </a:r>
            <a:r>
              <a:rPr lang="tr-TR" sz="2400" spc="5" dirty="0" err="1">
                <a:latin typeface="Arial"/>
                <a:cs typeface="Arial"/>
              </a:rPr>
              <a:t>replikasyonu</a:t>
            </a:r>
            <a:r>
              <a:rPr lang="tr-TR" sz="2400" spc="5" dirty="0">
                <a:latin typeface="Arial"/>
                <a:cs typeface="Arial"/>
              </a:rPr>
              <a:t> </a:t>
            </a:r>
            <a:r>
              <a:rPr lang="tr-TR" sz="2400" spc="5" dirty="0" err="1">
                <a:latin typeface="Arial"/>
                <a:cs typeface="Arial"/>
              </a:rPr>
              <a:t>yuruten</a:t>
            </a:r>
            <a:r>
              <a:rPr lang="tr-TR" sz="2400" spc="-5" dirty="0">
                <a:latin typeface="Arial"/>
                <a:cs typeface="Arial"/>
              </a:rPr>
              <a:t> </a:t>
            </a:r>
            <a:r>
              <a:rPr lang="tr-TR" sz="2400" spc="10" dirty="0" err="1" smtClean="0">
                <a:latin typeface="Arial"/>
                <a:cs typeface="Arial"/>
              </a:rPr>
              <a:t>polimeraz</a:t>
            </a:r>
            <a:endParaRPr lang="tr-TR" sz="2400" spc="10" dirty="0">
              <a:latin typeface="Arial"/>
              <a:cs typeface="Arial"/>
            </a:endParaRPr>
          </a:p>
          <a:p>
            <a:pPr marL="116839">
              <a:lnSpc>
                <a:spcPct val="100000"/>
              </a:lnSpc>
              <a:spcBef>
                <a:spcPts val="30"/>
              </a:spcBef>
            </a:pPr>
            <a:endParaRPr lang="tr-TR" sz="2400" spc="1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v"/>
              <a:tabLst>
                <a:tab pos="354965" algn="l"/>
                <a:tab pos="355600" algn="l"/>
              </a:tabLst>
            </a:pPr>
            <a:r>
              <a:rPr lang="tr-TR" sz="2400" spc="-5" dirty="0">
                <a:latin typeface="Arial"/>
                <a:cs typeface="Arial"/>
              </a:rPr>
              <a:t>Üçü de 3’-5’ </a:t>
            </a:r>
            <a:r>
              <a:rPr lang="tr-TR" sz="2400" spc="-5" dirty="0" err="1">
                <a:latin typeface="Arial"/>
                <a:cs typeface="Arial"/>
              </a:rPr>
              <a:t>ekzonükleaz</a:t>
            </a:r>
            <a:r>
              <a:rPr lang="tr-TR" sz="2400" spc="-5" dirty="0">
                <a:latin typeface="Arial"/>
                <a:cs typeface="Arial"/>
              </a:rPr>
              <a:t> aktivitesi</a:t>
            </a:r>
            <a:r>
              <a:rPr lang="tr-TR" sz="2400" spc="-45" dirty="0">
                <a:latin typeface="Arial"/>
                <a:cs typeface="Arial"/>
              </a:rPr>
              <a:t> </a:t>
            </a:r>
            <a:r>
              <a:rPr lang="tr-TR" sz="2400" spc="-5" dirty="0">
                <a:latin typeface="Arial"/>
                <a:cs typeface="Arial"/>
              </a:rPr>
              <a:t>gösterir:</a:t>
            </a:r>
            <a:endParaRPr lang="tr-TR" sz="2400" dirty="0">
              <a:latin typeface="Arial"/>
              <a:cs typeface="Arial"/>
            </a:endParaRPr>
          </a:p>
          <a:p>
            <a:pPr marL="354965" marR="5080">
              <a:lnSpc>
                <a:spcPct val="100000"/>
              </a:lnSpc>
              <a:spcBef>
                <a:spcPts val="5"/>
              </a:spcBef>
            </a:pPr>
            <a:r>
              <a:rPr lang="tr-TR" sz="2400" spc="-5" dirty="0">
                <a:latin typeface="Arial"/>
                <a:cs typeface="Arial"/>
              </a:rPr>
              <a:t>Sentezlenen </a:t>
            </a:r>
            <a:r>
              <a:rPr lang="tr-TR" sz="2400" spc="-30" dirty="0">
                <a:latin typeface="Arial"/>
                <a:cs typeface="Arial"/>
              </a:rPr>
              <a:t>DNA’daki </a:t>
            </a:r>
            <a:r>
              <a:rPr lang="tr-TR" sz="2400" spc="-5" dirty="0">
                <a:latin typeface="Arial"/>
                <a:cs typeface="Arial"/>
              </a:rPr>
              <a:t>hataları </a:t>
            </a:r>
            <a:r>
              <a:rPr lang="tr-TR" sz="2400" spc="-30" dirty="0">
                <a:latin typeface="Arial"/>
                <a:cs typeface="Arial"/>
              </a:rPr>
              <a:t>bulur, </a:t>
            </a:r>
            <a:r>
              <a:rPr lang="tr-TR" sz="2400" spc="-5" dirty="0">
                <a:latin typeface="Arial"/>
                <a:cs typeface="Arial"/>
              </a:rPr>
              <a:t>yanlış </a:t>
            </a:r>
            <a:r>
              <a:rPr lang="tr-TR" sz="2400" spc="-5" dirty="0" err="1">
                <a:latin typeface="Arial"/>
                <a:cs typeface="Arial"/>
              </a:rPr>
              <a:t>nükleotitleri</a:t>
            </a:r>
            <a:r>
              <a:rPr lang="tr-TR" sz="2400" spc="-5" dirty="0">
                <a:latin typeface="Arial"/>
                <a:cs typeface="Arial"/>
              </a:rPr>
              <a:t>  </a:t>
            </a:r>
            <a:r>
              <a:rPr lang="tr-TR" sz="2400" dirty="0">
                <a:latin typeface="Arial"/>
                <a:cs typeface="Arial"/>
              </a:rPr>
              <a:t>keser ve </a:t>
            </a:r>
            <a:r>
              <a:rPr lang="tr-TR" sz="2400" spc="-5" dirty="0">
                <a:latin typeface="Arial"/>
                <a:cs typeface="Arial"/>
              </a:rPr>
              <a:t>yerine doğrularını</a:t>
            </a:r>
            <a:r>
              <a:rPr lang="tr-TR" sz="2400" spc="40" dirty="0">
                <a:latin typeface="Arial"/>
                <a:cs typeface="Arial"/>
              </a:rPr>
              <a:t> </a:t>
            </a:r>
            <a:r>
              <a:rPr lang="tr-TR" sz="2400" dirty="0" smtClean="0">
                <a:latin typeface="Arial"/>
                <a:cs typeface="Arial"/>
              </a:rPr>
              <a:t>yerleştirir.</a:t>
            </a:r>
            <a:endParaRPr lang="tr-TR" sz="2400" dirty="0">
              <a:latin typeface="Arial"/>
              <a:cs typeface="Arial"/>
            </a:endParaRPr>
          </a:p>
          <a:p>
            <a:pPr marL="116839">
              <a:lnSpc>
                <a:spcPct val="100000"/>
              </a:lnSpc>
              <a:spcBef>
                <a:spcPts val="30"/>
              </a:spcBef>
            </a:pPr>
            <a:endParaRPr lang="tr-TR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544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2795" y="1309116"/>
            <a:ext cx="8537426" cy="4058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4715" y="1915667"/>
            <a:ext cx="7200900" cy="462280"/>
          </a:xfrm>
          <a:custGeom>
            <a:avLst/>
            <a:gdLst/>
            <a:ahLst/>
            <a:cxnLst/>
            <a:rect l="l" t="t" r="r" b="b"/>
            <a:pathLst>
              <a:path w="7200900" h="462280">
                <a:moveTo>
                  <a:pt x="0" y="461772"/>
                </a:moveTo>
                <a:lnTo>
                  <a:pt x="7200900" y="461772"/>
                </a:lnTo>
                <a:lnTo>
                  <a:pt x="7200900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4065" y="1938909"/>
            <a:ext cx="5928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dirty="0">
                <a:latin typeface="Times New Roman"/>
                <a:cs typeface="Times New Roman"/>
              </a:rPr>
              <a:t>Bakteri </a:t>
            </a:r>
            <a:r>
              <a:rPr sz="2400" b="0" spc="-5" dirty="0">
                <a:latin typeface="Times New Roman"/>
                <a:cs typeface="Times New Roman"/>
              </a:rPr>
              <a:t>DNA polimeraz </a:t>
            </a:r>
            <a:r>
              <a:rPr sz="2400" b="0" dirty="0">
                <a:latin typeface="Times New Roman"/>
                <a:cs typeface="Times New Roman"/>
              </a:rPr>
              <a:t>I, II ve III’ün</a:t>
            </a:r>
            <a:r>
              <a:rPr sz="2400" b="0" spc="-185" dirty="0">
                <a:latin typeface="Times New Roman"/>
                <a:cs typeface="Times New Roman"/>
              </a:rPr>
              <a:t> </a:t>
            </a:r>
            <a:r>
              <a:rPr sz="2400" b="0" spc="-5" dirty="0">
                <a:latin typeface="Times New Roman"/>
                <a:cs typeface="Times New Roman"/>
              </a:rPr>
              <a:t>özellikleri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4715" y="2377439"/>
            <a:ext cx="1792605" cy="463550"/>
          </a:xfrm>
          <a:custGeom>
            <a:avLst/>
            <a:gdLst/>
            <a:ahLst/>
            <a:cxnLst/>
            <a:rect l="l" t="t" r="r" b="b"/>
            <a:pathLst>
              <a:path w="1792605" h="463550">
                <a:moveTo>
                  <a:pt x="0" y="463296"/>
                </a:moveTo>
                <a:lnTo>
                  <a:pt x="1792224" y="463296"/>
                </a:lnTo>
                <a:lnTo>
                  <a:pt x="1792224" y="0"/>
                </a:lnTo>
                <a:lnTo>
                  <a:pt x="0" y="0"/>
                </a:lnTo>
                <a:lnTo>
                  <a:pt x="0" y="463296"/>
                </a:lnTo>
                <a:close/>
              </a:path>
            </a:pathLst>
          </a:custGeom>
          <a:solidFill>
            <a:srgbClr val="E2E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4715" y="2886455"/>
            <a:ext cx="3672840" cy="429895"/>
          </a:xfrm>
          <a:custGeom>
            <a:avLst/>
            <a:gdLst/>
            <a:ahLst/>
            <a:cxnLst/>
            <a:rect l="l" t="t" r="r" b="b"/>
            <a:pathLst>
              <a:path w="3672840" h="429895">
                <a:moveTo>
                  <a:pt x="0" y="429768"/>
                </a:moveTo>
                <a:lnTo>
                  <a:pt x="3672840" y="429768"/>
                </a:lnTo>
                <a:lnTo>
                  <a:pt x="3672840" y="0"/>
                </a:lnTo>
                <a:lnTo>
                  <a:pt x="0" y="0"/>
                </a:lnTo>
                <a:lnTo>
                  <a:pt x="0" y="4297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5567" y="3361944"/>
            <a:ext cx="3672840" cy="431800"/>
          </a:xfrm>
          <a:custGeom>
            <a:avLst/>
            <a:gdLst/>
            <a:ahLst/>
            <a:cxnLst/>
            <a:rect l="l" t="t" r="r" b="b"/>
            <a:pathLst>
              <a:path w="3672840" h="431800">
                <a:moveTo>
                  <a:pt x="0" y="431291"/>
                </a:moveTo>
                <a:lnTo>
                  <a:pt x="3672839" y="431291"/>
                </a:lnTo>
                <a:lnTo>
                  <a:pt x="3672839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03375" y="3823715"/>
            <a:ext cx="3672840" cy="408940"/>
          </a:xfrm>
          <a:custGeom>
            <a:avLst/>
            <a:gdLst/>
            <a:ahLst/>
            <a:cxnLst/>
            <a:rect l="l" t="t" r="r" b="b"/>
            <a:pathLst>
              <a:path w="3672840" h="408939">
                <a:moveTo>
                  <a:pt x="0" y="408431"/>
                </a:moveTo>
                <a:lnTo>
                  <a:pt x="3672840" y="408431"/>
                </a:lnTo>
                <a:lnTo>
                  <a:pt x="3672840" y="0"/>
                </a:lnTo>
                <a:lnTo>
                  <a:pt x="0" y="0"/>
                </a:lnTo>
                <a:lnTo>
                  <a:pt x="0" y="4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15567" y="4232147"/>
            <a:ext cx="3672840" cy="431800"/>
          </a:xfrm>
          <a:custGeom>
            <a:avLst/>
            <a:gdLst/>
            <a:ahLst/>
            <a:cxnLst/>
            <a:rect l="l" t="t" r="r" b="b"/>
            <a:pathLst>
              <a:path w="3672840" h="431800">
                <a:moveTo>
                  <a:pt x="0" y="431291"/>
                </a:moveTo>
                <a:lnTo>
                  <a:pt x="3672839" y="431291"/>
                </a:lnTo>
                <a:lnTo>
                  <a:pt x="3672839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3672" y="4663440"/>
            <a:ext cx="3860800" cy="431800"/>
          </a:xfrm>
          <a:custGeom>
            <a:avLst/>
            <a:gdLst/>
            <a:ahLst/>
            <a:cxnLst/>
            <a:rect l="l" t="t" r="r" b="b"/>
            <a:pathLst>
              <a:path w="3860800" h="431800">
                <a:moveTo>
                  <a:pt x="0" y="431292"/>
                </a:moveTo>
                <a:lnTo>
                  <a:pt x="3860291" y="431292"/>
                </a:lnTo>
                <a:lnTo>
                  <a:pt x="3860291" y="0"/>
                </a:lnTo>
                <a:lnTo>
                  <a:pt x="0" y="0"/>
                </a:lnTo>
                <a:lnTo>
                  <a:pt x="0" y="4312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4065" y="2243942"/>
            <a:ext cx="3258185" cy="2805430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400" spc="-5" dirty="0">
                <a:latin typeface="Times New Roman"/>
                <a:cs typeface="Times New Roman"/>
              </a:rPr>
              <a:t>Özellikler</a:t>
            </a:r>
            <a:endParaRPr sz="2400">
              <a:latin typeface="Times New Roman"/>
              <a:cs typeface="Times New Roman"/>
            </a:endParaRPr>
          </a:p>
          <a:p>
            <a:pPr marL="720725" marR="40640" indent="-708660">
              <a:lnSpc>
                <a:spcPct val="142100"/>
              </a:lnSpc>
              <a:spcBef>
                <a:spcPts val="15"/>
              </a:spcBef>
            </a:pPr>
            <a:r>
              <a:rPr sz="2200" spc="-5" dirty="0">
                <a:latin typeface="Times New Roman"/>
                <a:cs typeface="Times New Roman"/>
              </a:rPr>
              <a:t>Zincir </a:t>
            </a:r>
            <a:r>
              <a:rPr sz="2200" spc="-10" dirty="0">
                <a:latin typeface="Times New Roman"/>
                <a:cs typeface="Times New Roman"/>
              </a:rPr>
              <a:t>sentezini </a:t>
            </a:r>
            <a:r>
              <a:rPr sz="2200" spc="-5" dirty="0">
                <a:latin typeface="Times New Roman"/>
                <a:cs typeface="Times New Roman"/>
              </a:rPr>
              <a:t>başlatma  polimerleşme</a:t>
            </a:r>
            <a:endParaRPr sz="2200">
              <a:latin typeface="Times New Roman"/>
              <a:cs typeface="Times New Roman"/>
            </a:endParaRPr>
          </a:p>
          <a:p>
            <a:pPr marL="733425" marR="28575" indent="-12700">
              <a:lnSpc>
                <a:spcPct val="121700"/>
              </a:lnSpc>
              <a:spcBef>
                <a:spcPts val="425"/>
              </a:spcBef>
            </a:pPr>
            <a:r>
              <a:rPr sz="2200" spc="-5" dirty="0">
                <a:latin typeface="Times New Roman"/>
                <a:cs typeface="Times New Roman"/>
              </a:rPr>
              <a:t>ekzonükleaz aktivitesi  ekzonükleaz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aktivitesi</a:t>
            </a:r>
            <a:endParaRPr sz="2200">
              <a:latin typeface="Times New Roman"/>
              <a:cs typeface="Times New Roman"/>
            </a:endParaRPr>
          </a:p>
          <a:p>
            <a:pPr marL="41275">
              <a:lnSpc>
                <a:spcPct val="100000"/>
              </a:lnSpc>
              <a:spcBef>
                <a:spcPts val="760"/>
              </a:spcBef>
            </a:pPr>
            <a:r>
              <a:rPr sz="2200" spc="-5" dirty="0">
                <a:latin typeface="Times New Roman"/>
                <a:cs typeface="Times New Roman"/>
              </a:rPr>
              <a:t>1 hücredeki polimeraz sayısı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00492" y="6532685"/>
            <a:ext cx="7454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b="1" spc="-20" dirty="0">
                <a:latin typeface="Arial"/>
                <a:cs typeface="Arial"/>
              </a:rPr>
              <a:t>Table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11.2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777" y="6549803"/>
            <a:ext cx="1640839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dirty="0">
                <a:latin typeface="Arial"/>
                <a:cs typeface="Arial"/>
              </a:rPr>
              <a:t>© 2012 Pearson Education,</a:t>
            </a:r>
            <a:r>
              <a:rPr sz="900" spc="-1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Inc.</a:t>
            </a:r>
            <a:endParaRPr sz="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7182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tr-TR" b="1" u="sng" spc="10" dirty="0" err="1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Ökaryotlarda</a:t>
            </a:r>
            <a:r>
              <a:rPr lang="tr-TR" b="1" spc="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tr-TR" b="1" spc="25" dirty="0">
                <a:solidFill>
                  <a:srgbClr val="C00000"/>
                </a:solidFill>
                <a:latin typeface="Arial"/>
                <a:cs typeface="Arial"/>
              </a:rPr>
              <a:t>DNA</a:t>
            </a:r>
            <a:r>
              <a:rPr lang="tr-TR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tr-TR" b="1" spc="10" dirty="0" err="1">
                <a:solidFill>
                  <a:srgbClr val="C00000"/>
                </a:solidFill>
                <a:latin typeface="Arial"/>
                <a:cs typeface="Arial"/>
              </a:rPr>
              <a:t>Polimerazlar</a:t>
            </a:r>
            <a:r>
              <a:rPr lang="tr-TR" b="1" spc="10" dirty="0">
                <a:solidFill>
                  <a:srgbClr val="C00000"/>
                </a:solidFill>
                <a:latin typeface="Arial"/>
                <a:cs typeface="Arial"/>
              </a:rPr>
              <a:t/>
            </a:r>
            <a:br>
              <a:rPr lang="tr-TR" b="1" spc="10" dirty="0">
                <a:solidFill>
                  <a:srgbClr val="C00000"/>
                </a:solidFill>
                <a:latin typeface="Arial"/>
                <a:cs typeface="Arial"/>
              </a:rPr>
            </a:br>
            <a:endParaRPr lang="tr-T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1" t="56820" r="13880" b="18199"/>
          <a:stretch/>
        </p:blipFill>
        <p:spPr bwMode="auto">
          <a:xfrm>
            <a:off x="15688" y="2564904"/>
            <a:ext cx="9380847" cy="2962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79512" y="1484784"/>
            <a:ext cx="896448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spc="20" dirty="0">
                <a:cs typeface="Arial"/>
              </a:rPr>
              <a:t>En </a:t>
            </a:r>
            <a:r>
              <a:rPr lang="tr-TR" sz="2800" spc="15" dirty="0">
                <a:cs typeface="Arial"/>
              </a:rPr>
              <a:t>az </a:t>
            </a:r>
            <a:r>
              <a:rPr lang="tr-TR" sz="2800" spc="20" dirty="0">
                <a:cs typeface="Arial"/>
              </a:rPr>
              <a:t>5 DNA </a:t>
            </a:r>
            <a:r>
              <a:rPr lang="tr-TR" sz="2800" spc="10" dirty="0">
                <a:cs typeface="Arial"/>
              </a:rPr>
              <a:t>–</a:t>
            </a:r>
            <a:r>
              <a:rPr lang="tr-TR" sz="2800" spc="10" dirty="0" err="1">
                <a:cs typeface="Arial"/>
              </a:rPr>
              <a:t>polimeraz</a:t>
            </a:r>
            <a:r>
              <a:rPr lang="tr-TR" sz="2800" spc="10" dirty="0">
                <a:cs typeface="Arial"/>
              </a:rPr>
              <a:t> enzimi memelilerde </a:t>
            </a:r>
            <a:r>
              <a:rPr lang="tr-TR" sz="2800" spc="10" dirty="0" err="1">
                <a:cs typeface="Arial"/>
              </a:rPr>
              <a:t>replikasyonda</a:t>
            </a:r>
            <a:r>
              <a:rPr lang="tr-TR" sz="2800" spc="10" dirty="0">
                <a:cs typeface="Arial"/>
              </a:rPr>
              <a:t> </a:t>
            </a:r>
            <a:r>
              <a:rPr lang="tr-TR" sz="2800" spc="15" dirty="0">
                <a:cs typeface="Arial"/>
              </a:rPr>
              <a:t>görev</a:t>
            </a:r>
            <a:r>
              <a:rPr lang="tr-TR" sz="2800" spc="90" dirty="0">
                <a:cs typeface="Arial"/>
              </a:rPr>
              <a:t> </a:t>
            </a:r>
            <a:r>
              <a:rPr lang="tr-TR" sz="2800" spc="5" dirty="0" smtClean="0">
                <a:cs typeface="Arial"/>
              </a:rPr>
              <a:t>alırlar;</a:t>
            </a:r>
            <a:endParaRPr lang="tr-TR" sz="2800" dirty="0">
              <a:cs typeface="Arial"/>
            </a:endParaRPr>
          </a:p>
          <a:p>
            <a:endParaRPr lang="tr-TR" sz="6600" dirty="0"/>
          </a:p>
        </p:txBody>
      </p:sp>
    </p:spTree>
    <p:extLst>
      <p:ext uri="{BB962C8B-B14F-4D97-AF65-F5344CB8AC3E}">
        <p14:creationId xmlns:p14="http://schemas.microsoft.com/office/powerpoint/2010/main" val="249270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1196753"/>
            <a:ext cx="8507288" cy="4929410"/>
          </a:xfrm>
        </p:spPr>
        <p:txBody>
          <a:bodyPr>
            <a:normAutofit/>
          </a:bodyPr>
          <a:lstStyle/>
          <a:p>
            <a:pPr marL="355600" marR="98425">
              <a:spcBef>
                <a:spcPts val="100"/>
              </a:spcBef>
            </a:pPr>
            <a:r>
              <a:rPr lang="tr-TR" sz="1800" spc="-85" dirty="0">
                <a:cs typeface="Verdana"/>
              </a:rPr>
              <a:t>Sarmalın </a:t>
            </a:r>
            <a:r>
              <a:rPr lang="tr-TR" sz="1800" spc="-160" dirty="0">
                <a:cs typeface="Verdana"/>
              </a:rPr>
              <a:t>iki </a:t>
            </a:r>
            <a:r>
              <a:rPr lang="tr-TR" sz="1800" spc="-160" dirty="0" smtClean="0">
                <a:cs typeface="Verdana"/>
              </a:rPr>
              <a:t>  </a:t>
            </a:r>
            <a:r>
              <a:rPr lang="tr-TR" sz="1800" spc="-100" dirty="0" smtClean="0">
                <a:cs typeface="Verdana"/>
              </a:rPr>
              <a:t>zinciri </a:t>
            </a:r>
            <a:r>
              <a:rPr lang="tr-TR" sz="1800" spc="-75" dirty="0">
                <a:cs typeface="Verdana"/>
              </a:rPr>
              <a:t>birbirine </a:t>
            </a:r>
            <a:r>
              <a:rPr lang="tr-TR" sz="1800" spc="10" dirty="0">
                <a:cs typeface="Verdana"/>
              </a:rPr>
              <a:t>göre </a:t>
            </a:r>
            <a:r>
              <a:rPr lang="tr-TR" sz="1800" u="sng" spc="-30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antiparaleldir</a:t>
            </a:r>
            <a:r>
              <a:rPr lang="tr-TR" sz="1800" u="sng" spc="-30" dirty="0" smtClean="0">
                <a:uFill>
                  <a:solidFill>
                    <a:srgbClr val="000000"/>
                  </a:solidFill>
                </a:uFill>
                <a:cs typeface="Verdana"/>
              </a:rPr>
              <a:t>  </a:t>
            </a:r>
            <a:r>
              <a:rPr lang="tr-TR" sz="1800" spc="-515" dirty="0" smtClean="0">
                <a:cs typeface="Verdana"/>
              </a:rPr>
              <a:t>             </a:t>
            </a:r>
            <a:r>
              <a:rPr lang="tr-TR" sz="1800" spc="-125" dirty="0" smtClean="0">
                <a:cs typeface="Verdana"/>
              </a:rPr>
              <a:t>( biri   </a:t>
            </a:r>
            <a:r>
              <a:rPr lang="tr-TR" sz="1800" spc="-120" dirty="0">
                <a:cs typeface="Verdana"/>
              </a:rPr>
              <a:t>5’-3’  </a:t>
            </a:r>
            <a:r>
              <a:rPr lang="tr-TR" sz="1800" spc="-20" dirty="0">
                <a:cs typeface="Verdana"/>
              </a:rPr>
              <a:t>yönündeyken </a:t>
            </a:r>
            <a:r>
              <a:rPr lang="tr-TR" sz="1800" spc="-75" dirty="0" smtClean="0">
                <a:cs typeface="Verdana"/>
              </a:rPr>
              <a:t>di</a:t>
            </a:r>
            <a:r>
              <a:rPr lang="tr-TR" sz="1800" spc="-75" dirty="0" smtClean="0">
                <a:cs typeface="Times New Roman"/>
              </a:rPr>
              <a:t>ğ</a:t>
            </a:r>
            <a:r>
              <a:rPr lang="tr-TR" sz="1800" spc="-75" dirty="0" smtClean="0">
                <a:cs typeface="Verdana"/>
              </a:rPr>
              <a:t>eri  </a:t>
            </a:r>
            <a:r>
              <a:rPr lang="tr-TR" sz="1800" spc="-50" dirty="0">
                <a:cs typeface="Verdana"/>
              </a:rPr>
              <a:t>3’-</a:t>
            </a:r>
            <a:r>
              <a:rPr lang="tr-TR" sz="1800" spc="-50" dirty="0" smtClean="0">
                <a:cs typeface="Verdana"/>
              </a:rPr>
              <a:t>5’</a:t>
            </a:r>
            <a:r>
              <a:rPr lang="tr-TR" sz="1800" spc="-355" dirty="0" smtClean="0">
                <a:cs typeface="Verdana"/>
              </a:rPr>
              <a:t> </a:t>
            </a:r>
            <a:r>
              <a:rPr lang="tr-TR" sz="1800" spc="-35" dirty="0" smtClean="0">
                <a:cs typeface="Verdana"/>
              </a:rPr>
              <a:t>yönünde).</a:t>
            </a:r>
            <a:endParaRPr lang="tr-TR" sz="1800" dirty="0">
              <a:cs typeface="Verdana"/>
            </a:endParaRPr>
          </a:p>
          <a:p>
            <a:pPr marL="355600" marR="5080">
              <a:spcBef>
                <a:spcPts val="2000"/>
              </a:spcBef>
            </a:pPr>
            <a:r>
              <a:rPr lang="tr-TR" sz="1800" u="sng" spc="10" dirty="0">
                <a:uFill>
                  <a:solidFill>
                    <a:srgbClr val="000000"/>
                  </a:solidFill>
                </a:uFill>
                <a:cs typeface="Verdana"/>
              </a:rPr>
              <a:t>DNA </a:t>
            </a:r>
            <a:r>
              <a:rPr lang="tr-TR" sz="1800" u="sng" spc="-40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polimeraz</a:t>
            </a:r>
            <a:r>
              <a:rPr lang="tr-TR" sz="1800" u="sng" spc="-40" dirty="0" smtClean="0">
                <a:uFill>
                  <a:solidFill>
                    <a:srgbClr val="000000"/>
                  </a:solidFill>
                </a:uFill>
                <a:cs typeface="Verdana"/>
              </a:rPr>
              <a:t>,</a:t>
            </a:r>
            <a:r>
              <a:rPr lang="tr-TR" sz="1800" spc="-40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1800" spc="10" dirty="0" smtClean="0">
                <a:cs typeface="Verdana"/>
              </a:rPr>
              <a:t>DNA </a:t>
            </a:r>
            <a:r>
              <a:rPr lang="tr-TR" sz="1800" spc="-90" dirty="0">
                <a:cs typeface="Verdana"/>
              </a:rPr>
              <a:t>sentezini </a:t>
            </a:r>
            <a:r>
              <a:rPr lang="tr-TR" sz="1800" u="sng" spc="80" dirty="0">
                <a:uFill>
                  <a:solidFill>
                    <a:srgbClr val="000000"/>
                  </a:solidFill>
                </a:uFill>
                <a:cs typeface="Verdana"/>
              </a:rPr>
              <a:t>sadece </a:t>
            </a:r>
            <a:r>
              <a:rPr lang="tr-TR" sz="1800" u="sng" spc="-50" dirty="0">
                <a:uFill>
                  <a:solidFill>
                    <a:srgbClr val="000000"/>
                  </a:solidFill>
                </a:uFill>
                <a:cs typeface="Verdana"/>
              </a:rPr>
              <a:t>5’-3’ </a:t>
            </a:r>
            <a:r>
              <a:rPr lang="tr-TR" sz="1800" u="sng" spc="-35" dirty="0">
                <a:uFill>
                  <a:solidFill>
                    <a:srgbClr val="000000"/>
                  </a:solidFill>
                </a:uFill>
                <a:cs typeface="Verdana"/>
              </a:rPr>
              <a:t>yönünde </a:t>
            </a:r>
            <a:r>
              <a:rPr lang="tr-TR" sz="1800" spc="-35" dirty="0">
                <a:cs typeface="Verdana"/>
              </a:rPr>
              <a:t> </a:t>
            </a:r>
            <a:r>
              <a:rPr lang="tr-TR" sz="1800" spc="-60" dirty="0">
                <a:cs typeface="Verdana"/>
              </a:rPr>
              <a:t>gerçekle</a:t>
            </a:r>
            <a:r>
              <a:rPr lang="tr-TR" sz="1800" spc="-60" dirty="0">
                <a:cs typeface="Times New Roman"/>
              </a:rPr>
              <a:t>ş</a:t>
            </a:r>
            <a:r>
              <a:rPr lang="tr-TR" sz="1800" spc="-60" dirty="0">
                <a:cs typeface="Verdana"/>
              </a:rPr>
              <a:t>tirebilir.</a:t>
            </a:r>
            <a:endParaRPr lang="tr-TR" sz="1800" dirty="0">
              <a:cs typeface="Verdana"/>
            </a:endParaRPr>
          </a:p>
          <a:p>
            <a:pPr eaLnBrk="1" hangingPunct="1"/>
            <a:r>
              <a:rPr lang="tr-TR" altLang="en-US" sz="1800" dirty="0" smtClean="0"/>
              <a:t>Yani iki yöndeki </a:t>
            </a:r>
            <a:r>
              <a:rPr lang="tr-TR" altLang="en-US" sz="1800" dirty="0" err="1" smtClean="0"/>
              <a:t>replikasyon</a:t>
            </a:r>
            <a:r>
              <a:rPr lang="tr-TR" altLang="en-US" sz="1800" dirty="0" smtClean="0"/>
              <a:t> çatallarında </a:t>
            </a:r>
            <a:r>
              <a:rPr lang="tr-TR" altLang="en-US" sz="1800" dirty="0" err="1" smtClean="0"/>
              <a:t>replikasyon</a:t>
            </a:r>
            <a:r>
              <a:rPr lang="tr-TR" altLang="en-US" sz="1800" dirty="0" smtClean="0"/>
              <a:t> 5</a:t>
            </a:r>
            <a:r>
              <a:rPr lang="tr-TR" altLang="en-US" sz="1800" dirty="0" smtClean="0">
                <a:sym typeface="Symbol" pitchFamily="18" charset="2"/>
              </a:rPr>
              <a:t></a:t>
            </a:r>
            <a:r>
              <a:rPr lang="tr-TR" altLang="en-US" sz="1800" dirty="0" smtClean="0"/>
              <a:t> </a:t>
            </a:r>
            <a:r>
              <a:rPr lang="tr-TR" altLang="en-US" sz="1800" dirty="0" smtClean="0">
                <a:sym typeface="Symbol" pitchFamily="18" charset="2"/>
              </a:rPr>
              <a:t></a:t>
            </a:r>
            <a:r>
              <a:rPr lang="tr-TR" altLang="en-US" sz="1800" dirty="0" smtClean="0"/>
              <a:t> 3</a:t>
            </a:r>
            <a:r>
              <a:rPr lang="tr-TR" altLang="en-US" sz="1800" dirty="0" smtClean="0">
                <a:sym typeface="Symbol" pitchFamily="18" charset="2"/>
              </a:rPr>
              <a:t></a:t>
            </a:r>
            <a:r>
              <a:rPr lang="tr-TR" altLang="en-US" sz="1800" dirty="0" smtClean="0"/>
              <a:t> yönünde ilerler; </a:t>
            </a:r>
          </a:p>
          <a:p>
            <a:pPr eaLnBrk="1" hangingPunct="1"/>
            <a:r>
              <a:rPr lang="tr-TR" altLang="en-US" sz="1800" dirty="0" smtClean="0"/>
              <a:t>Kalıp olarak görev gören kol 3</a:t>
            </a:r>
            <a:r>
              <a:rPr lang="tr-TR" altLang="en-US" sz="1800" dirty="0" smtClean="0">
                <a:sym typeface="Symbol" pitchFamily="18" charset="2"/>
              </a:rPr>
              <a:t></a:t>
            </a:r>
            <a:r>
              <a:rPr lang="tr-TR" altLang="en-US" sz="1800" dirty="0" smtClean="0"/>
              <a:t> </a:t>
            </a:r>
            <a:r>
              <a:rPr lang="tr-TR" altLang="en-US" sz="1800" dirty="0" smtClean="0">
                <a:sym typeface="Symbol" pitchFamily="18" charset="2"/>
              </a:rPr>
              <a:t></a:t>
            </a:r>
            <a:r>
              <a:rPr lang="tr-TR" altLang="en-US" sz="1800" dirty="0" smtClean="0"/>
              <a:t> 5</a:t>
            </a:r>
            <a:r>
              <a:rPr lang="tr-TR" altLang="en-US" sz="1800" dirty="0" smtClean="0">
                <a:sym typeface="Symbol" pitchFamily="18" charset="2"/>
              </a:rPr>
              <a:t></a:t>
            </a:r>
            <a:r>
              <a:rPr lang="tr-TR" altLang="en-US" sz="1800" dirty="0" smtClean="0"/>
              <a:t> yönünde okunur.</a:t>
            </a:r>
          </a:p>
          <a:p>
            <a:pPr eaLnBrk="1" hangingPunct="1"/>
            <a:r>
              <a:rPr lang="tr-TR" altLang="en-US" sz="1800" dirty="0" smtClean="0"/>
              <a:t>Bu bir sorun oluşturur !!!</a:t>
            </a:r>
            <a:r>
              <a:rPr lang="tr-TR" altLang="en-US" sz="2000" dirty="0" smtClean="0"/>
              <a:t> </a:t>
            </a:r>
          </a:p>
          <a:p>
            <a:pPr eaLnBrk="1" hangingPunct="1"/>
            <a:endParaRPr lang="en-US" altLang="en-US" sz="2000" dirty="0" smtClean="0"/>
          </a:p>
        </p:txBody>
      </p:sp>
      <p:pic>
        <p:nvPicPr>
          <p:cNvPr id="17411" name="Picture 5" descr="http://upload.wikimedia.org/wikipedia/commons/thumb/0/0a/Replication_fork.svg/2000px-Replication_fork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80928"/>
            <a:ext cx="5808662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aşlık 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algn="l"/>
            <a:r>
              <a:rPr lang="tr-TR" sz="4000" b="1" spc="-240" dirty="0">
                <a:solidFill>
                  <a:srgbClr val="FF0000"/>
                </a:solidFill>
                <a:cs typeface="Arial"/>
              </a:rPr>
              <a:t>4) DNA </a:t>
            </a:r>
            <a:r>
              <a:rPr lang="tr-TR" sz="4000" b="1" spc="-95" dirty="0" err="1">
                <a:solidFill>
                  <a:srgbClr val="FF0000"/>
                </a:solidFill>
                <a:cs typeface="Arial"/>
              </a:rPr>
              <a:t>polimeraz</a:t>
            </a:r>
            <a:r>
              <a:rPr lang="tr-TR" sz="4000" b="1" spc="-9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4000" b="1" spc="-60" dirty="0">
                <a:solidFill>
                  <a:srgbClr val="FF0000"/>
                </a:solidFill>
                <a:cs typeface="Arial"/>
              </a:rPr>
              <a:t>aktivitesi, </a:t>
            </a:r>
            <a:r>
              <a:rPr lang="tr-TR" sz="4000" b="1" spc="-145" dirty="0">
                <a:solidFill>
                  <a:srgbClr val="FF0000"/>
                </a:solidFill>
                <a:cs typeface="Arial"/>
              </a:rPr>
              <a:t>sentez </a:t>
            </a:r>
            <a:r>
              <a:rPr lang="tr-TR" sz="4000" b="1" spc="-150" dirty="0">
                <a:solidFill>
                  <a:srgbClr val="FF0000"/>
                </a:solidFill>
                <a:cs typeface="Arial"/>
              </a:rPr>
              <a:t>ve</a:t>
            </a:r>
            <a:r>
              <a:rPr lang="tr-TR" sz="4000" b="1" spc="-110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4000" b="1" spc="-175" dirty="0" smtClean="0">
                <a:solidFill>
                  <a:srgbClr val="FF0000"/>
                </a:solidFill>
                <a:cs typeface="Arial"/>
              </a:rPr>
              <a:t>uzama</a:t>
            </a:r>
            <a:r>
              <a:rPr lang="tr-TR" sz="3600" b="1" dirty="0" smtClean="0">
                <a:solidFill>
                  <a:srgbClr val="FF0000"/>
                </a:solidFill>
              </a:rPr>
              <a:t/>
            </a:r>
            <a:br>
              <a:rPr lang="tr-TR" sz="3600" b="1" dirty="0" smtClean="0">
                <a:solidFill>
                  <a:srgbClr val="FF0000"/>
                </a:solidFill>
              </a:rPr>
            </a:br>
            <a:r>
              <a:rPr lang="tr-TR" sz="3600" b="1" dirty="0" smtClean="0">
                <a:solidFill>
                  <a:srgbClr val="FF0000"/>
                </a:solidFill>
              </a:rPr>
              <a:t> 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90713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bealbio.wikispaces.com/file/view/dsDNA.jpg/166732981/350x272/dsD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398463"/>
            <a:ext cx="6646863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59" name="Düz Ok Bağlayıcısı 8"/>
          <p:cNvCxnSpPr>
            <a:cxnSpLocks noChangeShapeType="1"/>
          </p:cNvCxnSpPr>
          <p:nvPr/>
        </p:nvCxnSpPr>
        <p:spPr bwMode="auto">
          <a:xfrm>
            <a:off x="7104063" y="831850"/>
            <a:ext cx="0" cy="1571625"/>
          </a:xfrm>
          <a:prstGeom prst="straightConnector1">
            <a:avLst/>
          </a:prstGeom>
          <a:noFill/>
          <a:ln w="47625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0" name="Metin kutusu 2"/>
          <p:cNvSpPr txBox="1">
            <a:spLocks noChangeArrowheads="1"/>
          </p:cNvSpPr>
          <p:nvPr/>
        </p:nvSpPr>
        <p:spPr bwMode="auto">
          <a:xfrm>
            <a:off x="7418388" y="1639888"/>
            <a:ext cx="1374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tr-TR"/>
              <a:t>Okuma yönü</a:t>
            </a:r>
          </a:p>
        </p:txBody>
      </p:sp>
      <p:cxnSp>
        <p:nvCxnSpPr>
          <p:cNvPr id="19461" name="Düz Ok Bağlayıcısı 8"/>
          <p:cNvCxnSpPr>
            <a:cxnSpLocks noChangeShapeType="1"/>
          </p:cNvCxnSpPr>
          <p:nvPr/>
        </p:nvCxnSpPr>
        <p:spPr bwMode="auto">
          <a:xfrm>
            <a:off x="1098550" y="831850"/>
            <a:ext cx="0" cy="1571625"/>
          </a:xfrm>
          <a:prstGeom prst="straightConnector1">
            <a:avLst/>
          </a:prstGeom>
          <a:noFill/>
          <a:ln w="47625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2" name="Metin kutusu 7"/>
          <p:cNvSpPr txBox="1">
            <a:spLocks noChangeArrowheads="1"/>
          </p:cNvSpPr>
          <p:nvPr/>
        </p:nvSpPr>
        <p:spPr bwMode="auto">
          <a:xfrm>
            <a:off x="255588" y="2403475"/>
            <a:ext cx="1323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tr-TR"/>
              <a:t>Sentez yönü</a:t>
            </a:r>
          </a:p>
        </p:txBody>
      </p:sp>
    </p:spTree>
    <p:extLst>
      <p:ext uri="{BB962C8B-B14F-4D97-AF65-F5344CB8AC3E}">
        <p14:creationId xmlns:p14="http://schemas.microsoft.com/office/powerpoint/2010/main" val="95520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spc="-240" dirty="0" smtClean="0">
                <a:solidFill>
                  <a:srgbClr val="FF0000"/>
                </a:solidFill>
                <a:cs typeface="Arial"/>
              </a:rPr>
              <a:t>4) DNA </a:t>
            </a:r>
            <a:r>
              <a:rPr lang="tr-TR" sz="3600" b="1" spc="-95" dirty="0" err="1" smtClean="0">
                <a:solidFill>
                  <a:srgbClr val="FF0000"/>
                </a:solidFill>
                <a:cs typeface="Arial"/>
              </a:rPr>
              <a:t>polimeraz</a:t>
            </a:r>
            <a:r>
              <a:rPr lang="tr-TR" sz="3600" b="1" spc="-95" dirty="0" smtClean="0">
                <a:solidFill>
                  <a:srgbClr val="FF0000"/>
                </a:solidFill>
                <a:cs typeface="Arial"/>
              </a:rPr>
              <a:t> </a:t>
            </a:r>
            <a:r>
              <a:rPr lang="tr-TR" sz="3600" b="1" spc="-60" dirty="0" smtClean="0">
                <a:solidFill>
                  <a:srgbClr val="FF0000"/>
                </a:solidFill>
                <a:cs typeface="Arial"/>
              </a:rPr>
              <a:t>aktivitesi, </a:t>
            </a:r>
            <a:r>
              <a:rPr lang="tr-TR" sz="3600" b="1" spc="-145" dirty="0" smtClean="0">
                <a:solidFill>
                  <a:srgbClr val="FF0000"/>
                </a:solidFill>
                <a:cs typeface="Arial"/>
              </a:rPr>
              <a:t>sentez </a:t>
            </a:r>
            <a:r>
              <a:rPr lang="tr-TR" sz="3600" b="1" spc="-150" dirty="0" smtClean="0">
                <a:solidFill>
                  <a:srgbClr val="FF0000"/>
                </a:solidFill>
                <a:cs typeface="Arial"/>
              </a:rPr>
              <a:t>ve</a:t>
            </a:r>
            <a:r>
              <a:rPr lang="tr-TR" sz="3600" b="1" spc="-110" dirty="0" smtClean="0">
                <a:solidFill>
                  <a:srgbClr val="FF0000"/>
                </a:solidFill>
                <a:cs typeface="Arial"/>
              </a:rPr>
              <a:t> </a:t>
            </a:r>
            <a:r>
              <a:rPr lang="tr-TR" sz="3600" b="1" spc="-175" dirty="0" smtClean="0">
                <a:solidFill>
                  <a:srgbClr val="FF0000"/>
                </a:solidFill>
                <a:cs typeface="Arial"/>
              </a:rPr>
              <a:t>uzama</a:t>
            </a:r>
            <a:endParaRPr lang="tr-TR" sz="3600" dirty="0"/>
          </a:p>
        </p:txBody>
      </p:sp>
      <p:pic>
        <p:nvPicPr>
          <p:cNvPr id="8195" name="Picture 3" descr="C:\Users\PRO2000\Desktop\Resim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4" b="23619"/>
          <a:stretch/>
        </p:blipFill>
        <p:spPr bwMode="auto">
          <a:xfrm>
            <a:off x="266031" y="1844824"/>
            <a:ext cx="8682669" cy="34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890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2" t="61456" r="45517"/>
          <a:stretch/>
        </p:blipFill>
        <p:spPr bwMode="auto">
          <a:xfrm>
            <a:off x="899592" y="1988840"/>
            <a:ext cx="694283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592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spc="-240" dirty="0">
                <a:solidFill>
                  <a:srgbClr val="FF0000"/>
                </a:solidFill>
                <a:cs typeface="Arial"/>
              </a:rPr>
              <a:t>4) DNA </a:t>
            </a:r>
            <a:r>
              <a:rPr lang="tr-TR" sz="3600" b="1" spc="-95" dirty="0" err="1">
                <a:solidFill>
                  <a:srgbClr val="FF0000"/>
                </a:solidFill>
                <a:cs typeface="Arial"/>
              </a:rPr>
              <a:t>polimeraz</a:t>
            </a:r>
            <a:r>
              <a:rPr lang="tr-TR" sz="3600" b="1" spc="-9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3600" b="1" spc="-60" dirty="0">
                <a:solidFill>
                  <a:srgbClr val="FF0000"/>
                </a:solidFill>
                <a:cs typeface="Arial"/>
              </a:rPr>
              <a:t>aktivitesi, </a:t>
            </a:r>
            <a:r>
              <a:rPr lang="tr-TR" sz="3600" b="1" spc="-145" dirty="0">
                <a:solidFill>
                  <a:srgbClr val="FF0000"/>
                </a:solidFill>
                <a:cs typeface="Arial"/>
              </a:rPr>
              <a:t>sentez </a:t>
            </a:r>
            <a:r>
              <a:rPr lang="tr-TR" sz="3600" b="1" spc="-150" dirty="0">
                <a:solidFill>
                  <a:srgbClr val="FF0000"/>
                </a:solidFill>
                <a:cs typeface="Arial"/>
              </a:rPr>
              <a:t>ve</a:t>
            </a:r>
            <a:r>
              <a:rPr lang="tr-TR" sz="3600" b="1" spc="-110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3600" b="1" spc="-175" dirty="0">
                <a:solidFill>
                  <a:srgbClr val="FF0000"/>
                </a:solidFill>
                <a:cs typeface="Arial"/>
              </a:rPr>
              <a:t>uzama</a:t>
            </a:r>
            <a:endParaRPr lang="tr-TR" sz="36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875167" cy="443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2260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2055" y="1463623"/>
            <a:ext cx="7622534" cy="842240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042270" marR="4148478">
              <a:spcBef>
                <a:spcPts val="88"/>
              </a:spcBef>
            </a:pPr>
            <a:r>
              <a:rPr spc="-123" dirty="0">
                <a:solidFill>
                  <a:srgbClr val="FFFFFF"/>
                </a:solidFill>
                <a:latin typeface="Verdana"/>
                <a:cs typeface="Verdana"/>
              </a:rPr>
              <a:t>Kesintili-kesintisiz </a:t>
            </a:r>
            <a:r>
              <a:rPr spc="-83" dirty="0">
                <a:solidFill>
                  <a:srgbClr val="FFFFFF"/>
                </a:solidFill>
                <a:latin typeface="Verdana"/>
                <a:cs typeface="Verdana"/>
              </a:rPr>
              <a:t>zincir</a:t>
            </a:r>
            <a:r>
              <a:rPr spc="-18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13" dirty="0">
                <a:solidFill>
                  <a:srgbClr val="FFFFFF"/>
                </a:solidFill>
                <a:latin typeface="Verdana"/>
                <a:cs typeface="Verdana"/>
              </a:rPr>
              <a:t>ve  </a:t>
            </a:r>
            <a:r>
              <a:rPr spc="-31" dirty="0">
                <a:solidFill>
                  <a:srgbClr val="FFFFFF"/>
                </a:solidFill>
                <a:latin typeface="Verdana"/>
                <a:cs typeface="Verdana"/>
              </a:rPr>
              <a:t>Okazaki</a:t>
            </a:r>
            <a:r>
              <a:rPr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48" dirty="0">
                <a:solidFill>
                  <a:srgbClr val="FFFFFF"/>
                </a:solidFill>
                <a:latin typeface="Verdana"/>
                <a:cs typeface="Verdana"/>
              </a:rPr>
              <a:t>fragmentleri</a:t>
            </a:r>
            <a:endParaRPr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536" y="908720"/>
            <a:ext cx="4077786" cy="6489940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42900" marR="14476" indent="-342900">
              <a:spcBef>
                <a:spcPts val="88"/>
              </a:spcBef>
              <a:buFont typeface="Arial" pitchFamily="34" charset="0"/>
              <a:buChar char="•"/>
            </a:pPr>
            <a:r>
              <a:rPr sz="2800" spc="9" dirty="0" smtClean="0">
                <a:cs typeface="Verdana"/>
              </a:rPr>
              <a:t>DNA </a:t>
            </a:r>
            <a:r>
              <a:rPr sz="2800" spc="-88" dirty="0">
                <a:cs typeface="Verdana"/>
              </a:rPr>
              <a:t>zincirleri </a:t>
            </a:r>
            <a:r>
              <a:rPr sz="2800" spc="-66" dirty="0">
                <a:cs typeface="Verdana"/>
              </a:rPr>
              <a:t>birbirine  </a:t>
            </a:r>
            <a:r>
              <a:rPr sz="2800" spc="-13" dirty="0">
                <a:cs typeface="Verdana"/>
              </a:rPr>
              <a:t>antiparalel </a:t>
            </a:r>
            <a:r>
              <a:rPr sz="2800" spc="-18" dirty="0">
                <a:cs typeface="Verdana"/>
              </a:rPr>
              <a:t>oldu</a:t>
            </a:r>
            <a:r>
              <a:rPr sz="2800" spc="-18" dirty="0">
                <a:cs typeface="Times New Roman"/>
              </a:rPr>
              <a:t>ğ</a:t>
            </a:r>
            <a:r>
              <a:rPr sz="2800" spc="-18" dirty="0">
                <a:cs typeface="Verdana"/>
              </a:rPr>
              <a:t>u</a:t>
            </a:r>
            <a:r>
              <a:rPr sz="2800" spc="-294" dirty="0">
                <a:cs typeface="Verdana"/>
              </a:rPr>
              <a:t> </a:t>
            </a:r>
            <a:r>
              <a:rPr sz="2800" spc="-22" dirty="0">
                <a:cs typeface="Verdana"/>
              </a:rPr>
              <a:t>için  </a:t>
            </a:r>
            <a:r>
              <a:rPr sz="2800" spc="9" dirty="0">
                <a:cs typeface="Verdana"/>
              </a:rPr>
              <a:t>ve DNA </a:t>
            </a:r>
            <a:r>
              <a:rPr sz="2800" spc="-35" dirty="0" err="1" smtClean="0">
                <a:cs typeface="Verdana"/>
              </a:rPr>
              <a:t>polimeraz</a:t>
            </a:r>
            <a:r>
              <a:rPr lang="tr-TR" sz="2800" spc="-35" dirty="0">
                <a:cs typeface="Verdana"/>
              </a:rPr>
              <a:t> </a:t>
            </a:r>
            <a:r>
              <a:rPr sz="2800" spc="70" dirty="0" err="1" smtClean="0">
                <a:cs typeface="Verdana"/>
              </a:rPr>
              <a:t>sadece</a:t>
            </a:r>
            <a:r>
              <a:rPr sz="2800" spc="70" dirty="0" smtClean="0">
                <a:cs typeface="Verdana"/>
              </a:rPr>
              <a:t> </a:t>
            </a:r>
            <a:r>
              <a:rPr sz="2800" spc="-57" dirty="0">
                <a:cs typeface="Verdana"/>
              </a:rPr>
              <a:t>tek </a:t>
            </a:r>
            <a:r>
              <a:rPr sz="2800" spc="26" dirty="0">
                <a:cs typeface="Verdana"/>
              </a:rPr>
              <a:t>yönde  </a:t>
            </a:r>
            <a:r>
              <a:rPr sz="2800" spc="-61" dirty="0">
                <a:cs typeface="Verdana"/>
              </a:rPr>
              <a:t>sentez </a:t>
            </a:r>
            <a:r>
              <a:rPr sz="2800" spc="-31" dirty="0">
                <a:cs typeface="Verdana"/>
              </a:rPr>
              <a:t>gerçekle</a:t>
            </a:r>
            <a:r>
              <a:rPr sz="2800" spc="-31" dirty="0">
                <a:cs typeface="Times New Roman"/>
              </a:rPr>
              <a:t>ş</a:t>
            </a:r>
            <a:r>
              <a:rPr sz="2800" spc="-31" dirty="0">
                <a:cs typeface="Verdana"/>
              </a:rPr>
              <a:t>tirdi</a:t>
            </a:r>
            <a:r>
              <a:rPr sz="2800" spc="-31" dirty="0">
                <a:cs typeface="Times New Roman"/>
              </a:rPr>
              <a:t>ğ</a:t>
            </a:r>
            <a:r>
              <a:rPr sz="2800" spc="-31" dirty="0">
                <a:cs typeface="Verdana"/>
              </a:rPr>
              <a:t>i  </a:t>
            </a:r>
            <a:r>
              <a:rPr sz="2800" spc="-48" dirty="0">
                <a:cs typeface="Verdana"/>
              </a:rPr>
              <a:t>için,</a:t>
            </a:r>
            <a:endParaRPr sz="2800" dirty="0">
              <a:cs typeface="Verdana"/>
            </a:endParaRPr>
          </a:p>
          <a:p>
            <a:pPr marL="354035" marR="4454" indent="-342900">
              <a:spcBef>
                <a:spcPts val="1754"/>
              </a:spcBef>
              <a:buFont typeface="Arial" pitchFamily="34" charset="0"/>
              <a:buChar char="•"/>
            </a:pPr>
            <a:r>
              <a:rPr sz="2800" spc="-110" dirty="0" err="1" smtClean="0">
                <a:cs typeface="Verdana"/>
              </a:rPr>
              <a:t>Kesintili</a:t>
            </a:r>
            <a:r>
              <a:rPr sz="2800" spc="-110" dirty="0" smtClean="0">
                <a:cs typeface="Verdana"/>
              </a:rPr>
              <a:t> </a:t>
            </a:r>
            <a:r>
              <a:rPr sz="2800" spc="-39" dirty="0" err="1">
                <a:cs typeface="Verdana"/>
              </a:rPr>
              <a:t>zincirde</a:t>
            </a:r>
            <a:r>
              <a:rPr sz="2800" spc="-39" dirty="0">
                <a:cs typeface="Verdana"/>
              </a:rPr>
              <a:t> </a:t>
            </a:r>
            <a:r>
              <a:rPr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s</a:t>
            </a:r>
            <a:r>
              <a:rPr lang="tr-TR"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e</a:t>
            </a:r>
            <a:r>
              <a:rPr lang="tr-TR" sz="2800" u="sng" spc="-368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n</a:t>
            </a:r>
            <a:r>
              <a:rPr lang="tr-TR"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t</a:t>
            </a:r>
            <a:r>
              <a:rPr lang="tr-TR"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e</a:t>
            </a:r>
            <a:r>
              <a:rPr lang="tr-TR"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  </a:t>
            </a:r>
            <a:r>
              <a:rPr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z </a:t>
            </a:r>
            <a:r>
              <a:rPr lang="tr-TR" sz="2800" u="sng" spc="-368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800" u="sng" spc="-123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sürekli</a:t>
            </a:r>
            <a:r>
              <a:rPr sz="2800" u="sng" spc="-123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sz="2800" u="sng" spc="-48" dirty="0">
                <a:uFill>
                  <a:solidFill>
                    <a:srgbClr val="000000"/>
                  </a:solidFill>
                </a:uFill>
                <a:cs typeface="Verdana"/>
              </a:rPr>
              <a:t>de</a:t>
            </a:r>
            <a:r>
              <a:rPr sz="2800" u="sng" spc="-48" dirty="0">
                <a:uFill>
                  <a:solidFill>
                    <a:srgbClr val="000000"/>
                  </a:solidFill>
                </a:uFill>
                <a:cs typeface="Times New Roman"/>
              </a:rPr>
              <a:t>ğ</a:t>
            </a:r>
            <a:r>
              <a:rPr sz="2800" u="sng" spc="-48" dirty="0">
                <a:uFill>
                  <a:solidFill>
                    <a:srgbClr val="000000"/>
                  </a:solidFill>
                </a:uFill>
                <a:cs typeface="Verdana"/>
              </a:rPr>
              <a:t>ildir</a:t>
            </a:r>
            <a:r>
              <a:rPr sz="2800" spc="-48" dirty="0">
                <a:cs typeface="Verdana"/>
              </a:rPr>
              <a:t> </a:t>
            </a:r>
            <a:r>
              <a:rPr sz="2800" spc="9" dirty="0">
                <a:cs typeface="Verdana"/>
              </a:rPr>
              <a:t>ve  </a:t>
            </a:r>
            <a:r>
              <a:rPr sz="2800" u="sng" spc="-39" dirty="0">
                <a:uFill>
                  <a:solidFill>
                    <a:srgbClr val="000000"/>
                  </a:solidFill>
                </a:uFill>
                <a:cs typeface="Verdana"/>
              </a:rPr>
              <a:t>okazaki </a:t>
            </a:r>
            <a:r>
              <a:rPr sz="2800" u="sng" spc="-48" dirty="0">
                <a:uFill>
                  <a:solidFill>
                    <a:srgbClr val="000000"/>
                  </a:solidFill>
                </a:uFill>
                <a:cs typeface="Verdana"/>
              </a:rPr>
              <a:t>fragmentleri </a:t>
            </a:r>
            <a:r>
              <a:rPr sz="2800" spc="-48" dirty="0">
                <a:cs typeface="Verdana"/>
              </a:rPr>
              <a:t> </a:t>
            </a:r>
            <a:r>
              <a:rPr sz="2800" spc="-9" dirty="0">
                <a:cs typeface="Verdana"/>
              </a:rPr>
              <a:t>ortaya</a:t>
            </a:r>
            <a:r>
              <a:rPr sz="2800" spc="-136" dirty="0">
                <a:cs typeface="Verdana"/>
              </a:rPr>
              <a:t> </a:t>
            </a:r>
            <a:r>
              <a:rPr sz="2800" spc="-75" dirty="0" err="1">
                <a:cs typeface="Verdana"/>
              </a:rPr>
              <a:t>çıkar</a:t>
            </a:r>
            <a:r>
              <a:rPr sz="2800" spc="-75" dirty="0" smtClean="0">
                <a:cs typeface="Verdana"/>
              </a:rPr>
              <a:t>.</a:t>
            </a:r>
            <a:endParaRPr lang="tr-TR" sz="2800" spc="-75" dirty="0" smtClean="0">
              <a:cs typeface="Verdana"/>
            </a:endParaRPr>
          </a:p>
          <a:p>
            <a:pPr marL="354035" marR="4454" indent="-342900">
              <a:spcBef>
                <a:spcPts val="1754"/>
              </a:spcBef>
              <a:buFont typeface="Arial" pitchFamily="34" charset="0"/>
              <a:buChar char="•"/>
            </a:pPr>
            <a:endParaRPr lang="tr-TR" sz="2800" spc="-75" dirty="0" smtClean="0">
              <a:cs typeface="Verdana"/>
            </a:endParaRPr>
          </a:p>
          <a:p>
            <a:pPr marL="354035" marR="4454" indent="-342900">
              <a:buFont typeface="Arial" pitchFamily="34" charset="0"/>
              <a:buChar char="•"/>
            </a:pPr>
            <a:r>
              <a:rPr lang="tr-TR" sz="2000" spc="-85" dirty="0">
                <a:cs typeface="Arial"/>
              </a:rPr>
              <a:t>Kesintili </a:t>
            </a:r>
            <a:r>
              <a:rPr lang="tr-TR" sz="2000" spc="-240" dirty="0">
                <a:cs typeface="Arial"/>
              </a:rPr>
              <a:t>DNA </a:t>
            </a:r>
            <a:r>
              <a:rPr lang="tr-TR" sz="2000" spc="-55" dirty="0">
                <a:cs typeface="Arial"/>
              </a:rPr>
              <a:t>zincirlerinin </a:t>
            </a:r>
            <a:r>
              <a:rPr lang="tr-TR" sz="2000" spc="-95" dirty="0">
                <a:cs typeface="Arial"/>
              </a:rPr>
              <a:t>oluşumunu  </a:t>
            </a:r>
            <a:r>
              <a:rPr lang="tr-TR" sz="2000" spc="-140" dirty="0">
                <a:cs typeface="Arial"/>
              </a:rPr>
              <a:t>deneysel</a:t>
            </a:r>
            <a:r>
              <a:rPr lang="tr-TR" sz="2000" spc="440" dirty="0">
                <a:cs typeface="Arial"/>
              </a:rPr>
              <a:t> </a:t>
            </a:r>
            <a:r>
              <a:rPr lang="tr-TR" sz="2000" spc="-100" dirty="0">
                <a:cs typeface="Arial"/>
              </a:rPr>
              <a:t>olarak </a:t>
            </a:r>
            <a:r>
              <a:rPr lang="tr-TR" sz="2000" spc="-114" dirty="0">
                <a:cs typeface="Arial"/>
              </a:rPr>
              <a:t>gösteren </a:t>
            </a:r>
            <a:r>
              <a:rPr lang="tr-TR" sz="2000" spc="-185" dirty="0" err="1">
                <a:cs typeface="Arial"/>
              </a:rPr>
              <a:t>Okazaki</a:t>
            </a:r>
            <a:r>
              <a:rPr lang="tr-TR" sz="2000" spc="-185" dirty="0">
                <a:cs typeface="Arial"/>
              </a:rPr>
              <a:t> </a:t>
            </a:r>
            <a:r>
              <a:rPr lang="tr-TR" sz="2000" spc="-165" dirty="0">
                <a:cs typeface="Arial"/>
              </a:rPr>
              <a:t>ve  </a:t>
            </a:r>
            <a:r>
              <a:rPr lang="tr-TR" sz="2000" spc="-105" dirty="0">
                <a:cs typeface="Arial"/>
              </a:rPr>
              <a:t>ark.(1968) </a:t>
            </a:r>
            <a:r>
              <a:rPr lang="tr-TR" sz="2000" spc="-125" dirty="0">
                <a:cs typeface="Arial"/>
              </a:rPr>
              <a:t>dan </a:t>
            </a:r>
            <a:r>
              <a:rPr lang="tr-TR" sz="2000" spc="-125" dirty="0" smtClean="0">
                <a:cs typeface="Arial"/>
              </a:rPr>
              <a:t> </a:t>
            </a:r>
            <a:r>
              <a:rPr lang="tr-TR" sz="2000" spc="-110" dirty="0" smtClean="0">
                <a:cs typeface="Arial"/>
              </a:rPr>
              <a:t>dolayı  </a:t>
            </a:r>
            <a:r>
              <a:rPr lang="tr-TR" sz="2000" u="sng" spc="-39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okazaki</a:t>
            </a:r>
            <a:r>
              <a:rPr lang="tr-TR" sz="2000" u="sng" spc="-39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000" u="sng" spc="-48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fragmentleri</a:t>
            </a:r>
            <a:r>
              <a:rPr lang="tr-TR" sz="2000" u="sng" spc="-48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sz="2000" spc="-140" dirty="0" smtClean="0">
                <a:cs typeface="Arial"/>
              </a:rPr>
              <a:t>adı</a:t>
            </a:r>
            <a:r>
              <a:rPr lang="tr-TR" sz="2000" spc="-200" dirty="0" smtClean="0">
                <a:cs typeface="Arial"/>
              </a:rPr>
              <a:t> </a:t>
            </a:r>
            <a:r>
              <a:rPr lang="tr-TR" sz="2000" spc="-60" dirty="0">
                <a:cs typeface="Arial"/>
              </a:rPr>
              <a:t>verilmiştir</a:t>
            </a:r>
            <a:r>
              <a:rPr lang="tr-TR" sz="3600" spc="-60" dirty="0">
                <a:latin typeface="Arial"/>
                <a:cs typeface="Arial"/>
              </a:rPr>
              <a:t>.</a:t>
            </a:r>
            <a:endParaRPr lang="tr-TR" sz="3600" dirty="0">
              <a:latin typeface="Arial"/>
              <a:cs typeface="Arial"/>
            </a:endParaRPr>
          </a:p>
          <a:p>
            <a:pPr marL="354035" marR="4454" indent="-342900">
              <a:spcBef>
                <a:spcPts val="1754"/>
              </a:spcBef>
              <a:buFont typeface="Arial" pitchFamily="34" charset="0"/>
              <a:buChar char="•"/>
            </a:pPr>
            <a:endParaRPr sz="2800" dirty="0"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18105" y="553411"/>
            <a:ext cx="3971124" cy="58521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553200" y="6483646"/>
            <a:ext cx="2133600" cy="110533"/>
          </a:xfrm>
          <a:prstGeom prst="rect">
            <a:avLst/>
          </a:prstGeom>
        </p:spPr>
        <p:txBody>
          <a:bodyPr vert="horz" wrap="square" lIns="0" tIns="2784" rIns="0" bIns="0" rtlCol="0">
            <a:spAutoFit/>
          </a:bodyPr>
          <a:lstStyle/>
          <a:p>
            <a:pPr marL="22271">
              <a:spcBef>
                <a:spcPts val="22"/>
              </a:spcBef>
            </a:pPr>
            <a:fld id="{81D60167-4931-47E6-BA6A-407CBD079E47}" type="slidenum">
              <a:rPr dirty="0"/>
              <a:pPr marL="22271">
                <a:spcBef>
                  <a:spcPts val="22"/>
                </a:spcBef>
              </a:pPr>
              <a:t>33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33818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55576" y="908720"/>
            <a:ext cx="3553757" cy="4686883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468335" marR="597412" indent="-457200">
              <a:spcBef>
                <a:spcPts val="88"/>
              </a:spcBef>
              <a:buFont typeface="Arial" pitchFamily="34" charset="0"/>
              <a:buChar char="•"/>
            </a:pPr>
            <a:r>
              <a:rPr sz="3200" spc="-127" dirty="0" err="1" smtClean="0">
                <a:cs typeface="Verdana"/>
              </a:rPr>
              <a:t>Kesintisiz</a:t>
            </a:r>
            <a:r>
              <a:rPr sz="3200" spc="-127" dirty="0" smtClean="0">
                <a:cs typeface="Verdana"/>
              </a:rPr>
              <a:t> </a:t>
            </a:r>
            <a:r>
              <a:rPr sz="3200" spc="-83" dirty="0">
                <a:cs typeface="Verdana"/>
              </a:rPr>
              <a:t>zincirde  </a:t>
            </a:r>
            <a:r>
              <a:rPr sz="3200" u="sng" spc="-61" dirty="0">
                <a:uFill>
                  <a:solidFill>
                    <a:srgbClr val="000000"/>
                  </a:solidFill>
                </a:uFill>
                <a:cs typeface="Verdana"/>
              </a:rPr>
              <a:t>sentez </a:t>
            </a:r>
            <a:r>
              <a:rPr sz="3200" u="sng" spc="-127" dirty="0">
                <a:uFill>
                  <a:solidFill>
                    <a:srgbClr val="000000"/>
                  </a:solidFill>
                </a:uFill>
                <a:cs typeface="Verdana"/>
              </a:rPr>
              <a:t>süreklilik </a:t>
            </a:r>
            <a:r>
              <a:rPr sz="3200" spc="-127" dirty="0">
                <a:cs typeface="Verdana"/>
              </a:rPr>
              <a:t> </a:t>
            </a:r>
            <a:r>
              <a:rPr sz="3200" spc="-105" dirty="0" err="1">
                <a:cs typeface="Verdana"/>
              </a:rPr>
              <a:t>gösterir</a:t>
            </a:r>
            <a:r>
              <a:rPr sz="3200" spc="-105" dirty="0" smtClean="0">
                <a:cs typeface="Verdana"/>
              </a:rPr>
              <a:t>.</a:t>
            </a:r>
            <a:endParaRPr lang="tr-TR" sz="3200" spc="-105" dirty="0" smtClean="0">
              <a:cs typeface="Verdana"/>
            </a:endParaRPr>
          </a:p>
          <a:p>
            <a:pPr marL="468335" marR="597412" indent="-457200">
              <a:spcBef>
                <a:spcPts val="88"/>
              </a:spcBef>
              <a:buFont typeface="Arial" pitchFamily="34" charset="0"/>
              <a:buChar char="•"/>
            </a:pPr>
            <a:endParaRPr sz="3200" dirty="0">
              <a:cs typeface="Verdana"/>
            </a:endParaRPr>
          </a:p>
          <a:p>
            <a:pPr marL="468335" marR="4454" indent="-457200">
              <a:spcBef>
                <a:spcPts val="1754"/>
              </a:spcBef>
              <a:buFont typeface="Arial" pitchFamily="34" charset="0"/>
              <a:buChar char="•"/>
            </a:pPr>
            <a:r>
              <a:rPr sz="3200" u="sng" spc="-83" dirty="0" smtClean="0">
                <a:uFill>
                  <a:solidFill>
                    <a:srgbClr val="000000"/>
                  </a:solidFill>
                </a:uFill>
                <a:cs typeface="Verdana"/>
              </a:rPr>
              <a:t>Her </a:t>
            </a:r>
            <a:r>
              <a:rPr sz="3200" u="sng" spc="-140" dirty="0">
                <a:uFill>
                  <a:solidFill>
                    <a:srgbClr val="000000"/>
                  </a:solidFill>
                </a:uFill>
                <a:cs typeface="Verdana"/>
              </a:rPr>
              <a:t>iki </a:t>
            </a:r>
            <a:r>
              <a:rPr sz="3200" u="sng" spc="-39" dirty="0">
                <a:uFill>
                  <a:solidFill>
                    <a:srgbClr val="000000"/>
                  </a:solidFill>
                </a:uFill>
                <a:cs typeface="Verdana"/>
              </a:rPr>
              <a:t>zincirde </a:t>
            </a:r>
            <a:r>
              <a:rPr sz="3200" u="sng" spc="100" dirty="0">
                <a:uFill>
                  <a:solidFill>
                    <a:srgbClr val="000000"/>
                  </a:solidFill>
                </a:uFill>
                <a:cs typeface="Verdana"/>
              </a:rPr>
              <a:t>de </a:t>
            </a:r>
            <a:r>
              <a:rPr sz="3200" spc="100" dirty="0">
                <a:cs typeface="Verdana"/>
              </a:rPr>
              <a:t> </a:t>
            </a:r>
            <a:r>
              <a:rPr sz="3200" spc="-75" dirty="0">
                <a:cs typeface="Verdana"/>
              </a:rPr>
              <a:t>sentezi </a:t>
            </a:r>
            <a:r>
              <a:rPr sz="3200" spc="22" dirty="0">
                <a:cs typeface="Verdana"/>
              </a:rPr>
              <a:t>ba</a:t>
            </a:r>
            <a:r>
              <a:rPr sz="3200" spc="22" dirty="0">
                <a:cs typeface="Times New Roman"/>
              </a:rPr>
              <a:t>ş</a:t>
            </a:r>
            <a:r>
              <a:rPr sz="3200" spc="22" dirty="0">
                <a:cs typeface="Verdana"/>
              </a:rPr>
              <a:t>latmak</a:t>
            </a:r>
            <a:r>
              <a:rPr sz="3200" spc="-237" dirty="0">
                <a:cs typeface="Verdana"/>
              </a:rPr>
              <a:t> </a:t>
            </a:r>
            <a:r>
              <a:rPr sz="3200" spc="-22" dirty="0">
                <a:cs typeface="Verdana"/>
              </a:rPr>
              <a:t>için  </a:t>
            </a:r>
            <a:r>
              <a:rPr sz="3200" u="sng" spc="-26" dirty="0">
                <a:uFill>
                  <a:solidFill>
                    <a:srgbClr val="000000"/>
                  </a:solidFill>
                </a:uFill>
                <a:cs typeface="Verdana"/>
              </a:rPr>
              <a:t>RNA </a:t>
            </a:r>
            <a:r>
              <a:rPr sz="3200" u="sng" spc="-83" dirty="0">
                <a:uFill>
                  <a:solidFill>
                    <a:srgbClr val="000000"/>
                  </a:solidFill>
                </a:uFill>
                <a:cs typeface="Verdana"/>
              </a:rPr>
              <a:t>primeri</a:t>
            </a:r>
            <a:r>
              <a:rPr sz="3200" spc="-250" dirty="0">
                <a:cs typeface="Verdana"/>
              </a:rPr>
              <a:t> </a:t>
            </a:r>
            <a:r>
              <a:rPr sz="3200" spc="-118" dirty="0">
                <a:cs typeface="Verdana"/>
              </a:rPr>
              <a:t>kullanılır.</a:t>
            </a:r>
            <a:endParaRPr sz="3200" dirty="0"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18105" y="553411"/>
            <a:ext cx="3971124" cy="58521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553200" y="6483646"/>
            <a:ext cx="2133600" cy="110533"/>
          </a:xfrm>
          <a:prstGeom prst="rect">
            <a:avLst/>
          </a:prstGeom>
        </p:spPr>
        <p:txBody>
          <a:bodyPr vert="horz" wrap="square" lIns="0" tIns="2784" rIns="0" bIns="0" rtlCol="0">
            <a:spAutoFit/>
          </a:bodyPr>
          <a:lstStyle/>
          <a:p>
            <a:pPr marL="22271">
              <a:spcBef>
                <a:spcPts val="22"/>
              </a:spcBef>
            </a:pPr>
            <a:fld id="{81D60167-4931-47E6-BA6A-407CBD079E47}" type="slidenum">
              <a:rPr dirty="0"/>
              <a:pPr marL="22271">
                <a:spcBef>
                  <a:spcPts val="22"/>
                </a:spcBef>
              </a:pPr>
              <a:t>34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3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b="1" spc="-215" dirty="0" smtClean="0">
                <a:solidFill>
                  <a:srgbClr val="FF0000"/>
                </a:solidFill>
                <a:cs typeface="Arial"/>
              </a:rPr>
              <a:t>5) Yeni </a:t>
            </a:r>
            <a:r>
              <a:rPr lang="tr-TR" sz="3600" b="1" spc="-120" dirty="0">
                <a:solidFill>
                  <a:srgbClr val="FF0000"/>
                </a:solidFill>
                <a:cs typeface="Arial"/>
              </a:rPr>
              <a:t>sentezlenen </a:t>
            </a:r>
            <a:r>
              <a:rPr lang="tr-TR" sz="3600" b="1" spc="-235" dirty="0">
                <a:solidFill>
                  <a:srgbClr val="FF0000"/>
                </a:solidFill>
                <a:cs typeface="Arial"/>
              </a:rPr>
              <a:t>DNA </a:t>
            </a:r>
            <a:r>
              <a:rPr lang="tr-TR" sz="3600" b="1" spc="-105" dirty="0">
                <a:solidFill>
                  <a:srgbClr val="FF0000"/>
                </a:solidFill>
                <a:cs typeface="Arial"/>
              </a:rPr>
              <a:t>parçalarının</a:t>
            </a:r>
            <a:r>
              <a:rPr lang="tr-TR" sz="3600" b="1" spc="65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sz="3600" b="1" spc="-50" dirty="0" smtClean="0">
                <a:solidFill>
                  <a:srgbClr val="FF0000"/>
                </a:solidFill>
                <a:cs typeface="Arial"/>
              </a:rPr>
              <a:t>birleştirilmesi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600200"/>
            <a:ext cx="8686800" cy="4525963"/>
          </a:xfrm>
        </p:spPr>
        <p:txBody>
          <a:bodyPr/>
          <a:lstStyle/>
          <a:p>
            <a:pPr marL="355600" marR="5080" algn="just">
              <a:spcBef>
                <a:spcPts val="95"/>
              </a:spcBef>
              <a:tabLst>
                <a:tab pos="355600" algn="l"/>
              </a:tabLst>
            </a:pPr>
            <a:r>
              <a:rPr lang="tr-TR" spc="-170" dirty="0" smtClean="0">
                <a:cs typeface="Arial"/>
              </a:rPr>
              <a:t>Kesintili iplikte </a:t>
            </a:r>
            <a:r>
              <a:rPr lang="tr-TR" spc="-170" dirty="0" err="1" smtClean="0">
                <a:cs typeface="Arial"/>
              </a:rPr>
              <a:t>Replikasyon</a:t>
            </a:r>
            <a:r>
              <a:rPr lang="tr-TR" spc="-170" dirty="0" smtClean="0">
                <a:cs typeface="Arial"/>
              </a:rPr>
              <a:t> </a:t>
            </a:r>
            <a:r>
              <a:rPr lang="tr-TR" spc="-85" dirty="0">
                <a:cs typeface="Arial"/>
              </a:rPr>
              <a:t>ilerledikçe </a:t>
            </a:r>
            <a:r>
              <a:rPr lang="tr-TR" b="1" spc="-260" dirty="0">
                <a:solidFill>
                  <a:srgbClr val="FF0000"/>
                </a:solidFill>
                <a:cs typeface="Arial"/>
              </a:rPr>
              <a:t>DNA </a:t>
            </a:r>
            <a:r>
              <a:rPr lang="tr-TR" b="1" spc="-204" dirty="0" err="1">
                <a:solidFill>
                  <a:srgbClr val="FF0000"/>
                </a:solidFill>
                <a:cs typeface="Arial"/>
              </a:rPr>
              <a:t>Polimeraz</a:t>
            </a:r>
            <a:r>
              <a:rPr lang="tr-TR" b="1" spc="-204" dirty="0">
                <a:solidFill>
                  <a:srgbClr val="FF0000"/>
                </a:solidFill>
                <a:cs typeface="Arial"/>
              </a:rPr>
              <a:t> </a:t>
            </a:r>
            <a:r>
              <a:rPr lang="tr-TR" b="1" spc="-35" dirty="0">
                <a:solidFill>
                  <a:srgbClr val="FF0000"/>
                </a:solidFill>
                <a:cs typeface="Arial"/>
              </a:rPr>
              <a:t>I</a:t>
            </a:r>
            <a:r>
              <a:rPr lang="tr-TR" spc="-35" dirty="0">
                <a:cs typeface="Arial"/>
              </a:rPr>
              <a:t> </a:t>
            </a:r>
            <a:r>
              <a:rPr lang="tr-TR" spc="-90" dirty="0">
                <a:cs typeface="Arial"/>
              </a:rPr>
              <a:t>tarafından  </a:t>
            </a:r>
            <a:r>
              <a:rPr lang="tr-TR" spc="-325" dirty="0">
                <a:cs typeface="Arial"/>
              </a:rPr>
              <a:t>RNA </a:t>
            </a:r>
            <a:r>
              <a:rPr lang="tr-TR" spc="-40" dirty="0" err="1">
                <a:cs typeface="Arial"/>
              </a:rPr>
              <a:t>primerleri</a:t>
            </a:r>
            <a:r>
              <a:rPr lang="tr-TR" spc="-40" dirty="0">
                <a:cs typeface="Arial"/>
              </a:rPr>
              <a:t> </a:t>
            </a:r>
            <a:r>
              <a:rPr lang="tr-TR" spc="-105" dirty="0">
                <a:cs typeface="Arial"/>
              </a:rPr>
              <a:t>kesilip </a:t>
            </a:r>
            <a:r>
              <a:rPr lang="tr-TR" spc="-130" dirty="0">
                <a:cs typeface="Arial"/>
              </a:rPr>
              <a:t>çıkarılarak </a:t>
            </a:r>
            <a:r>
              <a:rPr lang="tr-TR" spc="-100" dirty="0">
                <a:cs typeface="Arial"/>
              </a:rPr>
              <a:t>ortaya </a:t>
            </a:r>
            <a:r>
              <a:rPr lang="tr-TR" spc="-170" dirty="0">
                <a:cs typeface="Arial"/>
              </a:rPr>
              <a:t>çıkan </a:t>
            </a:r>
            <a:r>
              <a:rPr lang="tr-TR" spc="-165" dirty="0">
                <a:cs typeface="Arial"/>
              </a:rPr>
              <a:t>boş  </a:t>
            </a:r>
            <a:r>
              <a:rPr lang="tr-TR" spc="-100" dirty="0" smtClean="0">
                <a:cs typeface="Arial"/>
              </a:rPr>
              <a:t>alanlar da </a:t>
            </a:r>
            <a:r>
              <a:rPr lang="tr-TR" spc="-125" dirty="0">
                <a:cs typeface="Arial"/>
              </a:rPr>
              <a:t>kalıp </a:t>
            </a:r>
            <a:r>
              <a:rPr lang="tr-TR" spc="-265" dirty="0">
                <a:cs typeface="Arial"/>
              </a:rPr>
              <a:t>DNA </a:t>
            </a:r>
            <a:r>
              <a:rPr lang="tr-TR" spc="-204" dirty="0">
                <a:cs typeface="Arial"/>
              </a:rPr>
              <a:t>ya </a:t>
            </a:r>
            <a:r>
              <a:rPr lang="tr-TR" spc="-140" dirty="0">
                <a:cs typeface="Arial"/>
              </a:rPr>
              <a:t>uygun </a:t>
            </a:r>
            <a:r>
              <a:rPr lang="tr-TR" spc="-114" dirty="0">
                <a:cs typeface="Arial"/>
              </a:rPr>
              <a:t>olarak</a:t>
            </a:r>
            <a:r>
              <a:rPr lang="tr-TR" spc="50" dirty="0">
                <a:cs typeface="Arial"/>
              </a:rPr>
              <a:t> </a:t>
            </a:r>
            <a:r>
              <a:rPr lang="tr-TR" spc="-130" dirty="0">
                <a:cs typeface="Arial"/>
              </a:rPr>
              <a:t>sentezlenir.</a:t>
            </a:r>
            <a:endParaRPr lang="tr-TR" dirty="0">
              <a:cs typeface="Arial"/>
            </a:endParaRPr>
          </a:p>
          <a:p>
            <a:pPr>
              <a:spcBef>
                <a:spcPts val="50"/>
              </a:spcBef>
              <a:buFont typeface="Arial"/>
              <a:buChar char="•"/>
            </a:pPr>
            <a:endParaRPr lang="tr-TR" sz="4800" dirty="0">
              <a:cs typeface="Times New Roman"/>
            </a:endParaRPr>
          </a:p>
          <a:p>
            <a:pPr marL="355600" marR="6985" algn="just">
              <a:tabLst>
                <a:tab pos="355600" algn="l"/>
              </a:tabLst>
            </a:pPr>
            <a:r>
              <a:rPr lang="tr-TR" spc="-65" dirty="0">
                <a:cs typeface="Arial"/>
              </a:rPr>
              <a:t>İki </a:t>
            </a:r>
            <a:r>
              <a:rPr lang="tr-TR" spc="-260" dirty="0">
                <a:cs typeface="Arial"/>
              </a:rPr>
              <a:t>DNA </a:t>
            </a:r>
            <a:r>
              <a:rPr lang="tr-TR" spc="-135" dirty="0">
                <a:cs typeface="Arial"/>
              </a:rPr>
              <a:t>ucu </a:t>
            </a:r>
            <a:r>
              <a:rPr lang="tr-TR" b="1" spc="-220" dirty="0" err="1">
                <a:solidFill>
                  <a:srgbClr val="FF0000"/>
                </a:solidFill>
                <a:cs typeface="Arial"/>
              </a:rPr>
              <a:t>ligaz</a:t>
            </a:r>
            <a:r>
              <a:rPr lang="tr-TR" spc="-220" dirty="0">
                <a:cs typeface="Arial"/>
              </a:rPr>
              <a:t> </a:t>
            </a:r>
            <a:r>
              <a:rPr lang="tr-TR" spc="-105" dirty="0">
                <a:cs typeface="Arial"/>
              </a:rPr>
              <a:t>enzimi </a:t>
            </a:r>
            <a:r>
              <a:rPr lang="tr-TR" spc="-50" dirty="0">
                <a:cs typeface="Arial"/>
              </a:rPr>
              <a:t>ile </a:t>
            </a:r>
            <a:r>
              <a:rPr lang="tr-TR" spc="-55" dirty="0">
                <a:cs typeface="Arial"/>
              </a:rPr>
              <a:t>birleştirilerek </a:t>
            </a:r>
            <a:r>
              <a:rPr lang="tr-TR" spc="-20" dirty="0">
                <a:cs typeface="Arial"/>
              </a:rPr>
              <a:t>bir </a:t>
            </a:r>
            <a:r>
              <a:rPr lang="tr-TR" spc="-35" dirty="0">
                <a:cs typeface="Arial"/>
              </a:rPr>
              <a:t>bütün  </a:t>
            </a:r>
            <a:r>
              <a:rPr lang="tr-TR" spc="-265" dirty="0">
                <a:cs typeface="Arial"/>
              </a:rPr>
              <a:t>DNA </a:t>
            </a:r>
            <a:r>
              <a:rPr lang="tr-TR" spc="-50" dirty="0">
                <a:cs typeface="Arial"/>
              </a:rPr>
              <a:t>ipliği</a:t>
            </a:r>
            <a:r>
              <a:rPr lang="tr-TR" spc="-5" dirty="0">
                <a:cs typeface="Arial"/>
              </a:rPr>
              <a:t> </a:t>
            </a:r>
            <a:r>
              <a:rPr lang="tr-TR" spc="-130" dirty="0">
                <a:cs typeface="Arial"/>
              </a:rPr>
              <a:t>oluşur.</a:t>
            </a:r>
            <a:endParaRPr lang="tr-TR" dirty="0">
              <a:cs typeface="Arial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17689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01876" y="1052736"/>
            <a:ext cx="5807116" cy="48832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Başlık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3200" b="1" spc="-215" dirty="0" smtClean="0">
                <a:solidFill>
                  <a:srgbClr val="FF0000"/>
                </a:solidFill>
                <a:cs typeface="Arial"/>
              </a:rPr>
              <a:t>5) Yeni </a:t>
            </a:r>
            <a:r>
              <a:rPr lang="tr-TR" sz="3200" b="1" spc="-120" dirty="0" smtClean="0">
                <a:solidFill>
                  <a:srgbClr val="FF0000"/>
                </a:solidFill>
                <a:cs typeface="Arial"/>
              </a:rPr>
              <a:t>sentezlenen </a:t>
            </a:r>
            <a:r>
              <a:rPr lang="tr-TR" sz="3200" b="1" spc="-235" dirty="0" smtClean="0">
                <a:solidFill>
                  <a:srgbClr val="FF0000"/>
                </a:solidFill>
                <a:cs typeface="Arial"/>
              </a:rPr>
              <a:t>DNA </a:t>
            </a:r>
            <a:r>
              <a:rPr lang="tr-TR" sz="3200" b="1" spc="-105" dirty="0" smtClean="0">
                <a:solidFill>
                  <a:srgbClr val="FF0000"/>
                </a:solidFill>
                <a:cs typeface="Arial"/>
              </a:rPr>
              <a:t>parçalarının</a:t>
            </a:r>
            <a:r>
              <a:rPr lang="tr-TR" sz="3200" b="1" spc="65" dirty="0" smtClean="0">
                <a:solidFill>
                  <a:srgbClr val="FF0000"/>
                </a:solidFill>
                <a:cs typeface="Arial"/>
              </a:rPr>
              <a:t> </a:t>
            </a:r>
            <a:r>
              <a:rPr lang="tr-TR" sz="3200" b="1" spc="-50" dirty="0" smtClean="0">
                <a:solidFill>
                  <a:srgbClr val="FF0000"/>
                </a:solidFill>
                <a:cs typeface="Arial"/>
              </a:rPr>
              <a:t>birleştirilmesi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41122022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8" t="33409" r="12803" b="14637"/>
          <a:stretch/>
        </p:blipFill>
        <p:spPr bwMode="auto">
          <a:xfrm>
            <a:off x="4283968" y="2837611"/>
            <a:ext cx="4702325" cy="400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56" b="44545"/>
          <a:stretch/>
        </p:blipFill>
        <p:spPr bwMode="auto">
          <a:xfrm>
            <a:off x="200487" y="166161"/>
            <a:ext cx="6264696" cy="268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00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8" t="11954" r="12845" b="19081"/>
          <a:stretch/>
        </p:blipFill>
        <p:spPr bwMode="auto">
          <a:xfrm>
            <a:off x="-14444" y="620688"/>
            <a:ext cx="8993472" cy="576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674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4777" y="6549803"/>
            <a:ext cx="1640839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dirty="0">
                <a:latin typeface="Arial"/>
                <a:cs typeface="Arial"/>
              </a:rPr>
              <a:t>© 2012 Pearson Education,</a:t>
            </a:r>
            <a:r>
              <a:rPr sz="900" spc="-1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Inc.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9552" y="1700808"/>
            <a:ext cx="7894320" cy="4158831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b="1" spc="-5" dirty="0" err="1" smtClean="0">
                <a:solidFill>
                  <a:srgbClr val="FF0000"/>
                </a:solidFill>
                <a:latin typeface="Arial"/>
                <a:cs typeface="Arial"/>
              </a:rPr>
              <a:t>benzer</a:t>
            </a:r>
            <a:r>
              <a:rPr sz="3200" b="1" spc="-7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 err="1" smtClean="0">
                <a:solidFill>
                  <a:srgbClr val="FF0000"/>
                </a:solidFill>
                <a:latin typeface="Arial"/>
                <a:cs typeface="Arial"/>
              </a:rPr>
              <a:t>özellikler</a:t>
            </a:r>
            <a:endParaRPr lang="tr-TR" sz="3200" b="1" spc="-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90"/>
              </a:spcBef>
              <a:buChar char="•"/>
              <a:tabLst>
                <a:tab pos="354965" algn="l"/>
                <a:tab pos="355600" algn="l"/>
              </a:tabLst>
            </a:pP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5" dirty="0">
                <a:latin typeface="Arial"/>
                <a:cs typeface="Arial"/>
              </a:rPr>
              <a:t>Replikasyon orijinlerinde </a:t>
            </a:r>
            <a:r>
              <a:rPr sz="2800" dirty="0">
                <a:latin typeface="Arial"/>
                <a:cs typeface="Arial"/>
              </a:rPr>
              <a:t>sarmalın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açılması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spc="-5" dirty="0">
                <a:latin typeface="Arial"/>
                <a:cs typeface="Arial"/>
              </a:rPr>
              <a:t>Replikasyon </a:t>
            </a:r>
            <a:r>
              <a:rPr sz="2800" dirty="0">
                <a:latin typeface="Arial"/>
                <a:cs typeface="Arial"/>
              </a:rPr>
              <a:t>çatalı</a:t>
            </a:r>
            <a:r>
              <a:rPr sz="2800" spc="-5" dirty="0">
                <a:latin typeface="Arial"/>
                <a:cs typeface="Arial"/>
              </a:rPr>
              <a:t> oluşumu</a:t>
            </a:r>
            <a:endParaRPr sz="2800" dirty="0">
              <a:latin typeface="Arial"/>
              <a:cs typeface="Arial"/>
            </a:endParaRPr>
          </a:p>
          <a:p>
            <a:pPr marL="756285" marR="1117600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5" dirty="0">
                <a:latin typeface="Arial"/>
                <a:cs typeface="Arial"/>
              </a:rPr>
              <a:t>Çift yönlü sentez, </a:t>
            </a:r>
            <a:r>
              <a:rPr sz="2800" dirty="0">
                <a:latin typeface="Arial"/>
                <a:cs typeface="Arial"/>
              </a:rPr>
              <a:t>kesintili </a:t>
            </a:r>
            <a:r>
              <a:rPr sz="2800" spc="-5" dirty="0">
                <a:latin typeface="Arial"/>
                <a:cs typeface="Arial"/>
              </a:rPr>
              <a:t>ve kesintisiz  zincirleri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oluşturur</a:t>
            </a:r>
            <a:endParaRPr sz="2800" dirty="0">
              <a:latin typeface="Arial"/>
              <a:cs typeface="Arial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Ökaryot </a:t>
            </a:r>
            <a:r>
              <a:rPr sz="2800" spc="-5" dirty="0">
                <a:latin typeface="Arial"/>
                <a:cs typeface="Arial"/>
              </a:rPr>
              <a:t>polimeraları da 4 deoksiribonükleosit  </a:t>
            </a:r>
            <a:r>
              <a:rPr sz="2800" dirty="0">
                <a:latin typeface="Arial"/>
                <a:cs typeface="Arial"/>
              </a:rPr>
              <a:t>trifosfat, </a:t>
            </a:r>
            <a:r>
              <a:rPr sz="2800" spc="-5" dirty="0">
                <a:latin typeface="Arial"/>
                <a:cs typeface="Arial"/>
              </a:rPr>
              <a:t>kalıp </a:t>
            </a:r>
            <a:r>
              <a:rPr sz="2800" spc="-10" dirty="0">
                <a:latin typeface="Arial"/>
                <a:cs typeface="Arial"/>
              </a:rPr>
              <a:t>DNA </a:t>
            </a:r>
            <a:r>
              <a:rPr sz="2800" spc="-5" dirty="0">
                <a:latin typeface="Arial"/>
                <a:cs typeface="Arial"/>
              </a:rPr>
              <a:t>ve primere ihtiyaç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duyar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Ökaryotik</a:t>
            </a:r>
            <a:r>
              <a:rPr lang="tr-TR" b="1" dirty="0" smtClean="0">
                <a:solidFill>
                  <a:srgbClr val="FF0000"/>
                </a:solidFill>
              </a:rPr>
              <a:t> ve </a:t>
            </a:r>
            <a:r>
              <a:rPr lang="tr-TR" b="1" dirty="0" err="1" smtClean="0">
                <a:solidFill>
                  <a:srgbClr val="FF0000"/>
                </a:solidFill>
              </a:rPr>
              <a:t>Prokaryotik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Replikasyon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00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4777" y="6549803"/>
            <a:ext cx="1640839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dirty="0">
                <a:latin typeface="Arial"/>
                <a:cs typeface="Arial"/>
              </a:rPr>
              <a:t>© 2012 Pearson Education,</a:t>
            </a:r>
            <a:r>
              <a:rPr sz="900" spc="-1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Inc.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3568" y="1628800"/>
            <a:ext cx="7380605" cy="3461204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Karmaşıklık:</a:t>
            </a: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lang="tr-TR" sz="2800" spc="-5" dirty="0" err="1" smtClean="0">
                <a:latin typeface="Arial"/>
                <a:cs typeface="Arial"/>
              </a:rPr>
              <a:t>Ökaryotlarda</a:t>
            </a:r>
            <a:r>
              <a:rPr lang="tr-TR" sz="2800" spc="-5" dirty="0" smtClean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Prokaryotlara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göre </a:t>
            </a:r>
            <a:r>
              <a:rPr sz="2800" spc="-10" dirty="0">
                <a:latin typeface="Arial"/>
                <a:cs typeface="Arial"/>
              </a:rPr>
              <a:t>DNA </a:t>
            </a:r>
            <a:r>
              <a:rPr sz="2800" dirty="0">
                <a:latin typeface="Arial"/>
                <a:cs typeface="Arial"/>
              </a:rPr>
              <a:t>miktarı çok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fazla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lang="tr-TR" sz="2800" spc="-5" dirty="0" err="1">
                <a:latin typeface="Arial"/>
                <a:cs typeface="Arial"/>
              </a:rPr>
              <a:t>Ökaryotlarda</a:t>
            </a:r>
            <a:r>
              <a:rPr lang="tr-TR" sz="2800" spc="-5" dirty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Kromozomlar</a:t>
            </a:r>
            <a:r>
              <a:rPr sz="2800" spc="25" dirty="0" smtClean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çizgiseldir</a:t>
            </a:r>
            <a:r>
              <a:rPr lang="tr-TR" sz="2800" spc="-5" dirty="0" smtClean="0">
                <a:latin typeface="Arial"/>
                <a:cs typeface="Arial"/>
              </a:rPr>
              <a:t>, </a:t>
            </a:r>
            <a:r>
              <a:rPr lang="tr-TR" sz="2800" spc="-5" dirty="0" err="1" smtClean="0">
                <a:latin typeface="Arial"/>
                <a:cs typeface="Arial"/>
              </a:rPr>
              <a:t>prokaryotta</a:t>
            </a:r>
            <a:r>
              <a:rPr lang="tr-TR" sz="2800" spc="-5" dirty="0" smtClean="0">
                <a:latin typeface="Arial"/>
                <a:cs typeface="Arial"/>
              </a:rPr>
              <a:t> </a:t>
            </a:r>
            <a:r>
              <a:rPr lang="tr-TR" sz="2800" spc="-5" dirty="0" err="1" smtClean="0">
                <a:latin typeface="Arial"/>
                <a:cs typeface="Arial"/>
              </a:rPr>
              <a:t>halkasal</a:t>
            </a:r>
            <a:r>
              <a:rPr lang="tr-TR" sz="2800" spc="-5" dirty="0" smtClean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lang="tr-TR" sz="2800" spc="-5" dirty="0" err="1">
                <a:latin typeface="Arial"/>
                <a:cs typeface="Arial"/>
              </a:rPr>
              <a:t>Ökaryotlarda</a:t>
            </a:r>
            <a:r>
              <a:rPr lang="tr-TR" sz="2800" spc="-5" dirty="0">
                <a:latin typeface="Arial"/>
                <a:cs typeface="Arial"/>
              </a:rPr>
              <a:t> </a:t>
            </a:r>
            <a:r>
              <a:rPr sz="2800" spc="-10" dirty="0" smtClean="0">
                <a:latin typeface="Arial"/>
                <a:cs typeface="Arial"/>
              </a:rPr>
              <a:t>DNA</a:t>
            </a:r>
            <a:r>
              <a:rPr lang="tr-TR" sz="2800" spc="-10" dirty="0" smtClean="0">
                <a:latin typeface="Arial"/>
                <a:cs typeface="Arial"/>
              </a:rPr>
              <a:t> </a:t>
            </a:r>
            <a:r>
              <a:rPr lang="tr-TR" sz="2800" spc="-10" dirty="0" err="1" smtClean="0">
                <a:latin typeface="Arial"/>
                <a:cs typeface="Arial"/>
              </a:rPr>
              <a:t>histon</a:t>
            </a:r>
            <a:r>
              <a:rPr lang="tr-TR" sz="2800" spc="-10" dirty="0" smtClean="0">
                <a:latin typeface="Arial"/>
                <a:cs typeface="Arial"/>
              </a:rPr>
              <a:t>,</a:t>
            </a:r>
            <a:r>
              <a:rPr sz="2800" spc="-10" dirty="0" smtClean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proteinler</a:t>
            </a:r>
            <a:r>
              <a:rPr lang="tr-TR" sz="2800" spc="-5" dirty="0" smtClean="0">
                <a:latin typeface="Arial"/>
                <a:cs typeface="Arial"/>
              </a:rPr>
              <a:t>i </a:t>
            </a:r>
            <a:r>
              <a:rPr lang="tr-TR" sz="2800" spc="-5" dirty="0" err="1" smtClean="0">
                <a:latin typeface="Arial"/>
                <a:cs typeface="Arial"/>
              </a:rPr>
              <a:t>i</a:t>
            </a:r>
            <a:r>
              <a:rPr sz="2800" spc="-5" dirty="0" smtClean="0">
                <a:latin typeface="Arial"/>
                <a:cs typeface="Arial"/>
              </a:rPr>
              <a:t>le </a:t>
            </a:r>
            <a:r>
              <a:rPr lang="tr-TR" sz="2800" spc="-5" dirty="0" err="1" smtClean="0">
                <a:latin typeface="Arial"/>
                <a:cs typeface="Arial"/>
              </a:rPr>
              <a:t>kompeks</a:t>
            </a:r>
            <a:r>
              <a:rPr lang="tr-TR" sz="2800" spc="-5" dirty="0" smtClean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halinde</a:t>
            </a:r>
            <a:r>
              <a:rPr sz="2800" spc="-80" dirty="0" smtClean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bulunur</a:t>
            </a:r>
            <a:r>
              <a:rPr lang="tr-TR" sz="2800" spc="-5" dirty="0" smtClean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6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Ökaryotik</a:t>
            </a:r>
            <a:r>
              <a:rPr lang="tr-TR" b="1" dirty="0" smtClean="0">
                <a:solidFill>
                  <a:srgbClr val="FF0000"/>
                </a:solidFill>
              </a:rPr>
              <a:t> ve </a:t>
            </a:r>
            <a:r>
              <a:rPr lang="tr-TR" b="1" dirty="0" err="1" smtClean="0">
                <a:solidFill>
                  <a:srgbClr val="FF0000"/>
                </a:solidFill>
              </a:rPr>
              <a:t>Prokaryotik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Replikasyon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8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7500" lnSpcReduction="20000"/>
          </a:bodyPr>
          <a:lstStyle/>
          <a:p>
            <a:pPr marL="12700" marR="33655" indent="0">
              <a:spcBef>
                <a:spcPts val="100"/>
              </a:spcBef>
              <a:buNone/>
            </a:pPr>
            <a:r>
              <a:rPr lang="tr-TR" b="1" spc="-85" dirty="0" smtClean="0">
                <a:solidFill>
                  <a:srgbClr val="FF0000"/>
                </a:solidFill>
                <a:cs typeface="Verdana"/>
              </a:rPr>
              <a:t>FARKLAR:</a:t>
            </a:r>
          </a:p>
          <a:p>
            <a:pPr marL="12700" marR="33655" indent="0">
              <a:spcBef>
                <a:spcPts val="100"/>
              </a:spcBef>
              <a:buNone/>
            </a:pPr>
            <a:endParaRPr lang="tr-TR" b="1" spc="-85" dirty="0" smtClean="0">
              <a:solidFill>
                <a:srgbClr val="FF0000"/>
              </a:solidFill>
              <a:cs typeface="Verdana"/>
            </a:endParaRPr>
          </a:p>
          <a:p>
            <a:pPr marL="355600" marR="33655">
              <a:spcBef>
                <a:spcPts val="100"/>
              </a:spcBef>
            </a:pPr>
            <a:r>
              <a:rPr lang="tr-TR" spc="-85" dirty="0" err="1" smtClean="0">
                <a:cs typeface="Verdana"/>
              </a:rPr>
              <a:t>Prokaryotik</a:t>
            </a:r>
            <a:r>
              <a:rPr lang="tr-TR" spc="-85" dirty="0" smtClean="0">
                <a:cs typeface="Verdana"/>
              </a:rPr>
              <a:t> </a:t>
            </a:r>
            <a:r>
              <a:rPr lang="tr-TR" spc="10" dirty="0">
                <a:cs typeface="Verdana"/>
              </a:rPr>
              <a:t>ve </a:t>
            </a:r>
            <a:r>
              <a:rPr lang="tr-TR" spc="-70" dirty="0" err="1">
                <a:cs typeface="Verdana"/>
              </a:rPr>
              <a:t>ökaryotik</a:t>
            </a:r>
            <a:r>
              <a:rPr lang="tr-TR" spc="-70" dirty="0">
                <a:cs typeface="Verdana"/>
              </a:rPr>
              <a:t> </a:t>
            </a:r>
            <a:r>
              <a:rPr lang="tr-TR" spc="10" dirty="0">
                <a:cs typeface="Verdana"/>
              </a:rPr>
              <a:t>DNA </a:t>
            </a:r>
            <a:r>
              <a:rPr lang="tr-TR" spc="-65" dirty="0" err="1">
                <a:cs typeface="Verdana"/>
              </a:rPr>
              <a:t>replikasyonu</a:t>
            </a:r>
            <a:r>
              <a:rPr lang="tr-TR" spc="-65" dirty="0">
                <a:cs typeface="Verdana"/>
              </a:rPr>
              <a:t> </a:t>
            </a:r>
            <a:r>
              <a:rPr lang="tr-TR" spc="-45" dirty="0">
                <a:cs typeface="Verdana"/>
              </a:rPr>
              <a:t>arasındaki </a:t>
            </a:r>
            <a:r>
              <a:rPr lang="tr-TR" spc="-140" dirty="0">
                <a:cs typeface="Verdana"/>
              </a:rPr>
              <a:t>en  </a:t>
            </a:r>
            <a:r>
              <a:rPr lang="tr-TR" spc="-55" dirty="0">
                <a:cs typeface="Verdana"/>
              </a:rPr>
              <a:t>belirgin </a:t>
            </a:r>
            <a:r>
              <a:rPr lang="tr-TR" spc="-90" dirty="0">
                <a:cs typeface="Verdana"/>
              </a:rPr>
              <a:t>fark </a:t>
            </a:r>
            <a:r>
              <a:rPr lang="tr-TR" u="sng" spc="-10" dirty="0">
                <a:uFill>
                  <a:solidFill>
                    <a:srgbClr val="000000"/>
                  </a:solidFill>
                </a:uFill>
                <a:cs typeface="Verdana"/>
              </a:rPr>
              <a:t>çoklu </a:t>
            </a:r>
            <a:r>
              <a:rPr lang="tr-TR" u="sng" spc="-65" dirty="0" err="1">
                <a:uFill>
                  <a:solidFill>
                    <a:srgbClr val="000000"/>
                  </a:solidFill>
                </a:uFill>
                <a:cs typeface="Verdana"/>
              </a:rPr>
              <a:t>replikasyon</a:t>
            </a:r>
            <a:r>
              <a:rPr lang="tr-TR" u="sng" spc="-45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140" dirty="0">
                <a:uFill>
                  <a:solidFill>
                    <a:srgbClr val="000000"/>
                  </a:solidFill>
                </a:uFill>
                <a:cs typeface="Verdana"/>
              </a:rPr>
              <a:t>orijinidir</a:t>
            </a:r>
            <a:r>
              <a:rPr lang="tr-TR" spc="-140" dirty="0">
                <a:cs typeface="Verdana"/>
              </a:rPr>
              <a:t>.</a:t>
            </a:r>
            <a:endParaRPr lang="tr-TR" dirty="0">
              <a:cs typeface="Verdana"/>
            </a:endParaRPr>
          </a:p>
          <a:p>
            <a:pPr marL="469900" marR="5080" indent="-457200">
              <a:spcBef>
                <a:spcPts val="2000"/>
              </a:spcBef>
              <a:tabLst>
                <a:tab pos="1205230" algn="l"/>
              </a:tabLst>
            </a:pPr>
            <a:r>
              <a:rPr lang="tr-TR" spc="-190" dirty="0" err="1" smtClean="0">
                <a:cs typeface="Verdana"/>
              </a:rPr>
              <a:t>Prokaryotik</a:t>
            </a:r>
            <a:r>
              <a:rPr lang="tr-TR" i="1" spc="-190" dirty="0" smtClean="0">
                <a:cs typeface="Verdana"/>
              </a:rPr>
              <a:t> </a:t>
            </a:r>
            <a:r>
              <a:rPr lang="tr-TR" spc="-30" dirty="0" smtClean="0">
                <a:cs typeface="Verdana"/>
              </a:rPr>
              <a:t>kromozomda </a:t>
            </a:r>
            <a:r>
              <a:rPr lang="tr-TR" u="sng" spc="-100" dirty="0">
                <a:uFill>
                  <a:solidFill>
                    <a:srgbClr val="000000"/>
                  </a:solidFill>
                </a:uFill>
                <a:cs typeface="Verdana"/>
              </a:rPr>
              <a:t>bir </a:t>
            </a:r>
            <a:r>
              <a:rPr lang="tr-TR" u="sng" spc="-65" dirty="0" err="1">
                <a:uFill>
                  <a:solidFill>
                    <a:srgbClr val="000000"/>
                  </a:solidFill>
                </a:uFill>
                <a:cs typeface="Verdana"/>
              </a:rPr>
              <a:t>replikasyon</a:t>
            </a:r>
            <a:r>
              <a:rPr lang="tr-TR" u="sng" spc="-6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135" dirty="0">
                <a:uFill>
                  <a:solidFill>
                    <a:srgbClr val="000000"/>
                  </a:solidFill>
                </a:uFill>
                <a:cs typeface="Verdana"/>
              </a:rPr>
              <a:t>orijini</a:t>
            </a:r>
            <a:r>
              <a:rPr lang="tr-TR" spc="-135" dirty="0">
                <a:cs typeface="Verdana"/>
              </a:rPr>
              <a:t> </a:t>
            </a:r>
            <a:r>
              <a:rPr lang="tr-TR" spc="-75" dirty="0">
                <a:cs typeface="Verdana"/>
              </a:rPr>
              <a:t>bulunurken,  </a:t>
            </a:r>
            <a:r>
              <a:rPr lang="tr-TR" u="sng" spc="-70" dirty="0" err="1">
                <a:uFill>
                  <a:solidFill>
                    <a:srgbClr val="000000"/>
                  </a:solidFill>
                </a:uFill>
                <a:cs typeface="Verdana"/>
              </a:rPr>
              <a:t>ökaryotik</a:t>
            </a:r>
            <a:r>
              <a:rPr lang="tr-TR" spc="-70" dirty="0">
                <a:cs typeface="Verdana"/>
              </a:rPr>
              <a:t> </a:t>
            </a:r>
            <a:r>
              <a:rPr lang="tr-TR" spc="-25" dirty="0">
                <a:cs typeface="Verdana"/>
              </a:rPr>
              <a:t>kromozomda </a:t>
            </a:r>
            <a:r>
              <a:rPr lang="tr-TR" u="sng" spc="-100" dirty="0">
                <a:uFill>
                  <a:solidFill>
                    <a:srgbClr val="000000"/>
                  </a:solidFill>
                </a:uFill>
                <a:cs typeface="Verdana"/>
              </a:rPr>
              <a:t>bir </a:t>
            </a:r>
            <a:r>
              <a:rPr lang="tr-TR" u="sng" spc="50" dirty="0">
                <a:uFill>
                  <a:solidFill>
                    <a:srgbClr val="000000"/>
                  </a:solidFill>
                </a:uFill>
                <a:cs typeface="Verdana"/>
              </a:rPr>
              <a:t>çok</a:t>
            </a:r>
            <a:r>
              <a:rPr lang="tr-TR" u="sng" spc="-49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495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65" dirty="0" err="1" smtClean="0">
                <a:uFill>
                  <a:solidFill>
                    <a:srgbClr val="000000"/>
                  </a:solidFill>
                </a:uFill>
                <a:cs typeface="Verdana"/>
              </a:rPr>
              <a:t>replikasyon</a:t>
            </a:r>
            <a:r>
              <a:rPr lang="tr-TR" u="sng" spc="-65" dirty="0" smtClean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135" dirty="0">
                <a:uFill>
                  <a:solidFill>
                    <a:srgbClr val="000000"/>
                  </a:solidFill>
                </a:uFill>
                <a:cs typeface="Verdana"/>
              </a:rPr>
              <a:t>orijini</a:t>
            </a:r>
            <a:r>
              <a:rPr lang="tr-TR" spc="-135" dirty="0">
                <a:cs typeface="Verdana"/>
              </a:rPr>
              <a:t> </a:t>
            </a:r>
            <a:r>
              <a:rPr lang="tr-TR" spc="-105" dirty="0">
                <a:cs typeface="Verdana"/>
              </a:rPr>
              <a:t>bulunur</a:t>
            </a:r>
            <a:r>
              <a:rPr lang="tr-TR" spc="-105" dirty="0" smtClean="0">
                <a:cs typeface="Verdana"/>
              </a:rPr>
              <a:t>.</a:t>
            </a:r>
          </a:p>
          <a:p>
            <a:pPr marL="469900" marR="5080" indent="-457200">
              <a:spcBef>
                <a:spcPts val="2000"/>
              </a:spcBef>
              <a:tabLst>
                <a:tab pos="1205230" algn="l"/>
              </a:tabLst>
            </a:pPr>
            <a:endParaRPr lang="tr-TR" dirty="0">
              <a:cs typeface="Verdana"/>
            </a:endParaRPr>
          </a:p>
          <a:p>
            <a:pPr marL="355600" marR="5080">
              <a:spcBef>
                <a:spcPts val="100"/>
              </a:spcBef>
            </a:pPr>
            <a:r>
              <a:rPr lang="tr-TR" spc="-65" dirty="0" err="1">
                <a:cs typeface="Verdana"/>
              </a:rPr>
              <a:t>Ökaryotik</a:t>
            </a:r>
            <a:r>
              <a:rPr lang="tr-TR" spc="-65" dirty="0">
                <a:cs typeface="Verdana"/>
              </a:rPr>
              <a:t> </a:t>
            </a:r>
            <a:r>
              <a:rPr lang="tr-TR" spc="-70" dirty="0" err="1">
                <a:cs typeface="Verdana"/>
              </a:rPr>
              <a:t>replikasyonların</a:t>
            </a:r>
            <a:r>
              <a:rPr lang="tr-TR" spc="-70" dirty="0">
                <a:cs typeface="Verdana"/>
              </a:rPr>
              <a:t> </a:t>
            </a:r>
            <a:r>
              <a:rPr lang="tr-TR" u="sng" spc="30" dirty="0">
                <a:uFill>
                  <a:solidFill>
                    <a:srgbClr val="000000"/>
                  </a:solidFill>
                </a:uFill>
                <a:cs typeface="Verdana"/>
              </a:rPr>
              <a:t>en 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Verdana"/>
              </a:rPr>
              <a:t>karma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Verdana"/>
              </a:rPr>
              <a:t>ık </a:t>
            </a:r>
            <a:r>
              <a:rPr lang="tr-TR" u="sng" spc="-30" dirty="0">
                <a:uFill>
                  <a:solidFill>
                    <a:srgbClr val="000000"/>
                  </a:solidFill>
                </a:uFill>
                <a:cs typeface="Verdana"/>
              </a:rPr>
              <a:t>yönü</a:t>
            </a:r>
            <a:r>
              <a:rPr lang="tr-TR" spc="-30" dirty="0">
                <a:cs typeface="Verdana"/>
              </a:rPr>
              <a:t> </a:t>
            </a:r>
            <a:r>
              <a:rPr lang="tr-TR" spc="10" dirty="0">
                <a:cs typeface="Verdana"/>
              </a:rPr>
              <a:t>DNA </a:t>
            </a:r>
            <a:r>
              <a:rPr lang="tr-TR" sz="3600" spc="-385" dirty="0">
                <a:cs typeface="Verdana"/>
              </a:rPr>
              <a:t>sentezini  </a:t>
            </a:r>
            <a:r>
              <a:rPr lang="tr-TR" spc="-40" dirty="0">
                <a:cs typeface="Verdana"/>
              </a:rPr>
              <a:t>yönlendiren </a:t>
            </a:r>
            <a:r>
              <a:rPr lang="tr-TR" u="sng" spc="-100" dirty="0">
                <a:uFill>
                  <a:solidFill>
                    <a:srgbClr val="000000"/>
                  </a:solidFill>
                </a:uFill>
                <a:cs typeface="Verdana"/>
              </a:rPr>
              <a:t>bir </a:t>
            </a:r>
            <a:r>
              <a:rPr lang="tr-TR" u="sng" spc="-95" dirty="0">
                <a:uFill>
                  <a:solidFill>
                    <a:srgbClr val="000000"/>
                  </a:solidFill>
                </a:uFill>
                <a:cs typeface="Verdana"/>
              </a:rPr>
              <a:t>dizi </a:t>
            </a:r>
            <a:r>
              <a:rPr lang="tr-TR" u="sng" spc="-40" dirty="0" err="1">
                <a:uFill>
                  <a:solidFill>
                    <a:srgbClr val="000000"/>
                  </a:solidFill>
                </a:uFill>
                <a:cs typeface="Verdana"/>
              </a:rPr>
              <a:t>polimeraz</a:t>
            </a:r>
            <a:r>
              <a:rPr lang="tr-TR" spc="-365" dirty="0">
                <a:cs typeface="Verdana"/>
              </a:rPr>
              <a:t> </a:t>
            </a:r>
            <a:r>
              <a:rPr lang="tr-TR" spc="-85" dirty="0">
                <a:cs typeface="Verdana"/>
              </a:rPr>
              <a:t>içermesidir</a:t>
            </a:r>
            <a:r>
              <a:rPr lang="tr-TR" spc="-85" dirty="0" smtClean="0">
                <a:cs typeface="Verdana"/>
              </a:rPr>
              <a:t>. </a:t>
            </a:r>
            <a:endParaRPr lang="tr-TR" dirty="0">
              <a:cs typeface="Verdana"/>
            </a:endParaRPr>
          </a:p>
          <a:p>
            <a:pPr marL="355600" marR="50165">
              <a:spcBef>
                <a:spcPts val="2000"/>
              </a:spcBef>
            </a:pPr>
            <a:r>
              <a:rPr lang="tr-TR" spc="-65" dirty="0" smtClean="0">
                <a:cs typeface="Verdana"/>
              </a:rPr>
              <a:t>Safla</a:t>
            </a:r>
            <a:r>
              <a:rPr lang="tr-TR" spc="-65" dirty="0" smtClean="0">
                <a:cs typeface="Times New Roman"/>
              </a:rPr>
              <a:t>ş</a:t>
            </a:r>
            <a:r>
              <a:rPr lang="tr-TR" spc="-65" dirty="0" smtClean="0">
                <a:cs typeface="Verdana"/>
              </a:rPr>
              <a:t>tırılan 	</a:t>
            </a:r>
            <a:r>
              <a:rPr lang="tr-TR" spc="-65" dirty="0" err="1" smtClean="0">
                <a:cs typeface="Verdana"/>
              </a:rPr>
              <a:t>polimeraz</a:t>
            </a:r>
            <a:r>
              <a:rPr lang="tr-TR" spc="-65" dirty="0" smtClean="0">
                <a:cs typeface="Verdana"/>
              </a:rPr>
              <a:t> </a:t>
            </a:r>
            <a:r>
              <a:rPr lang="tr-TR" spc="-75" dirty="0" smtClean="0">
                <a:cs typeface="Verdana"/>
              </a:rPr>
              <a:t>enzim </a:t>
            </a:r>
            <a:r>
              <a:rPr lang="tr-TR" spc="-80" dirty="0">
                <a:cs typeface="Verdana"/>
              </a:rPr>
              <a:t>formlarının </a:t>
            </a:r>
            <a:r>
              <a:rPr lang="tr-TR" spc="-10" dirty="0">
                <a:cs typeface="Verdana"/>
              </a:rPr>
              <a:t>yalnızca </a:t>
            </a:r>
            <a:r>
              <a:rPr lang="tr-TR" u="sng" spc="-40" dirty="0">
                <a:uFill>
                  <a:solidFill>
                    <a:srgbClr val="000000"/>
                  </a:solidFill>
                </a:uFill>
                <a:cs typeface="Verdana"/>
              </a:rPr>
              <a:t>dört </a:t>
            </a:r>
            <a:r>
              <a:rPr lang="tr-TR" u="sng" spc="-50" dirty="0">
                <a:uFill>
                  <a:solidFill>
                    <a:srgbClr val="000000"/>
                  </a:solidFill>
                </a:uFill>
                <a:cs typeface="Verdana"/>
              </a:rPr>
              <a:t>tanesi</a:t>
            </a:r>
            <a:r>
              <a:rPr lang="tr-TR" spc="-50" dirty="0">
                <a:cs typeface="Verdana"/>
              </a:rPr>
              <a:t> </a:t>
            </a:r>
            <a:r>
              <a:rPr lang="tr-TR" spc="-325" dirty="0">
                <a:cs typeface="Verdana"/>
              </a:rPr>
              <a:t>DNA’nın  </a:t>
            </a:r>
            <a:r>
              <a:rPr lang="tr-TR" u="sng" spc="-35" dirty="0" err="1">
                <a:uFill>
                  <a:solidFill>
                    <a:srgbClr val="000000"/>
                  </a:solidFill>
                </a:uFill>
                <a:cs typeface="Verdana"/>
              </a:rPr>
              <a:t>replikasyonunda</a:t>
            </a:r>
            <a:r>
              <a:rPr lang="tr-TR" u="sng" spc="-3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90" dirty="0">
                <a:uFill>
                  <a:solidFill>
                    <a:srgbClr val="000000"/>
                  </a:solidFill>
                </a:uFill>
                <a:cs typeface="Verdana"/>
              </a:rPr>
              <a:t>yer </a:t>
            </a:r>
            <a:r>
              <a:rPr lang="tr-TR" u="sng" spc="-160" dirty="0">
                <a:uFill>
                  <a:solidFill>
                    <a:srgbClr val="000000"/>
                  </a:solidFill>
                </a:uFill>
                <a:cs typeface="Verdana"/>
              </a:rPr>
              <a:t>alır</a:t>
            </a:r>
            <a:r>
              <a:rPr lang="tr-TR" spc="-160" dirty="0">
                <a:cs typeface="Verdana"/>
              </a:rPr>
              <a:t>, </a:t>
            </a:r>
            <a:r>
              <a:rPr lang="tr-TR" u="sng" spc="-50" dirty="0">
                <a:uFill>
                  <a:solidFill>
                    <a:srgbClr val="000000"/>
                  </a:solidFill>
                </a:uFill>
                <a:cs typeface="Verdana"/>
              </a:rPr>
              <a:t>geri </a:t>
            </a:r>
            <a:r>
              <a:rPr lang="tr-TR" u="sng" spc="-35" dirty="0">
                <a:uFill>
                  <a:solidFill>
                    <a:srgbClr val="000000"/>
                  </a:solidFill>
                </a:uFill>
                <a:cs typeface="Verdana"/>
              </a:rPr>
              <a:t>kalanlar </a:t>
            </a:r>
            <a:r>
              <a:rPr lang="tr-TR" u="sng" spc="-85" dirty="0">
                <a:uFill>
                  <a:solidFill>
                    <a:srgbClr val="000000"/>
                  </a:solidFill>
                </a:uFill>
                <a:cs typeface="Verdana"/>
              </a:rPr>
              <a:t>tamir</a:t>
            </a:r>
            <a:r>
              <a:rPr lang="tr-TR" spc="-85" dirty="0">
                <a:cs typeface="Verdana"/>
              </a:rPr>
              <a:t> </a:t>
            </a:r>
            <a:r>
              <a:rPr lang="tr-TR" spc="-60" dirty="0">
                <a:cs typeface="Verdana"/>
              </a:rPr>
              <a:t>i</a:t>
            </a:r>
            <a:r>
              <a:rPr lang="tr-TR" spc="-60" dirty="0">
                <a:cs typeface="Times New Roman"/>
              </a:rPr>
              <a:t>ş</a:t>
            </a:r>
            <a:r>
              <a:rPr lang="tr-TR" spc="-60" dirty="0">
                <a:cs typeface="Verdana"/>
              </a:rPr>
              <a:t>lemleriyle  </a:t>
            </a:r>
            <a:r>
              <a:rPr lang="tr-TR" spc="-125" dirty="0">
                <a:cs typeface="Verdana"/>
              </a:rPr>
              <a:t>ilgilidir.</a:t>
            </a:r>
            <a:endParaRPr lang="tr-TR" dirty="0">
              <a:cs typeface="Verdana"/>
            </a:endParaRPr>
          </a:p>
          <a:p>
            <a:endParaRPr lang="tr-TR" dirty="0"/>
          </a:p>
        </p:txBody>
      </p:sp>
      <p:sp>
        <p:nvSpPr>
          <p:cNvPr id="4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Ökaryotik</a:t>
            </a:r>
            <a:r>
              <a:rPr lang="tr-TR" b="1" dirty="0" smtClean="0">
                <a:solidFill>
                  <a:srgbClr val="FF0000"/>
                </a:solidFill>
              </a:rPr>
              <a:t> ve </a:t>
            </a:r>
            <a:r>
              <a:rPr lang="tr-TR" b="1" dirty="0" err="1" smtClean="0">
                <a:solidFill>
                  <a:srgbClr val="FF0000"/>
                </a:solidFill>
              </a:rPr>
              <a:t>Prokaryotik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Replikasyon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0752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Ökaryotik</a:t>
            </a:r>
            <a:r>
              <a:rPr lang="tr-TR" b="1" dirty="0">
                <a:solidFill>
                  <a:srgbClr val="FF0000"/>
                </a:solidFill>
              </a:rPr>
              <a:t> ve </a:t>
            </a:r>
            <a:r>
              <a:rPr lang="tr-TR" b="1" dirty="0" err="1">
                <a:solidFill>
                  <a:srgbClr val="FF0000"/>
                </a:solidFill>
              </a:rPr>
              <a:t>Prokaryotik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Replikasyon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 marR="340995" indent="0">
              <a:spcBef>
                <a:spcPts val="100"/>
              </a:spcBef>
              <a:buNone/>
            </a:pPr>
            <a:r>
              <a:rPr lang="tr-TR" b="1" spc="-85" dirty="0">
                <a:solidFill>
                  <a:srgbClr val="FF0000"/>
                </a:solidFill>
                <a:cs typeface="Verdana"/>
              </a:rPr>
              <a:t>FARKLAR</a:t>
            </a:r>
            <a:r>
              <a:rPr lang="tr-TR" b="1" spc="-85" dirty="0" smtClean="0">
                <a:solidFill>
                  <a:srgbClr val="FF0000"/>
                </a:solidFill>
                <a:cs typeface="Verdana"/>
              </a:rPr>
              <a:t>:</a:t>
            </a:r>
          </a:p>
          <a:p>
            <a:pPr marL="12700" marR="340995" indent="0">
              <a:spcBef>
                <a:spcPts val="100"/>
              </a:spcBef>
              <a:buNone/>
            </a:pPr>
            <a:endParaRPr lang="tr-TR" b="1" spc="-85" dirty="0">
              <a:solidFill>
                <a:srgbClr val="FF0000"/>
              </a:solidFill>
              <a:cs typeface="Verdana"/>
            </a:endParaRPr>
          </a:p>
          <a:p>
            <a:pPr marL="355600" marR="340995">
              <a:spcBef>
                <a:spcPts val="100"/>
              </a:spcBef>
            </a:pPr>
            <a:r>
              <a:rPr lang="tr-TR" spc="10" dirty="0" smtClean="0">
                <a:cs typeface="Verdana"/>
              </a:rPr>
              <a:t>DNA </a:t>
            </a:r>
            <a:r>
              <a:rPr lang="tr-TR" spc="-65" dirty="0">
                <a:cs typeface="Verdana"/>
              </a:rPr>
              <a:t>ile </a:t>
            </a:r>
            <a:r>
              <a:rPr lang="tr-TR" spc="-70" dirty="0">
                <a:cs typeface="Verdana"/>
              </a:rPr>
              <a:t>kompleks </a:t>
            </a:r>
            <a:r>
              <a:rPr lang="tr-TR" spc="10" dirty="0">
                <a:cs typeface="Verdana"/>
              </a:rPr>
              <a:t>yapmı</a:t>
            </a:r>
            <a:r>
              <a:rPr lang="tr-TR" spc="10" dirty="0">
                <a:cs typeface="Times New Roman"/>
              </a:rPr>
              <a:t>ş </a:t>
            </a:r>
            <a:r>
              <a:rPr lang="tr-TR" spc="15" dirty="0">
                <a:cs typeface="Verdana"/>
              </a:rPr>
              <a:t>olan </a:t>
            </a:r>
            <a:r>
              <a:rPr lang="tr-TR" u="sng" spc="-90" dirty="0" err="1">
                <a:uFill>
                  <a:solidFill>
                    <a:srgbClr val="000000"/>
                  </a:solidFill>
                </a:uFill>
                <a:cs typeface="Verdana"/>
              </a:rPr>
              <a:t>histon</a:t>
            </a:r>
            <a:r>
              <a:rPr lang="tr-TR" u="sng" spc="-90" dirty="0">
                <a:uFill>
                  <a:solidFill>
                    <a:srgbClr val="000000"/>
                  </a:solidFill>
                </a:uFill>
                <a:cs typeface="Verdana"/>
              </a:rPr>
              <a:t>  </a:t>
            </a:r>
            <a:r>
              <a:rPr lang="tr-TR" u="sng" spc="-75" dirty="0">
                <a:uFill>
                  <a:solidFill>
                    <a:srgbClr val="000000"/>
                  </a:solidFill>
                </a:uFill>
                <a:cs typeface="Verdana"/>
              </a:rPr>
              <a:t>proteinlerinin</a:t>
            </a:r>
            <a:r>
              <a:rPr lang="tr-TR" spc="-75" dirty="0">
                <a:cs typeface="Verdana"/>
              </a:rPr>
              <a:t> </a:t>
            </a:r>
            <a:r>
              <a:rPr lang="tr-TR" u="sng" spc="-80" dirty="0">
                <a:uFill>
                  <a:solidFill>
                    <a:srgbClr val="000000"/>
                  </a:solidFill>
                </a:uFill>
                <a:cs typeface="Verdana"/>
              </a:rPr>
              <a:t>uzakla</a:t>
            </a:r>
            <a:r>
              <a:rPr lang="tr-TR" u="sng" spc="-80" dirty="0">
                <a:uFill>
                  <a:solidFill>
                    <a:srgbClr val="000000"/>
                  </a:solidFill>
                </a:uFill>
                <a:cs typeface="Times New Roman"/>
              </a:rPr>
              <a:t>ş</a:t>
            </a:r>
            <a:r>
              <a:rPr lang="tr-TR" u="sng" spc="-80" dirty="0">
                <a:uFill>
                  <a:solidFill>
                    <a:srgbClr val="000000"/>
                  </a:solidFill>
                </a:uFill>
                <a:cs typeface="Verdana"/>
              </a:rPr>
              <a:t>tırılması</a:t>
            </a:r>
            <a:r>
              <a:rPr lang="tr-TR" spc="-125" dirty="0">
                <a:cs typeface="Verdana"/>
              </a:rPr>
              <a:t> </a:t>
            </a:r>
            <a:r>
              <a:rPr lang="tr-TR" spc="-95" dirty="0">
                <a:cs typeface="Verdana"/>
              </a:rPr>
              <a:t>gereklidir</a:t>
            </a:r>
            <a:r>
              <a:rPr lang="tr-TR" spc="-95" dirty="0" smtClean="0">
                <a:cs typeface="Verdana"/>
              </a:rPr>
              <a:t>.</a:t>
            </a:r>
          </a:p>
          <a:p>
            <a:pPr marL="355600" marR="340995">
              <a:spcBef>
                <a:spcPts val="100"/>
              </a:spcBef>
            </a:pPr>
            <a:endParaRPr lang="tr-TR" dirty="0">
              <a:cs typeface="Verdana"/>
            </a:endParaRPr>
          </a:p>
          <a:p>
            <a:pPr marL="355600" marR="5080">
              <a:spcBef>
                <a:spcPts val="2000"/>
              </a:spcBef>
            </a:pPr>
            <a:r>
              <a:rPr lang="tr-TR" spc="10" dirty="0" smtClean="0">
                <a:cs typeface="Verdana"/>
              </a:rPr>
              <a:t>DNA </a:t>
            </a:r>
            <a:r>
              <a:rPr lang="tr-TR" spc="-80" dirty="0">
                <a:cs typeface="Verdana"/>
              </a:rPr>
              <a:t>sentezi </a:t>
            </a:r>
            <a:r>
              <a:rPr lang="tr-TR" spc="-30" dirty="0">
                <a:cs typeface="Verdana"/>
              </a:rPr>
              <a:t>ilerledikçe </a:t>
            </a:r>
            <a:r>
              <a:rPr lang="tr-TR" u="sng" spc="-85" dirty="0" err="1">
                <a:uFill>
                  <a:solidFill>
                    <a:srgbClr val="000000"/>
                  </a:solidFill>
                </a:uFill>
                <a:cs typeface="Verdana"/>
              </a:rPr>
              <a:t>histonlar</a:t>
            </a:r>
            <a:r>
              <a:rPr lang="tr-TR" spc="-85" dirty="0">
                <a:cs typeface="Verdana"/>
              </a:rPr>
              <a:t> </a:t>
            </a:r>
            <a:r>
              <a:rPr lang="tr-TR" spc="-65" dirty="0">
                <a:cs typeface="Verdana"/>
              </a:rPr>
              <a:t>her </a:t>
            </a:r>
            <a:r>
              <a:rPr lang="tr-TR" spc="-45" dirty="0">
                <a:cs typeface="Verdana"/>
              </a:rPr>
              <a:t>sentezlenen  </a:t>
            </a:r>
            <a:r>
              <a:rPr lang="tr-TR" spc="-40" dirty="0">
                <a:cs typeface="Verdana"/>
              </a:rPr>
              <a:t>dubleksle</a:t>
            </a:r>
            <a:r>
              <a:rPr lang="tr-TR" spc="-155" dirty="0">
                <a:cs typeface="Verdana"/>
              </a:rPr>
              <a:t> </a:t>
            </a:r>
            <a:r>
              <a:rPr lang="tr-TR" u="sng" spc="-90" dirty="0">
                <a:uFill>
                  <a:solidFill>
                    <a:srgbClr val="000000"/>
                  </a:solidFill>
                </a:uFill>
                <a:cs typeface="Verdana"/>
              </a:rPr>
              <a:t>tekrar</a:t>
            </a:r>
            <a:r>
              <a:rPr lang="tr-TR" u="sng" spc="-15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100" dirty="0">
                <a:uFill>
                  <a:solidFill>
                    <a:srgbClr val="000000"/>
                  </a:solidFill>
                </a:uFill>
                <a:cs typeface="Verdana"/>
              </a:rPr>
              <a:t>bir</a:t>
            </a:r>
            <a:r>
              <a:rPr lang="tr-TR" u="sng" spc="-15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25" dirty="0">
                <a:uFill>
                  <a:solidFill>
                    <a:srgbClr val="000000"/>
                  </a:solidFill>
                </a:uFill>
                <a:cs typeface="Verdana"/>
              </a:rPr>
              <a:t>araya</a:t>
            </a:r>
            <a:r>
              <a:rPr lang="tr-TR" u="sng" spc="-15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25" dirty="0">
                <a:uFill>
                  <a:solidFill>
                    <a:srgbClr val="000000"/>
                  </a:solidFill>
                </a:uFill>
                <a:cs typeface="Verdana"/>
              </a:rPr>
              <a:t>gelerek</a:t>
            </a:r>
            <a:r>
              <a:rPr lang="tr-TR" u="sng" spc="-155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45" dirty="0" err="1">
                <a:uFill>
                  <a:solidFill>
                    <a:srgbClr val="000000"/>
                  </a:solidFill>
                </a:uFill>
                <a:cs typeface="Verdana"/>
              </a:rPr>
              <a:t>nükleozom</a:t>
            </a:r>
            <a:r>
              <a:rPr lang="tr-TR" u="sng" spc="-150" dirty="0">
                <a:uFill>
                  <a:solidFill>
                    <a:srgbClr val="000000"/>
                  </a:solidFill>
                </a:uFill>
                <a:cs typeface="Verdana"/>
              </a:rPr>
              <a:t> </a:t>
            </a:r>
            <a:r>
              <a:rPr lang="tr-TR" u="sng" spc="-80" dirty="0">
                <a:uFill>
                  <a:solidFill>
                    <a:srgbClr val="000000"/>
                  </a:solidFill>
                </a:uFill>
                <a:cs typeface="Verdana"/>
              </a:rPr>
              <a:t>yapısını </a:t>
            </a:r>
            <a:r>
              <a:rPr lang="tr-TR" spc="-80" dirty="0">
                <a:cs typeface="Verdana"/>
              </a:rPr>
              <a:t> </a:t>
            </a:r>
            <a:r>
              <a:rPr lang="tr-TR" spc="-105" dirty="0">
                <a:cs typeface="Verdana"/>
              </a:rPr>
              <a:t>olu</a:t>
            </a:r>
            <a:r>
              <a:rPr lang="tr-TR" spc="-105" dirty="0">
                <a:cs typeface="Times New Roman"/>
              </a:rPr>
              <a:t>ş</a:t>
            </a:r>
            <a:r>
              <a:rPr lang="tr-TR" spc="-105" dirty="0">
                <a:cs typeface="Verdana"/>
              </a:rPr>
              <a:t>turur</a:t>
            </a:r>
            <a:r>
              <a:rPr lang="tr-TR" spc="-105" dirty="0" smtClean="0">
                <a:cs typeface="Verdana"/>
              </a:rPr>
              <a:t>.</a:t>
            </a:r>
            <a:endParaRPr lang="tr-TR" dirty="0"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6377323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1400</Words>
  <Application>Microsoft Office PowerPoint</Application>
  <PresentationFormat>Ekran Gösterisi (4:3)</PresentationFormat>
  <Paragraphs>219</Paragraphs>
  <Slides>42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51" baseType="lpstr">
      <vt:lpstr>MS PGothic</vt:lpstr>
      <vt:lpstr>Arial</vt:lpstr>
      <vt:lpstr>Calibri</vt:lpstr>
      <vt:lpstr>Comic Sans MS</vt:lpstr>
      <vt:lpstr>Symbol</vt:lpstr>
      <vt:lpstr>Times New Roman</vt:lpstr>
      <vt:lpstr>Verdana</vt:lpstr>
      <vt:lpstr>Wingdings</vt:lpstr>
      <vt:lpstr>Ofis Teması</vt:lpstr>
      <vt:lpstr>DNA’nın  REPLİKASYONU</vt:lpstr>
      <vt:lpstr>Temel Terimler</vt:lpstr>
      <vt:lpstr>PowerPoint Sunusu</vt:lpstr>
      <vt:lpstr>PowerPoint Sunusu</vt:lpstr>
      <vt:lpstr>PowerPoint Sunusu</vt:lpstr>
      <vt:lpstr>DNA Replikasyonu</vt:lpstr>
      <vt:lpstr>PowerPoint Sunusu</vt:lpstr>
      <vt:lpstr>REPLİKASYON</vt:lpstr>
      <vt:lpstr>Replikasyon için gerekli olan moleküller</vt:lpstr>
      <vt:lpstr>Replikasyonun Temel Basamakları</vt:lpstr>
      <vt:lpstr>1) Replikasyon orijin noktalarının tayini</vt:lpstr>
      <vt:lpstr>1) Replikasyon orijin noktalarının tayini</vt:lpstr>
      <vt:lpstr>1) Replikasyon orijin noktalarının tayini</vt:lpstr>
      <vt:lpstr>PowerPoint Sunusu</vt:lpstr>
      <vt:lpstr>2) DNA çift ipliğinin çözünmesi</vt:lpstr>
      <vt:lpstr>PowerPoint Sunusu</vt:lpstr>
      <vt:lpstr>PowerPoint Sunusu</vt:lpstr>
      <vt:lpstr>PowerPoint Sunusu</vt:lpstr>
      <vt:lpstr>3) Replikasyon çatalının oluşması</vt:lpstr>
      <vt:lpstr>PowerPoint Sunusu</vt:lpstr>
      <vt:lpstr>4) DNA polimeraz aktivitesi, sentez ve uzama</vt:lpstr>
      <vt:lpstr>PowerPoint Sunusu</vt:lpstr>
      <vt:lpstr>4) DNA polimeraz aktivitesi, sentez ve uzama     Primer Sentezi </vt:lpstr>
      <vt:lpstr>4) DNA polimeraz aktivitesi, sentez ve uzama     DNA Polimeraz </vt:lpstr>
      <vt:lpstr>PowerPoint Sunusu</vt:lpstr>
      <vt:lpstr>Bakteri DNA polimeraz I, II ve III’ün özellikleri</vt:lpstr>
      <vt:lpstr>Ökaryotlarda DNA Polimerazlar </vt:lpstr>
      <vt:lpstr>4) DNA polimeraz aktivitesi, sentez ve uzama  </vt:lpstr>
      <vt:lpstr>PowerPoint Sunusu</vt:lpstr>
      <vt:lpstr>4) DNA polimeraz aktivitesi, sentez ve uzama</vt:lpstr>
      <vt:lpstr>PowerPoint Sunusu</vt:lpstr>
      <vt:lpstr>4) DNA polimeraz aktivitesi, sentez ve uzama</vt:lpstr>
      <vt:lpstr>PowerPoint Sunusu</vt:lpstr>
      <vt:lpstr>PowerPoint Sunusu</vt:lpstr>
      <vt:lpstr>5) Yeni sentezlenen DNA parçalarının birleştirilmesi</vt:lpstr>
      <vt:lpstr>PowerPoint Sunusu</vt:lpstr>
      <vt:lpstr>PowerPoint Sunusu</vt:lpstr>
      <vt:lpstr>PowerPoint Sunusu</vt:lpstr>
      <vt:lpstr>Ökaryotik ve Prokaryotik Replikasyon</vt:lpstr>
      <vt:lpstr>Ökaryotik ve Prokaryotik Replikasyon</vt:lpstr>
      <vt:lpstr>Ökaryotik ve Prokaryotik Replikasyon</vt:lpstr>
      <vt:lpstr>Ökaryotik ve Prokaryotik Replikasyon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DNA’nın REPLİKASYONU</dc:title>
  <dc:creator>PRO2000</dc:creator>
  <cp:lastModifiedBy>Melek Önder Yüce</cp:lastModifiedBy>
  <cp:revision>41</cp:revision>
  <dcterms:created xsi:type="dcterms:W3CDTF">2019-10-25T13:10:09Z</dcterms:created>
  <dcterms:modified xsi:type="dcterms:W3CDTF">2020-11-23T01:36:09Z</dcterms:modified>
</cp:coreProperties>
</file>