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g" ContentType="image/jpg"/>
  <Override PartName="/ppt/media/image3.jpg" ContentType="image/jpg"/>
  <Override PartName="/ppt/media/image5.jpg" ContentType="image/jp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19.jpg" ContentType="image/jpg"/>
  <Override PartName="/ppt/media/image20.jpg" ContentType="image/jpg"/>
  <Override PartName="/ppt/notesSlides/notesSlide1.xml" ContentType="application/vnd.openxmlformats-officedocument.presentationml.notesSlide+xml"/>
  <Override PartName="/ppt/media/image29.jpg" ContentType="image/jpg"/>
  <Override PartName="/ppt/media/image30.jpg" ContentType="image/jpg"/>
  <Override PartName="/ppt/media/image31.jpg" ContentType="image/jpg"/>
  <Override PartName="/ppt/media/image32.jpg" ContentType="image/jpg"/>
  <Override PartName="/ppt/media/image34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60" r:id="rId3"/>
    <p:sldId id="261" r:id="rId4"/>
    <p:sldId id="262" r:id="rId5"/>
    <p:sldId id="263" r:id="rId6"/>
    <p:sldId id="270" r:id="rId7"/>
    <p:sldId id="266" r:id="rId8"/>
    <p:sldId id="265" r:id="rId9"/>
    <p:sldId id="267" r:id="rId10"/>
    <p:sldId id="268" r:id="rId11"/>
    <p:sldId id="257" r:id="rId12"/>
    <p:sldId id="269" r:id="rId13"/>
    <p:sldId id="259" r:id="rId14"/>
    <p:sldId id="281" r:id="rId15"/>
    <p:sldId id="282" r:id="rId16"/>
    <p:sldId id="258" r:id="rId17"/>
    <p:sldId id="271" r:id="rId18"/>
    <p:sldId id="283" r:id="rId19"/>
    <p:sldId id="272" r:id="rId20"/>
    <p:sldId id="273" r:id="rId21"/>
    <p:sldId id="274" r:id="rId22"/>
    <p:sldId id="300" r:id="rId23"/>
    <p:sldId id="305" r:id="rId24"/>
    <p:sldId id="287" r:id="rId25"/>
    <p:sldId id="291" r:id="rId26"/>
    <p:sldId id="292" r:id="rId27"/>
    <p:sldId id="293" r:id="rId28"/>
    <p:sldId id="289" r:id="rId29"/>
    <p:sldId id="290" r:id="rId30"/>
    <p:sldId id="288" r:id="rId31"/>
    <p:sldId id="294" r:id="rId32"/>
    <p:sldId id="295" r:id="rId33"/>
    <p:sldId id="296" r:id="rId34"/>
    <p:sldId id="297" r:id="rId35"/>
    <p:sldId id="304" r:id="rId36"/>
    <p:sldId id="298" r:id="rId37"/>
    <p:sldId id="299" r:id="rId38"/>
    <p:sldId id="301" r:id="rId39"/>
    <p:sldId id="303" r:id="rId40"/>
    <p:sldId id="302" r:id="rId41"/>
    <p:sldId id="277" r:id="rId42"/>
    <p:sldId id="278" r:id="rId4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992CD9-E6F9-4539-A700-0898C77B45CA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3ABCF13C-3A80-4397-A8E3-CF13EDABCD9C}">
      <dgm:prSet phldrT="[Metin]" custT="1"/>
      <dgm:spPr/>
      <dgm:t>
        <a:bodyPr/>
        <a:lstStyle/>
        <a:p>
          <a:r>
            <a:rPr lang="tr-TR" sz="2800" dirty="0"/>
            <a:t>Hücre Bölünmesi</a:t>
          </a:r>
        </a:p>
      </dgm:t>
    </dgm:pt>
    <dgm:pt modelId="{AE04E4FA-C2D3-4EE9-A930-9599497E4B46}" type="parTrans" cxnId="{EC016D30-0D00-4243-80BA-C444328FF2AA}">
      <dgm:prSet/>
      <dgm:spPr/>
      <dgm:t>
        <a:bodyPr/>
        <a:lstStyle/>
        <a:p>
          <a:endParaRPr lang="tr-TR"/>
        </a:p>
      </dgm:t>
    </dgm:pt>
    <dgm:pt modelId="{C24C45D2-0CF0-4D68-B427-34F087226477}" type="sibTrans" cxnId="{EC016D30-0D00-4243-80BA-C444328FF2AA}">
      <dgm:prSet/>
      <dgm:spPr/>
      <dgm:t>
        <a:bodyPr/>
        <a:lstStyle/>
        <a:p>
          <a:endParaRPr lang="tr-TR"/>
        </a:p>
      </dgm:t>
    </dgm:pt>
    <dgm:pt modelId="{4228EC96-1A15-482B-9DD1-95F562059FF4}">
      <dgm:prSet phldrT="[Metin]" custT="1"/>
      <dgm:spPr/>
      <dgm:t>
        <a:bodyPr/>
        <a:lstStyle/>
        <a:p>
          <a:r>
            <a:rPr lang="tr-TR" sz="2800" dirty="0"/>
            <a:t>Mitoz Bölünme</a:t>
          </a:r>
        </a:p>
      </dgm:t>
    </dgm:pt>
    <dgm:pt modelId="{B157C82B-C791-40DF-81B7-9E53F54E7E33}" type="parTrans" cxnId="{460AEDED-421B-4A87-BDF6-2E877B463840}">
      <dgm:prSet/>
      <dgm:spPr/>
      <dgm:t>
        <a:bodyPr/>
        <a:lstStyle/>
        <a:p>
          <a:endParaRPr lang="tr-TR"/>
        </a:p>
      </dgm:t>
    </dgm:pt>
    <dgm:pt modelId="{98FA6EF4-F85E-4D02-BB4C-90B18CBD971C}" type="sibTrans" cxnId="{460AEDED-421B-4A87-BDF6-2E877B463840}">
      <dgm:prSet/>
      <dgm:spPr/>
      <dgm:t>
        <a:bodyPr/>
        <a:lstStyle/>
        <a:p>
          <a:endParaRPr lang="tr-TR"/>
        </a:p>
      </dgm:t>
    </dgm:pt>
    <dgm:pt modelId="{37CC6D1B-6521-4420-8BEE-9A2151F31032}">
      <dgm:prSet phldrT="[Metin]" custT="1"/>
      <dgm:spPr/>
      <dgm:t>
        <a:bodyPr/>
        <a:lstStyle/>
        <a:p>
          <a:r>
            <a:rPr lang="tr-TR" sz="2800" dirty="0" err="1"/>
            <a:t>Mayoz</a:t>
          </a:r>
          <a:r>
            <a:rPr lang="tr-TR" sz="2800" dirty="0"/>
            <a:t> Bölünme</a:t>
          </a:r>
        </a:p>
      </dgm:t>
    </dgm:pt>
    <dgm:pt modelId="{38347004-CFE5-4A2D-AF08-E166F5270D78}" type="parTrans" cxnId="{93392988-54DF-4A49-B123-BFA124DE7842}">
      <dgm:prSet/>
      <dgm:spPr/>
      <dgm:t>
        <a:bodyPr/>
        <a:lstStyle/>
        <a:p>
          <a:endParaRPr lang="tr-TR"/>
        </a:p>
      </dgm:t>
    </dgm:pt>
    <dgm:pt modelId="{23E4BF5B-6BE5-4CB1-ABAD-F2AA313D49A8}" type="sibTrans" cxnId="{93392988-54DF-4A49-B123-BFA124DE7842}">
      <dgm:prSet/>
      <dgm:spPr/>
      <dgm:t>
        <a:bodyPr/>
        <a:lstStyle/>
        <a:p>
          <a:endParaRPr lang="tr-TR"/>
        </a:p>
      </dgm:t>
    </dgm:pt>
    <dgm:pt modelId="{44B410FD-0166-4358-ACFE-9011A5A9A2D8}" type="pres">
      <dgm:prSet presAssocID="{56992CD9-E6F9-4539-A700-0898C77B45C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0B0FD4D0-93C2-4E2C-98C7-FC6C9C1175EC}" type="pres">
      <dgm:prSet presAssocID="{3ABCF13C-3A80-4397-A8E3-CF13EDABCD9C}" presName="hierRoot1" presStyleCnt="0"/>
      <dgm:spPr/>
      <dgm:t>
        <a:bodyPr/>
        <a:lstStyle/>
        <a:p>
          <a:endParaRPr lang="tr-TR"/>
        </a:p>
      </dgm:t>
    </dgm:pt>
    <dgm:pt modelId="{B8578017-D64B-42D6-9DA4-18FCCE4AA2AD}" type="pres">
      <dgm:prSet presAssocID="{3ABCF13C-3A80-4397-A8E3-CF13EDABCD9C}" presName="composite" presStyleCnt="0"/>
      <dgm:spPr/>
      <dgm:t>
        <a:bodyPr/>
        <a:lstStyle/>
        <a:p>
          <a:endParaRPr lang="tr-TR"/>
        </a:p>
      </dgm:t>
    </dgm:pt>
    <dgm:pt modelId="{1B930BCE-58E3-43BB-BFD9-8A42F75C5F94}" type="pres">
      <dgm:prSet presAssocID="{3ABCF13C-3A80-4397-A8E3-CF13EDABCD9C}" presName="background" presStyleLbl="node0" presStyleIdx="0" presStyleCnt="1"/>
      <dgm:spPr/>
      <dgm:t>
        <a:bodyPr/>
        <a:lstStyle/>
        <a:p>
          <a:endParaRPr lang="tr-TR"/>
        </a:p>
      </dgm:t>
    </dgm:pt>
    <dgm:pt modelId="{579FAB9D-0452-4D21-BCCF-B1D54C56691A}" type="pres">
      <dgm:prSet presAssocID="{3ABCF13C-3A80-4397-A8E3-CF13EDABCD9C}" presName="text" presStyleLbl="fgAcc0" presStyleIdx="0" presStyleCnt="1" custScaleX="161303" custScaleY="7045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F23F318-DB5E-4585-8D4E-41DF1079DC06}" type="pres">
      <dgm:prSet presAssocID="{3ABCF13C-3A80-4397-A8E3-CF13EDABCD9C}" presName="hierChild2" presStyleCnt="0"/>
      <dgm:spPr/>
      <dgm:t>
        <a:bodyPr/>
        <a:lstStyle/>
        <a:p>
          <a:endParaRPr lang="tr-TR"/>
        </a:p>
      </dgm:t>
    </dgm:pt>
    <dgm:pt modelId="{87117CFA-FC13-44ED-8598-87B5D58CE6C7}" type="pres">
      <dgm:prSet presAssocID="{B157C82B-C791-40DF-81B7-9E53F54E7E33}" presName="Name10" presStyleLbl="parChTrans1D2" presStyleIdx="0" presStyleCnt="2"/>
      <dgm:spPr/>
      <dgm:t>
        <a:bodyPr/>
        <a:lstStyle/>
        <a:p>
          <a:endParaRPr lang="tr-TR"/>
        </a:p>
      </dgm:t>
    </dgm:pt>
    <dgm:pt modelId="{C3095496-95F2-47FB-97F9-7FF5713CBD3E}" type="pres">
      <dgm:prSet presAssocID="{4228EC96-1A15-482B-9DD1-95F562059FF4}" presName="hierRoot2" presStyleCnt="0"/>
      <dgm:spPr/>
      <dgm:t>
        <a:bodyPr/>
        <a:lstStyle/>
        <a:p>
          <a:endParaRPr lang="tr-TR"/>
        </a:p>
      </dgm:t>
    </dgm:pt>
    <dgm:pt modelId="{CB97B38A-D85B-4B2E-A70C-0655B1B58E35}" type="pres">
      <dgm:prSet presAssocID="{4228EC96-1A15-482B-9DD1-95F562059FF4}" presName="composite2" presStyleCnt="0"/>
      <dgm:spPr/>
      <dgm:t>
        <a:bodyPr/>
        <a:lstStyle/>
        <a:p>
          <a:endParaRPr lang="tr-TR"/>
        </a:p>
      </dgm:t>
    </dgm:pt>
    <dgm:pt modelId="{9BF4E914-2BA7-469D-B569-BC6CC43CE213}" type="pres">
      <dgm:prSet presAssocID="{4228EC96-1A15-482B-9DD1-95F562059FF4}" presName="background2" presStyleLbl="node2" presStyleIdx="0" presStyleCnt="2"/>
      <dgm:spPr/>
      <dgm:t>
        <a:bodyPr/>
        <a:lstStyle/>
        <a:p>
          <a:endParaRPr lang="tr-TR"/>
        </a:p>
      </dgm:t>
    </dgm:pt>
    <dgm:pt modelId="{125D6E01-0ED7-4C04-AF0C-847D1145E549}" type="pres">
      <dgm:prSet presAssocID="{4228EC96-1A15-482B-9DD1-95F562059FF4}" presName="text2" presStyleLbl="fgAcc2" presStyleIdx="0" presStyleCnt="2" custScaleX="188555" custScaleY="6364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CD3C75C-BAD2-418B-B019-39B628C24BA8}" type="pres">
      <dgm:prSet presAssocID="{4228EC96-1A15-482B-9DD1-95F562059FF4}" presName="hierChild3" presStyleCnt="0"/>
      <dgm:spPr/>
      <dgm:t>
        <a:bodyPr/>
        <a:lstStyle/>
        <a:p>
          <a:endParaRPr lang="tr-TR"/>
        </a:p>
      </dgm:t>
    </dgm:pt>
    <dgm:pt modelId="{FF1655B2-919A-4BC8-86DF-337450087B19}" type="pres">
      <dgm:prSet presAssocID="{38347004-CFE5-4A2D-AF08-E166F5270D78}" presName="Name10" presStyleLbl="parChTrans1D2" presStyleIdx="1" presStyleCnt="2"/>
      <dgm:spPr/>
      <dgm:t>
        <a:bodyPr/>
        <a:lstStyle/>
        <a:p>
          <a:endParaRPr lang="tr-TR"/>
        </a:p>
      </dgm:t>
    </dgm:pt>
    <dgm:pt modelId="{04CD51D9-8ECE-4DAE-A7AD-041AF888498B}" type="pres">
      <dgm:prSet presAssocID="{37CC6D1B-6521-4420-8BEE-9A2151F31032}" presName="hierRoot2" presStyleCnt="0"/>
      <dgm:spPr/>
      <dgm:t>
        <a:bodyPr/>
        <a:lstStyle/>
        <a:p>
          <a:endParaRPr lang="tr-TR"/>
        </a:p>
      </dgm:t>
    </dgm:pt>
    <dgm:pt modelId="{D6FCA76D-BDFF-4166-AD01-6B00C43F0640}" type="pres">
      <dgm:prSet presAssocID="{37CC6D1B-6521-4420-8BEE-9A2151F31032}" presName="composite2" presStyleCnt="0"/>
      <dgm:spPr/>
      <dgm:t>
        <a:bodyPr/>
        <a:lstStyle/>
        <a:p>
          <a:endParaRPr lang="tr-TR"/>
        </a:p>
      </dgm:t>
    </dgm:pt>
    <dgm:pt modelId="{E119D716-208A-402F-B19C-B0AA7D4E082B}" type="pres">
      <dgm:prSet presAssocID="{37CC6D1B-6521-4420-8BEE-9A2151F31032}" presName="background2" presStyleLbl="node2" presStyleIdx="1" presStyleCnt="2"/>
      <dgm:spPr/>
      <dgm:t>
        <a:bodyPr/>
        <a:lstStyle/>
        <a:p>
          <a:endParaRPr lang="tr-TR"/>
        </a:p>
      </dgm:t>
    </dgm:pt>
    <dgm:pt modelId="{798BB068-FEA5-4FA3-9022-71D5446A9C50}" type="pres">
      <dgm:prSet presAssocID="{37CC6D1B-6521-4420-8BEE-9A2151F31032}" presName="text2" presStyleLbl="fgAcc2" presStyleIdx="1" presStyleCnt="2" custScaleX="190605" custScaleY="6940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8D72C72-936D-49B0-A889-53CC6C44A008}" type="pres">
      <dgm:prSet presAssocID="{37CC6D1B-6521-4420-8BEE-9A2151F31032}" presName="hierChild3" presStyleCnt="0"/>
      <dgm:spPr/>
      <dgm:t>
        <a:bodyPr/>
        <a:lstStyle/>
        <a:p>
          <a:endParaRPr lang="tr-TR"/>
        </a:p>
      </dgm:t>
    </dgm:pt>
  </dgm:ptLst>
  <dgm:cxnLst>
    <dgm:cxn modelId="{EF7921CF-E250-4B4F-BC28-7100D5519A17}" type="presOf" srcId="{38347004-CFE5-4A2D-AF08-E166F5270D78}" destId="{FF1655B2-919A-4BC8-86DF-337450087B19}" srcOrd="0" destOrd="0" presId="urn:microsoft.com/office/officeart/2005/8/layout/hierarchy1"/>
    <dgm:cxn modelId="{818EE56C-A2DB-4684-AE89-46B485D0CC49}" type="presOf" srcId="{4228EC96-1A15-482B-9DD1-95F562059FF4}" destId="{125D6E01-0ED7-4C04-AF0C-847D1145E549}" srcOrd="0" destOrd="0" presId="urn:microsoft.com/office/officeart/2005/8/layout/hierarchy1"/>
    <dgm:cxn modelId="{93392988-54DF-4A49-B123-BFA124DE7842}" srcId="{3ABCF13C-3A80-4397-A8E3-CF13EDABCD9C}" destId="{37CC6D1B-6521-4420-8BEE-9A2151F31032}" srcOrd="1" destOrd="0" parTransId="{38347004-CFE5-4A2D-AF08-E166F5270D78}" sibTransId="{23E4BF5B-6BE5-4CB1-ABAD-F2AA313D49A8}"/>
    <dgm:cxn modelId="{EC016D30-0D00-4243-80BA-C444328FF2AA}" srcId="{56992CD9-E6F9-4539-A700-0898C77B45CA}" destId="{3ABCF13C-3A80-4397-A8E3-CF13EDABCD9C}" srcOrd="0" destOrd="0" parTransId="{AE04E4FA-C2D3-4EE9-A930-9599497E4B46}" sibTransId="{C24C45D2-0CF0-4D68-B427-34F087226477}"/>
    <dgm:cxn modelId="{460AEDED-421B-4A87-BDF6-2E877B463840}" srcId="{3ABCF13C-3A80-4397-A8E3-CF13EDABCD9C}" destId="{4228EC96-1A15-482B-9DD1-95F562059FF4}" srcOrd="0" destOrd="0" parTransId="{B157C82B-C791-40DF-81B7-9E53F54E7E33}" sibTransId="{98FA6EF4-F85E-4D02-BB4C-90B18CBD971C}"/>
    <dgm:cxn modelId="{69C7E357-4F1E-4E19-AC35-33E73F9874A2}" type="presOf" srcId="{B157C82B-C791-40DF-81B7-9E53F54E7E33}" destId="{87117CFA-FC13-44ED-8598-87B5D58CE6C7}" srcOrd="0" destOrd="0" presId="urn:microsoft.com/office/officeart/2005/8/layout/hierarchy1"/>
    <dgm:cxn modelId="{BC6CF6A9-1631-47AE-97BD-204CD5FAD81A}" type="presOf" srcId="{56992CD9-E6F9-4539-A700-0898C77B45CA}" destId="{44B410FD-0166-4358-ACFE-9011A5A9A2D8}" srcOrd="0" destOrd="0" presId="urn:microsoft.com/office/officeart/2005/8/layout/hierarchy1"/>
    <dgm:cxn modelId="{40DCC535-4974-47D7-928A-0EA402571CD5}" type="presOf" srcId="{3ABCF13C-3A80-4397-A8E3-CF13EDABCD9C}" destId="{579FAB9D-0452-4D21-BCCF-B1D54C56691A}" srcOrd="0" destOrd="0" presId="urn:microsoft.com/office/officeart/2005/8/layout/hierarchy1"/>
    <dgm:cxn modelId="{25993659-FADC-42CE-B182-00486D4B5742}" type="presOf" srcId="{37CC6D1B-6521-4420-8BEE-9A2151F31032}" destId="{798BB068-FEA5-4FA3-9022-71D5446A9C50}" srcOrd="0" destOrd="0" presId="urn:microsoft.com/office/officeart/2005/8/layout/hierarchy1"/>
    <dgm:cxn modelId="{D77DA2E3-2651-477B-9A98-67C3EB94E7E9}" type="presParOf" srcId="{44B410FD-0166-4358-ACFE-9011A5A9A2D8}" destId="{0B0FD4D0-93C2-4E2C-98C7-FC6C9C1175EC}" srcOrd="0" destOrd="0" presId="urn:microsoft.com/office/officeart/2005/8/layout/hierarchy1"/>
    <dgm:cxn modelId="{F2E626A1-3A62-4FEF-A5A9-A3ED521C511B}" type="presParOf" srcId="{0B0FD4D0-93C2-4E2C-98C7-FC6C9C1175EC}" destId="{B8578017-D64B-42D6-9DA4-18FCCE4AA2AD}" srcOrd="0" destOrd="0" presId="urn:microsoft.com/office/officeart/2005/8/layout/hierarchy1"/>
    <dgm:cxn modelId="{AC310194-9D5A-4B61-8198-564AEF9715DF}" type="presParOf" srcId="{B8578017-D64B-42D6-9DA4-18FCCE4AA2AD}" destId="{1B930BCE-58E3-43BB-BFD9-8A42F75C5F94}" srcOrd="0" destOrd="0" presId="urn:microsoft.com/office/officeart/2005/8/layout/hierarchy1"/>
    <dgm:cxn modelId="{AF650130-9CA8-4224-8758-0D7D46DA91C8}" type="presParOf" srcId="{B8578017-D64B-42D6-9DA4-18FCCE4AA2AD}" destId="{579FAB9D-0452-4D21-BCCF-B1D54C56691A}" srcOrd="1" destOrd="0" presId="urn:microsoft.com/office/officeart/2005/8/layout/hierarchy1"/>
    <dgm:cxn modelId="{740BA831-51D1-4D22-9067-41528CB19FA0}" type="presParOf" srcId="{0B0FD4D0-93C2-4E2C-98C7-FC6C9C1175EC}" destId="{6F23F318-DB5E-4585-8D4E-41DF1079DC06}" srcOrd="1" destOrd="0" presId="urn:microsoft.com/office/officeart/2005/8/layout/hierarchy1"/>
    <dgm:cxn modelId="{798FCAB3-794C-4DBE-AA4B-1168B8EA933F}" type="presParOf" srcId="{6F23F318-DB5E-4585-8D4E-41DF1079DC06}" destId="{87117CFA-FC13-44ED-8598-87B5D58CE6C7}" srcOrd="0" destOrd="0" presId="urn:microsoft.com/office/officeart/2005/8/layout/hierarchy1"/>
    <dgm:cxn modelId="{13F3DC45-803D-44EA-A40F-061E3DA08440}" type="presParOf" srcId="{6F23F318-DB5E-4585-8D4E-41DF1079DC06}" destId="{C3095496-95F2-47FB-97F9-7FF5713CBD3E}" srcOrd="1" destOrd="0" presId="urn:microsoft.com/office/officeart/2005/8/layout/hierarchy1"/>
    <dgm:cxn modelId="{0FACC788-2911-4F48-AAB8-42CAFF8611B4}" type="presParOf" srcId="{C3095496-95F2-47FB-97F9-7FF5713CBD3E}" destId="{CB97B38A-D85B-4B2E-A70C-0655B1B58E35}" srcOrd="0" destOrd="0" presId="urn:microsoft.com/office/officeart/2005/8/layout/hierarchy1"/>
    <dgm:cxn modelId="{DA3EB396-4F7A-4E66-9B07-AFB1301EC456}" type="presParOf" srcId="{CB97B38A-D85B-4B2E-A70C-0655B1B58E35}" destId="{9BF4E914-2BA7-469D-B569-BC6CC43CE213}" srcOrd="0" destOrd="0" presId="urn:microsoft.com/office/officeart/2005/8/layout/hierarchy1"/>
    <dgm:cxn modelId="{C665D7E0-1B9F-40F1-B4C1-845573AD13A3}" type="presParOf" srcId="{CB97B38A-D85B-4B2E-A70C-0655B1B58E35}" destId="{125D6E01-0ED7-4C04-AF0C-847D1145E549}" srcOrd="1" destOrd="0" presId="urn:microsoft.com/office/officeart/2005/8/layout/hierarchy1"/>
    <dgm:cxn modelId="{54D4B497-3B70-453C-BD42-DCBA5A4C52A5}" type="presParOf" srcId="{C3095496-95F2-47FB-97F9-7FF5713CBD3E}" destId="{3CD3C75C-BAD2-418B-B019-39B628C24BA8}" srcOrd="1" destOrd="0" presId="urn:microsoft.com/office/officeart/2005/8/layout/hierarchy1"/>
    <dgm:cxn modelId="{1F5B157E-2B99-4F96-95C7-532E0FF85072}" type="presParOf" srcId="{6F23F318-DB5E-4585-8D4E-41DF1079DC06}" destId="{FF1655B2-919A-4BC8-86DF-337450087B19}" srcOrd="2" destOrd="0" presId="urn:microsoft.com/office/officeart/2005/8/layout/hierarchy1"/>
    <dgm:cxn modelId="{AA7D6EEE-484E-407D-A5F8-286B214991C5}" type="presParOf" srcId="{6F23F318-DB5E-4585-8D4E-41DF1079DC06}" destId="{04CD51D9-8ECE-4DAE-A7AD-041AF888498B}" srcOrd="3" destOrd="0" presId="urn:microsoft.com/office/officeart/2005/8/layout/hierarchy1"/>
    <dgm:cxn modelId="{BC556AAF-8F23-410E-9255-EBF15109A42F}" type="presParOf" srcId="{04CD51D9-8ECE-4DAE-A7AD-041AF888498B}" destId="{D6FCA76D-BDFF-4166-AD01-6B00C43F0640}" srcOrd="0" destOrd="0" presId="urn:microsoft.com/office/officeart/2005/8/layout/hierarchy1"/>
    <dgm:cxn modelId="{D96592E0-0ADA-4F5F-AD49-A5F5D7D8A652}" type="presParOf" srcId="{D6FCA76D-BDFF-4166-AD01-6B00C43F0640}" destId="{E119D716-208A-402F-B19C-B0AA7D4E082B}" srcOrd="0" destOrd="0" presId="urn:microsoft.com/office/officeart/2005/8/layout/hierarchy1"/>
    <dgm:cxn modelId="{178D7FB7-83D1-4BC7-82DA-464C2F2E9C91}" type="presParOf" srcId="{D6FCA76D-BDFF-4166-AD01-6B00C43F0640}" destId="{798BB068-FEA5-4FA3-9022-71D5446A9C50}" srcOrd="1" destOrd="0" presId="urn:microsoft.com/office/officeart/2005/8/layout/hierarchy1"/>
    <dgm:cxn modelId="{9958A9B9-0E05-4684-A463-3C18C314837B}" type="presParOf" srcId="{04CD51D9-8ECE-4DAE-A7AD-041AF888498B}" destId="{F8D72C72-936D-49B0-A889-53CC6C44A00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1655B2-919A-4BC8-86DF-337450087B19}">
      <dsp:nvSpPr>
        <dsp:cNvPr id="0" name=""/>
        <dsp:cNvSpPr/>
      </dsp:nvSpPr>
      <dsp:spPr>
        <a:xfrm>
          <a:off x="4004094" y="1004753"/>
          <a:ext cx="2100083" cy="5795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4942"/>
              </a:lnTo>
              <a:lnTo>
                <a:pt x="2100083" y="394942"/>
              </a:lnTo>
              <a:lnTo>
                <a:pt x="2100083" y="57954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117CFA-FC13-44ED-8598-87B5D58CE6C7}">
      <dsp:nvSpPr>
        <dsp:cNvPr id="0" name=""/>
        <dsp:cNvSpPr/>
      </dsp:nvSpPr>
      <dsp:spPr>
        <a:xfrm>
          <a:off x="1883585" y="1004753"/>
          <a:ext cx="2120508" cy="579544"/>
        </a:xfrm>
        <a:custGeom>
          <a:avLst/>
          <a:gdLst/>
          <a:ahLst/>
          <a:cxnLst/>
          <a:rect l="0" t="0" r="0" b="0"/>
          <a:pathLst>
            <a:path>
              <a:moveTo>
                <a:pt x="2120508" y="0"/>
              </a:moveTo>
              <a:lnTo>
                <a:pt x="2120508" y="394942"/>
              </a:lnTo>
              <a:lnTo>
                <a:pt x="0" y="394942"/>
              </a:lnTo>
              <a:lnTo>
                <a:pt x="0" y="57954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930BCE-58E3-43BB-BFD9-8A42F75C5F94}">
      <dsp:nvSpPr>
        <dsp:cNvPr id="0" name=""/>
        <dsp:cNvSpPr/>
      </dsp:nvSpPr>
      <dsp:spPr>
        <a:xfrm>
          <a:off x="2396948" y="113226"/>
          <a:ext cx="3214292" cy="8915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9FAB9D-0452-4D21-BCCF-B1D54C56691A}">
      <dsp:nvSpPr>
        <dsp:cNvPr id="0" name=""/>
        <dsp:cNvSpPr/>
      </dsp:nvSpPr>
      <dsp:spPr>
        <a:xfrm>
          <a:off x="2618359" y="323567"/>
          <a:ext cx="3214292" cy="8915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/>
            <a:t>Hücre Bölünmesi</a:t>
          </a:r>
        </a:p>
      </dsp:txBody>
      <dsp:txXfrm>
        <a:off x="2644471" y="349679"/>
        <a:ext cx="3162068" cy="839303"/>
      </dsp:txXfrm>
    </dsp:sp>
    <dsp:sp modelId="{9BF4E914-2BA7-469D-B569-BC6CC43CE213}">
      <dsp:nvSpPr>
        <dsp:cNvPr id="0" name=""/>
        <dsp:cNvSpPr/>
      </dsp:nvSpPr>
      <dsp:spPr>
        <a:xfrm>
          <a:off x="4913" y="1584298"/>
          <a:ext cx="3757343" cy="80529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5D6E01-0ED7-4C04-AF0C-847D1145E549}">
      <dsp:nvSpPr>
        <dsp:cNvPr id="0" name=""/>
        <dsp:cNvSpPr/>
      </dsp:nvSpPr>
      <dsp:spPr>
        <a:xfrm>
          <a:off x="226325" y="1794639"/>
          <a:ext cx="3757343" cy="8052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/>
            <a:t>Mitoz Bölünme</a:t>
          </a:r>
        </a:p>
      </dsp:txBody>
      <dsp:txXfrm>
        <a:off x="249911" y="1818225"/>
        <a:ext cx="3710171" cy="758120"/>
      </dsp:txXfrm>
    </dsp:sp>
    <dsp:sp modelId="{E119D716-208A-402F-B19C-B0AA7D4E082B}">
      <dsp:nvSpPr>
        <dsp:cNvPr id="0" name=""/>
        <dsp:cNvSpPr/>
      </dsp:nvSpPr>
      <dsp:spPr>
        <a:xfrm>
          <a:off x="4205080" y="1584298"/>
          <a:ext cx="3798194" cy="87821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8BB068-FEA5-4FA3-9022-71D5446A9C50}">
      <dsp:nvSpPr>
        <dsp:cNvPr id="0" name=""/>
        <dsp:cNvSpPr/>
      </dsp:nvSpPr>
      <dsp:spPr>
        <a:xfrm>
          <a:off x="4426492" y="1794639"/>
          <a:ext cx="3798194" cy="8782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/>
            <a:t>Mayoz</a:t>
          </a:r>
          <a:r>
            <a:rPr lang="tr-TR" sz="2800" kern="1200" dirty="0"/>
            <a:t> Bölünme</a:t>
          </a:r>
        </a:p>
      </dsp:txBody>
      <dsp:txXfrm>
        <a:off x="4452214" y="1820361"/>
        <a:ext cx="3746750" cy="8267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204AD-CC27-41CE-B364-16B04A2E957C}" type="datetimeFigureOut">
              <a:rPr lang="tr-TR" smtClean="0"/>
              <a:t>19.11.2020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C4F3D7-33FE-4861-8216-CA45C8FCBDB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2793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4F3D7-33FE-4861-8216-CA45C8FCBDB1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6571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595959"/>
                </a:solidFill>
                <a:latin typeface="Verdana"/>
                <a:cs typeface="Verdana"/>
              </a:defRPr>
            </a:lvl1pPr>
          </a:lstStyle>
          <a:p>
            <a:pPr marL="22271">
              <a:spcBef>
                <a:spcPts val="92"/>
              </a:spcBef>
            </a:pPr>
            <a:fld id="{81D60167-4931-47E6-BA6A-407CBD079E47}" type="slidenum">
              <a:rPr lang="tr-TR" spc="-61" smtClean="0"/>
              <a:pPr marL="22271">
                <a:spcBef>
                  <a:spcPts val="92"/>
                </a:spcBef>
              </a:pPr>
              <a:t>‹#›</a:t>
            </a:fld>
            <a:endParaRPr lang="tr-TR" spc="-61" dirty="0"/>
          </a:p>
        </p:txBody>
      </p:sp>
    </p:spTree>
    <p:extLst>
      <p:ext uri="{BB962C8B-B14F-4D97-AF65-F5344CB8AC3E}">
        <p14:creationId xmlns:p14="http://schemas.microsoft.com/office/powerpoint/2010/main" val="2436264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19.11.2020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6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79512" y="620688"/>
            <a:ext cx="6840760" cy="1254001"/>
          </a:xfrm>
          <a:solidFill>
            <a:schemeClr val="accent1">
              <a:lumMod val="60000"/>
              <a:lumOff val="40000"/>
              <a:alpha val="40000"/>
            </a:schemeClr>
          </a:solidFill>
          <a:ln>
            <a:solidFill>
              <a:srgbClr val="00B0F0"/>
            </a:solidFill>
          </a:ln>
          <a:effectLst>
            <a:softEdge rad="63500"/>
          </a:effectLst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tr-TR" sz="6000" b="1" cap="all" dirty="0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HÜCRE BÖLÜNMESİ</a:t>
            </a:r>
            <a:endParaRPr lang="tr-TR" sz="6000" b="1" cap="all" dirty="0">
              <a:ln w="0"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Alt Başlık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737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Kromozomlar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object 3"/>
          <p:cNvSpPr txBox="1"/>
          <p:nvPr/>
        </p:nvSpPr>
        <p:spPr>
          <a:xfrm>
            <a:off x="683568" y="1556792"/>
            <a:ext cx="7052282" cy="2628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</a:pPr>
            <a:r>
              <a:rPr sz="2400" spc="-125" dirty="0" smtClean="0">
                <a:cs typeface="Verdana"/>
              </a:rPr>
              <a:t>En </a:t>
            </a:r>
            <a:r>
              <a:rPr sz="2400" spc="-40" dirty="0" err="1">
                <a:cs typeface="Verdana"/>
              </a:rPr>
              <a:t>kolay</a:t>
            </a:r>
            <a:r>
              <a:rPr sz="2400" spc="-40" dirty="0">
                <a:cs typeface="Verdana"/>
              </a:rPr>
              <a:t> </a:t>
            </a:r>
            <a:r>
              <a:rPr sz="2400" u="sng" spc="-90" dirty="0" smtClean="0">
                <a:uFill>
                  <a:solidFill>
                    <a:srgbClr val="000000"/>
                  </a:solidFill>
                </a:uFill>
                <a:cs typeface="Verdana"/>
              </a:rPr>
              <a:t>m</a:t>
            </a:r>
            <a:r>
              <a:rPr lang="tr-TR" sz="2400" u="sng" spc="-90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etafaz</a:t>
            </a:r>
            <a:r>
              <a:rPr sz="2400" u="sng" spc="-90" dirty="0" smtClean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sz="2400" u="sng" spc="-75" dirty="0" err="1">
                <a:uFill>
                  <a:solidFill>
                    <a:srgbClr val="000000"/>
                  </a:solidFill>
                </a:uFill>
                <a:cs typeface="Verdana"/>
              </a:rPr>
              <a:t>sırasında</a:t>
            </a:r>
            <a:r>
              <a:rPr sz="2400" spc="-350" dirty="0">
                <a:cs typeface="Verdana"/>
              </a:rPr>
              <a:t> </a:t>
            </a:r>
            <a:r>
              <a:rPr lang="tr-TR" sz="2400" spc="-350" dirty="0" smtClean="0">
                <a:cs typeface="Verdana"/>
              </a:rPr>
              <a:t>      </a:t>
            </a:r>
            <a:r>
              <a:rPr sz="2400" spc="-80" dirty="0" err="1" smtClean="0">
                <a:cs typeface="Verdana"/>
              </a:rPr>
              <a:t>görünebilir</a:t>
            </a:r>
            <a:r>
              <a:rPr sz="2400" spc="-80" dirty="0">
                <a:cs typeface="Verdana"/>
              </a:rPr>
              <a:t>.</a:t>
            </a:r>
            <a:endParaRPr sz="2400" dirty="0"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2000"/>
              </a:spcBef>
              <a:buFont typeface="Arial" pitchFamily="34" charset="0"/>
              <a:buChar char="•"/>
            </a:pPr>
            <a:r>
              <a:rPr sz="2400" spc="-125" dirty="0" err="1" smtClean="0">
                <a:cs typeface="Verdana"/>
              </a:rPr>
              <a:t>Farklı</a:t>
            </a:r>
            <a:r>
              <a:rPr sz="2400" spc="-125" dirty="0" smtClean="0">
                <a:cs typeface="Verdana"/>
              </a:rPr>
              <a:t> </a:t>
            </a:r>
            <a:r>
              <a:rPr sz="2400" spc="-105" dirty="0">
                <a:cs typeface="Verdana"/>
              </a:rPr>
              <a:t>uzunluk </a:t>
            </a:r>
            <a:r>
              <a:rPr sz="2400" spc="15" dirty="0">
                <a:cs typeface="Verdana"/>
              </a:rPr>
              <a:t>ve</a:t>
            </a:r>
            <a:r>
              <a:rPr sz="2400" spc="-225" dirty="0">
                <a:cs typeface="Verdana"/>
              </a:rPr>
              <a:t> </a:t>
            </a:r>
            <a:r>
              <a:rPr sz="2400" spc="-50" dirty="0">
                <a:cs typeface="Verdana"/>
              </a:rPr>
              <a:t>biçimdedirler.</a:t>
            </a:r>
            <a:endParaRPr sz="2400" dirty="0"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2000"/>
              </a:spcBef>
              <a:buFont typeface="Arial" pitchFamily="34" charset="0"/>
              <a:buChar char="•"/>
            </a:pPr>
            <a:r>
              <a:rPr sz="2400" u="sng" spc="-95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Sentromer</a:t>
            </a:r>
            <a:r>
              <a:rPr sz="2400" spc="-150" dirty="0" smtClean="0">
                <a:cs typeface="Verdana"/>
              </a:rPr>
              <a:t> </a:t>
            </a:r>
            <a:r>
              <a:rPr sz="2400" spc="45" dirty="0">
                <a:cs typeface="Verdana"/>
              </a:rPr>
              <a:t>adı</a:t>
            </a:r>
            <a:r>
              <a:rPr sz="2400" spc="-150" dirty="0">
                <a:cs typeface="Verdana"/>
              </a:rPr>
              <a:t> </a:t>
            </a:r>
            <a:r>
              <a:rPr sz="2400" spc="-65" dirty="0">
                <a:cs typeface="Verdana"/>
              </a:rPr>
              <a:t>verilen</a:t>
            </a:r>
            <a:r>
              <a:rPr sz="2400" spc="-150" dirty="0">
                <a:cs typeface="Verdana"/>
              </a:rPr>
              <a:t> </a:t>
            </a:r>
            <a:r>
              <a:rPr sz="2400" spc="-40" dirty="0">
                <a:cs typeface="Verdana"/>
              </a:rPr>
              <a:t>yo</a:t>
            </a:r>
            <a:r>
              <a:rPr sz="2400" spc="-40" dirty="0">
                <a:cs typeface="Times New Roman"/>
              </a:rPr>
              <a:t>ğ</a:t>
            </a:r>
            <a:r>
              <a:rPr sz="2400" spc="-40" dirty="0">
                <a:cs typeface="Verdana"/>
              </a:rPr>
              <a:t>un</a:t>
            </a:r>
            <a:r>
              <a:rPr sz="2400" spc="-150" dirty="0">
                <a:cs typeface="Verdana"/>
              </a:rPr>
              <a:t> </a:t>
            </a:r>
            <a:r>
              <a:rPr sz="2400" spc="-100" dirty="0">
                <a:cs typeface="Verdana"/>
              </a:rPr>
              <a:t>bir</a:t>
            </a:r>
            <a:r>
              <a:rPr sz="2400" spc="-150" dirty="0">
                <a:cs typeface="Verdana"/>
              </a:rPr>
              <a:t> </a:t>
            </a:r>
            <a:r>
              <a:rPr sz="2400" spc="50" dirty="0">
                <a:cs typeface="Verdana"/>
              </a:rPr>
              <a:t>bölge</a:t>
            </a:r>
            <a:r>
              <a:rPr sz="2400" spc="-150" dirty="0">
                <a:cs typeface="Verdana"/>
              </a:rPr>
              <a:t> </a:t>
            </a:r>
            <a:r>
              <a:rPr sz="2400" spc="-110" dirty="0">
                <a:cs typeface="Verdana"/>
              </a:rPr>
              <a:t>içerirler.</a:t>
            </a:r>
            <a:endParaRPr sz="2400" dirty="0">
              <a:cs typeface="Verdana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  <a:buFont typeface="Arial" pitchFamily="34" charset="0"/>
              <a:buChar char="•"/>
            </a:pPr>
            <a:r>
              <a:rPr sz="2400" spc="-114" dirty="0" err="1" smtClean="0">
                <a:cs typeface="Verdana"/>
              </a:rPr>
              <a:t>Sentromerler</a:t>
            </a:r>
            <a:r>
              <a:rPr sz="2400" spc="-114" dirty="0">
                <a:cs typeface="Verdana"/>
              </a:rPr>
              <a:t>, </a:t>
            </a:r>
            <a:r>
              <a:rPr sz="2400" spc="-65" dirty="0">
                <a:cs typeface="Verdana"/>
              </a:rPr>
              <a:t>kromozom </a:t>
            </a:r>
            <a:r>
              <a:rPr sz="2400" spc="55" dirty="0">
                <a:cs typeface="Verdana"/>
              </a:rPr>
              <a:t>boyunca </a:t>
            </a:r>
            <a:r>
              <a:rPr sz="2400" spc="-110" dirty="0" err="1">
                <a:cs typeface="Verdana"/>
              </a:rPr>
              <a:t>farklı</a:t>
            </a:r>
            <a:r>
              <a:rPr sz="2400" spc="-470" dirty="0">
                <a:cs typeface="Verdana"/>
              </a:rPr>
              <a:t> </a:t>
            </a:r>
            <a:r>
              <a:rPr lang="tr-TR" sz="2400" spc="-470" dirty="0" smtClean="0">
                <a:cs typeface="Verdana"/>
              </a:rPr>
              <a:t>        </a:t>
            </a:r>
            <a:r>
              <a:rPr lang="tr-TR" sz="2400" spc="-40" dirty="0" smtClean="0">
                <a:cs typeface="Verdana"/>
              </a:rPr>
              <a:t> noktalarda</a:t>
            </a:r>
            <a:r>
              <a:rPr sz="2400" spc="-40" dirty="0" smtClean="0">
                <a:cs typeface="Verdana"/>
              </a:rPr>
              <a:t>  </a:t>
            </a:r>
            <a:r>
              <a:rPr sz="2400" spc="-50" dirty="0">
                <a:cs typeface="Verdana"/>
              </a:rPr>
              <a:t>yerle</a:t>
            </a:r>
            <a:r>
              <a:rPr sz="2400" spc="-50" dirty="0">
                <a:cs typeface="Times New Roman"/>
              </a:rPr>
              <a:t>ş</a:t>
            </a:r>
            <a:r>
              <a:rPr sz="2400" spc="-50" dirty="0">
                <a:cs typeface="Verdana"/>
              </a:rPr>
              <a:t>im</a:t>
            </a:r>
            <a:r>
              <a:rPr sz="2400" spc="-155" dirty="0">
                <a:cs typeface="Verdana"/>
              </a:rPr>
              <a:t> </a:t>
            </a:r>
            <a:r>
              <a:rPr sz="2400" spc="-114" dirty="0">
                <a:cs typeface="Verdana"/>
              </a:rPr>
              <a:t>gösterirler.</a:t>
            </a:r>
            <a:endParaRPr sz="2400" dirty="0"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44008" y="4365104"/>
            <a:ext cx="4060824" cy="17809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766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Kromozomlar</a:t>
            </a:r>
            <a:endParaRPr lang="tr-TR" dirty="0"/>
          </a:p>
        </p:txBody>
      </p:sp>
      <p:sp>
        <p:nvSpPr>
          <p:cNvPr id="4" name="object 3"/>
          <p:cNvSpPr txBox="1"/>
          <p:nvPr/>
        </p:nvSpPr>
        <p:spPr>
          <a:xfrm>
            <a:off x="395536" y="1916832"/>
            <a:ext cx="8451592" cy="22595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</a:pPr>
            <a:r>
              <a:rPr sz="2400" u="sng" spc="-60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Metasentrik</a:t>
            </a:r>
            <a:r>
              <a:rPr sz="2400" spc="-60" dirty="0" smtClean="0">
                <a:cs typeface="Verdana"/>
              </a:rPr>
              <a:t> </a:t>
            </a:r>
            <a:r>
              <a:rPr sz="2400" spc="-90" dirty="0">
                <a:cs typeface="Verdana"/>
              </a:rPr>
              <a:t>(sentromer </a:t>
            </a:r>
            <a:r>
              <a:rPr sz="2400" spc="-65" dirty="0">
                <a:cs typeface="Verdana"/>
              </a:rPr>
              <a:t>yerle</a:t>
            </a:r>
            <a:r>
              <a:rPr sz="2400" spc="-65" dirty="0">
                <a:cs typeface="Times New Roman"/>
              </a:rPr>
              <a:t>ş</a:t>
            </a:r>
            <a:r>
              <a:rPr sz="2400" spc="-65" dirty="0">
                <a:cs typeface="Verdana"/>
              </a:rPr>
              <a:t>imi</a:t>
            </a:r>
            <a:r>
              <a:rPr sz="2400" spc="-290" dirty="0">
                <a:cs typeface="Verdana"/>
              </a:rPr>
              <a:t> </a:t>
            </a:r>
            <a:r>
              <a:rPr sz="2400" spc="-60" dirty="0">
                <a:cs typeface="Verdana"/>
              </a:rPr>
              <a:t>orta)</a:t>
            </a:r>
            <a:endParaRPr sz="2400" dirty="0"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2000"/>
              </a:spcBef>
              <a:buFont typeface="Arial" pitchFamily="34" charset="0"/>
              <a:buChar char="•"/>
            </a:pPr>
            <a:r>
              <a:rPr sz="2400" u="sng" spc="-85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Submetasentrik</a:t>
            </a:r>
            <a:r>
              <a:rPr sz="2400" spc="-85" dirty="0" smtClean="0">
                <a:cs typeface="Verdana"/>
              </a:rPr>
              <a:t> </a:t>
            </a:r>
            <a:r>
              <a:rPr sz="2400" spc="-90" dirty="0">
                <a:cs typeface="Verdana"/>
              </a:rPr>
              <a:t>(sentromer </a:t>
            </a:r>
            <a:r>
              <a:rPr sz="2400" spc="-60" dirty="0">
                <a:cs typeface="Verdana"/>
              </a:rPr>
              <a:t>yerle</a:t>
            </a:r>
            <a:r>
              <a:rPr sz="2400" spc="-60" dirty="0">
                <a:cs typeface="Times New Roman"/>
              </a:rPr>
              <a:t>ş</a:t>
            </a:r>
            <a:r>
              <a:rPr sz="2400" spc="-60" dirty="0">
                <a:cs typeface="Verdana"/>
              </a:rPr>
              <a:t>imi </a:t>
            </a:r>
            <a:r>
              <a:rPr sz="2400" spc="100" dirty="0">
                <a:cs typeface="Verdana"/>
              </a:rPr>
              <a:t>uç</a:t>
            </a:r>
            <a:r>
              <a:rPr sz="2400" spc="-530" dirty="0">
                <a:cs typeface="Verdana"/>
              </a:rPr>
              <a:t> </a:t>
            </a:r>
            <a:r>
              <a:rPr sz="2400" spc="-65" dirty="0">
                <a:cs typeface="Verdana"/>
              </a:rPr>
              <a:t>ile </a:t>
            </a:r>
            <a:r>
              <a:rPr sz="2400" spc="-30" dirty="0">
                <a:cs typeface="Verdana"/>
              </a:rPr>
              <a:t>orta </a:t>
            </a:r>
            <a:r>
              <a:rPr sz="2400" spc="-125" dirty="0">
                <a:cs typeface="Verdana"/>
              </a:rPr>
              <a:t>arası)</a:t>
            </a:r>
            <a:endParaRPr sz="2400" dirty="0"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2000"/>
              </a:spcBef>
              <a:buFont typeface="Arial" pitchFamily="34" charset="0"/>
              <a:buChar char="•"/>
            </a:pPr>
            <a:r>
              <a:rPr sz="2400" u="sng" spc="-105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Akrosentrik</a:t>
            </a:r>
            <a:r>
              <a:rPr sz="2400" spc="-105" dirty="0" smtClean="0">
                <a:cs typeface="Verdana"/>
              </a:rPr>
              <a:t> </a:t>
            </a:r>
            <a:r>
              <a:rPr sz="2400" spc="-90" dirty="0">
                <a:cs typeface="Verdana"/>
              </a:rPr>
              <a:t>(sentromer </a:t>
            </a:r>
            <a:r>
              <a:rPr sz="2400" spc="-60" dirty="0">
                <a:cs typeface="Verdana"/>
              </a:rPr>
              <a:t>yerle</a:t>
            </a:r>
            <a:r>
              <a:rPr sz="2400" spc="-60" dirty="0">
                <a:cs typeface="Times New Roman"/>
              </a:rPr>
              <a:t>ş</a:t>
            </a:r>
            <a:r>
              <a:rPr sz="2400" spc="-60" dirty="0">
                <a:cs typeface="Verdana"/>
              </a:rPr>
              <a:t>imi </a:t>
            </a:r>
            <a:r>
              <a:rPr sz="2400" spc="120" dirty="0">
                <a:cs typeface="Verdana"/>
              </a:rPr>
              <a:t>uca</a:t>
            </a:r>
            <a:r>
              <a:rPr sz="2400" spc="-350" dirty="0">
                <a:cs typeface="Verdana"/>
              </a:rPr>
              <a:t> </a:t>
            </a:r>
            <a:r>
              <a:rPr sz="2400" spc="-85" dirty="0">
                <a:cs typeface="Verdana"/>
              </a:rPr>
              <a:t>yakın)</a:t>
            </a:r>
            <a:endParaRPr sz="2400" dirty="0"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2000"/>
              </a:spcBef>
              <a:buFont typeface="Arial" pitchFamily="34" charset="0"/>
              <a:buChar char="•"/>
            </a:pPr>
            <a:r>
              <a:rPr lang="tr-TR" sz="2400" u="sng" spc="-125" dirty="0" smtClean="0">
                <a:uFill>
                  <a:solidFill>
                    <a:srgbClr val="000000"/>
                  </a:solidFill>
                </a:uFill>
                <a:cs typeface="Verdana"/>
              </a:rPr>
              <a:t>Te</a:t>
            </a:r>
            <a:r>
              <a:rPr sz="2400" u="sng" spc="-125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losentrik</a:t>
            </a:r>
            <a:r>
              <a:rPr sz="2400" spc="-125" dirty="0" smtClean="0">
                <a:cs typeface="Verdana"/>
              </a:rPr>
              <a:t> </a:t>
            </a:r>
            <a:r>
              <a:rPr sz="2400" spc="-90" dirty="0">
                <a:cs typeface="Verdana"/>
              </a:rPr>
              <a:t>(sentromer </a:t>
            </a:r>
            <a:r>
              <a:rPr sz="2400" spc="-60" dirty="0">
                <a:cs typeface="Verdana"/>
              </a:rPr>
              <a:t>yerle</a:t>
            </a:r>
            <a:r>
              <a:rPr sz="2400" spc="-60" dirty="0">
                <a:cs typeface="Times New Roman"/>
              </a:rPr>
              <a:t>ş</a:t>
            </a:r>
            <a:r>
              <a:rPr sz="2400" spc="-60" dirty="0">
                <a:cs typeface="Verdana"/>
              </a:rPr>
              <a:t>imi</a:t>
            </a:r>
            <a:r>
              <a:rPr sz="2400" spc="-240" dirty="0">
                <a:cs typeface="Verdana"/>
              </a:rPr>
              <a:t> </a:t>
            </a:r>
            <a:r>
              <a:rPr sz="2400" spc="15" dirty="0">
                <a:cs typeface="Verdana"/>
              </a:rPr>
              <a:t>uçta)</a:t>
            </a:r>
            <a:endParaRPr sz="2400" dirty="0"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99992" y="4321570"/>
            <a:ext cx="4032448" cy="21317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904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spc="5" dirty="0">
                <a:solidFill>
                  <a:srgbClr val="FF0000"/>
                </a:solidFill>
                <a:cs typeface="Verdana"/>
              </a:rPr>
              <a:t>Homolog</a:t>
            </a:r>
            <a:r>
              <a:rPr lang="tr-TR" b="1" spc="-275" dirty="0">
                <a:solidFill>
                  <a:srgbClr val="FF0000"/>
                </a:solidFill>
                <a:cs typeface="Verdana"/>
              </a:rPr>
              <a:t> </a:t>
            </a:r>
            <a:r>
              <a:rPr lang="tr-TR" b="1" spc="-120" dirty="0">
                <a:solidFill>
                  <a:srgbClr val="FF0000"/>
                </a:solidFill>
                <a:cs typeface="Verdana"/>
              </a:rPr>
              <a:t>K</a:t>
            </a:r>
            <a:r>
              <a:rPr lang="tr-TR" b="1" spc="-120" dirty="0" smtClean="0">
                <a:solidFill>
                  <a:srgbClr val="FF0000"/>
                </a:solidFill>
                <a:cs typeface="Verdana"/>
              </a:rPr>
              <a:t>romozomlar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</a:t>
            </a:r>
            <a:r>
              <a:rPr lang="tr-TR" dirty="0" smtClean="0"/>
              <a:t>iri </a:t>
            </a:r>
            <a:r>
              <a:rPr lang="tr-TR" dirty="0"/>
              <a:t>anneden biri babadan gelen şekil ve büyüklük bakımından aynı, aynı karaktere etki eden kromozomlardır.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435491"/>
            <a:ext cx="55626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2123728" y="5877272"/>
            <a:ext cx="1013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anneden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3059832" y="5867980"/>
            <a:ext cx="100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babadan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982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spc="5" dirty="0">
                <a:solidFill>
                  <a:srgbClr val="FF0000"/>
                </a:solidFill>
                <a:cs typeface="Verdana"/>
              </a:rPr>
              <a:t>Homolog</a:t>
            </a:r>
            <a:r>
              <a:rPr lang="tr-TR" b="1" spc="-275" dirty="0">
                <a:solidFill>
                  <a:srgbClr val="FF0000"/>
                </a:solidFill>
                <a:cs typeface="Verdana"/>
              </a:rPr>
              <a:t> </a:t>
            </a:r>
            <a:r>
              <a:rPr lang="tr-TR" b="1" spc="-120" dirty="0">
                <a:solidFill>
                  <a:srgbClr val="FF0000"/>
                </a:solidFill>
                <a:cs typeface="Verdana"/>
              </a:rPr>
              <a:t>Kromozomlar</a:t>
            </a:r>
            <a:endParaRPr lang="tr-TR" dirty="0"/>
          </a:p>
        </p:txBody>
      </p:sp>
      <p:sp>
        <p:nvSpPr>
          <p:cNvPr id="4" name="object 3"/>
          <p:cNvSpPr txBox="1"/>
          <p:nvPr/>
        </p:nvSpPr>
        <p:spPr>
          <a:xfrm>
            <a:off x="633466" y="1484784"/>
            <a:ext cx="4658614" cy="4732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51130" indent="-342900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</a:pPr>
            <a:r>
              <a:rPr sz="2000" dirty="0" smtClean="0">
                <a:cs typeface="Verdana"/>
              </a:rPr>
              <a:t>Homolog </a:t>
            </a:r>
            <a:r>
              <a:rPr sz="2000" spc="-65" dirty="0">
                <a:cs typeface="Verdana"/>
              </a:rPr>
              <a:t>kromozom </a:t>
            </a:r>
            <a:r>
              <a:rPr sz="2000" spc="-60" dirty="0">
                <a:cs typeface="Verdana"/>
              </a:rPr>
              <a:t>çiftinin  </a:t>
            </a:r>
            <a:r>
              <a:rPr sz="2000" spc="-65" dirty="0">
                <a:cs typeface="Verdana"/>
              </a:rPr>
              <a:t>her </a:t>
            </a:r>
            <a:r>
              <a:rPr sz="2000" spc="-100" dirty="0">
                <a:cs typeface="Verdana"/>
              </a:rPr>
              <a:t>bir </a:t>
            </a:r>
            <a:r>
              <a:rPr sz="2000" spc="-110" dirty="0">
                <a:cs typeface="Verdana"/>
              </a:rPr>
              <a:t>üyesi, </a:t>
            </a:r>
            <a:r>
              <a:rPr sz="2000" spc="-70" dirty="0">
                <a:cs typeface="Verdana"/>
              </a:rPr>
              <a:t>di</a:t>
            </a:r>
            <a:r>
              <a:rPr sz="2000" spc="-70" dirty="0">
                <a:cs typeface="Times New Roman"/>
              </a:rPr>
              <a:t>ğ</a:t>
            </a:r>
            <a:r>
              <a:rPr sz="2000" spc="-70" dirty="0">
                <a:cs typeface="Verdana"/>
              </a:rPr>
              <a:t>eri </a:t>
            </a:r>
            <a:r>
              <a:rPr sz="2000" spc="-65" dirty="0" err="1">
                <a:cs typeface="Verdana"/>
              </a:rPr>
              <a:t>ile</a:t>
            </a:r>
            <a:r>
              <a:rPr sz="2000" spc="-450" dirty="0">
                <a:cs typeface="Verdana"/>
              </a:rPr>
              <a:t> </a:t>
            </a:r>
            <a:r>
              <a:rPr lang="tr-TR" sz="2000" spc="-450" dirty="0" smtClean="0">
                <a:cs typeface="Verdana"/>
              </a:rPr>
              <a:t>                  </a:t>
            </a:r>
            <a:r>
              <a:rPr sz="2000" spc="-35" dirty="0" err="1" smtClean="0">
                <a:cs typeface="Verdana"/>
              </a:rPr>
              <a:t>önemli</a:t>
            </a:r>
            <a:r>
              <a:rPr sz="2000" spc="-35" dirty="0" smtClean="0">
                <a:cs typeface="Verdana"/>
              </a:rPr>
              <a:t>  </a:t>
            </a:r>
            <a:r>
              <a:rPr sz="2000" u="sng" spc="-80" dirty="0">
                <a:uFill>
                  <a:solidFill>
                    <a:srgbClr val="000000"/>
                  </a:solidFill>
                </a:uFill>
                <a:cs typeface="Verdana"/>
              </a:rPr>
              <a:t>benzerlikler</a:t>
            </a:r>
            <a:r>
              <a:rPr sz="2000" spc="-160" dirty="0">
                <a:cs typeface="Verdana"/>
              </a:rPr>
              <a:t> </a:t>
            </a:r>
            <a:r>
              <a:rPr sz="2000" spc="-90" dirty="0">
                <a:cs typeface="Verdana"/>
              </a:rPr>
              <a:t>ta</a:t>
            </a:r>
            <a:r>
              <a:rPr sz="2000" spc="-90" dirty="0">
                <a:cs typeface="Times New Roman"/>
              </a:rPr>
              <a:t>ş</a:t>
            </a:r>
            <a:r>
              <a:rPr sz="2000" spc="-90" dirty="0">
                <a:cs typeface="Verdana"/>
              </a:rPr>
              <a:t>ır.</a:t>
            </a:r>
            <a:endParaRPr sz="2000" dirty="0">
              <a:cs typeface="Verdana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  <a:buFont typeface="Arial" pitchFamily="34" charset="0"/>
              <a:buChar char="•"/>
            </a:pPr>
            <a:r>
              <a:rPr sz="2000" spc="-114" dirty="0" err="1" smtClean="0">
                <a:cs typeface="Verdana"/>
              </a:rPr>
              <a:t>Uzunlukları</a:t>
            </a:r>
            <a:r>
              <a:rPr sz="2000" spc="-114" dirty="0" smtClean="0">
                <a:cs typeface="Verdana"/>
              </a:rPr>
              <a:t> </a:t>
            </a:r>
            <a:r>
              <a:rPr sz="2000" spc="55" dirty="0">
                <a:cs typeface="Verdana"/>
              </a:rPr>
              <a:t>boyunca </a:t>
            </a:r>
            <a:r>
              <a:rPr sz="2000" u="sng" spc="-114" dirty="0" err="1">
                <a:uFill>
                  <a:solidFill>
                    <a:srgbClr val="000000"/>
                  </a:solidFill>
                </a:uFill>
                <a:cs typeface="Verdana"/>
              </a:rPr>
              <a:t>lokus</a:t>
            </a:r>
            <a:r>
              <a:rPr sz="2000" spc="-114" dirty="0">
                <a:cs typeface="Verdana"/>
              </a:rPr>
              <a:t> </a:t>
            </a:r>
            <a:r>
              <a:rPr lang="tr-TR" sz="2000" spc="-114" dirty="0" smtClean="0">
                <a:cs typeface="Verdana"/>
              </a:rPr>
              <a:t> </a:t>
            </a:r>
            <a:r>
              <a:rPr sz="2000" spc="-315" dirty="0" err="1" smtClean="0">
                <a:cs typeface="Verdana"/>
              </a:rPr>
              <a:t>adı</a:t>
            </a:r>
            <a:r>
              <a:rPr lang="tr-TR" sz="2000" spc="-315" dirty="0" smtClean="0">
                <a:cs typeface="Verdana"/>
              </a:rPr>
              <a:t> </a:t>
            </a:r>
            <a:r>
              <a:rPr sz="2000" spc="-315" dirty="0" smtClean="0">
                <a:cs typeface="Verdana"/>
              </a:rPr>
              <a:t>  </a:t>
            </a:r>
            <a:r>
              <a:rPr sz="2000" spc="-65" dirty="0">
                <a:cs typeface="Verdana"/>
              </a:rPr>
              <a:t>verilen </a:t>
            </a:r>
            <a:r>
              <a:rPr sz="2000" spc="50" dirty="0">
                <a:cs typeface="Verdana"/>
              </a:rPr>
              <a:t>gen </a:t>
            </a:r>
            <a:r>
              <a:rPr sz="2000" spc="-40" dirty="0">
                <a:cs typeface="Verdana"/>
              </a:rPr>
              <a:t>bölgelerinin  </a:t>
            </a:r>
            <a:r>
              <a:rPr sz="2000" spc="-95" dirty="0">
                <a:cs typeface="Verdana"/>
              </a:rPr>
              <a:t>aynısını</a:t>
            </a:r>
            <a:r>
              <a:rPr sz="2000" spc="-155" dirty="0">
                <a:cs typeface="Verdana"/>
              </a:rPr>
              <a:t> </a:t>
            </a:r>
            <a:r>
              <a:rPr sz="2000" spc="-110" dirty="0" err="1">
                <a:cs typeface="Verdana"/>
              </a:rPr>
              <a:t>içerirler</a:t>
            </a:r>
            <a:r>
              <a:rPr sz="2000" spc="-110" dirty="0" smtClean="0">
                <a:cs typeface="Verdana"/>
              </a:rPr>
              <a:t>.</a:t>
            </a:r>
            <a:r>
              <a:rPr lang="tr-TR" sz="2000" spc="-110" dirty="0" smtClean="0">
                <a:cs typeface="Verdana"/>
              </a:rPr>
              <a:t> Bu bölgelerde aynı genlerin </a:t>
            </a:r>
            <a:r>
              <a:rPr lang="tr-TR" sz="2000" spc="-110" dirty="0" err="1" smtClean="0">
                <a:cs typeface="Verdana"/>
              </a:rPr>
              <a:t>allellerini</a:t>
            </a:r>
            <a:r>
              <a:rPr lang="tr-TR" sz="2000" spc="-110" dirty="0" smtClean="0">
                <a:cs typeface="Verdana"/>
              </a:rPr>
              <a:t> taşırlar.</a:t>
            </a: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lang="tr-TR" sz="2000" b="1" dirty="0" err="1" smtClean="0">
                <a:solidFill>
                  <a:srgbClr val="FF0000"/>
                </a:solidFill>
              </a:rPr>
              <a:t>Lokus</a:t>
            </a:r>
            <a:r>
              <a:rPr lang="tr-TR" sz="2000" b="1" dirty="0" smtClean="0">
                <a:solidFill>
                  <a:srgbClr val="FF0000"/>
                </a:solidFill>
              </a:rPr>
              <a:t>: </a:t>
            </a:r>
            <a:r>
              <a:rPr lang="tr-TR" sz="2000" dirty="0" smtClean="0"/>
              <a:t>Kromozomların </a:t>
            </a:r>
            <a:r>
              <a:rPr lang="tr-TR" sz="2000" dirty="0"/>
              <a:t>üzerlerinde genlerin bulunduğu özel yerler. </a:t>
            </a:r>
            <a:endParaRPr sz="2000" dirty="0">
              <a:cs typeface="Verdana"/>
            </a:endParaRPr>
          </a:p>
          <a:p>
            <a:pPr marL="355600" marR="1064895" indent="-342900">
              <a:lnSpc>
                <a:spcPct val="100000"/>
              </a:lnSpc>
              <a:spcBef>
                <a:spcPts val="2000"/>
              </a:spcBef>
              <a:buFont typeface="Arial" pitchFamily="34" charset="0"/>
              <a:buChar char="•"/>
            </a:pPr>
            <a:r>
              <a:rPr sz="2000" spc="-70" dirty="0" err="1" smtClean="0">
                <a:cs typeface="Verdana"/>
              </a:rPr>
              <a:t>Dolayısıyla</a:t>
            </a:r>
            <a:r>
              <a:rPr sz="2000" spc="-70" dirty="0" smtClean="0">
                <a:cs typeface="Verdana"/>
              </a:rPr>
              <a:t> </a:t>
            </a:r>
            <a:r>
              <a:rPr sz="2000" spc="-25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genetik</a:t>
            </a:r>
            <a:r>
              <a:rPr lang="tr-TR" sz="2000" spc="-2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000" spc="-25" dirty="0" smtClean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sz="2000" spc="-65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potansiyelleri</a:t>
            </a:r>
            <a:r>
              <a:rPr sz="2000" spc="-170" dirty="0" smtClean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sz="2000" spc="-95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aynıdır</a:t>
            </a:r>
            <a:r>
              <a:rPr sz="2000" spc="-95" dirty="0" smtClean="0">
                <a:cs typeface="Verdana"/>
              </a:rPr>
              <a:t>.</a:t>
            </a:r>
            <a:endParaRPr lang="tr-TR" sz="2000" spc="-95" dirty="0">
              <a:cs typeface="Verdana"/>
            </a:endParaRPr>
          </a:p>
          <a:p>
            <a:pPr marL="360000" marR="1064895" indent="-468000">
              <a:lnSpc>
                <a:spcPct val="100000"/>
              </a:lnSpc>
              <a:spcBef>
                <a:spcPts val="2000"/>
              </a:spcBef>
            </a:pPr>
            <a:r>
              <a:rPr lang="tr-TR" sz="2000" b="1" spc="-95" dirty="0" err="1" smtClean="0">
                <a:solidFill>
                  <a:srgbClr val="FF0000"/>
                </a:solidFill>
                <a:cs typeface="Verdana"/>
              </a:rPr>
              <a:t>Alel</a:t>
            </a:r>
            <a:r>
              <a:rPr lang="tr-TR" sz="2000" b="1" spc="-95" dirty="0" smtClean="0">
                <a:solidFill>
                  <a:srgbClr val="FF0000"/>
                </a:solidFill>
                <a:cs typeface="Verdana"/>
              </a:rPr>
              <a:t>: </a:t>
            </a:r>
            <a:r>
              <a:rPr lang="tr-TR" sz="2000" dirty="0"/>
              <a:t>B</a:t>
            </a:r>
            <a:r>
              <a:rPr lang="tr-TR" sz="2000" dirty="0" smtClean="0"/>
              <a:t>elirli </a:t>
            </a:r>
            <a:r>
              <a:rPr lang="tr-TR" sz="2000" dirty="0"/>
              <a:t>bir özelliği belirleyen </a:t>
            </a:r>
            <a:r>
              <a:rPr lang="tr-TR" sz="2000" dirty="0" smtClean="0"/>
              <a:t>bir genin </a:t>
            </a:r>
            <a:r>
              <a:rPr lang="tr-TR" sz="2000" dirty="0"/>
              <a:t>değişik (alternatif) hallerinden her biri.</a:t>
            </a:r>
            <a:endParaRPr sz="2000" dirty="0"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508104" y="1988839"/>
            <a:ext cx="3296069" cy="41407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938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1143000"/>
          </a:xfrm>
        </p:spPr>
        <p:txBody>
          <a:bodyPr/>
          <a:lstStyle/>
          <a:p>
            <a:pPr algn="l"/>
            <a:r>
              <a:rPr lang="tr-TR" b="1" dirty="0" err="1" smtClean="0">
                <a:solidFill>
                  <a:srgbClr val="FF0000"/>
                </a:solidFill>
              </a:rPr>
              <a:t>Karyotip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628800"/>
            <a:ext cx="3096344" cy="4525963"/>
          </a:xfrm>
        </p:spPr>
        <p:txBody>
          <a:bodyPr>
            <a:normAutofit fontScale="70000" lnSpcReduction="20000"/>
          </a:bodyPr>
          <a:lstStyle/>
          <a:p>
            <a:r>
              <a:rPr lang="tr-TR" dirty="0" err="1"/>
              <a:t>Karyotip</a:t>
            </a:r>
            <a:r>
              <a:rPr lang="tr-TR" dirty="0"/>
              <a:t>, bir hücredeki kromozomların özdeş çift kromozomlar halinde eşlendikten </a:t>
            </a:r>
            <a:r>
              <a:rPr lang="tr-TR" dirty="0" smtClean="0"/>
              <a:t>sonra (</a:t>
            </a:r>
            <a:r>
              <a:rPr lang="tr-TR" dirty="0" err="1" smtClean="0"/>
              <a:t>Metafaz</a:t>
            </a:r>
            <a:r>
              <a:rPr lang="tr-TR" dirty="0" smtClean="0"/>
              <a:t> aşaması) </a:t>
            </a:r>
            <a:r>
              <a:rPr lang="tr-TR" dirty="0"/>
              <a:t>belli bir düzene göre sıralanmasıdır. </a:t>
            </a:r>
            <a:endParaRPr lang="tr-TR" dirty="0" smtClean="0"/>
          </a:p>
          <a:p>
            <a:r>
              <a:rPr lang="tr-TR" dirty="0" smtClean="0"/>
              <a:t>Her </a:t>
            </a:r>
            <a:r>
              <a:rPr lang="tr-TR" dirty="0"/>
              <a:t>bireyin kromozom sayısı, şekli ve büyüklüğü onun </a:t>
            </a:r>
            <a:r>
              <a:rPr lang="tr-TR" dirty="0" err="1"/>
              <a:t>karyotipini</a:t>
            </a:r>
            <a:r>
              <a:rPr lang="tr-TR" dirty="0"/>
              <a:t> ifade eder. 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15"/>
          <a:stretch/>
        </p:blipFill>
        <p:spPr bwMode="auto">
          <a:xfrm>
            <a:off x="3131840" y="980728"/>
            <a:ext cx="5795185" cy="5388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162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2 İçerik Yer Tutucusu"/>
          <p:cNvSpPr>
            <a:spLocks noGrp="1"/>
          </p:cNvSpPr>
          <p:nvPr>
            <p:ph idx="1"/>
          </p:nvPr>
        </p:nvSpPr>
        <p:spPr>
          <a:xfrm>
            <a:off x="467544" y="3284984"/>
            <a:ext cx="4104456" cy="3312368"/>
          </a:xfrm>
        </p:spPr>
        <p:txBody>
          <a:bodyPr>
            <a:noAutofit/>
          </a:bodyPr>
          <a:lstStyle/>
          <a:p>
            <a:pPr eaLnBrk="1" hangingPunct="1"/>
            <a:r>
              <a:rPr lang="tr-TR" altLang="tr-TR" sz="1800" dirty="0" smtClean="0">
                <a:solidFill>
                  <a:srgbClr val="00B050"/>
                </a:solidFill>
              </a:rPr>
              <a:t>Vücut hücreleri mitoz </a:t>
            </a:r>
            <a:r>
              <a:rPr lang="tr-TR" altLang="tr-TR" sz="1800" dirty="0" smtClean="0"/>
              <a:t>bölünme geçirerek bölünür.</a:t>
            </a:r>
          </a:p>
          <a:p>
            <a:pPr eaLnBrk="1" hangingPunct="1"/>
            <a:r>
              <a:rPr lang="tr-TR" altLang="tr-TR" sz="1800" dirty="0" smtClean="0"/>
              <a:t>Tek hücreli canlılarda çoğalmayı</a:t>
            </a:r>
          </a:p>
          <a:p>
            <a:pPr eaLnBrk="1" hangingPunct="1"/>
            <a:r>
              <a:rPr lang="tr-TR" altLang="tr-TR" sz="1800" dirty="0" smtClean="0"/>
              <a:t>Çok hücreli canlılarda büyüme ve gelişmeyi sağlar.</a:t>
            </a:r>
          </a:p>
          <a:p>
            <a:pPr eaLnBrk="1" hangingPunct="1"/>
            <a:r>
              <a:rPr lang="tr-TR" altLang="tr-TR" sz="1800" dirty="0" smtClean="0"/>
              <a:t>El, ayak, deri, </a:t>
            </a:r>
            <a:r>
              <a:rPr lang="tr-TR" altLang="tr-TR" sz="1800" dirty="0" err="1" smtClean="0"/>
              <a:t>kemik,böbrek,karaciğer,kulak</a:t>
            </a:r>
            <a:r>
              <a:rPr lang="tr-TR" altLang="tr-TR" sz="1800" dirty="0" smtClean="0"/>
              <a:t> hücreleri…</a:t>
            </a:r>
          </a:p>
          <a:p>
            <a:pPr eaLnBrk="1" hangingPunct="1"/>
            <a:r>
              <a:rPr lang="tr-TR" sz="1800" spc="-70" dirty="0" smtClean="0">
                <a:cs typeface="Verdana"/>
              </a:rPr>
              <a:t>Yaraların </a:t>
            </a:r>
            <a:r>
              <a:rPr lang="tr-TR" sz="1800" spc="-100" dirty="0">
                <a:cs typeface="Verdana"/>
              </a:rPr>
              <a:t>iyile</a:t>
            </a:r>
            <a:r>
              <a:rPr lang="tr-TR" sz="1800" spc="-100" dirty="0">
                <a:cs typeface="Times New Roman"/>
              </a:rPr>
              <a:t>ş</a:t>
            </a:r>
            <a:r>
              <a:rPr lang="tr-TR" sz="1800" spc="-100" dirty="0">
                <a:cs typeface="Verdana"/>
              </a:rPr>
              <a:t>tirilmesi</a:t>
            </a:r>
            <a:r>
              <a:rPr lang="tr-TR" sz="1800" spc="-229" dirty="0">
                <a:cs typeface="Verdana"/>
              </a:rPr>
              <a:t> </a:t>
            </a:r>
            <a:r>
              <a:rPr lang="tr-TR" sz="1800" spc="15" dirty="0" smtClean="0">
                <a:cs typeface="Verdana"/>
              </a:rPr>
              <a:t>ve</a:t>
            </a:r>
            <a:endParaRPr lang="tr-TR" sz="1800" dirty="0">
              <a:cs typeface="Verdana"/>
            </a:endParaRPr>
          </a:p>
          <a:p>
            <a:pPr eaLnBrk="1" hangingPunct="1"/>
            <a:r>
              <a:rPr lang="tr-TR" sz="1800" spc="-45" dirty="0" smtClean="0">
                <a:cs typeface="Verdana"/>
              </a:rPr>
              <a:t>Dokulardaki </a:t>
            </a:r>
            <a:r>
              <a:rPr lang="tr-TR" sz="1800" dirty="0">
                <a:cs typeface="Verdana"/>
              </a:rPr>
              <a:t>hücre </a:t>
            </a:r>
            <a:r>
              <a:rPr lang="tr-TR" sz="1800" spc="-55" dirty="0" smtClean="0">
                <a:cs typeface="Verdana"/>
              </a:rPr>
              <a:t>yenilenmeleri</a:t>
            </a:r>
            <a:r>
              <a:rPr lang="tr-TR" sz="1800" spc="-400" dirty="0" smtClean="0">
                <a:cs typeface="Verdana"/>
              </a:rPr>
              <a:t> </a:t>
            </a:r>
            <a:r>
              <a:rPr lang="tr-TR" sz="1800" spc="-95" dirty="0" smtClean="0">
                <a:cs typeface="Verdana"/>
              </a:rPr>
              <a:t>gerçekle</a:t>
            </a:r>
            <a:r>
              <a:rPr lang="tr-TR" sz="1800" spc="-95" dirty="0" smtClean="0">
                <a:cs typeface="Times New Roman"/>
              </a:rPr>
              <a:t>ş</a:t>
            </a:r>
            <a:r>
              <a:rPr lang="tr-TR" sz="1800" spc="-95" dirty="0" smtClean="0">
                <a:cs typeface="Verdana"/>
              </a:rPr>
              <a:t>tirilir.</a:t>
            </a:r>
            <a:endParaRPr lang="tr-TR" sz="1800" dirty="0">
              <a:cs typeface="Verdana"/>
            </a:endParaRPr>
          </a:p>
        </p:txBody>
      </p:sp>
      <p:graphicFrame>
        <p:nvGraphicFramePr>
          <p:cNvPr id="4" name="3 İçerik Yer Tutucusu">
            <a:extLst>
              <a:ext uri="{FF2B5EF4-FFF2-40B4-BE49-F238E27FC236}">
                <a16:creationId xmlns="" xmlns:a16="http://schemas.microsoft.com/office/drawing/2014/main" id="{F583A53F-F3EE-4529-BD29-3C0EF723C9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006581"/>
              </p:ext>
            </p:extLst>
          </p:nvPr>
        </p:nvGraphicFramePr>
        <p:xfrm>
          <a:off x="395536" y="476672"/>
          <a:ext cx="8229600" cy="2786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2 İçerik Yer Tutucusu">
            <a:extLst>
              <a:ext uri="{FF2B5EF4-FFF2-40B4-BE49-F238E27FC236}">
                <a16:creationId xmlns="" xmlns:a16="http://schemas.microsoft.com/office/drawing/2014/main" id="{4A2915B3-8133-4596-B98F-610F56CE04FC}"/>
              </a:ext>
            </a:extLst>
          </p:cNvPr>
          <p:cNvSpPr txBox="1">
            <a:spLocks/>
          </p:cNvSpPr>
          <p:nvPr/>
        </p:nvSpPr>
        <p:spPr>
          <a:xfrm>
            <a:off x="4857750" y="3500438"/>
            <a:ext cx="4043363" cy="239553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tr-TR" sz="2600" u="sng" dirty="0">
                <a:solidFill>
                  <a:srgbClr val="FF0000"/>
                </a:solidFill>
                <a:latin typeface="+mn-lt"/>
              </a:rPr>
              <a:t>Üreme  </a:t>
            </a:r>
            <a:r>
              <a:rPr lang="tr-TR" sz="2600" b="1" u="sng" dirty="0">
                <a:solidFill>
                  <a:srgbClr val="FF0000"/>
                </a:solidFill>
                <a:latin typeface="+mn-lt"/>
              </a:rPr>
              <a:t>ana</a:t>
            </a:r>
            <a:r>
              <a:rPr lang="tr-TR" sz="2600" u="sng" dirty="0">
                <a:solidFill>
                  <a:srgbClr val="FF0000"/>
                </a:solidFill>
                <a:latin typeface="+mn-lt"/>
              </a:rPr>
              <a:t> hücreleri </a:t>
            </a:r>
            <a:r>
              <a:rPr lang="tr-TR" sz="2600" dirty="0" err="1">
                <a:solidFill>
                  <a:srgbClr val="FF0000"/>
                </a:solidFill>
                <a:latin typeface="+mn-lt"/>
              </a:rPr>
              <a:t>mayoz</a:t>
            </a:r>
            <a:r>
              <a:rPr lang="tr-TR" sz="2600" dirty="0">
                <a:solidFill>
                  <a:srgbClr val="FF0000"/>
                </a:solidFill>
                <a:latin typeface="+mn-lt"/>
              </a:rPr>
              <a:t> </a:t>
            </a:r>
            <a:r>
              <a:rPr lang="tr-TR" sz="2600" dirty="0">
                <a:latin typeface="+mn-lt"/>
              </a:rPr>
              <a:t>bölünme geçirerek bölünür.</a:t>
            </a: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tr-TR" sz="2600" dirty="0">
              <a:latin typeface="+mn-lt"/>
            </a:endParaRP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tr-TR" sz="2600" dirty="0" smtClean="0">
                <a:latin typeface="+mn-lt"/>
              </a:rPr>
              <a:t>Sperm, yumurta, polen </a:t>
            </a:r>
            <a:r>
              <a:rPr lang="tr-TR" sz="2600" dirty="0">
                <a:latin typeface="+mn-lt"/>
              </a:rPr>
              <a:t>ana hücreleri…</a:t>
            </a:r>
          </a:p>
        </p:txBody>
      </p:sp>
    </p:spTree>
    <p:extLst>
      <p:ext uri="{BB962C8B-B14F-4D97-AF65-F5344CB8AC3E}">
        <p14:creationId xmlns:p14="http://schemas.microsoft.com/office/powerpoint/2010/main" val="24980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:\Users\PRO2000\Desktop\Nüket Ders Notları\tıbbi Biyoloji ve Genetik\bölünme\Mitos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137847"/>
            <a:ext cx="8425381" cy="7377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aşlık 3"/>
          <p:cNvSpPr>
            <a:spLocks noGrp="1"/>
          </p:cNvSpPr>
          <p:nvPr>
            <p:ph type="ctrTitle"/>
          </p:nvPr>
        </p:nvSpPr>
        <p:spPr>
          <a:xfrm>
            <a:off x="1979712" y="2132856"/>
            <a:ext cx="5108104" cy="754777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MİTOZ BÖLÜNME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91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Hücre Döngüsü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2692896"/>
          </a:xfrm>
        </p:spPr>
        <p:txBody>
          <a:bodyPr>
            <a:normAutofit/>
          </a:bodyPr>
          <a:lstStyle/>
          <a:p>
            <a:pPr marL="355600" marR="5080">
              <a:spcBef>
                <a:spcPts val="100"/>
              </a:spcBef>
            </a:pPr>
            <a:r>
              <a:rPr lang="tr-TR" sz="2800" spc="-80" dirty="0">
                <a:cs typeface="Verdana"/>
              </a:rPr>
              <a:t>Birçok</a:t>
            </a:r>
            <a:r>
              <a:rPr lang="tr-TR" sz="2800" spc="-150" dirty="0">
                <a:cs typeface="Verdana"/>
              </a:rPr>
              <a:t> </a:t>
            </a:r>
            <a:r>
              <a:rPr lang="tr-TR" sz="2800" spc="-30" dirty="0">
                <a:cs typeface="Verdana"/>
              </a:rPr>
              <a:t>hücre,</a:t>
            </a:r>
            <a:r>
              <a:rPr lang="tr-TR" sz="2800" spc="-150" dirty="0">
                <a:cs typeface="Verdana"/>
              </a:rPr>
              <a:t> </a:t>
            </a:r>
            <a:r>
              <a:rPr lang="tr-TR" sz="2800" u="sng" dirty="0">
                <a:uFill>
                  <a:solidFill>
                    <a:srgbClr val="000000"/>
                  </a:solidFill>
                </a:uFill>
                <a:cs typeface="Verdana"/>
              </a:rPr>
              <a:t>bölünme</a:t>
            </a:r>
            <a:r>
              <a:rPr lang="tr-TR" sz="2800" u="sng" spc="-14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800" u="sng" spc="15" dirty="0">
                <a:uFill>
                  <a:solidFill>
                    <a:srgbClr val="000000"/>
                  </a:solidFill>
                </a:uFill>
                <a:cs typeface="Verdana"/>
              </a:rPr>
              <a:t>ve</a:t>
            </a:r>
            <a:r>
              <a:rPr lang="tr-TR" sz="2800" u="sng" spc="-150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800" u="sng" dirty="0">
                <a:uFill>
                  <a:solidFill>
                    <a:srgbClr val="000000"/>
                  </a:solidFill>
                </a:uFill>
                <a:cs typeface="Verdana"/>
              </a:rPr>
              <a:t>bölünmeme</a:t>
            </a:r>
            <a:r>
              <a:rPr lang="tr-TR" sz="2800" u="sng" spc="-14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800" u="sng" spc="-15" dirty="0">
                <a:uFill>
                  <a:solidFill>
                    <a:srgbClr val="000000"/>
                  </a:solidFill>
                </a:uFill>
                <a:cs typeface="Verdana"/>
              </a:rPr>
              <a:t>arasında</a:t>
            </a:r>
            <a:r>
              <a:rPr lang="tr-TR" sz="2800" spc="-150" dirty="0">
                <a:cs typeface="Verdana"/>
              </a:rPr>
              <a:t> </a:t>
            </a:r>
            <a:r>
              <a:rPr lang="tr-TR" sz="2800" spc="-45" dirty="0">
                <a:cs typeface="Verdana"/>
              </a:rPr>
              <a:t>ardı</a:t>
            </a:r>
            <a:r>
              <a:rPr lang="tr-TR" sz="2800" spc="-45" dirty="0">
                <a:cs typeface="Times New Roman"/>
              </a:rPr>
              <a:t>ş</a:t>
            </a:r>
            <a:r>
              <a:rPr lang="tr-TR" sz="2800" spc="-45" dirty="0">
                <a:cs typeface="Verdana"/>
              </a:rPr>
              <a:t>ık</a:t>
            </a:r>
            <a:r>
              <a:rPr lang="tr-TR" sz="2800" spc="-145" dirty="0">
                <a:cs typeface="Verdana"/>
              </a:rPr>
              <a:t> </a:t>
            </a:r>
            <a:r>
              <a:rPr lang="tr-TR" sz="2800" spc="-440" dirty="0" smtClean="0">
                <a:cs typeface="Verdana"/>
              </a:rPr>
              <a:t>b i r      </a:t>
            </a:r>
            <a:r>
              <a:rPr lang="tr-TR" sz="2800" spc="-60" dirty="0">
                <a:cs typeface="Verdana"/>
              </a:rPr>
              <a:t>yol</a:t>
            </a:r>
            <a:r>
              <a:rPr lang="tr-TR" sz="2800" spc="-155" dirty="0">
                <a:cs typeface="Verdana"/>
              </a:rPr>
              <a:t> </a:t>
            </a:r>
            <a:r>
              <a:rPr lang="tr-TR" sz="2800" spc="-165" dirty="0" smtClean="0">
                <a:cs typeface="Verdana"/>
              </a:rPr>
              <a:t>izler.</a:t>
            </a:r>
            <a:endParaRPr lang="tr-TR" sz="2800" dirty="0" smtClean="0">
              <a:cs typeface="Verdana"/>
            </a:endParaRPr>
          </a:p>
          <a:p>
            <a:pPr marL="355600" marR="5080">
              <a:spcBef>
                <a:spcPts val="100"/>
              </a:spcBef>
            </a:pPr>
            <a:r>
              <a:rPr lang="tr-TR" sz="2800" spc="-210" dirty="0" smtClean="0">
                <a:cs typeface="Verdana"/>
              </a:rPr>
              <a:t>Bir </a:t>
            </a:r>
            <a:r>
              <a:rPr lang="tr-TR" sz="2800" spc="-25" dirty="0">
                <a:cs typeface="Verdana"/>
              </a:rPr>
              <a:t>bölünmenin </a:t>
            </a:r>
            <a:r>
              <a:rPr lang="tr-TR" sz="2800" spc="-5" dirty="0">
                <a:cs typeface="Verdana"/>
              </a:rPr>
              <a:t>tamamlanmasından </a:t>
            </a:r>
            <a:r>
              <a:rPr lang="tr-TR" sz="2800" spc="-100" dirty="0">
                <a:cs typeface="Verdana"/>
              </a:rPr>
              <a:t>bir </a:t>
            </a:r>
            <a:r>
              <a:rPr lang="tr-TR" sz="2800" spc="-65" dirty="0">
                <a:cs typeface="Verdana"/>
              </a:rPr>
              <a:t>sonrakine</a:t>
            </a:r>
            <a:r>
              <a:rPr lang="tr-TR" sz="2800" spc="-434" dirty="0">
                <a:cs typeface="Verdana"/>
              </a:rPr>
              <a:t> </a:t>
            </a:r>
            <a:r>
              <a:rPr lang="tr-TR" sz="2800" spc="-70" dirty="0">
                <a:cs typeface="Verdana"/>
              </a:rPr>
              <a:t>kadar  </a:t>
            </a:r>
            <a:r>
              <a:rPr lang="tr-TR" sz="2800" spc="100" dirty="0">
                <a:cs typeface="Verdana"/>
              </a:rPr>
              <a:t>geçen</a:t>
            </a:r>
            <a:r>
              <a:rPr lang="tr-TR" sz="2800" spc="-155" dirty="0">
                <a:cs typeface="Verdana"/>
              </a:rPr>
              <a:t> </a:t>
            </a:r>
            <a:r>
              <a:rPr lang="tr-TR" sz="2800" spc="-35" dirty="0">
                <a:cs typeface="Verdana"/>
              </a:rPr>
              <a:t>olaylar</a:t>
            </a:r>
            <a:r>
              <a:rPr lang="tr-TR" sz="2800" spc="-150" dirty="0">
                <a:cs typeface="Verdana"/>
              </a:rPr>
              <a:t> </a:t>
            </a:r>
            <a:r>
              <a:rPr lang="tr-TR" sz="2800" u="sng" dirty="0">
                <a:uFill>
                  <a:solidFill>
                    <a:srgbClr val="000000"/>
                  </a:solidFill>
                </a:uFill>
                <a:cs typeface="Verdana"/>
              </a:rPr>
              <a:t>hücre</a:t>
            </a:r>
            <a:r>
              <a:rPr lang="tr-TR" sz="2800" u="sng" spc="-150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800" u="sng" spc="-25" dirty="0">
                <a:uFill>
                  <a:solidFill>
                    <a:srgbClr val="000000"/>
                  </a:solidFill>
                </a:uFill>
                <a:cs typeface="Verdana"/>
              </a:rPr>
              <a:t>döngüsünü</a:t>
            </a:r>
            <a:r>
              <a:rPr lang="tr-TR" sz="2800" spc="-155" dirty="0">
                <a:cs typeface="Verdana"/>
              </a:rPr>
              <a:t> </a:t>
            </a:r>
            <a:r>
              <a:rPr lang="tr-TR" sz="2800" spc="-100" dirty="0">
                <a:cs typeface="Verdana"/>
              </a:rPr>
              <a:t>olu</a:t>
            </a:r>
            <a:r>
              <a:rPr lang="tr-TR" sz="2800" spc="-100" dirty="0">
                <a:cs typeface="Times New Roman"/>
              </a:rPr>
              <a:t>ş</a:t>
            </a:r>
            <a:r>
              <a:rPr lang="tr-TR" sz="2800" spc="-100" dirty="0">
                <a:cs typeface="Verdana"/>
              </a:rPr>
              <a:t>turur.</a:t>
            </a:r>
            <a:endParaRPr lang="tr-TR" sz="2800" dirty="0">
              <a:cs typeface="Verdana"/>
            </a:endParaRPr>
          </a:p>
          <a:p>
            <a:endParaRPr lang="tr-TR" sz="28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6" t="20072" r="15842" b="11950"/>
          <a:stretch/>
        </p:blipFill>
        <p:spPr bwMode="auto">
          <a:xfrm>
            <a:off x="2339752" y="3140968"/>
            <a:ext cx="4688184" cy="3370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408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8859" y="104462"/>
            <a:ext cx="6029325" cy="636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6228184" y="1974641"/>
            <a:ext cx="3096344" cy="4642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tr-TR" b="1" spc="50" dirty="0" err="1" smtClean="0">
                <a:solidFill>
                  <a:srgbClr val="FF0000"/>
                </a:solidFill>
                <a:latin typeface="Verdana"/>
                <a:cs typeface="Verdana"/>
              </a:rPr>
              <a:t>İnterfaz</a:t>
            </a:r>
            <a:endParaRPr lang="tr-TR" b="1" spc="50" dirty="0" smtClean="0">
              <a:solidFill>
                <a:srgbClr val="FF0000"/>
              </a:solidFill>
              <a:latin typeface="Verdana"/>
              <a:cs typeface="Verdana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tr-TR" spc="50" dirty="0" smtClean="0">
                <a:latin typeface="Verdana"/>
                <a:cs typeface="Verdana"/>
              </a:rPr>
              <a:t>G</a:t>
            </a:r>
            <a:r>
              <a:rPr lang="tr-TR" spc="75" baseline="-21367" dirty="0" smtClean="0">
                <a:latin typeface="Verdana"/>
                <a:cs typeface="Verdana"/>
              </a:rPr>
              <a:t>1 </a:t>
            </a:r>
            <a:r>
              <a:rPr lang="tr-TR" spc="70" dirty="0">
                <a:latin typeface="Verdana"/>
                <a:cs typeface="Verdana"/>
              </a:rPr>
              <a:t>(</a:t>
            </a:r>
            <a:r>
              <a:rPr lang="tr-TR" spc="70" dirty="0" err="1">
                <a:latin typeface="Verdana"/>
                <a:cs typeface="Verdana"/>
              </a:rPr>
              <a:t>Gap</a:t>
            </a:r>
            <a:r>
              <a:rPr lang="tr-TR" spc="-300" dirty="0">
                <a:latin typeface="Verdana"/>
                <a:cs typeface="Verdana"/>
              </a:rPr>
              <a:t> </a:t>
            </a:r>
            <a:r>
              <a:rPr lang="tr-TR" spc="-175" dirty="0">
                <a:latin typeface="Verdana"/>
                <a:cs typeface="Verdana"/>
              </a:rPr>
              <a:t>1)</a:t>
            </a:r>
            <a:endParaRPr lang="tr-TR" dirty="0">
              <a:latin typeface="Verdana"/>
              <a:cs typeface="Verdana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tr-TR" spc="-375" dirty="0" smtClean="0">
                <a:latin typeface="Verdana"/>
                <a:cs typeface="Verdana"/>
              </a:rPr>
              <a:t>S</a:t>
            </a:r>
            <a:r>
              <a:rPr lang="tr-TR" spc="-150" dirty="0" smtClean="0">
                <a:latin typeface="Verdana"/>
                <a:cs typeface="Verdana"/>
              </a:rPr>
              <a:t> </a:t>
            </a:r>
            <a:r>
              <a:rPr lang="tr-TR" spc="-110" dirty="0">
                <a:latin typeface="Verdana"/>
                <a:cs typeface="Verdana"/>
              </a:rPr>
              <a:t>(Sentez)</a:t>
            </a:r>
            <a:endParaRPr lang="tr-TR" dirty="0">
              <a:latin typeface="Verdana"/>
              <a:cs typeface="Verdana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tr-TR" spc="50" dirty="0" smtClean="0">
                <a:latin typeface="Verdana"/>
                <a:cs typeface="Verdana"/>
              </a:rPr>
              <a:t>G</a:t>
            </a:r>
            <a:r>
              <a:rPr lang="tr-TR" spc="75" baseline="-21367" dirty="0" smtClean="0">
                <a:latin typeface="Verdana"/>
                <a:cs typeface="Verdana"/>
              </a:rPr>
              <a:t>2 </a:t>
            </a:r>
            <a:r>
              <a:rPr lang="tr-TR" spc="70" dirty="0">
                <a:latin typeface="Verdana"/>
                <a:cs typeface="Verdana"/>
              </a:rPr>
              <a:t>(</a:t>
            </a:r>
            <a:r>
              <a:rPr lang="tr-TR" spc="70" dirty="0" err="1">
                <a:latin typeface="Verdana"/>
                <a:cs typeface="Verdana"/>
              </a:rPr>
              <a:t>Gap</a:t>
            </a:r>
            <a:r>
              <a:rPr lang="tr-TR" spc="-300" dirty="0">
                <a:latin typeface="Verdana"/>
                <a:cs typeface="Verdana"/>
              </a:rPr>
              <a:t> </a:t>
            </a:r>
            <a:r>
              <a:rPr lang="tr-TR" spc="-175" dirty="0">
                <a:latin typeface="Verdana"/>
                <a:cs typeface="Verdana"/>
              </a:rPr>
              <a:t>2)</a:t>
            </a:r>
            <a:endParaRPr lang="tr-TR" dirty="0">
              <a:latin typeface="Verdana"/>
              <a:cs typeface="Verdana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tr-TR" spc="-434" dirty="0" smtClean="0">
                <a:latin typeface="Arial"/>
                <a:cs typeface="Arial"/>
              </a:rPr>
              <a:t> </a:t>
            </a:r>
            <a:r>
              <a:rPr lang="tr-TR" spc="50" dirty="0">
                <a:latin typeface="Verdana"/>
                <a:cs typeface="Verdana"/>
              </a:rPr>
              <a:t>G</a:t>
            </a:r>
            <a:r>
              <a:rPr lang="tr-TR" spc="75" baseline="-21367" dirty="0">
                <a:latin typeface="Verdana"/>
                <a:cs typeface="Verdana"/>
              </a:rPr>
              <a:t>0 </a:t>
            </a:r>
            <a:r>
              <a:rPr lang="tr-TR" spc="-55" dirty="0">
                <a:latin typeface="Verdana"/>
                <a:cs typeface="Verdana"/>
              </a:rPr>
              <a:t>(</a:t>
            </a:r>
            <a:r>
              <a:rPr lang="tr-TR" spc="-55" dirty="0" smtClean="0">
                <a:latin typeface="Verdana"/>
                <a:cs typeface="Verdana"/>
              </a:rPr>
              <a:t>Bölünmeyen</a:t>
            </a:r>
            <a:r>
              <a:rPr lang="tr-TR" spc="-300" dirty="0" smtClean="0">
                <a:latin typeface="Verdana"/>
                <a:cs typeface="Verdana"/>
              </a:rPr>
              <a:t> </a:t>
            </a:r>
            <a:r>
              <a:rPr lang="tr-TR" spc="-65" dirty="0" smtClean="0">
                <a:latin typeface="Verdana"/>
                <a:cs typeface="Verdana"/>
              </a:rPr>
              <a:t>hücreler)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tr-TR" b="1" spc="-65" dirty="0" smtClean="0">
                <a:solidFill>
                  <a:srgbClr val="FF0000"/>
                </a:solidFill>
                <a:latin typeface="Verdana"/>
                <a:cs typeface="Verdana"/>
              </a:rPr>
              <a:t>M (</a:t>
            </a:r>
            <a:r>
              <a:rPr lang="tr-TR" b="1" spc="-65" dirty="0" err="1" smtClean="0">
                <a:solidFill>
                  <a:srgbClr val="FF0000"/>
                </a:solidFill>
                <a:latin typeface="Verdana"/>
                <a:cs typeface="Verdana"/>
              </a:rPr>
              <a:t>Mitotik</a:t>
            </a:r>
            <a:r>
              <a:rPr lang="tr-TR" b="1" spc="-65" dirty="0" smtClean="0">
                <a:solidFill>
                  <a:srgbClr val="FF0000"/>
                </a:solidFill>
                <a:latin typeface="Verdana"/>
                <a:cs typeface="Verdana"/>
              </a:rPr>
              <a:t> Faz)</a:t>
            </a:r>
          </a:p>
          <a:p>
            <a:pPr marL="298450" indent="-285750">
              <a:spcBef>
                <a:spcPts val="600"/>
              </a:spcBef>
              <a:buFont typeface="Wingdings" pitchFamily="2" charset="2"/>
              <a:buChar char="ü"/>
            </a:pPr>
            <a:r>
              <a:rPr lang="tr-TR" spc="-65" dirty="0" err="1" smtClean="0">
                <a:latin typeface="Verdana"/>
                <a:cs typeface="Verdana"/>
              </a:rPr>
              <a:t>Profaz</a:t>
            </a:r>
            <a:endParaRPr lang="tr-TR" spc="-65" dirty="0" smtClean="0">
              <a:latin typeface="Verdana"/>
              <a:cs typeface="Verdana"/>
            </a:endParaRPr>
          </a:p>
          <a:p>
            <a:pPr marL="298450" indent="-285750">
              <a:spcBef>
                <a:spcPts val="600"/>
              </a:spcBef>
              <a:buFont typeface="Wingdings" pitchFamily="2" charset="2"/>
              <a:buChar char="ü"/>
            </a:pPr>
            <a:r>
              <a:rPr lang="tr-TR" spc="-65" dirty="0" err="1" smtClean="0">
                <a:latin typeface="Verdana"/>
                <a:cs typeface="Verdana"/>
              </a:rPr>
              <a:t>Metafaz</a:t>
            </a:r>
            <a:r>
              <a:rPr lang="tr-TR" spc="-65" dirty="0" smtClean="0">
                <a:latin typeface="Verdana"/>
                <a:cs typeface="Verdana"/>
              </a:rPr>
              <a:t> </a:t>
            </a:r>
          </a:p>
          <a:p>
            <a:pPr marL="298450" indent="-285750">
              <a:spcBef>
                <a:spcPts val="600"/>
              </a:spcBef>
              <a:buFont typeface="Wingdings" pitchFamily="2" charset="2"/>
              <a:buChar char="ü"/>
            </a:pPr>
            <a:r>
              <a:rPr lang="tr-TR" spc="-65" dirty="0" err="1" smtClean="0">
                <a:latin typeface="Verdana"/>
                <a:cs typeface="Verdana"/>
              </a:rPr>
              <a:t>Anafaz</a:t>
            </a:r>
            <a:endParaRPr lang="tr-TR" spc="-65" dirty="0">
              <a:latin typeface="Verdana"/>
              <a:cs typeface="Verdana"/>
            </a:endParaRPr>
          </a:p>
          <a:p>
            <a:pPr marL="298450" indent="-285750">
              <a:spcBef>
                <a:spcPts val="600"/>
              </a:spcBef>
              <a:buFont typeface="Wingdings" pitchFamily="2" charset="2"/>
              <a:buChar char="ü"/>
            </a:pPr>
            <a:r>
              <a:rPr lang="tr-TR" spc="-65" dirty="0" err="1" smtClean="0">
                <a:latin typeface="Verdana"/>
                <a:cs typeface="Verdana"/>
              </a:rPr>
              <a:t>Telofaz</a:t>
            </a:r>
            <a:endParaRPr lang="tr-TR" spc="-65" dirty="0" smtClean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endParaRPr lang="tr-TR" dirty="0">
              <a:latin typeface="Verdana"/>
              <a:cs typeface="Verdana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9185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0" t="16858" r="29569" b="14866"/>
          <a:stretch/>
        </p:blipFill>
        <p:spPr bwMode="auto">
          <a:xfrm>
            <a:off x="-405728" y="16829"/>
            <a:ext cx="9553904" cy="702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685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İnterfaz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3000" spc="-20" dirty="0">
                <a:cs typeface="Verdana"/>
              </a:rPr>
              <a:t>Hücre </a:t>
            </a:r>
            <a:r>
              <a:rPr lang="tr-TR" sz="3000" spc="-25" dirty="0">
                <a:cs typeface="Verdana"/>
              </a:rPr>
              <a:t>döngüsünün </a:t>
            </a:r>
            <a:r>
              <a:rPr lang="tr-TR" sz="3000" u="sng" spc="65" dirty="0">
                <a:uFill>
                  <a:solidFill>
                    <a:srgbClr val="000000"/>
                  </a:solidFill>
                </a:uFill>
                <a:cs typeface="Verdana"/>
              </a:rPr>
              <a:t>ba</a:t>
            </a:r>
            <a:r>
              <a:rPr lang="tr-TR" sz="3000" u="sng" spc="65" dirty="0">
                <a:uFill>
                  <a:solidFill>
                    <a:srgbClr val="000000"/>
                  </a:solidFill>
                </a:uFill>
                <a:cs typeface="Times New Roman"/>
              </a:rPr>
              <a:t>ş</a:t>
            </a:r>
            <a:r>
              <a:rPr lang="tr-TR" sz="3000" u="sng" spc="65" dirty="0">
                <a:uFill>
                  <a:solidFill>
                    <a:srgbClr val="000000"/>
                  </a:solidFill>
                </a:uFill>
                <a:cs typeface="Verdana"/>
              </a:rPr>
              <a:t>langıç</a:t>
            </a:r>
            <a:r>
              <a:rPr lang="tr-TR" sz="3000" u="sng" spc="-409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3000" u="sng" spc="-114" dirty="0">
                <a:uFill>
                  <a:solidFill>
                    <a:srgbClr val="000000"/>
                  </a:solidFill>
                </a:uFill>
                <a:cs typeface="Verdana"/>
              </a:rPr>
              <a:t>evresidir</a:t>
            </a:r>
            <a:r>
              <a:rPr lang="tr-TR" sz="3000" spc="-114" dirty="0">
                <a:cs typeface="Verdana"/>
              </a:rPr>
              <a:t>.</a:t>
            </a:r>
            <a:endParaRPr lang="tr-TR" sz="3000" dirty="0">
              <a:cs typeface="Verdana"/>
            </a:endParaRPr>
          </a:p>
          <a:p>
            <a:pPr marL="355600" marR="856615">
              <a:spcBef>
                <a:spcPts val="2000"/>
              </a:spcBef>
            </a:pPr>
            <a:r>
              <a:rPr lang="tr-TR" sz="3000" spc="-50" dirty="0" smtClean="0">
                <a:cs typeface="Verdana"/>
              </a:rPr>
              <a:t>Mitoz </a:t>
            </a:r>
            <a:r>
              <a:rPr lang="tr-TR" sz="3000" dirty="0">
                <a:cs typeface="Verdana"/>
              </a:rPr>
              <a:t>bölünme </a:t>
            </a:r>
            <a:r>
              <a:rPr lang="tr-TR" sz="3000" spc="-25" dirty="0">
                <a:cs typeface="Verdana"/>
              </a:rPr>
              <a:t>için </a:t>
            </a:r>
            <a:r>
              <a:rPr lang="tr-TR" sz="3000" u="sng" spc="-185" dirty="0" smtClean="0">
                <a:uFill>
                  <a:solidFill>
                    <a:srgbClr val="000000"/>
                  </a:solidFill>
                </a:uFill>
                <a:cs typeface="Verdana"/>
              </a:rPr>
              <a:t>kritik </a:t>
            </a:r>
            <a:r>
              <a:rPr lang="tr-TR" sz="3000" u="sng" spc="-55" dirty="0">
                <a:uFill>
                  <a:solidFill>
                    <a:srgbClr val="000000"/>
                  </a:solidFill>
                </a:uFill>
                <a:cs typeface="Verdana"/>
              </a:rPr>
              <a:t>biyokimyasal </a:t>
            </a:r>
            <a:r>
              <a:rPr lang="tr-TR" sz="3000" u="sng" spc="-380" dirty="0" smtClean="0">
                <a:uFill>
                  <a:solidFill>
                    <a:srgbClr val="000000"/>
                  </a:solidFill>
                </a:uFill>
                <a:cs typeface="Verdana"/>
              </a:rPr>
              <a:t>o l a y l a r ı n    </a:t>
            </a:r>
            <a:r>
              <a:rPr lang="tr-TR" sz="3000" u="sng" spc="-380" dirty="0" smtClean="0">
                <a:cs typeface="Verdana"/>
              </a:rPr>
              <a:t> </a:t>
            </a:r>
            <a:r>
              <a:rPr lang="tr-TR" sz="3000" spc="-20" dirty="0">
                <a:cs typeface="Verdana"/>
              </a:rPr>
              <a:t>gerçekle</a:t>
            </a:r>
            <a:r>
              <a:rPr lang="tr-TR" sz="3000" spc="-20" dirty="0">
                <a:cs typeface="Times New Roman"/>
              </a:rPr>
              <a:t>ş</a:t>
            </a:r>
            <a:r>
              <a:rPr lang="tr-TR" sz="3000" spc="-20" dirty="0">
                <a:cs typeface="Verdana"/>
              </a:rPr>
              <a:t>ti</a:t>
            </a:r>
            <a:r>
              <a:rPr lang="tr-TR" sz="3000" spc="-20" dirty="0">
                <a:cs typeface="Times New Roman"/>
              </a:rPr>
              <a:t>ğ</a:t>
            </a:r>
            <a:r>
              <a:rPr lang="tr-TR" sz="3000" spc="-20" dirty="0">
                <a:cs typeface="Verdana"/>
              </a:rPr>
              <a:t>i</a:t>
            </a:r>
            <a:r>
              <a:rPr lang="tr-TR" sz="3000" spc="-155" dirty="0">
                <a:cs typeface="Verdana"/>
              </a:rPr>
              <a:t> </a:t>
            </a:r>
            <a:r>
              <a:rPr lang="tr-TR" sz="3000" spc="-95" dirty="0">
                <a:cs typeface="Verdana"/>
              </a:rPr>
              <a:t>evredir.</a:t>
            </a:r>
            <a:endParaRPr lang="tr-TR" sz="3000" dirty="0"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lang="tr-TR" sz="3000" spc="-140" dirty="0" smtClean="0">
                <a:cs typeface="Verdana"/>
              </a:rPr>
              <a:t>Bu </a:t>
            </a:r>
            <a:r>
              <a:rPr lang="tr-TR" sz="3000" spc="140" dirty="0">
                <a:cs typeface="Verdana"/>
              </a:rPr>
              <a:t>da</a:t>
            </a:r>
            <a:r>
              <a:rPr lang="tr-TR" sz="3000" spc="-535" dirty="0">
                <a:cs typeface="Verdana"/>
              </a:rPr>
              <a:t> </a:t>
            </a:r>
            <a:r>
              <a:rPr lang="tr-TR" sz="3000" spc="-65" dirty="0">
                <a:cs typeface="Verdana"/>
              </a:rPr>
              <a:t>her </a:t>
            </a:r>
            <a:r>
              <a:rPr lang="tr-TR" sz="3000" spc="-100" dirty="0">
                <a:cs typeface="Verdana"/>
              </a:rPr>
              <a:t>bir </a:t>
            </a:r>
            <a:r>
              <a:rPr lang="tr-TR" sz="3000" spc="-45" dirty="0">
                <a:cs typeface="Verdana"/>
              </a:rPr>
              <a:t>kromozomdaki </a:t>
            </a:r>
            <a:r>
              <a:rPr lang="tr-TR" sz="3000" u="sng" spc="-10" dirty="0">
                <a:uFill>
                  <a:solidFill>
                    <a:srgbClr val="000000"/>
                  </a:solidFill>
                </a:uFill>
                <a:cs typeface="Verdana"/>
              </a:rPr>
              <a:t>DNA’nın </a:t>
            </a:r>
            <a:r>
              <a:rPr lang="tr-TR" sz="3000" u="sng" spc="-95" dirty="0" err="1">
                <a:uFill>
                  <a:solidFill>
                    <a:srgbClr val="000000"/>
                  </a:solidFill>
                </a:uFill>
                <a:cs typeface="Verdana"/>
              </a:rPr>
              <a:t>replikasyonudur</a:t>
            </a:r>
            <a:r>
              <a:rPr lang="tr-TR" sz="3000" spc="-95" dirty="0">
                <a:cs typeface="Verdana"/>
              </a:rPr>
              <a:t>.</a:t>
            </a:r>
            <a:endParaRPr lang="tr-TR" sz="3000" dirty="0"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lang="tr-TR" sz="3000" spc="50" dirty="0">
                <a:cs typeface="Verdana"/>
              </a:rPr>
              <a:t>G</a:t>
            </a:r>
            <a:r>
              <a:rPr lang="tr-TR" sz="3000" spc="75" baseline="-21367" dirty="0">
                <a:cs typeface="Verdana"/>
              </a:rPr>
              <a:t>1 </a:t>
            </a:r>
            <a:r>
              <a:rPr lang="tr-TR" sz="3000" spc="-5" dirty="0">
                <a:cs typeface="Verdana"/>
              </a:rPr>
              <a:t>sonunda </a:t>
            </a:r>
            <a:r>
              <a:rPr lang="tr-TR" sz="3000" spc="-40" dirty="0">
                <a:cs typeface="Verdana"/>
              </a:rPr>
              <a:t>hücreler </a:t>
            </a:r>
            <a:r>
              <a:rPr lang="tr-TR" sz="3000" spc="-160" dirty="0">
                <a:cs typeface="Verdana"/>
              </a:rPr>
              <a:t>iki </a:t>
            </a:r>
            <a:r>
              <a:rPr lang="tr-TR" sz="3000" spc="5" dirty="0">
                <a:cs typeface="Verdana"/>
              </a:rPr>
              <a:t>yoldan </a:t>
            </a:r>
            <a:r>
              <a:rPr lang="tr-TR" sz="3000" spc="-110" dirty="0">
                <a:cs typeface="Verdana"/>
              </a:rPr>
              <a:t>birini </a:t>
            </a:r>
            <a:r>
              <a:rPr lang="tr-TR" sz="3000" spc="-170" dirty="0">
                <a:cs typeface="Verdana"/>
              </a:rPr>
              <a:t>izler:</a:t>
            </a:r>
            <a:endParaRPr lang="tr-TR" sz="3000" dirty="0">
              <a:cs typeface="Verdana"/>
            </a:endParaRPr>
          </a:p>
          <a:p>
            <a:pPr marL="869950" lvl="1" indent="-457200">
              <a:spcBef>
                <a:spcPts val="600"/>
              </a:spcBef>
              <a:buFont typeface="Wingdings" pitchFamily="2" charset="2"/>
              <a:buChar char="ü"/>
              <a:tabLst>
                <a:tab pos="691515" algn="l"/>
              </a:tabLst>
            </a:pPr>
            <a:r>
              <a:rPr lang="tr-TR" sz="3000" spc="-35" dirty="0" smtClean="0">
                <a:cs typeface="Verdana"/>
              </a:rPr>
              <a:t>Ya</a:t>
            </a:r>
            <a:r>
              <a:rPr lang="tr-TR" sz="3000" spc="-140" dirty="0" smtClean="0">
                <a:cs typeface="Verdana"/>
              </a:rPr>
              <a:t> </a:t>
            </a:r>
            <a:r>
              <a:rPr lang="tr-TR" sz="3000" spc="45" dirty="0">
                <a:cs typeface="Verdana"/>
              </a:rPr>
              <a:t>döngüden</a:t>
            </a:r>
            <a:r>
              <a:rPr lang="tr-TR" sz="3000" spc="-135" dirty="0">
                <a:cs typeface="Verdana"/>
              </a:rPr>
              <a:t> </a:t>
            </a:r>
            <a:r>
              <a:rPr lang="tr-TR" sz="3000" spc="-25" dirty="0">
                <a:cs typeface="Verdana"/>
              </a:rPr>
              <a:t>çıkarak</a:t>
            </a:r>
            <a:r>
              <a:rPr lang="tr-TR" sz="3000" spc="-140" dirty="0">
                <a:cs typeface="Verdana"/>
              </a:rPr>
              <a:t> </a:t>
            </a:r>
            <a:r>
              <a:rPr lang="tr-TR" sz="3000" spc="35" dirty="0">
                <a:cs typeface="Verdana"/>
              </a:rPr>
              <a:t>G</a:t>
            </a:r>
            <a:r>
              <a:rPr lang="tr-TR" sz="3000" spc="52" baseline="-20833" dirty="0">
                <a:cs typeface="Verdana"/>
              </a:rPr>
              <a:t>0</a:t>
            </a:r>
            <a:r>
              <a:rPr lang="tr-TR" sz="3000" spc="-135" baseline="-20833" dirty="0">
                <a:cs typeface="Verdana"/>
              </a:rPr>
              <a:t> </a:t>
            </a:r>
            <a:r>
              <a:rPr lang="tr-TR" sz="3000" spc="-55" dirty="0">
                <a:cs typeface="Verdana"/>
              </a:rPr>
              <a:t>evresine</a:t>
            </a:r>
            <a:r>
              <a:rPr lang="tr-TR" sz="3000" spc="-135" dirty="0">
                <a:cs typeface="Verdana"/>
              </a:rPr>
              <a:t> </a:t>
            </a:r>
            <a:r>
              <a:rPr lang="tr-TR" sz="3000" spc="-110" dirty="0" smtClean="0">
                <a:cs typeface="Verdana"/>
              </a:rPr>
              <a:t>girerler.</a:t>
            </a:r>
          </a:p>
          <a:p>
            <a:pPr marL="1727200" lvl="3" indent="-457200">
              <a:spcBef>
                <a:spcPts val="600"/>
              </a:spcBef>
              <a:buFont typeface="Wingdings" pitchFamily="2" charset="2"/>
              <a:buChar char="ü"/>
              <a:tabLst>
                <a:tab pos="691515" algn="l"/>
              </a:tabLst>
            </a:pPr>
            <a:r>
              <a:rPr lang="tr-TR" sz="2400" spc="30" dirty="0">
                <a:latin typeface="Verdana"/>
                <a:cs typeface="Verdana"/>
              </a:rPr>
              <a:t>G</a:t>
            </a:r>
            <a:r>
              <a:rPr lang="tr-TR" sz="2400" spc="44" baseline="-22222" dirty="0">
                <a:latin typeface="Verdana"/>
                <a:cs typeface="Verdana"/>
              </a:rPr>
              <a:t>0</a:t>
            </a:r>
            <a:r>
              <a:rPr lang="tr-TR" sz="2400" spc="30" dirty="0">
                <a:latin typeface="Verdana"/>
                <a:cs typeface="Verdana"/>
              </a:rPr>
              <a:t>’daki </a:t>
            </a:r>
            <a:r>
              <a:rPr lang="tr-TR" sz="2400" spc="-35" dirty="0">
                <a:latin typeface="Verdana"/>
                <a:cs typeface="Verdana"/>
              </a:rPr>
              <a:t>hücreler </a:t>
            </a:r>
            <a:r>
              <a:rPr lang="tr-TR" sz="2400" u="sng" spc="-20" dirty="0" err="1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metabolik</a:t>
            </a:r>
            <a:r>
              <a:rPr lang="tr-TR" sz="2400" u="sng" spc="-2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lang="tr-TR" sz="2400" spc="-20" dirty="0">
                <a:latin typeface="Verdana"/>
                <a:cs typeface="Verdana"/>
              </a:rPr>
              <a:t> </a:t>
            </a:r>
            <a:r>
              <a:rPr lang="tr-TR" sz="2400" u="sng" spc="-2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olarak </a:t>
            </a:r>
            <a:r>
              <a:rPr lang="tr-TR" sz="2400" u="sng" spc="-10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aktiftir</a:t>
            </a:r>
            <a:r>
              <a:rPr lang="tr-TR" sz="2400" spc="-105" dirty="0">
                <a:latin typeface="Verdana"/>
                <a:cs typeface="Verdana"/>
              </a:rPr>
              <a:t> </a:t>
            </a:r>
            <a:r>
              <a:rPr lang="tr-TR" sz="2400" spc="-10" dirty="0">
                <a:latin typeface="Verdana"/>
                <a:cs typeface="Verdana"/>
              </a:rPr>
              <a:t>fakat</a:t>
            </a:r>
            <a:r>
              <a:rPr lang="tr-TR" sz="2400" spc="-315" dirty="0">
                <a:latin typeface="Verdana"/>
                <a:cs typeface="Verdana"/>
              </a:rPr>
              <a:t> </a:t>
            </a:r>
            <a:r>
              <a:rPr lang="tr-TR" sz="2400" u="sng" spc="-3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ço</a:t>
            </a:r>
            <a:r>
              <a:rPr lang="tr-TR" sz="240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ğ</a:t>
            </a:r>
            <a:r>
              <a:rPr lang="tr-TR" sz="2400" u="sng" spc="-3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almazlar</a:t>
            </a:r>
            <a:r>
              <a:rPr lang="tr-TR" sz="2400" spc="-35" dirty="0" smtClean="0">
                <a:latin typeface="Verdana"/>
                <a:cs typeface="Verdana"/>
              </a:rPr>
              <a:t>.</a:t>
            </a:r>
            <a:endParaRPr lang="tr-TR" sz="3000" dirty="0" smtClean="0">
              <a:cs typeface="Verdana"/>
            </a:endParaRPr>
          </a:p>
          <a:p>
            <a:pPr marL="869950" lvl="1" indent="-457200">
              <a:spcBef>
                <a:spcPts val="600"/>
              </a:spcBef>
              <a:buFont typeface="Wingdings" pitchFamily="2" charset="2"/>
              <a:buChar char="ü"/>
              <a:tabLst>
                <a:tab pos="691515" algn="l"/>
              </a:tabLst>
            </a:pPr>
            <a:r>
              <a:rPr lang="tr-TR" sz="3000" spc="-35" dirty="0" smtClean="0">
                <a:cs typeface="Verdana"/>
              </a:rPr>
              <a:t>Ya</a:t>
            </a:r>
            <a:r>
              <a:rPr lang="tr-TR" sz="3000" spc="-140" dirty="0" smtClean="0">
                <a:cs typeface="Verdana"/>
              </a:rPr>
              <a:t> </a:t>
            </a:r>
            <a:r>
              <a:rPr lang="tr-TR" sz="3000" spc="125" dirty="0">
                <a:cs typeface="Verdana"/>
              </a:rPr>
              <a:t>da</a:t>
            </a:r>
            <a:r>
              <a:rPr lang="tr-TR" sz="3000" spc="-140" dirty="0">
                <a:cs typeface="Verdana"/>
              </a:rPr>
              <a:t> </a:t>
            </a:r>
            <a:r>
              <a:rPr lang="tr-TR" sz="3000" spc="5" dirty="0">
                <a:cs typeface="Verdana"/>
              </a:rPr>
              <a:t>DNA</a:t>
            </a:r>
            <a:r>
              <a:rPr lang="tr-TR" sz="3000" spc="-135" dirty="0">
                <a:cs typeface="Verdana"/>
              </a:rPr>
              <a:t> </a:t>
            </a:r>
            <a:r>
              <a:rPr lang="tr-TR" sz="3000" spc="-75" dirty="0">
                <a:cs typeface="Verdana"/>
              </a:rPr>
              <a:t>sentezini</a:t>
            </a:r>
            <a:r>
              <a:rPr lang="tr-TR" sz="3000" spc="-140" dirty="0">
                <a:cs typeface="Verdana"/>
              </a:rPr>
              <a:t> </a:t>
            </a:r>
            <a:r>
              <a:rPr lang="tr-TR" sz="3000" spc="20" dirty="0">
                <a:cs typeface="Verdana"/>
              </a:rPr>
              <a:t>ba</a:t>
            </a:r>
            <a:r>
              <a:rPr lang="tr-TR" sz="3000" spc="20" dirty="0">
                <a:cs typeface="Times New Roman"/>
              </a:rPr>
              <a:t>ş</a:t>
            </a:r>
            <a:r>
              <a:rPr lang="tr-TR" sz="3000" spc="20" dirty="0">
                <a:cs typeface="Verdana"/>
              </a:rPr>
              <a:t>latarak</a:t>
            </a:r>
            <a:r>
              <a:rPr lang="tr-TR" sz="3000" spc="-135" dirty="0">
                <a:cs typeface="Verdana"/>
              </a:rPr>
              <a:t> </a:t>
            </a:r>
            <a:r>
              <a:rPr lang="tr-TR" sz="3000" u="sng" spc="-90" dirty="0" err="1">
                <a:uFill>
                  <a:solidFill>
                    <a:srgbClr val="000000"/>
                  </a:solidFill>
                </a:uFill>
                <a:cs typeface="Verdana"/>
              </a:rPr>
              <a:t>mitotik</a:t>
            </a:r>
            <a:r>
              <a:rPr lang="tr-TR" sz="3000" u="sng" spc="-140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3000" u="sng" spc="25" dirty="0">
                <a:uFill>
                  <a:solidFill>
                    <a:srgbClr val="000000"/>
                  </a:solidFill>
                </a:uFill>
                <a:cs typeface="Verdana"/>
              </a:rPr>
              <a:t>döngüye</a:t>
            </a:r>
            <a:r>
              <a:rPr lang="tr-TR" sz="3000" u="sng" spc="-13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3000" u="sng" spc="45" dirty="0">
                <a:uFill>
                  <a:solidFill>
                    <a:srgbClr val="000000"/>
                  </a:solidFill>
                </a:uFill>
                <a:cs typeface="Verdana"/>
              </a:rPr>
              <a:t>devam </a:t>
            </a:r>
            <a:r>
              <a:rPr lang="tr-TR" sz="3000" spc="45" dirty="0">
                <a:cs typeface="Verdana"/>
              </a:rPr>
              <a:t> </a:t>
            </a:r>
            <a:r>
              <a:rPr lang="tr-TR" sz="3000" spc="-60" dirty="0">
                <a:cs typeface="Verdana"/>
              </a:rPr>
              <a:t>ederler.</a:t>
            </a:r>
            <a:endParaRPr lang="tr-TR" sz="3000" dirty="0">
              <a:cs typeface="Verdana"/>
            </a:endParaRPr>
          </a:p>
          <a:p>
            <a:pPr>
              <a:buFont typeface="Wingdings" pitchFamily="2" charset="2"/>
              <a:buChar char="ü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0471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73256"/>
            <a:ext cx="5616623" cy="6733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356339" y="620688"/>
            <a:ext cx="2991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</a:rPr>
              <a:t>MİTOZ EVRELERİ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179511" y="1844824"/>
            <a:ext cx="3652809" cy="2049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1350" indent="-285750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691515" algn="l"/>
              </a:tabLst>
            </a:pPr>
            <a:r>
              <a:rPr lang="tr-TR" spc="-50" dirty="0" err="1" smtClean="0">
                <a:latin typeface="Verdana"/>
                <a:cs typeface="Verdana"/>
              </a:rPr>
              <a:t>Profaz</a:t>
            </a:r>
            <a:endParaRPr lang="tr-TR" dirty="0" smtClean="0">
              <a:latin typeface="Verdana"/>
              <a:cs typeface="Verdana"/>
            </a:endParaRPr>
          </a:p>
          <a:p>
            <a:pPr marL="1098550" lvl="1" indent="-285750">
              <a:spcBef>
                <a:spcPts val="600"/>
              </a:spcBef>
              <a:buFont typeface="Wingdings" pitchFamily="2" charset="2"/>
              <a:buChar char="ü"/>
              <a:tabLst>
                <a:tab pos="691515" algn="l"/>
              </a:tabLst>
            </a:pPr>
            <a:r>
              <a:rPr lang="tr-TR" spc="-20" dirty="0" err="1" smtClean="0">
                <a:latin typeface="Verdana"/>
                <a:cs typeface="Verdana"/>
              </a:rPr>
              <a:t>Prometafaz</a:t>
            </a:r>
            <a:endParaRPr lang="tr-TR" dirty="0">
              <a:latin typeface="Verdana"/>
              <a:cs typeface="Verdana"/>
            </a:endParaRPr>
          </a:p>
          <a:p>
            <a:pPr marL="641350" indent="-285750">
              <a:lnSpc>
                <a:spcPct val="100000"/>
              </a:lnSpc>
              <a:spcBef>
                <a:spcPts val="640"/>
              </a:spcBef>
              <a:buFont typeface="Arial" pitchFamily="34" charset="0"/>
              <a:buChar char="•"/>
              <a:tabLst>
                <a:tab pos="691515" algn="l"/>
              </a:tabLst>
            </a:pPr>
            <a:r>
              <a:rPr lang="tr-TR" spc="25" dirty="0" err="1" smtClean="0">
                <a:latin typeface="Verdana"/>
                <a:cs typeface="Verdana"/>
              </a:rPr>
              <a:t>Metafaz</a:t>
            </a:r>
            <a:endParaRPr lang="tr-TR" dirty="0">
              <a:latin typeface="Verdana"/>
              <a:cs typeface="Verdana"/>
            </a:endParaRPr>
          </a:p>
          <a:p>
            <a:pPr marL="641350" indent="-285750">
              <a:lnSpc>
                <a:spcPct val="100000"/>
              </a:lnSpc>
              <a:spcBef>
                <a:spcPts val="540"/>
              </a:spcBef>
              <a:buFont typeface="Arial" pitchFamily="34" charset="0"/>
              <a:buChar char="•"/>
              <a:tabLst>
                <a:tab pos="691515" algn="l"/>
              </a:tabLst>
            </a:pPr>
            <a:r>
              <a:rPr lang="tr-TR" spc="15" dirty="0" err="1" smtClean="0">
                <a:latin typeface="Verdana"/>
                <a:cs typeface="Verdana"/>
              </a:rPr>
              <a:t>Anafaz</a:t>
            </a:r>
            <a:endParaRPr lang="tr-TR" dirty="0">
              <a:latin typeface="Verdana"/>
              <a:cs typeface="Verdana"/>
            </a:endParaRPr>
          </a:p>
          <a:p>
            <a:pPr marL="641350" indent="-285750">
              <a:lnSpc>
                <a:spcPct val="100000"/>
              </a:lnSpc>
              <a:spcBef>
                <a:spcPts val="640"/>
              </a:spcBef>
              <a:buFont typeface="Arial" pitchFamily="34" charset="0"/>
              <a:buChar char="•"/>
              <a:tabLst>
                <a:tab pos="691515" algn="l"/>
              </a:tabLst>
            </a:pPr>
            <a:r>
              <a:rPr lang="tr-TR" spc="-70" dirty="0" err="1" smtClean="0">
                <a:latin typeface="Verdana"/>
                <a:cs typeface="Verdana"/>
              </a:rPr>
              <a:t>Telofaz</a:t>
            </a:r>
            <a:endParaRPr lang="tr-TR" dirty="0">
              <a:latin typeface="Verdana"/>
              <a:cs typeface="Verdana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950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87"/>
          <a:stretch/>
        </p:blipFill>
        <p:spPr bwMode="auto">
          <a:xfrm>
            <a:off x="0" y="1373836"/>
            <a:ext cx="9110863" cy="407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2771800" y="404664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MİTOZ EVRELERİ</a:t>
            </a:r>
            <a:endParaRPr lang="tr-TR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50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89"/>
          <a:stretch/>
        </p:blipFill>
        <p:spPr bwMode="auto">
          <a:xfrm>
            <a:off x="-36512" y="1340768"/>
            <a:ext cx="9293351" cy="40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2771800" y="404664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MİTOZ EVRELERİ</a:t>
            </a:r>
            <a:endParaRPr lang="tr-TR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67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b="1" spc="-90" dirty="0" err="1" smtClean="0">
                <a:solidFill>
                  <a:srgbClr val="FF0000"/>
                </a:solidFill>
                <a:cs typeface="Verdana"/>
              </a:rPr>
              <a:t>Profaz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395536" y="1268760"/>
            <a:ext cx="5328592" cy="5256584"/>
          </a:xfrm>
        </p:spPr>
        <p:txBody>
          <a:bodyPr>
            <a:normAutofit fontScale="62500" lnSpcReduction="20000"/>
          </a:bodyPr>
          <a:lstStyle/>
          <a:p>
            <a:pPr marR="205104">
              <a:lnSpc>
                <a:spcPct val="160000"/>
              </a:lnSpc>
              <a:spcBef>
                <a:spcPts val="600"/>
              </a:spcBef>
              <a:buSzPct val="81818"/>
              <a:buFont typeface="Wingdings" pitchFamily="2" charset="2"/>
              <a:buChar char="§"/>
              <a:tabLst>
                <a:tab pos="110489" algn="l"/>
              </a:tabLst>
            </a:pPr>
            <a:r>
              <a:rPr lang="tr-TR" sz="2600" spc="10" dirty="0">
                <a:cs typeface="Arial"/>
              </a:rPr>
              <a:t>Kromozomlar </a:t>
            </a:r>
            <a:r>
              <a:rPr lang="tr-TR" sz="2600" b="1" spc="15" dirty="0">
                <a:cs typeface="Arial"/>
              </a:rPr>
              <a:t>çekirdek </a:t>
            </a:r>
            <a:r>
              <a:rPr lang="tr-TR" sz="2600" spc="10" dirty="0">
                <a:cs typeface="Arial"/>
              </a:rPr>
              <a:t>içinde </a:t>
            </a:r>
            <a:r>
              <a:rPr lang="tr-TR" sz="2600" spc="5" dirty="0" err="1">
                <a:cs typeface="Arial"/>
              </a:rPr>
              <a:t>diffuz</a:t>
            </a:r>
            <a:r>
              <a:rPr lang="tr-TR" sz="2600" spc="5" dirty="0">
                <a:cs typeface="Arial"/>
              </a:rPr>
              <a:t> bir </a:t>
            </a:r>
            <a:r>
              <a:rPr lang="tr-TR" sz="2600" spc="5" dirty="0" err="1">
                <a:cs typeface="Arial"/>
              </a:rPr>
              <a:t>yapidadir</a:t>
            </a:r>
            <a:r>
              <a:rPr lang="tr-TR" sz="2600" spc="5" dirty="0">
                <a:cs typeface="Arial"/>
              </a:rPr>
              <a:t> </a:t>
            </a:r>
            <a:r>
              <a:rPr lang="tr-TR" sz="2600" spc="20" dirty="0">
                <a:cs typeface="Arial"/>
              </a:rPr>
              <a:t>ve </a:t>
            </a:r>
            <a:r>
              <a:rPr lang="tr-TR" sz="2600" spc="15" dirty="0">
                <a:cs typeface="Arial"/>
              </a:rPr>
              <a:t>ışık </a:t>
            </a:r>
            <a:r>
              <a:rPr lang="tr-TR" sz="2600" spc="10" dirty="0">
                <a:cs typeface="Arial"/>
              </a:rPr>
              <a:t>mikroskobunda  Görülemezler</a:t>
            </a:r>
            <a:endParaRPr lang="tr-TR" sz="2600" dirty="0">
              <a:cs typeface="Arial"/>
            </a:endParaRPr>
          </a:p>
          <a:p>
            <a:pPr>
              <a:lnSpc>
                <a:spcPct val="160000"/>
              </a:lnSpc>
              <a:spcBef>
                <a:spcPts val="600"/>
              </a:spcBef>
              <a:buSzPct val="81818"/>
              <a:buFont typeface="Wingdings" pitchFamily="2" charset="2"/>
              <a:buChar char="§"/>
              <a:tabLst>
                <a:tab pos="110489" algn="l"/>
              </a:tabLst>
            </a:pPr>
            <a:r>
              <a:rPr lang="tr-TR" sz="2600" spc="10" dirty="0">
                <a:cs typeface="Arial"/>
              </a:rPr>
              <a:t>Kromozomlar </a:t>
            </a:r>
            <a:r>
              <a:rPr lang="tr-TR" sz="2600" spc="5" dirty="0" err="1">
                <a:cs typeface="Arial"/>
              </a:rPr>
              <a:t>spiralize</a:t>
            </a:r>
            <a:r>
              <a:rPr lang="tr-TR" sz="2600" spc="5" dirty="0">
                <a:cs typeface="Arial"/>
              </a:rPr>
              <a:t> olur; </a:t>
            </a:r>
            <a:r>
              <a:rPr lang="tr-TR" sz="2600" spc="10" dirty="0">
                <a:cs typeface="Arial"/>
              </a:rPr>
              <a:t>kısalır </a:t>
            </a:r>
            <a:r>
              <a:rPr lang="tr-TR" sz="2600" spc="20" dirty="0">
                <a:cs typeface="Arial"/>
              </a:rPr>
              <a:t>ve </a:t>
            </a:r>
            <a:r>
              <a:rPr lang="tr-TR" sz="2600" spc="10" dirty="0" smtClean="0">
                <a:cs typeface="Arial"/>
              </a:rPr>
              <a:t>görünür </a:t>
            </a:r>
            <a:r>
              <a:rPr lang="tr-TR" sz="2600" spc="10" dirty="0">
                <a:cs typeface="Arial"/>
              </a:rPr>
              <a:t>hale</a:t>
            </a:r>
            <a:r>
              <a:rPr lang="tr-TR" sz="2600" spc="90" dirty="0">
                <a:cs typeface="Arial"/>
              </a:rPr>
              <a:t> </a:t>
            </a:r>
            <a:r>
              <a:rPr lang="tr-TR" sz="2600" spc="5" dirty="0" smtClean="0">
                <a:cs typeface="Arial"/>
              </a:rPr>
              <a:t>gelir</a:t>
            </a:r>
            <a:endParaRPr lang="tr-TR" sz="2600" dirty="0" smtClean="0">
              <a:cs typeface="Arial"/>
            </a:endParaRPr>
          </a:p>
          <a:p>
            <a:pPr>
              <a:lnSpc>
                <a:spcPct val="160000"/>
              </a:lnSpc>
              <a:spcBef>
                <a:spcPts val="600"/>
              </a:spcBef>
              <a:buSzPct val="81818"/>
              <a:buFont typeface="Wingdings" pitchFamily="2" charset="2"/>
              <a:buChar char="§"/>
              <a:tabLst>
                <a:tab pos="110489" algn="l"/>
              </a:tabLst>
            </a:pPr>
            <a:r>
              <a:rPr lang="tr-TR" sz="2600" spc="15" dirty="0" smtClean="0">
                <a:cs typeface="Arial"/>
              </a:rPr>
              <a:t>Kardeş </a:t>
            </a:r>
            <a:r>
              <a:rPr lang="tr-TR" sz="2600" spc="10" dirty="0" err="1">
                <a:cs typeface="Arial"/>
              </a:rPr>
              <a:t>kromatidler</a:t>
            </a:r>
            <a:r>
              <a:rPr lang="tr-TR" sz="2600" spc="10" dirty="0">
                <a:cs typeface="Arial"/>
              </a:rPr>
              <a:t> </a:t>
            </a:r>
            <a:r>
              <a:rPr lang="tr-TR" sz="2600" spc="10" dirty="0" err="1">
                <a:cs typeface="Arial"/>
              </a:rPr>
              <a:t>profazin</a:t>
            </a:r>
            <a:r>
              <a:rPr lang="tr-TR" sz="2600" spc="10" dirty="0">
                <a:cs typeface="Arial"/>
              </a:rPr>
              <a:t> </a:t>
            </a:r>
            <a:r>
              <a:rPr lang="tr-TR" sz="2600" spc="15" dirty="0">
                <a:cs typeface="Arial"/>
              </a:rPr>
              <a:t>sonunda </a:t>
            </a:r>
            <a:r>
              <a:rPr lang="tr-TR" sz="2600" spc="5" dirty="0" smtClean="0">
                <a:cs typeface="Arial"/>
              </a:rPr>
              <a:t>belirginleşir </a:t>
            </a:r>
            <a:r>
              <a:rPr lang="tr-TR" sz="2600" spc="10" dirty="0">
                <a:cs typeface="Arial"/>
              </a:rPr>
              <a:t>(</a:t>
            </a:r>
            <a:r>
              <a:rPr lang="tr-TR" sz="2600" spc="10" dirty="0" err="1">
                <a:cs typeface="Arial"/>
              </a:rPr>
              <a:t>kromatidler</a:t>
            </a:r>
            <a:r>
              <a:rPr lang="tr-TR" sz="2600" spc="10" dirty="0">
                <a:cs typeface="Arial"/>
              </a:rPr>
              <a:t> </a:t>
            </a:r>
            <a:r>
              <a:rPr lang="tr-TR" sz="2600" spc="15" dirty="0" err="1">
                <a:cs typeface="Arial"/>
              </a:rPr>
              <a:t>sentromer</a:t>
            </a:r>
            <a:r>
              <a:rPr lang="tr-TR" sz="2600" spc="15" dirty="0">
                <a:cs typeface="Arial"/>
              </a:rPr>
              <a:t>  noktadan </a:t>
            </a:r>
            <a:r>
              <a:rPr lang="tr-TR" sz="2600" spc="5" dirty="0">
                <a:cs typeface="Arial"/>
              </a:rPr>
              <a:t>birbirine</a:t>
            </a:r>
            <a:r>
              <a:rPr lang="tr-TR" sz="2600" spc="45" dirty="0">
                <a:cs typeface="Arial"/>
              </a:rPr>
              <a:t> </a:t>
            </a:r>
            <a:r>
              <a:rPr lang="tr-TR" sz="2600" spc="10" dirty="0">
                <a:cs typeface="Arial"/>
              </a:rPr>
              <a:t>bağlıdır</a:t>
            </a:r>
            <a:r>
              <a:rPr lang="tr-TR" sz="2600" spc="10" dirty="0" smtClean="0">
                <a:cs typeface="Arial"/>
              </a:rPr>
              <a:t>). </a:t>
            </a:r>
            <a:r>
              <a:rPr lang="tr-TR" sz="2600" spc="10" dirty="0" err="1" smtClean="0">
                <a:cs typeface="Arial"/>
              </a:rPr>
              <a:t>Kohezin</a:t>
            </a:r>
            <a:r>
              <a:rPr lang="tr-TR" sz="2600" spc="10" dirty="0" smtClean="0">
                <a:cs typeface="Arial"/>
              </a:rPr>
              <a:t> adı verilen proteinler ile bağlanarak.</a:t>
            </a:r>
            <a:endParaRPr lang="tr-TR" sz="2600" dirty="0">
              <a:cs typeface="Arial"/>
            </a:endParaRPr>
          </a:p>
          <a:p>
            <a:pPr marL="392430">
              <a:lnSpc>
                <a:spcPct val="160000"/>
              </a:lnSpc>
              <a:spcBef>
                <a:spcPts val="600"/>
              </a:spcBef>
              <a:buSzPct val="81818"/>
              <a:buFont typeface="Wingdings" pitchFamily="2" charset="2"/>
              <a:buChar char="§"/>
              <a:tabLst>
                <a:tab pos="128270" algn="l"/>
              </a:tabLst>
            </a:pPr>
            <a:r>
              <a:rPr lang="tr-TR" sz="2600" spc="10" dirty="0" err="1" smtClean="0">
                <a:cs typeface="Arial"/>
              </a:rPr>
              <a:t>microtübüllerden</a:t>
            </a:r>
            <a:r>
              <a:rPr lang="tr-TR" sz="2600" spc="10" dirty="0" smtClean="0">
                <a:cs typeface="Arial"/>
              </a:rPr>
              <a:t> </a:t>
            </a:r>
            <a:r>
              <a:rPr lang="tr-TR" sz="2600" spc="5" dirty="0">
                <a:cs typeface="Arial"/>
              </a:rPr>
              <a:t>iğ iplikleri </a:t>
            </a:r>
            <a:r>
              <a:rPr lang="tr-TR" sz="2600" spc="10" dirty="0">
                <a:cs typeface="Arial"/>
              </a:rPr>
              <a:t>oluşur; </a:t>
            </a:r>
            <a:r>
              <a:rPr lang="tr-TR" sz="2600" spc="15" dirty="0">
                <a:cs typeface="Arial"/>
              </a:rPr>
              <a:t>(</a:t>
            </a:r>
            <a:r>
              <a:rPr lang="tr-TR" sz="2600" spc="15" dirty="0" err="1">
                <a:cs typeface="Arial"/>
              </a:rPr>
              <a:t>sentrozom</a:t>
            </a:r>
            <a:r>
              <a:rPr lang="tr-TR" sz="2600" spc="15" dirty="0">
                <a:cs typeface="Arial"/>
              </a:rPr>
              <a:t> </a:t>
            </a:r>
            <a:r>
              <a:rPr lang="tr-TR" sz="2600" spc="5" dirty="0">
                <a:cs typeface="Arial"/>
              </a:rPr>
              <a:t>yapılar </a:t>
            </a:r>
            <a:r>
              <a:rPr lang="tr-TR" sz="2600" spc="10" dirty="0">
                <a:cs typeface="Arial"/>
              </a:rPr>
              <a:t>rol</a:t>
            </a:r>
            <a:r>
              <a:rPr lang="tr-TR" sz="2600" spc="135" dirty="0">
                <a:cs typeface="Arial"/>
              </a:rPr>
              <a:t> </a:t>
            </a:r>
            <a:r>
              <a:rPr lang="tr-TR" sz="2600" spc="10" dirty="0">
                <a:cs typeface="Arial"/>
              </a:rPr>
              <a:t>oynar)</a:t>
            </a:r>
            <a:endParaRPr lang="tr-TR" sz="2600" dirty="0">
              <a:cs typeface="Arial"/>
            </a:endParaRPr>
          </a:p>
          <a:p>
            <a:pPr marL="392430" marR="41275">
              <a:lnSpc>
                <a:spcPct val="160000"/>
              </a:lnSpc>
              <a:spcBef>
                <a:spcPts val="600"/>
              </a:spcBef>
              <a:buSzPct val="81818"/>
              <a:buFont typeface="Wingdings" pitchFamily="2" charset="2"/>
              <a:buChar char="§"/>
              <a:tabLst>
                <a:tab pos="110489" algn="l"/>
              </a:tabLst>
            </a:pPr>
            <a:r>
              <a:rPr lang="tr-TR" sz="2600" spc="15" dirty="0" err="1">
                <a:cs typeface="Arial"/>
              </a:rPr>
              <a:t>sentrozomda</a:t>
            </a:r>
            <a:r>
              <a:rPr lang="tr-TR" sz="2600" spc="15" dirty="0">
                <a:cs typeface="Arial"/>
              </a:rPr>
              <a:t> </a:t>
            </a:r>
            <a:r>
              <a:rPr lang="tr-TR" sz="2600" spc="10" dirty="0">
                <a:cs typeface="Arial"/>
              </a:rPr>
              <a:t>bulunan </a:t>
            </a:r>
            <a:r>
              <a:rPr lang="tr-TR" sz="2600" spc="20" dirty="0">
                <a:cs typeface="Arial"/>
              </a:rPr>
              <a:t>2 </a:t>
            </a:r>
            <a:r>
              <a:rPr lang="tr-TR" sz="2600" spc="5" dirty="0">
                <a:cs typeface="Arial"/>
              </a:rPr>
              <a:t>çift </a:t>
            </a:r>
            <a:r>
              <a:rPr lang="tr-TR" sz="2600" spc="10" dirty="0" err="1">
                <a:cs typeface="Arial"/>
              </a:rPr>
              <a:t>sentriol</a:t>
            </a:r>
            <a:r>
              <a:rPr lang="tr-TR" sz="2600" spc="10" dirty="0">
                <a:cs typeface="Arial"/>
              </a:rPr>
              <a:t> erken </a:t>
            </a:r>
            <a:r>
              <a:rPr lang="tr-TR" sz="2600" spc="10" dirty="0" err="1">
                <a:cs typeface="Arial"/>
              </a:rPr>
              <a:t>profazda</a:t>
            </a:r>
            <a:r>
              <a:rPr lang="tr-TR" sz="2600" spc="10" dirty="0">
                <a:cs typeface="Arial"/>
              </a:rPr>
              <a:t> </a:t>
            </a:r>
            <a:r>
              <a:rPr lang="tr-TR" sz="2600" spc="5" dirty="0">
                <a:cs typeface="Arial"/>
              </a:rPr>
              <a:t>ayrılır </a:t>
            </a:r>
            <a:r>
              <a:rPr lang="tr-TR" sz="2600" spc="20" dirty="0">
                <a:cs typeface="Arial"/>
              </a:rPr>
              <a:t>ve </a:t>
            </a:r>
            <a:r>
              <a:rPr lang="tr-TR" sz="2600" spc="15" dirty="0">
                <a:cs typeface="Arial"/>
              </a:rPr>
              <a:t>her </a:t>
            </a:r>
            <a:r>
              <a:rPr lang="tr-TR" sz="2600" spc="5" dirty="0">
                <a:cs typeface="Arial"/>
              </a:rPr>
              <a:t>çift bir </a:t>
            </a:r>
            <a:r>
              <a:rPr lang="tr-TR" sz="2600" spc="10" dirty="0">
                <a:cs typeface="Arial"/>
              </a:rPr>
              <a:t>kutba  gider</a:t>
            </a:r>
            <a:endParaRPr lang="tr-TR" sz="2600" dirty="0">
              <a:cs typeface="Arial"/>
            </a:endParaRPr>
          </a:p>
          <a:p>
            <a:pPr marL="392429">
              <a:lnSpc>
                <a:spcPct val="160000"/>
              </a:lnSpc>
              <a:spcBef>
                <a:spcPts val="600"/>
              </a:spcBef>
              <a:buSzPct val="81818"/>
              <a:buFont typeface="Wingdings" pitchFamily="2" charset="2"/>
              <a:buChar char="§"/>
              <a:tabLst>
                <a:tab pos="117475" algn="l"/>
              </a:tabLst>
            </a:pPr>
            <a:r>
              <a:rPr lang="tr-TR" sz="2600" spc="15" dirty="0">
                <a:cs typeface="Arial"/>
              </a:rPr>
              <a:t>Yüksek </a:t>
            </a:r>
            <a:r>
              <a:rPr lang="tr-TR" sz="2600" spc="5" dirty="0">
                <a:cs typeface="Arial"/>
              </a:rPr>
              <a:t>bitkilerde </a:t>
            </a:r>
            <a:r>
              <a:rPr lang="tr-TR" sz="2600" spc="10" dirty="0" err="1" smtClean="0">
                <a:cs typeface="Arial"/>
              </a:rPr>
              <a:t>sentriol</a:t>
            </a:r>
            <a:r>
              <a:rPr lang="tr-TR" sz="2600" spc="40" dirty="0" smtClean="0">
                <a:cs typeface="Arial"/>
              </a:rPr>
              <a:t> </a:t>
            </a:r>
            <a:r>
              <a:rPr lang="tr-TR" sz="2600" spc="10" dirty="0">
                <a:cs typeface="Arial"/>
              </a:rPr>
              <a:t>bulunmaz</a:t>
            </a:r>
            <a:endParaRPr lang="tr-TR" sz="2600" dirty="0">
              <a:cs typeface="Arial"/>
            </a:endParaRPr>
          </a:p>
          <a:p>
            <a:endParaRPr lang="tr-TR" sz="8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72208" y="1916832"/>
            <a:ext cx="3007811" cy="3868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072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b="1" spc="-130" dirty="0" err="1">
                <a:solidFill>
                  <a:srgbClr val="FF0000"/>
                </a:solidFill>
                <a:cs typeface="Verdana"/>
              </a:rPr>
              <a:t>Kinetokor</a:t>
            </a:r>
            <a:r>
              <a:rPr lang="tr-TR" b="1" spc="-130" dirty="0">
                <a:solidFill>
                  <a:srgbClr val="FF0000"/>
                </a:solidFill>
                <a:cs typeface="Verdana"/>
              </a:rPr>
              <a:t> </a:t>
            </a:r>
            <a:r>
              <a:rPr lang="tr-TR" b="1" spc="-190" dirty="0">
                <a:solidFill>
                  <a:srgbClr val="FF0000"/>
                </a:solidFill>
                <a:cs typeface="Verdana"/>
              </a:rPr>
              <a:t>terimi</a:t>
            </a:r>
            <a:r>
              <a:rPr lang="tr-TR" b="1" spc="-415" dirty="0">
                <a:solidFill>
                  <a:srgbClr val="FF0000"/>
                </a:solidFill>
                <a:cs typeface="Verdana"/>
              </a:rPr>
              <a:t> </a:t>
            </a:r>
            <a:r>
              <a:rPr lang="tr-TR" b="1" spc="-360" dirty="0" smtClean="0">
                <a:solidFill>
                  <a:srgbClr val="FF0000"/>
                </a:solidFill>
                <a:cs typeface="Verdana"/>
              </a:rPr>
              <a:t>!!!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340768"/>
            <a:ext cx="4402832" cy="54292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sz="2800" spc="-65" dirty="0" smtClean="0">
                <a:cs typeface="Verdana"/>
              </a:rPr>
              <a:t>Kromozomların iğ ipliklerine tutunmasını sağlayan protein yapı…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tr-TR" sz="2800" spc="-65" dirty="0" smtClean="0">
              <a:cs typeface="Verdana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sz="2800" spc="-65" dirty="0" err="1" smtClean="0">
                <a:cs typeface="Verdana"/>
              </a:rPr>
              <a:t>Kinetokorlar</a:t>
            </a:r>
            <a:r>
              <a:rPr lang="tr-TR" sz="2800" spc="-65" dirty="0" smtClean="0">
                <a:cs typeface="Verdana"/>
              </a:rPr>
              <a:t> </a:t>
            </a:r>
            <a:r>
              <a:rPr lang="tr-TR" sz="2800" spc="10" dirty="0">
                <a:cs typeface="Verdana"/>
              </a:rPr>
              <a:t>karde</a:t>
            </a:r>
            <a:r>
              <a:rPr lang="tr-TR" sz="2800" spc="10" dirty="0">
                <a:cs typeface="Times New Roman"/>
              </a:rPr>
              <a:t>ş</a:t>
            </a:r>
            <a:r>
              <a:rPr lang="tr-TR" sz="2800" spc="-55" dirty="0">
                <a:cs typeface="Times New Roman"/>
              </a:rPr>
              <a:t> </a:t>
            </a:r>
            <a:r>
              <a:rPr lang="tr-TR" sz="2800" spc="-60" dirty="0" err="1">
                <a:cs typeface="Verdana"/>
              </a:rPr>
              <a:t>kromatidleri</a:t>
            </a:r>
            <a:r>
              <a:rPr lang="tr-TR" sz="2800" spc="-60" dirty="0">
                <a:cs typeface="Verdana"/>
              </a:rPr>
              <a:t>  </a:t>
            </a:r>
            <a:r>
              <a:rPr lang="tr-TR" sz="2800" spc="-30" dirty="0">
                <a:cs typeface="Verdana"/>
              </a:rPr>
              <a:t>hücrenin </a:t>
            </a:r>
            <a:r>
              <a:rPr lang="tr-TR" sz="2800" u="sng" spc="-135" dirty="0">
                <a:uFill>
                  <a:solidFill>
                    <a:srgbClr val="000000"/>
                  </a:solidFill>
                </a:uFill>
                <a:cs typeface="Verdana"/>
              </a:rPr>
              <a:t>zıt </a:t>
            </a:r>
            <a:r>
              <a:rPr lang="tr-TR" sz="2800" u="sng" spc="-45" dirty="0">
                <a:uFill>
                  <a:solidFill>
                    <a:srgbClr val="000000"/>
                  </a:solidFill>
                </a:uFill>
                <a:cs typeface="Verdana"/>
              </a:rPr>
              <a:t>kutuplarına </a:t>
            </a:r>
            <a:r>
              <a:rPr lang="tr-TR" sz="2800" spc="-45" dirty="0">
                <a:cs typeface="Verdana"/>
              </a:rPr>
              <a:t> </a:t>
            </a:r>
            <a:r>
              <a:rPr lang="tr-TR" sz="2800" u="sng" spc="-5" dirty="0">
                <a:uFill>
                  <a:solidFill>
                    <a:srgbClr val="000000"/>
                  </a:solidFill>
                </a:uFill>
                <a:cs typeface="Verdana"/>
              </a:rPr>
              <a:t>çekmekten</a:t>
            </a:r>
            <a:r>
              <a:rPr lang="tr-TR" sz="2800" u="sng" spc="-13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800" u="sng" spc="-100" dirty="0">
                <a:uFill>
                  <a:solidFill>
                    <a:srgbClr val="000000"/>
                  </a:solidFill>
                </a:uFill>
                <a:cs typeface="Verdana"/>
              </a:rPr>
              <a:t>sorumludur</a:t>
            </a:r>
            <a:r>
              <a:rPr lang="tr-TR" sz="2800" spc="-100" dirty="0" smtClean="0">
                <a:cs typeface="Verdana"/>
              </a:rPr>
              <a:t>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sz="2800" spc="50" dirty="0" err="1">
                <a:latin typeface="Verdana"/>
                <a:cs typeface="Verdana"/>
              </a:rPr>
              <a:t>Anafazda</a:t>
            </a:r>
            <a:r>
              <a:rPr lang="tr-TR" sz="2800" spc="50" dirty="0">
                <a:latin typeface="Verdana"/>
                <a:cs typeface="Verdana"/>
              </a:rPr>
              <a:t> </a:t>
            </a:r>
            <a:r>
              <a:rPr lang="tr-TR" sz="2800" u="sng" spc="-7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kromozomların </a:t>
            </a:r>
            <a:r>
              <a:rPr lang="tr-TR" sz="2800" u="sng" spc="-2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hareketinden</a:t>
            </a:r>
            <a:r>
              <a:rPr lang="tr-TR" sz="2800" spc="-409" dirty="0">
                <a:latin typeface="Verdana"/>
                <a:cs typeface="Verdana"/>
              </a:rPr>
              <a:t> </a:t>
            </a:r>
            <a:r>
              <a:rPr lang="tr-TR" sz="2800" spc="-40" dirty="0">
                <a:latin typeface="Verdana"/>
                <a:cs typeface="Verdana"/>
              </a:rPr>
              <a:t>do</a:t>
            </a:r>
            <a:r>
              <a:rPr lang="tr-TR" sz="2800" spc="-40" dirty="0">
                <a:latin typeface="Times New Roman"/>
                <a:cs typeface="Times New Roman"/>
              </a:rPr>
              <a:t>ğ</a:t>
            </a:r>
            <a:r>
              <a:rPr lang="tr-TR" sz="2800" spc="-40" dirty="0">
                <a:latin typeface="Verdana"/>
                <a:cs typeface="Verdana"/>
              </a:rPr>
              <a:t>rudan  </a:t>
            </a:r>
            <a:r>
              <a:rPr lang="tr-TR" sz="2800" spc="-110" dirty="0">
                <a:latin typeface="Verdana"/>
                <a:cs typeface="Verdana"/>
              </a:rPr>
              <a:t>sorumludurlar.</a:t>
            </a:r>
            <a:endParaRPr lang="tr-TR" sz="2800" dirty="0">
              <a:latin typeface="Verdana"/>
              <a:cs typeface="Verdana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tr-TR" sz="2800" dirty="0">
              <a:cs typeface="Verdana"/>
            </a:endParaRPr>
          </a:p>
          <a:p>
            <a:pPr marL="355600" marR="281305">
              <a:lnSpc>
                <a:spcPct val="110000"/>
              </a:lnSpc>
              <a:spcBef>
                <a:spcPts val="0"/>
              </a:spcBef>
              <a:tabLst>
                <a:tab pos="354965" algn="l"/>
              </a:tabLst>
            </a:pPr>
            <a:r>
              <a:rPr lang="tr-TR" sz="2800" spc="-70" dirty="0" err="1">
                <a:cs typeface="Verdana"/>
              </a:rPr>
              <a:t>Kinetokorların</a:t>
            </a:r>
            <a:r>
              <a:rPr lang="tr-TR" sz="2800" spc="-70" dirty="0">
                <a:cs typeface="Verdana"/>
              </a:rPr>
              <a:t> </a:t>
            </a:r>
            <a:r>
              <a:rPr lang="tr-TR" sz="2800" spc="30" dirty="0">
                <a:cs typeface="Verdana"/>
              </a:rPr>
              <a:t>dı</a:t>
            </a:r>
            <a:r>
              <a:rPr lang="tr-TR" sz="2800" spc="30" dirty="0">
                <a:cs typeface="Times New Roman"/>
              </a:rPr>
              <a:t>ş </a:t>
            </a:r>
            <a:r>
              <a:rPr lang="tr-TR" sz="2800" spc="-20" dirty="0">
                <a:cs typeface="Verdana"/>
              </a:rPr>
              <a:t>bölgesi</a:t>
            </a:r>
            <a:r>
              <a:rPr lang="tr-TR" sz="2800" spc="-160" dirty="0">
                <a:cs typeface="Verdana"/>
              </a:rPr>
              <a:t> </a:t>
            </a:r>
            <a:r>
              <a:rPr lang="tr-TR" sz="2800" spc="-50" dirty="0">
                <a:cs typeface="Verdana"/>
              </a:rPr>
              <a:t>sıkıca  </a:t>
            </a:r>
            <a:r>
              <a:rPr lang="tr-TR" sz="2800" u="sng" spc="-65" dirty="0" err="1">
                <a:uFill>
                  <a:solidFill>
                    <a:srgbClr val="000000"/>
                  </a:solidFill>
                </a:uFill>
                <a:cs typeface="Verdana"/>
              </a:rPr>
              <a:t>mikrotübüllere</a:t>
            </a:r>
            <a:r>
              <a:rPr lang="tr-TR" sz="2800" u="sng" spc="-13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800" u="sng" spc="-80" dirty="0">
                <a:uFill>
                  <a:solidFill>
                    <a:srgbClr val="000000"/>
                  </a:solidFill>
                </a:uFill>
                <a:cs typeface="Verdana"/>
              </a:rPr>
              <a:t>tutunmu</a:t>
            </a:r>
            <a:r>
              <a:rPr lang="tr-TR" sz="2800" u="sng" spc="-80" dirty="0">
                <a:uFill>
                  <a:solidFill>
                    <a:srgbClr val="000000"/>
                  </a:solidFill>
                </a:uFill>
                <a:cs typeface="Times New Roman"/>
              </a:rPr>
              <a:t>ş</a:t>
            </a:r>
            <a:r>
              <a:rPr lang="tr-TR" sz="2800" u="sng" spc="-80" dirty="0">
                <a:uFill>
                  <a:solidFill>
                    <a:srgbClr val="000000"/>
                  </a:solidFill>
                </a:uFill>
                <a:cs typeface="Verdana"/>
              </a:rPr>
              <a:t>tur</a:t>
            </a:r>
            <a:r>
              <a:rPr lang="tr-TR" sz="2800" spc="-80" dirty="0">
                <a:cs typeface="Verdana"/>
              </a:rPr>
              <a:t>.</a:t>
            </a:r>
            <a:endParaRPr lang="tr-TR" sz="2800" dirty="0">
              <a:cs typeface="Verdan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tr-TR" dirty="0">
              <a:latin typeface="Times New Roman"/>
              <a:cs typeface="Times New Roman"/>
            </a:endParaRPr>
          </a:p>
          <a:p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2913" r="2465" b="1690"/>
          <a:stretch/>
        </p:blipFill>
        <p:spPr bwMode="auto">
          <a:xfrm>
            <a:off x="5367130" y="1679713"/>
            <a:ext cx="3558209" cy="402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875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b="1" dirty="0" err="1" smtClean="0">
                <a:solidFill>
                  <a:srgbClr val="FF0000"/>
                </a:solidFill>
              </a:rPr>
              <a:t>Prometefaz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4525963"/>
          </a:xfrm>
        </p:spPr>
        <p:txBody>
          <a:bodyPr/>
          <a:lstStyle/>
          <a:p>
            <a:r>
              <a:rPr lang="tr-TR" spc="-140" dirty="0">
                <a:cs typeface="Verdana"/>
              </a:rPr>
              <a:t>Bu </a:t>
            </a:r>
            <a:r>
              <a:rPr lang="tr-TR" spc="40" dirty="0">
                <a:cs typeface="Verdana"/>
              </a:rPr>
              <a:t>a</a:t>
            </a:r>
            <a:r>
              <a:rPr lang="tr-TR" spc="40" dirty="0">
                <a:cs typeface="Times New Roman"/>
              </a:rPr>
              <a:t>ş</a:t>
            </a:r>
            <a:r>
              <a:rPr lang="tr-TR" spc="40" dirty="0">
                <a:cs typeface="Verdana"/>
              </a:rPr>
              <a:t>amanın </a:t>
            </a:r>
            <a:r>
              <a:rPr lang="tr-TR" spc="30" dirty="0">
                <a:cs typeface="Verdana"/>
              </a:rPr>
              <a:t>en </a:t>
            </a:r>
            <a:r>
              <a:rPr lang="tr-TR" spc="-20" dirty="0" smtClean="0">
                <a:cs typeface="Verdana"/>
              </a:rPr>
              <a:t>net </a:t>
            </a:r>
            <a:r>
              <a:rPr lang="tr-TR" spc="-530" dirty="0" smtClean="0">
                <a:cs typeface="Verdana"/>
              </a:rPr>
              <a:t> </a:t>
            </a:r>
            <a:r>
              <a:rPr lang="tr-TR" spc="-100" dirty="0">
                <a:cs typeface="Verdana"/>
              </a:rPr>
              <a:t>olayı  </a:t>
            </a:r>
            <a:r>
              <a:rPr lang="tr-TR" spc="-75" dirty="0">
                <a:cs typeface="Verdana"/>
              </a:rPr>
              <a:t>kromozomların</a:t>
            </a:r>
            <a:r>
              <a:rPr lang="tr-TR" spc="-200" dirty="0">
                <a:cs typeface="Verdana"/>
              </a:rPr>
              <a:t> </a:t>
            </a:r>
            <a:r>
              <a:rPr lang="tr-TR" u="sng" spc="-35" dirty="0" err="1">
                <a:uFill>
                  <a:solidFill>
                    <a:srgbClr val="000000"/>
                  </a:solidFill>
                </a:uFill>
                <a:cs typeface="Verdana"/>
              </a:rPr>
              <a:t>ekvatoryal</a:t>
            </a:r>
            <a:r>
              <a:rPr lang="tr-TR" u="sng" spc="-3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pc="-35" dirty="0">
                <a:cs typeface="Verdana"/>
              </a:rPr>
              <a:t> </a:t>
            </a:r>
            <a:r>
              <a:rPr lang="tr-TR" u="sng" spc="-20" dirty="0">
                <a:uFill>
                  <a:solidFill>
                    <a:srgbClr val="000000"/>
                  </a:solidFill>
                </a:uFill>
                <a:cs typeface="Verdana"/>
              </a:rPr>
              <a:t>düzleme</a:t>
            </a:r>
            <a:r>
              <a:rPr lang="tr-TR" u="sng" spc="-15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u="sng" spc="-85" dirty="0">
                <a:uFill>
                  <a:solidFill>
                    <a:srgbClr val="000000"/>
                  </a:solidFill>
                </a:uFill>
                <a:cs typeface="Verdana"/>
              </a:rPr>
              <a:t>hareketidir</a:t>
            </a:r>
            <a:r>
              <a:rPr lang="tr-TR" spc="-85" dirty="0" smtClean="0">
                <a:cs typeface="Verdana"/>
              </a:rPr>
              <a:t>.</a:t>
            </a:r>
          </a:p>
          <a:p>
            <a:endParaRPr lang="tr-TR" spc="-85" dirty="0" smtClean="0">
              <a:cs typeface="Verdana"/>
            </a:endParaRPr>
          </a:p>
          <a:p>
            <a:r>
              <a:rPr lang="tr-TR" spc="-85" dirty="0" smtClean="0">
                <a:cs typeface="Verdana"/>
              </a:rPr>
              <a:t>Çekirdek zarı kaybolur.</a:t>
            </a:r>
            <a:endParaRPr lang="tr-TR" dirty="0">
              <a:cs typeface="Verdana"/>
            </a:endParaRPr>
          </a:p>
          <a:p>
            <a:endParaRPr lang="tr-T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710" y="1988840"/>
            <a:ext cx="3328987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934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787" y="1931639"/>
            <a:ext cx="3097213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b="1" dirty="0" err="1" smtClean="0">
                <a:solidFill>
                  <a:srgbClr val="FF0000"/>
                </a:solidFill>
              </a:rPr>
              <a:t>Metafaz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628800"/>
            <a:ext cx="6192688" cy="4525963"/>
          </a:xfrm>
        </p:spPr>
        <p:txBody>
          <a:bodyPr/>
          <a:lstStyle/>
          <a:p>
            <a:r>
              <a:rPr lang="tr-TR" sz="2800" spc="-140" dirty="0">
                <a:cs typeface="Verdana"/>
              </a:rPr>
              <a:t>Bu </a:t>
            </a:r>
            <a:r>
              <a:rPr lang="tr-TR" sz="2800" spc="40" dirty="0">
                <a:cs typeface="Verdana"/>
              </a:rPr>
              <a:t>a</a:t>
            </a:r>
            <a:r>
              <a:rPr lang="tr-TR" sz="2800" spc="40" dirty="0">
                <a:cs typeface="Times New Roman"/>
              </a:rPr>
              <a:t>ş</a:t>
            </a:r>
            <a:r>
              <a:rPr lang="tr-TR" sz="2800" spc="40" dirty="0">
                <a:cs typeface="Verdana"/>
              </a:rPr>
              <a:t>amanın </a:t>
            </a:r>
            <a:r>
              <a:rPr lang="tr-TR" sz="2800" spc="30" dirty="0">
                <a:cs typeface="Verdana"/>
              </a:rPr>
              <a:t>en </a:t>
            </a:r>
            <a:r>
              <a:rPr lang="tr-TR" sz="2800" spc="-20" dirty="0">
                <a:cs typeface="Verdana"/>
              </a:rPr>
              <a:t>net</a:t>
            </a:r>
            <a:r>
              <a:rPr lang="tr-TR" sz="2800" spc="-530" dirty="0">
                <a:cs typeface="Verdana"/>
              </a:rPr>
              <a:t> </a:t>
            </a:r>
            <a:r>
              <a:rPr lang="tr-TR" sz="2800" spc="-100" dirty="0">
                <a:cs typeface="Verdana"/>
              </a:rPr>
              <a:t>olayı  </a:t>
            </a:r>
            <a:r>
              <a:rPr lang="tr-TR" sz="2800" spc="-75" dirty="0">
                <a:cs typeface="Verdana"/>
              </a:rPr>
              <a:t>kromozomların</a:t>
            </a:r>
            <a:r>
              <a:rPr lang="tr-TR" sz="2800" spc="-200" dirty="0">
                <a:cs typeface="Verdana"/>
              </a:rPr>
              <a:t> </a:t>
            </a:r>
            <a:r>
              <a:rPr lang="tr-TR" sz="2800" u="sng" spc="-35" dirty="0" err="1">
                <a:uFill>
                  <a:solidFill>
                    <a:srgbClr val="000000"/>
                  </a:solidFill>
                </a:uFill>
                <a:cs typeface="Verdana"/>
              </a:rPr>
              <a:t>ekvatoryal</a:t>
            </a:r>
            <a:r>
              <a:rPr lang="tr-TR" sz="2800" u="sng" spc="-3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800" spc="-35" dirty="0">
                <a:cs typeface="Verdana"/>
              </a:rPr>
              <a:t> </a:t>
            </a:r>
            <a:r>
              <a:rPr lang="tr-TR" sz="2800" u="sng" spc="-20" dirty="0">
                <a:uFill>
                  <a:solidFill>
                    <a:srgbClr val="000000"/>
                  </a:solidFill>
                </a:uFill>
                <a:cs typeface="Verdana"/>
              </a:rPr>
              <a:t>düzleme</a:t>
            </a:r>
            <a:r>
              <a:rPr lang="tr-TR" sz="2800" u="sng" spc="-15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800" u="sng" spc="-155" dirty="0" smtClean="0">
                <a:uFill>
                  <a:solidFill>
                    <a:srgbClr val="000000"/>
                  </a:solidFill>
                </a:uFill>
                <a:cs typeface="Verdana"/>
              </a:rPr>
              <a:t>(</a:t>
            </a:r>
            <a:r>
              <a:rPr lang="tr-TR" sz="2800" u="sng" spc="-155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metafaz</a:t>
            </a:r>
            <a:r>
              <a:rPr lang="tr-TR" sz="2800" u="sng" spc="-155" dirty="0" smtClean="0">
                <a:uFill>
                  <a:solidFill>
                    <a:srgbClr val="000000"/>
                  </a:solidFill>
                </a:uFill>
                <a:cs typeface="Verdana"/>
              </a:rPr>
              <a:t> plağı) </a:t>
            </a:r>
            <a:r>
              <a:rPr lang="tr-TR" sz="2800" u="sng" spc="-85" dirty="0" smtClean="0">
                <a:uFill>
                  <a:solidFill>
                    <a:srgbClr val="000000"/>
                  </a:solidFill>
                </a:uFill>
                <a:cs typeface="Verdana"/>
              </a:rPr>
              <a:t>yerleşmesidir</a:t>
            </a:r>
            <a:r>
              <a:rPr lang="tr-TR" sz="2800" spc="-85" dirty="0">
                <a:cs typeface="Verdana"/>
              </a:rPr>
              <a:t>.</a:t>
            </a:r>
            <a:endParaRPr lang="tr-TR" sz="2800" dirty="0">
              <a:cs typeface="Verdana"/>
            </a:endParaRPr>
          </a:p>
          <a:p>
            <a:r>
              <a:rPr lang="tr-TR" sz="2800" spc="-80" dirty="0">
                <a:cs typeface="Verdana"/>
              </a:rPr>
              <a:t>Kromozomları </a:t>
            </a:r>
            <a:r>
              <a:rPr lang="tr-TR" sz="2800" spc="-35" dirty="0">
                <a:cs typeface="Verdana"/>
              </a:rPr>
              <a:t>hareket </a:t>
            </a:r>
            <a:r>
              <a:rPr lang="tr-TR" sz="2800" spc="-80" dirty="0">
                <a:cs typeface="Verdana"/>
              </a:rPr>
              <a:t>ettiren,  </a:t>
            </a:r>
            <a:r>
              <a:rPr lang="tr-TR" sz="2800" spc="-70" dirty="0" err="1" smtClean="0">
                <a:cs typeface="Verdana"/>
              </a:rPr>
              <a:t>sentromerler</a:t>
            </a:r>
            <a:r>
              <a:rPr lang="tr-TR" sz="2800" spc="-70" dirty="0" smtClean="0">
                <a:cs typeface="Verdana"/>
              </a:rPr>
              <a:t> </a:t>
            </a:r>
            <a:r>
              <a:rPr lang="tr-TR" sz="2800" spc="-65" dirty="0">
                <a:cs typeface="Verdana"/>
              </a:rPr>
              <a:t>ile </a:t>
            </a:r>
            <a:r>
              <a:rPr lang="tr-TR" sz="2800" spc="-100" dirty="0">
                <a:cs typeface="Verdana"/>
              </a:rPr>
              <a:t>bir </a:t>
            </a:r>
            <a:r>
              <a:rPr lang="tr-TR" sz="2800" spc="25" dirty="0">
                <a:cs typeface="Verdana"/>
              </a:rPr>
              <a:t>araya</a:t>
            </a:r>
            <a:r>
              <a:rPr lang="tr-TR" sz="2800" spc="-395" dirty="0">
                <a:cs typeface="Verdana"/>
              </a:rPr>
              <a:t> </a:t>
            </a:r>
            <a:r>
              <a:rPr lang="tr-TR" sz="2800" spc="20" dirty="0">
                <a:cs typeface="Verdana"/>
              </a:rPr>
              <a:t>gelen  </a:t>
            </a:r>
            <a:r>
              <a:rPr lang="tr-TR" sz="2800" spc="-55" dirty="0" err="1">
                <a:cs typeface="Verdana"/>
              </a:rPr>
              <a:t>kinetokorlara</a:t>
            </a:r>
            <a:r>
              <a:rPr lang="tr-TR" sz="2800" spc="-55" dirty="0">
                <a:cs typeface="Verdana"/>
              </a:rPr>
              <a:t> </a:t>
            </a:r>
            <a:r>
              <a:rPr lang="tr-TR" sz="2800" spc="-20" dirty="0">
                <a:cs typeface="Verdana"/>
              </a:rPr>
              <a:t>ba</a:t>
            </a:r>
            <a:r>
              <a:rPr lang="tr-TR" sz="2800" spc="-20" dirty="0">
                <a:cs typeface="Times New Roman"/>
              </a:rPr>
              <a:t>ğ</a:t>
            </a:r>
            <a:r>
              <a:rPr lang="tr-TR" sz="2800" spc="-20" dirty="0">
                <a:cs typeface="Verdana"/>
              </a:rPr>
              <a:t>lı </a:t>
            </a:r>
            <a:r>
              <a:rPr lang="tr-TR" sz="2800" spc="-114" dirty="0">
                <a:cs typeface="Verdana"/>
              </a:rPr>
              <a:t>i</a:t>
            </a:r>
            <a:r>
              <a:rPr lang="tr-TR" sz="2800" spc="-114" dirty="0">
                <a:cs typeface="Times New Roman"/>
              </a:rPr>
              <a:t>ğ</a:t>
            </a:r>
            <a:r>
              <a:rPr lang="tr-TR" sz="2800" spc="-204" dirty="0">
                <a:cs typeface="Times New Roman"/>
              </a:rPr>
              <a:t> </a:t>
            </a:r>
            <a:r>
              <a:rPr lang="tr-TR" sz="2800" spc="-120" dirty="0">
                <a:cs typeface="Verdana"/>
              </a:rPr>
              <a:t>iplikleridir.</a:t>
            </a:r>
            <a:endParaRPr lang="tr-TR" sz="2800" dirty="0">
              <a:cs typeface="Verdana"/>
            </a:endParaRPr>
          </a:p>
          <a:p>
            <a:r>
              <a:rPr lang="tr-TR" sz="2800" spc="-10" dirty="0">
                <a:cs typeface="Arial"/>
              </a:rPr>
              <a:t>İğ </a:t>
            </a:r>
            <a:r>
              <a:rPr lang="tr-TR" sz="2800" spc="-5" dirty="0">
                <a:cs typeface="Arial"/>
              </a:rPr>
              <a:t>iplikleri </a:t>
            </a:r>
            <a:r>
              <a:rPr lang="tr-TR" sz="2800" dirty="0">
                <a:cs typeface="Arial"/>
              </a:rPr>
              <a:t>kromozomların </a:t>
            </a:r>
            <a:r>
              <a:rPr lang="tr-TR" sz="2800" dirty="0" err="1">
                <a:cs typeface="Arial"/>
              </a:rPr>
              <a:t>sentromer</a:t>
            </a:r>
            <a:r>
              <a:rPr lang="tr-TR" sz="2800" dirty="0">
                <a:cs typeface="Arial"/>
              </a:rPr>
              <a:t> bölgesinde bulunan  özel bir protein </a:t>
            </a:r>
            <a:r>
              <a:rPr lang="tr-TR" sz="2800" spc="-5" dirty="0">
                <a:cs typeface="Arial"/>
              </a:rPr>
              <a:t>yapısına </a:t>
            </a:r>
            <a:r>
              <a:rPr lang="tr-TR" sz="2800" dirty="0">
                <a:cs typeface="Arial"/>
              </a:rPr>
              <a:t>(</a:t>
            </a:r>
            <a:r>
              <a:rPr lang="tr-TR" sz="2800" dirty="0" err="1">
                <a:solidFill>
                  <a:srgbClr val="C00000"/>
                </a:solidFill>
                <a:cs typeface="Arial"/>
              </a:rPr>
              <a:t>Kinetokor</a:t>
            </a:r>
            <a:r>
              <a:rPr lang="tr-TR" sz="2800" dirty="0">
                <a:cs typeface="Arial"/>
              </a:rPr>
              <a:t>)</a:t>
            </a:r>
            <a:r>
              <a:rPr lang="tr-TR" sz="2800" spc="-40" dirty="0">
                <a:cs typeface="Arial"/>
              </a:rPr>
              <a:t> </a:t>
            </a:r>
            <a:r>
              <a:rPr lang="tr-TR" sz="2800" dirty="0">
                <a:cs typeface="Arial"/>
              </a:rPr>
              <a:t>tutunurlar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1625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b="1" dirty="0" err="1" smtClean="0">
                <a:solidFill>
                  <a:srgbClr val="FF0000"/>
                </a:solidFill>
              </a:rPr>
              <a:t>Anafaz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772816"/>
            <a:ext cx="4536504" cy="4525963"/>
          </a:xfrm>
        </p:spPr>
        <p:txBody>
          <a:bodyPr>
            <a:normAutofit lnSpcReduction="10000"/>
          </a:bodyPr>
          <a:lstStyle/>
          <a:p>
            <a:pPr marR="155575">
              <a:lnSpc>
                <a:spcPct val="100699"/>
              </a:lnSpc>
              <a:buSzPct val="85714"/>
              <a:tabLst>
                <a:tab pos="211454" algn="l"/>
              </a:tabLst>
            </a:pPr>
            <a:r>
              <a:rPr lang="tr-TR" sz="2400" dirty="0" err="1" smtClean="0">
                <a:cs typeface="Arial"/>
              </a:rPr>
              <a:t>Kohezin</a:t>
            </a:r>
            <a:r>
              <a:rPr lang="tr-TR" sz="2400" dirty="0" smtClean="0">
                <a:cs typeface="Arial"/>
              </a:rPr>
              <a:t> proteinlerinin (kardeş </a:t>
            </a:r>
            <a:r>
              <a:rPr lang="tr-TR" sz="2400" dirty="0" err="1" smtClean="0">
                <a:cs typeface="Arial"/>
              </a:rPr>
              <a:t>kromatidleri</a:t>
            </a:r>
            <a:r>
              <a:rPr lang="tr-TR" sz="2400" dirty="0" smtClean="0">
                <a:cs typeface="Arial"/>
              </a:rPr>
              <a:t> bir arada tutar) koparılması ile başlar.</a:t>
            </a:r>
          </a:p>
          <a:p>
            <a:pPr marR="155575">
              <a:lnSpc>
                <a:spcPct val="100699"/>
              </a:lnSpc>
              <a:buSzPct val="85714"/>
              <a:tabLst>
                <a:tab pos="211454" algn="l"/>
              </a:tabLst>
            </a:pPr>
            <a:r>
              <a:rPr lang="tr-TR" sz="2400" dirty="0" smtClean="0">
                <a:cs typeface="Arial"/>
              </a:rPr>
              <a:t>Kardeş </a:t>
            </a:r>
            <a:r>
              <a:rPr lang="tr-TR" sz="2400" spc="-5" dirty="0" err="1">
                <a:cs typeface="Arial"/>
              </a:rPr>
              <a:t>kromatidler</a:t>
            </a:r>
            <a:r>
              <a:rPr lang="tr-TR" sz="2400" spc="-5" dirty="0">
                <a:cs typeface="Arial"/>
              </a:rPr>
              <a:t>, </a:t>
            </a:r>
            <a:r>
              <a:rPr lang="tr-TR" sz="2400" dirty="0" err="1">
                <a:cs typeface="Arial"/>
              </a:rPr>
              <a:t>sentromerlerine</a:t>
            </a:r>
            <a:r>
              <a:rPr lang="tr-TR" sz="2400" dirty="0">
                <a:cs typeface="Arial"/>
              </a:rPr>
              <a:t> tutunmuş olan </a:t>
            </a:r>
            <a:r>
              <a:rPr lang="tr-TR" sz="2400" spc="-5" dirty="0">
                <a:cs typeface="Arial"/>
              </a:rPr>
              <a:t>iğ  iplikleri yardımıyla </a:t>
            </a:r>
            <a:r>
              <a:rPr lang="tr-TR" sz="2400" dirty="0">
                <a:cs typeface="Arial"/>
              </a:rPr>
              <a:t>hücrenin </a:t>
            </a:r>
            <a:r>
              <a:rPr lang="tr-TR" sz="2400" spc="5" dirty="0">
                <a:cs typeface="Arial"/>
              </a:rPr>
              <a:t>karşı </a:t>
            </a:r>
            <a:r>
              <a:rPr lang="tr-TR" sz="2400" b="1" dirty="0">
                <a:cs typeface="Arial"/>
              </a:rPr>
              <a:t>kutuplar</a:t>
            </a:r>
            <a:r>
              <a:rPr lang="tr-TR" sz="2400" dirty="0">
                <a:cs typeface="Arial"/>
              </a:rPr>
              <a:t>ına doğru hareket  ederler</a:t>
            </a:r>
          </a:p>
          <a:p>
            <a:pPr>
              <a:spcBef>
                <a:spcPts val="50"/>
              </a:spcBef>
            </a:pPr>
            <a:endParaRPr lang="tr-TR" sz="2400" dirty="0">
              <a:cs typeface="Times New Roman"/>
            </a:endParaRPr>
          </a:p>
          <a:p>
            <a:pPr>
              <a:buSzPct val="85714"/>
              <a:tabLst>
                <a:tab pos="211454" algn="l"/>
              </a:tabLst>
            </a:pPr>
            <a:r>
              <a:rPr lang="tr-TR" sz="2400" dirty="0" err="1" smtClean="0">
                <a:cs typeface="Arial"/>
              </a:rPr>
              <a:t>Anafaz</a:t>
            </a:r>
            <a:r>
              <a:rPr lang="tr-TR" sz="2400" dirty="0" smtClean="0">
                <a:cs typeface="Arial"/>
              </a:rPr>
              <a:t> sonunda Her </a:t>
            </a:r>
            <a:r>
              <a:rPr lang="tr-TR" sz="2400" dirty="0">
                <a:cs typeface="Arial"/>
              </a:rPr>
              <a:t>kutupta eşit </a:t>
            </a:r>
            <a:r>
              <a:rPr lang="tr-TR" sz="2400" spc="-5" dirty="0">
                <a:cs typeface="Arial"/>
              </a:rPr>
              <a:t>sayıda </a:t>
            </a:r>
            <a:r>
              <a:rPr lang="tr-TR" sz="2400" spc="10" dirty="0">
                <a:cs typeface="Arial"/>
              </a:rPr>
              <a:t>ve </a:t>
            </a:r>
            <a:r>
              <a:rPr lang="tr-TR" sz="2400" dirty="0">
                <a:cs typeface="Arial"/>
              </a:rPr>
              <a:t>identik </a:t>
            </a:r>
            <a:r>
              <a:rPr lang="tr-TR" sz="2400" spc="-5" dirty="0">
                <a:cs typeface="Arial"/>
              </a:rPr>
              <a:t>yapıda </a:t>
            </a:r>
            <a:r>
              <a:rPr lang="tr-TR" sz="2400" dirty="0" err="1">
                <a:cs typeface="Arial"/>
              </a:rPr>
              <a:t>kromatid</a:t>
            </a:r>
            <a:r>
              <a:rPr lang="tr-TR" sz="2400" spc="-100" dirty="0">
                <a:cs typeface="Arial"/>
              </a:rPr>
              <a:t> </a:t>
            </a:r>
            <a:r>
              <a:rPr lang="tr-TR" sz="2400" dirty="0" smtClean="0">
                <a:cs typeface="Arial"/>
              </a:rPr>
              <a:t>bulunur</a:t>
            </a:r>
            <a:endParaRPr lang="tr-TR" sz="2400" dirty="0">
              <a:cs typeface="Verdana"/>
            </a:endParaRPr>
          </a:p>
          <a:p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725" y="2060848"/>
            <a:ext cx="2835275" cy="362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6084168" y="5373216"/>
            <a:ext cx="108779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Kardeş</a:t>
            </a:r>
          </a:p>
          <a:p>
            <a:r>
              <a:rPr lang="tr-TR" sz="1400" b="1" dirty="0" err="1" smtClean="0"/>
              <a:t>Kromatidler</a:t>
            </a:r>
            <a:endParaRPr lang="tr-TR" sz="1400" b="1" dirty="0"/>
          </a:p>
        </p:txBody>
      </p:sp>
    </p:spTree>
    <p:extLst>
      <p:ext uri="{BB962C8B-B14F-4D97-AF65-F5344CB8AC3E}">
        <p14:creationId xmlns:p14="http://schemas.microsoft.com/office/powerpoint/2010/main" val="27996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b="1" dirty="0" err="1" smtClean="0">
                <a:solidFill>
                  <a:srgbClr val="FF0000"/>
                </a:solidFill>
              </a:rPr>
              <a:t>Telofaz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5842992" cy="4525963"/>
          </a:xfrm>
        </p:spPr>
        <p:txBody>
          <a:bodyPr/>
          <a:lstStyle/>
          <a:p>
            <a:pPr marL="222250" indent="-83185">
              <a:lnSpc>
                <a:spcPct val="100000"/>
              </a:lnSpc>
              <a:spcBef>
                <a:spcPts val="25"/>
              </a:spcBef>
              <a:buSzPct val="87500"/>
              <a:buFont typeface="Wingdings"/>
              <a:buChar char=""/>
              <a:tabLst>
                <a:tab pos="222885" algn="l"/>
              </a:tabLst>
            </a:pPr>
            <a:r>
              <a:rPr lang="tr-TR" spc="5" dirty="0">
                <a:cs typeface="Arial"/>
              </a:rPr>
              <a:t>Kromozomların </a:t>
            </a:r>
            <a:r>
              <a:rPr lang="tr-TR" dirty="0">
                <a:cs typeface="Arial"/>
              </a:rPr>
              <a:t>spiralleri</a:t>
            </a:r>
            <a:r>
              <a:rPr lang="tr-TR" spc="45" dirty="0">
                <a:cs typeface="Arial"/>
              </a:rPr>
              <a:t> </a:t>
            </a:r>
            <a:r>
              <a:rPr lang="tr-TR" spc="-5" dirty="0" smtClean="0">
                <a:cs typeface="Arial"/>
              </a:rPr>
              <a:t>açılır</a:t>
            </a:r>
          </a:p>
          <a:p>
            <a:pPr marL="222250" indent="-83185">
              <a:lnSpc>
                <a:spcPct val="100000"/>
              </a:lnSpc>
              <a:spcBef>
                <a:spcPts val="25"/>
              </a:spcBef>
              <a:buSzPct val="87500"/>
              <a:buFont typeface="Wingdings"/>
              <a:buChar char=""/>
              <a:tabLst>
                <a:tab pos="222885" algn="l"/>
              </a:tabLst>
            </a:pPr>
            <a:endParaRPr lang="tr-TR" dirty="0">
              <a:cs typeface="Arial"/>
            </a:endParaRPr>
          </a:p>
          <a:p>
            <a:pPr marL="222250" indent="-83185">
              <a:lnSpc>
                <a:spcPct val="100000"/>
              </a:lnSpc>
              <a:spcBef>
                <a:spcPts val="25"/>
              </a:spcBef>
              <a:buSzPct val="87500"/>
              <a:buFont typeface="Wingdings"/>
              <a:buChar char=""/>
              <a:tabLst>
                <a:tab pos="222885" algn="l"/>
              </a:tabLst>
            </a:pPr>
            <a:r>
              <a:rPr lang="tr-TR" spc="5" dirty="0">
                <a:cs typeface="Arial"/>
              </a:rPr>
              <a:t>İğ </a:t>
            </a:r>
            <a:r>
              <a:rPr lang="tr-TR" dirty="0">
                <a:cs typeface="Arial"/>
              </a:rPr>
              <a:t>iplikleri</a:t>
            </a:r>
            <a:r>
              <a:rPr lang="tr-TR" spc="10" dirty="0">
                <a:cs typeface="Arial"/>
              </a:rPr>
              <a:t> </a:t>
            </a:r>
            <a:r>
              <a:rPr lang="tr-TR" dirty="0" smtClean="0">
                <a:cs typeface="Arial"/>
              </a:rPr>
              <a:t>kaybolur</a:t>
            </a:r>
          </a:p>
          <a:p>
            <a:pPr marL="222250" indent="-83185">
              <a:lnSpc>
                <a:spcPct val="100000"/>
              </a:lnSpc>
              <a:spcBef>
                <a:spcPts val="25"/>
              </a:spcBef>
              <a:buSzPct val="87500"/>
              <a:buFont typeface="Wingdings"/>
              <a:buChar char=""/>
              <a:tabLst>
                <a:tab pos="222885" algn="l"/>
              </a:tabLst>
            </a:pPr>
            <a:endParaRPr lang="tr-TR" dirty="0">
              <a:cs typeface="Arial"/>
            </a:endParaRPr>
          </a:p>
          <a:p>
            <a:pPr marL="222250" indent="-83185">
              <a:lnSpc>
                <a:spcPct val="100000"/>
              </a:lnSpc>
              <a:spcBef>
                <a:spcPts val="20"/>
              </a:spcBef>
              <a:buSzPct val="87500"/>
              <a:buFont typeface="Wingdings"/>
              <a:buChar char=""/>
              <a:tabLst>
                <a:tab pos="222885" algn="l"/>
              </a:tabLst>
            </a:pPr>
            <a:r>
              <a:rPr lang="tr-TR" spc="5" dirty="0">
                <a:cs typeface="Arial"/>
              </a:rPr>
              <a:t>Çekirdekçik </a:t>
            </a:r>
            <a:r>
              <a:rPr lang="tr-TR" spc="10" dirty="0">
                <a:cs typeface="Arial"/>
              </a:rPr>
              <a:t>ve </a:t>
            </a:r>
            <a:r>
              <a:rPr lang="tr-TR" spc="5" dirty="0">
                <a:cs typeface="Arial"/>
              </a:rPr>
              <a:t>çekirdek</a:t>
            </a:r>
            <a:r>
              <a:rPr lang="tr-TR" spc="15" dirty="0">
                <a:cs typeface="Arial"/>
              </a:rPr>
              <a:t> </a:t>
            </a:r>
            <a:r>
              <a:rPr lang="tr-TR" spc="5" dirty="0">
                <a:cs typeface="Arial"/>
              </a:rPr>
              <a:t>sentezlenir</a:t>
            </a:r>
            <a:endParaRPr lang="tr-TR" dirty="0">
              <a:cs typeface="Arial"/>
            </a:endParaRPr>
          </a:p>
          <a:p>
            <a:endParaRPr lang="tr-TR" dirty="0"/>
          </a:p>
        </p:txBody>
      </p:sp>
      <p:sp>
        <p:nvSpPr>
          <p:cNvPr id="4" name="object 5"/>
          <p:cNvSpPr/>
          <p:nvPr/>
        </p:nvSpPr>
        <p:spPr>
          <a:xfrm>
            <a:off x="6228184" y="1988840"/>
            <a:ext cx="2733662" cy="3351110"/>
          </a:xfrm>
          <a:prstGeom prst="rect">
            <a:avLst/>
          </a:prstGeom>
          <a:blipFill>
            <a:blip r:embed="rId2" cstate="print"/>
            <a:srcRect/>
            <a:stretch>
              <a:fillRect b="-9714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321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5508104" y="1916832"/>
            <a:ext cx="3669193" cy="3273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-108520" y="887827"/>
            <a:ext cx="6123930" cy="598723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597540" indent="-285750">
              <a:spcBef>
                <a:spcPts val="526"/>
              </a:spcBef>
              <a:buFont typeface="Arial" pitchFamily="34" charset="0"/>
              <a:buChar char="•"/>
              <a:tabLst>
                <a:tab pos="606320" algn="l"/>
              </a:tabLst>
            </a:pPr>
            <a:r>
              <a:rPr b="1" spc="-66" dirty="0" smtClean="0">
                <a:solidFill>
                  <a:srgbClr val="FF0000"/>
                </a:solidFill>
                <a:cs typeface="Verdana"/>
              </a:rPr>
              <a:t>G</a:t>
            </a:r>
            <a:r>
              <a:rPr b="1" spc="-98" baseline="-20833" dirty="0" smtClean="0">
                <a:solidFill>
                  <a:srgbClr val="FF0000"/>
                </a:solidFill>
                <a:cs typeface="Verdana"/>
              </a:rPr>
              <a:t>1</a:t>
            </a:r>
            <a:r>
              <a:rPr b="1" spc="-66" dirty="0" smtClean="0">
                <a:solidFill>
                  <a:srgbClr val="FF0000"/>
                </a:solidFill>
                <a:cs typeface="Verdana"/>
              </a:rPr>
              <a:t>/S </a:t>
            </a:r>
            <a:r>
              <a:rPr b="1" spc="-66" dirty="0" err="1">
                <a:solidFill>
                  <a:srgbClr val="FF0000"/>
                </a:solidFill>
                <a:cs typeface="Verdana"/>
              </a:rPr>
              <a:t>kontrol</a:t>
            </a:r>
            <a:r>
              <a:rPr b="1" spc="-175" dirty="0">
                <a:solidFill>
                  <a:srgbClr val="FF0000"/>
                </a:solidFill>
                <a:cs typeface="Verdana"/>
              </a:rPr>
              <a:t> </a:t>
            </a:r>
            <a:r>
              <a:rPr b="1" spc="-57" dirty="0" err="1" smtClean="0">
                <a:solidFill>
                  <a:srgbClr val="FF0000"/>
                </a:solidFill>
                <a:cs typeface="Verdana"/>
              </a:rPr>
              <a:t>noktası</a:t>
            </a:r>
            <a:endParaRPr lang="tr-TR" b="1" spc="-57" dirty="0" smtClean="0">
              <a:solidFill>
                <a:srgbClr val="FF0000"/>
              </a:solidFill>
              <a:cs typeface="Verdana"/>
            </a:endParaRPr>
          </a:p>
          <a:p>
            <a:pPr marL="1270000" marR="71755" lvl="2" indent="-342900">
              <a:spcBef>
                <a:spcPts val="100"/>
              </a:spcBef>
              <a:buFont typeface="Wingdings" pitchFamily="2" charset="2"/>
              <a:buChar char="ü"/>
            </a:pPr>
            <a:r>
              <a:rPr lang="tr-TR" spc="-210" dirty="0">
                <a:cs typeface="Verdana"/>
              </a:rPr>
              <a:t>Bir </a:t>
            </a:r>
            <a:r>
              <a:rPr lang="tr-TR" spc="10" dirty="0">
                <a:cs typeface="Verdana"/>
              </a:rPr>
              <a:t>önceki </a:t>
            </a:r>
            <a:r>
              <a:rPr lang="tr-TR" spc="-85" dirty="0">
                <a:cs typeface="Verdana"/>
              </a:rPr>
              <a:t>mitozu </a:t>
            </a:r>
            <a:r>
              <a:rPr lang="tr-TR" spc="-65" dirty="0">
                <a:cs typeface="Verdana"/>
              </a:rPr>
              <a:t>izleyen </a:t>
            </a:r>
            <a:r>
              <a:rPr lang="tr-TR" spc="60" dirty="0">
                <a:cs typeface="Verdana"/>
              </a:rPr>
              <a:t>dönemde </a:t>
            </a:r>
            <a:r>
              <a:rPr lang="tr-TR" u="sng" spc="-30" dirty="0">
                <a:uFill>
                  <a:solidFill>
                    <a:srgbClr val="000000"/>
                  </a:solidFill>
                </a:uFill>
                <a:cs typeface="Verdana"/>
              </a:rPr>
              <a:t>hücrenin </a:t>
            </a:r>
            <a:r>
              <a:rPr lang="tr-TR" u="sng" spc="-85" dirty="0">
                <a:uFill>
                  <a:solidFill>
                    <a:srgbClr val="000000"/>
                  </a:solidFill>
                </a:uFill>
                <a:cs typeface="Verdana"/>
              </a:rPr>
              <a:t>eri</a:t>
            </a:r>
            <a:r>
              <a:rPr lang="tr-TR" u="sng" spc="-85" dirty="0">
                <a:uFill>
                  <a:solidFill>
                    <a:srgbClr val="000000"/>
                  </a:solidFill>
                </a:uFill>
                <a:cs typeface="Times New Roman"/>
              </a:rPr>
              <a:t>ş</a:t>
            </a:r>
            <a:r>
              <a:rPr lang="tr-TR" u="sng" spc="-85" dirty="0">
                <a:uFill>
                  <a:solidFill>
                    <a:srgbClr val="000000"/>
                  </a:solidFill>
                </a:uFill>
                <a:cs typeface="Verdana"/>
              </a:rPr>
              <a:t>ti</a:t>
            </a:r>
            <a:r>
              <a:rPr lang="tr-TR" u="sng" spc="-85" dirty="0">
                <a:uFill>
                  <a:solidFill>
                    <a:srgbClr val="000000"/>
                  </a:solidFill>
                </a:uFill>
                <a:cs typeface="Times New Roman"/>
              </a:rPr>
              <a:t>ğ</a:t>
            </a:r>
            <a:r>
              <a:rPr lang="tr-TR" u="sng" spc="-85" dirty="0">
                <a:uFill>
                  <a:solidFill>
                    <a:srgbClr val="000000"/>
                  </a:solidFill>
                </a:uFill>
                <a:cs typeface="Verdana"/>
              </a:rPr>
              <a:t>i </a:t>
            </a:r>
            <a:r>
              <a:rPr lang="tr-TR" spc="-85" dirty="0">
                <a:cs typeface="Verdana"/>
              </a:rPr>
              <a:t> </a:t>
            </a:r>
            <a:r>
              <a:rPr lang="tr-TR" u="sng" spc="-25" dirty="0">
                <a:uFill>
                  <a:solidFill>
                    <a:srgbClr val="000000"/>
                  </a:solidFill>
                </a:uFill>
                <a:cs typeface="Verdana"/>
              </a:rPr>
              <a:t>boyutu</a:t>
            </a:r>
            <a:r>
              <a:rPr lang="tr-TR" spc="-155" dirty="0">
                <a:cs typeface="Verdana"/>
              </a:rPr>
              <a:t> </a:t>
            </a:r>
            <a:r>
              <a:rPr lang="tr-TR" spc="15" dirty="0">
                <a:cs typeface="Verdana"/>
              </a:rPr>
              <a:t>ve</a:t>
            </a:r>
            <a:r>
              <a:rPr lang="tr-TR" spc="-150" dirty="0">
                <a:cs typeface="Verdana"/>
              </a:rPr>
              <a:t> </a:t>
            </a:r>
            <a:r>
              <a:rPr lang="tr-TR" u="sng" spc="-10" dirty="0">
                <a:uFill>
                  <a:solidFill>
                    <a:srgbClr val="000000"/>
                  </a:solidFill>
                </a:uFill>
                <a:cs typeface="Verdana"/>
              </a:rPr>
              <a:t>DNA’nın</a:t>
            </a:r>
            <a:r>
              <a:rPr lang="tr-TR" u="sng" spc="-150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u="sng" spc="-50" dirty="0">
                <a:uFill>
                  <a:solidFill>
                    <a:srgbClr val="000000"/>
                  </a:solidFill>
                </a:uFill>
                <a:cs typeface="Verdana"/>
              </a:rPr>
              <a:t>hasar</a:t>
            </a:r>
            <a:r>
              <a:rPr lang="tr-TR" u="sng" spc="-150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u="sng" dirty="0">
                <a:uFill>
                  <a:solidFill>
                    <a:srgbClr val="000000"/>
                  </a:solidFill>
                </a:uFill>
                <a:cs typeface="Verdana"/>
              </a:rPr>
              <a:t>görüp</a:t>
            </a:r>
            <a:r>
              <a:rPr lang="tr-TR" u="sng" spc="-150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u="sng" spc="-40" dirty="0">
                <a:uFill>
                  <a:solidFill>
                    <a:srgbClr val="000000"/>
                  </a:solidFill>
                </a:uFill>
                <a:cs typeface="Verdana"/>
              </a:rPr>
              <a:t>görmedi</a:t>
            </a:r>
            <a:r>
              <a:rPr lang="tr-TR" u="sng" spc="-40" dirty="0">
                <a:uFill>
                  <a:solidFill>
                    <a:srgbClr val="000000"/>
                  </a:solidFill>
                </a:uFill>
                <a:cs typeface="Times New Roman"/>
              </a:rPr>
              <a:t>ğ</a:t>
            </a:r>
            <a:r>
              <a:rPr lang="tr-TR" u="sng" spc="-40" dirty="0">
                <a:uFill>
                  <a:solidFill>
                    <a:srgbClr val="000000"/>
                  </a:solidFill>
                </a:uFill>
                <a:cs typeface="Verdana"/>
              </a:rPr>
              <a:t>ini</a:t>
            </a:r>
            <a:r>
              <a:rPr lang="tr-TR" spc="-150" dirty="0">
                <a:cs typeface="Verdana"/>
              </a:rPr>
              <a:t> </a:t>
            </a:r>
            <a:r>
              <a:rPr lang="tr-TR" spc="-80" dirty="0">
                <a:cs typeface="Verdana"/>
              </a:rPr>
              <a:t>kontrol</a:t>
            </a:r>
            <a:r>
              <a:rPr lang="tr-TR" spc="-155" dirty="0">
                <a:cs typeface="Verdana"/>
              </a:rPr>
              <a:t> </a:t>
            </a:r>
            <a:r>
              <a:rPr lang="tr-TR" spc="-50" dirty="0" smtClean="0">
                <a:cs typeface="Verdana"/>
              </a:rPr>
              <a:t>eder.</a:t>
            </a:r>
            <a:endParaRPr lang="tr-TR" dirty="0" smtClean="0">
              <a:cs typeface="Verdana"/>
            </a:endParaRPr>
          </a:p>
          <a:p>
            <a:pPr marL="1270000" marR="71755" lvl="2" indent="-342900">
              <a:spcBef>
                <a:spcPts val="100"/>
              </a:spcBef>
              <a:buFont typeface="Wingdings" pitchFamily="2" charset="2"/>
              <a:buChar char="ü"/>
            </a:pPr>
            <a:r>
              <a:rPr lang="tr-TR" spc="-85" dirty="0" smtClean="0">
                <a:cs typeface="Verdana"/>
              </a:rPr>
              <a:t>Kontrol </a:t>
            </a:r>
            <a:r>
              <a:rPr lang="tr-TR" spc="-15" dirty="0">
                <a:cs typeface="Verdana"/>
              </a:rPr>
              <a:t>sonucu </a:t>
            </a:r>
            <a:r>
              <a:rPr lang="tr-TR" u="sng" spc="-100" dirty="0">
                <a:uFill>
                  <a:solidFill>
                    <a:srgbClr val="000000"/>
                  </a:solidFill>
                </a:uFill>
                <a:cs typeface="Verdana"/>
              </a:rPr>
              <a:t>olumsuz </a:t>
            </a:r>
            <a:r>
              <a:rPr lang="tr-TR" u="sng" spc="-120" dirty="0">
                <a:uFill>
                  <a:solidFill>
                    <a:srgbClr val="000000"/>
                  </a:solidFill>
                </a:uFill>
                <a:cs typeface="Verdana"/>
              </a:rPr>
              <a:t>ise</a:t>
            </a:r>
            <a:r>
              <a:rPr lang="tr-TR" spc="-120" dirty="0">
                <a:cs typeface="Verdana"/>
              </a:rPr>
              <a:t>, </a:t>
            </a:r>
            <a:r>
              <a:rPr lang="tr-TR" spc="-50" dirty="0">
                <a:cs typeface="Verdana"/>
              </a:rPr>
              <a:t>ko</a:t>
            </a:r>
            <a:r>
              <a:rPr lang="tr-TR" spc="-50" dirty="0">
                <a:cs typeface="Times New Roman"/>
              </a:rPr>
              <a:t>ş</a:t>
            </a:r>
            <a:r>
              <a:rPr lang="tr-TR" spc="-50" dirty="0">
                <a:cs typeface="Verdana"/>
              </a:rPr>
              <a:t>ullar </a:t>
            </a:r>
            <a:r>
              <a:rPr lang="tr-TR" spc="-40" dirty="0">
                <a:cs typeface="Verdana"/>
              </a:rPr>
              <a:t>düzeltilene</a:t>
            </a:r>
            <a:r>
              <a:rPr lang="tr-TR" spc="-480" dirty="0">
                <a:cs typeface="Verdana"/>
              </a:rPr>
              <a:t> </a:t>
            </a:r>
            <a:r>
              <a:rPr lang="tr-TR" spc="-75" dirty="0">
                <a:cs typeface="Verdana"/>
              </a:rPr>
              <a:t>kadar  </a:t>
            </a:r>
            <a:r>
              <a:rPr lang="tr-TR" spc="10" dirty="0">
                <a:cs typeface="Verdana"/>
              </a:rPr>
              <a:t>döngünün </a:t>
            </a:r>
            <a:r>
              <a:rPr lang="tr-TR" u="sng" spc="-75" dirty="0">
                <a:uFill>
                  <a:solidFill>
                    <a:srgbClr val="000000"/>
                  </a:solidFill>
                </a:uFill>
                <a:cs typeface="Verdana"/>
              </a:rPr>
              <a:t>ilerleyi</a:t>
            </a:r>
            <a:r>
              <a:rPr lang="tr-TR" u="sng" spc="-75" dirty="0">
                <a:uFill>
                  <a:solidFill>
                    <a:srgbClr val="000000"/>
                  </a:solidFill>
                </a:uFill>
                <a:cs typeface="Times New Roman"/>
              </a:rPr>
              <a:t>ş</a:t>
            </a:r>
            <a:r>
              <a:rPr lang="tr-TR" u="sng" spc="-75" dirty="0">
                <a:uFill>
                  <a:solidFill>
                    <a:srgbClr val="000000"/>
                  </a:solidFill>
                </a:uFill>
                <a:cs typeface="Verdana"/>
              </a:rPr>
              <a:t>i</a:t>
            </a:r>
            <a:r>
              <a:rPr lang="tr-TR" u="sng" spc="-31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u="sng" spc="-110" dirty="0">
                <a:uFill>
                  <a:solidFill>
                    <a:srgbClr val="000000"/>
                  </a:solidFill>
                </a:uFill>
                <a:cs typeface="Verdana"/>
              </a:rPr>
              <a:t>durdurulur</a:t>
            </a:r>
            <a:r>
              <a:rPr lang="tr-TR" spc="-110" dirty="0">
                <a:cs typeface="Verdana"/>
              </a:rPr>
              <a:t>.</a:t>
            </a:r>
            <a:endParaRPr lang="tr-TR" dirty="0">
              <a:cs typeface="Verdana"/>
            </a:endParaRPr>
          </a:p>
          <a:p>
            <a:pPr marL="311790">
              <a:spcBef>
                <a:spcPts val="526"/>
              </a:spcBef>
              <a:tabLst>
                <a:tab pos="606320" algn="l"/>
              </a:tabLst>
            </a:pPr>
            <a:endParaRPr dirty="0">
              <a:cs typeface="Verdana"/>
            </a:endParaRPr>
          </a:p>
          <a:p>
            <a:pPr marL="597540" indent="-285750">
              <a:spcBef>
                <a:spcPts val="473"/>
              </a:spcBef>
              <a:buFont typeface="Arial" pitchFamily="34" charset="0"/>
              <a:buChar char="•"/>
              <a:tabLst>
                <a:tab pos="606320" algn="l"/>
              </a:tabLst>
            </a:pPr>
            <a:r>
              <a:rPr b="1" spc="39" dirty="0" smtClean="0">
                <a:solidFill>
                  <a:srgbClr val="FF0000"/>
                </a:solidFill>
                <a:cs typeface="Verdana"/>
              </a:rPr>
              <a:t>G</a:t>
            </a:r>
            <a:r>
              <a:rPr b="1" spc="59" baseline="-20833" dirty="0" smtClean="0">
                <a:solidFill>
                  <a:srgbClr val="FF0000"/>
                </a:solidFill>
                <a:cs typeface="Verdana"/>
              </a:rPr>
              <a:t>2</a:t>
            </a:r>
            <a:r>
              <a:rPr b="1" spc="39" dirty="0" smtClean="0">
                <a:solidFill>
                  <a:srgbClr val="FF0000"/>
                </a:solidFill>
                <a:cs typeface="Verdana"/>
              </a:rPr>
              <a:t>/M </a:t>
            </a:r>
            <a:r>
              <a:rPr b="1" spc="-66" dirty="0" err="1">
                <a:solidFill>
                  <a:srgbClr val="FF0000"/>
                </a:solidFill>
                <a:cs typeface="Verdana"/>
              </a:rPr>
              <a:t>kontrol</a:t>
            </a:r>
            <a:r>
              <a:rPr b="1" spc="-281" dirty="0">
                <a:solidFill>
                  <a:srgbClr val="FF0000"/>
                </a:solidFill>
                <a:cs typeface="Verdana"/>
              </a:rPr>
              <a:t> </a:t>
            </a:r>
            <a:r>
              <a:rPr b="1" spc="-57" dirty="0" err="1" smtClean="0">
                <a:solidFill>
                  <a:srgbClr val="FF0000"/>
                </a:solidFill>
                <a:cs typeface="Verdana"/>
              </a:rPr>
              <a:t>noktası</a:t>
            </a:r>
            <a:endParaRPr lang="tr-TR" b="1" spc="-57" dirty="0" smtClean="0">
              <a:solidFill>
                <a:srgbClr val="FF0000"/>
              </a:solidFill>
              <a:cs typeface="Verdana"/>
            </a:endParaRPr>
          </a:p>
          <a:p>
            <a:pPr marL="1270000" marR="166370" lvl="2" indent="-342900">
              <a:spcBef>
                <a:spcPts val="100"/>
              </a:spcBef>
              <a:buFont typeface="Wingdings" pitchFamily="2" charset="2"/>
              <a:buChar char="ü"/>
            </a:pPr>
            <a:r>
              <a:rPr lang="tr-TR" spc="-15" dirty="0">
                <a:cs typeface="Verdana"/>
              </a:rPr>
              <a:t>Mitoza </a:t>
            </a:r>
            <a:r>
              <a:rPr lang="tr-TR" spc="-40" dirty="0">
                <a:cs typeface="Verdana"/>
              </a:rPr>
              <a:t>girilmeden </a:t>
            </a:r>
            <a:r>
              <a:rPr lang="tr-TR" spc="100" dirty="0">
                <a:cs typeface="Verdana"/>
              </a:rPr>
              <a:t>önce</a:t>
            </a:r>
            <a:r>
              <a:rPr lang="tr-TR" spc="-509" dirty="0">
                <a:cs typeface="Verdana"/>
              </a:rPr>
              <a:t> </a:t>
            </a:r>
            <a:r>
              <a:rPr lang="tr-TR" spc="-30" dirty="0">
                <a:cs typeface="Verdana"/>
              </a:rPr>
              <a:t>hücrenin </a:t>
            </a:r>
            <a:r>
              <a:rPr lang="tr-TR" spc="-114" dirty="0">
                <a:cs typeface="Verdana"/>
              </a:rPr>
              <a:t>fizyolojik </a:t>
            </a:r>
            <a:r>
              <a:rPr lang="tr-TR" spc="-100" dirty="0">
                <a:cs typeface="Verdana"/>
              </a:rPr>
              <a:t>ko</a:t>
            </a:r>
            <a:r>
              <a:rPr lang="tr-TR" spc="-100" dirty="0">
                <a:cs typeface="Times New Roman"/>
              </a:rPr>
              <a:t>ş</a:t>
            </a:r>
            <a:r>
              <a:rPr lang="tr-TR" spc="-100" dirty="0">
                <a:cs typeface="Verdana"/>
              </a:rPr>
              <a:t>ulları  </a:t>
            </a:r>
            <a:r>
              <a:rPr lang="tr-TR" spc="30" dirty="0">
                <a:cs typeface="Verdana"/>
              </a:rPr>
              <a:t>gözden</a:t>
            </a:r>
            <a:r>
              <a:rPr lang="tr-TR" spc="-155" dirty="0">
                <a:cs typeface="Verdana"/>
              </a:rPr>
              <a:t> </a:t>
            </a:r>
            <a:r>
              <a:rPr lang="tr-TR" spc="-100" dirty="0" smtClean="0">
                <a:cs typeface="Verdana"/>
              </a:rPr>
              <a:t>geçirilir.</a:t>
            </a:r>
            <a:endParaRPr lang="tr-TR" dirty="0" smtClean="0">
              <a:cs typeface="Verdana"/>
            </a:endParaRPr>
          </a:p>
          <a:p>
            <a:pPr marL="1270000" marR="166370" lvl="2" indent="-342900">
              <a:spcBef>
                <a:spcPts val="100"/>
              </a:spcBef>
              <a:buFont typeface="Wingdings" pitchFamily="2" charset="2"/>
              <a:buChar char="ü"/>
            </a:pPr>
            <a:r>
              <a:rPr lang="tr-TR" spc="-105" dirty="0" smtClean="0">
                <a:cs typeface="Verdana"/>
              </a:rPr>
              <a:t>E</a:t>
            </a:r>
            <a:r>
              <a:rPr lang="tr-TR" spc="-105" dirty="0" smtClean="0">
                <a:cs typeface="Times New Roman"/>
              </a:rPr>
              <a:t>ğ</a:t>
            </a:r>
            <a:r>
              <a:rPr lang="tr-TR" spc="-105" dirty="0" smtClean="0">
                <a:cs typeface="Verdana"/>
              </a:rPr>
              <a:t>er</a:t>
            </a:r>
            <a:r>
              <a:rPr lang="tr-TR" spc="-150" dirty="0" smtClean="0">
                <a:cs typeface="Verdana"/>
              </a:rPr>
              <a:t> </a:t>
            </a:r>
            <a:r>
              <a:rPr lang="tr-TR" spc="10" dirty="0">
                <a:cs typeface="Verdana"/>
              </a:rPr>
              <a:t>DNA</a:t>
            </a:r>
            <a:r>
              <a:rPr lang="tr-TR" spc="-145" dirty="0">
                <a:cs typeface="Verdana"/>
              </a:rPr>
              <a:t> </a:t>
            </a:r>
            <a:r>
              <a:rPr lang="tr-TR" spc="-65" dirty="0" err="1">
                <a:cs typeface="Verdana"/>
              </a:rPr>
              <a:t>replikasyonu</a:t>
            </a:r>
            <a:r>
              <a:rPr lang="tr-TR" spc="-150" dirty="0">
                <a:cs typeface="Verdana"/>
              </a:rPr>
              <a:t> </a:t>
            </a:r>
            <a:r>
              <a:rPr lang="tr-TR" spc="-5" dirty="0" smtClean="0">
                <a:cs typeface="Verdana"/>
              </a:rPr>
              <a:t>tamamlanmamı</a:t>
            </a:r>
            <a:r>
              <a:rPr lang="tr-TR" spc="-5" dirty="0" smtClean="0">
                <a:cs typeface="Times New Roman"/>
              </a:rPr>
              <a:t>ş</a:t>
            </a:r>
            <a:r>
              <a:rPr lang="tr-TR" spc="55" dirty="0" smtClean="0">
                <a:cs typeface="Times New Roman"/>
              </a:rPr>
              <a:t> </a:t>
            </a:r>
            <a:r>
              <a:rPr lang="tr-TR" spc="20" dirty="0" smtClean="0">
                <a:cs typeface="Verdana"/>
              </a:rPr>
              <a:t>ya</a:t>
            </a:r>
            <a:r>
              <a:rPr lang="tr-TR" spc="-150" dirty="0" smtClean="0">
                <a:cs typeface="Verdana"/>
              </a:rPr>
              <a:t> </a:t>
            </a:r>
            <a:r>
              <a:rPr lang="tr-TR" spc="140" dirty="0">
                <a:cs typeface="Verdana"/>
              </a:rPr>
              <a:t>da</a:t>
            </a:r>
            <a:r>
              <a:rPr lang="tr-TR" spc="-145" dirty="0">
                <a:cs typeface="Verdana"/>
              </a:rPr>
              <a:t> </a:t>
            </a:r>
            <a:r>
              <a:rPr lang="tr-TR" spc="-320" dirty="0">
                <a:cs typeface="Verdana"/>
              </a:rPr>
              <a:t>DNA  </a:t>
            </a:r>
            <a:r>
              <a:rPr lang="tr-TR" spc="-65" dirty="0">
                <a:cs typeface="Verdana"/>
              </a:rPr>
              <a:t>hasarı </a:t>
            </a:r>
            <a:r>
              <a:rPr lang="tr-TR" spc="-55" dirty="0">
                <a:cs typeface="Verdana"/>
              </a:rPr>
              <a:t>var </a:t>
            </a:r>
            <a:r>
              <a:rPr lang="tr-TR" spc="-105" dirty="0">
                <a:cs typeface="Verdana"/>
              </a:rPr>
              <a:t>ise </a:t>
            </a:r>
            <a:r>
              <a:rPr lang="tr-TR" dirty="0">
                <a:cs typeface="Verdana"/>
              </a:rPr>
              <a:t>hücre </a:t>
            </a:r>
            <a:r>
              <a:rPr lang="tr-TR" spc="-15" dirty="0" smtClean="0">
                <a:cs typeface="Verdana"/>
              </a:rPr>
              <a:t>döngüsü  </a:t>
            </a:r>
            <a:r>
              <a:rPr lang="tr-TR" spc="-535" dirty="0" smtClean="0">
                <a:cs typeface="Verdana"/>
              </a:rPr>
              <a:t> </a:t>
            </a:r>
            <a:r>
              <a:rPr lang="tr-TR" u="sng" spc="-110" dirty="0">
                <a:uFill>
                  <a:solidFill>
                    <a:srgbClr val="000000"/>
                  </a:solidFill>
                </a:uFill>
                <a:cs typeface="Verdana"/>
              </a:rPr>
              <a:t>durdurulur</a:t>
            </a:r>
            <a:r>
              <a:rPr lang="tr-TR" spc="-110" dirty="0">
                <a:cs typeface="Verdana"/>
              </a:rPr>
              <a:t>.</a:t>
            </a:r>
            <a:endParaRPr lang="tr-TR" dirty="0">
              <a:cs typeface="Verdana"/>
            </a:endParaRPr>
          </a:p>
          <a:p>
            <a:pPr marL="311790">
              <a:spcBef>
                <a:spcPts val="473"/>
              </a:spcBef>
              <a:tabLst>
                <a:tab pos="606320" algn="l"/>
              </a:tabLst>
            </a:pPr>
            <a:endParaRPr dirty="0">
              <a:cs typeface="Verdana"/>
            </a:endParaRPr>
          </a:p>
          <a:p>
            <a:pPr marL="597540" indent="-285750">
              <a:spcBef>
                <a:spcPts val="561"/>
              </a:spcBef>
              <a:buFont typeface="Arial" pitchFamily="34" charset="0"/>
              <a:buChar char="•"/>
              <a:tabLst>
                <a:tab pos="606320" algn="l"/>
              </a:tabLst>
            </a:pPr>
            <a:r>
              <a:rPr b="1" spc="118" dirty="0" smtClean="0">
                <a:solidFill>
                  <a:srgbClr val="FF0000"/>
                </a:solidFill>
                <a:cs typeface="Verdana"/>
              </a:rPr>
              <a:t>M </a:t>
            </a:r>
            <a:r>
              <a:rPr b="1" spc="-66" dirty="0" err="1" smtClean="0">
                <a:solidFill>
                  <a:srgbClr val="FF0000"/>
                </a:solidFill>
                <a:cs typeface="Verdana"/>
              </a:rPr>
              <a:t>noktrol</a:t>
            </a:r>
            <a:r>
              <a:rPr lang="tr-TR" b="1" spc="-66" dirty="0" smtClean="0">
                <a:solidFill>
                  <a:srgbClr val="FF0000"/>
                </a:solidFill>
                <a:cs typeface="Verdana"/>
              </a:rPr>
              <a:t>  </a:t>
            </a:r>
            <a:r>
              <a:rPr b="1" spc="-359" dirty="0" smtClean="0">
                <a:solidFill>
                  <a:srgbClr val="FF0000"/>
                </a:solidFill>
                <a:cs typeface="Verdana"/>
              </a:rPr>
              <a:t> </a:t>
            </a:r>
            <a:r>
              <a:rPr b="1" spc="-57" dirty="0" err="1" smtClean="0">
                <a:solidFill>
                  <a:srgbClr val="FF0000"/>
                </a:solidFill>
                <a:cs typeface="Verdana"/>
              </a:rPr>
              <a:t>noktası</a:t>
            </a:r>
            <a:endParaRPr lang="tr-TR" b="1" spc="-57" dirty="0" smtClean="0">
              <a:solidFill>
                <a:srgbClr val="FF0000"/>
              </a:solidFill>
              <a:cs typeface="Verdana"/>
            </a:endParaRPr>
          </a:p>
          <a:p>
            <a:pPr marL="1212850" lvl="2" indent="-285750">
              <a:spcBef>
                <a:spcPts val="100"/>
              </a:spcBef>
              <a:buFont typeface="Wingdings" pitchFamily="2" charset="2"/>
              <a:buChar char="ü"/>
            </a:pPr>
            <a:r>
              <a:rPr lang="tr-TR" spc="-130" dirty="0">
                <a:cs typeface="Times New Roman"/>
              </a:rPr>
              <a:t>İğ </a:t>
            </a:r>
            <a:r>
              <a:rPr lang="tr-TR" spc="-100" dirty="0">
                <a:cs typeface="Verdana"/>
              </a:rPr>
              <a:t>ipliklerinin </a:t>
            </a:r>
            <a:r>
              <a:rPr lang="tr-TR" spc="-15" dirty="0">
                <a:cs typeface="Verdana"/>
              </a:rPr>
              <a:t>ba</a:t>
            </a:r>
            <a:r>
              <a:rPr lang="tr-TR" spc="-15" dirty="0">
                <a:cs typeface="Times New Roman"/>
              </a:rPr>
              <a:t>ş</a:t>
            </a:r>
            <a:r>
              <a:rPr lang="tr-TR" spc="-15" dirty="0">
                <a:cs typeface="Verdana"/>
              </a:rPr>
              <a:t>arılı </a:t>
            </a:r>
            <a:r>
              <a:rPr lang="tr-TR" spc="-100" dirty="0">
                <a:cs typeface="Verdana"/>
              </a:rPr>
              <a:t>bir </a:t>
            </a:r>
            <a:r>
              <a:rPr lang="tr-TR" dirty="0">
                <a:cs typeface="Times New Roman"/>
              </a:rPr>
              <a:t>ş</a:t>
            </a:r>
            <a:r>
              <a:rPr lang="tr-TR" dirty="0">
                <a:cs typeface="Verdana"/>
              </a:rPr>
              <a:t>ekilde </a:t>
            </a:r>
            <a:r>
              <a:rPr lang="tr-TR" spc="15" dirty="0">
                <a:cs typeface="Verdana"/>
              </a:rPr>
              <a:t>olu</a:t>
            </a:r>
            <a:r>
              <a:rPr lang="tr-TR" spc="15" dirty="0">
                <a:cs typeface="Times New Roman"/>
              </a:rPr>
              <a:t>ş</a:t>
            </a:r>
            <a:r>
              <a:rPr lang="tr-TR" spc="15" dirty="0">
                <a:cs typeface="Verdana"/>
              </a:rPr>
              <a:t>up </a:t>
            </a:r>
            <a:r>
              <a:rPr lang="tr-TR" spc="-15" dirty="0">
                <a:cs typeface="Verdana"/>
              </a:rPr>
              <a:t>olu</a:t>
            </a:r>
            <a:r>
              <a:rPr lang="tr-TR" spc="-15" dirty="0">
                <a:cs typeface="Times New Roman"/>
              </a:rPr>
              <a:t>ş</a:t>
            </a:r>
            <a:r>
              <a:rPr lang="tr-TR" spc="-15" dirty="0">
                <a:cs typeface="Verdana"/>
              </a:rPr>
              <a:t>madı</a:t>
            </a:r>
            <a:r>
              <a:rPr lang="tr-TR" spc="-15" dirty="0">
                <a:cs typeface="Times New Roman"/>
              </a:rPr>
              <a:t>ğ</a:t>
            </a:r>
            <a:r>
              <a:rPr lang="tr-TR" spc="-15" dirty="0">
                <a:cs typeface="Verdana"/>
              </a:rPr>
              <a:t>ı</a:t>
            </a:r>
            <a:r>
              <a:rPr lang="tr-TR" spc="-530" dirty="0">
                <a:cs typeface="Verdana"/>
              </a:rPr>
              <a:t> </a:t>
            </a:r>
            <a:endParaRPr lang="tr-TR" dirty="0" smtClean="0">
              <a:cs typeface="Verdana"/>
            </a:endParaRPr>
          </a:p>
          <a:p>
            <a:pPr marL="1212850" lvl="2" indent="-285750">
              <a:spcBef>
                <a:spcPts val="100"/>
              </a:spcBef>
              <a:buFont typeface="Wingdings" pitchFamily="2" charset="2"/>
              <a:buChar char="ü"/>
            </a:pPr>
            <a:r>
              <a:rPr lang="tr-TR" spc="-90" dirty="0" err="1" smtClean="0">
                <a:cs typeface="Verdana"/>
              </a:rPr>
              <a:t>Sentromer-kinetokor</a:t>
            </a:r>
            <a:r>
              <a:rPr lang="tr-TR" spc="-90" dirty="0" smtClean="0">
                <a:cs typeface="Verdana"/>
              </a:rPr>
              <a:t> </a:t>
            </a:r>
            <a:r>
              <a:rPr lang="tr-TR" spc="-65" dirty="0">
                <a:cs typeface="Verdana"/>
              </a:rPr>
              <a:t>komplekslerine </a:t>
            </a:r>
            <a:r>
              <a:rPr lang="tr-TR" spc="-114" dirty="0">
                <a:cs typeface="Verdana"/>
              </a:rPr>
              <a:t>i</a:t>
            </a:r>
            <a:r>
              <a:rPr lang="tr-TR" spc="-114" dirty="0">
                <a:cs typeface="Times New Roman"/>
              </a:rPr>
              <a:t>ğ </a:t>
            </a:r>
            <a:r>
              <a:rPr lang="tr-TR" spc="-100" dirty="0" smtClean="0">
                <a:cs typeface="Verdana"/>
              </a:rPr>
              <a:t>ipliklerinin tutunup t</a:t>
            </a:r>
            <a:r>
              <a:rPr lang="tr-TR" spc="-50" dirty="0" smtClean="0">
                <a:cs typeface="Verdana"/>
              </a:rPr>
              <a:t>utunmadı</a:t>
            </a:r>
            <a:r>
              <a:rPr lang="tr-TR" spc="-50" dirty="0" smtClean="0">
                <a:cs typeface="Times New Roman"/>
              </a:rPr>
              <a:t>ğ</a:t>
            </a:r>
            <a:r>
              <a:rPr lang="tr-TR" spc="-50" dirty="0" smtClean="0">
                <a:cs typeface="Verdana"/>
              </a:rPr>
              <a:t>ı </a:t>
            </a:r>
            <a:r>
              <a:rPr lang="tr-TR" spc="-80" dirty="0">
                <a:cs typeface="Verdana"/>
              </a:rPr>
              <a:t>kontrol</a:t>
            </a:r>
            <a:r>
              <a:rPr lang="tr-TR" spc="-254" dirty="0">
                <a:cs typeface="Verdana"/>
              </a:rPr>
              <a:t> </a:t>
            </a:r>
            <a:r>
              <a:rPr lang="tr-TR" spc="-114" dirty="0" smtClean="0">
                <a:cs typeface="Verdana"/>
              </a:rPr>
              <a:t>edilir.</a:t>
            </a:r>
            <a:endParaRPr lang="tr-TR" dirty="0" smtClean="0">
              <a:cs typeface="Verdana"/>
            </a:endParaRPr>
          </a:p>
          <a:p>
            <a:pPr marL="1212850" lvl="2" indent="-285750">
              <a:spcBef>
                <a:spcPts val="100"/>
              </a:spcBef>
              <a:buFont typeface="Wingdings" pitchFamily="2" charset="2"/>
              <a:buChar char="ü"/>
            </a:pPr>
            <a:r>
              <a:rPr lang="tr-TR" spc="-130" dirty="0" smtClean="0">
                <a:cs typeface="Verdana"/>
              </a:rPr>
              <a:t>İ</a:t>
            </a:r>
            <a:r>
              <a:rPr lang="tr-TR" spc="-130" dirty="0" smtClean="0">
                <a:cs typeface="Times New Roman"/>
              </a:rPr>
              <a:t>ğ</a:t>
            </a:r>
            <a:r>
              <a:rPr lang="tr-TR" spc="55" dirty="0" smtClean="0">
                <a:cs typeface="Times New Roman"/>
              </a:rPr>
              <a:t> </a:t>
            </a:r>
            <a:r>
              <a:rPr lang="tr-TR" spc="-110" dirty="0">
                <a:cs typeface="Verdana"/>
              </a:rPr>
              <a:t>iplikleri</a:t>
            </a:r>
            <a:r>
              <a:rPr lang="tr-TR" spc="-150" dirty="0">
                <a:cs typeface="Verdana"/>
              </a:rPr>
              <a:t> </a:t>
            </a:r>
            <a:r>
              <a:rPr lang="tr-TR" spc="-35" dirty="0">
                <a:cs typeface="Verdana"/>
              </a:rPr>
              <a:t>uygun</a:t>
            </a:r>
            <a:r>
              <a:rPr lang="tr-TR" spc="-150" dirty="0">
                <a:cs typeface="Verdana"/>
              </a:rPr>
              <a:t> </a:t>
            </a:r>
            <a:r>
              <a:rPr lang="tr-TR" dirty="0">
                <a:cs typeface="Times New Roman"/>
              </a:rPr>
              <a:t>ş</a:t>
            </a:r>
            <a:r>
              <a:rPr lang="tr-TR" dirty="0">
                <a:cs typeface="Verdana"/>
              </a:rPr>
              <a:t>ekilde</a:t>
            </a:r>
            <a:r>
              <a:rPr lang="tr-TR" spc="-150" dirty="0">
                <a:cs typeface="Verdana"/>
              </a:rPr>
              <a:t> </a:t>
            </a:r>
            <a:r>
              <a:rPr lang="tr-TR" spc="-5" dirty="0">
                <a:cs typeface="Verdana"/>
              </a:rPr>
              <a:t>olu</a:t>
            </a:r>
            <a:r>
              <a:rPr lang="tr-TR" spc="-5" dirty="0">
                <a:cs typeface="Times New Roman"/>
              </a:rPr>
              <a:t>ş</a:t>
            </a:r>
            <a:r>
              <a:rPr lang="tr-TR" spc="-5" dirty="0">
                <a:cs typeface="Verdana"/>
              </a:rPr>
              <a:t>mamı</a:t>
            </a:r>
            <a:r>
              <a:rPr lang="tr-TR" spc="-5" dirty="0">
                <a:cs typeface="Times New Roman"/>
              </a:rPr>
              <a:t>ş</a:t>
            </a:r>
            <a:r>
              <a:rPr lang="tr-TR" spc="-5" dirty="0">
                <a:cs typeface="Verdana"/>
              </a:rPr>
              <a:t>sa</a:t>
            </a:r>
            <a:r>
              <a:rPr lang="tr-TR" spc="-150" dirty="0">
                <a:cs typeface="Verdana"/>
              </a:rPr>
              <a:t> </a:t>
            </a:r>
            <a:r>
              <a:rPr lang="tr-TR" spc="20" dirty="0">
                <a:cs typeface="Verdana"/>
              </a:rPr>
              <a:t>ya</a:t>
            </a:r>
            <a:r>
              <a:rPr lang="tr-TR" spc="-150" dirty="0">
                <a:cs typeface="Verdana"/>
              </a:rPr>
              <a:t> </a:t>
            </a:r>
            <a:r>
              <a:rPr lang="tr-TR" spc="140" dirty="0">
                <a:cs typeface="Verdana"/>
              </a:rPr>
              <a:t>da</a:t>
            </a:r>
            <a:r>
              <a:rPr lang="tr-TR" spc="-150" dirty="0">
                <a:cs typeface="Verdana"/>
              </a:rPr>
              <a:t> </a:t>
            </a:r>
            <a:r>
              <a:rPr lang="tr-TR" spc="-90" dirty="0">
                <a:cs typeface="Verdana"/>
              </a:rPr>
              <a:t>tutunma  </a:t>
            </a:r>
            <a:r>
              <a:rPr lang="tr-TR" spc="-35" dirty="0">
                <a:cs typeface="Verdana"/>
              </a:rPr>
              <a:t>uygun </a:t>
            </a:r>
            <a:r>
              <a:rPr lang="tr-TR" spc="-45" dirty="0">
                <a:cs typeface="Verdana"/>
              </a:rPr>
              <a:t>de</a:t>
            </a:r>
            <a:r>
              <a:rPr lang="tr-TR" spc="-45" dirty="0">
                <a:cs typeface="Times New Roman"/>
              </a:rPr>
              <a:t>ğ</a:t>
            </a:r>
            <a:r>
              <a:rPr lang="tr-TR" spc="-45" dirty="0">
                <a:cs typeface="Verdana"/>
              </a:rPr>
              <a:t>ilse </a:t>
            </a:r>
            <a:r>
              <a:rPr lang="tr-TR" u="sng" spc="-90" dirty="0">
                <a:uFill>
                  <a:solidFill>
                    <a:srgbClr val="000000"/>
                  </a:solidFill>
                </a:uFill>
                <a:cs typeface="Verdana"/>
              </a:rPr>
              <a:t>mitoz</a:t>
            </a:r>
            <a:r>
              <a:rPr lang="tr-TR" u="sng" spc="-37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u="sng" spc="-375" dirty="0" smtClean="0">
                <a:uFill>
                  <a:solidFill>
                    <a:srgbClr val="000000"/>
                  </a:solidFill>
                </a:uFill>
                <a:cs typeface="Verdana"/>
              </a:rPr>
              <a:t>                   </a:t>
            </a:r>
            <a:r>
              <a:rPr lang="tr-TR" u="sng" spc="-110" dirty="0" smtClean="0">
                <a:uFill>
                  <a:solidFill>
                    <a:srgbClr val="000000"/>
                  </a:solidFill>
                </a:uFill>
                <a:cs typeface="Verdana"/>
              </a:rPr>
              <a:t>durdurulur</a:t>
            </a:r>
            <a:r>
              <a:rPr lang="tr-TR" spc="-110" dirty="0">
                <a:cs typeface="Verdana"/>
              </a:rPr>
              <a:t>.</a:t>
            </a:r>
            <a:endParaRPr lang="tr-TR" dirty="0">
              <a:cs typeface="Verdana"/>
            </a:endParaRPr>
          </a:p>
          <a:p>
            <a:pPr marL="311790">
              <a:spcBef>
                <a:spcPts val="561"/>
              </a:spcBef>
              <a:tabLst>
                <a:tab pos="606320" algn="l"/>
              </a:tabLst>
            </a:pPr>
            <a:endParaRPr dirty="0">
              <a:cs typeface="Verdana"/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478963" y="0"/>
            <a:ext cx="8229600" cy="1143000"/>
          </a:xfrm>
        </p:spPr>
        <p:txBody>
          <a:bodyPr>
            <a:normAutofit/>
          </a:bodyPr>
          <a:lstStyle/>
          <a:p>
            <a:r>
              <a:rPr lang="tr-TR" b="1" spc="-31" dirty="0">
                <a:solidFill>
                  <a:srgbClr val="FF0000"/>
                </a:solidFill>
                <a:cs typeface="Verdana"/>
              </a:rPr>
              <a:t>Hücre </a:t>
            </a:r>
            <a:r>
              <a:rPr lang="tr-TR" b="1" spc="-22" dirty="0">
                <a:solidFill>
                  <a:srgbClr val="FF0000"/>
                </a:solidFill>
                <a:cs typeface="Verdana"/>
              </a:rPr>
              <a:t>döngüsü </a:t>
            </a:r>
            <a:r>
              <a:rPr lang="tr-TR" b="1" spc="-127" dirty="0">
                <a:solidFill>
                  <a:srgbClr val="FF0000"/>
                </a:solidFill>
                <a:cs typeface="Verdana"/>
              </a:rPr>
              <a:t>kontrol</a:t>
            </a:r>
            <a:r>
              <a:rPr lang="tr-TR" b="1" spc="-671" dirty="0">
                <a:solidFill>
                  <a:srgbClr val="FF0000"/>
                </a:solidFill>
                <a:cs typeface="Verdana"/>
              </a:rPr>
              <a:t> </a:t>
            </a:r>
            <a:r>
              <a:rPr lang="tr-TR" b="1" spc="-671" dirty="0" smtClean="0">
                <a:solidFill>
                  <a:srgbClr val="FF0000"/>
                </a:solidFill>
                <a:cs typeface="Verdana"/>
              </a:rPr>
              <a:t>  </a:t>
            </a:r>
            <a:r>
              <a:rPr lang="tr-TR" b="1" spc="-83" dirty="0" smtClean="0">
                <a:solidFill>
                  <a:srgbClr val="FF0000"/>
                </a:solidFill>
                <a:cs typeface="Verdana"/>
              </a:rPr>
              <a:t>noktaları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22271">
              <a:spcBef>
                <a:spcPts val="92"/>
              </a:spcBef>
            </a:pPr>
            <a:fld id="{81D60167-4931-47E6-BA6A-407CBD079E47}" type="slidenum">
              <a:rPr spc="-61" dirty="0"/>
              <a:pPr marL="22271">
                <a:spcBef>
                  <a:spcPts val="92"/>
                </a:spcBef>
              </a:pPr>
              <a:t>22</a:t>
            </a:fld>
            <a:endParaRPr spc="-61" dirty="0"/>
          </a:p>
        </p:txBody>
      </p:sp>
    </p:spTree>
    <p:extLst>
      <p:ext uri="{BB962C8B-B14F-4D97-AF65-F5344CB8AC3E}">
        <p14:creationId xmlns:p14="http://schemas.microsoft.com/office/powerpoint/2010/main" val="96142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959" y="2401681"/>
            <a:ext cx="4664170" cy="3782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spc="-31" dirty="0">
                <a:solidFill>
                  <a:srgbClr val="FF0000"/>
                </a:solidFill>
                <a:cs typeface="Verdana"/>
              </a:rPr>
              <a:t>Hücre </a:t>
            </a:r>
            <a:r>
              <a:rPr lang="tr-TR" b="1" spc="-22" dirty="0">
                <a:solidFill>
                  <a:srgbClr val="FF0000"/>
                </a:solidFill>
                <a:cs typeface="Verdana"/>
              </a:rPr>
              <a:t>döngüsü </a:t>
            </a:r>
            <a:r>
              <a:rPr lang="tr-TR" b="1" spc="-127" dirty="0">
                <a:solidFill>
                  <a:srgbClr val="FF0000"/>
                </a:solidFill>
                <a:cs typeface="Verdana"/>
              </a:rPr>
              <a:t>kontrol</a:t>
            </a:r>
            <a:r>
              <a:rPr lang="tr-TR" b="1" spc="-671" dirty="0">
                <a:solidFill>
                  <a:srgbClr val="FF0000"/>
                </a:solidFill>
                <a:cs typeface="Verdana"/>
              </a:rPr>
              <a:t>   </a:t>
            </a:r>
            <a:r>
              <a:rPr lang="tr-TR" b="1" spc="-83" dirty="0">
                <a:solidFill>
                  <a:srgbClr val="FF0000"/>
                </a:solidFill>
                <a:cs typeface="Verdana"/>
              </a:rPr>
              <a:t>noktaları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35496" y="1600200"/>
            <a:ext cx="4906888" cy="4525963"/>
          </a:xfrm>
        </p:spPr>
        <p:txBody>
          <a:bodyPr>
            <a:normAutofit/>
          </a:bodyPr>
          <a:lstStyle/>
          <a:p>
            <a:pPr marL="355600" marR="5080">
              <a:spcBef>
                <a:spcPts val="100"/>
              </a:spcBef>
            </a:pPr>
            <a:r>
              <a:rPr lang="tr-TR" spc="-105" dirty="0" smtClean="0">
                <a:cs typeface="Verdana"/>
              </a:rPr>
              <a:t>E</a:t>
            </a:r>
            <a:r>
              <a:rPr lang="tr-TR" spc="-105" dirty="0" smtClean="0">
                <a:cs typeface="Times New Roman"/>
              </a:rPr>
              <a:t>ğ</a:t>
            </a:r>
            <a:r>
              <a:rPr lang="tr-TR" spc="-105" dirty="0" smtClean="0">
                <a:cs typeface="Verdana"/>
              </a:rPr>
              <a:t>er </a:t>
            </a:r>
            <a:r>
              <a:rPr lang="tr-TR" spc="10" dirty="0">
                <a:cs typeface="Verdana"/>
              </a:rPr>
              <a:t>DNA </a:t>
            </a:r>
            <a:r>
              <a:rPr lang="tr-TR" spc="-50" dirty="0">
                <a:cs typeface="Verdana"/>
              </a:rPr>
              <a:t>hasar </a:t>
            </a:r>
            <a:r>
              <a:rPr lang="tr-TR" spc="-40" dirty="0">
                <a:cs typeface="Verdana"/>
              </a:rPr>
              <a:t>gördüyse </a:t>
            </a:r>
            <a:r>
              <a:rPr lang="tr-TR" spc="15" dirty="0">
                <a:cs typeface="Verdana"/>
              </a:rPr>
              <a:t>ve </a:t>
            </a:r>
            <a:r>
              <a:rPr lang="tr-TR" spc="-30" dirty="0">
                <a:cs typeface="Verdana"/>
              </a:rPr>
              <a:t>hücrenin </a:t>
            </a:r>
            <a:r>
              <a:rPr lang="tr-TR" spc="30" dirty="0">
                <a:cs typeface="Verdana"/>
              </a:rPr>
              <a:t>döngüye </a:t>
            </a:r>
            <a:r>
              <a:rPr lang="tr-TR" spc="-290" dirty="0">
                <a:cs typeface="Verdana"/>
              </a:rPr>
              <a:t>devam  </a:t>
            </a:r>
            <a:r>
              <a:rPr lang="tr-TR" spc="-40" dirty="0">
                <a:cs typeface="Verdana"/>
              </a:rPr>
              <a:t>etmesine </a:t>
            </a:r>
            <a:r>
              <a:rPr lang="tr-TR" spc="-140" dirty="0">
                <a:cs typeface="Verdana"/>
              </a:rPr>
              <a:t>izin</a:t>
            </a:r>
            <a:r>
              <a:rPr lang="tr-TR" spc="-265" dirty="0">
                <a:cs typeface="Verdana"/>
              </a:rPr>
              <a:t> </a:t>
            </a:r>
            <a:r>
              <a:rPr lang="tr-TR" spc="-125" dirty="0">
                <a:cs typeface="Verdana"/>
              </a:rPr>
              <a:t>verilirse,</a:t>
            </a:r>
            <a:endParaRPr lang="tr-TR" dirty="0">
              <a:cs typeface="Verdana"/>
            </a:endParaRPr>
          </a:p>
          <a:p>
            <a:pPr marL="355600" marR="537210">
              <a:spcBef>
                <a:spcPts val="2000"/>
              </a:spcBef>
            </a:pPr>
            <a:r>
              <a:rPr lang="tr-TR" spc="-434" dirty="0" smtClean="0">
                <a:cs typeface="Arial"/>
              </a:rPr>
              <a:t> </a:t>
            </a:r>
            <a:r>
              <a:rPr lang="tr-TR" u="sng" spc="-40" dirty="0">
                <a:uFill>
                  <a:solidFill>
                    <a:srgbClr val="000000"/>
                  </a:solidFill>
                </a:uFill>
                <a:cs typeface="Verdana"/>
              </a:rPr>
              <a:t>Kanserle</a:t>
            </a:r>
            <a:r>
              <a:rPr lang="tr-TR" u="sng" spc="-40" dirty="0">
                <a:uFill>
                  <a:solidFill>
                    <a:srgbClr val="000000"/>
                  </a:solidFill>
                </a:uFill>
                <a:cs typeface="Times New Roman"/>
              </a:rPr>
              <a:t>ş</a:t>
            </a:r>
            <a:r>
              <a:rPr lang="tr-TR" u="sng" spc="-40" dirty="0">
                <a:uFill>
                  <a:solidFill>
                    <a:srgbClr val="000000"/>
                  </a:solidFill>
                </a:uFill>
                <a:cs typeface="Verdana"/>
              </a:rPr>
              <a:t>mi</a:t>
            </a:r>
            <a:r>
              <a:rPr lang="tr-TR" u="sng" spc="-40" dirty="0">
                <a:uFill>
                  <a:solidFill>
                    <a:srgbClr val="000000"/>
                  </a:solidFill>
                </a:uFill>
                <a:cs typeface="Times New Roman"/>
              </a:rPr>
              <a:t>ş </a:t>
            </a:r>
            <a:r>
              <a:rPr lang="tr-TR" u="sng" spc="-5" dirty="0">
                <a:uFill>
                  <a:solidFill>
                    <a:srgbClr val="000000"/>
                  </a:solidFill>
                </a:uFill>
                <a:cs typeface="Verdana"/>
              </a:rPr>
              <a:t>hücreye </a:t>
            </a:r>
            <a:r>
              <a:rPr lang="tr-TR" u="sng" spc="-35" dirty="0">
                <a:uFill>
                  <a:solidFill>
                    <a:srgbClr val="000000"/>
                  </a:solidFill>
                </a:uFill>
                <a:cs typeface="Verdana"/>
              </a:rPr>
              <a:t>do</a:t>
            </a:r>
            <a:r>
              <a:rPr lang="tr-TR" u="sng" spc="-35" dirty="0">
                <a:uFill>
                  <a:solidFill>
                    <a:srgbClr val="000000"/>
                  </a:solidFill>
                </a:uFill>
                <a:cs typeface="Times New Roman"/>
              </a:rPr>
              <a:t>ğ</a:t>
            </a:r>
            <a:r>
              <a:rPr lang="tr-TR" u="sng" spc="-35" dirty="0">
                <a:uFill>
                  <a:solidFill>
                    <a:srgbClr val="000000"/>
                  </a:solidFill>
                </a:uFill>
                <a:cs typeface="Verdana"/>
              </a:rPr>
              <a:t>ru </a:t>
            </a:r>
            <a:r>
              <a:rPr lang="tr-TR" u="sng" spc="25" dirty="0">
                <a:uFill>
                  <a:solidFill>
                    <a:srgbClr val="000000"/>
                  </a:solidFill>
                </a:uFill>
                <a:cs typeface="Verdana"/>
              </a:rPr>
              <a:t>giden</a:t>
            </a:r>
            <a:r>
              <a:rPr lang="tr-TR" spc="25" dirty="0">
                <a:cs typeface="Verdana"/>
              </a:rPr>
              <a:t> </a:t>
            </a:r>
            <a:r>
              <a:rPr lang="tr-TR" spc="-110" dirty="0">
                <a:cs typeface="Verdana"/>
              </a:rPr>
              <a:t>kontrolsüz</a:t>
            </a:r>
            <a:r>
              <a:rPr lang="tr-TR" spc="-500" dirty="0">
                <a:cs typeface="Verdana"/>
              </a:rPr>
              <a:t> </a:t>
            </a:r>
            <a:r>
              <a:rPr lang="tr-TR" spc="-70" dirty="0">
                <a:cs typeface="Verdana"/>
              </a:rPr>
              <a:t>hücre  </a:t>
            </a:r>
            <a:r>
              <a:rPr lang="tr-TR" spc="-45" dirty="0">
                <a:cs typeface="Verdana"/>
              </a:rPr>
              <a:t>bölünmeleri</a:t>
            </a:r>
            <a:r>
              <a:rPr lang="tr-TR" spc="-155" dirty="0">
                <a:cs typeface="Verdana"/>
              </a:rPr>
              <a:t> </a:t>
            </a:r>
            <a:r>
              <a:rPr lang="tr-TR" spc="-35" dirty="0">
                <a:cs typeface="Verdana"/>
              </a:rPr>
              <a:t>ba</a:t>
            </a:r>
            <a:r>
              <a:rPr lang="tr-TR" spc="-35" dirty="0">
                <a:cs typeface="Times New Roman"/>
              </a:rPr>
              <a:t>ş</a:t>
            </a:r>
            <a:r>
              <a:rPr lang="tr-TR" spc="-35" dirty="0">
                <a:cs typeface="Verdana"/>
              </a:rPr>
              <a:t>layabilir</a:t>
            </a:r>
            <a:r>
              <a:rPr lang="tr-TR" spc="-35" dirty="0" smtClean="0">
                <a:cs typeface="Verdana"/>
              </a:rPr>
              <a:t>.</a:t>
            </a:r>
            <a:endParaRPr lang="tr-TR" dirty="0">
              <a:cs typeface="Verdana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6156176" y="2032349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>
                <a:solidFill>
                  <a:srgbClr val="FF0000"/>
                </a:solidFill>
              </a:rPr>
              <a:t>G</a:t>
            </a:r>
            <a:r>
              <a:rPr lang="tr-TR" sz="1600" b="1" baseline="-25000" dirty="0" smtClean="0">
                <a:solidFill>
                  <a:srgbClr val="FF0000"/>
                </a:solidFill>
              </a:rPr>
              <a:t>1</a:t>
            </a:r>
            <a:r>
              <a:rPr lang="tr-TR" sz="1600" b="1" dirty="0" smtClean="0">
                <a:solidFill>
                  <a:srgbClr val="FF0000"/>
                </a:solidFill>
              </a:rPr>
              <a:t>\S </a:t>
            </a:r>
            <a:r>
              <a:rPr lang="tr-TR" sz="1600" b="1" spc="-66" dirty="0">
                <a:solidFill>
                  <a:srgbClr val="FF0000"/>
                </a:solidFill>
                <a:cs typeface="Verdana"/>
              </a:rPr>
              <a:t>kontrol</a:t>
            </a:r>
            <a:r>
              <a:rPr lang="tr-TR" sz="1600" b="1" spc="-281" dirty="0">
                <a:solidFill>
                  <a:srgbClr val="FF0000"/>
                </a:solidFill>
                <a:cs typeface="Verdana"/>
              </a:rPr>
              <a:t> </a:t>
            </a:r>
            <a:r>
              <a:rPr lang="tr-TR" sz="1600" b="1" spc="-281" dirty="0" smtClean="0">
                <a:solidFill>
                  <a:srgbClr val="FF0000"/>
                </a:solidFill>
                <a:cs typeface="Verdana"/>
              </a:rPr>
              <a:t>    </a:t>
            </a:r>
            <a:r>
              <a:rPr lang="tr-TR" sz="1600" b="1" spc="-57" dirty="0" smtClean="0">
                <a:solidFill>
                  <a:srgbClr val="FF0000"/>
                </a:solidFill>
                <a:cs typeface="Verdana"/>
              </a:rPr>
              <a:t>noktası</a:t>
            </a:r>
            <a:endParaRPr lang="tr-TR" sz="1600" b="1" dirty="0">
              <a:solidFill>
                <a:srgbClr val="FF0000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4499992" y="4221088"/>
            <a:ext cx="1728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spc="39" dirty="0" smtClean="0">
                <a:solidFill>
                  <a:srgbClr val="FF0000"/>
                </a:solidFill>
                <a:cs typeface="Verdana"/>
              </a:rPr>
              <a:t>G</a:t>
            </a:r>
            <a:r>
              <a:rPr lang="tr-TR" sz="1400" b="1" spc="59" baseline="-20833" dirty="0" smtClean="0">
                <a:solidFill>
                  <a:srgbClr val="FF0000"/>
                </a:solidFill>
                <a:cs typeface="Verdana"/>
              </a:rPr>
              <a:t>2</a:t>
            </a:r>
            <a:r>
              <a:rPr lang="tr-TR" sz="1400" b="1" spc="39" dirty="0" smtClean="0">
                <a:solidFill>
                  <a:srgbClr val="FF0000"/>
                </a:solidFill>
                <a:cs typeface="Verdana"/>
              </a:rPr>
              <a:t>/M </a:t>
            </a:r>
            <a:r>
              <a:rPr lang="tr-TR" sz="1400" b="1" spc="-66" dirty="0" smtClean="0">
                <a:solidFill>
                  <a:srgbClr val="FF0000"/>
                </a:solidFill>
                <a:cs typeface="Verdana"/>
              </a:rPr>
              <a:t>kontrol</a:t>
            </a:r>
            <a:r>
              <a:rPr lang="tr-TR" sz="1400" b="1" spc="-281" dirty="0" smtClean="0">
                <a:solidFill>
                  <a:srgbClr val="FF0000"/>
                </a:solidFill>
                <a:cs typeface="Verdana"/>
              </a:rPr>
              <a:t>   </a:t>
            </a:r>
          </a:p>
          <a:p>
            <a:r>
              <a:rPr lang="tr-TR" sz="1400" b="1" spc="-57" dirty="0" smtClean="0">
                <a:solidFill>
                  <a:srgbClr val="FF0000"/>
                </a:solidFill>
                <a:cs typeface="Verdana"/>
              </a:rPr>
              <a:t>noktası</a:t>
            </a:r>
            <a:endParaRPr lang="tr-TR" sz="1400" b="1" dirty="0"/>
          </a:p>
        </p:txBody>
      </p:sp>
      <p:sp>
        <p:nvSpPr>
          <p:cNvPr id="7" name="Dikdörtgen 6"/>
          <p:cNvSpPr/>
          <p:nvPr/>
        </p:nvSpPr>
        <p:spPr>
          <a:xfrm>
            <a:off x="4427984" y="3090446"/>
            <a:ext cx="16322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b="1" spc="118" dirty="0" smtClean="0">
                <a:solidFill>
                  <a:srgbClr val="FF0000"/>
                </a:solidFill>
                <a:cs typeface="Verdana"/>
              </a:rPr>
              <a:t>M</a:t>
            </a:r>
            <a:r>
              <a:rPr lang="tr-TR" sz="1600" b="1" spc="-66" dirty="0">
                <a:solidFill>
                  <a:srgbClr val="FF0000"/>
                </a:solidFill>
                <a:cs typeface="Verdana"/>
              </a:rPr>
              <a:t> kontrol</a:t>
            </a:r>
            <a:r>
              <a:rPr lang="tr-TR" sz="1600" b="1" spc="-281" dirty="0">
                <a:solidFill>
                  <a:srgbClr val="FF0000"/>
                </a:solidFill>
                <a:cs typeface="Verdana"/>
              </a:rPr>
              <a:t> </a:t>
            </a:r>
            <a:r>
              <a:rPr lang="tr-TR" sz="1600" b="1" spc="-57" dirty="0">
                <a:solidFill>
                  <a:srgbClr val="FF0000"/>
                </a:solidFill>
                <a:cs typeface="Verdana"/>
              </a:rPr>
              <a:t>noktası</a:t>
            </a:r>
            <a:endParaRPr lang="tr-TR" sz="1600" dirty="0"/>
          </a:p>
        </p:txBody>
      </p:sp>
      <p:sp>
        <p:nvSpPr>
          <p:cNvPr id="8" name="Metin kutusu 7"/>
          <p:cNvSpPr txBox="1"/>
          <p:nvPr/>
        </p:nvSpPr>
        <p:spPr>
          <a:xfrm>
            <a:off x="7380312" y="2852936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G</a:t>
            </a:r>
            <a:r>
              <a:rPr lang="tr-TR" baseline="-25000" dirty="0" smtClean="0"/>
              <a:t>1</a:t>
            </a:r>
            <a:endParaRPr lang="tr-TR" baseline="-25000" dirty="0"/>
          </a:p>
        </p:txBody>
      </p:sp>
      <p:sp>
        <p:nvSpPr>
          <p:cNvPr id="9" name="Metin kutusu 8"/>
          <p:cNvSpPr txBox="1"/>
          <p:nvPr/>
        </p:nvSpPr>
        <p:spPr>
          <a:xfrm>
            <a:off x="8244408" y="521990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S</a:t>
            </a:r>
            <a:endParaRPr lang="tr-TR" dirty="0"/>
          </a:p>
        </p:txBody>
      </p:sp>
      <p:sp>
        <p:nvSpPr>
          <p:cNvPr id="10" name="Metin kutusu 9"/>
          <p:cNvSpPr txBox="1"/>
          <p:nvPr/>
        </p:nvSpPr>
        <p:spPr>
          <a:xfrm>
            <a:off x="6156176" y="5219908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G</a:t>
            </a:r>
            <a:r>
              <a:rPr lang="tr-TR" baseline="-25000" dirty="0" smtClean="0"/>
              <a:t>2</a:t>
            </a:r>
            <a:endParaRPr lang="tr-TR" baseline="-25000" dirty="0"/>
          </a:p>
        </p:txBody>
      </p:sp>
    </p:spTree>
    <p:extLst>
      <p:ext uri="{BB962C8B-B14F-4D97-AF65-F5344CB8AC3E}">
        <p14:creationId xmlns:p14="http://schemas.microsoft.com/office/powerpoint/2010/main" val="71205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1470025"/>
          </a:xfrm>
        </p:spPr>
        <p:txBody>
          <a:bodyPr>
            <a:normAutofit/>
          </a:bodyPr>
          <a:lstStyle/>
          <a:p>
            <a:r>
              <a:rPr lang="tr-TR" sz="5400" b="1" dirty="0" smtClean="0">
                <a:solidFill>
                  <a:srgbClr val="FF0000"/>
                </a:solidFill>
              </a:rPr>
              <a:t>MAYOZ BÖLÜNME</a:t>
            </a:r>
            <a:endParaRPr lang="tr-TR" sz="54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PRO2000\Desktop\Nüket Ders Notları\tıbbi Biyoloji ve Genetik\bölünme\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7"/>
          <a:stretch/>
        </p:blipFill>
        <p:spPr bwMode="auto">
          <a:xfrm>
            <a:off x="0" y="1412776"/>
            <a:ext cx="9361040" cy="511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74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Mayoz</a:t>
            </a:r>
            <a:r>
              <a:rPr lang="tr-TR" b="1" dirty="0" smtClean="0">
                <a:solidFill>
                  <a:srgbClr val="FF0000"/>
                </a:solidFill>
              </a:rPr>
              <a:t> Bölünme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marR="203200">
              <a:spcBef>
                <a:spcPts val="100"/>
              </a:spcBef>
            </a:pPr>
            <a:r>
              <a:rPr lang="tr-TR" spc="-5" dirty="0">
                <a:cs typeface="Verdana"/>
              </a:rPr>
              <a:t>Mitozdan </a:t>
            </a:r>
            <a:r>
              <a:rPr lang="tr-TR" spc="-110" dirty="0">
                <a:cs typeface="Verdana"/>
              </a:rPr>
              <a:t>farklı </a:t>
            </a:r>
            <a:r>
              <a:rPr lang="tr-TR" spc="-30" dirty="0">
                <a:cs typeface="Verdana"/>
              </a:rPr>
              <a:t>olarak </a:t>
            </a:r>
            <a:r>
              <a:rPr lang="tr-TR" spc="-25" dirty="0">
                <a:cs typeface="Verdana"/>
              </a:rPr>
              <a:t>genetik </a:t>
            </a:r>
            <a:r>
              <a:rPr lang="tr-TR" spc="-35" dirty="0">
                <a:cs typeface="Verdana"/>
              </a:rPr>
              <a:t>materyal </a:t>
            </a:r>
            <a:r>
              <a:rPr lang="tr-TR" spc="-105" dirty="0" smtClean="0">
                <a:cs typeface="Verdana"/>
              </a:rPr>
              <a:t>miktarını yarıya indirir.</a:t>
            </a:r>
          </a:p>
          <a:p>
            <a:pPr marL="355600" marR="203200">
              <a:spcBef>
                <a:spcPts val="100"/>
              </a:spcBef>
            </a:pPr>
            <a:r>
              <a:rPr lang="tr-TR" spc="-25" dirty="0" smtClean="0">
                <a:cs typeface="Verdana"/>
              </a:rPr>
              <a:t>Haploit </a:t>
            </a:r>
            <a:r>
              <a:rPr lang="tr-TR" spc="-35" dirty="0" smtClean="0">
                <a:cs typeface="Verdana"/>
              </a:rPr>
              <a:t>kromozom </a:t>
            </a:r>
            <a:r>
              <a:rPr lang="tr-TR" spc="-85" dirty="0">
                <a:cs typeface="Verdana"/>
              </a:rPr>
              <a:t>takımı </a:t>
            </a:r>
            <a:r>
              <a:rPr lang="tr-TR" dirty="0">
                <a:cs typeface="Verdana"/>
              </a:rPr>
              <a:t>içeren </a:t>
            </a:r>
            <a:r>
              <a:rPr lang="tr-TR" spc="35" dirty="0" smtClean="0">
                <a:uFill>
                  <a:solidFill>
                    <a:srgbClr val="000000"/>
                  </a:solidFill>
                </a:uFill>
                <a:cs typeface="Verdana"/>
              </a:rPr>
              <a:t>gamet ya da sporları </a:t>
            </a:r>
            <a:r>
              <a:rPr lang="tr-TR" spc="-105" dirty="0" smtClean="0">
                <a:cs typeface="Verdana"/>
              </a:rPr>
              <a:t>olu</a:t>
            </a:r>
            <a:r>
              <a:rPr lang="tr-TR" spc="-105" dirty="0" smtClean="0">
                <a:cs typeface="Times New Roman"/>
              </a:rPr>
              <a:t>ş</a:t>
            </a:r>
            <a:r>
              <a:rPr lang="tr-TR" spc="-105" dirty="0" smtClean="0">
                <a:cs typeface="Verdana"/>
              </a:rPr>
              <a:t>turur</a:t>
            </a:r>
            <a:r>
              <a:rPr lang="tr-TR" spc="-105" dirty="0">
                <a:cs typeface="Verdana"/>
              </a:rPr>
              <a:t>.</a:t>
            </a:r>
            <a:endParaRPr lang="tr-TR" dirty="0">
              <a:cs typeface="Verdana"/>
            </a:endParaRPr>
          </a:p>
          <a:p>
            <a:pPr marL="355600" marR="5080">
              <a:spcBef>
                <a:spcPts val="2000"/>
              </a:spcBef>
            </a:pPr>
            <a:r>
              <a:rPr lang="tr-TR" spc="50" dirty="0" err="1" smtClean="0">
                <a:cs typeface="Verdana"/>
              </a:rPr>
              <a:t>Mayozda</a:t>
            </a:r>
            <a:r>
              <a:rPr lang="tr-TR" spc="50" dirty="0" smtClean="0">
                <a:cs typeface="Verdana"/>
              </a:rPr>
              <a:t> </a:t>
            </a:r>
            <a:r>
              <a:rPr lang="tr-TR" spc="15" dirty="0">
                <a:cs typeface="Verdana"/>
              </a:rPr>
              <a:t>homolog </a:t>
            </a:r>
            <a:r>
              <a:rPr lang="tr-TR" spc="-70" dirty="0">
                <a:cs typeface="Verdana"/>
              </a:rPr>
              <a:t>kromozomlar </a:t>
            </a:r>
            <a:r>
              <a:rPr lang="tr-TR" spc="-65" dirty="0">
                <a:cs typeface="Verdana"/>
              </a:rPr>
              <a:t>çiftli </a:t>
            </a:r>
            <a:r>
              <a:rPr lang="tr-TR" spc="-35" dirty="0">
                <a:cs typeface="Verdana"/>
              </a:rPr>
              <a:t>yapılar </a:t>
            </a:r>
            <a:r>
              <a:rPr lang="tr-TR" spc="-35" dirty="0" smtClean="0">
                <a:cs typeface="Verdana"/>
              </a:rPr>
              <a:t>(</a:t>
            </a:r>
            <a:r>
              <a:rPr lang="tr-TR" spc="-35" dirty="0" err="1" smtClean="0">
                <a:cs typeface="Verdana"/>
              </a:rPr>
              <a:t>tetrat</a:t>
            </a:r>
            <a:r>
              <a:rPr lang="tr-TR" spc="-35" dirty="0" smtClean="0">
                <a:cs typeface="Verdana"/>
              </a:rPr>
              <a:t>- dörtlü yapı) </a:t>
            </a:r>
            <a:r>
              <a:rPr lang="tr-TR" spc="-40" dirty="0" smtClean="0">
                <a:cs typeface="Verdana"/>
              </a:rPr>
              <a:t>yani </a:t>
            </a:r>
            <a:r>
              <a:rPr lang="tr-TR" spc="-40" dirty="0" err="1" smtClean="0">
                <a:cs typeface="Verdana"/>
              </a:rPr>
              <a:t>sinaps</a:t>
            </a:r>
            <a:r>
              <a:rPr lang="tr-TR" spc="-40" dirty="0" smtClean="0">
                <a:cs typeface="Verdana"/>
              </a:rPr>
              <a:t> </a:t>
            </a:r>
            <a:r>
              <a:rPr lang="tr-TR" spc="-105" dirty="0" smtClean="0">
                <a:cs typeface="Verdana"/>
              </a:rPr>
              <a:t>olu</a:t>
            </a:r>
            <a:r>
              <a:rPr lang="tr-TR" spc="-105" dirty="0" smtClean="0">
                <a:cs typeface="Times New Roman"/>
              </a:rPr>
              <a:t>ş</a:t>
            </a:r>
            <a:r>
              <a:rPr lang="tr-TR" spc="-105" dirty="0" smtClean="0">
                <a:cs typeface="Verdana"/>
              </a:rPr>
              <a:t>turur</a:t>
            </a:r>
            <a:r>
              <a:rPr lang="tr-TR" spc="-105" dirty="0">
                <a:cs typeface="Verdana"/>
              </a:rPr>
              <a:t>.</a:t>
            </a:r>
            <a:endParaRPr lang="tr-TR" dirty="0">
              <a:cs typeface="Verdana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7465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rgbClr val="FF0000"/>
                </a:solidFill>
              </a:rPr>
              <a:t>Mayoz</a:t>
            </a:r>
            <a:r>
              <a:rPr lang="tr-TR" b="1" dirty="0">
                <a:solidFill>
                  <a:srgbClr val="FF0000"/>
                </a:solidFill>
              </a:rPr>
              <a:t> Bölünme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pc="-95" dirty="0" err="1">
                <a:cs typeface="Verdana"/>
              </a:rPr>
              <a:t>Sinaps</a:t>
            </a:r>
            <a:r>
              <a:rPr lang="tr-TR" spc="-150" dirty="0">
                <a:cs typeface="Verdana"/>
              </a:rPr>
              <a:t> </a:t>
            </a:r>
            <a:r>
              <a:rPr lang="tr-TR" spc="-30" dirty="0">
                <a:cs typeface="Verdana"/>
              </a:rPr>
              <a:t>olu</a:t>
            </a:r>
            <a:r>
              <a:rPr lang="tr-TR" spc="-30" dirty="0">
                <a:cs typeface="Times New Roman"/>
              </a:rPr>
              <a:t>ş</a:t>
            </a:r>
            <a:r>
              <a:rPr lang="tr-TR" spc="-30" dirty="0">
                <a:cs typeface="Verdana"/>
              </a:rPr>
              <a:t>turan</a:t>
            </a:r>
            <a:r>
              <a:rPr lang="tr-TR" spc="-150" dirty="0">
                <a:cs typeface="Verdana"/>
              </a:rPr>
              <a:t> </a:t>
            </a:r>
            <a:r>
              <a:rPr lang="tr-TR" spc="-65" dirty="0">
                <a:cs typeface="Verdana"/>
              </a:rPr>
              <a:t>her</a:t>
            </a:r>
            <a:r>
              <a:rPr lang="tr-TR" spc="-155" dirty="0">
                <a:cs typeface="Verdana"/>
              </a:rPr>
              <a:t> </a:t>
            </a:r>
            <a:r>
              <a:rPr lang="tr-TR" spc="-100" dirty="0">
                <a:cs typeface="Verdana"/>
              </a:rPr>
              <a:t>bir</a:t>
            </a:r>
            <a:r>
              <a:rPr lang="tr-TR" spc="-150" dirty="0">
                <a:cs typeface="Verdana"/>
              </a:rPr>
              <a:t> </a:t>
            </a:r>
            <a:r>
              <a:rPr lang="tr-TR" spc="5" dirty="0">
                <a:cs typeface="Verdana"/>
              </a:rPr>
              <a:t>yapıya</a:t>
            </a:r>
            <a:r>
              <a:rPr lang="tr-TR" spc="-155" dirty="0">
                <a:cs typeface="Verdana"/>
              </a:rPr>
              <a:t> </a:t>
            </a:r>
            <a:r>
              <a:rPr lang="tr-TR" b="1" u="sng" spc="-25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bivalent</a:t>
            </a:r>
            <a:r>
              <a:rPr lang="tr-TR" spc="-150" dirty="0">
                <a:cs typeface="Verdana"/>
              </a:rPr>
              <a:t> </a:t>
            </a:r>
            <a:r>
              <a:rPr lang="tr-TR" spc="45" dirty="0">
                <a:cs typeface="Verdana"/>
              </a:rPr>
              <a:t>adı</a:t>
            </a:r>
            <a:r>
              <a:rPr lang="tr-TR" spc="-150" dirty="0">
                <a:cs typeface="Verdana"/>
              </a:rPr>
              <a:t> </a:t>
            </a:r>
            <a:r>
              <a:rPr lang="tr-TR" spc="-155" dirty="0">
                <a:cs typeface="Verdana"/>
              </a:rPr>
              <a:t>verilir.</a:t>
            </a:r>
            <a:endParaRPr lang="tr-TR" dirty="0">
              <a:cs typeface="Verdana"/>
            </a:endParaRPr>
          </a:p>
          <a:p>
            <a:pPr marL="355600" marR="227965">
              <a:spcBef>
                <a:spcPts val="2000"/>
              </a:spcBef>
            </a:pPr>
            <a:r>
              <a:rPr lang="tr-TR" spc="-100" dirty="0" smtClean="0">
                <a:cs typeface="Verdana"/>
              </a:rPr>
              <a:t>Her</a:t>
            </a:r>
            <a:r>
              <a:rPr lang="tr-TR" spc="-140" dirty="0" smtClean="0">
                <a:cs typeface="Verdana"/>
              </a:rPr>
              <a:t> </a:t>
            </a:r>
            <a:r>
              <a:rPr lang="tr-TR" spc="-25" dirty="0" err="1">
                <a:cs typeface="Verdana"/>
              </a:rPr>
              <a:t>bivalent</a:t>
            </a:r>
            <a:r>
              <a:rPr lang="tr-TR" spc="-145" dirty="0">
                <a:cs typeface="Verdana"/>
              </a:rPr>
              <a:t> </a:t>
            </a:r>
            <a:r>
              <a:rPr lang="tr-TR" spc="-4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dört</a:t>
            </a:r>
            <a:r>
              <a:rPr lang="tr-TR" spc="-14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pc="-65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kromatitten</a:t>
            </a:r>
            <a:r>
              <a:rPr lang="tr-TR" spc="-145" dirty="0">
                <a:solidFill>
                  <a:srgbClr val="FF0000"/>
                </a:solidFill>
                <a:cs typeface="Verdana"/>
              </a:rPr>
              <a:t> </a:t>
            </a:r>
            <a:r>
              <a:rPr lang="tr-TR" spc="-45" dirty="0">
                <a:cs typeface="Verdana"/>
              </a:rPr>
              <a:t>olu</a:t>
            </a:r>
            <a:r>
              <a:rPr lang="tr-TR" spc="-45" dirty="0">
                <a:cs typeface="Times New Roman"/>
              </a:rPr>
              <a:t>ş</a:t>
            </a:r>
            <a:r>
              <a:rPr lang="tr-TR" spc="-45" dirty="0">
                <a:cs typeface="Verdana"/>
              </a:rPr>
              <a:t>ur</a:t>
            </a:r>
            <a:r>
              <a:rPr lang="tr-TR" spc="-140" dirty="0">
                <a:cs typeface="Verdana"/>
              </a:rPr>
              <a:t> </a:t>
            </a:r>
            <a:r>
              <a:rPr lang="tr-TR" spc="15" dirty="0">
                <a:cs typeface="Verdana"/>
              </a:rPr>
              <a:t>ve</a:t>
            </a:r>
            <a:r>
              <a:rPr lang="tr-TR" spc="-145" dirty="0">
                <a:solidFill>
                  <a:srgbClr val="FF0000"/>
                </a:solidFill>
                <a:cs typeface="Verdana"/>
              </a:rPr>
              <a:t> </a:t>
            </a:r>
            <a:r>
              <a:rPr lang="tr-TR" spc="-15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tetrad</a:t>
            </a:r>
            <a:r>
              <a:rPr lang="tr-TR" spc="-140" dirty="0">
                <a:solidFill>
                  <a:srgbClr val="FF0000"/>
                </a:solidFill>
                <a:cs typeface="Verdana"/>
              </a:rPr>
              <a:t> </a:t>
            </a:r>
            <a:r>
              <a:rPr lang="tr-TR" spc="-130" dirty="0">
                <a:cs typeface="Verdana"/>
              </a:rPr>
              <a:t>(dörtlü)  </a:t>
            </a:r>
            <a:r>
              <a:rPr lang="tr-TR" spc="-15" dirty="0">
                <a:cs typeface="Verdana"/>
              </a:rPr>
              <a:t>adını</a:t>
            </a:r>
            <a:r>
              <a:rPr lang="tr-TR" spc="-155" dirty="0">
                <a:cs typeface="Verdana"/>
              </a:rPr>
              <a:t> </a:t>
            </a:r>
            <a:r>
              <a:rPr lang="tr-TR" spc="-145" dirty="0">
                <a:cs typeface="Verdana"/>
              </a:rPr>
              <a:t>alır.</a:t>
            </a:r>
            <a:endParaRPr lang="tr-TR" dirty="0">
              <a:cs typeface="Verdana"/>
            </a:endParaRPr>
          </a:p>
          <a:p>
            <a:pPr marL="355600" marR="5080">
              <a:spcBef>
                <a:spcPts val="2000"/>
              </a:spcBef>
            </a:pPr>
            <a:r>
              <a:rPr lang="tr-TR" spc="-85" dirty="0" smtClean="0">
                <a:cs typeface="Verdana"/>
              </a:rPr>
              <a:t>Dört </a:t>
            </a:r>
            <a:r>
              <a:rPr lang="tr-TR" spc="-60" dirty="0" err="1">
                <a:cs typeface="Verdana"/>
              </a:rPr>
              <a:t>kromatidin</a:t>
            </a:r>
            <a:r>
              <a:rPr lang="tr-TR" spc="-60" dirty="0">
                <a:cs typeface="Verdana"/>
              </a:rPr>
              <a:t> </a:t>
            </a:r>
            <a:r>
              <a:rPr lang="tr-TR" spc="-110" dirty="0">
                <a:cs typeface="Verdana"/>
              </a:rPr>
              <a:t>varlı</a:t>
            </a:r>
            <a:r>
              <a:rPr lang="tr-TR" spc="-110" dirty="0">
                <a:cs typeface="Times New Roman"/>
              </a:rPr>
              <a:t>ğ</a:t>
            </a:r>
            <a:r>
              <a:rPr lang="tr-TR" spc="-110" dirty="0">
                <a:cs typeface="Verdana"/>
              </a:rPr>
              <a:t>ı, </a:t>
            </a:r>
            <a:r>
              <a:rPr lang="tr-TR" spc="-65" dirty="0">
                <a:cs typeface="Verdana"/>
              </a:rPr>
              <a:t>her </a:t>
            </a:r>
            <a:r>
              <a:rPr lang="tr-TR" spc="-160" dirty="0">
                <a:cs typeface="Verdana"/>
              </a:rPr>
              <a:t>iki </a:t>
            </a:r>
            <a:r>
              <a:rPr lang="tr-TR" spc="15" dirty="0" smtClean="0">
                <a:cs typeface="Verdana"/>
              </a:rPr>
              <a:t>homolog</a:t>
            </a:r>
            <a:r>
              <a:rPr lang="tr-TR" spc="-525" dirty="0" smtClean="0">
                <a:cs typeface="Verdana"/>
              </a:rPr>
              <a:t> </a:t>
            </a:r>
            <a:r>
              <a:rPr lang="tr-TR" spc="-60" dirty="0" smtClean="0">
                <a:cs typeface="Verdana"/>
              </a:rPr>
              <a:t>kromozomun </a:t>
            </a:r>
            <a:r>
              <a:rPr lang="tr-TR" spc="-195" dirty="0">
                <a:cs typeface="Verdana"/>
              </a:rPr>
              <a:t>da  </a:t>
            </a:r>
            <a:r>
              <a:rPr lang="tr-TR" spc="-50" dirty="0">
                <a:cs typeface="Verdana"/>
              </a:rPr>
              <a:t>kendini </a:t>
            </a:r>
            <a:r>
              <a:rPr lang="tr-TR" spc="-25" dirty="0">
                <a:cs typeface="Verdana"/>
              </a:rPr>
              <a:t>e</a:t>
            </a:r>
            <a:r>
              <a:rPr lang="tr-TR" spc="-25" dirty="0">
                <a:cs typeface="Times New Roman"/>
              </a:rPr>
              <a:t>ş</a:t>
            </a:r>
            <a:r>
              <a:rPr lang="tr-TR" spc="-25" dirty="0">
                <a:cs typeface="Verdana"/>
              </a:rPr>
              <a:t>ledi</a:t>
            </a:r>
            <a:r>
              <a:rPr lang="tr-TR" spc="-25" dirty="0">
                <a:cs typeface="Times New Roman"/>
              </a:rPr>
              <a:t>ğ</a:t>
            </a:r>
            <a:r>
              <a:rPr lang="tr-TR" spc="-25" dirty="0">
                <a:cs typeface="Verdana"/>
              </a:rPr>
              <a:t>ini</a:t>
            </a:r>
            <a:r>
              <a:rPr lang="tr-TR" spc="-254" dirty="0">
                <a:cs typeface="Verdana"/>
              </a:rPr>
              <a:t> </a:t>
            </a:r>
            <a:r>
              <a:rPr lang="tr-TR" spc="-120" dirty="0">
                <a:cs typeface="Verdana"/>
              </a:rPr>
              <a:t>gösterir.</a:t>
            </a:r>
            <a:endParaRPr lang="tr-TR" dirty="0"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lang="tr-TR" spc="-25" dirty="0" smtClean="0">
                <a:cs typeface="Verdana"/>
              </a:rPr>
              <a:t>Haploit</a:t>
            </a:r>
            <a:r>
              <a:rPr lang="tr-TR" spc="-150" dirty="0" smtClean="0">
                <a:cs typeface="Verdana"/>
              </a:rPr>
              <a:t> </a:t>
            </a:r>
            <a:r>
              <a:rPr lang="tr-TR" spc="-25" dirty="0">
                <a:cs typeface="Verdana"/>
              </a:rPr>
              <a:t>duruma</a:t>
            </a:r>
            <a:r>
              <a:rPr lang="tr-TR" spc="-155" dirty="0">
                <a:cs typeface="Verdana"/>
              </a:rPr>
              <a:t> </a:t>
            </a:r>
            <a:r>
              <a:rPr lang="tr-TR" spc="-15" dirty="0">
                <a:cs typeface="Verdana"/>
              </a:rPr>
              <a:t>gelmek</a:t>
            </a:r>
            <a:r>
              <a:rPr lang="tr-TR" spc="-150" dirty="0">
                <a:cs typeface="Verdana"/>
              </a:rPr>
              <a:t> </a:t>
            </a:r>
            <a:r>
              <a:rPr lang="tr-TR" spc="-25" dirty="0">
                <a:cs typeface="Verdana"/>
              </a:rPr>
              <a:t>için</a:t>
            </a:r>
            <a:r>
              <a:rPr lang="tr-TR" spc="-150" dirty="0">
                <a:cs typeface="Verdana"/>
              </a:rPr>
              <a:t> </a:t>
            </a:r>
            <a:r>
              <a:rPr lang="tr-TR" spc="-160" dirty="0">
                <a:cs typeface="Verdana"/>
              </a:rPr>
              <a:t>iki</a:t>
            </a:r>
            <a:r>
              <a:rPr lang="tr-TR" spc="-150" dirty="0">
                <a:cs typeface="Verdana"/>
              </a:rPr>
              <a:t> </a:t>
            </a:r>
            <a:r>
              <a:rPr lang="tr-TR" dirty="0">
                <a:cs typeface="Verdana"/>
              </a:rPr>
              <a:t>bölünme</a:t>
            </a:r>
            <a:r>
              <a:rPr lang="tr-TR" spc="-150" dirty="0">
                <a:cs typeface="Verdana"/>
              </a:rPr>
              <a:t> </a:t>
            </a:r>
            <a:r>
              <a:rPr lang="tr-TR" spc="-100" dirty="0">
                <a:cs typeface="Verdana"/>
              </a:rPr>
              <a:t>gereklidir:</a:t>
            </a:r>
            <a:endParaRPr lang="tr-TR" dirty="0">
              <a:cs typeface="Verdana"/>
            </a:endParaRPr>
          </a:p>
          <a:p>
            <a:pPr marL="869950" lvl="1" indent="-457200">
              <a:spcBef>
                <a:spcPts val="600"/>
              </a:spcBef>
              <a:buFont typeface="Wingdings" pitchFamily="2" charset="2"/>
              <a:buChar char="ü"/>
              <a:tabLst>
                <a:tab pos="691515" algn="l"/>
              </a:tabLst>
            </a:pPr>
            <a:r>
              <a:rPr lang="tr-TR" sz="2400" u="sng" spc="-40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İ</a:t>
            </a:r>
            <a:r>
              <a:rPr lang="tr-TR" sz="2400" u="sng" spc="-40" dirty="0" smtClean="0">
                <a:uFill>
                  <a:solidFill>
                    <a:srgbClr val="000000"/>
                  </a:solidFill>
                </a:uFill>
                <a:cs typeface="Verdana"/>
              </a:rPr>
              <a:t>ndirgeyici</a:t>
            </a:r>
            <a:r>
              <a:rPr lang="tr-TR" sz="2400" spc="-140" dirty="0" smtClean="0">
                <a:cs typeface="Verdana"/>
              </a:rPr>
              <a:t> </a:t>
            </a:r>
            <a:r>
              <a:rPr lang="tr-TR" sz="2400" dirty="0" smtClean="0">
                <a:cs typeface="Verdana"/>
              </a:rPr>
              <a:t>bölünme (</a:t>
            </a:r>
            <a:r>
              <a:rPr lang="tr-TR" sz="2400" dirty="0" err="1" smtClean="0">
                <a:cs typeface="Verdana"/>
              </a:rPr>
              <a:t>Mayoz</a:t>
            </a:r>
            <a:r>
              <a:rPr lang="tr-TR" sz="2400" dirty="0" smtClean="0">
                <a:cs typeface="Verdana"/>
              </a:rPr>
              <a:t> I)</a:t>
            </a:r>
            <a:endParaRPr lang="tr-TR" sz="2400" dirty="0">
              <a:cs typeface="Verdana"/>
            </a:endParaRPr>
          </a:p>
          <a:p>
            <a:pPr marL="869950" lvl="1" indent="-457200">
              <a:spcBef>
                <a:spcPts val="540"/>
              </a:spcBef>
              <a:buFont typeface="Wingdings" pitchFamily="2" charset="2"/>
              <a:buChar char="ü"/>
              <a:tabLst>
                <a:tab pos="691515" algn="l"/>
              </a:tabLst>
            </a:pPr>
            <a:r>
              <a:rPr lang="tr-TR" sz="2400" u="sng" spc="-50" dirty="0" smtClean="0">
                <a:uFill>
                  <a:solidFill>
                    <a:srgbClr val="000000"/>
                  </a:solidFill>
                </a:uFill>
                <a:cs typeface="Verdana"/>
              </a:rPr>
              <a:t>E</a:t>
            </a:r>
            <a:r>
              <a:rPr lang="tr-TR" sz="2400" u="sng" spc="-50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ş</a:t>
            </a:r>
            <a:r>
              <a:rPr lang="tr-TR" sz="2400" u="sng" spc="-50" dirty="0" smtClean="0">
                <a:uFill>
                  <a:solidFill>
                    <a:srgbClr val="000000"/>
                  </a:solidFill>
                </a:uFill>
                <a:cs typeface="Verdana"/>
              </a:rPr>
              <a:t>itleyici</a:t>
            </a:r>
            <a:r>
              <a:rPr lang="tr-TR" sz="2400" spc="-140" dirty="0" smtClean="0">
                <a:cs typeface="Verdana"/>
              </a:rPr>
              <a:t> </a:t>
            </a:r>
            <a:r>
              <a:rPr lang="tr-TR" sz="2400" dirty="0" smtClean="0">
                <a:cs typeface="Verdana"/>
              </a:rPr>
              <a:t>bölünme (</a:t>
            </a:r>
            <a:r>
              <a:rPr lang="tr-TR" sz="2400" dirty="0" err="1" smtClean="0">
                <a:cs typeface="Verdana"/>
              </a:rPr>
              <a:t>Mayoz</a:t>
            </a:r>
            <a:r>
              <a:rPr lang="tr-TR" sz="2400" dirty="0" smtClean="0">
                <a:cs typeface="Verdana"/>
              </a:rPr>
              <a:t> II)</a:t>
            </a:r>
            <a:endParaRPr lang="tr-TR" sz="2400" dirty="0">
              <a:cs typeface="Verdana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0801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12"/>
          <a:stretch/>
        </p:blipFill>
        <p:spPr bwMode="auto">
          <a:xfrm>
            <a:off x="5072459" y="-17553"/>
            <a:ext cx="4089719" cy="68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323528" y="0"/>
            <a:ext cx="4536504" cy="2836912"/>
          </a:xfrm>
        </p:spPr>
        <p:txBody>
          <a:bodyPr>
            <a:noAutofit/>
          </a:bodyPr>
          <a:lstStyle/>
          <a:p>
            <a:pPr marL="0" lvl="1" indent="0">
              <a:buNone/>
            </a:pPr>
            <a:r>
              <a:rPr lang="tr-TR" sz="2800" b="1" spc="-4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Times New Roman"/>
              </a:rPr>
              <a:t>İ</a:t>
            </a:r>
            <a:r>
              <a:rPr lang="tr-TR" sz="2800" b="1" spc="-4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ndirgeyici</a:t>
            </a:r>
            <a:r>
              <a:rPr lang="tr-TR" sz="2800" b="1" spc="-140" dirty="0">
                <a:solidFill>
                  <a:srgbClr val="FF0000"/>
                </a:solidFill>
                <a:cs typeface="Verdana"/>
              </a:rPr>
              <a:t> </a:t>
            </a:r>
            <a:r>
              <a:rPr lang="tr-TR" sz="2800" b="1" dirty="0">
                <a:solidFill>
                  <a:srgbClr val="FF0000"/>
                </a:solidFill>
                <a:cs typeface="Verdana"/>
              </a:rPr>
              <a:t>bölünme (</a:t>
            </a:r>
            <a:r>
              <a:rPr lang="tr-TR" sz="2800" b="1" dirty="0" err="1">
                <a:solidFill>
                  <a:srgbClr val="FF0000"/>
                </a:solidFill>
                <a:cs typeface="Verdana"/>
              </a:rPr>
              <a:t>Mayoz</a:t>
            </a:r>
            <a:r>
              <a:rPr lang="tr-TR" sz="2800" b="1" dirty="0">
                <a:solidFill>
                  <a:srgbClr val="FF0000"/>
                </a:solidFill>
                <a:cs typeface="Verdana"/>
              </a:rPr>
              <a:t> I)</a:t>
            </a:r>
          </a:p>
          <a:p>
            <a:r>
              <a:rPr lang="tr-TR" sz="2400" spc="1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homolog </a:t>
            </a:r>
            <a:r>
              <a:rPr lang="tr-TR" sz="2400" spc="15" dirty="0">
                <a:solidFill>
                  <a:srgbClr val="FF0000"/>
                </a:solidFill>
                <a:cs typeface="Verdana"/>
              </a:rPr>
              <a:t> </a:t>
            </a:r>
            <a:r>
              <a:rPr lang="tr-TR" sz="2400" spc="-7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kromozomlar </a:t>
            </a:r>
            <a:r>
              <a:rPr lang="tr-TR" sz="2400" spc="-6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birbirinden</a:t>
            </a:r>
            <a:r>
              <a:rPr lang="tr-TR" sz="2400" spc="-240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400" spc="-155" dirty="0">
                <a:uFill>
                  <a:solidFill>
                    <a:srgbClr val="000000"/>
                  </a:solidFill>
                </a:uFill>
                <a:cs typeface="Verdana"/>
              </a:rPr>
              <a:t>ayrılır</a:t>
            </a:r>
            <a:r>
              <a:rPr lang="tr-TR" sz="2400" spc="-155" dirty="0">
                <a:cs typeface="Verdana"/>
              </a:rPr>
              <a:t>.</a:t>
            </a:r>
            <a:endParaRPr lang="tr-TR" sz="2400" dirty="0">
              <a:cs typeface="Verdana"/>
            </a:endParaRPr>
          </a:p>
          <a:p>
            <a:r>
              <a:rPr lang="tr-TR" sz="2400" spc="-70" dirty="0">
                <a:cs typeface="Verdana"/>
              </a:rPr>
              <a:t>Dolayısıyla </a:t>
            </a:r>
            <a:r>
              <a:rPr lang="tr-TR" sz="2400" spc="-55" dirty="0" err="1">
                <a:cs typeface="Verdana"/>
              </a:rPr>
              <a:t>tetrat</a:t>
            </a:r>
            <a:r>
              <a:rPr lang="tr-TR" sz="2400" spc="-55" dirty="0">
                <a:cs typeface="Verdana"/>
              </a:rPr>
              <a:t> </a:t>
            </a:r>
            <a:r>
              <a:rPr lang="tr-TR" sz="2400" dirty="0" smtClean="0">
                <a:cs typeface="Verdana"/>
              </a:rPr>
              <a:t>yapı </a:t>
            </a:r>
            <a:r>
              <a:rPr lang="tr-TR" sz="2400" spc="-55" dirty="0">
                <a:cs typeface="Verdana"/>
              </a:rPr>
              <a:t>yarıya </a:t>
            </a:r>
            <a:r>
              <a:rPr lang="tr-TR" sz="2400" spc="-70" dirty="0">
                <a:cs typeface="Verdana"/>
              </a:rPr>
              <a:t>inerek </a:t>
            </a:r>
            <a:r>
              <a:rPr lang="tr-TR" sz="2400" spc="-20" dirty="0" err="1">
                <a:uFill>
                  <a:solidFill>
                    <a:srgbClr val="000000"/>
                  </a:solidFill>
                </a:uFill>
                <a:cs typeface="Verdana"/>
              </a:rPr>
              <a:t>diyat</a:t>
            </a:r>
            <a:r>
              <a:rPr lang="tr-TR" sz="2400" spc="-20" dirty="0">
                <a:cs typeface="Verdana"/>
              </a:rPr>
              <a:t> </a:t>
            </a:r>
            <a:r>
              <a:rPr lang="tr-TR" sz="2400" spc="-165" dirty="0">
                <a:cs typeface="Verdana"/>
              </a:rPr>
              <a:t>(iki  </a:t>
            </a:r>
            <a:r>
              <a:rPr lang="tr-TR" sz="2400" spc="-80" dirty="0" err="1">
                <a:cs typeface="Verdana"/>
              </a:rPr>
              <a:t>kromatidli</a:t>
            </a:r>
            <a:r>
              <a:rPr lang="tr-TR" sz="2400" spc="-80" dirty="0">
                <a:cs typeface="Verdana"/>
              </a:rPr>
              <a:t>) </a:t>
            </a:r>
            <a:r>
              <a:rPr lang="tr-TR" sz="2400" spc="-20" dirty="0">
                <a:uFill>
                  <a:solidFill>
                    <a:srgbClr val="000000"/>
                  </a:solidFill>
                </a:uFill>
                <a:cs typeface="Verdana"/>
              </a:rPr>
              <a:t>haline</a:t>
            </a:r>
            <a:r>
              <a:rPr lang="tr-TR" sz="2400" spc="-229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400" spc="-50" dirty="0">
                <a:uFill>
                  <a:solidFill>
                    <a:srgbClr val="000000"/>
                  </a:solidFill>
                </a:uFill>
                <a:cs typeface="Verdana"/>
              </a:rPr>
              <a:t>dönü</a:t>
            </a:r>
            <a:r>
              <a:rPr lang="tr-TR" sz="2400" spc="-50" dirty="0">
                <a:uFill>
                  <a:solidFill>
                    <a:srgbClr val="000000"/>
                  </a:solidFill>
                </a:uFill>
                <a:cs typeface="Times New Roman"/>
              </a:rPr>
              <a:t>ş</a:t>
            </a:r>
            <a:r>
              <a:rPr lang="tr-TR" sz="2400" spc="-50" dirty="0">
                <a:uFill>
                  <a:solidFill>
                    <a:srgbClr val="000000"/>
                  </a:solidFill>
                </a:uFill>
                <a:cs typeface="Verdana"/>
              </a:rPr>
              <a:t>ür</a:t>
            </a:r>
            <a:r>
              <a:rPr lang="tr-TR" sz="2400" spc="-50" dirty="0">
                <a:cs typeface="Verdana"/>
              </a:rPr>
              <a:t>.</a:t>
            </a:r>
            <a:endParaRPr lang="tr-TR" sz="2400" dirty="0">
              <a:cs typeface="Verdana"/>
            </a:endParaRPr>
          </a:p>
          <a:p>
            <a:endParaRPr lang="tr-TR" sz="2400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323746" y="2564903"/>
            <a:ext cx="4748931" cy="4240047"/>
          </a:xfrm>
        </p:spPr>
        <p:txBody>
          <a:bodyPr>
            <a:noAutofit/>
          </a:bodyPr>
          <a:lstStyle/>
          <a:p>
            <a:pPr marL="0" lvl="1" indent="0">
              <a:buNone/>
            </a:pPr>
            <a:r>
              <a:rPr lang="tr-TR" sz="2800" b="1" spc="-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E</a:t>
            </a:r>
            <a:r>
              <a:rPr lang="tr-TR" sz="2800" b="1" spc="-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Times New Roman"/>
              </a:rPr>
              <a:t>ş</a:t>
            </a:r>
            <a:r>
              <a:rPr lang="tr-TR" sz="2800" b="1" spc="-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itleyici</a:t>
            </a:r>
            <a:r>
              <a:rPr lang="tr-TR" sz="2800" b="1" spc="-140" dirty="0">
                <a:solidFill>
                  <a:srgbClr val="FF0000"/>
                </a:solidFill>
                <a:cs typeface="Verdana"/>
              </a:rPr>
              <a:t> </a:t>
            </a:r>
            <a:r>
              <a:rPr lang="tr-TR" sz="2800" b="1" dirty="0">
                <a:solidFill>
                  <a:srgbClr val="FF0000"/>
                </a:solidFill>
                <a:cs typeface="Verdana"/>
              </a:rPr>
              <a:t>bölünme (</a:t>
            </a:r>
            <a:r>
              <a:rPr lang="tr-TR" sz="2800" b="1" dirty="0" err="1">
                <a:solidFill>
                  <a:srgbClr val="FF0000"/>
                </a:solidFill>
                <a:cs typeface="Verdana"/>
              </a:rPr>
              <a:t>Mayoz</a:t>
            </a:r>
            <a:r>
              <a:rPr lang="tr-TR" sz="2800" b="1" dirty="0">
                <a:solidFill>
                  <a:srgbClr val="FF0000"/>
                </a:solidFill>
                <a:cs typeface="Verdana"/>
              </a:rPr>
              <a:t> II)</a:t>
            </a:r>
          </a:p>
          <a:p>
            <a:pPr marL="355600" marR="315595">
              <a:spcBef>
                <a:spcPts val="2000"/>
              </a:spcBef>
            </a:pPr>
            <a:r>
              <a:rPr lang="tr-TR" sz="2400" spc="10" dirty="0">
                <a:cs typeface="Verdana"/>
              </a:rPr>
              <a:t>karde</a:t>
            </a:r>
            <a:r>
              <a:rPr lang="tr-TR" sz="2400" spc="10" dirty="0">
                <a:cs typeface="Times New Roman"/>
              </a:rPr>
              <a:t>ş</a:t>
            </a:r>
            <a:r>
              <a:rPr lang="tr-TR" sz="2400" spc="-95" dirty="0">
                <a:cs typeface="Times New Roman"/>
              </a:rPr>
              <a:t> </a:t>
            </a:r>
            <a:r>
              <a:rPr lang="tr-TR" sz="2400" u="sng" spc="-100" dirty="0" err="1">
                <a:uFill>
                  <a:solidFill>
                    <a:srgbClr val="000000"/>
                  </a:solidFill>
                </a:uFill>
                <a:cs typeface="Verdana"/>
              </a:rPr>
              <a:t>kromatidler</a:t>
            </a:r>
            <a:r>
              <a:rPr lang="tr-TR" sz="2400" u="sng" spc="-100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400" spc="-100" dirty="0">
                <a:cs typeface="Verdana"/>
              </a:rPr>
              <a:t> </a:t>
            </a:r>
            <a:r>
              <a:rPr lang="tr-TR" sz="2400" u="sng" spc="-60" dirty="0">
                <a:uFill>
                  <a:solidFill>
                    <a:srgbClr val="000000"/>
                  </a:solidFill>
                </a:uFill>
                <a:cs typeface="Verdana"/>
              </a:rPr>
              <a:t>birbirinden</a:t>
            </a:r>
            <a:r>
              <a:rPr lang="tr-TR" sz="2400" u="sng" spc="-15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400" u="sng" spc="-155" dirty="0" smtClean="0">
                <a:uFill>
                  <a:solidFill>
                    <a:srgbClr val="000000"/>
                  </a:solidFill>
                </a:uFill>
                <a:cs typeface="Verdana"/>
              </a:rPr>
              <a:t>ayrılır</a:t>
            </a:r>
            <a:r>
              <a:rPr lang="tr-TR" sz="2400" spc="-155" dirty="0" smtClean="0">
                <a:cs typeface="Verdana"/>
              </a:rPr>
              <a:t>.</a:t>
            </a:r>
            <a:endParaRPr lang="tr-TR" sz="2400" dirty="0" smtClean="0">
              <a:cs typeface="Verdana"/>
            </a:endParaRPr>
          </a:p>
          <a:p>
            <a:pPr marL="355600" marR="315595">
              <a:spcBef>
                <a:spcPts val="2000"/>
              </a:spcBef>
            </a:pPr>
            <a:r>
              <a:rPr lang="tr-TR" sz="2400" spc="-70" dirty="0" smtClean="0">
                <a:cs typeface="Verdana"/>
              </a:rPr>
              <a:t>Dolayısıyla </a:t>
            </a:r>
            <a:r>
              <a:rPr lang="tr-TR" sz="2400" spc="-20" dirty="0" err="1">
                <a:cs typeface="Verdana"/>
              </a:rPr>
              <a:t>diyat</a:t>
            </a:r>
            <a:r>
              <a:rPr lang="tr-TR" sz="2400" spc="-20" dirty="0">
                <a:cs typeface="Verdana"/>
              </a:rPr>
              <a:t> </a:t>
            </a:r>
            <a:r>
              <a:rPr lang="tr-TR" sz="2400" spc="-20" dirty="0" smtClean="0">
                <a:cs typeface="Verdana"/>
              </a:rPr>
              <a:t> </a:t>
            </a:r>
            <a:r>
              <a:rPr lang="tr-TR" sz="2400" dirty="0" smtClean="0">
                <a:cs typeface="Verdana"/>
              </a:rPr>
              <a:t>yapı </a:t>
            </a:r>
            <a:r>
              <a:rPr lang="tr-TR" sz="2400" spc="-55" dirty="0">
                <a:cs typeface="Verdana"/>
              </a:rPr>
              <a:t>yarıya </a:t>
            </a:r>
            <a:r>
              <a:rPr lang="tr-TR" sz="2400" spc="-70" dirty="0">
                <a:cs typeface="Verdana"/>
              </a:rPr>
              <a:t>inerek </a:t>
            </a:r>
            <a:r>
              <a:rPr lang="tr-TR" sz="2400" u="sng" spc="50" dirty="0" err="1">
                <a:uFill>
                  <a:solidFill>
                    <a:srgbClr val="000000"/>
                  </a:solidFill>
                </a:uFill>
                <a:cs typeface="Verdana"/>
              </a:rPr>
              <a:t>monad</a:t>
            </a:r>
            <a:r>
              <a:rPr lang="tr-TR" sz="2400" spc="-535" dirty="0">
                <a:cs typeface="Verdana"/>
              </a:rPr>
              <a:t> </a:t>
            </a:r>
            <a:r>
              <a:rPr lang="tr-TR" sz="2400" spc="-90" dirty="0">
                <a:cs typeface="Verdana"/>
              </a:rPr>
              <a:t>(tek  </a:t>
            </a:r>
            <a:r>
              <a:rPr lang="tr-TR" sz="2400" spc="-80" dirty="0" err="1">
                <a:cs typeface="Verdana"/>
              </a:rPr>
              <a:t>kromatidli</a:t>
            </a:r>
            <a:r>
              <a:rPr lang="tr-TR" sz="2400" spc="-80" dirty="0">
                <a:cs typeface="Verdana"/>
              </a:rPr>
              <a:t>) </a:t>
            </a:r>
            <a:r>
              <a:rPr lang="tr-TR" sz="2400" spc="-70" dirty="0">
                <a:cs typeface="Verdana"/>
              </a:rPr>
              <a:t>yapısı</a:t>
            </a:r>
            <a:r>
              <a:rPr lang="tr-TR" sz="2400" spc="-229" dirty="0">
                <a:cs typeface="Verdana"/>
              </a:rPr>
              <a:t> </a:t>
            </a:r>
            <a:r>
              <a:rPr lang="tr-TR" sz="2400" spc="-85" dirty="0" smtClean="0">
                <a:cs typeface="Verdana"/>
              </a:rPr>
              <a:t>olu</a:t>
            </a:r>
            <a:r>
              <a:rPr lang="tr-TR" sz="2400" spc="-85" dirty="0" smtClean="0">
                <a:cs typeface="Times New Roman"/>
              </a:rPr>
              <a:t>ş</a:t>
            </a:r>
            <a:r>
              <a:rPr lang="tr-TR" sz="2400" spc="-85" dirty="0" smtClean="0">
                <a:cs typeface="Verdana"/>
              </a:rPr>
              <a:t>ur.</a:t>
            </a:r>
            <a:endParaRPr lang="tr-TR" sz="2400" dirty="0" smtClean="0">
              <a:cs typeface="Verdana"/>
            </a:endParaRPr>
          </a:p>
          <a:p>
            <a:pPr marL="355600" marR="248920">
              <a:spcBef>
                <a:spcPts val="2000"/>
              </a:spcBef>
            </a:pPr>
            <a:r>
              <a:rPr lang="tr-TR" sz="2400" spc="-15" dirty="0" smtClean="0">
                <a:cs typeface="Verdana"/>
              </a:rPr>
              <a:t>Sonuçta </a:t>
            </a:r>
            <a:r>
              <a:rPr lang="tr-TR" sz="2400" spc="-65" dirty="0">
                <a:cs typeface="Verdana"/>
              </a:rPr>
              <a:t>her </a:t>
            </a:r>
            <a:r>
              <a:rPr lang="tr-TR" sz="2400" spc="-114" dirty="0">
                <a:cs typeface="Verdana"/>
              </a:rPr>
              <a:t>biri </a:t>
            </a:r>
            <a:r>
              <a:rPr lang="tr-TR" sz="2400" spc="50" dirty="0" err="1">
                <a:cs typeface="Verdana"/>
              </a:rPr>
              <a:t>monad</a:t>
            </a:r>
            <a:r>
              <a:rPr lang="tr-TR" sz="2400" spc="50" dirty="0">
                <a:cs typeface="Verdana"/>
              </a:rPr>
              <a:t> </a:t>
            </a:r>
            <a:r>
              <a:rPr lang="tr-TR" sz="2400" spc="-25" dirty="0">
                <a:cs typeface="Verdana"/>
              </a:rPr>
              <a:t>içeren,  </a:t>
            </a:r>
            <a:r>
              <a:rPr lang="tr-TR" sz="2400" spc="-40" dirty="0">
                <a:cs typeface="Verdana"/>
              </a:rPr>
              <a:t>yani </a:t>
            </a:r>
            <a:r>
              <a:rPr lang="tr-TR" sz="2400" spc="-15" dirty="0">
                <a:cs typeface="Verdana"/>
              </a:rPr>
              <a:t>haploit </a:t>
            </a:r>
            <a:r>
              <a:rPr lang="tr-TR" sz="2400" spc="-65" dirty="0">
                <a:cs typeface="Verdana"/>
              </a:rPr>
              <a:t>kromozom</a:t>
            </a:r>
            <a:r>
              <a:rPr lang="tr-TR" sz="2400" spc="-415" dirty="0">
                <a:cs typeface="Verdana"/>
              </a:rPr>
              <a:t> </a:t>
            </a:r>
            <a:r>
              <a:rPr lang="tr-TR" sz="2400" spc="-50" dirty="0">
                <a:cs typeface="Verdana"/>
              </a:rPr>
              <a:t>takımına  </a:t>
            </a:r>
            <a:r>
              <a:rPr lang="tr-TR" sz="2400" spc="-40" dirty="0">
                <a:cs typeface="Verdana"/>
              </a:rPr>
              <a:t>sahip </a:t>
            </a:r>
            <a:r>
              <a:rPr lang="tr-TR" sz="2400" spc="-40" dirty="0">
                <a:uFill>
                  <a:solidFill>
                    <a:srgbClr val="000000"/>
                  </a:solidFill>
                </a:uFill>
                <a:cs typeface="Verdana"/>
              </a:rPr>
              <a:t>dört </a:t>
            </a:r>
            <a:r>
              <a:rPr lang="tr-TR" sz="2400" dirty="0">
                <a:uFill>
                  <a:solidFill>
                    <a:srgbClr val="000000"/>
                  </a:solidFill>
                </a:uFill>
                <a:cs typeface="Verdana"/>
              </a:rPr>
              <a:t>hücre</a:t>
            </a:r>
            <a:r>
              <a:rPr lang="tr-TR" sz="2400" spc="-380" dirty="0">
                <a:cs typeface="Verdana"/>
              </a:rPr>
              <a:t> </a:t>
            </a:r>
            <a:r>
              <a:rPr lang="tr-TR" sz="2400" spc="-85" dirty="0">
                <a:cs typeface="Verdana"/>
              </a:rPr>
              <a:t>olu</a:t>
            </a:r>
            <a:r>
              <a:rPr lang="tr-TR" sz="2400" spc="-85" dirty="0">
                <a:cs typeface="Times New Roman"/>
              </a:rPr>
              <a:t>ş</a:t>
            </a:r>
            <a:r>
              <a:rPr lang="tr-TR" sz="2400" spc="-85" dirty="0">
                <a:cs typeface="Verdana"/>
              </a:rPr>
              <a:t>ur.</a:t>
            </a:r>
            <a:endParaRPr lang="tr-TR" sz="2400" dirty="0">
              <a:cs typeface="Verdana"/>
            </a:endParaRP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20912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45"/>
          <a:stretch/>
        </p:blipFill>
        <p:spPr bwMode="auto">
          <a:xfrm>
            <a:off x="-55233" y="836712"/>
            <a:ext cx="9199233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097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86"/>
          <a:stretch/>
        </p:blipFill>
        <p:spPr bwMode="auto">
          <a:xfrm>
            <a:off x="-68403" y="651520"/>
            <a:ext cx="9212403" cy="56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859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b="1" spc="-90" dirty="0" err="1" smtClean="0">
                <a:solidFill>
                  <a:srgbClr val="FF0000"/>
                </a:solidFill>
                <a:cs typeface="Verdana"/>
              </a:rPr>
              <a:t>Profaz</a:t>
            </a:r>
            <a:r>
              <a:rPr lang="tr-TR" b="1" spc="-765" dirty="0" smtClean="0">
                <a:solidFill>
                  <a:srgbClr val="FF0000"/>
                </a:solidFill>
                <a:cs typeface="Verdana"/>
              </a:rPr>
              <a:t> </a:t>
            </a:r>
            <a:r>
              <a:rPr lang="tr-TR" b="1" spc="-705" dirty="0" smtClean="0">
                <a:solidFill>
                  <a:srgbClr val="FF0000"/>
                </a:solidFill>
                <a:cs typeface="Verdana"/>
              </a:rPr>
              <a:t>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4834880" cy="4525963"/>
          </a:xfrm>
        </p:spPr>
        <p:txBody>
          <a:bodyPr>
            <a:normAutofit fontScale="92500"/>
          </a:bodyPr>
          <a:lstStyle/>
          <a:p>
            <a:pPr marL="355600" marR="818515">
              <a:spcBef>
                <a:spcPts val="100"/>
              </a:spcBef>
            </a:pPr>
            <a:r>
              <a:rPr lang="tr-TR" u="sng" spc="-75" dirty="0">
                <a:uFill>
                  <a:solidFill>
                    <a:srgbClr val="000000"/>
                  </a:solidFill>
                </a:uFill>
                <a:cs typeface="Verdana"/>
              </a:rPr>
              <a:t>Kromatin </a:t>
            </a:r>
            <a:r>
              <a:rPr lang="tr-TR" u="sng" spc="-105" dirty="0">
                <a:uFill>
                  <a:solidFill>
                    <a:srgbClr val="000000"/>
                  </a:solidFill>
                </a:uFill>
                <a:cs typeface="Verdana"/>
              </a:rPr>
              <a:t>iplikler</a:t>
            </a:r>
            <a:r>
              <a:rPr lang="tr-TR" spc="-105" dirty="0">
                <a:cs typeface="Verdana"/>
              </a:rPr>
              <a:t> </a:t>
            </a:r>
            <a:r>
              <a:rPr lang="tr-TR" spc="-90" dirty="0">
                <a:cs typeface="Verdana"/>
              </a:rPr>
              <a:t>kısalıp  </a:t>
            </a:r>
            <a:r>
              <a:rPr lang="tr-TR" spc="-50" dirty="0">
                <a:cs typeface="Verdana"/>
              </a:rPr>
              <a:t>kalınla</a:t>
            </a:r>
            <a:r>
              <a:rPr lang="tr-TR" spc="-50" dirty="0">
                <a:cs typeface="Times New Roman"/>
              </a:rPr>
              <a:t>ş</a:t>
            </a:r>
            <a:r>
              <a:rPr lang="tr-TR" spc="-50" dirty="0">
                <a:cs typeface="Verdana"/>
              </a:rPr>
              <a:t>arak </a:t>
            </a:r>
            <a:r>
              <a:rPr lang="tr-TR" u="sng" spc="-85" dirty="0">
                <a:uFill>
                  <a:solidFill>
                    <a:srgbClr val="000000"/>
                  </a:solidFill>
                </a:uFill>
                <a:cs typeface="Verdana"/>
              </a:rPr>
              <a:t>kromozom</a:t>
            </a:r>
            <a:r>
              <a:rPr lang="tr-TR" spc="-85" dirty="0">
                <a:cs typeface="Verdana"/>
              </a:rPr>
              <a:t> </a:t>
            </a:r>
            <a:r>
              <a:rPr lang="tr-TR" spc="-65" dirty="0">
                <a:cs typeface="Verdana"/>
              </a:rPr>
              <a:t>halini</a:t>
            </a:r>
            <a:r>
              <a:rPr lang="tr-TR" spc="-210" dirty="0">
                <a:cs typeface="Verdana"/>
              </a:rPr>
              <a:t> </a:t>
            </a:r>
            <a:r>
              <a:rPr lang="tr-TR" spc="-120" dirty="0">
                <a:cs typeface="Verdana"/>
              </a:rPr>
              <a:t>alırlar.</a:t>
            </a:r>
            <a:endParaRPr lang="tr-TR" dirty="0">
              <a:cs typeface="Verdana"/>
            </a:endParaRPr>
          </a:p>
          <a:p>
            <a:pPr marL="355600" marR="5080">
              <a:spcBef>
                <a:spcPts val="2000"/>
              </a:spcBef>
            </a:pPr>
            <a:r>
              <a:rPr lang="tr-TR" dirty="0" smtClean="0">
                <a:cs typeface="Verdana"/>
              </a:rPr>
              <a:t>Homolog </a:t>
            </a:r>
            <a:r>
              <a:rPr lang="tr-TR" spc="-65" dirty="0">
                <a:cs typeface="Verdana"/>
              </a:rPr>
              <a:t>kromozom </a:t>
            </a:r>
            <a:r>
              <a:rPr lang="tr-TR" spc="-60" dirty="0">
                <a:cs typeface="Verdana"/>
              </a:rPr>
              <a:t>çiftinin </a:t>
            </a:r>
            <a:r>
              <a:rPr lang="tr-TR" spc="-75" dirty="0" smtClean="0">
                <a:cs typeface="Verdana"/>
              </a:rPr>
              <a:t>üyeleri </a:t>
            </a:r>
            <a:r>
              <a:rPr lang="tr-TR" b="1" spc="-75" dirty="0" err="1" smtClean="0">
                <a:solidFill>
                  <a:srgbClr val="FF0000"/>
                </a:solidFill>
                <a:cs typeface="Verdana"/>
              </a:rPr>
              <a:t>sinaps</a:t>
            </a:r>
            <a:r>
              <a:rPr lang="tr-TR" spc="-75" dirty="0" smtClean="0">
                <a:cs typeface="Verdana"/>
              </a:rPr>
              <a:t> </a:t>
            </a:r>
            <a:r>
              <a:rPr lang="tr-TR" spc="-60" dirty="0" smtClean="0">
                <a:cs typeface="Verdana"/>
              </a:rPr>
              <a:t>yaparlar</a:t>
            </a:r>
            <a:r>
              <a:rPr lang="tr-TR" spc="-60" dirty="0">
                <a:cs typeface="Verdana"/>
              </a:rPr>
              <a:t>.</a:t>
            </a:r>
            <a:endParaRPr lang="tr-TR" dirty="0">
              <a:cs typeface="Verdana"/>
            </a:endParaRPr>
          </a:p>
          <a:p>
            <a:pPr marL="355600" marR="583565">
              <a:spcBef>
                <a:spcPts val="2000"/>
              </a:spcBef>
            </a:pPr>
            <a:r>
              <a:rPr lang="tr-TR" spc="-95" dirty="0" err="1" smtClean="0">
                <a:cs typeface="Verdana"/>
              </a:rPr>
              <a:t>Sinaps</a:t>
            </a:r>
            <a:r>
              <a:rPr lang="tr-TR" spc="-95" dirty="0" smtClean="0">
                <a:cs typeface="Verdana"/>
              </a:rPr>
              <a:t> </a:t>
            </a:r>
            <a:r>
              <a:rPr lang="tr-TR" spc="50" dirty="0">
                <a:cs typeface="Verdana"/>
              </a:rPr>
              <a:t>yapan </a:t>
            </a:r>
            <a:r>
              <a:rPr lang="tr-TR" spc="-70" dirty="0">
                <a:cs typeface="Verdana"/>
              </a:rPr>
              <a:t>kromozomlar </a:t>
            </a:r>
            <a:r>
              <a:rPr lang="tr-TR" spc="-355" dirty="0">
                <a:cs typeface="Verdana"/>
              </a:rPr>
              <a:t>arasında  </a:t>
            </a:r>
            <a:r>
              <a:rPr lang="tr-TR" b="1" spc="-105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krossing-over</a:t>
            </a:r>
            <a:r>
              <a:rPr lang="tr-TR" b="1" spc="-155" dirty="0">
                <a:cs typeface="Verdana"/>
              </a:rPr>
              <a:t> </a:t>
            </a:r>
            <a:r>
              <a:rPr lang="tr-TR" spc="-45" dirty="0">
                <a:cs typeface="Verdana"/>
              </a:rPr>
              <a:t>gerçekle</a:t>
            </a:r>
            <a:r>
              <a:rPr lang="tr-TR" spc="-45" dirty="0">
                <a:cs typeface="Times New Roman"/>
              </a:rPr>
              <a:t>ş</a:t>
            </a:r>
            <a:r>
              <a:rPr lang="tr-TR" spc="-45" dirty="0">
                <a:cs typeface="Verdana"/>
              </a:rPr>
              <a:t>ir</a:t>
            </a:r>
            <a:r>
              <a:rPr lang="tr-TR" spc="-45" dirty="0" smtClean="0">
                <a:cs typeface="Verdana"/>
              </a:rPr>
              <a:t>.</a:t>
            </a:r>
          </a:p>
          <a:p>
            <a:pPr marL="355600" marR="583565">
              <a:spcBef>
                <a:spcPts val="2000"/>
              </a:spcBef>
            </a:pPr>
            <a:endParaRPr lang="tr-TR" dirty="0">
              <a:cs typeface="Verdana"/>
            </a:endParaRPr>
          </a:p>
          <a:p>
            <a:endParaRPr lang="tr-T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052736"/>
            <a:ext cx="2424931" cy="460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028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b="1" spc="-90" dirty="0" err="1" smtClean="0">
                <a:solidFill>
                  <a:srgbClr val="FF0000"/>
                </a:solidFill>
                <a:cs typeface="Verdana"/>
              </a:rPr>
              <a:t>Profaz</a:t>
            </a:r>
            <a:r>
              <a:rPr lang="tr-TR" b="1" spc="-90" dirty="0" smtClean="0">
                <a:solidFill>
                  <a:srgbClr val="FF0000"/>
                </a:solidFill>
                <a:cs typeface="Verdana"/>
              </a:rPr>
              <a:t>  </a:t>
            </a:r>
            <a:r>
              <a:rPr lang="tr-TR" b="1" spc="-765" dirty="0" smtClean="0">
                <a:solidFill>
                  <a:srgbClr val="FF0000"/>
                </a:solidFill>
                <a:cs typeface="Verdana"/>
              </a:rPr>
              <a:t> </a:t>
            </a:r>
            <a:r>
              <a:rPr lang="tr-TR" b="1" spc="-705" dirty="0" smtClean="0">
                <a:solidFill>
                  <a:srgbClr val="FF0000"/>
                </a:solidFill>
                <a:cs typeface="Verdana"/>
              </a:rPr>
              <a:t>I        </a:t>
            </a:r>
            <a:endParaRPr lang="tr-T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85"/>
          <a:stretch/>
        </p:blipFill>
        <p:spPr bwMode="auto">
          <a:xfrm>
            <a:off x="1874377" y="1572349"/>
            <a:ext cx="7294697" cy="452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107504" y="1988840"/>
            <a:ext cx="1656184" cy="2060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165" marR="282575" indent="-22860">
              <a:lnSpc>
                <a:spcPct val="102499"/>
              </a:lnSpc>
              <a:spcBef>
                <a:spcPts val="50"/>
              </a:spcBef>
            </a:pPr>
            <a:r>
              <a:rPr lang="tr-TR" b="1" spc="-50" dirty="0" err="1">
                <a:solidFill>
                  <a:srgbClr val="F81F52"/>
                </a:solidFill>
                <a:latin typeface="Trebuchet MS"/>
                <a:cs typeface="Trebuchet MS"/>
              </a:rPr>
              <a:t>Profaz</a:t>
            </a:r>
            <a:r>
              <a:rPr lang="tr-TR" b="1" spc="-130" dirty="0">
                <a:solidFill>
                  <a:srgbClr val="F81F52"/>
                </a:solidFill>
                <a:latin typeface="Trebuchet MS"/>
                <a:cs typeface="Trebuchet MS"/>
              </a:rPr>
              <a:t> </a:t>
            </a:r>
            <a:r>
              <a:rPr lang="tr-TR" b="1" spc="-40" dirty="0">
                <a:solidFill>
                  <a:srgbClr val="F81F52"/>
                </a:solidFill>
                <a:latin typeface="Trebuchet MS"/>
                <a:cs typeface="Trebuchet MS"/>
              </a:rPr>
              <a:t>I</a:t>
            </a:r>
            <a:r>
              <a:rPr lang="tr-TR" b="1" spc="-40" dirty="0" smtClean="0">
                <a:solidFill>
                  <a:srgbClr val="F81F52"/>
                </a:solidFill>
                <a:latin typeface="Trebuchet MS"/>
                <a:cs typeface="Trebuchet MS"/>
              </a:rPr>
              <a:t>;</a:t>
            </a:r>
          </a:p>
          <a:p>
            <a:pPr marL="50165" marR="282575" indent="-22860">
              <a:lnSpc>
                <a:spcPct val="102499"/>
              </a:lnSpc>
              <a:spcBef>
                <a:spcPts val="50"/>
              </a:spcBef>
            </a:pPr>
            <a:endParaRPr lang="tr-TR" dirty="0">
              <a:latin typeface="Trebuchet MS"/>
              <a:cs typeface="Trebuchet MS"/>
            </a:endParaRPr>
          </a:p>
          <a:p>
            <a:pPr marL="27305">
              <a:lnSpc>
                <a:spcPct val="100000"/>
              </a:lnSpc>
              <a:spcBef>
                <a:spcPts val="25"/>
              </a:spcBef>
              <a:buSzPct val="87500"/>
              <a:buFont typeface="Wingdings"/>
              <a:buChar char=""/>
              <a:tabLst>
                <a:tab pos="111125" algn="l"/>
              </a:tabLst>
            </a:pPr>
            <a:r>
              <a:rPr lang="tr-TR" b="1" spc="-50" dirty="0" err="1">
                <a:solidFill>
                  <a:srgbClr val="001F5F"/>
                </a:solidFill>
                <a:latin typeface="Trebuchet MS"/>
                <a:cs typeface="Trebuchet MS"/>
              </a:rPr>
              <a:t>Leptoten</a:t>
            </a:r>
            <a:endParaRPr lang="tr-TR" dirty="0">
              <a:latin typeface="Trebuchet MS"/>
              <a:cs typeface="Trebuchet MS"/>
            </a:endParaRPr>
          </a:p>
          <a:p>
            <a:pPr marL="27305">
              <a:lnSpc>
                <a:spcPct val="100000"/>
              </a:lnSpc>
              <a:spcBef>
                <a:spcPts val="25"/>
              </a:spcBef>
              <a:buSzPct val="87500"/>
              <a:buFont typeface="Wingdings"/>
              <a:buChar char=""/>
              <a:tabLst>
                <a:tab pos="111125" algn="l"/>
              </a:tabLst>
            </a:pPr>
            <a:r>
              <a:rPr lang="tr-TR" b="1" spc="-40" dirty="0" err="1">
                <a:solidFill>
                  <a:srgbClr val="001F5F"/>
                </a:solidFill>
                <a:latin typeface="Trebuchet MS"/>
                <a:cs typeface="Trebuchet MS"/>
              </a:rPr>
              <a:t>Zigoten</a:t>
            </a:r>
            <a:endParaRPr lang="tr-TR" dirty="0">
              <a:latin typeface="Trebuchet MS"/>
              <a:cs typeface="Trebuchet MS"/>
            </a:endParaRPr>
          </a:p>
          <a:p>
            <a:pPr marL="27305">
              <a:lnSpc>
                <a:spcPct val="100000"/>
              </a:lnSpc>
              <a:spcBef>
                <a:spcPts val="35"/>
              </a:spcBef>
              <a:buSzPct val="87500"/>
              <a:buFont typeface="Wingdings"/>
              <a:buChar char=""/>
              <a:tabLst>
                <a:tab pos="111125" algn="l"/>
              </a:tabLst>
            </a:pPr>
            <a:r>
              <a:rPr lang="tr-TR" b="1" spc="-45" dirty="0" err="1">
                <a:solidFill>
                  <a:srgbClr val="001F5F"/>
                </a:solidFill>
                <a:latin typeface="Trebuchet MS"/>
                <a:cs typeface="Trebuchet MS"/>
              </a:rPr>
              <a:t>Pakiten</a:t>
            </a:r>
            <a:endParaRPr lang="tr-TR" dirty="0">
              <a:latin typeface="Trebuchet MS"/>
              <a:cs typeface="Trebuchet MS"/>
            </a:endParaRPr>
          </a:p>
          <a:p>
            <a:pPr marL="27305">
              <a:lnSpc>
                <a:spcPct val="100000"/>
              </a:lnSpc>
              <a:spcBef>
                <a:spcPts val="25"/>
              </a:spcBef>
              <a:buSzPct val="87500"/>
              <a:buFont typeface="Wingdings"/>
              <a:buChar char=""/>
              <a:tabLst>
                <a:tab pos="111125" algn="l"/>
              </a:tabLst>
            </a:pPr>
            <a:r>
              <a:rPr lang="tr-TR" b="1" spc="-35" dirty="0" err="1">
                <a:solidFill>
                  <a:srgbClr val="001F5F"/>
                </a:solidFill>
                <a:latin typeface="Trebuchet MS"/>
                <a:cs typeface="Trebuchet MS"/>
              </a:rPr>
              <a:t>Diploten</a:t>
            </a:r>
            <a:endParaRPr lang="tr-TR" dirty="0">
              <a:latin typeface="Trebuchet MS"/>
              <a:cs typeface="Trebuchet MS"/>
            </a:endParaRPr>
          </a:p>
          <a:p>
            <a:pPr marL="27305" marR="191135">
              <a:lnSpc>
                <a:spcPct val="102499"/>
              </a:lnSpc>
              <a:buSzPct val="87500"/>
              <a:buFont typeface="Wingdings"/>
              <a:buChar char=""/>
              <a:tabLst>
                <a:tab pos="111125" algn="l"/>
              </a:tabLst>
            </a:pPr>
            <a:r>
              <a:rPr lang="tr-TR" b="1" spc="-45" dirty="0" err="1">
                <a:solidFill>
                  <a:srgbClr val="001F5F"/>
                </a:solidFill>
                <a:latin typeface="Trebuchet MS"/>
                <a:cs typeface="Trebuchet MS"/>
              </a:rPr>
              <a:t>Diakinez</a:t>
            </a:r>
            <a:r>
              <a:rPr lang="tr-TR" b="1" spc="-4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9906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0165" marR="282575" indent="-22860" algn="l">
              <a:lnSpc>
                <a:spcPct val="102499"/>
              </a:lnSpc>
              <a:spcBef>
                <a:spcPts val="50"/>
              </a:spcBef>
            </a:pPr>
            <a:r>
              <a:rPr lang="tr-TR" b="1" spc="-50" dirty="0" err="1">
                <a:solidFill>
                  <a:srgbClr val="FF0000"/>
                </a:solidFill>
                <a:latin typeface="Trebuchet MS"/>
                <a:cs typeface="Trebuchet MS"/>
              </a:rPr>
              <a:t>Profaz</a:t>
            </a:r>
            <a:r>
              <a:rPr lang="tr-TR" b="1" spc="-13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tr-TR" b="1" spc="-40" dirty="0">
                <a:solidFill>
                  <a:srgbClr val="FF0000"/>
                </a:solidFill>
                <a:latin typeface="Trebuchet MS"/>
                <a:cs typeface="Trebuchet MS"/>
              </a:rPr>
              <a:t>I;</a:t>
            </a:r>
            <a:r>
              <a:rPr lang="tr-TR" dirty="0">
                <a:latin typeface="Trebuchet MS"/>
                <a:cs typeface="Trebuchet MS"/>
              </a:rPr>
              <a:t/>
            </a:r>
            <a:br>
              <a:rPr lang="tr-TR" dirty="0">
                <a:latin typeface="Trebuchet MS"/>
                <a:cs typeface="Trebuchet MS"/>
              </a:rPr>
            </a:br>
            <a:r>
              <a:rPr lang="tr-TR" dirty="0" smtClean="0">
                <a:latin typeface="Trebuchet MS"/>
                <a:cs typeface="Trebuchet MS"/>
              </a:rPr>
              <a:t>      </a:t>
            </a:r>
            <a:r>
              <a:rPr lang="tr-TR" sz="3600" b="1" spc="-45" dirty="0" err="1" smtClean="0">
                <a:solidFill>
                  <a:srgbClr val="001F5F"/>
                </a:solidFill>
                <a:latin typeface="Trebuchet MS"/>
                <a:cs typeface="Trebuchet MS"/>
              </a:rPr>
              <a:t>Pakiten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4704" y="1484784"/>
            <a:ext cx="8579296" cy="1827726"/>
          </a:xfrm>
        </p:spPr>
        <p:txBody>
          <a:bodyPr>
            <a:normAutofit/>
          </a:bodyPr>
          <a:lstStyle/>
          <a:p>
            <a:r>
              <a:rPr lang="tr-TR" sz="2400" dirty="0">
                <a:cs typeface="Arial"/>
              </a:rPr>
              <a:t>kardeş olmayan</a:t>
            </a:r>
            <a:r>
              <a:rPr lang="tr-TR" sz="2400" spc="-70" dirty="0">
                <a:cs typeface="Arial"/>
              </a:rPr>
              <a:t> </a:t>
            </a:r>
            <a:r>
              <a:rPr lang="tr-TR" sz="2400" dirty="0" err="1" smtClean="0">
                <a:cs typeface="Arial"/>
              </a:rPr>
              <a:t>kromatidler</a:t>
            </a:r>
            <a:r>
              <a:rPr lang="tr-TR" sz="2400" dirty="0" smtClean="0">
                <a:cs typeface="Arial"/>
              </a:rPr>
              <a:t> arasında </a:t>
            </a:r>
            <a:r>
              <a:rPr lang="tr-TR" sz="2400" spc="25" dirty="0">
                <a:cs typeface="Verdana"/>
              </a:rPr>
              <a:t>gerçekle</a:t>
            </a:r>
            <a:r>
              <a:rPr lang="tr-TR" sz="2400" spc="25" dirty="0">
                <a:cs typeface="Times New Roman"/>
              </a:rPr>
              <a:t>ş</a:t>
            </a:r>
            <a:r>
              <a:rPr lang="tr-TR" sz="2400" spc="25" dirty="0">
                <a:cs typeface="Verdana"/>
              </a:rPr>
              <a:t>en</a:t>
            </a:r>
            <a:r>
              <a:rPr lang="tr-TR" sz="2400" spc="-445" dirty="0">
                <a:cs typeface="Verdana"/>
              </a:rPr>
              <a:t> </a:t>
            </a:r>
            <a:r>
              <a:rPr lang="tr-TR" sz="2400" spc="-180" dirty="0">
                <a:cs typeface="Verdana"/>
              </a:rPr>
              <a:t>fiziksel  </a:t>
            </a:r>
            <a:r>
              <a:rPr lang="tr-TR" sz="2400" spc="85" dirty="0">
                <a:cs typeface="Verdana"/>
              </a:rPr>
              <a:t>parça</a:t>
            </a:r>
            <a:r>
              <a:rPr lang="tr-TR" sz="2400" spc="-525" dirty="0">
                <a:cs typeface="Verdana"/>
              </a:rPr>
              <a:t> </a:t>
            </a:r>
            <a:r>
              <a:rPr lang="tr-TR" sz="2400" spc="-20" dirty="0" smtClean="0">
                <a:cs typeface="Verdana"/>
              </a:rPr>
              <a:t>de</a:t>
            </a:r>
            <a:r>
              <a:rPr lang="tr-TR" sz="2400" spc="-20" dirty="0" smtClean="0">
                <a:cs typeface="Times New Roman"/>
              </a:rPr>
              <a:t>ğ</a:t>
            </a:r>
            <a:r>
              <a:rPr lang="tr-TR" sz="2400" spc="-20" dirty="0" smtClean="0">
                <a:cs typeface="Verdana"/>
              </a:rPr>
              <a:t>i</a:t>
            </a:r>
            <a:r>
              <a:rPr lang="tr-TR" sz="2400" spc="-20" dirty="0" smtClean="0">
                <a:cs typeface="Times New Roman"/>
              </a:rPr>
              <a:t>ş</a:t>
            </a:r>
            <a:r>
              <a:rPr lang="tr-TR" sz="2400" spc="-20" dirty="0" smtClean="0">
                <a:cs typeface="Verdana"/>
              </a:rPr>
              <a:t>imi</a:t>
            </a:r>
            <a:r>
              <a:rPr lang="tr-TR" sz="2400" spc="-20" dirty="0" smtClean="0">
                <a:solidFill>
                  <a:srgbClr val="FF0000"/>
                </a:solidFill>
                <a:cs typeface="Verdana"/>
              </a:rPr>
              <a:t> ‘‘</a:t>
            </a:r>
            <a:r>
              <a:rPr lang="tr-TR" sz="2400" b="1" spc="-105" dirty="0" err="1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krossing-over</a:t>
            </a:r>
            <a:r>
              <a:rPr lang="tr-TR" sz="2400" b="1" spc="-10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400" b="1" dirty="0">
                <a:solidFill>
                  <a:srgbClr val="FF0000"/>
                </a:solidFill>
                <a:cs typeface="Arial"/>
              </a:rPr>
              <a:t>(</a:t>
            </a:r>
            <a:r>
              <a:rPr lang="tr-TR" sz="2400" b="1" dirty="0" err="1" smtClean="0">
                <a:solidFill>
                  <a:srgbClr val="FF0000"/>
                </a:solidFill>
                <a:cs typeface="Arial"/>
              </a:rPr>
              <a:t>Crossing-over</a:t>
            </a:r>
            <a:r>
              <a:rPr lang="tr-TR" sz="2400" b="1" dirty="0" smtClean="0">
                <a:solidFill>
                  <a:srgbClr val="FF0000"/>
                </a:solidFill>
                <a:cs typeface="Arial"/>
              </a:rPr>
              <a:t>)’’ </a:t>
            </a:r>
            <a:r>
              <a:rPr lang="tr-TR" sz="2400" b="1" spc="-40" dirty="0" smtClean="0">
                <a:solidFill>
                  <a:srgbClr val="FF3399"/>
                </a:solidFill>
                <a:cs typeface="Arial"/>
              </a:rPr>
              <a:t> </a:t>
            </a:r>
            <a:r>
              <a:rPr lang="tr-TR" sz="2400" spc="5" dirty="0" smtClean="0">
                <a:cs typeface="Arial"/>
              </a:rPr>
              <a:t>veya</a:t>
            </a:r>
            <a:r>
              <a:rPr lang="tr-TR" sz="2400" dirty="0" smtClean="0">
                <a:cs typeface="Arial"/>
              </a:rPr>
              <a:t> </a:t>
            </a:r>
            <a:r>
              <a:rPr lang="tr-TR" sz="2400" b="1" dirty="0" smtClean="0">
                <a:solidFill>
                  <a:srgbClr val="FF0000"/>
                </a:solidFill>
                <a:cs typeface="Arial"/>
              </a:rPr>
              <a:t>“</a:t>
            </a:r>
            <a:r>
              <a:rPr lang="tr-TR" sz="2400" b="1" dirty="0" err="1" smtClean="0">
                <a:solidFill>
                  <a:srgbClr val="FF0000"/>
                </a:solidFill>
                <a:cs typeface="Arial"/>
              </a:rPr>
              <a:t>intrakromozomal</a:t>
            </a:r>
            <a:r>
              <a:rPr lang="tr-TR" sz="2400" b="1" spc="-50" dirty="0" smtClean="0">
                <a:solidFill>
                  <a:srgbClr val="FF0000"/>
                </a:solidFill>
                <a:cs typeface="Arial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cs typeface="Arial"/>
              </a:rPr>
              <a:t>rekombinasyon</a:t>
            </a:r>
            <a:r>
              <a:rPr lang="tr-TR" sz="2400" b="1" dirty="0" smtClean="0">
                <a:solidFill>
                  <a:srgbClr val="FF0000"/>
                </a:solidFill>
                <a:cs typeface="Arial"/>
              </a:rPr>
              <a:t>’’</a:t>
            </a:r>
            <a:r>
              <a:rPr lang="tr-TR" sz="2400" b="1" dirty="0" smtClean="0">
                <a:cs typeface="Arial"/>
              </a:rPr>
              <a:t> </a:t>
            </a:r>
            <a:r>
              <a:rPr lang="tr-TR" sz="2400" dirty="0" smtClean="0">
                <a:cs typeface="Arial"/>
              </a:rPr>
              <a:t>dur.</a:t>
            </a:r>
          </a:p>
          <a:p>
            <a:r>
              <a:rPr lang="tr-TR" sz="2400" spc="-110" dirty="0" err="1" smtClean="0">
                <a:cs typeface="Verdana"/>
              </a:rPr>
              <a:t>Krossing-over</a:t>
            </a:r>
            <a:r>
              <a:rPr lang="tr-TR" sz="2400" spc="-145" dirty="0" smtClean="0">
                <a:cs typeface="Verdana"/>
              </a:rPr>
              <a:t>   </a:t>
            </a:r>
            <a:r>
              <a:rPr lang="tr-TR" sz="2400" spc="-25" dirty="0" smtClean="0">
                <a:uFill>
                  <a:solidFill>
                    <a:srgbClr val="000000"/>
                  </a:solidFill>
                </a:uFill>
                <a:cs typeface="Verdana"/>
              </a:rPr>
              <a:t>genetik</a:t>
            </a:r>
            <a:r>
              <a:rPr lang="tr-TR" sz="2400" spc="-145" dirty="0" smtClean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400" spc="-55" dirty="0" smtClean="0">
                <a:uFill>
                  <a:solidFill>
                    <a:srgbClr val="000000"/>
                  </a:solidFill>
                </a:uFill>
                <a:cs typeface="Verdana"/>
              </a:rPr>
              <a:t>çe</a:t>
            </a:r>
            <a:r>
              <a:rPr lang="tr-TR" sz="2400" spc="-5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ş</a:t>
            </a:r>
            <a:r>
              <a:rPr lang="tr-TR" sz="2400" spc="-55" dirty="0" smtClean="0">
                <a:uFill>
                  <a:solidFill>
                    <a:srgbClr val="000000"/>
                  </a:solidFill>
                </a:uFill>
                <a:cs typeface="Verdana"/>
              </a:rPr>
              <a:t>itlilik</a:t>
            </a:r>
            <a:r>
              <a:rPr lang="tr-TR" sz="2400" spc="-145" dirty="0" smtClean="0">
                <a:cs typeface="Verdana"/>
              </a:rPr>
              <a:t> </a:t>
            </a:r>
            <a:r>
              <a:rPr lang="tr-TR" sz="2400" spc="-25" dirty="0" smtClean="0">
                <a:cs typeface="Verdana"/>
              </a:rPr>
              <a:t>için</a:t>
            </a:r>
            <a:r>
              <a:rPr lang="tr-TR" sz="2400" spc="-145" dirty="0" smtClean="0">
                <a:cs typeface="Verdana"/>
              </a:rPr>
              <a:t> </a:t>
            </a:r>
            <a:r>
              <a:rPr lang="tr-TR" sz="2400" spc="50" dirty="0">
                <a:cs typeface="Verdana"/>
              </a:rPr>
              <a:t>çok</a:t>
            </a:r>
            <a:r>
              <a:rPr lang="tr-TR" sz="2400" spc="-145" dirty="0">
                <a:cs typeface="Verdana"/>
              </a:rPr>
              <a:t> </a:t>
            </a:r>
            <a:r>
              <a:rPr lang="tr-TR" sz="2400" spc="-35" dirty="0">
                <a:cs typeface="Verdana"/>
              </a:rPr>
              <a:t>önemli</a:t>
            </a:r>
            <a:r>
              <a:rPr lang="tr-TR" sz="2400" spc="-145" dirty="0">
                <a:cs typeface="Verdana"/>
              </a:rPr>
              <a:t> </a:t>
            </a:r>
            <a:r>
              <a:rPr lang="tr-TR" sz="2400" spc="-100" dirty="0">
                <a:cs typeface="Verdana"/>
              </a:rPr>
              <a:t>bir</a:t>
            </a:r>
            <a:r>
              <a:rPr lang="tr-TR" sz="2400" spc="-145" dirty="0">
                <a:cs typeface="Verdana"/>
              </a:rPr>
              <a:t> </a:t>
            </a:r>
            <a:r>
              <a:rPr lang="tr-TR" sz="2400" spc="-130" dirty="0">
                <a:cs typeface="Verdana"/>
              </a:rPr>
              <a:t>kaynaktır.</a:t>
            </a:r>
            <a:endParaRPr lang="tr-TR" sz="2400" dirty="0">
              <a:cs typeface="Verdana"/>
            </a:endParaRPr>
          </a:p>
          <a:p>
            <a:endParaRPr lang="tr-TR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212976"/>
            <a:ext cx="6508204" cy="3517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138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b="1" dirty="0" err="1" smtClean="0">
                <a:solidFill>
                  <a:srgbClr val="FF0000"/>
                </a:solidFill>
              </a:rPr>
              <a:t>Metafaz</a:t>
            </a:r>
            <a:r>
              <a:rPr lang="tr-TR" b="1" dirty="0" smtClean="0">
                <a:solidFill>
                  <a:srgbClr val="FF0000"/>
                </a:solidFill>
              </a:rPr>
              <a:t> 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5050904" cy="4525963"/>
          </a:xfrm>
        </p:spPr>
        <p:txBody>
          <a:bodyPr/>
          <a:lstStyle/>
          <a:p>
            <a:r>
              <a:rPr lang="tr-TR" sz="2400" dirty="0">
                <a:cs typeface="Arial"/>
              </a:rPr>
              <a:t>Kromozomlar </a:t>
            </a:r>
            <a:r>
              <a:rPr lang="tr-TR" sz="2400" dirty="0" err="1" smtClean="0">
                <a:cs typeface="Arial"/>
              </a:rPr>
              <a:t>bivalent</a:t>
            </a:r>
            <a:r>
              <a:rPr lang="tr-TR" sz="2400" dirty="0" smtClean="0">
                <a:cs typeface="Arial"/>
              </a:rPr>
              <a:t> (TETRAT) </a:t>
            </a:r>
            <a:r>
              <a:rPr lang="tr-TR" sz="2400" dirty="0">
                <a:cs typeface="Arial"/>
              </a:rPr>
              <a:t>olarak </a:t>
            </a:r>
            <a:r>
              <a:rPr lang="tr-TR" sz="2400" dirty="0" err="1">
                <a:cs typeface="Arial"/>
              </a:rPr>
              <a:t>ekvatoryal</a:t>
            </a:r>
            <a:r>
              <a:rPr lang="tr-TR" sz="2400" dirty="0">
                <a:cs typeface="Arial"/>
              </a:rPr>
              <a:t> tablaya </a:t>
            </a:r>
            <a:r>
              <a:rPr lang="tr-TR" sz="2400" spc="-5" dirty="0">
                <a:cs typeface="Arial"/>
              </a:rPr>
              <a:t>sıralanır </a:t>
            </a:r>
            <a:r>
              <a:rPr lang="tr-TR" sz="2400" spc="10" dirty="0">
                <a:cs typeface="Arial"/>
              </a:rPr>
              <a:t>ve  </a:t>
            </a:r>
            <a:r>
              <a:rPr lang="tr-TR" sz="2400" dirty="0">
                <a:cs typeface="Arial"/>
              </a:rPr>
              <a:t>her birinin </a:t>
            </a:r>
            <a:r>
              <a:rPr lang="tr-TR" sz="2400" dirty="0" err="1">
                <a:cs typeface="Arial"/>
              </a:rPr>
              <a:t>sentromerı</a:t>
            </a:r>
            <a:r>
              <a:rPr lang="tr-TR" sz="2400" dirty="0">
                <a:cs typeface="Arial"/>
              </a:rPr>
              <a:t> bir kutba çekilmeye</a:t>
            </a:r>
            <a:r>
              <a:rPr lang="tr-TR" sz="2400" spc="-120" dirty="0">
                <a:cs typeface="Arial"/>
              </a:rPr>
              <a:t> </a:t>
            </a:r>
            <a:r>
              <a:rPr lang="tr-TR" sz="2400" spc="-5" dirty="0">
                <a:cs typeface="Arial"/>
              </a:rPr>
              <a:t>hazırlanır</a:t>
            </a:r>
            <a:endParaRPr lang="tr-TR" sz="2400" dirty="0">
              <a:cs typeface="Arial"/>
            </a:endParaRPr>
          </a:p>
          <a:p>
            <a:endParaRPr lang="tr-TR" dirty="0"/>
          </a:p>
        </p:txBody>
      </p:sp>
      <p:sp>
        <p:nvSpPr>
          <p:cNvPr id="4" name="object 5"/>
          <p:cNvSpPr/>
          <p:nvPr/>
        </p:nvSpPr>
        <p:spPr>
          <a:xfrm>
            <a:off x="5508103" y="1268760"/>
            <a:ext cx="3295823" cy="43204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757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b="1" dirty="0" err="1" smtClean="0">
                <a:solidFill>
                  <a:srgbClr val="FF0000"/>
                </a:solidFill>
              </a:rPr>
              <a:t>Anafaz</a:t>
            </a:r>
            <a:r>
              <a:rPr lang="tr-TR" b="1" dirty="0" smtClean="0">
                <a:solidFill>
                  <a:srgbClr val="FF0000"/>
                </a:solidFill>
              </a:rPr>
              <a:t> 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268760"/>
            <a:ext cx="4042792" cy="4853136"/>
          </a:xfrm>
        </p:spPr>
        <p:txBody>
          <a:bodyPr>
            <a:noAutofit/>
          </a:bodyPr>
          <a:lstStyle/>
          <a:p>
            <a:pPr marL="355600" marR="445770">
              <a:spcBef>
                <a:spcPts val="100"/>
              </a:spcBef>
            </a:pPr>
            <a:r>
              <a:rPr lang="tr-TR" sz="1800" spc="-100" dirty="0">
                <a:cs typeface="Verdana"/>
              </a:rPr>
              <a:t>Her bir </a:t>
            </a:r>
            <a:r>
              <a:rPr lang="tr-TR" sz="1800" spc="-35" dirty="0" err="1">
                <a:cs typeface="Verdana"/>
              </a:rPr>
              <a:t>tetradın</a:t>
            </a:r>
            <a:r>
              <a:rPr lang="tr-TR" sz="1800" spc="-35" dirty="0">
                <a:cs typeface="Verdana"/>
              </a:rPr>
              <a:t> </a:t>
            </a:r>
            <a:r>
              <a:rPr lang="tr-TR" sz="1800" spc="-135" dirty="0">
                <a:cs typeface="Verdana"/>
              </a:rPr>
              <a:t>yarısı </a:t>
            </a:r>
            <a:r>
              <a:rPr lang="tr-TR" sz="1800" spc="-70" dirty="0">
                <a:cs typeface="Verdana"/>
              </a:rPr>
              <a:t>(yani </a:t>
            </a:r>
            <a:r>
              <a:rPr lang="tr-TR" sz="1800" spc="10" dirty="0">
                <a:cs typeface="Verdana"/>
              </a:rPr>
              <a:t>karde</a:t>
            </a:r>
            <a:r>
              <a:rPr lang="tr-TR" sz="1800" spc="10" dirty="0">
                <a:cs typeface="Times New Roman"/>
              </a:rPr>
              <a:t>ş  </a:t>
            </a:r>
            <a:r>
              <a:rPr lang="tr-TR" sz="1800" spc="-70" dirty="0" err="1">
                <a:cs typeface="Verdana"/>
              </a:rPr>
              <a:t>kromatidlerin</a:t>
            </a:r>
            <a:r>
              <a:rPr lang="tr-TR" sz="1800" spc="-70" dirty="0">
                <a:cs typeface="Verdana"/>
              </a:rPr>
              <a:t> </a:t>
            </a:r>
            <a:r>
              <a:rPr lang="tr-TR" sz="1800" spc="-100" dirty="0">
                <a:cs typeface="Verdana"/>
              </a:rPr>
              <a:t>bir </a:t>
            </a:r>
            <a:r>
              <a:rPr lang="tr-TR" sz="1800" spc="-70" dirty="0">
                <a:cs typeface="Verdana"/>
              </a:rPr>
              <a:t>çifti) </a:t>
            </a:r>
            <a:r>
              <a:rPr lang="tr-TR" sz="1800" spc="-30" dirty="0">
                <a:cs typeface="Verdana"/>
              </a:rPr>
              <a:t>hücrenin  </a:t>
            </a:r>
            <a:r>
              <a:rPr lang="tr-TR" sz="1800" spc="-50" dirty="0">
                <a:cs typeface="Verdana"/>
              </a:rPr>
              <a:t>kutuplarına </a:t>
            </a:r>
            <a:r>
              <a:rPr lang="tr-TR" sz="1800" spc="-35" dirty="0">
                <a:cs typeface="Verdana"/>
              </a:rPr>
              <a:t>do</a:t>
            </a:r>
            <a:r>
              <a:rPr lang="tr-TR" sz="1800" spc="-35" dirty="0">
                <a:cs typeface="Times New Roman"/>
              </a:rPr>
              <a:t>ğ</a:t>
            </a:r>
            <a:r>
              <a:rPr lang="tr-TR" sz="1800" spc="-35" dirty="0">
                <a:cs typeface="Verdana"/>
              </a:rPr>
              <a:t>ru </a:t>
            </a:r>
            <a:r>
              <a:rPr lang="tr-TR" sz="1800" spc="-15" dirty="0">
                <a:uFill>
                  <a:solidFill>
                    <a:srgbClr val="000000"/>
                  </a:solidFill>
                </a:uFill>
                <a:cs typeface="Verdana"/>
              </a:rPr>
              <a:t>çekilmeye</a:t>
            </a:r>
            <a:r>
              <a:rPr lang="tr-TR" sz="1800" spc="-380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1800" spc="-25" dirty="0">
                <a:uFill>
                  <a:solidFill>
                    <a:srgbClr val="000000"/>
                  </a:solidFill>
                </a:uFill>
                <a:cs typeface="Verdana"/>
              </a:rPr>
              <a:t>ba</a:t>
            </a:r>
            <a:r>
              <a:rPr lang="tr-TR" sz="1800" spc="-25" dirty="0">
                <a:uFill>
                  <a:solidFill>
                    <a:srgbClr val="000000"/>
                  </a:solidFill>
                </a:uFill>
                <a:cs typeface="Times New Roman"/>
              </a:rPr>
              <a:t>ş</a:t>
            </a:r>
            <a:r>
              <a:rPr lang="tr-TR" sz="1800" spc="-25" dirty="0">
                <a:uFill>
                  <a:solidFill>
                    <a:srgbClr val="000000"/>
                  </a:solidFill>
                </a:uFill>
                <a:cs typeface="Verdana"/>
              </a:rPr>
              <a:t>lar</a:t>
            </a:r>
            <a:r>
              <a:rPr lang="tr-TR" sz="1800" spc="-25" dirty="0">
                <a:cs typeface="Verdana"/>
              </a:rPr>
              <a:t>.</a:t>
            </a:r>
            <a:endParaRPr lang="tr-TR" sz="1800" dirty="0">
              <a:cs typeface="Verdana"/>
            </a:endParaRPr>
          </a:p>
          <a:p>
            <a:pPr marL="355600" marR="5080">
              <a:spcBef>
                <a:spcPts val="2000"/>
              </a:spcBef>
            </a:pPr>
            <a:r>
              <a:rPr lang="tr-TR" sz="1800" spc="-45" dirty="0" smtClean="0">
                <a:cs typeface="Verdana"/>
              </a:rPr>
              <a:t>Buna </a:t>
            </a:r>
            <a:r>
              <a:rPr lang="tr-TR" sz="1800" spc="1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homolog </a:t>
            </a:r>
            <a:r>
              <a:rPr lang="tr-TR" sz="1800" spc="-7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kromozomların  </a:t>
            </a:r>
            <a:r>
              <a:rPr lang="tr-TR" sz="1800" spc="-39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1800" spc="-13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ayrılması </a:t>
            </a:r>
            <a:r>
              <a:rPr lang="tr-TR" sz="1800" spc="-135" dirty="0">
                <a:solidFill>
                  <a:srgbClr val="FF0000"/>
                </a:solidFill>
                <a:cs typeface="Verdana"/>
              </a:rPr>
              <a:t> </a:t>
            </a:r>
            <a:r>
              <a:rPr lang="tr-TR" sz="1800" spc="-90" dirty="0" smtClean="0">
                <a:cs typeface="Verdana"/>
              </a:rPr>
              <a:t>denir.</a:t>
            </a:r>
          </a:p>
          <a:p>
            <a:pPr marL="355600" marR="5080">
              <a:spcBef>
                <a:spcPts val="2000"/>
              </a:spcBef>
            </a:pPr>
            <a:r>
              <a:rPr lang="tr-TR" sz="1800" dirty="0">
                <a:cs typeface="Arial"/>
              </a:rPr>
              <a:t>Bu </a:t>
            </a:r>
            <a:r>
              <a:rPr lang="tr-TR" sz="1800" spc="5" dirty="0">
                <a:cs typeface="Arial"/>
              </a:rPr>
              <a:t>aşamada </a:t>
            </a:r>
            <a:r>
              <a:rPr lang="tr-TR" sz="1800" dirty="0">
                <a:cs typeface="Arial"/>
              </a:rPr>
              <a:t>kutuplardaki kromozom sayısı </a:t>
            </a:r>
            <a:r>
              <a:rPr lang="tr-TR" sz="1800" spc="-5" dirty="0">
                <a:cs typeface="Arial"/>
              </a:rPr>
              <a:t>yarıya</a:t>
            </a:r>
            <a:r>
              <a:rPr lang="tr-TR" sz="1800" spc="-114" dirty="0">
                <a:cs typeface="Arial"/>
              </a:rPr>
              <a:t> </a:t>
            </a:r>
            <a:r>
              <a:rPr lang="tr-TR" sz="1800" dirty="0" smtClean="0">
                <a:cs typeface="Arial"/>
              </a:rPr>
              <a:t>iner.</a:t>
            </a:r>
          </a:p>
          <a:p>
            <a:pPr marL="355600" marR="346075">
              <a:spcBef>
                <a:spcPts val="100"/>
              </a:spcBef>
            </a:pPr>
            <a:r>
              <a:rPr lang="tr-TR" sz="1800" spc="15" dirty="0" err="1">
                <a:cs typeface="Verdana"/>
              </a:rPr>
              <a:t>Mayoz</a:t>
            </a:r>
            <a:r>
              <a:rPr lang="tr-TR" sz="1800" spc="-155" dirty="0">
                <a:cs typeface="Verdana"/>
              </a:rPr>
              <a:t> </a:t>
            </a:r>
            <a:r>
              <a:rPr lang="tr-TR" sz="1800" spc="-75" dirty="0">
                <a:cs typeface="Verdana"/>
              </a:rPr>
              <a:t>sırasında</a:t>
            </a:r>
            <a:r>
              <a:rPr lang="tr-TR" sz="1800" spc="-160" dirty="0">
                <a:cs typeface="Verdana"/>
              </a:rPr>
              <a:t> </a:t>
            </a:r>
            <a:r>
              <a:rPr lang="tr-TR" sz="1800" spc="20" dirty="0">
                <a:uFill>
                  <a:solidFill>
                    <a:srgbClr val="000000"/>
                  </a:solidFill>
                </a:uFill>
                <a:cs typeface="Verdana"/>
              </a:rPr>
              <a:t>bazen</a:t>
            </a:r>
            <a:r>
              <a:rPr lang="tr-TR" sz="1800" spc="-15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1800" spc="-10" dirty="0">
                <a:uFill>
                  <a:solidFill>
                    <a:srgbClr val="000000"/>
                  </a:solidFill>
                </a:uFill>
                <a:cs typeface="Verdana"/>
              </a:rPr>
              <a:t>hatalar</a:t>
            </a:r>
            <a:r>
              <a:rPr lang="tr-TR" sz="1800" spc="-15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1800" spc="-90" dirty="0">
                <a:uFill>
                  <a:solidFill>
                    <a:srgbClr val="000000"/>
                  </a:solidFill>
                </a:uFill>
                <a:cs typeface="Verdana"/>
              </a:rPr>
              <a:t>olur</a:t>
            </a:r>
            <a:r>
              <a:rPr lang="tr-TR" sz="1800" spc="-155" dirty="0">
                <a:cs typeface="Verdana"/>
              </a:rPr>
              <a:t> </a:t>
            </a:r>
            <a:r>
              <a:rPr lang="tr-TR" sz="1800" spc="-320" dirty="0">
                <a:cs typeface="Verdana"/>
              </a:rPr>
              <a:t>ve  </a:t>
            </a:r>
            <a:r>
              <a:rPr lang="tr-TR" sz="1800" spc="-320" dirty="0" smtClean="0">
                <a:cs typeface="Verdana"/>
              </a:rPr>
              <a:t>        </a:t>
            </a:r>
            <a:r>
              <a:rPr lang="tr-TR" sz="1800" spc="-60" dirty="0" smtClean="0">
                <a:cs typeface="Verdana"/>
              </a:rPr>
              <a:t>ayrılma</a:t>
            </a:r>
            <a:r>
              <a:rPr lang="tr-TR" sz="1800" spc="-155" dirty="0" smtClean="0">
                <a:cs typeface="Verdana"/>
              </a:rPr>
              <a:t> </a:t>
            </a:r>
            <a:r>
              <a:rPr lang="tr-TR" sz="1800" spc="-10" dirty="0">
                <a:cs typeface="Verdana"/>
              </a:rPr>
              <a:t>gerçekle</a:t>
            </a:r>
            <a:r>
              <a:rPr lang="tr-TR" sz="1800" spc="-10" dirty="0">
                <a:cs typeface="Times New Roman"/>
              </a:rPr>
              <a:t>ş</a:t>
            </a:r>
            <a:r>
              <a:rPr lang="tr-TR" sz="1800" spc="-10" dirty="0">
                <a:cs typeface="Verdana"/>
              </a:rPr>
              <a:t>mez.</a:t>
            </a:r>
            <a:endParaRPr lang="tr-TR" sz="1800" dirty="0">
              <a:cs typeface="Verdana"/>
            </a:endParaRPr>
          </a:p>
          <a:p>
            <a:pPr marL="355600" marR="5080">
              <a:spcBef>
                <a:spcPts val="2000"/>
              </a:spcBef>
            </a:pPr>
            <a:r>
              <a:rPr lang="tr-TR" sz="1800" spc="-6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cs typeface="Verdana"/>
              </a:rPr>
              <a:t>Ayrılmama</a:t>
            </a:r>
            <a:r>
              <a:rPr lang="tr-TR" sz="1800" spc="-60" dirty="0" smtClean="0">
                <a:solidFill>
                  <a:srgbClr val="FF0000"/>
                </a:solidFill>
                <a:cs typeface="Verdana"/>
              </a:rPr>
              <a:t> </a:t>
            </a:r>
            <a:r>
              <a:rPr lang="tr-TR" sz="1800" spc="-75" dirty="0">
                <a:solidFill>
                  <a:srgbClr val="FF0000"/>
                </a:solidFill>
                <a:cs typeface="Verdana"/>
              </a:rPr>
              <a:t>(</a:t>
            </a:r>
            <a:r>
              <a:rPr lang="tr-TR" sz="1800" spc="-75" dirty="0" err="1">
                <a:solidFill>
                  <a:srgbClr val="FF0000"/>
                </a:solidFill>
                <a:cs typeface="Verdana"/>
              </a:rPr>
              <a:t>non-disjunction</a:t>
            </a:r>
            <a:r>
              <a:rPr lang="tr-TR" sz="1800" spc="-75" dirty="0">
                <a:solidFill>
                  <a:srgbClr val="FF0000"/>
                </a:solidFill>
                <a:cs typeface="Verdana"/>
              </a:rPr>
              <a:t>) </a:t>
            </a:r>
            <a:r>
              <a:rPr lang="tr-TR" sz="1800" spc="-30" dirty="0">
                <a:cs typeface="Verdana"/>
              </a:rPr>
              <a:t>olarak  </a:t>
            </a:r>
            <a:r>
              <a:rPr lang="tr-TR" sz="1800" spc="-50" dirty="0">
                <a:cs typeface="Verdana"/>
              </a:rPr>
              <a:t>bilinen</a:t>
            </a:r>
            <a:r>
              <a:rPr lang="tr-TR" sz="1800" spc="-155" dirty="0">
                <a:cs typeface="Verdana"/>
              </a:rPr>
              <a:t> </a:t>
            </a:r>
            <a:r>
              <a:rPr lang="tr-TR" sz="1800" spc="30" dirty="0">
                <a:cs typeface="Verdana"/>
              </a:rPr>
              <a:t>bu</a:t>
            </a:r>
            <a:r>
              <a:rPr lang="tr-TR" sz="1800" spc="-150" dirty="0">
                <a:cs typeface="Verdana"/>
              </a:rPr>
              <a:t> </a:t>
            </a:r>
            <a:r>
              <a:rPr lang="tr-TR" sz="1800" spc="40" dirty="0">
                <a:cs typeface="Verdana"/>
              </a:rPr>
              <a:t>hata</a:t>
            </a:r>
            <a:r>
              <a:rPr lang="tr-TR" sz="1800" spc="-150" dirty="0">
                <a:cs typeface="Verdana"/>
              </a:rPr>
              <a:t> </a:t>
            </a:r>
            <a:r>
              <a:rPr lang="tr-TR" sz="1800" spc="15" dirty="0">
                <a:cs typeface="Verdana"/>
              </a:rPr>
              <a:t>sonucunda</a:t>
            </a:r>
            <a:r>
              <a:rPr lang="tr-TR" sz="1800" spc="-155" dirty="0">
                <a:cs typeface="Verdana"/>
              </a:rPr>
              <a:t> </a:t>
            </a:r>
            <a:r>
              <a:rPr lang="tr-TR" sz="1800" spc="-155" dirty="0">
                <a:uFill>
                  <a:solidFill>
                    <a:srgbClr val="000000"/>
                  </a:solidFill>
                </a:uFill>
                <a:cs typeface="Verdana"/>
              </a:rPr>
              <a:t>n-1</a:t>
            </a:r>
            <a:r>
              <a:rPr lang="tr-TR" sz="1800" spc="-150" dirty="0">
                <a:cs typeface="Verdana"/>
              </a:rPr>
              <a:t> </a:t>
            </a:r>
            <a:r>
              <a:rPr lang="tr-TR" sz="1800" spc="20" dirty="0">
                <a:cs typeface="Verdana"/>
              </a:rPr>
              <a:t>veya</a:t>
            </a:r>
            <a:r>
              <a:rPr lang="tr-TR" sz="1800" spc="-150" dirty="0">
                <a:cs typeface="Verdana"/>
              </a:rPr>
              <a:t> </a:t>
            </a:r>
            <a:r>
              <a:rPr lang="tr-TR" sz="1800" spc="-215" dirty="0">
                <a:uFill>
                  <a:solidFill>
                    <a:srgbClr val="000000"/>
                  </a:solidFill>
                </a:uFill>
                <a:cs typeface="Verdana"/>
              </a:rPr>
              <a:t>n+1 </a:t>
            </a:r>
            <a:r>
              <a:rPr lang="tr-TR" sz="1800" spc="-215" dirty="0">
                <a:cs typeface="Verdana"/>
              </a:rPr>
              <a:t> </a:t>
            </a:r>
            <a:r>
              <a:rPr lang="tr-TR" sz="1800" spc="-5" dirty="0">
                <a:cs typeface="Times New Roman"/>
              </a:rPr>
              <a:t>ş</a:t>
            </a:r>
            <a:r>
              <a:rPr lang="tr-TR" sz="1800" spc="-5" dirty="0">
                <a:cs typeface="Verdana"/>
              </a:rPr>
              <a:t>eklinde </a:t>
            </a:r>
            <a:r>
              <a:rPr lang="tr-TR" sz="1800" spc="-65" dirty="0">
                <a:cs typeface="Verdana"/>
              </a:rPr>
              <a:t>kromozom </a:t>
            </a:r>
            <a:r>
              <a:rPr lang="tr-TR" sz="1800" spc="-40" dirty="0">
                <a:cs typeface="Verdana"/>
              </a:rPr>
              <a:t>anomalileri</a:t>
            </a:r>
            <a:r>
              <a:rPr lang="tr-TR" sz="1800" spc="-405" dirty="0">
                <a:cs typeface="Verdana"/>
              </a:rPr>
              <a:t> </a:t>
            </a:r>
            <a:r>
              <a:rPr lang="tr-TR" sz="1800" spc="-85" dirty="0">
                <a:cs typeface="Verdana"/>
              </a:rPr>
              <a:t>olu</a:t>
            </a:r>
            <a:r>
              <a:rPr lang="tr-TR" sz="1800" spc="-85" dirty="0">
                <a:cs typeface="Times New Roman"/>
              </a:rPr>
              <a:t>ş</a:t>
            </a:r>
            <a:r>
              <a:rPr lang="tr-TR" sz="1800" spc="-85" dirty="0">
                <a:cs typeface="Verdana"/>
              </a:rPr>
              <a:t>ur</a:t>
            </a:r>
            <a:r>
              <a:rPr lang="tr-TR" sz="1800" spc="-85" dirty="0" smtClean="0">
                <a:cs typeface="Verdana"/>
              </a:rPr>
              <a:t>. </a:t>
            </a:r>
            <a:endParaRPr lang="tr-TR" sz="1800" spc="-85" dirty="0">
              <a:cs typeface="Verdana"/>
            </a:endParaRPr>
          </a:p>
          <a:p>
            <a:pPr marL="755650" marR="5080" lvl="1">
              <a:spcBef>
                <a:spcPts val="2000"/>
              </a:spcBef>
              <a:buFont typeface="Wingdings" pitchFamily="2" charset="2"/>
              <a:buChar char="ü"/>
            </a:pPr>
            <a:r>
              <a:rPr lang="tr-TR" sz="1800" spc="-85" dirty="0" err="1" smtClean="0">
                <a:cs typeface="Verdana"/>
              </a:rPr>
              <a:t>Down</a:t>
            </a:r>
            <a:r>
              <a:rPr lang="tr-TR" sz="1800" spc="-85" dirty="0" smtClean="0">
                <a:cs typeface="Verdana"/>
              </a:rPr>
              <a:t> Sendromu </a:t>
            </a:r>
            <a:r>
              <a:rPr lang="tr-TR" sz="1800" spc="10" dirty="0">
                <a:cs typeface="Arial"/>
              </a:rPr>
              <a:t>(</a:t>
            </a:r>
            <a:r>
              <a:rPr lang="tr-TR" sz="1800" spc="10" dirty="0" err="1">
                <a:cs typeface="Arial"/>
              </a:rPr>
              <a:t>trizomi</a:t>
            </a:r>
            <a:r>
              <a:rPr lang="tr-TR" sz="1800" spc="-30" dirty="0">
                <a:cs typeface="Arial"/>
              </a:rPr>
              <a:t> </a:t>
            </a:r>
            <a:r>
              <a:rPr lang="tr-TR" sz="1800" spc="5" dirty="0">
                <a:cs typeface="Arial"/>
              </a:rPr>
              <a:t>21)</a:t>
            </a:r>
            <a:endParaRPr lang="tr-TR" sz="1800" dirty="0">
              <a:cs typeface="Arial"/>
            </a:endParaRPr>
          </a:p>
          <a:p>
            <a:pPr marL="755650" marR="5080" lvl="1">
              <a:spcBef>
                <a:spcPts val="2000"/>
              </a:spcBef>
              <a:buFont typeface="Wingdings" pitchFamily="2" charset="2"/>
              <a:buChar char="ü"/>
            </a:pPr>
            <a:endParaRPr lang="tr-TR" sz="1800" dirty="0">
              <a:cs typeface="Verdana"/>
            </a:endParaRPr>
          </a:p>
          <a:p>
            <a:pPr marL="355600" marR="5080">
              <a:spcBef>
                <a:spcPts val="2000"/>
              </a:spcBef>
            </a:pPr>
            <a:endParaRPr lang="tr-TR" sz="1800" dirty="0">
              <a:cs typeface="Verdana"/>
            </a:endParaRPr>
          </a:p>
        </p:txBody>
      </p:sp>
      <p:sp>
        <p:nvSpPr>
          <p:cNvPr id="4" name="object 5"/>
          <p:cNvSpPr/>
          <p:nvPr/>
        </p:nvSpPr>
        <p:spPr>
          <a:xfrm>
            <a:off x="5004048" y="836712"/>
            <a:ext cx="3490069" cy="51644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199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spc="-95" dirty="0" err="1">
                <a:solidFill>
                  <a:srgbClr val="FF0000"/>
                </a:solidFill>
                <a:cs typeface="Verdana"/>
              </a:rPr>
              <a:t>Non-disjunction</a:t>
            </a:r>
            <a:r>
              <a:rPr lang="tr-TR" sz="3600" b="1" spc="-95" dirty="0">
                <a:solidFill>
                  <a:srgbClr val="FF0000"/>
                </a:solidFill>
                <a:cs typeface="Verdana"/>
              </a:rPr>
              <a:t> (ayrılmama) </a:t>
            </a:r>
            <a:r>
              <a:rPr lang="tr-TR" sz="3600" b="1" spc="-50" dirty="0">
                <a:solidFill>
                  <a:srgbClr val="FF0000"/>
                </a:solidFill>
                <a:cs typeface="Verdana"/>
              </a:rPr>
              <a:t>olayı</a:t>
            </a:r>
            <a:r>
              <a:rPr lang="tr-TR" sz="3600" b="1" spc="-535" dirty="0">
                <a:solidFill>
                  <a:srgbClr val="FF0000"/>
                </a:solidFill>
                <a:cs typeface="Verdana"/>
              </a:rPr>
              <a:t> </a:t>
            </a:r>
            <a:r>
              <a:rPr lang="tr-TR" sz="3600" b="1" spc="-320" dirty="0" smtClean="0">
                <a:solidFill>
                  <a:srgbClr val="FF0000"/>
                </a:solidFill>
                <a:cs typeface="Verdana"/>
              </a:rPr>
              <a:t>!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88840"/>
          </a:xfrm>
        </p:spPr>
        <p:txBody>
          <a:bodyPr>
            <a:normAutofit/>
          </a:bodyPr>
          <a:lstStyle/>
          <a:p>
            <a:r>
              <a:rPr lang="tr-TR" sz="2800" spc="-15" dirty="0">
                <a:cs typeface="Verdana"/>
              </a:rPr>
              <a:t>Anormal</a:t>
            </a:r>
            <a:r>
              <a:rPr lang="tr-TR" sz="2800" spc="-155" dirty="0">
                <a:cs typeface="Verdana"/>
              </a:rPr>
              <a:t> </a:t>
            </a:r>
            <a:r>
              <a:rPr lang="tr-TR" sz="2800" spc="-30" dirty="0">
                <a:cs typeface="Verdana"/>
              </a:rPr>
              <a:t>gametlerin</a:t>
            </a:r>
            <a:r>
              <a:rPr lang="tr-TR" sz="2800" spc="-150" dirty="0">
                <a:cs typeface="Verdana"/>
              </a:rPr>
              <a:t> </a:t>
            </a:r>
            <a:r>
              <a:rPr lang="tr-TR" sz="2800" spc="-40" dirty="0">
                <a:cs typeface="Verdana"/>
              </a:rPr>
              <a:t>döllenmesi</a:t>
            </a:r>
            <a:r>
              <a:rPr lang="tr-TR" sz="2800" spc="-155" dirty="0">
                <a:cs typeface="Verdana"/>
              </a:rPr>
              <a:t> </a:t>
            </a:r>
            <a:r>
              <a:rPr lang="tr-TR" sz="2800" spc="-15" dirty="0">
                <a:cs typeface="Verdana"/>
              </a:rPr>
              <a:t>sonucu</a:t>
            </a:r>
            <a:r>
              <a:rPr lang="tr-TR" sz="2800" spc="-155" dirty="0">
                <a:cs typeface="Verdana"/>
              </a:rPr>
              <a:t> </a:t>
            </a:r>
            <a:r>
              <a:rPr lang="tr-TR" sz="2800" spc="25" dirty="0">
                <a:cs typeface="Verdana"/>
              </a:rPr>
              <a:t>olu</a:t>
            </a:r>
            <a:r>
              <a:rPr lang="tr-TR" sz="2800" spc="25" dirty="0">
                <a:cs typeface="Times New Roman"/>
              </a:rPr>
              <a:t>ş</a:t>
            </a:r>
            <a:r>
              <a:rPr lang="tr-TR" sz="2800" spc="25" dirty="0">
                <a:cs typeface="Verdana"/>
              </a:rPr>
              <a:t>an</a:t>
            </a:r>
            <a:r>
              <a:rPr lang="tr-TR" sz="2800" spc="-150" dirty="0">
                <a:cs typeface="Verdana"/>
              </a:rPr>
              <a:t> </a:t>
            </a:r>
            <a:r>
              <a:rPr lang="tr-TR" sz="2800" spc="-75" dirty="0">
                <a:cs typeface="Verdana"/>
              </a:rPr>
              <a:t>zigot,</a:t>
            </a:r>
            <a:r>
              <a:rPr lang="tr-TR" sz="2800" spc="-155" dirty="0">
                <a:cs typeface="Verdana"/>
              </a:rPr>
              <a:t> </a:t>
            </a:r>
            <a:r>
              <a:rPr lang="tr-TR" sz="2800" spc="-125" dirty="0">
                <a:cs typeface="Verdana"/>
              </a:rPr>
              <a:t>söz  </a:t>
            </a:r>
            <a:r>
              <a:rPr lang="tr-TR" sz="2800" spc="-85" dirty="0">
                <a:cs typeface="Verdana"/>
              </a:rPr>
              <a:t>konusu</a:t>
            </a:r>
            <a:r>
              <a:rPr lang="tr-TR" sz="2800" spc="-155" dirty="0">
                <a:cs typeface="Verdana"/>
              </a:rPr>
              <a:t> </a:t>
            </a:r>
            <a:r>
              <a:rPr lang="tr-TR" sz="2800" spc="-60" dirty="0">
                <a:cs typeface="Verdana"/>
              </a:rPr>
              <a:t>kromozomun</a:t>
            </a:r>
            <a:r>
              <a:rPr lang="tr-TR" sz="2800" spc="-150" dirty="0">
                <a:cs typeface="Verdana"/>
              </a:rPr>
              <a:t> </a:t>
            </a:r>
            <a:r>
              <a:rPr lang="tr-TR" sz="2800" spc="20" dirty="0">
                <a:cs typeface="Verdana"/>
              </a:rPr>
              <a:t>ya</a:t>
            </a:r>
            <a:r>
              <a:rPr lang="tr-TR" sz="2800" spc="-150" dirty="0">
                <a:cs typeface="Verdana"/>
              </a:rPr>
              <a:t> </a:t>
            </a:r>
            <a:r>
              <a:rPr lang="tr-TR" sz="2800" spc="100" dirty="0">
                <a:cs typeface="Verdana"/>
              </a:rPr>
              <a:t>üç</a:t>
            </a:r>
            <a:r>
              <a:rPr lang="tr-TR" sz="2800" spc="-150" dirty="0">
                <a:cs typeface="Verdana"/>
              </a:rPr>
              <a:t> </a:t>
            </a:r>
            <a:r>
              <a:rPr lang="tr-TR" sz="2800" spc="-60" dirty="0">
                <a:cs typeface="Verdana"/>
              </a:rPr>
              <a:t>kopyasını</a:t>
            </a:r>
            <a:r>
              <a:rPr lang="tr-TR" sz="2800" spc="-150" dirty="0">
                <a:cs typeface="Verdana"/>
              </a:rPr>
              <a:t> </a:t>
            </a:r>
            <a:r>
              <a:rPr lang="tr-TR" sz="2800" spc="-45" dirty="0">
                <a:cs typeface="Verdana"/>
              </a:rPr>
              <a:t>ta</a:t>
            </a:r>
            <a:r>
              <a:rPr lang="tr-TR" sz="2800" spc="-45" dirty="0">
                <a:cs typeface="Times New Roman"/>
              </a:rPr>
              <a:t>ş</a:t>
            </a:r>
            <a:r>
              <a:rPr lang="tr-TR" sz="2800" spc="-45" dirty="0">
                <a:cs typeface="Verdana"/>
              </a:rPr>
              <a:t>ır</a:t>
            </a:r>
            <a:r>
              <a:rPr lang="tr-TR" sz="2800" spc="-150" dirty="0">
                <a:cs typeface="Verdana"/>
              </a:rPr>
              <a:t> </a:t>
            </a:r>
            <a:r>
              <a:rPr lang="tr-TR" sz="2800" spc="-140" dirty="0">
                <a:cs typeface="Verdana"/>
              </a:rPr>
              <a:t>(</a:t>
            </a:r>
            <a:r>
              <a:rPr lang="tr-TR" sz="2800" u="sng" spc="-140" dirty="0" err="1">
                <a:uFill>
                  <a:solidFill>
                    <a:srgbClr val="000000"/>
                  </a:solidFill>
                </a:uFill>
                <a:cs typeface="Verdana"/>
              </a:rPr>
              <a:t>trizomi</a:t>
            </a:r>
            <a:r>
              <a:rPr lang="tr-TR" sz="2800" spc="-140" dirty="0">
                <a:cs typeface="Verdana"/>
              </a:rPr>
              <a:t>),</a:t>
            </a:r>
            <a:r>
              <a:rPr lang="tr-TR" sz="2800" spc="-150" dirty="0">
                <a:cs typeface="Verdana"/>
              </a:rPr>
              <a:t> </a:t>
            </a:r>
            <a:r>
              <a:rPr lang="tr-TR" sz="2800" spc="20" dirty="0">
                <a:cs typeface="Verdana"/>
              </a:rPr>
              <a:t>ya</a:t>
            </a:r>
            <a:r>
              <a:rPr lang="tr-TR" sz="2800" spc="-150" dirty="0">
                <a:cs typeface="Verdana"/>
              </a:rPr>
              <a:t> </a:t>
            </a:r>
            <a:r>
              <a:rPr lang="tr-TR" sz="2800" spc="135" dirty="0">
                <a:cs typeface="Verdana"/>
              </a:rPr>
              <a:t>da  </a:t>
            </a:r>
            <a:r>
              <a:rPr lang="tr-TR" sz="2800" spc="-100" dirty="0">
                <a:cs typeface="Verdana"/>
              </a:rPr>
              <a:t>bir </a:t>
            </a:r>
            <a:r>
              <a:rPr lang="tr-TR" sz="2800" spc="-60" dirty="0">
                <a:cs typeface="Verdana"/>
              </a:rPr>
              <a:t>kopyasını </a:t>
            </a:r>
            <a:r>
              <a:rPr lang="tr-TR" sz="2800" spc="-45" dirty="0">
                <a:cs typeface="Verdana"/>
              </a:rPr>
              <a:t>ta</a:t>
            </a:r>
            <a:r>
              <a:rPr lang="tr-TR" sz="2800" spc="-45" dirty="0">
                <a:cs typeface="Times New Roman"/>
              </a:rPr>
              <a:t>ş</a:t>
            </a:r>
            <a:r>
              <a:rPr lang="tr-TR" sz="2800" spc="-45" dirty="0">
                <a:cs typeface="Verdana"/>
              </a:rPr>
              <a:t>ır</a:t>
            </a:r>
            <a:r>
              <a:rPr lang="tr-TR" sz="2800" spc="-295" dirty="0">
                <a:cs typeface="Verdana"/>
              </a:rPr>
              <a:t> </a:t>
            </a:r>
            <a:r>
              <a:rPr lang="tr-TR" sz="2800" spc="-75" dirty="0">
                <a:cs typeface="Verdana"/>
              </a:rPr>
              <a:t>(</a:t>
            </a:r>
            <a:r>
              <a:rPr lang="tr-TR" sz="2800" u="sng" spc="-75" dirty="0" err="1">
                <a:uFill>
                  <a:solidFill>
                    <a:srgbClr val="000000"/>
                  </a:solidFill>
                </a:uFill>
                <a:cs typeface="Verdana"/>
              </a:rPr>
              <a:t>monozomi</a:t>
            </a:r>
            <a:r>
              <a:rPr lang="tr-TR" sz="2800" spc="-75" dirty="0">
                <a:cs typeface="Verdana"/>
              </a:rPr>
              <a:t>).</a:t>
            </a:r>
            <a:endParaRPr lang="tr-TR" sz="2800" dirty="0">
              <a:cs typeface="Verdana"/>
            </a:endParaRPr>
          </a:p>
          <a:p>
            <a:endParaRPr lang="tr-TR" dirty="0"/>
          </a:p>
        </p:txBody>
      </p:sp>
      <p:sp>
        <p:nvSpPr>
          <p:cNvPr id="5" name="object 5"/>
          <p:cNvSpPr/>
          <p:nvPr/>
        </p:nvSpPr>
        <p:spPr>
          <a:xfrm>
            <a:off x="1145523" y="3933056"/>
            <a:ext cx="6441415" cy="27305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7513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b="1" dirty="0" err="1" smtClean="0">
                <a:solidFill>
                  <a:srgbClr val="FF0000"/>
                </a:solidFill>
              </a:rPr>
              <a:t>Telofaz</a:t>
            </a:r>
            <a:r>
              <a:rPr lang="tr-TR" b="1" dirty="0" smtClean="0">
                <a:solidFill>
                  <a:srgbClr val="FF0000"/>
                </a:solidFill>
              </a:rPr>
              <a:t> I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4525963"/>
          </a:xfrm>
        </p:spPr>
        <p:txBody>
          <a:bodyPr>
            <a:noAutofit/>
          </a:bodyPr>
          <a:lstStyle/>
          <a:p>
            <a:pPr marL="355600" marR="5080">
              <a:spcBef>
                <a:spcPts val="100"/>
              </a:spcBef>
            </a:pPr>
            <a:r>
              <a:rPr lang="tr-TR" sz="2800" spc="-75" dirty="0" err="1">
                <a:cs typeface="Verdana"/>
              </a:rPr>
              <a:t>Diyatların</a:t>
            </a:r>
            <a:r>
              <a:rPr lang="tr-TR" sz="2800" spc="-75" dirty="0">
                <a:cs typeface="Verdana"/>
              </a:rPr>
              <a:t> </a:t>
            </a:r>
            <a:r>
              <a:rPr lang="tr-TR" sz="2800" spc="-15" dirty="0">
                <a:cs typeface="Verdana"/>
              </a:rPr>
              <a:t>çevresinde </a:t>
            </a:r>
            <a:r>
              <a:rPr lang="tr-TR" sz="2800" spc="-25" dirty="0" smtClean="0">
                <a:uFill>
                  <a:solidFill>
                    <a:srgbClr val="000000"/>
                  </a:solidFill>
                </a:uFill>
                <a:cs typeface="Verdana"/>
              </a:rPr>
              <a:t>çekirdek zarları </a:t>
            </a:r>
            <a:r>
              <a:rPr lang="tr-TR" sz="2800" spc="20" dirty="0" smtClean="0">
                <a:uFill>
                  <a:solidFill>
                    <a:srgbClr val="000000"/>
                  </a:solidFill>
                </a:uFill>
                <a:cs typeface="Verdana"/>
              </a:rPr>
              <a:t>olu</a:t>
            </a:r>
            <a:r>
              <a:rPr lang="tr-TR" sz="2800" spc="20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ş</a:t>
            </a:r>
            <a:r>
              <a:rPr lang="tr-TR" sz="2800" spc="20" dirty="0" smtClean="0">
                <a:uFill>
                  <a:solidFill>
                    <a:srgbClr val="000000"/>
                  </a:solidFill>
                </a:uFill>
                <a:cs typeface="Verdana"/>
              </a:rPr>
              <a:t>maya</a:t>
            </a:r>
            <a:r>
              <a:rPr lang="tr-TR" sz="2800" spc="-155" dirty="0" smtClean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800" spc="-20" dirty="0">
                <a:uFill>
                  <a:solidFill>
                    <a:srgbClr val="000000"/>
                  </a:solidFill>
                </a:uFill>
                <a:cs typeface="Verdana"/>
              </a:rPr>
              <a:t>ba</a:t>
            </a:r>
            <a:r>
              <a:rPr lang="tr-TR" sz="2800" spc="-20" dirty="0">
                <a:uFill>
                  <a:solidFill>
                    <a:srgbClr val="000000"/>
                  </a:solidFill>
                </a:uFill>
                <a:cs typeface="Times New Roman"/>
              </a:rPr>
              <a:t>ş</a:t>
            </a:r>
            <a:r>
              <a:rPr lang="tr-TR" sz="2800" spc="-20" dirty="0">
                <a:uFill>
                  <a:solidFill>
                    <a:srgbClr val="000000"/>
                  </a:solidFill>
                </a:uFill>
                <a:cs typeface="Verdana"/>
              </a:rPr>
              <a:t>lar</a:t>
            </a:r>
            <a:r>
              <a:rPr lang="tr-TR" sz="2800" spc="-20" dirty="0">
                <a:cs typeface="Verdana"/>
              </a:rPr>
              <a:t>.</a:t>
            </a:r>
            <a:endParaRPr lang="tr-TR" sz="2800" dirty="0">
              <a:cs typeface="Verdana"/>
            </a:endParaRPr>
          </a:p>
          <a:p>
            <a:pPr marL="355600" marR="170815">
              <a:spcBef>
                <a:spcPts val="2000"/>
              </a:spcBef>
            </a:pPr>
            <a:r>
              <a:rPr lang="tr-TR" sz="2800" spc="-30" dirty="0" smtClean="0">
                <a:cs typeface="Verdana"/>
              </a:rPr>
              <a:t>Çekirdek </a:t>
            </a:r>
            <a:r>
              <a:rPr lang="tr-TR" sz="2800" spc="-110" dirty="0">
                <a:uFill>
                  <a:solidFill>
                    <a:srgbClr val="000000"/>
                  </a:solidFill>
                </a:uFill>
                <a:cs typeface="Verdana"/>
              </a:rPr>
              <a:t>kısa </a:t>
            </a:r>
            <a:r>
              <a:rPr lang="tr-TR" sz="2800" spc="-100" dirty="0">
                <a:uFill>
                  <a:solidFill>
                    <a:srgbClr val="000000"/>
                  </a:solidFill>
                </a:uFill>
                <a:cs typeface="Verdana"/>
              </a:rPr>
              <a:t>bir </a:t>
            </a:r>
            <a:r>
              <a:rPr lang="tr-TR" sz="2800" spc="-60" dirty="0" err="1">
                <a:uFill>
                  <a:solidFill>
                    <a:srgbClr val="000000"/>
                  </a:solidFill>
                </a:uFill>
                <a:cs typeface="Verdana"/>
              </a:rPr>
              <a:t>interfaz</a:t>
            </a:r>
            <a:r>
              <a:rPr lang="tr-TR" sz="2800" spc="-375" dirty="0">
                <a:cs typeface="Verdana"/>
              </a:rPr>
              <a:t> </a:t>
            </a:r>
            <a:r>
              <a:rPr lang="tr-TR" sz="2800" spc="-30" dirty="0">
                <a:cs typeface="Verdana"/>
              </a:rPr>
              <a:t>dönemine  </a:t>
            </a:r>
            <a:r>
              <a:rPr lang="tr-TR" sz="2800" spc="-130" dirty="0">
                <a:cs typeface="Verdana"/>
              </a:rPr>
              <a:t>girer.</a:t>
            </a:r>
            <a:endParaRPr lang="tr-TR" sz="2800" dirty="0">
              <a:cs typeface="Verdana"/>
            </a:endParaRPr>
          </a:p>
          <a:p>
            <a:pPr marL="355600" marR="1026160">
              <a:spcBef>
                <a:spcPts val="2000"/>
              </a:spcBef>
            </a:pPr>
            <a:r>
              <a:rPr lang="tr-TR" sz="2800" spc="60" dirty="0" smtClean="0">
                <a:cs typeface="Verdana"/>
              </a:rPr>
              <a:t>Genelde </a:t>
            </a:r>
            <a:r>
              <a:rPr lang="tr-TR" sz="2800" spc="-55" dirty="0" err="1">
                <a:cs typeface="Verdana"/>
              </a:rPr>
              <a:t>mayotik</a:t>
            </a:r>
            <a:r>
              <a:rPr lang="tr-TR" sz="2800" spc="-55" dirty="0">
                <a:cs typeface="Verdana"/>
              </a:rPr>
              <a:t> </a:t>
            </a:r>
            <a:r>
              <a:rPr lang="tr-TR" sz="2800" spc="-45" dirty="0" err="1">
                <a:cs typeface="Verdana"/>
              </a:rPr>
              <a:t>telofaz</a:t>
            </a:r>
            <a:r>
              <a:rPr lang="tr-TR" sz="2800" spc="-45" dirty="0">
                <a:cs typeface="Verdana"/>
              </a:rPr>
              <a:t>,  </a:t>
            </a:r>
            <a:r>
              <a:rPr lang="tr-TR" sz="2800" spc="-30" dirty="0">
                <a:cs typeface="Verdana"/>
              </a:rPr>
              <a:t>mitozdakinden </a:t>
            </a:r>
            <a:r>
              <a:rPr lang="tr-TR" sz="2800" spc="100" dirty="0">
                <a:uFill>
                  <a:solidFill>
                    <a:srgbClr val="000000"/>
                  </a:solidFill>
                </a:uFill>
                <a:cs typeface="Verdana"/>
              </a:rPr>
              <a:t>daha</a:t>
            </a:r>
            <a:r>
              <a:rPr lang="tr-TR" sz="2800" spc="-300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800" spc="-130" dirty="0">
                <a:uFill>
                  <a:solidFill>
                    <a:srgbClr val="000000"/>
                  </a:solidFill>
                </a:uFill>
                <a:cs typeface="Verdana"/>
              </a:rPr>
              <a:t>kısadır</a:t>
            </a:r>
            <a:r>
              <a:rPr lang="tr-TR" sz="2800" spc="-130" dirty="0">
                <a:cs typeface="Verdana"/>
              </a:rPr>
              <a:t>.</a:t>
            </a:r>
            <a:endParaRPr lang="tr-TR" sz="2800" dirty="0">
              <a:cs typeface="Verdana"/>
            </a:endParaRPr>
          </a:p>
          <a:p>
            <a:endParaRPr lang="tr-TR" dirty="0"/>
          </a:p>
        </p:txBody>
      </p:sp>
      <p:sp>
        <p:nvSpPr>
          <p:cNvPr id="4" name="object 5"/>
          <p:cNvSpPr/>
          <p:nvPr/>
        </p:nvSpPr>
        <p:spPr>
          <a:xfrm>
            <a:off x="5292080" y="1196752"/>
            <a:ext cx="3384376" cy="4475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767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b="1" dirty="0" err="1" smtClean="0">
                <a:solidFill>
                  <a:srgbClr val="FF0000"/>
                </a:solidFill>
              </a:rPr>
              <a:t>Mayoz</a:t>
            </a:r>
            <a:r>
              <a:rPr lang="tr-TR" b="1" dirty="0" smtClean="0">
                <a:solidFill>
                  <a:srgbClr val="FF0000"/>
                </a:solidFill>
              </a:rPr>
              <a:t> II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2" t="16552" r="29741" b="31801"/>
          <a:stretch/>
        </p:blipFill>
        <p:spPr bwMode="auto">
          <a:xfrm>
            <a:off x="323528" y="1340768"/>
            <a:ext cx="8576443" cy="531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872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Mayoz</a:t>
            </a:r>
            <a:r>
              <a:rPr lang="tr-TR" b="1" dirty="0" smtClean="0">
                <a:solidFill>
                  <a:srgbClr val="FF0000"/>
                </a:solidFill>
              </a:rPr>
              <a:t> Bölünme Sonucunda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marR="125730">
              <a:spcBef>
                <a:spcPts val="100"/>
              </a:spcBef>
            </a:pPr>
            <a:r>
              <a:rPr lang="tr-TR" sz="3600" spc="15" dirty="0" err="1">
                <a:cs typeface="Verdana"/>
              </a:rPr>
              <a:t>Mayoz</a:t>
            </a:r>
            <a:r>
              <a:rPr lang="tr-TR" sz="3600" spc="15" dirty="0">
                <a:cs typeface="Verdana"/>
              </a:rPr>
              <a:t> </a:t>
            </a:r>
            <a:r>
              <a:rPr lang="tr-TR" sz="3600" spc="-75" dirty="0">
                <a:cs typeface="Verdana"/>
              </a:rPr>
              <a:t>sırasında </a:t>
            </a:r>
            <a:r>
              <a:rPr lang="tr-TR" sz="3600" spc="15" dirty="0">
                <a:cs typeface="Verdana"/>
              </a:rPr>
              <a:t>ba</a:t>
            </a:r>
            <a:r>
              <a:rPr lang="tr-TR" sz="3600" spc="15" dirty="0">
                <a:cs typeface="Times New Roman"/>
              </a:rPr>
              <a:t>ş</a:t>
            </a:r>
            <a:r>
              <a:rPr lang="tr-TR" sz="3600" spc="15" dirty="0">
                <a:cs typeface="Verdana"/>
              </a:rPr>
              <a:t>arılan </a:t>
            </a:r>
            <a:r>
              <a:rPr lang="tr-TR" sz="3600" spc="80" dirty="0">
                <a:cs typeface="Verdana"/>
              </a:rPr>
              <a:t>sadece </a:t>
            </a:r>
            <a:r>
              <a:rPr lang="tr-TR" sz="3600" spc="-75" dirty="0">
                <a:cs typeface="Verdana"/>
              </a:rPr>
              <a:t>kromozomların </a:t>
            </a:r>
            <a:r>
              <a:rPr lang="tr-TR" sz="3600" spc="-360" dirty="0">
                <a:cs typeface="Verdana"/>
              </a:rPr>
              <a:t>haploit  </a:t>
            </a:r>
            <a:r>
              <a:rPr lang="tr-TR" sz="3600" spc="-55" dirty="0">
                <a:cs typeface="Verdana"/>
              </a:rPr>
              <a:t>sayıya </a:t>
            </a:r>
            <a:r>
              <a:rPr lang="tr-TR" sz="3600" spc="-25" dirty="0">
                <a:cs typeface="Verdana"/>
              </a:rPr>
              <a:t>dü</a:t>
            </a:r>
            <a:r>
              <a:rPr lang="tr-TR" sz="3600" spc="-25" dirty="0">
                <a:cs typeface="Times New Roman"/>
              </a:rPr>
              <a:t>ş</a:t>
            </a:r>
            <a:r>
              <a:rPr lang="tr-TR" sz="3600" spc="-25" dirty="0">
                <a:cs typeface="Verdana"/>
              </a:rPr>
              <a:t>mesi</a:t>
            </a:r>
            <a:r>
              <a:rPr lang="tr-TR" sz="3600" spc="-250" dirty="0">
                <a:cs typeface="Verdana"/>
              </a:rPr>
              <a:t> </a:t>
            </a:r>
            <a:r>
              <a:rPr lang="tr-TR" sz="3600" spc="-85" dirty="0">
                <a:cs typeface="Verdana"/>
              </a:rPr>
              <a:t>de</a:t>
            </a:r>
            <a:r>
              <a:rPr lang="tr-TR" sz="3600" spc="-85" dirty="0">
                <a:cs typeface="Times New Roman"/>
              </a:rPr>
              <a:t>ğ</a:t>
            </a:r>
            <a:r>
              <a:rPr lang="tr-TR" sz="3600" spc="-85" dirty="0">
                <a:cs typeface="Verdana"/>
              </a:rPr>
              <a:t>ildir</a:t>
            </a:r>
            <a:r>
              <a:rPr lang="tr-TR" sz="3600" spc="-85" dirty="0" smtClean="0">
                <a:cs typeface="Verdana"/>
              </a:rPr>
              <a:t>.</a:t>
            </a:r>
          </a:p>
          <a:p>
            <a:pPr marL="355600" marR="125730">
              <a:spcBef>
                <a:spcPts val="100"/>
              </a:spcBef>
            </a:pPr>
            <a:endParaRPr lang="tr-TR" sz="3600" dirty="0">
              <a:cs typeface="Verdana"/>
            </a:endParaRPr>
          </a:p>
          <a:p>
            <a:pPr marL="355600" marR="5080">
              <a:spcBef>
                <a:spcPts val="2000"/>
              </a:spcBef>
            </a:pPr>
            <a:r>
              <a:rPr lang="tr-TR" sz="3600" spc="-110" dirty="0" err="1" smtClean="0">
                <a:cs typeface="Verdana"/>
              </a:rPr>
              <a:t>Krossing-over</a:t>
            </a:r>
            <a:r>
              <a:rPr lang="tr-TR" sz="3600" spc="-110" dirty="0" smtClean="0">
                <a:cs typeface="Verdana"/>
              </a:rPr>
              <a:t> </a:t>
            </a:r>
            <a:r>
              <a:rPr lang="tr-TR" sz="3600" spc="-65" dirty="0">
                <a:cs typeface="Verdana"/>
              </a:rPr>
              <a:t>ile </a:t>
            </a:r>
            <a:r>
              <a:rPr lang="tr-TR" sz="3600" spc="-100" dirty="0">
                <a:cs typeface="Verdana"/>
              </a:rPr>
              <a:t>birlikte </a:t>
            </a:r>
            <a:r>
              <a:rPr lang="tr-TR" sz="3600" spc="45" dirty="0">
                <a:uFill>
                  <a:solidFill>
                    <a:srgbClr val="000000"/>
                  </a:solidFill>
                </a:uFill>
                <a:cs typeface="Verdana"/>
              </a:rPr>
              <a:t>anne </a:t>
            </a:r>
            <a:r>
              <a:rPr lang="tr-TR" sz="3600" spc="15" dirty="0">
                <a:uFill>
                  <a:solidFill>
                    <a:srgbClr val="000000"/>
                  </a:solidFill>
                </a:uFill>
                <a:cs typeface="Verdana"/>
              </a:rPr>
              <a:t>ve </a:t>
            </a:r>
            <a:r>
              <a:rPr lang="tr-TR" sz="3600" spc="40" dirty="0">
                <a:uFill>
                  <a:solidFill>
                    <a:srgbClr val="000000"/>
                  </a:solidFill>
                </a:uFill>
                <a:cs typeface="Verdana"/>
              </a:rPr>
              <a:t>babanın </a:t>
            </a:r>
            <a:r>
              <a:rPr lang="tr-TR" sz="3600" spc="-25" dirty="0">
                <a:uFill>
                  <a:solidFill>
                    <a:srgbClr val="000000"/>
                  </a:solidFill>
                </a:uFill>
                <a:cs typeface="Verdana"/>
              </a:rPr>
              <a:t>genetik </a:t>
            </a:r>
            <a:r>
              <a:rPr lang="tr-TR" sz="3600" spc="-365" dirty="0">
                <a:uFill>
                  <a:solidFill>
                    <a:srgbClr val="000000"/>
                  </a:solidFill>
                </a:uFill>
                <a:cs typeface="Verdana"/>
              </a:rPr>
              <a:t>bilgisinin </a:t>
            </a:r>
            <a:r>
              <a:rPr lang="tr-TR" sz="3600" spc="-365" dirty="0">
                <a:cs typeface="Verdana"/>
              </a:rPr>
              <a:t> </a:t>
            </a:r>
            <a:r>
              <a:rPr lang="tr-TR" sz="3600" spc="-100" dirty="0">
                <a:uFill>
                  <a:solidFill>
                    <a:srgbClr val="000000"/>
                  </a:solidFill>
                </a:uFill>
                <a:cs typeface="Verdana"/>
              </a:rPr>
              <a:t>bir </a:t>
            </a:r>
            <a:r>
              <a:rPr lang="tr-TR" sz="3600" spc="-40" dirty="0">
                <a:uFill>
                  <a:solidFill>
                    <a:srgbClr val="000000"/>
                  </a:solidFill>
                </a:uFill>
                <a:cs typeface="Verdana"/>
              </a:rPr>
              <a:t>kombinasyonu</a:t>
            </a:r>
            <a:r>
              <a:rPr lang="tr-TR" sz="3600" spc="-204" dirty="0">
                <a:cs typeface="Verdana"/>
              </a:rPr>
              <a:t> </a:t>
            </a:r>
            <a:r>
              <a:rPr lang="tr-TR" sz="3600" spc="-85" dirty="0">
                <a:cs typeface="Verdana"/>
              </a:rPr>
              <a:t>olu</a:t>
            </a:r>
            <a:r>
              <a:rPr lang="tr-TR" sz="3600" spc="-85" dirty="0">
                <a:cs typeface="Times New Roman"/>
              </a:rPr>
              <a:t>ş</a:t>
            </a:r>
            <a:r>
              <a:rPr lang="tr-TR" sz="3600" spc="-85" dirty="0">
                <a:cs typeface="Verdana"/>
              </a:rPr>
              <a:t>ur.</a:t>
            </a:r>
            <a:endParaRPr lang="tr-TR" sz="3600" dirty="0">
              <a:cs typeface="Verdana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6158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b="1" spc="-160" dirty="0" err="1">
                <a:solidFill>
                  <a:srgbClr val="FF0000"/>
                </a:solidFill>
                <a:cs typeface="Verdana"/>
              </a:rPr>
              <a:t>Krossing-over’in</a:t>
            </a:r>
            <a:r>
              <a:rPr lang="tr-TR" b="1" spc="-275" dirty="0">
                <a:solidFill>
                  <a:srgbClr val="FF0000"/>
                </a:solidFill>
                <a:cs typeface="Verdana"/>
              </a:rPr>
              <a:t> </a:t>
            </a:r>
            <a:r>
              <a:rPr lang="tr-TR" b="1" spc="-225" dirty="0" smtClean="0">
                <a:solidFill>
                  <a:srgbClr val="FF0000"/>
                </a:solidFill>
                <a:cs typeface="Verdana"/>
              </a:rPr>
              <a:t>katkısı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object 3"/>
          <p:cNvSpPr txBox="1"/>
          <p:nvPr/>
        </p:nvSpPr>
        <p:spPr>
          <a:xfrm>
            <a:off x="827584" y="1693635"/>
            <a:ext cx="3950335" cy="4512646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355600" marR="5080" indent="-342900">
              <a:lnSpc>
                <a:spcPct val="79800"/>
              </a:lnSpc>
              <a:spcBef>
                <a:spcPts val="560"/>
              </a:spcBef>
              <a:buFont typeface="Arial" pitchFamily="34" charset="0"/>
              <a:buChar char="•"/>
              <a:tabLst>
                <a:tab pos="354965" algn="l"/>
              </a:tabLst>
            </a:pPr>
            <a:r>
              <a:rPr sz="2400" spc="-50" dirty="0" err="1" smtClean="0">
                <a:cs typeface="Verdana"/>
              </a:rPr>
              <a:t>Profaz</a:t>
            </a:r>
            <a:r>
              <a:rPr sz="2400" spc="-155" dirty="0" smtClean="0">
                <a:cs typeface="Verdana"/>
              </a:rPr>
              <a:t> </a:t>
            </a:r>
            <a:r>
              <a:rPr sz="2400" dirty="0">
                <a:cs typeface="Verdana"/>
              </a:rPr>
              <a:t>I’de</a:t>
            </a:r>
            <a:r>
              <a:rPr sz="2400" spc="-150" dirty="0">
                <a:cs typeface="Verdana"/>
              </a:rPr>
              <a:t> </a:t>
            </a:r>
            <a:r>
              <a:rPr sz="2400" spc="40" dirty="0">
                <a:cs typeface="Verdana"/>
              </a:rPr>
              <a:t>meydana</a:t>
            </a:r>
            <a:r>
              <a:rPr sz="2400" spc="-155" dirty="0">
                <a:cs typeface="Verdana"/>
              </a:rPr>
              <a:t> </a:t>
            </a:r>
            <a:r>
              <a:rPr sz="2400" spc="20" dirty="0">
                <a:cs typeface="Verdana"/>
              </a:rPr>
              <a:t>gelen</a:t>
            </a:r>
            <a:r>
              <a:rPr sz="2400" spc="-150" dirty="0">
                <a:cs typeface="Verdana"/>
              </a:rPr>
              <a:t> </a:t>
            </a:r>
            <a:r>
              <a:rPr sz="2400" spc="25" dirty="0">
                <a:cs typeface="Verdana"/>
              </a:rPr>
              <a:t>bu  </a:t>
            </a:r>
            <a:r>
              <a:rPr sz="2400" spc="-35" dirty="0">
                <a:cs typeface="Verdana"/>
              </a:rPr>
              <a:t>olay, </a:t>
            </a:r>
            <a:r>
              <a:rPr sz="2400" spc="-60" dirty="0">
                <a:cs typeface="Verdana"/>
              </a:rPr>
              <a:t>her </a:t>
            </a:r>
            <a:r>
              <a:rPr sz="2400" spc="-95" dirty="0">
                <a:cs typeface="Verdana"/>
              </a:rPr>
              <a:t>bir </a:t>
            </a:r>
            <a:r>
              <a:rPr sz="2400" spc="15" dirty="0">
                <a:cs typeface="Verdana"/>
              </a:rPr>
              <a:t>homolog  </a:t>
            </a:r>
            <a:r>
              <a:rPr sz="2400" spc="-60" dirty="0">
                <a:cs typeface="Verdana"/>
              </a:rPr>
              <a:t>kromozom </a:t>
            </a:r>
            <a:r>
              <a:rPr sz="2400" spc="-70" dirty="0">
                <a:cs typeface="Verdana"/>
              </a:rPr>
              <a:t>çiftinin, </a:t>
            </a:r>
            <a:r>
              <a:rPr sz="2400" spc="40" dirty="0">
                <a:cs typeface="Verdana"/>
              </a:rPr>
              <a:t>anne </a:t>
            </a:r>
            <a:r>
              <a:rPr sz="2400" spc="15" dirty="0">
                <a:cs typeface="Verdana"/>
              </a:rPr>
              <a:t>ve  </a:t>
            </a:r>
            <a:r>
              <a:rPr sz="2400" spc="105" dirty="0">
                <a:cs typeface="Verdana"/>
              </a:rPr>
              <a:t>babadan </a:t>
            </a:r>
            <a:r>
              <a:rPr sz="2400" spc="20" dirty="0">
                <a:cs typeface="Verdana"/>
              </a:rPr>
              <a:t>gelen </a:t>
            </a:r>
            <a:r>
              <a:rPr sz="2400" spc="-70" dirty="0">
                <a:cs typeface="Verdana"/>
              </a:rPr>
              <a:t>üyeleri  </a:t>
            </a:r>
            <a:r>
              <a:rPr sz="2400" spc="-15" dirty="0">
                <a:cs typeface="Verdana"/>
              </a:rPr>
              <a:t>arasında </a:t>
            </a:r>
            <a:r>
              <a:rPr sz="2400" spc="-25" dirty="0">
                <a:uFill>
                  <a:solidFill>
                    <a:srgbClr val="000000"/>
                  </a:solidFill>
                </a:uFill>
                <a:cs typeface="Verdana"/>
              </a:rPr>
              <a:t>genetik </a:t>
            </a:r>
            <a:r>
              <a:rPr sz="2400" spc="-75" dirty="0">
                <a:uFill>
                  <a:solidFill>
                    <a:srgbClr val="000000"/>
                  </a:solidFill>
                </a:uFill>
                <a:cs typeface="Verdana"/>
              </a:rPr>
              <a:t>bilgiyi </a:t>
            </a:r>
            <a:r>
              <a:rPr sz="2400" spc="-85" dirty="0">
                <a:uFill>
                  <a:solidFill>
                    <a:srgbClr val="000000"/>
                  </a:solidFill>
                </a:uFill>
                <a:cs typeface="Verdana"/>
              </a:rPr>
              <a:t>tekrar </a:t>
            </a:r>
            <a:r>
              <a:rPr sz="2400" spc="-85" dirty="0">
                <a:cs typeface="Verdana"/>
              </a:rPr>
              <a:t> </a:t>
            </a:r>
            <a:r>
              <a:rPr sz="2400" spc="-135" dirty="0">
                <a:uFill>
                  <a:solidFill>
                    <a:srgbClr val="000000"/>
                  </a:solidFill>
                </a:uFill>
                <a:cs typeface="Verdana"/>
              </a:rPr>
              <a:t>karı</a:t>
            </a:r>
            <a:r>
              <a:rPr sz="2400" spc="-135" dirty="0">
                <a:uFill>
                  <a:solidFill>
                    <a:srgbClr val="000000"/>
                  </a:solidFill>
                </a:uFill>
                <a:cs typeface="Times New Roman"/>
              </a:rPr>
              <a:t>ş</a:t>
            </a:r>
            <a:r>
              <a:rPr sz="2400" spc="-135" dirty="0">
                <a:uFill>
                  <a:solidFill>
                    <a:srgbClr val="000000"/>
                  </a:solidFill>
                </a:uFill>
                <a:cs typeface="Verdana"/>
              </a:rPr>
              <a:t>tırır</a:t>
            </a:r>
            <a:r>
              <a:rPr sz="2400" spc="-135" dirty="0">
                <a:cs typeface="Verdana"/>
              </a:rPr>
              <a:t>.</a:t>
            </a:r>
            <a:endParaRPr sz="2400" dirty="0">
              <a:cs typeface="Verdana"/>
            </a:endParaRPr>
          </a:p>
          <a:p>
            <a:pPr marL="355600" marR="509270" indent="-342900">
              <a:lnSpc>
                <a:spcPct val="78900"/>
              </a:lnSpc>
              <a:spcBef>
                <a:spcPts val="2000"/>
              </a:spcBef>
              <a:buFont typeface="Arial" pitchFamily="34" charset="0"/>
              <a:buChar char="•"/>
              <a:tabLst>
                <a:tab pos="354965" algn="l"/>
              </a:tabLst>
            </a:pPr>
            <a:r>
              <a:rPr sz="2400" spc="-15" dirty="0" err="1" smtClean="0">
                <a:cs typeface="Verdana"/>
              </a:rPr>
              <a:t>Sonuçta</a:t>
            </a:r>
            <a:r>
              <a:rPr sz="2400" spc="-15" dirty="0" smtClean="0">
                <a:cs typeface="Verdana"/>
              </a:rPr>
              <a:t> </a:t>
            </a:r>
            <a:r>
              <a:rPr sz="2400" spc="-60" dirty="0">
                <a:cs typeface="Verdana"/>
              </a:rPr>
              <a:t>her </a:t>
            </a:r>
            <a:r>
              <a:rPr sz="2400" spc="-95" dirty="0">
                <a:cs typeface="Verdana"/>
              </a:rPr>
              <a:t>bir </a:t>
            </a:r>
            <a:r>
              <a:rPr sz="2400" spc="15" dirty="0">
                <a:cs typeface="Verdana"/>
              </a:rPr>
              <a:t>homolog  </a:t>
            </a:r>
            <a:r>
              <a:rPr sz="2400" spc="-60" dirty="0">
                <a:cs typeface="Verdana"/>
              </a:rPr>
              <a:t>kromozomun </a:t>
            </a:r>
            <a:r>
              <a:rPr sz="2400" spc="-120" dirty="0">
                <a:uFill>
                  <a:solidFill>
                    <a:srgbClr val="000000"/>
                  </a:solidFill>
                </a:uFill>
                <a:cs typeface="Verdana"/>
              </a:rPr>
              <a:t>sonsuz</a:t>
            </a:r>
            <a:r>
              <a:rPr sz="2400" spc="-26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sz="2400" spc="50" dirty="0">
                <a:uFill>
                  <a:solidFill>
                    <a:srgbClr val="000000"/>
                  </a:solidFill>
                </a:uFill>
                <a:cs typeface="Verdana"/>
              </a:rPr>
              <a:t>çe</a:t>
            </a:r>
            <a:r>
              <a:rPr sz="2400" spc="50" dirty="0">
                <a:uFill>
                  <a:solidFill>
                    <a:srgbClr val="000000"/>
                  </a:solidFill>
                </a:uFill>
                <a:cs typeface="Times New Roman"/>
              </a:rPr>
              <a:t>ş</a:t>
            </a:r>
            <a:r>
              <a:rPr sz="2400" spc="50" dirty="0">
                <a:uFill>
                  <a:solidFill>
                    <a:srgbClr val="000000"/>
                  </a:solidFill>
                </a:uFill>
                <a:cs typeface="Verdana"/>
              </a:rPr>
              <a:t>idi </a:t>
            </a:r>
            <a:r>
              <a:rPr sz="2400" spc="50" dirty="0">
                <a:cs typeface="Verdana"/>
              </a:rPr>
              <a:t> </a:t>
            </a:r>
            <a:r>
              <a:rPr sz="2400" spc="-65" dirty="0">
                <a:cs typeface="Verdana"/>
              </a:rPr>
              <a:t>olu</a:t>
            </a:r>
            <a:r>
              <a:rPr sz="2400" spc="-65" dirty="0">
                <a:cs typeface="Times New Roman"/>
              </a:rPr>
              <a:t>ş</a:t>
            </a:r>
            <a:r>
              <a:rPr sz="2400" spc="-65" dirty="0">
                <a:cs typeface="Verdana"/>
              </a:rPr>
              <a:t>abilir.</a:t>
            </a:r>
            <a:endParaRPr sz="2400" dirty="0">
              <a:cs typeface="Verdana"/>
            </a:endParaRPr>
          </a:p>
          <a:p>
            <a:pPr marL="285750" indent="-285750">
              <a:lnSpc>
                <a:spcPct val="100000"/>
              </a:lnSpc>
              <a:spcBef>
                <a:spcPts val="30"/>
              </a:spcBef>
              <a:buFont typeface="Arial" pitchFamily="34" charset="0"/>
              <a:buChar char="•"/>
            </a:pPr>
            <a:endParaRPr sz="2400" dirty="0">
              <a:cs typeface="Times New Roman"/>
            </a:endParaRPr>
          </a:p>
          <a:p>
            <a:pPr marL="355600" marR="635000" indent="-342900">
              <a:lnSpc>
                <a:spcPct val="78900"/>
              </a:lnSpc>
              <a:buFont typeface="Arial" pitchFamily="34" charset="0"/>
              <a:buChar char="•"/>
              <a:tabLst>
                <a:tab pos="354965" algn="l"/>
              </a:tabLst>
            </a:pPr>
            <a:r>
              <a:rPr lang="tr-TR" sz="2400" spc="-30" dirty="0" smtClean="0">
                <a:cs typeface="Times New Roman"/>
              </a:rPr>
              <a:t>Kromozomların dağılma ihtimali olan </a:t>
            </a:r>
            <a:r>
              <a:rPr sz="2400" spc="-80" dirty="0" smtClean="0">
                <a:cs typeface="Verdana"/>
              </a:rPr>
              <a:t>2</a:t>
            </a:r>
            <a:r>
              <a:rPr sz="2400" spc="-120" baseline="24444" dirty="0" smtClean="0">
                <a:cs typeface="Verdana"/>
              </a:rPr>
              <a:t>23</a:t>
            </a:r>
            <a:r>
              <a:rPr sz="2400" spc="-80" dirty="0" smtClean="0">
                <a:cs typeface="Verdana"/>
              </a:rPr>
              <a:t>’lük </a:t>
            </a:r>
            <a:r>
              <a:rPr sz="2400" spc="-50" dirty="0">
                <a:cs typeface="Verdana"/>
              </a:rPr>
              <a:t>sayıya </a:t>
            </a:r>
            <a:r>
              <a:rPr sz="2400" spc="-95" dirty="0">
                <a:uFill>
                  <a:solidFill>
                    <a:srgbClr val="000000"/>
                  </a:solidFill>
                </a:uFill>
                <a:cs typeface="Verdana"/>
              </a:rPr>
              <a:t>bir</a:t>
            </a:r>
            <a:r>
              <a:rPr sz="2400" spc="-484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sz="2400" spc="105" dirty="0">
                <a:uFill>
                  <a:solidFill>
                    <a:srgbClr val="000000"/>
                  </a:solidFill>
                </a:uFill>
                <a:cs typeface="Verdana"/>
              </a:rPr>
              <a:t>de </a:t>
            </a:r>
            <a:r>
              <a:rPr sz="2400" spc="105" dirty="0">
                <a:cs typeface="Verdana"/>
              </a:rPr>
              <a:t> </a:t>
            </a:r>
            <a:r>
              <a:rPr sz="2400" spc="-100" dirty="0">
                <a:uFill>
                  <a:solidFill>
                    <a:srgbClr val="000000"/>
                  </a:solidFill>
                </a:uFill>
                <a:cs typeface="Verdana"/>
              </a:rPr>
              <a:t>krossing-over </a:t>
            </a:r>
            <a:r>
              <a:rPr sz="2400" spc="-85" dirty="0" err="1">
                <a:uFill>
                  <a:solidFill>
                    <a:srgbClr val="000000"/>
                  </a:solidFill>
                </a:uFill>
                <a:cs typeface="Verdana"/>
              </a:rPr>
              <a:t>ihtimalini</a:t>
            </a:r>
            <a:r>
              <a:rPr sz="2400" spc="-8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sz="2400" spc="-85" dirty="0">
                <a:cs typeface="Verdana"/>
              </a:rPr>
              <a:t> </a:t>
            </a:r>
            <a:r>
              <a:rPr sz="2400" spc="-90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ekle</a:t>
            </a:r>
            <a:r>
              <a:rPr lang="tr-TR" sz="2400" spc="-90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yin</a:t>
            </a:r>
            <a:r>
              <a:rPr lang="tr-TR" sz="2400" spc="-90" dirty="0" smtClean="0">
                <a:uFill>
                  <a:solidFill>
                    <a:srgbClr val="000000"/>
                  </a:solidFill>
                </a:uFill>
                <a:cs typeface="Verdana"/>
              </a:rPr>
              <a:t>.</a:t>
            </a:r>
            <a:endParaRPr sz="2400" dirty="0"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92080" y="2060848"/>
            <a:ext cx="3672408" cy="19242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449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29"/>
          <a:stretch/>
        </p:blipFill>
        <p:spPr bwMode="auto">
          <a:xfrm>
            <a:off x="2915816" y="260648"/>
            <a:ext cx="5256584" cy="612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395536" y="1412776"/>
            <a:ext cx="20882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Mayoz</a:t>
            </a:r>
            <a:r>
              <a:rPr lang="tr-TR" b="1" dirty="0" smtClean="0">
                <a:solidFill>
                  <a:srgbClr val="FF0000"/>
                </a:solidFill>
              </a:rPr>
              <a:t> bölünme nesiller boyunca kromozom sayısının sabit kalmasını sağlar.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33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6" b="14919"/>
          <a:stretch/>
        </p:blipFill>
        <p:spPr bwMode="auto">
          <a:xfrm>
            <a:off x="467544" y="72008"/>
            <a:ext cx="8117362" cy="645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4283968" y="908720"/>
            <a:ext cx="254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 smtClean="0"/>
              <a:t>1</a:t>
            </a:r>
            <a:endParaRPr lang="tr-TR" sz="1100" b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4173011" y="1367190"/>
            <a:ext cx="254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 smtClean="0"/>
              <a:t>1</a:t>
            </a:r>
            <a:endParaRPr lang="tr-TR" sz="1100" b="1" dirty="0"/>
          </a:p>
        </p:txBody>
      </p:sp>
      <p:sp>
        <p:nvSpPr>
          <p:cNvPr id="5" name="Metin kutusu 4"/>
          <p:cNvSpPr txBox="1"/>
          <p:nvPr/>
        </p:nvSpPr>
        <p:spPr>
          <a:xfrm>
            <a:off x="4173011" y="1052736"/>
            <a:ext cx="254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 smtClean="0"/>
              <a:t>2</a:t>
            </a:r>
            <a:endParaRPr lang="tr-TR" sz="1100" b="1" dirty="0"/>
          </a:p>
        </p:txBody>
      </p:sp>
      <p:sp>
        <p:nvSpPr>
          <p:cNvPr id="7" name="Metin kutusu 6"/>
          <p:cNvSpPr txBox="1"/>
          <p:nvPr/>
        </p:nvSpPr>
        <p:spPr>
          <a:xfrm>
            <a:off x="4677067" y="1124744"/>
            <a:ext cx="254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 smtClean="0"/>
              <a:t>2</a:t>
            </a:r>
            <a:endParaRPr lang="tr-TR" sz="1100" b="1" dirty="0"/>
          </a:p>
        </p:txBody>
      </p:sp>
      <p:sp>
        <p:nvSpPr>
          <p:cNvPr id="8" name="Metin kutusu 7"/>
          <p:cNvSpPr txBox="1"/>
          <p:nvPr/>
        </p:nvSpPr>
        <p:spPr>
          <a:xfrm>
            <a:off x="3995936" y="1196752"/>
            <a:ext cx="254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/>
              <a:t>3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4572000" y="1412776"/>
            <a:ext cx="254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/>
              <a:t>3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6405259" y="863134"/>
            <a:ext cx="254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 smtClean="0"/>
              <a:t>1</a:t>
            </a:r>
            <a:endParaRPr lang="tr-TR" sz="1100" b="1" dirty="0"/>
          </a:p>
        </p:txBody>
      </p:sp>
      <p:sp>
        <p:nvSpPr>
          <p:cNvPr id="12" name="Metin kutusu 11"/>
          <p:cNvSpPr txBox="1"/>
          <p:nvPr/>
        </p:nvSpPr>
        <p:spPr>
          <a:xfrm>
            <a:off x="6660232" y="1277144"/>
            <a:ext cx="254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 smtClean="0"/>
              <a:t>2</a:t>
            </a:r>
            <a:endParaRPr lang="tr-TR" sz="1100" b="1" dirty="0"/>
          </a:p>
        </p:txBody>
      </p:sp>
      <p:sp>
        <p:nvSpPr>
          <p:cNvPr id="13" name="Metin kutusu 12"/>
          <p:cNvSpPr txBox="1"/>
          <p:nvPr/>
        </p:nvSpPr>
        <p:spPr>
          <a:xfrm>
            <a:off x="6045219" y="1439198"/>
            <a:ext cx="254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/>
              <a:t>3</a:t>
            </a:r>
          </a:p>
        </p:txBody>
      </p:sp>
      <p:sp>
        <p:nvSpPr>
          <p:cNvPr id="14" name="Metin kutusu 13"/>
          <p:cNvSpPr txBox="1"/>
          <p:nvPr/>
        </p:nvSpPr>
        <p:spPr>
          <a:xfrm>
            <a:off x="2732851" y="1556792"/>
            <a:ext cx="254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/>
              <a:t>3</a:t>
            </a:r>
          </a:p>
        </p:txBody>
      </p:sp>
      <p:sp>
        <p:nvSpPr>
          <p:cNvPr id="15" name="Metin kutusu 14"/>
          <p:cNvSpPr txBox="1"/>
          <p:nvPr/>
        </p:nvSpPr>
        <p:spPr>
          <a:xfrm>
            <a:off x="1835696" y="1349152"/>
            <a:ext cx="254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/>
              <a:t>3</a:t>
            </a:r>
          </a:p>
        </p:txBody>
      </p:sp>
      <p:sp>
        <p:nvSpPr>
          <p:cNvPr id="16" name="Metin kutusu 15"/>
          <p:cNvSpPr txBox="1"/>
          <p:nvPr/>
        </p:nvSpPr>
        <p:spPr>
          <a:xfrm>
            <a:off x="2771800" y="1340768"/>
            <a:ext cx="254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 smtClean="0"/>
              <a:t>2</a:t>
            </a:r>
            <a:endParaRPr lang="tr-TR" sz="1100" b="1" dirty="0"/>
          </a:p>
        </p:txBody>
      </p:sp>
      <p:sp>
        <p:nvSpPr>
          <p:cNvPr id="17" name="Metin kutusu 16"/>
          <p:cNvSpPr txBox="1"/>
          <p:nvPr/>
        </p:nvSpPr>
        <p:spPr>
          <a:xfrm>
            <a:off x="2123728" y="980728"/>
            <a:ext cx="254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 smtClean="0"/>
              <a:t>2</a:t>
            </a:r>
            <a:endParaRPr lang="tr-TR" sz="1100" b="1" dirty="0"/>
          </a:p>
        </p:txBody>
      </p:sp>
      <p:sp>
        <p:nvSpPr>
          <p:cNvPr id="18" name="Metin kutusu 17"/>
          <p:cNvSpPr txBox="1"/>
          <p:nvPr/>
        </p:nvSpPr>
        <p:spPr>
          <a:xfrm>
            <a:off x="2516827" y="1655222"/>
            <a:ext cx="254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 smtClean="0"/>
              <a:t>1</a:t>
            </a:r>
            <a:endParaRPr lang="tr-TR" sz="1100" b="1" dirty="0"/>
          </a:p>
        </p:txBody>
      </p:sp>
      <p:sp>
        <p:nvSpPr>
          <p:cNvPr id="19" name="Metin kutusu 18"/>
          <p:cNvSpPr txBox="1"/>
          <p:nvPr/>
        </p:nvSpPr>
        <p:spPr>
          <a:xfrm>
            <a:off x="2339752" y="1295182"/>
            <a:ext cx="254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 smtClean="0"/>
              <a:t>1</a:t>
            </a:r>
            <a:endParaRPr lang="tr-TR" sz="1100" b="1" dirty="0"/>
          </a:p>
        </p:txBody>
      </p:sp>
    </p:spTree>
    <p:extLst>
      <p:ext uri="{BB962C8B-B14F-4D97-AF65-F5344CB8AC3E}">
        <p14:creationId xmlns:p14="http://schemas.microsoft.com/office/powerpoint/2010/main" val="170589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5" b="15070"/>
          <a:stretch/>
        </p:blipFill>
        <p:spPr bwMode="auto">
          <a:xfrm>
            <a:off x="0" y="1628800"/>
            <a:ext cx="9129192" cy="3465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Mayoz</a:t>
            </a:r>
            <a:r>
              <a:rPr lang="tr-TR" b="1" dirty="0" smtClean="0">
                <a:solidFill>
                  <a:srgbClr val="FF0000"/>
                </a:solidFill>
              </a:rPr>
              <a:t> ve </a:t>
            </a:r>
            <a:r>
              <a:rPr lang="tr-TR" b="1" dirty="0" err="1" smtClean="0">
                <a:solidFill>
                  <a:srgbClr val="FF0000"/>
                </a:solidFill>
              </a:rPr>
              <a:t>Mitoz’un</a:t>
            </a:r>
            <a:r>
              <a:rPr lang="tr-TR" b="1" dirty="0" smtClean="0">
                <a:solidFill>
                  <a:srgbClr val="FF0000"/>
                </a:solidFill>
              </a:rPr>
              <a:t> Karşılaştırılması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18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1163</Words>
  <Application>Microsoft Office PowerPoint</Application>
  <PresentationFormat>Ekran Gösterisi (4:3)</PresentationFormat>
  <Paragraphs>202</Paragraphs>
  <Slides>42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50" baseType="lpstr">
      <vt:lpstr>Arial</vt:lpstr>
      <vt:lpstr>Calibri</vt:lpstr>
      <vt:lpstr>Times New Roman</vt:lpstr>
      <vt:lpstr>Trebuchet MS</vt:lpstr>
      <vt:lpstr>Verdana</vt:lpstr>
      <vt:lpstr>Wingdings</vt:lpstr>
      <vt:lpstr>Wingdings 2</vt:lpstr>
      <vt:lpstr>Ofis Teması</vt:lpstr>
      <vt:lpstr>HÜCRE BÖLÜNMESİ</vt:lpstr>
      <vt:lpstr>Kromozomlar</vt:lpstr>
      <vt:lpstr>Kromozomlar</vt:lpstr>
      <vt:lpstr>Homolog Kromozomlar</vt:lpstr>
      <vt:lpstr>Homolog Kromozomlar</vt:lpstr>
      <vt:lpstr>Karyotip </vt:lpstr>
      <vt:lpstr>PowerPoint Sunusu</vt:lpstr>
      <vt:lpstr>MİTOZ BÖLÜNME</vt:lpstr>
      <vt:lpstr>Hücre Döngüsü</vt:lpstr>
      <vt:lpstr>PowerPoint Sunusu</vt:lpstr>
      <vt:lpstr>PowerPoint Sunusu</vt:lpstr>
      <vt:lpstr>İnterfaz </vt:lpstr>
      <vt:lpstr>PowerPoint Sunusu</vt:lpstr>
      <vt:lpstr>PowerPoint Sunusu</vt:lpstr>
      <vt:lpstr>PowerPoint Sunusu</vt:lpstr>
      <vt:lpstr>Profaz</vt:lpstr>
      <vt:lpstr>Kinetokor terimi !!!</vt:lpstr>
      <vt:lpstr>Prometefaz</vt:lpstr>
      <vt:lpstr>Metafaz</vt:lpstr>
      <vt:lpstr>Anafaz</vt:lpstr>
      <vt:lpstr>Telofaz</vt:lpstr>
      <vt:lpstr>Hücre döngüsü kontrol   noktaları</vt:lpstr>
      <vt:lpstr>Hücre döngüsü kontrol   noktaları</vt:lpstr>
      <vt:lpstr>MAYOZ BÖLÜNME</vt:lpstr>
      <vt:lpstr>Mayoz Bölünme</vt:lpstr>
      <vt:lpstr>Mayoz Bölünme</vt:lpstr>
      <vt:lpstr>PowerPoint Sunusu</vt:lpstr>
      <vt:lpstr>PowerPoint Sunusu</vt:lpstr>
      <vt:lpstr>PowerPoint Sunusu</vt:lpstr>
      <vt:lpstr>Profaz I</vt:lpstr>
      <vt:lpstr>Profaz   I        </vt:lpstr>
      <vt:lpstr>Profaz I;       Pakiten</vt:lpstr>
      <vt:lpstr>Metafaz I</vt:lpstr>
      <vt:lpstr>Anafaz I</vt:lpstr>
      <vt:lpstr>Non-disjunction (ayrılmama) olayı !</vt:lpstr>
      <vt:lpstr>Telofaz I </vt:lpstr>
      <vt:lpstr>Mayoz II</vt:lpstr>
      <vt:lpstr>Mayoz Bölünme Sonucunda </vt:lpstr>
      <vt:lpstr>Krossing-over’in katkısı</vt:lpstr>
      <vt:lpstr>PowerPoint Sunusu</vt:lpstr>
      <vt:lpstr>PowerPoint Sunusu</vt:lpstr>
      <vt:lpstr>Mayoz ve Mitoz’un Karşılaştırılması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NKT</dc:creator>
  <cp:lastModifiedBy>Melek Önder Yüce</cp:lastModifiedBy>
  <cp:revision>36</cp:revision>
  <dcterms:created xsi:type="dcterms:W3CDTF">2019-12-02T11:29:49Z</dcterms:created>
  <dcterms:modified xsi:type="dcterms:W3CDTF">2020-11-19T11:12:10Z</dcterms:modified>
</cp:coreProperties>
</file>