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2" r:id="rId15"/>
    <p:sldId id="273" r:id="rId16"/>
    <p:sldId id="276" r:id="rId17"/>
    <p:sldId id="277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5" r:id="rId33"/>
    <p:sldId id="296" r:id="rId34"/>
    <p:sldId id="349" r:id="rId35"/>
    <p:sldId id="298" r:id="rId36"/>
    <p:sldId id="299" r:id="rId37"/>
    <p:sldId id="300" r:id="rId38"/>
    <p:sldId id="301" r:id="rId39"/>
    <p:sldId id="302" r:id="rId40"/>
    <p:sldId id="304" r:id="rId41"/>
    <p:sldId id="305" r:id="rId42"/>
    <p:sldId id="306" r:id="rId43"/>
    <p:sldId id="308" r:id="rId44"/>
    <p:sldId id="314" r:id="rId45"/>
    <p:sldId id="315" r:id="rId46"/>
    <p:sldId id="316" r:id="rId47"/>
    <p:sldId id="319" r:id="rId48"/>
    <p:sldId id="320" r:id="rId49"/>
    <p:sldId id="350" r:id="rId50"/>
    <p:sldId id="351" r:id="rId51"/>
    <p:sldId id="352" r:id="rId52"/>
    <p:sldId id="322" r:id="rId53"/>
    <p:sldId id="323" r:id="rId54"/>
    <p:sldId id="364" r:id="rId55"/>
    <p:sldId id="354" r:id="rId56"/>
    <p:sldId id="355" r:id="rId57"/>
    <p:sldId id="356" r:id="rId58"/>
    <p:sldId id="357" r:id="rId59"/>
    <p:sldId id="358" r:id="rId60"/>
    <p:sldId id="365" r:id="rId61"/>
    <p:sldId id="359" r:id="rId62"/>
    <p:sldId id="362" r:id="rId63"/>
    <p:sldId id="363" r:id="rId64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5062" autoAdjust="0"/>
  </p:normalViewPr>
  <p:slideViewPr>
    <p:cSldViewPr>
      <p:cViewPr varScale="1">
        <p:scale>
          <a:sx n="67" d="100"/>
          <a:sy n="67" d="100"/>
        </p:scale>
        <p:origin x="139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3541" y="2820746"/>
            <a:ext cx="7836916" cy="68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rgbClr val="2440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33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33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33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61844" y="461594"/>
            <a:ext cx="4020311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033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267" y="2813049"/>
            <a:ext cx="5389245" cy="143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37483">
            <a:off x="3306330" y="-543279"/>
            <a:ext cx="2961858" cy="798378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43000" y="3276600"/>
            <a:ext cx="7010400" cy="677108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DNA – RNA -KROMOZOM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827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5926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25014">
              <a:lnSpc>
                <a:spcPct val="100000"/>
              </a:lnSpc>
              <a:spcBef>
                <a:spcPts val="95"/>
              </a:spcBef>
            </a:pPr>
            <a:r>
              <a:rPr spc="-395" dirty="0"/>
              <a:t>DNA </a:t>
            </a:r>
            <a:r>
              <a:rPr spc="-415" dirty="0"/>
              <a:t>Yapısı </a:t>
            </a:r>
            <a:r>
              <a:rPr spc="-320" dirty="0"/>
              <a:t>ve</a:t>
            </a:r>
            <a:r>
              <a:rPr spc="55" dirty="0"/>
              <a:t> </a:t>
            </a:r>
            <a:r>
              <a:rPr spc="-390" dirty="0"/>
              <a:t>Fonksiyonu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6129" y="461594"/>
            <a:ext cx="403415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65" dirty="0"/>
              <a:t>Genetik</a:t>
            </a:r>
            <a:r>
              <a:rPr spc="-335" dirty="0"/>
              <a:t> </a:t>
            </a:r>
            <a:r>
              <a:rPr spc="-229" dirty="0"/>
              <a:t>materyal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703"/>
            <a:ext cx="6226810" cy="287909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0" dirty="0">
                <a:latin typeface="Arial"/>
                <a:cs typeface="Arial"/>
              </a:rPr>
              <a:t>Kendini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çoğaltır.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25" dirty="0">
                <a:latin typeface="Arial"/>
                <a:cs typeface="Arial"/>
              </a:rPr>
              <a:t>Bilgi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depolar.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05" dirty="0">
                <a:latin typeface="Arial"/>
                <a:cs typeface="Arial"/>
              </a:rPr>
              <a:t>Bilgiyi </a:t>
            </a:r>
            <a:r>
              <a:rPr sz="3200" spc="-100" dirty="0">
                <a:latin typeface="Arial"/>
                <a:cs typeface="Arial"/>
              </a:rPr>
              <a:t>ifade</a:t>
            </a:r>
            <a:r>
              <a:rPr sz="3200" spc="-229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eder.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800" spc="-5" dirty="0">
                <a:latin typeface="Arial"/>
                <a:cs typeface="Arial"/>
              </a:rPr>
              <a:t>– </a:t>
            </a:r>
            <a:r>
              <a:rPr sz="2800" spc="-145" dirty="0">
                <a:latin typeface="Arial"/>
                <a:cs typeface="Arial"/>
              </a:rPr>
              <a:t>Santral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dogma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5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20" dirty="0">
                <a:latin typeface="Arial"/>
                <a:cs typeface="Arial"/>
              </a:rPr>
              <a:t>Mutasyonla </a:t>
            </a:r>
            <a:r>
              <a:rPr sz="3200" spc="-165" dirty="0">
                <a:latin typeface="Arial"/>
                <a:cs typeface="Arial"/>
              </a:rPr>
              <a:t>varyasyonlara </a:t>
            </a:r>
            <a:r>
              <a:rPr sz="3200" spc="-100" dirty="0">
                <a:latin typeface="Arial"/>
                <a:cs typeface="Arial"/>
              </a:rPr>
              <a:t>izin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verir.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968" y="482854"/>
            <a:ext cx="60534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70" dirty="0"/>
              <a:t>DNA </a:t>
            </a:r>
            <a:r>
              <a:rPr sz="4000" spc="-254" dirty="0"/>
              <a:t>(deoksiribonükleik</a:t>
            </a:r>
            <a:r>
              <a:rPr sz="4000" spc="-10" dirty="0"/>
              <a:t> </a:t>
            </a:r>
            <a:r>
              <a:rPr sz="4000" spc="-210" dirty="0"/>
              <a:t>asit)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09600" y="1219200"/>
            <a:ext cx="3911600" cy="28022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55" dirty="0">
                <a:latin typeface="Arial"/>
                <a:cs typeface="Arial"/>
              </a:rPr>
              <a:t>3 </a:t>
            </a:r>
            <a:r>
              <a:rPr sz="3200" spc="-80" dirty="0">
                <a:latin typeface="Arial"/>
                <a:cs typeface="Arial"/>
              </a:rPr>
              <a:t>farklı </a:t>
            </a:r>
            <a:r>
              <a:rPr sz="3200" spc="-90" dirty="0">
                <a:latin typeface="Arial"/>
                <a:cs typeface="Arial"/>
              </a:rPr>
              <a:t>molekülün  </a:t>
            </a:r>
            <a:r>
              <a:rPr sz="3200" spc="-120" dirty="0">
                <a:latin typeface="Arial"/>
                <a:cs typeface="Arial"/>
              </a:rPr>
              <a:t>birleşmesiyle </a:t>
            </a:r>
            <a:r>
              <a:rPr sz="3200" spc="-150" dirty="0">
                <a:latin typeface="Arial"/>
                <a:cs typeface="Arial"/>
              </a:rPr>
              <a:t>oluşan  </a:t>
            </a:r>
            <a:r>
              <a:rPr sz="3200" spc="-60" dirty="0">
                <a:latin typeface="Arial"/>
                <a:cs typeface="Arial"/>
              </a:rPr>
              <a:t>nükleotid</a:t>
            </a:r>
            <a:r>
              <a:rPr sz="3200" spc="-225" dirty="0">
                <a:latin typeface="Arial"/>
                <a:cs typeface="Arial"/>
              </a:rPr>
              <a:t> </a:t>
            </a:r>
            <a:r>
              <a:rPr sz="3200" spc="-70" dirty="0">
                <a:latin typeface="Arial"/>
                <a:cs typeface="Arial"/>
              </a:rPr>
              <a:t>polimeridir.</a:t>
            </a:r>
            <a:endParaRPr sz="3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295"/>
              </a:spcBef>
              <a:buChar char="–"/>
              <a:tabLst>
                <a:tab pos="756920" algn="l"/>
              </a:tabLst>
            </a:pPr>
            <a:r>
              <a:rPr sz="2800" spc="-140" dirty="0">
                <a:latin typeface="Arial"/>
                <a:cs typeface="Arial"/>
              </a:rPr>
              <a:t>5 </a:t>
            </a:r>
            <a:r>
              <a:rPr sz="2800" spc="-90" dirty="0">
                <a:latin typeface="Arial"/>
                <a:cs typeface="Arial"/>
              </a:rPr>
              <a:t>karbonlu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şeker</a:t>
            </a:r>
            <a:endParaRPr sz="28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spc="-105" dirty="0">
                <a:latin typeface="Arial"/>
                <a:cs typeface="Arial"/>
              </a:rPr>
              <a:t>Azotlu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210" dirty="0">
                <a:latin typeface="Arial"/>
                <a:cs typeface="Arial"/>
              </a:rPr>
              <a:t>baz</a:t>
            </a:r>
            <a:endParaRPr sz="28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Char char="–"/>
              <a:tabLst>
                <a:tab pos="756920" algn="l"/>
              </a:tabLst>
            </a:pPr>
            <a:r>
              <a:rPr sz="2800" spc="-160" dirty="0">
                <a:latin typeface="Arial"/>
                <a:cs typeface="Arial"/>
              </a:rPr>
              <a:t>Fosfat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8399" y="4759979"/>
            <a:ext cx="3465767" cy="1881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48071" y="1306248"/>
            <a:ext cx="3338674" cy="53083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1117" y="461594"/>
            <a:ext cx="19215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10" dirty="0"/>
              <a:t>Şekerler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703"/>
            <a:ext cx="3372485" cy="119634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50" dirty="0">
                <a:latin typeface="Arial"/>
                <a:cs typeface="Arial"/>
              </a:rPr>
              <a:t>Deoksiriboz</a:t>
            </a:r>
            <a:r>
              <a:rPr sz="3200" spc="-250" dirty="0">
                <a:latin typeface="Arial"/>
                <a:cs typeface="Arial"/>
              </a:rPr>
              <a:t> </a:t>
            </a:r>
            <a:r>
              <a:rPr sz="3200" spc="-215" dirty="0">
                <a:latin typeface="Arial"/>
                <a:cs typeface="Arial"/>
              </a:rPr>
              <a:t>(DNA)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25" dirty="0">
                <a:latin typeface="Arial"/>
                <a:cs typeface="Arial"/>
              </a:rPr>
              <a:t>Riboz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265" dirty="0">
                <a:latin typeface="Arial"/>
                <a:cs typeface="Arial"/>
              </a:rPr>
              <a:t>(RNA)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08842" y="3514251"/>
            <a:ext cx="4511268" cy="2734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338" y="461594"/>
            <a:ext cx="14535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35" dirty="0"/>
              <a:t>Bazlar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5173"/>
            <a:ext cx="5026660" cy="3474027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75" dirty="0">
                <a:latin typeface="Arial"/>
                <a:cs typeface="Arial"/>
              </a:rPr>
              <a:t>Pirimidinler</a:t>
            </a:r>
            <a:endParaRPr sz="3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55"/>
              </a:spcBef>
              <a:buChar char="–"/>
              <a:tabLst>
                <a:tab pos="756920" algn="l"/>
              </a:tabLst>
            </a:pPr>
            <a:r>
              <a:rPr sz="2800" spc="-135" dirty="0">
                <a:latin typeface="Arial"/>
                <a:cs typeface="Arial"/>
              </a:rPr>
              <a:t>Sitozin </a:t>
            </a:r>
            <a:r>
              <a:rPr sz="2800" spc="-185" dirty="0">
                <a:latin typeface="Arial"/>
                <a:cs typeface="Arial"/>
              </a:rPr>
              <a:t>(DNA,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265" dirty="0">
                <a:latin typeface="Arial"/>
                <a:cs typeface="Arial"/>
              </a:rPr>
              <a:t>RNA)</a:t>
            </a:r>
            <a:endParaRPr sz="28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spc="-125" dirty="0">
                <a:latin typeface="Arial"/>
                <a:cs typeface="Arial"/>
              </a:rPr>
              <a:t>Urasil</a:t>
            </a:r>
            <a:r>
              <a:rPr sz="2800" spc="-229" dirty="0">
                <a:latin typeface="Arial"/>
                <a:cs typeface="Arial"/>
              </a:rPr>
              <a:t> (RNA)</a:t>
            </a:r>
            <a:endParaRPr sz="28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Char char="–"/>
              <a:tabLst>
                <a:tab pos="756920" algn="l"/>
              </a:tabLst>
            </a:pPr>
            <a:r>
              <a:rPr sz="2800" spc="-105" dirty="0">
                <a:latin typeface="Arial"/>
                <a:cs typeface="Arial"/>
              </a:rPr>
              <a:t>Timin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195" dirty="0">
                <a:latin typeface="Arial"/>
                <a:cs typeface="Arial"/>
              </a:rPr>
              <a:t>(DNA)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5" dirty="0">
                <a:latin typeface="Arial"/>
                <a:cs typeface="Arial"/>
              </a:rPr>
              <a:t>Pürinler</a:t>
            </a:r>
            <a:endParaRPr sz="3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55"/>
              </a:spcBef>
              <a:buChar char="–"/>
              <a:tabLst>
                <a:tab pos="756920" algn="l"/>
              </a:tabLst>
            </a:pPr>
            <a:r>
              <a:rPr sz="2800" spc="-114" dirty="0">
                <a:latin typeface="Arial"/>
                <a:cs typeface="Arial"/>
              </a:rPr>
              <a:t>Adenin </a:t>
            </a:r>
            <a:r>
              <a:rPr sz="2800" spc="-190" dirty="0">
                <a:latin typeface="Arial"/>
                <a:cs typeface="Arial"/>
              </a:rPr>
              <a:t>(DNA,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265" dirty="0">
                <a:latin typeface="Arial"/>
                <a:cs typeface="Arial"/>
              </a:rPr>
              <a:t>RNA)</a:t>
            </a:r>
            <a:endParaRPr sz="28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spc="-150" dirty="0">
                <a:latin typeface="Arial"/>
                <a:cs typeface="Arial"/>
              </a:rPr>
              <a:t>Guanin </a:t>
            </a:r>
            <a:r>
              <a:rPr sz="2800" spc="-190" dirty="0">
                <a:latin typeface="Arial"/>
                <a:cs typeface="Arial"/>
              </a:rPr>
              <a:t>(DNA,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265" dirty="0">
                <a:latin typeface="Arial"/>
                <a:cs typeface="Arial"/>
              </a:rPr>
              <a:t>RNA</a:t>
            </a:r>
            <a:r>
              <a:rPr sz="2800" spc="-265" dirty="0" smtClean="0">
                <a:latin typeface="Arial"/>
                <a:cs typeface="Arial"/>
              </a:rPr>
              <a:t>)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1969" y="748194"/>
            <a:ext cx="6967855" cy="5747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260604"/>
            <a:ext cx="7620000" cy="2695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143662"/>
            <a:ext cx="4190999" cy="3714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41775" y="3065145"/>
            <a:ext cx="4960620" cy="2587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2000" u="dbl" spc="-500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dbl" spc="-130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Arial"/>
                <a:cs typeface="Arial"/>
              </a:rPr>
              <a:t>Nükleo</a:t>
            </a:r>
            <a:r>
              <a:rPr sz="2000" b="1" u="sng" spc="-130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Arial"/>
                <a:cs typeface="Arial"/>
              </a:rPr>
              <a:t>zi</a:t>
            </a:r>
            <a:r>
              <a:rPr sz="2000" b="1" spc="-130" dirty="0">
                <a:solidFill>
                  <a:srgbClr val="800000"/>
                </a:solidFill>
                <a:latin typeface="Arial"/>
                <a:cs typeface="Arial"/>
              </a:rPr>
              <a:t>d: </a:t>
            </a:r>
            <a:r>
              <a:rPr sz="2000" spc="-55" dirty="0">
                <a:latin typeface="Arial"/>
                <a:cs typeface="Arial"/>
              </a:rPr>
              <a:t>Pürinlerin </a:t>
            </a:r>
            <a:r>
              <a:rPr sz="2000" spc="-80" dirty="0">
                <a:latin typeface="Arial"/>
                <a:cs typeface="Arial"/>
              </a:rPr>
              <a:t>9, </a:t>
            </a:r>
            <a:r>
              <a:rPr sz="2000" spc="-25" dirty="0">
                <a:latin typeface="Arial"/>
                <a:cs typeface="Arial"/>
              </a:rPr>
              <a:t>pirimidinlerin </a:t>
            </a:r>
            <a:r>
              <a:rPr sz="2000" spc="-100" dirty="0">
                <a:latin typeface="Arial"/>
                <a:cs typeface="Arial"/>
              </a:rPr>
              <a:t>1</a:t>
            </a:r>
            <a:r>
              <a:rPr sz="2000" spc="-24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nolu  </a:t>
            </a:r>
            <a:r>
              <a:rPr sz="2000" spc="-155" dirty="0">
                <a:latin typeface="Arial"/>
                <a:cs typeface="Arial"/>
              </a:rPr>
              <a:t>N </a:t>
            </a:r>
            <a:r>
              <a:rPr sz="2000" spc="-65" dirty="0">
                <a:latin typeface="Arial"/>
                <a:cs typeface="Arial"/>
              </a:rPr>
              <a:t>atomlarıyla, </a:t>
            </a:r>
            <a:r>
              <a:rPr sz="2000" spc="-10" dirty="0">
                <a:latin typeface="Arial"/>
                <a:cs typeface="Arial"/>
              </a:rPr>
              <a:t>bir </a:t>
            </a:r>
            <a:r>
              <a:rPr sz="2000" spc="-65" dirty="0">
                <a:latin typeface="Arial"/>
                <a:cs typeface="Arial"/>
              </a:rPr>
              <a:t>riboz </a:t>
            </a:r>
            <a:r>
              <a:rPr sz="2000" spc="-135" dirty="0">
                <a:latin typeface="Arial"/>
                <a:cs typeface="Arial"/>
              </a:rPr>
              <a:t>veya </a:t>
            </a:r>
            <a:r>
              <a:rPr sz="2000" spc="-85" dirty="0">
                <a:latin typeface="Arial"/>
                <a:cs typeface="Arial"/>
              </a:rPr>
              <a:t>deoksiriboz  </a:t>
            </a:r>
            <a:r>
              <a:rPr sz="2000" spc="-80" dirty="0">
                <a:latin typeface="Arial"/>
                <a:cs typeface="Arial"/>
              </a:rPr>
              <a:t>şekerinin </a:t>
            </a:r>
            <a:r>
              <a:rPr sz="2000" spc="-75" dirty="0">
                <a:latin typeface="Arial"/>
                <a:cs typeface="Arial"/>
              </a:rPr>
              <a:t>1. karbon atomuna </a:t>
            </a:r>
            <a:r>
              <a:rPr sz="2000" spc="-105" dirty="0">
                <a:latin typeface="Arial"/>
                <a:cs typeface="Arial"/>
              </a:rPr>
              <a:t>bağlanmasıyla  </a:t>
            </a:r>
            <a:r>
              <a:rPr sz="2000" spc="-110" dirty="0">
                <a:latin typeface="Arial"/>
                <a:cs typeface="Arial"/>
              </a:rPr>
              <a:t>meydana </a:t>
            </a:r>
            <a:r>
              <a:rPr sz="2000" spc="-85" dirty="0">
                <a:latin typeface="Arial"/>
                <a:cs typeface="Arial"/>
              </a:rPr>
              <a:t>gelir. </a:t>
            </a:r>
            <a:r>
              <a:rPr sz="2000" spc="-80" dirty="0">
                <a:latin typeface="Arial"/>
                <a:cs typeface="Arial"/>
              </a:rPr>
              <a:t>(β-N-glikozidik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bağ)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800000"/>
              </a:buClr>
              <a:buFont typeface="Arial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355600" marR="59055" indent="-342900">
              <a:lnSpc>
                <a:spcPct val="100000"/>
              </a:lnSpc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2000" u="dbl" spc="-500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4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Arial"/>
                <a:cs typeface="Arial"/>
              </a:rPr>
              <a:t>Nükleotid</a:t>
            </a:r>
            <a:r>
              <a:rPr sz="2000" spc="-45" dirty="0">
                <a:solidFill>
                  <a:srgbClr val="800000"/>
                </a:solidFill>
                <a:latin typeface="Arial"/>
                <a:cs typeface="Arial"/>
              </a:rPr>
              <a:t>: </a:t>
            </a:r>
            <a:r>
              <a:rPr sz="2000" spc="-75" dirty="0">
                <a:latin typeface="Arial"/>
                <a:cs typeface="Arial"/>
              </a:rPr>
              <a:t>Nükleozidin </a:t>
            </a:r>
            <a:r>
              <a:rPr sz="2000" spc="-105" dirty="0">
                <a:latin typeface="Arial"/>
                <a:cs typeface="Arial"/>
              </a:rPr>
              <a:t>yapısındaki </a:t>
            </a:r>
            <a:r>
              <a:rPr sz="2000" spc="-95" dirty="0">
                <a:latin typeface="Arial"/>
                <a:cs typeface="Arial"/>
              </a:rPr>
              <a:t>şekerin </a:t>
            </a:r>
            <a:r>
              <a:rPr sz="2000" spc="-100" dirty="0">
                <a:latin typeface="Arial"/>
                <a:cs typeface="Arial"/>
              </a:rPr>
              <a:t>3  </a:t>
            </a:r>
            <a:r>
              <a:rPr sz="2000" spc="-135" dirty="0">
                <a:latin typeface="Arial"/>
                <a:cs typeface="Arial"/>
              </a:rPr>
              <a:t>veya </a:t>
            </a:r>
            <a:r>
              <a:rPr sz="2000" spc="-75" dirty="0">
                <a:latin typeface="Arial"/>
                <a:cs typeface="Arial"/>
              </a:rPr>
              <a:t>5. karbonlarına </a:t>
            </a:r>
            <a:r>
              <a:rPr sz="2000" spc="-95" dirty="0">
                <a:latin typeface="Arial"/>
                <a:cs typeface="Arial"/>
              </a:rPr>
              <a:t>bağlı </a:t>
            </a:r>
            <a:r>
              <a:rPr sz="2000" spc="-185" dirty="0">
                <a:latin typeface="Arial"/>
                <a:cs typeface="Arial"/>
              </a:rPr>
              <a:t>–OH </a:t>
            </a:r>
            <a:r>
              <a:rPr sz="2000" spc="-60" dirty="0">
                <a:latin typeface="Arial"/>
                <a:cs typeface="Arial"/>
              </a:rPr>
              <a:t>grupları </a:t>
            </a:r>
            <a:r>
              <a:rPr sz="2000" spc="-30" dirty="0">
                <a:latin typeface="Arial"/>
                <a:cs typeface="Arial"/>
              </a:rPr>
              <a:t>ile  </a:t>
            </a:r>
            <a:r>
              <a:rPr sz="2000" spc="-60" dirty="0">
                <a:latin typeface="Arial"/>
                <a:cs typeface="Arial"/>
              </a:rPr>
              <a:t>fosfat </a:t>
            </a:r>
            <a:r>
              <a:rPr sz="2000" spc="-65" dirty="0">
                <a:latin typeface="Arial"/>
                <a:cs typeface="Arial"/>
              </a:rPr>
              <a:t>gruplarının </a:t>
            </a:r>
            <a:r>
              <a:rPr sz="2000" spc="-114" dirty="0">
                <a:latin typeface="Arial"/>
                <a:cs typeface="Arial"/>
              </a:rPr>
              <a:t>bağlanması </a:t>
            </a:r>
            <a:r>
              <a:rPr sz="2000" spc="-105" dirty="0">
                <a:latin typeface="Arial"/>
                <a:cs typeface="Arial"/>
              </a:rPr>
              <a:t>sonucu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oluşur.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5233" y="496950"/>
            <a:ext cx="31134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35" dirty="0"/>
              <a:t>Nükleik</a:t>
            </a:r>
            <a:r>
              <a:rPr sz="4000" spc="-260" dirty="0"/>
              <a:t> </a:t>
            </a:r>
            <a:r>
              <a:rPr sz="4000" spc="-240" dirty="0"/>
              <a:t>Asitler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143000" y="1131950"/>
            <a:ext cx="6705600" cy="5497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4608" y="496950"/>
            <a:ext cx="54946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15" dirty="0"/>
              <a:t>DNA’nın </a:t>
            </a:r>
            <a:r>
              <a:rPr sz="4000" spc="-420" dirty="0"/>
              <a:t>Üç </a:t>
            </a:r>
            <a:r>
              <a:rPr sz="4000" spc="-285" dirty="0"/>
              <a:t>Boyutlu</a:t>
            </a:r>
            <a:r>
              <a:rPr sz="4000" spc="-595" dirty="0"/>
              <a:t> </a:t>
            </a:r>
            <a:r>
              <a:rPr sz="4000" spc="-385" dirty="0"/>
              <a:t>Yapısı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07044"/>
            <a:ext cx="7814945" cy="5075106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4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0" dirty="0">
                <a:latin typeface="Arial"/>
                <a:cs typeface="Arial"/>
              </a:rPr>
              <a:t>1953 </a:t>
            </a:r>
            <a:r>
              <a:rPr sz="3200" spc="-295" dirty="0">
                <a:latin typeface="Arial"/>
                <a:cs typeface="Arial"/>
              </a:rPr>
              <a:t>James </a:t>
            </a:r>
            <a:r>
              <a:rPr sz="3200" spc="-250" dirty="0">
                <a:latin typeface="Arial"/>
                <a:cs typeface="Arial"/>
              </a:rPr>
              <a:t>D. </a:t>
            </a:r>
            <a:r>
              <a:rPr sz="3200" spc="-155" dirty="0">
                <a:latin typeface="Arial"/>
                <a:cs typeface="Arial"/>
              </a:rPr>
              <a:t>Watson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204" dirty="0">
                <a:latin typeface="Arial"/>
                <a:cs typeface="Arial"/>
              </a:rPr>
              <a:t>Francis </a:t>
            </a:r>
            <a:r>
              <a:rPr sz="3200" spc="-290" dirty="0">
                <a:latin typeface="Arial"/>
                <a:cs typeface="Arial"/>
              </a:rPr>
              <a:t>H.C.</a:t>
            </a:r>
            <a:r>
              <a:rPr sz="3200" spc="105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Crick</a:t>
            </a:r>
            <a:endParaRPr sz="3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u="dbl" spc="-254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Arial"/>
                <a:cs typeface="Arial"/>
              </a:rPr>
              <a:t>Chargaf</a:t>
            </a:r>
            <a:r>
              <a:rPr sz="2800" b="1" u="dbl" spc="-114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dbl" spc="-16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Arial"/>
                <a:cs typeface="Arial"/>
              </a:rPr>
              <a:t>kuralı</a:t>
            </a:r>
            <a:endParaRPr sz="2800" dirty="0">
              <a:latin typeface="Arial"/>
              <a:cs typeface="Arial"/>
            </a:endParaRPr>
          </a:p>
          <a:p>
            <a:pPr marL="1155700" marR="365760" lvl="2" indent="-228600">
              <a:lnSpc>
                <a:spcPct val="100000"/>
              </a:lnSpc>
              <a:spcBef>
                <a:spcPts val="605"/>
              </a:spcBef>
              <a:buChar char="•"/>
              <a:tabLst>
                <a:tab pos="1156335" algn="l"/>
              </a:tabLst>
            </a:pPr>
            <a:r>
              <a:rPr sz="2400" spc="-165" dirty="0">
                <a:latin typeface="Arial"/>
                <a:cs typeface="Arial"/>
              </a:rPr>
              <a:t>DNA’yı </a:t>
            </a:r>
            <a:r>
              <a:rPr sz="2400" spc="-75" dirty="0">
                <a:latin typeface="Arial"/>
                <a:cs typeface="Arial"/>
              </a:rPr>
              <a:t>oluşturan </a:t>
            </a:r>
            <a:r>
              <a:rPr sz="2400" spc="-114" dirty="0">
                <a:latin typeface="Arial"/>
                <a:cs typeface="Arial"/>
              </a:rPr>
              <a:t>bazlardan, </a:t>
            </a:r>
            <a:r>
              <a:rPr sz="2400" spc="-90" dirty="0">
                <a:latin typeface="Arial"/>
                <a:cs typeface="Arial"/>
              </a:rPr>
              <a:t>adenin </a:t>
            </a:r>
            <a:r>
              <a:rPr sz="2400" spc="-50" dirty="0">
                <a:latin typeface="Arial"/>
                <a:cs typeface="Arial"/>
              </a:rPr>
              <a:t>miktarı </a:t>
            </a:r>
            <a:r>
              <a:rPr sz="2400" spc="-25" dirty="0">
                <a:latin typeface="Arial"/>
                <a:cs typeface="Arial"/>
              </a:rPr>
              <a:t>timine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,  </a:t>
            </a:r>
            <a:r>
              <a:rPr sz="2400" spc="-100" dirty="0">
                <a:latin typeface="Arial"/>
                <a:cs typeface="Arial"/>
              </a:rPr>
              <a:t>guanin </a:t>
            </a:r>
            <a:r>
              <a:rPr sz="2400" spc="-50" dirty="0">
                <a:latin typeface="Arial"/>
                <a:cs typeface="Arial"/>
              </a:rPr>
              <a:t>miktarı </a:t>
            </a:r>
            <a:r>
              <a:rPr sz="2400" spc="-135" dirty="0">
                <a:latin typeface="Arial"/>
                <a:cs typeface="Arial"/>
              </a:rPr>
              <a:t>da </a:t>
            </a:r>
            <a:r>
              <a:rPr sz="2400" spc="-95" dirty="0">
                <a:latin typeface="Arial"/>
                <a:cs typeface="Arial"/>
              </a:rPr>
              <a:t>sitozine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eşittir.</a:t>
            </a:r>
            <a:endParaRPr sz="24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3550" dirty="0">
              <a:latin typeface="Times New Roman"/>
              <a:cs typeface="Times New Roman"/>
            </a:endParaRPr>
          </a:p>
          <a:p>
            <a:pPr marL="756285" marR="5080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800" spc="-85" dirty="0">
                <a:latin typeface="Arial"/>
                <a:cs typeface="Arial"/>
              </a:rPr>
              <a:t>Maurice </a:t>
            </a:r>
            <a:r>
              <a:rPr sz="2800" spc="-95" dirty="0">
                <a:latin typeface="Arial"/>
                <a:cs typeface="Arial"/>
              </a:rPr>
              <a:t>Wilkins </a:t>
            </a:r>
            <a:r>
              <a:rPr sz="2800" spc="-170" dirty="0">
                <a:latin typeface="Arial"/>
                <a:cs typeface="Arial"/>
              </a:rPr>
              <a:t>ve </a:t>
            </a:r>
            <a:r>
              <a:rPr sz="2800" spc="-95" dirty="0">
                <a:latin typeface="Arial"/>
                <a:cs typeface="Arial"/>
              </a:rPr>
              <a:t>ark. </a:t>
            </a:r>
            <a:r>
              <a:rPr sz="2800" spc="-50" dirty="0">
                <a:latin typeface="Arial"/>
                <a:cs typeface="Arial"/>
              </a:rPr>
              <a:t>ile </a:t>
            </a:r>
            <a:r>
              <a:rPr sz="2800" spc="-170" dirty="0">
                <a:latin typeface="Arial"/>
                <a:cs typeface="Arial"/>
              </a:rPr>
              <a:t>Rosalind </a:t>
            </a:r>
            <a:r>
              <a:rPr sz="2800" spc="-90" dirty="0">
                <a:latin typeface="Arial"/>
                <a:cs typeface="Arial"/>
              </a:rPr>
              <a:t>Franklin’in</a:t>
            </a:r>
            <a:r>
              <a:rPr sz="2800" spc="-235" dirty="0">
                <a:latin typeface="Arial"/>
                <a:cs typeface="Arial"/>
              </a:rPr>
              <a:t> </a:t>
            </a:r>
            <a:r>
              <a:rPr sz="2800" spc="-240" dirty="0">
                <a:latin typeface="Arial"/>
                <a:cs typeface="Arial"/>
              </a:rPr>
              <a:t>X-  </a:t>
            </a:r>
            <a:r>
              <a:rPr sz="2800" spc="-125" dirty="0">
                <a:latin typeface="Arial"/>
                <a:cs typeface="Arial"/>
              </a:rPr>
              <a:t>ışınları </a:t>
            </a:r>
            <a:r>
              <a:rPr sz="2800" spc="-75" dirty="0" err="1">
                <a:latin typeface="Arial"/>
                <a:cs typeface="Arial"/>
              </a:rPr>
              <a:t>kristalografi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40" dirty="0" err="1" smtClean="0">
                <a:latin typeface="Arial"/>
                <a:cs typeface="Arial"/>
              </a:rPr>
              <a:t>çalışmaları</a:t>
            </a:r>
            <a:endParaRPr lang="tr-TR" sz="2800" spc="-140" dirty="0" smtClean="0">
              <a:latin typeface="Arial"/>
              <a:cs typeface="Arial"/>
            </a:endParaRPr>
          </a:p>
          <a:p>
            <a:pPr marL="756285" marR="5080" lvl="1" indent="-286385">
              <a:lnSpc>
                <a:spcPct val="100000"/>
              </a:lnSpc>
              <a:tabLst>
                <a:tab pos="756920" algn="l"/>
              </a:tabLst>
            </a:pPr>
            <a:r>
              <a:rPr lang="tr-TR" sz="2800" dirty="0" smtClean="0"/>
              <a:t>				DNA’yı X-ışınları ile bombalamışlar ve 				sonra da X-ışınlarının kırılma ve 				yansımalarına göre molekülün yapısı 				hakkında fikir sahibi olmuşlardır.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8573" y="305765"/>
            <a:ext cx="768985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52295" marR="5080" indent="-1840230">
              <a:lnSpc>
                <a:spcPct val="100000"/>
              </a:lnSpc>
              <a:spcBef>
                <a:spcPts val="105"/>
              </a:spcBef>
            </a:pPr>
            <a:r>
              <a:rPr sz="3200" spc="-195" dirty="0"/>
              <a:t>X-ışınları </a:t>
            </a:r>
            <a:r>
              <a:rPr sz="3200" spc="-235" dirty="0"/>
              <a:t>Kristalografisi </a:t>
            </a:r>
            <a:r>
              <a:rPr sz="3200" spc="-125" dirty="0"/>
              <a:t>ile </a:t>
            </a:r>
            <a:r>
              <a:rPr sz="3200" spc="-245" dirty="0"/>
              <a:t>DNA’nın </a:t>
            </a:r>
            <a:r>
              <a:rPr sz="3200" spc="-140" dirty="0"/>
              <a:t>Moleküler  </a:t>
            </a:r>
            <a:r>
              <a:rPr sz="3200" spc="-270" dirty="0"/>
              <a:t>Yapısının</a:t>
            </a:r>
            <a:r>
              <a:rPr sz="3200" spc="-220" dirty="0"/>
              <a:t> </a:t>
            </a:r>
            <a:r>
              <a:rPr sz="3200" spc="-210" dirty="0"/>
              <a:t>Aydınlatılması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18540" y="4609591"/>
            <a:ext cx="6527800" cy="1809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120" dirty="0">
                <a:latin typeface="Arial"/>
                <a:cs typeface="Arial"/>
              </a:rPr>
              <a:t>DNA’nın </a:t>
            </a:r>
            <a:r>
              <a:rPr sz="2200" spc="-150" dirty="0">
                <a:latin typeface="Arial"/>
                <a:cs typeface="Arial"/>
              </a:rPr>
              <a:t>X-ışını </a:t>
            </a:r>
            <a:r>
              <a:rPr sz="2200" spc="-70" dirty="0">
                <a:latin typeface="Arial"/>
                <a:cs typeface="Arial"/>
              </a:rPr>
              <a:t>difraksiyon </a:t>
            </a:r>
            <a:r>
              <a:rPr sz="2200" spc="-40" dirty="0">
                <a:latin typeface="Arial"/>
                <a:cs typeface="Arial"/>
              </a:rPr>
              <a:t>paternleri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sonucu;</a:t>
            </a:r>
            <a:endParaRPr sz="2200">
              <a:latin typeface="Arial"/>
              <a:cs typeface="Arial"/>
            </a:endParaRPr>
          </a:p>
          <a:p>
            <a:pPr marL="1002665" lvl="1" indent="-532765">
              <a:lnSpc>
                <a:spcPct val="100000"/>
              </a:lnSpc>
              <a:spcBef>
                <a:spcPts val="10"/>
              </a:spcBef>
              <a:buChar char="–"/>
              <a:tabLst>
                <a:tab pos="1002665" algn="l"/>
                <a:tab pos="1003300" algn="l"/>
              </a:tabLst>
            </a:pPr>
            <a:r>
              <a:rPr sz="1900" spc="-95" dirty="0">
                <a:latin typeface="Arial"/>
                <a:cs typeface="Arial"/>
              </a:rPr>
              <a:t>İnce </a:t>
            </a:r>
            <a:r>
              <a:rPr sz="1900" spc="-105" dirty="0">
                <a:latin typeface="Arial"/>
                <a:cs typeface="Arial"/>
              </a:rPr>
              <a:t>ve </a:t>
            </a:r>
            <a:r>
              <a:rPr sz="1900" spc="-100" dirty="0">
                <a:latin typeface="Arial"/>
                <a:cs typeface="Arial"/>
              </a:rPr>
              <a:t>uzun </a:t>
            </a:r>
            <a:r>
              <a:rPr sz="1900" spc="-10" dirty="0">
                <a:latin typeface="Arial"/>
                <a:cs typeface="Arial"/>
              </a:rPr>
              <a:t>bir</a:t>
            </a:r>
            <a:r>
              <a:rPr sz="1900" spc="-100" dirty="0">
                <a:latin typeface="Arial"/>
                <a:cs typeface="Arial"/>
              </a:rPr>
              <a:t> </a:t>
            </a:r>
            <a:r>
              <a:rPr sz="1900" spc="-50" dirty="0">
                <a:latin typeface="Arial"/>
                <a:cs typeface="Arial"/>
              </a:rPr>
              <a:t>moleküldür.</a:t>
            </a:r>
            <a:endParaRPr sz="1900">
              <a:latin typeface="Arial"/>
              <a:cs typeface="Arial"/>
            </a:endParaRPr>
          </a:p>
          <a:p>
            <a:pPr marL="1002665" lvl="1" indent="-532765">
              <a:lnSpc>
                <a:spcPct val="100000"/>
              </a:lnSpc>
              <a:spcBef>
                <a:spcPts val="5"/>
              </a:spcBef>
              <a:buChar char="–"/>
              <a:tabLst>
                <a:tab pos="1002665" algn="l"/>
                <a:tab pos="1003300" algn="l"/>
              </a:tabLst>
            </a:pPr>
            <a:r>
              <a:rPr sz="1900" spc="-170" dirty="0">
                <a:latin typeface="Arial"/>
                <a:cs typeface="Arial"/>
              </a:rPr>
              <a:t>Çapı </a:t>
            </a:r>
            <a:r>
              <a:rPr sz="1900" spc="-95" dirty="0">
                <a:latin typeface="Arial"/>
                <a:cs typeface="Arial"/>
              </a:rPr>
              <a:t>2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70" dirty="0">
                <a:latin typeface="Arial"/>
                <a:cs typeface="Arial"/>
              </a:rPr>
              <a:t>nm</a:t>
            </a:r>
            <a:endParaRPr sz="1900">
              <a:latin typeface="Arial"/>
              <a:cs typeface="Arial"/>
            </a:endParaRPr>
          </a:p>
          <a:p>
            <a:pPr marL="1002665" lvl="1" indent="-532765">
              <a:lnSpc>
                <a:spcPct val="100000"/>
              </a:lnSpc>
              <a:buChar char="–"/>
              <a:tabLst>
                <a:tab pos="1002665" algn="l"/>
                <a:tab pos="1003300" algn="l"/>
              </a:tabLst>
            </a:pPr>
            <a:r>
              <a:rPr sz="1900" spc="-45" dirty="0">
                <a:latin typeface="Arial"/>
                <a:cs typeface="Arial"/>
              </a:rPr>
              <a:t>İki </a:t>
            </a:r>
            <a:r>
              <a:rPr sz="1900" spc="-140" dirty="0">
                <a:latin typeface="Arial"/>
                <a:cs typeface="Arial"/>
              </a:rPr>
              <a:t>baz </a:t>
            </a:r>
            <a:r>
              <a:rPr sz="1900" spc="-114" dirty="0">
                <a:latin typeface="Arial"/>
                <a:cs typeface="Arial"/>
              </a:rPr>
              <a:t>arası </a:t>
            </a:r>
            <a:r>
              <a:rPr sz="1900" spc="-105" dirty="0">
                <a:latin typeface="Arial"/>
                <a:cs typeface="Arial"/>
              </a:rPr>
              <a:t>mesafe </a:t>
            </a:r>
            <a:r>
              <a:rPr sz="1900" spc="-85" dirty="0">
                <a:latin typeface="Arial"/>
                <a:cs typeface="Arial"/>
              </a:rPr>
              <a:t>0.34</a:t>
            </a:r>
            <a:r>
              <a:rPr sz="1900" spc="-120" dirty="0">
                <a:latin typeface="Arial"/>
                <a:cs typeface="Arial"/>
              </a:rPr>
              <a:t> </a:t>
            </a:r>
            <a:r>
              <a:rPr sz="1900" spc="-65" dirty="0">
                <a:latin typeface="Arial"/>
                <a:cs typeface="Arial"/>
              </a:rPr>
              <a:t>nm.</a:t>
            </a:r>
            <a:endParaRPr sz="1900">
              <a:latin typeface="Arial"/>
              <a:cs typeface="Arial"/>
            </a:endParaRPr>
          </a:p>
          <a:p>
            <a:pPr marL="1002665" lvl="1" indent="-532765">
              <a:lnSpc>
                <a:spcPct val="100000"/>
              </a:lnSpc>
              <a:buChar char="–"/>
              <a:tabLst>
                <a:tab pos="1002665" algn="l"/>
                <a:tab pos="1003300" algn="l"/>
              </a:tabLst>
            </a:pPr>
            <a:r>
              <a:rPr sz="1900" spc="-120" dirty="0">
                <a:latin typeface="Arial"/>
                <a:cs typeface="Arial"/>
              </a:rPr>
              <a:t>Sarmal </a:t>
            </a:r>
            <a:r>
              <a:rPr sz="1900" spc="-95" dirty="0">
                <a:latin typeface="Arial"/>
                <a:cs typeface="Arial"/>
              </a:rPr>
              <a:t>dönüş </a:t>
            </a:r>
            <a:r>
              <a:rPr sz="1900" spc="-90" dirty="0">
                <a:latin typeface="Arial"/>
                <a:cs typeface="Arial"/>
              </a:rPr>
              <a:t>yapısındadır. </a:t>
            </a:r>
            <a:r>
              <a:rPr sz="1900" spc="-65" dirty="0">
                <a:latin typeface="Arial"/>
                <a:cs typeface="Arial"/>
              </a:rPr>
              <a:t>Bir </a:t>
            </a:r>
            <a:r>
              <a:rPr sz="1900" spc="-90" dirty="0">
                <a:latin typeface="Arial"/>
                <a:cs typeface="Arial"/>
              </a:rPr>
              <a:t>dönüşü </a:t>
            </a:r>
            <a:r>
              <a:rPr sz="1900" spc="-85" dirty="0">
                <a:latin typeface="Arial"/>
                <a:cs typeface="Arial"/>
              </a:rPr>
              <a:t>3.4 </a:t>
            </a:r>
            <a:r>
              <a:rPr sz="1900" spc="-70" dirty="0">
                <a:latin typeface="Arial"/>
                <a:cs typeface="Arial"/>
              </a:rPr>
              <a:t>nm </a:t>
            </a:r>
            <a:r>
              <a:rPr sz="1900" spc="-105" dirty="0">
                <a:latin typeface="Arial"/>
                <a:cs typeface="Arial"/>
              </a:rPr>
              <a:t>ve </a:t>
            </a:r>
            <a:r>
              <a:rPr sz="1900" spc="-100" dirty="0">
                <a:latin typeface="Arial"/>
                <a:cs typeface="Arial"/>
              </a:rPr>
              <a:t>10</a:t>
            </a:r>
            <a:r>
              <a:rPr sz="1900" spc="-145" dirty="0">
                <a:latin typeface="Arial"/>
                <a:cs typeface="Arial"/>
              </a:rPr>
              <a:t> </a:t>
            </a:r>
            <a:r>
              <a:rPr sz="1900" spc="-120" dirty="0">
                <a:latin typeface="Arial"/>
                <a:cs typeface="Arial"/>
              </a:rPr>
              <a:t>baz.</a:t>
            </a:r>
            <a:endParaRPr sz="1900">
              <a:latin typeface="Arial"/>
              <a:cs typeface="Arial"/>
            </a:endParaRPr>
          </a:p>
          <a:p>
            <a:pPr marL="1002665" lvl="1" indent="-532765">
              <a:lnSpc>
                <a:spcPct val="100000"/>
              </a:lnSpc>
              <a:buChar char="–"/>
              <a:tabLst>
                <a:tab pos="1002665" algn="l"/>
                <a:tab pos="1003300" algn="l"/>
              </a:tabLst>
            </a:pPr>
            <a:r>
              <a:rPr sz="1900" spc="-90" dirty="0">
                <a:latin typeface="Arial"/>
                <a:cs typeface="Arial"/>
              </a:rPr>
              <a:t>Tekrarlayan </a:t>
            </a:r>
            <a:r>
              <a:rPr sz="1900" spc="-10" dirty="0">
                <a:latin typeface="Arial"/>
                <a:cs typeface="Arial"/>
              </a:rPr>
              <a:t>alt </a:t>
            </a:r>
            <a:r>
              <a:rPr sz="1900" spc="-45" dirty="0">
                <a:latin typeface="Arial"/>
                <a:cs typeface="Arial"/>
              </a:rPr>
              <a:t>ünitelerden </a:t>
            </a:r>
            <a:r>
              <a:rPr sz="1900" spc="-105" dirty="0">
                <a:latin typeface="Arial"/>
                <a:cs typeface="Arial"/>
              </a:rPr>
              <a:t>meydana</a:t>
            </a:r>
            <a:r>
              <a:rPr sz="1900" spc="-220" dirty="0">
                <a:latin typeface="Arial"/>
                <a:cs typeface="Arial"/>
              </a:rPr>
              <a:t> </a:t>
            </a:r>
            <a:r>
              <a:rPr sz="1900" spc="-50" dirty="0">
                <a:latin typeface="Arial"/>
                <a:cs typeface="Arial"/>
              </a:rPr>
              <a:t>gelir.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24400" y="1600200"/>
            <a:ext cx="3671061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0600" y="1371600"/>
            <a:ext cx="2456433" cy="3035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5464" y="266827"/>
            <a:ext cx="55124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20" dirty="0"/>
              <a:t>Watson-Crick </a:t>
            </a:r>
            <a:r>
              <a:rPr sz="4000" spc="-370" dirty="0"/>
              <a:t>DNA</a:t>
            </a:r>
            <a:r>
              <a:rPr sz="4000" spc="-90" dirty="0"/>
              <a:t> </a:t>
            </a:r>
            <a:r>
              <a:rPr sz="4000" spc="-155" dirty="0"/>
              <a:t>Modeli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8739" y="885190"/>
            <a:ext cx="8707120" cy="582866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408940" indent="-342900">
              <a:lnSpc>
                <a:spcPts val="2920"/>
              </a:lnSpc>
              <a:spcBef>
                <a:spcPts val="459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70" dirty="0">
                <a:latin typeface="Arial"/>
                <a:cs typeface="Arial"/>
              </a:rPr>
              <a:t>Çift </a:t>
            </a:r>
            <a:r>
              <a:rPr sz="2700" spc="-100" dirty="0">
                <a:latin typeface="Arial"/>
                <a:cs typeface="Arial"/>
              </a:rPr>
              <a:t>zincirden </a:t>
            </a:r>
            <a:r>
              <a:rPr sz="2700" spc="-125" dirty="0">
                <a:latin typeface="Arial"/>
                <a:cs typeface="Arial"/>
              </a:rPr>
              <a:t>oluşan </a:t>
            </a:r>
            <a:r>
              <a:rPr sz="2700" spc="-204" dirty="0">
                <a:latin typeface="Arial"/>
                <a:cs typeface="Arial"/>
              </a:rPr>
              <a:t>DNA, </a:t>
            </a:r>
            <a:r>
              <a:rPr sz="2700" spc="-15" dirty="0">
                <a:latin typeface="Arial"/>
                <a:cs typeface="Arial"/>
              </a:rPr>
              <a:t>bir </a:t>
            </a:r>
            <a:r>
              <a:rPr sz="2700" spc="-175" dirty="0">
                <a:latin typeface="Arial"/>
                <a:cs typeface="Arial"/>
              </a:rPr>
              <a:t>eksen </a:t>
            </a:r>
            <a:r>
              <a:rPr sz="2700" spc="-90" dirty="0">
                <a:latin typeface="Arial"/>
                <a:cs typeface="Arial"/>
              </a:rPr>
              <a:t>doğrultusunda </a:t>
            </a:r>
            <a:r>
              <a:rPr sz="2700" b="1" spc="-325" dirty="0">
                <a:latin typeface="Arial"/>
                <a:cs typeface="Arial"/>
              </a:rPr>
              <a:t>sağ </a:t>
            </a:r>
            <a:r>
              <a:rPr sz="2700" b="1" spc="-120" dirty="0">
                <a:latin typeface="Arial"/>
                <a:cs typeface="Arial"/>
              </a:rPr>
              <a:t>el  </a:t>
            </a:r>
            <a:r>
              <a:rPr sz="2700" b="1" spc="-125" dirty="0">
                <a:latin typeface="Arial"/>
                <a:cs typeface="Arial"/>
              </a:rPr>
              <a:t>çift </a:t>
            </a:r>
            <a:r>
              <a:rPr sz="2700" b="1" spc="-180" dirty="0">
                <a:latin typeface="Arial"/>
                <a:cs typeface="Arial"/>
              </a:rPr>
              <a:t>sarmalı </a:t>
            </a:r>
            <a:r>
              <a:rPr sz="2700" spc="-150" dirty="0">
                <a:latin typeface="Arial"/>
                <a:cs typeface="Arial"/>
              </a:rPr>
              <a:t>meydana </a:t>
            </a:r>
            <a:r>
              <a:rPr sz="2700" spc="-65" dirty="0">
                <a:latin typeface="Arial"/>
                <a:cs typeface="Arial"/>
              </a:rPr>
              <a:t>getirir.</a:t>
            </a:r>
            <a:endParaRPr sz="27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210" dirty="0">
                <a:latin typeface="Arial"/>
                <a:cs typeface="Arial"/>
              </a:rPr>
              <a:t>Bu </a:t>
            </a:r>
            <a:r>
              <a:rPr sz="2700" spc="-30" dirty="0">
                <a:latin typeface="Arial"/>
                <a:cs typeface="Arial"/>
              </a:rPr>
              <a:t>iki </a:t>
            </a:r>
            <a:r>
              <a:rPr sz="2700" spc="-130" dirty="0">
                <a:latin typeface="Arial"/>
                <a:cs typeface="Arial"/>
              </a:rPr>
              <a:t>sarmal </a:t>
            </a:r>
            <a:r>
              <a:rPr sz="2700" spc="-35" dirty="0">
                <a:latin typeface="Arial"/>
                <a:cs typeface="Arial"/>
              </a:rPr>
              <a:t>birbirine </a:t>
            </a:r>
            <a:r>
              <a:rPr sz="2700" b="1" spc="-135" dirty="0">
                <a:latin typeface="Arial"/>
                <a:cs typeface="Arial"/>
              </a:rPr>
              <a:t>antiparalel </a:t>
            </a:r>
            <a:r>
              <a:rPr sz="2700" spc="-105" dirty="0">
                <a:latin typeface="Arial"/>
                <a:cs typeface="Arial"/>
              </a:rPr>
              <a:t>olarak </a:t>
            </a:r>
            <a:r>
              <a:rPr sz="2700" spc="-150" dirty="0">
                <a:latin typeface="Arial"/>
                <a:cs typeface="Arial"/>
              </a:rPr>
              <a:t>devam</a:t>
            </a:r>
            <a:r>
              <a:rPr sz="2700" spc="-385" dirty="0">
                <a:latin typeface="Arial"/>
                <a:cs typeface="Arial"/>
              </a:rPr>
              <a:t> </a:t>
            </a:r>
            <a:r>
              <a:rPr sz="2700" spc="-145" dirty="0">
                <a:latin typeface="Arial"/>
                <a:cs typeface="Arial"/>
              </a:rPr>
              <a:t>eder.</a:t>
            </a:r>
            <a:endParaRPr sz="2700" dirty="0">
              <a:latin typeface="Arial"/>
              <a:cs typeface="Arial"/>
            </a:endParaRPr>
          </a:p>
          <a:p>
            <a:pPr marL="355600" marR="5080" indent="-342900">
              <a:lnSpc>
                <a:spcPts val="2920"/>
              </a:lnSpc>
              <a:spcBef>
                <a:spcPts val="69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70" dirty="0">
                <a:latin typeface="Arial"/>
                <a:cs typeface="Arial"/>
              </a:rPr>
              <a:t>DNA’nın </a:t>
            </a:r>
            <a:r>
              <a:rPr sz="2700" spc="-140" dirty="0">
                <a:latin typeface="Arial"/>
                <a:cs typeface="Arial"/>
              </a:rPr>
              <a:t>omurgasını </a:t>
            </a:r>
            <a:r>
              <a:rPr sz="2700" spc="-85" dirty="0">
                <a:latin typeface="Arial"/>
                <a:cs typeface="Arial"/>
              </a:rPr>
              <a:t>oluşturan, </a:t>
            </a:r>
            <a:r>
              <a:rPr sz="2700" b="1" spc="-135" dirty="0">
                <a:latin typeface="Arial"/>
                <a:cs typeface="Arial"/>
              </a:rPr>
              <a:t>hidrofilik </a:t>
            </a:r>
            <a:r>
              <a:rPr sz="2700" spc="-125" dirty="0">
                <a:latin typeface="Arial"/>
                <a:cs typeface="Arial"/>
              </a:rPr>
              <a:t>özelliğe </a:t>
            </a:r>
            <a:r>
              <a:rPr sz="2700" spc="-135" dirty="0">
                <a:latin typeface="Arial"/>
                <a:cs typeface="Arial"/>
              </a:rPr>
              <a:t>sahip </a:t>
            </a:r>
            <a:r>
              <a:rPr sz="2700" u="sng" spc="-165" dirty="0">
                <a:latin typeface="Arial"/>
                <a:cs typeface="Arial"/>
              </a:rPr>
              <a:t>şeker  </a:t>
            </a:r>
            <a:r>
              <a:rPr sz="2700" spc="-160" dirty="0">
                <a:latin typeface="Arial"/>
                <a:cs typeface="Arial"/>
              </a:rPr>
              <a:t>ve </a:t>
            </a:r>
            <a:r>
              <a:rPr sz="2700" u="sng" spc="-75" dirty="0">
                <a:latin typeface="Arial"/>
                <a:cs typeface="Arial"/>
              </a:rPr>
              <a:t>negatif </a:t>
            </a:r>
            <a:r>
              <a:rPr sz="2700" u="sng" spc="-85" dirty="0">
                <a:latin typeface="Arial"/>
                <a:cs typeface="Arial"/>
              </a:rPr>
              <a:t>yüklü </a:t>
            </a:r>
            <a:r>
              <a:rPr sz="2700" u="sng" spc="-75" dirty="0">
                <a:latin typeface="Arial"/>
                <a:cs typeface="Arial"/>
              </a:rPr>
              <a:t>fosfat </a:t>
            </a:r>
            <a:r>
              <a:rPr sz="2700" spc="-35" dirty="0">
                <a:latin typeface="Arial"/>
                <a:cs typeface="Arial"/>
              </a:rPr>
              <a:t>üniteleri </a:t>
            </a:r>
            <a:r>
              <a:rPr sz="2700" spc="5" dirty="0">
                <a:latin typeface="Arial"/>
                <a:cs typeface="Arial"/>
              </a:rPr>
              <a:t>çift</a:t>
            </a:r>
            <a:r>
              <a:rPr sz="2700" spc="-480" dirty="0">
                <a:latin typeface="Arial"/>
                <a:cs typeface="Arial"/>
              </a:rPr>
              <a:t> </a:t>
            </a:r>
            <a:r>
              <a:rPr sz="2700" spc="-125" dirty="0">
                <a:latin typeface="Arial"/>
                <a:cs typeface="Arial"/>
              </a:rPr>
              <a:t>sarmalın </a:t>
            </a:r>
            <a:r>
              <a:rPr sz="2700" spc="-185" dirty="0">
                <a:latin typeface="Arial"/>
                <a:cs typeface="Arial"/>
              </a:rPr>
              <a:t>dışa </a:t>
            </a:r>
            <a:r>
              <a:rPr sz="2700" spc="-155" dirty="0">
                <a:latin typeface="Arial"/>
                <a:cs typeface="Arial"/>
              </a:rPr>
              <a:t>bakan</a:t>
            </a:r>
            <a:endParaRPr sz="2700" dirty="0">
              <a:latin typeface="Arial"/>
              <a:cs typeface="Arial"/>
            </a:endParaRPr>
          </a:p>
          <a:p>
            <a:pPr marL="355600">
              <a:lnSpc>
                <a:spcPts val="2870"/>
              </a:lnSpc>
            </a:pPr>
            <a:r>
              <a:rPr sz="2700" spc="-130" dirty="0">
                <a:latin typeface="Arial"/>
                <a:cs typeface="Arial"/>
              </a:rPr>
              <a:t>yüzünde </a:t>
            </a:r>
            <a:r>
              <a:rPr sz="2700" spc="-160" dirty="0">
                <a:latin typeface="Arial"/>
                <a:cs typeface="Arial"/>
              </a:rPr>
              <a:t>ve </a:t>
            </a:r>
            <a:r>
              <a:rPr sz="2700" spc="-60" dirty="0">
                <a:latin typeface="Arial"/>
                <a:cs typeface="Arial"/>
              </a:rPr>
              <a:t>kendilerini </a:t>
            </a:r>
            <a:r>
              <a:rPr sz="2700" spc="-170" dirty="0">
                <a:latin typeface="Arial"/>
                <a:cs typeface="Arial"/>
              </a:rPr>
              <a:t>saran </a:t>
            </a:r>
            <a:r>
              <a:rPr sz="2700" spc="-190" dirty="0">
                <a:latin typeface="Arial"/>
                <a:cs typeface="Arial"/>
              </a:rPr>
              <a:t>su </a:t>
            </a:r>
            <a:r>
              <a:rPr sz="2700" spc="-65" dirty="0">
                <a:latin typeface="Arial"/>
                <a:cs typeface="Arial"/>
              </a:rPr>
              <a:t>moleküllerine</a:t>
            </a:r>
            <a:r>
              <a:rPr sz="2700" spc="-240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dönüktür.</a:t>
            </a:r>
            <a:endParaRPr sz="2700" dirty="0">
              <a:latin typeface="Arial"/>
              <a:cs typeface="Arial"/>
            </a:endParaRPr>
          </a:p>
          <a:p>
            <a:pPr marL="355600" marR="565785" indent="-342900">
              <a:lnSpc>
                <a:spcPts val="2920"/>
              </a:lnSpc>
              <a:spcBef>
                <a:spcPts val="685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700" b="1" spc="-165" dirty="0">
                <a:latin typeface="Arial"/>
                <a:cs typeface="Arial"/>
              </a:rPr>
              <a:t>Hidrofobik </a:t>
            </a:r>
            <a:r>
              <a:rPr sz="2700" spc="-45" dirty="0">
                <a:latin typeface="Arial"/>
                <a:cs typeface="Arial"/>
              </a:rPr>
              <a:t>pürin </a:t>
            </a:r>
            <a:r>
              <a:rPr sz="2700" spc="-160" dirty="0">
                <a:latin typeface="Arial"/>
                <a:cs typeface="Arial"/>
              </a:rPr>
              <a:t>ve </a:t>
            </a:r>
            <a:r>
              <a:rPr sz="2700" spc="-30" dirty="0">
                <a:latin typeface="Arial"/>
                <a:cs typeface="Arial"/>
              </a:rPr>
              <a:t>pirimidin </a:t>
            </a:r>
            <a:r>
              <a:rPr sz="2700" spc="-125" dirty="0">
                <a:latin typeface="Arial"/>
                <a:cs typeface="Arial"/>
              </a:rPr>
              <a:t>bazları sarmalın </a:t>
            </a:r>
            <a:r>
              <a:rPr sz="2700" spc="-120" dirty="0">
                <a:latin typeface="Arial"/>
                <a:cs typeface="Arial"/>
              </a:rPr>
              <a:t>içe</a:t>
            </a:r>
            <a:r>
              <a:rPr sz="2700" spc="-409" dirty="0">
                <a:latin typeface="Arial"/>
                <a:cs typeface="Arial"/>
              </a:rPr>
              <a:t> </a:t>
            </a:r>
            <a:r>
              <a:rPr sz="2700" spc="-155" dirty="0">
                <a:latin typeface="Arial"/>
                <a:cs typeface="Arial"/>
              </a:rPr>
              <a:t>bakan  </a:t>
            </a:r>
            <a:r>
              <a:rPr sz="2700" spc="-130" dirty="0">
                <a:latin typeface="Arial"/>
                <a:cs typeface="Arial"/>
              </a:rPr>
              <a:t>yüzünde </a:t>
            </a:r>
            <a:r>
              <a:rPr sz="2700" spc="-160" dirty="0">
                <a:latin typeface="Arial"/>
                <a:cs typeface="Arial"/>
              </a:rPr>
              <a:t>ve </a:t>
            </a:r>
            <a:r>
              <a:rPr sz="2700" spc="-170" dirty="0">
                <a:latin typeface="Arial"/>
                <a:cs typeface="Arial"/>
              </a:rPr>
              <a:t>ana </a:t>
            </a:r>
            <a:r>
              <a:rPr sz="2700" spc="-175" dirty="0">
                <a:latin typeface="Arial"/>
                <a:cs typeface="Arial"/>
              </a:rPr>
              <a:t>eksene </a:t>
            </a:r>
            <a:r>
              <a:rPr sz="2700" spc="-70" dirty="0">
                <a:latin typeface="Arial"/>
                <a:cs typeface="Arial"/>
              </a:rPr>
              <a:t>dik </a:t>
            </a:r>
            <a:r>
              <a:rPr sz="2700" spc="-105" dirty="0">
                <a:latin typeface="Arial"/>
                <a:cs typeface="Arial"/>
              </a:rPr>
              <a:t>olarak </a:t>
            </a:r>
            <a:r>
              <a:rPr sz="2700" spc="-95" dirty="0">
                <a:latin typeface="Arial"/>
                <a:cs typeface="Arial"/>
              </a:rPr>
              <a:t>yer</a:t>
            </a:r>
            <a:r>
              <a:rPr sz="2700" spc="-285" dirty="0">
                <a:latin typeface="Arial"/>
                <a:cs typeface="Arial"/>
              </a:rPr>
              <a:t> </a:t>
            </a:r>
            <a:r>
              <a:rPr sz="2700" spc="-130" dirty="0">
                <a:latin typeface="Arial"/>
                <a:cs typeface="Arial"/>
              </a:rPr>
              <a:t>alır.</a:t>
            </a:r>
            <a:endParaRPr sz="2700" dirty="0">
              <a:latin typeface="Arial"/>
              <a:cs typeface="Arial"/>
            </a:endParaRPr>
          </a:p>
          <a:p>
            <a:pPr marL="355600" marR="34925" indent="-342900">
              <a:lnSpc>
                <a:spcPts val="2920"/>
              </a:lnSpc>
              <a:spcBef>
                <a:spcPts val="64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75" dirty="0">
                <a:latin typeface="Arial"/>
                <a:cs typeface="Arial"/>
              </a:rPr>
              <a:t>DNA’daki </a:t>
            </a:r>
            <a:r>
              <a:rPr sz="2700" spc="-30" dirty="0">
                <a:latin typeface="Arial"/>
                <a:cs typeface="Arial"/>
              </a:rPr>
              <a:t>iki </a:t>
            </a:r>
            <a:r>
              <a:rPr sz="2700" spc="-75" dirty="0">
                <a:latin typeface="Arial"/>
                <a:cs typeface="Arial"/>
              </a:rPr>
              <a:t>zincirin </a:t>
            </a:r>
            <a:r>
              <a:rPr sz="2700" spc="-35" dirty="0">
                <a:latin typeface="Arial"/>
                <a:cs typeface="Arial"/>
              </a:rPr>
              <a:t>birbirine </a:t>
            </a:r>
            <a:r>
              <a:rPr sz="2700" spc="-90" dirty="0">
                <a:latin typeface="Arial"/>
                <a:cs typeface="Arial"/>
              </a:rPr>
              <a:t>zıt </a:t>
            </a:r>
            <a:r>
              <a:rPr sz="2700" spc="-120" dirty="0">
                <a:latin typeface="Arial"/>
                <a:cs typeface="Arial"/>
              </a:rPr>
              <a:t>yönde </a:t>
            </a:r>
            <a:r>
              <a:rPr sz="2700" spc="-195" dirty="0">
                <a:latin typeface="Arial"/>
                <a:cs typeface="Arial"/>
              </a:rPr>
              <a:t>uzaması </a:t>
            </a:r>
            <a:r>
              <a:rPr sz="2700" spc="-145" dirty="0">
                <a:latin typeface="Arial"/>
                <a:cs typeface="Arial"/>
              </a:rPr>
              <a:t>sonucu</a:t>
            </a:r>
            <a:r>
              <a:rPr sz="2700" spc="-490" dirty="0">
                <a:latin typeface="Arial"/>
                <a:cs typeface="Arial"/>
              </a:rPr>
              <a:t> </a:t>
            </a:r>
            <a:r>
              <a:rPr sz="2700" spc="-250" dirty="0">
                <a:latin typeface="Arial"/>
                <a:cs typeface="Arial"/>
              </a:rPr>
              <a:t>DNA  </a:t>
            </a:r>
            <a:r>
              <a:rPr sz="2700" spc="-125" dirty="0">
                <a:latin typeface="Arial"/>
                <a:cs typeface="Arial"/>
              </a:rPr>
              <a:t>sarmalının </a:t>
            </a:r>
            <a:r>
              <a:rPr sz="2700" spc="-130" dirty="0">
                <a:latin typeface="Arial"/>
                <a:cs typeface="Arial"/>
              </a:rPr>
              <a:t>yüzeyinde </a:t>
            </a:r>
            <a:r>
              <a:rPr sz="2700" spc="-105" dirty="0">
                <a:latin typeface="Arial"/>
                <a:cs typeface="Arial"/>
              </a:rPr>
              <a:t>büyük </a:t>
            </a:r>
            <a:r>
              <a:rPr sz="2700" spc="-160" dirty="0">
                <a:latin typeface="Arial"/>
                <a:cs typeface="Arial"/>
              </a:rPr>
              <a:t>ve </a:t>
            </a:r>
            <a:r>
              <a:rPr sz="2700" spc="-130" dirty="0">
                <a:latin typeface="Arial"/>
                <a:cs typeface="Arial"/>
              </a:rPr>
              <a:t>küçük </a:t>
            </a:r>
            <a:r>
              <a:rPr sz="2700" spc="-65" dirty="0">
                <a:latin typeface="Arial"/>
                <a:cs typeface="Arial"/>
              </a:rPr>
              <a:t>oluklar</a:t>
            </a:r>
            <a:r>
              <a:rPr sz="2700" spc="-305" dirty="0">
                <a:latin typeface="Arial"/>
                <a:cs typeface="Arial"/>
              </a:rPr>
              <a:t> </a:t>
            </a:r>
            <a:r>
              <a:rPr sz="2700" spc="-125" dirty="0">
                <a:latin typeface="Arial"/>
                <a:cs typeface="Arial"/>
              </a:rPr>
              <a:t>oluşur.</a:t>
            </a:r>
            <a:endParaRPr sz="27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7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70" dirty="0">
                <a:latin typeface="Arial"/>
                <a:cs typeface="Arial"/>
              </a:rPr>
              <a:t>Çift </a:t>
            </a:r>
            <a:r>
              <a:rPr sz="2700" spc="-125" dirty="0">
                <a:latin typeface="Arial"/>
                <a:cs typeface="Arial"/>
              </a:rPr>
              <a:t>sarmalın </a:t>
            </a:r>
            <a:r>
              <a:rPr sz="2700" spc="-165" dirty="0">
                <a:latin typeface="Arial"/>
                <a:cs typeface="Arial"/>
              </a:rPr>
              <a:t>çapı</a:t>
            </a:r>
            <a:r>
              <a:rPr sz="2700" spc="-265" dirty="0">
                <a:latin typeface="Arial"/>
                <a:cs typeface="Arial"/>
              </a:rPr>
              <a:t> </a:t>
            </a:r>
            <a:r>
              <a:rPr sz="2700" spc="-100" dirty="0">
                <a:latin typeface="Arial"/>
                <a:cs typeface="Arial"/>
              </a:rPr>
              <a:t>2nm.</a:t>
            </a:r>
            <a:endParaRPr sz="27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90" dirty="0">
                <a:latin typeface="Arial"/>
                <a:cs typeface="Arial"/>
              </a:rPr>
              <a:t>Bir </a:t>
            </a:r>
            <a:r>
              <a:rPr sz="2700" spc="-105" dirty="0">
                <a:latin typeface="Arial"/>
                <a:cs typeface="Arial"/>
              </a:rPr>
              <a:t>dönüşte </a:t>
            </a:r>
            <a:r>
              <a:rPr sz="2700" spc="-135" dirty="0">
                <a:latin typeface="Arial"/>
                <a:cs typeface="Arial"/>
              </a:rPr>
              <a:t>10 </a:t>
            </a:r>
            <a:r>
              <a:rPr sz="2700" spc="-195" dirty="0">
                <a:latin typeface="Arial"/>
                <a:cs typeface="Arial"/>
              </a:rPr>
              <a:t>baz </a:t>
            </a:r>
            <a:r>
              <a:rPr sz="2700" spc="-95" dirty="0">
                <a:latin typeface="Arial"/>
                <a:cs typeface="Arial"/>
              </a:rPr>
              <a:t>yer </a:t>
            </a:r>
            <a:r>
              <a:rPr sz="2700" spc="-125" dirty="0">
                <a:latin typeface="Arial"/>
                <a:cs typeface="Arial"/>
              </a:rPr>
              <a:t>alır. </a:t>
            </a:r>
            <a:r>
              <a:rPr sz="2700" spc="-160" dirty="0">
                <a:latin typeface="Arial"/>
                <a:cs typeface="Arial"/>
              </a:rPr>
              <a:t>Boyu </a:t>
            </a:r>
            <a:r>
              <a:rPr sz="2700" spc="-114" dirty="0">
                <a:latin typeface="Arial"/>
                <a:cs typeface="Arial"/>
              </a:rPr>
              <a:t>3.4</a:t>
            </a:r>
            <a:r>
              <a:rPr sz="2700" spc="-320" dirty="0">
                <a:latin typeface="Arial"/>
                <a:cs typeface="Arial"/>
              </a:rPr>
              <a:t> </a:t>
            </a:r>
            <a:r>
              <a:rPr sz="2700" spc="-95" dirty="0">
                <a:latin typeface="Arial"/>
                <a:cs typeface="Arial"/>
              </a:rPr>
              <a:t>nm</a:t>
            </a:r>
            <a:endParaRPr sz="2700" dirty="0">
              <a:latin typeface="Arial"/>
              <a:cs typeface="Arial"/>
            </a:endParaRPr>
          </a:p>
          <a:p>
            <a:pPr marL="355600" marR="434340" indent="-342900">
              <a:lnSpc>
                <a:spcPts val="2920"/>
              </a:lnSpc>
              <a:spcBef>
                <a:spcPts val="69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05" dirty="0">
                <a:latin typeface="Arial"/>
                <a:cs typeface="Arial"/>
              </a:rPr>
              <a:t>Adenin </a:t>
            </a:r>
            <a:r>
              <a:rPr sz="2700" spc="-20" dirty="0">
                <a:latin typeface="Arial"/>
                <a:cs typeface="Arial"/>
              </a:rPr>
              <a:t>timinle </a:t>
            </a:r>
            <a:r>
              <a:rPr sz="2700" b="1" spc="-120" dirty="0">
                <a:latin typeface="Arial"/>
                <a:cs typeface="Arial"/>
              </a:rPr>
              <a:t>iki</a:t>
            </a:r>
            <a:r>
              <a:rPr sz="2700" spc="-120" dirty="0">
                <a:latin typeface="Arial"/>
                <a:cs typeface="Arial"/>
              </a:rPr>
              <a:t>, </a:t>
            </a:r>
            <a:r>
              <a:rPr sz="2700" spc="-114" dirty="0">
                <a:latin typeface="Arial"/>
                <a:cs typeface="Arial"/>
              </a:rPr>
              <a:t>guanin </a:t>
            </a:r>
            <a:r>
              <a:rPr sz="2700" spc="-125" dirty="0">
                <a:latin typeface="Arial"/>
                <a:cs typeface="Arial"/>
              </a:rPr>
              <a:t>de </a:t>
            </a:r>
            <a:r>
              <a:rPr sz="2700" spc="-90" dirty="0">
                <a:latin typeface="Arial"/>
                <a:cs typeface="Arial"/>
              </a:rPr>
              <a:t>sitozinle </a:t>
            </a:r>
            <a:r>
              <a:rPr sz="2700" b="1" spc="-290" dirty="0">
                <a:latin typeface="Arial"/>
                <a:cs typeface="Arial"/>
              </a:rPr>
              <a:t>üç </a:t>
            </a:r>
            <a:r>
              <a:rPr sz="2700" spc="-60" dirty="0">
                <a:latin typeface="Arial"/>
                <a:cs typeface="Arial"/>
              </a:rPr>
              <a:t>hidrojen</a:t>
            </a:r>
            <a:r>
              <a:rPr sz="2700" spc="-305" dirty="0">
                <a:latin typeface="Arial"/>
                <a:cs typeface="Arial"/>
              </a:rPr>
              <a:t> </a:t>
            </a:r>
            <a:r>
              <a:rPr sz="2700" spc="-145" dirty="0">
                <a:latin typeface="Arial"/>
                <a:cs typeface="Arial"/>
              </a:rPr>
              <a:t>bağıyla  bağlanır.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4846" y="237489"/>
            <a:ext cx="667130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29" dirty="0"/>
              <a:t>Watson </a:t>
            </a:r>
            <a:r>
              <a:rPr sz="3200" spc="-185" dirty="0"/>
              <a:t>– </a:t>
            </a:r>
            <a:r>
              <a:rPr sz="3200" spc="-285" dirty="0"/>
              <a:t>Crick: </a:t>
            </a:r>
            <a:r>
              <a:rPr sz="3200" spc="-185" dirty="0"/>
              <a:t>Çift </a:t>
            </a:r>
            <a:r>
              <a:rPr sz="3200" spc="-225" dirty="0"/>
              <a:t>sarmal </a:t>
            </a:r>
            <a:r>
              <a:rPr sz="3200" spc="-295" dirty="0"/>
              <a:t>DNA</a:t>
            </a:r>
            <a:r>
              <a:rPr sz="3200" spc="-30" dirty="0"/>
              <a:t> </a:t>
            </a:r>
            <a:r>
              <a:rPr sz="3200" spc="-185" dirty="0"/>
              <a:t>modeli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52400" y="747792"/>
            <a:ext cx="6697257" cy="5420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1" y="1066800"/>
            <a:ext cx="4343400" cy="495577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5494" y="264617"/>
            <a:ext cx="69735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9575" marR="5080" indent="-2937510">
              <a:lnSpc>
                <a:spcPct val="100000"/>
              </a:lnSpc>
              <a:spcBef>
                <a:spcPts val="100"/>
              </a:spcBef>
            </a:pPr>
            <a:r>
              <a:rPr sz="3600" spc="-330" dirty="0"/>
              <a:t>DNA </a:t>
            </a:r>
            <a:r>
              <a:rPr sz="3600" spc="-160" dirty="0"/>
              <a:t>çift </a:t>
            </a:r>
            <a:r>
              <a:rPr sz="3600" spc="-225" dirty="0"/>
              <a:t>sarmalını </a:t>
            </a:r>
            <a:r>
              <a:rPr sz="3600" spc="-180" dirty="0"/>
              <a:t>2 </a:t>
            </a:r>
            <a:r>
              <a:rPr sz="3600" spc="-235" dirty="0"/>
              <a:t>kuvvet </a:t>
            </a:r>
            <a:r>
              <a:rPr sz="3600" spc="-170" dirty="0"/>
              <a:t>bir </a:t>
            </a:r>
            <a:r>
              <a:rPr sz="3600" spc="-229" dirty="0"/>
              <a:t>arada  </a:t>
            </a:r>
            <a:r>
              <a:rPr sz="3600" spc="-130" dirty="0"/>
              <a:t>tutar: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790776"/>
            <a:ext cx="7851140" cy="2660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95" dirty="0">
                <a:latin typeface="Arial"/>
                <a:cs typeface="Arial"/>
              </a:rPr>
              <a:t>Bazlar </a:t>
            </a:r>
            <a:r>
              <a:rPr sz="3200" spc="-160" dirty="0">
                <a:latin typeface="Arial"/>
                <a:cs typeface="Arial"/>
              </a:rPr>
              <a:t>arasındaki </a:t>
            </a:r>
            <a:r>
              <a:rPr sz="3200" spc="-65" dirty="0">
                <a:latin typeface="Arial"/>
                <a:cs typeface="Arial"/>
              </a:rPr>
              <a:t>hidrojen</a:t>
            </a:r>
            <a:r>
              <a:rPr sz="3200" spc="-155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bağları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185" dirty="0">
                <a:latin typeface="Arial"/>
                <a:cs typeface="Arial"/>
              </a:rPr>
              <a:t>Sarmalın </a:t>
            </a:r>
            <a:r>
              <a:rPr sz="3200" spc="-95" dirty="0">
                <a:latin typeface="Arial"/>
                <a:cs typeface="Arial"/>
              </a:rPr>
              <a:t>içindeki </a:t>
            </a:r>
            <a:r>
              <a:rPr sz="3200" spc="-135" dirty="0">
                <a:latin typeface="Arial"/>
                <a:cs typeface="Arial"/>
              </a:rPr>
              <a:t>korunmuş </a:t>
            </a:r>
            <a:r>
              <a:rPr sz="3200" spc="-190" dirty="0">
                <a:latin typeface="Arial"/>
                <a:cs typeface="Arial"/>
              </a:rPr>
              <a:t>kısım </a:t>
            </a:r>
            <a:r>
              <a:rPr sz="3200" spc="-50" dirty="0">
                <a:latin typeface="Arial"/>
                <a:cs typeface="Arial"/>
              </a:rPr>
              <a:t>ile</a:t>
            </a:r>
            <a:r>
              <a:rPr sz="3200" spc="-210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sarmalın  </a:t>
            </a:r>
            <a:r>
              <a:rPr sz="3200" spc="-175" dirty="0">
                <a:latin typeface="Arial"/>
                <a:cs typeface="Arial"/>
              </a:rPr>
              <a:t>dışında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150" dirty="0">
                <a:latin typeface="Arial"/>
                <a:cs typeface="Arial"/>
              </a:rPr>
              <a:t>oldukça </a:t>
            </a:r>
            <a:r>
              <a:rPr sz="3200" spc="-75" dirty="0">
                <a:latin typeface="Arial"/>
                <a:cs typeface="Arial"/>
              </a:rPr>
              <a:t>polar </a:t>
            </a:r>
            <a:r>
              <a:rPr sz="3200" spc="-145" dirty="0">
                <a:latin typeface="Arial"/>
                <a:cs typeface="Arial"/>
              </a:rPr>
              <a:t>özelliğe </a:t>
            </a:r>
            <a:r>
              <a:rPr sz="3200" spc="-160" dirty="0">
                <a:latin typeface="Arial"/>
                <a:cs typeface="Arial"/>
              </a:rPr>
              <a:t>sahip </a:t>
            </a:r>
            <a:r>
              <a:rPr sz="3200" spc="-190" dirty="0">
                <a:latin typeface="Arial"/>
                <a:cs typeface="Arial"/>
              </a:rPr>
              <a:t>kısım  </a:t>
            </a:r>
            <a:r>
              <a:rPr sz="3200" spc="-160" dirty="0">
                <a:latin typeface="Arial"/>
                <a:cs typeface="Arial"/>
              </a:rPr>
              <a:t>arasındaki </a:t>
            </a:r>
            <a:r>
              <a:rPr sz="3200" spc="-60" dirty="0">
                <a:latin typeface="Arial"/>
                <a:cs typeface="Arial"/>
              </a:rPr>
              <a:t>hidrofobik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85" dirty="0">
                <a:latin typeface="Arial"/>
                <a:cs typeface="Arial"/>
              </a:rPr>
              <a:t>etkileşim.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335" dirty="0"/>
              <a:t>DNA’nın</a:t>
            </a:r>
            <a:r>
              <a:rPr spc="-315" dirty="0"/>
              <a:t> </a:t>
            </a:r>
            <a:r>
              <a:rPr spc="-280" dirty="0"/>
              <a:t>Formları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703"/>
            <a:ext cx="1475740" cy="178181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85" dirty="0">
                <a:latin typeface="Arial"/>
                <a:cs typeface="Arial"/>
              </a:rPr>
              <a:t>A</a:t>
            </a:r>
            <a:r>
              <a:rPr sz="3200" spc="-85" dirty="0">
                <a:latin typeface="Arial"/>
                <a:cs typeface="Arial"/>
              </a:rPr>
              <a:t>-</a:t>
            </a:r>
            <a:r>
              <a:rPr sz="3200" spc="-295" dirty="0">
                <a:latin typeface="Arial"/>
                <a:cs typeface="Arial"/>
              </a:rPr>
              <a:t>D</a:t>
            </a:r>
            <a:r>
              <a:rPr sz="3200" spc="-305" dirty="0">
                <a:latin typeface="Arial"/>
                <a:cs typeface="Arial"/>
              </a:rPr>
              <a:t>N</a:t>
            </a:r>
            <a:r>
              <a:rPr sz="3200" spc="-280" dirty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75" dirty="0">
                <a:latin typeface="Arial"/>
                <a:cs typeface="Arial"/>
              </a:rPr>
              <a:t>B-DNA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85" dirty="0">
                <a:latin typeface="Arial"/>
                <a:cs typeface="Arial"/>
              </a:rPr>
              <a:t>Z-DNA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11954" y="1340764"/>
            <a:ext cx="4214749" cy="4321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6027" y="4323207"/>
            <a:ext cx="4067937" cy="2168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4525" y="338709"/>
            <a:ext cx="53098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15" dirty="0"/>
              <a:t>DNA’nın </a:t>
            </a:r>
            <a:r>
              <a:rPr sz="4000" spc="-290" dirty="0"/>
              <a:t>Genel</a:t>
            </a:r>
            <a:r>
              <a:rPr sz="4000" spc="-130" dirty="0"/>
              <a:t> </a:t>
            </a:r>
            <a:r>
              <a:rPr sz="4000" spc="-225" dirty="0"/>
              <a:t>Özellikleri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07340" y="980766"/>
            <a:ext cx="8374380" cy="563626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50" dirty="0">
                <a:solidFill>
                  <a:srgbClr val="800000"/>
                </a:solidFill>
                <a:latin typeface="Arial"/>
                <a:cs typeface="Arial"/>
              </a:rPr>
              <a:t>Asidik</a:t>
            </a:r>
            <a:r>
              <a:rPr sz="3000" b="1" spc="-170" dirty="0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sz="3000" b="1" spc="-175" dirty="0">
                <a:solidFill>
                  <a:srgbClr val="800000"/>
                </a:solidFill>
                <a:latin typeface="Arial"/>
                <a:cs typeface="Arial"/>
              </a:rPr>
              <a:t>özelliktedir.</a:t>
            </a:r>
            <a:endParaRPr sz="3000">
              <a:latin typeface="Arial"/>
              <a:cs typeface="Arial"/>
            </a:endParaRPr>
          </a:p>
          <a:p>
            <a:pPr marL="756285" marR="313690" lvl="1" indent="-286385">
              <a:lnSpc>
                <a:spcPts val="2810"/>
              </a:lnSpc>
              <a:spcBef>
                <a:spcPts val="695"/>
              </a:spcBef>
              <a:buChar char="–"/>
              <a:tabLst>
                <a:tab pos="756920" algn="l"/>
                <a:tab pos="2868295" algn="l"/>
              </a:tabLst>
            </a:pPr>
            <a:r>
              <a:rPr sz="2600" spc="-65" dirty="0">
                <a:latin typeface="Arial"/>
                <a:cs typeface="Arial"/>
              </a:rPr>
              <a:t>Çift </a:t>
            </a:r>
            <a:r>
              <a:rPr sz="2600" spc="-105" dirty="0">
                <a:latin typeface="Arial"/>
                <a:cs typeface="Arial"/>
              </a:rPr>
              <a:t>sarmallı </a:t>
            </a:r>
            <a:r>
              <a:rPr sz="2600" spc="-240" dirty="0">
                <a:latin typeface="Arial"/>
                <a:cs typeface="Arial"/>
              </a:rPr>
              <a:t>DNA </a:t>
            </a:r>
            <a:r>
              <a:rPr sz="2600" spc="-80" dirty="0">
                <a:latin typeface="Arial"/>
                <a:cs typeface="Arial"/>
              </a:rPr>
              <a:t>molekülünde </a:t>
            </a:r>
            <a:r>
              <a:rPr sz="2600" spc="-135" dirty="0">
                <a:latin typeface="Arial"/>
                <a:cs typeface="Arial"/>
              </a:rPr>
              <a:t>yapıyı </a:t>
            </a:r>
            <a:r>
              <a:rPr sz="2600" spc="-10" dirty="0">
                <a:latin typeface="Arial"/>
                <a:cs typeface="Arial"/>
              </a:rPr>
              <a:t>bir </a:t>
            </a:r>
            <a:r>
              <a:rPr sz="2600" spc="-135" dirty="0">
                <a:latin typeface="Arial"/>
                <a:cs typeface="Arial"/>
              </a:rPr>
              <a:t>arada </a:t>
            </a:r>
            <a:r>
              <a:rPr sz="2600" spc="-20" dirty="0">
                <a:latin typeface="Arial"/>
                <a:cs typeface="Arial"/>
              </a:rPr>
              <a:t>tutan  </a:t>
            </a:r>
            <a:r>
              <a:rPr sz="2600" spc="-55" dirty="0">
                <a:latin typeface="Arial"/>
                <a:cs typeface="Arial"/>
              </a:rPr>
              <a:t>hidrojen </a:t>
            </a:r>
            <a:r>
              <a:rPr sz="2600" spc="-114" dirty="0">
                <a:latin typeface="Arial"/>
                <a:cs typeface="Arial"/>
              </a:rPr>
              <a:t>bağları </a:t>
            </a:r>
            <a:r>
              <a:rPr sz="2600" spc="-170" dirty="0">
                <a:latin typeface="Arial"/>
                <a:cs typeface="Arial"/>
              </a:rPr>
              <a:t>pH </a:t>
            </a:r>
            <a:r>
              <a:rPr sz="2600" spc="-110" dirty="0">
                <a:latin typeface="Arial"/>
                <a:cs typeface="Arial"/>
              </a:rPr>
              <a:t>4.0 </a:t>
            </a:r>
            <a:r>
              <a:rPr sz="2600" spc="-40" dirty="0">
                <a:latin typeface="Arial"/>
                <a:cs typeface="Arial"/>
              </a:rPr>
              <a:t>ile </a:t>
            </a:r>
            <a:r>
              <a:rPr sz="2600" spc="-114" dirty="0">
                <a:latin typeface="Arial"/>
                <a:cs typeface="Arial"/>
              </a:rPr>
              <a:t>11.0 </a:t>
            </a:r>
            <a:r>
              <a:rPr sz="2600" spc="-150" dirty="0">
                <a:latin typeface="Arial"/>
                <a:cs typeface="Arial"/>
              </a:rPr>
              <a:t>arasında </a:t>
            </a:r>
            <a:r>
              <a:rPr sz="2600" spc="-95" dirty="0">
                <a:latin typeface="Arial"/>
                <a:cs typeface="Arial"/>
              </a:rPr>
              <a:t>kararlı </a:t>
            </a:r>
            <a:r>
              <a:rPr sz="2600" spc="-10" dirty="0">
                <a:latin typeface="Arial"/>
                <a:cs typeface="Arial"/>
              </a:rPr>
              <a:t>bir</a:t>
            </a:r>
            <a:r>
              <a:rPr sz="2600" spc="-370" dirty="0">
                <a:latin typeface="Arial"/>
                <a:cs typeface="Arial"/>
              </a:rPr>
              <a:t> </a:t>
            </a:r>
            <a:r>
              <a:rPr sz="2600" spc="-145" dirty="0">
                <a:latin typeface="Arial"/>
                <a:cs typeface="Arial"/>
              </a:rPr>
              <a:t>yapı  </a:t>
            </a:r>
            <a:r>
              <a:rPr sz="2600" spc="-100" dirty="0">
                <a:latin typeface="Arial"/>
                <a:cs typeface="Arial"/>
              </a:rPr>
              <a:t>gösterir.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200" dirty="0">
                <a:latin typeface="Arial"/>
                <a:cs typeface="Arial"/>
              </a:rPr>
              <a:t>Bu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 spc="-170" dirty="0">
                <a:latin typeface="Arial"/>
                <a:cs typeface="Arial"/>
              </a:rPr>
              <a:t>pH	</a:t>
            </a:r>
            <a:r>
              <a:rPr sz="2600" spc="-100" dirty="0">
                <a:latin typeface="Arial"/>
                <a:cs typeface="Arial"/>
              </a:rPr>
              <a:t>sınırları </a:t>
            </a:r>
            <a:r>
              <a:rPr sz="2600" spc="-150" dirty="0">
                <a:latin typeface="Arial"/>
                <a:cs typeface="Arial"/>
              </a:rPr>
              <a:t>aşılırsa </a:t>
            </a:r>
            <a:r>
              <a:rPr sz="2600" spc="-240" dirty="0">
                <a:latin typeface="Arial"/>
                <a:cs typeface="Arial"/>
              </a:rPr>
              <a:t>DNA </a:t>
            </a:r>
            <a:r>
              <a:rPr sz="2600" spc="-160" dirty="0">
                <a:latin typeface="Arial"/>
                <a:cs typeface="Arial"/>
              </a:rPr>
              <a:t>kararsız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hale</a:t>
            </a:r>
            <a:endParaRPr sz="2600">
              <a:latin typeface="Arial"/>
              <a:cs typeface="Arial"/>
            </a:endParaRPr>
          </a:p>
          <a:p>
            <a:pPr marL="756285">
              <a:lnSpc>
                <a:spcPts val="2760"/>
              </a:lnSpc>
            </a:pPr>
            <a:r>
              <a:rPr sz="2600" spc="-100" dirty="0">
                <a:latin typeface="Arial"/>
                <a:cs typeface="Arial"/>
              </a:rPr>
              <a:t>gelmekte </a:t>
            </a:r>
            <a:r>
              <a:rPr sz="2600" spc="-155" dirty="0">
                <a:latin typeface="Arial"/>
                <a:cs typeface="Arial"/>
              </a:rPr>
              <a:t>ve </a:t>
            </a:r>
            <a:r>
              <a:rPr sz="2600" spc="10" dirty="0">
                <a:latin typeface="Arial"/>
                <a:cs typeface="Arial"/>
              </a:rPr>
              <a:t>çift </a:t>
            </a:r>
            <a:r>
              <a:rPr sz="2600" spc="-125" dirty="0">
                <a:latin typeface="Arial"/>
                <a:cs typeface="Arial"/>
              </a:rPr>
              <a:t>sarmal</a:t>
            </a:r>
            <a:r>
              <a:rPr sz="2600" spc="-365" dirty="0">
                <a:latin typeface="Arial"/>
                <a:cs typeface="Arial"/>
              </a:rPr>
              <a:t> </a:t>
            </a:r>
            <a:r>
              <a:rPr sz="2600" spc="-114" dirty="0">
                <a:latin typeface="Arial"/>
                <a:cs typeface="Arial"/>
              </a:rPr>
              <a:t>açılmaktadır.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2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265" dirty="0">
                <a:solidFill>
                  <a:srgbClr val="800000"/>
                </a:solidFill>
                <a:latin typeface="Arial"/>
                <a:cs typeface="Arial"/>
              </a:rPr>
              <a:t>Yüksek </a:t>
            </a:r>
            <a:r>
              <a:rPr sz="3000" spc="-175" dirty="0">
                <a:solidFill>
                  <a:srgbClr val="800000"/>
                </a:solidFill>
                <a:latin typeface="Arial"/>
                <a:cs typeface="Arial"/>
              </a:rPr>
              <a:t>sıcaklık </a:t>
            </a:r>
            <a:r>
              <a:rPr sz="3000" spc="-105" dirty="0">
                <a:solidFill>
                  <a:srgbClr val="800000"/>
                </a:solidFill>
                <a:latin typeface="Arial"/>
                <a:cs typeface="Arial"/>
              </a:rPr>
              <a:t>derecelerinde </a:t>
            </a:r>
            <a:r>
              <a:rPr sz="3000" spc="-280" dirty="0">
                <a:solidFill>
                  <a:srgbClr val="800000"/>
                </a:solidFill>
                <a:latin typeface="Arial"/>
                <a:cs typeface="Arial"/>
              </a:rPr>
              <a:t>DNA </a:t>
            </a:r>
            <a:r>
              <a:rPr sz="3000" spc="-95" dirty="0">
                <a:solidFill>
                  <a:srgbClr val="800000"/>
                </a:solidFill>
                <a:latin typeface="Arial"/>
                <a:cs typeface="Arial"/>
              </a:rPr>
              <a:t>denatüre</a:t>
            </a:r>
            <a:r>
              <a:rPr sz="3000" spc="-5" dirty="0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sz="3000" spc="-105" dirty="0">
                <a:solidFill>
                  <a:srgbClr val="800000"/>
                </a:solidFill>
                <a:latin typeface="Arial"/>
                <a:cs typeface="Arial"/>
              </a:rPr>
              <a:t>olur.</a:t>
            </a:r>
            <a:endParaRPr sz="3000">
              <a:latin typeface="Arial"/>
              <a:cs typeface="Arial"/>
            </a:endParaRPr>
          </a:p>
          <a:p>
            <a:pPr marL="756285" marR="5080" lvl="1" indent="-286385">
              <a:lnSpc>
                <a:spcPct val="90000"/>
              </a:lnSpc>
              <a:spcBef>
                <a:spcPts val="650"/>
              </a:spcBef>
              <a:buChar char="–"/>
              <a:tabLst>
                <a:tab pos="756920" algn="l"/>
              </a:tabLst>
            </a:pPr>
            <a:r>
              <a:rPr sz="2600" spc="-65" dirty="0">
                <a:latin typeface="Arial"/>
                <a:cs typeface="Arial"/>
              </a:rPr>
              <a:t>Polinükleotidler </a:t>
            </a:r>
            <a:r>
              <a:rPr sz="2600" spc="-130" dirty="0">
                <a:latin typeface="Arial"/>
                <a:cs typeface="Arial"/>
              </a:rPr>
              <a:t>arasındaki </a:t>
            </a:r>
            <a:r>
              <a:rPr sz="2600" spc="-85" dirty="0">
                <a:latin typeface="Arial"/>
                <a:cs typeface="Arial"/>
              </a:rPr>
              <a:t>fosfodiester </a:t>
            </a:r>
            <a:r>
              <a:rPr sz="2600" spc="-160" dirty="0">
                <a:latin typeface="Arial"/>
                <a:cs typeface="Arial"/>
              </a:rPr>
              <a:t>bağı </a:t>
            </a:r>
            <a:r>
              <a:rPr sz="2600" spc="-130" dirty="0">
                <a:latin typeface="Arial"/>
                <a:cs typeface="Arial"/>
              </a:rPr>
              <a:t>kopmadan  </a:t>
            </a:r>
            <a:r>
              <a:rPr sz="2600" spc="-120" dirty="0">
                <a:latin typeface="Arial"/>
                <a:cs typeface="Arial"/>
              </a:rPr>
              <a:t>bazlar </a:t>
            </a:r>
            <a:r>
              <a:rPr sz="2600" spc="-130" dirty="0">
                <a:latin typeface="Arial"/>
                <a:cs typeface="Arial"/>
              </a:rPr>
              <a:t>arasındaki </a:t>
            </a:r>
            <a:r>
              <a:rPr sz="2600" spc="-55" dirty="0">
                <a:latin typeface="Arial"/>
                <a:cs typeface="Arial"/>
              </a:rPr>
              <a:t>hidrojen </a:t>
            </a:r>
            <a:r>
              <a:rPr sz="2600" spc="-110" dirty="0">
                <a:latin typeface="Arial"/>
                <a:cs typeface="Arial"/>
              </a:rPr>
              <a:t>bağlarının kırılması </a:t>
            </a:r>
            <a:r>
              <a:rPr sz="2600" spc="-155" dirty="0">
                <a:latin typeface="Arial"/>
                <a:cs typeface="Arial"/>
              </a:rPr>
              <a:t>ve</a:t>
            </a:r>
            <a:r>
              <a:rPr sz="2600" spc="-335" dirty="0">
                <a:latin typeface="Arial"/>
                <a:cs typeface="Arial"/>
              </a:rPr>
              <a:t> </a:t>
            </a:r>
            <a:r>
              <a:rPr sz="2600" spc="-160" dirty="0">
                <a:latin typeface="Arial"/>
                <a:cs typeface="Arial"/>
              </a:rPr>
              <a:t>DNA’nın  </a:t>
            </a:r>
            <a:r>
              <a:rPr sz="2600" spc="10" dirty="0">
                <a:latin typeface="Arial"/>
                <a:cs typeface="Arial"/>
              </a:rPr>
              <a:t>çift </a:t>
            </a:r>
            <a:r>
              <a:rPr sz="2600" spc="-60" dirty="0">
                <a:latin typeface="Arial"/>
                <a:cs typeface="Arial"/>
              </a:rPr>
              <a:t>zincirinin </a:t>
            </a:r>
            <a:r>
              <a:rPr sz="2600" spc="-40" dirty="0">
                <a:latin typeface="Arial"/>
                <a:cs typeface="Arial"/>
              </a:rPr>
              <a:t>birbirinden</a:t>
            </a:r>
            <a:r>
              <a:rPr sz="2600" spc="-470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ayrılması </a:t>
            </a:r>
            <a:r>
              <a:rPr sz="2600" spc="-120" dirty="0">
                <a:latin typeface="Arial"/>
                <a:cs typeface="Arial"/>
              </a:rPr>
              <a:t>olayına </a:t>
            </a:r>
            <a:r>
              <a:rPr sz="2600" spc="-240" dirty="0">
                <a:latin typeface="Arial"/>
                <a:cs typeface="Arial"/>
              </a:rPr>
              <a:t>DNA</a:t>
            </a:r>
            <a:endParaRPr sz="2600">
              <a:latin typeface="Arial"/>
              <a:cs typeface="Arial"/>
            </a:endParaRPr>
          </a:p>
          <a:p>
            <a:pPr marL="756285">
              <a:lnSpc>
                <a:spcPts val="2810"/>
              </a:lnSpc>
            </a:pPr>
            <a:r>
              <a:rPr sz="2600" spc="-110" dirty="0">
                <a:latin typeface="Arial"/>
                <a:cs typeface="Arial"/>
              </a:rPr>
              <a:t>denatürasyonu </a:t>
            </a:r>
            <a:r>
              <a:rPr sz="2600" spc="-135" dirty="0">
                <a:latin typeface="Arial"/>
                <a:cs typeface="Arial"/>
              </a:rPr>
              <a:t>adı</a:t>
            </a:r>
            <a:r>
              <a:rPr sz="2600" spc="-215" dirty="0">
                <a:latin typeface="Arial"/>
                <a:cs typeface="Arial"/>
              </a:rPr>
              <a:t> </a:t>
            </a:r>
            <a:r>
              <a:rPr sz="2600" spc="-60" dirty="0">
                <a:latin typeface="Arial"/>
                <a:cs typeface="Arial"/>
              </a:rPr>
              <a:t>verilir.</a:t>
            </a:r>
            <a:endParaRPr sz="2600">
              <a:latin typeface="Arial"/>
              <a:cs typeface="Arial"/>
            </a:endParaRPr>
          </a:p>
          <a:p>
            <a:pPr marL="756285" marR="306705" lvl="1" indent="-286385">
              <a:lnSpc>
                <a:spcPts val="281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600" spc="-240" dirty="0">
                <a:latin typeface="Arial"/>
                <a:cs typeface="Arial"/>
              </a:rPr>
              <a:t>DNA </a:t>
            </a:r>
            <a:r>
              <a:rPr sz="2600" spc="10" dirty="0">
                <a:latin typeface="Arial"/>
                <a:cs typeface="Arial"/>
              </a:rPr>
              <a:t>çift </a:t>
            </a:r>
            <a:r>
              <a:rPr sz="2600" spc="-65" dirty="0">
                <a:latin typeface="Arial"/>
                <a:cs typeface="Arial"/>
              </a:rPr>
              <a:t>zincirinin </a:t>
            </a:r>
            <a:r>
              <a:rPr sz="2600" spc="-145" dirty="0">
                <a:latin typeface="Arial"/>
                <a:cs typeface="Arial"/>
              </a:rPr>
              <a:t>%50’sini </a:t>
            </a:r>
            <a:r>
              <a:rPr sz="2600" spc="-50" dirty="0">
                <a:latin typeface="Arial"/>
                <a:cs typeface="Arial"/>
              </a:rPr>
              <a:t>tek </a:t>
            </a:r>
            <a:r>
              <a:rPr sz="2600" spc="-85" dirty="0">
                <a:latin typeface="Arial"/>
                <a:cs typeface="Arial"/>
              </a:rPr>
              <a:t>zincir haline </a:t>
            </a:r>
            <a:r>
              <a:rPr sz="2600" spc="-70" dirty="0">
                <a:latin typeface="Arial"/>
                <a:cs typeface="Arial"/>
              </a:rPr>
              <a:t>getiren  </a:t>
            </a:r>
            <a:r>
              <a:rPr sz="2600" spc="-170" dirty="0">
                <a:latin typeface="Arial"/>
                <a:cs typeface="Arial"/>
              </a:rPr>
              <a:t>sıcaklığa </a:t>
            </a:r>
            <a:r>
              <a:rPr sz="2600" spc="-65" dirty="0">
                <a:latin typeface="Arial"/>
                <a:cs typeface="Arial"/>
              </a:rPr>
              <a:t>erime </a:t>
            </a:r>
            <a:r>
              <a:rPr sz="2600" spc="-160" dirty="0">
                <a:latin typeface="Arial"/>
                <a:cs typeface="Arial"/>
              </a:rPr>
              <a:t>sıcaklığı </a:t>
            </a:r>
            <a:r>
              <a:rPr sz="2600" spc="-55" dirty="0">
                <a:latin typeface="Arial"/>
                <a:cs typeface="Arial"/>
              </a:rPr>
              <a:t>(melting </a:t>
            </a:r>
            <a:r>
              <a:rPr sz="2600" spc="-60" dirty="0">
                <a:latin typeface="Arial"/>
                <a:cs typeface="Arial"/>
              </a:rPr>
              <a:t>temperature) </a:t>
            </a:r>
            <a:r>
              <a:rPr sz="2600" spc="-55" dirty="0">
                <a:latin typeface="Arial"/>
                <a:cs typeface="Arial"/>
              </a:rPr>
              <a:t>denir</a:t>
            </a:r>
            <a:r>
              <a:rPr sz="2600" spc="-425" dirty="0">
                <a:latin typeface="Arial"/>
                <a:cs typeface="Arial"/>
              </a:rPr>
              <a:t> </a:t>
            </a:r>
            <a:r>
              <a:rPr sz="2600" spc="-155" dirty="0">
                <a:latin typeface="Arial"/>
                <a:cs typeface="Arial"/>
              </a:rPr>
              <a:t>ve  </a:t>
            </a:r>
            <a:r>
              <a:rPr sz="2600" spc="-280" dirty="0">
                <a:latin typeface="Arial"/>
                <a:cs typeface="Arial"/>
              </a:rPr>
              <a:t>Tm </a:t>
            </a:r>
            <a:r>
              <a:rPr sz="2600" spc="-40" dirty="0">
                <a:latin typeface="Arial"/>
                <a:cs typeface="Arial"/>
              </a:rPr>
              <a:t>ile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gösterilir.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9525" y="858836"/>
            <a:ext cx="6583299" cy="5927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62833" y="187578"/>
            <a:ext cx="34226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95" dirty="0"/>
              <a:t>DNA</a:t>
            </a:r>
            <a:r>
              <a:rPr sz="3200" spc="-204" dirty="0"/>
              <a:t> </a:t>
            </a:r>
            <a:r>
              <a:rPr sz="3200" spc="-235" dirty="0"/>
              <a:t>denatürasyonu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7489" y="516382"/>
            <a:ext cx="5293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80" dirty="0"/>
              <a:t>DNA’nın </a:t>
            </a:r>
            <a:r>
              <a:rPr sz="3600" spc="-270" dirty="0"/>
              <a:t>Erime </a:t>
            </a:r>
            <a:r>
              <a:rPr sz="3600" spc="-240" dirty="0"/>
              <a:t>Noktası</a:t>
            </a:r>
            <a:r>
              <a:rPr sz="3600" spc="-60" dirty="0"/>
              <a:t> </a:t>
            </a:r>
            <a:r>
              <a:rPr sz="3600" spc="-265" dirty="0"/>
              <a:t>(Tm)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428625" y="1438338"/>
            <a:ext cx="7072312" cy="4999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7517" y="2666491"/>
            <a:ext cx="36468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420" dirty="0">
                <a:solidFill>
                  <a:srgbClr val="006FC0"/>
                </a:solidFill>
                <a:latin typeface="Arial"/>
                <a:cs typeface="Arial"/>
              </a:rPr>
              <a:t>RNA’nın</a:t>
            </a:r>
            <a:r>
              <a:rPr sz="4800" b="1" spc="-3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800" b="1" spc="-459" dirty="0">
                <a:solidFill>
                  <a:srgbClr val="006FC0"/>
                </a:solidFill>
                <a:latin typeface="Arial"/>
                <a:cs typeface="Arial"/>
              </a:rPr>
              <a:t>Yapısı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9597" y="195198"/>
            <a:ext cx="49244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55" dirty="0">
                <a:solidFill>
                  <a:srgbClr val="006FC0"/>
                </a:solidFill>
              </a:rPr>
              <a:t>RNA </a:t>
            </a:r>
            <a:r>
              <a:rPr sz="4000" spc="-265" dirty="0">
                <a:solidFill>
                  <a:srgbClr val="006FC0"/>
                </a:solidFill>
              </a:rPr>
              <a:t>(Ribonükleik </a:t>
            </a:r>
            <a:r>
              <a:rPr sz="4000" spc="-295" dirty="0">
                <a:solidFill>
                  <a:srgbClr val="006FC0"/>
                </a:solidFill>
              </a:rPr>
              <a:t>Asit</a:t>
            </a:r>
            <a:r>
              <a:rPr sz="4000" spc="-580" dirty="0">
                <a:solidFill>
                  <a:srgbClr val="006FC0"/>
                </a:solidFill>
              </a:rPr>
              <a:t> </a:t>
            </a:r>
            <a:r>
              <a:rPr sz="4000" spc="-90" dirty="0">
                <a:solidFill>
                  <a:srgbClr val="006FC0"/>
                </a:solidFill>
              </a:rPr>
              <a:t>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29590" y="944371"/>
            <a:ext cx="8191500" cy="277622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596900" indent="-342900">
              <a:lnSpc>
                <a:spcPts val="3240"/>
              </a:lnSpc>
              <a:spcBef>
                <a:spcPts val="50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80" dirty="0">
                <a:latin typeface="Arial"/>
                <a:cs typeface="Arial"/>
              </a:rPr>
              <a:t>Ribonükleotidlerin </a:t>
            </a:r>
            <a:r>
              <a:rPr sz="3000" spc="-95" dirty="0">
                <a:latin typeface="Arial"/>
                <a:cs typeface="Arial"/>
              </a:rPr>
              <a:t>fosfodiester </a:t>
            </a:r>
            <a:r>
              <a:rPr sz="3000" spc="-185" dirty="0">
                <a:latin typeface="Arial"/>
                <a:cs typeface="Arial"/>
              </a:rPr>
              <a:t>bağı </a:t>
            </a:r>
            <a:r>
              <a:rPr sz="3000" spc="-50" dirty="0">
                <a:latin typeface="Arial"/>
                <a:cs typeface="Arial"/>
              </a:rPr>
              <a:t>ile  </a:t>
            </a:r>
            <a:r>
              <a:rPr sz="3000" spc="-165" dirty="0">
                <a:latin typeface="Arial"/>
                <a:cs typeface="Arial"/>
              </a:rPr>
              <a:t>bağlanmasından </a:t>
            </a:r>
            <a:r>
              <a:rPr sz="3000" spc="-140" dirty="0">
                <a:latin typeface="Arial"/>
                <a:cs typeface="Arial"/>
              </a:rPr>
              <a:t>oluşan </a:t>
            </a:r>
            <a:r>
              <a:rPr sz="3000" spc="-55" dirty="0">
                <a:latin typeface="Arial"/>
                <a:cs typeface="Arial"/>
              </a:rPr>
              <a:t>polinükleotid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90" dirty="0">
                <a:latin typeface="Arial"/>
                <a:cs typeface="Arial"/>
              </a:rPr>
              <a:t>zinciridir.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315" dirty="0">
                <a:latin typeface="Arial"/>
                <a:cs typeface="Arial"/>
              </a:rPr>
              <a:t>Tek </a:t>
            </a:r>
            <a:r>
              <a:rPr sz="3000" spc="-114" dirty="0">
                <a:latin typeface="Arial"/>
                <a:cs typeface="Arial"/>
              </a:rPr>
              <a:t>zincirden </a:t>
            </a:r>
            <a:r>
              <a:rPr sz="3000" spc="-95" dirty="0">
                <a:latin typeface="Arial"/>
                <a:cs typeface="Arial"/>
              </a:rPr>
              <a:t>oluşur </a:t>
            </a:r>
            <a:r>
              <a:rPr sz="3000" spc="-155" dirty="0">
                <a:latin typeface="Arial"/>
                <a:cs typeface="Arial"/>
              </a:rPr>
              <a:t>(tRNA’nın </a:t>
            </a:r>
            <a:r>
              <a:rPr sz="3000" spc="-200" dirty="0">
                <a:latin typeface="Arial"/>
                <a:cs typeface="Arial"/>
              </a:rPr>
              <a:t>bazı </a:t>
            </a:r>
            <a:r>
              <a:rPr sz="3000" spc="-85" dirty="0">
                <a:latin typeface="Arial"/>
                <a:cs typeface="Arial"/>
              </a:rPr>
              <a:t>bölgeleri</a:t>
            </a:r>
            <a:r>
              <a:rPr sz="3000" spc="-70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hariç).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35" dirty="0">
                <a:latin typeface="Arial"/>
                <a:cs typeface="Arial"/>
              </a:rPr>
              <a:t>Yapısında</a:t>
            </a:r>
            <a:endParaRPr sz="3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Char char="–"/>
              <a:tabLst>
                <a:tab pos="756920" algn="l"/>
              </a:tabLst>
            </a:pPr>
            <a:r>
              <a:rPr sz="2600" spc="-204" dirty="0">
                <a:latin typeface="Arial"/>
                <a:cs typeface="Arial"/>
              </a:rPr>
              <a:t>Şeker </a:t>
            </a:r>
            <a:r>
              <a:rPr sz="2600" spc="-90" dirty="0">
                <a:latin typeface="Arial"/>
                <a:cs typeface="Arial"/>
              </a:rPr>
              <a:t>olarak;</a:t>
            </a:r>
            <a:r>
              <a:rPr sz="2600" spc="-80" dirty="0">
                <a:latin typeface="Arial"/>
                <a:cs typeface="Arial"/>
              </a:rPr>
              <a:t> riboz,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Char char="–"/>
              <a:tabLst>
                <a:tab pos="756920" algn="l"/>
              </a:tabLst>
            </a:pPr>
            <a:r>
              <a:rPr sz="2600" spc="-265" dirty="0">
                <a:latin typeface="Arial"/>
                <a:cs typeface="Arial"/>
              </a:rPr>
              <a:t>Baz </a:t>
            </a:r>
            <a:r>
              <a:rPr sz="2600" spc="-90" dirty="0">
                <a:latin typeface="Arial"/>
                <a:cs typeface="Arial"/>
              </a:rPr>
              <a:t>olarak; </a:t>
            </a:r>
            <a:r>
              <a:rPr sz="2600" spc="-95" dirty="0">
                <a:latin typeface="Arial"/>
                <a:cs typeface="Arial"/>
              </a:rPr>
              <a:t>Adenin, </a:t>
            </a:r>
            <a:r>
              <a:rPr sz="2600" spc="-125" dirty="0">
                <a:latin typeface="Arial"/>
                <a:cs typeface="Arial"/>
              </a:rPr>
              <a:t>Guanin, Sitozin </a:t>
            </a:r>
            <a:r>
              <a:rPr sz="2600" spc="-155" dirty="0">
                <a:latin typeface="Arial"/>
                <a:cs typeface="Arial"/>
              </a:rPr>
              <a:t>ve </a:t>
            </a:r>
            <a:r>
              <a:rPr sz="2600" spc="-110" dirty="0">
                <a:latin typeface="Arial"/>
                <a:cs typeface="Arial"/>
              </a:rPr>
              <a:t>Urasil </a:t>
            </a:r>
            <a:r>
              <a:rPr sz="2600" spc="-95" dirty="0">
                <a:latin typeface="Arial"/>
                <a:cs typeface="Arial"/>
              </a:rPr>
              <a:t>yer</a:t>
            </a:r>
            <a:r>
              <a:rPr sz="2600" spc="-215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alır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7708" y="3879786"/>
            <a:ext cx="2430916" cy="2881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2809" y="240868"/>
            <a:ext cx="22790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05" dirty="0">
                <a:solidFill>
                  <a:srgbClr val="006FC0"/>
                </a:solidFill>
              </a:rPr>
              <a:t>RNA-DNA</a:t>
            </a:r>
          </a:p>
        </p:txBody>
      </p:sp>
      <p:sp>
        <p:nvSpPr>
          <p:cNvPr id="3" name="object 3"/>
          <p:cNvSpPr/>
          <p:nvPr/>
        </p:nvSpPr>
        <p:spPr>
          <a:xfrm>
            <a:off x="1331187" y="1286736"/>
            <a:ext cx="6696799" cy="52778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03400" y="420446"/>
            <a:ext cx="65373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70" dirty="0">
                <a:solidFill>
                  <a:srgbClr val="006FC0"/>
                </a:solidFill>
              </a:rPr>
              <a:t>DNA </a:t>
            </a:r>
            <a:r>
              <a:rPr sz="4000" spc="-295" dirty="0">
                <a:solidFill>
                  <a:srgbClr val="006FC0"/>
                </a:solidFill>
              </a:rPr>
              <a:t>ve </a:t>
            </a:r>
            <a:r>
              <a:rPr sz="4000" spc="-459" dirty="0">
                <a:solidFill>
                  <a:srgbClr val="006FC0"/>
                </a:solidFill>
              </a:rPr>
              <a:t>RNA </a:t>
            </a:r>
            <a:r>
              <a:rPr sz="4000" spc="-300" dirty="0">
                <a:solidFill>
                  <a:srgbClr val="006FC0"/>
                </a:solidFill>
              </a:rPr>
              <a:t>Arasındaki</a:t>
            </a:r>
            <a:r>
              <a:rPr sz="4000" spc="-390" dirty="0">
                <a:solidFill>
                  <a:srgbClr val="006FC0"/>
                </a:solidFill>
              </a:rPr>
              <a:t> </a:t>
            </a:r>
            <a:r>
              <a:rPr sz="4000" spc="-280" dirty="0">
                <a:solidFill>
                  <a:srgbClr val="006FC0"/>
                </a:solidFill>
              </a:rPr>
              <a:t>Farklar</a:t>
            </a:r>
            <a:endParaRPr sz="40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71550" y="1484375"/>
          <a:ext cx="7240269" cy="4750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6905"/>
                <a:gridCol w="3425825"/>
                <a:gridCol w="3177539"/>
              </a:tblGrid>
              <a:tr h="6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solidFill>
                      <a:srgbClr val="8063A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1)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359410" marR="18542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Çoğunlukla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tek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ipliklidir.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(kendi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komplementer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dizilerinin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çift 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iplik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oluşturduğu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formlar</a:t>
                      </a:r>
                      <a:r>
                        <a:rPr sz="1800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hariç)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2990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Arial"/>
                          <a:cs typeface="Arial"/>
                        </a:rPr>
                        <a:t>Çift 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iplikli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(tek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iplikli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bazı</a:t>
                      </a:r>
                      <a:r>
                        <a:rPr sz="1800" spc="-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viral 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DNA’lar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hariç)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DEE7D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2)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35" dirty="0">
                          <a:latin typeface="Arial"/>
                          <a:cs typeface="Arial"/>
                        </a:rPr>
                        <a:t>Riboz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90" dirty="0">
                          <a:latin typeface="Arial"/>
                          <a:cs typeface="Arial"/>
                        </a:rPr>
                        <a:t>Deoksiriboz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</a:tr>
              <a:tr h="9137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3)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359410" marR="493395" algn="just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Arial"/>
                          <a:cs typeface="Arial"/>
                        </a:rPr>
                        <a:t>Pirimidin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bileşenleri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farklılık 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gösterir.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Timin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yerine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Urasil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içerir.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Timin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içerir,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Urasil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içermez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DEE7D1"/>
                    </a:solidFill>
                  </a:tcPr>
                </a:tc>
              </a:tr>
              <a:tr h="11880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4)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359410" marR="2165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90" dirty="0">
                          <a:latin typeface="Arial"/>
                          <a:cs typeface="Arial"/>
                        </a:rPr>
                        <a:t>Tek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iplikli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olduğundan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Chargaff 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kuralına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uymaz.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946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5" dirty="0">
                          <a:latin typeface="Arial"/>
                          <a:cs typeface="Arial"/>
                        </a:rPr>
                        <a:t>Chargaff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kuralına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uyar. </a:t>
                      </a:r>
                      <a:r>
                        <a:rPr sz="1800" spc="-170" dirty="0">
                          <a:latin typeface="Arial"/>
                          <a:cs typeface="Arial"/>
                        </a:rPr>
                        <a:t>DNA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çift 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ipliğindeki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toplam</a:t>
                      </a:r>
                      <a:r>
                        <a:rPr sz="180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pürin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91770" marR="452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45" dirty="0">
                          <a:latin typeface="Arial"/>
                          <a:cs typeface="Arial"/>
                        </a:rPr>
                        <a:t>miktarı,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pirimidin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miktarına 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eşittir.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</a:tr>
              <a:tr h="7289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5)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359410" marR="5530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5" dirty="0">
                          <a:latin typeface="Arial"/>
                          <a:cs typeface="Arial"/>
                        </a:rPr>
                        <a:t>Farklı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tiplerde </a:t>
                      </a:r>
                      <a:r>
                        <a:rPr sz="1800" spc="-210" dirty="0">
                          <a:latin typeface="Arial"/>
                          <a:cs typeface="Arial"/>
                        </a:rPr>
                        <a:t>RNA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çeşitleri  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(mRNA, </a:t>
                      </a:r>
                      <a:r>
                        <a:rPr sz="1800" spc="-130" dirty="0">
                          <a:latin typeface="Arial"/>
                          <a:cs typeface="Arial"/>
                        </a:rPr>
                        <a:t>rRNA,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tRNA)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90" dirty="0">
                          <a:latin typeface="Arial"/>
                          <a:cs typeface="Arial"/>
                        </a:rPr>
                        <a:t>Tek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15" dirty="0">
                          <a:latin typeface="Arial"/>
                          <a:cs typeface="Arial"/>
                        </a:rPr>
                        <a:t>tip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solidFill>
                      <a:srgbClr val="DEE7D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4450" y="410921"/>
            <a:ext cx="65373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70" dirty="0">
                <a:solidFill>
                  <a:srgbClr val="006FC0"/>
                </a:solidFill>
              </a:rPr>
              <a:t>DNA </a:t>
            </a:r>
            <a:r>
              <a:rPr sz="4000" spc="-295" dirty="0">
                <a:solidFill>
                  <a:srgbClr val="006FC0"/>
                </a:solidFill>
              </a:rPr>
              <a:t>ve </a:t>
            </a:r>
            <a:r>
              <a:rPr sz="4000" spc="-459" dirty="0">
                <a:solidFill>
                  <a:srgbClr val="006FC0"/>
                </a:solidFill>
              </a:rPr>
              <a:t>RNA </a:t>
            </a:r>
            <a:r>
              <a:rPr sz="4000" spc="-300" dirty="0">
                <a:solidFill>
                  <a:srgbClr val="006FC0"/>
                </a:solidFill>
              </a:rPr>
              <a:t>Arasındaki</a:t>
            </a:r>
            <a:r>
              <a:rPr sz="4000" spc="-390" dirty="0">
                <a:solidFill>
                  <a:srgbClr val="006FC0"/>
                </a:solidFill>
              </a:rPr>
              <a:t> </a:t>
            </a:r>
            <a:r>
              <a:rPr sz="4000" spc="-280" dirty="0">
                <a:solidFill>
                  <a:srgbClr val="006FC0"/>
                </a:solidFill>
              </a:rPr>
              <a:t>Farklar</a:t>
            </a:r>
            <a:endParaRPr sz="40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27087" y="1628749"/>
          <a:ext cx="7240268" cy="45123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6905"/>
                <a:gridCol w="3522979"/>
                <a:gridCol w="3080384"/>
              </a:tblGrid>
              <a:tr h="417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solidFill>
                      <a:srgbClr val="8063A1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6)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359410" marR="3416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10" dirty="0">
                          <a:latin typeface="Arial"/>
                          <a:cs typeface="Arial"/>
                        </a:rPr>
                        <a:t>RNA’larda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ribozun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2. </a:t>
                      </a:r>
                      <a:r>
                        <a:rPr sz="1800" spc="-145" dirty="0">
                          <a:latin typeface="Arial"/>
                          <a:cs typeface="Arial"/>
                        </a:rPr>
                        <a:t>C’da </a:t>
                      </a:r>
                      <a:r>
                        <a:rPr sz="1800" spc="-170" dirty="0">
                          <a:latin typeface="Arial"/>
                          <a:cs typeface="Arial"/>
                        </a:rPr>
                        <a:t>–OH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grubunun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bulunması</a:t>
                      </a:r>
                      <a:r>
                        <a:rPr sz="18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30" dirty="0">
                          <a:latin typeface="Arial"/>
                          <a:cs typeface="Arial"/>
                        </a:rPr>
                        <a:t>RNA’nın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594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alkali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ortamlarda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parçalanmasına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59410">
                        <a:lnSpc>
                          <a:spcPct val="100000"/>
                        </a:lnSpc>
                      </a:pPr>
                      <a:r>
                        <a:rPr sz="1800" spc="-55" dirty="0">
                          <a:latin typeface="Arial"/>
                          <a:cs typeface="Arial"/>
                        </a:rPr>
                        <a:t>yol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açar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10756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70" dirty="0">
                          <a:latin typeface="Arial"/>
                          <a:cs typeface="Arial"/>
                        </a:rPr>
                        <a:t>DNA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daha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sağlam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dayanıklıdır.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solidFill>
                      <a:srgbClr val="DEE7D1"/>
                    </a:solidFill>
                  </a:tcPr>
                </a:tc>
              </a:tr>
              <a:tr h="9632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7)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359410" marR="3797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10" dirty="0">
                          <a:latin typeface="Arial"/>
                          <a:cs typeface="Arial"/>
                        </a:rPr>
                        <a:t>RNA’lar 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kısa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ömürlüdür,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bilgiyi 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depolayamaz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yıkılırlar.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5797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70" dirty="0">
                          <a:latin typeface="Arial"/>
                          <a:cs typeface="Arial"/>
                        </a:rPr>
                        <a:t>DNA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daha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stabil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uzun 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ömürlüdür.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Genetik</a:t>
                      </a:r>
                      <a:r>
                        <a:rPr sz="1800" spc="-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bilgiyi 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uzun süre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depolar.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</a:tr>
              <a:tr h="11880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8)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359410" marR="186055" algn="just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Çoğunlukla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sitoplazmiktir,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ayrıca 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nükleusta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da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(primer transkript 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küçük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nüklear </a:t>
                      </a:r>
                      <a:r>
                        <a:rPr sz="1800" spc="-170" dirty="0">
                          <a:latin typeface="Arial"/>
                          <a:cs typeface="Arial"/>
                        </a:rPr>
                        <a:t>RNA)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bulunur.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1835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20" dirty="0">
                          <a:latin typeface="Arial"/>
                          <a:cs typeface="Arial"/>
                        </a:rPr>
                        <a:t>Esas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olarak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nükleusta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bulunur, 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ayrıca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mitokondri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plazmidlerde 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vs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ekstra </a:t>
                      </a:r>
                      <a:r>
                        <a:rPr sz="1800" spc="-170" dirty="0">
                          <a:latin typeface="Arial"/>
                          <a:cs typeface="Arial"/>
                        </a:rPr>
                        <a:t>DNA 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bulunur.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solidFill>
                      <a:srgbClr val="DEE7D1"/>
                    </a:solidFill>
                  </a:tcPr>
                </a:tc>
              </a:tr>
              <a:tr h="75501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9)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85" dirty="0">
                          <a:latin typeface="Arial"/>
                          <a:cs typeface="Arial"/>
                        </a:rPr>
                        <a:t>Baz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içeriği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100-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5000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arasında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59410">
                        <a:lnSpc>
                          <a:spcPct val="100000"/>
                        </a:lnSpc>
                      </a:pPr>
                      <a:r>
                        <a:rPr sz="1800" spc="-90" dirty="0">
                          <a:latin typeface="Arial"/>
                          <a:cs typeface="Arial"/>
                        </a:rPr>
                        <a:t>değişir.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Büyüklüğü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değişkendir.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20" dirty="0">
                          <a:latin typeface="Arial"/>
                          <a:cs typeface="Arial"/>
                        </a:rPr>
                        <a:t>Organizmaya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milyonlarca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1800" spc="-135" dirty="0">
                          <a:latin typeface="Arial"/>
                          <a:cs typeface="Arial"/>
                        </a:rPr>
                        <a:t>baz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çifti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içerir.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solidFill>
                      <a:srgbClr val="EEF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4125" y="779525"/>
            <a:ext cx="65436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70" dirty="0">
                <a:solidFill>
                  <a:srgbClr val="006FC0"/>
                </a:solidFill>
              </a:rPr>
              <a:t>DNA </a:t>
            </a:r>
            <a:r>
              <a:rPr sz="4000" spc="-290" dirty="0">
                <a:solidFill>
                  <a:srgbClr val="006FC0"/>
                </a:solidFill>
              </a:rPr>
              <a:t>ve </a:t>
            </a:r>
            <a:r>
              <a:rPr sz="4000" spc="-459" dirty="0">
                <a:solidFill>
                  <a:srgbClr val="006FC0"/>
                </a:solidFill>
              </a:rPr>
              <a:t>RNA </a:t>
            </a:r>
            <a:r>
              <a:rPr sz="4000" spc="-300" dirty="0">
                <a:solidFill>
                  <a:srgbClr val="006FC0"/>
                </a:solidFill>
              </a:rPr>
              <a:t>Arasındaki</a:t>
            </a:r>
            <a:r>
              <a:rPr sz="4000" spc="-345" dirty="0">
                <a:solidFill>
                  <a:srgbClr val="006FC0"/>
                </a:solidFill>
              </a:rPr>
              <a:t> </a:t>
            </a:r>
            <a:r>
              <a:rPr sz="4000" spc="-280" dirty="0">
                <a:solidFill>
                  <a:srgbClr val="006FC0"/>
                </a:solidFill>
              </a:rPr>
              <a:t>Farklar</a:t>
            </a:r>
            <a:endParaRPr sz="40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62000" y="1951101"/>
          <a:ext cx="7238999" cy="3173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/>
                <a:gridCol w="3446779"/>
                <a:gridCol w="3097530"/>
              </a:tblGrid>
              <a:tr h="365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30162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8063A1"/>
                    </a:solidFill>
                  </a:tcPr>
                </a:tc>
              </a:tr>
              <a:tr h="1086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10)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301625" marR="10541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30" dirty="0">
                          <a:latin typeface="Arial"/>
                          <a:cs typeface="Arial"/>
                        </a:rPr>
                        <a:t>RNA’nın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farklı fizyolojik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formları 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yoktur.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Farklı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tipteki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RNA’lar</a:t>
                      </a:r>
                      <a:r>
                        <a:rPr sz="1800" spc="-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şekil 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değiştirmez.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113030" marR="28829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14" dirty="0">
                          <a:latin typeface="Arial"/>
                          <a:cs typeface="Arial"/>
                        </a:rPr>
                        <a:t>DNA’nın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farklı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formları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vardır.  (A, 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B,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65" dirty="0">
                          <a:latin typeface="Arial"/>
                          <a:cs typeface="Arial"/>
                        </a:rPr>
                        <a:t>Z)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DEE7D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11)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3016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10" dirty="0">
                          <a:latin typeface="Arial"/>
                          <a:cs typeface="Arial"/>
                        </a:rPr>
                        <a:t>RNA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hücre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içinde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yapısal</a:t>
                      </a:r>
                      <a:r>
                        <a:rPr sz="1800" spc="-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01625">
                        <a:lnSpc>
                          <a:spcPct val="100000"/>
                        </a:lnSpc>
                      </a:pPr>
                      <a:r>
                        <a:rPr sz="1800" spc="-60" dirty="0">
                          <a:latin typeface="Arial"/>
                          <a:cs typeface="Arial"/>
                        </a:rPr>
                        <a:t>enzimatik birçok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olaya</a:t>
                      </a:r>
                      <a:r>
                        <a:rPr sz="1800" spc="-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katılır.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65" dirty="0">
                          <a:latin typeface="Arial"/>
                          <a:cs typeface="Arial"/>
                        </a:rPr>
                        <a:t>DNA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sadece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genetik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bilgiyi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taşıyan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moleküldür.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EEF3EA"/>
                    </a:solidFill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12)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3016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Hücrede </a:t>
                      </a:r>
                      <a:r>
                        <a:rPr sz="1800" spc="-130" dirty="0">
                          <a:latin typeface="Arial"/>
                          <a:cs typeface="Arial"/>
                        </a:rPr>
                        <a:t>RNA’nın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birçok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kopyası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016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5" dirty="0">
                          <a:latin typeface="Arial"/>
                          <a:cs typeface="Arial"/>
                        </a:rPr>
                        <a:t>bulunabilir.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90" dirty="0">
                          <a:latin typeface="Arial"/>
                          <a:cs typeface="Arial"/>
                        </a:rPr>
                        <a:t>Tek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kopya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bulunur.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solidFill>
                      <a:srgbClr val="DEE7D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6214" y="461594"/>
            <a:ext cx="26771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95" dirty="0">
                <a:solidFill>
                  <a:srgbClr val="006FC0"/>
                </a:solidFill>
              </a:rPr>
              <a:t>RNA</a:t>
            </a:r>
            <a:r>
              <a:rPr spc="-305" dirty="0">
                <a:solidFill>
                  <a:srgbClr val="006FC0"/>
                </a:solidFill>
              </a:rPr>
              <a:t> </a:t>
            </a:r>
            <a:r>
              <a:rPr spc="-270" dirty="0">
                <a:solidFill>
                  <a:srgbClr val="006FC0"/>
                </a:solidFill>
              </a:rPr>
              <a:t>Türleri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376298"/>
            <a:ext cx="7889240" cy="445262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5080" indent="-342900">
              <a:lnSpc>
                <a:spcPts val="3240"/>
              </a:lnSpc>
              <a:spcBef>
                <a:spcPts val="50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54" dirty="0">
                <a:latin typeface="Arial"/>
                <a:cs typeface="Arial"/>
              </a:rPr>
              <a:t>Tüm </a:t>
            </a:r>
            <a:r>
              <a:rPr sz="3000" spc="-75" dirty="0">
                <a:latin typeface="Arial"/>
                <a:cs typeface="Arial"/>
              </a:rPr>
              <a:t>prokaryot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80" dirty="0">
                <a:latin typeface="Arial"/>
                <a:cs typeface="Arial"/>
              </a:rPr>
              <a:t>ökaryot </a:t>
            </a:r>
            <a:r>
              <a:rPr sz="3000" spc="-105" dirty="0">
                <a:latin typeface="Arial"/>
                <a:cs typeface="Arial"/>
              </a:rPr>
              <a:t>hücrelerde </a:t>
            </a:r>
            <a:r>
              <a:rPr sz="3000" spc="-150" dirty="0">
                <a:latin typeface="Arial"/>
                <a:cs typeface="Arial"/>
              </a:rPr>
              <a:t>3 </a:t>
            </a:r>
            <a:r>
              <a:rPr sz="3000" spc="-270" dirty="0">
                <a:latin typeface="Arial"/>
                <a:cs typeface="Arial"/>
              </a:rPr>
              <a:t>esas </a:t>
            </a:r>
            <a:r>
              <a:rPr sz="3000" spc="-345" dirty="0">
                <a:latin typeface="Arial"/>
                <a:cs typeface="Arial"/>
              </a:rPr>
              <a:t>RNA  </a:t>
            </a:r>
            <a:r>
              <a:rPr sz="3000" spc="5" dirty="0">
                <a:latin typeface="Arial"/>
                <a:cs typeface="Arial"/>
              </a:rPr>
              <a:t>türü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60" dirty="0">
                <a:latin typeface="Arial"/>
                <a:cs typeface="Arial"/>
              </a:rPr>
              <a:t>bulunur:</a:t>
            </a:r>
            <a:endParaRPr sz="3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295"/>
              </a:spcBef>
              <a:buChar char="–"/>
              <a:tabLst>
                <a:tab pos="756920" algn="l"/>
              </a:tabLst>
            </a:pPr>
            <a:r>
              <a:rPr sz="2600" spc="-125" dirty="0">
                <a:latin typeface="Arial"/>
                <a:cs typeface="Arial"/>
              </a:rPr>
              <a:t>Haberci </a:t>
            </a:r>
            <a:r>
              <a:rPr sz="2600" spc="-130" dirty="0">
                <a:latin typeface="Arial"/>
                <a:cs typeface="Arial"/>
              </a:rPr>
              <a:t>(mesenger) </a:t>
            </a:r>
            <a:r>
              <a:rPr sz="2600" spc="-295" dirty="0">
                <a:latin typeface="Arial"/>
                <a:cs typeface="Arial"/>
              </a:rPr>
              <a:t>RNA</a:t>
            </a:r>
            <a:r>
              <a:rPr sz="2600" spc="-254" dirty="0">
                <a:latin typeface="Arial"/>
                <a:cs typeface="Arial"/>
              </a:rPr>
              <a:t> </a:t>
            </a:r>
            <a:r>
              <a:rPr sz="2600" spc="-190" dirty="0">
                <a:latin typeface="Arial"/>
                <a:cs typeface="Arial"/>
              </a:rPr>
              <a:t>(mRNA)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Char char="–"/>
              <a:tabLst>
                <a:tab pos="756920" algn="l"/>
              </a:tabLst>
            </a:pPr>
            <a:r>
              <a:rPr sz="2600" spc="-150" dirty="0">
                <a:latin typeface="Arial"/>
                <a:cs typeface="Arial"/>
              </a:rPr>
              <a:t>Ribozomal </a:t>
            </a:r>
            <a:r>
              <a:rPr sz="2600" spc="-300" dirty="0">
                <a:latin typeface="Arial"/>
                <a:cs typeface="Arial"/>
              </a:rPr>
              <a:t>RNA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165" dirty="0">
                <a:latin typeface="Arial"/>
                <a:cs typeface="Arial"/>
              </a:rPr>
              <a:t>(rRNA)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215" dirty="0">
                <a:latin typeface="Arial"/>
                <a:cs typeface="Arial"/>
              </a:rPr>
              <a:t>Taşıyıcı </a:t>
            </a:r>
            <a:r>
              <a:rPr sz="2600" spc="-70" dirty="0">
                <a:latin typeface="Arial"/>
                <a:cs typeface="Arial"/>
              </a:rPr>
              <a:t>(transfer) </a:t>
            </a:r>
            <a:r>
              <a:rPr sz="2600" spc="-300" dirty="0">
                <a:latin typeface="Arial"/>
                <a:cs typeface="Arial"/>
              </a:rPr>
              <a:t>RNA</a:t>
            </a:r>
            <a:r>
              <a:rPr sz="2600" spc="-210" dirty="0">
                <a:latin typeface="Arial"/>
                <a:cs typeface="Arial"/>
              </a:rPr>
              <a:t> </a:t>
            </a:r>
            <a:r>
              <a:rPr sz="2600" spc="-150" dirty="0">
                <a:latin typeface="Arial"/>
                <a:cs typeface="Arial"/>
              </a:rPr>
              <a:t>(tRNA)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45" dirty="0">
                <a:latin typeface="Arial"/>
                <a:cs typeface="Arial"/>
              </a:rPr>
              <a:t>Diğer </a:t>
            </a:r>
            <a:r>
              <a:rPr sz="3000" spc="-350" dirty="0">
                <a:latin typeface="Arial"/>
                <a:cs typeface="Arial"/>
              </a:rPr>
              <a:t>RNA</a:t>
            </a:r>
            <a:r>
              <a:rPr sz="3000" spc="-18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türleri:</a:t>
            </a:r>
            <a:endParaRPr sz="3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Char char="–"/>
              <a:tabLst>
                <a:tab pos="756920" algn="l"/>
              </a:tabLst>
            </a:pPr>
            <a:r>
              <a:rPr sz="2600" spc="-80" dirty="0">
                <a:latin typeface="Arial"/>
                <a:cs typeface="Arial"/>
              </a:rPr>
              <a:t>Heterojen </a:t>
            </a:r>
            <a:r>
              <a:rPr sz="2600" spc="-85" dirty="0">
                <a:latin typeface="Arial"/>
                <a:cs typeface="Arial"/>
              </a:rPr>
              <a:t>nüklear </a:t>
            </a:r>
            <a:r>
              <a:rPr sz="2600" spc="-300" dirty="0">
                <a:latin typeface="Arial"/>
                <a:cs typeface="Arial"/>
              </a:rPr>
              <a:t>RNA</a:t>
            </a:r>
            <a:r>
              <a:rPr sz="2600" spc="-305" dirty="0">
                <a:latin typeface="Arial"/>
                <a:cs typeface="Arial"/>
              </a:rPr>
              <a:t> </a:t>
            </a:r>
            <a:r>
              <a:rPr sz="2600" spc="-175" dirty="0">
                <a:latin typeface="Arial"/>
                <a:cs typeface="Arial"/>
              </a:rPr>
              <a:t>(hnRNA)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185" dirty="0">
                <a:latin typeface="Arial"/>
                <a:cs typeface="Arial"/>
              </a:rPr>
              <a:t>Küçük </a:t>
            </a:r>
            <a:r>
              <a:rPr sz="2600" spc="-85" dirty="0">
                <a:latin typeface="Arial"/>
                <a:cs typeface="Arial"/>
              </a:rPr>
              <a:t>nüklear </a:t>
            </a:r>
            <a:r>
              <a:rPr sz="2600" spc="-105" dirty="0">
                <a:latin typeface="Arial"/>
                <a:cs typeface="Arial"/>
              </a:rPr>
              <a:t>(small </a:t>
            </a:r>
            <a:r>
              <a:rPr sz="2600" spc="-95" dirty="0">
                <a:latin typeface="Arial"/>
                <a:cs typeface="Arial"/>
              </a:rPr>
              <a:t>nuclear) </a:t>
            </a:r>
            <a:r>
              <a:rPr sz="2600" spc="-300" dirty="0">
                <a:latin typeface="Arial"/>
                <a:cs typeface="Arial"/>
              </a:rPr>
              <a:t>RNA</a:t>
            </a:r>
            <a:r>
              <a:rPr sz="2600" spc="-310" dirty="0">
                <a:latin typeface="Arial"/>
                <a:cs typeface="Arial"/>
              </a:rPr>
              <a:t> </a:t>
            </a:r>
            <a:r>
              <a:rPr sz="2600" spc="-240" dirty="0">
                <a:latin typeface="Arial"/>
                <a:cs typeface="Arial"/>
              </a:rPr>
              <a:t>(SnRNA)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Char char="–"/>
              <a:tabLst>
                <a:tab pos="756920" algn="l"/>
              </a:tabLst>
            </a:pPr>
            <a:r>
              <a:rPr sz="2600" spc="-20" dirty="0">
                <a:latin typeface="Arial"/>
                <a:cs typeface="Arial"/>
              </a:rPr>
              <a:t>Mikro </a:t>
            </a:r>
            <a:r>
              <a:rPr sz="2600" spc="-175" dirty="0">
                <a:latin typeface="Arial"/>
                <a:cs typeface="Arial"/>
              </a:rPr>
              <a:t>RNA(mi</a:t>
            </a:r>
            <a:r>
              <a:rPr sz="2600" spc="-315" dirty="0">
                <a:latin typeface="Arial"/>
                <a:cs typeface="Arial"/>
              </a:rPr>
              <a:t> </a:t>
            </a:r>
            <a:r>
              <a:rPr sz="2600" spc="-240" dirty="0">
                <a:latin typeface="Arial"/>
                <a:cs typeface="Arial"/>
              </a:rPr>
              <a:t>RNA)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Char char="–"/>
              <a:tabLst>
                <a:tab pos="756920" algn="l"/>
              </a:tabLst>
            </a:pPr>
            <a:r>
              <a:rPr sz="2600" spc="-185" dirty="0">
                <a:latin typeface="Arial"/>
                <a:cs typeface="Arial"/>
              </a:rPr>
              <a:t>Küçük </a:t>
            </a:r>
            <a:r>
              <a:rPr sz="2600" spc="-70" dirty="0">
                <a:latin typeface="Arial"/>
                <a:cs typeface="Arial"/>
              </a:rPr>
              <a:t>interferans </a:t>
            </a:r>
            <a:r>
              <a:rPr sz="2600" spc="-250" dirty="0">
                <a:latin typeface="Arial"/>
                <a:cs typeface="Arial"/>
              </a:rPr>
              <a:t>RNA(Si</a:t>
            </a:r>
            <a:r>
              <a:rPr sz="2600" spc="-260" dirty="0">
                <a:latin typeface="Arial"/>
                <a:cs typeface="Arial"/>
              </a:rPr>
              <a:t> </a:t>
            </a:r>
            <a:r>
              <a:rPr sz="2600" spc="-245" dirty="0">
                <a:latin typeface="Arial"/>
                <a:cs typeface="Arial"/>
              </a:rPr>
              <a:t>RNA)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1925"/>
            <a:ext cx="7011670" cy="37185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58314">
              <a:lnSpc>
                <a:spcPct val="100000"/>
              </a:lnSpc>
              <a:spcBef>
                <a:spcPts val="105"/>
              </a:spcBef>
            </a:pPr>
            <a:r>
              <a:rPr sz="3200" b="1" spc="-229" dirty="0">
                <a:solidFill>
                  <a:srgbClr val="006FC0"/>
                </a:solidFill>
                <a:latin typeface="Arial"/>
                <a:cs typeface="Arial"/>
              </a:rPr>
              <a:t>Haberci </a:t>
            </a:r>
            <a:r>
              <a:rPr sz="3200" b="1" spc="-225" dirty="0">
                <a:solidFill>
                  <a:srgbClr val="006FC0"/>
                </a:solidFill>
                <a:latin typeface="Arial"/>
                <a:cs typeface="Arial"/>
              </a:rPr>
              <a:t>(mesenger)</a:t>
            </a:r>
            <a:r>
              <a:rPr sz="3200" b="1" spc="-1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-360" dirty="0">
                <a:solidFill>
                  <a:srgbClr val="006FC0"/>
                </a:solidFill>
                <a:latin typeface="Arial"/>
                <a:cs typeface="Arial"/>
              </a:rPr>
              <a:t>RNA</a:t>
            </a:r>
            <a:endParaRPr sz="3200">
              <a:latin typeface="Arial"/>
              <a:cs typeface="Arial"/>
            </a:endParaRPr>
          </a:p>
          <a:p>
            <a:pPr marL="971550" algn="ctr">
              <a:lnSpc>
                <a:spcPct val="100000"/>
              </a:lnSpc>
            </a:pPr>
            <a:r>
              <a:rPr sz="3200" b="1" spc="-335" dirty="0">
                <a:solidFill>
                  <a:srgbClr val="006FC0"/>
                </a:solidFill>
                <a:latin typeface="Arial"/>
                <a:cs typeface="Arial"/>
              </a:rPr>
              <a:t>mRNA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204" dirty="0">
                <a:latin typeface="Arial"/>
                <a:cs typeface="Arial"/>
              </a:rPr>
              <a:t>DNA’daki </a:t>
            </a:r>
            <a:r>
              <a:rPr sz="3200" spc="-105" dirty="0">
                <a:latin typeface="Arial"/>
                <a:cs typeface="Arial"/>
              </a:rPr>
              <a:t>genetik </a:t>
            </a:r>
            <a:r>
              <a:rPr sz="3200" spc="-65" dirty="0">
                <a:latin typeface="Arial"/>
                <a:cs typeface="Arial"/>
              </a:rPr>
              <a:t>bilginin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65" dirty="0">
                <a:latin typeface="Arial"/>
                <a:cs typeface="Arial"/>
              </a:rPr>
              <a:t>proteine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20" dirty="0">
                <a:latin typeface="Arial"/>
                <a:cs typeface="Arial"/>
              </a:rPr>
              <a:t>çevrilmesinde </a:t>
            </a:r>
            <a:r>
              <a:rPr sz="3200" spc="-150" dirty="0">
                <a:latin typeface="Arial"/>
                <a:cs typeface="Arial"/>
              </a:rPr>
              <a:t>aracılık </a:t>
            </a:r>
            <a:r>
              <a:rPr sz="3200" spc="-145" dirty="0">
                <a:latin typeface="Arial"/>
                <a:cs typeface="Arial"/>
              </a:rPr>
              <a:t>eden</a:t>
            </a:r>
            <a:r>
              <a:rPr sz="3200" spc="-250" dirty="0">
                <a:latin typeface="Arial"/>
                <a:cs typeface="Arial"/>
              </a:rPr>
              <a:t> </a:t>
            </a:r>
            <a:r>
              <a:rPr sz="3200" spc="-185" dirty="0">
                <a:latin typeface="Arial"/>
                <a:cs typeface="Arial"/>
              </a:rPr>
              <a:t>RNA’lardır.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0" dirty="0">
                <a:latin typeface="Arial"/>
                <a:cs typeface="Arial"/>
              </a:rPr>
              <a:t>Hücredeki </a:t>
            </a:r>
            <a:r>
              <a:rPr sz="3200" spc="-175" dirty="0">
                <a:latin typeface="Arial"/>
                <a:cs typeface="Arial"/>
              </a:rPr>
              <a:t>RNA’ların </a:t>
            </a:r>
            <a:r>
              <a:rPr sz="3200" spc="-110" dirty="0">
                <a:latin typeface="Arial"/>
                <a:cs typeface="Arial"/>
              </a:rPr>
              <a:t>%5’ini</a:t>
            </a:r>
            <a:r>
              <a:rPr sz="3200" spc="-229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oluşturur.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50" dirty="0">
                <a:latin typeface="Arial"/>
                <a:cs typeface="Arial"/>
              </a:rPr>
              <a:t>Büyüklüğü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229" dirty="0">
                <a:latin typeface="Arial"/>
                <a:cs typeface="Arial"/>
              </a:rPr>
              <a:t>baz </a:t>
            </a:r>
            <a:r>
              <a:rPr sz="3200" spc="-125" dirty="0">
                <a:latin typeface="Arial"/>
                <a:cs typeface="Arial"/>
              </a:rPr>
              <a:t>dizisi </a:t>
            </a:r>
            <a:r>
              <a:rPr sz="3200" spc="-170" dirty="0">
                <a:latin typeface="Arial"/>
                <a:cs typeface="Arial"/>
              </a:rPr>
              <a:t>çok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90" dirty="0">
                <a:latin typeface="Arial"/>
                <a:cs typeface="Arial"/>
              </a:rPr>
              <a:t>heterojendir.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76375" y="4076700"/>
            <a:ext cx="4895850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2455" y="447547"/>
            <a:ext cx="15043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75" dirty="0">
                <a:solidFill>
                  <a:srgbClr val="006FC0"/>
                </a:solidFill>
              </a:rPr>
              <a:t>m</a:t>
            </a:r>
            <a:r>
              <a:rPr spc="-455" dirty="0">
                <a:solidFill>
                  <a:srgbClr val="006FC0"/>
                </a:solidFill>
              </a:rPr>
              <a:t>R</a:t>
            </a:r>
            <a:r>
              <a:rPr spc="-395" dirty="0">
                <a:solidFill>
                  <a:srgbClr val="006FC0"/>
                </a:solidFill>
              </a:rPr>
              <a:t>NA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39722"/>
            <a:ext cx="4962525" cy="514731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marR="145415" indent="-342900">
              <a:lnSpc>
                <a:spcPts val="2880"/>
              </a:lnSpc>
              <a:spcBef>
                <a:spcPts val="7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35" dirty="0">
                <a:latin typeface="Arial"/>
                <a:cs typeface="Arial"/>
              </a:rPr>
              <a:t>Nükleusta </a:t>
            </a:r>
            <a:r>
              <a:rPr sz="3000" spc="-125" dirty="0">
                <a:latin typeface="Arial"/>
                <a:cs typeface="Arial"/>
              </a:rPr>
              <a:t>kromozomun</a:t>
            </a:r>
            <a:r>
              <a:rPr sz="3000" spc="-235" dirty="0">
                <a:latin typeface="Arial"/>
                <a:cs typeface="Arial"/>
              </a:rPr>
              <a:t> </a:t>
            </a:r>
            <a:r>
              <a:rPr sz="3000" spc="-20" dirty="0" err="1">
                <a:latin typeface="Arial"/>
                <a:cs typeface="Arial"/>
              </a:rPr>
              <a:t>aktif</a:t>
            </a:r>
            <a:r>
              <a:rPr sz="3000" spc="-20" dirty="0">
                <a:latin typeface="Arial"/>
                <a:cs typeface="Arial"/>
              </a:rPr>
              <a:t>  </a:t>
            </a:r>
            <a:r>
              <a:rPr sz="3000" spc="-65" dirty="0" err="1" smtClean="0">
                <a:latin typeface="Arial"/>
                <a:cs typeface="Arial"/>
              </a:rPr>
              <a:t>ökromatin</a:t>
            </a:r>
            <a:r>
              <a:rPr sz="3000" spc="-65" dirty="0" smtClean="0">
                <a:latin typeface="Arial"/>
                <a:cs typeface="Arial"/>
              </a:rPr>
              <a:t> </a:t>
            </a:r>
            <a:r>
              <a:rPr sz="3000" spc="-135" dirty="0">
                <a:latin typeface="Arial"/>
                <a:cs typeface="Arial"/>
              </a:rPr>
              <a:t>bölgesinde  </a:t>
            </a:r>
            <a:r>
              <a:rPr sz="3000" spc="-140" dirty="0">
                <a:latin typeface="Arial"/>
                <a:cs typeface="Arial"/>
              </a:rPr>
              <a:t>sentezlenir.</a:t>
            </a:r>
            <a:endParaRPr sz="3000" dirty="0">
              <a:latin typeface="Arial"/>
              <a:cs typeface="Arial"/>
            </a:endParaRPr>
          </a:p>
          <a:p>
            <a:pPr marL="355600" marR="401955" indent="-342900" algn="just">
              <a:lnSpc>
                <a:spcPct val="80000"/>
              </a:lnSpc>
              <a:spcBef>
                <a:spcPts val="745"/>
              </a:spcBef>
              <a:buChar char="•"/>
              <a:tabLst>
                <a:tab pos="355600" algn="l"/>
              </a:tabLst>
            </a:pPr>
            <a:r>
              <a:rPr sz="3000" spc="-285" dirty="0">
                <a:latin typeface="Arial"/>
                <a:cs typeface="Arial"/>
              </a:rPr>
              <a:t>mRNA </a:t>
            </a:r>
            <a:r>
              <a:rPr sz="3000" spc="-125" dirty="0">
                <a:latin typeface="Arial"/>
                <a:cs typeface="Arial"/>
              </a:rPr>
              <a:t>sentezlenirken </a:t>
            </a:r>
            <a:r>
              <a:rPr sz="3000" spc="-280" dirty="0">
                <a:latin typeface="Arial"/>
                <a:cs typeface="Arial"/>
              </a:rPr>
              <a:t>DNA  </a:t>
            </a:r>
            <a:r>
              <a:rPr sz="3000" spc="10" dirty="0">
                <a:latin typeface="Arial"/>
                <a:cs typeface="Arial"/>
              </a:rPr>
              <a:t>çift </a:t>
            </a:r>
            <a:r>
              <a:rPr sz="3000" spc="-145" dirty="0">
                <a:latin typeface="Arial"/>
                <a:cs typeface="Arial"/>
              </a:rPr>
              <a:t>sarmalı </a:t>
            </a:r>
            <a:r>
              <a:rPr sz="3000" spc="-120" dirty="0">
                <a:latin typeface="Arial"/>
                <a:cs typeface="Arial"/>
              </a:rPr>
              <a:t>çözülür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130" dirty="0">
                <a:latin typeface="Arial"/>
                <a:cs typeface="Arial"/>
              </a:rPr>
              <a:t>kalıp  </a:t>
            </a:r>
            <a:r>
              <a:rPr sz="3000" spc="-114" dirty="0">
                <a:latin typeface="Arial"/>
                <a:cs typeface="Arial"/>
              </a:rPr>
              <a:t>görevi </a:t>
            </a:r>
            <a:r>
              <a:rPr sz="3000" spc="-130" dirty="0">
                <a:latin typeface="Arial"/>
                <a:cs typeface="Arial"/>
              </a:rPr>
              <a:t>gören </a:t>
            </a:r>
            <a:r>
              <a:rPr sz="3000" spc="-280" dirty="0">
                <a:latin typeface="Arial"/>
                <a:cs typeface="Arial"/>
              </a:rPr>
              <a:t>DNA </a:t>
            </a:r>
            <a:r>
              <a:rPr sz="3000" spc="-75" dirty="0">
                <a:latin typeface="Arial"/>
                <a:cs typeface="Arial"/>
              </a:rPr>
              <a:t>zincirinin  </a:t>
            </a:r>
            <a:r>
              <a:rPr sz="3000" spc="-185" dirty="0">
                <a:latin typeface="Arial"/>
                <a:cs typeface="Arial"/>
              </a:rPr>
              <a:t>karşısında </a:t>
            </a:r>
            <a:r>
              <a:rPr sz="3000" spc="-345" dirty="0">
                <a:latin typeface="Arial"/>
                <a:cs typeface="Arial"/>
              </a:rPr>
              <a:t>RNA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114" dirty="0">
                <a:latin typeface="Arial"/>
                <a:cs typeface="Arial"/>
              </a:rPr>
              <a:t>polimeraz</a:t>
            </a:r>
            <a:endParaRPr sz="3000" dirty="0">
              <a:latin typeface="Arial"/>
              <a:cs typeface="Arial"/>
            </a:endParaRPr>
          </a:p>
          <a:p>
            <a:pPr marL="355600" marR="831215">
              <a:lnSpc>
                <a:spcPct val="80000"/>
              </a:lnSpc>
            </a:pPr>
            <a:r>
              <a:rPr sz="3000" spc="-114" dirty="0">
                <a:latin typeface="Arial"/>
                <a:cs typeface="Arial"/>
              </a:rPr>
              <a:t>enzimi </a:t>
            </a:r>
            <a:r>
              <a:rPr sz="3000" spc="-130" dirty="0">
                <a:latin typeface="Arial"/>
                <a:cs typeface="Arial"/>
              </a:rPr>
              <a:t>yardımıyla</a:t>
            </a:r>
            <a:r>
              <a:rPr sz="3000" spc="-240" dirty="0">
                <a:latin typeface="Arial"/>
                <a:cs typeface="Arial"/>
              </a:rPr>
              <a:t> </a:t>
            </a:r>
            <a:r>
              <a:rPr sz="3000" spc="-285" dirty="0">
                <a:latin typeface="Arial"/>
                <a:cs typeface="Arial"/>
              </a:rPr>
              <a:t>mRNA  </a:t>
            </a:r>
            <a:r>
              <a:rPr sz="3000" spc="-85" dirty="0">
                <a:latin typeface="Arial"/>
                <a:cs typeface="Arial"/>
              </a:rPr>
              <a:t>molekülü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170" dirty="0">
                <a:latin typeface="Arial"/>
                <a:cs typeface="Arial"/>
              </a:rPr>
              <a:t>yazılır.</a:t>
            </a:r>
            <a:endParaRPr sz="3000" dirty="0">
              <a:latin typeface="Arial"/>
              <a:cs typeface="Arial"/>
            </a:endParaRPr>
          </a:p>
          <a:p>
            <a:pPr marL="355600" marR="846455" indent="-342900">
              <a:lnSpc>
                <a:spcPct val="80000"/>
              </a:lnSpc>
              <a:spcBef>
                <a:spcPts val="72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40" dirty="0">
                <a:latin typeface="Arial"/>
                <a:cs typeface="Arial"/>
              </a:rPr>
              <a:t>Yazılım </a:t>
            </a:r>
            <a:r>
              <a:rPr sz="3000" spc="-105" dirty="0">
                <a:latin typeface="Arial"/>
                <a:cs typeface="Arial"/>
              </a:rPr>
              <a:t>üçlü </a:t>
            </a:r>
            <a:r>
              <a:rPr sz="3000" spc="-55" dirty="0">
                <a:latin typeface="Arial"/>
                <a:cs typeface="Arial"/>
              </a:rPr>
              <a:t>nükleotidler  </a:t>
            </a:r>
            <a:r>
              <a:rPr sz="3000" spc="-100" dirty="0">
                <a:latin typeface="Arial"/>
                <a:cs typeface="Arial"/>
              </a:rPr>
              <a:t>şifrelenerek</a:t>
            </a:r>
            <a:r>
              <a:rPr sz="3000" spc="-185" dirty="0">
                <a:latin typeface="Arial"/>
                <a:cs typeface="Arial"/>
              </a:rPr>
              <a:t> </a:t>
            </a:r>
            <a:r>
              <a:rPr sz="3000" spc="-155" dirty="0">
                <a:latin typeface="Arial"/>
                <a:cs typeface="Arial"/>
              </a:rPr>
              <a:t>gerçekleşir.</a:t>
            </a:r>
            <a:endParaRPr sz="3000" dirty="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210" dirty="0">
                <a:latin typeface="Arial"/>
                <a:cs typeface="Arial"/>
              </a:rPr>
              <a:t>mRNA’daki </a:t>
            </a:r>
            <a:r>
              <a:rPr sz="3000" spc="-105" dirty="0">
                <a:latin typeface="Arial"/>
                <a:cs typeface="Arial"/>
              </a:rPr>
              <a:t>üçlü </a:t>
            </a:r>
            <a:r>
              <a:rPr sz="3000" spc="-114" dirty="0">
                <a:latin typeface="Arial"/>
                <a:cs typeface="Arial"/>
              </a:rPr>
              <a:t>şifreye</a:t>
            </a:r>
            <a:r>
              <a:rPr sz="3000" spc="-185" dirty="0">
                <a:latin typeface="Arial"/>
                <a:cs typeface="Arial"/>
              </a:rPr>
              <a:t> </a:t>
            </a:r>
            <a:r>
              <a:rPr sz="3000" b="1" spc="-245" dirty="0">
                <a:latin typeface="Arial"/>
                <a:cs typeface="Arial"/>
              </a:rPr>
              <a:t>kodon</a:t>
            </a:r>
            <a:endParaRPr sz="3000" dirty="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60" dirty="0">
                <a:latin typeface="Arial"/>
                <a:cs typeface="Arial"/>
              </a:rPr>
              <a:t>adı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75" dirty="0">
                <a:latin typeface="Arial"/>
                <a:cs typeface="Arial"/>
              </a:rPr>
              <a:t>verilir.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67400" y="1484375"/>
            <a:ext cx="2808224" cy="46519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065" y="926414"/>
            <a:ext cx="7168515" cy="3051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2446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95" dirty="0">
                <a:latin typeface="Arial"/>
                <a:cs typeface="Arial"/>
              </a:rPr>
              <a:t>DNA </a:t>
            </a:r>
            <a:r>
              <a:rPr sz="3200" spc="-120" dirty="0">
                <a:latin typeface="Arial"/>
                <a:cs typeface="Arial"/>
              </a:rPr>
              <a:t>üzerindeki </a:t>
            </a:r>
            <a:r>
              <a:rPr sz="3200" spc="-105" dirty="0">
                <a:latin typeface="Arial"/>
                <a:cs typeface="Arial"/>
              </a:rPr>
              <a:t>genetik </a:t>
            </a:r>
            <a:r>
              <a:rPr sz="3200" spc="-70" dirty="0">
                <a:latin typeface="Arial"/>
                <a:cs typeface="Arial"/>
              </a:rPr>
              <a:t>bilginin, </a:t>
            </a:r>
            <a:r>
              <a:rPr sz="3200" spc="-305" dirty="0">
                <a:latin typeface="Arial"/>
                <a:cs typeface="Arial"/>
              </a:rPr>
              <a:t>mRNA  </a:t>
            </a:r>
            <a:r>
              <a:rPr sz="3200" spc="-100" dirty="0">
                <a:latin typeface="Arial"/>
                <a:cs typeface="Arial"/>
              </a:rPr>
              <a:t>molekülüne </a:t>
            </a:r>
            <a:r>
              <a:rPr sz="3200" spc="-140" dirty="0">
                <a:latin typeface="Arial"/>
                <a:cs typeface="Arial"/>
              </a:rPr>
              <a:t>aktarılmasına</a:t>
            </a:r>
            <a:r>
              <a:rPr sz="3200" spc="-250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transkripsiyon  </a:t>
            </a:r>
            <a:r>
              <a:rPr sz="3200" spc="-165" dirty="0">
                <a:latin typeface="Arial"/>
                <a:cs typeface="Arial"/>
              </a:rPr>
              <a:t>(yazılma)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45" dirty="0">
                <a:latin typeface="Arial"/>
                <a:cs typeface="Arial"/>
              </a:rPr>
              <a:t>mRNA’dan </a:t>
            </a:r>
            <a:r>
              <a:rPr sz="3200" spc="-45" dirty="0">
                <a:latin typeface="Arial"/>
                <a:cs typeface="Arial"/>
              </a:rPr>
              <a:t>protein </a:t>
            </a:r>
            <a:r>
              <a:rPr sz="3200" spc="-90" dirty="0">
                <a:latin typeface="Arial"/>
                <a:cs typeface="Arial"/>
              </a:rPr>
              <a:t>molekülü </a:t>
            </a:r>
            <a:r>
              <a:rPr sz="3200" spc="-140" dirty="0">
                <a:latin typeface="Arial"/>
                <a:cs typeface="Arial"/>
              </a:rPr>
              <a:t>şekline  </a:t>
            </a:r>
            <a:r>
              <a:rPr sz="3200" spc="-105" dirty="0">
                <a:latin typeface="Arial"/>
                <a:cs typeface="Arial"/>
              </a:rPr>
              <a:t>dönüştürülmesine </a:t>
            </a:r>
            <a:r>
              <a:rPr sz="3200" spc="-145" dirty="0">
                <a:latin typeface="Arial"/>
                <a:cs typeface="Arial"/>
              </a:rPr>
              <a:t>translasyon </a:t>
            </a:r>
            <a:r>
              <a:rPr sz="3200" spc="-90" dirty="0">
                <a:latin typeface="Arial"/>
                <a:cs typeface="Arial"/>
              </a:rPr>
              <a:t>(çeviri)</a:t>
            </a:r>
            <a:r>
              <a:rPr sz="3200" spc="-23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adı  </a:t>
            </a:r>
            <a:r>
              <a:rPr sz="3200" spc="-80" dirty="0">
                <a:latin typeface="Arial"/>
                <a:cs typeface="Arial"/>
              </a:rPr>
              <a:t>verilir.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4800" y="4292600"/>
            <a:ext cx="8515350" cy="2000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6005" y="461594"/>
            <a:ext cx="2949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9" dirty="0">
                <a:solidFill>
                  <a:srgbClr val="006FC0"/>
                </a:solidFill>
              </a:rPr>
              <a:t>mRNA</a:t>
            </a:r>
            <a:r>
              <a:rPr spc="-330" dirty="0">
                <a:solidFill>
                  <a:srgbClr val="006FC0"/>
                </a:solidFill>
              </a:rPr>
              <a:t> </a:t>
            </a:r>
            <a:r>
              <a:rPr spc="-425" dirty="0">
                <a:solidFill>
                  <a:srgbClr val="006FC0"/>
                </a:solidFill>
              </a:rPr>
              <a:t>Yapısı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600" y="1167504"/>
            <a:ext cx="7477125" cy="3050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5875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5" dirty="0">
                <a:latin typeface="Arial"/>
                <a:cs typeface="Arial"/>
              </a:rPr>
              <a:t>5’ </a:t>
            </a:r>
            <a:r>
              <a:rPr sz="3200" spc="-150" dirty="0">
                <a:latin typeface="Arial"/>
                <a:cs typeface="Arial"/>
              </a:rPr>
              <a:t>ucu </a:t>
            </a:r>
            <a:r>
              <a:rPr sz="3200" spc="-125" dirty="0">
                <a:solidFill>
                  <a:srgbClr val="FF0000"/>
                </a:solidFill>
                <a:latin typeface="Arial"/>
                <a:cs typeface="Arial"/>
              </a:rPr>
              <a:t>7- </a:t>
            </a:r>
            <a:r>
              <a:rPr sz="3200" spc="-20" dirty="0">
                <a:solidFill>
                  <a:srgbClr val="FF0000"/>
                </a:solidFill>
                <a:latin typeface="Arial"/>
                <a:cs typeface="Arial"/>
              </a:rPr>
              <a:t>metil </a:t>
            </a:r>
            <a:r>
              <a:rPr sz="3200" spc="-160" dirty="0">
                <a:solidFill>
                  <a:srgbClr val="FF0000"/>
                </a:solidFill>
                <a:latin typeface="Arial"/>
                <a:cs typeface="Arial"/>
              </a:rPr>
              <a:t>guanozin </a:t>
            </a:r>
            <a:r>
              <a:rPr sz="3200" spc="-35" dirty="0" err="1">
                <a:solidFill>
                  <a:srgbClr val="FF0000"/>
                </a:solidFill>
                <a:latin typeface="Arial"/>
                <a:cs typeface="Arial"/>
              </a:rPr>
              <a:t>trifosfat</a:t>
            </a:r>
            <a:r>
              <a:rPr sz="32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tr-TR" sz="3200" dirty="0"/>
              <a:t>(CAP</a:t>
            </a:r>
            <a:r>
              <a:rPr lang="tr-TR" sz="3200" dirty="0" smtClean="0"/>
              <a:t>) </a:t>
            </a:r>
            <a:r>
              <a:rPr sz="3200" spc="-185" dirty="0" err="1" smtClean="0">
                <a:latin typeface="Arial"/>
                <a:cs typeface="Arial"/>
              </a:rPr>
              <a:t>başlığı</a:t>
            </a:r>
            <a:r>
              <a:rPr sz="3200" spc="-585" dirty="0" smtClean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ile  </a:t>
            </a:r>
            <a:r>
              <a:rPr sz="3200" spc="-150" dirty="0">
                <a:latin typeface="Arial"/>
                <a:cs typeface="Arial"/>
              </a:rPr>
              <a:t>kaplıdır.</a:t>
            </a:r>
            <a:endParaRPr sz="320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45" dirty="0">
                <a:latin typeface="Arial"/>
                <a:cs typeface="Arial"/>
              </a:rPr>
              <a:t>Bu </a:t>
            </a:r>
            <a:r>
              <a:rPr sz="3200" spc="-170" dirty="0">
                <a:latin typeface="Arial"/>
                <a:cs typeface="Arial"/>
              </a:rPr>
              <a:t>başlık </a:t>
            </a:r>
            <a:r>
              <a:rPr sz="3200" spc="-135" dirty="0">
                <a:latin typeface="Arial"/>
                <a:cs typeface="Arial"/>
              </a:rPr>
              <a:t>hem translasyonun </a:t>
            </a:r>
            <a:r>
              <a:rPr sz="3200" spc="-200" dirty="0">
                <a:latin typeface="Arial"/>
                <a:cs typeface="Arial"/>
              </a:rPr>
              <a:t>başlamasına  </a:t>
            </a:r>
            <a:r>
              <a:rPr sz="3200" spc="-155" dirty="0">
                <a:latin typeface="Arial"/>
                <a:cs typeface="Arial"/>
              </a:rPr>
              <a:t>yardımcı </a:t>
            </a:r>
            <a:r>
              <a:rPr sz="3200" spc="-35" dirty="0">
                <a:latin typeface="Arial"/>
                <a:cs typeface="Arial"/>
              </a:rPr>
              <a:t>olur </a:t>
            </a:r>
            <a:r>
              <a:rPr sz="3200" spc="-135" dirty="0">
                <a:latin typeface="Arial"/>
                <a:cs typeface="Arial"/>
              </a:rPr>
              <a:t>hem </a:t>
            </a:r>
            <a:r>
              <a:rPr sz="3200" spc="-145" dirty="0">
                <a:latin typeface="Arial"/>
                <a:cs typeface="Arial"/>
              </a:rPr>
              <a:t>de </a:t>
            </a:r>
            <a:r>
              <a:rPr sz="3200" spc="-35" dirty="0">
                <a:latin typeface="Arial"/>
                <a:cs typeface="Arial"/>
              </a:rPr>
              <a:t>5’ </a:t>
            </a:r>
            <a:r>
              <a:rPr sz="3200" spc="-160" dirty="0">
                <a:latin typeface="Arial"/>
                <a:cs typeface="Arial"/>
              </a:rPr>
              <a:t>ucuna</a:t>
            </a:r>
            <a:r>
              <a:rPr sz="3200" spc="-515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ekzonükleaz  </a:t>
            </a:r>
            <a:r>
              <a:rPr sz="3200" spc="-170" dirty="0">
                <a:latin typeface="Arial"/>
                <a:cs typeface="Arial"/>
              </a:rPr>
              <a:t>saldırısına </a:t>
            </a:r>
            <a:r>
              <a:rPr sz="3200" spc="-200" dirty="0">
                <a:latin typeface="Arial"/>
                <a:cs typeface="Arial"/>
              </a:rPr>
              <a:t>karşı </a:t>
            </a:r>
            <a:r>
              <a:rPr sz="3200" spc="-140" dirty="0">
                <a:latin typeface="Arial"/>
                <a:cs typeface="Arial"/>
              </a:rPr>
              <a:t>koruyarak </a:t>
            </a:r>
            <a:r>
              <a:rPr sz="3200" spc="-215" dirty="0">
                <a:latin typeface="Arial"/>
                <a:cs typeface="Arial"/>
              </a:rPr>
              <a:t>mRNA’nın  </a:t>
            </a:r>
            <a:r>
              <a:rPr sz="3200" spc="-150" dirty="0">
                <a:latin typeface="Arial"/>
                <a:cs typeface="Arial"/>
              </a:rPr>
              <a:t>dayanıklılığını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arttırır.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701822"/>
            <a:ext cx="4572001" cy="3097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52400" y="4326779"/>
            <a:ext cx="457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dirty="0" err="1" smtClean="0"/>
              <a:t>CAP’in</a:t>
            </a:r>
            <a:r>
              <a:rPr lang="tr-TR" sz="2200" dirty="0" smtClean="0"/>
              <a:t> temel 3 görevi vardır</a:t>
            </a:r>
            <a:r>
              <a:rPr lang="tr-TR" sz="2200" dirty="0"/>
              <a:t>	</a:t>
            </a:r>
          </a:p>
          <a:p>
            <a:r>
              <a:rPr lang="tr-TR" sz="2200" dirty="0"/>
              <a:t>– </a:t>
            </a:r>
            <a:r>
              <a:rPr lang="tr-TR" sz="2200" dirty="0" smtClean="0"/>
              <a:t>RNA’yı parçalanmadan korur</a:t>
            </a:r>
            <a:r>
              <a:rPr lang="tr-TR" sz="2200" dirty="0"/>
              <a:t>.	</a:t>
            </a:r>
          </a:p>
          <a:p>
            <a:r>
              <a:rPr lang="tr-TR" sz="2200" dirty="0"/>
              <a:t>– </a:t>
            </a:r>
            <a:r>
              <a:rPr lang="tr-TR" sz="2200" dirty="0" err="1" smtClean="0"/>
              <a:t>Translasyonun</a:t>
            </a:r>
            <a:r>
              <a:rPr lang="tr-TR" sz="2200" dirty="0" smtClean="0"/>
              <a:t> başlaması için gereklidir.</a:t>
            </a:r>
            <a:endParaRPr lang="tr-TR" sz="2200" dirty="0"/>
          </a:p>
          <a:p>
            <a:r>
              <a:rPr lang="tr-TR" sz="2200" dirty="0"/>
              <a:t>– </a:t>
            </a:r>
            <a:r>
              <a:rPr lang="tr-TR" sz="2200" dirty="0" err="1" smtClean="0"/>
              <a:t>mRNA’nın</a:t>
            </a:r>
            <a:r>
              <a:rPr lang="tr-TR" sz="2200" dirty="0" smtClean="0"/>
              <a:t> çekirdek dışına taşınması verimini artırır</a:t>
            </a:r>
            <a:r>
              <a:rPr lang="tr-TR" sz="2200" dirty="0"/>
              <a:t>.	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065" y="1020317"/>
            <a:ext cx="8246109" cy="207364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55600" marR="5080" indent="-342900">
              <a:lnSpc>
                <a:spcPts val="3030"/>
              </a:lnSpc>
              <a:spcBef>
                <a:spcPts val="4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90" dirty="0">
                <a:latin typeface="Arial"/>
                <a:cs typeface="Arial"/>
              </a:rPr>
              <a:t>mRNA’nın </a:t>
            </a:r>
            <a:r>
              <a:rPr sz="2800" spc="-35" dirty="0">
                <a:latin typeface="Arial"/>
                <a:cs typeface="Arial"/>
              </a:rPr>
              <a:t>3’ </a:t>
            </a:r>
            <a:r>
              <a:rPr sz="2800" spc="-145" dirty="0">
                <a:latin typeface="Arial"/>
                <a:cs typeface="Arial"/>
              </a:rPr>
              <a:t>ucuna </a:t>
            </a:r>
            <a:r>
              <a:rPr sz="2800" spc="-95" dirty="0">
                <a:latin typeface="Arial"/>
                <a:cs typeface="Arial"/>
              </a:rPr>
              <a:t>poli-A-polimeraz </a:t>
            </a:r>
            <a:r>
              <a:rPr sz="2800" spc="-95" dirty="0" err="1">
                <a:latin typeface="Arial"/>
                <a:cs typeface="Arial"/>
              </a:rPr>
              <a:t>tarafından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lang="tr-TR" sz="2800" spc="-135" dirty="0" smtClean="0">
                <a:latin typeface="Arial"/>
                <a:cs typeface="Arial"/>
              </a:rPr>
              <a:t>150</a:t>
            </a:r>
            <a:r>
              <a:rPr sz="2800" spc="-135" dirty="0" smtClean="0">
                <a:latin typeface="Arial"/>
                <a:cs typeface="Arial"/>
              </a:rPr>
              <a:t>-200 </a:t>
            </a:r>
            <a:r>
              <a:rPr sz="2800" spc="-110" dirty="0" err="1" smtClean="0">
                <a:latin typeface="Arial"/>
                <a:cs typeface="Arial"/>
              </a:rPr>
              <a:t>adenin</a:t>
            </a:r>
            <a:r>
              <a:rPr sz="2800" spc="-110" dirty="0" smtClean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nükleotidi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eklenir.</a:t>
            </a:r>
            <a:endParaRPr sz="2800" dirty="0">
              <a:latin typeface="Arial"/>
              <a:cs typeface="Arial"/>
            </a:endParaRPr>
          </a:p>
          <a:p>
            <a:pPr marL="355600" marR="227329" indent="-342900">
              <a:lnSpc>
                <a:spcPts val="302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20" dirty="0">
                <a:latin typeface="Arial"/>
                <a:cs typeface="Arial"/>
              </a:rPr>
              <a:t>Bu </a:t>
            </a:r>
            <a:r>
              <a:rPr sz="2800" spc="-100" dirty="0">
                <a:latin typeface="Arial"/>
                <a:cs typeface="Arial"/>
              </a:rPr>
              <a:t>kuyruk </a:t>
            </a:r>
            <a:r>
              <a:rPr sz="2800" spc="-125" dirty="0">
                <a:latin typeface="Arial"/>
                <a:cs typeface="Arial"/>
              </a:rPr>
              <a:t>hem </a:t>
            </a:r>
            <a:r>
              <a:rPr sz="2800" spc="-114" dirty="0">
                <a:latin typeface="Arial"/>
                <a:cs typeface="Arial"/>
              </a:rPr>
              <a:t>nükleustan </a:t>
            </a:r>
            <a:r>
              <a:rPr sz="2800" spc="-180" dirty="0">
                <a:latin typeface="Arial"/>
                <a:cs typeface="Arial"/>
              </a:rPr>
              <a:t>çıkışı </a:t>
            </a:r>
            <a:r>
              <a:rPr sz="2800" spc="-105" dirty="0">
                <a:latin typeface="Arial"/>
                <a:cs typeface="Arial"/>
              </a:rPr>
              <a:t>hızlandırır </a:t>
            </a:r>
            <a:r>
              <a:rPr sz="2800" spc="-125" dirty="0">
                <a:latin typeface="Arial"/>
                <a:cs typeface="Arial"/>
              </a:rPr>
              <a:t>hem </a:t>
            </a:r>
            <a:r>
              <a:rPr sz="2800" spc="-130" dirty="0">
                <a:latin typeface="Arial"/>
                <a:cs typeface="Arial"/>
              </a:rPr>
              <a:t>de </a:t>
            </a:r>
            <a:r>
              <a:rPr sz="2800" spc="-35" dirty="0">
                <a:latin typeface="Arial"/>
                <a:cs typeface="Arial"/>
              </a:rPr>
              <a:t>3’  </a:t>
            </a:r>
            <a:r>
              <a:rPr sz="2800" spc="-120" dirty="0">
                <a:latin typeface="Arial"/>
                <a:cs typeface="Arial"/>
              </a:rPr>
              <a:t>ucunu </a:t>
            </a:r>
            <a:r>
              <a:rPr sz="2800" spc="-160" dirty="0">
                <a:latin typeface="Arial"/>
                <a:cs typeface="Arial"/>
              </a:rPr>
              <a:t>ekzonükleaz </a:t>
            </a:r>
            <a:r>
              <a:rPr sz="2800" spc="-150" dirty="0">
                <a:latin typeface="Arial"/>
                <a:cs typeface="Arial"/>
              </a:rPr>
              <a:t>saldırısına </a:t>
            </a:r>
            <a:r>
              <a:rPr sz="2800" spc="-175" dirty="0">
                <a:latin typeface="Arial"/>
                <a:cs typeface="Arial"/>
              </a:rPr>
              <a:t>karşı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koruyarak</a:t>
            </a:r>
            <a:endParaRPr sz="2800" dirty="0">
              <a:latin typeface="Arial"/>
              <a:cs typeface="Arial"/>
            </a:endParaRPr>
          </a:p>
          <a:p>
            <a:pPr marL="355600">
              <a:lnSpc>
                <a:spcPts val="2985"/>
              </a:lnSpc>
            </a:pPr>
            <a:r>
              <a:rPr sz="2800" spc="-190" dirty="0">
                <a:latin typeface="Arial"/>
                <a:cs typeface="Arial"/>
              </a:rPr>
              <a:t>mRNA’nın </a:t>
            </a:r>
            <a:r>
              <a:rPr sz="2800" spc="-135" dirty="0">
                <a:latin typeface="Arial"/>
                <a:cs typeface="Arial"/>
              </a:rPr>
              <a:t>dayanıklılığını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55" dirty="0" err="1">
                <a:latin typeface="Arial"/>
                <a:cs typeface="Arial"/>
              </a:rPr>
              <a:t>arttırır</a:t>
            </a:r>
            <a:r>
              <a:rPr sz="2800" spc="-55" dirty="0" smtClean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99205" y="160985"/>
            <a:ext cx="24193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80" dirty="0">
                <a:solidFill>
                  <a:srgbClr val="006FC0"/>
                </a:solidFill>
              </a:rPr>
              <a:t>mRNA</a:t>
            </a:r>
            <a:r>
              <a:rPr sz="3600" spc="-275" dirty="0">
                <a:solidFill>
                  <a:srgbClr val="006FC0"/>
                </a:solidFill>
              </a:rPr>
              <a:t> </a:t>
            </a:r>
            <a:r>
              <a:rPr sz="3600" spc="-345" dirty="0">
                <a:solidFill>
                  <a:srgbClr val="006FC0"/>
                </a:solidFill>
              </a:rPr>
              <a:t>Yapısı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2195576" y="4046537"/>
            <a:ext cx="4419600" cy="2695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10690"/>
            <a:ext cx="7991475" cy="309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35" dirty="0">
                <a:latin typeface="Arial"/>
                <a:cs typeface="Arial"/>
              </a:rPr>
              <a:t>5’ </a:t>
            </a:r>
            <a:r>
              <a:rPr sz="2800" spc="-170" dirty="0">
                <a:latin typeface="Arial"/>
                <a:cs typeface="Arial"/>
              </a:rPr>
              <a:t>ve </a:t>
            </a:r>
            <a:r>
              <a:rPr sz="2800" spc="-35" dirty="0">
                <a:latin typeface="Arial"/>
                <a:cs typeface="Arial"/>
              </a:rPr>
              <a:t>3’ </a:t>
            </a:r>
            <a:r>
              <a:rPr sz="2800" spc="-110" dirty="0">
                <a:latin typeface="Arial"/>
                <a:cs typeface="Arial"/>
              </a:rPr>
              <a:t>uçlarının </a:t>
            </a:r>
            <a:r>
              <a:rPr sz="2800" spc="-75" dirty="0">
                <a:latin typeface="Arial"/>
                <a:cs typeface="Arial"/>
              </a:rPr>
              <a:t>her </a:t>
            </a:r>
            <a:r>
              <a:rPr sz="2800" spc="-95" dirty="0">
                <a:latin typeface="Arial"/>
                <a:cs typeface="Arial"/>
              </a:rPr>
              <a:t>ikisinde </a:t>
            </a:r>
            <a:r>
              <a:rPr sz="2800" spc="-130" dirty="0">
                <a:latin typeface="Arial"/>
                <a:cs typeface="Arial"/>
              </a:rPr>
              <a:t>de </a:t>
            </a:r>
            <a:r>
              <a:rPr sz="2800" spc="-150" dirty="0">
                <a:latin typeface="Arial"/>
                <a:cs typeface="Arial"/>
              </a:rPr>
              <a:t>kodlamayan</a:t>
            </a:r>
            <a:r>
              <a:rPr sz="2800" spc="-434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bölgeler  </a:t>
            </a:r>
            <a:r>
              <a:rPr sz="2800" spc="-100" dirty="0">
                <a:latin typeface="Arial"/>
                <a:cs typeface="Arial"/>
              </a:rPr>
              <a:t>vardır </a:t>
            </a:r>
            <a:r>
              <a:rPr sz="2800" spc="-295" dirty="0">
                <a:latin typeface="Arial"/>
                <a:cs typeface="Arial"/>
              </a:rPr>
              <a:t>(NCS: </a:t>
            </a:r>
            <a:r>
              <a:rPr sz="2800" spc="-130" dirty="0">
                <a:latin typeface="Arial"/>
                <a:cs typeface="Arial"/>
              </a:rPr>
              <a:t>Non </a:t>
            </a:r>
            <a:r>
              <a:rPr sz="2800" spc="-175" dirty="0">
                <a:latin typeface="Arial"/>
                <a:cs typeface="Arial"/>
              </a:rPr>
              <a:t>Coding </a:t>
            </a:r>
            <a:r>
              <a:rPr sz="2800" spc="-200" dirty="0">
                <a:latin typeface="Arial"/>
                <a:cs typeface="Arial"/>
              </a:rPr>
              <a:t>Sequences) </a:t>
            </a:r>
            <a:r>
              <a:rPr sz="2800" spc="-170" dirty="0">
                <a:latin typeface="Arial"/>
                <a:cs typeface="Arial"/>
              </a:rPr>
              <a:t>ve</a:t>
            </a:r>
            <a:r>
              <a:rPr sz="2800" spc="85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bunlar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800" spc="-120" dirty="0">
                <a:latin typeface="Arial"/>
                <a:cs typeface="Arial"/>
              </a:rPr>
              <a:t>çevrilmez </a:t>
            </a:r>
            <a:r>
              <a:rPr sz="2800" spc="-220" dirty="0">
                <a:latin typeface="Arial"/>
                <a:cs typeface="Arial"/>
              </a:rPr>
              <a:t>(UTR:Un </a:t>
            </a:r>
            <a:r>
              <a:rPr sz="2800" spc="-155" dirty="0">
                <a:latin typeface="Arial"/>
                <a:cs typeface="Arial"/>
              </a:rPr>
              <a:t>Translated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Region).</a:t>
            </a:r>
            <a:endParaRPr sz="2800">
              <a:latin typeface="Arial"/>
              <a:cs typeface="Arial"/>
            </a:endParaRPr>
          </a:p>
          <a:p>
            <a:pPr marL="355600" marR="14097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35" dirty="0">
                <a:latin typeface="Arial"/>
                <a:cs typeface="Arial"/>
              </a:rPr>
              <a:t>5’ </a:t>
            </a:r>
            <a:r>
              <a:rPr sz="2800" spc="-170" dirty="0">
                <a:latin typeface="Arial"/>
                <a:cs typeface="Arial"/>
              </a:rPr>
              <a:t>ve </a:t>
            </a:r>
            <a:r>
              <a:rPr sz="2800" spc="-35" dirty="0">
                <a:latin typeface="Arial"/>
                <a:cs typeface="Arial"/>
              </a:rPr>
              <a:t>3’ </a:t>
            </a:r>
            <a:r>
              <a:rPr sz="2800" spc="-105" dirty="0">
                <a:latin typeface="Arial"/>
                <a:cs typeface="Arial"/>
              </a:rPr>
              <a:t>uçları </a:t>
            </a:r>
            <a:r>
              <a:rPr sz="2800" spc="-145" dirty="0">
                <a:latin typeface="Arial"/>
                <a:cs typeface="Arial"/>
              </a:rPr>
              <a:t>arasındaki </a:t>
            </a:r>
            <a:r>
              <a:rPr sz="2800" spc="-150" dirty="0">
                <a:latin typeface="Arial"/>
                <a:cs typeface="Arial"/>
              </a:rPr>
              <a:t>kodlamayan </a:t>
            </a:r>
            <a:r>
              <a:rPr sz="2800" spc="-90" dirty="0">
                <a:latin typeface="Arial"/>
                <a:cs typeface="Arial"/>
              </a:rPr>
              <a:t>bölgeler  </a:t>
            </a:r>
            <a:r>
              <a:rPr sz="2800" spc="-165" dirty="0">
                <a:latin typeface="Arial"/>
                <a:cs typeface="Arial"/>
              </a:rPr>
              <a:t>arasında </a:t>
            </a:r>
            <a:r>
              <a:rPr sz="2800" spc="-155" dirty="0">
                <a:latin typeface="Arial"/>
                <a:cs typeface="Arial"/>
              </a:rPr>
              <a:t>ara </a:t>
            </a:r>
            <a:r>
              <a:rPr sz="2800" spc="-125" dirty="0">
                <a:latin typeface="Arial"/>
                <a:cs typeface="Arial"/>
              </a:rPr>
              <a:t>bölge </a:t>
            </a:r>
            <a:r>
              <a:rPr sz="2800" spc="-75" dirty="0">
                <a:latin typeface="Arial"/>
                <a:cs typeface="Arial"/>
              </a:rPr>
              <a:t>(intervening </a:t>
            </a:r>
            <a:r>
              <a:rPr sz="2800" spc="-95" dirty="0">
                <a:latin typeface="Arial"/>
                <a:cs typeface="Arial"/>
              </a:rPr>
              <a:t>region) </a:t>
            </a:r>
            <a:r>
              <a:rPr sz="2800" spc="-65" dirty="0">
                <a:latin typeface="Arial"/>
                <a:cs typeface="Arial"/>
              </a:rPr>
              <a:t>bulunur </a:t>
            </a:r>
            <a:r>
              <a:rPr sz="2800" spc="-170" dirty="0">
                <a:latin typeface="Arial"/>
                <a:cs typeface="Arial"/>
              </a:rPr>
              <a:t>ve  </a:t>
            </a:r>
            <a:r>
              <a:rPr sz="2800" spc="-145" dirty="0">
                <a:latin typeface="Arial"/>
                <a:cs typeface="Arial"/>
              </a:rPr>
              <a:t>kodlayıcı </a:t>
            </a:r>
            <a:r>
              <a:rPr sz="2800" spc="-125" dirty="0">
                <a:latin typeface="Arial"/>
                <a:cs typeface="Arial"/>
              </a:rPr>
              <a:t>bölge </a:t>
            </a:r>
            <a:r>
              <a:rPr sz="2800" spc="-120" dirty="0">
                <a:latin typeface="Arial"/>
                <a:cs typeface="Arial"/>
              </a:rPr>
              <a:t>(coding </a:t>
            </a:r>
            <a:r>
              <a:rPr sz="2800" spc="-95" dirty="0">
                <a:latin typeface="Arial"/>
                <a:cs typeface="Arial"/>
              </a:rPr>
              <a:t>region) </a:t>
            </a:r>
            <a:r>
              <a:rPr sz="2800" spc="-114" dirty="0">
                <a:latin typeface="Arial"/>
                <a:cs typeface="Arial"/>
              </a:rPr>
              <a:t>olarak </a:t>
            </a:r>
            <a:r>
              <a:rPr sz="2800" spc="-110" dirty="0">
                <a:latin typeface="Arial"/>
                <a:cs typeface="Arial"/>
              </a:rPr>
              <a:t>adlandırılır. </a:t>
            </a:r>
            <a:r>
              <a:rPr sz="2800" spc="-220" dirty="0">
                <a:latin typeface="Arial"/>
                <a:cs typeface="Arial"/>
              </a:rPr>
              <a:t>Bu  </a:t>
            </a:r>
            <a:r>
              <a:rPr sz="2800" spc="-125" dirty="0">
                <a:latin typeface="Arial"/>
                <a:cs typeface="Arial"/>
              </a:rPr>
              <a:t>bölge </a:t>
            </a:r>
            <a:r>
              <a:rPr sz="2800" spc="-45" dirty="0">
                <a:latin typeface="Arial"/>
                <a:cs typeface="Arial"/>
              </a:rPr>
              <a:t>protein </a:t>
            </a:r>
            <a:r>
              <a:rPr sz="2800" spc="-135" dirty="0">
                <a:latin typeface="Arial"/>
                <a:cs typeface="Arial"/>
              </a:rPr>
              <a:t>sentezi </a:t>
            </a:r>
            <a:r>
              <a:rPr sz="2800" spc="-70" dirty="0">
                <a:latin typeface="Arial"/>
                <a:cs typeface="Arial"/>
              </a:rPr>
              <a:t>için</a:t>
            </a:r>
            <a:r>
              <a:rPr sz="2800" spc="-285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kodlanır.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0158" y="5084762"/>
            <a:ext cx="8136179" cy="1225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61182" y="530478"/>
            <a:ext cx="24212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75" dirty="0">
                <a:solidFill>
                  <a:srgbClr val="006FC0"/>
                </a:solidFill>
              </a:rPr>
              <a:t>mRNA</a:t>
            </a:r>
            <a:r>
              <a:rPr sz="3600" spc="-285" dirty="0">
                <a:solidFill>
                  <a:srgbClr val="006FC0"/>
                </a:solidFill>
              </a:rPr>
              <a:t> </a:t>
            </a:r>
            <a:r>
              <a:rPr sz="3600" spc="-345" dirty="0">
                <a:solidFill>
                  <a:srgbClr val="006FC0"/>
                </a:solidFill>
              </a:rPr>
              <a:t>Yapısı</a:t>
            </a:r>
            <a:endParaRPr sz="3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8661" y="496950"/>
            <a:ext cx="61855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70" dirty="0">
                <a:solidFill>
                  <a:srgbClr val="006FC0"/>
                </a:solidFill>
              </a:rPr>
              <a:t>Taşıyıcı </a:t>
            </a:r>
            <a:r>
              <a:rPr sz="4000" spc="-210" dirty="0">
                <a:solidFill>
                  <a:srgbClr val="006FC0"/>
                </a:solidFill>
              </a:rPr>
              <a:t>(transfer) </a:t>
            </a:r>
            <a:r>
              <a:rPr sz="4000" spc="-455" dirty="0">
                <a:solidFill>
                  <a:srgbClr val="006FC0"/>
                </a:solidFill>
              </a:rPr>
              <a:t>RNA</a:t>
            </a:r>
            <a:r>
              <a:rPr sz="4000" spc="-45" dirty="0">
                <a:solidFill>
                  <a:srgbClr val="006FC0"/>
                </a:solidFill>
              </a:rPr>
              <a:t> </a:t>
            </a:r>
            <a:r>
              <a:rPr sz="4000" spc="-250" dirty="0">
                <a:solidFill>
                  <a:srgbClr val="006FC0"/>
                </a:solidFill>
              </a:rPr>
              <a:t>(tRNA)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17750"/>
            <a:ext cx="7906384" cy="43586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9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25" dirty="0">
                <a:latin typeface="Arial"/>
                <a:cs typeface="Arial"/>
              </a:rPr>
              <a:t>Nispeten </a:t>
            </a:r>
            <a:r>
              <a:rPr sz="3000" spc="-140" dirty="0">
                <a:latin typeface="Arial"/>
                <a:cs typeface="Arial"/>
              </a:rPr>
              <a:t>küçük</a:t>
            </a:r>
            <a:r>
              <a:rPr sz="3000" spc="-225" dirty="0">
                <a:latin typeface="Arial"/>
                <a:cs typeface="Arial"/>
              </a:rPr>
              <a:t> </a:t>
            </a:r>
            <a:r>
              <a:rPr sz="3000" spc="-85" dirty="0">
                <a:latin typeface="Arial"/>
                <a:cs typeface="Arial"/>
              </a:rPr>
              <a:t>moleküllerdir.</a:t>
            </a:r>
            <a:endParaRPr sz="3000">
              <a:latin typeface="Arial"/>
              <a:cs typeface="Arial"/>
            </a:endParaRPr>
          </a:p>
          <a:p>
            <a:pPr marL="355600" marR="979805" indent="-342900">
              <a:lnSpc>
                <a:spcPts val="324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05" dirty="0">
                <a:latin typeface="Arial"/>
                <a:cs typeface="Arial"/>
              </a:rPr>
              <a:t>Bir </a:t>
            </a:r>
            <a:r>
              <a:rPr sz="3000" spc="-130" dirty="0">
                <a:latin typeface="Arial"/>
                <a:cs typeface="Arial"/>
              </a:rPr>
              <a:t>öncü </a:t>
            </a:r>
            <a:r>
              <a:rPr sz="3000" spc="-85" dirty="0">
                <a:latin typeface="Arial"/>
                <a:cs typeface="Arial"/>
              </a:rPr>
              <a:t>molekülün </a:t>
            </a:r>
            <a:r>
              <a:rPr sz="3000" spc="-120" dirty="0">
                <a:latin typeface="Arial"/>
                <a:cs typeface="Arial"/>
              </a:rPr>
              <a:t>nükleusta</a:t>
            </a:r>
            <a:r>
              <a:rPr sz="3000" spc="-370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işlenmesiyle  </a:t>
            </a:r>
            <a:r>
              <a:rPr sz="3000" spc="-114" dirty="0">
                <a:latin typeface="Arial"/>
                <a:cs typeface="Arial"/>
              </a:rPr>
              <a:t>oluşurlar.</a:t>
            </a:r>
            <a:endParaRPr sz="3000">
              <a:latin typeface="Arial"/>
              <a:cs typeface="Arial"/>
            </a:endParaRPr>
          </a:p>
          <a:p>
            <a:pPr marL="355600" marR="461009" indent="-342900">
              <a:lnSpc>
                <a:spcPts val="324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15" dirty="0">
                <a:latin typeface="Arial"/>
                <a:cs typeface="Arial"/>
              </a:rPr>
              <a:t>tRNA </a:t>
            </a:r>
            <a:r>
              <a:rPr sz="3000" spc="-65" dirty="0">
                <a:latin typeface="Arial"/>
                <a:cs typeface="Arial"/>
              </a:rPr>
              <a:t>molekülleri, </a:t>
            </a:r>
            <a:r>
              <a:rPr sz="3000" spc="-204" dirty="0">
                <a:latin typeface="Arial"/>
                <a:cs typeface="Arial"/>
              </a:rPr>
              <a:t>mRNA’daki </a:t>
            </a:r>
            <a:r>
              <a:rPr sz="3000" spc="-70" dirty="0">
                <a:latin typeface="Arial"/>
                <a:cs typeface="Arial"/>
              </a:rPr>
              <a:t>nükleotidlerdeki  </a:t>
            </a:r>
            <a:r>
              <a:rPr sz="3000" spc="-65" dirty="0">
                <a:latin typeface="Arial"/>
                <a:cs typeface="Arial"/>
              </a:rPr>
              <a:t>bilginin </a:t>
            </a:r>
            <a:r>
              <a:rPr sz="3000" spc="-165" dirty="0">
                <a:latin typeface="Arial"/>
                <a:cs typeface="Arial"/>
              </a:rPr>
              <a:t>özel </a:t>
            </a:r>
            <a:r>
              <a:rPr sz="3000" spc="-125" dirty="0">
                <a:latin typeface="Arial"/>
                <a:cs typeface="Arial"/>
              </a:rPr>
              <a:t>aminoasidlerce </a:t>
            </a:r>
            <a:r>
              <a:rPr sz="3000" spc="-140" dirty="0">
                <a:latin typeface="Arial"/>
                <a:cs typeface="Arial"/>
              </a:rPr>
              <a:t>tanınmasında  </a:t>
            </a:r>
            <a:r>
              <a:rPr sz="3000" spc="-85" dirty="0">
                <a:latin typeface="Arial"/>
                <a:cs typeface="Arial"/>
              </a:rPr>
              <a:t>adaptör </a:t>
            </a:r>
            <a:r>
              <a:rPr sz="3000" spc="-200" dirty="0">
                <a:latin typeface="Arial"/>
                <a:cs typeface="Arial"/>
              </a:rPr>
              <a:t>veya </a:t>
            </a:r>
            <a:r>
              <a:rPr sz="3000" spc="-155" dirty="0">
                <a:latin typeface="Arial"/>
                <a:cs typeface="Arial"/>
              </a:rPr>
              <a:t>taşıyıcı </a:t>
            </a:r>
            <a:r>
              <a:rPr sz="3000" spc="-120" dirty="0">
                <a:latin typeface="Arial"/>
                <a:cs typeface="Arial"/>
              </a:rPr>
              <a:t>olarak </a:t>
            </a:r>
            <a:r>
              <a:rPr sz="3000" spc="-145" dirty="0">
                <a:latin typeface="Arial"/>
                <a:cs typeface="Arial"/>
              </a:rPr>
              <a:t>görev</a:t>
            </a:r>
            <a:r>
              <a:rPr sz="3000" spc="-275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yaparlar.</a:t>
            </a:r>
            <a:endParaRPr sz="3000">
              <a:latin typeface="Arial"/>
              <a:cs typeface="Arial"/>
            </a:endParaRPr>
          </a:p>
          <a:p>
            <a:pPr marL="756285" marR="5080" lvl="1" indent="-286385">
              <a:lnSpc>
                <a:spcPts val="2810"/>
              </a:lnSpc>
              <a:spcBef>
                <a:spcPts val="650"/>
              </a:spcBef>
              <a:buChar char="–"/>
              <a:tabLst>
                <a:tab pos="756920" algn="l"/>
              </a:tabLst>
            </a:pPr>
            <a:r>
              <a:rPr sz="2600" spc="-135" dirty="0">
                <a:latin typeface="Arial"/>
                <a:cs typeface="Arial"/>
              </a:rPr>
              <a:t>Hücrede </a:t>
            </a:r>
            <a:r>
              <a:rPr sz="2600" spc="-125" dirty="0">
                <a:latin typeface="Arial"/>
                <a:cs typeface="Arial"/>
              </a:rPr>
              <a:t>doğal </a:t>
            </a:r>
            <a:r>
              <a:rPr sz="2600" spc="-100" dirty="0">
                <a:latin typeface="Arial"/>
                <a:cs typeface="Arial"/>
              </a:rPr>
              <a:t>olarak </a:t>
            </a:r>
            <a:r>
              <a:rPr sz="2600" spc="-125" dirty="0">
                <a:latin typeface="Arial"/>
                <a:cs typeface="Arial"/>
              </a:rPr>
              <a:t>20 </a:t>
            </a:r>
            <a:r>
              <a:rPr sz="2600" spc="-95" dirty="0">
                <a:latin typeface="Arial"/>
                <a:cs typeface="Arial"/>
              </a:rPr>
              <a:t>çeşit </a:t>
            </a:r>
            <a:r>
              <a:rPr sz="2600" spc="-200" dirty="0">
                <a:latin typeface="Arial"/>
                <a:cs typeface="Arial"/>
              </a:rPr>
              <a:t>aa </a:t>
            </a:r>
            <a:r>
              <a:rPr sz="2600" spc="-95" dirty="0">
                <a:latin typeface="Arial"/>
                <a:cs typeface="Arial"/>
              </a:rPr>
              <a:t>bulunduğundan,</a:t>
            </a:r>
            <a:r>
              <a:rPr sz="2600" spc="-28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her  </a:t>
            </a:r>
            <a:r>
              <a:rPr sz="2600" spc="-110" dirty="0">
                <a:latin typeface="Arial"/>
                <a:cs typeface="Arial"/>
              </a:rPr>
              <a:t>hücrede </a:t>
            </a:r>
            <a:r>
              <a:rPr sz="2600" spc="-114" dirty="0">
                <a:latin typeface="Arial"/>
                <a:cs typeface="Arial"/>
              </a:rPr>
              <a:t>en </a:t>
            </a:r>
            <a:r>
              <a:rPr sz="2600" spc="-235" dirty="0">
                <a:latin typeface="Arial"/>
                <a:cs typeface="Arial"/>
              </a:rPr>
              <a:t>az </a:t>
            </a:r>
            <a:r>
              <a:rPr sz="2600" spc="-130" dirty="0">
                <a:latin typeface="Arial"/>
                <a:cs typeface="Arial"/>
              </a:rPr>
              <a:t>20 </a:t>
            </a:r>
            <a:r>
              <a:rPr sz="2600" spc="-95" dirty="0">
                <a:latin typeface="Arial"/>
                <a:cs typeface="Arial"/>
              </a:rPr>
              <a:t>çeşit </a:t>
            </a:r>
            <a:r>
              <a:rPr sz="2600" spc="-185" dirty="0">
                <a:latin typeface="Arial"/>
                <a:cs typeface="Arial"/>
              </a:rPr>
              <a:t>tRNA </a:t>
            </a:r>
            <a:r>
              <a:rPr sz="2600" spc="-70" dirty="0">
                <a:latin typeface="Arial"/>
                <a:cs typeface="Arial"/>
              </a:rPr>
              <a:t>molekülü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vardır.</a:t>
            </a:r>
            <a:endParaRPr sz="2600">
              <a:latin typeface="Arial"/>
              <a:cs typeface="Arial"/>
            </a:endParaRPr>
          </a:p>
          <a:p>
            <a:pPr marL="756285" marR="728980" lvl="1" indent="-286385">
              <a:lnSpc>
                <a:spcPts val="2810"/>
              </a:lnSpc>
              <a:spcBef>
                <a:spcPts val="620"/>
              </a:spcBef>
              <a:buChar char="–"/>
              <a:tabLst>
                <a:tab pos="756920" algn="l"/>
              </a:tabLst>
            </a:pPr>
            <a:r>
              <a:rPr sz="2600" spc="-135" dirty="0">
                <a:latin typeface="Arial"/>
                <a:cs typeface="Arial"/>
              </a:rPr>
              <a:t>tRNA’lar, </a:t>
            </a:r>
            <a:r>
              <a:rPr sz="2600" spc="-60" dirty="0">
                <a:latin typeface="Arial"/>
                <a:cs typeface="Arial"/>
              </a:rPr>
              <a:t>temsil </a:t>
            </a:r>
            <a:r>
              <a:rPr sz="2600" spc="-10" dirty="0">
                <a:latin typeface="Arial"/>
                <a:cs typeface="Arial"/>
              </a:rPr>
              <a:t>ettikleri </a:t>
            </a:r>
            <a:r>
              <a:rPr sz="2600" spc="-80" dirty="0">
                <a:latin typeface="Arial"/>
                <a:cs typeface="Arial"/>
              </a:rPr>
              <a:t>aa’in </a:t>
            </a:r>
            <a:r>
              <a:rPr sz="2600" spc="-120" dirty="0">
                <a:latin typeface="Arial"/>
                <a:cs typeface="Arial"/>
              </a:rPr>
              <a:t>adıyla </a:t>
            </a:r>
            <a:r>
              <a:rPr sz="2600" spc="-95" dirty="0">
                <a:latin typeface="Arial"/>
                <a:cs typeface="Arial"/>
              </a:rPr>
              <a:t>anılırlar.</a:t>
            </a:r>
            <a:r>
              <a:rPr sz="2600" spc="-455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Ör:  </a:t>
            </a:r>
            <a:r>
              <a:rPr sz="2600" spc="-105" dirty="0">
                <a:latin typeface="Arial"/>
                <a:cs typeface="Arial"/>
              </a:rPr>
              <a:t>tRNA</a:t>
            </a:r>
            <a:r>
              <a:rPr sz="2550" spc="-157" baseline="-21241" dirty="0">
                <a:latin typeface="Arial"/>
                <a:cs typeface="Arial"/>
              </a:rPr>
              <a:t>glisin </a:t>
            </a:r>
            <a:r>
              <a:rPr sz="2600" spc="-185" dirty="0">
                <a:latin typeface="Arial"/>
                <a:cs typeface="Arial"/>
              </a:rPr>
              <a:t>ya </a:t>
            </a:r>
            <a:r>
              <a:rPr sz="2600" spc="-140" dirty="0">
                <a:latin typeface="Arial"/>
                <a:cs typeface="Arial"/>
              </a:rPr>
              <a:t>da </a:t>
            </a:r>
            <a:r>
              <a:rPr sz="2600" spc="-105" dirty="0">
                <a:latin typeface="Arial"/>
                <a:cs typeface="Arial"/>
              </a:rPr>
              <a:t>kısaltma </a:t>
            </a:r>
            <a:r>
              <a:rPr sz="2600" spc="-100" dirty="0">
                <a:latin typeface="Arial"/>
                <a:cs typeface="Arial"/>
              </a:rPr>
              <a:t>olarak</a:t>
            </a:r>
            <a:r>
              <a:rPr sz="2600" spc="-315" dirty="0">
                <a:latin typeface="Arial"/>
                <a:cs typeface="Arial"/>
              </a:rPr>
              <a:t> </a:t>
            </a:r>
            <a:r>
              <a:rPr sz="2600" spc="-130" dirty="0">
                <a:latin typeface="Arial"/>
                <a:cs typeface="Arial"/>
              </a:rPr>
              <a:t>tRNA</a:t>
            </a:r>
            <a:r>
              <a:rPr sz="2550" spc="-195" baseline="-21241" dirty="0">
                <a:latin typeface="Arial"/>
                <a:cs typeface="Arial"/>
              </a:rPr>
              <a:t>gly</a:t>
            </a:r>
            <a:endParaRPr sz="2550" baseline="-21241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0970" y="461594"/>
            <a:ext cx="12433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5" dirty="0">
                <a:solidFill>
                  <a:srgbClr val="006FC0"/>
                </a:solidFill>
              </a:rPr>
              <a:t>tRNA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742" y="1607642"/>
            <a:ext cx="8047990" cy="363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8067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85" dirty="0">
                <a:latin typeface="Arial"/>
                <a:cs typeface="Arial"/>
              </a:rPr>
              <a:t>Aminoasitleri </a:t>
            </a:r>
            <a:r>
              <a:rPr sz="3200" spc="-135" dirty="0">
                <a:latin typeface="Arial"/>
                <a:cs typeface="Arial"/>
              </a:rPr>
              <a:t>sitoplazmadan </a:t>
            </a:r>
            <a:r>
              <a:rPr sz="3200" spc="-45" dirty="0">
                <a:latin typeface="Arial"/>
                <a:cs typeface="Arial"/>
              </a:rPr>
              <a:t>protein </a:t>
            </a:r>
            <a:r>
              <a:rPr sz="3200" spc="-180" dirty="0">
                <a:latin typeface="Arial"/>
                <a:cs typeface="Arial"/>
              </a:rPr>
              <a:t>sentez  </a:t>
            </a:r>
            <a:r>
              <a:rPr sz="3200" spc="-185" dirty="0">
                <a:latin typeface="Arial"/>
                <a:cs typeface="Arial"/>
              </a:rPr>
              <a:t>mekanizmasına </a:t>
            </a:r>
            <a:r>
              <a:rPr sz="3200" spc="-165" dirty="0">
                <a:latin typeface="Arial"/>
                <a:cs typeface="Arial"/>
              </a:rPr>
              <a:t>taşır. </a:t>
            </a:r>
            <a:r>
              <a:rPr sz="3200" spc="-245" dirty="0">
                <a:latin typeface="Arial"/>
                <a:cs typeface="Arial"/>
              </a:rPr>
              <a:t>Bu </a:t>
            </a:r>
            <a:r>
              <a:rPr sz="3200" spc="-125" dirty="0">
                <a:latin typeface="Arial"/>
                <a:cs typeface="Arial"/>
              </a:rPr>
              <a:t>nedenle </a:t>
            </a:r>
            <a:r>
              <a:rPr sz="3200" spc="-170" dirty="0">
                <a:latin typeface="Arial"/>
                <a:cs typeface="Arial"/>
              </a:rPr>
              <a:t>taşıyıcı </a:t>
            </a:r>
            <a:r>
              <a:rPr sz="3200" spc="-365" dirty="0">
                <a:latin typeface="Arial"/>
                <a:cs typeface="Arial"/>
              </a:rPr>
              <a:t>RNA  </a:t>
            </a:r>
            <a:r>
              <a:rPr sz="3200" spc="-150" dirty="0">
                <a:latin typeface="Arial"/>
                <a:cs typeface="Arial"/>
              </a:rPr>
              <a:t>adını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alır.</a:t>
            </a:r>
            <a:endParaRPr sz="32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15" dirty="0">
                <a:latin typeface="Arial"/>
                <a:cs typeface="Arial"/>
              </a:rPr>
              <a:t>Kolay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çözünür.</a:t>
            </a:r>
            <a:endParaRPr sz="320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20" dirty="0">
                <a:latin typeface="Arial"/>
                <a:cs typeface="Arial"/>
              </a:rPr>
              <a:t>mRNA’daki </a:t>
            </a:r>
            <a:r>
              <a:rPr sz="3200" spc="-60" dirty="0">
                <a:latin typeface="Arial"/>
                <a:cs typeface="Arial"/>
              </a:rPr>
              <a:t>nükleotid </a:t>
            </a:r>
            <a:r>
              <a:rPr sz="3200" spc="-65" dirty="0">
                <a:latin typeface="Arial"/>
                <a:cs typeface="Arial"/>
              </a:rPr>
              <a:t>dizilerinin </a:t>
            </a:r>
            <a:r>
              <a:rPr sz="3200" spc="-130" dirty="0">
                <a:latin typeface="Arial"/>
                <a:cs typeface="Arial"/>
              </a:rPr>
              <a:t>spesifik </a:t>
            </a:r>
            <a:r>
              <a:rPr sz="3200" spc="-245" dirty="0">
                <a:latin typeface="Arial"/>
                <a:cs typeface="Arial"/>
              </a:rPr>
              <a:t>aa </a:t>
            </a:r>
            <a:r>
              <a:rPr sz="3200" spc="-85" dirty="0">
                <a:latin typeface="Arial"/>
                <a:cs typeface="Arial"/>
              </a:rPr>
              <a:t>lere  </a:t>
            </a:r>
            <a:r>
              <a:rPr sz="3200" spc="-140" dirty="0">
                <a:latin typeface="Arial"/>
                <a:cs typeface="Arial"/>
              </a:rPr>
              <a:t>translasyonunda </a:t>
            </a:r>
            <a:r>
              <a:rPr sz="3200" spc="-90" dirty="0">
                <a:latin typeface="Arial"/>
                <a:cs typeface="Arial"/>
              </a:rPr>
              <a:t>adaptör </a:t>
            </a:r>
            <a:r>
              <a:rPr sz="3200" spc="-75" dirty="0">
                <a:latin typeface="Arial"/>
                <a:cs typeface="Arial"/>
              </a:rPr>
              <a:t>moleküller </a:t>
            </a:r>
            <a:r>
              <a:rPr sz="3200" spc="-125" dirty="0">
                <a:latin typeface="Arial"/>
                <a:cs typeface="Arial"/>
              </a:rPr>
              <a:t>olarak  </a:t>
            </a:r>
            <a:r>
              <a:rPr sz="3200" spc="-150" dirty="0">
                <a:latin typeface="Arial"/>
                <a:cs typeface="Arial"/>
              </a:rPr>
              <a:t>görev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yaparlar.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8960808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83433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67" y="1420495"/>
            <a:ext cx="3435350" cy="3928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19734">
              <a:lnSpc>
                <a:spcPct val="100000"/>
              </a:lnSpc>
              <a:spcBef>
                <a:spcPts val="105"/>
              </a:spcBef>
            </a:pPr>
            <a:r>
              <a:rPr sz="3200" spc="-220" dirty="0">
                <a:latin typeface="Arial"/>
                <a:cs typeface="Arial"/>
              </a:rPr>
              <a:t>tRNA’da </a:t>
            </a:r>
            <a:r>
              <a:rPr sz="3200" spc="-160" dirty="0">
                <a:latin typeface="Arial"/>
                <a:cs typeface="Arial"/>
              </a:rPr>
              <a:t>5 </a:t>
            </a:r>
            <a:r>
              <a:rPr sz="3200" spc="-285" dirty="0">
                <a:latin typeface="Arial"/>
                <a:cs typeface="Arial"/>
              </a:rPr>
              <a:t>esas </a:t>
            </a:r>
            <a:r>
              <a:rPr sz="3200" spc="-114" dirty="0">
                <a:latin typeface="Arial"/>
                <a:cs typeface="Arial"/>
              </a:rPr>
              <a:t>kol  </a:t>
            </a:r>
            <a:r>
              <a:rPr sz="3200" spc="-100" dirty="0">
                <a:latin typeface="Arial"/>
                <a:cs typeface="Arial"/>
              </a:rPr>
              <a:t>vardır:</a:t>
            </a:r>
            <a:endParaRPr sz="3200" dirty="0">
              <a:latin typeface="Arial"/>
              <a:cs typeface="Arial"/>
            </a:endParaRPr>
          </a:p>
          <a:p>
            <a:pPr marL="12700" marR="126364">
              <a:lnSpc>
                <a:spcPct val="120000"/>
              </a:lnSpc>
            </a:pPr>
            <a:r>
              <a:rPr sz="3200" spc="-110" dirty="0">
                <a:latin typeface="Arial"/>
                <a:cs typeface="Arial"/>
              </a:rPr>
              <a:t>1.Aminoasit </a:t>
            </a:r>
            <a:r>
              <a:rPr sz="3200" spc="-160" dirty="0">
                <a:latin typeface="Arial"/>
                <a:cs typeface="Arial"/>
              </a:rPr>
              <a:t>alıcı</a:t>
            </a:r>
            <a:r>
              <a:rPr sz="3200" spc="-240" dirty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kol  </a:t>
            </a:r>
            <a:r>
              <a:rPr sz="3200" spc="-100" dirty="0">
                <a:latin typeface="Arial"/>
                <a:cs typeface="Arial"/>
              </a:rPr>
              <a:t>2.Antikodon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kolu</a:t>
            </a:r>
            <a:endParaRPr sz="3200" dirty="0">
              <a:latin typeface="Arial"/>
              <a:cs typeface="Arial"/>
            </a:endParaRPr>
          </a:p>
          <a:p>
            <a:pPr marL="12700" marR="1649730">
              <a:lnSpc>
                <a:spcPct val="120000"/>
              </a:lnSpc>
              <a:spcBef>
                <a:spcPts val="5"/>
              </a:spcBef>
            </a:pPr>
            <a:r>
              <a:rPr sz="3200" spc="-195" dirty="0">
                <a:latin typeface="Arial"/>
                <a:cs typeface="Arial"/>
              </a:rPr>
              <a:t>3.D </a:t>
            </a:r>
            <a:r>
              <a:rPr sz="3200" spc="-110" dirty="0">
                <a:latin typeface="Arial"/>
                <a:cs typeface="Arial"/>
              </a:rPr>
              <a:t>kolu  </a:t>
            </a:r>
            <a:r>
              <a:rPr sz="3200" spc="-305" dirty="0">
                <a:latin typeface="Arial"/>
                <a:cs typeface="Arial"/>
              </a:rPr>
              <a:t>4.TψC</a:t>
            </a:r>
            <a:r>
              <a:rPr sz="3200" spc="-235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kolu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3200" spc="-195" dirty="0">
                <a:latin typeface="Arial"/>
                <a:cs typeface="Arial"/>
              </a:rPr>
              <a:t>5.Değişken </a:t>
            </a:r>
            <a:r>
              <a:rPr sz="3200" spc="-130" dirty="0">
                <a:latin typeface="Arial"/>
                <a:cs typeface="Arial"/>
              </a:rPr>
              <a:t>(ekstra)</a:t>
            </a:r>
            <a:r>
              <a:rPr sz="3200" spc="-195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k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8733" y="4949342"/>
            <a:ext cx="307975" cy="407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sz="3200" spc="-40" dirty="0">
                <a:latin typeface="Arial"/>
                <a:cs typeface="Arial"/>
              </a:rPr>
              <a:t>ol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14320" y="312546"/>
            <a:ext cx="35401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25" dirty="0">
                <a:solidFill>
                  <a:srgbClr val="006FC0"/>
                </a:solidFill>
              </a:rPr>
              <a:t>tRNA’nın</a:t>
            </a:r>
            <a:r>
              <a:rPr spc="-335" dirty="0">
                <a:solidFill>
                  <a:srgbClr val="006FC0"/>
                </a:solidFill>
              </a:rPr>
              <a:t> </a:t>
            </a:r>
            <a:r>
              <a:rPr spc="-420" dirty="0">
                <a:solidFill>
                  <a:srgbClr val="006FC0"/>
                </a:solidFill>
              </a:rPr>
              <a:t>Yapısı</a:t>
            </a:r>
          </a:p>
        </p:txBody>
      </p:sp>
      <p:sp>
        <p:nvSpPr>
          <p:cNvPr id="5" name="object 5"/>
          <p:cNvSpPr/>
          <p:nvPr/>
        </p:nvSpPr>
        <p:spPr>
          <a:xfrm>
            <a:off x="4424172" y="1508232"/>
            <a:ext cx="4242100" cy="4396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590" y="1389400"/>
            <a:ext cx="5356860" cy="447230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525"/>
              </a:spcBef>
            </a:pPr>
            <a:r>
              <a:rPr sz="3200" b="1" spc="-215" dirty="0">
                <a:latin typeface="Arial"/>
                <a:cs typeface="Arial"/>
              </a:rPr>
              <a:t>Aminoasit </a:t>
            </a:r>
            <a:r>
              <a:rPr sz="3200" b="1" spc="-190" dirty="0">
                <a:latin typeface="Arial"/>
                <a:cs typeface="Arial"/>
              </a:rPr>
              <a:t>alıcı </a:t>
            </a:r>
            <a:r>
              <a:rPr sz="3200" b="1" spc="-229" dirty="0">
                <a:latin typeface="Arial"/>
                <a:cs typeface="Arial"/>
              </a:rPr>
              <a:t>kol</a:t>
            </a:r>
            <a:endParaRPr sz="3200" dirty="0">
              <a:latin typeface="Arial"/>
              <a:cs typeface="Arial"/>
            </a:endParaRPr>
          </a:p>
          <a:p>
            <a:pPr marL="355600" marR="5080" indent="-342900">
              <a:lnSpc>
                <a:spcPts val="292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30" dirty="0">
                <a:latin typeface="Arial"/>
                <a:cs typeface="Arial"/>
              </a:rPr>
              <a:t>3’ </a:t>
            </a:r>
            <a:r>
              <a:rPr sz="2700" spc="-130" dirty="0">
                <a:latin typeface="Arial"/>
                <a:cs typeface="Arial"/>
              </a:rPr>
              <a:t>ucunda </a:t>
            </a:r>
            <a:r>
              <a:rPr sz="2700" spc="-100" dirty="0">
                <a:latin typeface="Arial"/>
                <a:cs typeface="Arial"/>
              </a:rPr>
              <a:t>çıkıntı </a:t>
            </a:r>
            <a:r>
              <a:rPr sz="2700" spc="-150" dirty="0">
                <a:latin typeface="Arial"/>
                <a:cs typeface="Arial"/>
              </a:rPr>
              <a:t>yapan </a:t>
            </a:r>
            <a:r>
              <a:rPr sz="2700" spc="-425" dirty="0">
                <a:latin typeface="Arial"/>
                <a:cs typeface="Arial"/>
              </a:rPr>
              <a:t>CCA </a:t>
            </a:r>
            <a:r>
              <a:rPr sz="2700" spc="-105" dirty="0">
                <a:latin typeface="Arial"/>
                <a:cs typeface="Arial"/>
              </a:rPr>
              <a:t>dizisiyle  </a:t>
            </a:r>
            <a:r>
              <a:rPr sz="2700" spc="-125" dirty="0">
                <a:latin typeface="Arial"/>
                <a:cs typeface="Arial"/>
              </a:rPr>
              <a:t>sonlanan, </a:t>
            </a:r>
            <a:r>
              <a:rPr sz="2700" spc="-120" dirty="0">
                <a:latin typeface="Arial"/>
                <a:cs typeface="Arial"/>
              </a:rPr>
              <a:t>karşılıklı </a:t>
            </a:r>
            <a:r>
              <a:rPr sz="2700" spc="-105" dirty="0">
                <a:latin typeface="Arial"/>
                <a:cs typeface="Arial"/>
              </a:rPr>
              <a:t>olarak </a:t>
            </a:r>
            <a:r>
              <a:rPr sz="2700" spc="-160" dirty="0">
                <a:latin typeface="Arial"/>
                <a:cs typeface="Arial"/>
              </a:rPr>
              <a:t>eşleşmiş  </a:t>
            </a:r>
            <a:r>
              <a:rPr sz="2700" spc="-135" dirty="0">
                <a:latin typeface="Arial"/>
                <a:cs typeface="Arial"/>
              </a:rPr>
              <a:t>bazlardan </a:t>
            </a:r>
            <a:r>
              <a:rPr sz="2700" spc="-125" dirty="0">
                <a:latin typeface="Arial"/>
                <a:cs typeface="Arial"/>
              </a:rPr>
              <a:t>oluşan</a:t>
            </a:r>
            <a:r>
              <a:rPr sz="2700" spc="-229" dirty="0">
                <a:latin typeface="Arial"/>
                <a:cs typeface="Arial"/>
              </a:rPr>
              <a:t> </a:t>
            </a:r>
            <a:r>
              <a:rPr sz="2700" spc="-140" dirty="0">
                <a:latin typeface="Arial"/>
                <a:cs typeface="Arial"/>
              </a:rPr>
              <a:t>kısım.</a:t>
            </a:r>
            <a:endParaRPr sz="27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7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70" dirty="0">
                <a:latin typeface="Arial"/>
                <a:cs typeface="Arial"/>
              </a:rPr>
              <a:t>Aa’lerin </a:t>
            </a:r>
            <a:r>
              <a:rPr sz="2700" spc="-180" dirty="0">
                <a:latin typeface="Arial"/>
                <a:cs typeface="Arial"/>
              </a:rPr>
              <a:t>tRNA’ya </a:t>
            </a:r>
            <a:r>
              <a:rPr sz="2700" spc="-145" dirty="0">
                <a:latin typeface="Arial"/>
                <a:cs typeface="Arial"/>
              </a:rPr>
              <a:t>bağlandığı</a:t>
            </a:r>
            <a:r>
              <a:rPr sz="2700" spc="-204" dirty="0">
                <a:latin typeface="Arial"/>
                <a:cs typeface="Arial"/>
              </a:rPr>
              <a:t> </a:t>
            </a:r>
            <a:r>
              <a:rPr sz="2700" spc="-110" dirty="0">
                <a:latin typeface="Arial"/>
                <a:cs typeface="Arial"/>
              </a:rPr>
              <a:t>bölge.</a:t>
            </a:r>
            <a:endParaRPr sz="2700" dirty="0">
              <a:latin typeface="Arial"/>
              <a:cs typeface="Arial"/>
            </a:endParaRPr>
          </a:p>
          <a:p>
            <a:pPr marL="756285" marR="149225" indent="-287020">
              <a:lnSpc>
                <a:spcPct val="90100"/>
              </a:lnSpc>
              <a:spcBef>
                <a:spcPts val="585"/>
              </a:spcBef>
            </a:pPr>
            <a:r>
              <a:rPr sz="2400" dirty="0">
                <a:latin typeface="Arial"/>
                <a:cs typeface="Arial"/>
              </a:rPr>
              <a:t>– </a:t>
            </a:r>
            <a:r>
              <a:rPr sz="2400" spc="-70" dirty="0">
                <a:latin typeface="Arial"/>
                <a:cs typeface="Arial"/>
              </a:rPr>
              <a:t>Aa’ler </a:t>
            </a:r>
            <a:r>
              <a:rPr sz="2400" spc="-90" dirty="0">
                <a:latin typeface="Arial"/>
                <a:cs typeface="Arial"/>
              </a:rPr>
              <a:t>karboksil </a:t>
            </a:r>
            <a:r>
              <a:rPr sz="2400" spc="-75" dirty="0">
                <a:latin typeface="Arial"/>
                <a:cs typeface="Arial"/>
              </a:rPr>
              <a:t>grupları </a:t>
            </a:r>
            <a:r>
              <a:rPr sz="2400" spc="-40" dirty="0">
                <a:latin typeface="Arial"/>
                <a:cs typeface="Arial"/>
              </a:rPr>
              <a:t>ile </a:t>
            </a:r>
            <a:r>
              <a:rPr sz="2400" spc="-135" dirty="0">
                <a:latin typeface="Arial"/>
                <a:cs typeface="Arial"/>
              </a:rPr>
              <a:t>tRNA’nın  </a:t>
            </a:r>
            <a:r>
              <a:rPr sz="2400" spc="-30" dirty="0">
                <a:latin typeface="Arial"/>
                <a:cs typeface="Arial"/>
              </a:rPr>
              <a:t>3’ </a:t>
            </a:r>
            <a:r>
              <a:rPr sz="2400" spc="-100" dirty="0">
                <a:latin typeface="Arial"/>
                <a:cs typeface="Arial"/>
              </a:rPr>
              <a:t>ucundaki </a:t>
            </a:r>
            <a:r>
              <a:rPr sz="2400" spc="-75" dirty="0">
                <a:latin typeface="Arial"/>
                <a:cs typeface="Arial"/>
              </a:rPr>
              <a:t>A’in </a:t>
            </a:r>
            <a:r>
              <a:rPr sz="2400" spc="-265" dirty="0">
                <a:latin typeface="Arial"/>
                <a:cs typeface="Arial"/>
              </a:rPr>
              <a:t>OH </a:t>
            </a:r>
            <a:r>
              <a:rPr sz="2400" spc="-95" dirty="0">
                <a:latin typeface="Arial"/>
                <a:cs typeface="Arial"/>
              </a:rPr>
              <a:t>grubuna  </a:t>
            </a:r>
            <a:r>
              <a:rPr sz="2400" spc="-105" dirty="0">
                <a:latin typeface="Arial"/>
                <a:cs typeface="Arial"/>
              </a:rPr>
              <a:t>bağlanırlar.</a:t>
            </a:r>
            <a:endParaRPr sz="2400" dirty="0">
              <a:latin typeface="Arial"/>
              <a:cs typeface="Arial"/>
            </a:endParaRPr>
          </a:p>
          <a:p>
            <a:pPr marL="355600" marR="187960" indent="-342900">
              <a:lnSpc>
                <a:spcPts val="292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65" dirty="0">
                <a:latin typeface="Arial"/>
                <a:cs typeface="Arial"/>
              </a:rPr>
              <a:t>Aa’leri </a:t>
            </a:r>
            <a:r>
              <a:rPr sz="2700" spc="-185" dirty="0">
                <a:latin typeface="Arial"/>
                <a:cs typeface="Arial"/>
              </a:rPr>
              <a:t>tRNA’ya </a:t>
            </a:r>
            <a:r>
              <a:rPr sz="2700" spc="-229" dirty="0">
                <a:latin typeface="Arial"/>
                <a:cs typeface="Arial"/>
              </a:rPr>
              <a:t>ATP’den </a:t>
            </a:r>
            <a:r>
              <a:rPr sz="2700" spc="-170" dirty="0">
                <a:latin typeface="Arial"/>
                <a:cs typeface="Arial"/>
              </a:rPr>
              <a:t>sağlanan  </a:t>
            </a:r>
            <a:r>
              <a:rPr sz="2700" spc="-55" dirty="0">
                <a:latin typeface="Arial"/>
                <a:cs typeface="Arial"/>
              </a:rPr>
              <a:t>enerji </a:t>
            </a:r>
            <a:r>
              <a:rPr sz="2700" spc="-40" dirty="0">
                <a:latin typeface="Arial"/>
                <a:cs typeface="Arial"/>
              </a:rPr>
              <a:t>ile </a:t>
            </a:r>
            <a:r>
              <a:rPr sz="2700" spc="-120" dirty="0">
                <a:latin typeface="Arial"/>
                <a:cs typeface="Arial"/>
              </a:rPr>
              <a:t>amino-açil-tRNA</a:t>
            </a:r>
            <a:r>
              <a:rPr sz="2700" spc="-370" dirty="0">
                <a:latin typeface="Arial"/>
                <a:cs typeface="Arial"/>
              </a:rPr>
              <a:t> </a:t>
            </a:r>
            <a:r>
              <a:rPr sz="2700" spc="-130" dirty="0">
                <a:latin typeface="Arial"/>
                <a:cs typeface="Arial"/>
              </a:rPr>
              <a:t>sentetaz  </a:t>
            </a:r>
            <a:r>
              <a:rPr sz="2700" spc="-100" dirty="0">
                <a:latin typeface="Arial"/>
                <a:cs typeface="Arial"/>
              </a:rPr>
              <a:t>enzimi</a:t>
            </a:r>
            <a:r>
              <a:rPr sz="2700" spc="-165" dirty="0">
                <a:latin typeface="Arial"/>
                <a:cs typeface="Arial"/>
              </a:rPr>
              <a:t> </a:t>
            </a:r>
            <a:r>
              <a:rPr sz="2700" spc="-150" dirty="0">
                <a:latin typeface="Arial"/>
                <a:cs typeface="Arial"/>
              </a:rPr>
              <a:t>bağlar.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3417" y="496950"/>
            <a:ext cx="32188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00" dirty="0">
                <a:solidFill>
                  <a:srgbClr val="006FC0"/>
                </a:solidFill>
              </a:rPr>
              <a:t>tRNA’nın</a:t>
            </a:r>
            <a:r>
              <a:rPr sz="4000" spc="-245" dirty="0">
                <a:solidFill>
                  <a:srgbClr val="006FC0"/>
                </a:solidFill>
              </a:rPr>
              <a:t> </a:t>
            </a:r>
            <a:r>
              <a:rPr sz="4000" spc="-390" dirty="0">
                <a:solidFill>
                  <a:srgbClr val="006FC0"/>
                </a:solidFill>
              </a:rPr>
              <a:t>Yapısı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5927386" y="2143716"/>
            <a:ext cx="2994829" cy="3662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065" y="1510740"/>
            <a:ext cx="4478655" cy="436753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484"/>
              </a:spcBef>
            </a:pPr>
            <a:r>
              <a:rPr sz="3200" b="1" spc="-220" dirty="0">
                <a:latin typeface="Arial"/>
                <a:cs typeface="Arial"/>
              </a:rPr>
              <a:t>Antikodon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spc="-229" dirty="0">
                <a:latin typeface="Arial"/>
                <a:cs typeface="Arial"/>
              </a:rPr>
              <a:t>kolu</a:t>
            </a:r>
            <a:endParaRPr sz="3200">
              <a:latin typeface="Arial"/>
              <a:cs typeface="Arial"/>
            </a:endParaRPr>
          </a:p>
          <a:p>
            <a:pPr marL="355600" marR="533400" indent="-342900">
              <a:lnSpc>
                <a:spcPct val="9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45" dirty="0">
                <a:latin typeface="Arial"/>
                <a:cs typeface="Arial"/>
              </a:rPr>
              <a:t>Bu </a:t>
            </a:r>
            <a:r>
              <a:rPr sz="3200" spc="-140" dirty="0">
                <a:latin typeface="Arial"/>
                <a:cs typeface="Arial"/>
              </a:rPr>
              <a:t>kolda </a:t>
            </a:r>
            <a:r>
              <a:rPr sz="3200" spc="-220" dirty="0">
                <a:latin typeface="Arial"/>
                <a:cs typeface="Arial"/>
              </a:rPr>
              <a:t>mRNA’daki  </a:t>
            </a:r>
            <a:r>
              <a:rPr sz="3200" spc="-150" dirty="0">
                <a:latin typeface="Arial"/>
                <a:cs typeface="Arial"/>
              </a:rPr>
              <a:t>kodona </a:t>
            </a:r>
            <a:r>
              <a:rPr sz="3200" spc="-160" dirty="0">
                <a:latin typeface="Arial"/>
                <a:cs typeface="Arial"/>
              </a:rPr>
              <a:t>karsılık </a:t>
            </a:r>
            <a:r>
              <a:rPr sz="3200" spc="-150" dirty="0">
                <a:latin typeface="Arial"/>
                <a:cs typeface="Arial"/>
              </a:rPr>
              <a:t>gelen  </a:t>
            </a:r>
            <a:r>
              <a:rPr sz="3200" spc="-60" dirty="0">
                <a:latin typeface="Arial"/>
                <a:cs typeface="Arial"/>
              </a:rPr>
              <a:t>nükleotid </a:t>
            </a:r>
            <a:r>
              <a:rPr sz="3200" spc="-125" dirty="0">
                <a:latin typeface="Arial"/>
                <a:cs typeface="Arial"/>
              </a:rPr>
              <a:t>dizisi</a:t>
            </a:r>
            <a:r>
              <a:rPr sz="3200" spc="-2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vardır.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9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0" dirty="0">
                <a:latin typeface="Arial"/>
                <a:cs typeface="Arial"/>
              </a:rPr>
              <a:t>Kodonlardaki </a:t>
            </a:r>
            <a:r>
              <a:rPr sz="3200" spc="-110" dirty="0">
                <a:latin typeface="Arial"/>
                <a:cs typeface="Arial"/>
              </a:rPr>
              <a:t>üçlü</a:t>
            </a:r>
            <a:r>
              <a:rPr sz="3200" spc="-220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bazlar,  </a:t>
            </a:r>
            <a:r>
              <a:rPr sz="3200" spc="-110" dirty="0">
                <a:latin typeface="Arial"/>
                <a:cs typeface="Arial"/>
              </a:rPr>
              <a:t>antikodonda </a:t>
            </a:r>
            <a:r>
              <a:rPr sz="3200" spc="-85" dirty="0">
                <a:latin typeface="Arial"/>
                <a:cs typeface="Arial"/>
              </a:rPr>
              <a:t>antiparalel  </a:t>
            </a:r>
            <a:r>
              <a:rPr sz="3200" spc="-135" dirty="0">
                <a:latin typeface="Arial"/>
                <a:cs typeface="Arial"/>
              </a:rPr>
              <a:t>yönde </a:t>
            </a:r>
            <a:r>
              <a:rPr sz="3200" spc="-175" dirty="0">
                <a:latin typeface="Arial"/>
                <a:cs typeface="Arial"/>
              </a:rPr>
              <a:t>devam</a:t>
            </a:r>
            <a:r>
              <a:rPr sz="3200" spc="-229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eder.</a:t>
            </a:r>
            <a:endParaRPr sz="3200">
              <a:latin typeface="Arial"/>
              <a:cs typeface="Arial"/>
            </a:endParaRPr>
          </a:p>
          <a:p>
            <a:pPr marL="355600" marR="29209" indent="-342900">
              <a:lnSpc>
                <a:spcPts val="3460"/>
              </a:lnSpc>
              <a:spcBef>
                <a:spcPts val="81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75" dirty="0">
                <a:latin typeface="Arial"/>
                <a:cs typeface="Arial"/>
              </a:rPr>
              <a:t>tRNA’nın </a:t>
            </a:r>
            <a:r>
              <a:rPr sz="3200" spc="-150" dirty="0">
                <a:latin typeface="Arial"/>
                <a:cs typeface="Arial"/>
              </a:rPr>
              <a:t>özgünlüğünden  </a:t>
            </a:r>
            <a:r>
              <a:rPr sz="3200" spc="-114" dirty="0">
                <a:latin typeface="Arial"/>
                <a:cs typeface="Arial"/>
              </a:rPr>
              <a:t>sorumludur.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3417" y="266446"/>
            <a:ext cx="32188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00" dirty="0">
                <a:solidFill>
                  <a:srgbClr val="006FC0"/>
                </a:solidFill>
              </a:rPr>
              <a:t>tRNA’nın</a:t>
            </a:r>
            <a:r>
              <a:rPr sz="4000" spc="-245" dirty="0">
                <a:solidFill>
                  <a:srgbClr val="006FC0"/>
                </a:solidFill>
              </a:rPr>
              <a:t> </a:t>
            </a:r>
            <a:r>
              <a:rPr sz="4000" spc="-390" dirty="0">
                <a:solidFill>
                  <a:srgbClr val="006FC0"/>
                </a:solidFill>
              </a:rPr>
              <a:t>Yapısı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5435600" y="1700212"/>
            <a:ext cx="3371850" cy="38668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91571"/>
            <a:ext cx="4365625" cy="4300855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20040">
              <a:lnSpc>
                <a:spcPct val="100000"/>
              </a:lnSpc>
              <a:spcBef>
                <a:spcPts val="990"/>
              </a:spcBef>
            </a:pPr>
            <a:r>
              <a:rPr sz="3600" b="1" spc="-330" dirty="0">
                <a:latin typeface="Arial"/>
                <a:cs typeface="Arial"/>
              </a:rPr>
              <a:t>D</a:t>
            </a:r>
            <a:r>
              <a:rPr sz="3600" b="1" spc="-195" dirty="0">
                <a:latin typeface="Arial"/>
                <a:cs typeface="Arial"/>
              </a:rPr>
              <a:t> </a:t>
            </a:r>
            <a:r>
              <a:rPr sz="3600" b="1" spc="-254" dirty="0">
                <a:latin typeface="Arial"/>
                <a:cs typeface="Arial"/>
              </a:rPr>
              <a:t>kolu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65" dirty="0">
                <a:latin typeface="Arial"/>
                <a:cs typeface="Arial"/>
              </a:rPr>
              <a:t>Dihidrouridin </a:t>
            </a:r>
            <a:r>
              <a:rPr sz="3200" spc="-180" dirty="0">
                <a:latin typeface="Arial"/>
                <a:cs typeface="Arial"/>
              </a:rPr>
              <a:t>(D)</a:t>
            </a:r>
            <a:r>
              <a:rPr sz="3200" spc="-260" dirty="0">
                <a:latin typeface="Arial"/>
                <a:cs typeface="Arial"/>
              </a:rPr>
              <a:t> </a:t>
            </a:r>
            <a:r>
              <a:rPr sz="3200" spc="-215" dirty="0">
                <a:latin typeface="Arial"/>
                <a:cs typeface="Arial"/>
              </a:rPr>
              <a:t>bazı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3200" spc="-105" dirty="0">
                <a:latin typeface="Arial"/>
                <a:cs typeface="Arial"/>
              </a:rPr>
              <a:t>içerdiğinden </a:t>
            </a:r>
            <a:r>
              <a:rPr sz="3200" spc="-100" dirty="0">
                <a:latin typeface="Arial"/>
                <a:cs typeface="Arial"/>
              </a:rPr>
              <a:t>bu </a:t>
            </a:r>
            <a:r>
              <a:rPr sz="3200" spc="-105" dirty="0">
                <a:latin typeface="Arial"/>
                <a:cs typeface="Arial"/>
              </a:rPr>
              <a:t>ismi</a:t>
            </a:r>
            <a:r>
              <a:rPr sz="3200" spc="-35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alır.</a:t>
            </a:r>
            <a:endParaRPr sz="3200">
              <a:latin typeface="Arial"/>
              <a:cs typeface="Arial"/>
            </a:endParaRPr>
          </a:p>
          <a:p>
            <a:pPr marL="355600" marR="1728470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80" dirty="0">
                <a:latin typeface="Arial"/>
                <a:cs typeface="Arial"/>
              </a:rPr>
              <a:t>Aa’lerin </a:t>
            </a:r>
            <a:r>
              <a:rPr sz="3200" spc="-235" dirty="0">
                <a:latin typeface="Arial"/>
                <a:cs typeface="Arial"/>
              </a:rPr>
              <a:t>tRNA  </a:t>
            </a:r>
            <a:r>
              <a:rPr sz="3200" spc="-105" dirty="0">
                <a:latin typeface="Arial"/>
                <a:cs typeface="Arial"/>
              </a:rPr>
              <a:t>molek</a:t>
            </a:r>
            <a:r>
              <a:rPr sz="3200" spc="-25" dirty="0">
                <a:latin typeface="Arial"/>
                <a:cs typeface="Arial"/>
              </a:rPr>
              <a:t>ül</a:t>
            </a:r>
            <a:r>
              <a:rPr sz="3200" spc="-30" dirty="0">
                <a:latin typeface="Arial"/>
                <a:cs typeface="Arial"/>
              </a:rPr>
              <a:t>l</a:t>
            </a:r>
            <a:r>
              <a:rPr sz="3200" spc="-80" dirty="0">
                <a:latin typeface="Arial"/>
                <a:cs typeface="Arial"/>
              </a:rPr>
              <a:t>erine</a:t>
            </a:r>
            <a:endParaRPr sz="3200">
              <a:latin typeface="Arial"/>
              <a:cs typeface="Arial"/>
            </a:endParaRPr>
          </a:p>
          <a:p>
            <a:pPr marL="355600" marR="43815">
              <a:lnSpc>
                <a:spcPct val="100000"/>
              </a:lnSpc>
              <a:spcBef>
                <a:spcPts val="5"/>
              </a:spcBef>
            </a:pPr>
            <a:r>
              <a:rPr sz="3200" spc="-140" dirty="0">
                <a:latin typeface="Arial"/>
                <a:cs typeface="Arial"/>
              </a:rPr>
              <a:t>bağlanmalarını </a:t>
            </a:r>
            <a:r>
              <a:rPr sz="3200" spc="-215" dirty="0">
                <a:latin typeface="Arial"/>
                <a:cs typeface="Arial"/>
              </a:rPr>
              <a:t>sağlayan  </a:t>
            </a:r>
            <a:r>
              <a:rPr sz="3200" spc="-105" dirty="0">
                <a:latin typeface="Arial"/>
                <a:cs typeface="Arial"/>
              </a:rPr>
              <a:t>amino </a:t>
            </a:r>
            <a:r>
              <a:rPr sz="3200" spc="-114" dirty="0">
                <a:latin typeface="Arial"/>
                <a:cs typeface="Arial"/>
              </a:rPr>
              <a:t>açil</a:t>
            </a:r>
            <a:r>
              <a:rPr sz="3200" spc="-229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sentetaz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00" dirty="0">
                <a:latin typeface="Arial"/>
                <a:cs typeface="Arial"/>
              </a:rPr>
              <a:t>enzimini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tanır.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3417" y="496950"/>
            <a:ext cx="32188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00" dirty="0">
                <a:solidFill>
                  <a:srgbClr val="006FC0"/>
                </a:solidFill>
              </a:rPr>
              <a:t>tRNA’nın</a:t>
            </a:r>
            <a:r>
              <a:rPr sz="4000" spc="-245" dirty="0">
                <a:solidFill>
                  <a:srgbClr val="006FC0"/>
                </a:solidFill>
              </a:rPr>
              <a:t> </a:t>
            </a:r>
            <a:r>
              <a:rPr sz="4000" spc="-390" dirty="0">
                <a:solidFill>
                  <a:srgbClr val="006FC0"/>
                </a:solidFill>
              </a:rPr>
              <a:t>Yapısı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5927386" y="2143716"/>
            <a:ext cx="2994829" cy="3662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48326" y="1700212"/>
            <a:ext cx="3800475" cy="3889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249745"/>
            <a:ext cx="5192395" cy="444055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68605">
              <a:lnSpc>
                <a:spcPct val="100000"/>
              </a:lnSpc>
              <a:spcBef>
                <a:spcPts val="500"/>
              </a:spcBef>
            </a:pPr>
            <a:r>
              <a:rPr sz="3200" b="1" spc="-350" dirty="0">
                <a:latin typeface="Arial"/>
                <a:cs typeface="Arial"/>
              </a:rPr>
              <a:t>TψC</a:t>
            </a:r>
            <a:r>
              <a:rPr sz="3200" b="1" spc="-175" dirty="0">
                <a:latin typeface="Arial"/>
                <a:cs typeface="Arial"/>
              </a:rPr>
              <a:t> </a:t>
            </a:r>
            <a:r>
              <a:rPr sz="3200" b="1" spc="-229" dirty="0">
                <a:latin typeface="Arial"/>
                <a:cs typeface="Arial"/>
              </a:rPr>
              <a:t>kolu</a:t>
            </a:r>
            <a:endParaRPr sz="3200">
              <a:latin typeface="Arial"/>
              <a:cs typeface="Arial"/>
            </a:endParaRPr>
          </a:p>
          <a:p>
            <a:pPr marL="355600" marR="389255" indent="-342900">
              <a:lnSpc>
                <a:spcPts val="3240"/>
              </a:lnSpc>
              <a:spcBef>
                <a:spcPts val="77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10" dirty="0">
                <a:latin typeface="Arial"/>
                <a:cs typeface="Arial"/>
              </a:rPr>
              <a:t>Timin </a:t>
            </a:r>
            <a:r>
              <a:rPr sz="3000" spc="-160" dirty="0">
                <a:latin typeface="Arial"/>
                <a:cs typeface="Arial"/>
              </a:rPr>
              <a:t>(T), </a:t>
            </a:r>
            <a:r>
              <a:rPr sz="3000" spc="-85" dirty="0">
                <a:latin typeface="Arial"/>
                <a:cs typeface="Arial"/>
              </a:rPr>
              <a:t>psödouridin </a:t>
            </a:r>
            <a:r>
              <a:rPr sz="3000" spc="-60" dirty="0">
                <a:latin typeface="Arial"/>
                <a:cs typeface="Arial"/>
              </a:rPr>
              <a:t>(ψ)</a:t>
            </a:r>
            <a:r>
              <a:rPr sz="3000" spc="-355" dirty="0">
                <a:latin typeface="Arial"/>
                <a:cs typeface="Arial"/>
              </a:rPr>
              <a:t> </a:t>
            </a:r>
            <a:r>
              <a:rPr sz="3000" spc="-175" dirty="0">
                <a:latin typeface="Arial"/>
                <a:cs typeface="Arial"/>
              </a:rPr>
              <a:t>ve  </a:t>
            </a:r>
            <a:r>
              <a:rPr sz="3000" spc="-100" dirty="0">
                <a:latin typeface="Arial"/>
                <a:cs typeface="Arial"/>
              </a:rPr>
              <a:t>sitozin </a:t>
            </a:r>
            <a:r>
              <a:rPr sz="3000" spc="-254" dirty="0">
                <a:latin typeface="Arial"/>
                <a:cs typeface="Arial"/>
              </a:rPr>
              <a:t>(C) </a:t>
            </a:r>
            <a:r>
              <a:rPr sz="3000" spc="-140" dirty="0">
                <a:latin typeface="Arial"/>
                <a:cs typeface="Arial"/>
              </a:rPr>
              <a:t>bazları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içerir.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320" dirty="0">
                <a:latin typeface="Arial"/>
                <a:cs typeface="Arial"/>
              </a:rPr>
              <a:t>D </a:t>
            </a:r>
            <a:r>
              <a:rPr sz="3000" spc="-100" dirty="0">
                <a:latin typeface="Arial"/>
                <a:cs typeface="Arial"/>
              </a:rPr>
              <a:t>kolunun zıt </a:t>
            </a:r>
            <a:r>
              <a:rPr sz="3000" spc="-125" dirty="0">
                <a:latin typeface="Arial"/>
                <a:cs typeface="Arial"/>
              </a:rPr>
              <a:t>yönünde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bulunur.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80" dirty="0">
                <a:latin typeface="Arial"/>
                <a:cs typeface="Arial"/>
              </a:rPr>
              <a:t>Ribozomu </a:t>
            </a:r>
            <a:r>
              <a:rPr sz="3000" spc="-125" dirty="0">
                <a:latin typeface="Arial"/>
                <a:cs typeface="Arial"/>
              </a:rPr>
              <a:t>tanıyan</a:t>
            </a:r>
            <a:r>
              <a:rPr sz="3000" spc="-165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koldur.</a:t>
            </a:r>
            <a:endParaRPr sz="3000">
              <a:latin typeface="Arial"/>
              <a:cs typeface="Arial"/>
            </a:endParaRPr>
          </a:p>
          <a:p>
            <a:pPr marL="194945">
              <a:lnSpc>
                <a:spcPct val="100000"/>
              </a:lnSpc>
              <a:spcBef>
                <a:spcPts val="380"/>
              </a:spcBef>
            </a:pPr>
            <a:r>
              <a:rPr sz="3200" b="1" spc="-285" dirty="0">
                <a:latin typeface="Arial"/>
                <a:cs typeface="Arial"/>
              </a:rPr>
              <a:t>Değişken </a:t>
            </a:r>
            <a:r>
              <a:rPr sz="3200" b="1" spc="-180" dirty="0">
                <a:latin typeface="Arial"/>
                <a:cs typeface="Arial"/>
              </a:rPr>
              <a:t>(ekstra)</a:t>
            </a:r>
            <a:r>
              <a:rPr sz="3200" b="1" spc="-95" dirty="0">
                <a:latin typeface="Arial"/>
                <a:cs typeface="Arial"/>
              </a:rPr>
              <a:t> </a:t>
            </a:r>
            <a:r>
              <a:rPr sz="3200" b="1" spc="-229" dirty="0">
                <a:latin typeface="Arial"/>
                <a:cs typeface="Arial"/>
              </a:rPr>
              <a:t>kol</a:t>
            </a:r>
            <a:endParaRPr sz="3200">
              <a:latin typeface="Arial"/>
              <a:cs typeface="Arial"/>
            </a:endParaRPr>
          </a:p>
          <a:p>
            <a:pPr marL="355600" marR="298450" indent="-342900">
              <a:lnSpc>
                <a:spcPts val="3240"/>
              </a:lnSpc>
              <a:spcBef>
                <a:spcPts val="77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35" dirty="0">
                <a:latin typeface="Arial"/>
                <a:cs typeface="Arial"/>
              </a:rPr>
              <a:t>tRNA’ların %75’inde</a:t>
            </a:r>
            <a:r>
              <a:rPr sz="3000" spc="-240" dirty="0">
                <a:latin typeface="Arial"/>
                <a:cs typeface="Arial"/>
              </a:rPr>
              <a:t> </a:t>
            </a:r>
            <a:r>
              <a:rPr sz="3000" spc="-170" dirty="0">
                <a:latin typeface="Arial"/>
                <a:cs typeface="Arial"/>
              </a:rPr>
              <a:t>değişken  </a:t>
            </a:r>
            <a:r>
              <a:rPr sz="3000" spc="-105" dirty="0">
                <a:latin typeface="Arial"/>
                <a:cs typeface="Arial"/>
              </a:rPr>
              <a:t>kol</a:t>
            </a:r>
            <a:r>
              <a:rPr sz="3000" spc="-185" dirty="0">
                <a:latin typeface="Arial"/>
                <a:cs typeface="Arial"/>
              </a:rPr>
              <a:t> </a:t>
            </a:r>
            <a:r>
              <a:rPr sz="3000" spc="-95" dirty="0">
                <a:latin typeface="Arial"/>
                <a:cs typeface="Arial"/>
              </a:rPr>
              <a:t>mevcuttur.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65" dirty="0">
                <a:latin typeface="Arial"/>
                <a:cs typeface="Arial"/>
              </a:rPr>
              <a:t>tRNA’nın </a:t>
            </a:r>
            <a:r>
              <a:rPr sz="3000" spc="-135" dirty="0">
                <a:latin typeface="Arial"/>
                <a:cs typeface="Arial"/>
              </a:rPr>
              <a:t>en </a:t>
            </a:r>
            <a:r>
              <a:rPr sz="3000" spc="-170" dirty="0">
                <a:latin typeface="Arial"/>
                <a:cs typeface="Arial"/>
              </a:rPr>
              <a:t>değişken</a:t>
            </a:r>
            <a:r>
              <a:rPr sz="3000" spc="-265" dirty="0">
                <a:latin typeface="Arial"/>
                <a:cs typeface="Arial"/>
              </a:rPr>
              <a:t> </a:t>
            </a:r>
            <a:r>
              <a:rPr sz="3000" spc="-165" dirty="0">
                <a:latin typeface="Arial"/>
                <a:cs typeface="Arial"/>
              </a:rPr>
              <a:t>kısmıdır.</a:t>
            </a:r>
            <a:endParaRPr sz="3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3417" y="338073"/>
            <a:ext cx="32188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00" dirty="0">
                <a:solidFill>
                  <a:srgbClr val="006FC0"/>
                </a:solidFill>
              </a:rPr>
              <a:t>tRNA’nın</a:t>
            </a:r>
            <a:r>
              <a:rPr sz="4000" spc="-245" dirty="0">
                <a:solidFill>
                  <a:srgbClr val="006FC0"/>
                </a:solidFill>
              </a:rPr>
              <a:t> </a:t>
            </a:r>
            <a:r>
              <a:rPr sz="4000" spc="-390" dirty="0">
                <a:solidFill>
                  <a:srgbClr val="006FC0"/>
                </a:solidFill>
              </a:rPr>
              <a:t>Yapısı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5897927" y="2561005"/>
            <a:ext cx="3053593" cy="316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5985" y="266446"/>
            <a:ext cx="48171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20" dirty="0">
                <a:solidFill>
                  <a:srgbClr val="006FC0"/>
                </a:solidFill>
              </a:rPr>
              <a:t>Ribozomal </a:t>
            </a:r>
            <a:r>
              <a:rPr sz="4000" spc="-455" dirty="0">
                <a:solidFill>
                  <a:srgbClr val="006FC0"/>
                </a:solidFill>
              </a:rPr>
              <a:t>RNA</a:t>
            </a:r>
            <a:r>
              <a:rPr sz="4000" spc="-155" dirty="0">
                <a:solidFill>
                  <a:srgbClr val="006FC0"/>
                </a:solidFill>
              </a:rPr>
              <a:t> </a:t>
            </a:r>
            <a:r>
              <a:rPr sz="4000" spc="-280" dirty="0">
                <a:solidFill>
                  <a:srgbClr val="006FC0"/>
                </a:solidFill>
              </a:rPr>
              <a:t>(rRNA)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160144"/>
            <a:ext cx="8303260" cy="27065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906780" indent="-342900">
              <a:lnSpc>
                <a:spcPts val="3240"/>
              </a:lnSpc>
              <a:spcBef>
                <a:spcPts val="50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45" dirty="0">
                <a:latin typeface="Arial"/>
                <a:cs typeface="Arial"/>
              </a:rPr>
              <a:t>Ribozomların </a:t>
            </a:r>
            <a:r>
              <a:rPr sz="3000" spc="-180" dirty="0">
                <a:latin typeface="Arial"/>
                <a:cs typeface="Arial"/>
              </a:rPr>
              <a:t>yapısında </a:t>
            </a:r>
            <a:r>
              <a:rPr sz="3000" spc="-275" dirty="0">
                <a:latin typeface="Arial"/>
                <a:cs typeface="Arial"/>
              </a:rPr>
              <a:t>%60 </a:t>
            </a:r>
            <a:r>
              <a:rPr sz="3000" spc="-130" dirty="0">
                <a:latin typeface="Arial"/>
                <a:cs typeface="Arial"/>
              </a:rPr>
              <a:t>oranında </a:t>
            </a:r>
            <a:r>
              <a:rPr sz="3000" spc="-250" dirty="0">
                <a:latin typeface="Arial"/>
                <a:cs typeface="Arial"/>
              </a:rPr>
              <a:t>rRNA  </a:t>
            </a:r>
            <a:r>
              <a:rPr sz="3000" spc="-105" dirty="0">
                <a:latin typeface="Arial"/>
                <a:cs typeface="Arial"/>
              </a:rPr>
              <a:t>bulunur.</a:t>
            </a:r>
            <a:endParaRPr sz="3000" dirty="0">
              <a:latin typeface="Arial"/>
              <a:cs typeface="Arial"/>
            </a:endParaRPr>
          </a:p>
          <a:p>
            <a:pPr marL="355600" marR="211454" indent="-342900">
              <a:lnSpc>
                <a:spcPts val="3240"/>
              </a:lnSpc>
              <a:spcBef>
                <a:spcPts val="72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05" dirty="0">
                <a:latin typeface="Arial"/>
                <a:cs typeface="Arial"/>
              </a:rPr>
              <a:t>Ökaryotik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14" dirty="0">
                <a:latin typeface="Arial"/>
                <a:cs typeface="Arial"/>
              </a:rPr>
              <a:t>hücredeki </a:t>
            </a:r>
            <a:r>
              <a:rPr sz="3000" spc="-65" dirty="0">
                <a:latin typeface="Arial"/>
                <a:cs typeface="Arial"/>
              </a:rPr>
              <a:t>toplam </a:t>
            </a:r>
            <a:r>
              <a:rPr sz="3000" spc="-215" dirty="0" err="1">
                <a:latin typeface="Arial"/>
                <a:cs typeface="Arial"/>
              </a:rPr>
              <a:t>RNA’nın</a:t>
            </a:r>
            <a:r>
              <a:rPr sz="3000" spc="-535" dirty="0">
                <a:latin typeface="Arial"/>
                <a:cs typeface="Arial"/>
              </a:rPr>
              <a:t> </a:t>
            </a:r>
            <a:r>
              <a:rPr lang="tr-TR" sz="3000" spc="-535" dirty="0" smtClean="0">
                <a:latin typeface="Arial"/>
                <a:cs typeface="Arial"/>
              </a:rPr>
              <a:t> </a:t>
            </a:r>
            <a:r>
              <a:rPr lang="tr-TR" sz="3000" spc="-535" dirty="0" smtClean="0">
                <a:latin typeface="Arial" panose="020B0604020202020204" pitchFamily="34" charset="0"/>
                <a:cs typeface="Arial" panose="020B0604020202020204" pitchFamily="34" charset="0"/>
              </a:rPr>
              <a:t>y a k l a  ş ı k </a:t>
            </a:r>
            <a:r>
              <a:rPr sz="3000" spc="-190" dirty="0" smtClean="0">
                <a:latin typeface="Arial"/>
                <a:cs typeface="Arial"/>
              </a:rPr>
              <a:t>%80-85  </a:t>
            </a:r>
            <a:r>
              <a:rPr sz="3000" spc="-140" dirty="0">
                <a:latin typeface="Arial"/>
                <a:cs typeface="Arial"/>
              </a:rPr>
              <a:t>kadarı</a:t>
            </a:r>
            <a:r>
              <a:rPr sz="3000" spc="-185" dirty="0">
                <a:latin typeface="Arial"/>
                <a:cs typeface="Arial"/>
              </a:rPr>
              <a:t> </a:t>
            </a:r>
            <a:r>
              <a:rPr sz="3000" spc="-204" dirty="0">
                <a:latin typeface="Arial"/>
                <a:cs typeface="Arial"/>
              </a:rPr>
              <a:t>rRNA’dır.</a:t>
            </a:r>
            <a:endParaRPr sz="3000" dirty="0">
              <a:latin typeface="Arial"/>
              <a:cs typeface="Arial"/>
            </a:endParaRPr>
          </a:p>
          <a:p>
            <a:pPr marL="355600" marR="5080" indent="-342900">
              <a:lnSpc>
                <a:spcPts val="324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50" dirty="0">
                <a:latin typeface="Arial"/>
                <a:cs typeface="Arial"/>
              </a:rPr>
              <a:t>rRNA </a:t>
            </a:r>
            <a:r>
              <a:rPr sz="3000" spc="-105" dirty="0">
                <a:latin typeface="Arial"/>
                <a:cs typeface="Arial"/>
              </a:rPr>
              <a:t>ribozomu </a:t>
            </a:r>
            <a:r>
              <a:rPr sz="3000" spc="-90" dirty="0">
                <a:latin typeface="Arial"/>
                <a:cs typeface="Arial"/>
              </a:rPr>
              <a:t>oluşturan </a:t>
            </a:r>
            <a:r>
              <a:rPr sz="3000" spc="-65" dirty="0">
                <a:latin typeface="Arial"/>
                <a:cs typeface="Arial"/>
              </a:rPr>
              <a:t>proteinlere </a:t>
            </a:r>
            <a:r>
              <a:rPr sz="3000" spc="-145" dirty="0">
                <a:latin typeface="Arial"/>
                <a:cs typeface="Arial"/>
              </a:rPr>
              <a:t>bağlı</a:t>
            </a:r>
            <a:r>
              <a:rPr sz="3000" spc="-280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olarak  </a:t>
            </a:r>
            <a:r>
              <a:rPr sz="3000" spc="-105" dirty="0" err="1">
                <a:latin typeface="Arial"/>
                <a:cs typeface="Arial"/>
              </a:rPr>
              <a:t>bulunur</a:t>
            </a:r>
            <a:r>
              <a:rPr sz="3000" spc="-105" dirty="0" smtClean="0">
                <a:latin typeface="Arial"/>
                <a:cs typeface="Arial"/>
              </a:rPr>
              <a:t>.</a:t>
            </a:r>
            <a:endParaRPr sz="3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039736"/>
            <a:ext cx="7854315" cy="529209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35" dirty="0">
                <a:latin typeface="Arial"/>
                <a:cs typeface="Arial"/>
              </a:rPr>
              <a:t>Bu </a:t>
            </a:r>
            <a:r>
              <a:rPr sz="3000" spc="-130" dirty="0">
                <a:latin typeface="Arial"/>
                <a:cs typeface="Arial"/>
              </a:rPr>
              <a:t>öncü </a:t>
            </a:r>
            <a:r>
              <a:rPr sz="3000" spc="-310" dirty="0">
                <a:latin typeface="Arial"/>
                <a:cs typeface="Arial"/>
              </a:rPr>
              <a:t>45S</a:t>
            </a:r>
            <a:r>
              <a:rPr sz="3000" spc="-120" dirty="0">
                <a:latin typeface="Arial"/>
                <a:cs typeface="Arial"/>
              </a:rPr>
              <a:t> </a:t>
            </a:r>
            <a:r>
              <a:rPr sz="3000" spc="-215" dirty="0">
                <a:latin typeface="Arial"/>
                <a:cs typeface="Arial"/>
              </a:rPr>
              <a:t>rRNA’dan</a:t>
            </a:r>
            <a:endParaRPr sz="3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Char char="•"/>
              <a:tabLst>
                <a:tab pos="756285" algn="l"/>
                <a:tab pos="756920" algn="l"/>
              </a:tabLst>
            </a:pPr>
            <a:r>
              <a:rPr sz="2600" spc="-215" dirty="0">
                <a:latin typeface="Arial"/>
                <a:cs typeface="Arial"/>
              </a:rPr>
              <a:t>5.8S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Char char="•"/>
              <a:tabLst>
                <a:tab pos="756285" algn="l"/>
                <a:tab pos="756920" algn="l"/>
              </a:tabLst>
            </a:pPr>
            <a:r>
              <a:rPr sz="2600" spc="-265" dirty="0">
                <a:latin typeface="Arial"/>
                <a:cs typeface="Arial"/>
              </a:rPr>
              <a:t>18S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55" dirty="0">
                <a:latin typeface="Arial"/>
                <a:cs typeface="Arial"/>
              </a:rPr>
              <a:t>ve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•"/>
              <a:tabLst>
                <a:tab pos="756285" algn="l"/>
                <a:tab pos="756920" algn="l"/>
              </a:tabLst>
            </a:pPr>
            <a:r>
              <a:rPr sz="2600" spc="-114" dirty="0">
                <a:latin typeface="Arial"/>
                <a:cs typeface="Arial"/>
              </a:rPr>
              <a:t>28S’lik </a:t>
            </a:r>
            <a:r>
              <a:rPr sz="2600" spc="-130" dirty="0">
                <a:latin typeface="Arial"/>
                <a:cs typeface="Arial"/>
              </a:rPr>
              <a:t>rRNA’lar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spc="-114" dirty="0">
                <a:latin typeface="Arial"/>
                <a:cs typeface="Arial"/>
              </a:rPr>
              <a:t>oluşur.</a:t>
            </a:r>
            <a:endParaRPr sz="2600">
              <a:latin typeface="Arial"/>
              <a:cs typeface="Arial"/>
            </a:endParaRPr>
          </a:p>
          <a:p>
            <a:pPr marL="355600" marR="80645" indent="-342900">
              <a:lnSpc>
                <a:spcPct val="90000"/>
              </a:lnSpc>
              <a:spcBef>
                <a:spcPts val="625"/>
              </a:spcBef>
              <a:buChar char="•"/>
              <a:tabLst>
                <a:tab pos="428625" algn="l"/>
                <a:tab pos="429259" algn="l"/>
                <a:tab pos="2078355" algn="l"/>
              </a:tabLst>
            </a:pPr>
            <a:r>
              <a:rPr sz="2600" spc="-125" dirty="0">
                <a:latin typeface="Arial"/>
                <a:cs typeface="Arial"/>
              </a:rPr>
              <a:t>Bunlara </a:t>
            </a:r>
            <a:r>
              <a:rPr sz="2600" spc="-110" dirty="0">
                <a:latin typeface="Arial"/>
                <a:cs typeface="Arial"/>
              </a:rPr>
              <a:t>sitoplazmadan </a:t>
            </a:r>
            <a:r>
              <a:rPr sz="2600" spc="-125" dirty="0">
                <a:latin typeface="Arial"/>
                <a:cs typeface="Arial"/>
              </a:rPr>
              <a:t>gelen </a:t>
            </a:r>
            <a:r>
              <a:rPr sz="2600" spc="-90" dirty="0">
                <a:latin typeface="Arial"/>
                <a:cs typeface="Arial"/>
              </a:rPr>
              <a:t>ribozomal </a:t>
            </a:r>
            <a:r>
              <a:rPr sz="2600" spc="-35" dirty="0">
                <a:latin typeface="Arial"/>
                <a:cs typeface="Arial"/>
              </a:rPr>
              <a:t>proteinlerin</a:t>
            </a:r>
            <a:r>
              <a:rPr sz="2600" spc="-325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de  </a:t>
            </a:r>
            <a:r>
              <a:rPr sz="2600" spc="-114" dirty="0">
                <a:latin typeface="Arial"/>
                <a:cs typeface="Arial"/>
              </a:rPr>
              <a:t>katılmasıyla	</a:t>
            </a:r>
            <a:r>
              <a:rPr sz="2600" spc="-100" dirty="0">
                <a:latin typeface="Arial"/>
                <a:cs typeface="Arial"/>
              </a:rPr>
              <a:t>nükleusta büyük </a:t>
            </a:r>
            <a:r>
              <a:rPr sz="2600" spc="-10" dirty="0">
                <a:latin typeface="Arial"/>
                <a:cs typeface="Arial"/>
              </a:rPr>
              <a:t>bir </a:t>
            </a:r>
            <a:r>
              <a:rPr sz="2600" spc="-50" dirty="0">
                <a:latin typeface="Arial"/>
                <a:cs typeface="Arial"/>
              </a:rPr>
              <a:t>ribonükleoprotein  </a:t>
            </a:r>
            <a:r>
              <a:rPr sz="2600" spc="-114" dirty="0">
                <a:latin typeface="Arial"/>
                <a:cs typeface="Arial"/>
              </a:rPr>
              <a:t>kompleksi </a:t>
            </a:r>
            <a:r>
              <a:rPr sz="2600" spc="-145" dirty="0">
                <a:latin typeface="Arial"/>
                <a:cs typeface="Arial"/>
              </a:rPr>
              <a:t>meydana</a:t>
            </a:r>
            <a:r>
              <a:rPr sz="2600" spc="-210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gelir.</a:t>
            </a:r>
            <a:endParaRPr sz="2600">
              <a:latin typeface="Arial"/>
              <a:cs typeface="Arial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625"/>
              </a:spcBef>
              <a:buChar char="•"/>
              <a:tabLst>
                <a:tab pos="355600" algn="l"/>
              </a:tabLst>
            </a:pPr>
            <a:r>
              <a:rPr sz="2600" spc="-200" dirty="0">
                <a:latin typeface="Arial"/>
                <a:cs typeface="Arial"/>
              </a:rPr>
              <a:t>Bu </a:t>
            </a:r>
            <a:r>
              <a:rPr sz="2600" spc="-105" dirty="0">
                <a:latin typeface="Arial"/>
                <a:cs typeface="Arial"/>
              </a:rPr>
              <a:t>kompleksten </a:t>
            </a:r>
            <a:r>
              <a:rPr sz="2600" spc="-114" dirty="0">
                <a:latin typeface="Arial"/>
                <a:cs typeface="Arial"/>
              </a:rPr>
              <a:t>18S’lik </a:t>
            </a:r>
            <a:r>
              <a:rPr sz="2600" spc="-215" dirty="0">
                <a:latin typeface="Arial"/>
                <a:cs typeface="Arial"/>
              </a:rPr>
              <a:t>rRNA </a:t>
            </a:r>
            <a:r>
              <a:rPr sz="2600" spc="-110" dirty="0">
                <a:latin typeface="Arial"/>
                <a:cs typeface="Arial"/>
              </a:rPr>
              <a:t>ayrılarak </a:t>
            </a:r>
            <a:r>
              <a:rPr sz="2600" spc="-90" dirty="0">
                <a:latin typeface="Arial"/>
                <a:cs typeface="Arial"/>
              </a:rPr>
              <a:t>ribozomun </a:t>
            </a:r>
            <a:r>
              <a:rPr sz="2600" spc="-120" dirty="0">
                <a:latin typeface="Arial"/>
                <a:cs typeface="Arial"/>
              </a:rPr>
              <a:t>küçük  </a:t>
            </a:r>
            <a:r>
              <a:rPr sz="2600" spc="-10" dirty="0">
                <a:latin typeface="Arial"/>
                <a:cs typeface="Arial"/>
              </a:rPr>
              <a:t>alt </a:t>
            </a:r>
            <a:r>
              <a:rPr sz="2600" spc="-25" dirty="0">
                <a:latin typeface="Arial"/>
                <a:cs typeface="Arial"/>
              </a:rPr>
              <a:t>birimini, </a:t>
            </a:r>
            <a:r>
              <a:rPr sz="2600" spc="-85" dirty="0">
                <a:latin typeface="Arial"/>
                <a:cs typeface="Arial"/>
              </a:rPr>
              <a:t>diğer </a:t>
            </a:r>
            <a:r>
              <a:rPr sz="2600" spc="-185" dirty="0">
                <a:latin typeface="Arial"/>
                <a:cs typeface="Arial"/>
              </a:rPr>
              <a:t>5.8S, </a:t>
            </a:r>
            <a:r>
              <a:rPr sz="2600" spc="-265" dirty="0">
                <a:latin typeface="Arial"/>
                <a:cs typeface="Arial"/>
              </a:rPr>
              <a:t>28S </a:t>
            </a:r>
            <a:r>
              <a:rPr sz="2600" spc="-40" dirty="0">
                <a:latin typeface="Arial"/>
                <a:cs typeface="Arial"/>
              </a:rPr>
              <a:t>ile </a:t>
            </a:r>
            <a:r>
              <a:rPr sz="2600" spc="-100" dirty="0">
                <a:latin typeface="Arial"/>
                <a:cs typeface="Arial"/>
              </a:rPr>
              <a:t>nükleustan </a:t>
            </a:r>
            <a:r>
              <a:rPr sz="2600" spc="-125" dirty="0">
                <a:latin typeface="Arial"/>
                <a:cs typeface="Arial"/>
              </a:rPr>
              <a:t>gelen </a:t>
            </a:r>
            <a:r>
              <a:rPr sz="2600" spc="-335" dirty="0">
                <a:latin typeface="Arial"/>
                <a:cs typeface="Arial"/>
              </a:rPr>
              <a:t>5S</a:t>
            </a:r>
            <a:r>
              <a:rPr sz="2600" spc="-515" dirty="0">
                <a:latin typeface="Arial"/>
                <a:cs typeface="Arial"/>
              </a:rPr>
              <a:t> </a:t>
            </a:r>
            <a:r>
              <a:rPr sz="2600" spc="-215" dirty="0">
                <a:latin typeface="Arial"/>
                <a:cs typeface="Arial"/>
              </a:rPr>
              <a:t>rRNA  </a:t>
            </a:r>
            <a:r>
              <a:rPr sz="2600" spc="-145" dirty="0">
                <a:latin typeface="Arial"/>
                <a:cs typeface="Arial"/>
              </a:rPr>
              <a:t>da </a:t>
            </a:r>
            <a:r>
              <a:rPr sz="2600" spc="-100" dirty="0">
                <a:latin typeface="Arial"/>
                <a:cs typeface="Arial"/>
              </a:rPr>
              <a:t>büyük </a:t>
            </a:r>
            <a:r>
              <a:rPr sz="2600" spc="-10" dirty="0">
                <a:latin typeface="Arial"/>
                <a:cs typeface="Arial"/>
              </a:rPr>
              <a:t>alt </a:t>
            </a:r>
            <a:r>
              <a:rPr sz="2600" spc="-15" dirty="0">
                <a:latin typeface="Arial"/>
                <a:cs typeface="Arial"/>
              </a:rPr>
              <a:t>birimi</a:t>
            </a:r>
            <a:r>
              <a:rPr sz="2600" spc="-330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oluşturur.</a:t>
            </a:r>
            <a:endParaRPr sz="2600">
              <a:latin typeface="Arial"/>
              <a:cs typeface="Arial"/>
            </a:endParaRPr>
          </a:p>
          <a:p>
            <a:pPr marL="355600" marR="659130" indent="-342900" algn="just">
              <a:lnSpc>
                <a:spcPct val="90000"/>
              </a:lnSpc>
              <a:spcBef>
                <a:spcPts val="625"/>
              </a:spcBef>
              <a:buChar char="•"/>
              <a:tabLst>
                <a:tab pos="355600" algn="l"/>
              </a:tabLst>
            </a:pPr>
            <a:r>
              <a:rPr sz="2600" spc="-90" dirty="0">
                <a:latin typeface="Arial"/>
                <a:cs typeface="Arial"/>
              </a:rPr>
              <a:t>Nükleolustaki </a:t>
            </a:r>
            <a:r>
              <a:rPr sz="2600" spc="-140" dirty="0">
                <a:latin typeface="Arial"/>
                <a:cs typeface="Arial"/>
              </a:rPr>
              <a:t>henüz </a:t>
            </a:r>
            <a:r>
              <a:rPr sz="2600" spc="-135" dirty="0">
                <a:latin typeface="Arial"/>
                <a:cs typeface="Arial"/>
              </a:rPr>
              <a:t>olgunlaşmamış </a:t>
            </a:r>
            <a:r>
              <a:rPr sz="2600" spc="-85" dirty="0">
                <a:latin typeface="Arial"/>
                <a:cs typeface="Arial"/>
              </a:rPr>
              <a:t>bu </a:t>
            </a:r>
            <a:r>
              <a:rPr sz="2600" spc="-10" dirty="0">
                <a:latin typeface="Arial"/>
                <a:cs typeface="Arial"/>
              </a:rPr>
              <a:t>alt </a:t>
            </a:r>
            <a:r>
              <a:rPr sz="2600" spc="-25" dirty="0">
                <a:latin typeface="Arial"/>
                <a:cs typeface="Arial"/>
              </a:rPr>
              <a:t>birimler  </a:t>
            </a:r>
            <a:r>
              <a:rPr sz="2600" spc="-125" dirty="0">
                <a:latin typeface="Arial"/>
                <a:cs typeface="Arial"/>
              </a:rPr>
              <a:t>nükleusa </a:t>
            </a:r>
            <a:r>
              <a:rPr sz="2600" spc="-145" dirty="0">
                <a:latin typeface="Arial"/>
                <a:cs typeface="Arial"/>
              </a:rPr>
              <a:t>geçerek </a:t>
            </a:r>
            <a:r>
              <a:rPr sz="2600" spc="-105" dirty="0">
                <a:latin typeface="Arial"/>
                <a:cs typeface="Arial"/>
              </a:rPr>
              <a:t>olgunlaşır </a:t>
            </a:r>
            <a:r>
              <a:rPr sz="2600" spc="-150" dirty="0">
                <a:latin typeface="Arial"/>
                <a:cs typeface="Arial"/>
              </a:rPr>
              <a:t>ve </a:t>
            </a:r>
            <a:r>
              <a:rPr sz="2600" spc="-114" dirty="0">
                <a:latin typeface="Arial"/>
                <a:cs typeface="Arial"/>
              </a:rPr>
              <a:t>nükleus</a:t>
            </a:r>
            <a:r>
              <a:rPr sz="2600" spc="-270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porlarından  </a:t>
            </a:r>
            <a:r>
              <a:rPr sz="2600" spc="-125" dirty="0">
                <a:latin typeface="Arial"/>
                <a:cs typeface="Arial"/>
              </a:rPr>
              <a:t>sitoplazmaya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75" dirty="0">
                <a:latin typeface="Arial"/>
                <a:cs typeface="Arial"/>
              </a:rPr>
              <a:t>geçer.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05834" y="266446"/>
            <a:ext cx="11315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20" dirty="0">
                <a:solidFill>
                  <a:srgbClr val="006FC0"/>
                </a:solidFill>
              </a:rPr>
              <a:t>rR</a:t>
            </a:r>
            <a:r>
              <a:rPr sz="4000" spc="-425" dirty="0">
                <a:solidFill>
                  <a:srgbClr val="006FC0"/>
                </a:solidFill>
              </a:rPr>
              <a:t>N</a:t>
            </a:r>
            <a:r>
              <a:rPr sz="4000" spc="-470" dirty="0">
                <a:solidFill>
                  <a:srgbClr val="006FC0"/>
                </a:solidFill>
              </a:rPr>
              <a:t>A</a:t>
            </a:r>
            <a:endParaRPr sz="4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8668" y="407405"/>
            <a:ext cx="7240035" cy="61736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6222" y="807796"/>
            <a:ext cx="12465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15" dirty="0">
                <a:solidFill>
                  <a:srgbClr val="006FC0"/>
                </a:solidFill>
              </a:rPr>
              <a:t>rRNA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096360"/>
            <a:ext cx="6938645" cy="22688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65" dirty="0">
                <a:latin typeface="Arial"/>
                <a:cs typeface="Arial"/>
              </a:rPr>
              <a:t>rRNA </a:t>
            </a:r>
            <a:r>
              <a:rPr sz="3200" spc="-110" dirty="0">
                <a:latin typeface="Arial"/>
                <a:cs typeface="Arial"/>
              </a:rPr>
              <a:t>ribozomun </a:t>
            </a:r>
            <a:r>
              <a:rPr sz="3200" spc="-120" dirty="0">
                <a:latin typeface="Arial"/>
                <a:cs typeface="Arial"/>
              </a:rPr>
              <a:t>oluşumunu </a:t>
            </a:r>
            <a:r>
              <a:rPr sz="3200" spc="-180" dirty="0">
                <a:latin typeface="Arial"/>
                <a:cs typeface="Arial"/>
              </a:rPr>
              <a:t>sağlar</a:t>
            </a:r>
            <a:endParaRPr sz="3200">
              <a:latin typeface="Arial"/>
              <a:cs typeface="Arial"/>
            </a:endParaRPr>
          </a:p>
          <a:p>
            <a:pPr marL="2496820">
              <a:lnSpc>
                <a:spcPct val="100000"/>
              </a:lnSpc>
              <a:spcBef>
                <a:spcPts val="770"/>
              </a:spcBef>
            </a:pPr>
            <a:r>
              <a:rPr sz="3200" spc="-204" dirty="0">
                <a:latin typeface="Arial"/>
                <a:cs typeface="Arial"/>
              </a:rPr>
              <a:t>ve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70" dirty="0">
                <a:latin typeface="Arial"/>
                <a:cs typeface="Arial"/>
              </a:rPr>
              <a:t>mRNA’ların </a:t>
            </a:r>
            <a:r>
              <a:rPr sz="3200" spc="-130" dirty="0">
                <a:latin typeface="Arial"/>
                <a:cs typeface="Arial"/>
              </a:rPr>
              <a:t>ribozoma </a:t>
            </a:r>
            <a:r>
              <a:rPr sz="3200" spc="-175" dirty="0">
                <a:latin typeface="Arial"/>
                <a:cs typeface="Arial"/>
              </a:rPr>
              <a:t>bağlanmasında </a:t>
            </a:r>
            <a:r>
              <a:rPr sz="3200" spc="-190" dirty="0">
                <a:latin typeface="Arial"/>
                <a:cs typeface="Arial"/>
              </a:rPr>
              <a:t>ve  </a:t>
            </a:r>
            <a:r>
              <a:rPr sz="3200" spc="-150" dirty="0">
                <a:latin typeface="Arial"/>
                <a:cs typeface="Arial"/>
              </a:rPr>
              <a:t>translasyonda </a:t>
            </a:r>
            <a:r>
              <a:rPr sz="3200" spc="-80" dirty="0">
                <a:latin typeface="Arial"/>
                <a:cs typeface="Arial"/>
              </a:rPr>
              <a:t>önemli </a:t>
            </a:r>
            <a:r>
              <a:rPr sz="3200" spc="-25" dirty="0">
                <a:latin typeface="Arial"/>
                <a:cs typeface="Arial"/>
              </a:rPr>
              <a:t>rol</a:t>
            </a:r>
            <a:r>
              <a:rPr sz="3200" spc="-280" dirty="0">
                <a:latin typeface="Arial"/>
                <a:cs typeface="Arial"/>
              </a:rPr>
              <a:t> </a:t>
            </a:r>
            <a:r>
              <a:rPr sz="3200" spc="-160" dirty="0">
                <a:latin typeface="Arial"/>
                <a:cs typeface="Arial"/>
              </a:rPr>
              <a:t>oynar.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86304" y="2051761"/>
            <a:ext cx="362457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0" dirty="0">
                <a:solidFill>
                  <a:srgbClr val="003399"/>
                </a:solidFill>
                <a:latin typeface="Arial"/>
                <a:cs typeface="Arial"/>
              </a:rPr>
              <a:t>Kromatin</a:t>
            </a:r>
            <a:r>
              <a:rPr sz="4400" b="1" spc="-3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4400" b="1" spc="-425" dirty="0">
                <a:solidFill>
                  <a:srgbClr val="003399"/>
                </a:solidFill>
                <a:latin typeface="Arial"/>
                <a:cs typeface="Arial"/>
              </a:rPr>
              <a:t>Yapısı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3030" y="447801"/>
            <a:ext cx="21780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15" dirty="0"/>
              <a:t>K</a:t>
            </a:r>
            <a:r>
              <a:rPr spc="-204" dirty="0"/>
              <a:t>r</a:t>
            </a:r>
            <a:r>
              <a:rPr spc="-340" dirty="0"/>
              <a:t>om</a:t>
            </a:r>
            <a:r>
              <a:rPr spc="-285" dirty="0"/>
              <a:t>a</a:t>
            </a:r>
            <a:r>
              <a:rPr spc="-135" dirty="0"/>
              <a:t>tin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540" y="1152220"/>
            <a:ext cx="8021955" cy="5060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2375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204" dirty="0">
                <a:latin typeface="Arial"/>
                <a:cs typeface="Arial"/>
              </a:rPr>
              <a:t>DNA </a:t>
            </a:r>
            <a:r>
              <a:rPr sz="2200" spc="-90" dirty="0">
                <a:latin typeface="Arial"/>
                <a:cs typeface="Arial"/>
              </a:rPr>
              <a:t>nükleusta </a:t>
            </a:r>
            <a:r>
              <a:rPr sz="2200" spc="-60" dirty="0">
                <a:latin typeface="Arial"/>
                <a:cs typeface="Arial"/>
              </a:rPr>
              <a:t>çeşitli </a:t>
            </a:r>
            <a:r>
              <a:rPr sz="2200" spc="-40" dirty="0">
                <a:latin typeface="Arial"/>
                <a:cs typeface="Arial"/>
              </a:rPr>
              <a:t>proteinlerle </a:t>
            </a:r>
            <a:r>
              <a:rPr sz="2200" spc="-90" dirty="0">
                <a:latin typeface="Arial"/>
                <a:cs typeface="Arial"/>
              </a:rPr>
              <a:t>paketlenmiş olarak </a:t>
            </a:r>
            <a:r>
              <a:rPr sz="2200" spc="-80" dirty="0">
                <a:latin typeface="Arial"/>
                <a:cs typeface="Arial"/>
              </a:rPr>
              <a:t>bulunur.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Bu</a:t>
            </a:r>
            <a:endParaRPr sz="2200" dirty="0">
              <a:latin typeface="Arial"/>
              <a:cs typeface="Arial"/>
            </a:endParaRPr>
          </a:p>
          <a:p>
            <a:pPr marL="354965">
              <a:lnSpc>
                <a:spcPts val="2375"/>
              </a:lnSpc>
            </a:pPr>
            <a:r>
              <a:rPr sz="2200" spc="-135" dirty="0">
                <a:latin typeface="Arial"/>
                <a:cs typeface="Arial"/>
              </a:rPr>
              <a:t>yapıya </a:t>
            </a:r>
            <a:r>
              <a:rPr sz="2200" spc="-80" dirty="0">
                <a:latin typeface="Arial"/>
                <a:cs typeface="Arial"/>
              </a:rPr>
              <a:t>Kromatin </a:t>
            </a:r>
            <a:r>
              <a:rPr sz="2200" spc="-120" dirty="0">
                <a:latin typeface="Arial"/>
                <a:cs typeface="Arial"/>
              </a:rPr>
              <a:t>adı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verilir.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60" dirty="0">
                <a:latin typeface="Arial"/>
                <a:cs typeface="Arial"/>
              </a:rPr>
              <a:t>Proteinler</a:t>
            </a:r>
            <a:endParaRPr sz="2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1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80" dirty="0">
                <a:latin typeface="Arial"/>
                <a:cs typeface="Arial"/>
              </a:rPr>
              <a:t>Histon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proteinler</a:t>
            </a:r>
            <a:endParaRPr sz="20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spc="-70" dirty="0">
                <a:latin typeface="Arial"/>
                <a:cs typeface="Arial"/>
              </a:rPr>
              <a:t>Non-histon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proteinler</a:t>
            </a:r>
            <a:endParaRPr sz="2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–"/>
            </a:pPr>
            <a:endParaRPr sz="2050" dirty="0">
              <a:latin typeface="Times New Roman"/>
              <a:cs typeface="Times New Roman"/>
            </a:endParaRPr>
          </a:p>
          <a:p>
            <a:pPr marL="355600" indent="-342900">
              <a:lnSpc>
                <a:spcPts val="2375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Kromatin </a:t>
            </a:r>
            <a:r>
              <a:rPr sz="2200" spc="-114" dirty="0">
                <a:solidFill>
                  <a:srgbClr val="FF0000"/>
                </a:solidFill>
                <a:latin typeface="Arial"/>
                <a:cs typeface="Arial"/>
              </a:rPr>
              <a:t>yapısındaki </a:t>
            </a:r>
            <a:r>
              <a:rPr sz="2200" spc="-35" dirty="0">
                <a:solidFill>
                  <a:srgbClr val="FF0000"/>
                </a:solidFill>
                <a:latin typeface="Arial"/>
                <a:cs typeface="Arial"/>
              </a:rPr>
              <a:t>proteinlerin </a:t>
            </a:r>
            <a:r>
              <a:rPr sz="2200" spc="-15" dirty="0">
                <a:solidFill>
                  <a:srgbClr val="FF0000"/>
                </a:solidFill>
                <a:latin typeface="Arial"/>
                <a:cs typeface="Arial"/>
              </a:rPr>
              <a:t>bir </a:t>
            </a:r>
            <a:r>
              <a:rPr sz="2200" spc="-130" dirty="0">
                <a:solidFill>
                  <a:srgbClr val="FF0000"/>
                </a:solidFill>
                <a:latin typeface="Arial"/>
                <a:cs typeface="Arial"/>
              </a:rPr>
              <a:t>kısmı yapısal </a:t>
            </a:r>
            <a:r>
              <a:rPr sz="2200" spc="-20" dirty="0">
                <a:solidFill>
                  <a:srgbClr val="FF0000"/>
                </a:solidFill>
                <a:latin typeface="Arial"/>
                <a:cs typeface="Arial"/>
              </a:rPr>
              <a:t>rol</a:t>
            </a:r>
            <a:r>
              <a:rPr sz="2200" spc="-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FF0000"/>
                </a:solidFill>
                <a:latin typeface="Arial"/>
                <a:cs typeface="Arial"/>
              </a:rPr>
              <a:t>oynarken</a:t>
            </a:r>
            <a:endParaRPr sz="22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354965">
              <a:lnSpc>
                <a:spcPts val="2375"/>
              </a:lnSpc>
            </a:pP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diğer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bir </a:t>
            </a:r>
            <a:r>
              <a:rPr sz="2200" spc="-130" dirty="0">
                <a:solidFill>
                  <a:srgbClr val="FF0000"/>
                </a:solidFill>
                <a:latin typeface="Arial"/>
                <a:cs typeface="Arial"/>
              </a:rPr>
              <a:t>kısmı </a:t>
            </a:r>
            <a:r>
              <a:rPr sz="2200" spc="-140" dirty="0">
                <a:solidFill>
                  <a:srgbClr val="FF0000"/>
                </a:solidFill>
                <a:latin typeface="Arial"/>
                <a:cs typeface="Arial"/>
              </a:rPr>
              <a:t>gen </a:t>
            </a:r>
            <a:r>
              <a:rPr sz="2200" spc="-114" dirty="0">
                <a:solidFill>
                  <a:srgbClr val="FF0000"/>
                </a:solidFill>
                <a:latin typeface="Arial"/>
                <a:cs typeface="Arial"/>
              </a:rPr>
              <a:t>ekspresyonunu</a:t>
            </a:r>
            <a:r>
              <a:rPr sz="2200" spc="-22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14" dirty="0">
                <a:solidFill>
                  <a:srgbClr val="FF0000"/>
                </a:solidFill>
                <a:latin typeface="Arial"/>
                <a:cs typeface="Arial"/>
              </a:rPr>
              <a:t>düzenler.</a:t>
            </a:r>
            <a:endParaRPr sz="2200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"/>
              </a:spcBef>
              <a:buChar char="•"/>
              <a:tabLst>
                <a:tab pos="355600" algn="l"/>
              </a:tabLst>
            </a:pPr>
            <a:r>
              <a:rPr sz="2200" spc="-125" dirty="0">
                <a:latin typeface="Arial"/>
                <a:cs typeface="Arial"/>
              </a:rPr>
              <a:t>Hücre </a:t>
            </a:r>
            <a:r>
              <a:rPr sz="2200" spc="-80" dirty="0">
                <a:latin typeface="Arial"/>
                <a:cs typeface="Arial"/>
              </a:rPr>
              <a:t>bölünmesi </a:t>
            </a:r>
            <a:r>
              <a:rPr sz="2200" spc="-165" dirty="0">
                <a:latin typeface="Arial"/>
                <a:cs typeface="Arial"/>
              </a:rPr>
              <a:t>esnası </a:t>
            </a:r>
            <a:r>
              <a:rPr sz="2200" spc="-125" dirty="0">
                <a:latin typeface="Arial"/>
                <a:cs typeface="Arial"/>
              </a:rPr>
              <a:t>dışında </a:t>
            </a:r>
            <a:r>
              <a:rPr sz="2200" spc="-50" dirty="0">
                <a:latin typeface="Arial"/>
                <a:cs typeface="Arial"/>
              </a:rPr>
              <a:t>kromatin, </a:t>
            </a:r>
            <a:r>
              <a:rPr sz="2200" spc="-100" dirty="0">
                <a:latin typeface="Arial"/>
                <a:cs typeface="Arial"/>
              </a:rPr>
              <a:t>nükleus </a:t>
            </a:r>
            <a:r>
              <a:rPr sz="2200" spc="-80" dirty="0">
                <a:latin typeface="Arial"/>
                <a:cs typeface="Arial"/>
              </a:rPr>
              <a:t>içerisine </a:t>
            </a:r>
            <a:r>
              <a:rPr sz="2200" spc="-125" dirty="0">
                <a:latin typeface="Arial"/>
                <a:cs typeface="Arial"/>
              </a:rPr>
              <a:t>dağılmış  </a:t>
            </a:r>
            <a:r>
              <a:rPr sz="2200" spc="-90" dirty="0">
                <a:latin typeface="Arial"/>
                <a:cs typeface="Arial"/>
              </a:rPr>
              <a:t>durumdadır.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2700" dirty="0">
              <a:latin typeface="Times New Roman"/>
              <a:cs typeface="Times New Roman"/>
            </a:endParaRPr>
          </a:p>
          <a:p>
            <a:pPr marL="355600" marR="60325" indent="-342900" algn="just">
              <a:lnSpc>
                <a:spcPts val="2110"/>
              </a:lnSpc>
              <a:buChar char="•"/>
              <a:tabLst>
                <a:tab pos="355600" algn="l"/>
              </a:tabLst>
            </a:pPr>
            <a:r>
              <a:rPr sz="2200" spc="-125" dirty="0">
                <a:latin typeface="Arial"/>
                <a:cs typeface="Arial"/>
              </a:rPr>
              <a:t>Hücre </a:t>
            </a:r>
            <a:r>
              <a:rPr sz="2200" spc="-85" dirty="0">
                <a:latin typeface="Arial"/>
                <a:cs typeface="Arial"/>
              </a:rPr>
              <a:t>bölünmesinde </a:t>
            </a:r>
            <a:r>
              <a:rPr sz="2200" spc="-50" dirty="0">
                <a:latin typeface="Arial"/>
                <a:cs typeface="Arial"/>
              </a:rPr>
              <a:t>kromatin </a:t>
            </a:r>
            <a:r>
              <a:rPr sz="2200" spc="-65" dirty="0">
                <a:latin typeface="Arial"/>
                <a:cs typeface="Arial"/>
              </a:rPr>
              <a:t>materyali </a:t>
            </a:r>
            <a:r>
              <a:rPr sz="2200" spc="-100" dirty="0">
                <a:latin typeface="Arial"/>
                <a:cs typeface="Arial"/>
              </a:rPr>
              <a:t>yoğunlaşır </a:t>
            </a:r>
            <a:r>
              <a:rPr sz="2200" spc="-130" dirty="0">
                <a:latin typeface="Arial"/>
                <a:cs typeface="Arial"/>
              </a:rPr>
              <a:t>ve </a:t>
            </a:r>
            <a:r>
              <a:rPr sz="2200" spc="-85" dirty="0">
                <a:latin typeface="Arial"/>
                <a:cs typeface="Arial"/>
              </a:rPr>
              <a:t>mikroskobik  olarak görünen kromozomlar </a:t>
            </a:r>
            <a:r>
              <a:rPr sz="2200" spc="-100" dirty="0">
                <a:latin typeface="Arial"/>
                <a:cs typeface="Arial"/>
              </a:rPr>
              <a:t>oluşur. </a:t>
            </a:r>
            <a:r>
              <a:rPr sz="2200" spc="-105" dirty="0">
                <a:latin typeface="Arial"/>
                <a:cs typeface="Arial"/>
              </a:rPr>
              <a:t>Kromozomlar </a:t>
            </a:r>
            <a:r>
              <a:rPr sz="2200" spc="-160" dirty="0">
                <a:latin typeface="Arial"/>
                <a:cs typeface="Arial"/>
              </a:rPr>
              <a:t>sadece </a:t>
            </a:r>
            <a:r>
              <a:rPr sz="2200" spc="-75" dirty="0">
                <a:latin typeface="Arial"/>
                <a:cs typeface="Arial"/>
              </a:rPr>
              <a:t>bölünme  </a:t>
            </a:r>
            <a:r>
              <a:rPr sz="2200" spc="-135" dirty="0">
                <a:latin typeface="Arial"/>
                <a:cs typeface="Arial"/>
              </a:rPr>
              <a:t>sırasında </a:t>
            </a:r>
            <a:r>
              <a:rPr sz="2200" spc="-75" dirty="0">
                <a:latin typeface="Arial"/>
                <a:cs typeface="Arial"/>
              </a:rPr>
              <a:t>görülen </a:t>
            </a:r>
            <a:r>
              <a:rPr sz="2200" spc="-125" dirty="0">
                <a:latin typeface="Arial"/>
                <a:cs typeface="Arial"/>
              </a:rPr>
              <a:t>özel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yapılardır.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371600"/>
            <a:ext cx="8534400" cy="3342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319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40" dirty="0">
                <a:latin typeface="Arial"/>
                <a:cs typeface="Arial"/>
              </a:rPr>
              <a:t>Her </a:t>
            </a:r>
            <a:r>
              <a:rPr sz="2800" spc="-55" dirty="0">
                <a:latin typeface="Arial"/>
                <a:cs typeface="Arial"/>
              </a:rPr>
              <a:t>tür, </a:t>
            </a:r>
            <a:r>
              <a:rPr sz="2800" spc="-120" dirty="0">
                <a:latin typeface="Arial"/>
                <a:cs typeface="Arial"/>
              </a:rPr>
              <a:t>kendine </a:t>
            </a:r>
            <a:r>
              <a:rPr sz="2800" spc="-195" dirty="0">
                <a:latin typeface="Arial"/>
                <a:cs typeface="Arial"/>
              </a:rPr>
              <a:t>özgü </a:t>
            </a:r>
            <a:r>
              <a:rPr sz="2800" spc="-215" dirty="0">
                <a:latin typeface="Arial"/>
                <a:cs typeface="Arial"/>
              </a:rPr>
              <a:t>sayı </a:t>
            </a:r>
            <a:r>
              <a:rPr sz="2800" spc="-165" dirty="0">
                <a:latin typeface="Arial"/>
                <a:cs typeface="Arial"/>
              </a:rPr>
              <a:t>ve </a:t>
            </a:r>
            <a:r>
              <a:rPr sz="2800" spc="-40" dirty="0">
                <a:latin typeface="Arial"/>
                <a:cs typeface="Arial"/>
              </a:rPr>
              <a:t>morfolojik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yapıda</a:t>
            </a:r>
            <a:endParaRPr sz="2800" dirty="0">
              <a:latin typeface="Arial"/>
              <a:cs typeface="Arial"/>
            </a:endParaRPr>
          </a:p>
          <a:p>
            <a:pPr marL="355600" marR="269240">
              <a:lnSpc>
                <a:spcPts val="3020"/>
              </a:lnSpc>
              <a:spcBef>
                <a:spcPts val="219"/>
              </a:spcBef>
              <a:tabLst>
                <a:tab pos="2686050" algn="l"/>
              </a:tabLst>
            </a:pPr>
            <a:r>
              <a:rPr sz="2800" spc="-140" dirty="0">
                <a:latin typeface="Arial"/>
                <a:cs typeface="Arial"/>
              </a:rPr>
              <a:t>kromozoma </a:t>
            </a:r>
            <a:r>
              <a:rPr sz="2800" spc="-100" dirty="0">
                <a:latin typeface="Arial"/>
                <a:cs typeface="Arial"/>
              </a:rPr>
              <a:t>sahiptir. </a:t>
            </a:r>
            <a:r>
              <a:rPr sz="2800" spc="-155" dirty="0">
                <a:latin typeface="Arial"/>
                <a:cs typeface="Arial"/>
              </a:rPr>
              <a:t>İnsanda </a:t>
            </a:r>
            <a:r>
              <a:rPr sz="2800" spc="-85" dirty="0">
                <a:latin typeface="Arial"/>
                <a:cs typeface="Arial"/>
              </a:rPr>
              <a:t>haploid </a:t>
            </a:r>
            <a:r>
              <a:rPr sz="2800" spc="-140" dirty="0">
                <a:latin typeface="Arial"/>
                <a:cs typeface="Arial"/>
              </a:rPr>
              <a:t>genom </a:t>
            </a:r>
            <a:r>
              <a:rPr sz="2800" spc="-160" dirty="0">
                <a:latin typeface="Arial"/>
                <a:cs typeface="Arial"/>
              </a:rPr>
              <a:t>n=23  </a:t>
            </a:r>
            <a:r>
              <a:rPr sz="2800" spc="-105" dirty="0">
                <a:latin typeface="Arial"/>
                <a:cs typeface="Arial"/>
              </a:rPr>
              <a:t>kromozomdur </a:t>
            </a:r>
            <a:r>
              <a:rPr sz="2800" spc="-170" dirty="0" err="1">
                <a:latin typeface="Arial"/>
                <a:cs typeface="Arial"/>
              </a:rPr>
              <a:t>ve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40" dirty="0" err="1" smtClean="0">
                <a:latin typeface="Arial"/>
                <a:cs typeface="Arial"/>
              </a:rPr>
              <a:t>genom</a:t>
            </a:r>
            <a:r>
              <a:rPr lang="tr-TR" sz="2800" spc="-140" dirty="0" smtClean="0">
                <a:latin typeface="Arial"/>
                <a:cs typeface="Arial"/>
              </a:rPr>
              <a:t>,</a:t>
            </a:r>
            <a:r>
              <a:rPr sz="2800" spc="-140" dirty="0" smtClean="0">
                <a:latin typeface="Arial"/>
                <a:cs typeface="Arial"/>
              </a:rPr>
              <a:t> </a:t>
            </a:r>
            <a:r>
              <a:rPr sz="2800" spc="-245" dirty="0">
                <a:latin typeface="Arial"/>
                <a:cs typeface="Arial"/>
              </a:rPr>
              <a:t>söz </a:t>
            </a:r>
            <a:r>
              <a:rPr sz="2800" spc="-150" dirty="0">
                <a:latin typeface="Arial"/>
                <a:cs typeface="Arial"/>
              </a:rPr>
              <a:t>konusu </a:t>
            </a:r>
            <a:r>
              <a:rPr sz="2800" spc="-145" dirty="0">
                <a:latin typeface="Arial"/>
                <a:cs typeface="Arial"/>
              </a:rPr>
              <a:t>23 </a:t>
            </a:r>
            <a:r>
              <a:rPr sz="2800" spc="-140" dirty="0">
                <a:latin typeface="Arial"/>
                <a:cs typeface="Arial"/>
              </a:rPr>
              <a:t>kromozoma  </a:t>
            </a:r>
            <a:r>
              <a:rPr sz="2800" spc="-160" dirty="0" err="1">
                <a:latin typeface="Arial"/>
                <a:cs typeface="Arial"/>
              </a:rPr>
              <a:t>dağılmış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lang="tr-TR" sz="2800" spc="-140" dirty="0" smtClean="0">
                <a:latin typeface="Arial"/>
                <a:cs typeface="Arial"/>
              </a:rPr>
              <a:t>yaklaşık </a:t>
            </a:r>
            <a:r>
              <a:rPr sz="2800" spc="-140" dirty="0" smtClean="0">
                <a:latin typeface="Arial"/>
                <a:cs typeface="Arial"/>
              </a:rPr>
              <a:t>3</a:t>
            </a:r>
            <a:r>
              <a:rPr sz="2800" spc="-125" dirty="0" smtClean="0">
                <a:latin typeface="Arial"/>
                <a:cs typeface="Arial"/>
              </a:rPr>
              <a:t> </a:t>
            </a:r>
            <a:r>
              <a:rPr sz="2800" spc="-140" dirty="0" smtClean="0">
                <a:latin typeface="Arial"/>
                <a:cs typeface="Arial"/>
              </a:rPr>
              <a:t>x10</a:t>
            </a:r>
            <a:r>
              <a:rPr sz="2775" spc="-209" baseline="25525" dirty="0" smtClean="0">
                <a:latin typeface="Arial"/>
                <a:cs typeface="Arial"/>
              </a:rPr>
              <a:t>9</a:t>
            </a:r>
            <a:r>
              <a:rPr sz="2800" spc="-204" dirty="0" smtClean="0">
                <a:latin typeface="Arial"/>
                <a:cs typeface="Arial"/>
              </a:rPr>
              <a:t>baz </a:t>
            </a:r>
            <a:r>
              <a:rPr sz="2800" spc="10" dirty="0">
                <a:latin typeface="Arial"/>
                <a:cs typeface="Arial"/>
              </a:rPr>
              <a:t>çifti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içerir.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7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9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250" dirty="0">
                <a:solidFill>
                  <a:srgbClr val="FF0000"/>
                </a:solidFill>
                <a:latin typeface="Arial"/>
                <a:cs typeface="Arial"/>
              </a:rPr>
              <a:t>Yüksek </a:t>
            </a:r>
            <a:r>
              <a:rPr sz="2800" spc="-130" dirty="0">
                <a:solidFill>
                  <a:srgbClr val="FF0000"/>
                </a:solidFill>
                <a:latin typeface="Arial"/>
                <a:cs typeface="Arial"/>
              </a:rPr>
              <a:t>yapılı </a:t>
            </a:r>
            <a:r>
              <a:rPr sz="2800" spc="-90" dirty="0">
                <a:solidFill>
                  <a:srgbClr val="FF0000"/>
                </a:solidFill>
                <a:latin typeface="Arial"/>
                <a:cs typeface="Arial"/>
              </a:rPr>
              <a:t>ökaryotlarda </a:t>
            </a:r>
            <a:r>
              <a:rPr sz="2800" spc="-140" dirty="0">
                <a:solidFill>
                  <a:srgbClr val="FF0000"/>
                </a:solidFill>
                <a:latin typeface="Arial"/>
                <a:cs typeface="Arial"/>
              </a:rPr>
              <a:t>genom </a:t>
            </a:r>
            <a:r>
              <a:rPr sz="2800" spc="-105" dirty="0">
                <a:solidFill>
                  <a:srgbClr val="FF0000"/>
                </a:solidFill>
                <a:latin typeface="Arial"/>
                <a:cs typeface="Arial"/>
              </a:rPr>
              <a:t>büyüklüğündeki  </a:t>
            </a:r>
            <a:r>
              <a:rPr sz="2800" spc="-95" dirty="0">
                <a:solidFill>
                  <a:srgbClr val="FF0000"/>
                </a:solidFill>
                <a:latin typeface="Arial"/>
                <a:cs typeface="Arial"/>
              </a:rPr>
              <a:t>artış, </a:t>
            </a:r>
            <a:r>
              <a:rPr sz="2800" spc="-175" dirty="0">
                <a:solidFill>
                  <a:srgbClr val="FF0000"/>
                </a:solidFill>
                <a:latin typeface="Arial"/>
                <a:cs typeface="Arial"/>
              </a:rPr>
              <a:t>gen </a:t>
            </a:r>
            <a:r>
              <a:rPr sz="2800" spc="-170" dirty="0">
                <a:solidFill>
                  <a:srgbClr val="FF0000"/>
                </a:solidFill>
                <a:latin typeface="Arial"/>
                <a:cs typeface="Arial"/>
              </a:rPr>
              <a:t>sayısındaki </a:t>
            </a:r>
            <a:r>
              <a:rPr sz="2800" spc="-105" dirty="0">
                <a:solidFill>
                  <a:srgbClr val="FF0000"/>
                </a:solidFill>
                <a:latin typeface="Arial"/>
                <a:cs typeface="Arial"/>
              </a:rPr>
              <a:t>fazlalıktan </a:t>
            </a:r>
            <a:r>
              <a:rPr sz="2800" spc="-135" dirty="0">
                <a:solidFill>
                  <a:srgbClr val="FF0000"/>
                </a:solidFill>
                <a:latin typeface="Arial"/>
                <a:cs typeface="Arial"/>
              </a:rPr>
              <a:t>çok, </a:t>
            </a:r>
            <a:r>
              <a:rPr sz="2800" spc="-105" dirty="0">
                <a:solidFill>
                  <a:srgbClr val="FF0000"/>
                </a:solidFill>
                <a:latin typeface="Arial"/>
                <a:cs typeface="Arial"/>
              </a:rPr>
              <a:t>tekrarlayan  </a:t>
            </a:r>
            <a:r>
              <a:rPr sz="2800" spc="-65" dirty="0">
                <a:solidFill>
                  <a:srgbClr val="FF0000"/>
                </a:solidFill>
                <a:latin typeface="Arial"/>
                <a:cs typeface="Arial"/>
              </a:rPr>
              <a:t>dizilerin </a:t>
            </a:r>
            <a:r>
              <a:rPr sz="2800" spc="-170" dirty="0">
                <a:solidFill>
                  <a:srgbClr val="FF0000"/>
                </a:solidFill>
                <a:latin typeface="Arial"/>
                <a:cs typeface="Arial"/>
              </a:rPr>
              <a:t>ve </a:t>
            </a:r>
            <a:r>
              <a:rPr sz="2800" spc="-50" dirty="0">
                <a:solidFill>
                  <a:srgbClr val="FF0000"/>
                </a:solidFill>
                <a:latin typeface="Arial"/>
                <a:cs typeface="Arial"/>
              </a:rPr>
              <a:t>intronların </a:t>
            </a:r>
            <a:r>
              <a:rPr sz="2800" spc="-125" dirty="0">
                <a:solidFill>
                  <a:srgbClr val="FF0000"/>
                </a:solidFill>
                <a:latin typeface="Arial"/>
                <a:cs typeface="Arial"/>
              </a:rPr>
              <a:t>varlığından</a:t>
            </a:r>
            <a:r>
              <a:rPr sz="2800" spc="-2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135" dirty="0">
                <a:solidFill>
                  <a:srgbClr val="FF0000"/>
                </a:solidFill>
                <a:latin typeface="Arial"/>
                <a:cs typeface="Arial"/>
              </a:rPr>
              <a:t>kaynaklanmaktadır.</a:t>
            </a:r>
            <a:endParaRPr sz="28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1066800"/>
            <a:ext cx="8458200" cy="5288627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080" indent="-342900">
              <a:lnSpc>
                <a:spcPts val="302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30" dirty="0">
                <a:latin typeface="Arial"/>
                <a:cs typeface="Arial"/>
              </a:rPr>
              <a:t>Örneğin </a:t>
            </a:r>
            <a:r>
              <a:rPr sz="2800" spc="-145" dirty="0">
                <a:latin typeface="Arial"/>
                <a:cs typeface="Arial"/>
              </a:rPr>
              <a:t>insan </a:t>
            </a:r>
            <a:r>
              <a:rPr sz="2800" spc="-140" dirty="0">
                <a:latin typeface="Arial"/>
                <a:cs typeface="Arial"/>
              </a:rPr>
              <a:t>genom </a:t>
            </a:r>
            <a:r>
              <a:rPr sz="2800" spc="-110" dirty="0">
                <a:latin typeface="Arial"/>
                <a:cs typeface="Arial"/>
              </a:rPr>
              <a:t>büyüklüğü </a:t>
            </a:r>
            <a:r>
              <a:rPr sz="2800" spc="-305" dirty="0">
                <a:latin typeface="Arial"/>
                <a:cs typeface="Arial"/>
              </a:rPr>
              <a:t>C. </a:t>
            </a:r>
            <a:r>
              <a:rPr sz="2800" spc="-175" dirty="0">
                <a:latin typeface="Arial"/>
                <a:cs typeface="Arial"/>
              </a:rPr>
              <a:t>elegans </a:t>
            </a:r>
            <a:r>
              <a:rPr sz="2800" spc="-170" dirty="0">
                <a:latin typeface="Arial"/>
                <a:cs typeface="Arial"/>
              </a:rPr>
              <a:t>ve  </a:t>
            </a:r>
            <a:r>
              <a:rPr sz="2800" spc="-90" dirty="0">
                <a:latin typeface="Arial"/>
                <a:cs typeface="Arial"/>
              </a:rPr>
              <a:t>drosofilanın </a:t>
            </a:r>
            <a:r>
              <a:rPr sz="2800" spc="-140" dirty="0">
                <a:latin typeface="Arial"/>
                <a:cs typeface="Arial"/>
              </a:rPr>
              <a:t>genom </a:t>
            </a:r>
            <a:r>
              <a:rPr sz="2800" spc="-105" dirty="0">
                <a:latin typeface="Arial"/>
                <a:cs typeface="Arial"/>
              </a:rPr>
              <a:t>büyüklüğünün </a:t>
            </a:r>
            <a:r>
              <a:rPr sz="2800" spc="-165" dirty="0">
                <a:latin typeface="Arial"/>
                <a:cs typeface="Arial"/>
              </a:rPr>
              <a:t>yaklaşık </a:t>
            </a:r>
            <a:r>
              <a:rPr sz="2800" spc="-125" dirty="0">
                <a:latin typeface="Arial"/>
                <a:cs typeface="Arial"/>
              </a:rPr>
              <a:t>20-30 </a:t>
            </a:r>
            <a:r>
              <a:rPr sz="2800" spc="-100" dirty="0">
                <a:latin typeface="Arial"/>
                <a:cs typeface="Arial"/>
              </a:rPr>
              <a:t>katı  </a:t>
            </a:r>
            <a:r>
              <a:rPr sz="2800" spc="-150" dirty="0">
                <a:latin typeface="Arial"/>
                <a:cs typeface="Arial"/>
              </a:rPr>
              <a:t>olmasına </a:t>
            </a:r>
            <a:r>
              <a:rPr sz="2800" spc="-130" dirty="0">
                <a:latin typeface="Arial"/>
                <a:cs typeface="Arial"/>
              </a:rPr>
              <a:t>rağmen, </a:t>
            </a:r>
            <a:r>
              <a:rPr sz="2800" spc="-175" dirty="0">
                <a:latin typeface="Arial"/>
                <a:cs typeface="Arial"/>
              </a:rPr>
              <a:t>gen </a:t>
            </a:r>
            <a:r>
              <a:rPr sz="2800" spc="-220" dirty="0">
                <a:latin typeface="Arial"/>
                <a:cs typeface="Arial"/>
              </a:rPr>
              <a:t>sayısı </a:t>
            </a:r>
            <a:r>
              <a:rPr sz="2800" spc="-170" dirty="0">
                <a:latin typeface="Arial"/>
                <a:cs typeface="Arial"/>
              </a:rPr>
              <a:t>açısından </a:t>
            </a:r>
            <a:r>
              <a:rPr sz="2800" spc="-245" dirty="0">
                <a:latin typeface="Arial"/>
                <a:cs typeface="Arial"/>
              </a:rPr>
              <a:t>söz </a:t>
            </a:r>
            <a:r>
              <a:rPr sz="2800" spc="-155" dirty="0">
                <a:latin typeface="Arial"/>
                <a:cs typeface="Arial"/>
              </a:rPr>
              <a:t>konusu  </a:t>
            </a:r>
            <a:r>
              <a:rPr sz="2800" spc="-120" dirty="0">
                <a:latin typeface="Arial"/>
                <a:cs typeface="Arial"/>
              </a:rPr>
              <a:t>canlılardan </a:t>
            </a:r>
            <a:r>
              <a:rPr sz="2800" spc="-200" dirty="0">
                <a:latin typeface="Arial"/>
                <a:cs typeface="Arial"/>
              </a:rPr>
              <a:t>sadece </a:t>
            </a:r>
            <a:r>
              <a:rPr sz="2800" spc="-140" dirty="0">
                <a:latin typeface="Arial"/>
                <a:cs typeface="Arial"/>
              </a:rPr>
              <a:t>2 </a:t>
            </a:r>
            <a:r>
              <a:rPr sz="2800" spc="-90" dirty="0">
                <a:latin typeface="Arial"/>
                <a:cs typeface="Arial"/>
              </a:rPr>
              <a:t>kat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fazladır.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800" dirty="0">
              <a:latin typeface="Times New Roman"/>
              <a:cs typeface="Times New Roman"/>
            </a:endParaRPr>
          </a:p>
          <a:p>
            <a:pPr marL="355600" marR="696595" indent="-342900">
              <a:lnSpc>
                <a:spcPts val="3030"/>
              </a:lnSpc>
              <a:buChar char="•"/>
              <a:tabLst>
                <a:tab pos="354965" algn="l"/>
                <a:tab pos="355600" algn="l"/>
                <a:tab pos="3119120" algn="l"/>
                <a:tab pos="5512435" algn="l"/>
              </a:tabLst>
            </a:pPr>
            <a:r>
              <a:rPr sz="2800" spc="-155" dirty="0">
                <a:solidFill>
                  <a:srgbClr val="7030A0"/>
                </a:solidFill>
                <a:latin typeface="Arial"/>
                <a:cs typeface="Arial"/>
              </a:rPr>
              <a:t>İnsan</a:t>
            </a:r>
            <a:r>
              <a:rPr sz="2800" spc="-145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sz="2800" spc="-120" dirty="0">
                <a:solidFill>
                  <a:srgbClr val="7030A0"/>
                </a:solidFill>
                <a:latin typeface="Arial"/>
                <a:cs typeface="Arial"/>
              </a:rPr>
              <a:t>genomunun	</a:t>
            </a:r>
            <a:r>
              <a:rPr sz="2800" spc="-495" dirty="0">
                <a:solidFill>
                  <a:srgbClr val="7030A0"/>
                </a:solidFill>
                <a:latin typeface="Arial"/>
                <a:cs typeface="Arial"/>
              </a:rPr>
              <a:t>% </a:t>
            </a:r>
            <a:r>
              <a:rPr sz="2800" spc="-145" dirty="0">
                <a:solidFill>
                  <a:srgbClr val="7030A0"/>
                </a:solidFill>
                <a:latin typeface="Arial"/>
                <a:cs typeface="Arial"/>
              </a:rPr>
              <a:t>1 </a:t>
            </a:r>
            <a:r>
              <a:rPr sz="2800" spc="-80" dirty="0">
                <a:solidFill>
                  <a:srgbClr val="7030A0"/>
                </a:solidFill>
                <a:latin typeface="Arial"/>
                <a:cs typeface="Arial"/>
              </a:rPr>
              <a:t>- </a:t>
            </a:r>
            <a:r>
              <a:rPr sz="2800" spc="-120" dirty="0">
                <a:solidFill>
                  <a:srgbClr val="7030A0"/>
                </a:solidFill>
                <a:latin typeface="Arial"/>
                <a:cs typeface="Arial"/>
              </a:rPr>
              <a:t>1.5 </a:t>
            </a:r>
            <a:r>
              <a:rPr sz="2800" spc="45" dirty="0">
                <a:solidFill>
                  <a:srgbClr val="7030A0"/>
                </a:solidFill>
                <a:latin typeface="Arial"/>
                <a:cs typeface="Arial"/>
              </a:rPr>
              <a:t>‘i </a:t>
            </a:r>
            <a:r>
              <a:rPr sz="2800" spc="-45" dirty="0">
                <a:solidFill>
                  <a:srgbClr val="7030A0"/>
                </a:solidFill>
                <a:latin typeface="Arial"/>
                <a:cs typeface="Arial"/>
              </a:rPr>
              <a:t>protein </a:t>
            </a:r>
            <a:r>
              <a:rPr sz="2800" spc="-145" dirty="0">
                <a:solidFill>
                  <a:srgbClr val="7030A0"/>
                </a:solidFill>
                <a:latin typeface="Arial"/>
                <a:cs typeface="Arial"/>
              </a:rPr>
              <a:t>kodlayan  </a:t>
            </a:r>
            <a:r>
              <a:rPr sz="2800" spc="-60" dirty="0">
                <a:solidFill>
                  <a:srgbClr val="7030A0"/>
                </a:solidFill>
                <a:latin typeface="Arial"/>
                <a:cs typeface="Arial"/>
              </a:rPr>
              <a:t>dizileri </a:t>
            </a:r>
            <a:r>
              <a:rPr sz="2800" spc="-70" dirty="0">
                <a:solidFill>
                  <a:srgbClr val="7030A0"/>
                </a:solidFill>
                <a:latin typeface="Arial"/>
                <a:cs typeface="Arial"/>
              </a:rPr>
              <a:t>içermektedir</a:t>
            </a:r>
            <a:r>
              <a:rPr sz="2800" spc="-185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sz="2800" spc="-95" dirty="0">
                <a:solidFill>
                  <a:srgbClr val="7030A0"/>
                </a:solidFill>
                <a:latin typeface="Arial"/>
                <a:cs typeface="Arial"/>
              </a:rPr>
              <a:t>bunun</a:t>
            </a:r>
            <a:r>
              <a:rPr sz="2800" spc="-80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sz="2800" spc="-160" dirty="0">
                <a:solidFill>
                  <a:srgbClr val="7030A0"/>
                </a:solidFill>
                <a:latin typeface="Arial"/>
                <a:cs typeface="Arial"/>
              </a:rPr>
              <a:t>dışında	</a:t>
            </a:r>
            <a:r>
              <a:rPr sz="2800" spc="-165" dirty="0">
                <a:solidFill>
                  <a:srgbClr val="7030A0"/>
                </a:solidFill>
                <a:latin typeface="Arial"/>
                <a:cs typeface="Arial"/>
              </a:rPr>
              <a:t>yaklaşık</a:t>
            </a:r>
            <a:r>
              <a:rPr sz="2800" spc="-210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sz="2800" spc="-260" dirty="0">
                <a:solidFill>
                  <a:srgbClr val="7030A0"/>
                </a:solidFill>
                <a:latin typeface="Arial"/>
                <a:cs typeface="Arial"/>
              </a:rPr>
              <a:t>%25</a:t>
            </a:r>
            <a:endParaRPr sz="2800" dirty="0">
              <a:solidFill>
                <a:srgbClr val="7030A0"/>
              </a:solidFill>
              <a:latin typeface="Arial"/>
              <a:cs typeface="Arial"/>
            </a:endParaRPr>
          </a:p>
          <a:p>
            <a:pPr marL="355600">
              <a:lnSpc>
                <a:spcPts val="2805"/>
              </a:lnSpc>
            </a:pPr>
            <a:r>
              <a:rPr sz="2800" spc="-135" dirty="0">
                <a:solidFill>
                  <a:srgbClr val="7030A0"/>
                </a:solidFill>
                <a:latin typeface="Arial"/>
                <a:cs typeface="Arial"/>
              </a:rPr>
              <a:t>kadarı </a:t>
            </a:r>
            <a:r>
              <a:rPr sz="2800" spc="-65" dirty="0">
                <a:solidFill>
                  <a:srgbClr val="7030A0"/>
                </a:solidFill>
                <a:latin typeface="Arial"/>
                <a:cs typeface="Arial"/>
              </a:rPr>
              <a:t>intronlardan </a:t>
            </a:r>
            <a:r>
              <a:rPr sz="2800" spc="-85" dirty="0">
                <a:solidFill>
                  <a:srgbClr val="7030A0"/>
                </a:solidFill>
                <a:latin typeface="Arial"/>
                <a:cs typeface="Arial"/>
              </a:rPr>
              <a:t>, </a:t>
            </a:r>
            <a:r>
              <a:rPr sz="2800" spc="-260" dirty="0">
                <a:solidFill>
                  <a:srgbClr val="7030A0"/>
                </a:solidFill>
                <a:latin typeface="Arial"/>
                <a:cs typeface="Arial"/>
              </a:rPr>
              <a:t>%60 </a:t>
            </a:r>
            <a:r>
              <a:rPr sz="2800" spc="-135" dirty="0">
                <a:solidFill>
                  <a:srgbClr val="7030A0"/>
                </a:solidFill>
                <a:latin typeface="Arial"/>
                <a:cs typeface="Arial"/>
              </a:rPr>
              <a:t>dan </a:t>
            </a:r>
            <a:r>
              <a:rPr sz="2800" spc="-165" dirty="0">
                <a:solidFill>
                  <a:srgbClr val="7030A0"/>
                </a:solidFill>
                <a:latin typeface="Arial"/>
                <a:cs typeface="Arial"/>
              </a:rPr>
              <a:t>fazlası </a:t>
            </a:r>
            <a:r>
              <a:rPr sz="2800" spc="-160" dirty="0">
                <a:solidFill>
                  <a:srgbClr val="7030A0"/>
                </a:solidFill>
                <a:latin typeface="Arial"/>
                <a:cs typeface="Arial"/>
              </a:rPr>
              <a:t>karmaşık</a:t>
            </a:r>
            <a:r>
              <a:rPr sz="2800" spc="-85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sz="2800" spc="-130" dirty="0">
                <a:solidFill>
                  <a:srgbClr val="7030A0"/>
                </a:solidFill>
                <a:latin typeface="Arial"/>
                <a:cs typeface="Arial"/>
              </a:rPr>
              <a:t>yapılı</a:t>
            </a:r>
            <a:endParaRPr sz="2800" dirty="0">
              <a:solidFill>
                <a:srgbClr val="7030A0"/>
              </a:solidFill>
              <a:latin typeface="Arial"/>
              <a:cs typeface="Arial"/>
            </a:endParaRPr>
          </a:p>
          <a:p>
            <a:pPr marL="355600" marR="356870">
              <a:lnSpc>
                <a:spcPts val="3020"/>
              </a:lnSpc>
              <a:spcBef>
                <a:spcPts val="215"/>
              </a:spcBef>
            </a:pPr>
            <a:r>
              <a:rPr sz="2800" spc="-105" dirty="0">
                <a:solidFill>
                  <a:srgbClr val="7030A0"/>
                </a:solidFill>
                <a:latin typeface="Arial"/>
                <a:cs typeface="Arial"/>
              </a:rPr>
              <a:t>tekrarlayan </a:t>
            </a:r>
            <a:r>
              <a:rPr sz="2800" spc="-90" dirty="0">
                <a:solidFill>
                  <a:srgbClr val="7030A0"/>
                </a:solidFill>
                <a:latin typeface="Arial"/>
                <a:cs typeface="Arial"/>
              </a:rPr>
              <a:t>dizilerden </a:t>
            </a:r>
            <a:r>
              <a:rPr sz="2800" spc="-170" dirty="0">
                <a:solidFill>
                  <a:srgbClr val="7030A0"/>
                </a:solidFill>
                <a:latin typeface="Arial"/>
                <a:cs typeface="Arial"/>
              </a:rPr>
              <a:t>ve </a:t>
            </a:r>
            <a:r>
              <a:rPr sz="2800" spc="-140" dirty="0">
                <a:solidFill>
                  <a:srgbClr val="7030A0"/>
                </a:solidFill>
                <a:latin typeface="Arial"/>
                <a:cs typeface="Arial"/>
              </a:rPr>
              <a:t>kalanı </a:t>
            </a:r>
            <a:r>
              <a:rPr sz="2800" spc="-160" dirty="0">
                <a:solidFill>
                  <a:srgbClr val="7030A0"/>
                </a:solidFill>
                <a:latin typeface="Arial"/>
                <a:cs typeface="Arial"/>
              </a:rPr>
              <a:t>da </a:t>
            </a:r>
            <a:r>
              <a:rPr sz="2800" spc="-125" dirty="0">
                <a:solidFill>
                  <a:srgbClr val="7030A0"/>
                </a:solidFill>
                <a:latin typeface="Arial"/>
                <a:cs typeface="Arial"/>
              </a:rPr>
              <a:t>psödogenlerden  </a:t>
            </a:r>
            <a:r>
              <a:rPr sz="2800" spc="-125" dirty="0" err="1">
                <a:solidFill>
                  <a:srgbClr val="7030A0"/>
                </a:solidFill>
                <a:latin typeface="Arial"/>
                <a:cs typeface="Arial"/>
              </a:rPr>
              <a:t>oluşmaktadır</a:t>
            </a:r>
            <a:r>
              <a:rPr sz="2800" spc="-125" dirty="0" smtClean="0">
                <a:solidFill>
                  <a:srgbClr val="7030A0"/>
                </a:solidFill>
                <a:latin typeface="Arial"/>
                <a:cs typeface="Arial"/>
              </a:rPr>
              <a:t>.</a:t>
            </a:r>
            <a:endParaRPr lang="tr-TR" sz="2800" spc="-125" dirty="0" smtClean="0">
              <a:solidFill>
                <a:srgbClr val="7030A0"/>
              </a:solidFill>
              <a:latin typeface="Arial"/>
              <a:cs typeface="Arial"/>
            </a:endParaRPr>
          </a:p>
          <a:p>
            <a:pPr marL="355600" marR="356870">
              <a:lnSpc>
                <a:spcPts val="3020"/>
              </a:lnSpc>
              <a:spcBef>
                <a:spcPts val="215"/>
              </a:spcBef>
            </a:pPr>
            <a:r>
              <a:rPr lang="tr-TR" sz="2800" spc="-125" dirty="0">
                <a:solidFill>
                  <a:srgbClr val="7030A0"/>
                </a:solidFill>
                <a:latin typeface="Arial"/>
                <a:cs typeface="Arial"/>
              </a:rPr>
              <a:t>		 Y</a:t>
            </a:r>
            <a:r>
              <a:rPr lang="tr-TR" sz="2000" spc="-125" dirty="0">
                <a:solidFill>
                  <a:srgbClr val="7030A0"/>
                </a:solidFill>
                <a:latin typeface="Arial"/>
                <a:cs typeface="Arial"/>
              </a:rPr>
              <a:t>apısal	 genlere	 </a:t>
            </a:r>
            <a:r>
              <a:rPr lang="tr-TR" sz="2000" spc="-125" dirty="0" smtClean="0">
                <a:solidFill>
                  <a:srgbClr val="7030A0"/>
                </a:solidFill>
                <a:latin typeface="Arial"/>
                <a:cs typeface="Arial"/>
              </a:rPr>
              <a:t>çok benzeyen ancak fonksiyon  </a:t>
            </a:r>
            <a:r>
              <a:rPr lang="tr-TR" sz="2000" spc="-125" dirty="0">
                <a:solidFill>
                  <a:srgbClr val="7030A0"/>
                </a:solidFill>
                <a:latin typeface="Arial"/>
                <a:cs typeface="Arial"/>
              </a:rPr>
              <a:t>yapamayan	 </a:t>
            </a:r>
            <a:r>
              <a:rPr lang="tr-TR" sz="2000" spc="-125" dirty="0" smtClean="0">
                <a:solidFill>
                  <a:srgbClr val="7030A0"/>
                </a:solidFill>
                <a:latin typeface="Arial"/>
                <a:cs typeface="Arial"/>
              </a:rPr>
              <a:t>gen kopyalarına </a:t>
            </a:r>
            <a:r>
              <a:rPr lang="tr-TR" sz="2000" spc="-125" dirty="0" err="1">
                <a:solidFill>
                  <a:srgbClr val="7030A0"/>
                </a:solidFill>
                <a:latin typeface="Arial"/>
                <a:cs typeface="Arial"/>
              </a:rPr>
              <a:t>psödogen</a:t>
            </a:r>
            <a:r>
              <a:rPr lang="tr-TR" sz="2000" spc="-125" dirty="0">
                <a:solidFill>
                  <a:srgbClr val="7030A0"/>
                </a:solidFill>
                <a:latin typeface="Arial"/>
                <a:cs typeface="Arial"/>
              </a:rPr>
              <a:t>	 denir</a:t>
            </a:r>
            <a:r>
              <a:rPr lang="tr-TR" sz="2000" spc="-125" dirty="0" smtClean="0">
                <a:solidFill>
                  <a:srgbClr val="7030A0"/>
                </a:solidFill>
                <a:latin typeface="Arial"/>
                <a:cs typeface="Arial"/>
              </a:rPr>
              <a:t>. </a:t>
            </a:r>
            <a:r>
              <a:rPr lang="tr-TR" sz="2000" spc="-125" dirty="0">
                <a:solidFill>
                  <a:srgbClr val="7030A0"/>
                </a:solidFill>
                <a:latin typeface="Arial"/>
                <a:cs typeface="Arial"/>
              </a:rPr>
              <a:t>Bu	 </a:t>
            </a:r>
            <a:r>
              <a:rPr lang="tr-TR" sz="2000" spc="-125" dirty="0" err="1" smtClean="0">
                <a:solidFill>
                  <a:srgbClr val="7030A0"/>
                </a:solidFill>
                <a:latin typeface="Arial"/>
                <a:cs typeface="Arial"/>
              </a:rPr>
              <a:t>psödogenler</a:t>
            </a:r>
            <a:r>
              <a:rPr lang="tr-TR" sz="2000" spc="-125" dirty="0" smtClean="0">
                <a:solidFill>
                  <a:srgbClr val="7030A0"/>
                </a:solidFill>
                <a:latin typeface="Arial"/>
                <a:cs typeface="Arial"/>
              </a:rPr>
              <a:t>  herhangi  bir işlev yapmayan ancak genomun büyüklüğünü</a:t>
            </a:r>
            <a:r>
              <a:rPr lang="tr-TR" sz="2000" spc="-125" dirty="0">
                <a:solidFill>
                  <a:srgbClr val="7030A0"/>
                </a:solidFill>
                <a:latin typeface="Arial"/>
                <a:cs typeface="Arial"/>
              </a:rPr>
              <a:t>	</a:t>
            </a:r>
            <a:r>
              <a:rPr lang="tr-TR" sz="2000" spc="-125" dirty="0" smtClean="0">
                <a:solidFill>
                  <a:srgbClr val="7030A0"/>
                </a:solidFill>
                <a:latin typeface="Arial"/>
                <a:cs typeface="Arial"/>
              </a:rPr>
              <a:t>artıran gen kopyalarıdır</a:t>
            </a:r>
            <a:r>
              <a:rPr lang="tr-TR" sz="2000" spc="-125" dirty="0">
                <a:solidFill>
                  <a:srgbClr val="7030A0"/>
                </a:solidFill>
                <a:latin typeface="Arial"/>
                <a:cs typeface="Arial"/>
              </a:rPr>
              <a:t>.	</a:t>
            </a:r>
            <a:endParaRPr sz="2000" dirty="0">
              <a:solidFill>
                <a:srgbClr val="7030A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-10160" y="6383511"/>
            <a:ext cx="91440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u="heavy" spc="-1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LINE</a:t>
            </a:r>
            <a:r>
              <a:rPr sz="1500" spc="-195" dirty="0">
                <a:latin typeface="Arial"/>
                <a:cs typeface="Arial"/>
              </a:rPr>
              <a:t> </a:t>
            </a:r>
            <a:r>
              <a:rPr sz="1500" spc="-50" dirty="0">
                <a:latin typeface="Arial"/>
                <a:cs typeface="Arial"/>
              </a:rPr>
              <a:t>- </a:t>
            </a:r>
            <a:r>
              <a:rPr sz="1500" spc="-130" dirty="0">
                <a:latin typeface="Arial"/>
                <a:cs typeface="Arial"/>
              </a:rPr>
              <a:t>Long </a:t>
            </a:r>
            <a:r>
              <a:rPr sz="1500" spc="-70" dirty="0">
                <a:latin typeface="Arial"/>
                <a:cs typeface="Arial"/>
              </a:rPr>
              <a:t>interspersed nuclear </a:t>
            </a:r>
            <a:r>
              <a:rPr sz="1500" spc="-65" dirty="0">
                <a:latin typeface="Arial"/>
                <a:cs typeface="Arial"/>
              </a:rPr>
              <a:t>elements.  </a:t>
            </a:r>
            <a:r>
              <a:rPr sz="1500" spc="-225" dirty="0">
                <a:latin typeface="Arial"/>
                <a:cs typeface="Arial"/>
              </a:rPr>
              <a:t>SINE </a:t>
            </a:r>
            <a:r>
              <a:rPr sz="1500" spc="-105" dirty="0">
                <a:latin typeface="Arial"/>
                <a:cs typeface="Arial"/>
              </a:rPr>
              <a:t>– </a:t>
            </a:r>
            <a:r>
              <a:rPr sz="1500" spc="-75" dirty="0">
                <a:latin typeface="Arial"/>
                <a:cs typeface="Arial"/>
              </a:rPr>
              <a:t>Short </a:t>
            </a:r>
            <a:r>
              <a:rPr sz="1500" spc="-70" dirty="0">
                <a:latin typeface="Arial"/>
                <a:cs typeface="Arial"/>
              </a:rPr>
              <a:t>interspersed nuclear </a:t>
            </a:r>
            <a:r>
              <a:rPr sz="1500" spc="-65" dirty="0">
                <a:latin typeface="Arial"/>
                <a:cs typeface="Arial"/>
              </a:rPr>
              <a:t>elements.  </a:t>
            </a:r>
            <a:r>
              <a:rPr sz="1500" u="heavy" spc="-3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LTR</a:t>
            </a:r>
            <a:r>
              <a:rPr sz="1500" spc="-310" dirty="0">
                <a:latin typeface="Arial"/>
                <a:cs typeface="Arial"/>
              </a:rPr>
              <a:t> </a:t>
            </a:r>
            <a:r>
              <a:rPr sz="1500" spc="-105" dirty="0">
                <a:latin typeface="Arial"/>
                <a:cs typeface="Arial"/>
              </a:rPr>
              <a:t>– </a:t>
            </a:r>
            <a:r>
              <a:rPr sz="1500" spc="-130" dirty="0">
                <a:latin typeface="Arial"/>
                <a:cs typeface="Arial"/>
              </a:rPr>
              <a:t>Long </a:t>
            </a:r>
            <a:r>
              <a:rPr sz="1500" spc="-30" dirty="0">
                <a:latin typeface="Arial"/>
                <a:cs typeface="Arial"/>
              </a:rPr>
              <a:t>terminal </a:t>
            </a:r>
            <a:r>
              <a:rPr sz="1500" spc="-55" dirty="0">
                <a:latin typeface="Arial"/>
                <a:cs typeface="Arial"/>
              </a:rPr>
              <a:t>repeat</a:t>
            </a:r>
            <a:r>
              <a:rPr sz="1500" spc="-75" dirty="0">
                <a:latin typeface="Arial"/>
                <a:cs typeface="Arial"/>
              </a:rPr>
              <a:t> </a:t>
            </a:r>
            <a:r>
              <a:rPr lang="tr-TR" sz="1500" spc="-75" dirty="0" smtClean="0">
                <a:latin typeface="Arial"/>
                <a:cs typeface="Arial"/>
              </a:rPr>
              <a:t>								</a:t>
            </a:r>
            <a:r>
              <a:rPr sz="1500" spc="-65" dirty="0" smtClean="0">
                <a:latin typeface="Arial"/>
                <a:cs typeface="Arial"/>
              </a:rPr>
              <a:t>elements</a:t>
            </a:r>
            <a:endParaRPr sz="1500" dirty="0"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42" y="35560"/>
            <a:ext cx="8837518" cy="6365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38200" y="457200"/>
            <a:ext cx="7696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dirty="0" err="1">
                <a:solidFill>
                  <a:srgbClr val="FF0000"/>
                </a:solidFill>
              </a:rPr>
              <a:t>İntronlar</a:t>
            </a:r>
            <a:r>
              <a:rPr lang="tr-TR" sz="4000" dirty="0">
                <a:solidFill>
                  <a:srgbClr val="FF0000"/>
                </a:solidFill>
              </a:rPr>
              <a:t> ve </a:t>
            </a:r>
            <a:r>
              <a:rPr lang="tr-TR" sz="4000" dirty="0" err="1">
                <a:solidFill>
                  <a:srgbClr val="FF0000"/>
                </a:solidFill>
              </a:rPr>
              <a:t>Eksonlar</a:t>
            </a:r>
            <a:r>
              <a:rPr lang="tr-TR" sz="4000" dirty="0">
                <a:solidFill>
                  <a:srgbClr val="FF0000"/>
                </a:solidFill>
              </a:rPr>
              <a:t> nedir?</a:t>
            </a:r>
          </a:p>
          <a:p>
            <a:r>
              <a:rPr lang="tr-TR" sz="3200" dirty="0"/>
              <a:t>Bir genin kodlanan DNA dizilerine </a:t>
            </a:r>
            <a:r>
              <a:rPr lang="tr-TR" sz="3200" dirty="0" err="1">
                <a:solidFill>
                  <a:srgbClr val="7030A0"/>
                </a:solidFill>
              </a:rPr>
              <a:t>ekson</a:t>
            </a:r>
            <a:r>
              <a:rPr lang="tr-TR" sz="3200" dirty="0">
                <a:solidFill>
                  <a:srgbClr val="7030A0"/>
                </a:solidFill>
              </a:rPr>
              <a:t>,</a:t>
            </a:r>
          </a:p>
          <a:p>
            <a:r>
              <a:rPr lang="tr-TR" sz="3200" dirty="0"/>
              <a:t>bir gen içinde kodlanmayan DNA dizilerine de</a:t>
            </a:r>
          </a:p>
          <a:p>
            <a:r>
              <a:rPr lang="tr-TR" sz="3200" dirty="0" err="1">
                <a:solidFill>
                  <a:srgbClr val="C00000"/>
                </a:solidFill>
              </a:rPr>
              <a:t>intron</a:t>
            </a:r>
            <a:r>
              <a:rPr lang="tr-TR" sz="3200" dirty="0"/>
              <a:t> denir. </a:t>
            </a:r>
          </a:p>
        </p:txBody>
      </p:sp>
    </p:spTree>
    <p:extLst>
      <p:ext uri="{BB962C8B-B14F-4D97-AF65-F5344CB8AC3E}">
        <p14:creationId xmlns:p14="http://schemas.microsoft.com/office/powerpoint/2010/main" val="1868260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57200" y="228600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dirty="0" err="1"/>
              <a:t>Ökaryot</a:t>
            </a:r>
            <a:r>
              <a:rPr lang="tr-TR" sz="4000" dirty="0"/>
              <a:t> genomlar</a:t>
            </a:r>
          </a:p>
          <a:p>
            <a:r>
              <a:rPr lang="tr-TR" sz="2800" dirty="0"/>
              <a:t>• Kodlanmayan DNA dizileri içerir</a:t>
            </a:r>
          </a:p>
          <a:p>
            <a:r>
              <a:rPr lang="tr-TR" sz="2800" dirty="0"/>
              <a:t>• İnsan genomunun %98.5’i </a:t>
            </a:r>
            <a:r>
              <a:rPr lang="tr-TR" sz="2800" dirty="0" smtClean="0"/>
              <a:t>kodlanmayan DNA </a:t>
            </a:r>
            <a:r>
              <a:rPr lang="tr-TR" sz="2800" dirty="0"/>
              <a:t>oluşturur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143000" y="3200400"/>
            <a:ext cx="7848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C00000"/>
                </a:solidFill>
              </a:rPr>
              <a:t>Kodlanmayan genomların</a:t>
            </a:r>
          </a:p>
          <a:p>
            <a:r>
              <a:rPr lang="tr-TR" sz="2800" dirty="0">
                <a:solidFill>
                  <a:srgbClr val="C00000"/>
                </a:solidFill>
              </a:rPr>
              <a:t>görevleri nelerdir?</a:t>
            </a:r>
          </a:p>
          <a:p>
            <a:r>
              <a:rPr lang="tr-TR" sz="2800" dirty="0"/>
              <a:t>• Gen ifadelerinin kontrolü</a:t>
            </a:r>
          </a:p>
          <a:p>
            <a:r>
              <a:rPr lang="tr-TR" sz="2800" dirty="0"/>
              <a:t>	</a:t>
            </a:r>
            <a:r>
              <a:rPr lang="tr-TR" sz="2800" dirty="0" smtClean="0"/>
              <a:t>Bir genin hangi hücrede, ne zaman, ne kadar</a:t>
            </a:r>
            <a:r>
              <a:rPr lang="tr-TR" sz="2800" dirty="0"/>
              <a:t>	</a:t>
            </a:r>
            <a:r>
              <a:rPr lang="tr-TR" sz="2800" dirty="0" smtClean="0"/>
              <a:t>etkileşeceğini(aktif</a:t>
            </a:r>
            <a:r>
              <a:rPr lang="tr-TR" sz="2800" dirty="0"/>
              <a:t>	olacağını)	</a:t>
            </a:r>
          </a:p>
          <a:p>
            <a:r>
              <a:rPr lang="tr-TR" sz="2800" dirty="0"/>
              <a:t>	denetler.</a:t>
            </a:r>
            <a:r>
              <a:rPr lang="tr-TR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458298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38200" y="533400"/>
            <a:ext cx="75438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000" dirty="0"/>
              <a:t>Tekrarlayan DNA </a:t>
            </a:r>
            <a:r>
              <a:rPr lang="tr-TR" sz="4000" dirty="0" smtClean="0"/>
              <a:t>Dizileri</a:t>
            </a:r>
          </a:p>
          <a:p>
            <a:endParaRPr lang="tr-TR" sz="40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800" dirty="0"/>
              <a:t>İnsan genomunun yaklaşık %50’si tekrarlayan </a:t>
            </a:r>
            <a:r>
              <a:rPr lang="tr-TR" sz="2800" dirty="0" smtClean="0"/>
              <a:t>dizilerden oluşur</a:t>
            </a:r>
            <a:r>
              <a:rPr lang="tr-TR" sz="28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800" dirty="0"/>
              <a:t>Ancak karmaşık </a:t>
            </a:r>
            <a:r>
              <a:rPr lang="tr-TR" sz="2800" dirty="0" err="1"/>
              <a:t>ökaryot</a:t>
            </a:r>
            <a:r>
              <a:rPr lang="tr-TR" sz="2800" dirty="0"/>
              <a:t> genomlarının daha da büyük </a:t>
            </a:r>
            <a:r>
              <a:rPr lang="tr-TR" sz="2800" dirty="0" smtClean="0"/>
              <a:t>bir kısmı</a:t>
            </a:r>
            <a:r>
              <a:rPr lang="tr-TR" sz="2800" dirty="0"/>
              <a:t>, çok sayıda tekrarlanan ve kodlanmayan </a:t>
            </a:r>
            <a:r>
              <a:rPr lang="tr-TR" sz="2800" dirty="0" smtClean="0"/>
              <a:t>DNA dizilerinden </a:t>
            </a:r>
            <a:r>
              <a:rPr lang="tr-TR" sz="2800" dirty="0"/>
              <a:t>oluşur ve bu dizilerin değişik tipleri vardır.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800" dirty="0"/>
              <a:t>Bunlardan bir kısmı genomda kümelenmiş halde </a:t>
            </a:r>
            <a:r>
              <a:rPr lang="tr-TR" sz="2800" dirty="0" smtClean="0"/>
              <a:t>bulunurken bir </a:t>
            </a:r>
            <a:r>
              <a:rPr lang="tr-TR" sz="2800" dirty="0"/>
              <a:t>kısmı DNA’ya dağılmış halde bulunurlar. </a:t>
            </a:r>
          </a:p>
        </p:txBody>
      </p:sp>
    </p:spTree>
    <p:extLst>
      <p:ext uri="{BB962C8B-B14F-4D97-AF65-F5344CB8AC3E}">
        <p14:creationId xmlns:p14="http://schemas.microsoft.com/office/powerpoint/2010/main" val="42005629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67928" y="1271498"/>
            <a:ext cx="6174011" cy="47717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86200" y="0"/>
            <a:ext cx="14585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95" dirty="0"/>
              <a:t>K</a:t>
            </a:r>
            <a:r>
              <a:rPr sz="3200" spc="-180" dirty="0"/>
              <a:t>a</a:t>
            </a:r>
            <a:r>
              <a:rPr sz="3200" spc="-120" dirty="0"/>
              <a:t>r</a:t>
            </a:r>
            <a:r>
              <a:rPr sz="3200" spc="-310" dirty="0"/>
              <a:t>y</a:t>
            </a:r>
            <a:r>
              <a:rPr sz="3200" spc="-114" dirty="0"/>
              <a:t>ot</a:t>
            </a:r>
            <a:r>
              <a:rPr sz="3200" spc="-60" dirty="0"/>
              <a:t>i</a:t>
            </a:r>
            <a:r>
              <a:rPr sz="3200" spc="-240" dirty="0"/>
              <a:t>p</a:t>
            </a:r>
            <a:endParaRPr sz="3200" dirty="0"/>
          </a:p>
        </p:txBody>
      </p:sp>
      <p:sp>
        <p:nvSpPr>
          <p:cNvPr id="4" name="object 4"/>
          <p:cNvSpPr/>
          <p:nvPr/>
        </p:nvSpPr>
        <p:spPr>
          <a:xfrm>
            <a:off x="1115618" y="1052741"/>
            <a:ext cx="6840473" cy="5130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4 Dikdörtgen"/>
          <p:cNvSpPr/>
          <p:nvPr/>
        </p:nvSpPr>
        <p:spPr>
          <a:xfrm>
            <a:off x="0" y="4572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 err="1" smtClean="0">
                <a:solidFill>
                  <a:srgbClr val="FF6600"/>
                </a:solidFill>
              </a:rPr>
              <a:t>Karyotip</a:t>
            </a:r>
            <a:r>
              <a:rPr lang="en-US" altLang="en-US" dirty="0" smtClean="0"/>
              <a:t>: </a:t>
            </a:r>
            <a:r>
              <a:rPr lang="en-US" altLang="en-US" dirty="0" err="1" smtClean="0"/>
              <a:t>Bir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organizmanın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sahip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olduğu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kromozomların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bütünü</a:t>
            </a:r>
            <a:r>
              <a:rPr lang="en-US" altLang="en-US" dirty="0" smtClean="0"/>
              <a:t>.</a:t>
            </a:r>
            <a:r>
              <a:rPr lang="tr-TR" altLang="en-US" dirty="0" smtClean="0"/>
              <a:t> </a:t>
            </a:r>
            <a:r>
              <a:rPr lang="en-US" altLang="en-US" dirty="0" err="1" smtClean="0"/>
              <a:t>Sentromerin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pozisyonuna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ya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kromozomun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büyüklüğüne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göre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metafaz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kromozomlarının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sıralanarak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tanımlanmasıdır</a:t>
            </a:r>
            <a:endParaRPr lang="tr-T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0"/>
            <a:ext cx="54057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0" dirty="0"/>
              <a:t>Kromatin</a:t>
            </a:r>
            <a:r>
              <a:rPr spc="-315" dirty="0"/>
              <a:t> </a:t>
            </a:r>
            <a:r>
              <a:rPr spc="-310" dirty="0"/>
              <a:t>Paketlenmesi</a:t>
            </a:r>
          </a:p>
        </p:txBody>
      </p:sp>
      <p:sp>
        <p:nvSpPr>
          <p:cNvPr id="3" name="2 Dikdörtgen"/>
          <p:cNvSpPr/>
          <p:nvPr/>
        </p:nvSpPr>
        <p:spPr>
          <a:xfrm>
            <a:off x="0" y="685800"/>
            <a:ext cx="8305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Kromozomlar içerdikleri DNA moleküllerinden çok daha kısadırlar. Bu nedenle DNA’nın kromozomlara paketlenmesi için hayli organize bir paketleme sistemi gereklidir. </a:t>
            </a:r>
            <a:r>
              <a:rPr lang="tr-TR" sz="2400" dirty="0" err="1" smtClean="0"/>
              <a:t>Ökaryotlarda</a:t>
            </a:r>
            <a:r>
              <a:rPr lang="tr-TR" sz="2400" dirty="0" smtClean="0"/>
              <a:t> DNA kromatin şeklinde düzenlenmiştir.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5867400" y="2209800"/>
            <a:ext cx="31242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tr-TR" altLang="en-US" sz="2000" dirty="0" smtClean="0"/>
              <a:t>Hücrede kromozom yapısı sadece hücre bölünmesi sırasında </a:t>
            </a:r>
            <a:r>
              <a:rPr lang="tr-TR" altLang="en-US" sz="2000" b="1" dirty="0" err="1" smtClean="0">
                <a:solidFill>
                  <a:srgbClr val="FF6600"/>
                </a:solidFill>
              </a:rPr>
              <a:t>metafaz</a:t>
            </a:r>
            <a:r>
              <a:rPr lang="tr-TR" altLang="en-US" sz="2000" b="1" dirty="0" smtClean="0">
                <a:solidFill>
                  <a:srgbClr val="FF6600"/>
                </a:solidFill>
              </a:rPr>
              <a:t> başında</a:t>
            </a:r>
            <a:r>
              <a:rPr lang="tr-TR" altLang="en-US" sz="2000" b="1" dirty="0" smtClean="0"/>
              <a:t> </a:t>
            </a:r>
            <a:r>
              <a:rPr lang="tr-TR" altLang="en-US" sz="2000" dirty="0" smtClean="0"/>
              <a:t>görülmeye başlanır. </a:t>
            </a:r>
          </a:p>
          <a:p>
            <a:pPr>
              <a:buFont typeface="Arial" charset="0"/>
              <a:buChar char="•"/>
            </a:pPr>
            <a:r>
              <a:rPr lang="tr-TR" altLang="en-US" sz="2000" dirty="0" smtClean="0"/>
              <a:t>Bu durumdan önce DNA </a:t>
            </a:r>
            <a:r>
              <a:rPr lang="tr-TR" altLang="en-US" sz="2000" dirty="0" err="1" smtClean="0"/>
              <a:t>nükleusta</a:t>
            </a:r>
            <a:r>
              <a:rPr lang="tr-TR" altLang="en-US" sz="2000" dirty="0" smtClean="0"/>
              <a:t> kromatin yapısında paketlenmiş olarak çekirdeğin her tarafına rastgele dağılmış olarak gözlenir. </a:t>
            </a:r>
          </a:p>
          <a:p>
            <a:pPr>
              <a:buFont typeface="Arial" charset="0"/>
              <a:buChar char="•"/>
            </a:pPr>
            <a:r>
              <a:rPr lang="tr-TR" altLang="en-US" sz="2000" dirty="0" smtClean="0"/>
              <a:t>Kromatin yapısı kromatin iplikçikleri adı verilen iplikçiklerden meydana gelir</a:t>
            </a:r>
            <a:endParaRPr lang="en-US" altLang="en-US" sz="2000" dirty="0" smtClean="0"/>
          </a:p>
        </p:txBody>
      </p:sp>
      <p:pic>
        <p:nvPicPr>
          <p:cNvPr id="12290" name="Picture 2" descr="kromatin paketlenmesi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" y="2895600"/>
            <a:ext cx="5570331" cy="330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idx="1"/>
          </p:nvPr>
        </p:nvSpPr>
        <p:spPr>
          <a:xfrm>
            <a:off x="152400" y="609600"/>
            <a:ext cx="80772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tr-TR" altLang="en-US" sz="2400" dirty="0" smtClean="0">
                <a:latin typeface="Arial" charset="0"/>
              </a:rPr>
              <a:t>Kromatin iplikçikleri de ikiye ayrılabilir: </a:t>
            </a:r>
          </a:p>
          <a:p>
            <a:pPr marL="457200" indent="-457200">
              <a:buFont typeface="Arial" charset="0"/>
              <a:buChar char="•"/>
            </a:pPr>
            <a:r>
              <a:rPr lang="tr-TR" altLang="en-US" sz="2400" dirty="0" smtClean="0">
                <a:latin typeface="Arial" charset="0"/>
              </a:rPr>
              <a:t>Sıkışık ve yoğun olması nedeniyle özel boyaları kuvvetle emen ve koyu renkli görülen </a:t>
            </a:r>
            <a:r>
              <a:rPr lang="tr-TR" altLang="en-US" sz="2400" dirty="0" err="1" smtClean="0">
                <a:solidFill>
                  <a:srgbClr val="FF6600"/>
                </a:solidFill>
                <a:latin typeface="Arial" charset="0"/>
              </a:rPr>
              <a:t>heterokromatin</a:t>
            </a:r>
            <a:r>
              <a:rPr lang="tr-TR" altLang="en-US" sz="2400" dirty="0" smtClean="0">
                <a:solidFill>
                  <a:srgbClr val="FF6600"/>
                </a:solidFill>
                <a:latin typeface="Arial" charset="0"/>
              </a:rPr>
              <a:t> </a:t>
            </a:r>
            <a:r>
              <a:rPr lang="tr-TR" altLang="en-US" sz="2400" dirty="0" smtClean="0">
                <a:latin typeface="Arial" charset="0"/>
              </a:rPr>
              <a:t>ve daha dağınık yapıda olduğu için açık renkli boyanan </a:t>
            </a:r>
            <a:r>
              <a:rPr lang="tr-TR" altLang="en-US" sz="2400" dirty="0" err="1" smtClean="0">
                <a:solidFill>
                  <a:srgbClr val="FF6600"/>
                </a:solidFill>
                <a:latin typeface="Arial" charset="0"/>
              </a:rPr>
              <a:t>ökromatin</a:t>
            </a:r>
            <a:r>
              <a:rPr lang="tr-TR" altLang="en-US" sz="2400" dirty="0" smtClean="0">
                <a:latin typeface="Arial" charset="0"/>
              </a:rPr>
              <a:t>.</a:t>
            </a:r>
            <a:endParaRPr lang="tr-TR" altLang="en-US" sz="2400" dirty="0">
              <a:latin typeface="Arial" charset="0"/>
            </a:endParaRPr>
          </a:p>
        </p:txBody>
      </p:sp>
      <p:pic>
        <p:nvPicPr>
          <p:cNvPr id="91138" name="Picture 2" descr="heterokromatin ökromatin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1806" y="2438400"/>
            <a:ext cx="6272594" cy="42358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650240" y="350858"/>
            <a:ext cx="73507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  <a:defRPr/>
            </a:pPr>
            <a:r>
              <a:rPr lang="tr-TR" altLang="en-US" sz="2400" dirty="0" err="1" smtClean="0">
                <a:latin typeface="Arial" pitchFamily="34" charset="0"/>
              </a:rPr>
              <a:t>Ökaryot</a:t>
            </a:r>
            <a:r>
              <a:rPr lang="tr-TR" altLang="en-US" sz="2400" dirty="0" smtClean="0">
                <a:latin typeface="Arial" pitchFamily="34" charset="0"/>
              </a:rPr>
              <a:t> hücrelerdeki yaklaşık tüm  </a:t>
            </a:r>
            <a:r>
              <a:rPr lang="tr-TR" altLang="en-US" sz="2400" dirty="0" err="1" smtClean="0">
                <a:latin typeface="Arial" pitchFamily="34" charset="0"/>
              </a:rPr>
              <a:t>kromozomal</a:t>
            </a:r>
            <a:r>
              <a:rPr lang="tr-TR" altLang="en-US" sz="2400" dirty="0" smtClean="0">
                <a:latin typeface="Arial" pitchFamily="34" charset="0"/>
              </a:rPr>
              <a:t> DNA</a:t>
            </a:r>
            <a:r>
              <a:rPr lang="ja-JP" altLang="tr-TR" sz="2400" dirty="0" smtClean="0">
                <a:latin typeface="Arial" pitchFamily="34" charset="0"/>
              </a:rPr>
              <a:t>’</a:t>
            </a:r>
            <a:r>
              <a:rPr lang="tr-TR" altLang="ja-JP" sz="2400" dirty="0" err="1" smtClean="0">
                <a:latin typeface="Arial" pitchFamily="34" charset="0"/>
              </a:rPr>
              <a:t>lar</a:t>
            </a:r>
            <a:r>
              <a:rPr lang="tr-TR" altLang="ja-JP" sz="2400" dirty="0" smtClean="0">
                <a:latin typeface="Arial" pitchFamily="34" charset="0"/>
              </a:rPr>
              <a:t> </a:t>
            </a:r>
            <a:r>
              <a:rPr lang="tr-TR" altLang="ja-JP" sz="2400" b="1" dirty="0" err="1" smtClean="0">
                <a:solidFill>
                  <a:srgbClr val="FF6600"/>
                </a:solidFill>
                <a:latin typeface="Arial" pitchFamily="34" charset="0"/>
              </a:rPr>
              <a:t>Histon</a:t>
            </a:r>
            <a:r>
              <a:rPr lang="tr-TR" altLang="ja-JP" sz="2400" dirty="0" smtClean="0">
                <a:solidFill>
                  <a:srgbClr val="FF6600"/>
                </a:solidFill>
                <a:latin typeface="Arial" pitchFamily="34" charset="0"/>
              </a:rPr>
              <a:t> </a:t>
            </a:r>
            <a:r>
              <a:rPr lang="tr-TR" altLang="ja-JP" sz="2400" dirty="0" smtClean="0">
                <a:latin typeface="Arial" pitchFamily="34" charset="0"/>
              </a:rPr>
              <a:t>adı verilen 5 farklı protein seti ile ilişkidedir.</a:t>
            </a:r>
          </a:p>
          <a:p>
            <a:pPr algn="just">
              <a:defRPr/>
            </a:pPr>
            <a:endParaRPr lang="tr-TR" altLang="en-US" sz="2400" dirty="0" smtClean="0">
              <a:latin typeface="Arial" pitchFamily="34" charset="0"/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tr-TR" altLang="en-US" sz="2400" dirty="0" err="1" smtClean="0">
                <a:latin typeface="Arial" pitchFamily="34" charset="0"/>
              </a:rPr>
              <a:t>Histon</a:t>
            </a:r>
            <a:r>
              <a:rPr lang="tr-TR" altLang="en-US" sz="2400" dirty="0" smtClean="0">
                <a:latin typeface="Arial" pitchFamily="34" charset="0"/>
              </a:rPr>
              <a:t> ile DNA arasındaki ilişkiler çok  düzenlidir.Her 150-180 baz çifti parçası bir  </a:t>
            </a:r>
            <a:r>
              <a:rPr lang="tr-TR" altLang="en-US" sz="2400" dirty="0" err="1" smtClean="0">
                <a:latin typeface="Arial" pitchFamily="34" charset="0"/>
              </a:rPr>
              <a:t>histon</a:t>
            </a:r>
            <a:r>
              <a:rPr lang="tr-TR" altLang="en-US" sz="2400" dirty="0" smtClean="0">
                <a:latin typeface="Arial" pitchFamily="34" charset="0"/>
              </a:rPr>
              <a:t> molekülüne sarılı olarak bulunur. </a:t>
            </a:r>
          </a:p>
        </p:txBody>
      </p:sp>
      <p:sp>
        <p:nvSpPr>
          <p:cNvPr id="5" name="4 Dikdörtgen"/>
          <p:cNvSpPr/>
          <p:nvPr/>
        </p:nvSpPr>
        <p:spPr>
          <a:xfrm>
            <a:off x="3429000" y="2743200"/>
            <a:ext cx="5715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2400" dirty="0" smtClean="0"/>
              <a:t>Kromatin, az miktarda RNA ile birlikte yaklaşık eşit ağırlıkta protein (</a:t>
            </a:r>
            <a:r>
              <a:rPr lang="tr-TR" altLang="en-US" sz="2400" dirty="0" err="1" smtClean="0">
                <a:solidFill>
                  <a:srgbClr val="FF0000"/>
                </a:solidFill>
              </a:rPr>
              <a:t>histon</a:t>
            </a:r>
            <a:r>
              <a:rPr lang="tr-TR" altLang="en-US" sz="2400" dirty="0" smtClean="0">
                <a:solidFill>
                  <a:srgbClr val="FF0000"/>
                </a:solidFill>
              </a:rPr>
              <a:t> proteinler</a:t>
            </a:r>
            <a:r>
              <a:rPr lang="tr-TR" altLang="en-US" sz="2400" dirty="0" smtClean="0"/>
              <a:t>, </a:t>
            </a:r>
            <a:r>
              <a:rPr lang="tr-TR" altLang="en-US" sz="2400" dirty="0" err="1" smtClean="0">
                <a:solidFill>
                  <a:schemeClr val="accent2"/>
                </a:solidFill>
              </a:rPr>
              <a:t>histon</a:t>
            </a:r>
            <a:r>
              <a:rPr lang="tr-TR" altLang="en-US" sz="2400" dirty="0" smtClean="0">
                <a:solidFill>
                  <a:schemeClr val="accent2"/>
                </a:solidFill>
              </a:rPr>
              <a:t> olmayan proteinler</a:t>
            </a:r>
            <a:r>
              <a:rPr lang="tr-TR" altLang="en-US" sz="2400" dirty="0" smtClean="0"/>
              <a:t> ve </a:t>
            </a:r>
            <a:r>
              <a:rPr lang="tr-TR" altLang="en-US" sz="2400" dirty="0" smtClean="0">
                <a:solidFill>
                  <a:srgbClr val="FF9933"/>
                </a:solidFill>
              </a:rPr>
              <a:t>HMG proteinler</a:t>
            </a:r>
            <a:r>
              <a:rPr lang="tr-TR" altLang="en-US" sz="2400" dirty="0" smtClean="0"/>
              <a:t>) ve DNA içeren iplikçiklerden oluşur. </a:t>
            </a:r>
            <a:endParaRPr lang="tr-TR" sz="2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52600" y="228600"/>
            <a:ext cx="5591556" cy="1354217"/>
          </a:xfrm>
        </p:spPr>
        <p:txBody>
          <a:bodyPr/>
          <a:lstStyle/>
          <a:p>
            <a:r>
              <a:rPr lang="tr-TR" dirty="0" smtClean="0"/>
              <a:t>HİSTON Proteinler</a:t>
            </a:r>
            <a:endParaRPr lang="tr-T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90600" y="1143000"/>
            <a:ext cx="7715250" cy="2954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Küçük molekül ağırlıklı ve yüksek oranda(%10-20) 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arginin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lizin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gibi bazik amino asitleri içerdikleri için </a:t>
            </a:r>
            <a:r>
              <a:rPr kumimoji="0" lang="tr-TR" altLang="en-US" sz="2400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bazik özellikte olan, bu özellikleri sayesinde asidik özellikteki DNA</a:t>
            </a:r>
            <a:r>
              <a:rPr kumimoji="0" lang="ja-JP" altLang="tr-TR" sz="2400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’</a:t>
            </a:r>
            <a:r>
              <a:rPr kumimoji="0" lang="tr-TR" altLang="ja-JP" sz="2400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ya sıkı şekilde bağlanan proteinlerdir.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altLang="ja-JP" sz="2400" b="1" u="sng" kern="0" dirty="0" smtClean="0"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ja-JP" sz="2400" b="1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İçerdikleri bazik amino asitlerin oranına göre 5 değişik gruba ayrılırlar: H1, H2A, H2B, H3 ve H4.</a:t>
            </a:r>
            <a:endParaRPr kumimoji="0" lang="tr-TR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229600" cy="5847755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tr-TR" altLang="en-US" sz="2400" dirty="0" smtClean="0"/>
              <a:t>	</a:t>
            </a:r>
            <a:r>
              <a:rPr lang="tr-TR" altLang="en-US" sz="2400" dirty="0" err="1" smtClean="0"/>
              <a:t>Histonlar</a:t>
            </a:r>
            <a:r>
              <a:rPr lang="tr-TR" altLang="en-US" sz="2400" dirty="0" smtClean="0"/>
              <a:t> arasında türlere ve dokulara göre en fazla değişikliği H1 </a:t>
            </a:r>
            <a:r>
              <a:rPr lang="tr-TR" altLang="en-US" sz="2400" dirty="0" err="1" smtClean="0"/>
              <a:t>histon</a:t>
            </a:r>
            <a:r>
              <a:rPr lang="tr-TR" altLang="en-US" sz="2400" dirty="0" smtClean="0"/>
              <a:t> proteinleri gösterir. H3 ve H4 ise evrimde en iyi korunmuş </a:t>
            </a:r>
            <a:r>
              <a:rPr lang="tr-TR" altLang="en-US" sz="2400" dirty="0" err="1" smtClean="0"/>
              <a:t>histonlardır</a:t>
            </a:r>
            <a:r>
              <a:rPr lang="tr-TR" altLang="en-US" sz="2400" dirty="0" smtClean="0"/>
              <a:t>.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tr-TR" sz="2400" dirty="0" smtClean="0">
                <a:latin typeface="Comic Sans MS" pitchFamily="66" charset="0"/>
              </a:rPr>
              <a:t>		5 tip </a:t>
            </a:r>
            <a:r>
              <a:rPr lang="tr-TR" sz="2400" dirty="0" err="1" smtClean="0">
                <a:latin typeface="Comic Sans MS" pitchFamily="66" charset="0"/>
              </a:rPr>
              <a:t>histon</a:t>
            </a:r>
            <a:r>
              <a:rPr lang="tr-TR" sz="2400" dirty="0" smtClean="0">
                <a:latin typeface="Comic Sans MS" pitchFamily="66" charset="0"/>
              </a:rPr>
              <a:t> vardır</a:t>
            </a:r>
            <a:r>
              <a:rPr lang="en-US" sz="2400" dirty="0" smtClean="0">
                <a:latin typeface="Comic Sans MS" pitchFamily="66" charset="0"/>
              </a:rPr>
              <a:t>: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tr-TR" sz="2400" dirty="0" smtClean="0">
                <a:latin typeface="Comic Sans MS" pitchFamily="66" charset="0"/>
              </a:rPr>
              <a:t>4 ü merkezde </a:t>
            </a:r>
            <a:r>
              <a:rPr lang="en-US" sz="2400" dirty="0" smtClean="0">
                <a:latin typeface="Comic Sans MS" pitchFamily="66" charset="0"/>
              </a:rPr>
              <a:t>, H2A, H2B, H3, and H4.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tr-TR" sz="2400" dirty="0" err="1" smtClean="0">
                <a:latin typeface="Comic Sans MS" pitchFamily="66" charset="0"/>
              </a:rPr>
              <a:t>Oktamer</a:t>
            </a:r>
            <a:r>
              <a:rPr lang="tr-TR" sz="2400" dirty="0" smtClean="0">
                <a:latin typeface="Comic Sans MS" pitchFamily="66" charset="0"/>
              </a:rPr>
              <a:t> yapısını oluştururlar, 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tr-TR" sz="2400" dirty="0" smtClean="0">
                <a:latin typeface="Comic Sans MS" pitchFamily="66" charset="0"/>
              </a:rPr>
              <a:t>her birinden iki tane bulunur</a:t>
            </a:r>
            <a:endParaRPr lang="en-US" sz="2400" dirty="0" smtClean="0">
              <a:latin typeface="Comic Sans MS" pitchFamily="66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tr-TR" sz="2400" dirty="0" err="1" smtClean="0">
                <a:latin typeface="Comic Sans MS" pitchFamily="66" charset="0"/>
              </a:rPr>
              <a:t>Histon</a:t>
            </a:r>
            <a:r>
              <a:rPr lang="tr-TR" sz="2400" dirty="0" smtClean="0">
                <a:latin typeface="Comic Sans MS" pitchFamily="66" charset="0"/>
              </a:rPr>
              <a:t> </a:t>
            </a:r>
            <a:r>
              <a:rPr lang="tr-TR" sz="2400" dirty="0" err="1" smtClean="0">
                <a:latin typeface="Comic Sans MS" pitchFamily="66" charset="0"/>
              </a:rPr>
              <a:t>oktomeri</a:t>
            </a:r>
            <a:r>
              <a:rPr lang="tr-TR" sz="2400" dirty="0" smtClean="0">
                <a:latin typeface="Comic Sans MS" pitchFamily="66" charset="0"/>
              </a:rPr>
              <a:t> etrafını 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tr-TR" sz="2400" dirty="0" smtClean="0">
                <a:latin typeface="Comic Sans MS" pitchFamily="66" charset="0"/>
              </a:rPr>
              <a:t>DNA iki kere sarar</a:t>
            </a:r>
            <a:r>
              <a:rPr lang="en-US" sz="2400" dirty="0" smtClean="0">
                <a:latin typeface="Comic Sans MS" pitchFamily="66" charset="0"/>
              </a:rPr>
              <a:t>.  </a:t>
            </a:r>
            <a:endParaRPr lang="tr-TR" sz="2400" dirty="0" smtClean="0">
              <a:latin typeface="Comic Sans MS" pitchFamily="66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tr-TR" sz="2400" dirty="0" smtClean="0">
                <a:latin typeface="Comic Sans MS" pitchFamily="66" charset="0"/>
              </a:rPr>
              <a:t>Yaklaşık olarak 160 baz çifti 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tr-TR" sz="2400" dirty="0" err="1" smtClean="0">
                <a:latin typeface="Comic Sans MS" pitchFamily="66" charset="0"/>
              </a:rPr>
              <a:t>oktomere</a:t>
            </a:r>
            <a:r>
              <a:rPr lang="tr-TR" sz="2400" dirty="0" smtClean="0">
                <a:latin typeface="Comic Sans MS" pitchFamily="66" charset="0"/>
              </a:rPr>
              <a:t> sarılır </a:t>
            </a:r>
            <a:endParaRPr lang="en-US" sz="2400" dirty="0" smtClean="0">
              <a:latin typeface="Comic Sans MS" pitchFamily="66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tr-TR" sz="2400" dirty="0" smtClean="0">
                <a:latin typeface="Comic Sans MS" pitchFamily="66" charset="0"/>
              </a:rPr>
              <a:t>5.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histon</a:t>
            </a:r>
            <a:r>
              <a:rPr lang="en-US" sz="2400" dirty="0" smtClean="0">
                <a:latin typeface="Comic Sans MS" pitchFamily="66" charset="0"/>
              </a:rPr>
              <a:t>, H1, </a:t>
            </a:r>
            <a:endParaRPr lang="tr-TR" sz="2400" dirty="0" smtClean="0">
              <a:latin typeface="Comic Sans MS" pitchFamily="66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tr-TR" sz="2400" dirty="0" err="1" smtClean="0">
                <a:latin typeface="Comic Sans MS" pitchFamily="66" charset="0"/>
              </a:rPr>
              <a:t>nukl</a:t>
            </a:r>
            <a:r>
              <a:rPr lang="en-US" sz="2400" dirty="0" err="1" smtClean="0">
                <a:latin typeface="Comic Sans MS" pitchFamily="66" charset="0"/>
              </a:rPr>
              <a:t>eo</a:t>
            </a:r>
            <a:r>
              <a:rPr lang="tr-TR" sz="2400" dirty="0" smtClean="0">
                <a:latin typeface="Comic Sans MS" pitchFamily="66" charset="0"/>
              </a:rPr>
              <a:t>z</a:t>
            </a:r>
            <a:r>
              <a:rPr lang="en-US" sz="2400" dirty="0" err="1" smtClean="0">
                <a:latin typeface="Comic Sans MS" pitchFamily="66" charset="0"/>
              </a:rPr>
              <a:t>om</a:t>
            </a:r>
            <a:r>
              <a:rPr lang="tr-TR" sz="2400" dirty="0" err="1" smtClean="0">
                <a:latin typeface="Comic Sans MS" pitchFamily="66" charset="0"/>
              </a:rPr>
              <a:t>lar</a:t>
            </a:r>
            <a:r>
              <a:rPr lang="tr-TR" sz="2400" dirty="0" smtClean="0">
                <a:latin typeface="Comic Sans MS" pitchFamily="66" charset="0"/>
              </a:rPr>
              <a:t> arasındaki 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tr-TR" sz="2400" dirty="0" smtClean="0">
                <a:latin typeface="Comic Sans MS" pitchFamily="66" charset="0"/>
              </a:rPr>
              <a:t>DNA </a:t>
            </a:r>
            <a:r>
              <a:rPr lang="tr-TR" sz="2400" dirty="0" err="1" smtClean="0">
                <a:latin typeface="Comic Sans MS" pitchFamily="66" charset="0"/>
              </a:rPr>
              <a:t>yı</a:t>
            </a:r>
            <a:r>
              <a:rPr lang="tr-TR" sz="2400" dirty="0" smtClean="0">
                <a:latin typeface="Comic Sans MS" pitchFamily="66" charset="0"/>
              </a:rPr>
              <a:t> bağlar</a:t>
            </a:r>
            <a:r>
              <a:rPr lang="en-US" sz="2400" dirty="0" smtClean="0">
                <a:latin typeface="Comic Sans MS" pitchFamily="66" charset="0"/>
              </a:rPr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en-US" sz="11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en-US" sz="1100" dirty="0" smtClean="0"/>
              <a:t>				</a:t>
            </a:r>
          </a:p>
        </p:txBody>
      </p:sp>
      <p:pic>
        <p:nvPicPr>
          <p:cNvPr id="5" name="Picture 6" descr="4-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811258"/>
            <a:ext cx="3656079" cy="4046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0"/>
            <a:ext cx="8229600" cy="576157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en-US" sz="2800" dirty="0" smtClean="0"/>
              <a:t> </a:t>
            </a:r>
          </a:p>
          <a:p>
            <a:pPr algn="ctr" eaLnBrk="1" hangingPunct="1">
              <a:lnSpc>
                <a:spcPct val="80000"/>
              </a:lnSpc>
            </a:pPr>
            <a:r>
              <a:rPr lang="tr-TR" altLang="en-US" sz="2800" dirty="0" smtClean="0">
                <a:solidFill>
                  <a:srgbClr val="FF0000"/>
                </a:solidFill>
              </a:rPr>
              <a:t>HİSTON OLMAYAN PROTEİNLER</a:t>
            </a:r>
          </a:p>
          <a:p>
            <a:pPr eaLnBrk="1" hangingPunct="1">
              <a:lnSpc>
                <a:spcPct val="80000"/>
              </a:lnSpc>
            </a:pPr>
            <a:endParaRPr lang="tr-TR" altLang="en-US" sz="2800" u="sng" dirty="0" smtClean="0"/>
          </a:p>
          <a:p>
            <a:pPr eaLnBrk="1" hangingPunct="1">
              <a:lnSpc>
                <a:spcPct val="80000"/>
              </a:lnSpc>
            </a:pPr>
            <a:r>
              <a:rPr lang="tr-TR" altLang="en-US" sz="2400" u="sng" dirty="0" smtClean="0"/>
              <a:t>Çoğunlukla bazik özellikte olmayan</a:t>
            </a:r>
            <a:r>
              <a:rPr lang="tr-TR" altLang="en-US" sz="2400" dirty="0" smtClean="0"/>
              <a:t>, boyut ve işlevleri bakımından değişik çeşitte bir çok proteini içeren bir grupturlar. </a:t>
            </a:r>
            <a:r>
              <a:rPr lang="tr-TR" altLang="en-US" sz="2400" u="sng" dirty="0" smtClean="0"/>
              <a:t>Kromozom yapısına katılan </a:t>
            </a:r>
            <a:r>
              <a:rPr lang="tr-TR" altLang="en-US" sz="2400" u="sng" dirty="0" err="1" smtClean="0"/>
              <a:t>histonlar</a:t>
            </a:r>
            <a:r>
              <a:rPr lang="tr-TR" altLang="en-US" sz="2400" u="sng" dirty="0" smtClean="0"/>
              <a:t> dışındaki tüm proteinler bu gruba dahildir.</a:t>
            </a:r>
          </a:p>
          <a:p>
            <a:pPr eaLnBrk="1" hangingPunct="1">
              <a:lnSpc>
                <a:spcPct val="80000"/>
              </a:lnSpc>
            </a:pPr>
            <a:endParaRPr lang="tr-TR" alt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tr-TR" altLang="en-US" sz="2400" dirty="0" err="1" smtClean="0"/>
              <a:t>Histon</a:t>
            </a:r>
            <a:r>
              <a:rPr lang="tr-TR" altLang="en-US" sz="2400" dirty="0" smtClean="0"/>
              <a:t> olmayan proteinlerin bir kısmı doğrudan doğruya kromatinin oluşumuna katılan yapısal proteinlerdir. Bunların dışında </a:t>
            </a:r>
            <a:r>
              <a:rPr lang="tr-TR" altLang="en-US" sz="2400" u="sng" dirty="0" smtClean="0"/>
              <a:t>DNA</a:t>
            </a:r>
            <a:r>
              <a:rPr lang="ja-JP" altLang="tr-TR" sz="2400" u="sng" dirty="0" smtClean="0"/>
              <a:t>’</a:t>
            </a:r>
            <a:r>
              <a:rPr lang="tr-TR" altLang="ja-JP" sz="2400" u="sng" dirty="0" err="1" smtClean="0"/>
              <a:t>nın</a:t>
            </a:r>
            <a:r>
              <a:rPr lang="tr-TR" altLang="ja-JP" sz="2400" u="sng" dirty="0" smtClean="0"/>
              <a:t> </a:t>
            </a:r>
            <a:r>
              <a:rPr lang="tr-TR" altLang="ja-JP" sz="2400" u="sng" dirty="0" err="1" smtClean="0"/>
              <a:t>replikasyonunda</a:t>
            </a:r>
            <a:r>
              <a:rPr lang="tr-TR" altLang="ja-JP" sz="2400" u="sng" dirty="0" smtClean="0"/>
              <a:t> ve gen anlatımında iş gören enzimler </a:t>
            </a:r>
            <a:r>
              <a:rPr lang="tr-TR" altLang="ja-JP" sz="2400" dirty="0" smtClean="0"/>
              <a:t>de bu gruba dahildir.</a:t>
            </a:r>
          </a:p>
          <a:p>
            <a:pPr eaLnBrk="1" hangingPunct="1">
              <a:lnSpc>
                <a:spcPct val="80000"/>
              </a:lnSpc>
            </a:pPr>
            <a:endParaRPr lang="tr-TR" alt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tr-TR" altLang="en-US" sz="2400" dirty="0" err="1" smtClean="0"/>
              <a:t>Histon</a:t>
            </a:r>
            <a:r>
              <a:rPr lang="tr-TR" altLang="en-US" sz="2400" dirty="0" smtClean="0"/>
              <a:t> olmayan proteinler türlere, bireylere ve hatta bireyin doku ve hücre tipine göre büyük değişiklik gösterebilir.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alt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tr-TR" altLang="en-US" sz="2400" dirty="0" smtClean="0"/>
              <a:t>Bu nedenle bu gruptaki proteinlerin, </a:t>
            </a:r>
            <a:r>
              <a:rPr lang="tr-TR" altLang="en-US" sz="2400" u="sng" dirty="0" smtClean="0"/>
              <a:t>kromatinin</a:t>
            </a:r>
            <a:r>
              <a:rPr lang="tr-TR" altLang="en-US" sz="2400" dirty="0" smtClean="0"/>
              <a:t> yapısal oluşumunun yanı sıra özellikle onun </a:t>
            </a:r>
            <a:r>
              <a:rPr lang="tr-TR" altLang="en-US" sz="2400" u="sng" dirty="0" smtClean="0"/>
              <a:t>aktivitesinin düzenlenmesiyle ilgili </a:t>
            </a:r>
            <a:r>
              <a:rPr lang="tr-TR" altLang="en-US" sz="2400" dirty="0" smtClean="0"/>
              <a:t>oldukları düşünülmektedir.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152400"/>
            <a:ext cx="6477000" cy="681406"/>
          </a:xfrm>
        </p:spPr>
        <p:txBody>
          <a:bodyPr/>
          <a:lstStyle/>
          <a:p>
            <a:r>
              <a:rPr lang="tr-TR" altLang="en-US" dirty="0" smtClean="0">
                <a:solidFill>
                  <a:srgbClr val="FF9933"/>
                </a:solidFill>
              </a:rPr>
              <a:t>HMG Proteinler</a:t>
            </a:r>
            <a:endParaRPr lang="tr-T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447800"/>
            <a:ext cx="7315200" cy="4921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</a:t>
            </a:r>
            <a:r>
              <a:rPr kumimoji="0" lang="tr-TR" alt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Yüksek elektrik yükleri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ve </a:t>
            </a:r>
            <a:r>
              <a:rPr kumimoji="0" lang="tr-TR" alt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ufak boyutları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nedeniyle 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histon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olmayan proteinlerden ayrı bir grup olarak kabul edilen bu proteinler jel 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elektroforezinde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çok hızlı hareket etmelerine olanak verdiği için adlandırmada bu kısaltma (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igh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obility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roup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 hareket yeteneği yüksek grup olarak) kullanılmıştır.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HMG proteinler kromatin yapısının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%1-5</a:t>
            </a:r>
            <a:r>
              <a:rPr kumimoji="0" lang="ja-JP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’</a:t>
            </a:r>
            <a:r>
              <a:rPr kumimoji="0" lang="tr-TR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ini kapsarlar. Bu grup proteinlerin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kapsamında tüm </a:t>
            </a:r>
            <a:r>
              <a:rPr kumimoji="0" lang="tr-T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ökaryotlarda</a:t>
            </a: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saptanan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HMG1, 2, 14 ve 17 olarak adlandırılan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dört çeşit dışında bazı özel tiplerde 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bulunmaktadır.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475" y="1905000"/>
            <a:ext cx="7137350" cy="4953000"/>
          </a:xfrm>
          <a:prstGeom prst="rect">
            <a:avLst/>
          </a:prstGeom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599" y="461594"/>
            <a:ext cx="8305801" cy="2154436"/>
          </a:xfrm>
        </p:spPr>
        <p:txBody>
          <a:bodyPr/>
          <a:lstStyle/>
          <a:p>
            <a:r>
              <a:rPr lang="tr-TR" sz="2800" dirty="0" err="1" smtClean="0"/>
              <a:t>Non</a:t>
            </a:r>
            <a:r>
              <a:rPr lang="tr-TR" sz="2800" dirty="0" smtClean="0"/>
              <a:t> </a:t>
            </a:r>
            <a:r>
              <a:rPr lang="tr-TR" sz="2800" dirty="0" err="1" smtClean="0"/>
              <a:t>Histon</a:t>
            </a:r>
            <a:r>
              <a:rPr lang="tr-TR" sz="2800" dirty="0" smtClean="0"/>
              <a:t> proteinler </a:t>
            </a:r>
            <a:r>
              <a:rPr lang="tr-TR" sz="2800" dirty="0" err="1" smtClean="0"/>
              <a:t>nukleozom</a:t>
            </a:r>
            <a:r>
              <a:rPr lang="tr-TR" sz="2800" dirty="0" smtClean="0"/>
              <a:t> dışındaki kromozom bölgelerine bağlanır. </a:t>
            </a:r>
            <a:r>
              <a:rPr lang="tr-TR" sz="2800" dirty="0" err="1" smtClean="0"/>
              <a:t>Non</a:t>
            </a:r>
            <a:r>
              <a:rPr lang="tr-TR" sz="2800" dirty="0" smtClean="0"/>
              <a:t> </a:t>
            </a:r>
            <a:r>
              <a:rPr lang="tr-TR" sz="2800" dirty="0" err="1" smtClean="0"/>
              <a:t>histon</a:t>
            </a:r>
            <a:r>
              <a:rPr lang="tr-TR" sz="2800" dirty="0" smtClean="0"/>
              <a:t> proteinler kromozomun kütlece 1/3’ünü oluştururlar. </a:t>
            </a:r>
            <a:r>
              <a:rPr lang="tr-TR" sz="2800" dirty="0" err="1" smtClean="0"/>
              <a:t>Topoizomeraz</a:t>
            </a:r>
            <a:r>
              <a:rPr lang="tr-TR" sz="2800" dirty="0" smtClean="0"/>
              <a:t> 2 en çok bulunan proteindir. </a:t>
            </a:r>
            <a:endParaRPr lang="tr-TR" sz="2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2400" y="461595"/>
            <a:ext cx="8610600" cy="910006"/>
          </a:xfrm>
        </p:spPr>
        <p:txBody>
          <a:bodyPr/>
          <a:lstStyle/>
          <a:p>
            <a:r>
              <a:rPr lang="tr-TR" altLang="en-US" dirty="0" smtClean="0">
                <a:solidFill>
                  <a:srgbClr val="FF6600"/>
                </a:solidFill>
              </a:rPr>
              <a:t>Kromatin Organizasyonu</a:t>
            </a:r>
            <a:endParaRPr lang="tr-TR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524000"/>
            <a:ext cx="6629400" cy="3429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en-US" dirty="0" smtClean="0"/>
              <a:t>	Kromatin organizasyonunda ilk aşama </a:t>
            </a:r>
            <a:r>
              <a:rPr lang="tr-TR" altLang="en-US" dirty="0" err="1" smtClean="0"/>
              <a:t>nükleozom</a:t>
            </a:r>
            <a:r>
              <a:rPr lang="tr-TR" altLang="en-US" dirty="0" smtClean="0"/>
              <a:t> oluşumudur. </a:t>
            </a:r>
            <a:r>
              <a:rPr lang="tr-TR" altLang="en-US" dirty="0" err="1" smtClean="0">
                <a:solidFill>
                  <a:srgbClr val="FF6600"/>
                </a:solidFill>
              </a:rPr>
              <a:t>Nükleozom</a:t>
            </a:r>
            <a:r>
              <a:rPr lang="tr-TR" altLang="en-US" dirty="0" smtClean="0">
                <a:solidFill>
                  <a:srgbClr val="FF6600"/>
                </a:solidFill>
              </a:rPr>
              <a:t> </a:t>
            </a:r>
            <a:r>
              <a:rPr lang="tr-TR" altLang="en-US" dirty="0" smtClean="0"/>
              <a:t>ikişer adet H2A, H2B, H3 ve H4 </a:t>
            </a:r>
            <a:r>
              <a:rPr lang="tr-TR" altLang="en-US" dirty="0" err="1" smtClean="0"/>
              <a:t>histon</a:t>
            </a:r>
            <a:r>
              <a:rPr lang="tr-TR" altLang="en-US" dirty="0" smtClean="0"/>
              <a:t> ve bir adette H1 </a:t>
            </a:r>
            <a:r>
              <a:rPr lang="tr-TR" altLang="en-US" dirty="0" err="1" smtClean="0"/>
              <a:t>histon</a:t>
            </a:r>
            <a:r>
              <a:rPr lang="tr-TR" altLang="en-US" dirty="0" smtClean="0"/>
              <a:t> proteininden oluşan 200 baz çifti uzunluğunda DNA</a:t>
            </a:r>
            <a:r>
              <a:rPr lang="ja-JP" altLang="tr-TR" dirty="0" smtClean="0"/>
              <a:t>’</a:t>
            </a:r>
            <a:r>
              <a:rPr lang="tr-TR" altLang="ja-JP" dirty="0" err="1" smtClean="0"/>
              <a:t>nın</a:t>
            </a:r>
            <a:r>
              <a:rPr lang="tr-TR" altLang="ja-JP" dirty="0" smtClean="0"/>
              <a:t> paketlendiği bir yapıdır. DNA</a:t>
            </a:r>
            <a:r>
              <a:rPr lang="ja-JP" altLang="tr-TR" dirty="0" smtClean="0"/>
              <a:t>’</a:t>
            </a:r>
            <a:r>
              <a:rPr lang="tr-TR" altLang="ja-JP" dirty="0" err="1" smtClean="0"/>
              <a:t>nın</a:t>
            </a:r>
            <a:r>
              <a:rPr lang="tr-TR" altLang="ja-JP" dirty="0" smtClean="0"/>
              <a:t> 145 baz çiftlik kısmı sekiz proteinden oluşan iç bölge etrafında yaklaşık 1,75 bir dönüm yapar.</a:t>
            </a:r>
            <a:endParaRPr lang="tr-TR" altLang="en-US" dirty="0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tr-TR" altLang="en-US" dirty="0" smtClean="0">
                <a:solidFill>
                  <a:srgbClr val="FF6600"/>
                </a:solidFill>
              </a:rPr>
              <a:t>Kromatin Organizasyonu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304213" cy="4431983"/>
          </a:xfrm>
        </p:spPr>
        <p:txBody>
          <a:bodyPr/>
          <a:lstStyle/>
          <a:p>
            <a:pPr lvl="1" eaLnBrk="1" hangingPunct="1"/>
            <a:r>
              <a:rPr lang="tr-TR" alt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Nükleozomlar</a:t>
            </a:r>
            <a:r>
              <a:rPr lang="tr-TR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H1 proteinleri yardımıyla,11nm</a:t>
            </a:r>
            <a:r>
              <a:rPr lang="ja-JP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tr-TR" altLang="ja-JP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lik</a:t>
            </a:r>
            <a:r>
              <a:rPr lang="tr-TR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ipliksi yapılar oluşturur. </a:t>
            </a:r>
            <a:r>
              <a:rPr lang="tr-TR" altLang="ja-JP" sz="24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sırada DNA serbest haline göre yaklaşık 5-10 kat yoğunlaşmıştır.</a:t>
            </a:r>
          </a:p>
          <a:p>
            <a:pPr lvl="1" eaLnBrk="1" hangingPunct="1"/>
            <a:endParaRPr lang="tr-TR" altLang="ja-JP" sz="2400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tr-TR" altLang="en-US" sz="2400" dirty="0" smtClean="0"/>
              <a:t>	Kromatinin doğal işlevsel yapısı bu 11nm</a:t>
            </a:r>
            <a:r>
              <a:rPr lang="ja-JP" altLang="tr-TR" sz="2400" dirty="0" smtClean="0"/>
              <a:t>’</a:t>
            </a:r>
            <a:r>
              <a:rPr lang="tr-TR" altLang="ja-JP" sz="2400" dirty="0" err="1" smtClean="0"/>
              <a:t>lik</a:t>
            </a:r>
            <a:r>
              <a:rPr lang="tr-TR" altLang="ja-JP" sz="2400" dirty="0" smtClean="0"/>
              <a:t> iplikçiklerin yeniden katlanmalar yapması ve her dönmede yaklaşık 6 </a:t>
            </a:r>
            <a:r>
              <a:rPr lang="tr-TR" altLang="ja-JP" sz="2400" dirty="0" err="1" smtClean="0"/>
              <a:t>nükleozom</a:t>
            </a:r>
            <a:r>
              <a:rPr lang="tr-TR" altLang="ja-JP" sz="2400" dirty="0" smtClean="0"/>
              <a:t> yer alacak şekilde oluşan 30nm çapındaki yapıdır. </a:t>
            </a:r>
          </a:p>
          <a:p>
            <a:pPr eaLnBrk="1" hangingPunct="1">
              <a:buFont typeface="Wingdings" pitchFamily="2" charset="2"/>
              <a:buNone/>
            </a:pPr>
            <a:endParaRPr lang="tr-TR" altLang="ja-JP" sz="2400" dirty="0" smtClean="0"/>
          </a:p>
          <a:p>
            <a:pPr eaLnBrk="1" hangingPunct="1"/>
            <a:r>
              <a:rPr lang="tr-TR" altLang="ja-JP" sz="2400" dirty="0" smtClean="0"/>
              <a:t>  Bu yapı H1 </a:t>
            </a:r>
            <a:r>
              <a:rPr lang="tr-TR" altLang="ja-JP" sz="2400" dirty="0" err="1" smtClean="0"/>
              <a:t>histonların</a:t>
            </a:r>
            <a:r>
              <a:rPr lang="tr-TR" altLang="ja-JP" sz="2400" dirty="0" smtClean="0"/>
              <a:t> kendi aralarındaki etkileşimi ile sabit durumda kalır. Bu aşamada DNA yapısı en az 6 kat daha yoğunlaşmıştır.</a:t>
            </a:r>
            <a:endParaRPr lang="tr-TR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3"/>
          </a:xfrm>
        </p:spPr>
        <p:txBody>
          <a:bodyPr/>
          <a:lstStyle/>
          <a:p>
            <a:pPr eaLnBrk="1" hangingPunct="1"/>
            <a:r>
              <a:rPr lang="tr-TR" altLang="en-US" smtClean="0">
                <a:solidFill>
                  <a:srgbClr val="FF6600"/>
                </a:solidFill>
              </a:rPr>
              <a:t>Kromatin Organizasyonu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8200"/>
            <a:ext cx="8229600" cy="3939540"/>
          </a:xfrm>
        </p:spPr>
        <p:txBody>
          <a:bodyPr/>
          <a:lstStyle/>
          <a:p>
            <a:pPr algn="l" eaLnBrk="1" hangingPunct="1">
              <a:buFontTx/>
              <a:buNone/>
            </a:pPr>
            <a:r>
              <a:rPr lang="tr-TR" altLang="en-US" dirty="0" smtClean="0"/>
              <a:t>	</a:t>
            </a:r>
            <a:r>
              <a:rPr lang="tr-TR" altLang="en-US" sz="3200" dirty="0" smtClean="0"/>
              <a:t>Hücre bölünmesi başladığında kromozomların oluşumu sırasında bu ipliksi yapının daha da yoğunlaşması gerekir. Kromatin </a:t>
            </a:r>
            <a:r>
              <a:rPr lang="tr-TR" altLang="en-US" sz="3200" dirty="0" err="1" smtClean="0"/>
              <a:t>iplikçikler</a:t>
            </a:r>
            <a:r>
              <a:rPr lang="tr-TR" altLang="en-US" sz="3200" dirty="0" smtClean="0"/>
              <a:t> </a:t>
            </a:r>
            <a:r>
              <a:rPr lang="tr-TR" altLang="en-US" sz="3200" dirty="0" err="1" smtClean="0"/>
              <a:t>histon</a:t>
            </a:r>
            <a:r>
              <a:rPr lang="tr-TR" altLang="en-US" sz="3200" dirty="0" smtClean="0"/>
              <a:t> olmayan proteinlerin, HMG proteinlerin ve RNA moleküllerin yardımıyla ilmekler yaparak bir protein iskelete tutunmuş olarak yoğunlaşmaya devam ederler</a:t>
            </a:r>
            <a:r>
              <a:rPr lang="tr-TR" altLang="en-US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1108</TotalTime>
  <Words>1969</Words>
  <Application>Microsoft Office PowerPoint</Application>
  <PresentationFormat>Ekran Gösterisi (4:3)</PresentationFormat>
  <Paragraphs>337</Paragraphs>
  <Slides>63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63</vt:i4>
      </vt:variant>
    </vt:vector>
  </HeadingPairs>
  <TitlesOfParts>
    <vt:vector size="70" baseType="lpstr">
      <vt:lpstr>ＭＳ Ｐゴシック</vt:lpstr>
      <vt:lpstr>Arial</vt:lpstr>
      <vt:lpstr>Calibri</vt:lpstr>
      <vt:lpstr>Comic Sans MS</vt:lpstr>
      <vt:lpstr>Times New Roman</vt:lpstr>
      <vt:lpstr>Wingdings</vt:lpstr>
      <vt:lpstr>Office Theme</vt:lpstr>
      <vt:lpstr>DNA – RNA -KROMOZOM</vt:lpstr>
      <vt:lpstr>DNA Yapısı ve Fonksiyonu</vt:lpstr>
      <vt:lpstr>Genetik materyal</vt:lpstr>
      <vt:lpstr>DNA (deoksiribonükleik asit)</vt:lpstr>
      <vt:lpstr>Şekerler</vt:lpstr>
      <vt:lpstr>Bazlar</vt:lpstr>
      <vt:lpstr>PowerPoint Sunusu</vt:lpstr>
      <vt:lpstr>PowerPoint Sunusu</vt:lpstr>
      <vt:lpstr>Nükleik Asitler</vt:lpstr>
      <vt:lpstr>DNA’nın Üç Boyutlu Yapısı</vt:lpstr>
      <vt:lpstr>X-ışınları Kristalografisi ile DNA’nın Moleküler  Yapısının Aydınlatılması</vt:lpstr>
      <vt:lpstr>Watson-Crick DNA Modeli</vt:lpstr>
      <vt:lpstr>Watson – Crick: Çift sarmal DNA modeli</vt:lpstr>
      <vt:lpstr>DNA çift sarmalını 2 kuvvet bir arada  tutar:</vt:lpstr>
      <vt:lpstr>DNA’nın Formları</vt:lpstr>
      <vt:lpstr>DNA’nın Genel Özellikleri</vt:lpstr>
      <vt:lpstr>DNA denatürasyonu</vt:lpstr>
      <vt:lpstr>DNA’nın Erime Noktası (Tm)</vt:lpstr>
      <vt:lpstr>PowerPoint Sunusu</vt:lpstr>
      <vt:lpstr>RNA (Ribonükleik Asit )</vt:lpstr>
      <vt:lpstr>RNA-DNA</vt:lpstr>
      <vt:lpstr>DNA ve RNA Arasındaki Farklar</vt:lpstr>
      <vt:lpstr>DNA ve RNA Arasındaki Farklar</vt:lpstr>
      <vt:lpstr>DNA ve RNA Arasındaki Farklar</vt:lpstr>
      <vt:lpstr>RNA Türleri</vt:lpstr>
      <vt:lpstr>PowerPoint Sunusu</vt:lpstr>
      <vt:lpstr>mRNA</vt:lpstr>
      <vt:lpstr>PowerPoint Sunusu</vt:lpstr>
      <vt:lpstr>mRNA Yapısı</vt:lpstr>
      <vt:lpstr>mRNA Yapısı</vt:lpstr>
      <vt:lpstr>mRNA Yapısı</vt:lpstr>
      <vt:lpstr>Taşıyıcı (transfer) RNA (tRNA)</vt:lpstr>
      <vt:lpstr>tRNA</vt:lpstr>
      <vt:lpstr>PowerPoint Sunusu</vt:lpstr>
      <vt:lpstr>tRNA’nın Yapısı</vt:lpstr>
      <vt:lpstr>tRNA’nın Yapısı</vt:lpstr>
      <vt:lpstr>tRNA’nın Yapısı</vt:lpstr>
      <vt:lpstr>tRNA’nın Yapısı</vt:lpstr>
      <vt:lpstr>tRNA’nın Yapısı</vt:lpstr>
      <vt:lpstr>Ribozomal RNA (rRNA)</vt:lpstr>
      <vt:lpstr>rRNA</vt:lpstr>
      <vt:lpstr>PowerPoint Sunusu</vt:lpstr>
      <vt:lpstr>rRNA</vt:lpstr>
      <vt:lpstr>PowerPoint Sunusu</vt:lpstr>
      <vt:lpstr>Kromatin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Karyotip</vt:lpstr>
      <vt:lpstr>Kromatin Paketlenmesi</vt:lpstr>
      <vt:lpstr>PowerPoint Sunusu</vt:lpstr>
      <vt:lpstr>PowerPoint Sunusu</vt:lpstr>
      <vt:lpstr>HİSTON Proteinler</vt:lpstr>
      <vt:lpstr>PowerPoint Sunusu</vt:lpstr>
      <vt:lpstr>PowerPoint Sunusu</vt:lpstr>
      <vt:lpstr>HMG Proteinler</vt:lpstr>
      <vt:lpstr>Non Histon proteinler nukleozom dışındaki kromozom bölgelerine bağlanır. Non histon proteinler kromozomun kütlece 1/3’ünü oluştururlar. Topoizomeraz 2 en çok bulunan proteindir. </vt:lpstr>
      <vt:lpstr>Kromatin Organizasyonu</vt:lpstr>
      <vt:lpstr>Kromatin Organizasyonu</vt:lpstr>
      <vt:lpstr>Kromatin Organizasyonu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Yapısı ve Fonksiyonu</dc:title>
  <dc:creator>ben</dc:creator>
  <cp:lastModifiedBy>Melek Önder Yüce</cp:lastModifiedBy>
  <cp:revision>54</cp:revision>
  <dcterms:created xsi:type="dcterms:W3CDTF">2018-02-19T19:31:48Z</dcterms:created>
  <dcterms:modified xsi:type="dcterms:W3CDTF">2020-03-31T21:17:47Z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2015-11-24T00:00:00Z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2018-02-19T00:00:00Z</vt:filetime>
  </property>
</Properties>
</file>