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3540" y="1566163"/>
            <a:ext cx="8376919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83540" y="4297807"/>
            <a:ext cx="8376919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1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1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1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371" y="1489024"/>
            <a:ext cx="8433257" cy="1427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00" b="1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2437" y="2181809"/>
            <a:ext cx="8125459" cy="3950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tr.wikipedia.org/wiki/DNA_onar%C4%B1m%C4%B1" TargetMode="External"/><Relationship Id="rId5" Type="http://schemas.openxmlformats.org/officeDocument/2006/relationships/hyperlink" Target="http://radyolojii.blogspot.com.tr/2014_08_01_archive.html" TargetMode="Externa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9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7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9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104.png"/><Relationship Id="rId4" Type="http://schemas.openxmlformats.org/officeDocument/2006/relationships/image" Target="../media/image1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5176"/>
            <a:ext cx="8629650" cy="11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0436" y="2074164"/>
            <a:ext cx="8703564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98192" y="2775204"/>
            <a:ext cx="4977383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53200" y="2775204"/>
            <a:ext cx="975359" cy="521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04415" marR="5080" indent="-185864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KROMOZOM </a:t>
            </a:r>
            <a:r>
              <a:rPr spc="-10" dirty="0"/>
              <a:t>YAPISINDAKİ  BOZUKLUKLAR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0672" y="2153259"/>
            <a:ext cx="8589010" cy="430657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  <a:tabLst>
                <a:tab pos="354965" algn="l"/>
              </a:tabLst>
            </a:pPr>
            <a:r>
              <a:rPr sz="1800" spc="36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600" b="1" dirty="0">
                <a:latin typeface="Comic Sans MS"/>
                <a:cs typeface="Comic Sans MS"/>
              </a:rPr>
              <a:t>Kromozomun yapısal </a:t>
            </a:r>
            <a:r>
              <a:rPr sz="2600" b="1" spc="-5" dirty="0">
                <a:latin typeface="Comic Sans MS"/>
                <a:cs typeface="Comic Sans MS"/>
              </a:rPr>
              <a:t>formunun değişmesiyle</a:t>
            </a:r>
            <a:r>
              <a:rPr sz="2600" b="1" spc="-11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oluşur.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354965" algn="l"/>
              </a:tabLst>
            </a:pPr>
            <a:r>
              <a:rPr sz="1800" spc="36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600" b="1" spc="-5" dirty="0">
                <a:latin typeface="Comic Sans MS"/>
                <a:cs typeface="Comic Sans MS"/>
              </a:rPr>
              <a:t>Kırıklar </a:t>
            </a:r>
            <a:r>
              <a:rPr sz="2600" b="1" dirty="0">
                <a:latin typeface="Comic Sans MS"/>
                <a:cs typeface="Comic Sans MS"/>
              </a:rPr>
              <a:t>gibi yapısal yeniden </a:t>
            </a:r>
            <a:r>
              <a:rPr sz="2600" b="1" spc="-5" dirty="0">
                <a:latin typeface="Comic Sans MS"/>
                <a:cs typeface="Comic Sans MS"/>
              </a:rPr>
              <a:t>düzenlenmeler</a:t>
            </a:r>
            <a:r>
              <a:rPr sz="2600" b="1" spc="-13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ve</a:t>
            </a:r>
            <a:endParaRPr sz="2600">
              <a:latin typeface="Comic Sans MS"/>
              <a:cs typeface="Comic Sans MS"/>
            </a:endParaRPr>
          </a:p>
          <a:p>
            <a:pPr marL="354965">
              <a:lnSpc>
                <a:spcPct val="100000"/>
              </a:lnSpc>
            </a:pPr>
            <a:r>
              <a:rPr sz="2600" b="1" dirty="0">
                <a:latin typeface="Comic Sans MS"/>
                <a:cs typeface="Comic Sans MS"/>
              </a:rPr>
              <a:t>anormal </a:t>
            </a:r>
            <a:r>
              <a:rPr sz="2600" b="1" spc="-5" dirty="0">
                <a:latin typeface="Comic Sans MS"/>
                <a:cs typeface="Comic Sans MS"/>
              </a:rPr>
              <a:t>kombinasyonlar </a:t>
            </a:r>
            <a:r>
              <a:rPr sz="2600" b="1" dirty="0">
                <a:latin typeface="Comic Sans MS"/>
                <a:cs typeface="Comic Sans MS"/>
              </a:rPr>
              <a:t>yeni oluşumlara yol</a:t>
            </a:r>
            <a:r>
              <a:rPr sz="2600" b="1" spc="-9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açar.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354965" algn="l"/>
              </a:tabLst>
            </a:pPr>
            <a:r>
              <a:rPr sz="1800" spc="36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600" b="1" dirty="0">
                <a:latin typeface="Comic Sans MS"/>
                <a:cs typeface="Comic Sans MS"/>
              </a:rPr>
              <a:t>Kromozomlardaki </a:t>
            </a:r>
            <a:r>
              <a:rPr sz="2600" b="1" spc="-5" dirty="0">
                <a:latin typeface="Comic Sans MS"/>
                <a:cs typeface="Comic Sans MS"/>
              </a:rPr>
              <a:t>değişimler kendiliğinden</a:t>
            </a:r>
            <a:r>
              <a:rPr sz="2600" b="1" spc="-9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oluşabilir.</a:t>
            </a:r>
            <a:endParaRPr sz="2600">
              <a:latin typeface="Comic Sans MS"/>
              <a:cs typeface="Comic Sans MS"/>
            </a:endParaRPr>
          </a:p>
          <a:p>
            <a:pPr marL="354965" marR="156845">
              <a:lnSpc>
                <a:spcPct val="100000"/>
              </a:lnSpc>
            </a:pPr>
            <a:r>
              <a:rPr sz="2600" b="1" spc="-5" dirty="0">
                <a:latin typeface="Comic Sans MS"/>
                <a:cs typeface="Comic Sans MS"/>
              </a:rPr>
              <a:t>Bu değişimler; iyonize radyasyon </a:t>
            </a:r>
            <a:r>
              <a:rPr sz="2600" b="1" dirty="0">
                <a:latin typeface="Comic Sans MS"/>
                <a:cs typeface="Comic Sans MS"/>
              </a:rPr>
              <a:t>(X-ışınları, </a:t>
            </a:r>
            <a:r>
              <a:rPr sz="2600" b="1" spc="5" dirty="0">
                <a:latin typeface="Comic Sans MS"/>
                <a:cs typeface="Comic Sans MS"/>
              </a:rPr>
              <a:t>alfa-  </a:t>
            </a:r>
            <a:r>
              <a:rPr sz="2600" b="1" spc="-5" dirty="0">
                <a:latin typeface="Comic Sans MS"/>
                <a:cs typeface="Comic Sans MS"/>
              </a:rPr>
              <a:t>beta radyasyonları), bazı viral enfeksiyonlar, bazı  kimyasallar </a:t>
            </a:r>
            <a:r>
              <a:rPr sz="2600" b="1" dirty="0">
                <a:latin typeface="Comic Sans MS"/>
                <a:cs typeface="Comic Sans MS"/>
              </a:rPr>
              <a:t>gibi </a:t>
            </a:r>
            <a:r>
              <a:rPr sz="2600" b="1" spc="-5" dirty="0">
                <a:latin typeface="Comic Sans MS"/>
                <a:cs typeface="Comic Sans MS"/>
              </a:rPr>
              <a:t>kırığa neden </a:t>
            </a:r>
            <a:r>
              <a:rPr sz="2600" b="1" dirty="0">
                <a:latin typeface="Comic Sans MS"/>
                <a:cs typeface="Comic Sans MS"/>
              </a:rPr>
              <a:t>olan ajanlarla  </a:t>
            </a:r>
            <a:r>
              <a:rPr sz="2600" b="1" spc="-5" dirty="0">
                <a:latin typeface="Comic Sans MS"/>
                <a:cs typeface="Comic Sans MS"/>
              </a:rPr>
              <a:t>indüklenebilir.</a:t>
            </a:r>
            <a:endParaRPr sz="2600">
              <a:latin typeface="Comic Sans MS"/>
              <a:cs typeface="Comic Sans MS"/>
            </a:endParaRPr>
          </a:p>
          <a:p>
            <a:pPr marL="354965" marR="74295" indent="-342900">
              <a:lnSpc>
                <a:spcPct val="100000"/>
              </a:lnSpc>
              <a:spcBef>
                <a:spcPts val="630"/>
              </a:spcBef>
              <a:tabLst>
                <a:tab pos="354965" algn="l"/>
              </a:tabLst>
            </a:pPr>
            <a:r>
              <a:rPr sz="1800" spc="36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600" b="1" dirty="0">
                <a:latin typeface="Comic Sans MS"/>
                <a:cs typeface="Comic Sans MS"/>
              </a:rPr>
              <a:t>Yapısal anormallikler </a:t>
            </a:r>
            <a:r>
              <a:rPr sz="2600" b="1" spc="-5" dirty="0">
                <a:latin typeface="Comic Sans MS"/>
                <a:cs typeface="Comic Sans MS"/>
              </a:rPr>
              <a:t>kişinin tüm </a:t>
            </a:r>
            <a:r>
              <a:rPr sz="2600" b="1" dirty="0">
                <a:latin typeface="Comic Sans MS"/>
                <a:cs typeface="Comic Sans MS"/>
              </a:rPr>
              <a:t>vücut</a:t>
            </a:r>
            <a:r>
              <a:rPr sz="2600" b="1" spc="-14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hücrelerinde  ve </a:t>
            </a:r>
            <a:r>
              <a:rPr sz="2600" b="1" dirty="0">
                <a:latin typeface="Comic Sans MS"/>
                <a:cs typeface="Comic Sans MS"/>
              </a:rPr>
              <a:t>mozaik </a:t>
            </a:r>
            <a:r>
              <a:rPr sz="2600" b="1" spc="-5" dirty="0">
                <a:latin typeface="Comic Sans MS"/>
                <a:cs typeface="Comic Sans MS"/>
              </a:rPr>
              <a:t>formda</a:t>
            </a:r>
            <a:r>
              <a:rPr sz="2600" b="1" spc="-5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olabilir.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1523" y="0"/>
            <a:ext cx="3059811" cy="21328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62319" y="183387"/>
            <a:ext cx="2438400" cy="1743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58267" y="2163826"/>
            <a:ext cx="261239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latin typeface="Arial"/>
                <a:cs typeface="Arial"/>
                <a:hlinkClick r:id="rId5"/>
              </a:rPr>
              <a:t>http://radyolojii.blogspot.com.tr/2014_08_01_archive.html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43650" y="1984629"/>
            <a:ext cx="262826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latin typeface="Arial"/>
                <a:cs typeface="Arial"/>
                <a:hlinkClick r:id="rId6"/>
              </a:rPr>
              <a:t>http://tr.wikipedia.org/wiki/DNA_onar%C4%B1m%C4%B1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</a:pPr>
            <a:r>
              <a:rPr sz="2250" b="0" spc="41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dirty="0"/>
              <a:t>Kromozom seti </a:t>
            </a:r>
            <a:r>
              <a:rPr spc="-5" dirty="0"/>
              <a:t>kromozom materyalinin  normal </a:t>
            </a:r>
            <a:r>
              <a:rPr dirty="0"/>
              <a:t>sayısına </a:t>
            </a:r>
            <a:r>
              <a:rPr spc="-5" dirty="0"/>
              <a:t>sahipse </a:t>
            </a:r>
            <a:r>
              <a:rPr spc="-5" dirty="0">
                <a:solidFill>
                  <a:srgbClr val="FF0000"/>
                </a:solidFill>
              </a:rPr>
              <a:t>dengeli </a:t>
            </a:r>
            <a:r>
              <a:rPr dirty="0"/>
              <a:t>yeniden  düzenlenme</a:t>
            </a:r>
            <a:r>
              <a:rPr dirty="0">
                <a:solidFill>
                  <a:srgbClr val="4E3A2F"/>
                </a:solidFill>
              </a:rPr>
              <a:t>,</a:t>
            </a:r>
            <a:endParaRPr sz="22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4297807"/>
            <a:ext cx="787209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</a:pPr>
            <a:r>
              <a:rPr sz="2250" spc="41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200" b="1" dirty="0">
                <a:latin typeface="Comic Sans MS"/>
                <a:cs typeface="Comic Sans MS"/>
              </a:rPr>
              <a:t>Kromozom seti </a:t>
            </a:r>
            <a:r>
              <a:rPr sz="3200" b="1" spc="-5" dirty="0">
                <a:latin typeface="Comic Sans MS"/>
                <a:cs typeface="Comic Sans MS"/>
              </a:rPr>
              <a:t>kromozom  </a:t>
            </a:r>
            <a:r>
              <a:rPr sz="3200" b="1" spc="-15" dirty="0">
                <a:latin typeface="Comic Sans MS"/>
                <a:cs typeface="Comic Sans MS"/>
              </a:rPr>
              <a:t>materyalinin </a:t>
            </a:r>
            <a:r>
              <a:rPr sz="3200" b="1" spc="-5" dirty="0">
                <a:latin typeface="Comic Sans MS"/>
                <a:cs typeface="Comic Sans MS"/>
              </a:rPr>
              <a:t>normal </a:t>
            </a:r>
            <a:r>
              <a:rPr sz="3200" b="1" dirty="0">
                <a:latin typeface="Comic Sans MS"/>
                <a:cs typeface="Comic Sans MS"/>
              </a:rPr>
              <a:t>sayısından </a:t>
            </a:r>
            <a:r>
              <a:rPr sz="3200" b="1" spc="-5" dirty="0">
                <a:latin typeface="Comic Sans MS"/>
                <a:cs typeface="Comic Sans MS"/>
              </a:rPr>
              <a:t>eksik  veya fazla ise </a:t>
            </a:r>
            <a:r>
              <a:rPr sz="3200" b="1" spc="-5" dirty="0">
                <a:solidFill>
                  <a:srgbClr val="FF0000"/>
                </a:solidFill>
                <a:latin typeface="Comic Sans MS"/>
                <a:cs typeface="Comic Sans MS"/>
              </a:rPr>
              <a:t>dengesiz </a:t>
            </a:r>
            <a:r>
              <a:rPr sz="3200" b="1" dirty="0">
                <a:latin typeface="Comic Sans MS"/>
                <a:cs typeface="Comic Sans MS"/>
              </a:rPr>
              <a:t>yeniden  düzenlenme</a:t>
            </a:r>
            <a:r>
              <a:rPr sz="3200" b="1" dirty="0">
                <a:solidFill>
                  <a:srgbClr val="4E3A2F"/>
                </a:solidFill>
                <a:latin typeface="Comic Sans MS"/>
                <a:cs typeface="Comic Sans MS"/>
              </a:rPr>
              <a:t>,</a:t>
            </a:r>
            <a:endParaRPr sz="32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5176"/>
            <a:ext cx="8629650" cy="11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72767" y="2074164"/>
            <a:ext cx="3381755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147" y="2074164"/>
            <a:ext cx="982979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92752" y="2074164"/>
            <a:ext cx="3768852" cy="521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7276" y="2775204"/>
            <a:ext cx="5917691" cy="5212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22592" y="2775204"/>
            <a:ext cx="975359" cy="5212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32610" marR="5080" indent="-25463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DENGELİ </a:t>
            </a:r>
            <a:r>
              <a:rPr spc="-15" dirty="0"/>
              <a:t>YENİDEN  </a:t>
            </a:r>
            <a:r>
              <a:rPr spc="-5" dirty="0"/>
              <a:t>DÜZENLENMELER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2437" y="300354"/>
            <a:ext cx="8488045" cy="610743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178435" indent="-342900">
              <a:lnSpc>
                <a:spcPts val="3240"/>
              </a:lnSpc>
              <a:spcBef>
                <a:spcPts val="505"/>
              </a:spcBef>
            </a:pPr>
            <a:r>
              <a:rPr sz="2100" spc="39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000" b="1" spc="-5" dirty="0">
                <a:latin typeface="Comic Sans MS"/>
                <a:cs typeface="Comic Sans MS"/>
              </a:rPr>
              <a:t>Kromozomlardaki </a:t>
            </a:r>
            <a:r>
              <a:rPr sz="3000" b="1" dirty="0">
                <a:latin typeface="Comic Sans MS"/>
                <a:cs typeface="Comic Sans MS"/>
              </a:rPr>
              <a:t>yeniden </a:t>
            </a:r>
            <a:r>
              <a:rPr sz="3000" b="1" spc="-5" dirty="0">
                <a:latin typeface="Comic Sans MS"/>
                <a:cs typeface="Comic Sans MS"/>
              </a:rPr>
              <a:t>düzenlenmeler  dengeli olduğunda fenotipik etkileri</a:t>
            </a:r>
            <a:r>
              <a:rPr sz="3000" b="1" spc="-55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yoktur.</a:t>
            </a:r>
            <a:endParaRPr sz="3000">
              <a:latin typeface="Comic Sans MS"/>
              <a:cs typeface="Comic Sans MS"/>
            </a:endParaRPr>
          </a:p>
          <a:p>
            <a:pPr marL="355600" marR="972819">
              <a:lnSpc>
                <a:spcPts val="3240"/>
              </a:lnSpc>
            </a:pPr>
            <a:r>
              <a:rPr sz="3000" b="1" spc="-5" dirty="0">
                <a:latin typeface="Comic Sans MS"/>
                <a:cs typeface="Comic Sans MS"/>
              </a:rPr>
              <a:t>Kromozomlarda düzen </a:t>
            </a:r>
            <a:r>
              <a:rPr sz="3000" b="1" dirty="0">
                <a:latin typeface="Comic Sans MS"/>
                <a:cs typeface="Comic Sans MS"/>
              </a:rPr>
              <a:t>yeni </a:t>
            </a:r>
            <a:r>
              <a:rPr sz="3000" b="1" spc="-5" dirty="0">
                <a:latin typeface="Comic Sans MS"/>
                <a:cs typeface="Comic Sans MS"/>
              </a:rPr>
              <a:t>olsa da tüm  genetik </a:t>
            </a:r>
            <a:r>
              <a:rPr sz="3000" b="1" dirty="0">
                <a:latin typeface="Comic Sans MS"/>
                <a:cs typeface="Comic Sans MS"/>
              </a:rPr>
              <a:t>materyal </a:t>
            </a:r>
            <a:r>
              <a:rPr sz="3000" b="1" spc="-5" dirty="0">
                <a:latin typeface="Comic Sans MS"/>
                <a:cs typeface="Comic Sans MS"/>
              </a:rPr>
              <a:t>bulunmaktadır  (Sitogenetik olarak dengeli olsa</a:t>
            </a:r>
            <a:r>
              <a:rPr sz="3000" b="1" spc="-40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da</a:t>
            </a:r>
            <a:endParaRPr sz="3000">
              <a:latin typeface="Comic Sans MS"/>
              <a:cs typeface="Comic Sans MS"/>
            </a:endParaRPr>
          </a:p>
          <a:p>
            <a:pPr marL="355600">
              <a:lnSpc>
                <a:spcPts val="3195"/>
              </a:lnSpc>
            </a:pPr>
            <a:r>
              <a:rPr sz="3000" b="1" spc="-5" dirty="0">
                <a:latin typeface="Comic Sans MS"/>
                <a:cs typeface="Comic Sans MS"/>
              </a:rPr>
              <a:t>moleküler düzeyde dengeli</a:t>
            </a:r>
            <a:r>
              <a:rPr sz="3000" b="1" spc="-30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olmayabilir)</a:t>
            </a:r>
            <a:endParaRPr sz="3000">
              <a:latin typeface="Comic Sans MS"/>
              <a:cs typeface="Comic Sans MS"/>
            </a:endParaRPr>
          </a:p>
          <a:p>
            <a:pPr marL="355600" marR="1346835" indent="-342900">
              <a:lnSpc>
                <a:spcPts val="3240"/>
              </a:lnSpc>
              <a:spcBef>
                <a:spcPts val="770"/>
              </a:spcBef>
            </a:pPr>
            <a:r>
              <a:rPr sz="2100" spc="39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000" b="1" dirty="0">
                <a:latin typeface="Comic Sans MS"/>
                <a:cs typeface="Comic Sans MS"/>
              </a:rPr>
              <a:t>Dengeli yapısal </a:t>
            </a:r>
            <a:r>
              <a:rPr sz="3000" b="1" spc="-5" dirty="0">
                <a:latin typeface="Comic Sans MS"/>
                <a:cs typeface="Comic Sans MS"/>
              </a:rPr>
              <a:t>yeniden  </a:t>
            </a:r>
            <a:r>
              <a:rPr sz="3000" b="1" spc="-45" dirty="0">
                <a:latin typeface="Comic Sans MS"/>
                <a:cs typeface="Comic Sans MS"/>
              </a:rPr>
              <a:t>düzenlemeler </a:t>
            </a:r>
            <a:r>
              <a:rPr sz="3000" b="1" dirty="0">
                <a:latin typeface="Comic Sans MS"/>
                <a:cs typeface="Comic Sans MS"/>
              </a:rPr>
              <a:t>sonraki </a:t>
            </a:r>
            <a:r>
              <a:rPr sz="3000" b="1" spc="-5" dirty="0">
                <a:latin typeface="Comic Sans MS"/>
                <a:cs typeface="Comic Sans MS"/>
              </a:rPr>
              <a:t>nesil için  risklidir</a:t>
            </a:r>
            <a:endParaRPr sz="3000">
              <a:latin typeface="Comic Sans MS"/>
              <a:cs typeface="Comic Sans MS"/>
            </a:endParaRPr>
          </a:p>
          <a:p>
            <a:pPr marL="927100">
              <a:lnSpc>
                <a:spcPct val="100000"/>
              </a:lnSpc>
              <a:spcBef>
                <a:spcPts val="315"/>
              </a:spcBef>
            </a:pPr>
            <a:r>
              <a:rPr sz="3000" b="1" spc="-5" dirty="0">
                <a:latin typeface="Comic Sans MS"/>
                <a:cs typeface="Comic Sans MS"/>
              </a:rPr>
              <a:t>Sebep;</a:t>
            </a:r>
            <a:endParaRPr sz="3000">
              <a:latin typeface="Comic Sans MS"/>
              <a:cs typeface="Comic Sans MS"/>
            </a:endParaRPr>
          </a:p>
          <a:p>
            <a:pPr marL="927100">
              <a:lnSpc>
                <a:spcPts val="3420"/>
              </a:lnSpc>
              <a:spcBef>
                <a:spcPts val="360"/>
              </a:spcBef>
            </a:pPr>
            <a:r>
              <a:rPr sz="3000" b="1" spc="-5" dirty="0">
                <a:latin typeface="Comic Sans MS"/>
                <a:cs typeface="Comic Sans MS"/>
              </a:rPr>
              <a:t>Taşıyıcılar sıklıkla dengesiz</a:t>
            </a:r>
            <a:r>
              <a:rPr sz="3000" b="1" spc="-45" dirty="0">
                <a:latin typeface="Comic Sans MS"/>
                <a:cs typeface="Comic Sans MS"/>
              </a:rPr>
              <a:t> </a:t>
            </a:r>
            <a:r>
              <a:rPr sz="3000" b="1" dirty="0">
                <a:latin typeface="Comic Sans MS"/>
                <a:cs typeface="Comic Sans MS"/>
              </a:rPr>
              <a:t>gamet</a:t>
            </a:r>
            <a:endParaRPr sz="3000">
              <a:latin typeface="Comic Sans MS"/>
              <a:cs typeface="Comic Sans MS"/>
            </a:endParaRPr>
          </a:p>
          <a:p>
            <a:pPr marL="12700" marR="5080">
              <a:lnSpc>
                <a:spcPct val="90000"/>
              </a:lnSpc>
              <a:spcBef>
                <a:spcPts val="180"/>
              </a:spcBef>
            </a:pPr>
            <a:r>
              <a:rPr sz="3000" b="1" spc="-5" dirty="0">
                <a:latin typeface="Comic Sans MS"/>
                <a:cs typeface="Comic Sans MS"/>
              </a:rPr>
              <a:t>oluşturur. Çocuk </a:t>
            </a:r>
            <a:r>
              <a:rPr sz="3000" b="1" spc="-10" dirty="0">
                <a:latin typeface="Comic Sans MS"/>
                <a:cs typeface="Comic Sans MS"/>
              </a:rPr>
              <a:t>kromozomal </a:t>
            </a:r>
            <a:r>
              <a:rPr sz="3000" b="1" spc="-5" dirty="0">
                <a:latin typeface="Comic Sans MS"/>
                <a:cs typeface="Comic Sans MS"/>
              </a:rPr>
              <a:t>olarak dengesiz  </a:t>
            </a:r>
            <a:r>
              <a:rPr sz="3000" b="1" dirty="0">
                <a:latin typeface="Comic Sans MS"/>
                <a:cs typeface="Comic Sans MS"/>
              </a:rPr>
              <a:t>yapısal yeniden </a:t>
            </a:r>
            <a:r>
              <a:rPr sz="3000" b="1" spc="-5" dirty="0">
                <a:latin typeface="Comic Sans MS"/>
                <a:cs typeface="Comic Sans MS"/>
              </a:rPr>
              <a:t>düzenlemeye </a:t>
            </a:r>
            <a:r>
              <a:rPr sz="3000" b="1" dirty="0">
                <a:latin typeface="Comic Sans MS"/>
                <a:cs typeface="Comic Sans MS"/>
              </a:rPr>
              <a:t>sahip </a:t>
            </a:r>
            <a:r>
              <a:rPr sz="3000" b="1" spc="-5" dirty="0">
                <a:latin typeface="Comic Sans MS"/>
                <a:cs typeface="Comic Sans MS"/>
              </a:rPr>
              <a:t>ise </a:t>
            </a:r>
            <a:r>
              <a:rPr sz="3000" b="1" dirty="0">
                <a:latin typeface="Comic Sans MS"/>
                <a:cs typeface="Comic Sans MS"/>
              </a:rPr>
              <a:t>anne-  </a:t>
            </a:r>
            <a:r>
              <a:rPr sz="3000" b="1" spc="-5" dirty="0">
                <a:latin typeface="Comic Sans MS"/>
                <a:cs typeface="Comic Sans MS"/>
              </a:rPr>
              <a:t>baba araştırılmalı, </a:t>
            </a:r>
            <a:r>
              <a:rPr sz="3000" b="1" dirty="0">
                <a:latin typeface="Comic Sans MS"/>
                <a:cs typeface="Comic Sans MS"/>
              </a:rPr>
              <a:t>geçiş </a:t>
            </a:r>
            <a:r>
              <a:rPr sz="3000" b="1" spc="-5" dirty="0">
                <a:latin typeface="Comic Sans MS"/>
                <a:cs typeface="Comic Sans MS"/>
              </a:rPr>
              <a:t>tespit edilerek </a:t>
            </a:r>
            <a:r>
              <a:rPr sz="3000" b="1" dirty="0">
                <a:latin typeface="Comic Sans MS"/>
                <a:cs typeface="Comic Sans MS"/>
              </a:rPr>
              <a:t>sonuç  </a:t>
            </a:r>
            <a:r>
              <a:rPr sz="3000" b="1" spc="-5" dirty="0">
                <a:latin typeface="Comic Sans MS"/>
                <a:cs typeface="Comic Sans MS"/>
              </a:rPr>
              <a:t>verilmelidir.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6705" y="1482597"/>
            <a:ext cx="26257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b="0" spc="415" dirty="0">
                <a:solidFill>
                  <a:srgbClr val="EFA12D"/>
                </a:solidFill>
                <a:latin typeface="Arial"/>
                <a:cs typeface="Arial"/>
              </a:rPr>
              <a:t>  </a:t>
            </a:r>
            <a:r>
              <a:rPr sz="3200" spc="-45" dirty="0"/>
              <a:t>ÇEŞİTLERİ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04286" y="2504058"/>
            <a:ext cx="3166110" cy="23298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spc="370" dirty="0">
                <a:solidFill>
                  <a:srgbClr val="EFA12D"/>
                </a:solidFill>
                <a:latin typeface="Arial"/>
                <a:cs typeface="Arial"/>
              </a:rPr>
              <a:t></a:t>
            </a:r>
            <a:r>
              <a:rPr sz="1950" spc="-40" dirty="0">
                <a:solidFill>
                  <a:srgbClr val="EFA12D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latin typeface="Comic Sans MS"/>
                <a:cs typeface="Comic Sans MS"/>
              </a:rPr>
              <a:t>İnversiyonlar</a:t>
            </a:r>
            <a:endParaRPr sz="2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950" spc="370" dirty="0">
                <a:solidFill>
                  <a:srgbClr val="EFA12D"/>
                </a:solidFill>
                <a:latin typeface="Arial"/>
                <a:cs typeface="Arial"/>
              </a:rPr>
              <a:t>  </a:t>
            </a:r>
            <a:r>
              <a:rPr sz="2800" b="1" spc="-35" dirty="0">
                <a:latin typeface="Comic Sans MS"/>
                <a:cs typeface="Comic Sans MS"/>
              </a:rPr>
              <a:t>Translokasyonlar</a:t>
            </a:r>
            <a:endParaRPr sz="2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950" spc="370" dirty="0">
                <a:solidFill>
                  <a:srgbClr val="EFA12D"/>
                </a:solidFill>
                <a:latin typeface="Arial"/>
                <a:cs typeface="Arial"/>
              </a:rPr>
              <a:t></a:t>
            </a:r>
            <a:r>
              <a:rPr sz="1950" spc="-35" dirty="0">
                <a:solidFill>
                  <a:srgbClr val="EFA12D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latin typeface="Comic Sans MS"/>
                <a:cs typeface="Comic Sans MS"/>
              </a:rPr>
              <a:t>Mozaisizm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5176"/>
            <a:ext cx="8629650" cy="11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85188" y="2476500"/>
            <a:ext cx="5803392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66204" y="2476500"/>
            <a:ext cx="975359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34310" y="1891360"/>
            <a:ext cx="510857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İN</a:t>
            </a:r>
            <a:r>
              <a:rPr spc="-30" dirty="0"/>
              <a:t>V</a:t>
            </a:r>
            <a:r>
              <a:rPr spc="-5" dirty="0"/>
              <a:t>ERSİYO</a:t>
            </a:r>
            <a:r>
              <a:rPr spc="-20" dirty="0"/>
              <a:t>N</a:t>
            </a:r>
            <a:r>
              <a:rPr spc="-5" dirty="0"/>
              <a:t>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94432" y="4303776"/>
            <a:ext cx="3369564" cy="586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37104" y="2900172"/>
            <a:ext cx="3435096" cy="15377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2437" y="344551"/>
            <a:ext cx="8332470" cy="3552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41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200" b="1" dirty="0">
                <a:latin typeface="Comic Sans MS"/>
                <a:cs typeface="Comic Sans MS"/>
              </a:rPr>
              <a:t>Tek </a:t>
            </a:r>
            <a:r>
              <a:rPr sz="3200" b="1" spc="-5" dirty="0">
                <a:latin typeface="Comic Sans MS"/>
                <a:cs typeface="Comic Sans MS"/>
              </a:rPr>
              <a:t>bir kromozomda </a:t>
            </a:r>
            <a:r>
              <a:rPr sz="3200" b="1" dirty="0">
                <a:latin typeface="Comic Sans MS"/>
                <a:cs typeface="Comic Sans MS"/>
              </a:rPr>
              <a:t>oluşan 2</a:t>
            </a:r>
            <a:r>
              <a:rPr sz="3200" b="1" spc="-370" dirty="0">
                <a:latin typeface="Comic Sans MS"/>
                <a:cs typeface="Comic Sans MS"/>
              </a:rPr>
              <a:t> </a:t>
            </a:r>
            <a:r>
              <a:rPr sz="3200" b="1" spc="-5" dirty="0">
                <a:latin typeface="Comic Sans MS"/>
                <a:cs typeface="Comic Sans MS"/>
              </a:rPr>
              <a:t>kırık</a:t>
            </a:r>
            <a:endParaRPr sz="3200">
              <a:latin typeface="Comic Sans MS"/>
              <a:cs typeface="Comic Sans MS"/>
            </a:endParaRPr>
          </a:p>
          <a:p>
            <a:pPr marL="355600" marR="5080">
              <a:lnSpc>
                <a:spcPct val="100000"/>
              </a:lnSpc>
              <a:tabLst>
                <a:tab pos="7539990" algn="l"/>
              </a:tabLst>
            </a:pPr>
            <a:r>
              <a:rPr sz="3200" b="1" dirty="0">
                <a:latin typeface="Comic Sans MS"/>
                <a:cs typeface="Comic Sans MS"/>
              </a:rPr>
              <a:t>sonucu ara</a:t>
            </a:r>
            <a:r>
              <a:rPr sz="3200" b="1" spc="-20" dirty="0">
                <a:latin typeface="Comic Sans MS"/>
                <a:cs typeface="Comic Sans MS"/>
              </a:rPr>
              <a:t> </a:t>
            </a:r>
            <a:r>
              <a:rPr sz="3200" b="1" dirty="0">
                <a:latin typeface="Comic Sans MS"/>
                <a:cs typeface="Comic Sans MS"/>
              </a:rPr>
              <a:t>parç</a:t>
            </a:r>
            <a:r>
              <a:rPr sz="3200" b="1" spc="-15" dirty="0">
                <a:latin typeface="Comic Sans MS"/>
                <a:cs typeface="Comic Sans MS"/>
              </a:rPr>
              <a:t>a</a:t>
            </a:r>
            <a:r>
              <a:rPr sz="3200" b="1" spc="-5" dirty="0">
                <a:latin typeface="Comic Sans MS"/>
                <a:cs typeface="Comic Sans MS"/>
              </a:rPr>
              <a:t>nı</a:t>
            </a:r>
            <a:r>
              <a:rPr sz="3200" b="1" dirty="0">
                <a:latin typeface="Comic Sans MS"/>
                <a:cs typeface="Comic Sans MS"/>
              </a:rPr>
              <a:t>n </a:t>
            </a:r>
            <a:r>
              <a:rPr sz="3200" b="1" spc="-5" dirty="0">
                <a:latin typeface="Comic Sans MS"/>
                <a:cs typeface="Comic Sans MS"/>
              </a:rPr>
              <a:t>dönere</a:t>
            </a:r>
            <a:r>
              <a:rPr sz="3200" b="1" dirty="0">
                <a:latin typeface="Comic Sans MS"/>
                <a:cs typeface="Comic Sans MS"/>
              </a:rPr>
              <a:t>k</a:t>
            </a:r>
            <a:r>
              <a:rPr sz="3200" b="1" spc="-20" dirty="0">
                <a:latin typeface="Comic Sans MS"/>
                <a:cs typeface="Comic Sans MS"/>
              </a:rPr>
              <a:t> </a:t>
            </a:r>
            <a:r>
              <a:rPr sz="3200" b="1" spc="-5" dirty="0">
                <a:latin typeface="Comic Sans MS"/>
                <a:cs typeface="Comic Sans MS"/>
              </a:rPr>
              <a:t>tekr</a:t>
            </a:r>
            <a:r>
              <a:rPr sz="3200" b="1" spc="-15" dirty="0">
                <a:latin typeface="Comic Sans MS"/>
                <a:cs typeface="Comic Sans MS"/>
              </a:rPr>
              <a:t>a</a:t>
            </a:r>
            <a:r>
              <a:rPr sz="3200" b="1" dirty="0">
                <a:latin typeface="Comic Sans MS"/>
                <a:cs typeface="Comic Sans MS"/>
              </a:rPr>
              <a:t>r	aynı  </a:t>
            </a:r>
            <a:r>
              <a:rPr sz="3200" b="1" spc="-5" dirty="0">
                <a:latin typeface="Comic Sans MS"/>
                <a:cs typeface="Comic Sans MS"/>
              </a:rPr>
              <a:t>kromozoma</a:t>
            </a:r>
            <a:r>
              <a:rPr sz="3200" b="1" spc="15" dirty="0">
                <a:latin typeface="Comic Sans MS"/>
                <a:cs typeface="Comic Sans MS"/>
              </a:rPr>
              <a:t> </a:t>
            </a:r>
            <a:r>
              <a:rPr sz="3200" b="1" dirty="0">
                <a:latin typeface="Comic Sans MS"/>
                <a:cs typeface="Comic Sans MS"/>
              </a:rPr>
              <a:t>bağlanmasıdır.</a:t>
            </a:r>
            <a:endParaRPr sz="3200">
              <a:latin typeface="Comic Sans MS"/>
              <a:cs typeface="Comic Sans MS"/>
            </a:endParaRPr>
          </a:p>
          <a:p>
            <a:pPr marL="355600" marR="461009" indent="-342900">
              <a:lnSpc>
                <a:spcPct val="100000"/>
              </a:lnSpc>
              <a:spcBef>
                <a:spcPts val="770"/>
              </a:spcBef>
            </a:pPr>
            <a:r>
              <a:rPr sz="2250" spc="41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200" b="1" spc="-5" dirty="0">
                <a:latin typeface="Comic Sans MS"/>
                <a:cs typeface="Comic Sans MS"/>
              </a:rPr>
              <a:t>Kromozomun </a:t>
            </a:r>
            <a:r>
              <a:rPr sz="3200" b="1" dirty="0">
                <a:latin typeface="Comic Sans MS"/>
                <a:cs typeface="Comic Sans MS"/>
              </a:rPr>
              <a:t>gen sayısı </a:t>
            </a:r>
            <a:r>
              <a:rPr sz="3200" b="1" spc="-5" dirty="0">
                <a:latin typeface="Comic Sans MS"/>
                <a:cs typeface="Comic Sans MS"/>
              </a:rPr>
              <a:t>ve </a:t>
            </a:r>
            <a:r>
              <a:rPr sz="3200" b="1" dirty="0">
                <a:latin typeface="Comic Sans MS"/>
                <a:cs typeface="Comic Sans MS"/>
              </a:rPr>
              <a:t>özelliği</a:t>
            </a:r>
            <a:r>
              <a:rPr sz="3200" b="1" spc="-330" dirty="0">
                <a:latin typeface="Comic Sans MS"/>
                <a:cs typeface="Comic Sans MS"/>
              </a:rPr>
              <a:t> </a:t>
            </a:r>
            <a:r>
              <a:rPr sz="3200" b="1" spc="-165" dirty="0">
                <a:latin typeface="Comic Sans MS"/>
                <a:cs typeface="Comic Sans MS"/>
              </a:rPr>
              <a:t>aynı  </a:t>
            </a:r>
            <a:r>
              <a:rPr sz="3200" b="1" dirty="0">
                <a:latin typeface="Comic Sans MS"/>
                <a:cs typeface="Comic Sans MS"/>
              </a:rPr>
              <a:t>olmasına </a:t>
            </a:r>
            <a:r>
              <a:rPr sz="3200" b="1" spc="-5" dirty="0">
                <a:latin typeface="Comic Sans MS"/>
                <a:cs typeface="Comic Sans MS"/>
              </a:rPr>
              <a:t>rağmen diziliş sırası</a:t>
            </a:r>
            <a:r>
              <a:rPr sz="3200" b="1" dirty="0">
                <a:latin typeface="Comic Sans MS"/>
                <a:cs typeface="Comic Sans MS"/>
              </a:rPr>
              <a:t> </a:t>
            </a:r>
            <a:r>
              <a:rPr sz="3200" b="1" spc="-5" dirty="0">
                <a:latin typeface="Comic Sans MS"/>
                <a:cs typeface="Comic Sans MS"/>
              </a:rPr>
              <a:t>değişir</a:t>
            </a:r>
            <a:endParaRPr sz="3200">
              <a:latin typeface="Comic Sans MS"/>
              <a:cs typeface="Comic Sans MS"/>
            </a:endParaRPr>
          </a:p>
          <a:p>
            <a:pPr marR="369570" algn="ctr">
              <a:lnSpc>
                <a:spcPct val="100000"/>
              </a:lnSpc>
              <a:spcBef>
                <a:spcPts val="3120"/>
              </a:spcBef>
            </a:pPr>
            <a:r>
              <a:rPr sz="3900" spc="-5" dirty="0">
                <a:latin typeface="Comic Sans MS"/>
                <a:cs typeface="Comic Sans MS"/>
              </a:rPr>
              <a:t>İnversiyon</a:t>
            </a:r>
            <a:endParaRPr sz="39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61644" y="4856988"/>
            <a:ext cx="3648455" cy="15392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74394" y="5235041"/>
            <a:ext cx="2676525" cy="620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spc="-5" dirty="0">
                <a:latin typeface="Comic Sans MS"/>
                <a:cs typeface="Comic Sans MS"/>
              </a:rPr>
              <a:t>Parasentrik</a:t>
            </a:r>
            <a:endParaRPr sz="390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44923" y="4856988"/>
            <a:ext cx="3552444" cy="15392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758054" y="5235041"/>
            <a:ext cx="2585085" cy="620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dirty="0">
                <a:latin typeface="Comic Sans MS"/>
                <a:cs typeface="Comic Sans MS"/>
              </a:rPr>
              <a:t>Perisentrik</a:t>
            </a:r>
            <a:endParaRPr sz="39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9239" y="303275"/>
            <a:ext cx="5920740" cy="15392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70075" y="656590"/>
            <a:ext cx="526034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b="0" spc="-5" dirty="0">
                <a:latin typeface="Comic Sans MS"/>
                <a:cs typeface="Comic Sans MS"/>
              </a:rPr>
              <a:t>Parasentrik</a:t>
            </a:r>
            <a:r>
              <a:rPr sz="3900" b="0" spc="-65" dirty="0">
                <a:latin typeface="Comic Sans MS"/>
                <a:cs typeface="Comic Sans MS"/>
              </a:rPr>
              <a:t> </a:t>
            </a:r>
            <a:r>
              <a:rPr sz="3900" b="0" spc="-5" dirty="0">
                <a:latin typeface="Comic Sans MS"/>
                <a:cs typeface="Comic Sans MS"/>
              </a:rPr>
              <a:t>İnversiyon</a:t>
            </a:r>
            <a:endParaRPr sz="39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0" y="1848967"/>
            <a:ext cx="6998334" cy="2318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50000"/>
              </a:lnSpc>
              <a:spcBef>
                <a:spcPts val="100"/>
              </a:spcBef>
            </a:pPr>
            <a:r>
              <a:rPr sz="2250" spc="41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200" b="1" spc="-5" dirty="0">
                <a:latin typeface="Comic Sans MS"/>
                <a:cs typeface="Comic Sans MS"/>
              </a:rPr>
              <a:t>Her iki kırığın kromozom </a:t>
            </a:r>
            <a:r>
              <a:rPr sz="3200" b="1" spc="-605" dirty="0">
                <a:latin typeface="Comic Sans MS"/>
                <a:cs typeface="Comic Sans MS"/>
              </a:rPr>
              <a:t>kolundan  </a:t>
            </a:r>
            <a:r>
              <a:rPr sz="3200" b="1" spc="-5" dirty="0">
                <a:latin typeface="Comic Sans MS"/>
                <a:cs typeface="Comic Sans MS"/>
              </a:rPr>
              <a:t>birisinde</a:t>
            </a:r>
            <a:r>
              <a:rPr sz="3200" b="1" spc="-20" dirty="0">
                <a:latin typeface="Comic Sans MS"/>
                <a:cs typeface="Comic Sans MS"/>
              </a:rPr>
              <a:t> </a:t>
            </a:r>
            <a:r>
              <a:rPr sz="3200" b="1" dirty="0">
                <a:latin typeface="Comic Sans MS"/>
                <a:cs typeface="Comic Sans MS"/>
              </a:rPr>
              <a:t>olması</a:t>
            </a:r>
            <a:endParaRPr sz="3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690"/>
              </a:spcBef>
            </a:pPr>
            <a:r>
              <a:rPr sz="2250" spc="41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200" b="1" spc="-5" dirty="0">
                <a:latin typeface="Comic Sans MS"/>
                <a:cs typeface="Comic Sans MS"/>
              </a:rPr>
              <a:t>Sentromer dahil</a:t>
            </a:r>
            <a:r>
              <a:rPr sz="3200" b="1" spc="-350" dirty="0">
                <a:latin typeface="Comic Sans MS"/>
                <a:cs typeface="Comic Sans MS"/>
              </a:rPr>
              <a:t> </a:t>
            </a:r>
            <a:r>
              <a:rPr sz="3200" b="1" spc="-5" dirty="0">
                <a:latin typeface="Comic Sans MS"/>
                <a:cs typeface="Comic Sans MS"/>
              </a:rPr>
              <a:t>değildir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03673" y="4293095"/>
            <a:ext cx="4448175" cy="2400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43683" y="231647"/>
            <a:ext cx="5561076" cy="15377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1930" y="584708"/>
            <a:ext cx="516255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b="0" dirty="0">
                <a:latin typeface="Comic Sans MS"/>
                <a:cs typeface="Comic Sans MS"/>
              </a:rPr>
              <a:t>Perisentrik</a:t>
            </a:r>
            <a:r>
              <a:rPr sz="3900" b="0" spc="-130" dirty="0">
                <a:latin typeface="Comic Sans MS"/>
                <a:cs typeface="Comic Sans MS"/>
              </a:rPr>
              <a:t> </a:t>
            </a:r>
            <a:r>
              <a:rPr sz="3900" b="0" spc="-5" dirty="0">
                <a:latin typeface="Comic Sans MS"/>
                <a:cs typeface="Comic Sans MS"/>
              </a:rPr>
              <a:t>İnversiyon</a:t>
            </a:r>
            <a:endParaRPr sz="39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0" y="1848967"/>
            <a:ext cx="8470900" cy="2318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50000"/>
              </a:lnSpc>
              <a:spcBef>
                <a:spcPts val="100"/>
              </a:spcBef>
            </a:pPr>
            <a:r>
              <a:rPr sz="2250" spc="41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200" b="1" spc="-5" dirty="0">
                <a:latin typeface="Comic Sans MS"/>
                <a:cs typeface="Comic Sans MS"/>
              </a:rPr>
              <a:t>Her iki kırığın kromozomun iki kolunda </a:t>
            </a:r>
            <a:r>
              <a:rPr sz="3200" b="1" spc="-620" dirty="0">
                <a:latin typeface="Comic Sans MS"/>
                <a:cs typeface="Comic Sans MS"/>
              </a:rPr>
              <a:t>da  </a:t>
            </a:r>
            <a:r>
              <a:rPr sz="3200" b="1" dirty="0">
                <a:latin typeface="Comic Sans MS"/>
                <a:cs typeface="Comic Sans MS"/>
              </a:rPr>
              <a:t>olması</a:t>
            </a:r>
            <a:endParaRPr sz="3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690"/>
              </a:spcBef>
            </a:pPr>
            <a:r>
              <a:rPr sz="2250" spc="41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200" b="1" spc="-5" dirty="0">
                <a:latin typeface="Comic Sans MS"/>
                <a:cs typeface="Comic Sans MS"/>
              </a:rPr>
              <a:t>Sentromer</a:t>
            </a:r>
            <a:r>
              <a:rPr sz="3200" b="1" spc="-340" dirty="0">
                <a:latin typeface="Comic Sans MS"/>
                <a:cs typeface="Comic Sans MS"/>
              </a:rPr>
              <a:t> </a:t>
            </a:r>
            <a:r>
              <a:rPr sz="3200" b="1" spc="-5" dirty="0">
                <a:latin typeface="Comic Sans MS"/>
                <a:cs typeface="Comic Sans MS"/>
              </a:rPr>
              <a:t>dahildir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99990" y="3507435"/>
            <a:ext cx="4608449" cy="3161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381000"/>
            <a:ext cx="79248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39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000" spc="-5" dirty="0"/>
              <a:t>İnversiyon taşıyıcıları için </a:t>
            </a:r>
            <a:r>
              <a:rPr sz="3000" dirty="0"/>
              <a:t>sorun  </a:t>
            </a:r>
            <a:r>
              <a:rPr sz="3000" spc="-35" dirty="0"/>
              <a:t>yoktur.</a:t>
            </a:r>
            <a:endParaRPr sz="3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100" b="0" spc="39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000" dirty="0"/>
              <a:t>Gelecek </a:t>
            </a:r>
            <a:r>
              <a:rPr sz="3000" spc="-5" dirty="0"/>
              <a:t>kuşaklar için</a:t>
            </a:r>
            <a:r>
              <a:rPr sz="3000" spc="-180" dirty="0"/>
              <a:t> </a:t>
            </a:r>
            <a:r>
              <a:rPr sz="3000" dirty="0"/>
              <a:t>sorundur.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39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dirty="0"/>
              <a:t>3 </a:t>
            </a:r>
            <a:r>
              <a:rPr spc="-5" dirty="0"/>
              <a:t>önemli</a:t>
            </a:r>
            <a:r>
              <a:rPr spc="-170" dirty="0"/>
              <a:t> </a:t>
            </a:r>
            <a:r>
              <a:rPr spc="-5" dirty="0"/>
              <a:t>inversiyon;</a:t>
            </a:r>
            <a:endParaRPr sz="2100" dirty="0">
              <a:latin typeface="Arial"/>
              <a:cs typeface="Arial"/>
            </a:endParaRPr>
          </a:p>
          <a:p>
            <a:pPr marL="469900">
              <a:lnSpc>
                <a:spcPts val="2810"/>
              </a:lnSpc>
              <a:spcBef>
                <a:spcPts val="15"/>
              </a:spcBef>
            </a:pPr>
            <a:r>
              <a:rPr sz="1800" b="0" spc="365" dirty="0">
                <a:solidFill>
                  <a:srgbClr val="EFA12D"/>
                </a:solidFill>
                <a:latin typeface="Arial"/>
                <a:cs typeface="Arial"/>
              </a:rPr>
              <a:t> </a:t>
            </a:r>
            <a:r>
              <a:rPr sz="2600" dirty="0"/>
              <a:t>3 </a:t>
            </a:r>
            <a:r>
              <a:rPr sz="2600" spc="-5" dirty="0"/>
              <a:t>nolu kromozomun </a:t>
            </a:r>
            <a:r>
              <a:rPr sz="2600" dirty="0"/>
              <a:t>perisentrik</a:t>
            </a:r>
            <a:r>
              <a:rPr sz="2600" spc="-330" dirty="0"/>
              <a:t> </a:t>
            </a:r>
            <a:r>
              <a:rPr sz="2600" spc="-5" dirty="0"/>
              <a:t>inversiyonu</a:t>
            </a:r>
            <a:endParaRPr sz="2600" dirty="0">
              <a:latin typeface="Arial"/>
              <a:cs typeface="Arial"/>
            </a:endParaRPr>
          </a:p>
          <a:p>
            <a:pPr marL="756285" marR="5080">
              <a:lnSpc>
                <a:spcPct val="80000"/>
              </a:lnSpc>
              <a:spcBef>
                <a:spcPts val="315"/>
              </a:spcBef>
            </a:pPr>
            <a:r>
              <a:rPr sz="2600" spc="-5" dirty="0"/>
              <a:t>inv(3)(p25q21) taşıyıcılarda </a:t>
            </a:r>
            <a:r>
              <a:rPr sz="2600" dirty="0"/>
              <a:t>önemli </a:t>
            </a:r>
            <a:r>
              <a:rPr sz="2600" spc="-5" dirty="0"/>
              <a:t>klinik bulgu  </a:t>
            </a:r>
            <a:r>
              <a:rPr sz="2600" dirty="0"/>
              <a:t>yoktur.</a:t>
            </a:r>
          </a:p>
          <a:p>
            <a:pPr marL="756285" marR="646430" indent="-287020">
              <a:lnSpc>
                <a:spcPct val="80000"/>
              </a:lnSpc>
              <a:spcBef>
                <a:spcPts val="625"/>
              </a:spcBef>
            </a:pPr>
            <a:r>
              <a:rPr sz="1800" b="0" spc="370" dirty="0">
                <a:solidFill>
                  <a:srgbClr val="EFA12D"/>
                </a:solidFill>
                <a:latin typeface="Arial"/>
                <a:cs typeface="Arial"/>
              </a:rPr>
              <a:t> </a:t>
            </a:r>
            <a:r>
              <a:rPr sz="2600" dirty="0"/>
              <a:t>8 </a:t>
            </a:r>
            <a:r>
              <a:rPr sz="2600" spc="-5" dirty="0"/>
              <a:t>nolu </a:t>
            </a:r>
            <a:r>
              <a:rPr sz="2600" dirty="0"/>
              <a:t>kromozomun </a:t>
            </a:r>
            <a:r>
              <a:rPr sz="2600" spc="-5" dirty="0"/>
              <a:t>perisentrik  </a:t>
            </a:r>
            <a:r>
              <a:rPr sz="2600" spc="-40" dirty="0"/>
              <a:t>inversiyonu</a:t>
            </a:r>
            <a:r>
              <a:rPr sz="2600" dirty="0"/>
              <a:t> </a:t>
            </a:r>
            <a:r>
              <a:rPr sz="2600" spc="-5" dirty="0"/>
              <a:t>inv(8)(p23.11q22.1)</a:t>
            </a:r>
            <a:endParaRPr sz="2600" dirty="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15"/>
              </a:spcBef>
            </a:pPr>
            <a:r>
              <a:rPr sz="1500" b="0" spc="325" dirty="0">
                <a:solidFill>
                  <a:srgbClr val="EFA12D"/>
                </a:solidFill>
                <a:latin typeface="Arial"/>
                <a:cs typeface="Arial"/>
              </a:rPr>
              <a:t> </a:t>
            </a:r>
            <a:r>
              <a:rPr sz="2200" spc="-10" dirty="0"/>
              <a:t>Önemli kardiyak </a:t>
            </a:r>
            <a:r>
              <a:rPr sz="2200" spc="-5" dirty="0"/>
              <a:t>anomaliler, mental</a:t>
            </a:r>
            <a:r>
              <a:rPr sz="2200" spc="-235" dirty="0"/>
              <a:t> </a:t>
            </a:r>
            <a:r>
              <a:rPr sz="2200" spc="-10" dirty="0"/>
              <a:t>retardasyon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 dirty="0">
              <a:latin typeface="Times New Roman"/>
              <a:cs typeface="Times New Roman"/>
            </a:endParaRPr>
          </a:p>
          <a:p>
            <a:pPr marL="756285" marR="646430" indent="-287020">
              <a:lnSpc>
                <a:spcPts val="2500"/>
              </a:lnSpc>
              <a:spcBef>
                <a:spcPts val="5"/>
              </a:spcBef>
            </a:pPr>
            <a:r>
              <a:rPr sz="1800" b="0" spc="370" dirty="0">
                <a:solidFill>
                  <a:srgbClr val="EFA12D"/>
                </a:solidFill>
                <a:latin typeface="Arial"/>
                <a:cs typeface="Arial"/>
              </a:rPr>
              <a:t> </a:t>
            </a:r>
            <a:r>
              <a:rPr sz="2600" dirty="0"/>
              <a:t>9 </a:t>
            </a:r>
            <a:r>
              <a:rPr sz="2600" spc="-5" dirty="0"/>
              <a:t>nolu </a:t>
            </a:r>
            <a:r>
              <a:rPr sz="2600" dirty="0"/>
              <a:t>kromozomun </a:t>
            </a:r>
            <a:r>
              <a:rPr sz="2600" spc="-5" dirty="0"/>
              <a:t>perisentrik  </a:t>
            </a:r>
            <a:r>
              <a:rPr sz="2600" spc="-40" dirty="0"/>
              <a:t>inversiyonu</a:t>
            </a:r>
            <a:r>
              <a:rPr sz="2600" dirty="0"/>
              <a:t> </a:t>
            </a:r>
            <a:r>
              <a:rPr sz="2600" spc="-5" dirty="0"/>
              <a:t>inv(9)(p11q12)</a:t>
            </a:r>
            <a:endParaRPr sz="2600" dirty="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30"/>
              </a:spcBef>
            </a:pPr>
            <a:r>
              <a:rPr sz="1500" b="0" spc="325" dirty="0">
                <a:solidFill>
                  <a:srgbClr val="EFA12D"/>
                </a:solidFill>
                <a:latin typeface="Arial"/>
                <a:cs typeface="Arial"/>
              </a:rPr>
              <a:t> </a:t>
            </a:r>
            <a:r>
              <a:rPr sz="2200" spc="-5" dirty="0"/>
              <a:t>Taşıyıcı ve çocuk </a:t>
            </a:r>
            <a:r>
              <a:rPr sz="2200" spc="-10" dirty="0"/>
              <a:t>için risk</a:t>
            </a:r>
            <a:r>
              <a:rPr sz="2200" spc="-315" dirty="0"/>
              <a:t> </a:t>
            </a:r>
            <a:r>
              <a:rPr sz="2200" spc="-10" dirty="0"/>
              <a:t>değildir.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5176"/>
            <a:ext cx="8629650" cy="11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78052" y="2476500"/>
            <a:ext cx="7217664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73340" y="2476500"/>
            <a:ext cx="975359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7175" y="1891360"/>
            <a:ext cx="651954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TRANSLOKASYONLAR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437" y="344551"/>
            <a:ext cx="852932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250" b="0" spc="41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200" spc="-5" dirty="0"/>
              <a:t>Homolog </a:t>
            </a:r>
            <a:r>
              <a:rPr sz="3200" dirty="0"/>
              <a:t>olmayan </a:t>
            </a:r>
            <a:r>
              <a:rPr sz="3200" spc="-5" dirty="0"/>
              <a:t>iki kromozom  </a:t>
            </a:r>
            <a:r>
              <a:rPr sz="3200" spc="-55" dirty="0"/>
              <a:t>arasındaki </a:t>
            </a:r>
            <a:r>
              <a:rPr sz="3200" dirty="0"/>
              <a:t>parça</a:t>
            </a:r>
            <a:r>
              <a:rPr sz="3200" spc="45" dirty="0"/>
              <a:t> </a:t>
            </a:r>
            <a:r>
              <a:rPr sz="3200" spc="-5" dirty="0"/>
              <a:t>değişimi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94432" y="3814571"/>
            <a:ext cx="3354324" cy="5562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46604" y="2484120"/>
            <a:ext cx="3948684" cy="14645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32557" y="2850007"/>
            <a:ext cx="30403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omic Sans MS"/>
                <a:cs typeface="Comic Sans MS"/>
              </a:rPr>
              <a:t>Translokasyon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13103" y="4337303"/>
            <a:ext cx="3133344" cy="14660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98802" y="4704969"/>
            <a:ext cx="22269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Comic Sans MS"/>
                <a:cs typeface="Comic Sans MS"/>
              </a:rPr>
              <a:t>Res</a:t>
            </a:r>
            <a:r>
              <a:rPr sz="3600" spc="5" dirty="0">
                <a:latin typeface="Comic Sans MS"/>
                <a:cs typeface="Comic Sans MS"/>
              </a:rPr>
              <a:t>i</a:t>
            </a:r>
            <a:r>
              <a:rPr sz="3600" dirty="0">
                <a:latin typeface="Comic Sans MS"/>
                <a:cs typeface="Comic Sans MS"/>
              </a:rPr>
              <a:t>prok</a:t>
            </a:r>
            <a:r>
              <a:rPr sz="3600" spc="10" dirty="0">
                <a:latin typeface="Comic Sans MS"/>
                <a:cs typeface="Comic Sans MS"/>
              </a:rPr>
              <a:t>a</a:t>
            </a:r>
            <a:r>
              <a:rPr sz="3600" dirty="0">
                <a:latin typeface="Comic Sans MS"/>
                <a:cs typeface="Comic Sans MS"/>
              </a:rPr>
              <a:t>l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38244" y="4337303"/>
            <a:ext cx="3723132" cy="1466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625466" y="4704969"/>
            <a:ext cx="28149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Comic Sans MS"/>
                <a:cs typeface="Comic Sans MS"/>
              </a:rPr>
              <a:t>Robertsonian</a:t>
            </a:r>
            <a:endParaRPr sz="3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88464" y="160020"/>
            <a:ext cx="4767072" cy="1466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63139" y="257683"/>
            <a:ext cx="362077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indent="696595">
              <a:lnSpc>
                <a:spcPts val="3890"/>
              </a:lnSpc>
              <a:spcBef>
                <a:spcPts val="585"/>
              </a:spcBef>
            </a:pPr>
            <a:r>
              <a:rPr sz="3600" b="0" spc="-5" dirty="0">
                <a:latin typeface="Comic Sans MS"/>
                <a:cs typeface="Comic Sans MS"/>
              </a:rPr>
              <a:t>Resiprokal  </a:t>
            </a:r>
            <a:r>
              <a:rPr sz="3600" b="0" dirty="0">
                <a:latin typeface="Comic Sans MS"/>
                <a:cs typeface="Comic Sans MS"/>
              </a:rPr>
              <a:t>Translokasyonl</a:t>
            </a:r>
            <a:r>
              <a:rPr sz="3600" b="0" spc="5" dirty="0">
                <a:latin typeface="Comic Sans MS"/>
                <a:cs typeface="Comic Sans MS"/>
              </a:rPr>
              <a:t>a</a:t>
            </a:r>
            <a:r>
              <a:rPr sz="3600" b="0" dirty="0">
                <a:latin typeface="Comic Sans MS"/>
                <a:cs typeface="Comic Sans MS"/>
              </a:rPr>
              <a:t>r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47996" y="3149752"/>
            <a:ext cx="4295775" cy="3343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7340" y="1784985"/>
            <a:ext cx="8225790" cy="4309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6915784" algn="l"/>
              </a:tabLst>
            </a:pPr>
            <a:r>
              <a:rPr sz="2250" spc="415" dirty="0">
                <a:solidFill>
                  <a:srgbClr val="EFA12D"/>
                </a:solidFill>
                <a:latin typeface="Arial"/>
                <a:cs typeface="Arial"/>
              </a:rPr>
              <a:t></a:t>
            </a:r>
            <a:r>
              <a:rPr sz="2250" spc="75" dirty="0">
                <a:solidFill>
                  <a:srgbClr val="EFA12D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latin typeface="Comic Sans MS"/>
                <a:cs typeface="Comic Sans MS"/>
              </a:rPr>
              <a:t>Ho</a:t>
            </a:r>
            <a:r>
              <a:rPr sz="3200" b="1" spc="-15" dirty="0">
                <a:latin typeface="Comic Sans MS"/>
                <a:cs typeface="Comic Sans MS"/>
              </a:rPr>
              <a:t>m</a:t>
            </a:r>
            <a:r>
              <a:rPr sz="3200" b="1" dirty="0">
                <a:latin typeface="Comic Sans MS"/>
                <a:cs typeface="Comic Sans MS"/>
              </a:rPr>
              <a:t>ol</a:t>
            </a:r>
            <a:r>
              <a:rPr sz="3200" b="1" spc="-15" dirty="0">
                <a:latin typeface="Comic Sans MS"/>
                <a:cs typeface="Comic Sans MS"/>
              </a:rPr>
              <a:t>o</a:t>
            </a:r>
            <a:r>
              <a:rPr sz="3200" b="1" dirty="0">
                <a:latin typeface="Comic Sans MS"/>
                <a:cs typeface="Comic Sans MS"/>
              </a:rPr>
              <a:t>g</a:t>
            </a:r>
            <a:r>
              <a:rPr sz="3200" b="1" spc="30" dirty="0">
                <a:latin typeface="Comic Sans MS"/>
                <a:cs typeface="Comic Sans MS"/>
              </a:rPr>
              <a:t> </a:t>
            </a:r>
            <a:r>
              <a:rPr sz="3200" b="1" dirty="0">
                <a:latin typeface="Comic Sans MS"/>
                <a:cs typeface="Comic Sans MS"/>
              </a:rPr>
              <a:t>ol</a:t>
            </a:r>
            <a:r>
              <a:rPr sz="3200" b="1" spc="-15" dirty="0">
                <a:latin typeface="Comic Sans MS"/>
                <a:cs typeface="Comic Sans MS"/>
              </a:rPr>
              <a:t>m</a:t>
            </a:r>
            <a:r>
              <a:rPr sz="3200" b="1" dirty="0">
                <a:latin typeface="Comic Sans MS"/>
                <a:cs typeface="Comic Sans MS"/>
              </a:rPr>
              <a:t>ayan</a:t>
            </a:r>
            <a:r>
              <a:rPr sz="3200" b="1" spc="-10" dirty="0">
                <a:latin typeface="Comic Sans MS"/>
                <a:cs typeface="Comic Sans MS"/>
              </a:rPr>
              <a:t> </a:t>
            </a:r>
            <a:r>
              <a:rPr sz="3200" b="1" spc="-5" dirty="0">
                <a:latin typeface="Comic Sans MS"/>
                <a:cs typeface="Comic Sans MS"/>
              </a:rPr>
              <a:t>kro</a:t>
            </a:r>
            <a:r>
              <a:rPr sz="3200" b="1" spc="-20" dirty="0">
                <a:latin typeface="Comic Sans MS"/>
                <a:cs typeface="Comic Sans MS"/>
              </a:rPr>
              <a:t>m</a:t>
            </a:r>
            <a:r>
              <a:rPr sz="3200" b="1" dirty="0">
                <a:latin typeface="Comic Sans MS"/>
                <a:cs typeface="Comic Sans MS"/>
              </a:rPr>
              <a:t>ozo</a:t>
            </a:r>
            <a:r>
              <a:rPr sz="3200" b="1" spc="-15" dirty="0">
                <a:latin typeface="Comic Sans MS"/>
                <a:cs typeface="Comic Sans MS"/>
              </a:rPr>
              <a:t>m</a:t>
            </a:r>
            <a:r>
              <a:rPr sz="3200" b="1" dirty="0">
                <a:latin typeface="Comic Sans MS"/>
                <a:cs typeface="Comic Sans MS"/>
              </a:rPr>
              <a:t>larda	</a:t>
            </a:r>
            <a:r>
              <a:rPr sz="3200" b="1" spc="-5" dirty="0">
                <a:latin typeface="Comic Sans MS"/>
                <a:cs typeface="Comic Sans MS"/>
              </a:rPr>
              <a:t>kırılma  ve kırılan </a:t>
            </a:r>
            <a:r>
              <a:rPr sz="3200" b="1" dirty="0">
                <a:latin typeface="Comic Sans MS"/>
                <a:cs typeface="Comic Sans MS"/>
              </a:rPr>
              <a:t>parçaların </a:t>
            </a:r>
            <a:r>
              <a:rPr sz="3200" b="1" spc="-5" dirty="0">
                <a:latin typeface="Comic Sans MS"/>
                <a:cs typeface="Comic Sans MS"/>
              </a:rPr>
              <a:t>karşılıklı </a:t>
            </a:r>
            <a:r>
              <a:rPr sz="3200" b="1" dirty="0">
                <a:latin typeface="Comic Sans MS"/>
                <a:cs typeface="Comic Sans MS"/>
              </a:rPr>
              <a:t>yer  </a:t>
            </a:r>
            <a:r>
              <a:rPr sz="3200" b="1" spc="-5" dirty="0">
                <a:latin typeface="Comic Sans MS"/>
                <a:cs typeface="Comic Sans MS"/>
              </a:rPr>
              <a:t>değiştirmesi</a:t>
            </a:r>
            <a:endParaRPr sz="3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4400">
              <a:latin typeface="Times New Roman"/>
              <a:cs typeface="Times New Roman"/>
            </a:endParaRPr>
          </a:p>
          <a:p>
            <a:pPr marL="387985" marR="4529455" indent="-343535">
              <a:lnSpc>
                <a:spcPts val="2880"/>
              </a:lnSpc>
              <a:spcBef>
                <a:spcPts val="2720"/>
              </a:spcBef>
            </a:pPr>
            <a:r>
              <a:rPr sz="2100" spc="39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000" b="1" spc="-5" dirty="0">
                <a:latin typeface="Comic Sans MS"/>
                <a:cs typeface="Comic Sans MS"/>
              </a:rPr>
              <a:t>Genellikle </a:t>
            </a:r>
            <a:r>
              <a:rPr sz="3000" b="1" dirty="0">
                <a:latin typeface="Comic Sans MS"/>
                <a:cs typeface="Comic Sans MS"/>
              </a:rPr>
              <a:t>2  </a:t>
            </a:r>
            <a:r>
              <a:rPr sz="3000" b="1" spc="-10" dirty="0">
                <a:latin typeface="Comic Sans MS"/>
                <a:cs typeface="Comic Sans MS"/>
              </a:rPr>
              <a:t>kromozomu içerir.  </a:t>
            </a:r>
            <a:r>
              <a:rPr sz="3000" b="1" dirty="0">
                <a:latin typeface="Comic Sans MS"/>
                <a:cs typeface="Comic Sans MS"/>
              </a:rPr>
              <a:t>Toplam</a:t>
            </a:r>
            <a:r>
              <a:rPr sz="3000" b="1" spc="-60" dirty="0">
                <a:latin typeface="Comic Sans MS"/>
                <a:cs typeface="Comic Sans MS"/>
              </a:rPr>
              <a:t> </a:t>
            </a:r>
            <a:r>
              <a:rPr sz="3000" b="1" spc="-10" dirty="0">
                <a:latin typeface="Comic Sans MS"/>
                <a:cs typeface="Comic Sans MS"/>
              </a:rPr>
              <a:t>kromozom</a:t>
            </a:r>
            <a:endParaRPr sz="3000">
              <a:latin typeface="Comic Sans MS"/>
              <a:cs typeface="Comic Sans MS"/>
            </a:endParaRPr>
          </a:p>
          <a:p>
            <a:pPr marL="387985" marR="4372610">
              <a:lnSpc>
                <a:spcPts val="2880"/>
              </a:lnSpc>
            </a:pPr>
            <a:r>
              <a:rPr sz="3000" b="1" dirty="0">
                <a:latin typeface="Comic Sans MS"/>
                <a:cs typeface="Comic Sans MS"/>
              </a:rPr>
              <a:t>sayısı sabittir.</a:t>
            </a:r>
            <a:r>
              <a:rPr sz="3000" b="1" spc="-114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Sık  </a:t>
            </a:r>
            <a:r>
              <a:rPr sz="3000" b="1" dirty="0">
                <a:latin typeface="Comic Sans MS"/>
                <a:cs typeface="Comic Sans MS"/>
              </a:rPr>
              <a:t>gözlenir</a:t>
            </a:r>
            <a:r>
              <a:rPr sz="3000" b="1" spc="-50" dirty="0">
                <a:latin typeface="Comic Sans MS"/>
                <a:cs typeface="Comic Sans MS"/>
              </a:rPr>
              <a:t> </a:t>
            </a:r>
            <a:r>
              <a:rPr sz="3000" b="1" dirty="0">
                <a:latin typeface="Comic Sans MS"/>
                <a:cs typeface="Comic Sans MS"/>
              </a:rPr>
              <a:t>(1/600).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9750" y="1484375"/>
            <a:ext cx="8064500" cy="5373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88464" y="15240"/>
            <a:ext cx="4767072" cy="14660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63139" y="113538"/>
            <a:ext cx="3622675" cy="106870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indent="696595">
              <a:lnSpc>
                <a:spcPts val="3890"/>
              </a:lnSpc>
              <a:spcBef>
                <a:spcPts val="585"/>
              </a:spcBef>
            </a:pPr>
            <a:r>
              <a:rPr sz="3600" b="0" spc="-5" dirty="0">
                <a:latin typeface="Comic Sans MS"/>
                <a:cs typeface="Comic Sans MS"/>
              </a:rPr>
              <a:t>Resiprokal  </a:t>
            </a:r>
            <a:r>
              <a:rPr sz="3600" b="0" dirty="0">
                <a:latin typeface="Comic Sans MS"/>
                <a:cs typeface="Comic Sans MS"/>
              </a:rPr>
              <a:t>Translokasyonlar</a:t>
            </a:r>
            <a:endParaRPr sz="3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401" y="1789557"/>
            <a:ext cx="8694420" cy="3340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8005" marR="5080" indent="-342900">
              <a:lnSpc>
                <a:spcPct val="100000"/>
              </a:lnSpc>
              <a:spcBef>
                <a:spcPts val="105"/>
              </a:spcBef>
              <a:tabLst>
                <a:tab pos="548005" algn="l"/>
              </a:tabLst>
            </a:pPr>
            <a:r>
              <a:rPr sz="1800" spc="36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600" b="1" spc="-5" dirty="0">
                <a:latin typeface="Comic Sans MS"/>
                <a:cs typeface="Comic Sans MS"/>
              </a:rPr>
              <a:t>İki </a:t>
            </a:r>
            <a:r>
              <a:rPr sz="2600" b="1" dirty="0">
                <a:latin typeface="Comic Sans MS"/>
                <a:cs typeface="Comic Sans MS"/>
              </a:rPr>
              <a:t>akrosentrik </a:t>
            </a:r>
            <a:r>
              <a:rPr sz="2600" b="1" spc="-5" dirty="0">
                <a:latin typeface="Comic Sans MS"/>
                <a:cs typeface="Comic Sans MS"/>
              </a:rPr>
              <a:t>kromozomun </a:t>
            </a:r>
            <a:r>
              <a:rPr sz="2600" b="1" dirty="0">
                <a:latin typeface="Comic Sans MS"/>
                <a:cs typeface="Comic Sans MS"/>
              </a:rPr>
              <a:t>gen </a:t>
            </a:r>
            <a:r>
              <a:rPr sz="2600" b="1" spc="-5" dirty="0">
                <a:latin typeface="Comic Sans MS"/>
                <a:cs typeface="Comic Sans MS"/>
              </a:rPr>
              <a:t>kaybı bulunan kısa  kollarının </a:t>
            </a:r>
            <a:r>
              <a:rPr sz="2600" b="1" dirty="0">
                <a:latin typeface="Comic Sans MS"/>
                <a:cs typeface="Comic Sans MS"/>
              </a:rPr>
              <a:t>sentromere yakın olarak</a:t>
            </a:r>
            <a:r>
              <a:rPr sz="2600" b="1" spc="-8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kaynaşması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3600">
              <a:latin typeface="Times New Roman"/>
              <a:cs typeface="Times New Roman"/>
            </a:endParaRPr>
          </a:p>
          <a:p>
            <a:pPr marL="355600" marR="5052695" indent="-342900">
              <a:lnSpc>
                <a:spcPct val="100000"/>
              </a:lnSpc>
              <a:spcBef>
                <a:spcPts val="3229"/>
              </a:spcBef>
              <a:tabLst>
                <a:tab pos="354965" algn="l"/>
              </a:tabLst>
            </a:pPr>
            <a:r>
              <a:rPr sz="1800" spc="36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600" b="1" spc="-5" dirty="0">
                <a:latin typeface="Comic Sans MS"/>
                <a:cs typeface="Comic Sans MS"/>
              </a:rPr>
              <a:t>Karyotipte </a:t>
            </a:r>
            <a:r>
              <a:rPr sz="2600" b="1" spc="-10" dirty="0">
                <a:latin typeface="Comic Sans MS"/>
                <a:cs typeface="Comic Sans MS"/>
              </a:rPr>
              <a:t>45  </a:t>
            </a:r>
            <a:r>
              <a:rPr sz="2600" b="1" spc="-5" dirty="0">
                <a:latin typeface="Comic Sans MS"/>
                <a:cs typeface="Comic Sans MS"/>
              </a:rPr>
              <a:t>kromozom görülür</a:t>
            </a:r>
            <a:r>
              <a:rPr sz="2600" b="1" spc="-8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ve  iki kromozom  birleşmiştir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19755" y="15240"/>
            <a:ext cx="3832860" cy="1466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26182" y="113538"/>
            <a:ext cx="3622675" cy="106870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indent="401955">
              <a:lnSpc>
                <a:spcPts val="3890"/>
              </a:lnSpc>
              <a:spcBef>
                <a:spcPts val="585"/>
              </a:spcBef>
            </a:pPr>
            <a:r>
              <a:rPr sz="3600" b="0" spc="-5" dirty="0">
                <a:latin typeface="Comic Sans MS"/>
                <a:cs typeface="Comic Sans MS"/>
              </a:rPr>
              <a:t>Robertsonian  </a:t>
            </a:r>
            <a:r>
              <a:rPr sz="3600" b="0" dirty="0">
                <a:latin typeface="Comic Sans MS"/>
                <a:cs typeface="Comic Sans MS"/>
              </a:rPr>
              <a:t>Translokasyonlar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87470" y="2852927"/>
            <a:ext cx="5256529" cy="36450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8416" y="1573530"/>
            <a:ext cx="8261350" cy="818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354965" algn="l"/>
              </a:tabLst>
            </a:pPr>
            <a:r>
              <a:rPr sz="1800" spc="36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600" b="1" spc="-5" dirty="0">
                <a:latin typeface="Comic Sans MS"/>
                <a:cs typeface="Comic Sans MS"/>
              </a:rPr>
              <a:t>Özellikle 13. ve 14. </a:t>
            </a:r>
            <a:r>
              <a:rPr sz="2600" b="1" dirty="0">
                <a:latin typeface="Comic Sans MS"/>
                <a:cs typeface="Comic Sans MS"/>
              </a:rPr>
              <a:t>kromozomlarının </a:t>
            </a:r>
            <a:r>
              <a:rPr sz="2600" b="1" spc="-5" dirty="0">
                <a:latin typeface="Comic Sans MS"/>
                <a:cs typeface="Comic Sans MS"/>
              </a:rPr>
              <a:t>birbirleriyle  </a:t>
            </a:r>
            <a:r>
              <a:rPr sz="2600" b="1" dirty="0">
                <a:latin typeface="Comic Sans MS"/>
                <a:cs typeface="Comic Sans MS"/>
              </a:rPr>
              <a:t>olan translokasyonu </a:t>
            </a:r>
            <a:r>
              <a:rPr sz="2600" b="1" spc="-10" dirty="0">
                <a:latin typeface="Comic Sans MS"/>
                <a:cs typeface="Comic Sans MS"/>
              </a:rPr>
              <a:t>1300 </a:t>
            </a:r>
            <a:r>
              <a:rPr sz="2600" b="1" spc="-5" dirty="0">
                <a:latin typeface="Comic Sans MS"/>
                <a:cs typeface="Comic Sans MS"/>
              </a:rPr>
              <a:t>kişiden birinde</a:t>
            </a:r>
            <a:r>
              <a:rPr sz="2600" b="1" spc="-9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görülür.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19755" y="15240"/>
            <a:ext cx="3832860" cy="1466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26182" y="113538"/>
            <a:ext cx="3622675" cy="106870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indent="401955">
              <a:lnSpc>
                <a:spcPts val="3890"/>
              </a:lnSpc>
              <a:spcBef>
                <a:spcPts val="585"/>
              </a:spcBef>
            </a:pPr>
            <a:r>
              <a:rPr sz="3600" b="0" spc="-5" dirty="0">
                <a:latin typeface="Comic Sans MS"/>
                <a:cs typeface="Comic Sans MS"/>
              </a:rPr>
              <a:t>Robertsonian  </a:t>
            </a:r>
            <a:r>
              <a:rPr sz="3600" b="0" dirty="0">
                <a:latin typeface="Comic Sans MS"/>
                <a:cs typeface="Comic Sans MS"/>
              </a:rPr>
              <a:t>Translokasyonlar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18004" y="2636900"/>
            <a:ext cx="5436108" cy="4221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532369" y="3950334"/>
            <a:ext cx="137096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latin typeface="Comic Sans MS"/>
                <a:cs typeface="Comic Sans MS"/>
              </a:rPr>
              <a:t>t(13;14)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538478"/>
            <a:ext cx="8143875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425"/>
              </a:spcBef>
              <a:tabLst>
                <a:tab pos="354965" algn="l"/>
                <a:tab pos="4657090" algn="l"/>
              </a:tabLst>
            </a:pPr>
            <a:r>
              <a:rPr sz="1650" spc="34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400" b="1" spc="-5" dirty="0">
                <a:latin typeface="Comic Sans MS"/>
                <a:cs typeface="Comic Sans MS"/>
              </a:rPr>
              <a:t>21. kromozomdan kopan bir parçanın 14. kromozoma  yapışmasıyla</a:t>
            </a:r>
            <a:r>
              <a:rPr sz="2400" b="1" spc="3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Down</a:t>
            </a:r>
            <a:r>
              <a:rPr sz="2400" b="1" spc="3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sendromu	</a:t>
            </a:r>
            <a:r>
              <a:rPr sz="2400" b="1" dirty="0">
                <a:latin typeface="Comic Sans MS"/>
                <a:cs typeface="Comic Sans MS"/>
              </a:rPr>
              <a:t>görülür </a:t>
            </a:r>
            <a:r>
              <a:rPr sz="2400" b="1" spc="-5" dirty="0">
                <a:latin typeface="Comic Sans MS"/>
                <a:cs typeface="Comic Sans MS"/>
              </a:rPr>
              <a:t>t(14;21).  (Translokasyon tipi Down</a:t>
            </a:r>
            <a:r>
              <a:rPr sz="2400" b="1" spc="2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Sendromu)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19755" y="15240"/>
            <a:ext cx="3832860" cy="1466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26182" y="113538"/>
            <a:ext cx="3622675" cy="106870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indent="401955">
              <a:lnSpc>
                <a:spcPts val="3890"/>
              </a:lnSpc>
              <a:spcBef>
                <a:spcPts val="585"/>
              </a:spcBef>
            </a:pPr>
            <a:r>
              <a:rPr sz="3600" spc="-5" dirty="0">
                <a:latin typeface="Comic Sans MS"/>
                <a:cs typeface="Comic Sans MS"/>
              </a:rPr>
              <a:t>Robertsonian  </a:t>
            </a:r>
            <a:r>
              <a:rPr sz="3600" dirty="0">
                <a:latin typeface="Comic Sans MS"/>
                <a:cs typeface="Comic Sans MS"/>
              </a:rPr>
              <a:t>Translokasyonlar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75613" y="2636875"/>
            <a:ext cx="6336665" cy="40907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3564" y="548678"/>
            <a:ext cx="8064500" cy="6048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43783" y="0"/>
            <a:ext cx="2808350" cy="68559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3600" y="1403350"/>
            <a:ext cx="5172075" cy="4083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776" y="1036319"/>
            <a:ext cx="7351776" cy="417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97623" y="1036319"/>
            <a:ext cx="681227" cy="417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3540" y="575513"/>
            <a:ext cx="681100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30" dirty="0">
                <a:solidFill>
                  <a:srgbClr val="AC1F1F"/>
                </a:solidFill>
                <a:latin typeface="Trebuchet MS"/>
                <a:cs typeface="Trebuchet MS"/>
              </a:rPr>
              <a:t>ROBERTSONIAN</a:t>
            </a:r>
            <a:r>
              <a:rPr sz="3600" b="0" spc="-220" dirty="0">
                <a:solidFill>
                  <a:srgbClr val="AC1F1F"/>
                </a:solidFill>
                <a:latin typeface="Trebuchet MS"/>
                <a:cs typeface="Trebuchet MS"/>
              </a:rPr>
              <a:t> </a:t>
            </a:r>
            <a:r>
              <a:rPr sz="3600" b="0" spc="15" dirty="0">
                <a:solidFill>
                  <a:srgbClr val="AC1F1F"/>
                </a:solidFill>
                <a:latin typeface="Trebuchet MS"/>
                <a:cs typeface="Trebuchet MS"/>
              </a:rPr>
              <a:t>TRANSLOKASYON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9750" y="1557337"/>
            <a:ext cx="8135874" cy="51117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200" y="1367739"/>
            <a:ext cx="703453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/>
              <a:t>Translokasyonlar </a:t>
            </a:r>
            <a:r>
              <a:rPr sz="2600" spc="-5" dirty="0"/>
              <a:t>ile oluşan bazı</a:t>
            </a:r>
            <a:r>
              <a:rPr sz="2600" spc="-100" dirty="0"/>
              <a:t> </a:t>
            </a:r>
            <a:r>
              <a:rPr sz="2600" dirty="0"/>
              <a:t>hastalıklar: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330200" y="2418080"/>
            <a:ext cx="23241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365" dirty="0">
                <a:solidFill>
                  <a:srgbClr val="EFA12D"/>
                </a:solidFill>
                <a:latin typeface="Arial"/>
                <a:cs typeface="Arial"/>
              </a:rPr>
              <a:t>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404" y="2319020"/>
            <a:ext cx="7634605" cy="1215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71500" algn="just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solidFill>
                  <a:srgbClr val="FF0000"/>
                </a:solidFill>
                <a:latin typeface="Comic Sans MS"/>
                <a:cs typeface="Comic Sans MS"/>
              </a:rPr>
              <a:t>Kanser: </a:t>
            </a:r>
            <a:r>
              <a:rPr sz="2600" b="1" spc="-5" dirty="0">
                <a:latin typeface="Comic Sans MS"/>
                <a:cs typeface="Comic Sans MS"/>
              </a:rPr>
              <a:t>Akut </a:t>
            </a:r>
            <a:r>
              <a:rPr sz="2600" b="1" dirty="0">
                <a:latin typeface="Comic Sans MS"/>
                <a:cs typeface="Comic Sans MS"/>
              </a:rPr>
              <a:t>miyeloid lösemi (AML), </a:t>
            </a:r>
            <a:r>
              <a:rPr sz="2600" b="1" spc="-5" dirty="0">
                <a:latin typeface="Comic Sans MS"/>
                <a:cs typeface="Comic Sans MS"/>
              </a:rPr>
              <a:t>kronik  </a:t>
            </a:r>
            <a:r>
              <a:rPr sz="2600" b="1" dirty="0">
                <a:latin typeface="Comic Sans MS"/>
                <a:cs typeface="Comic Sans MS"/>
              </a:rPr>
              <a:t>miyeloid lösemi </a:t>
            </a:r>
            <a:r>
              <a:rPr sz="2600" b="1" spc="-5" dirty="0">
                <a:latin typeface="Comic Sans MS"/>
                <a:cs typeface="Comic Sans MS"/>
              </a:rPr>
              <a:t>(KML) </a:t>
            </a:r>
            <a:r>
              <a:rPr sz="2600" b="1" dirty="0">
                <a:latin typeface="Comic Sans MS"/>
                <a:cs typeface="Comic Sans MS"/>
              </a:rPr>
              <a:t>gibi </a:t>
            </a:r>
            <a:r>
              <a:rPr sz="2600" b="1" spc="-5" dirty="0">
                <a:latin typeface="Comic Sans MS"/>
                <a:cs typeface="Comic Sans MS"/>
              </a:rPr>
              <a:t>bazı kanser</a:t>
            </a:r>
            <a:r>
              <a:rPr sz="2600" b="1" spc="-14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türlerine  translokasyonlar neden</a:t>
            </a:r>
            <a:r>
              <a:rPr sz="2600" b="1" spc="-4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olmaktadır.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4161790"/>
            <a:ext cx="23241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365" dirty="0">
                <a:solidFill>
                  <a:srgbClr val="EFA12D"/>
                </a:solidFill>
                <a:latin typeface="Arial"/>
                <a:cs typeface="Arial"/>
              </a:rPr>
              <a:t>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3404" y="4062729"/>
            <a:ext cx="7212330" cy="1215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00">
              <a:lnSpc>
                <a:spcPct val="100000"/>
              </a:lnSpc>
              <a:spcBef>
                <a:spcPts val="100"/>
              </a:spcBef>
            </a:pPr>
            <a:r>
              <a:rPr sz="2600" b="1" dirty="0">
                <a:solidFill>
                  <a:srgbClr val="FF0000"/>
                </a:solidFill>
                <a:latin typeface="Comic Sans MS"/>
                <a:cs typeface="Comic Sans MS"/>
              </a:rPr>
              <a:t>Kısırlık: </a:t>
            </a:r>
            <a:r>
              <a:rPr sz="2600" b="1" dirty="0">
                <a:latin typeface="Comic Sans MS"/>
                <a:cs typeface="Comic Sans MS"/>
              </a:rPr>
              <a:t>Dengeli translokasyon </a:t>
            </a:r>
            <a:r>
              <a:rPr sz="2600" b="1" spc="-5" dirty="0">
                <a:latin typeface="Comic Sans MS"/>
                <a:cs typeface="Comic Sans MS"/>
              </a:rPr>
              <a:t>taşıyan  ebeveynlerden bazıları fetüsün </a:t>
            </a:r>
            <a:r>
              <a:rPr sz="2600" b="1" dirty="0">
                <a:latin typeface="Comic Sans MS"/>
                <a:cs typeface="Comic Sans MS"/>
              </a:rPr>
              <a:t>tutunamaması  </a:t>
            </a:r>
            <a:r>
              <a:rPr sz="2600" b="1" spc="-5" dirty="0">
                <a:latin typeface="Comic Sans MS"/>
                <a:cs typeface="Comic Sans MS"/>
              </a:rPr>
              <a:t>nedeniyle bebek </a:t>
            </a:r>
            <a:r>
              <a:rPr sz="2600" b="1" dirty="0">
                <a:latin typeface="Comic Sans MS"/>
                <a:cs typeface="Comic Sans MS"/>
              </a:rPr>
              <a:t>sahibi</a:t>
            </a:r>
            <a:r>
              <a:rPr sz="2600" b="1" spc="-8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olamazlar.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5176"/>
            <a:ext cx="8629650" cy="11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79092" y="2476500"/>
            <a:ext cx="5814059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70776" y="2476500"/>
            <a:ext cx="975359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28214" y="1891360"/>
            <a:ext cx="511746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İNSERSİYONLAR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2437" y="344551"/>
            <a:ext cx="8498205" cy="2465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250" b="0" spc="41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200" spc="-5" dirty="0"/>
              <a:t>Bir kromozoma </a:t>
            </a:r>
            <a:r>
              <a:rPr sz="3200" dirty="0"/>
              <a:t>ait </a:t>
            </a:r>
            <a:r>
              <a:rPr sz="3200" spc="-5" dirty="0"/>
              <a:t>bir </a:t>
            </a:r>
            <a:r>
              <a:rPr sz="3200" dirty="0"/>
              <a:t>segmentin  </a:t>
            </a:r>
            <a:r>
              <a:rPr sz="3200" spc="-5" dirty="0"/>
              <a:t>bulunduğu </a:t>
            </a:r>
            <a:r>
              <a:rPr sz="3200" dirty="0"/>
              <a:t>yerden ayrılarak </a:t>
            </a:r>
            <a:r>
              <a:rPr sz="3200" spc="-5" dirty="0"/>
              <a:t>başka </a:t>
            </a:r>
            <a:r>
              <a:rPr sz="3200" spc="-10" dirty="0"/>
              <a:t>bir  </a:t>
            </a:r>
            <a:r>
              <a:rPr sz="3200" spc="-5" dirty="0"/>
              <a:t>kromozoma </a:t>
            </a:r>
            <a:r>
              <a:rPr sz="3200" dirty="0"/>
              <a:t>aynı şekilde </a:t>
            </a:r>
            <a:r>
              <a:rPr sz="3200" spc="-5" dirty="0"/>
              <a:t>veya ters  dönerek yerleşmesidir. </a:t>
            </a:r>
            <a:r>
              <a:rPr sz="3200" dirty="0"/>
              <a:t>3 </a:t>
            </a:r>
            <a:r>
              <a:rPr sz="3200" spc="-5" dirty="0"/>
              <a:t>kromozom kırığı  </a:t>
            </a:r>
            <a:r>
              <a:rPr sz="3200" dirty="0"/>
              <a:t>gerektirir. Ender</a:t>
            </a:r>
            <a:r>
              <a:rPr sz="3200" spc="-35" dirty="0"/>
              <a:t> </a:t>
            </a:r>
            <a:r>
              <a:rPr sz="3200" dirty="0"/>
              <a:t>görülür.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91639" y="3068967"/>
            <a:ext cx="5436108" cy="36201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24100" y="4229100"/>
            <a:ext cx="457200" cy="76200"/>
          </a:xfrm>
          <a:custGeom>
            <a:avLst/>
            <a:gdLst/>
            <a:ahLst/>
            <a:cxnLst/>
            <a:rect l="l" t="t" r="r" b="b"/>
            <a:pathLst>
              <a:path w="457200" h="76200">
                <a:moveTo>
                  <a:pt x="381000" y="0"/>
                </a:moveTo>
                <a:lnTo>
                  <a:pt x="381000" y="76200"/>
                </a:lnTo>
                <a:lnTo>
                  <a:pt x="444500" y="44450"/>
                </a:lnTo>
                <a:lnTo>
                  <a:pt x="393700" y="44450"/>
                </a:lnTo>
                <a:lnTo>
                  <a:pt x="393700" y="31750"/>
                </a:lnTo>
                <a:lnTo>
                  <a:pt x="444500" y="31750"/>
                </a:lnTo>
                <a:lnTo>
                  <a:pt x="381000" y="0"/>
                </a:lnTo>
                <a:close/>
              </a:path>
              <a:path w="457200" h="76200">
                <a:moveTo>
                  <a:pt x="3810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81000" y="44450"/>
                </a:lnTo>
                <a:lnTo>
                  <a:pt x="381000" y="31750"/>
                </a:lnTo>
                <a:close/>
              </a:path>
              <a:path w="457200" h="76200">
                <a:moveTo>
                  <a:pt x="444500" y="31750"/>
                </a:moveTo>
                <a:lnTo>
                  <a:pt x="393700" y="31750"/>
                </a:lnTo>
                <a:lnTo>
                  <a:pt x="393700" y="44450"/>
                </a:lnTo>
                <a:lnTo>
                  <a:pt x="444500" y="44450"/>
                </a:lnTo>
                <a:lnTo>
                  <a:pt x="457200" y="38100"/>
                </a:lnTo>
                <a:lnTo>
                  <a:pt x="4445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05050" y="4457700"/>
            <a:ext cx="457200" cy="76200"/>
          </a:xfrm>
          <a:custGeom>
            <a:avLst/>
            <a:gdLst/>
            <a:ahLst/>
            <a:cxnLst/>
            <a:rect l="l" t="t" r="r" b="b"/>
            <a:pathLst>
              <a:path w="457200" h="76200">
                <a:moveTo>
                  <a:pt x="381000" y="0"/>
                </a:moveTo>
                <a:lnTo>
                  <a:pt x="381000" y="76200"/>
                </a:lnTo>
                <a:lnTo>
                  <a:pt x="444500" y="44450"/>
                </a:lnTo>
                <a:lnTo>
                  <a:pt x="393700" y="44450"/>
                </a:lnTo>
                <a:lnTo>
                  <a:pt x="393700" y="31750"/>
                </a:lnTo>
                <a:lnTo>
                  <a:pt x="444500" y="31750"/>
                </a:lnTo>
                <a:lnTo>
                  <a:pt x="381000" y="0"/>
                </a:lnTo>
                <a:close/>
              </a:path>
              <a:path w="457200" h="76200">
                <a:moveTo>
                  <a:pt x="3810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81000" y="44450"/>
                </a:lnTo>
                <a:lnTo>
                  <a:pt x="381000" y="31750"/>
                </a:lnTo>
                <a:close/>
              </a:path>
              <a:path w="457200" h="76200">
                <a:moveTo>
                  <a:pt x="444500" y="31750"/>
                </a:moveTo>
                <a:lnTo>
                  <a:pt x="393700" y="31750"/>
                </a:lnTo>
                <a:lnTo>
                  <a:pt x="393700" y="44450"/>
                </a:lnTo>
                <a:lnTo>
                  <a:pt x="444500" y="44450"/>
                </a:lnTo>
                <a:lnTo>
                  <a:pt x="457200" y="38100"/>
                </a:lnTo>
                <a:lnTo>
                  <a:pt x="4445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29000" y="3371850"/>
            <a:ext cx="304800" cy="76200"/>
          </a:xfrm>
          <a:custGeom>
            <a:avLst/>
            <a:gdLst/>
            <a:ahLst/>
            <a:cxnLst/>
            <a:rect l="l" t="t" r="r" b="b"/>
            <a:pathLst>
              <a:path w="304800" h="76200">
                <a:moveTo>
                  <a:pt x="228600" y="0"/>
                </a:moveTo>
                <a:lnTo>
                  <a:pt x="228600" y="76200"/>
                </a:lnTo>
                <a:lnTo>
                  <a:pt x="292100" y="44450"/>
                </a:lnTo>
                <a:lnTo>
                  <a:pt x="241300" y="44450"/>
                </a:lnTo>
                <a:lnTo>
                  <a:pt x="241300" y="31750"/>
                </a:lnTo>
                <a:lnTo>
                  <a:pt x="292100" y="31750"/>
                </a:lnTo>
                <a:lnTo>
                  <a:pt x="228600" y="0"/>
                </a:lnTo>
                <a:close/>
              </a:path>
              <a:path w="304800" h="76200">
                <a:moveTo>
                  <a:pt x="2286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28600" y="44450"/>
                </a:lnTo>
                <a:lnTo>
                  <a:pt x="228600" y="31750"/>
                </a:lnTo>
                <a:close/>
              </a:path>
              <a:path w="304800" h="76200">
                <a:moveTo>
                  <a:pt x="292100" y="31750"/>
                </a:moveTo>
                <a:lnTo>
                  <a:pt x="241300" y="31750"/>
                </a:lnTo>
                <a:lnTo>
                  <a:pt x="241300" y="44450"/>
                </a:lnTo>
                <a:lnTo>
                  <a:pt x="292100" y="44450"/>
                </a:lnTo>
                <a:lnTo>
                  <a:pt x="304800" y="38100"/>
                </a:lnTo>
                <a:lnTo>
                  <a:pt x="2921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701" y="1438275"/>
            <a:ext cx="5038725" cy="398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53000" y="1524000"/>
            <a:ext cx="3276600" cy="398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25445" y="4087718"/>
            <a:ext cx="4240530" cy="185547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079500">
              <a:lnSpc>
                <a:spcPct val="100000"/>
              </a:lnSpc>
              <a:spcBef>
                <a:spcPts val="1420"/>
              </a:spcBef>
            </a:pPr>
            <a:r>
              <a:rPr sz="2400" spc="-5" dirty="0">
                <a:latin typeface="Times New Roman"/>
                <a:cs typeface="Times New Roman"/>
              </a:rPr>
              <a:t>İNSERSİYON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2400" spc="-5" dirty="0">
                <a:latin typeface="Times New Roman"/>
                <a:cs typeface="Times New Roman"/>
              </a:rPr>
              <a:t>DELESYON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7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RM</a:t>
            </a:r>
            <a:r>
              <a:rPr sz="2400" spc="-15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5176"/>
            <a:ext cx="8629650" cy="11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37460" y="2476500"/>
            <a:ext cx="4498847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13932" y="2476500"/>
            <a:ext cx="975360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86836" y="1891360"/>
            <a:ext cx="380428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MOZAİSİZM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0200" y="647522"/>
            <a:ext cx="8528050" cy="5099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105"/>
              </a:spcBef>
            </a:pPr>
            <a:r>
              <a:rPr sz="2600" b="1" spc="-5" dirty="0">
                <a:latin typeface="Comic Sans MS"/>
                <a:cs typeface="Comic Sans MS"/>
              </a:rPr>
              <a:t>Bir bireyde iki veya daha fazla</a:t>
            </a:r>
            <a:r>
              <a:rPr sz="2600" b="1" spc="-6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kromozom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</a:pPr>
            <a:r>
              <a:rPr sz="2600" b="1" dirty="0">
                <a:latin typeface="Comic Sans MS"/>
                <a:cs typeface="Comic Sans MS"/>
              </a:rPr>
              <a:t>setinin aynı zamanda bulunmasıdır. </a:t>
            </a:r>
            <a:r>
              <a:rPr sz="2600" b="1" spc="-5" dirty="0">
                <a:latin typeface="Comic Sans MS"/>
                <a:cs typeface="Comic Sans MS"/>
              </a:rPr>
              <a:t>Sayısal (daha</a:t>
            </a:r>
            <a:r>
              <a:rPr sz="2600" b="1" spc="-15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sık)  </a:t>
            </a:r>
            <a:r>
              <a:rPr sz="2600" b="1" dirty="0">
                <a:latin typeface="Comic Sans MS"/>
                <a:cs typeface="Comic Sans MS"/>
              </a:rPr>
              <a:t>ya </a:t>
            </a:r>
            <a:r>
              <a:rPr sz="2600" b="1" spc="-5" dirty="0">
                <a:latin typeface="Comic Sans MS"/>
                <a:cs typeface="Comic Sans MS"/>
              </a:rPr>
              <a:t>da </a:t>
            </a:r>
            <a:r>
              <a:rPr sz="2600" b="1" dirty="0">
                <a:latin typeface="Comic Sans MS"/>
                <a:cs typeface="Comic Sans MS"/>
              </a:rPr>
              <a:t>yapısal</a:t>
            </a:r>
            <a:r>
              <a:rPr sz="2600" b="1" spc="-4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olabilir.</a:t>
            </a:r>
            <a:endParaRPr sz="2600">
              <a:latin typeface="Comic Sans MS"/>
              <a:cs typeface="Comic Sans MS"/>
            </a:endParaRPr>
          </a:p>
          <a:p>
            <a:pPr marL="927100">
              <a:lnSpc>
                <a:spcPct val="100000"/>
              </a:lnSpc>
              <a:spcBef>
                <a:spcPts val="625"/>
              </a:spcBef>
            </a:pPr>
            <a:r>
              <a:rPr sz="2600" b="1" dirty="0">
                <a:latin typeface="Comic Sans MS"/>
                <a:cs typeface="Comic Sans MS"/>
              </a:rPr>
              <a:t>Fenotipe</a:t>
            </a:r>
            <a:r>
              <a:rPr sz="2600" b="1" spc="-4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yansıması;</a:t>
            </a:r>
            <a:endParaRPr sz="2600">
              <a:latin typeface="Comic Sans MS"/>
              <a:cs typeface="Comic Sans MS"/>
            </a:endParaRPr>
          </a:p>
          <a:p>
            <a:pPr marL="355600" marR="1243965" indent="-342900">
              <a:lnSpc>
                <a:spcPct val="100000"/>
              </a:lnSpc>
              <a:spcBef>
                <a:spcPts val="625"/>
              </a:spcBef>
              <a:buClr>
                <a:srgbClr val="EFA12D"/>
              </a:buClr>
              <a:buSzPct val="69230"/>
              <a:buFont typeface="Wingdings"/>
              <a:buChar char=""/>
              <a:tabLst>
                <a:tab pos="355600" algn="l"/>
                <a:tab pos="356235" algn="l"/>
              </a:tabLst>
            </a:pPr>
            <a:r>
              <a:rPr sz="2600" b="1" dirty="0">
                <a:latin typeface="Comic Sans MS"/>
                <a:cs typeface="Comic Sans MS"/>
              </a:rPr>
              <a:t>Kliniği </a:t>
            </a:r>
            <a:r>
              <a:rPr sz="2600" b="1" spc="-5" dirty="0">
                <a:latin typeface="Comic Sans MS"/>
                <a:cs typeface="Comic Sans MS"/>
              </a:rPr>
              <a:t>belirti vermediği için karyotip </a:t>
            </a:r>
            <a:r>
              <a:rPr sz="2600" b="1" dirty="0">
                <a:latin typeface="Comic Sans MS"/>
                <a:cs typeface="Comic Sans MS"/>
              </a:rPr>
              <a:t>analizi  yapılmaz </a:t>
            </a:r>
            <a:r>
              <a:rPr sz="2600" b="1" spc="-5" dirty="0">
                <a:latin typeface="Comic Sans MS"/>
                <a:cs typeface="Comic Sans MS"/>
              </a:rPr>
              <a:t>ve klinik </a:t>
            </a:r>
            <a:r>
              <a:rPr sz="2600" b="1" dirty="0">
                <a:latin typeface="Comic Sans MS"/>
                <a:cs typeface="Comic Sans MS"/>
              </a:rPr>
              <a:t>olarak normal mozaikler  </a:t>
            </a:r>
            <a:r>
              <a:rPr sz="2600" b="1" spc="-5" dirty="0">
                <a:latin typeface="Comic Sans MS"/>
                <a:cs typeface="Comic Sans MS"/>
              </a:rPr>
              <a:t>kesinleştirilemez</a:t>
            </a:r>
            <a:endParaRPr sz="2600">
              <a:latin typeface="Comic Sans MS"/>
              <a:cs typeface="Comic Sans MS"/>
            </a:endParaRPr>
          </a:p>
          <a:p>
            <a:pPr marL="355600" marR="101600" indent="-342900">
              <a:lnSpc>
                <a:spcPct val="100000"/>
              </a:lnSpc>
              <a:spcBef>
                <a:spcPts val="625"/>
              </a:spcBef>
              <a:buClr>
                <a:srgbClr val="EFA12D"/>
              </a:buClr>
              <a:buSzPct val="69230"/>
              <a:buFont typeface="Wingdings"/>
              <a:buChar char=""/>
              <a:tabLst>
                <a:tab pos="355600" algn="l"/>
                <a:tab pos="356235" algn="l"/>
              </a:tabLst>
            </a:pPr>
            <a:r>
              <a:rPr sz="2600" b="1" dirty="0">
                <a:latin typeface="Comic Sans MS"/>
                <a:cs typeface="Comic Sans MS"/>
              </a:rPr>
              <a:t>Fetuslarda </a:t>
            </a:r>
            <a:r>
              <a:rPr sz="2600" b="1" spc="-5" dirty="0">
                <a:latin typeface="Comic Sans MS"/>
                <a:cs typeface="Comic Sans MS"/>
              </a:rPr>
              <a:t>klinik </a:t>
            </a:r>
            <a:r>
              <a:rPr sz="2600" b="1" dirty="0">
                <a:latin typeface="Comic Sans MS"/>
                <a:cs typeface="Comic Sans MS"/>
              </a:rPr>
              <a:t>olarak </a:t>
            </a:r>
            <a:r>
              <a:rPr sz="2600" b="1" spc="-5" dirty="0">
                <a:latin typeface="Comic Sans MS"/>
                <a:cs typeface="Comic Sans MS"/>
              </a:rPr>
              <a:t>tanı konulmuş </a:t>
            </a:r>
            <a:r>
              <a:rPr sz="2600" b="1" dirty="0">
                <a:latin typeface="Comic Sans MS"/>
                <a:cs typeface="Comic Sans MS"/>
              </a:rPr>
              <a:t>ve</a:t>
            </a:r>
            <a:r>
              <a:rPr sz="2600" b="1" spc="-13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mozaiklik  </a:t>
            </a:r>
            <a:r>
              <a:rPr sz="2600" b="1" spc="-5" dirty="0">
                <a:latin typeface="Comic Sans MS"/>
                <a:cs typeface="Comic Sans MS"/>
              </a:rPr>
              <a:t>tespit edilebilir, </a:t>
            </a:r>
            <a:r>
              <a:rPr sz="2600" b="1" dirty="0">
                <a:latin typeface="Comic Sans MS"/>
                <a:cs typeface="Comic Sans MS"/>
              </a:rPr>
              <a:t>hafif </a:t>
            </a:r>
            <a:r>
              <a:rPr sz="2600" b="1" spc="-5" dirty="0">
                <a:latin typeface="Comic Sans MS"/>
                <a:cs typeface="Comic Sans MS"/>
              </a:rPr>
              <a:t>etkilenme </a:t>
            </a:r>
            <a:r>
              <a:rPr sz="2600" b="1" dirty="0">
                <a:latin typeface="Comic Sans MS"/>
                <a:cs typeface="Comic Sans MS"/>
              </a:rPr>
              <a:t>söz </a:t>
            </a:r>
            <a:r>
              <a:rPr sz="2600" b="1" spc="-5" dirty="0">
                <a:latin typeface="Comic Sans MS"/>
                <a:cs typeface="Comic Sans MS"/>
              </a:rPr>
              <a:t>konusu  </a:t>
            </a:r>
            <a:r>
              <a:rPr sz="2600" b="1" dirty="0">
                <a:latin typeface="Comic Sans MS"/>
                <a:cs typeface="Comic Sans MS"/>
              </a:rPr>
              <a:t>olabilir.</a:t>
            </a:r>
            <a:endParaRPr sz="2600">
              <a:latin typeface="Comic Sans MS"/>
              <a:cs typeface="Comic Sans MS"/>
            </a:endParaRPr>
          </a:p>
          <a:p>
            <a:pPr marL="355600" marR="723900" indent="-342900">
              <a:lnSpc>
                <a:spcPct val="100000"/>
              </a:lnSpc>
              <a:spcBef>
                <a:spcPts val="630"/>
              </a:spcBef>
              <a:buClr>
                <a:srgbClr val="EFA12D"/>
              </a:buClr>
              <a:buSzPct val="69230"/>
              <a:buFont typeface="Wingdings"/>
              <a:buChar char=""/>
              <a:tabLst>
                <a:tab pos="355600" algn="l"/>
                <a:tab pos="356235" algn="l"/>
              </a:tabLst>
            </a:pPr>
            <a:r>
              <a:rPr sz="2600" b="1" dirty="0">
                <a:latin typeface="Comic Sans MS"/>
                <a:cs typeface="Comic Sans MS"/>
              </a:rPr>
              <a:t>Trizomiler </a:t>
            </a:r>
            <a:r>
              <a:rPr sz="2600" b="1" spc="-5" dirty="0">
                <a:latin typeface="Comic Sans MS"/>
                <a:cs typeface="Comic Sans MS"/>
              </a:rPr>
              <a:t>için etkilenen bireylerde mozaikliğin  </a:t>
            </a:r>
            <a:r>
              <a:rPr sz="2600" b="1" dirty="0">
                <a:latin typeface="Comic Sans MS"/>
                <a:cs typeface="Comic Sans MS"/>
              </a:rPr>
              <a:t>yüzdesine göre </a:t>
            </a:r>
            <a:r>
              <a:rPr sz="2600" b="1" spc="-5" dirty="0">
                <a:latin typeface="Comic Sans MS"/>
                <a:cs typeface="Comic Sans MS"/>
              </a:rPr>
              <a:t>klinik </a:t>
            </a:r>
            <a:r>
              <a:rPr sz="2600" b="1" dirty="0">
                <a:latin typeface="Comic Sans MS"/>
                <a:cs typeface="Comic Sans MS"/>
              </a:rPr>
              <a:t>seyir</a:t>
            </a:r>
            <a:r>
              <a:rPr sz="2600" b="1" spc="-10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değişir.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5176"/>
            <a:ext cx="8629650" cy="11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28927" y="2074164"/>
            <a:ext cx="3870960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77511" y="2074164"/>
            <a:ext cx="979932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35067" y="2074164"/>
            <a:ext cx="3768851" cy="521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7276" y="2775204"/>
            <a:ext cx="5917691" cy="5212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22592" y="2775204"/>
            <a:ext cx="975359" cy="5212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32610" marR="5080" indent="-49847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DENGESİZ </a:t>
            </a:r>
            <a:r>
              <a:rPr spc="-15" dirty="0"/>
              <a:t>YENİDEN  </a:t>
            </a:r>
            <a:r>
              <a:rPr spc="-5" dirty="0"/>
              <a:t>DÜZENLENMELER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2437" y="992581"/>
            <a:ext cx="8161655" cy="45135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41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200" b="1" spc="-5" dirty="0">
                <a:latin typeface="Comic Sans MS"/>
                <a:cs typeface="Comic Sans MS"/>
              </a:rPr>
              <a:t>Kromozomun bir parçasının</a:t>
            </a:r>
            <a:r>
              <a:rPr sz="3200" b="1" spc="-310" dirty="0">
                <a:latin typeface="Comic Sans MS"/>
                <a:cs typeface="Comic Sans MS"/>
              </a:rPr>
              <a:t> </a:t>
            </a:r>
            <a:r>
              <a:rPr sz="3200" b="1" spc="-5" dirty="0">
                <a:latin typeface="Comic Sans MS"/>
                <a:cs typeface="Comic Sans MS"/>
              </a:rPr>
              <a:t>koparak</a:t>
            </a:r>
            <a:endParaRPr sz="3200">
              <a:latin typeface="Comic Sans MS"/>
              <a:cs typeface="Comic Sans MS"/>
            </a:endParaRPr>
          </a:p>
          <a:p>
            <a:pPr marL="355600" marR="5080">
              <a:lnSpc>
                <a:spcPct val="100000"/>
              </a:lnSpc>
            </a:pPr>
            <a:r>
              <a:rPr sz="3200" b="1" dirty="0">
                <a:latin typeface="Comic Sans MS"/>
                <a:cs typeface="Comic Sans MS"/>
              </a:rPr>
              <a:t>yapıdan ayrılması </a:t>
            </a:r>
            <a:r>
              <a:rPr sz="3200" b="1" spc="-5" dirty="0">
                <a:latin typeface="Comic Sans MS"/>
                <a:cs typeface="Comic Sans MS"/>
              </a:rPr>
              <a:t>(delesyon), parçanın  </a:t>
            </a:r>
            <a:r>
              <a:rPr sz="3200" b="1" dirty="0">
                <a:latin typeface="Comic Sans MS"/>
                <a:cs typeface="Comic Sans MS"/>
              </a:rPr>
              <a:t>gen </a:t>
            </a:r>
            <a:r>
              <a:rPr sz="3200" b="1" spc="-5" dirty="0">
                <a:latin typeface="Comic Sans MS"/>
                <a:cs typeface="Comic Sans MS"/>
              </a:rPr>
              <a:t>içeriğinin artması </a:t>
            </a:r>
            <a:r>
              <a:rPr sz="3200" b="1" dirty="0">
                <a:latin typeface="Comic Sans MS"/>
                <a:cs typeface="Comic Sans MS"/>
              </a:rPr>
              <a:t>(duplikasyon), </a:t>
            </a:r>
            <a:r>
              <a:rPr sz="3200" b="1" spc="-5" dirty="0">
                <a:latin typeface="Comic Sans MS"/>
                <a:cs typeface="Comic Sans MS"/>
              </a:rPr>
              <a:t>bir  </a:t>
            </a:r>
            <a:r>
              <a:rPr sz="3200" b="1" dirty="0">
                <a:latin typeface="Comic Sans MS"/>
                <a:cs typeface="Comic Sans MS"/>
              </a:rPr>
              <a:t>parçasının </a:t>
            </a:r>
            <a:r>
              <a:rPr sz="3200" b="1" spc="-5" dirty="0">
                <a:latin typeface="Comic Sans MS"/>
                <a:cs typeface="Comic Sans MS"/>
              </a:rPr>
              <a:t>koparak kalan </a:t>
            </a:r>
            <a:r>
              <a:rPr sz="3200" b="1" dirty="0">
                <a:latin typeface="Comic Sans MS"/>
                <a:cs typeface="Comic Sans MS"/>
              </a:rPr>
              <a:t>parçasının  </a:t>
            </a:r>
            <a:r>
              <a:rPr sz="3200" b="1" spc="-5" dirty="0">
                <a:latin typeface="Comic Sans MS"/>
                <a:cs typeface="Comic Sans MS"/>
              </a:rPr>
              <a:t>kendini eşlemesi (izokromozom) </a:t>
            </a:r>
            <a:r>
              <a:rPr sz="3200" b="1" dirty="0">
                <a:latin typeface="Comic Sans MS"/>
                <a:cs typeface="Comic Sans MS"/>
              </a:rPr>
              <a:t>şeklinde  </a:t>
            </a:r>
            <a:r>
              <a:rPr sz="3200" b="1" spc="-5" dirty="0">
                <a:latin typeface="Comic Sans MS"/>
                <a:cs typeface="Comic Sans MS"/>
              </a:rPr>
              <a:t>olabilir.</a:t>
            </a:r>
            <a:endParaRPr sz="3200">
              <a:latin typeface="Comic Sans MS"/>
              <a:cs typeface="Comic Sans MS"/>
            </a:endParaRPr>
          </a:p>
          <a:p>
            <a:pPr marL="355600" marR="56515" indent="-342900">
              <a:lnSpc>
                <a:spcPct val="100000"/>
              </a:lnSpc>
              <a:spcBef>
                <a:spcPts val="770"/>
              </a:spcBef>
            </a:pPr>
            <a:r>
              <a:rPr sz="2250" spc="41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3200" b="1" spc="-5" dirty="0">
                <a:latin typeface="Comic Sans MS"/>
                <a:cs typeface="Comic Sans MS"/>
              </a:rPr>
              <a:t>Genetik madde içeriği değişeceğinden,  dengesiz düzenlemeler </a:t>
            </a:r>
            <a:r>
              <a:rPr sz="3200" b="1" dirty="0">
                <a:latin typeface="Comic Sans MS"/>
                <a:cs typeface="Comic Sans MS"/>
              </a:rPr>
              <a:t>sonucu genellikle  anormal </a:t>
            </a:r>
            <a:r>
              <a:rPr sz="3200" b="1" spc="-5" dirty="0">
                <a:latin typeface="Comic Sans MS"/>
                <a:cs typeface="Comic Sans MS"/>
              </a:rPr>
              <a:t>bulgular</a:t>
            </a:r>
            <a:r>
              <a:rPr sz="3200" b="1" spc="-20" dirty="0">
                <a:latin typeface="Comic Sans MS"/>
                <a:cs typeface="Comic Sans MS"/>
              </a:rPr>
              <a:t> </a:t>
            </a:r>
            <a:r>
              <a:rPr sz="3200" b="1" dirty="0">
                <a:latin typeface="Comic Sans MS"/>
                <a:cs typeface="Comic Sans MS"/>
              </a:rPr>
              <a:t>görülür.</a:t>
            </a:r>
            <a:endParaRPr sz="32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5176"/>
            <a:ext cx="8629650" cy="11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70760" y="2476500"/>
            <a:ext cx="5030724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79107" y="2476500"/>
            <a:ext cx="975359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20136" y="1891360"/>
            <a:ext cx="433768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DELESYONLAR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0200" y="154883"/>
            <a:ext cx="5696585" cy="6244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859155" indent="-343535">
              <a:lnSpc>
                <a:spcPct val="140100"/>
              </a:lnSpc>
              <a:spcBef>
                <a:spcPts val="95"/>
              </a:spcBef>
              <a:tabLst>
                <a:tab pos="355600" algn="l"/>
              </a:tabLst>
            </a:pPr>
            <a:r>
              <a:rPr sz="1650" spc="34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400" b="1" spc="-5" dirty="0">
                <a:latin typeface="Comic Sans MS"/>
                <a:cs typeface="Comic Sans MS"/>
              </a:rPr>
              <a:t>Kromozomun </a:t>
            </a:r>
            <a:r>
              <a:rPr sz="2400" b="1" dirty="0">
                <a:latin typeface="Comic Sans MS"/>
                <a:cs typeface="Comic Sans MS"/>
              </a:rPr>
              <a:t>bir </a:t>
            </a:r>
            <a:r>
              <a:rPr sz="2400" b="1" spc="-5" dirty="0">
                <a:latin typeface="Comic Sans MS"/>
                <a:cs typeface="Comic Sans MS"/>
              </a:rPr>
              <a:t>kısmının kaybı  nedeniyle dengesizlik</a:t>
            </a:r>
            <a:r>
              <a:rPr sz="2400" b="1" spc="-45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görülür.</a:t>
            </a:r>
            <a:endParaRPr sz="2400">
              <a:latin typeface="Comic Sans MS"/>
              <a:cs typeface="Comic Sans MS"/>
            </a:endParaRPr>
          </a:p>
          <a:p>
            <a:pPr marL="355600" marR="157480">
              <a:lnSpc>
                <a:spcPct val="140000"/>
              </a:lnSpc>
            </a:pPr>
            <a:r>
              <a:rPr sz="2400" b="1" spc="-5" dirty="0">
                <a:latin typeface="Comic Sans MS"/>
                <a:cs typeface="Comic Sans MS"/>
              </a:rPr>
              <a:t>Taşıyıcı birey </a:t>
            </a:r>
            <a:r>
              <a:rPr sz="2400" b="1" dirty="0">
                <a:latin typeface="Comic Sans MS"/>
                <a:cs typeface="Comic Sans MS"/>
              </a:rPr>
              <a:t>homolog </a:t>
            </a:r>
            <a:r>
              <a:rPr sz="2400" b="1" spc="-10" dirty="0">
                <a:latin typeface="Comic Sans MS"/>
                <a:cs typeface="Comic Sans MS"/>
              </a:rPr>
              <a:t>kromozomda  </a:t>
            </a:r>
            <a:r>
              <a:rPr sz="2400" b="1" spc="-5" dirty="0">
                <a:latin typeface="Comic Sans MS"/>
                <a:cs typeface="Comic Sans MS"/>
              </a:rPr>
              <a:t>karşılık </a:t>
            </a:r>
            <a:r>
              <a:rPr sz="2400" b="1" dirty="0">
                <a:latin typeface="Comic Sans MS"/>
                <a:cs typeface="Comic Sans MS"/>
              </a:rPr>
              <a:t>gelen </a:t>
            </a:r>
            <a:r>
              <a:rPr sz="2400" b="1" spc="-5" dirty="0">
                <a:latin typeface="Comic Sans MS"/>
                <a:cs typeface="Comic Sans MS"/>
              </a:rPr>
              <a:t>bölgeye </a:t>
            </a:r>
            <a:r>
              <a:rPr sz="2400" b="1" dirty="0">
                <a:latin typeface="Comic Sans MS"/>
                <a:cs typeface="Comic Sans MS"/>
              </a:rPr>
              <a:t>göre </a:t>
            </a:r>
            <a:r>
              <a:rPr sz="2400" b="1" spc="-5" dirty="0">
                <a:latin typeface="Comic Sans MS"/>
                <a:cs typeface="Comic Sans MS"/>
              </a:rPr>
              <a:t>genetik  bilgi bakımından eksik </a:t>
            </a:r>
            <a:r>
              <a:rPr sz="2400" b="1" dirty="0">
                <a:latin typeface="Comic Sans MS"/>
                <a:cs typeface="Comic Sans MS"/>
              </a:rPr>
              <a:t>olacağı </a:t>
            </a:r>
            <a:r>
              <a:rPr sz="2400" b="1" spc="-5" dirty="0">
                <a:latin typeface="Comic Sans MS"/>
                <a:cs typeface="Comic Sans MS"/>
              </a:rPr>
              <a:t>için  monozomiktir.</a:t>
            </a:r>
            <a:endParaRPr sz="2400">
              <a:latin typeface="Comic Sans MS"/>
              <a:cs typeface="Comic Sans MS"/>
            </a:endParaRPr>
          </a:p>
          <a:p>
            <a:pPr marL="355600" marR="5080" indent="-343535">
              <a:lnSpc>
                <a:spcPct val="140000"/>
              </a:lnSpc>
              <a:spcBef>
                <a:spcPts val="580"/>
              </a:spcBef>
              <a:tabLst>
                <a:tab pos="355600" algn="l"/>
              </a:tabLst>
            </a:pPr>
            <a:r>
              <a:rPr sz="1650" spc="34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400" b="1" spc="-5" dirty="0">
                <a:latin typeface="Comic Sans MS"/>
                <a:cs typeface="Comic Sans MS"/>
              </a:rPr>
              <a:t>Bir kromozomun bir parçasının  kopup, kaybolmasıyla </a:t>
            </a:r>
            <a:r>
              <a:rPr sz="2400" b="1" dirty="0">
                <a:latin typeface="Comic Sans MS"/>
                <a:cs typeface="Comic Sans MS"/>
              </a:rPr>
              <a:t>meydana gelen  </a:t>
            </a:r>
            <a:r>
              <a:rPr sz="2400" b="1" spc="-5" dirty="0">
                <a:latin typeface="Comic Sans MS"/>
                <a:cs typeface="Comic Sans MS"/>
              </a:rPr>
              <a:t>kromozom anomalilerindendir. Kopan  parçadaki </a:t>
            </a:r>
            <a:r>
              <a:rPr sz="2400" b="1" dirty="0">
                <a:latin typeface="Comic Sans MS"/>
                <a:cs typeface="Comic Sans MS"/>
              </a:rPr>
              <a:t>genler </a:t>
            </a:r>
            <a:r>
              <a:rPr sz="2400" b="1" spc="-5" dirty="0">
                <a:latin typeface="Comic Sans MS"/>
                <a:cs typeface="Comic Sans MS"/>
              </a:rPr>
              <a:t>kaybolur </a:t>
            </a:r>
            <a:r>
              <a:rPr sz="2400" b="1" dirty="0">
                <a:latin typeface="Comic Sans MS"/>
                <a:cs typeface="Comic Sans MS"/>
              </a:rPr>
              <a:t>yani  </a:t>
            </a:r>
            <a:r>
              <a:rPr sz="2400" b="1" spc="-5" dirty="0">
                <a:latin typeface="Comic Sans MS"/>
                <a:cs typeface="Comic Sans MS"/>
              </a:rPr>
              <a:t>eksilir ve ciddi genetik hastalıklara  </a:t>
            </a:r>
            <a:r>
              <a:rPr sz="2400" b="1" dirty="0">
                <a:latin typeface="Comic Sans MS"/>
                <a:cs typeface="Comic Sans MS"/>
              </a:rPr>
              <a:t>sebep</a:t>
            </a:r>
            <a:r>
              <a:rPr sz="2400" b="1" spc="-20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olur.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88252" y="1682876"/>
            <a:ext cx="1920240" cy="29883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2437" y="442924"/>
            <a:ext cx="8277859" cy="5759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4965" algn="l"/>
              </a:tabLst>
            </a:pPr>
            <a:r>
              <a:rPr sz="1500" spc="32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200" b="1" spc="-5" dirty="0">
                <a:latin typeface="Comic Sans MS"/>
                <a:cs typeface="Comic Sans MS"/>
              </a:rPr>
              <a:t>Kopan parça başka bir </a:t>
            </a:r>
            <a:r>
              <a:rPr sz="2200" b="1" spc="-10" dirty="0">
                <a:latin typeface="Comic Sans MS"/>
                <a:cs typeface="Comic Sans MS"/>
              </a:rPr>
              <a:t>kromozoma bağlanmaz, </a:t>
            </a:r>
            <a:r>
              <a:rPr sz="2200" b="1" spc="-5" dirty="0">
                <a:latin typeface="Comic Sans MS"/>
                <a:cs typeface="Comic Sans MS"/>
              </a:rPr>
              <a:t>yok</a:t>
            </a:r>
            <a:r>
              <a:rPr sz="2200" b="1" spc="105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olur.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  <a:tabLst>
                <a:tab pos="354965" algn="l"/>
              </a:tabLst>
            </a:pPr>
            <a:r>
              <a:rPr sz="1500" spc="32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200" b="1" spc="-10" dirty="0">
                <a:latin typeface="Comic Sans MS"/>
                <a:cs typeface="Comic Sans MS"/>
              </a:rPr>
              <a:t>Hücre bölünmesine katılamaz. </a:t>
            </a:r>
            <a:r>
              <a:rPr sz="2200" b="1" spc="-5" dirty="0">
                <a:latin typeface="Comic Sans MS"/>
                <a:cs typeface="Comic Sans MS"/>
              </a:rPr>
              <a:t>Çünkü </a:t>
            </a:r>
            <a:r>
              <a:rPr sz="2200" b="1" spc="-10" dirty="0">
                <a:latin typeface="Comic Sans MS"/>
                <a:cs typeface="Comic Sans MS"/>
              </a:rPr>
              <a:t>sentromerleri</a:t>
            </a:r>
            <a:r>
              <a:rPr sz="2200" b="1" spc="195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yoktur.</a:t>
            </a:r>
            <a:endParaRPr sz="2200">
              <a:latin typeface="Comic Sans MS"/>
              <a:cs typeface="Comic Sans MS"/>
            </a:endParaRPr>
          </a:p>
          <a:p>
            <a:pPr marL="355600" marR="59690" indent="-342900">
              <a:lnSpc>
                <a:spcPct val="170000"/>
              </a:lnSpc>
              <a:spcBef>
                <a:spcPts val="530"/>
              </a:spcBef>
              <a:tabLst>
                <a:tab pos="354965" algn="l"/>
              </a:tabLst>
            </a:pPr>
            <a:r>
              <a:rPr sz="1500" spc="32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200" b="1" spc="-10" dirty="0">
                <a:latin typeface="Comic Sans MS"/>
                <a:cs typeface="Comic Sans MS"/>
              </a:rPr>
              <a:t>Sitoplazma içerisinde kalan kromozom </a:t>
            </a:r>
            <a:r>
              <a:rPr sz="2200" b="1" spc="-5" dirty="0">
                <a:latin typeface="Comic Sans MS"/>
                <a:cs typeface="Comic Sans MS"/>
              </a:rPr>
              <a:t>parçası enzimlerin  </a:t>
            </a:r>
            <a:r>
              <a:rPr sz="2200" b="1" spc="-10" dirty="0">
                <a:latin typeface="Comic Sans MS"/>
                <a:cs typeface="Comic Sans MS"/>
              </a:rPr>
              <a:t>etkisiyle kendini </a:t>
            </a:r>
            <a:r>
              <a:rPr sz="2200" b="1" spc="-5" dirty="0">
                <a:latin typeface="Comic Sans MS"/>
                <a:cs typeface="Comic Sans MS"/>
              </a:rPr>
              <a:t>oluşturan ana </a:t>
            </a:r>
            <a:r>
              <a:rPr sz="2200" b="1" spc="-10" dirty="0">
                <a:latin typeface="Comic Sans MS"/>
                <a:cs typeface="Comic Sans MS"/>
              </a:rPr>
              <a:t>birimlere kadar </a:t>
            </a:r>
            <a:r>
              <a:rPr sz="2200" b="1" spc="-5" dirty="0">
                <a:latin typeface="Comic Sans MS"/>
                <a:cs typeface="Comic Sans MS"/>
              </a:rPr>
              <a:t>parçalanıp,  </a:t>
            </a:r>
            <a:r>
              <a:rPr sz="2200" b="1" spc="-10" dirty="0">
                <a:latin typeface="Comic Sans MS"/>
                <a:cs typeface="Comic Sans MS"/>
              </a:rPr>
              <a:t>kaybolur.</a:t>
            </a:r>
            <a:endParaRPr sz="2200">
              <a:latin typeface="Comic Sans MS"/>
              <a:cs typeface="Comic Sans MS"/>
            </a:endParaRPr>
          </a:p>
          <a:p>
            <a:pPr marL="355600" marR="311150" indent="-342900">
              <a:lnSpc>
                <a:spcPct val="170100"/>
              </a:lnSpc>
              <a:spcBef>
                <a:spcPts val="525"/>
              </a:spcBef>
              <a:tabLst>
                <a:tab pos="354965" algn="l"/>
              </a:tabLst>
            </a:pPr>
            <a:r>
              <a:rPr sz="1500" spc="32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200" b="1" spc="-5" dirty="0">
                <a:latin typeface="Comic Sans MS"/>
                <a:cs typeface="Comic Sans MS"/>
              </a:rPr>
              <a:t>Hücre </a:t>
            </a:r>
            <a:r>
              <a:rPr sz="2200" b="1" spc="-10" dirty="0">
                <a:latin typeface="Comic Sans MS"/>
                <a:cs typeface="Comic Sans MS"/>
              </a:rPr>
              <a:t>diploid ise, kaybolan genlerin </a:t>
            </a:r>
            <a:r>
              <a:rPr sz="2200" b="1" spc="-5" dirty="0">
                <a:latin typeface="Comic Sans MS"/>
                <a:cs typeface="Comic Sans MS"/>
              </a:rPr>
              <a:t>allelleri </a:t>
            </a:r>
            <a:r>
              <a:rPr sz="2200" b="1" spc="-10" dirty="0">
                <a:latin typeface="Comic Sans MS"/>
                <a:cs typeface="Comic Sans MS"/>
              </a:rPr>
              <a:t>kardeş  kromozom üzerinde </a:t>
            </a:r>
            <a:r>
              <a:rPr sz="2200" b="1" spc="-5" dirty="0">
                <a:latin typeface="Comic Sans MS"/>
                <a:cs typeface="Comic Sans MS"/>
              </a:rPr>
              <a:t>bulunacağından </a:t>
            </a:r>
            <a:r>
              <a:rPr sz="2200" b="1" spc="-10" dirty="0">
                <a:latin typeface="Comic Sans MS"/>
                <a:cs typeface="Comic Sans MS"/>
              </a:rPr>
              <a:t>öldürücü </a:t>
            </a:r>
            <a:r>
              <a:rPr sz="2200" b="1" spc="-5" dirty="0">
                <a:latin typeface="Comic Sans MS"/>
                <a:cs typeface="Comic Sans MS"/>
              </a:rPr>
              <a:t>olmaz fakat  gen </a:t>
            </a:r>
            <a:r>
              <a:rPr sz="2200" b="1" spc="-10" dirty="0">
                <a:latin typeface="Comic Sans MS"/>
                <a:cs typeface="Comic Sans MS"/>
              </a:rPr>
              <a:t>dengesinin </a:t>
            </a:r>
            <a:r>
              <a:rPr sz="2200" b="1" spc="-5" dirty="0">
                <a:latin typeface="Comic Sans MS"/>
                <a:cs typeface="Comic Sans MS"/>
              </a:rPr>
              <a:t>ve </a:t>
            </a:r>
            <a:r>
              <a:rPr sz="2200" b="1" spc="-10" dirty="0">
                <a:latin typeface="Comic Sans MS"/>
                <a:cs typeface="Comic Sans MS"/>
              </a:rPr>
              <a:t>fenotipin değişmesine </a:t>
            </a:r>
            <a:r>
              <a:rPr sz="2200" b="1" spc="-5" dirty="0">
                <a:latin typeface="Comic Sans MS"/>
                <a:cs typeface="Comic Sans MS"/>
              </a:rPr>
              <a:t>sebep</a:t>
            </a:r>
            <a:r>
              <a:rPr sz="2200" b="1" spc="80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olur.</a:t>
            </a:r>
            <a:endParaRPr sz="2200">
              <a:latin typeface="Comic Sans MS"/>
              <a:cs typeface="Comic Sans MS"/>
            </a:endParaRPr>
          </a:p>
          <a:p>
            <a:pPr marL="355600" marR="377190" indent="-342900">
              <a:lnSpc>
                <a:spcPct val="170000"/>
              </a:lnSpc>
              <a:spcBef>
                <a:spcPts val="530"/>
              </a:spcBef>
              <a:tabLst>
                <a:tab pos="354965" algn="l"/>
              </a:tabLst>
            </a:pPr>
            <a:r>
              <a:rPr sz="1500" spc="32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200" b="1" spc="-5" dirty="0">
                <a:latin typeface="Comic Sans MS"/>
                <a:cs typeface="Comic Sans MS"/>
              </a:rPr>
              <a:t>Eğer gen parçaları </a:t>
            </a:r>
            <a:r>
              <a:rPr sz="2200" b="1" spc="-10" dirty="0">
                <a:latin typeface="Comic Sans MS"/>
                <a:cs typeface="Comic Sans MS"/>
              </a:rPr>
              <a:t>büyükse </a:t>
            </a:r>
            <a:r>
              <a:rPr sz="2200" b="1" spc="-5" dirty="0">
                <a:latin typeface="Comic Sans MS"/>
                <a:cs typeface="Comic Sans MS"/>
              </a:rPr>
              <a:t>gen </a:t>
            </a:r>
            <a:r>
              <a:rPr sz="2200" b="1" spc="-10" dirty="0">
                <a:latin typeface="Comic Sans MS"/>
                <a:cs typeface="Comic Sans MS"/>
              </a:rPr>
              <a:t>dengesi bozulur </a:t>
            </a:r>
            <a:r>
              <a:rPr sz="2200" b="1" spc="-5" dirty="0">
                <a:latin typeface="Comic Sans MS"/>
                <a:cs typeface="Comic Sans MS"/>
              </a:rPr>
              <a:t>ve ölüm  </a:t>
            </a:r>
            <a:r>
              <a:rPr sz="2200" b="1" spc="-10" dirty="0">
                <a:latin typeface="Comic Sans MS"/>
                <a:cs typeface="Comic Sans MS"/>
              </a:rPr>
              <a:t>meydana</a:t>
            </a:r>
            <a:r>
              <a:rPr sz="2200" b="1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gelir.</a:t>
            </a:r>
            <a:endParaRPr sz="22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2800" y="1138300"/>
            <a:ext cx="3040126" cy="4043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2800" y="1138300"/>
            <a:ext cx="3040126" cy="4043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2800" y="1138300"/>
            <a:ext cx="3040126" cy="4043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2800" y="1138300"/>
            <a:ext cx="3040126" cy="4043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2800" y="1138300"/>
            <a:ext cx="3040126" cy="4043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2800" y="1138300"/>
            <a:ext cx="3040126" cy="4043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2800" y="1138300"/>
            <a:ext cx="3040126" cy="4043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5176"/>
            <a:ext cx="8629650" cy="11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12976" y="2476500"/>
            <a:ext cx="6146291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36892" y="2476500"/>
            <a:ext cx="975359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62098" y="1891360"/>
            <a:ext cx="545274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DUPLİKASYONLAR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0200" y="370782"/>
            <a:ext cx="5738495" cy="5805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99109" indent="-343535">
              <a:lnSpc>
                <a:spcPct val="140100"/>
              </a:lnSpc>
              <a:spcBef>
                <a:spcPts val="95"/>
              </a:spcBef>
              <a:tabLst>
                <a:tab pos="355600" algn="l"/>
              </a:tabLst>
            </a:pPr>
            <a:r>
              <a:rPr sz="1650" spc="34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400" b="1" spc="-5" dirty="0">
                <a:latin typeface="Comic Sans MS"/>
                <a:cs typeface="Comic Sans MS"/>
              </a:rPr>
              <a:t>Bir kromozomun bir parçasının </a:t>
            </a:r>
            <a:r>
              <a:rPr sz="2400" b="1" dirty="0">
                <a:latin typeface="Comic Sans MS"/>
                <a:cs typeface="Comic Sans MS"/>
              </a:rPr>
              <a:t>o  </a:t>
            </a:r>
            <a:r>
              <a:rPr sz="2400" b="1" spc="-5" dirty="0">
                <a:latin typeface="Comic Sans MS"/>
                <a:cs typeface="Comic Sans MS"/>
              </a:rPr>
              <a:t>kromozom üzerinde iki veya daha  fazla sayıda tekrarla</a:t>
            </a:r>
            <a:r>
              <a:rPr sz="2400" b="1" spc="-1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görülmesi</a:t>
            </a:r>
            <a:endParaRPr sz="240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1150"/>
              </a:spcBef>
            </a:pPr>
            <a:r>
              <a:rPr sz="2400" b="1" dirty="0">
                <a:latin typeface="Comic Sans MS"/>
                <a:cs typeface="Comic Sans MS"/>
              </a:rPr>
              <a:t>şeklindeki </a:t>
            </a:r>
            <a:r>
              <a:rPr sz="2400" b="1" spc="-5" dirty="0">
                <a:latin typeface="Comic Sans MS"/>
                <a:cs typeface="Comic Sans MS"/>
              </a:rPr>
              <a:t>kromozom</a:t>
            </a:r>
            <a:r>
              <a:rPr sz="2400" b="1" spc="-2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anomalisidir.</a:t>
            </a:r>
            <a:endParaRPr sz="2400">
              <a:latin typeface="Comic Sans MS"/>
              <a:cs typeface="Comic Sans MS"/>
            </a:endParaRPr>
          </a:p>
          <a:p>
            <a:pPr marL="355600" marR="445770" indent="-343535">
              <a:lnSpc>
                <a:spcPct val="140000"/>
              </a:lnSpc>
              <a:spcBef>
                <a:spcPts val="580"/>
              </a:spcBef>
              <a:tabLst>
                <a:tab pos="355600" algn="l"/>
              </a:tabLst>
            </a:pPr>
            <a:r>
              <a:rPr sz="1650" spc="34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400" b="1" spc="-5" dirty="0">
                <a:latin typeface="Comic Sans MS"/>
                <a:cs typeface="Comic Sans MS"/>
              </a:rPr>
              <a:t>Hücreye ek </a:t>
            </a:r>
            <a:r>
              <a:rPr sz="2400" b="1" dirty="0">
                <a:latin typeface="Comic Sans MS"/>
                <a:cs typeface="Comic Sans MS"/>
              </a:rPr>
              <a:t>DNA </a:t>
            </a:r>
            <a:r>
              <a:rPr sz="2400" b="1" spc="-5" dirty="0">
                <a:latin typeface="Comic Sans MS"/>
                <a:cs typeface="Comic Sans MS"/>
              </a:rPr>
              <a:t>girmesini ve  böylece </a:t>
            </a:r>
            <a:r>
              <a:rPr sz="2400" b="1" dirty="0">
                <a:latin typeface="Comic Sans MS"/>
                <a:cs typeface="Comic Sans MS"/>
              </a:rPr>
              <a:t>orijinal gen </a:t>
            </a:r>
            <a:r>
              <a:rPr sz="2400" b="1" spc="-5" dirty="0">
                <a:latin typeface="Comic Sans MS"/>
                <a:cs typeface="Comic Sans MS"/>
              </a:rPr>
              <a:t>kompleksini  bozmadan mutasyonların </a:t>
            </a:r>
            <a:r>
              <a:rPr sz="2400" b="1" dirty="0">
                <a:latin typeface="Comic Sans MS"/>
                <a:cs typeface="Comic Sans MS"/>
              </a:rPr>
              <a:t>meydana  gelmesini</a:t>
            </a:r>
            <a:r>
              <a:rPr sz="2400" b="1" spc="-1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sağlar.</a:t>
            </a:r>
            <a:endParaRPr sz="2400">
              <a:latin typeface="Comic Sans MS"/>
              <a:cs typeface="Comic Sans MS"/>
            </a:endParaRPr>
          </a:p>
          <a:p>
            <a:pPr marL="355600" marR="5080" indent="-343535">
              <a:lnSpc>
                <a:spcPct val="140100"/>
              </a:lnSpc>
              <a:spcBef>
                <a:spcPts val="575"/>
              </a:spcBef>
              <a:tabLst>
                <a:tab pos="355600" algn="l"/>
              </a:tabLst>
            </a:pPr>
            <a:r>
              <a:rPr sz="1650" spc="34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400" b="1" spc="-5" dirty="0">
                <a:latin typeface="Comic Sans MS"/>
                <a:cs typeface="Comic Sans MS"/>
              </a:rPr>
              <a:t>Bloom ve Rett sendromu kromozomal  duplikasyon sonucu meydana</a:t>
            </a:r>
            <a:r>
              <a:rPr sz="2400" b="1" spc="2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gelen</a:t>
            </a:r>
            <a:endParaRPr sz="240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1150"/>
              </a:spcBef>
            </a:pPr>
            <a:r>
              <a:rPr sz="2400" b="1" spc="-5" dirty="0">
                <a:latin typeface="Comic Sans MS"/>
                <a:cs typeface="Comic Sans MS"/>
              </a:rPr>
              <a:t>genetik</a:t>
            </a:r>
            <a:r>
              <a:rPr sz="2400" b="1" spc="-1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hastalıklardandır.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56197" y="1340738"/>
            <a:ext cx="2592324" cy="36200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114425"/>
            <a:ext cx="3452749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5176"/>
            <a:ext cx="8629650" cy="11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2440" y="2476500"/>
            <a:ext cx="8671560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81783" y="3177539"/>
            <a:ext cx="5408676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68083" y="3177539"/>
            <a:ext cx="975359" cy="521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21537" y="1891360"/>
            <a:ext cx="7931784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21790" marR="5080" indent="-160972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MARKER VE RING </a:t>
            </a:r>
            <a:r>
              <a:rPr spc="-10" dirty="0"/>
              <a:t>(HALKA)  </a:t>
            </a:r>
            <a:r>
              <a:rPr spc="-5" dirty="0"/>
              <a:t>KROMOZOMLAR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6334" y="361675"/>
            <a:ext cx="4300855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50000"/>
              </a:lnSpc>
              <a:spcBef>
                <a:spcPts val="100"/>
              </a:spcBef>
              <a:tabLst>
                <a:tab pos="354965" algn="l"/>
                <a:tab pos="3461385" algn="l"/>
              </a:tabLst>
            </a:pPr>
            <a:r>
              <a:rPr sz="1650" spc="34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400" b="1" dirty="0">
                <a:latin typeface="Comic Sans MS"/>
                <a:cs typeface="Comic Sans MS"/>
              </a:rPr>
              <a:t>Marker, </a:t>
            </a:r>
            <a:r>
              <a:rPr sz="2400" b="1" spc="-5" dirty="0">
                <a:latin typeface="Comic Sans MS"/>
                <a:cs typeface="Comic Sans MS"/>
              </a:rPr>
              <a:t>normal kromozom  setine ek olarak metafaz  </a:t>
            </a:r>
            <a:r>
              <a:rPr sz="2400" b="1" dirty="0">
                <a:latin typeface="Comic Sans MS"/>
                <a:cs typeface="Comic Sans MS"/>
              </a:rPr>
              <a:t>plaklarında </a:t>
            </a:r>
            <a:r>
              <a:rPr sz="2400" b="1" spc="-5" dirty="0">
                <a:latin typeface="Comic Sans MS"/>
                <a:cs typeface="Comic Sans MS"/>
              </a:rPr>
              <a:t>gözlenir. Fazla  sayıdaki kromozom </a:t>
            </a:r>
            <a:r>
              <a:rPr sz="2400" b="1" dirty="0">
                <a:latin typeface="Comic Sans MS"/>
                <a:cs typeface="Comic Sans MS"/>
              </a:rPr>
              <a:t>ya </a:t>
            </a:r>
            <a:r>
              <a:rPr sz="2400" b="1" spc="-5" dirty="0">
                <a:latin typeface="Comic Sans MS"/>
                <a:cs typeface="Comic Sans MS"/>
              </a:rPr>
              <a:t>da  </a:t>
            </a:r>
            <a:r>
              <a:rPr sz="2400" b="1" dirty="0">
                <a:solidFill>
                  <a:srgbClr val="FF0000"/>
                </a:solidFill>
                <a:latin typeface="Comic Sans MS"/>
                <a:cs typeface="Comic Sans MS"/>
              </a:rPr>
              <a:t>yapısal olarak anormal  </a:t>
            </a:r>
            <a:r>
              <a:rPr sz="2400" b="1" spc="-5" dirty="0">
                <a:solidFill>
                  <a:srgbClr val="FF0000"/>
                </a:solidFill>
                <a:latin typeface="Comic Sans MS"/>
                <a:cs typeface="Comic Sans MS"/>
              </a:rPr>
              <a:t>fazladan kromozom </a:t>
            </a:r>
            <a:r>
              <a:rPr sz="2400" b="1" spc="-5" dirty="0">
                <a:latin typeface="Comic Sans MS"/>
                <a:cs typeface="Comic Sans MS"/>
              </a:rPr>
              <a:t>(extra  structurally abnormal  chromosome</a:t>
            </a:r>
            <a:r>
              <a:rPr sz="2400" b="1" spc="10" dirty="0"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omic Sans MS"/>
                <a:cs typeface="Comic Sans MS"/>
              </a:rPr>
              <a:t>EISAC</a:t>
            </a:r>
            <a:r>
              <a:rPr sz="2400" b="1" spc="-5" dirty="0">
                <a:latin typeface="Comic Sans MS"/>
                <a:cs typeface="Comic Sans MS"/>
              </a:rPr>
              <a:t>)	</a:t>
            </a:r>
            <a:r>
              <a:rPr sz="2400" b="1" dirty="0">
                <a:latin typeface="Comic Sans MS"/>
                <a:cs typeface="Comic Sans MS"/>
              </a:rPr>
              <a:t>adı  </a:t>
            </a:r>
            <a:r>
              <a:rPr sz="2400" b="1" spc="-5" dirty="0">
                <a:latin typeface="Comic Sans MS"/>
                <a:cs typeface="Comic Sans MS"/>
              </a:rPr>
              <a:t>verilir. Daha büyük </a:t>
            </a:r>
            <a:r>
              <a:rPr sz="2400" b="1" dirty="0">
                <a:latin typeface="Comic Sans MS"/>
                <a:cs typeface="Comic Sans MS"/>
              </a:rPr>
              <a:t>olanlar  </a:t>
            </a:r>
            <a:r>
              <a:rPr sz="2400" b="1" spc="-5" dirty="0">
                <a:latin typeface="Comic Sans MS"/>
                <a:cs typeface="Comic Sans MS"/>
              </a:rPr>
              <a:t>dengesizlik</a:t>
            </a:r>
            <a:r>
              <a:rPr sz="2400" b="1" spc="-2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oluşturabilir.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60035" y="0"/>
            <a:ext cx="4283963" cy="3356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60035" y="3428998"/>
            <a:ext cx="4283964" cy="3428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6334" y="361675"/>
            <a:ext cx="4325620" cy="3867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50100"/>
              </a:lnSpc>
              <a:spcBef>
                <a:spcPts val="95"/>
              </a:spcBef>
              <a:tabLst>
                <a:tab pos="354965" algn="l"/>
              </a:tabLst>
            </a:pPr>
            <a:r>
              <a:rPr sz="1650" spc="34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400" b="1" spc="-5" dirty="0">
                <a:latin typeface="Comic Sans MS"/>
                <a:cs typeface="Comic Sans MS"/>
              </a:rPr>
              <a:t>Ring (halka) kromozom, bir  kromozomda iki kırık</a:t>
            </a:r>
            <a:r>
              <a:rPr sz="2400" b="1" spc="-2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uç</a:t>
            </a:r>
            <a:endParaRPr sz="2400">
              <a:latin typeface="Comic Sans MS"/>
              <a:cs typeface="Comic Sans MS"/>
            </a:endParaRPr>
          </a:p>
          <a:p>
            <a:pPr marL="354965" marR="300990">
              <a:lnSpc>
                <a:spcPct val="150000"/>
              </a:lnSpc>
            </a:pPr>
            <a:r>
              <a:rPr sz="2400" b="1" spc="-5" dirty="0">
                <a:latin typeface="Comic Sans MS"/>
                <a:cs typeface="Comic Sans MS"/>
              </a:rPr>
              <a:t>oluşarak bu uçların </a:t>
            </a:r>
            <a:r>
              <a:rPr sz="2400" b="1" dirty="0">
                <a:latin typeface="Comic Sans MS"/>
                <a:cs typeface="Comic Sans MS"/>
              </a:rPr>
              <a:t>halka  şeklinde </a:t>
            </a:r>
            <a:r>
              <a:rPr sz="2400" b="1" spc="-5" dirty="0">
                <a:latin typeface="Comic Sans MS"/>
                <a:cs typeface="Comic Sans MS"/>
              </a:rPr>
              <a:t>birleşmesi</a:t>
            </a:r>
            <a:r>
              <a:rPr sz="2400" b="1" spc="-5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ile</a:t>
            </a:r>
            <a:endParaRPr sz="2400">
              <a:latin typeface="Comic Sans MS"/>
              <a:cs typeface="Comic Sans MS"/>
            </a:endParaRPr>
          </a:p>
          <a:p>
            <a:pPr marL="354965" marR="261620">
              <a:lnSpc>
                <a:spcPct val="150000"/>
              </a:lnSpc>
            </a:pPr>
            <a:r>
              <a:rPr sz="2400" b="1" dirty="0">
                <a:latin typeface="Comic Sans MS"/>
                <a:cs typeface="Comic Sans MS"/>
              </a:rPr>
              <a:t>meydana gelir. </a:t>
            </a:r>
            <a:r>
              <a:rPr sz="2400" b="1" spc="-10" dirty="0">
                <a:latin typeface="Comic Sans MS"/>
                <a:cs typeface="Comic Sans MS"/>
              </a:rPr>
              <a:t>İnsan  </a:t>
            </a:r>
            <a:r>
              <a:rPr sz="2400" b="1" spc="-5" dirty="0">
                <a:latin typeface="Comic Sans MS"/>
                <a:cs typeface="Comic Sans MS"/>
              </a:rPr>
              <a:t>kromozomlarının </a:t>
            </a:r>
            <a:r>
              <a:rPr sz="2400" b="1" dirty="0">
                <a:latin typeface="Comic Sans MS"/>
                <a:cs typeface="Comic Sans MS"/>
              </a:rPr>
              <a:t>herhangi  </a:t>
            </a:r>
            <a:r>
              <a:rPr sz="2400" b="1" spc="-5" dirty="0">
                <a:latin typeface="Comic Sans MS"/>
                <a:cs typeface="Comic Sans MS"/>
              </a:rPr>
              <a:t>birinde</a:t>
            </a:r>
            <a:r>
              <a:rPr sz="2400" b="1" spc="-20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görülebilir.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32045" y="0"/>
            <a:ext cx="4211954" cy="32849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32045" y="3368754"/>
            <a:ext cx="4192143" cy="33726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5176"/>
            <a:ext cx="8629650" cy="11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87424" y="2476500"/>
            <a:ext cx="6598920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63968" y="2476500"/>
            <a:ext cx="975359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36547" y="1891360"/>
            <a:ext cx="590042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İZOKROMOZOMLAR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6334" y="385343"/>
            <a:ext cx="5619115" cy="5894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99695" indent="-342900" algn="just">
              <a:lnSpc>
                <a:spcPct val="130000"/>
              </a:lnSpc>
              <a:spcBef>
                <a:spcPts val="100"/>
              </a:spcBef>
            </a:pPr>
            <a:r>
              <a:rPr sz="1500" spc="325" dirty="0">
                <a:solidFill>
                  <a:srgbClr val="EFA12D"/>
                </a:solidFill>
                <a:latin typeface="Arial"/>
                <a:cs typeface="Arial"/>
              </a:rPr>
              <a:t> </a:t>
            </a:r>
            <a:r>
              <a:rPr sz="2200" b="1" spc="-5" dirty="0">
                <a:latin typeface="Comic Sans MS"/>
                <a:cs typeface="Comic Sans MS"/>
              </a:rPr>
              <a:t>Kromozom </a:t>
            </a:r>
            <a:r>
              <a:rPr sz="2200" b="1" spc="-10" dirty="0">
                <a:latin typeface="Comic Sans MS"/>
                <a:cs typeface="Comic Sans MS"/>
              </a:rPr>
              <a:t>kollarından birisi </a:t>
            </a:r>
            <a:r>
              <a:rPr sz="2200" b="1" spc="-5" dirty="0">
                <a:latin typeface="Comic Sans MS"/>
                <a:cs typeface="Comic Sans MS"/>
              </a:rPr>
              <a:t>kaybolur.  </a:t>
            </a:r>
            <a:r>
              <a:rPr sz="2200" b="1" spc="-10" dirty="0">
                <a:latin typeface="Comic Sans MS"/>
                <a:cs typeface="Comic Sans MS"/>
              </a:rPr>
              <a:t>Diğer kol </a:t>
            </a:r>
            <a:r>
              <a:rPr sz="2200" b="1" spc="-5" dirty="0">
                <a:latin typeface="Comic Sans MS"/>
                <a:cs typeface="Comic Sans MS"/>
              </a:rPr>
              <a:t>duplike olur. 46 </a:t>
            </a:r>
            <a:r>
              <a:rPr sz="2200" b="1" spc="-10" dirty="0">
                <a:latin typeface="Comic Sans MS"/>
                <a:cs typeface="Comic Sans MS"/>
              </a:rPr>
              <a:t>kromozomlu  bireyde bir koldaki </a:t>
            </a:r>
            <a:r>
              <a:rPr sz="2200" b="1" spc="-5" dirty="0">
                <a:latin typeface="Comic Sans MS"/>
                <a:cs typeface="Comic Sans MS"/>
              </a:rPr>
              <a:t>genetik </a:t>
            </a:r>
            <a:r>
              <a:rPr sz="2200" b="1" spc="-10" dirty="0">
                <a:latin typeface="Comic Sans MS"/>
                <a:cs typeface="Comic Sans MS"/>
              </a:rPr>
              <a:t>materyalin  tek kopyası, </a:t>
            </a:r>
            <a:r>
              <a:rPr sz="2200" b="1" spc="-5" dirty="0">
                <a:latin typeface="Comic Sans MS"/>
                <a:cs typeface="Comic Sans MS"/>
              </a:rPr>
              <a:t>diğer </a:t>
            </a:r>
            <a:r>
              <a:rPr sz="2200" b="1" spc="-10" dirty="0">
                <a:latin typeface="Comic Sans MS"/>
                <a:cs typeface="Comic Sans MS"/>
              </a:rPr>
              <a:t>koldaki</a:t>
            </a:r>
            <a:r>
              <a:rPr sz="2200" b="1" spc="2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genetik</a:t>
            </a:r>
            <a:endParaRPr sz="2200">
              <a:latin typeface="Comic Sans MS"/>
              <a:cs typeface="Comic Sans MS"/>
            </a:endParaRPr>
          </a:p>
          <a:p>
            <a:pPr marL="354965">
              <a:lnSpc>
                <a:spcPct val="100000"/>
              </a:lnSpc>
              <a:spcBef>
                <a:spcPts val="790"/>
              </a:spcBef>
            </a:pPr>
            <a:r>
              <a:rPr sz="2200" b="1" spc="-5" dirty="0">
                <a:latin typeface="Comic Sans MS"/>
                <a:cs typeface="Comic Sans MS"/>
              </a:rPr>
              <a:t>materyalin üç </a:t>
            </a:r>
            <a:r>
              <a:rPr sz="2200" b="1" spc="-10" dirty="0">
                <a:latin typeface="Comic Sans MS"/>
                <a:cs typeface="Comic Sans MS"/>
              </a:rPr>
              <a:t>kopyası bulunur</a:t>
            </a:r>
            <a:r>
              <a:rPr sz="2200" b="1" spc="8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(parsiyel</a:t>
            </a:r>
            <a:endParaRPr sz="2200">
              <a:latin typeface="Comic Sans MS"/>
              <a:cs typeface="Comic Sans MS"/>
            </a:endParaRPr>
          </a:p>
          <a:p>
            <a:pPr marL="354965">
              <a:lnSpc>
                <a:spcPct val="100000"/>
              </a:lnSpc>
              <a:spcBef>
                <a:spcPts val="795"/>
              </a:spcBef>
            </a:pPr>
            <a:r>
              <a:rPr sz="2200" b="1" spc="-10" dirty="0">
                <a:latin typeface="Comic Sans MS"/>
                <a:cs typeface="Comic Sans MS"/>
              </a:rPr>
              <a:t>trizomi)</a:t>
            </a:r>
            <a:endParaRPr sz="2200">
              <a:latin typeface="Comic Sans MS"/>
              <a:cs typeface="Comic Sans MS"/>
            </a:endParaRPr>
          </a:p>
          <a:p>
            <a:pPr marL="354965" marR="130175" indent="-342900">
              <a:lnSpc>
                <a:spcPct val="130000"/>
              </a:lnSpc>
              <a:spcBef>
                <a:spcPts val="530"/>
              </a:spcBef>
              <a:tabLst>
                <a:tab pos="354965" algn="l"/>
              </a:tabLst>
            </a:pPr>
            <a:r>
              <a:rPr sz="1500" spc="32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200" b="1" spc="-5" dirty="0">
                <a:latin typeface="Comic Sans MS"/>
                <a:cs typeface="Comic Sans MS"/>
              </a:rPr>
              <a:t>En sık görülen Turner </a:t>
            </a:r>
            <a:r>
              <a:rPr sz="2200" b="1" spc="-10" dirty="0">
                <a:latin typeface="Comic Sans MS"/>
                <a:cs typeface="Comic Sans MS"/>
              </a:rPr>
              <a:t>Sendromunda </a:t>
            </a:r>
            <a:r>
              <a:rPr sz="2200" b="1" spc="-5" dirty="0">
                <a:latin typeface="Comic Sans MS"/>
                <a:cs typeface="Comic Sans MS"/>
              </a:rPr>
              <a:t>X  kromozomunun </a:t>
            </a:r>
            <a:r>
              <a:rPr sz="2200" b="1" spc="-10" dirty="0">
                <a:latin typeface="Comic Sans MS"/>
                <a:cs typeface="Comic Sans MS"/>
              </a:rPr>
              <a:t>uzun kolunun izosudur  i(Xq)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  <a:tabLst>
                <a:tab pos="354965" algn="l"/>
              </a:tabLst>
            </a:pPr>
            <a:r>
              <a:rPr sz="1500" spc="32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200" b="1" spc="-10" dirty="0">
                <a:latin typeface="Comic Sans MS"/>
                <a:cs typeface="Comic Sans MS"/>
              </a:rPr>
              <a:t>i(18p) </a:t>
            </a:r>
            <a:r>
              <a:rPr sz="2200" b="1" spc="-5" dirty="0">
                <a:latin typeface="Comic Sans MS"/>
                <a:cs typeface="Comic Sans MS"/>
              </a:rPr>
              <a:t>ve i(12p)’ye de</a:t>
            </a:r>
            <a:r>
              <a:rPr sz="2200" b="1" spc="-70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rastlanır.</a:t>
            </a:r>
            <a:endParaRPr sz="2200">
              <a:latin typeface="Comic Sans MS"/>
              <a:cs typeface="Comic Sans MS"/>
            </a:endParaRPr>
          </a:p>
          <a:p>
            <a:pPr marL="354965" marR="1045844" indent="-342900">
              <a:lnSpc>
                <a:spcPct val="130100"/>
              </a:lnSpc>
              <a:spcBef>
                <a:spcPts val="525"/>
              </a:spcBef>
              <a:tabLst>
                <a:tab pos="354965" algn="l"/>
              </a:tabLst>
            </a:pPr>
            <a:r>
              <a:rPr sz="1500" spc="32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200" b="1" spc="-10" dirty="0">
                <a:latin typeface="Comic Sans MS"/>
                <a:cs typeface="Comic Sans MS"/>
              </a:rPr>
              <a:t>Solid tümörler </a:t>
            </a:r>
            <a:r>
              <a:rPr sz="2200" b="1" spc="-5" dirty="0">
                <a:latin typeface="Comic Sans MS"/>
                <a:cs typeface="Comic Sans MS"/>
              </a:rPr>
              <a:t>ve hematolojik  hastalıkların </a:t>
            </a:r>
            <a:r>
              <a:rPr sz="2200" b="1" spc="-10" dirty="0">
                <a:latin typeface="Comic Sans MS"/>
                <a:cs typeface="Comic Sans MS"/>
              </a:rPr>
              <a:t>karyotiplerinde de  rastlanır.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68161" y="332613"/>
            <a:ext cx="3275837" cy="25312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24904" y="2996945"/>
            <a:ext cx="2562225" cy="2943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5345176"/>
            <a:ext cx="8629650" cy="11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06623" y="2476500"/>
            <a:ext cx="4158996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43244" y="2476500"/>
            <a:ext cx="982979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81783" y="3177539"/>
            <a:ext cx="5408676" cy="521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68083" y="3177539"/>
            <a:ext cx="975359" cy="5212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30907" y="1891360"/>
            <a:ext cx="4714240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2484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4E3A2F"/>
                </a:solidFill>
              </a:rPr>
              <a:t>DİSENTRİK  KROMOZ</a:t>
            </a:r>
            <a:r>
              <a:rPr spc="5" dirty="0">
                <a:solidFill>
                  <a:srgbClr val="4E3A2F"/>
                </a:solidFill>
              </a:rPr>
              <a:t>O</a:t>
            </a:r>
            <a:r>
              <a:rPr spc="-5" dirty="0">
                <a:solidFill>
                  <a:srgbClr val="4E3A2F"/>
                </a:solidFill>
              </a:rPr>
              <a:t>MLAR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350" y="1046099"/>
            <a:ext cx="8629650" cy="19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6334" y="793749"/>
            <a:ext cx="402336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02260" indent="-342900">
              <a:lnSpc>
                <a:spcPct val="15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650" spc="34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400" b="1" spc="-5" dirty="0">
                <a:latin typeface="Comic Sans MS"/>
                <a:cs typeface="Comic Sans MS"/>
              </a:rPr>
              <a:t>Sentromeri </a:t>
            </a:r>
            <a:r>
              <a:rPr sz="2400" b="1" dirty="0">
                <a:latin typeface="Comic Sans MS"/>
                <a:cs typeface="Comic Sans MS"/>
              </a:rPr>
              <a:t>olan </a:t>
            </a:r>
            <a:r>
              <a:rPr sz="2400" b="1" spc="-5" dirty="0">
                <a:latin typeface="Comic Sans MS"/>
                <a:cs typeface="Comic Sans MS"/>
              </a:rPr>
              <a:t>iki  kromozom parçasının  </a:t>
            </a:r>
            <a:r>
              <a:rPr sz="2400" b="1" dirty="0">
                <a:latin typeface="Comic Sans MS"/>
                <a:cs typeface="Comic Sans MS"/>
              </a:rPr>
              <a:t>sentromeri </a:t>
            </a:r>
            <a:r>
              <a:rPr sz="2400" b="1" spc="-5" dirty="0">
                <a:latin typeface="Comic Sans MS"/>
                <a:cs typeface="Comic Sans MS"/>
              </a:rPr>
              <a:t>bulunmayan  </a:t>
            </a:r>
            <a:r>
              <a:rPr sz="2400" b="1" dirty="0">
                <a:latin typeface="Comic Sans MS"/>
                <a:cs typeface="Comic Sans MS"/>
              </a:rPr>
              <a:t>parçalarını </a:t>
            </a:r>
            <a:r>
              <a:rPr sz="2400" b="1" spc="-5" dirty="0">
                <a:latin typeface="Comic Sans MS"/>
                <a:cs typeface="Comic Sans MS"/>
              </a:rPr>
              <a:t>kaybederek  </a:t>
            </a:r>
            <a:r>
              <a:rPr sz="2400" b="1" dirty="0">
                <a:latin typeface="Comic Sans MS"/>
                <a:cs typeface="Comic Sans MS"/>
              </a:rPr>
              <a:t>uc </a:t>
            </a:r>
            <a:r>
              <a:rPr sz="2400" b="1" spc="-5" dirty="0">
                <a:latin typeface="Comic Sans MS"/>
                <a:cs typeface="Comic Sans MS"/>
              </a:rPr>
              <a:t>uca eklenmesi</a:t>
            </a:r>
            <a:r>
              <a:rPr sz="2400" b="1" spc="-4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ile</a:t>
            </a:r>
            <a:endParaRPr sz="2400">
              <a:latin typeface="Comic Sans MS"/>
              <a:cs typeface="Comic Sans MS"/>
            </a:endParaRPr>
          </a:p>
          <a:p>
            <a:pPr marL="354965" marR="86360">
              <a:lnSpc>
                <a:spcPct val="150000"/>
              </a:lnSpc>
            </a:pPr>
            <a:r>
              <a:rPr sz="2400" b="1" dirty="0">
                <a:latin typeface="Comic Sans MS"/>
                <a:cs typeface="Comic Sans MS"/>
              </a:rPr>
              <a:t>oluşur.</a:t>
            </a:r>
            <a:r>
              <a:rPr sz="2400" b="1" spc="-10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Sentromerlerden  birisi inaktif </a:t>
            </a:r>
            <a:r>
              <a:rPr sz="2400" b="1" dirty="0">
                <a:latin typeface="Comic Sans MS"/>
                <a:cs typeface="Comic Sans MS"/>
              </a:rPr>
              <a:t>olursa</a:t>
            </a:r>
            <a:endParaRPr sz="2400">
              <a:latin typeface="Comic Sans MS"/>
              <a:cs typeface="Comic Sans MS"/>
            </a:endParaRPr>
          </a:p>
          <a:p>
            <a:pPr marL="354965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latin typeface="Comic Sans MS"/>
                <a:cs typeface="Comic Sans MS"/>
              </a:rPr>
              <a:t>psödodisentrik</a:t>
            </a:r>
            <a:r>
              <a:rPr sz="2400" b="1" spc="-4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kromozom</a:t>
            </a:r>
            <a:endParaRPr sz="2400">
              <a:latin typeface="Comic Sans MS"/>
              <a:cs typeface="Comic Sans MS"/>
            </a:endParaRPr>
          </a:p>
          <a:p>
            <a:pPr marL="354965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latin typeface="Comic Sans MS"/>
                <a:cs typeface="Comic Sans MS"/>
              </a:rPr>
              <a:t>adını</a:t>
            </a:r>
            <a:r>
              <a:rPr sz="2400" b="1" spc="5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alır.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10530" y="1196721"/>
            <a:ext cx="4114800" cy="3095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03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24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498</Words>
  <Application>Microsoft Office PowerPoint</Application>
  <PresentationFormat>Ekran Gösterisi (4:3)</PresentationFormat>
  <Paragraphs>123</Paragraphs>
  <Slides>88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88</vt:i4>
      </vt:variant>
    </vt:vector>
  </HeadingPairs>
  <TitlesOfParts>
    <vt:vector size="95" baseType="lpstr">
      <vt:lpstr>Arial</vt:lpstr>
      <vt:lpstr>Calibri</vt:lpstr>
      <vt:lpstr>Comic Sans MS</vt:lpstr>
      <vt:lpstr>Times New Roman</vt:lpstr>
      <vt:lpstr>Trebuchet MS</vt:lpstr>
      <vt:lpstr>Wingdings</vt:lpstr>
      <vt:lpstr>Office Theme</vt:lpstr>
      <vt:lpstr>KROMOZOM YAPISINDAKİ  BOZUKLUKLAR</vt:lpstr>
      <vt:lpstr>PowerPoint Sunusu</vt:lpstr>
      <vt:lpstr> Kromozom seti kromozom materyalinin  normal sayısına sahipse dengeli yeniden  düzenlenme,</vt:lpstr>
      <vt:lpstr>DENGELİ YENİDEN  DÜZENLENMELER</vt:lpstr>
      <vt:lpstr>PowerPoint Sunusu</vt:lpstr>
      <vt:lpstr>  ÇEŞİTLERİ</vt:lpstr>
      <vt:lpstr>İNVERSİYONLAR</vt:lpstr>
      <vt:lpstr>PowerPoint Sunusu</vt:lpstr>
      <vt:lpstr>Parasentrik İnversiyon</vt:lpstr>
      <vt:lpstr>PowerPoint Sunusu</vt:lpstr>
      <vt:lpstr>PowerPoint Sunusu</vt:lpstr>
      <vt:lpstr>PowerPoint Sunusu</vt:lpstr>
      <vt:lpstr>PowerPoint Sunusu</vt:lpstr>
      <vt:lpstr>PowerPoint Sunusu</vt:lpstr>
      <vt:lpstr>Perisentrik İnversiyon</vt:lpstr>
      <vt:lpstr>PowerPoint Sunusu</vt:lpstr>
      <vt:lpstr>PowerPoint Sunusu</vt:lpstr>
      <vt:lpstr>PowerPoint Sunusu</vt:lpstr>
      <vt:lpstr>PowerPoint Sunusu</vt:lpstr>
      <vt:lpstr>PowerPoint Sunusu</vt:lpstr>
      <vt:lpstr> İnversiyon taşıyıcıları için sorun  yoktur.  Gelecek kuşaklar için sorundur.</vt:lpstr>
      <vt:lpstr>TRANSLOKASYONLAR</vt:lpstr>
      <vt:lpstr> Homolog olmayan iki kromozom  arasındaki parça değişimi</vt:lpstr>
      <vt:lpstr>Resiprokal  Translokasyonlar</vt:lpstr>
      <vt:lpstr>Resiprokal  Translokasyonlar</vt:lpstr>
      <vt:lpstr>Robertsonian  Translokasyonlar</vt:lpstr>
      <vt:lpstr>Robertsonian  Translokasyonlar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ROBERTSONIAN TRANSLOKASYON</vt:lpstr>
      <vt:lpstr>Translokasyonlar ile oluşan bazı hastalıklar:</vt:lpstr>
      <vt:lpstr>İNSERSİYONLAR</vt:lpstr>
      <vt:lpstr> Bir kromozoma ait bir segmentin  bulunduğu yerden ayrılarak başka bir  kromozoma aynı şekilde veya ters  dönerek yerleşmesidir. 3 kromozom kırığı  gerektirir. Ender görülür.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MOZAİSİZM</vt:lpstr>
      <vt:lpstr>PowerPoint Sunusu</vt:lpstr>
      <vt:lpstr>DENGESİZ YENİDEN  DÜZENLENMELER</vt:lpstr>
      <vt:lpstr>PowerPoint Sunusu</vt:lpstr>
      <vt:lpstr>DELESYONLAR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DUPLİKASYONLAR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MARKER VE RING (HALKA)  KROMOZOMLAR</vt:lpstr>
      <vt:lpstr>PowerPoint Sunusu</vt:lpstr>
      <vt:lpstr>PowerPoint Sunusu</vt:lpstr>
      <vt:lpstr>İZOKROMOZOMLAR</vt:lpstr>
      <vt:lpstr>PowerPoint Sunusu</vt:lpstr>
      <vt:lpstr>DİSENTRİK  KROMOZOMLAR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KROMOZOM YAPISINDAKİ BOZUKLUKLAR</dc:title>
  <dc:creator>fuse</dc:creator>
  <cp:lastModifiedBy>Melek Önder Yüce</cp:lastModifiedBy>
  <cp:revision>4</cp:revision>
  <dcterms:created xsi:type="dcterms:W3CDTF">2018-05-03T13:59:28Z</dcterms:created>
  <dcterms:modified xsi:type="dcterms:W3CDTF">2020-03-22T23:49:50Z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2015-03-09T00:00:00Z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2018-05-03T00:00:00Z</vt:filetime>
  </property>
</Properties>
</file>