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343" r:id="rId2"/>
    <p:sldId id="298" r:id="rId3"/>
    <p:sldId id="299" r:id="rId4"/>
    <p:sldId id="317" r:id="rId5"/>
    <p:sldId id="300" r:id="rId6"/>
    <p:sldId id="318" r:id="rId7"/>
    <p:sldId id="323" r:id="rId8"/>
    <p:sldId id="301" r:id="rId9"/>
    <p:sldId id="302" r:id="rId10"/>
    <p:sldId id="303" r:id="rId11"/>
    <p:sldId id="304" r:id="rId12"/>
    <p:sldId id="305" r:id="rId13"/>
    <p:sldId id="306" r:id="rId14"/>
    <p:sldId id="319" r:id="rId15"/>
    <p:sldId id="307" r:id="rId16"/>
    <p:sldId id="308" r:id="rId17"/>
    <p:sldId id="309" r:id="rId18"/>
    <p:sldId id="324" r:id="rId19"/>
    <p:sldId id="310" r:id="rId20"/>
    <p:sldId id="311" r:id="rId21"/>
    <p:sldId id="312" r:id="rId22"/>
    <p:sldId id="313" r:id="rId23"/>
    <p:sldId id="314" r:id="rId24"/>
    <p:sldId id="315" r:id="rId25"/>
    <p:sldId id="316" r:id="rId26"/>
    <p:sldId id="320" r:id="rId27"/>
    <p:sldId id="325" r:id="rId28"/>
    <p:sldId id="322" r:id="rId29"/>
    <p:sldId id="257" r:id="rId30"/>
    <p:sldId id="258" r:id="rId31"/>
    <p:sldId id="326" r:id="rId32"/>
    <p:sldId id="259" r:id="rId33"/>
    <p:sldId id="327" r:id="rId34"/>
    <p:sldId id="260" r:id="rId35"/>
    <p:sldId id="261" r:id="rId36"/>
    <p:sldId id="328" r:id="rId37"/>
    <p:sldId id="331" r:id="rId38"/>
    <p:sldId id="262" r:id="rId39"/>
    <p:sldId id="332" r:id="rId40"/>
    <p:sldId id="263" r:id="rId41"/>
    <p:sldId id="264" r:id="rId42"/>
    <p:sldId id="265" r:id="rId43"/>
    <p:sldId id="266" r:id="rId44"/>
    <p:sldId id="267" r:id="rId45"/>
    <p:sldId id="268" r:id="rId46"/>
    <p:sldId id="269" r:id="rId47"/>
    <p:sldId id="270" r:id="rId48"/>
    <p:sldId id="271" r:id="rId49"/>
    <p:sldId id="333" r:id="rId50"/>
    <p:sldId id="338" r:id="rId51"/>
    <p:sldId id="272" r:id="rId52"/>
    <p:sldId id="334" r:id="rId53"/>
    <p:sldId id="341" r:id="rId54"/>
    <p:sldId id="342" r:id="rId55"/>
    <p:sldId id="335" r:id="rId56"/>
    <p:sldId id="336" r:id="rId57"/>
    <p:sldId id="337" r:id="rId58"/>
    <p:sldId id="275" r:id="rId59"/>
    <p:sldId id="339" r:id="rId60"/>
    <p:sldId id="340" r:id="rId61"/>
    <p:sldId id="276" r:id="rId62"/>
    <p:sldId id="277" r:id="rId63"/>
    <p:sldId id="278" r:id="rId64"/>
    <p:sldId id="279" r:id="rId65"/>
    <p:sldId id="280" r:id="rId66"/>
    <p:sldId id="282" r:id="rId67"/>
    <p:sldId id="283" r:id="rId68"/>
    <p:sldId id="285" r:id="rId69"/>
    <p:sldId id="286" r:id="rId70"/>
    <p:sldId id="287" r:id="rId71"/>
    <p:sldId id="288" r:id="rId72"/>
    <p:sldId id="289" r:id="rId73"/>
    <p:sldId id="290" r:id="rId74"/>
    <p:sldId id="291" r:id="rId75"/>
    <p:sldId id="292" r:id="rId76"/>
    <p:sldId id="293" r:id="rId77"/>
    <p:sldId id="294" r:id="rId78"/>
    <p:sldId id="295" r:id="rId79"/>
    <p:sldId id="296" r:id="rId80"/>
    <p:sldId id="297" r:id="rId81"/>
  </p:sldIdLst>
  <p:sldSz cx="10693400" cy="7562850"/>
  <p:notesSz cx="10693400" cy="756285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34" autoAdjust="0"/>
  </p:normalViewPr>
  <p:slideViewPr>
    <p:cSldViewPr>
      <p:cViewPr varScale="1">
        <p:scale>
          <a:sx n="61" d="100"/>
          <a:sy n="61" d="100"/>
        </p:scale>
        <p:origin x="1278"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8AB2BE5C-6FCF-41D8-A726-5AA7A9DEDB97}" type="datetimeFigureOut">
              <a:rPr lang="tr-TR" smtClean="0"/>
              <a:t>25.3.2020</a:t>
            </a:fld>
            <a:endParaRPr lang="tr-TR"/>
          </a:p>
        </p:txBody>
      </p:sp>
      <p:sp>
        <p:nvSpPr>
          <p:cNvPr id="4" name="Slayt Görüntüsü Yer Tutucusu 3"/>
          <p:cNvSpPr>
            <a:spLocks noGrp="1" noRot="1" noChangeAspect="1"/>
          </p:cNvSpPr>
          <p:nvPr>
            <p:ph type="sldImg" idx="2"/>
          </p:nvPr>
        </p:nvSpPr>
        <p:spPr>
          <a:xfrm>
            <a:off x="3543300" y="946150"/>
            <a:ext cx="3606800" cy="2551113"/>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848CB5A5-DB63-4E68-89FB-E8D91A5F07AE}" type="slidenum">
              <a:rPr lang="tr-TR" smtClean="0"/>
              <a:t>‹#›</a:t>
            </a:fld>
            <a:endParaRPr lang="tr-TR"/>
          </a:p>
        </p:txBody>
      </p:sp>
    </p:spTree>
    <p:extLst>
      <p:ext uri="{BB962C8B-B14F-4D97-AF65-F5344CB8AC3E}">
        <p14:creationId xmlns:p14="http://schemas.microsoft.com/office/powerpoint/2010/main" val="251948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48CB5A5-DB63-4E68-89FB-E8D91A5F07AE}" type="slidenum">
              <a:rPr lang="tr-TR" smtClean="0"/>
              <a:t>52</a:t>
            </a:fld>
            <a:endParaRPr lang="tr-TR"/>
          </a:p>
        </p:txBody>
      </p:sp>
    </p:spTree>
    <p:extLst>
      <p:ext uri="{BB962C8B-B14F-4D97-AF65-F5344CB8AC3E}">
        <p14:creationId xmlns:p14="http://schemas.microsoft.com/office/powerpoint/2010/main" val="360734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3/25/2020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1">
                <a:solidFill>
                  <a:srgbClr val="FF0000"/>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7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3/25/2020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1">
                <a:solidFill>
                  <a:srgbClr val="FF0000"/>
                </a:solidFill>
                <a:latin typeface="Arial"/>
                <a:cs typeface="Arial"/>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3/25/2020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16" name="bk object 16"/>
          <p:cNvSpPr/>
          <p:nvPr/>
        </p:nvSpPr>
        <p:spPr>
          <a:xfrm>
            <a:off x="9518777" y="348995"/>
            <a:ext cx="381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862850" y="348995"/>
            <a:ext cx="0" cy="6858000"/>
          </a:xfrm>
          <a:custGeom>
            <a:avLst/>
            <a:gdLst/>
            <a:ahLst/>
            <a:cxnLst/>
            <a:rect l="l" t="t" r="r" b="b"/>
            <a:pathLst>
              <a:path h="6858000">
                <a:moveTo>
                  <a:pt x="0" y="0"/>
                </a:moveTo>
                <a:lnTo>
                  <a:pt x="0" y="6858000"/>
                </a:lnTo>
              </a:path>
            </a:pathLst>
          </a:custGeom>
          <a:ln w="34290">
            <a:solidFill>
              <a:srgbClr val="FEC3AE"/>
            </a:solidFill>
          </a:ln>
        </p:spPr>
        <p:txBody>
          <a:bodyPr wrap="square" lIns="0" tIns="0" rIns="0" bIns="0" rtlCol="0"/>
          <a:lstStyle/>
          <a:p>
            <a:endParaRPr/>
          </a:p>
        </p:txBody>
      </p:sp>
      <p:sp>
        <p:nvSpPr>
          <p:cNvPr id="18" name="bk object 18"/>
          <p:cNvSpPr/>
          <p:nvPr/>
        </p:nvSpPr>
        <p:spPr>
          <a:xfrm>
            <a:off x="828560" y="348995"/>
            <a:ext cx="0" cy="6858000"/>
          </a:xfrm>
          <a:custGeom>
            <a:avLst/>
            <a:gdLst/>
            <a:ahLst/>
            <a:cxnLst/>
            <a:rect l="l" t="t" r="r" b="b"/>
            <a:pathLst>
              <a:path h="6858000">
                <a:moveTo>
                  <a:pt x="0" y="0"/>
                </a:moveTo>
                <a:lnTo>
                  <a:pt x="0" y="6858000"/>
                </a:lnTo>
              </a:path>
            </a:pathLst>
          </a:custGeom>
          <a:ln w="11430">
            <a:solidFill>
              <a:srgbClr val="FEC3AE"/>
            </a:solidFill>
          </a:ln>
        </p:spPr>
        <p:txBody>
          <a:bodyPr wrap="square" lIns="0" tIns="0" rIns="0" bIns="0" rtlCol="0"/>
          <a:lstStyle/>
          <a:p>
            <a:endParaRPr/>
          </a:p>
        </p:txBody>
      </p:sp>
      <p:sp>
        <p:nvSpPr>
          <p:cNvPr id="19" name="bk object 19"/>
          <p:cNvSpPr/>
          <p:nvPr/>
        </p:nvSpPr>
        <p:spPr>
          <a:xfrm>
            <a:off x="9614027" y="348995"/>
            <a:ext cx="304800" cy="6858000"/>
          </a:xfrm>
          <a:prstGeom prst="rect">
            <a:avLst/>
          </a:prstGeom>
          <a:blipFill>
            <a:blip r:embed="rId3" cstate="print"/>
            <a:stretch>
              <a:fillRect/>
            </a:stretch>
          </a:blipFill>
        </p:spPr>
        <p:txBody>
          <a:bodyPr wrap="square" lIns="0" tIns="0" rIns="0" bIns="0" rtlCol="0"/>
          <a:lstStyle/>
          <a:p>
            <a:endParaRPr/>
          </a:p>
        </p:txBody>
      </p:sp>
      <p:sp>
        <p:nvSpPr>
          <p:cNvPr id="20" name="bk object 20"/>
          <p:cNvSpPr/>
          <p:nvPr/>
        </p:nvSpPr>
        <p:spPr>
          <a:xfrm>
            <a:off x="9690620" y="348995"/>
            <a:ext cx="0" cy="6858000"/>
          </a:xfrm>
          <a:custGeom>
            <a:avLst/>
            <a:gdLst/>
            <a:ahLst/>
            <a:cxnLst/>
            <a:rect l="l" t="t" r="r" b="b"/>
            <a:pathLst>
              <a:path h="6858000">
                <a:moveTo>
                  <a:pt x="0" y="0"/>
                </a:moveTo>
                <a:lnTo>
                  <a:pt x="0" y="6858000"/>
                </a:lnTo>
              </a:path>
            </a:pathLst>
          </a:custGeom>
          <a:ln w="9906">
            <a:solidFill>
              <a:srgbClr val="FE8637"/>
            </a:solidFill>
          </a:ln>
        </p:spPr>
        <p:txBody>
          <a:bodyPr wrap="square" lIns="0" tIns="0" rIns="0" bIns="0" rtlCol="0"/>
          <a:lstStyle/>
          <a:p>
            <a:endParaRPr/>
          </a:p>
        </p:txBody>
      </p:sp>
      <p:sp>
        <p:nvSpPr>
          <p:cNvPr id="21" name="bk object 21"/>
          <p:cNvSpPr/>
          <p:nvPr/>
        </p:nvSpPr>
        <p:spPr>
          <a:xfrm>
            <a:off x="8932049" y="6063996"/>
            <a:ext cx="548640" cy="549910"/>
          </a:xfrm>
          <a:custGeom>
            <a:avLst/>
            <a:gdLst/>
            <a:ahLst/>
            <a:cxnLst/>
            <a:rect l="l" t="t" r="r" b="b"/>
            <a:pathLst>
              <a:path w="548640" h="549909">
                <a:moveTo>
                  <a:pt x="548640" y="275082"/>
                </a:moveTo>
                <a:lnTo>
                  <a:pt x="544224" y="225710"/>
                </a:lnTo>
                <a:lnTo>
                  <a:pt x="531493" y="179212"/>
                </a:lnTo>
                <a:lnTo>
                  <a:pt x="511217" y="136369"/>
                </a:lnTo>
                <a:lnTo>
                  <a:pt x="484167" y="97967"/>
                </a:lnTo>
                <a:lnTo>
                  <a:pt x="451116" y="64789"/>
                </a:lnTo>
                <a:lnTo>
                  <a:pt x="412834" y="37620"/>
                </a:lnTo>
                <a:lnTo>
                  <a:pt x="370093" y="17242"/>
                </a:lnTo>
                <a:lnTo>
                  <a:pt x="323664" y="4441"/>
                </a:lnTo>
                <a:lnTo>
                  <a:pt x="274320" y="0"/>
                </a:lnTo>
                <a:lnTo>
                  <a:pt x="224975" y="4441"/>
                </a:lnTo>
                <a:lnTo>
                  <a:pt x="178546" y="17242"/>
                </a:lnTo>
                <a:lnTo>
                  <a:pt x="135805" y="37620"/>
                </a:lnTo>
                <a:lnTo>
                  <a:pt x="97523" y="64789"/>
                </a:lnTo>
                <a:lnTo>
                  <a:pt x="64472" y="97967"/>
                </a:lnTo>
                <a:lnTo>
                  <a:pt x="37422" y="136369"/>
                </a:lnTo>
                <a:lnTo>
                  <a:pt x="17146" y="179212"/>
                </a:lnTo>
                <a:lnTo>
                  <a:pt x="4415" y="225710"/>
                </a:lnTo>
                <a:lnTo>
                  <a:pt x="0" y="275082"/>
                </a:lnTo>
                <a:lnTo>
                  <a:pt x="4415" y="324426"/>
                </a:lnTo>
                <a:lnTo>
                  <a:pt x="17146" y="370855"/>
                </a:lnTo>
                <a:lnTo>
                  <a:pt x="37422" y="413596"/>
                </a:lnTo>
                <a:lnTo>
                  <a:pt x="64472" y="451878"/>
                </a:lnTo>
                <a:lnTo>
                  <a:pt x="97523" y="484929"/>
                </a:lnTo>
                <a:lnTo>
                  <a:pt x="135805" y="511979"/>
                </a:lnTo>
                <a:lnTo>
                  <a:pt x="178546" y="532255"/>
                </a:lnTo>
                <a:lnTo>
                  <a:pt x="224975" y="544986"/>
                </a:lnTo>
                <a:lnTo>
                  <a:pt x="274320" y="549402"/>
                </a:lnTo>
                <a:lnTo>
                  <a:pt x="323664" y="544986"/>
                </a:lnTo>
                <a:lnTo>
                  <a:pt x="370093" y="532255"/>
                </a:lnTo>
                <a:lnTo>
                  <a:pt x="412834" y="511979"/>
                </a:lnTo>
                <a:lnTo>
                  <a:pt x="451116" y="484929"/>
                </a:lnTo>
                <a:lnTo>
                  <a:pt x="484167" y="451878"/>
                </a:lnTo>
                <a:lnTo>
                  <a:pt x="511217" y="413596"/>
                </a:lnTo>
                <a:lnTo>
                  <a:pt x="531493" y="370855"/>
                </a:lnTo>
                <a:lnTo>
                  <a:pt x="544224" y="324426"/>
                </a:lnTo>
                <a:lnTo>
                  <a:pt x="548640" y="275082"/>
                </a:lnTo>
                <a:close/>
              </a:path>
            </a:pathLst>
          </a:custGeom>
          <a:solidFill>
            <a:srgbClr val="FE8637"/>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1" i="1">
                <a:solidFill>
                  <a:srgbClr val="FF0000"/>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3/25/2020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3/25/2020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399789" y="4166870"/>
            <a:ext cx="3893820" cy="635635"/>
          </a:xfrm>
          <a:prstGeom prst="rect">
            <a:avLst/>
          </a:prstGeom>
        </p:spPr>
        <p:txBody>
          <a:bodyPr wrap="square" lIns="0" tIns="0" rIns="0" bIns="0">
            <a:spAutoFit/>
          </a:bodyPr>
          <a:lstStyle>
            <a:lvl1pPr>
              <a:defRPr sz="4000" b="1" i="1">
                <a:solidFill>
                  <a:srgbClr val="FF0000"/>
                </a:solidFill>
                <a:latin typeface="Arial"/>
                <a:cs typeface="Arial"/>
              </a:defRPr>
            </a:lvl1pPr>
          </a:lstStyle>
          <a:p>
            <a:endParaRPr/>
          </a:p>
        </p:txBody>
      </p:sp>
      <p:sp>
        <p:nvSpPr>
          <p:cNvPr id="3" name="Holder 3"/>
          <p:cNvSpPr>
            <a:spLocks noGrp="1"/>
          </p:cNvSpPr>
          <p:nvPr>
            <p:ph type="body" idx="1"/>
          </p:nvPr>
        </p:nvSpPr>
        <p:spPr>
          <a:xfrm>
            <a:off x="1181996" y="1610062"/>
            <a:ext cx="7533640" cy="4524375"/>
          </a:xfrm>
          <a:prstGeom prst="rect">
            <a:avLst/>
          </a:prstGeom>
        </p:spPr>
        <p:txBody>
          <a:bodyPr wrap="square" lIns="0" tIns="0" rIns="0" bIns="0">
            <a:spAutoFit/>
          </a:bodyPr>
          <a:lstStyle>
            <a:lvl1pPr>
              <a:defRPr sz="17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3/25/2020</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308100" y="1876425"/>
            <a:ext cx="8812904" cy="2723823"/>
          </a:xfrm>
          <a:effectLst>
            <a:outerShdw blurRad="40000" dist="20000" dir="5400000" rotWithShape="0">
              <a:srgbClr val="000000">
                <a:alpha val="38000"/>
              </a:srgbClr>
            </a:outerShdw>
            <a:softEdge rad="317500"/>
          </a:effectLst>
          <a:scene3d>
            <a:camera prst="perspectiveFront"/>
            <a:lightRig rig="threePt" dir="t"/>
          </a:scene3d>
        </p:spPr>
        <p:style>
          <a:lnRef idx="1">
            <a:schemeClr val="accent4"/>
          </a:lnRef>
          <a:fillRef idx="2">
            <a:schemeClr val="accent4"/>
          </a:fillRef>
          <a:effectRef idx="1">
            <a:schemeClr val="accent4"/>
          </a:effectRef>
          <a:fontRef idx="minor">
            <a:schemeClr val="dk1"/>
          </a:fontRef>
        </p:style>
        <p:txBody>
          <a:bodyPr/>
          <a:lstStyle/>
          <a:p>
            <a:pPr algn="ctr"/>
            <a:r>
              <a:rPr lang="tr-TR" sz="4000" spc="-5" dirty="0">
                <a:solidFill>
                  <a:srgbClr val="FF0000"/>
                </a:solidFill>
              </a:rPr>
              <a:t>DNA </a:t>
            </a:r>
            <a:r>
              <a:rPr lang="tr-TR" sz="4000" spc="-5" dirty="0" smtClean="0">
                <a:solidFill>
                  <a:srgbClr val="FF0000"/>
                </a:solidFill>
              </a:rPr>
              <a:t>REPLİKASYONU,</a:t>
            </a:r>
          </a:p>
          <a:p>
            <a:pPr algn="ctr"/>
            <a:r>
              <a:rPr lang="tr-TR" sz="4000" spc="-5" dirty="0" smtClean="0">
                <a:solidFill>
                  <a:srgbClr val="FF0000"/>
                </a:solidFill>
              </a:rPr>
              <a:t>TRANKR</a:t>
            </a:r>
            <a:r>
              <a:rPr lang="tr-TR" sz="4000" dirty="0" smtClean="0">
                <a:solidFill>
                  <a:srgbClr val="FF0000"/>
                </a:solidFill>
              </a:rPr>
              <a:t>İ</a:t>
            </a:r>
            <a:r>
              <a:rPr lang="tr-TR" sz="4000" spc="-5" dirty="0" smtClean="0">
                <a:solidFill>
                  <a:srgbClr val="FF0000"/>
                </a:solidFill>
              </a:rPr>
              <a:t>PS</a:t>
            </a:r>
            <a:r>
              <a:rPr lang="tr-TR" sz="4000" dirty="0" smtClean="0">
                <a:solidFill>
                  <a:srgbClr val="FF0000"/>
                </a:solidFill>
              </a:rPr>
              <a:t>İYON</a:t>
            </a:r>
            <a:r>
              <a:rPr lang="tr-TR" sz="4000" dirty="0">
                <a:solidFill>
                  <a:srgbClr val="FF0000"/>
                </a:solidFill>
              </a:rPr>
              <a:t/>
            </a:r>
            <a:br>
              <a:rPr lang="tr-TR" sz="4000" dirty="0">
                <a:solidFill>
                  <a:srgbClr val="FF0000"/>
                </a:solidFill>
              </a:rPr>
            </a:br>
            <a:r>
              <a:rPr lang="tr-TR" sz="4000" spc="-5" dirty="0">
                <a:solidFill>
                  <a:srgbClr val="FF0000"/>
                </a:solidFill>
              </a:rPr>
              <a:t>VE</a:t>
            </a:r>
            <a:r>
              <a:rPr lang="tr-TR" sz="4000" dirty="0">
                <a:solidFill>
                  <a:srgbClr val="FF0000"/>
                </a:solidFill>
              </a:rPr>
              <a:t/>
            </a:r>
            <a:br>
              <a:rPr lang="tr-TR" sz="4000" dirty="0">
                <a:solidFill>
                  <a:srgbClr val="FF0000"/>
                </a:solidFill>
              </a:rPr>
            </a:br>
            <a:r>
              <a:rPr lang="tr-TR" sz="4000" dirty="0">
                <a:solidFill>
                  <a:srgbClr val="FF0000"/>
                </a:solidFill>
              </a:rPr>
              <a:t>TRANSLASYON</a:t>
            </a:r>
          </a:p>
          <a:p>
            <a:endParaRPr lang="tr-TR" dirty="0"/>
          </a:p>
        </p:txBody>
      </p:sp>
    </p:spTree>
    <p:extLst>
      <p:ext uri="{BB962C8B-B14F-4D97-AF65-F5344CB8AC3E}">
        <p14:creationId xmlns:p14="http://schemas.microsoft.com/office/powerpoint/2010/main" val="14603792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6261100" y="3629025"/>
            <a:ext cx="4273584" cy="3200400"/>
          </a:xfrm>
          <a:prstGeom prst="rect">
            <a:avLst/>
          </a:prstGeom>
        </p:spPr>
      </p:pic>
      <p:sp>
        <p:nvSpPr>
          <p:cNvPr id="2" name="Unvan 1"/>
          <p:cNvSpPr>
            <a:spLocks noGrp="1"/>
          </p:cNvSpPr>
          <p:nvPr>
            <p:ph type="ctrTitle"/>
          </p:nvPr>
        </p:nvSpPr>
        <p:spPr>
          <a:xfrm>
            <a:off x="306466" y="200025"/>
            <a:ext cx="9891395" cy="1969770"/>
          </a:xfrm>
        </p:spPr>
        <p:txBody>
          <a:bodyPr/>
          <a:lstStyle/>
          <a:p>
            <a:pPr algn="just"/>
            <a:r>
              <a:rPr lang="tr-TR" dirty="0" smtClean="0"/>
              <a:t>Hücrede Neden DNA </a:t>
            </a:r>
            <a:r>
              <a:rPr lang="tr-TR" dirty="0" err="1" smtClean="0"/>
              <a:t>Replike</a:t>
            </a:r>
            <a:r>
              <a:rPr lang="tr-TR" dirty="0" smtClean="0"/>
              <a:t> Olur?</a:t>
            </a:r>
            <a:r>
              <a:rPr lang="tr-TR" dirty="0"/>
              <a:t/>
            </a:r>
            <a:br>
              <a:rPr lang="tr-TR" dirty="0"/>
            </a:br>
            <a:r>
              <a:rPr lang="tr-TR" dirty="0" smtClean="0"/>
              <a:t/>
            </a:r>
            <a:br>
              <a:rPr lang="tr-TR" dirty="0" smtClean="0"/>
            </a:br>
            <a:r>
              <a:rPr lang="tr-TR" sz="2400" dirty="0" smtClean="0"/>
              <a:t>Mitoz </a:t>
            </a:r>
            <a:r>
              <a:rPr lang="tr-TR" sz="2400" dirty="0"/>
              <a:t>Bölünmenin Gerçekleşmesi İçin S Evresinde </a:t>
            </a:r>
            <a:r>
              <a:rPr lang="tr-TR" sz="2400" dirty="0" smtClean="0"/>
              <a:t>DNA’ </a:t>
            </a:r>
            <a:r>
              <a:rPr lang="tr-TR" sz="2400" dirty="0" err="1" smtClean="0"/>
              <a:t>nın</a:t>
            </a:r>
            <a:r>
              <a:rPr lang="tr-TR" sz="2400" dirty="0" smtClean="0"/>
              <a:t> 2 Katına </a:t>
            </a:r>
            <a:r>
              <a:rPr lang="tr-TR" sz="2400" dirty="0"/>
              <a:t>Çıkması Gerekmektedir</a:t>
            </a:r>
          </a:p>
        </p:txBody>
      </p:sp>
      <p:sp>
        <p:nvSpPr>
          <p:cNvPr id="3" name="Alt Başlık 2"/>
          <p:cNvSpPr>
            <a:spLocks noGrp="1"/>
          </p:cNvSpPr>
          <p:nvPr>
            <p:ph type="subTitle" idx="4"/>
          </p:nvPr>
        </p:nvSpPr>
        <p:spPr>
          <a:xfrm>
            <a:off x="165100" y="2218968"/>
            <a:ext cx="6629400" cy="4801314"/>
          </a:xfrm>
        </p:spPr>
        <p:txBody>
          <a:bodyPr/>
          <a:lstStyle/>
          <a:p>
            <a:pPr marL="285750" indent="-285750">
              <a:buFont typeface="Wingdings" panose="05000000000000000000" pitchFamily="2" charset="2"/>
              <a:buChar char="Ø"/>
            </a:pPr>
            <a:r>
              <a:rPr lang="tr-TR" sz="2400" b="1" i="1" dirty="0" smtClean="0"/>
              <a:t>Hücre </a:t>
            </a:r>
            <a:r>
              <a:rPr lang="tr-TR" sz="2400" b="1" i="1" dirty="0"/>
              <a:t>yaşam döngüsü G1, S, G2 </a:t>
            </a:r>
            <a:r>
              <a:rPr lang="tr-TR" sz="2400" b="1" i="1" dirty="0" smtClean="0"/>
              <a:t>, </a:t>
            </a:r>
            <a:r>
              <a:rPr lang="tr-TR" sz="2400" b="1" i="1" dirty="0" err="1" smtClean="0"/>
              <a:t>Mitoz,evreleri</a:t>
            </a:r>
            <a:r>
              <a:rPr lang="tr-TR" sz="2400" b="1" i="1" dirty="0" smtClean="0"/>
              <a:t> </a:t>
            </a:r>
            <a:r>
              <a:rPr lang="tr-TR" sz="2400" b="1" i="1" dirty="0"/>
              <a:t>ile tamamlar.</a:t>
            </a:r>
          </a:p>
          <a:p>
            <a:pPr marL="285750" indent="-285750">
              <a:buFont typeface="Wingdings" panose="05000000000000000000" pitchFamily="2" charset="2"/>
              <a:buChar char="Ø"/>
            </a:pPr>
            <a:r>
              <a:rPr lang="tr-TR" sz="2400" b="1" i="1" dirty="0" smtClean="0"/>
              <a:t>G1 </a:t>
            </a:r>
            <a:r>
              <a:rPr lang="tr-TR" sz="2400" i="1" dirty="0"/>
              <a:t>(2n) </a:t>
            </a:r>
            <a:r>
              <a:rPr lang="tr-TR" sz="2400" dirty="0" err="1"/>
              <a:t>replikasyonun</a:t>
            </a:r>
            <a:r>
              <a:rPr lang="tr-TR" sz="2400" dirty="0"/>
              <a:t> yapılmasına </a:t>
            </a:r>
            <a:r>
              <a:rPr lang="tr-TR" sz="2400" dirty="0" smtClean="0"/>
              <a:t>hazırlık oluşturan </a:t>
            </a:r>
            <a:r>
              <a:rPr lang="tr-TR" sz="2400" dirty="0" err="1" smtClean="0"/>
              <a:t>metabolik</a:t>
            </a:r>
            <a:r>
              <a:rPr lang="tr-TR" sz="2400" dirty="0" smtClean="0"/>
              <a:t> olaylar </a:t>
            </a:r>
            <a:r>
              <a:rPr lang="tr-TR" sz="2400" dirty="0" err="1" smtClean="0"/>
              <a:t>grçekleşir</a:t>
            </a:r>
            <a:r>
              <a:rPr lang="tr-TR" sz="2400" dirty="0" smtClean="0"/>
              <a:t>. RNA </a:t>
            </a:r>
            <a:r>
              <a:rPr lang="tr-TR" sz="2400" dirty="0"/>
              <a:t>ve protein sentezi</a:t>
            </a:r>
          </a:p>
          <a:p>
            <a:pPr marL="285750" indent="-285750">
              <a:buFont typeface="Wingdings" panose="05000000000000000000" pitchFamily="2" charset="2"/>
              <a:buChar char="Ø"/>
            </a:pPr>
            <a:r>
              <a:rPr lang="pl-PL" sz="2400" b="1" i="1" dirty="0" smtClean="0"/>
              <a:t>S </a:t>
            </a:r>
            <a:r>
              <a:rPr lang="pl-PL" sz="2400" i="1" dirty="0"/>
              <a:t>(</a:t>
            </a:r>
            <a:r>
              <a:rPr lang="pl-PL" sz="2400" i="1" dirty="0" smtClean="0"/>
              <a:t>2n</a:t>
            </a:r>
            <a:r>
              <a:rPr lang="tr-TR" sz="2400" i="1" dirty="0" smtClean="0"/>
              <a:t>    </a:t>
            </a:r>
            <a:r>
              <a:rPr lang="pl-PL" sz="2400" i="1" dirty="0" smtClean="0"/>
              <a:t>4n</a:t>
            </a:r>
            <a:r>
              <a:rPr lang="pl-PL" sz="2400" i="1" dirty="0"/>
              <a:t>) </a:t>
            </a:r>
            <a:r>
              <a:rPr lang="pl-PL" sz="2400" dirty="0"/>
              <a:t>DNA replikasyonu</a:t>
            </a:r>
          </a:p>
          <a:p>
            <a:pPr marL="285750" indent="-285750">
              <a:buFont typeface="Wingdings" panose="05000000000000000000" pitchFamily="2" charset="2"/>
              <a:buChar char="Ø"/>
            </a:pPr>
            <a:r>
              <a:rPr lang="tr-TR" sz="2400" b="1" i="1" dirty="0" smtClean="0"/>
              <a:t>G2 </a:t>
            </a:r>
            <a:r>
              <a:rPr lang="tr-TR" sz="2400" i="1" dirty="0"/>
              <a:t>(4n) </a:t>
            </a:r>
            <a:r>
              <a:rPr lang="tr-TR" sz="2400" dirty="0"/>
              <a:t>mitoz bölünmeye hazırlık </a:t>
            </a:r>
            <a:r>
              <a:rPr lang="tr-TR" sz="2400" dirty="0" smtClean="0"/>
              <a:t>oluşturan </a:t>
            </a:r>
            <a:r>
              <a:rPr lang="tr-TR" sz="2400" dirty="0" err="1" smtClean="0"/>
              <a:t>metabolik</a:t>
            </a:r>
            <a:r>
              <a:rPr lang="tr-TR" sz="2400" dirty="0" smtClean="0"/>
              <a:t> </a:t>
            </a:r>
            <a:r>
              <a:rPr lang="tr-TR" sz="2400" dirty="0"/>
              <a:t>olaylar</a:t>
            </a:r>
          </a:p>
          <a:p>
            <a:pPr marL="285750" indent="-285750">
              <a:buFont typeface="Wingdings" panose="05000000000000000000" pitchFamily="2" charset="2"/>
              <a:buChar char="Ø"/>
            </a:pPr>
            <a:r>
              <a:rPr lang="pt-BR" sz="2400" b="1" i="1" dirty="0" smtClean="0"/>
              <a:t>M </a:t>
            </a:r>
            <a:r>
              <a:rPr lang="pt-BR" sz="2400" i="1" dirty="0"/>
              <a:t>(</a:t>
            </a:r>
            <a:r>
              <a:rPr lang="pt-BR" sz="2400" i="1" dirty="0" smtClean="0"/>
              <a:t>4n</a:t>
            </a:r>
            <a:r>
              <a:rPr lang="tr-TR" sz="2400" dirty="0"/>
              <a:t> </a:t>
            </a:r>
            <a:r>
              <a:rPr lang="tr-TR" sz="2400" dirty="0" smtClean="0"/>
              <a:t>   </a:t>
            </a:r>
            <a:r>
              <a:rPr lang="pt-BR" sz="2400" i="1" dirty="0" smtClean="0"/>
              <a:t>2n</a:t>
            </a:r>
            <a:r>
              <a:rPr lang="pt-BR" sz="2400" i="1" dirty="0"/>
              <a:t>) </a:t>
            </a:r>
            <a:r>
              <a:rPr lang="pt-BR" sz="2400" dirty="0"/>
              <a:t>mitoz bölünme</a:t>
            </a:r>
          </a:p>
          <a:p>
            <a:pPr marL="285750" indent="-285750">
              <a:buFont typeface="Wingdings" panose="05000000000000000000" pitchFamily="2" charset="2"/>
              <a:buChar char="Ø"/>
            </a:pPr>
            <a:r>
              <a:rPr lang="tr-TR" sz="2400" b="1" dirty="0" smtClean="0"/>
              <a:t>G0 </a:t>
            </a:r>
            <a:r>
              <a:rPr lang="tr-TR" sz="2400" dirty="0"/>
              <a:t>farklılaşmasını tamamlamış </a:t>
            </a:r>
            <a:r>
              <a:rPr lang="tr-TR" sz="2400" dirty="0" smtClean="0"/>
              <a:t>hücrelerin dinlenme </a:t>
            </a:r>
            <a:r>
              <a:rPr lang="tr-TR" sz="2400" dirty="0"/>
              <a:t>evresi</a:t>
            </a:r>
          </a:p>
          <a:p>
            <a:pPr marL="285750" indent="-285750">
              <a:buFont typeface="Wingdings" panose="05000000000000000000" pitchFamily="2" charset="2"/>
              <a:buChar char="Ø"/>
            </a:pPr>
            <a:r>
              <a:rPr lang="tr-TR" sz="2400" dirty="0" smtClean="0"/>
              <a:t> </a:t>
            </a:r>
            <a:r>
              <a:rPr lang="tr-TR" sz="2400" b="1" i="1" dirty="0"/>
              <a:t>Her hücre bölünmesinde </a:t>
            </a:r>
            <a:r>
              <a:rPr lang="tr-TR" sz="2400" b="1" i="1" dirty="0" smtClean="0"/>
              <a:t>DNA </a:t>
            </a:r>
            <a:r>
              <a:rPr lang="tr-TR" sz="2400" b="1" i="1" dirty="0" err="1" smtClean="0"/>
              <a:t>replikasyonu</a:t>
            </a:r>
            <a:r>
              <a:rPr lang="tr-TR" sz="2400" b="1" i="1" dirty="0" smtClean="0"/>
              <a:t> </a:t>
            </a:r>
            <a:r>
              <a:rPr lang="tr-TR" sz="2400" b="1" i="1" dirty="0"/>
              <a:t>olur.</a:t>
            </a:r>
            <a:endParaRPr lang="tr-TR" sz="2400" dirty="0"/>
          </a:p>
        </p:txBody>
      </p:sp>
      <p:cxnSp>
        <p:nvCxnSpPr>
          <p:cNvPr id="9" name="Düz Ok Bağlayıcısı 8"/>
          <p:cNvCxnSpPr/>
          <p:nvPr/>
        </p:nvCxnSpPr>
        <p:spPr>
          <a:xfrm>
            <a:off x="1384300" y="4619625"/>
            <a:ext cx="2286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1" name="Resim 10"/>
          <p:cNvPicPr>
            <a:picLocks noChangeAspect="1"/>
          </p:cNvPicPr>
          <p:nvPr/>
        </p:nvPicPr>
        <p:blipFill>
          <a:blip r:embed="rId3"/>
          <a:stretch>
            <a:fillRect/>
          </a:stretch>
        </p:blipFill>
        <p:spPr>
          <a:xfrm>
            <a:off x="1402682" y="5610225"/>
            <a:ext cx="310923" cy="158510"/>
          </a:xfrm>
          <a:prstGeom prst="rect">
            <a:avLst/>
          </a:prstGeom>
        </p:spPr>
      </p:pic>
    </p:spTree>
    <p:extLst>
      <p:ext uri="{BB962C8B-B14F-4D97-AF65-F5344CB8AC3E}">
        <p14:creationId xmlns:p14="http://schemas.microsoft.com/office/powerpoint/2010/main" val="2353181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65100" y="352425"/>
            <a:ext cx="10363200" cy="1231106"/>
          </a:xfrm>
        </p:spPr>
        <p:txBody>
          <a:bodyPr/>
          <a:lstStyle/>
          <a:p>
            <a:r>
              <a:rPr lang="tr-TR" dirty="0"/>
              <a:t>DNA’nın Kendini Eşlemesi- </a:t>
            </a:r>
            <a:r>
              <a:rPr lang="tr-TR" dirty="0" err="1"/>
              <a:t>Replikasyon</a:t>
            </a:r>
            <a:endParaRPr lang="tr-TR" dirty="0"/>
          </a:p>
        </p:txBody>
      </p:sp>
      <p:sp>
        <p:nvSpPr>
          <p:cNvPr id="3" name="Alt Başlık 2"/>
          <p:cNvSpPr>
            <a:spLocks noGrp="1"/>
          </p:cNvSpPr>
          <p:nvPr>
            <p:ph type="subTitle" idx="4"/>
          </p:nvPr>
        </p:nvSpPr>
        <p:spPr>
          <a:xfrm>
            <a:off x="317500" y="1124887"/>
            <a:ext cx="6324600" cy="2585323"/>
          </a:xfrm>
        </p:spPr>
        <p:txBody>
          <a:bodyPr/>
          <a:lstStyle/>
          <a:p>
            <a:pPr marL="457200" indent="-457200">
              <a:buFont typeface="Wingdings" panose="05000000000000000000" pitchFamily="2" charset="2"/>
              <a:buChar char="Ø"/>
            </a:pPr>
            <a:r>
              <a:rPr lang="tr-TR" sz="2800" dirty="0" smtClean="0"/>
              <a:t>DNA </a:t>
            </a:r>
            <a:r>
              <a:rPr lang="tr-TR" sz="2800" dirty="0"/>
              <a:t>kendini eşlerken fermuar şeklinde </a:t>
            </a:r>
            <a:r>
              <a:rPr lang="tr-TR" sz="2800" dirty="0" smtClean="0"/>
              <a:t>açılır ve sitoplazmadan </a:t>
            </a:r>
            <a:r>
              <a:rPr lang="tr-TR" sz="2800" dirty="0"/>
              <a:t>alınan nükleotidler </a:t>
            </a:r>
            <a:r>
              <a:rPr lang="tr-TR" sz="2800" dirty="0" smtClean="0"/>
              <a:t>kalıp DNA’ya </a:t>
            </a:r>
            <a:r>
              <a:rPr lang="tr-TR" sz="2800" dirty="0"/>
              <a:t>bağlanarak YENİ ipliği oluştururlar.</a:t>
            </a:r>
          </a:p>
          <a:p>
            <a:pPr marL="457200" indent="-457200">
              <a:buFont typeface="Wingdings" panose="05000000000000000000" pitchFamily="2" charset="2"/>
              <a:buChar char="Ø"/>
            </a:pPr>
            <a:r>
              <a:rPr lang="tr-TR" sz="2800" dirty="0" smtClean="0"/>
              <a:t>Böylece </a:t>
            </a:r>
            <a:r>
              <a:rPr lang="tr-TR" sz="2800" dirty="0"/>
              <a:t>genetik şifrenin değişmediği iki </a:t>
            </a:r>
            <a:r>
              <a:rPr lang="tr-TR" sz="2800" dirty="0" smtClean="0"/>
              <a:t>DNA oluşur</a:t>
            </a:r>
            <a:endParaRPr lang="tr-TR" sz="2800" dirty="0"/>
          </a:p>
        </p:txBody>
      </p:sp>
      <p:pic>
        <p:nvPicPr>
          <p:cNvPr id="4" name="Resim 3"/>
          <p:cNvPicPr>
            <a:picLocks noChangeAspect="1"/>
          </p:cNvPicPr>
          <p:nvPr/>
        </p:nvPicPr>
        <p:blipFill>
          <a:blip r:embed="rId2"/>
          <a:stretch>
            <a:fillRect/>
          </a:stretch>
        </p:blipFill>
        <p:spPr>
          <a:xfrm>
            <a:off x="7168032" y="996865"/>
            <a:ext cx="3088727" cy="3093750"/>
          </a:xfrm>
          <a:prstGeom prst="rect">
            <a:avLst/>
          </a:prstGeom>
        </p:spPr>
      </p:pic>
      <p:cxnSp>
        <p:nvCxnSpPr>
          <p:cNvPr id="6" name="Düz Bağlayıcı 5"/>
          <p:cNvCxnSpPr/>
          <p:nvPr/>
        </p:nvCxnSpPr>
        <p:spPr>
          <a:xfrm>
            <a:off x="850900" y="4183348"/>
            <a:ext cx="0" cy="2036477"/>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1536700" y="4183348"/>
            <a:ext cx="0" cy="2036477"/>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 name="Düz Bağlayıcı 8"/>
          <p:cNvCxnSpPr/>
          <p:nvPr/>
        </p:nvCxnSpPr>
        <p:spPr>
          <a:xfrm>
            <a:off x="1003300" y="4391025"/>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Düz Bağlayıcı 10"/>
          <p:cNvCxnSpPr/>
          <p:nvPr/>
        </p:nvCxnSpPr>
        <p:spPr>
          <a:xfrm>
            <a:off x="1003300" y="4695825"/>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a:off x="1003300" y="5076825"/>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Düz Bağlayıcı 12"/>
          <p:cNvCxnSpPr/>
          <p:nvPr/>
        </p:nvCxnSpPr>
        <p:spPr>
          <a:xfrm>
            <a:off x="1003300" y="5457825"/>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Düz Bağlayıcı 13"/>
          <p:cNvCxnSpPr/>
          <p:nvPr/>
        </p:nvCxnSpPr>
        <p:spPr>
          <a:xfrm>
            <a:off x="1003300" y="5762625"/>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Düz Bağlayıcı 14"/>
          <p:cNvCxnSpPr/>
          <p:nvPr/>
        </p:nvCxnSpPr>
        <p:spPr>
          <a:xfrm>
            <a:off x="1003300" y="6067425"/>
            <a:ext cx="381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Sağ Ok 15"/>
          <p:cNvSpPr/>
          <p:nvPr/>
        </p:nvSpPr>
        <p:spPr>
          <a:xfrm>
            <a:off x="1708047" y="4886325"/>
            <a:ext cx="1886051"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Metin kutusu 16"/>
          <p:cNvSpPr txBox="1"/>
          <p:nvPr/>
        </p:nvSpPr>
        <p:spPr>
          <a:xfrm>
            <a:off x="2222500" y="4389108"/>
            <a:ext cx="1905000" cy="369332"/>
          </a:xfrm>
          <a:prstGeom prst="rect">
            <a:avLst/>
          </a:prstGeom>
          <a:noFill/>
        </p:spPr>
        <p:txBody>
          <a:bodyPr wrap="square" rtlCol="0">
            <a:spAutoFit/>
          </a:bodyPr>
          <a:lstStyle/>
          <a:p>
            <a:r>
              <a:rPr lang="tr-TR" b="1" dirty="0" err="1" smtClean="0">
                <a:solidFill>
                  <a:srgbClr val="FF0000"/>
                </a:solidFill>
              </a:rPr>
              <a:t>Replikasyon</a:t>
            </a:r>
            <a:endParaRPr lang="tr-TR" b="1" dirty="0">
              <a:solidFill>
                <a:srgbClr val="FF0000"/>
              </a:solidFill>
            </a:endParaRPr>
          </a:p>
        </p:txBody>
      </p:sp>
      <p:cxnSp>
        <p:nvCxnSpPr>
          <p:cNvPr id="18" name="Düz Bağlayıcı 17"/>
          <p:cNvCxnSpPr/>
          <p:nvPr/>
        </p:nvCxnSpPr>
        <p:spPr>
          <a:xfrm>
            <a:off x="4107721" y="4183348"/>
            <a:ext cx="0" cy="2036477"/>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9" name="Düz Bağlayıcı 18"/>
          <p:cNvCxnSpPr/>
          <p:nvPr/>
        </p:nvCxnSpPr>
        <p:spPr>
          <a:xfrm>
            <a:off x="5499100" y="4183348"/>
            <a:ext cx="0" cy="2036477"/>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20" name="Yay 19"/>
          <p:cNvSpPr/>
          <p:nvPr/>
        </p:nvSpPr>
        <p:spPr>
          <a:xfrm>
            <a:off x="3461475" y="3705225"/>
            <a:ext cx="1219200" cy="2209800"/>
          </a:xfrm>
          <a:prstGeom prst="arc">
            <a:avLst/>
          </a:prstGeom>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tr-TR"/>
          </a:p>
        </p:txBody>
      </p:sp>
      <p:sp>
        <p:nvSpPr>
          <p:cNvPr id="24" name="Yay 23"/>
          <p:cNvSpPr/>
          <p:nvPr/>
        </p:nvSpPr>
        <p:spPr>
          <a:xfrm flipH="1">
            <a:off x="5032013" y="3653540"/>
            <a:ext cx="1219199" cy="2209799"/>
          </a:xfrm>
          <a:prstGeom prst="arc">
            <a:avLst/>
          </a:prstGeom>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tr-TR"/>
          </a:p>
        </p:txBody>
      </p:sp>
      <p:sp>
        <p:nvSpPr>
          <p:cNvPr id="25" name="Metin kutusu 24"/>
          <p:cNvSpPr txBox="1"/>
          <p:nvPr/>
        </p:nvSpPr>
        <p:spPr>
          <a:xfrm>
            <a:off x="4365988" y="3327274"/>
            <a:ext cx="1600200" cy="646331"/>
          </a:xfrm>
          <a:prstGeom prst="rect">
            <a:avLst/>
          </a:prstGeom>
          <a:noFill/>
        </p:spPr>
        <p:txBody>
          <a:bodyPr wrap="square" rtlCol="0">
            <a:spAutoFit/>
          </a:bodyPr>
          <a:lstStyle/>
          <a:p>
            <a:r>
              <a:rPr lang="tr-TR" dirty="0" smtClean="0"/>
              <a:t>Yeni nükleotid zinciri</a:t>
            </a:r>
            <a:endParaRPr lang="tr-TR" dirty="0"/>
          </a:p>
        </p:txBody>
      </p:sp>
      <p:sp>
        <p:nvSpPr>
          <p:cNvPr id="26" name="Sağ Ok 25"/>
          <p:cNvSpPr/>
          <p:nvPr/>
        </p:nvSpPr>
        <p:spPr>
          <a:xfrm>
            <a:off x="5691052" y="4886325"/>
            <a:ext cx="762002"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7" name="Düz Bağlayıcı 26"/>
          <p:cNvCxnSpPr/>
          <p:nvPr/>
        </p:nvCxnSpPr>
        <p:spPr>
          <a:xfrm>
            <a:off x="9004300" y="4197400"/>
            <a:ext cx="0" cy="2036477"/>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8" name="Düz Bağlayıcı 27"/>
          <p:cNvCxnSpPr/>
          <p:nvPr/>
        </p:nvCxnSpPr>
        <p:spPr>
          <a:xfrm>
            <a:off x="6794500" y="4249086"/>
            <a:ext cx="0" cy="2036477"/>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 name="Düz Bağlayıcı 29"/>
          <p:cNvCxnSpPr/>
          <p:nvPr/>
        </p:nvCxnSpPr>
        <p:spPr>
          <a:xfrm>
            <a:off x="7388671" y="4249086"/>
            <a:ext cx="36652" cy="2036477"/>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5" name="Düz Bağlayıcı 34"/>
          <p:cNvCxnSpPr/>
          <p:nvPr/>
        </p:nvCxnSpPr>
        <p:spPr>
          <a:xfrm>
            <a:off x="8369688" y="4233627"/>
            <a:ext cx="36652" cy="2036477"/>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Düz Bağlayıcı 35"/>
          <p:cNvCxnSpPr/>
          <p:nvPr/>
        </p:nvCxnSpPr>
        <p:spPr>
          <a:xfrm>
            <a:off x="6910249" y="4530209"/>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Düz Bağlayıcı 36"/>
          <p:cNvCxnSpPr/>
          <p:nvPr/>
        </p:nvCxnSpPr>
        <p:spPr>
          <a:xfrm>
            <a:off x="6910249" y="4779107"/>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Düz Bağlayıcı 37"/>
          <p:cNvCxnSpPr/>
          <p:nvPr/>
        </p:nvCxnSpPr>
        <p:spPr>
          <a:xfrm>
            <a:off x="6912983" y="5056994"/>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Düz Bağlayıcı 38"/>
          <p:cNvCxnSpPr/>
          <p:nvPr/>
        </p:nvCxnSpPr>
        <p:spPr>
          <a:xfrm>
            <a:off x="6888407" y="5379240"/>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Düz Bağlayıcı 39"/>
          <p:cNvCxnSpPr/>
          <p:nvPr/>
        </p:nvCxnSpPr>
        <p:spPr>
          <a:xfrm>
            <a:off x="6923854" y="5610225"/>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Düz Bağlayıcı 40"/>
          <p:cNvCxnSpPr/>
          <p:nvPr/>
        </p:nvCxnSpPr>
        <p:spPr>
          <a:xfrm>
            <a:off x="6910249" y="5915025"/>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Düz Bağlayıcı 41"/>
          <p:cNvCxnSpPr/>
          <p:nvPr/>
        </p:nvCxnSpPr>
        <p:spPr>
          <a:xfrm>
            <a:off x="8521895" y="4530209"/>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Düz Bağlayıcı 42"/>
          <p:cNvCxnSpPr/>
          <p:nvPr/>
        </p:nvCxnSpPr>
        <p:spPr>
          <a:xfrm>
            <a:off x="8521895" y="4810125"/>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Düz Bağlayıcı 43"/>
          <p:cNvCxnSpPr/>
          <p:nvPr/>
        </p:nvCxnSpPr>
        <p:spPr>
          <a:xfrm>
            <a:off x="8521895" y="5056994"/>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Düz Bağlayıcı 44"/>
          <p:cNvCxnSpPr/>
          <p:nvPr/>
        </p:nvCxnSpPr>
        <p:spPr>
          <a:xfrm>
            <a:off x="8532500" y="5347854"/>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Düz Bağlayıcı 45"/>
          <p:cNvCxnSpPr/>
          <p:nvPr/>
        </p:nvCxnSpPr>
        <p:spPr>
          <a:xfrm>
            <a:off x="8532500" y="5610225"/>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Düz Bağlayıcı 46"/>
          <p:cNvCxnSpPr/>
          <p:nvPr/>
        </p:nvCxnSpPr>
        <p:spPr>
          <a:xfrm>
            <a:off x="8532500" y="5930696"/>
            <a:ext cx="381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5764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5575300" y="809625"/>
            <a:ext cx="4996015" cy="6086953"/>
          </a:xfrm>
          <a:prstGeom prst="rect">
            <a:avLst/>
          </a:prstGeom>
        </p:spPr>
      </p:pic>
      <p:sp>
        <p:nvSpPr>
          <p:cNvPr id="2" name="Dikdörtgen 1"/>
          <p:cNvSpPr/>
          <p:nvPr/>
        </p:nvSpPr>
        <p:spPr>
          <a:xfrm>
            <a:off x="88900" y="428625"/>
            <a:ext cx="6248400" cy="5262979"/>
          </a:xfrm>
          <a:prstGeom prst="rect">
            <a:avLst/>
          </a:prstGeom>
        </p:spPr>
        <p:txBody>
          <a:bodyPr wrap="square">
            <a:spAutoFit/>
          </a:bodyPr>
          <a:lstStyle/>
          <a:p>
            <a:pPr algn="ctr"/>
            <a:r>
              <a:rPr lang="tr-TR" sz="2400" dirty="0">
                <a:solidFill>
                  <a:srgbClr val="FF0000"/>
                </a:solidFill>
                <a:latin typeface="Arial" panose="020B0604020202020204" pitchFamily="34" charset="0"/>
                <a:cs typeface="Arial" panose="020B0604020202020204" pitchFamily="34" charset="0"/>
              </a:rPr>
              <a:t>DNA </a:t>
            </a:r>
            <a:r>
              <a:rPr lang="tr-TR" sz="2400" dirty="0" err="1">
                <a:solidFill>
                  <a:srgbClr val="FF0000"/>
                </a:solidFill>
                <a:latin typeface="Arial" panose="020B0604020202020204" pitchFamily="34" charset="0"/>
                <a:cs typeface="Arial" panose="020B0604020202020204" pitchFamily="34" charset="0"/>
              </a:rPr>
              <a:t>replikasyonu</a:t>
            </a:r>
            <a:r>
              <a:rPr lang="tr-TR" sz="2400" dirty="0">
                <a:solidFill>
                  <a:srgbClr val="FF0000"/>
                </a:solidFill>
                <a:latin typeface="Arial" panose="020B0604020202020204" pitchFamily="34" charset="0"/>
                <a:cs typeface="Arial" panose="020B0604020202020204" pitchFamily="34" charset="0"/>
              </a:rPr>
              <a:t> için 3 teori ortaya atılmıştır</a:t>
            </a:r>
            <a:r>
              <a:rPr lang="tr-TR" sz="2400" dirty="0" smtClean="0">
                <a:solidFill>
                  <a:srgbClr val="FF0000"/>
                </a:solidFill>
                <a:latin typeface="Arial" panose="020B0604020202020204" pitchFamily="34" charset="0"/>
                <a:cs typeface="Arial" panose="020B0604020202020204" pitchFamily="34" charset="0"/>
              </a:rPr>
              <a:t>:</a:t>
            </a:r>
          </a:p>
          <a:p>
            <a:endParaRPr lang="tr-TR" sz="2400"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•Koruyucu (konservatif) </a:t>
            </a:r>
            <a:r>
              <a:rPr lang="tr-TR" sz="2400" dirty="0" err="1">
                <a:latin typeface="Arial" panose="020B0604020202020204" pitchFamily="34" charset="0"/>
                <a:cs typeface="Arial" panose="020B0604020202020204" pitchFamily="34" charset="0"/>
              </a:rPr>
              <a:t>replikasyon</a:t>
            </a:r>
            <a:r>
              <a:rPr lang="tr-TR" sz="2400" dirty="0">
                <a:latin typeface="Arial" panose="020B0604020202020204" pitchFamily="34" charset="0"/>
                <a:cs typeface="Arial" panose="020B0604020202020204" pitchFamily="34" charset="0"/>
              </a:rPr>
              <a:t>: DNA orijinal eş modelinin </a:t>
            </a:r>
            <a:r>
              <a:rPr lang="tr-TR" sz="2400" dirty="0" smtClean="0">
                <a:latin typeface="Arial" panose="020B0604020202020204" pitchFamily="34" charset="0"/>
                <a:cs typeface="Arial" panose="020B0604020202020204" pitchFamily="34" charset="0"/>
              </a:rPr>
              <a:t>oluşturulması</a:t>
            </a:r>
          </a:p>
          <a:p>
            <a:endParaRPr lang="tr-TR" sz="2400"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•Yarı koruyucu (</a:t>
            </a:r>
            <a:r>
              <a:rPr lang="tr-TR" sz="2400" dirty="0" err="1">
                <a:latin typeface="Arial" panose="020B0604020202020204" pitchFamily="34" charset="0"/>
                <a:cs typeface="Arial" panose="020B0604020202020204" pitchFamily="34" charset="0"/>
              </a:rPr>
              <a:t>Semikonservatif</a:t>
            </a:r>
            <a:r>
              <a:rPr lang="tr-TR" sz="2400" dirty="0">
                <a:latin typeface="Arial" panose="020B0604020202020204" pitchFamily="34" charset="0"/>
                <a:cs typeface="Arial" panose="020B0604020202020204" pitchFamily="34" charset="0"/>
              </a:rPr>
              <a:t>): DNA sarmalının ikiye ayrılması ve her bir zincirinin bir eşi sentezlenerek iki eşit sarmal DNA meydana gelmesi</a:t>
            </a:r>
            <a:r>
              <a:rPr lang="tr-TR" sz="2400" dirty="0" smtClean="0">
                <a:latin typeface="Arial" panose="020B0604020202020204" pitchFamily="34" charset="0"/>
                <a:cs typeface="Arial" panose="020B0604020202020204" pitchFamily="34" charset="0"/>
              </a:rPr>
              <a:t>.</a:t>
            </a:r>
          </a:p>
          <a:p>
            <a:endParaRPr lang="tr-TR" sz="2400" dirty="0">
              <a:latin typeface="Arial" panose="020B0604020202020204" pitchFamily="34" charset="0"/>
              <a:cs typeface="Arial" panose="020B0604020202020204" pitchFamily="34" charset="0"/>
            </a:endParaRPr>
          </a:p>
          <a:p>
            <a:r>
              <a:rPr lang="tr-TR" sz="2400" dirty="0">
                <a:latin typeface="Arial" panose="020B0604020202020204" pitchFamily="34" charset="0"/>
                <a:cs typeface="Arial" panose="020B0604020202020204" pitchFamily="34" charset="0"/>
              </a:rPr>
              <a:t>•Dağıtımlı (</a:t>
            </a:r>
            <a:r>
              <a:rPr lang="tr-TR" sz="2400" dirty="0" err="1">
                <a:latin typeface="Arial" panose="020B0604020202020204" pitchFamily="34" charset="0"/>
                <a:cs typeface="Arial" panose="020B0604020202020204" pitchFamily="34" charset="0"/>
              </a:rPr>
              <a:t>Dispersif</a:t>
            </a:r>
            <a:r>
              <a:rPr lang="tr-TR" sz="2400" dirty="0">
                <a:latin typeface="Arial" panose="020B0604020202020204" pitchFamily="34" charset="0"/>
                <a:cs typeface="Arial" panose="020B0604020202020204" pitchFamily="34" charset="0"/>
              </a:rPr>
              <a:t>): DNA’nın değişik yerlerinden parçalanarak kopyasının oluşturulması</a:t>
            </a:r>
          </a:p>
        </p:txBody>
      </p:sp>
    </p:spTree>
    <p:extLst>
      <p:ext uri="{BB962C8B-B14F-4D97-AF65-F5344CB8AC3E}">
        <p14:creationId xmlns:p14="http://schemas.microsoft.com/office/powerpoint/2010/main" val="24005366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003300" y="1495425"/>
            <a:ext cx="4191000" cy="3693319"/>
          </a:xfrm>
        </p:spPr>
        <p:txBody>
          <a:bodyPr/>
          <a:lstStyle/>
          <a:p>
            <a:pPr marL="342900" indent="-342900">
              <a:buFont typeface="Wingdings" panose="05000000000000000000" pitchFamily="2" charset="2"/>
              <a:buChar char="ü"/>
            </a:pPr>
            <a:r>
              <a:rPr lang="tr-TR" sz="2400" dirty="0" smtClean="0"/>
              <a:t>DNA’nın </a:t>
            </a:r>
            <a:r>
              <a:rPr lang="tr-TR" sz="2400" dirty="0" err="1"/>
              <a:t>replikasyonu</a:t>
            </a:r>
            <a:r>
              <a:rPr lang="tr-TR" sz="2400" dirty="0"/>
              <a:t> </a:t>
            </a:r>
            <a:r>
              <a:rPr lang="tr-TR" sz="2400" dirty="0" err="1" smtClean="0"/>
              <a:t>semikonservatifdir</a:t>
            </a:r>
            <a:endParaRPr lang="tr-TR" sz="2400" dirty="0" smtClean="0"/>
          </a:p>
          <a:p>
            <a:endParaRPr lang="tr-TR" sz="2400" dirty="0"/>
          </a:p>
          <a:p>
            <a:pPr marL="342900" indent="-342900">
              <a:buFont typeface="Wingdings" panose="05000000000000000000" pitchFamily="2" charset="2"/>
              <a:buChar char="ü"/>
            </a:pPr>
            <a:r>
              <a:rPr lang="tr-TR" sz="2400" dirty="0" smtClean="0"/>
              <a:t>Yani </a:t>
            </a:r>
            <a:r>
              <a:rPr lang="tr-TR" sz="2400" dirty="0"/>
              <a:t>bir DNA molekülünün iki kolundan her biri yeni bir DNA </a:t>
            </a:r>
            <a:r>
              <a:rPr lang="tr-TR" sz="2400" dirty="0" smtClean="0"/>
              <a:t>sentezi için </a:t>
            </a:r>
            <a:r>
              <a:rPr lang="tr-TR" sz="2400" dirty="0"/>
              <a:t>kalıp olarak görev alır ve sonuçta meydana gelen iki yeni </a:t>
            </a:r>
            <a:r>
              <a:rPr lang="tr-TR" sz="2400" dirty="0" smtClean="0"/>
              <a:t>DNA molekülü </a:t>
            </a:r>
            <a:r>
              <a:rPr lang="tr-TR" sz="2400" dirty="0"/>
              <a:t>yeni ve eski kollar içerirler</a:t>
            </a:r>
          </a:p>
        </p:txBody>
      </p:sp>
      <p:pic>
        <p:nvPicPr>
          <p:cNvPr id="4" name="Resim 3"/>
          <p:cNvPicPr>
            <a:picLocks noChangeAspect="1"/>
          </p:cNvPicPr>
          <p:nvPr/>
        </p:nvPicPr>
        <p:blipFill>
          <a:blip r:embed="rId2"/>
          <a:stretch>
            <a:fillRect/>
          </a:stretch>
        </p:blipFill>
        <p:spPr>
          <a:xfrm>
            <a:off x="5651500" y="30135"/>
            <a:ext cx="4724400" cy="7301345"/>
          </a:xfrm>
          <a:prstGeom prst="rect">
            <a:avLst/>
          </a:prstGeom>
        </p:spPr>
      </p:pic>
    </p:spTree>
    <p:extLst>
      <p:ext uri="{BB962C8B-B14F-4D97-AF65-F5344CB8AC3E}">
        <p14:creationId xmlns:p14="http://schemas.microsoft.com/office/powerpoint/2010/main" val="1545460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2298700" y="1833657"/>
            <a:ext cx="7580782" cy="5583243"/>
          </a:xfrm>
          <a:prstGeom prst="rect">
            <a:avLst/>
          </a:prstGeom>
        </p:spPr>
      </p:pic>
      <p:sp>
        <p:nvSpPr>
          <p:cNvPr id="2" name="Unvan 1"/>
          <p:cNvSpPr>
            <a:spLocks noGrp="1"/>
          </p:cNvSpPr>
          <p:nvPr>
            <p:ph type="ctrTitle"/>
          </p:nvPr>
        </p:nvSpPr>
        <p:spPr>
          <a:xfrm>
            <a:off x="317500" y="352425"/>
            <a:ext cx="9726295" cy="1477328"/>
          </a:xfrm>
        </p:spPr>
        <p:txBody>
          <a:bodyPr/>
          <a:lstStyle/>
          <a:p>
            <a:r>
              <a:rPr lang="tr-TR" sz="3600" dirty="0" smtClean="0"/>
              <a:t>DNA’ </a:t>
            </a:r>
            <a:r>
              <a:rPr lang="tr-TR" sz="3600" dirty="0" err="1"/>
              <a:t>nın</a:t>
            </a:r>
            <a:r>
              <a:rPr lang="tr-TR" sz="3600" dirty="0"/>
              <a:t> </a:t>
            </a:r>
            <a:r>
              <a:rPr lang="tr-TR" sz="3600" dirty="0" err="1" smtClean="0"/>
              <a:t>semikonsevatif</a:t>
            </a:r>
            <a:r>
              <a:rPr lang="tr-TR" sz="3600" dirty="0" smtClean="0"/>
              <a:t> bir </a:t>
            </a:r>
            <a:r>
              <a:rPr lang="tr-TR" sz="3600" dirty="0" err="1"/>
              <a:t>replikasyon</a:t>
            </a:r>
            <a:r>
              <a:rPr lang="tr-TR" sz="3600" dirty="0"/>
              <a:t> gerçekleştirdiğinin </a:t>
            </a:r>
            <a:r>
              <a:rPr lang="tr-TR" sz="3600" dirty="0" smtClean="0"/>
              <a:t>kanıtlanması</a:t>
            </a:r>
            <a:br>
              <a:rPr lang="tr-TR" sz="3600" dirty="0" smtClean="0"/>
            </a:br>
            <a:r>
              <a:rPr lang="tr-TR" sz="2400" dirty="0" err="1" smtClean="0"/>
              <a:t>Meselson</a:t>
            </a:r>
            <a:r>
              <a:rPr lang="tr-TR" sz="2400" dirty="0" smtClean="0"/>
              <a:t> </a:t>
            </a:r>
            <a:r>
              <a:rPr lang="tr-TR" sz="2400" dirty="0"/>
              <a:t>ve </a:t>
            </a:r>
            <a:r>
              <a:rPr lang="tr-TR" sz="2400" dirty="0" err="1"/>
              <a:t>Stahl</a:t>
            </a:r>
            <a:r>
              <a:rPr lang="tr-TR" sz="2400" dirty="0"/>
              <a:t> (1958) deneyleri</a:t>
            </a:r>
          </a:p>
        </p:txBody>
      </p:sp>
    </p:spTree>
    <p:extLst>
      <p:ext uri="{BB962C8B-B14F-4D97-AF65-F5344CB8AC3E}">
        <p14:creationId xmlns:p14="http://schemas.microsoft.com/office/powerpoint/2010/main" val="3689422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5499100" y="2790825"/>
            <a:ext cx="5221519" cy="4510087"/>
          </a:xfrm>
          <a:prstGeom prst="rect">
            <a:avLst/>
          </a:prstGeom>
        </p:spPr>
      </p:pic>
      <p:sp>
        <p:nvSpPr>
          <p:cNvPr id="3" name="Metin Yer Tutucusu 2"/>
          <p:cNvSpPr>
            <a:spLocks noGrp="1"/>
          </p:cNvSpPr>
          <p:nvPr>
            <p:ph type="body" idx="1"/>
          </p:nvPr>
        </p:nvSpPr>
        <p:spPr>
          <a:xfrm>
            <a:off x="8952" y="336887"/>
            <a:ext cx="10210800" cy="4708981"/>
          </a:xfrm>
        </p:spPr>
        <p:txBody>
          <a:bodyPr/>
          <a:lstStyle/>
          <a:p>
            <a:pPr marL="400050" indent="-400050">
              <a:buFont typeface="Wingdings" panose="05000000000000000000" pitchFamily="2" charset="2"/>
              <a:buChar char="Ø"/>
            </a:pPr>
            <a:r>
              <a:rPr lang="tr-TR" dirty="0"/>
              <a:t>Azot, DNA'yı oluşturan başlıca elementlerden biridir. </a:t>
            </a:r>
            <a:endParaRPr lang="tr-TR" dirty="0" smtClean="0"/>
          </a:p>
          <a:p>
            <a:pPr marL="400050" indent="-400050">
              <a:buFont typeface="Wingdings" panose="05000000000000000000" pitchFamily="2" charset="2"/>
              <a:buChar char="Ø"/>
            </a:pPr>
            <a:r>
              <a:rPr lang="tr-TR" dirty="0"/>
              <a:t> 14N , azotun en yaygın </a:t>
            </a:r>
            <a:r>
              <a:rPr lang="tr-TR" dirty="0" smtClean="0"/>
              <a:t>izotopudur. </a:t>
            </a:r>
          </a:p>
          <a:p>
            <a:pPr marL="400050" indent="-400050">
              <a:buFont typeface="Wingdings" panose="05000000000000000000" pitchFamily="2" charset="2"/>
              <a:buChar char="Ø"/>
            </a:pPr>
            <a:r>
              <a:rPr lang="tr-TR" dirty="0"/>
              <a:t>15N izotopunun (ondan daha ağır olan </a:t>
            </a:r>
            <a:r>
              <a:rPr lang="tr-TR" dirty="0" smtClean="0"/>
              <a:t>ve </a:t>
            </a:r>
            <a:r>
              <a:rPr lang="tr-TR" dirty="0"/>
              <a:t>radyoaktif olmayan) </a:t>
            </a:r>
            <a:r>
              <a:rPr lang="tr-TR" dirty="0" smtClean="0"/>
              <a:t>içeren </a:t>
            </a:r>
            <a:r>
              <a:rPr lang="tr-TR" dirty="0"/>
              <a:t>DNA'da kimyasal olarak aynı özelliklere sahiptir</a:t>
            </a:r>
            <a:r>
              <a:rPr lang="tr-TR" dirty="0" smtClean="0"/>
              <a:t>.</a:t>
            </a:r>
          </a:p>
          <a:p>
            <a:pPr marL="400050" indent="-400050">
              <a:buFont typeface="Wingdings" panose="05000000000000000000" pitchFamily="2" charset="2"/>
              <a:buChar char="Ø"/>
            </a:pPr>
            <a:r>
              <a:rPr lang="tr-TR" dirty="0"/>
              <a:t>E. </a:t>
            </a:r>
            <a:r>
              <a:rPr lang="tr-TR" dirty="0" err="1"/>
              <a:t>coli</a:t>
            </a:r>
            <a:r>
              <a:rPr lang="tr-TR" dirty="0"/>
              <a:t> bakterisi 15N içeren bir ortamda birkaç nesil boyunca büyütülür</a:t>
            </a:r>
            <a:r>
              <a:rPr lang="tr-TR" dirty="0" smtClean="0"/>
              <a:t>.</a:t>
            </a:r>
          </a:p>
          <a:p>
            <a:pPr marL="400050" indent="-400050">
              <a:buFont typeface="Wingdings" panose="05000000000000000000" pitchFamily="2" charset="2"/>
              <a:buChar char="Ø"/>
            </a:pPr>
            <a:r>
              <a:rPr lang="tr-TR" dirty="0"/>
              <a:t>Bu hücrelerden DNA elde edilip bir tuz yoğunluk </a:t>
            </a:r>
            <a:r>
              <a:rPr lang="tr-TR" dirty="0" err="1"/>
              <a:t>gradyanında</a:t>
            </a:r>
            <a:r>
              <a:rPr lang="tr-TR" dirty="0"/>
              <a:t> </a:t>
            </a:r>
            <a:r>
              <a:rPr lang="tr-TR" dirty="0" smtClean="0"/>
              <a:t>santrifüj edilir, </a:t>
            </a:r>
          </a:p>
          <a:p>
            <a:pPr marL="400050" indent="-400050">
              <a:buFont typeface="Wingdings" panose="05000000000000000000" pitchFamily="2" charset="2"/>
              <a:buChar char="Ø"/>
            </a:pPr>
            <a:r>
              <a:rPr lang="tr-TR" baseline="30000" dirty="0" smtClean="0"/>
              <a:t>15</a:t>
            </a:r>
            <a:r>
              <a:rPr lang="tr-TR" dirty="0" smtClean="0"/>
              <a:t>N'li </a:t>
            </a:r>
            <a:r>
              <a:rPr lang="tr-TR" dirty="0"/>
              <a:t>ortamında büyümüş hücrelerden elde edilen DNA'nın yoğunluğu, normal </a:t>
            </a:r>
            <a:r>
              <a:rPr lang="tr-TR" baseline="30000" dirty="0"/>
              <a:t>14</a:t>
            </a:r>
            <a:r>
              <a:rPr lang="tr-TR" dirty="0"/>
              <a:t>N'li ortamda büyümüş hücrelerdekinden daha yüksektir. </a:t>
            </a:r>
            <a:endParaRPr lang="tr-TR" dirty="0" smtClean="0"/>
          </a:p>
          <a:p>
            <a:pPr marL="400050" indent="-400050">
              <a:buFont typeface="Wingdings" panose="05000000000000000000" pitchFamily="2" charset="2"/>
              <a:buChar char="Ø"/>
            </a:pPr>
            <a:r>
              <a:rPr lang="tr-TR" dirty="0" smtClean="0"/>
              <a:t>Daha sonra DNA'larında </a:t>
            </a:r>
            <a:r>
              <a:rPr lang="tr-TR" dirty="0"/>
              <a:t>sadece </a:t>
            </a:r>
            <a:r>
              <a:rPr lang="tr-TR" baseline="30000" dirty="0"/>
              <a:t>15</a:t>
            </a:r>
            <a:r>
              <a:rPr lang="tr-TR" dirty="0"/>
              <a:t>N bulunan </a:t>
            </a:r>
            <a:r>
              <a:rPr lang="tr-TR" i="1" dirty="0"/>
              <a:t>E. </a:t>
            </a:r>
            <a:r>
              <a:rPr lang="tr-TR" i="1" dirty="0" err="1"/>
              <a:t>coli</a:t>
            </a:r>
            <a:r>
              <a:rPr lang="tr-TR" dirty="0"/>
              <a:t> hücreleri </a:t>
            </a:r>
            <a:r>
              <a:rPr lang="tr-TR" baseline="30000" dirty="0"/>
              <a:t>14</a:t>
            </a:r>
            <a:r>
              <a:rPr lang="tr-TR" dirty="0"/>
              <a:t>N'lü bir ortama aktarıldılar ve orada büyümelerini sürdürdüler</a:t>
            </a:r>
            <a:r>
              <a:rPr lang="tr-TR" dirty="0" smtClean="0"/>
              <a:t>.</a:t>
            </a:r>
          </a:p>
          <a:p>
            <a:pPr marL="400050" indent="-400050">
              <a:buFont typeface="Wingdings" panose="05000000000000000000" pitchFamily="2" charset="2"/>
              <a:buChar char="Ø"/>
            </a:pPr>
            <a:r>
              <a:rPr lang="tr-TR" dirty="0"/>
              <a:t>DNA bu hücrelerden düzenli aralıklarla </a:t>
            </a:r>
            <a:r>
              <a:rPr lang="tr-TR" dirty="0" smtClean="0"/>
              <a:t>elde edildi </a:t>
            </a:r>
            <a:r>
              <a:rPr lang="tr-TR" dirty="0"/>
              <a:t>ve saf </a:t>
            </a:r>
            <a:endParaRPr lang="tr-TR" dirty="0" smtClean="0"/>
          </a:p>
          <a:p>
            <a:pPr marL="285750" indent="-285750">
              <a:buFont typeface="Wingdings" panose="05000000000000000000" pitchFamily="2" charset="2"/>
              <a:buChar char="Ø"/>
            </a:pPr>
            <a:r>
              <a:rPr lang="tr-TR" dirty="0" smtClean="0"/>
              <a:t>  14N </a:t>
            </a:r>
            <a:r>
              <a:rPr lang="tr-TR" dirty="0"/>
              <a:t>DNA ve 15N DNA ile karşılaştırıldı</a:t>
            </a:r>
            <a:r>
              <a:rPr lang="tr-TR" dirty="0" smtClean="0"/>
              <a:t>.</a:t>
            </a:r>
          </a:p>
          <a:p>
            <a:pPr marL="400050" indent="-400050">
              <a:buFont typeface="Wingdings" panose="05000000000000000000" pitchFamily="2" charset="2"/>
              <a:buChar char="Ø"/>
            </a:pPr>
            <a:r>
              <a:rPr lang="tr-TR" dirty="0"/>
              <a:t>Bir hücre bölünmesinin ardından DNA'nın yoğunluğu </a:t>
            </a:r>
            <a:endParaRPr lang="tr-TR" dirty="0" smtClean="0"/>
          </a:p>
          <a:p>
            <a:r>
              <a:rPr lang="tr-TR" dirty="0" smtClean="0"/>
              <a:t>        ara </a:t>
            </a:r>
            <a:r>
              <a:rPr lang="tr-TR" dirty="0"/>
              <a:t>bir </a:t>
            </a:r>
            <a:r>
              <a:rPr lang="tr-TR" dirty="0" err="1"/>
              <a:t>bir</a:t>
            </a:r>
            <a:r>
              <a:rPr lang="tr-TR" dirty="0"/>
              <a:t> değere sahipti. </a:t>
            </a:r>
            <a:endParaRPr lang="tr-TR" dirty="0" smtClean="0"/>
          </a:p>
          <a:p>
            <a:endParaRPr lang="tr-TR" dirty="0" smtClean="0"/>
          </a:p>
          <a:p>
            <a:pPr marL="285750" indent="-285750">
              <a:buFont typeface="Wingdings" panose="05000000000000000000" pitchFamily="2" charset="2"/>
              <a:buChar char="Ø"/>
            </a:pPr>
            <a:endParaRPr lang="tr-TR" dirty="0"/>
          </a:p>
          <a:p>
            <a:endParaRPr lang="tr-TR" dirty="0" smtClean="0"/>
          </a:p>
          <a:p>
            <a:endParaRPr lang="tr-TR" dirty="0"/>
          </a:p>
        </p:txBody>
      </p:sp>
    </p:spTree>
    <p:extLst>
      <p:ext uri="{BB962C8B-B14F-4D97-AF65-F5344CB8AC3E}">
        <p14:creationId xmlns:p14="http://schemas.microsoft.com/office/powerpoint/2010/main" val="2712462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103584" y="2638425"/>
            <a:ext cx="10589816" cy="4724400"/>
          </a:xfrm>
          <a:prstGeom prst="rect">
            <a:avLst/>
          </a:prstGeom>
        </p:spPr>
      </p:pic>
      <p:sp>
        <p:nvSpPr>
          <p:cNvPr id="3" name="Dikdörtgen 2"/>
          <p:cNvSpPr/>
          <p:nvPr/>
        </p:nvSpPr>
        <p:spPr>
          <a:xfrm>
            <a:off x="293092" y="200025"/>
            <a:ext cx="10210800" cy="2308324"/>
          </a:xfrm>
          <a:prstGeom prst="rect">
            <a:avLst/>
          </a:prstGeom>
        </p:spPr>
        <p:txBody>
          <a:bodyPr wrap="square">
            <a:spAutoFit/>
          </a:bodyPr>
          <a:lstStyle/>
          <a:p>
            <a:r>
              <a:rPr lang="tr-TR" dirty="0"/>
              <a:t>Araştırmacılar hücreler bölündükçe numuneler almaya devam ettiler. İki bölünmeden sonra elde edilen DNA'nın eşit oranda iki farklı yoğunluk değerine sahip olduğu bulundu. Bunlardan biri, sadece bir kere bölünen hücrelerden elde edilen DNA'daki gibi bir ara yoğunluk değerine sahipti, öbürü ise tamamen 14N'lü ortamda büyüyen hücrelerden elde edilen DNA'nın yoğunluk değerine sahipti. Bu sonuç </a:t>
            </a:r>
            <a:r>
              <a:rPr lang="tr-TR" dirty="0" err="1" smtClean="0"/>
              <a:t>dispersif</a:t>
            </a:r>
            <a:r>
              <a:rPr lang="tr-TR" dirty="0" smtClean="0"/>
              <a:t> hipotezi </a:t>
            </a:r>
            <a:r>
              <a:rPr lang="tr-TR" dirty="0"/>
              <a:t>ile uyumsuzdu, çünkü bu hipoteze göre tüm DNA moleküllerinin aynı yoğunluğa sahip olması gerekirdi, bu yoğunluk değeri bir kere bölünmüş hücrelerdeki yoğunluk diğerinden daha düşük olmalıydı ama sırf 14N'lü ortamda büyümüş bakterilerin DNA'sının yoğunluğundan yüksek olmalıydı, çünkü orijinal 15N'li DNA, yeni iplikler arasında paylaşılmış olmalıydı. Sonuç </a:t>
            </a:r>
            <a:r>
              <a:rPr lang="tr-TR" dirty="0" err="1" smtClean="0"/>
              <a:t>semikonservatif</a:t>
            </a:r>
            <a:r>
              <a:rPr lang="tr-TR" dirty="0" smtClean="0"/>
              <a:t> hipotez ile uyum göstermekteydi.</a:t>
            </a:r>
            <a:endParaRPr lang="tr-TR" dirty="0"/>
          </a:p>
        </p:txBody>
      </p:sp>
    </p:spTree>
    <p:extLst>
      <p:ext uri="{BB962C8B-B14F-4D97-AF65-F5344CB8AC3E}">
        <p14:creationId xmlns:p14="http://schemas.microsoft.com/office/powerpoint/2010/main" val="2069256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317500" y="428625"/>
            <a:ext cx="10287000" cy="5539978"/>
          </a:xfrm>
        </p:spPr>
        <p:txBody>
          <a:bodyPr/>
          <a:lstStyle/>
          <a:p>
            <a:pPr marL="571500" indent="-571500">
              <a:buFont typeface="Wingdings" panose="05000000000000000000" pitchFamily="2" charset="2"/>
              <a:buChar char="q"/>
            </a:pPr>
            <a:r>
              <a:rPr lang="tr-TR" sz="3600" dirty="0" smtClean="0"/>
              <a:t>3 </a:t>
            </a:r>
            <a:r>
              <a:rPr lang="tr-TR" sz="3600" dirty="0"/>
              <a:t>milyar bazın hata olmadan 2 </a:t>
            </a:r>
            <a:r>
              <a:rPr lang="tr-TR" sz="3600" dirty="0" smtClean="0"/>
              <a:t>katına çıkarılması son </a:t>
            </a:r>
            <a:r>
              <a:rPr lang="tr-TR" sz="3600" dirty="0"/>
              <a:t>derece doğru bir mekanizma ile olmalıdır</a:t>
            </a:r>
            <a:r>
              <a:rPr lang="tr-TR" sz="3600" dirty="0" smtClean="0"/>
              <a:t>.</a:t>
            </a:r>
          </a:p>
          <a:p>
            <a:r>
              <a:rPr lang="tr-TR" sz="3600" dirty="0" smtClean="0"/>
              <a:t> </a:t>
            </a:r>
            <a:endParaRPr lang="tr-TR" sz="3600" dirty="0"/>
          </a:p>
          <a:p>
            <a:pPr marL="571500" indent="-571500">
              <a:buFont typeface="Wingdings" panose="05000000000000000000" pitchFamily="2" charset="2"/>
              <a:buChar char="q"/>
            </a:pPr>
            <a:r>
              <a:rPr lang="tr-TR" sz="3600" dirty="0" smtClean="0"/>
              <a:t>Milyonda </a:t>
            </a:r>
            <a:r>
              <a:rPr lang="tr-TR" sz="3600" dirty="0"/>
              <a:t>bir hata oranı bile her bir </a:t>
            </a:r>
            <a:r>
              <a:rPr lang="tr-TR" sz="3600" dirty="0" err="1" smtClean="0"/>
              <a:t>replikasyon</a:t>
            </a:r>
            <a:endParaRPr lang="tr-TR" sz="3600" dirty="0"/>
          </a:p>
          <a:p>
            <a:r>
              <a:rPr lang="tr-TR" sz="3600" dirty="0" smtClean="0"/>
              <a:t>    döngüsünde </a:t>
            </a:r>
            <a:r>
              <a:rPr lang="tr-TR" sz="3600" dirty="0"/>
              <a:t>3 bin hata demektir ve buda çok</a:t>
            </a:r>
          </a:p>
          <a:p>
            <a:r>
              <a:rPr lang="tr-TR" sz="3600" dirty="0" smtClean="0"/>
              <a:t>    büyük bir rakamdır</a:t>
            </a:r>
          </a:p>
          <a:p>
            <a:endParaRPr lang="tr-TR" sz="3600" dirty="0"/>
          </a:p>
          <a:p>
            <a:pPr marL="571500" indent="-571500">
              <a:buFont typeface="Wingdings" panose="05000000000000000000" pitchFamily="2" charset="2"/>
              <a:buChar char="q"/>
            </a:pPr>
            <a:r>
              <a:rPr lang="tr-TR" sz="3600" dirty="0" smtClean="0"/>
              <a:t>Hatalar </a:t>
            </a:r>
            <a:r>
              <a:rPr lang="tr-TR" sz="3600" dirty="0"/>
              <a:t>DNA Tamir Mekanizmaları ile onarılır,</a:t>
            </a:r>
          </a:p>
          <a:p>
            <a:r>
              <a:rPr lang="tr-TR" sz="3600" dirty="0" smtClean="0"/>
              <a:t>    onarılmazsa </a:t>
            </a:r>
            <a:r>
              <a:rPr lang="tr-TR" sz="3600" dirty="0"/>
              <a:t>mutasyonlar meydana gelir.</a:t>
            </a:r>
          </a:p>
        </p:txBody>
      </p:sp>
    </p:spTree>
    <p:extLst>
      <p:ext uri="{BB962C8B-B14F-4D97-AF65-F5344CB8AC3E}">
        <p14:creationId xmlns:p14="http://schemas.microsoft.com/office/powerpoint/2010/main" val="2660313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546100" y="581025"/>
            <a:ext cx="9753600" cy="5539978"/>
          </a:xfrm>
        </p:spPr>
        <p:txBody>
          <a:bodyPr/>
          <a:lstStyle/>
          <a:p>
            <a:r>
              <a:rPr lang="tr-TR" sz="4000" i="1" dirty="0" err="1"/>
              <a:t>Replikasyonun</a:t>
            </a:r>
            <a:r>
              <a:rPr lang="tr-TR" sz="4000" i="1" dirty="0"/>
              <a:t> Gerçekleşebilmesi</a:t>
            </a:r>
          </a:p>
          <a:p>
            <a:r>
              <a:rPr lang="tr-TR" sz="4000" i="1" dirty="0"/>
              <a:t>İçin</a:t>
            </a:r>
            <a:r>
              <a:rPr lang="tr-TR" sz="4000" i="1" dirty="0" smtClean="0"/>
              <a:t>;</a:t>
            </a:r>
          </a:p>
          <a:p>
            <a:endParaRPr lang="tr-TR" sz="4000" i="1" dirty="0"/>
          </a:p>
          <a:p>
            <a:pPr marL="571500" indent="-571500">
              <a:buFont typeface="Wingdings" panose="05000000000000000000" pitchFamily="2" charset="2"/>
              <a:buChar char="v"/>
            </a:pPr>
            <a:r>
              <a:rPr lang="tr-TR" sz="4000" b="1" dirty="0" smtClean="0">
                <a:solidFill>
                  <a:srgbClr val="FF0000"/>
                </a:solidFill>
              </a:rPr>
              <a:t> </a:t>
            </a:r>
            <a:r>
              <a:rPr lang="tr-TR" sz="4000" b="1" i="1" dirty="0">
                <a:solidFill>
                  <a:srgbClr val="FF0000"/>
                </a:solidFill>
              </a:rPr>
              <a:t>Kalıp </a:t>
            </a:r>
            <a:r>
              <a:rPr lang="tr-TR" sz="4000" b="1" i="1" dirty="0" smtClean="0">
                <a:solidFill>
                  <a:srgbClr val="FF0000"/>
                </a:solidFill>
              </a:rPr>
              <a:t>DNA</a:t>
            </a:r>
          </a:p>
          <a:p>
            <a:pPr marL="571500" indent="-571500">
              <a:buFont typeface="Wingdings" panose="05000000000000000000" pitchFamily="2" charset="2"/>
              <a:buChar char="v"/>
            </a:pPr>
            <a:endParaRPr lang="tr-TR" sz="4000" b="1" i="1" dirty="0">
              <a:solidFill>
                <a:srgbClr val="FF0000"/>
              </a:solidFill>
            </a:endParaRPr>
          </a:p>
          <a:p>
            <a:pPr marL="571500" indent="-571500">
              <a:buFont typeface="Wingdings" panose="05000000000000000000" pitchFamily="2" charset="2"/>
              <a:buChar char="v"/>
            </a:pPr>
            <a:r>
              <a:rPr lang="tr-TR" sz="4000" b="1" dirty="0" smtClean="0">
                <a:solidFill>
                  <a:srgbClr val="FF0000"/>
                </a:solidFill>
              </a:rPr>
              <a:t> </a:t>
            </a:r>
            <a:r>
              <a:rPr lang="tr-TR" sz="4000" b="1" i="1" dirty="0" err="1">
                <a:solidFill>
                  <a:srgbClr val="FF0000"/>
                </a:solidFill>
              </a:rPr>
              <a:t>Deoksinükleosittrifosfatlar</a:t>
            </a:r>
            <a:r>
              <a:rPr lang="tr-TR" sz="4000" b="1" i="1" dirty="0">
                <a:solidFill>
                  <a:srgbClr val="FF0000"/>
                </a:solidFill>
              </a:rPr>
              <a:t> (</a:t>
            </a:r>
            <a:r>
              <a:rPr lang="tr-TR" sz="4000" b="1" i="1" dirty="0" err="1">
                <a:solidFill>
                  <a:srgbClr val="FF0000"/>
                </a:solidFill>
              </a:rPr>
              <a:t>dNTP</a:t>
            </a:r>
            <a:r>
              <a:rPr lang="tr-TR" sz="4000" b="1" i="1" dirty="0" smtClean="0">
                <a:solidFill>
                  <a:srgbClr val="FF0000"/>
                </a:solidFill>
              </a:rPr>
              <a:t>)</a:t>
            </a:r>
          </a:p>
          <a:p>
            <a:pPr marL="571500" indent="-571500">
              <a:buFont typeface="Wingdings" panose="05000000000000000000" pitchFamily="2" charset="2"/>
              <a:buChar char="v"/>
            </a:pPr>
            <a:endParaRPr lang="tr-TR" sz="4000" b="1" i="1" dirty="0">
              <a:solidFill>
                <a:srgbClr val="FF0000"/>
              </a:solidFill>
            </a:endParaRPr>
          </a:p>
          <a:p>
            <a:pPr marL="571500" indent="-571500">
              <a:buFont typeface="Wingdings" panose="05000000000000000000" pitchFamily="2" charset="2"/>
              <a:buChar char="v"/>
            </a:pPr>
            <a:r>
              <a:rPr lang="tr-TR" sz="4000" b="1" dirty="0" smtClean="0">
                <a:solidFill>
                  <a:srgbClr val="FF0000"/>
                </a:solidFill>
              </a:rPr>
              <a:t> </a:t>
            </a:r>
            <a:r>
              <a:rPr lang="tr-TR" sz="4000" b="1" i="1" dirty="0" err="1">
                <a:solidFill>
                  <a:srgbClr val="FF0000"/>
                </a:solidFill>
              </a:rPr>
              <a:t>Replikasyon</a:t>
            </a:r>
            <a:r>
              <a:rPr lang="tr-TR" sz="4000" b="1" i="1" dirty="0">
                <a:solidFill>
                  <a:srgbClr val="FF0000"/>
                </a:solidFill>
              </a:rPr>
              <a:t> enzimlerine ihtiyaç vardır</a:t>
            </a:r>
            <a:endParaRPr lang="tr-TR" sz="4000" b="1" dirty="0">
              <a:solidFill>
                <a:srgbClr val="FF0000"/>
              </a:solidFill>
            </a:endParaRPr>
          </a:p>
        </p:txBody>
      </p:sp>
    </p:spTree>
    <p:extLst>
      <p:ext uri="{BB962C8B-B14F-4D97-AF65-F5344CB8AC3E}">
        <p14:creationId xmlns:p14="http://schemas.microsoft.com/office/powerpoint/2010/main" val="4453376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927100" y="581025"/>
            <a:ext cx="7533640" cy="430887"/>
          </a:xfrm>
        </p:spPr>
        <p:txBody>
          <a:bodyPr/>
          <a:lstStyle/>
          <a:p>
            <a:r>
              <a:rPr lang="tr-TR" sz="2800" dirty="0">
                <a:solidFill>
                  <a:srgbClr val="FF0000"/>
                </a:solidFill>
              </a:rPr>
              <a:t>DNA </a:t>
            </a:r>
            <a:r>
              <a:rPr lang="tr-TR" sz="2800" dirty="0" err="1">
                <a:solidFill>
                  <a:srgbClr val="FF0000"/>
                </a:solidFill>
              </a:rPr>
              <a:t>Replikasyon</a:t>
            </a:r>
            <a:r>
              <a:rPr lang="tr-TR" sz="2800" dirty="0">
                <a:solidFill>
                  <a:srgbClr val="FF0000"/>
                </a:solidFill>
              </a:rPr>
              <a:t> Mekanizması</a:t>
            </a:r>
          </a:p>
        </p:txBody>
      </p:sp>
      <p:sp>
        <p:nvSpPr>
          <p:cNvPr id="4" name="Dikdörtgen 3"/>
          <p:cNvSpPr/>
          <p:nvPr/>
        </p:nvSpPr>
        <p:spPr>
          <a:xfrm>
            <a:off x="1231900" y="1647825"/>
            <a:ext cx="8077200" cy="4031873"/>
          </a:xfrm>
          <a:prstGeom prst="rect">
            <a:avLst/>
          </a:prstGeom>
        </p:spPr>
        <p:txBody>
          <a:bodyPr wrap="square">
            <a:spAutoFit/>
          </a:bodyPr>
          <a:lstStyle/>
          <a:p>
            <a:pPr algn="ctr"/>
            <a:r>
              <a:rPr lang="tr-TR" sz="3200" dirty="0">
                <a:latin typeface="Arial" panose="020B0604020202020204" pitchFamily="34" charset="0"/>
                <a:cs typeface="Arial" panose="020B0604020202020204" pitchFamily="34" charset="0"/>
              </a:rPr>
              <a:t>Hem </a:t>
            </a:r>
            <a:r>
              <a:rPr lang="tr-TR" sz="3200" dirty="0" err="1">
                <a:latin typeface="Arial" panose="020B0604020202020204" pitchFamily="34" charset="0"/>
                <a:cs typeface="Arial" panose="020B0604020202020204" pitchFamily="34" charset="0"/>
              </a:rPr>
              <a:t>prokaryotik</a:t>
            </a:r>
            <a:r>
              <a:rPr lang="tr-TR" sz="3200" dirty="0">
                <a:latin typeface="Arial" panose="020B0604020202020204" pitchFamily="34" charset="0"/>
                <a:cs typeface="Arial" panose="020B0604020202020204" pitchFamily="34" charset="0"/>
              </a:rPr>
              <a:t> </a:t>
            </a:r>
            <a:r>
              <a:rPr lang="tr-TR" sz="3200" dirty="0" err="1">
                <a:latin typeface="Arial" panose="020B0604020202020204" pitchFamily="34" charset="0"/>
                <a:cs typeface="Arial" panose="020B0604020202020204" pitchFamily="34" charset="0"/>
              </a:rPr>
              <a:t>hemde</a:t>
            </a:r>
            <a:r>
              <a:rPr lang="tr-TR" sz="3200" dirty="0">
                <a:latin typeface="Arial" panose="020B0604020202020204" pitchFamily="34" charset="0"/>
                <a:cs typeface="Arial" panose="020B0604020202020204" pitchFamily="34" charset="0"/>
              </a:rPr>
              <a:t> </a:t>
            </a:r>
            <a:r>
              <a:rPr lang="tr-TR" sz="3200" dirty="0" err="1">
                <a:latin typeface="Arial" panose="020B0604020202020204" pitchFamily="34" charset="0"/>
                <a:cs typeface="Arial" panose="020B0604020202020204" pitchFamily="34" charset="0"/>
              </a:rPr>
              <a:t>ökaryotik</a:t>
            </a:r>
            <a:r>
              <a:rPr lang="tr-TR" sz="3200" dirty="0">
                <a:latin typeface="Arial" panose="020B0604020202020204" pitchFamily="34" charset="0"/>
                <a:cs typeface="Arial" panose="020B0604020202020204" pitchFamily="34" charset="0"/>
              </a:rPr>
              <a:t> hücrelerde </a:t>
            </a:r>
            <a:r>
              <a:rPr lang="tr-TR" sz="3200" dirty="0" err="1">
                <a:latin typeface="Arial" panose="020B0604020202020204" pitchFamily="34" charset="0"/>
                <a:cs typeface="Arial" panose="020B0604020202020204" pitchFamily="34" charset="0"/>
              </a:rPr>
              <a:t>replikasyonun</a:t>
            </a:r>
            <a:r>
              <a:rPr lang="tr-TR" sz="3200" dirty="0">
                <a:latin typeface="Arial" panose="020B0604020202020204" pitchFamily="34" charset="0"/>
                <a:cs typeface="Arial" panose="020B0604020202020204" pitchFamily="34" charset="0"/>
              </a:rPr>
              <a:t> temel</a:t>
            </a:r>
          </a:p>
          <a:p>
            <a:pPr algn="ctr"/>
            <a:r>
              <a:rPr lang="tr-TR" sz="3200" dirty="0">
                <a:latin typeface="Arial" panose="020B0604020202020204" pitchFamily="34" charset="0"/>
                <a:cs typeface="Arial" panose="020B0604020202020204" pitchFamily="34" charset="0"/>
              </a:rPr>
              <a:t>mekanizmaları aynıdır</a:t>
            </a:r>
            <a:r>
              <a:rPr lang="tr-TR" sz="3200" dirty="0" smtClean="0">
                <a:latin typeface="Arial" panose="020B0604020202020204" pitchFamily="34" charset="0"/>
                <a:cs typeface="Arial" panose="020B0604020202020204" pitchFamily="34" charset="0"/>
              </a:rPr>
              <a:t>.</a:t>
            </a:r>
          </a:p>
          <a:p>
            <a:endParaRPr lang="tr-TR" sz="3200" dirty="0">
              <a:latin typeface="Arial" panose="020B0604020202020204" pitchFamily="34" charset="0"/>
              <a:cs typeface="Arial" panose="020B0604020202020204" pitchFamily="34" charset="0"/>
            </a:endParaRPr>
          </a:p>
          <a:p>
            <a:endParaRPr lang="tr-TR" sz="3200" dirty="0">
              <a:latin typeface="Arial" panose="020B0604020202020204" pitchFamily="34" charset="0"/>
              <a:cs typeface="Arial" panose="020B0604020202020204" pitchFamily="34" charset="0"/>
            </a:endParaRPr>
          </a:p>
          <a:p>
            <a:r>
              <a:rPr lang="tr-TR" sz="3200" dirty="0">
                <a:latin typeface="Arial" panose="020B0604020202020204" pitchFamily="34" charset="0"/>
                <a:cs typeface="Arial" panose="020B0604020202020204" pitchFamily="34" charset="0"/>
              </a:rPr>
              <a:t>1. </a:t>
            </a:r>
            <a:r>
              <a:rPr lang="tr-TR" sz="3200" dirty="0" err="1">
                <a:latin typeface="Arial" panose="020B0604020202020204" pitchFamily="34" charset="0"/>
                <a:cs typeface="Arial" panose="020B0604020202020204" pitchFamily="34" charset="0"/>
              </a:rPr>
              <a:t>Replikasyon</a:t>
            </a:r>
            <a:r>
              <a:rPr lang="tr-TR" sz="3200" dirty="0">
                <a:latin typeface="Arial" panose="020B0604020202020204" pitchFamily="34" charset="0"/>
                <a:cs typeface="Arial" panose="020B0604020202020204" pitchFamily="34" charset="0"/>
              </a:rPr>
              <a:t> başlangıç noktalarının tayini</a:t>
            </a:r>
          </a:p>
          <a:p>
            <a:r>
              <a:rPr lang="tr-TR" sz="3200" dirty="0">
                <a:latin typeface="Arial" panose="020B0604020202020204" pitchFamily="34" charset="0"/>
                <a:cs typeface="Arial" panose="020B0604020202020204" pitchFamily="34" charset="0"/>
              </a:rPr>
              <a:t>2. DNA çift ipliğinin çözünmesi</a:t>
            </a:r>
          </a:p>
          <a:p>
            <a:r>
              <a:rPr lang="tr-TR" sz="3200" dirty="0">
                <a:latin typeface="Arial" panose="020B0604020202020204" pitchFamily="34" charset="0"/>
                <a:cs typeface="Arial" panose="020B0604020202020204" pitchFamily="34" charset="0"/>
              </a:rPr>
              <a:t>3. </a:t>
            </a:r>
            <a:r>
              <a:rPr lang="tr-TR" sz="3200" dirty="0" err="1">
                <a:latin typeface="Arial" panose="020B0604020202020204" pitchFamily="34" charset="0"/>
                <a:cs typeface="Arial" panose="020B0604020202020204" pitchFamily="34" charset="0"/>
              </a:rPr>
              <a:t>Replikasyon</a:t>
            </a:r>
            <a:r>
              <a:rPr lang="tr-TR" sz="3200" dirty="0">
                <a:latin typeface="Arial" panose="020B0604020202020204" pitchFamily="34" charset="0"/>
                <a:cs typeface="Arial" panose="020B0604020202020204" pitchFamily="34" charset="0"/>
              </a:rPr>
              <a:t> çatalının oluşması</a:t>
            </a:r>
          </a:p>
        </p:txBody>
      </p:sp>
    </p:spTree>
    <p:extLst>
      <p:ext uri="{BB962C8B-B14F-4D97-AF65-F5344CB8AC3E}">
        <p14:creationId xmlns:p14="http://schemas.microsoft.com/office/powerpoint/2010/main" val="785673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241300" y="352425"/>
            <a:ext cx="10287000" cy="4678204"/>
          </a:xfrm>
        </p:spPr>
        <p:txBody>
          <a:bodyPr/>
          <a:lstStyle/>
          <a:p>
            <a:pPr marL="514350" indent="-514350">
              <a:buAutoNum type="alphaLcParenR"/>
            </a:pPr>
            <a:r>
              <a:rPr lang="tr-TR" sz="3200" dirty="0" err="1" smtClean="0">
                <a:solidFill>
                  <a:srgbClr val="FF0000"/>
                </a:solidFill>
              </a:rPr>
              <a:t>Replikasyon</a:t>
            </a:r>
            <a:r>
              <a:rPr lang="tr-TR" sz="3200" dirty="0" smtClean="0">
                <a:solidFill>
                  <a:srgbClr val="FF0000"/>
                </a:solidFill>
              </a:rPr>
              <a:t> </a:t>
            </a:r>
            <a:r>
              <a:rPr lang="tr-TR" sz="3200" dirty="0">
                <a:solidFill>
                  <a:srgbClr val="FF0000"/>
                </a:solidFill>
              </a:rPr>
              <a:t>başlangıç noktalarının </a:t>
            </a:r>
            <a:r>
              <a:rPr lang="tr-TR" sz="3200" dirty="0" smtClean="0">
                <a:solidFill>
                  <a:srgbClr val="FF0000"/>
                </a:solidFill>
              </a:rPr>
              <a:t>tayini</a:t>
            </a:r>
          </a:p>
          <a:p>
            <a:pPr marL="514350" indent="-514350">
              <a:buAutoNum type="alphaLcParenR"/>
            </a:pPr>
            <a:endParaRPr lang="tr-TR" sz="3200" dirty="0"/>
          </a:p>
          <a:p>
            <a:r>
              <a:rPr lang="tr-TR" sz="2400" dirty="0"/>
              <a:t>•</a:t>
            </a:r>
            <a:r>
              <a:rPr lang="tr-TR" sz="2400" dirty="0" err="1"/>
              <a:t>Replikasyonun</a:t>
            </a:r>
            <a:r>
              <a:rPr lang="tr-TR" sz="2400" dirty="0"/>
              <a:t> gerçekleştiği genom birimine </a:t>
            </a:r>
            <a:r>
              <a:rPr lang="tr-TR" sz="2400" b="1" dirty="0" err="1">
                <a:solidFill>
                  <a:srgbClr val="0070C0"/>
                </a:solidFill>
              </a:rPr>
              <a:t>replikon</a:t>
            </a:r>
            <a:r>
              <a:rPr lang="tr-TR" sz="2400" dirty="0"/>
              <a:t> denir.</a:t>
            </a:r>
          </a:p>
          <a:p>
            <a:r>
              <a:rPr lang="tr-TR" sz="2400" dirty="0"/>
              <a:t>•Her </a:t>
            </a:r>
            <a:r>
              <a:rPr lang="tr-TR" sz="2400" dirty="0" err="1"/>
              <a:t>replikonda</a:t>
            </a:r>
            <a:r>
              <a:rPr lang="tr-TR" sz="2400" dirty="0"/>
              <a:t> bir başlangıç ve bir bitiş noktası vardır.</a:t>
            </a:r>
          </a:p>
          <a:p>
            <a:r>
              <a:rPr lang="tr-TR" sz="2400" dirty="0"/>
              <a:t>•</a:t>
            </a:r>
            <a:r>
              <a:rPr lang="tr-TR" sz="2400" dirty="0" err="1"/>
              <a:t>Prokaryotlarda</a:t>
            </a:r>
            <a:r>
              <a:rPr lang="tr-TR" sz="2400" dirty="0"/>
              <a:t> dairesel DNA da bir başlangıç ve bir bitiş noktası,</a:t>
            </a:r>
          </a:p>
          <a:p>
            <a:r>
              <a:rPr lang="tr-TR" sz="2400" dirty="0"/>
              <a:t>•</a:t>
            </a:r>
            <a:r>
              <a:rPr lang="tr-TR" sz="2400" dirty="0" err="1"/>
              <a:t>Ökaryotik</a:t>
            </a:r>
            <a:r>
              <a:rPr lang="tr-TR" sz="2400" dirty="0"/>
              <a:t> hücrede ise çok sayıda başlangıç ve bitiş noktaları vardır</a:t>
            </a:r>
            <a:r>
              <a:rPr lang="tr-TR" sz="2400" dirty="0" smtClean="0"/>
              <a:t>.</a:t>
            </a:r>
          </a:p>
          <a:p>
            <a:endParaRPr lang="tr-TR" sz="2400" dirty="0" smtClean="0"/>
          </a:p>
          <a:p>
            <a:r>
              <a:rPr lang="tr-TR" sz="2400" dirty="0" smtClean="0"/>
              <a:t>Başlangıç </a:t>
            </a:r>
            <a:r>
              <a:rPr lang="tr-TR" sz="2400" dirty="0"/>
              <a:t>noktaları özel </a:t>
            </a:r>
            <a:r>
              <a:rPr lang="tr-TR" sz="2400" dirty="0" err="1"/>
              <a:t>nukleotid</a:t>
            </a:r>
            <a:r>
              <a:rPr lang="tr-TR" sz="2400" dirty="0"/>
              <a:t> dizilerinden oluşur ( A ve T den zengin</a:t>
            </a:r>
          </a:p>
          <a:p>
            <a:r>
              <a:rPr lang="tr-TR" sz="2400" dirty="0"/>
              <a:t>tekrarlayan </a:t>
            </a:r>
            <a:r>
              <a:rPr lang="tr-TR" sz="2400" dirty="0" err="1"/>
              <a:t>nukleotid</a:t>
            </a:r>
            <a:r>
              <a:rPr lang="tr-TR" sz="2400" dirty="0"/>
              <a:t> dizileri) ve “diziye özel olan DNA ya bağlanan</a:t>
            </a:r>
          </a:p>
          <a:p>
            <a:r>
              <a:rPr lang="tr-TR" sz="2400" dirty="0"/>
              <a:t>proteinler = başlatıcı proteinler” tarafından tanınır.</a:t>
            </a:r>
          </a:p>
          <a:p>
            <a:r>
              <a:rPr lang="tr-TR" sz="2400" dirty="0"/>
              <a:t>• Bu proteinlerin başlangıç noktalarına bağlanması ile </a:t>
            </a:r>
            <a:r>
              <a:rPr lang="tr-TR" sz="2400" dirty="0" err="1"/>
              <a:t>replikasyonun</a:t>
            </a:r>
            <a:r>
              <a:rPr lang="tr-TR" sz="2400" dirty="0"/>
              <a:t> ilk</a:t>
            </a:r>
          </a:p>
          <a:p>
            <a:r>
              <a:rPr lang="tr-TR" sz="2400" dirty="0"/>
              <a:t>adımı atılır.</a:t>
            </a:r>
          </a:p>
        </p:txBody>
      </p:sp>
      <p:pic>
        <p:nvPicPr>
          <p:cNvPr id="1031" name="Picture 7" descr="replikasyon orjini, başlatıcı proteinler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6900" y="5030629"/>
            <a:ext cx="5715000" cy="2182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6232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622300" y="352425"/>
            <a:ext cx="8965304" cy="1292662"/>
          </a:xfrm>
        </p:spPr>
        <p:txBody>
          <a:bodyPr/>
          <a:lstStyle/>
          <a:p>
            <a:r>
              <a:rPr lang="tr-TR" sz="2800" dirty="0" smtClean="0"/>
              <a:t>	</a:t>
            </a:r>
            <a:r>
              <a:rPr lang="tr-TR" sz="2800" dirty="0" err="1" smtClean="0"/>
              <a:t>Ökaryotlarda</a:t>
            </a:r>
            <a:r>
              <a:rPr lang="tr-TR" sz="2800" dirty="0" smtClean="0"/>
              <a:t> </a:t>
            </a:r>
            <a:r>
              <a:rPr lang="tr-TR" sz="2800" dirty="0"/>
              <a:t>her bir başlangıç noktası arasında 30-300 </a:t>
            </a:r>
            <a:r>
              <a:rPr lang="tr-TR" sz="2800" dirty="0" err="1"/>
              <a:t>kilobazlık</a:t>
            </a:r>
            <a:r>
              <a:rPr lang="tr-TR" sz="2800" dirty="0"/>
              <a:t> bir mesafe bulunur.</a:t>
            </a:r>
          </a:p>
          <a:p>
            <a:r>
              <a:rPr lang="tr-TR" sz="2800" dirty="0"/>
              <a:t>(1 </a:t>
            </a:r>
            <a:r>
              <a:rPr lang="tr-TR" sz="2800" dirty="0" err="1"/>
              <a:t>kilobaz</a:t>
            </a:r>
            <a:r>
              <a:rPr lang="tr-TR" sz="2800" dirty="0"/>
              <a:t>=1000 baz).</a:t>
            </a:r>
          </a:p>
        </p:txBody>
      </p:sp>
      <p:pic>
        <p:nvPicPr>
          <p:cNvPr id="4" name="Resim 3"/>
          <p:cNvPicPr>
            <a:picLocks noChangeAspect="1"/>
          </p:cNvPicPr>
          <p:nvPr/>
        </p:nvPicPr>
        <p:blipFill>
          <a:blip r:embed="rId2"/>
          <a:stretch>
            <a:fillRect/>
          </a:stretch>
        </p:blipFill>
        <p:spPr>
          <a:xfrm>
            <a:off x="3060700" y="1419225"/>
            <a:ext cx="5992091" cy="5815853"/>
          </a:xfrm>
          <a:prstGeom prst="rect">
            <a:avLst/>
          </a:prstGeom>
        </p:spPr>
      </p:pic>
    </p:spTree>
    <p:extLst>
      <p:ext uri="{BB962C8B-B14F-4D97-AF65-F5344CB8AC3E}">
        <p14:creationId xmlns:p14="http://schemas.microsoft.com/office/powerpoint/2010/main" val="7505955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4371300" y="1495425"/>
            <a:ext cx="6322100" cy="4426080"/>
          </a:xfrm>
          <a:prstGeom prst="rect">
            <a:avLst/>
          </a:prstGeom>
        </p:spPr>
      </p:pic>
      <p:sp>
        <p:nvSpPr>
          <p:cNvPr id="2" name="Dikdörtgen 1"/>
          <p:cNvSpPr/>
          <p:nvPr/>
        </p:nvSpPr>
        <p:spPr>
          <a:xfrm>
            <a:off x="-100975" y="200024"/>
            <a:ext cx="4529528" cy="5570756"/>
          </a:xfrm>
          <a:prstGeom prst="rect">
            <a:avLst/>
          </a:prstGeom>
        </p:spPr>
        <p:txBody>
          <a:bodyPr wrap="square">
            <a:spAutoFit/>
          </a:bodyPr>
          <a:lstStyle/>
          <a:p>
            <a:r>
              <a:rPr lang="tr-TR" sz="3600" b="1" i="1" dirty="0" err="1" smtClean="0">
                <a:latin typeface="Arial" panose="020B0604020202020204" pitchFamily="34" charset="0"/>
                <a:cs typeface="Arial" panose="020B0604020202020204" pitchFamily="34" charset="0"/>
              </a:rPr>
              <a:t>Ökaryotik</a:t>
            </a:r>
            <a:r>
              <a:rPr lang="tr-TR" sz="3600" b="1" i="1" dirty="0" smtClean="0">
                <a:latin typeface="Arial" panose="020B0604020202020204" pitchFamily="34" charset="0"/>
                <a:cs typeface="Arial" panose="020B0604020202020204" pitchFamily="34" charset="0"/>
              </a:rPr>
              <a:t> </a:t>
            </a:r>
            <a:r>
              <a:rPr lang="tr-TR" sz="3600" b="1" i="1" dirty="0">
                <a:latin typeface="Arial" panose="020B0604020202020204" pitchFamily="34" charset="0"/>
                <a:cs typeface="Arial" panose="020B0604020202020204" pitchFamily="34" charset="0"/>
              </a:rPr>
              <a:t>hücrede;</a:t>
            </a:r>
          </a:p>
          <a:p>
            <a:pPr marL="571500" indent="-571500">
              <a:buFont typeface="Wingdings" panose="05000000000000000000" pitchFamily="2" charset="2"/>
              <a:buChar char="v"/>
            </a:pPr>
            <a:r>
              <a:rPr lang="tr-TR" sz="3200" dirty="0" smtClean="0">
                <a:latin typeface="Arial" panose="020B0604020202020204" pitchFamily="34" charset="0"/>
                <a:cs typeface="Arial" panose="020B0604020202020204" pitchFamily="34" charset="0"/>
              </a:rPr>
              <a:t>DNA </a:t>
            </a:r>
            <a:r>
              <a:rPr lang="tr-TR" sz="3200" dirty="0" err="1">
                <a:latin typeface="Arial" panose="020B0604020202020204" pitchFamily="34" charset="0"/>
                <a:cs typeface="Arial" panose="020B0604020202020204" pitchFamily="34" charset="0"/>
              </a:rPr>
              <a:t>replikasyonu</a:t>
            </a:r>
            <a:r>
              <a:rPr lang="tr-TR" sz="3200" dirty="0">
                <a:latin typeface="Arial" panose="020B0604020202020204" pitchFamily="34" charset="0"/>
                <a:cs typeface="Arial" panose="020B0604020202020204" pitchFamily="34" charset="0"/>
              </a:rPr>
              <a:t>, kromatin </a:t>
            </a:r>
            <a:r>
              <a:rPr lang="tr-TR" sz="3200" dirty="0" smtClean="0">
                <a:latin typeface="Arial" panose="020B0604020202020204" pitchFamily="34" charset="0"/>
                <a:cs typeface="Arial" panose="020B0604020202020204" pitchFamily="34" charset="0"/>
              </a:rPr>
              <a:t>üzerinde binlerce </a:t>
            </a:r>
            <a:r>
              <a:rPr lang="tr-TR" sz="3200" dirty="0">
                <a:latin typeface="Arial" panose="020B0604020202020204" pitchFamily="34" charset="0"/>
                <a:cs typeface="Arial" panose="020B0604020202020204" pitchFamily="34" charset="0"/>
              </a:rPr>
              <a:t>yerde birden ( </a:t>
            </a:r>
            <a:r>
              <a:rPr lang="tr-TR" sz="3200" dirty="0" err="1" smtClean="0">
                <a:latin typeface="Arial" panose="020B0604020202020204" pitchFamily="34" charset="0"/>
                <a:cs typeface="Arial" panose="020B0604020202020204" pitchFamily="34" charset="0"/>
              </a:rPr>
              <a:t>replikasyon</a:t>
            </a:r>
            <a:r>
              <a:rPr lang="tr-TR" sz="3200" dirty="0" smtClean="0">
                <a:latin typeface="Arial" panose="020B0604020202020204" pitchFamily="34" charset="0"/>
                <a:cs typeface="Arial" panose="020B0604020202020204" pitchFamily="34" charset="0"/>
              </a:rPr>
              <a:t> çatalı </a:t>
            </a:r>
            <a:r>
              <a:rPr lang="tr-TR" sz="3200" dirty="0">
                <a:latin typeface="Arial" panose="020B0604020202020204" pitchFamily="34" charset="0"/>
                <a:cs typeface="Arial" panose="020B0604020202020204" pitchFamily="34" charset="0"/>
              </a:rPr>
              <a:t>) başlayan sentez daima </a:t>
            </a:r>
            <a:r>
              <a:rPr lang="tr-TR" sz="3200" b="1" i="1" dirty="0" smtClean="0">
                <a:latin typeface="Arial" panose="020B0604020202020204" pitchFamily="34" charset="0"/>
                <a:cs typeface="Arial" panose="020B0604020202020204" pitchFamily="34" charset="0"/>
              </a:rPr>
              <a:t>5</a:t>
            </a:r>
            <a:r>
              <a:rPr lang="tr-TR" sz="3200" dirty="0" smtClean="0">
                <a:latin typeface="Arial" panose="020B0604020202020204" pitchFamily="34" charset="0"/>
                <a:cs typeface="Arial" panose="020B0604020202020204" pitchFamily="34" charset="0"/>
              </a:rPr>
              <a:t>’      </a:t>
            </a:r>
            <a:r>
              <a:rPr lang="tr-TR" sz="3200" b="1" i="1" dirty="0" smtClean="0">
                <a:latin typeface="Arial" panose="020B0604020202020204" pitchFamily="34" charset="0"/>
                <a:cs typeface="Arial" panose="020B0604020202020204" pitchFamily="34" charset="0"/>
              </a:rPr>
              <a:t>3</a:t>
            </a:r>
            <a:r>
              <a:rPr lang="tr-TR" sz="3200" dirty="0" smtClean="0">
                <a:latin typeface="Arial" panose="020B0604020202020204" pitchFamily="34" charset="0"/>
                <a:cs typeface="Arial" panose="020B0604020202020204" pitchFamily="34" charset="0"/>
              </a:rPr>
              <a:t>’ </a:t>
            </a:r>
            <a:r>
              <a:rPr lang="tr-TR" sz="3200" b="1" i="1" dirty="0" smtClean="0">
                <a:latin typeface="Arial" panose="020B0604020202020204" pitchFamily="34" charset="0"/>
                <a:cs typeface="Arial" panose="020B0604020202020204" pitchFamily="34" charset="0"/>
              </a:rPr>
              <a:t>yönünde </a:t>
            </a:r>
            <a:r>
              <a:rPr lang="tr-TR" sz="3200" dirty="0">
                <a:latin typeface="Arial" panose="020B0604020202020204" pitchFamily="34" charset="0"/>
                <a:cs typeface="Arial" panose="020B0604020202020204" pitchFamily="34" charset="0"/>
              </a:rPr>
              <a:t>ilerler; kalıp olarak </a:t>
            </a:r>
            <a:r>
              <a:rPr lang="tr-TR" sz="3200" dirty="0" smtClean="0">
                <a:latin typeface="Arial" panose="020B0604020202020204" pitchFamily="34" charset="0"/>
                <a:cs typeface="Arial" panose="020B0604020202020204" pitchFamily="34" charset="0"/>
              </a:rPr>
              <a:t>görev gören </a:t>
            </a:r>
            <a:r>
              <a:rPr lang="tr-TR" sz="3200" dirty="0">
                <a:latin typeface="Arial" panose="020B0604020202020204" pitchFamily="34" charset="0"/>
                <a:cs typeface="Arial" panose="020B0604020202020204" pitchFamily="34" charset="0"/>
              </a:rPr>
              <a:t>kol </a:t>
            </a:r>
            <a:r>
              <a:rPr lang="tr-TR" sz="3200" b="1" i="1" dirty="0" smtClean="0">
                <a:latin typeface="Arial" panose="020B0604020202020204" pitchFamily="34" charset="0"/>
                <a:cs typeface="Arial" panose="020B0604020202020204" pitchFamily="34" charset="0"/>
              </a:rPr>
              <a:t>3</a:t>
            </a:r>
            <a:r>
              <a:rPr lang="tr-TR" sz="3200" dirty="0" smtClean="0">
                <a:latin typeface="Arial" panose="020B0604020202020204" pitchFamily="34" charset="0"/>
                <a:cs typeface="Arial" panose="020B0604020202020204" pitchFamily="34" charset="0"/>
              </a:rPr>
              <a:t>’    </a:t>
            </a:r>
            <a:r>
              <a:rPr lang="tr-TR" sz="3200" b="1" i="1" dirty="0" smtClean="0">
                <a:latin typeface="Arial" panose="020B0604020202020204" pitchFamily="34" charset="0"/>
                <a:cs typeface="Arial" panose="020B0604020202020204" pitchFamily="34" charset="0"/>
              </a:rPr>
              <a:t>5</a:t>
            </a:r>
            <a:r>
              <a:rPr lang="tr-TR" sz="3200" dirty="0" smtClean="0">
                <a:latin typeface="Arial" panose="020B0604020202020204" pitchFamily="34" charset="0"/>
                <a:cs typeface="Arial" panose="020B0604020202020204" pitchFamily="34" charset="0"/>
              </a:rPr>
              <a:t>’ </a:t>
            </a:r>
            <a:r>
              <a:rPr lang="tr-TR" sz="3200" b="1" i="1" dirty="0">
                <a:latin typeface="Arial" panose="020B0604020202020204" pitchFamily="34" charset="0"/>
                <a:cs typeface="Arial" panose="020B0604020202020204" pitchFamily="34" charset="0"/>
              </a:rPr>
              <a:t>yönünde </a:t>
            </a:r>
            <a:r>
              <a:rPr lang="tr-TR" sz="3200" dirty="0">
                <a:latin typeface="Arial" panose="020B0604020202020204" pitchFamily="34" charset="0"/>
                <a:cs typeface="Arial" panose="020B0604020202020204" pitchFamily="34" charset="0"/>
              </a:rPr>
              <a:t>okunur</a:t>
            </a:r>
          </a:p>
        </p:txBody>
      </p:sp>
      <p:cxnSp>
        <p:nvCxnSpPr>
          <p:cNvPr id="4" name="Düz Ok Bağlayıcısı 3"/>
          <p:cNvCxnSpPr/>
          <p:nvPr/>
        </p:nvCxnSpPr>
        <p:spPr>
          <a:xfrm>
            <a:off x="6337300" y="2562225"/>
            <a:ext cx="457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Resim 5"/>
          <p:cNvPicPr>
            <a:picLocks noChangeAspect="1"/>
          </p:cNvPicPr>
          <p:nvPr/>
        </p:nvPicPr>
        <p:blipFill>
          <a:blip r:embed="rId3"/>
          <a:stretch>
            <a:fillRect/>
          </a:stretch>
        </p:blipFill>
        <p:spPr>
          <a:xfrm>
            <a:off x="8547100" y="3095625"/>
            <a:ext cx="536494" cy="158510"/>
          </a:xfrm>
          <a:prstGeom prst="rect">
            <a:avLst/>
          </a:prstGeom>
        </p:spPr>
      </p:pic>
    </p:spTree>
    <p:extLst>
      <p:ext uri="{BB962C8B-B14F-4D97-AF65-F5344CB8AC3E}">
        <p14:creationId xmlns:p14="http://schemas.microsoft.com/office/powerpoint/2010/main" val="12116928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5880100" y="1038225"/>
            <a:ext cx="4495015" cy="5329960"/>
          </a:xfrm>
          <a:prstGeom prst="rect">
            <a:avLst/>
          </a:prstGeom>
        </p:spPr>
      </p:pic>
      <p:sp>
        <p:nvSpPr>
          <p:cNvPr id="3" name="Metin Yer Tutucusu 2"/>
          <p:cNvSpPr>
            <a:spLocks noGrp="1"/>
          </p:cNvSpPr>
          <p:nvPr>
            <p:ph type="body" idx="1"/>
          </p:nvPr>
        </p:nvSpPr>
        <p:spPr>
          <a:xfrm>
            <a:off x="469900" y="276225"/>
            <a:ext cx="5867400" cy="4139595"/>
          </a:xfrm>
        </p:spPr>
        <p:txBody>
          <a:bodyPr/>
          <a:lstStyle/>
          <a:p>
            <a:endParaRPr lang="tr-TR" sz="2800" dirty="0"/>
          </a:p>
          <a:p>
            <a:r>
              <a:rPr lang="tr-TR" sz="2800" b="1" dirty="0">
                <a:solidFill>
                  <a:srgbClr val="0070C0"/>
                </a:solidFill>
              </a:rPr>
              <a:t>b) DNA çift ipliğinin çözülmesi </a:t>
            </a:r>
            <a:endParaRPr lang="tr-TR" sz="2800" dirty="0">
              <a:solidFill>
                <a:srgbClr val="0070C0"/>
              </a:solidFill>
            </a:endParaRPr>
          </a:p>
          <a:p>
            <a:r>
              <a:rPr lang="tr-TR" sz="2800" dirty="0"/>
              <a:t>•</a:t>
            </a:r>
            <a:r>
              <a:rPr lang="tr-TR" sz="2800" dirty="0" err="1"/>
              <a:t>Replikasyonun</a:t>
            </a:r>
            <a:r>
              <a:rPr lang="tr-TR" sz="2800" dirty="0"/>
              <a:t> </a:t>
            </a:r>
            <a:r>
              <a:rPr lang="tr-TR" sz="2800" dirty="0" err="1"/>
              <a:t>başlıyabilmesi</a:t>
            </a:r>
            <a:r>
              <a:rPr lang="tr-TR" sz="2800" dirty="0"/>
              <a:t> için DNA çift zincirinin sarmal yapısının çözülmesi gereklidir </a:t>
            </a:r>
          </a:p>
          <a:p>
            <a:endParaRPr lang="tr-TR" sz="2800" dirty="0"/>
          </a:p>
          <a:p>
            <a:r>
              <a:rPr lang="tr-TR" sz="2800" dirty="0"/>
              <a:t>•Çözülme işlemi, başlatıcı protein </a:t>
            </a:r>
            <a:r>
              <a:rPr lang="tr-TR" sz="2800" dirty="0" smtClean="0"/>
              <a:t>kompleksinde </a:t>
            </a:r>
            <a:r>
              <a:rPr lang="tr-TR" sz="2800" dirty="0"/>
              <a:t>yer alan </a:t>
            </a:r>
            <a:r>
              <a:rPr lang="tr-TR" sz="2800" b="1" dirty="0">
                <a:solidFill>
                  <a:srgbClr val="FF0000"/>
                </a:solidFill>
              </a:rPr>
              <a:t>DNA </a:t>
            </a:r>
            <a:r>
              <a:rPr lang="tr-TR" sz="2800" b="1" dirty="0" err="1">
                <a:solidFill>
                  <a:srgbClr val="FF0000"/>
                </a:solidFill>
              </a:rPr>
              <a:t>helikaz</a:t>
            </a:r>
            <a:r>
              <a:rPr lang="tr-TR" sz="2800" dirty="0" err="1"/>
              <a:t>lar</a:t>
            </a:r>
            <a:r>
              <a:rPr lang="tr-TR" sz="2800" dirty="0"/>
              <a:t> ile gerçekleştirilir. </a:t>
            </a:r>
          </a:p>
          <a:p>
            <a:endParaRPr lang="tr-TR" dirty="0"/>
          </a:p>
        </p:txBody>
      </p:sp>
    </p:spTree>
    <p:extLst>
      <p:ext uri="{BB962C8B-B14F-4D97-AF65-F5344CB8AC3E}">
        <p14:creationId xmlns:p14="http://schemas.microsoft.com/office/powerpoint/2010/main" val="37943564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698500" y="200024"/>
            <a:ext cx="4572000" cy="5262979"/>
          </a:xfrm>
        </p:spPr>
        <p:txBody>
          <a:bodyPr/>
          <a:lstStyle/>
          <a:p>
            <a:endParaRPr lang="tr-TR" dirty="0"/>
          </a:p>
          <a:p>
            <a:r>
              <a:rPr lang="tr-TR" sz="2800" b="1" dirty="0">
                <a:solidFill>
                  <a:schemeClr val="accent2">
                    <a:lumMod val="60000"/>
                    <a:lumOff val="40000"/>
                  </a:schemeClr>
                </a:solidFill>
              </a:rPr>
              <a:t>c) </a:t>
            </a:r>
            <a:r>
              <a:rPr lang="tr-TR" sz="2800" b="1" dirty="0" err="1">
                <a:solidFill>
                  <a:schemeClr val="accent2">
                    <a:lumMod val="60000"/>
                    <a:lumOff val="40000"/>
                  </a:schemeClr>
                </a:solidFill>
              </a:rPr>
              <a:t>Replikasyon</a:t>
            </a:r>
            <a:r>
              <a:rPr lang="tr-TR" sz="2800" b="1" dirty="0">
                <a:solidFill>
                  <a:schemeClr val="accent2">
                    <a:lumMod val="60000"/>
                    <a:lumOff val="40000"/>
                  </a:schemeClr>
                </a:solidFill>
              </a:rPr>
              <a:t> çatalının oluşması </a:t>
            </a:r>
          </a:p>
          <a:p>
            <a:r>
              <a:rPr lang="tr-TR" sz="2800" dirty="0"/>
              <a:t>•</a:t>
            </a:r>
            <a:r>
              <a:rPr lang="tr-TR" sz="2800" dirty="0" err="1"/>
              <a:t>Helikaz</a:t>
            </a:r>
            <a:r>
              <a:rPr lang="tr-TR" sz="2800" dirty="0"/>
              <a:t> aktivitesi ile açılan çift zincirde </a:t>
            </a:r>
            <a:r>
              <a:rPr lang="tr-TR" sz="2800" dirty="0" err="1"/>
              <a:t>replikasyonun</a:t>
            </a:r>
            <a:r>
              <a:rPr lang="tr-TR" sz="2800" dirty="0"/>
              <a:t> olduğu bölgeye </a:t>
            </a:r>
            <a:r>
              <a:rPr lang="tr-TR" sz="2800" b="1" dirty="0" err="1">
                <a:solidFill>
                  <a:srgbClr val="7030A0"/>
                </a:solidFill>
              </a:rPr>
              <a:t>replikasyon</a:t>
            </a:r>
            <a:r>
              <a:rPr lang="tr-TR" sz="2800" b="1" dirty="0">
                <a:solidFill>
                  <a:srgbClr val="7030A0"/>
                </a:solidFill>
              </a:rPr>
              <a:t> çatalı </a:t>
            </a:r>
            <a:r>
              <a:rPr lang="tr-TR" sz="2800" dirty="0"/>
              <a:t>denir. </a:t>
            </a:r>
          </a:p>
          <a:p>
            <a:endParaRPr lang="tr-TR" sz="2800" dirty="0"/>
          </a:p>
          <a:p>
            <a:r>
              <a:rPr lang="tr-TR" sz="2800" dirty="0"/>
              <a:t>•</a:t>
            </a:r>
            <a:r>
              <a:rPr lang="tr-TR" sz="2800" dirty="0" err="1"/>
              <a:t>Replikasyon</a:t>
            </a:r>
            <a:r>
              <a:rPr lang="tr-TR" sz="2800" dirty="0"/>
              <a:t> olayı “</a:t>
            </a:r>
            <a:r>
              <a:rPr lang="tr-TR" sz="2800" dirty="0" err="1"/>
              <a:t>replikasyon</a:t>
            </a:r>
            <a:r>
              <a:rPr lang="tr-TR" sz="2800" dirty="0"/>
              <a:t> </a:t>
            </a:r>
            <a:r>
              <a:rPr lang="tr-TR" sz="2800" dirty="0" err="1"/>
              <a:t>çatalı”nın</a:t>
            </a:r>
            <a:r>
              <a:rPr lang="tr-TR" sz="2800" dirty="0"/>
              <a:t> ana DNA molekülü boyunca ilerlemesi ile gerçekleşir. </a:t>
            </a:r>
          </a:p>
          <a:p>
            <a:endParaRPr lang="tr-TR" dirty="0"/>
          </a:p>
        </p:txBody>
      </p:sp>
      <p:pic>
        <p:nvPicPr>
          <p:cNvPr id="4" name="Resim 3"/>
          <p:cNvPicPr>
            <a:picLocks noChangeAspect="1"/>
          </p:cNvPicPr>
          <p:nvPr/>
        </p:nvPicPr>
        <p:blipFill>
          <a:blip r:embed="rId2"/>
          <a:stretch>
            <a:fillRect/>
          </a:stretch>
        </p:blipFill>
        <p:spPr>
          <a:xfrm>
            <a:off x="6946900" y="235157"/>
            <a:ext cx="2205727" cy="6821742"/>
          </a:xfrm>
          <a:prstGeom prst="rect">
            <a:avLst/>
          </a:prstGeom>
        </p:spPr>
      </p:pic>
    </p:spTree>
    <p:extLst>
      <p:ext uri="{BB962C8B-B14F-4D97-AF65-F5344CB8AC3E}">
        <p14:creationId xmlns:p14="http://schemas.microsoft.com/office/powerpoint/2010/main" val="15183012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393700" y="200025"/>
            <a:ext cx="9511404" cy="6401753"/>
          </a:xfrm>
        </p:spPr>
        <p:txBody>
          <a:bodyPr/>
          <a:lstStyle/>
          <a:p>
            <a:r>
              <a:rPr lang="tr-TR" sz="3200" b="1" dirty="0">
                <a:solidFill>
                  <a:schemeClr val="accent1">
                    <a:lumMod val="75000"/>
                  </a:schemeClr>
                </a:solidFill>
              </a:rPr>
              <a:t>Sentezin başladığı </a:t>
            </a:r>
            <a:r>
              <a:rPr lang="tr-TR" sz="3200" b="1" dirty="0" err="1">
                <a:solidFill>
                  <a:schemeClr val="accent1">
                    <a:lumMod val="75000"/>
                  </a:schemeClr>
                </a:solidFill>
              </a:rPr>
              <a:t>Replikasyon</a:t>
            </a:r>
            <a:r>
              <a:rPr lang="tr-TR" sz="3200" b="1" dirty="0">
                <a:solidFill>
                  <a:schemeClr val="accent1">
                    <a:lumMod val="75000"/>
                  </a:schemeClr>
                </a:solidFill>
              </a:rPr>
              <a:t> çatalında</a:t>
            </a:r>
          </a:p>
          <a:p>
            <a:r>
              <a:rPr lang="tr-TR" sz="3200" b="1" dirty="0" err="1">
                <a:solidFill>
                  <a:schemeClr val="accent1">
                    <a:lumMod val="75000"/>
                  </a:schemeClr>
                </a:solidFill>
              </a:rPr>
              <a:t>replikasyonda</a:t>
            </a:r>
            <a:r>
              <a:rPr lang="tr-TR" sz="3200" b="1" dirty="0">
                <a:solidFill>
                  <a:schemeClr val="accent1">
                    <a:lumMod val="75000"/>
                  </a:schemeClr>
                </a:solidFill>
              </a:rPr>
              <a:t> iş gören 4 temel yapı vardır</a:t>
            </a:r>
            <a:r>
              <a:rPr lang="tr-TR" sz="3200" b="1" dirty="0" smtClean="0">
                <a:solidFill>
                  <a:schemeClr val="accent1">
                    <a:lumMod val="75000"/>
                  </a:schemeClr>
                </a:solidFill>
              </a:rPr>
              <a:t>;</a:t>
            </a:r>
          </a:p>
          <a:p>
            <a:endParaRPr lang="tr-TR" sz="3200" b="1" dirty="0">
              <a:solidFill>
                <a:schemeClr val="accent1">
                  <a:lumMod val="75000"/>
                </a:schemeClr>
              </a:solidFill>
            </a:endParaRPr>
          </a:p>
          <a:p>
            <a:r>
              <a:rPr lang="tr-TR" sz="3200" dirty="0"/>
              <a:t>• </a:t>
            </a:r>
            <a:r>
              <a:rPr lang="tr-TR" sz="3200" b="1" u="sng" dirty="0">
                <a:solidFill>
                  <a:srgbClr val="FF0000"/>
                </a:solidFill>
              </a:rPr>
              <a:t>DNA </a:t>
            </a:r>
            <a:r>
              <a:rPr lang="tr-TR" sz="3200" b="1" u="sng" dirty="0" err="1">
                <a:solidFill>
                  <a:srgbClr val="FF0000"/>
                </a:solidFill>
              </a:rPr>
              <a:t>helikaz</a:t>
            </a:r>
            <a:r>
              <a:rPr lang="tr-TR" sz="3200" dirty="0">
                <a:solidFill>
                  <a:srgbClr val="FF0000"/>
                </a:solidFill>
              </a:rPr>
              <a:t>, </a:t>
            </a:r>
            <a:r>
              <a:rPr lang="tr-TR" sz="3200" dirty="0"/>
              <a:t>DNA sarmalını çözen </a:t>
            </a:r>
            <a:r>
              <a:rPr lang="tr-TR" sz="3200" dirty="0" smtClean="0"/>
              <a:t>enzim</a:t>
            </a:r>
          </a:p>
          <a:p>
            <a:endParaRPr lang="tr-TR" sz="3200" dirty="0"/>
          </a:p>
          <a:p>
            <a:r>
              <a:rPr lang="tr-TR" sz="3200" dirty="0"/>
              <a:t>• </a:t>
            </a:r>
            <a:r>
              <a:rPr lang="tr-TR" sz="3200" b="1" u="sng" dirty="0" err="1">
                <a:solidFill>
                  <a:schemeClr val="accent2">
                    <a:lumMod val="75000"/>
                  </a:schemeClr>
                </a:solidFill>
              </a:rPr>
              <a:t>Primaz</a:t>
            </a:r>
            <a:r>
              <a:rPr lang="tr-TR" sz="3200" b="1" u="sng" dirty="0">
                <a:solidFill>
                  <a:schemeClr val="accent2">
                    <a:lumMod val="75000"/>
                  </a:schemeClr>
                </a:solidFill>
              </a:rPr>
              <a:t>,</a:t>
            </a:r>
            <a:r>
              <a:rPr lang="tr-TR" sz="3200" b="1" dirty="0">
                <a:solidFill>
                  <a:schemeClr val="accent2">
                    <a:lumMod val="75000"/>
                  </a:schemeClr>
                </a:solidFill>
              </a:rPr>
              <a:t> </a:t>
            </a:r>
            <a:r>
              <a:rPr lang="tr-TR" sz="3200" dirty="0"/>
              <a:t>DNA sentezinin </a:t>
            </a:r>
            <a:r>
              <a:rPr lang="tr-TR" sz="3200" dirty="0" err="1"/>
              <a:t>başlıyabilmesi</a:t>
            </a:r>
            <a:r>
              <a:rPr lang="tr-TR" sz="3200" dirty="0"/>
              <a:t> için gerekli </a:t>
            </a:r>
            <a:r>
              <a:rPr lang="tr-TR" sz="3200" dirty="0" smtClean="0"/>
              <a:t>olan RNA </a:t>
            </a:r>
            <a:r>
              <a:rPr lang="tr-TR" sz="3200" dirty="0" err="1"/>
              <a:t>primerlerini</a:t>
            </a:r>
            <a:r>
              <a:rPr lang="tr-TR" sz="3200" dirty="0"/>
              <a:t> (RNA öncül molekül</a:t>
            </a:r>
            <a:r>
              <a:rPr lang="tr-TR" sz="3200" dirty="0" smtClean="0"/>
              <a:t>) sentezleyen enzim</a:t>
            </a:r>
          </a:p>
          <a:p>
            <a:endParaRPr lang="tr-TR" sz="3200" dirty="0" smtClean="0"/>
          </a:p>
          <a:p>
            <a:endParaRPr lang="tr-TR" sz="3200" dirty="0" smtClean="0"/>
          </a:p>
          <a:p>
            <a:r>
              <a:rPr lang="tr-TR" sz="3200" dirty="0" smtClean="0"/>
              <a:t>• </a:t>
            </a:r>
            <a:r>
              <a:rPr lang="tr-TR" sz="3200" b="1" u="sng" dirty="0" smtClean="0">
                <a:solidFill>
                  <a:schemeClr val="accent6">
                    <a:lumMod val="75000"/>
                  </a:schemeClr>
                </a:solidFill>
              </a:rPr>
              <a:t>Tek zincire bağlanan (SSB) proteinler, </a:t>
            </a:r>
            <a:r>
              <a:rPr lang="tr-TR" sz="3200" dirty="0" err="1" smtClean="0"/>
              <a:t>replikasyon</a:t>
            </a:r>
            <a:r>
              <a:rPr lang="tr-TR" sz="3200" dirty="0" smtClean="0"/>
              <a:t> çatalının sürekliliğini </a:t>
            </a:r>
            <a:r>
              <a:rPr lang="tr-TR" sz="3200" dirty="0" err="1" smtClean="0"/>
              <a:t>saglayan</a:t>
            </a:r>
            <a:r>
              <a:rPr lang="tr-TR" sz="3200" dirty="0" smtClean="0"/>
              <a:t> ,tek DNA ipliğine bağlanarak katlanmayı önleyen proteinler</a:t>
            </a:r>
            <a:endParaRPr lang="tr-TR" sz="3200" dirty="0"/>
          </a:p>
        </p:txBody>
      </p:sp>
    </p:spTree>
    <p:extLst>
      <p:ext uri="{BB962C8B-B14F-4D97-AF65-F5344CB8AC3E}">
        <p14:creationId xmlns:p14="http://schemas.microsoft.com/office/powerpoint/2010/main" val="23588478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27690" y="428625"/>
            <a:ext cx="9511404" cy="7986802"/>
          </a:xfrm>
        </p:spPr>
        <p:txBody>
          <a:bodyPr/>
          <a:lstStyle/>
          <a:p>
            <a:r>
              <a:rPr lang="tr-TR" sz="3200" b="1" u="sng" dirty="0">
                <a:solidFill>
                  <a:schemeClr val="accent3">
                    <a:lumMod val="75000"/>
                  </a:schemeClr>
                </a:solidFill>
              </a:rPr>
              <a:t>DNA </a:t>
            </a:r>
            <a:r>
              <a:rPr lang="tr-TR" sz="3200" b="1" u="sng" dirty="0" err="1">
                <a:solidFill>
                  <a:schemeClr val="accent3">
                    <a:lumMod val="75000"/>
                  </a:schemeClr>
                </a:solidFill>
              </a:rPr>
              <a:t>Polimerazlar</a:t>
            </a:r>
            <a:r>
              <a:rPr lang="tr-TR" sz="3200" b="1" u="sng" dirty="0">
                <a:solidFill>
                  <a:schemeClr val="accent3">
                    <a:lumMod val="75000"/>
                  </a:schemeClr>
                </a:solidFill>
              </a:rPr>
              <a:t>, </a:t>
            </a:r>
            <a:r>
              <a:rPr lang="tr-TR" sz="3200" dirty="0"/>
              <a:t>kalıp zincire </a:t>
            </a:r>
            <a:r>
              <a:rPr lang="tr-TR" sz="3200" dirty="0" err="1"/>
              <a:t>komplamenter</a:t>
            </a:r>
            <a:r>
              <a:rPr lang="tr-TR" sz="3200" dirty="0"/>
              <a:t> yeni DNA zincirini sentezleyen enzim </a:t>
            </a:r>
            <a:endParaRPr lang="tr-TR" sz="3200" dirty="0" smtClean="0"/>
          </a:p>
          <a:p>
            <a:endParaRPr lang="tr-TR" sz="3200" dirty="0"/>
          </a:p>
          <a:p>
            <a:pPr fontAlgn="base"/>
            <a:r>
              <a:rPr lang="tr-TR" sz="3200" dirty="0">
                <a:solidFill>
                  <a:srgbClr val="FF0000"/>
                </a:solidFill>
              </a:rPr>
              <a:t>DNA </a:t>
            </a:r>
            <a:r>
              <a:rPr lang="tr-TR" sz="3200" dirty="0" err="1">
                <a:solidFill>
                  <a:srgbClr val="FF0000"/>
                </a:solidFill>
              </a:rPr>
              <a:t>polimerazların</a:t>
            </a:r>
            <a:r>
              <a:rPr lang="tr-TR" sz="3200" dirty="0">
                <a:solidFill>
                  <a:srgbClr val="FF0000"/>
                </a:solidFill>
              </a:rPr>
              <a:t> bazı temel özellikleri şunlardır:</a:t>
            </a:r>
          </a:p>
          <a:p>
            <a:pPr marL="457200" indent="-457200" fontAlgn="base">
              <a:buFont typeface="Wingdings" panose="05000000000000000000" pitchFamily="2" charset="2"/>
              <a:buChar char="ü"/>
            </a:pPr>
            <a:r>
              <a:rPr lang="tr-TR" sz="3200" dirty="0"/>
              <a:t>Her zaman bir şablona ihtiyaç </a:t>
            </a:r>
            <a:r>
              <a:rPr lang="tr-TR" sz="3200" dirty="0" smtClean="0"/>
              <a:t>duyarlar</a:t>
            </a:r>
          </a:p>
          <a:p>
            <a:pPr fontAlgn="base"/>
            <a:endParaRPr lang="tr-TR" sz="3200" dirty="0"/>
          </a:p>
          <a:p>
            <a:pPr marL="457200" indent="-457200" fontAlgn="base">
              <a:buFont typeface="Wingdings" panose="05000000000000000000" pitchFamily="2" charset="2"/>
              <a:buChar char="ü"/>
            </a:pPr>
            <a:r>
              <a:rPr lang="tr-TR" sz="3200" dirty="0"/>
              <a:t>DNA dizisinin 3 'ucuna sadece nükleotidler </a:t>
            </a:r>
            <a:r>
              <a:rPr lang="tr-TR" sz="3200" dirty="0" smtClean="0"/>
              <a:t>ekleyebilirler</a:t>
            </a:r>
          </a:p>
          <a:p>
            <a:pPr fontAlgn="base"/>
            <a:endParaRPr lang="tr-TR" sz="3200" dirty="0"/>
          </a:p>
          <a:p>
            <a:pPr marL="457200" indent="-457200" fontAlgn="base">
              <a:buFont typeface="Wingdings" panose="05000000000000000000" pitchFamily="2" charset="2"/>
              <a:buChar char="ü"/>
            </a:pPr>
            <a:r>
              <a:rPr lang="tr-TR" sz="3200" dirty="0"/>
              <a:t>Bir DNA zincirini sıfırdan yapmaya başlayamazlar, ancak önceden var olan bir zincir veya </a:t>
            </a:r>
            <a:r>
              <a:rPr lang="tr-TR" sz="3200" b="1" dirty="0" err="1"/>
              <a:t>primer</a:t>
            </a:r>
            <a:r>
              <a:rPr lang="tr-TR" sz="3200" dirty="0"/>
              <a:t> adı verilen kısa bir </a:t>
            </a:r>
            <a:r>
              <a:rPr lang="tr-TR" sz="3200" dirty="0" err="1"/>
              <a:t>nükleotit</a:t>
            </a:r>
            <a:r>
              <a:rPr lang="tr-TR" sz="3200" dirty="0"/>
              <a:t> gerginliğine ihtiyaç duyarlar.</a:t>
            </a:r>
          </a:p>
          <a:p>
            <a:pPr marL="457200" indent="-457200">
              <a:buFont typeface="Wingdings" panose="05000000000000000000" pitchFamily="2" charset="2"/>
              <a:buChar char="ü"/>
            </a:pPr>
            <a:endParaRPr lang="tr-TR" sz="3200" dirty="0" smtClean="0"/>
          </a:p>
          <a:p>
            <a:endParaRPr lang="tr-TR" sz="1800" dirty="0"/>
          </a:p>
          <a:p>
            <a:endParaRPr lang="tr-TR" sz="1800" dirty="0" smtClean="0"/>
          </a:p>
          <a:p>
            <a:endParaRPr lang="tr-TR" sz="1800" dirty="0"/>
          </a:p>
          <a:p>
            <a:endParaRPr lang="tr-TR" dirty="0"/>
          </a:p>
        </p:txBody>
      </p:sp>
    </p:spTree>
    <p:extLst>
      <p:ext uri="{BB962C8B-B14F-4D97-AF65-F5344CB8AC3E}">
        <p14:creationId xmlns:p14="http://schemas.microsoft.com/office/powerpoint/2010/main" val="9688875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5402336" y="1495425"/>
            <a:ext cx="5291272" cy="3183295"/>
          </a:xfrm>
          <a:prstGeom prst="rect">
            <a:avLst/>
          </a:prstGeom>
        </p:spPr>
      </p:pic>
      <p:sp>
        <p:nvSpPr>
          <p:cNvPr id="3" name="Metin Yer Tutucusu 2"/>
          <p:cNvSpPr>
            <a:spLocks noGrp="1"/>
          </p:cNvSpPr>
          <p:nvPr>
            <p:ph type="body" idx="1"/>
          </p:nvPr>
        </p:nvSpPr>
        <p:spPr>
          <a:xfrm>
            <a:off x="241300" y="276225"/>
            <a:ext cx="7533640" cy="615553"/>
          </a:xfrm>
        </p:spPr>
        <p:txBody>
          <a:bodyPr/>
          <a:lstStyle/>
          <a:p>
            <a:r>
              <a:rPr lang="tr-TR" sz="4000" dirty="0" err="1">
                <a:solidFill>
                  <a:schemeClr val="accent6">
                    <a:lumMod val="75000"/>
                  </a:schemeClr>
                </a:solidFill>
              </a:rPr>
              <a:t>Replikasyonun</a:t>
            </a:r>
            <a:r>
              <a:rPr lang="tr-TR" sz="4000" dirty="0">
                <a:solidFill>
                  <a:schemeClr val="accent6">
                    <a:lumMod val="75000"/>
                  </a:schemeClr>
                </a:solidFill>
              </a:rPr>
              <a:t> başlaması</a:t>
            </a:r>
          </a:p>
        </p:txBody>
      </p:sp>
      <p:sp>
        <p:nvSpPr>
          <p:cNvPr id="5" name="Dikdörtgen 4"/>
          <p:cNvSpPr/>
          <p:nvPr/>
        </p:nvSpPr>
        <p:spPr>
          <a:xfrm>
            <a:off x="88900" y="2028825"/>
            <a:ext cx="6297930" cy="3539430"/>
          </a:xfrm>
          <a:prstGeom prst="rect">
            <a:avLst/>
          </a:prstGeom>
        </p:spPr>
        <p:txBody>
          <a:bodyPr wrap="square">
            <a:spAutoFit/>
          </a:bodyPr>
          <a:lstStyle/>
          <a:p>
            <a:r>
              <a:rPr lang="tr-TR" sz="3200" dirty="0">
                <a:latin typeface="Arial" panose="020B0604020202020204" pitchFamily="34" charset="0"/>
                <a:cs typeface="Arial" panose="020B0604020202020204" pitchFamily="34" charset="0"/>
              </a:rPr>
              <a:t>Sentezin başladığı bölgede iki</a:t>
            </a:r>
          </a:p>
          <a:p>
            <a:r>
              <a:rPr lang="tr-TR" sz="3200" dirty="0">
                <a:latin typeface="Arial" panose="020B0604020202020204" pitchFamily="34" charset="0"/>
                <a:cs typeface="Arial" panose="020B0604020202020204" pitchFamily="34" charset="0"/>
              </a:rPr>
              <a:t>zincir, birbirinden ayrılarak,</a:t>
            </a:r>
          </a:p>
          <a:p>
            <a:r>
              <a:rPr lang="tr-TR" sz="3200" b="1" dirty="0" err="1">
                <a:latin typeface="Arial" panose="020B0604020202020204" pitchFamily="34" charset="0"/>
                <a:cs typeface="Arial" panose="020B0604020202020204" pitchFamily="34" charset="0"/>
              </a:rPr>
              <a:t>replikasyon</a:t>
            </a:r>
            <a:r>
              <a:rPr lang="tr-TR" sz="3200" b="1" dirty="0">
                <a:latin typeface="Arial" panose="020B0604020202020204" pitchFamily="34" charset="0"/>
                <a:cs typeface="Arial" panose="020B0604020202020204" pitchFamily="34" charset="0"/>
              </a:rPr>
              <a:t> </a:t>
            </a:r>
            <a:r>
              <a:rPr lang="tr-TR" sz="3200" b="1" dirty="0" err="1">
                <a:latin typeface="Arial" panose="020B0604020202020204" pitchFamily="34" charset="0"/>
                <a:cs typeface="Arial" panose="020B0604020202020204" pitchFamily="34" charset="0"/>
              </a:rPr>
              <a:t>çatalı</a:t>
            </a:r>
            <a:r>
              <a:rPr lang="tr-TR" sz="3200" dirty="0" err="1">
                <a:latin typeface="Arial" panose="020B0604020202020204" pitchFamily="34" charset="0"/>
                <a:cs typeface="Arial" panose="020B0604020202020204" pitchFamily="34" charset="0"/>
              </a:rPr>
              <a:t>’nı</a:t>
            </a:r>
            <a:endParaRPr lang="tr-TR" sz="3200" dirty="0">
              <a:latin typeface="Arial" panose="020B0604020202020204" pitchFamily="34" charset="0"/>
              <a:cs typeface="Arial" panose="020B0604020202020204" pitchFamily="34" charset="0"/>
            </a:endParaRPr>
          </a:p>
          <a:p>
            <a:r>
              <a:rPr lang="tr-TR" sz="3200" dirty="0">
                <a:latin typeface="Arial" panose="020B0604020202020204" pitchFamily="34" charset="0"/>
                <a:cs typeface="Arial" panose="020B0604020202020204" pitchFamily="34" charset="0"/>
              </a:rPr>
              <a:t>oluşturur.</a:t>
            </a:r>
          </a:p>
          <a:p>
            <a:r>
              <a:rPr lang="tr-TR" sz="3200" dirty="0">
                <a:latin typeface="Arial" panose="020B0604020202020204" pitchFamily="34" charset="0"/>
                <a:cs typeface="Arial" panose="020B0604020202020204" pitchFamily="34" charset="0"/>
              </a:rPr>
              <a:t>• </a:t>
            </a:r>
            <a:r>
              <a:rPr lang="tr-TR" sz="3200" b="1" dirty="0">
                <a:latin typeface="Arial" panose="020B0604020202020204" pitchFamily="34" charset="0"/>
                <a:cs typeface="Arial" panose="020B0604020202020204" pitchFamily="34" charset="0"/>
              </a:rPr>
              <a:t>DNA </a:t>
            </a:r>
            <a:r>
              <a:rPr lang="tr-TR" sz="3200" b="1" dirty="0" err="1">
                <a:latin typeface="Arial" panose="020B0604020202020204" pitchFamily="34" charset="0"/>
                <a:cs typeface="Arial" panose="020B0604020202020204" pitchFamily="34" charset="0"/>
              </a:rPr>
              <a:t>helikaz,çift</a:t>
            </a:r>
            <a:r>
              <a:rPr lang="tr-TR" sz="3200" b="1" dirty="0">
                <a:latin typeface="Arial" panose="020B0604020202020204" pitchFamily="34" charset="0"/>
                <a:cs typeface="Arial" panose="020B0604020202020204" pitchFamily="34" charset="0"/>
              </a:rPr>
              <a:t> sarmal</a:t>
            </a:r>
          </a:p>
          <a:p>
            <a:r>
              <a:rPr lang="tr-TR" sz="3200" b="1" dirty="0">
                <a:latin typeface="Arial" panose="020B0604020202020204" pitchFamily="34" charset="0"/>
                <a:cs typeface="Arial" panose="020B0604020202020204" pitchFamily="34" charset="0"/>
              </a:rPr>
              <a:t>DNA zincirlerini birbirinden</a:t>
            </a:r>
          </a:p>
          <a:p>
            <a:r>
              <a:rPr lang="tr-TR" sz="3200" b="1" dirty="0">
                <a:latin typeface="Arial" panose="020B0604020202020204" pitchFamily="34" charset="0"/>
                <a:cs typeface="Arial" panose="020B0604020202020204" pitchFamily="34" charset="0"/>
              </a:rPr>
              <a:t>ATP </a:t>
            </a:r>
            <a:r>
              <a:rPr lang="tr-TR" sz="3200" b="1" dirty="0" smtClean="0">
                <a:latin typeface="Arial" panose="020B0604020202020204" pitchFamily="34" charset="0"/>
                <a:cs typeface="Arial" panose="020B0604020202020204" pitchFamily="34" charset="0"/>
              </a:rPr>
              <a:t>harcayarak </a:t>
            </a:r>
            <a:r>
              <a:rPr lang="tr-TR" sz="3200" b="1" dirty="0">
                <a:latin typeface="Arial" panose="020B0604020202020204" pitchFamily="34" charset="0"/>
                <a:cs typeface="Arial" panose="020B0604020202020204" pitchFamily="34" charset="0"/>
              </a:rPr>
              <a:t>ayırır.</a:t>
            </a:r>
            <a:endParaRPr lang="tr-TR"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69025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393700" y="352425"/>
            <a:ext cx="9525000" cy="4308872"/>
          </a:xfrm>
        </p:spPr>
        <p:txBody>
          <a:bodyPr/>
          <a:lstStyle/>
          <a:p>
            <a:pPr marL="457200" indent="-457200">
              <a:buFont typeface="Wingdings" panose="05000000000000000000" pitchFamily="2" charset="2"/>
              <a:buChar char="Ø"/>
            </a:pPr>
            <a:r>
              <a:rPr lang="tr-TR" sz="2800" dirty="0" smtClean="0">
                <a:solidFill>
                  <a:schemeClr val="accent6">
                    <a:lumMod val="75000"/>
                  </a:schemeClr>
                </a:solidFill>
              </a:rPr>
              <a:t>Açılan </a:t>
            </a:r>
            <a:r>
              <a:rPr lang="tr-TR" sz="2800" dirty="0">
                <a:solidFill>
                  <a:schemeClr val="accent6">
                    <a:lumMod val="75000"/>
                  </a:schemeClr>
                </a:solidFill>
              </a:rPr>
              <a:t>DNA zincirlerinin tekrar birleşmesini engelleyen </a:t>
            </a:r>
            <a:r>
              <a:rPr lang="tr-TR" sz="2800" b="1" i="1" dirty="0">
                <a:solidFill>
                  <a:schemeClr val="accent6">
                    <a:lumMod val="75000"/>
                  </a:schemeClr>
                </a:solidFill>
              </a:rPr>
              <a:t>tek zincir ((SSB) </a:t>
            </a:r>
            <a:r>
              <a:rPr lang="tr-TR" sz="2800" b="1" i="1" dirty="0" err="1" smtClean="0">
                <a:solidFill>
                  <a:schemeClr val="accent6">
                    <a:lumMod val="75000"/>
                  </a:schemeClr>
                </a:solidFill>
              </a:rPr>
              <a:t>Single</a:t>
            </a:r>
            <a:r>
              <a:rPr lang="tr-TR" sz="2800" b="1" i="1" dirty="0" smtClean="0">
                <a:solidFill>
                  <a:schemeClr val="accent6">
                    <a:lumMod val="75000"/>
                  </a:schemeClr>
                </a:solidFill>
              </a:rPr>
              <a:t> </a:t>
            </a:r>
            <a:r>
              <a:rPr lang="tr-TR" sz="2800" b="1" i="1" dirty="0" err="1" smtClean="0">
                <a:solidFill>
                  <a:schemeClr val="accent6">
                    <a:lumMod val="75000"/>
                  </a:schemeClr>
                </a:solidFill>
              </a:rPr>
              <a:t>Stranded</a:t>
            </a:r>
            <a:r>
              <a:rPr lang="tr-TR" sz="2800" b="1" i="1" dirty="0" smtClean="0">
                <a:solidFill>
                  <a:schemeClr val="accent6">
                    <a:lumMod val="75000"/>
                  </a:schemeClr>
                </a:solidFill>
              </a:rPr>
              <a:t> </a:t>
            </a:r>
            <a:r>
              <a:rPr lang="tr-TR" sz="2800" b="1" i="1" dirty="0">
                <a:solidFill>
                  <a:schemeClr val="accent6">
                    <a:lumMod val="75000"/>
                  </a:schemeClr>
                </a:solidFill>
              </a:rPr>
              <a:t>DNA </a:t>
            </a:r>
            <a:r>
              <a:rPr lang="tr-TR" sz="2800" b="1" i="1" dirty="0" err="1">
                <a:solidFill>
                  <a:schemeClr val="accent6">
                    <a:lumMod val="75000"/>
                  </a:schemeClr>
                </a:solidFill>
              </a:rPr>
              <a:t>Binding</a:t>
            </a:r>
            <a:r>
              <a:rPr lang="tr-TR" sz="2800" b="1" i="1" dirty="0">
                <a:solidFill>
                  <a:schemeClr val="accent6">
                    <a:lumMod val="75000"/>
                  </a:schemeClr>
                </a:solidFill>
              </a:rPr>
              <a:t> Protein) bağlayıcı proteinleri </a:t>
            </a:r>
            <a:r>
              <a:rPr lang="tr-TR" sz="2800" dirty="0">
                <a:solidFill>
                  <a:schemeClr val="accent6">
                    <a:lumMod val="75000"/>
                  </a:schemeClr>
                </a:solidFill>
              </a:rPr>
              <a:t>bağlanır</a:t>
            </a:r>
            <a:r>
              <a:rPr lang="tr-TR" sz="2800" dirty="0"/>
              <a:t>. Böylece tek</a:t>
            </a:r>
          </a:p>
          <a:p>
            <a:r>
              <a:rPr lang="tr-TR" sz="2800" dirty="0" smtClean="0"/>
              <a:t>     zincir </a:t>
            </a:r>
            <a:r>
              <a:rPr lang="tr-TR" sz="2800" dirty="0"/>
              <a:t>kopyalanmaya hazırlanır.</a:t>
            </a:r>
          </a:p>
          <a:p>
            <a:pPr marL="457200" indent="-457200">
              <a:buFont typeface="Wingdings" panose="05000000000000000000" pitchFamily="2" charset="2"/>
              <a:buChar char="Ø"/>
            </a:pPr>
            <a:r>
              <a:rPr lang="tr-TR" sz="2800" u="sng" dirty="0" smtClean="0"/>
              <a:t>SSB </a:t>
            </a:r>
            <a:r>
              <a:rPr lang="tr-TR" sz="2800" u="sng" dirty="0" err="1"/>
              <a:t>ler</a:t>
            </a:r>
            <a:r>
              <a:rPr lang="tr-TR" sz="2800" u="sng" dirty="0"/>
              <a:t> DNA molekülünü, tek zinciri parçalayan </a:t>
            </a:r>
            <a:r>
              <a:rPr lang="tr-TR" sz="2800" u="sng" dirty="0" err="1"/>
              <a:t>nükleaz</a:t>
            </a:r>
            <a:r>
              <a:rPr lang="tr-TR" sz="2800" u="sng" dirty="0"/>
              <a:t> enziminin </a:t>
            </a:r>
            <a:r>
              <a:rPr lang="tr-TR" sz="2800" u="sng" dirty="0" smtClean="0"/>
              <a:t>etkisinden de </a:t>
            </a:r>
            <a:r>
              <a:rPr lang="tr-TR" sz="2800" u="sng" dirty="0" err="1"/>
              <a:t>korururlar</a:t>
            </a:r>
            <a:r>
              <a:rPr lang="tr-TR" sz="2800" u="sng" dirty="0" smtClean="0"/>
              <a:t>.</a:t>
            </a:r>
          </a:p>
          <a:p>
            <a:endParaRPr lang="tr-TR" sz="2800" u="sng" dirty="0"/>
          </a:p>
          <a:p>
            <a:pPr marL="457200" indent="-457200">
              <a:buFont typeface="Wingdings" panose="05000000000000000000" pitchFamily="2" charset="2"/>
              <a:buChar char="Ø"/>
            </a:pPr>
            <a:r>
              <a:rPr lang="tr-TR" sz="2800" dirty="0" smtClean="0"/>
              <a:t>Zincirler </a:t>
            </a:r>
            <a:r>
              <a:rPr lang="tr-TR" sz="2800" dirty="0"/>
              <a:t>açılırken oluşan süper sarmallar </a:t>
            </a:r>
            <a:r>
              <a:rPr lang="tr-TR" sz="2800" b="1" i="1" dirty="0"/>
              <a:t>DNA </a:t>
            </a:r>
            <a:r>
              <a:rPr lang="tr-TR" sz="2800" b="1" i="1" dirty="0" err="1">
                <a:solidFill>
                  <a:srgbClr val="FF0000"/>
                </a:solidFill>
              </a:rPr>
              <a:t>topoizomerazlar</a:t>
            </a:r>
            <a:r>
              <a:rPr lang="tr-TR" sz="2800" b="1" i="1" dirty="0">
                <a:solidFill>
                  <a:srgbClr val="FF0000"/>
                </a:solidFill>
              </a:rPr>
              <a:t> enzimi </a:t>
            </a:r>
            <a:r>
              <a:rPr lang="tr-TR" sz="2800" b="1" i="1" dirty="0" smtClean="0">
                <a:solidFill>
                  <a:srgbClr val="FF0000"/>
                </a:solidFill>
              </a:rPr>
              <a:t>ile </a:t>
            </a:r>
            <a:r>
              <a:rPr lang="tr-TR" sz="2800" dirty="0" err="1" smtClean="0"/>
              <a:t>ç</a:t>
            </a:r>
            <a:r>
              <a:rPr lang="tr-TR" sz="2800" i="1" dirty="0" err="1" smtClean="0"/>
              <a:t>entiklenir</a:t>
            </a:r>
            <a:r>
              <a:rPr lang="tr-TR" sz="2800" i="1" dirty="0" smtClean="0"/>
              <a:t> </a:t>
            </a:r>
            <a:r>
              <a:rPr lang="tr-TR" sz="2800" i="1" dirty="0"/>
              <a:t>ve yeniden kapatılır</a:t>
            </a:r>
            <a:endParaRPr lang="tr-TR" sz="2800" dirty="0"/>
          </a:p>
        </p:txBody>
      </p:sp>
      <p:pic>
        <p:nvPicPr>
          <p:cNvPr id="4" name="Resim 3"/>
          <p:cNvPicPr>
            <a:picLocks noChangeAspect="1"/>
          </p:cNvPicPr>
          <p:nvPr/>
        </p:nvPicPr>
        <p:blipFill>
          <a:blip r:embed="rId2"/>
          <a:stretch>
            <a:fillRect/>
          </a:stretch>
        </p:blipFill>
        <p:spPr>
          <a:xfrm>
            <a:off x="3517900" y="4348657"/>
            <a:ext cx="5715000" cy="3205605"/>
          </a:xfrm>
          <a:prstGeom prst="rect">
            <a:avLst/>
          </a:prstGeom>
        </p:spPr>
      </p:pic>
    </p:spTree>
    <p:extLst>
      <p:ext uri="{BB962C8B-B14F-4D97-AF65-F5344CB8AC3E}">
        <p14:creationId xmlns:p14="http://schemas.microsoft.com/office/powerpoint/2010/main" val="22368871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8059919" y="123825"/>
            <a:ext cx="2553678" cy="2557831"/>
          </a:xfrm>
          <a:prstGeom prst="rect">
            <a:avLst/>
          </a:prstGeom>
        </p:spPr>
      </p:pic>
      <p:sp>
        <p:nvSpPr>
          <p:cNvPr id="3" name="Metin Yer Tutucusu 2"/>
          <p:cNvSpPr>
            <a:spLocks noGrp="1"/>
          </p:cNvSpPr>
          <p:nvPr>
            <p:ph type="body" idx="1"/>
          </p:nvPr>
        </p:nvSpPr>
        <p:spPr>
          <a:xfrm>
            <a:off x="317500" y="428625"/>
            <a:ext cx="8431904" cy="2769989"/>
          </a:xfrm>
        </p:spPr>
        <p:txBody>
          <a:bodyPr/>
          <a:lstStyle/>
          <a:p>
            <a:r>
              <a:rPr lang="tr-TR" sz="3600" dirty="0"/>
              <a:t>Daha sonra </a:t>
            </a:r>
            <a:r>
              <a:rPr lang="tr-TR" sz="3600" b="1" dirty="0" err="1">
                <a:solidFill>
                  <a:srgbClr val="FF0000"/>
                </a:solidFill>
              </a:rPr>
              <a:t>primaz</a:t>
            </a:r>
            <a:endParaRPr lang="tr-TR" sz="3600" b="1" dirty="0">
              <a:solidFill>
                <a:srgbClr val="FF0000"/>
              </a:solidFill>
            </a:endParaRPr>
          </a:p>
          <a:p>
            <a:r>
              <a:rPr lang="tr-TR" sz="3600" b="1" dirty="0">
                <a:solidFill>
                  <a:srgbClr val="FF0000"/>
                </a:solidFill>
              </a:rPr>
              <a:t>enzimi </a:t>
            </a:r>
            <a:r>
              <a:rPr lang="tr-TR" sz="3600" b="1" dirty="0" smtClean="0"/>
              <a:t>;</a:t>
            </a:r>
            <a:r>
              <a:rPr lang="tr-TR" sz="3600" dirty="0" smtClean="0"/>
              <a:t>RNA </a:t>
            </a:r>
            <a:r>
              <a:rPr lang="tr-TR" sz="3600" dirty="0" err="1"/>
              <a:t>polimeraz</a:t>
            </a:r>
            <a:r>
              <a:rPr lang="tr-TR" sz="3600" dirty="0"/>
              <a:t>), kalıp</a:t>
            </a:r>
          </a:p>
          <a:p>
            <a:r>
              <a:rPr lang="tr-TR" sz="3600" dirty="0"/>
              <a:t>DNA’da özel bir </a:t>
            </a:r>
            <a:r>
              <a:rPr lang="tr-TR" sz="3600" dirty="0" smtClean="0"/>
              <a:t>bölgeye </a:t>
            </a:r>
            <a:r>
              <a:rPr lang="tr-TR" sz="3600" dirty="0" err="1" smtClean="0"/>
              <a:t>komplementer</a:t>
            </a:r>
            <a:r>
              <a:rPr lang="tr-TR" sz="3600" dirty="0" smtClean="0"/>
              <a:t> </a:t>
            </a:r>
            <a:r>
              <a:rPr lang="tr-TR" sz="3600" dirty="0"/>
              <a:t>olan </a:t>
            </a:r>
            <a:r>
              <a:rPr lang="tr-TR" sz="3600" b="1" dirty="0" err="1" smtClean="0">
                <a:solidFill>
                  <a:srgbClr val="FF0000"/>
                </a:solidFill>
              </a:rPr>
              <a:t>primer</a:t>
            </a:r>
            <a:r>
              <a:rPr lang="tr-TR" sz="3600" b="1" dirty="0" smtClean="0">
                <a:solidFill>
                  <a:srgbClr val="FF0000"/>
                </a:solidFill>
              </a:rPr>
              <a:t> RNA </a:t>
            </a:r>
            <a:r>
              <a:rPr lang="tr-TR" sz="3600" b="1" dirty="0">
                <a:solidFill>
                  <a:srgbClr val="FF0000"/>
                </a:solidFill>
              </a:rPr>
              <a:t>veya öncü RNA</a:t>
            </a:r>
          </a:p>
          <a:p>
            <a:r>
              <a:rPr lang="tr-TR" sz="3600" dirty="0"/>
              <a:t>denen kısa bir RNA </a:t>
            </a:r>
            <a:r>
              <a:rPr lang="tr-TR" sz="3600" dirty="0" smtClean="0"/>
              <a:t>dizisini sentezler</a:t>
            </a:r>
            <a:endParaRPr lang="tr-TR" sz="3600" dirty="0"/>
          </a:p>
        </p:txBody>
      </p:sp>
      <p:pic>
        <p:nvPicPr>
          <p:cNvPr id="6" name="Resim 5"/>
          <p:cNvPicPr>
            <a:picLocks noChangeAspect="1"/>
          </p:cNvPicPr>
          <p:nvPr/>
        </p:nvPicPr>
        <p:blipFill>
          <a:blip r:embed="rId3"/>
          <a:stretch>
            <a:fillRect/>
          </a:stretch>
        </p:blipFill>
        <p:spPr>
          <a:xfrm>
            <a:off x="2984500" y="3174055"/>
            <a:ext cx="7086600" cy="4408044"/>
          </a:xfrm>
          <a:prstGeom prst="rect">
            <a:avLst/>
          </a:prstGeom>
        </p:spPr>
      </p:pic>
    </p:spTree>
    <p:extLst>
      <p:ext uri="{BB962C8B-B14F-4D97-AF65-F5344CB8AC3E}">
        <p14:creationId xmlns:p14="http://schemas.microsoft.com/office/powerpoint/2010/main" val="40530886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469900" y="802263"/>
            <a:ext cx="8965304" cy="2769989"/>
          </a:xfrm>
        </p:spPr>
        <p:txBody>
          <a:bodyPr/>
          <a:lstStyle/>
          <a:p>
            <a:r>
              <a:rPr lang="tr-TR" sz="3600" b="1" dirty="0" smtClean="0">
                <a:solidFill>
                  <a:schemeClr val="accent6">
                    <a:lumMod val="75000"/>
                  </a:schemeClr>
                </a:solidFill>
              </a:rPr>
              <a:t>ZİNCİRİN </a:t>
            </a:r>
            <a:r>
              <a:rPr lang="tr-TR" sz="3600" b="1" dirty="0">
                <a:solidFill>
                  <a:schemeClr val="accent6">
                    <a:lumMod val="75000"/>
                  </a:schemeClr>
                </a:solidFill>
              </a:rPr>
              <a:t>UZAMASI</a:t>
            </a:r>
          </a:p>
          <a:p>
            <a:r>
              <a:rPr lang="tr-TR" sz="3600" dirty="0"/>
              <a:t>	</a:t>
            </a:r>
            <a:r>
              <a:rPr lang="tr-TR" sz="3600" dirty="0" smtClean="0"/>
              <a:t>DNA </a:t>
            </a:r>
            <a:r>
              <a:rPr lang="tr-TR" sz="3600" dirty="0" err="1"/>
              <a:t>polimeraz</a:t>
            </a:r>
            <a:r>
              <a:rPr lang="tr-TR" sz="3600" dirty="0"/>
              <a:t> ana zincir nükleotid dizisini, sadece 3’ </a:t>
            </a:r>
            <a:r>
              <a:rPr lang="tr-TR" sz="3600" dirty="0" smtClean="0"/>
              <a:t>     5’ yönünde </a:t>
            </a:r>
            <a:r>
              <a:rPr lang="tr-TR" sz="3600" dirty="0"/>
              <a:t>okuyabilir yeni DNA zincirini,5’ </a:t>
            </a:r>
            <a:r>
              <a:rPr lang="tr-TR" sz="3600" dirty="0" smtClean="0"/>
              <a:t>    3</a:t>
            </a:r>
            <a:r>
              <a:rPr lang="tr-TR" sz="3600" dirty="0"/>
              <a:t>’ </a:t>
            </a:r>
            <a:r>
              <a:rPr lang="tr-TR" sz="3600" dirty="0" smtClean="0"/>
              <a:t>yönünde  sentezler</a:t>
            </a:r>
            <a:endParaRPr lang="tr-TR" sz="3600" dirty="0"/>
          </a:p>
        </p:txBody>
      </p:sp>
      <p:cxnSp>
        <p:nvCxnSpPr>
          <p:cNvPr id="5" name="Düz Ok Bağlayıcısı 4"/>
          <p:cNvCxnSpPr/>
          <p:nvPr/>
        </p:nvCxnSpPr>
        <p:spPr>
          <a:xfrm>
            <a:off x="4203700" y="2181225"/>
            <a:ext cx="5334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Düz Ok Bağlayıcısı 5"/>
          <p:cNvCxnSpPr/>
          <p:nvPr/>
        </p:nvCxnSpPr>
        <p:spPr>
          <a:xfrm>
            <a:off x="4584700" y="2714625"/>
            <a:ext cx="5334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Dikdörtgen 6"/>
          <p:cNvSpPr/>
          <p:nvPr/>
        </p:nvSpPr>
        <p:spPr>
          <a:xfrm>
            <a:off x="1224613" y="4461004"/>
            <a:ext cx="9448800" cy="2385268"/>
          </a:xfrm>
          <a:prstGeom prst="rect">
            <a:avLst/>
          </a:prstGeom>
        </p:spPr>
        <p:txBody>
          <a:bodyPr wrap="square">
            <a:spAutoFit/>
          </a:bodyPr>
          <a:lstStyle/>
          <a:p>
            <a:endParaRPr lang="tr-TR" sz="1050" dirty="0">
              <a:solidFill>
                <a:srgbClr val="000000"/>
              </a:solidFill>
              <a:latin typeface="Calibri" panose="020F0502020204030204" pitchFamily="34" charset="0"/>
            </a:endParaRPr>
          </a:p>
          <a:p>
            <a:endParaRPr lang="tr-TR" sz="1050" dirty="0">
              <a:latin typeface="Calibri" panose="020F0502020204030204" pitchFamily="34" charset="0"/>
            </a:endParaRPr>
          </a:p>
          <a:p>
            <a:pPr marL="457200" indent="-457200">
              <a:buFont typeface="Wingdings" panose="05000000000000000000" pitchFamily="2" charset="2"/>
              <a:buChar char="ü"/>
            </a:pPr>
            <a:r>
              <a:rPr lang="tr-TR" sz="3200" dirty="0">
                <a:latin typeface="Arial" panose="020B0604020202020204" pitchFamily="34" charset="0"/>
                <a:cs typeface="Arial" panose="020B0604020202020204" pitchFamily="34" charset="0"/>
              </a:rPr>
              <a:t>Zincirin 5’-3’ yönde ilerleyebilmesi için DNA molekülünün 3’OH ucu boş olmalı </a:t>
            </a:r>
          </a:p>
          <a:p>
            <a:pPr marL="457200" indent="-457200">
              <a:buFont typeface="Wingdings" panose="05000000000000000000" pitchFamily="2" charset="2"/>
              <a:buChar char="ü"/>
            </a:pPr>
            <a:r>
              <a:rPr lang="tr-TR" sz="3200" dirty="0" smtClean="0">
                <a:latin typeface="Arial" panose="020B0604020202020204" pitchFamily="34" charset="0"/>
                <a:cs typeface="Arial" panose="020B0604020202020204" pitchFamily="34" charset="0"/>
              </a:rPr>
              <a:t>Kalıp </a:t>
            </a:r>
            <a:r>
              <a:rPr lang="tr-TR" sz="3200" dirty="0">
                <a:latin typeface="Arial" panose="020B0604020202020204" pitchFamily="34" charset="0"/>
                <a:cs typeface="Arial" panose="020B0604020202020204" pitchFamily="34" charset="0"/>
              </a:rPr>
              <a:t>bir DNA olmalı </a:t>
            </a:r>
          </a:p>
          <a:p>
            <a:pPr marL="457200" indent="-457200">
              <a:buFont typeface="Wingdings" panose="05000000000000000000" pitchFamily="2" charset="2"/>
              <a:buChar char="ü"/>
            </a:pPr>
            <a:r>
              <a:rPr lang="tr-TR" sz="3200" dirty="0" smtClean="0">
                <a:latin typeface="Arial" panose="020B0604020202020204" pitchFamily="34" charset="0"/>
                <a:cs typeface="Arial" panose="020B0604020202020204" pitchFamily="34" charset="0"/>
              </a:rPr>
              <a:t>Ortamda </a:t>
            </a:r>
            <a:r>
              <a:rPr lang="tr-TR" sz="3200" dirty="0">
                <a:latin typeface="Arial" panose="020B0604020202020204" pitchFamily="34" charset="0"/>
                <a:cs typeface="Arial" panose="020B0604020202020204" pitchFamily="34" charset="0"/>
              </a:rPr>
              <a:t>3’OH’a ilave olacak </a:t>
            </a:r>
            <a:r>
              <a:rPr lang="tr-TR" sz="3200" dirty="0" err="1">
                <a:latin typeface="Arial" panose="020B0604020202020204" pitchFamily="34" charset="0"/>
                <a:cs typeface="Arial" panose="020B0604020202020204" pitchFamily="34" charset="0"/>
              </a:rPr>
              <a:t>dNTP’ler</a:t>
            </a:r>
            <a:r>
              <a:rPr lang="tr-TR" sz="3200" dirty="0">
                <a:latin typeface="Arial" panose="020B0604020202020204" pitchFamily="34" charset="0"/>
                <a:cs typeface="Arial" panose="020B0604020202020204" pitchFamily="34" charset="0"/>
              </a:rPr>
              <a:t> olmalı </a:t>
            </a:r>
          </a:p>
        </p:txBody>
      </p:sp>
      <p:sp>
        <p:nvSpPr>
          <p:cNvPr id="8" name="Dikdörtgen 7"/>
          <p:cNvSpPr/>
          <p:nvPr/>
        </p:nvSpPr>
        <p:spPr>
          <a:xfrm>
            <a:off x="2908300" y="3765558"/>
            <a:ext cx="7145931" cy="523220"/>
          </a:xfrm>
          <a:prstGeom prst="rect">
            <a:avLst/>
          </a:prstGeom>
        </p:spPr>
        <p:txBody>
          <a:bodyPr wrap="none">
            <a:spAutoFit/>
          </a:bodyPr>
          <a:lstStyle/>
          <a:p>
            <a:r>
              <a:rPr lang="tr-TR" sz="2800" dirty="0">
                <a:solidFill>
                  <a:schemeClr val="accent6">
                    <a:lumMod val="75000"/>
                  </a:schemeClr>
                </a:solidFill>
                <a:latin typeface="Arial" panose="020B0604020202020204" pitchFamily="34" charset="0"/>
                <a:cs typeface="Arial" panose="020B0604020202020204" pitchFamily="34" charset="0"/>
              </a:rPr>
              <a:t>DNA </a:t>
            </a:r>
            <a:r>
              <a:rPr lang="tr-TR" sz="2800" dirty="0" err="1">
                <a:solidFill>
                  <a:schemeClr val="accent6">
                    <a:lumMod val="75000"/>
                  </a:schemeClr>
                </a:solidFill>
                <a:latin typeface="Arial" panose="020B0604020202020204" pitchFamily="34" charset="0"/>
                <a:cs typeface="Arial" panose="020B0604020202020204" pitchFamily="34" charset="0"/>
              </a:rPr>
              <a:t>polimerazların</a:t>
            </a:r>
            <a:r>
              <a:rPr lang="tr-TR" sz="2800" dirty="0">
                <a:solidFill>
                  <a:schemeClr val="accent6">
                    <a:lumMod val="75000"/>
                  </a:schemeClr>
                </a:solidFill>
                <a:latin typeface="Arial" panose="020B0604020202020204" pitchFamily="34" charset="0"/>
                <a:cs typeface="Arial" panose="020B0604020202020204" pitchFamily="34" charset="0"/>
              </a:rPr>
              <a:t> sentez yapabilmesi için</a:t>
            </a:r>
            <a:r>
              <a:rPr lang="tr-TR" dirty="0"/>
              <a:t>;</a:t>
            </a:r>
          </a:p>
        </p:txBody>
      </p:sp>
    </p:spTree>
    <p:extLst>
      <p:ext uri="{BB962C8B-B14F-4D97-AF65-F5344CB8AC3E}">
        <p14:creationId xmlns:p14="http://schemas.microsoft.com/office/powerpoint/2010/main" val="27998310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65100" y="123825"/>
            <a:ext cx="9010338" cy="6894195"/>
          </a:xfrm>
        </p:spPr>
        <p:txBody>
          <a:bodyPr/>
          <a:lstStyle/>
          <a:p>
            <a:pPr marL="457200" indent="-457200">
              <a:buFont typeface="Wingdings" panose="05000000000000000000" pitchFamily="2" charset="2"/>
              <a:buChar char="q"/>
            </a:pPr>
            <a:r>
              <a:rPr lang="tr-TR" sz="2800" dirty="0" smtClean="0"/>
              <a:t>   DNA </a:t>
            </a:r>
            <a:r>
              <a:rPr lang="tr-TR" sz="2800" dirty="0"/>
              <a:t>molekülü </a:t>
            </a:r>
            <a:r>
              <a:rPr lang="tr-TR" sz="2800" dirty="0" err="1"/>
              <a:t>birbirize</a:t>
            </a:r>
            <a:r>
              <a:rPr lang="tr-TR" sz="2800" dirty="0"/>
              <a:t> zıt yönde paralel iki</a:t>
            </a:r>
          </a:p>
          <a:p>
            <a:r>
              <a:rPr lang="nl-NL" sz="2800" dirty="0"/>
              <a:t>zincir içerdiginden (biri 5’ 3’ diğeri 3’</a:t>
            </a:r>
          </a:p>
          <a:p>
            <a:r>
              <a:rPr lang="tr-TR" sz="2800" dirty="0"/>
              <a:t>5’) her 2 zincirde sentezin aynı anda ve</a:t>
            </a:r>
          </a:p>
          <a:p>
            <a:r>
              <a:rPr lang="tr-TR" sz="2800" dirty="0"/>
              <a:t>devamlı olarak ilerlemesi mümkün değildir.</a:t>
            </a:r>
          </a:p>
          <a:p>
            <a:pPr marL="457200" indent="-457200">
              <a:buFont typeface="Wingdings" panose="05000000000000000000" pitchFamily="2" charset="2"/>
              <a:buChar char="q"/>
            </a:pPr>
            <a:r>
              <a:rPr lang="tr-TR" sz="2800" dirty="0" smtClean="0"/>
              <a:t>   O </a:t>
            </a:r>
            <a:r>
              <a:rPr lang="tr-TR" sz="2800" dirty="0"/>
              <a:t>yüzden </a:t>
            </a:r>
            <a:r>
              <a:rPr lang="tr-TR" sz="2800" b="1" dirty="0"/>
              <a:t>iki farklı sentez tipi </a:t>
            </a:r>
            <a:r>
              <a:rPr lang="tr-TR" sz="2800" dirty="0"/>
              <a:t>ortaya çıkar.</a:t>
            </a:r>
          </a:p>
          <a:p>
            <a:pPr marL="457200" indent="-457200">
              <a:buFont typeface="Wingdings" panose="05000000000000000000" pitchFamily="2" charset="2"/>
              <a:buChar char="Ø"/>
            </a:pPr>
            <a:r>
              <a:rPr lang="en-US" sz="2800" dirty="0" err="1" smtClean="0"/>
              <a:t>Biri</a:t>
            </a:r>
            <a:r>
              <a:rPr lang="en-US" sz="2800" dirty="0" smtClean="0"/>
              <a:t> </a:t>
            </a:r>
            <a:r>
              <a:rPr lang="en-US" sz="2800" b="1" i="1" dirty="0" err="1">
                <a:solidFill>
                  <a:schemeClr val="tx2">
                    <a:lumMod val="60000"/>
                    <a:lumOff val="40000"/>
                  </a:schemeClr>
                </a:solidFill>
              </a:rPr>
              <a:t>kesintisiz</a:t>
            </a:r>
            <a:r>
              <a:rPr lang="en-US" sz="2800" b="1" i="1" dirty="0">
                <a:solidFill>
                  <a:schemeClr val="tx2">
                    <a:lumMod val="60000"/>
                    <a:lumOff val="40000"/>
                  </a:schemeClr>
                </a:solidFill>
              </a:rPr>
              <a:t> </a:t>
            </a:r>
            <a:r>
              <a:rPr lang="en-US" sz="2800" b="1" i="1" dirty="0" err="1">
                <a:solidFill>
                  <a:schemeClr val="tx2">
                    <a:lumMod val="60000"/>
                    <a:lumOff val="40000"/>
                  </a:schemeClr>
                </a:solidFill>
              </a:rPr>
              <a:t>zincir</a:t>
            </a:r>
            <a:r>
              <a:rPr lang="en-US" sz="2800" b="1" i="1" dirty="0">
                <a:solidFill>
                  <a:schemeClr val="tx2">
                    <a:lumMod val="60000"/>
                    <a:lumOff val="40000"/>
                  </a:schemeClr>
                </a:solidFill>
              </a:rPr>
              <a:t> ( leading strand - 3</a:t>
            </a:r>
            <a:r>
              <a:rPr lang="en-US" sz="2800" b="1" i="1" dirty="0" smtClean="0">
                <a:solidFill>
                  <a:schemeClr val="tx2">
                    <a:lumMod val="60000"/>
                    <a:lumOff val="40000"/>
                  </a:schemeClr>
                </a:solidFill>
              </a:rPr>
              <a:t>’</a:t>
            </a:r>
            <a:r>
              <a:rPr lang="tr-TR" sz="2800" b="1" i="1" dirty="0" smtClean="0">
                <a:solidFill>
                  <a:schemeClr val="tx2">
                    <a:lumMod val="60000"/>
                    <a:lumOff val="40000"/>
                  </a:schemeClr>
                </a:solidFill>
              </a:rPr>
              <a:t>    5</a:t>
            </a:r>
            <a:r>
              <a:rPr lang="tr-TR" sz="2800" b="1" i="1" dirty="0">
                <a:solidFill>
                  <a:schemeClr val="tx2">
                    <a:lumMod val="60000"/>
                    <a:lumOff val="40000"/>
                  </a:schemeClr>
                </a:solidFill>
              </a:rPr>
              <a:t>´ kalıbına uygun sentez </a:t>
            </a:r>
            <a:r>
              <a:rPr lang="tr-TR" sz="2800" b="1" i="1" dirty="0" smtClean="0">
                <a:solidFill>
                  <a:schemeClr val="tx2">
                    <a:lumMod val="60000"/>
                    <a:lumOff val="40000"/>
                  </a:schemeClr>
                </a:solidFill>
              </a:rPr>
              <a:t>); </a:t>
            </a:r>
            <a:r>
              <a:rPr lang="tr-TR" sz="2800" dirty="0" smtClean="0"/>
              <a:t>devamlı </a:t>
            </a:r>
            <a:r>
              <a:rPr lang="tr-TR" sz="2800" dirty="0"/>
              <a:t>kesintisiz olarak </a:t>
            </a:r>
            <a:r>
              <a:rPr lang="tr-TR" sz="2800" dirty="0" smtClean="0"/>
              <a:t>sentezlenirken</a:t>
            </a:r>
            <a:endParaRPr lang="tr-TR" sz="2800" dirty="0"/>
          </a:p>
          <a:p>
            <a:r>
              <a:rPr lang="tr-TR" sz="2800" dirty="0" smtClean="0"/>
              <a:t>(Zincir </a:t>
            </a:r>
            <a:r>
              <a:rPr lang="tr-TR" sz="2800" dirty="0"/>
              <a:t>3’ 5´yönünde okunur, 5’ 3’ yönünde sentezlenir. </a:t>
            </a:r>
            <a:r>
              <a:rPr lang="tr-TR" sz="2800" dirty="0" smtClean="0"/>
              <a:t>)</a:t>
            </a:r>
          </a:p>
          <a:p>
            <a:endParaRPr lang="tr-TR" sz="2800" dirty="0"/>
          </a:p>
          <a:p>
            <a:pPr marL="457200" indent="-457200">
              <a:buFont typeface="Wingdings" panose="05000000000000000000" pitchFamily="2" charset="2"/>
              <a:buChar char="Ø"/>
            </a:pPr>
            <a:r>
              <a:rPr lang="tr-TR" sz="2800" dirty="0" smtClean="0"/>
              <a:t>Diğeri </a:t>
            </a:r>
            <a:r>
              <a:rPr lang="tr-TR" sz="2800" b="1" i="1" dirty="0">
                <a:solidFill>
                  <a:srgbClr val="00B0F0"/>
                </a:solidFill>
              </a:rPr>
              <a:t>kesintili zincir ( </a:t>
            </a:r>
            <a:r>
              <a:rPr lang="tr-TR" sz="2800" b="1" i="1" dirty="0" err="1">
                <a:solidFill>
                  <a:srgbClr val="00B0F0"/>
                </a:solidFill>
              </a:rPr>
              <a:t>lagging</a:t>
            </a:r>
            <a:r>
              <a:rPr lang="tr-TR" sz="2800" b="1" i="1" dirty="0">
                <a:solidFill>
                  <a:srgbClr val="00B0F0"/>
                </a:solidFill>
              </a:rPr>
              <a:t> </a:t>
            </a:r>
            <a:r>
              <a:rPr lang="tr-TR" sz="2800" b="1" i="1" dirty="0" err="1">
                <a:solidFill>
                  <a:srgbClr val="00B0F0"/>
                </a:solidFill>
              </a:rPr>
              <a:t>strand</a:t>
            </a:r>
            <a:r>
              <a:rPr lang="tr-TR" sz="2800" b="1" i="1" dirty="0">
                <a:solidFill>
                  <a:srgbClr val="00B0F0"/>
                </a:solidFill>
              </a:rPr>
              <a:t> -5</a:t>
            </a:r>
            <a:r>
              <a:rPr lang="tr-TR" sz="2800" b="1" i="1" dirty="0" smtClean="0">
                <a:solidFill>
                  <a:srgbClr val="00B0F0"/>
                </a:solidFill>
              </a:rPr>
              <a:t>´   </a:t>
            </a:r>
            <a:r>
              <a:rPr lang="sv-SE" sz="2800" b="1" i="1" dirty="0" smtClean="0">
                <a:solidFill>
                  <a:srgbClr val="00B0F0"/>
                </a:solidFill>
              </a:rPr>
              <a:t>3</a:t>
            </a:r>
            <a:r>
              <a:rPr lang="sv-SE" sz="2800" b="1" i="1" dirty="0">
                <a:solidFill>
                  <a:srgbClr val="00B0F0"/>
                </a:solidFill>
              </a:rPr>
              <a:t>´ kalıbına göre yapılan sentez</a:t>
            </a:r>
            <a:r>
              <a:rPr lang="sv-SE" sz="2800" b="1" i="1" dirty="0" smtClean="0">
                <a:solidFill>
                  <a:srgbClr val="00B0F0"/>
                </a:solidFill>
              </a:rPr>
              <a:t>)</a:t>
            </a:r>
            <a:r>
              <a:rPr lang="tr-TR" sz="2800" b="1" i="1" dirty="0" smtClean="0">
                <a:solidFill>
                  <a:srgbClr val="00B0F0"/>
                </a:solidFill>
              </a:rPr>
              <a:t>;</a:t>
            </a:r>
            <a:r>
              <a:rPr lang="sv-SE" sz="2800" b="1" i="1" dirty="0" smtClean="0">
                <a:solidFill>
                  <a:srgbClr val="00B0F0"/>
                </a:solidFill>
              </a:rPr>
              <a:t> </a:t>
            </a:r>
            <a:r>
              <a:rPr lang="sv-SE" sz="2800" dirty="0" smtClean="0"/>
              <a:t>100-</a:t>
            </a:r>
            <a:r>
              <a:rPr lang="tr-TR" sz="2800" dirty="0" smtClean="0"/>
              <a:t>200 </a:t>
            </a:r>
            <a:r>
              <a:rPr lang="tr-TR" sz="2800" dirty="0" err="1"/>
              <a:t>nt</a:t>
            </a:r>
            <a:r>
              <a:rPr lang="tr-TR" sz="2800" dirty="0"/>
              <a:t> uzunluğundaki </a:t>
            </a:r>
            <a:r>
              <a:rPr lang="tr-TR" sz="2800" dirty="0" err="1"/>
              <a:t>fragmentler</a:t>
            </a:r>
            <a:r>
              <a:rPr lang="tr-TR" sz="2800" dirty="0"/>
              <a:t> </a:t>
            </a:r>
            <a:r>
              <a:rPr lang="tr-TR" sz="2800" dirty="0" smtClean="0"/>
              <a:t>halinde </a:t>
            </a:r>
            <a:r>
              <a:rPr lang="tr-TR" sz="2800" i="1" dirty="0" smtClean="0"/>
              <a:t>sentezlenir</a:t>
            </a:r>
            <a:r>
              <a:rPr lang="tr-TR" sz="2800" dirty="0" smtClean="0"/>
              <a:t>.</a:t>
            </a:r>
          </a:p>
          <a:p>
            <a:pPr marL="457200" indent="-457200">
              <a:buFont typeface="Wingdings" panose="05000000000000000000" pitchFamily="2" charset="2"/>
              <a:buChar char="Ø"/>
            </a:pPr>
            <a:r>
              <a:rPr lang="tr-TR" sz="2800" dirty="0" smtClean="0"/>
              <a:t>Bu </a:t>
            </a:r>
            <a:r>
              <a:rPr lang="tr-TR" sz="2800" dirty="0"/>
              <a:t>küçük </a:t>
            </a:r>
            <a:r>
              <a:rPr lang="tr-TR" sz="2800" dirty="0" err="1"/>
              <a:t>polinükleotid</a:t>
            </a:r>
            <a:r>
              <a:rPr lang="tr-TR" sz="2800" dirty="0"/>
              <a:t> parçalarına </a:t>
            </a:r>
            <a:r>
              <a:rPr lang="tr-TR" sz="2800" b="1" i="1" dirty="0" err="1">
                <a:solidFill>
                  <a:srgbClr val="FF0000"/>
                </a:solidFill>
              </a:rPr>
              <a:t>okazaki</a:t>
            </a:r>
            <a:endParaRPr lang="tr-TR" sz="2800" b="1" i="1" dirty="0">
              <a:solidFill>
                <a:srgbClr val="FF0000"/>
              </a:solidFill>
            </a:endParaRPr>
          </a:p>
          <a:p>
            <a:r>
              <a:rPr lang="tr-TR" sz="2800" b="1" i="1" dirty="0" err="1">
                <a:solidFill>
                  <a:srgbClr val="FF0000"/>
                </a:solidFill>
              </a:rPr>
              <a:t>fragmentleri</a:t>
            </a:r>
            <a:r>
              <a:rPr lang="tr-TR" sz="2800" b="1" i="1" dirty="0">
                <a:solidFill>
                  <a:srgbClr val="FF0000"/>
                </a:solidFill>
              </a:rPr>
              <a:t>-parçaları</a:t>
            </a:r>
            <a:r>
              <a:rPr lang="tr-TR" sz="2800" b="1" i="1" dirty="0"/>
              <a:t> </a:t>
            </a:r>
            <a:r>
              <a:rPr lang="tr-TR" sz="2800" dirty="0"/>
              <a:t>denir; bunlar, DNA</a:t>
            </a:r>
          </a:p>
          <a:p>
            <a:r>
              <a:rPr lang="tr-TR" sz="2800" dirty="0" err="1"/>
              <a:t>replikasyonunda</a:t>
            </a:r>
            <a:r>
              <a:rPr lang="tr-TR" sz="2800" dirty="0"/>
              <a:t> ara ürünlerdir</a:t>
            </a:r>
          </a:p>
        </p:txBody>
      </p:sp>
      <p:cxnSp>
        <p:nvCxnSpPr>
          <p:cNvPr id="5" name="Düz Ok Bağlayıcısı 4"/>
          <p:cNvCxnSpPr/>
          <p:nvPr/>
        </p:nvCxnSpPr>
        <p:spPr>
          <a:xfrm>
            <a:off x="7251699" y="2486025"/>
            <a:ext cx="3048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Resim 6"/>
          <p:cNvPicPr>
            <a:picLocks noChangeAspect="1"/>
          </p:cNvPicPr>
          <p:nvPr/>
        </p:nvPicPr>
        <p:blipFill>
          <a:blip r:embed="rId2"/>
          <a:stretch>
            <a:fillRect/>
          </a:stretch>
        </p:blipFill>
        <p:spPr>
          <a:xfrm>
            <a:off x="7308119" y="4514258"/>
            <a:ext cx="384081" cy="158510"/>
          </a:xfrm>
          <a:prstGeom prst="rect">
            <a:avLst/>
          </a:prstGeom>
        </p:spPr>
      </p:pic>
    </p:spTree>
    <p:extLst>
      <p:ext uri="{BB962C8B-B14F-4D97-AF65-F5344CB8AC3E}">
        <p14:creationId xmlns:p14="http://schemas.microsoft.com/office/powerpoint/2010/main" val="13745227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146300" y="200025"/>
            <a:ext cx="7033867" cy="7130189"/>
          </a:xfrm>
          <a:prstGeom prst="rect">
            <a:avLst/>
          </a:prstGeom>
        </p:spPr>
      </p:pic>
    </p:spTree>
    <p:extLst>
      <p:ext uri="{BB962C8B-B14F-4D97-AF65-F5344CB8AC3E}">
        <p14:creationId xmlns:p14="http://schemas.microsoft.com/office/powerpoint/2010/main" val="15230461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41300" y="1038225"/>
            <a:ext cx="10310672" cy="5029200"/>
          </a:xfrm>
          <a:prstGeom prst="rect">
            <a:avLst/>
          </a:prstGeom>
        </p:spPr>
      </p:pic>
    </p:spTree>
    <p:extLst>
      <p:ext uri="{BB962C8B-B14F-4D97-AF65-F5344CB8AC3E}">
        <p14:creationId xmlns:p14="http://schemas.microsoft.com/office/powerpoint/2010/main" val="22168357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79500" y="581025"/>
            <a:ext cx="9089390" cy="4001095"/>
          </a:xfrm>
        </p:spPr>
        <p:txBody>
          <a:bodyPr/>
          <a:lstStyle/>
          <a:p>
            <a:r>
              <a:rPr lang="tr-TR" dirty="0">
                <a:solidFill>
                  <a:schemeClr val="tx1"/>
                </a:solidFill>
              </a:rPr>
              <a:t>•</a:t>
            </a:r>
            <a:r>
              <a:rPr lang="tr-TR" sz="3600" b="0" dirty="0" err="1">
                <a:solidFill>
                  <a:schemeClr val="tx1"/>
                </a:solidFill>
              </a:rPr>
              <a:t>Replikasyon</a:t>
            </a:r>
            <a:r>
              <a:rPr lang="tr-TR" sz="3600" b="0" dirty="0">
                <a:solidFill>
                  <a:schemeClr val="tx1"/>
                </a:solidFill>
              </a:rPr>
              <a:t> ilerledikçe DNA </a:t>
            </a:r>
            <a:r>
              <a:rPr lang="tr-TR" sz="3600" b="0" dirty="0" err="1">
                <a:solidFill>
                  <a:schemeClr val="tx1"/>
                </a:solidFill>
              </a:rPr>
              <a:t>Polimeraz</a:t>
            </a:r>
            <a:r>
              <a:rPr lang="tr-TR" sz="3600" b="0" dirty="0">
                <a:solidFill>
                  <a:schemeClr val="tx1"/>
                </a:solidFill>
              </a:rPr>
              <a:t> I tarafından RNA </a:t>
            </a:r>
            <a:r>
              <a:rPr lang="tr-TR" sz="3600" b="0" dirty="0" err="1">
                <a:solidFill>
                  <a:schemeClr val="tx1"/>
                </a:solidFill>
              </a:rPr>
              <a:t>primerleri</a:t>
            </a:r>
            <a:r>
              <a:rPr lang="tr-TR" sz="3600" b="0" dirty="0">
                <a:solidFill>
                  <a:schemeClr val="tx1"/>
                </a:solidFill>
              </a:rPr>
              <a:t> kesilip çıkarılarak ortaya çıkan boş alanlar kalıp DNA ya uygun olarak sentezlenir</a:t>
            </a:r>
            <a:r>
              <a:rPr lang="tr-TR" sz="3600" b="0" dirty="0" smtClean="0">
                <a:solidFill>
                  <a:schemeClr val="tx1"/>
                </a:solidFill>
              </a:rPr>
              <a:t>.</a:t>
            </a:r>
            <a:br>
              <a:rPr lang="tr-TR" sz="3600" b="0" dirty="0" smtClean="0">
                <a:solidFill>
                  <a:schemeClr val="tx1"/>
                </a:solidFill>
              </a:rPr>
            </a:br>
            <a:r>
              <a:rPr lang="tr-TR" sz="3600" b="0" dirty="0">
                <a:solidFill>
                  <a:schemeClr val="tx1"/>
                </a:solidFill>
              </a:rPr>
              <a:t/>
            </a:r>
            <a:br>
              <a:rPr lang="tr-TR" sz="3600" b="0" dirty="0">
                <a:solidFill>
                  <a:schemeClr val="tx1"/>
                </a:solidFill>
              </a:rPr>
            </a:br>
            <a:r>
              <a:rPr lang="tr-TR" dirty="0">
                <a:solidFill>
                  <a:schemeClr val="tx1"/>
                </a:solidFill>
              </a:rPr>
              <a:t>•</a:t>
            </a:r>
            <a:r>
              <a:rPr lang="tr-TR" sz="3600" b="0" dirty="0">
                <a:solidFill>
                  <a:schemeClr val="tx1"/>
                </a:solidFill>
              </a:rPr>
              <a:t>İki DNA ucu </a:t>
            </a:r>
            <a:r>
              <a:rPr lang="tr-TR" sz="3600" b="0" dirty="0" err="1">
                <a:solidFill>
                  <a:schemeClr val="tx1"/>
                </a:solidFill>
              </a:rPr>
              <a:t>ligaz</a:t>
            </a:r>
            <a:r>
              <a:rPr lang="tr-TR" sz="3600" b="0" dirty="0">
                <a:solidFill>
                  <a:schemeClr val="tx1"/>
                </a:solidFill>
              </a:rPr>
              <a:t> enzimi ile birleştirilerek bir bütün DNA ipliği oluşur.</a:t>
            </a:r>
          </a:p>
        </p:txBody>
      </p:sp>
    </p:spTree>
    <p:extLst>
      <p:ext uri="{BB962C8B-B14F-4D97-AF65-F5344CB8AC3E}">
        <p14:creationId xmlns:p14="http://schemas.microsoft.com/office/powerpoint/2010/main" val="16179102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393700" y="1610061"/>
            <a:ext cx="10299700" cy="2769989"/>
          </a:xfrm>
        </p:spPr>
        <p:txBody>
          <a:bodyPr/>
          <a:lstStyle/>
          <a:p>
            <a:r>
              <a:rPr lang="tr-TR" sz="3600" dirty="0" err="1"/>
              <a:t>Ökaryotik</a:t>
            </a:r>
            <a:r>
              <a:rPr lang="tr-TR" sz="3600" dirty="0"/>
              <a:t> kromozomların çoğu doğrusaldır. </a:t>
            </a:r>
            <a:r>
              <a:rPr lang="tr-TR" sz="3600" b="1" i="1" dirty="0">
                <a:solidFill>
                  <a:srgbClr val="00B0F0"/>
                </a:solidFill>
              </a:rPr>
              <a:t>kesintili zincir ( </a:t>
            </a:r>
            <a:r>
              <a:rPr lang="tr-TR" sz="3600" b="1" i="1" dirty="0" err="1">
                <a:solidFill>
                  <a:srgbClr val="00B0F0"/>
                </a:solidFill>
              </a:rPr>
              <a:t>lagging</a:t>
            </a:r>
            <a:r>
              <a:rPr lang="tr-TR" sz="3600" b="1" i="1" dirty="0">
                <a:solidFill>
                  <a:srgbClr val="00B0F0"/>
                </a:solidFill>
              </a:rPr>
              <a:t> </a:t>
            </a:r>
            <a:r>
              <a:rPr lang="tr-TR" sz="3600" b="1" i="1" dirty="0" err="1">
                <a:solidFill>
                  <a:srgbClr val="00B0F0"/>
                </a:solidFill>
              </a:rPr>
              <a:t>strand</a:t>
            </a:r>
            <a:r>
              <a:rPr lang="tr-TR" sz="3600" b="1" i="1" dirty="0">
                <a:solidFill>
                  <a:srgbClr val="00B0F0"/>
                </a:solidFill>
              </a:rPr>
              <a:t> </a:t>
            </a:r>
            <a:r>
              <a:rPr lang="tr-TR" sz="3600" b="1" i="1" dirty="0" smtClean="0">
                <a:solidFill>
                  <a:srgbClr val="00B0F0"/>
                </a:solidFill>
              </a:rPr>
              <a:t>) </a:t>
            </a:r>
            <a:r>
              <a:rPr lang="tr-TR" sz="3600" dirty="0" smtClean="0"/>
              <a:t>yapılma </a:t>
            </a:r>
            <a:r>
              <a:rPr lang="tr-TR" sz="3600" dirty="0"/>
              <a:t>şekli nedeniyle, her </a:t>
            </a:r>
            <a:r>
              <a:rPr lang="tr-TR" sz="3600" dirty="0" err="1"/>
              <a:t>replikasyon</a:t>
            </a:r>
            <a:r>
              <a:rPr lang="tr-TR" sz="3600" dirty="0"/>
              <a:t> turunda lineer kromozomların ( </a:t>
            </a:r>
            <a:r>
              <a:rPr lang="tr-TR" sz="3600" dirty="0" err="1"/>
              <a:t>telomerler</a:t>
            </a:r>
            <a:r>
              <a:rPr lang="tr-TR" sz="3600" dirty="0"/>
              <a:t> ) uçlarından bir miktar DNA kaybolur .</a:t>
            </a:r>
          </a:p>
        </p:txBody>
      </p:sp>
    </p:spTree>
    <p:extLst>
      <p:ext uri="{BB962C8B-B14F-4D97-AF65-F5344CB8AC3E}">
        <p14:creationId xmlns:p14="http://schemas.microsoft.com/office/powerpoint/2010/main" val="36910445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6726" y="200025"/>
            <a:ext cx="10439400" cy="6340197"/>
          </a:xfrm>
          <a:prstGeom prst="rect">
            <a:avLst/>
          </a:prstGeom>
        </p:spPr>
        <p:txBody>
          <a:bodyPr wrap="square">
            <a:spAutoFit/>
          </a:bodyPr>
          <a:lstStyle/>
          <a:p>
            <a:endParaRPr lang="tr-TR" sz="1000" dirty="0">
              <a:solidFill>
                <a:srgbClr val="000000"/>
              </a:solidFill>
              <a:latin typeface="Arial" panose="020B0604020202020204" pitchFamily="34" charset="0"/>
            </a:endParaRPr>
          </a:p>
          <a:p>
            <a:endParaRPr lang="tr-TR" sz="3600" dirty="0">
              <a:latin typeface="Arial" panose="020B0604020202020204" pitchFamily="34" charset="0"/>
              <a:cs typeface="Arial" panose="020B0604020202020204" pitchFamily="34" charset="0"/>
            </a:endParaRPr>
          </a:p>
          <a:p>
            <a:r>
              <a:rPr lang="tr-TR" sz="3600" dirty="0">
                <a:latin typeface="Arial" panose="020B0604020202020204" pitchFamily="34" charset="0"/>
                <a:cs typeface="Arial" panose="020B0604020202020204" pitchFamily="34" charset="0"/>
              </a:rPr>
              <a:t>•</a:t>
            </a:r>
            <a:r>
              <a:rPr lang="tr-TR" sz="3600" dirty="0">
                <a:solidFill>
                  <a:srgbClr val="FF0000"/>
                </a:solidFill>
                <a:latin typeface="Arial" panose="020B0604020202020204" pitchFamily="34" charset="0"/>
                <a:cs typeface="Arial" panose="020B0604020202020204" pitchFamily="34" charset="0"/>
              </a:rPr>
              <a:t>DNA </a:t>
            </a:r>
            <a:r>
              <a:rPr lang="tr-TR" sz="3600" dirty="0" err="1">
                <a:solidFill>
                  <a:srgbClr val="FF0000"/>
                </a:solidFill>
                <a:latin typeface="Arial" panose="020B0604020202020204" pitchFamily="34" charset="0"/>
                <a:cs typeface="Arial" panose="020B0604020202020204" pitchFamily="34" charset="0"/>
              </a:rPr>
              <a:t>replike</a:t>
            </a:r>
            <a:r>
              <a:rPr lang="tr-TR" sz="3600" dirty="0">
                <a:solidFill>
                  <a:srgbClr val="FF0000"/>
                </a:solidFill>
                <a:latin typeface="Arial" panose="020B0604020202020204" pitchFamily="34" charset="0"/>
                <a:cs typeface="Arial" panose="020B0604020202020204" pitchFamily="34" charset="0"/>
              </a:rPr>
              <a:t> oldukça yeni sentezlenen </a:t>
            </a:r>
            <a:r>
              <a:rPr lang="tr-TR" sz="3600" dirty="0" err="1">
                <a:solidFill>
                  <a:srgbClr val="FF0000"/>
                </a:solidFill>
                <a:latin typeface="Arial" panose="020B0604020202020204" pitchFamily="34" charset="0"/>
                <a:cs typeface="Arial" panose="020B0604020202020204" pitchFamily="34" charset="0"/>
              </a:rPr>
              <a:t>histonlar</a:t>
            </a:r>
            <a:r>
              <a:rPr lang="tr-TR" sz="3600" dirty="0">
                <a:solidFill>
                  <a:srgbClr val="FF0000"/>
                </a:solidFill>
                <a:latin typeface="Arial" panose="020B0604020202020204" pitchFamily="34" charset="0"/>
                <a:cs typeface="Arial" panose="020B0604020202020204" pitchFamily="34" charset="0"/>
              </a:rPr>
              <a:t> ile kromatin şeklinde yeniden düzenlenir. </a:t>
            </a:r>
          </a:p>
          <a:p>
            <a:r>
              <a:rPr lang="tr-TR" sz="3600" dirty="0">
                <a:latin typeface="Arial" panose="020B0604020202020204" pitchFamily="34" charset="0"/>
                <a:cs typeface="Arial" panose="020B0604020202020204" pitchFamily="34" charset="0"/>
              </a:rPr>
              <a:t>•</a:t>
            </a:r>
            <a:r>
              <a:rPr lang="tr-TR" sz="3600" dirty="0" err="1">
                <a:solidFill>
                  <a:schemeClr val="accent3">
                    <a:lumMod val="75000"/>
                  </a:schemeClr>
                </a:solidFill>
                <a:latin typeface="Arial" panose="020B0604020202020204" pitchFamily="34" charset="0"/>
                <a:cs typeface="Arial" panose="020B0604020202020204" pitchFamily="34" charset="0"/>
              </a:rPr>
              <a:t>Histonlar</a:t>
            </a:r>
            <a:r>
              <a:rPr lang="tr-TR" sz="3600" dirty="0">
                <a:solidFill>
                  <a:schemeClr val="accent3">
                    <a:lumMod val="75000"/>
                  </a:schemeClr>
                </a:solidFill>
                <a:latin typeface="Arial" panose="020B0604020202020204" pitchFamily="34" charset="0"/>
                <a:cs typeface="Arial" panose="020B0604020202020204" pitchFamily="34" charset="0"/>
              </a:rPr>
              <a:t> da hücre </a:t>
            </a:r>
            <a:r>
              <a:rPr lang="tr-TR" sz="3600" dirty="0" err="1">
                <a:solidFill>
                  <a:schemeClr val="accent3">
                    <a:lumMod val="75000"/>
                  </a:schemeClr>
                </a:solidFill>
                <a:latin typeface="Arial" panose="020B0604020202020204" pitchFamily="34" charset="0"/>
                <a:cs typeface="Arial" panose="020B0604020202020204" pitchFamily="34" charset="0"/>
              </a:rPr>
              <a:t>siklusunun</a:t>
            </a:r>
            <a:r>
              <a:rPr lang="tr-TR" sz="3600" dirty="0">
                <a:solidFill>
                  <a:schemeClr val="accent3">
                    <a:lumMod val="75000"/>
                  </a:schemeClr>
                </a:solidFill>
                <a:latin typeface="Arial" panose="020B0604020202020204" pitchFamily="34" charset="0"/>
                <a:cs typeface="Arial" panose="020B0604020202020204" pitchFamily="34" charset="0"/>
              </a:rPr>
              <a:t> S fazında sentezlenir. </a:t>
            </a:r>
          </a:p>
          <a:p>
            <a:r>
              <a:rPr lang="tr-TR" sz="3600" dirty="0">
                <a:latin typeface="Arial" panose="020B0604020202020204" pitchFamily="34" charset="0"/>
                <a:cs typeface="Arial" panose="020B0604020202020204" pitchFamily="34" charset="0"/>
              </a:rPr>
              <a:t>•</a:t>
            </a:r>
            <a:r>
              <a:rPr lang="tr-TR" sz="3600" dirty="0">
                <a:solidFill>
                  <a:schemeClr val="tx2">
                    <a:lumMod val="60000"/>
                    <a:lumOff val="40000"/>
                  </a:schemeClr>
                </a:solidFill>
                <a:latin typeface="Arial" panose="020B0604020202020204" pitchFamily="34" charset="0"/>
                <a:cs typeface="Arial" panose="020B0604020202020204" pitchFamily="34" charset="0"/>
              </a:rPr>
              <a:t>S fazı boyunca aynı kromozomun farklı bölgeleri farklı zamanlarda </a:t>
            </a:r>
            <a:r>
              <a:rPr lang="tr-TR" sz="3600" dirty="0" err="1">
                <a:solidFill>
                  <a:schemeClr val="tx2">
                    <a:lumMod val="60000"/>
                    <a:lumOff val="40000"/>
                  </a:schemeClr>
                </a:solidFill>
                <a:latin typeface="Arial" panose="020B0604020202020204" pitchFamily="34" charset="0"/>
                <a:cs typeface="Arial" panose="020B0604020202020204" pitchFamily="34" charset="0"/>
              </a:rPr>
              <a:t>replike</a:t>
            </a:r>
            <a:r>
              <a:rPr lang="tr-TR" sz="3600" dirty="0">
                <a:solidFill>
                  <a:schemeClr val="tx2">
                    <a:lumMod val="60000"/>
                    <a:lumOff val="40000"/>
                  </a:schemeClr>
                </a:solidFill>
                <a:latin typeface="Arial" panose="020B0604020202020204" pitchFamily="34" charset="0"/>
                <a:cs typeface="Arial" panose="020B0604020202020204" pitchFamily="34" charset="0"/>
              </a:rPr>
              <a:t> olur. </a:t>
            </a:r>
          </a:p>
          <a:p>
            <a:r>
              <a:rPr lang="tr-TR" sz="3600" dirty="0">
                <a:latin typeface="Arial" panose="020B0604020202020204" pitchFamily="34" charset="0"/>
                <a:cs typeface="Arial" panose="020B0604020202020204" pitchFamily="34" charset="0"/>
              </a:rPr>
              <a:t>•</a:t>
            </a:r>
            <a:r>
              <a:rPr lang="tr-TR" sz="3600" dirty="0">
                <a:solidFill>
                  <a:schemeClr val="accent4">
                    <a:lumMod val="75000"/>
                  </a:schemeClr>
                </a:solidFill>
                <a:latin typeface="Arial" panose="020B0604020202020204" pitchFamily="34" charset="0"/>
                <a:cs typeface="Arial" panose="020B0604020202020204" pitchFamily="34" charset="0"/>
              </a:rPr>
              <a:t>Yoğun olan kromatin (</a:t>
            </a:r>
            <a:r>
              <a:rPr lang="tr-TR" sz="3600" dirty="0" err="1">
                <a:solidFill>
                  <a:schemeClr val="accent4">
                    <a:lumMod val="75000"/>
                  </a:schemeClr>
                </a:solidFill>
                <a:latin typeface="Arial" panose="020B0604020202020204" pitchFamily="34" charset="0"/>
                <a:cs typeface="Arial" panose="020B0604020202020204" pitchFamily="34" charset="0"/>
              </a:rPr>
              <a:t>heterokromatin</a:t>
            </a:r>
            <a:r>
              <a:rPr lang="tr-TR" sz="3600" dirty="0">
                <a:solidFill>
                  <a:schemeClr val="accent4">
                    <a:lumMod val="75000"/>
                  </a:schemeClr>
                </a:solidFill>
                <a:latin typeface="Arial" panose="020B0604020202020204" pitchFamily="34" charset="0"/>
                <a:cs typeface="Arial" panose="020B0604020202020204" pitchFamily="34" charset="0"/>
              </a:rPr>
              <a:t>) S fazının geç evrelerinde </a:t>
            </a:r>
            <a:r>
              <a:rPr lang="tr-TR" sz="3600" dirty="0" err="1">
                <a:solidFill>
                  <a:schemeClr val="accent4">
                    <a:lumMod val="75000"/>
                  </a:schemeClr>
                </a:solidFill>
                <a:latin typeface="Arial" panose="020B0604020202020204" pitchFamily="34" charset="0"/>
                <a:cs typeface="Arial" panose="020B0604020202020204" pitchFamily="34" charset="0"/>
              </a:rPr>
              <a:t>replike</a:t>
            </a:r>
            <a:r>
              <a:rPr lang="tr-TR" sz="3600" dirty="0">
                <a:solidFill>
                  <a:schemeClr val="accent4">
                    <a:lumMod val="75000"/>
                  </a:schemeClr>
                </a:solidFill>
                <a:latin typeface="Arial" panose="020B0604020202020204" pitchFamily="34" charset="0"/>
                <a:cs typeface="Arial" panose="020B0604020202020204" pitchFamily="34" charset="0"/>
              </a:rPr>
              <a:t> olur. </a:t>
            </a:r>
          </a:p>
          <a:p>
            <a:r>
              <a:rPr lang="tr-TR" sz="3600" dirty="0">
                <a:latin typeface="Arial" panose="020B0604020202020204" pitchFamily="34" charset="0"/>
                <a:cs typeface="Arial" panose="020B0604020202020204" pitchFamily="34" charset="0"/>
              </a:rPr>
              <a:t>•</a:t>
            </a:r>
            <a:r>
              <a:rPr lang="tr-TR" sz="3600" dirty="0">
                <a:solidFill>
                  <a:schemeClr val="accent6">
                    <a:lumMod val="50000"/>
                  </a:schemeClr>
                </a:solidFill>
                <a:latin typeface="Arial" panose="020B0604020202020204" pitchFamily="34" charset="0"/>
                <a:cs typeface="Arial" panose="020B0604020202020204" pitchFamily="34" charset="0"/>
              </a:rPr>
              <a:t>Aktif kromatin (</a:t>
            </a:r>
            <a:r>
              <a:rPr lang="tr-TR" sz="3600" dirty="0" err="1">
                <a:solidFill>
                  <a:schemeClr val="accent6">
                    <a:lumMod val="50000"/>
                  </a:schemeClr>
                </a:solidFill>
                <a:latin typeface="Arial" panose="020B0604020202020204" pitchFamily="34" charset="0"/>
                <a:cs typeface="Arial" panose="020B0604020202020204" pitchFamily="34" charset="0"/>
              </a:rPr>
              <a:t>ökromatin</a:t>
            </a:r>
            <a:r>
              <a:rPr lang="tr-TR" sz="3600" dirty="0">
                <a:solidFill>
                  <a:schemeClr val="accent6">
                    <a:lumMod val="50000"/>
                  </a:schemeClr>
                </a:solidFill>
                <a:latin typeface="Arial" panose="020B0604020202020204" pitchFamily="34" charset="0"/>
                <a:cs typeface="Arial" panose="020B0604020202020204" pitchFamily="34" charset="0"/>
              </a:rPr>
              <a:t>) S fazının erken evrelerinde </a:t>
            </a:r>
            <a:r>
              <a:rPr lang="tr-TR" sz="3600" dirty="0" err="1">
                <a:solidFill>
                  <a:schemeClr val="accent6">
                    <a:lumMod val="50000"/>
                  </a:schemeClr>
                </a:solidFill>
                <a:latin typeface="Arial" panose="020B0604020202020204" pitchFamily="34" charset="0"/>
                <a:cs typeface="Arial" panose="020B0604020202020204" pitchFamily="34" charset="0"/>
              </a:rPr>
              <a:t>replike</a:t>
            </a:r>
            <a:r>
              <a:rPr lang="tr-TR" sz="3600" dirty="0">
                <a:solidFill>
                  <a:schemeClr val="accent6">
                    <a:lumMod val="50000"/>
                  </a:schemeClr>
                </a:solidFill>
                <a:latin typeface="Arial" panose="020B0604020202020204" pitchFamily="34" charset="0"/>
                <a:cs typeface="Arial" panose="020B0604020202020204" pitchFamily="34" charset="0"/>
              </a:rPr>
              <a:t> olur. </a:t>
            </a:r>
          </a:p>
        </p:txBody>
      </p:sp>
    </p:spTree>
    <p:extLst>
      <p:ext uri="{BB962C8B-B14F-4D97-AF65-F5344CB8AC3E}">
        <p14:creationId xmlns:p14="http://schemas.microsoft.com/office/powerpoint/2010/main" val="7682124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ctrTitle"/>
          </p:nvPr>
        </p:nvSpPr>
        <p:spPr>
          <a:xfrm>
            <a:off x="3098419" y="573277"/>
            <a:ext cx="5868035" cy="513080"/>
          </a:xfrm>
          <a:prstGeom prst="rect">
            <a:avLst/>
          </a:prstGeom>
        </p:spPr>
        <p:txBody>
          <a:bodyPr vert="horz" wrap="square" lIns="0" tIns="12065" rIns="0" bIns="0" rtlCol="0">
            <a:spAutoFit/>
          </a:bodyPr>
          <a:lstStyle/>
          <a:p>
            <a:pPr marL="12700">
              <a:lnSpc>
                <a:spcPct val="100000"/>
              </a:lnSpc>
              <a:spcBef>
                <a:spcPts val="95"/>
              </a:spcBef>
            </a:pPr>
            <a:r>
              <a:rPr sz="3200" i="0" spc="5" dirty="0">
                <a:latin typeface="Arial"/>
                <a:cs typeface="Arial"/>
              </a:rPr>
              <a:t>G</a:t>
            </a:r>
            <a:r>
              <a:rPr sz="2550" i="0" spc="5" dirty="0">
                <a:latin typeface="Arial"/>
                <a:cs typeface="Arial"/>
              </a:rPr>
              <a:t>EN </a:t>
            </a:r>
            <a:r>
              <a:rPr sz="2550" i="0" spc="-20" dirty="0">
                <a:latin typeface="Arial"/>
                <a:cs typeface="Arial"/>
              </a:rPr>
              <a:t>İFADESİ </a:t>
            </a:r>
            <a:r>
              <a:rPr sz="3200" i="0" spc="5" dirty="0">
                <a:latin typeface="Arial"/>
                <a:cs typeface="Arial"/>
              </a:rPr>
              <a:t>(</a:t>
            </a:r>
            <a:r>
              <a:rPr sz="2550" i="0" spc="5" dirty="0">
                <a:latin typeface="Arial"/>
                <a:cs typeface="Arial"/>
              </a:rPr>
              <a:t>GEN</a:t>
            </a:r>
            <a:r>
              <a:rPr sz="2550" i="0" spc="345" dirty="0">
                <a:latin typeface="Arial"/>
                <a:cs typeface="Arial"/>
              </a:rPr>
              <a:t> </a:t>
            </a:r>
            <a:r>
              <a:rPr sz="2550" i="0" dirty="0">
                <a:latin typeface="Arial"/>
                <a:cs typeface="Arial"/>
              </a:rPr>
              <a:t>EKSPRESYONU</a:t>
            </a:r>
            <a:r>
              <a:rPr sz="3200" i="0" dirty="0">
                <a:latin typeface="Arial"/>
                <a:cs typeface="Arial"/>
              </a:rPr>
              <a:t>)</a:t>
            </a:r>
            <a:endParaRPr sz="3200" dirty="0">
              <a:latin typeface="Arial"/>
              <a:cs typeface="Arial"/>
            </a:endParaRPr>
          </a:p>
        </p:txBody>
      </p:sp>
      <p:sp>
        <p:nvSpPr>
          <p:cNvPr id="9" name="object 9"/>
          <p:cNvSpPr/>
          <p:nvPr/>
        </p:nvSpPr>
        <p:spPr>
          <a:xfrm>
            <a:off x="796995" y="1086357"/>
            <a:ext cx="4224020" cy="5591810"/>
          </a:xfrm>
          <a:custGeom>
            <a:avLst/>
            <a:gdLst/>
            <a:ahLst/>
            <a:cxnLst/>
            <a:rect l="l" t="t" r="r" b="b"/>
            <a:pathLst>
              <a:path w="4224020" h="5591809">
                <a:moveTo>
                  <a:pt x="4223766" y="5591556"/>
                </a:moveTo>
                <a:lnTo>
                  <a:pt x="4223765" y="0"/>
                </a:lnTo>
                <a:lnTo>
                  <a:pt x="0" y="0"/>
                </a:lnTo>
                <a:lnTo>
                  <a:pt x="0" y="5591556"/>
                </a:lnTo>
                <a:lnTo>
                  <a:pt x="4572" y="5591556"/>
                </a:lnTo>
                <a:lnTo>
                  <a:pt x="4571" y="9906"/>
                </a:lnTo>
                <a:lnTo>
                  <a:pt x="9143" y="4571"/>
                </a:lnTo>
                <a:lnTo>
                  <a:pt x="9144" y="9906"/>
                </a:lnTo>
                <a:lnTo>
                  <a:pt x="4214622" y="9905"/>
                </a:lnTo>
                <a:lnTo>
                  <a:pt x="4214622" y="4571"/>
                </a:lnTo>
                <a:lnTo>
                  <a:pt x="4219194" y="9905"/>
                </a:lnTo>
                <a:lnTo>
                  <a:pt x="4219194" y="5591556"/>
                </a:lnTo>
                <a:lnTo>
                  <a:pt x="4223766" y="5591556"/>
                </a:lnTo>
                <a:close/>
              </a:path>
              <a:path w="4224020" h="5591809">
                <a:moveTo>
                  <a:pt x="9143" y="9906"/>
                </a:moveTo>
                <a:lnTo>
                  <a:pt x="9143" y="4571"/>
                </a:lnTo>
                <a:lnTo>
                  <a:pt x="4571" y="9906"/>
                </a:lnTo>
                <a:lnTo>
                  <a:pt x="9143" y="9906"/>
                </a:lnTo>
                <a:close/>
              </a:path>
              <a:path w="4224020" h="5591809">
                <a:moveTo>
                  <a:pt x="9144" y="5581650"/>
                </a:moveTo>
                <a:lnTo>
                  <a:pt x="9143" y="9906"/>
                </a:lnTo>
                <a:lnTo>
                  <a:pt x="4571" y="9906"/>
                </a:lnTo>
                <a:lnTo>
                  <a:pt x="4572" y="5581650"/>
                </a:lnTo>
                <a:lnTo>
                  <a:pt x="9144" y="5581650"/>
                </a:lnTo>
                <a:close/>
              </a:path>
              <a:path w="4224020" h="5591809">
                <a:moveTo>
                  <a:pt x="4219194" y="5581650"/>
                </a:moveTo>
                <a:lnTo>
                  <a:pt x="4572" y="5581650"/>
                </a:lnTo>
                <a:lnTo>
                  <a:pt x="9144" y="5586222"/>
                </a:lnTo>
                <a:lnTo>
                  <a:pt x="9143" y="5591556"/>
                </a:lnTo>
                <a:lnTo>
                  <a:pt x="4214622" y="5591556"/>
                </a:lnTo>
                <a:lnTo>
                  <a:pt x="4214622" y="5586222"/>
                </a:lnTo>
                <a:lnTo>
                  <a:pt x="4219194" y="5581650"/>
                </a:lnTo>
                <a:close/>
              </a:path>
              <a:path w="4224020" h="5591809">
                <a:moveTo>
                  <a:pt x="9143" y="5591556"/>
                </a:moveTo>
                <a:lnTo>
                  <a:pt x="9144" y="5586222"/>
                </a:lnTo>
                <a:lnTo>
                  <a:pt x="4572" y="5581650"/>
                </a:lnTo>
                <a:lnTo>
                  <a:pt x="4572" y="5591556"/>
                </a:lnTo>
                <a:lnTo>
                  <a:pt x="9143" y="5591556"/>
                </a:lnTo>
                <a:close/>
              </a:path>
              <a:path w="4224020" h="5591809">
                <a:moveTo>
                  <a:pt x="4219194" y="9905"/>
                </a:moveTo>
                <a:lnTo>
                  <a:pt x="4214622" y="4571"/>
                </a:lnTo>
                <a:lnTo>
                  <a:pt x="4214622" y="9905"/>
                </a:lnTo>
                <a:lnTo>
                  <a:pt x="4219194" y="9905"/>
                </a:lnTo>
                <a:close/>
              </a:path>
              <a:path w="4224020" h="5591809">
                <a:moveTo>
                  <a:pt x="4219194" y="5581650"/>
                </a:moveTo>
                <a:lnTo>
                  <a:pt x="4219194" y="9905"/>
                </a:lnTo>
                <a:lnTo>
                  <a:pt x="4214622" y="9905"/>
                </a:lnTo>
                <a:lnTo>
                  <a:pt x="4214622" y="5581650"/>
                </a:lnTo>
                <a:lnTo>
                  <a:pt x="4219194" y="5581650"/>
                </a:lnTo>
                <a:close/>
              </a:path>
              <a:path w="4224020" h="5591809">
                <a:moveTo>
                  <a:pt x="4219194" y="5591556"/>
                </a:moveTo>
                <a:lnTo>
                  <a:pt x="4219194" y="5581650"/>
                </a:lnTo>
                <a:lnTo>
                  <a:pt x="4214622" y="5586222"/>
                </a:lnTo>
                <a:lnTo>
                  <a:pt x="4214622" y="5591556"/>
                </a:lnTo>
                <a:lnTo>
                  <a:pt x="4219194" y="5591556"/>
                </a:lnTo>
                <a:close/>
              </a:path>
            </a:pathLst>
          </a:custGeom>
          <a:solidFill>
            <a:srgbClr val="0000FF"/>
          </a:solidFill>
        </p:spPr>
        <p:txBody>
          <a:bodyPr wrap="square" lIns="0" tIns="0" rIns="0" bIns="0" rtlCol="0"/>
          <a:lstStyle/>
          <a:p>
            <a:endParaRPr/>
          </a:p>
        </p:txBody>
      </p:sp>
      <p:sp>
        <p:nvSpPr>
          <p:cNvPr id="10" name="object 10"/>
          <p:cNvSpPr txBox="1"/>
          <p:nvPr/>
        </p:nvSpPr>
        <p:spPr>
          <a:xfrm>
            <a:off x="1083322" y="1060449"/>
            <a:ext cx="3721100" cy="5511800"/>
          </a:xfrm>
          <a:prstGeom prst="rect">
            <a:avLst/>
          </a:prstGeom>
        </p:spPr>
        <p:txBody>
          <a:bodyPr vert="horz" wrap="square" lIns="0" tIns="12700" rIns="0" bIns="0" rtlCol="0">
            <a:spAutoFit/>
          </a:bodyPr>
          <a:lstStyle/>
          <a:p>
            <a:pPr marL="12700" marR="368300">
              <a:lnSpc>
                <a:spcPct val="150000"/>
              </a:lnSpc>
              <a:spcBef>
                <a:spcPts val="100"/>
              </a:spcBef>
              <a:buSzPct val="94444"/>
              <a:buFont typeface="Wingdings"/>
              <a:buChar char=""/>
              <a:tabLst>
                <a:tab pos="194945" algn="l"/>
              </a:tabLst>
            </a:pPr>
            <a:r>
              <a:rPr sz="1800" b="1" spc="-5" dirty="0">
                <a:latin typeface="Arial"/>
                <a:cs typeface="Arial"/>
              </a:rPr>
              <a:t>Gen ifadesinin düzenlenmesi  çeşitli aşamalarda</a:t>
            </a:r>
            <a:r>
              <a:rPr sz="1800" b="1" spc="-20" dirty="0">
                <a:latin typeface="Arial"/>
                <a:cs typeface="Arial"/>
              </a:rPr>
              <a:t> </a:t>
            </a:r>
            <a:r>
              <a:rPr sz="1800" b="1" spc="-5" dirty="0">
                <a:latin typeface="Arial"/>
                <a:cs typeface="Arial"/>
              </a:rPr>
              <a:t>olur:</a:t>
            </a:r>
            <a:endParaRPr sz="1800" dirty="0">
              <a:latin typeface="Arial"/>
              <a:cs typeface="Arial"/>
            </a:endParaRPr>
          </a:p>
          <a:p>
            <a:pPr>
              <a:lnSpc>
                <a:spcPct val="100000"/>
              </a:lnSpc>
              <a:spcBef>
                <a:spcPts val="30"/>
              </a:spcBef>
              <a:buFont typeface="Wingdings"/>
              <a:buChar char=""/>
            </a:pPr>
            <a:endParaRPr sz="1850" dirty="0">
              <a:latin typeface="Times New Roman"/>
              <a:cs typeface="Times New Roman"/>
            </a:endParaRPr>
          </a:p>
          <a:p>
            <a:pPr marL="194945" indent="-182245">
              <a:lnSpc>
                <a:spcPct val="100000"/>
              </a:lnSpc>
              <a:buSzPct val="94444"/>
              <a:buFont typeface="Wingdings"/>
              <a:buChar char=""/>
              <a:tabLst>
                <a:tab pos="195580" algn="l"/>
              </a:tabLst>
            </a:pPr>
            <a:r>
              <a:rPr sz="1800" dirty="0">
                <a:latin typeface="Arial"/>
                <a:cs typeface="Arial"/>
              </a:rPr>
              <a:t>1) Primer transkriptlerin</a:t>
            </a:r>
            <a:r>
              <a:rPr sz="1800" spc="-60" dirty="0">
                <a:latin typeface="Arial"/>
                <a:cs typeface="Arial"/>
              </a:rPr>
              <a:t> </a:t>
            </a:r>
            <a:r>
              <a:rPr sz="1800" spc="-5" dirty="0">
                <a:latin typeface="Arial"/>
                <a:cs typeface="Arial"/>
              </a:rPr>
              <a:t>oluşumu</a:t>
            </a:r>
            <a:endParaRPr sz="1800" dirty="0">
              <a:latin typeface="Arial"/>
              <a:cs typeface="Arial"/>
            </a:endParaRPr>
          </a:p>
          <a:p>
            <a:pPr marL="12700" marR="5080">
              <a:lnSpc>
                <a:spcPct val="150000"/>
              </a:lnSpc>
              <a:spcBef>
                <a:spcPts val="1080"/>
              </a:spcBef>
              <a:buSzPct val="94444"/>
              <a:buFont typeface="Wingdings"/>
              <a:buChar char=""/>
              <a:tabLst>
                <a:tab pos="194945" algn="l"/>
              </a:tabLst>
            </a:pPr>
            <a:r>
              <a:rPr sz="1800" dirty="0">
                <a:latin typeface="Arial"/>
                <a:cs typeface="Arial"/>
              </a:rPr>
              <a:t>2) Primer </a:t>
            </a:r>
            <a:r>
              <a:rPr sz="1800" spc="-20" dirty="0">
                <a:latin typeface="Arial"/>
                <a:cs typeface="Arial"/>
              </a:rPr>
              <a:t>mRNA’dan </a:t>
            </a:r>
            <a:r>
              <a:rPr sz="1800" dirty="0">
                <a:latin typeface="Arial"/>
                <a:cs typeface="Arial"/>
              </a:rPr>
              <a:t>matür</a:t>
            </a:r>
            <a:r>
              <a:rPr sz="1800" spc="-85" dirty="0">
                <a:latin typeface="Arial"/>
                <a:cs typeface="Arial"/>
              </a:rPr>
              <a:t> </a:t>
            </a:r>
            <a:r>
              <a:rPr sz="1800" dirty="0">
                <a:latin typeface="Arial"/>
                <a:cs typeface="Arial"/>
              </a:rPr>
              <a:t>(olgun)  mRNA</a:t>
            </a:r>
            <a:r>
              <a:rPr sz="1800" spc="-110" dirty="0">
                <a:latin typeface="Arial"/>
                <a:cs typeface="Arial"/>
              </a:rPr>
              <a:t> </a:t>
            </a:r>
            <a:r>
              <a:rPr sz="1800" dirty="0">
                <a:latin typeface="Arial"/>
                <a:cs typeface="Arial"/>
              </a:rPr>
              <a:t>oluşumu</a:t>
            </a:r>
          </a:p>
          <a:p>
            <a:pPr>
              <a:lnSpc>
                <a:spcPct val="100000"/>
              </a:lnSpc>
              <a:spcBef>
                <a:spcPts val="35"/>
              </a:spcBef>
              <a:buFont typeface="Wingdings"/>
              <a:buChar char=""/>
            </a:pPr>
            <a:endParaRPr sz="1850" dirty="0">
              <a:latin typeface="Times New Roman"/>
              <a:cs typeface="Times New Roman"/>
            </a:endParaRPr>
          </a:p>
          <a:p>
            <a:pPr marL="12700">
              <a:lnSpc>
                <a:spcPct val="100000"/>
              </a:lnSpc>
              <a:buSzPct val="94444"/>
              <a:buFont typeface="Wingdings"/>
              <a:buChar char=""/>
              <a:tabLst>
                <a:tab pos="194945" algn="l"/>
              </a:tabLst>
            </a:pPr>
            <a:r>
              <a:rPr sz="1800" dirty="0">
                <a:latin typeface="Arial"/>
                <a:cs typeface="Arial"/>
              </a:rPr>
              <a:t>3) </a:t>
            </a:r>
            <a:r>
              <a:rPr sz="1800" spc="-20" dirty="0">
                <a:latin typeface="Arial"/>
                <a:cs typeface="Arial"/>
              </a:rPr>
              <a:t>mRNA’nın </a:t>
            </a:r>
            <a:r>
              <a:rPr sz="1800" dirty="0">
                <a:latin typeface="Arial"/>
                <a:cs typeface="Arial"/>
              </a:rPr>
              <a:t>sitoplazmaya</a:t>
            </a:r>
            <a:r>
              <a:rPr sz="1800" spc="-50" dirty="0">
                <a:latin typeface="Arial"/>
                <a:cs typeface="Arial"/>
              </a:rPr>
              <a:t> </a:t>
            </a:r>
            <a:r>
              <a:rPr sz="1800" dirty="0">
                <a:latin typeface="Arial"/>
                <a:cs typeface="Arial"/>
              </a:rPr>
              <a:t>geçişi</a:t>
            </a:r>
          </a:p>
          <a:p>
            <a:pPr>
              <a:lnSpc>
                <a:spcPct val="100000"/>
              </a:lnSpc>
              <a:spcBef>
                <a:spcPts val="30"/>
              </a:spcBef>
              <a:buFont typeface="Wingdings"/>
              <a:buChar char=""/>
            </a:pPr>
            <a:endParaRPr sz="1850" dirty="0">
              <a:latin typeface="Times New Roman"/>
              <a:cs typeface="Times New Roman"/>
            </a:endParaRPr>
          </a:p>
          <a:p>
            <a:pPr marL="12700">
              <a:lnSpc>
                <a:spcPct val="100000"/>
              </a:lnSpc>
              <a:buSzPct val="94444"/>
              <a:buFont typeface="Wingdings"/>
              <a:buChar char=""/>
              <a:tabLst>
                <a:tab pos="194945" algn="l"/>
              </a:tabLst>
            </a:pPr>
            <a:r>
              <a:rPr sz="1800" dirty="0">
                <a:latin typeface="Arial"/>
                <a:cs typeface="Arial"/>
              </a:rPr>
              <a:t>4) </a:t>
            </a:r>
            <a:r>
              <a:rPr sz="1800" spc="-20" dirty="0">
                <a:latin typeface="Arial"/>
                <a:cs typeface="Arial"/>
              </a:rPr>
              <a:t>mRNA’nın </a:t>
            </a:r>
            <a:r>
              <a:rPr sz="1800" spc="-5" dirty="0">
                <a:latin typeface="Arial"/>
                <a:cs typeface="Arial"/>
              </a:rPr>
              <a:t>yıkılımı</a:t>
            </a:r>
            <a:endParaRPr sz="1800" dirty="0">
              <a:latin typeface="Arial"/>
              <a:cs typeface="Arial"/>
            </a:endParaRPr>
          </a:p>
          <a:p>
            <a:pPr>
              <a:lnSpc>
                <a:spcPct val="100000"/>
              </a:lnSpc>
              <a:spcBef>
                <a:spcPts val="35"/>
              </a:spcBef>
              <a:buFont typeface="Wingdings"/>
              <a:buChar char=""/>
            </a:pPr>
            <a:endParaRPr sz="1850" dirty="0">
              <a:latin typeface="Times New Roman"/>
              <a:cs typeface="Times New Roman"/>
            </a:endParaRPr>
          </a:p>
          <a:p>
            <a:pPr marL="12700">
              <a:lnSpc>
                <a:spcPct val="100000"/>
              </a:lnSpc>
              <a:buSzPct val="94444"/>
              <a:buFont typeface="Wingdings"/>
              <a:buChar char=""/>
              <a:tabLst>
                <a:tab pos="194945" algn="l"/>
              </a:tabLst>
            </a:pPr>
            <a:r>
              <a:rPr sz="1800" spc="-5" dirty="0">
                <a:latin typeface="Arial"/>
                <a:cs typeface="Arial"/>
              </a:rPr>
              <a:t>5) </a:t>
            </a:r>
            <a:r>
              <a:rPr sz="1800" dirty="0">
                <a:latin typeface="Arial"/>
                <a:cs typeface="Arial"/>
              </a:rPr>
              <a:t>Protein</a:t>
            </a:r>
            <a:r>
              <a:rPr sz="1800" spc="-20" dirty="0">
                <a:latin typeface="Arial"/>
                <a:cs typeface="Arial"/>
              </a:rPr>
              <a:t> </a:t>
            </a:r>
            <a:r>
              <a:rPr sz="1800" dirty="0">
                <a:latin typeface="Arial"/>
                <a:cs typeface="Arial"/>
              </a:rPr>
              <a:t>sentezi</a:t>
            </a:r>
          </a:p>
          <a:p>
            <a:pPr marL="12700" marR="254635">
              <a:lnSpc>
                <a:spcPct val="150000"/>
              </a:lnSpc>
              <a:spcBef>
                <a:spcPts val="1080"/>
              </a:spcBef>
              <a:buSzPct val="94444"/>
              <a:buFont typeface="Wingdings"/>
              <a:buChar char=""/>
              <a:tabLst>
                <a:tab pos="194945" algn="l"/>
              </a:tabLst>
            </a:pPr>
            <a:r>
              <a:rPr sz="1800" dirty="0">
                <a:latin typeface="Arial"/>
                <a:cs typeface="Arial"/>
              </a:rPr>
              <a:t>6) Proteinlerin</a:t>
            </a:r>
            <a:r>
              <a:rPr sz="1800" spc="-120" dirty="0">
                <a:latin typeface="Arial"/>
                <a:cs typeface="Arial"/>
              </a:rPr>
              <a:t> </a:t>
            </a:r>
            <a:r>
              <a:rPr sz="1800" dirty="0">
                <a:latin typeface="Arial"/>
                <a:cs typeface="Arial"/>
              </a:rPr>
              <a:t>posttranslasyonal  modifikasyonu</a:t>
            </a:r>
          </a:p>
          <a:p>
            <a:pPr>
              <a:lnSpc>
                <a:spcPct val="100000"/>
              </a:lnSpc>
              <a:spcBef>
                <a:spcPts val="30"/>
              </a:spcBef>
              <a:buFont typeface="Wingdings"/>
              <a:buChar char=""/>
            </a:pPr>
            <a:endParaRPr sz="1850" dirty="0">
              <a:latin typeface="Times New Roman"/>
              <a:cs typeface="Times New Roman"/>
            </a:endParaRPr>
          </a:p>
          <a:p>
            <a:pPr marL="12700">
              <a:lnSpc>
                <a:spcPct val="100000"/>
              </a:lnSpc>
              <a:buSzPct val="94444"/>
              <a:buFont typeface="Wingdings"/>
              <a:buChar char=""/>
              <a:tabLst>
                <a:tab pos="194945" algn="l"/>
              </a:tabLst>
            </a:pPr>
            <a:r>
              <a:rPr sz="1800" spc="-5" dirty="0">
                <a:latin typeface="Arial"/>
                <a:cs typeface="Arial"/>
              </a:rPr>
              <a:t>7) </a:t>
            </a:r>
            <a:r>
              <a:rPr sz="1800" dirty="0">
                <a:latin typeface="Arial"/>
                <a:cs typeface="Arial"/>
              </a:rPr>
              <a:t>Protein</a:t>
            </a:r>
            <a:r>
              <a:rPr sz="1800" spc="-15" dirty="0">
                <a:latin typeface="Arial"/>
                <a:cs typeface="Arial"/>
              </a:rPr>
              <a:t> </a:t>
            </a:r>
            <a:r>
              <a:rPr sz="1800" spc="-5" dirty="0">
                <a:latin typeface="Arial"/>
                <a:cs typeface="Arial"/>
              </a:rPr>
              <a:t>yıkılımı</a:t>
            </a:r>
            <a:endParaRPr sz="1800" dirty="0">
              <a:latin typeface="Arial"/>
              <a:cs typeface="Arial"/>
            </a:endParaRPr>
          </a:p>
        </p:txBody>
      </p:sp>
      <p:sp>
        <p:nvSpPr>
          <p:cNvPr id="11" name="object 11"/>
          <p:cNvSpPr/>
          <p:nvPr/>
        </p:nvSpPr>
        <p:spPr>
          <a:xfrm>
            <a:off x="5356745" y="1593341"/>
            <a:ext cx="4005834" cy="3717035"/>
          </a:xfrm>
          <a:prstGeom prst="rect">
            <a:avLst/>
          </a:prstGeom>
          <a:blipFill>
            <a:blip r:embed="rId2" cstate="print"/>
            <a:stretch>
              <a:fillRect/>
            </a:stretch>
          </a:blipFill>
        </p:spPr>
        <p:txBody>
          <a:bodyPr wrap="square" lIns="0" tIns="0" rIns="0" bIns="0" rtlCol="0"/>
          <a:lstStyle/>
          <a:p>
            <a:endParaRPr/>
          </a:p>
        </p:txBody>
      </p:sp>
      <p:sp>
        <p:nvSpPr>
          <p:cNvPr id="12" name="object 12"/>
          <p:cNvSpPr/>
          <p:nvPr/>
        </p:nvSpPr>
        <p:spPr>
          <a:xfrm>
            <a:off x="6951598" y="5303520"/>
            <a:ext cx="938783" cy="192023"/>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5543435" y="5470397"/>
            <a:ext cx="3808476" cy="1101852"/>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ikdörtgen 9"/>
          <p:cNvSpPr/>
          <p:nvPr/>
        </p:nvSpPr>
        <p:spPr>
          <a:xfrm>
            <a:off x="241300" y="504825"/>
            <a:ext cx="5346700" cy="6986528"/>
          </a:xfrm>
          <a:prstGeom prst="rect">
            <a:avLst/>
          </a:prstGeom>
        </p:spPr>
        <p:txBody>
          <a:bodyPr>
            <a:spAutoFit/>
          </a:bodyPr>
          <a:lstStyle/>
          <a:p>
            <a:pPr marL="457200" indent="-457200">
              <a:buFont typeface="Wingdings" panose="05000000000000000000" pitchFamily="2" charset="2"/>
              <a:buChar char="Ø"/>
            </a:pPr>
            <a:r>
              <a:rPr lang="tr-TR" sz="2800" dirty="0"/>
              <a:t>Transkripsiyon, DNA çift sarmalının kısa bir bölgesinin  açılması ile başlar</a:t>
            </a:r>
            <a:r>
              <a:rPr lang="tr-TR" sz="2800" dirty="0" smtClean="0"/>
              <a:t>.</a:t>
            </a:r>
          </a:p>
          <a:p>
            <a:pPr marL="457200" indent="-457200">
              <a:buFont typeface="Wingdings" panose="05000000000000000000" pitchFamily="2" charset="2"/>
              <a:buChar char="Ø"/>
            </a:pPr>
            <a:endParaRPr lang="tr-TR" sz="2800" dirty="0"/>
          </a:p>
          <a:p>
            <a:pPr marL="457200" indent="-457200">
              <a:buFont typeface="Wingdings" panose="05000000000000000000" pitchFamily="2" charset="2"/>
              <a:buChar char="Ø"/>
            </a:pPr>
            <a:r>
              <a:rPr lang="tr-TR" sz="2800" dirty="0"/>
              <a:t>DNA ipliklerinden biri RNA sentezi için Kalıp iplik  </a:t>
            </a:r>
            <a:r>
              <a:rPr lang="tr-TR" sz="2800" dirty="0" smtClean="0"/>
              <a:t>işlevi </a:t>
            </a:r>
            <a:r>
              <a:rPr lang="tr-TR" sz="2800" dirty="0"/>
              <a:t>görür</a:t>
            </a:r>
            <a:r>
              <a:rPr lang="tr-TR" sz="2800" dirty="0" smtClean="0"/>
              <a:t>.</a:t>
            </a:r>
          </a:p>
          <a:p>
            <a:pPr marL="457200" indent="-457200">
              <a:buFont typeface="Wingdings" panose="05000000000000000000" pitchFamily="2" charset="2"/>
              <a:buChar char="Ø"/>
            </a:pPr>
            <a:endParaRPr lang="tr-TR" sz="2800" dirty="0"/>
          </a:p>
          <a:p>
            <a:pPr marL="457200" indent="-457200">
              <a:buFont typeface="Wingdings" panose="05000000000000000000" pitchFamily="2" charset="2"/>
              <a:buChar char="Ø"/>
            </a:pPr>
            <a:r>
              <a:rPr lang="tr-TR" sz="2800" dirty="0"/>
              <a:t>DNA </a:t>
            </a:r>
            <a:r>
              <a:rPr lang="tr-TR" sz="2800" dirty="0" err="1"/>
              <a:t>replikasyonundaki</a:t>
            </a:r>
            <a:r>
              <a:rPr lang="tr-TR" sz="2800" dirty="0"/>
              <a:t> gibi sentezin temeli  </a:t>
            </a:r>
            <a:r>
              <a:rPr lang="tr-TR" sz="2800" dirty="0" err="1"/>
              <a:t>komplementer</a:t>
            </a:r>
            <a:r>
              <a:rPr lang="tr-TR" sz="2800" dirty="0"/>
              <a:t> baz eşleşmelerine dayanır</a:t>
            </a:r>
            <a:r>
              <a:rPr lang="tr-TR" sz="2800" dirty="0" smtClean="0"/>
              <a:t>.</a:t>
            </a:r>
          </a:p>
          <a:p>
            <a:pPr marL="457200" indent="-457200">
              <a:buFont typeface="Wingdings" panose="05000000000000000000" pitchFamily="2" charset="2"/>
              <a:buChar char="Ø"/>
            </a:pPr>
            <a:endParaRPr lang="tr-TR" sz="2800" dirty="0"/>
          </a:p>
          <a:p>
            <a:pPr marL="457200" indent="-457200">
              <a:buFont typeface="Wingdings" panose="05000000000000000000" pitchFamily="2" charset="2"/>
              <a:buChar char="Ø"/>
            </a:pPr>
            <a:r>
              <a:rPr lang="tr-TR" sz="2800" dirty="0"/>
              <a:t>Transkript her defasında bir nükleotid boyu kadar  uzatılarak </a:t>
            </a:r>
            <a:r>
              <a:rPr lang="tr-TR" sz="2800" dirty="0" err="1"/>
              <a:t>elongasyon</a:t>
            </a:r>
            <a:r>
              <a:rPr lang="tr-TR" sz="2800" dirty="0"/>
              <a:t> (uzama) devam eder.</a:t>
            </a:r>
          </a:p>
        </p:txBody>
      </p:sp>
      <p:pic>
        <p:nvPicPr>
          <p:cNvPr id="11" name="Resim 10"/>
          <p:cNvPicPr>
            <a:picLocks noChangeAspect="1"/>
          </p:cNvPicPr>
          <p:nvPr/>
        </p:nvPicPr>
        <p:blipFill>
          <a:blip r:embed="rId2"/>
          <a:stretch>
            <a:fillRect/>
          </a:stretch>
        </p:blipFill>
        <p:spPr>
          <a:xfrm>
            <a:off x="6032500" y="1091840"/>
            <a:ext cx="4005419" cy="5334462"/>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1308100" y="428625"/>
            <a:ext cx="7543800" cy="1077218"/>
          </a:xfrm>
          <a:prstGeom prst="rect">
            <a:avLst/>
          </a:prstGeom>
          <a:noFill/>
        </p:spPr>
        <p:txBody>
          <a:bodyPr wrap="square" rtlCol="0">
            <a:spAutoFit/>
          </a:bodyPr>
          <a:lstStyle/>
          <a:p>
            <a:r>
              <a:rPr lang="tr-TR" sz="3200" b="1" dirty="0" err="1" smtClean="0">
                <a:ln w="0"/>
                <a:effectLst>
                  <a:outerShdw blurRad="38100" dist="19050" dir="2700000" algn="tl" rotWithShape="0">
                    <a:schemeClr val="dk1">
                      <a:alpha val="40000"/>
                    </a:schemeClr>
                  </a:outerShdw>
                </a:effectLst>
              </a:rPr>
              <a:t>Replikasyon</a:t>
            </a:r>
            <a:r>
              <a:rPr lang="tr-TR" sz="3200" b="1" dirty="0" smtClean="0">
                <a:ln w="0"/>
                <a:effectLst>
                  <a:outerShdw blurRad="38100" dist="19050" dir="2700000" algn="tl" rotWithShape="0">
                    <a:schemeClr val="dk1">
                      <a:alpha val="40000"/>
                    </a:schemeClr>
                  </a:outerShdw>
                </a:effectLst>
              </a:rPr>
              <a:t> ile Transkripsiyon Karşılaştırması</a:t>
            </a:r>
            <a:endParaRPr lang="tr-TR" sz="3200" b="1" dirty="0">
              <a:ln w="0"/>
              <a:effectLst>
                <a:outerShdw blurRad="38100" dist="19050" dir="2700000" algn="tl" rotWithShape="0">
                  <a:schemeClr val="dk1">
                    <a:alpha val="40000"/>
                  </a:schemeClr>
                </a:outerShdw>
              </a:effectLst>
            </a:endParaRPr>
          </a:p>
        </p:txBody>
      </p:sp>
      <p:sp>
        <p:nvSpPr>
          <p:cNvPr id="6" name="Dikdörtgen 5"/>
          <p:cNvSpPr/>
          <p:nvPr/>
        </p:nvSpPr>
        <p:spPr>
          <a:xfrm>
            <a:off x="546100" y="1800225"/>
            <a:ext cx="9753600" cy="5016758"/>
          </a:xfrm>
          <a:prstGeom prst="rect">
            <a:avLst/>
          </a:prstGeom>
        </p:spPr>
        <p:txBody>
          <a:bodyPr wrap="square">
            <a:spAutoFit/>
          </a:bodyPr>
          <a:lstStyle/>
          <a:p>
            <a:pPr marL="457200" indent="-457200">
              <a:buFont typeface="Wingdings" panose="05000000000000000000" pitchFamily="2" charset="2"/>
              <a:buChar char="ü"/>
            </a:pPr>
            <a:r>
              <a:rPr lang="tr-TR" sz="3200" dirty="0"/>
              <a:t>Her ikisinde de sentez yönü </a:t>
            </a:r>
            <a:r>
              <a:rPr lang="tr-TR" sz="3200" dirty="0" smtClean="0"/>
              <a:t>5’-3’ </a:t>
            </a:r>
            <a:r>
              <a:rPr lang="tr-TR" sz="3200" dirty="0"/>
              <a:t>yönündedir.</a:t>
            </a:r>
          </a:p>
          <a:p>
            <a:pPr marL="457200" indent="-457200">
              <a:buFont typeface="Wingdings" panose="05000000000000000000" pitchFamily="2" charset="2"/>
              <a:buChar char="ü"/>
            </a:pPr>
            <a:r>
              <a:rPr lang="tr-TR" sz="3200" dirty="0" err="1"/>
              <a:t>Replikasyon</a:t>
            </a:r>
            <a:r>
              <a:rPr lang="tr-TR" sz="3200" dirty="0"/>
              <a:t> sırasında tüm kromozom kopyalanır, fakat  transkripsiyonda sadece bir gen bölgesi kopyalanabilir.</a:t>
            </a:r>
          </a:p>
          <a:p>
            <a:pPr marL="457200" indent="-457200">
              <a:buFont typeface="Wingdings" panose="05000000000000000000" pitchFamily="2" charset="2"/>
              <a:buChar char="ü"/>
            </a:pPr>
            <a:r>
              <a:rPr lang="tr-TR" sz="3200" dirty="0" err="1"/>
              <a:t>Replikasyon</a:t>
            </a:r>
            <a:r>
              <a:rPr lang="tr-TR" sz="3200" dirty="0"/>
              <a:t> hücre döngüsünün S fazında gerçekleşir.  Transkripsiyon düzeyi organizmanın o andaki protein  ihtiyacına </a:t>
            </a:r>
            <a:r>
              <a:rPr lang="tr-TR" sz="3200" dirty="0" smtClean="0"/>
              <a:t>bağlı </a:t>
            </a:r>
            <a:r>
              <a:rPr lang="tr-TR" sz="3200" dirty="0"/>
              <a:t>olarak </a:t>
            </a:r>
            <a:r>
              <a:rPr lang="tr-TR" sz="3200" dirty="0" smtClean="0"/>
              <a:t>değişir</a:t>
            </a:r>
            <a:r>
              <a:rPr lang="tr-TR" sz="3200" dirty="0"/>
              <a:t>. Her dokuda aynı anda  farklı genlerin transkripsiyonu olur.</a:t>
            </a:r>
          </a:p>
          <a:p>
            <a:pPr marL="457200" indent="-457200">
              <a:buFont typeface="Wingdings" panose="05000000000000000000" pitchFamily="2" charset="2"/>
              <a:buChar char="ü"/>
            </a:pPr>
            <a:r>
              <a:rPr lang="tr-TR" sz="3200" dirty="0"/>
              <a:t>Transkripsiyon </a:t>
            </a:r>
            <a:r>
              <a:rPr lang="tr-TR" sz="3200" dirty="0" err="1"/>
              <a:t>replikasyonda</a:t>
            </a:r>
            <a:r>
              <a:rPr lang="tr-TR" sz="3200" dirty="0"/>
              <a:t> </a:t>
            </a:r>
            <a:r>
              <a:rPr lang="tr-TR" sz="3200" dirty="0" smtClean="0"/>
              <a:t>olduğu </a:t>
            </a:r>
            <a:r>
              <a:rPr lang="tr-TR" sz="3200" dirty="0"/>
              <a:t>gibi bir </a:t>
            </a:r>
            <a:r>
              <a:rPr lang="tr-TR" sz="3200" dirty="0" err="1" smtClean="0"/>
              <a:t>primere</a:t>
            </a:r>
            <a:r>
              <a:rPr lang="tr-TR" sz="3200" dirty="0" smtClean="0"/>
              <a:t>  </a:t>
            </a:r>
            <a:r>
              <a:rPr lang="tr-TR" sz="3200" dirty="0"/>
              <a:t>ihtiyaç duymaz. Transkripsiyon için sadece bir DNA  zinciri kalıp olarak iş görür.</a:t>
            </a:r>
          </a:p>
        </p:txBody>
      </p:sp>
    </p:spTree>
    <p:extLst>
      <p:ext uri="{BB962C8B-B14F-4D97-AF65-F5344CB8AC3E}">
        <p14:creationId xmlns:p14="http://schemas.microsoft.com/office/powerpoint/2010/main" val="24526837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8932049" y="6063996"/>
            <a:ext cx="548640" cy="549910"/>
          </a:xfrm>
          <a:custGeom>
            <a:avLst/>
            <a:gdLst/>
            <a:ahLst/>
            <a:cxnLst/>
            <a:rect l="l" t="t" r="r" b="b"/>
            <a:pathLst>
              <a:path w="548640" h="549909">
                <a:moveTo>
                  <a:pt x="548640" y="275082"/>
                </a:moveTo>
                <a:lnTo>
                  <a:pt x="544224" y="225710"/>
                </a:lnTo>
                <a:lnTo>
                  <a:pt x="531493" y="179212"/>
                </a:lnTo>
                <a:lnTo>
                  <a:pt x="511217" y="136369"/>
                </a:lnTo>
                <a:lnTo>
                  <a:pt x="484167" y="97967"/>
                </a:lnTo>
                <a:lnTo>
                  <a:pt x="451116" y="64789"/>
                </a:lnTo>
                <a:lnTo>
                  <a:pt x="412834" y="37620"/>
                </a:lnTo>
                <a:lnTo>
                  <a:pt x="370093" y="17242"/>
                </a:lnTo>
                <a:lnTo>
                  <a:pt x="323664" y="4441"/>
                </a:lnTo>
                <a:lnTo>
                  <a:pt x="274320" y="0"/>
                </a:lnTo>
                <a:lnTo>
                  <a:pt x="224975" y="4441"/>
                </a:lnTo>
                <a:lnTo>
                  <a:pt x="178546" y="17242"/>
                </a:lnTo>
                <a:lnTo>
                  <a:pt x="135805" y="37620"/>
                </a:lnTo>
                <a:lnTo>
                  <a:pt x="97523" y="64789"/>
                </a:lnTo>
                <a:lnTo>
                  <a:pt x="64472" y="97967"/>
                </a:lnTo>
                <a:lnTo>
                  <a:pt x="37422" y="136369"/>
                </a:lnTo>
                <a:lnTo>
                  <a:pt x="17146" y="179212"/>
                </a:lnTo>
                <a:lnTo>
                  <a:pt x="4415" y="225710"/>
                </a:lnTo>
                <a:lnTo>
                  <a:pt x="0" y="275082"/>
                </a:lnTo>
                <a:lnTo>
                  <a:pt x="4415" y="324426"/>
                </a:lnTo>
                <a:lnTo>
                  <a:pt x="17146" y="370855"/>
                </a:lnTo>
                <a:lnTo>
                  <a:pt x="37422" y="413596"/>
                </a:lnTo>
                <a:lnTo>
                  <a:pt x="64472" y="451878"/>
                </a:lnTo>
                <a:lnTo>
                  <a:pt x="97523" y="484929"/>
                </a:lnTo>
                <a:lnTo>
                  <a:pt x="135805" y="511979"/>
                </a:lnTo>
                <a:lnTo>
                  <a:pt x="178546" y="532255"/>
                </a:lnTo>
                <a:lnTo>
                  <a:pt x="224975" y="544986"/>
                </a:lnTo>
                <a:lnTo>
                  <a:pt x="274320" y="549402"/>
                </a:lnTo>
                <a:lnTo>
                  <a:pt x="323664" y="544986"/>
                </a:lnTo>
                <a:lnTo>
                  <a:pt x="370093" y="532255"/>
                </a:lnTo>
                <a:lnTo>
                  <a:pt x="412834" y="511979"/>
                </a:lnTo>
                <a:lnTo>
                  <a:pt x="451116" y="484929"/>
                </a:lnTo>
                <a:lnTo>
                  <a:pt x="484167" y="451878"/>
                </a:lnTo>
                <a:lnTo>
                  <a:pt x="511217" y="413596"/>
                </a:lnTo>
                <a:lnTo>
                  <a:pt x="531493" y="370855"/>
                </a:lnTo>
                <a:lnTo>
                  <a:pt x="544224" y="324426"/>
                </a:lnTo>
                <a:lnTo>
                  <a:pt x="548640" y="275082"/>
                </a:lnTo>
                <a:close/>
              </a:path>
            </a:pathLst>
          </a:custGeom>
          <a:solidFill>
            <a:srgbClr val="FE8637"/>
          </a:solidFill>
        </p:spPr>
        <p:txBody>
          <a:bodyPr wrap="square" lIns="0" tIns="0" rIns="0" bIns="0" rtlCol="0"/>
          <a:lstStyle/>
          <a:p>
            <a:endParaRPr/>
          </a:p>
        </p:txBody>
      </p:sp>
      <p:sp>
        <p:nvSpPr>
          <p:cNvPr id="8" name="object 8"/>
          <p:cNvSpPr/>
          <p:nvPr/>
        </p:nvSpPr>
        <p:spPr>
          <a:xfrm>
            <a:off x="5922149" y="465582"/>
            <a:ext cx="4189440" cy="3563277"/>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1199517" y="167664"/>
            <a:ext cx="3025775" cy="391160"/>
          </a:xfrm>
          <a:prstGeom prst="rect">
            <a:avLst/>
          </a:prstGeom>
        </p:spPr>
        <p:txBody>
          <a:bodyPr vert="horz" wrap="square" lIns="0" tIns="12700" rIns="0" bIns="0" rtlCol="0">
            <a:spAutoFit/>
          </a:bodyPr>
          <a:lstStyle/>
          <a:p>
            <a:pPr marL="285115" indent="-272415">
              <a:lnSpc>
                <a:spcPct val="100000"/>
              </a:lnSpc>
              <a:spcBef>
                <a:spcPts val="100"/>
              </a:spcBef>
              <a:buClr>
                <a:srgbClr val="FE8637"/>
              </a:buClr>
              <a:buSzPct val="68750"/>
              <a:buFont typeface="Wingdings"/>
              <a:buChar char=""/>
              <a:tabLst>
                <a:tab pos="285750" algn="l"/>
              </a:tabLst>
            </a:pPr>
            <a:r>
              <a:rPr sz="2400" b="1" i="1" spc="-5" dirty="0">
                <a:solidFill>
                  <a:srgbClr val="FF0000"/>
                </a:solidFill>
                <a:latin typeface="Arial"/>
                <a:cs typeface="Arial"/>
              </a:rPr>
              <a:t>TRANSKRİPSİYON</a:t>
            </a:r>
            <a:endParaRPr sz="2400" dirty="0">
              <a:latin typeface="Arial"/>
              <a:cs typeface="Arial"/>
            </a:endParaRPr>
          </a:p>
        </p:txBody>
      </p:sp>
      <p:sp>
        <p:nvSpPr>
          <p:cNvPr id="10" name="object 10"/>
          <p:cNvSpPr txBox="1"/>
          <p:nvPr/>
        </p:nvSpPr>
        <p:spPr>
          <a:xfrm>
            <a:off x="615556" y="592992"/>
            <a:ext cx="5797943" cy="6845464"/>
          </a:xfrm>
          <a:prstGeom prst="rect">
            <a:avLst/>
          </a:prstGeom>
        </p:spPr>
        <p:txBody>
          <a:bodyPr vert="horz" wrap="square" lIns="0" tIns="12700" rIns="0" bIns="0" rtlCol="0">
            <a:spAutoFit/>
          </a:bodyPr>
          <a:lstStyle/>
          <a:p>
            <a:pPr marL="285115" marR="5080" indent="-272415">
              <a:lnSpc>
                <a:spcPct val="150000"/>
              </a:lnSpc>
              <a:spcBef>
                <a:spcPts val="100"/>
              </a:spcBef>
              <a:buClr>
                <a:srgbClr val="FE8637"/>
              </a:buClr>
              <a:buSzPct val="68750"/>
              <a:buFont typeface="Wingdings"/>
              <a:buChar char=""/>
              <a:tabLst>
                <a:tab pos="285750" algn="l"/>
              </a:tabLst>
            </a:pPr>
            <a:r>
              <a:rPr sz="2200" spc="-10" dirty="0" err="1">
                <a:latin typeface="Arial"/>
                <a:cs typeface="Arial"/>
              </a:rPr>
              <a:t>Transkripsiyon</a:t>
            </a:r>
            <a:r>
              <a:rPr sz="2200" spc="-10" dirty="0">
                <a:latin typeface="Arial"/>
                <a:cs typeface="Arial"/>
              </a:rPr>
              <a:t> </a:t>
            </a:r>
            <a:r>
              <a:rPr sz="2200" spc="-5" dirty="0" smtClean="0">
                <a:latin typeface="Arial"/>
                <a:cs typeface="Arial"/>
              </a:rPr>
              <a:t>(</a:t>
            </a:r>
            <a:r>
              <a:rPr sz="2200" spc="-5" dirty="0" err="1" smtClean="0">
                <a:latin typeface="Arial"/>
                <a:cs typeface="Arial"/>
              </a:rPr>
              <a:t>yazılma</a:t>
            </a:r>
            <a:r>
              <a:rPr sz="2200" spc="-5" dirty="0" smtClean="0">
                <a:latin typeface="Arial"/>
                <a:cs typeface="Arial"/>
              </a:rPr>
              <a:t> </a:t>
            </a:r>
            <a:r>
              <a:rPr sz="2200" spc="-5" dirty="0">
                <a:latin typeface="Arial"/>
                <a:cs typeface="Arial"/>
              </a:rPr>
              <a:t>veya yazılım),  DNA'yı oluşturan nükleotit dizisinin RNA  polimeraz enzimi tarafından bir RNA dizisi olarak  </a:t>
            </a:r>
            <a:r>
              <a:rPr sz="2200" spc="-5" dirty="0" err="1">
                <a:latin typeface="Arial"/>
                <a:cs typeface="Arial"/>
              </a:rPr>
              <a:t>kopyalanması</a:t>
            </a:r>
            <a:r>
              <a:rPr sz="2200" spc="-10" dirty="0">
                <a:latin typeface="Arial"/>
                <a:cs typeface="Arial"/>
              </a:rPr>
              <a:t> </a:t>
            </a:r>
            <a:r>
              <a:rPr sz="2200" spc="-15" dirty="0" err="1" smtClean="0">
                <a:latin typeface="Arial"/>
                <a:cs typeface="Arial"/>
              </a:rPr>
              <a:t>sürecidir</a:t>
            </a:r>
            <a:r>
              <a:rPr lang="tr-TR" sz="2200" spc="-15" dirty="0" smtClean="0">
                <a:latin typeface="Arial"/>
                <a:cs typeface="Arial"/>
              </a:rPr>
              <a:t> (</a:t>
            </a:r>
            <a:r>
              <a:rPr sz="2200" spc="-5" dirty="0" err="1" smtClean="0">
                <a:latin typeface="Arial"/>
                <a:cs typeface="Arial"/>
              </a:rPr>
              <a:t>DNA'dan</a:t>
            </a:r>
            <a:r>
              <a:rPr sz="2200" spc="-5" dirty="0" smtClean="0">
                <a:latin typeface="Arial"/>
                <a:cs typeface="Arial"/>
              </a:rPr>
              <a:t> </a:t>
            </a:r>
            <a:r>
              <a:rPr sz="2200" spc="-5" dirty="0">
                <a:latin typeface="Arial"/>
                <a:cs typeface="Arial"/>
              </a:rPr>
              <a:t>RNA'ya genetik  bilginin</a:t>
            </a:r>
            <a:r>
              <a:rPr sz="2200" spc="-20" dirty="0">
                <a:latin typeface="Arial"/>
                <a:cs typeface="Arial"/>
              </a:rPr>
              <a:t> </a:t>
            </a:r>
            <a:r>
              <a:rPr sz="2200" spc="-20" dirty="0" err="1">
                <a:latin typeface="Arial"/>
                <a:cs typeface="Arial"/>
              </a:rPr>
              <a:t>aktarımıdır</a:t>
            </a:r>
            <a:r>
              <a:rPr sz="2200" spc="-20" dirty="0" smtClean="0">
                <a:latin typeface="Arial"/>
                <a:cs typeface="Arial"/>
              </a:rPr>
              <a:t>.</a:t>
            </a:r>
            <a:r>
              <a:rPr lang="tr-TR" sz="2200" spc="-20" dirty="0" smtClean="0">
                <a:latin typeface="Arial"/>
                <a:cs typeface="Arial"/>
              </a:rPr>
              <a:t>)</a:t>
            </a:r>
            <a:endParaRPr sz="2200" dirty="0">
              <a:latin typeface="Arial"/>
              <a:cs typeface="Arial"/>
            </a:endParaRPr>
          </a:p>
          <a:p>
            <a:pPr marL="285115" marR="1289050" indent="-272415">
              <a:lnSpc>
                <a:spcPct val="150000"/>
              </a:lnSpc>
              <a:spcBef>
                <a:spcPts val="600"/>
              </a:spcBef>
              <a:buClr>
                <a:srgbClr val="FE8637"/>
              </a:buClr>
              <a:buSzPct val="68750"/>
              <a:buFont typeface="Wingdings"/>
              <a:buChar char=""/>
              <a:tabLst>
                <a:tab pos="285750" algn="l"/>
              </a:tabLst>
            </a:pPr>
            <a:r>
              <a:rPr sz="2200" spc="-5" dirty="0">
                <a:latin typeface="Arial"/>
                <a:cs typeface="Arial"/>
              </a:rPr>
              <a:t>RNA'ya yazılan bir DNA</a:t>
            </a:r>
            <a:r>
              <a:rPr sz="2200" spc="-155" dirty="0">
                <a:latin typeface="Arial"/>
                <a:cs typeface="Arial"/>
              </a:rPr>
              <a:t> </a:t>
            </a:r>
            <a:r>
              <a:rPr sz="2200" spc="-5" dirty="0">
                <a:latin typeface="Arial"/>
                <a:cs typeface="Arial"/>
              </a:rPr>
              <a:t>parçasına  "transkripsiyon birimi"</a:t>
            </a:r>
            <a:r>
              <a:rPr sz="2200" spc="-35" dirty="0">
                <a:latin typeface="Arial"/>
                <a:cs typeface="Arial"/>
              </a:rPr>
              <a:t> </a:t>
            </a:r>
            <a:r>
              <a:rPr sz="2200" spc="-20" dirty="0">
                <a:latin typeface="Arial"/>
                <a:cs typeface="Arial"/>
              </a:rPr>
              <a:t>denir.</a:t>
            </a:r>
            <a:endParaRPr sz="2200" dirty="0">
              <a:latin typeface="Arial"/>
              <a:cs typeface="Arial"/>
            </a:endParaRPr>
          </a:p>
          <a:p>
            <a:pPr marL="285115" marR="64769" indent="-272415">
              <a:lnSpc>
                <a:spcPct val="150000"/>
              </a:lnSpc>
              <a:spcBef>
                <a:spcPts val="600"/>
              </a:spcBef>
              <a:buClr>
                <a:srgbClr val="FE8637"/>
              </a:buClr>
              <a:buSzPct val="68750"/>
              <a:buFont typeface="Wingdings"/>
              <a:buChar char=""/>
              <a:tabLst>
                <a:tab pos="285750" algn="l"/>
              </a:tabLst>
            </a:pPr>
            <a:r>
              <a:rPr sz="2200" spc="-5" dirty="0">
                <a:latin typeface="Arial"/>
                <a:cs typeface="Arial"/>
              </a:rPr>
              <a:t>DNA sentezinde olduğu gibi transkripsiyonda da  RNA sentezi 5' </a:t>
            </a:r>
            <a:r>
              <a:rPr sz="2200" dirty="0">
                <a:latin typeface="Arial"/>
                <a:cs typeface="Arial"/>
              </a:rPr>
              <a:t>→ </a:t>
            </a:r>
            <a:r>
              <a:rPr sz="2200" spc="-5" dirty="0">
                <a:latin typeface="Arial"/>
                <a:cs typeface="Arial"/>
              </a:rPr>
              <a:t>3'doğrultusunda</a:t>
            </a:r>
            <a:r>
              <a:rPr sz="2200" spc="-125" dirty="0">
                <a:latin typeface="Arial"/>
                <a:cs typeface="Arial"/>
              </a:rPr>
              <a:t> </a:t>
            </a:r>
            <a:r>
              <a:rPr sz="2200" spc="-15" dirty="0">
                <a:latin typeface="Arial"/>
                <a:cs typeface="Arial"/>
              </a:rPr>
              <a:t>ilerler.</a:t>
            </a:r>
            <a:endParaRPr sz="2200" dirty="0">
              <a:latin typeface="Arial"/>
              <a:cs typeface="Arial"/>
            </a:endParaRPr>
          </a:p>
          <a:p>
            <a:pPr marL="285115" marR="90805" indent="-272415">
              <a:lnSpc>
                <a:spcPct val="150000"/>
              </a:lnSpc>
              <a:spcBef>
                <a:spcPts val="600"/>
              </a:spcBef>
              <a:buClr>
                <a:srgbClr val="FE8637"/>
              </a:buClr>
              <a:buSzPct val="68750"/>
              <a:buFont typeface="Wingdings"/>
              <a:buChar char=""/>
              <a:tabLst>
                <a:tab pos="285750" algn="l"/>
              </a:tabLst>
            </a:pPr>
            <a:r>
              <a:rPr sz="2200" spc="-30" dirty="0">
                <a:latin typeface="Arial"/>
                <a:cs typeface="Arial"/>
              </a:rPr>
              <a:t>Yani, </a:t>
            </a:r>
            <a:r>
              <a:rPr sz="2200" spc="-5" dirty="0">
                <a:latin typeface="Arial"/>
                <a:cs typeface="Arial"/>
              </a:rPr>
              <a:t>eski polimer 3' </a:t>
            </a:r>
            <a:r>
              <a:rPr sz="2200" dirty="0">
                <a:latin typeface="Arial"/>
                <a:cs typeface="Arial"/>
              </a:rPr>
              <a:t>→ </a:t>
            </a:r>
            <a:r>
              <a:rPr sz="2200" spc="-5" dirty="0">
                <a:latin typeface="Arial"/>
                <a:cs typeface="Arial"/>
              </a:rPr>
              <a:t>5'doğrultusunda okunur;  yeni, tümleyici polimer 5' </a:t>
            </a:r>
            <a:r>
              <a:rPr sz="2200" dirty="0">
                <a:latin typeface="Arial"/>
                <a:cs typeface="Arial"/>
              </a:rPr>
              <a:t>→ </a:t>
            </a:r>
            <a:r>
              <a:rPr sz="2200" spc="-5" dirty="0">
                <a:latin typeface="Arial"/>
                <a:cs typeface="Arial"/>
              </a:rPr>
              <a:t>3' doğrultusunda  </a:t>
            </a:r>
            <a:r>
              <a:rPr sz="2200" spc="-15" dirty="0">
                <a:latin typeface="Arial"/>
                <a:cs typeface="Arial"/>
              </a:rPr>
              <a:t>oluşur.</a:t>
            </a:r>
            <a:endParaRPr sz="2200" dirty="0">
              <a:latin typeface="Arial"/>
              <a:cs typeface="Arial"/>
            </a:endParaRPr>
          </a:p>
        </p:txBody>
      </p:sp>
      <p:sp>
        <p:nvSpPr>
          <p:cNvPr id="11" name="object 11"/>
          <p:cNvSpPr/>
          <p:nvPr/>
        </p:nvSpPr>
        <p:spPr>
          <a:xfrm>
            <a:off x="6028066" y="4210049"/>
            <a:ext cx="3947021" cy="2952965"/>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6434" y="504825"/>
            <a:ext cx="9982200" cy="6307368"/>
          </a:xfrm>
          <a:prstGeom prst="rect">
            <a:avLst/>
          </a:prstGeom>
        </p:spPr>
        <p:txBody>
          <a:bodyPr wrap="square">
            <a:spAutoFit/>
          </a:bodyPr>
          <a:lstStyle/>
          <a:p>
            <a:pPr marL="355600" marR="1209040" indent="-342900">
              <a:lnSpc>
                <a:spcPts val="2600"/>
              </a:lnSpc>
              <a:spcBef>
                <a:spcPts val="720"/>
              </a:spcBef>
              <a:buChar char="•"/>
              <a:tabLst>
                <a:tab pos="354965" algn="l"/>
                <a:tab pos="355600" algn="l"/>
              </a:tabLst>
            </a:pPr>
            <a:r>
              <a:rPr lang="tr-TR" sz="2800" spc="-310" dirty="0">
                <a:cs typeface="Arial"/>
              </a:rPr>
              <a:t>RNA </a:t>
            </a:r>
            <a:r>
              <a:rPr lang="tr-TR" sz="2800" spc="-125" dirty="0">
                <a:cs typeface="Arial"/>
              </a:rPr>
              <a:t>sentezi, </a:t>
            </a:r>
            <a:r>
              <a:rPr lang="tr-TR" sz="2800" spc="-310" dirty="0">
                <a:cs typeface="Arial"/>
              </a:rPr>
              <a:t>RNA </a:t>
            </a:r>
            <a:r>
              <a:rPr lang="tr-TR" sz="2800" spc="-100" dirty="0" err="1">
                <a:cs typeface="Arial"/>
              </a:rPr>
              <a:t>polimeraz</a:t>
            </a:r>
            <a:r>
              <a:rPr lang="tr-TR" sz="2800" spc="-100" dirty="0">
                <a:cs typeface="Arial"/>
              </a:rPr>
              <a:t> </a:t>
            </a:r>
            <a:r>
              <a:rPr lang="tr-TR" sz="2800" spc="-105" dirty="0">
                <a:cs typeface="Arial"/>
              </a:rPr>
              <a:t>enzimi </a:t>
            </a:r>
            <a:r>
              <a:rPr lang="tr-TR" sz="2800" spc="-90" dirty="0">
                <a:cs typeface="Arial"/>
              </a:rPr>
              <a:t>tarafından  </a:t>
            </a:r>
            <a:r>
              <a:rPr lang="tr-TR" sz="2800" spc="-100" dirty="0" err="1">
                <a:cs typeface="Arial"/>
              </a:rPr>
              <a:t>katalizlenir</a:t>
            </a:r>
            <a:r>
              <a:rPr lang="tr-TR" sz="2800" spc="-100" dirty="0" smtClean="0">
                <a:cs typeface="Arial"/>
              </a:rPr>
              <a:t>.</a:t>
            </a:r>
          </a:p>
          <a:p>
            <a:pPr marL="355600" marR="1209040" indent="-342900">
              <a:lnSpc>
                <a:spcPts val="2600"/>
              </a:lnSpc>
              <a:spcBef>
                <a:spcPts val="720"/>
              </a:spcBef>
              <a:buChar char="•"/>
              <a:tabLst>
                <a:tab pos="354965" algn="l"/>
                <a:tab pos="355600" algn="l"/>
              </a:tabLst>
            </a:pPr>
            <a:endParaRPr lang="tr-TR" sz="2800" dirty="0">
              <a:cs typeface="Arial"/>
            </a:endParaRPr>
          </a:p>
          <a:p>
            <a:pPr marL="355600" indent="-342900">
              <a:lnSpc>
                <a:spcPts val="2915"/>
              </a:lnSpc>
              <a:spcBef>
                <a:spcPts val="15"/>
              </a:spcBef>
              <a:buChar char="•"/>
              <a:tabLst>
                <a:tab pos="354965" algn="l"/>
                <a:tab pos="355600" algn="l"/>
              </a:tabLst>
            </a:pPr>
            <a:r>
              <a:rPr lang="tr-TR" sz="2800" spc="-310" dirty="0">
                <a:cs typeface="Arial"/>
              </a:rPr>
              <a:t>RNA </a:t>
            </a:r>
            <a:r>
              <a:rPr lang="tr-TR" sz="2800" spc="-100" dirty="0" err="1">
                <a:cs typeface="Arial"/>
              </a:rPr>
              <a:t>polimeraz</a:t>
            </a:r>
            <a:r>
              <a:rPr lang="tr-TR" sz="2800" spc="-100" dirty="0">
                <a:cs typeface="Arial"/>
              </a:rPr>
              <a:t>, </a:t>
            </a:r>
            <a:r>
              <a:rPr lang="tr-TR" sz="2800" spc="-114" dirty="0">
                <a:cs typeface="Arial"/>
              </a:rPr>
              <a:t>genin </a:t>
            </a:r>
            <a:r>
              <a:rPr lang="tr-TR" sz="2800" spc="-155" dirty="0">
                <a:cs typeface="Arial"/>
              </a:rPr>
              <a:t>başlangıcında </a:t>
            </a:r>
            <a:r>
              <a:rPr lang="tr-TR" sz="2800" spc="-95" dirty="0">
                <a:cs typeface="Arial"/>
              </a:rPr>
              <a:t>yer </a:t>
            </a:r>
            <a:r>
              <a:rPr lang="tr-TR" sz="2800" spc="-120" dirty="0">
                <a:cs typeface="Arial"/>
              </a:rPr>
              <a:t>alan </a:t>
            </a:r>
            <a:r>
              <a:rPr lang="tr-TR" sz="2800" b="1" spc="-155" dirty="0" err="1">
                <a:solidFill>
                  <a:srgbClr val="FF0000"/>
                </a:solidFill>
                <a:cs typeface="Arial"/>
              </a:rPr>
              <a:t>promotör</a:t>
            </a:r>
            <a:endParaRPr lang="tr-TR" sz="2800" dirty="0">
              <a:solidFill>
                <a:srgbClr val="FF0000"/>
              </a:solidFill>
              <a:cs typeface="Arial"/>
            </a:endParaRPr>
          </a:p>
          <a:p>
            <a:pPr marL="355600">
              <a:lnSpc>
                <a:spcPts val="2915"/>
              </a:lnSpc>
            </a:pPr>
            <a:r>
              <a:rPr lang="tr-TR" sz="2800" spc="-125" dirty="0">
                <a:cs typeface="Arial"/>
              </a:rPr>
              <a:t>bölgesine </a:t>
            </a:r>
            <a:r>
              <a:rPr lang="tr-TR" sz="2800" spc="-150" dirty="0">
                <a:cs typeface="Arial"/>
              </a:rPr>
              <a:t>bağlanınca </a:t>
            </a:r>
            <a:r>
              <a:rPr lang="tr-TR" sz="2800" spc="-80" dirty="0">
                <a:cs typeface="Arial"/>
              </a:rPr>
              <a:t>o </a:t>
            </a:r>
            <a:r>
              <a:rPr lang="tr-TR" sz="2800" spc="-114" dirty="0">
                <a:cs typeface="Arial"/>
              </a:rPr>
              <a:t>genin </a:t>
            </a:r>
            <a:r>
              <a:rPr lang="tr-TR" sz="2800" spc="-90" dirty="0">
                <a:cs typeface="Arial"/>
              </a:rPr>
              <a:t>transkripsiyonu</a:t>
            </a:r>
            <a:r>
              <a:rPr lang="tr-TR" sz="2800" spc="-310" dirty="0">
                <a:cs typeface="Arial"/>
              </a:rPr>
              <a:t> </a:t>
            </a:r>
            <a:r>
              <a:rPr lang="tr-TR" sz="2800" spc="-160" dirty="0">
                <a:cs typeface="Arial"/>
              </a:rPr>
              <a:t>başlar</a:t>
            </a:r>
            <a:r>
              <a:rPr lang="tr-TR" sz="2800" spc="-160" dirty="0" smtClean="0">
                <a:cs typeface="Arial"/>
              </a:rPr>
              <a:t>.</a:t>
            </a:r>
          </a:p>
          <a:p>
            <a:pPr marL="355600">
              <a:lnSpc>
                <a:spcPts val="2915"/>
              </a:lnSpc>
            </a:pPr>
            <a:endParaRPr lang="tr-TR" sz="2800" dirty="0">
              <a:cs typeface="Arial"/>
            </a:endParaRPr>
          </a:p>
          <a:p>
            <a:pPr marL="355600" marR="555625" indent="-342900">
              <a:lnSpc>
                <a:spcPts val="2590"/>
              </a:lnSpc>
              <a:spcBef>
                <a:spcPts val="630"/>
              </a:spcBef>
              <a:buChar char="•"/>
              <a:tabLst>
                <a:tab pos="354965" algn="l"/>
                <a:tab pos="355600" algn="l"/>
              </a:tabLst>
            </a:pPr>
            <a:r>
              <a:rPr lang="tr-TR" sz="2800" spc="-315" dirty="0">
                <a:cs typeface="Arial"/>
              </a:rPr>
              <a:t>RNA </a:t>
            </a:r>
            <a:r>
              <a:rPr lang="tr-TR" sz="2800" spc="-90" dirty="0">
                <a:cs typeface="Arial"/>
              </a:rPr>
              <a:t>transkripsiyonunun </a:t>
            </a:r>
            <a:r>
              <a:rPr lang="tr-TR" sz="2800" spc="-155" dirty="0">
                <a:cs typeface="Arial"/>
              </a:rPr>
              <a:t>başladığı </a:t>
            </a:r>
            <a:r>
              <a:rPr lang="tr-TR" sz="2800" spc="-30" dirty="0">
                <a:cs typeface="Arial"/>
              </a:rPr>
              <a:t>ilk </a:t>
            </a:r>
            <a:r>
              <a:rPr lang="tr-TR" sz="2800" spc="-210" dirty="0">
                <a:cs typeface="Arial"/>
              </a:rPr>
              <a:t>baza </a:t>
            </a:r>
            <a:r>
              <a:rPr lang="tr-TR" sz="2800" b="1" spc="-204" dirty="0">
                <a:solidFill>
                  <a:srgbClr val="FF0000"/>
                </a:solidFill>
                <a:cs typeface="Arial"/>
              </a:rPr>
              <a:t>başlama  </a:t>
            </a:r>
            <a:r>
              <a:rPr lang="tr-TR" sz="2800" b="1" spc="-185" dirty="0">
                <a:solidFill>
                  <a:srgbClr val="FF0000"/>
                </a:solidFill>
                <a:cs typeface="Arial"/>
              </a:rPr>
              <a:t>noktası </a:t>
            </a:r>
            <a:r>
              <a:rPr lang="tr-TR" sz="2800" spc="-145" dirty="0">
                <a:cs typeface="Arial"/>
              </a:rPr>
              <a:t>adı</a:t>
            </a:r>
            <a:r>
              <a:rPr lang="tr-TR" sz="2800" spc="-114" dirty="0">
                <a:cs typeface="Arial"/>
              </a:rPr>
              <a:t> </a:t>
            </a:r>
            <a:r>
              <a:rPr lang="tr-TR" sz="2800" spc="-70" dirty="0">
                <a:cs typeface="Arial"/>
              </a:rPr>
              <a:t>verilir</a:t>
            </a:r>
            <a:r>
              <a:rPr lang="tr-TR" sz="2800" spc="-70" dirty="0" smtClean="0">
                <a:cs typeface="Arial"/>
              </a:rPr>
              <a:t>.</a:t>
            </a:r>
          </a:p>
          <a:p>
            <a:pPr marL="355600" marR="555625" indent="-342900">
              <a:lnSpc>
                <a:spcPts val="2590"/>
              </a:lnSpc>
              <a:spcBef>
                <a:spcPts val="630"/>
              </a:spcBef>
              <a:buChar char="•"/>
              <a:tabLst>
                <a:tab pos="354965" algn="l"/>
                <a:tab pos="355600" algn="l"/>
              </a:tabLst>
            </a:pPr>
            <a:endParaRPr lang="tr-TR" sz="2800" dirty="0">
              <a:cs typeface="Arial"/>
            </a:endParaRPr>
          </a:p>
          <a:p>
            <a:pPr marL="355600" marR="701675" indent="-342900">
              <a:lnSpc>
                <a:spcPct val="80000"/>
              </a:lnSpc>
              <a:spcBef>
                <a:spcPts val="670"/>
              </a:spcBef>
              <a:buChar char="•"/>
              <a:tabLst>
                <a:tab pos="354965" algn="l"/>
                <a:tab pos="355600" algn="l"/>
              </a:tabLst>
            </a:pPr>
            <a:r>
              <a:rPr lang="tr-TR" sz="2800" spc="-310" dirty="0">
                <a:cs typeface="Arial"/>
              </a:rPr>
              <a:t>RNA </a:t>
            </a:r>
            <a:r>
              <a:rPr lang="tr-TR" sz="2800" spc="-100" dirty="0" err="1">
                <a:cs typeface="Arial"/>
              </a:rPr>
              <a:t>polimeraz</a:t>
            </a:r>
            <a:r>
              <a:rPr lang="tr-TR" sz="2800" spc="-100" dirty="0">
                <a:cs typeface="Arial"/>
              </a:rPr>
              <a:t> </a:t>
            </a:r>
            <a:r>
              <a:rPr lang="tr-TR" sz="2800" b="1" spc="-185" dirty="0">
                <a:solidFill>
                  <a:srgbClr val="FF0000"/>
                </a:solidFill>
                <a:cs typeface="Arial"/>
              </a:rPr>
              <a:t>sonlandırma </a:t>
            </a:r>
            <a:r>
              <a:rPr lang="tr-TR" sz="2800" b="1" spc="-180" dirty="0">
                <a:solidFill>
                  <a:srgbClr val="FF0000"/>
                </a:solidFill>
                <a:cs typeface="Arial"/>
              </a:rPr>
              <a:t>dizisi</a:t>
            </a:r>
            <a:r>
              <a:rPr lang="tr-TR" sz="2800" spc="-180" dirty="0">
                <a:solidFill>
                  <a:srgbClr val="FF0000"/>
                </a:solidFill>
                <a:cs typeface="Arial"/>
              </a:rPr>
              <a:t>ne </a:t>
            </a:r>
            <a:r>
              <a:rPr lang="tr-TR" sz="2800" b="1" spc="-114" dirty="0">
                <a:solidFill>
                  <a:srgbClr val="FF0000"/>
                </a:solidFill>
                <a:cs typeface="Arial"/>
              </a:rPr>
              <a:t>(</a:t>
            </a:r>
            <a:r>
              <a:rPr lang="tr-TR" sz="2800" b="1" spc="-114" dirty="0" err="1">
                <a:solidFill>
                  <a:srgbClr val="FF0000"/>
                </a:solidFill>
                <a:cs typeface="Arial"/>
              </a:rPr>
              <a:t>terminatör</a:t>
            </a:r>
            <a:r>
              <a:rPr lang="tr-TR" sz="2800" spc="-114" dirty="0">
                <a:solidFill>
                  <a:srgbClr val="FF0000"/>
                </a:solidFill>
                <a:cs typeface="Arial"/>
              </a:rPr>
              <a:t>)  </a:t>
            </a:r>
            <a:r>
              <a:rPr lang="tr-TR" sz="2800" spc="-130" dirty="0">
                <a:cs typeface="Arial"/>
              </a:rPr>
              <a:t>gelinceye kadar </a:t>
            </a:r>
            <a:r>
              <a:rPr lang="tr-TR" sz="2800" spc="-165" dirty="0">
                <a:cs typeface="Arial"/>
              </a:rPr>
              <a:t>senteze </a:t>
            </a:r>
            <a:r>
              <a:rPr lang="tr-TR" sz="2800" spc="-150" dirty="0">
                <a:cs typeface="Arial"/>
              </a:rPr>
              <a:t>devam</a:t>
            </a:r>
            <a:r>
              <a:rPr lang="tr-TR" sz="2800" spc="-245" dirty="0">
                <a:cs typeface="Arial"/>
              </a:rPr>
              <a:t> </a:t>
            </a:r>
            <a:r>
              <a:rPr lang="tr-TR" sz="2800" spc="-145" dirty="0">
                <a:cs typeface="Arial"/>
              </a:rPr>
              <a:t>eder</a:t>
            </a:r>
            <a:r>
              <a:rPr lang="tr-TR" sz="2800" spc="-145" dirty="0" smtClean="0">
                <a:cs typeface="Arial"/>
              </a:rPr>
              <a:t>.</a:t>
            </a:r>
          </a:p>
          <a:p>
            <a:pPr marL="355600" marR="701675" indent="-342900">
              <a:lnSpc>
                <a:spcPct val="80000"/>
              </a:lnSpc>
              <a:spcBef>
                <a:spcPts val="670"/>
              </a:spcBef>
              <a:buChar char="•"/>
              <a:tabLst>
                <a:tab pos="354965" algn="l"/>
                <a:tab pos="355600" algn="l"/>
              </a:tabLst>
            </a:pPr>
            <a:endParaRPr lang="tr-TR" sz="2800" dirty="0">
              <a:cs typeface="Arial"/>
            </a:endParaRPr>
          </a:p>
          <a:p>
            <a:pPr marL="355600" indent="-342900">
              <a:lnSpc>
                <a:spcPts val="2915"/>
              </a:lnSpc>
              <a:spcBef>
                <a:spcPts val="5"/>
              </a:spcBef>
              <a:buChar char="•"/>
              <a:tabLst>
                <a:tab pos="354965" algn="l"/>
                <a:tab pos="355600" algn="l"/>
              </a:tabLst>
            </a:pPr>
            <a:r>
              <a:rPr lang="tr-TR" sz="2800" spc="-90" dirty="0" err="1">
                <a:cs typeface="Arial"/>
              </a:rPr>
              <a:t>Promotörden</a:t>
            </a:r>
            <a:r>
              <a:rPr lang="tr-TR" sz="2800" spc="-90" dirty="0">
                <a:cs typeface="Arial"/>
              </a:rPr>
              <a:t> </a:t>
            </a:r>
            <a:r>
              <a:rPr lang="tr-TR" sz="2800" spc="-50" dirty="0" err="1">
                <a:cs typeface="Arial"/>
              </a:rPr>
              <a:t>terminatöre</a:t>
            </a:r>
            <a:r>
              <a:rPr lang="tr-TR" sz="2800" spc="-50" dirty="0">
                <a:cs typeface="Arial"/>
              </a:rPr>
              <a:t> </a:t>
            </a:r>
            <a:r>
              <a:rPr lang="tr-TR" sz="2800" spc="-130" dirty="0">
                <a:cs typeface="Arial"/>
              </a:rPr>
              <a:t>kadar </a:t>
            </a:r>
            <a:r>
              <a:rPr lang="tr-TR" sz="2800" spc="-90" dirty="0">
                <a:cs typeface="Arial"/>
              </a:rPr>
              <a:t>olan </a:t>
            </a:r>
            <a:r>
              <a:rPr lang="tr-TR" sz="2800" spc="-120" dirty="0">
                <a:cs typeface="Arial"/>
              </a:rPr>
              <a:t>kalıp </a:t>
            </a:r>
            <a:r>
              <a:rPr lang="tr-TR" sz="2800" spc="-250" dirty="0">
                <a:cs typeface="Arial"/>
              </a:rPr>
              <a:t>DNA</a:t>
            </a:r>
            <a:r>
              <a:rPr lang="tr-TR" sz="2800" spc="-420" dirty="0">
                <a:cs typeface="Arial"/>
              </a:rPr>
              <a:t> </a:t>
            </a:r>
            <a:r>
              <a:rPr lang="tr-TR" sz="2800" spc="-105" dirty="0">
                <a:cs typeface="Arial"/>
              </a:rPr>
              <a:t>dizisi</a:t>
            </a:r>
            <a:endParaRPr lang="tr-TR" sz="2800" dirty="0">
              <a:cs typeface="Arial"/>
            </a:endParaRPr>
          </a:p>
          <a:p>
            <a:pPr marL="355600">
              <a:lnSpc>
                <a:spcPts val="2915"/>
              </a:lnSpc>
            </a:pPr>
            <a:r>
              <a:rPr lang="tr-TR" sz="2800" b="1" spc="-190" dirty="0">
                <a:solidFill>
                  <a:srgbClr val="FF0000"/>
                </a:solidFill>
                <a:cs typeface="Arial"/>
              </a:rPr>
              <a:t>transkripsiyon </a:t>
            </a:r>
            <a:r>
              <a:rPr lang="tr-TR" sz="2800" b="1" spc="-130" dirty="0">
                <a:solidFill>
                  <a:srgbClr val="FF0000"/>
                </a:solidFill>
                <a:cs typeface="Arial"/>
              </a:rPr>
              <a:t>birimi </a:t>
            </a:r>
            <a:r>
              <a:rPr lang="tr-TR" sz="2800" spc="-105" dirty="0">
                <a:cs typeface="Arial"/>
              </a:rPr>
              <a:t>olarak</a:t>
            </a:r>
            <a:r>
              <a:rPr lang="tr-TR" sz="2800" spc="-145" dirty="0">
                <a:cs typeface="Arial"/>
              </a:rPr>
              <a:t> </a:t>
            </a:r>
            <a:r>
              <a:rPr lang="tr-TR" sz="2800" spc="-100" dirty="0">
                <a:cs typeface="Arial"/>
              </a:rPr>
              <a:t>adlandırılır</a:t>
            </a:r>
            <a:r>
              <a:rPr lang="tr-TR" sz="2800" spc="-100" dirty="0" smtClean="0">
                <a:cs typeface="Arial"/>
              </a:rPr>
              <a:t>.</a:t>
            </a:r>
          </a:p>
          <a:p>
            <a:pPr marL="355600">
              <a:lnSpc>
                <a:spcPts val="2915"/>
              </a:lnSpc>
            </a:pPr>
            <a:endParaRPr lang="tr-TR" sz="2800" dirty="0">
              <a:cs typeface="Arial"/>
            </a:endParaRPr>
          </a:p>
          <a:p>
            <a:pPr marL="756285" lvl="1" indent="-343535">
              <a:lnSpc>
                <a:spcPts val="2875"/>
              </a:lnSpc>
              <a:spcBef>
                <a:spcPts val="10"/>
              </a:spcBef>
              <a:buChar char="•"/>
              <a:tabLst>
                <a:tab pos="756285" algn="l"/>
                <a:tab pos="756920" algn="l"/>
              </a:tabLst>
            </a:pPr>
            <a:r>
              <a:rPr lang="tr-TR" sz="2800" spc="-85" dirty="0">
                <a:cs typeface="Arial"/>
              </a:rPr>
              <a:t>Bir </a:t>
            </a:r>
            <a:r>
              <a:rPr lang="tr-TR" sz="2800" spc="-80" dirty="0">
                <a:cs typeface="Arial"/>
              </a:rPr>
              <a:t>transkripsiyon </a:t>
            </a:r>
            <a:r>
              <a:rPr lang="tr-TR" sz="2800" spc="-20" dirty="0">
                <a:cs typeface="Arial"/>
              </a:rPr>
              <a:t>birimi </a:t>
            </a:r>
            <a:r>
              <a:rPr lang="tr-TR" sz="2800" spc="-65" dirty="0">
                <a:cs typeface="Arial"/>
              </a:rPr>
              <a:t>birden </a:t>
            </a:r>
            <a:r>
              <a:rPr lang="tr-TR" sz="2800" spc="-120" dirty="0">
                <a:cs typeface="Arial"/>
              </a:rPr>
              <a:t>fazla </a:t>
            </a:r>
            <a:r>
              <a:rPr lang="tr-TR" sz="2800" spc="-150" dirty="0">
                <a:cs typeface="Arial"/>
              </a:rPr>
              <a:t>gen</a:t>
            </a:r>
            <a:r>
              <a:rPr lang="tr-TR" sz="2800" spc="-440" dirty="0">
                <a:cs typeface="Arial"/>
              </a:rPr>
              <a:t> </a:t>
            </a:r>
            <a:r>
              <a:rPr lang="tr-TR" sz="2800" spc="-70" dirty="0">
                <a:cs typeface="Arial"/>
              </a:rPr>
              <a:t>içerebilir.</a:t>
            </a:r>
            <a:endParaRPr lang="tr-TR" sz="2800" dirty="0">
              <a:cs typeface="Arial"/>
            </a:endParaRPr>
          </a:p>
          <a:p>
            <a:pPr marL="355600" marR="130810" indent="-342900">
              <a:lnSpc>
                <a:spcPts val="2590"/>
              </a:lnSpc>
              <a:spcBef>
                <a:spcPts val="625"/>
              </a:spcBef>
              <a:buChar char="•"/>
              <a:tabLst>
                <a:tab pos="354965" algn="l"/>
                <a:tab pos="355600" algn="l"/>
              </a:tabLst>
            </a:pPr>
            <a:r>
              <a:rPr lang="tr-TR" sz="2800" spc="-190" dirty="0">
                <a:cs typeface="Arial"/>
              </a:rPr>
              <a:t>Başlama </a:t>
            </a:r>
            <a:r>
              <a:rPr lang="tr-TR" sz="2800" spc="-120" dirty="0">
                <a:cs typeface="Arial"/>
              </a:rPr>
              <a:t>noktasından </a:t>
            </a:r>
            <a:r>
              <a:rPr lang="tr-TR" sz="2800" spc="-110" dirty="0">
                <a:cs typeface="Arial"/>
              </a:rPr>
              <a:t>önceki </a:t>
            </a:r>
            <a:r>
              <a:rPr lang="tr-TR" sz="2800" spc="-65" dirty="0">
                <a:cs typeface="Arial"/>
              </a:rPr>
              <a:t>diziler </a:t>
            </a:r>
            <a:r>
              <a:rPr lang="tr-TR" sz="2800" b="1" spc="-175" dirty="0" err="1">
                <a:solidFill>
                  <a:srgbClr val="FF0000"/>
                </a:solidFill>
                <a:cs typeface="Arial"/>
              </a:rPr>
              <a:t>upstream</a:t>
            </a:r>
            <a:r>
              <a:rPr lang="tr-TR" sz="2800" spc="-175" dirty="0">
                <a:solidFill>
                  <a:srgbClr val="FF0000"/>
                </a:solidFill>
                <a:cs typeface="Arial"/>
              </a:rPr>
              <a:t>,</a:t>
            </a:r>
            <a:r>
              <a:rPr lang="tr-TR" sz="2800" spc="-285" dirty="0">
                <a:solidFill>
                  <a:srgbClr val="FF0000"/>
                </a:solidFill>
                <a:cs typeface="Arial"/>
              </a:rPr>
              <a:t> </a:t>
            </a:r>
            <a:r>
              <a:rPr lang="tr-TR" sz="2800" spc="-114" dirty="0">
                <a:cs typeface="Arial"/>
              </a:rPr>
              <a:t>sonraki  </a:t>
            </a:r>
            <a:r>
              <a:rPr lang="tr-TR" sz="2800" spc="-65" dirty="0">
                <a:cs typeface="Arial"/>
              </a:rPr>
              <a:t>diziler </a:t>
            </a:r>
            <a:endParaRPr lang="tr-TR" sz="2800" spc="-65" dirty="0" smtClean="0">
              <a:cs typeface="Arial"/>
            </a:endParaRPr>
          </a:p>
          <a:p>
            <a:pPr marL="355600" marR="130810" indent="-342900">
              <a:lnSpc>
                <a:spcPts val="2590"/>
              </a:lnSpc>
              <a:spcBef>
                <a:spcPts val="625"/>
              </a:spcBef>
              <a:buChar char="•"/>
              <a:tabLst>
                <a:tab pos="354965" algn="l"/>
                <a:tab pos="355600" algn="l"/>
              </a:tabLst>
            </a:pPr>
            <a:r>
              <a:rPr lang="tr-TR" sz="2800" b="1" spc="-180" dirty="0" err="1" smtClean="0">
                <a:solidFill>
                  <a:srgbClr val="FF0000"/>
                </a:solidFill>
                <a:cs typeface="Arial"/>
              </a:rPr>
              <a:t>downstream</a:t>
            </a:r>
            <a:r>
              <a:rPr lang="tr-TR" sz="2800" b="1" spc="-180" dirty="0" smtClean="0">
                <a:solidFill>
                  <a:srgbClr val="FF0000"/>
                </a:solidFill>
                <a:cs typeface="Arial"/>
              </a:rPr>
              <a:t> </a:t>
            </a:r>
            <a:r>
              <a:rPr lang="tr-TR" sz="2800" spc="-105" dirty="0">
                <a:cs typeface="Arial"/>
              </a:rPr>
              <a:t>olarak</a:t>
            </a:r>
            <a:r>
              <a:rPr lang="tr-TR" sz="2800" spc="-204" dirty="0">
                <a:cs typeface="Arial"/>
              </a:rPr>
              <a:t> </a:t>
            </a:r>
            <a:r>
              <a:rPr lang="tr-TR" sz="2800" spc="-100" dirty="0">
                <a:cs typeface="Arial"/>
              </a:rPr>
              <a:t>adlandırılır.</a:t>
            </a:r>
            <a:endParaRPr lang="tr-TR" sz="2800" dirty="0">
              <a:cs typeface="Arial"/>
            </a:endParaRPr>
          </a:p>
        </p:txBody>
      </p:sp>
    </p:spTree>
    <p:extLst>
      <p:ext uri="{BB962C8B-B14F-4D97-AF65-F5344CB8AC3E}">
        <p14:creationId xmlns:p14="http://schemas.microsoft.com/office/powerpoint/2010/main" val="20460649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3289300" y="0"/>
            <a:ext cx="7239000" cy="7362825"/>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18946" y="962025"/>
            <a:ext cx="4038600" cy="2949525"/>
          </a:xfrm>
          <a:prstGeom prst="rect">
            <a:avLst/>
          </a:prstGeom>
        </p:spPr>
        <p:txBody>
          <a:bodyPr vert="horz" wrap="square" lIns="0" tIns="12700" rIns="0" bIns="0" rtlCol="0">
            <a:spAutoFit/>
          </a:bodyPr>
          <a:lstStyle/>
          <a:p>
            <a:pPr marL="676275" marR="668655" indent="-125095">
              <a:lnSpc>
                <a:spcPct val="100000"/>
              </a:lnSpc>
              <a:spcBef>
                <a:spcPts val="100"/>
              </a:spcBef>
              <a:buClr>
                <a:srgbClr val="FE8637"/>
              </a:buClr>
              <a:buSzPct val="68750"/>
              <a:buFont typeface="Wingdings"/>
              <a:buChar char=""/>
              <a:tabLst>
                <a:tab pos="826135" algn="l"/>
              </a:tabLst>
            </a:pPr>
            <a:r>
              <a:rPr sz="2800" b="1" i="1" spc="-5" dirty="0">
                <a:solidFill>
                  <a:srgbClr val="FF0000"/>
                </a:solidFill>
                <a:latin typeface="Arial"/>
                <a:cs typeface="Arial"/>
              </a:rPr>
              <a:t>Ökaryotlarda  </a:t>
            </a:r>
            <a:r>
              <a:rPr sz="2800" b="1" i="1" spc="-45" dirty="0">
                <a:solidFill>
                  <a:srgbClr val="FF0000"/>
                </a:solidFill>
                <a:latin typeface="Arial"/>
                <a:cs typeface="Arial"/>
              </a:rPr>
              <a:t>T</a:t>
            </a:r>
            <a:r>
              <a:rPr sz="2800" b="1" i="1" dirty="0">
                <a:solidFill>
                  <a:srgbClr val="FF0000"/>
                </a:solidFill>
                <a:latin typeface="Arial"/>
                <a:cs typeface="Arial"/>
              </a:rPr>
              <a:t>r</a:t>
            </a:r>
            <a:r>
              <a:rPr sz="2800" b="1" i="1" spc="-5" dirty="0">
                <a:solidFill>
                  <a:srgbClr val="FF0000"/>
                </a:solidFill>
                <a:latin typeface="Arial"/>
                <a:cs typeface="Arial"/>
              </a:rPr>
              <a:t>anskripsiyon</a:t>
            </a:r>
            <a:endParaRPr sz="2800" dirty="0">
              <a:latin typeface="Arial"/>
              <a:cs typeface="Arial"/>
            </a:endParaRPr>
          </a:p>
          <a:p>
            <a:pPr>
              <a:lnSpc>
                <a:spcPct val="100000"/>
              </a:lnSpc>
              <a:spcBef>
                <a:spcPts val="55"/>
              </a:spcBef>
              <a:buClr>
                <a:srgbClr val="FE8637"/>
              </a:buClr>
              <a:buFont typeface="Wingdings"/>
              <a:buChar char=""/>
            </a:pPr>
            <a:endParaRPr sz="2800" dirty="0">
              <a:latin typeface="Times New Roman"/>
              <a:cs typeface="Times New Roman"/>
            </a:endParaRPr>
          </a:p>
          <a:p>
            <a:pPr marL="1028699" lvl="1" indent="-342900">
              <a:lnSpc>
                <a:spcPct val="100000"/>
              </a:lnSpc>
              <a:buClr>
                <a:srgbClr val="FE8637"/>
              </a:buClr>
              <a:buSzPct val="68750"/>
              <a:buFont typeface="Wingdings" panose="05000000000000000000" pitchFamily="2" charset="2"/>
              <a:buChar char="v"/>
              <a:tabLst>
                <a:tab pos="960755" algn="l"/>
              </a:tabLst>
            </a:pPr>
            <a:r>
              <a:rPr sz="2400" b="1" i="1" spc="-5" dirty="0">
                <a:latin typeface="Arial"/>
                <a:cs typeface="Arial"/>
              </a:rPr>
              <a:t>1-</a:t>
            </a:r>
            <a:r>
              <a:rPr sz="2400" b="1" i="1" spc="-75" dirty="0">
                <a:latin typeface="Arial"/>
                <a:cs typeface="Arial"/>
              </a:rPr>
              <a:t> </a:t>
            </a:r>
            <a:r>
              <a:rPr sz="2400" b="1" i="1" spc="-5" dirty="0">
                <a:latin typeface="Arial"/>
                <a:cs typeface="Arial"/>
              </a:rPr>
              <a:t>Başlama</a:t>
            </a:r>
            <a:endParaRPr sz="2400" dirty="0">
              <a:latin typeface="Arial"/>
              <a:cs typeface="Arial"/>
            </a:endParaRPr>
          </a:p>
          <a:p>
            <a:pPr marL="1164590" lvl="2" indent="-342900">
              <a:lnSpc>
                <a:spcPct val="100000"/>
              </a:lnSpc>
              <a:spcBef>
                <a:spcPts val="600"/>
              </a:spcBef>
              <a:buClr>
                <a:srgbClr val="FE8637"/>
              </a:buClr>
              <a:buSzPct val="68750"/>
              <a:buFont typeface="Wingdings" panose="05000000000000000000" pitchFamily="2" charset="2"/>
              <a:buChar char="v"/>
              <a:tabLst>
                <a:tab pos="1096645" algn="l"/>
              </a:tabLst>
            </a:pPr>
            <a:r>
              <a:rPr sz="2400" b="1" i="1" spc="-5" dirty="0">
                <a:latin typeface="Arial"/>
                <a:cs typeface="Arial"/>
              </a:rPr>
              <a:t>2-</a:t>
            </a:r>
            <a:r>
              <a:rPr sz="2400" b="1" i="1" spc="-95" dirty="0">
                <a:latin typeface="Arial"/>
                <a:cs typeface="Arial"/>
              </a:rPr>
              <a:t> </a:t>
            </a:r>
            <a:r>
              <a:rPr sz="2400" b="1" i="1" spc="-5" dirty="0">
                <a:latin typeface="Arial"/>
                <a:cs typeface="Arial"/>
              </a:rPr>
              <a:t>Uzama</a:t>
            </a:r>
            <a:endParaRPr sz="2400" dirty="0">
              <a:latin typeface="Arial"/>
              <a:cs typeface="Arial"/>
            </a:endParaRPr>
          </a:p>
          <a:p>
            <a:pPr marL="355600" marR="5080" indent="-342900">
              <a:lnSpc>
                <a:spcPct val="100000"/>
              </a:lnSpc>
              <a:spcBef>
                <a:spcPts val="600"/>
              </a:spcBef>
              <a:buClr>
                <a:srgbClr val="FE8637"/>
              </a:buClr>
              <a:buSzPct val="68750"/>
              <a:buFont typeface="Wingdings" panose="05000000000000000000" pitchFamily="2" charset="2"/>
              <a:buChar char="v"/>
              <a:tabLst>
                <a:tab pos="859790" algn="l"/>
              </a:tabLst>
            </a:pPr>
            <a:r>
              <a:rPr sz="2400" b="1" i="1" spc="-5" dirty="0">
                <a:latin typeface="Arial"/>
                <a:cs typeface="Arial"/>
              </a:rPr>
              <a:t>3- Sonlanma  basamaklarından</a:t>
            </a:r>
            <a:r>
              <a:rPr sz="2400" b="1" i="1" spc="-45" dirty="0">
                <a:latin typeface="Arial"/>
                <a:cs typeface="Arial"/>
              </a:rPr>
              <a:t> </a:t>
            </a:r>
            <a:r>
              <a:rPr sz="2400" b="1" i="1" spc="-10" dirty="0">
                <a:latin typeface="Arial"/>
                <a:cs typeface="Arial"/>
              </a:rPr>
              <a:t>oluşur</a:t>
            </a:r>
            <a:endParaRPr sz="2400" dirty="0">
              <a:latin typeface="Arial"/>
              <a:cs typeface="Aria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891622" y="2878161"/>
            <a:ext cx="9601200" cy="4688593"/>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8932049" y="6063996"/>
            <a:ext cx="548640" cy="549910"/>
          </a:xfrm>
          <a:custGeom>
            <a:avLst/>
            <a:gdLst/>
            <a:ahLst/>
            <a:cxnLst/>
            <a:rect l="l" t="t" r="r" b="b"/>
            <a:pathLst>
              <a:path w="548640" h="549909">
                <a:moveTo>
                  <a:pt x="548640" y="275082"/>
                </a:moveTo>
                <a:lnTo>
                  <a:pt x="544224" y="225710"/>
                </a:lnTo>
                <a:lnTo>
                  <a:pt x="531493" y="179212"/>
                </a:lnTo>
                <a:lnTo>
                  <a:pt x="511217" y="136369"/>
                </a:lnTo>
                <a:lnTo>
                  <a:pt x="484167" y="97967"/>
                </a:lnTo>
                <a:lnTo>
                  <a:pt x="451116" y="64789"/>
                </a:lnTo>
                <a:lnTo>
                  <a:pt x="412834" y="37620"/>
                </a:lnTo>
                <a:lnTo>
                  <a:pt x="370093" y="17242"/>
                </a:lnTo>
                <a:lnTo>
                  <a:pt x="323664" y="4441"/>
                </a:lnTo>
                <a:lnTo>
                  <a:pt x="274320" y="0"/>
                </a:lnTo>
                <a:lnTo>
                  <a:pt x="224975" y="4441"/>
                </a:lnTo>
                <a:lnTo>
                  <a:pt x="178546" y="17242"/>
                </a:lnTo>
                <a:lnTo>
                  <a:pt x="135805" y="37620"/>
                </a:lnTo>
                <a:lnTo>
                  <a:pt x="97523" y="64789"/>
                </a:lnTo>
                <a:lnTo>
                  <a:pt x="64472" y="97967"/>
                </a:lnTo>
                <a:lnTo>
                  <a:pt x="37422" y="136369"/>
                </a:lnTo>
                <a:lnTo>
                  <a:pt x="17146" y="179212"/>
                </a:lnTo>
                <a:lnTo>
                  <a:pt x="4415" y="225710"/>
                </a:lnTo>
                <a:lnTo>
                  <a:pt x="0" y="275082"/>
                </a:lnTo>
                <a:lnTo>
                  <a:pt x="4415" y="324426"/>
                </a:lnTo>
                <a:lnTo>
                  <a:pt x="17146" y="370855"/>
                </a:lnTo>
                <a:lnTo>
                  <a:pt x="37422" y="413596"/>
                </a:lnTo>
                <a:lnTo>
                  <a:pt x="64472" y="451878"/>
                </a:lnTo>
                <a:lnTo>
                  <a:pt x="97523" y="484929"/>
                </a:lnTo>
                <a:lnTo>
                  <a:pt x="135805" y="511979"/>
                </a:lnTo>
                <a:lnTo>
                  <a:pt x="178546" y="532255"/>
                </a:lnTo>
                <a:lnTo>
                  <a:pt x="224975" y="544986"/>
                </a:lnTo>
                <a:lnTo>
                  <a:pt x="274320" y="549402"/>
                </a:lnTo>
                <a:lnTo>
                  <a:pt x="323664" y="544986"/>
                </a:lnTo>
                <a:lnTo>
                  <a:pt x="370093" y="532255"/>
                </a:lnTo>
                <a:lnTo>
                  <a:pt x="412834" y="511979"/>
                </a:lnTo>
                <a:lnTo>
                  <a:pt x="451116" y="484929"/>
                </a:lnTo>
                <a:lnTo>
                  <a:pt x="484167" y="451878"/>
                </a:lnTo>
                <a:lnTo>
                  <a:pt x="511217" y="413596"/>
                </a:lnTo>
                <a:lnTo>
                  <a:pt x="531493" y="370855"/>
                </a:lnTo>
                <a:lnTo>
                  <a:pt x="544224" y="324426"/>
                </a:lnTo>
                <a:lnTo>
                  <a:pt x="548640" y="275082"/>
                </a:lnTo>
                <a:close/>
              </a:path>
            </a:pathLst>
          </a:custGeom>
          <a:solidFill>
            <a:srgbClr val="FE8637"/>
          </a:solidFill>
        </p:spPr>
        <p:txBody>
          <a:bodyPr wrap="square" lIns="0" tIns="0" rIns="0" bIns="0" rtlCol="0"/>
          <a:lstStyle/>
          <a:p>
            <a:endParaRPr/>
          </a:p>
        </p:txBody>
      </p:sp>
      <p:sp>
        <p:nvSpPr>
          <p:cNvPr id="8" name="object 8"/>
          <p:cNvSpPr txBox="1">
            <a:spLocks noGrp="1"/>
          </p:cNvSpPr>
          <p:nvPr>
            <p:ph type="ctrTitle"/>
          </p:nvPr>
        </p:nvSpPr>
        <p:spPr>
          <a:xfrm>
            <a:off x="861433" y="0"/>
            <a:ext cx="5404485" cy="482600"/>
          </a:xfrm>
          <a:prstGeom prst="rect">
            <a:avLst/>
          </a:prstGeom>
        </p:spPr>
        <p:txBody>
          <a:bodyPr vert="horz" wrap="square" lIns="0" tIns="12700" rIns="0" bIns="0" rtlCol="0">
            <a:spAutoFit/>
          </a:bodyPr>
          <a:lstStyle/>
          <a:p>
            <a:pPr marL="12700">
              <a:lnSpc>
                <a:spcPct val="100000"/>
              </a:lnSpc>
              <a:spcBef>
                <a:spcPts val="100"/>
              </a:spcBef>
            </a:pPr>
            <a:r>
              <a:rPr sz="3000" i="0" spc="-5" dirty="0">
                <a:solidFill>
                  <a:srgbClr val="000000"/>
                </a:solidFill>
                <a:latin typeface="Arial"/>
                <a:cs typeface="Arial"/>
              </a:rPr>
              <a:t>T</a:t>
            </a:r>
            <a:r>
              <a:rPr sz="2400" i="0" spc="-5" dirty="0">
                <a:solidFill>
                  <a:srgbClr val="000000"/>
                </a:solidFill>
                <a:latin typeface="Arial"/>
                <a:cs typeface="Arial"/>
              </a:rPr>
              <a:t>RANSKRİPSİYONUN</a:t>
            </a:r>
            <a:r>
              <a:rPr sz="2400" i="0" dirty="0">
                <a:solidFill>
                  <a:srgbClr val="000000"/>
                </a:solidFill>
                <a:latin typeface="Arial"/>
                <a:cs typeface="Arial"/>
              </a:rPr>
              <a:t> </a:t>
            </a:r>
            <a:r>
              <a:rPr sz="3000" i="0" spc="-5" dirty="0">
                <a:solidFill>
                  <a:srgbClr val="000000"/>
                </a:solidFill>
                <a:latin typeface="Arial"/>
                <a:cs typeface="Arial"/>
              </a:rPr>
              <a:t>Ö</a:t>
            </a:r>
            <a:r>
              <a:rPr sz="2400" i="0" spc="-5" dirty="0">
                <a:solidFill>
                  <a:srgbClr val="000000"/>
                </a:solidFill>
                <a:latin typeface="Arial"/>
                <a:cs typeface="Arial"/>
              </a:rPr>
              <a:t>ZELLİKLERİ</a:t>
            </a:r>
            <a:endParaRPr sz="2400" dirty="0">
              <a:latin typeface="Arial"/>
              <a:cs typeface="Arial"/>
            </a:endParaRPr>
          </a:p>
        </p:txBody>
      </p:sp>
      <p:sp>
        <p:nvSpPr>
          <p:cNvPr id="9" name="object 9"/>
          <p:cNvSpPr txBox="1"/>
          <p:nvPr/>
        </p:nvSpPr>
        <p:spPr>
          <a:xfrm>
            <a:off x="317500" y="482600"/>
            <a:ext cx="9982200" cy="2931572"/>
          </a:xfrm>
          <a:prstGeom prst="rect">
            <a:avLst/>
          </a:prstGeom>
        </p:spPr>
        <p:txBody>
          <a:bodyPr vert="horz" wrap="square" lIns="0" tIns="12700" rIns="0" bIns="0" rtlCol="0">
            <a:spAutoFit/>
          </a:bodyPr>
          <a:lstStyle/>
          <a:p>
            <a:pPr marL="285115" indent="-272415">
              <a:lnSpc>
                <a:spcPct val="100000"/>
              </a:lnSpc>
              <a:spcBef>
                <a:spcPts val="100"/>
              </a:spcBef>
              <a:buClr>
                <a:srgbClr val="FE8637"/>
              </a:buClr>
              <a:buSzPct val="68750"/>
              <a:buFont typeface="Wingdings"/>
              <a:buChar char=""/>
              <a:tabLst>
                <a:tab pos="285750" algn="l"/>
              </a:tabLst>
            </a:pPr>
            <a:r>
              <a:rPr sz="2400" spc="-15" dirty="0">
                <a:latin typeface="Arial"/>
                <a:cs typeface="Arial"/>
              </a:rPr>
              <a:t>Transkripsiyon </a:t>
            </a:r>
            <a:r>
              <a:rPr sz="2400" spc="-5" dirty="0">
                <a:latin typeface="Arial"/>
                <a:cs typeface="Arial"/>
              </a:rPr>
              <a:t>çok</a:t>
            </a:r>
            <a:r>
              <a:rPr sz="2400" spc="30" dirty="0">
                <a:latin typeface="Arial"/>
                <a:cs typeface="Arial"/>
              </a:rPr>
              <a:t> </a:t>
            </a:r>
            <a:r>
              <a:rPr sz="2400" spc="-5" dirty="0">
                <a:latin typeface="Arial"/>
                <a:cs typeface="Arial"/>
              </a:rPr>
              <a:t>seçicidir</a:t>
            </a:r>
            <a:endParaRPr sz="2400" dirty="0">
              <a:latin typeface="Arial"/>
              <a:cs typeface="Arial"/>
            </a:endParaRPr>
          </a:p>
          <a:p>
            <a:pPr marL="285115" marR="5080" indent="-272415">
              <a:lnSpc>
                <a:spcPct val="150000"/>
              </a:lnSpc>
              <a:spcBef>
                <a:spcPts val="600"/>
              </a:spcBef>
              <a:buClr>
                <a:srgbClr val="FE8637"/>
              </a:buClr>
              <a:buSzPct val="68750"/>
              <a:buFont typeface="Wingdings"/>
              <a:buChar char=""/>
              <a:tabLst>
                <a:tab pos="285750" algn="l"/>
              </a:tabLst>
            </a:pPr>
            <a:r>
              <a:rPr sz="2400" spc="-5" dirty="0">
                <a:latin typeface="Arial"/>
                <a:cs typeface="Arial"/>
              </a:rPr>
              <a:t>Oluşan RNA transkripti çeşitli </a:t>
            </a:r>
            <a:r>
              <a:rPr sz="2400" spc="-5" dirty="0" err="1">
                <a:latin typeface="Arial"/>
                <a:cs typeface="Arial"/>
              </a:rPr>
              <a:t>modifikasyonlara</a:t>
            </a:r>
            <a:r>
              <a:rPr sz="2400" spc="-5" dirty="0">
                <a:latin typeface="Arial"/>
                <a:cs typeface="Arial"/>
              </a:rPr>
              <a:t>  </a:t>
            </a:r>
            <a:r>
              <a:rPr sz="2400" spc="-5" dirty="0" err="1" smtClean="0">
                <a:latin typeface="Arial"/>
                <a:cs typeface="Arial"/>
              </a:rPr>
              <a:t>uğrarlar</a:t>
            </a:r>
            <a:endParaRPr lang="tr-TR" sz="2400" spc="-5" dirty="0" smtClean="0">
              <a:latin typeface="Arial"/>
              <a:cs typeface="Arial"/>
            </a:endParaRPr>
          </a:p>
          <a:p>
            <a:pPr marL="355600" marR="911225" indent="-342900">
              <a:lnSpc>
                <a:spcPct val="100000"/>
              </a:lnSpc>
              <a:spcBef>
                <a:spcPts val="5"/>
              </a:spcBef>
              <a:buChar char="•"/>
              <a:tabLst>
                <a:tab pos="354965" algn="l"/>
                <a:tab pos="355600" algn="l"/>
              </a:tabLst>
            </a:pPr>
            <a:r>
              <a:rPr lang="tr-TR" sz="2400" spc="-165" dirty="0">
                <a:latin typeface="Arial"/>
                <a:cs typeface="Arial"/>
              </a:rPr>
              <a:t>Transkripsiyonda </a:t>
            </a:r>
            <a:r>
              <a:rPr lang="tr-TR" sz="2400" spc="-35" dirty="0">
                <a:latin typeface="Arial"/>
                <a:cs typeface="Arial"/>
              </a:rPr>
              <a:t>ilk </a:t>
            </a:r>
            <a:r>
              <a:rPr lang="tr-TR" sz="2400" spc="-150" dirty="0">
                <a:latin typeface="Arial"/>
                <a:cs typeface="Arial"/>
              </a:rPr>
              <a:t>oluşan </a:t>
            </a:r>
            <a:r>
              <a:rPr lang="tr-TR" sz="2400" spc="-60" dirty="0">
                <a:latin typeface="Arial"/>
                <a:cs typeface="Arial"/>
              </a:rPr>
              <a:t>ürün:</a:t>
            </a:r>
            <a:r>
              <a:rPr lang="tr-TR" sz="2400" spc="-235" dirty="0">
                <a:latin typeface="Arial"/>
                <a:cs typeface="Arial"/>
              </a:rPr>
              <a:t> </a:t>
            </a:r>
            <a:r>
              <a:rPr lang="tr-TR" sz="2400" b="1" spc="-160" dirty="0" err="1">
                <a:solidFill>
                  <a:srgbClr val="0000FF"/>
                </a:solidFill>
                <a:latin typeface="Arial"/>
                <a:cs typeface="Arial"/>
              </a:rPr>
              <a:t>primer</a:t>
            </a:r>
            <a:r>
              <a:rPr lang="tr-TR" sz="2400" b="1" spc="-160" dirty="0">
                <a:solidFill>
                  <a:srgbClr val="0000FF"/>
                </a:solidFill>
                <a:latin typeface="Arial"/>
                <a:cs typeface="Arial"/>
              </a:rPr>
              <a:t>  </a:t>
            </a:r>
            <a:r>
              <a:rPr lang="tr-TR" sz="2400" b="1" spc="-175" dirty="0">
                <a:solidFill>
                  <a:srgbClr val="0000FF"/>
                </a:solidFill>
                <a:latin typeface="Arial"/>
                <a:cs typeface="Arial"/>
              </a:rPr>
              <a:t>transkript</a:t>
            </a:r>
            <a:endParaRPr lang="tr-TR" sz="2400" dirty="0">
              <a:latin typeface="Arial"/>
              <a:cs typeface="Arial"/>
            </a:endParaRPr>
          </a:p>
          <a:p>
            <a:pPr marL="756285" lvl="1" indent="-287020">
              <a:lnSpc>
                <a:spcPct val="100000"/>
              </a:lnSpc>
              <a:spcBef>
                <a:spcPts val="690"/>
              </a:spcBef>
              <a:buChar char="–"/>
              <a:tabLst>
                <a:tab pos="756920" algn="l"/>
              </a:tabLst>
            </a:pPr>
            <a:r>
              <a:rPr lang="tr-TR" sz="2400" spc="-95" dirty="0" err="1">
                <a:latin typeface="Arial"/>
                <a:cs typeface="Arial"/>
              </a:rPr>
              <a:t>Promotörden</a:t>
            </a:r>
            <a:r>
              <a:rPr lang="tr-TR" sz="2400" spc="-95" dirty="0">
                <a:latin typeface="Arial"/>
                <a:cs typeface="Arial"/>
              </a:rPr>
              <a:t> </a:t>
            </a:r>
            <a:r>
              <a:rPr lang="tr-TR" sz="2400" spc="-50" dirty="0" err="1">
                <a:latin typeface="Arial"/>
                <a:cs typeface="Arial"/>
              </a:rPr>
              <a:t>terminatöre</a:t>
            </a:r>
            <a:r>
              <a:rPr lang="tr-TR" sz="2400" spc="-50" dirty="0">
                <a:latin typeface="Arial"/>
                <a:cs typeface="Arial"/>
              </a:rPr>
              <a:t> </a:t>
            </a:r>
            <a:r>
              <a:rPr lang="tr-TR" sz="2400" spc="-135" dirty="0">
                <a:latin typeface="Arial"/>
                <a:cs typeface="Arial"/>
              </a:rPr>
              <a:t>kadar </a:t>
            </a:r>
            <a:r>
              <a:rPr lang="tr-TR" sz="2400" spc="-180" dirty="0">
                <a:latin typeface="Arial"/>
                <a:cs typeface="Arial"/>
              </a:rPr>
              <a:t>uzanan</a:t>
            </a:r>
            <a:r>
              <a:rPr lang="tr-TR" sz="2400" spc="-260" dirty="0">
                <a:latin typeface="Arial"/>
                <a:cs typeface="Arial"/>
              </a:rPr>
              <a:t> </a:t>
            </a:r>
            <a:r>
              <a:rPr lang="tr-TR" sz="2400" spc="-325" dirty="0">
                <a:latin typeface="Arial"/>
                <a:cs typeface="Arial"/>
              </a:rPr>
              <a:t>RNA</a:t>
            </a:r>
            <a:endParaRPr lang="tr-TR" sz="2400" dirty="0">
              <a:latin typeface="Arial"/>
              <a:cs typeface="Arial"/>
            </a:endParaRPr>
          </a:p>
          <a:p>
            <a:pPr marL="756285" lvl="1" indent="-287020">
              <a:lnSpc>
                <a:spcPct val="100000"/>
              </a:lnSpc>
              <a:spcBef>
                <a:spcPts val="675"/>
              </a:spcBef>
              <a:buChar char="–"/>
              <a:tabLst>
                <a:tab pos="756920" algn="l"/>
              </a:tabLst>
            </a:pPr>
            <a:r>
              <a:rPr lang="tr-TR" sz="2400" spc="-125" dirty="0">
                <a:latin typeface="Arial"/>
                <a:cs typeface="Arial"/>
              </a:rPr>
              <a:t>Stabil </a:t>
            </a:r>
            <a:r>
              <a:rPr lang="tr-TR" sz="2400" spc="-100" dirty="0">
                <a:latin typeface="Arial"/>
                <a:cs typeface="Arial"/>
              </a:rPr>
              <a:t>değildir. </a:t>
            </a:r>
            <a:r>
              <a:rPr lang="tr-TR" sz="2400" spc="-150" dirty="0">
                <a:latin typeface="Arial"/>
                <a:cs typeface="Arial"/>
              </a:rPr>
              <a:t>Olgun </a:t>
            </a:r>
            <a:r>
              <a:rPr lang="tr-TR" sz="2400" spc="-160" dirty="0">
                <a:latin typeface="Arial"/>
                <a:cs typeface="Arial"/>
              </a:rPr>
              <a:t>RNA’ların </a:t>
            </a:r>
            <a:r>
              <a:rPr lang="tr-TR" sz="2400" spc="-125" dirty="0">
                <a:latin typeface="Arial"/>
                <a:cs typeface="Arial"/>
              </a:rPr>
              <a:t>öncü</a:t>
            </a:r>
            <a:r>
              <a:rPr lang="tr-TR" sz="2400" spc="-85" dirty="0">
                <a:latin typeface="Arial"/>
                <a:cs typeface="Arial"/>
              </a:rPr>
              <a:t> </a:t>
            </a:r>
            <a:r>
              <a:rPr lang="tr-TR" sz="2400" spc="-100" dirty="0">
                <a:latin typeface="Arial"/>
                <a:cs typeface="Arial"/>
              </a:rPr>
              <a:t>molekülüdür.</a:t>
            </a:r>
            <a:endParaRPr lang="tr-TR" sz="2400" dirty="0">
              <a:latin typeface="Arial"/>
              <a:cs typeface="Arial"/>
            </a:endParaRPr>
          </a:p>
          <a:p>
            <a:pPr marL="285115" marR="5080" indent="-272415">
              <a:lnSpc>
                <a:spcPct val="150000"/>
              </a:lnSpc>
              <a:spcBef>
                <a:spcPts val="600"/>
              </a:spcBef>
              <a:buClr>
                <a:srgbClr val="FE8637"/>
              </a:buClr>
              <a:buSzPct val="68750"/>
              <a:buFont typeface="Wingdings"/>
              <a:buChar char=""/>
              <a:tabLst>
                <a:tab pos="285750" algn="l"/>
              </a:tabLst>
            </a:pPr>
            <a:endParaRPr sz="2400" dirty="0">
              <a:latin typeface="Arial"/>
              <a:cs typeface="Aria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4"/>
          </p:nvPr>
        </p:nvSpPr>
        <p:spPr>
          <a:xfrm>
            <a:off x="317500" y="1343025"/>
            <a:ext cx="9525000" cy="5801588"/>
          </a:xfrm>
        </p:spPr>
        <p:txBody>
          <a:bodyPr/>
          <a:lstStyle/>
          <a:p>
            <a:pPr marL="571500" indent="-571500">
              <a:buFont typeface="Wingdings" panose="05000000000000000000" pitchFamily="2" charset="2"/>
              <a:buChar char="ü"/>
            </a:pPr>
            <a:r>
              <a:rPr lang="tr-TR" sz="3600" dirty="0"/>
              <a:t>RNA </a:t>
            </a:r>
            <a:r>
              <a:rPr lang="tr-TR" sz="3600" dirty="0" err="1"/>
              <a:t>polimeraz</a:t>
            </a:r>
            <a:r>
              <a:rPr lang="tr-TR" sz="3600" dirty="0"/>
              <a:t> enzimi</a:t>
            </a:r>
          </a:p>
          <a:p>
            <a:pPr marL="571500" indent="-571500">
              <a:buFont typeface="Wingdings" panose="05000000000000000000" pitchFamily="2" charset="2"/>
              <a:buChar char="ü"/>
            </a:pPr>
            <a:endParaRPr lang="tr-TR" sz="3600" dirty="0"/>
          </a:p>
          <a:p>
            <a:pPr marL="571500" indent="-571500">
              <a:buFont typeface="Wingdings" panose="05000000000000000000" pitchFamily="2" charset="2"/>
              <a:buChar char="ü"/>
            </a:pPr>
            <a:r>
              <a:rPr lang="tr-TR" sz="3600" dirty="0"/>
              <a:t>DNA kalıbı (sadece bir DNA zinciri kalıp olarak  iş görür)</a:t>
            </a:r>
          </a:p>
          <a:p>
            <a:pPr marL="571500" indent="-571500">
              <a:buFont typeface="Wingdings" panose="05000000000000000000" pitchFamily="2" charset="2"/>
              <a:buChar char="ü"/>
            </a:pPr>
            <a:endParaRPr lang="tr-TR" sz="3600" dirty="0"/>
          </a:p>
          <a:p>
            <a:pPr marL="571500" indent="-571500">
              <a:buFont typeface="Wingdings" panose="05000000000000000000" pitchFamily="2" charset="2"/>
              <a:buChar char="ü"/>
            </a:pPr>
            <a:r>
              <a:rPr lang="tr-TR" sz="3600" dirty="0"/>
              <a:t>NTP (ATP, GTP, UTP ve CTP) (</a:t>
            </a:r>
            <a:r>
              <a:rPr lang="tr-TR" sz="3600" dirty="0" err="1"/>
              <a:t>dNTP</a:t>
            </a:r>
            <a:r>
              <a:rPr lang="tr-TR" sz="3600" dirty="0"/>
              <a:t> değil !!!)</a:t>
            </a:r>
          </a:p>
          <a:p>
            <a:pPr marL="571500" indent="-571500">
              <a:buFont typeface="Wingdings" panose="05000000000000000000" pitchFamily="2" charset="2"/>
              <a:buChar char="ü"/>
            </a:pPr>
            <a:endParaRPr lang="tr-TR" sz="3600" dirty="0"/>
          </a:p>
          <a:p>
            <a:pPr marL="571500" indent="-571500">
              <a:buFont typeface="Wingdings" panose="05000000000000000000" pitchFamily="2" charset="2"/>
              <a:buChar char="ü"/>
            </a:pPr>
            <a:r>
              <a:rPr lang="tr-TR" sz="3600" dirty="0"/>
              <a:t>Mg2+</a:t>
            </a:r>
          </a:p>
          <a:p>
            <a:r>
              <a:rPr lang="tr-TR" sz="3600" dirty="0"/>
              <a:t>gereklidir.</a:t>
            </a:r>
          </a:p>
          <a:p>
            <a:endParaRPr lang="tr-TR" dirty="0"/>
          </a:p>
        </p:txBody>
      </p:sp>
      <p:sp>
        <p:nvSpPr>
          <p:cNvPr id="5" name="object 3"/>
          <p:cNvSpPr txBox="1">
            <a:spLocks noGrp="1"/>
          </p:cNvSpPr>
          <p:nvPr>
            <p:ph type="ctrTitle"/>
          </p:nvPr>
        </p:nvSpPr>
        <p:spPr>
          <a:xfrm>
            <a:off x="165100" y="276225"/>
            <a:ext cx="9089390" cy="1588198"/>
          </a:xfrm>
          <a:prstGeom prst="rect">
            <a:avLst/>
          </a:prstGeom>
        </p:spPr>
        <p:txBody>
          <a:bodyPr vert="horz" wrap="square" lIns="0" tIns="12700" rIns="0" bIns="0" rtlCol="0">
            <a:spAutoFit/>
          </a:bodyPr>
          <a:lstStyle/>
          <a:p>
            <a:pPr marL="12700">
              <a:lnSpc>
                <a:spcPct val="100000"/>
              </a:lnSpc>
              <a:spcBef>
                <a:spcPts val="100"/>
              </a:spcBef>
            </a:pPr>
            <a:r>
              <a:rPr spc="-300" dirty="0"/>
              <a:t>Transkripsiyon </a:t>
            </a:r>
            <a:r>
              <a:rPr spc="-240" dirty="0"/>
              <a:t>için;</a:t>
            </a:r>
          </a:p>
        </p:txBody>
      </p:sp>
    </p:spTree>
    <p:extLst>
      <p:ext uri="{BB962C8B-B14F-4D97-AF65-F5344CB8AC3E}">
        <p14:creationId xmlns:p14="http://schemas.microsoft.com/office/powerpoint/2010/main" val="3331123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317500" y="733425"/>
            <a:ext cx="9089390" cy="615553"/>
          </a:xfrm>
        </p:spPr>
        <p:txBody>
          <a:bodyPr/>
          <a:lstStyle/>
          <a:p>
            <a:r>
              <a:rPr lang="tr-TR" dirty="0"/>
              <a:t>RNA </a:t>
            </a:r>
            <a:r>
              <a:rPr lang="tr-TR" dirty="0" err="1"/>
              <a:t>Polimeraz</a:t>
            </a:r>
            <a:endParaRPr lang="tr-TR" dirty="0"/>
          </a:p>
        </p:txBody>
      </p:sp>
      <p:sp>
        <p:nvSpPr>
          <p:cNvPr id="3" name="Alt Başlık 2"/>
          <p:cNvSpPr>
            <a:spLocks noGrp="1"/>
          </p:cNvSpPr>
          <p:nvPr>
            <p:ph type="subTitle" idx="4"/>
          </p:nvPr>
        </p:nvSpPr>
        <p:spPr>
          <a:xfrm>
            <a:off x="1024890" y="1365373"/>
            <a:ext cx="8382000" cy="5432256"/>
          </a:xfrm>
        </p:spPr>
        <p:txBody>
          <a:bodyPr/>
          <a:lstStyle/>
          <a:p>
            <a:pPr marL="457200" indent="-457200">
              <a:buFont typeface="Wingdings" panose="05000000000000000000" pitchFamily="2" charset="2"/>
              <a:buChar char="ü"/>
            </a:pPr>
            <a:r>
              <a:rPr lang="tr-TR" sz="2800" dirty="0"/>
              <a:t>DNA </a:t>
            </a:r>
            <a:r>
              <a:rPr lang="tr-TR" sz="2800" dirty="0" err="1"/>
              <a:t>yı</a:t>
            </a:r>
            <a:r>
              <a:rPr lang="tr-TR" sz="2800" dirty="0"/>
              <a:t> tarar ve </a:t>
            </a:r>
            <a:r>
              <a:rPr lang="tr-TR" sz="2800" dirty="0" err="1"/>
              <a:t>promotör</a:t>
            </a:r>
            <a:r>
              <a:rPr lang="tr-TR" sz="2800" dirty="0"/>
              <a:t> bölgeleri tespit  eder</a:t>
            </a:r>
            <a:r>
              <a:rPr lang="tr-TR" sz="2800" dirty="0" smtClean="0"/>
              <a:t>.</a:t>
            </a:r>
          </a:p>
          <a:p>
            <a:endParaRPr lang="tr-TR" sz="2800" dirty="0"/>
          </a:p>
          <a:p>
            <a:pPr marL="457200" indent="-457200">
              <a:buFont typeface="Wingdings" panose="05000000000000000000" pitchFamily="2" charset="2"/>
              <a:buChar char="ü"/>
            </a:pPr>
            <a:r>
              <a:rPr lang="tr-TR" sz="2800" dirty="0" err="1"/>
              <a:t>Promotörlere</a:t>
            </a:r>
            <a:r>
              <a:rPr lang="tr-TR" sz="2800" dirty="0"/>
              <a:t> bağlanır</a:t>
            </a:r>
            <a:r>
              <a:rPr lang="tr-TR" sz="2800" dirty="0" smtClean="0"/>
              <a:t>.</a:t>
            </a:r>
          </a:p>
          <a:p>
            <a:endParaRPr lang="tr-TR" sz="2800" dirty="0"/>
          </a:p>
          <a:p>
            <a:pPr marL="457200" indent="-457200">
              <a:buFont typeface="Wingdings" panose="05000000000000000000" pitchFamily="2" charset="2"/>
              <a:buChar char="ü"/>
            </a:pPr>
            <a:r>
              <a:rPr lang="tr-TR" sz="2800" dirty="0"/>
              <a:t>Transkripsiyonu başlatır</a:t>
            </a:r>
            <a:r>
              <a:rPr lang="tr-TR" sz="2800" dirty="0" smtClean="0"/>
              <a:t>.</a:t>
            </a:r>
          </a:p>
          <a:p>
            <a:endParaRPr lang="tr-TR" sz="2800" dirty="0"/>
          </a:p>
          <a:p>
            <a:pPr marL="457200" indent="-457200">
              <a:buFont typeface="Wingdings" panose="05000000000000000000" pitchFamily="2" charset="2"/>
              <a:buChar char="ü"/>
            </a:pPr>
            <a:r>
              <a:rPr lang="tr-TR" sz="2800" dirty="0"/>
              <a:t>RNA zincirini uzatır</a:t>
            </a:r>
            <a:r>
              <a:rPr lang="tr-TR" sz="2800" dirty="0" smtClean="0"/>
              <a:t>.</a:t>
            </a:r>
          </a:p>
          <a:p>
            <a:endParaRPr lang="tr-TR" sz="2800" dirty="0"/>
          </a:p>
          <a:p>
            <a:pPr marL="457200" indent="-457200">
              <a:buFont typeface="Wingdings" panose="05000000000000000000" pitchFamily="2" charset="2"/>
              <a:buChar char="ü"/>
            </a:pPr>
            <a:r>
              <a:rPr lang="tr-TR" sz="2800" dirty="0"/>
              <a:t>Transkripsiyonu sonlandırır</a:t>
            </a:r>
            <a:r>
              <a:rPr lang="tr-TR" sz="2800" dirty="0" smtClean="0"/>
              <a:t>.</a:t>
            </a:r>
          </a:p>
          <a:p>
            <a:endParaRPr lang="tr-TR" sz="2800" dirty="0"/>
          </a:p>
          <a:p>
            <a:pPr marL="457200" indent="-457200">
              <a:buFont typeface="Wingdings" panose="05000000000000000000" pitchFamily="2" charset="2"/>
              <a:buChar char="ü"/>
            </a:pPr>
            <a:r>
              <a:rPr lang="tr-TR" sz="2800" dirty="0" err="1"/>
              <a:t>Aktivatör</a:t>
            </a:r>
            <a:r>
              <a:rPr lang="tr-TR" sz="2800" dirty="0"/>
              <a:t> ve </a:t>
            </a:r>
            <a:r>
              <a:rPr lang="tr-TR" sz="2800" dirty="0" err="1"/>
              <a:t>represör</a:t>
            </a:r>
            <a:r>
              <a:rPr lang="tr-TR" sz="2800" dirty="0"/>
              <a:t> proteinlerle etkileşim  halindedir.</a:t>
            </a:r>
          </a:p>
          <a:p>
            <a:endParaRPr lang="tr-TR" dirty="0"/>
          </a:p>
        </p:txBody>
      </p:sp>
    </p:spTree>
    <p:extLst>
      <p:ext uri="{BB962C8B-B14F-4D97-AF65-F5344CB8AC3E}">
        <p14:creationId xmlns:p14="http://schemas.microsoft.com/office/powerpoint/2010/main" val="7181933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142240" y="4695825"/>
            <a:ext cx="7719060" cy="2743200"/>
          </a:xfrm>
          <a:prstGeom prst="rect">
            <a:avLst/>
          </a:prstGeom>
          <a:blipFill>
            <a:blip r:embed="rId2" cstate="print"/>
            <a:stretch>
              <a:fillRect/>
            </a:stretch>
          </a:blipFill>
        </p:spPr>
        <p:txBody>
          <a:bodyPr wrap="square" lIns="0" tIns="0" rIns="0" bIns="0" rtlCol="0"/>
          <a:lstStyle/>
          <a:p>
            <a:endParaRPr/>
          </a:p>
        </p:txBody>
      </p:sp>
      <p:sp>
        <p:nvSpPr>
          <p:cNvPr id="8" name="object 8"/>
          <p:cNvSpPr txBox="1">
            <a:spLocks noGrp="1"/>
          </p:cNvSpPr>
          <p:nvPr>
            <p:ph type="ctrTitle"/>
          </p:nvPr>
        </p:nvSpPr>
        <p:spPr>
          <a:xfrm>
            <a:off x="3136900" y="200025"/>
            <a:ext cx="4168140" cy="876300"/>
          </a:xfrm>
          <a:prstGeom prst="rect">
            <a:avLst/>
          </a:prstGeom>
        </p:spPr>
        <p:txBody>
          <a:bodyPr vert="horz" wrap="square" lIns="0" tIns="12700" rIns="0" bIns="0" rtlCol="0">
            <a:spAutoFit/>
          </a:bodyPr>
          <a:lstStyle/>
          <a:p>
            <a:pPr algn="ctr">
              <a:lnSpc>
                <a:spcPts val="2870"/>
              </a:lnSpc>
              <a:spcBef>
                <a:spcPts val="100"/>
              </a:spcBef>
            </a:pPr>
            <a:r>
              <a:rPr sz="2400" spc="-5" dirty="0"/>
              <a:t>Ökaryotlarda</a:t>
            </a:r>
            <a:r>
              <a:rPr sz="2400" spc="-35" dirty="0"/>
              <a:t> </a:t>
            </a:r>
            <a:r>
              <a:rPr sz="2400" spc="-10" dirty="0"/>
              <a:t>Transkripsiyon</a:t>
            </a:r>
            <a:endParaRPr sz="2400" dirty="0"/>
          </a:p>
          <a:p>
            <a:pPr algn="ctr">
              <a:lnSpc>
                <a:spcPts val="3829"/>
              </a:lnSpc>
            </a:pPr>
            <a:r>
              <a:rPr sz="3200" spc="-5" dirty="0"/>
              <a:t>1-</a:t>
            </a:r>
            <a:r>
              <a:rPr sz="3200" spc="-15" dirty="0"/>
              <a:t> </a:t>
            </a:r>
            <a:r>
              <a:rPr sz="3200" spc="-10" dirty="0"/>
              <a:t>Başlama</a:t>
            </a:r>
            <a:endParaRPr sz="3200" dirty="0"/>
          </a:p>
        </p:txBody>
      </p:sp>
      <p:sp>
        <p:nvSpPr>
          <p:cNvPr id="10" name="object 10"/>
          <p:cNvSpPr txBox="1">
            <a:spLocks noGrp="1"/>
          </p:cNvSpPr>
          <p:nvPr>
            <p:ph type="subTitle" idx="4"/>
          </p:nvPr>
        </p:nvSpPr>
        <p:spPr>
          <a:xfrm>
            <a:off x="1612900" y="1088348"/>
            <a:ext cx="8203069" cy="4209357"/>
          </a:xfrm>
          <a:prstGeom prst="rect">
            <a:avLst/>
          </a:prstGeom>
        </p:spPr>
        <p:txBody>
          <a:bodyPr vert="horz" wrap="square" lIns="0" tIns="12700" rIns="0" bIns="0" rtlCol="0">
            <a:spAutoFit/>
          </a:bodyPr>
          <a:lstStyle/>
          <a:p>
            <a:pPr marL="287020" marR="82550" indent="-274320">
              <a:lnSpc>
                <a:spcPct val="130000"/>
              </a:lnSpc>
              <a:spcBef>
                <a:spcPts val="100"/>
              </a:spcBef>
              <a:buClr>
                <a:srgbClr val="FE8637"/>
              </a:buClr>
              <a:buSzPct val="67647"/>
              <a:buFont typeface="Wingdings"/>
              <a:buChar char=""/>
              <a:tabLst>
                <a:tab pos="287020" algn="l"/>
              </a:tabLst>
            </a:pPr>
            <a:r>
              <a:rPr spc="-5" dirty="0"/>
              <a:t>Bir genin </a:t>
            </a:r>
            <a:r>
              <a:rPr spc="-10" dirty="0"/>
              <a:t>okunmaya </a:t>
            </a:r>
            <a:r>
              <a:rPr spc="-5" dirty="0"/>
              <a:t>başlandığı noktanın </a:t>
            </a:r>
            <a:r>
              <a:rPr spc="-10" dirty="0"/>
              <a:t>hemen </a:t>
            </a:r>
            <a:r>
              <a:rPr spc="-5" dirty="0"/>
              <a:t>yukarısındaki bölgeye  </a:t>
            </a:r>
            <a:r>
              <a:rPr b="1" spc="5" dirty="0">
                <a:solidFill>
                  <a:srgbClr val="FF0000"/>
                </a:solidFill>
                <a:latin typeface="Arial"/>
                <a:cs typeface="Arial"/>
              </a:rPr>
              <a:t>"promotör’ </a:t>
            </a:r>
            <a:r>
              <a:rPr spc="-25" dirty="0"/>
              <a:t>denir. </a:t>
            </a:r>
            <a:r>
              <a:rPr spc="-15" dirty="0"/>
              <a:t>("Yukarı" </a:t>
            </a:r>
            <a:r>
              <a:rPr spc="-5" dirty="0"/>
              <a:t>ve "aşağı" terimleri transkripsiyon </a:t>
            </a:r>
            <a:r>
              <a:rPr spc="-10" dirty="0"/>
              <a:t>yönüne </a:t>
            </a:r>
            <a:r>
              <a:rPr spc="-5" dirty="0"/>
              <a:t>bağlı  </a:t>
            </a:r>
            <a:r>
              <a:rPr spc="-10" dirty="0"/>
              <a:t>olarak </a:t>
            </a:r>
            <a:r>
              <a:rPr spc="-5" dirty="0"/>
              <a:t>kullanılır: transkripsiyon yönü </a:t>
            </a:r>
            <a:r>
              <a:rPr spc="-15" dirty="0"/>
              <a:t>aşağıdır, </a:t>
            </a:r>
            <a:r>
              <a:rPr spc="-5" dirty="0"/>
              <a:t>transkripsiyon yönünün tersi  </a:t>
            </a:r>
            <a:r>
              <a:rPr spc="-15" dirty="0"/>
              <a:t>yukarıdır.).</a:t>
            </a:r>
          </a:p>
          <a:p>
            <a:pPr marL="346710" indent="-334010">
              <a:lnSpc>
                <a:spcPct val="100000"/>
              </a:lnSpc>
              <a:spcBef>
                <a:spcPts val="1210"/>
              </a:spcBef>
              <a:buClr>
                <a:srgbClr val="FE8637"/>
              </a:buClr>
              <a:buSzPct val="67647"/>
              <a:buFont typeface="Wingdings"/>
              <a:buChar char=""/>
              <a:tabLst>
                <a:tab pos="346710" algn="l"/>
                <a:tab pos="347345" algn="l"/>
              </a:tabLst>
            </a:pPr>
            <a:r>
              <a:rPr spc="-10" dirty="0"/>
              <a:t>Promotör </a:t>
            </a:r>
            <a:r>
              <a:rPr spc="-5" dirty="0"/>
              <a:t>bölgesinde genlerin ifadesini </a:t>
            </a:r>
            <a:r>
              <a:rPr spc="-10" dirty="0"/>
              <a:t>kontrol </a:t>
            </a:r>
            <a:r>
              <a:rPr spc="-5" dirty="0"/>
              <a:t>eden DNA </a:t>
            </a:r>
            <a:r>
              <a:rPr spc="-10" dirty="0"/>
              <a:t>dizileri </a:t>
            </a:r>
            <a:r>
              <a:rPr spc="-5" dirty="0"/>
              <a:t>yer</a:t>
            </a:r>
            <a:r>
              <a:rPr spc="145" dirty="0"/>
              <a:t> </a:t>
            </a:r>
            <a:r>
              <a:rPr spc="-45" dirty="0"/>
              <a:t>alır.</a:t>
            </a:r>
          </a:p>
          <a:p>
            <a:pPr marL="286385" marR="14604" indent="-273685">
              <a:lnSpc>
                <a:spcPct val="130000"/>
              </a:lnSpc>
              <a:spcBef>
                <a:spcPts val="600"/>
              </a:spcBef>
              <a:buClr>
                <a:srgbClr val="FE8637"/>
              </a:buClr>
              <a:buSzPct val="67647"/>
              <a:buFont typeface="Wingdings"/>
              <a:buChar char=""/>
              <a:tabLst>
                <a:tab pos="287020" algn="l"/>
              </a:tabLst>
            </a:pPr>
            <a:r>
              <a:rPr spc="-5" dirty="0"/>
              <a:t>Bütün </a:t>
            </a:r>
            <a:r>
              <a:rPr spc="-10" dirty="0"/>
              <a:t>ökaryotik hücrelerde </a:t>
            </a:r>
            <a:r>
              <a:rPr spc="-5" dirty="0"/>
              <a:t>transkripsiyonun başlayabilmesi için </a:t>
            </a:r>
            <a:r>
              <a:rPr b="1" i="1" spc="-5" dirty="0">
                <a:latin typeface="Arial"/>
                <a:cs typeface="Arial"/>
              </a:rPr>
              <a:t>özgül DNA  bölgelerinin RNA polimeraz II tarafından tanınması</a:t>
            </a:r>
            <a:r>
              <a:rPr b="1" i="1" spc="75" dirty="0">
                <a:latin typeface="Arial"/>
                <a:cs typeface="Arial"/>
              </a:rPr>
              <a:t> </a:t>
            </a:r>
            <a:r>
              <a:rPr spc="-20" dirty="0"/>
              <a:t>gerekir.</a:t>
            </a:r>
          </a:p>
          <a:p>
            <a:pPr marL="286385" marR="5080" indent="-273685">
              <a:lnSpc>
                <a:spcPct val="130000"/>
              </a:lnSpc>
              <a:spcBef>
                <a:spcPts val="600"/>
              </a:spcBef>
              <a:buClr>
                <a:srgbClr val="FE8637"/>
              </a:buClr>
              <a:buSzPct val="67647"/>
              <a:buFont typeface="Wingdings"/>
              <a:buChar char=""/>
              <a:tabLst>
                <a:tab pos="287020" algn="l"/>
              </a:tabLst>
            </a:pPr>
            <a:r>
              <a:rPr spc="-5" dirty="0"/>
              <a:t>Ökaryotlarda </a:t>
            </a:r>
            <a:r>
              <a:rPr spc="-10" dirty="0"/>
              <a:t>polimeraz </a:t>
            </a:r>
            <a:r>
              <a:rPr spc="-5" dirty="0"/>
              <a:t>II’nin etkin bir </a:t>
            </a:r>
            <a:r>
              <a:rPr spc="-10" dirty="0"/>
              <a:t>biçimde </a:t>
            </a:r>
            <a:r>
              <a:rPr spc="-5" dirty="0"/>
              <a:t>transkripsiyonu başlatmasına  yardımcı olan en az 3 tane </a:t>
            </a:r>
            <a:r>
              <a:rPr b="1" i="1" spc="-5" dirty="0">
                <a:latin typeface="Arial"/>
                <a:cs typeface="Arial"/>
              </a:rPr>
              <a:t>“cis-acting element”</a:t>
            </a:r>
            <a:r>
              <a:rPr b="1" i="1" spc="160" dirty="0">
                <a:latin typeface="Arial"/>
                <a:cs typeface="Arial"/>
              </a:rPr>
              <a:t> </a:t>
            </a:r>
            <a:r>
              <a:rPr spc="-20" dirty="0"/>
              <a:t>bulunur.</a:t>
            </a:r>
          </a:p>
          <a:p>
            <a:pPr marL="5697220" marR="543560" lvl="1" indent="-253365" algn="r">
              <a:lnSpc>
                <a:spcPct val="100000"/>
              </a:lnSpc>
              <a:spcBef>
                <a:spcPts val="1215"/>
              </a:spcBef>
              <a:buAutoNum type="arabicPlain"/>
              <a:tabLst>
                <a:tab pos="5697855" algn="l"/>
              </a:tabLst>
            </a:pPr>
            <a:r>
              <a:rPr sz="1700" b="1" spc="-100" dirty="0">
                <a:latin typeface="Arial"/>
                <a:cs typeface="Arial"/>
              </a:rPr>
              <a:t>TATA</a:t>
            </a:r>
            <a:r>
              <a:rPr sz="1700" b="1" spc="-135" dirty="0">
                <a:latin typeface="Arial"/>
                <a:cs typeface="Arial"/>
              </a:rPr>
              <a:t> </a:t>
            </a:r>
            <a:r>
              <a:rPr sz="1700" b="1" spc="-10" dirty="0">
                <a:latin typeface="Arial"/>
                <a:cs typeface="Arial"/>
              </a:rPr>
              <a:t>kutusu</a:t>
            </a:r>
            <a:endParaRPr sz="1700" dirty="0">
              <a:latin typeface="Arial"/>
              <a:cs typeface="Arial"/>
            </a:endParaRPr>
          </a:p>
          <a:p>
            <a:pPr marL="5664835" marR="511809" lvl="1" indent="-252729" algn="r">
              <a:lnSpc>
                <a:spcPct val="100000"/>
              </a:lnSpc>
              <a:spcBef>
                <a:spcPts val="1210"/>
              </a:spcBef>
              <a:buAutoNum type="arabicPlain"/>
              <a:tabLst>
                <a:tab pos="5665470" algn="l"/>
              </a:tabLst>
            </a:pPr>
            <a:r>
              <a:rPr sz="1700" b="1" spc="-40" dirty="0">
                <a:latin typeface="Arial"/>
                <a:cs typeface="Arial"/>
              </a:rPr>
              <a:t>CAAT</a:t>
            </a:r>
            <a:r>
              <a:rPr sz="1700" b="1" spc="-65" dirty="0">
                <a:latin typeface="Arial"/>
                <a:cs typeface="Arial"/>
              </a:rPr>
              <a:t> </a:t>
            </a:r>
            <a:r>
              <a:rPr sz="1700" b="1" spc="-10" dirty="0">
                <a:latin typeface="Arial"/>
                <a:cs typeface="Arial"/>
              </a:rPr>
              <a:t>kutusu</a:t>
            </a:r>
            <a:endParaRPr sz="1700" dirty="0">
              <a:latin typeface="Arial"/>
              <a:cs typeface="Arial"/>
            </a:endParaRPr>
          </a:p>
          <a:p>
            <a:pPr marL="5624830" marR="653415" lvl="1" indent="-252729" algn="r">
              <a:lnSpc>
                <a:spcPct val="100000"/>
              </a:lnSpc>
              <a:spcBef>
                <a:spcPts val="1210"/>
              </a:spcBef>
              <a:buAutoNum type="arabicPlain"/>
              <a:tabLst>
                <a:tab pos="5625465" algn="l"/>
              </a:tabLst>
            </a:pPr>
            <a:r>
              <a:rPr sz="1700" b="1" spc="-10" dirty="0" err="1" smtClean="0">
                <a:latin typeface="Arial"/>
                <a:cs typeface="Arial"/>
              </a:rPr>
              <a:t>Enhancer</a:t>
            </a:r>
            <a:r>
              <a:rPr sz="1700" b="1" dirty="0" err="1" smtClean="0">
                <a:latin typeface="Arial"/>
                <a:cs typeface="Arial"/>
              </a:rPr>
              <a:t>l</a:t>
            </a:r>
            <a:r>
              <a:rPr sz="1700" b="1" spc="-5" dirty="0" err="1" smtClean="0">
                <a:latin typeface="Arial"/>
                <a:cs typeface="Arial"/>
              </a:rPr>
              <a:t>ar</a:t>
            </a:r>
            <a:endParaRPr sz="1700" dirty="0">
              <a:latin typeface="Arial"/>
              <a:cs typeface="Arial"/>
            </a:endParaRPr>
          </a:p>
        </p:txBody>
      </p:sp>
      <p:sp>
        <p:nvSpPr>
          <p:cNvPr id="9" name="object 9"/>
          <p:cNvSpPr txBox="1"/>
          <p:nvPr/>
        </p:nvSpPr>
        <p:spPr>
          <a:xfrm>
            <a:off x="2218054" y="5116839"/>
            <a:ext cx="275590" cy="993775"/>
          </a:xfrm>
          <a:prstGeom prst="rect">
            <a:avLst/>
          </a:prstGeom>
        </p:spPr>
        <p:txBody>
          <a:bodyPr vert="horz" wrap="square" lIns="0" tIns="0" rIns="0" bIns="0" rtlCol="0">
            <a:spAutoFit/>
          </a:bodyPr>
          <a:lstStyle/>
          <a:p>
            <a:pPr marL="31750">
              <a:lnSpc>
                <a:spcPts val="1300"/>
              </a:lnSpc>
            </a:pPr>
            <a:r>
              <a:rPr sz="1150" spc="30" dirty="0">
                <a:solidFill>
                  <a:srgbClr val="FE8637"/>
                </a:solidFill>
                <a:latin typeface="Wingdings"/>
                <a:cs typeface="Wingdings"/>
              </a:rPr>
              <a:t></a:t>
            </a:r>
            <a:endParaRPr sz="1150">
              <a:latin typeface="Wingdings"/>
              <a:cs typeface="Wingdings"/>
            </a:endParaRPr>
          </a:p>
          <a:p>
            <a:pPr>
              <a:lnSpc>
                <a:spcPct val="100000"/>
              </a:lnSpc>
              <a:spcBef>
                <a:spcPts val="30"/>
              </a:spcBef>
            </a:pPr>
            <a:endParaRPr sz="1600">
              <a:latin typeface="Times New Roman"/>
              <a:cs typeface="Times New Roman"/>
            </a:endParaRPr>
          </a:p>
          <a:p>
            <a:pPr>
              <a:lnSpc>
                <a:spcPct val="100000"/>
              </a:lnSpc>
            </a:pPr>
            <a:r>
              <a:rPr sz="1150" spc="30" dirty="0">
                <a:solidFill>
                  <a:srgbClr val="FE8637"/>
                </a:solidFill>
                <a:latin typeface="Wingdings"/>
                <a:cs typeface="Wingdings"/>
              </a:rPr>
              <a:t></a:t>
            </a:r>
            <a:endParaRPr sz="1150">
              <a:latin typeface="Wingdings"/>
              <a:cs typeface="Wingdings"/>
            </a:endParaRPr>
          </a:p>
          <a:p>
            <a:pPr>
              <a:lnSpc>
                <a:spcPct val="100000"/>
              </a:lnSpc>
              <a:spcBef>
                <a:spcPts val="30"/>
              </a:spcBef>
            </a:pPr>
            <a:endParaRPr sz="1600">
              <a:latin typeface="Times New Roman"/>
              <a:cs typeface="Times New Roman"/>
            </a:endParaRPr>
          </a:p>
          <a:p>
            <a:pPr marL="140335">
              <a:lnSpc>
                <a:spcPct val="100000"/>
              </a:lnSpc>
              <a:spcBef>
                <a:spcPts val="5"/>
              </a:spcBef>
            </a:pPr>
            <a:r>
              <a:rPr sz="1150" spc="30" dirty="0">
                <a:solidFill>
                  <a:srgbClr val="FE8637"/>
                </a:solidFill>
                <a:latin typeface="Wingdings"/>
                <a:cs typeface="Wingdings"/>
              </a:rPr>
              <a:t></a:t>
            </a:r>
            <a:endParaRPr sz="1150">
              <a:latin typeface="Wingdings"/>
              <a:cs typeface="Wingding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546100" y="809625"/>
            <a:ext cx="4850504" cy="5562600"/>
          </a:xfrm>
        </p:spPr>
        <p:txBody>
          <a:bodyPr/>
          <a:lstStyle/>
          <a:p>
            <a:pPr marL="355600" marR="5080" indent="-342900">
              <a:lnSpc>
                <a:spcPct val="100000"/>
              </a:lnSpc>
              <a:spcBef>
                <a:spcPts val="95"/>
              </a:spcBef>
              <a:buChar char="•"/>
              <a:tabLst>
                <a:tab pos="354965" algn="l"/>
                <a:tab pos="355600" algn="l"/>
                <a:tab pos="1144905" algn="l"/>
              </a:tabLst>
            </a:pPr>
            <a:r>
              <a:rPr lang="tr-TR" sz="3200" spc="-325" dirty="0">
                <a:latin typeface="+mn-lt"/>
              </a:rPr>
              <a:t>RNA	</a:t>
            </a:r>
            <a:r>
              <a:rPr lang="tr-TR" sz="3200" spc="-135" dirty="0">
                <a:latin typeface="+mn-lt"/>
              </a:rPr>
              <a:t>sentezi </a:t>
            </a:r>
            <a:r>
              <a:rPr lang="tr-TR" sz="3200" spc="-15" dirty="0">
                <a:latin typeface="+mn-lt"/>
              </a:rPr>
              <a:t>bir </a:t>
            </a:r>
            <a:r>
              <a:rPr lang="tr-TR" sz="3200" spc="-95" dirty="0">
                <a:latin typeface="+mn-lt"/>
              </a:rPr>
              <a:t>transkripsiyon </a:t>
            </a:r>
            <a:r>
              <a:rPr lang="tr-TR" sz="3200" spc="-160" dirty="0">
                <a:latin typeface="+mn-lt"/>
              </a:rPr>
              <a:t>kabarcığı</a:t>
            </a:r>
            <a:r>
              <a:rPr lang="tr-TR" sz="3200" spc="-335" dirty="0">
                <a:latin typeface="+mn-lt"/>
              </a:rPr>
              <a:t> </a:t>
            </a:r>
            <a:r>
              <a:rPr lang="tr-TR" sz="3200" spc="-90" dirty="0">
                <a:solidFill>
                  <a:srgbClr val="FF0000"/>
                </a:solidFill>
                <a:latin typeface="+mn-lt"/>
              </a:rPr>
              <a:t>(</a:t>
            </a:r>
            <a:r>
              <a:rPr lang="tr-TR" sz="3200" spc="-90" dirty="0" err="1">
                <a:solidFill>
                  <a:srgbClr val="FF0000"/>
                </a:solidFill>
                <a:latin typeface="+mn-lt"/>
              </a:rPr>
              <a:t>bubble</a:t>
            </a:r>
            <a:r>
              <a:rPr lang="tr-TR" sz="3200" spc="-90" dirty="0">
                <a:solidFill>
                  <a:srgbClr val="FF0000"/>
                </a:solidFill>
                <a:latin typeface="+mn-lt"/>
              </a:rPr>
              <a:t>)  </a:t>
            </a:r>
            <a:r>
              <a:rPr lang="tr-TR" sz="3200" spc="-95" dirty="0">
                <a:latin typeface="+mn-lt"/>
              </a:rPr>
              <a:t>içinde</a:t>
            </a:r>
            <a:r>
              <a:rPr lang="tr-TR" sz="3200" spc="-155" dirty="0">
                <a:latin typeface="+mn-lt"/>
              </a:rPr>
              <a:t> </a:t>
            </a:r>
            <a:r>
              <a:rPr lang="tr-TR" sz="3200" spc="-145" dirty="0">
                <a:latin typeface="+mn-lt"/>
              </a:rPr>
              <a:t>gerçekleşir.</a:t>
            </a:r>
            <a:endParaRPr lang="tr-TR" sz="3200" dirty="0">
              <a:latin typeface="+mn-lt"/>
            </a:endParaRPr>
          </a:p>
          <a:p>
            <a:pPr marL="355600" marR="66675" indent="-342900">
              <a:lnSpc>
                <a:spcPct val="100000"/>
              </a:lnSpc>
              <a:spcBef>
                <a:spcPts val="675"/>
              </a:spcBef>
              <a:buChar char="•"/>
              <a:tabLst>
                <a:tab pos="354965" algn="l"/>
                <a:tab pos="355600" algn="l"/>
              </a:tabLst>
            </a:pPr>
            <a:r>
              <a:rPr lang="tr-TR" sz="3200" spc="-220" dirty="0">
                <a:latin typeface="+mn-lt"/>
              </a:rPr>
              <a:t>Bu </a:t>
            </a:r>
            <a:r>
              <a:rPr lang="tr-TR" sz="3200" spc="-130" dirty="0">
                <a:latin typeface="+mn-lt"/>
              </a:rPr>
              <a:t>kabarcıkta </a:t>
            </a:r>
            <a:r>
              <a:rPr lang="tr-TR" sz="3200" spc="-265" dirty="0">
                <a:latin typeface="+mn-lt"/>
              </a:rPr>
              <a:t>DNA </a:t>
            </a:r>
            <a:r>
              <a:rPr lang="tr-TR" sz="3200" spc="-140" dirty="0">
                <a:latin typeface="+mn-lt"/>
              </a:rPr>
              <a:t>sarmalı geçici </a:t>
            </a:r>
            <a:r>
              <a:rPr lang="tr-TR" sz="3200" spc="-114" dirty="0">
                <a:latin typeface="+mn-lt"/>
              </a:rPr>
              <a:t>olarak </a:t>
            </a:r>
            <a:r>
              <a:rPr lang="tr-TR" sz="3200" spc="-105" dirty="0">
                <a:latin typeface="+mn-lt"/>
              </a:rPr>
              <a:t>dallarına  </a:t>
            </a:r>
            <a:r>
              <a:rPr lang="tr-TR" sz="3200" spc="-85" dirty="0">
                <a:latin typeface="+mn-lt"/>
              </a:rPr>
              <a:t>ayrılır </a:t>
            </a:r>
            <a:r>
              <a:rPr lang="tr-TR" sz="3200" spc="-170" dirty="0">
                <a:latin typeface="+mn-lt"/>
              </a:rPr>
              <a:t>ve </a:t>
            </a:r>
            <a:r>
              <a:rPr lang="tr-TR" sz="3200" spc="-90" dirty="0">
                <a:latin typeface="+mn-lt"/>
              </a:rPr>
              <a:t>bu </a:t>
            </a:r>
            <a:r>
              <a:rPr lang="tr-TR" sz="3200" spc="-105" dirty="0">
                <a:latin typeface="+mn-lt"/>
              </a:rPr>
              <a:t>dallardan </a:t>
            </a:r>
            <a:r>
              <a:rPr lang="tr-TR" sz="3200" spc="-60" dirty="0">
                <a:latin typeface="+mn-lt"/>
              </a:rPr>
              <a:t>birisi </a:t>
            </a:r>
            <a:r>
              <a:rPr lang="tr-TR" sz="3200" spc="-125" dirty="0">
                <a:latin typeface="+mn-lt"/>
              </a:rPr>
              <a:t>kalıp </a:t>
            </a:r>
            <a:r>
              <a:rPr lang="tr-TR" sz="3200" spc="-114" dirty="0">
                <a:latin typeface="+mn-lt"/>
              </a:rPr>
              <a:t>olarak</a:t>
            </a:r>
            <a:r>
              <a:rPr lang="tr-TR" sz="3200" spc="-325" dirty="0">
                <a:latin typeface="+mn-lt"/>
              </a:rPr>
              <a:t> </a:t>
            </a:r>
            <a:r>
              <a:rPr lang="tr-TR" sz="3200" spc="-105" dirty="0">
                <a:latin typeface="+mn-lt"/>
              </a:rPr>
              <a:t>kullanılır.</a:t>
            </a:r>
            <a:endParaRPr lang="tr-TR" sz="3200" dirty="0">
              <a:latin typeface="+mn-lt"/>
            </a:endParaRPr>
          </a:p>
          <a:p>
            <a:endParaRPr lang="tr-TR" dirty="0"/>
          </a:p>
        </p:txBody>
      </p:sp>
      <p:pic>
        <p:nvPicPr>
          <p:cNvPr id="4" name="Resim 3"/>
          <p:cNvPicPr>
            <a:picLocks noChangeAspect="1"/>
          </p:cNvPicPr>
          <p:nvPr/>
        </p:nvPicPr>
        <p:blipFill>
          <a:blip r:embed="rId2"/>
          <a:stretch>
            <a:fillRect/>
          </a:stretch>
        </p:blipFill>
        <p:spPr>
          <a:xfrm>
            <a:off x="5667900" y="657225"/>
            <a:ext cx="4708000" cy="6431128"/>
          </a:xfrm>
          <a:prstGeom prst="rect">
            <a:avLst/>
          </a:prstGeom>
        </p:spPr>
      </p:pic>
    </p:spTree>
    <p:extLst>
      <p:ext uri="{BB962C8B-B14F-4D97-AF65-F5344CB8AC3E}">
        <p14:creationId xmlns:p14="http://schemas.microsoft.com/office/powerpoint/2010/main" val="36816000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ctrTitle"/>
          </p:nvPr>
        </p:nvSpPr>
        <p:spPr>
          <a:xfrm>
            <a:off x="4203700" y="1190625"/>
            <a:ext cx="2207260" cy="452755"/>
          </a:xfrm>
          <a:prstGeom prst="rect">
            <a:avLst/>
          </a:prstGeom>
        </p:spPr>
        <p:txBody>
          <a:bodyPr vert="horz" wrap="square" lIns="0" tIns="12700" rIns="0" bIns="0" rtlCol="0">
            <a:spAutoFit/>
          </a:bodyPr>
          <a:lstStyle/>
          <a:p>
            <a:pPr marL="12700">
              <a:lnSpc>
                <a:spcPct val="100000"/>
              </a:lnSpc>
              <a:spcBef>
                <a:spcPts val="100"/>
              </a:spcBef>
            </a:pPr>
            <a:r>
              <a:rPr sz="2800" spc="-160" dirty="0"/>
              <a:t>TATA </a:t>
            </a:r>
            <a:r>
              <a:rPr sz="2800" spc="-5" dirty="0"/>
              <a:t>Kutusu</a:t>
            </a:r>
            <a:endParaRPr sz="2800"/>
          </a:p>
        </p:txBody>
      </p:sp>
      <p:sp>
        <p:nvSpPr>
          <p:cNvPr id="9" name="object 9"/>
          <p:cNvSpPr txBox="1"/>
          <p:nvPr/>
        </p:nvSpPr>
        <p:spPr>
          <a:xfrm>
            <a:off x="926480" y="1772074"/>
            <a:ext cx="3829050" cy="4704715"/>
          </a:xfrm>
          <a:prstGeom prst="rect">
            <a:avLst/>
          </a:prstGeom>
        </p:spPr>
        <p:txBody>
          <a:bodyPr vert="horz" wrap="square" lIns="0" tIns="12700" rIns="0" bIns="0" rtlCol="0">
            <a:spAutoFit/>
          </a:bodyPr>
          <a:lstStyle/>
          <a:p>
            <a:pPr marL="286385" marR="5080" indent="-273685">
              <a:lnSpc>
                <a:spcPct val="150000"/>
              </a:lnSpc>
              <a:spcBef>
                <a:spcPts val="100"/>
              </a:spcBef>
              <a:buClr>
                <a:srgbClr val="FE8637"/>
              </a:buClr>
              <a:buSzPct val="70454"/>
              <a:buFont typeface="Wingdings"/>
              <a:buChar char=""/>
              <a:tabLst>
                <a:tab pos="287020" algn="l"/>
              </a:tabLst>
            </a:pPr>
            <a:r>
              <a:rPr sz="2200" spc="-5" dirty="0">
                <a:latin typeface="Arial"/>
                <a:cs typeface="Arial"/>
              </a:rPr>
              <a:t>Transkripsiyonun </a:t>
            </a:r>
            <a:r>
              <a:rPr sz="2200" dirty="0">
                <a:latin typeface="Arial"/>
                <a:cs typeface="Arial"/>
              </a:rPr>
              <a:t>başlama  </a:t>
            </a:r>
            <a:r>
              <a:rPr sz="2200" spc="-5" dirty="0">
                <a:latin typeface="Arial"/>
                <a:cs typeface="Arial"/>
              </a:rPr>
              <a:t>noktasından 30 nükleotit </a:t>
            </a:r>
            <a:r>
              <a:rPr sz="2200" dirty="0">
                <a:latin typeface="Arial"/>
                <a:cs typeface="Arial"/>
              </a:rPr>
              <a:t>çifti  </a:t>
            </a:r>
            <a:r>
              <a:rPr sz="2200" spc="-5" dirty="0">
                <a:latin typeface="Arial"/>
                <a:cs typeface="Arial"/>
              </a:rPr>
              <a:t>yukarıda </a:t>
            </a:r>
            <a:r>
              <a:rPr sz="2200" spc="-20" dirty="0">
                <a:latin typeface="Arial"/>
                <a:cs typeface="Arial"/>
              </a:rPr>
              <a:t>bulunur.</a:t>
            </a:r>
            <a:endParaRPr sz="2200" dirty="0">
              <a:latin typeface="Arial"/>
              <a:cs typeface="Arial"/>
            </a:endParaRPr>
          </a:p>
          <a:p>
            <a:pPr marL="286385" marR="133985" indent="-273685">
              <a:lnSpc>
                <a:spcPct val="150000"/>
              </a:lnSpc>
              <a:spcBef>
                <a:spcPts val="600"/>
              </a:spcBef>
              <a:buClr>
                <a:srgbClr val="FE8637"/>
              </a:buClr>
              <a:buSzPct val="70454"/>
              <a:buFont typeface="Wingdings"/>
              <a:buChar char=""/>
              <a:tabLst>
                <a:tab pos="287020" algn="l"/>
              </a:tabLst>
            </a:pPr>
            <a:r>
              <a:rPr sz="2200" spc="-5" dirty="0">
                <a:latin typeface="Arial"/>
                <a:cs typeface="Arial"/>
              </a:rPr>
              <a:t>Dizi </a:t>
            </a:r>
            <a:r>
              <a:rPr sz="2200" dirty="0">
                <a:latin typeface="Arial"/>
                <a:cs typeface="Arial"/>
              </a:rPr>
              <a:t>tamamen A ve</a:t>
            </a:r>
            <a:r>
              <a:rPr sz="2200" spc="-375" dirty="0">
                <a:latin typeface="Arial"/>
                <a:cs typeface="Arial"/>
              </a:rPr>
              <a:t> </a:t>
            </a:r>
            <a:r>
              <a:rPr sz="2200" dirty="0">
                <a:latin typeface="Arial"/>
                <a:cs typeface="Arial"/>
              </a:rPr>
              <a:t>T’lerden  </a:t>
            </a:r>
            <a:r>
              <a:rPr sz="2200" spc="-20" dirty="0">
                <a:latin typeface="Arial"/>
                <a:cs typeface="Arial"/>
              </a:rPr>
              <a:t>oluşur.</a:t>
            </a:r>
            <a:endParaRPr sz="2200" dirty="0">
              <a:latin typeface="Arial"/>
              <a:cs typeface="Arial"/>
            </a:endParaRPr>
          </a:p>
          <a:p>
            <a:pPr marL="286385" marR="190500" indent="-273685">
              <a:lnSpc>
                <a:spcPct val="150000"/>
              </a:lnSpc>
              <a:spcBef>
                <a:spcPts val="600"/>
              </a:spcBef>
              <a:buClr>
                <a:srgbClr val="FE8637"/>
              </a:buClr>
              <a:buSzPct val="70454"/>
              <a:buFont typeface="Wingdings"/>
              <a:buChar char=""/>
              <a:tabLst>
                <a:tab pos="287020" algn="l"/>
              </a:tabLst>
            </a:pPr>
            <a:r>
              <a:rPr sz="2200" b="1" i="1" dirty="0">
                <a:latin typeface="Arial"/>
                <a:cs typeface="Arial"/>
              </a:rPr>
              <a:t>Fonksiyonu </a:t>
            </a:r>
            <a:r>
              <a:rPr sz="2200" dirty="0">
                <a:latin typeface="Arial"/>
                <a:cs typeface="Arial"/>
              </a:rPr>
              <a:t>sarmalın  çözülmesini</a:t>
            </a:r>
            <a:r>
              <a:rPr sz="2200" spc="-95" dirty="0">
                <a:latin typeface="Arial"/>
                <a:cs typeface="Arial"/>
              </a:rPr>
              <a:t> </a:t>
            </a:r>
            <a:r>
              <a:rPr sz="2200" dirty="0">
                <a:latin typeface="Arial"/>
                <a:cs typeface="Arial"/>
              </a:rPr>
              <a:t>kolaylaştırarak  transkripsiyonun </a:t>
            </a:r>
            <a:r>
              <a:rPr sz="2200" spc="-5" dirty="0">
                <a:latin typeface="Arial"/>
                <a:cs typeface="Arial"/>
              </a:rPr>
              <a:t>başlama  noktasını</a:t>
            </a:r>
            <a:r>
              <a:rPr sz="2200" spc="-10" dirty="0">
                <a:latin typeface="Arial"/>
                <a:cs typeface="Arial"/>
              </a:rPr>
              <a:t> </a:t>
            </a:r>
            <a:r>
              <a:rPr sz="2200" dirty="0">
                <a:latin typeface="Arial"/>
                <a:cs typeface="Arial"/>
              </a:rPr>
              <a:t>belirlemek</a:t>
            </a:r>
          </a:p>
        </p:txBody>
      </p:sp>
      <p:sp>
        <p:nvSpPr>
          <p:cNvPr id="11" name="object 11"/>
          <p:cNvSpPr/>
          <p:nvPr/>
        </p:nvSpPr>
        <p:spPr>
          <a:xfrm>
            <a:off x="4889500" y="2409825"/>
            <a:ext cx="5803899" cy="43434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ctrTitle"/>
          </p:nvPr>
        </p:nvSpPr>
        <p:spPr>
          <a:xfrm>
            <a:off x="927100" y="200025"/>
            <a:ext cx="2064385" cy="407034"/>
          </a:xfrm>
          <a:prstGeom prst="rect">
            <a:avLst/>
          </a:prstGeom>
        </p:spPr>
        <p:txBody>
          <a:bodyPr vert="horz" wrap="square" lIns="0" tIns="12700" rIns="0" bIns="0" rtlCol="0">
            <a:spAutoFit/>
          </a:bodyPr>
          <a:lstStyle/>
          <a:p>
            <a:pPr marL="12700">
              <a:lnSpc>
                <a:spcPct val="100000"/>
              </a:lnSpc>
              <a:spcBef>
                <a:spcPts val="100"/>
              </a:spcBef>
            </a:pPr>
            <a:r>
              <a:rPr sz="2500" spc="-50" dirty="0"/>
              <a:t>CAAT</a:t>
            </a:r>
            <a:r>
              <a:rPr sz="2500" spc="-75" dirty="0"/>
              <a:t> </a:t>
            </a:r>
            <a:r>
              <a:rPr sz="2500" spc="-5" dirty="0"/>
              <a:t>Kutusu</a:t>
            </a:r>
            <a:endParaRPr sz="2500" dirty="0"/>
          </a:p>
        </p:txBody>
      </p:sp>
      <p:sp>
        <p:nvSpPr>
          <p:cNvPr id="9" name="object 9"/>
          <p:cNvSpPr txBox="1"/>
          <p:nvPr/>
        </p:nvSpPr>
        <p:spPr>
          <a:xfrm>
            <a:off x="927100" y="733425"/>
            <a:ext cx="7039609" cy="2921000"/>
          </a:xfrm>
          <a:prstGeom prst="rect">
            <a:avLst/>
          </a:prstGeom>
        </p:spPr>
        <p:txBody>
          <a:bodyPr vert="horz" wrap="square" lIns="0" tIns="12700" rIns="0" bIns="0" rtlCol="0">
            <a:spAutoFit/>
          </a:bodyPr>
          <a:lstStyle/>
          <a:p>
            <a:pPr marL="285115" marR="5080" indent="-272415">
              <a:lnSpc>
                <a:spcPct val="150000"/>
              </a:lnSpc>
              <a:spcBef>
                <a:spcPts val="100"/>
              </a:spcBef>
              <a:buClr>
                <a:srgbClr val="FE8637"/>
              </a:buClr>
              <a:buSzPct val="70000"/>
              <a:buFont typeface="Wingdings"/>
              <a:buChar char=""/>
              <a:tabLst>
                <a:tab pos="285750" algn="l"/>
              </a:tabLst>
            </a:pPr>
            <a:r>
              <a:rPr sz="2000" spc="-5" dirty="0">
                <a:latin typeface="Arial"/>
                <a:cs typeface="Arial"/>
              </a:rPr>
              <a:t>Promotorun içinde , transkripsiyonun başlama noktasının </a:t>
            </a:r>
            <a:r>
              <a:rPr sz="2000" spc="-10" dirty="0">
                <a:latin typeface="Arial"/>
                <a:cs typeface="Arial"/>
              </a:rPr>
              <a:t>80  </a:t>
            </a:r>
            <a:r>
              <a:rPr sz="2000" spc="-5" dirty="0">
                <a:latin typeface="Arial"/>
                <a:cs typeface="Arial"/>
              </a:rPr>
              <a:t>nükleotit yukarısında yer</a:t>
            </a:r>
            <a:r>
              <a:rPr sz="2000" spc="-30" dirty="0">
                <a:latin typeface="Arial"/>
                <a:cs typeface="Arial"/>
              </a:rPr>
              <a:t> </a:t>
            </a:r>
            <a:r>
              <a:rPr sz="2000" spc="-50" dirty="0">
                <a:latin typeface="Arial"/>
                <a:cs typeface="Arial"/>
              </a:rPr>
              <a:t>alır.</a:t>
            </a:r>
            <a:endParaRPr sz="2000" dirty="0">
              <a:latin typeface="Arial"/>
              <a:cs typeface="Arial"/>
            </a:endParaRPr>
          </a:p>
          <a:p>
            <a:pPr marL="285115" indent="-272415">
              <a:lnSpc>
                <a:spcPct val="100000"/>
              </a:lnSpc>
              <a:spcBef>
                <a:spcPts val="1800"/>
              </a:spcBef>
              <a:buClr>
                <a:srgbClr val="FE8637"/>
              </a:buClr>
              <a:buSzPct val="70000"/>
              <a:buFont typeface="Wingdings"/>
              <a:buChar char=""/>
              <a:tabLst>
                <a:tab pos="285750" algn="l"/>
              </a:tabLst>
            </a:pPr>
            <a:r>
              <a:rPr sz="2000" spc="-5" dirty="0">
                <a:latin typeface="Arial"/>
                <a:cs typeface="Arial"/>
              </a:rPr>
              <a:t>Bu yapı </a:t>
            </a:r>
            <a:r>
              <a:rPr sz="2000" spc="-20" dirty="0">
                <a:latin typeface="Arial"/>
                <a:cs typeface="Arial"/>
              </a:rPr>
              <a:t>GGCCAATCT </a:t>
            </a:r>
            <a:r>
              <a:rPr sz="2000" spc="-5" dirty="0">
                <a:latin typeface="Arial"/>
                <a:cs typeface="Arial"/>
              </a:rPr>
              <a:t>dizisi</a:t>
            </a:r>
            <a:r>
              <a:rPr sz="2000" spc="5" dirty="0">
                <a:latin typeface="Arial"/>
                <a:cs typeface="Arial"/>
              </a:rPr>
              <a:t> </a:t>
            </a:r>
            <a:r>
              <a:rPr sz="2000" spc="-20" dirty="0">
                <a:latin typeface="Arial"/>
                <a:cs typeface="Arial"/>
              </a:rPr>
              <a:t>içerir.</a:t>
            </a:r>
            <a:endParaRPr sz="2000" dirty="0">
              <a:latin typeface="Arial"/>
              <a:cs typeface="Arial"/>
            </a:endParaRPr>
          </a:p>
          <a:p>
            <a:pPr marL="285115" marR="96520" indent="-272415" algn="just">
              <a:lnSpc>
                <a:spcPct val="150000"/>
              </a:lnSpc>
              <a:spcBef>
                <a:spcPts val="600"/>
              </a:spcBef>
              <a:buClr>
                <a:srgbClr val="FE8637"/>
              </a:buClr>
              <a:buSzPct val="70000"/>
              <a:buFont typeface="Wingdings"/>
              <a:buChar char=""/>
              <a:tabLst>
                <a:tab pos="285750" algn="l"/>
              </a:tabLst>
            </a:pPr>
            <a:r>
              <a:rPr sz="2000" b="1" i="1" spc="-5" dirty="0">
                <a:latin typeface="Arial"/>
                <a:cs typeface="Arial"/>
              </a:rPr>
              <a:t>Fonksiyonu</a:t>
            </a:r>
            <a:r>
              <a:rPr sz="2000" spc="-5" dirty="0">
                <a:latin typeface="Arial"/>
                <a:cs typeface="Arial"/>
              </a:rPr>
              <a:t>, </a:t>
            </a:r>
            <a:r>
              <a:rPr sz="2000" spc="-120" dirty="0">
                <a:latin typeface="Arial"/>
                <a:cs typeface="Arial"/>
              </a:rPr>
              <a:t>TATA </a:t>
            </a:r>
            <a:r>
              <a:rPr sz="2000" spc="-10" dirty="0">
                <a:latin typeface="Arial"/>
                <a:cs typeface="Arial"/>
              </a:rPr>
              <a:t>kutusu </a:t>
            </a:r>
            <a:r>
              <a:rPr sz="2000" spc="-5" dirty="0">
                <a:latin typeface="Arial"/>
                <a:cs typeface="Arial"/>
              </a:rPr>
              <a:t>ile </a:t>
            </a:r>
            <a:r>
              <a:rPr sz="2000" spc="-10" dirty="0">
                <a:latin typeface="Arial"/>
                <a:cs typeface="Arial"/>
              </a:rPr>
              <a:t>beraber regülatör bölgelerde  promotorun </a:t>
            </a:r>
            <a:r>
              <a:rPr sz="2000" spc="-5" dirty="0">
                <a:latin typeface="Arial"/>
                <a:cs typeface="Arial"/>
              </a:rPr>
              <a:t>(RNA </a:t>
            </a:r>
            <a:r>
              <a:rPr sz="2000" spc="-10" dirty="0">
                <a:latin typeface="Arial"/>
                <a:cs typeface="Arial"/>
              </a:rPr>
              <a:t>polimeraz </a:t>
            </a:r>
            <a:r>
              <a:rPr sz="2000" spc="-5" dirty="0">
                <a:latin typeface="Arial"/>
                <a:cs typeface="Arial"/>
              </a:rPr>
              <a:t>II’ nin bağlandığı bölge) verimli  çalışmasını</a:t>
            </a:r>
            <a:r>
              <a:rPr sz="2000" spc="-25" dirty="0">
                <a:latin typeface="Arial"/>
                <a:cs typeface="Arial"/>
              </a:rPr>
              <a:t> </a:t>
            </a:r>
            <a:r>
              <a:rPr sz="2000" spc="-5" dirty="0">
                <a:latin typeface="Arial"/>
                <a:cs typeface="Arial"/>
              </a:rPr>
              <a:t>sağlamaktır</a:t>
            </a:r>
            <a:endParaRPr sz="2000" dirty="0">
              <a:latin typeface="Arial"/>
              <a:cs typeface="Arial"/>
            </a:endParaRPr>
          </a:p>
        </p:txBody>
      </p:sp>
      <p:sp>
        <p:nvSpPr>
          <p:cNvPr id="10" name="object 10"/>
          <p:cNvSpPr/>
          <p:nvPr/>
        </p:nvSpPr>
        <p:spPr>
          <a:xfrm>
            <a:off x="165100" y="3804681"/>
            <a:ext cx="10363200" cy="332954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ctrTitle"/>
          </p:nvPr>
        </p:nvSpPr>
        <p:spPr>
          <a:xfrm>
            <a:off x="4281817" y="792733"/>
            <a:ext cx="2259330" cy="513080"/>
          </a:xfrm>
          <a:prstGeom prst="rect">
            <a:avLst/>
          </a:prstGeom>
        </p:spPr>
        <p:txBody>
          <a:bodyPr vert="horz" wrap="square" lIns="0" tIns="12065" rIns="0" bIns="0" rtlCol="0">
            <a:spAutoFit/>
          </a:bodyPr>
          <a:lstStyle/>
          <a:p>
            <a:pPr marL="12700">
              <a:lnSpc>
                <a:spcPct val="100000"/>
              </a:lnSpc>
              <a:spcBef>
                <a:spcPts val="95"/>
              </a:spcBef>
            </a:pPr>
            <a:r>
              <a:rPr sz="3200" spc="-5" dirty="0"/>
              <a:t>Enhan</a:t>
            </a:r>
            <a:r>
              <a:rPr sz="3200" spc="-10" dirty="0"/>
              <a:t>sırlar</a:t>
            </a:r>
            <a:endParaRPr sz="3200"/>
          </a:p>
        </p:txBody>
      </p:sp>
      <p:sp>
        <p:nvSpPr>
          <p:cNvPr id="9" name="object 9"/>
          <p:cNvSpPr txBox="1"/>
          <p:nvPr/>
        </p:nvSpPr>
        <p:spPr>
          <a:xfrm>
            <a:off x="1310779" y="1461465"/>
            <a:ext cx="7228205" cy="2463800"/>
          </a:xfrm>
          <a:prstGeom prst="rect">
            <a:avLst/>
          </a:prstGeom>
        </p:spPr>
        <p:txBody>
          <a:bodyPr vert="horz" wrap="square" lIns="0" tIns="12700" rIns="0" bIns="0" rtlCol="0">
            <a:spAutoFit/>
          </a:bodyPr>
          <a:lstStyle/>
          <a:p>
            <a:pPr marL="285115" marR="515620" indent="-272415">
              <a:lnSpc>
                <a:spcPct val="150000"/>
              </a:lnSpc>
              <a:spcBef>
                <a:spcPts val="100"/>
              </a:spcBef>
              <a:buClr>
                <a:srgbClr val="FE8637"/>
              </a:buClr>
              <a:buSzPct val="70000"/>
              <a:buFont typeface="Wingdings"/>
              <a:buChar char=""/>
              <a:tabLst>
                <a:tab pos="285750" algn="l"/>
                <a:tab pos="2588260" algn="l"/>
                <a:tab pos="6436360" algn="l"/>
              </a:tabLst>
            </a:pPr>
            <a:r>
              <a:rPr sz="2000" spc="-5" dirty="0">
                <a:latin typeface="Arial"/>
                <a:cs typeface="Arial"/>
              </a:rPr>
              <a:t>Genellikle</a:t>
            </a:r>
            <a:r>
              <a:rPr sz="2000" spc="20" dirty="0">
                <a:latin typeface="Arial"/>
                <a:cs typeface="Arial"/>
              </a:rPr>
              <a:t> </a:t>
            </a:r>
            <a:r>
              <a:rPr sz="2000" spc="-10" dirty="0">
                <a:latin typeface="Arial"/>
                <a:cs typeface="Arial"/>
              </a:rPr>
              <a:t>bi</a:t>
            </a:r>
            <a:r>
              <a:rPr sz="2000" spc="-5" dirty="0">
                <a:latin typeface="Arial"/>
                <a:cs typeface="Arial"/>
              </a:rPr>
              <a:t>r</a:t>
            </a:r>
            <a:r>
              <a:rPr sz="2000" dirty="0">
                <a:latin typeface="Arial"/>
                <a:cs typeface="Arial"/>
              </a:rPr>
              <a:t> </a:t>
            </a:r>
            <a:r>
              <a:rPr sz="2000" spc="-10" dirty="0">
                <a:latin typeface="Arial"/>
                <a:cs typeface="Arial"/>
              </a:rPr>
              <a:t>geni</a:t>
            </a:r>
            <a:r>
              <a:rPr sz="2000" spc="-5" dirty="0">
                <a:latin typeface="Arial"/>
                <a:cs typeface="Arial"/>
              </a:rPr>
              <a:t>n</a:t>
            </a:r>
            <a:r>
              <a:rPr sz="2000" dirty="0">
                <a:latin typeface="Arial"/>
                <a:cs typeface="Arial"/>
              </a:rPr>
              <a:t>	</a:t>
            </a:r>
            <a:r>
              <a:rPr sz="2000" spc="-5" dirty="0">
                <a:latin typeface="Arial"/>
                <a:cs typeface="Arial"/>
              </a:rPr>
              <a:t>çok</a:t>
            </a:r>
            <a:r>
              <a:rPr sz="2000" spc="-10" dirty="0">
                <a:latin typeface="Arial"/>
                <a:cs typeface="Arial"/>
              </a:rPr>
              <a:t> </a:t>
            </a:r>
            <a:r>
              <a:rPr sz="2000" spc="-5" dirty="0">
                <a:latin typeface="Arial"/>
                <a:cs typeface="Arial"/>
              </a:rPr>
              <a:t>yuka</a:t>
            </a:r>
            <a:r>
              <a:rPr sz="2000" spc="-10" dirty="0">
                <a:latin typeface="Arial"/>
                <a:cs typeface="Arial"/>
              </a:rPr>
              <a:t>r</a:t>
            </a:r>
            <a:r>
              <a:rPr sz="2000" spc="-5" dirty="0">
                <a:latin typeface="Arial"/>
                <a:cs typeface="Arial"/>
              </a:rPr>
              <a:t>ısı</a:t>
            </a:r>
            <a:r>
              <a:rPr sz="2000" spc="-10" dirty="0">
                <a:latin typeface="Arial"/>
                <a:cs typeface="Arial"/>
              </a:rPr>
              <a:t>nd</a:t>
            </a:r>
            <a:r>
              <a:rPr sz="2000" spc="-5" dirty="0">
                <a:latin typeface="Arial"/>
                <a:cs typeface="Arial"/>
              </a:rPr>
              <a:t>a</a:t>
            </a:r>
            <a:r>
              <a:rPr sz="2000" spc="-20" dirty="0">
                <a:latin typeface="Arial"/>
                <a:cs typeface="Arial"/>
              </a:rPr>
              <a:t> </a:t>
            </a:r>
            <a:r>
              <a:rPr sz="2000" spc="-10" dirty="0">
                <a:latin typeface="Arial"/>
                <a:cs typeface="Arial"/>
              </a:rPr>
              <a:t>yad</a:t>
            </a:r>
            <a:r>
              <a:rPr sz="2000" spc="-5" dirty="0">
                <a:latin typeface="Arial"/>
                <a:cs typeface="Arial"/>
              </a:rPr>
              <a:t>a aş</a:t>
            </a:r>
            <a:r>
              <a:rPr sz="2000" spc="-10" dirty="0">
                <a:latin typeface="Arial"/>
                <a:cs typeface="Arial"/>
              </a:rPr>
              <a:t>ağ</a:t>
            </a:r>
            <a:r>
              <a:rPr sz="2000" spc="-5" dirty="0">
                <a:latin typeface="Arial"/>
                <a:cs typeface="Arial"/>
              </a:rPr>
              <a:t>ısı</a:t>
            </a:r>
            <a:r>
              <a:rPr sz="2000" spc="-10" dirty="0">
                <a:latin typeface="Arial"/>
                <a:cs typeface="Arial"/>
              </a:rPr>
              <a:t>nd</a:t>
            </a:r>
            <a:r>
              <a:rPr sz="2000" spc="-5" dirty="0">
                <a:latin typeface="Arial"/>
                <a:cs typeface="Arial"/>
              </a:rPr>
              <a:t>a</a:t>
            </a:r>
            <a:r>
              <a:rPr sz="2000" dirty="0">
                <a:latin typeface="Arial"/>
                <a:cs typeface="Arial"/>
              </a:rPr>
              <a:t>	</a:t>
            </a:r>
            <a:r>
              <a:rPr sz="2000" spc="-5" dirty="0">
                <a:latin typeface="Arial"/>
                <a:cs typeface="Arial"/>
              </a:rPr>
              <a:t>ve  hatta içinde</a:t>
            </a:r>
            <a:r>
              <a:rPr sz="2000" spc="-10" dirty="0">
                <a:latin typeface="Arial"/>
                <a:cs typeface="Arial"/>
              </a:rPr>
              <a:t> </a:t>
            </a:r>
            <a:r>
              <a:rPr sz="2000" spc="-15" dirty="0">
                <a:latin typeface="Arial"/>
                <a:cs typeface="Arial"/>
              </a:rPr>
              <a:t>bulunabilirler.</a:t>
            </a:r>
            <a:endParaRPr sz="2000" dirty="0">
              <a:latin typeface="Arial"/>
              <a:cs typeface="Arial"/>
            </a:endParaRPr>
          </a:p>
          <a:p>
            <a:pPr marL="285115" indent="-272415">
              <a:lnSpc>
                <a:spcPct val="100000"/>
              </a:lnSpc>
              <a:spcBef>
                <a:spcPts val="1800"/>
              </a:spcBef>
              <a:buClr>
                <a:srgbClr val="FE8637"/>
              </a:buClr>
              <a:buSzPct val="70000"/>
              <a:buFont typeface="Wingdings"/>
              <a:buChar char=""/>
              <a:tabLst>
                <a:tab pos="285750" algn="l"/>
              </a:tabLst>
            </a:pPr>
            <a:r>
              <a:rPr sz="2000" spc="-10" dirty="0">
                <a:latin typeface="Arial"/>
                <a:cs typeface="Arial"/>
              </a:rPr>
              <a:t>Transkripsiyonu uzaktan </a:t>
            </a:r>
            <a:r>
              <a:rPr sz="2000" spc="-5" dirty="0">
                <a:latin typeface="Arial"/>
                <a:cs typeface="Arial"/>
              </a:rPr>
              <a:t>kontrol etme </a:t>
            </a:r>
            <a:r>
              <a:rPr sz="2000" spc="-10" dirty="0">
                <a:latin typeface="Arial"/>
                <a:cs typeface="Arial"/>
              </a:rPr>
              <a:t>potansiyeline</a:t>
            </a:r>
            <a:r>
              <a:rPr sz="2000" spc="95" dirty="0">
                <a:latin typeface="Arial"/>
                <a:cs typeface="Arial"/>
              </a:rPr>
              <a:t> </a:t>
            </a:r>
            <a:r>
              <a:rPr sz="2000" spc="-10" dirty="0">
                <a:latin typeface="Arial"/>
                <a:cs typeface="Arial"/>
              </a:rPr>
              <a:t>sahiptirler</a:t>
            </a:r>
            <a:endParaRPr sz="2000" dirty="0">
              <a:latin typeface="Arial"/>
              <a:cs typeface="Arial"/>
            </a:endParaRPr>
          </a:p>
          <a:p>
            <a:pPr marL="285115" marR="133985" indent="-272415">
              <a:lnSpc>
                <a:spcPct val="150000"/>
              </a:lnSpc>
              <a:spcBef>
                <a:spcPts val="600"/>
              </a:spcBef>
              <a:buClr>
                <a:srgbClr val="FE8637"/>
              </a:buClr>
              <a:buSzPct val="70000"/>
              <a:buFont typeface="Wingdings"/>
              <a:buChar char=""/>
              <a:tabLst>
                <a:tab pos="285750" algn="l"/>
              </a:tabLst>
            </a:pPr>
            <a:r>
              <a:rPr sz="2000" spc="-5" dirty="0">
                <a:latin typeface="Arial"/>
                <a:cs typeface="Arial"/>
              </a:rPr>
              <a:t>Kalıba </a:t>
            </a:r>
            <a:r>
              <a:rPr sz="2000" spc="-10" dirty="0">
                <a:latin typeface="Arial"/>
                <a:cs typeface="Arial"/>
              </a:rPr>
              <a:t>bağlanmada </a:t>
            </a:r>
            <a:r>
              <a:rPr sz="2000" spc="-5" dirty="0">
                <a:latin typeface="Arial"/>
                <a:cs typeface="Arial"/>
              </a:rPr>
              <a:t>doğrudan rol </a:t>
            </a:r>
            <a:r>
              <a:rPr sz="2000" spc="-10" dirty="0">
                <a:latin typeface="Arial"/>
                <a:cs typeface="Arial"/>
              </a:rPr>
              <a:t>oynamasa </a:t>
            </a:r>
            <a:r>
              <a:rPr sz="2000" spc="-5" dirty="0">
                <a:latin typeface="Arial"/>
                <a:cs typeface="Arial"/>
              </a:rPr>
              <a:t>da ,  transkripsiyonun etkin bir </a:t>
            </a:r>
            <a:r>
              <a:rPr sz="2000" spc="-10" dirty="0">
                <a:latin typeface="Arial"/>
                <a:cs typeface="Arial"/>
              </a:rPr>
              <a:t>biçimde </a:t>
            </a:r>
            <a:r>
              <a:rPr sz="2000" spc="-5" dirty="0">
                <a:latin typeface="Arial"/>
                <a:cs typeface="Arial"/>
              </a:rPr>
              <a:t>başlamasında rol</a:t>
            </a:r>
            <a:r>
              <a:rPr sz="2000" spc="65" dirty="0">
                <a:latin typeface="Arial"/>
                <a:cs typeface="Arial"/>
              </a:rPr>
              <a:t> </a:t>
            </a:r>
            <a:r>
              <a:rPr sz="2000" spc="-20" dirty="0">
                <a:latin typeface="Arial"/>
                <a:cs typeface="Arial"/>
              </a:rPr>
              <a:t>oynarlar.</a:t>
            </a:r>
            <a:endParaRPr sz="2000" dirty="0">
              <a:latin typeface="Arial"/>
              <a:cs typeface="Arial"/>
            </a:endParaRPr>
          </a:p>
        </p:txBody>
      </p:sp>
      <p:sp>
        <p:nvSpPr>
          <p:cNvPr id="10" name="object 10"/>
          <p:cNvSpPr/>
          <p:nvPr/>
        </p:nvSpPr>
        <p:spPr>
          <a:xfrm>
            <a:off x="1459115" y="4138421"/>
            <a:ext cx="7543800" cy="1409700"/>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2754515" y="5506973"/>
            <a:ext cx="3610355" cy="14097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622300" y="200025"/>
            <a:ext cx="8625205" cy="4274820"/>
          </a:xfrm>
          <a:prstGeom prst="rect">
            <a:avLst/>
          </a:prstGeom>
        </p:spPr>
        <p:txBody>
          <a:bodyPr vert="horz" wrap="square" lIns="0" tIns="12700" rIns="0" bIns="0" rtlCol="0">
            <a:spAutoFit/>
          </a:bodyPr>
          <a:lstStyle/>
          <a:p>
            <a:pPr marL="287020" marR="439420" indent="-274320">
              <a:lnSpc>
                <a:spcPct val="140000"/>
              </a:lnSpc>
              <a:spcBef>
                <a:spcPts val="100"/>
              </a:spcBef>
              <a:buClr>
                <a:srgbClr val="FE8637"/>
              </a:buClr>
              <a:buSzPct val="68750"/>
              <a:buFont typeface="Wingdings"/>
              <a:buChar char=""/>
              <a:tabLst>
                <a:tab pos="287655" algn="l"/>
                <a:tab pos="3182620" algn="l"/>
              </a:tabLst>
            </a:pPr>
            <a:r>
              <a:rPr sz="2400" spc="-15" dirty="0">
                <a:latin typeface="Arial"/>
                <a:cs typeface="Arial"/>
              </a:rPr>
              <a:t>Transkripsiyonda </a:t>
            </a:r>
            <a:r>
              <a:rPr sz="2400" spc="-5" dirty="0">
                <a:latin typeface="Arial"/>
                <a:cs typeface="Arial"/>
              </a:rPr>
              <a:t>Cis-acting düzenleyiciler yanında “</a:t>
            </a:r>
            <a:r>
              <a:rPr sz="2400" b="1" spc="-5" dirty="0">
                <a:latin typeface="Arial"/>
                <a:cs typeface="Arial"/>
              </a:rPr>
              <a:t>trans-  acting”</a:t>
            </a:r>
            <a:r>
              <a:rPr sz="2400" b="1" spc="5" dirty="0">
                <a:latin typeface="Arial"/>
                <a:cs typeface="Arial"/>
              </a:rPr>
              <a:t> </a:t>
            </a:r>
            <a:r>
              <a:rPr sz="2400" spc="-5" dirty="0">
                <a:latin typeface="Arial"/>
                <a:cs typeface="Arial"/>
              </a:rPr>
              <a:t>faktörleri</a:t>
            </a:r>
            <a:r>
              <a:rPr sz="2400" spc="15" dirty="0">
                <a:latin typeface="Arial"/>
                <a:cs typeface="Arial"/>
              </a:rPr>
              <a:t> </a:t>
            </a:r>
            <a:r>
              <a:rPr sz="2400" spc="-5" dirty="0">
                <a:latin typeface="Arial"/>
                <a:cs typeface="Arial"/>
              </a:rPr>
              <a:t>de	</a:t>
            </a:r>
            <a:r>
              <a:rPr sz="2400" spc="-45" dirty="0">
                <a:latin typeface="Arial"/>
                <a:cs typeface="Arial"/>
              </a:rPr>
              <a:t>vardır.</a:t>
            </a:r>
            <a:endParaRPr sz="2400" dirty="0">
              <a:latin typeface="Arial"/>
              <a:cs typeface="Arial"/>
            </a:endParaRPr>
          </a:p>
          <a:p>
            <a:pPr marL="287020" marR="196215" indent="-274320">
              <a:lnSpc>
                <a:spcPct val="140000"/>
              </a:lnSpc>
              <a:spcBef>
                <a:spcPts val="600"/>
              </a:spcBef>
              <a:buClr>
                <a:srgbClr val="FE8637"/>
              </a:buClr>
              <a:buSzPct val="68750"/>
              <a:buFont typeface="Wingdings"/>
              <a:buChar char=""/>
              <a:tabLst>
                <a:tab pos="287655" algn="l"/>
              </a:tabLst>
            </a:pPr>
            <a:r>
              <a:rPr sz="2400" spc="-5" dirty="0">
                <a:latin typeface="Arial"/>
                <a:cs typeface="Arial"/>
              </a:rPr>
              <a:t>Bu faktörler RNA polimeraz II’nin kalıp </a:t>
            </a:r>
            <a:r>
              <a:rPr sz="2400" spc="-35" dirty="0">
                <a:latin typeface="Arial"/>
                <a:cs typeface="Arial"/>
              </a:rPr>
              <a:t>DNA’ya </a:t>
            </a:r>
            <a:r>
              <a:rPr sz="2400" spc="-5" dirty="0" err="1">
                <a:latin typeface="Arial"/>
                <a:cs typeface="Arial"/>
              </a:rPr>
              <a:t>bağlanarak</a:t>
            </a:r>
            <a:r>
              <a:rPr sz="2400" spc="-5" dirty="0">
                <a:latin typeface="Arial"/>
                <a:cs typeface="Arial"/>
              </a:rPr>
              <a:t> </a:t>
            </a:r>
            <a:r>
              <a:rPr sz="2400" dirty="0" err="1" smtClean="0">
                <a:latin typeface="Arial"/>
                <a:cs typeface="Arial"/>
              </a:rPr>
              <a:t>transkripsiyonun</a:t>
            </a:r>
            <a:r>
              <a:rPr sz="2400" dirty="0" smtClean="0">
                <a:latin typeface="Arial"/>
                <a:cs typeface="Arial"/>
              </a:rPr>
              <a:t> </a:t>
            </a:r>
            <a:r>
              <a:rPr sz="2400" spc="-5" dirty="0">
                <a:latin typeface="Arial"/>
                <a:cs typeface="Arial"/>
              </a:rPr>
              <a:t>başlamasına yardımcı olan </a:t>
            </a:r>
            <a:r>
              <a:rPr sz="2400" b="1" i="1" spc="-5" dirty="0">
                <a:latin typeface="Arial"/>
                <a:cs typeface="Arial"/>
              </a:rPr>
              <a:t>transkripsiyon  faktörleridir</a:t>
            </a:r>
            <a:r>
              <a:rPr sz="2400" spc="-5" dirty="0">
                <a:latin typeface="Arial"/>
                <a:cs typeface="Arial"/>
              </a:rPr>
              <a:t>.</a:t>
            </a:r>
            <a:endParaRPr sz="2400" dirty="0">
              <a:latin typeface="Arial"/>
              <a:cs typeface="Arial"/>
            </a:endParaRPr>
          </a:p>
          <a:p>
            <a:pPr marL="287020" marR="5080" indent="-274320">
              <a:lnSpc>
                <a:spcPct val="140000"/>
              </a:lnSpc>
              <a:spcBef>
                <a:spcPts val="600"/>
              </a:spcBef>
              <a:buClr>
                <a:srgbClr val="FE8637"/>
              </a:buClr>
              <a:buSzPct val="68750"/>
              <a:buFont typeface="Wingdings"/>
              <a:buChar char=""/>
              <a:tabLst>
                <a:tab pos="287655" algn="l"/>
                <a:tab pos="8273415" algn="l"/>
              </a:tabLst>
            </a:pPr>
            <a:r>
              <a:rPr sz="2400" b="1" i="1" u="heavy" spc="-5" dirty="0">
                <a:uFill>
                  <a:solidFill>
                    <a:srgbClr val="000000"/>
                  </a:solidFill>
                </a:uFill>
                <a:latin typeface="Arial"/>
                <a:cs typeface="Arial"/>
              </a:rPr>
              <a:t>RNA polimeraz II</a:t>
            </a:r>
            <a:r>
              <a:rPr sz="2400" b="1" i="1" spc="-5" dirty="0">
                <a:latin typeface="Arial"/>
                <a:cs typeface="Arial"/>
              </a:rPr>
              <a:t> transkripsiyon faktörleri olmadan  ökaryoti</a:t>
            </a:r>
            <a:r>
              <a:rPr sz="2400" b="1" i="1" dirty="0">
                <a:latin typeface="Arial"/>
                <a:cs typeface="Arial"/>
              </a:rPr>
              <a:t>k</a:t>
            </a:r>
            <a:r>
              <a:rPr sz="2400" b="1" i="1" spc="15" dirty="0">
                <a:latin typeface="Arial"/>
                <a:cs typeface="Arial"/>
              </a:rPr>
              <a:t> </a:t>
            </a:r>
            <a:r>
              <a:rPr sz="2400" b="1" i="1" spc="-5" dirty="0">
                <a:latin typeface="Arial"/>
                <a:cs typeface="Arial"/>
              </a:rPr>
              <a:t>promotö</a:t>
            </a:r>
            <a:r>
              <a:rPr sz="2400" b="1" i="1" dirty="0">
                <a:latin typeface="Arial"/>
                <a:cs typeface="Arial"/>
              </a:rPr>
              <a:t>r</a:t>
            </a:r>
            <a:r>
              <a:rPr sz="2400" b="1" i="1" spc="-10" dirty="0">
                <a:latin typeface="Arial"/>
                <a:cs typeface="Arial"/>
              </a:rPr>
              <a:t> </a:t>
            </a:r>
            <a:r>
              <a:rPr sz="2400" b="1" i="1" spc="-5" dirty="0">
                <a:latin typeface="Arial"/>
                <a:cs typeface="Arial"/>
              </a:rPr>
              <a:t>bölgelerin</a:t>
            </a:r>
            <a:r>
              <a:rPr sz="2400" b="1" i="1" dirty="0">
                <a:latin typeface="Arial"/>
                <a:cs typeface="Arial"/>
              </a:rPr>
              <a:t>e</a:t>
            </a:r>
            <a:r>
              <a:rPr sz="2400" b="1" i="1" spc="-5" dirty="0">
                <a:latin typeface="Arial"/>
                <a:cs typeface="Arial"/>
              </a:rPr>
              <a:t> d</a:t>
            </a:r>
            <a:r>
              <a:rPr sz="2400" b="1" i="1" spc="-25" dirty="0">
                <a:latin typeface="Arial"/>
                <a:cs typeface="Arial"/>
              </a:rPr>
              <a:t>o</a:t>
            </a:r>
            <a:r>
              <a:rPr sz="2400" b="1" i="1" spc="-5" dirty="0">
                <a:latin typeface="Arial"/>
                <a:cs typeface="Arial"/>
              </a:rPr>
              <a:t>ğruda</a:t>
            </a:r>
            <a:r>
              <a:rPr sz="2400" b="1" i="1" dirty="0">
                <a:latin typeface="Arial"/>
                <a:cs typeface="Arial"/>
              </a:rPr>
              <a:t>n</a:t>
            </a:r>
            <a:r>
              <a:rPr sz="2400" b="1" i="1" spc="-10" dirty="0">
                <a:latin typeface="Arial"/>
                <a:cs typeface="Arial"/>
              </a:rPr>
              <a:t> </a:t>
            </a:r>
            <a:r>
              <a:rPr sz="2400" b="1" i="1" spc="-5" dirty="0">
                <a:latin typeface="Arial"/>
                <a:cs typeface="Arial"/>
              </a:rPr>
              <a:t>b</a:t>
            </a:r>
            <a:r>
              <a:rPr sz="2400" b="1" i="1" dirty="0">
                <a:latin typeface="Arial"/>
                <a:cs typeface="Arial"/>
              </a:rPr>
              <a:t>a</a:t>
            </a:r>
            <a:r>
              <a:rPr sz="2400" b="1" i="1" spc="-5" dirty="0">
                <a:latin typeface="Arial"/>
                <a:cs typeface="Arial"/>
              </a:rPr>
              <a:t>ğlanama</a:t>
            </a:r>
            <a:r>
              <a:rPr sz="2400" b="1" i="1" dirty="0">
                <a:latin typeface="Arial"/>
                <a:cs typeface="Arial"/>
              </a:rPr>
              <a:t>z	</a:t>
            </a:r>
            <a:r>
              <a:rPr sz="2400" b="1" i="1" spc="-5" dirty="0">
                <a:latin typeface="Arial"/>
                <a:cs typeface="Arial"/>
              </a:rPr>
              <a:t>ve  transkripsiyonu</a:t>
            </a:r>
            <a:r>
              <a:rPr sz="2400" b="1" i="1" spc="5" dirty="0">
                <a:latin typeface="Arial"/>
                <a:cs typeface="Arial"/>
              </a:rPr>
              <a:t> </a:t>
            </a:r>
            <a:r>
              <a:rPr sz="2400" b="1" i="1" spc="-5" dirty="0">
                <a:latin typeface="Arial"/>
                <a:cs typeface="Arial"/>
              </a:rPr>
              <a:t>başlatamaz.</a:t>
            </a:r>
            <a:endParaRPr sz="2400" dirty="0">
              <a:latin typeface="Arial"/>
              <a:cs typeface="Arial"/>
            </a:endParaRPr>
          </a:p>
        </p:txBody>
      </p:sp>
      <p:sp>
        <p:nvSpPr>
          <p:cNvPr id="9" name="object 9"/>
          <p:cNvSpPr/>
          <p:nvPr/>
        </p:nvSpPr>
        <p:spPr>
          <a:xfrm>
            <a:off x="3060839" y="4850129"/>
            <a:ext cx="4286249" cy="235686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96603" y="16441"/>
            <a:ext cx="6096000" cy="2905924"/>
          </a:xfrm>
          <a:prstGeom prst="rect">
            <a:avLst/>
          </a:prstGeom>
        </p:spPr>
        <p:txBody>
          <a:bodyPr vert="horz" wrap="square" lIns="0" tIns="12700" rIns="0" bIns="0" rtlCol="0">
            <a:spAutoFit/>
          </a:bodyPr>
          <a:lstStyle/>
          <a:p>
            <a:pPr marL="355600" marR="5080" indent="-342900">
              <a:lnSpc>
                <a:spcPct val="150000"/>
              </a:lnSpc>
              <a:spcBef>
                <a:spcPts val="100"/>
              </a:spcBef>
              <a:buClr>
                <a:srgbClr val="FE8637"/>
              </a:buClr>
              <a:buSzPct val="70000"/>
              <a:buFont typeface="Wingdings" panose="05000000000000000000" pitchFamily="2" charset="2"/>
              <a:buChar char="ü"/>
              <a:tabLst>
                <a:tab pos="285750" algn="l"/>
              </a:tabLst>
            </a:pPr>
            <a:r>
              <a:rPr sz="2000" b="1" i="1" spc="-10" dirty="0">
                <a:latin typeface="Arial"/>
                <a:cs typeface="Arial"/>
              </a:rPr>
              <a:t>Transkripsiyonda </a:t>
            </a:r>
            <a:r>
              <a:rPr sz="2000" b="1" i="1" u="heavy" spc="-5" dirty="0">
                <a:uFill>
                  <a:solidFill>
                    <a:srgbClr val="000000"/>
                  </a:solidFill>
                </a:uFill>
                <a:latin typeface="Arial"/>
                <a:cs typeface="Arial"/>
              </a:rPr>
              <a:t>RNA </a:t>
            </a:r>
            <a:r>
              <a:rPr sz="2000" b="1" i="1" u="heavy" spc="-10" dirty="0">
                <a:uFill>
                  <a:solidFill>
                    <a:srgbClr val="000000"/>
                  </a:solidFill>
                </a:uFill>
                <a:latin typeface="Arial"/>
                <a:cs typeface="Arial"/>
              </a:rPr>
              <a:t>polimeraz </a:t>
            </a:r>
            <a:r>
              <a:rPr sz="2000" b="1" i="1" u="heavy" spc="-5" dirty="0">
                <a:uFill>
                  <a:solidFill>
                    <a:srgbClr val="000000"/>
                  </a:solidFill>
                </a:uFill>
                <a:latin typeface="Arial"/>
                <a:cs typeface="Arial"/>
              </a:rPr>
              <a:t>enzimi</a:t>
            </a:r>
            <a:r>
              <a:rPr sz="2000" spc="-5" dirty="0">
                <a:latin typeface="Arial"/>
                <a:cs typeface="Arial"/>
              </a:rPr>
              <a:t>, DNA nın transkripsiyona  uğrayacak gen kısmının başında </a:t>
            </a:r>
            <a:r>
              <a:rPr sz="2000" spc="-10" dirty="0">
                <a:latin typeface="Arial"/>
                <a:cs typeface="Arial"/>
              </a:rPr>
              <a:t>bulunan nükleotid dizesini (promotor  </a:t>
            </a:r>
            <a:r>
              <a:rPr sz="2000" spc="-5" dirty="0">
                <a:latin typeface="Arial"/>
                <a:cs typeface="Arial"/>
              </a:rPr>
              <a:t>bölge)</a:t>
            </a:r>
            <a:r>
              <a:rPr sz="2000" dirty="0">
                <a:latin typeface="Arial"/>
                <a:cs typeface="Arial"/>
              </a:rPr>
              <a:t> </a:t>
            </a:r>
            <a:r>
              <a:rPr sz="2000" spc="-40" dirty="0">
                <a:latin typeface="Arial"/>
                <a:cs typeface="Arial"/>
              </a:rPr>
              <a:t>tanır.</a:t>
            </a:r>
            <a:endParaRPr sz="2000" dirty="0">
              <a:latin typeface="Arial"/>
              <a:cs typeface="Arial"/>
            </a:endParaRPr>
          </a:p>
          <a:p>
            <a:pPr marL="355600" marR="64769" indent="-342900">
              <a:lnSpc>
                <a:spcPct val="155800"/>
              </a:lnSpc>
              <a:spcBef>
                <a:spcPts val="459"/>
              </a:spcBef>
              <a:buClr>
                <a:srgbClr val="FE8637"/>
              </a:buClr>
              <a:buSzPct val="70000"/>
              <a:buFont typeface="Wingdings" panose="05000000000000000000" pitchFamily="2" charset="2"/>
              <a:buChar char="ü"/>
              <a:tabLst>
                <a:tab pos="285750" algn="l"/>
              </a:tabLst>
            </a:pPr>
            <a:r>
              <a:rPr sz="2000" spc="-10" dirty="0">
                <a:latin typeface="Arial"/>
                <a:cs typeface="Arial"/>
              </a:rPr>
              <a:t>Sonra </a:t>
            </a:r>
            <a:r>
              <a:rPr sz="2000" spc="-5" dirty="0">
                <a:latin typeface="Arial"/>
                <a:cs typeface="Arial"/>
              </a:rPr>
              <a:t>DNA yı bir kalıp </a:t>
            </a:r>
            <a:r>
              <a:rPr sz="2000" spc="-10" dirty="0">
                <a:latin typeface="Arial"/>
                <a:cs typeface="Arial"/>
              </a:rPr>
              <a:t>olarak </a:t>
            </a:r>
            <a:r>
              <a:rPr sz="2000" spc="-5" dirty="0">
                <a:latin typeface="Arial"/>
                <a:cs typeface="Arial"/>
              </a:rPr>
              <a:t>kullanır ve buna </a:t>
            </a:r>
            <a:r>
              <a:rPr sz="2000" spc="-10" dirty="0">
                <a:latin typeface="Arial"/>
                <a:cs typeface="Arial"/>
              </a:rPr>
              <a:t>komplementer </a:t>
            </a:r>
            <a:r>
              <a:rPr sz="2000" spc="-5" dirty="0">
                <a:latin typeface="Arial"/>
                <a:cs typeface="Arial"/>
              </a:rPr>
              <a:t>bir </a:t>
            </a:r>
            <a:r>
              <a:rPr sz="2000" spc="-10" dirty="0">
                <a:latin typeface="Arial"/>
                <a:cs typeface="Arial"/>
              </a:rPr>
              <a:t>RNA  </a:t>
            </a:r>
            <a:r>
              <a:rPr sz="2000" spc="-5" dirty="0">
                <a:latin typeface="Arial"/>
                <a:cs typeface="Arial"/>
              </a:rPr>
              <a:t>oluşturur</a:t>
            </a:r>
            <a:r>
              <a:rPr sz="2400" spc="-5" dirty="0">
                <a:latin typeface="Arial"/>
                <a:cs typeface="Arial"/>
              </a:rPr>
              <a:t>.</a:t>
            </a:r>
            <a:endParaRPr sz="2400" dirty="0">
              <a:latin typeface="Arial"/>
              <a:cs typeface="Arial"/>
            </a:endParaRPr>
          </a:p>
        </p:txBody>
      </p:sp>
      <p:pic>
        <p:nvPicPr>
          <p:cNvPr id="10" name="Resim 9"/>
          <p:cNvPicPr>
            <a:picLocks noChangeAspect="1"/>
          </p:cNvPicPr>
          <p:nvPr/>
        </p:nvPicPr>
        <p:blipFill>
          <a:blip r:embed="rId2"/>
          <a:stretch>
            <a:fillRect/>
          </a:stretch>
        </p:blipFill>
        <p:spPr>
          <a:xfrm>
            <a:off x="88900" y="3093531"/>
            <a:ext cx="10282535" cy="4469319"/>
          </a:xfrm>
          <a:prstGeom prst="rect">
            <a:avLst/>
          </a:prstGeom>
        </p:spPr>
      </p:pic>
      <p:sp>
        <p:nvSpPr>
          <p:cNvPr id="11" name="Dikdörtgen 10"/>
          <p:cNvSpPr/>
          <p:nvPr/>
        </p:nvSpPr>
        <p:spPr>
          <a:xfrm>
            <a:off x="6184900" y="123825"/>
            <a:ext cx="4343400" cy="2862322"/>
          </a:xfrm>
          <a:prstGeom prst="rect">
            <a:avLst/>
          </a:prstGeom>
        </p:spPr>
        <p:txBody>
          <a:bodyPr wrap="square">
            <a:spAutoFit/>
          </a:bodyPr>
          <a:lstStyle/>
          <a:p>
            <a:pPr marL="342900" indent="-342900">
              <a:buFont typeface="Wingdings" panose="05000000000000000000" pitchFamily="2" charset="2"/>
              <a:buChar char="ü"/>
            </a:pPr>
            <a:r>
              <a:rPr lang="tr-TR" sz="2000" dirty="0">
                <a:latin typeface="Arial" panose="020B0604020202020204" pitchFamily="34" charset="0"/>
                <a:cs typeface="Arial" panose="020B0604020202020204" pitchFamily="34" charset="0"/>
              </a:rPr>
              <a:t>RNA </a:t>
            </a:r>
            <a:r>
              <a:rPr lang="tr-TR" sz="2000" dirty="0" err="1">
                <a:latin typeface="Arial" panose="020B0604020202020204" pitchFamily="34" charset="0"/>
                <a:cs typeface="Arial" panose="020B0604020202020204" pitchFamily="34" charset="0"/>
              </a:rPr>
              <a:t>polimeraz</a:t>
            </a:r>
            <a:r>
              <a:rPr lang="tr-TR" sz="2000" dirty="0">
                <a:latin typeface="Arial" panose="020B0604020202020204" pitchFamily="34" charset="0"/>
                <a:cs typeface="Arial" panose="020B0604020202020204" pitchFamily="34" charset="0"/>
              </a:rPr>
              <a:t>, DNA </a:t>
            </a:r>
            <a:r>
              <a:rPr lang="tr-TR" sz="2000" dirty="0" err="1">
                <a:latin typeface="Arial" panose="020B0604020202020204" pitchFamily="34" charset="0"/>
                <a:cs typeface="Arial" panose="020B0604020202020204" pitchFamily="34" charset="0"/>
              </a:rPr>
              <a:t>polimeraz</a:t>
            </a:r>
            <a:r>
              <a:rPr lang="tr-TR" sz="2000" dirty="0">
                <a:latin typeface="Arial" panose="020B0604020202020204" pitchFamily="34" charset="0"/>
                <a:cs typeface="Arial" panose="020B0604020202020204" pitchFamily="34" charset="0"/>
              </a:rPr>
              <a:t> gibi bir  </a:t>
            </a:r>
            <a:r>
              <a:rPr lang="tr-TR" sz="2000" dirty="0" err="1">
                <a:latin typeface="Arial" panose="020B0604020202020204" pitchFamily="34" charset="0"/>
                <a:cs typeface="Arial" panose="020B0604020202020204" pitchFamily="34" charset="0"/>
              </a:rPr>
              <a:t>primere</a:t>
            </a:r>
            <a:r>
              <a:rPr lang="tr-TR" sz="2000" dirty="0">
                <a:latin typeface="Arial" panose="020B0604020202020204" pitchFamily="34" charset="0"/>
                <a:cs typeface="Arial" panose="020B0604020202020204" pitchFamily="34" charset="0"/>
              </a:rPr>
              <a:t> gereksinim göstermez.	</a:t>
            </a:r>
            <a:endParaRPr lang="tr-TR" sz="2000" dirty="0" smtClean="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endParaRPr lang="tr-TR"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tr-TR" sz="2000" dirty="0" smtClean="0">
                <a:latin typeface="Arial" panose="020B0604020202020204" pitchFamily="34" charset="0"/>
                <a:cs typeface="Arial" panose="020B0604020202020204" pitchFamily="34" charset="0"/>
              </a:rPr>
              <a:t>Ayrıca </a:t>
            </a:r>
            <a:r>
              <a:rPr lang="tr-TR" sz="2000" dirty="0">
                <a:latin typeface="Arial" panose="020B0604020202020204" pitchFamily="34" charset="0"/>
                <a:cs typeface="Arial" panose="020B0604020202020204" pitchFamily="34" charset="0"/>
              </a:rPr>
              <a:t>RNA  </a:t>
            </a:r>
            <a:r>
              <a:rPr lang="tr-TR" sz="2000" dirty="0" err="1">
                <a:latin typeface="Arial" panose="020B0604020202020204" pitchFamily="34" charset="0"/>
                <a:cs typeface="Arial" panose="020B0604020202020204" pitchFamily="34" charset="0"/>
              </a:rPr>
              <a:t>polimerazın</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endo</a:t>
            </a:r>
            <a:r>
              <a:rPr lang="tr-TR" sz="2000" dirty="0">
                <a:latin typeface="Arial" panose="020B0604020202020204" pitchFamily="34" charset="0"/>
                <a:cs typeface="Arial" panose="020B0604020202020204" pitchFamily="34" charset="0"/>
              </a:rPr>
              <a:t> ve </a:t>
            </a:r>
            <a:r>
              <a:rPr lang="tr-TR" sz="2000" dirty="0" err="1">
                <a:latin typeface="Arial" panose="020B0604020202020204" pitchFamily="34" charset="0"/>
                <a:cs typeface="Arial" panose="020B0604020202020204" pitchFamily="34" charset="0"/>
              </a:rPr>
              <a:t>ekzonükleaz</a:t>
            </a:r>
            <a:r>
              <a:rPr lang="tr-TR" sz="2000" dirty="0">
                <a:latin typeface="Arial" panose="020B0604020202020204" pitchFamily="34" charset="0"/>
                <a:cs typeface="Arial" panose="020B0604020202020204" pitchFamily="34" charset="0"/>
              </a:rPr>
              <a:t> aktivitesi  yoktur</a:t>
            </a:r>
            <a:r>
              <a:rPr lang="tr-TR" sz="2000" dirty="0" smtClean="0">
                <a:latin typeface="Arial" panose="020B0604020202020204" pitchFamily="34" charset="0"/>
                <a:cs typeface="Arial" panose="020B0604020202020204" pitchFamily="34" charset="0"/>
              </a:rPr>
              <a:t>.</a:t>
            </a:r>
          </a:p>
          <a:p>
            <a:pPr marL="342900" indent="-342900">
              <a:buFont typeface="Wingdings" panose="05000000000000000000" pitchFamily="2" charset="2"/>
              <a:buChar char="ü"/>
            </a:pPr>
            <a:endParaRPr lang="tr-TR"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tr-TR" sz="2000" dirty="0" smtClean="0">
                <a:latin typeface="Arial" panose="020B0604020202020204" pitchFamily="34" charset="0"/>
                <a:cs typeface="Arial" panose="020B0604020202020204" pitchFamily="34" charset="0"/>
              </a:rPr>
              <a:t>Bu </a:t>
            </a:r>
            <a:r>
              <a:rPr lang="tr-TR" sz="2000" dirty="0">
                <a:latin typeface="Arial" panose="020B0604020202020204" pitchFamily="34" charset="0"/>
                <a:cs typeface="Arial" panose="020B0604020202020204" pitchFamily="34" charset="0"/>
              </a:rPr>
              <a:t>nedenle DNA </a:t>
            </a:r>
            <a:r>
              <a:rPr lang="tr-TR" sz="2000" dirty="0" err="1">
                <a:latin typeface="Arial" panose="020B0604020202020204" pitchFamily="34" charset="0"/>
                <a:cs typeface="Arial" panose="020B0604020202020204" pitchFamily="34" charset="0"/>
              </a:rPr>
              <a:t>polimeraz</a:t>
            </a:r>
            <a:r>
              <a:rPr lang="tr-TR" sz="2000" dirty="0">
                <a:latin typeface="Arial" panose="020B0604020202020204" pitchFamily="34" charset="0"/>
                <a:cs typeface="Arial" panose="020B0604020202020204" pitchFamily="34" charset="0"/>
              </a:rPr>
              <a:t> gibi  hataları onarmaz.</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155700" y="581025"/>
            <a:ext cx="8467090" cy="1671320"/>
          </a:xfrm>
          <a:prstGeom prst="rect">
            <a:avLst/>
          </a:prstGeom>
        </p:spPr>
        <p:txBody>
          <a:bodyPr vert="horz" wrap="square" lIns="0" tIns="12700" rIns="0" bIns="0" rtlCol="0">
            <a:spAutoFit/>
          </a:bodyPr>
          <a:lstStyle/>
          <a:p>
            <a:pPr marL="12700" marR="5080">
              <a:lnSpc>
                <a:spcPct val="150000"/>
              </a:lnSpc>
              <a:spcBef>
                <a:spcPts val="100"/>
              </a:spcBef>
            </a:pPr>
            <a:r>
              <a:rPr sz="1800" spc="-15" dirty="0">
                <a:latin typeface="Courier New"/>
                <a:cs typeface="Courier New"/>
              </a:rPr>
              <a:t>o</a:t>
            </a:r>
            <a:r>
              <a:rPr sz="1800" b="1" spc="-15" dirty="0">
                <a:latin typeface="Arial"/>
                <a:cs typeface="Arial"/>
              </a:rPr>
              <a:t>Transkripsiyon </a:t>
            </a:r>
            <a:r>
              <a:rPr sz="1800" b="1" spc="-5" dirty="0">
                <a:latin typeface="Arial"/>
                <a:cs typeface="Arial"/>
              </a:rPr>
              <a:t>faktörleri </a:t>
            </a:r>
            <a:r>
              <a:rPr sz="1800" spc="-5" dirty="0">
                <a:latin typeface="Arial"/>
                <a:cs typeface="Arial"/>
              </a:rPr>
              <a:t>TFIIA ,TFIIB ,TFIID .... </a:t>
            </a:r>
            <a:r>
              <a:rPr sz="1800" dirty="0">
                <a:latin typeface="Arial"/>
                <a:cs typeface="Arial"/>
              </a:rPr>
              <a:t>şeklinde </a:t>
            </a:r>
            <a:r>
              <a:rPr sz="1800" spc="-20" dirty="0">
                <a:latin typeface="Arial"/>
                <a:cs typeface="Arial"/>
              </a:rPr>
              <a:t>adlandırılır.  </a:t>
            </a:r>
            <a:r>
              <a:rPr sz="1800" spc="-10" dirty="0">
                <a:latin typeface="Arial"/>
                <a:cs typeface="Arial"/>
              </a:rPr>
              <a:t>Transkripsiyonun </a:t>
            </a:r>
            <a:r>
              <a:rPr sz="1800" spc="-5" dirty="0">
                <a:latin typeface="Arial"/>
                <a:cs typeface="Arial"/>
              </a:rPr>
              <a:t>ilk </a:t>
            </a:r>
            <a:r>
              <a:rPr sz="1800" dirty="0">
                <a:latin typeface="Arial"/>
                <a:cs typeface="Arial"/>
              </a:rPr>
              <a:t>aşamasında TFIID, </a:t>
            </a:r>
            <a:r>
              <a:rPr sz="1800" spc="-5" dirty="0">
                <a:latin typeface="Arial"/>
                <a:cs typeface="Arial"/>
              </a:rPr>
              <a:t>doğrudan </a:t>
            </a:r>
            <a:r>
              <a:rPr sz="1800" spc="-105" dirty="0">
                <a:latin typeface="Arial"/>
                <a:cs typeface="Arial"/>
              </a:rPr>
              <a:t>TATA </a:t>
            </a:r>
            <a:r>
              <a:rPr sz="1800" dirty="0">
                <a:latin typeface="Arial"/>
                <a:cs typeface="Arial"/>
              </a:rPr>
              <a:t>kutusu dizisine bağlanır ve  </a:t>
            </a:r>
            <a:r>
              <a:rPr sz="1800" spc="-5" dirty="0">
                <a:latin typeface="Arial"/>
                <a:cs typeface="Arial"/>
              </a:rPr>
              <a:t>yaklaşık </a:t>
            </a:r>
            <a:r>
              <a:rPr sz="1800" dirty="0">
                <a:latin typeface="Arial"/>
                <a:cs typeface="Arial"/>
              </a:rPr>
              <a:t>10 adet polipeptit alt birimlerinden</a:t>
            </a:r>
            <a:r>
              <a:rPr sz="1800" spc="-55" dirty="0">
                <a:latin typeface="Arial"/>
                <a:cs typeface="Arial"/>
              </a:rPr>
              <a:t> </a:t>
            </a:r>
            <a:r>
              <a:rPr sz="1800" spc="-15" dirty="0">
                <a:latin typeface="Arial"/>
                <a:cs typeface="Arial"/>
              </a:rPr>
              <a:t>oluşur.</a:t>
            </a:r>
            <a:endParaRPr sz="1800" dirty="0">
              <a:latin typeface="Arial"/>
              <a:cs typeface="Arial"/>
            </a:endParaRPr>
          </a:p>
          <a:p>
            <a:pPr marL="12700">
              <a:lnSpc>
                <a:spcPct val="100000"/>
              </a:lnSpc>
              <a:spcBef>
                <a:spcPts val="1080"/>
              </a:spcBef>
            </a:pPr>
            <a:r>
              <a:rPr sz="1800" dirty="0">
                <a:latin typeface="Arial"/>
                <a:cs typeface="Arial"/>
              </a:rPr>
              <a:t>Bu alt birimlerden biri </a:t>
            </a:r>
            <a:r>
              <a:rPr sz="1800" b="1" spc="-35" dirty="0">
                <a:latin typeface="Arial"/>
                <a:cs typeface="Arial"/>
              </a:rPr>
              <a:t>TATA-bağlanma </a:t>
            </a:r>
            <a:r>
              <a:rPr sz="1800" b="1" dirty="0">
                <a:latin typeface="Arial"/>
                <a:cs typeface="Arial"/>
              </a:rPr>
              <a:t>proteini (TBP) </a:t>
            </a:r>
            <a:r>
              <a:rPr sz="1800" spc="-5" dirty="0">
                <a:latin typeface="Arial"/>
                <a:cs typeface="Arial"/>
              </a:rPr>
              <a:t>olarak</a:t>
            </a:r>
            <a:r>
              <a:rPr sz="1800" spc="-20" dirty="0">
                <a:latin typeface="Arial"/>
                <a:cs typeface="Arial"/>
              </a:rPr>
              <a:t> adlandırılır.</a:t>
            </a:r>
            <a:endParaRPr sz="1800" dirty="0">
              <a:latin typeface="Arial"/>
              <a:cs typeface="Arial"/>
            </a:endParaRPr>
          </a:p>
        </p:txBody>
      </p:sp>
      <p:sp>
        <p:nvSpPr>
          <p:cNvPr id="9" name="object 9"/>
          <p:cNvSpPr/>
          <p:nvPr/>
        </p:nvSpPr>
        <p:spPr>
          <a:xfrm>
            <a:off x="774700" y="3273551"/>
            <a:ext cx="9014587" cy="393687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0" y="591861"/>
            <a:ext cx="5411603" cy="5183470"/>
          </a:xfrm>
          <a:prstGeom prst="rect">
            <a:avLst/>
          </a:prstGeom>
        </p:spPr>
        <p:txBody>
          <a:bodyPr vert="horz" wrap="square" lIns="0" tIns="12700" rIns="0" bIns="0" rtlCol="0">
            <a:spAutoFit/>
          </a:bodyPr>
          <a:lstStyle/>
          <a:p>
            <a:pPr marL="285115" marR="5080" indent="-272415">
              <a:lnSpc>
                <a:spcPct val="150000"/>
              </a:lnSpc>
              <a:spcBef>
                <a:spcPts val="100"/>
              </a:spcBef>
              <a:buClr>
                <a:srgbClr val="FE8637"/>
              </a:buClr>
              <a:buSzPct val="68750"/>
              <a:buFont typeface="Wingdings"/>
              <a:buChar char=""/>
              <a:tabLst>
                <a:tab pos="285750" algn="l"/>
              </a:tabLst>
            </a:pPr>
            <a:r>
              <a:rPr sz="2800" spc="-25" dirty="0">
                <a:latin typeface="Arial"/>
                <a:cs typeface="Arial"/>
              </a:rPr>
              <a:t>DNA’ya </a:t>
            </a:r>
            <a:r>
              <a:rPr sz="2800" spc="-5" dirty="0">
                <a:latin typeface="Arial"/>
                <a:cs typeface="Arial"/>
              </a:rPr>
              <a:t>ilk TFIID bağlandıktan sonra en az </a:t>
            </a:r>
            <a:r>
              <a:rPr sz="2800" dirty="0">
                <a:latin typeface="Arial"/>
                <a:cs typeface="Arial"/>
              </a:rPr>
              <a:t>7  </a:t>
            </a:r>
            <a:r>
              <a:rPr sz="2800" spc="-5" dirty="0">
                <a:latin typeface="Arial"/>
                <a:cs typeface="Arial"/>
              </a:rPr>
              <a:t>farklı transkripsiyon faktörü daha TFIID ve DNA  ya bağlanarak transkripsiyonu sağlayacak olan  RNA polimerazın bağlanacağı büyük </a:t>
            </a:r>
            <a:r>
              <a:rPr sz="2800" b="1" spc="-5" dirty="0">
                <a:latin typeface="Arial"/>
                <a:cs typeface="Arial"/>
              </a:rPr>
              <a:t>öncül–  başlama kompleksini</a:t>
            </a:r>
            <a:r>
              <a:rPr sz="2800" b="1" spc="15" dirty="0">
                <a:latin typeface="Arial"/>
                <a:cs typeface="Arial"/>
              </a:rPr>
              <a:t> </a:t>
            </a:r>
            <a:r>
              <a:rPr sz="2800" spc="-10" dirty="0" err="1">
                <a:latin typeface="Arial"/>
                <a:cs typeface="Arial"/>
              </a:rPr>
              <a:t>oluştururlar</a:t>
            </a:r>
            <a:r>
              <a:rPr sz="2800" spc="-10" dirty="0" smtClean="0">
                <a:latin typeface="Arial"/>
                <a:cs typeface="Arial"/>
              </a:rPr>
              <a:t>.</a:t>
            </a:r>
            <a:endParaRPr sz="2800" dirty="0">
              <a:latin typeface="Arial"/>
              <a:cs typeface="Arial"/>
            </a:endParaRPr>
          </a:p>
        </p:txBody>
      </p:sp>
      <p:sp>
        <p:nvSpPr>
          <p:cNvPr id="9" name="object 9"/>
          <p:cNvSpPr/>
          <p:nvPr/>
        </p:nvSpPr>
        <p:spPr>
          <a:xfrm>
            <a:off x="6032500" y="428625"/>
            <a:ext cx="4355591" cy="6858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ctrTitle"/>
          </p:nvPr>
        </p:nvSpPr>
        <p:spPr>
          <a:xfrm>
            <a:off x="1067696" y="211779"/>
            <a:ext cx="1621155" cy="467359"/>
          </a:xfrm>
          <a:prstGeom prst="rect">
            <a:avLst/>
          </a:prstGeom>
        </p:spPr>
        <p:txBody>
          <a:bodyPr vert="horz" wrap="square" lIns="0" tIns="12065" rIns="0" bIns="0" rtlCol="0">
            <a:spAutoFit/>
          </a:bodyPr>
          <a:lstStyle/>
          <a:p>
            <a:pPr marL="12700">
              <a:lnSpc>
                <a:spcPct val="100000"/>
              </a:lnSpc>
              <a:spcBef>
                <a:spcPts val="95"/>
              </a:spcBef>
            </a:pPr>
            <a:r>
              <a:rPr sz="2900" b="0" i="0" spc="-5" dirty="0">
                <a:latin typeface="Arial"/>
                <a:cs typeface="Arial"/>
              </a:rPr>
              <a:t>2-</a:t>
            </a:r>
            <a:r>
              <a:rPr sz="2900" b="0" i="0" spc="-75" dirty="0">
                <a:latin typeface="Arial"/>
                <a:cs typeface="Arial"/>
              </a:rPr>
              <a:t> </a:t>
            </a:r>
            <a:r>
              <a:rPr sz="2900" b="0" i="0" spc="-5" dirty="0">
                <a:latin typeface="Arial"/>
                <a:cs typeface="Arial"/>
              </a:rPr>
              <a:t>Uzama</a:t>
            </a:r>
            <a:endParaRPr sz="2900" dirty="0">
              <a:latin typeface="Arial"/>
              <a:cs typeface="Arial"/>
            </a:endParaRPr>
          </a:p>
        </p:txBody>
      </p:sp>
      <p:sp>
        <p:nvSpPr>
          <p:cNvPr id="9" name="object 9"/>
          <p:cNvSpPr txBox="1"/>
          <p:nvPr/>
        </p:nvSpPr>
        <p:spPr>
          <a:xfrm>
            <a:off x="546100" y="809625"/>
            <a:ext cx="8321040" cy="2183675"/>
          </a:xfrm>
          <a:prstGeom prst="rect">
            <a:avLst/>
          </a:prstGeom>
        </p:spPr>
        <p:txBody>
          <a:bodyPr vert="horz" wrap="square" lIns="0" tIns="12700" rIns="0" bIns="0" rtlCol="0">
            <a:spAutoFit/>
          </a:bodyPr>
          <a:lstStyle/>
          <a:p>
            <a:pPr marL="285115" indent="-272415">
              <a:lnSpc>
                <a:spcPct val="100000"/>
              </a:lnSpc>
              <a:spcBef>
                <a:spcPts val="100"/>
              </a:spcBef>
              <a:buClr>
                <a:srgbClr val="FE8637"/>
              </a:buClr>
              <a:buSzPct val="69444"/>
              <a:buFont typeface="Wingdings"/>
              <a:buChar char=""/>
              <a:tabLst>
                <a:tab pos="285750" algn="l"/>
              </a:tabLst>
            </a:pPr>
            <a:r>
              <a:rPr sz="1800" dirty="0">
                <a:latin typeface="Arial"/>
                <a:cs typeface="Arial"/>
              </a:rPr>
              <a:t>Zincirin </a:t>
            </a:r>
            <a:r>
              <a:rPr sz="1800" spc="-5" dirty="0">
                <a:latin typeface="Arial"/>
                <a:cs typeface="Arial"/>
              </a:rPr>
              <a:t>uzamasında </a:t>
            </a:r>
            <a:r>
              <a:rPr sz="1800" dirty="0">
                <a:latin typeface="Arial"/>
                <a:cs typeface="Arial"/>
              </a:rPr>
              <a:t>bağlanan nükleotidin 5'</a:t>
            </a:r>
            <a:r>
              <a:rPr sz="1800" dirty="0">
                <a:solidFill>
                  <a:srgbClr val="D2611C"/>
                </a:solidFill>
                <a:latin typeface="Arial"/>
                <a:cs typeface="Arial"/>
              </a:rPr>
              <a:t> </a:t>
            </a:r>
            <a:r>
              <a:rPr sz="1800" b="1" u="heavy" dirty="0">
                <a:solidFill>
                  <a:srgbClr val="D2611C"/>
                </a:solidFill>
                <a:uFill>
                  <a:solidFill>
                    <a:srgbClr val="D2611C"/>
                  </a:solidFill>
                </a:uFill>
                <a:latin typeface="Arial"/>
                <a:cs typeface="Arial"/>
              </a:rPr>
              <a:t>fosfat</a:t>
            </a:r>
            <a:r>
              <a:rPr sz="1800" b="1" dirty="0">
                <a:solidFill>
                  <a:srgbClr val="D2611C"/>
                </a:solidFill>
                <a:latin typeface="Arial"/>
                <a:cs typeface="Arial"/>
              </a:rPr>
              <a:t> </a:t>
            </a:r>
            <a:r>
              <a:rPr sz="1800" dirty="0">
                <a:latin typeface="Arial"/>
                <a:cs typeface="Arial"/>
              </a:rPr>
              <a:t>grubu ile RNA zincirindeki</a:t>
            </a:r>
            <a:r>
              <a:rPr sz="1800" spc="-280" dirty="0">
                <a:latin typeface="Arial"/>
                <a:cs typeface="Arial"/>
              </a:rPr>
              <a:t> </a:t>
            </a:r>
            <a:r>
              <a:rPr sz="1800" dirty="0">
                <a:latin typeface="Arial"/>
                <a:cs typeface="Arial"/>
              </a:rPr>
              <a:t>3'</a:t>
            </a:r>
          </a:p>
          <a:p>
            <a:pPr marL="285115">
              <a:lnSpc>
                <a:spcPct val="100000"/>
              </a:lnSpc>
              <a:spcBef>
                <a:spcPts val="1510"/>
              </a:spcBef>
            </a:pPr>
            <a:r>
              <a:rPr sz="1800" b="1" u="heavy" spc="-5" dirty="0">
                <a:solidFill>
                  <a:srgbClr val="D2611C"/>
                </a:solidFill>
                <a:uFill>
                  <a:solidFill>
                    <a:srgbClr val="D2611C"/>
                  </a:solidFill>
                </a:uFill>
                <a:latin typeface="Arial"/>
                <a:cs typeface="Arial"/>
              </a:rPr>
              <a:t>hidroksil</a:t>
            </a:r>
            <a:r>
              <a:rPr sz="1800" b="1" spc="-5" dirty="0">
                <a:solidFill>
                  <a:srgbClr val="D2611C"/>
                </a:solidFill>
                <a:latin typeface="Arial"/>
                <a:cs typeface="Arial"/>
              </a:rPr>
              <a:t> </a:t>
            </a:r>
            <a:r>
              <a:rPr sz="1800" dirty="0">
                <a:latin typeface="Arial"/>
                <a:cs typeface="Arial"/>
              </a:rPr>
              <a:t>grubu </a:t>
            </a:r>
            <a:r>
              <a:rPr sz="1800" spc="-5" dirty="0">
                <a:latin typeface="Arial"/>
                <a:cs typeface="Arial"/>
              </a:rPr>
              <a:t>arasında </a:t>
            </a:r>
            <a:r>
              <a:rPr sz="1800" dirty="0">
                <a:latin typeface="Arial"/>
                <a:cs typeface="Arial"/>
              </a:rPr>
              <a:t>bir </a:t>
            </a:r>
            <a:r>
              <a:rPr sz="1800" b="1" u="heavy" dirty="0">
                <a:solidFill>
                  <a:srgbClr val="D2611C"/>
                </a:solidFill>
                <a:uFill>
                  <a:solidFill>
                    <a:srgbClr val="D2611C"/>
                  </a:solidFill>
                </a:uFill>
                <a:latin typeface="Arial"/>
                <a:cs typeface="Arial"/>
              </a:rPr>
              <a:t>fosfodiester</a:t>
            </a:r>
            <a:r>
              <a:rPr sz="1800" b="1" dirty="0">
                <a:solidFill>
                  <a:srgbClr val="D2611C"/>
                </a:solidFill>
                <a:latin typeface="Arial"/>
                <a:cs typeface="Arial"/>
              </a:rPr>
              <a:t> </a:t>
            </a:r>
            <a:r>
              <a:rPr sz="1800" dirty="0">
                <a:latin typeface="Arial"/>
                <a:cs typeface="Arial"/>
              </a:rPr>
              <a:t>bağı</a:t>
            </a:r>
            <a:r>
              <a:rPr sz="1800" spc="-30" dirty="0">
                <a:latin typeface="Arial"/>
                <a:cs typeface="Arial"/>
              </a:rPr>
              <a:t> </a:t>
            </a:r>
            <a:r>
              <a:rPr sz="1800" spc="-15" dirty="0">
                <a:latin typeface="Arial"/>
                <a:cs typeface="Arial"/>
              </a:rPr>
              <a:t>oluşur.</a:t>
            </a:r>
            <a:endParaRPr sz="1800" dirty="0">
              <a:latin typeface="Arial"/>
              <a:cs typeface="Arial"/>
            </a:endParaRPr>
          </a:p>
          <a:p>
            <a:pPr marL="285115" marR="312420" indent="-272415">
              <a:lnSpc>
                <a:spcPct val="170000"/>
              </a:lnSpc>
              <a:spcBef>
                <a:spcPts val="600"/>
              </a:spcBef>
              <a:buClr>
                <a:srgbClr val="FE8637"/>
              </a:buClr>
              <a:buSzPct val="69444"/>
              <a:buFont typeface="Wingdings"/>
              <a:buChar char=""/>
              <a:tabLst>
                <a:tab pos="348615" algn="l"/>
                <a:tab pos="349250" algn="l"/>
              </a:tabLst>
            </a:pPr>
            <a:r>
              <a:rPr sz="1800" spc="-5" dirty="0">
                <a:latin typeface="Arial"/>
                <a:cs typeface="Arial"/>
              </a:rPr>
              <a:t>Sentez sırasında </a:t>
            </a:r>
            <a:r>
              <a:rPr sz="1800" dirty="0">
                <a:latin typeface="Arial"/>
                <a:cs typeface="Arial"/>
              </a:rPr>
              <a:t>geçici bir DNA-RNA ikilisi oluşur ama </a:t>
            </a:r>
            <a:r>
              <a:rPr sz="1800" dirty="0" err="1">
                <a:latin typeface="Arial"/>
                <a:cs typeface="Arial"/>
              </a:rPr>
              <a:t>sonra</a:t>
            </a:r>
            <a:r>
              <a:rPr sz="1800" dirty="0">
                <a:latin typeface="Arial"/>
                <a:cs typeface="Arial"/>
              </a:rPr>
              <a:t> </a:t>
            </a:r>
            <a:r>
              <a:rPr sz="1800" dirty="0" smtClean="0">
                <a:latin typeface="Arial"/>
                <a:cs typeface="Arial"/>
              </a:rPr>
              <a:t>RNA</a:t>
            </a:r>
            <a:r>
              <a:rPr lang="tr-TR" sz="1800" dirty="0" smtClean="0">
                <a:latin typeface="Arial"/>
                <a:cs typeface="Arial"/>
              </a:rPr>
              <a:t>, </a:t>
            </a:r>
            <a:r>
              <a:rPr sz="1800" spc="-325" dirty="0" smtClean="0">
                <a:latin typeface="Arial"/>
                <a:cs typeface="Arial"/>
              </a:rPr>
              <a:t> </a:t>
            </a:r>
            <a:r>
              <a:rPr sz="1800" dirty="0">
                <a:latin typeface="Arial"/>
                <a:cs typeface="Arial"/>
              </a:rPr>
              <a:t>DNA'dan  </a:t>
            </a:r>
            <a:r>
              <a:rPr sz="1800" spc="-5" dirty="0">
                <a:latin typeface="Arial"/>
                <a:cs typeface="Arial"/>
              </a:rPr>
              <a:t>ayrışır </a:t>
            </a:r>
            <a:r>
              <a:rPr sz="1800" dirty="0">
                <a:latin typeface="Arial"/>
                <a:cs typeface="Arial"/>
              </a:rPr>
              <a:t>ve DNA tekrar </a:t>
            </a:r>
            <a:r>
              <a:rPr sz="1800" spc="-5" dirty="0">
                <a:latin typeface="Arial"/>
                <a:cs typeface="Arial"/>
              </a:rPr>
              <a:t>kapanıp </a:t>
            </a:r>
            <a:r>
              <a:rPr sz="1800" dirty="0">
                <a:latin typeface="Arial"/>
                <a:cs typeface="Arial"/>
              </a:rPr>
              <a:t>normal çift sarmallı haline geri</a:t>
            </a:r>
            <a:r>
              <a:rPr sz="1800" spc="-165" dirty="0">
                <a:latin typeface="Arial"/>
                <a:cs typeface="Arial"/>
              </a:rPr>
              <a:t> </a:t>
            </a:r>
            <a:r>
              <a:rPr sz="1800" spc="-20" dirty="0">
                <a:latin typeface="Arial"/>
                <a:cs typeface="Arial"/>
              </a:rPr>
              <a:t>döner.</a:t>
            </a:r>
            <a:endParaRPr sz="1800" dirty="0">
              <a:latin typeface="Arial"/>
              <a:cs typeface="Arial"/>
            </a:endParaRPr>
          </a:p>
        </p:txBody>
      </p:sp>
      <p:sp>
        <p:nvSpPr>
          <p:cNvPr id="10" name="object 10"/>
          <p:cNvSpPr/>
          <p:nvPr/>
        </p:nvSpPr>
        <p:spPr>
          <a:xfrm>
            <a:off x="4698084" y="2638425"/>
            <a:ext cx="5803900" cy="4717738"/>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0" y="3683549"/>
            <a:ext cx="4543417" cy="298236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177423" y="604519"/>
            <a:ext cx="7518400" cy="3286760"/>
          </a:xfrm>
          <a:prstGeom prst="rect">
            <a:avLst/>
          </a:prstGeom>
        </p:spPr>
        <p:txBody>
          <a:bodyPr vert="horz" wrap="square" lIns="0" tIns="12700" rIns="0" bIns="0" rtlCol="0">
            <a:spAutoFit/>
          </a:bodyPr>
          <a:lstStyle/>
          <a:p>
            <a:pPr marL="3183255" indent="-273050">
              <a:lnSpc>
                <a:spcPct val="100000"/>
              </a:lnSpc>
              <a:spcBef>
                <a:spcPts val="100"/>
              </a:spcBef>
              <a:buClr>
                <a:srgbClr val="FE8637"/>
              </a:buClr>
              <a:buSzPct val="68750"/>
              <a:buFont typeface="Wingdings"/>
              <a:buChar char=""/>
              <a:tabLst>
                <a:tab pos="3183890" algn="l"/>
              </a:tabLst>
            </a:pPr>
            <a:r>
              <a:rPr sz="2400" b="1" spc="-5" dirty="0">
                <a:solidFill>
                  <a:srgbClr val="FF0000"/>
                </a:solidFill>
                <a:latin typeface="Arial"/>
                <a:cs typeface="Arial"/>
              </a:rPr>
              <a:t>3- Sonlanma</a:t>
            </a:r>
            <a:endParaRPr sz="2400">
              <a:latin typeface="Arial"/>
              <a:cs typeface="Arial"/>
            </a:endParaRPr>
          </a:p>
          <a:p>
            <a:pPr marL="285115" marR="5080" indent="-272415">
              <a:lnSpc>
                <a:spcPct val="150000"/>
              </a:lnSpc>
              <a:spcBef>
                <a:spcPts val="600"/>
              </a:spcBef>
              <a:buClr>
                <a:srgbClr val="FE8637"/>
              </a:buClr>
              <a:buSzPct val="68750"/>
              <a:buFont typeface="Wingdings"/>
              <a:buChar char=""/>
              <a:tabLst>
                <a:tab pos="285750" algn="l"/>
              </a:tabLst>
            </a:pPr>
            <a:r>
              <a:rPr sz="2400" spc="-5" dirty="0">
                <a:latin typeface="Arial"/>
                <a:cs typeface="Arial"/>
              </a:rPr>
              <a:t>RNA polimeraz genin (veya genlerin) son kısmında  bulunan DNA dizelerini (sonlandırma bölgesi) tanır ve  enzim kompleksi kararsız hale gelir ve hem DNA hem  de büyüyen RNA zinciri enzimden</a:t>
            </a:r>
            <a:r>
              <a:rPr sz="2400" spc="-60" dirty="0">
                <a:latin typeface="Arial"/>
                <a:cs typeface="Arial"/>
              </a:rPr>
              <a:t> </a:t>
            </a:r>
            <a:r>
              <a:rPr sz="2400" spc="-5" dirty="0">
                <a:latin typeface="Arial"/>
                <a:cs typeface="Arial"/>
              </a:rPr>
              <a:t>ayrılır</a:t>
            </a:r>
            <a:endParaRPr sz="2400">
              <a:latin typeface="Arial"/>
              <a:cs typeface="Arial"/>
            </a:endParaRPr>
          </a:p>
          <a:p>
            <a:pPr marL="285115" indent="-272415">
              <a:lnSpc>
                <a:spcPct val="100000"/>
              </a:lnSpc>
              <a:spcBef>
                <a:spcPts val="2039"/>
              </a:spcBef>
              <a:buClr>
                <a:srgbClr val="FE8637"/>
              </a:buClr>
              <a:buSzPct val="68750"/>
              <a:buFont typeface="Wingdings"/>
              <a:buChar char=""/>
              <a:tabLst>
                <a:tab pos="285750" algn="l"/>
              </a:tabLst>
            </a:pPr>
            <a:r>
              <a:rPr sz="2400" dirty="0">
                <a:latin typeface="Arial"/>
                <a:cs typeface="Arial"/>
              </a:rPr>
              <a:t>*Bitiş </a:t>
            </a:r>
            <a:r>
              <a:rPr sz="2400" spc="-5" dirty="0">
                <a:latin typeface="Arial"/>
                <a:cs typeface="Arial"/>
              </a:rPr>
              <a:t>noktası ise </a:t>
            </a:r>
            <a:r>
              <a:rPr sz="2400" dirty="0">
                <a:latin typeface="Arial"/>
                <a:cs typeface="Arial"/>
              </a:rPr>
              <a:t>T </a:t>
            </a:r>
            <a:r>
              <a:rPr sz="2400" spc="-5" dirty="0">
                <a:latin typeface="Arial"/>
                <a:cs typeface="Arial"/>
              </a:rPr>
              <a:t>bakımından</a:t>
            </a:r>
            <a:r>
              <a:rPr sz="2400" spc="-85" dirty="0">
                <a:latin typeface="Arial"/>
                <a:cs typeface="Arial"/>
              </a:rPr>
              <a:t> </a:t>
            </a:r>
            <a:r>
              <a:rPr sz="2400" spc="-5" dirty="0">
                <a:latin typeface="Arial"/>
                <a:cs typeface="Arial"/>
              </a:rPr>
              <a:t>zengindir</a:t>
            </a:r>
            <a:endParaRPr sz="2400">
              <a:latin typeface="Arial"/>
              <a:cs typeface="Aria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79700" y="352425"/>
            <a:ext cx="4976619" cy="584775"/>
          </a:xfrm>
          <a:prstGeom prst="rect">
            <a:avLst/>
          </a:prstGeom>
        </p:spPr>
        <p:txBody>
          <a:bodyPr wrap="none">
            <a:spAutoFit/>
          </a:bodyPr>
          <a:lstStyle/>
          <a:p>
            <a:r>
              <a:rPr lang="tr-TR" sz="3200" b="1" dirty="0" err="1">
                <a:solidFill>
                  <a:srgbClr val="7030A0"/>
                </a:solidFill>
              </a:rPr>
              <a:t>Ökaryotlarda</a:t>
            </a:r>
            <a:r>
              <a:rPr lang="tr-TR" sz="3200" b="1" dirty="0">
                <a:solidFill>
                  <a:srgbClr val="7030A0"/>
                </a:solidFill>
              </a:rPr>
              <a:t> Transkripsiyon</a:t>
            </a:r>
          </a:p>
        </p:txBody>
      </p:sp>
      <p:sp>
        <p:nvSpPr>
          <p:cNvPr id="3" name="Dikdörtgen 2"/>
          <p:cNvSpPr/>
          <p:nvPr/>
        </p:nvSpPr>
        <p:spPr>
          <a:xfrm>
            <a:off x="850900" y="937199"/>
            <a:ext cx="8915400" cy="5645135"/>
          </a:xfrm>
          <a:prstGeom prst="rect">
            <a:avLst/>
          </a:prstGeom>
        </p:spPr>
        <p:txBody>
          <a:bodyPr wrap="square">
            <a:spAutoFit/>
          </a:bodyPr>
          <a:lstStyle/>
          <a:p>
            <a:pPr marL="469900" marR="163830" indent="-457200">
              <a:lnSpc>
                <a:spcPts val="2920"/>
              </a:lnSpc>
              <a:spcBef>
                <a:spcPts val="465"/>
              </a:spcBef>
              <a:buFont typeface="Wingdings" panose="05000000000000000000" pitchFamily="2" charset="2"/>
              <a:buChar char="v"/>
              <a:tabLst>
                <a:tab pos="354965" algn="l"/>
                <a:tab pos="355600" algn="l"/>
              </a:tabLst>
            </a:pPr>
            <a:r>
              <a:rPr lang="tr-TR" sz="3200" spc="-155" dirty="0">
                <a:cs typeface="Arial"/>
              </a:rPr>
              <a:t>Sentezlenen </a:t>
            </a:r>
            <a:r>
              <a:rPr lang="tr-TR" sz="3200" spc="-30" dirty="0">
                <a:cs typeface="Arial"/>
              </a:rPr>
              <a:t>ilk </a:t>
            </a:r>
            <a:r>
              <a:rPr lang="tr-TR" sz="3200" spc="-315" dirty="0">
                <a:cs typeface="Arial"/>
              </a:rPr>
              <a:t>RNA </a:t>
            </a:r>
            <a:r>
              <a:rPr lang="tr-TR" sz="3200" spc="-160" dirty="0">
                <a:cs typeface="Arial"/>
              </a:rPr>
              <a:t>kopyası, </a:t>
            </a:r>
            <a:r>
              <a:rPr lang="tr-TR" sz="3200" spc="-95" dirty="0">
                <a:cs typeface="Arial"/>
              </a:rPr>
              <a:t>olgun </a:t>
            </a:r>
            <a:r>
              <a:rPr lang="tr-TR" sz="3200" spc="-70" dirty="0" err="1">
                <a:cs typeface="Arial"/>
              </a:rPr>
              <a:t>ökaryotik</a:t>
            </a:r>
            <a:r>
              <a:rPr lang="tr-TR" sz="3200" spc="-204" dirty="0">
                <a:cs typeface="Arial"/>
              </a:rPr>
              <a:t> </a:t>
            </a:r>
            <a:r>
              <a:rPr lang="tr-TR" sz="3200" spc="-215" dirty="0" err="1">
                <a:cs typeface="Arial"/>
              </a:rPr>
              <a:t>mRNA’ya</a:t>
            </a:r>
            <a:r>
              <a:rPr lang="tr-TR" sz="3200" spc="-215" dirty="0">
                <a:cs typeface="Arial"/>
              </a:rPr>
              <a:t>  </a:t>
            </a:r>
            <a:r>
              <a:rPr lang="tr-TR" sz="3200" spc="-130" dirty="0">
                <a:cs typeface="Arial"/>
              </a:rPr>
              <a:t>dönüşmek </a:t>
            </a:r>
            <a:r>
              <a:rPr lang="tr-TR" sz="3200" spc="-65" dirty="0">
                <a:cs typeface="Arial"/>
              </a:rPr>
              <a:t>için </a:t>
            </a:r>
            <a:r>
              <a:rPr lang="tr-TR" sz="3200" spc="-15" dirty="0">
                <a:cs typeface="Arial"/>
              </a:rPr>
              <a:t>bir </a:t>
            </a:r>
            <a:r>
              <a:rPr lang="tr-TR" sz="3200" spc="-90" dirty="0">
                <a:cs typeface="Arial"/>
              </a:rPr>
              <a:t>dizi </a:t>
            </a:r>
            <a:r>
              <a:rPr lang="tr-TR" sz="3200" spc="-110" dirty="0">
                <a:cs typeface="Arial"/>
              </a:rPr>
              <a:t>işlenme </a:t>
            </a:r>
            <a:r>
              <a:rPr lang="tr-TR" sz="3200" spc="-160" dirty="0">
                <a:cs typeface="Arial"/>
              </a:rPr>
              <a:t>basamağından</a:t>
            </a:r>
            <a:r>
              <a:rPr lang="tr-TR" sz="3200" spc="-530" dirty="0">
                <a:cs typeface="Arial"/>
              </a:rPr>
              <a:t> </a:t>
            </a:r>
            <a:r>
              <a:rPr lang="tr-TR" sz="3200" spc="-185" dirty="0">
                <a:cs typeface="Arial"/>
              </a:rPr>
              <a:t>geçer</a:t>
            </a:r>
            <a:r>
              <a:rPr lang="tr-TR" sz="3200" spc="-185" dirty="0" smtClean="0">
                <a:cs typeface="Arial"/>
              </a:rPr>
              <a:t>.</a:t>
            </a:r>
          </a:p>
          <a:p>
            <a:pPr marL="469900" marR="163830" indent="-457200">
              <a:lnSpc>
                <a:spcPts val="2920"/>
              </a:lnSpc>
              <a:spcBef>
                <a:spcPts val="465"/>
              </a:spcBef>
              <a:buFont typeface="Wingdings" panose="05000000000000000000" pitchFamily="2" charset="2"/>
              <a:buChar char="v"/>
              <a:tabLst>
                <a:tab pos="354965" algn="l"/>
                <a:tab pos="355600" algn="l"/>
              </a:tabLst>
            </a:pPr>
            <a:endParaRPr lang="tr-TR" sz="3200" dirty="0">
              <a:cs typeface="Arial"/>
            </a:endParaRPr>
          </a:p>
          <a:p>
            <a:pPr marL="469900" marR="7620" indent="-457200">
              <a:lnSpc>
                <a:spcPts val="2920"/>
              </a:lnSpc>
              <a:spcBef>
                <a:spcPts val="640"/>
              </a:spcBef>
              <a:buFont typeface="Wingdings" panose="05000000000000000000" pitchFamily="2" charset="2"/>
              <a:buChar char="v"/>
              <a:tabLst>
                <a:tab pos="354965" algn="l"/>
                <a:tab pos="355600" algn="l"/>
              </a:tabLst>
            </a:pPr>
            <a:r>
              <a:rPr lang="tr-TR" sz="3200" spc="-95" dirty="0" err="1">
                <a:cs typeface="Arial"/>
              </a:rPr>
              <a:t>Prokaryotik</a:t>
            </a:r>
            <a:r>
              <a:rPr lang="tr-TR" sz="3200" spc="-95" dirty="0">
                <a:cs typeface="Arial"/>
              </a:rPr>
              <a:t> </a:t>
            </a:r>
            <a:r>
              <a:rPr lang="tr-TR" sz="3200" spc="-155" dirty="0" err="1">
                <a:cs typeface="Arial"/>
              </a:rPr>
              <a:t>mRNA’lar</a:t>
            </a:r>
            <a:r>
              <a:rPr lang="tr-TR" sz="3200" spc="-155" dirty="0">
                <a:cs typeface="Arial"/>
              </a:rPr>
              <a:t> </a:t>
            </a:r>
            <a:r>
              <a:rPr lang="tr-TR" sz="3200" spc="-260" dirty="0" err="1">
                <a:cs typeface="Arial"/>
              </a:rPr>
              <a:t>mRNA</a:t>
            </a:r>
            <a:r>
              <a:rPr lang="tr-TR" sz="3200" spc="-260" dirty="0">
                <a:cs typeface="Arial"/>
              </a:rPr>
              <a:t> </a:t>
            </a:r>
            <a:r>
              <a:rPr lang="tr-TR" sz="3200" spc="-110" dirty="0">
                <a:cs typeface="Arial"/>
              </a:rPr>
              <a:t>modifikasyona </a:t>
            </a:r>
            <a:r>
              <a:rPr lang="tr-TR" sz="3200" spc="-140" dirty="0">
                <a:cs typeface="Arial"/>
              </a:rPr>
              <a:t>uğramadan  </a:t>
            </a:r>
            <a:r>
              <a:rPr lang="tr-TR" sz="3200" spc="-125" dirty="0" err="1">
                <a:cs typeface="Arial"/>
              </a:rPr>
              <a:t>translasyonda</a:t>
            </a:r>
            <a:r>
              <a:rPr lang="tr-TR" sz="3200" spc="-195" dirty="0">
                <a:cs typeface="Arial"/>
              </a:rPr>
              <a:t> </a:t>
            </a:r>
            <a:r>
              <a:rPr lang="tr-TR" sz="3200" spc="-100" dirty="0">
                <a:cs typeface="Arial"/>
              </a:rPr>
              <a:t>kullanılır.</a:t>
            </a:r>
            <a:endParaRPr lang="tr-TR" sz="3200" dirty="0">
              <a:cs typeface="Arial"/>
            </a:endParaRPr>
          </a:p>
          <a:p>
            <a:pPr marL="469265" marR="5080">
              <a:lnSpc>
                <a:spcPts val="2590"/>
              </a:lnSpc>
              <a:spcBef>
                <a:spcPts val="580"/>
              </a:spcBef>
            </a:pPr>
            <a:r>
              <a:rPr lang="tr-TR" sz="3200" dirty="0" smtClean="0">
                <a:cs typeface="Arial"/>
              </a:rPr>
              <a:t>    – </a:t>
            </a:r>
            <a:r>
              <a:rPr lang="tr-TR" sz="3200" spc="-80" dirty="0" err="1">
                <a:cs typeface="Arial"/>
              </a:rPr>
              <a:t>Prokaryotlar</a:t>
            </a:r>
            <a:r>
              <a:rPr lang="tr-TR" sz="3200" spc="-80" dirty="0">
                <a:cs typeface="Arial"/>
              </a:rPr>
              <a:t> </a:t>
            </a:r>
            <a:r>
              <a:rPr lang="tr-TR" sz="3200" spc="-110" dirty="0" err="1">
                <a:cs typeface="Arial"/>
              </a:rPr>
              <a:t>nükleus</a:t>
            </a:r>
            <a:r>
              <a:rPr lang="tr-TR" sz="3200" spc="-110" dirty="0">
                <a:cs typeface="Arial"/>
              </a:rPr>
              <a:t> </a:t>
            </a:r>
            <a:r>
              <a:rPr lang="tr-TR" sz="3200" spc="-80" dirty="0" err="1">
                <a:cs typeface="Arial"/>
              </a:rPr>
              <a:t>içermediginden</a:t>
            </a:r>
            <a:r>
              <a:rPr lang="tr-TR" sz="3200" spc="-80" dirty="0">
                <a:cs typeface="Arial"/>
              </a:rPr>
              <a:t>, </a:t>
            </a:r>
            <a:r>
              <a:rPr lang="tr-TR" sz="3200" spc="-229" dirty="0" err="1">
                <a:cs typeface="Arial"/>
              </a:rPr>
              <a:t>mRNA</a:t>
            </a:r>
            <a:r>
              <a:rPr lang="tr-TR" sz="3200" spc="-229" dirty="0">
                <a:cs typeface="Arial"/>
              </a:rPr>
              <a:t> </a:t>
            </a:r>
            <a:r>
              <a:rPr lang="tr-TR" sz="3200" spc="-229" dirty="0" smtClean="0">
                <a:cs typeface="Arial"/>
              </a:rPr>
              <a:t>   </a:t>
            </a:r>
            <a:r>
              <a:rPr lang="tr-TR" sz="3200" spc="-80" dirty="0" smtClean="0">
                <a:cs typeface="Arial"/>
              </a:rPr>
              <a:t>transkripsiyon  </a:t>
            </a:r>
            <a:r>
              <a:rPr lang="tr-TR" sz="3200" spc="-100" dirty="0">
                <a:cs typeface="Arial"/>
              </a:rPr>
              <a:t>tamamlanmadan </a:t>
            </a:r>
            <a:r>
              <a:rPr lang="tr-TR" sz="3200" spc="-90" dirty="0">
                <a:cs typeface="Arial"/>
              </a:rPr>
              <a:t>ribozomlara </a:t>
            </a:r>
            <a:r>
              <a:rPr lang="tr-TR" sz="3200" spc="-125" dirty="0">
                <a:cs typeface="Arial"/>
              </a:rPr>
              <a:t>bağlanarak </a:t>
            </a:r>
            <a:r>
              <a:rPr lang="tr-TR" sz="3200" spc="-135" dirty="0">
                <a:cs typeface="Arial"/>
              </a:rPr>
              <a:t>aynı</a:t>
            </a:r>
            <a:r>
              <a:rPr lang="tr-TR" sz="3200" spc="-275" dirty="0">
                <a:cs typeface="Arial"/>
              </a:rPr>
              <a:t> </a:t>
            </a:r>
            <a:r>
              <a:rPr lang="tr-TR" sz="3200" spc="-130" dirty="0" smtClean="0">
                <a:cs typeface="Arial"/>
              </a:rPr>
              <a:t>anda </a:t>
            </a:r>
            <a:r>
              <a:rPr lang="tr-TR" sz="3200" spc="-114" dirty="0" err="1" smtClean="0">
                <a:cs typeface="Arial"/>
              </a:rPr>
              <a:t>translasyona</a:t>
            </a:r>
            <a:r>
              <a:rPr lang="tr-TR" sz="3200" spc="-114" dirty="0" smtClean="0">
                <a:cs typeface="Arial"/>
              </a:rPr>
              <a:t> </a:t>
            </a:r>
            <a:r>
              <a:rPr lang="tr-TR" sz="3200" spc="-135" dirty="0">
                <a:cs typeface="Arial"/>
              </a:rPr>
              <a:t>da</a:t>
            </a:r>
            <a:r>
              <a:rPr lang="tr-TR" sz="3200" spc="-175" dirty="0">
                <a:cs typeface="Arial"/>
              </a:rPr>
              <a:t> </a:t>
            </a:r>
            <a:r>
              <a:rPr lang="tr-TR" sz="3200" spc="-90" dirty="0">
                <a:cs typeface="Arial"/>
              </a:rPr>
              <a:t>katılır</a:t>
            </a:r>
            <a:r>
              <a:rPr lang="tr-TR" sz="3200" spc="-90" dirty="0" smtClean="0">
                <a:cs typeface="Arial"/>
              </a:rPr>
              <a:t>.</a:t>
            </a:r>
          </a:p>
          <a:p>
            <a:pPr marL="469265" marR="5080">
              <a:lnSpc>
                <a:spcPts val="2590"/>
              </a:lnSpc>
              <a:spcBef>
                <a:spcPts val="580"/>
              </a:spcBef>
            </a:pPr>
            <a:endParaRPr lang="tr-TR" sz="3200" dirty="0">
              <a:cs typeface="Arial"/>
            </a:endParaRPr>
          </a:p>
          <a:p>
            <a:pPr marL="469900" indent="-457200">
              <a:lnSpc>
                <a:spcPts val="3080"/>
              </a:lnSpc>
              <a:spcBef>
                <a:spcPts val="315"/>
              </a:spcBef>
              <a:buFont typeface="Wingdings" panose="05000000000000000000" pitchFamily="2" charset="2"/>
              <a:buChar char="v"/>
              <a:tabLst>
                <a:tab pos="354965" algn="l"/>
                <a:tab pos="355600" algn="l"/>
              </a:tabLst>
            </a:pPr>
            <a:r>
              <a:rPr lang="tr-TR" sz="3200" spc="-105" dirty="0" err="1">
                <a:cs typeface="Arial"/>
              </a:rPr>
              <a:t>Prokaryotlarda</a:t>
            </a:r>
            <a:r>
              <a:rPr lang="tr-TR" sz="3200" spc="-105" dirty="0">
                <a:cs typeface="Arial"/>
              </a:rPr>
              <a:t> </a:t>
            </a:r>
            <a:r>
              <a:rPr lang="tr-TR" sz="3200" spc="-155" dirty="0" err="1">
                <a:cs typeface="Arial"/>
              </a:rPr>
              <a:t>mRNA’lar</a:t>
            </a:r>
            <a:r>
              <a:rPr lang="tr-TR" sz="3200" spc="-155" dirty="0">
                <a:cs typeface="Arial"/>
              </a:rPr>
              <a:t> </a:t>
            </a:r>
            <a:r>
              <a:rPr lang="tr-TR" sz="3200" spc="-70" dirty="0" err="1">
                <a:solidFill>
                  <a:srgbClr val="FF0000"/>
                </a:solidFill>
                <a:cs typeface="Arial"/>
              </a:rPr>
              <a:t>polisistronik</a:t>
            </a:r>
            <a:r>
              <a:rPr lang="tr-TR" sz="3200" spc="-165" dirty="0">
                <a:solidFill>
                  <a:srgbClr val="990099"/>
                </a:solidFill>
                <a:cs typeface="Arial"/>
              </a:rPr>
              <a:t> </a:t>
            </a:r>
            <a:r>
              <a:rPr lang="tr-TR" sz="3200" spc="-110" dirty="0">
                <a:cs typeface="Arial"/>
              </a:rPr>
              <a:t>yapıdadır:</a:t>
            </a:r>
            <a:endParaRPr lang="tr-TR" sz="3200" dirty="0">
              <a:cs typeface="Arial"/>
            </a:endParaRPr>
          </a:p>
          <a:p>
            <a:pPr marL="355600">
              <a:lnSpc>
                <a:spcPts val="3080"/>
              </a:lnSpc>
            </a:pPr>
            <a:r>
              <a:rPr lang="tr-TR" sz="3200" spc="-65" dirty="0" smtClean="0">
                <a:cs typeface="Arial"/>
              </a:rPr>
              <a:t>  Birbirine </a:t>
            </a:r>
            <a:r>
              <a:rPr lang="tr-TR" sz="3200" spc="-50" dirty="0">
                <a:cs typeface="Arial"/>
              </a:rPr>
              <a:t>bitişik </a:t>
            </a:r>
            <a:r>
              <a:rPr lang="tr-TR" sz="3200" spc="-15" dirty="0">
                <a:cs typeface="Arial"/>
              </a:rPr>
              <a:t>bir </a:t>
            </a:r>
            <a:r>
              <a:rPr lang="tr-TR" sz="3200" spc="-105" dirty="0">
                <a:cs typeface="Arial"/>
              </a:rPr>
              <a:t>seri </a:t>
            </a:r>
            <a:r>
              <a:rPr lang="tr-TR" sz="3200" spc="-170" dirty="0">
                <a:cs typeface="Arial"/>
              </a:rPr>
              <a:t>gen </a:t>
            </a:r>
            <a:r>
              <a:rPr lang="tr-TR" sz="3200" spc="-25" dirty="0">
                <a:cs typeface="Arial"/>
              </a:rPr>
              <a:t>birlikte</a:t>
            </a:r>
            <a:r>
              <a:rPr lang="tr-TR" sz="3200" spc="-545" dirty="0">
                <a:cs typeface="Arial"/>
              </a:rPr>
              <a:t> </a:t>
            </a:r>
            <a:r>
              <a:rPr lang="tr-TR" sz="3200" spc="-80" dirty="0" err="1">
                <a:cs typeface="Arial"/>
              </a:rPr>
              <a:t>transkribe</a:t>
            </a:r>
            <a:r>
              <a:rPr lang="tr-TR" sz="3200" spc="-80" dirty="0">
                <a:cs typeface="Arial"/>
              </a:rPr>
              <a:t> </a:t>
            </a:r>
            <a:r>
              <a:rPr lang="tr-TR" sz="3200" spc="-70" dirty="0">
                <a:cs typeface="Arial"/>
              </a:rPr>
              <a:t>edilir</a:t>
            </a:r>
            <a:r>
              <a:rPr lang="tr-TR" sz="3200" spc="-70" dirty="0" smtClean="0">
                <a:cs typeface="Arial"/>
              </a:rPr>
              <a:t>.</a:t>
            </a:r>
          </a:p>
          <a:p>
            <a:pPr marL="355600">
              <a:lnSpc>
                <a:spcPts val="3080"/>
              </a:lnSpc>
            </a:pPr>
            <a:endParaRPr lang="tr-TR" sz="3200" dirty="0">
              <a:cs typeface="Arial"/>
            </a:endParaRPr>
          </a:p>
          <a:p>
            <a:pPr marL="469900" marR="546100" indent="-457200">
              <a:lnSpc>
                <a:spcPts val="2920"/>
              </a:lnSpc>
              <a:spcBef>
                <a:spcPts val="690"/>
              </a:spcBef>
              <a:buFont typeface="Wingdings" panose="05000000000000000000" pitchFamily="2" charset="2"/>
              <a:buChar char="v"/>
              <a:tabLst>
                <a:tab pos="354965" algn="l"/>
                <a:tab pos="355600" algn="l"/>
              </a:tabLst>
            </a:pPr>
            <a:r>
              <a:rPr lang="tr-TR" sz="3200" spc="-105" dirty="0" err="1">
                <a:cs typeface="Arial"/>
              </a:rPr>
              <a:t>Ökaryotlarda</a:t>
            </a:r>
            <a:r>
              <a:rPr lang="tr-TR" sz="3200" spc="-105" dirty="0">
                <a:cs typeface="Arial"/>
              </a:rPr>
              <a:t> </a:t>
            </a:r>
            <a:r>
              <a:rPr lang="tr-TR" sz="3200" spc="-45" dirty="0" err="1">
                <a:cs typeface="Arial"/>
              </a:rPr>
              <a:t>herbir</a:t>
            </a:r>
            <a:r>
              <a:rPr lang="tr-TR" sz="3200" spc="-45" dirty="0">
                <a:cs typeface="Arial"/>
              </a:rPr>
              <a:t> </a:t>
            </a:r>
            <a:r>
              <a:rPr lang="tr-TR" sz="3200" spc="-90" dirty="0">
                <a:cs typeface="Arial"/>
              </a:rPr>
              <a:t>transkripsiyon </a:t>
            </a:r>
            <a:r>
              <a:rPr lang="tr-TR" sz="3200" spc="-20" dirty="0">
                <a:cs typeface="Arial"/>
              </a:rPr>
              <a:t>birimi </a:t>
            </a:r>
            <a:r>
              <a:rPr lang="tr-TR" sz="3200" spc="-190" dirty="0">
                <a:cs typeface="Arial"/>
              </a:rPr>
              <a:t>sadece</a:t>
            </a:r>
            <a:r>
              <a:rPr lang="tr-TR" sz="3200" spc="-545" dirty="0">
                <a:cs typeface="Arial"/>
              </a:rPr>
              <a:t> </a:t>
            </a:r>
            <a:r>
              <a:rPr lang="tr-TR" sz="3200" spc="-15" dirty="0">
                <a:cs typeface="Arial"/>
              </a:rPr>
              <a:t>bir  </a:t>
            </a:r>
            <a:r>
              <a:rPr lang="tr-TR" sz="3200" spc="-165" dirty="0">
                <a:cs typeface="Arial"/>
              </a:rPr>
              <a:t>gene </a:t>
            </a:r>
            <a:r>
              <a:rPr lang="tr-TR" sz="3200" spc="-15" dirty="0">
                <a:cs typeface="Arial"/>
              </a:rPr>
              <a:t>ait </a:t>
            </a:r>
            <a:r>
              <a:rPr lang="tr-TR" sz="3200" spc="-60" dirty="0">
                <a:cs typeface="Arial"/>
              </a:rPr>
              <a:t>bilgiyi </a:t>
            </a:r>
            <a:r>
              <a:rPr lang="tr-TR" sz="3200" spc="-85" dirty="0">
                <a:cs typeface="Arial"/>
              </a:rPr>
              <a:t>taşır:</a:t>
            </a:r>
            <a:r>
              <a:rPr lang="tr-TR" sz="3200" spc="-335" dirty="0">
                <a:cs typeface="Arial"/>
              </a:rPr>
              <a:t> </a:t>
            </a:r>
            <a:r>
              <a:rPr lang="tr-TR" sz="3200" spc="-85" dirty="0" err="1">
                <a:solidFill>
                  <a:srgbClr val="FF0000"/>
                </a:solidFill>
                <a:cs typeface="Arial"/>
              </a:rPr>
              <a:t>monosistronik</a:t>
            </a:r>
            <a:r>
              <a:rPr lang="tr-TR" sz="3200" spc="-85" dirty="0">
                <a:solidFill>
                  <a:srgbClr val="FF0000"/>
                </a:solidFill>
                <a:cs typeface="Arial"/>
              </a:rPr>
              <a:t>.</a:t>
            </a:r>
            <a:endParaRPr lang="tr-TR" sz="3200" dirty="0">
              <a:solidFill>
                <a:srgbClr val="FF0000"/>
              </a:solidFill>
              <a:cs typeface="Arial"/>
            </a:endParaRPr>
          </a:p>
        </p:txBody>
      </p:sp>
    </p:spTree>
    <p:extLst>
      <p:ext uri="{BB962C8B-B14F-4D97-AF65-F5344CB8AC3E}">
        <p14:creationId xmlns:p14="http://schemas.microsoft.com/office/powerpoint/2010/main" val="201241923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79500" y="352425"/>
            <a:ext cx="9089390" cy="5539978"/>
          </a:xfrm>
        </p:spPr>
        <p:txBody>
          <a:bodyPr/>
          <a:lstStyle/>
          <a:p>
            <a:pPr marL="571500" indent="-571500">
              <a:buFont typeface="Wingdings" panose="05000000000000000000" pitchFamily="2" charset="2"/>
              <a:buChar char="v"/>
            </a:pPr>
            <a:r>
              <a:rPr lang="tr-TR" dirty="0" smtClean="0"/>
              <a:t>	Transkripsiyon </a:t>
            </a:r>
            <a:r>
              <a:rPr lang="tr-TR" dirty="0"/>
              <a:t>sonunda oluşan RNA’lar </a:t>
            </a:r>
            <a:r>
              <a:rPr lang="tr-TR" dirty="0" err="1"/>
              <a:t>primer</a:t>
            </a:r>
            <a:r>
              <a:rPr lang="tr-TR" dirty="0"/>
              <a:t>  RNA’lar diye adlandırılırlar ve genellikle</a:t>
            </a:r>
            <a:br>
              <a:rPr lang="tr-TR" dirty="0"/>
            </a:br>
            <a:r>
              <a:rPr lang="tr-TR" dirty="0"/>
              <a:t>hemen kullanılmazlar; </a:t>
            </a:r>
            <a:r>
              <a:rPr lang="tr-TR" dirty="0" smtClean="0"/>
              <a:t/>
            </a:r>
            <a:br>
              <a:rPr lang="tr-TR" dirty="0" smtClean="0"/>
            </a:br>
            <a:r>
              <a:rPr lang="tr-TR" dirty="0" smtClean="0"/>
              <a:t>	RNA </a:t>
            </a:r>
            <a:r>
              <a:rPr lang="tr-TR" dirty="0"/>
              <a:t>işlenmesi diye  tanımlanan bazı işlemlerden geçtikten sonra  işlev görebilecek olgun RNA’lar haline gelirler</a:t>
            </a:r>
            <a:br>
              <a:rPr lang="tr-TR" dirty="0"/>
            </a:br>
            <a:endParaRPr lang="tr-TR" dirty="0"/>
          </a:p>
        </p:txBody>
      </p:sp>
    </p:spTree>
    <p:extLst>
      <p:ext uri="{BB962C8B-B14F-4D97-AF65-F5344CB8AC3E}">
        <p14:creationId xmlns:p14="http://schemas.microsoft.com/office/powerpoint/2010/main" val="22035312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41300" y="581025"/>
            <a:ext cx="3996690" cy="4826000"/>
          </a:xfrm>
          <a:prstGeom prst="rect">
            <a:avLst/>
          </a:prstGeom>
        </p:spPr>
        <p:txBody>
          <a:bodyPr vert="horz" wrap="square" lIns="0" tIns="12700" rIns="0" bIns="0" rtlCol="0">
            <a:spAutoFit/>
          </a:bodyPr>
          <a:lstStyle/>
          <a:p>
            <a:pPr marL="285115" marR="454659" indent="-272415">
              <a:lnSpc>
                <a:spcPct val="150000"/>
              </a:lnSpc>
              <a:spcBef>
                <a:spcPts val="100"/>
              </a:spcBef>
              <a:buClr>
                <a:srgbClr val="FE8637"/>
              </a:buClr>
              <a:buSzPct val="70000"/>
              <a:buFont typeface="Wingdings"/>
              <a:buChar char=""/>
              <a:tabLst>
                <a:tab pos="285750" algn="l"/>
              </a:tabLst>
            </a:pPr>
            <a:r>
              <a:rPr sz="2000" b="1" spc="-10" dirty="0">
                <a:latin typeface="Arial"/>
                <a:cs typeface="Arial"/>
              </a:rPr>
              <a:t>Olgun mRNA Oluşumu </a:t>
            </a:r>
            <a:r>
              <a:rPr sz="2000" b="1" spc="-5" dirty="0">
                <a:latin typeface="Arial"/>
                <a:cs typeface="Arial"/>
              </a:rPr>
              <a:t>İçin  RNA </a:t>
            </a:r>
            <a:r>
              <a:rPr sz="2000" b="1" spc="-10" dirty="0">
                <a:latin typeface="Arial"/>
                <a:cs typeface="Arial"/>
              </a:rPr>
              <a:t>Processing </a:t>
            </a:r>
            <a:r>
              <a:rPr sz="2000" b="1" spc="-5" dirty="0">
                <a:latin typeface="Arial"/>
                <a:cs typeface="Arial"/>
              </a:rPr>
              <a:t>Üç İşlemi  </a:t>
            </a:r>
            <a:r>
              <a:rPr sz="2000" b="1" spc="-10" dirty="0">
                <a:latin typeface="Arial"/>
                <a:cs typeface="Arial"/>
              </a:rPr>
              <a:t>Kapsar:</a:t>
            </a:r>
            <a:endParaRPr sz="2000" dirty="0">
              <a:latin typeface="Arial"/>
              <a:cs typeface="Arial"/>
            </a:endParaRPr>
          </a:p>
          <a:p>
            <a:pPr marL="355600" indent="-342900">
              <a:lnSpc>
                <a:spcPct val="100000"/>
              </a:lnSpc>
              <a:spcBef>
                <a:spcPts val="1800"/>
              </a:spcBef>
              <a:buClr>
                <a:srgbClr val="FE8637"/>
              </a:buClr>
              <a:buSzPct val="70000"/>
              <a:buFont typeface="Wingdings"/>
              <a:buChar char=""/>
              <a:tabLst>
                <a:tab pos="354965" algn="l"/>
                <a:tab pos="356235" algn="l"/>
              </a:tabLst>
            </a:pPr>
            <a:r>
              <a:rPr sz="2000" spc="-5" dirty="0">
                <a:latin typeface="Arial"/>
                <a:cs typeface="Arial"/>
              </a:rPr>
              <a:t>1) 3’ </a:t>
            </a:r>
            <a:r>
              <a:rPr sz="2000" spc="-10" dirty="0">
                <a:latin typeface="Arial"/>
                <a:cs typeface="Arial"/>
              </a:rPr>
              <a:t>ucuna </a:t>
            </a:r>
            <a:r>
              <a:rPr sz="2000" b="1" spc="-5" dirty="0">
                <a:latin typeface="Arial"/>
                <a:cs typeface="Arial"/>
              </a:rPr>
              <a:t>poliadenilat</a:t>
            </a:r>
            <a:r>
              <a:rPr sz="2000" b="1" spc="-60" dirty="0">
                <a:latin typeface="Arial"/>
                <a:cs typeface="Arial"/>
              </a:rPr>
              <a:t> </a:t>
            </a:r>
            <a:r>
              <a:rPr sz="2000" b="1" spc="-5" dirty="0">
                <a:latin typeface="Arial"/>
                <a:cs typeface="Arial"/>
              </a:rPr>
              <a:t>(poliA)</a:t>
            </a:r>
            <a:endParaRPr sz="2000" dirty="0">
              <a:latin typeface="Arial"/>
              <a:cs typeface="Arial"/>
            </a:endParaRPr>
          </a:p>
          <a:p>
            <a:pPr marL="285115">
              <a:lnSpc>
                <a:spcPct val="100000"/>
              </a:lnSpc>
              <a:spcBef>
                <a:spcPts val="1200"/>
              </a:spcBef>
            </a:pPr>
            <a:r>
              <a:rPr sz="2000" spc="-5" dirty="0">
                <a:latin typeface="Arial"/>
                <a:cs typeface="Arial"/>
              </a:rPr>
              <a:t>takısı</a:t>
            </a:r>
            <a:r>
              <a:rPr sz="2000" spc="-40" dirty="0">
                <a:latin typeface="Arial"/>
                <a:cs typeface="Arial"/>
              </a:rPr>
              <a:t> </a:t>
            </a:r>
            <a:r>
              <a:rPr sz="2000" spc="-5" dirty="0">
                <a:latin typeface="Arial"/>
                <a:cs typeface="Arial"/>
              </a:rPr>
              <a:t>takılması.</a:t>
            </a:r>
            <a:endParaRPr sz="2000" dirty="0">
              <a:latin typeface="Arial"/>
              <a:cs typeface="Arial"/>
            </a:endParaRPr>
          </a:p>
          <a:p>
            <a:pPr marL="285115" marR="5080" indent="-272415">
              <a:lnSpc>
                <a:spcPct val="150000"/>
              </a:lnSpc>
              <a:spcBef>
                <a:spcPts val="600"/>
              </a:spcBef>
              <a:buClr>
                <a:srgbClr val="FE8637"/>
              </a:buClr>
              <a:buSzPct val="70000"/>
              <a:buFont typeface="Wingdings"/>
              <a:buChar char=""/>
              <a:tabLst>
                <a:tab pos="285750" algn="l"/>
              </a:tabLst>
            </a:pPr>
            <a:r>
              <a:rPr sz="2000" spc="-5" dirty="0">
                <a:latin typeface="Arial"/>
                <a:cs typeface="Arial"/>
              </a:rPr>
              <a:t>2) 5’ </a:t>
            </a:r>
            <a:r>
              <a:rPr sz="2000" spc="-10" dirty="0">
                <a:latin typeface="Arial"/>
                <a:cs typeface="Arial"/>
              </a:rPr>
              <a:t>ucunun </a:t>
            </a:r>
            <a:r>
              <a:rPr sz="2000" b="1" spc="-5" dirty="0">
                <a:latin typeface="Arial"/>
                <a:cs typeface="Arial"/>
              </a:rPr>
              <a:t>cap </a:t>
            </a:r>
            <a:r>
              <a:rPr sz="2000" b="1" spc="-10" dirty="0">
                <a:latin typeface="Arial"/>
                <a:cs typeface="Arial"/>
              </a:rPr>
              <a:t>strüktür </a:t>
            </a:r>
            <a:r>
              <a:rPr sz="2000" spc="-10" dirty="0">
                <a:latin typeface="Arial"/>
                <a:cs typeface="Arial"/>
              </a:rPr>
              <a:t>denen  </a:t>
            </a:r>
            <a:r>
              <a:rPr sz="2000" spc="-5" dirty="0">
                <a:latin typeface="Arial"/>
                <a:cs typeface="Arial"/>
              </a:rPr>
              <a:t>yapı ile</a:t>
            </a:r>
            <a:r>
              <a:rPr sz="2000" spc="-10" dirty="0">
                <a:latin typeface="Arial"/>
                <a:cs typeface="Arial"/>
              </a:rPr>
              <a:t> </a:t>
            </a:r>
            <a:r>
              <a:rPr sz="2000" spc="-5" dirty="0">
                <a:latin typeface="Arial"/>
                <a:cs typeface="Arial"/>
              </a:rPr>
              <a:t>kapatılması.</a:t>
            </a:r>
            <a:endParaRPr sz="2000" dirty="0">
              <a:latin typeface="Arial"/>
              <a:cs typeface="Arial"/>
            </a:endParaRPr>
          </a:p>
          <a:p>
            <a:pPr marL="285115" marR="106680" indent="-272415">
              <a:lnSpc>
                <a:spcPct val="150000"/>
              </a:lnSpc>
              <a:spcBef>
                <a:spcPts val="600"/>
              </a:spcBef>
              <a:buClr>
                <a:srgbClr val="FE8637"/>
              </a:buClr>
              <a:buSzPct val="70000"/>
              <a:buFont typeface="Wingdings"/>
              <a:buChar char=""/>
              <a:tabLst>
                <a:tab pos="285750" algn="l"/>
              </a:tabLst>
            </a:pPr>
            <a:r>
              <a:rPr sz="2000" spc="-5" dirty="0">
                <a:latin typeface="Arial"/>
                <a:cs typeface="Arial"/>
              </a:rPr>
              <a:t>3) </a:t>
            </a:r>
            <a:r>
              <a:rPr sz="2000" spc="-10" dirty="0">
                <a:latin typeface="Arial"/>
                <a:cs typeface="Arial"/>
              </a:rPr>
              <a:t>Primer </a:t>
            </a:r>
            <a:r>
              <a:rPr sz="2000" spc="-5" dirty="0">
                <a:latin typeface="Arial"/>
                <a:cs typeface="Arial"/>
              </a:rPr>
              <a:t>RNA </a:t>
            </a:r>
            <a:r>
              <a:rPr sz="2000" spc="-10" dirty="0">
                <a:latin typeface="Arial"/>
                <a:cs typeface="Arial"/>
              </a:rPr>
              <a:t>molekülü içinden  </a:t>
            </a:r>
            <a:r>
              <a:rPr sz="2000" b="1" spc="-5" dirty="0">
                <a:latin typeface="Arial"/>
                <a:cs typeface="Arial"/>
              </a:rPr>
              <a:t>bazı bölgelerin çıkarılması  </a:t>
            </a:r>
            <a:r>
              <a:rPr sz="2000" b="1" spc="-10" dirty="0">
                <a:latin typeface="Arial"/>
                <a:cs typeface="Arial"/>
              </a:rPr>
              <a:t>(mRNA</a:t>
            </a:r>
            <a:r>
              <a:rPr sz="2000" b="1" spc="-60" dirty="0">
                <a:latin typeface="Arial"/>
                <a:cs typeface="Arial"/>
              </a:rPr>
              <a:t> </a:t>
            </a:r>
            <a:r>
              <a:rPr sz="2000" b="1" spc="-10" dirty="0">
                <a:latin typeface="Arial"/>
                <a:cs typeface="Arial"/>
              </a:rPr>
              <a:t>Splicing)</a:t>
            </a:r>
            <a:endParaRPr sz="2000" dirty="0">
              <a:latin typeface="Arial"/>
              <a:cs typeface="Arial"/>
            </a:endParaRPr>
          </a:p>
        </p:txBody>
      </p:sp>
      <p:sp>
        <p:nvSpPr>
          <p:cNvPr id="9" name="object 9"/>
          <p:cNvSpPr/>
          <p:nvPr/>
        </p:nvSpPr>
        <p:spPr>
          <a:xfrm>
            <a:off x="4813301" y="123825"/>
            <a:ext cx="5638800" cy="7239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4942382" y="4242186"/>
            <a:ext cx="5715000" cy="2680409"/>
          </a:xfrm>
          <a:prstGeom prst="rect">
            <a:avLst/>
          </a:prstGeom>
        </p:spPr>
      </p:pic>
      <p:sp>
        <p:nvSpPr>
          <p:cNvPr id="2" name="Unvan 1"/>
          <p:cNvSpPr>
            <a:spLocks noGrp="1"/>
          </p:cNvSpPr>
          <p:nvPr>
            <p:ph type="ctrTitle"/>
          </p:nvPr>
        </p:nvSpPr>
        <p:spPr>
          <a:xfrm>
            <a:off x="88900" y="0"/>
            <a:ext cx="9089390" cy="1231106"/>
          </a:xfrm>
        </p:spPr>
        <p:txBody>
          <a:bodyPr/>
          <a:lstStyle/>
          <a:p>
            <a:r>
              <a:rPr lang="tr-TR" dirty="0"/>
              <a:t>3’ ucuna </a:t>
            </a:r>
            <a:r>
              <a:rPr lang="tr-TR" dirty="0" err="1"/>
              <a:t>poliadenilat</a:t>
            </a:r>
            <a:r>
              <a:rPr lang="tr-TR" dirty="0"/>
              <a:t> (</a:t>
            </a:r>
            <a:r>
              <a:rPr lang="tr-TR" dirty="0" err="1"/>
              <a:t>poliA</a:t>
            </a:r>
            <a:r>
              <a:rPr lang="tr-TR" dirty="0"/>
              <a:t>)</a:t>
            </a:r>
            <a:br>
              <a:rPr lang="tr-TR" dirty="0"/>
            </a:br>
            <a:r>
              <a:rPr lang="tr-TR" dirty="0"/>
              <a:t>takısı takılması</a:t>
            </a:r>
          </a:p>
        </p:txBody>
      </p:sp>
      <p:sp>
        <p:nvSpPr>
          <p:cNvPr id="3" name="Alt Başlık 2"/>
          <p:cNvSpPr>
            <a:spLocks noGrp="1"/>
          </p:cNvSpPr>
          <p:nvPr>
            <p:ph type="subTitle" idx="4"/>
          </p:nvPr>
        </p:nvSpPr>
        <p:spPr>
          <a:xfrm>
            <a:off x="88900" y="1231106"/>
            <a:ext cx="8839200" cy="6022161"/>
          </a:xfrm>
        </p:spPr>
        <p:txBody>
          <a:bodyPr/>
          <a:lstStyle/>
          <a:p>
            <a:pPr marL="355600" indent="-342900">
              <a:lnSpc>
                <a:spcPct val="100000"/>
              </a:lnSpc>
              <a:spcBef>
                <a:spcPts val="105"/>
              </a:spcBef>
              <a:buChar char="•"/>
              <a:tabLst>
                <a:tab pos="354965" algn="l"/>
                <a:tab pos="355600" algn="l"/>
              </a:tabLst>
            </a:pPr>
            <a:r>
              <a:rPr lang="tr-TR" sz="3200" spc="-110" dirty="0" err="1">
                <a:latin typeface="Arial" panose="020B0604020202020204" pitchFamily="34" charset="0"/>
                <a:cs typeface="Arial" panose="020B0604020202020204" pitchFamily="34" charset="0"/>
              </a:rPr>
              <a:t>Primer</a:t>
            </a:r>
            <a:r>
              <a:rPr lang="tr-TR" sz="3200" spc="-110" dirty="0">
                <a:latin typeface="Arial" panose="020B0604020202020204" pitchFamily="34" charset="0"/>
                <a:cs typeface="Arial" panose="020B0604020202020204" pitchFamily="34" charset="0"/>
              </a:rPr>
              <a:t> </a:t>
            </a:r>
            <a:r>
              <a:rPr lang="tr-TR" sz="3200" spc="-55" dirty="0">
                <a:latin typeface="Arial" panose="020B0604020202020204" pitchFamily="34" charset="0"/>
                <a:cs typeface="Arial" panose="020B0604020202020204" pitchFamily="34" charset="0"/>
              </a:rPr>
              <a:t>transkript </a:t>
            </a:r>
            <a:r>
              <a:rPr lang="tr-TR" sz="3200" spc="-100" dirty="0">
                <a:latin typeface="Arial" panose="020B0604020202020204" pitchFamily="34" charset="0"/>
                <a:cs typeface="Arial" panose="020B0604020202020204" pitchFamily="34" charset="0"/>
              </a:rPr>
              <a:t>içinde </a:t>
            </a:r>
            <a:r>
              <a:rPr lang="tr-TR" sz="3200" spc="-305" dirty="0">
                <a:latin typeface="Arial" panose="020B0604020202020204" pitchFamily="34" charset="0"/>
                <a:cs typeface="Arial" panose="020B0604020202020204" pitchFamily="34" charset="0"/>
              </a:rPr>
              <a:t>AAUAAA</a:t>
            </a:r>
            <a:r>
              <a:rPr lang="tr-TR" sz="3200" spc="-430" dirty="0">
                <a:latin typeface="Arial" panose="020B0604020202020204" pitchFamily="34" charset="0"/>
                <a:cs typeface="Arial" panose="020B0604020202020204" pitchFamily="34" charset="0"/>
              </a:rPr>
              <a:t> </a:t>
            </a:r>
            <a:r>
              <a:rPr lang="tr-TR" sz="3200" spc="-125" dirty="0">
                <a:latin typeface="Arial" panose="020B0604020202020204" pitchFamily="34" charset="0"/>
                <a:cs typeface="Arial" panose="020B0604020202020204" pitchFamily="34" charset="0"/>
              </a:rPr>
              <a:t>dizisi</a:t>
            </a:r>
            <a:endParaRPr lang="tr-TR" sz="3200" dirty="0">
              <a:latin typeface="Arial" panose="020B0604020202020204" pitchFamily="34" charset="0"/>
              <a:cs typeface="Arial" panose="020B0604020202020204" pitchFamily="34" charset="0"/>
            </a:endParaRPr>
          </a:p>
          <a:p>
            <a:pPr marL="355600">
              <a:lnSpc>
                <a:spcPts val="3829"/>
              </a:lnSpc>
              <a:spcBef>
                <a:spcPts val="25"/>
              </a:spcBef>
            </a:pPr>
            <a:r>
              <a:rPr lang="tr-TR" sz="3200" spc="-140" dirty="0">
                <a:latin typeface="Arial" panose="020B0604020202020204" pitchFamily="34" charset="0"/>
                <a:cs typeface="Arial" panose="020B0604020202020204" pitchFamily="34" charset="0"/>
              </a:rPr>
              <a:t>kesilerek </a:t>
            </a:r>
            <a:r>
              <a:rPr lang="tr-TR" sz="3200" spc="-145" dirty="0">
                <a:latin typeface="Arial" panose="020B0604020202020204" pitchFamily="34" charset="0"/>
                <a:cs typeface="Arial" panose="020B0604020202020204" pitchFamily="34" charset="0"/>
              </a:rPr>
              <a:t>serbest </a:t>
            </a:r>
            <a:r>
              <a:rPr lang="tr-TR" sz="3200" spc="-45" dirty="0">
                <a:latin typeface="Arial" panose="020B0604020202020204" pitchFamily="34" charset="0"/>
                <a:cs typeface="Arial" panose="020B0604020202020204" pitchFamily="34" charset="0"/>
              </a:rPr>
              <a:t>3’ </a:t>
            </a:r>
            <a:r>
              <a:rPr lang="tr-TR" sz="3200" spc="-345" dirty="0">
                <a:latin typeface="Arial" panose="020B0604020202020204" pitchFamily="34" charset="0"/>
                <a:cs typeface="Arial" panose="020B0604020202020204" pitchFamily="34" charset="0"/>
              </a:rPr>
              <a:t>OH </a:t>
            </a:r>
            <a:r>
              <a:rPr lang="tr-TR" sz="3200" spc="-160" dirty="0">
                <a:latin typeface="Arial" panose="020B0604020202020204" pitchFamily="34" charset="0"/>
                <a:cs typeface="Arial" panose="020B0604020202020204" pitchFamily="34" charset="0"/>
              </a:rPr>
              <a:t>ucuna </a:t>
            </a:r>
            <a:r>
              <a:rPr lang="tr-TR" sz="3200" b="1" u="sng" dirty="0" err="1">
                <a:solidFill>
                  <a:srgbClr val="FF0000"/>
                </a:solidFill>
                <a:latin typeface="Arial" panose="020B0604020202020204" pitchFamily="34" charset="0"/>
                <a:cs typeface="Arial" panose="020B0604020202020204" pitchFamily="34" charset="0"/>
              </a:rPr>
              <a:t>Poli</a:t>
            </a:r>
            <a:r>
              <a:rPr lang="tr-TR" sz="3200" b="1" u="sng" dirty="0">
                <a:solidFill>
                  <a:srgbClr val="FF0000"/>
                </a:solidFill>
                <a:latin typeface="Arial" panose="020B0604020202020204" pitchFamily="34" charset="0"/>
                <a:cs typeface="Arial" panose="020B0604020202020204" pitchFamily="34" charset="0"/>
              </a:rPr>
              <a:t> A</a:t>
            </a:r>
            <a:r>
              <a:rPr lang="tr-TR" sz="3200" b="1" u="sng" spc="-245" dirty="0">
                <a:solidFill>
                  <a:srgbClr val="FF0000"/>
                </a:solidFill>
                <a:latin typeface="Arial" panose="020B0604020202020204" pitchFamily="34" charset="0"/>
                <a:cs typeface="Arial" panose="020B0604020202020204" pitchFamily="34" charset="0"/>
              </a:rPr>
              <a:t> </a:t>
            </a:r>
            <a:r>
              <a:rPr lang="tr-TR" sz="3200" b="1" u="sng" dirty="0" err="1">
                <a:solidFill>
                  <a:srgbClr val="FF0000"/>
                </a:solidFill>
                <a:latin typeface="Arial" panose="020B0604020202020204" pitchFamily="34" charset="0"/>
                <a:cs typeface="Arial" panose="020B0604020202020204" pitchFamily="34" charset="0"/>
              </a:rPr>
              <a:t>polimeraz</a:t>
            </a:r>
            <a:endParaRPr lang="tr-TR" sz="3200" u="sng" dirty="0">
              <a:solidFill>
                <a:srgbClr val="FF0000"/>
              </a:solidFill>
              <a:latin typeface="Arial" panose="020B0604020202020204" pitchFamily="34" charset="0"/>
              <a:cs typeface="Arial" panose="020B0604020202020204" pitchFamily="34" charset="0"/>
            </a:endParaRPr>
          </a:p>
          <a:p>
            <a:pPr marL="355600">
              <a:lnSpc>
                <a:spcPts val="3829"/>
              </a:lnSpc>
            </a:pPr>
            <a:r>
              <a:rPr lang="tr-TR" sz="3200" spc="-114" dirty="0">
                <a:latin typeface="Arial" panose="020B0604020202020204" pitchFamily="34" charset="0"/>
                <a:cs typeface="Arial" panose="020B0604020202020204" pitchFamily="34" charset="0"/>
              </a:rPr>
              <a:t>enzimi </a:t>
            </a:r>
            <a:r>
              <a:rPr lang="tr-TR" sz="3200" spc="-105" dirty="0">
                <a:latin typeface="Arial" panose="020B0604020202020204" pitchFamily="34" charset="0"/>
                <a:cs typeface="Arial" panose="020B0604020202020204" pitchFamily="34" charset="0"/>
              </a:rPr>
              <a:t>tarafından </a:t>
            </a:r>
            <a:r>
              <a:rPr lang="tr-TR" sz="3200" spc="-40" dirty="0" err="1">
                <a:latin typeface="Arial" panose="020B0604020202020204" pitchFamily="34" charset="0"/>
                <a:cs typeface="Arial" panose="020B0604020202020204" pitchFamily="34" charset="0"/>
              </a:rPr>
              <a:t>poli</a:t>
            </a:r>
            <a:r>
              <a:rPr lang="tr-TR" sz="3200" spc="-40" dirty="0">
                <a:latin typeface="Arial" panose="020B0604020202020204" pitchFamily="34" charset="0"/>
                <a:cs typeface="Arial" panose="020B0604020202020204" pitchFamily="34" charset="0"/>
              </a:rPr>
              <a:t> </a:t>
            </a:r>
            <a:r>
              <a:rPr lang="tr-TR" sz="3200" spc="-285" dirty="0">
                <a:latin typeface="Arial" panose="020B0604020202020204" pitchFamily="34" charset="0"/>
                <a:cs typeface="Arial" panose="020B0604020202020204" pitchFamily="34" charset="0"/>
              </a:rPr>
              <a:t>A </a:t>
            </a:r>
            <a:r>
              <a:rPr lang="tr-TR" sz="3200" spc="-125" dirty="0">
                <a:latin typeface="Arial" panose="020B0604020202020204" pitchFamily="34" charset="0"/>
                <a:cs typeface="Arial" panose="020B0604020202020204" pitchFamily="34" charset="0"/>
              </a:rPr>
              <a:t>kuyruğu</a:t>
            </a:r>
            <a:r>
              <a:rPr lang="tr-TR" sz="3200" spc="-270" dirty="0">
                <a:latin typeface="Arial" panose="020B0604020202020204" pitchFamily="34" charset="0"/>
                <a:cs typeface="Arial" panose="020B0604020202020204" pitchFamily="34" charset="0"/>
              </a:rPr>
              <a:t> </a:t>
            </a:r>
            <a:r>
              <a:rPr lang="tr-TR" sz="3200" spc="-80" dirty="0">
                <a:latin typeface="Arial" panose="020B0604020202020204" pitchFamily="34" charset="0"/>
                <a:cs typeface="Arial" panose="020B0604020202020204" pitchFamily="34" charset="0"/>
              </a:rPr>
              <a:t>eklenir</a:t>
            </a:r>
            <a:endParaRPr lang="tr-TR" sz="3200" dirty="0">
              <a:latin typeface="Arial" panose="020B0604020202020204" pitchFamily="34" charset="0"/>
              <a:cs typeface="Arial" panose="020B0604020202020204" pitchFamily="34" charset="0"/>
            </a:endParaRPr>
          </a:p>
          <a:p>
            <a:pPr marL="355600" indent="-342900">
              <a:lnSpc>
                <a:spcPct val="100000"/>
              </a:lnSpc>
              <a:spcBef>
                <a:spcPts val="770"/>
              </a:spcBef>
              <a:buChar char="•"/>
              <a:tabLst>
                <a:tab pos="354965" algn="l"/>
                <a:tab pos="355600" algn="l"/>
                <a:tab pos="1692910" algn="l"/>
              </a:tabLst>
            </a:pPr>
            <a:r>
              <a:rPr lang="tr-TR" sz="3200" spc="-150" dirty="0">
                <a:latin typeface="Arial" panose="020B0604020202020204" pitchFamily="34" charset="0"/>
                <a:cs typeface="Arial" panose="020B0604020202020204" pitchFamily="34" charset="0"/>
              </a:rPr>
              <a:t>50-250	</a:t>
            </a:r>
            <a:r>
              <a:rPr lang="tr-TR" sz="3200" spc="-125" dirty="0" err="1">
                <a:latin typeface="Arial" panose="020B0604020202020204" pitchFamily="34" charset="0"/>
                <a:cs typeface="Arial" panose="020B0604020202020204" pitchFamily="34" charset="0"/>
              </a:rPr>
              <a:t>Adenin</a:t>
            </a:r>
            <a:r>
              <a:rPr lang="tr-TR" sz="3200" spc="-125" dirty="0">
                <a:latin typeface="Arial" panose="020B0604020202020204" pitchFamily="34" charset="0"/>
                <a:cs typeface="Arial" panose="020B0604020202020204" pitchFamily="34" charset="0"/>
              </a:rPr>
              <a:t> </a:t>
            </a:r>
            <a:r>
              <a:rPr lang="tr-TR" sz="3200" spc="-50" dirty="0">
                <a:latin typeface="Arial" panose="020B0604020202020204" pitchFamily="34" charset="0"/>
                <a:cs typeface="Arial" panose="020B0604020202020204" pitchFamily="34" charset="0"/>
              </a:rPr>
              <a:t>nükleotidi</a:t>
            </a:r>
            <a:r>
              <a:rPr lang="tr-TR" sz="3200" spc="-185" dirty="0">
                <a:latin typeface="Arial" panose="020B0604020202020204" pitchFamily="34" charset="0"/>
                <a:cs typeface="Arial" panose="020B0604020202020204" pitchFamily="34" charset="0"/>
              </a:rPr>
              <a:t> </a:t>
            </a:r>
            <a:r>
              <a:rPr lang="tr-TR" sz="3200" spc="-100" dirty="0">
                <a:latin typeface="Arial" panose="020B0604020202020204" pitchFamily="34" charset="0"/>
                <a:cs typeface="Arial" panose="020B0604020202020204" pitchFamily="34" charset="0"/>
              </a:rPr>
              <a:t>içerir.</a:t>
            </a:r>
            <a:endParaRPr lang="tr-TR" sz="3200" dirty="0">
              <a:latin typeface="Arial" panose="020B0604020202020204" pitchFamily="34" charset="0"/>
              <a:cs typeface="Arial" panose="020B0604020202020204" pitchFamily="34" charset="0"/>
            </a:endParaRPr>
          </a:p>
          <a:p>
            <a:pPr marL="355600" marR="431165" indent="-342900">
              <a:lnSpc>
                <a:spcPct val="100000"/>
              </a:lnSpc>
              <a:spcBef>
                <a:spcPts val="765"/>
              </a:spcBef>
              <a:buChar char="•"/>
              <a:tabLst>
                <a:tab pos="354965" algn="l"/>
                <a:tab pos="355600" algn="l"/>
              </a:tabLst>
            </a:pPr>
            <a:r>
              <a:rPr lang="tr-TR" sz="3200" spc="-245" dirty="0">
                <a:latin typeface="Arial" panose="020B0604020202020204" pitchFamily="34" charset="0"/>
                <a:cs typeface="Arial" panose="020B0604020202020204" pitchFamily="34" charset="0"/>
              </a:rPr>
              <a:t>Bu </a:t>
            </a:r>
            <a:r>
              <a:rPr lang="tr-TR" sz="3200" spc="-180" dirty="0">
                <a:latin typeface="Arial" panose="020B0604020202020204" pitchFamily="34" charset="0"/>
                <a:cs typeface="Arial" panose="020B0604020202020204" pitchFamily="34" charset="0"/>
              </a:rPr>
              <a:t>yapı </a:t>
            </a:r>
            <a:r>
              <a:rPr lang="tr-TR" sz="3200" spc="-105" dirty="0">
                <a:latin typeface="Arial" panose="020B0604020202020204" pitchFamily="34" charset="0"/>
                <a:cs typeface="Arial" panose="020B0604020202020204" pitchFamily="34" charset="0"/>
              </a:rPr>
              <a:t>transkripsiyon </a:t>
            </a:r>
            <a:r>
              <a:rPr lang="tr-TR" sz="3200" spc="-175" dirty="0">
                <a:latin typeface="Arial" panose="020B0604020202020204" pitchFamily="34" charset="0"/>
                <a:cs typeface="Arial" panose="020B0604020202020204" pitchFamily="34" charset="0"/>
              </a:rPr>
              <a:t>sonlanması </a:t>
            </a:r>
            <a:r>
              <a:rPr lang="tr-TR" sz="3200" spc="-190" dirty="0">
                <a:latin typeface="Arial" panose="020B0604020202020204" pitchFamily="34" charset="0"/>
                <a:cs typeface="Arial" panose="020B0604020202020204" pitchFamily="34" charset="0"/>
              </a:rPr>
              <a:t>ve </a:t>
            </a:r>
            <a:r>
              <a:rPr lang="tr-TR" sz="3200" spc="-305" dirty="0" err="1">
                <a:latin typeface="Arial" panose="020B0604020202020204" pitchFamily="34" charset="0"/>
                <a:cs typeface="Arial" panose="020B0604020202020204" pitchFamily="34" charset="0"/>
              </a:rPr>
              <a:t>mRNA</a:t>
            </a:r>
            <a:r>
              <a:rPr lang="tr-TR" sz="3200" spc="-305" dirty="0">
                <a:latin typeface="Arial" panose="020B0604020202020204" pitchFamily="34" charset="0"/>
                <a:cs typeface="Arial" panose="020B0604020202020204" pitchFamily="34" charset="0"/>
              </a:rPr>
              <a:t>  </a:t>
            </a:r>
            <a:r>
              <a:rPr lang="tr-TR" sz="3200" spc="-125" dirty="0">
                <a:latin typeface="Arial" panose="020B0604020202020204" pitchFamily="34" charset="0"/>
                <a:cs typeface="Arial" panose="020B0604020202020204" pitchFamily="34" charset="0"/>
              </a:rPr>
              <a:t>kararlılığı </a:t>
            </a:r>
            <a:r>
              <a:rPr lang="tr-TR" sz="3200" spc="-75" dirty="0">
                <a:latin typeface="Arial" panose="020B0604020202020204" pitchFamily="34" charset="0"/>
                <a:cs typeface="Arial" panose="020B0604020202020204" pitchFamily="34" charset="0"/>
              </a:rPr>
              <a:t>için</a:t>
            </a:r>
            <a:r>
              <a:rPr lang="tr-TR" sz="3200" spc="-204" dirty="0">
                <a:latin typeface="Arial" panose="020B0604020202020204" pitchFamily="34" charset="0"/>
                <a:cs typeface="Arial" panose="020B0604020202020204" pitchFamily="34" charset="0"/>
              </a:rPr>
              <a:t> </a:t>
            </a:r>
            <a:r>
              <a:rPr lang="tr-TR" sz="3200" spc="-190" dirty="0">
                <a:latin typeface="Arial" panose="020B0604020202020204" pitchFamily="34" charset="0"/>
                <a:cs typeface="Arial" panose="020B0604020202020204" pitchFamily="34" charset="0"/>
              </a:rPr>
              <a:t>esastır.</a:t>
            </a:r>
            <a:endParaRPr lang="tr-TR" sz="3200" dirty="0">
              <a:latin typeface="Arial" panose="020B0604020202020204" pitchFamily="34" charset="0"/>
              <a:cs typeface="Arial" panose="020B0604020202020204" pitchFamily="34" charset="0"/>
            </a:endParaRPr>
          </a:p>
          <a:p>
            <a:pPr marL="355600" marR="5080" indent="-342900">
              <a:lnSpc>
                <a:spcPct val="100000"/>
              </a:lnSpc>
              <a:spcBef>
                <a:spcPts val="775"/>
              </a:spcBef>
              <a:buChar char="•"/>
              <a:tabLst>
                <a:tab pos="354965" algn="l"/>
                <a:tab pos="355600" algn="l"/>
              </a:tabLst>
            </a:pPr>
            <a:r>
              <a:rPr lang="tr-TR" sz="3200" spc="-305" dirty="0" err="1">
                <a:latin typeface="Arial" panose="020B0604020202020204" pitchFamily="34" charset="0"/>
                <a:cs typeface="Arial" panose="020B0604020202020204" pitchFamily="34" charset="0"/>
              </a:rPr>
              <a:t>mRNA</a:t>
            </a:r>
            <a:r>
              <a:rPr lang="tr-TR" sz="3200" spc="-305" dirty="0">
                <a:latin typeface="Arial" panose="020B0604020202020204" pitchFamily="34" charset="0"/>
                <a:cs typeface="Arial" panose="020B0604020202020204" pitchFamily="34" charset="0"/>
              </a:rPr>
              <a:t> </a:t>
            </a:r>
            <a:r>
              <a:rPr lang="tr-TR" sz="3200" spc="-150" dirty="0">
                <a:latin typeface="Arial" panose="020B0604020202020204" pitchFamily="34" charset="0"/>
                <a:cs typeface="Arial" panose="020B0604020202020204" pitchFamily="34" charset="0"/>
              </a:rPr>
              <a:t>dayanıklılığını </a:t>
            </a:r>
            <a:r>
              <a:rPr lang="tr-TR" sz="3200" spc="-190" dirty="0">
                <a:latin typeface="Arial" panose="020B0604020202020204" pitchFamily="34" charset="0"/>
                <a:cs typeface="Arial" panose="020B0604020202020204" pitchFamily="34" charset="0"/>
              </a:rPr>
              <a:t>ve </a:t>
            </a:r>
            <a:endParaRPr lang="tr-TR" sz="3200" spc="-190" dirty="0" smtClean="0">
              <a:latin typeface="Arial" panose="020B0604020202020204" pitchFamily="34" charset="0"/>
              <a:cs typeface="Arial" panose="020B0604020202020204" pitchFamily="34" charset="0"/>
            </a:endParaRPr>
          </a:p>
          <a:p>
            <a:pPr marL="12700" marR="5080">
              <a:lnSpc>
                <a:spcPct val="100000"/>
              </a:lnSpc>
              <a:spcBef>
                <a:spcPts val="775"/>
              </a:spcBef>
              <a:tabLst>
                <a:tab pos="354965" algn="l"/>
                <a:tab pos="355600" algn="l"/>
              </a:tabLst>
            </a:pPr>
            <a:r>
              <a:rPr lang="tr-TR" sz="3200" spc="-110" dirty="0" smtClean="0">
                <a:latin typeface="Arial" panose="020B0604020202020204" pitchFamily="34" charset="0"/>
                <a:cs typeface="Arial" panose="020B0604020202020204" pitchFamily="34" charset="0"/>
              </a:rPr>
              <a:t>çekirdekten </a:t>
            </a:r>
            <a:r>
              <a:rPr lang="tr-TR" sz="3200" spc="-215" dirty="0">
                <a:latin typeface="Arial" panose="020B0604020202020204" pitchFamily="34" charset="0"/>
                <a:cs typeface="Arial" panose="020B0604020202020204" pitchFamily="34" charset="0"/>
              </a:rPr>
              <a:t>çıkış </a:t>
            </a:r>
            <a:r>
              <a:rPr lang="tr-TR" sz="3200" spc="-175" dirty="0">
                <a:latin typeface="Arial" panose="020B0604020202020204" pitchFamily="34" charset="0"/>
                <a:cs typeface="Arial" panose="020B0604020202020204" pitchFamily="34" charset="0"/>
              </a:rPr>
              <a:t>hızını  </a:t>
            </a:r>
            <a:r>
              <a:rPr lang="tr-TR" sz="3200" spc="-60" dirty="0">
                <a:latin typeface="Arial" panose="020B0604020202020204" pitchFamily="34" charset="0"/>
                <a:cs typeface="Arial" panose="020B0604020202020204" pitchFamily="34" charset="0"/>
              </a:rPr>
              <a:t>arttırır. </a:t>
            </a:r>
            <a:endParaRPr lang="tr-TR" sz="3200" spc="-60" dirty="0" smtClean="0">
              <a:latin typeface="Arial" panose="020B0604020202020204" pitchFamily="34" charset="0"/>
              <a:cs typeface="Arial" panose="020B0604020202020204" pitchFamily="34" charset="0"/>
            </a:endParaRPr>
          </a:p>
          <a:p>
            <a:pPr marL="355600" marR="5080" indent="-342900">
              <a:lnSpc>
                <a:spcPct val="100000"/>
              </a:lnSpc>
              <a:spcBef>
                <a:spcPts val="775"/>
              </a:spcBef>
              <a:buChar char="•"/>
              <a:tabLst>
                <a:tab pos="354965" algn="l"/>
                <a:tab pos="355600" algn="l"/>
              </a:tabLst>
            </a:pPr>
            <a:endParaRPr lang="tr-TR" sz="3200" spc="-165" dirty="0" smtClean="0">
              <a:latin typeface="Arial" panose="020B0604020202020204" pitchFamily="34" charset="0"/>
              <a:cs typeface="Arial" panose="020B0604020202020204" pitchFamily="34" charset="0"/>
            </a:endParaRPr>
          </a:p>
          <a:p>
            <a:pPr marL="355600" marR="5080" indent="-342900">
              <a:lnSpc>
                <a:spcPct val="100000"/>
              </a:lnSpc>
              <a:spcBef>
                <a:spcPts val="775"/>
              </a:spcBef>
              <a:buChar char="•"/>
              <a:tabLst>
                <a:tab pos="354965" algn="l"/>
                <a:tab pos="355600" algn="l"/>
              </a:tabLst>
            </a:pPr>
            <a:r>
              <a:rPr lang="tr-TR" sz="3200" spc="-165" dirty="0" smtClean="0">
                <a:latin typeface="Arial" panose="020B0604020202020204" pitchFamily="34" charset="0"/>
                <a:cs typeface="Arial" panose="020B0604020202020204" pitchFamily="34" charset="0"/>
              </a:rPr>
              <a:t>Sitoplazmada </a:t>
            </a:r>
            <a:r>
              <a:rPr lang="tr-TR" sz="3200" spc="-190" dirty="0">
                <a:latin typeface="Arial" panose="020B0604020202020204" pitchFamily="34" charset="0"/>
                <a:cs typeface="Arial" panose="020B0604020202020204" pitchFamily="34" charset="0"/>
              </a:rPr>
              <a:t>zamanla</a:t>
            </a:r>
            <a:r>
              <a:rPr lang="tr-TR" sz="3200" spc="-220" dirty="0">
                <a:latin typeface="Arial" panose="020B0604020202020204" pitchFamily="34" charset="0"/>
                <a:cs typeface="Arial" panose="020B0604020202020204" pitchFamily="34" charset="0"/>
              </a:rPr>
              <a:t> </a:t>
            </a:r>
            <a:r>
              <a:rPr lang="tr-TR" sz="3200" spc="-180" dirty="0">
                <a:latin typeface="Arial" panose="020B0604020202020204" pitchFamily="34" charset="0"/>
                <a:cs typeface="Arial" panose="020B0604020202020204" pitchFamily="34" charset="0"/>
              </a:rPr>
              <a:t>kısalır.</a:t>
            </a:r>
            <a:endParaRPr lang="tr-TR" sz="3200" dirty="0">
              <a:latin typeface="Arial" panose="020B0604020202020204" pitchFamily="34" charset="0"/>
              <a:cs typeface="Arial" panose="020B0604020202020204" pitchFamily="34" charset="0"/>
            </a:endParaRPr>
          </a:p>
          <a:p>
            <a:endParaRPr lang="tr-TR"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44904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3700" y="504825"/>
            <a:ext cx="9612824" cy="707886"/>
          </a:xfrm>
          <a:prstGeom prst="rect">
            <a:avLst/>
          </a:prstGeom>
        </p:spPr>
        <p:txBody>
          <a:bodyPr wrap="none">
            <a:spAutoFit/>
          </a:bodyPr>
          <a:lstStyle/>
          <a:p>
            <a:r>
              <a:rPr lang="tr-TR" sz="4000" dirty="0">
                <a:solidFill>
                  <a:schemeClr val="accent3">
                    <a:lumMod val="75000"/>
                  </a:schemeClr>
                </a:solidFill>
              </a:rPr>
              <a:t>3’ucunun </a:t>
            </a:r>
            <a:r>
              <a:rPr lang="tr-TR" sz="4000" dirty="0" err="1">
                <a:solidFill>
                  <a:schemeClr val="accent3">
                    <a:lumMod val="75000"/>
                  </a:schemeClr>
                </a:solidFill>
              </a:rPr>
              <a:t>poliadenilasyonu</a:t>
            </a:r>
            <a:r>
              <a:rPr lang="tr-TR" sz="4000" dirty="0">
                <a:solidFill>
                  <a:schemeClr val="accent3">
                    <a:lumMod val="75000"/>
                  </a:schemeClr>
                </a:solidFill>
              </a:rPr>
              <a:t> neden  gereklidir?</a:t>
            </a:r>
          </a:p>
        </p:txBody>
      </p:sp>
      <p:sp>
        <p:nvSpPr>
          <p:cNvPr id="4" name="Dikdörtgen 3"/>
          <p:cNvSpPr/>
          <p:nvPr/>
        </p:nvSpPr>
        <p:spPr>
          <a:xfrm>
            <a:off x="850900" y="1647825"/>
            <a:ext cx="8020050" cy="4729500"/>
          </a:xfrm>
          <a:prstGeom prst="rect">
            <a:avLst/>
          </a:prstGeom>
        </p:spPr>
        <p:txBody>
          <a:bodyPr wrap="square">
            <a:spAutoFit/>
          </a:bodyPr>
          <a:lstStyle/>
          <a:p>
            <a:pPr marL="355600" marR="2177415" indent="-342900">
              <a:lnSpc>
                <a:spcPct val="100000"/>
              </a:lnSpc>
              <a:spcBef>
                <a:spcPts val="105"/>
              </a:spcBef>
              <a:buChar char="•"/>
              <a:tabLst>
                <a:tab pos="354965" algn="l"/>
                <a:tab pos="355600" algn="l"/>
              </a:tabLst>
            </a:pPr>
            <a:r>
              <a:rPr lang="tr-TR" sz="3600" spc="-150" dirty="0" err="1">
                <a:cs typeface="Arial"/>
              </a:rPr>
              <a:t>Poli</a:t>
            </a:r>
            <a:r>
              <a:rPr lang="tr-TR" sz="3600" spc="-150" dirty="0">
                <a:cs typeface="Arial"/>
              </a:rPr>
              <a:t> </a:t>
            </a:r>
            <a:r>
              <a:rPr lang="tr-TR" sz="3600" spc="-285" dirty="0">
                <a:cs typeface="Arial"/>
              </a:rPr>
              <a:t>A </a:t>
            </a:r>
            <a:r>
              <a:rPr lang="tr-TR" sz="3600" spc="-125" dirty="0">
                <a:cs typeface="Arial"/>
              </a:rPr>
              <a:t>kuyruğu </a:t>
            </a:r>
            <a:r>
              <a:rPr lang="tr-TR" sz="3600" spc="-114" dirty="0">
                <a:cs typeface="Arial"/>
              </a:rPr>
              <a:t>3’ucunu </a:t>
            </a:r>
            <a:r>
              <a:rPr lang="tr-TR" sz="3600" spc="-105" dirty="0" err="1">
                <a:cs typeface="Arial"/>
              </a:rPr>
              <a:t>enzimatik</a:t>
            </a:r>
            <a:r>
              <a:rPr lang="tr-TR" sz="3600" spc="-105" dirty="0">
                <a:cs typeface="Arial"/>
              </a:rPr>
              <a:t>  </a:t>
            </a:r>
            <a:r>
              <a:rPr lang="tr-TR" sz="3600" spc="-170" dirty="0" err="1">
                <a:cs typeface="Arial"/>
              </a:rPr>
              <a:t>degredasyondan</a:t>
            </a:r>
            <a:r>
              <a:rPr lang="tr-TR" sz="3600" spc="-175" dirty="0">
                <a:cs typeface="Arial"/>
              </a:rPr>
              <a:t> </a:t>
            </a:r>
            <a:r>
              <a:rPr lang="tr-TR" sz="3600" spc="-130" dirty="0">
                <a:cs typeface="Arial"/>
              </a:rPr>
              <a:t>korur.</a:t>
            </a:r>
            <a:endParaRPr lang="tr-TR" sz="3600" dirty="0">
              <a:cs typeface="Arial"/>
            </a:endParaRPr>
          </a:p>
          <a:p>
            <a:pPr marL="355600" marR="537845" indent="-342900">
              <a:lnSpc>
                <a:spcPct val="100000"/>
              </a:lnSpc>
              <a:spcBef>
                <a:spcPts val="770"/>
              </a:spcBef>
              <a:buChar char="•"/>
              <a:tabLst>
                <a:tab pos="354965" algn="l"/>
                <a:tab pos="355600" algn="l"/>
              </a:tabLst>
            </a:pPr>
            <a:r>
              <a:rPr lang="tr-TR" sz="3600" spc="-165" dirty="0">
                <a:cs typeface="Arial"/>
              </a:rPr>
              <a:t>Kuyruk </a:t>
            </a:r>
            <a:r>
              <a:rPr lang="tr-TR" sz="3600" spc="-10" dirty="0">
                <a:cs typeface="Arial"/>
              </a:rPr>
              <a:t>bir </a:t>
            </a:r>
            <a:r>
              <a:rPr lang="tr-TR" sz="3600" spc="-210" dirty="0">
                <a:cs typeface="Arial"/>
              </a:rPr>
              <a:t>veya </a:t>
            </a:r>
            <a:r>
              <a:rPr lang="tr-TR" sz="3600" spc="-180" dirty="0">
                <a:cs typeface="Arial"/>
              </a:rPr>
              <a:t>daha </a:t>
            </a:r>
            <a:r>
              <a:rPr lang="tr-TR" sz="3600" spc="-160" dirty="0">
                <a:cs typeface="Arial"/>
              </a:rPr>
              <a:t>fazla </a:t>
            </a:r>
            <a:r>
              <a:rPr lang="tr-TR" sz="3600" spc="-130" dirty="0">
                <a:cs typeface="Arial"/>
              </a:rPr>
              <a:t>spesifik</a:t>
            </a:r>
            <a:r>
              <a:rPr lang="tr-TR" sz="3600" spc="-295" dirty="0">
                <a:cs typeface="Arial"/>
              </a:rPr>
              <a:t> </a:t>
            </a:r>
            <a:r>
              <a:rPr lang="tr-TR" sz="3600" spc="-65" dirty="0">
                <a:cs typeface="Arial"/>
              </a:rPr>
              <a:t>proteine  </a:t>
            </a:r>
            <a:r>
              <a:rPr lang="tr-TR" sz="3600" spc="-165" dirty="0">
                <a:cs typeface="Arial"/>
              </a:rPr>
              <a:t>bağlanma </a:t>
            </a:r>
            <a:r>
              <a:rPr lang="tr-TR" sz="3600" spc="-145" dirty="0">
                <a:cs typeface="Arial"/>
              </a:rPr>
              <a:t>bölgesi </a:t>
            </a:r>
            <a:r>
              <a:rPr lang="tr-TR" sz="3600" spc="-125" dirty="0">
                <a:cs typeface="Arial"/>
              </a:rPr>
              <a:t>olarak </a:t>
            </a:r>
            <a:r>
              <a:rPr lang="tr-TR" sz="3600" spc="-150" dirty="0">
                <a:cs typeface="Arial"/>
              </a:rPr>
              <a:t>görev</a:t>
            </a:r>
            <a:r>
              <a:rPr lang="tr-TR" sz="3600" spc="-250" dirty="0">
                <a:cs typeface="Arial"/>
              </a:rPr>
              <a:t> </a:t>
            </a:r>
            <a:r>
              <a:rPr lang="tr-TR" sz="3600" spc="-195" dirty="0">
                <a:cs typeface="Arial"/>
              </a:rPr>
              <a:t>yapar.</a:t>
            </a:r>
            <a:endParaRPr lang="tr-TR" sz="3600" dirty="0">
              <a:cs typeface="Arial"/>
            </a:endParaRPr>
          </a:p>
          <a:p>
            <a:pPr marL="355600" marR="5080" indent="-342900">
              <a:lnSpc>
                <a:spcPct val="100000"/>
              </a:lnSpc>
              <a:spcBef>
                <a:spcPts val="770"/>
              </a:spcBef>
              <a:buChar char="•"/>
              <a:tabLst>
                <a:tab pos="354965" algn="l"/>
                <a:tab pos="355600" algn="l"/>
              </a:tabLst>
            </a:pPr>
            <a:r>
              <a:rPr lang="tr-TR" sz="3600" spc="-155" dirty="0">
                <a:cs typeface="Arial"/>
              </a:rPr>
              <a:t>Gelişimde </a:t>
            </a:r>
            <a:r>
              <a:rPr lang="tr-TR" sz="3600" spc="-80" dirty="0">
                <a:cs typeface="Arial"/>
              </a:rPr>
              <a:t>önemli </a:t>
            </a:r>
            <a:r>
              <a:rPr lang="tr-TR" sz="3600" spc="-45" dirty="0">
                <a:cs typeface="Arial"/>
              </a:rPr>
              <a:t>rolü </a:t>
            </a:r>
            <a:r>
              <a:rPr lang="tr-TR" sz="3600" spc="-155" dirty="0">
                <a:cs typeface="Arial"/>
              </a:rPr>
              <a:t>vardır. </a:t>
            </a:r>
            <a:r>
              <a:rPr lang="tr-TR" sz="3600" spc="-245" dirty="0">
                <a:cs typeface="Arial"/>
              </a:rPr>
              <a:t>Bu </a:t>
            </a:r>
            <a:r>
              <a:rPr lang="tr-TR" sz="3600" spc="-130" dirty="0">
                <a:cs typeface="Arial"/>
              </a:rPr>
              <a:t>dönemde</a:t>
            </a:r>
            <a:r>
              <a:rPr lang="tr-TR" sz="3600" spc="-300" dirty="0">
                <a:cs typeface="Arial"/>
              </a:rPr>
              <a:t> </a:t>
            </a:r>
            <a:r>
              <a:rPr lang="tr-TR" sz="3600" spc="-40" dirty="0" err="1">
                <a:cs typeface="Arial"/>
              </a:rPr>
              <a:t>poli</a:t>
            </a:r>
            <a:r>
              <a:rPr lang="tr-TR" sz="3600" spc="-40" dirty="0">
                <a:cs typeface="Arial"/>
              </a:rPr>
              <a:t>  </a:t>
            </a:r>
            <a:r>
              <a:rPr lang="tr-TR" sz="3600" spc="-285" dirty="0">
                <a:cs typeface="Arial"/>
              </a:rPr>
              <a:t>A </a:t>
            </a:r>
            <a:r>
              <a:rPr lang="tr-TR" sz="3600" spc="-145" dirty="0">
                <a:cs typeface="Arial"/>
              </a:rPr>
              <a:t>uzunluğu </a:t>
            </a:r>
            <a:r>
              <a:rPr lang="tr-TR" sz="3600" spc="-140" dirty="0" err="1">
                <a:cs typeface="Arial"/>
              </a:rPr>
              <a:t>translasyonu</a:t>
            </a:r>
            <a:r>
              <a:rPr lang="tr-TR" sz="3600" spc="-140" dirty="0">
                <a:cs typeface="Arial"/>
              </a:rPr>
              <a:t> </a:t>
            </a:r>
            <a:r>
              <a:rPr lang="tr-TR" sz="3600" spc="-55" dirty="0">
                <a:cs typeface="Arial"/>
              </a:rPr>
              <a:t>kontrol</a:t>
            </a:r>
            <a:r>
              <a:rPr lang="tr-TR" sz="3600" spc="-60" dirty="0">
                <a:cs typeface="Arial"/>
              </a:rPr>
              <a:t> </a:t>
            </a:r>
            <a:r>
              <a:rPr lang="tr-TR" sz="3600" spc="-170" dirty="0">
                <a:cs typeface="Arial"/>
              </a:rPr>
              <a:t>eder.</a:t>
            </a:r>
            <a:endParaRPr lang="tr-TR" sz="3600" dirty="0">
              <a:cs typeface="Arial"/>
            </a:endParaRPr>
          </a:p>
        </p:txBody>
      </p:sp>
    </p:spTree>
    <p:extLst>
      <p:ext uri="{BB962C8B-B14F-4D97-AF65-F5344CB8AC3E}">
        <p14:creationId xmlns:p14="http://schemas.microsoft.com/office/powerpoint/2010/main" val="25435379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2222500" y="1392417"/>
            <a:ext cx="7306320" cy="6170433"/>
          </a:xfrm>
          <a:prstGeom prst="rect">
            <a:avLst/>
          </a:prstGeom>
        </p:spPr>
      </p:pic>
      <p:sp>
        <p:nvSpPr>
          <p:cNvPr id="2" name="Dikdörtgen 1"/>
          <p:cNvSpPr/>
          <p:nvPr/>
        </p:nvSpPr>
        <p:spPr>
          <a:xfrm>
            <a:off x="330200" y="320783"/>
            <a:ext cx="10363200" cy="1077218"/>
          </a:xfrm>
          <a:prstGeom prst="rect">
            <a:avLst/>
          </a:prstGeom>
        </p:spPr>
        <p:txBody>
          <a:bodyPr wrap="square">
            <a:spAutoFit/>
          </a:bodyPr>
          <a:lstStyle/>
          <a:p>
            <a:r>
              <a:rPr lang="tr-TR" sz="3200" dirty="0"/>
              <a:t>İşlenmesinin ardından olgun </a:t>
            </a:r>
            <a:r>
              <a:rPr lang="tr-TR" sz="3200" dirty="0" err="1"/>
              <a:t>mRNA</a:t>
            </a:r>
            <a:r>
              <a:rPr lang="tr-TR" sz="3200" dirty="0"/>
              <a:t> </a:t>
            </a:r>
            <a:r>
              <a:rPr lang="tr-TR" sz="3200" dirty="0" err="1"/>
              <a:t>nüklear</a:t>
            </a:r>
            <a:r>
              <a:rPr lang="tr-TR" sz="3200" dirty="0"/>
              <a:t> </a:t>
            </a:r>
            <a:r>
              <a:rPr lang="tr-TR" sz="3200" dirty="0" err="1"/>
              <a:t>porlardan</a:t>
            </a:r>
            <a:r>
              <a:rPr lang="tr-TR" sz="3200" dirty="0"/>
              <a:t> </a:t>
            </a:r>
            <a:r>
              <a:rPr lang="tr-TR" sz="3200" dirty="0" smtClean="0"/>
              <a:t>geçerek sitoplazmaya </a:t>
            </a:r>
            <a:r>
              <a:rPr lang="tr-TR" sz="3200" dirty="0"/>
              <a:t>gider ve protein sentezine başlar.</a:t>
            </a:r>
          </a:p>
        </p:txBody>
      </p:sp>
    </p:spTree>
    <p:extLst>
      <p:ext uri="{BB962C8B-B14F-4D97-AF65-F5344CB8AC3E}">
        <p14:creationId xmlns:p14="http://schemas.microsoft.com/office/powerpoint/2010/main" val="12084962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469900" y="581025"/>
            <a:ext cx="9089390" cy="1846659"/>
          </a:xfrm>
        </p:spPr>
        <p:txBody>
          <a:bodyPr/>
          <a:lstStyle/>
          <a:p>
            <a:r>
              <a:rPr lang="tr-TR" dirty="0"/>
              <a:t>5’ ucuna başlık takılması (5’ ucunun </a:t>
            </a:r>
            <a:r>
              <a:rPr lang="tr-TR" dirty="0" err="1"/>
              <a:t>cap</a:t>
            </a:r>
            <a:r>
              <a:rPr lang="tr-TR" dirty="0"/>
              <a:t> strüktür denen  yapı ile kapatılması)</a:t>
            </a:r>
          </a:p>
        </p:txBody>
      </p:sp>
      <p:sp>
        <p:nvSpPr>
          <p:cNvPr id="3" name="Alt Başlık 2"/>
          <p:cNvSpPr>
            <a:spLocks noGrp="1"/>
          </p:cNvSpPr>
          <p:nvPr>
            <p:ph type="subTitle" idx="4"/>
          </p:nvPr>
        </p:nvSpPr>
        <p:spPr>
          <a:xfrm>
            <a:off x="1079500" y="2790825"/>
            <a:ext cx="7485380" cy="4211409"/>
          </a:xfrm>
        </p:spPr>
        <p:txBody>
          <a:bodyPr/>
          <a:lstStyle/>
          <a:p>
            <a:pPr marL="469900" marR="5080" indent="-457200">
              <a:lnSpc>
                <a:spcPts val="2920"/>
              </a:lnSpc>
              <a:spcBef>
                <a:spcPts val="465"/>
              </a:spcBef>
              <a:buFont typeface="Wingdings" panose="05000000000000000000" pitchFamily="2" charset="2"/>
              <a:buChar char="Ø"/>
              <a:tabLst>
                <a:tab pos="354965" algn="l"/>
                <a:tab pos="355600" algn="l"/>
              </a:tabLst>
            </a:pPr>
            <a:r>
              <a:rPr lang="tr-TR" sz="2800" spc="-125" dirty="0"/>
              <a:t>20-30 </a:t>
            </a:r>
            <a:r>
              <a:rPr lang="tr-TR" sz="2800" spc="-45" dirty="0" err="1"/>
              <a:t>nükleotidlik</a:t>
            </a:r>
            <a:r>
              <a:rPr lang="tr-TR" sz="2800" spc="-45" dirty="0"/>
              <a:t> </a:t>
            </a:r>
            <a:r>
              <a:rPr lang="tr-TR" sz="2800" spc="-260" dirty="0" err="1"/>
              <a:t>mRNA</a:t>
            </a:r>
            <a:r>
              <a:rPr lang="tr-TR" sz="2800" spc="-260" dirty="0"/>
              <a:t> </a:t>
            </a:r>
            <a:r>
              <a:rPr lang="tr-TR" sz="2800" spc="-125" dirty="0"/>
              <a:t>sentezinden  </a:t>
            </a:r>
            <a:r>
              <a:rPr lang="tr-TR" sz="2800" spc="-130" dirty="0"/>
              <a:t>sonra, </a:t>
            </a:r>
            <a:r>
              <a:rPr lang="tr-TR" sz="2800" spc="-180" dirty="0" err="1"/>
              <a:t>mRNA’nın</a:t>
            </a:r>
            <a:r>
              <a:rPr lang="tr-TR" sz="2800" spc="-180" dirty="0"/>
              <a:t> </a:t>
            </a:r>
            <a:r>
              <a:rPr lang="tr-TR" sz="2800" spc="-50" dirty="0"/>
              <a:t>5’- </a:t>
            </a:r>
            <a:r>
              <a:rPr lang="tr-TR" sz="2800" spc="-140" dirty="0"/>
              <a:t>ucuna </a:t>
            </a:r>
            <a:r>
              <a:rPr lang="tr-TR" sz="2800" spc="-100" dirty="0"/>
              <a:t>7-  </a:t>
            </a:r>
            <a:r>
              <a:rPr lang="tr-TR" sz="2800" spc="-90" dirty="0" err="1"/>
              <a:t>metilguanozin</a:t>
            </a:r>
            <a:r>
              <a:rPr lang="tr-TR" sz="2800" spc="-90" dirty="0"/>
              <a:t> </a:t>
            </a:r>
            <a:r>
              <a:rPr lang="tr-TR" sz="2800" spc="-135" dirty="0"/>
              <a:t>5´-&gt;5´ </a:t>
            </a:r>
            <a:r>
              <a:rPr lang="tr-TR" sz="2800" spc="-25" dirty="0" err="1"/>
              <a:t>trifosfat</a:t>
            </a:r>
            <a:r>
              <a:rPr lang="tr-TR" sz="2800" spc="-25" dirty="0"/>
              <a:t> </a:t>
            </a:r>
            <a:r>
              <a:rPr lang="tr-TR" sz="2800" spc="-170" dirty="0"/>
              <a:t>bağı </a:t>
            </a:r>
            <a:r>
              <a:rPr lang="tr-TR" sz="2800" spc="-40" dirty="0"/>
              <a:t>ile  </a:t>
            </a:r>
            <a:r>
              <a:rPr lang="tr-TR" sz="2800" spc="-100" dirty="0"/>
              <a:t>eklenir.</a:t>
            </a:r>
            <a:endParaRPr lang="tr-TR" sz="2800" dirty="0"/>
          </a:p>
          <a:p>
            <a:pPr marL="469900" marR="295910" indent="-457200">
              <a:lnSpc>
                <a:spcPts val="2920"/>
              </a:lnSpc>
              <a:spcBef>
                <a:spcPts val="635"/>
              </a:spcBef>
              <a:buFont typeface="Wingdings" panose="05000000000000000000" pitchFamily="2" charset="2"/>
              <a:buChar char="Ø"/>
              <a:tabLst>
                <a:tab pos="354965" algn="l"/>
                <a:tab pos="355600" algn="l"/>
              </a:tabLst>
            </a:pPr>
            <a:r>
              <a:rPr lang="tr-TR" sz="2800" spc="-210" dirty="0"/>
              <a:t>Bu </a:t>
            </a:r>
            <a:r>
              <a:rPr lang="tr-TR" sz="2800" spc="-150" dirty="0"/>
              <a:t>yapı </a:t>
            </a:r>
            <a:r>
              <a:rPr lang="tr-TR" sz="2800" spc="-180" dirty="0" err="1"/>
              <a:t>mRNA’nın</a:t>
            </a:r>
            <a:r>
              <a:rPr lang="tr-TR" sz="2800" spc="-180" dirty="0"/>
              <a:t> </a:t>
            </a:r>
            <a:r>
              <a:rPr lang="tr-TR" sz="2800" spc="-100" dirty="0"/>
              <a:t>ribozomlara  </a:t>
            </a:r>
            <a:r>
              <a:rPr lang="tr-TR" sz="2800" spc="-150" dirty="0"/>
              <a:t>bağlanmasında </a:t>
            </a:r>
            <a:r>
              <a:rPr lang="tr-TR" sz="2800" spc="-70" dirty="0"/>
              <a:t>önemli </a:t>
            </a:r>
            <a:r>
              <a:rPr lang="tr-TR" sz="2800" spc="-60" dirty="0"/>
              <a:t>role</a:t>
            </a:r>
            <a:r>
              <a:rPr lang="tr-TR" sz="2800" spc="-265" dirty="0"/>
              <a:t> </a:t>
            </a:r>
            <a:r>
              <a:rPr lang="tr-TR" sz="2800" spc="-95" dirty="0"/>
              <a:t>sahiptir.</a:t>
            </a:r>
            <a:endParaRPr lang="tr-TR" sz="2800" dirty="0"/>
          </a:p>
          <a:p>
            <a:pPr marL="469900" marR="570230" indent="-457200">
              <a:lnSpc>
                <a:spcPts val="2920"/>
              </a:lnSpc>
              <a:spcBef>
                <a:spcPts val="640"/>
              </a:spcBef>
              <a:buFont typeface="Wingdings" panose="05000000000000000000" pitchFamily="2" charset="2"/>
              <a:buChar char="Ø"/>
              <a:tabLst>
                <a:tab pos="354965" algn="l"/>
                <a:tab pos="355600" algn="l"/>
              </a:tabLst>
            </a:pPr>
            <a:r>
              <a:rPr lang="tr-TR" sz="2800" spc="-180" dirty="0"/>
              <a:t>Başlık </a:t>
            </a:r>
            <a:r>
              <a:rPr lang="tr-TR" sz="2800" spc="-105" dirty="0"/>
              <a:t>oluşumu </a:t>
            </a:r>
            <a:r>
              <a:rPr lang="tr-TR" sz="2800" spc="-45" dirty="0"/>
              <a:t>protein</a:t>
            </a:r>
            <a:r>
              <a:rPr lang="tr-TR" sz="2800" spc="-200" dirty="0"/>
              <a:t> </a:t>
            </a:r>
            <a:r>
              <a:rPr lang="tr-TR" sz="2800" spc="-110" dirty="0"/>
              <a:t>sentezinin  </a:t>
            </a:r>
            <a:r>
              <a:rPr lang="tr-TR" sz="2800" spc="-165" dirty="0"/>
              <a:t>başlamasına </a:t>
            </a:r>
            <a:r>
              <a:rPr lang="tr-TR" sz="2800" spc="-130" dirty="0"/>
              <a:t>yardımcı</a:t>
            </a:r>
            <a:r>
              <a:rPr lang="tr-TR" sz="2800" spc="-190" dirty="0"/>
              <a:t> </a:t>
            </a:r>
            <a:r>
              <a:rPr lang="tr-TR" sz="2800" spc="-95" dirty="0"/>
              <a:t>olur.</a:t>
            </a:r>
            <a:endParaRPr lang="tr-TR" sz="2800" dirty="0"/>
          </a:p>
          <a:p>
            <a:pPr marL="469900" marR="932815" indent="-457200" algn="just">
              <a:lnSpc>
                <a:spcPts val="2920"/>
              </a:lnSpc>
              <a:spcBef>
                <a:spcPts val="640"/>
              </a:spcBef>
              <a:buFont typeface="Wingdings" panose="05000000000000000000" pitchFamily="2" charset="2"/>
              <a:buChar char="Ø"/>
              <a:tabLst>
                <a:tab pos="355600" algn="l"/>
              </a:tabLst>
            </a:pPr>
            <a:r>
              <a:rPr lang="tr-TR" sz="2800" spc="-175" dirty="0" err="1"/>
              <a:t>Translasyonu</a:t>
            </a:r>
            <a:r>
              <a:rPr lang="tr-TR" sz="2800" spc="-175" dirty="0"/>
              <a:t> </a:t>
            </a:r>
            <a:r>
              <a:rPr lang="tr-TR" sz="2800" spc="-120" dirty="0"/>
              <a:t>hızlandırır. </a:t>
            </a:r>
            <a:r>
              <a:rPr lang="tr-TR" sz="2800" spc="-190" dirty="0"/>
              <a:t>Başlığı  </a:t>
            </a:r>
            <a:r>
              <a:rPr lang="tr-TR" sz="2800" spc="-125" dirty="0"/>
              <a:t>olmayan </a:t>
            </a:r>
            <a:r>
              <a:rPr lang="tr-TR" sz="2800" spc="-85" dirty="0" err="1"/>
              <a:t>ökaryatik</a:t>
            </a:r>
            <a:r>
              <a:rPr lang="tr-TR" sz="2800" spc="-85" dirty="0"/>
              <a:t> </a:t>
            </a:r>
            <a:r>
              <a:rPr lang="tr-TR" sz="2800" spc="-220" dirty="0"/>
              <a:t>m-RNA</a:t>
            </a:r>
            <a:r>
              <a:rPr lang="tr-TR" sz="2800" spc="-335" dirty="0"/>
              <a:t> </a:t>
            </a:r>
            <a:r>
              <a:rPr lang="tr-TR" sz="2800" spc="-75" dirty="0" err="1"/>
              <a:t>ların</a:t>
            </a:r>
            <a:r>
              <a:rPr lang="tr-TR" sz="2800" spc="-75" dirty="0"/>
              <a:t>  </a:t>
            </a:r>
            <a:r>
              <a:rPr lang="tr-TR" sz="2800" spc="-120" dirty="0" err="1"/>
              <a:t>translasyonu</a:t>
            </a:r>
            <a:r>
              <a:rPr lang="tr-TR" sz="2800" spc="-120" dirty="0"/>
              <a:t> </a:t>
            </a:r>
            <a:r>
              <a:rPr lang="tr-TR" sz="2800" spc="-45" dirty="0"/>
              <a:t>verimli</a:t>
            </a:r>
            <a:r>
              <a:rPr lang="tr-TR" sz="2800" spc="-220" dirty="0"/>
              <a:t> </a:t>
            </a:r>
            <a:r>
              <a:rPr lang="tr-TR" sz="2800" spc="-120" dirty="0"/>
              <a:t>olmaz.</a:t>
            </a:r>
            <a:endParaRPr lang="tr-TR" sz="2800" dirty="0"/>
          </a:p>
          <a:p>
            <a:pPr marL="285750" indent="-285750">
              <a:buFont typeface="Wingdings" panose="05000000000000000000" pitchFamily="2" charset="2"/>
              <a:buChar char="Ø"/>
            </a:pPr>
            <a:endParaRPr lang="tr-TR" dirty="0"/>
          </a:p>
        </p:txBody>
      </p:sp>
    </p:spTree>
    <p:extLst>
      <p:ext uri="{BB962C8B-B14F-4D97-AF65-F5344CB8AC3E}">
        <p14:creationId xmlns:p14="http://schemas.microsoft.com/office/powerpoint/2010/main" val="30300673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834692" y="733425"/>
            <a:ext cx="9089390" cy="1231106"/>
          </a:xfrm>
        </p:spPr>
        <p:txBody>
          <a:bodyPr/>
          <a:lstStyle/>
          <a:p>
            <a:r>
              <a:rPr lang="tr-TR" dirty="0"/>
              <a:t>5’ ucuna başlık takılması neden gereklidir?</a:t>
            </a:r>
          </a:p>
        </p:txBody>
      </p:sp>
      <p:sp>
        <p:nvSpPr>
          <p:cNvPr id="3" name="Alt Başlık 2"/>
          <p:cNvSpPr>
            <a:spLocks noGrp="1"/>
          </p:cNvSpPr>
          <p:nvPr>
            <p:ph type="subTitle" idx="4"/>
          </p:nvPr>
        </p:nvSpPr>
        <p:spPr>
          <a:xfrm>
            <a:off x="834692" y="3586988"/>
            <a:ext cx="8398208" cy="3216265"/>
          </a:xfrm>
        </p:spPr>
        <p:txBody>
          <a:bodyPr/>
          <a:lstStyle/>
          <a:p>
            <a:pPr marL="457200" indent="-457200">
              <a:buFont typeface="Wingdings" panose="05000000000000000000" pitchFamily="2" charset="2"/>
              <a:buChar char="ü"/>
            </a:pPr>
            <a:r>
              <a:rPr lang="tr-TR" sz="3200" dirty="0" err="1"/>
              <a:t>mRNA’nın</a:t>
            </a:r>
            <a:r>
              <a:rPr lang="tr-TR" sz="3200" dirty="0"/>
              <a:t> 5’ucunu </a:t>
            </a:r>
            <a:r>
              <a:rPr lang="tr-TR" sz="3200" dirty="0" err="1"/>
              <a:t>ribonükleaz</a:t>
            </a:r>
            <a:r>
              <a:rPr lang="tr-TR" sz="3200" dirty="0"/>
              <a:t> aktivitesinden  korur.</a:t>
            </a:r>
          </a:p>
          <a:p>
            <a:pPr marL="457200" indent="-457200">
              <a:buFont typeface="Wingdings" panose="05000000000000000000" pitchFamily="2" charset="2"/>
              <a:buChar char="ü"/>
            </a:pPr>
            <a:r>
              <a:rPr lang="tr-TR" sz="3200" dirty="0" err="1"/>
              <a:t>mRNA’nın</a:t>
            </a:r>
            <a:r>
              <a:rPr lang="tr-TR" sz="3200" dirty="0"/>
              <a:t> </a:t>
            </a:r>
            <a:r>
              <a:rPr lang="tr-TR" sz="3200" dirty="0" err="1"/>
              <a:t>nükleustan</a:t>
            </a:r>
            <a:r>
              <a:rPr lang="tr-TR" sz="3200" dirty="0"/>
              <a:t> transportuna yardım  eder.</a:t>
            </a:r>
          </a:p>
          <a:p>
            <a:pPr marL="457200" indent="-457200">
              <a:buFont typeface="Wingdings" panose="05000000000000000000" pitchFamily="2" charset="2"/>
              <a:buChar char="ü"/>
            </a:pPr>
            <a:r>
              <a:rPr lang="tr-TR" sz="3200" dirty="0" err="1"/>
              <a:t>mRNA’nın</a:t>
            </a:r>
            <a:r>
              <a:rPr lang="tr-TR" sz="3200" dirty="0"/>
              <a:t> </a:t>
            </a:r>
            <a:r>
              <a:rPr lang="tr-TR" sz="3200" dirty="0" err="1"/>
              <a:t>translasyonu</a:t>
            </a:r>
            <a:r>
              <a:rPr lang="tr-TR" sz="3200" dirty="0"/>
              <a:t> başlatmak üzere  ribozoma bağlanmasında görev alır.</a:t>
            </a:r>
          </a:p>
          <a:p>
            <a:pPr marL="285750" indent="-285750">
              <a:buFont typeface="Wingdings" panose="05000000000000000000" pitchFamily="2" charset="2"/>
              <a:buChar char="ü"/>
            </a:pPr>
            <a:endParaRPr lang="tr-TR" dirty="0"/>
          </a:p>
        </p:txBody>
      </p:sp>
    </p:spTree>
    <p:extLst>
      <p:ext uri="{BB962C8B-B14F-4D97-AF65-F5344CB8AC3E}">
        <p14:creationId xmlns:p14="http://schemas.microsoft.com/office/powerpoint/2010/main" val="17681276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850900" y="1402478"/>
            <a:ext cx="9089390" cy="6155531"/>
          </a:xfrm>
        </p:spPr>
        <p:txBody>
          <a:bodyPr/>
          <a:lstStyle/>
          <a:p>
            <a:pPr marL="355600" indent="-342900">
              <a:lnSpc>
                <a:spcPct val="100000"/>
              </a:lnSpc>
              <a:spcBef>
                <a:spcPts val="105"/>
              </a:spcBef>
              <a:tabLst>
                <a:tab pos="354965" algn="l"/>
                <a:tab pos="355600" algn="l"/>
              </a:tabLst>
            </a:pPr>
            <a:r>
              <a:rPr lang="tr-TR" spc="-210" dirty="0"/>
              <a:t>Öncü </a:t>
            </a:r>
            <a:r>
              <a:rPr lang="tr-TR" spc="-305" dirty="0" err="1"/>
              <a:t>mRNA</a:t>
            </a:r>
            <a:r>
              <a:rPr lang="tr-TR" spc="-305" dirty="0"/>
              <a:t> </a:t>
            </a:r>
            <a:r>
              <a:rPr lang="tr-TR" spc="-160" dirty="0"/>
              <a:t>yapısındaki,</a:t>
            </a:r>
            <a:r>
              <a:rPr lang="tr-TR" spc="35" dirty="0"/>
              <a:t> </a:t>
            </a:r>
            <a:r>
              <a:rPr lang="tr-TR" spc="-65" dirty="0"/>
              <a:t>proteine</a:t>
            </a:r>
            <a:r>
              <a:rPr lang="tr-TR" dirty="0"/>
              <a:t/>
            </a:r>
            <a:br>
              <a:rPr lang="tr-TR" dirty="0"/>
            </a:br>
            <a:r>
              <a:rPr lang="tr-TR" spc="-170" dirty="0"/>
              <a:t>dönüşmeyecek </a:t>
            </a:r>
            <a:r>
              <a:rPr lang="tr-TR" spc="-100" dirty="0"/>
              <a:t>bölgeler </a:t>
            </a:r>
            <a:r>
              <a:rPr lang="tr-TR" spc="-50" dirty="0"/>
              <a:t>(</a:t>
            </a:r>
            <a:r>
              <a:rPr lang="tr-TR" spc="-50" dirty="0" err="1"/>
              <a:t>intronlar</a:t>
            </a:r>
            <a:r>
              <a:rPr lang="tr-TR" spc="-50" dirty="0"/>
              <a:t>)</a:t>
            </a:r>
            <a:r>
              <a:rPr lang="tr-TR" spc="-235" dirty="0"/>
              <a:t> </a:t>
            </a:r>
            <a:r>
              <a:rPr lang="tr-TR" spc="-120" dirty="0"/>
              <a:t>çıkartılarak  </a:t>
            </a:r>
            <a:r>
              <a:rPr lang="tr-TR" spc="-65" dirty="0"/>
              <a:t>proteine </a:t>
            </a:r>
            <a:r>
              <a:rPr lang="tr-TR" spc="-170" dirty="0"/>
              <a:t>dönüşecek </a:t>
            </a:r>
            <a:r>
              <a:rPr lang="tr-TR" spc="-100" dirty="0"/>
              <a:t>bölgeler</a:t>
            </a:r>
            <a:r>
              <a:rPr lang="tr-TR" spc="-315" dirty="0"/>
              <a:t> </a:t>
            </a:r>
            <a:r>
              <a:rPr lang="tr-TR" spc="-130" dirty="0"/>
              <a:t>(</a:t>
            </a:r>
            <a:r>
              <a:rPr lang="tr-TR" spc="-130" dirty="0" err="1"/>
              <a:t>eksonlar</a:t>
            </a:r>
            <a:r>
              <a:rPr lang="tr-TR" spc="-130" dirty="0"/>
              <a:t>)</a:t>
            </a:r>
            <a:r>
              <a:rPr lang="tr-TR" dirty="0"/>
              <a:t/>
            </a:r>
            <a:br>
              <a:rPr lang="tr-TR" dirty="0"/>
            </a:br>
            <a:r>
              <a:rPr lang="tr-TR" spc="-50" dirty="0"/>
              <a:t>birleştirilir. </a:t>
            </a:r>
            <a:r>
              <a:rPr lang="tr-TR" spc="-245" dirty="0"/>
              <a:t>Bu </a:t>
            </a:r>
            <a:r>
              <a:rPr lang="tr-TR" spc="-135" dirty="0"/>
              <a:t>işleme </a:t>
            </a:r>
            <a:r>
              <a:rPr lang="tr-TR" spc="-270" dirty="0" err="1">
                <a:solidFill>
                  <a:srgbClr val="990099"/>
                </a:solidFill>
              </a:rPr>
              <a:t>splicing</a:t>
            </a:r>
            <a:r>
              <a:rPr lang="tr-TR" spc="-270" dirty="0">
                <a:solidFill>
                  <a:srgbClr val="990099"/>
                </a:solidFill>
              </a:rPr>
              <a:t> </a:t>
            </a:r>
            <a:r>
              <a:rPr lang="tr-TR" spc="-240" dirty="0">
                <a:solidFill>
                  <a:srgbClr val="990099"/>
                </a:solidFill>
              </a:rPr>
              <a:t>(kesip  </a:t>
            </a:r>
            <a:r>
              <a:rPr lang="tr-TR" spc="-160" dirty="0">
                <a:solidFill>
                  <a:srgbClr val="990099"/>
                </a:solidFill>
              </a:rPr>
              <a:t>birleştirme)</a:t>
            </a:r>
            <a:r>
              <a:rPr lang="tr-TR" spc="-215" dirty="0">
                <a:solidFill>
                  <a:srgbClr val="990099"/>
                </a:solidFill>
              </a:rPr>
              <a:t> </a:t>
            </a:r>
            <a:r>
              <a:rPr lang="tr-TR" spc="-125" dirty="0"/>
              <a:t>denir.</a:t>
            </a:r>
            <a:r>
              <a:rPr lang="tr-TR" dirty="0"/>
              <a:t/>
            </a:r>
            <a:br>
              <a:rPr lang="tr-TR" dirty="0"/>
            </a:br>
            <a:r>
              <a:rPr lang="tr-TR" spc="-170" dirty="0" err="1"/>
              <a:t>Splicing</a:t>
            </a:r>
            <a:r>
              <a:rPr lang="tr-TR" spc="-170" dirty="0"/>
              <a:t> </a:t>
            </a:r>
            <a:r>
              <a:rPr lang="tr-TR" spc="-100" dirty="0" err="1"/>
              <a:t>ökaryotlarda</a:t>
            </a:r>
            <a:r>
              <a:rPr lang="tr-TR" spc="-100" dirty="0"/>
              <a:t> </a:t>
            </a:r>
            <a:r>
              <a:rPr lang="tr-TR" spc="-120" dirty="0"/>
              <a:t>görünen </a:t>
            </a:r>
            <a:r>
              <a:rPr lang="tr-TR" spc="-15" dirty="0"/>
              <a:t>bir</a:t>
            </a:r>
            <a:r>
              <a:rPr lang="tr-TR" spc="-260" dirty="0"/>
              <a:t> </a:t>
            </a:r>
            <a:r>
              <a:rPr lang="tr-TR" spc="-95" dirty="0"/>
              <a:t>özelliktir.</a:t>
            </a:r>
            <a:r>
              <a:rPr lang="tr-TR" dirty="0"/>
              <a:t/>
            </a:r>
            <a:br>
              <a:rPr lang="tr-TR" dirty="0"/>
            </a:br>
            <a:r>
              <a:rPr lang="tr-TR" spc="-270" dirty="0"/>
              <a:t>Bazen </a:t>
            </a:r>
            <a:r>
              <a:rPr lang="tr-TR" spc="-80" dirty="0"/>
              <a:t>bakterilerde </a:t>
            </a:r>
            <a:r>
              <a:rPr lang="tr-TR" spc="-145" dirty="0"/>
              <a:t>de</a:t>
            </a:r>
            <a:r>
              <a:rPr lang="tr-TR" spc="-180" dirty="0"/>
              <a:t> </a:t>
            </a:r>
            <a:r>
              <a:rPr lang="tr-TR" spc="-90" dirty="0"/>
              <a:t>görülebilir.</a:t>
            </a:r>
            <a:r>
              <a:rPr lang="tr-TR" dirty="0"/>
              <a:t/>
            </a:r>
            <a:br>
              <a:rPr lang="tr-TR" dirty="0"/>
            </a:br>
            <a:endParaRPr lang="tr-TR" dirty="0"/>
          </a:p>
        </p:txBody>
      </p:sp>
    </p:spTree>
    <p:extLst>
      <p:ext uri="{BB962C8B-B14F-4D97-AF65-F5344CB8AC3E}">
        <p14:creationId xmlns:p14="http://schemas.microsoft.com/office/powerpoint/2010/main" val="375392236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4881576" y="4637180"/>
            <a:ext cx="5734405" cy="2924491"/>
          </a:xfrm>
          <a:prstGeom prst="rect">
            <a:avLst/>
          </a:prstGeom>
          <a:blipFill>
            <a:blip r:embed="rId2" cstate="print"/>
            <a:stretch>
              <a:fillRect/>
            </a:stretch>
          </a:blipFill>
        </p:spPr>
        <p:txBody>
          <a:bodyPr wrap="square" lIns="0" tIns="0" rIns="0" bIns="0" rtlCol="0"/>
          <a:lstStyle/>
          <a:p>
            <a:endParaRPr/>
          </a:p>
        </p:txBody>
      </p:sp>
      <p:sp>
        <p:nvSpPr>
          <p:cNvPr id="9" name="object 9"/>
          <p:cNvSpPr txBox="1">
            <a:spLocks noGrp="1"/>
          </p:cNvSpPr>
          <p:nvPr>
            <p:ph type="ctrTitle"/>
          </p:nvPr>
        </p:nvSpPr>
        <p:spPr>
          <a:xfrm>
            <a:off x="2281809" y="-2342"/>
            <a:ext cx="5466970" cy="443711"/>
          </a:xfrm>
          <a:prstGeom prst="rect">
            <a:avLst/>
          </a:prstGeom>
        </p:spPr>
        <p:txBody>
          <a:bodyPr vert="horz" wrap="square" lIns="0" tIns="12700" rIns="0" bIns="0" rtlCol="0">
            <a:spAutoFit/>
          </a:bodyPr>
          <a:lstStyle/>
          <a:p>
            <a:pPr marL="12700">
              <a:lnSpc>
                <a:spcPct val="100000"/>
              </a:lnSpc>
              <a:spcBef>
                <a:spcPts val="100"/>
              </a:spcBef>
            </a:pPr>
            <a:r>
              <a:rPr sz="2800" b="0" spc="-40" dirty="0">
                <a:latin typeface="Arial"/>
                <a:cs typeface="Arial"/>
              </a:rPr>
              <a:t>ALTERNATİF</a:t>
            </a:r>
            <a:r>
              <a:rPr sz="2800" b="0" spc="-75" dirty="0">
                <a:latin typeface="Arial"/>
                <a:cs typeface="Arial"/>
              </a:rPr>
              <a:t> </a:t>
            </a:r>
            <a:r>
              <a:rPr sz="2800" b="0" spc="-5" dirty="0">
                <a:latin typeface="Arial"/>
                <a:cs typeface="Arial"/>
              </a:rPr>
              <a:t>SPLİCİNG</a:t>
            </a:r>
            <a:endParaRPr sz="2800" dirty="0">
              <a:latin typeface="Arial"/>
              <a:cs typeface="Arial"/>
            </a:endParaRPr>
          </a:p>
        </p:txBody>
      </p:sp>
      <p:sp>
        <p:nvSpPr>
          <p:cNvPr id="10" name="object 10"/>
          <p:cNvSpPr txBox="1"/>
          <p:nvPr/>
        </p:nvSpPr>
        <p:spPr>
          <a:xfrm>
            <a:off x="0" y="6099425"/>
            <a:ext cx="5181600" cy="391160"/>
          </a:xfrm>
          <a:prstGeom prst="rect">
            <a:avLst/>
          </a:prstGeom>
        </p:spPr>
        <p:txBody>
          <a:bodyPr vert="horz" wrap="square" lIns="0" tIns="12700" rIns="0" bIns="0" rtlCol="0">
            <a:spAutoFit/>
          </a:bodyPr>
          <a:lstStyle/>
          <a:p>
            <a:pPr marL="285115" indent="-272415">
              <a:lnSpc>
                <a:spcPct val="100000"/>
              </a:lnSpc>
              <a:spcBef>
                <a:spcPts val="100"/>
              </a:spcBef>
              <a:buClr>
                <a:srgbClr val="FE8637"/>
              </a:buClr>
              <a:buSzPct val="68750"/>
              <a:buFont typeface="Wingdings"/>
              <a:buChar char=""/>
              <a:tabLst>
                <a:tab pos="285750" algn="l"/>
              </a:tabLst>
            </a:pPr>
            <a:r>
              <a:rPr sz="2400" spc="-5" dirty="0">
                <a:latin typeface="Arial"/>
                <a:cs typeface="Arial"/>
              </a:rPr>
              <a:t>Protein kodlayan bölgeler</a:t>
            </a:r>
            <a:r>
              <a:rPr sz="2400" spc="5" dirty="0">
                <a:latin typeface="Arial"/>
                <a:cs typeface="Arial"/>
              </a:rPr>
              <a:t> </a:t>
            </a:r>
            <a:r>
              <a:rPr sz="2400" spc="-5" dirty="0">
                <a:latin typeface="Arial"/>
                <a:cs typeface="Arial"/>
              </a:rPr>
              <a:t>exonlardır</a:t>
            </a:r>
            <a:endParaRPr sz="2400" dirty="0">
              <a:latin typeface="Arial"/>
              <a:cs typeface="Arial"/>
            </a:endParaRPr>
          </a:p>
        </p:txBody>
      </p:sp>
      <p:sp>
        <p:nvSpPr>
          <p:cNvPr id="11" name="Dikdörtgen 10"/>
          <p:cNvSpPr/>
          <p:nvPr/>
        </p:nvSpPr>
        <p:spPr>
          <a:xfrm>
            <a:off x="546100" y="584099"/>
            <a:ext cx="7543800" cy="3539430"/>
          </a:xfrm>
          <a:prstGeom prst="rect">
            <a:avLst/>
          </a:prstGeom>
        </p:spPr>
        <p:txBody>
          <a:bodyPr wrap="square">
            <a:spAutoFit/>
          </a:bodyPr>
          <a:lstStyle/>
          <a:p>
            <a:r>
              <a:rPr lang="tr-TR" sz="2800" spc="-210" dirty="0"/>
              <a:t>Öncü </a:t>
            </a:r>
            <a:r>
              <a:rPr lang="tr-TR" sz="2800" spc="-305" dirty="0" err="1"/>
              <a:t>mRNA</a:t>
            </a:r>
            <a:r>
              <a:rPr lang="tr-TR" sz="2800" spc="-305" dirty="0"/>
              <a:t> </a:t>
            </a:r>
            <a:r>
              <a:rPr lang="tr-TR" sz="2800" spc="-160" dirty="0"/>
              <a:t>yapısındaki,</a:t>
            </a:r>
            <a:r>
              <a:rPr lang="tr-TR" sz="2800" spc="35" dirty="0"/>
              <a:t> </a:t>
            </a:r>
            <a:r>
              <a:rPr lang="tr-TR" sz="2800" spc="-65" dirty="0"/>
              <a:t>proteine</a:t>
            </a:r>
            <a:r>
              <a:rPr lang="tr-TR" sz="2800" dirty="0"/>
              <a:t/>
            </a:r>
            <a:br>
              <a:rPr lang="tr-TR" sz="2800" dirty="0"/>
            </a:br>
            <a:r>
              <a:rPr lang="tr-TR" sz="2800" spc="-170" dirty="0"/>
              <a:t>dönüşmeyecek </a:t>
            </a:r>
            <a:r>
              <a:rPr lang="tr-TR" sz="2800" spc="-100" dirty="0"/>
              <a:t>bölgeler </a:t>
            </a:r>
            <a:r>
              <a:rPr lang="tr-TR" sz="2800" spc="-50" dirty="0"/>
              <a:t>(</a:t>
            </a:r>
            <a:r>
              <a:rPr lang="tr-TR" sz="2800" spc="-50" dirty="0" err="1"/>
              <a:t>intronlar</a:t>
            </a:r>
            <a:r>
              <a:rPr lang="tr-TR" sz="2800" spc="-50" dirty="0"/>
              <a:t>)</a:t>
            </a:r>
            <a:r>
              <a:rPr lang="tr-TR" sz="2800" spc="-235" dirty="0"/>
              <a:t> </a:t>
            </a:r>
            <a:r>
              <a:rPr lang="tr-TR" sz="2800" spc="-120" dirty="0"/>
              <a:t>çıkartılarak  </a:t>
            </a:r>
            <a:r>
              <a:rPr lang="tr-TR" sz="2800" spc="-65" dirty="0"/>
              <a:t>proteine </a:t>
            </a:r>
            <a:r>
              <a:rPr lang="tr-TR" sz="2800" spc="-170" dirty="0"/>
              <a:t>dönüşecek </a:t>
            </a:r>
            <a:r>
              <a:rPr lang="tr-TR" sz="2800" spc="-100" dirty="0"/>
              <a:t>bölgeler</a:t>
            </a:r>
            <a:r>
              <a:rPr lang="tr-TR" sz="2800" spc="-315" dirty="0"/>
              <a:t> </a:t>
            </a:r>
            <a:r>
              <a:rPr lang="tr-TR" sz="2800" spc="-130" dirty="0"/>
              <a:t>(</a:t>
            </a:r>
            <a:r>
              <a:rPr lang="tr-TR" sz="2800" spc="-130" dirty="0" err="1"/>
              <a:t>eksonlar</a:t>
            </a:r>
            <a:r>
              <a:rPr lang="tr-TR" sz="2800" spc="-130" dirty="0" smtClean="0"/>
              <a:t>) </a:t>
            </a:r>
            <a:r>
              <a:rPr lang="tr-TR" sz="2800" spc="-50" dirty="0" smtClean="0"/>
              <a:t>birleştirilir</a:t>
            </a:r>
            <a:r>
              <a:rPr lang="tr-TR" sz="2800" spc="-50" dirty="0"/>
              <a:t>. </a:t>
            </a:r>
            <a:endParaRPr lang="tr-TR" sz="2800" spc="-50" dirty="0" smtClean="0"/>
          </a:p>
          <a:p>
            <a:endParaRPr lang="tr-TR" sz="2800" spc="-50" dirty="0"/>
          </a:p>
          <a:p>
            <a:r>
              <a:rPr lang="tr-TR" sz="2800" spc="-245" dirty="0" smtClean="0"/>
              <a:t>Bu </a:t>
            </a:r>
            <a:r>
              <a:rPr lang="tr-TR" sz="2800" spc="-135" dirty="0"/>
              <a:t>işleme </a:t>
            </a:r>
            <a:r>
              <a:rPr lang="tr-TR" sz="2800" spc="-270" dirty="0" err="1">
                <a:solidFill>
                  <a:srgbClr val="990099"/>
                </a:solidFill>
              </a:rPr>
              <a:t>splicing</a:t>
            </a:r>
            <a:r>
              <a:rPr lang="tr-TR" sz="2800" spc="-270" dirty="0">
                <a:solidFill>
                  <a:srgbClr val="990099"/>
                </a:solidFill>
              </a:rPr>
              <a:t> </a:t>
            </a:r>
            <a:r>
              <a:rPr lang="tr-TR" sz="2800" spc="-240" dirty="0">
                <a:solidFill>
                  <a:srgbClr val="990099"/>
                </a:solidFill>
              </a:rPr>
              <a:t>(kesip  </a:t>
            </a:r>
            <a:r>
              <a:rPr lang="tr-TR" sz="2800" spc="-160" dirty="0">
                <a:solidFill>
                  <a:srgbClr val="990099"/>
                </a:solidFill>
              </a:rPr>
              <a:t>birleştirme)</a:t>
            </a:r>
            <a:r>
              <a:rPr lang="tr-TR" sz="2800" spc="-215" dirty="0">
                <a:solidFill>
                  <a:srgbClr val="990099"/>
                </a:solidFill>
              </a:rPr>
              <a:t> </a:t>
            </a:r>
            <a:r>
              <a:rPr lang="tr-TR" sz="2800" spc="-125" dirty="0"/>
              <a:t>denir</a:t>
            </a:r>
            <a:r>
              <a:rPr lang="tr-TR" sz="2800" spc="-125" dirty="0" smtClean="0"/>
              <a:t>.</a:t>
            </a:r>
          </a:p>
          <a:p>
            <a:r>
              <a:rPr lang="tr-TR" sz="2800" dirty="0"/>
              <a:t/>
            </a:r>
            <a:br>
              <a:rPr lang="tr-TR" sz="2800" dirty="0"/>
            </a:br>
            <a:r>
              <a:rPr lang="tr-TR" sz="2800" spc="-170" dirty="0" err="1"/>
              <a:t>Splicing</a:t>
            </a:r>
            <a:r>
              <a:rPr lang="tr-TR" sz="2800" spc="-170" dirty="0"/>
              <a:t> </a:t>
            </a:r>
            <a:r>
              <a:rPr lang="tr-TR" sz="2800" spc="-100" dirty="0" err="1"/>
              <a:t>ökaryotlarda</a:t>
            </a:r>
            <a:r>
              <a:rPr lang="tr-TR" sz="2800" spc="-100" dirty="0"/>
              <a:t> </a:t>
            </a:r>
            <a:r>
              <a:rPr lang="tr-TR" sz="2800" spc="-120" dirty="0"/>
              <a:t>görünen </a:t>
            </a:r>
            <a:r>
              <a:rPr lang="tr-TR" sz="2800" spc="-15" dirty="0"/>
              <a:t>bir</a:t>
            </a:r>
            <a:r>
              <a:rPr lang="tr-TR" sz="2800" spc="-260" dirty="0"/>
              <a:t> </a:t>
            </a:r>
            <a:r>
              <a:rPr lang="tr-TR" sz="2800" spc="-95" dirty="0"/>
              <a:t>özelliktir.</a:t>
            </a:r>
            <a:r>
              <a:rPr lang="tr-TR" sz="2800" dirty="0"/>
              <a:t/>
            </a:r>
            <a:br>
              <a:rPr lang="tr-TR" sz="2800" dirty="0"/>
            </a:br>
            <a:r>
              <a:rPr lang="tr-TR" sz="2800" spc="-270" dirty="0"/>
              <a:t>Bazen </a:t>
            </a:r>
            <a:r>
              <a:rPr lang="tr-TR" sz="2800" spc="-80" dirty="0"/>
              <a:t>bakterilerde </a:t>
            </a:r>
            <a:r>
              <a:rPr lang="tr-TR" sz="2800" spc="-145" dirty="0"/>
              <a:t>de</a:t>
            </a:r>
            <a:r>
              <a:rPr lang="tr-TR" sz="2800" spc="-180" dirty="0"/>
              <a:t> </a:t>
            </a:r>
            <a:r>
              <a:rPr lang="tr-TR" sz="2800" spc="-90" dirty="0"/>
              <a:t>görülebilir.</a:t>
            </a:r>
            <a:endParaRPr lang="tr-TR" sz="28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393700" y="352425"/>
            <a:ext cx="9829800" cy="3570208"/>
          </a:xfrm>
        </p:spPr>
        <p:txBody>
          <a:bodyPr/>
          <a:lstStyle/>
          <a:p>
            <a:r>
              <a:rPr lang="tr-TR" sz="3200" dirty="0" err="1">
                <a:solidFill>
                  <a:schemeClr val="tx1"/>
                </a:solidFill>
                <a:latin typeface="+mn-lt"/>
              </a:rPr>
              <a:t>İntron-ekson</a:t>
            </a:r>
            <a:r>
              <a:rPr lang="tr-TR" sz="3200" dirty="0">
                <a:solidFill>
                  <a:schemeClr val="tx1"/>
                </a:solidFill>
                <a:latin typeface="+mn-lt"/>
              </a:rPr>
              <a:t> sınırlarında korunmuş kısa diziler  tanımlanmıştır. Bu diziler </a:t>
            </a:r>
            <a:r>
              <a:rPr lang="tr-TR" sz="3200" dirty="0" err="1">
                <a:solidFill>
                  <a:schemeClr val="tx1"/>
                </a:solidFill>
                <a:latin typeface="+mn-lt"/>
              </a:rPr>
              <a:t>splicing</a:t>
            </a:r>
            <a:r>
              <a:rPr lang="tr-TR" sz="3200" dirty="0">
                <a:solidFill>
                  <a:schemeClr val="tx1"/>
                </a:solidFill>
                <a:latin typeface="+mn-lt"/>
              </a:rPr>
              <a:t> için tanıma  bölgelerini oluştururlar</a:t>
            </a:r>
            <a:r>
              <a:rPr lang="tr-TR" sz="3200" dirty="0" smtClean="0">
                <a:solidFill>
                  <a:schemeClr val="tx1"/>
                </a:solidFill>
                <a:latin typeface="+mn-lt"/>
              </a:rPr>
              <a:t>.</a:t>
            </a:r>
            <a:br>
              <a:rPr lang="tr-TR" sz="3200" dirty="0" smtClean="0">
                <a:solidFill>
                  <a:schemeClr val="tx1"/>
                </a:solidFill>
                <a:latin typeface="+mn-lt"/>
              </a:rPr>
            </a:br>
            <a:r>
              <a:rPr lang="tr-TR" sz="3200" dirty="0">
                <a:solidFill>
                  <a:schemeClr val="tx1"/>
                </a:solidFill>
                <a:latin typeface="+mn-lt"/>
              </a:rPr>
              <a:t/>
            </a:r>
            <a:br>
              <a:rPr lang="tr-TR" sz="3200" dirty="0">
                <a:solidFill>
                  <a:schemeClr val="tx1"/>
                </a:solidFill>
                <a:latin typeface="+mn-lt"/>
              </a:rPr>
            </a:br>
            <a:r>
              <a:rPr lang="tr-TR" sz="3200" dirty="0">
                <a:solidFill>
                  <a:schemeClr val="tx1"/>
                </a:solidFill>
                <a:latin typeface="+mn-lt"/>
              </a:rPr>
              <a:t>Tüm </a:t>
            </a:r>
            <a:r>
              <a:rPr lang="tr-TR" sz="3200" dirty="0" err="1">
                <a:solidFill>
                  <a:schemeClr val="tx1"/>
                </a:solidFill>
                <a:latin typeface="+mn-lt"/>
              </a:rPr>
              <a:t>intronlar</a:t>
            </a:r>
            <a:r>
              <a:rPr lang="tr-TR" sz="3200" dirty="0">
                <a:solidFill>
                  <a:schemeClr val="tx1"/>
                </a:solidFill>
                <a:latin typeface="+mn-lt"/>
              </a:rPr>
              <a:t> 5’-GT(U) dizisi ile başlar ve AG-3’  dizisi ile biter.(</a:t>
            </a:r>
            <a:r>
              <a:rPr lang="tr-TR" sz="3200" dirty="0" err="1">
                <a:solidFill>
                  <a:schemeClr val="tx1"/>
                </a:solidFill>
                <a:latin typeface="+mn-lt"/>
              </a:rPr>
              <a:t>Splicing</a:t>
            </a:r>
            <a:r>
              <a:rPr lang="tr-TR" sz="3200" dirty="0">
                <a:solidFill>
                  <a:schemeClr val="tx1"/>
                </a:solidFill>
                <a:latin typeface="+mn-lt"/>
              </a:rPr>
              <a:t> için anahtar dizi) (GT-  AG kuralı)</a:t>
            </a:r>
            <a:r>
              <a:rPr lang="tr-TR" dirty="0"/>
              <a:t/>
            </a:r>
            <a:br>
              <a:rPr lang="tr-TR" dirty="0"/>
            </a:br>
            <a:endParaRPr lang="tr-TR" dirty="0"/>
          </a:p>
        </p:txBody>
      </p:sp>
      <p:pic>
        <p:nvPicPr>
          <p:cNvPr id="4" name="Resim 3"/>
          <p:cNvPicPr>
            <a:picLocks noChangeAspect="1"/>
          </p:cNvPicPr>
          <p:nvPr/>
        </p:nvPicPr>
        <p:blipFill>
          <a:blip r:embed="rId2"/>
          <a:stretch>
            <a:fillRect/>
          </a:stretch>
        </p:blipFill>
        <p:spPr>
          <a:xfrm>
            <a:off x="760147" y="3891475"/>
            <a:ext cx="9096906" cy="3343728"/>
          </a:xfrm>
          <a:prstGeom prst="rect">
            <a:avLst/>
          </a:prstGeom>
        </p:spPr>
      </p:pic>
    </p:spTree>
    <p:extLst>
      <p:ext uri="{BB962C8B-B14F-4D97-AF65-F5344CB8AC3E}">
        <p14:creationId xmlns:p14="http://schemas.microsoft.com/office/powerpoint/2010/main" val="91374362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50900" y="657225"/>
            <a:ext cx="9525000" cy="5480988"/>
          </a:xfrm>
          <a:prstGeom prst="rect">
            <a:avLst/>
          </a:prstGeom>
        </p:spPr>
        <p:txBody>
          <a:bodyPr wrap="square">
            <a:spAutoFit/>
          </a:bodyPr>
          <a:lstStyle/>
          <a:p>
            <a:pPr marL="1727200" lvl="3" indent="-342900">
              <a:spcBef>
                <a:spcPts val="894"/>
              </a:spcBef>
              <a:buFont typeface="Wingdings"/>
              <a:buChar char=""/>
              <a:tabLst>
                <a:tab pos="355600" algn="l"/>
              </a:tabLst>
            </a:pPr>
            <a:r>
              <a:rPr lang="tr-TR" sz="3200" b="1" spc="-135" dirty="0">
                <a:solidFill>
                  <a:srgbClr val="990099"/>
                </a:solidFill>
                <a:latin typeface="Arial"/>
                <a:cs typeface="Arial"/>
              </a:rPr>
              <a:t>Alternatif</a:t>
            </a:r>
            <a:r>
              <a:rPr lang="tr-TR" sz="3200" b="1" spc="-220" dirty="0">
                <a:solidFill>
                  <a:srgbClr val="990099"/>
                </a:solidFill>
                <a:latin typeface="Arial"/>
                <a:cs typeface="Arial"/>
              </a:rPr>
              <a:t> </a:t>
            </a:r>
            <a:r>
              <a:rPr lang="tr-TR" sz="3200" b="1" spc="-270" dirty="0" err="1" smtClean="0">
                <a:solidFill>
                  <a:srgbClr val="990099"/>
                </a:solidFill>
                <a:latin typeface="Arial"/>
                <a:cs typeface="Arial"/>
              </a:rPr>
              <a:t>splicing</a:t>
            </a:r>
            <a:endParaRPr lang="tr-TR" sz="3200" b="1" spc="-270" dirty="0" smtClean="0">
              <a:solidFill>
                <a:srgbClr val="990099"/>
              </a:solidFill>
              <a:latin typeface="Arial"/>
              <a:cs typeface="Arial"/>
            </a:endParaRPr>
          </a:p>
          <a:p>
            <a:pPr marL="1384300" lvl="3">
              <a:spcBef>
                <a:spcPts val="894"/>
              </a:spcBef>
              <a:tabLst>
                <a:tab pos="355600" algn="l"/>
              </a:tabLst>
            </a:pPr>
            <a:endParaRPr lang="tr-TR" sz="3200" dirty="0">
              <a:latin typeface="Arial"/>
              <a:cs typeface="Arial"/>
            </a:endParaRPr>
          </a:p>
          <a:p>
            <a:pPr marL="355600" marR="203835" indent="-342900">
              <a:lnSpc>
                <a:spcPct val="100000"/>
              </a:lnSpc>
              <a:spcBef>
                <a:spcPts val="690"/>
              </a:spcBef>
              <a:buChar char="•"/>
              <a:tabLst>
                <a:tab pos="354965" algn="l"/>
                <a:tab pos="355600" algn="l"/>
              </a:tabLst>
            </a:pPr>
            <a:r>
              <a:rPr lang="tr-TR" sz="2800" spc="-250" dirty="0">
                <a:cs typeface="Arial"/>
              </a:rPr>
              <a:t>Çok </a:t>
            </a:r>
            <a:r>
              <a:rPr lang="tr-TR" sz="2800" spc="-30" dirty="0" err="1">
                <a:cs typeface="Arial"/>
              </a:rPr>
              <a:t>intronlu</a:t>
            </a:r>
            <a:r>
              <a:rPr lang="tr-TR" sz="2800" spc="-30" dirty="0">
                <a:cs typeface="Arial"/>
              </a:rPr>
              <a:t> </a:t>
            </a:r>
            <a:r>
              <a:rPr lang="tr-TR" sz="2800" spc="-20" dirty="0">
                <a:cs typeface="Arial"/>
              </a:rPr>
              <a:t>bir </a:t>
            </a:r>
            <a:r>
              <a:rPr lang="tr-TR" sz="2800" spc="-125" dirty="0">
                <a:cs typeface="Arial"/>
              </a:rPr>
              <a:t>öncü </a:t>
            </a:r>
            <a:r>
              <a:rPr lang="tr-TR" sz="2800" spc="-229" dirty="0" err="1">
                <a:cs typeface="Arial"/>
              </a:rPr>
              <a:t>mRNA</a:t>
            </a:r>
            <a:r>
              <a:rPr lang="tr-TR" sz="2800" spc="-229" dirty="0">
                <a:cs typeface="Arial"/>
              </a:rPr>
              <a:t>, </a:t>
            </a:r>
            <a:r>
              <a:rPr lang="tr-TR" sz="2800" spc="-75" dirty="0">
                <a:cs typeface="Arial"/>
              </a:rPr>
              <a:t>farklı </a:t>
            </a:r>
            <a:r>
              <a:rPr lang="tr-TR" sz="2800" spc="-95" dirty="0">
                <a:cs typeface="Arial"/>
              </a:rPr>
              <a:t>yollardan </a:t>
            </a:r>
            <a:r>
              <a:rPr lang="tr-TR" sz="2800" spc="-120" dirty="0" err="1">
                <a:cs typeface="Arial"/>
              </a:rPr>
              <a:t>splicing</a:t>
            </a:r>
            <a:r>
              <a:rPr lang="tr-TR" sz="2800" spc="-120" dirty="0">
                <a:cs typeface="Arial"/>
              </a:rPr>
              <a:t>  </a:t>
            </a:r>
            <a:r>
              <a:rPr lang="tr-TR" sz="2800" spc="-100" dirty="0">
                <a:cs typeface="Arial"/>
              </a:rPr>
              <a:t>geçirebilir.</a:t>
            </a:r>
            <a:endParaRPr lang="tr-TR" sz="2800" dirty="0">
              <a:cs typeface="Arial"/>
            </a:endParaRPr>
          </a:p>
          <a:p>
            <a:pPr marL="756285" marR="1308735" lvl="1" indent="-342900">
              <a:lnSpc>
                <a:spcPct val="100000"/>
              </a:lnSpc>
              <a:spcBef>
                <a:spcPts val="605"/>
              </a:spcBef>
              <a:buChar char="•"/>
              <a:tabLst>
                <a:tab pos="756285" algn="l"/>
                <a:tab pos="756920" algn="l"/>
              </a:tabLst>
            </a:pPr>
            <a:r>
              <a:rPr lang="tr-TR" sz="2800" spc="-150" dirty="0">
                <a:cs typeface="Arial"/>
              </a:rPr>
              <a:t>Bu, </a:t>
            </a:r>
            <a:r>
              <a:rPr lang="tr-TR" sz="2800" spc="-60" dirty="0">
                <a:cs typeface="Arial"/>
              </a:rPr>
              <a:t>farklı </a:t>
            </a:r>
            <a:r>
              <a:rPr lang="tr-TR" sz="2800" spc="-114" dirty="0">
                <a:cs typeface="Arial"/>
              </a:rPr>
              <a:t>kombinasyonlara </a:t>
            </a:r>
            <a:r>
              <a:rPr lang="tr-TR" sz="2800" spc="-120" dirty="0">
                <a:cs typeface="Arial"/>
              </a:rPr>
              <a:t>sahip </a:t>
            </a:r>
            <a:r>
              <a:rPr lang="tr-TR" sz="2800" spc="-85" dirty="0">
                <a:cs typeface="Arial"/>
              </a:rPr>
              <a:t>olgun</a:t>
            </a:r>
            <a:r>
              <a:rPr lang="tr-TR" sz="2800" spc="-215" dirty="0">
                <a:cs typeface="Arial"/>
              </a:rPr>
              <a:t> </a:t>
            </a:r>
            <a:r>
              <a:rPr lang="tr-TR" sz="2800" spc="-135" dirty="0" err="1">
                <a:cs typeface="Arial"/>
              </a:rPr>
              <a:t>mRNA’lar</a:t>
            </a:r>
            <a:r>
              <a:rPr lang="tr-TR" sz="2800" spc="-135" dirty="0">
                <a:cs typeface="Arial"/>
              </a:rPr>
              <a:t>  oluşmasına </a:t>
            </a:r>
            <a:r>
              <a:rPr lang="tr-TR" sz="2800" spc="-105" dirty="0">
                <a:cs typeface="Arial"/>
              </a:rPr>
              <a:t>neden</a:t>
            </a:r>
            <a:r>
              <a:rPr lang="tr-TR" sz="2800" spc="-140" dirty="0">
                <a:cs typeface="Arial"/>
              </a:rPr>
              <a:t> </a:t>
            </a:r>
            <a:r>
              <a:rPr lang="tr-TR" sz="2800" spc="-85" dirty="0">
                <a:cs typeface="Arial"/>
              </a:rPr>
              <a:t>olur.</a:t>
            </a:r>
            <a:endParaRPr lang="tr-TR" sz="2800" dirty="0">
              <a:cs typeface="Arial"/>
            </a:endParaRPr>
          </a:p>
          <a:p>
            <a:pPr marL="355600" marR="814069" indent="-342900">
              <a:lnSpc>
                <a:spcPct val="100000"/>
              </a:lnSpc>
              <a:spcBef>
                <a:spcPts val="715"/>
              </a:spcBef>
              <a:buChar char="•"/>
              <a:tabLst>
                <a:tab pos="354965" algn="l"/>
                <a:tab pos="355600" algn="l"/>
              </a:tabLst>
            </a:pPr>
            <a:r>
              <a:rPr lang="tr-TR" sz="2800" dirty="0">
                <a:cs typeface="Arial"/>
              </a:rPr>
              <a:t>Bu </a:t>
            </a:r>
            <a:r>
              <a:rPr lang="tr-TR" sz="2800" dirty="0" err="1">
                <a:cs typeface="Arial"/>
              </a:rPr>
              <a:t>splicing</a:t>
            </a:r>
            <a:r>
              <a:rPr lang="tr-TR" sz="2800" dirty="0">
                <a:cs typeface="Arial"/>
              </a:rPr>
              <a:t> çeşitliliği farklı hücre tiplerinde</a:t>
            </a:r>
            <a:r>
              <a:rPr lang="tr-TR" sz="2800" spc="-100" dirty="0">
                <a:cs typeface="Arial"/>
              </a:rPr>
              <a:t> </a:t>
            </a:r>
            <a:r>
              <a:rPr lang="tr-TR" sz="2800" dirty="0">
                <a:cs typeface="Arial"/>
              </a:rPr>
              <a:t>veya  </a:t>
            </a:r>
            <a:r>
              <a:rPr lang="tr-TR" sz="2800" spc="-5" dirty="0">
                <a:cs typeface="Arial"/>
              </a:rPr>
              <a:t>gelişimin </a:t>
            </a:r>
            <a:r>
              <a:rPr lang="tr-TR" sz="2800" dirty="0">
                <a:cs typeface="Arial"/>
              </a:rPr>
              <a:t>farklı evrelerinde meydana</a:t>
            </a:r>
            <a:r>
              <a:rPr lang="tr-TR" sz="2800" spc="-80" dirty="0">
                <a:cs typeface="Arial"/>
              </a:rPr>
              <a:t> </a:t>
            </a:r>
            <a:r>
              <a:rPr lang="tr-TR" sz="2800" spc="-20" dirty="0">
                <a:cs typeface="Arial"/>
              </a:rPr>
              <a:t>gelebilir.</a:t>
            </a:r>
            <a:endParaRPr lang="tr-TR" sz="2800" dirty="0">
              <a:cs typeface="Arial"/>
            </a:endParaRPr>
          </a:p>
          <a:p>
            <a:pPr marL="355600" marR="799465" indent="-342900">
              <a:lnSpc>
                <a:spcPct val="100000"/>
              </a:lnSpc>
              <a:spcBef>
                <a:spcPts val="625"/>
              </a:spcBef>
              <a:buFont typeface="Arial"/>
              <a:buChar char="•"/>
              <a:tabLst>
                <a:tab pos="354965" algn="l"/>
                <a:tab pos="355600" algn="l"/>
              </a:tabLst>
            </a:pPr>
            <a:r>
              <a:rPr lang="tr-TR" sz="2800" b="1" dirty="0" err="1">
                <a:cs typeface="Arial"/>
              </a:rPr>
              <a:t>Alternative</a:t>
            </a:r>
            <a:r>
              <a:rPr lang="tr-TR" sz="2800" b="1" dirty="0">
                <a:cs typeface="Arial"/>
              </a:rPr>
              <a:t> </a:t>
            </a:r>
            <a:r>
              <a:rPr lang="tr-TR" sz="2800" b="1" dirty="0" err="1">
                <a:cs typeface="Arial"/>
              </a:rPr>
              <a:t>splicing</a:t>
            </a:r>
            <a:r>
              <a:rPr lang="tr-TR" sz="2800" dirty="0" err="1">
                <a:cs typeface="Arial"/>
              </a:rPr>
              <a:t>’in</a:t>
            </a:r>
            <a:r>
              <a:rPr lang="tr-TR" sz="2800" dirty="0">
                <a:cs typeface="Arial"/>
              </a:rPr>
              <a:t> </a:t>
            </a:r>
            <a:r>
              <a:rPr lang="tr-TR" sz="2800" spc="-5" dirty="0">
                <a:cs typeface="Arial"/>
              </a:rPr>
              <a:t>biyolojik </a:t>
            </a:r>
            <a:r>
              <a:rPr lang="tr-TR" sz="2800" dirty="0">
                <a:cs typeface="Arial"/>
              </a:rPr>
              <a:t>avantajı tek </a:t>
            </a:r>
            <a:r>
              <a:rPr lang="tr-TR" sz="2800" spc="-5" dirty="0">
                <a:cs typeface="Arial"/>
              </a:rPr>
              <a:t>bir  </a:t>
            </a:r>
            <a:r>
              <a:rPr lang="tr-TR" sz="2800" dirty="0">
                <a:cs typeface="Arial"/>
              </a:rPr>
              <a:t>genden iki (veya daha fazla) </a:t>
            </a:r>
            <a:r>
              <a:rPr lang="tr-TR" sz="2800" dirty="0" err="1">
                <a:cs typeface="Arial"/>
              </a:rPr>
              <a:t>polipeptidin</a:t>
            </a:r>
            <a:r>
              <a:rPr lang="tr-TR" sz="2800" dirty="0">
                <a:cs typeface="Arial"/>
              </a:rPr>
              <a:t>  </a:t>
            </a:r>
            <a:r>
              <a:rPr lang="tr-TR" sz="2800" spc="-5" dirty="0">
                <a:cs typeface="Arial"/>
              </a:rPr>
              <a:t>sentezlenebilmesidir.</a:t>
            </a:r>
            <a:endParaRPr lang="tr-TR" sz="2800" dirty="0">
              <a:cs typeface="Arial"/>
            </a:endParaRPr>
          </a:p>
          <a:p>
            <a:pPr marL="355600" marR="5080" indent="-342900">
              <a:lnSpc>
                <a:spcPct val="100000"/>
              </a:lnSpc>
              <a:spcBef>
                <a:spcPts val="625"/>
              </a:spcBef>
              <a:buChar char="•"/>
              <a:tabLst>
                <a:tab pos="354965" algn="l"/>
                <a:tab pos="355600" algn="l"/>
              </a:tabLst>
            </a:pPr>
            <a:r>
              <a:rPr lang="tr-TR" sz="2800" dirty="0">
                <a:cs typeface="Arial"/>
              </a:rPr>
              <a:t>Bu </a:t>
            </a:r>
            <a:r>
              <a:rPr lang="tr-TR" sz="2800" spc="-5" dirty="0">
                <a:cs typeface="Arial"/>
              </a:rPr>
              <a:t>da organizmaya </a:t>
            </a:r>
            <a:r>
              <a:rPr lang="tr-TR" sz="2800" dirty="0">
                <a:cs typeface="Arial"/>
              </a:rPr>
              <a:t>genomunda </a:t>
            </a:r>
            <a:r>
              <a:rPr lang="tr-TR" sz="2800" spc="-5" dirty="0">
                <a:cs typeface="Arial"/>
              </a:rPr>
              <a:t>daha az gen taşıma  </a:t>
            </a:r>
            <a:r>
              <a:rPr lang="tr-TR" sz="2800" dirty="0">
                <a:cs typeface="Arial"/>
              </a:rPr>
              <a:t>avantajı</a:t>
            </a:r>
            <a:r>
              <a:rPr lang="tr-TR" sz="2800" spc="-25" dirty="0">
                <a:cs typeface="Arial"/>
              </a:rPr>
              <a:t> sağlar.</a:t>
            </a:r>
            <a:endParaRPr lang="tr-TR" sz="2800" dirty="0">
              <a:cs typeface="Arial"/>
            </a:endParaRPr>
          </a:p>
        </p:txBody>
      </p:sp>
    </p:spTree>
    <p:extLst>
      <p:ext uri="{BB962C8B-B14F-4D97-AF65-F5344CB8AC3E}">
        <p14:creationId xmlns:p14="http://schemas.microsoft.com/office/powerpoint/2010/main" val="305681946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384300" y="733425"/>
            <a:ext cx="8424671" cy="648157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65951">
              <a:srgbClr val="D0D0D0"/>
            </a:gs>
            <a:gs pos="43999">
              <a:srgbClr val="E0E0E0"/>
            </a:gs>
            <a:gs pos="26700">
              <a:srgbClr val="ECECEC"/>
            </a:gs>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vert="horz" wrap="square" lIns="0" tIns="12700" rIns="0" bIns="0" rtlCol="0">
            <a:spAutoFit/>
          </a:bodyPr>
          <a:lstStyle/>
          <a:p>
            <a:pPr marL="14604">
              <a:lnSpc>
                <a:spcPct val="100000"/>
              </a:lnSpc>
              <a:spcBef>
                <a:spcPts val="100"/>
              </a:spcBef>
            </a:pPr>
            <a:r>
              <a:rPr spc="-5" dirty="0"/>
              <a:t>TRANSLASYON</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2679066" y="504825"/>
            <a:ext cx="5715634" cy="382156"/>
          </a:xfrm>
          <a:prstGeom prst="rect">
            <a:avLst/>
          </a:prstGeom>
        </p:spPr>
        <p:txBody>
          <a:bodyPr vert="horz" wrap="square" lIns="0" tIns="12700" rIns="0" bIns="0" rtlCol="0">
            <a:spAutoFit/>
          </a:bodyPr>
          <a:lstStyle/>
          <a:p>
            <a:pPr marL="285115" indent="-272415">
              <a:lnSpc>
                <a:spcPct val="100000"/>
              </a:lnSpc>
              <a:spcBef>
                <a:spcPts val="100"/>
              </a:spcBef>
              <a:buClr>
                <a:srgbClr val="FE8637"/>
              </a:buClr>
              <a:buSzPct val="68750"/>
              <a:buFont typeface="Wingdings"/>
              <a:buChar char=""/>
              <a:tabLst>
                <a:tab pos="285750" algn="l"/>
              </a:tabLst>
            </a:pPr>
            <a:r>
              <a:rPr sz="2400" b="1" spc="-5" dirty="0">
                <a:latin typeface="Arial"/>
                <a:cs typeface="Arial"/>
              </a:rPr>
              <a:t>Santral Dogma -Protein</a:t>
            </a:r>
            <a:r>
              <a:rPr sz="2400" b="1" spc="-75" dirty="0">
                <a:latin typeface="Arial"/>
                <a:cs typeface="Arial"/>
              </a:rPr>
              <a:t> </a:t>
            </a:r>
            <a:r>
              <a:rPr sz="2400" b="1" spc="-5" dirty="0">
                <a:latin typeface="Arial"/>
                <a:cs typeface="Arial"/>
              </a:rPr>
              <a:t>Sentezi</a:t>
            </a:r>
            <a:endParaRPr sz="2400" dirty="0">
              <a:latin typeface="Arial"/>
              <a:cs typeface="Arial"/>
            </a:endParaRPr>
          </a:p>
        </p:txBody>
      </p:sp>
      <p:sp>
        <p:nvSpPr>
          <p:cNvPr id="9" name="object 9"/>
          <p:cNvSpPr/>
          <p:nvPr/>
        </p:nvSpPr>
        <p:spPr>
          <a:xfrm>
            <a:off x="850900" y="1343025"/>
            <a:ext cx="9067800" cy="5715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3975100" y="352425"/>
            <a:ext cx="6718300" cy="7010400"/>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193040" y="352425"/>
            <a:ext cx="3782060" cy="5085715"/>
          </a:xfrm>
          <a:prstGeom prst="rect">
            <a:avLst/>
          </a:prstGeom>
        </p:spPr>
        <p:txBody>
          <a:bodyPr vert="horz" wrap="square" lIns="0" tIns="12700" rIns="0" bIns="0" rtlCol="0">
            <a:spAutoFit/>
          </a:bodyPr>
          <a:lstStyle/>
          <a:p>
            <a:pPr marL="337820">
              <a:lnSpc>
                <a:spcPct val="100000"/>
              </a:lnSpc>
              <a:spcBef>
                <a:spcPts val="100"/>
              </a:spcBef>
            </a:pPr>
            <a:r>
              <a:rPr sz="2800" b="1" spc="-20" dirty="0">
                <a:solidFill>
                  <a:srgbClr val="FE8637"/>
                </a:solidFill>
                <a:latin typeface="Arial"/>
                <a:cs typeface="Arial"/>
              </a:rPr>
              <a:t>Translasyon</a:t>
            </a:r>
            <a:r>
              <a:rPr sz="2800" b="1" spc="-15" dirty="0">
                <a:solidFill>
                  <a:srgbClr val="FE8637"/>
                </a:solidFill>
                <a:latin typeface="Arial"/>
                <a:cs typeface="Arial"/>
              </a:rPr>
              <a:t> </a:t>
            </a:r>
            <a:r>
              <a:rPr sz="2800" b="1" dirty="0">
                <a:solidFill>
                  <a:srgbClr val="FE8637"/>
                </a:solidFill>
                <a:latin typeface="Arial"/>
                <a:cs typeface="Arial"/>
              </a:rPr>
              <a:t>nedir?</a:t>
            </a:r>
            <a:endParaRPr sz="2800" dirty="0">
              <a:latin typeface="Arial"/>
              <a:cs typeface="Arial"/>
            </a:endParaRPr>
          </a:p>
          <a:p>
            <a:pPr marL="285115" marR="267970" indent="-272415">
              <a:lnSpc>
                <a:spcPct val="150000"/>
              </a:lnSpc>
              <a:spcBef>
                <a:spcPts val="600"/>
              </a:spcBef>
              <a:buSzPct val="69642"/>
              <a:buFont typeface="Arial"/>
              <a:buChar char="•"/>
              <a:tabLst>
                <a:tab pos="285115" algn="l"/>
                <a:tab pos="285750" algn="l"/>
              </a:tabLst>
            </a:pPr>
            <a:r>
              <a:rPr sz="2800" b="1" spc="-25" dirty="0">
                <a:solidFill>
                  <a:srgbClr val="FE8637"/>
                </a:solidFill>
                <a:latin typeface="Arial"/>
                <a:cs typeface="Arial"/>
              </a:rPr>
              <a:t>mRNA</a:t>
            </a:r>
            <a:r>
              <a:rPr sz="2800" b="1" spc="-25" dirty="0">
                <a:latin typeface="Arial"/>
                <a:cs typeface="Arial"/>
              </a:rPr>
              <a:t>’nın </a:t>
            </a:r>
            <a:r>
              <a:rPr sz="2800" b="1" spc="-5" dirty="0">
                <a:latin typeface="Arial"/>
                <a:cs typeface="Arial"/>
              </a:rPr>
              <a:t>kontrolü  </a:t>
            </a:r>
            <a:r>
              <a:rPr sz="2800" b="1" dirty="0">
                <a:latin typeface="Arial"/>
                <a:cs typeface="Arial"/>
              </a:rPr>
              <a:t>altında </a:t>
            </a:r>
            <a:r>
              <a:rPr sz="2800" b="1" spc="-5" dirty="0">
                <a:latin typeface="Arial"/>
                <a:cs typeface="Arial"/>
              </a:rPr>
              <a:t>meydana  </a:t>
            </a:r>
            <a:r>
              <a:rPr sz="2800" b="1" dirty="0">
                <a:latin typeface="Arial"/>
                <a:cs typeface="Arial"/>
              </a:rPr>
              <a:t>gelen </a:t>
            </a:r>
            <a:r>
              <a:rPr sz="2800" b="1" dirty="0">
                <a:solidFill>
                  <a:srgbClr val="7598D9"/>
                </a:solidFill>
                <a:latin typeface="Arial"/>
                <a:cs typeface="Arial"/>
              </a:rPr>
              <a:t>polipeptid </a:t>
            </a:r>
            <a:r>
              <a:rPr sz="2800" b="1" dirty="0">
                <a:latin typeface="Arial"/>
                <a:cs typeface="Arial"/>
              </a:rPr>
              <a:t> </a:t>
            </a:r>
            <a:r>
              <a:rPr sz="2800" dirty="0">
                <a:latin typeface="Arial"/>
                <a:cs typeface="Arial"/>
              </a:rPr>
              <a:t>sentezidir</a:t>
            </a:r>
          </a:p>
          <a:p>
            <a:pPr marL="285115" marR="5080" indent="-272415">
              <a:lnSpc>
                <a:spcPct val="150000"/>
              </a:lnSpc>
              <a:spcBef>
                <a:spcPts val="600"/>
              </a:spcBef>
              <a:buClr>
                <a:srgbClr val="FE8637"/>
              </a:buClr>
              <a:buSzPct val="69642"/>
              <a:buChar char="•"/>
              <a:tabLst>
                <a:tab pos="285115" algn="l"/>
                <a:tab pos="285750" algn="l"/>
              </a:tabLst>
            </a:pPr>
            <a:r>
              <a:rPr sz="2800" dirty="0">
                <a:latin typeface="Arial"/>
                <a:cs typeface="Arial"/>
              </a:rPr>
              <a:t>Bu zincir katlanarak  etkin bir protein</a:t>
            </a:r>
            <a:r>
              <a:rPr sz="2800" spc="-85" dirty="0">
                <a:latin typeface="Arial"/>
                <a:cs typeface="Arial"/>
              </a:rPr>
              <a:t> </a:t>
            </a:r>
            <a:r>
              <a:rPr sz="2800" dirty="0">
                <a:latin typeface="Arial"/>
                <a:cs typeface="Arial"/>
              </a:rPr>
              <a:t>haline  </a:t>
            </a:r>
            <a:r>
              <a:rPr sz="2800" spc="-30" dirty="0">
                <a:latin typeface="Arial"/>
                <a:cs typeface="Arial"/>
              </a:rPr>
              <a:t>gelir.</a:t>
            </a:r>
            <a:endParaRPr sz="2800" dirty="0">
              <a:latin typeface="Arial"/>
              <a:cs typeface="Aria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5550852" y="1254631"/>
            <a:ext cx="4977448" cy="5727194"/>
          </a:xfrm>
          <a:prstGeom prst="rect">
            <a:avLst/>
          </a:prstGeom>
          <a:blipFill>
            <a:blip r:embed="rId2" cstate="print"/>
            <a:stretch>
              <a:fillRect/>
            </a:stretch>
          </a:blipFill>
        </p:spPr>
        <p:txBody>
          <a:bodyPr wrap="square" lIns="0" tIns="0" rIns="0" bIns="0" rtlCol="0"/>
          <a:lstStyle/>
          <a:p>
            <a:endParaRPr/>
          </a:p>
        </p:txBody>
      </p:sp>
      <p:sp>
        <p:nvSpPr>
          <p:cNvPr id="9" name="object 9"/>
          <p:cNvSpPr txBox="1">
            <a:spLocks noGrp="1"/>
          </p:cNvSpPr>
          <p:nvPr>
            <p:ph type="ctrTitle"/>
          </p:nvPr>
        </p:nvSpPr>
        <p:spPr>
          <a:xfrm>
            <a:off x="850900" y="45585"/>
            <a:ext cx="5006340" cy="330200"/>
          </a:xfrm>
          <a:prstGeom prst="rect">
            <a:avLst/>
          </a:prstGeom>
        </p:spPr>
        <p:txBody>
          <a:bodyPr vert="horz" wrap="square" lIns="0" tIns="12065" rIns="0" bIns="0" rtlCol="0">
            <a:spAutoFit/>
          </a:bodyPr>
          <a:lstStyle/>
          <a:p>
            <a:pPr marL="12700">
              <a:lnSpc>
                <a:spcPct val="100000"/>
              </a:lnSpc>
              <a:spcBef>
                <a:spcPts val="95"/>
              </a:spcBef>
            </a:pPr>
            <a:r>
              <a:rPr sz="2000" i="0" spc="-15" dirty="0">
                <a:solidFill>
                  <a:srgbClr val="000000"/>
                </a:solidFill>
                <a:latin typeface="Arial"/>
                <a:cs typeface="Arial"/>
              </a:rPr>
              <a:t>Translasyonun </a:t>
            </a:r>
            <a:r>
              <a:rPr sz="2000" i="0" spc="-5" dirty="0">
                <a:solidFill>
                  <a:srgbClr val="000000"/>
                </a:solidFill>
                <a:latin typeface="Arial"/>
                <a:cs typeface="Arial"/>
              </a:rPr>
              <a:t>bir çok </a:t>
            </a:r>
            <a:r>
              <a:rPr sz="2000" i="0" spc="-10" dirty="0">
                <a:solidFill>
                  <a:srgbClr val="000000"/>
                </a:solidFill>
                <a:latin typeface="Arial"/>
                <a:cs typeface="Arial"/>
              </a:rPr>
              <a:t>komponenti</a:t>
            </a:r>
            <a:r>
              <a:rPr sz="2000" i="0" spc="25" dirty="0">
                <a:solidFill>
                  <a:srgbClr val="000000"/>
                </a:solidFill>
                <a:latin typeface="Arial"/>
                <a:cs typeface="Arial"/>
              </a:rPr>
              <a:t> </a:t>
            </a:r>
            <a:r>
              <a:rPr sz="2000" i="0" spc="-5" dirty="0">
                <a:solidFill>
                  <a:srgbClr val="000000"/>
                </a:solidFill>
                <a:latin typeface="Arial"/>
                <a:cs typeface="Arial"/>
              </a:rPr>
              <a:t>vardır</a:t>
            </a:r>
            <a:endParaRPr sz="2000">
              <a:latin typeface="Arial"/>
              <a:cs typeface="Arial"/>
            </a:endParaRPr>
          </a:p>
        </p:txBody>
      </p:sp>
      <p:sp>
        <p:nvSpPr>
          <p:cNvPr id="10" name="object 10"/>
          <p:cNvSpPr txBox="1"/>
          <p:nvPr/>
        </p:nvSpPr>
        <p:spPr>
          <a:xfrm>
            <a:off x="1385917" y="723669"/>
            <a:ext cx="2971165" cy="330200"/>
          </a:xfrm>
          <a:prstGeom prst="rect">
            <a:avLst/>
          </a:prstGeom>
        </p:spPr>
        <p:txBody>
          <a:bodyPr vert="horz" wrap="square" lIns="0" tIns="12065" rIns="0" bIns="0" rtlCol="0">
            <a:spAutoFit/>
          </a:bodyPr>
          <a:lstStyle/>
          <a:p>
            <a:pPr marL="12700">
              <a:lnSpc>
                <a:spcPct val="100000"/>
              </a:lnSpc>
              <a:spcBef>
                <a:spcPts val="95"/>
              </a:spcBef>
            </a:pPr>
            <a:r>
              <a:rPr sz="2000" b="1" spc="-5" dirty="0">
                <a:latin typeface="Arial"/>
                <a:cs typeface="Arial"/>
              </a:rPr>
              <a:t>En önemli 2</a:t>
            </a:r>
            <a:r>
              <a:rPr sz="2000" b="1" spc="-30" dirty="0">
                <a:latin typeface="Arial"/>
                <a:cs typeface="Arial"/>
              </a:rPr>
              <a:t> </a:t>
            </a:r>
            <a:r>
              <a:rPr sz="2000" b="1" spc="-10" dirty="0">
                <a:latin typeface="Arial"/>
                <a:cs typeface="Arial"/>
              </a:rPr>
              <a:t>komponent:</a:t>
            </a:r>
            <a:endParaRPr sz="2000" dirty="0">
              <a:latin typeface="Arial"/>
              <a:cs typeface="Arial"/>
            </a:endParaRPr>
          </a:p>
        </p:txBody>
      </p:sp>
      <p:sp>
        <p:nvSpPr>
          <p:cNvPr id="11" name="object 11"/>
          <p:cNvSpPr txBox="1"/>
          <p:nvPr/>
        </p:nvSpPr>
        <p:spPr>
          <a:xfrm>
            <a:off x="4417440" y="2578861"/>
            <a:ext cx="168275" cy="217804"/>
          </a:xfrm>
          <a:prstGeom prst="rect">
            <a:avLst/>
          </a:prstGeom>
        </p:spPr>
        <p:txBody>
          <a:bodyPr vert="horz" wrap="square" lIns="0" tIns="13970" rIns="0" bIns="0" rtlCol="0">
            <a:spAutoFit/>
          </a:bodyPr>
          <a:lstStyle/>
          <a:p>
            <a:pPr marL="12700">
              <a:lnSpc>
                <a:spcPct val="100000"/>
              </a:lnSpc>
              <a:spcBef>
                <a:spcPts val="110"/>
              </a:spcBef>
            </a:pPr>
            <a:r>
              <a:rPr sz="1250" spc="5" dirty="0">
                <a:solidFill>
                  <a:srgbClr val="FE8637"/>
                </a:solidFill>
                <a:latin typeface="Wingdings"/>
                <a:cs typeface="Wingdings"/>
              </a:rPr>
              <a:t></a:t>
            </a:r>
            <a:endParaRPr sz="1250">
              <a:latin typeface="Wingdings"/>
              <a:cs typeface="Wingdings"/>
            </a:endParaRPr>
          </a:p>
        </p:txBody>
      </p:sp>
      <p:sp>
        <p:nvSpPr>
          <p:cNvPr id="12" name="object 12"/>
          <p:cNvSpPr txBox="1"/>
          <p:nvPr/>
        </p:nvSpPr>
        <p:spPr>
          <a:xfrm>
            <a:off x="674718" y="1335987"/>
            <a:ext cx="4393565" cy="848360"/>
          </a:xfrm>
          <a:prstGeom prst="rect">
            <a:avLst/>
          </a:prstGeom>
        </p:spPr>
        <p:txBody>
          <a:bodyPr vert="horz" wrap="square" lIns="0" tIns="12700" rIns="0" bIns="0" rtlCol="0">
            <a:spAutoFit/>
          </a:bodyPr>
          <a:lstStyle/>
          <a:p>
            <a:pPr marL="12700" marR="5080">
              <a:lnSpc>
                <a:spcPct val="150000"/>
              </a:lnSpc>
              <a:spcBef>
                <a:spcPts val="100"/>
              </a:spcBef>
            </a:pPr>
            <a:r>
              <a:rPr sz="1800" dirty="0">
                <a:solidFill>
                  <a:srgbClr val="FE8637"/>
                </a:solidFill>
                <a:latin typeface="Arial"/>
                <a:cs typeface="Arial"/>
              </a:rPr>
              <a:t>Ribozom:</a:t>
            </a:r>
            <a:r>
              <a:rPr sz="1800" dirty="0">
                <a:latin typeface="Arial"/>
                <a:cs typeface="Arial"/>
              </a:rPr>
              <a:t>Büyük ve küçük </a:t>
            </a:r>
            <a:r>
              <a:rPr sz="1800" spc="-5" dirty="0">
                <a:latin typeface="Arial"/>
                <a:cs typeface="Arial"/>
              </a:rPr>
              <a:t>olmak üzere </a:t>
            </a:r>
            <a:r>
              <a:rPr sz="1800" dirty="0">
                <a:latin typeface="Arial"/>
                <a:cs typeface="Arial"/>
              </a:rPr>
              <a:t>2</a:t>
            </a:r>
            <a:r>
              <a:rPr sz="1800" spc="-120" dirty="0">
                <a:latin typeface="Arial"/>
                <a:cs typeface="Arial"/>
              </a:rPr>
              <a:t> </a:t>
            </a:r>
            <a:r>
              <a:rPr sz="1800" spc="-5" dirty="0">
                <a:latin typeface="Arial"/>
                <a:cs typeface="Arial"/>
              </a:rPr>
              <a:t>alt  </a:t>
            </a:r>
            <a:r>
              <a:rPr sz="1800" dirty="0">
                <a:latin typeface="Arial"/>
                <a:cs typeface="Arial"/>
              </a:rPr>
              <a:t>birimden </a:t>
            </a:r>
            <a:r>
              <a:rPr sz="1800" spc="-15" dirty="0">
                <a:latin typeface="Arial"/>
                <a:cs typeface="Arial"/>
              </a:rPr>
              <a:t>oluşur. </a:t>
            </a:r>
            <a:r>
              <a:rPr sz="1800" dirty="0">
                <a:latin typeface="Arial"/>
                <a:cs typeface="Arial"/>
              </a:rPr>
              <a:t>Protein ve rRNA</a:t>
            </a:r>
            <a:r>
              <a:rPr sz="1800" spc="-170" dirty="0">
                <a:latin typeface="Arial"/>
                <a:cs typeface="Arial"/>
              </a:rPr>
              <a:t> </a:t>
            </a:r>
            <a:r>
              <a:rPr sz="1800" spc="-15" dirty="0">
                <a:latin typeface="Arial"/>
                <a:cs typeface="Arial"/>
              </a:rPr>
              <a:t>oluşturur.</a:t>
            </a:r>
            <a:endParaRPr sz="1800" dirty="0">
              <a:latin typeface="Arial"/>
              <a:cs typeface="Arial"/>
            </a:endParaRPr>
          </a:p>
        </p:txBody>
      </p:sp>
      <p:sp>
        <p:nvSpPr>
          <p:cNvPr id="13" name="object 13"/>
          <p:cNvSpPr txBox="1"/>
          <p:nvPr/>
        </p:nvSpPr>
        <p:spPr>
          <a:xfrm>
            <a:off x="4417440" y="3478021"/>
            <a:ext cx="168275" cy="217804"/>
          </a:xfrm>
          <a:prstGeom prst="rect">
            <a:avLst/>
          </a:prstGeom>
        </p:spPr>
        <p:txBody>
          <a:bodyPr vert="horz" wrap="square" lIns="0" tIns="13970" rIns="0" bIns="0" rtlCol="0">
            <a:spAutoFit/>
          </a:bodyPr>
          <a:lstStyle/>
          <a:p>
            <a:pPr marL="12700">
              <a:lnSpc>
                <a:spcPct val="100000"/>
              </a:lnSpc>
              <a:spcBef>
                <a:spcPts val="110"/>
              </a:spcBef>
            </a:pPr>
            <a:r>
              <a:rPr sz="1250" spc="5" dirty="0">
                <a:solidFill>
                  <a:srgbClr val="FE8637"/>
                </a:solidFill>
                <a:latin typeface="Wingdings"/>
                <a:cs typeface="Wingdings"/>
              </a:rPr>
              <a:t></a:t>
            </a:r>
            <a:endParaRPr sz="1250">
              <a:latin typeface="Wingdings"/>
              <a:cs typeface="Wingdings"/>
            </a:endParaRPr>
          </a:p>
        </p:txBody>
      </p:sp>
      <p:sp>
        <p:nvSpPr>
          <p:cNvPr id="14" name="object 14"/>
          <p:cNvSpPr txBox="1"/>
          <p:nvPr/>
        </p:nvSpPr>
        <p:spPr>
          <a:xfrm>
            <a:off x="674718" y="3019425"/>
            <a:ext cx="4343400" cy="1671320"/>
          </a:xfrm>
          <a:prstGeom prst="rect">
            <a:avLst/>
          </a:prstGeom>
        </p:spPr>
        <p:txBody>
          <a:bodyPr vert="horz" wrap="square" lIns="0" tIns="12700" rIns="0" bIns="0" rtlCol="0">
            <a:spAutoFit/>
          </a:bodyPr>
          <a:lstStyle/>
          <a:p>
            <a:pPr marL="12700" marR="5080" indent="-635">
              <a:lnSpc>
                <a:spcPct val="150000"/>
              </a:lnSpc>
              <a:spcBef>
                <a:spcPts val="100"/>
              </a:spcBef>
            </a:pPr>
            <a:r>
              <a:rPr sz="1800" spc="-5" dirty="0">
                <a:solidFill>
                  <a:srgbClr val="FE8637"/>
                </a:solidFill>
                <a:latin typeface="Arial"/>
                <a:cs typeface="Arial"/>
              </a:rPr>
              <a:t>tRNA</a:t>
            </a:r>
            <a:r>
              <a:rPr sz="1800" spc="-5" dirty="0">
                <a:latin typeface="Arial"/>
                <a:cs typeface="Arial"/>
              </a:rPr>
              <a:t>: </a:t>
            </a:r>
            <a:r>
              <a:rPr sz="1800" spc="-10" dirty="0">
                <a:latin typeface="Arial"/>
                <a:cs typeface="Arial"/>
              </a:rPr>
              <a:t>Translasyon </a:t>
            </a:r>
            <a:r>
              <a:rPr sz="1800" spc="-5" dirty="0">
                <a:latin typeface="Arial"/>
                <a:cs typeface="Arial"/>
              </a:rPr>
              <a:t>sırasında </a:t>
            </a:r>
            <a:r>
              <a:rPr sz="1800" dirty="0">
                <a:latin typeface="Arial"/>
                <a:cs typeface="Arial"/>
              </a:rPr>
              <a:t>amino</a:t>
            </a:r>
            <a:r>
              <a:rPr sz="1800" spc="-85" dirty="0">
                <a:latin typeface="Arial"/>
                <a:cs typeface="Arial"/>
              </a:rPr>
              <a:t> </a:t>
            </a:r>
            <a:r>
              <a:rPr sz="1800" dirty="0">
                <a:latin typeface="Arial"/>
                <a:cs typeface="Arial"/>
              </a:rPr>
              <a:t>asitleri  ribozomlara </a:t>
            </a:r>
            <a:r>
              <a:rPr sz="1800" spc="-5" dirty="0">
                <a:latin typeface="Arial"/>
                <a:cs typeface="Arial"/>
              </a:rPr>
              <a:t>taşıyan </a:t>
            </a:r>
            <a:r>
              <a:rPr sz="1800" dirty="0">
                <a:latin typeface="Arial"/>
                <a:cs typeface="Arial"/>
              </a:rPr>
              <a:t>ve antikodonları  oluşturan </a:t>
            </a:r>
            <a:r>
              <a:rPr sz="1800" spc="-10" dirty="0">
                <a:latin typeface="Arial"/>
                <a:cs typeface="Arial"/>
              </a:rPr>
              <a:t>moleküldür. </a:t>
            </a:r>
            <a:r>
              <a:rPr sz="1800" b="1" spc="-5" dirty="0">
                <a:latin typeface="Arial"/>
                <a:cs typeface="Arial"/>
              </a:rPr>
              <a:t>mRNA ve </a:t>
            </a:r>
            <a:r>
              <a:rPr sz="1800" b="1" dirty="0">
                <a:latin typeface="Arial"/>
                <a:cs typeface="Arial"/>
              </a:rPr>
              <a:t>protein  </a:t>
            </a:r>
            <a:r>
              <a:rPr sz="1800" b="1" spc="-5" dirty="0">
                <a:latin typeface="Arial"/>
                <a:cs typeface="Arial"/>
              </a:rPr>
              <a:t>arasında translator </a:t>
            </a:r>
            <a:r>
              <a:rPr sz="1800" b="1" dirty="0">
                <a:latin typeface="Arial"/>
                <a:cs typeface="Arial"/>
              </a:rPr>
              <a:t>görevi</a:t>
            </a:r>
            <a:r>
              <a:rPr sz="1800" b="1" spc="-15" dirty="0">
                <a:latin typeface="Arial"/>
                <a:cs typeface="Arial"/>
              </a:rPr>
              <a:t> </a:t>
            </a:r>
            <a:r>
              <a:rPr sz="1800" b="1" spc="-5" dirty="0">
                <a:latin typeface="Arial"/>
                <a:cs typeface="Arial"/>
              </a:rPr>
              <a:t>görür</a:t>
            </a:r>
            <a:r>
              <a:rPr sz="1800" spc="-5" dirty="0">
                <a:latin typeface="Arial"/>
                <a:cs typeface="Arial"/>
              </a:rPr>
              <a:t>.</a:t>
            </a:r>
            <a:endParaRPr sz="1800" dirty="0">
              <a:latin typeface="Arial"/>
              <a:cs typeface="Aria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stretch>
            <a:fillRect/>
          </a:stretch>
        </p:blipFill>
        <p:spPr>
          <a:xfrm>
            <a:off x="4580695" y="1343492"/>
            <a:ext cx="6112705" cy="5092926"/>
          </a:xfrm>
          <a:prstGeom prst="rect">
            <a:avLst/>
          </a:prstGeom>
        </p:spPr>
      </p:pic>
      <p:sp>
        <p:nvSpPr>
          <p:cNvPr id="8" name="object 8"/>
          <p:cNvSpPr txBox="1"/>
          <p:nvPr/>
        </p:nvSpPr>
        <p:spPr>
          <a:xfrm>
            <a:off x="165100" y="809625"/>
            <a:ext cx="4640317" cy="6160661"/>
          </a:xfrm>
          <a:prstGeom prst="rect">
            <a:avLst/>
          </a:prstGeom>
        </p:spPr>
        <p:txBody>
          <a:bodyPr vert="horz" wrap="square" lIns="0" tIns="12700" rIns="0" bIns="0" rtlCol="0">
            <a:spAutoFit/>
          </a:bodyPr>
          <a:lstStyle/>
          <a:p>
            <a:pPr marL="2178050">
              <a:lnSpc>
                <a:spcPct val="100000"/>
              </a:lnSpc>
              <a:spcBef>
                <a:spcPts val="100"/>
              </a:spcBef>
              <a:buClr>
                <a:srgbClr val="FE8637"/>
              </a:buClr>
              <a:buSzPct val="68750"/>
              <a:tabLst>
                <a:tab pos="2451100" algn="l"/>
              </a:tabLst>
            </a:pPr>
            <a:r>
              <a:rPr sz="2400" b="1" spc="-20" dirty="0">
                <a:latin typeface="Arial"/>
                <a:cs typeface="Arial"/>
              </a:rPr>
              <a:t>tRNA’ların </a:t>
            </a:r>
            <a:r>
              <a:rPr sz="2400" b="1" spc="-5" dirty="0">
                <a:latin typeface="Arial"/>
                <a:cs typeface="Arial"/>
              </a:rPr>
              <a:t>Bazı</a:t>
            </a:r>
            <a:r>
              <a:rPr sz="2400" b="1" spc="10" dirty="0">
                <a:latin typeface="Arial"/>
                <a:cs typeface="Arial"/>
              </a:rPr>
              <a:t> </a:t>
            </a:r>
            <a:r>
              <a:rPr sz="2400" b="1" spc="-5" dirty="0">
                <a:latin typeface="Arial"/>
                <a:cs typeface="Arial"/>
              </a:rPr>
              <a:t>Özellikleri</a:t>
            </a:r>
            <a:endParaRPr sz="2400" dirty="0">
              <a:latin typeface="Arial"/>
              <a:cs typeface="Arial"/>
            </a:endParaRPr>
          </a:p>
          <a:p>
            <a:pPr marL="285115" marR="379095" indent="-272415">
              <a:lnSpc>
                <a:spcPct val="150000"/>
              </a:lnSpc>
              <a:spcBef>
                <a:spcPts val="1325"/>
              </a:spcBef>
              <a:buClr>
                <a:srgbClr val="FE8637"/>
              </a:buClr>
              <a:buSzPct val="69444"/>
              <a:buFont typeface="Wingdings"/>
              <a:buChar char=""/>
              <a:tabLst>
                <a:tab pos="285750" algn="l"/>
              </a:tabLst>
            </a:pPr>
            <a:r>
              <a:rPr sz="1800" spc="-20" dirty="0">
                <a:latin typeface="Arial"/>
                <a:cs typeface="Arial"/>
              </a:rPr>
              <a:t>tRNA’lar </a:t>
            </a:r>
            <a:r>
              <a:rPr sz="1800" dirty="0">
                <a:latin typeface="Arial"/>
                <a:cs typeface="Arial"/>
              </a:rPr>
              <a:t>75-90 nükleotid </a:t>
            </a:r>
            <a:r>
              <a:rPr sz="1800" spc="-15" dirty="0">
                <a:latin typeface="Arial"/>
                <a:cs typeface="Arial"/>
              </a:rPr>
              <a:t>içerirler, </a:t>
            </a:r>
            <a:r>
              <a:rPr sz="1800" dirty="0">
                <a:latin typeface="Arial"/>
                <a:cs typeface="Arial"/>
              </a:rPr>
              <a:t>yapıları </a:t>
            </a:r>
            <a:r>
              <a:rPr sz="1800" spc="-5" dirty="0">
                <a:latin typeface="Arial"/>
                <a:cs typeface="Arial"/>
              </a:rPr>
              <a:t>prokaryot </a:t>
            </a:r>
            <a:r>
              <a:rPr sz="1800" dirty="0">
                <a:latin typeface="Arial"/>
                <a:cs typeface="Arial"/>
              </a:rPr>
              <a:t>ve </a:t>
            </a:r>
            <a:r>
              <a:rPr sz="1800" spc="-5" dirty="0">
                <a:latin typeface="Arial"/>
                <a:cs typeface="Arial"/>
              </a:rPr>
              <a:t>ökaryotlarda oldukça  </a:t>
            </a:r>
            <a:r>
              <a:rPr sz="1800" spc="-15" dirty="0">
                <a:latin typeface="Arial"/>
                <a:cs typeface="Arial"/>
              </a:rPr>
              <a:t>benzerdir. </a:t>
            </a:r>
            <a:r>
              <a:rPr sz="1800" dirty="0">
                <a:latin typeface="Arial"/>
                <a:cs typeface="Arial"/>
              </a:rPr>
              <a:t>RNA tiplerinin en</a:t>
            </a:r>
            <a:r>
              <a:rPr sz="1800" spc="-130" dirty="0">
                <a:latin typeface="Arial"/>
                <a:cs typeface="Arial"/>
              </a:rPr>
              <a:t> </a:t>
            </a:r>
            <a:r>
              <a:rPr sz="1800" spc="-15" dirty="0">
                <a:latin typeface="Arial"/>
                <a:cs typeface="Arial"/>
              </a:rPr>
              <a:t>küçüğüdür.</a:t>
            </a:r>
            <a:endParaRPr sz="1800" dirty="0">
              <a:latin typeface="Arial"/>
              <a:cs typeface="Arial"/>
            </a:endParaRPr>
          </a:p>
          <a:p>
            <a:pPr marL="285115" marR="284480" indent="-272415">
              <a:lnSpc>
                <a:spcPct val="150000"/>
              </a:lnSpc>
              <a:spcBef>
                <a:spcPts val="1030"/>
              </a:spcBef>
              <a:buClr>
                <a:srgbClr val="FE8637"/>
              </a:buClr>
              <a:buSzPct val="69444"/>
              <a:buFont typeface="Wingdings"/>
              <a:buChar char=""/>
              <a:tabLst>
                <a:tab pos="285750" algn="l"/>
              </a:tabLst>
            </a:pPr>
            <a:r>
              <a:rPr sz="1800" spc="-10" dirty="0">
                <a:latin typeface="Arial"/>
                <a:cs typeface="Arial"/>
              </a:rPr>
              <a:t>Translasyon </a:t>
            </a:r>
            <a:r>
              <a:rPr sz="1800" spc="-5" dirty="0">
                <a:latin typeface="Arial"/>
                <a:cs typeface="Arial"/>
              </a:rPr>
              <a:t>sırasında a.a.leri </a:t>
            </a:r>
            <a:r>
              <a:rPr sz="1800" dirty="0">
                <a:latin typeface="Arial"/>
                <a:cs typeface="Arial"/>
              </a:rPr>
              <a:t>ribozomlara </a:t>
            </a:r>
            <a:r>
              <a:rPr sz="1800" spc="-20" dirty="0">
                <a:latin typeface="Arial"/>
                <a:cs typeface="Arial"/>
              </a:rPr>
              <a:t>taşır. </a:t>
            </a:r>
            <a:r>
              <a:rPr sz="1800" dirty="0">
                <a:latin typeface="Arial"/>
                <a:cs typeface="Arial"/>
              </a:rPr>
              <a:t>Ribozomla aynı anda birçok  tRNA </a:t>
            </a:r>
            <a:r>
              <a:rPr sz="1800" spc="-5" dirty="0">
                <a:latin typeface="Arial"/>
                <a:cs typeface="Arial"/>
              </a:rPr>
              <a:t>ilişki kuracağı için </a:t>
            </a:r>
            <a:r>
              <a:rPr sz="1800" dirty="0">
                <a:latin typeface="Arial"/>
                <a:cs typeface="Arial"/>
              </a:rPr>
              <a:t>molekülün küçük olması </a:t>
            </a:r>
            <a:r>
              <a:rPr sz="1800" spc="-5" dirty="0">
                <a:latin typeface="Arial"/>
                <a:cs typeface="Arial"/>
              </a:rPr>
              <a:t>bu etkileşimleri</a:t>
            </a:r>
            <a:r>
              <a:rPr sz="1800" spc="-100" dirty="0">
                <a:latin typeface="Arial"/>
                <a:cs typeface="Arial"/>
              </a:rPr>
              <a:t> </a:t>
            </a:r>
            <a:r>
              <a:rPr sz="1800" spc="-20" dirty="0">
                <a:latin typeface="Arial"/>
                <a:cs typeface="Arial"/>
              </a:rPr>
              <a:t>kolaylaştırır.</a:t>
            </a:r>
            <a:endParaRPr sz="1800" dirty="0">
              <a:latin typeface="Arial"/>
              <a:cs typeface="Arial"/>
            </a:endParaRPr>
          </a:p>
          <a:p>
            <a:pPr marL="285115" marR="5080" indent="-272415">
              <a:lnSpc>
                <a:spcPct val="150000"/>
              </a:lnSpc>
              <a:spcBef>
                <a:spcPts val="1035"/>
              </a:spcBef>
              <a:buClr>
                <a:srgbClr val="FE8637"/>
              </a:buClr>
              <a:buSzPct val="69444"/>
              <a:buFont typeface="Wingdings"/>
              <a:buChar char=""/>
              <a:tabLst>
                <a:tab pos="285750" algn="l"/>
              </a:tabLst>
            </a:pPr>
            <a:r>
              <a:rPr sz="1800" spc="-5" dirty="0">
                <a:latin typeface="Arial"/>
                <a:cs typeface="Arial"/>
              </a:rPr>
              <a:t>Hücrede her biri </a:t>
            </a:r>
            <a:r>
              <a:rPr sz="1800" dirty="0">
                <a:latin typeface="Arial"/>
                <a:cs typeface="Arial"/>
              </a:rPr>
              <a:t>farklı </a:t>
            </a:r>
            <a:r>
              <a:rPr sz="1800" spc="-5" dirty="0">
                <a:latin typeface="Arial"/>
                <a:cs typeface="Arial"/>
              </a:rPr>
              <a:t>bir a. a. tanıyan ve taşıyan </a:t>
            </a:r>
            <a:r>
              <a:rPr sz="1800" b="1" spc="-5" dirty="0">
                <a:solidFill>
                  <a:srgbClr val="FF0000"/>
                </a:solidFill>
                <a:latin typeface="Arial"/>
                <a:cs typeface="Arial"/>
              </a:rPr>
              <a:t>en az 20 </a:t>
            </a:r>
            <a:r>
              <a:rPr sz="1800" b="1" dirty="0">
                <a:solidFill>
                  <a:srgbClr val="FF0000"/>
                </a:solidFill>
                <a:latin typeface="Arial"/>
                <a:cs typeface="Arial"/>
              </a:rPr>
              <a:t>farklı tRNA </a:t>
            </a:r>
            <a:r>
              <a:rPr sz="1800" spc="-15" dirty="0">
                <a:latin typeface="Arial"/>
                <a:cs typeface="Arial"/>
              </a:rPr>
              <a:t>bulunur.  </a:t>
            </a:r>
            <a:r>
              <a:rPr sz="1800" dirty="0">
                <a:latin typeface="Arial"/>
                <a:cs typeface="Arial"/>
              </a:rPr>
              <a:t>Örn.: </a:t>
            </a:r>
            <a:r>
              <a:rPr sz="1800" spc="-5" dirty="0">
                <a:latin typeface="Arial"/>
                <a:cs typeface="Arial"/>
              </a:rPr>
              <a:t>tRNA</a:t>
            </a:r>
            <a:r>
              <a:rPr sz="1800" spc="-7" baseline="25462" dirty="0">
                <a:latin typeface="Arial"/>
                <a:cs typeface="Arial"/>
              </a:rPr>
              <a:t>Ala</a:t>
            </a:r>
            <a:r>
              <a:rPr sz="1800" spc="-5" dirty="0">
                <a:latin typeface="Arial"/>
                <a:cs typeface="Arial"/>
              </a:rPr>
              <a:t>,</a:t>
            </a:r>
            <a:r>
              <a:rPr sz="1800" spc="-10" dirty="0">
                <a:latin typeface="Arial"/>
                <a:cs typeface="Arial"/>
              </a:rPr>
              <a:t> </a:t>
            </a:r>
            <a:r>
              <a:rPr sz="1800" spc="-5" dirty="0">
                <a:latin typeface="Arial"/>
                <a:cs typeface="Arial"/>
              </a:rPr>
              <a:t>tRNA</a:t>
            </a:r>
            <a:r>
              <a:rPr sz="1800" spc="-7" baseline="25462" dirty="0">
                <a:latin typeface="Arial"/>
                <a:cs typeface="Arial"/>
              </a:rPr>
              <a:t>Gly</a:t>
            </a:r>
            <a:endParaRPr sz="1800" baseline="25462" dirty="0">
              <a:latin typeface="Arial"/>
              <a:cs typeface="Aria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5422900" y="657225"/>
            <a:ext cx="5073233" cy="6558750"/>
          </a:xfrm>
          <a:prstGeom prst="rect">
            <a:avLst/>
          </a:prstGeom>
        </p:spPr>
      </p:pic>
      <p:sp>
        <p:nvSpPr>
          <p:cNvPr id="8" name="object 8"/>
          <p:cNvSpPr txBox="1"/>
          <p:nvPr/>
        </p:nvSpPr>
        <p:spPr>
          <a:xfrm>
            <a:off x="0" y="662809"/>
            <a:ext cx="5053965" cy="3854901"/>
          </a:xfrm>
          <a:prstGeom prst="rect">
            <a:avLst/>
          </a:prstGeom>
        </p:spPr>
        <p:txBody>
          <a:bodyPr vert="horz" wrap="square" lIns="0" tIns="12700" rIns="0" bIns="0" rtlCol="0">
            <a:spAutoFit/>
          </a:bodyPr>
          <a:lstStyle/>
          <a:p>
            <a:pPr marL="285115" marR="345440" indent="-272415">
              <a:lnSpc>
                <a:spcPct val="150000"/>
              </a:lnSpc>
              <a:spcBef>
                <a:spcPts val="100"/>
              </a:spcBef>
              <a:buClr>
                <a:srgbClr val="FE8637"/>
              </a:buClr>
              <a:buSzPct val="69444"/>
              <a:buFont typeface="Wingdings"/>
              <a:buChar char=""/>
              <a:tabLst>
                <a:tab pos="285750" algn="l"/>
              </a:tabLst>
            </a:pPr>
            <a:r>
              <a:rPr sz="1800" spc="-15" dirty="0">
                <a:latin typeface="Arial"/>
                <a:cs typeface="Arial"/>
              </a:rPr>
              <a:t>tRNA’ların </a:t>
            </a:r>
            <a:r>
              <a:rPr sz="1800" b="1" spc="-5" dirty="0">
                <a:latin typeface="Arial"/>
                <a:cs typeface="Arial"/>
              </a:rPr>
              <a:t>5' </a:t>
            </a:r>
            <a:r>
              <a:rPr sz="1800" b="1" dirty="0">
                <a:latin typeface="Arial"/>
                <a:cs typeface="Arial"/>
              </a:rPr>
              <a:t>P </a:t>
            </a:r>
            <a:r>
              <a:rPr sz="1800" b="1" spc="-5" dirty="0">
                <a:latin typeface="Arial"/>
                <a:cs typeface="Arial"/>
              </a:rPr>
              <a:t>uçları </a:t>
            </a:r>
            <a:r>
              <a:rPr sz="1800" b="1" dirty="0">
                <a:latin typeface="Arial"/>
                <a:cs typeface="Arial"/>
              </a:rPr>
              <a:t>daima Guanin </a:t>
            </a:r>
            <a:r>
              <a:rPr sz="1800" b="1" spc="-5" dirty="0">
                <a:latin typeface="Arial"/>
                <a:cs typeface="Arial"/>
              </a:rPr>
              <a:t>(G)</a:t>
            </a:r>
            <a:r>
              <a:rPr sz="1800" b="1" spc="-114" dirty="0">
                <a:latin typeface="Arial"/>
                <a:cs typeface="Arial"/>
              </a:rPr>
              <a:t> </a:t>
            </a:r>
            <a:r>
              <a:rPr sz="1800" dirty="0">
                <a:latin typeface="Arial"/>
                <a:cs typeface="Arial"/>
              </a:rPr>
              <a:t>ile  başlar </a:t>
            </a:r>
            <a:r>
              <a:rPr sz="1800" b="1" spc="-5" dirty="0">
                <a:latin typeface="Arial"/>
                <a:cs typeface="Arial"/>
              </a:rPr>
              <a:t>3' </a:t>
            </a:r>
            <a:r>
              <a:rPr sz="1800" b="1" dirty="0">
                <a:latin typeface="Arial"/>
                <a:cs typeface="Arial"/>
              </a:rPr>
              <a:t>OH </a:t>
            </a:r>
            <a:r>
              <a:rPr sz="1800" b="1" spc="-5" dirty="0">
                <a:latin typeface="Arial"/>
                <a:cs typeface="Arial"/>
              </a:rPr>
              <a:t>uçları </a:t>
            </a:r>
            <a:r>
              <a:rPr sz="1800" b="1" dirty="0">
                <a:latin typeface="Arial"/>
                <a:cs typeface="Arial"/>
              </a:rPr>
              <a:t>daima CCA </a:t>
            </a:r>
            <a:r>
              <a:rPr sz="1800" dirty="0">
                <a:latin typeface="Arial"/>
                <a:cs typeface="Arial"/>
              </a:rPr>
              <a:t>ile</a:t>
            </a:r>
            <a:r>
              <a:rPr sz="1800" spc="-130" dirty="0">
                <a:latin typeface="Arial"/>
                <a:cs typeface="Arial"/>
              </a:rPr>
              <a:t> </a:t>
            </a:r>
            <a:r>
              <a:rPr sz="1800" spc="-20" dirty="0">
                <a:latin typeface="Arial"/>
                <a:cs typeface="Arial"/>
              </a:rPr>
              <a:t>biter.</a:t>
            </a:r>
            <a:endParaRPr sz="1800" dirty="0">
              <a:latin typeface="Arial"/>
              <a:cs typeface="Arial"/>
            </a:endParaRPr>
          </a:p>
          <a:p>
            <a:pPr marL="285115" marR="163195" indent="-272415">
              <a:lnSpc>
                <a:spcPct val="150000"/>
              </a:lnSpc>
              <a:spcBef>
                <a:spcPts val="600"/>
              </a:spcBef>
              <a:buClr>
                <a:srgbClr val="FE8637"/>
              </a:buClr>
              <a:buSzPct val="69444"/>
              <a:buFont typeface="Wingdings"/>
              <a:buChar char=""/>
              <a:tabLst>
                <a:tab pos="348615" algn="l"/>
                <a:tab pos="349250" algn="l"/>
              </a:tabLst>
            </a:pPr>
            <a:r>
              <a:rPr sz="1800" dirty="0">
                <a:latin typeface="Arial"/>
                <a:cs typeface="Arial"/>
              </a:rPr>
              <a:t>Bu </a:t>
            </a:r>
            <a:r>
              <a:rPr sz="1800" spc="-5" dirty="0">
                <a:latin typeface="Arial"/>
                <a:cs typeface="Arial"/>
              </a:rPr>
              <a:t>bölgeye </a:t>
            </a:r>
            <a:r>
              <a:rPr sz="1800" dirty="0">
                <a:latin typeface="Arial"/>
                <a:cs typeface="Arial"/>
              </a:rPr>
              <a:t>spesifik </a:t>
            </a:r>
            <a:r>
              <a:rPr sz="1800" spc="-5" dirty="0">
                <a:latin typeface="Arial"/>
                <a:cs typeface="Arial"/>
              </a:rPr>
              <a:t>bir a. a. </a:t>
            </a:r>
            <a:r>
              <a:rPr sz="1800" dirty="0">
                <a:latin typeface="Arial"/>
                <a:cs typeface="Arial"/>
              </a:rPr>
              <a:t>kovalent </a:t>
            </a:r>
            <a:r>
              <a:rPr sz="1800" spc="-5" dirty="0">
                <a:latin typeface="Arial"/>
                <a:cs typeface="Arial"/>
              </a:rPr>
              <a:t>olarak  bağlandığı </a:t>
            </a:r>
            <a:r>
              <a:rPr sz="1800" dirty="0">
                <a:latin typeface="Arial"/>
                <a:cs typeface="Arial"/>
              </a:rPr>
              <a:t>için </a:t>
            </a:r>
            <a:r>
              <a:rPr sz="1800" spc="-5" dirty="0">
                <a:latin typeface="Arial"/>
                <a:cs typeface="Arial"/>
              </a:rPr>
              <a:t>bağlanma </a:t>
            </a:r>
            <a:r>
              <a:rPr sz="1800" dirty="0">
                <a:latin typeface="Arial"/>
                <a:cs typeface="Arial"/>
              </a:rPr>
              <a:t>bölgesi</a:t>
            </a:r>
            <a:r>
              <a:rPr sz="1800" spc="-75" dirty="0">
                <a:latin typeface="Arial"/>
                <a:cs typeface="Arial"/>
              </a:rPr>
              <a:t> </a:t>
            </a:r>
            <a:r>
              <a:rPr sz="1800" dirty="0">
                <a:latin typeface="Arial"/>
                <a:cs typeface="Arial"/>
              </a:rPr>
              <a:t>(attachment  site)</a:t>
            </a:r>
            <a:r>
              <a:rPr sz="1800" spc="490" dirty="0">
                <a:latin typeface="Arial"/>
                <a:cs typeface="Arial"/>
              </a:rPr>
              <a:t> </a:t>
            </a:r>
            <a:r>
              <a:rPr sz="1800" spc="-20" dirty="0">
                <a:latin typeface="Arial"/>
                <a:cs typeface="Arial"/>
              </a:rPr>
              <a:t>denir.</a:t>
            </a:r>
            <a:endParaRPr sz="1800" dirty="0">
              <a:latin typeface="Arial"/>
              <a:cs typeface="Arial"/>
            </a:endParaRPr>
          </a:p>
          <a:p>
            <a:pPr marL="285115" marR="5080" indent="-272415">
              <a:lnSpc>
                <a:spcPct val="150000"/>
              </a:lnSpc>
              <a:spcBef>
                <a:spcPts val="600"/>
              </a:spcBef>
              <a:buClr>
                <a:srgbClr val="FE8637"/>
              </a:buClr>
              <a:buSzPct val="69444"/>
              <a:buFont typeface="Wingdings"/>
              <a:buChar char=""/>
              <a:tabLst>
                <a:tab pos="285750" algn="l"/>
              </a:tabLst>
            </a:pPr>
            <a:r>
              <a:rPr sz="1800" spc="-20" dirty="0">
                <a:latin typeface="Arial"/>
                <a:cs typeface="Arial"/>
              </a:rPr>
              <a:t>tRNA’nın </a:t>
            </a:r>
            <a:r>
              <a:rPr sz="1800" dirty="0">
                <a:latin typeface="Arial"/>
                <a:cs typeface="Arial"/>
              </a:rPr>
              <a:t>3 halkalı </a:t>
            </a:r>
            <a:r>
              <a:rPr sz="1800" spc="-5" dirty="0">
                <a:latin typeface="Arial"/>
                <a:cs typeface="Arial"/>
              </a:rPr>
              <a:t>bir yapısı vardır: A.a.  bağlamamış şekli </a:t>
            </a:r>
            <a:r>
              <a:rPr sz="1800" dirty="0">
                <a:latin typeface="Arial"/>
                <a:cs typeface="Arial"/>
              </a:rPr>
              <a:t>“L” </a:t>
            </a:r>
            <a:r>
              <a:rPr sz="1800" spc="-5" dirty="0">
                <a:latin typeface="Arial"/>
                <a:cs typeface="Arial"/>
              </a:rPr>
              <a:t>harfine, </a:t>
            </a:r>
            <a:r>
              <a:rPr sz="1800" dirty="0">
                <a:latin typeface="Arial"/>
                <a:cs typeface="Arial"/>
              </a:rPr>
              <a:t>bağlamış şekli  yonca </a:t>
            </a:r>
            <a:r>
              <a:rPr sz="1800" spc="-5" dirty="0">
                <a:latin typeface="Arial"/>
                <a:cs typeface="Arial"/>
              </a:rPr>
              <a:t>yaprağına </a:t>
            </a:r>
            <a:r>
              <a:rPr sz="1800" dirty="0">
                <a:latin typeface="Arial"/>
                <a:cs typeface="Arial"/>
              </a:rPr>
              <a:t>benzer </a:t>
            </a:r>
            <a:r>
              <a:rPr sz="1800" spc="-15" dirty="0">
                <a:latin typeface="Arial"/>
                <a:cs typeface="Arial"/>
              </a:rPr>
              <a:t>(Holley-Yonca</a:t>
            </a:r>
            <a:r>
              <a:rPr sz="1800" spc="-60" dirty="0">
                <a:latin typeface="Arial"/>
                <a:cs typeface="Arial"/>
              </a:rPr>
              <a:t> </a:t>
            </a:r>
            <a:r>
              <a:rPr sz="1800" dirty="0">
                <a:latin typeface="Arial"/>
                <a:cs typeface="Arial"/>
              </a:rPr>
              <a:t>yaprağı  </a:t>
            </a:r>
            <a:r>
              <a:rPr sz="1800" dirty="0" err="1">
                <a:latin typeface="Arial"/>
                <a:cs typeface="Arial"/>
              </a:rPr>
              <a:t>modeli</a:t>
            </a:r>
            <a:r>
              <a:rPr sz="1800" dirty="0" smtClean="0">
                <a:latin typeface="Arial"/>
                <a:cs typeface="Arial"/>
              </a:rPr>
              <a:t>)</a:t>
            </a:r>
            <a:endParaRPr sz="1800" dirty="0">
              <a:latin typeface="Arial"/>
              <a:cs typeface="Aria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3136900" y="1035050"/>
            <a:ext cx="6324600" cy="6527800"/>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6144133" y="2570479"/>
            <a:ext cx="1181735" cy="574040"/>
          </a:xfrm>
          <a:prstGeom prst="rect">
            <a:avLst/>
          </a:prstGeom>
        </p:spPr>
        <p:txBody>
          <a:bodyPr vert="horz" wrap="square" lIns="0" tIns="12700" rIns="0" bIns="0" rtlCol="0">
            <a:spAutoFit/>
          </a:bodyPr>
          <a:lstStyle/>
          <a:p>
            <a:pPr marL="12700" marR="5080">
              <a:lnSpc>
                <a:spcPct val="100000"/>
              </a:lnSpc>
              <a:spcBef>
                <a:spcPts val="100"/>
              </a:spcBef>
            </a:pPr>
            <a:r>
              <a:rPr sz="1800" b="1" dirty="0">
                <a:latin typeface="Arial"/>
                <a:cs typeface="Arial"/>
              </a:rPr>
              <a:t>Nuclear  </a:t>
            </a:r>
            <a:r>
              <a:rPr sz="1800" b="1" spc="-5" dirty="0">
                <a:latin typeface="Arial"/>
                <a:cs typeface="Arial"/>
              </a:rPr>
              <a:t>membrane</a:t>
            </a:r>
            <a:endParaRPr sz="1800">
              <a:latin typeface="Arial"/>
              <a:cs typeface="Arial"/>
            </a:endParaRPr>
          </a:p>
        </p:txBody>
      </p:sp>
      <p:sp>
        <p:nvSpPr>
          <p:cNvPr id="10" name="object 10"/>
          <p:cNvSpPr txBox="1"/>
          <p:nvPr/>
        </p:nvSpPr>
        <p:spPr>
          <a:xfrm>
            <a:off x="3692778" y="3669284"/>
            <a:ext cx="1472565" cy="299720"/>
          </a:xfrm>
          <a:prstGeom prst="rect">
            <a:avLst/>
          </a:prstGeom>
        </p:spPr>
        <p:txBody>
          <a:bodyPr vert="horz" wrap="square" lIns="0" tIns="12700" rIns="0" bIns="0" rtlCol="0">
            <a:spAutoFit/>
          </a:bodyPr>
          <a:lstStyle/>
          <a:p>
            <a:pPr marL="12700">
              <a:lnSpc>
                <a:spcPct val="100000"/>
              </a:lnSpc>
              <a:spcBef>
                <a:spcPts val="100"/>
              </a:spcBef>
            </a:pPr>
            <a:r>
              <a:rPr sz="1800" b="1" spc="-15" dirty="0">
                <a:latin typeface="Arial"/>
                <a:cs typeface="Arial"/>
              </a:rPr>
              <a:t>Transcription</a:t>
            </a:r>
            <a:endParaRPr sz="1800">
              <a:latin typeface="Arial"/>
              <a:cs typeface="Arial"/>
            </a:endParaRPr>
          </a:p>
        </p:txBody>
      </p:sp>
      <p:sp>
        <p:nvSpPr>
          <p:cNvPr id="11" name="object 11"/>
          <p:cNvSpPr txBox="1"/>
          <p:nvPr/>
        </p:nvSpPr>
        <p:spPr>
          <a:xfrm>
            <a:off x="5345557" y="2891282"/>
            <a:ext cx="574040" cy="330200"/>
          </a:xfrm>
          <a:prstGeom prst="rect">
            <a:avLst/>
          </a:prstGeom>
        </p:spPr>
        <p:txBody>
          <a:bodyPr vert="horz" wrap="square" lIns="0" tIns="12065" rIns="0" bIns="0" rtlCol="0">
            <a:spAutoFit/>
          </a:bodyPr>
          <a:lstStyle/>
          <a:p>
            <a:pPr marL="12700">
              <a:lnSpc>
                <a:spcPct val="100000"/>
              </a:lnSpc>
              <a:spcBef>
                <a:spcPts val="95"/>
              </a:spcBef>
            </a:pPr>
            <a:r>
              <a:rPr sz="2000" b="1" spc="-10" dirty="0">
                <a:latin typeface="Arial"/>
                <a:cs typeface="Arial"/>
              </a:rPr>
              <a:t>DNA</a:t>
            </a:r>
            <a:endParaRPr sz="2000">
              <a:latin typeface="Arial"/>
              <a:cs typeface="Arial"/>
            </a:endParaRPr>
          </a:p>
        </p:txBody>
      </p:sp>
      <p:sp>
        <p:nvSpPr>
          <p:cNvPr id="12" name="object 12"/>
          <p:cNvSpPr txBox="1"/>
          <p:nvPr/>
        </p:nvSpPr>
        <p:spPr>
          <a:xfrm>
            <a:off x="5517007" y="3785869"/>
            <a:ext cx="1293495" cy="330200"/>
          </a:xfrm>
          <a:prstGeom prst="rect">
            <a:avLst/>
          </a:prstGeom>
        </p:spPr>
        <p:txBody>
          <a:bodyPr vert="horz" wrap="square" lIns="0" tIns="12065" rIns="0" bIns="0" rtlCol="0">
            <a:spAutoFit/>
          </a:bodyPr>
          <a:lstStyle/>
          <a:p>
            <a:pPr marL="12700">
              <a:lnSpc>
                <a:spcPct val="100000"/>
              </a:lnSpc>
              <a:spcBef>
                <a:spcPts val="95"/>
              </a:spcBef>
            </a:pPr>
            <a:r>
              <a:rPr sz="2000" b="1" spc="-10" dirty="0">
                <a:latin typeface="Arial"/>
                <a:cs typeface="Arial"/>
              </a:rPr>
              <a:t>Pre-mRNA</a:t>
            </a:r>
            <a:endParaRPr sz="2000">
              <a:latin typeface="Arial"/>
              <a:cs typeface="Arial"/>
            </a:endParaRPr>
          </a:p>
        </p:txBody>
      </p:sp>
      <p:sp>
        <p:nvSpPr>
          <p:cNvPr id="13" name="object 13"/>
          <p:cNvSpPr txBox="1"/>
          <p:nvPr/>
        </p:nvSpPr>
        <p:spPr>
          <a:xfrm>
            <a:off x="3692778" y="4398350"/>
            <a:ext cx="3587750" cy="2195195"/>
          </a:xfrm>
          <a:prstGeom prst="rect">
            <a:avLst/>
          </a:prstGeom>
        </p:spPr>
        <p:txBody>
          <a:bodyPr vert="horz" wrap="square" lIns="0" tIns="60325" rIns="0" bIns="0" rtlCol="0">
            <a:spAutoFit/>
          </a:bodyPr>
          <a:lstStyle/>
          <a:p>
            <a:pPr marL="12700">
              <a:lnSpc>
                <a:spcPct val="100000"/>
              </a:lnSpc>
              <a:spcBef>
                <a:spcPts val="475"/>
              </a:spcBef>
            </a:pPr>
            <a:r>
              <a:rPr sz="1600" b="1" spc="-5" dirty="0">
                <a:latin typeface="Arial"/>
                <a:cs typeface="Arial"/>
              </a:rPr>
              <a:t>RNA</a:t>
            </a:r>
            <a:r>
              <a:rPr sz="1600" b="1" spc="-75" dirty="0">
                <a:latin typeface="Arial"/>
                <a:cs typeface="Arial"/>
              </a:rPr>
              <a:t> </a:t>
            </a:r>
            <a:r>
              <a:rPr sz="1600" b="1" spc="-5" dirty="0">
                <a:latin typeface="Arial"/>
                <a:cs typeface="Arial"/>
              </a:rPr>
              <a:t>Processing</a:t>
            </a:r>
            <a:endParaRPr sz="1600" dirty="0">
              <a:latin typeface="Arial"/>
              <a:cs typeface="Arial"/>
            </a:endParaRPr>
          </a:p>
          <a:p>
            <a:pPr marL="1836420">
              <a:lnSpc>
                <a:spcPct val="100000"/>
              </a:lnSpc>
              <a:spcBef>
                <a:spcPts val="464"/>
              </a:spcBef>
            </a:pPr>
            <a:r>
              <a:rPr sz="2000" b="1" spc="-10" dirty="0">
                <a:latin typeface="Arial"/>
                <a:cs typeface="Arial"/>
              </a:rPr>
              <a:t>mRNA</a:t>
            </a:r>
            <a:endParaRPr sz="2000" dirty="0">
              <a:latin typeface="Arial"/>
              <a:cs typeface="Arial"/>
            </a:endParaRPr>
          </a:p>
          <a:p>
            <a:pPr>
              <a:lnSpc>
                <a:spcPct val="100000"/>
              </a:lnSpc>
              <a:spcBef>
                <a:spcPts val="5"/>
              </a:spcBef>
            </a:pPr>
            <a:endParaRPr sz="2150" dirty="0">
              <a:latin typeface="Times New Roman"/>
              <a:cs typeface="Times New Roman"/>
            </a:endParaRPr>
          </a:p>
          <a:p>
            <a:pPr marL="2349500">
              <a:lnSpc>
                <a:spcPct val="100000"/>
              </a:lnSpc>
            </a:pPr>
            <a:r>
              <a:rPr sz="2000" b="1" spc="-10" dirty="0">
                <a:latin typeface="Arial"/>
                <a:cs typeface="Arial"/>
              </a:rPr>
              <a:t>Ribosome</a:t>
            </a:r>
            <a:endParaRPr sz="2000" dirty="0">
              <a:latin typeface="Arial"/>
              <a:cs typeface="Arial"/>
            </a:endParaRPr>
          </a:p>
          <a:p>
            <a:pPr marL="69850">
              <a:lnSpc>
                <a:spcPct val="100000"/>
              </a:lnSpc>
              <a:spcBef>
                <a:spcPts val="1555"/>
              </a:spcBef>
            </a:pPr>
            <a:r>
              <a:rPr sz="1800" b="1" spc="-15" dirty="0">
                <a:latin typeface="Arial"/>
                <a:cs typeface="Arial"/>
              </a:rPr>
              <a:t>Translation</a:t>
            </a:r>
            <a:endParaRPr sz="1800" dirty="0">
              <a:latin typeface="Arial"/>
              <a:cs typeface="Arial"/>
            </a:endParaRPr>
          </a:p>
          <a:p>
            <a:pPr marL="2064385">
              <a:lnSpc>
                <a:spcPct val="100000"/>
              </a:lnSpc>
              <a:spcBef>
                <a:spcPts val="925"/>
              </a:spcBef>
            </a:pPr>
            <a:r>
              <a:rPr sz="2000" b="1" spc="-5" dirty="0">
                <a:latin typeface="Arial"/>
                <a:cs typeface="Arial"/>
              </a:rPr>
              <a:t>Protein</a:t>
            </a:r>
            <a:endParaRPr sz="2000" dirty="0">
              <a:latin typeface="Arial"/>
              <a:cs typeface="Arial"/>
            </a:endParaRPr>
          </a:p>
        </p:txBody>
      </p:sp>
      <p:sp>
        <p:nvSpPr>
          <p:cNvPr id="14" name="object 14"/>
          <p:cNvSpPr txBox="1">
            <a:spLocks noGrp="1"/>
          </p:cNvSpPr>
          <p:nvPr>
            <p:ph type="ctrTitle"/>
          </p:nvPr>
        </p:nvSpPr>
        <p:spPr>
          <a:xfrm>
            <a:off x="906397" y="352425"/>
            <a:ext cx="7045325" cy="558800"/>
          </a:xfrm>
          <a:prstGeom prst="rect">
            <a:avLst/>
          </a:prstGeom>
        </p:spPr>
        <p:txBody>
          <a:bodyPr vert="horz" wrap="square" lIns="0" tIns="12065" rIns="0" bIns="0" rtlCol="0">
            <a:spAutoFit/>
          </a:bodyPr>
          <a:lstStyle/>
          <a:p>
            <a:pPr marL="12700">
              <a:lnSpc>
                <a:spcPct val="100000"/>
              </a:lnSpc>
              <a:spcBef>
                <a:spcPts val="95"/>
              </a:spcBef>
            </a:pPr>
            <a:r>
              <a:rPr sz="3500" i="0" spc="-15" dirty="0">
                <a:solidFill>
                  <a:srgbClr val="575F6D"/>
                </a:solidFill>
                <a:latin typeface="Arial"/>
                <a:cs typeface="Arial"/>
              </a:rPr>
              <a:t>Ö</a:t>
            </a:r>
            <a:r>
              <a:rPr sz="2800" i="0" spc="-15" dirty="0">
                <a:solidFill>
                  <a:srgbClr val="575F6D"/>
                </a:solidFill>
                <a:latin typeface="Arial"/>
                <a:cs typeface="Arial"/>
              </a:rPr>
              <a:t>KARYOTİK </a:t>
            </a:r>
            <a:r>
              <a:rPr sz="3500" i="0" spc="-5" dirty="0">
                <a:solidFill>
                  <a:srgbClr val="575F6D"/>
                </a:solidFill>
                <a:latin typeface="Arial"/>
                <a:cs typeface="Arial"/>
              </a:rPr>
              <a:t>H</a:t>
            </a:r>
            <a:r>
              <a:rPr sz="2800" i="0" spc="-5" dirty="0">
                <a:solidFill>
                  <a:srgbClr val="575F6D"/>
                </a:solidFill>
                <a:latin typeface="Arial"/>
                <a:cs typeface="Arial"/>
              </a:rPr>
              <a:t>ÜCREDE</a:t>
            </a:r>
            <a:r>
              <a:rPr sz="2800" i="0" spc="-30" dirty="0">
                <a:solidFill>
                  <a:srgbClr val="575F6D"/>
                </a:solidFill>
                <a:latin typeface="Arial"/>
                <a:cs typeface="Arial"/>
              </a:rPr>
              <a:t> </a:t>
            </a:r>
            <a:r>
              <a:rPr sz="3500" i="0" spc="-5" dirty="0">
                <a:solidFill>
                  <a:srgbClr val="575F6D"/>
                </a:solidFill>
                <a:latin typeface="Arial"/>
                <a:cs typeface="Arial"/>
              </a:rPr>
              <a:t>T</a:t>
            </a:r>
            <a:r>
              <a:rPr sz="2800" i="0" spc="-5" dirty="0">
                <a:solidFill>
                  <a:srgbClr val="575F6D"/>
                </a:solidFill>
                <a:latin typeface="Arial"/>
                <a:cs typeface="Arial"/>
              </a:rPr>
              <a:t>RANSLASYON</a:t>
            </a:r>
            <a:endParaRPr sz="2800" dirty="0">
              <a:latin typeface="Arial"/>
              <a:cs typeface="Aria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ctrTitle"/>
          </p:nvPr>
        </p:nvSpPr>
        <p:spPr>
          <a:xfrm>
            <a:off x="1719960" y="1569211"/>
            <a:ext cx="7036434" cy="452755"/>
          </a:xfrm>
          <a:prstGeom prst="rect">
            <a:avLst/>
          </a:prstGeom>
        </p:spPr>
        <p:txBody>
          <a:bodyPr vert="horz" wrap="square" lIns="0" tIns="12700" rIns="0" bIns="0" rtlCol="0">
            <a:spAutoFit/>
          </a:bodyPr>
          <a:lstStyle/>
          <a:p>
            <a:pPr marL="12700">
              <a:lnSpc>
                <a:spcPct val="100000"/>
              </a:lnSpc>
              <a:spcBef>
                <a:spcPts val="100"/>
              </a:spcBef>
            </a:pPr>
            <a:r>
              <a:rPr sz="2800" i="0" spc="-20" dirty="0">
                <a:solidFill>
                  <a:srgbClr val="7598D9"/>
                </a:solidFill>
                <a:latin typeface="Arial"/>
                <a:cs typeface="Arial"/>
              </a:rPr>
              <a:t>Translasyon </a:t>
            </a:r>
            <a:r>
              <a:rPr sz="2800" i="0" dirty="0">
                <a:solidFill>
                  <a:srgbClr val="7598D9"/>
                </a:solidFill>
                <a:latin typeface="Arial"/>
                <a:cs typeface="Arial"/>
              </a:rPr>
              <a:t>3 ana basamakta</a:t>
            </a:r>
            <a:r>
              <a:rPr sz="2800" i="0" spc="-5" dirty="0">
                <a:solidFill>
                  <a:srgbClr val="7598D9"/>
                </a:solidFill>
                <a:latin typeface="Arial"/>
                <a:cs typeface="Arial"/>
              </a:rPr>
              <a:t> </a:t>
            </a:r>
            <a:r>
              <a:rPr sz="2800" i="0" dirty="0">
                <a:solidFill>
                  <a:srgbClr val="7598D9"/>
                </a:solidFill>
                <a:latin typeface="Arial"/>
                <a:cs typeface="Arial"/>
              </a:rPr>
              <a:t>gerçekleşir</a:t>
            </a:r>
            <a:endParaRPr sz="2800">
              <a:latin typeface="Arial"/>
              <a:cs typeface="Arial"/>
            </a:endParaRPr>
          </a:p>
        </p:txBody>
      </p:sp>
      <p:sp>
        <p:nvSpPr>
          <p:cNvPr id="9" name="object 9"/>
          <p:cNvSpPr txBox="1"/>
          <p:nvPr/>
        </p:nvSpPr>
        <p:spPr>
          <a:xfrm>
            <a:off x="1322197" y="2709163"/>
            <a:ext cx="7546340" cy="1885314"/>
          </a:xfrm>
          <a:prstGeom prst="rect">
            <a:avLst/>
          </a:prstGeom>
        </p:spPr>
        <p:txBody>
          <a:bodyPr vert="horz" wrap="square" lIns="0" tIns="12700" rIns="0" bIns="0" rtlCol="0">
            <a:spAutoFit/>
          </a:bodyPr>
          <a:lstStyle/>
          <a:p>
            <a:pPr marL="527050" indent="-514350">
              <a:lnSpc>
                <a:spcPct val="100000"/>
              </a:lnSpc>
              <a:spcBef>
                <a:spcPts val="100"/>
              </a:spcBef>
              <a:buClr>
                <a:srgbClr val="FE8637"/>
              </a:buClr>
              <a:buSzPct val="69642"/>
              <a:buAutoNum type="arabicPeriod"/>
              <a:tabLst>
                <a:tab pos="526415" algn="l"/>
                <a:tab pos="527050" algn="l"/>
              </a:tabLst>
            </a:pPr>
            <a:r>
              <a:rPr sz="2800" dirty="0">
                <a:latin typeface="Arial"/>
                <a:cs typeface="Arial"/>
              </a:rPr>
              <a:t>Başlama (Initiation) =&gt;Başla kodonu</a:t>
            </a:r>
            <a:r>
              <a:rPr sz="2800" spc="-190" dirty="0">
                <a:latin typeface="Arial"/>
                <a:cs typeface="Arial"/>
              </a:rPr>
              <a:t> </a:t>
            </a:r>
            <a:r>
              <a:rPr sz="2800" dirty="0">
                <a:latin typeface="Arial"/>
                <a:cs typeface="Arial"/>
              </a:rPr>
              <a:t>AUG</a:t>
            </a:r>
            <a:endParaRPr sz="2800">
              <a:latin typeface="Arial"/>
              <a:cs typeface="Arial"/>
            </a:endParaRPr>
          </a:p>
          <a:p>
            <a:pPr marL="622300" indent="-609600">
              <a:lnSpc>
                <a:spcPct val="100000"/>
              </a:lnSpc>
              <a:spcBef>
                <a:spcPts val="2280"/>
              </a:spcBef>
              <a:buClr>
                <a:srgbClr val="FE8637"/>
              </a:buClr>
              <a:buSzPct val="69642"/>
              <a:buAutoNum type="arabicPeriod"/>
              <a:tabLst>
                <a:tab pos="621665" algn="l"/>
                <a:tab pos="622300" algn="l"/>
              </a:tabLst>
            </a:pPr>
            <a:r>
              <a:rPr sz="2800" dirty="0">
                <a:latin typeface="Arial"/>
                <a:cs typeface="Arial"/>
              </a:rPr>
              <a:t>Uzama</a:t>
            </a:r>
            <a:r>
              <a:rPr sz="2800" spc="-5" dirty="0">
                <a:latin typeface="Arial"/>
                <a:cs typeface="Arial"/>
              </a:rPr>
              <a:t> </a:t>
            </a:r>
            <a:r>
              <a:rPr sz="2800" dirty="0">
                <a:latin typeface="Arial"/>
                <a:cs typeface="Arial"/>
              </a:rPr>
              <a:t>(Elongiation)</a:t>
            </a:r>
            <a:endParaRPr sz="2800">
              <a:latin typeface="Arial"/>
              <a:cs typeface="Arial"/>
            </a:endParaRPr>
          </a:p>
          <a:p>
            <a:pPr marL="622300" indent="-609600">
              <a:lnSpc>
                <a:spcPct val="100000"/>
              </a:lnSpc>
              <a:spcBef>
                <a:spcPts val="2280"/>
              </a:spcBef>
              <a:buClr>
                <a:srgbClr val="FE8637"/>
              </a:buClr>
              <a:buSzPct val="69642"/>
              <a:buAutoNum type="arabicPeriod"/>
              <a:tabLst>
                <a:tab pos="621665" algn="l"/>
                <a:tab pos="622300" algn="l"/>
              </a:tabLst>
            </a:pPr>
            <a:r>
              <a:rPr sz="2800" dirty="0">
                <a:latin typeface="Arial"/>
                <a:cs typeface="Arial"/>
              </a:rPr>
              <a:t>Sonlanma </a:t>
            </a:r>
            <a:r>
              <a:rPr sz="2800" spc="-20" dirty="0">
                <a:latin typeface="Arial"/>
                <a:cs typeface="Arial"/>
              </a:rPr>
              <a:t>(Termination)=&gt;Dur </a:t>
            </a:r>
            <a:r>
              <a:rPr sz="2800" dirty="0">
                <a:latin typeface="Arial"/>
                <a:cs typeface="Arial"/>
              </a:rPr>
              <a:t>kodonu</a:t>
            </a:r>
            <a:r>
              <a:rPr sz="2800" spc="35" dirty="0">
                <a:latin typeface="Arial"/>
                <a:cs typeface="Arial"/>
              </a:rPr>
              <a:t> </a:t>
            </a:r>
            <a:r>
              <a:rPr sz="2800" dirty="0">
                <a:latin typeface="Arial"/>
                <a:cs typeface="Arial"/>
              </a:rPr>
              <a:t>UAG</a:t>
            </a:r>
            <a:endParaRPr sz="2800">
              <a:latin typeface="Arial"/>
              <a:cs typeface="Aria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3911600" y="2018067"/>
            <a:ext cx="6781800" cy="5450224"/>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23210" y="123825"/>
            <a:ext cx="3983354" cy="3589020"/>
          </a:xfrm>
          <a:prstGeom prst="rect">
            <a:avLst/>
          </a:prstGeom>
        </p:spPr>
        <p:txBody>
          <a:bodyPr vert="horz" wrap="square" lIns="0" tIns="12700" rIns="0" bIns="0" rtlCol="0">
            <a:spAutoFit/>
          </a:bodyPr>
          <a:lstStyle/>
          <a:p>
            <a:pPr marL="287020" marR="5080" indent="-274320">
              <a:lnSpc>
                <a:spcPct val="130000"/>
              </a:lnSpc>
              <a:spcBef>
                <a:spcPts val="100"/>
              </a:spcBef>
              <a:buClr>
                <a:srgbClr val="FE8637"/>
              </a:buClr>
              <a:buSzPct val="70454"/>
              <a:buFont typeface="Wingdings"/>
              <a:buChar char=""/>
              <a:tabLst>
                <a:tab pos="287020" algn="l"/>
              </a:tabLst>
            </a:pPr>
            <a:r>
              <a:rPr sz="2200" dirty="0">
                <a:latin typeface="Arial"/>
                <a:cs typeface="Arial"/>
              </a:rPr>
              <a:t>Tüm </a:t>
            </a:r>
            <a:r>
              <a:rPr sz="2200" spc="-5" dirty="0">
                <a:latin typeface="Arial"/>
                <a:cs typeface="Arial"/>
              </a:rPr>
              <a:t>basamaklarda </a:t>
            </a:r>
            <a:r>
              <a:rPr sz="2200" b="1" spc="-5" dirty="0">
                <a:solidFill>
                  <a:srgbClr val="FE8637"/>
                </a:solidFill>
                <a:latin typeface="Arial"/>
                <a:cs typeface="Arial"/>
              </a:rPr>
              <a:t>mRNA</a:t>
            </a:r>
            <a:r>
              <a:rPr sz="2200" spc="-5" dirty="0">
                <a:latin typeface="Arial"/>
                <a:cs typeface="Arial"/>
              </a:rPr>
              <a:t>, </a:t>
            </a:r>
            <a:r>
              <a:rPr sz="2200" spc="-5" dirty="0">
                <a:solidFill>
                  <a:srgbClr val="3B435B"/>
                </a:solidFill>
                <a:latin typeface="Arial"/>
                <a:cs typeface="Arial"/>
              </a:rPr>
              <a:t> </a:t>
            </a:r>
            <a:r>
              <a:rPr sz="2200" b="1" spc="-5" dirty="0">
                <a:solidFill>
                  <a:srgbClr val="3B435B"/>
                </a:solidFill>
                <a:latin typeface="Arial"/>
                <a:cs typeface="Arial"/>
              </a:rPr>
              <a:t>ribozom, </a:t>
            </a:r>
            <a:r>
              <a:rPr sz="2200" b="1" spc="-5" dirty="0">
                <a:solidFill>
                  <a:srgbClr val="7598D9"/>
                </a:solidFill>
                <a:latin typeface="Arial"/>
                <a:cs typeface="Arial"/>
              </a:rPr>
              <a:t>aminoaçil tRNA </a:t>
            </a:r>
            <a:r>
              <a:rPr sz="2200" dirty="0">
                <a:latin typeface="Arial"/>
                <a:cs typeface="Arial"/>
              </a:rPr>
              <a:t>ve </a:t>
            </a:r>
            <a:r>
              <a:rPr sz="2200" dirty="0">
                <a:solidFill>
                  <a:srgbClr val="575F6D"/>
                </a:solidFill>
                <a:latin typeface="Arial"/>
                <a:cs typeface="Arial"/>
              </a:rPr>
              <a:t> </a:t>
            </a:r>
            <a:r>
              <a:rPr sz="2200" b="1" dirty="0">
                <a:solidFill>
                  <a:srgbClr val="575F6D"/>
                </a:solidFill>
                <a:latin typeface="Arial"/>
                <a:cs typeface="Arial"/>
              </a:rPr>
              <a:t>protein </a:t>
            </a:r>
            <a:r>
              <a:rPr sz="2200" b="1" spc="-5" dirty="0">
                <a:solidFill>
                  <a:srgbClr val="575F6D"/>
                </a:solidFill>
                <a:latin typeface="Arial"/>
                <a:cs typeface="Arial"/>
              </a:rPr>
              <a:t>faktörlerine </a:t>
            </a:r>
            <a:r>
              <a:rPr sz="2200" dirty="0">
                <a:latin typeface="Arial"/>
                <a:cs typeface="Arial"/>
              </a:rPr>
              <a:t>ihtiyaç  </a:t>
            </a:r>
            <a:r>
              <a:rPr sz="2200" spc="-5" dirty="0">
                <a:latin typeface="Arial"/>
                <a:cs typeface="Arial"/>
              </a:rPr>
              <a:t>duyulur!</a:t>
            </a:r>
            <a:endParaRPr sz="2200" dirty="0">
              <a:latin typeface="Arial"/>
              <a:cs typeface="Arial"/>
            </a:endParaRPr>
          </a:p>
          <a:p>
            <a:pPr marL="287020" marR="252095" indent="-274320">
              <a:lnSpc>
                <a:spcPct val="130000"/>
              </a:lnSpc>
              <a:spcBef>
                <a:spcPts val="600"/>
              </a:spcBef>
              <a:buClr>
                <a:srgbClr val="FE8637"/>
              </a:buClr>
              <a:buSzPct val="70454"/>
              <a:buFont typeface="Wingdings"/>
              <a:buChar char=""/>
              <a:tabLst>
                <a:tab pos="287020" algn="l"/>
              </a:tabLst>
            </a:pPr>
            <a:r>
              <a:rPr sz="2200" dirty="0">
                <a:latin typeface="Arial"/>
                <a:cs typeface="Arial"/>
              </a:rPr>
              <a:t>Başlama ve uzama için  enerjiye de ihtiyaç</a:t>
            </a:r>
            <a:r>
              <a:rPr sz="2200" spc="-80" dirty="0">
                <a:latin typeface="Arial"/>
                <a:cs typeface="Arial"/>
              </a:rPr>
              <a:t> </a:t>
            </a:r>
            <a:r>
              <a:rPr sz="2200" spc="-15" dirty="0">
                <a:latin typeface="Arial"/>
                <a:cs typeface="Arial"/>
              </a:rPr>
              <a:t>vardır.Bu  </a:t>
            </a:r>
            <a:r>
              <a:rPr sz="2200" dirty="0">
                <a:latin typeface="Arial"/>
                <a:cs typeface="Arial"/>
              </a:rPr>
              <a:t>enerji ihtiyacı </a:t>
            </a:r>
            <a:r>
              <a:rPr sz="2200" b="1" spc="-5" dirty="0">
                <a:solidFill>
                  <a:srgbClr val="7598D9"/>
                </a:solidFill>
                <a:latin typeface="Arial"/>
                <a:cs typeface="Arial"/>
              </a:rPr>
              <a:t>GTP</a:t>
            </a:r>
            <a:r>
              <a:rPr sz="2200" spc="-5" dirty="0">
                <a:latin typeface="Arial"/>
                <a:cs typeface="Arial"/>
              </a:rPr>
              <a:t>’lerce  karşılanır!</a:t>
            </a:r>
            <a:endParaRPr sz="2200" dirty="0">
              <a:latin typeface="Arial"/>
              <a:cs typeface="Aria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0" y="400049"/>
            <a:ext cx="3999865" cy="3686175"/>
          </a:xfrm>
          <a:prstGeom prst="rect">
            <a:avLst/>
          </a:prstGeom>
        </p:spPr>
        <p:txBody>
          <a:bodyPr vert="horz" wrap="square" lIns="0" tIns="12700" rIns="0" bIns="0" rtlCol="0">
            <a:spAutoFit/>
          </a:bodyPr>
          <a:lstStyle/>
          <a:p>
            <a:pPr marL="286385" indent="-273685">
              <a:lnSpc>
                <a:spcPct val="100000"/>
              </a:lnSpc>
              <a:spcBef>
                <a:spcPts val="100"/>
              </a:spcBef>
              <a:buClr>
                <a:srgbClr val="FE8637"/>
              </a:buClr>
              <a:buSzPct val="69642"/>
              <a:buFont typeface="Wingdings"/>
              <a:buChar char=""/>
              <a:tabLst>
                <a:tab pos="287020" algn="l"/>
              </a:tabLst>
            </a:pPr>
            <a:r>
              <a:rPr sz="2800" b="1" dirty="0">
                <a:latin typeface="Arial"/>
                <a:cs typeface="Arial"/>
              </a:rPr>
              <a:t>1-Başlama</a:t>
            </a:r>
            <a:endParaRPr sz="2800" dirty="0">
              <a:latin typeface="Arial"/>
              <a:cs typeface="Arial"/>
            </a:endParaRPr>
          </a:p>
          <a:p>
            <a:pPr marL="286385" marR="227329" indent="-273685">
              <a:lnSpc>
                <a:spcPct val="130000"/>
              </a:lnSpc>
              <a:spcBef>
                <a:spcPts val="1525"/>
              </a:spcBef>
              <a:buClr>
                <a:srgbClr val="FE8637"/>
              </a:buClr>
              <a:buSzPct val="70000"/>
              <a:buFont typeface="Wingdings"/>
              <a:buChar char=""/>
              <a:tabLst>
                <a:tab pos="287020" algn="l"/>
              </a:tabLst>
            </a:pPr>
            <a:r>
              <a:rPr sz="1500" spc="-5" dirty="0">
                <a:latin typeface="Arial"/>
                <a:cs typeface="Arial"/>
              </a:rPr>
              <a:t>Başlama basamağında üç protein </a:t>
            </a:r>
            <a:r>
              <a:rPr sz="1500" dirty="0">
                <a:latin typeface="Arial"/>
                <a:cs typeface="Arial"/>
              </a:rPr>
              <a:t>faktörü  </a:t>
            </a:r>
            <a:r>
              <a:rPr sz="1500" spc="-5" dirty="0">
                <a:latin typeface="Arial"/>
                <a:cs typeface="Arial"/>
              </a:rPr>
              <a:t>görev alır; bunlara </a:t>
            </a:r>
            <a:r>
              <a:rPr sz="1500" b="1" spc="-5" dirty="0">
                <a:solidFill>
                  <a:srgbClr val="7598D9"/>
                </a:solidFill>
                <a:latin typeface="Arial"/>
                <a:cs typeface="Arial"/>
              </a:rPr>
              <a:t>başlama faktörleri </a:t>
            </a:r>
            <a:r>
              <a:rPr sz="1500" b="1" spc="-5" dirty="0">
                <a:latin typeface="Arial"/>
                <a:cs typeface="Arial"/>
              </a:rPr>
              <a:t> </a:t>
            </a:r>
            <a:r>
              <a:rPr sz="1500" dirty="0">
                <a:latin typeface="Arial"/>
                <a:cs typeface="Arial"/>
              </a:rPr>
              <a:t>(initiation </a:t>
            </a:r>
            <a:r>
              <a:rPr sz="1500" spc="-20" dirty="0">
                <a:latin typeface="Arial"/>
                <a:cs typeface="Arial"/>
              </a:rPr>
              <a:t>factor, </a:t>
            </a:r>
            <a:r>
              <a:rPr sz="1500" dirty="0">
                <a:latin typeface="Arial"/>
                <a:cs typeface="Arial"/>
              </a:rPr>
              <a:t>IF)</a:t>
            </a:r>
            <a:r>
              <a:rPr sz="1500" spc="10" dirty="0">
                <a:latin typeface="Arial"/>
                <a:cs typeface="Arial"/>
              </a:rPr>
              <a:t> </a:t>
            </a:r>
            <a:r>
              <a:rPr sz="1500" spc="-20" dirty="0">
                <a:latin typeface="Arial"/>
                <a:cs typeface="Arial"/>
              </a:rPr>
              <a:t>denir.</a:t>
            </a:r>
            <a:endParaRPr sz="1500" dirty="0">
              <a:latin typeface="Arial"/>
              <a:cs typeface="Arial"/>
            </a:endParaRPr>
          </a:p>
          <a:p>
            <a:pPr marL="286385" marR="5080" indent="-273685">
              <a:lnSpc>
                <a:spcPct val="130000"/>
              </a:lnSpc>
              <a:spcBef>
                <a:spcPts val="960"/>
              </a:spcBef>
              <a:buClr>
                <a:srgbClr val="FE8637"/>
              </a:buClr>
              <a:buSzPct val="70000"/>
              <a:buFont typeface="Wingdings"/>
              <a:buChar char=""/>
              <a:tabLst>
                <a:tab pos="287020" algn="l"/>
              </a:tabLst>
            </a:pPr>
            <a:r>
              <a:rPr sz="1500" spc="-5" dirty="0">
                <a:latin typeface="Arial"/>
                <a:cs typeface="Arial"/>
              </a:rPr>
              <a:t>Bu faktörler çeşitli </a:t>
            </a:r>
            <a:r>
              <a:rPr sz="1500" dirty="0">
                <a:latin typeface="Arial"/>
                <a:cs typeface="Arial"/>
              </a:rPr>
              <a:t>translasyonel </a:t>
            </a:r>
            <a:r>
              <a:rPr sz="1500" spc="-5" dirty="0">
                <a:latin typeface="Arial"/>
                <a:cs typeface="Arial"/>
              </a:rPr>
              <a:t>bileşenlerin  yapıya bağlanma eğilimlerini</a:t>
            </a:r>
            <a:r>
              <a:rPr sz="1500" spc="55" dirty="0">
                <a:latin typeface="Arial"/>
                <a:cs typeface="Arial"/>
              </a:rPr>
              <a:t> </a:t>
            </a:r>
            <a:r>
              <a:rPr sz="1500" spc="-15" dirty="0">
                <a:latin typeface="Arial"/>
                <a:cs typeface="Arial"/>
              </a:rPr>
              <a:t>artırırlar.</a:t>
            </a:r>
            <a:endParaRPr sz="1500" dirty="0">
              <a:latin typeface="Arial"/>
              <a:cs typeface="Arial"/>
            </a:endParaRPr>
          </a:p>
          <a:p>
            <a:pPr marL="286385" marR="88900" indent="-273685">
              <a:lnSpc>
                <a:spcPct val="130000"/>
              </a:lnSpc>
              <a:spcBef>
                <a:spcPts val="955"/>
              </a:spcBef>
              <a:buSzPct val="70000"/>
              <a:buFont typeface="Wingdings"/>
              <a:buChar char=""/>
              <a:tabLst>
                <a:tab pos="287020" algn="l"/>
              </a:tabLst>
            </a:pPr>
            <a:r>
              <a:rPr sz="1500" b="1" dirty="0">
                <a:solidFill>
                  <a:srgbClr val="FE8637"/>
                </a:solidFill>
                <a:latin typeface="Arial"/>
                <a:cs typeface="Arial"/>
              </a:rPr>
              <a:t>IF1 </a:t>
            </a:r>
            <a:r>
              <a:rPr sz="1500" b="1" spc="-5" dirty="0">
                <a:solidFill>
                  <a:srgbClr val="FE8637"/>
                </a:solidFill>
                <a:latin typeface="Arial"/>
                <a:cs typeface="Arial"/>
              </a:rPr>
              <a:t>ve </a:t>
            </a:r>
            <a:r>
              <a:rPr sz="1500" b="1" dirty="0">
                <a:solidFill>
                  <a:srgbClr val="FE8637"/>
                </a:solidFill>
                <a:latin typeface="Arial"/>
                <a:cs typeface="Arial"/>
              </a:rPr>
              <a:t>IF3: </a:t>
            </a:r>
            <a:r>
              <a:rPr sz="1500" dirty="0">
                <a:latin typeface="Arial"/>
                <a:cs typeface="Arial"/>
              </a:rPr>
              <a:t>Ribozomal </a:t>
            </a:r>
            <a:r>
              <a:rPr sz="1500" spc="-5" dirty="0">
                <a:latin typeface="Arial"/>
                <a:cs typeface="Arial"/>
              </a:rPr>
              <a:t>alt birimlerin  </a:t>
            </a:r>
            <a:r>
              <a:rPr sz="1500" dirty="0">
                <a:latin typeface="Arial"/>
                <a:cs typeface="Arial"/>
              </a:rPr>
              <a:t>birbirlerinden </a:t>
            </a:r>
            <a:r>
              <a:rPr sz="1500" spc="-5" dirty="0">
                <a:latin typeface="Arial"/>
                <a:cs typeface="Arial"/>
              </a:rPr>
              <a:t>ayrılmasında yardımcı</a:t>
            </a:r>
            <a:r>
              <a:rPr sz="1500" spc="-10" dirty="0">
                <a:latin typeface="Arial"/>
                <a:cs typeface="Arial"/>
              </a:rPr>
              <a:t> </a:t>
            </a:r>
            <a:r>
              <a:rPr sz="1500" dirty="0">
                <a:latin typeface="Arial"/>
                <a:cs typeface="Arial"/>
              </a:rPr>
              <a:t>olurlar</a:t>
            </a:r>
          </a:p>
          <a:p>
            <a:pPr marL="286385" marR="372110" indent="-273685">
              <a:lnSpc>
                <a:spcPct val="130000"/>
              </a:lnSpc>
              <a:spcBef>
                <a:spcPts val="960"/>
              </a:spcBef>
              <a:buClr>
                <a:srgbClr val="FE8637"/>
              </a:buClr>
              <a:buSzPct val="70000"/>
              <a:buFont typeface="Wingdings"/>
              <a:buChar char=""/>
              <a:tabLst>
                <a:tab pos="287020" algn="l"/>
              </a:tabLst>
            </a:pPr>
            <a:r>
              <a:rPr sz="1500" b="1" spc="-5" dirty="0">
                <a:solidFill>
                  <a:srgbClr val="E75C01"/>
                </a:solidFill>
                <a:latin typeface="Arial"/>
                <a:cs typeface="Arial"/>
              </a:rPr>
              <a:t>IF2: </a:t>
            </a:r>
            <a:r>
              <a:rPr sz="1500" dirty="0">
                <a:latin typeface="Arial"/>
                <a:cs typeface="Arial"/>
              </a:rPr>
              <a:t>Bir </a:t>
            </a:r>
            <a:r>
              <a:rPr sz="1500" spc="-5" dirty="0">
                <a:latin typeface="Arial"/>
                <a:cs typeface="Arial"/>
              </a:rPr>
              <a:t>GTPaz’dır </a:t>
            </a:r>
            <a:r>
              <a:rPr sz="1500" dirty="0">
                <a:latin typeface="Arial"/>
                <a:cs typeface="Arial"/>
              </a:rPr>
              <a:t>ve </a:t>
            </a:r>
            <a:r>
              <a:rPr sz="1500" spc="-5" dirty="0">
                <a:latin typeface="Arial"/>
                <a:cs typeface="Arial"/>
              </a:rPr>
              <a:t>“başlatıcı </a:t>
            </a:r>
            <a:r>
              <a:rPr sz="1500" dirty="0">
                <a:latin typeface="Arial"/>
                <a:cs typeface="Arial"/>
              </a:rPr>
              <a:t>tRNA”yı  </a:t>
            </a:r>
            <a:r>
              <a:rPr sz="1500" spc="-5" dirty="0">
                <a:latin typeface="Arial"/>
                <a:cs typeface="Arial"/>
              </a:rPr>
              <a:t>sunar</a:t>
            </a:r>
            <a:endParaRPr sz="1500" dirty="0">
              <a:latin typeface="Arial"/>
              <a:cs typeface="Arial"/>
            </a:endParaRPr>
          </a:p>
        </p:txBody>
      </p:sp>
      <p:sp>
        <p:nvSpPr>
          <p:cNvPr id="9" name="object 9"/>
          <p:cNvSpPr/>
          <p:nvPr/>
        </p:nvSpPr>
        <p:spPr>
          <a:xfrm>
            <a:off x="4469765" y="962025"/>
            <a:ext cx="5906135" cy="64008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4203700" y="962025"/>
            <a:ext cx="6248400" cy="6400800"/>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469900" y="235086"/>
            <a:ext cx="3852545" cy="3013075"/>
          </a:xfrm>
          <a:prstGeom prst="rect">
            <a:avLst/>
          </a:prstGeom>
        </p:spPr>
        <p:txBody>
          <a:bodyPr vert="horz" wrap="square" lIns="0" tIns="12700" rIns="0" bIns="0" rtlCol="0">
            <a:spAutoFit/>
          </a:bodyPr>
          <a:lstStyle/>
          <a:p>
            <a:pPr marL="355600" marR="5080" indent="-342900">
              <a:lnSpc>
                <a:spcPct val="150000"/>
              </a:lnSpc>
              <a:spcBef>
                <a:spcPts val="100"/>
              </a:spcBef>
              <a:buChar char="•"/>
              <a:tabLst>
                <a:tab pos="354965" algn="l"/>
                <a:tab pos="355600" algn="l"/>
              </a:tabLst>
            </a:pPr>
            <a:r>
              <a:rPr sz="2000" spc="-5" dirty="0">
                <a:latin typeface="Arial"/>
                <a:cs typeface="Arial"/>
              </a:rPr>
              <a:t>Başlama basamağında </a:t>
            </a:r>
            <a:r>
              <a:rPr sz="2000" spc="-10" dirty="0">
                <a:latin typeface="Arial"/>
                <a:cs typeface="Arial"/>
              </a:rPr>
              <a:t>mRNA,  </a:t>
            </a:r>
            <a:r>
              <a:rPr sz="2000" spc="-5" dirty="0">
                <a:latin typeface="Arial"/>
                <a:cs typeface="Arial"/>
              </a:rPr>
              <a:t>ribozomun küçük alt </a:t>
            </a:r>
            <a:r>
              <a:rPr sz="2000" spc="-10" dirty="0">
                <a:latin typeface="Arial"/>
                <a:cs typeface="Arial"/>
              </a:rPr>
              <a:t>birimine  </a:t>
            </a:r>
            <a:r>
              <a:rPr sz="2000" spc="-5" dirty="0">
                <a:latin typeface="Arial"/>
                <a:cs typeface="Arial"/>
              </a:rPr>
              <a:t>bağlanır</a:t>
            </a:r>
            <a:endParaRPr sz="2000" dirty="0">
              <a:latin typeface="Arial"/>
              <a:cs typeface="Arial"/>
            </a:endParaRPr>
          </a:p>
          <a:p>
            <a:pPr marL="355600" marR="635000" indent="-342900">
              <a:lnSpc>
                <a:spcPct val="150000"/>
              </a:lnSpc>
              <a:spcBef>
                <a:spcPts val="960"/>
              </a:spcBef>
              <a:buChar char="•"/>
              <a:tabLst>
                <a:tab pos="354965" algn="l"/>
                <a:tab pos="356235" algn="l"/>
              </a:tabLst>
            </a:pPr>
            <a:r>
              <a:rPr sz="2000" spc="-25" dirty="0">
                <a:latin typeface="Arial"/>
                <a:cs typeface="Arial"/>
              </a:rPr>
              <a:t>tRNA’lar </a:t>
            </a:r>
            <a:r>
              <a:rPr sz="2000" spc="-5" dirty="0">
                <a:latin typeface="Arial"/>
                <a:cs typeface="Arial"/>
              </a:rPr>
              <a:t>sırayla A, P ve</a:t>
            </a:r>
            <a:r>
              <a:rPr sz="2000" spc="-150" dirty="0">
                <a:latin typeface="Arial"/>
                <a:cs typeface="Arial"/>
              </a:rPr>
              <a:t> </a:t>
            </a:r>
            <a:r>
              <a:rPr sz="2000" spc="-5" dirty="0">
                <a:latin typeface="Arial"/>
                <a:cs typeface="Arial"/>
              </a:rPr>
              <a:t>E  </a:t>
            </a:r>
            <a:r>
              <a:rPr sz="2000" spc="-10" dirty="0">
                <a:latin typeface="Arial"/>
                <a:cs typeface="Arial"/>
              </a:rPr>
              <a:t>bölgelerine</a:t>
            </a:r>
            <a:r>
              <a:rPr sz="2000" spc="20" dirty="0">
                <a:latin typeface="Arial"/>
                <a:cs typeface="Arial"/>
              </a:rPr>
              <a:t> </a:t>
            </a:r>
            <a:r>
              <a:rPr sz="2000" spc="-15" dirty="0">
                <a:latin typeface="Arial"/>
                <a:cs typeface="Arial"/>
              </a:rPr>
              <a:t>aktarılılar.</a:t>
            </a:r>
            <a:endParaRPr sz="2000" dirty="0">
              <a:latin typeface="Arial"/>
              <a:cs typeface="Arial"/>
            </a:endParaRPr>
          </a:p>
          <a:p>
            <a:pPr>
              <a:lnSpc>
                <a:spcPct val="100000"/>
              </a:lnSpc>
              <a:spcBef>
                <a:spcPts val="30"/>
              </a:spcBef>
              <a:buFont typeface="Arial"/>
              <a:buChar char="•"/>
            </a:pPr>
            <a:endParaRPr sz="1850" dirty="0">
              <a:latin typeface="Times New Roman"/>
              <a:cs typeface="Times New Roman"/>
            </a:endParaRPr>
          </a:p>
          <a:p>
            <a:pPr marL="355600" indent="-342900">
              <a:lnSpc>
                <a:spcPct val="100000"/>
              </a:lnSpc>
              <a:buChar char="•"/>
              <a:tabLst>
                <a:tab pos="354965" algn="l"/>
                <a:tab pos="356235" algn="l"/>
              </a:tabLst>
            </a:pPr>
            <a:r>
              <a:rPr sz="2000" spc="-5" dirty="0">
                <a:latin typeface="Arial"/>
                <a:cs typeface="Arial"/>
              </a:rPr>
              <a:t>.</a:t>
            </a:r>
            <a:endParaRPr sz="2000" dirty="0">
              <a:latin typeface="Arial"/>
              <a:cs typeface="Aria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310779" y="2106422"/>
            <a:ext cx="7635240" cy="3437254"/>
          </a:xfrm>
          <a:prstGeom prst="rect">
            <a:avLst/>
          </a:prstGeom>
        </p:spPr>
        <p:txBody>
          <a:bodyPr vert="horz" wrap="square" lIns="0" tIns="12700" rIns="0" bIns="0" rtlCol="0">
            <a:spAutoFit/>
          </a:bodyPr>
          <a:lstStyle/>
          <a:p>
            <a:pPr marL="3325495" indent="-273050">
              <a:lnSpc>
                <a:spcPct val="100000"/>
              </a:lnSpc>
              <a:spcBef>
                <a:spcPts val="100"/>
              </a:spcBef>
              <a:buClr>
                <a:srgbClr val="FE8637"/>
              </a:buClr>
              <a:buSzPct val="69642"/>
              <a:buFont typeface="Wingdings"/>
              <a:buChar char=""/>
              <a:tabLst>
                <a:tab pos="3326129" algn="l"/>
              </a:tabLst>
            </a:pPr>
            <a:r>
              <a:rPr sz="2800" b="1" dirty="0">
                <a:latin typeface="Arial"/>
                <a:cs typeface="Arial"/>
              </a:rPr>
              <a:t>2-Uzama</a:t>
            </a:r>
            <a:endParaRPr sz="2800">
              <a:latin typeface="Arial"/>
              <a:cs typeface="Arial"/>
            </a:endParaRPr>
          </a:p>
          <a:p>
            <a:pPr marL="285115" indent="-272415">
              <a:lnSpc>
                <a:spcPct val="100000"/>
              </a:lnSpc>
              <a:spcBef>
                <a:spcPts val="2140"/>
              </a:spcBef>
              <a:buClr>
                <a:srgbClr val="FE8637"/>
              </a:buClr>
              <a:buSzPct val="68750"/>
              <a:buFont typeface="Wingdings"/>
              <a:buChar char=""/>
              <a:tabLst>
                <a:tab pos="285750" algn="l"/>
              </a:tabLst>
            </a:pPr>
            <a:r>
              <a:rPr sz="2400" spc="-5" dirty="0">
                <a:latin typeface="Arial"/>
                <a:cs typeface="Arial"/>
              </a:rPr>
              <a:t>mRNA daima 5'→3' yönüne doğru</a:t>
            </a:r>
            <a:r>
              <a:rPr sz="2400" spc="-60" dirty="0">
                <a:latin typeface="Arial"/>
                <a:cs typeface="Arial"/>
              </a:rPr>
              <a:t> </a:t>
            </a:r>
            <a:r>
              <a:rPr sz="2400" spc="-5" dirty="0">
                <a:latin typeface="Arial"/>
                <a:cs typeface="Arial"/>
              </a:rPr>
              <a:t>okunur</a:t>
            </a:r>
            <a:endParaRPr sz="2400">
              <a:latin typeface="Arial"/>
              <a:cs typeface="Arial"/>
            </a:endParaRPr>
          </a:p>
          <a:p>
            <a:pPr marL="285115" marR="247650" indent="-272415">
              <a:lnSpc>
                <a:spcPct val="150000"/>
              </a:lnSpc>
              <a:spcBef>
                <a:spcPts val="600"/>
              </a:spcBef>
              <a:buClr>
                <a:srgbClr val="FE8637"/>
              </a:buClr>
              <a:buSzPct val="68750"/>
              <a:buFont typeface="Wingdings"/>
              <a:buChar char=""/>
              <a:tabLst>
                <a:tab pos="285750" algn="l"/>
              </a:tabLst>
            </a:pPr>
            <a:r>
              <a:rPr sz="2400" spc="-5" dirty="0">
                <a:latin typeface="Arial"/>
                <a:cs typeface="Arial"/>
              </a:rPr>
              <a:t>Protein sentezi daima NH</a:t>
            </a:r>
            <a:r>
              <a:rPr sz="2400" spc="-7" baseline="-20833" dirty="0">
                <a:latin typeface="Arial"/>
                <a:cs typeface="Arial"/>
              </a:rPr>
              <a:t>2</a:t>
            </a:r>
            <a:r>
              <a:rPr sz="2400" spc="-5" dirty="0">
                <a:latin typeface="Arial"/>
                <a:cs typeface="Arial"/>
              </a:rPr>
              <a:t>-ucundan </a:t>
            </a:r>
            <a:r>
              <a:rPr sz="2400" dirty="0">
                <a:latin typeface="Arial"/>
                <a:cs typeface="Arial"/>
              </a:rPr>
              <a:t>→ </a:t>
            </a:r>
            <a:r>
              <a:rPr sz="2400" spc="-5" dirty="0">
                <a:latin typeface="Arial"/>
                <a:cs typeface="Arial"/>
              </a:rPr>
              <a:t>COO</a:t>
            </a:r>
            <a:r>
              <a:rPr sz="2400" spc="-7" baseline="24305" dirty="0">
                <a:latin typeface="Arial"/>
                <a:cs typeface="Arial"/>
              </a:rPr>
              <a:t>- </a:t>
            </a:r>
            <a:r>
              <a:rPr sz="2400" spc="-5" dirty="0">
                <a:latin typeface="Arial"/>
                <a:cs typeface="Arial"/>
              </a:rPr>
              <a:t>-ucuna  doğru</a:t>
            </a:r>
            <a:r>
              <a:rPr sz="2400" spc="10" dirty="0">
                <a:latin typeface="Arial"/>
                <a:cs typeface="Arial"/>
              </a:rPr>
              <a:t> </a:t>
            </a:r>
            <a:r>
              <a:rPr sz="2400" spc="-5" dirty="0">
                <a:latin typeface="Arial"/>
                <a:cs typeface="Arial"/>
              </a:rPr>
              <a:t>gerçekleşir</a:t>
            </a:r>
            <a:endParaRPr sz="2400">
              <a:latin typeface="Arial"/>
              <a:cs typeface="Arial"/>
            </a:endParaRPr>
          </a:p>
          <a:p>
            <a:pPr marL="285115" indent="-272415">
              <a:lnSpc>
                <a:spcPct val="100000"/>
              </a:lnSpc>
              <a:spcBef>
                <a:spcPts val="2039"/>
              </a:spcBef>
              <a:buClr>
                <a:srgbClr val="FE8637"/>
              </a:buClr>
              <a:buSzPct val="68750"/>
              <a:buFont typeface="Wingdings"/>
              <a:buChar char=""/>
              <a:tabLst>
                <a:tab pos="285750" algn="l"/>
              </a:tabLst>
            </a:pPr>
            <a:r>
              <a:rPr sz="2400" spc="-5" dirty="0">
                <a:latin typeface="Arial"/>
                <a:cs typeface="Arial"/>
              </a:rPr>
              <a:t>Uzama basamağında da </a:t>
            </a:r>
            <a:r>
              <a:rPr sz="2400" b="1" spc="-5" dirty="0">
                <a:solidFill>
                  <a:srgbClr val="7598D9"/>
                </a:solidFill>
                <a:latin typeface="Arial"/>
                <a:cs typeface="Arial"/>
              </a:rPr>
              <a:t>uzama faktörleri </a:t>
            </a:r>
            <a:r>
              <a:rPr sz="2400" spc="-5" dirty="0">
                <a:latin typeface="Arial"/>
                <a:cs typeface="Arial"/>
              </a:rPr>
              <a:t>(</a:t>
            </a:r>
            <a:r>
              <a:rPr sz="2400" b="1" spc="-5" dirty="0">
                <a:latin typeface="Arial"/>
                <a:cs typeface="Arial"/>
              </a:rPr>
              <a:t>e</a:t>
            </a:r>
            <a:r>
              <a:rPr sz="2400" spc="-5" dirty="0">
                <a:latin typeface="Arial"/>
                <a:cs typeface="Arial"/>
              </a:rPr>
              <a:t>longation</a:t>
            </a:r>
            <a:endParaRPr sz="2400">
              <a:latin typeface="Arial"/>
              <a:cs typeface="Arial"/>
            </a:endParaRPr>
          </a:p>
          <a:p>
            <a:pPr marL="285115">
              <a:lnSpc>
                <a:spcPct val="100000"/>
              </a:lnSpc>
              <a:spcBef>
                <a:spcPts val="1440"/>
              </a:spcBef>
            </a:pPr>
            <a:r>
              <a:rPr sz="2400" b="1" spc="-25" dirty="0">
                <a:latin typeface="Arial"/>
                <a:cs typeface="Arial"/>
              </a:rPr>
              <a:t>f</a:t>
            </a:r>
            <a:r>
              <a:rPr sz="2400" spc="-25" dirty="0">
                <a:latin typeface="Arial"/>
                <a:cs typeface="Arial"/>
              </a:rPr>
              <a:t>actor, </a:t>
            </a:r>
            <a:r>
              <a:rPr sz="2400" spc="-5" dirty="0">
                <a:latin typeface="Arial"/>
                <a:cs typeface="Arial"/>
              </a:rPr>
              <a:t>EF) görev</a:t>
            </a:r>
            <a:r>
              <a:rPr sz="2400" spc="25" dirty="0">
                <a:latin typeface="Arial"/>
                <a:cs typeface="Arial"/>
              </a:rPr>
              <a:t> </a:t>
            </a:r>
            <a:r>
              <a:rPr sz="2400" spc="-5" dirty="0">
                <a:latin typeface="Arial"/>
                <a:cs typeface="Arial"/>
              </a:rPr>
              <a:t>alır</a:t>
            </a:r>
            <a:endParaRPr sz="2400">
              <a:latin typeface="Arial"/>
              <a:cs typeface="Aria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3898900" y="1038225"/>
            <a:ext cx="6794500" cy="6019800"/>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165100" y="247712"/>
            <a:ext cx="4271645" cy="4012565"/>
          </a:xfrm>
          <a:prstGeom prst="rect">
            <a:avLst/>
          </a:prstGeom>
        </p:spPr>
        <p:txBody>
          <a:bodyPr vert="horz" wrap="square" lIns="0" tIns="12700" rIns="0" bIns="0" rtlCol="0">
            <a:spAutoFit/>
          </a:bodyPr>
          <a:lstStyle/>
          <a:p>
            <a:pPr marL="355600" marR="5080" indent="-342900">
              <a:lnSpc>
                <a:spcPct val="150000"/>
              </a:lnSpc>
              <a:spcBef>
                <a:spcPts val="100"/>
              </a:spcBef>
              <a:buChar char="•"/>
              <a:tabLst>
                <a:tab pos="354965" algn="l"/>
                <a:tab pos="355600" algn="l"/>
              </a:tabLst>
            </a:pPr>
            <a:r>
              <a:rPr sz="2400" spc="-5" dirty="0">
                <a:latin typeface="Arial"/>
                <a:cs typeface="Arial"/>
              </a:rPr>
              <a:t>Uzayan polipeptid zinciri  daima </a:t>
            </a:r>
            <a:r>
              <a:rPr sz="2400" b="1" dirty="0">
                <a:solidFill>
                  <a:srgbClr val="7598D9"/>
                </a:solidFill>
                <a:latin typeface="Arial"/>
                <a:cs typeface="Arial"/>
              </a:rPr>
              <a:t>P </a:t>
            </a:r>
            <a:r>
              <a:rPr sz="2400" b="1" spc="-5" dirty="0">
                <a:solidFill>
                  <a:srgbClr val="7598D9"/>
                </a:solidFill>
                <a:latin typeface="Arial"/>
                <a:cs typeface="Arial"/>
              </a:rPr>
              <a:t>bölgesinde</a:t>
            </a:r>
            <a:r>
              <a:rPr sz="2400" b="1" spc="-130" dirty="0">
                <a:solidFill>
                  <a:srgbClr val="7598D9"/>
                </a:solidFill>
                <a:latin typeface="Arial"/>
                <a:cs typeface="Arial"/>
              </a:rPr>
              <a:t> </a:t>
            </a:r>
            <a:r>
              <a:rPr sz="2400" spc="-5" dirty="0">
                <a:latin typeface="Arial"/>
                <a:cs typeface="Arial"/>
              </a:rPr>
              <a:t>bulunur</a:t>
            </a:r>
            <a:endParaRPr sz="2400" dirty="0">
              <a:latin typeface="Arial"/>
              <a:cs typeface="Arial"/>
            </a:endParaRPr>
          </a:p>
          <a:p>
            <a:pPr marL="355600" marR="61594" indent="-342900">
              <a:lnSpc>
                <a:spcPct val="150000"/>
              </a:lnSpc>
              <a:spcBef>
                <a:spcPts val="1150"/>
              </a:spcBef>
              <a:buChar char="•"/>
              <a:tabLst>
                <a:tab pos="354965" algn="l"/>
                <a:tab pos="355600" algn="l"/>
              </a:tabLst>
            </a:pPr>
            <a:r>
              <a:rPr sz="2400" spc="-5" dirty="0">
                <a:latin typeface="Arial"/>
                <a:cs typeface="Arial"/>
              </a:rPr>
              <a:t>Bir sonraki kodonun  komplementer antikodonunu  taşıyan aminoaçil-tRNA, EF-  </a:t>
            </a:r>
            <a:r>
              <a:rPr sz="2400" spc="-50" dirty="0">
                <a:latin typeface="Arial"/>
                <a:cs typeface="Arial"/>
              </a:rPr>
              <a:t>Tu </a:t>
            </a:r>
            <a:r>
              <a:rPr sz="2400" spc="-5" dirty="0">
                <a:latin typeface="Arial"/>
                <a:cs typeface="Arial"/>
              </a:rPr>
              <a:t>aracılığı </a:t>
            </a:r>
            <a:r>
              <a:rPr sz="2400" dirty="0">
                <a:latin typeface="Arial"/>
                <a:cs typeface="Arial"/>
              </a:rPr>
              <a:t>ile </a:t>
            </a:r>
            <a:r>
              <a:rPr sz="2400" b="1" dirty="0">
                <a:solidFill>
                  <a:srgbClr val="FE8637"/>
                </a:solidFill>
                <a:latin typeface="Arial"/>
                <a:cs typeface="Arial"/>
              </a:rPr>
              <a:t>A </a:t>
            </a:r>
            <a:r>
              <a:rPr sz="2400" b="1" spc="-5" dirty="0">
                <a:solidFill>
                  <a:srgbClr val="FE8637"/>
                </a:solidFill>
                <a:latin typeface="Arial"/>
                <a:cs typeface="Arial"/>
              </a:rPr>
              <a:t>bölgesine </a:t>
            </a:r>
            <a:r>
              <a:rPr sz="2400" b="1" spc="-5" dirty="0">
                <a:latin typeface="Arial"/>
                <a:cs typeface="Arial"/>
              </a:rPr>
              <a:t> </a:t>
            </a:r>
            <a:r>
              <a:rPr sz="2400" spc="-5" dirty="0">
                <a:latin typeface="Arial"/>
                <a:cs typeface="Arial"/>
              </a:rPr>
              <a:t>bağlanır</a:t>
            </a:r>
            <a:endParaRPr sz="2400" dirty="0">
              <a:latin typeface="Arial"/>
              <a:cs typeface="Aria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3898900" y="2453322"/>
            <a:ext cx="6762531" cy="5109528"/>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317500" y="428625"/>
            <a:ext cx="4758690" cy="3788217"/>
          </a:xfrm>
          <a:prstGeom prst="rect">
            <a:avLst/>
          </a:prstGeom>
        </p:spPr>
        <p:txBody>
          <a:bodyPr vert="horz" wrap="square" lIns="0" tIns="12700" rIns="0" bIns="0" rtlCol="0">
            <a:spAutoFit/>
          </a:bodyPr>
          <a:lstStyle/>
          <a:p>
            <a:pPr marL="355600" marR="28575" indent="-342900">
              <a:lnSpc>
                <a:spcPct val="150000"/>
              </a:lnSpc>
              <a:spcBef>
                <a:spcPts val="100"/>
              </a:spcBef>
              <a:buChar char="•"/>
              <a:tabLst>
                <a:tab pos="354965" algn="l"/>
                <a:tab pos="355600" algn="l"/>
              </a:tabLst>
            </a:pPr>
            <a:r>
              <a:rPr sz="2000" spc="-10" dirty="0">
                <a:latin typeface="Arial"/>
                <a:cs typeface="Arial"/>
              </a:rPr>
              <a:t>Düzgün </a:t>
            </a:r>
            <a:r>
              <a:rPr sz="2000" spc="-5" dirty="0">
                <a:latin typeface="Arial"/>
                <a:cs typeface="Arial"/>
              </a:rPr>
              <a:t>bir kodon-antikodon etkileşimi  gerçekleştiğinde </a:t>
            </a:r>
            <a:r>
              <a:rPr sz="2000" spc="-20" dirty="0">
                <a:latin typeface="Arial"/>
                <a:cs typeface="Arial"/>
              </a:rPr>
              <a:t>EF-Tu </a:t>
            </a:r>
            <a:r>
              <a:rPr sz="2000" b="1" spc="-10" dirty="0">
                <a:solidFill>
                  <a:srgbClr val="FE8637"/>
                </a:solidFill>
                <a:latin typeface="Arial"/>
                <a:cs typeface="Arial"/>
              </a:rPr>
              <a:t>GTP</a:t>
            </a:r>
            <a:r>
              <a:rPr sz="2000" spc="-10" dirty="0">
                <a:latin typeface="Arial"/>
                <a:cs typeface="Arial"/>
              </a:rPr>
              <a:t>’den enerji  </a:t>
            </a:r>
            <a:r>
              <a:rPr sz="2000" spc="-5" dirty="0">
                <a:latin typeface="Arial"/>
                <a:cs typeface="Arial"/>
              </a:rPr>
              <a:t>sağlayarak </a:t>
            </a:r>
            <a:r>
              <a:rPr sz="2000" spc="-20" dirty="0">
                <a:latin typeface="Arial"/>
                <a:cs typeface="Arial"/>
              </a:rPr>
              <a:t>aa-tRNA’yı </a:t>
            </a:r>
            <a:r>
              <a:rPr sz="2000" spc="-5" dirty="0">
                <a:solidFill>
                  <a:srgbClr val="FE8637"/>
                </a:solidFill>
                <a:latin typeface="Arial"/>
                <a:cs typeface="Arial"/>
              </a:rPr>
              <a:t>A </a:t>
            </a:r>
            <a:r>
              <a:rPr sz="2000" spc="-10" dirty="0">
                <a:solidFill>
                  <a:srgbClr val="FE8637"/>
                </a:solidFill>
                <a:latin typeface="Arial"/>
                <a:cs typeface="Arial"/>
              </a:rPr>
              <a:t>bölgesine </a:t>
            </a:r>
            <a:r>
              <a:rPr sz="2000" spc="-10" dirty="0">
                <a:latin typeface="Arial"/>
                <a:cs typeface="Arial"/>
              </a:rPr>
              <a:t> </a:t>
            </a:r>
            <a:r>
              <a:rPr sz="2000" spc="-5" dirty="0">
                <a:latin typeface="Arial"/>
                <a:cs typeface="Arial"/>
              </a:rPr>
              <a:t>yerleştirir</a:t>
            </a:r>
            <a:endParaRPr sz="2000" dirty="0">
              <a:latin typeface="Arial"/>
              <a:cs typeface="Arial"/>
            </a:endParaRPr>
          </a:p>
          <a:p>
            <a:pPr>
              <a:lnSpc>
                <a:spcPct val="100000"/>
              </a:lnSpc>
              <a:spcBef>
                <a:spcPts val="30"/>
              </a:spcBef>
              <a:buFont typeface="Arial"/>
              <a:buChar char="•"/>
            </a:pPr>
            <a:endParaRPr sz="1850" dirty="0">
              <a:latin typeface="Times New Roman"/>
              <a:cs typeface="Times New Roman"/>
            </a:endParaRPr>
          </a:p>
          <a:p>
            <a:pPr marL="355600" indent="-342900">
              <a:lnSpc>
                <a:spcPct val="100000"/>
              </a:lnSpc>
              <a:buChar char="•"/>
              <a:tabLst>
                <a:tab pos="355600" algn="l"/>
                <a:tab pos="356235" algn="l"/>
              </a:tabLst>
            </a:pPr>
            <a:r>
              <a:rPr sz="2000" spc="-20" dirty="0">
                <a:latin typeface="Arial"/>
                <a:cs typeface="Arial"/>
              </a:rPr>
              <a:t>EF-Tu </a:t>
            </a:r>
            <a:r>
              <a:rPr sz="2000" spc="-5" dirty="0">
                <a:latin typeface="Arial"/>
                <a:cs typeface="Arial"/>
              </a:rPr>
              <a:t>GDP </a:t>
            </a:r>
            <a:r>
              <a:rPr sz="2000" spc="-10" dirty="0">
                <a:latin typeface="Arial"/>
                <a:cs typeface="Arial"/>
              </a:rPr>
              <a:t>bölgeden</a:t>
            </a:r>
            <a:r>
              <a:rPr sz="2000" spc="15" dirty="0">
                <a:latin typeface="Arial"/>
                <a:cs typeface="Arial"/>
              </a:rPr>
              <a:t> </a:t>
            </a:r>
            <a:r>
              <a:rPr sz="2000" spc="-5" dirty="0">
                <a:latin typeface="Arial"/>
                <a:cs typeface="Arial"/>
              </a:rPr>
              <a:t>ayrılır</a:t>
            </a:r>
            <a:endParaRPr sz="2000" dirty="0">
              <a:latin typeface="Arial"/>
              <a:cs typeface="Arial"/>
            </a:endParaRPr>
          </a:p>
          <a:p>
            <a:pPr marL="355600" marR="247015" indent="-342900">
              <a:lnSpc>
                <a:spcPct val="150000"/>
              </a:lnSpc>
              <a:spcBef>
                <a:spcPts val="960"/>
              </a:spcBef>
              <a:buChar char="•"/>
              <a:tabLst>
                <a:tab pos="355600" algn="l"/>
                <a:tab pos="356235" algn="l"/>
              </a:tabLst>
            </a:pPr>
            <a:r>
              <a:rPr sz="2000" spc="-5" dirty="0">
                <a:latin typeface="Arial"/>
                <a:cs typeface="Arial"/>
              </a:rPr>
              <a:t>Bu </a:t>
            </a:r>
            <a:r>
              <a:rPr sz="2000" spc="-10" dirty="0">
                <a:latin typeface="Arial"/>
                <a:cs typeface="Arial"/>
              </a:rPr>
              <a:t>basamak </a:t>
            </a:r>
            <a:r>
              <a:rPr sz="2000" spc="-5" dirty="0">
                <a:latin typeface="Arial"/>
                <a:cs typeface="Arial"/>
              </a:rPr>
              <a:t>translasyonun en yavaş  basamağıdır</a:t>
            </a:r>
            <a:endParaRPr sz="2000" dirty="0">
              <a:latin typeface="Arial"/>
              <a:cs typeface="Arial"/>
            </a:endParaRPr>
          </a:p>
          <a:p>
            <a:pPr>
              <a:lnSpc>
                <a:spcPct val="100000"/>
              </a:lnSpc>
              <a:spcBef>
                <a:spcPts val="35"/>
              </a:spcBef>
              <a:buFont typeface="Arial"/>
              <a:buChar char="•"/>
            </a:pPr>
            <a:endParaRPr sz="1850" dirty="0">
              <a:latin typeface="Times New Roman"/>
              <a:cs typeface="Times New Roman"/>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4508500" y="504825"/>
            <a:ext cx="6044565" cy="6530209"/>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241300" y="352425"/>
            <a:ext cx="4407535" cy="2192655"/>
          </a:xfrm>
          <a:prstGeom prst="rect">
            <a:avLst/>
          </a:prstGeom>
        </p:spPr>
        <p:txBody>
          <a:bodyPr vert="horz" wrap="square" lIns="0" tIns="12700" rIns="0" bIns="0" rtlCol="0">
            <a:spAutoFit/>
          </a:bodyPr>
          <a:lstStyle/>
          <a:p>
            <a:pPr marL="355600" marR="271145" indent="-342900">
              <a:lnSpc>
                <a:spcPct val="150000"/>
              </a:lnSpc>
              <a:spcBef>
                <a:spcPts val="100"/>
              </a:spcBef>
              <a:buChar char="•"/>
              <a:tabLst>
                <a:tab pos="354965" algn="l"/>
                <a:tab pos="355600" algn="l"/>
              </a:tabLst>
            </a:pPr>
            <a:r>
              <a:rPr sz="1800" spc="-5" dirty="0">
                <a:latin typeface="Arial"/>
                <a:cs typeface="Arial"/>
              </a:rPr>
              <a:t>İki aminoasit arasındaki peptid </a:t>
            </a:r>
            <a:r>
              <a:rPr sz="1800" dirty="0">
                <a:latin typeface="Arial"/>
                <a:cs typeface="Arial"/>
              </a:rPr>
              <a:t>bağını  ribozomun </a:t>
            </a:r>
            <a:r>
              <a:rPr sz="1800" spc="-5" dirty="0">
                <a:latin typeface="Arial"/>
                <a:cs typeface="Arial"/>
              </a:rPr>
              <a:t>50S büyük alt biriminde  </a:t>
            </a:r>
            <a:r>
              <a:rPr sz="1800" dirty="0">
                <a:latin typeface="Arial"/>
                <a:cs typeface="Arial"/>
              </a:rPr>
              <a:t>bulunan </a:t>
            </a:r>
            <a:r>
              <a:rPr sz="1800" b="1" dirty="0">
                <a:solidFill>
                  <a:srgbClr val="7598D9"/>
                </a:solidFill>
                <a:latin typeface="Arial"/>
                <a:cs typeface="Arial"/>
              </a:rPr>
              <a:t>23S rRNA</a:t>
            </a:r>
            <a:r>
              <a:rPr sz="1800" b="1" spc="-40" dirty="0">
                <a:solidFill>
                  <a:srgbClr val="7598D9"/>
                </a:solidFill>
                <a:latin typeface="Arial"/>
                <a:cs typeface="Arial"/>
              </a:rPr>
              <a:t> </a:t>
            </a:r>
            <a:r>
              <a:rPr sz="1800" dirty="0">
                <a:latin typeface="Arial"/>
                <a:cs typeface="Arial"/>
              </a:rPr>
              <a:t>oluşturur</a:t>
            </a:r>
          </a:p>
          <a:p>
            <a:pPr marL="355600" marR="5080" indent="-342900">
              <a:lnSpc>
                <a:spcPct val="150000"/>
              </a:lnSpc>
              <a:spcBef>
                <a:spcPts val="865"/>
              </a:spcBef>
              <a:buChar char="•"/>
              <a:tabLst>
                <a:tab pos="354965" algn="l"/>
                <a:tab pos="356235" algn="l"/>
              </a:tabLst>
            </a:pPr>
            <a:r>
              <a:rPr sz="1800" spc="-5" dirty="0">
                <a:latin typeface="Arial"/>
                <a:cs typeface="Arial"/>
              </a:rPr>
              <a:t>Peptid bağının oluşturulmasından </a:t>
            </a:r>
            <a:r>
              <a:rPr sz="1800" dirty="0">
                <a:latin typeface="Arial"/>
                <a:cs typeface="Arial"/>
              </a:rPr>
              <a:t>sonra  ribozom RNA </a:t>
            </a:r>
            <a:r>
              <a:rPr sz="1800" spc="-5" dirty="0">
                <a:latin typeface="Arial"/>
                <a:cs typeface="Arial"/>
              </a:rPr>
              <a:t>üzerinden ileri</a:t>
            </a:r>
            <a:r>
              <a:rPr sz="1800" spc="-170" dirty="0">
                <a:latin typeface="Arial"/>
                <a:cs typeface="Arial"/>
              </a:rPr>
              <a:t> </a:t>
            </a:r>
            <a:r>
              <a:rPr sz="1800" dirty="0">
                <a:latin typeface="Arial"/>
                <a:cs typeface="Arial"/>
              </a:rPr>
              <a:t>kayar</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2755900" y="2105024"/>
            <a:ext cx="7696200" cy="5457825"/>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0" y="638682"/>
            <a:ext cx="3702050" cy="3399790"/>
          </a:xfrm>
          <a:prstGeom prst="rect">
            <a:avLst/>
          </a:prstGeom>
        </p:spPr>
        <p:txBody>
          <a:bodyPr vert="horz" wrap="square" lIns="0" tIns="12700" rIns="0" bIns="0" rtlCol="0">
            <a:spAutoFit/>
          </a:bodyPr>
          <a:lstStyle/>
          <a:p>
            <a:pPr marL="330200">
              <a:lnSpc>
                <a:spcPct val="100000"/>
              </a:lnSpc>
              <a:spcBef>
                <a:spcPts val="100"/>
              </a:spcBef>
            </a:pPr>
            <a:r>
              <a:rPr sz="1800" dirty="0">
                <a:latin typeface="Arial"/>
                <a:cs typeface="Arial"/>
              </a:rPr>
              <a:t>Sonuç</a:t>
            </a:r>
            <a:r>
              <a:rPr sz="1800" spc="-15" dirty="0">
                <a:latin typeface="Arial"/>
                <a:cs typeface="Arial"/>
              </a:rPr>
              <a:t> </a:t>
            </a:r>
            <a:r>
              <a:rPr sz="1800" spc="-5" dirty="0">
                <a:latin typeface="Arial"/>
                <a:cs typeface="Arial"/>
              </a:rPr>
              <a:t>olarak;</a:t>
            </a:r>
            <a:endParaRPr sz="1800" dirty="0">
              <a:latin typeface="Arial"/>
              <a:cs typeface="Arial"/>
            </a:endParaRPr>
          </a:p>
          <a:p>
            <a:pPr marL="355600" marR="5080" indent="-342900">
              <a:lnSpc>
                <a:spcPct val="150000"/>
              </a:lnSpc>
              <a:spcBef>
                <a:spcPts val="865"/>
              </a:spcBef>
              <a:buChar char="•"/>
              <a:tabLst>
                <a:tab pos="354965" algn="l"/>
                <a:tab pos="355600" algn="l"/>
              </a:tabLst>
            </a:pPr>
            <a:r>
              <a:rPr sz="1800" spc="-45" dirty="0">
                <a:latin typeface="Arial"/>
                <a:cs typeface="Arial"/>
              </a:rPr>
              <a:t>Yeni </a:t>
            </a:r>
            <a:r>
              <a:rPr sz="1800" dirty="0">
                <a:latin typeface="Arial"/>
                <a:cs typeface="Arial"/>
              </a:rPr>
              <a:t>gelen ve uzamaya</a:t>
            </a:r>
            <a:r>
              <a:rPr sz="1800" spc="-55" dirty="0">
                <a:latin typeface="Arial"/>
                <a:cs typeface="Arial"/>
              </a:rPr>
              <a:t> </a:t>
            </a:r>
            <a:r>
              <a:rPr sz="1800" dirty="0">
                <a:latin typeface="Arial"/>
                <a:cs typeface="Arial"/>
              </a:rPr>
              <a:t>başlayan  polipeptid zincirini taşıyan tRNA </a:t>
            </a:r>
            <a:r>
              <a:rPr sz="1800" dirty="0">
                <a:solidFill>
                  <a:srgbClr val="FE8637"/>
                </a:solidFill>
                <a:latin typeface="Arial"/>
                <a:cs typeface="Arial"/>
              </a:rPr>
              <a:t> </a:t>
            </a:r>
            <a:r>
              <a:rPr sz="1800" b="1" dirty="0">
                <a:solidFill>
                  <a:srgbClr val="FE8637"/>
                </a:solidFill>
                <a:latin typeface="Arial"/>
                <a:cs typeface="Arial"/>
              </a:rPr>
              <a:t>P </a:t>
            </a:r>
            <a:r>
              <a:rPr sz="1800" b="1" spc="-5" dirty="0">
                <a:solidFill>
                  <a:srgbClr val="FE8637"/>
                </a:solidFill>
                <a:latin typeface="Arial"/>
                <a:cs typeface="Arial"/>
              </a:rPr>
              <a:t>bölgesine</a:t>
            </a:r>
            <a:r>
              <a:rPr sz="1800" b="1" spc="-45" dirty="0">
                <a:solidFill>
                  <a:srgbClr val="FE8637"/>
                </a:solidFill>
                <a:latin typeface="Arial"/>
                <a:cs typeface="Arial"/>
              </a:rPr>
              <a:t> </a:t>
            </a:r>
            <a:r>
              <a:rPr sz="1800" dirty="0">
                <a:latin typeface="Arial"/>
                <a:cs typeface="Arial"/>
              </a:rPr>
              <a:t>geçer</a:t>
            </a:r>
          </a:p>
          <a:p>
            <a:pPr marL="355600" marR="365760" indent="-342900">
              <a:lnSpc>
                <a:spcPct val="150000"/>
              </a:lnSpc>
              <a:spcBef>
                <a:spcPts val="860"/>
              </a:spcBef>
              <a:buChar char="•"/>
              <a:tabLst>
                <a:tab pos="354965" algn="l"/>
                <a:tab pos="355600" algn="l"/>
              </a:tabLst>
            </a:pPr>
            <a:r>
              <a:rPr sz="1800" dirty="0">
                <a:latin typeface="Arial"/>
                <a:cs typeface="Arial"/>
              </a:rPr>
              <a:t>Daha önce polipeptid</a:t>
            </a:r>
            <a:r>
              <a:rPr sz="1800" spc="-130" dirty="0">
                <a:latin typeface="Arial"/>
                <a:cs typeface="Arial"/>
              </a:rPr>
              <a:t> </a:t>
            </a:r>
            <a:r>
              <a:rPr sz="1800" dirty="0">
                <a:latin typeface="Arial"/>
                <a:cs typeface="Arial"/>
              </a:rPr>
              <a:t>zincirini  </a:t>
            </a:r>
            <a:r>
              <a:rPr sz="1800" spc="-5" dirty="0">
                <a:latin typeface="Arial"/>
                <a:cs typeface="Arial"/>
              </a:rPr>
              <a:t>taşımış </a:t>
            </a:r>
            <a:r>
              <a:rPr sz="1800" dirty="0">
                <a:latin typeface="Arial"/>
                <a:cs typeface="Arial"/>
              </a:rPr>
              <a:t>olan tRNA ise </a:t>
            </a:r>
            <a:r>
              <a:rPr sz="1800" b="1" dirty="0">
                <a:solidFill>
                  <a:srgbClr val="FE8637"/>
                </a:solidFill>
                <a:latin typeface="Arial"/>
                <a:cs typeface="Arial"/>
              </a:rPr>
              <a:t>E  </a:t>
            </a:r>
            <a:r>
              <a:rPr sz="1800" b="1" spc="-5" dirty="0">
                <a:solidFill>
                  <a:srgbClr val="FE8637"/>
                </a:solidFill>
                <a:latin typeface="Arial"/>
                <a:cs typeface="Arial"/>
              </a:rPr>
              <a:t>bölgesine </a:t>
            </a:r>
            <a:r>
              <a:rPr sz="1800" spc="-5" dirty="0">
                <a:latin typeface="Arial"/>
                <a:cs typeface="Arial"/>
              </a:rPr>
              <a:t>geçer </a:t>
            </a:r>
            <a:r>
              <a:rPr sz="1800" dirty="0">
                <a:latin typeface="Arial"/>
                <a:cs typeface="Arial"/>
              </a:rPr>
              <a:t>ve sonra E  bölgesinden serbest</a:t>
            </a:r>
            <a:r>
              <a:rPr sz="1800" spc="-60" dirty="0">
                <a:latin typeface="Arial"/>
                <a:cs typeface="Arial"/>
              </a:rPr>
              <a:t> </a:t>
            </a:r>
            <a:r>
              <a:rPr sz="1800" spc="-5" dirty="0">
                <a:latin typeface="Arial"/>
                <a:cs typeface="Arial"/>
              </a:rPr>
              <a:t>bırakılır</a:t>
            </a:r>
            <a:endParaRPr sz="1800" dirty="0">
              <a:latin typeface="Arial"/>
              <a:cs typeface="Aria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5712840" y="1114425"/>
            <a:ext cx="4434460" cy="3968651"/>
          </a:xfrm>
          <a:prstGeom prst="rect">
            <a:avLst/>
          </a:prstGeom>
        </p:spPr>
        <p:txBody>
          <a:bodyPr vert="horz" wrap="square" lIns="0" tIns="12065" rIns="0" bIns="0" rtlCol="0">
            <a:spAutoFit/>
          </a:bodyPr>
          <a:lstStyle/>
          <a:p>
            <a:pPr marL="287020" indent="-274320">
              <a:lnSpc>
                <a:spcPct val="100000"/>
              </a:lnSpc>
              <a:spcBef>
                <a:spcPts val="95"/>
              </a:spcBef>
              <a:buClr>
                <a:srgbClr val="FE8637"/>
              </a:buClr>
              <a:buSzPct val="70000"/>
              <a:buFont typeface="Wingdings"/>
              <a:buChar char=""/>
              <a:tabLst>
                <a:tab pos="287020" algn="l"/>
              </a:tabLst>
            </a:pPr>
            <a:r>
              <a:rPr sz="2000" b="1" spc="-10" dirty="0">
                <a:latin typeface="Arial"/>
                <a:cs typeface="Arial"/>
              </a:rPr>
              <a:t>3-SONLANMA</a:t>
            </a:r>
            <a:endParaRPr sz="2000" dirty="0">
              <a:latin typeface="Arial"/>
              <a:cs typeface="Arial"/>
            </a:endParaRPr>
          </a:p>
          <a:p>
            <a:pPr marL="287020" marR="31750" indent="-274320">
              <a:lnSpc>
                <a:spcPct val="140000"/>
              </a:lnSpc>
              <a:spcBef>
                <a:spcPts val="685"/>
              </a:spcBef>
              <a:buClr>
                <a:srgbClr val="FE8637"/>
              </a:buClr>
              <a:buSzPct val="68421"/>
              <a:buFont typeface="Wingdings"/>
              <a:buChar char=""/>
              <a:tabLst>
                <a:tab pos="287020" algn="l"/>
              </a:tabLst>
            </a:pPr>
            <a:r>
              <a:rPr sz="1900" spc="-5" dirty="0">
                <a:latin typeface="Arial"/>
                <a:cs typeface="Arial"/>
              </a:rPr>
              <a:t>Uzama basamağı </a:t>
            </a:r>
            <a:r>
              <a:rPr sz="1900" dirty="0">
                <a:latin typeface="Arial"/>
                <a:cs typeface="Arial"/>
              </a:rPr>
              <a:t>mRNA  </a:t>
            </a:r>
            <a:r>
              <a:rPr sz="1900" spc="-5" dirty="0">
                <a:latin typeface="Arial"/>
                <a:cs typeface="Arial"/>
              </a:rPr>
              <a:t>üzerindeki ilk </a:t>
            </a:r>
            <a:r>
              <a:rPr sz="1900" b="1" spc="-10" dirty="0">
                <a:solidFill>
                  <a:srgbClr val="E75C01"/>
                </a:solidFill>
                <a:latin typeface="Arial"/>
                <a:cs typeface="Arial"/>
              </a:rPr>
              <a:t>STOP </a:t>
            </a:r>
            <a:r>
              <a:rPr sz="1900" b="1" dirty="0">
                <a:solidFill>
                  <a:srgbClr val="E75C01"/>
                </a:solidFill>
                <a:latin typeface="Arial"/>
                <a:cs typeface="Arial"/>
              </a:rPr>
              <a:t>kodonuna </a:t>
            </a:r>
            <a:r>
              <a:rPr sz="1900" b="1" dirty="0">
                <a:latin typeface="Arial"/>
                <a:cs typeface="Arial"/>
              </a:rPr>
              <a:t> </a:t>
            </a:r>
            <a:r>
              <a:rPr sz="1900" spc="-5" dirty="0">
                <a:latin typeface="Arial"/>
                <a:cs typeface="Arial"/>
              </a:rPr>
              <a:t>ulaşılana kadar devam</a:t>
            </a:r>
            <a:r>
              <a:rPr sz="1900" spc="35" dirty="0">
                <a:latin typeface="Arial"/>
                <a:cs typeface="Arial"/>
              </a:rPr>
              <a:t> </a:t>
            </a:r>
            <a:r>
              <a:rPr sz="1900" spc="-25" dirty="0">
                <a:latin typeface="Arial"/>
                <a:cs typeface="Arial"/>
              </a:rPr>
              <a:t>eder.</a:t>
            </a:r>
            <a:endParaRPr sz="1900" dirty="0">
              <a:latin typeface="Arial"/>
              <a:cs typeface="Arial"/>
            </a:endParaRPr>
          </a:p>
          <a:p>
            <a:pPr>
              <a:lnSpc>
                <a:spcPct val="100000"/>
              </a:lnSpc>
              <a:spcBef>
                <a:spcPts val="10"/>
              </a:spcBef>
              <a:buChar char=""/>
            </a:pPr>
            <a:endParaRPr sz="1700" dirty="0">
              <a:latin typeface="Times New Roman"/>
              <a:cs typeface="Times New Roman"/>
            </a:endParaRPr>
          </a:p>
          <a:p>
            <a:pPr marL="353695" indent="-340995">
              <a:lnSpc>
                <a:spcPct val="100000"/>
              </a:lnSpc>
              <a:buClr>
                <a:srgbClr val="FE8637"/>
              </a:buClr>
              <a:buSzPct val="68421"/>
              <a:buFont typeface="Wingdings"/>
              <a:buChar char=""/>
              <a:tabLst>
                <a:tab pos="353695" algn="l"/>
                <a:tab pos="354330" algn="l"/>
              </a:tabLst>
            </a:pPr>
            <a:r>
              <a:rPr sz="1900" spc="-5" dirty="0">
                <a:latin typeface="Arial"/>
                <a:cs typeface="Arial"/>
              </a:rPr>
              <a:t>Polipeptid sentezi </a:t>
            </a:r>
            <a:r>
              <a:rPr sz="1900" dirty="0">
                <a:latin typeface="Arial"/>
                <a:cs typeface="Arial"/>
              </a:rPr>
              <a:t>o</a:t>
            </a:r>
            <a:r>
              <a:rPr sz="1900" spc="20" dirty="0">
                <a:latin typeface="Arial"/>
                <a:cs typeface="Arial"/>
              </a:rPr>
              <a:t> </a:t>
            </a:r>
            <a:r>
              <a:rPr sz="1900" spc="-5" dirty="0">
                <a:latin typeface="Arial"/>
                <a:cs typeface="Arial"/>
              </a:rPr>
              <a:t>anda</a:t>
            </a:r>
            <a:endParaRPr sz="1900" dirty="0">
              <a:latin typeface="Arial"/>
              <a:cs typeface="Arial"/>
            </a:endParaRPr>
          </a:p>
          <a:p>
            <a:pPr marL="287020">
              <a:lnSpc>
                <a:spcPct val="100000"/>
              </a:lnSpc>
              <a:spcBef>
                <a:spcPts val="915"/>
              </a:spcBef>
            </a:pPr>
            <a:r>
              <a:rPr sz="1900" b="1" spc="-5" dirty="0">
                <a:solidFill>
                  <a:srgbClr val="FE8637"/>
                </a:solidFill>
                <a:latin typeface="Arial"/>
                <a:cs typeface="Arial"/>
              </a:rPr>
              <a:t>sonlanma </a:t>
            </a:r>
            <a:r>
              <a:rPr sz="1900" b="1" dirty="0">
                <a:solidFill>
                  <a:srgbClr val="FE8637"/>
                </a:solidFill>
                <a:latin typeface="Arial"/>
                <a:cs typeface="Arial"/>
              </a:rPr>
              <a:t>basamağı </a:t>
            </a:r>
            <a:r>
              <a:rPr sz="1900" spc="-5" dirty="0">
                <a:latin typeface="Arial"/>
                <a:cs typeface="Arial"/>
              </a:rPr>
              <a:t>ile</a:t>
            </a:r>
            <a:r>
              <a:rPr sz="1900" spc="-25" dirty="0">
                <a:latin typeface="Arial"/>
                <a:cs typeface="Arial"/>
              </a:rPr>
              <a:t> </a:t>
            </a:r>
            <a:r>
              <a:rPr sz="1900" spc="-5" dirty="0">
                <a:latin typeface="Arial"/>
                <a:cs typeface="Arial"/>
              </a:rPr>
              <a:t>bitirilir</a:t>
            </a:r>
            <a:endParaRPr sz="1900" dirty="0">
              <a:latin typeface="Arial"/>
              <a:cs typeface="Arial"/>
            </a:endParaRPr>
          </a:p>
          <a:p>
            <a:pPr marL="287020" marR="5080" indent="-274320">
              <a:lnSpc>
                <a:spcPct val="140000"/>
              </a:lnSpc>
              <a:spcBef>
                <a:spcPts val="1055"/>
              </a:spcBef>
              <a:buClr>
                <a:srgbClr val="FE8637"/>
              </a:buClr>
              <a:buSzPct val="68421"/>
              <a:buFont typeface="Wingdings"/>
              <a:buChar char=""/>
              <a:tabLst>
                <a:tab pos="287020" algn="l"/>
              </a:tabLst>
            </a:pPr>
            <a:r>
              <a:rPr sz="1900" spc="-5" dirty="0">
                <a:latin typeface="Arial"/>
                <a:cs typeface="Arial"/>
              </a:rPr>
              <a:t>Sonlama işlemi için </a:t>
            </a:r>
            <a:r>
              <a:rPr sz="1900" b="1" spc="-5" dirty="0">
                <a:solidFill>
                  <a:srgbClr val="7598D9"/>
                </a:solidFill>
                <a:latin typeface="Arial"/>
                <a:cs typeface="Arial"/>
              </a:rPr>
              <a:t>sonlanma  faktörleri </a:t>
            </a:r>
            <a:r>
              <a:rPr sz="1900" dirty="0">
                <a:latin typeface="Arial"/>
                <a:cs typeface="Arial"/>
              </a:rPr>
              <a:t>(releasing </a:t>
            </a:r>
            <a:r>
              <a:rPr sz="1900" spc="-20" dirty="0">
                <a:latin typeface="Arial"/>
                <a:cs typeface="Arial"/>
              </a:rPr>
              <a:t>factor, </a:t>
            </a:r>
            <a:r>
              <a:rPr sz="1900" dirty="0">
                <a:latin typeface="Arial"/>
                <a:cs typeface="Arial"/>
              </a:rPr>
              <a:t>RF)  gereklidir</a:t>
            </a:r>
          </a:p>
        </p:txBody>
      </p:sp>
      <p:sp>
        <p:nvSpPr>
          <p:cNvPr id="9" name="object 9"/>
          <p:cNvSpPr/>
          <p:nvPr/>
        </p:nvSpPr>
        <p:spPr>
          <a:xfrm>
            <a:off x="0" y="428625"/>
            <a:ext cx="5517391" cy="621604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316912" y="695825"/>
            <a:ext cx="3613350" cy="5059602"/>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5497207" y="1129848"/>
            <a:ext cx="4111625" cy="3865879"/>
          </a:xfrm>
          <a:prstGeom prst="rect">
            <a:avLst/>
          </a:prstGeom>
        </p:spPr>
        <p:txBody>
          <a:bodyPr vert="horz" wrap="square" lIns="0" tIns="12700" rIns="0" bIns="0" rtlCol="0">
            <a:spAutoFit/>
          </a:bodyPr>
          <a:lstStyle/>
          <a:p>
            <a:pPr marL="355600" marR="5080" indent="-342900">
              <a:lnSpc>
                <a:spcPct val="150000"/>
              </a:lnSpc>
              <a:spcBef>
                <a:spcPts val="100"/>
              </a:spcBef>
              <a:buChar char="•"/>
              <a:tabLst>
                <a:tab pos="354965" algn="l"/>
                <a:tab pos="355600" algn="l"/>
              </a:tabLst>
            </a:pPr>
            <a:r>
              <a:rPr sz="2800" spc="-70" dirty="0">
                <a:latin typeface="Arial"/>
                <a:cs typeface="Arial"/>
              </a:rPr>
              <a:t>Yeni </a:t>
            </a:r>
            <a:r>
              <a:rPr sz="2800" dirty="0">
                <a:latin typeface="Arial"/>
                <a:cs typeface="Arial"/>
              </a:rPr>
              <a:t>sentezlenmiş  polipeptid </a:t>
            </a:r>
            <a:r>
              <a:rPr sz="2800" dirty="0" err="1">
                <a:latin typeface="Arial"/>
                <a:cs typeface="Arial"/>
              </a:rPr>
              <a:t>zinciri</a:t>
            </a:r>
            <a:r>
              <a:rPr sz="2800" dirty="0">
                <a:latin typeface="Arial"/>
                <a:cs typeface="Arial"/>
              </a:rPr>
              <a:t> </a:t>
            </a:r>
            <a:r>
              <a:rPr sz="2800" dirty="0" err="1" smtClean="0">
                <a:latin typeface="Arial"/>
                <a:cs typeface="Arial"/>
              </a:rPr>
              <a:t>kompleksten</a:t>
            </a:r>
            <a:r>
              <a:rPr sz="2800" spc="-80" dirty="0" smtClean="0">
                <a:latin typeface="Arial"/>
                <a:cs typeface="Arial"/>
              </a:rPr>
              <a:t> </a:t>
            </a:r>
            <a:r>
              <a:rPr sz="2800" dirty="0">
                <a:latin typeface="Arial"/>
                <a:cs typeface="Arial"/>
              </a:rPr>
              <a:t>ayrıldıktan  sonra, kompleksi  oluşturan komponentler  birbirinden</a:t>
            </a:r>
            <a:r>
              <a:rPr sz="2800" spc="10" dirty="0">
                <a:latin typeface="Arial"/>
                <a:cs typeface="Arial"/>
              </a:rPr>
              <a:t> </a:t>
            </a:r>
            <a:r>
              <a:rPr sz="2800" spc="-40" dirty="0">
                <a:latin typeface="Arial"/>
                <a:cs typeface="Arial"/>
              </a:rPr>
              <a:t>ayrılır.</a:t>
            </a:r>
            <a:endParaRPr sz="2800" dirty="0">
              <a:latin typeface="Arial"/>
              <a:cs typeface="Aria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6261100" y="733425"/>
            <a:ext cx="4222750" cy="4402455"/>
          </a:xfrm>
          <a:prstGeom prst="rect">
            <a:avLst/>
          </a:prstGeom>
        </p:spPr>
        <p:txBody>
          <a:bodyPr vert="horz" wrap="square" lIns="0" tIns="12700" rIns="0" bIns="0" rtlCol="0">
            <a:spAutoFit/>
          </a:bodyPr>
          <a:lstStyle/>
          <a:p>
            <a:pPr marL="285115" indent="-272415">
              <a:lnSpc>
                <a:spcPct val="100000"/>
              </a:lnSpc>
              <a:spcBef>
                <a:spcPts val="100"/>
              </a:spcBef>
              <a:buClr>
                <a:srgbClr val="FE8637"/>
              </a:buClr>
              <a:buSzPct val="69444"/>
              <a:buFont typeface="Wingdings"/>
              <a:buChar char=""/>
              <a:tabLst>
                <a:tab pos="285750" algn="l"/>
              </a:tabLst>
            </a:pPr>
            <a:r>
              <a:rPr sz="1800" b="1" spc="-5" dirty="0">
                <a:latin typeface="Arial"/>
                <a:cs typeface="Arial"/>
              </a:rPr>
              <a:t>Poliribozomlar</a:t>
            </a:r>
            <a:endParaRPr sz="1800" dirty="0">
              <a:latin typeface="Arial"/>
              <a:cs typeface="Arial"/>
            </a:endParaRPr>
          </a:p>
          <a:p>
            <a:pPr marL="285115" marR="5080" indent="-272415">
              <a:lnSpc>
                <a:spcPct val="160000"/>
              </a:lnSpc>
              <a:spcBef>
                <a:spcPts val="600"/>
              </a:spcBef>
              <a:buClr>
                <a:srgbClr val="FE8637"/>
              </a:buClr>
              <a:buSzPct val="69444"/>
              <a:buFont typeface="Wingdings"/>
              <a:buChar char=""/>
              <a:tabLst>
                <a:tab pos="285750" algn="l"/>
              </a:tabLst>
            </a:pPr>
            <a:r>
              <a:rPr sz="1800" spc="-5" dirty="0">
                <a:latin typeface="Arial"/>
                <a:cs typeface="Arial"/>
              </a:rPr>
              <a:t>Uzama </a:t>
            </a:r>
            <a:r>
              <a:rPr sz="1800" dirty="0">
                <a:latin typeface="Arial"/>
                <a:cs typeface="Arial"/>
              </a:rPr>
              <a:t>süreci </a:t>
            </a:r>
            <a:r>
              <a:rPr sz="1800" spc="-5" dirty="0">
                <a:latin typeface="Arial"/>
                <a:cs typeface="Arial"/>
              </a:rPr>
              <a:t>devam ederken  </a:t>
            </a:r>
            <a:r>
              <a:rPr sz="1800" spc="-20" dirty="0">
                <a:latin typeface="Arial"/>
                <a:cs typeface="Arial"/>
              </a:rPr>
              <a:t>mRNA’nın </a:t>
            </a:r>
            <a:r>
              <a:rPr sz="1800" dirty="0">
                <a:latin typeface="Arial"/>
                <a:cs typeface="Arial"/>
              </a:rPr>
              <a:t>ilk </a:t>
            </a:r>
            <a:r>
              <a:rPr sz="1800" spc="-5" dirty="0">
                <a:latin typeface="Arial"/>
                <a:cs typeface="Arial"/>
              </a:rPr>
              <a:t>kısmı </a:t>
            </a:r>
            <a:r>
              <a:rPr sz="1800" dirty="0">
                <a:latin typeface="Arial"/>
                <a:cs typeface="Arial"/>
              </a:rPr>
              <a:t>ribozom üzerindeki  hareketine bağlı </a:t>
            </a:r>
            <a:r>
              <a:rPr sz="1800" spc="-5" dirty="0">
                <a:latin typeface="Arial"/>
                <a:cs typeface="Arial"/>
              </a:rPr>
              <a:t>olarak serbest </a:t>
            </a:r>
            <a:r>
              <a:rPr sz="1800" dirty="0">
                <a:latin typeface="Arial"/>
                <a:cs typeface="Arial"/>
              </a:rPr>
              <a:t>kalır</a:t>
            </a:r>
            <a:r>
              <a:rPr sz="1800" spc="-125" dirty="0">
                <a:latin typeface="Arial"/>
                <a:cs typeface="Arial"/>
              </a:rPr>
              <a:t> </a:t>
            </a:r>
            <a:r>
              <a:rPr sz="1800" dirty="0">
                <a:latin typeface="Arial"/>
                <a:cs typeface="Arial"/>
              </a:rPr>
              <a:t>ve  mesaj başka </a:t>
            </a:r>
            <a:r>
              <a:rPr sz="1800" spc="-5" dirty="0">
                <a:latin typeface="Arial"/>
                <a:cs typeface="Arial"/>
              </a:rPr>
              <a:t>bir </a:t>
            </a:r>
            <a:r>
              <a:rPr sz="1800" dirty="0">
                <a:latin typeface="Arial"/>
                <a:cs typeface="Arial"/>
              </a:rPr>
              <a:t>küçük ribozom </a:t>
            </a:r>
            <a:r>
              <a:rPr sz="1800" spc="-5" dirty="0">
                <a:latin typeface="Arial"/>
                <a:cs typeface="Arial"/>
              </a:rPr>
              <a:t>alt  </a:t>
            </a:r>
            <a:r>
              <a:rPr sz="1800" dirty="0">
                <a:latin typeface="Arial"/>
                <a:cs typeface="Arial"/>
              </a:rPr>
              <a:t>birimine </a:t>
            </a:r>
            <a:r>
              <a:rPr sz="1800" spc="-5" dirty="0">
                <a:latin typeface="Arial"/>
                <a:cs typeface="Arial"/>
              </a:rPr>
              <a:t>bağlanarak </a:t>
            </a:r>
            <a:r>
              <a:rPr sz="1800" dirty="0">
                <a:latin typeface="Arial"/>
                <a:cs typeface="Arial"/>
              </a:rPr>
              <a:t>yeni </a:t>
            </a:r>
            <a:r>
              <a:rPr sz="1800" dirty="0" err="1">
                <a:latin typeface="Arial"/>
                <a:cs typeface="Arial"/>
              </a:rPr>
              <a:t>bir</a:t>
            </a:r>
            <a:r>
              <a:rPr sz="1800" dirty="0">
                <a:latin typeface="Arial"/>
                <a:cs typeface="Arial"/>
              </a:rPr>
              <a:t> </a:t>
            </a:r>
            <a:r>
              <a:rPr sz="1800" dirty="0" err="1" smtClean="0">
                <a:latin typeface="Arial"/>
                <a:cs typeface="Arial"/>
              </a:rPr>
              <a:t>başlama</a:t>
            </a:r>
            <a:r>
              <a:rPr sz="1800" dirty="0" smtClean="0">
                <a:latin typeface="Arial"/>
                <a:cs typeface="Arial"/>
              </a:rPr>
              <a:t> </a:t>
            </a:r>
            <a:r>
              <a:rPr sz="1800" dirty="0">
                <a:latin typeface="Arial"/>
                <a:cs typeface="Arial"/>
              </a:rPr>
              <a:t>kompleksi</a:t>
            </a:r>
            <a:r>
              <a:rPr sz="1800" spc="-15" dirty="0">
                <a:latin typeface="Arial"/>
                <a:cs typeface="Arial"/>
              </a:rPr>
              <a:t> </a:t>
            </a:r>
            <a:r>
              <a:rPr sz="1800" spc="-10" dirty="0">
                <a:latin typeface="Arial"/>
                <a:cs typeface="Arial"/>
              </a:rPr>
              <a:t>oluşturabilir.</a:t>
            </a:r>
            <a:endParaRPr sz="1800" dirty="0">
              <a:latin typeface="Arial"/>
              <a:cs typeface="Arial"/>
            </a:endParaRPr>
          </a:p>
          <a:p>
            <a:pPr marL="285115" marR="347345" indent="-272415">
              <a:lnSpc>
                <a:spcPct val="160000"/>
              </a:lnSpc>
              <a:spcBef>
                <a:spcPts val="600"/>
              </a:spcBef>
              <a:buClr>
                <a:srgbClr val="FE8637"/>
              </a:buClr>
              <a:buSzPct val="69444"/>
              <a:buFont typeface="Wingdings"/>
              <a:buChar char=""/>
              <a:tabLst>
                <a:tab pos="285750" algn="l"/>
              </a:tabLst>
            </a:pPr>
            <a:r>
              <a:rPr sz="1800" spc="-5" dirty="0">
                <a:latin typeface="Arial"/>
                <a:cs typeface="Arial"/>
              </a:rPr>
              <a:t>Bu </a:t>
            </a:r>
            <a:r>
              <a:rPr sz="1800" dirty="0">
                <a:latin typeface="Arial"/>
                <a:cs typeface="Arial"/>
              </a:rPr>
              <a:t>işlem tek bir mRNA ile</a:t>
            </a:r>
            <a:r>
              <a:rPr sz="1800" spc="-215" dirty="0">
                <a:latin typeface="Arial"/>
                <a:cs typeface="Arial"/>
              </a:rPr>
              <a:t> </a:t>
            </a:r>
            <a:r>
              <a:rPr sz="1800" dirty="0">
                <a:latin typeface="Arial"/>
                <a:cs typeface="Arial"/>
              </a:rPr>
              <a:t>defalarca  tekrarlanabilir ve sonuçta </a:t>
            </a:r>
            <a:r>
              <a:rPr sz="1800" dirty="0">
                <a:solidFill>
                  <a:srgbClr val="FE8637"/>
                </a:solidFill>
                <a:latin typeface="Arial"/>
                <a:cs typeface="Arial"/>
              </a:rPr>
              <a:t> </a:t>
            </a:r>
            <a:r>
              <a:rPr sz="1800" b="1" spc="-5" dirty="0">
                <a:solidFill>
                  <a:srgbClr val="FE8637"/>
                </a:solidFill>
                <a:latin typeface="Arial"/>
                <a:cs typeface="Arial"/>
              </a:rPr>
              <a:t>poliribozomlar</a:t>
            </a:r>
            <a:r>
              <a:rPr sz="1800" b="1" dirty="0">
                <a:solidFill>
                  <a:srgbClr val="FE8637"/>
                </a:solidFill>
                <a:latin typeface="Arial"/>
                <a:cs typeface="Arial"/>
              </a:rPr>
              <a:t> </a:t>
            </a:r>
            <a:r>
              <a:rPr sz="1800" spc="-15" dirty="0">
                <a:latin typeface="Arial"/>
                <a:cs typeface="Arial"/>
              </a:rPr>
              <a:t>oluşur.</a:t>
            </a:r>
            <a:endParaRPr sz="1800" dirty="0">
              <a:latin typeface="Arial"/>
              <a:cs typeface="Arial"/>
            </a:endParaRPr>
          </a:p>
        </p:txBody>
      </p:sp>
      <p:sp>
        <p:nvSpPr>
          <p:cNvPr id="9" name="object 9"/>
          <p:cNvSpPr/>
          <p:nvPr/>
        </p:nvSpPr>
        <p:spPr>
          <a:xfrm>
            <a:off x="106855" y="1419225"/>
            <a:ext cx="5943600" cy="51054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442</TotalTime>
  <Words>2930</Words>
  <Application>Microsoft Office PowerPoint</Application>
  <PresentationFormat>Özel</PresentationFormat>
  <Paragraphs>408</Paragraphs>
  <Slides>80</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80</vt:i4>
      </vt:variant>
    </vt:vector>
  </HeadingPairs>
  <TitlesOfParts>
    <vt:vector size="86" baseType="lpstr">
      <vt:lpstr>Arial</vt:lpstr>
      <vt:lpstr>Calibri</vt:lpstr>
      <vt:lpstr>Courier New</vt:lpstr>
      <vt:lpstr>Times New Roman</vt:lpstr>
      <vt:lpstr>Wingdings</vt:lpstr>
      <vt:lpstr>Office Theme</vt:lpstr>
      <vt:lpstr>PowerPoint Sunusu</vt:lpstr>
      <vt:lpstr>Hücrede Neden DNA Replike Olur?  Mitoz Bölünmenin Gerçekleşmesi İçin S Evresinde DNA’ nın 2 Katına Çıkması Gerekmektedir</vt:lpstr>
      <vt:lpstr>DNA’nın Kendini Eşlemesi- Replikasyon</vt:lpstr>
      <vt:lpstr>PowerPoint Sunusu</vt:lpstr>
      <vt:lpstr>PowerPoint Sunusu</vt:lpstr>
      <vt:lpstr>DNA’ nın semikonsevatif bir replikasyon gerçekleştirdiğinin kanıtlanması Meselson ve Stahl (1958) deneyleri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•Replikasyon ilerledikçe DNA Polimeraz I tarafından RNA primerleri kesilip çıkarılarak ortaya çıkan boş alanlar kalıp DNA ya uygun olarak sentezlenir.  •İki DNA ucu ligaz enzimi ile birleştirilerek bir bütün DNA ipliği oluşur.</vt:lpstr>
      <vt:lpstr>PowerPoint Sunusu</vt:lpstr>
      <vt:lpstr>PowerPoint Sunusu</vt:lpstr>
      <vt:lpstr>GEN İFADESİ (GEN EKSPRESYONU)</vt:lpstr>
      <vt:lpstr>PowerPoint Sunusu</vt:lpstr>
      <vt:lpstr>PowerPoint Sunusu</vt:lpstr>
      <vt:lpstr>PowerPoint Sunusu</vt:lpstr>
      <vt:lpstr>PowerPoint Sunusu</vt:lpstr>
      <vt:lpstr>PowerPoint Sunusu</vt:lpstr>
      <vt:lpstr>TRANSKRİPSİYONUN ÖZELLİKLERİ</vt:lpstr>
      <vt:lpstr>Transkripsiyon için;</vt:lpstr>
      <vt:lpstr>RNA Polimeraz</vt:lpstr>
      <vt:lpstr>Ökaryotlarda Transkripsiyon 1- Başlama</vt:lpstr>
      <vt:lpstr>PowerPoint Sunusu</vt:lpstr>
      <vt:lpstr>TATA Kutusu</vt:lpstr>
      <vt:lpstr>CAAT Kutusu</vt:lpstr>
      <vt:lpstr>Enhansırlar</vt:lpstr>
      <vt:lpstr>PowerPoint Sunusu</vt:lpstr>
      <vt:lpstr>PowerPoint Sunusu</vt:lpstr>
      <vt:lpstr>PowerPoint Sunusu</vt:lpstr>
      <vt:lpstr>PowerPoint Sunusu</vt:lpstr>
      <vt:lpstr>2- Uzama</vt:lpstr>
      <vt:lpstr>PowerPoint Sunusu</vt:lpstr>
      <vt:lpstr>PowerPoint Sunusu</vt:lpstr>
      <vt:lpstr> Transkripsiyon sonunda oluşan RNA’lar primer  RNA’lar diye adlandırılırlar ve genellikle hemen kullanılmazlar;   RNA işlenmesi diye  tanımlanan bazı işlemlerden geçtikten sonra  işlev görebilecek olgun RNA’lar haline gelirler </vt:lpstr>
      <vt:lpstr>PowerPoint Sunusu</vt:lpstr>
      <vt:lpstr>3’ ucuna poliadenilat (poliA) takısı takılması</vt:lpstr>
      <vt:lpstr>PowerPoint Sunusu</vt:lpstr>
      <vt:lpstr>PowerPoint Sunusu</vt:lpstr>
      <vt:lpstr>5’ ucuna başlık takılması (5’ ucunun cap strüktür denen  yapı ile kapatılması)</vt:lpstr>
      <vt:lpstr>5’ ucuna başlık takılması neden gereklidir?</vt:lpstr>
      <vt:lpstr>Öncü mRNA yapısındaki, proteine dönüşmeyecek bölgeler (intronlar) çıkartılarak  proteine dönüşecek bölgeler (eksonlar) birleştirilir. Bu işleme splicing (kesip  birleştirme) denir. Splicing ökaryotlarda görünen bir özelliktir. Bazen bakterilerde de görülebilir. </vt:lpstr>
      <vt:lpstr>ALTERNATİF SPLİCİNG</vt:lpstr>
      <vt:lpstr>İntron-ekson sınırlarında korunmuş kısa diziler  tanımlanmıştır. Bu diziler splicing için tanıma  bölgelerini oluştururlar.  Tüm intronlar 5’-GT(U) dizisi ile başlar ve AG-3’  dizisi ile biter.(Splicing için anahtar dizi) (GT-  AG kuralı) </vt:lpstr>
      <vt:lpstr>PowerPoint Sunusu</vt:lpstr>
      <vt:lpstr>PowerPoint Sunusu</vt:lpstr>
      <vt:lpstr>TRANSLASYON</vt:lpstr>
      <vt:lpstr>PowerPoint Sunusu</vt:lpstr>
      <vt:lpstr>PowerPoint Sunusu</vt:lpstr>
      <vt:lpstr>Translasyonun bir çok komponenti vardır</vt:lpstr>
      <vt:lpstr>PowerPoint Sunusu</vt:lpstr>
      <vt:lpstr>PowerPoint Sunusu</vt:lpstr>
      <vt:lpstr>ÖKARYOTİK HÜCREDE TRANSLASYON</vt:lpstr>
      <vt:lpstr>Translasyon 3 ana basamakta gerçekleşir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TRANSLASYON VE TRANKRİPSİYON [Uyumluluk Modu]</dc:title>
  <dc:creator>bulent</dc:creator>
  <cp:lastModifiedBy>Melek Önder Yüce</cp:lastModifiedBy>
  <cp:revision>74</cp:revision>
  <dcterms:created xsi:type="dcterms:W3CDTF">2018-02-26T20:37:49Z</dcterms:created>
  <dcterms:modified xsi:type="dcterms:W3CDTF">2020-03-25T02:27:20Z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2014-12-18T00:00:00Z</vt:filetime>
  </property>
  <property fmtid="{D5CDD505-2E9C-101B-9397-08002B2CF9AE}" pid="3" name="Creator">
    <vt:lpwstr>PScript5.dll Version 5.2.2</vt:lpwstr>
  </property>
  <property fmtid="{D5CDD505-2E9C-101B-9397-08002B2CF9AE}" pid="4" name="LastSaved">
    <vt:filetime>2018-02-26T00:00:00Z</vt:filetime>
  </property>
</Properties>
</file>