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4" r:id="rId15"/>
    <p:sldId id="270" r:id="rId16"/>
    <p:sldId id="271" r:id="rId17"/>
    <p:sldId id="272" r:id="rId18"/>
    <p:sldId id="273" r:id="rId19"/>
    <p:sldId id="275" r:id="rId20"/>
    <p:sldId id="277" r:id="rId21"/>
    <p:sldId id="278" r:id="rId22"/>
    <p:sldId id="279" r:id="rId23"/>
    <p:sldId id="280" r:id="rId24"/>
    <p:sldId id="276" r:id="rId25"/>
    <p:sldId id="281" r:id="rId26"/>
    <p:sldId id="282" r:id="rId27"/>
    <p:sldId id="283" r:id="rId28"/>
    <p:sldId id="284" r:id="rId29"/>
    <p:sldId id="285" r:id="rId30"/>
    <p:sldId id="286" r:id="rId31"/>
    <p:sldId id="287" r:id="rId32"/>
    <p:sldId id="288" r:id="rId33"/>
    <p:sldId id="289" r:id="rId34"/>
    <p:sldId id="290" r:id="rId35"/>
    <p:sldId id="291" r:id="rId36"/>
    <p:sldId id="293" r:id="rId37"/>
    <p:sldId id="294" r:id="rId38"/>
    <p:sldId id="295" r:id="rId39"/>
    <p:sldId id="296" r:id="rId40"/>
    <p:sldId id="299" r:id="rId41"/>
    <p:sldId id="327" r:id="rId42"/>
    <p:sldId id="328" r:id="rId43"/>
    <p:sldId id="329" r:id="rId44"/>
    <p:sldId id="330" r:id="rId45"/>
    <p:sldId id="331" r:id="rId46"/>
    <p:sldId id="292" r:id="rId47"/>
    <p:sldId id="297" r:id="rId48"/>
    <p:sldId id="298" r:id="rId49"/>
    <p:sldId id="300" r:id="rId50"/>
    <p:sldId id="301" r:id="rId51"/>
    <p:sldId id="302" r:id="rId52"/>
    <p:sldId id="306" r:id="rId53"/>
    <p:sldId id="303" r:id="rId54"/>
    <p:sldId id="304" r:id="rId55"/>
    <p:sldId id="307" r:id="rId56"/>
    <p:sldId id="308" r:id="rId57"/>
    <p:sldId id="309" r:id="rId58"/>
    <p:sldId id="305" r:id="rId59"/>
    <p:sldId id="310" r:id="rId60"/>
    <p:sldId id="311" r:id="rId61"/>
    <p:sldId id="314" r:id="rId62"/>
    <p:sldId id="312" r:id="rId63"/>
    <p:sldId id="316" r:id="rId64"/>
    <p:sldId id="313" r:id="rId65"/>
    <p:sldId id="318" r:id="rId66"/>
    <p:sldId id="315" r:id="rId67"/>
    <p:sldId id="321" r:id="rId68"/>
    <p:sldId id="317" r:id="rId69"/>
    <p:sldId id="319" r:id="rId70"/>
    <p:sldId id="320" r:id="rId71"/>
    <p:sldId id="322" r:id="rId72"/>
    <p:sldId id="323" r:id="rId73"/>
    <p:sldId id="325" r:id="rId74"/>
    <p:sldId id="326" r:id="rId75"/>
    <p:sldId id="324" r:id="rId76"/>
    <p:sldId id="332" r:id="rId7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3D9310-A131-496E-AD30-9CAD52E666D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tr-TR"/>
        </a:p>
      </dgm:t>
    </dgm:pt>
    <dgm:pt modelId="{47B4D167-47B9-491A-B847-B27FD53B1E41}">
      <dgm:prSet phldrT="[Metin]" phldr="0"/>
      <dgm:spPr>
        <a:solidFill>
          <a:srgbClr val="002060"/>
        </a:solidFill>
      </dgm:spPr>
      <dgm:t>
        <a:bodyPr/>
        <a:lstStyle/>
        <a:p>
          <a:r>
            <a:rPr lang="tr-TR" dirty="0"/>
            <a:t>Ulusal ve Yerel Yönetimler</a:t>
          </a:r>
        </a:p>
      </dgm:t>
    </dgm:pt>
    <dgm:pt modelId="{BB51F67D-6B96-4103-BDCC-4E65B1B93CAD}" type="parTrans" cxnId="{DFFF8C5D-87FB-4E91-BEE0-E281D37F987C}">
      <dgm:prSet/>
      <dgm:spPr/>
      <dgm:t>
        <a:bodyPr/>
        <a:lstStyle/>
        <a:p>
          <a:endParaRPr lang="tr-TR"/>
        </a:p>
      </dgm:t>
    </dgm:pt>
    <dgm:pt modelId="{547AA374-9221-483C-BF1C-EF59FCB63D5F}" type="sibTrans" cxnId="{DFFF8C5D-87FB-4E91-BEE0-E281D37F987C}">
      <dgm:prSet/>
      <dgm:spPr/>
      <dgm:t>
        <a:bodyPr/>
        <a:lstStyle/>
        <a:p>
          <a:endParaRPr lang="tr-TR"/>
        </a:p>
      </dgm:t>
    </dgm:pt>
    <dgm:pt modelId="{0F6188C3-841B-4689-9DC0-16F8458BF123}">
      <dgm:prSet phldrT="[Metin]" phldr="0"/>
      <dgm:spPr>
        <a:solidFill>
          <a:srgbClr val="00B0F0"/>
        </a:solidFill>
      </dgm:spPr>
      <dgm:t>
        <a:bodyPr/>
        <a:lstStyle/>
        <a:p>
          <a:r>
            <a:rPr lang="tr-TR" dirty="0"/>
            <a:t>Yerel toplum</a:t>
          </a:r>
        </a:p>
      </dgm:t>
    </dgm:pt>
    <dgm:pt modelId="{F087F944-CEC5-4FEF-B203-52ABB0271FEF}" type="parTrans" cxnId="{FA216B75-C08B-42F6-ADF4-1E89598F3B8F}">
      <dgm:prSet/>
      <dgm:spPr/>
      <dgm:t>
        <a:bodyPr/>
        <a:lstStyle/>
        <a:p>
          <a:endParaRPr lang="tr-TR"/>
        </a:p>
      </dgm:t>
    </dgm:pt>
    <dgm:pt modelId="{CB0DEEB3-E0C2-4EBF-AA15-1FAAC5413719}" type="sibTrans" cxnId="{FA216B75-C08B-42F6-ADF4-1E89598F3B8F}">
      <dgm:prSet/>
      <dgm:spPr/>
      <dgm:t>
        <a:bodyPr/>
        <a:lstStyle/>
        <a:p>
          <a:endParaRPr lang="tr-TR"/>
        </a:p>
      </dgm:t>
    </dgm:pt>
    <dgm:pt modelId="{1B794575-905B-473F-B8F1-6C252385E9FD}">
      <dgm:prSet phldrT="[Metin]" phldr="0"/>
      <dgm:spPr>
        <a:solidFill>
          <a:schemeClr val="accent6">
            <a:lumMod val="60000"/>
            <a:lumOff val="40000"/>
          </a:schemeClr>
        </a:solidFill>
      </dgm:spPr>
      <dgm:t>
        <a:bodyPr/>
        <a:lstStyle/>
        <a:p>
          <a:r>
            <a:rPr lang="tr-TR" dirty="0"/>
            <a:t>Sivil toplum örgütleri</a:t>
          </a:r>
        </a:p>
      </dgm:t>
    </dgm:pt>
    <dgm:pt modelId="{C2AE3E45-7FB4-4651-AB18-BFB750CBCE8F}" type="parTrans" cxnId="{58C59759-1928-495E-A868-186159A350BC}">
      <dgm:prSet/>
      <dgm:spPr/>
      <dgm:t>
        <a:bodyPr/>
        <a:lstStyle/>
        <a:p>
          <a:endParaRPr lang="tr-TR"/>
        </a:p>
      </dgm:t>
    </dgm:pt>
    <dgm:pt modelId="{B21DAB95-F044-4AD6-8505-53160D71E8C5}" type="sibTrans" cxnId="{58C59759-1928-495E-A868-186159A350BC}">
      <dgm:prSet/>
      <dgm:spPr/>
      <dgm:t>
        <a:bodyPr/>
        <a:lstStyle/>
        <a:p>
          <a:endParaRPr lang="tr-TR"/>
        </a:p>
      </dgm:t>
    </dgm:pt>
    <dgm:pt modelId="{9B4364DB-B9AE-4C62-A536-9B771D6E6F18}">
      <dgm:prSet phldrT="[Metin]" phldr="0"/>
      <dgm:spPr>
        <a:solidFill>
          <a:schemeClr val="accent2">
            <a:lumMod val="60000"/>
            <a:lumOff val="40000"/>
          </a:schemeClr>
        </a:solidFill>
      </dgm:spPr>
      <dgm:t>
        <a:bodyPr/>
        <a:lstStyle/>
        <a:p>
          <a:r>
            <a:rPr lang="tr-TR" dirty="0"/>
            <a:t>Uluslararası kuruluşlar</a:t>
          </a:r>
        </a:p>
      </dgm:t>
    </dgm:pt>
    <dgm:pt modelId="{695B7705-05DD-4A05-AAA5-B23F5DB8E5D4}" type="parTrans" cxnId="{7BC59939-C03A-407E-9CC3-586FEFED39BF}">
      <dgm:prSet/>
      <dgm:spPr/>
      <dgm:t>
        <a:bodyPr/>
        <a:lstStyle/>
        <a:p>
          <a:endParaRPr lang="tr-TR"/>
        </a:p>
      </dgm:t>
    </dgm:pt>
    <dgm:pt modelId="{78694421-9710-4C47-9C7E-39FAA51E8678}" type="sibTrans" cxnId="{7BC59939-C03A-407E-9CC3-586FEFED39BF}">
      <dgm:prSet/>
      <dgm:spPr/>
      <dgm:t>
        <a:bodyPr/>
        <a:lstStyle/>
        <a:p>
          <a:endParaRPr lang="tr-TR"/>
        </a:p>
      </dgm:t>
    </dgm:pt>
    <dgm:pt modelId="{81C73347-0A07-481A-8CEC-C81FEF37935C}" type="pres">
      <dgm:prSet presAssocID="{913D9310-A131-496E-AD30-9CAD52E666D7}" presName="diagram" presStyleCnt="0">
        <dgm:presLayoutVars>
          <dgm:dir/>
          <dgm:resizeHandles val="exact"/>
        </dgm:presLayoutVars>
      </dgm:prSet>
      <dgm:spPr/>
    </dgm:pt>
    <dgm:pt modelId="{A986176A-F77E-42F1-9A7C-5C44C8C5E722}" type="pres">
      <dgm:prSet presAssocID="{47B4D167-47B9-491A-B847-B27FD53B1E41}" presName="node" presStyleLbl="node1" presStyleIdx="0" presStyleCnt="4">
        <dgm:presLayoutVars>
          <dgm:bulletEnabled val="1"/>
        </dgm:presLayoutVars>
      </dgm:prSet>
      <dgm:spPr/>
    </dgm:pt>
    <dgm:pt modelId="{BAD5F099-BEC6-4634-8977-F2E462F06400}" type="pres">
      <dgm:prSet presAssocID="{547AA374-9221-483C-BF1C-EF59FCB63D5F}" presName="sibTrans" presStyleCnt="0"/>
      <dgm:spPr/>
    </dgm:pt>
    <dgm:pt modelId="{ED1D4BD9-F26E-45F5-B1E1-6DEBB3ACA0F6}" type="pres">
      <dgm:prSet presAssocID="{0F6188C3-841B-4689-9DC0-16F8458BF123}" presName="node" presStyleLbl="node1" presStyleIdx="1" presStyleCnt="4" custLinFactNeighborX="-726" custLinFactNeighborY="-1211">
        <dgm:presLayoutVars>
          <dgm:bulletEnabled val="1"/>
        </dgm:presLayoutVars>
      </dgm:prSet>
      <dgm:spPr/>
    </dgm:pt>
    <dgm:pt modelId="{19EA2B0D-E737-4654-81F9-0206C1B96EA7}" type="pres">
      <dgm:prSet presAssocID="{CB0DEEB3-E0C2-4EBF-AA15-1FAAC5413719}" presName="sibTrans" presStyleCnt="0"/>
      <dgm:spPr/>
    </dgm:pt>
    <dgm:pt modelId="{BF4C4773-1184-442E-9C24-8CA5B20DC6AE}" type="pres">
      <dgm:prSet presAssocID="{1B794575-905B-473F-B8F1-6C252385E9FD}" presName="node" presStyleLbl="node1" presStyleIdx="2" presStyleCnt="4">
        <dgm:presLayoutVars>
          <dgm:bulletEnabled val="1"/>
        </dgm:presLayoutVars>
      </dgm:prSet>
      <dgm:spPr/>
    </dgm:pt>
    <dgm:pt modelId="{B8650466-B7E8-4898-9B93-4550EF07B55A}" type="pres">
      <dgm:prSet presAssocID="{B21DAB95-F044-4AD6-8505-53160D71E8C5}" presName="sibTrans" presStyleCnt="0"/>
      <dgm:spPr/>
    </dgm:pt>
    <dgm:pt modelId="{CD840064-79C7-4C7D-880C-671F32A9B78B}" type="pres">
      <dgm:prSet presAssocID="{9B4364DB-B9AE-4C62-A536-9B771D6E6F18}" presName="node" presStyleLbl="node1" presStyleIdx="3" presStyleCnt="4">
        <dgm:presLayoutVars>
          <dgm:bulletEnabled val="1"/>
        </dgm:presLayoutVars>
      </dgm:prSet>
      <dgm:spPr/>
    </dgm:pt>
  </dgm:ptLst>
  <dgm:cxnLst>
    <dgm:cxn modelId="{5DF77D25-DAEE-4857-9444-39C9DA0706AE}" type="presOf" srcId="{47B4D167-47B9-491A-B847-B27FD53B1E41}" destId="{A986176A-F77E-42F1-9A7C-5C44C8C5E722}" srcOrd="0" destOrd="0" presId="urn:microsoft.com/office/officeart/2005/8/layout/default"/>
    <dgm:cxn modelId="{2D673639-BC28-4157-8698-1D76A3DF9BFE}" type="presOf" srcId="{9B4364DB-B9AE-4C62-A536-9B771D6E6F18}" destId="{CD840064-79C7-4C7D-880C-671F32A9B78B}" srcOrd="0" destOrd="0" presId="urn:microsoft.com/office/officeart/2005/8/layout/default"/>
    <dgm:cxn modelId="{7BC59939-C03A-407E-9CC3-586FEFED39BF}" srcId="{913D9310-A131-496E-AD30-9CAD52E666D7}" destId="{9B4364DB-B9AE-4C62-A536-9B771D6E6F18}" srcOrd="3" destOrd="0" parTransId="{695B7705-05DD-4A05-AAA5-B23F5DB8E5D4}" sibTransId="{78694421-9710-4C47-9C7E-39FAA51E8678}"/>
    <dgm:cxn modelId="{DFFF8C5D-87FB-4E91-BEE0-E281D37F987C}" srcId="{913D9310-A131-496E-AD30-9CAD52E666D7}" destId="{47B4D167-47B9-491A-B847-B27FD53B1E41}" srcOrd="0" destOrd="0" parTransId="{BB51F67D-6B96-4103-BDCC-4E65B1B93CAD}" sibTransId="{547AA374-9221-483C-BF1C-EF59FCB63D5F}"/>
    <dgm:cxn modelId="{FA216B75-C08B-42F6-ADF4-1E89598F3B8F}" srcId="{913D9310-A131-496E-AD30-9CAD52E666D7}" destId="{0F6188C3-841B-4689-9DC0-16F8458BF123}" srcOrd="1" destOrd="0" parTransId="{F087F944-CEC5-4FEF-B203-52ABB0271FEF}" sibTransId="{CB0DEEB3-E0C2-4EBF-AA15-1FAAC5413719}"/>
    <dgm:cxn modelId="{58C59759-1928-495E-A868-186159A350BC}" srcId="{913D9310-A131-496E-AD30-9CAD52E666D7}" destId="{1B794575-905B-473F-B8F1-6C252385E9FD}" srcOrd="2" destOrd="0" parTransId="{C2AE3E45-7FB4-4651-AB18-BFB750CBCE8F}" sibTransId="{B21DAB95-F044-4AD6-8505-53160D71E8C5}"/>
    <dgm:cxn modelId="{BE78E193-2B21-483A-9C7C-FF9D93ED9801}" type="presOf" srcId="{0F6188C3-841B-4689-9DC0-16F8458BF123}" destId="{ED1D4BD9-F26E-45F5-B1E1-6DEBB3ACA0F6}" srcOrd="0" destOrd="0" presId="urn:microsoft.com/office/officeart/2005/8/layout/default"/>
    <dgm:cxn modelId="{FA32B0B1-34E7-4182-86DD-FC5AB526586A}" type="presOf" srcId="{1B794575-905B-473F-B8F1-6C252385E9FD}" destId="{BF4C4773-1184-442E-9C24-8CA5B20DC6AE}" srcOrd="0" destOrd="0" presId="urn:microsoft.com/office/officeart/2005/8/layout/default"/>
    <dgm:cxn modelId="{A9BE90D4-2E1D-49CD-8A69-D0DC709AE48E}" type="presOf" srcId="{913D9310-A131-496E-AD30-9CAD52E666D7}" destId="{81C73347-0A07-481A-8CEC-C81FEF37935C}" srcOrd="0" destOrd="0" presId="urn:microsoft.com/office/officeart/2005/8/layout/default"/>
    <dgm:cxn modelId="{4069149D-A64E-4BBD-9714-E3CDA599FF99}" type="presParOf" srcId="{81C73347-0A07-481A-8CEC-C81FEF37935C}" destId="{A986176A-F77E-42F1-9A7C-5C44C8C5E722}" srcOrd="0" destOrd="0" presId="urn:microsoft.com/office/officeart/2005/8/layout/default"/>
    <dgm:cxn modelId="{60D70595-D7FE-4199-85FE-A9B3BEB98065}" type="presParOf" srcId="{81C73347-0A07-481A-8CEC-C81FEF37935C}" destId="{BAD5F099-BEC6-4634-8977-F2E462F06400}" srcOrd="1" destOrd="0" presId="urn:microsoft.com/office/officeart/2005/8/layout/default"/>
    <dgm:cxn modelId="{93DC427A-EFE6-4E98-A377-D4EE22927B92}" type="presParOf" srcId="{81C73347-0A07-481A-8CEC-C81FEF37935C}" destId="{ED1D4BD9-F26E-45F5-B1E1-6DEBB3ACA0F6}" srcOrd="2" destOrd="0" presId="urn:microsoft.com/office/officeart/2005/8/layout/default"/>
    <dgm:cxn modelId="{7599BEC7-9DBE-471E-AE18-B8BFEFAD57B5}" type="presParOf" srcId="{81C73347-0A07-481A-8CEC-C81FEF37935C}" destId="{19EA2B0D-E737-4654-81F9-0206C1B96EA7}" srcOrd="3" destOrd="0" presId="urn:microsoft.com/office/officeart/2005/8/layout/default"/>
    <dgm:cxn modelId="{23D5584F-24FC-4852-8EC0-50E0B4258DF0}" type="presParOf" srcId="{81C73347-0A07-481A-8CEC-C81FEF37935C}" destId="{BF4C4773-1184-442E-9C24-8CA5B20DC6AE}" srcOrd="4" destOrd="0" presId="urn:microsoft.com/office/officeart/2005/8/layout/default"/>
    <dgm:cxn modelId="{6E427036-4426-43CD-8178-47F08F4BC421}" type="presParOf" srcId="{81C73347-0A07-481A-8CEC-C81FEF37935C}" destId="{B8650466-B7E8-4898-9B93-4550EF07B55A}" srcOrd="5" destOrd="0" presId="urn:microsoft.com/office/officeart/2005/8/layout/default"/>
    <dgm:cxn modelId="{434BDF8F-0370-42E3-9419-F260ABE71316}" type="presParOf" srcId="{81C73347-0A07-481A-8CEC-C81FEF37935C}" destId="{CD840064-79C7-4C7D-880C-671F32A9B78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EF954E-6786-4E9C-90C6-8898F2EC840C}"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tr-TR"/>
        </a:p>
      </dgm:t>
    </dgm:pt>
    <dgm:pt modelId="{34BD9121-5955-47D4-8CF7-B32DE183F4A8}">
      <dgm:prSet phldrT="[Metin]" phldr="0"/>
      <dgm:spPr/>
      <dgm:t>
        <a:bodyPr/>
        <a:lstStyle/>
        <a:p>
          <a:r>
            <a:rPr lang="tr-TR" dirty="0"/>
            <a:t>EKOTUR</a:t>
          </a:r>
        </a:p>
      </dgm:t>
    </dgm:pt>
    <dgm:pt modelId="{89B2265A-359E-41F6-A7DA-D2911F15E3EF}" type="parTrans" cxnId="{1A4DC84D-F355-4145-90F4-F8ACB2B9DF1B}">
      <dgm:prSet/>
      <dgm:spPr/>
      <dgm:t>
        <a:bodyPr/>
        <a:lstStyle/>
        <a:p>
          <a:endParaRPr lang="tr-TR"/>
        </a:p>
      </dgm:t>
    </dgm:pt>
    <dgm:pt modelId="{AD645DBC-5502-450D-BBA3-08EB2436349C}" type="sibTrans" cxnId="{1A4DC84D-F355-4145-90F4-F8ACB2B9DF1B}">
      <dgm:prSet/>
      <dgm:spPr/>
      <dgm:t>
        <a:bodyPr/>
        <a:lstStyle/>
        <a:p>
          <a:endParaRPr lang="tr-TR"/>
        </a:p>
      </dgm:t>
    </dgm:pt>
    <dgm:pt modelId="{75072902-76E2-4CE1-8A40-6D5C2641CEF8}">
      <dgm:prSet phldrT="[Metin]" phldr="0"/>
      <dgm:spPr/>
      <dgm:t>
        <a:bodyPr/>
        <a:lstStyle/>
        <a:p>
          <a:r>
            <a:rPr lang="tr-TR" dirty="0"/>
            <a:t>EKOSAFARİ</a:t>
          </a:r>
        </a:p>
      </dgm:t>
    </dgm:pt>
    <dgm:pt modelId="{2D97FF9A-E8BD-42FA-93C7-E47BABC581F8}" type="parTrans" cxnId="{8BA13E42-268C-4447-A45B-4913F9EB6D87}">
      <dgm:prSet/>
      <dgm:spPr/>
      <dgm:t>
        <a:bodyPr/>
        <a:lstStyle/>
        <a:p>
          <a:endParaRPr lang="tr-TR"/>
        </a:p>
      </dgm:t>
    </dgm:pt>
    <dgm:pt modelId="{B448594A-125B-47EA-A99B-F3EC55205B16}" type="sibTrans" cxnId="{8BA13E42-268C-4447-A45B-4913F9EB6D87}">
      <dgm:prSet/>
      <dgm:spPr/>
      <dgm:t>
        <a:bodyPr/>
        <a:lstStyle/>
        <a:p>
          <a:endParaRPr lang="tr-TR"/>
        </a:p>
      </dgm:t>
    </dgm:pt>
    <dgm:pt modelId="{146176B1-8DB2-43B2-89E8-EC9236665549}">
      <dgm:prSet phldrT="[Metin]" phldr="0"/>
      <dgm:spPr/>
      <dgm:t>
        <a:bodyPr/>
        <a:lstStyle/>
        <a:p>
          <a:r>
            <a:rPr lang="tr-TR" dirty="0"/>
            <a:t>EKO SEYEHAT</a:t>
          </a:r>
        </a:p>
      </dgm:t>
    </dgm:pt>
    <dgm:pt modelId="{E596857D-38EC-446D-8CA9-A596DA3FF392}" type="parTrans" cxnId="{C339105F-312D-4B5F-9B22-B6259EA7D8AF}">
      <dgm:prSet/>
      <dgm:spPr/>
      <dgm:t>
        <a:bodyPr/>
        <a:lstStyle/>
        <a:p>
          <a:endParaRPr lang="tr-TR"/>
        </a:p>
      </dgm:t>
    </dgm:pt>
    <dgm:pt modelId="{4D82A81B-9384-4F08-8C57-CD51F9FBB768}" type="sibTrans" cxnId="{C339105F-312D-4B5F-9B22-B6259EA7D8AF}">
      <dgm:prSet/>
      <dgm:spPr/>
      <dgm:t>
        <a:bodyPr/>
        <a:lstStyle/>
        <a:p>
          <a:endParaRPr lang="tr-TR"/>
        </a:p>
      </dgm:t>
    </dgm:pt>
    <dgm:pt modelId="{7A3167D9-F5B1-43D3-89DE-6227953D96B0}">
      <dgm:prSet phldrT="[Metin]" phldr="0"/>
      <dgm:spPr/>
      <dgm:t>
        <a:bodyPr/>
        <a:lstStyle/>
        <a:p>
          <a:r>
            <a:rPr lang="tr-TR" dirty="0"/>
            <a:t>EKO MACERA</a:t>
          </a:r>
        </a:p>
      </dgm:t>
    </dgm:pt>
    <dgm:pt modelId="{28812F37-93A2-4750-A283-EFB07FA32AC5}" type="parTrans" cxnId="{5D21455B-1E1A-4C99-9A37-1B9FC4B0A03D}">
      <dgm:prSet/>
      <dgm:spPr/>
      <dgm:t>
        <a:bodyPr/>
        <a:lstStyle/>
        <a:p>
          <a:endParaRPr lang="tr-TR"/>
        </a:p>
      </dgm:t>
    </dgm:pt>
    <dgm:pt modelId="{56E519AE-CC1E-4D16-8A22-F0239D870C31}" type="sibTrans" cxnId="{5D21455B-1E1A-4C99-9A37-1B9FC4B0A03D}">
      <dgm:prSet/>
      <dgm:spPr/>
      <dgm:t>
        <a:bodyPr/>
        <a:lstStyle/>
        <a:p>
          <a:endParaRPr lang="tr-TR"/>
        </a:p>
      </dgm:t>
    </dgm:pt>
    <dgm:pt modelId="{BD623753-41FF-45C2-9FF4-D165FE8C4718}">
      <dgm:prSet phldrT="[Metin]" phldr="0"/>
      <dgm:spPr/>
      <dgm:t>
        <a:bodyPr/>
        <a:lstStyle/>
        <a:p>
          <a:r>
            <a:rPr lang="tr-TR" dirty="0"/>
            <a:t>EKO TATİL</a:t>
          </a:r>
        </a:p>
      </dgm:t>
    </dgm:pt>
    <dgm:pt modelId="{48E6ACB7-AAC7-41B5-99F3-572AC7344C54}" type="parTrans" cxnId="{64FA0865-ADA2-42E2-BAFF-6FD3481473B8}">
      <dgm:prSet/>
      <dgm:spPr/>
      <dgm:t>
        <a:bodyPr/>
        <a:lstStyle/>
        <a:p>
          <a:endParaRPr lang="tr-TR"/>
        </a:p>
      </dgm:t>
    </dgm:pt>
    <dgm:pt modelId="{E20E1AC4-FD51-4609-BCE3-368546F630BC}" type="sibTrans" cxnId="{64FA0865-ADA2-42E2-BAFF-6FD3481473B8}">
      <dgm:prSet/>
      <dgm:spPr/>
      <dgm:t>
        <a:bodyPr/>
        <a:lstStyle/>
        <a:p>
          <a:endParaRPr lang="tr-TR"/>
        </a:p>
      </dgm:t>
    </dgm:pt>
    <dgm:pt modelId="{50626893-3374-49F4-BF58-81306791A91A}">
      <dgm:prSet phldrT="[Metin]" phldr="0"/>
      <dgm:spPr/>
      <dgm:t>
        <a:bodyPr/>
        <a:lstStyle/>
        <a:p>
          <a:r>
            <a:rPr lang="tr-TR" dirty="0"/>
            <a:t>EKO GEZİ</a:t>
          </a:r>
        </a:p>
      </dgm:t>
    </dgm:pt>
    <dgm:pt modelId="{22C3B471-C81F-449C-A21A-D475EA669C00}" type="parTrans" cxnId="{8600C744-9383-4432-8C07-73A60FBF9483}">
      <dgm:prSet/>
      <dgm:spPr/>
      <dgm:t>
        <a:bodyPr/>
        <a:lstStyle/>
        <a:p>
          <a:endParaRPr lang="tr-TR"/>
        </a:p>
      </dgm:t>
    </dgm:pt>
    <dgm:pt modelId="{D0EEB2DC-EFB0-4228-8A60-3FC06838E397}" type="sibTrans" cxnId="{8600C744-9383-4432-8C07-73A60FBF9483}">
      <dgm:prSet/>
      <dgm:spPr/>
      <dgm:t>
        <a:bodyPr/>
        <a:lstStyle/>
        <a:p>
          <a:endParaRPr lang="tr-TR"/>
        </a:p>
      </dgm:t>
    </dgm:pt>
    <dgm:pt modelId="{0B8F4C93-52DB-4683-9D8A-F715515359DF}" type="pres">
      <dgm:prSet presAssocID="{FEEF954E-6786-4E9C-90C6-8898F2EC840C}" presName="Name0" presStyleCnt="0">
        <dgm:presLayoutVars>
          <dgm:chMax/>
          <dgm:chPref/>
          <dgm:dir/>
          <dgm:animLvl val="lvl"/>
        </dgm:presLayoutVars>
      </dgm:prSet>
      <dgm:spPr/>
    </dgm:pt>
    <dgm:pt modelId="{D27D5513-7978-4D3F-8467-5B87239C0E46}" type="pres">
      <dgm:prSet presAssocID="{34BD9121-5955-47D4-8CF7-B32DE183F4A8}" presName="composite" presStyleCnt="0"/>
      <dgm:spPr/>
    </dgm:pt>
    <dgm:pt modelId="{C6047D02-C046-489F-B638-D891916A546A}" type="pres">
      <dgm:prSet presAssocID="{34BD9121-5955-47D4-8CF7-B32DE183F4A8}" presName="Parent1" presStyleLbl="node1" presStyleIdx="0" presStyleCnt="6">
        <dgm:presLayoutVars>
          <dgm:chMax val="1"/>
          <dgm:chPref val="1"/>
          <dgm:bulletEnabled val="1"/>
        </dgm:presLayoutVars>
      </dgm:prSet>
      <dgm:spPr/>
    </dgm:pt>
    <dgm:pt modelId="{DFB7EFDC-3DA2-4599-9D5A-4B1579DD3104}" type="pres">
      <dgm:prSet presAssocID="{34BD9121-5955-47D4-8CF7-B32DE183F4A8}" presName="Childtext1" presStyleLbl="revTx" presStyleIdx="0" presStyleCnt="3">
        <dgm:presLayoutVars>
          <dgm:chMax val="0"/>
          <dgm:chPref val="0"/>
          <dgm:bulletEnabled val="1"/>
        </dgm:presLayoutVars>
      </dgm:prSet>
      <dgm:spPr/>
    </dgm:pt>
    <dgm:pt modelId="{F18EE159-E0E8-4A3E-88A0-DAA15093B620}" type="pres">
      <dgm:prSet presAssocID="{34BD9121-5955-47D4-8CF7-B32DE183F4A8}" presName="BalanceSpacing" presStyleCnt="0"/>
      <dgm:spPr/>
    </dgm:pt>
    <dgm:pt modelId="{032E9A05-D2DF-4BA8-9ECD-CB59DB8ABB81}" type="pres">
      <dgm:prSet presAssocID="{34BD9121-5955-47D4-8CF7-B32DE183F4A8}" presName="BalanceSpacing1" presStyleCnt="0"/>
      <dgm:spPr/>
    </dgm:pt>
    <dgm:pt modelId="{6EF2691A-7374-4520-98B7-7E1CB65CC924}" type="pres">
      <dgm:prSet presAssocID="{AD645DBC-5502-450D-BBA3-08EB2436349C}" presName="Accent1Text" presStyleLbl="node1" presStyleIdx="1" presStyleCnt="6"/>
      <dgm:spPr/>
    </dgm:pt>
    <dgm:pt modelId="{A1462D28-59E4-49C6-A324-752B54C036DB}" type="pres">
      <dgm:prSet presAssocID="{AD645DBC-5502-450D-BBA3-08EB2436349C}" presName="spaceBetweenRectangles" presStyleCnt="0"/>
      <dgm:spPr/>
    </dgm:pt>
    <dgm:pt modelId="{CBADBAC9-C96A-4036-A496-4747CECD8A7D}" type="pres">
      <dgm:prSet presAssocID="{146176B1-8DB2-43B2-89E8-EC9236665549}" presName="composite" presStyleCnt="0"/>
      <dgm:spPr/>
    </dgm:pt>
    <dgm:pt modelId="{F62EB710-5258-4925-A97F-0A9F81EBC0F8}" type="pres">
      <dgm:prSet presAssocID="{146176B1-8DB2-43B2-89E8-EC9236665549}" presName="Parent1" presStyleLbl="node1" presStyleIdx="2" presStyleCnt="6">
        <dgm:presLayoutVars>
          <dgm:chMax val="1"/>
          <dgm:chPref val="1"/>
          <dgm:bulletEnabled val="1"/>
        </dgm:presLayoutVars>
      </dgm:prSet>
      <dgm:spPr/>
    </dgm:pt>
    <dgm:pt modelId="{FD0671BD-3DFB-410D-8B19-788D22AC71FB}" type="pres">
      <dgm:prSet presAssocID="{146176B1-8DB2-43B2-89E8-EC9236665549}" presName="Childtext1" presStyleLbl="revTx" presStyleIdx="1" presStyleCnt="3">
        <dgm:presLayoutVars>
          <dgm:chMax val="0"/>
          <dgm:chPref val="0"/>
          <dgm:bulletEnabled val="1"/>
        </dgm:presLayoutVars>
      </dgm:prSet>
      <dgm:spPr/>
    </dgm:pt>
    <dgm:pt modelId="{391F41DD-A4E4-45F0-A8AF-8CDD189F0598}" type="pres">
      <dgm:prSet presAssocID="{146176B1-8DB2-43B2-89E8-EC9236665549}" presName="BalanceSpacing" presStyleCnt="0"/>
      <dgm:spPr/>
    </dgm:pt>
    <dgm:pt modelId="{81193048-C382-424E-9DD5-DD46340B3BC7}" type="pres">
      <dgm:prSet presAssocID="{146176B1-8DB2-43B2-89E8-EC9236665549}" presName="BalanceSpacing1" presStyleCnt="0"/>
      <dgm:spPr/>
    </dgm:pt>
    <dgm:pt modelId="{B82FBFAA-2975-466A-9E9A-23A86D2C3B06}" type="pres">
      <dgm:prSet presAssocID="{4D82A81B-9384-4F08-8C57-CD51F9FBB768}" presName="Accent1Text" presStyleLbl="node1" presStyleIdx="3" presStyleCnt="6"/>
      <dgm:spPr/>
    </dgm:pt>
    <dgm:pt modelId="{08CECE81-A565-4328-9AA8-A6E43D4D488B}" type="pres">
      <dgm:prSet presAssocID="{4D82A81B-9384-4F08-8C57-CD51F9FBB768}" presName="spaceBetweenRectangles" presStyleCnt="0"/>
      <dgm:spPr/>
    </dgm:pt>
    <dgm:pt modelId="{8F2FBB9A-8F7A-44A5-AE1E-D10A4A2E6D72}" type="pres">
      <dgm:prSet presAssocID="{BD623753-41FF-45C2-9FF4-D165FE8C4718}" presName="composite" presStyleCnt="0"/>
      <dgm:spPr/>
    </dgm:pt>
    <dgm:pt modelId="{528BFCC2-4084-4725-9210-11A2CA92AAEF}" type="pres">
      <dgm:prSet presAssocID="{BD623753-41FF-45C2-9FF4-D165FE8C4718}" presName="Parent1" presStyleLbl="node1" presStyleIdx="4" presStyleCnt="6">
        <dgm:presLayoutVars>
          <dgm:chMax val="1"/>
          <dgm:chPref val="1"/>
          <dgm:bulletEnabled val="1"/>
        </dgm:presLayoutVars>
      </dgm:prSet>
      <dgm:spPr/>
    </dgm:pt>
    <dgm:pt modelId="{EB250319-5051-4AE0-9F57-6BE93E89A68D}" type="pres">
      <dgm:prSet presAssocID="{BD623753-41FF-45C2-9FF4-D165FE8C4718}" presName="Childtext1" presStyleLbl="revTx" presStyleIdx="2" presStyleCnt="3">
        <dgm:presLayoutVars>
          <dgm:chMax val="0"/>
          <dgm:chPref val="0"/>
          <dgm:bulletEnabled val="1"/>
        </dgm:presLayoutVars>
      </dgm:prSet>
      <dgm:spPr/>
    </dgm:pt>
    <dgm:pt modelId="{2F600D54-6EA7-42E3-B4C0-3BC8FEF609E9}" type="pres">
      <dgm:prSet presAssocID="{BD623753-41FF-45C2-9FF4-D165FE8C4718}" presName="BalanceSpacing" presStyleCnt="0"/>
      <dgm:spPr/>
    </dgm:pt>
    <dgm:pt modelId="{C7E6459E-90EE-4FB2-ABAF-845781BE2424}" type="pres">
      <dgm:prSet presAssocID="{BD623753-41FF-45C2-9FF4-D165FE8C4718}" presName="BalanceSpacing1" presStyleCnt="0"/>
      <dgm:spPr/>
    </dgm:pt>
    <dgm:pt modelId="{97C9E7B6-85A2-4FB4-8FD4-C5AD521F69A9}" type="pres">
      <dgm:prSet presAssocID="{E20E1AC4-FD51-4609-BCE3-368546F630BC}" presName="Accent1Text" presStyleLbl="node1" presStyleIdx="5" presStyleCnt="6"/>
      <dgm:spPr/>
    </dgm:pt>
  </dgm:ptLst>
  <dgm:cxnLst>
    <dgm:cxn modelId="{4F09A305-6062-450D-B26C-61567D7D6B4A}" type="presOf" srcId="{7A3167D9-F5B1-43D3-89DE-6227953D96B0}" destId="{FD0671BD-3DFB-410D-8B19-788D22AC71FB}" srcOrd="0" destOrd="0" presId="urn:microsoft.com/office/officeart/2008/layout/AlternatingHexagons"/>
    <dgm:cxn modelId="{01664330-9EE6-40A4-9CC1-7E03FB17C2AE}" type="presOf" srcId="{75072902-76E2-4CE1-8A40-6D5C2641CEF8}" destId="{DFB7EFDC-3DA2-4599-9D5A-4B1579DD3104}" srcOrd="0" destOrd="0" presId="urn:microsoft.com/office/officeart/2008/layout/AlternatingHexagons"/>
    <dgm:cxn modelId="{78DF453A-ADA6-498A-B5A1-FCF8076A9059}" type="presOf" srcId="{AD645DBC-5502-450D-BBA3-08EB2436349C}" destId="{6EF2691A-7374-4520-98B7-7E1CB65CC924}" srcOrd="0" destOrd="0" presId="urn:microsoft.com/office/officeart/2008/layout/AlternatingHexagons"/>
    <dgm:cxn modelId="{1DB0E03D-A6F6-4947-BB97-39945B32513B}" type="presOf" srcId="{4D82A81B-9384-4F08-8C57-CD51F9FBB768}" destId="{B82FBFAA-2975-466A-9E9A-23A86D2C3B06}" srcOrd="0" destOrd="0" presId="urn:microsoft.com/office/officeart/2008/layout/AlternatingHexagons"/>
    <dgm:cxn modelId="{5D21455B-1E1A-4C99-9A37-1B9FC4B0A03D}" srcId="{146176B1-8DB2-43B2-89E8-EC9236665549}" destId="{7A3167D9-F5B1-43D3-89DE-6227953D96B0}" srcOrd="0" destOrd="0" parTransId="{28812F37-93A2-4750-A283-EFB07FA32AC5}" sibTransId="{56E519AE-CC1E-4D16-8A22-F0239D870C31}"/>
    <dgm:cxn modelId="{C339105F-312D-4B5F-9B22-B6259EA7D8AF}" srcId="{FEEF954E-6786-4E9C-90C6-8898F2EC840C}" destId="{146176B1-8DB2-43B2-89E8-EC9236665549}" srcOrd="1" destOrd="0" parTransId="{E596857D-38EC-446D-8CA9-A596DA3FF392}" sibTransId="{4D82A81B-9384-4F08-8C57-CD51F9FBB768}"/>
    <dgm:cxn modelId="{8BA13E42-268C-4447-A45B-4913F9EB6D87}" srcId="{34BD9121-5955-47D4-8CF7-B32DE183F4A8}" destId="{75072902-76E2-4CE1-8A40-6D5C2641CEF8}" srcOrd="0" destOrd="0" parTransId="{2D97FF9A-E8BD-42FA-93C7-E47BABC581F8}" sibTransId="{B448594A-125B-47EA-A99B-F3EC55205B16}"/>
    <dgm:cxn modelId="{8600C744-9383-4432-8C07-73A60FBF9483}" srcId="{BD623753-41FF-45C2-9FF4-D165FE8C4718}" destId="{50626893-3374-49F4-BF58-81306791A91A}" srcOrd="0" destOrd="0" parTransId="{22C3B471-C81F-449C-A21A-D475EA669C00}" sibTransId="{D0EEB2DC-EFB0-4228-8A60-3FC06838E397}"/>
    <dgm:cxn modelId="{64FA0865-ADA2-42E2-BAFF-6FD3481473B8}" srcId="{FEEF954E-6786-4E9C-90C6-8898F2EC840C}" destId="{BD623753-41FF-45C2-9FF4-D165FE8C4718}" srcOrd="2" destOrd="0" parTransId="{48E6ACB7-AAC7-41B5-99F3-572AC7344C54}" sibTransId="{E20E1AC4-FD51-4609-BCE3-368546F630BC}"/>
    <dgm:cxn modelId="{1A4DC84D-F355-4145-90F4-F8ACB2B9DF1B}" srcId="{FEEF954E-6786-4E9C-90C6-8898F2EC840C}" destId="{34BD9121-5955-47D4-8CF7-B32DE183F4A8}" srcOrd="0" destOrd="0" parTransId="{89B2265A-359E-41F6-A7DA-D2911F15E3EF}" sibTransId="{AD645DBC-5502-450D-BBA3-08EB2436349C}"/>
    <dgm:cxn modelId="{58219C6E-CDC6-406E-91FB-ED04702C7D2E}" type="presOf" srcId="{34BD9121-5955-47D4-8CF7-B32DE183F4A8}" destId="{C6047D02-C046-489F-B638-D891916A546A}" srcOrd="0" destOrd="0" presId="urn:microsoft.com/office/officeart/2008/layout/AlternatingHexagons"/>
    <dgm:cxn modelId="{EB32789A-A1CE-4198-95D4-743646AB2BEF}" type="presOf" srcId="{E20E1AC4-FD51-4609-BCE3-368546F630BC}" destId="{97C9E7B6-85A2-4FB4-8FD4-C5AD521F69A9}" srcOrd="0" destOrd="0" presId="urn:microsoft.com/office/officeart/2008/layout/AlternatingHexagons"/>
    <dgm:cxn modelId="{048BC3B0-0A4A-4525-8048-6FAE6B4850EC}" type="presOf" srcId="{BD623753-41FF-45C2-9FF4-D165FE8C4718}" destId="{528BFCC2-4084-4725-9210-11A2CA92AAEF}" srcOrd="0" destOrd="0" presId="urn:microsoft.com/office/officeart/2008/layout/AlternatingHexagons"/>
    <dgm:cxn modelId="{05B0E0BA-D805-443A-A702-03DFDFD0CD33}" type="presOf" srcId="{50626893-3374-49F4-BF58-81306791A91A}" destId="{EB250319-5051-4AE0-9F57-6BE93E89A68D}" srcOrd="0" destOrd="0" presId="urn:microsoft.com/office/officeart/2008/layout/AlternatingHexagons"/>
    <dgm:cxn modelId="{D1D229D6-C318-4573-AD27-A92DB9D8953C}" type="presOf" srcId="{146176B1-8DB2-43B2-89E8-EC9236665549}" destId="{F62EB710-5258-4925-A97F-0A9F81EBC0F8}" srcOrd="0" destOrd="0" presId="urn:microsoft.com/office/officeart/2008/layout/AlternatingHexagons"/>
    <dgm:cxn modelId="{75CEC7E5-8C35-4F3A-8C92-DCDA7F8C702F}" type="presOf" srcId="{FEEF954E-6786-4E9C-90C6-8898F2EC840C}" destId="{0B8F4C93-52DB-4683-9D8A-F715515359DF}" srcOrd="0" destOrd="0" presId="urn:microsoft.com/office/officeart/2008/layout/AlternatingHexagons"/>
    <dgm:cxn modelId="{F0B04BE2-3E19-46BC-A1EF-34251ED85C0F}" type="presParOf" srcId="{0B8F4C93-52DB-4683-9D8A-F715515359DF}" destId="{D27D5513-7978-4D3F-8467-5B87239C0E46}" srcOrd="0" destOrd="0" presId="urn:microsoft.com/office/officeart/2008/layout/AlternatingHexagons"/>
    <dgm:cxn modelId="{9AE10FFC-9ADC-45CA-91B7-D551C760A2B2}" type="presParOf" srcId="{D27D5513-7978-4D3F-8467-5B87239C0E46}" destId="{C6047D02-C046-489F-B638-D891916A546A}" srcOrd="0" destOrd="0" presId="urn:microsoft.com/office/officeart/2008/layout/AlternatingHexagons"/>
    <dgm:cxn modelId="{34A33BBA-6167-4EA7-AC0E-B6571CFEC4AC}" type="presParOf" srcId="{D27D5513-7978-4D3F-8467-5B87239C0E46}" destId="{DFB7EFDC-3DA2-4599-9D5A-4B1579DD3104}" srcOrd="1" destOrd="0" presId="urn:microsoft.com/office/officeart/2008/layout/AlternatingHexagons"/>
    <dgm:cxn modelId="{0B3A7094-F774-477A-B086-FA970AC0EB86}" type="presParOf" srcId="{D27D5513-7978-4D3F-8467-5B87239C0E46}" destId="{F18EE159-E0E8-4A3E-88A0-DAA15093B620}" srcOrd="2" destOrd="0" presId="urn:microsoft.com/office/officeart/2008/layout/AlternatingHexagons"/>
    <dgm:cxn modelId="{5C3C3168-6511-4077-9447-D08CA895974E}" type="presParOf" srcId="{D27D5513-7978-4D3F-8467-5B87239C0E46}" destId="{032E9A05-D2DF-4BA8-9ECD-CB59DB8ABB81}" srcOrd="3" destOrd="0" presId="urn:microsoft.com/office/officeart/2008/layout/AlternatingHexagons"/>
    <dgm:cxn modelId="{6B85FBE6-2CB1-4613-9530-3112A5CE2D09}" type="presParOf" srcId="{D27D5513-7978-4D3F-8467-5B87239C0E46}" destId="{6EF2691A-7374-4520-98B7-7E1CB65CC924}" srcOrd="4" destOrd="0" presId="urn:microsoft.com/office/officeart/2008/layout/AlternatingHexagons"/>
    <dgm:cxn modelId="{5D820061-7EB5-4617-A1CB-73899C0E49E0}" type="presParOf" srcId="{0B8F4C93-52DB-4683-9D8A-F715515359DF}" destId="{A1462D28-59E4-49C6-A324-752B54C036DB}" srcOrd="1" destOrd="0" presId="urn:microsoft.com/office/officeart/2008/layout/AlternatingHexagons"/>
    <dgm:cxn modelId="{BEE944E0-4CC9-4077-8D82-AA067FE41127}" type="presParOf" srcId="{0B8F4C93-52DB-4683-9D8A-F715515359DF}" destId="{CBADBAC9-C96A-4036-A496-4747CECD8A7D}" srcOrd="2" destOrd="0" presId="urn:microsoft.com/office/officeart/2008/layout/AlternatingHexagons"/>
    <dgm:cxn modelId="{088ADE0A-D8C9-4493-B85C-33A0A66F68ED}" type="presParOf" srcId="{CBADBAC9-C96A-4036-A496-4747CECD8A7D}" destId="{F62EB710-5258-4925-A97F-0A9F81EBC0F8}" srcOrd="0" destOrd="0" presId="urn:microsoft.com/office/officeart/2008/layout/AlternatingHexagons"/>
    <dgm:cxn modelId="{EA3B0F9B-D24B-43D1-8182-DFC02DC23370}" type="presParOf" srcId="{CBADBAC9-C96A-4036-A496-4747CECD8A7D}" destId="{FD0671BD-3DFB-410D-8B19-788D22AC71FB}" srcOrd="1" destOrd="0" presId="urn:microsoft.com/office/officeart/2008/layout/AlternatingHexagons"/>
    <dgm:cxn modelId="{408BA021-F5D7-4C78-BA54-D3B855640AC9}" type="presParOf" srcId="{CBADBAC9-C96A-4036-A496-4747CECD8A7D}" destId="{391F41DD-A4E4-45F0-A8AF-8CDD189F0598}" srcOrd="2" destOrd="0" presId="urn:microsoft.com/office/officeart/2008/layout/AlternatingHexagons"/>
    <dgm:cxn modelId="{124816B3-2B11-494B-9660-7864931D5EED}" type="presParOf" srcId="{CBADBAC9-C96A-4036-A496-4747CECD8A7D}" destId="{81193048-C382-424E-9DD5-DD46340B3BC7}" srcOrd="3" destOrd="0" presId="urn:microsoft.com/office/officeart/2008/layout/AlternatingHexagons"/>
    <dgm:cxn modelId="{C79FC4DC-1E50-451A-BAC7-9D6B39E1AB2A}" type="presParOf" srcId="{CBADBAC9-C96A-4036-A496-4747CECD8A7D}" destId="{B82FBFAA-2975-466A-9E9A-23A86D2C3B06}" srcOrd="4" destOrd="0" presId="urn:microsoft.com/office/officeart/2008/layout/AlternatingHexagons"/>
    <dgm:cxn modelId="{6C9C0250-7184-40BF-BAC0-557A9ED220D6}" type="presParOf" srcId="{0B8F4C93-52DB-4683-9D8A-F715515359DF}" destId="{08CECE81-A565-4328-9AA8-A6E43D4D488B}" srcOrd="3" destOrd="0" presId="urn:microsoft.com/office/officeart/2008/layout/AlternatingHexagons"/>
    <dgm:cxn modelId="{2C9359A2-27D2-4BEA-98F4-87B218C2A1C5}" type="presParOf" srcId="{0B8F4C93-52DB-4683-9D8A-F715515359DF}" destId="{8F2FBB9A-8F7A-44A5-AE1E-D10A4A2E6D72}" srcOrd="4" destOrd="0" presId="urn:microsoft.com/office/officeart/2008/layout/AlternatingHexagons"/>
    <dgm:cxn modelId="{6C57A430-EA70-4578-A015-D622FF79BEC7}" type="presParOf" srcId="{8F2FBB9A-8F7A-44A5-AE1E-D10A4A2E6D72}" destId="{528BFCC2-4084-4725-9210-11A2CA92AAEF}" srcOrd="0" destOrd="0" presId="urn:microsoft.com/office/officeart/2008/layout/AlternatingHexagons"/>
    <dgm:cxn modelId="{1C8A0FC2-BC51-4622-87FC-850FD0E34D33}" type="presParOf" srcId="{8F2FBB9A-8F7A-44A5-AE1E-D10A4A2E6D72}" destId="{EB250319-5051-4AE0-9F57-6BE93E89A68D}" srcOrd="1" destOrd="0" presId="urn:microsoft.com/office/officeart/2008/layout/AlternatingHexagons"/>
    <dgm:cxn modelId="{39731205-FD47-48A4-A634-B448EA766AE0}" type="presParOf" srcId="{8F2FBB9A-8F7A-44A5-AE1E-D10A4A2E6D72}" destId="{2F600D54-6EA7-42E3-B4C0-3BC8FEF609E9}" srcOrd="2" destOrd="0" presId="urn:microsoft.com/office/officeart/2008/layout/AlternatingHexagons"/>
    <dgm:cxn modelId="{72AF0956-214B-45F1-BB83-6AE3254AC391}" type="presParOf" srcId="{8F2FBB9A-8F7A-44A5-AE1E-D10A4A2E6D72}" destId="{C7E6459E-90EE-4FB2-ABAF-845781BE2424}" srcOrd="3" destOrd="0" presId="urn:microsoft.com/office/officeart/2008/layout/AlternatingHexagons"/>
    <dgm:cxn modelId="{DF81613B-DDC3-4E61-BB95-674DF74D314B}" type="presParOf" srcId="{8F2FBB9A-8F7A-44A5-AE1E-D10A4A2E6D72}" destId="{97C9E7B6-85A2-4FB4-8FD4-C5AD521F69A9}"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6176A-F77E-42F1-9A7C-5C44C8C5E722}">
      <dsp:nvSpPr>
        <dsp:cNvPr id="0" name=""/>
        <dsp:cNvSpPr/>
      </dsp:nvSpPr>
      <dsp:spPr>
        <a:xfrm>
          <a:off x="970335" y="1848"/>
          <a:ext cx="2796366" cy="1677819"/>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tr-TR" sz="3300" kern="1200" dirty="0"/>
            <a:t>Ulusal ve Yerel Yönetimler</a:t>
          </a:r>
        </a:p>
      </dsp:txBody>
      <dsp:txXfrm>
        <a:off x="970335" y="1848"/>
        <a:ext cx="2796366" cy="1677819"/>
      </dsp:txXfrm>
    </dsp:sp>
    <dsp:sp modelId="{ED1D4BD9-F26E-45F5-B1E1-6DEBB3ACA0F6}">
      <dsp:nvSpPr>
        <dsp:cNvPr id="0" name=""/>
        <dsp:cNvSpPr/>
      </dsp:nvSpPr>
      <dsp:spPr>
        <a:xfrm>
          <a:off x="4026036" y="0"/>
          <a:ext cx="2796366" cy="1677819"/>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tr-TR" sz="3300" kern="1200" dirty="0"/>
            <a:t>Yerel toplum</a:t>
          </a:r>
        </a:p>
      </dsp:txBody>
      <dsp:txXfrm>
        <a:off x="4026036" y="0"/>
        <a:ext cx="2796366" cy="1677819"/>
      </dsp:txXfrm>
    </dsp:sp>
    <dsp:sp modelId="{BF4C4773-1184-442E-9C24-8CA5B20DC6AE}">
      <dsp:nvSpPr>
        <dsp:cNvPr id="0" name=""/>
        <dsp:cNvSpPr/>
      </dsp:nvSpPr>
      <dsp:spPr>
        <a:xfrm>
          <a:off x="970335" y="1959304"/>
          <a:ext cx="2796366" cy="1677819"/>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tr-TR" sz="3300" kern="1200" dirty="0"/>
            <a:t>Sivil toplum örgütleri</a:t>
          </a:r>
        </a:p>
      </dsp:txBody>
      <dsp:txXfrm>
        <a:off x="970335" y="1959304"/>
        <a:ext cx="2796366" cy="1677819"/>
      </dsp:txXfrm>
    </dsp:sp>
    <dsp:sp modelId="{CD840064-79C7-4C7D-880C-671F32A9B78B}">
      <dsp:nvSpPr>
        <dsp:cNvPr id="0" name=""/>
        <dsp:cNvSpPr/>
      </dsp:nvSpPr>
      <dsp:spPr>
        <a:xfrm>
          <a:off x="4046338" y="1959304"/>
          <a:ext cx="2796366" cy="1677819"/>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tr-TR" sz="3300" kern="1200" dirty="0"/>
            <a:t>Uluslararası kuruluşlar</a:t>
          </a:r>
        </a:p>
      </dsp:txBody>
      <dsp:txXfrm>
        <a:off x="4046338" y="1959304"/>
        <a:ext cx="2796366" cy="1677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47D02-C046-489F-B638-D891916A546A}">
      <dsp:nvSpPr>
        <dsp:cNvPr id="0" name=""/>
        <dsp:cNvSpPr/>
      </dsp:nvSpPr>
      <dsp:spPr>
        <a:xfrm rot="5400000">
          <a:off x="4032868" y="131703"/>
          <a:ext cx="1998455" cy="173865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dirty="0"/>
            <a:t>EKOTUR</a:t>
          </a:r>
        </a:p>
      </dsp:txBody>
      <dsp:txXfrm rot="-5400000">
        <a:off x="4433708" y="313230"/>
        <a:ext cx="1196774" cy="1375603"/>
      </dsp:txXfrm>
    </dsp:sp>
    <dsp:sp modelId="{DFB7EFDC-3DA2-4599-9D5A-4B1579DD3104}">
      <dsp:nvSpPr>
        <dsp:cNvPr id="0" name=""/>
        <dsp:cNvSpPr/>
      </dsp:nvSpPr>
      <dsp:spPr>
        <a:xfrm>
          <a:off x="5954183" y="401495"/>
          <a:ext cx="2230276" cy="1199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dirty="0"/>
            <a:t>EKOSAFARİ</a:t>
          </a:r>
        </a:p>
      </dsp:txBody>
      <dsp:txXfrm>
        <a:off x="5954183" y="401495"/>
        <a:ext cx="2230276" cy="1199073"/>
      </dsp:txXfrm>
    </dsp:sp>
    <dsp:sp modelId="{6EF2691A-7374-4520-98B7-7E1CB65CC924}">
      <dsp:nvSpPr>
        <dsp:cNvPr id="0" name=""/>
        <dsp:cNvSpPr/>
      </dsp:nvSpPr>
      <dsp:spPr>
        <a:xfrm rot="5400000">
          <a:off x="2155119" y="131703"/>
          <a:ext cx="1998455" cy="173865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tr-TR" sz="3600" kern="1200"/>
        </a:p>
      </dsp:txBody>
      <dsp:txXfrm rot="-5400000">
        <a:off x="2555959" y="313230"/>
        <a:ext cx="1196774" cy="1375603"/>
      </dsp:txXfrm>
    </dsp:sp>
    <dsp:sp modelId="{F62EB710-5258-4925-A97F-0A9F81EBC0F8}">
      <dsp:nvSpPr>
        <dsp:cNvPr id="0" name=""/>
        <dsp:cNvSpPr/>
      </dsp:nvSpPr>
      <dsp:spPr>
        <a:xfrm rot="5400000">
          <a:off x="3090396" y="1827993"/>
          <a:ext cx="1998455" cy="173865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dirty="0"/>
            <a:t>EKO SEYEHAT</a:t>
          </a:r>
        </a:p>
      </dsp:txBody>
      <dsp:txXfrm rot="-5400000">
        <a:off x="3491236" y="2009520"/>
        <a:ext cx="1196774" cy="1375603"/>
      </dsp:txXfrm>
    </dsp:sp>
    <dsp:sp modelId="{FD0671BD-3DFB-410D-8B19-788D22AC71FB}">
      <dsp:nvSpPr>
        <dsp:cNvPr id="0" name=""/>
        <dsp:cNvSpPr/>
      </dsp:nvSpPr>
      <dsp:spPr>
        <a:xfrm>
          <a:off x="990019" y="2097784"/>
          <a:ext cx="2158332" cy="1199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r" defTabSz="889000">
            <a:lnSpc>
              <a:spcPct val="90000"/>
            </a:lnSpc>
            <a:spcBef>
              <a:spcPct val="0"/>
            </a:spcBef>
            <a:spcAft>
              <a:spcPct val="35000"/>
            </a:spcAft>
            <a:buNone/>
          </a:pPr>
          <a:r>
            <a:rPr lang="tr-TR" sz="2000" kern="1200" dirty="0"/>
            <a:t>EKO MACERA</a:t>
          </a:r>
        </a:p>
      </dsp:txBody>
      <dsp:txXfrm>
        <a:off x="990019" y="2097784"/>
        <a:ext cx="2158332" cy="1199073"/>
      </dsp:txXfrm>
    </dsp:sp>
    <dsp:sp modelId="{B82FBFAA-2975-466A-9E9A-23A86D2C3B06}">
      <dsp:nvSpPr>
        <dsp:cNvPr id="0" name=""/>
        <dsp:cNvSpPr/>
      </dsp:nvSpPr>
      <dsp:spPr>
        <a:xfrm rot="5400000">
          <a:off x="4968145" y="1827993"/>
          <a:ext cx="1998455" cy="173865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tr-TR" sz="3600" kern="1200"/>
        </a:p>
      </dsp:txBody>
      <dsp:txXfrm rot="-5400000">
        <a:off x="5368985" y="2009520"/>
        <a:ext cx="1196774" cy="1375603"/>
      </dsp:txXfrm>
    </dsp:sp>
    <dsp:sp modelId="{528BFCC2-4084-4725-9210-11A2CA92AAEF}">
      <dsp:nvSpPr>
        <dsp:cNvPr id="0" name=""/>
        <dsp:cNvSpPr/>
      </dsp:nvSpPr>
      <dsp:spPr>
        <a:xfrm rot="5400000">
          <a:off x="4032868" y="3524282"/>
          <a:ext cx="1998455" cy="173865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dirty="0"/>
            <a:t>EKO TATİL</a:t>
          </a:r>
        </a:p>
      </dsp:txBody>
      <dsp:txXfrm rot="-5400000">
        <a:off x="4433708" y="3705809"/>
        <a:ext cx="1196774" cy="1375603"/>
      </dsp:txXfrm>
    </dsp:sp>
    <dsp:sp modelId="{EB250319-5051-4AE0-9F57-6BE93E89A68D}">
      <dsp:nvSpPr>
        <dsp:cNvPr id="0" name=""/>
        <dsp:cNvSpPr/>
      </dsp:nvSpPr>
      <dsp:spPr>
        <a:xfrm>
          <a:off x="5954183" y="3794074"/>
          <a:ext cx="2230276" cy="1199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dirty="0"/>
            <a:t>EKO GEZİ</a:t>
          </a:r>
        </a:p>
      </dsp:txBody>
      <dsp:txXfrm>
        <a:off x="5954183" y="3794074"/>
        <a:ext cx="2230276" cy="1199073"/>
      </dsp:txXfrm>
    </dsp:sp>
    <dsp:sp modelId="{97C9E7B6-85A2-4FB4-8FD4-C5AD521F69A9}">
      <dsp:nvSpPr>
        <dsp:cNvPr id="0" name=""/>
        <dsp:cNvSpPr/>
      </dsp:nvSpPr>
      <dsp:spPr>
        <a:xfrm rot="5400000">
          <a:off x="2155119" y="3524282"/>
          <a:ext cx="1998455" cy="173865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tr-TR" sz="3600" kern="1200"/>
        </a:p>
      </dsp:txBody>
      <dsp:txXfrm rot="-5400000">
        <a:off x="2555959" y="3705809"/>
        <a:ext cx="1196774" cy="137560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F28B-45E3-4585-87E3-73838692A70B}"/>
              </a:ext>
            </a:extLst>
          </p:cNvPr>
          <p:cNvSpPr>
            <a:spLocks noGrp="1"/>
          </p:cNvSpPr>
          <p:nvPr>
            <p:ph type="ctrTitle"/>
          </p:nvPr>
        </p:nvSpPr>
        <p:spPr>
          <a:xfrm>
            <a:off x="457200" y="668049"/>
            <a:ext cx="7626795" cy="2841914"/>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F755B0-E17A-4B52-A99D-C35BB18BB2D0}"/>
              </a:ext>
            </a:extLst>
          </p:cNvPr>
          <p:cNvSpPr>
            <a:spLocks noGrp="1"/>
          </p:cNvSpPr>
          <p:nvPr>
            <p:ph type="subTitle" idx="1"/>
          </p:nvPr>
        </p:nvSpPr>
        <p:spPr>
          <a:xfrm>
            <a:off x="457200" y="3602038"/>
            <a:ext cx="7626795" cy="25017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8390C28-805B-4DA6-A10E-651C0FD01716}"/>
              </a:ext>
            </a:extLst>
          </p:cNvPr>
          <p:cNvSpPr>
            <a:spLocks noGrp="1"/>
          </p:cNvSpPr>
          <p:nvPr>
            <p:ph type="dt" sz="half" idx="10"/>
          </p:nvPr>
        </p:nvSpPr>
        <p:spPr/>
        <p:txBody>
          <a:bodyPr/>
          <a:lstStyle/>
          <a:p>
            <a:fld id="{D208048B-57AF-4F53-BC84-8E0A1033FBEC}" type="datetimeFigureOut">
              <a:rPr lang="en-US" smtClean="0"/>
              <a:t>11/5/2025</a:t>
            </a:fld>
            <a:endParaRPr lang="en-US"/>
          </a:p>
        </p:txBody>
      </p:sp>
      <p:sp>
        <p:nvSpPr>
          <p:cNvPr id="5" name="Footer Placeholder 4">
            <a:extLst>
              <a:ext uri="{FF2B5EF4-FFF2-40B4-BE49-F238E27FC236}">
                <a16:creationId xmlns:a16="http://schemas.microsoft.com/office/drawing/2014/main" id="{0D5EBBA9-C52F-4628-AE0D-DCD1772F9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BAC57-F8E1-4B54-A111-CB53B32031A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693024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5B40-C529-41A6-8D06-07AF9430A8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B5A354-E2A8-4A91-9D7A-36D9E0915C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D3944-2E3D-42BC-B83D-7630699D48C5}"/>
              </a:ext>
            </a:extLst>
          </p:cNvPr>
          <p:cNvSpPr>
            <a:spLocks noGrp="1"/>
          </p:cNvSpPr>
          <p:nvPr>
            <p:ph type="dt" sz="half" idx="10"/>
          </p:nvPr>
        </p:nvSpPr>
        <p:spPr/>
        <p:txBody>
          <a:bodyPr/>
          <a:lstStyle/>
          <a:p>
            <a:fld id="{D208048B-57AF-4F53-BC84-8E0A1033FBEC}" type="datetimeFigureOut">
              <a:rPr lang="en-US" smtClean="0"/>
              <a:t>11/5/2025</a:t>
            </a:fld>
            <a:endParaRPr lang="en-US"/>
          </a:p>
        </p:txBody>
      </p:sp>
      <p:sp>
        <p:nvSpPr>
          <p:cNvPr id="5" name="Footer Placeholder 4">
            <a:extLst>
              <a:ext uri="{FF2B5EF4-FFF2-40B4-BE49-F238E27FC236}">
                <a16:creationId xmlns:a16="http://schemas.microsoft.com/office/drawing/2014/main" id="{F2FC57FA-204E-4A7A-BAE2-DF17BB0FF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DA36D-49FF-495A-8E25-4CCC98E39032}"/>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127343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44ECD05-4E94-4A60-8FDA-700BF100B0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8" name="Color Fill">
            <a:extLst>
              <a:ext uri="{FF2B5EF4-FFF2-40B4-BE49-F238E27FC236}">
                <a16:creationId xmlns:a16="http://schemas.microsoft.com/office/drawing/2014/main" id="{8BCB0EB2-4067-418C-9465-9D4C71240E0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8" name="Group 7">
            <a:extLst>
              <a:ext uri="{FF2B5EF4-FFF2-40B4-BE49-F238E27FC236}">
                <a16:creationId xmlns:a16="http://schemas.microsoft.com/office/drawing/2014/main" id="{04E37999-41E7-446D-8C53-B904C3CE87A5}"/>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9" name="Oval 8">
              <a:extLst>
                <a:ext uri="{FF2B5EF4-FFF2-40B4-BE49-F238E27FC236}">
                  <a16:creationId xmlns:a16="http://schemas.microsoft.com/office/drawing/2014/main" id="{438A90E8-87F8-4150-B5EB-E19C8A01AFB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Graphic 9">
              <a:extLst>
                <a:ext uri="{FF2B5EF4-FFF2-40B4-BE49-F238E27FC236}">
                  <a16:creationId xmlns:a16="http://schemas.microsoft.com/office/drawing/2014/main" id="{724DCA1C-A8E8-4F90-8FAE-85B1426C108A}"/>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1" name="Freeform: Shape 10">
              <a:extLst>
                <a:ext uri="{FF2B5EF4-FFF2-40B4-BE49-F238E27FC236}">
                  <a16:creationId xmlns:a16="http://schemas.microsoft.com/office/drawing/2014/main" id="{158D6291-6756-44E3-9FCE-0B2ECA5EE664}"/>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2" name="Freeform: Shape 11">
              <a:extLst>
                <a:ext uri="{FF2B5EF4-FFF2-40B4-BE49-F238E27FC236}">
                  <a16:creationId xmlns:a16="http://schemas.microsoft.com/office/drawing/2014/main" id="{C37CA96E-9DD9-4172-B63B-50DF43B576DA}"/>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3" name="Graphic 9">
              <a:extLst>
                <a:ext uri="{FF2B5EF4-FFF2-40B4-BE49-F238E27FC236}">
                  <a16:creationId xmlns:a16="http://schemas.microsoft.com/office/drawing/2014/main" id="{B335AFFE-BF3D-491C-8255-692B9DAC6775}"/>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Graphic 9">
              <a:extLst>
                <a:ext uri="{FF2B5EF4-FFF2-40B4-BE49-F238E27FC236}">
                  <a16:creationId xmlns:a16="http://schemas.microsoft.com/office/drawing/2014/main" id="{AA052AAF-7A7C-4EDB-AE2C-FCA3A756C4E5}"/>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0" name="Texture">
            <a:extLst>
              <a:ext uri="{FF2B5EF4-FFF2-40B4-BE49-F238E27FC236}">
                <a16:creationId xmlns:a16="http://schemas.microsoft.com/office/drawing/2014/main" id="{31F99E9D-6528-47AC-B178-7032D0E17DF8}"/>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Vertical Title 1">
            <a:extLst>
              <a:ext uri="{FF2B5EF4-FFF2-40B4-BE49-F238E27FC236}">
                <a16:creationId xmlns:a16="http://schemas.microsoft.com/office/drawing/2014/main" id="{834DD302-622D-4E42-BD6F-FAAA98B3728C}"/>
              </a:ext>
            </a:extLst>
          </p:cNvPr>
          <p:cNvSpPr>
            <a:spLocks noGrp="1"/>
          </p:cNvSpPr>
          <p:nvPr>
            <p:ph type="title" orient="vert"/>
          </p:nvPr>
        </p:nvSpPr>
        <p:spPr>
          <a:xfrm>
            <a:off x="7306311" y="668049"/>
            <a:ext cx="2628900" cy="550891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C70D9F5-C907-405F-BE11-571C61745EC6}"/>
              </a:ext>
            </a:extLst>
          </p:cNvPr>
          <p:cNvSpPr>
            <a:spLocks noGrp="1"/>
          </p:cNvSpPr>
          <p:nvPr>
            <p:ph type="body" orient="vert" idx="1"/>
          </p:nvPr>
        </p:nvSpPr>
        <p:spPr>
          <a:xfrm>
            <a:off x="457200" y="668049"/>
            <a:ext cx="6689098" cy="5508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CFD860-3FBD-4FE7-A9FD-1D4A4D10AABF}"/>
              </a:ext>
            </a:extLst>
          </p:cNvPr>
          <p:cNvSpPr>
            <a:spLocks noGrp="1"/>
          </p:cNvSpPr>
          <p:nvPr>
            <p:ph type="dt" sz="half" idx="10"/>
          </p:nvPr>
        </p:nvSpPr>
        <p:spPr/>
        <p:txBody>
          <a:bodyPr/>
          <a:lstStyle/>
          <a:p>
            <a:fld id="{D208048B-57AF-4F53-BC84-8E0A1033FBEC}" type="datetimeFigureOut">
              <a:rPr lang="en-US" smtClean="0"/>
              <a:t>11/5/2025</a:t>
            </a:fld>
            <a:endParaRPr lang="en-US"/>
          </a:p>
        </p:txBody>
      </p:sp>
      <p:sp>
        <p:nvSpPr>
          <p:cNvPr id="5" name="Footer Placeholder 4">
            <a:extLst>
              <a:ext uri="{FF2B5EF4-FFF2-40B4-BE49-F238E27FC236}">
                <a16:creationId xmlns:a16="http://schemas.microsoft.com/office/drawing/2014/main" id="{560A367B-81B3-4BD3-9C95-18EC0710A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D8E54-346D-4D66-BF99-96DA43F80DF8}"/>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990626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2C84-1247-4534-81D1-136C3E1EBB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048D490-CEA6-4844-A537-F749658D37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DAEFC9-887F-4E73-9938-6032D52864AA}"/>
              </a:ext>
            </a:extLst>
          </p:cNvPr>
          <p:cNvSpPr>
            <a:spLocks noGrp="1"/>
          </p:cNvSpPr>
          <p:nvPr>
            <p:ph type="dt" sz="half" idx="10"/>
          </p:nvPr>
        </p:nvSpPr>
        <p:spPr/>
        <p:txBody>
          <a:bodyPr/>
          <a:lstStyle/>
          <a:p>
            <a:fld id="{D208048B-57AF-4F53-BC84-8E0A1033FBEC}" type="datetimeFigureOut">
              <a:rPr lang="en-US" smtClean="0"/>
              <a:t>11/5/2025</a:t>
            </a:fld>
            <a:endParaRPr lang="en-US"/>
          </a:p>
        </p:txBody>
      </p:sp>
      <p:sp>
        <p:nvSpPr>
          <p:cNvPr id="5" name="Footer Placeholder 4">
            <a:extLst>
              <a:ext uri="{FF2B5EF4-FFF2-40B4-BE49-F238E27FC236}">
                <a16:creationId xmlns:a16="http://schemas.microsoft.com/office/drawing/2014/main" id="{ABFCF0CF-134A-404E-A177-9FAAA039F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1B0DC-2D2C-408B-A577-904A2385C0AA}"/>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250233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55431-EF88-4771-9699-27EF70A55112}"/>
              </a:ext>
            </a:extLst>
          </p:cNvPr>
          <p:cNvSpPr>
            <a:spLocks noGrp="1"/>
          </p:cNvSpPr>
          <p:nvPr>
            <p:ph type="title"/>
          </p:nvPr>
        </p:nvSpPr>
        <p:spPr>
          <a:xfrm>
            <a:off x="457200" y="668050"/>
            <a:ext cx="7673389" cy="3816588"/>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AF57C3-A928-4093-B3FC-ECC2194AE9E9}"/>
              </a:ext>
            </a:extLst>
          </p:cNvPr>
          <p:cNvSpPr>
            <a:spLocks noGrp="1"/>
          </p:cNvSpPr>
          <p:nvPr>
            <p:ph type="body" idx="1"/>
          </p:nvPr>
        </p:nvSpPr>
        <p:spPr>
          <a:xfrm>
            <a:off x="457200" y="4589463"/>
            <a:ext cx="767338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BFD625-A893-46D3-A518-9E969CB4FE54}"/>
              </a:ext>
            </a:extLst>
          </p:cNvPr>
          <p:cNvSpPr>
            <a:spLocks noGrp="1"/>
          </p:cNvSpPr>
          <p:nvPr>
            <p:ph type="dt" sz="half" idx="10"/>
          </p:nvPr>
        </p:nvSpPr>
        <p:spPr/>
        <p:txBody>
          <a:bodyPr/>
          <a:lstStyle/>
          <a:p>
            <a:fld id="{D208048B-57AF-4F53-BC84-8E0A1033FBEC}" type="datetimeFigureOut">
              <a:rPr lang="en-US" smtClean="0"/>
              <a:t>11/5/2025</a:t>
            </a:fld>
            <a:endParaRPr lang="en-US"/>
          </a:p>
        </p:txBody>
      </p:sp>
      <p:sp>
        <p:nvSpPr>
          <p:cNvPr id="5" name="Footer Placeholder 4">
            <a:extLst>
              <a:ext uri="{FF2B5EF4-FFF2-40B4-BE49-F238E27FC236}">
                <a16:creationId xmlns:a16="http://schemas.microsoft.com/office/drawing/2014/main" id="{FFCAD37A-B380-4B65-9FB9-3FB91412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773B6-CD13-4451-9BF3-C4102BA5E899}"/>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441626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1FBD0A-9F7B-4EBB-9982-B55F5F9806C4}"/>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88CFF0B8-0BA9-4DD9-B7B2-0655DC8419A8}"/>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C77B910E-9B87-4291-987B-6883212CBAEC}"/>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5" name="Oval 14">
              <a:extLst>
                <a:ext uri="{FF2B5EF4-FFF2-40B4-BE49-F238E27FC236}">
                  <a16:creationId xmlns:a16="http://schemas.microsoft.com/office/drawing/2014/main" id="{05596CF7-55B3-409D-A36C-F5BE9D625628}"/>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92245D23-45D8-474C-8A38-633E99962676}"/>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918A8D14-28CA-4095-B2FA-E48B3150AD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3" name="Texture">
            <a:extLst>
              <a:ext uri="{FF2B5EF4-FFF2-40B4-BE49-F238E27FC236}">
                <a16:creationId xmlns:a16="http://schemas.microsoft.com/office/drawing/2014/main" id="{1D1F176A-19F1-4537-800D-210F29EC1AC2}"/>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D0A04C26-6125-4D95-9FC0-50DEB9419E63}"/>
              </a:ext>
            </a:extLst>
          </p:cNvPr>
          <p:cNvSpPr>
            <a:spLocks noGrp="1"/>
          </p:cNvSpPr>
          <p:nvPr>
            <p:ph type="title"/>
          </p:nvPr>
        </p:nvSpPr>
        <p:spPr>
          <a:xfrm>
            <a:off x="457200" y="668049"/>
            <a:ext cx="10451534" cy="159174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35401A-13E5-4CED-864F-06D6EECCBCAA}"/>
              </a:ext>
            </a:extLst>
          </p:cNvPr>
          <p:cNvSpPr>
            <a:spLocks noGrp="1"/>
          </p:cNvSpPr>
          <p:nvPr>
            <p:ph sz="half" idx="1"/>
          </p:nvPr>
        </p:nvSpPr>
        <p:spPr>
          <a:xfrm>
            <a:off x="457200" y="2341329"/>
            <a:ext cx="5562600"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C513523-8F78-4766-91D7-03E329B6833A}"/>
              </a:ext>
            </a:extLst>
          </p:cNvPr>
          <p:cNvSpPr>
            <a:spLocks noGrp="1"/>
          </p:cNvSpPr>
          <p:nvPr>
            <p:ph sz="half" idx="2"/>
          </p:nvPr>
        </p:nvSpPr>
        <p:spPr>
          <a:xfrm>
            <a:off x="6172200" y="2341329"/>
            <a:ext cx="4736534"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5B757F-BAD2-4343-BD57-FC02D0BE19EC}"/>
              </a:ext>
            </a:extLst>
          </p:cNvPr>
          <p:cNvSpPr>
            <a:spLocks noGrp="1"/>
          </p:cNvSpPr>
          <p:nvPr>
            <p:ph type="dt" sz="half" idx="10"/>
          </p:nvPr>
        </p:nvSpPr>
        <p:spPr/>
        <p:txBody>
          <a:bodyPr/>
          <a:lstStyle/>
          <a:p>
            <a:fld id="{D208048B-57AF-4F53-BC84-8E0A1033FBEC}" type="datetimeFigureOut">
              <a:rPr lang="en-US" smtClean="0"/>
              <a:t>11/5/2025</a:t>
            </a:fld>
            <a:endParaRPr lang="en-US"/>
          </a:p>
        </p:txBody>
      </p:sp>
      <p:sp>
        <p:nvSpPr>
          <p:cNvPr id="6" name="Footer Placeholder 5">
            <a:extLst>
              <a:ext uri="{FF2B5EF4-FFF2-40B4-BE49-F238E27FC236}">
                <a16:creationId xmlns:a16="http://schemas.microsoft.com/office/drawing/2014/main" id="{5A30EF3C-A61E-4F43-9C8F-BC9A6455C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19D947-1DC8-4CE9-A031-6EEB776BD0BF}"/>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45765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5BFA9BB-A51E-4D09-8602-5AD9010463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a:extLst>
              <a:ext uri="{FF2B5EF4-FFF2-40B4-BE49-F238E27FC236}">
                <a16:creationId xmlns:a16="http://schemas.microsoft.com/office/drawing/2014/main" id="{A60257A1-779B-4048-BC0D-1EA579B5B1C5}"/>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6" name="Group 15">
            <a:extLst>
              <a:ext uri="{FF2B5EF4-FFF2-40B4-BE49-F238E27FC236}">
                <a16:creationId xmlns:a16="http://schemas.microsoft.com/office/drawing/2014/main" id="{38F4B5D0-AA24-4702-9C01-FC1A03E7B607}"/>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7" name="Oval 16">
              <a:extLst>
                <a:ext uri="{FF2B5EF4-FFF2-40B4-BE49-F238E27FC236}">
                  <a16:creationId xmlns:a16="http://schemas.microsoft.com/office/drawing/2014/main" id="{29CBF9BD-1EB2-4122-98FE-F2B5DF8771C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7C41FF89-01DF-4236-AA4D-243CB8A464B3}"/>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Freeform: Shape 18">
              <a:extLst>
                <a:ext uri="{FF2B5EF4-FFF2-40B4-BE49-F238E27FC236}">
                  <a16:creationId xmlns:a16="http://schemas.microsoft.com/office/drawing/2014/main" id="{FD03BB88-350D-4DE0-BB34-870F6435689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5" name="Texture">
            <a:extLst>
              <a:ext uri="{FF2B5EF4-FFF2-40B4-BE49-F238E27FC236}">
                <a16:creationId xmlns:a16="http://schemas.microsoft.com/office/drawing/2014/main" id="{4A8025C0-8995-4863-A847-7ED1F8CCE811}"/>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50162335-6445-435C-A1C6-9F090B965040}"/>
              </a:ext>
            </a:extLst>
          </p:cNvPr>
          <p:cNvSpPr>
            <a:spLocks noGrp="1"/>
          </p:cNvSpPr>
          <p:nvPr>
            <p:ph type="title"/>
          </p:nvPr>
        </p:nvSpPr>
        <p:spPr>
          <a:xfrm>
            <a:off x="457200" y="668049"/>
            <a:ext cx="10450629" cy="132556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5074B3D-418F-464D-91E7-993D0B480108}"/>
              </a:ext>
            </a:extLst>
          </p:cNvPr>
          <p:cNvSpPr>
            <a:spLocks noGrp="1"/>
          </p:cNvSpPr>
          <p:nvPr>
            <p:ph type="body" idx="1"/>
          </p:nvPr>
        </p:nvSpPr>
        <p:spPr>
          <a:xfrm>
            <a:off x="457086" y="2182814"/>
            <a:ext cx="5021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904709-9362-4AB5-9AA2-32F51BF06A39}"/>
              </a:ext>
            </a:extLst>
          </p:cNvPr>
          <p:cNvSpPr>
            <a:spLocks noGrp="1"/>
          </p:cNvSpPr>
          <p:nvPr>
            <p:ph sz="half" idx="2"/>
          </p:nvPr>
        </p:nvSpPr>
        <p:spPr>
          <a:xfrm>
            <a:off x="457086" y="3115949"/>
            <a:ext cx="502151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B083836-1CF5-406F-B0CB-643F37066CE6}"/>
              </a:ext>
            </a:extLst>
          </p:cNvPr>
          <p:cNvSpPr>
            <a:spLocks noGrp="1"/>
          </p:cNvSpPr>
          <p:nvPr>
            <p:ph type="body" sz="quarter" idx="3"/>
          </p:nvPr>
        </p:nvSpPr>
        <p:spPr>
          <a:xfrm>
            <a:off x="5890597" y="2182814"/>
            <a:ext cx="50172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4A8670-0F33-4222-AAC9-96A21C47C336}"/>
              </a:ext>
            </a:extLst>
          </p:cNvPr>
          <p:cNvSpPr>
            <a:spLocks noGrp="1"/>
          </p:cNvSpPr>
          <p:nvPr>
            <p:ph sz="quarter" idx="4"/>
          </p:nvPr>
        </p:nvSpPr>
        <p:spPr>
          <a:xfrm>
            <a:off x="5890597" y="3115949"/>
            <a:ext cx="501723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A1E6970-4A96-4519-9C0E-11E245D563C9}"/>
              </a:ext>
            </a:extLst>
          </p:cNvPr>
          <p:cNvSpPr>
            <a:spLocks noGrp="1"/>
          </p:cNvSpPr>
          <p:nvPr>
            <p:ph type="dt" sz="half" idx="10"/>
          </p:nvPr>
        </p:nvSpPr>
        <p:spPr/>
        <p:txBody>
          <a:bodyPr/>
          <a:lstStyle/>
          <a:p>
            <a:fld id="{D208048B-57AF-4F53-BC84-8E0A1033FBEC}" type="datetimeFigureOut">
              <a:rPr lang="en-US" smtClean="0"/>
              <a:t>11/5/2025</a:t>
            </a:fld>
            <a:endParaRPr lang="en-US"/>
          </a:p>
        </p:txBody>
      </p:sp>
      <p:sp>
        <p:nvSpPr>
          <p:cNvPr id="8" name="Footer Placeholder 7">
            <a:extLst>
              <a:ext uri="{FF2B5EF4-FFF2-40B4-BE49-F238E27FC236}">
                <a16:creationId xmlns:a16="http://schemas.microsoft.com/office/drawing/2014/main" id="{35FEE249-70F5-4359-B699-23D68A5037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2AE510-A38C-45EE-B061-CB02E4E3DD7C}"/>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527223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9D1A-F943-4838-BA2F-6DF4F2EC9FEC}"/>
              </a:ext>
            </a:extLst>
          </p:cNvPr>
          <p:cNvSpPr>
            <a:spLocks noGrp="1"/>
          </p:cNvSpPr>
          <p:nvPr>
            <p:ph type="title"/>
          </p:nvPr>
        </p:nvSpPr>
        <p:spPr>
          <a:xfrm>
            <a:off x="457200" y="668049"/>
            <a:ext cx="7685037" cy="1363816"/>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6FEE401-3424-4696-A6FC-BBEE79379F9D}"/>
              </a:ext>
            </a:extLst>
          </p:cNvPr>
          <p:cNvSpPr>
            <a:spLocks noGrp="1"/>
          </p:cNvSpPr>
          <p:nvPr>
            <p:ph type="dt" sz="half" idx="10"/>
          </p:nvPr>
        </p:nvSpPr>
        <p:spPr/>
        <p:txBody>
          <a:bodyPr/>
          <a:lstStyle/>
          <a:p>
            <a:fld id="{D208048B-57AF-4F53-BC84-8E0A1033FBEC}" type="datetimeFigureOut">
              <a:rPr lang="en-US" smtClean="0"/>
              <a:t>11/5/2025</a:t>
            </a:fld>
            <a:endParaRPr lang="en-US"/>
          </a:p>
        </p:txBody>
      </p:sp>
      <p:sp>
        <p:nvSpPr>
          <p:cNvPr id="4" name="Footer Placeholder 3">
            <a:extLst>
              <a:ext uri="{FF2B5EF4-FFF2-40B4-BE49-F238E27FC236}">
                <a16:creationId xmlns:a16="http://schemas.microsoft.com/office/drawing/2014/main" id="{01E9D767-A30A-4508-B510-99AB91737A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0979DC-F3D5-43AB-8A0F-9C8A14E0CEF4}"/>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76310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DCDA0B-9BEE-4B57-8F97-96D5645D0658}"/>
              </a:ext>
            </a:extLst>
          </p:cNvPr>
          <p:cNvSpPr>
            <a:spLocks noGrp="1"/>
          </p:cNvSpPr>
          <p:nvPr>
            <p:ph type="dt" sz="half" idx="10"/>
          </p:nvPr>
        </p:nvSpPr>
        <p:spPr/>
        <p:txBody>
          <a:bodyPr/>
          <a:lstStyle/>
          <a:p>
            <a:fld id="{D208048B-57AF-4F53-BC84-8E0A1033FBEC}" type="datetimeFigureOut">
              <a:rPr lang="en-US" smtClean="0"/>
              <a:t>11/5/2025</a:t>
            </a:fld>
            <a:endParaRPr lang="en-US"/>
          </a:p>
        </p:txBody>
      </p:sp>
      <p:sp>
        <p:nvSpPr>
          <p:cNvPr id="3" name="Footer Placeholder 2">
            <a:extLst>
              <a:ext uri="{FF2B5EF4-FFF2-40B4-BE49-F238E27FC236}">
                <a16:creationId xmlns:a16="http://schemas.microsoft.com/office/drawing/2014/main" id="{05282AF2-09A1-4A1C-AEB6-577962B714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4D99D9-82B1-496C-ABBC-4FF0C375DCE7}"/>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877717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D9AFA4-EB8E-4091-A5E2-1B9D163A0709}"/>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F25018FE-FB44-4E2E-A181-B3476F3E8550}"/>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A6C7CD4B-70DE-49E2-A336-B6F43F58FFA4}"/>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B4B8BFC9-6F67-47CB-BAE4-45260FBAF397}"/>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40F836E5-3C5B-4DE7-B09A-AE00DEE730A9}"/>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68E1B8E4-080E-4F43-B33F-59DD21B6B658}"/>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07639D4-740A-4B71-8393-99CA375EB4A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AE7E56E5-1F6A-442B-B5E0-ED19F815D2E2}"/>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3774E986-8FE2-4670-A4C0-96E213269BD7}"/>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3A5846DF-A106-4887-BE2C-DCD89DAA6539}"/>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767E81C-AA51-44A0-B21C-757B2F3B90C5}"/>
              </a:ext>
            </a:extLst>
          </p:cNvPr>
          <p:cNvSpPr>
            <a:spLocks noGrp="1"/>
          </p:cNvSpPr>
          <p:nvPr>
            <p:ph type="title"/>
          </p:nvPr>
        </p:nvSpPr>
        <p:spPr>
          <a:xfrm>
            <a:off x="457200" y="668049"/>
            <a:ext cx="4314825" cy="1957828"/>
          </a:xfrm>
        </p:spPr>
        <p:txBody>
          <a:bodyPr anchor="b">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7A0438A-298D-4466-B55D-F466C345C3CC}"/>
              </a:ext>
            </a:extLst>
          </p:cNvPr>
          <p:cNvSpPr>
            <a:spLocks noGrp="1"/>
          </p:cNvSpPr>
          <p:nvPr>
            <p:ph idx="1"/>
          </p:nvPr>
        </p:nvSpPr>
        <p:spPr>
          <a:xfrm>
            <a:off x="5183188" y="668049"/>
            <a:ext cx="4875212" cy="523125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143104-0579-4974-88D2-61DF1A30D390}"/>
              </a:ext>
            </a:extLst>
          </p:cNvPr>
          <p:cNvSpPr>
            <a:spLocks noGrp="1"/>
          </p:cNvSpPr>
          <p:nvPr>
            <p:ph type="body" sz="half" idx="2"/>
          </p:nvPr>
        </p:nvSpPr>
        <p:spPr>
          <a:xfrm>
            <a:off x="457200" y="2749024"/>
            <a:ext cx="4314825" cy="3119964"/>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A32755-0632-47CB-AA69-7EFB212FA160}"/>
              </a:ext>
            </a:extLst>
          </p:cNvPr>
          <p:cNvSpPr>
            <a:spLocks noGrp="1"/>
          </p:cNvSpPr>
          <p:nvPr>
            <p:ph type="dt" sz="half" idx="10"/>
          </p:nvPr>
        </p:nvSpPr>
        <p:spPr/>
        <p:txBody>
          <a:bodyPr/>
          <a:lstStyle/>
          <a:p>
            <a:fld id="{D208048B-57AF-4F53-BC84-8E0A1033FBEC}" type="datetimeFigureOut">
              <a:rPr lang="en-US" smtClean="0"/>
              <a:t>11/5/2025</a:t>
            </a:fld>
            <a:endParaRPr lang="en-US"/>
          </a:p>
        </p:txBody>
      </p:sp>
      <p:sp>
        <p:nvSpPr>
          <p:cNvPr id="6" name="Footer Placeholder 5">
            <a:extLst>
              <a:ext uri="{FF2B5EF4-FFF2-40B4-BE49-F238E27FC236}">
                <a16:creationId xmlns:a16="http://schemas.microsoft.com/office/drawing/2014/main" id="{38ED0B4F-5B59-4064-A88B-E9938A40F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12E7F-93B8-4E93-BCB3-ADE74FC1504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629010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3C1870-4E69-4DE7-BF2F-DE8A7881C64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7439AB1C-A8A1-4745-9625-B18FE9160BB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11ADDC4D-D9AA-48F8-BD10-2D20F14607A6}"/>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C1136312-3085-4615-A743-4EE531585B11}"/>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29539FE4-376B-4187-A80A-C98EBA23DA30}"/>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A11DC5D7-2276-4A57-8783-A0EFB00416E9}"/>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7D5B578-4971-4ADC-97D8-B9CEF52AA7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2D968E77-E43D-4870-93BC-CBF1947336B3}"/>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1221D41A-E71E-4587-A876-F8778E7C03E1}"/>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50457195-385D-490A-91AB-30B969C61953}"/>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E06FF6D-24FA-4E04-90ED-7DBE228B2AA6}"/>
              </a:ext>
            </a:extLst>
          </p:cNvPr>
          <p:cNvSpPr>
            <a:spLocks noGrp="1"/>
          </p:cNvSpPr>
          <p:nvPr>
            <p:ph type="title"/>
          </p:nvPr>
        </p:nvSpPr>
        <p:spPr>
          <a:xfrm>
            <a:off x="457200" y="668049"/>
            <a:ext cx="4314825" cy="2235711"/>
          </a:xfrm>
        </p:spPr>
        <p:txBody>
          <a:bodyPr anchor="b">
            <a:noAutofit/>
          </a:bodyPr>
          <a:lstStyle>
            <a:lvl1pPr algn="l" defTabSz="914400" rtl="0" eaLnBrk="1" latinLnBrk="0" hangingPunct="1">
              <a:lnSpc>
                <a:spcPct val="90000"/>
              </a:lnSpc>
              <a:spcBef>
                <a:spcPct val="0"/>
              </a:spcBef>
              <a:buNone/>
              <a:defRPr lang="en-US" sz="4400" kern="120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432D78B-0E21-420F-9DFF-6131CB0F7E69}"/>
              </a:ext>
            </a:extLst>
          </p:cNvPr>
          <p:cNvSpPr>
            <a:spLocks noGrp="1"/>
          </p:cNvSpPr>
          <p:nvPr>
            <p:ph type="pic" idx="1"/>
          </p:nvPr>
        </p:nvSpPr>
        <p:spPr>
          <a:xfrm>
            <a:off x="5183188" y="668049"/>
            <a:ext cx="4958436" cy="5231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8AC2A57-1064-4391-B96B-4D04305E0BE7}"/>
              </a:ext>
            </a:extLst>
          </p:cNvPr>
          <p:cNvSpPr>
            <a:spLocks noGrp="1"/>
          </p:cNvSpPr>
          <p:nvPr>
            <p:ph type="body" sz="half" idx="2"/>
          </p:nvPr>
        </p:nvSpPr>
        <p:spPr>
          <a:xfrm>
            <a:off x="457200" y="2941222"/>
            <a:ext cx="4314825" cy="29277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D04EB0-850A-4256-8D12-E01A201A4FE1}"/>
              </a:ext>
            </a:extLst>
          </p:cNvPr>
          <p:cNvSpPr>
            <a:spLocks noGrp="1"/>
          </p:cNvSpPr>
          <p:nvPr>
            <p:ph type="dt" sz="half" idx="10"/>
          </p:nvPr>
        </p:nvSpPr>
        <p:spPr/>
        <p:txBody>
          <a:bodyPr/>
          <a:lstStyle/>
          <a:p>
            <a:fld id="{D208048B-57AF-4F53-BC84-8E0A1033FBEC}" type="datetimeFigureOut">
              <a:rPr lang="en-US" smtClean="0"/>
              <a:t>11/5/2025</a:t>
            </a:fld>
            <a:endParaRPr lang="en-US"/>
          </a:p>
        </p:txBody>
      </p:sp>
      <p:sp>
        <p:nvSpPr>
          <p:cNvPr id="6" name="Footer Placeholder 5">
            <a:extLst>
              <a:ext uri="{FF2B5EF4-FFF2-40B4-BE49-F238E27FC236}">
                <a16:creationId xmlns:a16="http://schemas.microsoft.com/office/drawing/2014/main" id="{7E9CF4AF-C757-4552-AB8A-3B89C37464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2A368-F12B-4B5E-82F0-A6AEE6AF2C83}"/>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727719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0"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p:nvPr/>
        </p:nvGrpSpPr>
        <p:grpSpPr>
          <a:xfrm>
            <a:off x="8351566" y="0"/>
            <a:ext cx="3840434" cy="6858000"/>
            <a:chOff x="8351565" y="0"/>
            <a:chExt cx="3840434" cy="6858000"/>
          </a:xfrm>
        </p:grpSpPr>
        <p:sp>
          <p:nvSpPr>
            <p:cNvPr id="14" name="Oval 13">
              <a:extLst>
                <a:ext uri="{FF2B5EF4-FFF2-40B4-BE49-F238E27FC236}">
                  <a16:creationId xmlns:a16="http://schemas.microsoft.com/office/drawing/2014/main" id="{D386E468-0048-46C4-ADDD-FBE7A6AE9F31}"/>
                </a:ext>
              </a:extLst>
            </p:cNvPr>
            <p:cNvSpPr/>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Freeform: Shape 14">
              <a:extLst>
                <a:ext uri="{FF2B5EF4-FFF2-40B4-BE49-F238E27FC236}">
                  <a16:creationId xmlns:a16="http://schemas.microsoft.com/office/drawing/2014/main" id="{C5B35ED4-0C31-4C8C-A45E-6A3EDEAB2867}"/>
                </a:ext>
              </a:extLst>
            </p:cNvPr>
            <p:cNvSpPr/>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B40A1EF3-FA93-48F4-9F82-BC0C79635750}"/>
                </a:ext>
              </a:extLst>
            </p:cNvPr>
            <p:cNvSpPr/>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7" name="Freeform: Shape 16">
              <a:extLst>
                <a:ext uri="{FF2B5EF4-FFF2-40B4-BE49-F238E27FC236}">
                  <a16:creationId xmlns:a16="http://schemas.microsoft.com/office/drawing/2014/main" id="{A985F09D-6969-44D0-B04F-4EDE0FEDAF63}"/>
                </a:ext>
              </a:extLst>
            </p:cNvPr>
            <p:cNvSpPr/>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8" name="Graphic 9">
              <a:extLst>
                <a:ext uri="{FF2B5EF4-FFF2-40B4-BE49-F238E27FC236}">
                  <a16:creationId xmlns:a16="http://schemas.microsoft.com/office/drawing/2014/main" id="{003913A0-A3C0-4ED8-8920-318068FBC46F}"/>
                </a:ext>
              </a:extLst>
            </p:cNvPr>
            <p:cNvSpPr/>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2"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1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Placeholder 1">
            <a:extLst>
              <a:ext uri="{FF2B5EF4-FFF2-40B4-BE49-F238E27FC236}">
                <a16:creationId xmlns:a16="http://schemas.microsoft.com/office/drawing/2014/main" id="{093083B5-1505-44FE-894D-AA1AB6D60FCE}"/>
              </a:ext>
            </a:extLst>
          </p:cNvPr>
          <p:cNvSpPr>
            <a:spLocks noGrp="1"/>
          </p:cNvSpPr>
          <p:nvPr>
            <p:ph type="title"/>
          </p:nvPr>
        </p:nvSpPr>
        <p:spPr>
          <a:xfrm>
            <a:off x="457200" y="668049"/>
            <a:ext cx="768503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3F3930-F8C8-43B1-BC1A-6264F4ACB2E1}"/>
              </a:ext>
            </a:extLst>
          </p:cNvPr>
          <p:cNvSpPr>
            <a:spLocks noGrp="1"/>
          </p:cNvSpPr>
          <p:nvPr>
            <p:ph type="body" idx="1"/>
          </p:nvPr>
        </p:nvSpPr>
        <p:spPr>
          <a:xfrm>
            <a:off x="457200" y="2096713"/>
            <a:ext cx="7685037" cy="4080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9F4F2F7-3ECA-43D7-BFF3-FBB407AEAB46}"/>
              </a:ext>
            </a:extLst>
          </p:cNvPr>
          <p:cNvSpPr>
            <a:spLocks noGrp="1"/>
          </p:cNvSpPr>
          <p:nvPr>
            <p:ph type="dt" sz="half" idx="2"/>
          </p:nvPr>
        </p:nvSpPr>
        <p:spPr>
          <a:xfrm>
            <a:off x="457200" y="6356350"/>
            <a:ext cx="27432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fld id="{D208048B-57AF-4F53-BC84-8E0A1033FBEC}" type="datetimeFigureOut">
              <a:rPr lang="en-US" smtClean="0"/>
              <a:pPr/>
              <a:t>11/5/2025</a:t>
            </a:fld>
            <a:endParaRPr lang="en-US" dirty="0"/>
          </a:p>
        </p:txBody>
      </p:sp>
      <p:sp>
        <p:nvSpPr>
          <p:cNvPr id="5" name="Footer Placeholder 4">
            <a:extLst>
              <a:ext uri="{FF2B5EF4-FFF2-40B4-BE49-F238E27FC236}">
                <a16:creationId xmlns:a16="http://schemas.microsoft.com/office/drawing/2014/main" id="{1D3A193F-0B61-43DD-8E45-EFEAC43E3826}"/>
              </a:ext>
            </a:extLst>
          </p:cNvPr>
          <p:cNvSpPr>
            <a:spLocks noGrp="1"/>
          </p:cNvSpPr>
          <p:nvPr>
            <p:ph type="ftr" sz="quarter" idx="3"/>
          </p:nvPr>
        </p:nvSpPr>
        <p:spPr>
          <a:xfrm>
            <a:off x="457200" y="155448"/>
            <a:ext cx="41148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4625961-D3A8-4945-AEE4-EE1952DBDCAE}"/>
              </a:ext>
            </a:extLst>
          </p:cNvPr>
          <p:cNvSpPr>
            <a:spLocks noGrp="1"/>
          </p:cNvSpPr>
          <p:nvPr>
            <p:ph type="sldNum" sz="quarter" idx="4"/>
          </p:nvPr>
        </p:nvSpPr>
        <p:spPr>
          <a:xfrm>
            <a:off x="10954512" y="6355080"/>
            <a:ext cx="795528" cy="365760"/>
          </a:xfrm>
          <a:prstGeom prst="rect">
            <a:avLst/>
          </a:prstGeom>
        </p:spPr>
        <p:txBody>
          <a:bodyPr vert="horz" lIns="91440" tIns="45720" rIns="91440" bIns="45720" rtlCol="0" anchor="ctr"/>
          <a:lstStyle>
            <a:lvl1pPr algn="r">
              <a:defRPr sz="1000" spc="110" baseline="0">
                <a:solidFill>
                  <a:schemeClr val="tx1">
                    <a:tint val="75000"/>
                  </a:schemeClr>
                </a:solidFill>
              </a:defRPr>
            </a:lvl1p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3090475709"/>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s://www-joinmytrip-com.translate.goog/blog/en/best-ecotourism-destinations/?_x_tr_sl=en&amp;_x_tr_tl=tr&amp;_x_tr_hl=tr&amp;_x_tr_pto=imgs#galapagos-island" TargetMode="External"/><Relationship Id="rId3" Type="http://schemas.openxmlformats.org/officeDocument/2006/relationships/hyperlink" Target="https://www-joinmytrip-com.translate.goog/blog/en/best-ecotourism-destinations/?_x_tr_sl=en&amp;_x_tr_tl=tr&amp;_x_tr_hl=tr&amp;_x_tr_pto=imgs#costa-rica" TargetMode="External"/><Relationship Id="rId7" Type="http://schemas.openxmlformats.org/officeDocument/2006/relationships/hyperlink" Target="https://www-joinmytrip-com.translate.goog/blog/en/best-ecotourism-destinations/?_x_tr_sl=en&amp;_x_tr_tl=tr&amp;_x_tr_hl=tr&amp;_x_tr_pto=imgs#chile" TargetMode="Externa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hyperlink" Target="https://www-joinmytrip-com.translate.goog/blog/en/best-ecotourism-destinations/?_x_tr_sl=en&amp;_x_tr_tl=tr&amp;_x_tr_hl=tr&amp;_x_tr_pto=imgs#amazon-rainforest" TargetMode="External"/><Relationship Id="rId11" Type="http://schemas.openxmlformats.org/officeDocument/2006/relationships/hyperlink" Target="https://www-joinmytrip-com.translate.goog/blog/en/best-ecotourism-destinations/?_x_tr_sl=en&amp;_x_tr_tl=tr&amp;_x_tr_hl=tr&amp;_x_tr_pto=imgs#fogo-island" TargetMode="External"/><Relationship Id="rId5" Type="http://schemas.openxmlformats.org/officeDocument/2006/relationships/hyperlink" Target="https://www-joinmytrip-com.translate.goog/blog/en/best-ecotourism-destinations/?_x_tr_sl=en&amp;_x_tr_tl=tr&amp;_x_tr_hl=tr&amp;_x_tr_pto=imgs#puerto-princesa" TargetMode="External"/><Relationship Id="rId10" Type="http://schemas.openxmlformats.org/officeDocument/2006/relationships/hyperlink" Target="https://www-joinmytrip-com.translate.goog/blog/en/best-ecotourism-destinations/?_x_tr_sl=en&amp;_x_tr_tl=tr&amp;_x_tr_hl=tr&amp;_x_tr_pto=imgs#mount-cook" TargetMode="External"/><Relationship Id="rId4" Type="http://schemas.openxmlformats.org/officeDocument/2006/relationships/hyperlink" Target="https://www-joinmytrip-com.translate.goog/blog/en/best-ecotourism-destinations/?_x_tr_sl=en&amp;_x_tr_tl=tr&amp;_x_tr_hl=tr&amp;_x_tr_pto=imgs#borneo" TargetMode="External"/><Relationship Id="rId9" Type="http://schemas.openxmlformats.org/officeDocument/2006/relationships/hyperlink" Target="https://www-joinmytrip-com.translate.goog/blog/en/best-ecotourism-destinations/?_x_tr_sl=en&amp;_x_tr_tl=tr&amp;_x_tr_hl=tr&amp;_x_tr_pto=imgs#great-barrier-reef"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www-joinmytrip-com.translate.goog/blog/en/best-ecotourism-destinations/?_x_tr_sl=en&amp;_x_tr_tl=tr&amp;_x_tr_hl=tr&amp;_x_tr_pto=imgs#serengeti-tanzania" TargetMode="External"/><Relationship Id="rId3" Type="http://schemas.openxmlformats.org/officeDocument/2006/relationships/hyperlink" Target="https://www-joinmytrip-com.translate.goog/blog/en/best-ecotourism-destinations/?_x_tr_sl=en&amp;_x_tr_tl=tr&amp;_x_tr_hl=tr&amp;_x_tr_pto=imgs#gothenburg-sweden" TargetMode="External"/><Relationship Id="rId7" Type="http://schemas.openxmlformats.org/officeDocument/2006/relationships/hyperlink" Target="https://www-joinmytrip-com.translate.goog/blog/en/best-ecotourism-destinations/?_x_tr_sl=en&amp;_x_tr_tl=tr&amp;_x_tr_hl=tr&amp;_x_tr_pto=imgs#okavango-delta"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s://www-joinmytrip-com.translate.goog/blog/en/best-ecotourism-destinations/?_x_tr_sl=en&amp;_x_tr_tl=tr&amp;_x_tr_hl=tr&amp;_x_tr_pto=imgs#volcanoes-rwanda" TargetMode="External"/><Relationship Id="rId5" Type="http://schemas.openxmlformats.org/officeDocument/2006/relationships/hyperlink" Target="https://www-joinmytrip-com.translate.goog/blog/en/best-ecotourism-destinations/?_x_tr_sl=en&amp;_x_tr_tl=tr&amp;_x_tr_hl=tr&amp;_x_tr_pto=imgs#sierra-nevada" TargetMode="External"/><Relationship Id="rId4" Type="http://schemas.openxmlformats.org/officeDocument/2006/relationships/hyperlink" Target="https://www-joinmytrip-com.translate.goog/blog/en/best-ecotourism-destinations/?_x_tr_sl=en&amp;_x_tr_tl=tr&amp;_x_tr_hl=tr&amp;_x_tr_pto=imgs#norway"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A7971386-B2B0-4A38-8D3B-8CF23AAA6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96AE4BD0-E2D6-4FE1-9295-59E338A453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13" name="Texture">
            <a:extLst>
              <a:ext uri="{FF2B5EF4-FFF2-40B4-BE49-F238E27FC236}">
                <a16:creationId xmlns:a16="http://schemas.microsoft.com/office/drawing/2014/main" id="{0D29D77D-2D4E-4868-960B-BEDA724F5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1"/>
            <a:ext cx="12195048"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Başlık 1">
            <a:extLst>
              <a:ext uri="{FF2B5EF4-FFF2-40B4-BE49-F238E27FC236}">
                <a16:creationId xmlns:a16="http://schemas.microsoft.com/office/drawing/2014/main" id="{D53E3876-2679-7A70-8129-61414DD6767F}"/>
              </a:ext>
            </a:extLst>
          </p:cNvPr>
          <p:cNvSpPr>
            <a:spLocks noGrp="1"/>
          </p:cNvSpPr>
          <p:nvPr>
            <p:ph type="ctrTitle"/>
          </p:nvPr>
        </p:nvSpPr>
        <p:spPr>
          <a:xfrm>
            <a:off x="3048" y="-754384"/>
            <a:ext cx="4876800" cy="3063240"/>
          </a:xfrm>
        </p:spPr>
        <p:txBody>
          <a:bodyPr>
            <a:normAutofit/>
          </a:bodyPr>
          <a:lstStyle/>
          <a:p>
            <a:pPr algn="ctr"/>
            <a:r>
              <a:rPr lang="tr-TR" b="1" dirty="0">
                <a:solidFill>
                  <a:srgbClr val="002060"/>
                </a:solidFill>
              </a:rPr>
              <a:t>EKOTURİZMYAPISI</a:t>
            </a:r>
          </a:p>
        </p:txBody>
      </p:sp>
      <p:sp>
        <p:nvSpPr>
          <p:cNvPr id="3" name="Alt Başlık 2">
            <a:extLst>
              <a:ext uri="{FF2B5EF4-FFF2-40B4-BE49-F238E27FC236}">
                <a16:creationId xmlns:a16="http://schemas.microsoft.com/office/drawing/2014/main" id="{0C89C1EF-A4D9-4E6E-0780-8348985B2370}"/>
              </a:ext>
            </a:extLst>
          </p:cNvPr>
          <p:cNvSpPr>
            <a:spLocks noGrp="1"/>
          </p:cNvSpPr>
          <p:nvPr>
            <p:ph type="subTitle" idx="1"/>
          </p:nvPr>
        </p:nvSpPr>
        <p:spPr>
          <a:xfrm>
            <a:off x="147483" y="3785419"/>
            <a:ext cx="3913239" cy="2402334"/>
          </a:xfrm>
        </p:spPr>
        <p:txBody>
          <a:bodyPr>
            <a:normAutofit/>
          </a:bodyPr>
          <a:lstStyle/>
          <a:p>
            <a:pPr algn="ctr"/>
            <a:r>
              <a:rPr lang="tr-TR" b="1" dirty="0"/>
              <a:t>Doç. Dr. Melek ÖZPİÇAK</a:t>
            </a:r>
          </a:p>
          <a:p>
            <a:pPr algn="ctr"/>
            <a:endParaRPr lang="tr-TR" b="1" dirty="0"/>
          </a:p>
          <a:p>
            <a:pPr algn="ctr"/>
            <a:r>
              <a:rPr lang="tr-TR" b="1" dirty="0"/>
              <a:t>4. HAFTA</a:t>
            </a:r>
          </a:p>
        </p:txBody>
      </p:sp>
      <p:pic>
        <p:nvPicPr>
          <p:cNvPr id="4" name="Picture 3" descr="Plastik rakamlarla Puzzles jigtestere">
            <a:extLst>
              <a:ext uri="{FF2B5EF4-FFF2-40B4-BE49-F238E27FC236}">
                <a16:creationId xmlns:a16="http://schemas.microsoft.com/office/drawing/2014/main" id="{32825A86-565B-6B7C-10F1-DDA4C3EE9866}"/>
              </a:ext>
            </a:extLst>
          </p:cNvPr>
          <p:cNvPicPr>
            <a:picLocks noChangeAspect="1"/>
          </p:cNvPicPr>
          <p:nvPr/>
        </p:nvPicPr>
        <p:blipFill>
          <a:blip r:embed="rId3"/>
          <a:srcRect l="10508" r="6340"/>
          <a:stretch>
            <a:fillRect/>
          </a:stretch>
        </p:blipFill>
        <p:spPr>
          <a:xfrm>
            <a:off x="3957208" y="10"/>
            <a:ext cx="8234792" cy="6857990"/>
          </a:xfrm>
          <a:custGeom>
            <a:avLst/>
            <a:gdLst/>
            <a:ahLst/>
            <a:cxnLst/>
            <a:rect l="l" t="t" r="r" b="b"/>
            <a:pathLst>
              <a:path w="8234792" h="6821666">
                <a:moveTo>
                  <a:pt x="2322410" y="0"/>
                </a:moveTo>
                <a:lnTo>
                  <a:pt x="8234792" y="0"/>
                </a:lnTo>
                <a:lnTo>
                  <a:pt x="8234792" y="4503719"/>
                </a:lnTo>
                <a:lnTo>
                  <a:pt x="8215888" y="4629599"/>
                </a:lnTo>
                <a:cubicBezTo>
                  <a:pt x="8049795" y="5454493"/>
                  <a:pt x="7647096" y="6191792"/>
                  <a:pt x="7082996" y="6765066"/>
                </a:cubicBezTo>
                <a:lnTo>
                  <a:pt x="7021717" y="6821666"/>
                </a:lnTo>
                <a:lnTo>
                  <a:pt x="0" y="6821666"/>
                </a:lnTo>
                <a:lnTo>
                  <a:pt x="0" y="3790727"/>
                </a:lnTo>
                <a:cubicBezTo>
                  <a:pt x="0" y="2186928"/>
                  <a:pt x="879517" y="791919"/>
                  <a:pt x="2175128" y="76659"/>
                </a:cubicBezTo>
                <a:close/>
              </a:path>
            </a:pathLst>
          </a:custGeom>
        </p:spPr>
      </p:pic>
    </p:spTree>
    <p:extLst>
      <p:ext uri="{BB962C8B-B14F-4D97-AF65-F5344CB8AC3E}">
        <p14:creationId xmlns:p14="http://schemas.microsoft.com/office/powerpoint/2010/main" val="1716786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16ADF8-ADA3-8E0F-7078-A64662A494E1}"/>
              </a:ext>
            </a:extLst>
          </p:cNvPr>
          <p:cNvSpPr>
            <a:spLocks noGrp="1"/>
          </p:cNvSpPr>
          <p:nvPr>
            <p:ph idx="1"/>
          </p:nvPr>
        </p:nvSpPr>
        <p:spPr>
          <a:xfrm>
            <a:off x="284480" y="1871692"/>
            <a:ext cx="8026400" cy="4183351"/>
          </a:xfrm>
        </p:spPr>
        <p:txBody>
          <a:bodyPr/>
          <a:lstStyle/>
          <a:p>
            <a:pPr algn="just">
              <a:lnSpc>
                <a:spcPct val="150000"/>
              </a:lnSpc>
            </a:pPr>
            <a:r>
              <a:rPr lang="en-US" dirty="0"/>
              <a:t>Bu </a:t>
            </a:r>
            <a:r>
              <a:rPr lang="en-US" dirty="0" err="1"/>
              <a:t>işletmeler</a:t>
            </a:r>
            <a:r>
              <a:rPr lang="en-US" dirty="0"/>
              <a:t> </a:t>
            </a:r>
            <a:r>
              <a:rPr lang="en-US" dirty="0" err="1"/>
              <a:t>potansiyel</a:t>
            </a:r>
            <a:r>
              <a:rPr lang="en-US" dirty="0"/>
              <a:t> </a:t>
            </a:r>
            <a:r>
              <a:rPr lang="en-US" dirty="0" err="1"/>
              <a:t>müşterilerini</a:t>
            </a:r>
            <a:r>
              <a:rPr lang="en-US" dirty="0"/>
              <a:t> </a:t>
            </a:r>
            <a:r>
              <a:rPr lang="en-US" dirty="0" err="1"/>
              <a:t>seyahat</a:t>
            </a:r>
            <a:r>
              <a:rPr lang="en-US" dirty="0"/>
              <a:t> </a:t>
            </a:r>
            <a:r>
              <a:rPr lang="en-US" dirty="0" err="1"/>
              <a:t>öncesi</a:t>
            </a:r>
            <a:r>
              <a:rPr lang="en-US" dirty="0"/>
              <a:t> </a:t>
            </a:r>
            <a:r>
              <a:rPr lang="en-US" dirty="0" err="1"/>
              <a:t>ekotu</a:t>
            </a:r>
            <a:r>
              <a:rPr lang="tr-TR" dirty="0" err="1"/>
              <a:t>ri</a:t>
            </a:r>
            <a:r>
              <a:rPr lang="en-US" dirty="0" err="1"/>
              <a:t>zm</a:t>
            </a:r>
            <a:r>
              <a:rPr lang="en-US" dirty="0"/>
              <a:t> </a:t>
            </a:r>
            <a:r>
              <a:rPr lang="en-US" dirty="0" err="1"/>
              <a:t>destinasyonları</a:t>
            </a:r>
            <a:r>
              <a:rPr lang="en-US" dirty="0"/>
              <a:t> </a:t>
            </a:r>
            <a:r>
              <a:rPr lang="en-US" dirty="0" err="1"/>
              <a:t>ile</a:t>
            </a:r>
            <a:r>
              <a:rPr lang="en-US" dirty="0"/>
              <a:t> </a:t>
            </a:r>
            <a:r>
              <a:rPr lang="en-US" dirty="0" err="1"/>
              <a:t>ilgili</a:t>
            </a:r>
            <a:r>
              <a:rPr lang="en-US" dirty="0"/>
              <a:t> </a:t>
            </a:r>
            <a:r>
              <a:rPr lang="en-US" dirty="0" err="1"/>
              <a:t>kataloglar</a:t>
            </a:r>
            <a:r>
              <a:rPr lang="en-US" dirty="0"/>
              <a:t>, </a:t>
            </a:r>
            <a:r>
              <a:rPr lang="en-US" dirty="0" err="1"/>
              <a:t>broşürler</a:t>
            </a:r>
            <a:r>
              <a:rPr lang="en-US" dirty="0"/>
              <a:t>, </a:t>
            </a:r>
            <a:r>
              <a:rPr lang="en-US" dirty="0" err="1"/>
              <a:t>vahşi</a:t>
            </a:r>
            <a:r>
              <a:rPr lang="en-US" dirty="0"/>
              <a:t> </a:t>
            </a:r>
            <a:r>
              <a:rPr lang="en-US" dirty="0" err="1"/>
              <a:t>yaşam</a:t>
            </a:r>
            <a:r>
              <a:rPr lang="en-US" dirty="0"/>
              <a:t> </a:t>
            </a:r>
            <a:r>
              <a:rPr lang="en-US" dirty="0" err="1"/>
              <a:t>ve</a:t>
            </a:r>
            <a:r>
              <a:rPr lang="en-US" dirty="0"/>
              <a:t> </a:t>
            </a:r>
            <a:r>
              <a:rPr lang="en-US" dirty="0" err="1"/>
              <a:t>ekosistemler</a:t>
            </a:r>
            <a:r>
              <a:rPr lang="en-US" dirty="0"/>
              <a:t> </a:t>
            </a:r>
            <a:r>
              <a:rPr lang="en-US" dirty="0" err="1"/>
              <a:t>konusundaki</a:t>
            </a:r>
            <a:r>
              <a:rPr lang="en-US" dirty="0"/>
              <a:t> </a:t>
            </a:r>
            <a:r>
              <a:rPr lang="en-US" dirty="0" err="1"/>
              <a:t>filmleri</a:t>
            </a:r>
            <a:r>
              <a:rPr lang="en-US" dirty="0"/>
              <a:t>, </a:t>
            </a:r>
            <a:r>
              <a:rPr lang="en-US" dirty="0" err="1"/>
              <a:t>CD'ler</a:t>
            </a:r>
            <a:r>
              <a:rPr lang="en-US" dirty="0"/>
              <a:t> </a:t>
            </a:r>
            <a:r>
              <a:rPr lang="en-US" dirty="0" err="1"/>
              <a:t>ve</a:t>
            </a:r>
            <a:r>
              <a:rPr lang="en-US" dirty="0"/>
              <a:t> web </a:t>
            </a:r>
            <a:r>
              <a:rPr lang="en-US" dirty="0" err="1"/>
              <a:t>siteleri</a:t>
            </a:r>
            <a:r>
              <a:rPr lang="en-US" dirty="0"/>
              <a:t> </a:t>
            </a:r>
            <a:r>
              <a:rPr lang="en-US" dirty="0" err="1"/>
              <a:t>vasıtasıyla</a:t>
            </a:r>
            <a:r>
              <a:rPr lang="en-US" dirty="0"/>
              <a:t> </a:t>
            </a:r>
            <a:r>
              <a:rPr lang="en-US" dirty="0" err="1"/>
              <a:t>geniş</a:t>
            </a:r>
            <a:r>
              <a:rPr lang="en-US" dirty="0"/>
              <a:t> </a:t>
            </a:r>
            <a:r>
              <a:rPr lang="en-US" dirty="0" err="1"/>
              <a:t>ölçüde</a:t>
            </a:r>
            <a:r>
              <a:rPr lang="en-US" dirty="0"/>
              <a:t> </a:t>
            </a:r>
            <a:r>
              <a:rPr lang="en-US" dirty="0" err="1"/>
              <a:t>bilgilendirme</a:t>
            </a:r>
            <a:r>
              <a:rPr lang="en-US" dirty="0"/>
              <a:t> </a:t>
            </a:r>
            <a:r>
              <a:rPr lang="en-US" dirty="0" err="1"/>
              <a:t>olanaklarına</a:t>
            </a:r>
            <a:r>
              <a:rPr lang="en-US" dirty="0"/>
              <a:t> </a:t>
            </a:r>
            <a:r>
              <a:rPr lang="en-US" dirty="0" err="1"/>
              <a:t>sahiptirler</a:t>
            </a:r>
            <a:r>
              <a:rPr lang="en-US" dirty="0"/>
              <a:t>. Bunun </a:t>
            </a:r>
            <a:r>
              <a:rPr lang="en-US" dirty="0" err="1"/>
              <a:t>yanında</a:t>
            </a:r>
            <a:r>
              <a:rPr lang="en-US" dirty="0"/>
              <a:t> </a:t>
            </a:r>
            <a:r>
              <a:rPr lang="en-US" dirty="0" err="1"/>
              <a:t>müşterilerine</a:t>
            </a:r>
            <a:r>
              <a:rPr lang="en-US" dirty="0"/>
              <a:t> </a:t>
            </a:r>
            <a:r>
              <a:rPr lang="en-US" dirty="0" err="1"/>
              <a:t>seyah</a:t>
            </a:r>
            <a:r>
              <a:rPr lang="tr-TR" dirty="0"/>
              <a:t>at</a:t>
            </a:r>
            <a:r>
              <a:rPr lang="en-US" dirty="0"/>
              <a:t> </a:t>
            </a:r>
            <a:r>
              <a:rPr lang="en-US" dirty="0" err="1"/>
              <a:t>sigortala</a:t>
            </a:r>
            <a:r>
              <a:rPr lang="tr-TR" dirty="0" err="1"/>
              <a:t>rı</a:t>
            </a:r>
            <a:r>
              <a:rPr lang="en-US" dirty="0"/>
              <a:t> </a:t>
            </a:r>
            <a:r>
              <a:rPr lang="en-US" dirty="0" err="1"/>
              <a:t>sağlamakta</a:t>
            </a:r>
            <a:r>
              <a:rPr lang="en-US" dirty="0"/>
              <a:t> </a:t>
            </a:r>
            <a:r>
              <a:rPr lang="en-US" dirty="0" err="1"/>
              <a:t>ve</a:t>
            </a:r>
            <a:r>
              <a:rPr lang="en-US" dirty="0"/>
              <a:t> </a:t>
            </a:r>
            <a:r>
              <a:rPr lang="en-US" dirty="0" err="1"/>
              <a:t>satın</a:t>
            </a:r>
            <a:r>
              <a:rPr lang="en-US" dirty="0"/>
              <a:t> </a:t>
            </a:r>
            <a:r>
              <a:rPr lang="en-US" dirty="0" err="1"/>
              <a:t>aldıkları</a:t>
            </a:r>
            <a:r>
              <a:rPr lang="en-US" dirty="0"/>
              <a:t> </a:t>
            </a:r>
            <a:r>
              <a:rPr lang="en-US" dirty="0" err="1"/>
              <a:t>ürünün</a:t>
            </a:r>
            <a:r>
              <a:rPr lang="en-US" dirty="0"/>
              <a:t> </a:t>
            </a:r>
            <a:r>
              <a:rPr lang="en-US" dirty="0" err="1"/>
              <a:t>kalitesi</a:t>
            </a:r>
            <a:r>
              <a:rPr lang="en-US" dirty="0"/>
              <a:t> </a:t>
            </a:r>
            <a:r>
              <a:rPr lang="en-US" dirty="0" err="1"/>
              <a:t>açısından</a:t>
            </a:r>
            <a:r>
              <a:rPr lang="en-US" dirty="0"/>
              <a:t> </a:t>
            </a:r>
            <a:r>
              <a:rPr lang="en-US" dirty="0" err="1"/>
              <a:t>bir</a:t>
            </a:r>
            <a:r>
              <a:rPr lang="en-US" dirty="0"/>
              <a:t> </a:t>
            </a:r>
            <a:r>
              <a:rPr lang="en-US" dirty="0" err="1"/>
              <a:t>güvence</a:t>
            </a:r>
            <a:r>
              <a:rPr lang="en-US" dirty="0"/>
              <a:t> de </a:t>
            </a:r>
            <a:r>
              <a:rPr lang="en-US" dirty="0" err="1"/>
              <a:t>oluşturabilmektedirler</a:t>
            </a:r>
            <a:r>
              <a:rPr lang="tr-TR" dirty="0"/>
              <a:t>.</a:t>
            </a:r>
          </a:p>
        </p:txBody>
      </p:sp>
    </p:spTree>
    <p:extLst>
      <p:ext uri="{BB962C8B-B14F-4D97-AF65-F5344CB8AC3E}">
        <p14:creationId xmlns:p14="http://schemas.microsoft.com/office/powerpoint/2010/main" val="2893867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A56C512-6AD0-B0F9-0291-CFD07C8DA6F3}"/>
              </a:ext>
            </a:extLst>
          </p:cNvPr>
          <p:cNvSpPr>
            <a:spLocks noGrp="1"/>
          </p:cNvSpPr>
          <p:nvPr>
            <p:ph idx="1"/>
          </p:nvPr>
        </p:nvSpPr>
        <p:spPr>
          <a:xfrm>
            <a:off x="406400" y="1476953"/>
            <a:ext cx="7685037" cy="4080250"/>
          </a:xfrm>
        </p:spPr>
        <p:txBody>
          <a:bodyPr>
            <a:normAutofit lnSpcReduction="10000"/>
          </a:bodyPr>
          <a:lstStyle/>
          <a:p>
            <a:pPr algn="just">
              <a:lnSpc>
                <a:spcPct val="150000"/>
              </a:lnSpc>
            </a:pPr>
            <a:r>
              <a:rPr lang="en-US" dirty="0" err="1"/>
              <a:t>Belirtilen</a:t>
            </a:r>
            <a:r>
              <a:rPr lang="en-US" dirty="0"/>
              <a:t> </a:t>
            </a:r>
            <a:r>
              <a:rPr lang="en-US" dirty="0" err="1"/>
              <a:t>olanaklarla</a:t>
            </a:r>
            <a:r>
              <a:rPr lang="en-US" dirty="0"/>
              <a:t> </a:t>
            </a:r>
            <a:r>
              <a:rPr lang="en-US" dirty="0" err="1"/>
              <a:t>birlikte</a:t>
            </a:r>
            <a:r>
              <a:rPr lang="en-US" dirty="0"/>
              <a:t> </a:t>
            </a:r>
            <a:r>
              <a:rPr lang="en-US" dirty="0" err="1"/>
              <a:t>ekoturizm</a:t>
            </a:r>
            <a:r>
              <a:rPr lang="en-US" dirty="0"/>
              <a:t> </a:t>
            </a:r>
            <a:r>
              <a:rPr lang="en-US" dirty="0" err="1"/>
              <a:t>alanında</a:t>
            </a:r>
            <a:r>
              <a:rPr lang="en-US" dirty="0"/>
              <a:t> </a:t>
            </a:r>
            <a:r>
              <a:rPr lang="en-US" dirty="0" err="1"/>
              <a:t>faaliyet</a:t>
            </a:r>
            <a:r>
              <a:rPr lang="en-US" dirty="0"/>
              <a:t> </a:t>
            </a:r>
            <a:r>
              <a:rPr lang="en-US" dirty="0" err="1"/>
              <a:t>gösteren</a:t>
            </a:r>
            <a:r>
              <a:rPr lang="en-US" dirty="0"/>
              <a:t> </a:t>
            </a:r>
            <a:r>
              <a:rPr lang="en-US" dirty="0" err="1"/>
              <a:t>bu</a:t>
            </a:r>
            <a:r>
              <a:rPr lang="en-US" dirty="0"/>
              <a:t> </a:t>
            </a:r>
            <a:r>
              <a:rPr lang="en-US" dirty="0" err="1"/>
              <a:t>işle</a:t>
            </a:r>
            <a:r>
              <a:rPr lang="tr-TR" dirty="0" err="1"/>
              <a:t>tme</a:t>
            </a:r>
            <a:r>
              <a:rPr lang="en-US" dirty="0" err="1"/>
              <a:t>lerin</a:t>
            </a:r>
            <a:r>
              <a:rPr lang="en-US" dirty="0"/>
              <a:t> </a:t>
            </a:r>
            <a:r>
              <a:rPr lang="en-US" dirty="0" err="1"/>
              <a:t>ürünlerini</a:t>
            </a:r>
            <a:r>
              <a:rPr lang="en-US" dirty="0"/>
              <a:t> </a:t>
            </a:r>
            <a:r>
              <a:rPr lang="en-US" dirty="0" err="1"/>
              <a:t>sürdürülebilirlik</a:t>
            </a:r>
            <a:r>
              <a:rPr lang="en-US" dirty="0"/>
              <a:t> </a:t>
            </a:r>
            <a:r>
              <a:rPr lang="en-US" dirty="0" err="1"/>
              <a:t>ve</a:t>
            </a:r>
            <a:r>
              <a:rPr lang="en-US" dirty="0"/>
              <a:t> </a:t>
            </a:r>
            <a:r>
              <a:rPr lang="en-US" dirty="0" err="1"/>
              <a:t>ekoturizmin</a:t>
            </a:r>
            <a:r>
              <a:rPr lang="en-US" dirty="0"/>
              <a:t> </a:t>
            </a:r>
            <a:r>
              <a:rPr lang="en-US" dirty="0" err="1"/>
              <a:t>prensiplerine</a:t>
            </a:r>
            <a:r>
              <a:rPr lang="en-US" dirty="0"/>
              <a:t> </a:t>
            </a:r>
            <a:r>
              <a:rPr lang="en-US" dirty="0" err="1"/>
              <a:t>uygun</a:t>
            </a:r>
            <a:r>
              <a:rPr lang="en-US" dirty="0"/>
              <a:t> </a:t>
            </a:r>
            <a:r>
              <a:rPr lang="en-US" dirty="0" err="1"/>
              <a:t>olarak</a:t>
            </a:r>
            <a:r>
              <a:rPr lang="en-US" dirty="0"/>
              <a:t> </a:t>
            </a:r>
            <a:r>
              <a:rPr lang="en-US" dirty="0" err="1"/>
              <a:t>hazırlamaları</a:t>
            </a:r>
            <a:r>
              <a:rPr lang="en-US" dirty="0"/>
              <a:t> </a:t>
            </a:r>
            <a:r>
              <a:rPr lang="en-US" dirty="0" err="1"/>
              <a:t>büyük</a:t>
            </a:r>
            <a:r>
              <a:rPr lang="en-US" dirty="0"/>
              <a:t> </a:t>
            </a:r>
            <a:r>
              <a:rPr lang="en-US" dirty="0" err="1"/>
              <a:t>örem</a:t>
            </a:r>
            <a:r>
              <a:rPr lang="en-US" dirty="0"/>
              <a:t> </a:t>
            </a:r>
            <a:r>
              <a:rPr lang="en-US" dirty="0" err="1"/>
              <a:t>taşımaktadır</a:t>
            </a:r>
            <a:r>
              <a:rPr lang="en-US" dirty="0"/>
              <a:t>. Pazar </a:t>
            </a:r>
            <a:r>
              <a:rPr lang="en-US" dirty="0" err="1"/>
              <a:t>payı</a:t>
            </a:r>
            <a:r>
              <a:rPr lang="en-US" dirty="0"/>
              <a:t> </a:t>
            </a:r>
            <a:r>
              <a:rPr lang="en-US" dirty="0" err="1"/>
              <a:t>giderek</a:t>
            </a:r>
            <a:r>
              <a:rPr lang="tr-TR" dirty="0"/>
              <a:t> artan</a:t>
            </a:r>
            <a:r>
              <a:rPr lang="en-US" dirty="0"/>
              <a:t> </a:t>
            </a:r>
            <a:r>
              <a:rPr lang="en-US" dirty="0" err="1"/>
              <a:t>eko</a:t>
            </a:r>
            <a:r>
              <a:rPr lang="tr-TR" dirty="0"/>
              <a:t>turizm i</a:t>
            </a:r>
            <a:r>
              <a:rPr lang="en-US" dirty="0" err="1"/>
              <a:t>çin</a:t>
            </a:r>
            <a:r>
              <a:rPr lang="en-US" dirty="0"/>
              <a:t> </a:t>
            </a:r>
            <a:r>
              <a:rPr lang="en-US" dirty="0" err="1"/>
              <a:t>bir</a:t>
            </a:r>
            <a:r>
              <a:rPr lang="en-US" dirty="0"/>
              <a:t> </a:t>
            </a:r>
            <a:r>
              <a:rPr lang="en-US" dirty="0" err="1"/>
              <a:t>çok</a:t>
            </a:r>
            <a:r>
              <a:rPr lang="en-US" dirty="0"/>
              <a:t> tur </a:t>
            </a:r>
            <a:r>
              <a:rPr lang="en-US" dirty="0" err="1"/>
              <a:t>operatörü</a:t>
            </a:r>
            <a:r>
              <a:rPr lang="en-US" dirty="0"/>
              <a:t> </a:t>
            </a:r>
            <a:r>
              <a:rPr lang="en-US" dirty="0" err="1"/>
              <a:t>bu</a:t>
            </a:r>
            <a:r>
              <a:rPr lang="en-US" dirty="0"/>
              <a:t> </a:t>
            </a:r>
            <a:r>
              <a:rPr lang="en-US" dirty="0" err="1"/>
              <a:t>hassasiyete</a:t>
            </a:r>
            <a:r>
              <a:rPr lang="en-US" dirty="0"/>
              <a:t> </a:t>
            </a:r>
            <a:r>
              <a:rPr lang="en-US" dirty="0" err="1"/>
              <a:t>dikkat</a:t>
            </a:r>
            <a:r>
              <a:rPr lang="en-US" dirty="0"/>
              <a:t> </a:t>
            </a:r>
            <a:r>
              <a:rPr lang="en-US" dirty="0" err="1"/>
              <a:t>etmeden</a:t>
            </a:r>
            <a:r>
              <a:rPr lang="en-US" dirty="0"/>
              <a:t> </a:t>
            </a:r>
            <a:r>
              <a:rPr lang="en-US" dirty="0" err="1"/>
              <a:t>ticari</a:t>
            </a:r>
            <a:r>
              <a:rPr lang="en-US" dirty="0"/>
              <a:t> </a:t>
            </a:r>
            <a:r>
              <a:rPr lang="en-US" dirty="0" err="1"/>
              <a:t>kazançlarını</a:t>
            </a:r>
            <a:r>
              <a:rPr lang="en-US" dirty="0"/>
              <a:t> </a:t>
            </a:r>
            <a:r>
              <a:rPr lang="en-US" dirty="0" err="1"/>
              <a:t>ön</a:t>
            </a:r>
            <a:r>
              <a:rPr lang="en-US" dirty="0"/>
              <a:t> plana </a:t>
            </a:r>
            <a:r>
              <a:rPr lang="en-US" dirty="0" err="1"/>
              <a:t>çıkararak</a:t>
            </a:r>
            <a:r>
              <a:rPr lang="en-US" dirty="0"/>
              <a:t> </a:t>
            </a:r>
            <a:r>
              <a:rPr lang="en-US" dirty="0" err="1"/>
              <a:t>turlar</a:t>
            </a:r>
            <a:r>
              <a:rPr lang="en-US" dirty="0"/>
              <a:t> </a:t>
            </a:r>
            <a:r>
              <a:rPr lang="en-US" dirty="0" err="1"/>
              <a:t>düzenlemektedirler</a:t>
            </a:r>
            <a:r>
              <a:rPr lang="en-US" dirty="0"/>
              <a:t>. "Tur </a:t>
            </a:r>
            <a:r>
              <a:rPr lang="en-US" dirty="0" err="1"/>
              <a:t>operatörl</a:t>
            </a:r>
            <a:r>
              <a:rPr lang="tr-TR" dirty="0"/>
              <a:t>eri</a:t>
            </a:r>
            <a:r>
              <a:rPr lang="en-US" dirty="0"/>
              <a:t> </a:t>
            </a:r>
            <a:r>
              <a:rPr lang="en-US" dirty="0" err="1"/>
              <a:t>uzun</a:t>
            </a:r>
            <a:r>
              <a:rPr lang="en-US" dirty="0"/>
              <a:t> </a:t>
            </a:r>
            <a:r>
              <a:rPr lang="en-US" dirty="0" err="1"/>
              <a:t>dönemde</a:t>
            </a:r>
            <a:r>
              <a:rPr lang="en-US" dirty="0"/>
              <a:t> </a:t>
            </a:r>
            <a:r>
              <a:rPr lang="en-US" dirty="0" err="1"/>
              <a:t>verebilecekleri</a:t>
            </a:r>
            <a:r>
              <a:rPr lang="en-US" dirty="0"/>
              <a:t> </a:t>
            </a:r>
            <a:r>
              <a:rPr lang="en-US" dirty="0" err="1"/>
              <a:t>olumsuz</a:t>
            </a:r>
            <a:r>
              <a:rPr lang="en-US" dirty="0"/>
              <a:t> </a:t>
            </a:r>
            <a:r>
              <a:rPr lang="en-US" dirty="0" err="1"/>
              <a:t>etkilere</a:t>
            </a:r>
            <a:r>
              <a:rPr lang="en-US" dirty="0"/>
              <a:t> </a:t>
            </a:r>
            <a:r>
              <a:rPr lang="en-US" dirty="0" err="1"/>
              <a:t>dikkat</a:t>
            </a:r>
            <a:r>
              <a:rPr lang="en-US" dirty="0"/>
              <a:t> </a:t>
            </a:r>
            <a:r>
              <a:rPr lang="en-US" dirty="0" err="1"/>
              <a:t>etmeden</a:t>
            </a:r>
            <a:r>
              <a:rPr lang="en-US" dirty="0"/>
              <a:t> </a:t>
            </a:r>
            <a:r>
              <a:rPr lang="tr-TR" dirty="0"/>
              <a:t>kısa </a:t>
            </a:r>
            <a:r>
              <a:rPr lang="en-US" dirty="0" err="1"/>
              <a:t>dönemde</a:t>
            </a:r>
            <a:r>
              <a:rPr lang="en-US" dirty="0"/>
              <a:t> </a:t>
            </a:r>
            <a:r>
              <a:rPr lang="en-US" dirty="0" err="1"/>
              <a:t>ekonomik</a:t>
            </a:r>
            <a:r>
              <a:rPr lang="en-US" dirty="0"/>
              <a:t> </a:t>
            </a:r>
            <a:r>
              <a:rPr lang="en-US" dirty="0" err="1"/>
              <a:t>kazanç</a:t>
            </a:r>
            <a:r>
              <a:rPr lang="en-US" dirty="0"/>
              <a:t> </a:t>
            </a:r>
            <a:r>
              <a:rPr lang="en-US" dirty="0" err="1"/>
              <a:t>elde</a:t>
            </a:r>
            <a:r>
              <a:rPr lang="en-US" dirty="0"/>
              <a:t> </a:t>
            </a:r>
            <a:r>
              <a:rPr lang="en-US" dirty="0" err="1"/>
              <a:t>etmek</a:t>
            </a:r>
            <a:r>
              <a:rPr lang="en-US" dirty="0"/>
              <a:t> </a:t>
            </a:r>
            <a:r>
              <a:rPr lang="en-US" dirty="0" err="1"/>
              <a:t>uğruna</a:t>
            </a:r>
            <a:r>
              <a:rPr lang="en-US" dirty="0"/>
              <a:t> </a:t>
            </a:r>
            <a:r>
              <a:rPr lang="en-US" dirty="0" err="1"/>
              <a:t>turizm</a:t>
            </a:r>
            <a:r>
              <a:rPr lang="en-US" dirty="0"/>
              <a:t> </a:t>
            </a:r>
            <a:r>
              <a:rPr lang="en-US" dirty="0" err="1"/>
              <a:t>kaynakla</a:t>
            </a:r>
            <a:r>
              <a:rPr lang="tr-TR" dirty="0" err="1"/>
              <a:t>rı</a:t>
            </a:r>
            <a:r>
              <a:rPr lang="en-US" dirty="0"/>
              <a:t> </a:t>
            </a:r>
            <a:r>
              <a:rPr lang="en-US" dirty="0" err="1"/>
              <a:t>ve</a:t>
            </a:r>
            <a:r>
              <a:rPr lang="en-US" dirty="0"/>
              <a:t> </a:t>
            </a:r>
            <a:r>
              <a:rPr lang="en-US" dirty="0" err="1"/>
              <a:t>çeşitli</a:t>
            </a:r>
            <a:r>
              <a:rPr lang="en-US" dirty="0"/>
              <a:t> </a:t>
            </a:r>
            <a:r>
              <a:rPr lang="en-US" dirty="0" err="1"/>
              <a:t>bölgeler</a:t>
            </a:r>
            <a:r>
              <a:rPr lang="en-US" dirty="0"/>
              <a:t> </a:t>
            </a:r>
            <a:r>
              <a:rPr lang="en-US" dirty="0" err="1"/>
              <a:t>için</a:t>
            </a:r>
            <a:r>
              <a:rPr lang="en-US" dirty="0"/>
              <a:t> '</a:t>
            </a:r>
            <a:r>
              <a:rPr lang="en-US" dirty="0" err="1"/>
              <a:t>eko</a:t>
            </a:r>
            <a:r>
              <a:rPr lang="en-US" dirty="0"/>
              <a:t> </a:t>
            </a:r>
            <a:r>
              <a:rPr lang="en-US" dirty="0" err="1"/>
              <a:t>satış</a:t>
            </a:r>
            <a:r>
              <a:rPr lang="en-US" dirty="0"/>
              <a:t>' </a:t>
            </a:r>
            <a:r>
              <a:rPr lang="en-US" dirty="0" err="1"/>
              <a:t>çabası</a:t>
            </a:r>
            <a:r>
              <a:rPr lang="en-US" dirty="0"/>
              <a:t> </a:t>
            </a:r>
            <a:r>
              <a:rPr lang="en-US" dirty="0" err="1"/>
              <a:t>içindedirler</a:t>
            </a:r>
            <a:r>
              <a:rPr lang="tr-TR" dirty="0"/>
              <a:t>.</a:t>
            </a:r>
          </a:p>
        </p:txBody>
      </p:sp>
    </p:spTree>
    <p:extLst>
      <p:ext uri="{BB962C8B-B14F-4D97-AF65-F5344CB8AC3E}">
        <p14:creationId xmlns:p14="http://schemas.microsoft.com/office/powerpoint/2010/main" val="1885182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103"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4105" name="Color Fill">
            <a:extLst>
              <a:ext uri="{FF2B5EF4-FFF2-40B4-BE49-F238E27FC236}">
                <a16:creationId xmlns:a16="http://schemas.microsoft.com/office/drawing/2014/main" id="{A8A68745-355E-4D81-AA5F-942C71082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4107" name="Graphic 9">
            <a:extLst>
              <a:ext uri="{FF2B5EF4-FFF2-40B4-BE49-F238E27FC236}">
                <a16:creationId xmlns:a16="http://schemas.microsoft.com/office/drawing/2014/main" id="{9A450B93-9615-4854-BEA5-4A85DF5CD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6719" y="0"/>
            <a:ext cx="6905281" cy="6858000"/>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4">
              <a:alpha val="25000"/>
            </a:schemeClr>
          </a:solidFill>
          <a:ln w="9525" cap="flat">
            <a:noFill/>
            <a:prstDash val="solid"/>
            <a:miter/>
          </a:ln>
        </p:spPr>
        <p:txBody>
          <a:bodyPr wrap="square" rtlCol="0" anchor="ctr">
            <a:noAutofit/>
          </a:bodyPr>
          <a:lstStyle/>
          <a:p>
            <a:endParaRPr lang="en-US" dirty="0"/>
          </a:p>
        </p:txBody>
      </p:sp>
      <p:sp>
        <p:nvSpPr>
          <p:cNvPr id="4109"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3" name="İçerik Yer Tutucusu 2">
            <a:extLst>
              <a:ext uri="{FF2B5EF4-FFF2-40B4-BE49-F238E27FC236}">
                <a16:creationId xmlns:a16="http://schemas.microsoft.com/office/drawing/2014/main" id="{8AB71AC0-C71C-8829-5D91-5D4ECBD2F255}"/>
              </a:ext>
            </a:extLst>
          </p:cNvPr>
          <p:cNvSpPr>
            <a:spLocks noGrp="1"/>
          </p:cNvSpPr>
          <p:nvPr>
            <p:ph idx="1"/>
          </p:nvPr>
        </p:nvSpPr>
        <p:spPr>
          <a:xfrm>
            <a:off x="467360" y="1198880"/>
            <a:ext cx="4640729" cy="3887585"/>
          </a:xfrm>
        </p:spPr>
        <p:txBody>
          <a:bodyPr>
            <a:noAutofit/>
          </a:bodyPr>
          <a:lstStyle/>
          <a:p>
            <a:pPr algn="just">
              <a:lnSpc>
                <a:spcPct val="150000"/>
              </a:lnSpc>
            </a:pPr>
            <a:r>
              <a:rPr lang="tr-TR" sz="2400" dirty="0"/>
              <a:t>Buna bir de turistlerin gidilen destinasyonlarda </a:t>
            </a:r>
            <a:r>
              <a:rPr lang="en-US" sz="2400" dirty="0" err="1"/>
              <a:t>doğal</a:t>
            </a:r>
            <a:r>
              <a:rPr lang="en-US" sz="2400" dirty="0"/>
              <a:t> </a:t>
            </a:r>
            <a:r>
              <a:rPr lang="en-US" sz="2400" dirty="0" err="1"/>
              <a:t>ve</a:t>
            </a:r>
            <a:r>
              <a:rPr lang="en-US" sz="2400" dirty="0"/>
              <a:t> </a:t>
            </a:r>
            <a:r>
              <a:rPr lang="en-US" sz="2400" dirty="0" err="1"/>
              <a:t>kültürel</a:t>
            </a:r>
            <a:r>
              <a:rPr lang="en-US" sz="2400" dirty="0"/>
              <a:t> </a:t>
            </a:r>
            <a:r>
              <a:rPr lang="en-US" sz="2400" dirty="0" err="1"/>
              <a:t>çevreye</a:t>
            </a:r>
            <a:r>
              <a:rPr lang="en-US" sz="2400" dirty="0"/>
              <a:t> </a:t>
            </a:r>
            <a:r>
              <a:rPr lang="en-US" sz="2400" dirty="0" err="1"/>
              <a:t>karşı</a:t>
            </a:r>
            <a:r>
              <a:rPr lang="en-US" sz="2400" dirty="0"/>
              <a:t> </a:t>
            </a:r>
            <a:r>
              <a:rPr lang="en-US" sz="2400" dirty="0" err="1"/>
              <a:t>sorumsuz</a:t>
            </a:r>
            <a:r>
              <a:rPr lang="en-US" sz="2400" dirty="0"/>
              <a:t> </a:t>
            </a:r>
            <a:r>
              <a:rPr lang="en-US" sz="2400" dirty="0" err="1"/>
              <a:t>ve</a:t>
            </a:r>
            <a:r>
              <a:rPr lang="en-US" sz="2400" dirty="0"/>
              <a:t> </a:t>
            </a:r>
            <a:r>
              <a:rPr lang="en-US" sz="2400" dirty="0" err="1"/>
              <a:t>bilinçsiz</a:t>
            </a:r>
            <a:r>
              <a:rPr lang="en-US" sz="2400" dirty="0"/>
              <a:t> </a:t>
            </a:r>
            <a:r>
              <a:rPr lang="en-US" sz="2400" dirty="0" err="1"/>
              <a:t>davranışları</a:t>
            </a:r>
            <a:r>
              <a:rPr lang="en-US" sz="2400" dirty="0"/>
              <a:t> </a:t>
            </a:r>
            <a:r>
              <a:rPr lang="en-US" sz="2400" dirty="0" err="1"/>
              <a:t>eklendiğinde</a:t>
            </a:r>
            <a:r>
              <a:rPr lang="en-US" sz="2400" dirty="0"/>
              <a:t>, </a:t>
            </a:r>
            <a:r>
              <a:rPr lang="en-US" sz="2400" dirty="0" err="1"/>
              <a:t>kitle</a:t>
            </a:r>
            <a:r>
              <a:rPr lang="en-US" sz="2400" dirty="0"/>
              <a:t> </a:t>
            </a:r>
            <a:r>
              <a:rPr lang="en-US" sz="2400" dirty="0" err="1"/>
              <a:t>turizminde</a:t>
            </a:r>
            <a:r>
              <a:rPr lang="en-US" sz="2400" dirty="0"/>
              <a:t> </a:t>
            </a:r>
            <a:r>
              <a:rPr lang="en-US" sz="2400" dirty="0" err="1"/>
              <a:t>görülen</a:t>
            </a:r>
            <a:r>
              <a:rPr lang="en-US" sz="2400" dirty="0"/>
              <a:t> </a:t>
            </a:r>
            <a:r>
              <a:rPr lang="en-US" sz="2400" dirty="0" err="1"/>
              <a:t>olumsuz</a:t>
            </a:r>
            <a:r>
              <a:rPr lang="en-US" sz="2400" dirty="0"/>
              <a:t> </a:t>
            </a:r>
            <a:r>
              <a:rPr lang="en-US" sz="2400" dirty="0" err="1"/>
              <a:t>sosyokültürel</a:t>
            </a:r>
            <a:r>
              <a:rPr lang="en-US" sz="2400" dirty="0"/>
              <a:t>, </a:t>
            </a:r>
            <a:r>
              <a:rPr lang="en-US" sz="2400" dirty="0" err="1"/>
              <a:t>çevresel</a:t>
            </a:r>
            <a:r>
              <a:rPr lang="en-US" sz="2400" dirty="0"/>
              <a:t> </a:t>
            </a:r>
            <a:r>
              <a:rPr lang="en-US" sz="2400" dirty="0" err="1"/>
              <a:t>ve</a:t>
            </a:r>
            <a:r>
              <a:rPr lang="en-US" sz="2400" dirty="0"/>
              <a:t> </a:t>
            </a:r>
            <a:r>
              <a:rPr lang="en-US" sz="2400" dirty="0" err="1"/>
              <a:t>ekonomik</a:t>
            </a:r>
            <a:r>
              <a:rPr lang="en-US" sz="2400" dirty="0"/>
              <a:t> </a:t>
            </a:r>
            <a:r>
              <a:rPr lang="en-US" sz="2400" dirty="0" err="1"/>
              <a:t>etkiler</a:t>
            </a:r>
            <a:r>
              <a:rPr lang="en-US" sz="2400" dirty="0"/>
              <a:t> </a:t>
            </a:r>
            <a:r>
              <a:rPr lang="en-US" sz="2400" dirty="0" err="1"/>
              <a:t>ekoturizm</a:t>
            </a:r>
            <a:r>
              <a:rPr lang="en-US" sz="2400" dirty="0"/>
              <a:t> </a:t>
            </a:r>
            <a:r>
              <a:rPr lang="en-US" sz="2400" dirty="0" err="1"/>
              <a:t>için</a:t>
            </a:r>
            <a:r>
              <a:rPr lang="en-US" sz="2400" dirty="0"/>
              <a:t> de </a:t>
            </a:r>
            <a:r>
              <a:rPr lang="en-US" sz="2400" dirty="0" err="1"/>
              <a:t>söz</a:t>
            </a:r>
            <a:r>
              <a:rPr lang="en-US" sz="2400" dirty="0"/>
              <a:t> </a:t>
            </a:r>
            <a:r>
              <a:rPr lang="en-US" sz="2400" dirty="0" err="1"/>
              <a:t>konusu</a:t>
            </a:r>
            <a:r>
              <a:rPr lang="en-US" sz="2400" dirty="0"/>
              <a:t> </a:t>
            </a:r>
            <a:r>
              <a:rPr lang="en-US" sz="2400" dirty="0" err="1"/>
              <a:t>olabilmektedir</a:t>
            </a:r>
            <a:endParaRPr lang="tr-TR" sz="2400" dirty="0"/>
          </a:p>
        </p:txBody>
      </p:sp>
      <p:pic>
        <p:nvPicPr>
          <p:cNvPr id="4098" name="Picture 2" descr="Infinity by aysegulkardes2012 on emaze">
            <a:extLst>
              <a:ext uri="{FF2B5EF4-FFF2-40B4-BE49-F238E27FC236}">
                <a16:creationId xmlns:a16="http://schemas.microsoft.com/office/drawing/2014/main" id="{6A41225F-46FC-7581-E3C4-955A8E4E67B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66913" y="1580244"/>
            <a:ext cx="4593771" cy="3828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841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4B885F-4CFE-7501-6A1F-DBE22131FA22}"/>
              </a:ext>
            </a:extLst>
          </p:cNvPr>
          <p:cNvSpPr>
            <a:spLocks noGrp="1"/>
          </p:cNvSpPr>
          <p:nvPr>
            <p:ph type="title"/>
          </p:nvPr>
        </p:nvSpPr>
        <p:spPr/>
        <p:txBody>
          <a:bodyPr/>
          <a:lstStyle/>
          <a:p>
            <a:endParaRPr lang="tr-TR"/>
          </a:p>
        </p:txBody>
      </p:sp>
      <p:sp>
        <p:nvSpPr>
          <p:cNvPr id="5" name="Metin kutusu 4">
            <a:extLst>
              <a:ext uri="{FF2B5EF4-FFF2-40B4-BE49-F238E27FC236}">
                <a16:creationId xmlns:a16="http://schemas.microsoft.com/office/drawing/2014/main" id="{50DD870D-DC16-F137-B5CD-A595D8CCCB56}"/>
              </a:ext>
            </a:extLst>
          </p:cNvPr>
          <p:cNvSpPr txBox="1"/>
          <p:nvPr/>
        </p:nvSpPr>
        <p:spPr>
          <a:xfrm>
            <a:off x="1168400" y="2391956"/>
            <a:ext cx="6096000" cy="2805768"/>
          </a:xfrm>
          <a:prstGeom prst="rect">
            <a:avLst/>
          </a:prstGeom>
          <a:noFill/>
        </p:spPr>
        <p:txBody>
          <a:bodyPr wrap="square">
            <a:spAutoFit/>
          </a:bodyPr>
          <a:lstStyle/>
          <a:p>
            <a:pPr algn="just">
              <a:lnSpc>
                <a:spcPct val="150000"/>
              </a:lnSpc>
            </a:pPr>
            <a:r>
              <a:rPr lang="en-US" sz="2400" dirty="0" err="1">
                <a:effectLst/>
                <a:latin typeface="Times New Roman" panose="02020603050405020304" pitchFamily="18" charset="0"/>
                <a:ea typeface="Times New Roman" panose="02020603050405020304" pitchFamily="18" charset="0"/>
              </a:rPr>
              <a:t>Ekoturizm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pazarlaması</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ile</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ilgili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önemli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bir</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tehlike</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ekoturizmin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moda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bir</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pazarlama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terimi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olarak</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yanlış</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anlaşılması</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ve</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isfismar</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edici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bir</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şekilde</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kullanılmasıdır</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Yeşilin</a:t>
            </a:r>
            <a:r>
              <a:rPr lang="en-US" sz="2400" dirty="0">
                <a:effectLst/>
                <a:latin typeface="Times New Roman" panose="02020603050405020304" pitchFamily="18" charset="0"/>
                <a:ea typeface="Times New Roman" panose="02020603050405020304" pitchFamily="18" charset="0"/>
              </a:rPr>
              <a:t> sat</a:t>
            </a:r>
            <a:r>
              <a:rPr lang="tr-TR" sz="2400" dirty="0" err="1">
                <a:effectLst/>
                <a:latin typeface="Times New Roman" panose="02020603050405020304" pitchFamily="18" charset="0"/>
                <a:ea typeface="Times New Roman" panose="02020603050405020304" pitchFamily="18" charset="0"/>
              </a:rPr>
              <a:t>tı</a:t>
            </a:r>
            <a:r>
              <a:rPr lang="en-US" sz="2400" dirty="0" err="1">
                <a:effectLst/>
                <a:latin typeface="Times New Roman" panose="02020603050405020304" pitchFamily="18" charset="0"/>
                <a:ea typeface="Times New Roman" panose="02020603050405020304" pitchFamily="18" charset="0"/>
              </a:rPr>
              <a:t>ğına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hiç</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kuşku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yoktur</a:t>
            </a:r>
            <a:r>
              <a:rPr lang="tr-TR" sz="2400" dirty="0">
                <a:effectLst/>
                <a:latin typeface="Times New Roman" panose="02020603050405020304" pitchFamily="18" charset="0"/>
                <a:ea typeface="Times New Roman" panose="02020603050405020304" pitchFamily="18" charset="0"/>
              </a:rPr>
              <a:t>.</a:t>
            </a:r>
            <a:endParaRPr lang="tr-TR" sz="2400" dirty="0"/>
          </a:p>
        </p:txBody>
      </p:sp>
    </p:spTree>
    <p:extLst>
      <p:ext uri="{BB962C8B-B14F-4D97-AF65-F5344CB8AC3E}">
        <p14:creationId xmlns:p14="http://schemas.microsoft.com/office/powerpoint/2010/main" val="4266731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FF748EC3-9972-FB33-0071-B39ADC4B9932}"/>
              </a:ext>
            </a:extLst>
          </p:cNvPr>
          <p:cNvGraphicFramePr>
            <a:graphicFrameLocks noGrp="1"/>
          </p:cNvGraphicFramePr>
          <p:nvPr>
            <p:ph idx="1"/>
            <p:extLst>
              <p:ext uri="{D42A27DB-BD31-4B8C-83A1-F6EECF244321}">
                <p14:modId xmlns:p14="http://schemas.microsoft.com/office/powerpoint/2010/main" val="4182699624"/>
              </p:ext>
            </p:extLst>
          </p:nvPr>
        </p:nvGraphicFramePr>
        <p:xfrm>
          <a:off x="457200" y="782320"/>
          <a:ext cx="9174480" cy="5394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3337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545427-4D18-14CF-0C44-883E31717BE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ED82B96-21B7-0294-89E2-2A4D89D92207}"/>
              </a:ext>
            </a:extLst>
          </p:cNvPr>
          <p:cNvSpPr>
            <a:spLocks noGrp="1"/>
          </p:cNvSpPr>
          <p:nvPr>
            <p:ph idx="1"/>
          </p:nvPr>
        </p:nvSpPr>
        <p:spPr/>
        <p:txBody>
          <a:bodyPr>
            <a:normAutofit/>
          </a:bodyPr>
          <a:lstStyle/>
          <a:p>
            <a:pPr algn="just">
              <a:lnSpc>
                <a:spcPct val="150000"/>
              </a:lnSpc>
            </a:pPr>
            <a:r>
              <a:rPr lang="tr-TR" sz="2500" dirty="0"/>
              <a:t>EKOTURİZM ürünü talep eden potansiyel müşterilerin bu gibi durumlarda gerçek turizm ürününü seçme konusunda bilinçli davranmaları gerekmektedir. Kendilerine yanıltıcı bilgiler verilse de iyi bir </a:t>
            </a:r>
            <a:r>
              <a:rPr lang="tr-TR" sz="2500" dirty="0" err="1"/>
              <a:t>ekoturda</a:t>
            </a:r>
            <a:r>
              <a:rPr lang="tr-TR" sz="2500" dirty="0"/>
              <a:t> olması gereken temel özellikler aranmalı ve bu turlar satın alınmalıdır.</a:t>
            </a:r>
          </a:p>
        </p:txBody>
      </p:sp>
    </p:spTree>
    <p:extLst>
      <p:ext uri="{BB962C8B-B14F-4D97-AF65-F5344CB8AC3E}">
        <p14:creationId xmlns:p14="http://schemas.microsoft.com/office/powerpoint/2010/main" val="2998943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AB22C9-DB6D-43E8-0681-3889A4048F64}"/>
              </a:ext>
            </a:extLst>
          </p:cNvPr>
          <p:cNvSpPr>
            <a:spLocks noGrp="1"/>
          </p:cNvSpPr>
          <p:nvPr>
            <p:ph type="title"/>
          </p:nvPr>
        </p:nvSpPr>
        <p:spPr/>
        <p:txBody>
          <a:bodyPr/>
          <a:lstStyle/>
          <a:p>
            <a:r>
              <a:rPr lang="tr-TR" dirty="0"/>
              <a:t>İyi bir </a:t>
            </a:r>
            <a:r>
              <a:rPr lang="tr-TR" dirty="0" err="1"/>
              <a:t>ekoturda</a:t>
            </a:r>
            <a:r>
              <a:rPr lang="tr-TR" dirty="0"/>
              <a:t> olması gereken özellikler;</a:t>
            </a:r>
          </a:p>
        </p:txBody>
      </p:sp>
      <p:sp>
        <p:nvSpPr>
          <p:cNvPr id="3" name="İçerik Yer Tutucusu 2">
            <a:extLst>
              <a:ext uri="{FF2B5EF4-FFF2-40B4-BE49-F238E27FC236}">
                <a16:creationId xmlns:a16="http://schemas.microsoft.com/office/drawing/2014/main" id="{3D5811C1-FE74-4EAD-A3FE-016298A21E84}"/>
              </a:ext>
            </a:extLst>
          </p:cNvPr>
          <p:cNvSpPr>
            <a:spLocks noGrp="1"/>
          </p:cNvSpPr>
          <p:nvPr>
            <p:ph idx="1"/>
          </p:nvPr>
        </p:nvSpPr>
        <p:spPr/>
        <p:txBody>
          <a:bodyPr/>
          <a:lstStyle/>
          <a:p>
            <a:pPr>
              <a:lnSpc>
                <a:spcPct val="150000"/>
              </a:lnSpc>
            </a:pPr>
            <a:r>
              <a:rPr lang="en-US" dirty="0" err="1"/>
              <a:t>Ziyaret</a:t>
            </a:r>
            <a:r>
              <a:rPr lang="en-US" dirty="0"/>
              <a:t> </a:t>
            </a:r>
            <a:r>
              <a:rPr lang="en-US" dirty="0" err="1"/>
              <a:t>edilecek</a:t>
            </a:r>
            <a:r>
              <a:rPr lang="en-US" dirty="0"/>
              <a:t> </a:t>
            </a:r>
            <a:r>
              <a:rPr lang="en-US" dirty="0" err="1"/>
              <a:t>yerin</a:t>
            </a:r>
            <a:r>
              <a:rPr lang="en-US" dirty="0"/>
              <a:t> </a:t>
            </a:r>
            <a:r>
              <a:rPr lang="en-US" dirty="0" err="1"/>
              <a:t>çevresi</a:t>
            </a:r>
            <a:r>
              <a:rPr lang="en-US" dirty="0"/>
              <a:t> </a:t>
            </a:r>
            <a:r>
              <a:rPr lang="en-US" dirty="0" err="1"/>
              <a:t>ve</a:t>
            </a:r>
            <a:r>
              <a:rPr lang="en-US" dirty="0"/>
              <a:t> </a:t>
            </a:r>
            <a:r>
              <a:rPr lang="en-US" dirty="0" err="1"/>
              <a:t>kültürü</a:t>
            </a:r>
            <a:r>
              <a:rPr lang="en-US" dirty="0"/>
              <a:t> </a:t>
            </a:r>
            <a:r>
              <a:rPr lang="en-US" dirty="0" err="1"/>
              <a:t>hakkında</a:t>
            </a:r>
            <a:r>
              <a:rPr lang="en-US" dirty="0"/>
              <a:t> </a:t>
            </a:r>
            <a:r>
              <a:rPr lang="en-US" dirty="0" err="1"/>
              <a:t>yeterli</a:t>
            </a:r>
            <a:r>
              <a:rPr lang="en-US" dirty="0"/>
              <a:t> </a:t>
            </a:r>
            <a:r>
              <a:rPr lang="en-US" dirty="0" err="1"/>
              <a:t>bilg</a:t>
            </a:r>
            <a:r>
              <a:rPr lang="tr-TR" dirty="0"/>
              <a:t>i sağlanmalıdır.</a:t>
            </a:r>
          </a:p>
          <a:p>
            <a:pPr>
              <a:lnSpc>
                <a:spcPct val="150000"/>
              </a:lnSpc>
            </a:pPr>
            <a:r>
              <a:rPr lang="en-US" dirty="0" err="1"/>
              <a:t>Ziyaretlerinden</a:t>
            </a:r>
            <a:r>
              <a:rPr lang="en-US" dirty="0"/>
              <a:t> </a:t>
            </a:r>
            <a:r>
              <a:rPr lang="en-US" dirty="0" err="1"/>
              <a:t>önce</a:t>
            </a:r>
            <a:r>
              <a:rPr lang="en-US" dirty="0"/>
              <a:t> </a:t>
            </a:r>
            <a:r>
              <a:rPr lang="en-US" dirty="0" err="1"/>
              <a:t>yazılı</a:t>
            </a:r>
            <a:r>
              <a:rPr lang="en-US" dirty="0"/>
              <a:t> </a:t>
            </a:r>
            <a:r>
              <a:rPr lang="en-US" dirty="0" err="1"/>
              <a:t>olarak</a:t>
            </a:r>
            <a:r>
              <a:rPr lang="en-US" dirty="0"/>
              <a:t> </a:t>
            </a:r>
            <a:r>
              <a:rPr lang="en-US" dirty="0" err="1"/>
              <a:t>ve</a:t>
            </a:r>
            <a:r>
              <a:rPr lang="en-US" dirty="0"/>
              <a:t> tur </a:t>
            </a:r>
            <a:r>
              <a:rPr lang="en-US" dirty="0" err="1"/>
              <a:t>süresince</a:t>
            </a:r>
            <a:r>
              <a:rPr lang="en-US" dirty="0"/>
              <a:t> de </a:t>
            </a:r>
            <a:r>
              <a:rPr lang="en-US" dirty="0" err="1"/>
              <a:t>sözlü</a:t>
            </a:r>
            <a:r>
              <a:rPr lang="en-US" dirty="0"/>
              <a:t> </a:t>
            </a:r>
            <a:r>
              <a:rPr lang="en-US" dirty="0" err="1"/>
              <a:t>olarak</a:t>
            </a:r>
            <a:r>
              <a:rPr lang="tr-TR" dirty="0"/>
              <a:t> </a:t>
            </a:r>
            <a:r>
              <a:rPr lang="en-US" dirty="0" err="1"/>
              <a:t>ziyaretçilere</a:t>
            </a:r>
            <a:r>
              <a:rPr lang="en-US" dirty="0"/>
              <a:t> </a:t>
            </a:r>
            <a:r>
              <a:rPr lang="en-US" dirty="0" err="1"/>
              <a:t>davranışları</a:t>
            </a:r>
            <a:r>
              <a:rPr lang="en-US" dirty="0"/>
              <a:t> </a:t>
            </a:r>
            <a:r>
              <a:rPr lang="en-US" dirty="0" err="1"/>
              <a:t>ve</a:t>
            </a:r>
            <a:r>
              <a:rPr lang="en-US" dirty="0"/>
              <a:t> </a:t>
            </a:r>
            <a:r>
              <a:rPr lang="en-US" dirty="0" err="1"/>
              <a:t>uygun</a:t>
            </a:r>
            <a:r>
              <a:rPr lang="en-US" dirty="0"/>
              <a:t> </a:t>
            </a:r>
            <a:r>
              <a:rPr lang="en-US" dirty="0" err="1"/>
              <a:t>giyim</a:t>
            </a:r>
            <a:r>
              <a:rPr lang="en-US" dirty="0"/>
              <a:t> </a:t>
            </a:r>
            <a:r>
              <a:rPr lang="en-US" dirty="0" err="1"/>
              <a:t>tarzları</a:t>
            </a:r>
            <a:r>
              <a:rPr lang="en-US" dirty="0"/>
              <a:t> </a:t>
            </a:r>
            <a:r>
              <a:rPr lang="en-US" dirty="0" err="1"/>
              <a:t>ile</a:t>
            </a:r>
            <a:r>
              <a:rPr lang="en-US" dirty="0"/>
              <a:t> </a:t>
            </a:r>
            <a:r>
              <a:rPr lang="en-US" dirty="0" err="1"/>
              <a:t>ilgili</a:t>
            </a:r>
            <a:r>
              <a:rPr lang="en-US" dirty="0"/>
              <a:t> </a:t>
            </a:r>
            <a:r>
              <a:rPr lang="en-US" dirty="0" err="1"/>
              <a:t>olarak</a:t>
            </a:r>
            <a:r>
              <a:rPr lang="en-US" dirty="0"/>
              <a:t> </a:t>
            </a:r>
            <a:r>
              <a:rPr lang="en-US" dirty="0" err="1"/>
              <a:t>tavsiyelerde</a:t>
            </a:r>
            <a:r>
              <a:rPr lang="tr-TR" dirty="0"/>
              <a:t> bulunulmalıdır. </a:t>
            </a:r>
          </a:p>
          <a:p>
            <a:pPr>
              <a:lnSpc>
                <a:spcPct val="150000"/>
              </a:lnSpc>
            </a:pPr>
            <a:r>
              <a:rPr lang="en-US" dirty="0" err="1"/>
              <a:t>Turistlere</a:t>
            </a:r>
            <a:r>
              <a:rPr lang="en-US" dirty="0"/>
              <a:t> </a:t>
            </a:r>
            <a:r>
              <a:rPr lang="en-US" dirty="0" err="1"/>
              <a:t>destinasyona</a:t>
            </a:r>
            <a:r>
              <a:rPr lang="en-US" dirty="0"/>
              <a:t> </a:t>
            </a:r>
            <a:r>
              <a:rPr lang="en-US" dirty="0" err="1"/>
              <a:t>vardıklarında</a:t>
            </a:r>
            <a:r>
              <a:rPr lang="en-US" dirty="0"/>
              <a:t> </a:t>
            </a:r>
            <a:r>
              <a:rPr lang="en-US" dirty="0" err="1"/>
              <a:t>oranın</a:t>
            </a:r>
            <a:r>
              <a:rPr lang="en-US" dirty="0"/>
              <a:t> </a:t>
            </a:r>
            <a:r>
              <a:rPr lang="en-US" dirty="0" err="1"/>
              <a:t>çevresi</a:t>
            </a:r>
            <a:r>
              <a:rPr lang="en-US" dirty="0"/>
              <a:t>, </a:t>
            </a:r>
            <a:r>
              <a:rPr lang="en-US" dirty="0" err="1"/>
              <a:t>coğrafi</a:t>
            </a:r>
            <a:r>
              <a:rPr lang="tr-TR" dirty="0"/>
              <a:t> </a:t>
            </a:r>
            <a:r>
              <a:rPr lang="en-US" dirty="0" err="1"/>
              <a:t>sosyal</a:t>
            </a:r>
            <a:r>
              <a:rPr lang="en-US" dirty="0"/>
              <a:t> </a:t>
            </a:r>
            <a:r>
              <a:rPr lang="en-US" dirty="0" err="1"/>
              <a:t>ve</a:t>
            </a:r>
            <a:r>
              <a:rPr lang="en-US" dirty="0"/>
              <a:t> </a:t>
            </a:r>
            <a:r>
              <a:rPr lang="en-US" dirty="0" err="1"/>
              <a:t>politik</a:t>
            </a:r>
            <a:r>
              <a:rPr lang="en-US" dirty="0"/>
              <a:t> </a:t>
            </a:r>
            <a:r>
              <a:rPr lang="en-US" dirty="0" err="1"/>
              <a:t>özellikleri</a:t>
            </a:r>
            <a:r>
              <a:rPr lang="en-US" dirty="0"/>
              <a:t> </a:t>
            </a:r>
            <a:r>
              <a:rPr lang="en-US" dirty="0" err="1"/>
              <a:t>ile</a:t>
            </a:r>
            <a:r>
              <a:rPr lang="en-US" dirty="0"/>
              <a:t> </a:t>
            </a:r>
            <a:r>
              <a:rPr lang="en-US" dirty="0" err="1"/>
              <a:t>ilgili</a:t>
            </a:r>
            <a:r>
              <a:rPr lang="en-US" dirty="0"/>
              <a:t> </a:t>
            </a:r>
            <a:r>
              <a:rPr lang="en-US" dirty="0" err="1"/>
              <a:t>olarak</a:t>
            </a:r>
            <a:r>
              <a:rPr lang="en-US" dirty="0"/>
              <a:t> </a:t>
            </a:r>
            <a:r>
              <a:rPr lang="en-US" dirty="0" err="1"/>
              <a:t>detaylı</a:t>
            </a:r>
            <a:r>
              <a:rPr lang="en-US" dirty="0"/>
              <a:t> </a:t>
            </a:r>
            <a:r>
              <a:rPr lang="en-US" dirty="0" err="1"/>
              <a:t>bir</a:t>
            </a:r>
            <a:r>
              <a:rPr lang="en-US" dirty="0"/>
              <a:t> </a:t>
            </a:r>
            <a:r>
              <a:rPr lang="en-US" dirty="0" err="1"/>
              <a:t>brifing</a:t>
            </a:r>
            <a:r>
              <a:rPr lang="en-US" dirty="0"/>
              <a:t> </a:t>
            </a:r>
            <a:r>
              <a:rPr lang="en-US" dirty="0" err="1"/>
              <a:t>olanağı</a:t>
            </a:r>
            <a:r>
              <a:rPr lang="tr-TR" dirty="0"/>
              <a:t> sunmalıdır.</a:t>
            </a:r>
          </a:p>
        </p:txBody>
      </p:sp>
    </p:spTree>
    <p:extLst>
      <p:ext uri="{BB962C8B-B14F-4D97-AF65-F5344CB8AC3E}">
        <p14:creationId xmlns:p14="http://schemas.microsoft.com/office/powerpoint/2010/main" val="362469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B969BB-21CE-8595-ED17-E7571EA22EF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1493050-D507-9E4C-04D8-DFE7F81C1CFA}"/>
              </a:ext>
            </a:extLst>
          </p:cNvPr>
          <p:cNvSpPr>
            <a:spLocks noGrp="1"/>
          </p:cNvSpPr>
          <p:nvPr>
            <p:ph idx="1"/>
          </p:nvPr>
        </p:nvSpPr>
        <p:spPr/>
        <p:txBody>
          <a:bodyPr/>
          <a:lstStyle/>
          <a:p>
            <a:pPr algn="just"/>
            <a:r>
              <a:rPr lang="en-US" dirty="0" err="1"/>
              <a:t>Seyahat</a:t>
            </a:r>
            <a:r>
              <a:rPr lang="en-US" dirty="0"/>
              <a:t> </a:t>
            </a:r>
            <a:r>
              <a:rPr lang="en-US" dirty="0" err="1"/>
              <a:t>süresince</a:t>
            </a:r>
            <a:r>
              <a:rPr lang="en-US" dirty="0"/>
              <a:t> iyi </a:t>
            </a:r>
            <a:r>
              <a:rPr lang="en-US" dirty="0" err="1"/>
              <a:t>eğitimli</a:t>
            </a:r>
            <a:r>
              <a:rPr lang="en-US" dirty="0"/>
              <a:t> </a:t>
            </a:r>
            <a:r>
              <a:rPr lang="en-US" dirty="0" err="1"/>
              <a:t>yerel</a:t>
            </a:r>
            <a:r>
              <a:rPr lang="en-US" dirty="0"/>
              <a:t> </a:t>
            </a:r>
            <a:r>
              <a:rPr lang="en-US" dirty="0" err="1"/>
              <a:t>rehberler</a:t>
            </a:r>
            <a:r>
              <a:rPr lang="en-US" dirty="0"/>
              <a:t> </a:t>
            </a:r>
            <a:r>
              <a:rPr lang="en-US" dirty="0" err="1"/>
              <a:t>vasıtası</a:t>
            </a:r>
            <a:r>
              <a:rPr lang="en-US" dirty="0"/>
              <a:t> </a:t>
            </a:r>
            <a:r>
              <a:rPr lang="en-US" dirty="0" err="1"/>
              <a:t>ile</a:t>
            </a:r>
            <a:r>
              <a:rPr lang="en-US" dirty="0"/>
              <a:t> </a:t>
            </a:r>
            <a:r>
              <a:rPr lang="en-US" dirty="0" err="1"/>
              <a:t>kapsamlı</a:t>
            </a:r>
            <a:r>
              <a:rPr lang="tr-TR" dirty="0"/>
              <a:t> rehberlik hizmeti sağlamalıdır.</a:t>
            </a:r>
          </a:p>
          <a:p>
            <a:pPr algn="just"/>
            <a:r>
              <a:rPr lang="en-US" dirty="0" err="1"/>
              <a:t>Yerel</a:t>
            </a:r>
            <a:r>
              <a:rPr lang="en-US" dirty="0"/>
              <a:t> </a:t>
            </a:r>
            <a:r>
              <a:rPr lang="en-US" dirty="0" err="1"/>
              <a:t>halkla</a:t>
            </a:r>
            <a:r>
              <a:rPr lang="en-US" dirty="0"/>
              <a:t> </a:t>
            </a:r>
            <a:r>
              <a:rPr lang="en-US" dirty="0" err="1"/>
              <a:t>sadece</a:t>
            </a:r>
            <a:r>
              <a:rPr lang="en-US" dirty="0"/>
              <a:t> </a:t>
            </a:r>
            <a:r>
              <a:rPr lang="en-US" dirty="0" err="1"/>
              <a:t>ticari</a:t>
            </a:r>
            <a:r>
              <a:rPr lang="en-US" dirty="0"/>
              <a:t> </a:t>
            </a:r>
            <a:r>
              <a:rPr lang="en-US" dirty="0" err="1"/>
              <a:t>olarak</a:t>
            </a:r>
            <a:r>
              <a:rPr lang="en-US" dirty="0"/>
              <a:t> </a:t>
            </a:r>
            <a:r>
              <a:rPr lang="en-US" dirty="0" err="1"/>
              <a:t>alışveriş</a:t>
            </a:r>
            <a:r>
              <a:rPr lang="en-US" dirty="0"/>
              <a:t>, </a:t>
            </a:r>
            <a:r>
              <a:rPr lang="en-US" dirty="0" err="1"/>
              <a:t>satış</a:t>
            </a:r>
            <a:r>
              <a:rPr lang="en-US" dirty="0"/>
              <a:t> </a:t>
            </a:r>
            <a:r>
              <a:rPr lang="en-US" dirty="0" err="1"/>
              <a:t>anlamında</a:t>
            </a:r>
            <a:r>
              <a:rPr lang="en-US" dirty="0"/>
              <a:t> </a:t>
            </a:r>
            <a:r>
              <a:rPr lang="en-US" dirty="0" err="1"/>
              <a:t>bir</a:t>
            </a:r>
            <a:r>
              <a:rPr lang="en-US" dirty="0"/>
              <a:t> </a:t>
            </a:r>
            <a:r>
              <a:rPr lang="en-US" dirty="0" err="1"/>
              <a:t>değil</a:t>
            </a:r>
            <a:r>
              <a:rPr lang="tr-TR" dirty="0"/>
              <a:t> </a:t>
            </a:r>
            <a:r>
              <a:rPr lang="en-US" dirty="0" err="1"/>
              <a:t>aynı</a:t>
            </a:r>
            <a:r>
              <a:rPr lang="en-US" dirty="0"/>
              <a:t> </a:t>
            </a:r>
            <a:r>
              <a:rPr lang="en-US" dirty="0" err="1"/>
              <a:t>zamanda</a:t>
            </a:r>
            <a:r>
              <a:rPr lang="en-US" dirty="0"/>
              <a:t> </a:t>
            </a:r>
            <a:r>
              <a:rPr lang="en-US" dirty="0" err="1"/>
              <a:t>onlarla</a:t>
            </a:r>
            <a:r>
              <a:rPr lang="en-US" dirty="0"/>
              <a:t> </a:t>
            </a:r>
            <a:r>
              <a:rPr lang="en-US" dirty="0" err="1"/>
              <a:t>karşılıklı</a:t>
            </a:r>
            <a:r>
              <a:rPr lang="en-US" dirty="0"/>
              <a:t> </a:t>
            </a:r>
            <a:r>
              <a:rPr lang="en-US" dirty="0" err="1"/>
              <a:t>etkileşimi</a:t>
            </a:r>
            <a:r>
              <a:rPr lang="en-US" dirty="0"/>
              <a:t> </a:t>
            </a:r>
            <a:r>
              <a:rPr lang="en-US" dirty="0" err="1"/>
              <a:t>sağlayacak</a:t>
            </a:r>
            <a:r>
              <a:rPr lang="en-US" dirty="0"/>
              <a:t> </a:t>
            </a:r>
            <a:r>
              <a:rPr lang="en-US" dirty="0" err="1"/>
              <a:t>bir</a:t>
            </a:r>
            <a:r>
              <a:rPr lang="en-US" dirty="0"/>
              <a:t> </a:t>
            </a:r>
            <a:r>
              <a:rPr lang="en-US" dirty="0" err="1"/>
              <a:t>tanışma</a:t>
            </a:r>
            <a:r>
              <a:rPr lang="en-US" dirty="0"/>
              <a:t> </a:t>
            </a:r>
            <a:r>
              <a:rPr lang="tr-TR" dirty="0"/>
              <a:t>fırsatı tanımalıdır.</a:t>
            </a:r>
          </a:p>
          <a:p>
            <a:pPr algn="just"/>
            <a:r>
              <a:rPr lang="en-US" dirty="0" err="1"/>
              <a:t>Yerel</a:t>
            </a:r>
            <a:r>
              <a:rPr lang="en-US" dirty="0"/>
              <a:t> </a:t>
            </a:r>
            <a:r>
              <a:rPr lang="en-US" dirty="0" err="1"/>
              <a:t>halkın</a:t>
            </a:r>
            <a:r>
              <a:rPr lang="en-US" dirty="0"/>
              <a:t> </a:t>
            </a:r>
            <a:r>
              <a:rPr lang="en-US" dirty="0" err="1"/>
              <a:t>günlük</a:t>
            </a:r>
            <a:r>
              <a:rPr lang="en-US" dirty="0"/>
              <a:t> </a:t>
            </a:r>
            <a:r>
              <a:rPr lang="en-US" dirty="0" err="1"/>
              <a:t>yaşamını</a:t>
            </a:r>
            <a:r>
              <a:rPr lang="en-US" dirty="0"/>
              <a:t> </a:t>
            </a:r>
            <a:r>
              <a:rPr lang="en-US" dirty="0" err="1"/>
              <a:t>ve</a:t>
            </a:r>
            <a:r>
              <a:rPr lang="en-US" dirty="0"/>
              <a:t> </a:t>
            </a:r>
            <a:r>
              <a:rPr lang="en-US" dirty="0" err="1"/>
              <a:t>geleneklerini</a:t>
            </a:r>
            <a:r>
              <a:rPr lang="en-US" dirty="0"/>
              <a:t> </a:t>
            </a:r>
            <a:r>
              <a:rPr lang="en-US" dirty="0" err="1"/>
              <a:t>tanıma</a:t>
            </a:r>
            <a:r>
              <a:rPr lang="en-US" dirty="0"/>
              <a:t> </a:t>
            </a:r>
            <a:r>
              <a:rPr lang="en-US" dirty="0" err="1"/>
              <a:t>ve</a:t>
            </a:r>
            <a:r>
              <a:rPr lang="tr-TR" dirty="0"/>
              <a:t> öğrenme fırsatı sağlanmalıdır.</a:t>
            </a:r>
          </a:p>
          <a:p>
            <a:pPr algn="just"/>
            <a:r>
              <a:rPr lang="en-US" dirty="0" err="1"/>
              <a:t>Ziyaret</a:t>
            </a:r>
            <a:r>
              <a:rPr lang="en-US" dirty="0"/>
              <a:t> </a:t>
            </a:r>
            <a:r>
              <a:rPr lang="en-US" dirty="0" err="1"/>
              <a:t>edilen</a:t>
            </a:r>
            <a:r>
              <a:rPr lang="en-US" dirty="0"/>
              <a:t> </a:t>
            </a:r>
            <a:r>
              <a:rPr lang="en-US" dirty="0" err="1"/>
              <a:t>tüm</a:t>
            </a:r>
            <a:r>
              <a:rPr lang="en-US" dirty="0"/>
              <a:t> park </a:t>
            </a:r>
            <a:r>
              <a:rPr lang="en-US" dirty="0" err="1"/>
              <a:t>veya</a:t>
            </a:r>
            <a:r>
              <a:rPr lang="en-US" dirty="0"/>
              <a:t> </a:t>
            </a:r>
            <a:r>
              <a:rPr lang="en-US" dirty="0" err="1"/>
              <a:t>arkeolojik</a:t>
            </a:r>
            <a:r>
              <a:rPr lang="en-US" dirty="0"/>
              <a:t> </a:t>
            </a:r>
            <a:r>
              <a:rPr lang="en-US" dirty="0" err="1"/>
              <a:t>alanların</a:t>
            </a:r>
            <a:r>
              <a:rPr lang="en-US" dirty="0"/>
              <a:t> </a:t>
            </a:r>
            <a:r>
              <a:rPr lang="en-US" dirty="0" err="1"/>
              <a:t>giriş</a:t>
            </a:r>
            <a:r>
              <a:rPr lang="en-US" dirty="0"/>
              <a:t> </a:t>
            </a:r>
            <a:r>
              <a:rPr lang="en-US" dirty="0" err="1"/>
              <a:t>ücretlennin</a:t>
            </a:r>
            <a:r>
              <a:rPr lang="tr-TR" dirty="0"/>
              <a:t> tam olarak ödenmesini temin etmelidir.</a:t>
            </a:r>
          </a:p>
          <a:p>
            <a:pPr algn="just"/>
            <a:r>
              <a:rPr lang="tr-TR" dirty="0"/>
              <a:t>Yöre ile uyumlu konaklama imkanları sunmalıdır.</a:t>
            </a:r>
          </a:p>
          <a:p>
            <a:endParaRPr lang="tr-TR" dirty="0"/>
          </a:p>
        </p:txBody>
      </p:sp>
    </p:spTree>
    <p:extLst>
      <p:ext uri="{BB962C8B-B14F-4D97-AF65-F5344CB8AC3E}">
        <p14:creationId xmlns:p14="http://schemas.microsoft.com/office/powerpoint/2010/main" val="3387133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2D484D-46B1-0A0F-0AD5-723C7909781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E9B68040-4EDF-E068-EC43-11A20B95FAA7}"/>
              </a:ext>
            </a:extLst>
          </p:cNvPr>
          <p:cNvSpPr>
            <a:spLocks noGrp="1"/>
          </p:cNvSpPr>
          <p:nvPr>
            <p:ph idx="1"/>
          </p:nvPr>
        </p:nvSpPr>
        <p:spPr/>
        <p:txBody>
          <a:bodyPr/>
          <a:lstStyle/>
          <a:p>
            <a:pPr algn="just">
              <a:lnSpc>
                <a:spcPct val="150000"/>
              </a:lnSpc>
            </a:pPr>
            <a:r>
              <a:rPr lang="tr-TR" sz="2800" dirty="0"/>
              <a:t>Günümüzde tur operatörleri ile ilgili olarak hazırlanmış bir çok gönüllü talimatlar bulunmakla birlikte bunlarda en önemlilerinden birisi birçok tur operatörünün de üye olduğu UET tarafından doğa ile ilgili tur operatörleri için hazırlanmış olan ekoturizm talimatlarıdır.</a:t>
            </a:r>
          </a:p>
          <a:p>
            <a:endParaRPr lang="tr-TR" dirty="0"/>
          </a:p>
        </p:txBody>
      </p:sp>
    </p:spTree>
    <p:extLst>
      <p:ext uri="{BB962C8B-B14F-4D97-AF65-F5344CB8AC3E}">
        <p14:creationId xmlns:p14="http://schemas.microsoft.com/office/powerpoint/2010/main" val="3994059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123791-E7E5-9B37-ECCF-04F67AD71CF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273B2C6C-0B5B-48A0-A560-F77BA4F364D0}"/>
              </a:ext>
            </a:extLst>
          </p:cNvPr>
          <p:cNvSpPr>
            <a:spLocks noGrp="1"/>
          </p:cNvSpPr>
          <p:nvPr>
            <p:ph idx="1"/>
          </p:nvPr>
        </p:nvSpPr>
        <p:spPr/>
        <p:txBody>
          <a:bodyPr/>
          <a:lstStyle/>
          <a:p>
            <a:r>
              <a:rPr lang="tr-TR" dirty="0"/>
              <a:t>Müşterilerine sundukları bilgilendirme ve eğitim olanakları ile onların çevresel ve kültürel bilincini geliştirmek.</a:t>
            </a:r>
          </a:p>
          <a:p>
            <a:r>
              <a:rPr lang="en-US" dirty="0" err="1"/>
              <a:t>Çevre</a:t>
            </a:r>
            <a:r>
              <a:rPr lang="en-US" dirty="0"/>
              <a:t> </a:t>
            </a:r>
            <a:r>
              <a:rPr lang="en-US" dirty="0" err="1"/>
              <a:t>üzerinde</a:t>
            </a:r>
            <a:r>
              <a:rPr lang="en-US" dirty="0"/>
              <a:t> </a:t>
            </a:r>
            <a:r>
              <a:rPr lang="en-US" dirty="0" err="1"/>
              <a:t>oluşturabilecekleri</a:t>
            </a:r>
            <a:r>
              <a:rPr lang="en-US" dirty="0"/>
              <a:t> </a:t>
            </a:r>
            <a:r>
              <a:rPr lang="en-US" dirty="0" err="1"/>
              <a:t>olumsuz</a:t>
            </a:r>
            <a:r>
              <a:rPr lang="en-US" dirty="0"/>
              <a:t> </a:t>
            </a:r>
            <a:r>
              <a:rPr lang="en-US" dirty="0" err="1"/>
              <a:t>etkileri</a:t>
            </a:r>
            <a:r>
              <a:rPr lang="en-US" dirty="0"/>
              <a:t> </a:t>
            </a:r>
            <a:r>
              <a:rPr lang="tr-TR" dirty="0"/>
              <a:t>en düşük seviyeye indirmek</a:t>
            </a:r>
          </a:p>
          <a:p>
            <a:r>
              <a:rPr lang="en-US" dirty="0" err="1"/>
              <a:t>Yerel</a:t>
            </a:r>
            <a:r>
              <a:rPr lang="en-US" dirty="0"/>
              <a:t> </a:t>
            </a:r>
            <a:r>
              <a:rPr lang="en-US" dirty="0" err="1"/>
              <a:t>kültüre</a:t>
            </a:r>
            <a:r>
              <a:rPr lang="en-US" dirty="0"/>
              <a:t> </a:t>
            </a:r>
            <a:r>
              <a:rPr lang="en-US" dirty="0" err="1"/>
              <a:t>saygılı</a:t>
            </a:r>
            <a:r>
              <a:rPr lang="en-US" dirty="0"/>
              <a:t> </a:t>
            </a:r>
            <a:r>
              <a:rPr lang="en-US" dirty="0" err="1"/>
              <a:t>olmak</a:t>
            </a:r>
            <a:endParaRPr lang="tr-TR" dirty="0"/>
          </a:p>
          <a:p>
            <a:r>
              <a:rPr lang="en-US" dirty="0" err="1"/>
              <a:t>Yerel</a:t>
            </a:r>
            <a:r>
              <a:rPr lang="en-US" dirty="0"/>
              <a:t> </a:t>
            </a:r>
            <a:r>
              <a:rPr lang="en-US" dirty="0" err="1"/>
              <a:t>işletmeleri</a:t>
            </a:r>
            <a:r>
              <a:rPr lang="en-US" dirty="0"/>
              <a:t> </a:t>
            </a:r>
            <a:r>
              <a:rPr lang="en-US" dirty="0" err="1"/>
              <a:t>ve</a:t>
            </a:r>
            <a:r>
              <a:rPr lang="en-US" dirty="0"/>
              <a:t> </a:t>
            </a:r>
            <a:r>
              <a:rPr lang="en-US" dirty="0" err="1"/>
              <a:t>hizmet</a:t>
            </a:r>
            <a:r>
              <a:rPr lang="en-US" dirty="0"/>
              <a:t> </a:t>
            </a:r>
            <a:r>
              <a:rPr lang="en-US" dirty="0" err="1"/>
              <a:t>sağlayıcılarını</a:t>
            </a:r>
            <a:r>
              <a:rPr lang="en-US" dirty="0"/>
              <a:t> </a:t>
            </a:r>
            <a:r>
              <a:rPr lang="en-US" dirty="0" err="1"/>
              <a:t>desteklemek</a:t>
            </a:r>
            <a:endParaRPr lang="tr-TR" dirty="0"/>
          </a:p>
          <a:p>
            <a:r>
              <a:rPr lang="en-US" dirty="0" err="1"/>
              <a:t>Yerel</a:t>
            </a:r>
            <a:r>
              <a:rPr lang="en-US" dirty="0"/>
              <a:t> </a:t>
            </a:r>
            <a:r>
              <a:rPr lang="en-US" dirty="0" err="1"/>
              <a:t>rehberlik</a:t>
            </a:r>
            <a:r>
              <a:rPr lang="en-US" dirty="0"/>
              <a:t> </a:t>
            </a:r>
            <a:r>
              <a:rPr lang="en-US" dirty="0" err="1"/>
              <a:t>hizmetleri</a:t>
            </a:r>
            <a:r>
              <a:rPr lang="en-US" dirty="0"/>
              <a:t> </a:t>
            </a:r>
            <a:r>
              <a:rPr lang="en-US" dirty="0" err="1"/>
              <a:t>sağlamak</a:t>
            </a:r>
            <a:r>
              <a:rPr lang="en-US" dirty="0"/>
              <a:t> </a:t>
            </a:r>
            <a:r>
              <a:rPr lang="en-US" dirty="0" err="1"/>
              <a:t>ve</a:t>
            </a:r>
            <a:r>
              <a:rPr lang="en-US" dirty="0"/>
              <a:t> </a:t>
            </a:r>
            <a:r>
              <a:rPr lang="en-US" dirty="0" err="1"/>
              <a:t>yerel</a:t>
            </a:r>
            <a:r>
              <a:rPr lang="en-US" dirty="0"/>
              <a:t> </a:t>
            </a:r>
            <a:r>
              <a:rPr lang="en-US" dirty="0" err="1"/>
              <a:t>rehberlerin</a:t>
            </a:r>
            <a:r>
              <a:rPr lang="en-US" dirty="0"/>
              <a:t> </a:t>
            </a:r>
            <a:r>
              <a:rPr lang="en-US" dirty="0" err="1"/>
              <a:t>eğitimine</a:t>
            </a:r>
            <a:r>
              <a:rPr lang="en-US" dirty="0"/>
              <a:t> </a:t>
            </a:r>
            <a:r>
              <a:rPr lang="tr-TR" dirty="0"/>
              <a:t>yardımcı olmak</a:t>
            </a:r>
          </a:p>
          <a:p>
            <a:r>
              <a:rPr lang="en-US" dirty="0" err="1"/>
              <a:t>Ziyaretçilerin</a:t>
            </a:r>
            <a:r>
              <a:rPr lang="en-US" dirty="0"/>
              <a:t> </a:t>
            </a:r>
            <a:r>
              <a:rPr lang="en-US" dirty="0" err="1"/>
              <a:t>davranışları</a:t>
            </a:r>
            <a:r>
              <a:rPr lang="en-US" dirty="0"/>
              <a:t> </a:t>
            </a:r>
            <a:r>
              <a:rPr lang="en-US" dirty="0" err="1"/>
              <a:t>açısından</a:t>
            </a:r>
            <a:r>
              <a:rPr lang="en-US" dirty="0"/>
              <a:t> </a:t>
            </a:r>
            <a:r>
              <a:rPr lang="en-US" dirty="0" err="1"/>
              <a:t>yerel</a:t>
            </a:r>
            <a:r>
              <a:rPr lang="en-US" dirty="0"/>
              <a:t> </a:t>
            </a:r>
            <a:r>
              <a:rPr lang="en-US" dirty="0" err="1"/>
              <a:t>düzenlemeleri</a:t>
            </a:r>
            <a:r>
              <a:rPr lang="en-US" dirty="0"/>
              <a:t> </a:t>
            </a:r>
            <a:r>
              <a:rPr lang="en-US" dirty="0" err="1"/>
              <a:t>göz</a:t>
            </a:r>
            <a:r>
              <a:rPr lang="en-US" dirty="0"/>
              <a:t> </a:t>
            </a:r>
            <a:r>
              <a:rPr lang="en-US" dirty="0" err="1"/>
              <a:t>önüne</a:t>
            </a:r>
            <a:r>
              <a:rPr lang="tr-TR" dirty="0"/>
              <a:t> alarak çevreye duyarlı şekilde aktiviteleri yönetmek.</a:t>
            </a:r>
          </a:p>
        </p:txBody>
      </p:sp>
    </p:spTree>
    <p:extLst>
      <p:ext uri="{BB962C8B-B14F-4D97-AF65-F5344CB8AC3E}">
        <p14:creationId xmlns:p14="http://schemas.microsoft.com/office/powerpoint/2010/main" val="1826845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F75AE8C-6DCA-F631-46CB-7B2AAD7C3521}"/>
              </a:ext>
            </a:extLst>
          </p:cNvPr>
          <p:cNvSpPr>
            <a:spLocks noGrp="1"/>
          </p:cNvSpPr>
          <p:nvPr>
            <p:ph idx="1"/>
          </p:nvPr>
        </p:nvSpPr>
        <p:spPr/>
        <p:txBody>
          <a:bodyPr>
            <a:normAutofit/>
          </a:bodyPr>
          <a:lstStyle/>
          <a:p>
            <a:pPr algn="ctr">
              <a:lnSpc>
                <a:spcPct val="150000"/>
              </a:lnSpc>
            </a:pPr>
            <a:r>
              <a:rPr lang="tr-TR" sz="3000" dirty="0"/>
              <a:t>Ekoturizm, günümüzde ulaşmış olduğu boyutları itibariyle birçok ülke için önemli bir endüstri haline gelmiştir.</a:t>
            </a:r>
          </a:p>
        </p:txBody>
      </p:sp>
    </p:spTree>
    <p:extLst>
      <p:ext uri="{BB962C8B-B14F-4D97-AF65-F5344CB8AC3E}">
        <p14:creationId xmlns:p14="http://schemas.microsoft.com/office/powerpoint/2010/main" val="389094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FD2F6EF-728E-D594-7764-6960BBF7E129}"/>
              </a:ext>
            </a:extLst>
          </p:cNvPr>
          <p:cNvSpPr>
            <a:spLocks noGrp="1"/>
          </p:cNvSpPr>
          <p:nvPr>
            <p:ph idx="1"/>
          </p:nvPr>
        </p:nvSpPr>
        <p:spPr>
          <a:xfrm>
            <a:off x="457200" y="995680"/>
            <a:ext cx="7685037" cy="5181283"/>
          </a:xfrm>
        </p:spPr>
        <p:txBody>
          <a:bodyPr>
            <a:normAutofit fontScale="92500" lnSpcReduction="10000"/>
          </a:bodyPr>
          <a:lstStyle/>
          <a:p>
            <a:pPr algn="just">
              <a:lnSpc>
                <a:spcPct val="150000"/>
              </a:lnSpc>
            </a:pPr>
            <a:r>
              <a:rPr lang="en-US" dirty="0"/>
              <a:t>Tur </a:t>
            </a:r>
            <a:r>
              <a:rPr lang="en-US" dirty="0" err="1"/>
              <a:t>operatörlerinin</a:t>
            </a:r>
            <a:r>
              <a:rPr lang="en-US" dirty="0"/>
              <a:t> </a:t>
            </a:r>
            <a:r>
              <a:rPr lang="en-US" dirty="0" err="1"/>
              <a:t>sorumlulukları</a:t>
            </a:r>
            <a:r>
              <a:rPr lang="en-US" dirty="0"/>
              <a:t> </a:t>
            </a:r>
            <a:r>
              <a:rPr lang="en-US" dirty="0" err="1"/>
              <a:t>açısından</a:t>
            </a:r>
            <a:r>
              <a:rPr lang="en-US" dirty="0"/>
              <a:t> </a:t>
            </a:r>
            <a:r>
              <a:rPr lang="en-US" dirty="0" err="1"/>
              <a:t>ekoturizm</a:t>
            </a:r>
            <a:r>
              <a:rPr lang="en-US" dirty="0"/>
              <a:t> </a:t>
            </a:r>
            <a:r>
              <a:rPr lang="en-US" dirty="0" err="1"/>
              <a:t>ve</a:t>
            </a:r>
            <a:r>
              <a:rPr lang="en-US" dirty="0"/>
              <a:t> </a:t>
            </a:r>
            <a:r>
              <a:rPr lang="en-US" dirty="0" err="1"/>
              <a:t>sürdürülebilir</a:t>
            </a:r>
            <a:r>
              <a:rPr lang="en-US" dirty="0"/>
              <a:t> </a:t>
            </a:r>
            <a:r>
              <a:rPr lang="en-US" dirty="0" err="1"/>
              <a:t>turizm</a:t>
            </a:r>
            <a:r>
              <a:rPr lang="en-US" dirty="0"/>
              <a:t> </a:t>
            </a:r>
            <a:r>
              <a:rPr lang="en-US" dirty="0" err="1"/>
              <a:t>konusunda</a:t>
            </a:r>
            <a:r>
              <a:rPr lang="en-US" dirty="0"/>
              <a:t> </a:t>
            </a:r>
            <a:r>
              <a:rPr lang="en-US" dirty="0" err="1"/>
              <a:t>geçekleştirdikleri</a:t>
            </a:r>
            <a:r>
              <a:rPr lang="en-US" dirty="0"/>
              <a:t> </a:t>
            </a:r>
            <a:r>
              <a:rPr lang="en-US" dirty="0" err="1"/>
              <a:t>çeşitli</a:t>
            </a:r>
            <a:r>
              <a:rPr lang="en-US" dirty="0"/>
              <a:t> </a:t>
            </a:r>
            <a:r>
              <a:rPr lang="en-US" dirty="0" err="1"/>
              <a:t>gönüllü</a:t>
            </a:r>
            <a:r>
              <a:rPr lang="en-US" dirty="0"/>
              <a:t> </a:t>
            </a:r>
            <a:r>
              <a:rPr lang="en-US" dirty="0" err="1"/>
              <a:t>girişimler</a:t>
            </a:r>
            <a:r>
              <a:rPr lang="en-US" dirty="0"/>
              <a:t> </a:t>
            </a:r>
            <a:r>
              <a:rPr lang="en-US" dirty="0" err="1"/>
              <a:t>olumlu</a:t>
            </a:r>
            <a:r>
              <a:rPr lang="en-US" dirty="0"/>
              <a:t> </a:t>
            </a:r>
            <a:r>
              <a:rPr lang="en-US" dirty="0" err="1"/>
              <a:t>sonuçlar</a:t>
            </a:r>
            <a:r>
              <a:rPr lang="en-US" dirty="0"/>
              <a:t> </a:t>
            </a:r>
            <a:r>
              <a:rPr lang="en-US" dirty="0" err="1"/>
              <a:t>vermektedir</a:t>
            </a:r>
            <a:r>
              <a:rPr lang="en-US" dirty="0"/>
              <a:t>. </a:t>
            </a:r>
            <a:r>
              <a:rPr lang="en-US" dirty="0" err="1"/>
              <a:t>Örneğin</a:t>
            </a:r>
            <a:r>
              <a:rPr lang="en-US" dirty="0"/>
              <a:t> Mart 2000 </a:t>
            </a:r>
            <a:r>
              <a:rPr lang="en-US" dirty="0" err="1"/>
              <a:t>yılında</a:t>
            </a:r>
            <a:r>
              <a:rPr lang="en-US" dirty="0"/>
              <a:t> </a:t>
            </a:r>
            <a:r>
              <a:rPr lang="en-US" dirty="0" err="1"/>
              <a:t>Birleşmiş</a:t>
            </a:r>
            <a:r>
              <a:rPr lang="en-US" dirty="0"/>
              <a:t> </a:t>
            </a:r>
            <a:r>
              <a:rPr lang="en-US" dirty="0" err="1"/>
              <a:t>Milletler</a:t>
            </a:r>
            <a:r>
              <a:rPr lang="en-US" dirty="0"/>
              <a:t> </a:t>
            </a:r>
            <a:r>
              <a:rPr lang="en-US" dirty="0" err="1"/>
              <a:t>Çevre</a:t>
            </a:r>
            <a:r>
              <a:rPr lang="en-US" dirty="0"/>
              <a:t> </a:t>
            </a:r>
            <a:r>
              <a:rPr lang="en-US" dirty="0" err="1"/>
              <a:t>Programı</a:t>
            </a:r>
            <a:r>
              <a:rPr lang="en-US" dirty="0"/>
              <a:t> (BMÇP), Dünya </a:t>
            </a:r>
            <a:r>
              <a:rPr lang="en-US" dirty="0" err="1"/>
              <a:t>Turizm</a:t>
            </a:r>
            <a:r>
              <a:rPr lang="en-US" dirty="0"/>
              <a:t> </a:t>
            </a:r>
            <a:r>
              <a:rPr lang="en-US" dirty="0" err="1"/>
              <a:t>Orgütü</a:t>
            </a:r>
            <a:r>
              <a:rPr lang="en-US" dirty="0"/>
              <a:t> (DTÖ) </a:t>
            </a:r>
            <a:r>
              <a:rPr lang="en-US" dirty="0" err="1"/>
              <a:t>ve</a:t>
            </a:r>
            <a:r>
              <a:rPr lang="en-US" dirty="0"/>
              <a:t> </a:t>
            </a:r>
            <a:r>
              <a:rPr lang="en-US" dirty="0" err="1"/>
              <a:t>Birleşmiş</a:t>
            </a:r>
            <a:r>
              <a:rPr lang="en-US" dirty="0"/>
              <a:t> </a:t>
            </a:r>
            <a:r>
              <a:rPr lang="en-US" dirty="0" err="1"/>
              <a:t>Milletler</a:t>
            </a:r>
            <a:r>
              <a:rPr lang="en-US" dirty="0"/>
              <a:t> </a:t>
            </a:r>
            <a:r>
              <a:rPr lang="en-US" dirty="0" err="1"/>
              <a:t>Eğitim</a:t>
            </a:r>
            <a:r>
              <a:rPr lang="en-US" dirty="0"/>
              <a:t>, </a:t>
            </a:r>
            <a:r>
              <a:rPr lang="en-US" dirty="0" err="1"/>
              <a:t>Bilim</a:t>
            </a:r>
            <a:r>
              <a:rPr lang="en-US" dirty="0"/>
              <a:t> </a:t>
            </a:r>
            <a:r>
              <a:rPr lang="en-US" dirty="0" err="1"/>
              <a:t>ve</a:t>
            </a:r>
            <a:r>
              <a:rPr lang="en-US" dirty="0"/>
              <a:t> </a:t>
            </a:r>
            <a:r>
              <a:rPr lang="en-US" dirty="0" err="1"/>
              <a:t>Kültür</a:t>
            </a:r>
            <a:r>
              <a:rPr lang="en-US" dirty="0"/>
              <a:t> </a:t>
            </a:r>
            <a:r>
              <a:rPr lang="en-US" dirty="0" err="1"/>
              <a:t>Organizasyonu</a:t>
            </a:r>
            <a:r>
              <a:rPr lang="en-US" dirty="0"/>
              <a:t> (BMEBKO) 'nun </a:t>
            </a:r>
            <a:r>
              <a:rPr lang="en-US" dirty="0" err="1"/>
              <a:t>desteği</a:t>
            </a:r>
            <a:r>
              <a:rPr lang="en-US" dirty="0"/>
              <a:t> </a:t>
            </a:r>
            <a:r>
              <a:rPr lang="en-US" dirty="0" err="1"/>
              <a:t>ile</a:t>
            </a:r>
            <a:r>
              <a:rPr lang="en-US" dirty="0"/>
              <a:t> </a:t>
            </a:r>
            <a:r>
              <a:rPr lang="en-US" dirty="0" err="1"/>
              <a:t>hır</a:t>
            </a:r>
            <a:r>
              <a:rPr lang="en-US" dirty="0"/>
              <a:t> </a:t>
            </a:r>
            <a:r>
              <a:rPr lang="en-US" dirty="0" err="1"/>
              <a:t>operatörlerinin</a:t>
            </a:r>
            <a:r>
              <a:rPr lang="en-US" dirty="0"/>
              <a:t> </a:t>
            </a:r>
            <a:r>
              <a:rPr lang="en-US" dirty="0" err="1"/>
              <a:t>sürdürülebilir</a:t>
            </a:r>
            <a:r>
              <a:rPr lang="en-US" dirty="0"/>
              <a:t> </a:t>
            </a:r>
            <a:r>
              <a:rPr lang="en-US" dirty="0" err="1"/>
              <a:t>turizmin</a:t>
            </a:r>
            <a:r>
              <a:rPr lang="en-US" dirty="0"/>
              <a:t> </a:t>
            </a:r>
            <a:r>
              <a:rPr lang="en-US" dirty="0" err="1"/>
              <a:t>gelişmesi</a:t>
            </a:r>
            <a:r>
              <a:rPr lang="en-US" dirty="0"/>
              <a:t> </a:t>
            </a:r>
            <a:r>
              <a:rPr lang="en-US" dirty="0" err="1"/>
              <a:t>için</a:t>
            </a:r>
            <a:r>
              <a:rPr lang="en-US" dirty="0"/>
              <a:t> </a:t>
            </a:r>
            <a:r>
              <a:rPr lang="en-US" dirty="0" err="1"/>
              <a:t>bir</a:t>
            </a:r>
            <a:r>
              <a:rPr lang="en-US" dirty="0"/>
              <a:t> </a:t>
            </a:r>
            <a:r>
              <a:rPr lang="en-US" dirty="0" err="1"/>
              <a:t>araya</a:t>
            </a:r>
            <a:r>
              <a:rPr lang="en-US" dirty="0"/>
              <a:t> </a:t>
            </a:r>
            <a:r>
              <a:rPr lang="en-US" dirty="0" err="1"/>
              <a:t>gelerek</a:t>
            </a:r>
            <a:r>
              <a:rPr lang="en-US" dirty="0"/>
              <a:t> </a:t>
            </a:r>
            <a:r>
              <a:rPr lang="en-US" dirty="0" err="1"/>
              <a:t>Oluşturdukları</a:t>
            </a:r>
            <a:r>
              <a:rPr lang="en-US" dirty="0"/>
              <a:t> "Tur </a:t>
            </a:r>
            <a:r>
              <a:rPr lang="en-US" dirty="0" err="1"/>
              <a:t>Operatörleri</a:t>
            </a:r>
            <a:r>
              <a:rPr lang="en-US" dirty="0"/>
              <a:t> </a:t>
            </a:r>
            <a:r>
              <a:rPr lang="en-US" dirty="0" err="1"/>
              <a:t>Girişimi</a:t>
            </a:r>
            <a:r>
              <a:rPr lang="en-US" dirty="0"/>
              <a:t>” (TOG) </a:t>
            </a:r>
            <a:r>
              <a:rPr lang="en-US" dirty="0" err="1"/>
              <a:t>başarılı</a:t>
            </a:r>
            <a:r>
              <a:rPr lang="en-US" dirty="0"/>
              <a:t> </a:t>
            </a:r>
            <a:r>
              <a:rPr lang="en-US" dirty="0" err="1"/>
              <a:t>bir</a:t>
            </a:r>
            <a:r>
              <a:rPr lang="en-US" dirty="0"/>
              <a:t> </a:t>
            </a:r>
            <a:r>
              <a:rPr lang="en-US" dirty="0" err="1"/>
              <a:t>gönüllü</a:t>
            </a:r>
            <a:r>
              <a:rPr lang="en-US" dirty="0"/>
              <a:t> </a:t>
            </a:r>
            <a:r>
              <a:rPr lang="en-US" dirty="0" err="1"/>
              <a:t>birlikteliktir</a:t>
            </a:r>
            <a:r>
              <a:rPr lang="en-US" dirty="0"/>
              <a:t>. 12 tur </a:t>
            </a:r>
            <a:r>
              <a:rPr lang="en-US" dirty="0" err="1"/>
              <a:t>operatörü</a:t>
            </a:r>
            <a:r>
              <a:rPr lang="en-US" dirty="0"/>
              <a:t> </a:t>
            </a:r>
            <a:r>
              <a:rPr lang="en-US" dirty="0" err="1"/>
              <a:t>ve</a:t>
            </a:r>
            <a:r>
              <a:rPr lang="en-US" dirty="0"/>
              <a:t> </a:t>
            </a:r>
            <a:r>
              <a:rPr lang="en-US" dirty="0" err="1"/>
              <a:t>belirtilen</a:t>
            </a:r>
            <a:r>
              <a:rPr lang="en-US" dirty="0"/>
              <a:t> </a:t>
            </a:r>
            <a:r>
              <a:rPr lang="en-US" dirty="0" err="1"/>
              <a:t>uluslararası</a:t>
            </a:r>
            <a:r>
              <a:rPr lang="en-US" dirty="0"/>
              <a:t> </a:t>
            </a:r>
            <a:r>
              <a:rPr lang="en-US" dirty="0" err="1"/>
              <a:t>örgütlerden</a:t>
            </a:r>
            <a:r>
              <a:rPr lang="en-US" dirty="0"/>
              <a:t> </a:t>
            </a:r>
            <a:r>
              <a:rPr lang="en-US" dirty="0" err="1"/>
              <a:t>bir</a:t>
            </a:r>
            <a:r>
              <a:rPr lang="en-US" dirty="0"/>
              <a:t> </a:t>
            </a:r>
            <a:r>
              <a:rPr lang="en-US" dirty="0" err="1"/>
              <a:t>temsilci</a:t>
            </a:r>
            <a:r>
              <a:rPr lang="en-US" dirty="0"/>
              <a:t> </a:t>
            </a:r>
            <a:r>
              <a:rPr lang="en-US" dirty="0" err="1"/>
              <a:t>ile</a:t>
            </a:r>
            <a:r>
              <a:rPr lang="en-US" dirty="0"/>
              <a:t> </a:t>
            </a:r>
            <a:r>
              <a:rPr lang="en-US" dirty="0" err="1"/>
              <a:t>yönetilen</a:t>
            </a:r>
            <a:r>
              <a:rPr lang="en-US" dirty="0"/>
              <a:t> </a:t>
            </a:r>
            <a:r>
              <a:rPr lang="en-US" dirty="0" err="1"/>
              <a:t>bu</a:t>
            </a:r>
            <a:r>
              <a:rPr lang="en-US" dirty="0"/>
              <a:t> </a:t>
            </a:r>
            <a:r>
              <a:rPr lang="en-US" dirty="0" err="1"/>
              <a:t>birliğin</a:t>
            </a:r>
            <a:r>
              <a:rPr lang="en-US" dirty="0"/>
              <a:t> </a:t>
            </a:r>
            <a:r>
              <a:rPr lang="en-US" dirty="0" err="1"/>
              <a:t>temel</a:t>
            </a:r>
            <a:r>
              <a:rPr lang="en-US" dirty="0"/>
              <a:t> </a:t>
            </a:r>
            <a:r>
              <a:rPr lang="en-US" dirty="0" err="1"/>
              <a:t>amacı</a:t>
            </a:r>
            <a:r>
              <a:rPr lang="en-US" dirty="0"/>
              <a:t>, </a:t>
            </a:r>
            <a:r>
              <a:rPr lang="en-US" dirty="0" err="1"/>
              <a:t>sürdürülebilir</a:t>
            </a:r>
            <a:r>
              <a:rPr lang="en-US" dirty="0"/>
              <a:t> </a:t>
            </a:r>
            <a:r>
              <a:rPr lang="en-US" dirty="0" err="1"/>
              <a:t>turizmin</a:t>
            </a:r>
            <a:r>
              <a:rPr lang="en-US" dirty="0"/>
              <a:t> </a:t>
            </a:r>
            <a:r>
              <a:rPr lang="en-US" dirty="0" err="1"/>
              <a:t>gelişmesi</a:t>
            </a:r>
            <a:r>
              <a:rPr lang="en-US" dirty="0"/>
              <a:t> </a:t>
            </a:r>
            <a:r>
              <a:rPr lang="en-US" dirty="0" err="1"/>
              <a:t>ve</a:t>
            </a:r>
            <a:r>
              <a:rPr lang="en-US" dirty="0"/>
              <a:t> </a:t>
            </a:r>
            <a:r>
              <a:rPr lang="en-US" dirty="0" err="1"/>
              <a:t>yönetimini</a:t>
            </a:r>
            <a:r>
              <a:rPr lang="en-US" dirty="0"/>
              <a:t> </a:t>
            </a:r>
            <a:r>
              <a:rPr lang="en-US" dirty="0" err="1"/>
              <a:t>ileri</a:t>
            </a:r>
            <a:r>
              <a:rPr lang="en-US" dirty="0"/>
              <a:t> </a:t>
            </a:r>
            <a:r>
              <a:rPr lang="en-US" dirty="0" err="1"/>
              <a:t>düzeye</a:t>
            </a:r>
            <a:r>
              <a:rPr lang="en-US" dirty="0"/>
              <a:t> </a:t>
            </a:r>
            <a:r>
              <a:rPr lang="en-US" dirty="0" err="1"/>
              <a:t>götürmek</a:t>
            </a:r>
            <a:r>
              <a:rPr lang="en-US" dirty="0"/>
              <a:t> </a:t>
            </a:r>
            <a:r>
              <a:rPr lang="en-US" dirty="0" err="1"/>
              <a:t>ve</a:t>
            </a:r>
            <a:r>
              <a:rPr lang="en-US" dirty="0"/>
              <a:t> tur </a:t>
            </a:r>
            <a:r>
              <a:rPr lang="en-US" dirty="0" err="1"/>
              <a:t>operatörleri</a:t>
            </a:r>
            <a:r>
              <a:rPr lang="en-US" dirty="0"/>
              <a:t> </a:t>
            </a:r>
            <a:r>
              <a:rPr lang="en-US" dirty="0" err="1"/>
              <a:t>arasında</a:t>
            </a:r>
            <a:r>
              <a:rPr lang="en-US" dirty="0"/>
              <a:t> </a:t>
            </a:r>
            <a:r>
              <a:rPr lang="en-US" dirty="0" err="1"/>
              <a:t>sürdürülebilir</a:t>
            </a:r>
            <a:r>
              <a:rPr lang="en-US" dirty="0"/>
              <a:t> </a:t>
            </a:r>
            <a:r>
              <a:rPr lang="en-US" dirty="0" err="1"/>
              <a:t>gelişme</a:t>
            </a:r>
            <a:r>
              <a:rPr lang="en-US" dirty="0"/>
              <a:t> </a:t>
            </a:r>
            <a:r>
              <a:rPr lang="en-US" dirty="0" err="1"/>
              <a:t>için</a:t>
            </a:r>
            <a:r>
              <a:rPr lang="en-US" dirty="0"/>
              <a:t> </a:t>
            </a:r>
            <a:r>
              <a:rPr lang="en-US" dirty="0" err="1"/>
              <a:t>ortak</a:t>
            </a:r>
            <a:r>
              <a:rPr lang="en-US" dirty="0"/>
              <a:t> </a:t>
            </a:r>
            <a:r>
              <a:rPr lang="en-US" dirty="0" err="1"/>
              <a:t>bir</a:t>
            </a:r>
            <a:r>
              <a:rPr lang="en-US" dirty="0"/>
              <a:t> </a:t>
            </a:r>
            <a:r>
              <a:rPr lang="en-US" dirty="0" err="1"/>
              <a:t>sorumluluğun</a:t>
            </a:r>
            <a:r>
              <a:rPr lang="en-US" dirty="0"/>
              <a:t> </a:t>
            </a:r>
            <a:r>
              <a:rPr lang="en-US" dirty="0" err="1"/>
              <a:t>oluşturulmasını</a:t>
            </a:r>
            <a:r>
              <a:rPr lang="en-US" dirty="0"/>
              <a:t> </a:t>
            </a:r>
            <a:r>
              <a:rPr lang="en-US" dirty="0" err="1"/>
              <a:t>teşvik</a:t>
            </a:r>
            <a:r>
              <a:rPr lang="en-US" dirty="0"/>
              <a:t> </a:t>
            </a:r>
            <a:r>
              <a:rPr lang="en-US" dirty="0" err="1"/>
              <a:t>etmektir</a:t>
            </a:r>
            <a:r>
              <a:rPr lang="en-US" dirty="0"/>
              <a:t>. </a:t>
            </a:r>
            <a:endParaRPr lang="tr-TR" dirty="0"/>
          </a:p>
        </p:txBody>
      </p:sp>
    </p:spTree>
    <p:extLst>
      <p:ext uri="{BB962C8B-B14F-4D97-AF65-F5344CB8AC3E}">
        <p14:creationId xmlns:p14="http://schemas.microsoft.com/office/powerpoint/2010/main" val="3186539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ED4E71C-D3AD-1092-89A3-72E5C5F468B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F32B478F-5254-494E-B129-387A7CDC7FF7}"/>
              </a:ext>
            </a:extLst>
          </p:cNvPr>
          <p:cNvSpPr>
            <a:spLocks noGrp="1"/>
          </p:cNvSpPr>
          <p:nvPr>
            <p:ph idx="1"/>
          </p:nvPr>
        </p:nvSpPr>
        <p:spPr/>
        <p:txBody>
          <a:bodyPr>
            <a:noAutofit/>
          </a:bodyPr>
          <a:lstStyle/>
          <a:p>
            <a:pPr algn="just">
              <a:lnSpc>
                <a:spcPct val="150000"/>
              </a:lnSpc>
            </a:pPr>
            <a:r>
              <a:rPr lang="en-US" sz="2400" dirty="0" err="1"/>
              <a:t>Ekoturizm</a:t>
            </a:r>
            <a:r>
              <a:rPr lang="en-US" sz="2400" dirty="0"/>
              <a:t> </a:t>
            </a:r>
            <a:r>
              <a:rPr lang="en-US" sz="2400" dirty="0" err="1"/>
              <a:t>sektöründe</a:t>
            </a:r>
            <a:r>
              <a:rPr lang="en-US" sz="2400" dirty="0"/>
              <a:t> </a:t>
            </a:r>
            <a:r>
              <a:rPr lang="en-US" sz="2400" dirty="0" err="1"/>
              <a:t>faaliyet</a:t>
            </a:r>
            <a:r>
              <a:rPr lang="en-US" sz="2400" dirty="0"/>
              <a:t> </a:t>
            </a:r>
            <a:r>
              <a:rPr lang="en-US" sz="2400" dirty="0" err="1"/>
              <a:t>gösteren</a:t>
            </a:r>
            <a:r>
              <a:rPr lang="en-US" sz="2400" dirty="0"/>
              <a:t> </a:t>
            </a:r>
            <a:r>
              <a:rPr lang="en-US" sz="2400" dirty="0" err="1"/>
              <a:t>seyahat</a:t>
            </a:r>
            <a:r>
              <a:rPr lang="en-US" sz="2400" dirty="0"/>
              <a:t> </a:t>
            </a:r>
            <a:r>
              <a:rPr lang="en-US" sz="2400" dirty="0" err="1"/>
              <a:t>acentala</a:t>
            </a:r>
            <a:r>
              <a:rPr lang="tr-TR" sz="2400" dirty="0" err="1"/>
              <a:t>rı</a:t>
            </a:r>
            <a:r>
              <a:rPr lang="en-US" sz="2400" dirty="0"/>
              <a:t> ulus</a:t>
            </a:r>
            <a:r>
              <a:rPr lang="tr-TR" sz="2400" dirty="0" err="1"/>
              <a:t>lararası</a:t>
            </a:r>
            <a:r>
              <a:rPr lang="en-US" sz="2400" dirty="0"/>
              <a:t> tur </a:t>
            </a:r>
            <a:r>
              <a:rPr lang="en-US" sz="2400" dirty="0" err="1"/>
              <a:t>operatörleri</a:t>
            </a:r>
            <a:r>
              <a:rPr lang="en-US" sz="2400" dirty="0"/>
              <a:t> </a:t>
            </a:r>
            <a:r>
              <a:rPr lang="en-US" sz="2400" dirty="0" err="1"/>
              <a:t>kadar</a:t>
            </a:r>
            <a:r>
              <a:rPr lang="en-US" sz="2400" dirty="0"/>
              <a:t> </a:t>
            </a:r>
            <a:r>
              <a:rPr lang="en-US" sz="2400" dirty="0" err="1"/>
              <a:t>baskın</a:t>
            </a:r>
            <a:r>
              <a:rPr lang="en-US" sz="2400" dirty="0"/>
              <a:t> </a:t>
            </a:r>
            <a:r>
              <a:rPr lang="en-US" sz="2400" dirty="0" err="1"/>
              <a:t>bir</a:t>
            </a:r>
            <a:r>
              <a:rPr lang="en-US" sz="2400" dirty="0"/>
              <a:t> </a:t>
            </a:r>
            <a:r>
              <a:rPr lang="en-US" sz="2400" dirty="0" err="1"/>
              <a:t>rol</a:t>
            </a:r>
            <a:r>
              <a:rPr lang="en-US" sz="2400" dirty="0"/>
              <a:t> </a:t>
            </a:r>
            <a:r>
              <a:rPr lang="en-US" sz="2400" dirty="0" err="1"/>
              <a:t>oynamamakla</a:t>
            </a:r>
            <a:r>
              <a:rPr lang="en-US" sz="2400" dirty="0"/>
              <a:t> </a:t>
            </a:r>
            <a:r>
              <a:rPr lang="en-US" sz="2400" dirty="0" err="1"/>
              <a:t>birlikte</a:t>
            </a:r>
            <a:r>
              <a:rPr lang="en-US" sz="2400" dirty="0"/>
              <a:t> </a:t>
            </a:r>
            <a:r>
              <a:rPr lang="en-US" sz="2400" dirty="0" err="1"/>
              <a:t>özellikle</a:t>
            </a:r>
            <a:r>
              <a:rPr lang="en-US" sz="2400" dirty="0"/>
              <a:t> intern</a:t>
            </a:r>
            <a:r>
              <a:rPr lang="tr-TR" sz="2400" dirty="0"/>
              <a:t>et</a:t>
            </a:r>
            <a:r>
              <a:rPr lang="en-US" sz="2400" dirty="0"/>
              <a:t> </a:t>
            </a:r>
            <a:r>
              <a:rPr lang="en-US" sz="2400" dirty="0" err="1"/>
              <a:t>üzerinden</a:t>
            </a:r>
            <a:r>
              <a:rPr lang="en-US" sz="2400" dirty="0"/>
              <a:t> </a:t>
            </a:r>
            <a:r>
              <a:rPr lang="en-US" sz="2400" dirty="0" err="1"/>
              <a:t>ekoturizm</a:t>
            </a:r>
            <a:r>
              <a:rPr lang="en-US" sz="2400" dirty="0"/>
              <a:t> </a:t>
            </a:r>
            <a:r>
              <a:rPr lang="en-US" sz="2400" dirty="0" err="1"/>
              <a:t>ürünlerindeki</a:t>
            </a:r>
            <a:r>
              <a:rPr lang="en-US" sz="2400" dirty="0"/>
              <a:t> </a:t>
            </a:r>
            <a:r>
              <a:rPr lang="en-US" sz="2400" dirty="0" err="1"/>
              <a:t>satışların</a:t>
            </a:r>
            <a:r>
              <a:rPr lang="en-US" sz="2400" dirty="0"/>
              <a:t> </a:t>
            </a:r>
            <a:r>
              <a:rPr lang="en-US" sz="2400" dirty="0" err="1"/>
              <a:t>artması</a:t>
            </a:r>
            <a:r>
              <a:rPr lang="en-US" sz="2400" dirty="0"/>
              <a:t> </a:t>
            </a:r>
            <a:r>
              <a:rPr lang="en-US" sz="2400" dirty="0" err="1"/>
              <a:t>onların</a:t>
            </a:r>
            <a:r>
              <a:rPr lang="en-US" sz="2400" dirty="0"/>
              <a:t> </a:t>
            </a:r>
            <a:r>
              <a:rPr lang="en-US" sz="2400" dirty="0" err="1"/>
              <a:t>önemini</a:t>
            </a:r>
            <a:r>
              <a:rPr lang="en-US" sz="2400" dirty="0"/>
              <a:t> de art</a:t>
            </a:r>
            <a:r>
              <a:rPr lang="tr-TR" sz="2400" dirty="0" err="1"/>
              <a:t>tırm</a:t>
            </a:r>
            <a:r>
              <a:rPr lang="en-US" sz="2400" dirty="0" err="1"/>
              <a:t>aktadır</a:t>
            </a:r>
            <a:r>
              <a:rPr lang="en-US" sz="2400" dirty="0"/>
              <a:t>. Amerika </a:t>
            </a:r>
            <a:r>
              <a:rPr lang="en-US" sz="2400" dirty="0" err="1"/>
              <a:t>Seyahat</a:t>
            </a:r>
            <a:r>
              <a:rPr lang="en-US" sz="2400" dirty="0"/>
              <a:t> </a:t>
            </a:r>
            <a:r>
              <a:rPr lang="en-US" sz="2400" dirty="0" err="1"/>
              <a:t>Endüstrisi</a:t>
            </a:r>
            <a:r>
              <a:rPr lang="en-US" sz="2400" dirty="0"/>
              <a:t> </a:t>
            </a:r>
            <a:r>
              <a:rPr lang="en-US" sz="2400" dirty="0" err="1"/>
              <a:t>Birliği'nin</a:t>
            </a:r>
            <a:r>
              <a:rPr lang="en-US" sz="2400" dirty="0"/>
              <a:t> </a:t>
            </a:r>
            <a:r>
              <a:rPr lang="en-US" sz="2400" dirty="0" err="1"/>
              <a:t>raporu</a:t>
            </a:r>
            <a:r>
              <a:rPr lang="en-US" sz="2400" dirty="0"/>
              <a:t>, 1999 </a:t>
            </a:r>
            <a:r>
              <a:rPr lang="en-US" sz="2400" dirty="0" err="1"/>
              <a:t>yılında</a:t>
            </a:r>
            <a:r>
              <a:rPr lang="en-US" sz="2400" dirty="0"/>
              <a:t> </a:t>
            </a:r>
            <a:r>
              <a:rPr lang="en-US" sz="2400" dirty="0" err="1"/>
              <a:t>bir</a:t>
            </a:r>
            <a:r>
              <a:rPr lang="en-US" sz="2400" dirty="0"/>
              <a:t> </a:t>
            </a:r>
            <a:r>
              <a:rPr lang="en-US" sz="2400" dirty="0" err="1"/>
              <a:t>önceki</a:t>
            </a:r>
            <a:r>
              <a:rPr lang="en-US" sz="2400" dirty="0"/>
              <a:t> </a:t>
            </a:r>
            <a:r>
              <a:rPr lang="en-US" sz="2400" dirty="0" err="1"/>
              <a:t>yıla</a:t>
            </a:r>
            <a:r>
              <a:rPr lang="en-US" sz="2400" dirty="0"/>
              <a:t> </a:t>
            </a:r>
            <a:r>
              <a:rPr lang="en-US" sz="2400" dirty="0" err="1"/>
              <a:t>göre</a:t>
            </a:r>
            <a:r>
              <a:rPr lang="en-US" sz="2400" dirty="0"/>
              <a:t> %54 </a:t>
            </a:r>
            <a:r>
              <a:rPr lang="en-US" sz="2400" dirty="0" err="1"/>
              <a:t>oranında</a:t>
            </a:r>
            <a:r>
              <a:rPr lang="en-US" sz="2400" dirty="0"/>
              <a:t> </a:t>
            </a:r>
            <a:r>
              <a:rPr lang="en-US" sz="2400" dirty="0" err="1"/>
              <a:t>artışla</a:t>
            </a:r>
            <a:r>
              <a:rPr lang="en-US" sz="2400" dirty="0"/>
              <a:t> 52 </a:t>
            </a:r>
            <a:r>
              <a:rPr lang="en-US" sz="2400" dirty="0" err="1"/>
              <a:t>milyondan</a:t>
            </a:r>
            <a:r>
              <a:rPr lang="en-US" sz="2400" dirty="0"/>
              <a:t> </a:t>
            </a:r>
            <a:r>
              <a:rPr lang="en-US" sz="2400" dirty="0" err="1"/>
              <a:t>fazla</a:t>
            </a:r>
            <a:r>
              <a:rPr lang="en-US" sz="2400" dirty="0"/>
              <a:t> </a:t>
            </a:r>
            <a:r>
              <a:rPr lang="en-US" sz="2400" dirty="0" err="1"/>
              <a:t>kişinin</a:t>
            </a:r>
            <a:r>
              <a:rPr lang="en-US" sz="2400" dirty="0"/>
              <a:t> internet </a:t>
            </a:r>
            <a:r>
              <a:rPr lang="en-US" sz="2400" dirty="0" err="1"/>
              <a:t>yolu</a:t>
            </a:r>
            <a:r>
              <a:rPr lang="en-US" sz="2400" dirty="0"/>
              <a:t> </a:t>
            </a:r>
            <a:r>
              <a:rPr lang="en-US" sz="2400" dirty="0" err="1"/>
              <a:t>ile</a:t>
            </a:r>
            <a:r>
              <a:rPr lang="en-US" sz="2400" dirty="0"/>
              <a:t> </a:t>
            </a:r>
            <a:r>
              <a:rPr lang="en-US" sz="2400" dirty="0" err="1"/>
              <a:t>seyaha</a:t>
            </a:r>
            <a:r>
              <a:rPr lang="tr-TR" sz="2400" dirty="0" err="1"/>
              <a:t>tl</a:t>
            </a:r>
            <a:r>
              <a:rPr lang="en-US" sz="2400" dirty="0" err="1"/>
              <a:t>erini</a:t>
            </a:r>
            <a:r>
              <a:rPr lang="en-US" sz="2400" dirty="0"/>
              <a:t> </a:t>
            </a:r>
            <a:r>
              <a:rPr lang="en-US" sz="2400" dirty="0" err="1"/>
              <a:t>bu</a:t>
            </a:r>
            <a:r>
              <a:rPr lang="en-US" sz="2400" dirty="0"/>
              <a:t> </a:t>
            </a:r>
            <a:r>
              <a:rPr lang="en-US" sz="2400" dirty="0" err="1"/>
              <a:t>amaçla</a:t>
            </a:r>
            <a:r>
              <a:rPr lang="en-US" sz="2400" dirty="0"/>
              <a:t> </a:t>
            </a:r>
            <a:r>
              <a:rPr lang="en-US" sz="2400" dirty="0" err="1"/>
              <a:t>planladığını</a:t>
            </a:r>
            <a:r>
              <a:rPr lang="en-US" sz="2400" dirty="0"/>
              <a:t> </a:t>
            </a:r>
            <a:r>
              <a:rPr lang="en-US" sz="2400" dirty="0" err="1"/>
              <a:t>göstermektedir</a:t>
            </a:r>
            <a:r>
              <a:rPr lang="tr-TR" sz="2400" dirty="0"/>
              <a:t>.</a:t>
            </a:r>
          </a:p>
        </p:txBody>
      </p:sp>
    </p:spTree>
    <p:extLst>
      <p:ext uri="{BB962C8B-B14F-4D97-AF65-F5344CB8AC3E}">
        <p14:creationId xmlns:p14="http://schemas.microsoft.com/office/powerpoint/2010/main" val="1619412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9225"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9227" name="Group 9226">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9228" name="Oval 9227">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229" name="Freeform: Shape 9228">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9230" name="Freeform: Shape 9229">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9231" name="Freeform: Shape 9230">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9232"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9234"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9236" name="Background Fill">
            <a:extLst>
              <a:ext uri="{FF2B5EF4-FFF2-40B4-BE49-F238E27FC236}">
                <a16:creationId xmlns:a16="http://schemas.microsoft.com/office/drawing/2014/main" id="{B6D694DB-A3FC-4F14-A225-17BEBA44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9218" name="Picture 2" descr="Uludağ'da doğayla iç içe izole tatilin adresi: Harmancık Eko Turizm  Tesisleri">
            <a:extLst>
              <a:ext uri="{FF2B5EF4-FFF2-40B4-BE49-F238E27FC236}">
                <a16:creationId xmlns:a16="http://schemas.microsoft.com/office/drawing/2014/main" id="{4BADFABB-91FE-7F4C-3BBF-2F95F6486EE1}"/>
              </a:ext>
            </a:extLst>
          </p:cNvPr>
          <p:cNvPicPr>
            <a:picLocks noGrp="1" noChangeAspect="1" noChangeArrowheads="1"/>
          </p:cNvPicPr>
          <p:nvPr>
            <p:ph idx="1"/>
          </p:nvPr>
        </p:nvPicPr>
        <p:blipFill>
          <a:blip r:embed="rId3">
            <a:alphaModFix/>
            <a:extLst>
              <a:ext uri="{28A0092B-C50C-407E-A947-70E740481C1C}">
                <a14:useLocalDpi xmlns:a14="http://schemas.microsoft.com/office/drawing/2010/main" val="0"/>
              </a:ext>
            </a:extLst>
          </a:blip>
          <a:srcRect r="-1" b="7001"/>
          <a:stretch>
            <a:fillRect/>
          </a:stretch>
        </p:blipFill>
        <p:spPr bwMode="auto">
          <a:xfrm>
            <a:off x="1530" y="10"/>
            <a:ext cx="12188941" cy="6857990"/>
          </a:xfrm>
          <a:prstGeom prst="rect">
            <a:avLst/>
          </a:prstGeom>
          <a:noFill/>
          <a:extLst>
            <a:ext uri="{909E8E84-426E-40DD-AFC4-6F175D3DCCD1}">
              <a14:hiddenFill xmlns:a14="http://schemas.microsoft.com/office/drawing/2010/main">
                <a:solidFill>
                  <a:srgbClr val="FFFFFF"/>
                </a:solidFill>
              </a14:hiddenFill>
            </a:ext>
          </a:extLst>
        </p:spPr>
      </p:pic>
      <p:sp>
        <p:nvSpPr>
          <p:cNvPr id="9238" name="Rectangle 9237">
            <a:extLst>
              <a:ext uri="{FF2B5EF4-FFF2-40B4-BE49-F238E27FC236}">
                <a16:creationId xmlns:a16="http://schemas.microsoft.com/office/drawing/2014/main" id="{6233B4D5-2565-4CC0-A9B1-C9EA9E9DE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239"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D2C90B2-17B3-9C27-06B9-B53204723DD0}"/>
              </a:ext>
            </a:extLst>
          </p:cNvPr>
          <p:cNvSpPr>
            <a:spLocks noGrp="1"/>
          </p:cNvSpPr>
          <p:nvPr>
            <p:ph type="title"/>
          </p:nvPr>
        </p:nvSpPr>
        <p:spPr>
          <a:xfrm>
            <a:off x="457199" y="1122363"/>
            <a:ext cx="5638801" cy="2387600"/>
          </a:xfrm>
        </p:spPr>
        <p:txBody>
          <a:bodyPr vert="horz" lIns="91440" tIns="45720" rIns="91440" bIns="45720" rtlCol="0" anchor="b">
            <a:normAutofit/>
          </a:bodyPr>
          <a:lstStyle/>
          <a:p>
            <a:r>
              <a:rPr lang="en-US" sz="5400">
                <a:solidFill>
                  <a:srgbClr val="FFFFFF"/>
                </a:solidFill>
              </a:rPr>
              <a:t>Eko Konaklama Tesisleri</a:t>
            </a:r>
          </a:p>
        </p:txBody>
      </p:sp>
    </p:spTree>
    <p:extLst>
      <p:ext uri="{BB962C8B-B14F-4D97-AF65-F5344CB8AC3E}">
        <p14:creationId xmlns:p14="http://schemas.microsoft.com/office/powerpoint/2010/main" val="1159087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E514D4-F444-EB78-796C-1958F03252B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65BA2F4-8022-684E-B27F-5691C087321A}"/>
              </a:ext>
            </a:extLst>
          </p:cNvPr>
          <p:cNvSpPr>
            <a:spLocks noGrp="1"/>
          </p:cNvSpPr>
          <p:nvPr>
            <p:ph idx="1"/>
          </p:nvPr>
        </p:nvSpPr>
        <p:spPr/>
        <p:txBody>
          <a:bodyPr/>
          <a:lstStyle/>
          <a:p>
            <a:r>
              <a:rPr lang="en-US" dirty="0" err="1"/>
              <a:t>Ekoturizm</a:t>
            </a:r>
            <a:r>
              <a:rPr lang="en-US" dirty="0"/>
              <a:t> </a:t>
            </a:r>
            <a:r>
              <a:rPr lang="en-US" dirty="0" err="1"/>
              <a:t>konaklama</a:t>
            </a:r>
            <a:r>
              <a:rPr lang="en-US" dirty="0"/>
              <a:t> </a:t>
            </a:r>
            <a:r>
              <a:rPr lang="en-US" dirty="0" err="1"/>
              <a:t>olanakları</a:t>
            </a:r>
            <a:r>
              <a:rPr lang="en-US" dirty="0"/>
              <a:t> </a:t>
            </a:r>
            <a:endParaRPr lang="tr-TR" dirty="0"/>
          </a:p>
          <a:p>
            <a:r>
              <a:rPr lang="en-US" dirty="0" err="1"/>
              <a:t>çadırlar</a:t>
            </a:r>
            <a:r>
              <a:rPr lang="en-US" dirty="0"/>
              <a:t>, </a:t>
            </a:r>
            <a:endParaRPr lang="tr-TR" dirty="0"/>
          </a:p>
          <a:p>
            <a:r>
              <a:rPr lang="en-US" dirty="0" err="1"/>
              <a:t>yerel</a:t>
            </a:r>
            <a:r>
              <a:rPr lang="en-US" dirty="0"/>
              <a:t> </a:t>
            </a:r>
            <a:r>
              <a:rPr lang="en-US" dirty="0" err="1"/>
              <a:t>materyallerden</a:t>
            </a:r>
            <a:r>
              <a:rPr lang="en-US" dirty="0"/>
              <a:t> </a:t>
            </a:r>
            <a:r>
              <a:rPr lang="en-US" dirty="0" err="1"/>
              <a:t>ve</a:t>
            </a:r>
            <a:r>
              <a:rPr lang="en-US" dirty="0"/>
              <a:t> </a:t>
            </a:r>
            <a:endParaRPr lang="tr-TR" dirty="0"/>
          </a:p>
          <a:p>
            <a:r>
              <a:rPr lang="tr-TR" dirty="0"/>
              <a:t>bitkiler</a:t>
            </a:r>
            <a:r>
              <a:rPr lang="en-US" dirty="0"/>
              <a:t>den </a:t>
            </a:r>
            <a:r>
              <a:rPr lang="en-US" dirty="0" err="1"/>
              <a:t>yapılmış</a:t>
            </a:r>
            <a:r>
              <a:rPr lang="en-US" dirty="0"/>
              <a:t> </a:t>
            </a:r>
            <a:r>
              <a:rPr lang="en-US" dirty="0" err="1"/>
              <a:t>kulübeler</a:t>
            </a:r>
            <a:r>
              <a:rPr lang="en-US" dirty="0"/>
              <a:t> </a:t>
            </a:r>
            <a:endParaRPr lang="tr-TR" dirty="0"/>
          </a:p>
          <a:p>
            <a:r>
              <a:rPr lang="en-US" dirty="0" err="1"/>
              <a:t>gibi</a:t>
            </a:r>
            <a:r>
              <a:rPr lang="en-US" dirty="0"/>
              <a:t> </a:t>
            </a:r>
            <a:r>
              <a:rPr lang="en-US" dirty="0" err="1"/>
              <a:t>temel</a:t>
            </a:r>
            <a:r>
              <a:rPr lang="en-US" dirty="0"/>
              <a:t> </a:t>
            </a:r>
            <a:r>
              <a:rPr lang="en-US" dirty="0" err="1"/>
              <a:t>gereksinimleri</a:t>
            </a:r>
            <a:r>
              <a:rPr lang="en-US" dirty="0"/>
              <a:t> </a:t>
            </a:r>
            <a:r>
              <a:rPr lang="en-US" dirty="0" err="1"/>
              <a:t>sağlayacak</a:t>
            </a:r>
            <a:r>
              <a:rPr lang="en-US" dirty="0"/>
              <a:t> </a:t>
            </a:r>
            <a:r>
              <a:rPr lang="en-US" dirty="0" err="1"/>
              <a:t>şekilde</a:t>
            </a:r>
            <a:r>
              <a:rPr lang="en-US" dirty="0"/>
              <a:t> </a:t>
            </a:r>
            <a:r>
              <a:rPr lang="en-US" dirty="0" err="1"/>
              <a:t>çok</a:t>
            </a:r>
            <a:r>
              <a:rPr lang="en-US" dirty="0"/>
              <a:t> </a:t>
            </a:r>
            <a:r>
              <a:rPr lang="en-US" dirty="0" err="1"/>
              <a:t>konforsuz</a:t>
            </a:r>
            <a:r>
              <a:rPr lang="en-US" dirty="0"/>
              <a:t> </a:t>
            </a:r>
            <a:r>
              <a:rPr lang="en-US" dirty="0" err="1"/>
              <a:t>ve</a:t>
            </a:r>
            <a:r>
              <a:rPr lang="en-US" dirty="0"/>
              <a:t> </a:t>
            </a:r>
            <a:r>
              <a:rPr lang="en-US" dirty="0" err="1"/>
              <a:t>hatta</a:t>
            </a:r>
            <a:r>
              <a:rPr lang="en-US" dirty="0"/>
              <a:t> </a:t>
            </a:r>
            <a:r>
              <a:rPr lang="en-US" dirty="0" err="1"/>
              <a:t>ilkel</a:t>
            </a:r>
            <a:r>
              <a:rPr lang="en-US" dirty="0"/>
              <a:t> </a:t>
            </a:r>
            <a:r>
              <a:rPr lang="en-US" dirty="0" err="1"/>
              <a:t>olabileceği</a:t>
            </a:r>
            <a:r>
              <a:rPr lang="en-US" dirty="0"/>
              <a:t> </a:t>
            </a:r>
            <a:r>
              <a:rPr lang="en-US" dirty="0" err="1"/>
              <a:t>gibi</a:t>
            </a:r>
            <a:r>
              <a:rPr lang="en-US" dirty="0"/>
              <a:t> modem </a:t>
            </a:r>
            <a:r>
              <a:rPr lang="en-US" dirty="0" err="1"/>
              <a:t>teknolojik</a:t>
            </a:r>
            <a:r>
              <a:rPr lang="en-US" dirty="0"/>
              <a:t> d</a:t>
            </a:r>
            <a:r>
              <a:rPr lang="tr-TR" dirty="0" err="1"/>
              <a:t>onanımları</a:t>
            </a:r>
            <a:r>
              <a:rPr lang="en-US" dirty="0"/>
              <a:t> </a:t>
            </a:r>
            <a:r>
              <a:rPr lang="en-US" dirty="0" err="1"/>
              <a:t>bünyesinde</a:t>
            </a:r>
            <a:r>
              <a:rPr lang="en-US" dirty="0"/>
              <a:t> </a:t>
            </a:r>
            <a:r>
              <a:rPr lang="en-US" dirty="0" err="1"/>
              <a:t>taşıyan</a:t>
            </a:r>
            <a:r>
              <a:rPr lang="en-US" dirty="0"/>
              <a:t> </a:t>
            </a:r>
            <a:r>
              <a:rPr lang="en-US" dirty="0" err="1"/>
              <a:t>çok</a:t>
            </a:r>
            <a:r>
              <a:rPr lang="en-US" dirty="0"/>
              <a:t> </a:t>
            </a:r>
            <a:r>
              <a:rPr lang="en-US" dirty="0" err="1"/>
              <a:t>lüks</a:t>
            </a:r>
            <a:r>
              <a:rPr lang="en-US" dirty="0"/>
              <a:t> </a:t>
            </a:r>
            <a:r>
              <a:rPr lang="en-US" dirty="0" err="1"/>
              <a:t>tesisler</a:t>
            </a:r>
            <a:r>
              <a:rPr lang="en-US" dirty="0"/>
              <a:t> de </a:t>
            </a:r>
            <a:r>
              <a:rPr lang="en-US" dirty="0" err="1"/>
              <a:t>olabilmektedir</a:t>
            </a:r>
            <a:r>
              <a:rPr lang="en-US" dirty="0"/>
              <a:t>. Eko </a:t>
            </a:r>
            <a:r>
              <a:rPr lang="tr-TR" dirty="0"/>
              <a:t>konaklama </a:t>
            </a:r>
            <a:r>
              <a:rPr lang="en-US" dirty="0" err="1"/>
              <a:t>tesisi</a:t>
            </a:r>
            <a:r>
              <a:rPr lang="en-US" dirty="0"/>
              <a:t> (ecolodge) </a:t>
            </a:r>
            <a:r>
              <a:rPr lang="en-US" dirty="0" err="1"/>
              <a:t>terimi</a:t>
            </a:r>
            <a:r>
              <a:rPr lang="en-US" dirty="0"/>
              <a:t> 1994 </a:t>
            </a:r>
            <a:r>
              <a:rPr lang="en-US" dirty="0" err="1"/>
              <a:t>yılında</a:t>
            </a:r>
            <a:r>
              <a:rPr lang="en-US" dirty="0"/>
              <a:t> Amerika Virgin </a:t>
            </a:r>
            <a:r>
              <a:rPr lang="en-US" dirty="0" err="1"/>
              <a:t>Adaları'nda</a:t>
            </a:r>
            <a:r>
              <a:rPr lang="en-US" dirty="0"/>
              <a:t> </a:t>
            </a:r>
            <a:r>
              <a:rPr lang="en-US" dirty="0" err="1"/>
              <a:t>düzenlenen</a:t>
            </a:r>
            <a:r>
              <a:rPr lang="en-US" dirty="0"/>
              <a:t> l. U</a:t>
            </a:r>
            <a:r>
              <a:rPr lang="tr-TR" dirty="0"/>
              <a:t>l</a:t>
            </a:r>
            <a:r>
              <a:rPr lang="en-US" dirty="0" err="1"/>
              <a:t>uslararası</a:t>
            </a:r>
            <a:r>
              <a:rPr lang="en-US" dirty="0"/>
              <a:t> Eko </a:t>
            </a:r>
            <a:r>
              <a:rPr lang="en-US" dirty="0" err="1"/>
              <a:t>Konaklama</a:t>
            </a:r>
            <a:r>
              <a:rPr lang="en-US" dirty="0"/>
              <a:t> </a:t>
            </a:r>
            <a:r>
              <a:rPr lang="en-US" dirty="0" err="1"/>
              <a:t>Forumu</a:t>
            </a:r>
            <a:r>
              <a:rPr lang="en-US" dirty="0"/>
              <a:t> </a:t>
            </a:r>
            <a:r>
              <a:rPr lang="en-US" dirty="0" err="1"/>
              <a:t>ve</a:t>
            </a:r>
            <a:r>
              <a:rPr lang="en-US" dirty="0"/>
              <a:t> Alan </a:t>
            </a:r>
            <a:r>
              <a:rPr lang="en-US" dirty="0" err="1"/>
              <a:t>Semineri'nde</a:t>
            </a:r>
            <a:r>
              <a:rPr lang="en-US" dirty="0"/>
              <a:t> </a:t>
            </a:r>
            <a:r>
              <a:rPr lang="tr-TR" dirty="0"/>
              <a:t>ortaya </a:t>
            </a:r>
            <a:r>
              <a:rPr lang="en-US" dirty="0" err="1"/>
              <a:t>çıkmıştır</a:t>
            </a:r>
            <a:endParaRPr lang="tr-TR" dirty="0"/>
          </a:p>
        </p:txBody>
      </p:sp>
    </p:spTree>
    <p:extLst>
      <p:ext uri="{BB962C8B-B14F-4D97-AF65-F5344CB8AC3E}">
        <p14:creationId xmlns:p14="http://schemas.microsoft.com/office/powerpoint/2010/main" val="3623985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0249"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10251" name="Group 10250">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10252" name="Oval 10251">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253" name="Freeform: Shape 10252">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0254" name="Freeform: Shape 10253">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0255" name="Freeform: Shape 10254">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a:p>
          </p:txBody>
        </p:sp>
        <p:sp>
          <p:nvSpPr>
            <p:cNvPr id="10256"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0258"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10260" name="Background Fill">
            <a:extLst>
              <a:ext uri="{FF2B5EF4-FFF2-40B4-BE49-F238E27FC236}">
                <a16:creationId xmlns:a16="http://schemas.microsoft.com/office/drawing/2014/main" id="{B6D694DB-A3FC-4F14-A225-17BEBA44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10242" name="Picture 2" descr="DAINTREE ECOLODGE (Daintree, Avustralya) - Otel Yorumları ve Fiyat ...">
            <a:extLst>
              <a:ext uri="{FF2B5EF4-FFF2-40B4-BE49-F238E27FC236}">
                <a16:creationId xmlns:a16="http://schemas.microsoft.com/office/drawing/2014/main" id="{45A450A9-5BD0-9478-95FC-A05A3D812A32}"/>
              </a:ext>
            </a:extLst>
          </p:cNvPr>
          <p:cNvPicPr>
            <a:picLocks noGrp="1" noChangeAspect="1" noChangeArrowheads="1"/>
          </p:cNvPicPr>
          <p:nvPr>
            <p:ph idx="1"/>
          </p:nvPr>
        </p:nvPicPr>
        <p:blipFill>
          <a:blip r:embed="rId3">
            <a:alphaModFix/>
            <a:extLst>
              <a:ext uri="{28A0092B-C50C-407E-A947-70E740481C1C}">
                <a14:useLocalDpi xmlns:a14="http://schemas.microsoft.com/office/drawing/2010/main" val="0"/>
              </a:ext>
            </a:extLst>
          </a:blip>
          <a:srcRect l="966" r="392"/>
          <a:stretch>
            <a:fillRect/>
          </a:stretch>
        </p:blipFill>
        <p:spPr bwMode="auto">
          <a:xfrm>
            <a:off x="1530" y="10"/>
            <a:ext cx="1218894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811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273"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11275" name="Group 11274">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11276" name="Oval 11275">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277" name="Freeform: Shape 11276">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1278" name="Freeform: Shape 11277">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1279" name="Freeform: Shape 11278">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a:p>
          </p:txBody>
        </p:sp>
        <p:sp>
          <p:nvSpPr>
            <p:cNvPr id="11280"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1282"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11284" name="Background Fill">
            <a:extLst>
              <a:ext uri="{FF2B5EF4-FFF2-40B4-BE49-F238E27FC236}">
                <a16:creationId xmlns:a16="http://schemas.microsoft.com/office/drawing/2014/main" id="{B6D694DB-A3FC-4F14-A225-17BEBA44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11266" name="Picture 2" descr="Escape to Mai Chau Ecolodge for a Tranquil Experience in Mai Chau Valley -  Pu Luong Excursions">
            <a:extLst>
              <a:ext uri="{FF2B5EF4-FFF2-40B4-BE49-F238E27FC236}">
                <a16:creationId xmlns:a16="http://schemas.microsoft.com/office/drawing/2014/main" id="{3CB5CC64-A755-4F32-6A1F-F6AB17A6B926}"/>
              </a:ext>
            </a:extLst>
          </p:cNvPr>
          <p:cNvPicPr>
            <a:picLocks noGrp="1" noChangeAspect="1" noChangeArrowheads="1"/>
          </p:cNvPicPr>
          <p:nvPr>
            <p:ph idx="1"/>
          </p:nvPr>
        </p:nvPicPr>
        <p:blipFill>
          <a:blip r:embed="rId3">
            <a:alphaModFix/>
            <a:extLst>
              <a:ext uri="{28A0092B-C50C-407E-A947-70E740481C1C}">
                <a14:useLocalDpi xmlns:a14="http://schemas.microsoft.com/office/drawing/2010/main" val="0"/>
              </a:ext>
            </a:extLst>
          </a:blip>
          <a:srcRect t="12210" r="-1" b="12770"/>
          <a:stretch>
            <a:fillRect/>
          </a:stretch>
        </p:blipFill>
        <p:spPr bwMode="auto">
          <a:xfrm>
            <a:off x="3059" y="10"/>
            <a:ext cx="12188941"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11286" name="Group 11285">
            <a:extLst>
              <a:ext uri="{FF2B5EF4-FFF2-40B4-BE49-F238E27FC236}">
                <a16:creationId xmlns:a16="http://schemas.microsoft.com/office/drawing/2014/main" id="{ED2A4DF0-03DA-4CBE-8EE8-51932D5F69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3811" y="4034118"/>
            <a:ext cx="3343513" cy="2823882"/>
            <a:chOff x="8276452" y="3495816"/>
            <a:chExt cx="3980868" cy="3362184"/>
          </a:xfrm>
        </p:grpSpPr>
        <p:sp>
          <p:nvSpPr>
            <p:cNvPr id="11287" name="Graphic 9">
              <a:extLst>
                <a:ext uri="{FF2B5EF4-FFF2-40B4-BE49-F238E27FC236}">
                  <a16:creationId xmlns:a16="http://schemas.microsoft.com/office/drawing/2014/main" id="{1A81A98D-C769-4C3F-8D1A-476D90A39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6452" y="3495816"/>
              <a:ext cx="2031397" cy="2031396"/>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sp>
          <p:nvSpPr>
            <p:cNvPr id="11288" name="Graphic 18">
              <a:extLst>
                <a:ext uri="{FF2B5EF4-FFF2-40B4-BE49-F238E27FC236}">
                  <a16:creationId xmlns:a16="http://schemas.microsoft.com/office/drawing/2014/main" id="{9F86444B-E709-4FA7-B54E-AB04318502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0522357" y="3738383"/>
              <a:ext cx="1374744" cy="2095182"/>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solidFill>
              <a:schemeClr val="accent1">
                <a:lumMod val="75000"/>
                <a:alpha val="65000"/>
              </a:schemeClr>
            </a:solidFill>
            <a:ln w="9331" cap="flat">
              <a:noFill/>
              <a:prstDash val="solid"/>
              <a:miter/>
            </a:ln>
          </p:spPr>
          <p:txBody>
            <a:bodyPr rtlCol="0" anchor="ctr"/>
            <a:lstStyle/>
            <a:p>
              <a:endParaRPr lang="en-US"/>
            </a:p>
          </p:txBody>
        </p:sp>
        <p:sp>
          <p:nvSpPr>
            <p:cNvPr id="11289" name="Oval 11288">
              <a:extLst>
                <a:ext uri="{FF2B5EF4-FFF2-40B4-BE49-F238E27FC236}">
                  <a16:creationId xmlns:a16="http://schemas.microsoft.com/office/drawing/2014/main" id="{DEACF969-601F-4A19-B0C5-469737680B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06276" y="5771958"/>
              <a:ext cx="293699" cy="29369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0" name="Freeform: Shape 11289">
              <a:extLst>
                <a:ext uri="{FF2B5EF4-FFF2-40B4-BE49-F238E27FC236}">
                  <a16:creationId xmlns:a16="http://schemas.microsoft.com/office/drawing/2014/main" id="{05EFD3E3-45A4-4EF0-A0F4-2104D6D927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50051" y="5667901"/>
              <a:ext cx="1741682" cy="1190099"/>
            </a:xfrm>
            <a:custGeom>
              <a:avLst/>
              <a:gdLst>
                <a:gd name="connsiteX0" fmla="*/ 688454 w 2606118"/>
                <a:gd name="connsiteY0" fmla="*/ 45 h 1780771"/>
                <a:gd name="connsiteX1" fmla="*/ 2185726 w 2606118"/>
                <a:gd name="connsiteY1" fmla="*/ 493214 h 1780771"/>
                <a:gd name="connsiteX2" fmla="*/ 2604211 w 2606118"/>
                <a:gd name="connsiteY2" fmla="*/ 1304250 h 1780771"/>
                <a:gd name="connsiteX3" fmla="*/ 2606118 w 2606118"/>
                <a:gd name="connsiteY3" fmla="*/ 1313978 h 1780771"/>
                <a:gd name="connsiteX4" fmla="*/ 2606118 w 2606118"/>
                <a:gd name="connsiteY4" fmla="*/ 1780771 h 1780771"/>
                <a:gd name="connsiteX5" fmla="*/ 215846 w 2606118"/>
                <a:gd name="connsiteY5" fmla="*/ 1780771 h 1780771"/>
                <a:gd name="connsiteX6" fmla="*/ 187787 w 2606118"/>
                <a:gd name="connsiteY6" fmla="*/ 1724104 h 1780771"/>
                <a:gd name="connsiteX7" fmla="*/ 49732 w 2606118"/>
                <a:gd name="connsiteY7" fmla="*/ 49732 h 1780771"/>
                <a:gd name="connsiteX8" fmla="*/ 688454 w 2606118"/>
                <a:gd name="connsiteY8" fmla="*/ 45 h 178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6118" h="1780771">
                  <a:moveTo>
                    <a:pt x="688454" y="45"/>
                  </a:moveTo>
                  <a:cubicBezTo>
                    <a:pt x="1159303" y="2313"/>
                    <a:pt x="1785062" y="92550"/>
                    <a:pt x="2185726" y="493214"/>
                  </a:cubicBezTo>
                  <a:cubicBezTo>
                    <a:pt x="2408317" y="715805"/>
                    <a:pt x="2535097" y="1007870"/>
                    <a:pt x="2604211" y="1304250"/>
                  </a:cubicBezTo>
                  <a:lnTo>
                    <a:pt x="2606118" y="1313978"/>
                  </a:lnTo>
                  <a:lnTo>
                    <a:pt x="2606118" y="1780771"/>
                  </a:lnTo>
                  <a:lnTo>
                    <a:pt x="215846" y="1780771"/>
                  </a:lnTo>
                  <a:lnTo>
                    <a:pt x="187787" y="1724104"/>
                  </a:lnTo>
                  <a:cubicBezTo>
                    <a:pt x="-127724" y="989597"/>
                    <a:pt x="49732" y="49732"/>
                    <a:pt x="49732" y="49732"/>
                  </a:cubicBezTo>
                  <a:cubicBezTo>
                    <a:pt x="49732" y="49732"/>
                    <a:pt x="322237" y="-1720"/>
                    <a:pt x="688454" y="45"/>
                  </a:cubicBezTo>
                  <a:close/>
                </a:path>
              </a:pathLst>
            </a:custGeom>
            <a:solidFill>
              <a:schemeClr val="accent1">
                <a:lumMod val="60000"/>
                <a:lumOff val="40000"/>
                <a:alpha val="60000"/>
              </a:schemeClr>
            </a:solidFill>
            <a:ln w="9331" cap="flat">
              <a:noFill/>
              <a:prstDash val="solid"/>
              <a:miter/>
            </a:ln>
          </p:spPr>
          <p:txBody>
            <a:bodyPr rtlCol="0" anchor="ctr"/>
            <a:lstStyle/>
            <a:p>
              <a:endParaRPr lang="en-US"/>
            </a:p>
          </p:txBody>
        </p:sp>
      </p:grpSp>
    </p:spTree>
    <p:extLst>
      <p:ext uri="{BB962C8B-B14F-4D97-AF65-F5344CB8AC3E}">
        <p14:creationId xmlns:p14="http://schemas.microsoft.com/office/powerpoint/2010/main" val="2826709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F11BF3-A60B-049E-B87A-F87BD937BD28}"/>
              </a:ext>
            </a:extLst>
          </p:cNvPr>
          <p:cNvSpPr>
            <a:spLocks noGrp="1"/>
          </p:cNvSpPr>
          <p:nvPr>
            <p:ph type="title"/>
          </p:nvPr>
        </p:nvSpPr>
        <p:spPr/>
        <p:txBody>
          <a:bodyPr/>
          <a:lstStyle/>
          <a:p>
            <a:r>
              <a:rPr lang="tr-TR" dirty="0"/>
              <a:t>B</a:t>
            </a:r>
            <a:r>
              <a:rPr lang="en-US" dirty="0" err="1"/>
              <a:t>ir</a:t>
            </a:r>
            <a:r>
              <a:rPr lang="en-US" dirty="0"/>
              <a:t> </a:t>
            </a:r>
            <a:r>
              <a:rPr lang="en-US" dirty="0" err="1"/>
              <a:t>eko</a:t>
            </a:r>
            <a:r>
              <a:rPr lang="en-US" dirty="0"/>
              <a:t> </a:t>
            </a:r>
            <a:r>
              <a:rPr lang="en-US" dirty="0" err="1"/>
              <a:t>kon</a:t>
            </a:r>
            <a:r>
              <a:rPr lang="tr-TR" dirty="0"/>
              <a:t>a</a:t>
            </a:r>
            <a:r>
              <a:rPr lang="en-US" dirty="0"/>
              <a:t>k</a:t>
            </a:r>
            <a:r>
              <a:rPr lang="tr-TR" dirty="0"/>
              <a:t>la</a:t>
            </a:r>
            <a:r>
              <a:rPr lang="en-US" dirty="0" err="1"/>
              <a:t>na</a:t>
            </a:r>
            <a:r>
              <a:rPr lang="en-US" dirty="0"/>
              <a:t> </a:t>
            </a:r>
            <a:r>
              <a:rPr lang="en-US" dirty="0" err="1"/>
              <a:t>işletmesinde</a:t>
            </a:r>
            <a:r>
              <a:rPr lang="en-US" dirty="0"/>
              <a:t> </a:t>
            </a:r>
            <a:r>
              <a:rPr lang="en-US" dirty="0" err="1"/>
              <a:t>bulunması</a:t>
            </a:r>
            <a:r>
              <a:rPr lang="en-US" dirty="0"/>
              <a:t> </a:t>
            </a:r>
            <a:r>
              <a:rPr lang="en-US" dirty="0" err="1"/>
              <a:t>gereken</a:t>
            </a:r>
            <a:r>
              <a:rPr lang="en-US" dirty="0"/>
              <a:t> </a:t>
            </a:r>
            <a:r>
              <a:rPr lang="en-US" dirty="0" err="1"/>
              <a:t>kriterler</a:t>
            </a:r>
            <a:r>
              <a:rPr lang="en-US" dirty="0"/>
              <a:t> </a:t>
            </a:r>
            <a:endParaRPr lang="tr-TR" dirty="0"/>
          </a:p>
        </p:txBody>
      </p:sp>
      <p:sp>
        <p:nvSpPr>
          <p:cNvPr id="3" name="İçerik Yer Tutucusu 2">
            <a:extLst>
              <a:ext uri="{FF2B5EF4-FFF2-40B4-BE49-F238E27FC236}">
                <a16:creationId xmlns:a16="http://schemas.microsoft.com/office/drawing/2014/main" id="{9251B492-D089-D721-B75A-D6908BC02F7A}"/>
              </a:ext>
            </a:extLst>
          </p:cNvPr>
          <p:cNvSpPr>
            <a:spLocks noGrp="1"/>
          </p:cNvSpPr>
          <p:nvPr>
            <p:ph idx="1"/>
          </p:nvPr>
        </p:nvSpPr>
        <p:spPr/>
        <p:txBody>
          <a:bodyPr/>
          <a:lstStyle/>
          <a:p>
            <a:pPr>
              <a:lnSpc>
                <a:spcPct val="150000"/>
              </a:lnSpc>
            </a:pPr>
            <a:r>
              <a:rPr lang="en-US" dirty="0"/>
              <a:t>Bu</a:t>
            </a:r>
            <a:r>
              <a:rPr lang="tr-TR" dirty="0" err="1"/>
              <a:t>lun</a:t>
            </a:r>
            <a:r>
              <a:rPr lang="en-US" dirty="0" err="1"/>
              <a:t>duğu</a:t>
            </a:r>
            <a:r>
              <a:rPr lang="en-US" dirty="0"/>
              <a:t> </a:t>
            </a:r>
            <a:r>
              <a:rPr lang="en-US" dirty="0" err="1"/>
              <a:t>çevreyi</a:t>
            </a:r>
            <a:r>
              <a:rPr lang="en-US" dirty="0"/>
              <a:t> </a:t>
            </a:r>
            <a:r>
              <a:rPr lang="en-US" dirty="0" err="1"/>
              <a:t>doğal</a:t>
            </a:r>
            <a:r>
              <a:rPr lang="en-US" dirty="0"/>
              <a:t> </a:t>
            </a:r>
            <a:r>
              <a:rPr lang="en-US" dirty="0" err="1"/>
              <a:t>ve</a:t>
            </a:r>
            <a:r>
              <a:rPr lang="en-US" dirty="0"/>
              <a:t> </a:t>
            </a:r>
            <a:r>
              <a:rPr lang="en-US" dirty="0" err="1"/>
              <a:t>kültürel</a:t>
            </a:r>
            <a:r>
              <a:rPr lang="en-US" dirty="0"/>
              <a:t> </a:t>
            </a:r>
            <a:r>
              <a:rPr lang="en-US" dirty="0" err="1"/>
              <a:t>açıdan</a:t>
            </a:r>
            <a:r>
              <a:rPr lang="en-US" dirty="0"/>
              <a:t> </a:t>
            </a:r>
            <a:r>
              <a:rPr lang="en-US" dirty="0" err="1"/>
              <a:t>korumalı</a:t>
            </a:r>
            <a:endParaRPr lang="tr-TR" dirty="0"/>
          </a:p>
          <a:p>
            <a:pPr>
              <a:lnSpc>
                <a:spcPct val="150000"/>
              </a:lnSpc>
            </a:pPr>
            <a:r>
              <a:rPr lang="en-US" dirty="0"/>
              <a:t>Y</a:t>
            </a:r>
            <a:r>
              <a:rPr lang="tr-TR" dirty="0" err="1"/>
              <a:t>apımı</a:t>
            </a:r>
            <a:r>
              <a:rPr lang="en-US" dirty="0"/>
              <a:t> </a:t>
            </a:r>
            <a:r>
              <a:rPr lang="en-US" dirty="0" err="1"/>
              <a:t>süresince</a:t>
            </a:r>
            <a:r>
              <a:rPr lang="en-US" dirty="0"/>
              <a:t> </a:t>
            </a:r>
            <a:r>
              <a:rPr lang="en-US" dirty="0" err="1"/>
              <a:t>doğal</a:t>
            </a:r>
            <a:r>
              <a:rPr lang="en-US" dirty="0"/>
              <a:t> </a:t>
            </a:r>
            <a:r>
              <a:rPr lang="en-US" dirty="0" err="1"/>
              <a:t>çevreye</a:t>
            </a:r>
            <a:r>
              <a:rPr lang="en-US" dirty="0"/>
              <a:t> </a:t>
            </a:r>
            <a:r>
              <a:rPr lang="en-US" dirty="0" err="1"/>
              <a:t>vereceği</a:t>
            </a:r>
            <a:r>
              <a:rPr lang="en-US" dirty="0"/>
              <a:t> </a:t>
            </a:r>
            <a:r>
              <a:rPr lang="en-US" dirty="0" err="1"/>
              <a:t>olumsuz</a:t>
            </a:r>
            <a:r>
              <a:rPr lang="en-US" dirty="0"/>
              <a:t> </a:t>
            </a:r>
            <a:r>
              <a:rPr lang="en-US" dirty="0" err="1"/>
              <a:t>etki</a:t>
            </a:r>
            <a:r>
              <a:rPr lang="en-US" dirty="0"/>
              <a:t> </a:t>
            </a:r>
            <a:r>
              <a:rPr lang="en-US" dirty="0" err="1"/>
              <a:t>en</a:t>
            </a:r>
            <a:r>
              <a:rPr lang="en-US" dirty="0"/>
              <a:t> </a:t>
            </a:r>
            <a:r>
              <a:rPr lang="en-US" dirty="0" err="1"/>
              <a:t>az</a:t>
            </a:r>
            <a:r>
              <a:rPr lang="en-US" dirty="0"/>
              <a:t> </a:t>
            </a:r>
            <a:r>
              <a:rPr lang="en-US" dirty="0" err="1"/>
              <a:t>seviyede</a:t>
            </a:r>
            <a:r>
              <a:rPr lang="en-US" dirty="0"/>
              <a:t> </a:t>
            </a:r>
            <a:r>
              <a:rPr lang="en-US" dirty="0" err="1"/>
              <a:t>olmalı</a:t>
            </a:r>
            <a:endParaRPr lang="tr-TR" dirty="0"/>
          </a:p>
          <a:p>
            <a:pPr>
              <a:lnSpc>
                <a:spcPct val="150000"/>
              </a:lnSpc>
            </a:pPr>
            <a:r>
              <a:rPr lang="en-US" dirty="0" err="1"/>
              <a:t>Onun</a:t>
            </a:r>
            <a:r>
              <a:rPr lang="en-US" dirty="0"/>
              <a:t> </a:t>
            </a:r>
            <a:r>
              <a:rPr lang="en-US" dirty="0" err="1"/>
              <a:t>özel</a:t>
            </a:r>
            <a:r>
              <a:rPr lang="en-US" dirty="0"/>
              <a:t> </a:t>
            </a:r>
            <a:r>
              <a:rPr lang="en-US" dirty="0" err="1"/>
              <a:t>fiz</a:t>
            </a:r>
            <a:r>
              <a:rPr lang="tr-TR" dirty="0"/>
              <a:t>i</a:t>
            </a:r>
            <a:r>
              <a:rPr lang="en-US" dirty="0" err="1"/>
              <a:t>kel</a:t>
            </a:r>
            <a:r>
              <a:rPr lang="en-US" dirty="0"/>
              <a:t> </a:t>
            </a:r>
            <a:r>
              <a:rPr lang="en-US" dirty="0" err="1"/>
              <a:t>ve</a:t>
            </a:r>
            <a:r>
              <a:rPr lang="en-US" dirty="0"/>
              <a:t> </a:t>
            </a:r>
            <a:r>
              <a:rPr lang="en-US" dirty="0" err="1"/>
              <a:t>kültürel</a:t>
            </a:r>
            <a:r>
              <a:rPr lang="en-US" dirty="0"/>
              <a:t> </a:t>
            </a:r>
            <a:r>
              <a:rPr lang="en-US" dirty="0" err="1"/>
              <a:t>yapısı</a:t>
            </a:r>
            <a:r>
              <a:rPr lang="en-US" dirty="0"/>
              <a:t>, </a:t>
            </a:r>
            <a:r>
              <a:rPr lang="en-US" dirty="0" err="1"/>
              <a:t>yerel</a:t>
            </a:r>
            <a:r>
              <a:rPr lang="en-US" dirty="0"/>
              <a:t> </a:t>
            </a:r>
            <a:r>
              <a:rPr lang="en-US" dirty="0" err="1"/>
              <a:t>mimari</a:t>
            </a:r>
            <a:r>
              <a:rPr lang="en-US" dirty="0"/>
              <a:t> </a:t>
            </a:r>
            <a:r>
              <a:rPr lang="en-US" dirty="0" err="1"/>
              <a:t>tarzlarla</a:t>
            </a:r>
            <a:r>
              <a:rPr lang="en-US" dirty="0"/>
              <a:t> </a:t>
            </a:r>
            <a:r>
              <a:rPr lang="en-US" dirty="0" err="1"/>
              <a:t>ve</a:t>
            </a:r>
            <a:r>
              <a:rPr lang="en-US" dirty="0"/>
              <a:t> </a:t>
            </a:r>
            <a:r>
              <a:rPr lang="en-US" dirty="0" err="1"/>
              <a:t>bu</a:t>
            </a:r>
            <a:r>
              <a:rPr lang="tr-TR" dirty="0" err="1"/>
              <a:t>lun</a:t>
            </a:r>
            <a:r>
              <a:rPr lang="en-US" dirty="0" err="1"/>
              <a:t>duğ</a:t>
            </a:r>
            <a:r>
              <a:rPr lang="tr-TR" dirty="0"/>
              <a:t>u</a:t>
            </a:r>
            <a:r>
              <a:rPr lang="en-US" dirty="0"/>
              <a:t> or</a:t>
            </a:r>
            <a:r>
              <a:rPr lang="tr-TR" dirty="0"/>
              <a:t>tamdaki</a:t>
            </a:r>
            <a:r>
              <a:rPr lang="en-US" dirty="0"/>
              <a:t> </a:t>
            </a:r>
            <a:r>
              <a:rPr lang="en-US" dirty="0" err="1"/>
              <a:t>manzara</a:t>
            </a:r>
            <a:r>
              <a:rPr lang="en-US" dirty="0"/>
              <a:t> </a:t>
            </a:r>
            <a:r>
              <a:rPr lang="en-US" dirty="0" err="1"/>
              <a:t>ve</a:t>
            </a:r>
            <a:r>
              <a:rPr lang="en-US" dirty="0"/>
              <a:t> </a:t>
            </a:r>
            <a:r>
              <a:rPr lang="en-US" dirty="0" err="1"/>
              <a:t>renklerle</a:t>
            </a:r>
            <a:r>
              <a:rPr lang="en-US" dirty="0"/>
              <a:t> </a:t>
            </a:r>
            <a:r>
              <a:rPr lang="en-US" dirty="0" err="1"/>
              <a:t>uyumlu</a:t>
            </a:r>
            <a:r>
              <a:rPr lang="en-US" dirty="0"/>
              <a:t> </a:t>
            </a:r>
            <a:r>
              <a:rPr lang="en-US" dirty="0" err="1"/>
              <a:t>olmalı</a:t>
            </a:r>
            <a:endParaRPr lang="tr-TR" dirty="0"/>
          </a:p>
          <a:p>
            <a:pPr>
              <a:lnSpc>
                <a:spcPct val="150000"/>
              </a:lnSpc>
            </a:pPr>
            <a:r>
              <a:rPr lang="en-US" dirty="0"/>
              <a:t>Uz</a:t>
            </a:r>
            <a:r>
              <a:rPr lang="tr-TR" dirty="0"/>
              <a:t>u</a:t>
            </a:r>
            <a:r>
              <a:rPr lang="en-US" dirty="0"/>
              <a:t>n </a:t>
            </a:r>
            <a:r>
              <a:rPr lang="en-US" dirty="0" err="1"/>
              <a:t>dönemde</a:t>
            </a:r>
            <a:r>
              <a:rPr lang="en-US" dirty="0"/>
              <a:t> </a:t>
            </a:r>
            <a:r>
              <a:rPr lang="en-US" dirty="0" err="1"/>
              <a:t>su</a:t>
            </a:r>
            <a:r>
              <a:rPr lang="en-US" dirty="0"/>
              <a:t> </a:t>
            </a:r>
            <a:r>
              <a:rPr lang="en-US" dirty="0" err="1"/>
              <a:t>gereksinimini</a:t>
            </a:r>
            <a:r>
              <a:rPr lang="en-US" dirty="0"/>
              <a:t> </a:t>
            </a:r>
            <a:r>
              <a:rPr lang="en-US" dirty="0" err="1"/>
              <a:t>karşılayacak</a:t>
            </a:r>
            <a:r>
              <a:rPr lang="en-US" dirty="0"/>
              <a:t> </a:t>
            </a:r>
            <a:r>
              <a:rPr lang="en-US" dirty="0" err="1"/>
              <a:t>ve</a:t>
            </a:r>
            <a:r>
              <a:rPr lang="en-US" dirty="0"/>
              <a:t> </a:t>
            </a:r>
            <a:r>
              <a:rPr lang="en-US" dirty="0" err="1"/>
              <a:t>su</a:t>
            </a:r>
            <a:r>
              <a:rPr lang="en-US" dirty="0"/>
              <a:t> </a:t>
            </a:r>
            <a:r>
              <a:rPr lang="en-US" dirty="0" err="1"/>
              <a:t>tüketimini</a:t>
            </a:r>
            <a:r>
              <a:rPr lang="en-US" dirty="0"/>
              <a:t> </a:t>
            </a:r>
            <a:r>
              <a:rPr lang="tr-TR" dirty="0"/>
              <a:t>azaltacak</a:t>
            </a:r>
            <a:r>
              <a:rPr lang="en-US" dirty="0"/>
              <a:t> </a:t>
            </a:r>
            <a:r>
              <a:rPr lang="en-US" dirty="0" err="1"/>
              <a:t>alternatifleri</a:t>
            </a:r>
            <a:r>
              <a:rPr lang="en-US" dirty="0"/>
              <a:t> </a:t>
            </a:r>
            <a:r>
              <a:rPr lang="en-US" dirty="0" err="1"/>
              <a:t>kullanmalı</a:t>
            </a:r>
            <a:endParaRPr lang="tr-TR" dirty="0"/>
          </a:p>
        </p:txBody>
      </p:sp>
    </p:spTree>
    <p:extLst>
      <p:ext uri="{BB962C8B-B14F-4D97-AF65-F5344CB8AC3E}">
        <p14:creationId xmlns:p14="http://schemas.microsoft.com/office/powerpoint/2010/main" val="4214032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00235BD-9257-01CF-E0D5-1155FDF9AAC6}"/>
              </a:ext>
            </a:extLst>
          </p:cNvPr>
          <p:cNvSpPr>
            <a:spLocks noGrp="1"/>
          </p:cNvSpPr>
          <p:nvPr>
            <p:ph idx="1"/>
          </p:nvPr>
        </p:nvSpPr>
        <p:spPr/>
        <p:txBody>
          <a:bodyPr/>
          <a:lstStyle/>
          <a:p>
            <a:pPr algn="just">
              <a:lnSpc>
                <a:spcPct val="150000"/>
              </a:lnSpc>
            </a:pPr>
            <a:r>
              <a:rPr lang="en-US" dirty="0" err="1"/>
              <a:t>Yerel</a:t>
            </a:r>
            <a:r>
              <a:rPr lang="en-US" dirty="0"/>
              <a:t> </a:t>
            </a:r>
            <a:r>
              <a:rPr lang="en-US" dirty="0" err="1"/>
              <a:t>toplum</a:t>
            </a:r>
            <a:r>
              <a:rPr lang="en-US" dirty="0"/>
              <a:t> </a:t>
            </a:r>
            <a:r>
              <a:rPr lang="en-US" dirty="0" err="1"/>
              <a:t>ile</a:t>
            </a:r>
            <a:r>
              <a:rPr lang="en-US" dirty="0"/>
              <a:t> </a:t>
            </a:r>
            <a:r>
              <a:rPr lang="en-US" dirty="0" err="1"/>
              <a:t>birlikte</a:t>
            </a:r>
            <a:r>
              <a:rPr lang="en-US" dirty="0"/>
              <a:t> </a:t>
            </a:r>
            <a:r>
              <a:rPr lang="en-US" dirty="0" err="1"/>
              <a:t>çalışmak</a:t>
            </a:r>
            <a:r>
              <a:rPr lang="en-US" dirty="0"/>
              <a:t> </a:t>
            </a:r>
            <a:r>
              <a:rPr lang="en-US" dirty="0" err="1"/>
              <a:t>için</a:t>
            </a:r>
            <a:r>
              <a:rPr lang="en-US" dirty="0"/>
              <a:t> </a:t>
            </a:r>
            <a:r>
              <a:rPr lang="en-US" dirty="0" err="1"/>
              <a:t>çaba</a:t>
            </a:r>
            <a:r>
              <a:rPr lang="en-US" dirty="0"/>
              <a:t> </a:t>
            </a:r>
            <a:r>
              <a:rPr lang="en-US" dirty="0" err="1"/>
              <a:t>göstermeli</a:t>
            </a:r>
            <a:endParaRPr lang="tr-TR" dirty="0"/>
          </a:p>
          <a:p>
            <a:pPr algn="just">
              <a:lnSpc>
                <a:spcPct val="150000"/>
              </a:lnSpc>
            </a:pPr>
            <a:r>
              <a:rPr lang="en-US" dirty="0" err="1"/>
              <a:t>Bulundukları</a:t>
            </a:r>
            <a:r>
              <a:rPr lang="en-US" dirty="0"/>
              <a:t> </a:t>
            </a:r>
            <a:r>
              <a:rPr lang="en-US" dirty="0" err="1"/>
              <a:t>yörenin</a:t>
            </a:r>
            <a:r>
              <a:rPr lang="en-US" dirty="0"/>
              <a:t> </a:t>
            </a:r>
            <a:r>
              <a:rPr lang="en-US" dirty="0" err="1"/>
              <a:t>doğal</a:t>
            </a:r>
            <a:r>
              <a:rPr lang="en-US" dirty="0"/>
              <a:t> </a:t>
            </a:r>
            <a:r>
              <a:rPr lang="en-US" dirty="0" err="1"/>
              <a:t>ve</a:t>
            </a:r>
            <a:r>
              <a:rPr lang="en-US" dirty="0"/>
              <a:t> </a:t>
            </a:r>
            <a:r>
              <a:rPr lang="en-US" dirty="0" err="1"/>
              <a:t>kültürel</a:t>
            </a:r>
            <a:r>
              <a:rPr lang="en-US" dirty="0"/>
              <a:t> </a:t>
            </a:r>
            <a:r>
              <a:rPr lang="en-US" dirty="0" err="1"/>
              <a:t>çevresi</a:t>
            </a:r>
            <a:r>
              <a:rPr lang="en-US" dirty="0"/>
              <a:t> </a:t>
            </a:r>
            <a:r>
              <a:rPr lang="en-US" dirty="0" err="1"/>
              <a:t>hakkında</a:t>
            </a:r>
            <a:r>
              <a:rPr lang="en-US" dirty="0"/>
              <a:t> </a:t>
            </a:r>
            <a:r>
              <a:rPr lang="en-US" dirty="0" err="1"/>
              <a:t>çalışanlarını</a:t>
            </a:r>
            <a:r>
              <a:rPr lang="en-US" dirty="0"/>
              <a:t> hem de </a:t>
            </a:r>
            <a:r>
              <a:rPr lang="en-US" dirty="0" err="1"/>
              <a:t>turistleri</a:t>
            </a:r>
            <a:r>
              <a:rPr lang="en-US" dirty="0"/>
              <a:t> </a:t>
            </a:r>
            <a:r>
              <a:rPr lang="en-US" dirty="0" err="1"/>
              <a:t>eğitecek</a:t>
            </a:r>
            <a:r>
              <a:rPr lang="en-US" dirty="0"/>
              <a:t> </a:t>
            </a:r>
            <a:r>
              <a:rPr lang="en-US" dirty="0" err="1"/>
              <a:t>programlar</a:t>
            </a:r>
            <a:r>
              <a:rPr lang="en-US" dirty="0"/>
              <a:t> </a:t>
            </a:r>
            <a:r>
              <a:rPr lang="en-US" dirty="0" err="1"/>
              <a:t>sunmalı</a:t>
            </a:r>
            <a:endParaRPr lang="tr-TR" dirty="0"/>
          </a:p>
          <a:p>
            <a:pPr algn="just">
              <a:lnSpc>
                <a:spcPct val="150000"/>
              </a:lnSpc>
            </a:pPr>
            <a:r>
              <a:rPr lang="en-US" dirty="0" err="1"/>
              <a:t>Araştırma</a:t>
            </a:r>
            <a:r>
              <a:rPr lang="en-US" dirty="0"/>
              <a:t> </a:t>
            </a:r>
            <a:r>
              <a:rPr lang="en-US" dirty="0" err="1"/>
              <a:t>programla</a:t>
            </a:r>
            <a:r>
              <a:rPr lang="tr-TR" dirty="0" err="1"/>
              <a:t>rı</a:t>
            </a:r>
            <a:r>
              <a:rPr lang="en-US" dirty="0"/>
              <a:t> </a:t>
            </a:r>
            <a:r>
              <a:rPr lang="en-US" dirty="0" err="1"/>
              <a:t>vasıtası</a:t>
            </a:r>
            <a:r>
              <a:rPr lang="en-US" dirty="0"/>
              <a:t> </a:t>
            </a:r>
            <a:r>
              <a:rPr lang="en-US" dirty="0" err="1"/>
              <a:t>ile</a:t>
            </a:r>
            <a:r>
              <a:rPr lang="en-US" dirty="0"/>
              <a:t> </a:t>
            </a:r>
            <a:r>
              <a:rPr lang="en-US" dirty="0" err="1"/>
              <a:t>sürdürülebilir</a:t>
            </a:r>
            <a:r>
              <a:rPr lang="en-US" dirty="0"/>
              <a:t> </a:t>
            </a:r>
            <a:r>
              <a:rPr lang="en-US" dirty="0" err="1"/>
              <a:t>yerel</a:t>
            </a:r>
            <a:r>
              <a:rPr lang="en-US" dirty="0"/>
              <a:t> </a:t>
            </a:r>
            <a:r>
              <a:rPr lang="en-US" dirty="0" err="1"/>
              <a:t>gelişmeye</a:t>
            </a:r>
            <a:r>
              <a:rPr lang="en-US" dirty="0"/>
              <a:t> </a:t>
            </a:r>
            <a:r>
              <a:rPr lang="en-US" dirty="0" err="1"/>
              <a:t>sağlamalıdır</a:t>
            </a:r>
            <a:endParaRPr lang="tr-TR" dirty="0"/>
          </a:p>
        </p:txBody>
      </p:sp>
    </p:spTree>
    <p:extLst>
      <p:ext uri="{BB962C8B-B14F-4D97-AF65-F5344CB8AC3E}">
        <p14:creationId xmlns:p14="http://schemas.microsoft.com/office/powerpoint/2010/main" val="458517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C909F3-34B0-F2DF-F448-FD5CD67426B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6EF6C379-6585-0C83-E839-08A78C84AC8F}"/>
              </a:ext>
            </a:extLst>
          </p:cNvPr>
          <p:cNvSpPr>
            <a:spLocks noGrp="1"/>
          </p:cNvSpPr>
          <p:nvPr>
            <p:ph idx="1"/>
          </p:nvPr>
        </p:nvSpPr>
        <p:spPr/>
        <p:txBody>
          <a:bodyPr/>
          <a:lstStyle/>
          <a:p>
            <a:endParaRPr lang="tr-TR"/>
          </a:p>
        </p:txBody>
      </p:sp>
      <p:pic>
        <p:nvPicPr>
          <p:cNvPr id="12290" name="Picture 2" descr="Ecolodge Bukit Lawang - Aktuelle Bewertungen, Angebote &amp; Fotos 2025 -  Expedia.de">
            <a:extLst>
              <a:ext uri="{FF2B5EF4-FFF2-40B4-BE49-F238E27FC236}">
                <a16:creationId xmlns:a16="http://schemas.microsoft.com/office/drawing/2014/main" id="{55F5667A-7495-5DC2-1D56-B6489C0F08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690563"/>
            <a:ext cx="8229600" cy="547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738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3321"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13323" name="Group 13322">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13324" name="Oval 13323">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325" name="Freeform: Shape 13324">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3326" name="Freeform: Shape 13325">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3327" name="Freeform: Shape 13326">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a:p>
          </p:txBody>
        </p:sp>
        <p:sp>
          <p:nvSpPr>
            <p:cNvPr id="13328"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3330"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13332" name="Background Fill">
            <a:extLst>
              <a:ext uri="{FF2B5EF4-FFF2-40B4-BE49-F238E27FC236}">
                <a16:creationId xmlns:a16="http://schemas.microsoft.com/office/drawing/2014/main" id="{B6D694DB-A3FC-4F14-A225-17BEBA44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13314" name="Picture 2" descr="Photos of the world's best ecolodges | National Geographic">
            <a:extLst>
              <a:ext uri="{FF2B5EF4-FFF2-40B4-BE49-F238E27FC236}">
                <a16:creationId xmlns:a16="http://schemas.microsoft.com/office/drawing/2014/main" id="{C597CD0C-E045-E180-25C4-4C7A9F0640CF}"/>
              </a:ext>
            </a:extLst>
          </p:cNvPr>
          <p:cNvPicPr>
            <a:picLocks noGrp="1" noChangeAspect="1" noChangeArrowheads="1"/>
          </p:cNvPicPr>
          <p:nvPr>
            <p:ph idx="1"/>
          </p:nvPr>
        </p:nvPicPr>
        <p:blipFill>
          <a:blip r:embed="rId3">
            <a:alphaModFix/>
            <a:extLst>
              <a:ext uri="{28A0092B-C50C-407E-A947-70E740481C1C}">
                <a14:useLocalDpi xmlns:a14="http://schemas.microsoft.com/office/drawing/2010/main" val="0"/>
              </a:ext>
            </a:extLst>
          </a:blip>
          <a:srcRect r="25"/>
          <a:stretch>
            <a:fillRect/>
          </a:stretch>
        </p:blipFill>
        <p:spPr bwMode="auto">
          <a:xfrm>
            <a:off x="1530" y="10"/>
            <a:ext cx="1218894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211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71"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073" name="Color Fill">
            <a:extLst>
              <a:ext uri="{FF2B5EF4-FFF2-40B4-BE49-F238E27FC236}">
                <a16:creationId xmlns:a16="http://schemas.microsoft.com/office/drawing/2014/main" id="{F74280F7-820D-43DE-BE07-57E20B271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075" name="Group 1074">
            <a:extLst>
              <a:ext uri="{FF2B5EF4-FFF2-40B4-BE49-F238E27FC236}">
                <a16:creationId xmlns:a16="http://schemas.microsoft.com/office/drawing/2014/main" id="{64DF4CF6-21BD-4880-B6D5-28B765DB52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96623" y="623464"/>
            <a:ext cx="2985476" cy="6234536"/>
            <a:chOff x="9196623" y="623464"/>
            <a:chExt cx="2985476" cy="6234536"/>
          </a:xfrm>
        </p:grpSpPr>
        <p:sp>
          <p:nvSpPr>
            <p:cNvPr id="1076" name="Oval 1075">
              <a:extLst>
                <a:ext uri="{FF2B5EF4-FFF2-40B4-BE49-F238E27FC236}">
                  <a16:creationId xmlns:a16="http://schemas.microsoft.com/office/drawing/2014/main" id="{482E88F7-900F-4B73-9E41-31F227CEA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04993" y="3584499"/>
              <a:ext cx="491650" cy="491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Oval 1076">
              <a:extLst>
                <a:ext uri="{FF2B5EF4-FFF2-40B4-BE49-F238E27FC236}">
                  <a16:creationId xmlns:a16="http://schemas.microsoft.com/office/drawing/2014/main" id="{1676C44F-E2B9-405E-B8E0-3C793D16A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86258" y="623464"/>
              <a:ext cx="273097" cy="273097"/>
            </a:xfrm>
            <a:prstGeom prst="ellipse">
              <a:avLst/>
            </a:prstGeom>
            <a:solidFill>
              <a:schemeClr val="accent1">
                <a:lumMod val="60000"/>
                <a:lumOff val="40000"/>
              </a:schemeClr>
            </a:solidFill>
            <a:ln w="9331" cap="flat">
              <a:noFill/>
              <a:prstDash val="solid"/>
              <a:miter/>
            </a:ln>
          </p:spPr>
          <p:txBody>
            <a:bodyPr rtlCol="0" anchor="ctr"/>
            <a:lstStyle/>
            <a:p>
              <a:endParaRPr lang="en-US">
                <a:solidFill>
                  <a:schemeClr val="tx1"/>
                </a:solidFill>
              </a:endParaRPr>
            </a:p>
          </p:txBody>
        </p:sp>
        <p:sp>
          <p:nvSpPr>
            <p:cNvPr id="1078" name="Freeform: Shape 1077">
              <a:extLst>
                <a:ext uri="{FF2B5EF4-FFF2-40B4-BE49-F238E27FC236}">
                  <a16:creationId xmlns:a16="http://schemas.microsoft.com/office/drawing/2014/main" id="{F545D41C-E5A5-4819-BFC0-7330B7CBA9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96623" y="4005252"/>
              <a:ext cx="2985476" cy="2852748"/>
            </a:xfrm>
            <a:custGeom>
              <a:avLst/>
              <a:gdLst>
                <a:gd name="connsiteX0" fmla="*/ 0 w 2985476"/>
                <a:gd name="connsiteY0" fmla="*/ 0 h 2852748"/>
                <a:gd name="connsiteX1" fmla="*/ 1515859 w 2985476"/>
                <a:gd name="connsiteY1" fmla="*/ 0 h 2852748"/>
                <a:gd name="connsiteX2" fmla="*/ 2967827 w 2985476"/>
                <a:gd name="connsiteY2" fmla="*/ 1068219 h 2852748"/>
                <a:gd name="connsiteX3" fmla="*/ 2985476 w 2985476"/>
                <a:gd name="connsiteY3" fmla="*/ 1136858 h 2852748"/>
                <a:gd name="connsiteX4" fmla="*/ 2985476 w 2985476"/>
                <a:gd name="connsiteY4" fmla="*/ 2852748 h 2852748"/>
                <a:gd name="connsiteX5" fmla="*/ 795771 w 2985476"/>
                <a:gd name="connsiteY5" fmla="*/ 2852748 h 2852748"/>
                <a:gd name="connsiteX6" fmla="*/ 795640 w 2985476"/>
                <a:gd name="connsiteY6" fmla="*/ 2852685 h 2852748"/>
                <a:gd name="connsiteX7" fmla="*/ 0 w 2985476"/>
                <a:gd name="connsiteY7" fmla="*/ 1515859 h 285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5476" h="2852748">
                  <a:moveTo>
                    <a:pt x="0" y="0"/>
                  </a:moveTo>
                  <a:lnTo>
                    <a:pt x="1515859" y="0"/>
                  </a:lnTo>
                  <a:cubicBezTo>
                    <a:pt x="2198081" y="0"/>
                    <a:pt x="2775340" y="449343"/>
                    <a:pt x="2967827" y="1068219"/>
                  </a:cubicBezTo>
                  <a:lnTo>
                    <a:pt x="2985476" y="1136858"/>
                  </a:lnTo>
                  <a:lnTo>
                    <a:pt x="2985476" y="2852748"/>
                  </a:lnTo>
                  <a:lnTo>
                    <a:pt x="795771" y="2852748"/>
                  </a:lnTo>
                  <a:lnTo>
                    <a:pt x="795640" y="2852685"/>
                  </a:lnTo>
                  <a:cubicBezTo>
                    <a:pt x="321719" y="2595238"/>
                    <a:pt x="0" y="2093124"/>
                    <a:pt x="0" y="1515859"/>
                  </a:cubicBezTo>
                  <a:close/>
                </a:path>
              </a:pathLst>
            </a:custGeom>
            <a:solidFill>
              <a:schemeClr val="tx2">
                <a:lumMod val="25000"/>
                <a:lumOff val="75000"/>
                <a:alpha val="20000"/>
              </a:schemeClr>
            </a:solidFill>
            <a:ln w="209550" cap="flat">
              <a:noFill/>
              <a:prstDash val="solid"/>
              <a:miter/>
            </a:ln>
          </p:spPr>
          <p:txBody>
            <a:bodyPr wrap="square" rtlCol="0" anchor="ctr">
              <a:noAutofit/>
            </a:bodyPr>
            <a:lstStyle/>
            <a:p>
              <a:endParaRPr lang="en-US">
                <a:solidFill>
                  <a:schemeClr val="tx1"/>
                </a:solidFill>
              </a:endParaRPr>
            </a:p>
          </p:txBody>
        </p:sp>
      </p:grpSp>
      <p:sp>
        <p:nvSpPr>
          <p:cNvPr id="1080"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3" name="İçerik Yer Tutucusu 2">
            <a:extLst>
              <a:ext uri="{FF2B5EF4-FFF2-40B4-BE49-F238E27FC236}">
                <a16:creationId xmlns:a16="http://schemas.microsoft.com/office/drawing/2014/main" id="{F819EC36-F767-DE55-F830-B09FF112E46D}"/>
              </a:ext>
            </a:extLst>
          </p:cNvPr>
          <p:cNvSpPr>
            <a:spLocks noGrp="1"/>
          </p:cNvSpPr>
          <p:nvPr>
            <p:ph idx="1"/>
          </p:nvPr>
        </p:nvSpPr>
        <p:spPr>
          <a:xfrm>
            <a:off x="387968" y="1055799"/>
            <a:ext cx="4876800" cy="3870325"/>
          </a:xfrm>
        </p:spPr>
        <p:txBody>
          <a:bodyPr>
            <a:noAutofit/>
          </a:bodyPr>
          <a:lstStyle/>
          <a:p>
            <a:r>
              <a:rPr lang="en-US" sz="2800" dirty="0" err="1"/>
              <a:t>Avustralya</a:t>
            </a:r>
            <a:r>
              <a:rPr lang="en-US" sz="2800" dirty="0"/>
              <a:t>, </a:t>
            </a:r>
            <a:endParaRPr lang="tr-TR" sz="2800" dirty="0"/>
          </a:p>
          <a:p>
            <a:r>
              <a:rPr lang="en-US" sz="2800" dirty="0"/>
              <a:t>Kenya, </a:t>
            </a:r>
            <a:endParaRPr lang="tr-TR" sz="2800" dirty="0"/>
          </a:p>
          <a:p>
            <a:r>
              <a:rPr lang="en-US" sz="2800" dirty="0"/>
              <a:t>Kosta Rika, </a:t>
            </a:r>
            <a:endParaRPr lang="tr-TR" sz="2800" dirty="0"/>
          </a:p>
          <a:p>
            <a:r>
              <a:rPr lang="en-US" sz="2800" dirty="0"/>
              <a:t>Belize </a:t>
            </a:r>
            <a:r>
              <a:rPr lang="en-US" sz="2800" dirty="0" err="1"/>
              <a:t>gibi</a:t>
            </a:r>
            <a:r>
              <a:rPr lang="en-US" sz="2800" dirty="0"/>
              <a:t> </a:t>
            </a:r>
            <a:endParaRPr lang="tr-TR" sz="2800" dirty="0"/>
          </a:p>
          <a:p>
            <a:endParaRPr lang="tr-TR" sz="2800" dirty="0"/>
          </a:p>
          <a:p>
            <a:pPr algn="just">
              <a:lnSpc>
                <a:spcPct val="150000"/>
              </a:lnSpc>
            </a:pPr>
            <a:r>
              <a:rPr lang="en-US" sz="2800" dirty="0" err="1"/>
              <a:t>ekoturizmden</a:t>
            </a:r>
            <a:r>
              <a:rPr lang="en-US" sz="2800" dirty="0"/>
              <a:t> </a:t>
            </a:r>
            <a:r>
              <a:rPr lang="en-US" sz="2800" dirty="0" err="1"/>
              <a:t>önemli</a:t>
            </a:r>
            <a:r>
              <a:rPr lang="en-US" sz="2800" dirty="0"/>
              <a:t> </a:t>
            </a:r>
            <a:r>
              <a:rPr lang="en-US" sz="2800" dirty="0" err="1"/>
              <a:t>miktarda</a:t>
            </a:r>
            <a:r>
              <a:rPr lang="en-US" sz="2800" dirty="0"/>
              <a:t> </a:t>
            </a:r>
            <a:r>
              <a:rPr lang="en-US" sz="2800" dirty="0" err="1"/>
              <a:t>gelir</a:t>
            </a:r>
            <a:r>
              <a:rPr lang="en-US" sz="2800" dirty="0"/>
              <a:t> </a:t>
            </a:r>
            <a:r>
              <a:rPr lang="en-US" sz="2800" dirty="0" err="1"/>
              <a:t>elde</a:t>
            </a:r>
            <a:r>
              <a:rPr lang="en-US" sz="2800" dirty="0"/>
              <a:t> </a:t>
            </a:r>
            <a:r>
              <a:rPr lang="en-US" sz="2800" dirty="0" err="1"/>
              <a:t>eden</a:t>
            </a:r>
            <a:r>
              <a:rPr lang="en-US" sz="2800" dirty="0"/>
              <a:t> </a:t>
            </a:r>
            <a:r>
              <a:rPr lang="en-US" sz="2800" dirty="0" err="1"/>
              <a:t>bir</a:t>
            </a:r>
            <a:r>
              <a:rPr lang="en-US" sz="2800" dirty="0"/>
              <a:t> </a:t>
            </a:r>
            <a:r>
              <a:rPr lang="en-US" sz="2800" dirty="0" err="1"/>
              <a:t>çok</a:t>
            </a:r>
            <a:r>
              <a:rPr lang="en-US" sz="2800" dirty="0"/>
              <a:t> </a:t>
            </a:r>
            <a:r>
              <a:rPr lang="en-US" sz="2800" dirty="0" err="1"/>
              <a:t>ülke</a:t>
            </a:r>
            <a:r>
              <a:rPr lang="en-US" sz="2800" dirty="0"/>
              <a:t> </a:t>
            </a:r>
            <a:r>
              <a:rPr lang="en-US" sz="2800" dirty="0" err="1"/>
              <a:t>gelişmiş</a:t>
            </a:r>
            <a:r>
              <a:rPr lang="en-US" sz="2800" dirty="0"/>
              <a:t> </a:t>
            </a:r>
            <a:r>
              <a:rPr lang="en-US" sz="2800" dirty="0" err="1"/>
              <a:t>bir</a:t>
            </a:r>
            <a:r>
              <a:rPr lang="en-US" sz="2800" dirty="0"/>
              <a:t> </a:t>
            </a:r>
            <a:r>
              <a:rPr lang="en-US" sz="2800" dirty="0" err="1"/>
              <a:t>ekoturizm</a:t>
            </a:r>
            <a:r>
              <a:rPr lang="en-US" sz="2800" dirty="0"/>
              <a:t> </a:t>
            </a:r>
            <a:r>
              <a:rPr lang="en-US" sz="2800" dirty="0" err="1"/>
              <a:t>endüstrisine</a:t>
            </a:r>
            <a:r>
              <a:rPr lang="en-US" sz="2800" dirty="0"/>
              <a:t> </a:t>
            </a:r>
            <a:r>
              <a:rPr lang="en-US" sz="2800" dirty="0" err="1"/>
              <a:t>sahiptirler</a:t>
            </a:r>
            <a:r>
              <a:rPr lang="en-US" sz="2800" dirty="0"/>
              <a:t>.</a:t>
            </a:r>
            <a:endParaRPr lang="tr-TR" sz="2800" dirty="0"/>
          </a:p>
        </p:txBody>
      </p:sp>
      <p:pic>
        <p:nvPicPr>
          <p:cNvPr id="1032" name="Picture 8" descr="Where the rainforest meets the reef: 5 incredible places to visit in Belize  | National Geographic">
            <a:extLst>
              <a:ext uri="{FF2B5EF4-FFF2-40B4-BE49-F238E27FC236}">
                <a16:creationId xmlns:a16="http://schemas.microsoft.com/office/drawing/2014/main" id="{B2C5301B-B813-3401-E2B7-0891C3ABE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308" r="8694" b="3"/>
          <a:stretch>
            <a:fillRect/>
          </a:stretch>
        </p:blipFill>
        <p:spPr bwMode="auto">
          <a:xfrm>
            <a:off x="5741125" y="499575"/>
            <a:ext cx="3320008" cy="3320007"/>
          </a:xfrm>
          <a:custGeom>
            <a:avLst/>
            <a:gdLst/>
            <a:ahLst/>
            <a:cxnLst/>
            <a:rect l="l" t="t" r="r" b="b"/>
            <a:pathLst>
              <a:path w="3646992" h="3646991">
                <a:moveTo>
                  <a:pt x="0" y="0"/>
                </a:moveTo>
                <a:lnTo>
                  <a:pt x="1820818" y="0"/>
                </a:lnTo>
                <a:cubicBezTo>
                  <a:pt x="2829397" y="0"/>
                  <a:pt x="3646992" y="817595"/>
                  <a:pt x="3646992" y="1826174"/>
                </a:cubicBezTo>
                <a:lnTo>
                  <a:pt x="3646992" y="3646991"/>
                </a:lnTo>
                <a:lnTo>
                  <a:pt x="1826174" y="3646991"/>
                </a:lnTo>
                <a:cubicBezTo>
                  <a:pt x="817595" y="3646991"/>
                  <a:pt x="0" y="2829396"/>
                  <a:pt x="0" y="1820817"/>
                </a:cubicBez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Kosta Rika Rehberi: Doğanın ve Huzurun Ülkesi">
            <a:extLst>
              <a:ext uri="{FF2B5EF4-FFF2-40B4-BE49-F238E27FC236}">
                <a16:creationId xmlns:a16="http://schemas.microsoft.com/office/drawing/2014/main" id="{171EE01D-227E-C706-9659-E1ABF40FE6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376" r="12625" b="2"/>
          <a:stretch>
            <a:fillRect/>
          </a:stretch>
        </p:blipFill>
        <p:spPr bwMode="auto">
          <a:xfrm>
            <a:off x="9232224" y="1189185"/>
            <a:ext cx="2641141" cy="2641141"/>
          </a:xfrm>
          <a:custGeom>
            <a:avLst/>
            <a:gdLst/>
            <a:ahLst/>
            <a:cxnLst/>
            <a:rect l="l" t="t" r="r" b="b"/>
            <a:pathLst>
              <a:path w="1946957" h="1946957">
                <a:moveTo>
                  <a:pt x="974908" y="0"/>
                </a:moveTo>
                <a:lnTo>
                  <a:pt x="1946957" y="0"/>
                </a:lnTo>
                <a:lnTo>
                  <a:pt x="1946957" y="972049"/>
                </a:lnTo>
                <a:cubicBezTo>
                  <a:pt x="1946957" y="1510482"/>
                  <a:pt x="1510481" y="1946957"/>
                  <a:pt x="972049" y="1946957"/>
                </a:cubicBezTo>
                <a:lnTo>
                  <a:pt x="0" y="1946957"/>
                </a:lnTo>
                <a:lnTo>
                  <a:pt x="0" y="974909"/>
                </a:lnTo>
                <a:cubicBezTo>
                  <a:pt x="0" y="436476"/>
                  <a:pt x="436475" y="0"/>
                  <a:pt x="974908" y="0"/>
                </a:cubicBez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Kenya'da Gezilecek Şehirler | obilet.com - Blog">
            <a:extLst>
              <a:ext uri="{FF2B5EF4-FFF2-40B4-BE49-F238E27FC236}">
                <a16:creationId xmlns:a16="http://schemas.microsoft.com/office/drawing/2014/main" id="{A8A4FFD3-DA40-7AB8-8736-B33637421A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2475" r="7523" b="4"/>
          <a:stretch>
            <a:fillRect/>
          </a:stretch>
        </p:blipFill>
        <p:spPr bwMode="auto">
          <a:xfrm>
            <a:off x="5829515" y="4005250"/>
            <a:ext cx="3233380" cy="2859322"/>
          </a:xfrm>
          <a:custGeom>
            <a:avLst/>
            <a:gdLst/>
            <a:ahLst/>
            <a:cxnLst/>
            <a:rect l="l" t="t" r="r" b="b"/>
            <a:pathLst>
              <a:path w="3316319" h="2932666">
                <a:moveTo>
                  <a:pt x="1660595" y="0"/>
                </a:moveTo>
                <a:lnTo>
                  <a:pt x="3316319" y="0"/>
                </a:lnTo>
                <a:lnTo>
                  <a:pt x="3316319" y="1646632"/>
                </a:lnTo>
                <a:cubicBezTo>
                  <a:pt x="3316319" y="2159685"/>
                  <a:pt x="3081083" y="2618091"/>
                  <a:pt x="2712021" y="2920995"/>
                </a:cubicBezTo>
                <a:lnTo>
                  <a:pt x="2696327" y="2932666"/>
                </a:lnTo>
                <a:lnTo>
                  <a:pt x="0" y="2932666"/>
                </a:lnTo>
                <a:lnTo>
                  <a:pt x="0" y="1651476"/>
                </a:lnTo>
                <a:cubicBezTo>
                  <a:pt x="0" y="739381"/>
                  <a:pt x="743464" y="0"/>
                  <a:pt x="1660595" y="0"/>
                </a:cubicBez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Sydney &amp; Melbourne Tour: 6 Nights &amp; 7 Days Adventure – Grab Your Spot!">
            <a:extLst>
              <a:ext uri="{FF2B5EF4-FFF2-40B4-BE49-F238E27FC236}">
                <a16:creationId xmlns:a16="http://schemas.microsoft.com/office/drawing/2014/main" id="{958E8257-60A8-883C-47B0-8F6CDB4A78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725" r="23274"/>
          <a:stretch>
            <a:fillRect/>
          </a:stretch>
        </p:blipFill>
        <p:spPr bwMode="auto">
          <a:xfrm>
            <a:off x="9374158" y="4176896"/>
            <a:ext cx="2681105" cy="2681104"/>
          </a:xfrm>
          <a:custGeom>
            <a:avLst/>
            <a:gdLst/>
            <a:ahLst/>
            <a:cxnLst/>
            <a:rect l="l" t="t" r="r" b="b"/>
            <a:pathLst>
              <a:path w="3646992" h="3646991">
                <a:moveTo>
                  <a:pt x="0" y="0"/>
                </a:moveTo>
                <a:lnTo>
                  <a:pt x="1820818" y="0"/>
                </a:lnTo>
                <a:cubicBezTo>
                  <a:pt x="2829397" y="0"/>
                  <a:pt x="3646992" y="817595"/>
                  <a:pt x="3646992" y="1826174"/>
                </a:cubicBezTo>
                <a:lnTo>
                  <a:pt x="3646992" y="3646991"/>
                </a:lnTo>
                <a:lnTo>
                  <a:pt x="1826174" y="3646991"/>
                </a:lnTo>
                <a:cubicBezTo>
                  <a:pt x="817595" y="3646991"/>
                  <a:pt x="0" y="2829396"/>
                  <a:pt x="0" y="1820817"/>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190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96B84C-A36A-2F5C-8007-124D225FE971}"/>
              </a:ext>
            </a:extLst>
          </p:cNvPr>
          <p:cNvSpPr>
            <a:spLocks noGrp="1"/>
          </p:cNvSpPr>
          <p:nvPr>
            <p:ph type="title"/>
          </p:nvPr>
        </p:nvSpPr>
        <p:spPr/>
        <p:txBody>
          <a:bodyPr/>
          <a:lstStyle/>
          <a:p>
            <a:pPr algn="ctr"/>
            <a:r>
              <a:rPr lang="tr-TR" b="1" dirty="0"/>
              <a:t>YEREL VE ULUSAL YÖNETİMLER</a:t>
            </a:r>
          </a:p>
        </p:txBody>
      </p:sp>
      <p:sp>
        <p:nvSpPr>
          <p:cNvPr id="3" name="İçerik Yer Tutucusu 2">
            <a:extLst>
              <a:ext uri="{FF2B5EF4-FFF2-40B4-BE49-F238E27FC236}">
                <a16:creationId xmlns:a16="http://schemas.microsoft.com/office/drawing/2014/main" id="{7FA29FF7-DF3F-807D-EA17-0EAF3EFD39E1}"/>
              </a:ext>
            </a:extLst>
          </p:cNvPr>
          <p:cNvSpPr>
            <a:spLocks noGrp="1"/>
          </p:cNvSpPr>
          <p:nvPr>
            <p:ph idx="1"/>
          </p:nvPr>
        </p:nvSpPr>
        <p:spPr/>
        <p:txBody>
          <a:bodyPr/>
          <a:lstStyle/>
          <a:p>
            <a:pPr algn="just">
              <a:lnSpc>
                <a:spcPct val="150000"/>
              </a:lnSpc>
            </a:pPr>
            <a:r>
              <a:rPr lang="en-US" dirty="0" err="1"/>
              <a:t>Ekoturizmin</a:t>
            </a:r>
            <a:r>
              <a:rPr lang="en-US" dirty="0"/>
              <a:t> </a:t>
            </a:r>
            <a:r>
              <a:rPr lang="en-US" dirty="0" err="1"/>
              <a:t>gelişmesinde</a:t>
            </a:r>
            <a:r>
              <a:rPr lang="en-US" dirty="0"/>
              <a:t> </a:t>
            </a:r>
            <a:r>
              <a:rPr lang="en-US" dirty="0" err="1"/>
              <a:t>ulusal</a:t>
            </a:r>
            <a:r>
              <a:rPr lang="en-US" dirty="0"/>
              <a:t> </a:t>
            </a:r>
            <a:r>
              <a:rPr lang="en-US" dirty="0" err="1"/>
              <a:t>ve</a:t>
            </a:r>
            <a:r>
              <a:rPr lang="en-US" dirty="0"/>
              <a:t> </a:t>
            </a:r>
            <a:r>
              <a:rPr lang="en-US" dirty="0" err="1"/>
              <a:t>yerel</a:t>
            </a:r>
            <a:r>
              <a:rPr lang="en-US" dirty="0"/>
              <a:t> </a:t>
            </a:r>
            <a:r>
              <a:rPr lang="en-US" dirty="0" err="1"/>
              <a:t>yönetimlere</a:t>
            </a:r>
            <a:r>
              <a:rPr lang="en-US" dirty="0"/>
              <a:t> </a:t>
            </a:r>
            <a:r>
              <a:rPr lang="en-US" dirty="0" err="1"/>
              <a:t>büyük</a:t>
            </a:r>
            <a:r>
              <a:rPr lang="en-US" baseline="30000" dirty="0"/>
              <a:t> </a:t>
            </a:r>
            <a:r>
              <a:rPr lang="en-US" dirty="0" err="1"/>
              <a:t>sorumluluklar</a:t>
            </a:r>
            <a:r>
              <a:rPr lang="en-US" dirty="0"/>
              <a:t> </a:t>
            </a:r>
            <a:r>
              <a:rPr lang="en-US" dirty="0" err="1"/>
              <a:t>düşmektedir</a:t>
            </a:r>
            <a:r>
              <a:rPr lang="en-US" dirty="0"/>
              <a:t>. </a:t>
            </a:r>
            <a:r>
              <a:rPr lang="en-US" dirty="0" err="1"/>
              <a:t>Devletler</a:t>
            </a:r>
            <a:r>
              <a:rPr lang="en-US" dirty="0"/>
              <a:t> </a:t>
            </a:r>
            <a:r>
              <a:rPr lang="en-US" dirty="0" err="1"/>
              <a:t>öncelikle</a:t>
            </a:r>
            <a:r>
              <a:rPr lang="en-US" dirty="0"/>
              <a:t> </a:t>
            </a:r>
            <a:r>
              <a:rPr lang="en-US" dirty="0" err="1"/>
              <a:t>gerekli</a:t>
            </a:r>
            <a:r>
              <a:rPr lang="en-US" dirty="0"/>
              <a:t> </a:t>
            </a:r>
            <a:r>
              <a:rPr lang="en-US" dirty="0" err="1"/>
              <a:t>politikaları</a:t>
            </a:r>
            <a:r>
              <a:rPr lang="en-US" dirty="0"/>
              <a:t> </a:t>
            </a:r>
            <a:r>
              <a:rPr lang="en-US" dirty="0" err="1"/>
              <a:t>üretmeli</a:t>
            </a:r>
            <a:r>
              <a:rPr lang="en-US" dirty="0"/>
              <a:t>' </a:t>
            </a:r>
            <a:r>
              <a:rPr lang="en-US" dirty="0" err="1"/>
              <a:t>planlı</a:t>
            </a:r>
            <a:r>
              <a:rPr lang="en-US" dirty="0"/>
              <a:t> </a:t>
            </a:r>
            <a:r>
              <a:rPr lang="en-US" dirty="0" err="1"/>
              <a:t>bir</a:t>
            </a:r>
            <a:r>
              <a:rPr lang="en-US" dirty="0"/>
              <a:t> </a:t>
            </a:r>
            <a:r>
              <a:rPr lang="en-US" dirty="0" err="1"/>
              <a:t>şekilde</a:t>
            </a:r>
            <a:r>
              <a:rPr lang="en-US" dirty="0"/>
              <a:t> </a:t>
            </a:r>
            <a:r>
              <a:rPr lang="en-US" dirty="0" err="1"/>
              <a:t>bu</a:t>
            </a:r>
            <a:r>
              <a:rPr lang="en-US" dirty="0"/>
              <a:t> </a:t>
            </a:r>
            <a:r>
              <a:rPr lang="en-US" dirty="0" err="1"/>
              <a:t>gelişmeye</a:t>
            </a:r>
            <a:r>
              <a:rPr lang="en-US" dirty="0"/>
              <a:t> </a:t>
            </a:r>
            <a:r>
              <a:rPr lang="en-US" dirty="0" err="1"/>
              <a:t>destek</a:t>
            </a:r>
            <a:r>
              <a:rPr lang="en-US" dirty="0"/>
              <a:t> </a:t>
            </a:r>
            <a:r>
              <a:rPr lang="en-US" dirty="0" err="1"/>
              <a:t>olmalıdır</a:t>
            </a:r>
            <a:r>
              <a:rPr lang="en-US" dirty="0"/>
              <a:t>. Özel </a:t>
            </a:r>
            <a:r>
              <a:rPr lang="en-US" dirty="0" err="1"/>
              <a:t>girişimcile</a:t>
            </a:r>
            <a:r>
              <a:rPr lang="tr-TR" dirty="0" err="1"/>
              <a:t>ri</a:t>
            </a:r>
            <a:r>
              <a:rPr lang="en-US" dirty="0"/>
              <a:t> </a:t>
            </a:r>
            <a:r>
              <a:rPr lang="en-US" dirty="0" err="1"/>
              <a:t>destekleyecek</a:t>
            </a:r>
            <a:r>
              <a:rPr lang="en-US" dirty="0"/>
              <a:t>, </a:t>
            </a:r>
            <a:r>
              <a:rPr lang="en-US" dirty="0" err="1"/>
              <a:t>gerekli</a:t>
            </a:r>
            <a:r>
              <a:rPr lang="en-US" dirty="0"/>
              <a:t> </a:t>
            </a:r>
            <a:r>
              <a:rPr lang="en-US" dirty="0" err="1"/>
              <a:t>yasal</a:t>
            </a:r>
            <a:r>
              <a:rPr lang="en-US" dirty="0"/>
              <a:t> </a:t>
            </a:r>
            <a:r>
              <a:rPr lang="en-US" dirty="0" err="1"/>
              <a:t>ve</a:t>
            </a:r>
            <a:r>
              <a:rPr lang="en-US" dirty="0"/>
              <a:t> </a:t>
            </a:r>
            <a:r>
              <a:rPr lang="en-US" dirty="0" err="1"/>
              <a:t>kurumsal</a:t>
            </a:r>
            <a:r>
              <a:rPr lang="en-US" dirty="0"/>
              <a:t> </a:t>
            </a:r>
            <a:r>
              <a:rPr lang="en-US" dirty="0" err="1"/>
              <a:t>düzenlemeleri</a:t>
            </a:r>
            <a:r>
              <a:rPr lang="en-US" dirty="0"/>
              <a:t> </a:t>
            </a:r>
            <a:r>
              <a:rPr lang="en-US" dirty="0" err="1"/>
              <a:t>ve</a:t>
            </a:r>
            <a:r>
              <a:rPr lang="en-US" dirty="0"/>
              <a:t> </a:t>
            </a:r>
            <a:r>
              <a:rPr lang="en-US" dirty="0" err="1"/>
              <a:t>kontrol</a:t>
            </a:r>
            <a:r>
              <a:rPr lang="en-US" dirty="0"/>
              <a:t> </a:t>
            </a:r>
            <a:r>
              <a:rPr lang="en-US" dirty="0" err="1"/>
              <a:t>sistemlerini</a:t>
            </a:r>
            <a:r>
              <a:rPr lang="en-US" dirty="0"/>
              <a:t> </a:t>
            </a:r>
            <a:r>
              <a:rPr lang="en-US" dirty="0" err="1"/>
              <a:t>oluşturacak</a:t>
            </a:r>
            <a:r>
              <a:rPr lang="en-US" dirty="0"/>
              <a:t> </a:t>
            </a:r>
            <a:r>
              <a:rPr lang="en-US" dirty="0" err="1"/>
              <a:t>şekilde</a:t>
            </a:r>
            <a:r>
              <a:rPr lang="en-US" dirty="0"/>
              <a:t> </a:t>
            </a:r>
            <a:r>
              <a:rPr lang="en-US" dirty="0" err="1"/>
              <a:t>destinasyonlar</a:t>
            </a:r>
            <a:r>
              <a:rPr lang="en-US" dirty="0"/>
              <a:t> </a:t>
            </a:r>
            <a:r>
              <a:rPr lang="en-US" dirty="0" err="1"/>
              <a:t>için</a:t>
            </a:r>
            <a:r>
              <a:rPr lang="en-US" dirty="0"/>
              <a:t> </a:t>
            </a:r>
            <a:r>
              <a:rPr lang="en-US" dirty="0" err="1"/>
              <a:t>uygun</a:t>
            </a:r>
            <a:r>
              <a:rPr lang="en-US" dirty="0"/>
              <a:t> </a:t>
            </a:r>
            <a:r>
              <a:rPr lang="en-US" dirty="0" err="1"/>
              <a:t>bir</a:t>
            </a:r>
            <a:r>
              <a:rPr lang="en-US" dirty="0"/>
              <a:t> </a:t>
            </a:r>
            <a:r>
              <a:rPr lang="en-US" dirty="0" err="1"/>
              <a:t>ekoturizm</a:t>
            </a:r>
            <a:r>
              <a:rPr lang="en-US" dirty="0"/>
              <a:t> </a:t>
            </a:r>
            <a:r>
              <a:rPr lang="en-US" dirty="0" err="1"/>
              <a:t>Planı</a:t>
            </a:r>
            <a:r>
              <a:rPr lang="en-US" dirty="0"/>
              <a:t> </a:t>
            </a:r>
            <a:r>
              <a:rPr lang="en-US" dirty="0" err="1"/>
              <a:t>hazırlamalı</a:t>
            </a:r>
            <a:r>
              <a:rPr lang="en-US" dirty="0"/>
              <a:t> </a:t>
            </a:r>
            <a:r>
              <a:rPr lang="en-US" dirty="0" err="1"/>
              <a:t>ve</a:t>
            </a:r>
            <a:r>
              <a:rPr lang="en-US" dirty="0"/>
              <a:t> </a:t>
            </a:r>
            <a:r>
              <a:rPr lang="en-US" dirty="0" err="1"/>
              <a:t>uygulamalıdır</a:t>
            </a:r>
            <a:r>
              <a:rPr lang="en-US" dirty="0"/>
              <a:t>.</a:t>
            </a:r>
            <a:endParaRPr lang="tr-TR" dirty="0"/>
          </a:p>
        </p:txBody>
      </p:sp>
    </p:spTree>
    <p:extLst>
      <p:ext uri="{BB962C8B-B14F-4D97-AF65-F5344CB8AC3E}">
        <p14:creationId xmlns:p14="http://schemas.microsoft.com/office/powerpoint/2010/main" val="1953513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FDD445-74CD-7B9F-4521-49258DB7437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3986D16-4383-AF68-7C78-C41BF0694F5D}"/>
              </a:ext>
            </a:extLst>
          </p:cNvPr>
          <p:cNvSpPr>
            <a:spLocks noGrp="1"/>
          </p:cNvSpPr>
          <p:nvPr>
            <p:ph idx="1"/>
          </p:nvPr>
        </p:nvSpPr>
        <p:spPr/>
        <p:txBody>
          <a:bodyPr/>
          <a:lstStyle/>
          <a:p>
            <a:pPr algn="just">
              <a:lnSpc>
                <a:spcPct val="150000"/>
              </a:lnSpc>
            </a:pPr>
            <a:r>
              <a:rPr lang="en-US" dirty="0" err="1"/>
              <a:t>Bireysel</a:t>
            </a:r>
            <a:r>
              <a:rPr lang="en-US" dirty="0"/>
              <a:t> </a:t>
            </a:r>
            <a:r>
              <a:rPr lang="en-US" dirty="0" err="1"/>
              <a:t>girişimcilere</a:t>
            </a:r>
            <a:r>
              <a:rPr lang="en-US" dirty="0"/>
              <a:t> </a:t>
            </a:r>
            <a:r>
              <a:rPr lang="en-US" dirty="0" err="1"/>
              <a:t>engel</a:t>
            </a:r>
            <a:r>
              <a:rPr lang="en-US" dirty="0"/>
              <a:t> </a:t>
            </a:r>
            <a:r>
              <a:rPr lang="en-US" dirty="0" err="1"/>
              <a:t>olmadan</a:t>
            </a:r>
            <a:r>
              <a:rPr lang="en-US" dirty="0"/>
              <a:t>, </a:t>
            </a:r>
            <a:r>
              <a:rPr lang="en-US" dirty="0" err="1"/>
              <a:t>çevrenin</a:t>
            </a:r>
            <a:r>
              <a:rPr lang="en-US" dirty="0"/>
              <a:t> </a:t>
            </a:r>
            <a:r>
              <a:rPr lang="en-US" dirty="0" err="1"/>
              <a:t>korunması</a:t>
            </a:r>
            <a:r>
              <a:rPr lang="en-US" dirty="0"/>
              <a:t> </a:t>
            </a:r>
            <a:r>
              <a:rPr lang="en-US" dirty="0" err="1"/>
              <a:t>ile</a:t>
            </a:r>
            <a:r>
              <a:rPr lang="en-US" dirty="0"/>
              <a:t> </a:t>
            </a:r>
            <a:r>
              <a:rPr lang="en-US" dirty="0" err="1"/>
              <a:t>belirli</a:t>
            </a:r>
            <a:r>
              <a:rPr lang="en-US" dirty="0"/>
              <a:t> </a:t>
            </a:r>
            <a:r>
              <a:rPr lang="en-US" dirty="0" err="1"/>
              <a:t>sınırlamalar</a:t>
            </a:r>
            <a:r>
              <a:rPr lang="en-US" dirty="0"/>
              <a:t> </a:t>
            </a:r>
            <a:r>
              <a:rPr lang="en-US" dirty="0" err="1"/>
              <a:t>arasında</a:t>
            </a:r>
            <a:r>
              <a:rPr lang="en-US" dirty="0"/>
              <a:t> </a:t>
            </a:r>
            <a:r>
              <a:rPr lang="en-US" dirty="0" err="1"/>
              <a:t>bir</a:t>
            </a:r>
            <a:r>
              <a:rPr lang="en-US" dirty="0"/>
              <a:t> </a:t>
            </a:r>
            <a:r>
              <a:rPr lang="en-US" dirty="0" err="1"/>
              <a:t>denge</a:t>
            </a:r>
            <a:r>
              <a:rPr lang="en-US" dirty="0"/>
              <a:t> </a:t>
            </a:r>
            <a:r>
              <a:rPr lang="en-US" dirty="0" err="1"/>
              <a:t>oluşturmalı</a:t>
            </a:r>
            <a:r>
              <a:rPr lang="en-US" dirty="0"/>
              <a:t> </a:t>
            </a:r>
            <a:r>
              <a:rPr lang="en-US" dirty="0" err="1"/>
              <a:t>ve</a:t>
            </a:r>
            <a:r>
              <a:rPr lang="en-US" dirty="0"/>
              <a:t> </a:t>
            </a:r>
            <a:r>
              <a:rPr lang="en-US" dirty="0" err="1"/>
              <a:t>sürdürülebilirlik</a:t>
            </a:r>
            <a:r>
              <a:rPr lang="en-US" dirty="0"/>
              <a:t> </a:t>
            </a:r>
            <a:r>
              <a:rPr lang="en-US" dirty="0" err="1"/>
              <a:t>çerçevesinde</a:t>
            </a:r>
            <a:r>
              <a:rPr lang="en-US" dirty="0"/>
              <a:t> </a:t>
            </a:r>
            <a:r>
              <a:rPr lang="en-US" dirty="0" err="1"/>
              <a:t>kontrollü</a:t>
            </a:r>
            <a:r>
              <a:rPr lang="en-US" dirty="0"/>
              <a:t> </a:t>
            </a:r>
            <a:r>
              <a:rPr lang="en-US" dirty="0" err="1"/>
              <a:t>bir</a:t>
            </a:r>
            <a:r>
              <a:rPr lang="en-US" dirty="0"/>
              <a:t> </a:t>
            </a:r>
            <a:r>
              <a:rPr lang="en-US" dirty="0" err="1"/>
              <a:t>gelişmeyi</a:t>
            </a:r>
            <a:r>
              <a:rPr lang="en-US" dirty="0"/>
              <a:t> </a:t>
            </a:r>
            <a:r>
              <a:rPr lang="en-US" dirty="0" err="1"/>
              <a:t>sağlamalıdırlar</a:t>
            </a:r>
            <a:r>
              <a:rPr lang="en-US" dirty="0"/>
              <a:t>. </a:t>
            </a:r>
            <a:endParaRPr lang="tr-TR" dirty="0"/>
          </a:p>
          <a:p>
            <a:pPr algn="just">
              <a:lnSpc>
                <a:spcPct val="150000"/>
              </a:lnSpc>
            </a:pPr>
            <a:r>
              <a:rPr lang="tr-TR" dirty="0"/>
              <a:t>Doğal ve kültürel çevrenin korunması, geliştirilmesi ve ekoturizm işletmelerinin faaliyetleri ile ilgili gerekli yasal düzenlemeleri yapmalı ve bunların etkili ve sürekli kontrolünü yapacak mekanizmaları kurmalıdırlar.</a:t>
            </a:r>
          </a:p>
        </p:txBody>
      </p:sp>
    </p:spTree>
    <p:extLst>
      <p:ext uri="{BB962C8B-B14F-4D97-AF65-F5344CB8AC3E}">
        <p14:creationId xmlns:p14="http://schemas.microsoft.com/office/powerpoint/2010/main" val="1378910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910170-6D07-5B66-A259-7FC1357A355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9D658548-24C1-AB36-F8CC-0A1A7FC91DF4}"/>
              </a:ext>
            </a:extLst>
          </p:cNvPr>
          <p:cNvSpPr>
            <a:spLocks noGrp="1"/>
          </p:cNvSpPr>
          <p:nvPr>
            <p:ph idx="1"/>
          </p:nvPr>
        </p:nvSpPr>
        <p:spPr/>
        <p:txBody>
          <a:bodyPr/>
          <a:lstStyle/>
          <a:p>
            <a:pPr algn="just">
              <a:lnSpc>
                <a:spcPct val="150000"/>
              </a:lnSpc>
            </a:pPr>
            <a:r>
              <a:rPr lang="en-US" dirty="0" err="1"/>
              <a:t>Ekoturizmin</a:t>
            </a:r>
            <a:r>
              <a:rPr lang="en-US" dirty="0"/>
              <a:t> </a:t>
            </a:r>
            <a:r>
              <a:rPr lang="en-US" dirty="0" err="1"/>
              <a:t>gelişmesinde</a:t>
            </a:r>
            <a:r>
              <a:rPr lang="en-US" dirty="0"/>
              <a:t> </a:t>
            </a:r>
            <a:r>
              <a:rPr lang="en-US" dirty="0" err="1"/>
              <a:t>özel</a:t>
            </a:r>
            <a:r>
              <a:rPr lang="en-US" dirty="0"/>
              <a:t> </a:t>
            </a:r>
            <a:r>
              <a:rPr lang="en-US" dirty="0" err="1"/>
              <a:t>sektör</a:t>
            </a:r>
            <a:r>
              <a:rPr lang="en-US" dirty="0"/>
              <a:t>, </a:t>
            </a:r>
            <a:r>
              <a:rPr lang="en-US" dirty="0" err="1"/>
              <a:t>yerel</a:t>
            </a:r>
            <a:r>
              <a:rPr lang="en-US" dirty="0"/>
              <a:t> </a:t>
            </a:r>
            <a:r>
              <a:rPr lang="en-US" dirty="0" err="1"/>
              <a:t>halk</a:t>
            </a:r>
            <a:r>
              <a:rPr lang="en-US" dirty="0"/>
              <a:t>, </a:t>
            </a:r>
            <a:r>
              <a:rPr lang="en-US" dirty="0" err="1"/>
              <a:t>sivil</a:t>
            </a:r>
            <a:r>
              <a:rPr lang="en-US" dirty="0"/>
              <a:t> </a:t>
            </a:r>
            <a:r>
              <a:rPr lang="en-US" dirty="0" err="1"/>
              <a:t>toplum</a:t>
            </a:r>
            <a:r>
              <a:rPr lang="en-US" dirty="0"/>
              <a:t> </a:t>
            </a:r>
            <a:r>
              <a:rPr lang="en-US" dirty="0" err="1"/>
              <a:t>örgütleri</a:t>
            </a:r>
            <a:r>
              <a:rPr lang="en-US" dirty="0"/>
              <a:t>, </a:t>
            </a:r>
            <a:r>
              <a:rPr lang="en-US" dirty="0" err="1"/>
              <a:t>uluslararası</a:t>
            </a:r>
            <a:r>
              <a:rPr lang="en-US" dirty="0"/>
              <a:t> </a:t>
            </a:r>
            <a:r>
              <a:rPr lang="en-US" dirty="0" err="1"/>
              <a:t>organizasyonlar</a:t>
            </a:r>
            <a:r>
              <a:rPr lang="en-US" dirty="0"/>
              <a:t> </a:t>
            </a:r>
            <a:r>
              <a:rPr lang="en-US" dirty="0" err="1"/>
              <a:t>gibi</a:t>
            </a:r>
            <a:r>
              <a:rPr lang="en-US" dirty="0"/>
              <a:t> </a:t>
            </a:r>
            <a:r>
              <a:rPr lang="en-US" dirty="0" err="1"/>
              <a:t>bütün</a:t>
            </a:r>
            <a:r>
              <a:rPr lang="en-US" dirty="0"/>
              <a:t> </a:t>
            </a:r>
            <a:r>
              <a:rPr lang="en-US" dirty="0" err="1"/>
              <a:t>aktörler</a:t>
            </a:r>
            <a:r>
              <a:rPr lang="en-US" dirty="0"/>
              <a:t> </a:t>
            </a:r>
            <a:r>
              <a:rPr lang="en-US" dirty="0" err="1"/>
              <a:t>arasında</a:t>
            </a:r>
            <a:r>
              <a:rPr lang="en-US" dirty="0"/>
              <a:t> </a:t>
            </a:r>
            <a:r>
              <a:rPr lang="en-US" dirty="0" err="1"/>
              <a:t>bir</a:t>
            </a:r>
            <a:r>
              <a:rPr lang="en-US" dirty="0"/>
              <a:t> </a:t>
            </a:r>
            <a:r>
              <a:rPr lang="en-US" dirty="0" err="1"/>
              <a:t>koordinasyon</a:t>
            </a:r>
            <a:r>
              <a:rPr lang="en-US" dirty="0"/>
              <a:t> </a:t>
            </a:r>
            <a:r>
              <a:rPr lang="en-US" dirty="0" err="1"/>
              <a:t>sağlanması</a:t>
            </a:r>
            <a:r>
              <a:rPr lang="en-US" dirty="0"/>
              <a:t> </a:t>
            </a:r>
            <a:r>
              <a:rPr lang="en-US" dirty="0" err="1"/>
              <a:t>gerekmektedir</a:t>
            </a:r>
            <a:r>
              <a:rPr lang="en-US" dirty="0"/>
              <a:t>. Devlet </a:t>
            </a:r>
            <a:r>
              <a:rPr lang="en-US" dirty="0" err="1"/>
              <a:t>bu</a:t>
            </a:r>
            <a:r>
              <a:rPr lang="en-US" dirty="0"/>
              <a:t> </a:t>
            </a:r>
            <a:r>
              <a:rPr lang="en-US" dirty="0" err="1"/>
              <a:t>koordinasyonu</a:t>
            </a:r>
            <a:r>
              <a:rPr lang="en-US" dirty="0"/>
              <a:t> </a:t>
            </a:r>
            <a:r>
              <a:rPr lang="en-US" dirty="0" err="1"/>
              <a:t>sağlamalı</a:t>
            </a:r>
            <a:r>
              <a:rPr lang="en-US" dirty="0"/>
              <a:t> </a:t>
            </a:r>
            <a:r>
              <a:rPr lang="en-US" dirty="0" err="1"/>
              <a:t>ve</a:t>
            </a:r>
            <a:r>
              <a:rPr lang="en-US" dirty="0"/>
              <a:t> </a:t>
            </a:r>
            <a:r>
              <a:rPr lang="en-US" dirty="0" err="1"/>
              <a:t>liderlik</a:t>
            </a:r>
            <a:r>
              <a:rPr lang="en-US" dirty="0"/>
              <a:t> </a:t>
            </a:r>
            <a:r>
              <a:rPr lang="en-US" dirty="0" err="1"/>
              <a:t>görevini</a:t>
            </a:r>
            <a:r>
              <a:rPr lang="en-US" dirty="0"/>
              <a:t> </a:t>
            </a:r>
            <a:r>
              <a:rPr lang="en-US" dirty="0" err="1"/>
              <a:t>üstlenmelidir</a:t>
            </a:r>
            <a:r>
              <a:rPr lang="en-US" dirty="0"/>
              <a:t>. </a:t>
            </a:r>
            <a:r>
              <a:rPr lang="en-US" dirty="0" err="1"/>
              <a:t>Diğer</a:t>
            </a:r>
            <a:r>
              <a:rPr lang="en-US" dirty="0"/>
              <a:t> </a:t>
            </a:r>
            <a:r>
              <a:rPr lang="en-US" dirty="0" err="1"/>
              <a:t>alanlarda</a:t>
            </a:r>
            <a:r>
              <a:rPr lang="en-US" dirty="0"/>
              <a:t> </a:t>
            </a:r>
            <a:r>
              <a:rPr lang="en-US" dirty="0" err="1"/>
              <a:t>olduğu</a:t>
            </a:r>
            <a:r>
              <a:rPr lang="en-US" dirty="0"/>
              <a:t> </a:t>
            </a:r>
            <a:r>
              <a:rPr lang="en-US" dirty="0" err="1"/>
              <a:t>gibi</a:t>
            </a:r>
            <a:r>
              <a:rPr lang="en-US" dirty="0"/>
              <a:t> </a:t>
            </a:r>
            <a:r>
              <a:rPr lang="en-US" dirty="0" err="1"/>
              <a:t>ekoturizm</a:t>
            </a:r>
            <a:r>
              <a:rPr lang="en-US" dirty="0"/>
              <a:t> </a:t>
            </a:r>
            <a:r>
              <a:rPr lang="en-US" dirty="0" err="1"/>
              <a:t>destinasyonlarında</a:t>
            </a:r>
            <a:r>
              <a:rPr lang="en-US" dirty="0"/>
              <a:t> da </a:t>
            </a:r>
            <a:r>
              <a:rPr lang="en-US" dirty="0" err="1"/>
              <a:t>ulusal</a:t>
            </a:r>
            <a:r>
              <a:rPr lang="en-US" dirty="0"/>
              <a:t> </a:t>
            </a:r>
            <a:r>
              <a:rPr lang="en-US" dirty="0" err="1"/>
              <a:t>ve</a:t>
            </a:r>
            <a:r>
              <a:rPr lang="en-US" dirty="0"/>
              <a:t> </a:t>
            </a:r>
            <a:r>
              <a:rPr lang="en-US" dirty="0" err="1"/>
              <a:t>yerel</a:t>
            </a:r>
            <a:r>
              <a:rPr lang="en-US" dirty="0"/>
              <a:t> </a:t>
            </a:r>
            <a:r>
              <a:rPr lang="en-US" dirty="0" err="1"/>
              <a:t>yönetimlerden</a:t>
            </a:r>
            <a:r>
              <a:rPr lang="en-US" dirty="0"/>
              <a:t> </a:t>
            </a:r>
            <a:r>
              <a:rPr lang="en-US" dirty="0" err="1"/>
              <a:t>öncelikle</a:t>
            </a:r>
            <a:r>
              <a:rPr lang="en-US" dirty="0"/>
              <a:t> </a:t>
            </a:r>
            <a:r>
              <a:rPr lang="en-US" dirty="0" err="1"/>
              <a:t>beklenen</a:t>
            </a:r>
            <a:r>
              <a:rPr lang="en-US" dirty="0"/>
              <a:t>; </a:t>
            </a:r>
            <a:r>
              <a:rPr lang="en-US" dirty="0" err="1"/>
              <a:t>yol</a:t>
            </a:r>
            <a:r>
              <a:rPr lang="en-US" dirty="0"/>
              <a:t>, </a:t>
            </a:r>
            <a:r>
              <a:rPr lang="en-US" dirty="0" err="1"/>
              <a:t>su</a:t>
            </a:r>
            <a:r>
              <a:rPr lang="en-US" dirty="0"/>
              <a:t>, </a:t>
            </a:r>
            <a:r>
              <a:rPr lang="en-US" dirty="0" err="1"/>
              <a:t>kanalizasyon</a:t>
            </a:r>
            <a:r>
              <a:rPr lang="en-US" dirty="0"/>
              <a:t>, </a:t>
            </a:r>
            <a:r>
              <a:rPr lang="en-US" dirty="0" err="1"/>
              <a:t>enerji</a:t>
            </a:r>
            <a:r>
              <a:rPr lang="en-US" dirty="0"/>
              <a:t> </a:t>
            </a:r>
            <a:r>
              <a:rPr lang="en-US" dirty="0" err="1"/>
              <a:t>sistemleri</a:t>
            </a:r>
            <a:r>
              <a:rPr lang="en-US" dirty="0"/>
              <a:t>, </a:t>
            </a:r>
            <a:r>
              <a:rPr lang="en-US" dirty="0" err="1"/>
              <a:t>genel</a:t>
            </a:r>
            <a:r>
              <a:rPr lang="en-US" dirty="0"/>
              <a:t> </a:t>
            </a:r>
            <a:r>
              <a:rPr lang="en-US" dirty="0" err="1"/>
              <a:t>sağlık</a:t>
            </a:r>
            <a:r>
              <a:rPr lang="en-US" dirty="0"/>
              <a:t> </a:t>
            </a:r>
            <a:r>
              <a:rPr lang="en-US" dirty="0" err="1"/>
              <a:t>ve</a:t>
            </a:r>
            <a:r>
              <a:rPr lang="en-US" dirty="0"/>
              <a:t> </a:t>
            </a:r>
            <a:r>
              <a:rPr lang="en-US" dirty="0" err="1"/>
              <a:t>güvenlik</a:t>
            </a:r>
            <a:r>
              <a:rPr lang="en-US" dirty="0"/>
              <a:t> </a:t>
            </a:r>
            <a:r>
              <a:rPr lang="en-US" dirty="0" err="1"/>
              <a:t>gibi</a:t>
            </a:r>
            <a:r>
              <a:rPr lang="en-US" dirty="0"/>
              <a:t> </a:t>
            </a:r>
            <a:r>
              <a:rPr lang="en-US" dirty="0" err="1"/>
              <a:t>altyapı</a:t>
            </a:r>
            <a:r>
              <a:rPr lang="en-US" dirty="0"/>
              <a:t> </a:t>
            </a:r>
            <a:r>
              <a:rPr lang="en-US" dirty="0" err="1"/>
              <a:t>hizmetleridir</a:t>
            </a:r>
            <a:endParaRPr lang="tr-TR" dirty="0"/>
          </a:p>
        </p:txBody>
      </p:sp>
    </p:spTree>
    <p:extLst>
      <p:ext uri="{BB962C8B-B14F-4D97-AF65-F5344CB8AC3E}">
        <p14:creationId xmlns:p14="http://schemas.microsoft.com/office/powerpoint/2010/main" val="2155660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DE6D9E-3BD0-317D-72F7-CB49D930B07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20B394A3-6D03-074B-9CDA-1E2F6500F66F}"/>
              </a:ext>
            </a:extLst>
          </p:cNvPr>
          <p:cNvSpPr>
            <a:spLocks noGrp="1"/>
          </p:cNvSpPr>
          <p:nvPr>
            <p:ph idx="1"/>
          </p:nvPr>
        </p:nvSpPr>
        <p:spPr/>
        <p:txBody>
          <a:bodyPr/>
          <a:lstStyle/>
          <a:p>
            <a:pPr algn="just">
              <a:lnSpc>
                <a:spcPct val="150000"/>
              </a:lnSpc>
            </a:pPr>
            <a:r>
              <a:rPr lang="en-US" dirty="0"/>
              <a:t>Bu </a:t>
            </a:r>
            <a:r>
              <a:rPr lang="en-US" dirty="0" err="1"/>
              <a:t>hizmetler</a:t>
            </a:r>
            <a:r>
              <a:rPr lang="en-US" dirty="0"/>
              <a:t> </a:t>
            </a:r>
            <a:r>
              <a:rPr lang="en-US" dirty="0" err="1"/>
              <a:t>ekoturizm</a:t>
            </a:r>
            <a:r>
              <a:rPr lang="en-US" dirty="0"/>
              <a:t> </a:t>
            </a:r>
            <a:r>
              <a:rPr lang="en-US" dirty="0" err="1"/>
              <a:t>destinasyonlarında</a:t>
            </a:r>
            <a:r>
              <a:rPr lang="en-US" dirty="0"/>
              <a:t> </a:t>
            </a:r>
            <a:r>
              <a:rPr lang="en-US" dirty="0" err="1"/>
              <a:t>daha</a:t>
            </a:r>
            <a:r>
              <a:rPr lang="en-US" dirty="0"/>
              <a:t> da </a:t>
            </a:r>
            <a:r>
              <a:rPr lang="en-US" dirty="0" err="1"/>
              <a:t>önem</a:t>
            </a:r>
            <a:r>
              <a:rPr lang="en-US" dirty="0"/>
              <a:t> </a:t>
            </a:r>
            <a:r>
              <a:rPr lang="en-US" dirty="0" err="1"/>
              <a:t>kazanmaktadır</a:t>
            </a:r>
            <a:r>
              <a:rPr lang="en-US" dirty="0"/>
              <a:t>. Hassas </a:t>
            </a:r>
            <a:r>
              <a:rPr lang="en-US" dirty="0" err="1"/>
              <a:t>ekosistemlere</a:t>
            </a:r>
            <a:r>
              <a:rPr lang="en-US" dirty="0"/>
              <a:t> </a:t>
            </a:r>
            <a:r>
              <a:rPr lang="en-US" dirty="0" err="1"/>
              <a:t>sahip</a:t>
            </a:r>
            <a:r>
              <a:rPr lang="en-US" dirty="0"/>
              <a:t> </a:t>
            </a:r>
            <a:r>
              <a:rPr lang="en-US" dirty="0" err="1"/>
              <a:t>alanlarda</a:t>
            </a:r>
            <a:r>
              <a:rPr lang="en-US" dirty="0"/>
              <a:t>, </a:t>
            </a:r>
            <a:r>
              <a:rPr lang="en-US" dirty="0" err="1"/>
              <a:t>bu</a:t>
            </a:r>
            <a:r>
              <a:rPr lang="en-US" dirty="0"/>
              <a:t> </a:t>
            </a:r>
            <a:r>
              <a:rPr lang="en-US" dirty="0" err="1"/>
              <a:t>hizmetlerin</a:t>
            </a:r>
            <a:r>
              <a:rPr lang="en-US" dirty="0"/>
              <a:t> </a:t>
            </a:r>
            <a:r>
              <a:rPr lang="en-US" dirty="0" err="1"/>
              <a:t>çevreye</a:t>
            </a:r>
            <a:r>
              <a:rPr lang="en-US" dirty="0"/>
              <a:t> </a:t>
            </a:r>
            <a:r>
              <a:rPr lang="en-US" dirty="0" err="1"/>
              <a:t>zarar</a:t>
            </a:r>
            <a:r>
              <a:rPr lang="en-US" dirty="0"/>
              <a:t> </a:t>
            </a:r>
            <a:r>
              <a:rPr lang="en-US" dirty="0" err="1"/>
              <a:t>vermeyecek</a:t>
            </a:r>
            <a:r>
              <a:rPr lang="en-US" dirty="0"/>
              <a:t> </a:t>
            </a:r>
            <a:r>
              <a:rPr lang="en-US" dirty="0" err="1"/>
              <a:t>şekilde</a:t>
            </a:r>
            <a:r>
              <a:rPr lang="en-US" dirty="0"/>
              <a:t> </a:t>
            </a:r>
            <a:r>
              <a:rPr lang="en-US" dirty="0" err="1"/>
              <a:t>planlanması</a:t>
            </a:r>
            <a:r>
              <a:rPr lang="en-US" dirty="0"/>
              <a:t> </a:t>
            </a:r>
            <a:r>
              <a:rPr lang="en-US" dirty="0" err="1"/>
              <a:t>ve</a:t>
            </a:r>
            <a:r>
              <a:rPr lang="en-US" dirty="0"/>
              <a:t> </a:t>
            </a:r>
            <a:r>
              <a:rPr lang="en-US" dirty="0" err="1"/>
              <a:t>yapılması</a:t>
            </a:r>
            <a:r>
              <a:rPr lang="en-US" dirty="0"/>
              <a:t> </a:t>
            </a:r>
            <a:r>
              <a:rPr lang="en-US" dirty="0" err="1"/>
              <a:t>büyük</a:t>
            </a:r>
            <a:r>
              <a:rPr lang="en-US" dirty="0"/>
              <a:t> </a:t>
            </a:r>
            <a:r>
              <a:rPr lang="en-US" dirty="0" err="1"/>
              <a:t>önem</a:t>
            </a:r>
            <a:r>
              <a:rPr lang="en-US" dirty="0"/>
              <a:t> </a:t>
            </a:r>
            <a:r>
              <a:rPr lang="en-US" dirty="0" err="1"/>
              <a:t>taşımaktadır</a:t>
            </a:r>
            <a:r>
              <a:rPr lang="en-US" dirty="0"/>
              <a:t>. </a:t>
            </a:r>
            <a:r>
              <a:rPr lang="en-US" dirty="0" err="1"/>
              <a:t>Bununla</a:t>
            </a:r>
            <a:r>
              <a:rPr lang="en-US" dirty="0"/>
              <a:t> </a:t>
            </a:r>
            <a:r>
              <a:rPr lang="en-US" dirty="0" err="1"/>
              <a:t>birlikte</a:t>
            </a:r>
            <a:r>
              <a:rPr lang="en-US" dirty="0"/>
              <a:t> </a:t>
            </a:r>
            <a:r>
              <a:rPr lang="en-US" dirty="0" err="1"/>
              <a:t>bu</a:t>
            </a:r>
            <a:r>
              <a:rPr lang="en-US" dirty="0"/>
              <a:t> </a:t>
            </a:r>
            <a:r>
              <a:rPr lang="en-US" dirty="0" err="1"/>
              <a:t>turistik</a:t>
            </a:r>
            <a:r>
              <a:rPr lang="en-US" dirty="0"/>
              <a:t> </a:t>
            </a:r>
            <a:r>
              <a:rPr lang="en-US" dirty="0" err="1"/>
              <a:t>alanlarda</a:t>
            </a:r>
            <a:r>
              <a:rPr lang="en-US" dirty="0"/>
              <a:t> </a:t>
            </a:r>
            <a:r>
              <a:rPr lang="en-US" dirty="0" err="1"/>
              <a:t>ekolojik</a:t>
            </a:r>
            <a:r>
              <a:rPr lang="en-US" dirty="0"/>
              <a:t> </a:t>
            </a:r>
            <a:r>
              <a:rPr lang="en-US" dirty="0" err="1"/>
              <a:t>taşıma</a:t>
            </a:r>
            <a:r>
              <a:rPr lang="en-US" dirty="0"/>
              <a:t> </a:t>
            </a:r>
            <a:r>
              <a:rPr lang="en-US" dirty="0" err="1"/>
              <a:t>kapasitelerinin</a:t>
            </a:r>
            <a:r>
              <a:rPr lang="en-US" dirty="0"/>
              <a:t> </a:t>
            </a:r>
            <a:r>
              <a:rPr lang="en-US" dirty="0" err="1"/>
              <a:t>belirlenmesi</a:t>
            </a:r>
            <a:r>
              <a:rPr lang="en-US" dirty="0"/>
              <a:t>, </a:t>
            </a:r>
            <a:r>
              <a:rPr lang="en-US" dirty="0" err="1"/>
              <a:t>çevresel</a:t>
            </a:r>
            <a:r>
              <a:rPr lang="en-US" dirty="0"/>
              <a:t> </a:t>
            </a:r>
            <a:r>
              <a:rPr lang="en-US" dirty="0" err="1"/>
              <a:t>etki</a:t>
            </a:r>
            <a:r>
              <a:rPr lang="en-US" dirty="0"/>
              <a:t> </a:t>
            </a:r>
            <a:r>
              <a:rPr lang="en-US" dirty="0" err="1"/>
              <a:t>değerlendirmelerinin</a:t>
            </a:r>
            <a:r>
              <a:rPr lang="en-US" dirty="0"/>
              <a:t> </a:t>
            </a:r>
            <a:r>
              <a:rPr lang="en-US" dirty="0" err="1"/>
              <a:t>yapılması</a:t>
            </a:r>
            <a:r>
              <a:rPr lang="en-US" dirty="0"/>
              <a:t> </a:t>
            </a:r>
            <a:r>
              <a:rPr lang="en-US" dirty="0" err="1"/>
              <a:t>ve</a:t>
            </a:r>
            <a:r>
              <a:rPr lang="en-US" dirty="0"/>
              <a:t> </a:t>
            </a:r>
            <a:r>
              <a:rPr lang="en-US" dirty="0" err="1"/>
              <a:t>bunların</a:t>
            </a:r>
            <a:r>
              <a:rPr lang="en-US" dirty="0"/>
              <a:t> </a:t>
            </a:r>
            <a:r>
              <a:rPr lang="en-US" dirty="0" err="1"/>
              <a:t>sürekli</a:t>
            </a:r>
            <a:r>
              <a:rPr lang="en-US" dirty="0"/>
              <a:t> </a:t>
            </a:r>
            <a:r>
              <a:rPr lang="en-US" dirty="0" err="1"/>
              <a:t>izlenmesi</a:t>
            </a:r>
            <a:r>
              <a:rPr lang="en-US" dirty="0"/>
              <a:t> </a:t>
            </a:r>
            <a:r>
              <a:rPr lang="en-US" dirty="0" err="1"/>
              <a:t>bu</a:t>
            </a:r>
            <a:r>
              <a:rPr lang="en-US" dirty="0"/>
              <a:t> </a:t>
            </a:r>
            <a:r>
              <a:rPr lang="en-US" dirty="0" err="1"/>
              <a:t>destinasyonların</a:t>
            </a:r>
            <a:r>
              <a:rPr lang="en-US" dirty="0"/>
              <a:t> </a:t>
            </a:r>
            <a:r>
              <a:rPr lang="en-US" dirty="0" err="1"/>
              <a:t>geleceği</a:t>
            </a:r>
            <a:r>
              <a:rPr lang="en-US" dirty="0"/>
              <a:t> </a:t>
            </a:r>
            <a:r>
              <a:rPr lang="en-US" dirty="0" err="1"/>
              <a:t>açısından</a:t>
            </a:r>
            <a:r>
              <a:rPr lang="en-US" dirty="0"/>
              <a:t> </a:t>
            </a:r>
            <a:r>
              <a:rPr lang="en-US" dirty="0" err="1"/>
              <a:t>öncelikli</a:t>
            </a:r>
            <a:r>
              <a:rPr lang="en-US" dirty="0"/>
              <a:t> </a:t>
            </a:r>
            <a:r>
              <a:rPr lang="en-US" dirty="0" err="1"/>
              <a:t>konula</a:t>
            </a:r>
            <a:r>
              <a:rPr lang="tr-TR" dirty="0" err="1"/>
              <a:t>rı</a:t>
            </a:r>
            <a:r>
              <a:rPr lang="en-US" dirty="0"/>
              <a:t> </a:t>
            </a:r>
            <a:r>
              <a:rPr lang="en-US" dirty="0" err="1"/>
              <a:t>oluşturmaktadır</a:t>
            </a:r>
            <a:endParaRPr lang="tr-TR" dirty="0"/>
          </a:p>
        </p:txBody>
      </p:sp>
    </p:spTree>
    <p:extLst>
      <p:ext uri="{BB962C8B-B14F-4D97-AF65-F5344CB8AC3E}">
        <p14:creationId xmlns:p14="http://schemas.microsoft.com/office/powerpoint/2010/main" val="1787477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18D0F2C-DEEF-16A5-8E11-1761EDF8E7EE}"/>
              </a:ext>
            </a:extLst>
          </p:cNvPr>
          <p:cNvSpPr>
            <a:spLocks noGrp="1"/>
          </p:cNvSpPr>
          <p:nvPr>
            <p:ph idx="1"/>
          </p:nvPr>
        </p:nvSpPr>
        <p:spPr>
          <a:xfrm>
            <a:off x="457200" y="1005840"/>
            <a:ext cx="7685037" cy="5171123"/>
          </a:xfrm>
        </p:spPr>
        <p:txBody>
          <a:bodyPr>
            <a:normAutofit/>
          </a:bodyPr>
          <a:lstStyle/>
          <a:p>
            <a:pPr algn="just">
              <a:lnSpc>
                <a:spcPct val="150000"/>
              </a:lnSpc>
            </a:pPr>
            <a:r>
              <a:rPr lang="en-US" dirty="0"/>
              <a:t>Bu </a:t>
            </a:r>
            <a:r>
              <a:rPr lang="en-US" dirty="0" err="1"/>
              <a:t>otoriteler</a:t>
            </a:r>
            <a:r>
              <a:rPr lang="en-US" dirty="0"/>
              <a:t>, </a:t>
            </a:r>
            <a:r>
              <a:rPr lang="en-US" dirty="0" err="1"/>
              <a:t>ekoturizm</a:t>
            </a:r>
            <a:r>
              <a:rPr lang="en-US" dirty="0"/>
              <a:t> </a:t>
            </a:r>
            <a:r>
              <a:rPr lang="en-US" dirty="0" err="1"/>
              <a:t>ürününün</a:t>
            </a:r>
            <a:r>
              <a:rPr lang="en-US" dirty="0"/>
              <a:t> </a:t>
            </a:r>
            <a:r>
              <a:rPr lang="en-US" dirty="0" err="1"/>
              <a:t>uluslararası</a:t>
            </a:r>
            <a:r>
              <a:rPr lang="en-US" dirty="0"/>
              <a:t> </a:t>
            </a:r>
            <a:r>
              <a:rPr lang="en-US" dirty="0" err="1"/>
              <a:t>alanda</a:t>
            </a:r>
            <a:r>
              <a:rPr lang="en-US" dirty="0"/>
              <a:t> </a:t>
            </a:r>
            <a:r>
              <a:rPr lang="en-US" dirty="0" err="1"/>
              <a:t>pazarlanması</a:t>
            </a:r>
            <a:r>
              <a:rPr lang="en-US" dirty="0"/>
              <a:t> </a:t>
            </a:r>
            <a:r>
              <a:rPr lang="en-US" dirty="0" err="1"/>
              <a:t>konusunda</a:t>
            </a:r>
            <a:r>
              <a:rPr lang="en-US" dirty="0"/>
              <a:t> </a:t>
            </a:r>
            <a:r>
              <a:rPr lang="en-US" dirty="0" err="1"/>
              <a:t>etkili</a:t>
            </a:r>
            <a:r>
              <a:rPr lang="en-US" dirty="0"/>
              <a:t> </a:t>
            </a:r>
            <a:r>
              <a:rPr lang="en-US" dirty="0" err="1"/>
              <a:t>rol</a:t>
            </a:r>
            <a:r>
              <a:rPr lang="en-US" dirty="0"/>
              <a:t> </a:t>
            </a:r>
            <a:r>
              <a:rPr lang="en-US" dirty="0" err="1"/>
              <a:t>oynamalı</a:t>
            </a:r>
            <a:r>
              <a:rPr lang="en-US" dirty="0"/>
              <a:t>, </a:t>
            </a:r>
            <a:r>
              <a:rPr lang="en-US" dirty="0" err="1"/>
              <a:t>yerel</a:t>
            </a:r>
            <a:r>
              <a:rPr lang="en-US" dirty="0"/>
              <a:t> </a:t>
            </a:r>
            <a:r>
              <a:rPr lang="en-US" dirty="0" err="1"/>
              <a:t>acentala</a:t>
            </a:r>
            <a:r>
              <a:rPr lang="tr-TR" dirty="0"/>
              <a:t>r</a:t>
            </a:r>
            <a:r>
              <a:rPr lang="en-US" dirty="0"/>
              <a:t> </a:t>
            </a:r>
            <a:r>
              <a:rPr lang="en-US" dirty="0" err="1"/>
              <a:t>ve</a:t>
            </a:r>
            <a:r>
              <a:rPr lang="en-US" dirty="0"/>
              <a:t> </a:t>
            </a:r>
            <a:r>
              <a:rPr lang="en-US" dirty="0" err="1"/>
              <a:t>işle</a:t>
            </a:r>
            <a:r>
              <a:rPr lang="tr-TR" dirty="0" err="1"/>
              <a:t>tm</a:t>
            </a:r>
            <a:r>
              <a:rPr lang="en-US" dirty="0" err="1"/>
              <a:t>eler</a:t>
            </a:r>
            <a:r>
              <a:rPr lang="en-US" dirty="0"/>
              <a:t> </a:t>
            </a:r>
            <a:r>
              <a:rPr lang="en-US" dirty="0" err="1"/>
              <a:t>bu</a:t>
            </a:r>
            <a:r>
              <a:rPr lang="en-US" dirty="0"/>
              <a:t> </a:t>
            </a:r>
            <a:r>
              <a:rPr lang="en-US" dirty="0" err="1"/>
              <a:t>konuda</a:t>
            </a:r>
            <a:r>
              <a:rPr lang="en-US" dirty="0"/>
              <a:t> </a:t>
            </a:r>
            <a:r>
              <a:rPr lang="en-US" dirty="0" err="1"/>
              <a:t>desteklemelidirler</a:t>
            </a:r>
            <a:r>
              <a:rPr lang="en-US" dirty="0"/>
              <a:t>. </a:t>
            </a:r>
            <a:r>
              <a:rPr lang="en-US" dirty="0" err="1"/>
              <a:t>İnsan</a:t>
            </a:r>
            <a:r>
              <a:rPr lang="en-US" dirty="0"/>
              <a:t> </a:t>
            </a:r>
            <a:r>
              <a:rPr lang="en-US" dirty="0" err="1"/>
              <a:t>kaynakla</a:t>
            </a:r>
            <a:r>
              <a:rPr lang="tr-TR" dirty="0" err="1"/>
              <a:t>rı</a:t>
            </a:r>
            <a:r>
              <a:rPr lang="en-US" dirty="0"/>
              <a:t> </a:t>
            </a:r>
            <a:r>
              <a:rPr lang="en-US" dirty="0" err="1"/>
              <a:t>yönetimine</a:t>
            </a:r>
            <a:r>
              <a:rPr lang="en-US" dirty="0"/>
              <a:t> </a:t>
            </a:r>
            <a:r>
              <a:rPr lang="en-US" dirty="0" err="1"/>
              <a:t>önem</a:t>
            </a:r>
            <a:r>
              <a:rPr lang="en-US" dirty="0"/>
              <a:t> </a:t>
            </a:r>
            <a:r>
              <a:rPr lang="en-US" dirty="0" err="1"/>
              <a:t>vermeli</a:t>
            </a:r>
            <a:r>
              <a:rPr lang="en-US" dirty="0"/>
              <a:t>, </a:t>
            </a:r>
            <a:r>
              <a:rPr lang="en-US" dirty="0" err="1"/>
              <a:t>özellikle</a:t>
            </a:r>
            <a:r>
              <a:rPr lang="en-US" dirty="0"/>
              <a:t> </a:t>
            </a:r>
            <a:r>
              <a:rPr lang="en-US" dirty="0" err="1"/>
              <a:t>çevre</a:t>
            </a:r>
            <a:r>
              <a:rPr lang="en-US" dirty="0"/>
              <a:t> </a:t>
            </a:r>
            <a:r>
              <a:rPr lang="en-US" dirty="0" err="1"/>
              <a:t>bilincini</a:t>
            </a:r>
            <a:r>
              <a:rPr lang="en-US" dirty="0"/>
              <a:t> </a:t>
            </a:r>
            <a:r>
              <a:rPr lang="en-US" dirty="0" err="1"/>
              <a:t>arttıracak</a:t>
            </a:r>
            <a:r>
              <a:rPr lang="en-US" dirty="0"/>
              <a:t> </a:t>
            </a:r>
            <a:r>
              <a:rPr lang="en-US" dirty="0" err="1"/>
              <a:t>eğitim</a:t>
            </a:r>
            <a:r>
              <a:rPr lang="en-US" dirty="0"/>
              <a:t> </a:t>
            </a:r>
            <a:r>
              <a:rPr lang="en-US" dirty="0" err="1"/>
              <a:t>ve</a:t>
            </a:r>
            <a:r>
              <a:rPr lang="en-US" dirty="0"/>
              <a:t> </a:t>
            </a:r>
            <a:r>
              <a:rPr lang="en-US" dirty="0" err="1"/>
              <a:t>sertifikasyon</a:t>
            </a:r>
            <a:r>
              <a:rPr lang="en-US" dirty="0"/>
              <a:t> </a:t>
            </a:r>
            <a:r>
              <a:rPr lang="en-US" dirty="0" err="1"/>
              <a:t>programla</a:t>
            </a:r>
            <a:r>
              <a:rPr lang="tr-TR" dirty="0" err="1"/>
              <a:t>rı</a:t>
            </a:r>
            <a:r>
              <a:rPr lang="en-US" dirty="0"/>
              <a:t> </a:t>
            </a:r>
            <a:r>
              <a:rPr lang="en-US" dirty="0" err="1"/>
              <a:t>geliştirilmeli</a:t>
            </a:r>
            <a:r>
              <a:rPr lang="en-US" dirty="0"/>
              <a:t>, </a:t>
            </a:r>
            <a:r>
              <a:rPr lang="en-US" dirty="0" err="1"/>
              <a:t>başta</a:t>
            </a:r>
            <a:r>
              <a:rPr lang="en-US" dirty="0"/>
              <a:t> </a:t>
            </a:r>
            <a:r>
              <a:rPr lang="en-US" dirty="0" err="1"/>
              <a:t>turizm</a:t>
            </a:r>
            <a:r>
              <a:rPr lang="en-US" dirty="0"/>
              <a:t> </a:t>
            </a:r>
            <a:r>
              <a:rPr lang="en-US" dirty="0" err="1"/>
              <a:t>sektöründe</a:t>
            </a:r>
            <a:r>
              <a:rPr lang="en-US" dirty="0"/>
              <a:t> </a:t>
            </a:r>
            <a:r>
              <a:rPr lang="en-US" dirty="0" err="1"/>
              <a:t>çalışan</a:t>
            </a:r>
            <a:r>
              <a:rPr lang="en-US" dirty="0"/>
              <a:t> </a:t>
            </a:r>
            <a:r>
              <a:rPr lang="en-US" dirty="0" err="1"/>
              <a:t>personel</a:t>
            </a:r>
            <a:r>
              <a:rPr lang="en-US" dirty="0"/>
              <a:t> </a:t>
            </a:r>
            <a:r>
              <a:rPr lang="en-US" dirty="0" err="1"/>
              <a:t>olmak</a:t>
            </a:r>
            <a:r>
              <a:rPr lang="en-US" dirty="0"/>
              <a:t> </a:t>
            </a:r>
            <a:r>
              <a:rPr lang="en-US" dirty="0" err="1"/>
              <a:t>üzere</a:t>
            </a:r>
            <a:r>
              <a:rPr lang="en-US" dirty="0"/>
              <a:t> </a:t>
            </a:r>
            <a:r>
              <a:rPr lang="en-US" dirty="0" err="1"/>
              <a:t>yerel</a:t>
            </a:r>
            <a:r>
              <a:rPr lang="en-US" dirty="0"/>
              <a:t> </a:t>
            </a:r>
            <a:r>
              <a:rPr lang="en-US" dirty="0" err="1"/>
              <a:t>halka</a:t>
            </a:r>
            <a:r>
              <a:rPr lang="en-US" dirty="0"/>
              <a:t> da </a:t>
            </a:r>
            <a:r>
              <a:rPr lang="en-US" dirty="0" err="1"/>
              <a:t>bu</a:t>
            </a:r>
            <a:r>
              <a:rPr lang="en-US" dirty="0"/>
              <a:t> </a:t>
            </a:r>
            <a:r>
              <a:rPr lang="en-US" dirty="0" err="1"/>
              <a:t>olanaklar</a:t>
            </a:r>
            <a:r>
              <a:rPr lang="en-US" dirty="0"/>
              <a:t> </a:t>
            </a:r>
            <a:r>
              <a:rPr lang="en-US" dirty="0" err="1"/>
              <a:t>sağlanmalıdır</a:t>
            </a:r>
            <a:r>
              <a:rPr lang="en-US" dirty="0"/>
              <a:t>. </a:t>
            </a:r>
            <a:r>
              <a:rPr lang="en-US" dirty="0" err="1"/>
              <a:t>Yerel</a:t>
            </a:r>
            <a:r>
              <a:rPr lang="en-US" dirty="0"/>
              <a:t> </a:t>
            </a:r>
            <a:r>
              <a:rPr lang="en-US" dirty="0" err="1"/>
              <a:t>halkın</a:t>
            </a:r>
            <a:r>
              <a:rPr lang="en-US" dirty="0"/>
              <a:t> </a:t>
            </a:r>
            <a:r>
              <a:rPr lang="en-US" dirty="0" err="1"/>
              <a:t>ekoturizmin</a:t>
            </a:r>
            <a:r>
              <a:rPr lang="en-US" dirty="0"/>
              <a:t> </a:t>
            </a:r>
            <a:r>
              <a:rPr lang="en-US" dirty="0" err="1"/>
              <a:t>gelişmesinde</a:t>
            </a:r>
            <a:r>
              <a:rPr lang="en-US" dirty="0"/>
              <a:t> </a:t>
            </a:r>
            <a:r>
              <a:rPr lang="en-US" dirty="0" err="1"/>
              <a:t>planlama</a:t>
            </a:r>
            <a:r>
              <a:rPr lang="en-US" dirty="0"/>
              <a:t> </a:t>
            </a:r>
            <a:r>
              <a:rPr lang="en-US" dirty="0" err="1"/>
              <a:t>ve</a:t>
            </a:r>
            <a:r>
              <a:rPr lang="en-US" dirty="0"/>
              <a:t> </a:t>
            </a:r>
            <a:r>
              <a:rPr lang="en-US" dirty="0" err="1"/>
              <a:t>karar</a:t>
            </a:r>
            <a:r>
              <a:rPr lang="en-US" dirty="0"/>
              <a:t> alma </a:t>
            </a:r>
            <a:r>
              <a:rPr lang="en-US" dirty="0" err="1"/>
              <a:t>süreçlerine</a:t>
            </a:r>
            <a:r>
              <a:rPr lang="en-US" dirty="0"/>
              <a:t> </a:t>
            </a:r>
            <a:r>
              <a:rPr lang="en-US" dirty="0" err="1"/>
              <a:t>katılımı</a:t>
            </a:r>
            <a:r>
              <a:rPr lang="en-US" dirty="0"/>
              <a:t> </a:t>
            </a:r>
            <a:r>
              <a:rPr lang="en-US" dirty="0" err="1"/>
              <a:t>sağlanmalı</a:t>
            </a:r>
            <a:r>
              <a:rPr lang="en-US" dirty="0"/>
              <a:t>, </a:t>
            </a:r>
            <a:r>
              <a:rPr lang="en-US" dirty="0" err="1"/>
              <a:t>özellikle</a:t>
            </a:r>
            <a:r>
              <a:rPr lang="en-US" dirty="0"/>
              <a:t> </a:t>
            </a:r>
            <a:r>
              <a:rPr lang="en-US" dirty="0" err="1"/>
              <a:t>yerel</a:t>
            </a:r>
            <a:r>
              <a:rPr lang="en-US" dirty="0"/>
              <a:t> </a:t>
            </a:r>
            <a:r>
              <a:rPr lang="en-US" dirty="0" err="1"/>
              <a:t>işletmeler</a:t>
            </a:r>
            <a:r>
              <a:rPr lang="en-US" dirty="0"/>
              <a:t> </a:t>
            </a:r>
            <a:r>
              <a:rPr lang="en-US" dirty="0" err="1"/>
              <a:t>olmak</a:t>
            </a:r>
            <a:r>
              <a:rPr lang="en-US" dirty="0"/>
              <a:t> </a:t>
            </a:r>
            <a:r>
              <a:rPr lang="en-US" dirty="0" err="1"/>
              <a:t>üzere</a:t>
            </a:r>
            <a:r>
              <a:rPr lang="en-US" dirty="0"/>
              <a:t>, </a:t>
            </a:r>
            <a:r>
              <a:rPr lang="en-US" dirty="0" err="1"/>
              <a:t>özel</a:t>
            </a:r>
            <a:r>
              <a:rPr lang="en-US" dirty="0"/>
              <a:t> </a:t>
            </a:r>
            <a:r>
              <a:rPr lang="en-US" dirty="0" err="1"/>
              <a:t>sektör</a:t>
            </a:r>
            <a:r>
              <a:rPr lang="en-US" dirty="0"/>
              <a:t> </a:t>
            </a:r>
            <a:r>
              <a:rPr lang="en-US" dirty="0" err="1"/>
              <a:t>çeşitli</a:t>
            </a:r>
            <a:r>
              <a:rPr lang="en-US" dirty="0"/>
              <a:t> </a:t>
            </a:r>
            <a:r>
              <a:rPr lang="en-US" dirty="0" err="1"/>
              <a:t>yardımlar</a:t>
            </a:r>
            <a:r>
              <a:rPr lang="en-US" dirty="0"/>
              <a:t>, </a:t>
            </a:r>
            <a:r>
              <a:rPr lang="en-US" dirty="0" err="1"/>
              <a:t>fonlar</a:t>
            </a:r>
            <a:r>
              <a:rPr lang="en-US" dirty="0"/>
              <a:t> </a:t>
            </a:r>
            <a:r>
              <a:rPr lang="en-US" dirty="0" err="1"/>
              <a:t>gibi</a:t>
            </a:r>
            <a:r>
              <a:rPr lang="en-US" dirty="0"/>
              <a:t> </a:t>
            </a:r>
            <a:r>
              <a:rPr lang="en-US" dirty="0" err="1"/>
              <a:t>teşviklerle</a:t>
            </a:r>
            <a:r>
              <a:rPr lang="en-US" dirty="0"/>
              <a:t> </a:t>
            </a:r>
            <a:r>
              <a:rPr lang="en-US" dirty="0" err="1"/>
              <a:t>desteklenmeli</a:t>
            </a:r>
            <a:r>
              <a:rPr lang="en-US" dirty="0"/>
              <a:t>, </a:t>
            </a:r>
            <a:r>
              <a:rPr lang="en-US" dirty="0" err="1"/>
              <a:t>turizm</a:t>
            </a:r>
            <a:r>
              <a:rPr lang="en-US" dirty="0"/>
              <a:t> </a:t>
            </a:r>
            <a:r>
              <a:rPr lang="en-US" dirty="0" err="1"/>
              <a:t>sektörü</a:t>
            </a:r>
            <a:r>
              <a:rPr lang="en-US" dirty="0"/>
              <a:t> </a:t>
            </a:r>
            <a:r>
              <a:rPr lang="en-US" dirty="0" err="1"/>
              <a:t>yanında</a:t>
            </a:r>
            <a:r>
              <a:rPr lang="en-US" dirty="0"/>
              <a:t> </a:t>
            </a:r>
            <a:r>
              <a:rPr lang="en-US" dirty="0" err="1"/>
              <a:t>diğer</a:t>
            </a:r>
            <a:r>
              <a:rPr lang="en-US" dirty="0"/>
              <a:t> </a:t>
            </a:r>
            <a:r>
              <a:rPr lang="en-US" dirty="0" err="1"/>
              <a:t>sektörler</a:t>
            </a:r>
            <a:r>
              <a:rPr lang="en-US" dirty="0"/>
              <a:t> </a:t>
            </a:r>
            <a:r>
              <a:rPr lang="en-US" dirty="0" err="1"/>
              <a:t>için</a:t>
            </a:r>
            <a:r>
              <a:rPr lang="en-US" dirty="0"/>
              <a:t> de </a:t>
            </a:r>
            <a:r>
              <a:rPr lang="en-US" dirty="0" err="1"/>
              <a:t>çevresel</a:t>
            </a:r>
            <a:r>
              <a:rPr lang="en-US" dirty="0"/>
              <a:t> </a:t>
            </a:r>
            <a:r>
              <a:rPr lang="en-US" dirty="0" err="1"/>
              <a:t>politikalar</a:t>
            </a:r>
            <a:r>
              <a:rPr lang="en-US" dirty="0"/>
              <a:t>, </a:t>
            </a:r>
            <a:r>
              <a:rPr lang="en-US" dirty="0" err="1"/>
              <a:t>ilkeler</a:t>
            </a:r>
            <a:r>
              <a:rPr lang="en-US" dirty="0"/>
              <a:t> </a:t>
            </a:r>
            <a:r>
              <a:rPr lang="en-US" dirty="0" err="1"/>
              <a:t>ve</a:t>
            </a:r>
            <a:r>
              <a:rPr lang="en-US" dirty="0"/>
              <a:t> </a:t>
            </a:r>
            <a:r>
              <a:rPr lang="en-US" dirty="0" err="1"/>
              <a:t>etik</a:t>
            </a:r>
            <a:r>
              <a:rPr lang="en-US" dirty="0"/>
              <a:t> </a:t>
            </a:r>
            <a:r>
              <a:rPr lang="en-US" dirty="0" err="1"/>
              <a:t>kurallar</a:t>
            </a:r>
            <a:r>
              <a:rPr lang="en-US" dirty="0"/>
              <a:t> </a:t>
            </a:r>
            <a:r>
              <a:rPr lang="en-US" dirty="0" err="1"/>
              <a:t>belirlenmelidir</a:t>
            </a:r>
            <a:endParaRPr lang="tr-TR" dirty="0"/>
          </a:p>
        </p:txBody>
      </p:sp>
    </p:spTree>
    <p:extLst>
      <p:ext uri="{BB962C8B-B14F-4D97-AF65-F5344CB8AC3E}">
        <p14:creationId xmlns:p14="http://schemas.microsoft.com/office/powerpoint/2010/main" val="934523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887D542-EA53-BA68-2249-6868462DE47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F990764-01DE-CD66-3DC9-C0969D37B4E4}"/>
              </a:ext>
            </a:extLst>
          </p:cNvPr>
          <p:cNvSpPr>
            <a:spLocks noGrp="1"/>
          </p:cNvSpPr>
          <p:nvPr>
            <p:ph idx="1"/>
          </p:nvPr>
        </p:nvSpPr>
        <p:spPr/>
        <p:txBody>
          <a:bodyPr/>
          <a:lstStyle/>
          <a:p>
            <a:pPr algn="just">
              <a:lnSpc>
                <a:spcPct val="150000"/>
              </a:lnSpc>
            </a:pPr>
            <a:r>
              <a:rPr lang="en-US" dirty="0" err="1"/>
              <a:t>Ekoturizmin</a:t>
            </a:r>
            <a:r>
              <a:rPr lang="en-US" dirty="0"/>
              <a:t> </a:t>
            </a:r>
            <a:r>
              <a:rPr lang="en-US" dirty="0" err="1"/>
              <a:t>sürdürülebilirliği</a:t>
            </a:r>
            <a:r>
              <a:rPr lang="en-US" dirty="0"/>
              <a:t> </a:t>
            </a:r>
            <a:r>
              <a:rPr lang="en-US" dirty="0" err="1"/>
              <a:t>bakımından</a:t>
            </a:r>
            <a:r>
              <a:rPr lang="en-US" dirty="0"/>
              <a:t> </a:t>
            </a:r>
            <a:r>
              <a:rPr lang="en-US" dirty="0" err="1"/>
              <a:t>bahsedilen</a:t>
            </a:r>
            <a:r>
              <a:rPr lang="en-US" dirty="0"/>
              <a:t> </a:t>
            </a:r>
            <a:r>
              <a:rPr lang="en-US" dirty="0" err="1"/>
              <a:t>konularda</a:t>
            </a:r>
            <a:r>
              <a:rPr lang="en-US" dirty="0"/>
              <a:t> </a:t>
            </a:r>
            <a:r>
              <a:rPr lang="en-US" dirty="0" err="1"/>
              <a:t>devletlere</a:t>
            </a:r>
            <a:r>
              <a:rPr lang="en-US" dirty="0"/>
              <a:t> </a:t>
            </a:r>
            <a:r>
              <a:rPr lang="en-US" dirty="0" err="1"/>
              <a:t>ve</a:t>
            </a:r>
            <a:r>
              <a:rPr lang="en-US" dirty="0"/>
              <a:t> </a:t>
            </a:r>
            <a:r>
              <a:rPr lang="en-US" dirty="0" err="1"/>
              <a:t>yerel</a:t>
            </a:r>
            <a:r>
              <a:rPr lang="en-US" dirty="0"/>
              <a:t> </a:t>
            </a:r>
            <a:r>
              <a:rPr lang="en-US" dirty="0" err="1"/>
              <a:t>yönetimlere</a:t>
            </a:r>
            <a:r>
              <a:rPr lang="en-US" dirty="0"/>
              <a:t> </a:t>
            </a:r>
            <a:r>
              <a:rPr lang="en-US" dirty="0" err="1"/>
              <a:t>büyük</a:t>
            </a:r>
            <a:r>
              <a:rPr lang="en-US" dirty="0"/>
              <a:t> </a:t>
            </a:r>
            <a:r>
              <a:rPr lang="en-US" dirty="0" err="1"/>
              <a:t>sorumluluklar</a:t>
            </a:r>
            <a:r>
              <a:rPr lang="en-US" dirty="0"/>
              <a:t> </a:t>
            </a:r>
            <a:r>
              <a:rPr lang="en-US" dirty="0" err="1"/>
              <a:t>düşmektedir</a:t>
            </a:r>
            <a:r>
              <a:rPr lang="en-US" dirty="0"/>
              <a:t>. </a:t>
            </a:r>
            <a:r>
              <a:rPr lang="en-US" dirty="0" err="1"/>
              <a:t>Bunlara</a:t>
            </a:r>
            <a:r>
              <a:rPr lang="en-US" dirty="0"/>
              <a:t> </a:t>
            </a:r>
            <a:r>
              <a:rPr lang="en-US" dirty="0" err="1"/>
              <a:t>dikkat</a:t>
            </a:r>
            <a:r>
              <a:rPr lang="en-US" dirty="0"/>
              <a:t> </a:t>
            </a:r>
            <a:r>
              <a:rPr lang="en-US" dirty="0" err="1"/>
              <a:t>edilmediği</a:t>
            </a:r>
            <a:r>
              <a:rPr lang="en-US" dirty="0"/>
              <a:t> </a:t>
            </a:r>
            <a:r>
              <a:rPr lang="en-US" dirty="0" err="1"/>
              <a:t>taktirde</a:t>
            </a:r>
            <a:r>
              <a:rPr lang="en-US" dirty="0"/>
              <a:t> </a:t>
            </a:r>
            <a:r>
              <a:rPr lang="en-US" dirty="0" err="1"/>
              <a:t>ortaya</a:t>
            </a:r>
            <a:r>
              <a:rPr lang="en-US" dirty="0"/>
              <a:t> </a:t>
            </a:r>
            <a:r>
              <a:rPr lang="en-US" dirty="0" err="1"/>
              <a:t>olumsuz</a:t>
            </a:r>
            <a:r>
              <a:rPr lang="en-US" dirty="0"/>
              <a:t> </a:t>
            </a:r>
            <a:r>
              <a:rPr lang="en-US" dirty="0" err="1"/>
              <a:t>sonuçlar</a:t>
            </a:r>
            <a:r>
              <a:rPr lang="en-US" dirty="0"/>
              <a:t> </a:t>
            </a:r>
            <a:r>
              <a:rPr lang="en-US" dirty="0" err="1"/>
              <a:t>çıkacaktır</a:t>
            </a:r>
            <a:r>
              <a:rPr lang="en-US" dirty="0"/>
              <a:t>. </a:t>
            </a:r>
            <a:r>
              <a:rPr lang="tr-TR" dirty="0"/>
              <a:t>Ö</a:t>
            </a:r>
            <a:r>
              <a:rPr lang="en-US" dirty="0" err="1"/>
              <a:t>rneğin</a:t>
            </a:r>
            <a:r>
              <a:rPr lang="en-US" dirty="0"/>
              <a:t> </a:t>
            </a:r>
            <a:r>
              <a:rPr lang="en-US" dirty="0" err="1"/>
              <a:t>Türkiye'de</a:t>
            </a:r>
            <a:r>
              <a:rPr lang="en-US" dirty="0"/>
              <a:t> </a:t>
            </a:r>
            <a:r>
              <a:rPr lang="en-US" dirty="0" err="1"/>
              <a:t>bazı</a:t>
            </a:r>
            <a:r>
              <a:rPr lang="en-US" dirty="0"/>
              <a:t> </a:t>
            </a:r>
            <a:r>
              <a:rPr lang="en-US" dirty="0" err="1"/>
              <a:t>yerel</a:t>
            </a:r>
            <a:r>
              <a:rPr lang="en-US" dirty="0"/>
              <a:t> </a:t>
            </a:r>
            <a:r>
              <a:rPr lang="en-US" dirty="0" err="1"/>
              <a:t>yönetimlerin</a:t>
            </a:r>
            <a:r>
              <a:rPr lang="en-US" dirty="0"/>
              <a:t> </a:t>
            </a:r>
            <a:r>
              <a:rPr lang="en-US" dirty="0" err="1"/>
              <a:t>fiziksel</a:t>
            </a:r>
            <a:r>
              <a:rPr lang="en-US" dirty="0"/>
              <a:t> </a:t>
            </a:r>
            <a:r>
              <a:rPr lang="en-US" dirty="0" err="1"/>
              <a:t>planlama</a:t>
            </a:r>
            <a:r>
              <a:rPr lang="en-US" dirty="0"/>
              <a:t> </a:t>
            </a:r>
            <a:r>
              <a:rPr lang="en-US" dirty="0" err="1"/>
              <a:t>ve</a:t>
            </a:r>
            <a:r>
              <a:rPr lang="en-US" dirty="0"/>
              <a:t> </a:t>
            </a:r>
            <a:r>
              <a:rPr lang="en-US" dirty="0" err="1"/>
              <a:t>imara</a:t>
            </a:r>
            <a:r>
              <a:rPr lang="en-US" dirty="0"/>
              <a:t> </a:t>
            </a:r>
            <a:r>
              <a:rPr lang="en-US" dirty="0" err="1"/>
              <a:t>açılan</a:t>
            </a:r>
            <a:r>
              <a:rPr lang="en-US" dirty="0"/>
              <a:t> </a:t>
            </a:r>
            <a:r>
              <a:rPr lang="en-US" dirty="0" err="1"/>
              <a:t>alanlar</a:t>
            </a:r>
            <a:r>
              <a:rPr lang="en-US" dirty="0"/>
              <a:t> </a:t>
            </a:r>
            <a:r>
              <a:rPr lang="en-US" dirty="0" err="1"/>
              <a:t>konusundaki</a:t>
            </a:r>
            <a:r>
              <a:rPr lang="en-US" dirty="0"/>
              <a:t> </a:t>
            </a:r>
            <a:r>
              <a:rPr lang="en-US" dirty="0" err="1"/>
              <a:t>yanlış</a:t>
            </a:r>
            <a:r>
              <a:rPr lang="en-US" dirty="0"/>
              <a:t> </a:t>
            </a:r>
            <a:r>
              <a:rPr lang="en-US" dirty="0" err="1"/>
              <a:t>uygulamalarını</a:t>
            </a:r>
            <a:r>
              <a:rPr lang="en-US" dirty="0"/>
              <a:t> </a:t>
            </a:r>
            <a:r>
              <a:rPr lang="en-US" dirty="0" err="1"/>
              <a:t>bugün</a:t>
            </a:r>
            <a:r>
              <a:rPr lang="en-US" dirty="0"/>
              <a:t> </a:t>
            </a:r>
            <a:r>
              <a:rPr lang="en-US" dirty="0" err="1"/>
              <a:t>bir</a:t>
            </a:r>
            <a:r>
              <a:rPr lang="en-US" dirty="0"/>
              <a:t> </a:t>
            </a:r>
            <a:r>
              <a:rPr lang="en-US" dirty="0" err="1"/>
              <a:t>çok</a:t>
            </a:r>
            <a:r>
              <a:rPr lang="en-US" dirty="0"/>
              <a:t> </a:t>
            </a:r>
            <a:r>
              <a:rPr lang="en-US" dirty="0" err="1"/>
              <a:t>turistik</a:t>
            </a:r>
            <a:r>
              <a:rPr lang="en-US" dirty="0"/>
              <a:t> </a:t>
            </a:r>
            <a:r>
              <a:rPr lang="en-US" dirty="0" err="1"/>
              <a:t>beldede</a:t>
            </a:r>
            <a:r>
              <a:rPr lang="en-US" dirty="0"/>
              <a:t> </a:t>
            </a:r>
            <a:r>
              <a:rPr lang="en-US" dirty="0" err="1"/>
              <a:t>görmek</a:t>
            </a:r>
            <a:r>
              <a:rPr lang="tr-TR" dirty="0"/>
              <a:t> mümkündür.</a:t>
            </a:r>
          </a:p>
          <a:p>
            <a:endParaRPr lang="tr-TR" dirty="0"/>
          </a:p>
        </p:txBody>
      </p:sp>
    </p:spTree>
    <p:extLst>
      <p:ext uri="{BB962C8B-B14F-4D97-AF65-F5344CB8AC3E}">
        <p14:creationId xmlns:p14="http://schemas.microsoft.com/office/powerpoint/2010/main" val="1071299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277E826-E6D5-B4BD-7D9B-6C44FF3D787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68F066A-619F-7CA2-79B2-345BE31EA785}"/>
              </a:ext>
            </a:extLst>
          </p:cNvPr>
          <p:cNvSpPr>
            <a:spLocks noGrp="1"/>
          </p:cNvSpPr>
          <p:nvPr>
            <p:ph idx="1"/>
          </p:nvPr>
        </p:nvSpPr>
        <p:spPr/>
        <p:txBody>
          <a:bodyPr/>
          <a:lstStyle/>
          <a:p>
            <a:pPr algn="just">
              <a:lnSpc>
                <a:spcPct val="150000"/>
              </a:lnSpc>
            </a:pPr>
            <a:r>
              <a:rPr lang="en-US" dirty="0" err="1"/>
              <a:t>Dünyada</a:t>
            </a:r>
            <a:r>
              <a:rPr lang="en-US" dirty="0"/>
              <a:t> </a:t>
            </a:r>
            <a:r>
              <a:rPr lang="en-US" dirty="0" err="1"/>
              <a:t>ekoturizmde</a:t>
            </a:r>
            <a:r>
              <a:rPr lang="en-US" dirty="0"/>
              <a:t> </a:t>
            </a:r>
            <a:r>
              <a:rPr lang="en-US" dirty="0" err="1"/>
              <a:t>başarılı</a:t>
            </a:r>
            <a:r>
              <a:rPr lang="en-US" dirty="0"/>
              <a:t> </a:t>
            </a:r>
            <a:r>
              <a:rPr lang="en-US" dirty="0" err="1"/>
              <a:t>olan</a:t>
            </a:r>
            <a:r>
              <a:rPr lang="en-US" dirty="0"/>
              <a:t> </a:t>
            </a:r>
            <a:r>
              <a:rPr lang="en-US" dirty="0" err="1"/>
              <a:t>destinasyonlar</a:t>
            </a:r>
            <a:r>
              <a:rPr lang="en-US" dirty="0"/>
              <a:t> </a:t>
            </a:r>
            <a:r>
              <a:rPr lang="en-US" dirty="0" err="1"/>
              <a:t>ve</a:t>
            </a:r>
            <a:r>
              <a:rPr lang="en-US" dirty="0"/>
              <a:t> </a:t>
            </a:r>
            <a:r>
              <a:rPr lang="en-US" dirty="0" err="1"/>
              <a:t>ülkeler</a:t>
            </a:r>
            <a:r>
              <a:rPr lang="en-US" dirty="0"/>
              <a:t> </a:t>
            </a:r>
            <a:r>
              <a:rPr lang="en-US" dirty="0" err="1"/>
              <a:t>incelendiğinde</a:t>
            </a:r>
            <a:r>
              <a:rPr lang="en-US" dirty="0"/>
              <a:t>, </a:t>
            </a:r>
            <a:r>
              <a:rPr lang="en-US" dirty="0" err="1"/>
              <a:t>ulusal</a:t>
            </a:r>
            <a:r>
              <a:rPr lang="en-US" dirty="0"/>
              <a:t> </a:t>
            </a:r>
            <a:r>
              <a:rPr lang="en-US" dirty="0" err="1"/>
              <a:t>ve</a:t>
            </a:r>
            <a:r>
              <a:rPr lang="en-US" dirty="0"/>
              <a:t> </a:t>
            </a:r>
            <a:r>
              <a:rPr lang="en-US" dirty="0" err="1"/>
              <a:t>yerel</a:t>
            </a:r>
            <a:r>
              <a:rPr lang="en-US" dirty="0"/>
              <a:t> </a:t>
            </a:r>
            <a:r>
              <a:rPr lang="en-US" dirty="0" err="1"/>
              <a:t>yönetimlerin</a:t>
            </a:r>
            <a:r>
              <a:rPr lang="en-US" dirty="0"/>
              <a:t> </a:t>
            </a:r>
            <a:r>
              <a:rPr lang="en-US" dirty="0" err="1"/>
              <a:t>bu</a:t>
            </a:r>
            <a:r>
              <a:rPr lang="en-US" dirty="0"/>
              <a:t> </a:t>
            </a:r>
            <a:r>
              <a:rPr lang="en-US" dirty="0" err="1"/>
              <a:t>başarıdaki</a:t>
            </a:r>
            <a:r>
              <a:rPr lang="en-US" dirty="0"/>
              <a:t> </a:t>
            </a:r>
            <a:r>
              <a:rPr lang="en-US" dirty="0" err="1"/>
              <a:t>rolleri</a:t>
            </a:r>
            <a:r>
              <a:rPr lang="en-US" dirty="0"/>
              <a:t> </a:t>
            </a:r>
            <a:r>
              <a:rPr lang="en-US" dirty="0" err="1"/>
              <a:t>açıkça</a:t>
            </a:r>
            <a:r>
              <a:rPr lang="en-US" dirty="0"/>
              <a:t> </a:t>
            </a:r>
            <a:r>
              <a:rPr lang="en-US" dirty="0" err="1"/>
              <a:t>görülebilir</a:t>
            </a:r>
            <a:r>
              <a:rPr lang="en-US" dirty="0"/>
              <a:t>. Bu </a:t>
            </a:r>
            <a:r>
              <a:rPr lang="en-US" dirty="0" err="1"/>
              <a:t>ülkelerde</a:t>
            </a:r>
            <a:r>
              <a:rPr lang="en-US" dirty="0"/>
              <a:t> </a:t>
            </a:r>
            <a:r>
              <a:rPr lang="en-US" dirty="0" err="1"/>
              <a:t>ekoturizm</a:t>
            </a:r>
            <a:r>
              <a:rPr lang="en-US" dirty="0"/>
              <a:t> </a:t>
            </a:r>
            <a:r>
              <a:rPr lang="en-US" dirty="0" err="1"/>
              <a:t>ile</a:t>
            </a:r>
            <a:r>
              <a:rPr lang="en-US" dirty="0"/>
              <a:t> </a:t>
            </a:r>
            <a:r>
              <a:rPr lang="en-US" dirty="0" err="1"/>
              <a:t>ilgili</a:t>
            </a:r>
            <a:r>
              <a:rPr lang="en-US" dirty="0"/>
              <a:t> </a:t>
            </a:r>
            <a:r>
              <a:rPr lang="en-US" dirty="0" err="1"/>
              <a:t>ulusal</a:t>
            </a:r>
            <a:r>
              <a:rPr lang="en-US" dirty="0"/>
              <a:t> </a:t>
            </a:r>
            <a:r>
              <a:rPr lang="en-US" dirty="0" err="1"/>
              <a:t>politikalar</a:t>
            </a:r>
            <a:r>
              <a:rPr lang="en-US" dirty="0"/>
              <a:t> </a:t>
            </a:r>
            <a:r>
              <a:rPr lang="en-US" dirty="0" err="1"/>
              <a:t>oluşturulmuş</a:t>
            </a:r>
            <a:r>
              <a:rPr lang="en-US" dirty="0"/>
              <a:t>, </a:t>
            </a:r>
            <a:r>
              <a:rPr lang="en-US" dirty="0" err="1"/>
              <a:t>onların</a:t>
            </a:r>
            <a:r>
              <a:rPr lang="en-US" dirty="0"/>
              <a:t> </a:t>
            </a:r>
            <a:r>
              <a:rPr lang="en-US" dirty="0" err="1"/>
              <a:t>desteğinde</a:t>
            </a:r>
            <a:r>
              <a:rPr lang="en-US" dirty="0"/>
              <a:t> </a:t>
            </a:r>
            <a:r>
              <a:rPr lang="en-US" dirty="0" err="1"/>
              <a:t>ve</a:t>
            </a:r>
            <a:r>
              <a:rPr lang="en-US" dirty="0"/>
              <a:t> </a:t>
            </a:r>
            <a:r>
              <a:rPr lang="en-US" dirty="0" err="1"/>
              <a:t>öncülüğünde</a:t>
            </a:r>
            <a:r>
              <a:rPr lang="en-US" dirty="0"/>
              <a:t> </a:t>
            </a:r>
            <a:r>
              <a:rPr lang="en-US" dirty="0" err="1"/>
              <a:t>ekoturizmin</a:t>
            </a:r>
            <a:r>
              <a:rPr lang="en-US" dirty="0"/>
              <a:t> </a:t>
            </a:r>
            <a:r>
              <a:rPr lang="en-US" dirty="0" err="1"/>
              <a:t>gelişmesi</a:t>
            </a:r>
            <a:r>
              <a:rPr lang="en-US" dirty="0"/>
              <a:t> </a:t>
            </a:r>
            <a:r>
              <a:rPr lang="en-US" dirty="0" err="1"/>
              <a:t>sağlanmıştır</a:t>
            </a:r>
            <a:r>
              <a:rPr lang="tr-TR" dirty="0"/>
              <a:t>.</a:t>
            </a:r>
          </a:p>
        </p:txBody>
      </p:sp>
    </p:spTree>
    <p:extLst>
      <p:ext uri="{BB962C8B-B14F-4D97-AF65-F5344CB8AC3E}">
        <p14:creationId xmlns:p14="http://schemas.microsoft.com/office/powerpoint/2010/main" val="3260796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51CDE5-DD25-DA1B-78B4-D0063CE5EE1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0BE897C-6F10-826F-EA4E-400E1FB975B0}"/>
              </a:ext>
            </a:extLst>
          </p:cNvPr>
          <p:cNvSpPr>
            <a:spLocks noGrp="1"/>
          </p:cNvSpPr>
          <p:nvPr>
            <p:ph idx="1"/>
          </p:nvPr>
        </p:nvSpPr>
        <p:spPr/>
        <p:txBody>
          <a:bodyPr/>
          <a:lstStyle/>
          <a:p>
            <a:pPr algn="just">
              <a:lnSpc>
                <a:spcPct val="150000"/>
              </a:lnSpc>
            </a:pPr>
            <a:r>
              <a:rPr lang="en-US" dirty="0"/>
              <a:t>Bir </a:t>
            </a:r>
            <a:r>
              <a:rPr lang="en-US" dirty="0" err="1"/>
              <a:t>çok</a:t>
            </a:r>
            <a:r>
              <a:rPr lang="en-US" dirty="0"/>
              <a:t> </a:t>
            </a:r>
            <a:r>
              <a:rPr lang="en-US" dirty="0" err="1"/>
              <a:t>ülke</a:t>
            </a:r>
            <a:r>
              <a:rPr lang="en-US" dirty="0"/>
              <a:t> </a:t>
            </a:r>
            <a:r>
              <a:rPr lang="en-US" dirty="0" err="1"/>
              <a:t>ulusal</a:t>
            </a:r>
            <a:r>
              <a:rPr lang="en-US" dirty="0"/>
              <a:t> </a:t>
            </a:r>
            <a:r>
              <a:rPr lang="en-US" dirty="0" err="1"/>
              <a:t>ölçekte</a:t>
            </a:r>
            <a:r>
              <a:rPr lang="en-US" dirty="0"/>
              <a:t> </a:t>
            </a:r>
            <a:r>
              <a:rPr lang="en-US" dirty="0" err="1"/>
              <a:t>ekoturizm</a:t>
            </a:r>
            <a:r>
              <a:rPr lang="en-US" dirty="0"/>
              <a:t> </a:t>
            </a:r>
            <a:r>
              <a:rPr lang="en-US" dirty="0" err="1"/>
              <a:t>stratejileri</a:t>
            </a:r>
            <a:r>
              <a:rPr lang="en-US" dirty="0"/>
              <a:t> </a:t>
            </a:r>
            <a:r>
              <a:rPr lang="en-US" dirty="0" err="1"/>
              <a:t>hazırlamıştır</a:t>
            </a:r>
            <a:r>
              <a:rPr lang="en-US" dirty="0"/>
              <a:t>. </a:t>
            </a:r>
            <a:r>
              <a:rPr lang="en-US" dirty="0" err="1"/>
              <a:t>Dünyada</a:t>
            </a:r>
            <a:r>
              <a:rPr lang="en-US" dirty="0"/>
              <a:t> ilk </a:t>
            </a:r>
            <a:r>
              <a:rPr lang="en-US" dirty="0" err="1"/>
              <a:t>defa</a:t>
            </a:r>
            <a:r>
              <a:rPr lang="en-US" dirty="0"/>
              <a:t> 1994 </a:t>
            </a:r>
            <a:r>
              <a:rPr lang="en-US" dirty="0" err="1"/>
              <a:t>yılında</a:t>
            </a:r>
            <a:r>
              <a:rPr lang="en-US" dirty="0"/>
              <a:t> </a:t>
            </a:r>
            <a:r>
              <a:rPr lang="en-US" dirty="0" err="1"/>
              <a:t>Avustralya</a:t>
            </a:r>
            <a:r>
              <a:rPr lang="en-US" dirty="0"/>
              <a:t> </a:t>
            </a:r>
            <a:r>
              <a:rPr lang="en-US" dirty="0" err="1"/>
              <a:t>Hükümeti</a:t>
            </a:r>
            <a:r>
              <a:rPr lang="en-US" dirty="0"/>
              <a:t> </a:t>
            </a:r>
            <a:r>
              <a:rPr lang="en-US" dirty="0" err="1"/>
              <a:t>tarafından</a:t>
            </a:r>
            <a:r>
              <a:rPr lang="en-US" dirty="0"/>
              <a:t> </a:t>
            </a:r>
            <a:r>
              <a:rPr lang="en-US" dirty="0" err="1"/>
              <a:t>hazırlanan</a:t>
            </a:r>
            <a:r>
              <a:rPr lang="en-US" dirty="0"/>
              <a:t> </a:t>
            </a:r>
            <a:r>
              <a:rPr lang="en-US" dirty="0" err="1"/>
              <a:t>ulusal</a:t>
            </a:r>
            <a:r>
              <a:rPr lang="en-US" dirty="0"/>
              <a:t> </a:t>
            </a:r>
            <a:r>
              <a:rPr lang="en-US" dirty="0" err="1"/>
              <a:t>ekoturizm</a:t>
            </a:r>
            <a:r>
              <a:rPr lang="en-US" dirty="0"/>
              <a:t> </a:t>
            </a:r>
            <a:r>
              <a:rPr lang="en-US" dirty="0" err="1"/>
              <a:t>planı</a:t>
            </a:r>
            <a:r>
              <a:rPr lang="en-US" dirty="0"/>
              <a:t>, </a:t>
            </a:r>
            <a:r>
              <a:rPr lang="en-US" dirty="0" err="1"/>
              <a:t>ulusal</a:t>
            </a:r>
            <a:r>
              <a:rPr lang="en-US" dirty="0"/>
              <a:t> </a:t>
            </a:r>
            <a:r>
              <a:rPr lang="en-US" dirty="0" err="1"/>
              <a:t>ekoturizm</a:t>
            </a:r>
            <a:r>
              <a:rPr lang="en-US" dirty="0"/>
              <a:t> </a:t>
            </a:r>
            <a:r>
              <a:rPr lang="en-US" dirty="0" err="1"/>
              <a:t>planlamasının</a:t>
            </a:r>
            <a:r>
              <a:rPr lang="en-US" dirty="0"/>
              <a:t> </a:t>
            </a:r>
            <a:r>
              <a:rPr lang="en-US" dirty="0" err="1"/>
              <a:t>en</a:t>
            </a:r>
            <a:r>
              <a:rPr lang="en-US" dirty="0"/>
              <a:t> </a:t>
            </a:r>
            <a:r>
              <a:rPr lang="en-US" dirty="0" err="1"/>
              <a:t>önemli</a:t>
            </a:r>
            <a:r>
              <a:rPr lang="en-US" dirty="0"/>
              <a:t> </a:t>
            </a:r>
            <a:r>
              <a:rPr lang="en-US" dirty="0" err="1"/>
              <a:t>örneklerinden</a:t>
            </a:r>
            <a:r>
              <a:rPr lang="en-US" dirty="0"/>
              <a:t> </a:t>
            </a:r>
            <a:r>
              <a:rPr lang="en-US" dirty="0" err="1"/>
              <a:t>biridir</a:t>
            </a:r>
            <a:r>
              <a:rPr lang="en-US" dirty="0"/>
              <a:t>. </a:t>
            </a:r>
            <a:r>
              <a:rPr lang="en-US" dirty="0" err="1"/>
              <a:t>Günümüzde</a:t>
            </a:r>
            <a:r>
              <a:rPr lang="en-US" dirty="0"/>
              <a:t> </a:t>
            </a:r>
            <a:r>
              <a:rPr lang="en-US" dirty="0" err="1"/>
              <a:t>en</a:t>
            </a:r>
            <a:r>
              <a:rPr lang="en-US" dirty="0"/>
              <a:t> </a:t>
            </a:r>
            <a:r>
              <a:rPr lang="en-US" dirty="0" err="1"/>
              <a:t>önemli</a:t>
            </a:r>
            <a:r>
              <a:rPr lang="en-US" dirty="0"/>
              <a:t> </a:t>
            </a:r>
            <a:r>
              <a:rPr lang="en-US" dirty="0" err="1"/>
              <a:t>ekoturizm</a:t>
            </a:r>
            <a:r>
              <a:rPr lang="en-US" dirty="0"/>
              <a:t> </a:t>
            </a:r>
            <a:r>
              <a:rPr lang="en-US" dirty="0" err="1"/>
              <a:t>destinasyonlarından</a:t>
            </a:r>
            <a:r>
              <a:rPr lang="en-US" dirty="0"/>
              <a:t> </a:t>
            </a:r>
            <a:r>
              <a:rPr lang="en-US" dirty="0" err="1"/>
              <a:t>biri</a:t>
            </a:r>
            <a:r>
              <a:rPr lang="en-US" dirty="0"/>
              <a:t> </a:t>
            </a:r>
            <a:r>
              <a:rPr lang="en-US" dirty="0" err="1"/>
              <a:t>olan</a:t>
            </a:r>
            <a:r>
              <a:rPr lang="en-US" dirty="0"/>
              <a:t> </a:t>
            </a:r>
            <a:r>
              <a:rPr lang="en-US" dirty="0" err="1"/>
              <a:t>Avustralya</a:t>
            </a:r>
            <a:r>
              <a:rPr lang="en-US" dirty="0"/>
              <a:t> </a:t>
            </a:r>
            <a:r>
              <a:rPr lang="en-US" dirty="0" err="1"/>
              <a:t>turistik</a:t>
            </a:r>
            <a:r>
              <a:rPr lang="en-US" dirty="0"/>
              <a:t> </a:t>
            </a:r>
            <a:r>
              <a:rPr lang="en-US" dirty="0" err="1"/>
              <a:t>çekiciliğe</a:t>
            </a:r>
            <a:r>
              <a:rPr lang="en-US" dirty="0"/>
              <a:t> </a:t>
            </a:r>
            <a:r>
              <a:rPr lang="en-US" dirty="0" err="1"/>
              <a:t>sahip</a:t>
            </a:r>
            <a:r>
              <a:rPr lang="en-US" dirty="0"/>
              <a:t> </a:t>
            </a:r>
            <a:r>
              <a:rPr lang="en-US" dirty="0" err="1"/>
              <a:t>doğal</a:t>
            </a:r>
            <a:r>
              <a:rPr lang="en-US" dirty="0"/>
              <a:t> </a:t>
            </a:r>
            <a:r>
              <a:rPr lang="en-US" dirty="0" err="1"/>
              <a:t>çevreye</a:t>
            </a:r>
            <a:r>
              <a:rPr lang="en-US" dirty="0"/>
              <a:t> </a:t>
            </a:r>
            <a:r>
              <a:rPr lang="en-US" dirty="0" err="1"/>
              <a:t>karşı</a:t>
            </a:r>
            <a:r>
              <a:rPr lang="en-US" dirty="0"/>
              <a:t> </a:t>
            </a:r>
            <a:r>
              <a:rPr lang="en-US" dirty="0" err="1"/>
              <a:t>artan</a:t>
            </a:r>
            <a:r>
              <a:rPr lang="en-US" dirty="0"/>
              <a:t> </a:t>
            </a:r>
            <a:r>
              <a:rPr lang="en-US" dirty="0" err="1"/>
              <a:t>uluslararası</a:t>
            </a:r>
            <a:r>
              <a:rPr lang="en-US" dirty="0"/>
              <a:t> </a:t>
            </a:r>
            <a:r>
              <a:rPr lang="en-US" dirty="0" err="1"/>
              <a:t>ilgi</a:t>
            </a:r>
            <a:r>
              <a:rPr lang="en-US" dirty="0"/>
              <a:t> </a:t>
            </a:r>
            <a:r>
              <a:rPr lang="en-US" dirty="0" err="1"/>
              <a:t>karşısında</a:t>
            </a:r>
            <a:r>
              <a:rPr lang="en-US" dirty="0"/>
              <a:t> </a:t>
            </a:r>
            <a:r>
              <a:rPr lang="en-US" dirty="0" err="1"/>
              <a:t>böyle</a:t>
            </a:r>
            <a:r>
              <a:rPr lang="en-US" dirty="0"/>
              <a:t> </a:t>
            </a:r>
            <a:r>
              <a:rPr lang="en-US" dirty="0" err="1"/>
              <a:t>bir</a:t>
            </a:r>
            <a:r>
              <a:rPr lang="en-US" dirty="0"/>
              <a:t> </a:t>
            </a:r>
            <a:r>
              <a:rPr lang="en-US" dirty="0" err="1"/>
              <a:t>planı</a:t>
            </a:r>
            <a:r>
              <a:rPr lang="en-US" dirty="0"/>
              <a:t> </a:t>
            </a:r>
            <a:r>
              <a:rPr lang="en-US" dirty="0" err="1"/>
              <a:t>hazırlamıştır</a:t>
            </a:r>
            <a:r>
              <a:rPr lang="en-US" dirty="0"/>
              <a:t>. </a:t>
            </a:r>
            <a:r>
              <a:rPr lang="en-US" dirty="0" err="1"/>
              <a:t>Avustralya</a:t>
            </a:r>
            <a:r>
              <a:rPr lang="en-US" dirty="0"/>
              <a:t> </a:t>
            </a:r>
            <a:r>
              <a:rPr lang="en-US" dirty="0" err="1"/>
              <a:t>Ulusal</a:t>
            </a:r>
            <a:r>
              <a:rPr lang="en-US" dirty="0"/>
              <a:t> </a:t>
            </a:r>
            <a:r>
              <a:rPr lang="en-US" dirty="0" err="1"/>
              <a:t>Ekoturm</a:t>
            </a:r>
            <a:r>
              <a:rPr lang="en-US" dirty="0"/>
              <a:t> </a:t>
            </a:r>
            <a:r>
              <a:rPr lang="en-US" dirty="0" err="1"/>
              <a:t>Stratejisinin</a:t>
            </a:r>
            <a:r>
              <a:rPr lang="en-US" dirty="0"/>
              <a:t> </a:t>
            </a:r>
            <a:r>
              <a:rPr lang="en-US" dirty="0" err="1"/>
              <a:t>amaçla</a:t>
            </a:r>
            <a:r>
              <a:rPr lang="tr-TR" dirty="0" err="1"/>
              <a:t>rı</a:t>
            </a:r>
            <a:r>
              <a:rPr lang="en-US" dirty="0"/>
              <a:t> </a:t>
            </a:r>
            <a:r>
              <a:rPr lang="en-US" dirty="0" err="1"/>
              <a:t>aşağıdaki</a:t>
            </a:r>
            <a:r>
              <a:rPr lang="en-US" dirty="0"/>
              <a:t> </a:t>
            </a:r>
            <a:r>
              <a:rPr lang="en-US" dirty="0" err="1"/>
              <a:t>şekilde</a:t>
            </a:r>
            <a:r>
              <a:rPr lang="en-US" dirty="0"/>
              <a:t> </a:t>
            </a:r>
            <a:r>
              <a:rPr lang="en-US" dirty="0" err="1"/>
              <a:t>özetlenebilir</a:t>
            </a:r>
            <a:r>
              <a:rPr lang="tr-TR" dirty="0"/>
              <a:t>;</a:t>
            </a:r>
          </a:p>
        </p:txBody>
      </p:sp>
    </p:spTree>
    <p:extLst>
      <p:ext uri="{BB962C8B-B14F-4D97-AF65-F5344CB8AC3E}">
        <p14:creationId xmlns:p14="http://schemas.microsoft.com/office/powerpoint/2010/main" val="3442943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F3D9F88-5798-FB83-5E20-1ED96F5EDC6F}"/>
              </a:ext>
            </a:extLst>
          </p:cNvPr>
          <p:cNvSpPr>
            <a:spLocks noGrp="1"/>
          </p:cNvSpPr>
          <p:nvPr>
            <p:ph idx="1"/>
          </p:nvPr>
        </p:nvSpPr>
        <p:spPr>
          <a:xfrm>
            <a:off x="457200" y="812800"/>
            <a:ext cx="7685037" cy="5364163"/>
          </a:xfrm>
        </p:spPr>
        <p:txBody>
          <a:bodyPr/>
          <a:lstStyle/>
          <a:p>
            <a:r>
              <a:rPr lang="en-US" dirty="0" err="1"/>
              <a:t>Ekolojik</a:t>
            </a:r>
            <a:r>
              <a:rPr lang="en-US" dirty="0"/>
              <a:t> </a:t>
            </a:r>
            <a:r>
              <a:rPr lang="en-US" dirty="0" err="1"/>
              <a:t>açıdan</a:t>
            </a:r>
            <a:r>
              <a:rPr lang="en-US" dirty="0"/>
              <a:t> </a:t>
            </a:r>
            <a:r>
              <a:rPr lang="en-US" dirty="0" err="1"/>
              <a:t>sürdürülebilir</a:t>
            </a:r>
            <a:r>
              <a:rPr lang="en-US" dirty="0"/>
              <a:t> </a:t>
            </a:r>
            <a:r>
              <a:rPr lang="en-US" dirty="0" err="1"/>
              <a:t>uygulamalara</a:t>
            </a:r>
            <a:r>
              <a:rPr lang="en-US" dirty="0"/>
              <a:t> </a:t>
            </a:r>
            <a:r>
              <a:rPr lang="en-US" dirty="0" err="1"/>
              <a:t>olanak</a:t>
            </a:r>
            <a:r>
              <a:rPr lang="en-US" dirty="0"/>
              <a:t> </a:t>
            </a:r>
            <a:r>
              <a:rPr lang="en-US" dirty="0" err="1"/>
              <a:t>sağlamak</a:t>
            </a:r>
            <a:endParaRPr lang="tr-TR" dirty="0"/>
          </a:p>
          <a:p>
            <a:pPr algn="just">
              <a:lnSpc>
                <a:spcPct val="150000"/>
              </a:lnSpc>
            </a:pPr>
            <a:r>
              <a:rPr lang="en-US" dirty="0" err="1"/>
              <a:t>Bölgesel</a:t>
            </a:r>
            <a:r>
              <a:rPr lang="en-US" dirty="0"/>
              <a:t> </a:t>
            </a:r>
            <a:r>
              <a:rPr lang="en-US" dirty="0" err="1"/>
              <a:t>planlama</a:t>
            </a:r>
            <a:r>
              <a:rPr lang="en-US" dirty="0"/>
              <a:t> </a:t>
            </a:r>
            <a:r>
              <a:rPr lang="en-US" dirty="0" err="1"/>
              <a:t>ile</a:t>
            </a:r>
            <a:r>
              <a:rPr lang="en-US" dirty="0"/>
              <a:t> </a:t>
            </a:r>
            <a:r>
              <a:rPr lang="en-US" dirty="0" err="1"/>
              <a:t>entegrasyon</a:t>
            </a:r>
            <a:r>
              <a:rPr lang="en-US" dirty="0"/>
              <a:t> </a:t>
            </a:r>
            <a:r>
              <a:rPr lang="en-US" dirty="0" err="1"/>
              <a:t>sağlamak</a:t>
            </a:r>
            <a:r>
              <a:rPr lang="en-US" dirty="0"/>
              <a:t> (</a:t>
            </a:r>
            <a:r>
              <a:rPr lang="en-US" dirty="0" err="1"/>
              <a:t>Biyofiziksel</a:t>
            </a:r>
            <a:r>
              <a:rPr lang="en-US" dirty="0"/>
              <a:t> </a:t>
            </a:r>
            <a:r>
              <a:rPr lang="en-US" dirty="0" err="1"/>
              <a:t>parametrelerin</a:t>
            </a:r>
            <a:r>
              <a:rPr lang="en-US" dirty="0"/>
              <a:t> </a:t>
            </a:r>
            <a:r>
              <a:rPr lang="en-US" dirty="0" err="1"/>
              <a:t>geliştirilmesi</a:t>
            </a:r>
            <a:r>
              <a:rPr lang="en-US" dirty="0"/>
              <a:t>, </a:t>
            </a:r>
            <a:r>
              <a:rPr lang="en-US" dirty="0" err="1"/>
              <a:t>planlama</a:t>
            </a:r>
            <a:r>
              <a:rPr lang="en-US" dirty="0"/>
              <a:t> </a:t>
            </a:r>
            <a:r>
              <a:rPr lang="en-US" dirty="0" err="1"/>
              <a:t>ve</a:t>
            </a:r>
            <a:r>
              <a:rPr lang="en-US" dirty="0"/>
              <a:t> </a:t>
            </a:r>
            <a:r>
              <a:rPr lang="en-US" dirty="0" err="1"/>
              <a:t>karar</a:t>
            </a:r>
            <a:r>
              <a:rPr lang="en-US" dirty="0"/>
              <a:t> alma </a:t>
            </a:r>
            <a:r>
              <a:rPr lang="en-US" dirty="0" err="1"/>
              <a:t>süreçlerine</a:t>
            </a:r>
            <a:r>
              <a:rPr lang="en-US" dirty="0"/>
              <a:t> </a:t>
            </a:r>
            <a:r>
              <a:rPr lang="en-US" dirty="0" err="1"/>
              <a:t>yerel</a:t>
            </a:r>
            <a:r>
              <a:rPr lang="en-US" dirty="0"/>
              <a:t> </a:t>
            </a:r>
            <a:r>
              <a:rPr lang="en-US" dirty="0" err="1"/>
              <a:t>halkın</a:t>
            </a:r>
            <a:r>
              <a:rPr lang="en-US" dirty="0"/>
              <a:t> </a:t>
            </a:r>
            <a:r>
              <a:rPr lang="en-US" dirty="0" err="1"/>
              <a:t>katılımı</a:t>
            </a:r>
            <a:r>
              <a:rPr lang="en-US" dirty="0"/>
              <a:t>).</a:t>
            </a:r>
            <a:endParaRPr lang="tr-TR" dirty="0"/>
          </a:p>
          <a:p>
            <a:pPr algn="just">
              <a:lnSpc>
                <a:spcPct val="150000"/>
              </a:lnSpc>
            </a:pPr>
            <a:r>
              <a:rPr lang="en-US" dirty="0" err="1"/>
              <a:t>Doğal</a:t>
            </a:r>
            <a:r>
              <a:rPr lang="en-US" dirty="0"/>
              <a:t> </a:t>
            </a:r>
            <a:r>
              <a:rPr lang="en-US" dirty="0" err="1"/>
              <a:t>kaynakların</a:t>
            </a:r>
            <a:r>
              <a:rPr lang="en-US" dirty="0"/>
              <a:t> </a:t>
            </a:r>
            <a:r>
              <a:rPr lang="en-US" dirty="0" err="1"/>
              <a:t>yönetimini</a:t>
            </a:r>
            <a:r>
              <a:rPr lang="en-US" dirty="0"/>
              <a:t> </a:t>
            </a:r>
            <a:r>
              <a:rPr lang="en-US" dirty="0" err="1"/>
              <a:t>gelişürmek</a:t>
            </a:r>
            <a:r>
              <a:rPr lang="en-US" dirty="0"/>
              <a:t> (</a:t>
            </a:r>
            <a:r>
              <a:rPr lang="en-US" dirty="0" err="1"/>
              <a:t>Giriş</a:t>
            </a:r>
            <a:r>
              <a:rPr lang="en-US" dirty="0"/>
              <a:t> </a:t>
            </a:r>
            <a:r>
              <a:rPr lang="en-US" dirty="0" err="1"/>
              <a:t>ve</a:t>
            </a:r>
            <a:r>
              <a:rPr lang="en-US" dirty="0"/>
              <a:t> </a:t>
            </a:r>
            <a:r>
              <a:rPr lang="en-US" dirty="0" err="1"/>
              <a:t>lisans</a:t>
            </a:r>
            <a:r>
              <a:rPr lang="en-US" dirty="0"/>
              <a:t> </a:t>
            </a:r>
            <a:r>
              <a:rPr lang="en-US" dirty="0" err="1"/>
              <a:t>ücretlerinden</a:t>
            </a:r>
            <a:r>
              <a:rPr lang="en-US" dirty="0"/>
              <a:t> </a:t>
            </a:r>
            <a:r>
              <a:rPr lang="en-US" dirty="0" err="1"/>
              <a:t>finansal</a:t>
            </a:r>
            <a:r>
              <a:rPr lang="en-US" dirty="0"/>
              <a:t> </a:t>
            </a:r>
            <a:r>
              <a:rPr lang="en-US" dirty="0" err="1"/>
              <a:t>faydalar</a:t>
            </a:r>
            <a:r>
              <a:rPr lang="en-US" dirty="0"/>
              <a:t> </a:t>
            </a:r>
            <a:r>
              <a:rPr lang="en-US" dirty="0" err="1"/>
              <a:t>sağlamak</a:t>
            </a:r>
            <a:r>
              <a:rPr lang="en-US" dirty="0"/>
              <a:t> vb.).</a:t>
            </a:r>
            <a:endParaRPr lang="tr-TR" dirty="0"/>
          </a:p>
          <a:p>
            <a:pPr algn="just">
              <a:lnSpc>
                <a:spcPct val="150000"/>
              </a:lnSpc>
            </a:pPr>
            <a:r>
              <a:rPr lang="en-US" dirty="0" err="1"/>
              <a:t>Ekoturizm</a:t>
            </a:r>
            <a:r>
              <a:rPr lang="en-US" dirty="0"/>
              <a:t> </a:t>
            </a:r>
            <a:r>
              <a:rPr lang="en-US" dirty="0" err="1"/>
              <a:t>ve</a:t>
            </a:r>
            <a:r>
              <a:rPr lang="en-US" dirty="0"/>
              <a:t> </a:t>
            </a:r>
            <a:r>
              <a:rPr lang="en-US" dirty="0" err="1"/>
              <a:t>doğal</a:t>
            </a:r>
            <a:r>
              <a:rPr lang="en-US" dirty="0"/>
              <a:t> </a:t>
            </a:r>
            <a:r>
              <a:rPr lang="en-US" dirty="0" err="1"/>
              <a:t>kaynakların</a:t>
            </a:r>
            <a:r>
              <a:rPr lang="en-US" dirty="0"/>
              <a:t> </a:t>
            </a:r>
            <a:r>
              <a:rPr lang="en-US" dirty="0" err="1"/>
              <a:t>yönetimi</a:t>
            </a:r>
            <a:r>
              <a:rPr lang="en-US" dirty="0"/>
              <a:t> </a:t>
            </a:r>
            <a:r>
              <a:rPr lang="en-US" dirty="0" err="1"/>
              <a:t>arasında</a:t>
            </a:r>
            <a:r>
              <a:rPr lang="en-US" dirty="0"/>
              <a:t> </a:t>
            </a:r>
            <a:r>
              <a:rPr lang="en-US" dirty="0" err="1"/>
              <a:t>işbirliğini</a:t>
            </a:r>
            <a:r>
              <a:rPr lang="en-US" dirty="0"/>
              <a:t> </a:t>
            </a:r>
            <a:r>
              <a:rPr lang="en-US" dirty="0" err="1"/>
              <a:t>geliştirmek</a:t>
            </a:r>
            <a:r>
              <a:rPr lang="en-US" dirty="0"/>
              <a:t> (</a:t>
            </a:r>
            <a:r>
              <a:rPr lang="en-US" dirty="0" err="1"/>
              <a:t>Doğal</a:t>
            </a:r>
            <a:r>
              <a:rPr lang="en-US" dirty="0"/>
              <a:t> </a:t>
            </a:r>
            <a:r>
              <a:rPr lang="en-US" dirty="0" err="1"/>
              <a:t>alanlara</a:t>
            </a:r>
            <a:r>
              <a:rPr lang="en-US" dirty="0"/>
              <a:t> </a:t>
            </a:r>
            <a:r>
              <a:rPr lang="en-US" dirty="0" err="1"/>
              <a:t>giriş</a:t>
            </a:r>
            <a:r>
              <a:rPr lang="en-US" dirty="0"/>
              <a:t> </a:t>
            </a:r>
            <a:r>
              <a:rPr lang="en-US" dirty="0" err="1"/>
              <a:t>noktalan</a:t>
            </a:r>
            <a:r>
              <a:rPr lang="en-US" dirty="0"/>
              <a:t>, </a:t>
            </a:r>
            <a:r>
              <a:rPr lang="en-US" dirty="0" err="1"/>
              <a:t>taşma</a:t>
            </a:r>
            <a:r>
              <a:rPr lang="en-US" dirty="0"/>
              <a:t> </a:t>
            </a:r>
            <a:r>
              <a:rPr lang="en-US" dirty="0" err="1"/>
              <a:t>şekilleri</a:t>
            </a:r>
            <a:r>
              <a:rPr lang="en-US" dirty="0"/>
              <a:t>, </a:t>
            </a:r>
            <a:r>
              <a:rPr lang="en-US" dirty="0" err="1"/>
              <a:t>lisans</a:t>
            </a:r>
            <a:r>
              <a:rPr lang="en-US" dirty="0"/>
              <a:t> </a:t>
            </a:r>
            <a:r>
              <a:rPr lang="en-US" dirty="0" err="1"/>
              <a:t>ve</a:t>
            </a:r>
            <a:r>
              <a:rPr lang="en-US" dirty="0"/>
              <a:t> </a:t>
            </a:r>
            <a:r>
              <a:rPr lang="en-US" dirty="0" err="1"/>
              <a:t>izinler</a:t>
            </a:r>
            <a:r>
              <a:rPr lang="en-US" dirty="0"/>
              <a:t>, vb.).</a:t>
            </a:r>
            <a:endParaRPr lang="tr-TR" dirty="0"/>
          </a:p>
          <a:p>
            <a:pPr algn="just">
              <a:lnSpc>
                <a:spcPct val="150000"/>
              </a:lnSpc>
            </a:pPr>
            <a:endParaRPr lang="tr-TR" dirty="0"/>
          </a:p>
          <a:p>
            <a:pPr algn="just">
              <a:lnSpc>
                <a:spcPct val="150000"/>
              </a:lnSpc>
            </a:pPr>
            <a:endParaRPr lang="tr-TR" dirty="0"/>
          </a:p>
          <a:p>
            <a:pPr algn="just"/>
            <a:endParaRPr lang="tr-TR" dirty="0"/>
          </a:p>
        </p:txBody>
      </p:sp>
    </p:spTree>
    <p:extLst>
      <p:ext uri="{BB962C8B-B14F-4D97-AF65-F5344CB8AC3E}">
        <p14:creationId xmlns:p14="http://schemas.microsoft.com/office/powerpoint/2010/main" val="539649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F8FE39F-CE69-9D6F-039E-4C2C1B6EB8F8}"/>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35784CE9-2D7C-41D7-1668-1E616E9A3664}"/>
              </a:ext>
            </a:extLst>
          </p:cNvPr>
          <p:cNvSpPr>
            <a:spLocks noGrp="1"/>
          </p:cNvSpPr>
          <p:nvPr>
            <p:ph idx="1"/>
          </p:nvPr>
        </p:nvSpPr>
        <p:spPr/>
        <p:txBody>
          <a:bodyPr/>
          <a:lstStyle/>
          <a:p>
            <a:pPr algn="just">
              <a:lnSpc>
                <a:spcPct val="150000"/>
              </a:lnSpc>
            </a:pPr>
            <a:r>
              <a:rPr lang="en-US" dirty="0" err="1"/>
              <a:t>Yerel</a:t>
            </a:r>
            <a:r>
              <a:rPr lang="en-US" dirty="0"/>
              <a:t> </a:t>
            </a:r>
            <a:r>
              <a:rPr lang="en-US" dirty="0" err="1"/>
              <a:t>halkın</a:t>
            </a:r>
            <a:r>
              <a:rPr lang="en-US" dirty="0"/>
              <a:t> </a:t>
            </a:r>
            <a:r>
              <a:rPr lang="en-US" dirty="0" err="1"/>
              <a:t>kendi</a:t>
            </a:r>
            <a:r>
              <a:rPr lang="en-US" dirty="0"/>
              <a:t> </a:t>
            </a:r>
            <a:r>
              <a:rPr lang="en-US" dirty="0" err="1"/>
              <a:t>geleceklerini</a:t>
            </a:r>
            <a:r>
              <a:rPr lang="en-US" dirty="0"/>
              <a:t> </a:t>
            </a:r>
            <a:r>
              <a:rPr lang="en-US" dirty="0" err="1"/>
              <a:t>tayin</a:t>
            </a:r>
            <a:r>
              <a:rPr lang="en-US" dirty="0"/>
              <a:t> e</a:t>
            </a:r>
            <a:r>
              <a:rPr lang="tr-TR" dirty="0" err="1"/>
              <a:t>tm</a:t>
            </a:r>
            <a:r>
              <a:rPr lang="en-US" dirty="0"/>
              <a:t>e </a:t>
            </a:r>
            <a:r>
              <a:rPr lang="en-US" dirty="0" err="1"/>
              <a:t>ve</a:t>
            </a:r>
            <a:r>
              <a:rPr lang="en-US" dirty="0"/>
              <a:t> </a:t>
            </a:r>
            <a:r>
              <a:rPr lang="en-US" dirty="0" err="1"/>
              <a:t>destinasyonu</a:t>
            </a:r>
            <a:r>
              <a:rPr lang="en-US" dirty="0"/>
              <a:t> </a:t>
            </a:r>
            <a:r>
              <a:rPr lang="en-US" dirty="0" err="1"/>
              <a:t>yönetebilme</a:t>
            </a:r>
            <a:r>
              <a:rPr lang="en-US" dirty="0"/>
              <a:t> </a:t>
            </a:r>
            <a:r>
              <a:rPr lang="en-US" dirty="0" err="1"/>
              <a:t>olanaklarını</a:t>
            </a:r>
            <a:r>
              <a:rPr lang="en-US" dirty="0"/>
              <a:t> </a:t>
            </a:r>
            <a:r>
              <a:rPr lang="en-US" dirty="0" err="1"/>
              <a:t>arttırmak</a:t>
            </a:r>
            <a:endParaRPr lang="tr-TR" dirty="0"/>
          </a:p>
          <a:p>
            <a:pPr algn="just">
              <a:lnSpc>
                <a:spcPct val="150000"/>
              </a:lnSpc>
            </a:pPr>
            <a:r>
              <a:rPr lang="en-US" dirty="0" err="1"/>
              <a:t>Ekoturizm</a:t>
            </a:r>
            <a:r>
              <a:rPr lang="en-US" dirty="0"/>
              <a:t> </a:t>
            </a:r>
            <a:r>
              <a:rPr lang="en-US" dirty="0" err="1"/>
              <a:t>işle</a:t>
            </a:r>
            <a:r>
              <a:rPr lang="tr-TR" dirty="0" err="1"/>
              <a:t>tm</a:t>
            </a:r>
            <a:r>
              <a:rPr lang="en-US" dirty="0" err="1"/>
              <a:t>elerinin</a:t>
            </a:r>
            <a:r>
              <a:rPr lang="en-US" dirty="0"/>
              <a:t> </a:t>
            </a:r>
            <a:r>
              <a:rPr lang="en-US" dirty="0" err="1"/>
              <a:t>gereksinimlerine</a:t>
            </a:r>
            <a:r>
              <a:rPr lang="en-US" dirty="0"/>
              <a:t> </a:t>
            </a:r>
            <a:r>
              <a:rPr lang="en-US" dirty="0" err="1"/>
              <a:t>uygun</a:t>
            </a:r>
            <a:r>
              <a:rPr lang="en-US" dirty="0"/>
              <a:t> </a:t>
            </a:r>
            <a:r>
              <a:rPr lang="en-US" dirty="0" err="1"/>
              <a:t>işletme</a:t>
            </a:r>
            <a:r>
              <a:rPr lang="en-US" dirty="0"/>
              <a:t> </a:t>
            </a:r>
            <a:r>
              <a:rPr lang="en-US" dirty="0" err="1"/>
              <a:t>politikaları</a:t>
            </a:r>
            <a:r>
              <a:rPr lang="en-US" dirty="0"/>
              <a:t> </a:t>
            </a:r>
            <a:r>
              <a:rPr lang="en-US" dirty="0" err="1"/>
              <a:t>geliştirmek</a:t>
            </a:r>
            <a:r>
              <a:rPr lang="en-US" dirty="0"/>
              <a:t>.</a:t>
            </a:r>
            <a:endParaRPr lang="tr-TR" dirty="0"/>
          </a:p>
          <a:p>
            <a:pPr algn="just">
              <a:lnSpc>
                <a:spcPct val="150000"/>
              </a:lnSpc>
            </a:pPr>
            <a:r>
              <a:rPr lang="en-US" dirty="0" err="1"/>
              <a:t>Destinasyonların</a:t>
            </a:r>
            <a:r>
              <a:rPr lang="en-US" dirty="0"/>
              <a:t> </a:t>
            </a:r>
            <a:r>
              <a:rPr lang="en-US" dirty="0" err="1"/>
              <a:t>pazar</a:t>
            </a:r>
            <a:r>
              <a:rPr lang="en-US" dirty="0"/>
              <a:t> </a:t>
            </a:r>
            <a:r>
              <a:rPr lang="en-US" dirty="0" err="1"/>
              <a:t>profillerini</a:t>
            </a:r>
            <a:r>
              <a:rPr lang="en-US" dirty="0"/>
              <a:t> </a:t>
            </a:r>
            <a:r>
              <a:rPr lang="en-US" dirty="0" err="1"/>
              <a:t>belirlemek</a:t>
            </a:r>
            <a:r>
              <a:rPr lang="en-US" dirty="0"/>
              <a:t> </a:t>
            </a:r>
            <a:r>
              <a:rPr lang="en-US" dirty="0" err="1"/>
              <a:t>ve</a:t>
            </a:r>
            <a:r>
              <a:rPr lang="en-US" dirty="0"/>
              <a:t> </a:t>
            </a:r>
            <a:r>
              <a:rPr lang="en-US" dirty="0" err="1"/>
              <a:t>pazar</a:t>
            </a:r>
            <a:r>
              <a:rPr lang="en-US" dirty="0"/>
              <a:t> </a:t>
            </a:r>
            <a:r>
              <a:rPr lang="en-US" dirty="0" err="1"/>
              <a:t>payı</a:t>
            </a:r>
            <a:r>
              <a:rPr lang="en-US" dirty="0"/>
              <a:t> </a:t>
            </a:r>
            <a:r>
              <a:rPr lang="en-US" dirty="0" err="1"/>
              <a:t>yüksek</a:t>
            </a:r>
            <a:r>
              <a:rPr lang="en-US" dirty="0"/>
              <a:t> </a:t>
            </a:r>
            <a:r>
              <a:rPr lang="en-US" dirty="0" err="1"/>
              <a:t>olan</a:t>
            </a:r>
            <a:r>
              <a:rPr lang="en-US" dirty="0"/>
              <a:t> des</a:t>
            </a:r>
            <a:r>
              <a:rPr lang="tr-TR" dirty="0"/>
              <a:t>ti</a:t>
            </a:r>
            <a:r>
              <a:rPr lang="en-US" dirty="0" err="1"/>
              <a:t>nasyonlarla</a:t>
            </a:r>
            <a:r>
              <a:rPr lang="en-US" dirty="0"/>
              <a:t> </a:t>
            </a:r>
            <a:r>
              <a:rPr lang="en-US" dirty="0" err="1"/>
              <a:t>ilgili</a:t>
            </a:r>
            <a:r>
              <a:rPr lang="en-US" dirty="0"/>
              <a:t> </a:t>
            </a:r>
            <a:r>
              <a:rPr lang="en-US" dirty="0" err="1"/>
              <a:t>bilgi</a:t>
            </a:r>
            <a:r>
              <a:rPr lang="en-US" dirty="0"/>
              <a:t> </a:t>
            </a:r>
            <a:r>
              <a:rPr lang="en-US" dirty="0" err="1"/>
              <a:t>toplamak</a:t>
            </a:r>
            <a:endParaRPr lang="tr-TR" dirty="0"/>
          </a:p>
          <a:p>
            <a:endParaRPr lang="tr-TR" dirty="0"/>
          </a:p>
        </p:txBody>
      </p:sp>
    </p:spTree>
    <p:extLst>
      <p:ext uri="{BB962C8B-B14F-4D97-AF65-F5344CB8AC3E}">
        <p14:creationId xmlns:p14="http://schemas.microsoft.com/office/powerpoint/2010/main" val="2446601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4427C76-AFB3-33FB-42AE-9282F27A35AC}"/>
              </a:ext>
            </a:extLst>
          </p:cNvPr>
          <p:cNvSpPr>
            <a:spLocks noGrp="1"/>
          </p:cNvSpPr>
          <p:nvPr>
            <p:ph idx="1"/>
          </p:nvPr>
        </p:nvSpPr>
        <p:spPr/>
        <p:txBody>
          <a:bodyPr/>
          <a:lstStyle/>
          <a:p>
            <a:pPr algn="just">
              <a:lnSpc>
                <a:spcPct val="150000"/>
              </a:lnSpc>
            </a:pPr>
            <a:r>
              <a:rPr lang="en-US" sz="2500" dirty="0"/>
              <a:t>Bu </a:t>
            </a:r>
            <a:r>
              <a:rPr lang="en-US" sz="2500" dirty="0" err="1"/>
              <a:t>ülkelerin</a:t>
            </a:r>
            <a:r>
              <a:rPr lang="en-US" sz="2500" dirty="0"/>
              <a:t> </a:t>
            </a:r>
            <a:r>
              <a:rPr lang="en-US" sz="2500" dirty="0" err="1"/>
              <a:t>ekoturizm</a:t>
            </a:r>
            <a:r>
              <a:rPr lang="en-US" sz="2500" dirty="0"/>
              <a:t> </a:t>
            </a:r>
            <a:r>
              <a:rPr lang="en-US" sz="2500" dirty="0" err="1"/>
              <a:t>alanında</a:t>
            </a:r>
            <a:r>
              <a:rPr lang="en-US" sz="2500" dirty="0"/>
              <a:t> </a:t>
            </a:r>
            <a:r>
              <a:rPr lang="en-US" sz="2500" dirty="0" err="1"/>
              <a:t>başarılı</a:t>
            </a:r>
            <a:r>
              <a:rPr lang="en-US" sz="2500" dirty="0"/>
              <a:t> </a:t>
            </a:r>
            <a:r>
              <a:rPr lang="en-US" sz="2500" dirty="0" err="1"/>
              <a:t>olmalarında</a:t>
            </a:r>
            <a:r>
              <a:rPr lang="en-US" sz="2500" dirty="0"/>
              <a:t>, </a:t>
            </a:r>
            <a:r>
              <a:rPr lang="en-US" sz="2500" dirty="0" err="1"/>
              <a:t>ekoturizmin</a:t>
            </a:r>
            <a:r>
              <a:rPr lang="en-US" sz="2500" dirty="0"/>
              <a:t> </a:t>
            </a:r>
            <a:r>
              <a:rPr lang="en-US" sz="2500" dirty="0" err="1"/>
              <a:t>yapısına</a:t>
            </a:r>
            <a:r>
              <a:rPr lang="en-US" sz="2500" dirty="0"/>
              <a:t> </a:t>
            </a:r>
            <a:r>
              <a:rPr lang="en-US" sz="2500" dirty="0" err="1"/>
              <a:t>uygun</a:t>
            </a:r>
            <a:r>
              <a:rPr lang="en-US" sz="2500" dirty="0"/>
              <a:t> </a:t>
            </a:r>
            <a:r>
              <a:rPr lang="en-US" sz="2500" dirty="0" err="1"/>
              <a:t>bir</a:t>
            </a:r>
            <a:r>
              <a:rPr lang="en-US" sz="2500" dirty="0"/>
              <a:t> </a:t>
            </a:r>
            <a:r>
              <a:rPr lang="en-US" sz="2500" dirty="0" err="1"/>
              <a:t>gelişmeyi</a:t>
            </a:r>
            <a:r>
              <a:rPr lang="en-US" sz="2500" dirty="0"/>
              <a:t> </a:t>
            </a:r>
            <a:r>
              <a:rPr lang="en-US" sz="2500" dirty="0" err="1"/>
              <a:t>sağlamaları</a:t>
            </a:r>
            <a:r>
              <a:rPr lang="en-US" sz="2500" dirty="0"/>
              <a:t> </a:t>
            </a:r>
            <a:r>
              <a:rPr lang="en-US" sz="2500" dirty="0" err="1"/>
              <a:t>etkili</a:t>
            </a:r>
            <a:r>
              <a:rPr lang="en-US" sz="2500" dirty="0"/>
              <a:t> </a:t>
            </a:r>
            <a:r>
              <a:rPr lang="en-US" sz="2500" dirty="0" err="1"/>
              <a:t>olmuştur</a:t>
            </a:r>
            <a:r>
              <a:rPr lang="en-US" sz="2500" dirty="0"/>
              <a:t>. </a:t>
            </a:r>
            <a:r>
              <a:rPr lang="en-US" sz="2500" dirty="0" err="1"/>
              <a:t>Ekoturizmin</a:t>
            </a:r>
            <a:r>
              <a:rPr lang="en-US" sz="2500" dirty="0"/>
              <a:t> </a:t>
            </a:r>
            <a:r>
              <a:rPr lang="en-US" sz="2500" dirty="0" err="1"/>
              <a:t>çok</a:t>
            </a:r>
            <a:r>
              <a:rPr lang="en-US" sz="2500" dirty="0"/>
              <a:t> </a:t>
            </a:r>
            <a:r>
              <a:rPr lang="en-US" sz="2500" dirty="0" err="1"/>
              <a:t>çeşitli</a:t>
            </a:r>
            <a:r>
              <a:rPr lang="en-US" sz="2500" dirty="0"/>
              <a:t> </a:t>
            </a:r>
            <a:r>
              <a:rPr lang="en-US" sz="2500" dirty="0" err="1"/>
              <a:t>unsurları</a:t>
            </a:r>
            <a:r>
              <a:rPr lang="en-US" sz="2500" dirty="0"/>
              <a:t> </a:t>
            </a:r>
            <a:r>
              <a:rPr lang="en-US" sz="2500" dirty="0" err="1"/>
              <a:t>içinde</a:t>
            </a:r>
            <a:r>
              <a:rPr lang="en-US" sz="2500" dirty="0"/>
              <a:t> </a:t>
            </a:r>
            <a:r>
              <a:rPr lang="en-US" sz="2500" dirty="0" err="1"/>
              <a:t>barındırması</a:t>
            </a:r>
            <a:r>
              <a:rPr lang="en-US" sz="2500" dirty="0"/>
              <a:t> </a:t>
            </a:r>
            <a:r>
              <a:rPr lang="en-US" sz="2500" dirty="0" err="1"/>
              <a:t>öncelikle</a:t>
            </a:r>
            <a:r>
              <a:rPr lang="en-US" sz="2500" dirty="0"/>
              <a:t> </a:t>
            </a:r>
            <a:r>
              <a:rPr lang="en-US" sz="2500" dirty="0" err="1"/>
              <a:t>onun</a:t>
            </a:r>
            <a:r>
              <a:rPr lang="en-US" sz="2500" dirty="0"/>
              <a:t> </a:t>
            </a:r>
            <a:r>
              <a:rPr lang="en-US" sz="2500" dirty="0" err="1"/>
              <a:t>yapısının</a:t>
            </a:r>
            <a:r>
              <a:rPr lang="en-US" sz="2500" dirty="0"/>
              <a:t> iyi </a:t>
            </a:r>
            <a:r>
              <a:rPr lang="en-US" sz="2500" dirty="0" err="1"/>
              <a:t>anlaşılmasını</a:t>
            </a:r>
            <a:r>
              <a:rPr lang="en-US" sz="2500" dirty="0"/>
              <a:t> </a:t>
            </a:r>
            <a:r>
              <a:rPr lang="en-US" sz="2500" dirty="0" err="1"/>
              <a:t>gerekli</a:t>
            </a:r>
            <a:r>
              <a:rPr lang="en-US" sz="2500" dirty="0"/>
              <a:t> </a:t>
            </a:r>
            <a:r>
              <a:rPr lang="en-US" sz="2500" dirty="0" err="1"/>
              <a:t>kılmaktadır</a:t>
            </a:r>
            <a:r>
              <a:rPr lang="en-US" sz="2500" dirty="0"/>
              <a:t>.</a:t>
            </a:r>
            <a:endParaRPr lang="tr-TR" sz="2500" dirty="0"/>
          </a:p>
          <a:p>
            <a:endParaRPr lang="tr-TR" dirty="0"/>
          </a:p>
        </p:txBody>
      </p:sp>
    </p:spTree>
    <p:extLst>
      <p:ext uri="{BB962C8B-B14F-4D97-AF65-F5344CB8AC3E}">
        <p14:creationId xmlns:p14="http://schemas.microsoft.com/office/powerpoint/2010/main" val="22457096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367"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5369" name="Color Fill">
            <a:extLst>
              <a:ext uri="{FF2B5EF4-FFF2-40B4-BE49-F238E27FC236}">
                <a16:creationId xmlns:a16="http://schemas.microsoft.com/office/drawing/2014/main" id="{A8A68745-355E-4D81-AA5F-942C71082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15371" name="Graphic 9">
            <a:extLst>
              <a:ext uri="{FF2B5EF4-FFF2-40B4-BE49-F238E27FC236}">
                <a16:creationId xmlns:a16="http://schemas.microsoft.com/office/drawing/2014/main" id="{61D32E23-CD34-4C85-8167-14669FD3E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1818" y="16444"/>
            <a:ext cx="6893328" cy="6846993"/>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dirty="0"/>
          </a:p>
        </p:txBody>
      </p:sp>
      <p:sp>
        <p:nvSpPr>
          <p:cNvPr id="15373"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3" name="İçerik Yer Tutucusu 2">
            <a:extLst>
              <a:ext uri="{FF2B5EF4-FFF2-40B4-BE49-F238E27FC236}">
                <a16:creationId xmlns:a16="http://schemas.microsoft.com/office/drawing/2014/main" id="{2384E1BC-EE34-7BE3-99B2-D7DC9C3EC87E}"/>
              </a:ext>
            </a:extLst>
          </p:cNvPr>
          <p:cNvSpPr>
            <a:spLocks noGrp="1"/>
          </p:cNvSpPr>
          <p:nvPr>
            <p:ph idx="1"/>
          </p:nvPr>
        </p:nvSpPr>
        <p:spPr>
          <a:xfrm>
            <a:off x="457200" y="731520"/>
            <a:ext cx="4640729" cy="5442065"/>
          </a:xfrm>
        </p:spPr>
        <p:txBody>
          <a:bodyPr>
            <a:normAutofit/>
          </a:bodyPr>
          <a:lstStyle/>
          <a:p>
            <a:pPr algn="just">
              <a:lnSpc>
                <a:spcPct val="150000"/>
              </a:lnSpc>
            </a:pPr>
            <a:r>
              <a:rPr lang="en-US" dirty="0" err="1"/>
              <a:t>Avustralya</a:t>
            </a:r>
            <a:r>
              <a:rPr lang="en-US" dirty="0"/>
              <a:t> </a:t>
            </a:r>
            <a:r>
              <a:rPr lang="en-US" dirty="0" err="1"/>
              <a:t>gibi</a:t>
            </a:r>
            <a:r>
              <a:rPr lang="en-US" dirty="0"/>
              <a:t> </a:t>
            </a:r>
            <a:r>
              <a:rPr lang="en-US" dirty="0" err="1"/>
              <a:t>önemli</a:t>
            </a:r>
            <a:r>
              <a:rPr lang="en-US" dirty="0"/>
              <a:t> </a:t>
            </a:r>
            <a:r>
              <a:rPr lang="en-US" dirty="0" err="1"/>
              <a:t>doğal</a:t>
            </a:r>
            <a:r>
              <a:rPr lang="en-US" dirty="0"/>
              <a:t> </a:t>
            </a:r>
            <a:r>
              <a:rPr lang="en-US" dirty="0" err="1"/>
              <a:t>kaynaklara</a:t>
            </a:r>
            <a:r>
              <a:rPr lang="en-US" dirty="0"/>
              <a:t> </a:t>
            </a:r>
            <a:r>
              <a:rPr lang="en-US" dirty="0" err="1"/>
              <a:t>sahip</a:t>
            </a:r>
            <a:r>
              <a:rPr lang="en-US" dirty="0"/>
              <a:t> </a:t>
            </a:r>
            <a:r>
              <a:rPr lang="en-US" dirty="0" err="1"/>
              <a:t>olan</a:t>
            </a:r>
            <a:r>
              <a:rPr lang="en-US" dirty="0"/>
              <a:t> </a:t>
            </a:r>
            <a:r>
              <a:rPr lang="en-US" dirty="0" err="1"/>
              <a:t>Brezilya'da</a:t>
            </a:r>
            <a:r>
              <a:rPr lang="en-US" dirty="0"/>
              <a:t>, </a:t>
            </a:r>
            <a:r>
              <a:rPr lang="en-US" dirty="0" err="1"/>
              <a:t>ülkeye</a:t>
            </a:r>
            <a:r>
              <a:rPr lang="en-US" dirty="0"/>
              <a:t> </a:t>
            </a:r>
            <a:r>
              <a:rPr lang="en-US" dirty="0" err="1"/>
              <a:t>yönelik</a:t>
            </a:r>
            <a:r>
              <a:rPr lang="en-US" dirty="0"/>
              <a:t> </a:t>
            </a:r>
            <a:r>
              <a:rPr lang="en-US" dirty="0" err="1"/>
              <a:t>hızla</a:t>
            </a:r>
            <a:r>
              <a:rPr lang="en-US" dirty="0"/>
              <a:t> </a:t>
            </a:r>
            <a:r>
              <a:rPr lang="en-US" dirty="0" err="1"/>
              <a:t>artan</a:t>
            </a:r>
            <a:r>
              <a:rPr lang="en-US" dirty="0"/>
              <a:t> </a:t>
            </a:r>
            <a:r>
              <a:rPr lang="en-US" dirty="0" err="1"/>
              <a:t>turist</a:t>
            </a:r>
            <a:r>
              <a:rPr lang="en-US" dirty="0"/>
              <a:t> </a:t>
            </a:r>
            <a:r>
              <a:rPr lang="en-US" dirty="0" err="1"/>
              <a:t>sayısı</a:t>
            </a:r>
            <a:r>
              <a:rPr lang="en-US" dirty="0"/>
              <a:t> </a:t>
            </a:r>
            <a:r>
              <a:rPr lang="en-US" dirty="0" err="1"/>
              <a:t>karşısında</a:t>
            </a:r>
            <a:r>
              <a:rPr lang="en-US" dirty="0"/>
              <a:t> </a:t>
            </a:r>
            <a:r>
              <a:rPr lang="en-US" dirty="0" err="1"/>
              <a:t>Ekoturizm</a:t>
            </a:r>
            <a:r>
              <a:rPr lang="en-US" dirty="0"/>
              <a:t> </a:t>
            </a:r>
            <a:r>
              <a:rPr lang="en-US" dirty="0" err="1"/>
              <a:t>Ulusal</a:t>
            </a:r>
            <a:r>
              <a:rPr lang="en-US" dirty="0"/>
              <a:t> </a:t>
            </a:r>
            <a:r>
              <a:rPr lang="en-US" dirty="0" err="1"/>
              <a:t>Politikası</a:t>
            </a:r>
            <a:r>
              <a:rPr lang="en-US" dirty="0"/>
              <a:t> </a:t>
            </a:r>
            <a:r>
              <a:rPr lang="en-US" dirty="0" err="1"/>
              <a:t>için</a:t>
            </a:r>
            <a:r>
              <a:rPr lang="en-US" dirty="0"/>
              <a:t> </a:t>
            </a:r>
            <a:r>
              <a:rPr lang="en-US" dirty="0" err="1"/>
              <a:t>belirlediği</a:t>
            </a:r>
            <a:r>
              <a:rPr lang="en-US" dirty="0"/>
              <a:t> </a:t>
            </a:r>
            <a:r>
              <a:rPr lang="en-US" dirty="0" err="1"/>
              <a:t>ilkeleri</a:t>
            </a:r>
            <a:r>
              <a:rPr lang="en-US" dirty="0"/>
              <a:t> 1995 </a:t>
            </a:r>
            <a:r>
              <a:rPr lang="en-US" dirty="0" err="1"/>
              <a:t>yılında</a:t>
            </a:r>
            <a:r>
              <a:rPr lang="en-US" dirty="0"/>
              <a:t> </a:t>
            </a:r>
            <a:r>
              <a:rPr lang="en-US" dirty="0" err="1"/>
              <a:t>uygulamaya</a:t>
            </a:r>
            <a:r>
              <a:rPr lang="en-US" dirty="0"/>
              <a:t> </a:t>
            </a:r>
            <a:r>
              <a:rPr lang="en-US" dirty="0" err="1"/>
              <a:t>koymuştur</a:t>
            </a:r>
            <a:r>
              <a:rPr lang="en-US" dirty="0"/>
              <a:t>. </a:t>
            </a:r>
            <a:r>
              <a:rPr lang="en-US" dirty="0" err="1"/>
              <a:t>Özellikle</a:t>
            </a:r>
            <a:r>
              <a:rPr lang="en-US" dirty="0"/>
              <a:t> Amazon </a:t>
            </a:r>
            <a:r>
              <a:rPr lang="en-US" dirty="0" err="1"/>
              <a:t>eyaletlerindeki</a:t>
            </a:r>
            <a:r>
              <a:rPr lang="en-US" dirty="0"/>
              <a:t> </a:t>
            </a:r>
            <a:r>
              <a:rPr lang="en-US" dirty="0" err="1"/>
              <a:t>yağmur</a:t>
            </a:r>
            <a:r>
              <a:rPr lang="en-US" dirty="0"/>
              <a:t> </a:t>
            </a:r>
            <a:r>
              <a:rPr lang="en-US" dirty="0" err="1"/>
              <a:t>ormanları</a:t>
            </a:r>
            <a:r>
              <a:rPr lang="en-US" dirty="0"/>
              <a:t> </a:t>
            </a:r>
            <a:r>
              <a:rPr lang="en-US" dirty="0" err="1"/>
              <a:t>ekoturizm</a:t>
            </a:r>
            <a:r>
              <a:rPr lang="en-US" dirty="0"/>
              <a:t> </a:t>
            </a:r>
            <a:r>
              <a:rPr lang="en-US" dirty="0" err="1"/>
              <a:t>alanları</a:t>
            </a:r>
            <a:r>
              <a:rPr lang="en-US" dirty="0"/>
              <a:t> </a:t>
            </a:r>
            <a:r>
              <a:rPr lang="en-US" dirty="0" err="1"/>
              <a:t>olarak</a:t>
            </a:r>
            <a:r>
              <a:rPr lang="en-US" dirty="0"/>
              <a:t> </a:t>
            </a:r>
            <a:r>
              <a:rPr lang="en-US" dirty="0" err="1"/>
              <a:t>belirlenmiş</a:t>
            </a:r>
            <a:r>
              <a:rPr lang="en-US" dirty="0"/>
              <a:t> </a:t>
            </a:r>
            <a:r>
              <a:rPr lang="en-US" dirty="0" err="1"/>
              <a:t>ve</a:t>
            </a:r>
            <a:r>
              <a:rPr lang="en-US" dirty="0"/>
              <a:t> </a:t>
            </a:r>
            <a:r>
              <a:rPr lang="en-US" dirty="0" err="1"/>
              <a:t>bu</a:t>
            </a:r>
            <a:r>
              <a:rPr lang="en-US" dirty="0"/>
              <a:t> </a:t>
            </a:r>
            <a:r>
              <a:rPr lang="en-US" dirty="0" err="1"/>
              <a:t>bölgelerde</a:t>
            </a:r>
            <a:r>
              <a:rPr lang="en-US" dirty="0"/>
              <a:t> </a:t>
            </a:r>
            <a:r>
              <a:rPr lang="en-US" dirty="0" err="1"/>
              <a:t>ekoturizmin</a:t>
            </a:r>
            <a:r>
              <a:rPr lang="en-US" dirty="0"/>
              <a:t> </a:t>
            </a:r>
            <a:r>
              <a:rPr lang="en-US" dirty="0" err="1"/>
              <a:t>geliştirilmesi</a:t>
            </a:r>
            <a:r>
              <a:rPr lang="en-US" dirty="0"/>
              <a:t> </a:t>
            </a:r>
            <a:r>
              <a:rPr lang="en-US" dirty="0" err="1"/>
              <a:t>ile</a:t>
            </a:r>
            <a:r>
              <a:rPr lang="en-US" dirty="0"/>
              <a:t> </a:t>
            </a:r>
            <a:r>
              <a:rPr lang="en-US" dirty="0" err="1"/>
              <a:t>ilgili</a:t>
            </a:r>
            <a:r>
              <a:rPr lang="en-US" dirty="0"/>
              <a:t> </a:t>
            </a:r>
            <a:r>
              <a:rPr lang="en-US" dirty="0" err="1"/>
              <a:t>stratejiler</a:t>
            </a:r>
            <a:r>
              <a:rPr lang="en-US" dirty="0"/>
              <a:t> </a:t>
            </a:r>
            <a:r>
              <a:rPr lang="en-US" dirty="0" err="1"/>
              <a:t>hayata</a:t>
            </a:r>
            <a:r>
              <a:rPr lang="en-US" dirty="0"/>
              <a:t> </a:t>
            </a:r>
            <a:r>
              <a:rPr lang="en-US" dirty="0" err="1"/>
              <a:t>geçirilmişti</a:t>
            </a:r>
            <a:r>
              <a:rPr lang="tr-TR" dirty="0"/>
              <a:t>r.</a:t>
            </a:r>
          </a:p>
        </p:txBody>
      </p:sp>
      <p:pic>
        <p:nvPicPr>
          <p:cNvPr id="15362" name="Picture 2" descr="Brezilya Gezi Rehberi | Küçük Dünya | Gezi Rehberi">
            <a:extLst>
              <a:ext uri="{FF2B5EF4-FFF2-40B4-BE49-F238E27FC236}">
                <a16:creationId xmlns:a16="http://schemas.microsoft.com/office/drawing/2014/main" id="{BFE20949-A309-47CB-54F4-6ABC8F38982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29388" y="1944621"/>
            <a:ext cx="4659872" cy="3098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1851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FD3CAB-C799-0904-0BD3-7140CECACC1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D7B9148D-AB73-946C-768A-29414BB597D0}"/>
              </a:ext>
            </a:extLst>
          </p:cNvPr>
          <p:cNvSpPr>
            <a:spLocks noGrp="1"/>
          </p:cNvSpPr>
          <p:nvPr>
            <p:ph idx="1"/>
          </p:nvPr>
        </p:nvSpPr>
        <p:spPr/>
        <p:txBody>
          <a:bodyPr/>
          <a:lstStyle/>
          <a:p>
            <a:endParaRPr lang="tr-TR"/>
          </a:p>
        </p:txBody>
      </p:sp>
      <p:pic>
        <p:nvPicPr>
          <p:cNvPr id="1026" name="Picture 2" descr="Dünya çapında ekoturizm örnekleri: Ziyaret edilecek ve maceraya atılacak en  iyi 10 yer - Köyümüz">
            <a:extLst>
              <a:ext uri="{FF2B5EF4-FFF2-40B4-BE49-F238E27FC236}">
                <a16:creationId xmlns:a16="http://schemas.microsoft.com/office/drawing/2014/main" id="{C4B1C0A1-427B-A5F2-8E4E-3553F83911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 y="376238"/>
            <a:ext cx="10858500" cy="610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9158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2059"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2061" name="Group 2060">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2062" name="Oval 2061">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63" name="Freeform: Shape 2062">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2064" name="Freeform: Shape 2063">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2065" name="Freeform: Shape 2064">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a:p>
          </p:txBody>
        </p:sp>
        <p:sp>
          <p:nvSpPr>
            <p:cNvPr id="2066"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2068"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2070" name="Background Fill">
            <a:extLst>
              <a:ext uri="{FF2B5EF4-FFF2-40B4-BE49-F238E27FC236}">
                <a16:creationId xmlns:a16="http://schemas.microsoft.com/office/drawing/2014/main" id="{B6D694DB-A3FC-4F14-A225-17BEBA44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2052" name="Picture 4" descr="Dünyanın En İyi 15 Ekoturizm Destinasyonu">
            <a:extLst>
              <a:ext uri="{FF2B5EF4-FFF2-40B4-BE49-F238E27FC236}">
                <a16:creationId xmlns:a16="http://schemas.microsoft.com/office/drawing/2014/main" id="{FF236B66-A970-7524-6963-ADB006E1837C}"/>
              </a:ext>
            </a:extLst>
          </p:cNvPr>
          <p:cNvPicPr>
            <a:picLocks noGrp="1" noChangeAspect="1" noChangeArrowheads="1"/>
          </p:cNvPicPr>
          <p:nvPr>
            <p:ph idx="1"/>
          </p:nvPr>
        </p:nvPicPr>
        <p:blipFill>
          <a:blip r:embed="rId3">
            <a:alphaModFix/>
            <a:extLst>
              <a:ext uri="{28A0092B-C50C-407E-A947-70E740481C1C}">
                <a14:useLocalDpi xmlns:a14="http://schemas.microsoft.com/office/drawing/2010/main" val="0"/>
              </a:ext>
            </a:extLst>
          </a:blip>
          <a:srcRect t="2601" r="-1" b="13107"/>
          <a:stretch>
            <a:fillRect/>
          </a:stretch>
        </p:blipFill>
        <p:spPr bwMode="auto">
          <a:xfrm>
            <a:off x="3059" y="10"/>
            <a:ext cx="12188941"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2072" name="Group 2071">
            <a:extLst>
              <a:ext uri="{FF2B5EF4-FFF2-40B4-BE49-F238E27FC236}">
                <a16:creationId xmlns:a16="http://schemas.microsoft.com/office/drawing/2014/main" id="{ED2A4DF0-03DA-4CBE-8EE8-51932D5F69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3811" y="4034118"/>
            <a:ext cx="3343513" cy="2823882"/>
            <a:chOff x="8276452" y="3495816"/>
            <a:chExt cx="3980868" cy="3362184"/>
          </a:xfrm>
        </p:grpSpPr>
        <p:sp>
          <p:nvSpPr>
            <p:cNvPr id="2073" name="Graphic 9">
              <a:extLst>
                <a:ext uri="{FF2B5EF4-FFF2-40B4-BE49-F238E27FC236}">
                  <a16:creationId xmlns:a16="http://schemas.microsoft.com/office/drawing/2014/main" id="{1A81A98D-C769-4C3F-8D1A-476D90A39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6452" y="3495816"/>
              <a:ext cx="2031397" cy="2031396"/>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sp>
          <p:nvSpPr>
            <p:cNvPr id="2074" name="Graphic 18">
              <a:extLst>
                <a:ext uri="{FF2B5EF4-FFF2-40B4-BE49-F238E27FC236}">
                  <a16:creationId xmlns:a16="http://schemas.microsoft.com/office/drawing/2014/main" id="{9F86444B-E709-4FA7-B54E-AB04318502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0522357" y="3738383"/>
              <a:ext cx="1374744" cy="2095182"/>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solidFill>
              <a:schemeClr val="accent1">
                <a:lumMod val="75000"/>
                <a:alpha val="65000"/>
              </a:schemeClr>
            </a:solidFill>
            <a:ln w="9331" cap="flat">
              <a:noFill/>
              <a:prstDash val="solid"/>
              <a:miter/>
            </a:ln>
          </p:spPr>
          <p:txBody>
            <a:bodyPr rtlCol="0" anchor="ctr"/>
            <a:lstStyle/>
            <a:p>
              <a:endParaRPr lang="en-US"/>
            </a:p>
          </p:txBody>
        </p:sp>
        <p:sp>
          <p:nvSpPr>
            <p:cNvPr id="2075" name="Oval 2074">
              <a:extLst>
                <a:ext uri="{FF2B5EF4-FFF2-40B4-BE49-F238E27FC236}">
                  <a16:creationId xmlns:a16="http://schemas.microsoft.com/office/drawing/2014/main" id="{DEACF969-601F-4A19-B0C5-469737680B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06276" y="5771958"/>
              <a:ext cx="293699" cy="29369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6" name="Freeform: Shape 2075">
              <a:extLst>
                <a:ext uri="{FF2B5EF4-FFF2-40B4-BE49-F238E27FC236}">
                  <a16:creationId xmlns:a16="http://schemas.microsoft.com/office/drawing/2014/main" id="{05EFD3E3-45A4-4EF0-A0F4-2104D6D927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50051" y="5667901"/>
              <a:ext cx="1741682" cy="1190099"/>
            </a:xfrm>
            <a:custGeom>
              <a:avLst/>
              <a:gdLst>
                <a:gd name="connsiteX0" fmla="*/ 688454 w 2606118"/>
                <a:gd name="connsiteY0" fmla="*/ 45 h 1780771"/>
                <a:gd name="connsiteX1" fmla="*/ 2185726 w 2606118"/>
                <a:gd name="connsiteY1" fmla="*/ 493214 h 1780771"/>
                <a:gd name="connsiteX2" fmla="*/ 2604211 w 2606118"/>
                <a:gd name="connsiteY2" fmla="*/ 1304250 h 1780771"/>
                <a:gd name="connsiteX3" fmla="*/ 2606118 w 2606118"/>
                <a:gd name="connsiteY3" fmla="*/ 1313978 h 1780771"/>
                <a:gd name="connsiteX4" fmla="*/ 2606118 w 2606118"/>
                <a:gd name="connsiteY4" fmla="*/ 1780771 h 1780771"/>
                <a:gd name="connsiteX5" fmla="*/ 215846 w 2606118"/>
                <a:gd name="connsiteY5" fmla="*/ 1780771 h 1780771"/>
                <a:gd name="connsiteX6" fmla="*/ 187787 w 2606118"/>
                <a:gd name="connsiteY6" fmla="*/ 1724104 h 1780771"/>
                <a:gd name="connsiteX7" fmla="*/ 49732 w 2606118"/>
                <a:gd name="connsiteY7" fmla="*/ 49732 h 1780771"/>
                <a:gd name="connsiteX8" fmla="*/ 688454 w 2606118"/>
                <a:gd name="connsiteY8" fmla="*/ 45 h 178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6118" h="1780771">
                  <a:moveTo>
                    <a:pt x="688454" y="45"/>
                  </a:moveTo>
                  <a:cubicBezTo>
                    <a:pt x="1159303" y="2313"/>
                    <a:pt x="1785062" y="92550"/>
                    <a:pt x="2185726" y="493214"/>
                  </a:cubicBezTo>
                  <a:cubicBezTo>
                    <a:pt x="2408317" y="715805"/>
                    <a:pt x="2535097" y="1007870"/>
                    <a:pt x="2604211" y="1304250"/>
                  </a:cubicBezTo>
                  <a:lnTo>
                    <a:pt x="2606118" y="1313978"/>
                  </a:lnTo>
                  <a:lnTo>
                    <a:pt x="2606118" y="1780771"/>
                  </a:lnTo>
                  <a:lnTo>
                    <a:pt x="215846" y="1780771"/>
                  </a:lnTo>
                  <a:lnTo>
                    <a:pt x="187787" y="1724104"/>
                  </a:lnTo>
                  <a:cubicBezTo>
                    <a:pt x="-127724" y="989597"/>
                    <a:pt x="49732" y="49732"/>
                    <a:pt x="49732" y="49732"/>
                  </a:cubicBezTo>
                  <a:cubicBezTo>
                    <a:pt x="49732" y="49732"/>
                    <a:pt x="322237" y="-1720"/>
                    <a:pt x="688454" y="45"/>
                  </a:cubicBezTo>
                  <a:close/>
                </a:path>
              </a:pathLst>
            </a:custGeom>
            <a:solidFill>
              <a:schemeClr val="accent1">
                <a:lumMod val="60000"/>
                <a:lumOff val="40000"/>
                <a:alpha val="60000"/>
              </a:schemeClr>
            </a:solidFill>
            <a:ln w="9331" cap="flat">
              <a:noFill/>
              <a:prstDash val="solid"/>
              <a:miter/>
            </a:ln>
          </p:spPr>
          <p:txBody>
            <a:bodyPr rtlCol="0" anchor="ctr"/>
            <a:lstStyle/>
            <a:p>
              <a:endParaRPr lang="en-US"/>
            </a:p>
          </p:txBody>
        </p:sp>
      </p:grpSp>
    </p:spTree>
    <p:extLst>
      <p:ext uri="{BB962C8B-B14F-4D97-AF65-F5344CB8AC3E}">
        <p14:creationId xmlns:p14="http://schemas.microsoft.com/office/powerpoint/2010/main" val="15544641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3081"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3083" name="Group 3082">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3084" name="Oval 3083">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85" name="Freeform: Shape 3084">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3086" name="Freeform: Shape 3085">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3087" name="Freeform: Shape 3086">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a:p>
          </p:txBody>
        </p:sp>
        <p:sp>
          <p:nvSpPr>
            <p:cNvPr id="3088"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3090"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3092" name="Background Fill">
            <a:extLst>
              <a:ext uri="{FF2B5EF4-FFF2-40B4-BE49-F238E27FC236}">
                <a16:creationId xmlns:a16="http://schemas.microsoft.com/office/drawing/2014/main" id="{B6D694DB-A3FC-4F14-A225-17BEBA44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3074" name="Picture 2" descr="Güney Amerika'daki ekoturizm destinasyonları&#10;">
            <a:extLst>
              <a:ext uri="{FF2B5EF4-FFF2-40B4-BE49-F238E27FC236}">
                <a16:creationId xmlns:a16="http://schemas.microsoft.com/office/drawing/2014/main" id="{33C33393-D0F7-EC91-0DBC-FA068FCF0697}"/>
              </a:ext>
            </a:extLst>
          </p:cNvPr>
          <p:cNvPicPr>
            <a:picLocks noGrp="1" noChangeAspect="1" noChangeArrowheads="1"/>
          </p:cNvPicPr>
          <p:nvPr>
            <p:ph idx="1"/>
          </p:nvPr>
        </p:nvPicPr>
        <p:blipFill>
          <a:blip r:embed="rId3">
            <a:alphaModFix/>
            <a:extLst>
              <a:ext uri="{28A0092B-C50C-407E-A947-70E740481C1C}">
                <a14:useLocalDpi xmlns:a14="http://schemas.microsoft.com/office/drawing/2010/main" val="0"/>
              </a:ext>
            </a:extLst>
          </a:blip>
          <a:srcRect t="8388" r="-1" b="7004"/>
          <a:stretch>
            <a:fillRect/>
          </a:stretch>
        </p:blipFill>
        <p:spPr bwMode="auto">
          <a:xfrm>
            <a:off x="3059" y="10"/>
            <a:ext cx="12188941"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3094" name="Group 3093">
            <a:extLst>
              <a:ext uri="{FF2B5EF4-FFF2-40B4-BE49-F238E27FC236}">
                <a16:creationId xmlns:a16="http://schemas.microsoft.com/office/drawing/2014/main" id="{ED2A4DF0-03DA-4CBE-8EE8-51932D5F69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3811" y="4034118"/>
            <a:ext cx="3343513" cy="2823882"/>
            <a:chOff x="8276452" y="3495816"/>
            <a:chExt cx="3980868" cy="3362184"/>
          </a:xfrm>
        </p:grpSpPr>
        <p:sp>
          <p:nvSpPr>
            <p:cNvPr id="3095" name="Graphic 9">
              <a:extLst>
                <a:ext uri="{FF2B5EF4-FFF2-40B4-BE49-F238E27FC236}">
                  <a16:creationId xmlns:a16="http://schemas.microsoft.com/office/drawing/2014/main" id="{1A81A98D-C769-4C3F-8D1A-476D90A39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6452" y="3495816"/>
              <a:ext cx="2031397" cy="2031396"/>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sp>
          <p:nvSpPr>
            <p:cNvPr id="3096" name="Graphic 18">
              <a:extLst>
                <a:ext uri="{FF2B5EF4-FFF2-40B4-BE49-F238E27FC236}">
                  <a16:creationId xmlns:a16="http://schemas.microsoft.com/office/drawing/2014/main" id="{9F86444B-E709-4FA7-B54E-AB04318502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0522357" y="3738383"/>
              <a:ext cx="1374744" cy="2095182"/>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solidFill>
              <a:schemeClr val="accent1">
                <a:lumMod val="75000"/>
                <a:alpha val="65000"/>
              </a:schemeClr>
            </a:solidFill>
            <a:ln w="9331" cap="flat">
              <a:noFill/>
              <a:prstDash val="solid"/>
              <a:miter/>
            </a:ln>
          </p:spPr>
          <p:txBody>
            <a:bodyPr rtlCol="0" anchor="ctr"/>
            <a:lstStyle/>
            <a:p>
              <a:endParaRPr lang="en-US"/>
            </a:p>
          </p:txBody>
        </p:sp>
        <p:sp>
          <p:nvSpPr>
            <p:cNvPr id="3097" name="Oval 3096">
              <a:extLst>
                <a:ext uri="{FF2B5EF4-FFF2-40B4-BE49-F238E27FC236}">
                  <a16:creationId xmlns:a16="http://schemas.microsoft.com/office/drawing/2014/main" id="{DEACF969-601F-4A19-B0C5-469737680B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06276" y="5771958"/>
              <a:ext cx="293699" cy="29369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8" name="Freeform: Shape 3097">
              <a:extLst>
                <a:ext uri="{FF2B5EF4-FFF2-40B4-BE49-F238E27FC236}">
                  <a16:creationId xmlns:a16="http://schemas.microsoft.com/office/drawing/2014/main" id="{05EFD3E3-45A4-4EF0-A0F4-2104D6D927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50051" y="5667901"/>
              <a:ext cx="1741682" cy="1190099"/>
            </a:xfrm>
            <a:custGeom>
              <a:avLst/>
              <a:gdLst>
                <a:gd name="connsiteX0" fmla="*/ 688454 w 2606118"/>
                <a:gd name="connsiteY0" fmla="*/ 45 h 1780771"/>
                <a:gd name="connsiteX1" fmla="*/ 2185726 w 2606118"/>
                <a:gd name="connsiteY1" fmla="*/ 493214 h 1780771"/>
                <a:gd name="connsiteX2" fmla="*/ 2604211 w 2606118"/>
                <a:gd name="connsiteY2" fmla="*/ 1304250 h 1780771"/>
                <a:gd name="connsiteX3" fmla="*/ 2606118 w 2606118"/>
                <a:gd name="connsiteY3" fmla="*/ 1313978 h 1780771"/>
                <a:gd name="connsiteX4" fmla="*/ 2606118 w 2606118"/>
                <a:gd name="connsiteY4" fmla="*/ 1780771 h 1780771"/>
                <a:gd name="connsiteX5" fmla="*/ 215846 w 2606118"/>
                <a:gd name="connsiteY5" fmla="*/ 1780771 h 1780771"/>
                <a:gd name="connsiteX6" fmla="*/ 187787 w 2606118"/>
                <a:gd name="connsiteY6" fmla="*/ 1724104 h 1780771"/>
                <a:gd name="connsiteX7" fmla="*/ 49732 w 2606118"/>
                <a:gd name="connsiteY7" fmla="*/ 49732 h 1780771"/>
                <a:gd name="connsiteX8" fmla="*/ 688454 w 2606118"/>
                <a:gd name="connsiteY8" fmla="*/ 45 h 178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6118" h="1780771">
                  <a:moveTo>
                    <a:pt x="688454" y="45"/>
                  </a:moveTo>
                  <a:cubicBezTo>
                    <a:pt x="1159303" y="2313"/>
                    <a:pt x="1785062" y="92550"/>
                    <a:pt x="2185726" y="493214"/>
                  </a:cubicBezTo>
                  <a:cubicBezTo>
                    <a:pt x="2408317" y="715805"/>
                    <a:pt x="2535097" y="1007870"/>
                    <a:pt x="2604211" y="1304250"/>
                  </a:cubicBezTo>
                  <a:lnTo>
                    <a:pt x="2606118" y="1313978"/>
                  </a:lnTo>
                  <a:lnTo>
                    <a:pt x="2606118" y="1780771"/>
                  </a:lnTo>
                  <a:lnTo>
                    <a:pt x="215846" y="1780771"/>
                  </a:lnTo>
                  <a:lnTo>
                    <a:pt x="187787" y="1724104"/>
                  </a:lnTo>
                  <a:cubicBezTo>
                    <a:pt x="-127724" y="989597"/>
                    <a:pt x="49732" y="49732"/>
                    <a:pt x="49732" y="49732"/>
                  </a:cubicBezTo>
                  <a:cubicBezTo>
                    <a:pt x="49732" y="49732"/>
                    <a:pt x="322237" y="-1720"/>
                    <a:pt x="688454" y="45"/>
                  </a:cubicBezTo>
                  <a:close/>
                </a:path>
              </a:pathLst>
            </a:custGeom>
            <a:solidFill>
              <a:schemeClr val="accent1">
                <a:lumMod val="60000"/>
                <a:lumOff val="40000"/>
                <a:alpha val="60000"/>
              </a:schemeClr>
            </a:solidFill>
            <a:ln w="9331" cap="flat">
              <a:noFill/>
              <a:prstDash val="solid"/>
              <a:miter/>
            </a:ln>
          </p:spPr>
          <p:txBody>
            <a:bodyPr rtlCol="0" anchor="ctr"/>
            <a:lstStyle/>
            <a:p>
              <a:endParaRPr lang="en-US"/>
            </a:p>
          </p:txBody>
        </p:sp>
      </p:grpSp>
    </p:spTree>
    <p:extLst>
      <p:ext uri="{BB962C8B-B14F-4D97-AF65-F5344CB8AC3E}">
        <p14:creationId xmlns:p14="http://schemas.microsoft.com/office/powerpoint/2010/main" val="34805295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Background Fill">
            <a:extLst>
              <a:ext uri="{FF2B5EF4-FFF2-40B4-BE49-F238E27FC236}">
                <a16:creationId xmlns:a16="http://schemas.microsoft.com/office/drawing/2014/main" id="{03AE087C-11E2-4305-9282-D7F122FE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8" name="Picture 4" descr="The Fogo Island Studios by Saunders Architecture in Newfoundland, Canada">
            <a:extLst>
              <a:ext uri="{FF2B5EF4-FFF2-40B4-BE49-F238E27FC236}">
                <a16:creationId xmlns:a16="http://schemas.microsoft.com/office/drawing/2014/main" id="{47D421C5-373D-BF1B-B158-D12F51A8FB35}"/>
              </a:ext>
            </a:extLst>
          </p:cNvPr>
          <p:cNvPicPr>
            <a:picLocks noChangeAspect="1" noChangeArrowheads="1"/>
          </p:cNvPicPr>
          <p:nvPr/>
        </p:nvPicPr>
        <p:blipFill>
          <a:blip r:embed="rId2">
            <a:alphaModFix amt="60000"/>
            <a:extLst>
              <a:ext uri="{28A0092B-C50C-407E-A947-70E740481C1C}">
                <a14:useLocalDpi xmlns:a14="http://schemas.microsoft.com/office/drawing/2010/main" val="0"/>
              </a:ext>
            </a:extLst>
          </a:blip>
          <a:srcRect t="14209" r="-1" b="863"/>
          <a:stretch>
            <a:fillRect/>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a:extLst>
              <a:ext uri="{FF2B5EF4-FFF2-40B4-BE49-F238E27FC236}">
                <a16:creationId xmlns:a16="http://schemas.microsoft.com/office/drawing/2014/main" id="{7E3F8464-55A7-E9D8-E8E2-19E0901AA7CD}"/>
              </a:ext>
            </a:extLst>
          </p:cNvPr>
          <p:cNvSpPr txBox="1"/>
          <p:nvPr/>
        </p:nvSpPr>
        <p:spPr>
          <a:xfrm>
            <a:off x="329849" y="613352"/>
            <a:ext cx="7685037" cy="5269287"/>
          </a:xfrm>
          <a:prstGeom prst="rect">
            <a:avLst/>
          </a:prstGeom>
        </p:spPr>
        <p:txBody>
          <a:bodyPr vert="horz" lIns="91440" tIns="45720" rIns="91440" bIns="45720" rtlCol="0">
            <a:normAutofit fontScale="92500" lnSpcReduction="10000"/>
          </a:bodyPr>
          <a:lstStyle/>
          <a:p>
            <a:pPr indent="-228600" defTabSz="914400">
              <a:lnSpc>
                <a:spcPct val="90000"/>
              </a:lnSpc>
              <a:spcAft>
                <a:spcPts val="1500"/>
              </a:spcAft>
              <a:buFont typeface="Arial" panose="020B0604020202020204" pitchFamily="34" charset="0"/>
              <a:buChar char="•"/>
            </a:pPr>
            <a:r>
              <a:rPr lang="en-US" sz="2400" b="1" i="0" dirty="0">
                <a:solidFill>
                  <a:srgbClr val="FFFFFF"/>
                </a:solidFill>
                <a:effectLst/>
              </a:rPr>
              <a:t>2025'in En İyi </a:t>
            </a:r>
            <a:r>
              <a:rPr lang="en-US" sz="2400" b="1" i="0" dirty="0" err="1">
                <a:solidFill>
                  <a:srgbClr val="FFFFFF"/>
                </a:solidFill>
                <a:effectLst/>
              </a:rPr>
              <a:t>Ekoturizm</a:t>
            </a:r>
            <a:r>
              <a:rPr lang="en-US" sz="2400" b="1" i="0" dirty="0">
                <a:solidFill>
                  <a:srgbClr val="FFFFFF"/>
                </a:solidFill>
                <a:effectLst/>
              </a:rPr>
              <a:t> </a:t>
            </a:r>
            <a:r>
              <a:rPr lang="en-US" sz="2400" b="1" i="0" dirty="0" err="1">
                <a:solidFill>
                  <a:srgbClr val="FFFFFF"/>
                </a:solidFill>
                <a:effectLst/>
              </a:rPr>
              <a:t>Destinasyonları</a:t>
            </a:r>
            <a:endParaRPr lang="en-US" sz="2400" b="1" i="0" dirty="0">
              <a:solidFill>
                <a:srgbClr val="FFFFFF"/>
              </a:solidFill>
              <a:effectLst/>
            </a:endParaRPr>
          </a:p>
          <a:p>
            <a:pPr indent="-228600" defTabSz="914400">
              <a:lnSpc>
                <a:spcPct val="90000"/>
              </a:lnSpc>
              <a:spcAft>
                <a:spcPts val="1875"/>
              </a:spcAft>
              <a:buFont typeface="Arial" panose="020B0604020202020204" pitchFamily="34" charset="0"/>
              <a:buChar char="•"/>
            </a:pPr>
            <a:r>
              <a:rPr lang="en-US" sz="2400" b="0" i="0" u="sng" dirty="0">
                <a:solidFill>
                  <a:srgbClr val="FFFFFF"/>
                </a:solidFill>
                <a:effectLst/>
                <a:hlinkClick r:id="rId3">
                  <a:extLst>
                    <a:ext uri="{A12FA001-AC4F-418D-AE19-62706E023703}">
                      <ahyp:hlinkClr xmlns:ahyp="http://schemas.microsoft.com/office/drawing/2018/hyperlinkcolor" val="tx"/>
                    </a:ext>
                  </a:extLst>
                </a:hlinkClick>
              </a:rPr>
              <a:t>Kosta Rika</a:t>
            </a:r>
            <a:endParaRPr lang="en-US" sz="2400" b="0" i="0" u="sng" dirty="0">
              <a:solidFill>
                <a:srgbClr val="FFFFFF"/>
              </a:solidFill>
              <a:effectLst/>
            </a:endParaRPr>
          </a:p>
          <a:p>
            <a:pPr indent="-228600" defTabSz="914400">
              <a:lnSpc>
                <a:spcPct val="90000"/>
              </a:lnSpc>
              <a:spcAft>
                <a:spcPts val="1875"/>
              </a:spcAft>
              <a:buFont typeface="Arial" panose="020B0604020202020204" pitchFamily="34" charset="0"/>
              <a:buChar char="•"/>
            </a:pPr>
            <a:r>
              <a:rPr lang="en-US" sz="2400" b="0" i="0" u="sng" dirty="0">
                <a:solidFill>
                  <a:srgbClr val="FFFFFF"/>
                </a:solidFill>
                <a:effectLst/>
                <a:hlinkClick r:id="rId4">
                  <a:extLst>
                    <a:ext uri="{A12FA001-AC4F-418D-AE19-62706E023703}">
                      <ahyp:hlinkClr xmlns:ahyp="http://schemas.microsoft.com/office/drawing/2018/hyperlinkcolor" val="tx"/>
                    </a:ext>
                  </a:extLst>
                </a:hlinkClick>
              </a:rPr>
              <a:t>Borneo, </a:t>
            </a:r>
            <a:r>
              <a:rPr lang="en-US" sz="2400" b="0" i="0" u="sng" dirty="0" err="1">
                <a:solidFill>
                  <a:srgbClr val="FFFFFF"/>
                </a:solidFill>
                <a:effectLst/>
                <a:hlinkClick r:id="rId4">
                  <a:extLst>
                    <a:ext uri="{A12FA001-AC4F-418D-AE19-62706E023703}">
                      <ahyp:hlinkClr xmlns:ahyp="http://schemas.microsoft.com/office/drawing/2018/hyperlinkcolor" val="tx"/>
                    </a:ext>
                  </a:extLst>
                </a:hlinkClick>
              </a:rPr>
              <a:t>Endonezya</a:t>
            </a:r>
            <a:endParaRPr lang="en-US" sz="2400" b="0" i="0" u="sng" dirty="0">
              <a:solidFill>
                <a:srgbClr val="FFFFFF"/>
              </a:solidFill>
              <a:effectLst/>
            </a:endParaRPr>
          </a:p>
          <a:p>
            <a:pPr indent="-228600" defTabSz="914400">
              <a:lnSpc>
                <a:spcPct val="90000"/>
              </a:lnSpc>
              <a:spcAft>
                <a:spcPts val="1875"/>
              </a:spcAft>
              <a:buFont typeface="Arial" panose="020B0604020202020204" pitchFamily="34" charset="0"/>
              <a:buChar char="•"/>
            </a:pPr>
            <a:r>
              <a:rPr lang="en-US" sz="2400" b="0" i="0" u="sng" dirty="0">
                <a:solidFill>
                  <a:srgbClr val="FFFFFF"/>
                </a:solidFill>
                <a:effectLst/>
                <a:hlinkClick r:id="rId5">
                  <a:extLst>
                    <a:ext uri="{A12FA001-AC4F-418D-AE19-62706E023703}">
                      <ahyp:hlinkClr xmlns:ahyp="http://schemas.microsoft.com/office/drawing/2018/hyperlinkcolor" val="tx"/>
                    </a:ext>
                  </a:extLst>
                </a:hlinkClick>
              </a:rPr>
              <a:t>Puerto Princesa, </a:t>
            </a:r>
            <a:r>
              <a:rPr lang="en-US" sz="2400" b="0" i="0" u="sng" dirty="0" err="1">
                <a:solidFill>
                  <a:srgbClr val="FFFFFF"/>
                </a:solidFill>
                <a:effectLst/>
                <a:hlinkClick r:id="rId5">
                  <a:extLst>
                    <a:ext uri="{A12FA001-AC4F-418D-AE19-62706E023703}">
                      <ahyp:hlinkClr xmlns:ahyp="http://schemas.microsoft.com/office/drawing/2018/hyperlinkcolor" val="tx"/>
                    </a:ext>
                  </a:extLst>
                </a:hlinkClick>
              </a:rPr>
              <a:t>Filipinler</a:t>
            </a:r>
            <a:endParaRPr lang="en-US" sz="2400" b="0" i="0" u="sng" dirty="0">
              <a:solidFill>
                <a:srgbClr val="FFFFFF"/>
              </a:solidFill>
              <a:effectLst/>
            </a:endParaRPr>
          </a:p>
          <a:p>
            <a:pPr indent="-228600" defTabSz="914400">
              <a:lnSpc>
                <a:spcPct val="90000"/>
              </a:lnSpc>
              <a:spcAft>
                <a:spcPts val="1875"/>
              </a:spcAft>
              <a:buFont typeface="Arial" panose="020B0604020202020204" pitchFamily="34" charset="0"/>
              <a:buChar char="•"/>
            </a:pPr>
            <a:r>
              <a:rPr lang="en-US" sz="2400" b="0" i="0" u="sng" dirty="0">
                <a:solidFill>
                  <a:srgbClr val="FFFFFF"/>
                </a:solidFill>
                <a:effectLst/>
                <a:hlinkClick r:id="rId6">
                  <a:extLst>
                    <a:ext uri="{A12FA001-AC4F-418D-AE19-62706E023703}">
                      <ahyp:hlinkClr xmlns:ahyp="http://schemas.microsoft.com/office/drawing/2018/hyperlinkcolor" val="tx"/>
                    </a:ext>
                  </a:extLst>
                </a:hlinkClick>
              </a:rPr>
              <a:t>Amazon Yağmur </a:t>
            </a:r>
            <a:r>
              <a:rPr lang="en-US" sz="2400" b="0" i="0" u="sng" dirty="0" err="1">
                <a:solidFill>
                  <a:srgbClr val="FFFFFF"/>
                </a:solidFill>
                <a:effectLst/>
                <a:hlinkClick r:id="rId6">
                  <a:extLst>
                    <a:ext uri="{A12FA001-AC4F-418D-AE19-62706E023703}">
                      <ahyp:hlinkClr xmlns:ahyp="http://schemas.microsoft.com/office/drawing/2018/hyperlinkcolor" val="tx"/>
                    </a:ext>
                  </a:extLst>
                </a:hlinkClick>
              </a:rPr>
              <a:t>Ormanı</a:t>
            </a:r>
            <a:r>
              <a:rPr lang="en-US" sz="2400" b="0" i="0" u="sng" dirty="0">
                <a:solidFill>
                  <a:srgbClr val="FFFFFF"/>
                </a:solidFill>
                <a:effectLst/>
                <a:hlinkClick r:id="rId6">
                  <a:extLst>
                    <a:ext uri="{A12FA001-AC4F-418D-AE19-62706E023703}">
                      <ahyp:hlinkClr xmlns:ahyp="http://schemas.microsoft.com/office/drawing/2018/hyperlinkcolor" val="tx"/>
                    </a:ext>
                  </a:extLst>
                </a:hlinkClick>
              </a:rPr>
              <a:t>, </a:t>
            </a:r>
            <a:r>
              <a:rPr lang="en-US" sz="2400" b="0" i="0" u="sng" dirty="0" err="1">
                <a:solidFill>
                  <a:srgbClr val="FFFFFF"/>
                </a:solidFill>
                <a:effectLst/>
                <a:hlinkClick r:id="rId6">
                  <a:extLst>
                    <a:ext uri="{A12FA001-AC4F-418D-AE19-62706E023703}">
                      <ahyp:hlinkClr xmlns:ahyp="http://schemas.microsoft.com/office/drawing/2018/hyperlinkcolor" val="tx"/>
                    </a:ext>
                  </a:extLst>
                </a:hlinkClick>
              </a:rPr>
              <a:t>Brezilya</a:t>
            </a:r>
            <a:endParaRPr lang="en-US" sz="2400" b="0" i="0" u="sng" dirty="0">
              <a:solidFill>
                <a:srgbClr val="FFFFFF"/>
              </a:solidFill>
              <a:effectLst/>
            </a:endParaRPr>
          </a:p>
          <a:p>
            <a:pPr indent="-228600" defTabSz="914400">
              <a:lnSpc>
                <a:spcPct val="90000"/>
              </a:lnSpc>
              <a:spcAft>
                <a:spcPts val="1875"/>
              </a:spcAft>
              <a:buFont typeface="Arial" panose="020B0604020202020204" pitchFamily="34" charset="0"/>
              <a:buChar char="•"/>
            </a:pPr>
            <a:r>
              <a:rPr lang="en-US" sz="2400" b="0" i="0" u="sng" dirty="0" err="1">
                <a:solidFill>
                  <a:srgbClr val="FFFFFF"/>
                </a:solidFill>
                <a:effectLst/>
                <a:hlinkClick r:id="rId7">
                  <a:extLst>
                    <a:ext uri="{A12FA001-AC4F-418D-AE19-62706E023703}">
                      <ahyp:hlinkClr xmlns:ahyp="http://schemas.microsoft.com/office/drawing/2018/hyperlinkcolor" val="tx"/>
                    </a:ext>
                  </a:extLst>
                </a:hlinkClick>
              </a:rPr>
              <a:t>Şili</a:t>
            </a:r>
            <a:endParaRPr lang="en-US" sz="2400" b="0" i="0" u="sng" dirty="0">
              <a:solidFill>
                <a:srgbClr val="FFFFFF"/>
              </a:solidFill>
              <a:effectLst/>
            </a:endParaRPr>
          </a:p>
          <a:p>
            <a:pPr indent="-228600" defTabSz="914400">
              <a:lnSpc>
                <a:spcPct val="90000"/>
              </a:lnSpc>
              <a:spcAft>
                <a:spcPts val="1875"/>
              </a:spcAft>
              <a:buFont typeface="Arial" panose="020B0604020202020204" pitchFamily="34" charset="0"/>
              <a:buChar char="•"/>
            </a:pPr>
            <a:r>
              <a:rPr lang="en-US" sz="2400" b="0" i="0" u="sng" dirty="0">
                <a:solidFill>
                  <a:srgbClr val="FFFFFF"/>
                </a:solidFill>
                <a:effectLst/>
                <a:hlinkClick r:id="rId8">
                  <a:extLst>
                    <a:ext uri="{A12FA001-AC4F-418D-AE19-62706E023703}">
                      <ahyp:hlinkClr xmlns:ahyp="http://schemas.microsoft.com/office/drawing/2018/hyperlinkcolor" val="tx"/>
                    </a:ext>
                  </a:extLst>
                </a:hlinkClick>
              </a:rPr>
              <a:t>Galapagos </a:t>
            </a:r>
            <a:r>
              <a:rPr lang="en-US" sz="2400" b="0" i="0" u="sng" dirty="0" err="1">
                <a:solidFill>
                  <a:srgbClr val="FFFFFF"/>
                </a:solidFill>
                <a:effectLst/>
                <a:hlinkClick r:id="rId8">
                  <a:extLst>
                    <a:ext uri="{A12FA001-AC4F-418D-AE19-62706E023703}">
                      <ahyp:hlinkClr xmlns:ahyp="http://schemas.microsoft.com/office/drawing/2018/hyperlinkcolor" val="tx"/>
                    </a:ext>
                  </a:extLst>
                </a:hlinkClick>
              </a:rPr>
              <a:t>Adası</a:t>
            </a:r>
            <a:r>
              <a:rPr lang="en-US" sz="2400" b="0" i="0" u="sng" dirty="0">
                <a:solidFill>
                  <a:srgbClr val="FFFFFF"/>
                </a:solidFill>
                <a:effectLst/>
                <a:hlinkClick r:id="rId8">
                  <a:extLst>
                    <a:ext uri="{A12FA001-AC4F-418D-AE19-62706E023703}">
                      <ahyp:hlinkClr xmlns:ahyp="http://schemas.microsoft.com/office/drawing/2018/hyperlinkcolor" val="tx"/>
                    </a:ext>
                  </a:extLst>
                </a:hlinkClick>
              </a:rPr>
              <a:t>, </a:t>
            </a:r>
            <a:r>
              <a:rPr lang="en-US" sz="2400" b="0" i="0" u="sng" dirty="0" err="1">
                <a:solidFill>
                  <a:srgbClr val="FFFFFF"/>
                </a:solidFill>
                <a:effectLst/>
                <a:hlinkClick r:id="rId8">
                  <a:extLst>
                    <a:ext uri="{A12FA001-AC4F-418D-AE19-62706E023703}">
                      <ahyp:hlinkClr xmlns:ahyp="http://schemas.microsoft.com/office/drawing/2018/hyperlinkcolor" val="tx"/>
                    </a:ext>
                  </a:extLst>
                </a:hlinkClick>
              </a:rPr>
              <a:t>Ekvador</a:t>
            </a:r>
            <a:endParaRPr lang="en-US" sz="2400" b="0" i="0" u="sng" dirty="0">
              <a:solidFill>
                <a:srgbClr val="FFFFFF"/>
              </a:solidFill>
              <a:effectLst/>
            </a:endParaRPr>
          </a:p>
          <a:p>
            <a:pPr indent="-228600" defTabSz="914400">
              <a:lnSpc>
                <a:spcPct val="90000"/>
              </a:lnSpc>
              <a:spcAft>
                <a:spcPts val="1875"/>
              </a:spcAft>
              <a:buFont typeface="Arial" panose="020B0604020202020204" pitchFamily="34" charset="0"/>
              <a:buChar char="•"/>
            </a:pPr>
            <a:r>
              <a:rPr lang="en-US" sz="2400" b="0" i="0" u="sng" dirty="0">
                <a:solidFill>
                  <a:srgbClr val="FFFFFF"/>
                </a:solidFill>
                <a:effectLst/>
                <a:hlinkClick r:id="rId9">
                  <a:extLst>
                    <a:ext uri="{A12FA001-AC4F-418D-AE19-62706E023703}">
                      <ahyp:hlinkClr xmlns:ahyp="http://schemas.microsoft.com/office/drawing/2018/hyperlinkcolor" val="tx"/>
                    </a:ext>
                  </a:extLst>
                </a:hlinkClick>
              </a:rPr>
              <a:t>Büyük Set </a:t>
            </a:r>
            <a:r>
              <a:rPr lang="en-US" sz="2400" b="0" i="0" u="sng" dirty="0" err="1">
                <a:solidFill>
                  <a:srgbClr val="FFFFFF"/>
                </a:solidFill>
                <a:effectLst/>
                <a:hlinkClick r:id="rId9">
                  <a:extLst>
                    <a:ext uri="{A12FA001-AC4F-418D-AE19-62706E023703}">
                      <ahyp:hlinkClr xmlns:ahyp="http://schemas.microsoft.com/office/drawing/2018/hyperlinkcolor" val="tx"/>
                    </a:ext>
                  </a:extLst>
                </a:hlinkClick>
              </a:rPr>
              <a:t>Resifi</a:t>
            </a:r>
            <a:r>
              <a:rPr lang="en-US" sz="2400" b="0" i="0" u="sng" dirty="0">
                <a:solidFill>
                  <a:srgbClr val="FFFFFF"/>
                </a:solidFill>
                <a:effectLst/>
                <a:hlinkClick r:id="rId9">
                  <a:extLst>
                    <a:ext uri="{A12FA001-AC4F-418D-AE19-62706E023703}">
                      <ahyp:hlinkClr xmlns:ahyp="http://schemas.microsoft.com/office/drawing/2018/hyperlinkcolor" val="tx"/>
                    </a:ext>
                  </a:extLst>
                </a:hlinkClick>
              </a:rPr>
              <a:t>, </a:t>
            </a:r>
            <a:r>
              <a:rPr lang="en-US" sz="2400" b="0" i="0" u="sng" dirty="0" err="1">
                <a:solidFill>
                  <a:srgbClr val="FFFFFF"/>
                </a:solidFill>
                <a:effectLst/>
                <a:hlinkClick r:id="rId9">
                  <a:extLst>
                    <a:ext uri="{A12FA001-AC4F-418D-AE19-62706E023703}">
                      <ahyp:hlinkClr xmlns:ahyp="http://schemas.microsoft.com/office/drawing/2018/hyperlinkcolor" val="tx"/>
                    </a:ext>
                  </a:extLst>
                </a:hlinkClick>
              </a:rPr>
              <a:t>Avustralya</a:t>
            </a:r>
            <a:endParaRPr lang="en-US" sz="2400" b="0" i="0" u="sng" dirty="0">
              <a:solidFill>
                <a:srgbClr val="FFFFFF"/>
              </a:solidFill>
              <a:effectLst/>
            </a:endParaRPr>
          </a:p>
          <a:p>
            <a:pPr indent="-228600" defTabSz="914400">
              <a:lnSpc>
                <a:spcPct val="90000"/>
              </a:lnSpc>
              <a:spcAft>
                <a:spcPts val="1875"/>
              </a:spcAft>
              <a:buFont typeface="Arial" panose="020B0604020202020204" pitchFamily="34" charset="0"/>
              <a:buChar char="•"/>
            </a:pPr>
            <a:r>
              <a:rPr lang="en-US" sz="2400" b="0" i="0" u="sng" dirty="0">
                <a:solidFill>
                  <a:srgbClr val="FFFFFF"/>
                </a:solidFill>
                <a:effectLst/>
                <a:hlinkClick r:id="rId10">
                  <a:extLst>
                    <a:ext uri="{A12FA001-AC4F-418D-AE19-62706E023703}">
                      <ahyp:hlinkClr xmlns:ahyp="http://schemas.microsoft.com/office/drawing/2018/hyperlinkcolor" val="tx"/>
                    </a:ext>
                  </a:extLst>
                </a:hlinkClick>
              </a:rPr>
              <a:t>Mount Cook Milli </a:t>
            </a:r>
            <a:r>
              <a:rPr lang="en-US" sz="2400" b="0" i="0" u="sng" dirty="0" err="1">
                <a:solidFill>
                  <a:srgbClr val="FFFFFF"/>
                </a:solidFill>
                <a:effectLst/>
                <a:hlinkClick r:id="rId10">
                  <a:extLst>
                    <a:ext uri="{A12FA001-AC4F-418D-AE19-62706E023703}">
                      <ahyp:hlinkClr xmlns:ahyp="http://schemas.microsoft.com/office/drawing/2018/hyperlinkcolor" val="tx"/>
                    </a:ext>
                  </a:extLst>
                </a:hlinkClick>
              </a:rPr>
              <a:t>Parkı</a:t>
            </a:r>
            <a:r>
              <a:rPr lang="en-US" sz="2400" b="0" i="0" u="sng" dirty="0">
                <a:solidFill>
                  <a:srgbClr val="FFFFFF"/>
                </a:solidFill>
                <a:effectLst/>
                <a:hlinkClick r:id="rId10">
                  <a:extLst>
                    <a:ext uri="{A12FA001-AC4F-418D-AE19-62706E023703}">
                      <ahyp:hlinkClr xmlns:ahyp="http://schemas.microsoft.com/office/drawing/2018/hyperlinkcolor" val="tx"/>
                    </a:ext>
                  </a:extLst>
                </a:hlinkClick>
              </a:rPr>
              <a:t>, Yeni </a:t>
            </a:r>
            <a:r>
              <a:rPr lang="en-US" sz="2400" b="0" i="0" u="sng" dirty="0" err="1">
                <a:solidFill>
                  <a:srgbClr val="FFFFFF"/>
                </a:solidFill>
                <a:effectLst/>
                <a:hlinkClick r:id="rId10">
                  <a:extLst>
                    <a:ext uri="{A12FA001-AC4F-418D-AE19-62706E023703}">
                      <ahyp:hlinkClr xmlns:ahyp="http://schemas.microsoft.com/office/drawing/2018/hyperlinkcolor" val="tx"/>
                    </a:ext>
                  </a:extLst>
                </a:hlinkClick>
              </a:rPr>
              <a:t>Zelanda</a:t>
            </a:r>
            <a:endParaRPr lang="en-US" sz="2400" b="0" i="0" u="sng" dirty="0">
              <a:solidFill>
                <a:srgbClr val="FFFFFF"/>
              </a:solidFill>
              <a:effectLst/>
            </a:endParaRPr>
          </a:p>
          <a:p>
            <a:pPr indent="-228600" defTabSz="914400">
              <a:lnSpc>
                <a:spcPct val="90000"/>
              </a:lnSpc>
              <a:spcAft>
                <a:spcPts val="1875"/>
              </a:spcAft>
              <a:buFont typeface="Arial" panose="020B0604020202020204" pitchFamily="34" charset="0"/>
              <a:buChar char="•"/>
            </a:pPr>
            <a:r>
              <a:rPr lang="en-US" sz="2400" b="0" i="0" u="sng" dirty="0">
                <a:solidFill>
                  <a:srgbClr val="FFFFFF"/>
                </a:solidFill>
                <a:effectLst/>
                <a:hlinkClick r:id="rId11">
                  <a:extLst>
                    <a:ext uri="{A12FA001-AC4F-418D-AE19-62706E023703}">
                      <ahyp:hlinkClr xmlns:ahyp="http://schemas.microsoft.com/office/drawing/2018/hyperlinkcolor" val="tx"/>
                    </a:ext>
                  </a:extLst>
                </a:hlinkClick>
              </a:rPr>
              <a:t>Fogo </a:t>
            </a:r>
            <a:r>
              <a:rPr lang="en-US" sz="2400" b="0" i="0" u="sng" dirty="0" err="1">
                <a:solidFill>
                  <a:srgbClr val="FFFFFF"/>
                </a:solidFill>
                <a:effectLst/>
                <a:hlinkClick r:id="rId11">
                  <a:extLst>
                    <a:ext uri="{A12FA001-AC4F-418D-AE19-62706E023703}">
                      <ahyp:hlinkClr xmlns:ahyp="http://schemas.microsoft.com/office/drawing/2018/hyperlinkcolor" val="tx"/>
                    </a:ext>
                  </a:extLst>
                </a:hlinkClick>
              </a:rPr>
              <a:t>Adası</a:t>
            </a:r>
            <a:r>
              <a:rPr lang="en-US" sz="2400" b="0" i="0" u="sng" dirty="0">
                <a:solidFill>
                  <a:srgbClr val="FFFFFF"/>
                </a:solidFill>
                <a:effectLst/>
                <a:hlinkClick r:id="rId11">
                  <a:extLst>
                    <a:ext uri="{A12FA001-AC4F-418D-AE19-62706E023703}">
                      <ahyp:hlinkClr xmlns:ahyp="http://schemas.microsoft.com/office/drawing/2018/hyperlinkcolor" val="tx"/>
                    </a:ext>
                  </a:extLst>
                </a:hlinkClick>
              </a:rPr>
              <a:t>, Kanada</a:t>
            </a:r>
            <a:endParaRPr lang="en-US" sz="2400" b="0" i="0" u="sng" dirty="0">
              <a:solidFill>
                <a:srgbClr val="FFFFFF"/>
              </a:solidFill>
              <a:effectLst/>
            </a:endParaRPr>
          </a:p>
          <a:p>
            <a:pPr indent="-228600" defTabSz="914400">
              <a:lnSpc>
                <a:spcPct val="90000"/>
              </a:lnSpc>
              <a:spcAft>
                <a:spcPts val="1875"/>
              </a:spcAft>
              <a:buFont typeface="Arial" panose="020B0604020202020204" pitchFamily="34" charset="0"/>
              <a:buChar char="•"/>
            </a:pPr>
            <a:endParaRPr lang="en-US" sz="1100" b="0" i="0" dirty="0">
              <a:solidFill>
                <a:srgbClr val="FFFFFF"/>
              </a:solidFill>
              <a:effectLst/>
            </a:endParaRPr>
          </a:p>
        </p:txBody>
      </p:sp>
      <p:grpSp>
        <p:nvGrpSpPr>
          <p:cNvPr id="15" name="Group 14">
            <a:extLst>
              <a:ext uri="{FF2B5EF4-FFF2-40B4-BE49-F238E27FC236}">
                <a16:creationId xmlns:a16="http://schemas.microsoft.com/office/drawing/2014/main" id="{7CECCFA5-40A0-4B37-8B7B-D912C28A15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0855" y="0"/>
            <a:ext cx="1891145" cy="5600700"/>
            <a:chOff x="10300855" y="0"/>
            <a:chExt cx="1891145" cy="5600700"/>
          </a:xfrm>
        </p:grpSpPr>
        <p:sp>
          <p:nvSpPr>
            <p:cNvPr id="16" name="Oval 15">
              <a:extLst>
                <a:ext uri="{FF2B5EF4-FFF2-40B4-BE49-F238E27FC236}">
                  <a16:creationId xmlns:a16="http://schemas.microsoft.com/office/drawing/2014/main" id="{A769C0F1-62DE-46AE-9526-CBD795D16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Graphic 9">
              <a:extLst>
                <a:ext uri="{FF2B5EF4-FFF2-40B4-BE49-F238E27FC236}">
                  <a16:creationId xmlns:a16="http://schemas.microsoft.com/office/drawing/2014/main" id="{340BA6BB-87A1-4F4A-8B9B-D7B83FE582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ECC2ADB9-B92C-4252-B47E-B41B61AFF4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Freeform: Shape 18">
              <a:extLst>
                <a:ext uri="{FF2B5EF4-FFF2-40B4-BE49-F238E27FC236}">
                  <a16:creationId xmlns:a16="http://schemas.microsoft.com/office/drawing/2014/main" id="{CC02BB26-7CE5-4FAE-A255-5DEF1B3F36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20" name="Graphic 9">
              <a:extLst>
                <a:ext uri="{FF2B5EF4-FFF2-40B4-BE49-F238E27FC236}">
                  <a16:creationId xmlns:a16="http://schemas.microsoft.com/office/drawing/2014/main" id="{B65C1BB9-F5F2-4728-B47D-3B2F995E9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1" name="Graphic 9">
              <a:extLst>
                <a:ext uri="{FF2B5EF4-FFF2-40B4-BE49-F238E27FC236}">
                  <a16:creationId xmlns:a16="http://schemas.microsoft.com/office/drawing/2014/main" id="{A26117A4-4B2F-495A-87A5-63E265B526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Tree>
    <p:extLst>
      <p:ext uri="{BB962C8B-B14F-4D97-AF65-F5344CB8AC3E}">
        <p14:creationId xmlns:p14="http://schemas.microsoft.com/office/powerpoint/2010/main" val="42686098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6" name="Background Fill">
            <a:extLst>
              <a:ext uri="{FF2B5EF4-FFF2-40B4-BE49-F238E27FC236}">
                <a16:creationId xmlns:a16="http://schemas.microsoft.com/office/drawing/2014/main" id="{03AE087C-11E2-4305-9282-D7F122FE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7" name="Resim 6">
            <a:extLst>
              <a:ext uri="{FF2B5EF4-FFF2-40B4-BE49-F238E27FC236}">
                <a16:creationId xmlns:a16="http://schemas.microsoft.com/office/drawing/2014/main" id="{57D9F3A8-FCD1-F7AC-ABA7-F24811D2BFC9}"/>
              </a:ext>
            </a:extLst>
          </p:cNvPr>
          <p:cNvPicPr>
            <a:picLocks noChangeAspect="1"/>
          </p:cNvPicPr>
          <p:nvPr/>
        </p:nvPicPr>
        <p:blipFill>
          <a:blip r:embed="rId2">
            <a:alphaModFix amt="60000"/>
          </a:blip>
          <a:srcRect t="15709" r="-1" b="-1"/>
          <a:stretch>
            <a:fillRect/>
          </a:stretch>
        </p:blipFill>
        <p:spPr>
          <a:xfrm>
            <a:off x="20" y="10"/>
            <a:ext cx="12188932" cy="6857990"/>
          </a:xfrm>
          <a:prstGeom prst="rect">
            <a:avLst/>
          </a:prstGeom>
        </p:spPr>
      </p:pic>
      <p:sp>
        <p:nvSpPr>
          <p:cNvPr id="5" name="Metin kutusu 4">
            <a:extLst>
              <a:ext uri="{FF2B5EF4-FFF2-40B4-BE49-F238E27FC236}">
                <a16:creationId xmlns:a16="http://schemas.microsoft.com/office/drawing/2014/main" id="{CB8DCFE7-1B79-7646-B28B-49381646A6C0}"/>
              </a:ext>
            </a:extLst>
          </p:cNvPr>
          <p:cNvSpPr txBox="1"/>
          <p:nvPr/>
        </p:nvSpPr>
        <p:spPr>
          <a:xfrm>
            <a:off x="457200" y="2096713"/>
            <a:ext cx="7685037" cy="4080250"/>
          </a:xfrm>
          <a:prstGeom prst="rect">
            <a:avLst/>
          </a:prstGeom>
        </p:spPr>
        <p:txBody>
          <a:bodyPr vert="horz" lIns="91440" tIns="45720" rIns="91440" bIns="45720" rtlCol="0">
            <a:normAutofit/>
          </a:bodyPr>
          <a:lstStyle/>
          <a:p>
            <a:pPr indent="-228600" defTabSz="914400">
              <a:lnSpc>
                <a:spcPct val="90000"/>
              </a:lnSpc>
              <a:spcAft>
                <a:spcPts val="1875"/>
              </a:spcAft>
              <a:buFont typeface="Arial" panose="020B0604020202020204" pitchFamily="34" charset="0"/>
              <a:buChar char="•"/>
            </a:pPr>
            <a:r>
              <a:rPr lang="en-US" sz="2000" b="0" i="0" u="sng">
                <a:solidFill>
                  <a:srgbClr val="FFFFFF"/>
                </a:solidFill>
                <a:effectLst/>
                <a:hlinkClick r:id="rId3">
                  <a:extLst>
                    <a:ext uri="{A12FA001-AC4F-418D-AE19-62706E023703}">
                      <ahyp:hlinkClr xmlns:ahyp="http://schemas.microsoft.com/office/drawing/2018/hyperlinkcolor" val="tx"/>
                    </a:ext>
                  </a:extLst>
                </a:hlinkClick>
              </a:rPr>
              <a:t>10. Göteborg, İsveç</a:t>
            </a:r>
            <a:endParaRPr lang="en-US" sz="2000" b="0" i="0">
              <a:solidFill>
                <a:srgbClr val="FFFFFF"/>
              </a:solidFill>
              <a:effectLst/>
            </a:endParaRPr>
          </a:p>
          <a:p>
            <a:pPr indent="-228600" defTabSz="914400">
              <a:lnSpc>
                <a:spcPct val="90000"/>
              </a:lnSpc>
              <a:spcAft>
                <a:spcPts val="1875"/>
              </a:spcAft>
              <a:buFont typeface="Arial" panose="020B0604020202020204" pitchFamily="34" charset="0"/>
              <a:buChar char="•"/>
            </a:pPr>
            <a:r>
              <a:rPr lang="en-US" sz="2000" b="0" i="0" u="sng">
                <a:solidFill>
                  <a:srgbClr val="FFFFFF"/>
                </a:solidFill>
                <a:effectLst/>
                <a:hlinkClick r:id="rId4">
                  <a:extLst>
                    <a:ext uri="{A12FA001-AC4F-418D-AE19-62706E023703}">
                      <ahyp:hlinkClr xmlns:ahyp="http://schemas.microsoft.com/office/drawing/2018/hyperlinkcolor" val="tx"/>
                    </a:ext>
                  </a:extLst>
                </a:hlinkClick>
              </a:rPr>
              <a:t>11. Norveç</a:t>
            </a:r>
            <a:endParaRPr lang="en-US" sz="2000" b="0" i="0">
              <a:solidFill>
                <a:srgbClr val="FFFFFF"/>
              </a:solidFill>
              <a:effectLst/>
            </a:endParaRPr>
          </a:p>
          <a:p>
            <a:pPr indent="-228600" defTabSz="914400">
              <a:lnSpc>
                <a:spcPct val="90000"/>
              </a:lnSpc>
              <a:spcAft>
                <a:spcPts val="1875"/>
              </a:spcAft>
              <a:buFont typeface="Arial" panose="020B0604020202020204" pitchFamily="34" charset="0"/>
              <a:buChar char="•"/>
            </a:pPr>
            <a:r>
              <a:rPr lang="en-US" sz="2000" b="0" i="0" u="sng">
                <a:solidFill>
                  <a:srgbClr val="FFFFFF"/>
                </a:solidFill>
                <a:effectLst/>
                <a:hlinkClick r:id="rId5">
                  <a:extLst>
                    <a:ext uri="{A12FA001-AC4F-418D-AE19-62706E023703}">
                      <ahyp:hlinkClr xmlns:ahyp="http://schemas.microsoft.com/office/drawing/2018/hyperlinkcolor" val="tx"/>
                    </a:ext>
                  </a:extLst>
                </a:hlinkClick>
              </a:rPr>
              <a:t>12. Sierra Nevada Milli Parkı, İspanya</a:t>
            </a:r>
            <a:endParaRPr lang="en-US" sz="2000" b="0" i="0">
              <a:solidFill>
                <a:srgbClr val="FFFFFF"/>
              </a:solidFill>
              <a:effectLst/>
            </a:endParaRPr>
          </a:p>
          <a:p>
            <a:pPr indent="-228600" defTabSz="914400">
              <a:lnSpc>
                <a:spcPct val="90000"/>
              </a:lnSpc>
              <a:spcAft>
                <a:spcPts val="1875"/>
              </a:spcAft>
              <a:buFont typeface="Arial" panose="020B0604020202020204" pitchFamily="34" charset="0"/>
              <a:buChar char="•"/>
            </a:pPr>
            <a:r>
              <a:rPr lang="en-US" sz="2000" u="sng">
                <a:solidFill>
                  <a:srgbClr val="FFFFFF"/>
                </a:solidFill>
                <a:hlinkClick r:id="rId6">
                  <a:extLst>
                    <a:ext uri="{A12FA001-AC4F-418D-AE19-62706E023703}">
                      <ahyp:hlinkClr xmlns:ahyp="http://schemas.microsoft.com/office/drawing/2018/hyperlinkcolor" val="tx"/>
                    </a:ext>
                  </a:extLst>
                </a:hlinkClick>
              </a:rPr>
              <a:t>13. </a:t>
            </a:r>
            <a:r>
              <a:rPr lang="en-US" sz="2000" b="0" i="0" u="sng">
                <a:solidFill>
                  <a:srgbClr val="FFFFFF"/>
                </a:solidFill>
                <a:effectLst/>
                <a:hlinkClick r:id="rId6">
                  <a:extLst>
                    <a:ext uri="{A12FA001-AC4F-418D-AE19-62706E023703}">
                      <ahyp:hlinkClr xmlns:ahyp="http://schemas.microsoft.com/office/drawing/2018/hyperlinkcolor" val="tx"/>
                    </a:ext>
                  </a:extLst>
                </a:hlinkClick>
              </a:rPr>
              <a:t>Volkanlar Milli Parkı, Ruanda</a:t>
            </a:r>
            <a:endParaRPr lang="en-US" sz="2000" b="0" i="0">
              <a:solidFill>
                <a:srgbClr val="FFFFFF"/>
              </a:solidFill>
              <a:effectLst/>
            </a:endParaRPr>
          </a:p>
          <a:p>
            <a:pPr indent="-228600" defTabSz="914400">
              <a:lnSpc>
                <a:spcPct val="90000"/>
              </a:lnSpc>
              <a:spcAft>
                <a:spcPts val="1875"/>
              </a:spcAft>
              <a:buFont typeface="Arial" panose="020B0604020202020204" pitchFamily="34" charset="0"/>
              <a:buChar char="•"/>
            </a:pPr>
            <a:r>
              <a:rPr lang="en-US" sz="2000" b="0" i="0" u="sng">
                <a:solidFill>
                  <a:srgbClr val="FFFFFF"/>
                </a:solidFill>
                <a:effectLst/>
                <a:hlinkClick r:id="rId7">
                  <a:extLst>
                    <a:ext uri="{A12FA001-AC4F-418D-AE19-62706E023703}">
                      <ahyp:hlinkClr xmlns:ahyp="http://schemas.microsoft.com/office/drawing/2018/hyperlinkcolor" val="tx"/>
                    </a:ext>
                  </a:extLst>
                </a:hlinkClick>
              </a:rPr>
              <a:t>14. Okavango Deltası, Botsvana</a:t>
            </a:r>
            <a:endParaRPr lang="en-US" sz="2000" b="0" i="0">
              <a:solidFill>
                <a:srgbClr val="FFFFFF"/>
              </a:solidFill>
              <a:effectLst/>
            </a:endParaRPr>
          </a:p>
          <a:p>
            <a:pPr indent="-228600" defTabSz="914400">
              <a:lnSpc>
                <a:spcPct val="90000"/>
              </a:lnSpc>
              <a:spcAft>
                <a:spcPts val="1875"/>
              </a:spcAft>
              <a:buFont typeface="Arial" panose="020B0604020202020204" pitchFamily="34" charset="0"/>
              <a:buChar char="•"/>
            </a:pPr>
            <a:r>
              <a:rPr lang="en-US" sz="2000" b="0" i="0" u="sng">
                <a:solidFill>
                  <a:srgbClr val="FFFFFF"/>
                </a:solidFill>
                <a:effectLst/>
                <a:hlinkClick r:id="rId8">
                  <a:extLst>
                    <a:ext uri="{A12FA001-AC4F-418D-AE19-62706E023703}">
                      <ahyp:hlinkClr xmlns:ahyp="http://schemas.microsoft.com/office/drawing/2018/hyperlinkcolor" val="tx"/>
                    </a:ext>
                  </a:extLst>
                </a:hlinkClick>
              </a:rPr>
              <a:t>15. Serengeti Milli Parkı, Tanzanya</a:t>
            </a:r>
            <a:endParaRPr lang="en-US" sz="2000">
              <a:solidFill>
                <a:srgbClr val="FFFFFF"/>
              </a:solidFill>
            </a:endParaRPr>
          </a:p>
        </p:txBody>
      </p:sp>
      <p:grpSp>
        <p:nvGrpSpPr>
          <p:cNvPr id="38" name="Group 37">
            <a:extLst>
              <a:ext uri="{FF2B5EF4-FFF2-40B4-BE49-F238E27FC236}">
                <a16:creationId xmlns:a16="http://schemas.microsoft.com/office/drawing/2014/main" id="{7CECCFA5-40A0-4B37-8B7B-D912C28A15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0855" y="0"/>
            <a:ext cx="1891145" cy="5600700"/>
            <a:chOff x="10300855" y="0"/>
            <a:chExt cx="1891145" cy="5600700"/>
          </a:xfrm>
        </p:grpSpPr>
        <p:sp>
          <p:nvSpPr>
            <p:cNvPr id="39" name="Oval 38">
              <a:extLst>
                <a:ext uri="{FF2B5EF4-FFF2-40B4-BE49-F238E27FC236}">
                  <a16:creationId xmlns:a16="http://schemas.microsoft.com/office/drawing/2014/main" id="{A769C0F1-62DE-46AE-9526-CBD795D16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 name="Graphic 9">
              <a:extLst>
                <a:ext uri="{FF2B5EF4-FFF2-40B4-BE49-F238E27FC236}">
                  <a16:creationId xmlns:a16="http://schemas.microsoft.com/office/drawing/2014/main" id="{340BA6BB-87A1-4F4A-8B9B-D7B83FE582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41" name="Freeform: Shape 40">
              <a:extLst>
                <a:ext uri="{FF2B5EF4-FFF2-40B4-BE49-F238E27FC236}">
                  <a16:creationId xmlns:a16="http://schemas.microsoft.com/office/drawing/2014/main" id="{ECC2ADB9-B92C-4252-B47E-B41B61AFF4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42" name="Freeform: Shape 41">
              <a:extLst>
                <a:ext uri="{FF2B5EF4-FFF2-40B4-BE49-F238E27FC236}">
                  <a16:creationId xmlns:a16="http://schemas.microsoft.com/office/drawing/2014/main" id="{CC02BB26-7CE5-4FAE-A255-5DEF1B3F36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43" name="Graphic 9">
              <a:extLst>
                <a:ext uri="{FF2B5EF4-FFF2-40B4-BE49-F238E27FC236}">
                  <a16:creationId xmlns:a16="http://schemas.microsoft.com/office/drawing/2014/main" id="{B65C1BB9-F5F2-4728-B47D-3B2F995E9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4" name="Graphic 9">
              <a:extLst>
                <a:ext uri="{FF2B5EF4-FFF2-40B4-BE49-F238E27FC236}">
                  <a16:creationId xmlns:a16="http://schemas.microsoft.com/office/drawing/2014/main" id="{A26117A4-4B2F-495A-87A5-63E265B526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Tree>
    <p:extLst>
      <p:ext uri="{BB962C8B-B14F-4D97-AF65-F5344CB8AC3E}">
        <p14:creationId xmlns:p14="http://schemas.microsoft.com/office/powerpoint/2010/main" val="3795587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8686E2-719E-C8A5-87E0-2CA84CEA3C96}"/>
              </a:ext>
            </a:extLst>
          </p:cNvPr>
          <p:cNvSpPr>
            <a:spLocks noGrp="1"/>
          </p:cNvSpPr>
          <p:nvPr>
            <p:ph type="title"/>
          </p:nvPr>
        </p:nvSpPr>
        <p:spPr>
          <a:xfrm>
            <a:off x="457200" y="681037"/>
            <a:ext cx="7685037" cy="1325563"/>
          </a:xfrm>
        </p:spPr>
        <p:txBody>
          <a:bodyPr/>
          <a:lstStyle/>
          <a:p>
            <a:r>
              <a:rPr lang="tr-TR" b="1" dirty="0">
                <a:solidFill>
                  <a:schemeClr val="bg2"/>
                </a:solidFill>
              </a:rPr>
              <a:t>YEREL TOPLUM</a:t>
            </a:r>
          </a:p>
        </p:txBody>
      </p:sp>
      <p:sp>
        <p:nvSpPr>
          <p:cNvPr id="3" name="İçerik Yer Tutucusu 2">
            <a:extLst>
              <a:ext uri="{FF2B5EF4-FFF2-40B4-BE49-F238E27FC236}">
                <a16:creationId xmlns:a16="http://schemas.microsoft.com/office/drawing/2014/main" id="{2BBB586D-A842-3FC8-E764-0447DB5B5F6C}"/>
              </a:ext>
            </a:extLst>
          </p:cNvPr>
          <p:cNvSpPr>
            <a:spLocks noGrp="1"/>
          </p:cNvSpPr>
          <p:nvPr>
            <p:ph idx="1"/>
          </p:nvPr>
        </p:nvSpPr>
        <p:spPr/>
        <p:txBody>
          <a:bodyPr/>
          <a:lstStyle/>
          <a:p>
            <a:pPr algn="just">
              <a:lnSpc>
                <a:spcPct val="150000"/>
              </a:lnSpc>
            </a:pPr>
            <a:r>
              <a:rPr lang="en-US" dirty="0" err="1"/>
              <a:t>Ekoturizmin</a:t>
            </a:r>
            <a:r>
              <a:rPr lang="en-US" dirty="0"/>
              <a:t> </a:t>
            </a:r>
            <a:r>
              <a:rPr lang="en-US" dirty="0" err="1"/>
              <a:t>gelişmesinde</a:t>
            </a:r>
            <a:r>
              <a:rPr lang="en-US" dirty="0"/>
              <a:t> </a:t>
            </a:r>
            <a:r>
              <a:rPr lang="en-US" dirty="0" err="1"/>
              <a:t>yerel</a:t>
            </a:r>
            <a:r>
              <a:rPr lang="en-US" dirty="0"/>
              <a:t> </a:t>
            </a:r>
            <a:r>
              <a:rPr lang="en-US" dirty="0" err="1"/>
              <a:t>toplumun</a:t>
            </a:r>
            <a:r>
              <a:rPr lang="en-US" dirty="0"/>
              <a:t> </a:t>
            </a:r>
            <a:r>
              <a:rPr lang="en-US" dirty="0" err="1"/>
              <a:t>rolü</a:t>
            </a:r>
            <a:r>
              <a:rPr lang="en-US" dirty="0"/>
              <a:t> </a:t>
            </a:r>
            <a:r>
              <a:rPr lang="en-US" dirty="0" err="1"/>
              <a:t>büy</a:t>
            </a:r>
            <a:r>
              <a:rPr lang="tr-TR" dirty="0" err="1"/>
              <a:t>üktür</a:t>
            </a:r>
            <a:r>
              <a:rPr lang="tr-TR" dirty="0"/>
              <a:t>.</a:t>
            </a:r>
            <a:r>
              <a:rPr lang="en-US" dirty="0"/>
              <a:t> Bu </a:t>
            </a:r>
            <a:r>
              <a:rPr lang="en-US" dirty="0" err="1"/>
              <a:t>gelişmenin</a:t>
            </a:r>
            <a:r>
              <a:rPr lang="en-US" dirty="0"/>
              <a:t> </a:t>
            </a:r>
            <a:r>
              <a:rPr lang="en-US" dirty="0" err="1"/>
              <a:t>ortaya</a:t>
            </a:r>
            <a:r>
              <a:rPr lang="en-US" dirty="0"/>
              <a:t> </a:t>
            </a:r>
            <a:r>
              <a:rPr lang="en-US" dirty="0" err="1"/>
              <a:t>çıkaracağı</a:t>
            </a:r>
            <a:r>
              <a:rPr lang="en-US" dirty="0"/>
              <a:t> </a:t>
            </a:r>
            <a:r>
              <a:rPr lang="en-US" dirty="0" err="1"/>
              <a:t>muhtemel</a:t>
            </a:r>
            <a:r>
              <a:rPr lang="en-US" dirty="0"/>
              <a:t> </a:t>
            </a:r>
            <a:r>
              <a:rPr lang="en-US" dirty="0" err="1"/>
              <a:t>faydaların</a:t>
            </a:r>
            <a:r>
              <a:rPr lang="en-US" dirty="0"/>
              <a:t> </a:t>
            </a:r>
            <a:r>
              <a:rPr lang="en-US" dirty="0" err="1"/>
              <a:t>ve</a:t>
            </a:r>
            <a:r>
              <a:rPr lang="en-US" dirty="0"/>
              <a:t> </a:t>
            </a:r>
            <a:r>
              <a:rPr lang="en-US" dirty="0" err="1"/>
              <a:t>maliyetlerin</a:t>
            </a:r>
            <a:r>
              <a:rPr lang="en-US" dirty="0"/>
              <a:t> </a:t>
            </a:r>
            <a:r>
              <a:rPr lang="en-US" dirty="0" err="1"/>
              <a:t>toplun</a:t>
            </a:r>
            <a:r>
              <a:rPr lang="en-US" dirty="0"/>
              <a:t> </a:t>
            </a:r>
            <a:r>
              <a:rPr lang="en-US" dirty="0" err="1"/>
              <a:t>içinde</a:t>
            </a:r>
            <a:r>
              <a:rPr lang="en-US" dirty="0"/>
              <a:t> </a:t>
            </a:r>
            <a:r>
              <a:rPr lang="en-US" dirty="0" err="1"/>
              <a:t>eşit</a:t>
            </a:r>
            <a:r>
              <a:rPr lang="en-US" dirty="0"/>
              <a:t> </a:t>
            </a:r>
            <a:r>
              <a:rPr lang="en-US" dirty="0" err="1"/>
              <a:t>olarak</a:t>
            </a:r>
            <a:r>
              <a:rPr lang="en-US" dirty="0"/>
              <a:t> </a:t>
            </a:r>
            <a:r>
              <a:rPr lang="en-US" dirty="0" err="1"/>
              <a:t>dağıtılması</a:t>
            </a:r>
            <a:r>
              <a:rPr lang="en-US" dirty="0"/>
              <a:t> </a:t>
            </a:r>
            <a:r>
              <a:rPr lang="en-US" dirty="0" err="1"/>
              <a:t>önem</a:t>
            </a:r>
            <a:r>
              <a:rPr lang="en-US" dirty="0"/>
              <a:t> </a:t>
            </a:r>
            <a:r>
              <a:rPr lang="en-US" dirty="0" err="1"/>
              <a:t>taşmaktadır</a:t>
            </a:r>
            <a:r>
              <a:rPr lang="en-US" dirty="0"/>
              <a:t>. </a:t>
            </a:r>
            <a:r>
              <a:rPr lang="en-US" dirty="0" err="1"/>
              <a:t>Ortaya</a:t>
            </a:r>
            <a:r>
              <a:rPr lang="en-US" dirty="0"/>
              <a:t> </a:t>
            </a:r>
            <a:r>
              <a:rPr lang="en-US" dirty="0" err="1"/>
              <a:t>çıkacak</a:t>
            </a:r>
            <a:r>
              <a:rPr lang="en-US" dirty="0"/>
              <a:t> </a:t>
            </a:r>
            <a:r>
              <a:rPr lang="en-US" dirty="0" err="1"/>
              <a:t>olan</a:t>
            </a:r>
            <a:r>
              <a:rPr lang="en-US" dirty="0"/>
              <a:t> </a:t>
            </a:r>
            <a:r>
              <a:rPr lang="en-US" dirty="0" err="1"/>
              <a:t>faydaların</a:t>
            </a:r>
            <a:r>
              <a:rPr lang="en-US" dirty="0"/>
              <a:t> </a:t>
            </a:r>
            <a:r>
              <a:rPr lang="en-US" dirty="0" err="1"/>
              <a:t>mümkün</a:t>
            </a:r>
            <a:r>
              <a:rPr lang="en-US" dirty="0"/>
              <a:t> </a:t>
            </a:r>
            <a:r>
              <a:rPr lang="en-US" dirty="0" err="1"/>
              <a:t>olduğunca</a:t>
            </a:r>
            <a:r>
              <a:rPr lang="en-US" dirty="0"/>
              <a:t> </a:t>
            </a:r>
            <a:r>
              <a:rPr lang="en-US" dirty="0" err="1"/>
              <a:t>toplumun</a:t>
            </a:r>
            <a:r>
              <a:rPr lang="en-US" dirty="0"/>
              <a:t> </a:t>
            </a:r>
            <a:r>
              <a:rPr lang="en-US" dirty="0" err="1"/>
              <a:t>geniş</a:t>
            </a:r>
            <a:r>
              <a:rPr lang="en-US" dirty="0"/>
              <a:t> </a:t>
            </a:r>
            <a:r>
              <a:rPr lang="en-US" dirty="0" err="1"/>
              <a:t>bir</a:t>
            </a:r>
            <a:r>
              <a:rPr lang="en-US" dirty="0"/>
              <a:t> </a:t>
            </a:r>
            <a:r>
              <a:rPr lang="en-US" dirty="0" err="1"/>
              <a:t>tabanına</a:t>
            </a:r>
            <a:r>
              <a:rPr lang="en-US" dirty="0"/>
              <a:t> </a:t>
            </a:r>
            <a:r>
              <a:rPr lang="en-US" dirty="0" err="1"/>
              <a:t>yayılm</a:t>
            </a:r>
            <a:r>
              <a:rPr lang="tr-TR" dirty="0"/>
              <a:t>ası</a:t>
            </a:r>
            <a:r>
              <a:rPr lang="en-US" dirty="0"/>
              <a:t> </a:t>
            </a:r>
            <a:r>
              <a:rPr lang="en-US" dirty="0" err="1"/>
              <a:t>ve</a:t>
            </a:r>
            <a:r>
              <a:rPr lang="en-US" dirty="0"/>
              <a:t> </a:t>
            </a:r>
            <a:r>
              <a:rPr lang="en-US" dirty="0" err="1"/>
              <a:t>muhtemel</a:t>
            </a:r>
            <a:r>
              <a:rPr lang="en-US" dirty="0"/>
              <a:t> </a:t>
            </a:r>
            <a:r>
              <a:rPr lang="en-US" dirty="0" err="1"/>
              <a:t>olumsuz</a:t>
            </a:r>
            <a:r>
              <a:rPr lang="en-US" dirty="0"/>
              <a:t> </a:t>
            </a:r>
            <a:r>
              <a:rPr lang="en-US" dirty="0" err="1"/>
              <a:t>gelişmelerin</a:t>
            </a:r>
            <a:r>
              <a:rPr lang="en-US" dirty="0"/>
              <a:t> de </a:t>
            </a:r>
            <a:r>
              <a:rPr lang="en-US" dirty="0" err="1"/>
              <a:t>bu</a:t>
            </a:r>
            <a:r>
              <a:rPr lang="en-US" dirty="0"/>
              <a:t> </a:t>
            </a:r>
            <a:r>
              <a:rPr lang="en-US" dirty="0" err="1"/>
              <a:t>toplumsal</a:t>
            </a:r>
            <a:r>
              <a:rPr lang="en-US" dirty="0"/>
              <a:t> </a:t>
            </a:r>
            <a:r>
              <a:rPr lang="en-US" dirty="0" err="1"/>
              <a:t>yapı</a:t>
            </a:r>
            <a:r>
              <a:rPr lang="en-US" dirty="0"/>
              <a:t> </a:t>
            </a:r>
            <a:r>
              <a:rPr lang="en-US" dirty="0" err="1"/>
              <a:t>içinde</a:t>
            </a:r>
            <a:r>
              <a:rPr lang="en-US" dirty="0"/>
              <a:t> </a:t>
            </a:r>
            <a:r>
              <a:rPr lang="en-US" dirty="0" err="1"/>
              <a:t>önlenmesi</a:t>
            </a:r>
            <a:r>
              <a:rPr lang="en-US" dirty="0"/>
              <a:t> w </a:t>
            </a:r>
            <a:r>
              <a:rPr lang="en-US" dirty="0" err="1"/>
              <a:t>çözümlenebilmesi</a:t>
            </a:r>
            <a:r>
              <a:rPr lang="en-US" dirty="0"/>
              <a:t> </a:t>
            </a:r>
            <a:r>
              <a:rPr lang="en-US" dirty="0" err="1"/>
              <a:t>ekoturizmin</a:t>
            </a:r>
            <a:r>
              <a:rPr lang="en-US" dirty="0"/>
              <a:t> </a:t>
            </a:r>
            <a:r>
              <a:rPr lang="en-US" dirty="0" err="1"/>
              <a:t>sürdürülebilirliği</a:t>
            </a:r>
            <a:r>
              <a:rPr lang="en-US" dirty="0"/>
              <a:t> </a:t>
            </a:r>
            <a:r>
              <a:rPr lang="en-US" dirty="0" err="1"/>
              <a:t>açısından</a:t>
            </a:r>
            <a:r>
              <a:rPr lang="en-US" dirty="0"/>
              <a:t> </a:t>
            </a:r>
            <a:r>
              <a:rPr lang="en-US" dirty="0" err="1"/>
              <a:t>gereklidir</a:t>
            </a:r>
            <a:endParaRPr lang="tr-TR" dirty="0"/>
          </a:p>
        </p:txBody>
      </p:sp>
    </p:spTree>
    <p:extLst>
      <p:ext uri="{BB962C8B-B14F-4D97-AF65-F5344CB8AC3E}">
        <p14:creationId xmlns:p14="http://schemas.microsoft.com/office/powerpoint/2010/main" val="14408438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06A2894-CB76-211B-93A3-F227ECF321F9}"/>
              </a:ext>
            </a:extLst>
          </p:cNvPr>
          <p:cNvSpPr>
            <a:spLocks noGrp="1"/>
          </p:cNvSpPr>
          <p:nvPr>
            <p:ph type="title"/>
          </p:nvPr>
        </p:nvSpPr>
        <p:spPr/>
        <p:txBody>
          <a:bodyPr>
            <a:normAutofit fontScale="90000"/>
          </a:bodyPr>
          <a:lstStyle/>
          <a:p>
            <a:r>
              <a:rPr lang="en-US" dirty="0" err="1"/>
              <a:t>Toplumsal</a:t>
            </a:r>
            <a:r>
              <a:rPr lang="en-US" dirty="0"/>
              <a:t> </a:t>
            </a:r>
            <a:r>
              <a:rPr lang="en-US" dirty="0" err="1"/>
              <a:t>katılımlı</a:t>
            </a:r>
            <a:r>
              <a:rPr lang="en-US" dirty="0"/>
              <a:t> </a:t>
            </a:r>
            <a:r>
              <a:rPr lang="en-US" dirty="0" err="1"/>
              <a:t>ekoturizmin</a:t>
            </a:r>
            <a:r>
              <a:rPr lang="en-US" dirty="0"/>
              <a:t> </a:t>
            </a:r>
            <a:r>
              <a:rPr lang="en-US" dirty="0" err="1"/>
              <a:t>amaçla</a:t>
            </a:r>
            <a:r>
              <a:rPr lang="tr-TR" dirty="0" err="1"/>
              <a:t>rı</a:t>
            </a:r>
            <a:r>
              <a:rPr lang="en-US" dirty="0"/>
              <a:t> </a:t>
            </a:r>
            <a:r>
              <a:rPr lang="en-US" dirty="0" err="1"/>
              <a:t>şunlardır</a:t>
            </a:r>
            <a:r>
              <a:rPr lang="tr-TR" dirty="0"/>
              <a:t>:</a:t>
            </a:r>
            <a:br>
              <a:rPr lang="tr-TR" dirty="0"/>
            </a:br>
            <a:endParaRPr lang="tr-TR" dirty="0"/>
          </a:p>
        </p:txBody>
      </p:sp>
      <p:sp>
        <p:nvSpPr>
          <p:cNvPr id="3" name="İçerik Yer Tutucusu 2">
            <a:extLst>
              <a:ext uri="{FF2B5EF4-FFF2-40B4-BE49-F238E27FC236}">
                <a16:creationId xmlns:a16="http://schemas.microsoft.com/office/drawing/2014/main" id="{BA4899A5-67E8-8D00-010A-118B11E65C12}"/>
              </a:ext>
            </a:extLst>
          </p:cNvPr>
          <p:cNvSpPr>
            <a:spLocks noGrp="1"/>
          </p:cNvSpPr>
          <p:nvPr>
            <p:ph idx="1"/>
          </p:nvPr>
        </p:nvSpPr>
        <p:spPr>
          <a:xfrm>
            <a:off x="457200" y="2096713"/>
            <a:ext cx="7914640" cy="4093238"/>
          </a:xfrm>
        </p:spPr>
        <p:txBody>
          <a:bodyPr>
            <a:normAutofit fontScale="92500" lnSpcReduction="20000"/>
          </a:bodyPr>
          <a:lstStyle/>
          <a:p>
            <a:pPr lvl="0" algn="just" fontAlgn="base">
              <a:lnSpc>
                <a:spcPct val="150000"/>
              </a:lnSpc>
            </a:pPr>
            <a:r>
              <a:rPr lang="en-US" dirty="0" err="1"/>
              <a:t>Ekosistemin</a:t>
            </a:r>
            <a:r>
              <a:rPr lang="en-US" dirty="0"/>
              <a:t> </a:t>
            </a:r>
            <a:r>
              <a:rPr lang="en-US" dirty="0" err="1"/>
              <a:t>ve</a:t>
            </a:r>
            <a:r>
              <a:rPr lang="en-US" dirty="0"/>
              <a:t> </a:t>
            </a:r>
            <a:r>
              <a:rPr lang="en-US" dirty="0" err="1"/>
              <a:t>genellikle</a:t>
            </a:r>
            <a:r>
              <a:rPr lang="en-US" dirty="0"/>
              <a:t> </a:t>
            </a:r>
            <a:r>
              <a:rPr lang="en-US" dirty="0" err="1"/>
              <a:t>koruma</a:t>
            </a:r>
            <a:r>
              <a:rPr lang="en-US" dirty="0"/>
              <a:t> </a:t>
            </a:r>
            <a:r>
              <a:rPr lang="en-US" dirty="0" err="1"/>
              <a:t>alanları</a:t>
            </a:r>
            <a:r>
              <a:rPr lang="en-US" dirty="0"/>
              <a:t> </a:t>
            </a:r>
            <a:r>
              <a:rPr lang="en-US" dirty="0" err="1"/>
              <a:t>içindeki</a:t>
            </a:r>
            <a:r>
              <a:rPr lang="en-US" dirty="0"/>
              <a:t> </a:t>
            </a:r>
            <a:r>
              <a:rPr lang="en-US" dirty="0" err="1"/>
              <a:t>yüksek</a:t>
            </a:r>
            <a:r>
              <a:rPr lang="en-US" dirty="0"/>
              <a:t> </a:t>
            </a:r>
            <a:r>
              <a:rPr lang="en-US" dirty="0" err="1"/>
              <a:t>turistik</a:t>
            </a:r>
            <a:r>
              <a:rPr lang="en-US" dirty="0"/>
              <a:t> </a:t>
            </a:r>
            <a:r>
              <a:rPr lang="en-US" dirty="0" err="1"/>
              <a:t>potansiyele</a:t>
            </a:r>
            <a:r>
              <a:rPr lang="en-US" dirty="0"/>
              <a:t> </a:t>
            </a:r>
            <a:r>
              <a:rPr lang="en-US" dirty="0" err="1"/>
              <a:t>sahip</a:t>
            </a:r>
            <a:r>
              <a:rPr lang="en-US" dirty="0"/>
              <a:t> </a:t>
            </a:r>
            <a:r>
              <a:rPr lang="en-US" dirty="0" err="1"/>
              <a:t>doğal</a:t>
            </a:r>
            <a:r>
              <a:rPr lang="en-US" dirty="0"/>
              <a:t> </a:t>
            </a:r>
            <a:r>
              <a:rPr lang="en-US" dirty="0" err="1"/>
              <a:t>alanların</a:t>
            </a:r>
            <a:r>
              <a:rPr lang="en-US" dirty="0"/>
              <a:t> </a:t>
            </a:r>
            <a:r>
              <a:rPr lang="en-US" dirty="0" err="1"/>
              <a:t>korunmasına</a:t>
            </a:r>
            <a:r>
              <a:rPr lang="en-US" dirty="0"/>
              <a:t> </a:t>
            </a:r>
            <a:r>
              <a:rPr lang="en-US" dirty="0" err="1"/>
              <a:t>yardımcı</a:t>
            </a:r>
            <a:r>
              <a:rPr lang="en-US" dirty="0"/>
              <a:t> </a:t>
            </a:r>
            <a:r>
              <a:rPr lang="en-US" dirty="0" err="1"/>
              <a:t>olmak</a:t>
            </a:r>
            <a:r>
              <a:rPr lang="en-US" dirty="0"/>
              <a:t>.</a:t>
            </a:r>
            <a:endParaRPr lang="tr-TR" dirty="0"/>
          </a:p>
          <a:p>
            <a:pPr lvl="0" algn="just" fontAlgn="base">
              <a:lnSpc>
                <a:spcPct val="150000"/>
              </a:lnSpc>
            </a:pPr>
            <a:r>
              <a:rPr lang="en-US" dirty="0" err="1"/>
              <a:t>Turist</a:t>
            </a:r>
            <a:r>
              <a:rPr lang="en-US" dirty="0"/>
              <a:t> </a:t>
            </a:r>
            <a:r>
              <a:rPr lang="en-US" dirty="0" err="1"/>
              <a:t>sayılarının</a:t>
            </a:r>
            <a:r>
              <a:rPr lang="en-US" dirty="0"/>
              <a:t> </a:t>
            </a:r>
            <a:r>
              <a:rPr lang="en-US" dirty="0" err="1"/>
              <a:t>sınırlandırılması</a:t>
            </a:r>
            <a:r>
              <a:rPr lang="en-US" dirty="0"/>
              <a:t> </a:t>
            </a:r>
            <a:r>
              <a:rPr lang="en-US" dirty="0" err="1"/>
              <a:t>ve</a:t>
            </a:r>
            <a:r>
              <a:rPr lang="en-US" dirty="0"/>
              <a:t> </a:t>
            </a:r>
            <a:r>
              <a:rPr lang="en-US" dirty="0" err="1"/>
              <a:t>kaynakların</a:t>
            </a:r>
            <a:r>
              <a:rPr lang="en-US" dirty="0"/>
              <a:t> </a:t>
            </a:r>
            <a:r>
              <a:rPr lang="en-US" dirty="0" err="1"/>
              <a:t>aşı</a:t>
            </a:r>
            <a:r>
              <a:rPr lang="tr-TR" dirty="0" err="1"/>
              <a:t>rı</a:t>
            </a:r>
            <a:r>
              <a:rPr lang="en-US" dirty="0"/>
              <a:t> </a:t>
            </a:r>
            <a:r>
              <a:rPr lang="en-US" dirty="0" err="1"/>
              <a:t>tüketiminin</a:t>
            </a:r>
            <a:r>
              <a:rPr lang="en-US" dirty="0"/>
              <a:t> </a:t>
            </a:r>
            <a:r>
              <a:rPr lang="en-US" dirty="0" err="1"/>
              <a:t>tehlikeleri</a:t>
            </a:r>
            <a:r>
              <a:rPr lang="en-US" dirty="0"/>
              <a:t> </a:t>
            </a:r>
            <a:r>
              <a:rPr lang="en-US" dirty="0" err="1"/>
              <a:t>gibi</a:t>
            </a:r>
            <a:r>
              <a:rPr lang="en-US" dirty="0"/>
              <a:t> </a:t>
            </a:r>
            <a:r>
              <a:rPr lang="en-US" dirty="0" err="1"/>
              <a:t>konularda</a:t>
            </a:r>
            <a:r>
              <a:rPr lang="en-US" dirty="0"/>
              <a:t> </a:t>
            </a:r>
            <a:r>
              <a:rPr lang="en-US" dirty="0" err="1"/>
              <a:t>yerel</a:t>
            </a:r>
            <a:r>
              <a:rPr lang="en-US" dirty="0"/>
              <a:t> </a:t>
            </a:r>
            <a:r>
              <a:rPr lang="en-US" dirty="0" err="1"/>
              <a:t>toplumun</a:t>
            </a:r>
            <a:r>
              <a:rPr lang="en-US" dirty="0"/>
              <a:t> </a:t>
            </a:r>
            <a:r>
              <a:rPr lang="en-US" dirty="0" err="1"/>
              <a:t>eğitimi</a:t>
            </a:r>
            <a:r>
              <a:rPr lang="en-US" dirty="0"/>
              <a:t> </a:t>
            </a:r>
            <a:r>
              <a:rPr lang="en-US" dirty="0" err="1"/>
              <a:t>ile</a:t>
            </a:r>
            <a:r>
              <a:rPr lang="en-US" dirty="0"/>
              <a:t> </a:t>
            </a:r>
            <a:r>
              <a:rPr lang="en-US" dirty="0" err="1"/>
              <a:t>çevre</a:t>
            </a:r>
            <a:r>
              <a:rPr lang="en-US" dirty="0"/>
              <a:t> </a:t>
            </a:r>
            <a:r>
              <a:rPr lang="en-US" dirty="0" err="1"/>
              <a:t>bilincini</a:t>
            </a:r>
            <a:r>
              <a:rPr lang="en-US" dirty="0"/>
              <a:t> </a:t>
            </a:r>
            <a:r>
              <a:rPr lang="en-US" dirty="0" err="1"/>
              <a:t>arttırmak</a:t>
            </a:r>
            <a:r>
              <a:rPr lang="en-US" dirty="0"/>
              <a:t>.</a:t>
            </a:r>
            <a:endParaRPr lang="tr-TR" dirty="0"/>
          </a:p>
          <a:p>
            <a:pPr lvl="0" algn="just" fontAlgn="base">
              <a:lnSpc>
                <a:spcPct val="150000"/>
              </a:lnSpc>
            </a:pPr>
            <a:r>
              <a:rPr lang="en-US" dirty="0" err="1"/>
              <a:t>Ekoturizm</a:t>
            </a:r>
            <a:r>
              <a:rPr lang="en-US" dirty="0"/>
              <a:t> </a:t>
            </a:r>
            <a:r>
              <a:rPr lang="en-US" dirty="0" err="1"/>
              <a:t>sayesinde</a:t>
            </a:r>
            <a:r>
              <a:rPr lang="en-US" dirty="0"/>
              <a:t> </a:t>
            </a:r>
            <a:r>
              <a:rPr lang="en-US" dirty="0" err="1"/>
              <a:t>ekonomik</a:t>
            </a:r>
            <a:r>
              <a:rPr lang="en-US" dirty="0"/>
              <a:t> yeni </a:t>
            </a:r>
            <a:r>
              <a:rPr lang="en-US" dirty="0" err="1"/>
              <a:t>teşvikler</a:t>
            </a:r>
            <a:r>
              <a:rPr lang="en-US" dirty="0"/>
              <a:t> </a:t>
            </a:r>
            <a:r>
              <a:rPr lang="en-US" dirty="0" err="1"/>
              <a:t>geliştirmek</a:t>
            </a:r>
            <a:r>
              <a:rPr lang="en-US" dirty="0"/>
              <a:t> </a:t>
            </a:r>
            <a:r>
              <a:rPr lang="en-US" dirty="0" err="1"/>
              <a:t>ve</a:t>
            </a:r>
            <a:r>
              <a:rPr lang="en-US" dirty="0"/>
              <a:t> </a:t>
            </a:r>
            <a:r>
              <a:rPr lang="en-US" dirty="0" err="1"/>
              <a:t>yerel</a:t>
            </a:r>
            <a:r>
              <a:rPr lang="en-US" dirty="0"/>
              <a:t> </a:t>
            </a:r>
            <a:r>
              <a:rPr lang="en-US" dirty="0" err="1"/>
              <a:t>ekonomi</a:t>
            </a:r>
            <a:r>
              <a:rPr lang="en-US" dirty="0"/>
              <a:t> </a:t>
            </a:r>
            <a:r>
              <a:rPr lang="en-US" dirty="0" err="1"/>
              <a:t>içinde</a:t>
            </a:r>
            <a:r>
              <a:rPr lang="en-US" dirty="0"/>
              <a:t> </a:t>
            </a:r>
            <a:r>
              <a:rPr lang="en-US" dirty="0" err="1"/>
              <a:t>el</a:t>
            </a:r>
            <a:r>
              <a:rPr lang="en-US" dirty="0"/>
              <a:t> </a:t>
            </a:r>
            <a:r>
              <a:rPr lang="en-US" dirty="0" err="1"/>
              <a:t>sanatları</a:t>
            </a:r>
            <a:r>
              <a:rPr lang="en-US" dirty="0"/>
              <a:t> </a:t>
            </a:r>
            <a:r>
              <a:rPr lang="en-US" dirty="0" err="1"/>
              <a:t>ürünleri</a:t>
            </a:r>
            <a:r>
              <a:rPr lang="en-US" dirty="0"/>
              <a:t>, </a:t>
            </a:r>
            <a:r>
              <a:rPr lang="en-US" dirty="0" err="1"/>
              <a:t>tıbbi</a:t>
            </a:r>
            <a:r>
              <a:rPr lang="en-US" dirty="0"/>
              <a:t> </a:t>
            </a:r>
            <a:r>
              <a:rPr lang="en-US" dirty="0" err="1"/>
              <a:t>bitkilerin</a:t>
            </a:r>
            <a:r>
              <a:rPr lang="en-US" dirty="0"/>
              <a:t> </a:t>
            </a:r>
            <a:r>
              <a:rPr lang="en-US" dirty="0" err="1"/>
              <a:t>satılması</a:t>
            </a:r>
            <a:r>
              <a:rPr lang="en-US" dirty="0"/>
              <a:t> </a:t>
            </a:r>
            <a:r>
              <a:rPr lang="en-US" dirty="0" err="1"/>
              <a:t>gibi</a:t>
            </a:r>
            <a:r>
              <a:rPr lang="en-US" dirty="0"/>
              <a:t> </a:t>
            </a:r>
            <a:r>
              <a:rPr lang="en-US" dirty="0" err="1"/>
              <a:t>bazı</a:t>
            </a:r>
            <a:r>
              <a:rPr lang="en-US" dirty="0"/>
              <a:t> yeni </a:t>
            </a:r>
            <a:r>
              <a:rPr lang="en-US" dirty="0" err="1"/>
              <a:t>iş</a:t>
            </a:r>
            <a:r>
              <a:rPr lang="en-US" dirty="0"/>
              <a:t> </a:t>
            </a:r>
            <a:r>
              <a:rPr lang="en-US" dirty="0" err="1"/>
              <a:t>alanları</a:t>
            </a:r>
            <a:r>
              <a:rPr lang="en-US" dirty="0"/>
              <a:t> </a:t>
            </a:r>
            <a:r>
              <a:rPr lang="en-US" dirty="0" err="1"/>
              <a:t>sağlayarak</a:t>
            </a:r>
            <a:r>
              <a:rPr lang="en-US" dirty="0"/>
              <a:t> </a:t>
            </a:r>
            <a:r>
              <a:rPr lang="en-US" dirty="0" err="1"/>
              <a:t>çeşitlilik</a:t>
            </a:r>
            <a:r>
              <a:rPr lang="en-US" dirty="0"/>
              <a:t> </a:t>
            </a:r>
            <a:r>
              <a:rPr lang="tr-TR" dirty="0"/>
              <a:t>yaratmak</a:t>
            </a:r>
          </a:p>
          <a:p>
            <a:pPr lvl="0" algn="just" fontAlgn="base">
              <a:lnSpc>
                <a:spcPct val="150000"/>
              </a:lnSpc>
            </a:pPr>
            <a:r>
              <a:rPr lang="en-US" dirty="0" err="1"/>
              <a:t>Toplumsal</a:t>
            </a:r>
            <a:r>
              <a:rPr lang="en-US" dirty="0"/>
              <a:t> </a:t>
            </a:r>
            <a:r>
              <a:rPr lang="en-US" dirty="0" err="1"/>
              <a:t>mülkiyetin</a:t>
            </a:r>
            <a:r>
              <a:rPr lang="en-US" dirty="0"/>
              <a:t> </a:t>
            </a:r>
            <a:r>
              <a:rPr lang="en-US" dirty="0" err="1"/>
              <a:t>ve</a:t>
            </a:r>
            <a:r>
              <a:rPr lang="en-US" dirty="0"/>
              <a:t> </a:t>
            </a:r>
            <a:r>
              <a:rPr lang="en-US" dirty="0" err="1"/>
              <a:t>kontrolün</a:t>
            </a:r>
            <a:r>
              <a:rPr lang="en-US" dirty="0"/>
              <a:t> </a:t>
            </a:r>
            <a:r>
              <a:rPr lang="en-US" dirty="0" err="1"/>
              <a:t>başarılmasını</a:t>
            </a:r>
            <a:r>
              <a:rPr lang="en-US" dirty="0"/>
              <a:t> </a:t>
            </a:r>
            <a:r>
              <a:rPr lang="en-US" dirty="0" err="1"/>
              <a:t>sağlamak</a:t>
            </a:r>
            <a:r>
              <a:rPr lang="en-US" dirty="0"/>
              <a:t> </a:t>
            </a:r>
            <a:r>
              <a:rPr lang="en-US" dirty="0" err="1"/>
              <a:t>ve</a:t>
            </a:r>
            <a:r>
              <a:rPr lang="en-US" dirty="0"/>
              <a:t> </a:t>
            </a:r>
            <a:r>
              <a:rPr lang="en-US" dirty="0" err="1"/>
              <a:t>böylece</a:t>
            </a:r>
            <a:r>
              <a:rPr lang="en-US" dirty="0"/>
              <a:t> </a:t>
            </a:r>
            <a:r>
              <a:rPr lang="en-US" dirty="0" err="1"/>
              <a:t>kişisel</a:t>
            </a:r>
            <a:r>
              <a:rPr lang="en-US" dirty="0"/>
              <a:t> </a:t>
            </a:r>
            <a:r>
              <a:rPr lang="en-US" dirty="0" err="1"/>
              <a:t>zenginleşmeden</a:t>
            </a:r>
            <a:r>
              <a:rPr lang="en-US" dirty="0"/>
              <a:t> </a:t>
            </a:r>
            <a:r>
              <a:rPr lang="en-US" dirty="0" err="1"/>
              <a:t>çok</a:t>
            </a:r>
            <a:r>
              <a:rPr lang="en-US" dirty="0"/>
              <a:t> </a:t>
            </a:r>
            <a:r>
              <a:rPr lang="en-US" dirty="0" err="1"/>
              <a:t>gelirlerin</a:t>
            </a:r>
            <a:r>
              <a:rPr lang="en-US" dirty="0"/>
              <a:t> </a:t>
            </a:r>
            <a:r>
              <a:rPr lang="en-US" dirty="0" err="1"/>
              <a:t>toplum</a:t>
            </a:r>
            <a:r>
              <a:rPr lang="en-US" dirty="0"/>
              <a:t> </a:t>
            </a:r>
            <a:r>
              <a:rPr lang="en-US" dirty="0" err="1"/>
              <a:t>içinde</a:t>
            </a:r>
            <a:r>
              <a:rPr lang="en-US" dirty="0"/>
              <a:t> </a:t>
            </a:r>
            <a:r>
              <a:rPr lang="en-US" dirty="0" err="1"/>
              <a:t>dağılımını</a:t>
            </a:r>
            <a:r>
              <a:rPr lang="en-US" dirty="0"/>
              <a:t> </a:t>
            </a:r>
            <a:r>
              <a:rPr lang="en-US" dirty="0" err="1"/>
              <a:t>teşvik</a:t>
            </a:r>
            <a:r>
              <a:rPr lang="en-US" dirty="0"/>
              <a:t> e</a:t>
            </a:r>
            <a:r>
              <a:rPr lang="tr-TR" dirty="0" err="1"/>
              <a:t>tm</a:t>
            </a:r>
            <a:r>
              <a:rPr lang="en-US" dirty="0"/>
              <a:t>ek.</a:t>
            </a:r>
            <a:endParaRPr lang="tr-TR" dirty="0"/>
          </a:p>
          <a:p>
            <a:endParaRPr lang="tr-TR" dirty="0"/>
          </a:p>
        </p:txBody>
      </p:sp>
    </p:spTree>
    <p:extLst>
      <p:ext uri="{BB962C8B-B14F-4D97-AF65-F5344CB8AC3E}">
        <p14:creationId xmlns:p14="http://schemas.microsoft.com/office/powerpoint/2010/main" val="42537365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12010E-EA92-C430-2112-663695E62A1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FC28539E-06B9-906A-5BDE-8953D6C02DA5}"/>
              </a:ext>
            </a:extLst>
          </p:cNvPr>
          <p:cNvSpPr>
            <a:spLocks noGrp="1"/>
          </p:cNvSpPr>
          <p:nvPr>
            <p:ph idx="1"/>
          </p:nvPr>
        </p:nvSpPr>
        <p:spPr/>
        <p:txBody>
          <a:bodyPr>
            <a:normAutofit/>
          </a:bodyPr>
          <a:lstStyle/>
          <a:p>
            <a:pPr algn="just">
              <a:lnSpc>
                <a:spcPct val="150000"/>
              </a:lnSpc>
            </a:pPr>
            <a:r>
              <a:rPr lang="en-US" dirty="0" err="1"/>
              <a:t>Toplumsal</a:t>
            </a:r>
            <a:r>
              <a:rPr lang="en-US" dirty="0"/>
              <a:t> </a:t>
            </a:r>
            <a:r>
              <a:rPr lang="en-US" dirty="0" err="1"/>
              <a:t>katılımlı</a:t>
            </a:r>
            <a:r>
              <a:rPr lang="en-US" dirty="0"/>
              <a:t> </a:t>
            </a:r>
            <a:r>
              <a:rPr lang="en-US" dirty="0" err="1"/>
              <a:t>ekoturizmin</a:t>
            </a:r>
            <a:r>
              <a:rPr lang="en-US" dirty="0"/>
              <a:t> </a:t>
            </a:r>
            <a:r>
              <a:rPr lang="en-US" dirty="0" err="1"/>
              <a:t>oluşturulmasında</a:t>
            </a:r>
            <a:r>
              <a:rPr lang="en-US" dirty="0"/>
              <a:t> </a:t>
            </a:r>
            <a:r>
              <a:rPr lang="en-US" dirty="0" err="1"/>
              <a:t>diğer</a:t>
            </a:r>
            <a:r>
              <a:rPr lang="en-US" dirty="0"/>
              <a:t> </a:t>
            </a:r>
            <a:r>
              <a:rPr lang="en-US" dirty="0" err="1"/>
              <a:t>önemli</a:t>
            </a:r>
            <a:r>
              <a:rPr lang="en-US" dirty="0"/>
              <a:t> </a:t>
            </a:r>
            <a:r>
              <a:rPr lang="en-US" dirty="0" err="1"/>
              <a:t>bir</a:t>
            </a:r>
            <a:r>
              <a:rPr lang="en-US" dirty="0"/>
              <a:t> </a:t>
            </a:r>
            <a:r>
              <a:rPr lang="en-US" dirty="0" err="1"/>
              <a:t>faktör</a:t>
            </a:r>
            <a:r>
              <a:rPr lang="en-US" dirty="0"/>
              <a:t> </a:t>
            </a:r>
            <a:r>
              <a:rPr lang="en-US" dirty="0" err="1"/>
              <a:t>doğal</a:t>
            </a:r>
            <a:r>
              <a:rPr lang="en-US" dirty="0"/>
              <a:t> </a:t>
            </a:r>
            <a:r>
              <a:rPr lang="en-US" dirty="0" err="1"/>
              <a:t>kaynakların</a:t>
            </a:r>
            <a:r>
              <a:rPr lang="en-US" dirty="0"/>
              <a:t>, </a:t>
            </a:r>
            <a:r>
              <a:rPr lang="en-US" dirty="0" err="1"/>
              <a:t>özellikle</a:t>
            </a:r>
            <a:r>
              <a:rPr lang="en-US" dirty="0"/>
              <a:t> de </a:t>
            </a:r>
            <a:r>
              <a:rPr lang="en-US" dirty="0" err="1"/>
              <a:t>koruma</a:t>
            </a:r>
            <a:r>
              <a:rPr lang="en-US" dirty="0"/>
              <a:t> </a:t>
            </a:r>
            <a:r>
              <a:rPr lang="en-US" dirty="0" err="1"/>
              <a:t>alanlarının</a:t>
            </a:r>
            <a:r>
              <a:rPr lang="en-US" dirty="0"/>
              <a:t> </a:t>
            </a:r>
            <a:r>
              <a:rPr lang="en-US" dirty="0" err="1"/>
              <a:t>yönetiminde</a:t>
            </a:r>
            <a:r>
              <a:rPr lang="en-US" dirty="0"/>
              <a:t> </a:t>
            </a:r>
            <a:r>
              <a:rPr lang="en-US" dirty="0" err="1"/>
              <a:t>kullanım</a:t>
            </a:r>
            <a:r>
              <a:rPr lang="en-US" dirty="0"/>
              <a:t> </a:t>
            </a:r>
            <a:r>
              <a:rPr lang="en-US" dirty="0" err="1"/>
              <a:t>hakla</a:t>
            </a:r>
            <a:r>
              <a:rPr lang="tr-TR" dirty="0" err="1"/>
              <a:t>rı</a:t>
            </a:r>
            <a:r>
              <a:rPr lang="en-US" dirty="0"/>
              <a:t> </a:t>
            </a:r>
            <a:r>
              <a:rPr lang="en-US" dirty="0" err="1"/>
              <a:t>konusudur</a:t>
            </a:r>
            <a:r>
              <a:rPr lang="en-US" dirty="0"/>
              <a:t>. </a:t>
            </a:r>
            <a:r>
              <a:rPr lang="en-US" dirty="0" err="1"/>
              <a:t>Koruma</a:t>
            </a:r>
            <a:r>
              <a:rPr lang="en-US" dirty="0"/>
              <a:t> </a:t>
            </a:r>
            <a:r>
              <a:rPr lang="en-US" dirty="0" err="1"/>
              <a:t>alanlarında</a:t>
            </a:r>
            <a:r>
              <a:rPr lang="en-US" dirty="0"/>
              <a:t> </a:t>
            </a:r>
            <a:r>
              <a:rPr lang="en-US" dirty="0" err="1"/>
              <a:t>doğal</a:t>
            </a:r>
            <a:r>
              <a:rPr lang="en-US" dirty="0"/>
              <a:t> </a:t>
            </a:r>
            <a:r>
              <a:rPr lang="en-US" dirty="0" err="1"/>
              <a:t>kaynakların</a:t>
            </a:r>
            <a:r>
              <a:rPr lang="en-US" dirty="0"/>
              <a:t> </a:t>
            </a:r>
            <a:r>
              <a:rPr lang="en-US" dirty="0" err="1"/>
              <a:t>kullanımına</a:t>
            </a:r>
            <a:r>
              <a:rPr lang="en-US" dirty="0"/>
              <a:t> </a:t>
            </a:r>
            <a:r>
              <a:rPr lang="en-US" dirty="0" err="1"/>
              <a:t>sınırlamalar</a:t>
            </a:r>
            <a:r>
              <a:rPr lang="en-US" dirty="0"/>
              <a:t> </a:t>
            </a:r>
            <a:r>
              <a:rPr lang="en-US" dirty="0" err="1"/>
              <a:t>getirilmiş</a:t>
            </a:r>
            <a:r>
              <a:rPr lang="en-US" dirty="0"/>
              <a:t> </a:t>
            </a:r>
            <a:r>
              <a:rPr lang="en-US" dirty="0" err="1"/>
              <a:t>olması</a:t>
            </a:r>
            <a:r>
              <a:rPr lang="en-US" dirty="0"/>
              <a:t> </a:t>
            </a:r>
            <a:r>
              <a:rPr lang="en-US" dirty="0" err="1"/>
              <a:t>bu</a:t>
            </a:r>
            <a:r>
              <a:rPr lang="en-US" dirty="0"/>
              <a:t> </a:t>
            </a:r>
            <a:r>
              <a:rPr lang="en-US" dirty="0" err="1"/>
              <a:t>alanlardaki</a:t>
            </a:r>
            <a:r>
              <a:rPr lang="en-US" dirty="0"/>
              <a:t> </a:t>
            </a:r>
            <a:r>
              <a:rPr lang="en-US" dirty="0" err="1"/>
              <a:t>ekonomik</a:t>
            </a:r>
            <a:r>
              <a:rPr lang="en-US" dirty="0"/>
              <a:t> </a:t>
            </a:r>
            <a:r>
              <a:rPr lang="en-US" dirty="0" err="1"/>
              <a:t>gelişmenin</a:t>
            </a:r>
            <a:r>
              <a:rPr lang="en-US" dirty="0"/>
              <a:t> </a:t>
            </a:r>
            <a:r>
              <a:rPr lang="en-US" dirty="0" err="1"/>
              <a:t>sınırlahabileceği</a:t>
            </a:r>
            <a:r>
              <a:rPr lang="en-US" dirty="0"/>
              <a:t> </a:t>
            </a:r>
            <a:r>
              <a:rPr lang="en-US" dirty="0" err="1"/>
              <a:t>anlamını</a:t>
            </a:r>
            <a:r>
              <a:rPr lang="en-US" dirty="0"/>
              <a:t> </a:t>
            </a:r>
            <a:r>
              <a:rPr lang="en-US" dirty="0" err="1"/>
              <a:t>taşır</a:t>
            </a:r>
            <a:r>
              <a:rPr lang="en-US" dirty="0"/>
              <a:t>. </a:t>
            </a:r>
            <a:r>
              <a:rPr lang="en-US" dirty="0" err="1"/>
              <a:t>Bununla</a:t>
            </a:r>
            <a:r>
              <a:rPr lang="en-US" dirty="0"/>
              <a:t> </a:t>
            </a:r>
            <a:r>
              <a:rPr lang="en-US" dirty="0" err="1"/>
              <a:t>birlikte</a:t>
            </a:r>
            <a:r>
              <a:rPr lang="en-US" dirty="0"/>
              <a:t> </a:t>
            </a:r>
            <a:r>
              <a:rPr lang="en-US" dirty="0" err="1"/>
              <a:t>koruma</a:t>
            </a:r>
            <a:r>
              <a:rPr lang="en-US" dirty="0"/>
              <a:t> </a:t>
            </a:r>
            <a:r>
              <a:rPr lang="en-US" dirty="0" err="1"/>
              <a:t>alanları</a:t>
            </a:r>
            <a:r>
              <a:rPr lang="en-US" dirty="0"/>
              <a:t> </a:t>
            </a:r>
            <a:r>
              <a:rPr lang="en-US" dirty="0" err="1"/>
              <a:t>doğanın</a:t>
            </a:r>
            <a:r>
              <a:rPr lang="en-US" dirty="0"/>
              <a:t> </a:t>
            </a:r>
            <a:r>
              <a:rPr lang="en-US" dirty="0" err="1"/>
              <a:t>turistleri</a:t>
            </a:r>
            <a:r>
              <a:rPr lang="en-US" dirty="0"/>
              <a:t> </a:t>
            </a:r>
            <a:r>
              <a:rPr lang="en-US" dirty="0" err="1"/>
              <a:t>çekmesiyle</a:t>
            </a:r>
            <a:r>
              <a:rPr lang="en-US" dirty="0"/>
              <a:t> </a:t>
            </a:r>
            <a:r>
              <a:rPr lang="en-US" dirty="0" err="1"/>
              <a:t>toplum</a:t>
            </a:r>
            <a:r>
              <a:rPr lang="en-US" dirty="0"/>
              <a:t> </a:t>
            </a:r>
            <a:r>
              <a:rPr lang="en-US" dirty="0" err="1"/>
              <a:t>için</a:t>
            </a:r>
            <a:r>
              <a:rPr lang="en-US" dirty="0"/>
              <a:t> </a:t>
            </a:r>
            <a:r>
              <a:rPr lang="en-US" dirty="0" err="1"/>
              <a:t>doğadan</a:t>
            </a:r>
            <a:r>
              <a:rPr lang="en-US" dirty="0"/>
              <a:t> </a:t>
            </a:r>
            <a:r>
              <a:rPr lang="en-US" dirty="0" err="1"/>
              <a:t>gelir</a:t>
            </a:r>
            <a:r>
              <a:rPr lang="en-US" dirty="0"/>
              <a:t> </a:t>
            </a:r>
            <a:r>
              <a:rPr lang="en-US" dirty="0" err="1"/>
              <a:t>elde</a:t>
            </a:r>
            <a:r>
              <a:rPr lang="en-US" dirty="0"/>
              <a:t> e</a:t>
            </a:r>
            <a:r>
              <a:rPr lang="tr-TR" dirty="0" err="1"/>
              <a:t>tm</a:t>
            </a:r>
            <a:r>
              <a:rPr lang="en-US" dirty="0"/>
              <a:t>e </a:t>
            </a:r>
            <a:r>
              <a:rPr lang="en-US" dirty="0" err="1"/>
              <a:t>şansı</a:t>
            </a:r>
            <a:r>
              <a:rPr lang="en-US" dirty="0"/>
              <a:t> </a:t>
            </a:r>
            <a:r>
              <a:rPr lang="en-US" dirty="0" err="1"/>
              <a:t>sağlayabilir</a:t>
            </a:r>
            <a:r>
              <a:rPr lang="en-US" dirty="0"/>
              <a:t>. </a:t>
            </a:r>
            <a:endParaRPr lang="tr-TR" dirty="0"/>
          </a:p>
        </p:txBody>
      </p:sp>
    </p:spTree>
    <p:extLst>
      <p:ext uri="{BB962C8B-B14F-4D97-AF65-F5344CB8AC3E}">
        <p14:creationId xmlns:p14="http://schemas.microsoft.com/office/powerpoint/2010/main" val="28090666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E9C05D-7294-27D8-5FFF-D58E20CF5E5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A7889D2-B3E7-3594-9C71-59627CF9EF8C}"/>
              </a:ext>
            </a:extLst>
          </p:cNvPr>
          <p:cNvSpPr>
            <a:spLocks noGrp="1"/>
          </p:cNvSpPr>
          <p:nvPr>
            <p:ph idx="1"/>
          </p:nvPr>
        </p:nvSpPr>
        <p:spPr/>
        <p:txBody>
          <a:bodyPr/>
          <a:lstStyle/>
          <a:p>
            <a:pPr algn="just">
              <a:lnSpc>
                <a:spcPct val="150000"/>
              </a:lnSpc>
            </a:pPr>
            <a:r>
              <a:rPr lang="en-US" dirty="0" err="1"/>
              <a:t>Turizm</a:t>
            </a:r>
            <a:r>
              <a:rPr lang="en-US" dirty="0"/>
              <a:t> </a:t>
            </a:r>
            <a:r>
              <a:rPr lang="en-US" dirty="0" err="1"/>
              <a:t>gelirleri</a:t>
            </a:r>
            <a:r>
              <a:rPr lang="en-US" dirty="0"/>
              <a:t> </a:t>
            </a:r>
            <a:r>
              <a:rPr lang="en-US" dirty="0" err="1"/>
              <a:t>toplumun</a:t>
            </a:r>
            <a:r>
              <a:rPr lang="en-US" dirty="0"/>
              <a:t> </a:t>
            </a:r>
            <a:r>
              <a:rPr lang="en-US" dirty="0" err="1"/>
              <a:t>ekonomik</a:t>
            </a:r>
            <a:r>
              <a:rPr lang="en-US" dirty="0"/>
              <a:t> </a:t>
            </a:r>
            <a:r>
              <a:rPr lang="en-US" dirty="0" err="1"/>
              <a:t>gelişmesi</a:t>
            </a:r>
            <a:r>
              <a:rPr lang="en-US" dirty="0"/>
              <a:t> </a:t>
            </a:r>
            <a:r>
              <a:rPr lang="en-US" dirty="0" err="1"/>
              <a:t>ve</a:t>
            </a:r>
            <a:r>
              <a:rPr lang="en-US" dirty="0"/>
              <a:t> </a:t>
            </a:r>
            <a:r>
              <a:rPr lang="en-US" dirty="0" err="1"/>
              <a:t>bu</a:t>
            </a:r>
            <a:r>
              <a:rPr lang="en-US" dirty="0"/>
              <a:t> </a:t>
            </a:r>
            <a:r>
              <a:rPr lang="en-US" dirty="0" err="1"/>
              <a:t>alanların</a:t>
            </a:r>
            <a:r>
              <a:rPr lang="en-US" dirty="0"/>
              <a:t> </a:t>
            </a:r>
            <a:r>
              <a:rPr lang="en-US" dirty="0" err="1"/>
              <a:t>korunması</a:t>
            </a:r>
            <a:r>
              <a:rPr lang="en-US" dirty="0"/>
              <a:t> </a:t>
            </a:r>
            <a:r>
              <a:rPr lang="en-US" dirty="0" err="1"/>
              <a:t>için</a:t>
            </a:r>
            <a:r>
              <a:rPr lang="en-US" dirty="0"/>
              <a:t> </a:t>
            </a:r>
            <a:r>
              <a:rPr lang="en-US" dirty="0" err="1"/>
              <a:t>olumlu</a:t>
            </a:r>
            <a:r>
              <a:rPr lang="en-US" dirty="0"/>
              <a:t> </a:t>
            </a:r>
            <a:r>
              <a:rPr lang="en-US" dirty="0" err="1"/>
              <a:t>etkiler</a:t>
            </a:r>
            <a:r>
              <a:rPr lang="en-US" dirty="0"/>
              <a:t> </a:t>
            </a:r>
            <a:r>
              <a:rPr lang="en-US" dirty="0" err="1"/>
              <a:t>yaratacaktır</a:t>
            </a:r>
            <a:r>
              <a:rPr lang="en-US" dirty="0"/>
              <a:t>. Bir </a:t>
            </a:r>
            <a:r>
              <a:rPr lang="en-US" dirty="0" err="1"/>
              <a:t>çok</a:t>
            </a:r>
            <a:r>
              <a:rPr lang="en-US" dirty="0"/>
              <a:t> </a:t>
            </a:r>
            <a:r>
              <a:rPr lang="en-US" dirty="0" err="1"/>
              <a:t>ekoturizm</a:t>
            </a:r>
            <a:r>
              <a:rPr lang="en-US" dirty="0"/>
              <a:t> </a:t>
            </a:r>
            <a:r>
              <a:rPr lang="en-US" dirty="0" err="1"/>
              <a:t>projesinin</a:t>
            </a:r>
            <a:r>
              <a:rPr lang="en-US" dirty="0"/>
              <a:t> </a:t>
            </a:r>
            <a:r>
              <a:rPr lang="en-US" dirty="0" err="1"/>
              <a:t>hayata</a:t>
            </a:r>
            <a:r>
              <a:rPr lang="en-US" dirty="0"/>
              <a:t> </a:t>
            </a:r>
            <a:r>
              <a:rPr lang="en-US" dirty="0" err="1"/>
              <a:t>geçirilmesinde</a:t>
            </a:r>
            <a:r>
              <a:rPr lang="en-US" dirty="0"/>
              <a:t> (</a:t>
            </a:r>
            <a:r>
              <a:rPr lang="en-US" dirty="0" err="1"/>
              <a:t>örneğin</a:t>
            </a:r>
            <a:r>
              <a:rPr lang="en-US" dirty="0"/>
              <a:t> </a:t>
            </a:r>
            <a:r>
              <a:rPr lang="en-US" dirty="0" err="1"/>
              <a:t>konaklamalarda</a:t>
            </a:r>
            <a:r>
              <a:rPr lang="en-US" dirty="0"/>
              <a:t>) </a:t>
            </a:r>
            <a:r>
              <a:rPr lang="en-US" dirty="0" err="1"/>
              <a:t>ya</a:t>
            </a:r>
            <a:r>
              <a:rPr lang="en-US" dirty="0"/>
              <a:t> </a:t>
            </a:r>
            <a:r>
              <a:rPr lang="en-US" dirty="0" err="1"/>
              <a:t>mülkiyete</a:t>
            </a:r>
            <a:r>
              <a:rPr lang="en-US" dirty="0"/>
              <a:t> </a:t>
            </a:r>
            <a:r>
              <a:rPr lang="en-US" dirty="0" err="1"/>
              <a:t>sahip</a:t>
            </a:r>
            <a:r>
              <a:rPr lang="en-US" dirty="0"/>
              <a:t> </a:t>
            </a:r>
            <a:r>
              <a:rPr lang="en-US" dirty="0" err="1"/>
              <a:t>olma</a:t>
            </a:r>
            <a:r>
              <a:rPr lang="en-US" dirty="0"/>
              <a:t> </a:t>
            </a:r>
            <a:r>
              <a:rPr lang="en-US" dirty="0" err="1"/>
              <a:t>ya</a:t>
            </a:r>
            <a:r>
              <a:rPr lang="en-US" dirty="0"/>
              <a:t> da </a:t>
            </a:r>
            <a:r>
              <a:rPr lang="en-US" dirty="0" err="1"/>
              <a:t>mülkün</a:t>
            </a:r>
            <a:r>
              <a:rPr lang="en-US" dirty="0"/>
              <a:t> </a:t>
            </a:r>
            <a:r>
              <a:rPr lang="en-US" dirty="0" err="1"/>
              <a:t>kiralanması</a:t>
            </a:r>
            <a:r>
              <a:rPr lang="en-US" dirty="0"/>
              <a:t> </a:t>
            </a:r>
            <a:r>
              <a:rPr lang="en-US" dirty="0" err="1"/>
              <a:t>yoluna</a:t>
            </a:r>
            <a:r>
              <a:rPr lang="en-US" dirty="0"/>
              <a:t> </a:t>
            </a:r>
            <a:r>
              <a:rPr lang="en-US" dirty="0" err="1"/>
              <a:t>gidilir</a:t>
            </a:r>
            <a:r>
              <a:rPr lang="en-US" dirty="0"/>
              <a:t>. Buna </a:t>
            </a:r>
            <a:r>
              <a:rPr lang="en-US" dirty="0" err="1"/>
              <a:t>karşın</a:t>
            </a:r>
            <a:r>
              <a:rPr lang="en-US" dirty="0"/>
              <a:t> </a:t>
            </a:r>
            <a:r>
              <a:rPr lang="en-US" dirty="0" err="1"/>
              <a:t>ormanlar</a:t>
            </a:r>
            <a:r>
              <a:rPr lang="en-US" dirty="0"/>
              <a:t>, </a:t>
            </a:r>
            <a:r>
              <a:rPr lang="en-US" dirty="0" err="1"/>
              <a:t>nehirler</a:t>
            </a:r>
            <a:r>
              <a:rPr lang="en-US" dirty="0"/>
              <a:t>, </a:t>
            </a:r>
            <a:r>
              <a:rPr lang="en-US" dirty="0" err="1"/>
              <a:t>göller</a:t>
            </a:r>
            <a:r>
              <a:rPr lang="en-US" dirty="0"/>
              <a:t>, </a:t>
            </a:r>
            <a:r>
              <a:rPr lang="en-US" dirty="0" err="1"/>
              <a:t>mağaralar</a:t>
            </a:r>
            <a:r>
              <a:rPr lang="en-US" dirty="0"/>
              <a:t> </a:t>
            </a:r>
            <a:r>
              <a:rPr lang="en-US" dirty="0" err="1"/>
              <a:t>gibi</a:t>
            </a:r>
            <a:r>
              <a:rPr lang="en-US" dirty="0"/>
              <a:t> </a:t>
            </a:r>
            <a:r>
              <a:rPr lang="en-US" dirty="0" err="1"/>
              <a:t>doğal</a:t>
            </a:r>
            <a:r>
              <a:rPr lang="en-US" dirty="0"/>
              <a:t> </a:t>
            </a:r>
            <a:r>
              <a:rPr lang="en-US" dirty="0" err="1"/>
              <a:t>çekiciliklerin</a:t>
            </a:r>
            <a:r>
              <a:rPr lang="en-US" dirty="0"/>
              <a:t> </a:t>
            </a:r>
            <a:r>
              <a:rPr lang="en-US" dirty="0" err="1"/>
              <a:t>çoğunluğu</a:t>
            </a:r>
            <a:r>
              <a:rPr lang="en-US" dirty="0"/>
              <a:t> </a:t>
            </a:r>
            <a:r>
              <a:rPr lang="en-US" dirty="0" err="1"/>
              <a:t>ve</a:t>
            </a:r>
            <a:r>
              <a:rPr lang="en-US" dirty="0"/>
              <a:t> </a:t>
            </a:r>
            <a:r>
              <a:rPr lang="en-US" dirty="0" err="1"/>
              <a:t>arkeolojik</a:t>
            </a:r>
            <a:r>
              <a:rPr lang="en-US" dirty="0"/>
              <a:t> </a:t>
            </a:r>
            <a:r>
              <a:rPr lang="en-US" dirty="0" err="1"/>
              <a:t>alanlar</a:t>
            </a:r>
            <a:r>
              <a:rPr lang="en-US" dirty="0"/>
              <a:t> </a:t>
            </a:r>
            <a:r>
              <a:rPr lang="en-US" dirty="0" err="1"/>
              <a:t>devletin</a:t>
            </a:r>
            <a:r>
              <a:rPr lang="en-US" dirty="0"/>
              <a:t> </a:t>
            </a:r>
            <a:r>
              <a:rPr lang="en-US" dirty="0" err="1"/>
              <a:t>mülkiyetinde</a:t>
            </a:r>
            <a:r>
              <a:rPr lang="en-US" dirty="0"/>
              <a:t> </a:t>
            </a:r>
            <a:r>
              <a:rPr lang="en-US" dirty="0" err="1"/>
              <a:t>bulunmaktadır</a:t>
            </a:r>
            <a:r>
              <a:rPr lang="en-US" dirty="0"/>
              <a:t>. Bu </a:t>
            </a:r>
            <a:r>
              <a:rPr lang="en-US" dirty="0" err="1"/>
              <a:t>yüzden</a:t>
            </a:r>
            <a:r>
              <a:rPr lang="en-US" dirty="0"/>
              <a:t> </a:t>
            </a:r>
            <a:r>
              <a:rPr lang="en-US" dirty="0" err="1"/>
              <a:t>kaynaklara</a:t>
            </a:r>
            <a:r>
              <a:rPr lang="en-US" dirty="0"/>
              <a:t> </a:t>
            </a:r>
            <a:r>
              <a:rPr lang="en-US" dirty="0" err="1"/>
              <a:t>ulaşmak</a:t>
            </a:r>
            <a:r>
              <a:rPr lang="en-US" dirty="0"/>
              <a:t> </a:t>
            </a:r>
            <a:r>
              <a:rPr lang="en-US" dirty="0" err="1"/>
              <a:t>devlet</a:t>
            </a:r>
            <a:r>
              <a:rPr lang="en-US" dirty="0"/>
              <a:t> </a:t>
            </a:r>
            <a:r>
              <a:rPr lang="en-US" dirty="0" err="1"/>
              <a:t>tarafından</a:t>
            </a:r>
            <a:r>
              <a:rPr lang="en-US" dirty="0"/>
              <a:t>, </a:t>
            </a:r>
            <a:r>
              <a:rPr lang="en-US" dirty="0" err="1"/>
              <a:t>yerel</a:t>
            </a:r>
            <a:r>
              <a:rPr lang="en-US" dirty="0"/>
              <a:t> </a:t>
            </a:r>
            <a:r>
              <a:rPr lang="en-US" dirty="0" err="1"/>
              <a:t>topluma</a:t>
            </a:r>
            <a:r>
              <a:rPr lang="en-US" dirty="0"/>
              <a:t> </a:t>
            </a:r>
            <a:r>
              <a:rPr lang="en-US" dirty="0" err="1"/>
              <a:t>kullanım</a:t>
            </a:r>
            <a:r>
              <a:rPr lang="en-US" dirty="0"/>
              <a:t> </a:t>
            </a:r>
            <a:r>
              <a:rPr lang="en-US" dirty="0" err="1"/>
              <a:t>hakkı</a:t>
            </a:r>
            <a:r>
              <a:rPr lang="en-US" dirty="0"/>
              <a:t> </a:t>
            </a:r>
            <a:r>
              <a:rPr lang="en-US" dirty="0" err="1"/>
              <a:t>için</a:t>
            </a:r>
            <a:r>
              <a:rPr lang="en-US" dirty="0"/>
              <a:t> </a:t>
            </a:r>
            <a:r>
              <a:rPr lang="en-US" dirty="0" err="1"/>
              <a:t>izin</a:t>
            </a:r>
            <a:r>
              <a:rPr lang="en-US" dirty="0"/>
              <a:t> </a:t>
            </a:r>
            <a:r>
              <a:rPr lang="en-US" dirty="0" err="1"/>
              <a:t>verilmesine</a:t>
            </a:r>
            <a:r>
              <a:rPr lang="en-US" dirty="0"/>
              <a:t> </a:t>
            </a:r>
            <a:r>
              <a:rPr lang="en-US" dirty="0" err="1"/>
              <a:t>bağlıdır</a:t>
            </a:r>
            <a:r>
              <a:rPr lang="tr-TR" dirty="0"/>
              <a:t>.</a:t>
            </a:r>
          </a:p>
        </p:txBody>
      </p:sp>
    </p:spTree>
    <p:extLst>
      <p:ext uri="{BB962C8B-B14F-4D97-AF65-F5344CB8AC3E}">
        <p14:creationId xmlns:p14="http://schemas.microsoft.com/office/powerpoint/2010/main" val="1928907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C910F0E-A476-CEE5-BD8C-9B16B0D32FAF}"/>
              </a:ext>
            </a:extLst>
          </p:cNvPr>
          <p:cNvSpPr>
            <a:spLocks noGrp="1"/>
          </p:cNvSpPr>
          <p:nvPr>
            <p:ph idx="1"/>
          </p:nvPr>
        </p:nvSpPr>
        <p:spPr>
          <a:xfrm>
            <a:off x="213360" y="467360"/>
            <a:ext cx="8229600" cy="4531043"/>
          </a:xfrm>
        </p:spPr>
        <p:txBody>
          <a:bodyPr/>
          <a:lstStyle/>
          <a:p>
            <a:pPr algn="just">
              <a:lnSpc>
                <a:spcPct val="150000"/>
              </a:lnSpc>
            </a:pPr>
            <a:r>
              <a:rPr lang="en-US" sz="2400" dirty="0" err="1"/>
              <a:t>Ekoturizmin</a:t>
            </a:r>
            <a:r>
              <a:rPr lang="en-US" sz="2400" dirty="0"/>
              <a:t> </a:t>
            </a:r>
            <a:r>
              <a:rPr lang="en-US" sz="2400" dirty="0" err="1"/>
              <a:t>uzun</a:t>
            </a:r>
            <a:r>
              <a:rPr lang="en-US" sz="2400" dirty="0"/>
              <a:t> </a:t>
            </a:r>
            <a:r>
              <a:rPr lang="en-US" sz="2400" dirty="0" err="1"/>
              <a:t>dönemde</a:t>
            </a:r>
            <a:r>
              <a:rPr lang="en-US" sz="2400" dirty="0"/>
              <a:t> </a:t>
            </a:r>
            <a:r>
              <a:rPr lang="en-US" sz="2400" dirty="0" err="1"/>
              <a:t>sürdürülebilirliğinin</a:t>
            </a:r>
            <a:r>
              <a:rPr lang="en-US" sz="2400" dirty="0"/>
              <a:t> </a:t>
            </a:r>
            <a:r>
              <a:rPr lang="en-US" sz="2400" dirty="0" err="1"/>
              <a:t>te</a:t>
            </a:r>
            <a:r>
              <a:rPr lang="tr-TR" sz="2400" dirty="0"/>
              <a:t>m</a:t>
            </a:r>
            <a:r>
              <a:rPr lang="en-US" sz="2400" dirty="0" err="1"/>
              <a:t>ini</a:t>
            </a:r>
            <a:r>
              <a:rPr lang="en-US" sz="2400" dirty="0"/>
              <a:t> </a:t>
            </a:r>
            <a:r>
              <a:rPr lang="en-US" sz="2400" dirty="0" err="1"/>
              <a:t>bakımından</a:t>
            </a:r>
            <a:r>
              <a:rPr lang="en-US" sz="2400" dirty="0"/>
              <a:t>,</a:t>
            </a:r>
            <a:r>
              <a:rPr lang="tr-TR" sz="2400" dirty="0"/>
              <a:t> bu turizm türünün yapısını oluşturan temel unsurların göz önünde bulundurulması gerekmektedir. Bu unsurlar; </a:t>
            </a:r>
          </a:p>
          <a:p>
            <a:pPr algn="just"/>
            <a:endParaRPr lang="tr-TR" dirty="0"/>
          </a:p>
        </p:txBody>
      </p:sp>
      <p:graphicFrame>
        <p:nvGraphicFramePr>
          <p:cNvPr id="21" name="Diyagram 20">
            <a:extLst>
              <a:ext uri="{FF2B5EF4-FFF2-40B4-BE49-F238E27FC236}">
                <a16:creationId xmlns:a16="http://schemas.microsoft.com/office/drawing/2014/main" id="{D659BF01-81AB-98C1-567B-550EBFBE4739}"/>
              </a:ext>
            </a:extLst>
          </p:cNvPr>
          <p:cNvGraphicFramePr/>
          <p:nvPr>
            <p:extLst>
              <p:ext uri="{D42A27DB-BD31-4B8C-83A1-F6EECF244321}">
                <p14:modId xmlns:p14="http://schemas.microsoft.com/office/powerpoint/2010/main" val="2301385569"/>
              </p:ext>
            </p:extLst>
          </p:nvPr>
        </p:nvGraphicFramePr>
        <p:xfrm>
          <a:off x="2824480" y="2915920"/>
          <a:ext cx="7813040" cy="3638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up 3">
            <a:extLst>
              <a:ext uri="{FF2B5EF4-FFF2-40B4-BE49-F238E27FC236}">
                <a16:creationId xmlns:a16="http://schemas.microsoft.com/office/drawing/2014/main" id="{F6E33D21-AA4F-A792-E05E-42E29131C463}"/>
              </a:ext>
            </a:extLst>
          </p:cNvPr>
          <p:cNvGrpSpPr/>
          <p:nvPr/>
        </p:nvGrpSpPr>
        <p:grpSpPr>
          <a:xfrm>
            <a:off x="686255" y="3896496"/>
            <a:ext cx="2796366" cy="1677819"/>
            <a:chOff x="4026036" y="0"/>
            <a:chExt cx="2796366" cy="1677819"/>
          </a:xfrm>
        </p:grpSpPr>
        <p:sp>
          <p:nvSpPr>
            <p:cNvPr id="5" name="Dikdörtgen 4">
              <a:extLst>
                <a:ext uri="{FF2B5EF4-FFF2-40B4-BE49-F238E27FC236}">
                  <a16:creationId xmlns:a16="http://schemas.microsoft.com/office/drawing/2014/main" id="{7732E560-61C4-655C-95B0-1852E9FA7F5E}"/>
                </a:ext>
              </a:extLst>
            </p:cNvPr>
            <p:cNvSpPr/>
            <p:nvPr/>
          </p:nvSpPr>
          <p:spPr>
            <a:xfrm>
              <a:off x="4026036" y="0"/>
              <a:ext cx="2796366" cy="1677819"/>
            </a:xfrm>
            <a:prstGeom prst="rect">
              <a:avLst/>
            </a:pr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tr-TR"/>
            </a:p>
          </p:txBody>
        </p:sp>
        <p:sp>
          <p:nvSpPr>
            <p:cNvPr id="6" name="Metin kutusu 5">
              <a:extLst>
                <a:ext uri="{FF2B5EF4-FFF2-40B4-BE49-F238E27FC236}">
                  <a16:creationId xmlns:a16="http://schemas.microsoft.com/office/drawing/2014/main" id="{D2B50165-1882-CB19-F892-8A8C4885BF06}"/>
                </a:ext>
              </a:extLst>
            </p:cNvPr>
            <p:cNvSpPr txBox="1"/>
            <p:nvPr/>
          </p:nvSpPr>
          <p:spPr>
            <a:xfrm>
              <a:off x="4026036" y="0"/>
              <a:ext cx="2796366" cy="16778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tr-TR" sz="3500" kern="1200" dirty="0"/>
                <a:t>Ekoturizm Endüstrisi</a:t>
              </a:r>
            </a:p>
          </p:txBody>
        </p:sp>
      </p:grpSp>
    </p:spTree>
    <p:extLst>
      <p:ext uri="{BB962C8B-B14F-4D97-AF65-F5344CB8AC3E}">
        <p14:creationId xmlns:p14="http://schemas.microsoft.com/office/powerpoint/2010/main" val="25887214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14" name="Oval 13">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Freeform: Shape 14">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7" name="Freeform: Shape 16">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8"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20"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EA7E347D-B32A-4759-B7FF-FD25A9AEE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48" y="-17141"/>
            <a:ext cx="12188952" cy="6875141"/>
          </a:xfrm>
          <a:custGeom>
            <a:avLst/>
            <a:gdLst>
              <a:gd name="connsiteX0" fmla="*/ 1488154 w 12188952"/>
              <a:gd name="connsiteY0" fmla="*/ 3508108 h 6875141"/>
              <a:gd name="connsiteX1" fmla="*/ 1292116 w 12188952"/>
              <a:gd name="connsiteY1" fmla="*/ 3704145 h 6875141"/>
              <a:gd name="connsiteX2" fmla="*/ 1488154 w 12188952"/>
              <a:gd name="connsiteY2" fmla="*/ 3900182 h 6875141"/>
              <a:gd name="connsiteX3" fmla="*/ 1684192 w 12188952"/>
              <a:gd name="connsiteY3" fmla="*/ 3704145 h 6875141"/>
              <a:gd name="connsiteX4" fmla="*/ 1488154 w 12188952"/>
              <a:gd name="connsiteY4" fmla="*/ 3508108 h 6875141"/>
              <a:gd name="connsiteX5" fmla="*/ 12188951 w 12188952"/>
              <a:gd name="connsiteY5" fmla="*/ 3213837 h 6875141"/>
              <a:gd name="connsiteX6" fmla="*/ 11900948 w 12188952"/>
              <a:gd name="connsiteY6" fmla="*/ 3213837 h 6875141"/>
              <a:gd name="connsiteX7" fmla="*/ 10063117 w 12188952"/>
              <a:gd name="connsiteY7" fmla="*/ 5051668 h 6875141"/>
              <a:gd name="connsiteX8" fmla="*/ 10063117 w 12188952"/>
              <a:gd name="connsiteY8" fmla="*/ 6875141 h 6875141"/>
              <a:gd name="connsiteX9" fmla="*/ 12073153 w 12188952"/>
              <a:gd name="connsiteY9" fmla="*/ 6875141 h 6875141"/>
              <a:gd name="connsiteX10" fmla="*/ 12083467 w 12188952"/>
              <a:gd name="connsiteY10" fmla="*/ 6874620 h 6875141"/>
              <a:gd name="connsiteX11" fmla="*/ 12188951 w 12188952"/>
              <a:gd name="connsiteY11" fmla="*/ 6858522 h 6875141"/>
              <a:gd name="connsiteX12" fmla="*/ 12188951 w 12188952"/>
              <a:gd name="connsiteY12" fmla="*/ 6280730 h 6875141"/>
              <a:gd name="connsiteX13" fmla="*/ 12188952 w 12188952"/>
              <a:gd name="connsiteY13" fmla="*/ 6280729 h 6875141"/>
              <a:gd name="connsiteX14" fmla="*/ 12188952 w 12188952"/>
              <a:gd name="connsiteY14" fmla="*/ 3832194 h 6875141"/>
              <a:gd name="connsiteX15" fmla="*/ 12188951 w 12188952"/>
              <a:gd name="connsiteY15" fmla="*/ 3832194 h 6875141"/>
              <a:gd name="connsiteX16" fmla="*/ 0 w 12188952"/>
              <a:gd name="connsiteY16" fmla="*/ 2798382 h 6875141"/>
              <a:gd name="connsiteX17" fmla="*/ 0 w 12188952"/>
              <a:gd name="connsiteY17" fmla="*/ 4217834 h 6875141"/>
              <a:gd name="connsiteX18" fmla="*/ 10291 w 12188952"/>
              <a:gd name="connsiteY18" fmla="*/ 4210345 h 6875141"/>
              <a:gd name="connsiteX19" fmla="*/ 460407 w 12188952"/>
              <a:gd name="connsiteY19" fmla="*/ 3508108 h 6875141"/>
              <a:gd name="connsiteX20" fmla="*/ 10291 w 12188952"/>
              <a:gd name="connsiteY20" fmla="*/ 2805871 h 6875141"/>
              <a:gd name="connsiteX21" fmla="*/ 11563230 w 12188952"/>
              <a:gd name="connsiteY21" fmla="*/ 603215 h 6875141"/>
              <a:gd name="connsiteX22" fmla="*/ 11381044 w 12188952"/>
              <a:gd name="connsiteY22" fmla="*/ 620944 h 6875141"/>
              <a:gd name="connsiteX23" fmla="*/ 11546600 w 12188952"/>
              <a:gd name="connsiteY23" fmla="*/ 1418331 h 6875141"/>
              <a:gd name="connsiteX24" fmla="*/ 12161801 w 12188952"/>
              <a:gd name="connsiteY24" fmla="*/ 1601617 h 6875141"/>
              <a:gd name="connsiteX25" fmla="*/ 12185891 w 12188952"/>
              <a:gd name="connsiteY25" fmla="*/ 1600043 h 6875141"/>
              <a:gd name="connsiteX26" fmla="*/ 12185891 w 12188952"/>
              <a:gd name="connsiteY26" fmla="*/ 795119 h 6875141"/>
              <a:gd name="connsiteX27" fmla="*/ 12178431 w 12188952"/>
              <a:gd name="connsiteY27" fmla="*/ 786500 h 6875141"/>
              <a:gd name="connsiteX28" fmla="*/ 11563230 w 12188952"/>
              <a:gd name="connsiteY28" fmla="*/ 603215 h 6875141"/>
              <a:gd name="connsiteX29" fmla="*/ 1368216 w 12188952"/>
              <a:gd name="connsiteY29" fmla="*/ 0 h 6875141"/>
              <a:gd name="connsiteX30" fmla="*/ 0 w 12188952"/>
              <a:gd name="connsiteY30" fmla="*/ 0 h 6875141"/>
              <a:gd name="connsiteX31" fmla="*/ 0 w 12188952"/>
              <a:gd name="connsiteY31" fmla="*/ 1368215 h 6875141"/>
              <a:gd name="connsiteX32" fmla="*/ 1372241 w 12188952"/>
              <a:gd name="connsiteY32" fmla="*/ 2740456 h 6875141"/>
              <a:gd name="connsiteX33" fmla="*/ 2740456 w 12188952"/>
              <a:gd name="connsiteY33" fmla="*/ 2740456 h 6875141"/>
              <a:gd name="connsiteX34" fmla="*/ 2740456 w 12188952"/>
              <a:gd name="connsiteY34" fmla="*/ 1372240 h 6875141"/>
              <a:gd name="connsiteX35" fmla="*/ 1368216 w 12188952"/>
              <a:gd name="connsiteY35" fmla="*/ 0 h 6875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188952" h="6875141">
                <a:moveTo>
                  <a:pt x="1488154" y="3508108"/>
                </a:moveTo>
                <a:cubicBezTo>
                  <a:pt x="1379885" y="3508108"/>
                  <a:pt x="1292116" y="3595877"/>
                  <a:pt x="1292116" y="3704145"/>
                </a:cubicBezTo>
                <a:cubicBezTo>
                  <a:pt x="1292116" y="3812413"/>
                  <a:pt x="1379885" y="3900182"/>
                  <a:pt x="1488154" y="3900182"/>
                </a:cubicBezTo>
                <a:cubicBezTo>
                  <a:pt x="1596423" y="3900182"/>
                  <a:pt x="1684192" y="3812413"/>
                  <a:pt x="1684192" y="3704145"/>
                </a:cubicBezTo>
                <a:cubicBezTo>
                  <a:pt x="1684192" y="3595877"/>
                  <a:pt x="1596423" y="3508108"/>
                  <a:pt x="1488154" y="3508108"/>
                </a:cubicBezTo>
                <a:close/>
                <a:moveTo>
                  <a:pt x="12188951" y="3213837"/>
                </a:moveTo>
                <a:lnTo>
                  <a:pt x="11900948" y="3213837"/>
                </a:lnTo>
                <a:cubicBezTo>
                  <a:pt x="10885931" y="3213837"/>
                  <a:pt x="10063117" y="4036651"/>
                  <a:pt x="10063117" y="5051668"/>
                </a:cubicBezTo>
                <a:lnTo>
                  <a:pt x="10063117" y="6875141"/>
                </a:lnTo>
                <a:lnTo>
                  <a:pt x="12073153" y="6875141"/>
                </a:lnTo>
                <a:lnTo>
                  <a:pt x="12083467" y="6874620"/>
                </a:lnTo>
                <a:lnTo>
                  <a:pt x="12188951" y="6858522"/>
                </a:lnTo>
                <a:lnTo>
                  <a:pt x="12188951" y="6280730"/>
                </a:lnTo>
                <a:lnTo>
                  <a:pt x="12188952" y="6280729"/>
                </a:lnTo>
                <a:lnTo>
                  <a:pt x="12188952" y="3832194"/>
                </a:lnTo>
                <a:lnTo>
                  <a:pt x="12188951" y="3832194"/>
                </a:lnTo>
                <a:close/>
                <a:moveTo>
                  <a:pt x="0" y="2798382"/>
                </a:moveTo>
                <a:lnTo>
                  <a:pt x="0" y="4217834"/>
                </a:lnTo>
                <a:lnTo>
                  <a:pt x="10291" y="4210345"/>
                </a:lnTo>
                <a:cubicBezTo>
                  <a:pt x="100314" y="4143505"/>
                  <a:pt x="460407" y="3854496"/>
                  <a:pt x="460407" y="3508108"/>
                </a:cubicBezTo>
                <a:cubicBezTo>
                  <a:pt x="460407" y="3161721"/>
                  <a:pt x="100314" y="2872711"/>
                  <a:pt x="10291" y="2805871"/>
                </a:cubicBezTo>
                <a:close/>
                <a:moveTo>
                  <a:pt x="11563230" y="603215"/>
                </a:moveTo>
                <a:cubicBezTo>
                  <a:pt x="11455784" y="606833"/>
                  <a:pt x="11381044" y="620944"/>
                  <a:pt x="11381044" y="620944"/>
                </a:cubicBezTo>
                <a:cubicBezTo>
                  <a:pt x="11381044" y="620944"/>
                  <a:pt x="11280695" y="1152426"/>
                  <a:pt x="11546600" y="1418331"/>
                </a:cubicBezTo>
                <a:cubicBezTo>
                  <a:pt x="11712792" y="1584523"/>
                  <a:pt x="11982723" y="1607645"/>
                  <a:pt x="12161801" y="1601617"/>
                </a:cubicBezTo>
                <a:lnTo>
                  <a:pt x="12185891" y="1600043"/>
                </a:lnTo>
                <a:lnTo>
                  <a:pt x="12185891" y="795119"/>
                </a:lnTo>
                <a:lnTo>
                  <a:pt x="12178431" y="786500"/>
                </a:lnTo>
                <a:cubicBezTo>
                  <a:pt x="12012240" y="620309"/>
                  <a:pt x="11742309" y="597187"/>
                  <a:pt x="11563230" y="603215"/>
                </a:cubicBezTo>
                <a:close/>
                <a:moveTo>
                  <a:pt x="1368216" y="0"/>
                </a:moveTo>
                <a:lnTo>
                  <a:pt x="0" y="0"/>
                </a:lnTo>
                <a:lnTo>
                  <a:pt x="0" y="1368215"/>
                </a:lnTo>
                <a:cubicBezTo>
                  <a:pt x="0" y="2126091"/>
                  <a:pt x="614365" y="2740456"/>
                  <a:pt x="1372241" y="2740456"/>
                </a:cubicBezTo>
                <a:lnTo>
                  <a:pt x="2740456" y="2740456"/>
                </a:lnTo>
                <a:lnTo>
                  <a:pt x="2740456" y="1372240"/>
                </a:lnTo>
                <a:cubicBezTo>
                  <a:pt x="2740456" y="614365"/>
                  <a:pt x="2126092" y="0"/>
                  <a:pt x="1368216" y="0"/>
                </a:cubicBezTo>
                <a:close/>
              </a:path>
            </a:pathLst>
          </a:cu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useBgFill="1">
        <p:nvSpPr>
          <p:cNvPr id="24" name="Background Fill">
            <a:extLst>
              <a:ext uri="{FF2B5EF4-FFF2-40B4-BE49-F238E27FC236}">
                <a16:creationId xmlns:a16="http://schemas.microsoft.com/office/drawing/2014/main" id="{681F9FCB-1E38-43E9-8567-6292F4842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pic>
        <p:nvPicPr>
          <p:cNvPr id="5" name="Picture 4" descr="Her birinin bileklerini ve bir Circle formu için birbirine bağlı olan eller">
            <a:extLst>
              <a:ext uri="{FF2B5EF4-FFF2-40B4-BE49-F238E27FC236}">
                <a16:creationId xmlns:a16="http://schemas.microsoft.com/office/drawing/2014/main" id="{0D004024-2DB8-C398-EAEB-CECEB3CE5258}"/>
              </a:ext>
            </a:extLst>
          </p:cNvPr>
          <p:cNvPicPr>
            <a:picLocks noChangeAspect="1"/>
          </p:cNvPicPr>
          <p:nvPr/>
        </p:nvPicPr>
        <p:blipFill>
          <a:blip r:embed="rId3">
            <a:alphaModFix/>
          </a:blip>
          <a:srcRect r="-1" b="15708"/>
          <a:stretch>
            <a:fillRect/>
          </a:stretch>
        </p:blipFill>
        <p:spPr>
          <a:xfrm>
            <a:off x="3059" y="10"/>
            <a:ext cx="12188941" cy="6857990"/>
          </a:xfrm>
          <a:prstGeom prst="rect">
            <a:avLst/>
          </a:prstGeom>
        </p:spPr>
      </p:pic>
      <p:sp>
        <p:nvSpPr>
          <p:cNvPr id="26" name="Rectangle 25">
            <a:extLst>
              <a:ext uri="{FF2B5EF4-FFF2-40B4-BE49-F238E27FC236}">
                <a16:creationId xmlns:a16="http://schemas.microsoft.com/office/drawing/2014/main" id="{ED029D64-BBDD-43FA-92CF-C6BF51514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8714" y="258715"/>
            <a:ext cx="6858000" cy="6340569"/>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06FB8DD-4AEE-64E7-8E3E-AB6B27906F46}"/>
              </a:ext>
            </a:extLst>
          </p:cNvPr>
          <p:cNvSpPr>
            <a:spLocks noGrp="1"/>
          </p:cNvSpPr>
          <p:nvPr>
            <p:ph type="title"/>
          </p:nvPr>
        </p:nvSpPr>
        <p:spPr>
          <a:xfrm>
            <a:off x="457200" y="1122363"/>
            <a:ext cx="4788280" cy="2387600"/>
          </a:xfrm>
        </p:spPr>
        <p:txBody>
          <a:bodyPr vert="horz" lIns="91440" tIns="45720" rIns="91440" bIns="45720" rtlCol="0" anchor="b">
            <a:normAutofit/>
          </a:bodyPr>
          <a:lstStyle/>
          <a:p>
            <a:r>
              <a:rPr lang="en-US" sz="5400" b="1">
                <a:solidFill>
                  <a:srgbClr val="FFFFFF"/>
                </a:solidFill>
              </a:rPr>
              <a:t>SİVİL TOPLUM ÖRGÜTLERİ</a:t>
            </a:r>
          </a:p>
        </p:txBody>
      </p:sp>
      <p:grpSp>
        <p:nvGrpSpPr>
          <p:cNvPr id="28" name="Group 27">
            <a:extLst>
              <a:ext uri="{FF2B5EF4-FFF2-40B4-BE49-F238E27FC236}">
                <a16:creationId xmlns:a16="http://schemas.microsoft.com/office/drawing/2014/main" id="{33A010B0-A5DE-4DFD-BBB1-9EDEE8CDC8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0855" y="0"/>
            <a:ext cx="1891145" cy="5600700"/>
            <a:chOff x="10300855" y="0"/>
            <a:chExt cx="1891145" cy="5600700"/>
          </a:xfrm>
        </p:grpSpPr>
        <p:sp>
          <p:nvSpPr>
            <p:cNvPr id="29" name="Oval 28">
              <a:extLst>
                <a:ext uri="{FF2B5EF4-FFF2-40B4-BE49-F238E27FC236}">
                  <a16:creationId xmlns:a16="http://schemas.microsoft.com/office/drawing/2014/main" id="{E2FA77C6-9C21-431A-B940-2043365699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Graphic 9">
              <a:extLst>
                <a:ext uri="{FF2B5EF4-FFF2-40B4-BE49-F238E27FC236}">
                  <a16:creationId xmlns:a16="http://schemas.microsoft.com/office/drawing/2014/main" id="{E918F86E-B643-4836-AF37-1073CD08B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31" name="Freeform: Shape 30">
              <a:extLst>
                <a:ext uri="{FF2B5EF4-FFF2-40B4-BE49-F238E27FC236}">
                  <a16:creationId xmlns:a16="http://schemas.microsoft.com/office/drawing/2014/main" id="{C542022D-DC97-4C44-B015-9B33761969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32" name="Freeform: Shape 31">
              <a:extLst>
                <a:ext uri="{FF2B5EF4-FFF2-40B4-BE49-F238E27FC236}">
                  <a16:creationId xmlns:a16="http://schemas.microsoft.com/office/drawing/2014/main" id="{48DC4D37-F593-4E99-8A42-D21D444FB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33" name="Graphic 9">
              <a:extLst>
                <a:ext uri="{FF2B5EF4-FFF2-40B4-BE49-F238E27FC236}">
                  <a16:creationId xmlns:a16="http://schemas.microsoft.com/office/drawing/2014/main" id="{BE23B32A-AE34-4068-9D96-4D94023C7F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4" name="Graphic 9">
              <a:extLst>
                <a:ext uri="{FF2B5EF4-FFF2-40B4-BE49-F238E27FC236}">
                  <a16:creationId xmlns:a16="http://schemas.microsoft.com/office/drawing/2014/main" id="{27459E57-6D6D-46CA-8006-2E6E0C70E5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Tree>
    <p:extLst>
      <p:ext uri="{BB962C8B-B14F-4D97-AF65-F5344CB8AC3E}">
        <p14:creationId xmlns:p14="http://schemas.microsoft.com/office/powerpoint/2010/main" val="32711852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516DE5-6905-730E-C008-4C32CEC41D1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3729C78-328E-6844-D1FE-7F416B2ED985}"/>
              </a:ext>
            </a:extLst>
          </p:cNvPr>
          <p:cNvSpPr>
            <a:spLocks noGrp="1"/>
          </p:cNvSpPr>
          <p:nvPr>
            <p:ph idx="1"/>
          </p:nvPr>
        </p:nvSpPr>
        <p:spPr/>
        <p:txBody>
          <a:bodyPr/>
          <a:lstStyle/>
          <a:p>
            <a:pPr algn="just">
              <a:lnSpc>
                <a:spcPct val="150000"/>
              </a:lnSpc>
            </a:pPr>
            <a:r>
              <a:rPr lang="en-US" dirty="0"/>
              <a:t>Sivil </a:t>
            </a:r>
            <a:r>
              <a:rPr lang="en-US" dirty="0" err="1"/>
              <a:t>toplum</a:t>
            </a:r>
            <a:r>
              <a:rPr lang="en-US" dirty="0"/>
              <a:t> </a:t>
            </a:r>
            <a:r>
              <a:rPr lang="en-US" dirty="0" err="1"/>
              <a:t>örgütleri</a:t>
            </a:r>
            <a:r>
              <a:rPr lang="en-US" dirty="0"/>
              <a:t> </a:t>
            </a:r>
            <a:r>
              <a:rPr lang="en-US" dirty="0" err="1"/>
              <a:t>biyolojik</a:t>
            </a:r>
            <a:r>
              <a:rPr lang="en-US" dirty="0"/>
              <a:t> </a:t>
            </a:r>
            <a:r>
              <a:rPr lang="en-US" dirty="0" err="1"/>
              <a:t>çeşitliliğin</a:t>
            </a:r>
            <a:r>
              <a:rPr lang="en-US" dirty="0"/>
              <a:t> </a:t>
            </a:r>
            <a:r>
              <a:rPr lang="en-US" dirty="0" err="1"/>
              <a:t>ve</a:t>
            </a:r>
            <a:r>
              <a:rPr lang="en-US" dirty="0"/>
              <a:t> </a:t>
            </a:r>
            <a:r>
              <a:rPr lang="en-US" dirty="0" err="1"/>
              <a:t>çevrenin</a:t>
            </a:r>
            <a:r>
              <a:rPr lang="en-US" dirty="0"/>
              <a:t> </a:t>
            </a:r>
            <a:r>
              <a:rPr lang="en-US" dirty="0" err="1"/>
              <a:t>korunması</a:t>
            </a:r>
            <a:r>
              <a:rPr lang="en-US" dirty="0"/>
              <a:t> </a:t>
            </a:r>
            <a:r>
              <a:rPr lang="en-US" dirty="0" err="1"/>
              <a:t>ve</a:t>
            </a:r>
            <a:r>
              <a:rPr lang="en-US" dirty="0"/>
              <a:t> </a:t>
            </a:r>
            <a:r>
              <a:rPr lang="en-US" dirty="0" err="1"/>
              <a:t>yerel</a:t>
            </a:r>
            <a:r>
              <a:rPr lang="en-US" dirty="0"/>
              <a:t> </a:t>
            </a:r>
            <a:r>
              <a:rPr lang="en-US" dirty="0" err="1"/>
              <a:t>toplumda</a:t>
            </a:r>
            <a:r>
              <a:rPr lang="en-US" dirty="0"/>
              <a:t> </a:t>
            </a:r>
            <a:r>
              <a:rPr lang="en-US" dirty="0" err="1"/>
              <a:t>sürdürülebilir</a:t>
            </a:r>
            <a:r>
              <a:rPr lang="en-US" dirty="0"/>
              <a:t> </a:t>
            </a:r>
            <a:r>
              <a:rPr lang="en-US" dirty="0" err="1"/>
              <a:t>bir</a:t>
            </a:r>
            <a:r>
              <a:rPr lang="en-US" dirty="0"/>
              <a:t> </a:t>
            </a:r>
            <a:r>
              <a:rPr lang="en-US" dirty="0" err="1"/>
              <a:t>gelişmenin</a:t>
            </a:r>
            <a:r>
              <a:rPr lang="en-US" dirty="0"/>
              <a:t> </a:t>
            </a:r>
            <a:r>
              <a:rPr lang="en-US" dirty="0" err="1"/>
              <a:t>sağlanması</a:t>
            </a:r>
            <a:r>
              <a:rPr lang="en-US" dirty="0"/>
              <a:t> </a:t>
            </a:r>
            <a:r>
              <a:rPr lang="en-US" dirty="0" err="1"/>
              <a:t>bakımından</a:t>
            </a:r>
            <a:r>
              <a:rPr lang="en-US" dirty="0"/>
              <a:t> </a:t>
            </a:r>
            <a:r>
              <a:rPr lang="en-US" dirty="0" err="1"/>
              <a:t>ekoturizmin</a:t>
            </a:r>
            <a:r>
              <a:rPr lang="en-US" dirty="0"/>
              <a:t> </a:t>
            </a:r>
            <a:r>
              <a:rPr lang="en-US" dirty="0" err="1"/>
              <a:t>gelişmesinde</a:t>
            </a:r>
            <a:r>
              <a:rPr lang="en-US" dirty="0"/>
              <a:t> </a:t>
            </a:r>
            <a:r>
              <a:rPr lang="en-US" dirty="0" err="1"/>
              <a:t>önemli</a:t>
            </a:r>
            <a:r>
              <a:rPr lang="en-US" dirty="0"/>
              <a:t> </a:t>
            </a:r>
            <a:r>
              <a:rPr lang="en-US" dirty="0" err="1"/>
              <a:t>bir</a:t>
            </a:r>
            <a:r>
              <a:rPr lang="en-US" dirty="0"/>
              <a:t> </a:t>
            </a:r>
            <a:r>
              <a:rPr lang="en-US" dirty="0" err="1"/>
              <a:t>rol</a:t>
            </a:r>
            <a:r>
              <a:rPr lang="en-US" dirty="0"/>
              <a:t> </a:t>
            </a:r>
            <a:r>
              <a:rPr lang="en-US" dirty="0" err="1"/>
              <a:t>oynamaktadırlar</a:t>
            </a:r>
            <a:r>
              <a:rPr lang="en-US" dirty="0"/>
              <a:t>. Özel </a:t>
            </a:r>
            <a:r>
              <a:rPr lang="en-US" dirty="0" err="1"/>
              <a:t>ve</a:t>
            </a:r>
            <a:r>
              <a:rPr lang="en-US" dirty="0"/>
              <a:t> </a:t>
            </a:r>
            <a:r>
              <a:rPr lang="en-US" dirty="0" err="1"/>
              <a:t>kamu</a:t>
            </a:r>
            <a:r>
              <a:rPr lang="en-US" dirty="0"/>
              <a:t> </a:t>
            </a:r>
            <a:r>
              <a:rPr lang="en-US" dirty="0" err="1"/>
              <a:t>sektörü</a:t>
            </a:r>
            <a:r>
              <a:rPr lang="en-US" dirty="0"/>
              <a:t> </a:t>
            </a:r>
            <a:r>
              <a:rPr lang="en-US" dirty="0" err="1"/>
              <a:t>ile</a:t>
            </a:r>
            <a:r>
              <a:rPr lang="en-US" dirty="0"/>
              <a:t> </a:t>
            </a:r>
            <a:r>
              <a:rPr lang="en-US" dirty="0" err="1"/>
              <a:t>yaptıkları</a:t>
            </a:r>
            <a:r>
              <a:rPr lang="en-US" dirty="0"/>
              <a:t> </a:t>
            </a:r>
            <a:r>
              <a:rPr lang="en-US" dirty="0" err="1"/>
              <a:t>işbirlikleri</a:t>
            </a:r>
            <a:r>
              <a:rPr lang="en-US" dirty="0"/>
              <a:t> </a:t>
            </a:r>
            <a:r>
              <a:rPr lang="en-US" dirty="0" err="1"/>
              <a:t>sonunda</a:t>
            </a:r>
            <a:r>
              <a:rPr lang="en-US" dirty="0"/>
              <a:t> </a:t>
            </a:r>
            <a:r>
              <a:rPr lang="en-US" dirty="0" err="1"/>
              <a:t>rehberlerin</a:t>
            </a:r>
            <a:r>
              <a:rPr lang="en-US" dirty="0"/>
              <a:t> </a:t>
            </a:r>
            <a:r>
              <a:rPr lang="en-US" dirty="0" err="1"/>
              <a:t>eğitimi</a:t>
            </a:r>
            <a:r>
              <a:rPr lang="en-US" dirty="0"/>
              <a:t>, </a:t>
            </a:r>
            <a:r>
              <a:rPr lang="en-US" dirty="0" err="1"/>
              <a:t>bölgesel</a:t>
            </a:r>
            <a:r>
              <a:rPr lang="en-US" dirty="0"/>
              <a:t> </a:t>
            </a:r>
            <a:r>
              <a:rPr lang="tr-TR" dirty="0"/>
              <a:t>p</a:t>
            </a:r>
            <a:r>
              <a:rPr lang="en-US" dirty="0" err="1"/>
              <a:t>lanlama</a:t>
            </a:r>
            <a:r>
              <a:rPr lang="en-US" dirty="0"/>
              <a:t>, </a:t>
            </a:r>
            <a:r>
              <a:rPr lang="en-US" dirty="0" err="1"/>
              <a:t>toplumsal</a:t>
            </a:r>
            <a:r>
              <a:rPr lang="en-US" dirty="0"/>
              <a:t> </a:t>
            </a:r>
            <a:r>
              <a:rPr lang="en-US" dirty="0" err="1"/>
              <a:t>gelişme</a:t>
            </a:r>
            <a:r>
              <a:rPr lang="en-US" dirty="0"/>
              <a:t>, </a:t>
            </a:r>
            <a:r>
              <a:rPr lang="en-US" dirty="0" err="1"/>
              <a:t>koruma</a:t>
            </a:r>
            <a:r>
              <a:rPr lang="en-US" dirty="0"/>
              <a:t> </a:t>
            </a:r>
            <a:r>
              <a:rPr lang="en-US" dirty="0" err="1"/>
              <a:t>alanlarının</a:t>
            </a:r>
            <a:r>
              <a:rPr lang="en-US" dirty="0"/>
              <a:t> </a:t>
            </a:r>
            <a:r>
              <a:rPr lang="en-US" dirty="0" err="1"/>
              <a:t>yönetimi</a:t>
            </a:r>
            <a:r>
              <a:rPr lang="en-US" dirty="0"/>
              <a:t> </a:t>
            </a:r>
            <a:r>
              <a:rPr lang="en-US" dirty="0" err="1"/>
              <a:t>ve</a:t>
            </a:r>
            <a:r>
              <a:rPr lang="en-US" dirty="0"/>
              <a:t> </a:t>
            </a:r>
            <a:r>
              <a:rPr lang="en-US" dirty="0" err="1"/>
              <a:t>çevre</a:t>
            </a:r>
            <a:r>
              <a:rPr lang="en-US" dirty="0"/>
              <a:t> </a:t>
            </a:r>
            <a:r>
              <a:rPr lang="en-US" dirty="0" err="1"/>
              <a:t>korumacılığı</a:t>
            </a:r>
            <a:r>
              <a:rPr lang="en-US" dirty="0"/>
              <a:t> </a:t>
            </a:r>
            <a:r>
              <a:rPr lang="en-US" dirty="0" err="1"/>
              <a:t>ile</a:t>
            </a:r>
            <a:r>
              <a:rPr lang="en-US" dirty="0"/>
              <a:t> </a:t>
            </a:r>
            <a:r>
              <a:rPr lang="en-US" dirty="0" err="1"/>
              <a:t>ilgili</a:t>
            </a:r>
            <a:r>
              <a:rPr lang="en-US" dirty="0"/>
              <a:t> </a:t>
            </a:r>
            <a:r>
              <a:rPr lang="en-US" dirty="0" err="1"/>
              <a:t>çalışmalara</a:t>
            </a:r>
            <a:r>
              <a:rPr lang="en-US" dirty="0"/>
              <a:t> </a:t>
            </a:r>
            <a:r>
              <a:rPr lang="en-US" dirty="0" err="1"/>
              <a:t>destek</a:t>
            </a:r>
            <a:r>
              <a:rPr lang="en-US" dirty="0"/>
              <a:t> </a:t>
            </a:r>
            <a:r>
              <a:rPr lang="en-US" dirty="0" err="1"/>
              <a:t>sağlamaktadırlar</a:t>
            </a:r>
            <a:r>
              <a:rPr lang="en-US" dirty="0"/>
              <a:t>. </a:t>
            </a:r>
            <a:endParaRPr lang="tr-TR" dirty="0"/>
          </a:p>
          <a:p>
            <a:endParaRPr lang="tr-TR" dirty="0"/>
          </a:p>
        </p:txBody>
      </p:sp>
    </p:spTree>
    <p:extLst>
      <p:ext uri="{BB962C8B-B14F-4D97-AF65-F5344CB8AC3E}">
        <p14:creationId xmlns:p14="http://schemas.microsoft.com/office/powerpoint/2010/main" val="23900609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805D1E-B574-0280-C56D-A0CA16626D0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5CD330B4-7941-B055-1329-6EC626023DDF}"/>
              </a:ext>
            </a:extLst>
          </p:cNvPr>
          <p:cNvSpPr>
            <a:spLocks noGrp="1"/>
          </p:cNvSpPr>
          <p:nvPr>
            <p:ph idx="1"/>
          </p:nvPr>
        </p:nvSpPr>
        <p:spPr/>
        <p:txBody>
          <a:bodyPr>
            <a:normAutofit/>
          </a:bodyPr>
          <a:lstStyle/>
          <a:p>
            <a:pPr algn="just">
              <a:lnSpc>
                <a:spcPct val="150000"/>
              </a:lnSpc>
            </a:pPr>
            <a:r>
              <a:rPr lang="tr-TR" sz="3600" dirty="0"/>
              <a:t>Bu örgütler </a:t>
            </a:r>
            <a:r>
              <a:rPr lang="en-US" sz="3600" dirty="0" err="1"/>
              <a:t>ekoturizmi</a:t>
            </a:r>
            <a:r>
              <a:rPr lang="en-US" sz="3600" dirty="0"/>
              <a:t> </a:t>
            </a:r>
            <a:r>
              <a:rPr lang="en-US" sz="3600" dirty="0" err="1"/>
              <a:t>korumacılık</a:t>
            </a:r>
            <a:r>
              <a:rPr lang="en-US" sz="3600" dirty="0"/>
              <a:t> </a:t>
            </a:r>
            <a:r>
              <a:rPr lang="en-US" sz="3600" dirty="0" err="1"/>
              <a:t>ve</a:t>
            </a:r>
            <a:r>
              <a:rPr lang="en-US" sz="3600" dirty="0"/>
              <a:t> </a:t>
            </a:r>
            <a:r>
              <a:rPr lang="en-US" sz="3600" dirty="0" err="1"/>
              <a:t>sürdürülebilir</a:t>
            </a:r>
            <a:r>
              <a:rPr lang="en-US" sz="3600" dirty="0"/>
              <a:t> </a:t>
            </a:r>
            <a:r>
              <a:rPr lang="en-US" sz="3600" dirty="0" err="1"/>
              <a:t>gelişmede</a:t>
            </a:r>
            <a:r>
              <a:rPr lang="en-US" sz="3600" dirty="0"/>
              <a:t> </a:t>
            </a:r>
            <a:r>
              <a:rPr lang="en-US" sz="3600" dirty="0" err="1"/>
              <a:t>bir</a:t>
            </a:r>
            <a:r>
              <a:rPr lang="en-US" sz="3600" dirty="0"/>
              <a:t> </a:t>
            </a:r>
            <a:r>
              <a:rPr lang="en-US" sz="3600" dirty="0" err="1"/>
              <a:t>araç</a:t>
            </a:r>
            <a:r>
              <a:rPr lang="en-US" sz="3600" dirty="0"/>
              <a:t> </a:t>
            </a:r>
            <a:r>
              <a:rPr lang="en-US" sz="3600" dirty="0" err="1"/>
              <a:t>olarak</a:t>
            </a:r>
            <a:r>
              <a:rPr lang="tr-TR" sz="3600" dirty="0"/>
              <a:t> kullanmak isteğindedirler.</a:t>
            </a:r>
          </a:p>
        </p:txBody>
      </p:sp>
    </p:spTree>
    <p:extLst>
      <p:ext uri="{BB962C8B-B14F-4D97-AF65-F5344CB8AC3E}">
        <p14:creationId xmlns:p14="http://schemas.microsoft.com/office/powerpoint/2010/main" val="26295663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C32B06-8E9C-479F-5CD2-A2D6D8307FE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A525815-A470-0C0B-BA7D-06936CCB0AB6}"/>
              </a:ext>
            </a:extLst>
          </p:cNvPr>
          <p:cNvSpPr>
            <a:spLocks noGrp="1"/>
          </p:cNvSpPr>
          <p:nvPr>
            <p:ph idx="1"/>
          </p:nvPr>
        </p:nvSpPr>
        <p:spPr/>
        <p:txBody>
          <a:bodyPr/>
          <a:lstStyle/>
          <a:p>
            <a:pPr algn="just">
              <a:lnSpc>
                <a:spcPct val="150000"/>
              </a:lnSpc>
            </a:pPr>
            <a:r>
              <a:rPr lang="en-US" dirty="0"/>
              <a:t>Sivil </a:t>
            </a:r>
            <a:r>
              <a:rPr lang="en-US" dirty="0" err="1"/>
              <a:t>toplum</a:t>
            </a:r>
            <a:r>
              <a:rPr lang="en-US" dirty="0"/>
              <a:t> </a:t>
            </a:r>
            <a:r>
              <a:rPr lang="en-US" dirty="0" err="1"/>
              <a:t>örgü</a:t>
            </a:r>
            <a:r>
              <a:rPr lang="tr-TR" dirty="0" err="1"/>
              <a:t>tl</a:t>
            </a:r>
            <a:r>
              <a:rPr lang="en-US" dirty="0" err="1"/>
              <a:t>eri</a:t>
            </a:r>
            <a:r>
              <a:rPr lang="en-US" dirty="0"/>
              <a:t>, </a:t>
            </a:r>
            <a:r>
              <a:rPr lang="en-US" dirty="0" err="1"/>
              <a:t>yerel</a:t>
            </a:r>
            <a:r>
              <a:rPr lang="en-US" dirty="0"/>
              <a:t> </a:t>
            </a:r>
            <a:r>
              <a:rPr lang="en-US" dirty="0" err="1"/>
              <a:t>ve</a:t>
            </a:r>
            <a:r>
              <a:rPr lang="en-US" dirty="0"/>
              <a:t> </a:t>
            </a:r>
            <a:r>
              <a:rPr lang="en-US" dirty="0" err="1"/>
              <a:t>uluslararası</a:t>
            </a:r>
            <a:r>
              <a:rPr lang="en-US" dirty="0"/>
              <a:t> </a:t>
            </a:r>
            <a:r>
              <a:rPr lang="en-US" dirty="0" err="1"/>
              <a:t>ölçekte</a:t>
            </a:r>
            <a:r>
              <a:rPr lang="en-US" dirty="0"/>
              <a:t> </a:t>
            </a:r>
            <a:r>
              <a:rPr lang="en-US" dirty="0" err="1"/>
              <a:t>ekoturizmin</a:t>
            </a:r>
            <a:r>
              <a:rPr lang="en-US" dirty="0"/>
              <a:t> </a:t>
            </a:r>
            <a:r>
              <a:rPr lang="en-US" dirty="0" err="1"/>
              <a:t>sürdürülebilirlik</a:t>
            </a:r>
            <a:r>
              <a:rPr lang="en-US" dirty="0"/>
              <a:t> </a:t>
            </a:r>
            <a:r>
              <a:rPr lang="en-US" dirty="0" err="1"/>
              <a:t>ilkelerine</a:t>
            </a:r>
            <a:r>
              <a:rPr lang="en-US" dirty="0"/>
              <a:t> </a:t>
            </a:r>
            <a:r>
              <a:rPr lang="en-US" dirty="0" err="1"/>
              <a:t>dayalı</a:t>
            </a:r>
            <a:r>
              <a:rPr lang="en-US" dirty="0"/>
              <a:t> </a:t>
            </a:r>
            <a:r>
              <a:rPr lang="en-US" dirty="0" err="1"/>
              <a:t>olarak</a:t>
            </a:r>
            <a:r>
              <a:rPr lang="en-US" dirty="0"/>
              <a:t> </a:t>
            </a:r>
            <a:r>
              <a:rPr lang="en-US" dirty="0" err="1"/>
              <a:t>geliştirilmesinde</a:t>
            </a:r>
            <a:r>
              <a:rPr lang="en-US" dirty="0"/>
              <a:t> </a:t>
            </a:r>
            <a:r>
              <a:rPr lang="en-US" dirty="0" err="1"/>
              <a:t>önemli</a:t>
            </a:r>
            <a:r>
              <a:rPr lang="en-US" dirty="0"/>
              <a:t> </a:t>
            </a:r>
            <a:r>
              <a:rPr lang="en-US" dirty="0" err="1"/>
              <a:t>rol</a:t>
            </a:r>
            <a:r>
              <a:rPr lang="en-US" dirty="0"/>
              <a:t> </a:t>
            </a:r>
            <a:r>
              <a:rPr lang="en-US" dirty="0" err="1"/>
              <a:t>oynamaktadırlar</a:t>
            </a:r>
            <a:r>
              <a:rPr lang="en-US" dirty="0"/>
              <a:t>. Bu </a:t>
            </a:r>
            <a:r>
              <a:rPr lang="en-US" dirty="0" err="1"/>
              <a:t>kapsamda</a:t>
            </a:r>
            <a:r>
              <a:rPr lang="en-US" dirty="0"/>
              <a:t> </a:t>
            </a:r>
            <a:r>
              <a:rPr lang="en-US" dirty="0" err="1"/>
              <a:t>bu</a:t>
            </a:r>
            <a:r>
              <a:rPr lang="en-US" dirty="0"/>
              <a:t> </a:t>
            </a:r>
            <a:r>
              <a:rPr lang="en-US" dirty="0" err="1"/>
              <a:t>örgütlerin</a:t>
            </a:r>
            <a:r>
              <a:rPr lang="en-US" dirty="0"/>
              <a:t> </a:t>
            </a:r>
            <a:r>
              <a:rPr lang="en-US" dirty="0" err="1"/>
              <a:t>üs</a:t>
            </a:r>
            <a:r>
              <a:rPr lang="tr-TR" dirty="0"/>
              <a:t>t</a:t>
            </a:r>
            <a:r>
              <a:rPr lang="en-US" dirty="0" err="1"/>
              <a:t>lendiği</a:t>
            </a:r>
            <a:r>
              <a:rPr lang="en-US" dirty="0"/>
              <a:t> </a:t>
            </a:r>
            <a:r>
              <a:rPr lang="en-US" dirty="0" err="1"/>
              <a:t>bazı</a:t>
            </a:r>
            <a:r>
              <a:rPr lang="en-US" dirty="0"/>
              <a:t> </a:t>
            </a:r>
            <a:r>
              <a:rPr lang="en-US" dirty="0" err="1"/>
              <a:t>projeler</a:t>
            </a:r>
            <a:r>
              <a:rPr lang="en-US" dirty="0"/>
              <a:t> </a:t>
            </a:r>
            <a:r>
              <a:rPr lang="en-US" dirty="0" err="1"/>
              <a:t>şunlardır</a:t>
            </a:r>
            <a:r>
              <a:rPr lang="tr-TR" dirty="0"/>
              <a:t>;</a:t>
            </a:r>
          </a:p>
        </p:txBody>
      </p:sp>
    </p:spTree>
    <p:extLst>
      <p:ext uri="{BB962C8B-B14F-4D97-AF65-F5344CB8AC3E}">
        <p14:creationId xmlns:p14="http://schemas.microsoft.com/office/powerpoint/2010/main" val="9764121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75179C-FBB8-C710-D660-B3928FCB3FBC}"/>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DDF20920-8114-58E2-9742-B7B3ACCEBFCC}"/>
              </a:ext>
            </a:extLst>
          </p:cNvPr>
          <p:cNvSpPr>
            <a:spLocks noGrp="1"/>
          </p:cNvSpPr>
          <p:nvPr>
            <p:ph idx="1"/>
          </p:nvPr>
        </p:nvSpPr>
        <p:spPr/>
        <p:txBody>
          <a:bodyPr>
            <a:normAutofit fontScale="85000" lnSpcReduction="10000"/>
          </a:bodyPr>
          <a:lstStyle/>
          <a:p>
            <a:pPr algn="just">
              <a:lnSpc>
                <a:spcPct val="150000"/>
              </a:lnSpc>
            </a:pPr>
            <a:r>
              <a:rPr lang="en-US" dirty="0" err="1"/>
              <a:t>Ekoturizm</a:t>
            </a:r>
            <a:r>
              <a:rPr lang="en-US" dirty="0"/>
              <a:t> </a:t>
            </a:r>
            <a:r>
              <a:rPr lang="en-US" dirty="0" err="1"/>
              <a:t>destinasyonlarındaki</a:t>
            </a:r>
            <a:r>
              <a:rPr lang="en-US" dirty="0"/>
              <a:t> </a:t>
            </a:r>
            <a:r>
              <a:rPr lang="en-US" dirty="0" err="1"/>
              <a:t>topluluklar</a:t>
            </a:r>
            <a:r>
              <a:rPr lang="en-US" dirty="0"/>
              <a:t> </a:t>
            </a:r>
            <a:r>
              <a:rPr lang="en-US" dirty="0" err="1"/>
              <a:t>için</a:t>
            </a:r>
            <a:r>
              <a:rPr lang="en-US" dirty="0"/>
              <a:t> </a:t>
            </a:r>
            <a:r>
              <a:rPr lang="en-US" dirty="0" err="1"/>
              <a:t>eğitim</a:t>
            </a:r>
            <a:r>
              <a:rPr lang="en-US" dirty="0"/>
              <a:t> </a:t>
            </a:r>
            <a:r>
              <a:rPr lang="en-US" dirty="0" err="1"/>
              <a:t>hizmetleri</a:t>
            </a:r>
            <a:r>
              <a:rPr lang="en-US" dirty="0"/>
              <a:t> </a:t>
            </a:r>
            <a:r>
              <a:rPr lang="en-US" dirty="0" err="1"/>
              <a:t>sunmak</a:t>
            </a:r>
            <a:r>
              <a:rPr lang="en-US" dirty="0"/>
              <a:t>, </a:t>
            </a:r>
            <a:r>
              <a:rPr lang="en-US" dirty="0" err="1"/>
              <a:t>başarılı</a:t>
            </a:r>
            <a:r>
              <a:rPr lang="en-US" dirty="0"/>
              <a:t> </a:t>
            </a:r>
            <a:r>
              <a:rPr lang="en-US" dirty="0" err="1"/>
              <a:t>uygulamaları</a:t>
            </a:r>
            <a:r>
              <a:rPr lang="en-US" dirty="0"/>
              <a:t>, </a:t>
            </a:r>
            <a:r>
              <a:rPr lang="en-US" dirty="0" err="1"/>
              <a:t>rehber</a:t>
            </a:r>
            <a:r>
              <a:rPr lang="en-US" dirty="0"/>
              <a:t> </a:t>
            </a:r>
            <a:r>
              <a:rPr lang="en-US" dirty="0" err="1"/>
              <a:t>ilkeleri</a:t>
            </a:r>
            <a:r>
              <a:rPr lang="en-US" dirty="0"/>
              <a:t> </a:t>
            </a:r>
            <a:r>
              <a:rPr lang="en-US" dirty="0" err="1"/>
              <a:t>ve</a:t>
            </a:r>
            <a:r>
              <a:rPr lang="en-US" dirty="0"/>
              <a:t> </a:t>
            </a:r>
            <a:r>
              <a:rPr lang="en-US" dirty="0" err="1"/>
              <a:t>küçük</a:t>
            </a:r>
            <a:r>
              <a:rPr lang="en-US" dirty="0"/>
              <a:t> </a:t>
            </a:r>
            <a:r>
              <a:rPr lang="en-US" dirty="0" err="1"/>
              <a:t>işletmelerin</a:t>
            </a:r>
            <a:r>
              <a:rPr lang="en-US" dirty="0"/>
              <a:t> </a:t>
            </a:r>
            <a:r>
              <a:rPr lang="en-US" dirty="0" err="1"/>
              <a:t>gelişmesini</a:t>
            </a:r>
            <a:r>
              <a:rPr lang="en-US" dirty="0"/>
              <a:t> </a:t>
            </a:r>
            <a:r>
              <a:rPr lang="en-US" dirty="0" err="1"/>
              <a:t>teşvik</a:t>
            </a:r>
            <a:r>
              <a:rPr lang="en-US" dirty="0"/>
              <a:t> </a:t>
            </a:r>
            <a:r>
              <a:rPr lang="en-US" dirty="0" err="1"/>
              <a:t>etmek</a:t>
            </a:r>
            <a:endParaRPr lang="tr-TR" dirty="0"/>
          </a:p>
          <a:p>
            <a:pPr algn="just">
              <a:lnSpc>
                <a:spcPct val="150000"/>
              </a:lnSpc>
            </a:pPr>
            <a:r>
              <a:rPr lang="en-US" dirty="0" err="1"/>
              <a:t>Ekoturizmle</a:t>
            </a:r>
            <a:r>
              <a:rPr lang="en-US" dirty="0"/>
              <a:t> </a:t>
            </a:r>
            <a:r>
              <a:rPr lang="en-US" dirty="0" err="1"/>
              <a:t>ilgili</a:t>
            </a:r>
            <a:r>
              <a:rPr lang="en-US" dirty="0"/>
              <a:t> </a:t>
            </a:r>
            <a:r>
              <a:rPr lang="en-US" dirty="0" err="1"/>
              <a:t>olarak</a:t>
            </a:r>
            <a:r>
              <a:rPr lang="en-US" dirty="0"/>
              <a:t> </a:t>
            </a:r>
            <a:r>
              <a:rPr lang="en-US" dirty="0" err="1"/>
              <a:t>geniş</a:t>
            </a:r>
            <a:r>
              <a:rPr lang="en-US" dirty="0"/>
              <a:t> </a:t>
            </a:r>
            <a:r>
              <a:rPr lang="en-US" dirty="0" err="1"/>
              <a:t>katılımlı</a:t>
            </a:r>
            <a:r>
              <a:rPr lang="en-US" dirty="0"/>
              <a:t> </a:t>
            </a:r>
            <a:r>
              <a:rPr lang="en-US" dirty="0" err="1"/>
              <a:t>toplantılar</a:t>
            </a:r>
            <a:r>
              <a:rPr lang="en-US" dirty="0"/>
              <a:t> </a:t>
            </a:r>
            <a:r>
              <a:rPr lang="en-US" dirty="0" err="1"/>
              <a:t>ve</a:t>
            </a:r>
            <a:r>
              <a:rPr lang="en-US" dirty="0"/>
              <a:t> </a:t>
            </a:r>
            <a:r>
              <a:rPr lang="en-US" dirty="0" err="1"/>
              <a:t>forumlar</a:t>
            </a:r>
            <a:r>
              <a:rPr lang="en-US" dirty="0"/>
              <a:t> </a:t>
            </a:r>
            <a:r>
              <a:rPr lang="en-US" dirty="0" err="1"/>
              <a:t>vasıtası</a:t>
            </a:r>
            <a:r>
              <a:rPr lang="en-US" dirty="0"/>
              <a:t> </a:t>
            </a:r>
            <a:r>
              <a:rPr lang="en-US" dirty="0" err="1"/>
              <a:t>ile</a:t>
            </a:r>
            <a:r>
              <a:rPr lang="en-US" dirty="0"/>
              <a:t>, </a:t>
            </a:r>
            <a:r>
              <a:rPr lang="en-US" dirty="0" err="1"/>
              <a:t>etik</a:t>
            </a:r>
            <a:r>
              <a:rPr lang="en-US" dirty="0"/>
              <a:t> </a:t>
            </a:r>
            <a:r>
              <a:rPr lang="en-US" dirty="0" err="1"/>
              <a:t>açıdan</a:t>
            </a:r>
            <a:r>
              <a:rPr lang="en-US" dirty="0"/>
              <a:t> </a:t>
            </a:r>
            <a:r>
              <a:rPr lang="en-US" dirty="0" err="1"/>
              <a:t>işletme</a:t>
            </a:r>
            <a:r>
              <a:rPr lang="en-US" dirty="0"/>
              <a:t> </a:t>
            </a:r>
            <a:r>
              <a:rPr lang="en-US" dirty="0" err="1"/>
              <a:t>standartlarını</a:t>
            </a:r>
            <a:r>
              <a:rPr lang="en-US" dirty="0"/>
              <a:t> </a:t>
            </a:r>
            <a:r>
              <a:rPr lang="en-US" dirty="0" err="1"/>
              <a:t>oluşturmak</a:t>
            </a:r>
            <a:r>
              <a:rPr lang="en-US" dirty="0"/>
              <a:t> </a:t>
            </a:r>
            <a:r>
              <a:rPr lang="en-US" dirty="0" err="1"/>
              <a:t>ve</a:t>
            </a:r>
            <a:r>
              <a:rPr lang="en-US" dirty="0"/>
              <a:t> </a:t>
            </a:r>
            <a:r>
              <a:rPr lang="en-US" dirty="0" err="1"/>
              <a:t>rehberlik</a:t>
            </a:r>
            <a:r>
              <a:rPr lang="en-US" dirty="0"/>
              <a:t> </a:t>
            </a:r>
            <a:r>
              <a:rPr lang="en-US" dirty="0" err="1"/>
              <a:t>etmek</a:t>
            </a:r>
            <a:r>
              <a:rPr lang="en-US" dirty="0"/>
              <a:t>,</a:t>
            </a:r>
            <a:endParaRPr lang="tr-TR" dirty="0"/>
          </a:p>
          <a:p>
            <a:pPr lvl="0" algn="just" fontAlgn="base">
              <a:lnSpc>
                <a:spcPct val="150000"/>
              </a:lnSpc>
            </a:pPr>
            <a:r>
              <a:rPr lang="en-US" dirty="0" err="1"/>
              <a:t>Ekoturizm</a:t>
            </a:r>
            <a:r>
              <a:rPr lang="en-US" dirty="0"/>
              <a:t> </a:t>
            </a:r>
            <a:r>
              <a:rPr lang="en-US" dirty="0" err="1"/>
              <a:t>sertifikasyon</a:t>
            </a:r>
            <a:r>
              <a:rPr lang="en-US" dirty="0"/>
              <a:t> </a:t>
            </a:r>
            <a:r>
              <a:rPr lang="en-US" dirty="0" err="1"/>
              <a:t>programlarını</a:t>
            </a:r>
            <a:r>
              <a:rPr lang="en-US" dirty="0"/>
              <a:t> </a:t>
            </a:r>
            <a:r>
              <a:rPr lang="en-US" dirty="0" err="1"/>
              <a:t>yönetmek</a:t>
            </a:r>
            <a:r>
              <a:rPr lang="en-US" dirty="0"/>
              <a:t>,</a:t>
            </a:r>
            <a:endParaRPr lang="tr-TR" dirty="0"/>
          </a:p>
          <a:p>
            <a:pPr lvl="0" algn="just" fontAlgn="base">
              <a:lnSpc>
                <a:spcPct val="150000"/>
              </a:lnSpc>
            </a:pPr>
            <a:r>
              <a:rPr lang="en-US" dirty="0" err="1"/>
              <a:t>Yönetimde</a:t>
            </a:r>
            <a:r>
              <a:rPr lang="en-US" dirty="0"/>
              <a:t> </a:t>
            </a:r>
            <a:r>
              <a:rPr lang="en-US" dirty="0" err="1"/>
              <a:t>sorumlu</a:t>
            </a:r>
            <a:r>
              <a:rPr lang="en-US" dirty="0"/>
              <a:t> </a:t>
            </a:r>
            <a:r>
              <a:rPr lang="en-US" dirty="0" err="1"/>
              <a:t>bir</a:t>
            </a:r>
            <a:r>
              <a:rPr lang="en-US" dirty="0"/>
              <a:t> </a:t>
            </a:r>
            <a:r>
              <a:rPr lang="en-US" dirty="0" err="1"/>
              <a:t>işletmecilik</a:t>
            </a:r>
            <a:r>
              <a:rPr lang="en-US" dirty="0"/>
              <a:t> </a:t>
            </a:r>
            <a:r>
              <a:rPr lang="en-US" dirty="0" err="1"/>
              <a:t>anlayışını</a:t>
            </a:r>
            <a:r>
              <a:rPr lang="en-US" dirty="0"/>
              <a:t> </a:t>
            </a:r>
            <a:r>
              <a:rPr lang="en-US" dirty="0" err="1"/>
              <a:t>kapsayan</a:t>
            </a:r>
            <a:r>
              <a:rPr lang="en-US" dirty="0"/>
              <a:t> </a:t>
            </a:r>
            <a:r>
              <a:rPr lang="en-US" dirty="0" err="1"/>
              <a:t>ilkeler</a:t>
            </a:r>
            <a:r>
              <a:rPr lang="en-US" dirty="0"/>
              <a:t> </a:t>
            </a:r>
            <a:r>
              <a:rPr lang="en-US" dirty="0" err="1"/>
              <a:t>doğrultusunda</a:t>
            </a:r>
            <a:r>
              <a:rPr lang="en-US" dirty="0"/>
              <a:t> </a:t>
            </a:r>
            <a:r>
              <a:rPr lang="en-US" dirty="0" err="1"/>
              <a:t>dünya</a:t>
            </a:r>
            <a:r>
              <a:rPr lang="en-US" dirty="0"/>
              <a:t> </a:t>
            </a:r>
            <a:r>
              <a:rPr lang="en-US" dirty="0" err="1"/>
              <a:t>çapında</a:t>
            </a:r>
            <a:r>
              <a:rPr lang="en-US" dirty="0"/>
              <a:t> </a:t>
            </a:r>
            <a:r>
              <a:rPr lang="en-US" dirty="0" err="1"/>
              <a:t>genç</a:t>
            </a:r>
            <a:r>
              <a:rPr lang="en-US" dirty="0"/>
              <a:t> </a:t>
            </a:r>
            <a:r>
              <a:rPr lang="en-US" dirty="0" err="1"/>
              <a:t>girişimcileri</a:t>
            </a:r>
            <a:r>
              <a:rPr lang="en-US" dirty="0"/>
              <a:t> </a:t>
            </a:r>
            <a:r>
              <a:rPr lang="en-US" dirty="0" err="1"/>
              <a:t>eğmek</a:t>
            </a:r>
            <a:r>
              <a:rPr lang="en-US" dirty="0"/>
              <a:t>,</a:t>
            </a:r>
            <a:endParaRPr lang="tr-TR" dirty="0"/>
          </a:p>
          <a:p>
            <a:pPr lvl="0" algn="just" fontAlgn="base">
              <a:lnSpc>
                <a:spcPct val="150000"/>
              </a:lnSpc>
            </a:pPr>
            <a:r>
              <a:rPr lang="en-US" dirty="0" err="1"/>
              <a:t>Sürdürülebilir</a:t>
            </a:r>
            <a:r>
              <a:rPr lang="en-US" dirty="0"/>
              <a:t> </a:t>
            </a:r>
            <a:r>
              <a:rPr lang="en-US" dirty="0" err="1"/>
              <a:t>ekoturizm</a:t>
            </a:r>
            <a:r>
              <a:rPr lang="en-US" dirty="0"/>
              <a:t> </a:t>
            </a:r>
            <a:r>
              <a:rPr lang="en-US" dirty="0" err="1"/>
              <a:t>politikalarını</a:t>
            </a:r>
            <a:r>
              <a:rPr lang="en-US" dirty="0"/>
              <a:t> </a:t>
            </a:r>
            <a:r>
              <a:rPr lang="en-US" dirty="0" err="1"/>
              <a:t>geliştirmek</a:t>
            </a:r>
            <a:r>
              <a:rPr lang="en-US" dirty="0"/>
              <a:t> </a:t>
            </a:r>
            <a:r>
              <a:rPr lang="en-US" dirty="0" err="1"/>
              <a:t>için</a:t>
            </a:r>
            <a:r>
              <a:rPr lang="en-US" dirty="0"/>
              <a:t> </a:t>
            </a:r>
            <a:r>
              <a:rPr lang="en-US" dirty="0" err="1"/>
              <a:t>uluslara</a:t>
            </a:r>
            <a:r>
              <a:rPr lang="tr-TR" dirty="0" err="1"/>
              <a:t>rası</a:t>
            </a:r>
            <a:r>
              <a:rPr lang="en-US" dirty="0"/>
              <a:t> </a:t>
            </a:r>
            <a:r>
              <a:rPr lang="en-US" dirty="0" err="1"/>
              <a:t>kuruluşlar</a:t>
            </a:r>
            <a:r>
              <a:rPr lang="en-US" dirty="0"/>
              <a:t> </a:t>
            </a:r>
            <a:r>
              <a:rPr lang="en-US" dirty="0" err="1"/>
              <a:t>ve</a:t>
            </a:r>
            <a:r>
              <a:rPr lang="en-US" dirty="0"/>
              <a:t> </a:t>
            </a:r>
            <a:r>
              <a:rPr lang="en-US" dirty="0" err="1"/>
              <a:t>devletler</a:t>
            </a:r>
            <a:r>
              <a:rPr lang="en-US" dirty="0"/>
              <a:t> </a:t>
            </a:r>
            <a:r>
              <a:rPr lang="en-US" dirty="0" err="1"/>
              <a:t>ile</a:t>
            </a:r>
            <a:r>
              <a:rPr lang="en-US" dirty="0"/>
              <a:t> </a:t>
            </a:r>
            <a:r>
              <a:rPr lang="en-US" dirty="0" err="1"/>
              <a:t>birlikte</a:t>
            </a:r>
            <a:r>
              <a:rPr lang="en-US" dirty="0"/>
              <a:t> </a:t>
            </a:r>
            <a:r>
              <a:rPr lang="en-US" dirty="0" err="1"/>
              <a:t>çalışmak</a:t>
            </a:r>
            <a:r>
              <a:rPr lang="en-US" dirty="0"/>
              <a:t>,</a:t>
            </a:r>
            <a:endParaRPr lang="tr-TR" dirty="0"/>
          </a:p>
          <a:p>
            <a:endParaRPr lang="tr-TR" dirty="0"/>
          </a:p>
        </p:txBody>
      </p:sp>
    </p:spTree>
    <p:extLst>
      <p:ext uri="{BB962C8B-B14F-4D97-AF65-F5344CB8AC3E}">
        <p14:creationId xmlns:p14="http://schemas.microsoft.com/office/powerpoint/2010/main" val="8365290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33D580-CD0F-B3FE-3D6D-A18AD7434F6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8F38C0A-A811-6B00-5AE2-45F33F75FCD8}"/>
              </a:ext>
            </a:extLst>
          </p:cNvPr>
          <p:cNvSpPr>
            <a:spLocks noGrp="1"/>
          </p:cNvSpPr>
          <p:nvPr>
            <p:ph idx="1"/>
          </p:nvPr>
        </p:nvSpPr>
        <p:spPr/>
        <p:txBody>
          <a:bodyPr/>
          <a:lstStyle/>
          <a:p>
            <a:pPr lvl="0" algn="just" fontAlgn="base">
              <a:lnSpc>
                <a:spcPct val="150000"/>
              </a:lnSpc>
            </a:pPr>
            <a:r>
              <a:rPr lang="en-US" dirty="0" err="1"/>
              <a:t>Ziyaretçi</a:t>
            </a:r>
            <a:r>
              <a:rPr lang="en-US" dirty="0"/>
              <a:t> </a:t>
            </a:r>
            <a:r>
              <a:rPr lang="en-US" dirty="0" err="1"/>
              <a:t>yönetim</a:t>
            </a:r>
            <a:r>
              <a:rPr lang="en-US" dirty="0"/>
              <a:t> </a:t>
            </a:r>
            <a:r>
              <a:rPr lang="en-US" dirty="0" err="1"/>
              <a:t>sisteminin</a:t>
            </a:r>
            <a:r>
              <a:rPr lang="en-US" dirty="0"/>
              <a:t> </a:t>
            </a:r>
            <a:r>
              <a:rPr lang="en-US" dirty="0" err="1"/>
              <a:t>kurulması</a:t>
            </a:r>
            <a:r>
              <a:rPr lang="en-US" dirty="0"/>
              <a:t> </a:t>
            </a:r>
            <a:r>
              <a:rPr lang="en-US" dirty="0" err="1"/>
              <a:t>için</a:t>
            </a:r>
            <a:r>
              <a:rPr lang="en-US" dirty="0"/>
              <a:t> </a:t>
            </a:r>
            <a:r>
              <a:rPr lang="en-US" dirty="0" err="1"/>
              <a:t>koruma</a:t>
            </a:r>
            <a:r>
              <a:rPr lang="en-US" dirty="0"/>
              <a:t> </a:t>
            </a:r>
            <a:r>
              <a:rPr lang="en-US" dirty="0" err="1"/>
              <a:t>alanlarındaki</a:t>
            </a:r>
            <a:r>
              <a:rPr lang="en-US" dirty="0"/>
              <a:t> </a:t>
            </a:r>
            <a:r>
              <a:rPr lang="en-US" dirty="0" err="1"/>
              <a:t>kuruluşlarla</a:t>
            </a:r>
            <a:r>
              <a:rPr lang="en-US" dirty="0"/>
              <a:t> </a:t>
            </a:r>
            <a:r>
              <a:rPr lang="en-US" dirty="0" err="1"/>
              <a:t>birlikte</a:t>
            </a:r>
            <a:r>
              <a:rPr lang="en-US" dirty="0"/>
              <a:t> </a:t>
            </a:r>
            <a:r>
              <a:rPr lang="en-US" dirty="0" err="1"/>
              <a:t>çalışmak</a:t>
            </a:r>
            <a:r>
              <a:rPr lang="en-US" dirty="0"/>
              <a:t>,</a:t>
            </a:r>
            <a:endParaRPr lang="tr-TR" dirty="0"/>
          </a:p>
          <a:p>
            <a:pPr lvl="0" algn="just" fontAlgn="base">
              <a:lnSpc>
                <a:spcPct val="150000"/>
              </a:lnSpc>
            </a:pPr>
            <a:r>
              <a:rPr lang="en-US" dirty="0" err="1"/>
              <a:t>Siyasi</a:t>
            </a:r>
            <a:r>
              <a:rPr lang="en-US" dirty="0"/>
              <a:t> </a:t>
            </a:r>
            <a:r>
              <a:rPr lang="en-US" dirty="0" err="1"/>
              <a:t>ve</a:t>
            </a:r>
            <a:r>
              <a:rPr lang="en-US" dirty="0"/>
              <a:t> </a:t>
            </a:r>
            <a:r>
              <a:rPr lang="en-US" dirty="0" err="1"/>
              <a:t>sosyal</a:t>
            </a:r>
            <a:r>
              <a:rPr lang="en-US" dirty="0"/>
              <a:t> </a:t>
            </a:r>
            <a:r>
              <a:rPr lang="en-US" dirty="0" err="1"/>
              <a:t>haklardan</a:t>
            </a:r>
            <a:r>
              <a:rPr lang="en-US" dirty="0"/>
              <a:t> </a:t>
            </a:r>
            <a:r>
              <a:rPr lang="en-US" dirty="0" err="1"/>
              <a:t>yoksun</a:t>
            </a:r>
            <a:r>
              <a:rPr lang="en-US" dirty="0"/>
              <a:t>, </a:t>
            </a:r>
            <a:r>
              <a:rPr lang="en-US" dirty="0" err="1"/>
              <a:t>siyasi</a:t>
            </a:r>
            <a:r>
              <a:rPr lang="en-US" dirty="0"/>
              <a:t> </a:t>
            </a:r>
            <a:r>
              <a:rPr lang="en-US" dirty="0" err="1"/>
              <a:t>alanda</a:t>
            </a:r>
            <a:r>
              <a:rPr lang="en-US" dirty="0"/>
              <a:t> </a:t>
            </a:r>
            <a:r>
              <a:rPr lang="en-US" dirty="0" err="1"/>
              <a:t>temsil</a:t>
            </a:r>
            <a:r>
              <a:rPr lang="en-US" dirty="0"/>
              <a:t> </a:t>
            </a:r>
            <a:r>
              <a:rPr lang="en-US" dirty="0" err="1"/>
              <a:t>edilemeyen</a:t>
            </a:r>
            <a:r>
              <a:rPr lang="en-US" dirty="0"/>
              <a:t> </a:t>
            </a:r>
            <a:r>
              <a:rPr lang="en-US" dirty="0" err="1"/>
              <a:t>kimi</a:t>
            </a:r>
            <a:r>
              <a:rPr lang="en-US" dirty="0"/>
              <a:t> </a:t>
            </a:r>
            <a:r>
              <a:rPr lang="en-US" dirty="0" err="1"/>
              <a:t>yerli</a:t>
            </a:r>
            <a:r>
              <a:rPr lang="en-US" dirty="0"/>
              <a:t> </a:t>
            </a:r>
            <a:r>
              <a:rPr lang="en-US" dirty="0" err="1"/>
              <a:t>halkları</a:t>
            </a:r>
            <a:r>
              <a:rPr lang="en-US" dirty="0"/>
              <a:t> </a:t>
            </a:r>
            <a:r>
              <a:rPr lang="en-US" dirty="0" err="1"/>
              <a:t>temsil</a:t>
            </a:r>
            <a:r>
              <a:rPr lang="en-US" dirty="0"/>
              <a:t> </a:t>
            </a:r>
            <a:r>
              <a:rPr lang="en-US" dirty="0" err="1"/>
              <a:t>etmektir</a:t>
            </a:r>
            <a:r>
              <a:rPr lang="en-US" dirty="0"/>
              <a:t>.</a:t>
            </a:r>
            <a:endParaRPr lang="tr-TR" dirty="0"/>
          </a:p>
          <a:p>
            <a:endParaRPr lang="tr-TR" dirty="0"/>
          </a:p>
        </p:txBody>
      </p:sp>
    </p:spTree>
    <p:extLst>
      <p:ext uri="{BB962C8B-B14F-4D97-AF65-F5344CB8AC3E}">
        <p14:creationId xmlns:p14="http://schemas.microsoft.com/office/powerpoint/2010/main" val="7704682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84BC613-907C-C8B2-79C8-515DD6793FF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9FC5B598-A645-6292-0D2A-90261D944137}"/>
              </a:ext>
            </a:extLst>
          </p:cNvPr>
          <p:cNvSpPr>
            <a:spLocks noGrp="1"/>
          </p:cNvSpPr>
          <p:nvPr>
            <p:ph idx="1"/>
          </p:nvPr>
        </p:nvSpPr>
        <p:spPr/>
        <p:txBody>
          <a:bodyPr/>
          <a:lstStyle/>
          <a:p>
            <a:pPr algn="just">
              <a:lnSpc>
                <a:spcPct val="150000"/>
              </a:lnSpc>
            </a:pPr>
            <a:r>
              <a:rPr lang="en-US" dirty="0" err="1"/>
              <a:t>Yerel</a:t>
            </a:r>
            <a:r>
              <a:rPr lang="en-US" dirty="0"/>
              <a:t> </a:t>
            </a:r>
            <a:r>
              <a:rPr lang="en-US" dirty="0" err="1"/>
              <a:t>sivil</a:t>
            </a:r>
            <a:r>
              <a:rPr lang="en-US" dirty="0"/>
              <a:t> </a:t>
            </a:r>
            <a:r>
              <a:rPr lang="en-US" dirty="0" err="1"/>
              <a:t>toplum</a:t>
            </a:r>
            <a:r>
              <a:rPr lang="en-US" dirty="0"/>
              <a:t> </a:t>
            </a:r>
            <a:r>
              <a:rPr lang="en-US" dirty="0" err="1"/>
              <a:t>örgütleri</a:t>
            </a:r>
            <a:r>
              <a:rPr lang="en-US" dirty="0"/>
              <a:t> </a:t>
            </a:r>
            <a:r>
              <a:rPr lang="en-US" dirty="0" err="1"/>
              <a:t>içinde</a:t>
            </a:r>
            <a:r>
              <a:rPr lang="en-US" dirty="0"/>
              <a:t> </a:t>
            </a:r>
            <a:r>
              <a:rPr lang="en-US" dirty="0" err="1"/>
              <a:t>en</a:t>
            </a:r>
            <a:r>
              <a:rPr lang="en-US" dirty="0"/>
              <a:t> </a:t>
            </a:r>
            <a:r>
              <a:rPr lang="en-US" dirty="0" err="1"/>
              <a:t>önemlilerinden</a:t>
            </a:r>
            <a:r>
              <a:rPr lang="en-US" dirty="0"/>
              <a:t> </a:t>
            </a:r>
            <a:r>
              <a:rPr lang="en-US" dirty="0" err="1"/>
              <a:t>biri</a:t>
            </a:r>
            <a:r>
              <a:rPr lang="en-US" dirty="0"/>
              <a:t>, 1992 </a:t>
            </a:r>
            <a:r>
              <a:rPr lang="en-US" dirty="0" err="1"/>
              <a:t>yılında</a:t>
            </a:r>
            <a:r>
              <a:rPr lang="en-US" dirty="0"/>
              <a:t> </a:t>
            </a:r>
            <a:r>
              <a:rPr lang="en-US" dirty="0" err="1"/>
              <a:t>Birleş</a:t>
            </a:r>
            <a:r>
              <a:rPr lang="tr-TR" dirty="0"/>
              <a:t>m</a:t>
            </a:r>
            <a:r>
              <a:rPr lang="en-US" dirty="0" err="1"/>
              <a:t>iş</a:t>
            </a:r>
            <a:r>
              <a:rPr lang="en-US" dirty="0"/>
              <a:t> </a:t>
            </a:r>
            <a:r>
              <a:rPr lang="en-US" dirty="0" err="1"/>
              <a:t>Milletler</a:t>
            </a:r>
            <a:r>
              <a:rPr lang="en-US" dirty="0"/>
              <a:t> </a:t>
            </a:r>
            <a:r>
              <a:rPr lang="en-US" dirty="0" err="1"/>
              <a:t>Tarafından</a:t>
            </a:r>
            <a:r>
              <a:rPr lang="en-US" dirty="0"/>
              <a:t> </a:t>
            </a:r>
            <a:r>
              <a:rPr lang="en-US" dirty="0" err="1"/>
              <a:t>gerçekleştirilen</a:t>
            </a:r>
            <a:r>
              <a:rPr lang="en-US" dirty="0"/>
              <a:t> </a:t>
            </a:r>
            <a:r>
              <a:rPr lang="en-US" dirty="0" err="1"/>
              <a:t>Çevre</a:t>
            </a:r>
            <a:r>
              <a:rPr lang="en-US" dirty="0"/>
              <a:t> </a:t>
            </a:r>
            <a:r>
              <a:rPr lang="en-US" dirty="0" err="1"/>
              <a:t>ve</a:t>
            </a:r>
            <a:r>
              <a:rPr lang="en-US" dirty="0"/>
              <a:t> </a:t>
            </a:r>
            <a:r>
              <a:rPr lang="en-US" dirty="0" err="1"/>
              <a:t>Kalkınma</a:t>
            </a:r>
            <a:r>
              <a:rPr lang="en-US" dirty="0"/>
              <a:t> </a:t>
            </a:r>
            <a:r>
              <a:rPr lang="en-US" dirty="0" err="1"/>
              <a:t>Konferansının</a:t>
            </a:r>
            <a:r>
              <a:rPr lang="en-US" dirty="0"/>
              <a:t> </a:t>
            </a:r>
            <a:r>
              <a:rPr lang="en-US" dirty="0" err="1"/>
              <a:t>bir</a:t>
            </a:r>
            <a:r>
              <a:rPr lang="en-US" dirty="0"/>
              <a:t> </a:t>
            </a:r>
            <a:r>
              <a:rPr lang="en-US" dirty="0" err="1"/>
              <a:t>sonucu</a:t>
            </a:r>
            <a:r>
              <a:rPr lang="en-US" dirty="0"/>
              <a:t> </a:t>
            </a:r>
            <a:r>
              <a:rPr lang="en-US" dirty="0" err="1"/>
              <a:t>olan</a:t>
            </a:r>
            <a:r>
              <a:rPr lang="en-US" dirty="0"/>
              <a:t> </a:t>
            </a:r>
            <a:r>
              <a:rPr lang="en-US" dirty="0" err="1"/>
              <a:t>Gündem</a:t>
            </a:r>
            <a:r>
              <a:rPr lang="en-US" dirty="0"/>
              <a:t> 21'e </a:t>
            </a:r>
            <a:r>
              <a:rPr lang="en-US" dirty="0" err="1"/>
              <a:t>bağlı</a:t>
            </a:r>
            <a:r>
              <a:rPr lang="en-US" dirty="0"/>
              <a:t> </a:t>
            </a:r>
            <a:r>
              <a:rPr lang="en-US" dirty="0" err="1"/>
              <a:t>olarak</a:t>
            </a:r>
            <a:r>
              <a:rPr lang="en-US" dirty="0"/>
              <a:t> </a:t>
            </a:r>
            <a:r>
              <a:rPr lang="en-US" dirty="0" err="1"/>
              <a:t>oluşturulan</a:t>
            </a:r>
            <a:r>
              <a:rPr lang="en-US" dirty="0"/>
              <a:t> </a:t>
            </a:r>
            <a:r>
              <a:rPr lang="en-US" dirty="0" err="1"/>
              <a:t>Yerel</a:t>
            </a:r>
            <a:r>
              <a:rPr lang="en-US" dirty="0"/>
              <a:t> </a:t>
            </a:r>
            <a:r>
              <a:rPr lang="en-US" dirty="0" err="1"/>
              <a:t>Gündem</a:t>
            </a:r>
            <a:r>
              <a:rPr lang="en-US" dirty="0"/>
              <a:t> 21 '</a:t>
            </a:r>
            <a:r>
              <a:rPr lang="en-US" dirty="0" err="1"/>
              <a:t>lerdir</a:t>
            </a:r>
            <a:r>
              <a:rPr lang="en-US" dirty="0"/>
              <a:t>. </a:t>
            </a:r>
            <a:r>
              <a:rPr lang="en-US" dirty="0" err="1"/>
              <a:t>Türkiye'nin</a:t>
            </a:r>
            <a:r>
              <a:rPr lang="en-US" dirty="0"/>
              <a:t> de </a:t>
            </a:r>
            <a:r>
              <a:rPr lang="en-US" dirty="0" err="1"/>
              <a:t>imzası</a:t>
            </a:r>
            <a:r>
              <a:rPr lang="en-US" dirty="0"/>
              <a:t> </a:t>
            </a:r>
            <a:r>
              <a:rPr lang="en-US" dirty="0" err="1"/>
              <a:t>olan</a:t>
            </a:r>
            <a:r>
              <a:rPr lang="en-US" dirty="0"/>
              <a:t> </a:t>
            </a:r>
            <a:r>
              <a:rPr lang="en-US" dirty="0" err="1"/>
              <a:t>bu</a:t>
            </a:r>
            <a:r>
              <a:rPr lang="en-US" dirty="0"/>
              <a:t> </a:t>
            </a:r>
            <a:r>
              <a:rPr lang="en-US" dirty="0" err="1"/>
              <a:t>antlaşma</a:t>
            </a:r>
            <a:r>
              <a:rPr lang="en-US" dirty="0"/>
              <a:t> </a:t>
            </a:r>
            <a:r>
              <a:rPr lang="en-US" dirty="0" err="1"/>
              <a:t>sonucunda</a:t>
            </a:r>
            <a:r>
              <a:rPr lang="en-US" dirty="0"/>
              <a:t>, 1998 </a:t>
            </a:r>
            <a:r>
              <a:rPr lang="en-US" dirty="0" err="1"/>
              <a:t>yılından</a:t>
            </a:r>
            <a:r>
              <a:rPr lang="en-US" dirty="0"/>
              <a:t> </a:t>
            </a:r>
            <a:r>
              <a:rPr lang="en-US" dirty="0" err="1"/>
              <a:t>itibaren</a:t>
            </a:r>
            <a:r>
              <a:rPr lang="en-US" dirty="0"/>
              <a:t> </a:t>
            </a:r>
            <a:r>
              <a:rPr lang="en-US" dirty="0" err="1"/>
              <a:t>Yerel</a:t>
            </a:r>
            <a:r>
              <a:rPr lang="en-US" dirty="0"/>
              <a:t> </a:t>
            </a:r>
            <a:r>
              <a:rPr lang="en-US" dirty="0" err="1"/>
              <a:t>Gündem</a:t>
            </a:r>
            <a:r>
              <a:rPr lang="en-US" dirty="0"/>
              <a:t> 21 </a:t>
            </a:r>
            <a:r>
              <a:rPr lang="en-US" dirty="0" err="1"/>
              <a:t>oluşumu</a:t>
            </a:r>
            <a:r>
              <a:rPr lang="en-US" dirty="0"/>
              <a:t> </a:t>
            </a:r>
            <a:r>
              <a:rPr lang="en-US" dirty="0" err="1"/>
              <a:t>Türkiye'de</a:t>
            </a:r>
            <a:r>
              <a:rPr lang="en-US" dirty="0"/>
              <a:t> de </a:t>
            </a:r>
            <a:r>
              <a:rPr lang="en-US" dirty="0" err="1"/>
              <a:t>yayılmaya</a:t>
            </a:r>
            <a:r>
              <a:rPr lang="en-US" dirty="0"/>
              <a:t> </a:t>
            </a:r>
            <a:r>
              <a:rPr lang="tr-TR" dirty="0"/>
              <a:t>başlamıştır. </a:t>
            </a:r>
            <a:r>
              <a:rPr lang="en-US" dirty="0" err="1"/>
              <a:t>Birçok</a:t>
            </a:r>
            <a:r>
              <a:rPr lang="en-US" dirty="0"/>
              <a:t> </a:t>
            </a:r>
            <a:r>
              <a:rPr lang="en-US" dirty="0" err="1"/>
              <a:t>ilde</a:t>
            </a:r>
            <a:r>
              <a:rPr lang="en-US" dirty="0"/>
              <a:t> </a:t>
            </a:r>
            <a:r>
              <a:rPr lang="en-US" dirty="0" err="1"/>
              <a:t>başarı</a:t>
            </a:r>
            <a:r>
              <a:rPr lang="en-US" dirty="0"/>
              <a:t> </a:t>
            </a:r>
            <a:r>
              <a:rPr lang="en-US" dirty="0" err="1"/>
              <a:t>ile</a:t>
            </a:r>
            <a:r>
              <a:rPr lang="en-US" dirty="0"/>
              <a:t> </a:t>
            </a:r>
            <a:r>
              <a:rPr lang="en-US" dirty="0" err="1"/>
              <a:t>uygulanmakta</a:t>
            </a:r>
            <a:r>
              <a:rPr lang="en-US" dirty="0"/>
              <a:t> </a:t>
            </a:r>
            <a:r>
              <a:rPr lang="en-US" dirty="0" err="1"/>
              <a:t>olan</a:t>
            </a:r>
            <a:r>
              <a:rPr lang="en-US" dirty="0"/>
              <a:t> </a:t>
            </a:r>
            <a:r>
              <a:rPr lang="en-US" dirty="0" err="1"/>
              <a:t>Yerel</a:t>
            </a:r>
            <a:r>
              <a:rPr lang="en-US" dirty="0"/>
              <a:t> </a:t>
            </a:r>
            <a:r>
              <a:rPr lang="en-US" dirty="0" err="1"/>
              <a:t>Gündem</a:t>
            </a:r>
            <a:r>
              <a:rPr lang="en-US" dirty="0"/>
              <a:t> 21'ler </a:t>
            </a:r>
            <a:r>
              <a:rPr lang="en-US" dirty="0" err="1"/>
              <a:t>sayesinde</a:t>
            </a:r>
            <a:r>
              <a:rPr lang="en-US" dirty="0"/>
              <a:t> </a:t>
            </a:r>
            <a:r>
              <a:rPr lang="en-US" dirty="0" err="1"/>
              <a:t>yetel</a:t>
            </a:r>
            <a:r>
              <a:rPr lang="en-US" dirty="0"/>
              <a:t> </a:t>
            </a:r>
            <a:r>
              <a:rPr lang="en-US" dirty="0" err="1"/>
              <a:t>düzeyde</a:t>
            </a:r>
            <a:r>
              <a:rPr lang="en-US" dirty="0"/>
              <a:t> </a:t>
            </a:r>
            <a:r>
              <a:rPr lang="en-US" dirty="0" err="1"/>
              <a:t>halk</a:t>
            </a:r>
            <a:r>
              <a:rPr lang="en-US" dirty="0"/>
              <a:t>, </a:t>
            </a:r>
            <a:r>
              <a:rPr lang="en-US" dirty="0" err="1"/>
              <a:t>çevre</a:t>
            </a:r>
            <a:r>
              <a:rPr lang="en-US" dirty="0"/>
              <a:t> </a:t>
            </a:r>
            <a:r>
              <a:rPr lang="en-US" dirty="0" err="1"/>
              <a:t>ve</a:t>
            </a:r>
            <a:r>
              <a:rPr lang="en-US" dirty="0"/>
              <a:t> </a:t>
            </a:r>
            <a:r>
              <a:rPr lang="en-US" dirty="0" err="1"/>
              <a:t>sürdürülebilirlik</a:t>
            </a:r>
            <a:r>
              <a:rPr lang="en-US" dirty="0"/>
              <a:t> </a:t>
            </a:r>
            <a:r>
              <a:rPr lang="en-US" dirty="0" err="1"/>
              <a:t>bilinci</a:t>
            </a:r>
            <a:r>
              <a:rPr lang="en-US" dirty="0"/>
              <a:t> </a:t>
            </a:r>
            <a:r>
              <a:rPr lang="en-US" dirty="0" err="1"/>
              <a:t>ile</a:t>
            </a:r>
            <a:r>
              <a:rPr lang="en-US" dirty="0"/>
              <a:t> </a:t>
            </a:r>
            <a:r>
              <a:rPr lang="tr-TR" dirty="0"/>
              <a:t>tanıştırılmıştır.</a:t>
            </a:r>
          </a:p>
        </p:txBody>
      </p:sp>
    </p:spTree>
    <p:extLst>
      <p:ext uri="{BB962C8B-B14F-4D97-AF65-F5344CB8AC3E}">
        <p14:creationId xmlns:p14="http://schemas.microsoft.com/office/powerpoint/2010/main" val="18608976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EEF9FE-9DD2-272E-A634-65C0BC3B2EC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D0EC0E90-A1D1-94B2-6DA1-A890E0DF998F}"/>
              </a:ext>
            </a:extLst>
          </p:cNvPr>
          <p:cNvSpPr>
            <a:spLocks noGrp="1"/>
          </p:cNvSpPr>
          <p:nvPr>
            <p:ph idx="1"/>
          </p:nvPr>
        </p:nvSpPr>
        <p:spPr/>
        <p:txBody>
          <a:bodyPr/>
          <a:lstStyle/>
          <a:p>
            <a:pPr algn="just">
              <a:lnSpc>
                <a:spcPct val="150000"/>
              </a:lnSpc>
            </a:pPr>
            <a:r>
              <a:rPr lang="en-US" sz="2400" dirty="0"/>
              <a:t>Sivil </a:t>
            </a:r>
            <a:r>
              <a:rPr lang="en-US" sz="2400" dirty="0" err="1"/>
              <a:t>halk</a:t>
            </a:r>
            <a:r>
              <a:rPr lang="en-US" sz="2400" dirty="0"/>
              <a:t> </a:t>
            </a:r>
            <a:r>
              <a:rPr lang="en-US" sz="2400" dirty="0" err="1"/>
              <a:t>meclisi</a:t>
            </a:r>
            <a:r>
              <a:rPr lang="en-US" sz="2400" dirty="0"/>
              <a:t> </a:t>
            </a:r>
            <a:r>
              <a:rPr lang="en-US" sz="2400" dirty="0" err="1"/>
              <a:t>olarak</a:t>
            </a:r>
            <a:r>
              <a:rPr lang="en-US" sz="2400" dirty="0"/>
              <a:t> da </a:t>
            </a:r>
            <a:r>
              <a:rPr lang="en-US" sz="2400" dirty="0" err="1"/>
              <a:t>adlandırılan</a:t>
            </a:r>
            <a:r>
              <a:rPr lang="en-US" sz="2400" dirty="0"/>
              <a:t> </a:t>
            </a:r>
            <a:r>
              <a:rPr lang="en-US" sz="2400" dirty="0" err="1"/>
              <a:t>bu</a:t>
            </a:r>
            <a:r>
              <a:rPr lang="en-US" sz="2400" dirty="0"/>
              <a:t> </a:t>
            </a:r>
            <a:r>
              <a:rPr lang="en-US" sz="2400" dirty="0" err="1"/>
              <a:t>çok</a:t>
            </a:r>
            <a:r>
              <a:rPr lang="en-US" sz="2400" dirty="0"/>
              <a:t> </a:t>
            </a:r>
            <a:r>
              <a:rPr lang="en-US" sz="2400" dirty="0" err="1"/>
              <a:t>katılımlı</a:t>
            </a:r>
            <a:r>
              <a:rPr lang="en-US" sz="2400" dirty="0"/>
              <a:t> </a:t>
            </a:r>
            <a:r>
              <a:rPr lang="en-US" sz="2400" dirty="0" err="1"/>
              <a:t>sivil</a:t>
            </a:r>
            <a:r>
              <a:rPr lang="en-US" sz="2400" dirty="0"/>
              <a:t> </a:t>
            </a:r>
            <a:r>
              <a:rPr lang="en-US" sz="2400" dirty="0" err="1"/>
              <a:t>toplum</a:t>
            </a:r>
            <a:r>
              <a:rPr lang="en-US" sz="2400" dirty="0"/>
              <a:t> </a:t>
            </a:r>
            <a:r>
              <a:rPr lang="en-US" sz="2400" dirty="0" err="1"/>
              <a:t>örgütleri</a:t>
            </a:r>
            <a:r>
              <a:rPr lang="en-US" sz="2400" dirty="0"/>
              <a:t> </a:t>
            </a:r>
            <a:r>
              <a:rPr lang="en-US" sz="2400" dirty="0" err="1"/>
              <a:t>bir</a:t>
            </a:r>
            <a:r>
              <a:rPr lang="en-US" sz="2400" dirty="0"/>
              <a:t> </a:t>
            </a:r>
            <a:r>
              <a:rPr lang="en-US" sz="2400" dirty="0" err="1"/>
              <a:t>çok</a:t>
            </a:r>
            <a:r>
              <a:rPr lang="en-US" sz="2400" dirty="0"/>
              <a:t> il, </a:t>
            </a:r>
            <a:r>
              <a:rPr lang="en-US" sz="2400" dirty="0" err="1"/>
              <a:t>ilçe</a:t>
            </a:r>
            <a:r>
              <a:rPr lang="en-US" sz="2400" dirty="0"/>
              <a:t> </a:t>
            </a:r>
            <a:r>
              <a:rPr lang="en-US" sz="2400" dirty="0" err="1"/>
              <a:t>ve</a:t>
            </a:r>
            <a:r>
              <a:rPr lang="en-US" sz="2400" dirty="0"/>
              <a:t> </a:t>
            </a:r>
            <a:r>
              <a:rPr lang="en-US" sz="2400" dirty="0" err="1"/>
              <a:t>belediyelerinde</a:t>
            </a:r>
            <a:r>
              <a:rPr lang="en-US" sz="2400" dirty="0"/>
              <a:t> </a:t>
            </a:r>
            <a:r>
              <a:rPr lang="en-US" sz="2400" dirty="0" err="1"/>
              <a:t>oluşturulmuştur</a:t>
            </a:r>
            <a:r>
              <a:rPr lang="en-US" sz="2400" dirty="0"/>
              <a:t>. </a:t>
            </a:r>
            <a:r>
              <a:rPr lang="en-US" sz="2400" dirty="0" err="1"/>
              <a:t>Sürdürülebilir</a:t>
            </a:r>
            <a:r>
              <a:rPr lang="en-US" sz="2400" dirty="0"/>
              <a:t> </a:t>
            </a:r>
            <a:r>
              <a:rPr lang="en-US" sz="2400" dirty="0" err="1"/>
              <a:t>gelişme</a:t>
            </a:r>
            <a:r>
              <a:rPr lang="en-US" sz="2400" dirty="0"/>
              <a:t> </a:t>
            </a:r>
            <a:r>
              <a:rPr lang="en-US" sz="2400" dirty="0" err="1"/>
              <a:t>felsefesi</a:t>
            </a:r>
            <a:r>
              <a:rPr lang="en-US" sz="2400" dirty="0"/>
              <a:t> </a:t>
            </a:r>
            <a:r>
              <a:rPr lang="en-US" sz="2400" dirty="0" err="1"/>
              <a:t>temeline</a:t>
            </a:r>
            <a:r>
              <a:rPr lang="en-US" sz="2400" dirty="0"/>
              <a:t> </a:t>
            </a:r>
            <a:r>
              <a:rPr lang="en-US" sz="2400" dirty="0" err="1"/>
              <a:t>dayalı</a:t>
            </a:r>
            <a:r>
              <a:rPr lang="en-US" sz="2400" dirty="0"/>
              <a:t> </a:t>
            </a:r>
            <a:r>
              <a:rPr lang="en-US" sz="2400" dirty="0" err="1"/>
              <a:t>olarak</a:t>
            </a:r>
            <a:r>
              <a:rPr lang="en-US" sz="2400" dirty="0"/>
              <a:t> </a:t>
            </a:r>
            <a:r>
              <a:rPr lang="en-US" sz="2400" dirty="0" err="1"/>
              <a:t>faaliyet</a:t>
            </a:r>
            <a:r>
              <a:rPr lang="en-US" sz="2400" dirty="0"/>
              <a:t> </a:t>
            </a:r>
            <a:r>
              <a:rPr lang="en-US" sz="2400" dirty="0" err="1"/>
              <a:t>gösteren</a:t>
            </a:r>
            <a:r>
              <a:rPr lang="en-US" sz="2400" dirty="0"/>
              <a:t> </a:t>
            </a:r>
            <a:r>
              <a:rPr lang="en-US" sz="2400" dirty="0" err="1"/>
              <a:t>bu</a:t>
            </a:r>
            <a:r>
              <a:rPr lang="en-US" sz="2400" dirty="0"/>
              <a:t> </a:t>
            </a:r>
            <a:r>
              <a:rPr lang="en-US" sz="2400" dirty="0" err="1"/>
              <a:t>örgütler</a:t>
            </a:r>
            <a:r>
              <a:rPr lang="en-US" sz="2400" dirty="0"/>
              <a:t>, </a:t>
            </a:r>
            <a:r>
              <a:rPr lang="en-US" sz="2400" dirty="0" err="1"/>
              <a:t>doğal</a:t>
            </a:r>
            <a:r>
              <a:rPr lang="en-US" sz="2400" dirty="0"/>
              <a:t> </a:t>
            </a:r>
            <a:r>
              <a:rPr lang="en-US" sz="2400" dirty="0" err="1"/>
              <a:t>ve</a:t>
            </a:r>
            <a:r>
              <a:rPr lang="en-US" sz="2400" dirty="0"/>
              <a:t> </a:t>
            </a:r>
            <a:r>
              <a:rPr lang="en-US" sz="2400" dirty="0" err="1"/>
              <a:t>kültürel</a:t>
            </a:r>
            <a:r>
              <a:rPr lang="en-US" sz="2400" dirty="0"/>
              <a:t> </a:t>
            </a:r>
            <a:r>
              <a:rPr lang="en-US" sz="2400" dirty="0" err="1"/>
              <a:t>değerlerin</a:t>
            </a:r>
            <a:r>
              <a:rPr lang="en-US" sz="2400" dirty="0"/>
              <a:t> </a:t>
            </a:r>
            <a:r>
              <a:rPr lang="en-US" sz="2400" dirty="0" err="1"/>
              <a:t>korunup</a:t>
            </a:r>
            <a:r>
              <a:rPr lang="en-US" sz="2400" dirty="0"/>
              <a:t> </a:t>
            </a:r>
            <a:r>
              <a:rPr lang="en-US" sz="2400" dirty="0" err="1"/>
              <a:t>geliştirilmesine</a:t>
            </a:r>
            <a:r>
              <a:rPr lang="en-US" sz="2400" dirty="0"/>
              <a:t> </a:t>
            </a:r>
            <a:r>
              <a:rPr lang="en-US" sz="2400" dirty="0" err="1"/>
              <a:t>yönelik</a:t>
            </a:r>
            <a:r>
              <a:rPr lang="en-US" sz="2400" dirty="0"/>
              <a:t> </a:t>
            </a:r>
            <a:r>
              <a:rPr lang="en-US" sz="2400" dirty="0" err="1"/>
              <a:t>bir</a:t>
            </a:r>
            <a:r>
              <a:rPr lang="en-US" sz="2400" dirty="0"/>
              <a:t> </a:t>
            </a:r>
            <a:r>
              <a:rPr lang="en-US" sz="2400" dirty="0" err="1"/>
              <a:t>çok</a:t>
            </a:r>
            <a:r>
              <a:rPr lang="en-US" sz="2400" dirty="0"/>
              <a:t> </a:t>
            </a:r>
            <a:r>
              <a:rPr lang="en-US" sz="2400" dirty="0" err="1"/>
              <a:t>konuda</a:t>
            </a:r>
            <a:r>
              <a:rPr lang="en-US" sz="2400" dirty="0"/>
              <a:t> </a:t>
            </a:r>
            <a:r>
              <a:rPr lang="en-US" sz="2400" dirty="0" err="1"/>
              <a:t>gönüllü</a:t>
            </a:r>
            <a:r>
              <a:rPr lang="en-US" sz="2400" dirty="0"/>
              <a:t> </a:t>
            </a:r>
            <a:r>
              <a:rPr lang="en-US" sz="2400" dirty="0" err="1"/>
              <a:t>olarak</a:t>
            </a:r>
            <a:r>
              <a:rPr lang="en-US" sz="2400" dirty="0"/>
              <a:t> </a:t>
            </a:r>
            <a:r>
              <a:rPr lang="en-US" sz="2400" dirty="0" err="1"/>
              <a:t>önemli</a:t>
            </a:r>
            <a:r>
              <a:rPr lang="en-US" sz="2400" dirty="0"/>
              <a:t> </a:t>
            </a:r>
            <a:r>
              <a:rPr lang="en-US" sz="2400" dirty="0" err="1"/>
              <a:t>çalışmalar</a:t>
            </a:r>
            <a:r>
              <a:rPr lang="en-US" sz="2400" dirty="0"/>
              <a:t> </a:t>
            </a:r>
            <a:r>
              <a:rPr lang="en-US" sz="2400" dirty="0" err="1"/>
              <a:t>yapmaktadırlar</a:t>
            </a:r>
            <a:r>
              <a:rPr lang="en-US" sz="2400" dirty="0"/>
              <a:t>.</a:t>
            </a:r>
            <a:endParaRPr lang="tr-TR" sz="2400" dirty="0"/>
          </a:p>
          <a:p>
            <a:endParaRPr lang="tr-TR" dirty="0"/>
          </a:p>
        </p:txBody>
      </p:sp>
    </p:spTree>
    <p:extLst>
      <p:ext uri="{BB962C8B-B14F-4D97-AF65-F5344CB8AC3E}">
        <p14:creationId xmlns:p14="http://schemas.microsoft.com/office/powerpoint/2010/main" val="9141955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221F7C-FD01-955E-C1FA-CEC860B73D8D}"/>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3B3325C4-02A2-AB06-9D92-ABDEF0A30AC0}"/>
              </a:ext>
            </a:extLst>
          </p:cNvPr>
          <p:cNvSpPr>
            <a:spLocks noGrp="1"/>
          </p:cNvSpPr>
          <p:nvPr>
            <p:ph idx="1"/>
          </p:nvPr>
        </p:nvSpPr>
        <p:spPr/>
        <p:txBody>
          <a:bodyPr/>
          <a:lstStyle/>
          <a:p>
            <a:pPr algn="just">
              <a:lnSpc>
                <a:spcPct val="150000"/>
              </a:lnSpc>
            </a:pPr>
            <a:r>
              <a:rPr lang="en-US" dirty="0" err="1"/>
              <a:t>Ekoturizmle</a:t>
            </a:r>
            <a:r>
              <a:rPr lang="en-US" dirty="0"/>
              <a:t> </a:t>
            </a:r>
            <a:r>
              <a:rPr lang="en-US" dirty="0" err="1"/>
              <a:t>ilgili</a:t>
            </a:r>
            <a:r>
              <a:rPr lang="en-US" dirty="0"/>
              <a:t> </a:t>
            </a:r>
            <a:r>
              <a:rPr lang="en-US" dirty="0" err="1"/>
              <a:t>olarak</a:t>
            </a:r>
            <a:r>
              <a:rPr lang="en-US" dirty="0"/>
              <a:t> </a:t>
            </a:r>
            <a:r>
              <a:rPr lang="en-US" dirty="0" err="1"/>
              <a:t>bu</a:t>
            </a:r>
            <a:r>
              <a:rPr lang="en-US" dirty="0"/>
              <a:t> </a:t>
            </a:r>
            <a:r>
              <a:rPr lang="en-US" dirty="0" err="1"/>
              <a:t>konuda</a:t>
            </a:r>
            <a:r>
              <a:rPr lang="en-US" dirty="0"/>
              <a:t> </a:t>
            </a:r>
            <a:r>
              <a:rPr lang="en-US" dirty="0" err="1"/>
              <a:t>İznik</a:t>
            </a:r>
            <a:r>
              <a:rPr lang="en-US" dirty="0"/>
              <a:t> </a:t>
            </a:r>
            <a:r>
              <a:rPr lang="en-US" dirty="0" err="1"/>
              <a:t>özellikle</a:t>
            </a:r>
            <a:r>
              <a:rPr lang="en-US" dirty="0"/>
              <a:t> </a:t>
            </a:r>
            <a:r>
              <a:rPr lang="en-US" dirty="0" err="1"/>
              <a:t>çevre</a:t>
            </a:r>
            <a:r>
              <a:rPr lang="en-US" dirty="0"/>
              <a:t>, </a:t>
            </a:r>
            <a:r>
              <a:rPr lang="en-US" dirty="0" err="1"/>
              <a:t>kültürel</a:t>
            </a:r>
            <a:r>
              <a:rPr lang="en-US" dirty="0"/>
              <a:t> </a:t>
            </a:r>
            <a:r>
              <a:rPr lang="en-US" dirty="0" err="1"/>
              <a:t>miras</a:t>
            </a:r>
            <a:r>
              <a:rPr lang="en-US" dirty="0"/>
              <a:t> Ve </a:t>
            </a:r>
            <a:r>
              <a:rPr lang="tr-TR" dirty="0" err="1"/>
              <a:t>turi</a:t>
            </a:r>
            <a:r>
              <a:rPr lang="en-US" dirty="0" err="1"/>
              <a:t>zm</a:t>
            </a:r>
            <a:r>
              <a:rPr lang="en-US" dirty="0"/>
              <a:t> </a:t>
            </a:r>
            <a:r>
              <a:rPr lang="en-US" dirty="0" err="1"/>
              <a:t>konularında</a:t>
            </a:r>
            <a:r>
              <a:rPr lang="en-US" dirty="0"/>
              <a:t> </a:t>
            </a:r>
            <a:r>
              <a:rPr lang="en-US" dirty="0" err="1"/>
              <a:t>başarılı</a:t>
            </a:r>
            <a:r>
              <a:rPr lang="en-US" dirty="0"/>
              <a:t> </a:t>
            </a:r>
            <a:r>
              <a:rPr lang="en-US" dirty="0" err="1"/>
              <a:t>çalışmalar</a:t>
            </a:r>
            <a:r>
              <a:rPr lang="en-US" dirty="0"/>
              <a:t> </a:t>
            </a:r>
            <a:r>
              <a:rPr lang="en-US" dirty="0" err="1"/>
              <a:t>yapmıştır</a:t>
            </a:r>
            <a:r>
              <a:rPr lang="en-US" dirty="0"/>
              <a:t>. 1998 </a:t>
            </a:r>
            <a:r>
              <a:rPr lang="en-US" dirty="0" err="1"/>
              <a:t>yılında</a:t>
            </a:r>
            <a:r>
              <a:rPr lang="en-US" dirty="0"/>
              <a:t> </a:t>
            </a:r>
            <a:r>
              <a:rPr lang="en-US" dirty="0" err="1"/>
              <a:t>kendi</a:t>
            </a:r>
            <a:r>
              <a:rPr lang="en-US" dirty="0"/>
              <a:t> </a:t>
            </a:r>
            <a:r>
              <a:rPr lang="en-US" dirty="0" err="1"/>
              <a:t>Yerel</a:t>
            </a:r>
            <a:r>
              <a:rPr lang="en-US" dirty="0"/>
              <a:t> </a:t>
            </a:r>
            <a:r>
              <a:rPr lang="en-US" dirty="0" err="1"/>
              <a:t>Gündem</a:t>
            </a:r>
            <a:r>
              <a:rPr lang="en-US" dirty="0"/>
              <a:t> 21'ini </a:t>
            </a:r>
            <a:r>
              <a:rPr lang="en-US" dirty="0" err="1"/>
              <a:t>oluşturan</a:t>
            </a:r>
            <a:r>
              <a:rPr lang="en-US" dirty="0"/>
              <a:t> </a:t>
            </a:r>
            <a:r>
              <a:rPr lang="en-US" dirty="0" err="1"/>
              <a:t>İznik'te</a:t>
            </a:r>
            <a:r>
              <a:rPr lang="en-US" dirty="0"/>
              <a:t> </a:t>
            </a:r>
            <a:r>
              <a:rPr lang="en-US" dirty="0" err="1"/>
              <a:t>yerel</a:t>
            </a:r>
            <a:r>
              <a:rPr lang="en-US" dirty="0"/>
              <a:t> </a:t>
            </a:r>
            <a:r>
              <a:rPr lang="en-US" dirty="0" err="1"/>
              <a:t>halk</a:t>
            </a:r>
            <a:r>
              <a:rPr lang="en-US" dirty="0"/>
              <a:t>, </a:t>
            </a:r>
            <a:r>
              <a:rPr lang="en-US" dirty="0" err="1"/>
              <a:t>kültürel</a:t>
            </a:r>
            <a:r>
              <a:rPr lang="en-US" dirty="0"/>
              <a:t> </a:t>
            </a:r>
            <a:r>
              <a:rPr lang="en-US" dirty="0" err="1"/>
              <a:t>mirasını</a:t>
            </a:r>
            <a:r>
              <a:rPr lang="en-US" dirty="0"/>
              <a:t> </a:t>
            </a:r>
            <a:r>
              <a:rPr lang="en-US" dirty="0" err="1"/>
              <a:t>tanıyarak</a:t>
            </a:r>
            <a:r>
              <a:rPr lang="en-US" dirty="0"/>
              <a:t> </a:t>
            </a:r>
            <a:r>
              <a:rPr lang="en-US" dirty="0" err="1"/>
              <a:t>ona</a:t>
            </a:r>
            <a:r>
              <a:rPr lang="en-US" dirty="0"/>
              <a:t> </a:t>
            </a:r>
            <a:r>
              <a:rPr lang="en-US" dirty="0" err="1"/>
              <a:t>sahip</a:t>
            </a:r>
            <a:r>
              <a:rPr lang="en-US" dirty="0"/>
              <a:t> </a:t>
            </a:r>
            <a:r>
              <a:rPr lang="en-US" dirty="0" err="1"/>
              <a:t>çıkma</a:t>
            </a:r>
            <a:r>
              <a:rPr lang="en-US" dirty="0"/>
              <a:t> </a:t>
            </a:r>
            <a:r>
              <a:rPr lang="en-US" dirty="0" err="1"/>
              <a:t>bilincini</a:t>
            </a:r>
            <a:r>
              <a:rPr lang="en-US" dirty="0"/>
              <a:t> </a:t>
            </a:r>
            <a:r>
              <a:rPr lang="en-US" dirty="0" err="1"/>
              <a:t>arttırmıştır</a:t>
            </a:r>
            <a:r>
              <a:rPr lang="en-US" dirty="0"/>
              <a:t>. Bu </a:t>
            </a:r>
            <a:r>
              <a:rPr lang="en-US" dirty="0" err="1"/>
              <a:t>kapsamda</a:t>
            </a:r>
            <a:r>
              <a:rPr lang="en-US" dirty="0"/>
              <a:t> </a:t>
            </a:r>
            <a:r>
              <a:rPr lang="en-US" dirty="0" err="1"/>
              <a:t>yapılan</a:t>
            </a:r>
            <a:r>
              <a:rPr lang="en-US" dirty="0"/>
              <a:t> </a:t>
            </a:r>
            <a:r>
              <a:rPr lang="en-US" dirty="0" err="1"/>
              <a:t>başarılı</a:t>
            </a:r>
            <a:r>
              <a:rPr lang="en-US" dirty="0"/>
              <a:t> </a:t>
            </a:r>
            <a:r>
              <a:rPr lang="en-US" dirty="0" err="1"/>
              <a:t>çalışmalardan</a:t>
            </a:r>
            <a:r>
              <a:rPr lang="en-US" dirty="0"/>
              <a:t> </a:t>
            </a:r>
            <a:r>
              <a:rPr lang="en-US" dirty="0" err="1"/>
              <a:t>bazıları</a:t>
            </a:r>
            <a:r>
              <a:rPr lang="en-US" dirty="0"/>
              <a:t> </a:t>
            </a:r>
            <a:r>
              <a:rPr lang="en-US" dirty="0" err="1"/>
              <a:t>şunlardır</a:t>
            </a:r>
            <a:endParaRPr lang="tr-TR" dirty="0"/>
          </a:p>
        </p:txBody>
      </p:sp>
    </p:spTree>
    <p:extLst>
      <p:ext uri="{BB962C8B-B14F-4D97-AF65-F5344CB8AC3E}">
        <p14:creationId xmlns:p14="http://schemas.microsoft.com/office/powerpoint/2010/main" val="28710833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391" name="Rectangle 16390">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6393"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16395" name="Group 16394">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16396" name="Oval 16395">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397" name="Freeform: Shape 16396">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6398" name="Freeform: Shape 16397">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6399" name="Freeform: Shape 16398">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a:p>
          </p:txBody>
        </p:sp>
        <p:sp>
          <p:nvSpPr>
            <p:cNvPr id="16400"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6402"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16404" name="Background Fill">
            <a:extLst>
              <a:ext uri="{FF2B5EF4-FFF2-40B4-BE49-F238E27FC236}">
                <a16:creationId xmlns:a16="http://schemas.microsoft.com/office/drawing/2014/main" id="{B6D694DB-A3FC-4F14-A225-17BEBA44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16386" name="Picture 2" descr="İznik Çinisi">
            <a:extLst>
              <a:ext uri="{FF2B5EF4-FFF2-40B4-BE49-F238E27FC236}">
                <a16:creationId xmlns:a16="http://schemas.microsoft.com/office/drawing/2014/main" id="{1FF563D7-ADC1-CA61-00E4-422DFD20B43F}"/>
              </a:ext>
            </a:extLst>
          </p:cNvPr>
          <p:cNvPicPr>
            <a:picLocks noGrp="1" noChangeAspect="1" noChangeArrowheads="1"/>
          </p:cNvPicPr>
          <p:nvPr>
            <p:ph idx="1"/>
          </p:nvPr>
        </p:nvPicPr>
        <p:blipFill>
          <a:blip r:embed="rId3">
            <a:alphaModFix/>
            <a:extLst>
              <a:ext uri="{28A0092B-C50C-407E-A947-70E740481C1C}">
                <a14:useLocalDpi xmlns:a14="http://schemas.microsoft.com/office/drawing/2010/main" val="0"/>
              </a:ext>
            </a:extLst>
          </a:blip>
          <a:srcRect r="-1" b="416"/>
          <a:stretch>
            <a:fillRect/>
          </a:stretch>
        </p:blipFill>
        <p:spPr bwMode="auto">
          <a:xfrm>
            <a:off x="1530" y="10"/>
            <a:ext cx="1218894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288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49FF64-9AC1-B026-6D75-14E15143C79A}"/>
              </a:ext>
            </a:extLst>
          </p:cNvPr>
          <p:cNvSpPr>
            <a:spLocks noGrp="1"/>
          </p:cNvSpPr>
          <p:nvPr>
            <p:ph type="title"/>
          </p:nvPr>
        </p:nvSpPr>
        <p:spPr>
          <a:xfrm>
            <a:off x="548640" y="18255"/>
            <a:ext cx="7685037" cy="1325563"/>
          </a:xfrm>
        </p:spPr>
        <p:txBody>
          <a:bodyPr/>
          <a:lstStyle/>
          <a:p>
            <a:r>
              <a:rPr lang="tr-TR" b="1" dirty="0">
                <a:solidFill>
                  <a:schemeClr val="accent4"/>
                </a:solidFill>
              </a:rPr>
              <a:t>Ekoturizm Endüstrisi</a:t>
            </a:r>
          </a:p>
        </p:txBody>
      </p:sp>
      <p:sp>
        <p:nvSpPr>
          <p:cNvPr id="3" name="İçerik Yer Tutucusu 2">
            <a:extLst>
              <a:ext uri="{FF2B5EF4-FFF2-40B4-BE49-F238E27FC236}">
                <a16:creationId xmlns:a16="http://schemas.microsoft.com/office/drawing/2014/main" id="{DB965696-2F16-3FC7-E72C-467FBDECADB2}"/>
              </a:ext>
            </a:extLst>
          </p:cNvPr>
          <p:cNvSpPr>
            <a:spLocks noGrp="1"/>
          </p:cNvSpPr>
          <p:nvPr>
            <p:ph idx="1"/>
          </p:nvPr>
        </p:nvSpPr>
        <p:spPr>
          <a:xfrm>
            <a:off x="457200" y="1584960"/>
            <a:ext cx="8839200" cy="4592003"/>
          </a:xfrm>
        </p:spPr>
        <p:txBody>
          <a:bodyPr>
            <a:normAutofit fontScale="92500" lnSpcReduction="20000"/>
          </a:bodyPr>
          <a:lstStyle/>
          <a:p>
            <a:pPr algn="just">
              <a:lnSpc>
                <a:spcPct val="150000"/>
              </a:lnSpc>
            </a:pPr>
            <a:r>
              <a:rPr lang="en-US" dirty="0" err="1"/>
              <a:t>Ekoturizm</a:t>
            </a:r>
            <a:r>
              <a:rPr lang="en-US" dirty="0"/>
              <a:t> </a:t>
            </a:r>
            <a:r>
              <a:rPr lang="en-US" dirty="0" err="1"/>
              <a:t>endüsfrisi</a:t>
            </a:r>
            <a:r>
              <a:rPr lang="en-US" dirty="0"/>
              <a:t> </a:t>
            </a:r>
            <a:r>
              <a:rPr lang="en-US" dirty="0" err="1"/>
              <a:t>içinde</a:t>
            </a:r>
            <a:r>
              <a:rPr lang="en-US" dirty="0"/>
              <a:t>; </a:t>
            </a:r>
            <a:r>
              <a:rPr lang="en-US" dirty="0" err="1"/>
              <a:t>uluslararası</a:t>
            </a:r>
            <a:r>
              <a:rPr lang="en-US" dirty="0"/>
              <a:t> </a:t>
            </a:r>
            <a:r>
              <a:rPr lang="en-US" dirty="0" err="1"/>
              <a:t>turizm</a:t>
            </a:r>
            <a:r>
              <a:rPr lang="en-US" dirty="0"/>
              <a:t> </a:t>
            </a:r>
            <a:r>
              <a:rPr lang="en-US" dirty="0" err="1"/>
              <a:t>pazarında</a:t>
            </a:r>
            <a:r>
              <a:rPr lang="en-US" dirty="0"/>
              <a:t> </a:t>
            </a:r>
            <a:r>
              <a:rPr lang="en-US" dirty="0" err="1"/>
              <a:t>ekoturizm</a:t>
            </a:r>
            <a:r>
              <a:rPr lang="en-US" dirty="0"/>
              <a:t> </a:t>
            </a:r>
            <a:r>
              <a:rPr lang="en-US" dirty="0" err="1"/>
              <a:t>ürünlerini</a:t>
            </a:r>
            <a:r>
              <a:rPr lang="en-US" dirty="0"/>
              <a:t> </a:t>
            </a:r>
            <a:r>
              <a:rPr lang="en-US" dirty="0" err="1"/>
              <a:t>pazarlayan</a:t>
            </a:r>
            <a:r>
              <a:rPr lang="en-US" dirty="0"/>
              <a:t> </a:t>
            </a:r>
            <a:r>
              <a:rPr lang="en-US" dirty="0" err="1"/>
              <a:t>ve</a:t>
            </a:r>
            <a:r>
              <a:rPr lang="en-US" dirty="0"/>
              <a:t> </a:t>
            </a:r>
            <a:r>
              <a:rPr lang="en-US" dirty="0" err="1"/>
              <a:t>pazarın</a:t>
            </a:r>
            <a:r>
              <a:rPr lang="en-US" dirty="0"/>
              <a:t> </a:t>
            </a:r>
            <a:r>
              <a:rPr lang="en-US" dirty="0" err="1"/>
              <a:t>önemli</a:t>
            </a:r>
            <a:r>
              <a:rPr lang="en-US" dirty="0"/>
              <a:t> </a:t>
            </a:r>
            <a:r>
              <a:rPr lang="en-US" dirty="0" err="1"/>
              <a:t>bir</a:t>
            </a:r>
            <a:r>
              <a:rPr lang="en-US" dirty="0"/>
              <a:t> </a:t>
            </a:r>
            <a:r>
              <a:rPr lang="en-US" dirty="0" err="1"/>
              <a:t>bölümünü</a:t>
            </a:r>
            <a:r>
              <a:rPr lang="en-US" dirty="0"/>
              <a:t> </a:t>
            </a:r>
            <a:r>
              <a:rPr lang="en-US" dirty="0" err="1"/>
              <a:t>oluşturan</a:t>
            </a:r>
            <a:r>
              <a:rPr lang="en-US" dirty="0"/>
              <a:t> </a:t>
            </a:r>
            <a:r>
              <a:rPr lang="en-US" sz="2800" b="1" dirty="0"/>
              <a:t>tur </a:t>
            </a:r>
            <a:r>
              <a:rPr lang="en-US" sz="2800" b="1" dirty="0" err="1"/>
              <a:t>operatörleri</a:t>
            </a:r>
            <a:r>
              <a:rPr lang="en-US" sz="2800" b="1" dirty="0"/>
              <a:t>, </a:t>
            </a:r>
            <a:r>
              <a:rPr lang="en-US" sz="2800" b="1" dirty="0" err="1"/>
              <a:t>seyahat</a:t>
            </a:r>
            <a:r>
              <a:rPr lang="en-US" sz="2800" b="1" dirty="0"/>
              <a:t> </a:t>
            </a:r>
            <a:r>
              <a:rPr lang="en-US" sz="2800" b="1" dirty="0" err="1"/>
              <a:t>acentala</a:t>
            </a:r>
            <a:r>
              <a:rPr lang="tr-TR" sz="2800" b="1" dirty="0" err="1"/>
              <a:t>rı</a:t>
            </a:r>
            <a:r>
              <a:rPr lang="en-US" sz="2800" b="1" dirty="0"/>
              <a:t>, </a:t>
            </a:r>
            <a:r>
              <a:rPr lang="en-US" sz="2800" b="1" dirty="0" err="1"/>
              <a:t>özellikle</a:t>
            </a:r>
            <a:r>
              <a:rPr lang="en-US" sz="2800" b="1" dirty="0"/>
              <a:t> </a:t>
            </a:r>
            <a:r>
              <a:rPr lang="en-US" sz="2800" b="1" dirty="0" err="1"/>
              <a:t>şehir</a:t>
            </a:r>
            <a:r>
              <a:rPr lang="en-US" sz="2800" b="1" dirty="0"/>
              <a:t> </a:t>
            </a:r>
            <a:r>
              <a:rPr lang="en-US" sz="2800" b="1" dirty="0" err="1"/>
              <a:t>merkezlerinden</a:t>
            </a:r>
            <a:r>
              <a:rPr lang="en-US" sz="2800" b="1" dirty="0"/>
              <a:t> </a:t>
            </a:r>
            <a:r>
              <a:rPr lang="en-US" sz="2800" b="1" dirty="0" err="1"/>
              <a:t>uzakta</a:t>
            </a:r>
            <a:r>
              <a:rPr lang="en-US" sz="2800" b="1" dirty="0"/>
              <a:t> </a:t>
            </a:r>
            <a:r>
              <a:rPr lang="en-US" sz="2800" b="1" dirty="0" err="1"/>
              <a:t>ve</a:t>
            </a:r>
            <a:r>
              <a:rPr lang="en-US" sz="2800" b="1" dirty="0"/>
              <a:t> </a:t>
            </a:r>
            <a:r>
              <a:rPr lang="en-US" sz="2800" b="1" dirty="0" err="1"/>
              <a:t>hassas</a:t>
            </a:r>
            <a:r>
              <a:rPr lang="en-US" sz="2800" b="1" dirty="0"/>
              <a:t> </a:t>
            </a:r>
            <a:r>
              <a:rPr lang="en-US" sz="2800" b="1" dirty="0" err="1"/>
              <a:t>çevrelerde</a:t>
            </a:r>
            <a:r>
              <a:rPr lang="en-US" sz="2800" b="1" dirty="0"/>
              <a:t> </a:t>
            </a:r>
            <a:r>
              <a:rPr lang="en-US" sz="2800" b="1" dirty="0" err="1"/>
              <a:t>faaliyet</a:t>
            </a:r>
            <a:r>
              <a:rPr lang="en-US" sz="2800" b="1" dirty="0"/>
              <a:t> </a:t>
            </a:r>
            <a:r>
              <a:rPr lang="en-US" sz="2800" b="1" dirty="0" err="1"/>
              <a:t>gösteren</a:t>
            </a:r>
            <a:r>
              <a:rPr lang="en-US" sz="2800" b="1" dirty="0"/>
              <a:t> </a:t>
            </a:r>
            <a:r>
              <a:rPr lang="en-US" sz="2800" b="1" dirty="0" err="1"/>
              <a:t>küçük</a:t>
            </a:r>
            <a:r>
              <a:rPr lang="en-US" sz="2800" b="1" dirty="0"/>
              <a:t> </a:t>
            </a:r>
            <a:r>
              <a:rPr lang="en-US" sz="2800" b="1" dirty="0" err="1"/>
              <a:t>ve</a:t>
            </a:r>
            <a:r>
              <a:rPr lang="en-US" sz="2800" b="1" dirty="0"/>
              <a:t> </a:t>
            </a:r>
            <a:r>
              <a:rPr lang="en-US" sz="2800" b="1" dirty="0" err="1"/>
              <a:t>orta</a:t>
            </a:r>
            <a:r>
              <a:rPr lang="en-US" sz="2800" b="1" dirty="0"/>
              <a:t> </a:t>
            </a:r>
            <a:r>
              <a:rPr lang="en-US" sz="2800" b="1" dirty="0" err="1"/>
              <a:t>ölçekli</a:t>
            </a:r>
            <a:r>
              <a:rPr lang="en-US" sz="2800" b="1" dirty="0"/>
              <a:t> </a:t>
            </a:r>
            <a:r>
              <a:rPr lang="en-US" sz="2800" b="1" dirty="0" err="1"/>
              <a:t>yerel</a:t>
            </a:r>
            <a:r>
              <a:rPr lang="en-US" sz="2800" b="1" dirty="0"/>
              <a:t> </a:t>
            </a:r>
            <a:r>
              <a:rPr lang="en-US" sz="2800" b="1" dirty="0" err="1"/>
              <a:t>konaklama</a:t>
            </a:r>
            <a:r>
              <a:rPr lang="en-US" sz="2800" b="1" dirty="0"/>
              <a:t> </a:t>
            </a:r>
            <a:r>
              <a:rPr lang="en-US" sz="2800" b="1" dirty="0" err="1"/>
              <a:t>tesisleri</a:t>
            </a:r>
            <a:r>
              <a:rPr lang="en-US" dirty="0"/>
              <a:t> </a:t>
            </a:r>
            <a:r>
              <a:rPr lang="en-US" dirty="0" err="1"/>
              <a:t>yer</a:t>
            </a:r>
            <a:r>
              <a:rPr lang="en-US" dirty="0"/>
              <a:t> </a:t>
            </a:r>
            <a:r>
              <a:rPr lang="en-US" dirty="0" err="1"/>
              <a:t>almaktadır</a:t>
            </a:r>
            <a:r>
              <a:rPr lang="en-US" dirty="0"/>
              <a:t>, </a:t>
            </a:r>
            <a:r>
              <a:rPr lang="en-US" dirty="0" err="1"/>
              <a:t>Yöredeki</a:t>
            </a:r>
            <a:r>
              <a:rPr lang="en-US" dirty="0"/>
              <a:t> </a:t>
            </a:r>
            <a:r>
              <a:rPr lang="en-US" dirty="0" err="1"/>
              <a:t>restoranlar</a:t>
            </a:r>
            <a:r>
              <a:rPr lang="en-US" dirty="0"/>
              <a:t>, </a:t>
            </a:r>
            <a:r>
              <a:rPr lang="en-US" dirty="0" err="1"/>
              <a:t>rehberlik</a:t>
            </a:r>
            <a:r>
              <a:rPr lang="en-US" dirty="0"/>
              <a:t> </a:t>
            </a:r>
            <a:r>
              <a:rPr lang="en-US" dirty="0" err="1"/>
              <a:t>hizmetleri</a:t>
            </a:r>
            <a:r>
              <a:rPr lang="en-US" dirty="0"/>
              <a:t>, </a:t>
            </a:r>
            <a:r>
              <a:rPr lang="en-US" dirty="0" err="1"/>
              <a:t>araç</a:t>
            </a:r>
            <a:r>
              <a:rPr lang="en-US" dirty="0"/>
              <a:t> </a:t>
            </a:r>
            <a:r>
              <a:rPr lang="en-US" dirty="0" err="1"/>
              <a:t>kiralama</a:t>
            </a:r>
            <a:r>
              <a:rPr lang="en-US" dirty="0"/>
              <a:t> </a:t>
            </a:r>
            <a:r>
              <a:rPr lang="en-US" dirty="0" err="1"/>
              <a:t>hizmetleri</a:t>
            </a:r>
            <a:r>
              <a:rPr lang="en-US" dirty="0"/>
              <a:t>, </a:t>
            </a:r>
            <a:r>
              <a:rPr lang="en-US" dirty="0" err="1"/>
              <a:t>ata</a:t>
            </a:r>
            <a:r>
              <a:rPr lang="en-US" dirty="0"/>
              <a:t> </a:t>
            </a:r>
            <a:r>
              <a:rPr lang="en-US" dirty="0" err="1"/>
              <a:t>binme</a:t>
            </a:r>
            <a:r>
              <a:rPr lang="en-US" dirty="0"/>
              <a:t>, </a:t>
            </a:r>
            <a:r>
              <a:rPr lang="en-US" dirty="0" err="1"/>
              <a:t>bisiklet</a:t>
            </a:r>
            <a:r>
              <a:rPr lang="en-US" dirty="0"/>
              <a:t> vb. </a:t>
            </a:r>
            <a:r>
              <a:rPr lang="en-US" dirty="0" err="1"/>
              <a:t>rekreasyon</a:t>
            </a:r>
            <a:r>
              <a:rPr lang="en-US" dirty="0"/>
              <a:t> </a:t>
            </a:r>
            <a:r>
              <a:rPr lang="en-US" dirty="0" err="1"/>
              <a:t>hizmetleri</a:t>
            </a:r>
            <a:r>
              <a:rPr lang="en-US" dirty="0"/>
              <a:t>, </a:t>
            </a:r>
            <a:r>
              <a:rPr lang="en-US" dirty="0" err="1"/>
              <a:t>yerel</a:t>
            </a:r>
            <a:r>
              <a:rPr lang="en-US" dirty="0"/>
              <a:t> </a:t>
            </a:r>
            <a:r>
              <a:rPr lang="en-US" dirty="0" err="1"/>
              <a:t>halkın</a:t>
            </a:r>
            <a:r>
              <a:rPr lang="en-US" dirty="0"/>
              <a:t> </a:t>
            </a:r>
            <a:r>
              <a:rPr lang="en-US" dirty="0" err="1"/>
              <a:t>el</a:t>
            </a:r>
            <a:r>
              <a:rPr lang="en-US" dirty="0"/>
              <a:t> </a:t>
            </a:r>
            <a:r>
              <a:rPr lang="en-US" dirty="0" err="1"/>
              <a:t>sanatlarını</a:t>
            </a:r>
            <a:r>
              <a:rPr lang="en-US" dirty="0"/>
              <a:t> </a:t>
            </a:r>
            <a:r>
              <a:rPr lang="en-US" dirty="0" err="1"/>
              <a:t>ve</a:t>
            </a:r>
            <a:r>
              <a:rPr lang="en-US" dirty="0"/>
              <a:t> </a:t>
            </a:r>
            <a:r>
              <a:rPr lang="en-US" dirty="0" err="1"/>
              <a:t>yerel</a:t>
            </a:r>
            <a:r>
              <a:rPr lang="en-US" dirty="0"/>
              <a:t> </a:t>
            </a:r>
            <a:r>
              <a:rPr lang="en-US" dirty="0" err="1"/>
              <a:t>ürünlerini</a:t>
            </a:r>
            <a:r>
              <a:rPr lang="en-US" dirty="0"/>
              <a:t> </a:t>
            </a:r>
            <a:r>
              <a:rPr lang="en-US" dirty="0" err="1"/>
              <a:t>satabilme</a:t>
            </a:r>
            <a:r>
              <a:rPr lang="en-US" dirty="0"/>
              <a:t> </a:t>
            </a:r>
            <a:r>
              <a:rPr lang="en-US" dirty="0" err="1"/>
              <a:t>olanağı</a:t>
            </a:r>
            <a:r>
              <a:rPr lang="en-US" dirty="0"/>
              <a:t> </a:t>
            </a:r>
            <a:r>
              <a:rPr lang="en-US" dirty="0" err="1"/>
              <a:t>ekoturizm</a:t>
            </a:r>
            <a:r>
              <a:rPr lang="en-US" dirty="0"/>
              <a:t> </a:t>
            </a:r>
            <a:r>
              <a:rPr lang="en-US" dirty="0" err="1"/>
              <a:t>ürününü</a:t>
            </a:r>
            <a:r>
              <a:rPr lang="en-US" dirty="0"/>
              <a:t> </a:t>
            </a:r>
            <a:r>
              <a:rPr lang="en-US" dirty="0" err="1"/>
              <a:t>tamamlayan</a:t>
            </a:r>
            <a:r>
              <a:rPr lang="en-US" dirty="0"/>
              <a:t> </a:t>
            </a:r>
            <a:r>
              <a:rPr lang="en-US" dirty="0" err="1"/>
              <a:t>diğer</a:t>
            </a:r>
            <a:r>
              <a:rPr lang="en-US" dirty="0"/>
              <a:t> </a:t>
            </a:r>
            <a:r>
              <a:rPr lang="en-US" dirty="0" err="1"/>
              <a:t>unsurlardır</a:t>
            </a:r>
            <a:r>
              <a:rPr lang="en-US" dirty="0"/>
              <a:t>, Bu </a:t>
            </a:r>
            <a:r>
              <a:rPr lang="en-US" dirty="0" err="1"/>
              <a:t>unsurlardan</a:t>
            </a:r>
            <a:r>
              <a:rPr lang="en-US" dirty="0"/>
              <a:t> </a:t>
            </a:r>
            <a:r>
              <a:rPr lang="en-US" dirty="0" err="1"/>
              <a:t>özellikle</a:t>
            </a:r>
            <a:r>
              <a:rPr lang="en-US" dirty="0"/>
              <a:t> tur </a:t>
            </a:r>
            <a:r>
              <a:rPr lang="en-US" dirty="0" err="1"/>
              <a:t>operatörleri</a:t>
            </a:r>
            <a:r>
              <a:rPr lang="en-US" dirty="0"/>
              <a:t> </a:t>
            </a:r>
            <a:r>
              <a:rPr lang="en-US" dirty="0" err="1"/>
              <a:t>ve</a:t>
            </a:r>
            <a:r>
              <a:rPr lang="en-US" dirty="0"/>
              <a:t> </a:t>
            </a:r>
            <a:r>
              <a:rPr lang="en-US" dirty="0" err="1"/>
              <a:t>seyahat</a:t>
            </a:r>
            <a:r>
              <a:rPr lang="en-US" dirty="0"/>
              <a:t> </a:t>
            </a:r>
            <a:r>
              <a:rPr lang="en-US" dirty="0" err="1"/>
              <a:t>acentaları</a:t>
            </a:r>
            <a:r>
              <a:rPr lang="en-US" dirty="0"/>
              <a:t> </a:t>
            </a:r>
            <a:r>
              <a:rPr lang="en-US" dirty="0" err="1"/>
              <a:t>ile</a:t>
            </a:r>
            <a:r>
              <a:rPr lang="en-US" dirty="0"/>
              <a:t> </a:t>
            </a:r>
            <a:r>
              <a:rPr lang="en-US" dirty="0" err="1"/>
              <a:t>ekoturizme</a:t>
            </a:r>
            <a:r>
              <a:rPr lang="en-US" dirty="0"/>
              <a:t> </a:t>
            </a:r>
            <a:r>
              <a:rPr lang="en-US" dirty="0" err="1"/>
              <a:t>yönelik</a:t>
            </a:r>
            <a:r>
              <a:rPr lang="en-US" dirty="0"/>
              <a:t> </a:t>
            </a:r>
            <a:r>
              <a:rPr lang="en-US" dirty="0" err="1"/>
              <a:t>faaliyet</a:t>
            </a:r>
            <a:r>
              <a:rPr lang="en-US" dirty="0"/>
              <a:t> </a:t>
            </a:r>
            <a:r>
              <a:rPr lang="en-US" dirty="0" err="1"/>
              <a:t>gösteren</a:t>
            </a:r>
            <a:r>
              <a:rPr lang="en-US" dirty="0"/>
              <a:t> </a:t>
            </a:r>
            <a:r>
              <a:rPr lang="en-US" dirty="0" err="1"/>
              <a:t>konaklama</a:t>
            </a:r>
            <a:r>
              <a:rPr lang="en-US" dirty="0"/>
              <a:t> </a:t>
            </a:r>
            <a:r>
              <a:rPr lang="en-US" dirty="0" err="1"/>
              <a:t>tesisleri</a:t>
            </a:r>
            <a:r>
              <a:rPr lang="en-US" dirty="0"/>
              <a:t> </a:t>
            </a:r>
            <a:r>
              <a:rPr lang="en-US" dirty="0" err="1"/>
              <a:t>üzerinde</a:t>
            </a:r>
            <a:r>
              <a:rPr lang="en-US" dirty="0"/>
              <a:t> </a:t>
            </a:r>
            <a:r>
              <a:rPr lang="en-US" dirty="0" err="1"/>
              <a:t>durulmuştur</a:t>
            </a:r>
            <a:r>
              <a:rPr lang="tr-TR" dirty="0"/>
              <a:t>.</a:t>
            </a:r>
          </a:p>
        </p:txBody>
      </p:sp>
    </p:spTree>
    <p:extLst>
      <p:ext uri="{BB962C8B-B14F-4D97-AF65-F5344CB8AC3E}">
        <p14:creationId xmlns:p14="http://schemas.microsoft.com/office/powerpoint/2010/main" val="22669141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427"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7428" name="Color Fill">
            <a:extLst>
              <a:ext uri="{FF2B5EF4-FFF2-40B4-BE49-F238E27FC236}">
                <a16:creationId xmlns:a16="http://schemas.microsoft.com/office/drawing/2014/main" id="{A8A68745-355E-4D81-AA5F-942C71082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17429" name="Graphic 9">
            <a:extLst>
              <a:ext uri="{FF2B5EF4-FFF2-40B4-BE49-F238E27FC236}">
                <a16:creationId xmlns:a16="http://schemas.microsoft.com/office/drawing/2014/main" id="{61D32E23-CD34-4C85-8167-14669FD3E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1818" y="16444"/>
            <a:ext cx="6893328" cy="6846993"/>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dirty="0"/>
          </a:p>
        </p:txBody>
      </p:sp>
      <p:sp>
        <p:nvSpPr>
          <p:cNvPr id="17430"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3" name="İçerik Yer Tutucusu 2">
            <a:extLst>
              <a:ext uri="{FF2B5EF4-FFF2-40B4-BE49-F238E27FC236}">
                <a16:creationId xmlns:a16="http://schemas.microsoft.com/office/drawing/2014/main" id="{90485FE0-3D5D-E2F6-598E-3D4DF283DF5D}"/>
              </a:ext>
            </a:extLst>
          </p:cNvPr>
          <p:cNvSpPr>
            <a:spLocks noGrp="1"/>
          </p:cNvSpPr>
          <p:nvPr>
            <p:ph idx="1"/>
          </p:nvPr>
        </p:nvSpPr>
        <p:spPr>
          <a:xfrm>
            <a:off x="651089" y="1391265"/>
            <a:ext cx="4640729" cy="3887585"/>
          </a:xfrm>
        </p:spPr>
        <p:txBody>
          <a:bodyPr>
            <a:normAutofit/>
          </a:bodyPr>
          <a:lstStyle/>
          <a:p>
            <a:pPr algn="just">
              <a:lnSpc>
                <a:spcPct val="150000"/>
              </a:lnSpc>
            </a:pPr>
            <a:r>
              <a:rPr lang="en-US" sz="2400" dirty="0" err="1"/>
              <a:t>Dünyaca</a:t>
            </a:r>
            <a:r>
              <a:rPr lang="en-US" sz="2400" dirty="0"/>
              <a:t> </a:t>
            </a:r>
            <a:r>
              <a:rPr lang="en-US" sz="2400" dirty="0" err="1"/>
              <a:t>ünlü</a:t>
            </a:r>
            <a:r>
              <a:rPr lang="en-US" sz="2400" dirty="0"/>
              <a:t> </a:t>
            </a:r>
            <a:r>
              <a:rPr lang="en-US" sz="2400" dirty="0" err="1"/>
              <a:t>İznik</a:t>
            </a:r>
            <a:r>
              <a:rPr lang="en-US" sz="2400" dirty="0"/>
              <a:t> </a:t>
            </a:r>
            <a:r>
              <a:rPr lang="en-US" sz="2400" dirty="0" err="1"/>
              <a:t>Çini'sine</a:t>
            </a:r>
            <a:r>
              <a:rPr lang="en-US" sz="2400" dirty="0"/>
              <a:t> </a:t>
            </a:r>
            <a:r>
              <a:rPr lang="en-US" sz="2400" dirty="0" err="1"/>
              <a:t>sahip</a:t>
            </a:r>
            <a:r>
              <a:rPr lang="en-US" sz="2400" dirty="0"/>
              <a:t> </a:t>
            </a:r>
            <a:r>
              <a:rPr lang="en-US" sz="2400" dirty="0" err="1"/>
              <a:t>çıkılarak</a:t>
            </a:r>
            <a:r>
              <a:rPr lang="en-US" sz="2400" dirty="0"/>
              <a:t>, 300 </a:t>
            </a:r>
            <a:r>
              <a:rPr lang="en-US" sz="2400" dirty="0" err="1"/>
              <a:t>yıl</a:t>
            </a:r>
            <a:r>
              <a:rPr lang="en-US" sz="2400" dirty="0"/>
              <a:t> </a:t>
            </a:r>
            <a:r>
              <a:rPr lang="en-US" sz="2400" dirty="0" err="1"/>
              <a:t>sonra</a:t>
            </a:r>
            <a:r>
              <a:rPr lang="en-US" sz="2400" dirty="0"/>
              <a:t> </a:t>
            </a:r>
            <a:r>
              <a:rPr lang="en-US" sz="2400" dirty="0" err="1"/>
              <a:t>yeniden</a:t>
            </a:r>
            <a:r>
              <a:rPr lang="en-US" sz="2400" dirty="0"/>
              <a:t> </a:t>
            </a:r>
            <a:r>
              <a:rPr lang="en-US" sz="2400" dirty="0" err="1"/>
              <a:t>Çini</a:t>
            </a:r>
            <a:r>
              <a:rPr lang="en-US" sz="2400" dirty="0"/>
              <a:t> </a:t>
            </a:r>
            <a:r>
              <a:rPr lang="en-US" sz="2400" dirty="0" err="1"/>
              <a:t>atölyeleri</a:t>
            </a:r>
            <a:r>
              <a:rPr lang="en-US" sz="2400" dirty="0"/>
              <a:t> </a:t>
            </a:r>
            <a:r>
              <a:rPr lang="en-US" sz="2400" dirty="0" err="1"/>
              <a:t>kurulmuştur</a:t>
            </a:r>
            <a:r>
              <a:rPr lang="en-US" sz="2400" dirty="0"/>
              <a:t>. </a:t>
            </a:r>
            <a:r>
              <a:rPr lang="en-US" sz="2400" dirty="0" err="1"/>
              <a:t>Böylece</a:t>
            </a:r>
            <a:r>
              <a:rPr lang="en-US" sz="2400" dirty="0"/>
              <a:t> </a:t>
            </a:r>
            <a:r>
              <a:rPr lang="en-US" sz="2400" dirty="0" err="1"/>
              <a:t>sanatsal</a:t>
            </a:r>
            <a:r>
              <a:rPr lang="en-US" sz="2400" dirty="0"/>
              <a:t> </a:t>
            </a:r>
            <a:r>
              <a:rPr lang="en-US" sz="2400" dirty="0" err="1"/>
              <a:t>mirasın</a:t>
            </a:r>
            <a:r>
              <a:rPr lang="en-US" sz="2400" dirty="0"/>
              <a:t> </a:t>
            </a:r>
            <a:r>
              <a:rPr lang="en-US" sz="2400" dirty="0" err="1"/>
              <a:t>sürdürülebilir</a:t>
            </a:r>
            <a:r>
              <a:rPr lang="en-US" sz="2400" dirty="0"/>
              <a:t> </a:t>
            </a:r>
            <a:r>
              <a:rPr lang="en-US" sz="2400" dirty="0" err="1"/>
              <a:t>olması</a:t>
            </a:r>
            <a:r>
              <a:rPr lang="en-US" sz="2400" dirty="0"/>
              <a:t> </a:t>
            </a:r>
            <a:r>
              <a:rPr lang="en-US" sz="2400" dirty="0" err="1"/>
              <a:t>sağlanmış</a:t>
            </a:r>
            <a:r>
              <a:rPr lang="en-US" sz="2400" dirty="0"/>
              <a:t>, </a:t>
            </a:r>
            <a:r>
              <a:rPr lang="en-US" sz="2400" dirty="0" err="1"/>
              <a:t>kültür</a:t>
            </a:r>
            <a:r>
              <a:rPr lang="en-US" sz="2400" dirty="0"/>
              <a:t> </a:t>
            </a:r>
            <a:r>
              <a:rPr lang="en-US" sz="2400" dirty="0" err="1"/>
              <a:t>turizmi</a:t>
            </a:r>
            <a:r>
              <a:rPr lang="en-US" sz="2400" dirty="0"/>
              <a:t> </a:t>
            </a:r>
            <a:r>
              <a:rPr lang="en-US" sz="2400" dirty="0" err="1"/>
              <a:t>için</a:t>
            </a:r>
            <a:r>
              <a:rPr lang="en-US" sz="2400" dirty="0"/>
              <a:t> </a:t>
            </a:r>
            <a:r>
              <a:rPr lang="en-US" sz="2400" dirty="0" err="1"/>
              <a:t>önemli</a:t>
            </a:r>
            <a:r>
              <a:rPr lang="en-US" sz="2400" dirty="0"/>
              <a:t> </a:t>
            </a:r>
            <a:r>
              <a:rPr lang="en-US" sz="2400" dirty="0" err="1"/>
              <a:t>bir</a:t>
            </a:r>
            <a:r>
              <a:rPr lang="en-US" sz="2400" dirty="0"/>
              <a:t> </a:t>
            </a:r>
            <a:r>
              <a:rPr lang="en-US" sz="2400" dirty="0" err="1"/>
              <a:t>kaynak</a:t>
            </a:r>
            <a:r>
              <a:rPr lang="en-US" sz="2400" dirty="0"/>
              <a:t> </a:t>
            </a:r>
            <a:r>
              <a:rPr lang="en-US" sz="2400" dirty="0" err="1"/>
              <a:t>yeniden</a:t>
            </a:r>
            <a:r>
              <a:rPr lang="en-US" sz="2400" dirty="0"/>
              <a:t> </a:t>
            </a:r>
            <a:r>
              <a:rPr lang="en-US" sz="2400" dirty="0" err="1"/>
              <a:t>hayat</a:t>
            </a:r>
            <a:r>
              <a:rPr lang="en-US" sz="2400" dirty="0"/>
              <a:t> </a:t>
            </a:r>
            <a:r>
              <a:rPr lang="en-US" sz="2400" dirty="0" err="1"/>
              <a:t>bulmuştur</a:t>
            </a:r>
            <a:r>
              <a:rPr lang="en-US" sz="2400" dirty="0"/>
              <a:t>.</a:t>
            </a:r>
            <a:endParaRPr lang="tr-TR" sz="2400" dirty="0"/>
          </a:p>
        </p:txBody>
      </p:sp>
      <p:pic>
        <p:nvPicPr>
          <p:cNvPr id="17410" name="Picture 2" descr="İznik Çinisi - Bursa'yı Gezmek">
            <a:extLst>
              <a:ext uri="{FF2B5EF4-FFF2-40B4-BE49-F238E27FC236}">
                <a16:creationId xmlns:a16="http://schemas.microsoft.com/office/drawing/2014/main" id="{8BA57C4C-724B-11B0-9413-CA181D5702C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29388" y="1943561"/>
            <a:ext cx="4659872" cy="3100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2285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C0EA8D-EE98-F896-8ED0-B1B10782ACD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65026BB-85C9-E6C6-60E1-5A059E00446C}"/>
              </a:ext>
            </a:extLst>
          </p:cNvPr>
          <p:cNvSpPr>
            <a:spLocks noGrp="1"/>
          </p:cNvSpPr>
          <p:nvPr>
            <p:ph idx="1"/>
          </p:nvPr>
        </p:nvSpPr>
        <p:spPr/>
        <p:txBody>
          <a:bodyPr/>
          <a:lstStyle/>
          <a:p>
            <a:pPr algn="just">
              <a:lnSpc>
                <a:spcPct val="150000"/>
              </a:lnSpc>
            </a:pPr>
            <a:r>
              <a:rPr lang="en-US" dirty="0" err="1"/>
              <a:t>Yerel</a:t>
            </a:r>
            <a:r>
              <a:rPr lang="en-US" dirty="0"/>
              <a:t> </a:t>
            </a:r>
            <a:r>
              <a:rPr lang="en-US" dirty="0" err="1"/>
              <a:t>Gündem</a:t>
            </a:r>
            <a:r>
              <a:rPr lang="en-US" dirty="0"/>
              <a:t> 21 </a:t>
            </a:r>
            <a:r>
              <a:rPr lang="en-US" dirty="0" err="1"/>
              <a:t>kapsamında</a:t>
            </a:r>
            <a:r>
              <a:rPr lang="en-US" dirty="0"/>
              <a:t> </a:t>
            </a:r>
            <a:r>
              <a:rPr lang="en-US" dirty="0" err="1"/>
              <a:t>oluşturulan</a:t>
            </a:r>
            <a:r>
              <a:rPr lang="en-US" dirty="0"/>
              <a:t> </a:t>
            </a:r>
            <a:r>
              <a:rPr lang="en-US" dirty="0" err="1"/>
              <a:t>çalışma</a:t>
            </a:r>
            <a:r>
              <a:rPr lang="en-US" dirty="0"/>
              <a:t> </a:t>
            </a:r>
            <a:r>
              <a:rPr lang="tr-TR" dirty="0"/>
              <a:t>gruplarından turizm</a:t>
            </a:r>
            <a:r>
              <a:rPr lang="en-US" dirty="0"/>
              <a:t> </a:t>
            </a:r>
            <a:r>
              <a:rPr lang="en-US" dirty="0" err="1"/>
              <a:t>ve</a:t>
            </a:r>
            <a:r>
              <a:rPr lang="en-US" dirty="0"/>
              <a:t> </a:t>
            </a:r>
            <a:r>
              <a:rPr lang="en-US" dirty="0" err="1"/>
              <a:t>çevre</a:t>
            </a:r>
            <a:r>
              <a:rPr lang="en-US" dirty="0"/>
              <a:t> g</a:t>
            </a:r>
            <a:r>
              <a:rPr lang="tr-TR" dirty="0" err="1"/>
              <a:t>rupları</a:t>
            </a:r>
            <a:r>
              <a:rPr lang="en-US" dirty="0"/>
              <a:t> </a:t>
            </a:r>
            <a:r>
              <a:rPr lang="en-US" dirty="0" err="1"/>
              <a:t>ile</a:t>
            </a:r>
            <a:r>
              <a:rPr lang="en-US" dirty="0"/>
              <a:t> </a:t>
            </a:r>
            <a:r>
              <a:rPr lang="en-US" dirty="0" err="1"/>
              <a:t>oluşturulan</a:t>
            </a:r>
            <a:r>
              <a:rPr lang="en-US" dirty="0"/>
              <a:t> </a:t>
            </a:r>
            <a:r>
              <a:rPr lang="en-US" dirty="0" err="1"/>
              <a:t>turizm</a:t>
            </a:r>
            <a:r>
              <a:rPr lang="en-US" dirty="0"/>
              <a:t> </a:t>
            </a:r>
            <a:r>
              <a:rPr lang="en-US" dirty="0" err="1"/>
              <a:t>komitesi</a:t>
            </a:r>
            <a:r>
              <a:rPr lang="en-US" dirty="0"/>
              <a:t>, </a:t>
            </a:r>
            <a:r>
              <a:rPr lang="en-US" dirty="0" err="1"/>
              <a:t>ilçedeki</a:t>
            </a:r>
            <a:r>
              <a:rPr lang="en-US" dirty="0"/>
              <a:t> </a:t>
            </a:r>
            <a:r>
              <a:rPr lang="en-US" dirty="0" err="1"/>
              <a:t>faaliye</a:t>
            </a:r>
            <a:r>
              <a:rPr lang="tr-TR" dirty="0" err="1"/>
              <a:t>tl</a:t>
            </a:r>
            <a:r>
              <a:rPr lang="en-US" dirty="0" err="1"/>
              <a:t>erini</a:t>
            </a:r>
            <a:r>
              <a:rPr lang="en-US" dirty="0"/>
              <a:t> </a:t>
            </a:r>
            <a:r>
              <a:rPr lang="en-US" dirty="0" err="1"/>
              <a:t>yönlendirmektedir</a:t>
            </a:r>
            <a:r>
              <a:rPr lang="en-US" dirty="0"/>
              <a:t>. </a:t>
            </a:r>
            <a:r>
              <a:rPr lang="en-US" dirty="0" err="1"/>
              <a:t>Gençlik</a:t>
            </a:r>
            <a:r>
              <a:rPr lang="en-US" dirty="0"/>
              <a:t> </a:t>
            </a:r>
            <a:r>
              <a:rPr lang="en-US" dirty="0" err="1"/>
              <a:t>meclisinin</a:t>
            </a:r>
            <a:r>
              <a:rPr lang="en-US" dirty="0"/>
              <a:t> de </a:t>
            </a:r>
            <a:r>
              <a:rPr lang="en-US" dirty="0" err="1"/>
              <a:t>katılımı</a:t>
            </a:r>
            <a:r>
              <a:rPr lang="en-US" dirty="0"/>
              <a:t> </a:t>
            </a:r>
            <a:r>
              <a:rPr lang="en-US" dirty="0" err="1"/>
              <a:t>ile</a:t>
            </a:r>
            <a:r>
              <a:rPr lang="en-US" dirty="0"/>
              <a:t> </a:t>
            </a:r>
            <a:r>
              <a:rPr lang="en-US" dirty="0" err="1"/>
              <a:t>İznik</a:t>
            </a:r>
            <a:r>
              <a:rPr lang="tr-TR" dirty="0"/>
              <a:t>’in</a:t>
            </a:r>
            <a:r>
              <a:rPr lang="en-US" dirty="0"/>
              <a:t> </a:t>
            </a:r>
            <a:r>
              <a:rPr lang="en-US" dirty="0" err="1"/>
              <a:t>sürdünülebilir</a:t>
            </a:r>
            <a:r>
              <a:rPr lang="en-US" dirty="0"/>
              <a:t> </a:t>
            </a:r>
            <a:r>
              <a:rPr lang="en-US" dirty="0" err="1"/>
              <a:t>turizm</a:t>
            </a:r>
            <a:r>
              <a:rPr lang="en-US" dirty="0"/>
              <a:t> </a:t>
            </a:r>
            <a:r>
              <a:rPr lang="en-US" dirty="0" err="1"/>
              <a:t>eylem</a:t>
            </a:r>
            <a:r>
              <a:rPr lang="en-US" dirty="0"/>
              <a:t> </a:t>
            </a:r>
            <a:r>
              <a:rPr lang="en-US" dirty="0" err="1"/>
              <a:t>planı</a:t>
            </a:r>
            <a:r>
              <a:rPr lang="en-US" dirty="0"/>
              <a:t> </a:t>
            </a:r>
            <a:r>
              <a:rPr lang="en-US" dirty="0" err="1"/>
              <a:t>oluşturulmuştur</a:t>
            </a:r>
            <a:endParaRPr lang="tr-TR" dirty="0"/>
          </a:p>
        </p:txBody>
      </p:sp>
    </p:spTree>
    <p:extLst>
      <p:ext uri="{BB962C8B-B14F-4D97-AF65-F5344CB8AC3E}">
        <p14:creationId xmlns:p14="http://schemas.microsoft.com/office/powerpoint/2010/main" val="18463959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439" name="Background Fill">
            <a:extLst>
              <a:ext uri="{FF2B5EF4-FFF2-40B4-BE49-F238E27FC236}">
                <a16:creationId xmlns:a16="http://schemas.microsoft.com/office/drawing/2014/main" id="{03AE087C-11E2-4305-9282-D7F122FE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18434" name="Picture 2" descr="Süleyman Paşa Medresesi – Birçok Medeniyete Ev Sahipliği Yapan Güzel Yer;  İZNİK">
            <a:extLst>
              <a:ext uri="{FF2B5EF4-FFF2-40B4-BE49-F238E27FC236}">
                <a16:creationId xmlns:a16="http://schemas.microsoft.com/office/drawing/2014/main" id="{968EF142-CD56-54FD-BDD4-D86D867BDB88}"/>
              </a:ext>
            </a:extLst>
          </p:cNvPr>
          <p:cNvPicPr>
            <a:picLocks noChangeAspect="1" noChangeArrowheads="1"/>
          </p:cNvPicPr>
          <p:nvPr/>
        </p:nvPicPr>
        <p:blipFill>
          <a:blip r:embed="rId2">
            <a:alphaModFix amt="60000"/>
            <a:extLst>
              <a:ext uri="{28A0092B-C50C-407E-A947-70E740481C1C}">
                <a14:useLocalDpi xmlns:a14="http://schemas.microsoft.com/office/drawing/2010/main" val="0"/>
              </a:ext>
            </a:extLst>
          </a:blip>
          <a:srcRect r="-1" b="11742"/>
          <a:stretch>
            <a:fillRect/>
          </a:stretch>
        </p:blipFill>
        <p:spPr bwMode="auto">
          <a:xfrm>
            <a:off x="0" y="-34633"/>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a:extLst>
              <a:ext uri="{FF2B5EF4-FFF2-40B4-BE49-F238E27FC236}">
                <a16:creationId xmlns:a16="http://schemas.microsoft.com/office/drawing/2014/main" id="{B25F32BD-E10B-3A07-6A71-32967C23B5B6}"/>
              </a:ext>
            </a:extLst>
          </p:cNvPr>
          <p:cNvSpPr>
            <a:spLocks noGrp="1"/>
          </p:cNvSpPr>
          <p:nvPr>
            <p:ph type="title"/>
          </p:nvPr>
        </p:nvSpPr>
        <p:spPr>
          <a:xfrm>
            <a:off x="457200" y="668049"/>
            <a:ext cx="7685037" cy="1325563"/>
          </a:xfrm>
        </p:spPr>
        <p:txBody>
          <a:bodyPr>
            <a:normAutofit/>
          </a:bodyPr>
          <a:lstStyle/>
          <a:p>
            <a:endParaRPr lang="tr-TR">
              <a:solidFill>
                <a:srgbClr val="FFFFFF"/>
              </a:solidFill>
            </a:endParaRPr>
          </a:p>
        </p:txBody>
      </p:sp>
      <p:sp>
        <p:nvSpPr>
          <p:cNvPr id="3" name="İçerik Yer Tutucusu 2">
            <a:extLst>
              <a:ext uri="{FF2B5EF4-FFF2-40B4-BE49-F238E27FC236}">
                <a16:creationId xmlns:a16="http://schemas.microsoft.com/office/drawing/2014/main" id="{E2991D1C-768A-4A7A-A80D-D6BA76A682EF}"/>
              </a:ext>
            </a:extLst>
          </p:cNvPr>
          <p:cNvSpPr>
            <a:spLocks noGrp="1"/>
          </p:cNvSpPr>
          <p:nvPr>
            <p:ph idx="1"/>
          </p:nvPr>
        </p:nvSpPr>
        <p:spPr>
          <a:xfrm>
            <a:off x="457200" y="2096713"/>
            <a:ext cx="7685037" cy="4080250"/>
          </a:xfrm>
        </p:spPr>
        <p:txBody>
          <a:bodyPr>
            <a:normAutofit/>
          </a:bodyPr>
          <a:lstStyle/>
          <a:p>
            <a:pPr algn="just">
              <a:lnSpc>
                <a:spcPct val="150000"/>
              </a:lnSpc>
            </a:pPr>
            <a:r>
              <a:rPr lang="en-US" sz="2400" b="1" dirty="0">
                <a:solidFill>
                  <a:srgbClr val="FFFFFF"/>
                </a:solidFill>
              </a:rPr>
              <a:t>Özel </a:t>
            </a:r>
            <a:r>
              <a:rPr lang="en-US" sz="2400" b="1" dirty="0" err="1">
                <a:solidFill>
                  <a:srgbClr val="FFFFFF"/>
                </a:solidFill>
              </a:rPr>
              <a:t>sektör</a:t>
            </a:r>
            <a:r>
              <a:rPr lang="en-US" sz="2400" b="1" dirty="0">
                <a:solidFill>
                  <a:srgbClr val="FFFFFF"/>
                </a:solidFill>
              </a:rPr>
              <a:t>, </a:t>
            </a:r>
            <a:r>
              <a:rPr lang="en-US" sz="2400" b="1" dirty="0" err="1">
                <a:solidFill>
                  <a:srgbClr val="FFFFFF"/>
                </a:solidFill>
              </a:rPr>
              <a:t>yerel</a:t>
            </a:r>
            <a:r>
              <a:rPr lang="en-US" sz="2400" b="1" dirty="0">
                <a:solidFill>
                  <a:srgbClr val="FFFFFF"/>
                </a:solidFill>
              </a:rPr>
              <a:t> </a:t>
            </a:r>
            <a:r>
              <a:rPr lang="en-US" sz="2400" b="1" dirty="0" err="1">
                <a:solidFill>
                  <a:srgbClr val="FFFFFF"/>
                </a:solidFill>
              </a:rPr>
              <a:t>yönetim</a:t>
            </a:r>
            <a:r>
              <a:rPr lang="en-US" sz="2400" b="1" dirty="0">
                <a:solidFill>
                  <a:srgbClr val="FFFFFF"/>
                </a:solidFill>
              </a:rPr>
              <a:t> </a:t>
            </a:r>
            <a:r>
              <a:rPr lang="en-US" sz="2400" b="1" dirty="0" err="1">
                <a:solidFill>
                  <a:srgbClr val="FFFFFF"/>
                </a:solidFill>
              </a:rPr>
              <a:t>ve</a:t>
            </a:r>
            <a:r>
              <a:rPr lang="en-US" sz="2400" b="1" dirty="0">
                <a:solidFill>
                  <a:srgbClr val="FFFFFF"/>
                </a:solidFill>
              </a:rPr>
              <a:t> </a:t>
            </a:r>
            <a:r>
              <a:rPr lang="en-US" sz="2400" b="1" dirty="0" err="1">
                <a:solidFill>
                  <a:srgbClr val="FFFFFF"/>
                </a:solidFill>
              </a:rPr>
              <a:t>Yerel</a:t>
            </a:r>
            <a:r>
              <a:rPr lang="en-US" sz="2400" b="1" dirty="0">
                <a:solidFill>
                  <a:srgbClr val="FFFFFF"/>
                </a:solidFill>
              </a:rPr>
              <a:t> </a:t>
            </a:r>
            <a:r>
              <a:rPr lang="en-US" sz="2400" b="1" dirty="0" err="1">
                <a:solidFill>
                  <a:srgbClr val="FFFFFF"/>
                </a:solidFill>
              </a:rPr>
              <a:t>Gündem</a:t>
            </a:r>
            <a:r>
              <a:rPr lang="en-US" sz="2400" b="1" dirty="0">
                <a:solidFill>
                  <a:srgbClr val="FFFFFF"/>
                </a:solidFill>
              </a:rPr>
              <a:t> 21 </a:t>
            </a:r>
            <a:r>
              <a:rPr lang="en-US" sz="2400" b="1" dirty="0" err="1">
                <a:solidFill>
                  <a:srgbClr val="FFFFFF"/>
                </a:solidFill>
              </a:rPr>
              <a:t>birlikteliği</a:t>
            </a:r>
            <a:r>
              <a:rPr lang="en-US" sz="2400" b="1" dirty="0">
                <a:solidFill>
                  <a:srgbClr val="FFFFFF"/>
                </a:solidFill>
              </a:rPr>
              <a:t> </a:t>
            </a:r>
            <a:r>
              <a:rPr lang="en-US" sz="2400" b="1" dirty="0" err="1">
                <a:solidFill>
                  <a:srgbClr val="FFFFFF"/>
                </a:solidFill>
              </a:rPr>
              <a:t>ile</a:t>
            </a:r>
            <a:r>
              <a:rPr lang="en-US" sz="2400" b="1" dirty="0">
                <a:solidFill>
                  <a:srgbClr val="FFFFFF"/>
                </a:solidFill>
              </a:rPr>
              <a:t> </a:t>
            </a:r>
            <a:r>
              <a:rPr lang="en-US" sz="2400" b="1" dirty="0" err="1">
                <a:solidFill>
                  <a:srgbClr val="FFFFFF"/>
                </a:solidFill>
              </a:rPr>
              <a:t>Osmanlı'nın</a:t>
            </a:r>
            <a:r>
              <a:rPr lang="en-US" sz="2400" b="1" dirty="0">
                <a:solidFill>
                  <a:srgbClr val="FFFFFF"/>
                </a:solidFill>
              </a:rPr>
              <a:t> ilk </a:t>
            </a:r>
            <a:r>
              <a:rPr lang="en-US" sz="2400" b="1" dirty="0" err="1">
                <a:solidFill>
                  <a:srgbClr val="FFFFFF"/>
                </a:solidFill>
              </a:rPr>
              <a:t>medresesi</a:t>
            </a:r>
            <a:r>
              <a:rPr lang="en-US" sz="2400" b="1" dirty="0">
                <a:solidFill>
                  <a:srgbClr val="FFFFFF"/>
                </a:solidFill>
              </a:rPr>
              <a:t> </a:t>
            </a:r>
            <a:r>
              <a:rPr lang="en-US" sz="2400" b="1" dirty="0" err="1">
                <a:solidFill>
                  <a:srgbClr val="FFFFFF"/>
                </a:solidFill>
              </a:rPr>
              <a:t>olan</a:t>
            </a:r>
            <a:r>
              <a:rPr lang="en-US" sz="2400" b="1" dirty="0">
                <a:solidFill>
                  <a:srgbClr val="FFFFFF"/>
                </a:solidFill>
              </a:rPr>
              <a:t> Süleyman </a:t>
            </a:r>
            <a:r>
              <a:rPr lang="en-US" sz="2400" b="1" dirty="0" err="1">
                <a:solidFill>
                  <a:srgbClr val="FFFFFF"/>
                </a:solidFill>
              </a:rPr>
              <a:t>Paşa</a:t>
            </a:r>
            <a:r>
              <a:rPr lang="en-US" sz="2400" b="1" dirty="0">
                <a:solidFill>
                  <a:srgbClr val="FFFFFF"/>
                </a:solidFill>
              </a:rPr>
              <a:t> </a:t>
            </a:r>
            <a:r>
              <a:rPr lang="en-US" sz="2400" b="1" dirty="0" err="1">
                <a:solidFill>
                  <a:srgbClr val="FFFFFF"/>
                </a:solidFill>
              </a:rPr>
              <a:t>Medresesi</a:t>
            </a:r>
            <a:r>
              <a:rPr lang="en-US" sz="2400" b="1" dirty="0">
                <a:solidFill>
                  <a:srgbClr val="FFFFFF"/>
                </a:solidFill>
              </a:rPr>
              <a:t>, </a:t>
            </a:r>
            <a:r>
              <a:rPr lang="en-US" sz="2400" b="1" dirty="0" err="1">
                <a:solidFill>
                  <a:srgbClr val="FFFFFF"/>
                </a:solidFill>
              </a:rPr>
              <a:t>turizm</a:t>
            </a:r>
            <a:r>
              <a:rPr lang="en-US" sz="2400" b="1" dirty="0">
                <a:solidFill>
                  <a:srgbClr val="FFFFFF"/>
                </a:solidFill>
              </a:rPr>
              <a:t> </a:t>
            </a:r>
            <a:r>
              <a:rPr lang="en-US" sz="2400" b="1" dirty="0" err="1">
                <a:solidFill>
                  <a:srgbClr val="FFFFFF"/>
                </a:solidFill>
              </a:rPr>
              <a:t>amaçlı</a:t>
            </a:r>
            <a:r>
              <a:rPr lang="en-US" sz="2400" b="1" dirty="0">
                <a:solidFill>
                  <a:srgbClr val="FFFFFF"/>
                </a:solidFill>
              </a:rPr>
              <a:t> "</a:t>
            </a:r>
            <a:r>
              <a:rPr lang="en-US" sz="2400" b="1" dirty="0" err="1">
                <a:solidFill>
                  <a:srgbClr val="FFFFFF"/>
                </a:solidFill>
              </a:rPr>
              <a:t>Çiniciler</a:t>
            </a:r>
            <a:r>
              <a:rPr lang="en-US" sz="2400" b="1" dirty="0">
                <a:solidFill>
                  <a:srgbClr val="FFFFFF"/>
                </a:solidFill>
              </a:rPr>
              <a:t> </a:t>
            </a:r>
            <a:r>
              <a:rPr lang="en-US" sz="2400" b="1" dirty="0" err="1">
                <a:solidFill>
                  <a:srgbClr val="FFFFFF"/>
                </a:solidFill>
              </a:rPr>
              <a:t>Çarşısı</a:t>
            </a:r>
            <a:r>
              <a:rPr lang="en-US" sz="2400" b="1" dirty="0">
                <a:solidFill>
                  <a:srgbClr val="FFFFFF"/>
                </a:solidFill>
              </a:rPr>
              <a:t>” </a:t>
            </a:r>
            <a:r>
              <a:rPr lang="en-US" sz="2400" b="1" dirty="0" err="1">
                <a:solidFill>
                  <a:srgbClr val="FFFFFF"/>
                </a:solidFill>
              </a:rPr>
              <a:t>haline</a:t>
            </a:r>
            <a:r>
              <a:rPr lang="en-US" sz="2400" b="1" dirty="0">
                <a:solidFill>
                  <a:srgbClr val="FFFFFF"/>
                </a:solidFill>
              </a:rPr>
              <a:t> </a:t>
            </a:r>
            <a:r>
              <a:rPr lang="en-US" sz="2400" b="1" dirty="0" err="1">
                <a:solidFill>
                  <a:srgbClr val="FFFFFF"/>
                </a:solidFill>
              </a:rPr>
              <a:t>getirilmiştir</a:t>
            </a:r>
            <a:endParaRPr lang="tr-TR" sz="2400" b="1" dirty="0">
              <a:solidFill>
                <a:srgbClr val="FFFFFF"/>
              </a:solidFill>
            </a:endParaRPr>
          </a:p>
        </p:txBody>
      </p:sp>
      <p:grpSp>
        <p:nvGrpSpPr>
          <p:cNvPr id="18441" name="Group 18440">
            <a:extLst>
              <a:ext uri="{FF2B5EF4-FFF2-40B4-BE49-F238E27FC236}">
                <a16:creationId xmlns:a16="http://schemas.microsoft.com/office/drawing/2014/main" id="{6ACF365D-F104-414F-93C3-D9F568808E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0855" y="0"/>
            <a:ext cx="1891145" cy="5600700"/>
            <a:chOff x="10300855" y="0"/>
            <a:chExt cx="1891145" cy="5600700"/>
          </a:xfrm>
        </p:grpSpPr>
        <p:sp>
          <p:nvSpPr>
            <p:cNvPr id="18442" name="Oval 18441">
              <a:extLst>
                <a:ext uri="{FF2B5EF4-FFF2-40B4-BE49-F238E27FC236}">
                  <a16:creationId xmlns:a16="http://schemas.microsoft.com/office/drawing/2014/main" id="{C5D118A1-A4AD-4C47-99CC-852FAD146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443" name="Graphic 9">
              <a:extLst>
                <a:ext uri="{FF2B5EF4-FFF2-40B4-BE49-F238E27FC236}">
                  <a16:creationId xmlns:a16="http://schemas.microsoft.com/office/drawing/2014/main" id="{D3E51544-0AB7-4546-AB57-868FB0B41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444" name="Freeform: Shape 18443">
              <a:extLst>
                <a:ext uri="{FF2B5EF4-FFF2-40B4-BE49-F238E27FC236}">
                  <a16:creationId xmlns:a16="http://schemas.microsoft.com/office/drawing/2014/main" id="{16DB3A34-0E17-44F2-A958-5C6EE80E3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445" name="Freeform: Shape 18444">
              <a:extLst>
                <a:ext uri="{FF2B5EF4-FFF2-40B4-BE49-F238E27FC236}">
                  <a16:creationId xmlns:a16="http://schemas.microsoft.com/office/drawing/2014/main" id="{AB343AE4-2356-4838-B706-3A16FFFDE4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446" name="Graphic 9">
              <a:extLst>
                <a:ext uri="{FF2B5EF4-FFF2-40B4-BE49-F238E27FC236}">
                  <a16:creationId xmlns:a16="http://schemas.microsoft.com/office/drawing/2014/main" id="{D78B9AE4-2096-42B5-B267-1FCCF56F8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8447" name="Graphic 9">
              <a:extLst>
                <a:ext uri="{FF2B5EF4-FFF2-40B4-BE49-F238E27FC236}">
                  <a16:creationId xmlns:a16="http://schemas.microsoft.com/office/drawing/2014/main" id="{827DE0C5-02AF-4323-9CB7-E4C1D6449F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Tree>
    <p:extLst>
      <p:ext uri="{BB962C8B-B14F-4D97-AF65-F5344CB8AC3E}">
        <p14:creationId xmlns:p14="http://schemas.microsoft.com/office/powerpoint/2010/main" val="1464244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1C0223-2DF6-F6D3-63D8-300F4ECCB93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3E5B25E-359C-A270-388F-716091ADBC1F}"/>
              </a:ext>
            </a:extLst>
          </p:cNvPr>
          <p:cNvSpPr>
            <a:spLocks noGrp="1"/>
          </p:cNvSpPr>
          <p:nvPr>
            <p:ph idx="1"/>
          </p:nvPr>
        </p:nvSpPr>
        <p:spPr/>
        <p:txBody>
          <a:bodyPr>
            <a:normAutofit/>
          </a:bodyPr>
          <a:lstStyle/>
          <a:p>
            <a:pPr algn="just">
              <a:lnSpc>
                <a:spcPct val="150000"/>
              </a:lnSpc>
            </a:pPr>
            <a:r>
              <a:rPr lang="en-US" sz="2400" dirty="0" err="1"/>
              <a:t>Turizm</a:t>
            </a:r>
            <a:r>
              <a:rPr lang="en-US" sz="2400" dirty="0"/>
              <a:t> </a:t>
            </a:r>
            <a:r>
              <a:rPr lang="en-US" sz="2400" dirty="0" err="1"/>
              <a:t>bilincinin</a:t>
            </a:r>
            <a:r>
              <a:rPr lang="en-US" sz="2400" dirty="0"/>
              <a:t> </a:t>
            </a:r>
            <a:r>
              <a:rPr lang="en-US" sz="2400" dirty="0" err="1"/>
              <a:t>arttırılması</a:t>
            </a:r>
            <a:r>
              <a:rPr lang="en-US" sz="2400" dirty="0"/>
              <a:t> </a:t>
            </a:r>
            <a:r>
              <a:rPr lang="en-US" sz="2400" dirty="0" err="1"/>
              <a:t>için</a:t>
            </a:r>
            <a:r>
              <a:rPr lang="en-US" sz="2400" dirty="0"/>
              <a:t>, </a:t>
            </a:r>
            <a:r>
              <a:rPr lang="en-US" sz="2400" dirty="0" err="1"/>
              <a:t>köy</a:t>
            </a:r>
            <a:r>
              <a:rPr lang="en-US" sz="2400" dirty="0"/>
              <a:t> </a:t>
            </a:r>
            <a:r>
              <a:rPr lang="en-US" sz="2400" dirty="0" err="1"/>
              <a:t>muhtarları</a:t>
            </a:r>
            <a:r>
              <a:rPr lang="en-US" sz="2400" dirty="0"/>
              <a:t> </a:t>
            </a:r>
            <a:r>
              <a:rPr lang="en-US" sz="2400" dirty="0" err="1"/>
              <a:t>ile</a:t>
            </a:r>
            <a:r>
              <a:rPr lang="en-US" sz="2400" dirty="0"/>
              <a:t> </a:t>
            </a:r>
            <a:r>
              <a:rPr lang="en-US" sz="2400" dirty="0" err="1"/>
              <a:t>Yerel</a:t>
            </a:r>
            <a:r>
              <a:rPr lang="en-US" sz="2400" dirty="0"/>
              <a:t> </a:t>
            </a:r>
            <a:r>
              <a:rPr lang="en-US" sz="2400" dirty="0" err="1"/>
              <a:t>Günd</a:t>
            </a:r>
            <a:r>
              <a:rPr lang="tr-TR" sz="2400" dirty="0"/>
              <a:t>e</a:t>
            </a:r>
            <a:r>
              <a:rPr lang="en-US" sz="2400" dirty="0"/>
              <a:t>m 21 </a:t>
            </a:r>
            <a:r>
              <a:rPr lang="en-US" sz="2400" dirty="0" err="1"/>
              <a:t>çatısı</a:t>
            </a:r>
            <a:r>
              <a:rPr lang="en-US" sz="2400" dirty="0"/>
              <a:t> </a:t>
            </a:r>
            <a:r>
              <a:rPr lang="en-US" sz="2400" dirty="0" err="1"/>
              <a:t>altında</a:t>
            </a:r>
            <a:r>
              <a:rPr lang="en-US" sz="2400" dirty="0"/>
              <a:t> </a:t>
            </a:r>
            <a:r>
              <a:rPr lang="en-US" sz="2400" dirty="0" err="1"/>
              <a:t>ekoturizm</a:t>
            </a:r>
            <a:r>
              <a:rPr lang="en-US" sz="2400" dirty="0"/>
              <a:t> </a:t>
            </a:r>
            <a:r>
              <a:rPr lang="en-US" sz="2400" dirty="0" err="1"/>
              <a:t>bilgilendirme</a:t>
            </a:r>
            <a:r>
              <a:rPr lang="en-US" sz="2400" dirty="0"/>
              <a:t> </a:t>
            </a:r>
            <a:r>
              <a:rPr lang="en-US" sz="2400" dirty="0" err="1"/>
              <a:t>çalışmaları</a:t>
            </a:r>
            <a:r>
              <a:rPr lang="en-US" sz="2400" dirty="0"/>
              <a:t> </a:t>
            </a:r>
            <a:r>
              <a:rPr lang="en-US" sz="2400" dirty="0" err="1"/>
              <a:t>yapılmıştır</a:t>
            </a:r>
            <a:endParaRPr lang="tr-TR" sz="2400" dirty="0"/>
          </a:p>
        </p:txBody>
      </p:sp>
    </p:spTree>
    <p:extLst>
      <p:ext uri="{BB962C8B-B14F-4D97-AF65-F5344CB8AC3E}">
        <p14:creationId xmlns:p14="http://schemas.microsoft.com/office/powerpoint/2010/main" val="23796980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D2E659-089B-7D49-54B0-EA8EC434E9BC}"/>
              </a:ext>
            </a:extLst>
          </p:cNvPr>
          <p:cNvSpPr>
            <a:spLocks noGrp="1"/>
          </p:cNvSpPr>
          <p:nvPr>
            <p:ph type="title"/>
          </p:nvPr>
        </p:nvSpPr>
        <p:spPr/>
        <p:txBody>
          <a:bodyPr/>
          <a:lstStyle/>
          <a:p>
            <a:r>
              <a:rPr lang="tr-TR" b="1" dirty="0">
                <a:solidFill>
                  <a:schemeClr val="accent4">
                    <a:lumMod val="60000"/>
                    <a:lumOff val="40000"/>
                  </a:schemeClr>
                </a:solidFill>
              </a:rPr>
              <a:t>ULUSLARARASI KURULUŞLAR</a:t>
            </a:r>
          </a:p>
        </p:txBody>
      </p:sp>
      <p:sp>
        <p:nvSpPr>
          <p:cNvPr id="3" name="İçerik Yer Tutucusu 2">
            <a:extLst>
              <a:ext uri="{FF2B5EF4-FFF2-40B4-BE49-F238E27FC236}">
                <a16:creationId xmlns:a16="http://schemas.microsoft.com/office/drawing/2014/main" id="{522CF463-43A3-D6D0-4561-48B1A1839E1D}"/>
              </a:ext>
            </a:extLst>
          </p:cNvPr>
          <p:cNvSpPr>
            <a:spLocks noGrp="1"/>
          </p:cNvSpPr>
          <p:nvPr>
            <p:ph idx="1"/>
          </p:nvPr>
        </p:nvSpPr>
        <p:spPr/>
        <p:txBody>
          <a:bodyPr/>
          <a:lstStyle/>
          <a:p>
            <a:pPr>
              <a:lnSpc>
                <a:spcPct val="150000"/>
              </a:lnSpc>
            </a:pPr>
            <a:r>
              <a:rPr lang="en-US" dirty="0" err="1"/>
              <a:t>Uluslararası</a:t>
            </a:r>
            <a:r>
              <a:rPr lang="en-US" dirty="0"/>
              <a:t> </a:t>
            </a:r>
            <a:r>
              <a:rPr lang="en-US" dirty="0" err="1"/>
              <a:t>kuruluşların</a:t>
            </a:r>
            <a:r>
              <a:rPr lang="en-US" dirty="0"/>
              <a:t> </a:t>
            </a:r>
            <a:r>
              <a:rPr lang="en-US" dirty="0" err="1"/>
              <a:t>ekoturizmin</a:t>
            </a:r>
            <a:r>
              <a:rPr lang="en-US" dirty="0"/>
              <a:t> </a:t>
            </a:r>
            <a:r>
              <a:rPr lang="en-US" dirty="0" err="1"/>
              <a:t>gelişmesine</a:t>
            </a:r>
            <a:r>
              <a:rPr lang="en-US" dirty="0"/>
              <a:t> </a:t>
            </a:r>
            <a:r>
              <a:rPr lang="en-US" dirty="0" err="1"/>
              <a:t>katkıla</a:t>
            </a:r>
            <a:r>
              <a:rPr lang="tr-TR" dirty="0" err="1"/>
              <a:t>rı</a:t>
            </a:r>
            <a:r>
              <a:rPr lang="en-US" dirty="0"/>
              <a:t>; </a:t>
            </a:r>
            <a:r>
              <a:rPr lang="en-US" dirty="0" err="1"/>
              <a:t>bilgi</a:t>
            </a:r>
            <a:r>
              <a:rPr lang="en-US" dirty="0"/>
              <a:t>, </a:t>
            </a:r>
            <a:r>
              <a:rPr lang="en-US" dirty="0" err="1"/>
              <a:t>fonlar</a:t>
            </a:r>
            <a:r>
              <a:rPr lang="en-US" dirty="0"/>
              <a:t> </a:t>
            </a:r>
            <a:r>
              <a:rPr lang="en-US" dirty="0" err="1"/>
              <a:t>ve</a:t>
            </a:r>
            <a:r>
              <a:rPr lang="en-US" dirty="0"/>
              <a:t> </a:t>
            </a:r>
            <a:r>
              <a:rPr lang="en-US" dirty="0" err="1"/>
              <a:t>teknik</a:t>
            </a:r>
            <a:r>
              <a:rPr lang="en-US" dirty="0"/>
              <a:t> </a:t>
            </a:r>
            <a:r>
              <a:rPr lang="en-US" dirty="0" err="1"/>
              <a:t>yardımlar</a:t>
            </a:r>
            <a:r>
              <a:rPr lang="en-US" dirty="0"/>
              <a:t> </a:t>
            </a:r>
            <a:r>
              <a:rPr lang="en-US" dirty="0" err="1"/>
              <a:t>gibi</a:t>
            </a:r>
            <a:r>
              <a:rPr lang="en-US" dirty="0"/>
              <a:t> </a:t>
            </a:r>
            <a:r>
              <a:rPr lang="en-US" dirty="0" err="1"/>
              <a:t>çeşitli</a:t>
            </a:r>
            <a:r>
              <a:rPr lang="en-US" dirty="0"/>
              <a:t> </a:t>
            </a:r>
            <a:r>
              <a:rPr lang="en-US" dirty="0" err="1"/>
              <a:t>şekillerde</a:t>
            </a:r>
            <a:r>
              <a:rPr lang="en-US" dirty="0"/>
              <a:t> </a:t>
            </a:r>
            <a:r>
              <a:rPr lang="en-US" dirty="0" err="1"/>
              <a:t>olmaktadır</a:t>
            </a:r>
            <a:r>
              <a:rPr lang="en-US" dirty="0"/>
              <a:t>. Bu </a:t>
            </a:r>
            <a:r>
              <a:rPr lang="en-US" dirty="0" err="1"/>
              <a:t>kuruluşlardan</a:t>
            </a:r>
            <a:r>
              <a:rPr lang="en-US" dirty="0"/>
              <a:t> </a:t>
            </a:r>
            <a:r>
              <a:rPr lang="en-US" dirty="0" err="1"/>
              <a:t>özellikle</a:t>
            </a:r>
            <a:r>
              <a:rPr lang="en-US" dirty="0"/>
              <a:t> DTÖ </a:t>
            </a:r>
            <a:r>
              <a:rPr lang="en-US" dirty="0" err="1"/>
              <a:t>ve</a:t>
            </a:r>
            <a:r>
              <a:rPr lang="en-US" dirty="0"/>
              <a:t> </a:t>
            </a:r>
            <a:r>
              <a:rPr lang="en-US" dirty="0" err="1"/>
              <a:t>BM'in</a:t>
            </a:r>
            <a:r>
              <a:rPr lang="en-US" dirty="0"/>
              <a:t> </a:t>
            </a:r>
            <a:r>
              <a:rPr lang="en-US" dirty="0" err="1"/>
              <a:t>ekoturizmin</a:t>
            </a:r>
            <a:r>
              <a:rPr lang="en-US" dirty="0"/>
              <a:t> </a:t>
            </a:r>
            <a:r>
              <a:rPr lang="en-US" dirty="0" err="1"/>
              <a:t>dünya</a:t>
            </a:r>
            <a:r>
              <a:rPr lang="en-US" dirty="0"/>
              <a:t> </a:t>
            </a:r>
            <a:r>
              <a:rPr lang="en-US" dirty="0" err="1"/>
              <a:t>çapında</a:t>
            </a:r>
            <a:r>
              <a:rPr lang="en-US" dirty="0"/>
              <a:t> </a:t>
            </a:r>
            <a:r>
              <a:rPr lang="en-US" dirty="0" err="1"/>
              <a:t>gelişmesinde</a:t>
            </a:r>
            <a:r>
              <a:rPr lang="en-US" dirty="0"/>
              <a:t> </a:t>
            </a:r>
            <a:r>
              <a:rPr lang="en-US" dirty="0" err="1"/>
              <a:t>önemli</a:t>
            </a:r>
            <a:r>
              <a:rPr lang="en-US" dirty="0"/>
              <a:t> </a:t>
            </a:r>
            <a:r>
              <a:rPr lang="en-US" dirty="0" err="1"/>
              <a:t>katkılan</a:t>
            </a:r>
            <a:r>
              <a:rPr lang="en-US" dirty="0"/>
              <a:t> </a:t>
            </a:r>
            <a:r>
              <a:rPr lang="en-US" dirty="0" err="1"/>
              <a:t>olmaktadır</a:t>
            </a:r>
            <a:r>
              <a:rPr lang="tr-TR" dirty="0"/>
              <a:t>.</a:t>
            </a:r>
          </a:p>
        </p:txBody>
      </p:sp>
    </p:spTree>
    <p:extLst>
      <p:ext uri="{BB962C8B-B14F-4D97-AF65-F5344CB8AC3E}">
        <p14:creationId xmlns:p14="http://schemas.microsoft.com/office/powerpoint/2010/main" val="5456213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413B7C-D0C1-C086-CA33-76CF7481B87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50634B03-3927-E403-E893-EEE39CA44954}"/>
              </a:ext>
            </a:extLst>
          </p:cNvPr>
          <p:cNvSpPr>
            <a:spLocks noGrp="1"/>
          </p:cNvSpPr>
          <p:nvPr>
            <p:ph idx="1"/>
          </p:nvPr>
        </p:nvSpPr>
        <p:spPr/>
        <p:txBody>
          <a:bodyPr>
            <a:normAutofit lnSpcReduction="10000"/>
          </a:bodyPr>
          <a:lstStyle/>
          <a:p>
            <a:pPr algn="just">
              <a:lnSpc>
                <a:spcPct val="150000"/>
              </a:lnSpc>
            </a:pPr>
            <a:r>
              <a:rPr lang="en-US" dirty="0" err="1"/>
              <a:t>Dünyada</a:t>
            </a:r>
            <a:r>
              <a:rPr lang="en-US" dirty="0"/>
              <a:t> 1980'li </a:t>
            </a:r>
            <a:r>
              <a:rPr lang="en-US" dirty="0" err="1"/>
              <a:t>yıllardan</a:t>
            </a:r>
            <a:r>
              <a:rPr lang="en-US" dirty="0"/>
              <a:t> </a:t>
            </a:r>
            <a:r>
              <a:rPr lang="en-US" dirty="0" err="1"/>
              <a:t>itibaren</a:t>
            </a:r>
            <a:r>
              <a:rPr lang="en-US" dirty="0"/>
              <a:t> </a:t>
            </a:r>
            <a:r>
              <a:rPr lang="en-US" dirty="0" err="1"/>
              <a:t>hızlı</a:t>
            </a:r>
            <a:r>
              <a:rPr lang="en-US" dirty="0"/>
              <a:t> </a:t>
            </a:r>
            <a:r>
              <a:rPr lang="en-US" dirty="0" err="1"/>
              <a:t>bir</a:t>
            </a:r>
            <a:r>
              <a:rPr lang="en-US" dirty="0"/>
              <a:t> </a:t>
            </a:r>
            <a:r>
              <a:rPr lang="en-US" dirty="0" err="1"/>
              <a:t>şekilde</a:t>
            </a:r>
            <a:r>
              <a:rPr lang="en-US" dirty="0"/>
              <a:t> </a:t>
            </a:r>
            <a:r>
              <a:rPr lang="en-US" dirty="0" err="1"/>
              <a:t>yayılmakta</a:t>
            </a:r>
            <a:r>
              <a:rPr lang="en-US" dirty="0"/>
              <a:t> </a:t>
            </a:r>
            <a:r>
              <a:rPr lang="en-US" dirty="0" err="1"/>
              <a:t>olan</a:t>
            </a:r>
            <a:r>
              <a:rPr lang="en-US" dirty="0"/>
              <a:t> </a:t>
            </a:r>
            <a:r>
              <a:rPr lang="en-US" dirty="0" err="1"/>
              <a:t>ekoturizm</a:t>
            </a:r>
            <a:r>
              <a:rPr lang="en-US" dirty="0"/>
              <a:t> </a:t>
            </a:r>
            <a:r>
              <a:rPr lang="en-US" dirty="0" err="1"/>
              <a:t>aktivitelerinin</a:t>
            </a:r>
            <a:r>
              <a:rPr lang="en-US" dirty="0"/>
              <a:t> </a:t>
            </a:r>
            <a:r>
              <a:rPr lang="en-US" dirty="0" err="1"/>
              <a:t>gelecekte</a:t>
            </a:r>
            <a:r>
              <a:rPr lang="en-US" dirty="0"/>
              <a:t> de </a:t>
            </a:r>
            <a:r>
              <a:rPr lang="en-US" dirty="0" err="1"/>
              <a:t>gelişme</a:t>
            </a:r>
            <a:r>
              <a:rPr lang="en-US" dirty="0"/>
              <a:t> </a:t>
            </a:r>
            <a:r>
              <a:rPr lang="en-US" dirty="0" err="1"/>
              <a:t>göstereceği</a:t>
            </a:r>
            <a:r>
              <a:rPr lang="en-US" dirty="0"/>
              <a:t> </a:t>
            </a:r>
            <a:r>
              <a:rPr lang="en-US" dirty="0" err="1"/>
              <a:t>umulmaktadır</a:t>
            </a:r>
            <a:r>
              <a:rPr lang="en-US" dirty="0"/>
              <a:t>. </a:t>
            </a:r>
            <a:r>
              <a:rPr lang="en-US" dirty="0" err="1"/>
              <a:t>Ekoturizmin</a:t>
            </a:r>
            <a:r>
              <a:rPr lang="en-US" dirty="0"/>
              <a:t> </a:t>
            </a:r>
            <a:r>
              <a:rPr lang="en-US" dirty="0" err="1"/>
              <a:t>küresel</a:t>
            </a:r>
            <a:r>
              <a:rPr lang="en-US" dirty="0"/>
              <a:t> </a:t>
            </a:r>
            <a:r>
              <a:rPr lang="en-US" dirty="0" err="1"/>
              <a:t>öneminin</a:t>
            </a:r>
            <a:r>
              <a:rPr lang="en-US" dirty="0"/>
              <a:t> </a:t>
            </a:r>
            <a:r>
              <a:rPr lang="en-US" dirty="0" err="1"/>
              <a:t>tanınması</a:t>
            </a:r>
            <a:r>
              <a:rPr lang="en-US" dirty="0"/>
              <a:t> </a:t>
            </a:r>
            <a:r>
              <a:rPr lang="en-US" dirty="0" err="1"/>
              <a:t>için</a:t>
            </a:r>
            <a:r>
              <a:rPr lang="en-US" dirty="0"/>
              <a:t> BM, 2002 </a:t>
            </a:r>
            <a:r>
              <a:rPr lang="en-US" dirty="0" err="1"/>
              <a:t>Yılını</a:t>
            </a:r>
            <a:r>
              <a:rPr lang="en-US" dirty="0"/>
              <a:t> "</a:t>
            </a:r>
            <a:r>
              <a:rPr lang="en-US" dirty="0" err="1"/>
              <a:t>Uluslararası</a:t>
            </a:r>
            <a:r>
              <a:rPr lang="en-US" dirty="0"/>
              <a:t> </a:t>
            </a:r>
            <a:r>
              <a:rPr lang="en-US" dirty="0" err="1"/>
              <a:t>Ekoturizm</a:t>
            </a:r>
            <a:r>
              <a:rPr lang="en-US" dirty="0"/>
              <a:t> </a:t>
            </a:r>
            <a:r>
              <a:rPr lang="en-US" dirty="0" err="1"/>
              <a:t>Yılı</a:t>
            </a:r>
            <a:r>
              <a:rPr lang="en-US" dirty="0"/>
              <a:t>” </a:t>
            </a:r>
            <a:r>
              <a:rPr lang="en-US" dirty="0" err="1"/>
              <a:t>olarak</a:t>
            </a:r>
            <a:r>
              <a:rPr lang="en-US" dirty="0"/>
              <a:t> </a:t>
            </a:r>
            <a:r>
              <a:rPr lang="en-US" dirty="0" err="1"/>
              <a:t>ilan</a:t>
            </a:r>
            <a:r>
              <a:rPr lang="en-US" dirty="0"/>
              <a:t> e</a:t>
            </a:r>
            <a:r>
              <a:rPr lang="tr-TR" dirty="0" err="1"/>
              <a:t>tmiş</a:t>
            </a:r>
            <a:r>
              <a:rPr lang="en-US" dirty="0"/>
              <a:t> </a:t>
            </a:r>
            <a:r>
              <a:rPr lang="en-US" dirty="0" err="1"/>
              <a:t>ve</a:t>
            </a:r>
            <a:r>
              <a:rPr lang="en-US" dirty="0"/>
              <a:t> BM </a:t>
            </a:r>
            <a:r>
              <a:rPr lang="en-US" dirty="0" err="1"/>
              <a:t>Sürdürülebilir</a:t>
            </a:r>
            <a:r>
              <a:rPr lang="en-US" dirty="0"/>
              <a:t> </a:t>
            </a:r>
            <a:r>
              <a:rPr lang="en-US" dirty="0" err="1"/>
              <a:t>Gelişme</a:t>
            </a:r>
            <a:r>
              <a:rPr lang="en-US" dirty="0"/>
              <a:t> Komisyonu, </a:t>
            </a:r>
            <a:r>
              <a:rPr lang="en-US" dirty="0" err="1"/>
              <a:t>uluslararası</a:t>
            </a:r>
            <a:r>
              <a:rPr lang="en-US" dirty="0"/>
              <a:t> </a:t>
            </a:r>
            <a:r>
              <a:rPr lang="en-US" dirty="0" err="1"/>
              <a:t>kuruluşlardan</a:t>
            </a:r>
            <a:r>
              <a:rPr lang="en-US" dirty="0"/>
              <a:t>, </a:t>
            </a:r>
            <a:r>
              <a:rPr lang="en-US" dirty="0" err="1"/>
              <a:t>devletlerden</a:t>
            </a:r>
            <a:r>
              <a:rPr lang="en-US" dirty="0"/>
              <a:t> </a:t>
            </a:r>
            <a:r>
              <a:rPr lang="en-US" dirty="0" err="1"/>
              <a:t>ve</a:t>
            </a:r>
            <a:r>
              <a:rPr lang="en-US" dirty="0"/>
              <a:t> </a:t>
            </a:r>
            <a:r>
              <a:rPr lang="en-US" dirty="0" err="1"/>
              <a:t>özel</a:t>
            </a:r>
            <a:r>
              <a:rPr lang="en-US" dirty="0"/>
              <a:t> </a:t>
            </a:r>
            <a:r>
              <a:rPr lang="en-US" dirty="0" err="1"/>
              <a:t>sektörden</a:t>
            </a:r>
            <a:r>
              <a:rPr lang="en-US" dirty="0"/>
              <a:t> </a:t>
            </a:r>
            <a:r>
              <a:rPr lang="en-US" dirty="0" err="1"/>
              <a:t>bu</a:t>
            </a:r>
            <a:r>
              <a:rPr lang="en-US" dirty="0"/>
              <a:t> </a:t>
            </a:r>
            <a:r>
              <a:rPr lang="en-US" dirty="0" err="1"/>
              <a:t>yıl</a:t>
            </a:r>
            <a:r>
              <a:rPr lang="en-US" dirty="0"/>
              <a:t> </a:t>
            </a:r>
            <a:r>
              <a:rPr lang="en-US" dirty="0" err="1"/>
              <a:t>süresince</a:t>
            </a:r>
            <a:r>
              <a:rPr lang="en-US" dirty="0"/>
              <a:t> </a:t>
            </a:r>
            <a:r>
              <a:rPr lang="en-US" dirty="0" err="1"/>
              <a:t>onu</a:t>
            </a:r>
            <a:r>
              <a:rPr lang="en-US" dirty="0"/>
              <a:t> </a:t>
            </a:r>
            <a:r>
              <a:rPr lang="en-US" dirty="0" err="1"/>
              <a:t>destekleyecek</a:t>
            </a:r>
            <a:r>
              <a:rPr lang="en-US" dirty="0"/>
              <a:t> </a:t>
            </a:r>
            <a:r>
              <a:rPr lang="en-US" dirty="0" err="1"/>
              <a:t>aktivitelerde</a:t>
            </a:r>
            <a:r>
              <a:rPr lang="en-US" dirty="0"/>
              <a:t> </a:t>
            </a:r>
            <a:r>
              <a:rPr lang="en-US" dirty="0" err="1"/>
              <a:t>bulunmalarını</a:t>
            </a:r>
            <a:r>
              <a:rPr lang="en-US" dirty="0"/>
              <a:t> </a:t>
            </a:r>
            <a:r>
              <a:rPr lang="en-US" dirty="0" err="1"/>
              <a:t>istemiştir</a:t>
            </a:r>
            <a:r>
              <a:rPr lang="en-US" dirty="0"/>
              <a:t>. DTÖ </a:t>
            </a:r>
            <a:r>
              <a:rPr lang="en-US" dirty="0" err="1"/>
              <a:t>ve</a:t>
            </a:r>
            <a:r>
              <a:rPr lang="en-US" dirty="0"/>
              <a:t> BMÇP, 2002 </a:t>
            </a:r>
            <a:r>
              <a:rPr lang="en-US" dirty="0" err="1"/>
              <a:t>yılı</a:t>
            </a:r>
            <a:r>
              <a:rPr lang="en-US" dirty="0"/>
              <a:t> </a:t>
            </a:r>
            <a:r>
              <a:rPr lang="en-US" dirty="0" err="1"/>
              <a:t>süresince</a:t>
            </a:r>
            <a:r>
              <a:rPr lang="en-US" dirty="0"/>
              <a:t> </a:t>
            </a:r>
            <a:r>
              <a:rPr lang="en-US" dirty="0" err="1"/>
              <a:t>uluslararası</a:t>
            </a:r>
            <a:r>
              <a:rPr lang="en-US" dirty="0"/>
              <a:t> </a:t>
            </a:r>
            <a:r>
              <a:rPr lang="en-US" dirty="0" err="1"/>
              <a:t>seviyede</a:t>
            </a:r>
            <a:r>
              <a:rPr lang="en-US" dirty="0"/>
              <a:t> </a:t>
            </a:r>
            <a:r>
              <a:rPr lang="en-US" dirty="0" err="1"/>
              <a:t>çeşitli</a:t>
            </a:r>
            <a:r>
              <a:rPr lang="en-US" dirty="0"/>
              <a:t> </a:t>
            </a:r>
            <a:r>
              <a:rPr lang="en-US" dirty="0" err="1"/>
              <a:t>faaliyetlerin</a:t>
            </a:r>
            <a:r>
              <a:rPr lang="en-US" dirty="0"/>
              <a:t> </a:t>
            </a:r>
            <a:r>
              <a:rPr lang="en-US" dirty="0" err="1"/>
              <a:t>düzenlenmesi</a:t>
            </a:r>
            <a:r>
              <a:rPr lang="en-US" dirty="0"/>
              <a:t> </a:t>
            </a:r>
            <a:r>
              <a:rPr lang="en-US" dirty="0" err="1"/>
              <a:t>ve</a:t>
            </a:r>
            <a:r>
              <a:rPr lang="en-US" dirty="0"/>
              <a:t> </a:t>
            </a:r>
            <a:r>
              <a:rPr lang="en-US" dirty="0" err="1"/>
              <a:t>koordinasyonunda</a:t>
            </a:r>
            <a:r>
              <a:rPr lang="en-US" dirty="0"/>
              <a:t> </a:t>
            </a:r>
            <a:r>
              <a:rPr lang="en-US" dirty="0" err="1"/>
              <a:t>liderlik</a:t>
            </a:r>
            <a:r>
              <a:rPr lang="en-US" dirty="0"/>
              <a:t> </a:t>
            </a:r>
            <a:r>
              <a:rPr lang="en-US" dirty="0" err="1"/>
              <a:t>rolünü</a:t>
            </a:r>
            <a:r>
              <a:rPr lang="en-US" dirty="0"/>
              <a:t> </a:t>
            </a:r>
            <a:r>
              <a:rPr lang="en-US" dirty="0" err="1"/>
              <a:t>üstlenmişlerdir</a:t>
            </a:r>
            <a:endParaRPr lang="tr-TR" dirty="0"/>
          </a:p>
        </p:txBody>
      </p:sp>
    </p:spTree>
    <p:extLst>
      <p:ext uri="{BB962C8B-B14F-4D97-AF65-F5344CB8AC3E}">
        <p14:creationId xmlns:p14="http://schemas.microsoft.com/office/powerpoint/2010/main" val="41478694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36E90A-CFC9-B98D-B54D-0021C458F35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4133207F-DDEE-6F6A-E4BD-1EE3FA636E23}"/>
              </a:ext>
            </a:extLst>
          </p:cNvPr>
          <p:cNvSpPr>
            <a:spLocks noGrp="1"/>
          </p:cNvSpPr>
          <p:nvPr>
            <p:ph idx="1"/>
          </p:nvPr>
        </p:nvSpPr>
        <p:spPr/>
        <p:txBody>
          <a:bodyPr/>
          <a:lstStyle/>
          <a:p>
            <a:pPr algn="just">
              <a:lnSpc>
                <a:spcPct val="150000"/>
              </a:lnSpc>
            </a:pPr>
            <a:r>
              <a:rPr lang="en-US" dirty="0" err="1"/>
              <a:t>Uluslararası</a:t>
            </a:r>
            <a:r>
              <a:rPr lang="en-US" dirty="0"/>
              <a:t> </a:t>
            </a:r>
            <a:r>
              <a:rPr lang="en-US" dirty="0" err="1"/>
              <a:t>Ekoturizm</a:t>
            </a:r>
            <a:r>
              <a:rPr lang="en-US" dirty="0"/>
              <a:t> </a:t>
            </a:r>
            <a:r>
              <a:rPr lang="en-US" dirty="0" err="1"/>
              <a:t>Yılı</a:t>
            </a:r>
            <a:r>
              <a:rPr lang="en-US" dirty="0"/>
              <a:t>, </a:t>
            </a:r>
            <a:r>
              <a:rPr lang="en-US" dirty="0" err="1"/>
              <a:t>ekoturizmin</a:t>
            </a:r>
            <a:r>
              <a:rPr lang="en-US" dirty="0"/>
              <a:t> </a:t>
            </a:r>
            <a:r>
              <a:rPr lang="en-US" dirty="0" err="1"/>
              <a:t>gelecekte</a:t>
            </a:r>
            <a:r>
              <a:rPr lang="en-US" dirty="0"/>
              <a:t> </a:t>
            </a:r>
            <a:r>
              <a:rPr lang="en-US" dirty="0" err="1"/>
              <a:t>sürdürülebilir</a:t>
            </a:r>
            <a:r>
              <a:rPr lang="en-US" dirty="0"/>
              <a:t> </a:t>
            </a:r>
            <a:r>
              <a:rPr lang="en-US" dirty="0" err="1"/>
              <a:t>gelişmesinin</a:t>
            </a:r>
            <a:r>
              <a:rPr lang="en-US" dirty="0"/>
              <a:t> </a:t>
            </a:r>
            <a:r>
              <a:rPr lang="en-US" dirty="0" err="1"/>
              <a:t>sağlanmasında</a:t>
            </a:r>
            <a:r>
              <a:rPr lang="en-US" dirty="0"/>
              <a:t> </a:t>
            </a:r>
            <a:r>
              <a:rPr lang="en-US" dirty="0" err="1"/>
              <a:t>kurumsal</a:t>
            </a:r>
            <a:r>
              <a:rPr lang="en-US" dirty="0"/>
              <a:t> </a:t>
            </a:r>
            <a:r>
              <a:rPr lang="en-US" dirty="0" err="1"/>
              <a:t>yapıların</a:t>
            </a:r>
            <a:r>
              <a:rPr lang="en-US" dirty="0"/>
              <a:t> </a:t>
            </a:r>
            <a:r>
              <a:rPr lang="en-US" dirty="0" err="1"/>
              <a:t>ve</a:t>
            </a:r>
            <a:r>
              <a:rPr lang="en-US" dirty="0"/>
              <a:t> </a:t>
            </a:r>
            <a:r>
              <a:rPr lang="en-US" dirty="0" err="1"/>
              <a:t>araçların</a:t>
            </a:r>
            <a:r>
              <a:rPr lang="en-US" dirty="0"/>
              <a:t> </a:t>
            </a:r>
            <a:r>
              <a:rPr lang="en-US" dirty="0" err="1"/>
              <a:t>bir</a:t>
            </a:r>
            <a:r>
              <a:rPr lang="en-US" dirty="0"/>
              <a:t> </a:t>
            </a:r>
            <a:r>
              <a:rPr lang="en-US" dirty="0" err="1"/>
              <a:t>araya</a:t>
            </a:r>
            <a:r>
              <a:rPr lang="en-US" dirty="0"/>
              <a:t> </a:t>
            </a:r>
            <a:r>
              <a:rPr lang="en-US" dirty="0" err="1"/>
              <a:t>getirilmesi</a:t>
            </a:r>
            <a:r>
              <a:rPr lang="en-US" dirty="0"/>
              <a:t> </a:t>
            </a:r>
            <a:r>
              <a:rPr lang="en-US" dirty="0" err="1"/>
              <a:t>bakımından</a:t>
            </a:r>
            <a:r>
              <a:rPr lang="en-US" dirty="0"/>
              <a:t> </a:t>
            </a:r>
            <a:r>
              <a:rPr lang="en-US" dirty="0" err="1"/>
              <a:t>dünya</a:t>
            </a:r>
            <a:r>
              <a:rPr lang="en-US" dirty="0"/>
              <a:t> </a:t>
            </a:r>
            <a:r>
              <a:rPr lang="en-US" dirty="0" err="1"/>
              <a:t>çapında</a:t>
            </a:r>
            <a:r>
              <a:rPr lang="en-US" dirty="0"/>
              <a:t> </a:t>
            </a:r>
            <a:r>
              <a:rPr lang="en-US" dirty="0" err="1"/>
              <a:t>başarılı</a:t>
            </a:r>
            <a:r>
              <a:rPr lang="en-US" dirty="0"/>
              <a:t> </a:t>
            </a:r>
            <a:r>
              <a:rPr lang="en-US" dirty="0" err="1"/>
              <a:t>ekoturizm</a:t>
            </a:r>
            <a:r>
              <a:rPr lang="en-US" dirty="0"/>
              <a:t> </a:t>
            </a:r>
            <a:r>
              <a:rPr lang="en-US" dirty="0" err="1"/>
              <a:t>deneyimlerinin</a:t>
            </a:r>
            <a:r>
              <a:rPr lang="en-US" dirty="0"/>
              <a:t> </a:t>
            </a:r>
            <a:r>
              <a:rPr lang="en-US" dirty="0" err="1"/>
              <a:t>gözden</a:t>
            </a:r>
            <a:r>
              <a:rPr lang="en-US" dirty="0"/>
              <a:t> </a:t>
            </a:r>
            <a:r>
              <a:rPr lang="en-US" dirty="0" err="1"/>
              <a:t>geçirilmesi</a:t>
            </a:r>
            <a:r>
              <a:rPr lang="en-US" dirty="0"/>
              <a:t> </a:t>
            </a:r>
            <a:r>
              <a:rPr lang="en-US" dirty="0" err="1"/>
              <a:t>için</a:t>
            </a:r>
            <a:r>
              <a:rPr lang="en-US" dirty="0"/>
              <a:t> </a:t>
            </a:r>
            <a:r>
              <a:rPr lang="en-US" dirty="0" err="1"/>
              <a:t>fırsatlar</a:t>
            </a:r>
            <a:r>
              <a:rPr lang="en-US" dirty="0"/>
              <a:t> </a:t>
            </a:r>
            <a:r>
              <a:rPr lang="en-US" dirty="0" err="1"/>
              <a:t>sunmuştur</a:t>
            </a:r>
            <a:r>
              <a:rPr lang="en-US" dirty="0"/>
              <a:t>. Bu </a:t>
            </a:r>
            <a:r>
              <a:rPr lang="en-US" dirty="0" err="1"/>
              <a:t>fırsatlar</a:t>
            </a:r>
            <a:r>
              <a:rPr lang="en-US" dirty="0"/>
              <a:t>, </a:t>
            </a:r>
            <a:r>
              <a:rPr lang="en-US" dirty="0" err="1"/>
              <a:t>hızlı</a:t>
            </a:r>
            <a:r>
              <a:rPr lang="en-US" dirty="0"/>
              <a:t> </a:t>
            </a:r>
            <a:r>
              <a:rPr lang="en-US" dirty="0" err="1"/>
              <a:t>bir</a:t>
            </a:r>
            <a:r>
              <a:rPr lang="en-US" dirty="0"/>
              <a:t> </a:t>
            </a:r>
            <a:r>
              <a:rPr lang="en-US" dirty="0" err="1"/>
              <a:t>şekilde</a:t>
            </a:r>
            <a:r>
              <a:rPr lang="en-US" dirty="0"/>
              <a:t> </a:t>
            </a:r>
            <a:r>
              <a:rPr lang="en-US" dirty="0" err="1"/>
              <a:t>gelişen</a:t>
            </a:r>
            <a:r>
              <a:rPr lang="en-US" dirty="0"/>
              <a:t> </a:t>
            </a:r>
            <a:r>
              <a:rPr lang="en-US" dirty="0" err="1"/>
              <a:t>ekoturizmin</a:t>
            </a:r>
            <a:r>
              <a:rPr lang="en-US" dirty="0"/>
              <a:t> </a:t>
            </a:r>
            <a:r>
              <a:rPr lang="en-US" dirty="0" err="1"/>
              <a:t>olumsuz</a:t>
            </a:r>
            <a:r>
              <a:rPr lang="en-US" dirty="0"/>
              <a:t> </a:t>
            </a:r>
            <a:r>
              <a:rPr lang="en-US" dirty="0" err="1"/>
              <a:t>etkilerinden</a:t>
            </a:r>
            <a:r>
              <a:rPr lang="en-US" dirty="0"/>
              <a:t> </a:t>
            </a:r>
            <a:r>
              <a:rPr lang="en-US" dirty="0" err="1"/>
              <a:t>kaçınılması</a:t>
            </a:r>
            <a:r>
              <a:rPr lang="en-US" dirty="0"/>
              <a:t>, </a:t>
            </a:r>
            <a:r>
              <a:rPr lang="en-US" dirty="0" err="1"/>
              <a:t>onun</a:t>
            </a:r>
            <a:r>
              <a:rPr lang="en-US" dirty="0"/>
              <a:t> </a:t>
            </a:r>
            <a:r>
              <a:rPr lang="en-US" dirty="0" err="1"/>
              <a:t>ekonomik</a:t>
            </a:r>
            <a:r>
              <a:rPr lang="en-US" dirty="0"/>
              <a:t>, </a:t>
            </a:r>
            <a:r>
              <a:rPr lang="en-US" dirty="0" err="1"/>
              <a:t>çevresel</a:t>
            </a:r>
            <a:r>
              <a:rPr lang="en-US" dirty="0"/>
              <a:t> </a:t>
            </a:r>
            <a:r>
              <a:rPr lang="en-US" dirty="0" err="1"/>
              <a:t>ve</a:t>
            </a:r>
            <a:r>
              <a:rPr lang="en-US" dirty="0"/>
              <a:t> </a:t>
            </a:r>
            <a:r>
              <a:rPr lang="en-US" dirty="0" err="1"/>
              <a:t>sosyal</a:t>
            </a:r>
            <a:r>
              <a:rPr lang="en-US" dirty="0"/>
              <a:t> </a:t>
            </a:r>
            <a:r>
              <a:rPr lang="en-US" dirty="0" err="1"/>
              <a:t>faydalarının</a:t>
            </a:r>
            <a:r>
              <a:rPr lang="en-US" dirty="0"/>
              <a:t> </a:t>
            </a:r>
            <a:r>
              <a:rPr lang="en-US" dirty="0" err="1"/>
              <a:t>en</a:t>
            </a:r>
            <a:r>
              <a:rPr lang="en-US" dirty="0"/>
              <a:t> </a:t>
            </a:r>
            <a:r>
              <a:rPr lang="en-US" dirty="0" err="1"/>
              <a:t>üst</a:t>
            </a:r>
            <a:r>
              <a:rPr lang="en-US" dirty="0"/>
              <a:t> </a:t>
            </a:r>
            <a:r>
              <a:rPr lang="en-US" dirty="0" err="1"/>
              <a:t>seviyeye</a:t>
            </a:r>
            <a:r>
              <a:rPr lang="en-US" dirty="0"/>
              <a:t> </a:t>
            </a:r>
            <a:r>
              <a:rPr lang="en-US" dirty="0" err="1"/>
              <a:t>çıkarılması</a:t>
            </a:r>
            <a:r>
              <a:rPr lang="en-US" dirty="0"/>
              <a:t> </a:t>
            </a:r>
            <a:r>
              <a:rPr lang="en-US" dirty="0" err="1"/>
              <a:t>anlamını</a:t>
            </a:r>
            <a:r>
              <a:rPr lang="en-US" dirty="0"/>
              <a:t> </a:t>
            </a:r>
            <a:r>
              <a:rPr lang="en-US" dirty="0" err="1"/>
              <a:t>taşımaktadır</a:t>
            </a:r>
            <a:r>
              <a:rPr lang="en-US" dirty="0"/>
              <a:t>. </a:t>
            </a:r>
            <a:endParaRPr lang="tr-TR" dirty="0"/>
          </a:p>
        </p:txBody>
      </p:sp>
    </p:spTree>
    <p:extLst>
      <p:ext uri="{BB962C8B-B14F-4D97-AF65-F5344CB8AC3E}">
        <p14:creationId xmlns:p14="http://schemas.microsoft.com/office/powerpoint/2010/main" val="22135608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FB6BAA-8176-E0D5-9C71-EDA4F5B28477}"/>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86C402C7-2CAB-9168-CC6B-7F2E3AE5A4AF}"/>
              </a:ext>
            </a:extLst>
          </p:cNvPr>
          <p:cNvSpPr>
            <a:spLocks noGrp="1"/>
          </p:cNvSpPr>
          <p:nvPr>
            <p:ph idx="1"/>
          </p:nvPr>
        </p:nvSpPr>
        <p:spPr/>
        <p:txBody>
          <a:bodyPr>
            <a:normAutofit/>
          </a:bodyPr>
          <a:lstStyle/>
          <a:p>
            <a:pPr algn="ctr">
              <a:lnSpc>
                <a:spcPct val="150000"/>
              </a:lnSpc>
            </a:pPr>
            <a:r>
              <a:rPr lang="en-US" sz="2500" dirty="0"/>
              <a:t>DTÖ </a:t>
            </a:r>
            <a:r>
              <a:rPr lang="en-US" sz="2500" dirty="0" err="1"/>
              <a:t>ve</a:t>
            </a:r>
            <a:r>
              <a:rPr lang="en-US" sz="2500" dirty="0"/>
              <a:t> BMÇP, 2002 </a:t>
            </a:r>
            <a:r>
              <a:rPr lang="en-US" sz="2500" dirty="0" err="1"/>
              <a:t>yılı</a:t>
            </a:r>
            <a:r>
              <a:rPr lang="en-US" sz="2500" dirty="0"/>
              <a:t> </a:t>
            </a:r>
            <a:r>
              <a:rPr lang="en-US" sz="2500" dirty="0" err="1"/>
              <a:t>süresince</a:t>
            </a:r>
            <a:r>
              <a:rPr lang="en-US" sz="2500" dirty="0"/>
              <a:t> </a:t>
            </a:r>
            <a:r>
              <a:rPr lang="en-US" sz="2500" dirty="0" err="1"/>
              <a:t>ekoturizmle</a:t>
            </a:r>
            <a:r>
              <a:rPr lang="en-US" sz="2500" dirty="0"/>
              <a:t> </a:t>
            </a:r>
            <a:r>
              <a:rPr lang="en-US" sz="2500" dirty="0" err="1"/>
              <a:t>ilgili</a:t>
            </a:r>
            <a:r>
              <a:rPr lang="en-US" sz="2500" dirty="0"/>
              <a:t> </a:t>
            </a:r>
            <a:r>
              <a:rPr lang="en-US" sz="2500" dirty="0" err="1"/>
              <a:t>bütün</a:t>
            </a:r>
            <a:r>
              <a:rPr lang="en-US" sz="2500" dirty="0"/>
              <a:t> </a:t>
            </a:r>
            <a:r>
              <a:rPr lang="en-US" sz="2500" dirty="0" err="1"/>
              <a:t>aktörlerin</a:t>
            </a:r>
            <a:r>
              <a:rPr lang="en-US" sz="2500" dirty="0"/>
              <a:t> </a:t>
            </a:r>
            <a:r>
              <a:rPr lang="en-US" sz="2500" dirty="0" err="1"/>
              <a:t>katılımıyla</a:t>
            </a:r>
            <a:r>
              <a:rPr lang="en-US" sz="2500" dirty="0"/>
              <a:t> </a:t>
            </a:r>
            <a:r>
              <a:rPr lang="en-US" sz="2500" dirty="0" err="1"/>
              <a:t>aşağıdaki</a:t>
            </a:r>
            <a:r>
              <a:rPr lang="en-US" sz="2500" dirty="0"/>
              <a:t> </a:t>
            </a:r>
            <a:r>
              <a:rPr lang="en-US" sz="2500" dirty="0" err="1"/>
              <a:t>amaçla</a:t>
            </a:r>
            <a:r>
              <a:rPr lang="tr-TR" sz="2500" dirty="0" err="1"/>
              <a:t>rı</a:t>
            </a:r>
            <a:r>
              <a:rPr lang="en-US" sz="2500" dirty="0"/>
              <a:t> </a:t>
            </a:r>
            <a:r>
              <a:rPr lang="en-US" sz="2500" dirty="0" err="1"/>
              <a:t>gerçekleştirmeyi</a:t>
            </a:r>
            <a:r>
              <a:rPr lang="en-US" sz="2500" dirty="0"/>
              <a:t> </a:t>
            </a:r>
            <a:r>
              <a:rPr lang="en-US" sz="2500" dirty="0" err="1"/>
              <a:t>hedeflemiştir</a:t>
            </a:r>
            <a:endParaRPr lang="tr-TR" sz="2500" dirty="0"/>
          </a:p>
        </p:txBody>
      </p:sp>
    </p:spTree>
    <p:extLst>
      <p:ext uri="{BB962C8B-B14F-4D97-AF65-F5344CB8AC3E}">
        <p14:creationId xmlns:p14="http://schemas.microsoft.com/office/powerpoint/2010/main" val="28399399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8D9606-1122-ED8C-6EE8-4933AEE4CC3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B7E50E0-CC59-2760-18AA-AD18E386BD1C}"/>
              </a:ext>
            </a:extLst>
          </p:cNvPr>
          <p:cNvSpPr>
            <a:spLocks noGrp="1"/>
          </p:cNvSpPr>
          <p:nvPr>
            <p:ph idx="1"/>
          </p:nvPr>
        </p:nvSpPr>
        <p:spPr/>
        <p:txBody>
          <a:bodyPr/>
          <a:lstStyle/>
          <a:p>
            <a:pPr>
              <a:lnSpc>
                <a:spcPct val="150000"/>
              </a:lnSpc>
            </a:pPr>
            <a:r>
              <a:rPr lang="en-US" dirty="0"/>
              <a:t>1. </a:t>
            </a:r>
            <a:r>
              <a:rPr lang="en-US" dirty="0" err="1"/>
              <a:t>Doğal</a:t>
            </a:r>
            <a:r>
              <a:rPr lang="en-US" dirty="0"/>
              <a:t> </a:t>
            </a:r>
            <a:r>
              <a:rPr lang="en-US" dirty="0" err="1"/>
              <a:t>ve</a:t>
            </a:r>
            <a:r>
              <a:rPr lang="en-US" dirty="0"/>
              <a:t> </a:t>
            </a:r>
            <a:r>
              <a:rPr lang="en-US" dirty="0" err="1"/>
              <a:t>kırsal</a:t>
            </a:r>
            <a:r>
              <a:rPr lang="en-US" dirty="0"/>
              <a:t> </a:t>
            </a:r>
            <a:r>
              <a:rPr lang="en-US" dirty="0" err="1"/>
              <a:t>alanlardaki</a:t>
            </a:r>
            <a:r>
              <a:rPr lang="en-US" dirty="0"/>
              <a:t> </a:t>
            </a:r>
            <a:r>
              <a:rPr lang="en-US" dirty="0" err="1"/>
              <a:t>yaşam</a:t>
            </a:r>
            <a:r>
              <a:rPr lang="en-US" dirty="0"/>
              <a:t> </a:t>
            </a:r>
            <a:r>
              <a:rPr lang="en-US" dirty="0" err="1"/>
              <a:t>standartlarını</a:t>
            </a:r>
            <a:r>
              <a:rPr lang="en-US" dirty="0"/>
              <a:t> </a:t>
            </a:r>
            <a:r>
              <a:rPr lang="en-US" dirty="0" err="1"/>
              <a:t>iyileştirmek</a:t>
            </a:r>
            <a:r>
              <a:rPr lang="en-US" dirty="0"/>
              <a:t> </a:t>
            </a:r>
            <a:r>
              <a:rPr lang="en-US" dirty="0" err="1"/>
              <a:t>ve</a:t>
            </a:r>
            <a:r>
              <a:rPr lang="en-US" dirty="0"/>
              <a:t> </a:t>
            </a:r>
            <a:r>
              <a:rPr lang="en-US" dirty="0" err="1"/>
              <a:t>bu</a:t>
            </a:r>
            <a:r>
              <a:rPr lang="en-US" dirty="0"/>
              <a:t> </a:t>
            </a:r>
            <a:r>
              <a:rPr lang="en-US" dirty="0" err="1"/>
              <a:t>alanlardaki</a:t>
            </a:r>
            <a:r>
              <a:rPr lang="en-US" dirty="0"/>
              <a:t> </a:t>
            </a:r>
            <a:r>
              <a:rPr lang="en-US" dirty="0" err="1"/>
              <a:t>doğal</a:t>
            </a:r>
            <a:r>
              <a:rPr lang="en-US" dirty="0"/>
              <a:t> </a:t>
            </a:r>
            <a:r>
              <a:rPr lang="en-US" dirty="0" err="1"/>
              <a:t>ve</a:t>
            </a:r>
            <a:r>
              <a:rPr lang="en-US" dirty="0"/>
              <a:t> </a:t>
            </a:r>
            <a:r>
              <a:rPr lang="en-US" dirty="0" err="1"/>
              <a:t>kültürel</a:t>
            </a:r>
            <a:r>
              <a:rPr lang="en-US" dirty="0"/>
              <a:t> </a:t>
            </a:r>
            <a:r>
              <a:rPr lang="en-US" dirty="0" err="1"/>
              <a:t>mirasın</a:t>
            </a:r>
            <a:r>
              <a:rPr lang="en-US" dirty="0"/>
              <a:t> </a:t>
            </a:r>
            <a:r>
              <a:rPr lang="en-US" dirty="0" err="1"/>
              <a:t>korunmasına</a:t>
            </a:r>
            <a:r>
              <a:rPr lang="en-US" dirty="0"/>
              <a:t> </a:t>
            </a:r>
            <a:r>
              <a:rPr lang="en-US" dirty="0" err="1"/>
              <a:t>katkı</a:t>
            </a:r>
            <a:r>
              <a:rPr lang="en-US" dirty="0"/>
              <a:t> </a:t>
            </a:r>
            <a:r>
              <a:rPr lang="en-US" dirty="0" err="1"/>
              <a:t>sağlamak</a:t>
            </a:r>
            <a:r>
              <a:rPr lang="en-US" dirty="0"/>
              <a:t> </a:t>
            </a:r>
            <a:r>
              <a:rPr lang="en-US" dirty="0" err="1"/>
              <a:t>için</a:t>
            </a:r>
            <a:r>
              <a:rPr lang="en-US" dirty="0"/>
              <a:t> </a:t>
            </a:r>
            <a:r>
              <a:rPr lang="en-US" dirty="0" err="1"/>
              <a:t>ekoturizm</a:t>
            </a:r>
            <a:r>
              <a:rPr lang="en-US" dirty="0"/>
              <a:t> </a:t>
            </a:r>
            <a:r>
              <a:rPr lang="en-US" dirty="0" err="1"/>
              <a:t>konusunda</a:t>
            </a:r>
            <a:r>
              <a:rPr lang="en-US" dirty="0"/>
              <a:t> </a:t>
            </a:r>
            <a:r>
              <a:rPr lang="en-US" dirty="0" err="1"/>
              <a:t>kamu</a:t>
            </a:r>
            <a:r>
              <a:rPr lang="en-US" dirty="0"/>
              <a:t> </a:t>
            </a:r>
            <a:r>
              <a:rPr lang="en-US" dirty="0" err="1"/>
              <a:t>otoriteleri</a:t>
            </a:r>
            <a:r>
              <a:rPr lang="en-US" dirty="0"/>
              <a:t>, </a:t>
            </a:r>
            <a:r>
              <a:rPr lang="en-US" dirty="0" err="1"/>
              <a:t>özel</a:t>
            </a:r>
            <a:r>
              <a:rPr lang="en-US" dirty="0"/>
              <a:t> </a:t>
            </a:r>
            <a:r>
              <a:rPr lang="en-US" dirty="0" err="1"/>
              <a:t>sektör</a:t>
            </a:r>
            <a:r>
              <a:rPr lang="en-US" dirty="0"/>
              <a:t>, </a:t>
            </a:r>
            <a:r>
              <a:rPr lang="en-US" dirty="0" err="1"/>
              <a:t>sivil</a:t>
            </a:r>
            <a:r>
              <a:rPr lang="en-US" dirty="0"/>
              <a:t> </a:t>
            </a:r>
            <a:r>
              <a:rPr lang="en-US" dirty="0" err="1"/>
              <a:t>toplum</a:t>
            </a:r>
            <a:r>
              <a:rPr lang="en-US" dirty="0"/>
              <a:t> </a:t>
            </a:r>
            <a:r>
              <a:rPr lang="en-US" dirty="0" err="1"/>
              <a:t>ve</a:t>
            </a:r>
            <a:r>
              <a:rPr lang="en-US" dirty="0"/>
              <a:t> </a:t>
            </a:r>
            <a:r>
              <a:rPr lang="en-US" dirty="0" err="1"/>
              <a:t>tüketiciler</a:t>
            </a:r>
            <a:r>
              <a:rPr lang="en-US" dirty="0"/>
              <a:t> </a:t>
            </a:r>
            <a:r>
              <a:rPr lang="en-US" dirty="0" err="1"/>
              <a:t>arasındaki</a:t>
            </a:r>
            <a:r>
              <a:rPr lang="en-US" dirty="0"/>
              <a:t> </a:t>
            </a:r>
            <a:r>
              <a:rPr lang="en-US" dirty="0" err="1"/>
              <a:t>bilinci</a:t>
            </a:r>
            <a:r>
              <a:rPr lang="en-US" dirty="0"/>
              <a:t> </a:t>
            </a:r>
            <a:r>
              <a:rPr lang="en-US" dirty="0" err="1"/>
              <a:t>arttırmak</a:t>
            </a:r>
            <a:endParaRPr lang="tr-TR" dirty="0"/>
          </a:p>
        </p:txBody>
      </p:sp>
    </p:spTree>
    <p:extLst>
      <p:ext uri="{BB962C8B-B14F-4D97-AF65-F5344CB8AC3E}">
        <p14:creationId xmlns:p14="http://schemas.microsoft.com/office/powerpoint/2010/main" val="27441389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83D3D5-07A6-AA52-3B33-7FF8EA9E504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F3991B36-9C31-8FEC-D439-11512308258F}"/>
              </a:ext>
            </a:extLst>
          </p:cNvPr>
          <p:cNvSpPr>
            <a:spLocks noGrp="1"/>
          </p:cNvSpPr>
          <p:nvPr>
            <p:ph idx="1"/>
          </p:nvPr>
        </p:nvSpPr>
        <p:spPr/>
        <p:txBody>
          <a:bodyPr/>
          <a:lstStyle/>
          <a:p>
            <a:pPr lvl="0" algn="just" fontAlgn="base">
              <a:lnSpc>
                <a:spcPct val="150000"/>
              </a:lnSpc>
            </a:pPr>
            <a:r>
              <a:rPr lang="en-US" sz="2400" dirty="0" err="1"/>
              <a:t>Ekoturizmin</a:t>
            </a:r>
            <a:r>
              <a:rPr lang="en-US" sz="2400" dirty="0"/>
              <a:t> </a:t>
            </a:r>
            <a:r>
              <a:rPr lang="en-US" sz="2400" dirty="0" err="1"/>
              <a:t>uzun</a:t>
            </a:r>
            <a:r>
              <a:rPr lang="en-US" sz="2400" dirty="0"/>
              <a:t> </a:t>
            </a:r>
            <a:r>
              <a:rPr lang="en-US" sz="2400" dirty="0" err="1"/>
              <a:t>dönemde</a:t>
            </a:r>
            <a:r>
              <a:rPr lang="en-US" sz="2400" dirty="0"/>
              <a:t> </a:t>
            </a:r>
            <a:r>
              <a:rPr lang="en-US" sz="2400" dirty="0" err="1"/>
              <a:t>sürdürülebilirliğini</a:t>
            </a:r>
            <a:r>
              <a:rPr lang="en-US" sz="2400" dirty="0"/>
              <a:t> </a:t>
            </a:r>
            <a:r>
              <a:rPr lang="en-US" sz="2400" dirty="0" err="1"/>
              <a:t>temin</a:t>
            </a:r>
            <a:r>
              <a:rPr lang="en-US" sz="2400" dirty="0"/>
              <a:t> </a:t>
            </a:r>
            <a:r>
              <a:rPr lang="en-US" sz="2400" dirty="0" err="1"/>
              <a:t>edecek</a:t>
            </a:r>
            <a:r>
              <a:rPr lang="en-US" sz="2400" dirty="0"/>
              <a:t> </a:t>
            </a:r>
            <a:r>
              <a:rPr lang="en-US" sz="2400" dirty="0" err="1"/>
              <a:t>planlama</a:t>
            </a:r>
            <a:r>
              <a:rPr lang="en-US" sz="2400" dirty="0"/>
              <a:t>, </a:t>
            </a:r>
            <a:r>
              <a:rPr lang="en-US" sz="2400" dirty="0" err="1"/>
              <a:t>yönetim</a:t>
            </a:r>
            <a:r>
              <a:rPr lang="en-US" sz="2400" dirty="0"/>
              <a:t>, </a:t>
            </a:r>
            <a:r>
              <a:rPr lang="en-US" sz="2400" dirty="0" err="1"/>
              <a:t>düzenleme</a:t>
            </a:r>
            <a:r>
              <a:rPr lang="en-US" sz="2400" dirty="0"/>
              <a:t> </a:t>
            </a:r>
            <a:r>
              <a:rPr lang="en-US" sz="2400" dirty="0" err="1"/>
              <a:t>ve</a:t>
            </a:r>
            <a:r>
              <a:rPr lang="en-US" sz="2400" dirty="0"/>
              <a:t> </a:t>
            </a:r>
            <a:r>
              <a:rPr lang="en-US" sz="2400" dirty="0" err="1"/>
              <a:t>kontrol</a:t>
            </a:r>
            <a:r>
              <a:rPr lang="en-US" sz="2400" dirty="0"/>
              <a:t> </a:t>
            </a:r>
            <a:r>
              <a:rPr lang="en-US" sz="2400" dirty="0" err="1"/>
              <a:t>tekniklerini</a:t>
            </a:r>
            <a:r>
              <a:rPr lang="en-US" sz="2400" dirty="0"/>
              <a:t> </a:t>
            </a:r>
            <a:r>
              <a:rPr lang="en-US" sz="2400" dirty="0" err="1"/>
              <a:t>ve</a:t>
            </a:r>
            <a:r>
              <a:rPr lang="en-US" sz="2400" dirty="0"/>
              <a:t> </a:t>
            </a:r>
            <a:r>
              <a:rPr lang="en-US" sz="2400" dirty="0" err="1"/>
              <a:t>metod</a:t>
            </a:r>
            <a:r>
              <a:rPr lang="tr-TR" sz="2400" dirty="0" err="1"/>
              <a:t>larını</a:t>
            </a:r>
            <a:r>
              <a:rPr lang="tr-TR" sz="2400" dirty="0"/>
              <a:t> </a:t>
            </a:r>
            <a:r>
              <a:rPr lang="en-US" sz="2400" dirty="0" err="1"/>
              <a:t>yaygınlaştırmak</a:t>
            </a:r>
            <a:r>
              <a:rPr lang="en-US" sz="2400" dirty="0"/>
              <a:t>.</a:t>
            </a:r>
            <a:endParaRPr lang="tr-TR" sz="2400" dirty="0"/>
          </a:p>
          <a:p>
            <a:pPr lvl="0" algn="just" fontAlgn="base">
              <a:lnSpc>
                <a:spcPct val="150000"/>
              </a:lnSpc>
            </a:pPr>
            <a:r>
              <a:rPr lang="en-US" sz="2400" dirty="0" err="1"/>
              <a:t>Ekoturizm</a:t>
            </a:r>
            <a:r>
              <a:rPr lang="en-US" sz="2400" dirty="0"/>
              <a:t> </a:t>
            </a:r>
            <a:r>
              <a:rPr lang="en-US" sz="2400" dirty="0" err="1"/>
              <a:t>alanındaki</a:t>
            </a:r>
            <a:r>
              <a:rPr lang="en-US" sz="2400" dirty="0"/>
              <a:t> </a:t>
            </a:r>
            <a:r>
              <a:rPr lang="en-US" sz="2400" dirty="0" err="1"/>
              <a:t>başarılı</a:t>
            </a:r>
            <a:r>
              <a:rPr lang="en-US" sz="2400" dirty="0"/>
              <a:t> </a:t>
            </a:r>
            <a:r>
              <a:rPr lang="en-US" sz="2400" dirty="0" err="1"/>
              <a:t>deyimlerden</a:t>
            </a:r>
            <a:r>
              <a:rPr lang="en-US" sz="2400" dirty="0"/>
              <a:t> </a:t>
            </a:r>
            <a:r>
              <a:rPr lang="en-US" sz="2400" dirty="0" err="1"/>
              <a:t>karşılıklı</a:t>
            </a:r>
            <a:r>
              <a:rPr lang="en-US" sz="2400" dirty="0"/>
              <a:t> </a:t>
            </a:r>
            <a:r>
              <a:rPr lang="en-US" sz="2400" dirty="0" err="1"/>
              <a:t>faydalanma</a:t>
            </a:r>
            <a:r>
              <a:rPr lang="en-US" sz="2400" dirty="0"/>
              <a:t> </a:t>
            </a:r>
            <a:r>
              <a:rPr lang="en-US" sz="2400" dirty="0" err="1"/>
              <a:t>imkanlarını</a:t>
            </a:r>
            <a:r>
              <a:rPr lang="en-US" sz="2400" dirty="0"/>
              <a:t> </a:t>
            </a:r>
            <a:r>
              <a:rPr lang="en-US" sz="2400" dirty="0" err="1"/>
              <a:t>sağlamak</a:t>
            </a:r>
            <a:r>
              <a:rPr lang="en-US" sz="2400" dirty="0"/>
              <a:t>.</a:t>
            </a:r>
            <a:endParaRPr lang="tr-TR" sz="2400" dirty="0"/>
          </a:p>
          <a:p>
            <a:endParaRPr lang="tr-TR" dirty="0"/>
          </a:p>
        </p:txBody>
      </p:sp>
    </p:spTree>
    <p:extLst>
      <p:ext uri="{BB962C8B-B14F-4D97-AF65-F5344CB8AC3E}">
        <p14:creationId xmlns:p14="http://schemas.microsoft.com/office/powerpoint/2010/main" val="1523925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AD3173-407B-810F-2A2B-6B4EE11B9797}"/>
              </a:ext>
            </a:extLst>
          </p:cNvPr>
          <p:cNvSpPr>
            <a:spLocks noGrp="1"/>
          </p:cNvSpPr>
          <p:nvPr>
            <p:ph type="title"/>
          </p:nvPr>
        </p:nvSpPr>
        <p:spPr/>
        <p:txBody>
          <a:bodyPr/>
          <a:lstStyle/>
          <a:p>
            <a:pPr algn="ctr"/>
            <a:r>
              <a:rPr lang="en-US" b="1" dirty="0">
                <a:solidFill>
                  <a:schemeClr val="accent4"/>
                </a:solidFill>
              </a:rPr>
              <a:t>Tur </a:t>
            </a:r>
            <a:r>
              <a:rPr lang="en-US" b="1" dirty="0" err="1">
                <a:solidFill>
                  <a:schemeClr val="accent4"/>
                </a:solidFill>
              </a:rPr>
              <a:t>Operatörleri</a:t>
            </a:r>
            <a:r>
              <a:rPr lang="en-US" b="1" dirty="0">
                <a:solidFill>
                  <a:schemeClr val="accent4"/>
                </a:solidFill>
              </a:rPr>
              <a:t> </a:t>
            </a:r>
            <a:r>
              <a:rPr lang="en-US" b="1" dirty="0" err="1">
                <a:solidFill>
                  <a:schemeClr val="accent4"/>
                </a:solidFill>
              </a:rPr>
              <a:t>ve</a:t>
            </a:r>
            <a:r>
              <a:rPr lang="en-US" b="1" dirty="0">
                <a:solidFill>
                  <a:schemeClr val="accent4"/>
                </a:solidFill>
              </a:rPr>
              <a:t> </a:t>
            </a:r>
            <a:r>
              <a:rPr lang="en-US" b="1" dirty="0" err="1">
                <a:solidFill>
                  <a:schemeClr val="accent4"/>
                </a:solidFill>
              </a:rPr>
              <a:t>Seyahat</a:t>
            </a:r>
            <a:r>
              <a:rPr lang="en-US" b="1" dirty="0">
                <a:solidFill>
                  <a:schemeClr val="accent4"/>
                </a:solidFill>
              </a:rPr>
              <a:t> </a:t>
            </a:r>
            <a:r>
              <a:rPr lang="en-US" b="1" dirty="0" err="1">
                <a:solidFill>
                  <a:schemeClr val="accent4"/>
                </a:solidFill>
              </a:rPr>
              <a:t>Acentaları</a:t>
            </a:r>
            <a:endParaRPr lang="tr-TR" b="1" dirty="0">
              <a:solidFill>
                <a:schemeClr val="accent4"/>
              </a:solidFill>
            </a:endParaRPr>
          </a:p>
        </p:txBody>
      </p:sp>
      <p:sp>
        <p:nvSpPr>
          <p:cNvPr id="3" name="İçerik Yer Tutucusu 2">
            <a:extLst>
              <a:ext uri="{FF2B5EF4-FFF2-40B4-BE49-F238E27FC236}">
                <a16:creationId xmlns:a16="http://schemas.microsoft.com/office/drawing/2014/main" id="{15D32AF8-7EAD-3534-1F89-535ACE2B20EE}"/>
              </a:ext>
            </a:extLst>
          </p:cNvPr>
          <p:cNvSpPr>
            <a:spLocks noGrp="1"/>
          </p:cNvSpPr>
          <p:nvPr>
            <p:ph idx="1"/>
          </p:nvPr>
        </p:nvSpPr>
        <p:spPr/>
        <p:txBody>
          <a:bodyPr/>
          <a:lstStyle/>
          <a:p>
            <a:pPr algn="ctr">
              <a:lnSpc>
                <a:spcPct val="150000"/>
              </a:lnSpc>
            </a:pPr>
            <a:r>
              <a:rPr lang="en-US" sz="2500" dirty="0"/>
              <a:t>Tur </a:t>
            </a:r>
            <a:r>
              <a:rPr lang="en-US" sz="2500" dirty="0" err="1"/>
              <a:t>operatörleri</a:t>
            </a:r>
            <a:r>
              <a:rPr lang="en-US" sz="2500" dirty="0"/>
              <a:t> </a:t>
            </a:r>
            <a:r>
              <a:rPr lang="en-US" sz="2500" dirty="0" err="1"/>
              <a:t>ekoturizm</a:t>
            </a:r>
            <a:r>
              <a:rPr lang="en-US" sz="2500" dirty="0"/>
              <a:t> </a:t>
            </a:r>
            <a:r>
              <a:rPr lang="en-US" sz="2500" dirty="0" err="1"/>
              <a:t>endüstrisinde</a:t>
            </a:r>
            <a:r>
              <a:rPr lang="en-US" sz="2500" dirty="0"/>
              <a:t> </a:t>
            </a:r>
            <a:r>
              <a:rPr lang="en-US" sz="2500" dirty="0" err="1"/>
              <a:t>oldukça</a:t>
            </a:r>
            <a:r>
              <a:rPr lang="en-US" sz="2500" dirty="0"/>
              <a:t> </a:t>
            </a:r>
            <a:r>
              <a:rPr lang="en-US" sz="2500" dirty="0" err="1"/>
              <a:t>önemli</a:t>
            </a:r>
            <a:r>
              <a:rPr lang="en-US" sz="2500" dirty="0"/>
              <a:t> </a:t>
            </a:r>
            <a:r>
              <a:rPr lang="en-US" sz="2500" dirty="0" err="1"/>
              <a:t>işletmelerdir</a:t>
            </a:r>
            <a:r>
              <a:rPr lang="en-US" sz="2500" dirty="0"/>
              <a:t>. </a:t>
            </a:r>
            <a:r>
              <a:rPr lang="en-US" sz="2500" dirty="0" err="1"/>
              <a:t>Uluslararası</a:t>
            </a:r>
            <a:r>
              <a:rPr lang="en-US" sz="2500" dirty="0"/>
              <a:t> </a:t>
            </a:r>
            <a:r>
              <a:rPr lang="en-US" sz="2500" dirty="0" err="1"/>
              <a:t>pazarlarda</a:t>
            </a:r>
            <a:r>
              <a:rPr lang="en-US" sz="2500" dirty="0"/>
              <a:t> </a:t>
            </a:r>
            <a:r>
              <a:rPr lang="en-US" sz="2500" dirty="0" err="1"/>
              <a:t>bir</a:t>
            </a:r>
            <a:r>
              <a:rPr lang="en-US" sz="2500" dirty="0"/>
              <a:t> </a:t>
            </a:r>
            <a:r>
              <a:rPr lang="en-US" sz="2500" dirty="0" err="1"/>
              <a:t>çok</a:t>
            </a:r>
            <a:r>
              <a:rPr lang="en-US" sz="2500" dirty="0"/>
              <a:t> </a:t>
            </a:r>
            <a:r>
              <a:rPr lang="en-US" sz="2500" dirty="0" err="1"/>
              <a:t>destinasyon</a:t>
            </a:r>
            <a:r>
              <a:rPr lang="en-US" sz="2500" dirty="0"/>
              <a:t> </a:t>
            </a:r>
            <a:r>
              <a:rPr lang="en-US" sz="2500" dirty="0" err="1"/>
              <a:t>için</a:t>
            </a:r>
            <a:r>
              <a:rPr lang="en-US" sz="2500" dirty="0"/>
              <a:t> </a:t>
            </a:r>
            <a:r>
              <a:rPr lang="en-US" sz="2500" dirty="0" err="1"/>
              <a:t>ekoturizm</a:t>
            </a:r>
            <a:r>
              <a:rPr lang="en-US" sz="2500" dirty="0"/>
              <a:t> </a:t>
            </a:r>
            <a:r>
              <a:rPr lang="en-US" sz="2500" dirty="0" err="1"/>
              <a:t>ürününü</a:t>
            </a:r>
            <a:r>
              <a:rPr lang="tr-TR" sz="2500" dirty="0"/>
              <a:t> hazırlayan ve satışını yapan bu işletmeler ekoturizme yönelik seyahatleri yönlendirmektedir.</a:t>
            </a:r>
          </a:p>
          <a:p>
            <a:endParaRPr lang="tr-TR" dirty="0"/>
          </a:p>
        </p:txBody>
      </p:sp>
    </p:spTree>
    <p:extLst>
      <p:ext uri="{BB962C8B-B14F-4D97-AF65-F5344CB8AC3E}">
        <p14:creationId xmlns:p14="http://schemas.microsoft.com/office/powerpoint/2010/main" val="10013337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48A15F-F5B8-6627-020F-708BAA0FBD2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5DB5FE0A-06F4-93CE-98FD-03F0D9E4AB60}"/>
              </a:ext>
            </a:extLst>
          </p:cNvPr>
          <p:cNvSpPr>
            <a:spLocks noGrp="1"/>
          </p:cNvSpPr>
          <p:nvPr>
            <p:ph idx="1"/>
          </p:nvPr>
        </p:nvSpPr>
        <p:spPr/>
        <p:txBody>
          <a:bodyPr/>
          <a:lstStyle/>
          <a:p>
            <a:pPr algn="just">
              <a:lnSpc>
                <a:spcPct val="150000"/>
              </a:lnSpc>
            </a:pPr>
            <a:r>
              <a:rPr lang="en-US" dirty="0"/>
              <a:t>Bu </a:t>
            </a:r>
            <a:r>
              <a:rPr lang="en-US" dirty="0" err="1"/>
              <a:t>organizasyonlar</a:t>
            </a:r>
            <a:r>
              <a:rPr lang="en-US" dirty="0"/>
              <a:t>, </a:t>
            </a:r>
            <a:r>
              <a:rPr lang="en-US" dirty="0" err="1"/>
              <a:t>ekoturizm</a:t>
            </a:r>
            <a:r>
              <a:rPr lang="en-US" dirty="0"/>
              <a:t> </a:t>
            </a:r>
            <a:r>
              <a:rPr lang="en-US" dirty="0" err="1"/>
              <a:t>işletmelerinin</a:t>
            </a:r>
            <a:r>
              <a:rPr lang="en-US" dirty="0"/>
              <a:t> </a:t>
            </a:r>
            <a:r>
              <a:rPr lang="en-US" dirty="0" err="1"/>
              <a:t>güvenilirliği</a:t>
            </a:r>
            <a:r>
              <a:rPr lang="en-US" dirty="0"/>
              <a:t> </a:t>
            </a:r>
            <a:r>
              <a:rPr lang="en-US" dirty="0" err="1"/>
              <a:t>ve</a:t>
            </a:r>
            <a:r>
              <a:rPr lang="en-US" dirty="0"/>
              <a:t> </a:t>
            </a:r>
            <a:r>
              <a:rPr lang="en-US" dirty="0" err="1"/>
              <a:t>karşılaştırmalı</a:t>
            </a:r>
            <a:r>
              <a:rPr lang="en-US" dirty="0"/>
              <a:t> </a:t>
            </a:r>
            <a:r>
              <a:rPr lang="en-US" dirty="0" err="1"/>
              <a:t>sertifikasyon</a:t>
            </a:r>
            <a:r>
              <a:rPr lang="en-US" dirty="0"/>
              <a:t> </a:t>
            </a:r>
            <a:r>
              <a:rPr lang="en-US" dirty="0" err="1"/>
              <a:t>sistemleri</a:t>
            </a:r>
            <a:r>
              <a:rPr lang="en-US" dirty="0"/>
              <a:t> </a:t>
            </a:r>
            <a:r>
              <a:rPr lang="en-US" dirty="0" err="1"/>
              <a:t>ile</a:t>
            </a:r>
            <a:r>
              <a:rPr lang="en-US" dirty="0"/>
              <a:t> </a:t>
            </a:r>
            <a:r>
              <a:rPr lang="en-US" dirty="0" err="1"/>
              <a:t>ilgili</a:t>
            </a:r>
            <a:r>
              <a:rPr lang="en-US" dirty="0"/>
              <a:t> </a:t>
            </a:r>
            <a:r>
              <a:rPr lang="en-US" dirty="0" err="1"/>
              <a:t>olarak</a:t>
            </a:r>
            <a:r>
              <a:rPr lang="en-US" dirty="0"/>
              <a:t> </a:t>
            </a:r>
            <a:r>
              <a:rPr lang="en-US" dirty="0" err="1"/>
              <a:t>asgari</a:t>
            </a:r>
            <a:r>
              <a:rPr lang="en-US" dirty="0"/>
              <a:t> </a:t>
            </a:r>
            <a:r>
              <a:rPr lang="en-US" dirty="0" err="1"/>
              <a:t>kalite</a:t>
            </a:r>
            <a:r>
              <a:rPr lang="en-US" dirty="0"/>
              <a:t> </a:t>
            </a:r>
            <a:r>
              <a:rPr lang="en-US" dirty="0" err="1"/>
              <a:t>standartlarının</a:t>
            </a:r>
            <a:r>
              <a:rPr lang="en-US" dirty="0"/>
              <a:t> </a:t>
            </a:r>
            <a:r>
              <a:rPr lang="en-US" dirty="0" err="1"/>
              <a:t>oluşturulması</a:t>
            </a:r>
            <a:r>
              <a:rPr lang="en-US" dirty="0"/>
              <a:t> </a:t>
            </a:r>
            <a:r>
              <a:rPr lang="en-US" dirty="0" err="1"/>
              <a:t>konusunda</a:t>
            </a:r>
            <a:r>
              <a:rPr lang="en-US" dirty="0"/>
              <a:t> </a:t>
            </a:r>
            <a:r>
              <a:rPr lang="en-US" dirty="0" err="1"/>
              <a:t>çaba</a:t>
            </a:r>
            <a:r>
              <a:rPr lang="en-US" dirty="0"/>
              <a:t> </a:t>
            </a:r>
            <a:r>
              <a:rPr lang="en-US" dirty="0" err="1"/>
              <a:t>harcamışlardır</a:t>
            </a:r>
            <a:r>
              <a:rPr lang="en-US" dirty="0"/>
              <a:t>. DTÖ </a:t>
            </a:r>
            <a:r>
              <a:rPr lang="en-US" dirty="0" err="1"/>
              <a:t>ve</a:t>
            </a:r>
            <a:r>
              <a:rPr lang="en-US" dirty="0"/>
              <a:t> BMÇP </a:t>
            </a:r>
            <a:r>
              <a:rPr lang="en-US" dirty="0" err="1"/>
              <a:t>belidilen</a:t>
            </a:r>
            <a:r>
              <a:rPr lang="en-US" dirty="0"/>
              <a:t> </a:t>
            </a:r>
            <a:r>
              <a:rPr lang="en-US" dirty="0" err="1"/>
              <a:t>hedeflere</a:t>
            </a:r>
            <a:r>
              <a:rPr lang="en-US" dirty="0"/>
              <a:t> </a:t>
            </a:r>
            <a:r>
              <a:rPr lang="en-US" dirty="0" err="1"/>
              <a:t>ulaşabilmek</a:t>
            </a:r>
            <a:r>
              <a:rPr lang="en-US" dirty="0"/>
              <a:t> </a:t>
            </a:r>
            <a:r>
              <a:rPr lang="en-US" dirty="0" err="1"/>
              <a:t>için</a:t>
            </a:r>
            <a:r>
              <a:rPr lang="en-US" dirty="0"/>
              <a:t> </a:t>
            </a:r>
            <a:r>
              <a:rPr lang="en-US" dirty="0" err="1"/>
              <a:t>aşağıda</a:t>
            </a:r>
            <a:r>
              <a:rPr lang="en-US" dirty="0"/>
              <a:t> </a:t>
            </a:r>
            <a:r>
              <a:rPr lang="en-US" dirty="0" err="1"/>
              <a:t>kısaca</a:t>
            </a:r>
            <a:r>
              <a:rPr lang="en-US" dirty="0"/>
              <a:t> </a:t>
            </a:r>
            <a:r>
              <a:rPr lang="en-US" dirty="0" err="1"/>
              <a:t>açıklanan</a:t>
            </a:r>
            <a:r>
              <a:rPr lang="en-US" dirty="0"/>
              <a:t> </a:t>
            </a:r>
            <a:r>
              <a:rPr lang="en-US" dirty="0" err="1"/>
              <a:t>temel</a:t>
            </a:r>
            <a:r>
              <a:rPr lang="en-US" dirty="0"/>
              <a:t> </a:t>
            </a:r>
            <a:r>
              <a:rPr lang="en-US" dirty="0" err="1"/>
              <a:t>aktiviteleri</a:t>
            </a:r>
            <a:r>
              <a:rPr lang="en-US" dirty="0"/>
              <a:t> </a:t>
            </a:r>
            <a:r>
              <a:rPr lang="en-US" dirty="0" err="1"/>
              <a:t>üstlenmişlerdir</a:t>
            </a:r>
            <a:endParaRPr lang="tr-TR" dirty="0"/>
          </a:p>
        </p:txBody>
      </p:sp>
    </p:spTree>
    <p:extLst>
      <p:ext uri="{BB962C8B-B14F-4D97-AF65-F5344CB8AC3E}">
        <p14:creationId xmlns:p14="http://schemas.microsoft.com/office/powerpoint/2010/main" val="1896950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792E2D8-D1E9-364D-2267-0DCD2FE15DC5}"/>
              </a:ext>
            </a:extLst>
          </p:cNvPr>
          <p:cNvSpPr>
            <a:spLocks noGrp="1"/>
          </p:cNvSpPr>
          <p:nvPr>
            <p:ph idx="1"/>
          </p:nvPr>
        </p:nvSpPr>
        <p:spPr>
          <a:xfrm>
            <a:off x="457200" y="1209368"/>
            <a:ext cx="7685037" cy="4967595"/>
          </a:xfrm>
        </p:spPr>
        <p:txBody>
          <a:bodyPr>
            <a:normAutofit fontScale="92500" lnSpcReduction="10000"/>
          </a:bodyPr>
          <a:lstStyle/>
          <a:p>
            <a:pPr algn="just">
              <a:lnSpc>
                <a:spcPct val="150000"/>
              </a:lnSpc>
            </a:pPr>
            <a:r>
              <a:rPr lang="en-US" dirty="0" err="1"/>
              <a:t>DKB'nin</a:t>
            </a:r>
            <a:r>
              <a:rPr lang="en-US" dirty="0"/>
              <a:t> de </a:t>
            </a:r>
            <a:r>
              <a:rPr lang="en-US" dirty="0" err="1"/>
              <a:t>katılımı</a:t>
            </a:r>
            <a:r>
              <a:rPr lang="en-US" dirty="0"/>
              <a:t> </a:t>
            </a:r>
            <a:r>
              <a:rPr lang="en-US" dirty="0" err="1"/>
              <a:t>ile</a:t>
            </a:r>
            <a:r>
              <a:rPr lang="en-US" dirty="0"/>
              <a:t> 2001 </a:t>
            </a:r>
            <a:r>
              <a:rPr lang="en-US" dirty="0" err="1"/>
              <a:t>yılında</a:t>
            </a:r>
            <a:r>
              <a:rPr lang="en-US" dirty="0"/>
              <a:t>, </a:t>
            </a:r>
            <a:r>
              <a:rPr lang="en-US" dirty="0" err="1"/>
              <a:t>önemli</a:t>
            </a:r>
            <a:r>
              <a:rPr lang="en-US" dirty="0"/>
              <a:t> </a:t>
            </a:r>
            <a:r>
              <a:rPr lang="en-US" dirty="0" err="1"/>
              <a:t>ekoturizm</a:t>
            </a:r>
            <a:r>
              <a:rPr lang="en-US" dirty="0"/>
              <a:t> </a:t>
            </a:r>
            <a:r>
              <a:rPr lang="en-US" dirty="0" err="1"/>
              <a:t>destinasyonları</a:t>
            </a:r>
            <a:r>
              <a:rPr lang="en-US" dirty="0"/>
              <a:t> </a:t>
            </a:r>
            <a:r>
              <a:rPr lang="en-US" dirty="0" err="1"/>
              <a:t>olan</a:t>
            </a:r>
            <a:r>
              <a:rPr lang="en-US" dirty="0"/>
              <a:t> </a:t>
            </a:r>
            <a:r>
              <a:rPr lang="en-US" dirty="0" err="1"/>
              <a:t>koruma</a:t>
            </a:r>
            <a:r>
              <a:rPr lang="en-US" dirty="0"/>
              <a:t> </a:t>
            </a:r>
            <a:r>
              <a:rPr lang="en-US" dirty="0" err="1"/>
              <a:t>alanları</a:t>
            </a:r>
            <a:r>
              <a:rPr lang="en-US" dirty="0"/>
              <a:t> </a:t>
            </a:r>
            <a:r>
              <a:rPr lang="en-US" dirty="0" err="1"/>
              <a:t>ve</a:t>
            </a:r>
            <a:r>
              <a:rPr lang="en-US" dirty="0"/>
              <a:t> milli </a:t>
            </a:r>
            <a:r>
              <a:rPr lang="en-US" dirty="0" err="1"/>
              <a:t>parklarda</a:t>
            </a:r>
            <a:r>
              <a:rPr lang="en-US" dirty="0"/>
              <a:t> </a:t>
            </a:r>
            <a:r>
              <a:rPr lang="en-US" dirty="0" err="1"/>
              <a:t>turizmin</a:t>
            </a:r>
            <a:r>
              <a:rPr lang="en-US" dirty="0"/>
              <a:t> </a:t>
            </a:r>
            <a:r>
              <a:rPr lang="en-US" dirty="0" err="1"/>
              <a:t>sürdürülebilir</a:t>
            </a:r>
            <a:r>
              <a:rPr lang="en-US" dirty="0"/>
              <a:t> </a:t>
            </a:r>
            <a:r>
              <a:rPr lang="en-US" dirty="0" err="1"/>
              <a:t>gelişmesi</a:t>
            </a:r>
            <a:r>
              <a:rPr lang="en-US" dirty="0"/>
              <a:t> </a:t>
            </a:r>
            <a:r>
              <a:rPr lang="en-US" dirty="0" err="1"/>
              <a:t>ve</a:t>
            </a:r>
            <a:r>
              <a:rPr lang="en-US" dirty="0"/>
              <a:t> </a:t>
            </a:r>
            <a:r>
              <a:rPr lang="en-US" dirty="0" err="1"/>
              <a:t>yönetimine</a:t>
            </a:r>
            <a:r>
              <a:rPr lang="en-US" dirty="0"/>
              <a:t> </a:t>
            </a:r>
            <a:r>
              <a:rPr lang="en-US" dirty="0" err="1"/>
              <a:t>yönelik</a:t>
            </a:r>
            <a:r>
              <a:rPr lang="en-US" dirty="0"/>
              <a:t> </a:t>
            </a:r>
            <a:r>
              <a:rPr lang="en-US" dirty="0" err="1"/>
              <a:t>bir</a:t>
            </a:r>
            <a:r>
              <a:rPr lang="en-US" dirty="0"/>
              <a:t> </a:t>
            </a:r>
            <a:r>
              <a:rPr lang="en-US" dirty="0" err="1"/>
              <a:t>yayın</a:t>
            </a:r>
            <a:r>
              <a:rPr lang="en-US" dirty="0"/>
              <a:t> </a:t>
            </a:r>
            <a:r>
              <a:rPr lang="en-US" dirty="0" err="1"/>
              <a:t>bastımışlardır</a:t>
            </a:r>
            <a:r>
              <a:rPr lang="en-US" dirty="0"/>
              <a:t>. Bunun </a:t>
            </a:r>
            <a:r>
              <a:rPr lang="en-US" dirty="0" err="1"/>
              <a:t>dışında</a:t>
            </a:r>
            <a:r>
              <a:rPr lang="en-US" dirty="0"/>
              <a:t> DTÖ </a:t>
            </a:r>
            <a:r>
              <a:rPr lang="en-US" dirty="0" err="1"/>
              <a:t>ve</a:t>
            </a:r>
            <a:r>
              <a:rPr lang="en-US" dirty="0"/>
              <a:t> BMÇP; </a:t>
            </a:r>
            <a:r>
              <a:rPr lang="en-US" dirty="0" err="1"/>
              <a:t>sürdürülebilir</a:t>
            </a:r>
            <a:r>
              <a:rPr lang="en-US" dirty="0"/>
              <a:t> </a:t>
            </a:r>
            <a:r>
              <a:rPr lang="en-US" dirty="0" err="1"/>
              <a:t>turizm</a:t>
            </a:r>
            <a:r>
              <a:rPr lang="en-US" dirty="0"/>
              <a:t>, </a:t>
            </a:r>
            <a:r>
              <a:rPr lang="en-US" dirty="0" err="1"/>
              <a:t>ekoturizm</a:t>
            </a:r>
            <a:r>
              <a:rPr lang="en-US" dirty="0"/>
              <a:t> </a:t>
            </a:r>
            <a:r>
              <a:rPr lang="en-US" dirty="0" err="1"/>
              <a:t>konularında</a:t>
            </a:r>
            <a:r>
              <a:rPr lang="en-US" dirty="0"/>
              <a:t> 1998-2002 </a:t>
            </a:r>
            <a:r>
              <a:rPr lang="en-US" dirty="0" err="1"/>
              <a:t>yıllan</a:t>
            </a:r>
            <a:r>
              <a:rPr lang="en-US" dirty="0"/>
              <a:t> </a:t>
            </a:r>
            <a:r>
              <a:rPr lang="en-US" dirty="0" err="1"/>
              <a:t>arasında</a:t>
            </a:r>
            <a:r>
              <a:rPr lang="en-US" dirty="0"/>
              <a:t> </a:t>
            </a:r>
            <a:r>
              <a:rPr lang="en-US" dirty="0" err="1"/>
              <a:t>bir</a:t>
            </a:r>
            <a:r>
              <a:rPr lang="en-US" dirty="0"/>
              <a:t> </a:t>
            </a:r>
            <a:r>
              <a:rPr lang="en-US" dirty="0" err="1"/>
              <a:t>çok</a:t>
            </a:r>
            <a:r>
              <a:rPr lang="en-US" dirty="0"/>
              <a:t> </a:t>
            </a:r>
            <a:r>
              <a:rPr lang="en-US" dirty="0" err="1"/>
              <a:t>yayın</a:t>
            </a:r>
            <a:r>
              <a:rPr lang="en-US" dirty="0"/>
              <a:t> </a:t>
            </a:r>
            <a:r>
              <a:rPr lang="en-US" dirty="0" err="1"/>
              <a:t>daha</a:t>
            </a:r>
            <a:r>
              <a:rPr lang="en-US" dirty="0"/>
              <a:t> </a:t>
            </a:r>
            <a:r>
              <a:rPr lang="en-US" dirty="0" err="1"/>
              <a:t>bastırmışlardır</a:t>
            </a:r>
            <a:r>
              <a:rPr lang="tr-TR" dirty="0"/>
              <a:t>.</a:t>
            </a:r>
          </a:p>
          <a:p>
            <a:pPr algn="just">
              <a:lnSpc>
                <a:spcPct val="150000"/>
              </a:lnSpc>
            </a:pPr>
            <a:r>
              <a:rPr lang="en-US" dirty="0"/>
              <a:t>Bu </a:t>
            </a:r>
            <a:r>
              <a:rPr lang="en-US" dirty="0" err="1"/>
              <a:t>iki</a:t>
            </a:r>
            <a:r>
              <a:rPr lang="en-US" dirty="0"/>
              <a:t> </a:t>
            </a:r>
            <a:r>
              <a:rPr lang="en-US" dirty="0" err="1"/>
              <a:t>örgüt</a:t>
            </a:r>
            <a:r>
              <a:rPr lang="en-US" dirty="0"/>
              <a:t>, 2001 </a:t>
            </a:r>
            <a:r>
              <a:rPr lang="en-US" dirty="0" err="1"/>
              <a:t>yılı</a:t>
            </a:r>
            <a:r>
              <a:rPr lang="en-US" dirty="0"/>
              <a:t> </a:t>
            </a:r>
            <a:r>
              <a:rPr lang="en-US" dirty="0" err="1"/>
              <a:t>süresince</a:t>
            </a:r>
            <a:r>
              <a:rPr lang="en-US" dirty="0"/>
              <a:t> </a:t>
            </a:r>
            <a:r>
              <a:rPr lang="en-US" dirty="0" err="1"/>
              <a:t>ve</a:t>
            </a:r>
            <a:r>
              <a:rPr lang="en-US" dirty="0"/>
              <a:t> 2002 </a:t>
            </a:r>
            <a:r>
              <a:rPr lang="en-US" dirty="0" err="1"/>
              <a:t>yılının</a:t>
            </a:r>
            <a:r>
              <a:rPr lang="en-US" dirty="0"/>
              <a:t> </a:t>
            </a:r>
            <a:r>
              <a:rPr lang="en-US" dirty="0" err="1"/>
              <a:t>başlarına</a:t>
            </a:r>
            <a:r>
              <a:rPr lang="en-US" dirty="0"/>
              <a:t> </a:t>
            </a:r>
            <a:r>
              <a:rPr lang="en-US" dirty="0" err="1"/>
              <a:t>küar</a:t>
            </a:r>
            <a:r>
              <a:rPr lang="en-US" dirty="0"/>
              <a:t>, </a:t>
            </a:r>
            <a:r>
              <a:rPr lang="en-US" dirty="0" err="1"/>
              <a:t>dünya</a:t>
            </a:r>
            <a:r>
              <a:rPr lang="en-US" dirty="0"/>
              <a:t> </a:t>
            </a:r>
            <a:r>
              <a:rPr lang="en-US" dirty="0" err="1"/>
              <a:t>çapında</a:t>
            </a:r>
            <a:r>
              <a:rPr lang="en-US" dirty="0"/>
              <a:t> </a:t>
            </a:r>
            <a:r>
              <a:rPr lang="en-US" dirty="0" err="1"/>
              <a:t>ekoturizmin</a:t>
            </a:r>
            <a:r>
              <a:rPr lang="en-US" dirty="0"/>
              <a:t> </a:t>
            </a:r>
            <a:r>
              <a:rPr lang="en-US" dirty="0" err="1"/>
              <a:t>çeşitli</a:t>
            </a:r>
            <a:r>
              <a:rPr lang="en-US" dirty="0"/>
              <a:t> </a:t>
            </a:r>
            <a:r>
              <a:rPr lang="en-US" dirty="0" err="1"/>
              <a:t>yönleri</a:t>
            </a:r>
            <a:r>
              <a:rPr lang="en-US" dirty="0"/>
              <a:t> </a:t>
            </a:r>
            <a:r>
              <a:rPr lang="en-US" dirty="0" err="1"/>
              <a:t>ile</a:t>
            </a:r>
            <a:r>
              <a:rPr lang="en-US" dirty="0"/>
              <a:t> </a:t>
            </a:r>
            <a:r>
              <a:rPr lang="en-US" dirty="0" err="1"/>
              <a:t>ilgili</a:t>
            </a:r>
            <a:r>
              <a:rPr lang="en-US" dirty="0"/>
              <a:t> </a:t>
            </a:r>
            <a:r>
              <a:rPr lang="en-US" dirty="0" err="1"/>
              <a:t>olarak</a:t>
            </a:r>
            <a:r>
              <a:rPr lang="en-US" dirty="0"/>
              <a:t> </a:t>
            </a:r>
            <a:r>
              <a:rPr lang="en-US" dirty="0" err="1"/>
              <a:t>devletler</a:t>
            </a:r>
            <a:r>
              <a:rPr lang="en-US" dirty="0"/>
              <a:t>, </a:t>
            </a:r>
            <a:r>
              <a:rPr lang="en-US" dirty="0" err="1"/>
              <a:t>özel</a:t>
            </a:r>
            <a:r>
              <a:rPr lang="en-US" dirty="0"/>
              <a:t> </a:t>
            </a:r>
            <a:r>
              <a:rPr lang="en-US" dirty="0" err="1"/>
              <a:t>sektör</a:t>
            </a:r>
            <a:r>
              <a:rPr lang="en-US" dirty="0"/>
              <a:t>, </a:t>
            </a:r>
            <a:r>
              <a:rPr lang="en-US" dirty="0" err="1"/>
              <a:t>yerel</a:t>
            </a:r>
            <a:r>
              <a:rPr lang="en-US" dirty="0"/>
              <a:t> </a:t>
            </a:r>
            <a:r>
              <a:rPr lang="en-US" dirty="0" err="1"/>
              <a:t>yönetimler</a:t>
            </a:r>
            <a:r>
              <a:rPr lang="en-US" dirty="0"/>
              <a:t>, </a:t>
            </a:r>
            <a:r>
              <a:rPr lang="en-US" dirty="0" err="1"/>
              <a:t>yerel</a:t>
            </a:r>
            <a:r>
              <a:rPr lang="en-US" dirty="0"/>
              <a:t> </a:t>
            </a:r>
            <a:r>
              <a:rPr lang="en-US" dirty="0" err="1"/>
              <a:t>topluluklar</a:t>
            </a:r>
            <a:r>
              <a:rPr lang="en-US" dirty="0"/>
              <a:t>, </a:t>
            </a:r>
            <a:r>
              <a:rPr lang="en-US" dirty="0" err="1"/>
              <a:t>akademik</a:t>
            </a:r>
            <a:r>
              <a:rPr lang="en-US" dirty="0"/>
              <a:t> </a:t>
            </a:r>
            <a:r>
              <a:rPr lang="en-US" dirty="0" err="1"/>
              <a:t>kurumlar</a:t>
            </a:r>
            <a:r>
              <a:rPr lang="en-US" dirty="0"/>
              <a:t>, </a:t>
            </a:r>
            <a:r>
              <a:rPr lang="en-US" dirty="0" err="1"/>
              <a:t>sivil</a:t>
            </a:r>
            <a:r>
              <a:rPr lang="en-US" dirty="0"/>
              <a:t> </a:t>
            </a:r>
            <a:r>
              <a:rPr lang="en-US" dirty="0" err="1"/>
              <a:t>toplum</a:t>
            </a:r>
            <a:r>
              <a:rPr lang="en-US" dirty="0"/>
              <a:t> </a:t>
            </a:r>
            <a:r>
              <a:rPr lang="en-US" dirty="0" err="1"/>
              <a:t>örgütleri</a:t>
            </a:r>
            <a:r>
              <a:rPr lang="en-US" dirty="0"/>
              <a:t> </a:t>
            </a:r>
            <a:r>
              <a:rPr lang="en-US" dirty="0" err="1"/>
              <a:t>ve</a:t>
            </a:r>
            <a:r>
              <a:rPr lang="en-US" dirty="0"/>
              <a:t> </a:t>
            </a:r>
            <a:r>
              <a:rPr lang="en-US" dirty="0" err="1"/>
              <a:t>diğer</a:t>
            </a:r>
            <a:r>
              <a:rPr lang="en-US" dirty="0"/>
              <a:t> </a:t>
            </a:r>
            <a:r>
              <a:rPr lang="en-US" dirty="0" err="1"/>
              <a:t>ilgili</a:t>
            </a:r>
            <a:r>
              <a:rPr lang="en-US" dirty="0"/>
              <a:t> </a:t>
            </a:r>
            <a:r>
              <a:rPr lang="en-US" dirty="0" err="1"/>
              <a:t>organizasyonların</a:t>
            </a:r>
            <a:r>
              <a:rPr lang="en-US" dirty="0"/>
              <a:t> </a:t>
            </a:r>
            <a:r>
              <a:rPr lang="en-US" dirty="0" err="1"/>
              <a:t>temsilcilerinden</a:t>
            </a:r>
            <a:r>
              <a:rPr lang="en-US" dirty="0"/>
              <a:t> </a:t>
            </a:r>
            <a:r>
              <a:rPr lang="en-US" dirty="0" err="1"/>
              <a:t>oluşan</a:t>
            </a:r>
            <a:r>
              <a:rPr lang="en-US" dirty="0"/>
              <a:t> 3000'in </a:t>
            </a:r>
            <a:r>
              <a:rPr lang="en-US" dirty="0" err="1"/>
              <a:t>üzerindeki</a:t>
            </a:r>
            <a:r>
              <a:rPr lang="en-US" dirty="0"/>
              <a:t> </a:t>
            </a:r>
            <a:r>
              <a:rPr lang="en-US" dirty="0" err="1"/>
              <a:t>katılımcı</a:t>
            </a:r>
            <a:r>
              <a:rPr lang="en-US" dirty="0"/>
              <a:t> </a:t>
            </a:r>
            <a:r>
              <a:rPr lang="en-US" dirty="0" err="1"/>
              <a:t>ile</a:t>
            </a:r>
            <a:r>
              <a:rPr lang="en-US" dirty="0"/>
              <a:t> 18 </a:t>
            </a:r>
            <a:r>
              <a:rPr lang="en-US" dirty="0" err="1"/>
              <a:t>bölgesel</a:t>
            </a:r>
            <a:r>
              <a:rPr lang="en-US" dirty="0"/>
              <a:t> </a:t>
            </a:r>
            <a:r>
              <a:rPr lang="en-US" dirty="0" err="1"/>
              <a:t>konferans</a:t>
            </a:r>
            <a:r>
              <a:rPr lang="en-US" dirty="0"/>
              <a:t> </a:t>
            </a:r>
            <a:r>
              <a:rPr lang="en-US" dirty="0" err="1"/>
              <a:t>ve</a:t>
            </a:r>
            <a:r>
              <a:rPr lang="en-US" dirty="0"/>
              <a:t> </a:t>
            </a:r>
            <a:r>
              <a:rPr lang="en-US" dirty="0" err="1"/>
              <a:t>seminer</a:t>
            </a:r>
            <a:r>
              <a:rPr lang="en-US" dirty="0"/>
              <a:t> </a:t>
            </a:r>
            <a:r>
              <a:rPr lang="en-US" dirty="0" err="1"/>
              <a:t>düzenlemiş</a:t>
            </a:r>
            <a:r>
              <a:rPr lang="en-US" dirty="0"/>
              <a:t> </a:t>
            </a:r>
            <a:r>
              <a:rPr lang="en-US" dirty="0" err="1"/>
              <a:t>ve</a:t>
            </a:r>
            <a:r>
              <a:rPr lang="en-US" dirty="0"/>
              <a:t> </a:t>
            </a:r>
            <a:r>
              <a:rPr lang="en-US" dirty="0" err="1"/>
              <a:t>bunlara</a:t>
            </a:r>
            <a:r>
              <a:rPr lang="en-US" dirty="0"/>
              <a:t> </a:t>
            </a:r>
            <a:r>
              <a:rPr lang="en-US" dirty="0" err="1"/>
              <a:t>katılmışlardır</a:t>
            </a:r>
            <a:r>
              <a:rPr lang="en-US" dirty="0"/>
              <a:t>.</a:t>
            </a:r>
            <a:endParaRPr lang="tr-TR" dirty="0"/>
          </a:p>
          <a:p>
            <a:pPr algn="just"/>
            <a:endParaRPr lang="tr-TR" dirty="0"/>
          </a:p>
        </p:txBody>
      </p:sp>
    </p:spTree>
    <p:extLst>
      <p:ext uri="{BB962C8B-B14F-4D97-AF65-F5344CB8AC3E}">
        <p14:creationId xmlns:p14="http://schemas.microsoft.com/office/powerpoint/2010/main" val="36331565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B50EA6-662B-432B-EEC9-B7074C840AF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E195AC4C-A3E0-4AF8-93F8-1015D33A0C3E}"/>
              </a:ext>
            </a:extLst>
          </p:cNvPr>
          <p:cNvSpPr>
            <a:spLocks noGrp="1"/>
          </p:cNvSpPr>
          <p:nvPr>
            <p:ph idx="1"/>
          </p:nvPr>
        </p:nvSpPr>
        <p:spPr/>
        <p:txBody>
          <a:bodyPr/>
          <a:lstStyle/>
          <a:p>
            <a:pPr lvl="0" algn="just" fontAlgn="base">
              <a:lnSpc>
                <a:spcPct val="150000"/>
              </a:lnSpc>
            </a:pPr>
            <a:r>
              <a:rPr lang="en-US" dirty="0"/>
              <a:t>Dünya </a:t>
            </a:r>
            <a:r>
              <a:rPr lang="en-US" dirty="0" err="1"/>
              <a:t>Turizm</a:t>
            </a:r>
            <a:r>
              <a:rPr lang="en-US" dirty="0"/>
              <a:t> </a:t>
            </a:r>
            <a:r>
              <a:rPr lang="en-US" dirty="0" err="1"/>
              <a:t>Yılı</a:t>
            </a:r>
            <a:r>
              <a:rPr lang="en-US" dirty="0"/>
              <a:t> </a:t>
            </a:r>
            <a:r>
              <a:rPr lang="en-US" dirty="0" err="1"/>
              <a:t>olarak</a:t>
            </a:r>
            <a:r>
              <a:rPr lang="en-US" dirty="0"/>
              <a:t> 2002 </a:t>
            </a:r>
            <a:r>
              <a:rPr lang="en-US" dirty="0" err="1"/>
              <a:t>yılını</a:t>
            </a:r>
            <a:r>
              <a:rPr lang="en-US" dirty="0"/>
              <a:t> "</a:t>
            </a:r>
            <a:r>
              <a:rPr lang="en-US" dirty="0" err="1"/>
              <a:t>ekoturizm</a:t>
            </a:r>
            <a:r>
              <a:rPr lang="en-US" dirty="0"/>
              <a:t>” ko</a:t>
            </a:r>
            <a:r>
              <a:rPr lang="tr-TR" dirty="0"/>
              <a:t>konusuna </a:t>
            </a:r>
            <a:r>
              <a:rPr lang="en-US" dirty="0" err="1"/>
              <a:t>adamışlardır</a:t>
            </a:r>
            <a:r>
              <a:rPr lang="en-US" dirty="0"/>
              <a:t>.</a:t>
            </a:r>
            <a:endParaRPr lang="tr-TR" dirty="0"/>
          </a:p>
          <a:p>
            <a:pPr lvl="0" algn="just" fontAlgn="base">
              <a:lnSpc>
                <a:spcPct val="150000"/>
              </a:lnSpc>
            </a:pPr>
            <a:r>
              <a:rPr lang="en-US" dirty="0" err="1"/>
              <a:t>İlgili</a:t>
            </a:r>
            <a:r>
              <a:rPr lang="en-US" dirty="0"/>
              <a:t> </a:t>
            </a:r>
            <a:r>
              <a:rPr lang="en-US" dirty="0" err="1"/>
              <a:t>tüm</a:t>
            </a:r>
            <a:r>
              <a:rPr lang="en-US" dirty="0"/>
              <a:t> </a:t>
            </a:r>
            <a:r>
              <a:rPr lang="en-US" dirty="0" err="1"/>
              <a:t>aktörlerin</a:t>
            </a:r>
            <a:r>
              <a:rPr lang="en-US" dirty="0"/>
              <a:t> </a:t>
            </a:r>
            <a:r>
              <a:rPr lang="en-US" dirty="0" err="1"/>
              <a:t>ve</a:t>
            </a:r>
            <a:r>
              <a:rPr lang="en-US" dirty="0"/>
              <a:t> </a:t>
            </a:r>
            <a:r>
              <a:rPr lang="en-US" dirty="0" err="1"/>
              <a:t>kişilerin</a:t>
            </a:r>
            <a:r>
              <a:rPr lang="en-US" dirty="0"/>
              <a:t>, </a:t>
            </a:r>
            <a:r>
              <a:rPr lang="en-US" dirty="0" err="1"/>
              <a:t>ekoturizm</a:t>
            </a:r>
            <a:r>
              <a:rPr lang="en-US" dirty="0"/>
              <a:t> </a:t>
            </a:r>
            <a:r>
              <a:rPr lang="en-US" dirty="0" err="1"/>
              <a:t>konusundaki</a:t>
            </a:r>
            <a:r>
              <a:rPr lang="en-US" dirty="0"/>
              <a:t> </a:t>
            </a:r>
            <a:r>
              <a:rPr lang="tr-TR" dirty="0"/>
              <a:t>önemli</a:t>
            </a:r>
            <a:r>
              <a:rPr lang="en-US" baseline="30000" dirty="0"/>
              <a:t> </a:t>
            </a:r>
            <a:r>
              <a:rPr lang="en-US" dirty="0" err="1"/>
              <a:t>olaylar</a:t>
            </a:r>
            <a:r>
              <a:rPr lang="en-US" dirty="0"/>
              <a:t>, </a:t>
            </a:r>
            <a:r>
              <a:rPr lang="en-US" dirty="0" err="1"/>
              <a:t>faaliyetler</a:t>
            </a:r>
            <a:r>
              <a:rPr lang="en-US" dirty="0"/>
              <a:t> </a:t>
            </a:r>
            <a:r>
              <a:rPr lang="en-US" dirty="0" err="1"/>
              <a:t>ve</a:t>
            </a:r>
            <a:r>
              <a:rPr lang="en-US" dirty="0"/>
              <a:t> </a:t>
            </a:r>
            <a:r>
              <a:rPr lang="en-US" dirty="0" err="1"/>
              <a:t>projelerle</a:t>
            </a:r>
            <a:r>
              <a:rPr lang="en-US" dirty="0"/>
              <a:t> </a:t>
            </a:r>
            <a:r>
              <a:rPr lang="en-US" dirty="0" err="1"/>
              <a:t>ilgili</a:t>
            </a:r>
            <a:r>
              <a:rPr lang="en-US" dirty="0"/>
              <a:t> </a:t>
            </a:r>
            <a:r>
              <a:rPr lang="en-US" dirty="0" err="1"/>
              <a:t>bilgilere</a:t>
            </a:r>
            <a:r>
              <a:rPr lang="en-US" dirty="0"/>
              <a:t> </a:t>
            </a:r>
            <a:r>
              <a:rPr lang="en-US" dirty="0" err="1"/>
              <a:t>kolay</a:t>
            </a:r>
            <a:r>
              <a:rPr lang="en-US" dirty="0"/>
              <a:t> </a:t>
            </a:r>
            <a:r>
              <a:rPr lang="en-US" dirty="0" err="1"/>
              <a:t>ulaşabilmelerini</a:t>
            </a:r>
            <a:r>
              <a:rPr lang="en-US" dirty="0"/>
              <a:t> </a:t>
            </a:r>
            <a:r>
              <a:rPr lang="en-US" dirty="0" err="1"/>
              <a:t>sağlamak</a:t>
            </a:r>
            <a:r>
              <a:rPr lang="en-US" dirty="0"/>
              <a:t> </a:t>
            </a:r>
            <a:r>
              <a:rPr lang="en-US" dirty="0" err="1"/>
              <a:t>için</a:t>
            </a:r>
            <a:r>
              <a:rPr lang="en-US" dirty="0"/>
              <a:t> web </a:t>
            </a:r>
            <a:r>
              <a:rPr lang="en-US" dirty="0" err="1"/>
              <a:t>sistemini</a:t>
            </a:r>
            <a:r>
              <a:rPr lang="en-US" dirty="0"/>
              <a:t> (</a:t>
            </a:r>
            <a:r>
              <a:rPr lang="en-US" dirty="0" err="1"/>
              <a:t>bilgi</a:t>
            </a:r>
            <a:r>
              <a:rPr lang="en-US" dirty="0"/>
              <a:t> </a:t>
            </a:r>
            <a:r>
              <a:rPr lang="en-US" dirty="0" err="1"/>
              <a:t>ağı</a:t>
            </a:r>
            <a:r>
              <a:rPr lang="en-US" dirty="0"/>
              <a:t>) </a:t>
            </a:r>
            <a:r>
              <a:rPr lang="en-US" dirty="0" err="1"/>
              <a:t>oluşturmuşlardır</a:t>
            </a:r>
            <a:r>
              <a:rPr lang="en-US" dirty="0"/>
              <a:t>.</a:t>
            </a:r>
            <a:endParaRPr lang="tr-TR" dirty="0"/>
          </a:p>
          <a:p>
            <a:endParaRPr lang="tr-TR" dirty="0"/>
          </a:p>
        </p:txBody>
      </p:sp>
    </p:spTree>
    <p:extLst>
      <p:ext uri="{BB962C8B-B14F-4D97-AF65-F5344CB8AC3E}">
        <p14:creationId xmlns:p14="http://schemas.microsoft.com/office/powerpoint/2010/main" val="2452243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C327C1-81D1-F495-D38C-A03902AD58F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48B65BB5-4EE5-1DEB-4BF9-DF4C82C242DE}"/>
              </a:ext>
            </a:extLst>
          </p:cNvPr>
          <p:cNvSpPr>
            <a:spLocks noGrp="1"/>
          </p:cNvSpPr>
          <p:nvPr>
            <p:ph idx="1"/>
          </p:nvPr>
        </p:nvSpPr>
        <p:spPr/>
        <p:txBody>
          <a:bodyPr/>
          <a:lstStyle/>
          <a:p>
            <a:pPr algn="just">
              <a:lnSpc>
                <a:spcPct val="150000"/>
              </a:lnSpc>
            </a:pPr>
            <a:r>
              <a:rPr lang="en-US" dirty="0"/>
              <a:t>İki </a:t>
            </a:r>
            <a:r>
              <a:rPr lang="en-US" dirty="0" err="1"/>
              <a:t>taraflı</a:t>
            </a:r>
            <a:r>
              <a:rPr lang="en-US" dirty="0"/>
              <a:t> </a:t>
            </a:r>
            <a:r>
              <a:rPr lang="en-US" dirty="0" err="1"/>
              <a:t>antlaşmalarla</a:t>
            </a:r>
            <a:r>
              <a:rPr lang="en-US" dirty="0"/>
              <a:t> </a:t>
            </a:r>
            <a:r>
              <a:rPr lang="en-US" dirty="0" err="1"/>
              <a:t>çeşitli</a:t>
            </a:r>
            <a:r>
              <a:rPr lang="en-US" dirty="0"/>
              <a:t> </a:t>
            </a:r>
            <a:r>
              <a:rPr lang="en-US" dirty="0" err="1"/>
              <a:t>fonlar</a:t>
            </a:r>
            <a:r>
              <a:rPr lang="en-US" dirty="0"/>
              <a:t> </a:t>
            </a:r>
            <a:r>
              <a:rPr lang="en-US" dirty="0" err="1"/>
              <a:t>sağlayan</a:t>
            </a:r>
            <a:r>
              <a:rPr lang="en-US" dirty="0"/>
              <a:t> </a:t>
            </a:r>
            <a:r>
              <a:rPr lang="en-US" dirty="0" err="1"/>
              <a:t>kunıluşlardan</a:t>
            </a:r>
            <a:r>
              <a:rPr lang="en-US" dirty="0"/>
              <a:t> </a:t>
            </a:r>
            <a:r>
              <a:rPr lang="en-US" dirty="0" err="1"/>
              <a:t>bazdan</a:t>
            </a:r>
            <a:r>
              <a:rPr lang="en-US" dirty="0"/>
              <a:t> </a:t>
            </a:r>
            <a:r>
              <a:rPr lang="en-US" dirty="0" err="1"/>
              <a:t>ise</a:t>
            </a:r>
            <a:r>
              <a:rPr lang="en-US" dirty="0"/>
              <a:t>, Alman </a:t>
            </a:r>
            <a:r>
              <a:rPr lang="en-US" dirty="0" err="1"/>
              <a:t>Ekonomik</a:t>
            </a:r>
            <a:r>
              <a:rPr lang="en-US" dirty="0"/>
              <a:t> </a:t>
            </a:r>
            <a:r>
              <a:rPr lang="en-US" dirty="0" err="1"/>
              <a:t>Kalkınma</a:t>
            </a:r>
            <a:r>
              <a:rPr lang="en-US" dirty="0"/>
              <a:t> </a:t>
            </a:r>
            <a:r>
              <a:rPr lang="en-US" dirty="0" err="1"/>
              <a:t>Bakanlığı</a:t>
            </a:r>
            <a:r>
              <a:rPr lang="en-US" dirty="0"/>
              <a:t> (AEKB), Amerika </a:t>
            </a:r>
            <a:r>
              <a:rPr lang="en-US" dirty="0" err="1"/>
              <a:t>Uluslararası</a:t>
            </a:r>
            <a:r>
              <a:rPr lang="en-US" dirty="0"/>
              <a:t> </a:t>
            </a:r>
            <a:r>
              <a:rPr lang="en-US" dirty="0" err="1"/>
              <a:t>Kalkınma</a:t>
            </a:r>
            <a:r>
              <a:rPr lang="en-US" dirty="0"/>
              <a:t> </a:t>
            </a:r>
            <a:r>
              <a:rPr lang="en-US" dirty="0" err="1"/>
              <a:t>Örgütü</a:t>
            </a:r>
            <a:r>
              <a:rPr lang="en-US" dirty="0"/>
              <a:t> (AUKÖ), </a:t>
            </a:r>
            <a:r>
              <a:rPr lang="en-US" dirty="0" err="1"/>
              <a:t>Birleşik</a:t>
            </a:r>
            <a:r>
              <a:rPr lang="en-US" dirty="0"/>
              <a:t> </a:t>
            </a:r>
            <a:r>
              <a:rPr lang="en-US" dirty="0" err="1"/>
              <a:t>Krallıklar</a:t>
            </a:r>
            <a:r>
              <a:rPr lang="en-US" dirty="0"/>
              <a:t> </a:t>
            </a:r>
            <a:r>
              <a:rPr lang="en-US" dirty="0" err="1"/>
              <a:t>Uluslararası</a:t>
            </a:r>
            <a:r>
              <a:rPr lang="en-US" dirty="0"/>
              <a:t> </a:t>
            </a:r>
            <a:r>
              <a:rPr lang="en-US" dirty="0" err="1"/>
              <a:t>Kalkınma</a:t>
            </a:r>
            <a:r>
              <a:rPr lang="tr-TR" dirty="0"/>
              <a:t> </a:t>
            </a:r>
            <a:r>
              <a:rPr lang="en-US" dirty="0" err="1"/>
              <a:t>Departmanı</a:t>
            </a:r>
            <a:r>
              <a:rPr lang="en-US" dirty="0"/>
              <a:t> (BKUKD) </a:t>
            </a:r>
            <a:r>
              <a:rPr lang="en-US" dirty="0" err="1"/>
              <a:t>ve</a:t>
            </a:r>
            <a:r>
              <a:rPr lang="en-US" dirty="0"/>
              <a:t> Kanada </a:t>
            </a:r>
            <a:r>
              <a:rPr lang="en-US" dirty="0" err="1"/>
              <a:t>Uluslararası</a:t>
            </a:r>
            <a:r>
              <a:rPr lang="en-US" dirty="0"/>
              <a:t> </a:t>
            </a:r>
            <a:r>
              <a:rPr lang="en-US" dirty="0" err="1"/>
              <a:t>Kalkınma</a:t>
            </a:r>
            <a:r>
              <a:rPr lang="en-US" dirty="0"/>
              <a:t> </a:t>
            </a:r>
            <a:r>
              <a:rPr lang="en-US" dirty="0" err="1"/>
              <a:t>Orgütü</a:t>
            </a:r>
            <a:r>
              <a:rPr lang="en-US" dirty="0"/>
              <a:t> (KUKÖ)'</a:t>
            </a:r>
            <a:r>
              <a:rPr lang="en-US" dirty="0" err="1"/>
              <a:t>dür</a:t>
            </a:r>
            <a:r>
              <a:rPr lang="en-US" dirty="0"/>
              <a:t>. </a:t>
            </a:r>
            <a:endParaRPr lang="tr-TR" dirty="0"/>
          </a:p>
        </p:txBody>
      </p:sp>
    </p:spTree>
    <p:extLst>
      <p:ext uri="{BB962C8B-B14F-4D97-AF65-F5344CB8AC3E}">
        <p14:creationId xmlns:p14="http://schemas.microsoft.com/office/powerpoint/2010/main" val="23081286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96EDC2-FC6E-32CD-E03A-91212BC9038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96CEC76-8483-DAB0-BF92-3458F1D080AF}"/>
              </a:ext>
            </a:extLst>
          </p:cNvPr>
          <p:cNvSpPr>
            <a:spLocks noGrp="1"/>
          </p:cNvSpPr>
          <p:nvPr>
            <p:ph idx="1"/>
          </p:nvPr>
        </p:nvSpPr>
        <p:spPr/>
        <p:txBody>
          <a:bodyPr>
            <a:normAutofit/>
          </a:bodyPr>
          <a:lstStyle/>
          <a:p>
            <a:pPr>
              <a:lnSpc>
                <a:spcPct val="150000"/>
              </a:lnSpc>
            </a:pPr>
            <a:r>
              <a:rPr lang="tr-TR" sz="2500" dirty="0"/>
              <a:t>Belirtilen uluslararası kuruluşlar günümüzde aşağıda belirtilen konularda ekoturizmin gelişmesine çeşitli fonlarla destek sağlamaktadırlar.</a:t>
            </a:r>
          </a:p>
        </p:txBody>
      </p:sp>
    </p:spTree>
    <p:extLst>
      <p:ext uri="{BB962C8B-B14F-4D97-AF65-F5344CB8AC3E}">
        <p14:creationId xmlns:p14="http://schemas.microsoft.com/office/powerpoint/2010/main" val="7539289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186DAE1-AC6C-AB2F-8429-BC5FFC081DB0}"/>
              </a:ext>
            </a:extLst>
          </p:cNvPr>
          <p:cNvSpPr>
            <a:spLocks noGrp="1"/>
          </p:cNvSpPr>
          <p:nvPr>
            <p:ph idx="1"/>
          </p:nvPr>
        </p:nvSpPr>
        <p:spPr>
          <a:xfrm>
            <a:off x="280219" y="1506778"/>
            <a:ext cx="8028039" cy="4195932"/>
          </a:xfrm>
        </p:spPr>
        <p:txBody>
          <a:bodyPr>
            <a:normAutofit fontScale="92500" lnSpcReduction="20000"/>
          </a:bodyPr>
          <a:lstStyle/>
          <a:p>
            <a:pPr algn="just">
              <a:lnSpc>
                <a:spcPct val="150000"/>
              </a:lnSpc>
            </a:pPr>
            <a:r>
              <a:rPr lang="tr-TR" dirty="0"/>
              <a:t>1. </a:t>
            </a:r>
            <a:r>
              <a:rPr lang="en-US" dirty="0" err="1"/>
              <a:t>Gelişmekte</a:t>
            </a:r>
            <a:r>
              <a:rPr lang="en-US" dirty="0"/>
              <a:t> </a:t>
            </a:r>
            <a:r>
              <a:rPr lang="en-US" dirty="0" err="1"/>
              <a:t>olan</a:t>
            </a:r>
            <a:r>
              <a:rPr lang="en-US" dirty="0"/>
              <a:t> </a:t>
            </a:r>
            <a:r>
              <a:rPr lang="en-US" dirty="0" err="1"/>
              <a:t>ülkelerde</a:t>
            </a:r>
            <a:r>
              <a:rPr lang="en-US" dirty="0"/>
              <a:t> '</a:t>
            </a:r>
            <a:r>
              <a:rPr lang="en-US" dirty="0" err="1"/>
              <a:t>yeşil</a:t>
            </a:r>
            <a:r>
              <a:rPr lang="en-US" dirty="0"/>
              <a:t>' </a:t>
            </a:r>
            <a:r>
              <a:rPr lang="en-US" dirty="0" err="1"/>
              <a:t>işle</a:t>
            </a:r>
            <a:r>
              <a:rPr lang="tr-TR" dirty="0" err="1"/>
              <a:t>tme</a:t>
            </a:r>
            <a:r>
              <a:rPr lang="en-US" dirty="0" err="1"/>
              <a:t>ciliğe</a:t>
            </a:r>
            <a:r>
              <a:rPr lang="en-US" dirty="0"/>
              <a:t> </a:t>
            </a:r>
            <a:r>
              <a:rPr lang="en-US" dirty="0" err="1"/>
              <a:t>yönelik</a:t>
            </a:r>
            <a:r>
              <a:rPr lang="en-US" dirty="0"/>
              <a:t> </a:t>
            </a:r>
            <a:r>
              <a:rPr lang="en-US" dirty="0" err="1"/>
              <a:t>fonlar</a:t>
            </a:r>
            <a:r>
              <a:rPr lang="en-US" dirty="0"/>
              <a:t>.</a:t>
            </a:r>
            <a:endParaRPr lang="tr-TR" dirty="0"/>
          </a:p>
          <a:p>
            <a:pPr algn="just">
              <a:lnSpc>
                <a:spcPct val="150000"/>
              </a:lnSpc>
            </a:pPr>
            <a:r>
              <a:rPr lang="en-US" dirty="0"/>
              <a:t>2. </a:t>
            </a:r>
            <a:r>
              <a:rPr lang="en-US" dirty="0" err="1"/>
              <a:t>Turizmin</a:t>
            </a:r>
            <a:r>
              <a:rPr lang="en-US" dirty="0"/>
              <a:t> </a:t>
            </a:r>
            <a:r>
              <a:rPr lang="en-US" dirty="0" err="1"/>
              <a:t>çevresel</a:t>
            </a:r>
            <a:r>
              <a:rPr lang="en-US" dirty="0"/>
              <a:t> </a:t>
            </a:r>
            <a:r>
              <a:rPr lang="en-US" dirty="0" err="1"/>
              <a:t>ve</a:t>
            </a:r>
            <a:r>
              <a:rPr lang="en-US" dirty="0"/>
              <a:t> </a:t>
            </a:r>
            <a:r>
              <a:rPr lang="en-US" dirty="0" err="1"/>
              <a:t>sosyal</a:t>
            </a:r>
            <a:r>
              <a:rPr lang="en-US" dirty="0"/>
              <a:t> </a:t>
            </a:r>
            <a:r>
              <a:rPr lang="en-US" dirty="0" err="1"/>
              <a:t>ilkelere</a:t>
            </a:r>
            <a:r>
              <a:rPr lang="en-US" dirty="0"/>
              <a:t> </a:t>
            </a:r>
            <a:r>
              <a:rPr lang="en-US" dirty="0" err="1"/>
              <a:t>uygun</a:t>
            </a:r>
            <a:r>
              <a:rPr lang="en-US" dirty="0"/>
              <a:t> </a:t>
            </a:r>
            <a:r>
              <a:rPr lang="en-US" dirty="0" err="1"/>
              <a:t>olarak</a:t>
            </a:r>
            <a:r>
              <a:rPr lang="en-US" dirty="0"/>
              <a:t> </a:t>
            </a:r>
            <a:r>
              <a:rPr lang="en-US" dirty="0" err="1"/>
              <a:t>geliştirilmesi</a:t>
            </a:r>
            <a:r>
              <a:rPr lang="en-US" dirty="0"/>
              <a:t> </a:t>
            </a:r>
            <a:r>
              <a:rPr lang="en-US" dirty="0" err="1"/>
              <a:t>bilincine</a:t>
            </a:r>
            <a:r>
              <a:rPr lang="en-US" dirty="0"/>
              <a:t> </a:t>
            </a:r>
            <a:r>
              <a:rPr lang="en-US" dirty="0" err="1"/>
              <a:t>ulaşmış</a:t>
            </a:r>
            <a:r>
              <a:rPr lang="en-US" dirty="0"/>
              <a:t> </a:t>
            </a:r>
            <a:r>
              <a:rPr lang="en-US" dirty="0" err="1"/>
              <a:t>gelişmekte</a:t>
            </a:r>
            <a:r>
              <a:rPr lang="en-US" dirty="0"/>
              <a:t> </a:t>
            </a:r>
            <a:r>
              <a:rPr lang="en-US" dirty="0" err="1"/>
              <a:t>olan</a:t>
            </a:r>
            <a:r>
              <a:rPr lang="en-US" dirty="0"/>
              <a:t> </a:t>
            </a:r>
            <a:r>
              <a:rPr lang="en-US" dirty="0" err="1"/>
              <a:t>ülkelere</a:t>
            </a:r>
            <a:r>
              <a:rPr lang="en-US" dirty="0"/>
              <a:t> </a:t>
            </a:r>
            <a:r>
              <a:rPr lang="en-US" dirty="0" err="1"/>
              <a:t>destek</a:t>
            </a:r>
            <a:r>
              <a:rPr lang="en-US" dirty="0"/>
              <a:t> </a:t>
            </a:r>
            <a:r>
              <a:rPr lang="en-US" dirty="0" err="1"/>
              <a:t>sağlayan</a:t>
            </a:r>
            <a:r>
              <a:rPr lang="en-US" dirty="0"/>
              <a:t> </a:t>
            </a:r>
            <a:r>
              <a:rPr lang="en-US" dirty="0" err="1"/>
              <a:t>fonlar</a:t>
            </a:r>
            <a:r>
              <a:rPr lang="en-US" dirty="0"/>
              <a:t>.</a:t>
            </a:r>
            <a:endParaRPr lang="tr-TR" dirty="0"/>
          </a:p>
          <a:p>
            <a:pPr algn="just">
              <a:lnSpc>
                <a:spcPct val="150000"/>
              </a:lnSpc>
            </a:pPr>
            <a:r>
              <a:rPr lang="en-US" dirty="0"/>
              <a:t>3, </a:t>
            </a:r>
            <a:r>
              <a:rPr lang="en-US" dirty="0" err="1"/>
              <a:t>Brezilya</a:t>
            </a:r>
            <a:r>
              <a:rPr lang="en-US" dirty="0"/>
              <a:t> </a:t>
            </a:r>
            <a:r>
              <a:rPr lang="en-US" dirty="0" err="1"/>
              <a:t>Amazonları</a:t>
            </a:r>
            <a:r>
              <a:rPr lang="en-US" dirty="0"/>
              <a:t> </a:t>
            </a:r>
            <a:r>
              <a:rPr lang="en-US" dirty="0" err="1"/>
              <a:t>gibi</a:t>
            </a:r>
            <a:r>
              <a:rPr lang="en-US" dirty="0"/>
              <a:t> </a:t>
            </a:r>
            <a:r>
              <a:rPr lang="en-US" dirty="0" err="1"/>
              <a:t>çok</a:t>
            </a:r>
            <a:r>
              <a:rPr lang="en-US" dirty="0"/>
              <a:t> </a:t>
            </a:r>
            <a:r>
              <a:rPr lang="en-US" dirty="0" err="1"/>
              <a:t>hassas</a:t>
            </a:r>
            <a:r>
              <a:rPr lang="en-US" dirty="0"/>
              <a:t> </a:t>
            </a:r>
            <a:r>
              <a:rPr lang="en-US" dirty="0" err="1"/>
              <a:t>ekosistemlerin</a:t>
            </a:r>
            <a:r>
              <a:rPr lang="en-US" dirty="0"/>
              <a:t> </a:t>
            </a:r>
            <a:r>
              <a:rPr lang="en-US" dirty="0" err="1"/>
              <a:t>biyolojik</a:t>
            </a:r>
            <a:r>
              <a:rPr lang="en-US" dirty="0"/>
              <a:t> </a:t>
            </a:r>
            <a:r>
              <a:rPr lang="en-US" dirty="0" err="1"/>
              <a:t>çeşidiliğinin</a:t>
            </a:r>
            <a:r>
              <a:rPr lang="en-US" dirty="0"/>
              <a:t> </a:t>
            </a:r>
            <a:r>
              <a:rPr lang="en-US" dirty="0" err="1"/>
              <a:t>korunmasına</a:t>
            </a:r>
            <a:r>
              <a:rPr lang="en-US" dirty="0"/>
              <a:t> </a:t>
            </a:r>
            <a:r>
              <a:rPr lang="en-US" dirty="0" err="1"/>
              <a:t>destek</a:t>
            </a:r>
            <a:r>
              <a:rPr lang="en-US" dirty="0"/>
              <a:t> </a:t>
            </a:r>
            <a:r>
              <a:rPr lang="en-US" dirty="0" err="1"/>
              <a:t>olmak</a:t>
            </a:r>
            <a:r>
              <a:rPr lang="en-US" dirty="0"/>
              <a:t> </a:t>
            </a:r>
            <a:r>
              <a:rPr lang="en-US" dirty="0" err="1"/>
              <a:t>için</a:t>
            </a:r>
            <a:r>
              <a:rPr lang="en-US" dirty="0"/>
              <a:t>, </a:t>
            </a:r>
            <a:r>
              <a:rPr lang="en-US" dirty="0" err="1"/>
              <a:t>sürdürülebilir</a:t>
            </a:r>
            <a:r>
              <a:rPr lang="en-US" dirty="0"/>
              <a:t> </a:t>
            </a:r>
            <a:r>
              <a:rPr lang="en-US" dirty="0" err="1"/>
              <a:t>gelişme</a:t>
            </a:r>
            <a:r>
              <a:rPr lang="en-US" dirty="0"/>
              <a:t> </a:t>
            </a:r>
            <a:r>
              <a:rPr lang="en-US" dirty="0" err="1"/>
              <a:t>çabası</a:t>
            </a:r>
            <a:r>
              <a:rPr lang="en-US" dirty="0"/>
              <a:t> </a:t>
            </a:r>
            <a:r>
              <a:rPr lang="en-US" dirty="0" err="1"/>
              <a:t>içindeki</a:t>
            </a:r>
            <a:r>
              <a:rPr lang="en-US" dirty="0"/>
              <a:t> </a:t>
            </a:r>
            <a:r>
              <a:rPr lang="en-US" dirty="0" err="1"/>
              <a:t>gelişmekte</a:t>
            </a:r>
            <a:r>
              <a:rPr lang="en-US" dirty="0"/>
              <a:t> </a:t>
            </a:r>
            <a:r>
              <a:rPr lang="en-US" dirty="0" err="1"/>
              <a:t>olan</a:t>
            </a:r>
            <a:r>
              <a:rPr lang="en-US" dirty="0"/>
              <a:t> </a:t>
            </a:r>
            <a:r>
              <a:rPr lang="en-US" dirty="0" err="1"/>
              <a:t>bölgelere</a:t>
            </a:r>
            <a:r>
              <a:rPr lang="en-US" dirty="0"/>
              <a:t> </a:t>
            </a:r>
            <a:r>
              <a:rPr lang="en-US" dirty="0" err="1"/>
              <a:t>sağlanan</a:t>
            </a:r>
            <a:r>
              <a:rPr lang="en-US" dirty="0"/>
              <a:t> </a:t>
            </a:r>
            <a:r>
              <a:rPr lang="en-US" dirty="0" err="1"/>
              <a:t>fonlar</a:t>
            </a:r>
            <a:r>
              <a:rPr lang="en-US" dirty="0"/>
              <a:t>.</a:t>
            </a:r>
            <a:endParaRPr lang="tr-TR" dirty="0"/>
          </a:p>
          <a:p>
            <a:pPr lvl="0" algn="just" fontAlgn="base">
              <a:lnSpc>
                <a:spcPct val="150000"/>
              </a:lnSpc>
            </a:pPr>
            <a:r>
              <a:rPr lang="tr-TR" dirty="0"/>
              <a:t>4. </a:t>
            </a:r>
            <a:r>
              <a:rPr lang="en-US" dirty="0" err="1"/>
              <a:t>Küçük</a:t>
            </a:r>
            <a:r>
              <a:rPr lang="en-US" dirty="0"/>
              <a:t> </a:t>
            </a:r>
            <a:r>
              <a:rPr lang="en-US" dirty="0" err="1"/>
              <a:t>işletmelerin</a:t>
            </a:r>
            <a:r>
              <a:rPr lang="en-US" dirty="0"/>
              <a:t> </a:t>
            </a:r>
            <a:r>
              <a:rPr lang="en-US" dirty="0" err="1"/>
              <a:t>gelişmesine</a:t>
            </a:r>
            <a:r>
              <a:rPr lang="en-US" dirty="0"/>
              <a:t> </a:t>
            </a:r>
            <a:r>
              <a:rPr lang="en-US" dirty="0" err="1"/>
              <a:t>katkı</a:t>
            </a:r>
            <a:r>
              <a:rPr lang="en-US" dirty="0"/>
              <a:t> </a:t>
            </a:r>
            <a:r>
              <a:rPr lang="en-US" dirty="0" err="1"/>
              <a:t>sağlayacak</a:t>
            </a:r>
            <a:r>
              <a:rPr lang="en-US" dirty="0"/>
              <a:t> </a:t>
            </a:r>
            <a:r>
              <a:rPr lang="en-US" dirty="0" err="1"/>
              <a:t>yardım</a:t>
            </a:r>
            <a:r>
              <a:rPr lang="en-US" dirty="0"/>
              <a:t> </a:t>
            </a:r>
            <a:r>
              <a:rPr lang="tr-TR"/>
              <a:t>programları</a:t>
            </a:r>
            <a:r>
              <a:rPr lang="en-US"/>
              <a:t>.</a:t>
            </a:r>
            <a:endParaRPr lang="tr-TR" dirty="0"/>
          </a:p>
          <a:p>
            <a:pPr lvl="0" algn="just" fontAlgn="base">
              <a:lnSpc>
                <a:spcPct val="150000"/>
              </a:lnSpc>
            </a:pPr>
            <a:r>
              <a:rPr lang="tr-TR" dirty="0"/>
              <a:t>5. </a:t>
            </a:r>
            <a:r>
              <a:rPr lang="en-US" dirty="0" err="1"/>
              <a:t>Koruma</a:t>
            </a:r>
            <a:r>
              <a:rPr lang="en-US" dirty="0"/>
              <a:t> </a:t>
            </a:r>
            <a:r>
              <a:rPr lang="en-US" dirty="0" err="1"/>
              <a:t>alanlarının</a:t>
            </a:r>
            <a:r>
              <a:rPr lang="en-US" dirty="0"/>
              <a:t> </a:t>
            </a:r>
            <a:r>
              <a:rPr lang="en-US" dirty="0" err="1"/>
              <a:t>yönetimi</a:t>
            </a:r>
            <a:r>
              <a:rPr lang="en-US" dirty="0"/>
              <a:t> </a:t>
            </a:r>
            <a:r>
              <a:rPr lang="en-US" dirty="0" err="1"/>
              <a:t>ve</a:t>
            </a:r>
            <a:r>
              <a:rPr lang="en-US" dirty="0"/>
              <a:t> </a:t>
            </a:r>
            <a:r>
              <a:rPr lang="en-US" dirty="0" err="1"/>
              <a:t>biyolojik</a:t>
            </a:r>
            <a:r>
              <a:rPr lang="en-US" dirty="0"/>
              <a:t> </a:t>
            </a:r>
            <a:r>
              <a:rPr lang="en-US" dirty="0" err="1"/>
              <a:t>çeşitliliğinin</a:t>
            </a:r>
            <a:r>
              <a:rPr lang="en-US" dirty="0"/>
              <a:t> </a:t>
            </a:r>
            <a:r>
              <a:rPr lang="en-US" dirty="0" err="1"/>
              <a:t>korunmasına</a:t>
            </a:r>
            <a:r>
              <a:rPr lang="en-US" dirty="0"/>
              <a:t> </a:t>
            </a:r>
            <a:r>
              <a:rPr lang="en-US" dirty="0" err="1"/>
              <a:t>destek</a:t>
            </a:r>
            <a:r>
              <a:rPr lang="en-US" dirty="0"/>
              <a:t> </a:t>
            </a:r>
            <a:r>
              <a:rPr lang="en-US" dirty="0" err="1"/>
              <a:t>olacak</a:t>
            </a:r>
            <a:r>
              <a:rPr lang="en-US" dirty="0"/>
              <a:t> </a:t>
            </a:r>
            <a:r>
              <a:rPr lang="en-US" dirty="0" err="1"/>
              <a:t>yardım</a:t>
            </a:r>
            <a:r>
              <a:rPr lang="en-US" dirty="0"/>
              <a:t> </a:t>
            </a:r>
            <a:r>
              <a:rPr lang="en-US" dirty="0" err="1"/>
              <a:t>programla</a:t>
            </a:r>
            <a:r>
              <a:rPr lang="tr-TR" dirty="0" err="1"/>
              <a:t>rı</a:t>
            </a:r>
            <a:r>
              <a:rPr lang="en-US" dirty="0" err="1"/>
              <a:t>dır</a:t>
            </a:r>
            <a:r>
              <a:rPr lang="en-US" dirty="0"/>
              <a:t>.</a:t>
            </a:r>
            <a:endParaRPr lang="tr-TR" dirty="0"/>
          </a:p>
          <a:p>
            <a:endParaRPr lang="tr-TR" dirty="0"/>
          </a:p>
        </p:txBody>
      </p:sp>
    </p:spTree>
    <p:extLst>
      <p:ext uri="{BB962C8B-B14F-4D97-AF65-F5344CB8AC3E}">
        <p14:creationId xmlns:p14="http://schemas.microsoft.com/office/powerpoint/2010/main" val="19068863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1034EC-A157-B07C-A042-64D05CBAD39A}"/>
              </a:ext>
            </a:extLst>
          </p:cNvPr>
          <p:cNvSpPr>
            <a:spLocks noGrp="1"/>
          </p:cNvSpPr>
          <p:nvPr>
            <p:ph type="title"/>
          </p:nvPr>
        </p:nvSpPr>
        <p:spPr>
          <a:xfrm>
            <a:off x="457200" y="343584"/>
            <a:ext cx="7978877" cy="905113"/>
          </a:xfrm>
        </p:spPr>
        <p:txBody>
          <a:bodyPr/>
          <a:lstStyle/>
          <a:p>
            <a:r>
              <a:rPr lang="tr-TR" dirty="0"/>
              <a:t>KAYNAKLAR</a:t>
            </a:r>
          </a:p>
        </p:txBody>
      </p:sp>
      <p:sp>
        <p:nvSpPr>
          <p:cNvPr id="3" name="İçerik Yer Tutucusu 2">
            <a:extLst>
              <a:ext uri="{FF2B5EF4-FFF2-40B4-BE49-F238E27FC236}">
                <a16:creationId xmlns:a16="http://schemas.microsoft.com/office/drawing/2014/main" id="{E940EF27-F221-7C0C-3BFF-88661146DC24}"/>
              </a:ext>
            </a:extLst>
          </p:cNvPr>
          <p:cNvSpPr>
            <a:spLocks noGrp="1"/>
          </p:cNvSpPr>
          <p:nvPr>
            <p:ph idx="1"/>
          </p:nvPr>
        </p:nvSpPr>
        <p:spPr>
          <a:xfrm>
            <a:off x="457200" y="1809135"/>
            <a:ext cx="7890387" cy="4367828"/>
          </a:xfrm>
        </p:spPr>
        <p:txBody>
          <a:bodyPr>
            <a:normAutofit lnSpcReduction="10000"/>
          </a:bodyPr>
          <a:lstStyle/>
          <a:p>
            <a:pPr algn="just">
              <a:lnSpc>
                <a:spcPct val="150000"/>
              </a:lnSpc>
            </a:pPr>
            <a:r>
              <a:rPr lang="tr-TR" dirty="0"/>
              <a:t>Demir, C., Çevirgen, A., 2006. Ekoturizm Yönetimi, Nobel Yayın Dağıtım, Yayın No: 859, 1. Baskı</a:t>
            </a:r>
          </a:p>
          <a:p>
            <a:pPr algn="just">
              <a:lnSpc>
                <a:spcPct val="150000"/>
              </a:lnSpc>
            </a:pPr>
            <a:r>
              <a:rPr lang="tr-TR" dirty="0" err="1"/>
              <a:t>Tisdell</a:t>
            </a:r>
            <a:r>
              <a:rPr lang="tr-TR" dirty="0"/>
              <a:t>, C., 1996. </a:t>
            </a:r>
            <a:r>
              <a:rPr lang="tr-TR" dirty="0" err="1"/>
              <a:t>Ecoturism</a:t>
            </a:r>
            <a:r>
              <a:rPr lang="tr-TR" dirty="0"/>
              <a:t>, </a:t>
            </a:r>
            <a:r>
              <a:rPr lang="tr-TR" dirty="0" err="1"/>
              <a:t>Economics</a:t>
            </a:r>
            <a:r>
              <a:rPr lang="tr-TR" dirty="0"/>
              <a:t> </a:t>
            </a:r>
            <a:r>
              <a:rPr lang="tr-TR" dirty="0" err="1"/>
              <a:t>and</a:t>
            </a:r>
            <a:r>
              <a:rPr lang="tr-TR" dirty="0"/>
              <a:t> </a:t>
            </a:r>
            <a:r>
              <a:rPr lang="tr-TR" dirty="0" err="1"/>
              <a:t>the</a:t>
            </a:r>
            <a:r>
              <a:rPr lang="tr-TR" dirty="0"/>
              <a:t> Environment: </a:t>
            </a:r>
            <a:r>
              <a:rPr lang="tr-TR" dirty="0" err="1"/>
              <a:t>Observations</a:t>
            </a:r>
            <a:r>
              <a:rPr lang="tr-TR" dirty="0"/>
              <a:t> </a:t>
            </a:r>
            <a:r>
              <a:rPr lang="tr-TR" dirty="0" err="1"/>
              <a:t>from</a:t>
            </a:r>
            <a:r>
              <a:rPr lang="tr-TR" dirty="0"/>
              <a:t> </a:t>
            </a:r>
            <a:r>
              <a:rPr lang="tr-TR" dirty="0" err="1"/>
              <a:t>China</a:t>
            </a:r>
            <a:r>
              <a:rPr lang="tr-TR" dirty="0"/>
              <a:t>, </a:t>
            </a:r>
            <a:r>
              <a:rPr lang="tr-TR" dirty="0" err="1"/>
              <a:t>Journal</a:t>
            </a:r>
            <a:r>
              <a:rPr lang="tr-TR" dirty="0"/>
              <a:t> of Travel </a:t>
            </a:r>
            <a:r>
              <a:rPr lang="tr-TR" dirty="0" err="1"/>
              <a:t>Research</a:t>
            </a:r>
            <a:r>
              <a:rPr lang="tr-TR" dirty="0"/>
              <a:t>, 34 (4):11-19</a:t>
            </a:r>
          </a:p>
          <a:p>
            <a:pPr algn="just">
              <a:lnSpc>
                <a:spcPct val="150000"/>
              </a:lnSpc>
            </a:pPr>
            <a:r>
              <a:rPr lang="tr-TR" dirty="0" err="1"/>
              <a:t>Wood</a:t>
            </a:r>
            <a:r>
              <a:rPr lang="tr-TR" dirty="0"/>
              <a:t>, M.E., 2002. </a:t>
            </a:r>
            <a:r>
              <a:rPr lang="tr-TR" dirty="0" err="1"/>
              <a:t>Ecoturism</a:t>
            </a:r>
            <a:r>
              <a:rPr lang="tr-TR" dirty="0"/>
              <a:t>: </a:t>
            </a:r>
            <a:r>
              <a:rPr lang="tr-TR" dirty="0" err="1"/>
              <a:t>Principles</a:t>
            </a:r>
            <a:r>
              <a:rPr lang="tr-TR" dirty="0"/>
              <a:t>, </a:t>
            </a:r>
            <a:r>
              <a:rPr lang="tr-TR" dirty="0" err="1"/>
              <a:t>Practices</a:t>
            </a:r>
            <a:r>
              <a:rPr lang="tr-TR" dirty="0"/>
              <a:t> </a:t>
            </a:r>
            <a:r>
              <a:rPr lang="tr-TR" dirty="0" err="1"/>
              <a:t>and</a:t>
            </a:r>
            <a:r>
              <a:rPr lang="tr-TR" dirty="0"/>
              <a:t> </a:t>
            </a:r>
            <a:r>
              <a:rPr lang="tr-TR" dirty="0" err="1"/>
              <a:t>Policies</a:t>
            </a:r>
            <a:r>
              <a:rPr lang="tr-TR" dirty="0"/>
              <a:t> </a:t>
            </a:r>
            <a:r>
              <a:rPr lang="tr-TR" dirty="0" err="1"/>
              <a:t>for</a:t>
            </a:r>
            <a:r>
              <a:rPr lang="tr-TR" dirty="0"/>
              <a:t> </a:t>
            </a:r>
            <a:r>
              <a:rPr lang="tr-TR" dirty="0" err="1"/>
              <a:t>Sustainability</a:t>
            </a:r>
            <a:r>
              <a:rPr lang="tr-TR" dirty="0"/>
              <a:t>, United Nations Publications, UNEP, First Edition.</a:t>
            </a:r>
          </a:p>
          <a:p>
            <a:pPr algn="just">
              <a:lnSpc>
                <a:spcPct val="150000"/>
              </a:lnSpc>
            </a:pPr>
            <a:r>
              <a:rPr lang="tr-TR" dirty="0" err="1"/>
              <a:t>Sirakaya</a:t>
            </a:r>
            <a:r>
              <a:rPr lang="tr-TR" dirty="0"/>
              <a:t>, E., </a:t>
            </a:r>
            <a:r>
              <a:rPr lang="tr-TR" dirty="0" err="1"/>
              <a:t>Mclellan</a:t>
            </a:r>
            <a:r>
              <a:rPr lang="tr-TR" dirty="0"/>
              <a:t>, R.W., 1998. </a:t>
            </a:r>
            <a:r>
              <a:rPr lang="tr-TR" dirty="0" err="1"/>
              <a:t>Modelling</a:t>
            </a:r>
            <a:r>
              <a:rPr lang="tr-TR" dirty="0"/>
              <a:t> </a:t>
            </a:r>
            <a:r>
              <a:rPr lang="tr-TR" dirty="0" err="1"/>
              <a:t>Tour</a:t>
            </a:r>
            <a:r>
              <a:rPr lang="tr-TR" dirty="0"/>
              <a:t> </a:t>
            </a:r>
            <a:r>
              <a:rPr lang="tr-TR" dirty="0" err="1"/>
              <a:t>Operators</a:t>
            </a:r>
            <a:r>
              <a:rPr lang="tr-TR" dirty="0"/>
              <a:t> </a:t>
            </a:r>
            <a:r>
              <a:rPr lang="tr-TR" dirty="0" err="1"/>
              <a:t>Voluntary</a:t>
            </a:r>
            <a:r>
              <a:rPr lang="tr-TR" dirty="0"/>
              <a:t> </a:t>
            </a:r>
            <a:r>
              <a:rPr lang="tr-TR" dirty="0" err="1"/>
              <a:t>Compliance</a:t>
            </a:r>
            <a:r>
              <a:rPr lang="tr-TR" dirty="0"/>
              <a:t> </a:t>
            </a:r>
            <a:r>
              <a:rPr lang="tr-TR" dirty="0" err="1"/>
              <a:t>with</a:t>
            </a:r>
            <a:r>
              <a:rPr lang="tr-TR" dirty="0"/>
              <a:t> </a:t>
            </a:r>
            <a:r>
              <a:rPr lang="tr-TR" dirty="0" err="1"/>
              <a:t>Ecoturism</a:t>
            </a:r>
            <a:r>
              <a:rPr lang="tr-TR" dirty="0"/>
              <a:t> </a:t>
            </a:r>
            <a:r>
              <a:rPr lang="tr-TR" dirty="0" err="1"/>
              <a:t>Principles</a:t>
            </a:r>
            <a:r>
              <a:rPr lang="tr-TR" dirty="0"/>
              <a:t>: A </a:t>
            </a:r>
            <a:r>
              <a:rPr lang="tr-TR" dirty="0" err="1"/>
              <a:t>Behavioral</a:t>
            </a:r>
            <a:r>
              <a:rPr lang="tr-TR" dirty="0"/>
              <a:t> </a:t>
            </a:r>
            <a:r>
              <a:rPr lang="tr-TR" dirty="0" err="1"/>
              <a:t>Approach</a:t>
            </a:r>
            <a:r>
              <a:rPr lang="tr-TR" dirty="0"/>
              <a:t>, </a:t>
            </a:r>
            <a:r>
              <a:rPr lang="tr-TR" dirty="0" err="1"/>
              <a:t>Journal</a:t>
            </a:r>
            <a:r>
              <a:rPr lang="tr-TR" dirty="0"/>
              <a:t> of Travel </a:t>
            </a:r>
            <a:r>
              <a:rPr lang="tr-TR" dirty="0" err="1"/>
              <a:t>Research</a:t>
            </a:r>
            <a:r>
              <a:rPr lang="tr-TR" dirty="0"/>
              <a:t>, 36(3): 42-55.</a:t>
            </a:r>
          </a:p>
        </p:txBody>
      </p:sp>
    </p:spTree>
    <p:extLst>
      <p:ext uri="{BB962C8B-B14F-4D97-AF65-F5344CB8AC3E}">
        <p14:creationId xmlns:p14="http://schemas.microsoft.com/office/powerpoint/2010/main" val="1909486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4B58A7-AB9D-BD63-D1E2-A1D5E0FA6DB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D22CB776-255D-B425-6F05-D9848EAFFBA5}"/>
              </a:ext>
            </a:extLst>
          </p:cNvPr>
          <p:cNvSpPr>
            <a:spLocks noGrp="1"/>
          </p:cNvSpPr>
          <p:nvPr>
            <p:ph idx="1"/>
          </p:nvPr>
        </p:nvSpPr>
        <p:spPr/>
        <p:txBody>
          <a:bodyPr>
            <a:normAutofit lnSpcReduction="10000"/>
          </a:bodyPr>
          <a:lstStyle/>
          <a:p>
            <a:pPr algn="just">
              <a:lnSpc>
                <a:spcPct val="150000"/>
              </a:lnSpc>
            </a:pPr>
            <a:r>
              <a:rPr lang="en-US" dirty="0" err="1"/>
              <a:t>Ekoturizme</a:t>
            </a:r>
            <a:r>
              <a:rPr lang="en-US" dirty="0"/>
              <a:t> </a:t>
            </a:r>
            <a:r>
              <a:rPr lang="en-US" dirty="0" err="1"/>
              <a:t>yönelik</a:t>
            </a:r>
            <a:r>
              <a:rPr lang="en-US" dirty="0"/>
              <a:t> </a:t>
            </a:r>
            <a:r>
              <a:rPr lang="en-US" dirty="0" err="1"/>
              <a:t>uluslararası</a:t>
            </a:r>
            <a:r>
              <a:rPr lang="en-US" dirty="0"/>
              <a:t> </a:t>
            </a:r>
            <a:r>
              <a:rPr lang="en-US" dirty="0" err="1"/>
              <a:t>talebin</a:t>
            </a:r>
            <a:r>
              <a:rPr lang="en-US" dirty="0"/>
              <a:t> </a:t>
            </a:r>
            <a:r>
              <a:rPr lang="en-US" dirty="0" err="1"/>
              <a:t>özellikle</a:t>
            </a:r>
            <a:r>
              <a:rPr lang="en-US" dirty="0"/>
              <a:t> </a:t>
            </a:r>
            <a:r>
              <a:rPr lang="en-US" dirty="0" err="1"/>
              <a:t>gelişmiş</a:t>
            </a:r>
            <a:r>
              <a:rPr lang="en-US" dirty="0"/>
              <a:t> </a:t>
            </a:r>
            <a:r>
              <a:rPr lang="en-US" dirty="0" err="1"/>
              <a:t>ülkelerde</a:t>
            </a:r>
            <a:r>
              <a:rPr lang="en-US" dirty="0"/>
              <a:t> </a:t>
            </a:r>
            <a:r>
              <a:rPr lang="en-US" dirty="0" err="1"/>
              <a:t>yoğun</a:t>
            </a:r>
            <a:r>
              <a:rPr lang="en-US" dirty="0"/>
              <a:t> </a:t>
            </a:r>
            <a:r>
              <a:rPr lang="en-US" dirty="0" err="1"/>
              <a:t>olması</a:t>
            </a:r>
            <a:r>
              <a:rPr lang="en-US" dirty="0"/>
              <a:t> </a:t>
            </a:r>
            <a:r>
              <a:rPr lang="en-US" dirty="0" err="1"/>
              <a:t>ve</a:t>
            </a:r>
            <a:r>
              <a:rPr lang="en-US" dirty="0"/>
              <a:t> </a:t>
            </a:r>
            <a:r>
              <a:rPr lang="en-US" dirty="0" err="1"/>
              <a:t>bu</a:t>
            </a:r>
            <a:r>
              <a:rPr lang="en-US" dirty="0"/>
              <a:t> </a:t>
            </a:r>
            <a:r>
              <a:rPr lang="en-US" dirty="0" err="1"/>
              <a:t>işletmelerin</a:t>
            </a:r>
            <a:r>
              <a:rPr lang="en-US" dirty="0"/>
              <a:t> de </a:t>
            </a:r>
            <a:r>
              <a:rPr lang="en-US" dirty="0" err="1"/>
              <a:t>daha</a:t>
            </a:r>
            <a:r>
              <a:rPr lang="en-US" dirty="0"/>
              <a:t> </a:t>
            </a:r>
            <a:r>
              <a:rPr lang="en-US" dirty="0" err="1"/>
              <a:t>çok</a:t>
            </a:r>
            <a:r>
              <a:rPr lang="en-US" dirty="0"/>
              <a:t> </a:t>
            </a:r>
            <a:r>
              <a:rPr lang="en-US" dirty="0" err="1"/>
              <a:t>bu</a:t>
            </a:r>
            <a:r>
              <a:rPr lang="en-US" dirty="0"/>
              <a:t> </a:t>
            </a:r>
            <a:r>
              <a:rPr lang="en-US" dirty="0" err="1"/>
              <a:t>ülkelerde</a:t>
            </a:r>
            <a:r>
              <a:rPr lang="en-US" dirty="0"/>
              <a:t> </a:t>
            </a:r>
            <a:r>
              <a:rPr lang="en-US" dirty="0" err="1"/>
              <a:t>faaliyet</a:t>
            </a:r>
            <a:r>
              <a:rPr lang="en-US" dirty="0"/>
              <a:t> </a:t>
            </a:r>
            <a:r>
              <a:rPr lang="en-US" dirty="0" err="1"/>
              <a:t>göstermesi</a:t>
            </a:r>
            <a:r>
              <a:rPr lang="en-US" dirty="0"/>
              <a:t>, tur </a:t>
            </a:r>
            <a:r>
              <a:rPr lang="en-US" dirty="0" err="1"/>
              <a:t>operatörlerinin</a:t>
            </a:r>
            <a:r>
              <a:rPr lang="en-US" dirty="0"/>
              <a:t> </a:t>
            </a:r>
            <a:r>
              <a:rPr lang="en-US" dirty="0" err="1"/>
              <a:t>bu</a:t>
            </a:r>
            <a:r>
              <a:rPr lang="en-US" dirty="0"/>
              <a:t> </a:t>
            </a:r>
            <a:r>
              <a:rPr lang="en-US" dirty="0" err="1"/>
              <a:t>endüstri</a:t>
            </a:r>
            <a:r>
              <a:rPr lang="en-US" dirty="0"/>
              <a:t> </a:t>
            </a:r>
            <a:r>
              <a:rPr lang="en-US" dirty="0" err="1"/>
              <a:t>üzerindeh</a:t>
            </a:r>
            <a:r>
              <a:rPr lang="en-US" dirty="0"/>
              <a:t> </a:t>
            </a:r>
            <a:r>
              <a:rPr lang="en-US" dirty="0" err="1"/>
              <a:t>sorumluluklarını</a:t>
            </a:r>
            <a:r>
              <a:rPr lang="en-US" dirty="0"/>
              <a:t> da </a:t>
            </a:r>
            <a:r>
              <a:rPr lang="en-US" dirty="0" err="1"/>
              <a:t>arttırmaktadır</a:t>
            </a:r>
            <a:r>
              <a:rPr lang="en-US" dirty="0"/>
              <a:t>. </a:t>
            </a:r>
            <a:r>
              <a:rPr lang="en-US" dirty="0" err="1"/>
              <a:t>Günümüzde</a:t>
            </a:r>
            <a:r>
              <a:rPr lang="en-US" dirty="0"/>
              <a:t> tur </a:t>
            </a:r>
            <a:r>
              <a:rPr lang="en-US" dirty="0" err="1"/>
              <a:t>operatörleri</a:t>
            </a:r>
            <a:r>
              <a:rPr lang="en-US" dirty="0"/>
              <a:t> </a:t>
            </a:r>
            <a:r>
              <a:rPr lang="en-US" dirty="0" err="1"/>
              <a:t>ekotur</a:t>
            </a:r>
            <a:r>
              <a:rPr lang="tr-TR" dirty="0"/>
              <a:t>iz</a:t>
            </a:r>
            <a:r>
              <a:rPr lang="en-US" dirty="0"/>
              <a:t>m </a:t>
            </a:r>
            <a:r>
              <a:rPr lang="en-US" dirty="0" err="1"/>
              <a:t>ürünlerine</a:t>
            </a:r>
            <a:r>
              <a:rPr lang="en-US" dirty="0"/>
              <a:t> </a:t>
            </a:r>
            <a:r>
              <a:rPr lang="en-US" dirty="0" err="1"/>
              <a:t>yönelik</a:t>
            </a:r>
            <a:r>
              <a:rPr lang="en-US" dirty="0"/>
              <a:t> </a:t>
            </a:r>
            <a:r>
              <a:rPr lang="en-US" dirty="0" err="1"/>
              <a:t>çeşitli</a:t>
            </a:r>
            <a:r>
              <a:rPr lang="en-US" dirty="0"/>
              <a:t> </a:t>
            </a:r>
            <a:r>
              <a:rPr lang="en-US" dirty="0" err="1"/>
              <a:t>markalar</a:t>
            </a:r>
            <a:r>
              <a:rPr lang="en-US" dirty="0"/>
              <a:t> </a:t>
            </a:r>
            <a:r>
              <a:rPr lang="en-US" dirty="0" err="1"/>
              <a:t>oluşturarak</a:t>
            </a:r>
            <a:r>
              <a:rPr lang="en-US" dirty="0"/>
              <a:t> </a:t>
            </a:r>
            <a:r>
              <a:rPr lang="en-US" dirty="0" err="1"/>
              <a:t>bu</a:t>
            </a:r>
            <a:r>
              <a:rPr lang="en-US" dirty="0"/>
              <a:t> </a:t>
            </a:r>
            <a:r>
              <a:rPr lang="en-US" dirty="0" err="1"/>
              <a:t>ürünlerini</a:t>
            </a:r>
            <a:r>
              <a:rPr lang="en-US" dirty="0"/>
              <a:t> ulus</a:t>
            </a:r>
            <a:r>
              <a:rPr lang="tr-TR" dirty="0" err="1"/>
              <a:t>lararası</a:t>
            </a:r>
            <a:r>
              <a:rPr lang="en-US" dirty="0"/>
              <a:t> </a:t>
            </a:r>
            <a:r>
              <a:rPr lang="en-US" dirty="0" err="1"/>
              <a:t>pazarlarda</a:t>
            </a:r>
            <a:r>
              <a:rPr lang="en-US" dirty="0"/>
              <a:t> </a:t>
            </a:r>
            <a:r>
              <a:rPr lang="en-US" dirty="0" err="1"/>
              <a:t>sunmaktadırlar</a:t>
            </a:r>
            <a:r>
              <a:rPr lang="en-US" dirty="0"/>
              <a:t>. </a:t>
            </a:r>
            <a:r>
              <a:rPr lang="en-US" dirty="0" err="1"/>
              <a:t>Bugün</a:t>
            </a:r>
            <a:r>
              <a:rPr lang="en-US" dirty="0"/>
              <a:t> </a:t>
            </a:r>
            <a:r>
              <a:rPr lang="en-US" dirty="0" err="1"/>
              <a:t>bir</a:t>
            </a:r>
            <a:r>
              <a:rPr lang="en-US" dirty="0"/>
              <a:t> </a:t>
            </a:r>
            <a:r>
              <a:rPr lang="en-US" dirty="0" err="1"/>
              <a:t>çok</a:t>
            </a:r>
            <a:r>
              <a:rPr lang="en-US" dirty="0"/>
              <a:t> </a:t>
            </a:r>
            <a:r>
              <a:rPr lang="en-US" dirty="0" err="1"/>
              <a:t>ülkede</a:t>
            </a:r>
            <a:r>
              <a:rPr lang="en-US" dirty="0"/>
              <a:t> </a:t>
            </a:r>
            <a:r>
              <a:rPr lang="en-US" dirty="0" err="1"/>
              <a:t>doğa</a:t>
            </a:r>
            <a:r>
              <a:rPr lang="en-US" dirty="0"/>
              <a:t> tur </a:t>
            </a:r>
            <a:r>
              <a:rPr lang="en-US" dirty="0" err="1"/>
              <a:t>operatörü</a:t>
            </a:r>
            <a:r>
              <a:rPr lang="en-US" dirty="0"/>
              <a:t> </a:t>
            </a:r>
            <a:r>
              <a:rPr lang="en-US" dirty="0" err="1"/>
              <a:t>olarak</a:t>
            </a:r>
            <a:r>
              <a:rPr lang="en-US" dirty="0"/>
              <a:t> </a:t>
            </a:r>
            <a:r>
              <a:rPr lang="en-US" dirty="0" err="1"/>
              <a:t>faaliyet</a:t>
            </a:r>
            <a:r>
              <a:rPr lang="en-US" dirty="0"/>
              <a:t> </a:t>
            </a:r>
            <a:r>
              <a:rPr lang="en-US" dirty="0" err="1"/>
              <a:t>gösteren</a:t>
            </a:r>
            <a:r>
              <a:rPr lang="en-US" dirty="0"/>
              <a:t> </a:t>
            </a:r>
            <a:r>
              <a:rPr lang="en-US" dirty="0" err="1"/>
              <a:t>çok</a:t>
            </a:r>
            <a:r>
              <a:rPr lang="en-US" dirty="0"/>
              <a:t> </a:t>
            </a:r>
            <a:r>
              <a:rPr lang="en-US" dirty="0" err="1"/>
              <a:t>sayıda</a:t>
            </a:r>
            <a:r>
              <a:rPr lang="en-US" dirty="0"/>
              <a:t> </a:t>
            </a:r>
            <a:r>
              <a:rPr lang="en-US" dirty="0" err="1"/>
              <a:t>işlet</a:t>
            </a:r>
            <a:r>
              <a:rPr lang="tr-TR" dirty="0"/>
              <a:t>me</a:t>
            </a:r>
            <a:r>
              <a:rPr lang="en-US" dirty="0"/>
              <a:t> </a:t>
            </a:r>
            <a:r>
              <a:rPr lang="en-US" dirty="0" err="1"/>
              <a:t>bulunmaktadır</a:t>
            </a:r>
            <a:r>
              <a:rPr lang="en-US" dirty="0"/>
              <a:t>. </a:t>
            </a:r>
            <a:r>
              <a:rPr lang="en-US" dirty="0" err="1"/>
              <a:t>Yine</a:t>
            </a:r>
            <a:r>
              <a:rPr lang="en-US" dirty="0"/>
              <a:t> </a:t>
            </a:r>
            <a:r>
              <a:rPr lang="en-US" dirty="0" err="1"/>
              <a:t>bir</a:t>
            </a:r>
            <a:r>
              <a:rPr lang="en-US" dirty="0"/>
              <a:t> </a:t>
            </a:r>
            <a:r>
              <a:rPr lang="en-US" dirty="0" err="1"/>
              <a:t>çok</a:t>
            </a:r>
            <a:r>
              <a:rPr lang="en-US" dirty="0"/>
              <a:t> tur </a:t>
            </a:r>
            <a:r>
              <a:rPr lang="en-US" dirty="0" err="1"/>
              <a:t>operatörü</a:t>
            </a:r>
            <a:r>
              <a:rPr lang="en-US" dirty="0"/>
              <a:t> </a:t>
            </a:r>
            <a:r>
              <a:rPr lang="en-US" dirty="0" err="1"/>
              <a:t>doğa</a:t>
            </a:r>
            <a:r>
              <a:rPr lang="en-US" dirty="0"/>
              <a:t> </a:t>
            </a:r>
            <a:r>
              <a:rPr lang="en-US" dirty="0" err="1"/>
              <a:t>turları</a:t>
            </a:r>
            <a:r>
              <a:rPr lang="en-US" dirty="0"/>
              <a:t>, </a:t>
            </a:r>
            <a:r>
              <a:rPr lang="en-US" dirty="0" err="1"/>
              <a:t>ekoturlar</a:t>
            </a:r>
            <a:r>
              <a:rPr lang="en-US" dirty="0"/>
              <a:t> </a:t>
            </a:r>
            <a:r>
              <a:rPr lang="en-US" dirty="0" err="1"/>
              <a:t>adı</a:t>
            </a:r>
            <a:r>
              <a:rPr lang="en-US" dirty="0"/>
              <a:t> </a:t>
            </a:r>
            <a:r>
              <a:rPr lang="en-US" dirty="0" err="1"/>
              <a:t>altında</a:t>
            </a:r>
            <a:r>
              <a:rPr lang="en-US" dirty="0"/>
              <a:t> </a:t>
            </a:r>
            <a:r>
              <a:rPr lang="en-US" dirty="0" err="1"/>
              <a:t>çok</a:t>
            </a:r>
            <a:r>
              <a:rPr lang="en-US" dirty="0"/>
              <a:t> </a:t>
            </a:r>
            <a:r>
              <a:rPr lang="en-US" dirty="0" err="1"/>
              <a:t>sayıda</a:t>
            </a:r>
            <a:r>
              <a:rPr lang="en-US" dirty="0"/>
              <a:t> </a:t>
            </a:r>
            <a:r>
              <a:rPr lang="en-US" dirty="0" err="1"/>
              <a:t>ütünün</a:t>
            </a:r>
            <a:r>
              <a:rPr lang="en-US" dirty="0"/>
              <a:t> </a:t>
            </a:r>
            <a:r>
              <a:rPr lang="en-US" dirty="0" err="1"/>
              <a:t>bu</a:t>
            </a:r>
            <a:r>
              <a:rPr lang="en-US" dirty="0"/>
              <a:t> </a:t>
            </a:r>
            <a:r>
              <a:rPr lang="en-US" dirty="0" err="1"/>
              <a:t>pazarlarda</a:t>
            </a:r>
            <a:r>
              <a:rPr lang="en-US" dirty="0"/>
              <a:t> </a:t>
            </a:r>
            <a:r>
              <a:rPr lang="en-US" dirty="0" err="1"/>
              <a:t>satışını</a:t>
            </a:r>
            <a:r>
              <a:rPr lang="en-US" dirty="0"/>
              <a:t> </a:t>
            </a:r>
            <a:r>
              <a:rPr lang="en-US" dirty="0" err="1"/>
              <a:t>yapmaktadırlar</a:t>
            </a:r>
            <a:endParaRPr lang="tr-TR" dirty="0"/>
          </a:p>
        </p:txBody>
      </p:sp>
    </p:spTree>
    <p:extLst>
      <p:ext uri="{BB962C8B-B14F-4D97-AF65-F5344CB8AC3E}">
        <p14:creationId xmlns:p14="http://schemas.microsoft.com/office/powerpoint/2010/main" val="1923445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79" name="Background Fill">
            <a:extLst>
              <a:ext uri="{FF2B5EF4-FFF2-40B4-BE49-F238E27FC236}">
                <a16:creationId xmlns:a16="http://schemas.microsoft.com/office/drawing/2014/main" id="{03AE087C-11E2-4305-9282-D7F122FE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3074" name="Picture 2" descr="EN İYİ Belize Bölgesi Kültür ve tarih 2025 - ÜCRETSİZ İptal | GetYourGuide">
            <a:extLst>
              <a:ext uri="{FF2B5EF4-FFF2-40B4-BE49-F238E27FC236}">
                <a16:creationId xmlns:a16="http://schemas.microsoft.com/office/drawing/2014/main" id="{80910764-22FF-4675-26E5-816189D71050}"/>
              </a:ext>
            </a:extLst>
          </p:cNvPr>
          <p:cNvPicPr>
            <a:picLocks noChangeAspect="1" noChangeArrowheads="1"/>
          </p:cNvPicPr>
          <p:nvPr/>
        </p:nvPicPr>
        <p:blipFill>
          <a:blip r:embed="rId2">
            <a:alphaModFix amt="60000"/>
            <a:extLst>
              <a:ext uri="{28A0092B-C50C-407E-A947-70E740481C1C}">
                <a14:useLocalDpi xmlns:a14="http://schemas.microsoft.com/office/drawing/2010/main" val="0"/>
              </a:ext>
            </a:extLst>
          </a:blip>
          <a:srcRect l="11133"/>
          <a:stretch>
            <a:fillRect/>
          </a:stretch>
        </p:blipFill>
        <p:spPr bwMode="auto">
          <a:xfrm>
            <a:off x="3068" y="-34633"/>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id="{C2129535-DB17-2924-D458-277A7CC7F038}"/>
              </a:ext>
            </a:extLst>
          </p:cNvPr>
          <p:cNvSpPr>
            <a:spLocks noGrp="1"/>
          </p:cNvSpPr>
          <p:nvPr>
            <p:ph idx="1"/>
          </p:nvPr>
        </p:nvSpPr>
        <p:spPr>
          <a:xfrm>
            <a:off x="229848" y="4477493"/>
            <a:ext cx="11408644" cy="4080250"/>
          </a:xfrm>
        </p:spPr>
        <p:txBody>
          <a:bodyPr>
            <a:normAutofit/>
          </a:bodyPr>
          <a:lstStyle/>
          <a:p>
            <a:pPr algn="just">
              <a:lnSpc>
                <a:spcPct val="150000"/>
              </a:lnSpc>
            </a:pPr>
            <a:r>
              <a:rPr lang="en-US" dirty="0" err="1">
                <a:solidFill>
                  <a:srgbClr val="FFFFFF"/>
                </a:solidFill>
              </a:rPr>
              <a:t>Çok</a:t>
            </a:r>
            <a:r>
              <a:rPr lang="en-US" dirty="0">
                <a:solidFill>
                  <a:srgbClr val="FFFFFF"/>
                </a:solidFill>
              </a:rPr>
              <a:t> </a:t>
            </a:r>
            <a:r>
              <a:rPr lang="en-US" dirty="0" err="1">
                <a:solidFill>
                  <a:srgbClr val="FFFFFF"/>
                </a:solidFill>
              </a:rPr>
              <a:t>az</a:t>
            </a:r>
            <a:r>
              <a:rPr lang="en-US" dirty="0">
                <a:solidFill>
                  <a:srgbClr val="FFFFFF"/>
                </a:solidFill>
              </a:rPr>
              <a:t> </a:t>
            </a:r>
            <a:r>
              <a:rPr lang="en-US" dirty="0" err="1">
                <a:solidFill>
                  <a:srgbClr val="FFFFFF"/>
                </a:solidFill>
              </a:rPr>
              <a:t>sayıdaki</a:t>
            </a:r>
            <a:r>
              <a:rPr lang="en-US" dirty="0">
                <a:solidFill>
                  <a:srgbClr val="FFFFFF"/>
                </a:solidFill>
              </a:rPr>
              <a:t> tur </a:t>
            </a:r>
            <a:r>
              <a:rPr lang="en-US" dirty="0" err="1">
                <a:solidFill>
                  <a:srgbClr val="FFFFFF"/>
                </a:solidFill>
              </a:rPr>
              <a:t>operatörünün</a:t>
            </a:r>
            <a:r>
              <a:rPr lang="en-US" dirty="0">
                <a:solidFill>
                  <a:srgbClr val="FFFFFF"/>
                </a:solidFill>
              </a:rPr>
              <a:t> </a:t>
            </a:r>
            <a:r>
              <a:rPr lang="en-US" dirty="0" err="1">
                <a:solidFill>
                  <a:srgbClr val="FFFFFF"/>
                </a:solidFill>
              </a:rPr>
              <a:t>hedef</a:t>
            </a:r>
            <a:r>
              <a:rPr lang="en-US" dirty="0">
                <a:solidFill>
                  <a:srgbClr val="FFFFFF"/>
                </a:solidFill>
              </a:rPr>
              <a:t> </a:t>
            </a:r>
            <a:r>
              <a:rPr lang="en-US" dirty="0" err="1">
                <a:solidFill>
                  <a:srgbClr val="FFFFFF"/>
                </a:solidFill>
              </a:rPr>
              <a:t>turistik</a:t>
            </a:r>
            <a:r>
              <a:rPr lang="en-US" dirty="0">
                <a:solidFill>
                  <a:srgbClr val="FFFFFF"/>
                </a:solidFill>
              </a:rPr>
              <a:t> </a:t>
            </a:r>
            <a:r>
              <a:rPr lang="en-US" dirty="0" err="1">
                <a:solidFill>
                  <a:srgbClr val="FFFFFF"/>
                </a:solidFill>
              </a:rPr>
              <a:t>destinasyonlarda</a:t>
            </a:r>
            <a:r>
              <a:rPr lang="en-US" dirty="0">
                <a:solidFill>
                  <a:srgbClr val="FFFFFF"/>
                </a:solidFill>
              </a:rPr>
              <a:t> </a:t>
            </a:r>
            <a:r>
              <a:rPr lang="en-US" dirty="0" err="1">
                <a:solidFill>
                  <a:srgbClr val="FFFFFF"/>
                </a:solidFill>
              </a:rPr>
              <a:t>yatırımlan</a:t>
            </a:r>
            <a:r>
              <a:rPr lang="en-US" dirty="0">
                <a:solidFill>
                  <a:srgbClr val="FFFFFF"/>
                </a:solidFill>
              </a:rPr>
              <a:t> </a:t>
            </a:r>
            <a:r>
              <a:rPr lang="en-US" dirty="0" err="1">
                <a:solidFill>
                  <a:srgbClr val="FFFFFF"/>
                </a:solidFill>
              </a:rPr>
              <a:t>bulunduğundan</a:t>
            </a:r>
            <a:r>
              <a:rPr lang="en-US" dirty="0">
                <a:solidFill>
                  <a:srgbClr val="FFFFFF"/>
                </a:solidFill>
              </a:rPr>
              <a:t>, </a:t>
            </a:r>
            <a:r>
              <a:rPr lang="en-US" dirty="0" err="1">
                <a:solidFill>
                  <a:srgbClr val="FFFFFF"/>
                </a:solidFill>
              </a:rPr>
              <a:t>bu</a:t>
            </a:r>
            <a:r>
              <a:rPr lang="en-US" dirty="0">
                <a:solidFill>
                  <a:srgbClr val="FFFFFF"/>
                </a:solidFill>
              </a:rPr>
              <a:t> </a:t>
            </a:r>
            <a:r>
              <a:rPr lang="en-US" dirty="0" err="1">
                <a:solidFill>
                  <a:srgbClr val="FFFFFF"/>
                </a:solidFill>
              </a:rPr>
              <a:t>yörelerin</a:t>
            </a:r>
            <a:r>
              <a:rPr lang="en-US" dirty="0">
                <a:solidFill>
                  <a:srgbClr val="FFFFFF"/>
                </a:solidFill>
              </a:rPr>
              <a:t> </a:t>
            </a:r>
            <a:r>
              <a:rPr lang="en-US" dirty="0" err="1">
                <a:solidFill>
                  <a:srgbClr val="FFFFFF"/>
                </a:solidFill>
              </a:rPr>
              <a:t>uzun</a:t>
            </a:r>
            <a:r>
              <a:rPr lang="en-US" dirty="0">
                <a:solidFill>
                  <a:srgbClr val="FFFFFF"/>
                </a:solidFill>
              </a:rPr>
              <a:t> </a:t>
            </a:r>
            <a:r>
              <a:rPr lang="en-US" dirty="0" err="1">
                <a:solidFill>
                  <a:srgbClr val="FFFFFF"/>
                </a:solidFill>
              </a:rPr>
              <a:t>dönemli</a:t>
            </a:r>
            <a:r>
              <a:rPr lang="en-US" dirty="0">
                <a:solidFill>
                  <a:srgbClr val="FFFFFF"/>
                </a:solidFill>
              </a:rPr>
              <a:t> </a:t>
            </a:r>
            <a:r>
              <a:rPr lang="en-US" dirty="0" err="1">
                <a:solidFill>
                  <a:srgbClr val="FFFFFF"/>
                </a:solidFill>
              </a:rPr>
              <a:t>sürdürülebilirliğinin</a:t>
            </a:r>
            <a:r>
              <a:rPr lang="en-US" dirty="0">
                <a:solidFill>
                  <a:srgbClr val="FFFFFF"/>
                </a:solidFill>
              </a:rPr>
              <a:t> </a:t>
            </a:r>
            <a:r>
              <a:rPr lang="en-US" dirty="0" err="1">
                <a:solidFill>
                  <a:srgbClr val="FFFFFF"/>
                </a:solidFill>
              </a:rPr>
              <a:t>sağlanması</a:t>
            </a:r>
            <a:r>
              <a:rPr lang="en-US" dirty="0">
                <a:solidFill>
                  <a:srgbClr val="FFFFFF"/>
                </a:solidFill>
              </a:rPr>
              <a:t> </a:t>
            </a:r>
            <a:r>
              <a:rPr lang="en-US" dirty="0" err="1">
                <a:solidFill>
                  <a:srgbClr val="FFFFFF"/>
                </a:solidFill>
              </a:rPr>
              <a:t>konusundaki</a:t>
            </a:r>
            <a:r>
              <a:rPr lang="en-US" dirty="0">
                <a:solidFill>
                  <a:srgbClr val="FFFFFF"/>
                </a:solidFill>
              </a:rPr>
              <a:t> </a:t>
            </a:r>
            <a:r>
              <a:rPr lang="en-US" dirty="0" err="1">
                <a:solidFill>
                  <a:srgbClr val="FFFFFF"/>
                </a:solidFill>
              </a:rPr>
              <a:t>ilgileri</a:t>
            </a:r>
            <a:r>
              <a:rPr lang="en-US" dirty="0">
                <a:solidFill>
                  <a:srgbClr val="FFFFFF"/>
                </a:solidFill>
              </a:rPr>
              <a:t> </a:t>
            </a:r>
            <a:r>
              <a:rPr lang="en-US" dirty="0" err="1">
                <a:solidFill>
                  <a:srgbClr val="FFFFFF"/>
                </a:solidFill>
              </a:rPr>
              <a:t>düşüktür</a:t>
            </a:r>
            <a:r>
              <a:rPr lang="en-US" dirty="0">
                <a:solidFill>
                  <a:srgbClr val="FFFFFF"/>
                </a:solidFill>
              </a:rPr>
              <a:t>. </a:t>
            </a:r>
            <a:r>
              <a:rPr lang="en-US" dirty="0" err="1">
                <a:solidFill>
                  <a:srgbClr val="FFFFFF"/>
                </a:solidFill>
              </a:rPr>
              <a:t>Fakat</a:t>
            </a:r>
            <a:r>
              <a:rPr lang="en-US" dirty="0">
                <a:solidFill>
                  <a:srgbClr val="FFFFFF"/>
                </a:solidFill>
              </a:rPr>
              <a:t> </a:t>
            </a:r>
            <a:r>
              <a:rPr lang="en-US" dirty="0" err="1">
                <a:solidFill>
                  <a:srgbClr val="FFFFFF"/>
                </a:solidFill>
              </a:rPr>
              <a:t>bu</a:t>
            </a:r>
            <a:r>
              <a:rPr lang="en-US" dirty="0">
                <a:solidFill>
                  <a:srgbClr val="FFFFFF"/>
                </a:solidFill>
              </a:rPr>
              <a:t> </a:t>
            </a:r>
            <a:r>
              <a:rPr lang="en-US" dirty="0" err="1">
                <a:solidFill>
                  <a:srgbClr val="FFFFFF"/>
                </a:solidFill>
              </a:rPr>
              <a:t>destinasyonlara</a:t>
            </a:r>
            <a:r>
              <a:rPr lang="en-US" dirty="0">
                <a:solidFill>
                  <a:srgbClr val="FFFFFF"/>
                </a:solidFill>
              </a:rPr>
              <a:t> </a:t>
            </a:r>
            <a:r>
              <a:rPr lang="en-US" dirty="0" err="1">
                <a:solidFill>
                  <a:srgbClr val="FFFFFF"/>
                </a:solidFill>
              </a:rPr>
              <a:t>gelen</a:t>
            </a:r>
            <a:r>
              <a:rPr lang="en-US" dirty="0">
                <a:solidFill>
                  <a:srgbClr val="FFFFFF"/>
                </a:solidFill>
              </a:rPr>
              <a:t> </a:t>
            </a:r>
            <a:r>
              <a:rPr lang="en-US" dirty="0" err="1">
                <a:solidFill>
                  <a:srgbClr val="FFFFFF"/>
                </a:solidFill>
              </a:rPr>
              <a:t>turist</a:t>
            </a:r>
            <a:r>
              <a:rPr lang="en-US" dirty="0">
                <a:solidFill>
                  <a:srgbClr val="FFFFFF"/>
                </a:solidFill>
              </a:rPr>
              <a:t> </a:t>
            </a:r>
            <a:r>
              <a:rPr lang="en-US" dirty="0" err="1">
                <a:solidFill>
                  <a:srgbClr val="FFFFFF"/>
                </a:solidFill>
              </a:rPr>
              <a:t>sayılarını</a:t>
            </a:r>
            <a:r>
              <a:rPr lang="en-US" dirty="0">
                <a:solidFill>
                  <a:srgbClr val="FFFFFF"/>
                </a:solidFill>
              </a:rPr>
              <a:t> </a:t>
            </a:r>
            <a:r>
              <a:rPr lang="en-US" dirty="0" err="1">
                <a:solidFill>
                  <a:srgbClr val="FFFFFF"/>
                </a:solidFill>
              </a:rPr>
              <a:t>ve</a:t>
            </a:r>
            <a:r>
              <a:rPr lang="en-US" dirty="0">
                <a:solidFill>
                  <a:srgbClr val="FFFFFF"/>
                </a:solidFill>
              </a:rPr>
              <a:t> </a:t>
            </a:r>
            <a:r>
              <a:rPr lang="en-US" dirty="0" err="1">
                <a:solidFill>
                  <a:srgbClr val="FFFFFF"/>
                </a:solidFill>
              </a:rPr>
              <a:t>bunların</a:t>
            </a:r>
            <a:r>
              <a:rPr lang="en-US" dirty="0">
                <a:solidFill>
                  <a:srgbClr val="FFFFFF"/>
                </a:solidFill>
              </a:rPr>
              <a:t> </a:t>
            </a:r>
            <a:r>
              <a:rPr lang="en-US" dirty="0" err="1">
                <a:solidFill>
                  <a:srgbClr val="FFFFFF"/>
                </a:solidFill>
              </a:rPr>
              <a:t>davranışlarını</a:t>
            </a:r>
            <a:r>
              <a:rPr lang="en-US" dirty="0">
                <a:solidFill>
                  <a:srgbClr val="FFFFFF"/>
                </a:solidFill>
              </a:rPr>
              <a:t> </a:t>
            </a:r>
            <a:r>
              <a:rPr lang="en-US" dirty="0" err="1">
                <a:solidFill>
                  <a:srgbClr val="FFFFFF"/>
                </a:solidFill>
              </a:rPr>
              <a:t>etkilemeleri</a:t>
            </a:r>
            <a:r>
              <a:rPr lang="en-US" dirty="0">
                <a:solidFill>
                  <a:srgbClr val="FFFFFF"/>
                </a:solidFill>
              </a:rPr>
              <a:t> </a:t>
            </a:r>
            <a:r>
              <a:rPr lang="en-US" dirty="0" err="1">
                <a:solidFill>
                  <a:srgbClr val="FFFFFF"/>
                </a:solidFill>
              </a:rPr>
              <a:t>bakımından</a:t>
            </a:r>
            <a:r>
              <a:rPr lang="en-US" dirty="0">
                <a:solidFill>
                  <a:srgbClr val="FFFFFF"/>
                </a:solidFill>
              </a:rPr>
              <a:t> </a:t>
            </a:r>
            <a:r>
              <a:rPr lang="en-US" dirty="0" err="1">
                <a:solidFill>
                  <a:srgbClr val="FFFFFF"/>
                </a:solidFill>
              </a:rPr>
              <a:t>sürdürülebilir</a:t>
            </a:r>
            <a:r>
              <a:rPr lang="en-US" dirty="0">
                <a:solidFill>
                  <a:srgbClr val="FFFFFF"/>
                </a:solidFill>
              </a:rPr>
              <a:t> </a:t>
            </a:r>
            <a:r>
              <a:rPr lang="en-US" dirty="0" err="1">
                <a:solidFill>
                  <a:srgbClr val="FFFFFF"/>
                </a:solidFill>
              </a:rPr>
              <a:t>bir</a:t>
            </a:r>
            <a:r>
              <a:rPr lang="en-US" dirty="0">
                <a:solidFill>
                  <a:srgbClr val="FFFFFF"/>
                </a:solidFill>
              </a:rPr>
              <a:t> </a:t>
            </a:r>
            <a:r>
              <a:rPr lang="en-US" dirty="0" err="1">
                <a:solidFill>
                  <a:srgbClr val="FFFFFF"/>
                </a:solidFill>
              </a:rPr>
              <a:t>endüstrinin</a:t>
            </a:r>
            <a:r>
              <a:rPr lang="en-US" dirty="0">
                <a:solidFill>
                  <a:srgbClr val="FFFFFF"/>
                </a:solidFill>
              </a:rPr>
              <a:t> </a:t>
            </a:r>
            <a:r>
              <a:rPr lang="en-US" dirty="0" err="1">
                <a:solidFill>
                  <a:srgbClr val="FFFFFF"/>
                </a:solidFill>
              </a:rPr>
              <a:t>geliştirilmesinde</a:t>
            </a:r>
            <a:r>
              <a:rPr lang="en-US" dirty="0">
                <a:solidFill>
                  <a:srgbClr val="FFFFFF"/>
                </a:solidFill>
              </a:rPr>
              <a:t> </a:t>
            </a:r>
            <a:r>
              <a:rPr lang="en-US" dirty="0" err="1">
                <a:solidFill>
                  <a:srgbClr val="FFFFFF"/>
                </a:solidFill>
              </a:rPr>
              <a:t>önemli</a:t>
            </a:r>
            <a:r>
              <a:rPr lang="en-US" dirty="0">
                <a:solidFill>
                  <a:srgbClr val="FFFFFF"/>
                </a:solidFill>
              </a:rPr>
              <a:t> role </a:t>
            </a:r>
            <a:r>
              <a:rPr lang="en-US" dirty="0" err="1">
                <a:solidFill>
                  <a:srgbClr val="FFFFFF"/>
                </a:solidFill>
              </a:rPr>
              <a:t>sahiptirler</a:t>
            </a:r>
            <a:r>
              <a:rPr lang="tr-TR" dirty="0">
                <a:solidFill>
                  <a:srgbClr val="FFFFFF"/>
                </a:solidFill>
              </a:rPr>
              <a:t>.</a:t>
            </a:r>
          </a:p>
        </p:txBody>
      </p:sp>
      <p:grpSp>
        <p:nvGrpSpPr>
          <p:cNvPr id="3081" name="Group 3080">
            <a:extLst>
              <a:ext uri="{FF2B5EF4-FFF2-40B4-BE49-F238E27FC236}">
                <a16:creationId xmlns:a16="http://schemas.microsoft.com/office/drawing/2014/main" id="{6ACF365D-F104-414F-93C3-D9F568808E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0855" y="0"/>
            <a:ext cx="1891145" cy="5600700"/>
            <a:chOff x="10300855" y="0"/>
            <a:chExt cx="1891145" cy="5600700"/>
          </a:xfrm>
        </p:grpSpPr>
        <p:sp>
          <p:nvSpPr>
            <p:cNvPr id="3082" name="Oval 3081">
              <a:extLst>
                <a:ext uri="{FF2B5EF4-FFF2-40B4-BE49-F238E27FC236}">
                  <a16:creationId xmlns:a16="http://schemas.microsoft.com/office/drawing/2014/main" id="{C5D118A1-A4AD-4C47-99CC-852FAD146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83" name="Graphic 9">
              <a:extLst>
                <a:ext uri="{FF2B5EF4-FFF2-40B4-BE49-F238E27FC236}">
                  <a16:creationId xmlns:a16="http://schemas.microsoft.com/office/drawing/2014/main" id="{D3E51544-0AB7-4546-AB57-868FB0B41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3084" name="Freeform: Shape 3083">
              <a:extLst>
                <a:ext uri="{FF2B5EF4-FFF2-40B4-BE49-F238E27FC236}">
                  <a16:creationId xmlns:a16="http://schemas.microsoft.com/office/drawing/2014/main" id="{16DB3A34-0E17-44F2-A958-5C6EE80E3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3085" name="Freeform: Shape 3084">
              <a:extLst>
                <a:ext uri="{FF2B5EF4-FFF2-40B4-BE49-F238E27FC236}">
                  <a16:creationId xmlns:a16="http://schemas.microsoft.com/office/drawing/2014/main" id="{AB343AE4-2356-4838-B706-3A16FFFDE4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3086" name="Graphic 9">
              <a:extLst>
                <a:ext uri="{FF2B5EF4-FFF2-40B4-BE49-F238E27FC236}">
                  <a16:creationId xmlns:a16="http://schemas.microsoft.com/office/drawing/2014/main" id="{D78B9AE4-2096-42B5-B267-1FCCF56F8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087" name="Graphic 9">
              <a:extLst>
                <a:ext uri="{FF2B5EF4-FFF2-40B4-BE49-F238E27FC236}">
                  <a16:creationId xmlns:a16="http://schemas.microsoft.com/office/drawing/2014/main" id="{827DE0C5-02AF-4323-9CB7-E4C1D6449F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Tree>
    <p:extLst>
      <p:ext uri="{BB962C8B-B14F-4D97-AF65-F5344CB8AC3E}">
        <p14:creationId xmlns:p14="http://schemas.microsoft.com/office/powerpoint/2010/main" val="739121919"/>
      </p:ext>
    </p:extLst>
  </p:cSld>
  <p:clrMapOvr>
    <a:masterClrMapping/>
  </p:clrMapOvr>
</p:sld>
</file>

<file path=ppt/theme/theme1.xml><?xml version="1.0" encoding="utf-8"?>
<a:theme xmlns:a="http://schemas.openxmlformats.org/drawingml/2006/main" name="TropicVTI">
  <a:themeElements>
    <a:clrScheme name="Tropic">
      <a:dk1>
        <a:srgbClr val="000000"/>
      </a:dk1>
      <a:lt1>
        <a:sysClr val="window" lastClr="FFFFFF"/>
      </a:lt1>
      <a:dk2>
        <a:srgbClr val="09392F"/>
      </a:dk2>
      <a:lt2>
        <a:srgbClr val="ECF0F0"/>
      </a:lt2>
      <a:accent1>
        <a:srgbClr val="1EBE9B"/>
      </a:accent1>
      <a:accent2>
        <a:srgbClr val="FD7C7C"/>
      </a:accent2>
      <a:accent3>
        <a:srgbClr val="7DA8B5"/>
      </a:accent3>
      <a:accent4>
        <a:srgbClr val="168E74"/>
      </a:accent4>
      <a:accent5>
        <a:srgbClr val="FB7365"/>
      </a:accent5>
      <a:accent6>
        <a:srgbClr val="D39B17"/>
      </a:accent6>
      <a:hlink>
        <a:srgbClr val="EF08F7"/>
      </a:hlink>
      <a:folHlink>
        <a:srgbClr val="8477FE"/>
      </a:folHlink>
    </a:clrScheme>
    <a:fontScheme name="Tropic">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opicVTI" id="{DE8751F2-0439-4D1D-A674-AFC241C9701D}" vid="{C41D9140-98E0-4A26-97C4-97FDCB8D6E04}"/>
    </a:ext>
  </a:extLst>
</a:theme>
</file>

<file path=docProps/app.xml><?xml version="1.0" encoding="utf-8"?>
<Properties xmlns="http://schemas.openxmlformats.org/officeDocument/2006/extended-properties" xmlns:vt="http://schemas.openxmlformats.org/officeDocument/2006/docPropsVTypes">
  <Template>Slice</Template>
  <TotalTime>200</TotalTime>
  <Words>3277</Words>
  <Application>Microsoft Office PowerPoint</Application>
  <PresentationFormat>Geniş ekran</PresentationFormat>
  <Paragraphs>154</Paragraphs>
  <Slides>76</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76</vt:i4>
      </vt:variant>
    </vt:vector>
  </HeadingPairs>
  <TitlesOfParts>
    <vt:vector size="80" baseType="lpstr">
      <vt:lpstr>Arial</vt:lpstr>
      <vt:lpstr>Gill Sans Nova</vt:lpstr>
      <vt:lpstr>Times New Roman</vt:lpstr>
      <vt:lpstr>TropicVTI</vt:lpstr>
      <vt:lpstr>EKOTURİZMYAPISI</vt:lpstr>
      <vt:lpstr>PowerPoint Sunusu</vt:lpstr>
      <vt:lpstr>PowerPoint Sunusu</vt:lpstr>
      <vt:lpstr>PowerPoint Sunusu</vt:lpstr>
      <vt:lpstr>PowerPoint Sunusu</vt:lpstr>
      <vt:lpstr>Ekoturizm Endüstrisi</vt:lpstr>
      <vt:lpstr>Tur Operatörleri ve Seyahat Acentaları</vt:lpstr>
      <vt:lpstr>PowerPoint Sunusu</vt:lpstr>
      <vt:lpstr>PowerPoint Sunusu</vt:lpstr>
      <vt:lpstr>PowerPoint Sunusu</vt:lpstr>
      <vt:lpstr>PowerPoint Sunusu</vt:lpstr>
      <vt:lpstr>PowerPoint Sunusu</vt:lpstr>
      <vt:lpstr>PowerPoint Sunusu</vt:lpstr>
      <vt:lpstr>PowerPoint Sunusu</vt:lpstr>
      <vt:lpstr>PowerPoint Sunusu</vt:lpstr>
      <vt:lpstr>İyi bir ekoturda olması gereken özellikler;</vt:lpstr>
      <vt:lpstr>PowerPoint Sunusu</vt:lpstr>
      <vt:lpstr>PowerPoint Sunusu</vt:lpstr>
      <vt:lpstr>PowerPoint Sunusu</vt:lpstr>
      <vt:lpstr>PowerPoint Sunusu</vt:lpstr>
      <vt:lpstr>PowerPoint Sunusu</vt:lpstr>
      <vt:lpstr>Eko Konaklama Tesisleri</vt:lpstr>
      <vt:lpstr>PowerPoint Sunusu</vt:lpstr>
      <vt:lpstr>PowerPoint Sunusu</vt:lpstr>
      <vt:lpstr>PowerPoint Sunusu</vt:lpstr>
      <vt:lpstr>Bir eko konaklana işletmesinde bulunması gereken kriterler </vt:lpstr>
      <vt:lpstr>PowerPoint Sunusu</vt:lpstr>
      <vt:lpstr>PowerPoint Sunusu</vt:lpstr>
      <vt:lpstr>PowerPoint Sunusu</vt:lpstr>
      <vt:lpstr>YEREL VE ULUSAL YÖNETİMLER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YEREL TOPLUM</vt:lpstr>
      <vt:lpstr>Toplumsal katılımlı ekoturizmin amaçları şunlardır: </vt:lpstr>
      <vt:lpstr>PowerPoint Sunusu</vt:lpstr>
      <vt:lpstr>PowerPoint Sunusu</vt:lpstr>
      <vt:lpstr>SİVİL TOPLUM ÖRGÜTLERİ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ULUSLARARASI KURULUŞLAR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KAYNAKLAR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REVIEWER</dc:creator>
  <cp:lastModifiedBy>REVIEWER</cp:lastModifiedBy>
  <cp:revision>9</cp:revision>
  <dcterms:created xsi:type="dcterms:W3CDTF">2025-11-04T11:24:27Z</dcterms:created>
  <dcterms:modified xsi:type="dcterms:W3CDTF">2025-11-05T08:14:24Z</dcterms:modified>
</cp:coreProperties>
</file>