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1" r:id="rId6"/>
    <p:sldId id="333" r:id="rId7"/>
    <p:sldId id="334" r:id="rId8"/>
    <p:sldId id="335" r:id="rId9"/>
    <p:sldId id="336" r:id="rId10"/>
    <p:sldId id="337" r:id="rId11"/>
    <p:sldId id="338" r:id="rId12"/>
    <p:sldId id="339" r:id="rId13"/>
    <p:sldId id="340" r:id="rId14"/>
    <p:sldId id="341" r:id="rId15"/>
    <p:sldId id="342" r:id="rId16"/>
    <p:sldId id="343" r:id="rId17"/>
    <p:sldId id="345" r:id="rId18"/>
    <p:sldId id="344" r:id="rId19"/>
    <p:sldId id="346" r:id="rId20"/>
    <p:sldId id="347" r:id="rId21"/>
    <p:sldId id="348" r:id="rId22"/>
    <p:sldId id="349" r:id="rId23"/>
    <p:sldId id="350" r:id="rId24"/>
    <p:sldId id="351" r:id="rId25"/>
    <p:sldId id="352" r:id="rId26"/>
    <p:sldId id="353" r:id="rId27"/>
    <p:sldId id="354" r:id="rId28"/>
    <p:sldId id="355" r:id="rId29"/>
    <p:sldId id="356" r:id="rId30"/>
    <p:sldId id="332"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36F914-87AC-4A1F-B8B4-DE2B547B7D2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tr-TR"/>
        </a:p>
      </dgm:t>
    </dgm:pt>
    <dgm:pt modelId="{5A84E242-3DDE-470B-A6D8-7885461C60C3}">
      <dgm:prSet phldrT="[Metin]"/>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tr-TR" b="1" dirty="0">
              <a:solidFill>
                <a:schemeClr val="accent1"/>
              </a:solidFill>
            </a:rPr>
            <a:t>Ekoturizmin Planlaması</a:t>
          </a:r>
        </a:p>
        <a:p>
          <a:pPr marL="0" lvl="0" defTabSz="1466850">
            <a:lnSpc>
              <a:spcPct val="90000"/>
            </a:lnSpc>
            <a:spcBef>
              <a:spcPct val="0"/>
            </a:spcBef>
            <a:spcAft>
              <a:spcPct val="35000"/>
            </a:spcAft>
            <a:buNone/>
          </a:pPr>
          <a:endParaRPr lang="tr-TR" dirty="0"/>
        </a:p>
      </dgm:t>
    </dgm:pt>
    <dgm:pt modelId="{A030C1F8-E74F-4CE2-B45E-FF5B34344AD8}" type="parTrans" cxnId="{7BD4827C-8F51-4E4A-854A-17724E354960}">
      <dgm:prSet/>
      <dgm:spPr/>
      <dgm:t>
        <a:bodyPr/>
        <a:lstStyle/>
        <a:p>
          <a:endParaRPr lang="tr-TR"/>
        </a:p>
      </dgm:t>
    </dgm:pt>
    <dgm:pt modelId="{853E5B36-70D9-4FF2-84A1-829D366230BB}" type="sibTrans" cxnId="{7BD4827C-8F51-4E4A-854A-17724E354960}">
      <dgm:prSet/>
      <dgm:spPr/>
      <dgm:t>
        <a:bodyPr/>
        <a:lstStyle/>
        <a:p>
          <a:endParaRPr lang="tr-TR"/>
        </a:p>
      </dgm:t>
    </dgm:pt>
    <dgm:pt modelId="{9AB8E8DE-8E5A-46B8-AD6A-93BD70ED9340}">
      <dgm:prSet phldrT="[Metin]" phldr="0"/>
      <dgm:spPr/>
      <dgm:t>
        <a:bodyPr/>
        <a:lstStyle/>
        <a:p>
          <a:r>
            <a:rPr lang="tr-TR" dirty="0"/>
            <a:t>İLKELER</a:t>
          </a:r>
        </a:p>
      </dgm:t>
    </dgm:pt>
    <dgm:pt modelId="{FDE4BE32-1D43-47E2-817F-B9AB684F3629}" type="parTrans" cxnId="{97721DF7-762A-4608-B734-0565BDE46FC8}">
      <dgm:prSet/>
      <dgm:spPr/>
      <dgm:t>
        <a:bodyPr/>
        <a:lstStyle/>
        <a:p>
          <a:endParaRPr lang="tr-TR"/>
        </a:p>
      </dgm:t>
    </dgm:pt>
    <dgm:pt modelId="{E9D877D4-0A7D-4033-92A9-33E0F3300246}" type="sibTrans" cxnId="{97721DF7-762A-4608-B734-0565BDE46FC8}">
      <dgm:prSet/>
      <dgm:spPr/>
      <dgm:t>
        <a:bodyPr/>
        <a:lstStyle/>
        <a:p>
          <a:endParaRPr lang="tr-TR"/>
        </a:p>
      </dgm:t>
    </dgm:pt>
    <dgm:pt modelId="{57D3F78B-BB28-42FF-A8C3-25B6D52AEBBB}">
      <dgm:prSet phldrT="[Metin]" phldr="0"/>
      <dgm:spPr/>
      <dgm:t>
        <a:bodyPr/>
        <a:lstStyle/>
        <a:p>
          <a:r>
            <a:rPr lang="tr-TR" dirty="0"/>
            <a:t>UNSURLAR</a:t>
          </a:r>
        </a:p>
      </dgm:t>
    </dgm:pt>
    <dgm:pt modelId="{5E476EE7-861E-4EC2-A4B9-8DC19759B369}" type="parTrans" cxnId="{93DB9C60-424E-4351-A780-058661E2E32B}">
      <dgm:prSet/>
      <dgm:spPr/>
      <dgm:t>
        <a:bodyPr/>
        <a:lstStyle/>
        <a:p>
          <a:endParaRPr lang="tr-TR"/>
        </a:p>
      </dgm:t>
    </dgm:pt>
    <dgm:pt modelId="{07C658CB-7167-4A5B-BB06-9595FCE6315E}" type="sibTrans" cxnId="{93DB9C60-424E-4351-A780-058661E2E32B}">
      <dgm:prSet/>
      <dgm:spPr/>
      <dgm:t>
        <a:bodyPr/>
        <a:lstStyle/>
        <a:p>
          <a:endParaRPr lang="tr-TR"/>
        </a:p>
      </dgm:t>
    </dgm:pt>
    <dgm:pt modelId="{CB8F1E02-8AFB-446C-A21B-3E227778A635}" type="pres">
      <dgm:prSet presAssocID="{6936F914-87AC-4A1F-B8B4-DE2B547B7D2B}" presName="hierChild1" presStyleCnt="0">
        <dgm:presLayoutVars>
          <dgm:chPref val="1"/>
          <dgm:dir/>
          <dgm:animOne val="branch"/>
          <dgm:animLvl val="lvl"/>
          <dgm:resizeHandles/>
        </dgm:presLayoutVars>
      </dgm:prSet>
      <dgm:spPr/>
    </dgm:pt>
    <dgm:pt modelId="{E9FA694E-7E31-4E11-BABC-40FCCCFC3AFF}" type="pres">
      <dgm:prSet presAssocID="{5A84E242-3DDE-470B-A6D8-7885461C60C3}" presName="hierRoot1" presStyleCnt="0"/>
      <dgm:spPr/>
    </dgm:pt>
    <dgm:pt modelId="{022CD737-F9A8-447D-8562-46ECFABC15E4}" type="pres">
      <dgm:prSet presAssocID="{5A84E242-3DDE-470B-A6D8-7885461C60C3}" presName="composite" presStyleCnt="0"/>
      <dgm:spPr/>
    </dgm:pt>
    <dgm:pt modelId="{F9791B74-EF42-4D53-A0A1-7ECB2F4A4040}" type="pres">
      <dgm:prSet presAssocID="{5A84E242-3DDE-470B-A6D8-7885461C60C3}" presName="background" presStyleLbl="node0" presStyleIdx="0" presStyleCnt="1"/>
      <dgm:spPr/>
    </dgm:pt>
    <dgm:pt modelId="{A7E96E7D-F652-47F4-B4E7-C9928EB06382}" type="pres">
      <dgm:prSet presAssocID="{5A84E242-3DDE-470B-A6D8-7885461C60C3}" presName="text" presStyleLbl="fgAcc0" presStyleIdx="0" presStyleCnt="1">
        <dgm:presLayoutVars>
          <dgm:chPref val="3"/>
        </dgm:presLayoutVars>
      </dgm:prSet>
      <dgm:spPr/>
    </dgm:pt>
    <dgm:pt modelId="{3E5339FE-4CB8-4A33-AF6D-62B103DC2EBE}" type="pres">
      <dgm:prSet presAssocID="{5A84E242-3DDE-470B-A6D8-7885461C60C3}" presName="hierChild2" presStyleCnt="0"/>
      <dgm:spPr/>
    </dgm:pt>
    <dgm:pt modelId="{A1E0C4AE-37F2-4C66-A25C-0C2888F40B89}" type="pres">
      <dgm:prSet presAssocID="{FDE4BE32-1D43-47E2-817F-B9AB684F3629}" presName="Name10" presStyleLbl="parChTrans1D2" presStyleIdx="0" presStyleCnt="2"/>
      <dgm:spPr/>
    </dgm:pt>
    <dgm:pt modelId="{5B8F94E1-1365-413B-86E3-7BAF85AC0214}" type="pres">
      <dgm:prSet presAssocID="{9AB8E8DE-8E5A-46B8-AD6A-93BD70ED9340}" presName="hierRoot2" presStyleCnt="0"/>
      <dgm:spPr/>
    </dgm:pt>
    <dgm:pt modelId="{81061282-7359-40FC-8755-A6FAB49C5743}" type="pres">
      <dgm:prSet presAssocID="{9AB8E8DE-8E5A-46B8-AD6A-93BD70ED9340}" presName="composite2" presStyleCnt="0"/>
      <dgm:spPr/>
    </dgm:pt>
    <dgm:pt modelId="{E70E2BE3-A8A0-4E75-B332-64B5D10C29CE}" type="pres">
      <dgm:prSet presAssocID="{9AB8E8DE-8E5A-46B8-AD6A-93BD70ED9340}" presName="background2" presStyleLbl="node2" presStyleIdx="0" presStyleCnt="2"/>
      <dgm:spPr/>
    </dgm:pt>
    <dgm:pt modelId="{ADEE9549-3D28-4C7B-88B9-85BE51A7A40B}" type="pres">
      <dgm:prSet presAssocID="{9AB8E8DE-8E5A-46B8-AD6A-93BD70ED9340}" presName="text2" presStyleLbl="fgAcc2" presStyleIdx="0" presStyleCnt="2">
        <dgm:presLayoutVars>
          <dgm:chPref val="3"/>
        </dgm:presLayoutVars>
      </dgm:prSet>
      <dgm:spPr/>
    </dgm:pt>
    <dgm:pt modelId="{E18D41CE-30F9-43DD-8AB5-5406041D0D0F}" type="pres">
      <dgm:prSet presAssocID="{9AB8E8DE-8E5A-46B8-AD6A-93BD70ED9340}" presName="hierChild3" presStyleCnt="0"/>
      <dgm:spPr/>
    </dgm:pt>
    <dgm:pt modelId="{1353A9FD-CED5-457F-A581-844BDCE5A557}" type="pres">
      <dgm:prSet presAssocID="{5E476EE7-861E-4EC2-A4B9-8DC19759B369}" presName="Name10" presStyleLbl="parChTrans1D2" presStyleIdx="1" presStyleCnt="2"/>
      <dgm:spPr/>
    </dgm:pt>
    <dgm:pt modelId="{5403E6C9-BF99-40D8-BC1D-7F1454792665}" type="pres">
      <dgm:prSet presAssocID="{57D3F78B-BB28-42FF-A8C3-25B6D52AEBBB}" presName="hierRoot2" presStyleCnt="0"/>
      <dgm:spPr/>
    </dgm:pt>
    <dgm:pt modelId="{6C5FEBC2-8C1A-438C-82CA-42FA75AE791D}" type="pres">
      <dgm:prSet presAssocID="{57D3F78B-BB28-42FF-A8C3-25B6D52AEBBB}" presName="composite2" presStyleCnt="0"/>
      <dgm:spPr/>
    </dgm:pt>
    <dgm:pt modelId="{80931294-0ABD-4CB9-8AC5-39F4A30B2819}" type="pres">
      <dgm:prSet presAssocID="{57D3F78B-BB28-42FF-A8C3-25B6D52AEBBB}" presName="background2" presStyleLbl="node2" presStyleIdx="1" presStyleCnt="2"/>
      <dgm:spPr/>
    </dgm:pt>
    <dgm:pt modelId="{7A025878-9047-4FA6-A252-AD96B93A7007}" type="pres">
      <dgm:prSet presAssocID="{57D3F78B-BB28-42FF-A8C3-25B6D52AEBBB}" presName="text2" presStyleLbl="fgAcc2" presStyleIdx="1" presStyleCnt="2">
        <dgm:presLayoutVars>
          <dgm:chPref val="3"/>
        </dgm:presLayoutVars>
      </dgm:prSet>
      <dgm:spPr/>
    </dgm:pt>
    <dgm:pt modelId="{2EE5C9B5-9C30-4AA0-A150-2AF5B678F919}" type="pres">
      <dgm:prSet presAssocID="{57D3F78B-BB28-42FF-A8C3-25B6D52AEBBB}" presName="hierChild3" presStyleCnt="0"/>
      <dgm:spPr/>
    </dgm:pt>
  </dgm:ptLst>
  <dgm:cxnLst>
    <dgm:cxn modelId="{B194B75D-7A9E-4196-A770-32A3D6EA6951}" type="presOf" srcId="{57D3F78B-BB28-42FF-A8C3-25B6D52AEBBB}" destId="{7A025878-9047-4FA6-A252-AD96B93A7007}" srcOrd="0" destOrd="0" presId="urn:microsoft.com/office/officeart/2005/8/layout/hierarchy1"/>
    <dgm:cxn modelId="{93DB9C60-424E-4351-A780-058661E2E32B}" srcId="{5A84E242-3DDE-470B-A6D8-7885461C60C3}" destId="{57D3F78B-BB28-42FF-A8C3-25B6D52AEBBB}" srcOrd="1" destOrd="0" parTransId="{5E476EE7-861E-4EC2-A4B9-8DC19759B369}" sibTransId="{07C658CB-7167-4A5B-BB06-9595FCE6315E}"/>
    <dgm:cxn modelId="{88769567-EEAC-47BA-8B5F-D6F0E6E37E79}" type="presOf" srcId="{6936F914-87AC-4A1F-B8B4-DE2B547B7D2B}" destId="{CB8F1E02-8AFB-446C-A21B-3E227778A635}" srcOrd="0" destOrd="0" presId="urn:microsoft.com/office/officeart/2005/8/layout/hierarchy1"/>
    <dgm:cxn modelId="{383B8A6E-DC42-40F7-A7C5-D5D8A32D3777}" type="presOf" srcId="{5A84E242-3DDE-470B-A6D8-7885461C60C3}" destId="{A7E96E7D-F652-47F4-B4E7-C9928EB06382}" srcOrd="0" destOrd="0" presId="urn:microsoft.com/office/officeart/2005/8/layout/hierarchy1"/>
    <dgm:cxn modelId="{7BD4827C-8F51-4E4A-854A-17724E354960}" srcId="{6936F914-87AC-4A1F-B8B4-DE2B547B7D2B}" destId="{5A84E242-3DDE-470B-A6D8-7885461C60C3}" srcOrd="0" destOrd="0" parTransId="{A030C1F8-E74F-4CE2-B45E-FF5B34344AD8}" sibTransId="{853E5B36-70D9-4FF2-84A1-829D366230BB}"/>
    <dgm:cxn modelId="{FAF5AB85-3F3A-4FC8-B2CE-17D9859F2C6E}" type="presOf" srcId="{5E476EE7-861E-4EC2-A4B9-8DC19759B369}" destId="{1353A9FD-CED5-457F-A581-844BDCE5A557}" srcOrd="0" destOrd="0" presId="urn:microsoft.com/office/officeart/2005/8/layout/hierarchy1"/>
    <dgm:cxn modelId="{4438BCD9-B622-49F1-8941-8013E578B1FF}" type="presOf" srcId="{FDE4BE32-1D43-47E2-817F-B9AB684F3629}" destId="{A1E0C4AE-37F2-4C66-A25C-0C2888F40B89}" srcOrd="0" destOrd="0" presId="urn:microsoft.com/office/officeart/2005/8/layout/hierarchy1"/>
    <dgm:cxn modelId="{1DF61EDB-92E7-45EA-9D4F-1CF341A079A2}" type="presOf" srcId="{9AB8E8DE-8E5A-46B8-AD6A-93BD70ED9340}" destId="{ADEE9549-3D28-4C7B-88B9-85BE51A7A40B}" srcOrd="0" destOrd="0" presId="urn:microsoft.com/office/officeart/2005/8/layout/hierarchy1"/>
    <dgm:cxn modelId="{97721DF7-762A-4608-B734-0565BDE46FC8}" srcId="{5A84E242-3DDE-470B-A6D8-7885461C60C3}" destId="{9AB8E8DE-8E5A-46B8-AD6A-93BD70ED9340}" srcOrd="0" destOrd="0" parTransId="{FDE4BE32-1D43-47E2-817F-B9AB684F3629}" sibTransId="{E9D877D4-0A7D-4033-92A9-33E0F3300246}"/>
    <dgm:cxn modelId="{187E04F7-BCF8-4140-9D49-BEA9DE5FE738}" type="presParOf" srcId="{CB8F1E02-8AFB-446C-A21B-3E227778A635}" destId="{E9FA694E-7E31-4E11-BABC-40FCCCFC3AFF}" srcOrd="0" destOrd="0" presId="urn:microsoft.com/office/officeart/2005/8/layout/hierarchy1"/>
    <dgm:cxn modelId="{33AEEEA4-FA65-43DB-9E3C-54AC7ABCFBD1}" type="presParOf" srcId="{E9FA694E-7E31-4E11-BABC-40FCCCFC3AFF}" destId="{022CD737-F9A8-447D-8562-46ECFABC15E4}" srcOrd="0" destOrd="0" presId="urn:microsoft.com/office/officeart/2005/8/layout/hierarchy1"/>
    <dgm:cxn modelId="{BEB1BBC4-BAA9-472B-BE57-4682C8279C98}" type="presParOf" srcId="{022CD737-F9A8-447D-8562-46ECFABC15E4}" destId="{F9791B74-EF42-4D53-A0A1-7ECB2F4A4040}" srcOrd="0" destOrd="0" presId="urn:microsoft.com/office/officeart/2005/8/layout/hierarchy1"/>
    <dgm:cxn modelId="{8B62A1A1-CE19-43E5-AB41-912834A61AC2}" type="presParOf" srcId="{022CD737-F9A8-447D-8562-46ECFABC15E4}" destId="{A7E96E7D-F652-47F4-B4E7-C9928EB06382}" srcOrd="1" destOrd="0" presId="urn:microsoft.com/office/officeart/2005/8/layout/hierarchy1"/>
    <dgm:cxn modelId="{1CCDA36D-5A4E-42BE-88BD-18F7E861FB5F}" type="presParOf" srcId="{E9FA694E-7E31-4E11-BABC-40FCCCFC3AFF}" destId="{3E5339FE-4CB8-4A33-AF6D-62B103DC2EBE}" srcOrd="1" destOrd="0" presId="urn:microsoft.com/office/officeart/2005/8/layout/hierarchy1"/>
    <dgm:cxn modelId="{6B70C1CD-2347-4FF3-8662-398724688E7A}" type="presParOf" srcId="{3E5339FE-4CB8-4A33-AF6D-62B103DC2EBE}" destId="{A1E0C4AE-37F2-4C66-A25C-0C2888F40B89}" srcOrd="0" destOrd="0" presId="urn:microsoft.com/office/officeart/2005/8/layout/hierarchy1"/>
    <dgm:cxn modelId="{CF9C9E58-C763-430F-A98E-8621117A82B1}" type="presParOf" srcId="{3E5339FE-4CB8-4A33-AF6D-62B103DC2EBE}" destId="{5B8F94E1-1365-413B-86E3-7BAF85AC0214}" srcOrd="1" destOrd="0" presId="urn:microsoft.com/office/officeart/2005/8/layout/hierarchy1"/>
    <dgm:cxn modelId="{1CACC3AC-69E7-46B1-99A0-32A308997BE6}" type="presParOf" srcId="{5B8F94E1-1365-413B-86E3-7BAF85AC0214}" destId="{81061282-7359-40FC-8755-A6FAB49C5743}" srcOrd="0" destOrd="0" presId="urn:microsoft.com/office/officeart/2005/8/layout/hierarchy1"/>
    <dgm:cxn modelId="{26C54454-046C-4C48-BF6D-372E35C7F22F}" type="presParOf" srcId="{81061282-7359-40FC-8755-A6FAB49C5743}" destId="{E70E2BE3-A8A0-4E75-B332-64B5D10C29CE}" srcOrd="0" destOrd="0" presId="urn:microsoft.com/office/officeart/2005/8/layout/hierarchy1"/>
    <dgm:cxn modelId="{315FFA63-EDE2-4788-B07C-E9E033F18870}" type="presParOf" srcId="{81061282-7359-40FC-8755-A6FAB49C5743}" destId="{ADEE9549-3D28-4C7B-88B9-85BE51A7A40B}" srcOrd="1" destOrd="0" presId="urn:microsoft.com/office/officeart/2005/8/layout/hierarchy1"/>
    <dgm:cxn modelId="{BC825D89-8267-4A48-9B6F-DE676DD14EDE}" type="presParOf" srcId="{5B8F94E1-1365-413B-86E3-7BAF85AC0214}" destId="{E18D41CE-30F9-43DD-8AB5-5406041D0D0F}" srcOrd="1" destOrd="0" presId="urn:microsoft.com/office/officeart/2005/8/layout/hierarchy1"/>
    <dgm:cxn modelId="{5805B665-B64F-4469-94B9-444955F965C3}" type="presParOf" srcId="{3E5339FE-4CB8-4A33-AF6D-62B103DC2EBE}" destId="{1353A9FD-CED5-457F-A581-844BDCE5A557}" srcOrd="2" destOrd="0" presId="urn:microsoft.com/office/officeart/2005/8/layout/hierarchy1"/>
    <dgm:cxn modelId="{816A07C4-9A0E-4647-AF80-585C3904DC71}" type="presParOf" srcId="{3E5339FE-4CB8-4A33-AF6D-62B103DC2EBE}" destId="{5403E6C9-BF99-40D8-BC1D-7F1454792665}" srcOrd="3" destOrd="0" presId="urn:microsoft.com/office/officeart/2005/8/layout/hierarchy1"/>
    <dgm:cxn modelId="{14F2A1C5-B621-4000-A31A-C09D13AE5026}" type="presParOf" srcId="{5403E6C9-BF99-40D8-BC1D-7F1454792665}" destId="{6C5FEBC2-8C1A-438C-82CA-42FA75AE791D}" srcOrd="0" destOrd="0" presId="urn:microsoft.com/office/officeart/2005/8/layout/hierarchy1"/>
    <dgm:cxn modelId="{03BB0264-0D8F-48BB-9076-76E044E6BD7D}" type="presParOf" srcId="{6C5FEBC2-8C1A-438C-82CA-42FA75AE791D}" destId="{80931294-0ABD-4CB9-8AC5-39F4A30B2819}" srcOrd="0" destOrd="0" presId="urn:microsoft.com/office/officeart/2005/8/layout/hierarchy1"/>
    <dgm:cxn modelId="{3A2E4867-6762-4B34-86A1-6FBD5EE0CBE2}" type="presParOf" srcId="{6C5FEBC2-8C1A-438C-82CA-42FA75AE791D}" destId="{7A025878-9047-4FA6-A252-AD96B93A7007}" srcOrd="1" destOrd="0" presId="urn:microsoft.com/office/officeart/2005/8/layout/hierarchy1"/>
    <dgm:cxn modelId="{D4E85D88-C9C7-4D10-865F-40A0D92D9F00}" type="presParOf" srcId="{5403E6C9-BF99-40D8-BC1D-7F1454792665}" destId="{2EE5C9B5-9C30-4AA0-A150-2AF5B678F91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53A9FD-CED5-457F-A581-844BDCE5A557}">
      <dsp:nvSpPr>
        <dsp:cNvPr id="0" name=""/>
        <dsp:cNvSpPr/>
      </dsp:nvSpPr>
      <dsp:spPr>
        <a:xfrm>
          <a:off x="4652717" y="1971776"/>
          <a:ext cx="1897087" cy="902841"/>
        </a:xfrm>
        <a:custGeom>
          <a:avLst/>
          <a:gdLst/>
          <a:ahLst/>
          <a:cxnLst/>
          <a:rect l="0" t="0" r="0" b="0"/>
          <a:pathLst>
            <a:path>
              <a:moveTo>
                <a:pt x="0" y="0"/>
              </a:moveTo>
              <a:lnTo>
                <a:pt x="0" y="615259"/>
              </a:lnTo>
              <a:lnTo>
                <a:pt x="1897087" y="615259"/>
              </a:lnTo>
              <a:lnTo>
                <a:pt x="1897087" y="9028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E0C4AE-37F2-4C66-A25C-0C2888F40B89}">
      <dsp:nvSpPr>
        <dsp:cNvPr id="0" name=""/>
        <dsp:cNvSpPr/>
      </dsp:nvSpPr>
      <dsp:spPr>
        <a:xfrm>
          <a:off x="2755630" y="1971776"/>
          <a:ext cx="1897087" cy="902841"/>
        </a:xfrm>
        <a:custGeom>
          <a:avLst/>
          <a:gdLst/>
          <a:ahLst/>
          <a:cxnLst/>
          <a:rect l="0" t="0" r="0" b="0"/>
          <a:pathLst>
            <a:path>
              <a:moveTo>
                <a:pt x="1897087" y="0"/>
              </a:moveTo>
              <a:lnTo>
                <a:pt x="1897087" y="615259"/>
              </a:lnTo>
              <a:lnTo>
                <a:pt x="0" y="615259"/>
              </a:lnTo>
              <a:lnTo>
                <a:pt x="0" y="9028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9791B74-EF42-4D53-A0A1-7ECB2F4A4040}">
      <dsp:nvSpPr>
        <dsp:cNvPr id="0" name=""/>
        <dsp:cNvSpPr/>
      </dsp:nvSpPr>
      <dsp:spPr>
        <a:xfrm>
          <a:off x="3100555" y="530"/>
          <a:ext cx="3104325" cy="19712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7E96E7D-F652-47F4-B4E7-C9928EB06382}">
      <dsp:nvSpPr>
        <dsp:cNvPr id="0" name=""/>
        <dsp:cNvSpPr/>
      </dsp:nvSpPr>
      <dsp:spPr>
        <a:xfrm>
          <a:off x="3445480" y="328208"/>
          <a:ext cx="3104325" cy="19712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tr-TR" sz="3300" b="1" kern="1200" dirty="0">
              <a:solidFill>
                <a:schemeClr val="accent1"/>
              </a:solidFill>
            </a:rPr>
            <a:t>Ekoturizmin Planlaması</a:t>
          </a:r>
        </a:p>
        <a:p>
          <a:pPr marL="0" lvl="0" algn="ctr" defTabSz="1466850">
            <a:lnSpc>
              <a:spcPct val="90000"/>
            </a:lnSpc>
            <a:spcBef>
              <a:spcPct val="0"/>
            </a:spcBef>
            <a:spcAft>
              <a:spcPct val="35000"/>
            </a:spcAft>
            <a:buNone/>
          </a:pPr>
          <a:endParaRPr lang="tr-TR" sz="3300" kern="1200" dirty="0"/>
        </a:p>
      </dsp:txBody>
      <dsp:txXfrm>
        <a:off x="3503216" y="385944"/>
        <a:ext cx="2988853" cy="1855774"/>
      </dsp:txXfrm>
    </dsp:sp>
    <dsp:sp modelId="{E70E2BE3-A8A0-4E75-B332-64B5D10C29CE}">
      <dsp:nvSpPr>
        <dsp:cNvPr id="0" name=""/>
        <dsp:cNvSpPr/>
      </dsp:nvSpPr>
      <dsp:spPr>
        <a:xfrm>
          <a:off x="1203467" y="2874617"/>
          <a:ext cx="3104325" cy="19712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EE9549-3D28-4C7B-88B9-85BE51A7A40B}">
      <dsp:nvSpPr>
        <dsp:cNvPr id="0" name=""/>
        <dsp:cNvSpPr/>
      </dsp:nvSpPr>
      <dsp:spPr>
        <a:xfrm>
          <a:off x="1548392" y="3202296"/>
          <a:ext cx="3104325" cy="19712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tr-TR" sz="3300" kern="1200" dirty="0"/>
            <a:t>İLKELER</a:t>
          </a:r>
        </a:p>
      </dsp:txBody>
      <dsp:txXfrm>
        <a:off x="1606128" y="3260032"/>
        <a:ext cx="2988853" cy="1855774"/>
      </dsp:txXfrm>
    </dsp:sp>
    <dsp:sp modelId="{80931294-0ABD-4CB9-8AC5-39F4A30B2819}">
      <dsp:nvSpPr>
        <dsp:cNvPr id="0" name=""/>
        <dsp:cNvSpPr/>
      </dsp:nvSpPr>
      <dsp:spPr>
        <a:xfrm>
          <a:off x="4997643" y="2874617"/>
          <a:ext cx="3104325" cy="19712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A025878-9047-4FA6-A252-AD96B93A7007}">
      <dsp:nvSpPr>
        <dsp:cNvPr id="0" name=""/>
        <dsp:cNvSpPr/>
      </dsp:nvSpPr>
      <dsp:spPr>
        <a:xfrm>
          <a:off x="5342568" y="3202296"/>
          <a:ext cx="3104325" cy="19712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tr-TR" sz="3300" kern="1200" dirty="0"/>
            <a:t>UNSURLAR</a:t>
          </a:r>
        </a:p>
      </dsp:txBody>
      <dsp:txXfrm>
        <a:off x="5400304" y="3260032"/>
        <a:ext cx="2988853" cy="185577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6930240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127343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8" name="Color Fill">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 name="Texture">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99062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250233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441626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3" name="Texture">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457657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3" name="Color Fill">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5" name="Texture">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527223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376310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877717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1629010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1" name="Color Fill">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D208048B-57AF-4F53-BC84-8E0A1033FBEC}" type="datetimeFigureOut">
              <a:rPr lang="en-US" smtClean="0"/>
              <a:t>11/12/2025</a:t>
            </a:fld>
            <a:endParaRPr lang="en-US"/>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a:t>
            </a:fld>
            <a:endParaRPr lang="en-US"/>
          </a:p>
        </p:txBody>
      </p:sp>
    </p:spTree>
    <p:extLst>
      <p:ext uri="{BB962C8B-B14F-4D97-AF65-F5344CB8AC3E}">
        <p14:creationId xmlns:p14="http://schemas.microsoft.com/office/powerpoint/2010/main" val="2727719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10"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1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D208048B-57AF-4F53-BC84-8E0A1033FBEC}" type="datetimeFigureOut">
              <a:rPr lang="en-US" smtClean="0"/>
              <a:pPr/>
              <a:t>11/12/2025</a:t>
            </a:fld>
            <a:endParaRPr lang="en-US" dirty="0"/>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a:t>
            </a:fld>
            <a:endParaRPr lang="en-US" dirty="0"/>
          </a:p>
        </p:txBody>
      </p:sp>
    </p:spTree>
    <p:extLst>
      <p:ext uri="{BB962C8B-B14F-4D97-AF65-F5344CB8AC3E}">
        <p14:creationId xmlns:p14="http://schemas.microsoft.com/office/powerpoint/2010/main" val="3090475709"/>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Background Fill">
            <a:extLst>
              <a:ext uri="{FF2B5EF4-FFF2-40B4-BE49-F238E27FC236}">
                <a16:creationId xmlns:a16="http://schemas.microsoft.com/office/drawing/2014/main" id="{B6D694DB-A3FC-4F14-A225-17BEBA44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w="9525" cap="flat">
            <a:noFill/>
            <a:prstDash val="solid"/>
            <a:miter/>
          </a:ln>
        </p:spPr>
        <p:txBody>
          <a:bodyPr rtlCol="0" anchor="ctr"/>
          <a:lstStyle/>
          <a:p>
            <a:endParaRPr lang="en-US">
              <a:solidFill>
                <a:schemeClr val="tx1"/>
              </a:solidFill>
            </a:endParaRPr>
          </a:p>
        </p:txBody>
      </p:sp>
      <p:pic>
        <p:nvPicPr>
          <p:cNvPr id="4" name="Picture 3" descr="Plastik rakamlarla Puzzles jigtestere">
            <a:extLst>
              <a:ext uri="{FF2B5EF4-FFF2-40B4-BE49-F238E27FC236}">
                <a16:creationId xmlns:a16="http://schemas.microsoft.com/office/drawing/2014/main" id="{32825A86-565B-6B7C-10F1-DDA4C3EE9866}"/>
              </a:ext>
            </a:extLst>
          </p:cNvPr>
          <p:cNvPicPr>
            <a:picLocks noChangeAspect="1"/>
          </p:cNvPicPr>
          <p:nvPr/>
        </p:nvPicPr>
        <p:blipFill>
          <a:blip r:embed="rId2">
            <a:alphaModFix/>
          </a:blip>
          <a:srcRect t="5173" r="-1" b="13578"/>
          <a:stretch>
            <a:fillRect/>
          </a:stretch>
        </p:blipFill>
        <p:spPr>
          <a:xfrm>
            <a:off x="0" y="-2"/>
            <a:ext cx="12188941" cy="6857990"/>
          </a:xfrm>
          <a:prstGeom prst="rect">
            <a:avLst/>
          </a:prstGeom>
        </p:spPr>
      </p:pic>
      <p:sp>
        <p:nvSpPr>
          <p:cNvPr id="16" name="Rectangle 10">
            <a:extLst>
              <a:ext uri="{FF2B5EF4-FFF2-40B4-BE49-F238E27FC236}">
                <a16:creationId xmlns:a16="http://schemas.microsoft.com/office/drawing/2014/main" id="{6233B4D5-2565-4CC0-A9B1-C9EA9E9DE3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89239" y="-389238"/>
            <a:ext cx="6858000" cy="7636476"/>
          </a:xfrm>
          <a:prstGeom prst="rect">
            <a:avLst/>
          </a:prstGeom>
          <a:gradFill>
            <a:gsLst>
              <a:gs pos="100000">
                <a:srgbClr val="000000">
                  <a:alpha val="0"/>
                </a:srgbClr>
              </a:gs>
              <a:gs pos="0">
                <a:schemeClr val="tx1"/>
              </a:gs>
              <a:gs pos="0">
                <a:srgbClr val="000000">
                  <a:alpha val="7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D53E3876-2679-7A70-8129-61414DD6767F}"/>
              </a:ext>
            </a:extLst>
          </p:cNvPr>
          <p:cNvSpPr>
            <a:spLocks noGrp="1"/>
          </p:cNvSpPr>
          <p:nvPr>
            <p:ph type="ctrTitle"/>
          </p:nvPr>
        </p:nvSpPr>
        <p:spPr>
          <a:xfrm>
            <a:off x="457199" y="1122363"/>
            <a:ext cx="10958053" cy="2387600"/>
          </a:xfrm>
        </p:spPr>
        <p:txBody>
          <a:bodyPr>
            <a:normAutofit/>
          </a:bodyPr>
          <a:lstStyle/>
          <a:p>
            <a:pPr algn="ctr"/>
            <a:r>
              <a:rPr lang="tr-TR" b="1" dirty="0">
                <a:solidFill>
                  <a:srgbClr val="FFFFFF"/>
                </a:solidFill>
              </a:rPr>
              <a:t>EKOTURİZM YÖNETİMİ VE PLANLAMASI</a:t>
            </a:r>
          </a:p>
        </p:txBody>
      </p:sp>
      <p:sp>
        <p:nvSpPr>
          <p:cNvPr id="3" name="Alt Başlık 2">
            <a:extLst>
              <a:ext uri="{FF2B5EF4-FFF2-40B4-BE49-F238E27FC236}">
                <a16:creationId xmlns:a16="http://schemas.microsoft.com/office/drawing/2014/main" id="{0C89C1EF-A4D9-4E6E-0780-8348985B2370}"/>
              </a:ext>
            </a:extLst>
          </p:cNvPr>
          <p:cNvSpPr>
            <a:spLocks noGrp="1"/>
          </p:cNvSpPr>
          <p:nvPr>
            <p:ph type="subTitle" idx="1"/>
          </p:nvPr>
        </p:nvSpPr>
        <p:spPr>
          <a:xfrm>
            <a:off x="3554361" y="4496774"/>
            <a:ext cx="5638801" cy="1655762"/>
          </a:xfrm>
        </p:spPr>
        <p:txBody>
          <a:bodyPr>
            <a:normAutofit/>
          </a:bodyPr>
          <a:lstStyle/>
          <a:p>
            <a:pPr algn="ctr"/>
            <a:r>
              <a:rPr lang="tr-TR" sz="3000" b="1" dirty="0">
                <a:solidFill>
                  <a:srgbClr val="FFFFFF"/>
                </a:solidFill>
              </a:rPr>
              <a:t>Doç. Dr. Melek ÖZPİÇAK</a:t>
            </a:r>
          </a:p>
          <a:p>
            <a:pPr algn="ctr"/>
            <a:endParaRPr lang="tr-TR" sz="3000" b="1" dirty="0">
              <a:solidFill>
                <a:srgbClr val="FFFFFF"/>
              </a:solidFill>
            </a:endParaRPr>
          </a:p>
          <a:p>
            <a:pPr algn="ctr"/>
            <a:r>
              <a:rPr lang="tr-TR" sz="3000" b="1" dirty="0">
                <a:solidFill>
                  <a:srgbClr val="FFFFFF"/>
                </a:solidFill>
              </a:rPr>
              <a:t>5. HAFTA</a:t>
            </a:r>
          </a:p>
        </p:txBody>
      </p:sp>
    </p:spTree>
    <p:extLst>
      <p:ext uri="{BB962C8B-B14F-4D97-AF65-F5344CB8AC3E}">
        <p14:creationId xmlns:p14="http://schemas.microsoft.com/office/powerpoint/2010/main" val="1716786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04A3BBF-923A-A83D-0953-D0EDFBFF5FD3}"/>
              </a:ext>
            </a:extLst>
          </p:cNvPr>
          <p:cNvSpPr>
            <a:spLocks noGrp="1"/>
          </p:cNvSpPr>
          <p:nvPr>
            <p:ph idx="1"/>
          </p:nvPr>
        </p:nvSpPr>
        <p:spPr>
          <a:xfrm>
            <a:off x="457200" y="1445342"/>
            <a:ext cx="7685037" cy="4731621"/>
          </a:xfrm>
        </p:spPr>
        <p:txBody>
          <a:bodyPr>
            <a:normAutofit/>
          </a:bodyPr>
          <a:lstStyle/>
          <a:p>
            <a:pPr algn="just">
              <a:lnSpc>
                <a:spcPct val="150000"/>
              </a:lnSpc>
            </a:pPr>
            <a:r>
              <a:rPr lang="tr-TR" b="1" dirty="0"/>
              <a:t>2. Bir bölgenin doğal ve kültürel işleyişlerine karşı farkındalık bilincini arttırmak ve bu sistemleri etkisi altına alan mevzularda bölge turistlerinin katılım yüzdesinin arttırılması.</a:t>
            </a:r>
          </a:p>
          <a:p>
            <a:pPr algn="just">
              <a:lnSpc>
                <a:spcPct val="150000"/>
              </a:lnSpc>
            </a:pPr>
            <a:r>
              <a:rPr lang="tr-TR" dirty="0"/>
              <a:t>Faktörler: Yerli projelere ya da toplumsal fayda sağlayan kuruluşlara karşı yapılan bağış faaliyetleri, bölge halkı ve bölgeye gelen turistler arasında bulunan iletişimin devamlılığını, muhafaza etme ve geliştirme projeleri için destek yükselişi gibi endeksler, turistler için eğitim niteliği taşıyarak düşündürücü olacaktır.</a:t>
            </a:r>
          </a:p>
        </p:txBody>
      </p:sp>
    </p:spTree>
    <p:extLst>
      <p:ext uri="{BB962C8B-B14F-4D97-AF65-F5344CB8AC3E}">
        <p14:creationId xmlns:p14="http://schemas.microsoft.com/office/powerpoint/2010/main" val="710490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F96AA3D-BC8D-F91B-C0E6-076EFCEB1FD7}"/>
              </a:ext>
            </a:extLst>
          </p:cNvPr>
          <p:cNvSpPr>
            <a:spLocks noGrp="1"/>
          </p:cNvSpPr>
          <p:nvPr>
            <p:ph idx="1"/>
          </p:nvPr>
        </p:nvSpPr>
        <p:spPr>
          <a:xfrm>
            <a:off x="457200" y="776748"/>
            <a:ext cx="7685037" cy="5400215"/>
          </a:xfrm>
        </p:spPr>
        <p:txBody>
          <a:bodyPr>
            <a:normAutofit/>
          </a:bodyPr>
          <a:lstStyle/>
          <a:p>
            <a:pPr algn="just">
              <a:lnSpc>
                <a:spcPct val="150000"/>
              </a:lnSpc>
            </a:pPr>
            <a:r>
              <a:rPr lang="tr-TR" b="1" dirty="0"/>
              <a:t>3.Yasalarca koruma altına alınan ve diğer natürel bölgelerin yönetimine ve muhafaza edilmesine destek sağlanması.</a:t>
            </a:r>
          </a:p>
          <a:p>
            <a:pPr algn="just">
              <a:lnSpc>
                <a:spcPct val="150000"/>
              </a:lnSpc>
            </a:pPr>
            <a:r>
              <a:rPr lang="tr-TR" dirty="0"/>
              <a:t>Faktörler: Doğal ve tarihi mekanlara giriş ücretleri ve bu alanların yararına bağışların gerçekleştirilmesi, bu bölgelerde çalışan personel ile bölgeye gelen turistlerin etkileşim içinde olmasını özendirici yönetim, altyapı bakımı ve altyapının iyileştirilmesine yönelik iş birliği, bilimsel turizm alanı içerisinde muhafaza altına alınan bölgeye yarar sağlayan araştırma neticeleri ve yönetim planları modernleştirerek turistik alana katkı sağlamaktadır. </a:t>
            </a:r>
            <a:endParaRPr lang="tr-TR" b="1" dirty="0"/>
          </a:p>
        </p:txBody>
      </p:sp>
    </p:spTree>
    <p:extLst>
      <p:ext uri="{BB962C8B-B14F-4D97-AF65-F5344CB8AC3E}">
        <p14:creationId xmlns:p14="http://schemas.microsoft.com/office/powerpoint/2010/main" val="1611092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AAC99D-5477-285B-FD1D-00D6E0F8170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DB84E13-9024-4D0F-1FE8-281A023A1EEB}"/>
              </a:ext>
            </a:extLst>
          </p:cNvPr>
          <p:cNvSpPr>
            <a:spLocks noGrp="1"/>
          </p:cNvSpPr>
          <p:nvPr>
            <p:ph idx="1"/>
          </p:nvPr>
        </p:nvSpPr>
        <p:spPr/>
        <p:txBody>
          <a:bodyPr>
            <a:normAutofit/>
          </a:bodyPr>
          <a:lstStyle/>
          <a:p>
            <a:pPr algn="just">
              <a:lnSpc>
                <a:spcPct val="150000"/>
              </a:lnSpc>
            </a:pPr>
            <a:r>
              <a:rPr lang="tr-TR" b="1" dirty="0"/>
              <a:t>4. Gerçekleşmesi muhtemel turizm çeşidi ve bölgenin kalabalığını belirleyen karar alma aşamalarında yöresel halkın uzun sürede katılımını en yüksek seviyeye çıkarılmalıdır.</a:t>
            </a:r>
          </a:p>
          <a:p>
            <a:pPr algn="just">
              <a:lnSpc>
                <a:spcPct val="150000"/>
              </a:lnSpc>
            </a:pPr>
            <a:r>
              <a:rPr lang="tr-TR" dirty="0"/>
              <a:t>Faktörler: Bölgenin idaresinin planlarına ve bölge tanıtımı için düzenlenen tur faaliyetlerine bölge halkının da düşüncelerinin katkı sağlaması, yerel ekoturizm girişimlerinin düzenlenmesi, bölge halkının ekoturizm etkinliklerine karşı takınmış olduğu tavır.</a:t>
            </a:r>
          </a:p>
        </p:txBody>
      </p:sp>
    </p:spTree>
    <p:extLst>
      <p:ext uri="{BB962C8B-B14F-4D97-AF65-F5344CB8AC3E}">
        <p14:creationId xmlns:p14="http://schemas.microsoft.com/office/powerpoint/2010/main" val="4098210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D7F8749-21FC-4FC4-1AA0-D586F5116837}"/>
              </a:ext>
            </a:extLst>
          </p:cNvPr>
          <p:cNvSpPr>
            <a:spLocks noGrp="1"/>
          </p:cNvSpPr>
          <p:nvPr>
            <p:ph idx="1"/>
          </p:nvPr>
        </p:nvSpPr>
        <p:spPr>
          <a:xfrm>
            <a:off x="447368" y="1526442"/>
            <a:ext cx="7685037" cy="4080250"/>
          </a:xfrm>
        </p:spPr>
        <p:txBody>
          <a:bodyPr/>
          <a:lstStyle/>
          <a:p>
            <a:pPr>
              <a:lnSpc>
                <a:spcPct val="150000"/>
              </a:lnSpc>
            </a:pPr>
            <a:r>
              <a:rPr lang="tr-TR" b="1" dirty="0"/>
              <a:t>5. Yerli halk için ekonomik ve diğer yararları daha net olan geleneksel alım sağlanan öğelerin çeşitliliği ve değer unsuru, firmalar tarafından bölge halkına verilen servis uygulamaları yapılmaktadır. Bu uygulamalar balıkçılık, tarım faaliyetleri şeklinde tanımlanabilmektedir.</a:t>
            </a:r>
          </a:p>
          <a:p>
            <a:pPr>
              <a:lnSpc>
                <a:spcPct val="150000"/>
              </a:lnSpc>
            </a:pPr>
            <a:r>
              <a:rPr lang="tr-TR" dirty="0"/>
              <a:t>Faktörler: Ekonomik etkinliklerin çok yönlülüğü, yerli olarak üretimi gerçekleştirilen ve satın alınması gerçekleştirilen unsurların çeşitliliği ve önemi, </a:t>
            </a:r>
            <a:r>
              <a:rPr lang="sv-SE" dirty="0"/>
              <a:t>firmalar açısından bölge halkına verilen servisler.</a:t>
            </a:r>
            <a:endParaRPr lang="tr-TR" dirty="0"/>
          </a:p>
        </p:txBody>
      </p:sp>
    </p:spTree>
    <p:extLst>
      <p:ext uri="{BB962C8B-B14F-4D97-AF65-F5344CB8AC3E}">
        <p14:creationId xmlns:p14="http://schemas.microsoft.com/office/powerpoint/2010/main" val="2947129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94F8C8F-0DE5-6F1D-F575-C0D6FAC49339}"/>
              </a:ext>
            </a:extLst>
          </p:cNvPr>
          <p:cNvSpPr>
            <a:spLocks noGrp="1"/>
          </p:cNvSpPr>
          <p:nvPr>
            <p:ph idx="1"/>
          </p:nvPr>
        </p:nvSpPr>
        <p:spPr>
          <a:xfrm>
            <a:off x="211393" y="1300300"/>
            <a:ext cx="7685037" cy="4080250"/>
          </a:xfrm>
        </p:spPr>
        <p:txBody>
          <a:bodyPr>
            <a:normAutofit/>
          </a:bodyPr>
          <a:lstStyle/>
          <a:p>
            <a:pPr algn="just">
              <a:lnSpc>
                <a:spcPct val="150000"/>
              </a:lnSpc>
            </a:pPr>
            <a:r>
              <a:rPr lang="tr-TR" b="1" dirty="0"/>
              <a:t>6.Doğal bölgeleri ziyaret etmek ve buraya gelen turistlerin ziyaret etmesi gereken alanlar hakkında daha çok bilgi sahibi olabilmesi için bölge içerisinde yaşayan yerel halkı ve doğa turizmi personelleri için özel ayrıcalıklar sunmalıdır.</a:t>
            </a:r>
          </a:p>
          <a:p>
            <a:pPr algn="just">
              <a:lnSpc>
                <a:spcPct val="150000"/>
              </a:lnSpc>
            </a:pPr>
            <a:r>
              <a:rPr lang="tr-TR" dirty="0"/>
              <a:t>Faktörler: Milli park ve muhafaza altına alınan bölgelerde iş alım potansiyeli bulunan yerel halk oranı, her geçen sene yerli halk için özel zamanlar, aktiviteler ve ulaşım imkanlarının ayarlanması, çevrenin eğitimi için yerli eğitim kurumları tarafından kullanılması.</a:t>
            </a:r>
          </a:p>
        </p:txBody>
      </p:sp>
    </p:spTree>
    <p:extLst>
      <p:ext uri="{BB962C8B-B14F-4D97-AF65-F5344CB8AC3E}">
        <p14:creationId xmlns:p14="http://schemas.microsoft.com/office/powerpoint/2010/main" val="4107295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1A8B46-CBE4-0129-F57A-A8F9ECFD9D4B}"/>
              </a:ext>
            </a:extLst>
          </p:cNvPr>
          <p:cNvSpPr>
            <a:spLocks noGrp="1"/>
          </p:cNvSpPr>
          <p:nvPr>
            <p:ph type="title"/>
          </p:nvPr>
        </p:nvSpPr>
        <p:spPr>
          <a:xfrm>
            <a:off x="1145458" y="599223"/>
            <a:ext cx="7685037" cy="1325563"/>
          </a:xfrm>
        </p:spPr>
        <p:txBody>
          <a:bodyPr/>
          <a:lstStyle/>
          <a:p>
            <a:endParaRPr lang="tr-TR" b="1" dirty="0">
              <a:solidFill>
                <a:schemeClr val="accent1"/>
              </a:solidFill>
            </a:endParaRPr>
          </a:p>
        </p:txBody>
      </p:sp>
      <p:graphicFrame>
        <p:nvGraphicFramePr>
          <p:cNvPr id="4" name="İçerik Yer Tutucusu 3">
            <a:extLst>
              <a:ext uri="{FF2B5EF4-FFF2-40B4-BE49-F238E27FC236}">
                <a16:creationId xmlns:a16="http://schemas.microsoft.com/office/drawing/2014/main" id="{987D4DDA-51C5-CA18-269F-EF96D0108C89}"/>
              </a:ext>
            </a:extLst>
          </p:cNvPr>
          <p:cNvGraphicFramePr>
            <a:graphicFrameLocks noGrp="1"/>
          </p:cNvGraphicFramePr>
          <p:nvPr>
            <p:ph idx="1"/>
            <p:extLst>
              <p:ext uri="{D42A27DB-BD31-4B8C-83A1-F6EECF244321}">
                <p14:modId xmlns:p14="http://schemas.microsoft.com/office/powerpoint/2010/main" val="579738563"/>
              </p:ext>
            </p:extLst>
          </p:nvPr>
        </p:nvGraphicFramePr>
        <p:xfrm>
          <a:off x="457199" y="1002890"/>
          <a:ext cx="9650361" cy="51740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87792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623F05-5D97-43DD-81F8-4C77A3A215D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218D13F-CC8D-326C-5961-7638AEC2753F}"/>
              </a:ext>
            </a:extLst>
          </p:cNvPr>
          <p:cNvSpPr>
            <a:spLocks noGrp="1"/>
          </p:cNvSpPr>
          <p:nvPr>
            <p:ph idx="1"/>
          </p:nvPr>
        </p:nvSpPr>
        <p:spPr/>
        <p:txBody>
          <a:bodyPr/>
          <a:lstStyle/>
          <a:p>
            <a:pPr algn="just">
              <a:lnSpc>
                <a:spcPct val="150000"/>
              </a:lnSpc>
            </a:pPr>
            <a:r>
              <a:rPr lang="en-US" dirty="0" err="1"/>
              <a:t>Turizmde</a:t>
            </a:r>
            <a:r>
              <a:rPr lang="en-US" dirty="0"/>
              <a:t> </a:t>
            </a:r>
            <a:r>
              <a:rPr lang="en-US" dirty="0" err="1"/>
              <a:t>planlama</a:t>
            </a:r>
            <a:r>
              <a:rPr lang="en-US" dirty="0"/>
              <a:t>, </a:t>
            </a:r>
            <a:r>
              <a:rPr lang="en-US" dirty="0" err="1"/>
              <a:t>bir</a:t>
            </a:r>
            <a:r>
              <a:rPr lang="en-US" dirty="0"/>
              <a:t> </a:t>
            </a:r>
            <a:r>
              <a:rPr lang="en-US" dirty="0" err="1"/>
              <a:t>bölgede</a:t>
            </a:r>
            <a:r>
              <a:rPr lang="en-US" dirty="0"/>
              <a:t> </a:t>
            </a:r>
            <a:r>
              <a:rPr lang="en-US" dirty="0" err="1"/>
              <a:t>gelişmenin</a:t>
            </a:r>
            <a:r>
              <a:rPr lang="en-US" dirty="0"/>
              <a:t> </a:t>
            </a:r>
            <a:r>
              <a:rPr lang="en-US" dirty="0" err="1"/>
              <a:t>bir</a:t>
            </a:r>
            <a:r>
              <a:rPr lang="en-US" dirty="0"/>
              <a:t> </a:t>
            </a:r>
            <a:r>
              <a:rPr lang="en-US" dirty="0" err="1"/>
              <a:t>sonucu</a:t>
            </a:r>
            <a:r>
              <a:rPr lang="en-US" dirty="0"/>
              <a:t> </a:t>
            </a:r>
            <a:r>
              <a:rPr lang="en-US" dirty="0" err="1"/>
              <a:t>olarak</a:t>
            </a:r>
            <a:r>
              <a:rPr lang="en-US" dirty="0"/>
              <a:t> </a:t>
            </a:r>
            <a:r>
              <a:rPr lang="en-US" dirty="0" err="1"/>
              <a:t>turizmden</a:t>
            </a:r>
            <a:r>
              <a:rPr lang="en-US" dirty="0"/>
              <a:t> </a:t>
            </a:r>
            <a:r>
              <a:rPr lang="en-US" dirty="0" err="1"/>
              <a:t>sağlanacak</a:t>
            </a:r>
            <a:r>
              <a:rPr lang="en-US" dirty="0"/>
              <a:t> </a:t>
            </a:r>
            <a:r>
              <a:rPr lang="en-US" dirty="0" err="1"/>
              <a:t>faydaların</a:t>
            </a:r>
            <a:r>
              <a:rPr lang="en-US" dirty="0"/>
              <a:t> </a:t>
            </a:r>
            <a:r>
              <a:rPr lang="en-US" dirty="0" err="1"/>
              <a:t>en</a:t>
            </a:r>
            <a:r>
              <a:rPr lang="en-US" dirty="0"/>
              <a:t> </a:t>
            </a:r>
            <a:r>
              <a:rPr lang="en-US" dirty="0" err="1"/>
              <a:t>üst</a:t>
            </a:r>
            <a:r>
              <a:rPr lang="en-US" dirty="0"/>
              <a:t> </a:t>
            </a:r>
            <a:r>
              <a:rPr lang="en-US" dirty="0" err="1"/>
              <a:t>düzeye</a:t>
            </a:r>
            <a:r>
              <a:rPr lang="en-US" dirty="0"/>
              <a:t> </a:t>
            </a:r>
            <a:r>
              <a:rPr lang="en-US" dirty="0" err="1"/>
              <a:t>çıkarılması</a:t>
            </a:r>
            <a:r>
              <a:rPr lang="en-US" dirty="0"/>
              <a:t> </a:t>
            </a:r>
            <a:r>
              <a:rPr lang="en-US" dirty="0" err="1"/>
              <a:t>ve</a:t>
            </a:r>
            <a:r>
              <a:rPr lang="en-US" dirty="0"/>
              <a:t> </a:t>
            </a:r>
            <a:r>
              <a:rPr lang="en-US" dirty="0" err="1"/>
              <a:t>olası</a:t>
            </a:r>
            <a:r>
              <a:rPr lang="en-US" dirty="0"/>
              <a:t> </a:t>
            </a:r>
            <a:r>
              <a:rPr lang="en-US" dirty="0" err="1"/>
              <a:t>sorunların</a:t>
            </a:r>
            <a:r>
              <a:rPr lang="en-US" dirty="0"/>
              <a:t> </a:t>
            </a:r>
            <a:r>
              <a:rPr lang="en-US" dirty="0" err="1"/>
              <a:t>ise</a:t>
            </a:r>
            <a:r>
              <a:rPr lang="en-US" dirty="0"/>
              <a:t> </a:t>
            </a:r>
            <a:r>
              <a:rPr lang="en-US" dirty="0" err="1"/>
              <a:t>asgariye</a:t>
            </a:r>
            <a:r>
              <a:rPr lang="en-US" dirty="0"/>
              <a:t> </a:t>
            </a:r>
            <a:r>
              <a:rPr lang="en-US" dirty="0" err="1"/>
              <a:t>indirilmesini</a:t>
            </a:r>
            <a:r>
              <a:rPr lang="en-US" dirty="0"/>
              <a:t> </a:t>
            </a:r>
            <a:r>
              <a:rPr lang="en-US" dirty="0" err="1"/>
              <a:t>sağlayacak</a:t>
            </a:r>
            <a:r>
              <a:rPr lang="en-US" dirty="0"/>
              <a:t> </a:t>
            </a:r>
            <a:r>
              <a:rPr lang="en-US" dirty="0" err="1"/>
              <a:t>önemli</a:t>
            </a:r>
            <a:r>
              <a:rPr lang="en-US" dirty="0"/>
              <a:t> </a:t>
            </a:r>
            <a:r>
              <a:rPr lang="en-US" dirty="0" err="1"/>
              <a:t>bir</a:t>
            </a:r>
            <a:r>
              <a:rPr lang="en-US" dirty="0"/>
              <a:t> </a:t>
            </a:r>
            <a:r>
              <a:rPr lang="en-US" dirty="0" err="1"/>
              <a:t>yol</a:t>
            </a:r>
            <a:r>
              <a:rPr lang="en-US" dirty="0"/>
              <a:t> </a:t>
            </a:r>
            <a:r>
              <a:rPr lang="en-US" dirty="0" err="1"/>
              <a:t>olarak</a:t>
            </a:r>
            <a:r>
              <a:rPr lang="en-US" dirty="0"/>
              <a:t> </a:t>
            </a:r>
            <a:r>
              <a:rPr lang="en-US" dirty="0" err="1"/>
              <a:t>görülmektedir</a:t>
            </a:r>
            <a:r>
              <a:rPr lang="en-US" dirty="0"/>
              <a:t>. </a:t>
            </a:r>
            <a:r>
              <a:rPr lang="en-US" dirty="0" err="1"/>
              <a:t>Planlama</a:t>
            </a:r>
            <a:r>
              <a:rPr lang="en-US" dirty="0"/>
              <a:t> </a:t>
            </a:r>
            <a:r>
              <a:rPr lang="en-US" dirty="0" err="1"/>
              <a:t>sayesinde</a:t>
            </a:r>
            <a:r>
              <a:rPr lang="en-US" dirty="0"/>
              <a:t> </a:t>
            </a:r>
            <a:r>
              <a:rPr lang="en-US" dirty="0" err="1"/>
              <a:t>ancak</a:t>
            </a:r>
            <a:r>
              <a:rPr lang="en-US" dirty="0"/>
              <a:t> </a:t>
            </a:r>
            <a:r>
              <a:rPr lang="en-US" dirty="0" err="1"/>
              <a:t>doğal</a:t>
            </a:r>
            <a:r>
              <a:rPr lang="en-US" dirty="0"/>
              <a:t> </a:t>
            </a:r>
            <a:r>
              <a:rPr lang="en-US" dirty="0" err="1"/>
              <a:t>ve</a:t>
            </a:r>
            <a:r>
              <a:rPr lang="en-US" dirty="0"/>
              <a:t> </a:t>
            </a:r>
            <a:r>
              <a:rPr lang="en-US" dirty="0" err="1"/>
              <a:t>kültürel</a:t>
            </a:r>
            <a:r>
              <a:rPr lang="en-US" dirty="0"/>
              <a:t> </a:t>
            </a:r>
            <a:r>
              <a:rPr lang="tr-TR" dirty="0"/>
              <a:t>çevrenin</a:t>
            </a:r>
            <a:r>
              <a:rPr lang="en-US" dirty="0"/>
              <a:t> </a:t>
            </a:r>
            <a:r>
              <a:rPr lang="en-US" dirty="0" err="1"/>
              <a:t>korunması</a:t>
            </a:r>
            <a:r>
              <a:rPr lang="en-US" dirty="0"/>
              <a:t> </a:t>
            </a:r>
            <a:r>
              <a:rPr lang="en-US" dirty="0" err="1"/>
              <a:t>ve</a:t>
            </a:r>
            <a:r>
              <a:rPr lang="en-US" dirty="0"/>
              <a:t> </a:t>
            </a:r>
            <a:r>
              <a:rPr lang="en-US" dirty="0" err="1"/>
              <a:t>insanların</a:t>
            </a:r>
            <a:r>
              <a:rPr lang="en-US" dirty="0"/>
              <a:t> </a:t>
            </a:r>
            <a:r>
              <a:rPr lang="en-US" dirty="0" err="1"/>
              <a:t>ekonomik</a:t>
            </a:r>
            <a:r>
              <a:rPr lang="en-US" dirty="0"/>
              <a:t> </a:t>
            </a:r>
            <a:r>
              <a:rPr lang="en-US" dirty="0" err="1"/>
              <a:t>ve</a:t>
            </a:r>
            <a:r>
              <a:rPr lang="en-US" dirty="0"/>
              <a:t> </a:t>
            </a:r>
            <a:r>
              <a:rPr lang="en-US" dirty="0" err="1"/>
              <a:t>sosyo-kültürel</a:t>
            </a:r>
            <a:r>
              <a:rPr lang="en-US" dirty="0"/>
              <a:t> </a:t>
            </a:r>
            <a:r>
              <a:rPr lang="en-US" dirty="0" err="1"/>
              <a:t>açıdan</a:t>
            </a:r>
            <a:r>
              <a:rPr lang="en-US" dirty="0"/>
              <a:t> </a:t>
            </a:r>
            <a:r>
              <a:rPr lang="en-US" dirty="0" err="1"/>
              <a:t>refahlarının</a:t>
            </a:r>
            <a:r>
              <a:rPr lang="en-US" dirty="0"/>
              <a:t> </a:t>
            </a:r>
            <a:r>
              <a:rPr lang="en-US" dirty="0" err="1"/>
              <a:t>arttırılması</a:t>
            </a:r>
            <a:r>
              <a:rPr lang="en-US" dirty="0"/>
              <a:t> </a:t>
            </a:r>
            <a:r>
              <a:rPr lang="en-US" dirty="0" err="1"/>
              <a:t>sağlanabilecektir</a:t>
            </a:r>
            <a:r>
              <a:rPr lang="en-US" dirty="0"/>
              <a:t>. </a:t>
            </a:r>
            <a:r>
              <a:rPr lang="en-US" dirty="0" err="1"/>
              <a:t>Turizm</a:t>
            </a:r>
            <a:r>
              <a:rPr lang="en-US" dirty="0"/>
              <a:t> </a:t>
            </a:r>
            <a:r>
              <a:rPr lang="en-US" dirty="0" err="1"/>
              <a:t>planlaması</a:t>
            </a:r>
            <a:r>
              <a:rPr lang="en-US" dirty="0"/>
              <a:t> "</a:t>
            </a:r>
            <a:r>
              <a:rPr lang="en-US" dirty="0" err="1"/>
              <a:t>çevre</a:t>
            </a:r>
            <a:r>
              <a:rPr lang="en-US" dirty="0"/>
              <a:t> </a:t>
            </a:r>
            <a:r>
              <a:rPr lang="en-US" dirty="0" err="1"/>
              <a:t>kalitesi</a:t>
            </a:r>
            <a:r>
              <a:rPr lang="en-US" dirty="0"/>
              <a:t> </a:t>
            </a:r>
            <a:r>
              <a:rPr lang="en-US" dirty="0" err="1"/>
              <a:t>ve</a:t>
            </a:r>
            <a:r>
              <a:rPr lang="en-US" dirty="0"/>
              <a:t> </a:t>
            </a:r>
            <a:r>
              <a:rPr lang="en-US" dirty="0" err="1"/>
              <a:t>insanların</a:t>
            </a:r>
            <a:r>
              <a:rPr lang="en-US" dirty="0"/>
              <a:t> </a:t>
            </a:r>
            <a:r>
              <a:rPr lang="en-US" dirty="0" err="1"/>
              <a:t>refahını</a:t>
            </a:r>
            <a:r>
              <a:rPr lang="en-US" dirty="0"/>
              <a:t> </a:t>
            </a:r>
            <a:r>
              <a:rPr lang="en-US" dirty="0" err="1"/>
              <a:t>iyileştirmesi</a:t>
            </a:r>
            <a:r>
              <a:rPr lang="en-US" dirty="0"/>
              <a:t> </a:t>
            </a:r>
            <a:r>
              <a:rPr lang="en-US" dirty="0" err="1"/>
              <a:t>bakımından</a:t>
            </a:r>
            <a:r>
              <a:rPr lang="en-US" dirty="0"/>
              <a:t> </a:t>
            </a:r>
            <a:r>
              <a:rPr lang="en-US" dirty="0" err="1"/>
              <a:t>turizmin</a:t>
            </a:r>
            <a:r>
              <a:rPr lang="en-US" dirty="0"/>
              <a:t> </a:t>
            </a:r>
            <a:r>
              <a:rPr lang="en-US" dirty="0" err="1"/>
              <a:t>potansiyel</a:t>
            </a:r>
            <a:r>
              <a:rPr lang="en-US" dirty="0"/>
              <a:t> </a:t>
            </a:r>
            <a:r>
              <a:rPr lang="en-US" dirty="0" err="1"/>
              <a:t>katkılarını</a:t>
            </a:r>
            <a:r>
              <a:rPr lang="en-US" dirty="0"/>
              <a:t> </a:t>
            </a:r>
            <a:r>
              <a:rPr lang="en-US" dirty="0" err="1"/>
              <a:t>en</a:t>
            </a:r>
            <a:r>
              <a:rPr lang="en-US" dirty="0"/>
              <a:t> </a:t>
            </a:r>
            <a:r>
              <a:rPr lang="en-US" dirty="0" err="1"/>
              <a:t>üst</a:t>
            </a:r>
            <a:r>
              <a:rPr lang="en-US" dirty="0"/>
              <a:t> </a:t>
            </a:r>
            <a:r>
              <a:rPr lang="en-US" dirty="0" err="1"/>
              <a:t>düzeye</a:t>
            </a:r>
            <a:r>
              <a:rPr lang="en-US" dirty="0"/>
              <a:t> </a:t>
            </a:r>
            <a:r>
              <a:rPr lang="en-US" dirty="0" err="1"/>
              <a:t>çıkarmanın</a:t>
            </a:r>
            <a:r>
              <a:rPr lang="en-US" dirty="0"/>
              <a:t> </a:t>
            </a:r>
            <a:r>
              <a:rPr lang="en-US" dirty="0" err="1"/>
              <a:t>yollarını</a:t>
            </a:r>
            <a:r>
              <a:rPr lang="en-US" dirty="0"/>
              <a:t> </a:t>
            </a:r>
            <a:r>
              <a:rPr lang="en-US" dirty="0" err="1"/>
              <a:t>arayan</a:t>
            </a:r>
            <a:r>
              <a:rPr lang="en-US" dirty="0"/>
              <a:t> </a:t>
            </a:r>
            <a:r>
              <a:rPr lang="en-US" dirty="0" err="1"/>
              <a:t>bir</a:t>
            </a:r>
            <a:r>
              <a:rPr lang="en-US" dirty="0"/>
              <a:t> </a:t>
            </a:r>
            <a:r>
              <a:rPr lang="en-US" dirty="0" err="1"/>
              <a:t>süreçtir</a:t>
            </a:r>
            <a:r>
              <a:rPr lang="tr-TR" dirty="0"/>
              <a:t>.</a:t>
            </a:r>
          </a:p>
        </p:txBody>
      </p:sp>
    </p:spTree>
    <p:extLst>
      <p:ext uri="{BB962C8B-B14F-4D97-AF65-F5344CB8AC3E}">
        <p14:creationId xmlns:p14="http://schemas.microsoft.com/office/powerpoint/2010/main" val="21069381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F8E79A-DD5F-6F97-475C-5F68F695BFE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1E7881-FB1F-5DA6-F325-EB0B54214366}"/>
              </a:ext>
            </a:extLst>
          </p:cNvPr>
          <p:cNvSpPr>
            <a:spLocks noGrp="1"/>
          </p:cNvSpPr>
          <p:nvPr>
            <p:ph idx="1"/>
          </p:nvPr>
        </p:nvSpPr>
        <p:spPr/>
        <p:txBody>
          <a:bodyPr/>
          <a:lstStyle/>
          <a:p>
            <a:pPr algn="just">
              <a:lnSpc>
                <a:spcPct val="150000"/>
              </a:lnSpc>
            </a:pPr>
            <a:r>
              <a:rPr lang="en-US" dirty="0" err="1"/>
              <a:t>Doğal</a:t>
            </a:r>
            <a:r>
              <a:rPr lang="en-US" dirty="0"/>
              <a:t> </a:t>
            </a:r>
            <a:r>
              <a:rPr lang="en-US" dirty="0" err="1"/>
              <a:t>alanlar</a:t>
            </a:r>
            <a:r>
              <a:rPr lang="en-US" dirty="0"/>
              <a:t> </a:t>
            </a:r>
            <a:r>
              <a:rPr lang="en-US" dirty="0" err="1"/>
              <a:t>veya</a:t>
            </a:r>
            <a:r>
              <a:rPr lang="en-US" dirty="0"/>
              <a:t> milli </a:t>
            </a:r>
            <a:r>
              <a:rPr lang="en-US" dirty="0" err="1"/>
              <a:t>parklar</a:t>
            </a:r>
            <a:r>
              <a:rPr lang="en-US" dirty="0"/>
              <a:t> </a:t>
            </a:r>
            <a:r>
              <a:rPr lang="en-US" dirty="0" err="1"/>
              <a:t>gibi</a:t>
            </a:r>
            <a:r>
              <a:rPr lang="en-US" dirty="0"/>
              <a:t> </a:t>
            </a:r>
            <a:r>
              <a:rPr lang="en-US" dirty="0" err="1"/>
              <a:t>koruma</a:t>
            </a:r>
            <a:r>
              <a:rPr lang="en-US" dirty="0"/>
              <a:t> </a:t>
            </a:r>
            <a:r>
              <a:rPr lang="en-US" dirty="0" err="1"/>
              <a:t>alanları</a:t>
            </a:r>
            <a:r>
              <a:rPr lang="en-US" dirty="0"/>
              <a:t> </a:t>
            </a:r>
            <a:r>
              <a:rPr lang="en-US" dirty="0" err="1"/>
              <a:t>civarındaki</a:t>
            </a:r>
            <a:r>
              <a:rPr lang="en-US" dirty="0"/>
              <a:t> </a:t>
            </a:r>
            <a:r>
              <a:rPr lang="en-US" dirty="0" err="1"/>
              <a:t>destinasyonlarda</a:t>
            </a:r>
            <a:r>
              <a:rPr lang="en-US" dirty="0"/>
              <a:t>, </a:t>
            </a:r>
            <a:r>
              <a:rPr lang="en-US" dirty="0" err="1"/>
              <a:t>doğal</a:t>
            </a:r>
            <a:r>
              <a:rPr lang="en-US" dirty="0"/>
              <a:t> </a:t>
            </a:r>
            <a:r>
              <a:rPr lang="en-US" dirty="0" err="1"/>
              <a:t>çevre</a:t>
            </a:r>
            <a:r>
              <a:rPr lang="en-US" dirty="0"/>
              <a:t> hem </a:t>
            </a:r>
            <a:r>
              <a:rPr lang="en-US" dirty="0" err="1"/>
              <a:t>turistik</a:t>
            </a:r>
            <a:r>
              <a:rPr lang="en-US" dirty="0"/>
              <a:t> </a:t>
            </a:r>
            <a:r>
              <a:rPr lang="en-US" dirty="0" err="1"/>
              <a:t>çekicilik</a:t>
            </a:r>
            <a:r>
              <a:rPr lang="en-US" dirty="0"/>
              <a:t> </a:t>
            </a:r>
            <a:r>
              <a:rPr lang="en-US" dirty="0" err="1"/>
              <a:t>yaratan</a:t>
            </a:r>
            <a:r>
              <a:rPr lang="en-US" dirty="0"/>
              <a:t> </a:t>
            </a:r>
            <a:r>
              <a:rPr lang="en-US" dirty="0" err="1"/>
              <a:t>bir</a:t>
            </a:r>
            <a:r>
              <a:rPr lang="en-US" dirty="0"/>
              <a:t> </a:t>
            </a:r>
            <a:r>
              <a:rPr lang="en-US" dirty="0" err="1"/>
              <a:t>kaynak</a:t>
            </a:r>
            <a:r>
              <a:rPr lang="en-US" dirty="0"/>
              <a:t> </a:t>
            </a:r>
            <a:r>
              <a:rPr lang="en-US" dirty="0" err="1"/>
              <a:t>olması</a:t>
            </a:r>
            <a:r>
              <a:rPr lang="en-US" dirty="0"/>
              <a:t> hem de </a:t>
            </a:r>
            <a:r>
              <a:rPr lang="en-US" dirty="0" err="1"/>
              <a:t>yerel</a:t>
            </a:r>
            <a:r>
              <a:rPr lang="en-US" dirty="0"/>
              <a:t> </a:t>
            </a:r>
            <a:r>
              <a:rPr lang="en-US" dirty="0" err="1"/>
              <a:t>halkın</a:t>
            </a:r>
            <a:r>
              <a:rPr lang="en-US" dirty="0"/>
              <a:t> </a:t>
            </a:r>
            <a:r>
              <a:rPr lang="en-US" dirty="0" err="1"/>
              <a:t>yaşam</a:t>
            </a:r>
            <a:r>
              <a:rPr lang="en-US" dirty="0"/>
              <a:t> </a:t>
            </a:r>
            <a:r>
              <a:rPr lang="en-US" dirty="0" err="1"/>
              <a:t>alanlarını</a:t>
            </a:r>
            <a:r>
              <a:rPr lang="en-US" dirty="0"/>
              <a:t> </a:t>
            </a:r>
            <a:r>
              <a:rPr lang="en-US" dirty="0" err="1"/>
              <a:t>oluşturması</a:t>
            </a:r>
            <a:r>
              <a:rPr lang="en-US" dirty="0"/>
              <a:t> </a:t>
            </a:r>
            <a:r>
              <a:rPr lang="en-US" dirty="0" err="1"/>
              <a:t>bakımından</a:t>
            </a:r>
            <a:r>
              <a:rPr lang="en-US" dirty="0"/>
              <a:t> </a:t>
            </a:r>
            <a:r>
              <a:rPr lang="en-US" dirty="0" err="1"/>
              <a:t>önemli</a:t>
            </a:r>
            <a:r>
              <a:rPr lang="en-US" dirty="0"/>
              <a:t> </a:t>
            </a:r>
            <a:r>
              <a:rPr lang="en-US" dirty="0" err="1"/>
              <a:t>bir</a:t>
            </a:r>
            <a:r>
              <a:rPr lang="en-US" dirty="0"/>
              <a:t> </a:t>
            </a:r>
            <a:r>
              <a:rPr lang="en-US" dirty="0" err="1"/>
              <a:t>fonksiyona</a:t>
            </a:r>
            <a:r>
              <a:rPr lang="en-US" dirty="0"/>
              <a:t> </a:t>
            </a:r>
            <a:r>
              <a:rPr lang="en-US" dirty="0" err="1"/>
              <a:t>sahiptir</a:t>
            </a:r>
            <a:r>
              <a:rPr lang="tr-TR" dirty="0"/>
              <a:t>.</a:t>
            </a:r>
          </a:p>
        </p:txBody>
      </p:sp>
    </p:spTree>
    <p:extLst>
      <p:ext uri="{BB962C8B-B14F-4D97-AF65-F5344CB8AC3E}">
        <p14:creationId xmlns:p14="http://schemas.microsoft.com/office/powerpoint/2010/main" val="33456885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1D450E9-C425-A3D0-393B-68EA49AB48FA}"/>
              </a:ext>
            </a:extLst>
          </p:cNvPr>
          <p:cNvSpPr>
            <a:spLocks noGrp="1"/>
          </p:cNvSpPr>
          <p:nvPr>
            <p:ph idx="1"/>
          </p:nvPr>
        </p:nvSpPr>
        <p:spPr>
          <a:xfrm>
            <a:off x="457200" y="1120877"/>
            <a:ext cx="7685037" cy="5056086"/>
          </a:xfrm>
        </p:spPr>
        <p:txBody>
          <a:bodyPr/>
          <a:lstStyle/>
          <a:p>
            <a:pPr algn="just">
              <a:lnSpc>
                <a:spcPct val="150000"/>
              </a:lnSpc>
            </a:pPr>
            <a:r>
              <a:rPr lang="en-US" dirty="0"/>
              <a:t>Bir </a:t>
            </a:r>
            <a:r>
              <a:rPr lang="en-US" dirty="0" err="1"/>
              <a:t>bölgede</a:t>
            </a:r>
            <a:r>
              <a:rPr lang="en-US" dirty="0"/>
              <a:t> </a:t>
            </a:r>
            <a:r>
              <a:rPr lang="en-US" dirty="0" err="1"/>
              <a:t>turizmin</a:t>
            </a:r>
            <a:r>
              <a:rPr lang="en-US" dirty="0"/>
              <a:t> </a:t>
            </a:r>
            <a:r>
              <a:rPr lang="en-US" dirty="0" err="1"/>
              <a:t>gelişmesinde</a:t>
            </a:r>
            <a:r>
              <a:rPr lang="en-US" dirty="0"/>
              <a:t>; </a:t>
            </a:r>
            <a:r>
              <a:rPr lang="en-US" dirty="0" err="1"/>
              <a:t>turizmin</a:t>
            </a:r>
            <a:r>
              <a:rPr lang="en-US" dirty="0"/>
              <a:t> </a:t>
            </a:r>
            <a:r>
              <a:rPr lang="en-US" dirty="0" err="1"/>
              <a:t>türü</a:t>
            </a:r>
            <a:r>
              <a:rPr lang="en-US" dirty="0"/>
              <a:t>, </a:t>
            </a:r>
            <a:r>
              <a:rPr lang="en-US" dirty="0" err="1"/>
              <a:t>ölçeği</a:t>
            </a:r>
            <a:r>
              <a:rPr lang="en-US" dirty="0"/>
              <a:t>, </a:t>
            </a:r>
            <a:r>
              <a:rPr lang="en-US" dirty="0" err="1"/>
              <a:t>gelişme</a:t>
            </a:r>
            <a:r>
              <a:rPr lang="en-US" dirty="0"/>
              <a:t> </a:t>
            </a:r>
            <a:r>
              <a:rPr lang="en-US" dirty="0" err="1"/>
              <a:t>hızı</a:t>
            </a:r>
            <a:r>
              <a:rPr lang="en-US" dirty="0"/>
              <a:t>, </a:t>
            </a:r>
            <a:r>
              <a:rPr lang="en-US" dirty="0" err="1"/>
              <a:t>destinasyondaki</a:t>
            </a:r>
            <a:r>
              <a:rPr lang="en-US" dirty="0"/>
              <a:t> </a:t>
            </a:r>
            <a:r>
              <a:rPr lang="en-US" dirty="0" err="1"/>
              <a:t>yerel</a:t>
            </a:r>
            <a:r>
              <a:rPr lang="en-US" dirty="0"/>
              <a:t> </a:t>
            </a:r>
            <a:r>
              <a:rPr lang="en-US" dirty="0" err="1"/>
              <a:t>toplumun</a:t>
            </a:r>
            <a:r>
              <a:rPr lang="en-US" dirty="0"/>
              <a:t> </a:t>
            </a:r>
            <a:r>
              <a:rPr lang="en-US" dirty="0" err="1"/>
              <a:t>sosyo-kültürel</a:t>
            </a:r>
            <a:r>
              <a:rPr lang="en-US" dirty="0"/>
              <a:t> </a:t>
            </a:r>
            <a:r>
              <a:rPr lang="en-US" dirty="0" err="1"/>
              <a:t>yapısı</a:t>
            </a:r>
            <a:r>
              <a:rPr lang="en-US" dirty="0"/>
              <a:t> </a:t>
            </a:r>
            <a:r>
              <a:rPr lang="en-US" dirty="0" err="1"/>
              <a:t>ve</a:t>
            </a:r>
            <a:r>
              <a:rPr lang="en-US" dirty="0"/>
              <a:t> </a:t>
            </a:r>
            <a:r>
              <a:rPr lang="en-US" dirty="0" err="1"/>
              <a:t>ekolojik</a:t>
            </a:r>
            <a:r>
              <a:rPr lang="en-US" dirty="0"/>
              <a:t> </a:t>
            </a:r>
            <a:r>
              <a:rPr lang="en-US" dirty="0" err="1"/>
              <a:t>çevre</a:t>
            </a:r>
            <a:r>
              <a:rPr lang="en-US" dirty="0"/>
              <a:t> </a:t>
            </a:r>
            <a:r>
              <a:rPr lang="en-US" dirty="0" err="1"/>
              <a:t>üzerindeki</a:t>
            </a:r>
            <a:r>
              <a:rPr lang="en-US" dirty="0"/>
              <a:t> </a:t>
            </a:r>
            <a:r>
              <a:rPr lang="en-US" dirty="0" err="1"/>
              <a:t>etkileri</a:t>
            </a:r>
            <a:r>
              <a:rPr lang="en-US" dirty="0"/>
              <a:t> </a:t>
            </a:r>
            <a:r>
              <a:rPr lang="en-US" dirty="0" err="1"/>
              <a:t>göz</a:t>
            </a:r>
            <a:r>
              <a:rPr lang="en-US" dirty="0"/>
              <a:t> </a:t>
            </a:r>
            <a:r>
              <a:rPr lang="en-US" dirty="0" err="1"/>
              <a:t>önünde</a:t>
            </a:r>
            <a:r>
              <a:rPr lang="en-US" dirty="0"/>
              <a:t> </a:t>
            </a:r>
            <a:r>
              <a:rPr lang="en-US" dirty="0" err="1"/>
              <a:t>bulundurulmalıdır</a:t>
            </a:r>
            <a:r>
              <a:rPr lang="en-US" dirty="0"/>
              <a:t>. </a:t>
            </a:r>
            <a:r>
              <a:rPr lang="en-US" dirty="0" err="1"/>
              <a:t>Ayrıca</a:t>
            </a:r>
            <a:r>
              <a:rPr lang="en-US" dirty="0"/>
              <a:t> </a:t>
            </a:r>
            <a:r>
              <a:rPr lang="en-US" dirty="0" err="1"/>
              <a:t>bu</a:t>
            </a:r>
            <a:r>
              <a:rPr lang="en-US" dirty="0"/>
              <a:t> </a:t>
            </a:r>
            <a:r>
              <a:rPr lang="en-US" dirty="0" err="1"/>
              <a:t>gelişme</a:t>
            </a:r>
            <a:r>
              <a:rPr lang="en-US" dirty="0"/>
              <a:t> </a:t>
            </a:r>
            <a:r>
              <a:rPr lang="en-US" dirty="0" err="1"/>
              <a:t>yerel</a:t>
            </a:r>
            <a:r>
              <a:rPr lang="en-US" dirty="0"/>
              <a:t> </a:t>
            </a:r>
            <a:r>
              <a:rPr lang="en-US" dirty="0" err="1"/>
              <a:t>toplumun</a:t>
            </a:r>
            <a:r>
              <a:rPr lang="en-US" dirty="0"/>
              <a:t> </a:t>
            </a:r>
            <a:r>
              <a:rPr lang="en-US" dirty="0" err="1"/>
              <a:t>ekonomik</a:t>
            </a:r>
            <a:r>
              <a:rPr lang="en-US" dirty="0"/>
              <a:t> </a:t>
            </a:r>
            <a:r>
              <a:rPr lang="en-US" dirty="0" err="1"/>
              <a:t>amaçlan</a:t>
            </a:r>
            <a:r>
              <a:rPr lang="en-US" dirty="0"/>
              <a:t> </a:t>
            </a:r>
            <a:r>
              <a:rPr lang="en-US" dirty="0" err="1"/>
              <a:t>ile</a:t>
            </a:r>
            <a:r>
              <a:rPr lang="en-US" dirty="0"/>
              <a:t> </a:t>
            </a:r>
            <a:r>
              <a:rPr lang="en-US" dirty="0" err="1"/>
              <a:t>bütünleştirilmelidir</a:t>
            </a:r>
            <a:r>
              <a:rPr lang="en-US" dirty="0"/>
              <a:t>. </a:t>
            </a:r>
            <a:r>
              <a:rPr lang="en-US" dirty="0" err="1"/>
              <a:t>Çevreye</a:t>
            </a:r>
            <a:r>
              <a:rPr lang="en-US" dirty="0"/>
              <a:t> </a:t>
            </a:r>
            <a:r>
              <a:rPr lang="en-US" dirty="0" err="1"/>
              <a:t>duyarlı</a:t>
            </a:r>
            <a:r>
              <a:rPr lang="en-US" dirty="0"/>
              <a:t> </a:t>
            </a:r>
            <a:r>
              <a:rPr lang="en-US" dirty="0" err="1"/>
              <a:t>olarak</a:t>
            </a:r>
            <a:r>
              <a:rPr lang="en-US" dirty="0"/>
              <a:t> </a:t>
            </a:r>
            <a:r>
              <a:rPr lang="en-US" dirty="0" err="1"/>
              <a:t>turizmin</a:t>
            </a:r>
            <a:r>
              <a:rPr lang="en-US" dirty="0"/>
              <a:t> </a:t>
            </a:r>
            <a:r>
              <a:rPr lang="en-US" dirty="0" err="1"/>
              <a:t>sürdürülebilir</a:t>
            </a:r>
            <a:r>
              <a:rPr lang="en-US" dirty="0"/>
              <a:t> </a:t>
            </a:r>
            <a:r>
              <a:rPr lang="en-US" dirty="0" err="1"/>
              <a:t>gelişmesi</a:t>
            </a:r>
            <a:r>
              <a:rPr lang="en-US" dirty="0"/>
              <a:t>, </a:t>
            </a:r>
            <a:r>
              <a:rPr lang="en-US" dirty="0" err="1"/>
              <a:t>turizm</a:t>
            </a:r>
            <a:r>
              <a:rPr lang="en-US" dirty="0"/>
              <a:t> </a:t>
            </a:r>
            <a:r>
              <a:rPr lang="en-US" dirty="0" err="1"/>
              <a:t>ile</a:t>
            </a:r>
            <a:r>
              <a:rPr lang="en-US" dirty="0"/>
              <a:t> </a:t>
            </a:r>
            <a:r>
              <a:rPr lang="en-US" dirty="0" err="1"/>
              <a:t>doğal</a:t>
            </a:r>
            <a:r>
              <a:rPr lang="en-US" dirty="0"/>
              <a:t> </a:t>
            </a:r>
            <a:r>
              <a:rPr lang="en-US" dirty="0" err="1"/>
              <a:t>ve</a:t>
            </a:r>
            <a:r>
              <a:rPr lang="en-US" dirty="0"/>
              <a:t> </a:t>
            </a:r>
            <a:r>
              <a:rPr lang="en-US" dirty="0" err="1"/>
              <a:t>sosyo-kültürel</a:t>
            </a:r>
            <a:r>
              <a:rPr lang="en-US" dirty="0"/>
              <a:t> </a:t>
            </a:r>
            <a:r>
              <a:rPr lang="en-US" dirty="0" err="1"/>
              <a:t>çevreyi</a:t>
            </a:r>
            <a:r>
              <a:rPr lang="en-US" dirty="0"/>
              <a:t> </a:t>
            </a:r>
            <a:r>
              <a:rPr lang="en-US" dirty="0" err="1"/>
              <a:t>bütünleştirecek</a:t>
            </a:r>
            <a:r>
              <a:rPr lang="en-US" dirty="0"/>
              <a:t> </a:t>
            </a:r>
            <a:r>
              <a:rPr lang="en-US" dirty="0" err="1"/>
              <a:t>bir</a:t>
            </a:r>
            <a:r>
              <a:rPr lang="en-US" dirty="0"/>
              <a:t> </a:t>
            </a:r>
            <a:r>
              <a:rPr lang="en-US" dirty="0" err="1"/>
              <a:t>stratejik</a:t>
            </a:r>
            <a:r>
              <a:rPr lang="en-US" dirty="0"/>
              <a:t> </a:t>
            </a:r>
            <a:r>
              <a:rPr lang="en-US" dirty="0" err="1"/>
              <a:t>planlama</a:t>
            </a:r>
            <a:r>
              <a:rPr lang="en-US" dirty="0"/>
              <a:t> </a:t>
            </a:r>
            <a:r>
              <a:rPr lang="en-US" dirty="0" err="1"/>
              <a:t>ile</a:t>
            </a:r>
            <a:r>
              <a:rPr lang="en-US" dirty="0"/>
              <a:t> </a:t>
            </a:r>
            <a:r>
              <a:rPr lang="en-US" dirty="0" err="1"/>
              <a:t>sağlanabilir</a:t>
            </a:r>
            <a:r>
              <a:rPr lang="tr-TR" dirty="0"/>
              <a:t>.</a:t>
            </a:r>
          </a:p>
        </p:txBody>
      </p:sp>
    </p:spTree>
    <p:extLst>
      <p:ext uri="{BB962C8B-B14F-4D97-AF65-F5344CB8AC3E}">
        <p14:creationId xmlns:p14="http://schemas.microsoft.com/office/powerpoint/2010/main" val="14867365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7CF673-C6A7-DB7A-57D8-BD081767051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B7B97788-E320-F69D-3D5F-6F93972F8285}"/>
              </a:ext>
            </a:extLst>
          </p:cNvPr>
          <p:cNvSpPr>
            <a:spLocks noGrp="1"/>
          </p:cNvSpPr>
          <p:nvPr>
            <p:ph idx="1"/>
          </p:nvPr>
        </p:nvSpPr>
        <p:spPr/>
        <p:txBody>
          <a:bodyPr/>
          <a:lstStyle/>
          <a:p>
            <a:pPr algn="just">
              <a:lnSpc>
                <a:spcPct val="150000"/>
              </a:lnSpc>
            </a:pPr>
            <a:r>
              <a:rPr lang="en-US" dirty="0" err="1"/>
              <a:t>Turizmin</a:t>
            </a:r>
            <a:r>
              <a:rPr lang="en-US" dirty="0"/>
              <a:t> </a:t>
            </a:r>
            <a:r>
              <a:rPr lang="en-US" dirty="0" err="1"/>
              <a:t>geliştirileceği</a:t>
            </a:r>
            <a:r>
              <a:rPr lang="en-US" dirty="0"/>
              <a:t> </a:t>
            </a:r>
            <a:r>
              <a:rPr lang="en-US" dirty="0" err="1"/>
              <a:t>bölgelerde</a:t>
            </a:r>
            <a:r>
              <a:rPr lang="en-US" dirty="0"/>
              <a:t> </a:t>
            </a:r>
            <a:r>
              <a:rPr lang="en-US" dirty="0" err="1"/>
              <a:t>çevre</a:t>
            </a:r>
            <a:r>
              <a:rPr lang="en-US" dirty="0"/>
              <a:t> </a:t>
            </a:r>
            <a:r>
              <a:rPr lang="en-US" dirty="0" err="1"/>
              <a:t>düzeni</a:t>
            </a:r>
            <a:r>
              <a:rPr lang="en-US" dirty="0"/>
              <a:t> </a:t>
            </a:r>
            <a:r>
              <a:rPr lang="en-US" dirty="0" err="1"/>
              <a:t>planla</a:t>
            </a:r>
            <a:r>
              <a:rPr lang="tr-TR" dirty="0" err="1"/>
              <a:t>rı</a:t>
            </a:r>
            <a:r>
              <a:rPr lang="en-US" dirty="0"/>
              <a:t> </a:t>
            </a:r>
            <a:r>
              <a:rPr lang="en-US" dirty="0" err="1"/>
              <a:t>yapılmalıdır</a:t>
            </a:r>
            <a:r>
              <a:rPr lang="en-US" dirty="0"/>
              <a:t>. 'Bu </a:t>
            </a:r>
            <a:r>
              <a:rPr lang="en-US" dirty="0" err="1"/>
              <a:t>planların</a:t>
            </a:r>
            <a:r>
              <a:rPr lang="en-US" dirty="0"/>
              <a:t> </a:t>
            </a:r>
            <a:r>
              <a:rPr lang="en-US" dirty="0" err="1"/>
              <a:t>en</a:t>
            </a:r>
            <a:r>
              <a:rPr lang="en-US" dirty="0"/>
              <a:t> </a:t>
            </a:r>
            <a:r>
              <a:rPr lang="en-US" dirty="0" err="1"/>
              <a:t>önemli</a:t>
            </a:r>
            <a:r>
              <a:rPr lang="en-US" dirty="0"/>
              <a:t> </a:t>
            </a:r>
            <a:r>
              <a:rPr lang="en-US" dirty="0" err="1"/>
              <a:t>kısmını</a:t>
            </a:r>
            <a:r>
              <a:rPr lang="tr-TR" dirty="0"/>
              <a:t>;</a:t>
            </a:r>
          </a:p>
          <a:p>
            <a:pPr algn="just">
              <a:lnSpc>
                <a:spcPct val="150000"/>
              </a:lnSpc>
            </a:pPr>
            <a:r>
              <a:rPr lang="en-US" dirty="0"/>
              <a:t> </a:t>
            </a:r>
            <a:r>
              <a:rPr lang="en-US" dirty="0" err="1"/>
              <a:t>fiziksel</a:t>
            </a:r>
            <a:r>
              <a:rPr lang="en-US" dirty="0"/>
              <a:t> </a:t>
            </a:r>
            <a:r>
              <a:rPr lang="en-US" dirty="0" err="1"/>
              <a:t>planlama</a:t>
            </a:r>
            <a:r>
              <a:rPr lang="en-US" dirty="0"/>
              <a:t>, </a:t>
            </a:r>
            <a:endParaRPr lang="tr-TR" dirty="0"/>
          </a:p>
          <a:p>
            <a:pPr algn="just">
              <a:lnSpc>
                <a:spcPct val="150000"/>
              </a:lnSpc>
            </a:pPr>
            <a:r>
              <a:rPr lang="en-US" dirty="0" err="1"/>
              <a:t>ekolojik</a:t>
            </a:r>
            <a:r>
              <a:rPr lang="en-US" dirty="0"/>
              <a:t> </a:t>
            </a:r>
            <a:r>
              <a:rPr lang="en-US" dirty="0" err="1"/>
              <a:t>planlama</a:t>
            </a:r>
            <a:r>
              <a:rPr lang="en-US" dirty="0"/>
              <a:t> </a:t>
            </a:r>
            <a:r>
              <a:rPr lang="en-US" dirty="0" err="1"/>
              <a:t>ve</a:t>
            </a:r>
            <a:r>
              <a:rPr lang="en-US" dirty="0"/>
              <a:t> </a:t>
            </a:r>
            <a:endParaRPr lang="tr-TR" dirty="0"/>
          </a:p>
          <a:p>
            <a:pPr algn="just">
              <a:lnSpc>
                <a:spcPct val="150000"/>
              </a:lnSpc>
            </a:pPr>
            <a:r>
              <a:rPr lang="en-US" dirty="0" err="1"/>
              <a:t>bölgenin</a:t>
            </a:r>
            <a:r>
              <a:rPr lang="en-US" dirty="0"/>
              <a:t> </a:t>
            </a:r>
            <a:r>
              <a:rPr lang="en-US" dirty="0" err="1"/>
              <a:t>taşıma</a:t>
            </a:r>
            <a:r>
              <a:rPr lang="en-US" dirty="0"/>
              <a:t> </a:t>
            </a:r>
            <a:r>
              <a:rPr lang="en-US" dirty="0" err="1"/>
              <a:t>kapasitelerinin</a:t>
            </a:r>
            <a:r>
              <a:rPr lang="en-US" dirty="0"/>
              <a:t> </a:t>
            </a:r>
            <a:r>
              <a:rPr lang="en-US" dirty="0" err="1"/>
              <a:t>belirlenmesi</a:t>
            </a:r>
            <a:r>
              <a:rPr lang="en-US" dirty="0"/>
              <a:t> </a:t>
            </a:r>
            <a:r>
              <a:rPr lang="en-US" dirty="0" err="1"/>
              <a:t>oluşturmaktadır</a:t>
            </a:r>
            <a:r>
              <a:rPr lang="tr-TR" dirty="0"/>
              <a:t>.</a:t>
            </a:r>
          </a:p>
        </p:txBody>
      </p:sp>
    </p:spTree>
    <p:extLst>
      <p:ext uri="{BB962C8B-B14F-4D97-AF65-F5344CB8AC3E}">
        <p14:creationId xmlns:p14="http://schemas.microsoft.com/office/powerpoint/2010/main" val="1378567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F75AE8C-6DCA-F631-46CB-7B2AAD7C3521}"/>
              </a:ext>
            </a:extLst>
          </p:cNvPr>
          <p:cNvSpPr>
            <a:spLocks noGrp="1"/>
          </p:cNvSpPr>
          <p:nvPr>
            <p:ph idx="1"/>
          </p:nvPr>
        </p:nvSpPr>
        <p:spPr>
          <a:xfrm>
            <a:off x="339213" y="1388875"/>
            <a:ext cx="7685037" cy="4080250"/>
          </a:xfrm>
        </p:spPr>
        <p:txBody>
          <a:bodyPr>
            <a:normAutofit lnSpcReduction="10000"/>
          </a:bodyPr>
          <a:lstStyle/>
          <a:p>
            <a:pPr algn="just">
              <a:lnSpc>
                <a:spcPct val="150000"/>
              </a:lnSpc>
            </a:pPr>
            <a:r>
              <a:rPr lang="tr-TR" sz="3000" dirty="0"/>
              <a:t>Ekoturizm, özellikle kitle turizmindeki plansız ve kontrolsüz gelişmelerin yol açtığı olumsuz çevresel etkilere cevap olarak ortaya çıktığı göz önüne alındığında, planlamanın ekoturizmin en önemli unsurlarından biri olduğu görülmektedir.</a:t>
            </a:r>
          </a:p>
        </p:txBody>
      </p:sp>
    </p:spTree>
    <p:extLst>
      <p:ext uri="{BB962C8B-B14F-4D97-AF65-F5344CB8AC3E}">
        <p14:creationId xmlns:p14="http://schemas.microsoft.com/office/powerpoint/2010/main" val="389094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9525" cap="flat">
            <a:noFill/>
            <a:prstDash val="solid"/>
            <a:miter/>
          </a:ln>
        </p:spPr>
        <p:txBody>
          <a:bodyPr rtlCol="0" anchor="ctr"/>
          <a:lstStyle/>
          <a:p>
            <a:endParaRPr lang="en-US">
              <a:solidFill>
                <a:schemeClr val="tx1"/>
              </a:solidFill>
            </a:endParaRPr>
          </a:p>
        </p:txBody>
      </p:sp>
      <p:sp>
        <p:nvSpPr>
          <p:cNvPr id="3081"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grpSp>
        <p:nvGrpSpPr>
          <p:cNvPr id="3083" name="Group 308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351566" y="0"/>
            <a:ext cx="3840434" cy="6858000"/>
            <a:chOff x="8351565" y="0"/>
            <a:chExt cx="3840434" cy="6858000"/>
          </a:xfrm>
        </p:grpSpPr>
        <p:sp>
          <p:nvSpPr>
            <p:cNvPr id="3084" name="Oval 3083">
              <a:extLst>
                <a:ext uri="{FF2B5EF4-FFF2-40B4-BE49-F238E27FC236}">
                  <a16:creationId xmlns:a16="http://schemas.microsoft.com/office/drawing/2014/main" id="{D386E468-0048-46C4-ADDD-FBE7A6AE9F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085" name="Freeform: Shape 3084">
              <a:extLst>
                <a:ext uri="{FF2B5EF4-FFF2-40B4-BE49-F238E27FC236}">
                  <a16:creationId xmlns:a16="http://schemas.microsoft.com/office/drawing/2014/main" id="{C5B35ED4-0C31-4C8C-A45E-6A3EDEAB28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3086" name="Freeform: Shape 3085">
              <a:extLst>
                <a:ext uri="{FF2B5EF4-FFF2-40B4-BE49-F238E27FC236}">
                  <a16:creationId xmlns:a16="http://schemas.microsoft.com/office/drawing/2014/main" id="{B40A1EF3-FA93-48F4-9F82-BC0C796357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a:p>
          </p:txBody>
        </p:sp>
        <p:sp>
          <p:nvSpPr>
            <p:cNvPr id="3087" name="Freeform: Shape 3086">
              <a:extLst>
                <a:ext uri="{FF2B5EF4-FFF2-40B4-BE49-F238E27FC236}">
                  <a16:creationId xmlns:a16="http://schemas.microsoft.com/office/drawing/2014/main" id="{A985F09D-6969-44D0-B04F-4EDE0FEDAF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a:p>
          </p:txBody>
        </p:sp>
        <p:sp>
          <p:nvSpPr>
            <p:cNvPr id="3088" name="Graphic 9">
              <a:extLst>
                <a:ext uri="{FF2B5EF4-FFF2-40B4-BE49-F238E27FC236}">
                  <a16:creationId xmlns:a16="http://schemas.microsoft.com/office/drawing/2014/main" id="{003913A0-A3C0-4ED8-8920-318068FBC4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a:p>
          </p:txBody>
        </p:sp>
      </p:grpSp>
      <p:sp>
        <p:nvSpPr>
          <p:cNvPr id="3090"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sp useBgFill="1">
        <p:nvSpPr>
          <p:cNvPr id="3092" name="Background Fill">
            <a:extLst>
              <a:ext uri="{FF2B5EF4-FFF2-40B4-BE49-F238E27FC236}">
                <a16:creationId xmlns:a16="http://schemas.microsoft.com/office/drawing/2014/main" id="{681F9FCB-1E38-43E9-8567-6292F48420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3094" name="Color Fill">
            <a:extLst>
              <a:ext uri="{FF2B5EF4-FFF2-40B4-BE49-F238E27FC236}">
                <a16:creationId xmlns:a16="http://schemas.microsoft.com/office/drawing/2014/main" id="{774C59F6-927E-4017-B42A-7B08AAE14C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a:solidFill>
                <a:schemeClr val="bg2">
                  <a:lumMod val="75000"/>
                  <a:lumOff val="25000"/>
                </a:schemeClr>
              </a:solidFill>
            </a:endParaRPr>
          </a:p>
        </p:txBody>
      </p:sp>
      <p:sp>
        <p:nvSpPr>
          <p:cNvPr id="3096" name="Texture">
            <a:extLst>
              <a:ext uri="{FF2B5EF4-FFF2-40B4-BE49-F238E27FC236}">
                <a16:creationId xmlns:a16="http://schemas.microsoft.com/office/drawing/2014/main" id="{6ECF82C0-05FE-4A82-B7AC-32C94138E9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a:p>
        </p:txBody>
      </p:sp>
      <p:pic>
        <p:nvPicPr>
          <p:cNvPr id="3074" name="Picture 2" descr="Sürdürülebilir Turizm Yönetimi &quot;Ekoturizm&quot;">
            <a:extLst>
              <a:ext uri="{FF2B5EF4-FFF2-40B4-BE49-F238E27FC236}">
                <a16:creationId xmlns:a16="http://schemas.microsoft.com/office/drawing/2014/main" id="{2F58FB90-F939-A4DF-A55B-210BB1F5CD79}"/>
              </a:ext>
            </a:extLst>
          </p:cNvPr>
          <p:cNvPicPr>
            <a:picLocks noGrp="1" noChangeAspect="1" noChangeArrowheads="1"/>
          </p:cNvPicPr>
          <p:nvPr>
            <p:ph idx="1"/>
          </p:nvPr>
        </p:nvPicPr>
        <p:blipFill>
          <a:blip r:embed="rId3">
            <a:alphaModFix/>
            <a:extLst>
              <a:ext uri="{28A0092B-C50C-407E-A947-70E740481C1C}">
                <a14:useLocalDpi xmlns:a14="http://schemas.microsoft.com/office/drawing/2010/main" val="0"/>
              </a:ext>
            </a:extLst>
          </a:blip>
          <a:srcRect l="9806" r="18158"/>
          <a:stretch>
            <a:fillRect/>
          </a:stretch>
        </p:blipFill>
        <p:spPr bwMode="auto">
          <a:xfrm>
            <a:off x="457201" y="602379"/>
            <a:ext cx="11234056" cy="56532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5953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4BD07E-13EE-F2AB-80E1-FC9EE725F05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60DBD02-F81F-026C-8249-755015FBDDF7}"/>
              </a:ext>
            </a:extLst>
          </p:cNvPr>
          <p:cNvSpPr>
            <a:spLocks noGrp="1"/>
          </p:cNvSpPr>
          <p:nvPr>
            <p:ph idx="1"/>
          </p:nvPr>
        </p:nvSpPr>
        <p:spPr/>
        <p:txBody>
          <a:bodyPr/>
          <a:lstStyle/>
          <a:p>
            <a:pPr algn="just">
              <a:lnSpc>
                <a:spcPct val="150000"/>
              </a:lnSpc>
            </a:pPr>
            <a:r>
              <a:rPr lang="tr-TR" dirty="0"/>
              <a:t>Turizm planının başarısını etkileyen en önemli faktörler; doğal ve kültürel kaynakların taşıma kapasitelerinin göz önünde bulundurulması, yerel halkın aktif katılımım, diğer sektörler, bölgesel ve ulusal gelişme planları ile entegrasyonun sağlanmasıdır.</a:t>
            </a:r>
          </a:p>
        </p:txBody>
      </p:sp>
    </p:spTree>
    <p:extLst>
      <p:ext uri="{BB962C8B-B14F-4D97-AF65-F5344CB8AC3E}">
        <p14:creationId xmlns:p14="http://schemas.microsoft.com/office/powerpoint/2010/main" val="3068582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EDE402F-9546-1240-8D70-5CEAD4B4C104}"/>
              </a:ext>
            </a:extLst>
          </p:cNvPr>
          <p:cNvSpPr>
            <a:spLocks noGrp="1"/>
          </p:cNvSpPr>
          <p:nvPr>
            <p:ph idx="1"/>
          </p:nvPr>
        </p:nvSpPr>
        <p:spPr>
          <a:xfrm>
            <a:off x="457200" y="245806"/>
            <a:ext cx="7685037" cy="5931157"/>
          </a:xfrm>
        </p:spPr>
        <p:txBody>
          <a:bodyPr>
            <a:normAutofit/>
          </a:bodyPr>
          <a:lstStyle/>
          <a:p>
            <a:pPr algn="just">
              <a:lnSpc>
                <a:spcPct val="150000"/>
              </a:lnSpc>
            </a:pPr>
            <a:r>
              <a:rPr lang="tr-TR" dirty="0"/>
              <a:t>Çevresel, ekonomik ve </a:t>
            </a:r>
            <a:r>
              <a:rPr lang="tr-TR" dirty="0" err="1"/>
              <a:t>sosyo</a:t>
            </a:r>
            <a:r>
              <a:rPr lang="tr-TR" dirty="0"/>
              <a:t>-kültürel gelişmeyi bütünleştiren sürdürülebilir bir ekoturizmin planlaması aşağıdaki unsurları içermelidir: </a:t>
            </a:r>
          </a:p>
          <a:p>
            <a:pPr algn="just">
              <a:lnSpc>
                <a:spcPct val="150000"/>
              </a:lnSpc>
            </a:pPr>
            <a:r>
              <a:rPr lang="tr-TR" dirty="0"/>
              <a:t>Amaçların dikkatli bir şekilde belirlenmesi</a:t>
            </a:r>
          </a:p>
          <a:p>
            <a:pPr algn="just">
              <a:lnSpc>
                <a:spcPct val="150000"/>
              </a:lnSpc>
            </a:pPr>
            <a:r>
              <a:rPr lang="tr-TR" dirty="0"/>
              <a:t>Doğal kaynakların ve ekosistemlerin anlaşılması</a:t>
            </a:r>
          </a:p>
          <a:p>
            <a:pPr algn="just">
              <a:lnSpc>
                <a:spcPct val="150000"/>
              </a:lnSpc>
            </a:pPr>
            <a:r>
              <a:rPr lang="tr-TR" dirty="0"/>
              <a:t>Arazi mülkiyetleri, kaynak yönetimi ve kullanım yapılarının anlaşılması</a:t>
            </a:r>
          </a:p>
          <a:p>
            <a:pPr algn="just">
              <a:lnSpc>
                <a:spcPct val="150000"/>
              </a:lnSpc>
            </a:pPr>
            <a:r>
              <a:rPr lang="tr-TR" dirty="0"/>
              <a:t>Ekosistemleri tehdit eden faktörlerin anlaşılması</a:t>
            </a:r>
          </a:p>
          <a:p>
            <a:pPr algn="just">
              <a:lnSpc>
                <a:spcPct val="150000"/>
              </a:lnSpc>
            </a:pPr>
            <a:r>
              <a:rPr lang="tr-TR" dirty="0"/>
              <a:t>Su ve arazi yönetim planlarının bir parçası olarak ekoturizm stratejisinin oluşturulması.</a:t>
            </a:r>
          </a:p>
          <a:p>
            <a:pPr algn="just">
              <a:lnSpc>
                <a:spcPct val="150000"/>
              </a:lnSpc>
            </a:pPr>
            <a:r>
              <a:rPr lang="tr-TR" dirty="0"/>
              <a:t>Ekoturizm işletmelerinin gelişmesi için detaylı planların hazırlanması</a:t>
            </a:r>
          </a:p>
        </p:txBody>
      </p:sp>
    </p:spTree>
    <p:extLst>
      <p:ext uri="{BB962C8B-B14F-4D97-AF65-F5344CB8AC3E}">
        <p14:creationId xmlns:p14="http://schemas.microsoft.com/office/powerpoint/2010/main" val="2261470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9C989E-CF07-6FE7-8F50-99F2E68EB881}"/>
              </a:ext>
            </a:extLst>
          </p:cNvPr>
          <p:cNvSpPr>
            <a:spLocks noGrp="1"/>
          </p:cNvSpPr>
          <p:nvPr>
            <p:ph type="title"/>
          </p:nvPr>
        </p:nvSpPr>
        <p:spPr>
          <a:xfrm>
            <a:off x="457199" y="1061340"/>
            <a:ext cx="7685037" cy="1325563"/>
          </a:xfrm>
        </p:spPr>
        <p:txBody>
          <a:bodyPr>
            <a:normAutofit fontScale="90000"/>
          </a:bodyPr>
          <a:lstStyle/>
          <a:p>
            <a:r>
              <a:rPr lang="tr-TR" dirty="0"/>
              <a:t>Etkili bir ekoturizm planlaması ile oluşabilecek olumlu sonuçlar;</a:t>
            </a:r>
            <a:br>
              <a:rPr lang="tr-TR" dirty="0"/>
            </a:br>
            <a:endParaRPr lang="tr-TR" dirty="0"/>
          </a:p>
        </p:txBody>
      </p:sp>
      <p:sp>
        <p:nvSpPr>
          <p:cNvPr id="3" name="İçerik Yer Tutucusu 2">
            <a:extLst>
              <a:ext uri="{FF2B5EF4-FFF2-40B4-BE49-F238E27FC236}">
                <a16:creationId xmlns:a16="http://schemas.microsoft.com/office/drawing/2014/main" id="{6BF5D626-B3B4-8C32-6FEB-B38C5EFAFC34}"/>
              </a:ext>
            </a:extLst>
          </p:cNvPr>
          <p:cNvSpPr>
            <a:spLocks noGrp="1"/>
          </p:cNvSpPr>
          <p:nvPr>
            <p:ph idx="1"/>
          </p:nvPr>
        </p:nvSpPr>
        <p:spPr/>
        <p:txBody>
          <a:bodyPr/>
          <a:lstStyle/>
          <a:p>
            <a:r>
              <a:rPr lang="tr-TR" dirty="0"/>
              <a:t>Doğal çevrenin korunmasına destek olur</a:t>
            </a:r>
          </a:p>
          <a:p>
            <a:r>
              <a:rPr lang="tr-TR" dirty="0"/>
              <a:t>Yerel çevre ve kültürü hakkında halkın bilincini arttırır</a:t>
            </a:r>
          </a:p>
          <a:p>
            <a:r>
              <a:rPr lang="tr-TR" dirty="0"/>
              <a:t>Sosyal ve kültürel hassasiyeti arttırır</a:t>
            </a:r>
          </a:p>
          <a:p>
            <a:r>
              <a:rPr lang="tr-TR" dirty="0"/>
              <a:t>Özellikle yerel yatırımcılara finansal kaynakların geri dönüşünü sağlar</a:t>
            </a:r>
          </a:p>
          <a:p>
            <a:r>
              <a:rPr lang="tr-TR" dirty="0"/>
              <a:t>Turizm ürününün geliştirilmesinde uyumlu ve bütünleyici bir yaklaşım getirir</a:t>
            </a:r>
          </a:p>
          <a:p>
            <a:r>
              <a:rPr lang="tr-TR" dirty="0"/>
              <a:t>Ev sahibi topluma istihdam olanakları yaratır.</a:t>
            </a:r>
          </a:p>
          <a:p>
            <a:r>
              <a:rPr lang="tr-TR" dirty="0"/>
              <a:t>Yerel toplumun desteğini sağlar</a:t>
            </a:r>
          </a:p>
          <a:p>
            <a:r>
              <a:rPr lang="tr-TR" dirty="0"/>
              <a:t>Turizm endüstrisi içinde çevreye duyarlı sürdürülebilir uygulamaları teşvik eder ve bu konuda sorumluluğu geliştirir.</a:t>
            </a:r>
          </a:p>
        </p:txBody>
      </p:sp>
    </p:spTree>
    <p:extLst>
      <p:ext uri="{BB962C8B-B14F-4D97-AF65-F5344CB8AC3E}">
        <p14:creationId xmlns:p14="http://schemas.microsoft.com/office/powerpoint/2010/main" val="314494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795AB3-DC04-2159-4854-1121D34A9BA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444BF28-A20F-EF22-41E9-889FA5F2FB66}"/>
              </a:ext>
            </a:extLst>
          </p:cNvPr>
          <p:cNvSpPr>
            <a:spLocks noGrp="1"/>
          </p:cNvSpPr>
          <p:nvPr>
            <p:ph idx="1"/>
          </p:nvPr>
        </p:nvSpPr>
        <p:spPr/>
        <p:txBody>
          <a:bodyPr/>
          <a:lstStyle/>
          <a:p>
            <a:endParaRPr lang="tr-TR"/>
          </a:p>
        </p:txBody>
      </p:sp>
      <p:pic>
        <p:nvPicPr>
          <p:cNvPr id="5" name="Resim 4">
            <a:extLst>
              <a:ext uri="{FF2B5EF4-FFF2-40B4-BE49-F238E27FC236}">
                <a16:creationId xmlns:a16="http://schemas.microsoft.com/office/drawing/2014/main" id="{B2A96567-C646-7814-9F06-7FCDD7715289}"/>
              </a:ext>
            </a:extLst>
          </p:cNvPr>
          <p:cNvPicPr>
            <a:picLocks noChangeAspect="1"/>
          </p:cNvPicPr>
          <p:nvPr/>
        </p:nvPicPr>
        <p:blipFill>
          <a:blip r:embed="rId2"/>
          <a:stretch>
            <a:fillRect/>
          </a:stretch>
        </p:blipFill>
        <p:spPr>
          <a:xfrm>
            <a:off x="0" y="0"/>
            <a:ext cx="11887200" cy="6858000"/>
          </a:xfrm>
          <a:prstGeom prst="rect">
            <a:avLst/>
          </a:prstGeom>
        </p:spPr>
      </p:pic>
    </p:spTree>
    <p:extLst>
      <p:ext uri="{BB962C8B-B14F-4D97-AF65-F5344CB8AC3E}">
        <p14:creationId xmlns:p14="http://schemas.microsoft.com/office/powerpoint/2010/main" val="4763251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994D8-EEEB-EBF0-DAD6-DE815296A0AB}"/>
              </a:ext>
            </a:extLst>
          </p:cNvPr>
          <p:cNvSpPr>
            <a:spLocks noGrp="1"/>
          </p:cNvSpPr>
          <p:nvPr>
            <p:ph type="title"/>
          </p:nvPr>
        </p:nvSpPr>
        <p:spPr>
          <a:xfrm>
            <a:off x="457200" y="668049"/>
            <a:ext cx="9560560" cy="1325563"/>
          </a:xfrm>
        </p:spPr>
        <p:txBody>
          <a:bodyPr/>
          <a:lstStyle/>
          <a:p>
            <a:pPr algn="ctr"/>
            <a:r>
              <a:rPr lang="tr-TR" b="1" dirty="0"/>
              <a:t>EKOTURİZM PLANLAMASININ UNSURLARI</a:t>
            </a:r>
          </a:p>
        </p:txBody>
      </p:sp>
      <p:sp>
        <p:nvSpPr>
          <p:cNvPr id="3" name="İçerik Yer Tutucusu 2">
            <a:extLst>
              <a:ext uri="{FF2B5EF4-FFF2-40B4-BE49-F238E27FC236}">
                <a16:creationId xmlns:a16="http://schemas.microsoft.com/office/drawing/2014/main" id="{524C6C1E-5564-5E0D-91F2-79D280DDBA8E}"/>
              </a:ext>
            </a:extLst>
          </p:cNvPr>
          <p:cNvSpPr>
            <a:spLocks noGrp="1"/>
          </p:cNvSpPr>
          <p:nvPr>
            <p:ph idx="1"/>
          </p:nvPr>
        </p:nvSpPr>
        <p:spPr>
          <a:xfrm>
            <a:off x="457200" y="2096713"/>
            <a:ext cx="8480323" cy="4080250"/>
          </a:xfrm>
        </p:spPr>
        <p:txBody>
          <a:bodyPr/>
          <a:lstStyle/>
          <a:p>
            <a:pPr>
              <a:lnSpc>
                <a:spcPct val="150000"/>
              </a:lnSpc>
            </a:pPr>
            <a:r>
              <a:rPr lang="tr-TR" dirty="0"/>
              <a:t>Ekoturizm planlamasının temel unsurları; </a:t>
            </a:r>
          </a:p>
          <a:p>
            <a:pPr>
              <a:lnSpc>
                <a:spcPct val="150000"/>
              </a:lnSpc>
            </a:pPr>
            <a:r>
              <a:rPr lang="tr-TR" dirty="0"/>
              <a:t>çevrenin korunması ve yönetimi, </a:t>
            </a:r>
          </a:p>
          <a:p>
            <a:pPr>
              <a:lnSpc>
                <a:spcPct val="150000"/>
              </a:lnSpc>
            </a:pPr>
            <a:r>
              <a:rPr lang="tr-TR" dirty="0"/>
              <a:t>ekoturizm endüstrisinin geliştirilmesi, </a:t>
            </a:r>
          </a:p>
          <a:p>
            <a:pPr>
              <a:lnSpc>
                <a:spcPct val="150000"/>
              </a:lnSpc>
            </a:pPr>
            <a:r>
              <a:rPr lang="tr-TR" dirty="0"/>
              <a:t>altyapının geliştirilmesi ve </a:t>
            </a:r>
          </a:p>
          <a:p>
            <a:pPr>
              <a:lnSpc>
                <a:spcPct val="150000"/>
              </a:lnSpc>
            </a:pPr>
            <a:r>
              <a:rPr lang="tr-TR" dirty="0"/>
              <a:t>toplumsal gelişme şeklinde 4 grup altında toplanır.</a:t>
            </a:r>
          </a:p>
        </p:txBody>
      </p:sp>
    </p:spTree>
    <p:extLst>
      <p:ext uri="{BB962C8B-B14F-4D97-AF65-F5344CB8AC3E}">
        <p14:creationId xmlns:p14="http://schemas.microsoft.com/office/powerpoint/2010/main" val="205054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623DAF-9D92-DFCA-FB69-5C384C8ADA26}"/>
              </a:ext>
            </a:extLst>
          </p:cNvPr>
          <p:cNvSpPr>
            <a:spLocks noGrp="1"/>
          </p:cNvSpPr>
          <p:nvPr>
            <p:ph type="title"/>
          </p:nvPr>
        </p:nvSpPr>
        <p:spPr>
          <a:xfrm>
            <a:off x="358878" y="894191"/>
            <a:ext cx="7685037" cy="1325563"/>
          </a:xfrm>
        </p:spPr>
        <p:txBody>
          <a:bodyPr/>
          <a:lstStyle/>
          <a:p>
            <a:r>
              <a:rPr lang="tr-TR" dirty="0"/>
              <a:t>Çevrenin korunması ve yönetimi, </a:t>
            </a:r>
            <a:br>
              <a:rPr lang="tr-TR" dirty="0"/>
            </a:br>
            <a:endParaRPr lang="tr-TR" dirty="0"/>
          </a:p>
        </p:txBody>
      </p:sp>
      <p:sp>
        <p:nvSpPr>
          <p:cNvPr id="3" name="İçerik Yer Tutucusu 2">
            <a:extLst>
              <a:ext uri="{FF2B5EF4-FFF2-40B4-BE49-F238E27FC236}">
                <a16:creationId xmlns:a16="http://schemas.microsoft.com/office/drawing/2014/main" id="{E9FE61BC-2C5A-B23D-074D-D0EE14CB5FF1}"/>
              </a:ext>
            </a:extLst>
          </p:cNvPr>
          <p:cNvSpPr>
            <a:spLocks noGrp="1"/>
          </p:cNvSpPr>
          <p:nvPr>
            <p:ph idx="1"/>
          </p:nvPr>
        </p:nvSpPr>
        <p:spPr/>
        <p:txBody>
          <a:bodyPr>
            <a:normAutofit/>
          </a:bodyPr>
          <a:lstStyle/>
          <a:p>
            <a:r>
              <a:rPr lang="tr-TR" sz="2500" dirty="0"/>
              <a:t>1. Yüksek öneme sahip doğal ve kültürel değerlerin belirlenmesi</a:t>
            </a:r>
          </a:p>
          <a:p>
            <a:r>
              <a:rPr lang="tr-TR" sz="2500" dirty="0"/>
              <a:t>2. Yönetimin planlanması</a:t>
            </a:r>
          </a:p>
        </p:txBody>
      </p:sp>
    </p:spTree>
    <p:extLst>
      <p:ext uri="{BB962C8B-B14F-4D97-AF65-F5344CB8AC3E}">
        <p14:creationId xmlns:p14="http://schemas.microsoft.com/office/powerpoint/2010/main" val="14682912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55086C-6A2E-BEA2-7A8B-5AECB1218D26}"/>
              </a:ext>
            </a:extLst>
          </p:cNvPr>
          <p:cNvSpPr>
            <a:spLocks noGrp="1"/>
          </p:cNvSpPr>
          <p:nvPr>
            <p:ph type="title"/>
          </p:nvPr>
        </p:nvSpPr>
        <p:spPr/>
        <p:txBody>
          <a:bodyPr/>
          <a:lstStyle/>
          <a:p>
            <a:r>
              <a:rPr lang="tr-TR" dirty="0"/>
              <a:t>Ekoturizm endüstrisinin geliştirilmesi</a:t>
            </a:r>
          </a:p>
        </p:txBody>
      </p:sp>
      <p:sp>
        <p:nvSpPr>
          <p:cNvPr id="3" name="İçerik Yer Tutucusu 2">
            <a:extLst>
              <a:ext uri="{FF2B5EF4-FFF2-40B4-BE49-F238E27FC236}">
                <a16:creationId xmlns:a16="http://schemas.microsoft.com/office/drawing/2014/main" id="{CBECDE41-9ED9-BDB8-2E3C-21AEEF9F3B93}"/>
              </a:ext>
            </a:extLst>
          </p:cNvPr>
          <p:cNvSpPr>
            <a:spLocks noGrp="1"/>
          </p:cNvSpPr>
          <p:nvPr>
            <p:ph idx="1"/>
          </p:nvPr>
        </p:nvSpPr>
        <p:spPr/>
        <p:txBody>
          <a:bodyPr/>
          <a:lstStyle/>
          <a:p>
            <a:r>
              <a:rPr lang="tr-TR" dirty="0"/>
              <a:t>1. Ürün geliştirme</a:t>
            </a:r>
          </a:p>
          <a:p>
            <a:r>
              <a:rPr lang="tr-TR" dirty="0"/>
              <a:t>2. Ürün çeşitlendirme</a:t>
            </a:r>
          </a:p>
          <a:p>
            <a:r>
              <a:rPr lang="tr-TR" dirty="0"/>
              <a:t>3. Ürünün kalitesi</a:t>
            </a:r>
          </a:p>
          <a:p>
            <a:r>
              <a:rPr lang="tr-TR" dirty="0"/>
              <a:t>4. Ürünün Tanımlanması</a:t>
            </a:r>
          </a:p>
          <a:p>
            <a:r>
              <a:rPr lang="tr-TR" dirty="0"/>
              <a:t>5. Ürüne uygun yönetim ve eğitim olanakları</a:t>
            </a:r>
          </a:p>
          <a:p>
            <a:r>
              <a:rPr lang="tr-TR" dirty="0"/>
              <a:t>6. Güvenlik standartları</a:t>
            </a:r>
          </a:p>
          <a:p>
            <a:r>
              <a:rPr lang="tr-TR" dirty="0"/>
              <a:t>7. ekoturizm ekonomik katkılarının ölçülmesi</a:t>
            </a:r>
          </a:p>
        </p:txBody>
      </p:sp>
    </p:spTree>
    <p:extLst>
      <p:ext uri="{BB962C8B-B14F-4D97-AF65-F5344CB8AC3E}">
        <p14:creationId xmlns:p14="http://schemas.microsoft.com/office/powerpoint/2010/main" val="5044633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B3606C-F631-5192-2E45-1EC15D5F98C1}"/>
              </a:ext>
            </a:extLst>
          </p:cNvPr>
          <p:cNvSpPr>
            <a:spLocks noGrp="1"/>
          </p:cNvSpPr>
          <p:nvPr>
            <p:ph type="title"/>
          </p:nvPr>
        </p:nvSpPr>
        <p:spPr/>
        <p:txBody>
          <a:bodyPr/>
          <a:lstStyle/>
          <a:p>
            <a:r>
              <a:rPr lang="tr-TR" dirty="0"/>
              <a:t>Altyapının geliştirilmesi</a:t>
            </a:r>
          </a:p>
        </p:txBody>
      </p:sp>
      <p:sp>
        <p:nvSpPr>
          <p:cNvPr id="3" name="İçerik Yer Tutucusu 2">
            <a:extLst>
              <a:ext uri="{FF2B5EF4-FFF2-40B4-BE49-F238E27FC236}">
                <a16:creationId xmlns:a16="http://schemas.microsoft.com/office/drawing/2014/main" id="{A5A7E89B-3C24-758D-719F-EEB354A56C86}"/>
              </a:ext>
            </a:extLst>
          </p:cNvPr>
          <p:cNvSpPr>
            <a:spLocks noGrp="1"/>
          </p:cNvSpPr>
          <p:nvPr>
            <p:ph idx="1"/>
          </p:nvPr>
        </p:nvSpPr>
        <p:spPr/>
        <p:txBody>
          <a:bodyPr/>
          <a:lstStyle/>
          <a:p>
            <a:pPr marL="0" indent="0">
              <a:buNone/>
            </a:pPr>
            <a:r>
              <a:rPr lang="tr-TR" dirty="0"/>
              <a:t>1. Uygun altyapı ve yeni teknolojiler</a:t>
            </a:r>
          </a:p>
          <a:p>
            <a:pPr marL="0" indent="0">
              <a:buNone/>
            </a:pPr>
            <a:r>
              <a:rPr lang="tr-TR" dirty="0"/>
              <a:t>2. Ekoturizm olanaklarının dizaynı ve yönetimi</a:t>
            </a:r>
          </a:p>
        </p:txBody>
      </p:sp>
    </p:spTree>
    <p:extLst>
      <p:ext uri="{BB962C8B-B14F-4D97-AF65-F5344CB8AC3E}">
        <p14:creationId xmlns:p14="http://schemas.microsoft.com/office/powerpoint/2010/main" val="18691496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C7B652C-C56C-E4CA-B1BA-2A11144BEBF2}"/>
              </a:ext>
            </a:extLst>
          </p:cNvPr>
          <p:cNvSpPr>
            <a:spLocks noGrp="1"/>
          </p:cNvSpPr>
          <p:nvPr>
            <p:ph type="title"/>
          </p:nvPr>
        </p:nvSpPr>
        <p:spPr/>
        <p:txBody>
          <a:bodyPr/>
          <a:lstStyle/>
          <a:p>
            <a:r>
              <a:rPr lang="tr-TR" dirty="0"/>
              <a:t>Toplumsal gelişme</a:t>
            </a:r>
            <a:br>
              <a:rPr lang="tr-TR" dirty="0"/>
            </a:br>
            <a:endParaRPr lang="tr-TR" dirty="0"/>
          </a:p>
        </p:txBody>
      </p:sp>
      <p:sp>
        <p:nvSpPr>
          <p:cNvPr id="3" name="İçerik Yer Tutucusu 2">
            <a:extLst>
              <a:ext uri="{FF2B5EF4-FFF2-40B4-BE49-F238E27FC236}">
                <a16:creationId xmlns:a16="http://schemas.microsoft.com/office/drawing/2014/main" id="{F9D39BE4-0F84-429A-4073-4A8EC2292DB9}"/>
              </a:ext>
            </a:extLst>
          </p:cNvPr>
          <p:cNvSpPr>
            <a:spLocks noGrp="1"/>
          </p:cNvSpPr>
          <p:nvPr>
            <p:ph idx="1"/>
          </p:nvPr>
        </p:nvSpPr>
        <p:spPr/>
        <p:txBody>
          <a:bodyPr/>
          <a:lstStyle/>
          <a:p>
            <a:r>
              <a:rPr lang="tr-TR" dirty="0"/>
              <a:t>1. Gelişme sürecine yerel toplumun katkısı</a:t>
            </a:r>
          </a:p>
          <a:p>
            <a:r>
              <a:rPr lang="tr-TR" dirty="0"/>
              <a:t>2. Çevrenin korunması ve yerel gereksinimler</a:t>
            </a:r>
          </a:p>
          <a:p>
            <a:r>
              <a:rPr lang="tr-TR" dirty="0"/>
              <a:t>3. toplumun karar alma süreçlerine katılımı</a:t>
            </a:r>
          </a:p>
        </p:txBody>
      </p:sp>
    </p:spTree>
    <p:extLst>
      <p:ext uri="{BB962C8B-B14F-4D97-AF65-F5344CB8AC3E}">
        <p14:creationId xmlns:p14="http://schemas.microsoft.com/office/powerpoint/2010/main" val="4239826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id="{2A5738E0-89AC-4625-E0FF-DC0F7DC89C5A}"/>
              </a:ext>
            </a:extLst>
          </p:cNvPr>
          <p:cNvPicPr>
            <a:picLocks noChangeAspect="1"/>
          </p:cNvPicPr>
          <p:nvPr/>
        </p:nvPicPr>
        <p:blipFill>
          <a:blip r:embed="rId2"/>
          <a:stretch>
            <a:fillRect/>
          </a:stretch>
        </p:blipFill>
        <p:spPr>
          <a:xfrm>
            <a:off x="1" y="-31196"/>
            <a:ext cx="12184592" cy="7041596"/>
          </a:xfrm>
          <a:prstGeom prst="rect">
            <a:avLst/>
          </a:prstGeom>
        </p:spPr>
      </p:pic>
      <p:sp>
        <p:nvSpPr>
          <p:cNvPr id="3" name="İçerik Yer Tutucusu 2">
            <a:extLst>
              <a:ext uri="{FF2B5EF4-FFF2-40B4-BE49-F238E27FC236}">
                <a16:creationId xmlns:a16="http://schemas.microsoft.com/office/drawing/2014/main" id="{F819EC36-F767-DE55-F830-B09FF112E46D}"/>
              </a:ext>
            </a:extLst>
          </p:cNvPr>
          <p:cNvSpPr>
            <a:spLocks noGrp="1"/>
          </p:cNvSpPr>
          <p:nvPr>
            <p:ph idx="1"/>
          </p:nvPr>
        </p:nvSpPr>
        <p:spPr>
          <a:xfrm>
            <a:off x="181490" y="3774419"/>
            <a:ext cx="11774536" cy="3083581"/>
          </a:xfrm>
        </p:spPr>
        <p:txBody>
          <a:bodyPr>
            <a:noAutofit/>
          </a:bodyPr>
          <a:lstStyle/>
          <a:p>
            <a:pPr algn="just">
              <a:lnSpc>
                <a:spcPct val="150000"/>
              </a:lnSpc>
            </a:pPr>
            <a:r>
              <a:rPr lang="tr-TR" sz="2800" dirty="0">
                <a:solidFill>
                  <a:schemeClr val="bg1"/>
                </a:solidFill>
              </a:rPr>
              <a:t>Bir bölge ya da yöre ekoturizme açılmadan önce mutlaka planlama yapılmalıdır. Bu planlama; gelişmenin sadece ekonomik boyutunu değil, aynı zamanda yörenin ekolojik, </a:t>
            </a:r>
            <a:r>
              <a:rPr lang="tr-TR" sz="2800" dirty="0" err="1">
                <a:solidFill>
                  <a:schemeClr val="bg1"/>
                </a:solidFill>
              </a:rPr>
              <a:t>sosyo</a:t>
            </a:r>
            <a:r>
              <a:rPr lang="tr-TR" sz="2800" dirty="0">
                <a:solidFill>
                  <a:schemeClr val="bg1"/>
                </a:solidFill>
              </a:rPr>
              <a:t>-kültürel özelliklerini ve diğer sektörlerini de dikkate alacak, yerel halkı bu gelişme süresince aktif olarak dahil edecek bütüncül bir planlama olmalıdır.</a:t>
            </a:r>
          </a:p>
        </p:txBody>
      </p:sp>
    </p:spTree>
    <p:extLst>
      <p:ext uri="{BB962C8B-B14F-4D97-AF65-F5344CB8AC3E}">
        <p14:creationId xmlns:p14="http://schemas.microsoft.com/office/powerpoint/2010/main" val="33391901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1034EC-A157-B07C-A042-64D05CBAD39A}"/>
              </a:ext>
            </a:extLst>
          </p:cNvPr>
          <p:cNvSpPr>
            <a:spLocks noGrp="1"/>
          </p:cNvSpPr>
          <p:nvPr>
            <p:ph type="title"/>
          </p:nvPr>
        </p:nvSpPr>
        <p:spPr>
          <a:xfrm>
            <a:off x="457200" y="343584"/>
            <a:ext cx="7978877" cy="905113"/>
          </a:xfrm>
        </p:spPr>
        <p:txBody>
          <a:bodyPr/>
          <a:lstStyle/>
          <a:p>
            <a:r>
              <a:rPr lang="tr-TR" dirty="0"/>
              <a:t>KAYNAKLAR</a:t>
            </a:r>
          </a:p>
        </p:txBody>
      </p:sp>
      <p:sp>
        <p:nvSpPr>
          <p:cNvPr id="3" name="İçerik Yer Tutucusu 2">
            <a:extLst>
              <a:ext uri="{FF2B5EF4-FFF2-40B4-BE49-F238E27FC236}">
                <a16:creationId xmlns:a16="http://schemas.microsoft.com/office/drawing/2014/main" id="{E940EF27-F221-7C0C-3BFF-88661146DC24}"/>
              </a:ext>
            </a:extLst>
          </p:cNvPr>
          <p:cNvSpPr>
            <a:spLocks noGrp="1"/>
          </p:cNvSpPr>
          <p:nvPr>
            <p:ph idx="1"/>
          </p:nvPr>
        </p:nvSpPr>
        <p:spPr>
          <a:xfrm>
            <a:off x="457200" y="1809135"/>
            <a:ext cx="7890387" cy="4367828"/>
          </a:xfrm>
        </p:spPr>
        <p:txBody>
          <a:bodyPr>
            <a:normAutofit/>
          </a:bodyPr>
          <a:lstStyle/>
          <a:p>
            <a:pPr algn="just">
              <a:lnSpc>
                <a:spcPct val="150000"/>
              </a:lnSpc>
            </a:pPr>
            <a:r>
              <a:rPr lang="tr-TR" dirty="0"/>
              <a:t>Demir, C., Çevirgen, A., 2006. Ekoturizm Yönetimi, Nobel Yayın Dağıtım, Yayın No: 859, 1. Baskı</a:t>
            </a:r>
          </a:p>
          <a:p>
            <a:pPr lvl="0" fontAlgn="base"/>
            <a:r>
              <a:rPr lang="en-US" dirty="0"/>
              <a:t>Dallen J. Timothy, ' 'Participatory Planning a View of Tourism in Indonesia", Annals Of Tourism Research, Volume: 26, Issue: 2, March 1999, pp.371-399.</a:t>
            </a:r>
            <a:endParaRPr lang="tr-TR"/>
          </a:p>
          <a:p>
            <a:pPr algn="just">
              <a:lnSpc>
                <a:spcPct val="150000"/>
              </a:lnSpc>
            </a:pPr>
            <a:r>
              <a:rPr lang="tr-TR"/>
              <a:t>Wood</a:t>
            </a:r>
            <a:r>
              <a:rPr lang="tr-TR" dirty="0"/>
              <a:t>, M.E., 2002. </a:t>
            </a:r>
            <a:r>
              <a:rPr lang="tr-TR" dirty="0" err="1"/>
              <a:t>Ecoturism</a:t>
            </a:r>
            <a:r>
              <a:rPr lang="tr-TR" dirty="0"/>
              <a:t>: </a:t>
            </a:r>
            <a:r>
              <a:rPr lang="tr-TR" dirty="0" err="1"/>
              <a:t>Principles</a:t>
            </a:r>
            <a:r>
              <a:rPr lang="tr-TR" dirty="0"/>
              <a:t>, </a:t>
            </a:r>
            <a:r>
              <a:rPr lang="tr-TR" dirty="0" err="1"/>
              <a:t>Practices</a:t>
            </a:r>
            <a:r>
              <a:rPr lang="tr-TR" dirty="0"/>
              <a:t> </a:t>
            </a:r>
            <a:r>
              <a:rPr lang="tr-TR" dirty="0" err="1"/>
              <a:t>and</a:t>
            </a:r>
            <a:r>
              <a:rPr lang="tr-TR" dirty="0"/>
              <a:t> </a:t>
            </a:r>
            <a:r>
              <a:rPr lang="tr-TR" dirty="0" err="1"/>
              <a:t>Policies</a:t>
            </a:r>
            <a:r>
              <a:rPr lang="tr-TR" dirty="0"/>
              <a:t> </a:t>
            </a:r>
            <a:r>
              <a:rPr lang="tr-TR" dirty="0" err="1"/>
              <a:t>for</a:t>
            </a:r>
            <a:r>
              <a:rPr lang="tr-TR" dirty="0"/>
              <a:t> </a:t>
            </a:r>
            <a:r>
              <a:rPr lang="tr-TR" dirty="0" err="1"/>
              <a:t>Sustainability</a:t>
            </a:r>
            <a:r>
              <a:rPr lang="tr-TR" dirty="0"/>
              <a:t>, United Nations Publications, UNEP, First Edition.</a:t>
            </a:r>
          </a:p>
          <a:p>
            <a:pPr lvl="0" fontAlgn="base"/>
            <a:r>
              <a:rPr lang="en-US" dirty="0"/>
              <a:t>Donald Getz and Tazim B. Jamal, "The Environment-Community Symbiosis: A Case for Collaborative Tourism Planning", </a:t>
            </a:r>
            <a:r>
              <a:rPr lang="en-US" dirty="0" err="1"/>
              <a:t>Joumal</a:t>
            </a:r>
            <a:r>
              <a:rPr lang="en-US" dirty="0"/>
              <a:t> of Sustainable Tourism, Volume: 2, Issue: 3, 1994’</a:t>
            </a:r>
            <a:r>
              <a:rPr lang="tr-TR" dirty="0"/>
              <a:t>,</a:t>
            </a:r>
            <a:r>
              <a:rPr lang="en-US" dirty="0"/>
              <a:t> 152-173.</a:t>
            </a:r>
            <a:endParaRPr lang="tr-TR" dirty="0"/>
          </a:p>
        </p:txBody>
      </p:sp>
    </p:spTree>
    <p:extLst>
      <p:ext uri="{BB962C8B-B14F-4D97-AF65-F5344CB8AC3E}">
        <p14:creationId xmlns:p14="http://schemas.microsoft.com/office/powerpoint/2010/main" val="1909486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F5A4E8-129C-E27A-373B-B861128C6EC2}"/>
              </a:ext>
            </a:extLst>
          </p:cNvPr>
          <p:cNvSpPr>
            <a:spLocks noGrp="1"/>
          </p:cNvSpPr>
          <p:nvPr>
            <p:ph type="ctrTitle"/>
          </p:nvPr>
        </p:nvSpPr>
        <p:spPr/>
        <p:txBody>
          <a:bodyPr/>
          <a:lstStyle/>
          <a:p>
            <a:r>
              <a:rPr lang="tr-TR" b="1" dirty="0"/>
              <a:t>Ekoturizmin İlkeleri</a:t>
            </a:r>
          </a:p>
        </p:txBody>
      </p:sp>
    </p:spTree>
    <p:extLst>
      <p:ext uri="{BB962C8B-B14F-4D97-AF65-F5344CB8AC3E}">
        <p14:creationId xmlns:p14="http://schemas.microsoft.com/office/powerpoint/2010/main" val="2245709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910F0E-A476-CEE5-BD8C-9B16B0D32FAF}"/>
              </a:ext>
            </a:extLst>
          </p:cNvPr>
          <p:cNvSpPr>
            <a:spLocks noGrp="1"/>
          </p:cNvSpPr>
          <p:nvPr>
            <p:ph idx="1"/>
          </p:nvPr>
        </p:nvSpPr>
        <p:spPr>
          <a:xfrm>
            <a:off x="213360" y="1244109"/>
            <a:ext cx="8075234" cy="4531043"/>
          </a:xfrm>
        </p:spPr>
        <p:txBody>
          <a:bodyPr>
            <a:normAutofit/>
          </a:bodyPr>
          <a:lstStyle/>
          <a:p>
            <a:pPr algn="just">
              <a:lnSpc>
                <a:spcPct val="150000"/>
              </a:lnSpc>
            </a:pPr>
            <a:r>
              <a:rPr lang="tr-TR" sz="2100" dirty="0"/>
              <a:t>Ekoturizm olarak adlandırılan seyahat çeşidinin çevreyi harcamadan farklı olarak çevreyi muhafaza altına alma gücü oluşturması için uygulama sırasında bazı etkenlere bağlı kalınması gerekmektedir. Bu ilkeler sosyal çevrede bulunan kültürel etkileri en aza düşürürken turizmin sosyal yararlarını en üst seviyeye eriştirmek için oluşturulmaktadır (Kahraman ve Türkay, 2014 </a:t>
            </a:r>
            <a:r>
              <a:rPr lang="tr-TR" sz="2100" dirty="0" err="1"/>
              <a:t>akt</a:t>
            </a:r>
            <a:r>
              <a:rPr lang="tr-TR" sz="2100" dirty="0"/>
              <a:t>., Kartal, 2021).</a:t>
            </a:r>
          </a:p>
        </p:txBody>
      </p:sp>
    </p:spTree>
    <p:extLst>
      <p:ext uri="{BB962C8B-B14F-4D97-AF65-F5344CB8AC3E}">
        <p14:creationId xmlns:p14="http://schemas.microsoft.com/office/powerpoint/2010/main" val="2588721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055" name="Background Fill">
            <a:extLst>
              <a:ext uri="{FF2B5EF4-FFF2-40B4-BE49-F238E27FC236}">
                <a16:creationId xmlns:a16="http://schemas.microsoft.com/office/drawing/2014/main" id="{FAFB3478-4AEC-431E-93B2-1593839C16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a:solidFill>
                <a:schemeClr val="tx1"/>
              </a:solidFill>
            </a:endParaRPr>
          </a:p>
        </p:txBody>
      </p:sp>
      <p:sp>
        <p:nvSpPr>
          <p:cNvPr id="2057" name="Color Fill">
            <a:extLst>
              <a:ext uri="{FF2B5EF4-FFF2-40B4-BE49-F238E27FC236}">
                <a16:creationId xmlns:a16="http://schemas.microsoft.com/office/drawing/2014/main" id="{A8A68745-355E-4D81-AA5F-942C71082A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sp>
        <p:nvSpPr>
          <p:cNvPr id="2059" name="Graphic 9">
            <a:extLst>
              <a:ext uri="{FF2B5EF4-FFF2-40B4-BE49-F238E27FC236}">
                <a16:creationId xmlns:a16="http://schemas.microsoft.com/office/drawing/2014/main" id="{61D32E23-CD34-4C85-8167-14669FD3E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1818" y="16444"/>
            <a:ext cx="6893328" cy="6846993"/>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rgbClr val="FFFFFF"/>
          </a:solidFill>
          <a:ln w="38100" cap="flat">
            <a:solidFill>
              <a:srgbClr val="F7F7F7"/>
            </a:solidFill>
            <a:prstDash val="solid"/>
            <a:miter/>
          </a:ln>
        </p:spPr>
        <p:txBody>
          <a:bodyPr rtlCol="0" anchor="ctr"/>
          <a:lstStyle/>
          <a:p>
            <a:endParaRPr lang="en-US" dirty="0"/>
          </a:p>
        </p:txBody>
      </p:sp>
      <p:sp>
        <p:nvSpPr>
          <p:cNvPr id="2061" name="Texture">
            <a:extLst>
              <a:ext uri="{FF2B5EF4-FFF2-40B4-BE49-F238E27FC236}">
                <a16:creationId xmlns:a16="http://schemas.microsoft.com/office/drawing/2014/main" id="{2E922E9E-A29B-4164-A634-B718A4336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3" name="İçerik Yer Tutucusu 2">
            <a:extLst>
              <a:ext uri="{FF2B5EF4-FFF2-40B4-BE49-F238E27FC236}">
                <a16:creationId xmlns:a16="http://schemas.microsoft.com/office/drawing/2014/main" id="{545F3722-6E51-5E24-F86D-89FC1C85AC0E}"/>
              </a:ext>
            </a:extLst>
          </p:cNvPr>
          <p:cNvSpPr>
            <a:spLocks noGrp="1"/>
          </p:cNvSpPr>
          <p:nvPr>
            <p:ph idx="1"/>
          </p:nvPr>
        </p:nvSpPr>
        <p:spPr>
          <a:xfrm>
            <a:off x="325545" y="1882878"/>
            <a:ext cx="4640729" cy="3887585"/>
          </a:xfrm>
        </p:spPr>
        <p:txBody>
          <a:bodyPr>
            <a:normAutofit/>
          </a:bodyPr>
          <a:lstStyle/>
          <a:p>
            <a:pPr algn="just">
              <a:lnSpc>
                <a:spcPct val="150000"/>
              </a:lnSpc>
            </a:pPr>
            <a:r>
              <a:rPr lang="tr-TR" sz="2200" dirty="0"/>
              <a:t>Ekoturizm aktivitelerine katılım sağlayan ve bu aktiviteleri gerçekleştirip tanıtımını sağlamak için Uluslararası Ekoturizm Topluluğu adı verilen kuruluşun meydana getirdiği bazı ilkeler aşağıda verilmektedir: </a:t>
            </a:r>
          </a:p>
        </p:txBody>
      </p:sp>
      <p:pic>
        <p:nvPicPr>
          <p:cNvPr id="2050" name="Picture 2" descr="Uluslararası ekoturizm derneği başarılı eko turizmcilere yönelik ödül  töreni düzenliyor - Turizm Günlüğü">
            <a:extLst>
              <a:ext uri="{FF2B5EF4-FFF2-40B4-BE49-F238E27FC236}">
                <a16:creationId xmlns:a16="http://schemas.microsoft.com/office/drawing/2014/main" id="{E5D70900-4D0C-7A63-F433-36C35342F92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529388" y="2043643"/>
            <a:ext cx="4659872" cy="29007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9595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53F1C58-D22C-CB8F-CC39-AF78BCE01183}"/>
              </a:ext>
            </a:extLst>
          </p:cNvPr>
          <p:cNvSpPr>
            <a:spLocks noGrp="1"/>
          </p:cNvSpPr>
          <p:nvPr>
            <p:ph idx="1"/>
          </p:nvPr>
        </p:nvSpPr>
        <p:spPr>
          <a:xfrm>
            <a:off x="457200" y="904568"/>
            <a:ext cx="7685037" cy="5272395"/>
          </a:xfrm>
        </p:spPr>
        <p:txBody>
          <a:bodyPr>
            <a:normAutofit/>
          </a:bodyPr>
          <a:lstStyle/>
          <a:p>
            <a:pPr algn="just">
              <a:lnSpc>
                <a:spcPct val="150000"/>
              </a:lnSpc>
            </a:pPr>
            <a:r>
              <a:rPr lang="tr-TR" dirty="0"/>
              <a:t>Fiziki, sosyal ve davranış bazlı unsurların etkinliklerini aza indirmek,</a:t>
            </a:r>
          </a:p>
          <a:p>
            <a:pPr algn="just">
              <a:lnSpc>
                <a:spcPct val="150000"/>
              </a:lnSpc>
            </a:pPr>
            <a:r>
              <a:rPr lang="tr-TR" dirty="0"/>
              <a:t>Çevresel ve kültürel olarak bir değişiklik meydana getirerek farkındalık yaratmak,</a:t>
            </a:r>
          </a:p>
          <a:p>
            <a:pPr algn="just">
              <a:lnSpc>
                <a:spcPct val="150000"/>
              </a:lnSpc>
            </a:pPr>
            <a:r>
              <a:rPr lang="tr-TR" dirty="0"/>
              <a:t>Yerli halkın sahip olduğu evleri ve ziyaret eden kişiler için olumlu tecrübeler meydana getirmek,</a:t>
            </a:r>
          </a:p>
          <a:p>
            <a:pPr algn="just">
              <a:lnSpc>
                <a:spcPct val="150000"/>
              </a:lnSpc>
            </a:pPr>
            <a:r>
              <a:rPr lang="tr-TR" dirty="0"/>
              <a:t>Ziyaretçileri içerisinde barındıran alanın çevresel ve sosyal duyarlılık seviyesini yükseltmek için tecrübelerini değerlendirmek,</a:t>
            </a:r>
          </a:p>
          <a:p>
            <a:pPr algn="just">
              <a:lnSpc>
                <a:spcPct val="150000"/>
              </a:lnSpc>
            </a:pPr>
            <a:r>
              <a:rPr lang="tr-TR" dirty="0"/>
              <a:t>Muhafaza atlına alma, yöresel halk ve özel sektör için maddi açıdan yararlar ortaya çıkartmak.</a:t>
            </a:r>
          </a:p>
        </p:txBody>
      </p:sp>
    </p:spTree>
    <p:extLst>
      <p:ext uri="{BB962C8B-B14F-4D97-AF65-F5344CB8AC3E}">
        <p14:creationId xmlns:p14="http://schemas.microsoft.com/office/powerpoint/2010/main" val="3128785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5F54385-772D-9A18-2405-CA9C20F12B77}"/>
              </a:ext>
            </a:extLst>
          </p:cNvPr>
          <p:cNvSpPr>
            <a:spLocks noGrp="1"/>
          </p:cNvSpPr>
          <p:nvPr>
            <p:ph idx="1"/>
          </p:nvPr>
        </p:nvSpPr>
        <p:spPr/>
        <p:txBody>
          <a:bodyPr/>
          <a:lstStyle/>
          <a:p>
            <a:pPr>
              <a:lnSpc>
                <a:spcPct val="150000"/>
              </a:lnSpc>
            </a:pPr>
            <a:r>
              <a:rPr lang="tr-TR" dirty="0"/>
              <a:t>Wallace yapmış olduğu araştırma çalışmasında ekoturizmin altı ilkesi olduğunu söylemiş ve bu ilkelere göre bazı göstergeler ortaya atmıştır (Çakmak, 2021):</a:t>
            </a:r>
          </a:p>
        </p:txBody>
      </p:sp>
    </p:spTree>
    <p:extLst>
      <p:ext uri="{BB962C8B-B14F-4D97-AF65-F5344CB8AC3E}">
        <p14:creationId xmlns:p14="http://schemas.microsoft.com/office/powerpoint/2010/main" val="845254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E51D9E-52B0-F041-EA4F-3C0F2C1FB0A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EC41367-0A0D-524B-0F0A-EBBAABA4E71B}"/>
              </a:ext>
            </a:extLst>
          </p:cNvPr>
          <p:cNvSpPr>
            <a:spLocks noGrp="1"/>
          </p:cNvSpPr>
          <p:nvPr>
            <p:ph idx="1"/>
          </p:nvPr>
        </p:nvSpPr>
        <p:spPr/>
        <p:txBody>
          <a:bodyPr/>
          <a:lstStyle/>
          <a:p>
            <a:pPr algn="just">
              <a:lnSpc>
                <a:spcPct val="150000"/>
              </a:lnSpc>
            </a:pPr>
            <a:r>
              <a:rPr lang="tr-TR" b="1" dirty="0"/>
              <a:t>1.Yerli halk ve çevre üzerinde negatif faktörleri düşürecek bir kullanım alanının ve yönteminin belirlenmesi.</a:t>
            </a:r>
          </a:p>
          <a:p>
            <a:pPr algn="just">
              <a:lnSpc>
                <a:spcPct val="150000"/>
              </a:lnSpc>
            </a:pPr>
            <a:r>
              <a:rPr lang="tr-TR" dirty="0"/>
              <a:t>Faktörler: Grup miktarı, arkasında iz bırakmama, turist rehberlerine yönelik verilen eğitimin şekli, bölge halkının turizme karşı tavrı, toprak kayması, su kalitesi gibi etkenlerin hepsi bir tür etki izlemesi şeklinde tanımlanabilmektedir.</a:t>
            </a:r>
          </a:p>
        </p:txBody>
      </p:sp>
    </p:spTree>
    <p:extLst>
      <p:ext uri="{BB962C8B-B14F-4D97-AF65-F5344CB8AC3E}">
        <p14:creationId xmlns:p14="http://schemas.microsoft.com/office/powerpoint/2010/main" val="2972136528"/>
      </p:ext>
    </p:extLst>
  </p:cSld>
  <p:clrMapOvr>
    <a:masterClrMapping/>
  </p:clrMapOvr>
</p:sld>
</file>

<file path=ppt/theme/theme1.xml><?xml version="1.0" encoding="utf-8"?>
<a:theme xmlns:a="http://schemas.openxmlformats.org/drawingml/2006/main" name="TropicVTI">
  <a:themeElements>
    <a:clrScheme name="Tropic">
      <a:dk1>
        <a:srgbClr val="000000"/>
      </a:dk1>
      <a:lt1>
        <a:sysClr val="window" lastClr="FFFFFF"/>
      </a:lt1>
      <a:dk2>
        <a:srgbClr val="09392F"/>
      </a:dk2>
      <a:lt2>
        <a:srgbClr val="ECF0F0"/>
      </a:lt2>
      <a:accent1>
        <a:srgbClr val="1EBE9B"/>
      </a:accent1>
      <a:accent2>
        <a:srgbClr val="FD7C7C"/>
      </a:accent2>
      <a:accent3>
        <a:srgbClr val="7DA8B5"/>
      </a:accent3>
      <a:accent4>
        <a:srgbClr val="168E74"/>
      </a:accent4>
      <a:accent5>
        <a:srgbClr val="FB7365"/>
      </a:accent5>
      <a:accent6>
        <a:srgbClr val="D39B17"/>
      </a:accent6>
      <a:hlink>
        <a:srgbClr val="EF08F7"/>
      </a:hlink>
      <a:folHlink>
        <a:srgbClr val="8477FE"/>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docProps/app.xml><?xml version="1.0" encoding="utf-8"?>
<Properties xmlns="http://schemas.openxmlformats.org/officeDocument/2006/extended-properties" xmlns:vt="http://schemas.openxmlformats.org/officeDocument/2006/docPropsVTypes">
  <Template/>
  <TotalTime>327</TotalTime>
  <Words>1268</Words>
  <Application>Microsoft Office PowerPoint</Application>
  <PresentationFormat>Geniş ekran</PresentationFormat>
  <Paragraphs>83</Paragraphs>
  <Slides>30</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30</vt:i4>
      </vt:variant>
    </vt:vector>
  </HeadingPairs>
  <TitlesOfParts>
    <vt:vector size="33" baseType="lpstr">
      <vt:lpstr>Arial</vt:lpstr>
      <vt:lpstr>Gill Sans Nova</vt:lpstr>
      <vt:lpstr>TropicVTI</vt:lpstr>
      <vt:lpstr>EKOTURİZM YÖNETİMİ VE PLANLAMASI</vt:lpstr>
      <vt:lpstr>PowerPoint Sunusu</vt:lpstr>
      <vt:lpstr>PowerPoint Sunusu</vt:lpstr>
      <vt:lpstr>Ekoturizmin İlkeleri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Etkili bir ekoturizm planlaması ile oluşabilecek olumlu sonuçlar; </vt:lpstr>
      <vt:lpstr>PowerPoint Sunusu</vt:lpstr>
      <vt:lpstr>EKOTURİZM PLANLAMASININ UNSURLARI</vt:lpstr>
      <vt:lpstr>Çevrenin korunması ve yönetimi,  </vt:lpstr>
      <vt:lpstr>Ekoturizm endüstrisinin geliştirilmesi</vt:lpstr>
      <vt:lpstr>Altyapının geliştirilmesi</vt:lpstr>
      <vt:lpstr>Toplumsal gelişme </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REVIEWER</dc:creator>
  <cp:lastModifiedBy>REVIEWER</cp:lastModifiedBy>
  <cp:revision>12</cp:revision>
  <dcterms:created xsi:type="dcterms:W3CDTF">2025-11-04T11:24:27Z</dcterms:created>
  <dcterms:modified xsi:type="dcterms:W3CDTF">2025-11-12T07:21:43Z</dcterms:modified>
</cp:coreProperties>
</file>