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2" r:id="rId3"/>
    <p:sldId id="257" r:id="rId4"/>
    <p:sldId id="340" r:id="rId5"/>
    <p:sldId id="258" r:id="rId6"/>
    <p:sldId id="332" r:id="rId7"/>
    <p:sldId id="291" r:id="rId8"/>
    <p:sldId id="292" r:id="rId9"/>
    <p:sldId id="293" r:id="rId10"/>
    <p:sldId id="343" r:id="rId11"/>
    <p:sldId id="328" r:id="rId12"/>
    <p:sldId id="324" r:id="rId13"/>
    <p:sldId id="323" r:id="rId14"/>
    <p:sldId id="326" r:id="rId15"/>
    <p:sldId id="329" r:id="rId16"/>
    <p:sldId id="271" r:id="rId17"/>
    <p:sldId id="333" r:id="rId18"/>
    <p:sldId id="330" r:id="rId19"/>
    <p:sldId id="331" r:id="rId20"/>
    <p:sldId id="327" r:id="rId21"/>
    <p:sldId id="334" r:id="rId22"/>
    <p:sldId id="335" r:id="rId23"/>
    <p:sldId id="316" r:id="rId24"/>
    <p:sldId id="317" r:id="rId25"/>
    <p:sldId id="336" r:id="rId26"/>
    <p:sldId id="337" r:id="rId27"/>
    <p:sldId id="339" r:id="rId28"/>
    <p:sldId id="259" r:id="rId29"/>
    <p:sldId id="272" r:id="rId30"/>
    <p:sldId id="260" r:id="rId31"/>
    <p:sldId id="261" r:id="rId32"/>
    <p:sldId id="269" r:id="rId33"/>
    <p:sldId id="342" r:id="rId34"/>
    <p:sldId id="263" r:id="rId35"/>
    <p:sldId id="341" r:id="rId36"/>
    <p:sldId id="264" r:id="rId37"/>
    <p:sldId id="268" r:id="rId38"/>
    <p:sldId id="27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5CD06-3714-4BCD-B58B-2FCE631100E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tr-TR"/>
        </a:p>
      </dgm:t>
    </dgm:pt>
    <dgm:pt modelId="{014421CE-EA3B-40CD-ACA3-2D789E773128}" type="pres">
      <dgm:prSet presAssocID="{A815CD06-3714-4BCD-B58B-2FCE631100EE}" presName="cycle" presStyleCnt="0">
        <dgm:presLayoutVars>
          <dgm:dir/>
          <dgm:resizeHandles val="exact"/>
        </dgm:presLayoutVars>
      </dgm:prSet>
      <dgm:spPr/>
    </dgm:pt>
  </dgm:ptLst>
  <dgm:cxnLst>
    <dgm:cxn modelId="{C2363B3B-0EEE-495C-8646-6D4E17F80A64}" type="presOf" srcId="{A815CD06-3714-4BCD-B58B-2FCE631100EE}" destId="{014421CE-EA3B-40CD-ACA3-2D789E773128}" srcOrd="0" destOrd="0" presId="urn:microsoft.com/office/officeart/2005/8/layout/cycle2"/>
  </dgm:cxnLst>
  <dgm:bg>
    <a:gradFill>
      <a:gsLst>
        <a:gs pos="45000">
          <a:schemeClr val="bg1"/>
        </a:gs>
        <a:gs pos="0">
          <a:srgbClr val="0070C0"/>
        </a:gs>
        <a:gs pos="75000">
          <a:srgbClr val="002060"/>
        </a:gs>
        <a:gs pos="100000">
          <a:schemeClr val="accent1">
            <a:tint val="23500"/>
            <a:satMod val="160000"/>
          </a:schemeClr>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3E394-AF9D-40E3-8610-043BC3CE59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EC01853-2E38-4E75-AC25-041F1BFB69D0}">
      <dgm:prSet phldrT="[Metin]"/>
      <dgm:spPr>
        <a:solidFill>
          <a:schemeClr val="tx2">
            <a:lumMod val="50000"/>
          </a:schemeClr>
        </a:solidFill>
      </dgm:spPr>
      <dgm:t>
        <a:bodyPr/>
        <a:lstStyle/>
        <a:p>
          <a:r>
            <a:rPr lang="tr-TR" dirty="0"/>
            <a:t>KIZILIRMAK DELTASI</a:t>
          </a:r>
        </a:p>
      </dgm:t>
    </dgm:pt>
    <dgm:pt modelId="{6AF371C8-1F12-4705-A7A1-A261590BAD03}" type="parTrans" cxnId="{5A30B88F-B087-40BC-BEA9-6907FAC624B4}">
      <dgm:prSet/>
      <dgm:spPr/>
      <dgm:t>
        <a:bodyPr/>
        <a:lstStyle/>
        <a:p>
          <a:endParaRPr lang="tr-TR"/>
        </a:p>
      </dgm:t>
    </dgm:pt>
    <dgm:pt modelId="{BC1AB733-2372-4860-8926-53400C2F1FD9}" type="sibTrans" cxnId="{5A30B88F-B087-40BC-BEA9-6907FAC624B4}">
      <dgm:prSet/>
      <dgm:spPr/>
      <dgm:t>
        <a:bodyPr/>
        <a:lstStyle/>
        <a:p>
          <a:endParaRPr lang="tr-TR"/>
        </a:p>
      </dgm:t>
    </dgm:pt>
    <dgm:pt modelId="{E0B3C198-C2CF-4A9F-A822-C75DA31080A3}" type="pres">
      <dgm:prSet presAssocID="{D843E394-AF9D-40E3-8610-043BC3CE5910}" presName="linear" presStyleCnt="0">
        <dgm:presLayoutVars>
          <dgm:animLvl val="lvl"/>
          <dgm:resizeHandles val="exact"/>
        </dgm:presLayoutVars>
      </dgm:prSet>
      <dgm:spPr/>
    </dgm:pt>
    <dgm:pt modelId="{3D1108A6-85C5-4A21-8179-85DD751F5FCB}" type="pres">
      <dgm:prSet presAssocID="{2EC01853-2E38-4E75-AC25-041F1BFB69D0}" presName="parentText" presStyleLbl="node1" presStyleIdx="0" presStyleCnt="1" custLinFactNeighborX="2603" custLinFactNeighborY="12172">
        <dgm:presLayoutVars>
          <dgm:chMax val="0"/>
          <dgm:bulletEnabled val="1"/>
        </dgm:presLayoutVars>
      </dgm:prSet>
      <dgm:spPr/>
    </dgm:pt>
  </dgm:ptLst>
  <dgm:cxnLst>
    <dgm:cxn modelId="{22674626-98FB-4BB0-B640-767E4312F4DB}" type="presOf" srcId="{D843E394-AF9D-40E3-8610-043BC3CE5910}" destId="{E0B3C198-C2CF-4A9F-A822-C75DA31080A3}" srcOrd="0" destOrd="0" presId="urn:microsoft.com/office/officeart/2005/8/layout/vList2"/>
    <dgm:cxn modelId="{5A30B88F-B087-40BC-BEA9-6907FAC624B4}" srcId="{D843E394-AF9D-40E3-8610-043BC3CE5910}" destId="{2EC01853-2E38-4E75-AC25-041F1BFB69D0}" srcOrd="0" destOrd="0" parTransId="{6AF371C8-1F12-4705-A7A1-A261590BAD03}" sibTransId="{BC1AB733-2372-4860-8926-53400C2F1FD9}"/>
    <dgm:cxn modelId="{EC1345A5-D8B1-4D7E-88C2-E02AE1011E85}" type="presOf" srcId="{2EC01853-2E38-4E75-AC25-041F1BFB69D0}" destId="{3D1108A6-85C5-4A21-8179-85DD751F5FCB}" srcOrd="0" destOrd="0" presId="urn:microsoft.com/office/officeart/2005/8/layout/vList2"/>
    <dgm:cxn modelId="{EE83D3A4-FA99-4DA3-9FEE-EC37DB9A5448}" type="presParOf" srcId="{E0B3C198-C2CF-4A9F-A822-C75DA31080A3}" destId="{3D1108A6-85C5-4A21-8179-85DD751F5FCB}"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108A6-85C5-4A21-8179-85DD751F5FCB}">
      <dsp:nvSpPr>
        <dsp:cNvPr id="0" name=""/>
        <dsp:cNvSpPr/>
      </dsp:nvSpPr>
      <dsp:spPr>
        <a:xfrm>
          <a:off x="0" y="433440"/>
          <a:ext cx="8341826" cy="1482974"/>
        </a:xfrm>
        <a:prstGeom prst="roundRect">
          <a:avLst/>
        </a:prstGeom>
        <a:solidFill>
          <a:schemeClr val="tx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tr-TR" sz="6500" kern="1200" dirty="0"/>
            <a:t>KIZILIRMAK DELTASI</a:t>
          </a:r>
        </a:p>
      </dsp:txBody>
      <dsp:txXfrm>
        <a:off x="72393" y="505833"/>
        <a:ext cx="8197040" cy="133818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2A4B63F9-5D85-460A-8B63-F96C69913812}"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425596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2222638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4168102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8517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823597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2A4B63F9-5D85-460A-8B63-F96C69913812}" type="datetimeFigureOut">
              <a:rPr lang="tr-TR" smtClean="0"/>
              <a:t>17.12.2025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3930330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2A4B63F9-5D85-460A-8B63-F96C69913812}" type="datetimeFigureOut">
              <a:rPr lang="tr-TR" smtClean="0"/>
              <a:t>17.12.2025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77577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A4B63F9-5D85-460A-8B63-F96C69913812}"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266611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A4B63F9-5D85-460A-8B63-F96C69913812}"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2277706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en-US"/>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3779FB1-E451-6F6A-FE12-573B44BF48B8}"/>
              </a:ext>
            </a:extLst>
          </p:cNvPr>
          <p:cNvSpPr>
            <a:spLocks noGrp="1"/>
          </p:cNvSpPr>
          <p:nvPr>
            <p:ph type="dt" sz="half" idx="10"/>
          </p:nvPr>
        </p:nvSpPr>
        <p:spPr/>
        <p:txBody>
          <a:bodyPr/>
          <a:lstStyle>
            <a:lvl1pPr>
              <a:defRPr/>
            </a:lvl1pPr>
          </a:lstStyle>
          <a:p>
            <a:pPr>
              <a:defRPr/>
            </a:pPr>
            <a:fld id="{5C1F7A88-3842-48DF-A043-9E2619307EBA}" type="datetimeFigureOut">
              <a:rPr lang="tr-TR"/>
              <a:pPr>
                <a:defRPr/>
              </a:pPr>
              <a:t>17.12.2025</a:t>
            </a:fld>
            <a:endParaRPr lang="tr-TR"/>
          </a:p>
        </p:txBody>
      </p:sp>
      <p:sp>
        <p:nvSpPr>
          <p:cNvPr id="5" name="Altbilgi Yer Tutucusu 4">
            <a:extLst>
              <a:ext uri="{FF2B5EF4-FFF2-40B4-BE49-F238E27FC236}">
                <a16:creationId xmlns:a16="http://schemas.microsoft.com/office/drawing/2014/main" id="{96614245-4019-FED6-C327-5FAA73708691}"/>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BA56AEBB-3237-E83A-F5CF-C0A553F5991B}"/>
              </a:ext>
            </a:extLst>
          </p:cNvPr>
          <p:cNvSpPr>
            <a:spLocks noGrp="1"/>
          </p:cNvSpPr>
          <p:nvPr>
            <p:ph type="sldNum" sz="quarter" idx="12"/>
          </p:nvPr>
        </p:nvSpPr>
        <p:spPr/>
        <p:txBody>
          <a:bodyPr/>
          <a:lstStyle>
            <a:lvl1pPr>
              <a:defRPr/>
            </a:lvl1pPr>
          </a:lstStyle>
          <a:p>
            <a:fld id="{DC41C175-E4AE-46DB-82ED-E7DF91715482}" type="slidenum">
              <a:rPr lang="tr-TR" altLang="tr-TR"/>
              <a:pPr/>
              <a:t>‹#›</a:t>
            </a:fld>
            <a:endParaRPr lang="tr-TR" altLang="tr-TR"/>
          </a:p>
        </p:txBody>
      </p:sp>
    </p:spTree>
    <p:extLst>
      <p:ext uri="{BB962C8B-B14F-4D97-AF65-F5344CB8AC3E}">
        <p14:creationId xmlns:p14="http://schemas.microsoft.com/office/powerpoint/2010/main" val="497152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457200" y="277813"/>
            <a:ext cx="8229600" cy="1139825"/>
          </a:xfrm>
        </p:spPr>
        <p:txBody>
          <a:bodyPr/>
          <a:lstStyle/>
          <a:p>
            <a:r>
              <a:rPr lang="tr-TR"/>
              <a:t>Asıl başlık stili için tıklatın</a:t>
            </a:r>
          </a:p>
        </p:txBody>
      </p:sp>
      <p:sp>
        <p:nvSpPr>
          <p:cNvPr id="3" name="2 İçerik Yer Tutucusu"/>
          <p:cNvSpPr>
            <a:spLocks noGrp="1"/>
          </p:cNvSpPr>
          <p:nvPr>
            <p:ph sz="quarter" idx="1"/>
          </p:nvPr>
        </p:nvSpPr>
        <p:spPr>
          <a:xfrm>
            <a:off x="457200" y="1600200"/>
            <a:ext cx="40386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quarter" idx="2"/>
          </p:nvPr>
        </p:nvSpPr>
        <p:spPr>
          <a:xfrm>
            <a:off x="4648200" y="1600200"/>
            <a:ext cx="4038600" cy="21859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İçerik Yer Tutucusu"/>
          <p:cNvSpPr>
            <a:spLocks noGrp="1"/>
          </p:cNvSpPr>
          <p:nvPr>
            <p:ph sz="quarter" idx="3"/>
          </p:nvPr>
        </p:nvSpPr>
        <p:spPr>
          <a:xfrm>
            <a:off x="457200" y="3938588"/>
            <a:ext cx="40386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İçerik Yer Tutucusu"/>
          <p:cNvSpPr>
            <a:spLocks noGrp="1"/>
          </p:cNvSpPr>
          <p:nvPr>
            <p:ph sz="quarter" idx="4"/>
          </p:nvPr>
        </p:nvSpPr>
        <p:spPr>
          <a:xfrm>
            <a:off x="4648200" y="3938588"/>
            <a:ext cx="4038600" cy="218757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69">
            <a:extLst>
              <a:ext uri="{FF2B5EF4-FFF2-40B4-BE49-F238E27FC236}">
                <a16:creationId xmlns:a16="http://schemas.microsoft.com/office/drawing/2014/main" id="{9AE03353-FD61-13B7-79ED-C12A28A5D789}"/>
              </a:ext>
            </a:extLst>
          </p:cNvPr>
          <p:cNvSpPr>
            <a:spLocks noGrp="1" noChangeArrowheads="1"/>
          </p:cNvSpPr>
          <p:nvPr>
            <p:ph type="dt" sz="half" idx="10"/>
          </p:nvPr>
        </p:nvSpPr>
        <p:spPr/>
        <p:txBody>
          <a:bodyPr/>
          <a:lstStyle>
            <a:lvl1pPr>
              <a:defRPr/>
            </a:lvl1pPr>
          </a:lstStyle>
          <a:p>
            <a:pPr>
              <a:defRPr/>
            </a:pPr>
            <a:endParaRPr lang="tr-TR"/>
          </a:p>
        </p:txBody>
      </p:sp>
      <p:sp>
        <p:nvSpPr>
          <p:cNvPr id="8" name="Rectangle 70">
            <a:extLst>
              <a:ext uri="{FF2B5EF4-FFF2-40B4-BE49-F238E27FC236}">
                <a16:creationId xmlns:a16="http://schemas.microsoft.com/office/drawing/2014/main" id="{1740FAEF-CF0D-58BD-0C9A-0B9983278127}"/>
              </a:ext>
            </a:extLst>
          </p:cNvPr>
          <p:cNvSpPr>
            <a:spLocks noGrp="1" noChangeArrowheads="1"/>
          </p:cNvSpPr>
          <p:nvPr>
            <p:ph type="ftr" sz="quarter" idx="11"/>
          </p:nvPr>
        </p:nvSpPr>
        <p:spPr/>
        <p:txBody>
          <a:bodyPr/>
          <a:lstStyle>
            <a:lvl1pPr>
              <a:defRPr/>
            </a:lvl1pPr>
          </a:lstStyle>
          <a:p>
            <a:pPr>
              <a:defRPr/>
            </a:pPr>
            <a:endParaRPr lang="tr-TR"/>
          </a:p>
        </p:txBody>
      </p:sp>
      <p:sp>
        <p:nvSpPr>
          <p:cNvPr id="9" name="Rectangle 71">
            <a:extLst>
              <a:ext uri="{FF2B5EF4-FFF2-40B4-BE49-F238E27FC236}">
                <a16:creationId xmlns:a16="http://schemas.microsoft.com/office/drawing/2014/main" id="{9AE9859A-57AF-87DC-1CD9-06415A2EEBA1}"/>
              </a:ext>
            </a:extLst>
          </p:cNvPr>
          <p:cNvSpPr>
            <a:spLocks noGrp="1" noChangeArrowheads="1"/>
          </p:cNvSpPr>
          <p:nvPr>
            <p:ph type="sldNum" sz="quarter" idx="12"/>
          </p:nvPr>
        </p:nvSpPr>
        <p:spPr/>
        <p:txBody>
          <a:bodyPr/>
          <a:lstStyle>
            <a:lvl1pPr>
              <a:defRPr/>
            </a:lvl1pPr>
          </a:lstStyle>
          <a:p>
            <a:fld id="{BFA276EA-D3A8-41FE-983B-898B7D34EAA6}" type="slidenum">
              <a:rPr lang="tr-TR" altLang="tr-TR"/>
              <a:pPr/>
              <a:t>‹#›</a:t>
            </a:fld>
            <a:endParaRPr lang="tr-TR" altLang="tr-TR"/>
          </a:p>
        </p:txBody>
      </p:sp>
    </p:spTree>
    <p:extLst>
      <p:ext uri="{BB962C8B-B14F-4D97-AF65-F5344CB8AC3E}">
        <p14:creationId xmlns:p14="http://schemas.microsoft.com/office/powerpoint/2010/main" val="397485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A4B63F9-5D85-460A-8B63-F96C69913812}"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291791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2A4B63F9-5D85-460A-8B63-F96C69913812}" type="datetimeFigureOut">
              <a:rPr lang="tr-TR" smtClean="0"/>
              <a:t>17.12.2025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100819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67773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685331" y="3051013"/>
            <a:ext cx="3829520"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4629150" y="3051013"/>
            <a:ext cx="3829051"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2A4B63F9-5D85-460A-8B63-F96C69913812}" type="datetimeFigureOut">
              <a:rPr lang="tr-TR" smtClean="0"/>
              <a:t>17.12.2025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371033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2A4B63F9-5D85-460A-8B63-F96C69913812}" type="datetimeFigureOut">
              <a:rPr lang="tr-TR" smtClean="0"/>
              <a:t>17.12.2025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3389894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2A4B63F9-5D85-460A-8B63-F96C69913812}" type="datetimeFigureOut">
              <a:rPr lang="tr-TR" smtClean="0"/>
              <a:t>17.12.2025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276358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1432653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2A4B63F9-5D85-460A-8B63-F96C69913812}" type="datetimeFigureOut">
              <a:rPr lang="tr-TR" smtClean="0"/>
              <a:t>17.12.2025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93954860-1AB9-496E-95A6-4820328EC56B}" type="slidenum">
              <a:rPr lang="tr-TR" smtClean="0"/>
              <a:t>‹#›</a:t>
            </a:fld>
            <a:endParaRPr lang="tr-TR"/>
          </a:p>
        </p:txBody>
      </p:sp>
    </p:spTree>
    <p:extLst>
      <p:ext uri="{BB962C8B-B14F-4D97-AF65-F5344CB8AC3E}">
        <p14:creationId xmlns:p14="http://schemas.microsoft.com/office/powerpoint/2010/main" val="104242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100000">
              <a:srgbClr val="002060"/>
            </a:gs>
          </a:gsLst>
          <a:lin ang="5400000" scaled="0"/>
          <a:tileRect/>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2A4B63F9-5D85-460A-8B63-F96C69913812}" type="datetimeFigureOut">
              <a:rPr lang="tr-TR" smtClean="0"/>
              <a:t>17.12.2025</a:t>
            </a:fld>
            <a:endParaRPr lang="tr-T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93954860-1AB9-496E-95A6-4820328EC56B}" type="slidenum">
              <a:rPr lang="tr-TR" smtClean="0"/>
              <a:t>‹#›</a:t>
            </a:fld>
            <a:endParaRPr lang="tr-TR"/>
          </a:p>
        </p:txBody>
      </p:sp>
    </p:spTree>
    <p:extLst>
      <p:ext uri="{BB962C8B-B14F-4D97-AF65-F5344CB8AC3E}">
        <p14:creationId xmlns:p14="http://schemas.microsoft.com/office/powerpoint/2010/main" val="8340149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jpeg"/><Relationship Id="rId3" Type="http://schemas.openxmlformats.org/officeDocument/2006/relationships/diagramLayout" Target="../diagrams/layout1.xml"/><Relationship Id="rId7" Type="http://schemas.openxmlformats.org/officeDocument/2006/relationships/image" Target="../media/image9.emf"/><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C358B7-D320-5B92-64D7-AEFC2D677AEA}"/>
              </a:ext>
            </a:extLst>
          </p:cNvPr>
          <p:cNvSpPr>
            <a:spLocks noGrp="1"/>
          </p:cNvSpPr>
          <p:nvPr>
            <p:ph type="ctrTitle"/>
          </p:nvPr>
        </p:nvSpPr>
        <p:spPr>
          <a:xfrm>
            <a:off x="1313258" y="1300786"/>
            <a:ext cx="7063825" cy="2509213"/>
          </a:xfrm>
        </p:spPr>
        <p:txBody>
          <a:bodyPr>
            <a:normAutofit fontScale="90000"/>
          </a:bodyPr>
          <a:lstStyle/>
          <a:p>
            <a:r>
              <a:rPr lang="tr-TR" b="1" dirty="0">
                <a:solidFill>
                  <a:schemeClr val="bg1"/>
                </a:solidFill>
              </a:rPr>
              <a:t>Ekoturizm Uygulamaları ve Proje Tasarımı</a:t>
            </a:r>
            <a:br>
              <a:rPr lang="tr-TR" b="1" dirty="0">
                <a:solidFill>
                  <a:schemeClr val="bg1"/>
                </a:solidFill>
              </a:rPr>
            </a:br>
            <a:br>
              <a:rPr lang="tr-TR" b="1" dirty="0">
                <a:solidFill>
                  <a:schemeClr val="bg1"/>
                </a:solidFill>
              </a:rPr>
            </a:br>
            <a:r>
              <a:rPr lang="tr-TR" b="1" dirty="0">
                <a:solidFill>
                  <a:schemeClr val="bg1"/>
                </a:solidFill>
              </a:rPr>
              <a:t>13. HAFTA</a:t>
            </a:r>
          </a:p>
        </p:txBody>
      </p:sp>
      <p:sp>
        <p:nvSpPr>
          <p:cNvPr id="3" name="Alt Başlık 2">
            <a:extLst>
              <a:ext uri="{FF2B5EF4-FFF2-40B4-BE49-F238E27FC236}">
                <a16:creationId xmlns:a16="http://schemas.microsoft.com/office/drawing/2014/main" id="{539A58FA-C277-89F4-EB76-316D64B7A152}"/>
              </a:ext>
            </a:extLst>
          </p:cNvPr>
          <p:cNvSpPr>
            <a:spLocks noGrp="1"/>
          </p:cNvSpPr>
          <p:nvPr>
            <p:ph type="subTitle" idx="1"/>
          </p:nvPr>
        </p:nvSpPr>
        <p:spPr>
          <a:xfrm>
            <a:off x="1091381" y="4345858"/>
            <a:ext cx="6739360" cy="911942"/>
          </a:xfrm>
        </p:spPr>
        <p:txBody>
          <a:bodyPr>
            <a:normAutofit fontScale="55000" lnSpcReduction="20000"/>
          </a:bodyPr>
          <a:lstStyle/>
          <a:p>
            <a:endParaRPr lang="tr-TR" dirty="0"/>
          </a:p>
          <a:p>
            <a:r>
              <a:rPr lang="tr-TR" sz="5200" b="1" dirty="0">
                <a:solidFill>
                  <a:schemeClr val="bg1"/>
                </a:solidFill>
              </a:rPr>
              <a:t>Doç. Dr. Melek ÖZPİÇAK</a:t>
            </a:r>
          </a:p>
        </p:txBody>
      </p:sp>
    </p:spTree>
    <p:extLst>
      <p:ext uri="{BB962C8B-B14F-4D97-AF65-F5344CB8AC3E}">
        <p14:creationId xmlns:p14="http://schemas.microsoft.com/office/powerpoint/2010/main" val="3017424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B3C340-1482-5769-AE52-47A62D935A63}"/>
              </a:ext>
            </a:extLst>
          </p:cNvPr>
          <p:cNvSpPr>
            <a:spLocks noGrp="1"/>
          </p:cNvSpPr>
          <p:nvPr>
            <p:ph type="title"/>
          </p:nvPr>
        </p:nvSpPr>
        <p:spPr/>
        <p:txBody>
          <a:bodyPr/>
          <a:lstStyle/>
          <a:p>
            <a:endParaRPr lang="tr-TR"/>
          </a:p>
        </p:txBody>
      </p:sp>
      <p:sp>
        <p:nvSpPr>
          <p:cNvPr id="5" name="Metin kutusu 4">
            <a:extLst>
              <a:ext uri="{FF2B5EF4-FFF2-40B4-BE49-F238E27FC236}">
                <a16:creationId xmlns:a16="http://schemas.microsoft.com/office/drawing/2014/main" id="{69FC639A-3C7A-9163-E375-71E9CB4A2ECD}"/>
              </a:ext>
            </a:extLst>
          </p:cNvPr>
          <p:cNvSpPr txBox="1"/>
          <p:nvPr/>
        </p:nvSpPr>
        <p:spPr>
          <a:xfrm>
            <a:off x="943897" y="2765011"/>
            <a:ext cx="6990736" cy="1569660"/>
          </a:xfrm>
          <a:prstGeom prst="rect">
            <a:avLst/>
          </a:prstGeom>
          <a:solidFill>
            <a:schemeClr val="accent5"/>
          </a:solidFill>
        </p:spPr>
        <p:txBody>
          <a:bodyPr wrap="square">
            <a:spAutoFit/>
          </a:bodyPr>
          <a:lstStyle/>
          <a:p>
            <a:pPr algn="ctr"/>
            <a:r>
              <a:rPr lang="it-IT" sz="4800" b="0" i="0" dirty="0">
                <a:solidFill>
                  <a:schemeClr val="bg1"/>
                </a:solidFill>
                <a:effectLst/>
                <a:latin typeface="PT Serif" panose="020A0603040505020204" pitchFamily="18" charset="-94"/>
              </a:rPr>
              <a:t>UNESCO Dünya Miras Geçici Listesi</a:t>
            </a:r>
            <a:endParaRPr lang="tr-TR" sz="4800" dirty="0">
              <a:solidFill>
                <a:schemeClr val="bg1"/>
              </a:solidFill>
            </a:endParaRPr>
          </a:p>
        </p:txBody>
      </p:sp>
    </p:spTree>
    <p:extLst>
      <p:ext uri="{BB962C8B-B14F-4D97-AF65-F5344CB8AC3E}">
        <p14:creationId xmlns:p14="http://schemas.microsoft.com/office/powerpoint/2010/main" val="1007141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9C16FB6-CF2B-43FD-3A95-417D554172F7}"/>
              </a:ext>
            </a:extLst>
          </p:cNvPr>
          <p:cNvSpPr>
            <a:spLocks noGrp="1"/>
          </p:cNvSpPr>
          <p:nvPr>
            <p:ph idx="1"/>
          </p:nvPr>
        </p:nvSpPr>
        <p:spPr>
          <a:xfrm>
            <a:off x="395288" y="1268413"/>
            <a:ext cx="8291512" cy="5076825"/>
          </a:xfrm>
        </p:spPr>
        <p:txBody>
          <a:bodyPr>
            <a:normAutofit/>
          </a:bodyPr>
          <a:lstStyle/>
          <a:p>
            <a:pPr marL="411480" algn="just" fontAlgn="auto">
              <a:lnSpc>
                <a:spcPct val="150000"/>
              </a:lnSpc>
              <a:spcAft>
                <a:spcPts val="0"/>
              </a:spcAft>
              <a:buFont typeface="Wingdings"/>
              <a:buChar char=""/>
              <a:defRPr/>
            </a:pPr>
            <a:r>
              <a:rPr lang="tr-TR" dirty="0">
                <a:solidFill>
                  <a:schemeClr val="bg1"/>
                </a:solidFill>
              </a:rPr>
              <a:t>D</a:t>
            </a:r>
            <a:r>
              <a:rPr lang="tr-TR" cap="none" dirty="0">
                <a:solidFill>
                  <a:schemeClr val="bg1"/>
                </a:solidFill>
              </a:rPr>
              <a:t>elta ovası, denizden güneye doğru basamaklar halinde yükselmektedir. Deltanın gerisinde, Kızılırmak nehrinin her iki kenarında yay şeklinde uzanan ve yükseklikleri 600 – 800 metreye varan Kuzey Anadolu dağlarının ilk sırasını oluşturan platolar, daha geride ise 1000 – 1500 metre yüksekliğindeki dağlar yer almaktadır (Samsun İl Çevre Raporu, 2014).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F4F6E94-9E17-B16C-2588-AF620DD39150}"/>
              </a:ext>
            </a:extLst>
          </p:cNvPr>
          <p:cNvSpPr>
            <a:spLocks noGrp="1"/>
          </p:cNvSpPr>
          <p:nvPr>
            <p:ph type="title"/>
          </p:nvPr>
        </p:nvSpPr>
        <p:spPr/>
        <p:txBody>
          <a:bodyPr/>
          <a:lstStyle/>
          <a:p>
            <a:pPr fontAlgn="auto">
              <a:spcAft>
                <a:spcPts val="0"/>
              </a:spcAft>
              <a:defRPr/>
            </a:pPr>
            <a:endParaRPr lang="tr-TR">
              <a:solidFill>
                <a:schemeClr val="tx2">
                  <a:satMod val="200000"/>
                </a:schemeClr>
              </a:solidFill>
            </a:endParaRPr>
          </a:p>
        </p:txBody>
      </p:sp>
      <p:sp>
        <p:nvSpPr>
          <p:cNvPr id="19459" name="İçerik Yer Tutucusu 2">
            <a:extLst>
              <a:ext uri="{FF2B5EF4-FFF2-40B4-BE49-F238E27FC236}">
                <a16:creationId xmlns:a16="http://schemas.microsoft.com/office/drawing/2014/main" id="{E4331A43-CD25-ECFB-0860-6DCEDA2C9248}"/>
              </a:ext>
            </a:extLst>
          </p:cNvPr>
          <p:cNvSpPr>
            <a:spLocks noGrp="1"/>
          </p:cNvSpPr>
          <p:nvPr>
            <p:ph idx="1"/>
          </p:nvPr>
        </p:nvSpPr>
        <p:spPr/>
        <p:txBody>
          <a:bodyPr/>
          <a:lstStyle/>
          <a:p>
            <a:endParaRPr lang="tr-TR" altLang="tr-TR"/>
          </a:p>
        </p:txBody>
      </p:sp>
      <p:pic>
        <p:nvPicPr>
          <p:cNvPr id="19460" name="Picture 4" descr="C:\Documents and Settings\Uğurlu\Desktop\776px-Samsun_districts.png">
            <a:extLst>
              <a:ext uri="{FF2B5EF4-FFF2-40B4-BE49-F238E27FC236}">
                <a16:creationId xmlns:a16="http://schemas.microsoft.com/office/drawing/2014/main" id="{33153568-FF3E-B69D-E6B7-DCBBD8DAF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738"/>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F52E8EA-4007-E57D-A09F-7F2933FEF224}"/>
              </a:ext>
            </a:extLst>
          </p:cNvPr>
          <p:cNvSpPr>
            <a:spLocks noGrp="1"/>
          </p:cNvSpPr>
          <p:nvPr>
            <p:ph type="title"/>
          </p:nvPr>
        </p:nvSpPr>
        <p:spPr/>
        <p:txBody>
          <a:bodyPr/>
          <a:lstStyle/>
          <a:p>
            <a:pPr fontAlgn="auto">
              <a:spcAft>
                <a:spcPts val="0"/>
              </a:spcAft>
              <a:defRPr/>
            </a:pPr>
            <a:endParaRPr lang="tr-TR">
              <a:solidFill>
                <a:schemeClr val="tx2">
                  <a:satMod val="200000"/>
                </a:schemeClr>
              </a:solidFill>
            </a:endParaRPr>
          </a:p>
        </p:txBody>
      </p:sp>
      <p:sp>
        <p:nvSpPr>
          <p:cNvPr id="20483" name="İçerik Yer Tutucusu 2">
            <a:extLst>
              <a:ext uri="{FF2B5EF4-FFF2-40B4-BE49-F238E27FC236}">
                <a16:creationId xmlns:a16="http://schemas.microsoft.com/office/drawing/2014/main" id="{4F4AC1C9-1BC9-EA39-4E6A-39B552DBF1D0}"/>
              </a:ext>
            </a:extLst>
          </p:cNvPr>
          <p:cNvSpPr>
            <a:spLocks noGrp="1"/>
          </p:cNvSpPr>
          <p:nvPr>
            <p:ph idx="1"/>
          </p:nvPr>
        </p:nvSpPr>
        <p:spPr/>
        <p:txBody>
          <a:bodyPr/>
          <a:lstStyle/>
          <a:p>
            <a:endParaRPr lang="tr-TR" altLang="tr-TR"/>
          </a:p>
        </p:txBody>
      </p:sp>
      <p:pic>
        <p:nvPicPr>
          <p:cNvPr id="20484" name="Picture 4" descr="013">
            <a:extLst>
              <a:ext uri="{FF2B5EF4-FFF2-40B4-BE49-F238E27FC236}">
                <a16:creationId xmlns:a16="http://schemas.microsoft.com/office/drawing/2014/main" id="{4265CE44-7E6A-A661-11A7-B60DF0C42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Dikdörtgen 4">
            <a:extLst>
              <a:ext uri="{FF2B5EF4-FFF2-40B4-BE49-F238E27FC236}">
                <a16:creationId xmlns:a16="http://schemas.microsoft.com/office/drawing/2014/main" id="{1DB06875-028B-1696-B569-5D3A5C8DF53F}"/>
              </a:ext>
            </a:extLst>
          </p:cNvPr>
          <p:cNvSpPr>
            <a:spLocks noChangeArrowheads="1"/>
          </p:cNvSpPr>
          <p:nvPr/>
        </p:nvSpPr>
        <p:spPr bwMode="auto">
          <a:xfrm>
            <a:off x="457200" y="635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r>
              <a:rPr lang="tr-TR" altLang="tr-TR" b="1">
                <a:solidFill>
                  <a:srgbClr val="C00000"/>
                </a:solidFill>
              </a:rPr>
              <a:t>Deltanın Alanı:    56.000 ha</a:t>
            </a:r>
          </a:p>
          <a:p>
            <a:pPr eaLnBrk="1" hangingPunct="1"/>
            <a:r>
              <a:rPr lang="tr-TR" altLang="tr-TR" b="1">
                <a:solidFill>
                  <a:srgbClr val="C00000"/>
                </a:solidFill>
              </a:rPr>
              <a:t>Sulak Alanlar:     16.110 ha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a:extLst>
              <a:ext uri="{FF2B5EF4-FFF2-40B4-BE49-F238E27FC236}">
                <a16:creationId xmlns:a16="http://schemas.microsoft.com/office/drawing/2014/main" id="{C9AE8BAD-C73D-6D49-FCD6-FF55D4F7947F}"/>
              </a:ext>
            </a:extLst>
          </p:cNvPr>
          <p:cNvSpPr>
            <a:spLocks noGrp="1"/>
          </p:cNvSpPr>
          <p:nvPr>
            <p:ph type="title" sz="quarter"/>
          </p:nvPr>
        </p:nvSpPr>
        <p:spPr/>
        <p:txBody>
          <a:bodyPr/>
          <a:lstStyle/>
          <a:p>
            <a:pPr fontAlgn="auto">
              <a:spcAft>
                <a:spcPts val="0"/>
              </a:spcAft>
              <a:defRPr/>
            </a:pPr>
            <a:r>
              <a:rPr lang="tr-TR" sz="3600" u="sng" dirty="0">
                <a:solidFill>
                  <a:schemeClr val="tx2">
                    <a:satMod val="200000"/>
                  </a:schemeClr>
                </a:solidFill>
              </a:rPr>
              <a:t>Habitat tipleri</a:t>
            </a:r>
          </a:p>
        </p:txBody>
      </p:sp>
      <p:pic>
        <p:nvPicPr>
          <p:cNvPr id="21507" name="6 İçerik Yer Tutucusu" descr="DSC_0097-1.jpg">
            <a:extLst>
              <a:ext uri="{FF2B5EF4-FFF2-40B4-BE49-F238E27FC236}">
                <a16:creationId xmlns:a16="http://schemas.microsoft.com/office/drawing/2014/main" id="{2B665A4C-5BEB-C674-51C5-5301935ADC1D}"/>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85813" y="1500188"/>
            <a:ext cx="3492500" cy="2339975"/>
          </a:xfrm>
        </p:spPr>
      </p:pic>
      <p:pic>
        <p:nvPicPr>
          <p:cNvPr id="21508" name="7 İçerik Yer Tutucusu" descr="DSC_0151-1.jpg">
            <a:extLst>
              <a:ext uri="{FF2B5EF4-FFF2-40B4-BE49-F238E27FC236}">
                <a16:creationId xmlns:a16="http://schemas.microsoft.com/office/drawing/2014/main" id="{26E9AF5C-9DA3-B822-FA26-655FDA55CE82}"/>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57750" y="1500188"/>
            <a:ext cx="3492500" cy="2339975"/>
          </a:xfrm>
        </p:spPr>
      </p:pic>
      <p:pic>
        <p:nvPicPr>
          <p:cNvPr id="21509" name="8 İçerik Yer Tutucusu" descr="DSC_02231-1.jpg">
            <a:extLst>
              <a:ext uri="{FF2B5EF4-FFF2-40B4-BE49-F238E27FC236}">
                <a16:creationId xmlns:a16="http://schemas.microsoft.com/office/drawing/2014/main" id="{17C4D0E9-68DB-72E8-404A-66440681F881}"/>
              </a:ext>
            </a:extLst>
          </p:cNvPr>
          <p:cNvPicPr>
            <a:picLocks noGrp="1" noChangeAspect="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14375" y="4000500"/>
            <a:ext cx="3492500" cy="2339975"/>
          </a:xfrm>
        </p:spPr>
      </p:pic>
      <p:pic>
        <p:nvPicPr>
          <p:cNvPr id="21510" name="11 İçerik Yer Tutucusu" descr="kızılırmak deltası3.jpg">
            <a:extLst>
              <a:ext uri="{FF2B5EF4-FFF2-40B4-BE49-F238E27FC236}">
                <a16:creationId xmlns:a16="http://schemas.microsoft.com/office/drawing/2014/main" id="{6CD24714-BF85-F124-852C-44EE643038D3}"/>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857750" y="4000500"/>
            <a:ext cx="3494088" cy="2339975"/>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ezgikonucu.com/wp-content/uploads/2014/02/Mavi_beyaz_abstract.jpg">
            <a:extLst>
              <a:ext uri="{FF2B5EF4-FFF2-40B4-BE49-F238E27FC236}">
                <a16:creationId xmlns:a16="http://schemas.microsoft.com/office/drawing/2014/main" id="{94032E84-4651-DE17-8610-D93D4D597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van 3">
            <a:extLst>
              <a:ext uri="{FF2B5EF4-FFF2-40B4-BE49-F238E27FC236}">
                <a16:creationId xmlns:a16="http://schemas.microsoft.com/office/drawing/2014/main" id="{A49E5A22-17C2-B6BB-6EE3-49C27A5BFEA0}"/>
              </a:ext>
            </a:extLst>
          </p:cNvPr>
          <p:cNvSpPr>
            <a:spLocks noGrp="1"/>
          </p:cNvSpPr>
          <p:nvPr>
            <p:ph type="title"/>
          </p:nvPr>
        </p:nvSpPr>
        <p:spPr>
          <a:xfrm>
            <a:off x="392113" y="188913"/>
            <a:ext cx="7772400" cy="914400"/>
          </a:xfrm>
        </p:spPr>
        <p:txBody>
          <a:bodyPr>
            <a:normAutofit fontScale="90000"/>
          </a:bodyPr>
          <a:lstStyle/>
          <a:p>
            <a:pPr algn="ctr" fontAlgn="auto">
              <a:spcAft>
                <a:spcPts val="0"/>
              </a:spcAft>
              <a:defRPr/>
            </a:pPr>
            <a:r>
              <a:rPr lang="tr-TR" sz="2500" b="1" dirty="0">
                <a:solidFill>
                  <a:schemeClr val="bg1"/>
                </a:solidFill>
                <a:cs typeface="Times New Roman" pitchFamily="18" charset="0"/>
              </a:rPr>
              <a:t>Kızılırmak Deltası’ndaki doğal yaşam alanları</a:t>
            </a:r>
            <a:br>
              <a:rPr lang="tr-TR" dirty="0">
                <a:solidFill>
                  <a:schemeClr val="tx2">
                    <a:satMod val="200000"/>
                  </a:schemeClr>
                </a:solidFill>
                <a:cs typeface="Times New Roman" pitchFamily="18" charset="0"/>
              </a:rPr>
            </a:br>
            <a:endParaRPr lang="tr-TR" dirty="0">
              <a:solidFill>
                <a:schemeClr val="tx2">
                  <a:satMod val="200000"/>
                </a:schemeClr>
              </a:solidFill>
            </a:endParaRPr>
          </a:p>
        </p:txBody>
      </p:sp>
      <p:sp>
        <p:nvSpPr>
          <p:cNvPr id="22532" name="Slayt Numarası Yer Tutucusu 1">
            <a:extLst>
              <a:ext uri="{FF2B5EF4-FFF2-40B4-BE49-F238E27FC236}">
                <a16:creationId xmlns:a16="http://schemas.microsoft.com/office/drawing/2014/main" id="{1EF13E0B-073C-2033-C191-ACDF808AF9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fld id="{52F72EBB-9451-43E5-8522-2870AF71DB8E}" type="slidenum">
              <a:rPr lang="tr-TR" altLang="tr-TR">
                <a:solidFill>
                  <a:schemeClr val="tx2"/>
                </a:solidFill>
              </a:rPr>
              <a:pPr/>
              <a:t>15</a:t>
            </a:fld>
            <a:endParaRPr lang="tr-TR" altLang="tr-TR">
              <a:solidFill>
                <a:schemeClr val="tx2"/>
              </a:solidFill>
            </a:endParaRPr>
          </a:p>
        </p:txBody>
      </p:sp>
      <p:graphicFrame>
        <p:nvGraphicFramePr>
          <p:cNvPr id="7" name="Group 71">
            <a:extLst>
              <a:ext uri="{FF2B5EF4-FFF2-40B4-BE49-F238E27FC236}">
                <a16:creationId xmlns:a16="http://schemas.microsoft.com/office/drawing/2014/main" id="{D57FE5A5-7E33-6FFF-AD6F-D11DE237CA93}"/>
              </a:ext>
            </a:extLst>
          </p:cNvPr>
          <p:cNvGraphicFramePr>
            <a:graphicFrameLocks noGrp="1"/>
          </p:cNvGraphicFramePr>
          <p:nvPr>
            <p:ph/>
            <p:extLst>
              <p:ext uri="{D42A27DB-BD31-4B8C-83A1-F6EECF244321}">
                <p14:modId xmlns:p14="http://schemas.microsoft.com/office/powerpoint/2010/main" val="2658149731"/>
              </p:ext>
            </p:extLst>
          </p:nvPr>
        </p:nvGraphicFramePr>
        <p:xfrm>
          <a:off x="642938" y="785813"/>
          <a:ext cx="7270750" cy="5826573"/>
        </p:xfrm>
        <a:graphic>
          <a:graphicData uri="http://schemas.openxmlformats.org/drawingml/2006/table">
            <a:tbl>
              <a:tblPr/>
              <a:tblGrid>
                <a:gridCol w="4567238">
                  <a:extLst>
                    <a:ext uri="{9D8B030D-6E8A-4147-A177-3AD203B41FA5}">
                      <a16:colId xmlns:a16="http://schemas.microsoft.com/office/drawing/2014/main" val="20000"/>
                    </a:ext>
                  </a:extLst>
                </a:gridCol>
                <a:gridCol w="1697037">
                  <a:extLst>
                    <a:ext uri="{9D8B030D-6E8A-4147-A177-3AD203B41FA5}">
                      <a16:colId xmlns:a16="http://schemas.microsoft.com/office/drawing/2014/main" val="20001"/>
                    </a:ext>
                  </a:extLst>
                </a:gridCol>
                <a:gridCol w="1006475">
                  <a:extLst>
                    <a:ext uri="{9D8B030D-6E8A-4147-A177-3AD203B41FA5}">
                      <a16:colId xmlns:a16="http://schemas.microsoft.com/office/drawing/2014/main" val="20002"/>
                    </a:ext>
                  </a:extLst>
                </a:gridCol>
              </a:tblGrid>
              <a:tr h="64001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Habitat Tipi</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Yüzölçümü  (ha)</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Yüzde (%)</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Akarsu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511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0,92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Acı g</a:t>
                      </a:r>
                      <a:r>
                        <a:rPr kumimoji="0" lang="tr-TR" sz="1800" b="0" i="0" u="none" strike="noStrike" cap="none" normalizeH="0" baseline="0" dirty="0">
                          <a:ln>
                            <a:noFill/>
                          </a:ln>
                          <a:solidFill>
                            <a:schemeClr val="bg1"/>
                          </a:solidFill>
                          <a:effectLst/>
                          <a:latin typeface="Calibri" pitchFamily="34" charset="0"/>
                          <a:cs typeface="Times New Roman" pitchFamily="18" charset="0"/>
                        </a:rPr>
                        <a:t>öl aynası</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1881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3,39</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Tatlı göl aynası</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171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0,31</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Tuzcul bataklıklar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6721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12,13</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Sazlık alanlar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727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1</a:t>
                      </a:r>
                      <a:r>
                        <a:rPr kumimoji="0" lang="tr-TR" sz="1800" b="0" i="0" u="none" strike="noStrike" cap="none" normalizeH="0" baseline="0" dirty="0">
                          <a:ln>
                            <a:noFill/>
                          </a:ln>
                          <a:solidFill>
                            <a:schemeClr val="bg1"/>
                          </a:solidFill>
                          <a:effectLst/>
                          <a:latin typeface="Calibri" pitchFamily="34" charset="0"/>
                          <a:cs typeface="Times New Roman" pitchFamily="18" charset="0"/>
                        </a:rPr>
                        <a:t>,31</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Islak çayır –meralar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924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1,67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Karışık geniş yapraklı </a:t>
                      </a:r>
                      <a:r>
                        <a:rPr kumimoji="0" lang="tr-TR" sz="1800" b="0" i="0" u="none" strike="noStrike" cap="none" normalizeH="0" baseline="0" dirty="0" err="1">
                          <a:ln>
                            <a:noFill/>
                          </a:ln>
                          <a:solidFill>
                            <a:schemeClr val="bg1"/>
                          </a:solidFill>
                          <a:effectLst/>
                          <a:latin typeface="Calibri" pitchFamily="34" charset="0"/>
                          <a:cs typeface="Times New Roman" pitchFamily="18" charset="0"/>
                        </a:rPr>
                        <a:t>subasar</a:t>
                      </a:r>
                      <a:r>
                        <a:rPr kumimoji="0" lang="tr-TR" sz="1800" b="0" i="0" u="none" strike="noStrike" cap="none" normalizeH="0" baseline="0" dirty="0">
                          <a:ln>
                            <a:noFill/>
                          </a:ln>
                          <a:solidFill>
                            <a:schemeClr val="bg1"/>
                          </a:solidFill>
                          <a:effectLst/>
                          <a:latin typeface="Calibri" pitchFamily="34" charset="0"/>
                          <a:cs typeface="Times New Roman" pitchFamily="18" charset="0"/>
                        </a:rPr>
                        <a:t> orman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2100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3,79</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Karışık geniş yapraklı orman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1097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1</a:t>
                      </a:r>
                      <a:r>
                        <a:rPr kumimoji="0" lang="tr-TR" sz="1800" b="0" i="0" u="none" strike="noStrike" cap="none" normalizeH="0" baseline="0" dirty="0">
                          <a:ln>
                            <a:noFill/>
                          </a:ln>
                          <a:solidFill>
                            <a:schemeClr val="bg1"/>
                          </a:solidFill>
                          <a:effectLst/>
                          <a:latin typeface="Calibri" pitchFamily="34" charset="0"/>
                          <a:cs typeface="Times New Roman" pitchFamily="18" charset="0"/>
                        </a:rPr>
                        <a:t>,</a:t>
                      </a:r>
                      <a:r>
                        <a:rPr kumimoji="0" lang="tr-TR" sz="1800" b="0" i="0" u="none" strike="noStrike" cap="none" normalizeH="0" baseline="0" dirty="0">
                          <a:ln>
                            <a:noFill/>
                          </a:ln>
                          <a:solidFill>
                            <a:schemeClr val="bg1"/>
                          </a:solidFill>
                          <a:effectLst/>
                          <a:latin typeface="Calibri" pitchFamily="34" charset="0"/>
                          <a:cs typeface="Arial" charset="0"/>
                        </a:rPr>
                        <a:t>98</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İç kumul otsu bitki toplulukları</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121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0,22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Kıyı kumulları</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654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1,18</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3175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Kumul çalı toplulukları</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1947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3</a:t>
                      </a:r>
                      <a:r>
                        <a:rPr kumimoji="0" lang="tr-TR" sz="1800" b="0" i="0" u="none" strike="noStrike" cap="none" normalizeH="0" baseline="0" dirty="0">
                          <a:ln>
                            <a:noFill/>
                          </a:ln>
                          <a:solidFill>
                            <a:schemeClr val="bg1"/>
                          </a:solidFill>
                          <a:effectLst/>
                          <a:latin typeface="Calibri" pitchFamily="34" charset="0"/>
                          <a:cs typeface="Times New Roman" pitchFamily="18" charset="0"/>
                        </a:rPr>
                        <a:t>,</a:t>
                      </a:r>
                      <a:r>
                        <a:rPr kumimoji="0" lang="tr-TR" sz="1800" b="0" i="0" u="none" strike="noStrike" cap="none" normalizeH="0" baseline="0" dirty="0">
                          <a:ln>
                            <a:noFill/>
                          </a:ln>
                          <a:solidFill>
                            <a:schemeClr val="bg1"/>
                          </a:solidFill>
                          <a:effectLst/>
                          <a:latin typeface="Calibri" pitchFamily="34" charset="0"/>
                          <a:cs typeface="Arial" charset="0"/>
                        </a:rPr>
                        <a:t>5</a:t>
                      </a:r>
                      <a:r>
                        <a:rPr kumimoji="0" lang="tr-TR" sz="1800" b="0" i="0" u="none" strike="noStrike" cap="none" normalizeH="0" baseline="0" dirty="0">
                          <a:ln>
                            <a:noFill/>
                          </a:ln>
                          <a:solidFill>
                            <a:schemeClr val="bg1"/>
                          </a:solidFill>
                          <a:effectLst/>
                          <a:latin typeface="Calibri" pitchFamily="34" charset="0"/>
                          <a:cs typeface="Times New Roman" pitchFamily="18" charset="0"/>
                        </a:rPr>
                        <a:t>1</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Tarım alanları</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37663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Arial" charset="0"/>
                        </a:rPr>
                        <a:t>67,95</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57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Yerleşim yerleri</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Times New Roman" pitchFamily="18" charset="0"/>
                        </a:rPr>
                        <a:t>911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1,64</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657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a:ln>
                            <a:noFill/>
                          </a:ln>
                          <a:solidFill>
                            <a:schemeClr val="bg1"/>
                          </a:solidFill>
                          <a:effectLst/>
                          <a:latin typeface="Calibri" pitchFamily="34" charset="0"/>
                          <a:cs typeface="Arial" charset="0"/>
                        </a:rPr>
                        <a:t>Toplam </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55428</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tr-TR" sz="1800" b="0" i="0" u="none" strike="noStrike" cap="none" normalizeH="0" baseline="0" dirty="0">
                          <a:ln>
                            <a:noFill/>
                          </a:ln>
                          <a:solidFill>
                            <a:schemeClr val="bg1"/>
                          </a:solidFill>
                          <a:effectLst/>
                          <a:latin typeface="Calibri" pitchFamily="34" charset="0"/>
                          <a:cs typeface="Times New Roman" pitchFamily="18" charset="0"/>
                        </a:rPr>
                        <a:t>100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Ekoturizm Nedir? | Tarfin">
            <a:extLst>
              <a:ext uri="{FF2B5EF4-FFF2-40B4-BE49-F238E27FC236}">
                <a16:creationId xmlns:a16="http://schemas.microsoft.com/office/drawing/2014/main" id="{03433F93-A580-7FD2-4A92-976CFE30D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57" r="16275"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3078">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81"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78669" y="819150"/>
            <a:ext cx="7528204"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5F3B796-813F-3882-2083-ECC1892C09FE}"/>
              </a:ext>
            </a:extLst>
          </p:cNvPr>
          <p:cNvSpPr>
            <a:spLocks noGrp="1"/>
          </p:cNvSpPr>
          <p:nvPr>
            <p:ph sz="quarter" idx="13"/>
          </p:nvPr>
        </p:nvSpPr>
        <p:spPr>
          <a:xfrm>
            <a:off x="1037761" y="2140951"/>
            <a:ext cx="7010019" cy="3090732"/>
          </a:xfrm>
        </p:spPr>
        <p:txBody>
          <a:bodyPr>
            <a:normAutofit/>
          </a:bodyPr>
          <a:lstStyle/>
          <a:p>
            <a:pPr algn="just"/>
            <a:r>
              <a:rPr lang="tr-TR" dirty="0"/>
              <a:t>H</a:t>
            </a:r>
            <a:r>
              <a:rPr lang="tr-TR" cap="none" dirty="0"/>
              <a:t>ızla büyüyen turizm faaliyetleri ekolojik çevreye olan baskıları artırmakta ve özellikle doğal alanları olumsuz etkilemektedir (Üzülmez vd., 2023). </a:t>
            </a:r>
          </a:p>
          <a:p>
            <a:pPr algn="just"/>
            <a:r>
              <a:rPr lang="tr-TR" dirty="0"/>
              <a:t>B</a:t>
            </a:r>
            <a:r>
              <a:rPr lang="tr-TR" cap="none" dirty="0"/>
              <a:t>u sebeple destinasyonların sürdürebilir gelişimi için çevre odaklılığı ve ekoturizm bilgisi yüksek, sorumlu ziyaretçilerin olması önem arz etmektedir (</a:t>
            </a:r>
            <a:r>
              <a:rPr lang="tr-TR" cap="none" dirty="0" err="1"/>
              <a:t>Bagri</a:t>
            </a:r>
            <a:r>
              <a:rPr lang="tr-TR" cap="none" dirty="0"/>
              <a:t> vd., 2009). </a:t>
            </a:r>
            <a:endParaRPr lang="tr-TR" dirty="0"/>
          </a:p>
        </p:txBody>
      </p:sp>
    </p:spTree>
    <p:extLst>
      <p:ext uri="{BB962C8B-B14F-4D97-AF65-F5344CB8AC3E}">
        <p14:creationId xmlns:p14="http://schemas.microsoft.com/office/powerpoint/2010/main" val="52343471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5367"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15368">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5371" name="Rectangle 15370">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73"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Kızılırmak Deltası Kuş Cenneti">
            <a:extLst>
              <a:ext uri="{FF2B5EF4-FFF2-40B4-BE49-F238E27FC236}">
                <a16:creationId xmlns:a16="http://schemas.microsoft.com/office/drawing/2014/main" id="{957F4969-F297-BE94-0BE0-031427CCF0E1}"/>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r="9897"/>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5375" name="Picture 15374">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417346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samsun.bel.tr/Sayfa/800/RJ8V30PX.jpg">
            <a:extLst>
              <a:ext uri="{FF2B5EF4-FFF2-40B4-BE49-F238E27FC236}">
                <a16:creationId xmlns:a16="http://schemas.microsoft.com/office/drawing/2014/main" id="{BD90A170-1E34-9505-2644-E1231B4E2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Başlık 3">
            <a:extLst>
              <a:ext uri="{FF2B5EF4-FFF2-40B4-BE49-F238E27FC236}">
                <a16:creationId xmlns:a16="http://schemas.microsoft.com/office/drawing/2014/main" id="{515C104E-D7ED-46E3-1C31-917465393E67}"/>
              </a:ext>
            </a:extLst>
          </p:cNvPr>
          <p:cNvSpPr>
            <a:spLocks noGrp="1"/>
          </p:cNvSpPr>
          <p:nvPr>
            <p:ph type="ctrTitle"/>
          </p:nvPr>
        </p:nvSpPr>
        <p:spPr/>
        <p:txBody>
          <a:bodyPr/>
          <a:lstStyle/>
          <a:p>
            <a:pPr algn="ctr" fontAlgn="auto">
              <a:spcAft>
                <a:spcPts val="0"/>
              </a:spcAft>
              <a:defRPr/>
            </a:pPr>
            <a:r>
              <a:rPr lang="tr-TR" sz="4500" dirty="0">
                <a:solidFill>
                  <a:srgbClr val="FFC000"/>
                </a:solidFill>
              </a:rPr>
              <a:t>BAFRA BALIK GÖLLERİ VE BALIK  TÜRLERİ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812990-12FD-8AD9-05E3-F0660EC7400F}"/>
              </a:ext>
            </a:extLst>
          </p:cNvPr>
          <p:cNvSpPr>
            <a:spLocks noGrp="1"/>
          </p:cNvSpPr>
          <p:nvPr>
            <p:ph type="ctrTitle"/>
          </p:nvPr>
        </p:nvSpPr>
        <p:spPr>
          <a:xfrm>
            <a:off x="914400" y="4343400"/>
            <a:ext cx="7772400" cy="1974850"/>
          </a:xfrm>
        </p:spPr>
        <p:txBody>
          <a:bodyPr wrap="square" lIns="91440" tIns="45720" rIns="91440" bIns="45720" numCol="1" anchorCtr="0" compatLnSpc="1">
            <a:prstTxWarp prst="textNoShape">
              <a:avLst/>
            </a:prstTxWarp>
          </a:bodyPr>
          <a:lstStyle/>
          <a:p>
            <a:pPr marR="0"/>
            <a:endParaRPr lang="tr-TR" altLang="tr-TR" cap="none">
              <a:effectLst/>
            </a:endParaRPr>
          </a:p>
        </p:txBody>
      </p:sp>
      <p:sp>
        <p:nvSpPr>
          <p:cNvPr id="26627" name="Alt Başlık 2">
            <a:extLst>
              <a:ext uri="{FF2B5EF4-FFF2-40B4-BE49-F238E27FC236}">
                <a16:creationId xmlns:a16="http://schemas.microsoft.com/office/drawing/2014/main" id="{25B9E45B-5C47-3CDF-76AE-3A7FAB6C50A0}"/>
              </a:ext>
            </a:extLst>
          </p:cNvPr>
          <p:cNvSpPr>
            <a:spLocks noGrp="1"/>
          </p:cNvSpPr>
          <p:nvPr>
            <p:ph type="subTitle" idx="1"/>
          </p:nvPr>
        </p:nvSpPr>
        <p:spPr>
          <a:xfrm>
            <a:off x="914400" y="2835275"/>
            <a:ext cx="7772400" cy="1508125"/>
          </a:xfrm>
        </p:spPr>
        <p:txBody>
          <a:bodyPr/>
          <a:lstStyle/>
          <a:p>
            <a:pPr>
              <a:spcBef>
                <a:spcPct val="0"/>
              </a:spcBef>
            </a:pPr>
            <a:endParaRPr lang="tr-TR" altLang="tr-TR"/>
          </a:p>
        </p:txBody>
      </p:sp>
      <p:pic>
        <p:nvPicPr>
          <p:cNvPr id="26628" name="11 Resim" descr="Elli binlik çizim.JPG">
            <a:extLst>
              <a:ext uri="{FF2B5EF4-FFF2-40B4-BE49-F238E27FC236}">
                <a16:creationId xmlns:a16="http://schemas.microsoft.com/office/drawing/2014/main" id="{BBADE3F0-7D01-B5C7-49C6-3611B14472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404813"/>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629" name="Picture 2" descr="C:\Users\user\Desktop\bafra.jpg">
            <a:extLst>
              <a:ext uri="{FF2B5EF4-FFF2-40B4-BE49-F238E27FC236}">
                <a16:creationId xmlns:a16="http://schemas.microsoft.com/office/drawing/2014/main" id="{D7A5280A-9B4A-7F02-1809-4B610F6F2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9144000"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31"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İçerik Yer Tutucusu 1">
            <a:extLst>
              <a:ext uri="{FF2B5EF4-FFF2-40B4-BE49-F238E27FC236}">
                <a16:creationId xmlns:a16="http://schemas.microsoft.com/office/drawing/2014/main" id="{8194ACAC-6446-67ED-6258-F2FF56FEB026}"/>
              </a:ext>
            </a:extLst>
          </p:cNvPr>
          <p:cNvSpPr>
            <a:spLocks noGrp="1"/>
          </p:cNvSpPr>
          <p:nvPr>
            <p:ph sz="quarter" idx="13"/>
          </p:nvPr>
        </p:nvSpPr>
        <p:spPr>
          <a:xfrm>
            <a:off x="685565" y="3025855"/>
            <a:ext cx="7772870" cy="1192184"/>
          </a:xfrm>
        </p:spPr>
        <p:txBody>
          <a:bodyPr>
            <a:normAutofit/>
          </a:bodyPr>
          <a:lstStyle/>
          <a:p>
            <a:r>
              <a:rPr lang="tr-TR" sz="3600" b="1" dirty="0">
                <a:solidFill>
                  <a:schemeClr val="accent1">
                    <a:lumMod val="50000"/>
                  </a:schemeClr>
                </a:solidFill>
              </a:rPr>
              <a:t>EKOTURİZM ALANLARINA ÖRNEKLER</a:t>
            </a:r>
          </a:p>
        </p:txBody>
      </p:sp>
    </p:spTree>
    <p:extLst>
      <p:ext uri="{BB962C8B-B14F-4D97-AF65-F5344CB8AC3E}">
        <p14:creationId xmlns:p14="http://schemas.microsoft.com/office/powerpoint/2010/main" val="1927065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4BBAC6A-DDA0-F769-D276-3C3AF1504D21}"/>
              </a:ext>
            </a:extLst>
          </p:cNvPr>
          <p:cNvSpPr>
            <a:spLocks noGrp="1"/>
          </p:cNvSpPr>
          <p:nvPr>
            <p:ph type="title"/>
          </p:nvPr>
        </p:nvSpPr>
        <p:spPr/>
        <p:txBody>
          <a:bodyPr/>
          <a:lstStyle/>
          <a:p>
            <a:pPr fontAlgn="auto">
              <a:spcAft>
                <a:spcPts val="0"/>
              </a:spcAft>
              <a:defRPr/>
            </a:pPr>
            <a:endParaRPr lang="tr-TR">
              <a:solidFill>
                <a:schemeClr val="tx2">
                  <a:satMod val="200000"/>
                </a:schemeClr>
              </a:solidFill>
            </a:endParaRPr>
          </a:p>
        </p:txBody>
      </p:sp>
      <p:sp>
        <p:nvSpPr>
          <p:cNvPr id="27651" name="İçerik Yer Tutucusu 2">
            <a:extLst>
              <a:ext uri="{FF2B5EF4-FFF2-40B4-BE49-F238E27FC236}">
                <a16:creationId xmlns:a16="http://schemas.microsoft.com/office/drawing/2014/main" id="{8B45326A-0313-8973-2DC7-03BC37C20DD0}"/>
              </a:ext>
            </a:extLst>
          </p:cNvPr>
          <p:cNvSpPr>
            <a:spLocks noGrp="1"/>
          </p:cNvSpPr>
          <p:nvPr>
            <p:ph idx="1"/>
          </p:nvPr>
        </p:nvSpPr>
        <p:spPr/>
        <p:txBody>
          <a:bodyPr/>
          <a:lstStyle/>
          <a:p>
            <a:endParaRPr lang="tr-TR" altLang="tr-TR"/>
          </a:p>
        </p:txBody>
      </p:sp>
      <p:pic>
        <p:nvPicPr>
          <p:cNvPr id="27652" name="11 Resim" descr="Elli binlik çizim.JPG">
            <a:extLst>
              <a:ext uri="{FF2B5EF4-FFF2-40B4-BE49-F238E27FC236}">
                <a16:creationId xmlns:a16="http://schemas.microsoft.com/office/drawing/2014/main" id="{A01B1CAC-4690-D5A3-97FF-4B72F70BF2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6391"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16392">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6395" name="Rectangle 16394">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7"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Kızılırmak Deltası Kuş Cenneti'nde Sonbahar Manzaraları.">
            <a:extLst>
              <a:ext uri="{FF2B5EF4-FFF2-40B4-BE49-F238E27FC236}">
                <a16:creationId xmlns:a16="http://schemas.microsoft.com/office/drawing/2014/main" id="{6079E46D-67B6-FC43-6544-37C4DE1F1E8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688" r="22096"/>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6399" name="Picture 16398">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421245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7415"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17416">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7419" name="Rectangle 17418">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21"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KIZILIRMAK DELTASI KUŞ CENNETİ | Kültür Portalı">
            <a:extLst>
              <a:ext uri="{FF2B5EF4-FFF2-40B4-BE49-F238E27FC236}">
                <a16:creationId xmlns:a16="http://schemas.microsoft.com/office/drawing/2014/main" id="{068D7E33-6DBB-60AE-78CF-07C9A1CFB4F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9896"/>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7423" name="Picture 17422">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543918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img03.imgfotokritik.com/fk_new/big/9/3/5/93574/1390444-galeric-subasar-ormanlari.jpg">
            <a:extLst>
              <a:ext uri="{FF2B5EF4-FFF2-40B4-BE49-F238E27FC236}">
                <a16:creationId xmlns:a16="http://schemas.microsoft.com/office/drawing/2014/main" id="{65C1964A-0CE6-1C17-851C-636FC7574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3" name="2 İçerik Yer Tutucusu">
            <a:extLst>
              <a:ext uri="{FF2B5EF4-FFF2-40B4-BE49-F238E27FC236}">
                <a16:creationId xmlns:a16="http://schemas.microsoft.com/office/drawing/2014/main" id="{C361201F-1C2C-0985-4683-6009F31A9223}"/>
              </a:ext>
            </a:extLst>
          </p:cNvPr>
          <p:cNvSpPr>
            <a:spLocks noGrp="1"/>
          </p:cNvSpPr>
          <p:nvPr>
            <p:ph sz="quarter" idx="1"/>
          </p:nvPr>
        </p:nvSpPr>
        <p:spPr>
          <a:xfrm>
            <a:off x="468313" y="2060575"/>
            <a:ext cx="8351837" cy="2305050"/>
          </a:xfrm>
          <a:solidFill>
            <a:srgbClr val="002060"/>
          </a:solidFill>
        </p:spPr>
        <p:txBody>
          <a:bodyPr>
            <a:noAutofit/>
          </a:bodyPr>
          <a:lstStyle/>
          <a:p>
            <a:pPr marL="0" indent="0" algn="just" fontAlgn="auto">
              <a:lnSpc>
                <a:spcPct val="150000"/>
              </a:lnSpc>
              <a:spcBef>
                <a:spcPts val="1200"/>
              </a:spcBef>
              <a:spcAft>
                <a:spcPts val="1200"/>
              </a:spcAft>
              <a:buFont typeface="Wingdings 2" pitchFamily="18" charset="2"/>
              <a:buNone/>
              <a:defRPr/>
            </a:pPr>
            <a:r>
              <a:rPr lang="tr-TR" sz="2000" b="1" dirty="0">
                <a:solidFill>
                  <a:schemeClr val="bg1"/>
                </a:solidFill>
                <a:latin typeface="Times New Roman" pitchFamily="18" charset="0"/>
                <a:cs typeface="Times New Roman" pitchFamily="18" charset="0"/>
              </a:rPr>
              <a:t>D</a:t>
            </a:r>
            <a:r>
              <a:rPr lang="tr-TR" sz="2000" b="1" cap="none" dirty="0">
                <a:solidFill>
                  <a:schemeClr val="bg1"/>
                </a:solidFill>
                <a:latin typeface="Times New Roman" pitchFamily="18" charset="0"/>
                <a:cs typeface="Times New Roman" pitchFamily="18" charset="0"/>
              </a:rPr>
              <a:t>eniz, ırmak, lagün, sazlık, bataklık, kumul, çayır, mera, orman gibi farklı ekolojik özelliklere sahip habitatların bir arada bulunduğu delta zengin biyolojik çeşitliliğe sahiptir. deltada bulunan </a:t>
            </a:r>
            <a:r>
              <a:rPr lang="tr-TR" sz="2000" b="1" cap="none" dirty="0" err="1">
                <a:solidFill>
                  <a:schemeClr val="bg1"/>
                </a:solidFill>
                <a:latin typeface="Times New Roman" pitchFamily="18" charset="0"/>
                <a:cs typeface="Times New Roman" pitchFamily="18" charset="0"/>
              </a:rPr>
              <a:t>Galeriç</a:t>
            </a:r>
            <a:r>
              <a:rPr lang="tr-TR" sz="2000" b="1" cap="none" dirty="0">
                <a:solidFill>
                  <a:schemeClr val="bg1"/>
                </a:solidFill>
                <a:latin typeface="Times New Roman" pitchFamily="18" charset="0"/>
                <a:cs typeface="Times New Roman" pitchFamily="18" charset="0"/>
              </a:rPr>
              <a:t> ormanı, ülkemizdeki nadir </a:t>
            </a:r>
            <a:r>
              <a:rPr lang="tr-TR" sz="2000" b="1" cap="none" dirty="0" err="1">
                <a:solidFill>
                  <a:schemeClr val="bg1"/>
                </a:solidFill>
                <a:latin typeface="Times New Roman" pitchFamily="18" charset="0"/>
                <a:cs typeface="Times New Roman" pitchFamily="18" charset="0"/>
              </a:rPr>
              <a:t>subasar</a:t>
            </a:r>
            <a:r>
              <a:rPr lang="tr-TR" sz="2000" b="1" cap="none" dirty="0">
                <a:solidFill>
                  <a:schemeClr val="bg1"/>
                </a:solidFill>
                <a:latin typeface="Times New Roman" pitchFamily="18" charset="0"/>
                <a:cs typeface="Times New Roman" pitchFamily="18" charset="0"/>
              </a:rPr>
              <a:t> ormanlarından biridir (Anonim, 2004).   </a:t>
            </a:r>
          </a:p>
          <a:p>
            <a:pPr marL="0" indent="0" algn="just" fontAlgn="auto">
              <a:lnSpc>
                <a:spcPct val="150000"/>
              </a:lnSpc>
              <a:spcAft>
                <a:spcPts val="0"/>
              </a:spcAft>
              <a:buFont typeface="Wingdings 2" pitchFamily="18" charset="2"/>
              <a:buNone/>
              <a:defRPr/>
            </a:pPr>
            <a:r>
              <a:rPr lang="tr-TR" sz="2000" dirty="0">
                <a:latin typeface="Times New Roman" pitchFamily="18" charset="0"/>
                <a:cs typeface="Times New Roman"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lasayvan.com/attachments/turkiyeyi-taniyalim-16979d1348400355/en-ok-bal-k-kan-g-ller2.jpg">
            <a:extLst>
              <a:ext uri="{FF2B5EF4-FFF2-40B4-BE49-F238E27FC236}">
                <a16:creationId xmlns:a16="http://schemas.microsoft.com/office/drawing/2014/main" id="{3CF526FE-77BC-198B-39BA-610A383EA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7" name="2 İçerik Yer Tutucusu">
            <a:extLst>
              <a:ext uri="{FF2B5EF4-FFF2-40B4-BE49-F238E27FC236}">
                <a16:creationId xmlns:a16="http://schemas.microsoft.com/office/drawing/2014/main" id="{3B644595-AB7E-A59F-8300-142CB870AFF1}"/>
              </a:ext>
            </a:extLst>
          </p:cNvPr>
          <p:cNvSpPr>
            <a:spLocks noGrp="1"/>
          </p:cNvSpPr>
          <p:nvPr>
            <p:ph sz="quarter" idx="1"/>
          </p:nvPr>
        </p:nvSpPr>
        <p:spPr>
          <a:xfrm>
            <a:off x="499294" y="696913"/>
            <a:ext cx="7786688" cy="2380584"/>
          </a:xfrm>
        </p:spPr>
        <p:txBody>
          <a:bodyPr>
            <a:normAutofit/>
          </a:bodyPr>
          <a:lstStyle/>
          <a:p>
            <a:pPr marL="0" indent="0" algn="just" fontAlgn="auto">
              <a:lnSpc>
                <a:spcPct val="150000"/>
              </a:lnSpc>
              <a:spcBef>
                <a:spcPts val="1200"/>
              </a:spcBef>
              <a:spcAft>
                <a:spcPts val="1200"/>
              </a:spcAft>
              <a:buFont typeface="Wingdings 2" pitchFamily="18" charset="2"/>
              <a:buNone/>
              <a:defRPr/>
            </a:pPr>
            <a:r>
              <a:rPr lang="tr-TR" b="1" cap="none" dirty="0" err="1">
                <a:solidFill>
                  <a:schemeClr val="bg1"/>
                </a:solidFill>
                <a:latin typeface="Times New Roman" pitchFamily="18" charset="0"/>
                <a:cs typeface="Times New Roman" pitchFamily="18" charset="0"/>
              </a:rPr>
              <a:t>Cernek</a:t>
            </a:r>
            <a:r>
              <a:rPr lang="tr-TR" b="1" cap="none" dirty="0">
                <a:solidFill>
                  <a:schemeClr val="bg1"/>
                </a:solidFill>
                <a:latin typeface="Times New Roman" pitchFamily="18" charset="0"/>
                <a:cs typeface="Times New Roman" pitchFamily="18" charset="0"/>
              </a:rPr>
              <a:t> Gölü ve çevresini kapsayan 4000 hektarlık alan 1979 yılında orman bakanlığınca "yaban hayatı koruma sahası" ilan edilmiştir. ayrıca, 1994 yılında deltanın doğu bölümünde yer alan sulak alanların tamamı kültür bakanlığınca doğal sit alanı ilan  edilerek koruma altına alınmıştır (Balkaya ve </a:t>
            </a:r>
            <a:r>
              <a:rPr lang="tr-TR" b="1" cap="none" dirty="0" err="1">
                <a:solidFill>
                  <a:schemeClr val="bg1"/>
                </a:solidFill>
                <a:latin typeface="Times New Roman" pitchFamily="18" charset="0"/>
                <a:cs typeface="Times New Roman" pitchFamily="18" charset="0"/>
              </a:rPr>
              <a:t>Çelikoba</a:t>
            </a:r>
            <a:r>
              <a:rPr lang="tr-TR" b="1" cap="none" dirty="0">
                <a:solidFill>
                  <a:schemeClr val="bg1"/>
                </a:solidFill>
                <a:latin typeface="Times New Roman" pitchFamily="18" charset="0"/>
                <a:cs typeface="Times New Roman" pitchFamily="18" charset="0"/>
              </a:rPr>
              <a:t>, 2005).</a:t>
            </a:r>
            <a:endParaRPr lang="tr-TR" b="1" dirty="0">
              <a:solidFill>
                <a:schemeClr val="bg1"/>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8439"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18440">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8443" name="Rectangle 18442">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45"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Nebiyan Dağı - Samsun - 2025 - Tripadvisor">
            <a:extLst>
              <a:ext uri="{FF2B5EF4-FFF2-40B4-BE49-F238E27FC236}">
                <a16:creationId xmlns:a16="http://schemas.microsoft.com/office/drawing/2014/main" id="{B460CBD0-3B7C-30E1-DB19-C1A22EB6992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13003" r="10781"/>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8447" name="Picture 18446">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
        <p:nvSpPr>
          <p:cNvPr id="4" name="Metin kutusu 3">
            <a:extLst>
              <a:ext uri="{FF2B5EF4-FFF2-40B4-BE49-F238E27FC236}">
                <a16:creationId xmlns:a16="http://schemas.microsoft.com/office/drawing/2014/main" id="{14AF2B3C-A9AA-A634-2915-D2FDED631736}"/>
              </a:ext>
            </a:extLst>
          </p:cNvPr>
          <p:cNvSpPr txBox="1"/>
          <p:nvPr/>
        </p:nvSpPr>
        <p:spPr>
          <a:xfrm>
            <a:off x="-2" y="5611503"/>
            <a:ext cx="3849067" cy="830997"/>
          </a:xfrm>
          <a:prstGeom prst="rect">
            <a:avLst/>
          </a:prstGeom>
          <a:solidFill>
            <a:schemeClr val="accent5"/>
          </a:solidFill>
        </p:spPr>
        <p:txBody>
          <a:bodyPr wrap="none" rtlCol="0">
            <a:spAutoFit/>
          </a:bodyPr>
          <a:lstStyle/>
          <a:p>
            <a:r>
              <a:rPr lang="tr-TR" sz="4800" dirty="0">
                <a:solidFill>
                  <a:srgbClr val="002060"/>
                </a:solidFill>
              </a:rPr>
              <a:t>NEBİYAN DAĞI</a:t>
            </a:r>
          </a:p>
        </p:txBody>
      </p:sp>
    </p:spTree>
    <p:extLst>
      <p:ext uri="{BB962C8B-B14F-4D97-AF65-F5344CB8AC3E}">
        <p14:creationId xmlns:p14="http://schemas.microsoft.com/office/powerpoint/2010/main" val="21898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CDE478A6-34B2-AE5D-5ECF-5353CC6B282B}"/>
              </a:ext>
            </a:extLst>
          </p:cNvPr>
          <p:cNvSpPr txBox="1"/>
          <p:nvPr/>
        </p:nvSpPr>
        <p:spPr>
          <a:xfrm>
            <a:off x="934659" y="1828800"/>
            <a:ext cx="7274682" cy="3371692"/>
          </a:xfrm>
          <a:prstGeom prst="rect">
            <a:avLst/>
          </a:prstGeom>
          <a:noFill/>
        </p:spPr>
        <p:txBody>
          <a:bodyPr wrap="square" rtlCol="0">
            <a:spAutoFit/>
          </a:bodyPr>
          <a:lstStyle/>
          <a:p>
            <a:pPr algn="just">
              <a:lnSpc>
                <a:spcPct val="150000"/>
              </a:lnSpc>
            </a:pPr>
            <a:r>
              <a:rPr lang="tr-TR" dirty="0" err="1"/>
              <a:t>Nebiyan</a:t>
            </a:r>
            <a:r>
              <a:rPr lang="tr-TR" dirty="0"/>
              <a:t> dağı, Orta Karadeniz bölümünde Samsun İli sınırları içinde, </a:t>
            </a:r>
            <a:r>
              <a:rPr lang="tr-TR" dirty="0" err="1"/>
              <a:t>Ondokuz</a:t>
            </a:r>
            <a:r>
              <a:rPr lang="tr-TR" dirty="0"/>
              <a:t> Mayıs İlçe Merkezi’nin 26 km güneybatısında yer alır. Dağ idari açıdan Bafra ve </a:t>
            </a:r>
            <a:r>
              <a:rPr lang="tr-TR" dirty="0" err="1"/>
              <a:t>Ondokuz</a:t>
            </a:r>
            <a:r>
              <a:rPr lang="tr-TR" dirty="0"/>
              <a:t> Mayıs ilçelerinin sınırları içinde yer alır. Kızılırmak üzerinde kurulu Derbent Baraj Gölü’nün doğusunda, kuzeybatı-güneydoğu istikametinde uzanan </a:t>
            </a:r>
            <a:r>
              <a:rPr lang="tr-TR" dirty="0" err="1"/>
              <a:t>Nebiyan</a:t>
            </a:r>
            <a:r>
              <a:rPr lang="tr-TR" dirty="0"/>
              <a:t> Dağı, zirve noktasında 1224 metre yükseltisi ile yörenin en yüksek dağı özelliğine sahiptir. Samsun Şehir Merkezi’ne 55 km, Atakum’a 45 km mesafededir. Ulaşım avantajı nedeniyle ekoturizm açısından önemli bir cazibe merkezi durumundadır (Kadıoğlu ve Aydın, 2018). </a:t>
            </a:r>
          </a:p>
        </p:txBody>
      </p:sp>
    </p:spTree>
    <p:extLst>
      <p:ext uri="{BB962C8B-B14F-4D97-AF65-F5344CB8AC3E}">
        <p14:creationId xmlns:p14="http://schemas.microsoft.com/office/powerpoint/2010/main" val="488463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A87366-0F6E-0B77-1EB3-C209933D342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9ADAA65-FC38-BA2F-82AB-3D6F07A6326B}"/>
              </a:ext>
            </a:extLst>
          </p:cNvPr>
          <p:cNvSpPr>
            <a:spLocks noGrp="1"/>
          </p:cNvSpPr>
          <p:nvPr>
            <p:ph idx="1"/>
          </p:nvPr>
        </p:nvSpPr>
        <p:spPr/>
        <p:txBody>
          <a:bodyPr/>
          <a:lstStyle/>
          <a:p>
            <a:endParaRPr lang="tr-TR"/>
          </a:p>
        </p:txBody>
      </p:sp>
      <p:pic>
        <p:nvPicPr>
          <p:cNvPr id="5" name="Resim 4" descr="harita, metin, ekran görüntüsü, atlas içeren bir resim&#10;&#10;Yapay zeka tarafından oluşturulmuş içerik yanlış olabilir.">
            <a:extLst>
              <a:ext uri="{FF2B5EF4-FFF2-40B4-BE49-F238E27FC236}">
                <a16:creationId xmlns:a16="http://schemas.microsoft.com/office/drawing/2014/main" id="{DB12DE09-04F3-1007-78AF-26D2BFE7F352}"/>
              </a:ext>
            </a:extLst>
          </p:cNvPr>
          <p:cNvPicPr>
            <a:picLocks noChangeAspect="1"/>
          </p:cNvPicPr>
          <p:nvPr/>
        </p:nvPicPr>
        <p:blipFill>
          <a:blip r:embed="rId2"/>
          <a:stretch>
            <a:fillRect/>
          </a:stretch>
        </p:blipFill>
        <p:spPr>
          <a:xfrm>
            <a:off x="685330" y="618518"/>
            <a:ext cx="7908589" cy="5921828"/>
          </a:xfrm>
          <a:prstGeom prst="rect">
            <a:avLst/>
          </a:prstGeom>
        </p:spPr>
      </p:pic>
    </p:spTree>
    <p:extLst>
      <p:ext uri="{BB962C8B-B14F-4D97-AF65-F5344CB8AC3E}">
        <p14:creationId xmlns:p14="http://schemas.microsoft.com/office/powerpoint/2010/main" val="3067045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1511"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21512">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1515" name="Rectangle 21514">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7"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aklı kalmış cennet: Nebiyan dağı - Samsun Haber | Samsun Son Dakika ve  Samsunspor Haberleri">
            <a:extLst>
              <a:ext uri="{FF2B5EF4-FFF2-40B4-BE49-F238E27FC236}">
                <a16:creationId xmlns:a16="http://schemas.microsoft.com/office/drawing/2014/main" id="{F68889C6-AAB6-FFE1-267D-C361144E9BDF}"/>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r="23785"/>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21518">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1418279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2535"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22536">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2539" name="Rectangle 22538">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41"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Nebiyan Dağı - Samsun - 2025 - Tripadvisor">
            <a:extLst>
              <a:ext uri="{FF2B5EF4-FFF2-40B4-BE49-F238E27FC236}">
                <a16:creationId xmlns:a16="http://schemas.microsoft.com/office/drawing/2014/main" id="{3A27E1BE-72A4-29F5-D6E5-6CCDF730EA98}"/>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l="18081" r="6720"/>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2543" name="Picture 22542">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405152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675958-33EF-992F-BDEF-FFAE4BC24692}"/>
              </a:ext>
            </a:extLst>
          </p:cNvPr>
          <p:cNvSpPr>
            <a:spLocks noGrp="1"/>
          </p:cNvSpPr>
          <p:nvPr>
            <p:ph type="title"/>
          </p:nvPr>
        </p:nvSpPr>
        <p:spPr>
          <a:xfrm>
            <a:off x="685330" y="382544"/>
            <a:ext cx="7773338" cy="1596177"/>
          </a:xfrm>
          <a:solidFill>
            <a:schemeClr val="accent1">
              <a:lumMod val="75000"/>
            </a:schemeClr>
          </a:solidFill>
        </p:spPr>
        <p:txBody>
          <a:bodyPr/>
          <a:lstStyle/>
          <a:p>
            <a:r>
              <a:rPr lang="tr-TR" b="1" dirty="0">
                <a:solidFill>
                  <a:schemeClr val="bg1"/>
                </a:solidFill>
              </a:rPr>
              <a:t>SAMSUN</a:t>
            </a:r>
          </a:p>
        </p:txBody>
      </p:sp>
      <p:sp>
        <p:nvSpPr>
          <p:cNvPr id="5" name="İçerik Yer Tutucusu 4">
            <a:extLst>
              <a:ext uri="{FF2B5EF4-FFF2-40B4-BE49-F238E27FC236}">
                <a16:creationId xmlns:a16="http://schemas.microsoft.com/office/drawing/2014/main" id="{FCEDEE08-046E-3CA5-9EC0-434B71D525F4}"/>
              </a:ext>
            </a:extLst>
          </p:cNvPr>
          <p:cNvSpPr>
            <a:spLocks noGrp="1"/>
          </p:cNvSpPr>
          <p:nvPr>
            <p:ph sz="quarter" idx="13"/>
          </p:nvPr>
        </p:nvSpPr>
        <p:spPr/>
        <p:txBody>
          <a:bodyPr/>
          <a:lstStyle/>
          <a:p>
            <a:endParaRPr lang="tr-TR"/>
          </a:p>
        </p:txBody>
      </p:sp>
      <p:pic>
        <p:nvPicPr>
          <p:cNvPr id="7" name="Resim 6" descr="metin, ekran görüntüsü, yazı tipi, sayı, numara içeren bir resim&#10;&#10;Yapay zeka tarafından oluşturulmuş içerik yanlış olabilir.">
            <a:extLst>
              <a:ext uri="{FF2B5EF4-FFF2-40B4-BE49-F238E27FC236}">
                <a16:creationId xmlns:a16="http://schemas.microsoft.com/office/drawing/2014/main" id="{4A5F9471-83D5-8AC2-B2A5-2E58C7224362}"/>
              </a:ext>
            </a:extLst>
          </p:cNvPr>
          <p:cNvPicPr>
            <a:picLocks noChangeAspect="1"/>
          </p:cNvPicPr>
          <p:nvPr/>
        </p:nvPicPr>
        <p:blipFill>
          <a:blip r:embed="rId2"/>
          <a:stretch>
            <a:fillRect/>
          </a:stretch>
        </p:blipFill>
        <p:spPr>
          <a:xfrm>
            <a:off x="242048" y="2214695"/>
            <a:ext cx="8659433" cy="4486901"/>
          </a:xfrm>
          <a:prstGeom prst="rect">
            <a:avLst/>
          </a:prstGeom>
        </p:spPr>
      </p:pic>
    </p:spTree>
    <p:extLst>
      <p:ext uri="{BB962C8B-B14F-4D97-AF65-F5344CB8AC3E}">
        <p14:creationId xmlns:p14="http://schemas.microsoft.com/office/powerpoint/2010/main" val="923104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4">
            <a:extLst>
              <a:ext uri="{FF2B5EF4-FFF2-40B4-BE49-F238E27FC236}">
                <a16:creationId xmlns:a16="http://schemas.microsoft.com/office/drawing/2014/main" id="{B6797F3A-B127-73D5-70F0-BB728D257ED4}"/>
              </a:ext>
            </a:extLst>
          </p:cNvPr>
          <p:cNvSpPr>
            <a:spLocks noGrp="1"/>
          </p:cNvSpPr>
          <p:nvPr>
            <p:ph type="subTitle" idx="1"/>
          </p:nvPr>
        </p:nvSpPr>
        <p:spPr/>
        <p:txBody>
          <a:bodyPr/>
          <a:lstStyle/>
          <a:p>
            <a:endParaRPr lang="tr-TR"/>
          </a:p>
        </p:txBody>
      </p:sp>
      <p:sp>
        <p:nvSpPr>
          <p:cNvPr id="3" name="Başlık 2">
            <a:extLst>
              <a:ext uri="{FF2B5EF4-FFF2-40B4-BE49-F238E27FC236}">
                <a16:creationId xmlns:a16="http://schemas.microsoft.com/office/drawing/2014/main" id="{B05819A5-5AB8-1FCD-3AAB-244B57A8AE71}"/>
              </a:ext>
            </a:extLst>
          </p:cNvPr>
          <p:cNvSpPr>
            <a:spLocks noGrp="1"/>
          </p:cNvSpPr>
          <p:nvPr>
            <p:ph type="ctrTitle"/>
          </p:nvPr>
        </p:nvSpPr>
        <p:spPr/>
        <p:txBody>
          <a:bodyPr/>
          <a:lstStyle/>
          <a:p>
            <a:endParaRPr lang="tr-TR"/>
          </a:p>
        </p:txBody>
      </p:sp>
      <p:pic>
        <p:nvPicPr>
          <p:cNvPr id="7" name="Resim 6">
            <a:extLst>
              <a:ext uri="{FF2B5EF4-FFF2-40B4-BE49-F238E27FC236}">
                <a16:creationId xmlns:a16="http://schemas.microsoft.com/office/drawing/2014/main" id="{050E3949-41FE-B7FD-31E4-F5D907DEBB4F}"/>
              </a:ext>
            </a:extLst>
          </p:cNvPr>
          <p:cNvPicPr>
            <a:picLocks noChangeAspect="1"/>
          </p:cNvPicPr>
          <p:nvPr/>
        </p:nvPicPr>
        <p:blipFill>
          <a:blip r:embed="rId2"/>
          <a:stretch>
            <a:fillRect/>
          </a:stretch>
        </p:blipFill>
        <p:spPr>
          <a:xfrm>
            <a:off x="0" y="560439"/>
            <a:ext cx="9144000" cy="5978013"/>
          </a:xfrm>
          <a:prstGeom prst="rect">
            <a:avLst/>
          </a:prstGeom>
        </p:spPr>
      </p:pic>
    </p:spTree>
    <p:extLst>
      <p:ext uri="{BB962C8B-B14F-4D97-AF65-F5344CB8AC3E}">
        <p14:creationId xmlns:p14="http://schemas.microsoft.com/office/powerpoint/2010/main" val="3294742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4583"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585" name="Picture 24584">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4587" name="Rectangle 24586">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9"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Nebiyan Dağı Kış Resimleri (5) – Nebiyan Yaylası">
            <a:extLst>
              <a:ext uri="{FF2B5EF4-FFF2-40B4-BE49-F238E27FC236}">
                <a16:creationId xmlns:a16="http://schemas.microsoft.com/office/drawing/2014/main" id="{589AF6A1-F821-7497-05A4-82DBC7B6F934}"/>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t="1595" r="-2" b="-2"/>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24590">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3636058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a:extLst>
            <a:ext uri="{FF2B5EF4-FFF2-40B4-BE49-F238E27FC236}">
              <a16:creationId xmlns:a16="http://schemas.microsoft.com/office/drawing/2014/main" id="{40BA077E-2920-6214-26EC-E490AA4C3DB5}"/>
            </a:ext>
          </a:extLst>
        </p:cNvPr>
        <p:cNvGrpSpPr/>
        <p:nvPr/>
      </p:nvGrpSpPr>
      <p:grpSpPr>
        <a:xfrm>
          <a:off x="0" y="0"/>
          <a:ext cx="0" cy="0"/>
          <a:chOff x="0" y="0"/>
          <a:chExt cx="0" cy="0"/>
        </a:xfrm>
      </p:grpSpPr>
      <p:pic>
        <p:nvPicPr>
          <p:cNvPr id="25616"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618" name="Picture 25608">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5619" name="Rectangle 25610">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20"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9144002"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25615" name="Straight Connector 25614">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9144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25617" name="Picture 25616">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602" name="Picture 2" descr="Sarıgazel Tabiat Parkı, doğa koruma alanı, Samsun, 19 Mayıs, Sarıgazel  Tabiat Parkı - Yandex Maps">
            <a:extLst>
              <a:ext uri="{FF2B5EF4-FFF2-40B4-BE49-F238E27FC236}">
                <a16:creationId xmlns:a16="http://schemas.microsoft.com/office/drawing/2014/main" id="{006A17AB-02B3-9495-A318-756E861348D5}"/>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t="15815" b="14794"/>
          <a:stretch>
            <a:fillRect/>
          </a:stretch>
        </p:blipFill>
        <p:spPr bwMode="auto">
          <a:xfrm>
            <a:off x="20" y="-1"/>
            <a:ext cx="9143980" cy="4187739"/>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4">
            <a:extLst>
              <a:ext uri="{FF2B5EF4-FFF2-40B4-BE49-F238E27FC236}">
                <a16:creationId xmlns:a16="http://schemas.microsoft.com/office/drawing/2014/main" id="{98AD604A-CC62-F321-AEFF-427A5A146E22}"/>
              </a:ext>
            </a:extLst>
          </p:cNvPr>
          <p:cNvSpPr>
            <a:spLocks noGrp="1"/>
          </p:cNvSpPr>
          <p:nvPr>
            <p:ph type="title"/>
          </p:nvPr>
        </p:nvSpPr>
        <p:spPr>
          <a:xfrm>
            <a:off x="859536" y="4437888"/>
            <a:ext cx="7424928" cy="1116711"/>
          </a:xfrm>
        </p:spPr>
        <p:txBody>
          <a:bodyPr vert="horz" lIns="91440" tIns="45720" rIns="91440" bIns="45720" rtlCol="0" anchor="b">
            <a:normAutofit/>
          </a:bodyPr>
          <a:lstStyle/>
          <a:p>
            <a:r>
              <a:rPr lang="en-US" sz="4800" b="1" dirty="0">
                <a:solidFill>
                  <a:srgbClr val="002060"/>
                </a:solidFill>
              </a:rPr>
              <a:t>SARIGAZEL TABİAT PARKI</a:t>
            </a:r>
          </a:p>
        </p:txBody>
      </p:sp>
    </p:spTree>
    <p:extLst>
      <p:ext uri="{BB962C8B-B14F-4D97-AF65-F5344CB8AC3E}">
        <p14:creationId xmlns:p14="http://schemas.microsoft.com/office/powerpoint/2010/main" val="2188491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1FF0F0-DD72-FF5C-D668-139D7A4A2D6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61D8CDE-52B1-680D-8517-22C64FBB18B9}"/>
              </a:ext>
            </a:extLst>
          </p:cNvPr>
          <p:cNvSpPr>
            <a:spLocks noGrp="1"/>
          </p:cNvSpPr>
          <p:nvPr>
            <p:ph sz="quarter" idx="13"/>
          </p:nvPr>
        </p:nvSpPr>
        <p:spPr/>
        <p:txBody>
          <a:bodyPr/>
          <a:lstStyle/>
          <a:p>
            <a:endParaRPr lang="tr-TR"/>
          </a:p>
        </p:txBody>
      </p:sp>
      <p:pic>
        <p:nvPicPr>
          <p:cNvPr id="5" name="Resim 4" descr="dış mekan, bitki, ağaçlık arazi, doğal ortam içeren bir resim&#10;&#10;Yapay zeka tarafından oluşturulmuş içerik yanlış olabilir.">
            <a:extLst>
              <a:ext uri="{FF2B5EF4-FFF2-40B4-BE49-F238E27FC236}">
                <a16:creationId xmlns:a16="http://schemas.microsoft.com/office/drawing/2014/main" id="{D96BD0D0-62CA-7B82-028F-9A3D29A5A6A7}"/>
              </a:ext>
            </a:extLst>
          </p:cNvPr>
          <p:cNvPicPr>
            <a:picLocks noChangeAspect="1"/>
          </p:cNvPicPr>
          <p:nvPr/>
        </p:nvPicPr>
        <p:blipFill>
          <a:blip r:embed="rId2"/>
          <a:stretch>
            <a:fillRect/>
          </a:stretch>
        </p:blipFill>
        <p:spPr>
          <a:xfrm>
            <a:off x="0" y="548403"/>
            <a:ext cx="9144000" cy="5761193"/>
          </a:xfrm>
          <a:prstGeom prst="rect">
            <a:avLst/>
          </a:prstGeom>
        </p:spPr>
      </p:pic>
    </p:spTree>
    <p:extLst>
      <p:ext uri="{BB962C8B-B14F-4D97-AF65-F5344CB8AC3E}">
        <p14:creationId xmlns:p14="http://schemas.microsoft.com/office/powerpoint/2010/main" val="1048421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7">
            <a:extLst>
              <a:ext uri="{FF2B5EF4-FFF2-40B4-BE49-F238E27FC236}">
                <a16:creationId xmlns:a16="http://schemas.microsoft.com/office/drawing/2014/main" id="{A1FAFAE9-BCA5-E87A-EDC8-83889DBE0652}"/>
              </a:ext>
            </a:extLst>
          </p:cNvPr>
          <p:cNvSpPr>
            <a:spLocks noGrp="1"/>
          </p:cNvSpPr>
          <p:nvPr>
            <p:ph sz="quarter" idx="13"/>
          </p:nvPr>
        </p:nvSpPr>
        <p:spPr/>
        <p:txBody>
          <a:bodyPr/>
          <a:lstStyle/>
          <a:p>
            <a:endParaRPr lang="tr-TR"/>
          </a:p>
        </p:txBody>
      </p:sp>
      <p:pic>
        <p:nvPicPr>
          <p:cNvPr id="26626" name="Picture 2" descr="Sarıgazel Tabiat Parkı, sarıya büründü - Seyahat Haberleri">
            <a:extLst>
              <a:ext uri="{FF2B5EF4-FFF2-40B4-BE49-F238E27FC236}">
                <a16:creationId xmlns:a16="http://schemas.microsoft.com/office/drawing/2014/main" id="{FA28BB36-36FB-1A05-2D62-782CFFBAA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00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8679"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28680">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674" name="Picture 2" descr="Samsun'daki Şahinkaya Kanyonu canlanan doğasıyla ziyaretçilerini bekliyor">
            <a:extLst>
              <a:ext uri="{FF2B5EF4-FFF2-40B4-BE49-F238E27FC236}">
                <a16:creationId xmlns:a16="http://schemas.microsoft.com/office/drawing/2014/main" id="{F7BCB7E8-CD44-2999-6A46-75307B817839}"/>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l="16319" r="868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1E973B3C-6BFD-2724-B8DB-1688CC74F9AB}"/>
              </a:ext>
            </a:extLst>
          </p:cNvPr>
          <p:cNvSpPr txBox="1"/>
          <p:nvPr/>
        </p:nvSpPr>
        <p:spPr>
          <a:xfrm>
            <a:off x="5378245" y="5673212"/>
            <a:ext cx="3273460" cy="461665"/>
          </a:xfrm>
          <a:prstGeom prst="rect">
            <a:avLst/>
          </a:prstGeom>
          <a:solidFill>
            <a:schemeClr val="accent5"/>
          </a:solidFill>
        </p:spPr>
        <p:txBody>
          <a:bodyPr wrap="none" rtlCol="0">
            <a:spAutoFit/>
          </a:bodyPr>
          <a:lstStyle/>
          <a:p>
            <a:r>
              <a:rPr lang="tr-TR" sz="2400" b="1" dirty="0"/>
              <a:t>ŞAHİNKAYA KANYONU</a:t>
            </a:r>
          </a:p>
        </p:txBody>
      </p:sp>
    </p:spTree>
    <p:extLst>
      <p:ext uri="{BB962C8B-B14F-4D97-AF65-F5344CB8AC3E}">
        <p14:creationId xmlns:p14="http://schemas.microsoft.com/office/powerpoint/2010/main" val="2953331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7655"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657" name="Picture 27656">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27659" name="Rectangle 27658">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61"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Şahinkaya Kanyonu Nerededir? Şahinkaya Kanyonu Oluşumu, Özellikleri, Giriş  Ücreti Ve Ziyaret Saatleri (2020)">
            <a:extLst>
              <a:ext uri="{FF2B5EF4-FFF2-40B4-BE49-F238E27FC236}">
                <a16:creationId xmlns:a16="http://schemas.microsoft.com/office/drawing/2014/main" id="{31C5BE5F-7B87-6ECC-B98A-9DC7E3C871C7}"/>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l="3146" r="6411" b="-1"/>
          <a:stretch>
            <a:fillRect/>
          </a:stretch>
        </p:blipFill>
        <p:spPr bwMode="auto">
          <a:xfrm>
            <a:off x="-148185" y="10"/>
            <a:ext cx="9292185"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7663" name="Picture 27662">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48188" y="-2"/>
            <a:ext cx="9144000" cy="6858000"/>
          </a:xfrm>
          <a:prstGeom prst="rect">
            <a:avLst/>
          </a:prstGeom>
        </p:spPr>
      </p:pic>
    </p:spTree>
    <p:extLst>
      <p:ext uri="{BB962C8B-B14F-4D97-AF65-F5344CB8AC3E}">
        <p14:creationId xmlns:p14="http://schemas.microsoft.com/office/powerpoint/2010/main" val="2578833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9703"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29704">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698" name="Picture 2" descr="Amazon Tabiat Parkı - Terme - 2025 - Tripadvisor">
            <a:extLst>
              <a:ext uri="{FF2B5EF4-FFF2-40B4-BE49-F238E27FC236}">
                <a16:creationId xmlns:a16="http://schemas.microsoft.com/office/drawing/2014/main" id="{0A959878-ACD5-78D7-A8B9-F478169C481C}"/>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l="28333" r="1"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AEED7F40-A7B8-3622-E0B1-9385A6FBD525}"/>
              </a:ext>
            </a:extLst>
          </p:cNvPr>
          <p:cNvSpPr txBox="1"/>
          <p:nvPr/>
        </p:nvSpPr>
        <p:spPr>
          <a:xfrm>
            <a:off x="4572000" y="6165503"/>
            <a:ext cx="4409669" cy="461665"/>
          </a:xfrm>
          <a:prstGeom prst="rect">
            <a:avLst/>
          </a:prstGeom>
          <a:noFill/>
        </p:spPr>
        <p:txBody>
          <a:bodyPr wrap="none" rtlCol="0">
            <a:spAutoFit/>
          </a:bodyPr>
          <a:lstStyle/>
          <a:p>
            <a:r>
              <a:rPr lang="tr-TR" sz="2400" b="1" dirty="0">
                <a:solidFill>
                  <a:schemeClr val="bg1"/>
                </a:solidFill>
              </a:rPr>
              <a:t>AMAZON TABİAT PARKI- TERME</a:t>
            </a:r>
          </a:p>
        </p:txBody>
      </p:sp>
    </p:spTree>
    <p:extLst>
      <p:ext uri="{BB962C8B-B14F-4D97-AF65-F5344CB8AC3E}">
        <p14:creationId xmlns:p14="http://schemas.microsoft.com/office/powerpoint/2010/main" val="344095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729" name="Picture 2">
            <a:extLst>
              <a:ext uri="{FF2B5EF4-FFF2-40B4-BE49-F238E27FC236}">
                <a16:creationId xmlns:a16="http://schemas.microsoft.com/office/drawing/2014/main" id="{0C625AC3-22F8-400B-B551-764979C92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0731" name="Picture 30730">
            <a:extLst>
              <a:ext uri="{FF2B5EF4-FFF2-40B4-BE49-F238E27FC236}">
                <a16:creationId xmlns:a16="http://schemas.microsoft.com/office/drawing/2014/main" id="{D65CC16C-9244-40EE-9E86-D285843027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30733" name="Rectangle 30732">
            <a:extLst>
              <a:ext uri="{FF2B5EF4-FFF2-40B4-BE49-F238E27FC236}">
                <a16:creationId xmlns:a16="http://schemas.microsoft.com/office/drawing/2014/main" id="{58CA3263-84A3-464A-8D0C-41F2F436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45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4" name="Picture 4" descr="Amazon Tabiat Parkı - Doğu Karadeniz Kültür Envanteri Projesi">
            <a:extLst>
              <a:ext uri="{FF2B5EF4-FFF2-40B4-BE49-F238E27FC236}">
                <a16:creationId xmlns:a16="http://schemas.microsoft.com/office/drawing/2014/main" id="{9527907A-D788-E44B-0A8A-DDA79A963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72" r="8627" b="-2"/>
          <a:stretch>
            <a:fillRect/>
          </a:stretch>
        </p:blipFill>
        <p:spPr bwMode="auto">
          <a:xfrm>
            <a:off x="20" y="-1"/>
            <a:ext cx="91439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Amazon Tabiat Parkı › Gezi Rehberi | Terme | Samsun">
            <a:extLst>
              <a:ext uri="{FF2B5EF4-FFF2-40B4-BE49-F238E27FC236}">
                <a16:creationId xmlns:a16="http://schemas.microsoft.com/office/drawing/2014/main" id="{A2DA3075-D911-21A3-3640-C8FFD7F5F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944" r="1" b="883"/>
          <a:stretch>
            <a:fillRect/>
          </a:stretch>
        </p:blipFill>
        <p:spPr bwMode="auto">
          <a:xfrm>
            <a:off x="4131324" y="1113711"/>
            <a:ext cx="4156617" cy="3955999"/>
          </a:xfrm>
          <a:prstGeom prst="rect">
            <a:avLst/>
          </a:prstGeom>
          <a:noFill/>
          <a:ln w="152400">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30735" name="Picture 30734">
            <a:extLst>
              <a:ext uri="{FF2B5EF4-FFF2-40B4-BE49-F238E27FC236}">
                <a16:creationId xmlns:a16="http://schemas.microsoft.com/office/drawing/2014/main" id="{6CF9BBE8-8459-456C-9BBD-DF5C2AB435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8070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1746545-BC7B-A2DC-D964-F04E0F582588}"/>
              </a:ext>
            </a:extLst>
          </p:cNvPr>
          <p:cNvSpPr txBox="1"/>
          <p:nvPr/>
        </p:nvSpPr>
        <p:spPr>
          <a:xfrm>
            <a:off x="1130710" y="2949275"/>
            <a:ext cx="7167716" cy="1429687"/>
          </a:xfrm>
          <a:prstGeom prst="rect">
            <a:avLst/>
          </a:prstGeom>
          <a:noFill/>
        </p:spPr>
        <p:txBody>
          <a:bodyPr wrap="square">
            <a:spAutoFit/>
          </a:bodyPr>
          <a:lstStyle/>
          <a:p>
            <a:pPr algn="just">
              <a:lnSpc>
                <a:spcPct val="150000"/>
              </a:lnSpc>
              <a:buNone/>
            </a:pPr>
            <a:r>
              <a:rPr lang="tr-TR" sz="2000" b="1" i="0" dirty="0">
                <a:solidFill>
                  <a:srgbClr val="002060"/>
                </a:solidFill>
                <a:effectLst/>
                <a:latin typeface="PT Serif" panose="020F0502020204030204" pitchFamily="18" charset="-94"/>
              </a:rPr>
              <a:t>Samsun’da 1 tabiatı koruma alanı, 5 tabiat parkı, 3 sulak alan olmak üzere toplamda 9 adet sürdürülebilir eko turizm alanı bulunuyor.</a:t>
            </a:r>
          </a:p>
        </p:txBody>
      </p:sp>
    </p:spTree>
    <p:extLst>
      <p:ext uri="{BB962C8B-B14F-4D97-AF65-F5344CB8AC3E}">
        <p14:creationId xmlns:p14="http://schemas.microsoft.com/office/powerpoint/2010/main" val="2768219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31"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Canik Ekoturizm Alanı">
            <a:extLst>
              <a:ext uri="{FF2B5EF4-FFF2-40B4-BE49-F238E27FC236}">
                <a16:creationId xmlns:a16="http://schemas.microsoft.com/office/drawing/2014/main" id="{002D06E2-A572-2C45-7B0F-FB9F8A17BF90}"/>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48F3D9C3-02C6-516C-F8D1-1C4F604F18B1}"/>
              </a:ext>
            </a:extLst>
          </p:cNvPr>
          <p:cNvSpPr txBox="1"/>
          <p:nvPr/>
        </p:nvSpPr>
        <p:spPr>
          <a:xfrm>
            <a:off x="5899355" y="6257836"/>
            <a:ext cx="3077830" cy="400110"/>
          </a:xfrm>
          <a:prstGeom prst="rect">
            <a:avLst/>
          </a:prstGeom>
          <a:noFill/>
        </p:spPr>
        <p:txBody>
          <a:bodyPr wrap="none" rtlCol="0">
            <a:spAutoFit/>
          </a:bodyPr>
          <a:lstStyle/>
          <a:p>
            <a:r>
              <a:rPr lang="tr-TR" sz="2000" b="1" dirty="0"/>
              <a:t>CANİK EKOTURİZM ALANI</a:t>
            </a:r>
          </a:p>
        </p:txBody>
      </p:sp>
    </p:spTree>
    <p:extLst>
      <p:ext uri="{BB962C8B-B14F-4D97-AF65-F5344CB8AC3E}">
        <p14:creationId xmlns:p14="http://schemas.microsoft.com/office/powerpoint/2010/main" val="109894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055"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2056">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descr="Canik Ekoturizm Alanı">
            <a:extLst>
              <a:ext uri="{FF2B5EF4-FFF2-40B4-BE49-F238E27FC236}">
                <a16:creationId xmlns:a16="http://schemas.microsoft.com/office/drawing/2014/main" id="{3AF9D799-40E7-4889-F868-CAC24E3C7234}"/>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t="30007" b="13744"/>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308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9144002"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Resim 4" descr="harita, metin, diyagram, atlas içeren bir resim&#10;&#10;Yapay zeka tarafından oluşturulmuş içerik yanlış olabilir.">
            <a:extLst>
              <a:ext uri="{FF2B5EF4-FFF2-40B4-BE49-F238E27FC236}">
                <a16:creationId xmlns:a16="http://schemas.microsoft.com/office/drawing/2014/main" id="{E3BE09DD-DCEA-8BC1-77BD-061844EE8F22}"/>
              </a:ext>
            </a:extLst>
          </p:cNvPr>
          <p:cNvPicPr>
            <a:picLocks noChangeAspect="1"/>
          </p:cNvPicPr>
          <p:nvPr/>
        </p:nvPicPr>
        <p:blipFill>
          <a:blip r:embed="rId4"/>
          <a:srcRect l="22406" r="17594"/>
          <a:stretch>
            <a:fillRect/>
          </a:stretch>
        </p:blipFill>
        <p:spPr>
          <a:xfrm>
            <a:off x="20" y="10"/>
            <a:ext cx="9143980" cy="6857990"/>
          </a:xfrm>
          <a:prstGeom prst="rect">
            <a:avLst/>
          </a:prstGeom>
        </p:spPr>
      </p:pic>
    </p:spTree>
    <p:extLst>
      <p:ext uri="{BB962C8B-B14F-4D97-AF65-F5344CB8AC3E}">
        <p14:creationId xmlns:p14="http://schemas.microsoft.com/office/powerpoint/2010/main" val="3078780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a:extLst>
              <a:ext uri="{FF2B5EF4-FFF2-40B4-BE49-F238E27FC236}">
                <a16:creationId xmlns:a16="http://schemas.microsoft.com/office/drawing/2014/main" id="{4FBF925F-84CB-943C-E144-2CE15312FE7A}"/>
              </a:ext>
            </a:extLst>
          </p:cNvPr>
          <p:cNvGraphicFramePr/>
          <p:nvPr/>
        </p:nvGraphicFramePr>
        <p:xfrm>
          <a:off x="22836" y="0"/>
          <a:ext cx="9121164"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Slayt Numarası Yer Tutucusu 1">
            <a:extLst>
              <a:ext uri="{FF2B5EF4-FFF2-40B4-BE49-F238E27FC236}">
                <a16:creationId xmlns:a16="http://schemas.microsoft.com/office/drawing/2014/main" id="{2126D83E-4841-0A60-539D-8282D10965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fld id="{E57A49E2-7A81-4E4F-8D76-F56023A04AA5}" type="slidenum">
              <a:rPr lang="tr-TR" altLang="tr-TR">
                <a:solidFill>
                  <a:schemeClr val="tx2"/>
                </a:solidFill>
              </a:rPr>
              <a:pPr/>
              <a:t>8</a:t>
            </a:fld>
            <a:endParaRPr lang="tr-TR" altLang="tr-TR">
              <a:solidFill>
                <a:schemeClr val="tx2"/>
              </a:solidFill>
            </a:endParaRPr>
          </a:p>
        </p:txBody>
      </p:sp>
      <p:pic>
        <p:nvPicPr>
          <p:cNvPr id="16388" name="Picture 4">
            <a:extLst>
              <a:ext uri="{FF2B5EF4-FFF2-40B4-BE49-F238E27FC236}">
                <a16:creationId xmlns:a16="http://schemas.microsoft.com/office/drawing/2014/main" id="{794FA545-9E31-EA3F-D59C-73DBE546E2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288" y="2708275"/>
            <a:ext cx="41433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yagram 2">
            <a:extLst>
              <a:ext uri="{FF2B5EF4-FFF2-40B4-BE49-F238E27FC236}">
                <a16:creationId xmlns:a16="http://schemas.microsoft.com/office/drawing/2014/main" id="{320298BC-2470-6FCA-3A15-C37C0D367F47}"/>
              </a:ext>
            </a:extLst>
          </p:cNvPr>
          <p:cNvGraphicFramePr/>
          <p:nvPr/>
        </p:nvGraphicFramePr>
        <p:xfrm>
          <a:off x="268774" y="0"/>
          <a:ext cx="8341826" cy="19888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390" name="Picture 2" descr="Deltasi">
            <a:extLst>
              <a:ext uri="{FF2B5EF4-FFF2-40B4-BE49-F238E27FC236}">
                <a16:creationId xmlns:a16="http://schemas.microsoft.com/office/drawing/2014/main" id="{D63583D1-4A3B-1C15-2BAE-D5436569A1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3113" y="2708275"/>
            <a:ext cx="4373562"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resimdiyari.com/action.php?id=8348&amp;part=e&amp;download">
            <a:extLst>
              <a:ext uri="{FF2B5EF4-FFF2-40B4-BE49-F238E27FC236}">
                <a16:creationId xmlns:a16="http://schemas.microsoft.com/office/drawing/2014/main" id="{18315814-73A7-C36E-D785-74BB60DBA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4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İçerik Yer Tutucusu 4">
            <a:extLst>
              <a:ext uri="{FF2B5EF4-FFF2-40B4-BE49-F238E27FC236}">
                <a16:creationId xmlns:a16="http://schemas.microsoft.com/office/drawing/2014/main" id="{5A018D75-A63F-EC05-0065-FC2242343460}"/>
              </a:ext>
            </a:extLst>
          </p:cNvPr>
          <p:cNvSpPr>
            <a:spLocks noGrp="1"/>
          </p:cNvSpPr>
          <p:nvPr>
            <p:ph idx="1"/>
          </p:nvPr>
        </p:nvSpPr>
        <p:spPr>
          <a:xfrm>
            <a:off x="698500" y="1773238"/>
            <a:ext cx="7772400" cy="4572000"/>
          </a:xfrm>
        </p:spPr>
        <p:txBody>
          <a:bodyPr>
            <a:normAutofit/>
          </a:bodyPr>
          <a:lstStyle/>
          <a:p>
            <a:pPr algn="just">
              <a:lnSpc>
                <a:spcPct val="150000"/>
              </a:lnSpc>
            </a:pPr>
            <a:r>
              <a:rPr lang="tr-TR" altLang="tr-TR" sz="2400" b="1" dirty="0">
                <a:solidFill>
                  <a:srgbClr val="FFC000"/>
                </a:solidFill>
                <a:latin typeface="Times New Roman" panose="02020603050405020304" pitchFamily="18" charset="0"/>
                <a:cs typeface="Times New Roman" panose="02020603050405020304" pitchFamily="18" charset="0"/>
              </a:rPr>
              <a:t>Kızılırmak ve Yeşilırmak deltası, </a:t>
            </a:r>
            <a:r>
              <a:rPr lang="tr-TR" altLang="tr-TR" sz="2400" b="1" cap="none" dirty="0">
                <a:solidFill>
                  <a:srgbClr val="FFC000"/>
                </a:solidFill>
                <a:latin typeface="Times New Roman" panose="02020603050405020304" pitchFamily="18" charset="0"/>
                <a:cs typeface="Times New Roman" panose="02020603050405020304" pitchFamily="18" charset="0"/>
              </a:rPr>
              <a:t>tarihi dönemde denizin 3–4 m. çekilmesi ve binlerce yıl içinde </a:t>
            </a:r>
            <a:r>
              <a:rPr lang="tr-TR" altLang="tr-TR" sz="2400" b="1" cap="none" dirty="0" err="1">
                <a:solidFill>
                  <a:srgbClr val="FFC000"/>
                </a:solidFill>
                <a:latin typeface="Times New Roman" panose="02020603050405020304" pitchFamily="18" charset="0"/>
                <a:cs typeface="Times New Roman" panose="02020603050405020304" pitchFamily="18" charset="0"/>
              </a:rPr>
              <a:t>kızılırmak</a:t>
            </a:r>
            <a:r>
              <a:rPr lang="tr-TR" altLang="tr-TR" sz="2400" b="1" cap="none" dirty="0">
                <a:solidFill>
                  <a:srgbClr val="FFC000"/>
                </a:solidFill>
                <a:latin typeface="Times New Roman" panose="02020603050405020304" pitchFamily="18" charset="0"/>
                <a:cs typeface="Times New Roman" panose="02020603050405020304" pitchFamily="18" charset="0"/>
              </a:rPr>
              <a:t> ve </a:t>
            </a:r>
            <a:r>
              <a:rPr lang="tr-TR" altLang="tr-TR" sz="2400" b="1" cap="none" dirty="0" err="1">
                <a:solidFill>
                  <a:srgbClr val="FFC000"/>
                </a:solidFill>
                <a:latin typeface="Times New Roman" panose="02020603050405020304" pitchFamily="18" charset="0"/>
                <a:cs typeface="Times New Roman" panose="02020603050405020304" pitchFamily="18" charset="0"/>
              </a:rPr>
              <a:t>yeşilırmak’ın</a:t>
            </a:r>
            <a:r>
              <a:rPr lang="tr-TR" altLang="tr-TR" sz="2400" b="1" cap="none" dirty="0">
                <a:solidFill>
                  <a:srgbClr val="FFC000"/>
                </a:solidFill>
                <a:latin typeface="Times New Roman" panose="02020603050405020304" pitchFamily="18" charset="0"/>
                <a:cs typeface="Times New Roman" panose="02020603050405020304" pitchFamily="18" charset="0"/>
              </a:rPr>
              <a:t> </a:t>
            </a:r>
            <a:r>
              <a:rPr lang="tr-TR" altLang="tr-TR" sz="2400" b="1" cap="none" dirty="0" err="1">
                <a:solidFill>
                  <a:srgbClr val="FFC000"/>
                </a:solidFill>
                <a:latin typeface="Times New Roman" panose="02020603050405020304" pitchFamily="18" charset="0"/>
                <a:cs typeface="Times New Roman" panose="02020603050405020304" pitchFamily="18" charset="0"/>
              </a:rPr>
              <a:t>anadolu’dan</a:t>
            </a:r>
            <a:r>
              <a:rPr lang="tr-TR" altLang="tr-TR" sz="2400" b="1" cap="none" dirty="0">
                <a:solidFill>
                  <a:srgbClr val="FFC000"/>
                </a:solidFill>
                <a:latin typeface="Times New Roman" panose="02020603050405020304" pitchFamily="18" charset="0"/>
                <a:cs typeface="Times New Roman" panose="02020603050405020304" pitchFamily="18" charset="0"/>
              </a:rPr>
              <a:t> sürükleyip getirdiği alüvyonların yığılmasıyla oluşmuşlardır (yılmaz, 2005). delta ve kıyı oluşumuna sebep olan tabii şartlar, aynı zamanda irili ufaklı pek çok gölün de meydana gelmesini sağlamıştır (anonim, 2004).</a:t>
            </a:r>
          </a:p>
          <a:p>
            <a:endParaRPr lang="tr-TR" altLang="tr-TR" dirty="0"/>
          </a:p>
        </p:txBody>
      </p:sp>
    </p:spTree>
  </p:cSld>
  <p:clrMapOvr>
    <a:masterClrMapping/>
  </p:clrMapOvr>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TM04033925[[fn=Damla]]</Template>
  <TotalTime>245</TotalTime>
  <Words>509</Words>
  <Application>Microsoft Office PowerPoint</Application>
  <PresentationFormat>Ekran Gösterisi (4:3)</PresentationFormat>
  <Paragraphs>73</Paragraphs>
  <Slides>38</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38</vt:i4>
      </vt:variant>
    </vt:vector>
  </HeadingPairs>
  <TitlesOfParts>
    <vt:vector size="46" baseType="lpstr">
      <vt:lpstr>Arial</vt:lpstr>
      <vt:lpstr>Calibri</vt:lpstr>
      <vt:lpstr>PT Serif</vt:lpstr>
      <vt:lpstr>Times New Roman</vt:lpstr>
      <vt:lpstr>Tw Cen MT</vt:lpstr>
      <vt:lpstr>Wingdings</vt:lpstr>
      <vt:lpstr>Wingdings 2</vt:lpstr>
      <vt:lpstr>Damla</vt:lpstr>
      <vt:lpstr>Ekoturizm Uygulamaları ve Proje Tasarımı  13. HAFTA</vt:lpstr>
      <vt:lpstr>PowerPoint Sunusu</vt:lpstr>
      <vt:lpstr>SAMSUN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Habitat tipleri</vt:lpstr>
      <vt:lpstr>Kızılırmak Deltası’ndaki doğal yaşam alanları </vt:lpstr>
      <vt:lpstr>PowerPoint Sunusu</vt:lpstr>
      <vt:lpstr>PowerPoint Sunusu</vt:lpstr>
      <vt:lpstr>BAFRA BALIK GÖLLERİ VE BALIK  TÜRLERİ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SARIGAZEL TABİAT PARKI</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REVIEWER</dc:creator>
  <cp:lastModifiedBy>REVIEWER</cp:lastModifiedBy>
  <cp:revision>5</cp:revision>
  <dcterms:created xsi:type="dcterms:W3CDTF">2025-09-30T18:35:27Z</dcterms:created>
  <dcterms:modified xsi:type="dcterms:W3CDTF">2025-12-17T08:21:55Z</dcterms:modified>
</cp:coreProperties>
</file>