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9" r:id="rId20"/>
    <p:sldId id="274" r:id="rId21"/>
    <p:sldId id="280" r:id="rId22"/>
    <p:sldId id="275" r:id="rId23"/>
    <p:sldId id="276" r:id="rId24"/>
    <p:sldId id="277" r:id="rId25"/>
    <p:sldId id="278" r:id="rId26"/>
    <p:sldId id="281" r:id="rId27"/>
    <p:sldId id="285" r:id="rId28"/>
    <p:sldId id="282" r:id="rId29"/>
    <p:sldId id="283" r:id="rId30"/>
    <p:sldId id="284" r:id="rId31"/>
    <p:sldId id="286" r:id="rId32"/>
    <p:sldId id="287" r:id="rId33"/>
    <p:sldId id="288" r:id="rId34"/>
    <p:sldId id="289" r:id="rId35"/>
    <p:sldId id="290" r:id="rId36"/>
    <p:sldId id="292" r:id="rId37"/>
    <p:sldId id="291" r:id="rId38"/>
    <p:sldId id="293"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23.10.2012</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en.wikipedia.org/wiki/Suppiluliuma_II"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i="1" dirty="0" smtClean="0"/>
              <a:t>Uygarlık Tarihi</a:t>
            </a:r>
            <a:endParaRPr lang="tr-TR" b="1" i="1" dirty="0"/>
          </a:p>
        </p:txBody>
      </p:sp>
      <p:sp>
        <p:nvSpPr>
          <p:cNvPr id="3" name="2 Alt Başlık"/>
          <p:cNvSpPr>
            <a:spLocks noGrp="1"/>
          </p:cNvSpPr>
          <p:nvPr>
            <p:ph type="subTitle" idx="1"/>
          </p:nvPr>
        </p:nvSpPr>
        <p:spPr/>
        <p:txBody>
          <a:bodyPr/>
          <a:lstStyle/>
          <a:p>
            <a:r>
              <a:rPr lang="tr-TR" i="1" dirty="0" err="1" smtClean="0">
                <a:solidFill>
                  <a:schemeClr val="tx1"/>
                </a:solidFill>
              </a:rPr>
              <a:t>Öğr</a:t>
            </a:r>
            <a:r>
              <a:rPr lang="tr-TR" i="1" dirty="0" smtClean="0">
                <a:solidFill>
                  <a:schemeClr val="tx1"/>
                </a:solidFill>
              </a:rPr>
              <a:t>. Gör. Melike ÇAKIR</a:t>
            </a:r>
            <a:endParaRPr lang="tr-TR" i="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Tarih Öncesinde Anadolu</a:t>
            </a:r>
            <a:endParaRPr lang="tr-TR" dirty="0"/>
          </a:p>
        </p:txBody>
      </p:sp>
      <p:sp>
        <p:nvSpPr>
          <p:cNvPr id="3" name="2 İçerik Yer Tutucusu"/>
          <p:cNvSpPr>
            <a:spLocks noGrp="1"/>
          </p:cNvSpPr>
          <p:nvPr>
            <p:ph idx="1"/>
          </p:nvPr>
        </p:nvSpPr>
        <p:spPr>
          <a:ln>
            <a:solidFill>
              <a:schemeClr val="tx1">
                <a:lumMod val="95000"/>
                <a:lumOff val="5000"/>
              </a:schemeClr>
            </a:solidFill>
          </a:ln>
        </p:spPr>
        <p:txBody>
          <a:bodyPr/>
          <a:lstStyle/>
          <a:p>
            <a:pPr>
              <a:buNone/>
            </a:pPr>
            <a:r>
              <a:rPr lang="tr-TR" dirty="0" smtClean="0"/>
              <a:t>		Yazının kullanılmadığı  devirlere tarih öncesi çağlar, yazının bulunmasıyla başlayan devirlere de tarih çağları adı verilmektedir. </a:t>
            </a:r>
          </a:p>
          <a:p>
            <a:pPr>
              <a:buNone/>
            </a:pPr>
            <a:r>
              <a:rPr lang="tr-TR" dirty="0" smtClean="0"/>
              <a:t>		Tarih öncesi Anadolu’da yaşayan uygarlıkları; </a:t>
            </a:r>
            <a:r>
              <a:rPr lang="tr-TR" dirty="0" err="1" smtClean="0">
                <a:solidFill>
                  <a:srgbClr val="C00000"/>
                </a:solidFill>
              </a:rPr>
              <a:t>Paleolitik</a:t>
            </a:r>
            <a:r>
              <a:rPr lang="tr-TR" dirty="0" smtClean="0">
                <a:solidFill>
                  <a:srgbClr val="C00000"/>
                </a:solidFill>
              </a:rPr>
              <a:t>, </a:t>
            </a:r>
            <a:r>
              <a:rPr lang="tr-TR" dirty="0" err="1" smtClean="0">
                <a:solidFill>
                  <a:srgbClr val="C00000"/>
                </a:solidFill>
              </a:rPr>
              <a:t>Mezolitik</a:t>
            </a:r>
            <a:r>
              <a:rPr lang="tr-TR" dirty="0" smtClean="0">
                <a:solidFill>
                  <a:srgbClr val="C00000"/>
                </a:solidFill>
              </a:rPr>
              <a:t>, Neolitik, Kalkolitik ve Maden çağı </a:t>
            </a:r>
            <a:r>
              <a:rPr lang="tr-TR" dirty="0" smtClean="0"/>
              <a:t>olmak üzere beş bölümde  inceleyebiliriz.</a:t>
            </a: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fr-FR" sz="3200" dirty="0" err="1" smtClean="0"/>
              <a:t>Paleolitik</a:t>
            </a:r>
            <a:r>
              <a:rPr lang="fr-FR" sz="3200" dirty="0" smtClean="0"/>
              <a:t> Ça</a:t>
            </a:r>
            <a:r>
              <a:rPr lang="tr-TR" sz="3200" dirty="0" smtClean="0"/>
              <a:t>ğ</a:t>
            </a:r>
            <a:r>
              <a:rPr lang="fr-FR" sz="3200" dirty="0" smtClean="0"/>
              <a:t>  (</a:t>
            </a:r>
            <a:r>
              <a:rPr lang="fr-FR" sz="3200" dirty="0" err="1" smtClean="0"/>
              <a:t>Eski</a:t>
            </a:r>
            <a:r>
              <a:rPr lang="fr-FR" sz="3200" dirty="0" smtClean="0"/>
              <a:t> T</a:t>
            </a:r>
            <a:r>
              <a:rPr lang="tr-TR" sz="3200" dirty="0" smtClean="0"/>
              <a:t>aş</a:t>
            </a:r>
            <a:r>
              <a:rPr lang="fr-FR" sz="3200" dirty="0" smtClean="0"/>
              <a:t>  Ça</a:t>
            </a:r>
            <a:r>
              <a:rPr lang="tr-TR" sz="3200" dirty="0" err="1" smtClean="0"/>
              <a:t>ğı</a:t>
            </a:r>
            <a:r>
              <a:rPr lang="fr-FR" sz="3200" dirty="0" smtClean="0"/>
              <a:t>)</a:t>
            </a:r>
            <a:r>
              <a:rPr lang="tr-TR" sz="3200" dirty="0" smtClean="0"/>
              <a:t> </a:t>
            </a:r>
            <a:r>
              <a:rPr lang="fr-FR" sz="3200" dirty="0" smtClean="0"/>
              <a:t>M.Ö. 600 000-10 000</a:t>
            </a:r>
            <a:endParaRPr lang="tr-TR" sz="3200" dirty="0"/>
          </a:p>
        </p:txBody>
      </p:sp>
      <p:sp>
        <p:nvSpPr>
          <p:cNvPr id="3" name="2 İçerik Yer Tutucusu"/>
          <p:cNvSpPr>
            <a:spLocks noGrp="1"/>
          </p:cNvSpPr>
          <p:nvPr>
            <p:ph idx="1"/>
          </p:nvPr>
        </p:nvSpPr>
        <p:spPr>
          <a:xfrm>
            <a:off x="4283968" y="1600200"/>
            <a:ext cx="4402832" cy="4525963"/>
          </a:xfrm>
        </p:spPr>
        <p:txBody>
          <a:bodyPr>
            <a:normAutofit/>
          </a:bodyPr>
          <a:lstStyle/>
          <a:p>
            <a:pPr>
              <a:buNone/>
            </a:pPr>
            <a:r>
              <a:rPr lang="tr-TR" dirty="0" smtClean="0"/>
              <a:t>		Anadolu’da bu çağ; Antalya yakınlarındaki </a:t>
            </a:r>
            <a:r>
              <a:rPr lang="tr-TR" dirty="0" smtClean="0">
                <a:solidFill>
                  <a:srgbClr val="C00000"/>
                </a:solidFill>
              </a:rPr>
              <a:t>Karain, </a:t>
            </a:r>
            <a:r>
              <a:rPr lang="tr-TR" dirty="0" err="1" smtClean="0">
                <a:solidFill>
                  <a:srgbClr val="C00000"/>
                </a:solidFill>
              </a:rPr>
              <a:t>Beldibi</a:t>
            </a:r>
            <a:r>
              <a:rPr lang="tr-TR" dirty="0" smtClean="0">
                <a:solidFill>
                  <a:srgbClr val="C00000"/>
                </a:solidFill>
              </a:rPr>
              <a:t>, </a:t>
            </a:r>
            <a:r>
              <a:rPr lang="tr-TR" dirty="0" err="1" smtClean="0">
                <a:solidFill>
                  <a:srgbClr val="C00000"/>
                </a:solidFill>
              </a:rPr>
              <a:t>Belbaşı</a:t>
            </a:r>
            <a:r>
              <a:rPr lang="tr-TR" dirty="0" smtClean="0">
                <a:solidFill>
                  <a:srgbClr val="C00000"/>
                </a:solidFill>
              </a:rPr>
              <a:t>, </a:t>
            </a:r>
            <a:r>
              <a:rPr lang="tr-TR" dirty="0" err="1" smtClean="0">
                <a:solidFill>
                  <a:srgbClr val="C00000"/>
                </a:solidFill>
              </a:rPr>
              <a:t>Öküzini</a:t>
            </a:r>
            <a:r>
              <a:rPr lang="tr-TR" dirty="0" smtClean="0">
                <a:solidFill>
                  <a:srgbClr val="C00000"/>
                </a:solidFill>
              </a:rPr>
              <a:t>, </a:t>
            </a:r>
            <a:r>
              <a:rPr lang="tr-TR" dirty="0" err="1" smtClean="0">
                <a:solidFill>
                  <a:srgbClr val="C00000"/>
                </a:solidFill>
              </a:rPr>
              <a:t>Kumbucağı</a:t>
            </a:r>
            <a:r>
              <a:rPr lang="tr-TR" dirty="0" smtClean="0">
                <a:solidFill>
                  <a:srgbClr val="C00000"/>
                </a:solidFill>
              </a:rPr>
              <a:t> </a:t>
            </a:r>
            <a:r>
              <a:rPr lang="tr-TR" dirty="0" smtClean="0"/>
              <a:t>mağaralarında yapılan araştırmalarla aydınlatılmıştır.</a:t>
            </a:r>
          </a:p>
          <a:p>
            <a:pPr>
              <a:buNone/>
            </a:pPr>
            <a:endParaRPr lang="tr-TR" dirty="0"/>
          </a:p>
        </p:txBody>
      </p:sp>
      <p:pic>
        <p:nvPicPr>
          <p:cNvPr id="2050" name="Picture 2" descr="http://img172.imageshack.us/img172/3546/alanyadamlatas.jpg"/>
          <p:cNvPicPr>
            <a:picLocks noChangeAspect="1" noChangeArrowheads="1"/>
          </p:cNvPicPr>
          <p:nvPr/>
        </p:nvPicPr>
        <p:blipFill>
          <a:blip r:embed="rId2" cstate="print"/>
          <a:srcRect/>
          <a:stretch>
            <a:fillRect/>
          </a:stretch>
        </p:blipFill>
        <p:spPr bwMode="auto">
          <a:xfrm>
            <a:off x="395536" y="1412776"/>
            <a:ext cx="4067944" cy="482453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fr-FR" sz="3200" dirty="0" err="1" smtClean="0"/>
              <a:t>Paleolitik</a:t>
            </a:r>
            <a:r>
              <a:rPr lang="fr-FR" sz="3200" dirty="0" smtClean="0"/>
              <a:t> Ça</a:t>
            </a:r>
            <a:r>
              <a:rPr lang="tr-TR" sz="3200" dirty="0" smtClean="0"/>
              <a:t>ğ</a:t>
            </a:r>
            <a:r>
              <a:rPr lang="fr-FR" sz="3200" dirty="0" smtClean="0"/>
              <a:t>  (</a:t>
            </a:r>
            <a:r>
              <a:rPr lang="fr-FR" sz="3200" dirty="0" err="1" smtClean="0"/>
              <a:t>Eski</a:t>
            </a:r>
            <a:r>
              <a:rPr lang="fr-FR" sz="3200" dirty="0" smtClean="0"/>
              <a:t> T</a:t>
            </a:r>
            <a:r>
              <a:rPr lang="tr-TR" sz="3200" dirty="0" smtClean="0"/>
              <a:t>aş</a:t>
            </a:r>
            <a:r>
              <a:rPr lang="fr-FR" sz="3200" dirty="0" smtClean="0"/>
              <a:t>  Ça</a:t>
            </a:r>
            <a:r>
              <a:rPr lang="tr-TR" sz="3200" dirty="0" err="1" smtClean="0"/>
              <a:t>ğı</a:t>
            </a:r>
            <a:r>
              <a:rPr lang="fr-FR" sz="3200" dirty="0" smtClean="0"/>
              <a:t>)</a:t>
            </a:r>
            <a:r>
              <a:rPr lang="tr-TR" sz="3200" dirty="0" smtClean="0"/>
              <a:t> </a:t>
            </a:r>
            <a:r>
              <a:rPr lang="fr-FR" sz="3200" dirty="0" smtClean="0"/>
              <a:t>M.Ö. 600 000-10 000</a:t>
            </a:r>
            <a:endParaRPr lang="tr-TR" sz="3200" dirty="0"/>
          </a:p>
        </p:txBody>
      </p:sp>
      <p:sp>
        <p:nvSpPr>
          <p:cNvPr id="3" name="2 İçerik Yer Tutucusu"/>
          <p:cNvSpPr>
            <a:spLocks noGrp="1"/>
          </p:cNvSpPr>
          <p:nvPr>
            <p:ph idx="1"/>
          </p:nvPr>
        </p:nvSpPr>
        <p:spPr>
          <a:xfrm>
            <a:off x="4427984" y="1600200"/>
            <a:ext cx="4258816" cy="4525963"/>
          </a:xfrm>
        </p:spPr>
        <p:txBody>
          <a:bodyPr>
            <a:normAutofit fontScale="85000" lnSpcReduction="10000"/>
          </a:bodyPr>
          <a:lstStyle/>
          <a:p>
            <a:pPr>
              <a:buNone/>
            </a:pPr>
            <a:r>
              <a:rPr lang="tr-TR" dirty="0" smtClean="0"/>
              <a:t>	Taştan baltalar, uzun yaprak biçiminde bıçaklar, kemikten iğneler, mızrak uçları, taştan ve fildişinden yapılmış heykelcikler,  mağaralarda yer alan duvar resimleri</a:t>
            </a:r>
            <a:r>
              <a:rPr lang="tr-TR" dirty="0" smtClean="0">
                <a:solidFill>
                  <a:srgbClr val="C00000"/>
                </a:solidFill>
              </a:rPr>
              <a:t>; avcılık ve toplayıcılık ile yaşam  sürdüren, mağaralarda barınan bu dönem insanını </a:t>
            </a:r>
            <a:r>
              <a:rPr lang="tr-TR" dirty="0" smtClean="0"/>
              <a:t>anlatan buluntulardır</a:t>
            </a:r>
            <a:endParaRPr lang="tr-TR" dirty="0"/>
          </a:p>
        </p:txBody>
      </p:sp>
      <p:pic>
        <p:nvPicPr>
          <p:cNvPr id="1026" name="Picture 2" descr="http://www.turizmtrend.com/resimler/16000/16462.jpg"/>
          <p:cNvPicPr>
            <a:picLocks noChangeAspect="1" noChangeArrowheads="1"/>
          </p:cNvPicPr>
          <p:nvPr/>
        </p:nvPicPr>
        <p:blipFill>
          <a:blip r:embed="rId2" cstate="print"/>
          <a:srcRect/>
          <a:stretch>
            <a:fillRect/>
          </a:stretch>
        </p:blipFill>
        <p:spPr bwMode="auto">
          <a:xfrm>
            <a:off x="251520" y="1484784"/>
            <a:ext cx="4320480" cy="468052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smtClean="0"/>
              <a:t>Mezolitik</a:t>
            </a:r>
            <a:r>
              <a:rPr lang="tr-TR" dirty="0" smtClean="0"/>
              <a:t> Çağ (M.Ö. 10 000-8000) </a:t>
            </a:r>
            <a:endParaRPr lang="tr-TR" dirty="0"/>
          </a:p>
        </p:txBody>
      </p:sp>
      <p:sp>
        <p:nvSpPr>
          <p:cNvPr id="3" name="2 İçerik Yer Tutucusu"/>
          <p:cNvSpPr>
            <a:spLocks noGrp="1"/>
          </p:cNvSpPr>
          <p:nvPr>
            <p:ph idx="1"/>
          </p:nvPr>
        </p:nvSpPr>
        <p:spPr>
          <a:xfrm>
            <a:off x="4427984" y="1340768"/>
            <a:ext cx="4258816" cy="5256584"/>
          </a:xfrm>
        </p:spPr>
        <p:txBody>
          <a:bodyPr>
            <a:normAutofit/>
          </a:bodyPr>
          <a:lstStyle/>
          <a:p>
            <a:pPr>
              <a:buNone/>
            </a:pPr>
            <a:r>
              <a:rPr lang="tr-TR" dirty="0" smtClean="0"/>
              <a:t>		</a:t>
            </a:r>
          </a:p>
          <a:p>
            <a:pPr>
              <a:buNone/>
            </a:pPr>
            <a:r>
              <a:rPr lang="tr-TR" dirty="0" smtClean="0"/>
              <a:t>		Daha çeşitli ve daha kullanışlı şekillere sahip çakmaktaşından yapılmış, </a:t>
            </a:r>
            <a:r>
              <a:rPr lang="tr-TR" dirty="0" smtClean="0">
                <a:solidFill>
                  <a:srgbClr val="C00000"/>
                </a:solidFill>
              </a:rPr>
              <a:t>mikrolit</a:t>
            </a:r>
            <a:r>
              <a:rPr lang="tr-TR" dirty="0" smtClean="0"/>
              <a:t> adı verilen aletler bu döneme özgüdür. </a:t>
            </a:r>
          </a:p>
          <a:p>
            <a:pPr>
              <a:buNone/>
            </a:pPr>
            <a:r>
              <a:rPr lang="tr-TR" dirty="0" smtClean="0"/>
              <a:t>		</a:t>
            </a:r>
          </a:p>
          <a:p>
            <a:pPr>
              <a:buNone/>
            </a:pPr>
            <a:endParaRPr lang="tr-TR" dirty="0"/>
          </a:p>
        </p:txBody>
      </p:sp>
      <p:pic>
        <p:nvPicPr>
          <p:cNvPr id="18434" name="Picture 2" descr="http://img27.imageshack.us/img27/3093/45218130.jpg"/>
          <p:cNvPicPr>
            <a:picLocks noChangeAspect="1" noChangeArrowheads="1"/>
          </p:cNvPicPr>
          <p:nvPr/>
        </p:nvPicPr>
        <p:blipFill>
          <a:blip r:embed="rId2" cstate="print"/>
          <a:srcRect/>
          <a:stretch>
            <a:fillRect/>
          </a:stretch>
        </p:blipFill>
        <p:spPr bwMode="auto">
          <a:xfrm>
            <a:off x="323528" y="1484784"/>
            <a:ext cx="3995936" cy="451103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smtClean="0"/>
              <a:t>Mezolitik</a:t>
            </a:r>
            <a:r>
              <a:rPr lang="tr-TR" dirty="0" smtClean="0"/>
              <a:t> Çağ (M.Ö. 10 000-8000) </a:t>
            </a:r>
            <a:endParaRPr lang="tr-TR" dirty="0"/>
          </a:p>
        </p:txBody>
      </p:sp>
      <p:sp>
        <p:nvSpPr>
          <p:cNvPr id="3" name="2 İçerik Yer Tutucusu"/>
          <p:cNvSpPr>
            <a:spLocks noGrp="1"/>
          </p:cNvSpPr>
          <p:nvPr>
            <p:ph idx="1"/>
          </p:nvPr>
        </p:nvSpPr>
        <p:spPr>
          <a:xfrm>
            <a:off x="4499992" y="1600200"/>
            <a:ext cx="4186808" cy="4525963"/>
          </a:xfrm>
        </p:spPr>
        <p:txBody>
          <a:bodyPr/>
          <a:lstStyle/>
          <a:p>
            <a:pPr>
              <a:buNone/>
            </a:pPr>
            <a:r>
              <a:rPr lang="tr-TR" dirty="0" smtClean="0"/>
              <a:t>		</a:t>
            </a:r>
            <a:r>
              <a:rPr lang="tr-TR" dirty="0" err="1" smtClean="0"/>
              <a:t>Paleolitik</a:t>
            </a:r>
            <a:r>
              <a:rPr lang="tr-TR" dirty="0" smtClean="0"/>
              <a:t> Çağın  sonlarında kullanılan, Antalya çevresindeki </a:t>
            </a:r>
            <a:r>
              <a:rPr lang="tr-TR" dirty="0" smtClean="0">
                <a:solidFill>
                  <a:srgbClr val="C00000"/>
                </a:solidFill>
              </a:rPr>
              <a:t>Karain, </a:t>
            </a:r>
            <a:r>
              <a:rPr lang="tr-TR" dirty="0" err="1" smtClean="0">
                <a:solidFill>
                  <a:srgbClr val="C00000"/>
                </a:solidFill>
              </a:rPr>
              <a:t>Beldibi</a:t>
            </a:r>
            <a:r>
              <a:rPr lang="tr-TR" dirty="0" smtClean="0">
                <a:solidFill>
                  <a:srgbClr val="C00000"/>
                </a:solidFill>
              </a:rPr>
              <a:t> ve </a:t>
            </a:r>
            <a:r>
              <a:rPr lang="tr-TR" dirty="0" err="1" smtClean="0">
                <a:solidFill>
                  <a:srgbClr val="C00000"/>
                </a:solidFill>
              </a:rPr>
              <a:t>Belbaşı</a:t>
            </a:r>
            <a:r>
              <a:rPr lang="tr-TR" dirty="0" smtClean="0">
                <a:solidFill>
                  <a:srgbClr val="C00000"/>
                </a:solidFill>
              </a:rPr>
              <a:t> mağaraları</a:t>
            </a:r>
            <a:r>
              <a:rPr lang="tr-TR" dirty="0" smtClean="0"/>
              <a:t>, bu dönemde de yerleşim görmüştür.</a:t>
            </a:r>
            <a:endParaRPr lang="tr-TR" dirty="0"/>
          </a:p>
        </p:txBody>
      </p:sp>
      <p:pic>
        <p:nvPicPr>
          <p:cNvPr id="17410" name="Picture 2" descr="http://evrimhaberleridotcom.files.wordpress.com/2012/02/anadolunun-tarihc3a7esi.jpg?w=620"/>
          <p:cNvPicPr>
            <a:picLocks noChangeAspect="1" noChangeArrowheads="1"/>
          </p:cNvPicPr>
          <p:nvPr/>
        </p:nvPicPr>
        <p:blipFill>
          <a:blip r:embed="rId2" cstate="print"/>
          <a:srcRect/>
          <a:stretch>
            <a:fillRect/>
          </a:stretch>
        </p:blipFill>
        <p:spPr bwMode="auto">
          <a:xfrm>
            <a:off x="683568" y="1556792"/>
            <a:ext cx="3744416" cy="439248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Neolitik Çağ (M.Ö. 8000-5500)</a:t>
            </a:r>
            <a:endParaRPr lang="tr-TR" dirty="0"/>
          </a:p>
        </p:txBody>
      </p:sp>
      <p:sp>
        <p:nvSpPr>
          <p:cNvPr id="3" name="2 İçerik Yer Tutucusu"/>
          <p:cNvSpPr>
            <a:spLocks noGrp="1"/>
          </p:cNvSpPr>
          <p:nvPr>
            <p:ph idx="1"/>
          </p:nvPr>
        </p:nvSpPr>
        <p:spPr>
          <a:xfrm>
            <a:off x="755576" y="1600200"/>
            <a:ext cx="7931224" cy="4525963"/>
          </a:xfrm>
        </p:spPr>
        <p:txBody>
          <a:bodyPr>
            <a:normAutofit/>
          </a:bodyPr>
          <a:lstStyle/>
          <a:p>
            <a:pPr>
              <a:buNone/>
            </a:pPr>
            <a:r>
              <a:rPr lang="tr-TR" dirty="0" smtClean="0"/>
              <a:t>	</a:t>
            </a:r>
          </a:p>
          <a:p>
            <a:pPr>
              <a:buNone/>
            </a:pPr>
            <a:r>
              <a:rPr lang="tr-TR" dirty="0" smtClean="0"/>
              <a:t>	İnsan topluluklarının avcı, toplayıcı, tüketici yaşam düzeninden yerleşik, üretici düzene geçtikleri bu dönem kültürüne ait izler.</a:t>
            </a:r>
          </a:p>
          <a:p>
            <a:pPr>
              <a:buNone/>
            </a:pPr>
            <a:r>
              <a:rPr lang="tr-TR" dirty="0" smtClean="0"/>
              <a:t>	Anadolu’da; </a:t>
            </a:r>
            <a:r>
              <a:rPr lang="tr-TR" dirty="0" smtClean="0">
                <a:solidFill>
                  <a:srgbClr val="C00000"/>
                </a:solidFill>
              </a:rPr>
              <a:t>Çayönü, Çatalhöyük, Hacılar, </a:t>
            </a:r>
            <a:r>
              <a:rPr lang="tr-TR" dirty="0" err="1" smtClean="0">
                <a:solidFill>
                  <a:srgbClr val="C00000"/>
                </a:solidFill>
              </a:rPr>
              <a:t>Norşuntepe</a:t>
            </a:r>
            <a:r>
              <a:rPr lang="tr-TR" dirty="0" smtClean="0">
                <a:solidFill>
                  <a:srgbClr val="C00000"/>
                </a:solidFill>
              </a:rPr>
              <a:t> ve </a:t>
            </a:r>
            <a:r>
              <a:rPr lang="tr-TR" dirty="0" err="1" smtClean="0">
                <a:solidFill>
                  <a:srgbClr val="C00000"/>
                </a:solidFill>
              </a:rPr>
              <a:t>Köşkhöyük</a:t>
            </a:r>
            <a:r>
              <a:rPr lang="tr-TR" dirty="0" smtClean="0">
                <a:solidFill>
                  <a:srgbClr val="C00000"/>
                </a:solidFill>
              </a:rPr>
              <a:t> </a:t>
            </a:r>
            <a:r>
              <a:rPr lang="tr-TR" dirty="0" smtClean="0"/>
              <a:t>yerleşmelerinde görülür.</a:t>
            </a:r>
          </a:p>
          <a:p>
            <a:pPr>
              <a:buNone/>
            </a:pP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Höyük</a:t>
            </a:r>
            <a:endParaRPr lang="tr-TR" dirty="0"/>
          </a:p>
        </p:txBody>
      </p:sp>
      <p:sp>
        <p:nvSpPr>
          <p:cNvPr id="3" name="2 İçerik Yer Tutucusu"/>
          <p:cNvSpPr>
            <a:spLocks noGrp="1"/>
          </p:cNvSpPr>
          <p:nvPr>
            <p:ph idx="1"/>
          </p:nvPr>
        </p:nvSpPr>
        <p:spPr>
          <a:xfrm>
            <a:off x="4499992" y="1600200"/>
            <a:ext cx="4186808" cy="4525963"/>
          </a:xfrm>
        </p:spPr>
        <p:txBody>
          <a:bodyPr>
            <a:normAutofit/>
          </a:bodyPr>
          <a:lstStyle/>
          <a:p>
            <a:pPr>
              <a:buNone/>
            </a:pPr>
            <a:r>
              <a:rPr lang="tr-TR" dirty="0" smtClean="0"/>
              <a:t>		</a:t>
            </a:r>
          </a:p>
          <a:p>
            <a:pPr>
              <a:buNone/>
            </a:pPr>
            <a:r>
              <a:rPr lang="tr-TR" dirty="0" smtClean="0"/>
              <a:t>	Değişik uygarlıklara ait yerleşimlerin zamanla </a:t>
            </a:r>
            <a:r>
              <a:rPr lang="tr-TR" dirty="0" smtClean="0">
                <a:solidFill>
                  <a:srgbClr val="C00000"/>
                </a:solidFill>
              </a:rPr>
              <a:t>üst üste yığılması ile topraktan oluşan</a:t>
            </a:r>
            <a:r>
              <a:rPr lang="tr-TR" dirty="0" smtClean="0"/>
              <a:t>,  yassı büyük tepelerdir. </a:t>
            </a:r>
          </a:p>
          <a:p>
            <a:pPr>
              <a:buNone/>
            </a:pPr>
            <a:endParaRPr lang="tr-TR" dirty="0"/>
          </a:p>
        </p:txBody>
      </p:sp>
      <p:pic>
        <p:nvPicPr>
          <p:cNvPr id="19458" name="Picture 2" descr="Höyük resimleri"/>
          <p:cNvPicPr>
            <a:picLocks noChangeAspect="1" noChangeArrowheads="1"/>
          </p:cNvPicPr>
          <p:nvPr/>
        </p:nvPicPr>
        <p:blipFill>
          <a:blip r:embed="rId2" cstate="print"/>
          <a:srcRect/>
          <a:stretch>
            <a:fillRect/>
          </a:stretch>
        </p:blipFill>
        <p:spPr bwMode="auto">
          <a:xfrm>
            <a:off x="395536" y="1484784"/>
            <a:ext cx="4067944" cy="471259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ÇAYÖNÜ (Diyarbakır)</a:t>
            </a:r>
            <a:endParaRPr lang="tr-TR" dirty="0"/>
          </a:p>
        </p:txBody>
      </p:sp>
      <p:sp>
        <p:nvSpPr>
          <p:cNvPr id="5" name="4 İçerik Yer Tutucusu"/>
          <p:cNvSpPr>
            <a:spLocks noGrp="1"/>
          </p:cNvSpPr>
          <p:nvPr>
            <p:ph sz="half" idx="1"/>
          </p:nvPr>
        </p:nvSpPr>
        <p:spPr/>
        <p:txBody>
          <a:bodyPr>
            <a:normAutofit/>
          </a:bodyPr>
          <a:lstStyle/>
          <a:p>
            <a:pPr>
              <a:buNone/>
            </a:pPr>
            <a:r>
              <a:rPr lang="tr-TR" sz="3200" dirty="0" smtClean="0"/>
              <a:t>	</a:t>
            </a:r>
          </a:p>
          <a:p>
            <a:pPr>
              <a:buNone/>
            </a:pPr>
            <a:r>
              <a:rPr lang="tr-TR" sz="3200" dirty="0" smtClean="0"/>
              <a:t>	</a:t>
            </a:r>
            <a:r>
              <a:rPr lang="tr-TR" sz="3200" dirty="0" smtClean="0">
                <a:solidFill>
                  <a:srgbClr val="C00000"/>
                </a:solidFill>
              </a:rPr>
              <a:t>Çayönü: </a:t>
            </a:r>
            <a:r>
              <a:rPr lang="tr-TR" sz="3200" dirty="0" smtClean="0"/>
              <a:t>Diyarbakır yöresinde Dicle’nin küçük bir kolu olan </a:t>
            </a:r>
            <a:r>
              <a:rPr lang="tr-TR" sz="3200" dirty="0" err="1" smtClean="0"/>
              <a:t>Boğazçay</a:t>
            </a:r>
            <a:r>
              <a:rPr lang="tr-TR" sz="3200" dirty="0" smtClean="0"/>
              <a:t> kıyısındaki yerleşim M.Ö 7250-6750 yılları arasına tarihlenmektedir.</a:t>
            </a:r>
          </a:p>
          <a:p>
            <a:pPr>
              <a:buNone/>
            </a:pPr>
            <a:endParaRPr lang="tr-TR" sz="3200" dirty="0"/>
          </a:p>
        </p:txBody>
      </p:sp>
      <p:pic>
        <p:nvPicPr>
          <p:cNvPr id="20482" name="Picture 2" descr="http://t0.gstatic.com/images?q=tbn:ANd9GcTGHIfmemMVExqed4yrMtPgMifs2pXzPfUlyKL4TlepwPKPkvjLuA"/>
          <p:cNvPicPr>
            <a:picLocks noChangeAspect="1" noChangeArrowheads="1"/>
          </p:cNvPicPr>
          <p:nvPr/>
        </p:nvPicPr>
        <p:blipFill>
          <a:blip r:embed="rId2" cstate="print"/>
          <a:srcRect/>
          <a:stretch>
            <a:fillRect/>
          </a:stretch>
        </p:blipFill>
        <p:spPr bwMode="auto">
          <a:xfrm>
            <a:off x="683568" y="1628800"/>
            <a:ext cx="7344816" cy="42484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ÇAYÖNÜ (Diyarbakır)</a:t>
            </a:r>
            <a:endParaRPr lang="tr-TR" dirty="0"/>
          </a:p>
        </p:txBody>
      </p:sp>
      <p:sp>
        <p:nvSpPr>
          <p:cNvPr id="4" name="3 İçerik Yer Tutucusu"/>
          <p:cNvSpPr>
            <a:spLocks noGrp="1"/>
          </p:cNvSpPr>
          <p:nvPr>
            <p:ph sz="half" idx="1"/>
          </p:nvPr>
        </p:nvSpPr>
        <p:spPr>
          <a:xfrm>
            <a:off x="4211960" y="1600200"/>
            <a:ext cx="4474840" cy="4525963"/>
          </a:xfrm>
        </p:spPr>
        <p:txBody>
          <a:bodyPr/>
          <a:lstStyle/>
          <a:p>
            <a:pPr>
              <a:buNone/>
            </a:pPr>
            <a:r>
              <a:rPr lang="tr-TR" dirty="0" smtClean="0"/>
              <a:t>		Yerleşimin ortasında bir meydan, onun çevresinde </a:t>
            </a:r>
            <a:r>
              <a:rPr lang="tr-TR" dirty="0" smtClean="0">
                <a:solidFill>
                  <a:srgbClr val="C00000"/>
                </a:solidFill>
              </a:rPr>
              <a:t>dikdörtgen plânlı anıtsal yapılar ve evler </a:t>
            </a:r>
            <a:r>
              <a:rPr lang="tr-TR" dirty="0" smtClean="0"/>
              <a:t>yer almaktadır. </a:t>
            </a:r>
          </a:p>
          <a:p>
            <a:pPr>
              <a:buNone/>
            </a:pPr>
            <a:r>
              <a:rPr lang="tr-TR" dirty="0" smtClean="0"/>
              <a:t>		Binaların </a:t>
            </a:r>
            <a:r>
              <a:rPr lang="tr-TR" dirty="0" smtClean="0">
                <a:solidFill>
                  <a:srgbClr val="C00000"/>
                </a:solidFill>
              </a:rPr>
              <a:t>alt bölümleri taştan, üstleri kerpiçten </a:t>
            </a:r>
            <a:r>
              <a:rPr lang="tr-TR" dirty="0" smtClean="0"/>
              <a:t>yapılmıştır.</a:t>
            </a:r>
            <a:endParaRPr lang="tr-TR" dirty="0"/>
          </a:p>
        </p:txBody>
      </p:sp>
      <p:pic>
        <p:nvPicPr>
          <p:cNvPr id="22530" name="Picture 2" descr="http://t3.gstatic.com/images?q=tbn:ANd9GcRQ0X_cbZXVaDwoT3XXDZ4oJeMPvgwiO2Ypp6OwJ__kgyzVzyO6"/>
          <p:cNvPicPr>
            <a:picLocks noChangeAspect="1" noChangeArrowheads="1"/>
          </p:cNvPicPr>
          <p:nvPr/>
        </p:nvPicPr>
        <p:blipFill>
          <a:blip r:embed="rId2" cstate="print"/>
          <a:srcRect/>
          <a:stretch>
            <a:fillRect/>
          </a:stretch>
        </p:blipFill>
        <p:spPr bwMode="auto">
          <a:xfrm>
            <a:off x="899592" y="4005064"/>
            <a:ext cx="3240360" cy="1704976"/>
          </a:xfrm>
          <a:prstGeom prst="rect">
            <a:avLst/>
          </a:prstGeom>
          <a:noFill/>
        </p:spPr>
      </p:pic>
      <p:pic>
        <p:nvPicPr>
          <p:cNvPr id="22532" name="Picture 4" descr="http://t1.gstatic.com/images?q=tbn:ANd9GcTNDAM1ffEYDhtzAYJOQZEMcM8ERdR5d7E5bjbwZ_SQWahuhm9MgA"/>
          <p:cNvPicPr>
            <a:picLocks noChangeAspect="1" noChangeArrowheads="1"/>
          </p:cNvPicPr>
          <p:nvPr/>
        </p:nvPicPr>
        <p:blipFill>
          <a:blip r:embed="rId3" cstate="print"/>
          <a:srcRect/>
          <a:stretch>
            <a:fillRect/>
          </a:stretch>
        </p:blipFill>
        <p:spPr bwMode="auto">
          <a:xfrm>
            <a:off x="755576" y="1844824"/>
            <a:ext cx="3240360" cy="1905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ÇAYÖNÜ (Diyarbakır)</a:t>
            </a:r>
            <a:endParaRPr lang="tr-TR" dirty="0"/>
          </a:p>
        </p:txBody>
      </p:sp>
      <p:sp>
        <p:nvSpPr>
          <p:cNvPr id="4" name="3 İçerik Yer Tutucusu"/>
          <p:cNvSpPr>
            <a:spLocks noGrp="1"/>
          </p:cNvSpPr>
          <p:nvPr>
            <p:ph sz="half" idx="1"/>
          </p:nvPr>
        </p:nvSpPr>
        <p:spPr>
          <a:xfrm>
            <a:off x="3707904" y="1600200"/>
            <a:ext cx="4978896" cy="4525963"/>
          </a:xfrm>
        </p:spPr>
        <p:txBody>
          <a:bodyPr>
            <a:normAutofit fontScale="92500" lnSpcReduction="10000"/>
          </a:bodyPr>
          <a:lstStyle/>
          <a:p>
            <a:pPr>
              <a:buNone/>
            </a:pPr>
            <a:r>
              <a:rPr lang="tr-TR" dirty="0" smtClean="0"/>
              <a:t>		Çayönü yerleşiminde oturanlar </a:t>
            </a:r>
            <a:r>
              <a:rPr lang="tr-TR" dirty="0" smtClean="0">
                <a:solidFill>
                  <a:srgbClr val="C00000"/>
                </a:solidFill>
              </a:rPr>
              <a:t>Anadolu’nun en eski çiftçileridir</a:t>
            </a:r>
            <a:r>
              <a:rPr lang="tr-TR" dirty="0" smtClean="0"/>
              <a:t>. Buğday yetiştirmesini, hasat etmesini ve öğütmesini bildiklerini yapılan kazılarda ele geçen aletler kanıtlamaktadır.</a:t>
            </a:r>
          </a:p>
          <a:p>
            <a:pPr>
              <a:buNone/>
            </a:pPr>
            <a:r>
              <a:rPr lang="tr-TR" dirty="0" smtClean="0"/>
              <a:t>		Kazılarda ele geçen buluntular arasında ayrıca </a:t>
            </a:r>
            <a:r>
              <a:rPr lang="tr-TR" dirty="0" smtClean="0">
                <a:solidFill>
                  <a:srgbClr val="C00000"/>
                </a:solidFill>
              </a:rPr>
              <a:t>nazar, büyü ve kötülüklere karşı koruyucu anlam taşıyan takılar.</a:t>
            </a:r>
          </a:p>
          <a:p>
            <a:endParaRPr lang="tr-TR" dirty="0"/>
          </a:p>
        </p:txBody>
      </p:sp>
      <p:pic>
        <p:nvPicPr>
          <p:cNvPr id="23554" name="Picture 2" descr="http://www.mta.gov.tr/v2.0/daire-baskanliklari/ttm/images/anadolu-madencilik-tarihi/6.JPG"/>
          <p:cNvPicPr>
            <a:picLocks noChangeAspect="1" noChangeArrowheads="1"/>
          </p:cNvPicPr>
          <p:nvPr/>
        </p:nvPicPr>
        <p:blipFill>
          <a:blip r:embed="rId2" cstate="print"/>
          <a:srcRect/>
          <a:stretch>
            <a:fillRect/>
          </a:stretch>
        </p:blipFill>
        <p:spPr bwMode="auto">
          <a:xfrm>
            <a:off x="395536" y="1916832"/>
            <a:ext cx="2876550" cy="403244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HACILAR (Burdur)</a:t>
            </a:r>
            <a:endParaRPr lang="tr-TR" dirty="0"/>
          </a:p>
        </p:txBody>
      </p:sp>
      <p:sp>
        <p:nvSpPr>
          <p:cNvPr id="4" name="3 İçerik Yer Tutucusu"/>
          <p:cNvSpPr>
            <a:spLocks noGrp="1"/>
          </p:cNvSpPr>
          <p:nvPr>
            <p:ph sz="half" idx="1"/>
          </p:nvPr>
        </p:nvSpPr>
        <p:spPr>
          <a:xfrm>
            <a:off x="3563888" y="1600200"/>
            <a:ext cx="5122912" cy="4525963"/>
          </a:xfrm>
        </p:spPr>
        <p:txBody>
          <a:bodyPr>
            <a:normAutofit fontScale="92500" lnSpcReduction="20000"/>
          </a:bodyPr>
          <a:lstStyle/>
          <a:p>
            <a:pPr>
              <a:buNone/>
            </a:pPr>
            <a:r>
              <a:rPr lang="tr-TR" dirty="0" smtClean="0"/>
              <a:t>		</a:t>
            </a:r>
          </a:p>
          <a:p>
            <a:pPr>
              <a:buNone/>
            </a:pPr>
            <a:r>
              <a:rPr lang="tr-TR" dirty="0" smtClean="0"/>
              <a:t>B		Burdur civarındaki  yerleşim, M. Ö. 7040 yılına tarihlendirilmektedir. </a:t>
            </a:r>
          </a:p>
          <a:p>
            <a:pPr>
              <a:buNone/>
            </a:pPr>
            <a:r>
              <a:rPr lang="tr-TR" dirty="0" smtClean="0"/>
              <a:t>		Burada yapılan kazılar sonucunda evlerde buğday, arpa, mercimek; ayrıca keçi, koyun, köpek ve büyük baş hayvan kalıntıları bulunmuştur. Kadın heykelcikleri, bu dönemde de </a:t>
            </a:r>
            <a:r>
              <a:rPr lang="tr-TR" dirty="0" smtClean="0">
                <a:solidFill>
                  <a:srgbClr val="C00000"/>
                </a:solidFill>
              </a:rPr>
              <a:t>ana tanrıçaya </a:t>
            </a:r>
            <a:r>
              <a:rPr lang="tr-TR" dirty="0" smtClean="0"/>
              <a:t>tapıldığını işaret etmektedir  .   </a:t>
            </a:r>
          </a:p>
          <a:p>
            <a:pPr>
              <a:buNone/>
            </a:pPr>
            <a:endParaRPr lang="tr-TR" dirty="0"/>
          </a:p>
        </p:txBody>
      </p:sp>
      <p:pic>
        <p:nvPicPr>
          <p:cNvPr id="24578" name="Picture 2" descr="http://www.turkopedi.com/wp-content/uploads/2010/12/ana-tanrica1.jpg"/>
          <p:cNvPicPr>
            <a:picLocks noChangeAspect="1" noChangeArrowheads="1"/>
          </p:cNvPicPr>
          <p:nvPr/>
        </p:nvPicPr>
        <p:blipFill>
          <a:blip r:embed="rId2" cstate="print"/>
          <a:srcRect/>
          <a:stretch>
            <a:fillRect/>
          </a:stretch>
        </p:blipFill>
        <p:spPr bwMode="auto">
          <a:xfrm>
            <a:off x="323528" y="1556792"/>
            <a:ext cx="3495675" cy="47625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Neolitik Çağ (M.Ö. 8000-5500)</a:t>
            </a:r>
            <a:endParaRPr lang="tr-TR" dirty="0"/>
          </a:p>
        </p:txBody>
      </p:sp>
      <p:sp>
        <p:nvSpPr>
          <p:cNvPr id="4" name="3 İçerik Yer Tutucusu"/>
          <p:cNvSpPr>
            <a:spLocks noGrp="1"/>
          </p:cNvSpPr>
          <p:nvPr>
            <p:ph sz="half" idx="1"/>
          </p:nvPr>
        </p:nvSpPr>
        <p:spPr>
          <a:xfrm>
            <a:off x="755576" y="1600200"/>
            <a:ext cx="7931224" cy="4525963"/>
          </a:xfrm>
          <a:ln>
            <a:solidFill>
              <a:schemeClr val="tx1"/>
            </a:solidFill>
          </a:ln>
        </p:spPr>
        <p:txBody>
          <a:bodyPr/>
          <a:lstStyle/>
          <a:p>
            <a:pPr>
              <a:buNone/>
            </a:pPr>
            <a:r>
              <a:rPr lang="tr-TR" dirty="0" smtClean="0"/>
              <a:t>		</a:t>
            </a:r>
          </a:p>
          <a:p>
            <a:pPr>
              <a:buNone/>
            </a:pPr>
            <a:r>
              <a:rPr lang="tr-TR" dirty="0"/>
              <a:t>	</a:t>
            </a:r>
            <a:r>
              <a:rPr lang="tr-TR" dirty="0" smtClean="0"/>
              <a:t>	Bu dönem yerleşimlerinden </a:t>
            </a:r>
            <a:r>
              <a:rPr lang="tr-TR" dirty="0" err="1" smtClean="0">
                <a:solidFill>
                  <a:srgbClr val="C00000"/>
                </a:solidFill>
              </a:rPr>
              <a:t>Norşuntepe</a:t>
            </a:r>
            <a:r>
              <a:rPr lang="tr-TR" dirty="0" smtClean="0">
                <a:solidFill>
                  <a:srgbClr val="C00000"/>
                </a:solidFill>
              </a:rPr>
              <a:t> ve </a:t>
            </a:r>
            <a:r>
              <a:rPr lang="tr-TR" dirty="0" err="1" smtClean="0">
                <a:solidFill>
                  <a:srgbClr val="C00000"/>
                </a:solidFill>
              </a:rPr>
              <a:t>Köşkhöyük’te</a:t>
            </a:r>
            <a:r>
              <a:rPr lang="tr-TR" dirty="0" smtClean="0">
                <a:solidFill>
                  <a:srgbClr val="C00000"/>
                </a:solidFill>
              </a:rPr>
              <a:t> </a:t>
            </a:r>
            <a:r>
              <a:rPr lang="tr-TR" dirty="0" smtClean="0"/>
              <a:t>yapılan kazılarda ortaya çıkan kabartmalı kaplar ve heykelcikler de Çatalhöyük buluntuları niteliğindedir.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fontScale="90000"/>
          </a:bodyPr>
          <a:lstStyle/>
          <a:p>
            <a:r>
              <a:rPr lang="tr-TR" sz="3600" dirty="0" smtClean="0"/>
              <a:t/>
            </a:r>
            <a:br>
              <a:rPr lang="tr-TR" sz="3600" dirty="0" smtClean="0"/>
            </a:br>
            <a:r>
              <a:rPr lang="tr-TR" sz="3600" dirty="0" smtClean="0"/>
              <a:t>Kalkolitik Çağ (Maden-Taş Çağı) (M.Ö. 5500-2500)</a:t>
            </a:r>
            <a:r>
              <a:rPr lang="tr-TR" dirty="0" smtClean="0"/>
              <a:t/>
            </a:r>
            <a:br>
              <a:rPr lang="tr-TR" dirty="0" smtClean="0"/>
            </a:br>
            <a:endParaRPr lang="tr-TR" dirty="0"/>
          </a:p>
        </p:txBody>
      </p:sp>
      <p:sp>
        <p:nvSpPr>
          <p:cNvPr id="4" name="3 İçerik Yer Tutucusu"/>
          <p:cNvSpPr>
            <a:spLocks noGrp="1"/>
          </p:cNvSpPr>
          <p:nvPr>
            <p:ph sz="half" idx="1"/>
          </p:nvPr>
        </p:nvSpPr>
        <p:spPr>
          <a:xfrm>
            <a:off x="395536" y="1600200"/>
            <a:ext cx="8291264" cy="4525963"/>
          </a:xfrm>
          <a:ln>
            <a:solidFill>
              <a:schemeClr val="tx1"/>
            </a:solidFill>
          </a:ln>
        </p:spPr>
        <p:txBody>
          <a:bodyPr>
            <a:normAutofit/>
          </a:bodyPr>
          <a:lstStyle/>
          <a:p>
            <a:pPr>
              <a:buNone/>
            </a:pPr>
            <a:r>
              <a:rPr lang="tr-TR" dirty="0" smtClean="0"/>
              <a:t>		Maden aletlerin yanı sıra taş aletlerin kullanılmaya devam edilmesinden dolayı bu devre, taş ve maden devri anlamına gelen </a:t>
            </a:r>
            <a:r>
              <a:rPr lang="tr-TR" dirty="0" smtClean="0">
                <a:solidFill>
                  <a:srgbClr val="C00000"/>
                </a:solidFill>
              </a:rPr>
              <a:t>Kalkolitik Çağ </a:t>
            </a:r>
            <a:r>
              <a:rPr lang="tr-TR" dirty="0" smtClean="0"/>
              <a:t>denilmektedir. </a:t>
            </a:r>
          </a:p>
          <a:p>
            <a:pPr>
              <a:buNone/>
            </a:pPr>
            <a:r>
              <a:rPr lang="tr-TR" dirty="0" smtClean="0"/>
              <a:t>		Bu dönemin en parlak merkezi, </a:t>
            </a:r>
            <a:r>
              <a:rPr lang="tr-TR" dirty="0" smtClean="0">
                <a:solidFill>
                  <a:srgbClr val="C00000"/>
                </a:solidFill>
              </a:rPr>
              <a:t>Hacılar </a:t>
            </a:r>
            <a:r>
              <a:rPr lang="tr-TR" dirty="0" smtClean="0"/>
              <a:t>yerleşmesidir. 5. katında, M.Ö.5500 yıllarında kullanılan  </a:t>
            </a:r>
            <a:r>
              <a:rPr lang="tr-TR" dirty="0" smtClean="0">
                <a:solidFill>
                  <a:srgbClr val="C00000"/>
                </a:solidFill>
              </a:rPr>
              <a:t>ilk bakır aletler</a:t>
            </a:r>
            <a:r>
              <a:rPr lang="tr-TR" dirty="0" smtClean="0"/>
              <a:t>, yapılan kazılarla ortaya çıkarılmıştır.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8820472" cy="1143000"/>
          </a:xfrm>
        </p:spPr>
        <p:txBody>
          <a:bodyPr>
            <a:noAutofit/>
          </a:bodyPr>
          <a:lstStyle/>
          <a:p>
            <a:r>
              <a:rPr lang="tr-TR" sz="3200" dirty="0" smtClean="0"/>
              <a:t/>
            </a:r>
            <a:br>
              <a:rPr lang="tr-TR" sz="3200" dirty="0" smtClean="0"/>
            </a:br>
            <a:r>
              <a:rPr lang="tr-TR" sz="3200" dirty="0" smtClean="0"/>
              <a:t>Kalkolitik Çağ (Maden-Taş Çağı) (M.Ö. 5500-2500)</a:t>
            </a:r>
            <a:br>
              <a:rPr lang="tr-TR" sz="3200" dirty="0" smtClean="0"/>
            </a:br>
            <a:endParaRPr lang="tr-TR" sz="3200" dirty="0"/>
          </a:p>
        </p:txBody>
      </p:sp>
      <p:sp>
        <p:nvSpPr>
          <p:cNvPr id="4" name="3 İçerik Yer Tutucusu"/>
          <p:cNvSpPr>
            <a:spLocks noGrp="1"/>
          </p:cNvSpPr>
          <p:nvPr>
            <p:ph sz="half" idx="1"/>
          </p:nvPr>
        </p:nvSpPr>
        <p:spPr>
          <a:xfrm>
            <a:off x="683568" y="1600200"/>
            <a:ext cx="8003232" cy="4525963"/>
          </a:xfrm>
        </p:spPr>
        <p:txBody>
          <a:bodyPr>
            <a:normAutofit fontScale="92500" lnSpcReduction="10000"/>
          </a:bodyPr>
          <a:lstStyle/>
          <a:p>
            <a:pPr>
              <a:lnSpc>
                <a:spcPct val="150000"/>
              </a:lnSpc>
              <a:buNone/>
            </a:pPr>
            <a:r>
              <a:rPr lang="tr-TR" dirty="0" smtClean="0"/>
              <a:t>		Bu çağdaki diğer yerleşim merkezleri;</a:t>
            </a:r>
          </a:p>
          <a:p>
            <a:pPr>
              <a:lnSpc>
                <a:spcPct val="150000"/>
              </a:lnSpc>
              <a:buFont typeface="Wingdings" pitchFamily="2" charset="2"/>
              <a:buChar char="ü"/>
            </a:pPr>
            <a:r>
              <a:rPr lang="tr-TR" dirty="0" smtClean="0"/>
              <a:t> İstanbul </a:t>
            </a:r>
            <a:r>
              <a:rPr lang="tr-TR" dirty="0" err="1" smtClean="0">
                <a:solidFill>
                  <a:srgbClr val="C00000"/>
                </a:solidFill>
              </a:rPr>
              <a:t>Fikirtepe</a:t>
            </a:r>
            <a:r>
              <a:rPr lang="tr-TR" dirty="0" err="1" smtClean="0"/>
              <a:t>’den</a:t>
            </a:r>
            <a:endParaRPr lang="tr-TR" dirty="0" smtClean="0"/>
          </a:p>
          <a:p>
            <a:pPr>
              <a:lnSpc>
                <a:spcPct val="150000"/>
              </a:lnSpc>
              <a:buFont typeface="Wingdings" pitchFamily="2" charset="2"/>
              <a:buChar char="ü"/>
            </a:pPr>
            <a:r>
              <a:rPr lang="tr-TR" dirty="0" smtClean="0"/>
              <a:t> Samsun </a:t>
            </a:r>
            <a:r>
              <a:rPr lang="tr-TR" dirty="0" err="1" smtClean="0">
                <a:solidFill>
                  <a:srgbClr val="C00000"/>
                </a:solidFill>
              </a:rPr>
              <a:t>İkiztepe</a:t>
            </a:r>
            <a:r>
              <a:rPr lang="tr-TR" dirty="0" err="1" smtClean="0"/>
              <a:t>’ye</a:t>
            </a:r>
            <a:r>
              <a:rPr lang="tr-TR" dirty="0" smtClean="0"/>
              <a:t>,</a:t>
            </a:r>
          </a:p>
          <a:p>
            <a:pPr>
              <a:lnSpc>
                <a:spcPct val="150000"/>
              </a:lnSpc>
              <a:buFont typeface="Wingdings" pitchFamily="2" charset="2"/>
              <a:buChar char="ü"/>
            </a:pPr>
            <a:r>
              <a:rPr lang="tr-TR" dirty="0" smtClean="0"/>
              <a:t> Çanakkale </a:t>
            </a:r>
            <a:r>
              <a:rPr lang="tr-TR" dirty="0" err="1" smtClean="0">
                <a:solidFill>
                  <a:srgbClr val="C00000"/>
                </a:solidFill>
              </a:rPr>
              <a:t>Kumtepe</a:t>
            </a:r>
            <a:r>
              <a:rPr lang="tr-TR" dirty="0" err="1" smtClean="0"/>
              <a:t>’den</a:t>
            </a:r>
            <a:r>
              <a:rPr lang="tr-TR" dirty="0" smtClean="0"/>
              <a:t> </a:t>
            </a:r>
          </a:p>
          <a:p>
            <a:pPr>
              <a:lnSpc>
                <a:spcPct val="150000"/>
              </a:lnSpc>
              <a:buFont typeface="Wingdings" pitchFamily="2" charset="2"/>
              <a:buChar char="ü"/>
            </a:pPr>
            <a:r>
              <a:rPr lang="tr-TR" dirty="0" smtClean="0"/>
              <a:t>İç Anadolu’daki </a:t>
            </a:r>
            <a:r>
              <a:rPr lang="tr-TR" dirty="0" smtClean="0">
                <a:solidFill>
                  <a:srgbClr val="C00000"/>
                </a:solidFill>
              </a:rPr>
              <a:t>Büyük </a:t>
            </a:r>
            <a:r>
              <a:rPr lang="tr-TR" dirty="0" err="1" smtClean="0">
                <a:solidFill>
                  <a:srgbClr val="C00000"/>
                </a:solidFill>
              </a:rPr>
              <a:t>Güllücek</a:t>
            </a:r>
            <a:r>
              <a:rPr lang="tr-TR" dirty="0" err="1" smtClean="0"/>
              <a:t>’e</a:t>
            </a:r>
            <a:r>
              <a:rPr lang="tr-TR" dirty="0" smtClean="0"/>
              <a:t>,</a:t>
            </a:r>
          </a:p>
          <a:p>
            <a:pPr>
              <a:lnSpc>
                <a:spcPct val="150000"/>
              </a:lnSpc>
              <a:buFont typeface="Wingdings" pitchFamily="2" charset="2"/>
              <a:buChar char="ü"/>
            </a:pPr>
            <a:r>
              <a:rPr lang="tr-TR" dirty="0" smtClean="0"/>
              <a:t> Göller Bölgesi’ndeki </a:t>
            </a:r>
            <a:r>
              <a:rPr lang="tr-TR" dirty="0" err="1" smtClean="0">
                <a:solidFill>
                  <a:srgbClr val="C00000"/>
                </a:solidFill>
              </a:rPr>
              <a:t>Kuruçay’</a:t>
            </a:r>
            <a:r>
              <a:rPr lang="tr-TR" dirty="0" err="1" smtClean="0"/>
              <a:t>dan</a:t>
            </a:r>
            <a:r>
              <a:rPr lang="tr-TR" dirty="0" smtClean="0"/>
              <a:t> </a:t>
            </a:r>
            <a:r>
              <a:rPr lang="tr-TR" dirty="0" smtClean="0">
                <a:solidFill>
                  <a:srgbClr val="C00000"/>
                </a:solidFill>
              </a:rPr>
              <a:t>Amik Ovası</a:t>
            </a:r>
            <a:r>
              <a:rPr lang="tr-TR" dirty="0" smtClean="0"/>
              <a:t>’na</a:t>
            </a:r>
          </a:p>
          <a:p>
            <a:pPr>
              <a:lnSpc>
                <a:spcPct val="150000"/>
              </a:lnSpc>
              <a:buFont typeface="Wingdings" pitchFamily="2" charset="2"/>
              <a:buChar char="ü"/>
            </a:pPr>
            <a:r>
              <a:rPr lang="tr-TR" dirty="0" smtClean="0">
                <a:solidFill>
                  <a:srgbClr val="C00000"/>
                </a:solidFill>
              </a:rPr>
              <a:t> Doğu Anadolu’ya </a:t>
            </a:r>
            <a:r>
              <a:rPr lang="tr-TR" dirty="0" smtClean="0"/>
              <a:t>kadar uzanır.</a:t>
            </a:r>
          </a:p>
          <a:p>
            <a:pPr>
              <a:buNone/>
            </a:pP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435280" cy="1143000"/>
          </a:xfrm>
        </p:spPr>
        <p:txBody>
          <a:bodyPr>
            <a:normAutofit/>
          </a:bodyPr>
          <a:lstStyle/>
          <a:p>
            <a:r>
              <a:rPr lang="tr-TR" sz="3200" dirty="0" smtClean="0"/>
              <a:t>Kalkolitik Çağ (Maden-Taş Çağı) (M.Ö. 5500-2500)</a:t>
            </a:r>
            <a:endParaRPr lang="tr-TR" sz="3200" dirty="0"/>
          </a:p>
        </p:txBody>
      </p:sp>
      <p:sp>
        <p:nvSpPr>
          <p:cNvPr id="4" name="3 İçerik Yer Tutucusu"/>
          <p:cNvSpPr>
            <a:spLocks noGrp="1"/>
          </p:cNvSpPr>
          <p:nvPr>
            <p:ph sz="half" idx="1"/>
          </p:nvPr>
        </p:nvSpPr>
        <p:spPr>
          <a:xfrm>
            <a:off x="3707904" y="1600200"/>
            <a:ext cx="5112568" cy="4853136"/>
          </a:xfrm>
        </p:spPr>
        <p:txBody>
          <a:bodyPr>
            <a:normAutofit/>
          </a:bodyPr>
          <a:lstStyle/>
          <a:p>
            <a:pPr>
              <a:buNone/>
            </a:pPr>
            <a:r>
              <a:rPr lang="tr-TR" dirty="0" smtClean="0"/>
              <a:t>		Avcılığın yerine tarımın öncelik kazanması, dönem insanının yaşantısını değiştirdiği kadar </a:t>
            </a:r>
            <a:r>
              <a:rPr lang="tr-TR" dirty="0" smtClean="0">
                <a:solidFill>
                  <a:srgbClr val="C00000"/>
                </a:solidFill>
              </a:rPr>
              <a:t>sanatını da etkilemiştir. </a:t>
            </a:r>
          </a:p>
          <a:p>
            <a:pPr>
              <a:buNone/>
            </a:pPr>
            <a:r>
              <a:rPr lang="tr-TR" dirty="0" smtClean="0"/>
              <a:t>		Mağara duvarlarına yapılan av sahneleri giderek azalarak ortadan kalkmış</a:t>
            </a:r>
            <a:r>
              <a:rPr lang="tr-TR" dirty="0" smtClean="0">
                <a:solidFill>
                  <a:srgbClr val="C00000"/>
                </a:solidFill>
              </a:rPr>
              <a:t>, resim sanatı pişmiş kaplarda </a:t>
            </a:r>
            <a:r>
              <a:rPr lang="tr-TR" dirty="0" smtClean="0"/>
              <a:t>devam etmiştir</a:t>
            </a:r>
          </a:p>
          <a:p>
            <a:pPr>
              <a:buNone/>
            </a:pPr>
            <a:endParaRPr lang="tr-TR" dirty="0"/>
          </a:p>
        </p:txBody>
      </p:sp>
      <p:pic>
        <p:nvPicPr>
          <p:cNvPr id="25602" name="Picture 2" descr="http://www.anadolumedeniyetlerimuzesi.gov.tr/resim/1-178835/kalkolitik-cag.jpg"/>
          <p:cNvPicPr>
            <a:picLocks noChangeAspect="1" noChangeArrowheads="1"/>
          </p:cNvPicPr>
          <p:nvPr/>
        </p:nvPicPr>
        <p:blipFill>
          <a:blip r:embed="rId2" cstate="print"/>
          <a:srcRect/>
          <a:stretch>
            <a:fillRect/>
          </a:stretch>
        </p:blipFill>
        <p:spPr bwMode="auto">
          <a:xfrm>
            <a:off x="467544" y="1412776"/>
            <a:ext cx="3168352" cy="482453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sz="3200" dirty="0" smtClean="0"/>
              <a:t>Kalkolitik Çağ (Maden-Taş Çağı) (M.Ö. 5500-2500)</a:t>
            </a:r>
            <a:endParaRPr lang="tr-TR" sz="3200" dirty="0"/>
          </a:p>
        </p:txBody>
      </p:sp>
      <p:sp>
        <p:nvSpPr>
          <p:cNvPr id="4" name="3 İçerik Yer Tutucusu"/>
          <p:cNvSpPr>
            <a:spLocks noGrp="1"/>
          </p:cNvSpPr>
          <p:nvPr>
            <p:ph sz="half" idx="1"/>
          </p:nvPr>
        </p:nvSpPr>
        <p:spPr>
          <a:xfrm>
            <a:off x="4283968" y="1600200"/>
            <a:ext cx="4402832" cy="4525963"/>
          </a:xfrm>
        </p:spPr>
        <p:txBody>
          <a:bodyPr/>
          <a:lstStyle/>
          <a:p>
            <a:pPr>
              <a:buNone/>
            </a:pPr>
            <a:r>
              <a:rPr lang="tr-TR" dirty="0" smtClean="0"/>
              <a:t>		</a:t>
            </a:r>
          </a:p>
          <a:p>
            <a:pPr>
              <a:buNone/>
            </a:pPr>
            <a:r>
              <a:rPr lang="tr-TR" dirty="0" smtClean="0"/>
              <a:t>	Bereketi sembolize eden kadın heykelcikleri ile, çağın sonlarında çok başlı </a:t>
            </a:r>
            <a:r>
              <a:rPr lang="tr-TR" dirty="0" smtClean="0">
                <a:solidFill>
                  <a:srgbClr val="C00000"/>
                </a:solidFill>
              </a:rPr>
              <a:t>dini simge olan idoller </a:t>
            </a:r>
            <a:r>
              <a:rPr lang="tr-TR" dirty="0" smtClean="0"/>
              <a:t>ortaya çıkarılmıştır</a:t>
            </a:r>
            <a:endParaRPr lang="tr-TR" dirty="0"/>
          </a:p>
        </p:txBody>
      </p:sp>
      <p:pic>
        <p:nvPicPr>
          <p:cNvPr id="29698" name="Picture 2" descr="http://www.astroset.com/bireysel_gelisim/kadim/images/ka3.jpg"/>
          <p:cNvPicPr>
            <a:picLocks noChangeAspect="1" noChangeArrowheads="1"/>
          </p:cNvPicPr>
          <p:nvPr/>
        </p:nvPicPr>
        <p:blipFill>
          <a:blip r:embed="rId2" cstate="print"/>
          <a:srcRect/>
          <a:stretch>
            <a:fillRect/>
          </a:stretch>
        </p:blipFill>
        <p:spPr bwMode="auto">
          <a:xfrm>
            <a:off x="1187624" y="1988840"/>
            <a:ext cx="2880320" cy="424847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6552" y="274638"/>
            <a:ext cx="9540552" cy="1143000"/>
          </a:xfrm>
        </p:spPr>
        <p:txBody>
          <a:bodyPr>
            <a:normAutofit/>
          </a:bodyPr>
          <a:lstStyle/>
          <a:p>
            <a:r>
              <a:rPr lang="tr-TR" sz="3200" dirty="0" smtClean="0"/>
              <a:t>Kalkolitik Çağ (Maden-Taş Çağı) (M.Ö. 5500-2500)</a:t>
            </a:r>
            <a:endParaRPr lang="tr-TR" sz="3200" dirty="0"/>
          </a:p>
        </p:txBody>
      </p:sp>
      <p:sp>
        <p:nvSpPr>
          <p:cNvPr id="4" name="3 İçerik Yer Tutucusu"/>
          <p:cNvSpPr>
            <a:spLocks noGrp="1"/>
          </p:cNvSpPr>
          <p:nvPr>
            <p:ph sz="half" idx="1"/>
          </p:nvPr>
        </p:nvSpPr>
        <p:spPr>
          <a:xfrm>
            <a:off x="3851920" y="1600200"/>
            <a:ext cx="5112568" cy="4525963"/>
          </a:xfrm>
        </p:spPr>
        <p:txBody>
          <a:bodyPr>
            <a:normAutofit/>
          </a:bodyPr>
          <a:lstStyle/>
          <a:p>
            <a:pPr>
              <a:buNone/>
            </a:pPr>
            <a:r>
              <a:rPr lang="tr-TR" dirty="0" smtClean="0"/>
              <a:t>	</a:t>
            </a:r>
          </a:p>
          <a:p>
            <a:pPr>
              <a:buNone/>
            </a:pPr>
            <a:r>
              <a:rPr lang="tr-TR" dirty="0" smtClean="0"/>
              <a:t>	Bu dönem yerleşimlerinden Beycesultan’da rastladığımız </a:t>
            </a:r>
            <a:r>
              <a:rPr lang="tr-TR" dirty="0" err="1" smtClean="0">
                <a:solidFill>
                  <a:srgbClr val="C00000"/>
                </a:solidFill>
              </a:rPr>
              <a:t>megaron</a:t>
            </a:r>
            <a:r>
              <a:rPr lang="tr-TR" dirty="0" smtClean="0">
                <a:solidFill>
                  <a:srgbClr val="C00000"/>
                </a:solidFill>
              </a:rPr>
              <a:t> tipi konutlar</a:t>
            </a:r>
            <a:r>
              <a:rPr lang="tr-TR" dirty="0" smtClean="0"/>
              <a:t>, daha sonra Batı  Anadolu ve Ege Bölgesi’nde kullanılan yapı tipinin temelini oluşturmuştur.</a:t>
            </a:r>
          </a:p>
          <a:p>
            <a:pPr>
              <a:buNone/>
            </a:pPr>
            <a:endParaRPr lang="tr-TR" dirty="0"/>
          </a:p>
        </p:txBody>
      </p:sp>
      <p:pic>
        <p:nvPicPr>
          <p:cNvPr id="30722" name="Picture 2" descr="http://www.uk.digiserve.com/mentor/minoan/phaistos03b.jpg"/>
          <p:cNvPicPr>
            <a:picLocks noChangeAspect="1" noChangeArrowheads="1"/>
          </p:cNvPicPr>
          <p:nvPr/>
        </p:nvPicPr>
        <p:blipFill>
          <a:blip r:embed="rId2" cstate="print"/>
          <a:srcRect/>
          <a:stretch>
            <a:fillRect/>
          </a:stretch>
        </p:blipFill>
        <p:spPr bwMode="auto">
          <a:xfrm>
            <a:off x="395536" y="1916832"/>
            <a:ext cx="3528392" cy="453650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err="1" smtClean="0"/>
              <a:t>Megaron</a:t>
            </a:r>
            <a:endParaRPr lang="tr-TR" dirty="0"/>
          </a:p>
        </p:txBody>
      </p:sp>
      <p:sp>
        <p:nvSpPr>
          <p:cNvPr id="6" name="5 İçerik Yer Tutucusu"/>
          <p:cNvSpPr>
            <a:spLocks noGrp="1"/>
          </p:cNvSpPr>
          <p:nvPr>
            <p:ph idx="1"/>
          </p:nvPr>
        </p:nvSpPr>
        <p:spPr>
          <a:ln>
            <a:solidFill>
              <a:schemeClr val="tx1"/>
            </a:solidFill>
          </a:ln>
        </p:spPr>
        <p:txBody>
          <a:bodyPr/>
          <a:lstStyle/>
          <a:p>
            <a:pPr>
              <a:buNone/>
            </a:pPr>
            <a:r>
              <a:rPr lang="tr-TR" dirty="0" smtClean="0"/>
              <a:t>		</a:t>
            </a:r>
          </a:p>
          <a:p>
            <a:pPr>
              <a:buNone/>
            </a:pPr>
            <a:endParaRPr lang="tr-TR" dirty="0"/>
          </a:p>
          <a:p>
            <a:pPr>
              <a:buNone/>
            </a:pPr>
            <a:r>
              <a:rPr lang="tr-TR" dirty="0" smtClean="0"/>
              <a:t>		</a:t>
            </a:r>
            <a:r>
              <a:rPr lang="tr-TR" dirty="0" err="1" smtClean="0"/>
              <a:t>Megaron</a:t>
            </a:r>
            <a:r>
              <a:rPr lang="tr-TR" dirty="0" smtClean="0"/>
              <a:t> </a:t>
            </a:r>
            <a:r>
              <a:rPr lang="tr-TR" dirty="0"/>
              <a:t>dikdörtgen plânlı bir yapıdır. Önü açık bir yarım </a:t>
            </a:r>
            <a:r>
              <a:rPr lang="tr-TR" dirty="0" smtClean="0"/>
              <a:t>oda şeklinde </a:t>
            </a:r>
            <a:r>
              <a:rPr lang="tr-TR" dirty="0"/>
              <a:t>girişi ile ortasında ocak bulunan büyük bir odadan oluşur. </a:t>
            </a:r>
          </a:p>
          <a:p>
            <a:pPr>
              <a:buNone/>
            </a:pP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Tunç Çağı (M. Ö.  2500- 200)</a:t>
            </a:r>
            <a:endParaRPr lang="tr-TR" dirty="0"/>
          </a:p>
        </p:txBody>
      </p:sp>
      <p:sp>
        <p:nvSpPr>
          <p:cNvPr id="4" name="3 İçerik Yer Tutucusu"/>
          <p:cNvSpPr>
            <a:spLocks noGrp="1"/>
          </p:cNvSpPr>
          <p:nvPr>
            <p:ph sz="half" idx="1"/>
          </p:nvPr>
        </p:nvSpPr>
        <p:spPr>
          <a:xfrm>
            <a:off x="1043608" y="1600200"/>
            <a:ext cx="7344816" cy="4525963"/>
          </a:xfrm>
          <a:ln>
            <a:solidFill>
              <a:schemeClr val="tx1"/>
            </a:solidFill>
          </a:ln>
        </p:spPr>
        <p:txBody>
          <a:bodyPr>
            <a:normAutofit/>
          </a:bodyPr>
          <a:lstStyle/>
          <a:p>
            <a:pPr>
              <a:buNone/>
            </a:pPr>
            <a:r>
              <a:rPr lang="tr-TR" dirty="0"/>
              <a:t>	</a:t>
            </a:r>
            <a:r>
              <a:rPr lang="tr-TR" dirty="0" smtClean="0"/>
              <a:t>	Doğu, Güneydoğu, Orta ve Batı Anadolu’da yer alan bu dönem yerleşimleri, yakın olduğu çevre kültürlerinin etkisiyle de birbirinden farklı özellikler  gösterir.</a:t>
            </a:r>
          </a:p>
          <a:p>
            <a:pPr>
              <a:buNone/>
            </a:pPr>
            <a:r>
              <a:rPr lang="tr-TR" dirty="0"/>
              <a:t>	</a:t>
            </a:r>
            <a:r>
              <a:rPr lang="tr-TR" dirty="0" smtClean="0"/>
              <a:t>	 Tarıma dayalı köy kültürü Erken Tunç Çağında devam eder. Bu dönemin en büyük buluşu </a:t>
            </a:r>
            <a:r>
              <a:rPr lang="tr-TR" dirty="0" smtClean="0">
                <a:solidFill>
                  <a:srgbClr val="C00000"/>
                </a:solidFill>
              </a:rPr>
              <a:t>dört tekerlekli araba</a:t>
            </a:r>
            <a:r>
              <a:rPr lang="tr-TR" dirty="0" smtClean="0"/>
              <a:t>dır.</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2.bp.blogspot.com/-6TKWM67oP2c/TzUTEqVaUJI/AAAAAAAAAT4/5j4-KexNm1U/s1600/s%C3%BCmer+3.jpg"/>
          <p:cNvPicPr>
            <a:picLocks noChangeAspect="1" noChangeArrowheads="1"/>
          </p:cNvPicPr>
          <p:nvPr/>
        </p:nvPicPr>
        <p:blipFill>
          <a:blip r:embed="rId2" cstate="print"/>
          <a:srcRect/>
          <a:stretch>
            <a:fillRect/>
          </a:stretch>
        </p:blipFill>
        <p:spPr bwMode="auto">
          <a:xfrm>
            <a:off x="755576" y="764704"/>
            <a:ext cx="7848872" cy="564983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smtClean="0"/>
              <a:t>Tunç Çağı (M. Ö.  2500- 200)</a:t>
            </a:r>
            <a:endParaRPr lang="tr-TR" dirty="0"/>
          </a:p>
        </p:txBody>
      </p:sp>
      <p:sp>
        <p:nvSpPr>
          <p:cNvPr id="6" name="5 İçerik Yer Tutucusu"/>
          <p:cNvSpPr>
            <a:spLocks noGrp="1"/>
          </p:cNvSpPr>
          <p:nvPr>
            <p:ph idx="1"/>
          </p:nvPr>
        </p:nvSpPr>
        <p:spPr>
          <a:ln>
            <a:solidFill>
              <a:schemeClr val="tx1"/>
            </a:solidFill>
          </a:ln>
        </p:spPr>
        <p:txBody>
          <a:bodyPr/>
          <a:lstStyle/>
          <a:p>
            <a:pPr>
              <a:buNone/>
            </a:pPr>
            <a:r>
              <a:rPr lang="tr-TR" dirty="0" smtClean="0"/>
              <a:t>		Orta Tunç Çağında Anadolu; </a:t>
            </a:r>
            <a:r>
              <a:rPr lang="tr-TR" dirty="0" smtClean="0">
                <a:solidFill>
                  <a:srgbClr val="C00000"/>
                </a:solidFill>
              </a:rPr>
              <a:t>şehircilik, mimarlık, heykeltıraşlık ve çömlekçilikte </a:t>
            </a:r>
            <a:r>
              <a:rPr lang="tr-TR" dirty="0" smtClean="0"/>
              <a:t>en başta gelen merkezlerden biridir. Kazılarda, tunç eserlerin yanı sıra, altın, gümüş ve altın karışımı olan elektrondan yapılmış buluntulara rastlanmıştır. </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Tunç Çağı (M. Ö.  2500- 200)</a:t>
            </a:r>
            <a:endParaRPr lang="tr-TR" dirty="0"/>
          </a:p>
        </p:txBody>
      </p:sp>
      <p:sp>
        <p:nvSpPr>
          <p:cNvPr id="3" name="2 İçerik Yer Tutucusu"/>
          <p:cNvSpPr>
            <a:spLocks noGrp="1"/>
          </p:cNvSpPr>
          <p:nvPr>
            <p:ph idx="1"/>
          </p:nvPr>
        </p:nvSpPr>
        <p:spPr>
          <a:ln>
            <a:solidFill>
              <a:schemeClr val="tx1"/>
            </a:solidFill>
          </a:ln>
        </p:spPr>
        <p:txBody>
          <a:bodyPr/>
          <a:lstStyle/>
          <a:p>
            <a:pPr>
              <a:buNone/>
            </a:pPr>
            <a:r>
              <a:rPr lang="tr-TR" dirty="0" smtClean="0"/>
              <a:t> 	M.Ö. 1700 yıllarında yazıyı kullanmaya başlayan Orta ve Güneydoğu Anadolu için Yeni Tunç Çağı önemli bir evredir.</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Tunç Çağı (M. Ö.  2500- 200)</a:t>
            </a:r>
            <a:endParaRPr lang="tr-TR" dirty="0"/>
          </a:p>
        </p:txBody>
      </p:sp>
      <p:sp>
        <p:nvSpPr>
          <p:cNvPr id="3" name="2 İçerik Yer Tutucusu"/>
          <p:cNvSpPr>
            <a:spLocks noGrp="1"/>
          </p:cNvSpPr>
          <p:nvPr>
            <p:ph idx="1"/>
          </p:nvPr>
        </p:nvSpPr>
        <p:spPr>
          <a:xfrm>
            <a:off x="683568" y="1600200"/>
            <a:ext cx="8280920" cy="4525963"/>
          </a:xfrm>
          <a:ln>
            <a:solidFill>
              <a:schemeClr val="tx1"/>
            </a:solidFill>
          </a:ln>
        </p:spPr>
        <p:txBody>
          <a:bodyPr>
            <a:normAutofit/>
          </a:bodyPr>
          <a:lstStyle/>
          <a:p>
            <a:pPr>
              <a:buNone/>
            </a:pPr>
            <a:r>
              <a:rPr lang="tr-TR" dirty="0" smtClean="0"/>
              <a:t>	Bu çağa ait yerleşim merkezlerinin bazıları;</a:t>
            </a:r>
          </a:p>
          <a:p>
            <a:pPr>
              <a:buNone/>
            </a:pPr>
            <a:r>
              <a:rPr lang="tr-TR" b="1" dirty="0" smtClean="0"/>
              <a:t>	Orta Anadolu</a:t>
            </a:r>
            <a:r>
              <a:rPr lang="tr-TR" dirty="0" smtClean="0"/>
              <a:t>:</a:t>
            </a:r>
          </a:p>
          <a:p>
            <a:r>
              <a:rPr lang="tr-TR" dirty="0" smtClean="0"/>
              <a:t> Malatya (</a:t>
            </a:r>
            <a:r>
              <a:rPr lang="tr-TR" dirty="0" err="1" smtClean="0"/>
              <a:t>Aslantepe</a:t>
            </a:r>
            <a:r>
              <a:rPr lang="tr-TR" dirty="0" smtClean="0"/>
              <a:t>)</a:t>
            </a:r>
          </a:p>
          <a:p>
            <a:r>
              <a:rPr lang="tr-TR" dirty="0" smtClean="0"/>
              <a:t> Çorum (</a:t>
            </a:r>
            <a:r>
              <a:rPr lang="tr-TR" dirty="0" err="1" smtClean="0"/>
              <a:t>Alişar</a:t>
            </a:r>
            <a:r>
              <a:rPr lang="tr-TR" dirty="0" smtClean="0"/>
              <a:t>)</a:t>
            </a:r>
          </a:p>
          <a:p>
            <a:r>
              <a:rPr lang="tr-TR" dirty="0" smtClean="0"/>
              <a:t> Mersin (</a:t>
            </a:r>
            <a:r>
              <a:rPr lang="tr-TR" dirty="0" err="1" smtClean="0"/>
              <a:t>Yümüktepe</a:t>
            </a:r>
            <a:r>
              <a:rPr lang="tr-TR" dirty="0" smtClean="0"/>
              <a:t>) </a:t>
            </a:r>
          </a:p>
          <a:p>
            <a:r>
              <a:rPr lang="tr-TR" dirty="0" smtClean="0"/>
              <a:t>Samsun (</a:t>
            </a:r>
            <a:r>
              <a:rPr lang="tr-TR" dirty="0" err="1" smtClean="0"/>
              <a:t>İkiztepe</a:t>
            </a:r>
            <a:r>
              <a:rPr lang="tr-TR" dirty="0" smtClean="0"/>
              <a:t>)</a:t>
            </a:r>
          </a:p>
          <a:p>
            <a:pPr>
              <a:buNone/>
            </a:pPr>
            <a:endParaRPr lang="tr-TR" dirty="0" smtClean="0"/>
          </a:p>
          <a:p>
            <a:pPr>
              <a:buNone/>
            </a:pP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Tunç Çağı (M. Ö.  2500- 200)</a:t>
            </a:r>
            <a:endParaRPr lang="tr-TR" dirty="0"/>
          </a:p>
        </p:txBody>
      </p:sp>
      <p:sp>
        <p:nvSpPr>
          <p:cNvPr id="3" name="2 İçerik Yer Tutucusu"/>
          <p:cNvSpPr>
            <a:spLocks noGrp="1"/>
          </p:cNvSpPr>
          <p:nvPr>
            <p:ph idx="1"/>
          </p:nvPr>
        </p:nvSpPr>
        <p:spPr>
          <a:ln>
            <a:solidFill>
              <a:schemeClr val="tx1"/>
            </a:solidFill>
          </a:ln>
        </p:spPr>
        <p:txBody>
          <a:bodyPr>
            <a:normAutofit lnSpcReduction="10000"/>
          </a:bodyPr>
          <a:lstStyle/>
          <a:p>
            <a:pPr>
              <a:buNone/>
            </a:pPr>
            <a:r>
              <a:rPr lang="tr-TR" b="1" dirty="0" smtClean="0"/>
              <a:t>	Batı Anadolu</a:t>
            </a:r>
          </a:p>
          <a:p>
            <a:r>
              <a:rPr lang="tr-TR" dirty="0" smtClean="0"/>
              <a:t>Çanakkale (Truva)</a:t>
            </a:r>
          </a:p>
          <a:p>
            <a:r>
              <a:rPr lang="tr-TR" dirty="0" smtClean="0"/>
              <a:t>Eskişehir (</a:t>
            </a:r>
            <a:r>
              <a:rPr lang="tr-TR" dirty="0" err="1" smtClean="0"/>
              <a:t>Demircihöyük</a:t>
            </a:r>
            <a:r>
              <a:rPr lang="tr-TR" dirty="0" smtClean="0"/>
              <a:t>)</a:t>
            </a:r>
          </a:p>
          <a:p>
            <a:r>
              <a:rPr lang="tr-TR" dirty="0" smtClean="0"/>
              <a:t>Karataş (</a:t>
            </a:r>
            <a:r>
              <a:rPr lang="tr-TR" dirty="0" err="1" smtClean="0"/>
              <a:t>Semahöyük</a:t>
            </a:r>
            <a:r>
              <a:rPr lang="tr-TR" dirty="0" smtClean="0"/>
              <a:t>) </a:t>
            </a:r>
          </a:p>
          <a:p>
            <a:r>
              <a:rPr lang="tr-TR" dirty="0" smtClean="0"/>
              <a:t>Diyarbakır (Beycesultan) </a:t>
            </a:r>
          </a:p>
          <a:p>
            <a:r>
              <a:rPr lang="tr-TR" dirty="0" smtClean="0"/>
              <a:t>Afyon (Kusura)</a:t>
            </a:r>
          </a:p>
          <a:p>
            <a:r>
              <a:rPr lang="tr-TR" dirty="0" smtClean="0"/>
              <a:t>Urla (</a:t>
            </a:r>
            <a:r>
              <a:rPr lang="tr-TR" dirty="0" err="1" smtClean="0"/>
              <a:t>Limantepe</a:t>
            </a:r>
            <a:r>
              <a:rPr lang="tr-TR" dirty="0" smtClean="0"/>
              <a:t>) </a:t>
            </a:r>
          </a:p>
          <a:p>
            <a:r>
              <a:rPr lang="tr-TR" dirty="0" smtClean="0"/>
              <a:t>Menemen (</a:t>
            </a:r>
            <a:r>
              <a:rPr lang="tr-TR" dirty="0" err="1" smtClean="0"/>
              <a:t>Panaztepe</a:t>
            </a:r>
            <a:r>
              <a:rPr lang="tr-TR" dirty="0" smtClean="0"/>
              <a:t>)</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Neler Öğrendik?</a:t>
            </a:r>
            <a:endParaRPr lang="tr-TR" dirty="0"/>
          </a:p>
        </p:txBody>
      </p:sp>
      <p:sp>
        <p:nvSpPr>
          <p:cNvPr id="3" name="2 İçerik Yer Tutucusu"/>
          <p:cNvSpPr>
            <a:spLocks noGrp="1"/>
          </p:cNvSpPr>
          <p:nvPr>
            <p:ph idx="1"/>
          </p:nvPr>
        </p:nvSpPr>
        <p:spPr>
          <a:ln>
            <a:solidFill>
              <a:schemeClr val="tx1"/>
            </a:solidFill>
          </a:ln>
        </p:spPr>
        <p:txBody>
          <a:bodyPr>
            <a:normAutofit fontScale="92500"/>
          </a:bodyPr>
          <a:lstStyle/>
          <a:p>
            <a:r>
              <a:rPr lang="tr-TR" dirty="0" smtClean="0"/>
              <a:t> </a:t>
            </a:r>
            <a:r>
              <a:rPr lang="tr-TR" dirty="0"/>
              <a:t>Tarih öncesi çağlardan beri Anadolu’nun </a:t>
            </a:r>
            <a:r>
              <a:rPr lang="tr-TR" dirty="0">
                <a:solidFill>
                  <a:srgbClr val="C00000"/>
                </a:solidFill>
              </a:rPr>
              <a:t>sürekli yerleşim </a:t>
            </a:r>
            <a:r>
              <a:rPr lang="tr-TR" dirty="0"/>
              <a:t>gördüğünü,</a:t>
            </a:r>
          </a:p>
          <a:p>
            <a:r>
              <a:rPr lang="tr-TR" dirty="0" smtClean="0"/>
              <a:t> </a:t>
            </a:r>
            <a:r>
              <a:rPr lang="tr-TR" dirty="0"/>
              <a:t>Sırasıyla; Taş, Bakır, Tunç ve Demir Çağını </a:t>
            </a:r>
            <a:r>
              <a:rPr lang="tr-TR" dirty="0" smtClean="0"/>
              <a:t>yaşayan Anadolu insanının öyküsünün-günlük </a:t>
            </a:r>
            <a:r>
              <a:rPr lang="tr-TR" dirty="0"/>
              <a:t>yaşam, inanış, ekonomik durum, siyasal </a:t>
            </a:r>
            <a:r>
              <a:rPr lang="tr-TR" dirty="0" smtClean="0"/>
              <a:t>yapılanma </a:t>
            </a:r>
            <a:r>
              <a:rPr lang="tr-TR" dirty="0" smtClean="0">
                <a:solidFill>
                  <a:srgbClr val="C00000"/>
                </a:solidFill>
              </a:rPr>
              <a:t>kazılarda ele geçen </a:t>
            </a:r>
            <a:r>
              <a:rPr lang="tr-TR" dirty="0">
                <a:solidFill>
                  <a:srgbClr val="C00000"/>
                </a:solidFill>
              </a:rPr>
              <a:t>buluntularda</a:t>
            </a:r>
            <a:r>
              <a:rPr lang="tr-TR" dirty="0"/>
              <a:t> gizli </a:t>
            </a:r>
            <a:r>
              <a:rPr lang="tr-TR" dirty="0" smtClean="0"/>
              <a:t>olduğunu,</a:t>
            </a:r>
          </a:p>
          <a:p>
            <a:r>
              <a:rPr lang="tr-TR" dirty="0" smtClean="0"/>
              <a:t>İlk </a:t>
            </a:r>
            <a:r>
              <a:rPr lang="tr-TR" dirty="0"/>
              <a:t>yaşam yerleri olan </a:t>
            </a:r>
            <a:r>
              <a:rPr lang="tr-TR" dirty="0">
                <a:solidFill>
                  <a:srgbClr val="C00000"/>
                </a:solidFill>
              </a:rPr>
              <a:t>mağaralardan köylere inen, ateşi keşfeden, </a:t>
            </a:r>
            <a:r>
              <a:rPr lang="tr-TR" dirty="0" smtClean="0">
                <a:solidFill>
                  <a:srgbClr val="C00000"/>
                </a:solidFill>
              </a:rPr>
              <a:t>tekerleği </a:t>
            </a:r>
            <a:r>
              <a:rPr lang="tr-TR" dirty="0">
                <a:solidFill>
                  <a:srgbClr val="C00000"/>
                </a:solidFill>
              </a:rPr>
              <a:t>bulan  Anadolu insanının sürekli bir kültürel evrim</a:t>
            </a:r>
            <a:r>
              <a:rPr lang="tr-TR" dirty="0"/>
              <a:t> geçirdiğini öğrendik.</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 Krallığı</a:t>
            </a:r>
            <a:endParaRPr lang="tr-TR" dirty="0"/>
          </a:p>
        </p:txBody>
      </p:sp>
      <p:pic>
        <p:nvPicPr>
          <p:cNvPr id="37890" name="Picture 2" descr="Hitit Krallığı"/>
          <p:cNvPicPr>
            <a:picLocks noChangeAspect="1" noChangeArrowheads="1"/>
          </p:cNvPicPr>
          <p:nvPr/>
        </p:nvPicPr>
        <p:blipFill>
          <a:blip r:embed="rId2" cstate="print"/>
          <a:srcRect/>
          <a:stretch>
            <a:fillRect/>
          </a:stretch>
        </p:blipFill>
        <p:spPr bwMode="auto">
          <a:xfrm>
            <a:off x="467544" y="1916832"/>
            <a:ext cx="7992888" cy="417646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ln>
            <a:solidFill>
              <a:schemeClr val="tx1"/>
            </a:solidFill>
          </a:ln>
        </p:spPr>
        <p:txBody>
          <a:bodyPr>
            <a:normAutofit lnSpcReduction="10000"/>
          </a:bodyPr>
          <a:lstStyle/>
          <a:p>
            <a:pPr>
              <a:buNone/>
            </a:pPr>
            <a:r>
              <a:rPr lang="tr-TR" dirty="0" smtClean="0"/>
              <a:t>		Anadolu Uygarlıkları içinde en önemlilerinden olan </a:t>
            </a:r>
            <a:r>
              <a:rPr lang="tr-TR" dirty="0" err="1" smtClean="0"/>
              <a:t>Hititler’in</a:t>
            </a:r>
            <a:r>
              <a:rPr lang="tr-TR" dirty="0" smtClean="0"/>
              <a:t> kökeni hala tartışmalıdır.</a:t>
            </a:r>
          </a:p>
          <a:p>
            <a:pPr>
              <a:buNone/>
            </a:pPr>
            <a:r>
              <a:rPr lang="tr-TR" dirty="0"/>
              <a:t>	</a:t>
            </a:r>
            <a:r>
              <a:rPr lang="tr-TR" dirty="0" smtClean="0"/>
              <a:t>	Ancak </a:t>
            </a:r>
            <a:r>
              <a:rPr lang="tr-TR" dirty="0" err="1" smtClean="0"/>
              <a:t>Hititler’in</a:t>
            </a:r>
            <a:r>
              <a:rPr lang="tr-TR" dirty="0" smtClean="0"/>
              <a:t> Anadolu’nun yerli halkı olmayıp dışarıdan geldikleri kesindir. Hatta Hitit adı da daha sonra Eski Ahit’e göre uydurulmuş bir isimdir. Hitit diye andığımız bu halkın kendilerine </a:t>
            </a:r>
            <a:r>
              <a:rPr lang="tr-TR" dirty="0" smtClean="0">
                <a:solidFill>
                  <a:srgbClr val="C00000"/>
                </a:solidFill>
              </a:rPr>
              <a:t>Nesi dili konuşan  </a:t>
            </a:r>
            <a:r>
              <a:rPr lang="tr-TR" dirty="0" err="1" smtClean="0">
                <a:solidFill>
                  <a:srgbClr val="C00000"/>
                </a:solidFill>
              </a:rPr>
              <a:t>Nesili</a:t>
            </a:r>
            <a:r>
              <a:rPr lang="tr-TR" dirty="0" smtClean="0">
                <a:solidFill>
                  <a:srgbClr val="C00000"/>
                </a:solidFill>
              </a:rPr>
              <a:t> </a:t>
            </a:r>
            <a:r>
              <a:rPr lang="tr-TR" dirty="0" smtClean="0"/>
              <a:t>dediklerini biliyoruz.</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ln>
            <a:solidFill>
              <a:schemeClr val="tx1"/>
            </a:solidFill>
          </a:ln>
        </p:spPr>
        <p:txBody>
          <a:bodyPr>
            <a:normAutofit fontScale="92500" lnSpcReduction="10000"/>
          </a:bodyPr>
          <a:lstStyle/>
          <a:p>
            <a:pPr>
              <a:buNone/>
            </a:pPr>
            <a:r>
              <a:rPr lang="tr-TR" dirty="0" smtClean="0"/>
              <a:t>	</a:t>
            </a:r>
            <a:r>
              <a:rPr lang="tr-TR" dirty="0" err="1" smtClean="0"/>
              <a:t>Hititler’i</a:t>
            </a:r>
            <a:r>
              <a:rPr lang="tr-TR" dirty="0" smtClean="0"/>
              <a:t> </a:t>
            </a:r>
            <a:r>
              <a:rPr lang="tr-TR" dirty="0" smtClean="0">
                <a:solidFill>
                  <a:srgbClr val="C00000"/>
                </a:solidFill>
              </a:rPr>
              <a:t>Hint-Avrupa kökenli</a:t>
            </a:r>
            <a:r>
              <a:rPr lang="tr-TR" dirty="0" smtClean="0"/>
              <a:t>, Kafkaslar yolu ile Anadolu’ya girmiş bir kavim olarak kabul edebiliriz.</a:t>
            </a:r>
          </a:p>
          <a:p>
            <a:pPr>
              <a:buNone/>
            </a:pPr>
            <a:r>
              <a:rPr lang="tr-TR" dirty="0"/>
              <a:t>	</a:t>
            </a:r>
            <a:r>
              <a:rPr lang="tr-TR" dirty="0" smtClean="0"/>
              <a:t>Hititlerin, Çorum'un </a:t>
            </a:r>
            <a:r>
              <a:rPr lang="tr-TR" dirty="0"/>
              <a:t>Sungurlu ilçesine 5 km. uzaklıkta bulunan ve yapılan </a:t>
            </a:r>
            <a:r>
              <a:rPr lang="tr-TR" dirty="0" smtClean="0"/>
              <a:t>kazılarda </a:t>
            </a:r>
            <a:r>
              <a:rPr lang="tr-TR" dirty="0"/>
              <a:t>Hitit İmparatorluğu’nun başkenti </a:t>
            </a:r>
            <a:r>
              <a:rPr lang="tr-TR" dirty="0" err="1">
                <a:solidFill>
                  <a:srgbClr val="C00000"/>
                </a:solidFill>
              </a:rPr>
              <a:t>Hattuşa</a:t>
            </a:r>
            <a:r>
              <a:rPr lang="tr-TR" dirty="0"/>
              <a:t> </a:t>
            </a:r>
            <a:r>
              <a:rPr lang="tr-TR" dirty="0" smtClean="0"/>
              <a:t>olduğu </a:t>
            </a:r>
            <a:r>
              <a:rPr lang="tr-TR" dirty="0"/>
              <a:t>anlaşılan Boğazköy'de, Yozgat’ın güneydoğusuna düşen </a:t>
            </a:r>
            <a:r>
              <a:rPr lang="tr-TR" dirty="0" err="1">
                <a:solidFill>
                  <a:srgbClr val="C00000"/>
                </a:solidFill>
              </a:rPr>
              <a:t>Alişarhöyük'te</a:t>
            </a:r>
            <a:r>
              <a:rPr lang="tr-TR" dirty="0"/>
              <a:t> ve </a:t>
            </a:r>
            <a:r>
              <a:rPr lang="tr-TR" dirty="0" smtClean="0"/>
              <a:t>Kayserinin </a:t>
            </a:r>
            <a:r>
              <a:rPr lang="tr-TR" dirty="0"/>
              <a:t>kuzeyindeki </a:t>
            </a:r>
            <a:r>
              <a:rPr lang="tr-TR" dirty="0" err="1">
                <a:solidFill>
                  <a:srgbClr val="C00000"/>
                </a:solidFill>
              </a:rPr>
              <a:t>Kültepede</a:t>
            </a:r>
            <a:r>
              <a:rPr lang="tr-TR" dirty="0"/>
              <a:t> bulunan, çivi yazısı ile yazılmış </a:t>
            </a:r>
            <a:r>
              <a:rPr lang="tr-TR" dirty="0" smtClean="0"/>
              <a:t>tabletlerden anlaşılır.</a:t>
            </a:r>
          </a:p>
          <a:p>
            <a:pPr>
              <a:buNone/>
            </a:pPr>
            <a:endParaRPr lang="tr-TR"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 Tarihi</a:t>
            </a:r>
            <a:endParaRPr lang="tr-TR" dirty="0"/>
          </a:p>
        </p:txBody>
      </p:sp>
      <p:sp>
        <p:nvSpPr>
          <p:cNvPr id="3" name="2 İçerik Yer Tutucusu"/>
          <p:cNvSpPr>
            <a:spLocks noGrp="1"/>
          </p:cNvSpPr>
          <p:nvPr>
            <p:ph idx="1"/>
          </p:nvPr>
        </p:nvSpPr>
        <p:spPr>
          <a:ln>
            <a:solidFill>
              <a:schemeClr val="tx1"/>
            </a:solidFill>
          </a:ln>
        </p:spPr>
        <p:txBody>
          <a:bodyPr>
            <a:normAutofit fontScale="92500"/>
          </a:bodyPr>
          <a:lstStyle/>
          <a:p>
            <a:pPr>
              <a:buNone/>
            </a:pPr>
            <a:r>
              <a:rPr lang="tr-TR" dirty="0" smtClean="0"/>
              <a:t>		</a:t>
            </a:r>
            <a:r>
              <a:rPr lang="tr-TR" dirty="0" err="1" smtClean="0"/>
              <a:t>Hititler’in</a:t>
            </a:r>
            <a:r>
              <a:rPr lang="tr-TR" dirty="0" smtClean="0"/>
              <a:t> tarih sahnesinde görülmesi daha öncelere de dayansa Krallığın </a:t>
            </a:r>
            <a:r>
              <a:rPr lang="tr-TR" dirty="0" smtClean="0">
                <a:solidFill>
                  <a:srgbClr val="C00000"/>
                </a:solidFill>
              </a:rPr>
              <a:t>MÖ 1660-1630 yılları arasında hüküm sürmüş I. </a:t>
            </a:r>
            <a:r>
              <a:rPr lang="tr-TR" dirty="0" err="1" smtClean="0">
                <a:solidFill>
                  <a:srgbClr val="C00000"/>
                </a:solidFill>
              </a:rPr>
              <a:t>Hattuşili</a:t>
            </a:r>
            <a:r>
              <a:rPr lang="tr-TR" dirty="0" smtClean="0">
                <a:solidFill>
                  <a:srgbClr val="C00000"/>
                </a:solidFill>
              </a:rPr>
              <a:t> tarafından kurulduğu bilinir.</a:t>
            </a:r>
          </a:p>
          <a:p>
            <a:pPr>
              <a:buNone/>
            </a:pPr>
            <a:r>
              <a:rPr lang="tr-TR" dirty="0"/>
              <a:t>	</a:t>
            </a:r>
            <a:r>
              <a:rPr lang="tr-TR" dirty="0" smtClean="0"/>
              <a:t>	 Bu konu belgelere akıldığında biraz karışıktır, çünkü </a:t>
            </a:r>
            <a:r>
              <a:rPr lang="tr-TR" dirty="0" err="1" smtClean="0"/>
              <a:t>Hattuşili</a:t>
            </a:r>
            <a:r>
              <a:rPr lang="tr-TR" dirty="0" smtClean="0"/>
              <a:t> de kendinden önce gelen</a:t>
            </a:r>
            <a:r>
              <a:rPr lang="tr-TR" dirty="0" smtClean="0">
                <a:solidFill>
                  <a:srgbClr val="C00000"/>
                </a:solidFill>
              </a:rPr>
              <a:t> </a:t>
            </a:r>
            <a:r>
              <a:rPr lang="tr-TR" dirty="0" err="1" smtClean="0">
                <a:solidFill>
                  <a:srgbClr val="C00000"/>
                </a:solidFill>
              </a:rPr>
              <a:t>Labarna</a:t>
            </a:r>
            <a:r>
              <a:rPr lang="tr-TR" dirty="0" smtClean="0">
                <a:solidFill>
                  <a:srgbClr val="C00000"/>
                </a:solidFill>
              </a:rPr>
              <a:t> </a:t>
            </a:r>
            <a:r>
              <a:rPr lang="tr-TR" dirty="0" smtClean="0"/>
              <a:t>ve başşehir </a:t>
            </a:r>
            <a:r>
              <a:rPr lang="tr-TR" dirty="0" err="1" smtClean="0">
                <a:solidFill>
                  <a:srgbClr val="C00000"/>
                </a:solidFill>
              </a:rPr>
              <a:t>Kussara’</a:t>
            </a:r>
            <a:r>
              <a:rPr lang="tr-TR" dirty="0" err="1" smtClean="0"/>
              <a:t>dan</a:t>
            </a:r>
            <a:r>
              <a:rPr lang="tr-TR" dirty="0" smtClean="0"/>
              <a:t>  söz etmektedir. </a:t>
            </a:r>
          </a:p>
          <a:p>
            <a:pPr>
              <a:buNone/>
            </a:pPr>
            <a:r>
              <a:rPr lang="tr-TR" dirty="0"/>
              <a:t>	</a:t>
            </a:r>
            <a:r>
              <a:rPr lang="tr-TR" dirty="0" smtClean="0"/>
              <a:t>	Bu dönem ise oldukça karışıktır çünkü Anadolu’da yerel krallar hüküm sürmektedir</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ln>
            <a:solidFill>
              <a:schemeClr val="tx1"/>
            </a:solidFill>
          </a:ln>
        </p:spPr>
        <p:txBody>
          <a:bodyPr/>
          <a:lstStyle/>
          <a:p>
            <a:pPr>
              <a:buNone/>
            </a:pPr>
            <a:r>
              <a:rPr lang="tr-TR" dirty="0" smtClean="0"/>
              <a:t>		Bir seferde ölen </a:t>
            </a:r>
            <a:r>
              <a:rPr lang="tr-TR" dirty="0" err="1" smtClean="0"/>
              <a:t>Hattuşili’nin</a:t>
            </a:r>
            <a:r>
              <a:rPr lang="tr-TR" dirty="0" smtClean="0"/>
              <a:t> yerine </a:t>
            </a:r>
            <a:r>
              <a:rPr lang="tr-TR" dirty="0" err="1" smtClean="0"/>
              <a:t>Murşili</a:t>
            </a:r>
            <a:r>
              <a:rPr lang="tr-TR" dirty="0"/>
              <a:t> </a:t>
            </a:r>
            <a:r>
              <a:rPr lang="tr-TR" dirty="0" smtClean="0"/>
              <a:t>geçmiştir. </a:t>
            </a:r>
            <a:r>
              <a:rPr lang="tr-TR" dirty="0" err="1" smtClean="0"/>
              <a:t>Murşili</a:t>
            </a:r>
            <a:r>
              <a:rPr lang="tr-TR" dirty="0" smtClean="0"/>
              <a:t> de babasının yayılma siyasetini izlemiş, </a:t>
            </a:r>
            <a:r>
              <a:rPr lang="tr-TR" dirty="0" err="1" smtClean="0"/>
              <a:t>Halpa</a:t>
            </a:r>
            <a:r>
              <a:rPr lang="tr-TR" dirty="0" smtClean="0"/>
              <a:t>’ (Halep) </a:t>
            </a:r>
            <a:r>
              <a:rPr lang="tr-TR" dirty="0" err="1" smtClean="0"/>
              <a:t>yı</a:t>
            </a:r>
            <a:r>
              <a:rPr lang="tr-TR" dirty="0" smtClean="0"/>
              <a:t> almış ve </a:t>
            </a:r>
            <a:r>
              <a:rPr lang="tr-TR" dirty="0" err="1" smtClean="0"/>
              <a:t>Babil’e</a:t>
            </a:r>
            <a:r>
              <a:rPr lang="tr-TR" dirty="0" smtClean="0"/>
              <a:t> kadar uzanarak, yaklaşık MÖ1550 senesinde, burayı da yakıp yıkarak </a:t>
            </a:r>
            <a:r>
              <a:rPr lang="tr-TR" dirty="0" err="1" smtClean="0"/>
              <a:t>Hammurabi</a:t>
            </a:r>
            <a:r>
              <a:rPr lang="tr-TR" dirty="0" smtClean="0"/>
              <a:t> sülalesini sona erdirmiştir.</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ln>
            <a:solidFill>
              <a:schemeClr val="tx1"/>
            </a:solidFill>
          </a:ln>
        </p:spPr>
        <p:txBody>
          <a:bodyPr>
            <a:normAutofit/>
          </a:bodyPr>
          <a:lstStyle/>
          <a:p>
            <a:pPr>
              <a:buNone/>
            </a:pPr>
            <a:r>
              <a:rPr lang="tr-TR" dirty="0" smtClean="0"/>
              <a:t>		</a:t>
            </a:r>
            <a:r>
              <a:rPr lang="tr-TR" dirty="0" err="1" smtClean="0"/>
              <a:t>Murşili’den</a:t>
            </a:r>
            <a:r>
              <a:rPr lang="tr-TR" dirty="0" smtClean="0"/>
              <a:t> sonra bir çok kral gelmiştir. Bunlar içinde en önemlilerinden biri </a:t>
            </a:r>
            <a:r>
              <a:rPr lang="tr-TR" dirty="0" err="1" smtClean="0"/>
              <a:t>Telipinu’dur</a:t>
            </a:r>
            <a:r>
              <a:rPr lang="tr-TR" dirty="0" smtClean="0"/>
              <a:t>(MÖ 1535-1510) </a:t>
            </a:r>
            <a:r>
              <a:rPr lang="tr-TR" dirty="0" err="1" smtClean="0"/>
              <a:t>Telipinu</a:t>
            </a:r>
            <a:r>
              <a:rPr lang="tr-TR" dirty="0" smtClean="0"/>
              <a:t> zamanından kalma yazılar hem Hitit tarihine  ışık tutmaktadır, hem de </a:t>
            </a:r>
            <a:r>
              <a:rPr lang="tr-TR" dirty="0" err="1" smtClean="0"/>
              <a:t>Telipinu</a:t>
            </a:r>
            <a:r>
              <a:rPr lang="tr-TR" dirty="0" smtClean="0"/>
              <a:t> ilk olarak krallığın kime kalacağını belirlemiştir : </a:t>
            </a:r>
          </a:p>
          <a:p>
            <a:pPr>
              <a:buNone/>
            </a:pPr>
            <a:r>
              <a:rPr lang="tr-TR" dirty="0" smtClean="0"/>
              <a:t>	</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ln>
            <a:solidFill>
              <a:schemeClr val="tx1"/>
            </a:solidFill>
          </a:ln>
        </p:spPr>
        <p:txBody>
          <a:bodyPr/>
          <a:lstStyle/>
          <a:p>
            <a:pPr>
              <a:buNone/>
            </a:pPr>
            <a:r>
              <a:rPr lang="tr-TR" dirty="0" smtClean="0"/>
              <a:t>		“Birinci kadından doğan erkek çocuk kral olur. Eğer birinci sıradan bir prens yoksa, ikinci sıradan olan erkek çocuk kral olur. Bir kral çocuğu, bir oğlan mevcut değilse, bu durumda birinci sıradan olan kız evlendirilir, onun kocası kral olur”</a:t>
            </a: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xfrm>
            <a:off x="179512" y="1484784"/>
            <a:ext cx="8507288" cy="4641379"/>
          </a:xfrm>
          <a:ln>
            <a:solidFill>
              <a:schemeClr val="tx1"/>
            </a:solidFill>
          </a:ln>
        </p:spPr>
        <p:txBody>
          <a:bodyPr>
            <a:normAutofit fontScale="85000" lnSpcReduction="10000"/>
          </a:bodyPr>
          <a:lstStyle/>
          <a:p>
            <a:pPr>
              <a:buNone/>
            </a:pPr>
            <a:r>
              <a:rPr lang="tr-TR" dirty="0" smtClean="0"/>
              <a:t>		</a:t>
            </a:r>
          </a:p>
          <a:p>
            <a:pPr>
              <a:buNone/>
            </a:pPr>
            <a:r>
              <a:rPr lang="tr-TR" dirty="0"/>
              <a:t>	</a:t>
            </a:r>
            <a:r>
              <a:rPr lang="tr-TR" dirty="0" smtClean="0"/>
              <a:t>	MÖ 1460-1190 yılları Hitit Krallığının </a:t>
            </a:r>
            <a:r>
              <a:rPr lang="tr-TR" b="1" dirty="0" smtClean="0"/>
              <a:t>“Büyük Krallık” </a:t>
            </a:r>
            <a:r>
              <a:rPr lang="tr-TR" dirty="0" smtClean="0"/>
              <a:t>dönemi olarak adlandırılır. </a:t>
            </a:r>
            <a:r>
              <a:rPr lang="tr-TR" dirty="0" err="1" smtClean="0"/>
              <a:t>Hurri</a:t>
            </a:r>
            <a:r>
              <a:rPr lang="tr-TR" dirty="0" smtClean="0"/>
              <a:t> Devleti’nden sonra bu dönemde Anadolu’daki en büyük siyasi güç Hitit Krallığı’dır. </a:t>
            </a:r>
          </a:p>
          <a:p>
            <a:pPr>
              <a:buNone/>
            </a:pPr>
            <a:r>
              <a:rPr lang="tr-TR" dirty="0" smtClean="0"/>
              <a:t>		Bu dönemin ilk kralı </a:t>
            </a:r>
            <a:r>
              <a:rPr lang="tr-TR" b="1" dirty="0" smtClean="0"/>
              <a:t>II.</a:t>
            </a:r>
            <a:r>
              <a:rPr lang="tr-TR" b="1" dirty="0" err="1" smtClean="0"/>
              <a:t>Tuthaliya’dır</a:t>
            </a:r>
            <a:r>
              <a:rPr lang="tr-TR" dirty="0" smtClean="0"/>
              <a:t>. Bu önemli kralın sülalesi Hitit Krallığının sonuna kadar hüküm sürmüştür. </a:t>
            </a:r>
          </a:p>
          <a:p>
            <a:pPr>
              <a:buNone/>
            </a:pPr>
            <a:r>
              <a:rPr lang="tr-TR" dirty="0" smtClean="0"/>
              <a:t>		Bu dönemde en önemli </a:t>
            </a:r>
            <a:r>
              <a:rPr lang="tr-TR" dirty="0" err="1" smtClean="0"/>
              <a:t>kralardan</a:t>
            </a:r>
            <a:r>
              <a:rPr lang="tr-TR" dirty="0" smtClean="0"/>
              <a:t> bir </a:t>
            </a:r>
            <a:r>
              <a:rPr lang="tr-TR" b="1" dirty="0" err="1" smtClean="0"/>
              <a:t>Şuppiluliuma’dır</a:t>
            </a:r>
            <a:r>
              <a:rPr lang="tr-TR" b="1" dirty="0" smtClean="0"/>
              <a:t>. </a:t>
            </a:r>
            <a:r>
              <a:rPr lang="tr-TR" dirty="0" smtClean="0"/>
              <a:t>Bu kral zamanında (MÖ1350-1345) krallık sınırları iyice genişlemiş, Mısırla ilişkiler yoğunlaşmıştır.</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ln>
            <a:solidFill>
              <a:schemeClr val="tx1"/>
            </a:solidFill>
          </a:ln>
        </p:spPr>
        <p:txBody>
          <a:bodyPr>
            <a:normAutofit/>
          </a:bodyPr>
          <a:lstStyle/>
          <a:p>
            <a:pPr>
              <a:buNone/>
            </a:pPr>
            <a:r>
              <a:rPr lang="tr-TR" dirty="0" smtClean="0"/>
              <a:t>	Bir başka önemli kral da </a:t>
            </a:r>
            <a:r>
              <a:rPr lang="tr-TR" b="1" dirty="0" err="1" smtClean="0"/>
              <a:t>Muvatalli</a:t>
            </a:r>
            <a:r>
              <a:rPr lang="tr-TR" dirty="0" err="1" smtClean="0"/>
              <a:t>’dir</a:t>
            </a:r>
            <a:r>
              <a:rPr lang="tr-TR" dirty="0" smtClean="0"/>
              <a:t> . (MÖ 1315-1282). Onun zamanında karışıklıklar bastırılmış ve Mısır’a karşı yapılan </a:t>
            </a:r>
            <a:r>
              <a:rPr lang="tr-TR" b="1" dirty="0" err="1" smtClean="0"/>
              <a:t>Kadeş</a:t>
            </a:r>
            <a:r>
              <a:rPr lang="tr-TR" b="1" dirty="0" smtClean="0"/>
              <a:t> savaşı </a:t>
            </a:r>
            <a:r>
              <a:rPr lang="tr-TR" dirty="0" smtClean="0"/>
              <a:t>başarı ile sonuçlanmıştır. Daha sonra III.</a:t>
            </a:r>
            <a:r>
              <a:rPr lang="tr-TR" dirty="0" err="1" smtClean="0"/>
              <a:t>Hattuşuli</a:t>
            </a:r>
            <a:r>
              <a:rPr lang="tr-TR" dirty="0" smtClean="0"/>
              <a:t> ise ünlü </a:t>
            </a:r>
            <a:r>
              <a:rPr lang="tr-TR" b="1" dirty="0" err="1" smtClean="0"/>
              <a:t>Kadeş</a:t>
            </a:r>
            <a:r>
              <a:rPr lang="tr-TR" b="1" dirty="0" smtClean="0"/>
              <a:t> Anlaşmasını </a:t>
            </a:r>
            <a:r>
              <a:rPr lang="tr-TR" dirty="0" smtClean="0"/>
              <a:t>yapmıştır.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pic>
        <p:nvPicPr>
          <p:cNvPr id="44034" name="Picture 2" descr="http://1.bp.blogspot.com/-RSJLag89qYE/T9Rgis5WndI/AAAAAAAAAWo/9itp7jX-9H4/s1600/Hitit+sava%C5%9F+arabas%C4%B1.jpg"/>
          <p:cNvPicPr>
            <a:picLocks noChangeAspect="1" noChangeArrowheads="1"/>
          </p:cNvPicPr>
          <p:nvPr/>
        </p:nvPicPr>
        <p:blipFill>
          <a:blip r:embed="rId2" cstate="print"/>
          <a:srcRect/>
          <a:stretch>
            <a:fillRect/>
          </a:stretch>
        </p:blipFill>
        <p:spPr bwMode="auto">
          <a:xfrm>
            <a:off x="971600" y="1988840"/>
            <a:ext cx="7200800" cy="3744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Hititler</a:t>
            </a:r>
            <a:endParaRPr lang="tr-TR" dirty="0"/>
          </a:p>
        </p:txBody>
      </p:sp>
      <p:sp>
        <p:nvSpPr>
          <p:cNvPr id="3" name="2 İçerik Yer Tutucusu"/>
          <p:cNvSpPr>
            <a:spLocks noGrp="1"/>
          </p:cNvSpPr>
          <p:nvPr>
            <p:ph idx="1"/>
          </p:nvPr>
        </p:nvSpPr>
        <p:spPr>
          <a:ln>
            <a:solidFill>
              <a:schemeClr val="tx1"/>
            </a:solidFill>
          </a:ln>
        </p:spPr>
        <p:txBody>
          <a:bodyPr>
            <a:normAutofit/>
          </a:bodyPr>
          <a:lstStyle/>
          <a:p>
            <a:pPr>
              <a:buNone/>
            </a:pPr>
            <a:r>
              <a:rPr lang="tr-TR" dirty="0" smtClean="0"/>
              <a:t>		MÖ 1200’lü yılların sonuna doğru Hitit Krallığı en parlak devirlerini yaşarken kralın ölmesinden sonra çocuğu olmadığından kardeşi </a:t>
            </a:r>
            <a:r>
              <a:rPr lang="tr-TR" b="1" dirty="0" smtClean="0"/>
              <a:t>II.  </a:t>
            </a:r>
            <a:r>
              <a:rPr lang="tr-TR" b="1" dirty="0" err="1" smtClean="0"/>
              <a:t>Şuppiluliuma’nın</a:t>
            </a:r>
            <a:r>
              <a:rPr lang="tr-TR" b="1" dirty="0" smtClean="0"/>
              <a:t> </a:t>
            </a:r>
            <a:r>
              <a:rPr lang="tr-TR" dirty="0" smtClean="0"/>
              <a:t>tahta geçmesi ile sarayda karışıklıklar çıkmış, hatta halk arasında da başkaldırmalar olmuştur. Bunu üzerine bir de  “</a:t>
            </a:r>
            <a:r>
              <a:rPr lang="tr-TR" b="1" dirty="0" smtClean="0"/>
              <a:t>Kuzey Kavimleri</a:t>
            </a:r>
            <a:r>
              <a:rPr lang="tr-TR" dirty="0" smtClean="0"/>
              <a:t>” saldırısı eklenince Hitit devleri dayanamamış, istilalar altında tarihe karışmıştır. </a:t>
            </a:r>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osya:Hattusa.king.jpg"/>
          <p:cNvPicPr>
            <a:picLocks noChangeAspect="1" noChangeArrowheads="1"/>
          </p:cNvPicPr>
          <p:nvPr/>
        </p:nvPicPr>
        <p:blipFill>
          <a:blip r:embed="rId2" cstate="print"/>
          <a:srcRect/>
          <a:stretch>
            <a:fillRect/>
          </a:stretch>
        </p:blipFill>
        <p:spPr bwMode="auto">
          <a:xfrm>
            <a:off x="971600" y="1196752"/>
            <a:ext cx="7128792" cy="4608512"/>
          </a:xfrm>
          <a:prstGeom prst="rect">
            <a:avLst/>
          </a:prstGeom>
          <a:noFill/>
          <a:ln>
            <a:solidFill>
              <a:schemeClr val="tx1"/>
            </a:solidFill>
          </a:ln>
        </p:spPr>
      </p:pic>
      <p:sp>
        <p:nvSpPr>
          <p:cNvPr id="5" name="4 Dikdörtgen"/>
          <p:cNvSpPr/>
          <p:nvPr/>
        </p:nvSpPr>
        <p:spPr>
          <a:xfrm>
            <a:off x="899592" y="6093296"/>
            <a:ext cx="7200800" cy="5040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err="1" smtClean="0">
                <a:solidFill>
                  <a:schemeClr val="tx1"/>
                </a:solidFill>
                <a:hlinkClick r:id="rId3" tooltip="w:Suppiluliuma II"/>
              </a:rPr>
              <a:t>Suppiluliuma</a:t>
            </a:r>
            <a:r>
              <a:rPr lang="tr-TR" b="1" dirty="0" smtClean="0">
                <a:solidFill>
                  <a:schemeClr val="tx1"/>
                </a:solidFill>
                <a:hlinkClick r:id="rId3" tooltip="w:Suppiluliuma II"/>
              </a:rPr>
              <a:t> II</a:t>
            </a:r>
            <a:r>
              <a:rPr lang="tr-TR" dirty="0" smtClean="0"/>
              <a:t>,</a:t>
            </a:r>
            <a:endParaRPr lang="tr-TR" dirty="0"/>
          </a:p>
        </p:txBody>
      </p:sp>
    </p:spTree>
  </p:cSld>
  <p:clrMapOvr>
    <a:masterClrMapping/>
  </p:clrMapOvr>
</p:sld>
</file>

<file path=ppt/theme/theme1.xml><?xml version="1.0" encoding="utf-8"?>
<a:theme xmlns:a="http://schemas.openxmlformats.org/drawingml/2006/main" name="Ofis Teması">
  <a:themeElements>
    <a:clrScheme name="Özel 6">
      <a:dk1>
        <a:sysClr val="windowText" lastClr="000000"/>
      </a:dk1>
      <a:lt1>
        <a:srgbClr val="FFCC66"/>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252</TotalTime>
  <Words>254</Words>
  <Application>Microsoft Office PowerPoint</Application>
  <PresentationFormat>Ekran Gösterisi (4:3)</PresentationFormat>
  <Paragraphs>117</Paragraphs>
  <Slides>38</Slides>
  <Notes>0</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Ofis Teması</vt:lpstr>
      <vt:lpstr>Uygarlık Tarihi</vt:lpstr>
      <vt:lpstr>Tarih Öncesinde Anadolu</vt:lpstr>
      <vt:lpstr>Paleolitik Çağ  (Eski Taş  Çağı) M.Ö. 600 000-10 000</vt:lpstr>
      <vt:lpstr>Paleolitik Çağ  (Eski Taş  Çağı) M.Ö. 600 000-10 000</vt:lpstr>
      <vt:lpstr>Mezolitik Çağ (M.Ö. 10 000-8000) </vt:lpstr>
      <vt:lpstr>Mezolitik Çağ (M.Ö. 10 000-8000) </vt:lpstr>
      <vt:lpstr>Neolitik Çağ (M.Ö. 8000-5500)</vt:lpstr>
      <vt:lpstr>Höyük</vt:lpstr>
      <vt:lpstr>ÇAYÖNÜ (Diyarbakır)</vt:lpstr>
      <vt:lpstr>ÇAYÖNÜ (Diyarbakır)</vt:lpstr>
      <vt:lpstr>ÇAYÖNÜ (Diyarbakır)</vt:lpstr>
      <vt:lpstr>HACILAR (Burdur)</vt:lpstr>
      <vt:lpstr>Neolitik Çağ (M.Ö. 8000-5500)</vt:lpstr>
      <vt:lpstr> Kalkolitik Çağ (Maden-Taş Çağı) (M.Ö. 5500-2500) </vt:lpstr>
      <vt:lpstr> Kalkolitik Çağ (Maden-Taş Çağı) (M.Ö. 5500-2500) </vt:lpstr>
      <vt:lpstr>Kalkolitik Çağ (Maden-Taş Çağı) (M.Ö. 5500-2500)</vt:lpstr>
      <vt:lpstr>Kalkolitik Çağ (Maden-Taş Çağı) (M.Ö. 5500-2500)</vt:lpstr>
      <vt:lpstr>Kalkolitik Çağ (Maden-Taş Çağı) (M.Ö. 5500-2500)</vt:lpstr>
      <vt:lpstr>Megaron</vt:lpstr>
      <vt:lpstr>Tunç Çağı (M. Ö.  2500- 200)</vt:lpstr>
      <vt:lpstr>Slayt 21</vt:lpstr>
      <vt:lpstr>Tunç Çağı (M. Ö.  2500- 200)</vt:lpstr>
      <vt:lpstr>Tunç Çağı (M. Ö.  2500- 200)</vt:lpstr>
      <vt:lpstr>Tunç Çağı (M. Ö.  2500- 200)</vt:lpstr>
      <vt:lpstr>Tunç Çağı (M. Ö.  2500- 200)</vt:lpstr>
      <vt:lpstr>Neler Öğrendik?</vt:lpstr>
      <vt:lpstr>Hitit Krallığı</vt:lpstr>
      <vt:lpstr>Hititler</vt:lpstr>
      <vt:lpstr>Hititler</vt:lpstr>
      <vt:lpstr>Hitit Tarihi</vt:lpstr>
      <vt:lpstr>Hititler</vt:lpstr>
      <vt:lpstr>Hititler</vt:lpstr>
      <vt:lpstr>Hititler</vt:lpstr>
      <vt:lpstr>Hititler</vt:lpstr>
      <vt:lpstr>Hititler</vt:lpstr>
      <vt:lpstr>Slayt 36</vt:lpstr>
      <vt:lpstr>Hititler</vt:lpstr>
      <vt:lpstr>Slayt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Uygarlık Tarihi</dc:title>
  <dc:creator>MELİKE</dc:creator>
  <cp:lastModifiedBy>CREA</cp:lastModifiedBy>
  <cp:revision>27</cp:revision>
  <dcterms:created xsi:type="dcterms:W3CDTF">2012-10-21T18:23:28Z</dcterms:created>
  <dcterms:modified xsi:type="dcterms:W3CDTF">2012-10-23T06:12:11Z</dcterms:modified>
</cp:coreProperties>
</file>