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>
        <p:scale>
          <a:sx n="70" d="100"/>
          <a:sy n="70" d="100"/>
        </p:scale>
        <p:origin x="-168" y="-9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14.1.2020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ANTRENÖRLÜK EĞİTİMİ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917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YAŞAR DOĞU SPOR BİLİMLERİ FAKÜTESİ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ANT325-PERFORMANS ÖLÇÜM YÖNTEMLERİ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3294" y="5445224"/>
            <a:ext cx="6096000" cy="42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DOÇ. DR. MENDERES KABADAYI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836712"/>
            <a:ext cx="7772400" cy="1872208"/>
          </a:xfrm>
        </p:spPr>
        <p:txBody>
          <a:bodyPr anchor="ctr"/>
          <a:lstStyle/>
          <a:p>
            <a:r>
              <a:rPr lang="tr-TR" altLang="tr-TR" sz="4400" dirty="0" smtClean="0"/>
              <a:t>Sporcularda Performans Testleri </a:t>
            </a:r>
            <a:r>
              <a:rPr lang="tr-TR" altLang="tr-TR" sz="4400" dirty="0" smtClean="0"/>
              <a:t>Çeşitleri (Fiziksel ve </a:t>
            </a:r>
            <a:r>
              <a:rPr lang="tr-TR" altLang="tr-TR" sz="4400" dirty="0" err="1" smtClean="0"/>
              <a:t>Antropometrik</a:t>
            </a:r>
            <a:r>
              <a:rPr lang="tr-TR" altLang="tr-TR" sz="4400" dirty="0" smtClean="0"/>
              <a:t> Testler)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Hafta-3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/>
              <a:t>ANT325-PERFORMANS </a:t>
            </a:r>
            <a:r>
              <a:rPr lang="tr-TR" altLang="tr-TR" sz="3200" b="1" i="1" dirty="0" smtClean="0"/>
              <a:t>ÖLÇÜM </a:t>
            </a:r>
            <a:r>
              <a:rPr lang="tr-TR" altLang="tr-TR" sz="3200" b="1" i="1" dirty="0"/>
              <a:t>YÖNTEMLERİ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0" indent="0">
              <a:buNone/>
            </a:pPr>
            <a:r>
              <a:rPr lang="tr-TR" sz="3600" dirty="0" smtClean="0"/>
              <a:t>Sporcularda performans testlerini farklı başlıklar altında incelediğimizde;</a:t>
            </a:r>
          </a:p>
          <a:p>
            <a:pPr marL="0" indent="0">
              <a:buNone/>
            </a:pPr>
            <a:r>
              <a:rPr lang="tr-TR" sz="3600" dirty="0" smtClean="0"/>
              <a:t>1-Fiziksel Testler</a:t>
            </a:r>
          </a:p>
          <a:p>
            <a:pPr marL="0" indent="0">
              <a:buNone/>
            </a:pPr>
            <a:r>
              <a:rPr lang="tr-TR" sz="3600" dirty="0" smtClean="0"/>
              <a:t>2-Antropometrik Testler</a:t>
            </a:r>
          </a:p>
          <a:p>
            <a:pPr marL="0" indent="0">
              <a:buNone/>
            </a:pPr>
            <a:r>
              <a:rPr lang="tr-TR" sz="3600" dirty="0" smtClean="0"/>
              <a:t>3-Fizyolojik Testler</a:t>
            </a:r>
          </a:p>
          <a:p>
            <a:pPr marL="0" indent="0">
              <a:buNone/>
            </a:pPr>
            <a:r>
              <a:rPr lang="tr-TR" sz="3600" dirty="0" smtClean="0"/>
              <a:t>4-Metabolik Testler</a:t>
            </a:r>
          </a:p>
          <a:p>
            <a:pPr marL="0" indent="0">
              <a:buNone/>
            </a:pPr>
            <a:r>
              <a:rPr lang="tr-TR" sz="3600" dirty="0" smtClean="0"/>
              <a:t>5-Psikolojik Testler</a:t>
            </a:r>
          </a:p>
          <a:p>
            <a:pPr marL="0" indent="0">
              <a:buNone/>
            </a:pPr>
            <a:r>
              <a:rPr lang="tr-TR" sz="3600" dirty="0"/>
              <a:t>6</a:t>
            </a:r>
            <a:r>
              <a:rPr lang="tr-TR" sz="3600" dirty="0" smtClean="0"/>
              <a:t>- Teknik ve Taktik Testler (Branşa Özgü)</a:t>
            </a:r>
          </a:p>
          <a:p>
            <a:pPr marL="0" indent="0">
              <a:buNone/>
            </a:pPr>
            <a:r>
              <a:rPr lang="tr-TR" sz="3600" dirty="0" smtClean="0"/>
              <a:t> 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 algn="just">
              <a:buNone/>
            </a:pPr>
            <a:r>
              <a:rPr lang="tr-TR" sz="4000" dirty="0" smtClean="0"/>
              <a:t>1- Fiziksel Testler</a:t>
            </a:r>
          </a:p>
          <a:p>
            <a:pPr marL="0" indent="0" algn="just">
              <a:buNone/>
            </a:pPr>
            <a:r>
              <a:rPr lang="tr-TR" sz="4000" dirty="0" smtClean="0"/>
              <a:t> - Yaş</a:t>
            </a:r>
          </a:p>
          <a:p>
            <a:pPr marL="0" indent="0" algn="just">
              <a:buNone/>
            </a:pPr>
            <a:r>
              <a:rPr lang="tr-TR" sz="4000" dirty="0"/>
              <a:t> </a:t>
            </a:r>
            <a:r>
              <a:rPr lang="tr-TR" sz="4000" dirty="0" smtClean="0"/>
              <a:t>- Boy Uzunluğu</a:t>
            </a:r>
          </a:p>
          <a:p>
            <a:pPr marL="0" indent="0" algn="just">
              <a:buNone/>
            </a:pPr>
            <a:r>
              <a:rPr lang="tr-TR" sz="4000" dirty="0"/>
              <a:t> </a:t>
            </a:r>
            <a:r>
              <a:rPr lang="tr-TR" sz="4000" dirty="0" smtClean="0"/>
              <a:t>-Vücut Ağırlığı</a:t>
            </a:r>
          </a:p>
          <a:p>
            <a:pPr marL="0" indent="0" algn="just">
              <a:buNone/>
            </a:pPr>
            <a:r>
              <a:rPr lang="tr-TR" sz="4000" dirty="0"/>
              <a:t> </a:t>
            </a:r>
            <a:r>
              <a:rPr lang="tr-TR" sz="4000" dirty="0" smtClean="0"/>
              <a:t>-Spor Yaşı (Aktif Spor Yapılan Süre) 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2607185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2- </a:t>
            </a:r>
            <a:r>
              <a:rPr lang="tr-TR" dirty="0" err="1" smtClean="0"/>
              <a:t>Metabolik</a:t>
            </a:r>
            <a:r>
              <a:rPr lang="tr-TR" dirty="0" smtClean="0"/>
              <a:t> Testler</a:t>
            </a:r>
          </a:p>
          <a:p>
            <a:pPr marL="0" indent="0">
              <a:buNone/>
            </a:pPr>
            <a:r>
              <a:rPr lang="tr-TR" sz="3000" b="1" dirty="0" smtClean="0"/>
              <a:t>-Kalp Atım Sayısı</a:t>
            </a:r>
          </a:p>
          <a:p>
            <a:pPr marL="0" indent="0">
              <a:buNone/>
            </a:pPr>
            <a:r>
              <a:rPr lang="tr-TR" sz="3000" dirty="0" smtClean="0"/>
              <a:t>Sporcunun </a:t>
            </a:r>
            <a:r>
              <a:rPr lang="tr-TR" sz="3000" dirty="0"/>
              <a:t>1 dakika </a:t>
            </a:r>
            <a:r>
              <a:rPr lang="tr-TR" sz="3000" dirty="0" err="1"/>
              <a:t>icerisindeki</a:t>
            </a:r>
            <a:r>
              <a:rPr lang="tr-TR" sz="3000" dirty="0"/>
              <a:t> kalp </a:t>
            </a:r>
            <a:r>
              <a:rPr lang="tr-TR" sz="3000" dirty="0" smtClean="0"/>
              <a:t>atım sayısıdır</a:t>
            </a:r>
            <a:r>
              <a:rPr lang="tr-TR" sz="3000" dirty="0"/>
              <a:t>.</a:t>
            </a:r>
          </a:p>
          <a:p>
            <a:pPr marL="0" indent="0">
              <a:buNone/>
            </a:pPr>
            <a:r>
              <a:rPr lang="tr-TR" sz="3000" dirty="0"/>
              <a:t>-</a:t>
            </a:r>
            <a:r>
              <a:rPr lang="tr-TR" sz="3000" b="1" dirty="0" smtClean="0"/>
              <a:t>İstirahat </a:t>
            </a:r>
            <a:r>
              <a:rPr lang="tr-TR" sz="3000" b="1" dirty="0"/>
              <a:t>Kalp Atım Sayısı (İKAH):</a:t>
            </a:r>
          </a:p>
          <a:p>
            <a:pPr marL="0" indent="0">
              <a:buNone/>
            </a:pPr>
            <a:r>
              <a:rPr lang="tr-TR" sz="3000" dirty="0" smtClean="0"/>
              <a:t>Sporcunun </a:t>
            </a:r>
            <a:r>
              <a:rPr lang="tr-TR" sz="3000" dirty="0"/>
              <a:t>istirahat (</a:t>
            </a:r>
            <a:r>
              <a:rPr lang="tr-TR" sz="3000" dirty="0" err="1"/>
              <a:t>dinlenik</a:t>
            </a:r>
            <a:r>
              <a:rPr lang="tr-TR" sz="3000" dirty="0"/>
              <a:t>) pozisyondaki</a:t>
            </a:r>
          </a:p>
          <a:p>
            <a:pPr marL="0" indent="0">
              <a:buNone/>
            </a:pPr>
            <a:r>
              <a:rPr lang="tr-TR" sz="3000" dirty="0"/>
              <a:t>1 dakikalık kalp atım sayısıdır.</a:t>
            </a:r>
          </a:p>
          <a:p>
            <a:pPr marL="0" indent="0">
              <a:buNone/>
            </a:pPr>
            <a:r>
              <a:rPr lang="tr-TR" sz="3000" dirty="0"/>
              <a:t>-</a:t>
            </a:r>
            <a:r>
              <a:rPr lang="tr-TR" sz="3000" b="1" dirty="0" smtClean="0"/>
              <a:t>Maksimal </a:t>
            </a:r>
            <a:r>
              <a:rPr lang="tr-TR" sz="3000" b="1" dirty="0"/>
              <a:t>Kalp Atım Sayısı (</a:t>
            </a:r>
            <a:r>
              <a:rPr lang="tr-TR" sz="3000" b="1" dirty="0" err="1"/>
              <a:t>KAHmax</a:t>
            </a:r>
            <a:r>
              <a:rPr lang="tr-TR" sz="3000" b="1" dirty="0"/>
              <a:t>):</a:t>
            </a:r>
          </a:p>
          <a:p>
            <a:pPr marL="0" indent="0">
              <a:buNone/>
            </a:pPr>
            <a:r>
              <a:rPr lang="tr-TR" sz="3000" dirty="0" smtClean="0"/>
              <a:t>Sporcunun </a:t>
            </a:r>
            <a:r>
              <a:rPr lang="tr-TR" sz="3000" dirty="0"/>
              <a:t>egzersizlerde </a:t>
            </a:r>
            <a:r>
              <a:rPr lang="tr-TR" sz="3000" dirty="0" smtClean="0"/>
              <a:t>maksimal çıkabileceği </a:t>
            </a:r>
            <a:r>
              <a:rPr lang="tr-TR" sz="3000" dirty="0"/>
              <a:t>1 dakikalık kalp atım sayısıdır.</a:t>
            </a:r>
          </a:p>
        </p:txBody>
      </p:sp>
    </p:spTree>
    <p:extLst>
      <p:ext uri="{BB962C8B-B14F-4D97-AF65-F5344CB8AC3E}">
        <p14:creationId xmlns:p14="http://schemas.microsoft.com/office/powerpoint/2010/main" val="3237423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0" indent="0" algn="just">
              <a:buNone/>
            </a:pPr>
            <a:r>
              <a:rPr lang="tr-TR" sz="3600" b="1" dirty="0" smtClean="0"/>
              <a:t>-</a:t>
            </a:r>
            <a:r>
              <a:rPr lang="tr-TR" sz="3600" b="1" dirty="0" err="1" smtClean="0"/>
              <a:t>KAHmax</a:t>
            </a:r>
            <a:r>
              <a:rPr lang="tr-TR" sz="3600" b="1" dirty="0" smtClean="0"/>
              <a:t> </a:t>
            </a:r>
            <a:r>
              <a:rPr lang="tr-TR" sz="3600" b="1" dirty="0"/>
              <a:t>= 220 – YAŞ formülü ile bulunur.</a:t>
            </a:r>
          </a:p>
          <a:p>
            <a:pPr marL="0" indent="0" algn="just">
              <a:buNone/>
            </a:pPr>
            <a:r>
              <a:rPr lang="tr-TR" sz="3600" dirty="0"/>
              <a:t>-</a:t>
            </a:r>
            <a:r>
              <a:rPr lang="tr-TR" sz="3600" b="1" dirty="0" smtClean="0"/>
              <a:t>Hedef </a:t>
            </a:r>
            <a:r>
              <a:rPr lang="tr-TR" sz="3600" b="1" dirty="0"/>
              <a:t>Kalp Atım Sayısı (</a:t>
            </a:r>
            <a:r>
              <a:rPr lang="tr-TR" sz="3600" b="1" dirty="0" err="1"/>
              <a:t>KAHhdf</a:t>
            </a:r>
            <a:r>
              <a:rPr lang="tr-TR" sz="3600" b="1" dirty="0" smtClean="0"/>
              <a:t>):</a:t>
            </a:r>
          </a:p>
          <a:p>
            <a:pPr marL="0" indent="0" algn="just">
              <a:buNone/>
            </a:pPr>
            <a:r>
              <a:rPr lang="tr-TR" sz="3600" b="1" dirty="0"/>
              <a:t>-</a:t>
            </a:r>
            <a:r>
              <a:rPr lang="tr-TR" sz="3600" dirty="0" smtClean="0"/>
              <a:t>Sporcunun </a:t>
            </a:r>
            <a:r>
              <a:rPr lang="tr-TR" sz="3600" dirty="0"/>
              <a:t>egzersiz şiddetine </a:t>
            </a:r>
            <a:r>
              <a:rPr lang="tr-TR" sz="3600" dirty="0" err="1"/>
              <a:t>gore</a:t>
            </a:r>
            <a:r>
              <a:rPr lang="tr-TR" sz="3600" dirty="0"/>
              <a:t> </a:t>
            </a:r>
            <a:r>
              <a:rPr lang="tr-TR" sz="3600" dirty="0" err="1" smtClean="0"/>
              <a:t>calışması</a:t>
            </a:r>
            <a:r>
              <a:rPr lang="tr-TR" sz="3600" dirty="0"/>
              <a:t> </a:t>
            </a:r>
            <a:r>
              <a:rPr lang="tr-TR" sz="3600" dirty="0" smtClean="0"/>
              <a:t>gereken </a:t>
            </a:r>
            <a:r>
              <a:rPr lang="tr-TR" sz="3600" dirty="0"/>
              <a:t>1 dakikalık kalp atım sayısıdır.</a:t>
            </a:r>
          </a:p>
          <a:p>
            <a:pPr marL="0" indent="0" algn="just">
              <a:buNone/>
            </a:pPr>
            <a:r>
              <a:rPr lang="tr-TR" sz="3600" dirty="0"/>
              <a:t>-</a:t>
            </a:r>
            <a:r>
              <a:rPr lang="tr-TR" sz="3600" b="1" dirty="0" err="1" smtClean="0"/>
              <a:t>KAHhdf</a:t>
            </a:r>
            <a:r>
              <a:rPr lang="tr-TR" sz="3600" b="1" dirty="0" smtClean="0"/>
              <a:t> </a:t>
            </a:r>
            <a:r>
              <a:rPr lang="tr-TR" sz="3600" b="1" dirty="0"/>
              <a:t>= İKAH + (</a:t>
            </a:r>
            <a:r>
              <a:rPr lang="tr-TR" sz="3600" b="1" dirty="0" err="1"/>
              <a:t>KAHmax</a:t>
            </a:r>
            <a:r>
              <a:rPr lang="tr-TR" sz="3600" b="1" dirty="0"/>
              <a:t> – İKAH) x (</a:t>
            </a:r>
            <a:r>
              <a:rPr lang="tr-TR" sz="3600" dirty="0" smtClean="0"/>
              <a:t>k</a:t>
            </a:r>
            <a:r>
              <a:rPr lang="tr-TR" sz="3600" b="1" dirty="0" smtClean="0"/>
              <a:t>) formülü </a:t>
            </a:r>
            <a:r>
              <a:rPr lang="tr-TR" sz="3600" b="1" dirty="0"/>
              <a:t>ile bulunur.</a:t>
            </a:r>
          </a:p>
          <a:p>
            <a:pPr marL="0" indent="0" algn="just">
              <a:buNone/>
            </a:pPr>
            <a:r>
              <a:rPr lang="tr-TR" sz="3600" dirty="0"/>
              <a:t>-</a:t>
            </a:r>
            <a:r>
              <a:rPr lang="tr-TR" sz="3600" dirty="0" smtClean="0"/>
              <a:t>(</a:t>
            </a:r>
            <a:r>
              <a:rPr lang="tr-TR" sz="3600" dirty="0"/>
              <a:t>k): Egzersiz şiddeti</a:t>
            </a:r>
          </a:p>
        </p:txBody>
      </p:sp>
    </p:spTree>
    <p:extLst>
      <p:ext uri="{BB962C8B-B14F-4D97-AF65-F5344CB8AC3E}">
        <p14:creationId xmlns:p14="http://schemas.microsoft.com/office/powerpoint/2010/main" val="3671966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0" indent="0">
              <a:buNone/>
            </a:pPr>
            <a:r>
              <a:rPr lang="tr-TR" sz="3000" b="1" dirty="0" smtClean="0"/>
              <a:t>-Kan Basıncı (</a:t>
            </a:r>
            <a:r>
              <a:rPr lang="tr-TR" sz="3000" b="1" dirty="0" err="1"/>
              <a:t>mmHg</a:t>
            </a:r>
            <a:r>
              <a:rPr lang="tr-TR" sz="3000" b="1" dirty="0"/>
              <a:t>)</a:t>
            </a:r>
          </a:p>
          <a:p>
            <a:pPr marL="0" indent="0">
              <a:buNone/>
            </a:pPr>
            <a:r>
              <a:rPr lang="tr-TR" sz="3000" dirty="0" smtClean="0"/>
              <a:t>Sporcunun </a:t>
            </a:r>
            <a:r>
              <a:rPr lang="tr-TR" sz="3000" dirty="0" err="1"/>
              <a:t>sistolik</a:t>
            </a:r>
            <a:r>
              <a:rPr lang="tr-TR" sz="3000" dirty="0"/>
              <a:t> ve </a:t>
            </a:r>
            <a:r>
              <a:rPr lang="tr-TR" sz="3000" dirty="0" err="1"/>
              <a:t>diastolik</a:t>
            </a:r>
            <a:r>
              <a:rPr lang="tr-TR" sz="3000" dirty="0"/>
              <a:t> kan </a:t>
            </a:r>
            <a:r>
              <a:rPr lang="tr-TR" sz="3000" dirty="0" smtClean="0"/>
              <a:t>basıncı </a:t>
            </a:r>
            <a:r>
              <a:rPr lang="tr-TR" sz="3000" dirty="0" err="1" smtClean="0"/>
              <a:t>sphygmomanometre</a:t>
            </a:r>
            <a:r>
              <a:rPr lang="tr-TR" sz="3000" dirty="0" smtClean="0"/>
              <a:t> </a:t>
            </a:r>
            <a:r>
              <a:rPr lang="tr-TR" sz="3000" dirty="0"/>
              <a:t>cihazı ile </a:t>
            </a:r>
            <a:r>
              <a:rPr lang="tr-TR" sz="3000" dirty="0" smtClean="0"/>
              <a:t>ölçülür</a:t>
            </a:r>
            <a:r>
              <a:rPr lang="tr-TR" sz="3000" dirty="0"/>
              <a:t>.</a:t>
            </a:r>
          </a:p>
          <a:p>
            <a:pPr marL="0" indent="0">
              <a:buNone/>
            </a:pPr>
            <a:r>
              <a:rPr lang="tr-TR" sz="3000" dirty="0"/>
              <a:t>-</a:t>
            </a:r>
            <a:r>
              <a:rPr lang="tr-TR" sz="3000" b="1" dirty="0" smtClean="0"/>
              <a:t>Nabız Basıncı (</a:t>
            </a:r>
            <a:r>
              <a:rPr lang="tr-TR" sz="3000" b="1" dirty="0" err="1"/>
              <a:t>mmHg</a:t>
            </a:r>
            <a:r>
              <a:rPr lang="tr-TR" sz="3000" b="1" dirty="0"/>
              <a:t>)</a:t>
            </a:r>
          </a:p>
          <a:p>
            <a:pPr marL="0" indent="0">
              <a:buNone/>
            </a:pPr>
            <a:r>
              <a:rPr lang="tr-TR" sz="3000" dirty="0" smtClean="0"/>
              <a:t>Sporcunun </a:t>
            </a:r>
            <a:r>
              <a:rPr lang="tr-TR" sz="3000" dirty="0"/>
              <a:t>nabız basıncı (</a:t>
            </a:r>
            <a:r>
              <a:rPr lang="tr-TR" sz="3000" dirty="0" err="1"/>
              <a:t>mmHg</a:t>
            </a:r>
            <a:r>
              <a:rPr lang="tr-TR" sz="3000" dirty="0"/>
              <a:t>)</a:t>
            </a:r>
          </a:p>
          <a:p>
            <a:pPr marL="0" indent="0">
              <a:buNone/>
            </a:pPr>
            <a:r>
              <a:rPr lang="tr-TR" sz="3000" b="1" dirty="0" smtClean="0"/>
              <a:t>[</a:t>
            </a:r>
            <a:r>
              <a:rPr lang="tr-TR" sz="3000" b="1" dirty="0" err="1"/>
              <a:t>Sistolik</a:t>
            </a:r>
            <a:r>
              <a:rPr lang="tr-TR" sz="3000" b="1" dirty="0"/>
              <a:t> Değeri – </a:t>
            </a:r>
            <a:r>
              <a:rPr lang="tr-TR" sz="3000" b="1" dirty="0" err="1"/>
              <a:t>Diastolik</a:t>
            </a:r>
            <a:r>
              <a:rPr lang="tr-TR" sz="3000" b="1" dirty="0"/>
              <a:t> Değeri] </a:t>
            </a:r>
            <a:r>
              <a:rPr lang="tr-TR" sz="3000" b="1" dirty="0" smtClean="0"/>
              <a:t>formülü ile </a:t>
            </a:r>
            <a:r>
              <a:rPr lang="tr-TR" sz="3000" b="1" dirty="0"/>
              <a:t>bulunur.</a:t>
            </a:r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1048832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0" indent="0" algn="just">
              <a:buNone/>
            </a:pPr>
            <a:r>
              <a:rPr lang="tr-TR" sz="3000" b="1" dirty="0" smtClean="0"/>
              <a:t>-FİZİKSEL </a:t>
            </a:r>
            <a:r>
              <a:rPr lang="tr-TR" sz="3000" b="1" dirty="0"/>
              <a:t>AKTİVİTE</a:t>
            </a:r>
          </a:p>
          <a:p>
            <a:pPr marL="0" indent="0" algn="just">
              <a:buNone/>
            </a:pPr>
            <a:r>
              <a:rPr lang="tr-TR" sz="3000" dirty="0" smtClean="0"/>
              <a:t>Sporcunun </a:t>
            </a:r>
            <a:r>
              <a:rPr lang="tr-TR" sz="3000" dirty="0"/>
              <a:t>24 saat sure </a:t>
            </a:r>
            <a:r>
              <a:rPr lang="tr-TR" sz="3000" dirty="0" err="1"/>
              <a:t>icerisinde</a:t>
            </a:r>
            <a:r>
              <a:rPr lang="tr-TR" sz="3000" dirty="0"/>
              <a:t> </a:t>
            </a:r>
            <a:r>
              <a:rPr lang="tr-TR" sz="3000" dirty="0" smtClean="0"/>
              <a:t>kullanmış olduğu </a:t>
            </a:r>
            <a:r>
              <a:rPr lang="tr-TR" sz="3000" dirty="0"/>
              <a:t>enerji harcamaları </a:t>
            </a:r>
            <a:r>
              <a:rPr lang="tr-TR" sz="3000" dirty="0" err="1"/>
              <a:t>metabolik</a:t>
            </a:r>
            <a:r>
              <a:rPr lang="tr-TR" sz="3000" dirty="0"/>
              <a:t> </a:t>
            </a:r>
            <a:r>
              <a:rPr lang="tr-TR" sz="3000" dirty="0" err="1"/>
              <a:t>holter</a:t>
            </a:r>
            <a:endParaRPr lang="tr-TR" sz="3000" dirty="0"/>
          </a:p>
          <a:p>
            <a:pPr marL="0" indent="0" algn="just">
              <a:buNone/>
            </a:pPr>
            <a:r>
              <a:rPr lang="tr-TR" sz="3000" dirty="0" err="1"/>
              <a:t>arm-band</a:t>
            </a:r>
            <a:r>
              <a:rPr lang="tr-TR" sz="3000" dirty="0"/>
              <a:t> fiziksel aktivite cihazı ile </a:t>
            </a:r>
            <a:r>
              <a:rPr lang="tr-TR" sz="3000" dirty="0" err="1"/>
              <a:t>olculur</a:t>
            </a:r>
            <a:r>
              <a:rPr lang="tr-TR" sz="3000" dirty="0"/>
              <a:t>.</a:t>
            </a:r>
          </a:p>
          <a:p>
            <a:pPr marL="0" indent="0" algn="just">
              <a:buNone/>
            </a:pPr>
            <a:r>
              <a:rPr lang="tr-TR" sz="3000" dirty="0"/>
              <a:t>-</a:t>
            </a:r>
            <a:r>
              <a:rPr lang="tr-TR" sz="3000" b="1" dirty="0" smtClean="0"/>
              <a:t>PEDOMETRE </a:t>
            </a:r>
            <a:r>
              <a:rPr lang="tr-TR" sz="3000" b="1" dirty="0"/>
              <a:t>(ADIMSAYAR)</a:t>
            </a:r>
          </a:p>
          <a:p>
            <a:pPr marL="0" indent="0" algn="just">
              <a:buNone/>
            </a:pPr>
            <a:r>
              <a:rPr lang="tr-TR" sz="3000" dirty="0" smtClean="0"/>
              <a:t>Sporcunun </a:t>
            </a:r>
            <a:r>
              <a:rPr lang="tr-TR" sz="3000" dirty="0"/>
              <a:t>egzersiz veya 24 saat </a:t>
            </a:r>
            <a:r>
              <a:rPr lang="tr-TR" sz="3000" dirty="0" smtClean="0"/>
              <a:t>sure </a:t>
            </a:r>
            <a:r>
              <a:rPr lang="tr-TR" sz="3000" dirty="0" err="1" smtClean="0"/>
              <a:t>icerisindeki</a:t>
            </a:r>
            <a:r>
              <a:rPr lang="tr-TR" sz="3000" dirty="0" smtClean="0"/>
              <a:t> </a:t>
            </a:r>
            <a:r>
              <a:rPr lang="tr-TR" sz="3000" dirty="0"/>
              <a:t>adım sayısı pedometre cihazı </a:t>
            </a:r>
            <a:r>
              <a:rPr lang="tr-TR" sz="3000" dirty="0" smtClean="0"/>
              <a:t>ile </a:t>
            </a:r>
            <a:r>
              <a:rPr lang="tr-TR" sz="3000" dirty="0" err="1" smtClean="0"/>
              <a:t>olculur</a:t>
            </a:r>
            <a:r>
              <a:rPr lang="tr-TR" sz="3000" dirty="0" smtClean="0"/>
              <a:t>. </a:t>
            </a:r>
            <a:endParaRPr lang="tr-TR" sz="3000" i="1" dirty="0"/>
          </a:p>
        </p:txBody>
      </p:sp>
    </p:spTree>
    <p:extLst>
      <p:ext uri="{BB962C8B-B14F-4D97-AF65-F5344CB8AC3E}">
        <p14:creationId xmlns:p14="http://schemas.microsoft.com/office/powerpoint/2010/main" val="245863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3-Antropometrik Testler</a:t>
            </a:r>
          </a:p>
          <a:p>
            <a:pPr marL="0" indent="0" algn="just">
              <a:buNone/>
            </a:pPr>
            <a:r>
              <a:rPr lang="tr-TR" sz="2500" b="1" dirty="0" smtClean="0"/>
              <a:t>-Beden Kitle İndeksi (BKİ)</a:t>
            </a:r>
          </a:p>
          <a:p>
            <a:pPr marL="0" indent="0" algn="just">
              <a:buNone/>
            </a:pPr>
            <a:r>
              <a:rPr lang="tr-TR" sz="2800" dirty="0" err="1" smtClean="0"/>
              <a:t>Formulu</a:t>
            </a:r>
            <a:r>
              <a:rPr lang="tr-TR" sz="2800" dirty="0"/>
              <a:t>: </a:t>
            </a:r>
            <a:r>
              <a:rPr lang="tr-TR" sz="2800" b="1" dirty="0"/>
              <a:t>BKİ (</a:t>
            </a:r>
            <a:r>
              <a:rPr lang="tr-TR" sz="2800" b="1" dirty="0" smtClean="0"/>
              <a:t>kg/m2) </a:t>
            </a:r>
            <a:r>
              <a:rPr lang="tr-TR" sz="2800" b="1" dirty="0"/>
              <a:t>= Vücut Ağırlığı (kg) / Boy uzunluğu2 (m)</a:t>
            </a:r>
            <a:endParaRPr lang="tr-TR" sz="25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65424"/>
            <a:ext cx="8136904" cy="3039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1992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tr-TR" b="1" dirty="0" smtClean="0"/>
              <a:t>-Vücut Yağ Yüzdesi</a:t>
            </a:r>
          </a:p>
          <a:p>
            <a:pPr marL="0" indent="0" algn="just">
              <a:buNone/>
            </a:pPr>
            <a:r>
              <a:rPr lang="tr-TR" dirty="0" err="1" smtClean="0"/>
              <a:t>Ceşitli</a:t>
            </a:r>
            <a:r>
              <a:rPr lang="tr-TR" dirty="0" smtClean="0"/>
              <a:t> </a:t>
            </a:r>
            <a:r>
              <a:rPr lang="tr-TR" dirty="0" err="1"/>
              <a:t>vucut</a:t>
            </a:r>
            <a:r>
              <a:rPr lang="tr-TR" dirty="0"/>
              <a:t> </a:t>
            </a:r>
            <a:r>
              <a:rPr lang="tr-TR" dirty="0" smtClean="0"/>
              <a:t>noktalarından </a:t>
            </a:r>
            <a:r>
              <a:rPr lang="tr-TR" dirty="0" err="1" smtClean="0"/>
              <a:t>skinfold</a:t>
            </a:r>
            <a:r>
              <a:rPr lang="tr-TR" dirty="0" smtClean="0"/>
              <a:t> </a:t>
            </a:r>
            <a:r>
              <a:rPr lang="tr-TR" dirty="0" err="1"/>
              <a:t>caliper</a:t>
            </a:r>
            <a:r>
              <a:rPr lang="tr-TR" dirty="0"/>
              <a:t> cihazı ile </a:t>
            </a:r>
            <a:r>
              <a:rPr lang="tr-TR" dirty="0" smtClean="0"/>
              <a:t>alınan deri </a:t>
            </a:r>
            <a:r>
              <a:rPr lang="tr-TR" dirty="0"/>
              <a:t>kıvrımı kalınlıklarına </a:t>
            </a:r>
            <a:r>
              <a:rPr lang="tr-TR" dirty="0" err="1" smtClean="0"/>
              <a:t>gore</a:t>
            </a:r>
            <a:r>
              <a:rPr lang="tr-TR" dirty="0"/>
              <a:t> </a:t>
            </a:r>
            <a:r>
              <a:rPr lang="tr-TR" dirty="0" err="1" smtClean="0"/>
              <a:t>vucut</a:t>
            </a:r>
            <a:r>
              <a:rPr lang="tr-TR" dirty="0" smtClean="0"/>
              <a:t> </a:t>
            </a:r>
            <a:r>
              <a:rPr lang="tr-TR" dirty="0"/>
              <a:t>yağ %’sinin </a:t>
            </a:r>
            <a:r>
              <a:rPr lang="tr-TR" dirty="0" smtClean="0"/>
              <a:t>hesaplanması yapılabilir.</a:t>
            </a:r>
          </a:p>
          <a:p>
            <a:pPr marL="0" indent="0" algn="just">
              <a:buNone/>
            </a:pPr>
            <a:r>
              <a:rPr lang="tr-TR" dirty="0" smtClean="0"/>
              <a:t>-</a:t>
            </a:r>
            <a:r>
              <a:rPr lang="tr-TR" dirty="0" err="1"/>
              <a:t>B</a:t>
            </a:r>
            <a:r>
              <a:rPr lang="tr-TR" dirty="0" err="1" smtClean="0"/>
              <a:t>iceps</a:t>
            </a:r>
            <a:r>
              <a:rPr lang="tr-TR" dirty="0"/>
              <a:t>, </a:t>
            </a:r>
            <a:r>
              <a:rPr lang="tr-TR" dirty="0" err="1"/>
              <a:t>triceps</a:t>
            </a:r>
            <a:r>
              <a:rPr lang="tr-TR" dirty="0"/>
              <a:t>, </a:t>
            </a:r>
            <a:r>
              <a:rPr lang="tr-TR" dirty="0" err="1" smtClean="0"/>
              <a:t>scapula</a:t>
            </a:r>
            <a:r>
              <a:rPr lang="tr-TR" dirty="0" smtClean="0"/>
              <a:t>, </a:t>
            </a:r>
            <a:r>
              <a:rPr lang="tr-TR" dirty="0" err="1" smtClean="0"/>
              <a:t>subscapula</a:t>
            </a:r>
            <a:r>
              <a:rPr lang="tr-TR" dirty="0"/>
              <a:t>, </a:t>
            </a:r>
            <a:r>
              <a:rPr lang="tr-TR" dirty="0" err="1"/>
              <a:t>gogus</a:t>
            </a:r>
            <a:r>
              <a:rPr lang="tr-TR" dirty="0"/>
              <a:t> (</a:t>
            </a:r>
            <a:r>
              <a:rPr lang="tr-TR" dirty="0" err="1"/>
              <a:t>chest</a:t>
            </a:r>
            <a:r>
              <a:rPr lang="tr-TR" dirty="0" smtClean="0"/>
              <a:t>), </a:t>
            </a:r>
            <a:r>
              <a:rPr lang="tr-TR" dirty="0" err="1" smtClean="0"/>
              <a:t>spinailiaca</a:t>
            </a:r>
            <a:r>
              <a:rPr lang="tr-TR" dirty="0"/>
              <a:t>, </a:t>
            </a:r>
            <a:r>
              <a:rPr lang="tr-TR" dirty="0" err="1"/>
              <a:t>abdominal</a:t>
            </a:r>
            <a:r>
              <a:rPr lang="tr-TR" dirty="0"/>
              <a:t>, </a:t>
            </a:r>
            <a:r>
              <a:rPr lang="tr-TR" dirty="0" smtClean="0"/>
              <a:t>uyluk (</a:t>
            </a:r>
            <a:r>
              <a:rPr lang="tr-TR" dirty="0" err="1" smtClean="0"/>
              <a:t>thigh</a:t>
            </a:r>
            <a:r>
              <a:rPr lang="tr-TR" dirty="0"/>
              <a:t>) </a:t>
            </a:r>
            <a:r>
              <a:rPr lang="tr-TR" dirty="0" smtClean="0"/>
              <a:t>bölgelerinden ölçümler alınır.</a:t>
            </a:r>
          </a:p>
          <a:p>
            <a:pPr marL="0" indent="0" algn="just">
              <a:buNone/>
            </a:pPr>
            <a:r>
              <a:rPr lang="tr-TR" dirty="0" smtClean="0"/>
              <a:t>-</a:t>
            </a:r>
            <a:r>
              <a:rPr lang="tr-TR" dirty="0"/>
              <a:t>Elde edilen değerler </a:t>
            </a:r>
            <a:r>
              <a:rPr lang="tr-TR" dirty="0" err="1" smtClean="0"/>
              <a:t>formulde</a:t>
            </a:r>
            <a:r>
              <a:rPr lang="tr-TR" dirty="0"/>
              <a:t> </a:t>
            </a:r>
            <a:r>
              <a:rPr lang="tr-TR" dirty="0" smtClean="0"/>
              <a:t>yerine </a:t>
            </a:r>
            <a:r>
              <a:rPr lang="tr-TR" dirty="0"/>
              <a:t>konularak </a:t>
            </a:r>
            <a:r>
              <a:rPr lang="tr-TR" dirty="0" smtClean="0"/>
              <a:t>vücut yağ yüzdesi </a:t>
            </a:r>
            <a:r>
              <a:rPr lang="tr-TR" dirty="0"/>
              <a:t>hesaplanır.</a:t>
            </a:r>
          </a:p>
        </p:txBody>
      </p:sp>
    </p:spTree>
    <p:extLst>
      <p:ext uri="{BB962C8B-B14F-4D97-AF65-F5344CB8AC3E}">
        <p14:creationId xmlns:p14="http://schemas.microsoft.com/office/powerpoint/2010/main" val="498379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Vücut Yağ Yüzdesi Hesaplama Formülleri</a:t>
            </a:r>
            <a:endParaRPr lang="tr-TR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1"/>
            <a:ext cx="820891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2948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Dünya Sağlık Örgütü Vücut Yağ Oranları Tablosu</a:t>
            </a:r>
            <a:endParaRPr lang="tr-T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67681"/>
            <a:ext cx="8208912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5717251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275</TotalTime>
  <Words>368</Words>
  <Application>Microsoft Office PowerPoint</Application>
  <PresentationFormat>Ekran Gösterisi (4:3)</PresentationFormat>
  <Paragraphs>52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3" baseType="lpstr">
      <vt:lpstr>sunum_sablon</vt:lpstr>
      <vt:lpstr>PowerPoint Sunusu</vt:lpstr>
      <vt:lpstr>Sporcularda Performans Testleri Çeşitleri (Fiziksel ve Antropometrik Testler)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Vücut Yağ Yüzdesi Hesaplama Formülleri</vt:lpstr>
      <vt:lpstr>Dünya Sağlık Örgütü Vücut Yağ Oranları Tablosu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PRO2000</dc:creator>
  <cp:lastModifiedBy>PRO2000</cp:lastModifiedBy>
  <cp:revision>17</cp:revision>
  <cp:lastPrinted>1601-01-01T00:00:00Z</cp:lastPrinted>
  <dcterms:created xsi:type="dcterms:W3CDTF">2020-01-13T11:37:07Z</dcterms:created>
  <dcterms:modified xsi:type="dcterms:W3CDTF">2020-01-14T07:06:30Z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