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0"/>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p:scale>
          <a:sx n="70" d="100"/>
          <a:sy n="70" d="100"/>
        </p:scale>
        <p:origin x="-306" y="-10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15.1.2020</a:t>
            </a:fld>
            <a:endParaRPr lang="tr-TR"/>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http://www.kayak.org.tr/tur/rsayfagor.asp?id=17" TargetMode="External"/><Relationship Id="rId3" Type="http://schemas.openxmlformats.org/officeDocument/2006/relationships/hyperlink" Target="http://www.kayak.org.tr/tur/rsayfagor.asp?id=19" TargetMode="External"/><Relationship Id="rId7" Type="http://schemas.openxmlformats.org/officeDocument/2006/relationships/hyperlink" Target="http://www.kayak.org.tr/tur/rsayfagor.asp?id=16" TargetMode="External"/><Relationship Id="rId2" Type="http://schemas.openxmlformats.org/officeDocument/2006/relationships/hyperlink" Target="http://www.kayak.org.tr/tur/rsayfagor.asp?id=15" TargetMode="External"/><Relationship Id="rId1" Type="http://schemas.openxmlformats.org/officeDocument/2006/relationships/slideLayout" Target="../slideLayouts/slideLayout2.xml"/><Relationship Id="rId6" Type="http://schemas.openxmlformats.org/officeDocument/2006/relationships/hyperlink" Target="http://www.kayak.org.tr/tur/rsayfagor.asp?id=59" TargetMode="External"/><Relationship Id="rId5" Type="http://schemas.openxmlformats.org/officeDocument/2006/relationships/hyperlink" Target="http://www.kayak.org.tr/tur/rsayfagor.asp?id=20" TargetMode="External"/><Relationship Id="rId4" Type="http://schemas.openxmlformats.org/officeDocument/2006/relationships/hyperlink" Target="http://www.kayak.org.tr/tur/rsayfagor.asp?id=18"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www.kayak.org.tr/tur/rsayfagor.asp?id=28" TargetMode="External"/><Relationship Id="rId3" Type="http://schemas.openxmlformats.org/officeDocument/2006/relationships/hyperlink" Target="http://www.kayak.org.tr/tur/rsayfagor.asp?id=23" TargetMode="External"/><Relationship Id="rId7" Type="http://schemas.openxmlformats.org/officeDocument/2006/relationships/hyperlink" Target="http://www.kayak.org.tr/tur/rsayfagor.asp?id=27" TargetMode="External"/><Relationship Id="rId2" Type="http://schemas.openxmlformats.org/officeDocument/2006/relationships/hyperlink" Target="http://www.kayak.org.tr/tur/rsayfagor.asp?id=22" TargetMode="External"/><Relationship Id="rId1" Type="http://schemas.openxmlformats.org/officeDocument/2006/relationships/slideLayout" Target="../slideLayouts/slideLayout2.xml"/><Relationship Id="rId6" Type="http://schemas.openxmlformats.org/officeDocument/2006/relationships/hyperlink" Target="http://www.kayak.org.tr/tur/rsayfagor.asp?id=26" TargetMode="External"/><Relationship Id="rId5" Type="http://schemas.openxmlformats.org/officeDocument/2006/relationships/hyperlink" Target="http://www.kayak.org.tr/tur/rsayfagor.asp?id=25" TargetMode="External"/><Relationship Id="rId4" Type="http://schemas.openxmlformats.org/officeDocument/2006/relationships/hyperlink" Target="http://www.kayak.org.tr/tur/rsayfagor.asp?id=24"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www.kayak.org.tr/tur/rsayfagor.asp?id=30" TargetMode="External"/><Relationship Id="rId7" Type="http://schemas.openxmlformats.org/officeDocument/2006/relationships/hyperlink" Target="http://www.kayak.org.tr/tur/rsayfagor.asp?id=21" TargetMode="External"/><Relationship Id="rId2" Type="http://schemas.openxmlformats.org/officeDocument/2006/relationships/hyperlink" Target="http://www.kayak.org.tr/tur/rsayfagor.asp?id=57" TargetMode="External"/><Relationship Id="rId1" Type="http://schemas.openxmlformats.org/officeDocument/2006/relationships/slideLayout" Target="../slideLayouts/slideLayout2.xml"/><Relationship Id="rId6" Type="http://schemas.openxmlformats.org/officeDocument/2006/relationships/hyperlink" Target="http://www.kayak.org.tr/tur/rsayfagor.asp?id=60" TargetMode="External"/><Relationship Id="rId5" Type="http://schemas.openxmlformats.org/officeDocument/2006/relationships/hyperlink" Target="http://www.kayak.org.tr/tur/rsayfagor.asp?id=58" TargetMode="External"/><Relationship Id="rId4" Type="http://schemas.openxmlformats.org/officeDocument/2006/relationships/hyperlink" Target="http://www.kayak.org.tr/tur/rsayfagor.asp?id=2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REKREASYON</a:t>
            </a:r>
            <a:endParaRPr lang="tr-TR" altLang="tr-TR" sz="3200" b="1" dirty="0"/>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2895600" y="1143000"/>
            <a:ext cx="6096000" cy="917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YAŞAR DOĞU SPOR BİLİMLERİ FAKÜTESİ</a:t>
            </a:r>
            <a:endParaRPr lang="tr-TR" altLang="tr-TR" sz="3200" b="1" dirty="0"/>
          </a:p>
        </p:txBody>
      </p:sp>
      <p:sp>
        <p:nvSpPr>
          <p:cNvPr id="7" name="Rectangle 8">
            <a:extLst>
              <a:ext uri="{FF2B5EF4-FFF2-40B4-BE49-F238E27FC236}">
                <a16:creationId xmlns="" xmlns:a16="http://schemas.microsoft.com/office/drawing/2014/main" id="{FA81E1F3-CB27-487C-8780-092A73586388}"/>
              </a:ext>
            </a:extLst>
          </p:cNvPr>
          <p:cNvSpPr txBox="1">
            <a:spLocks noChangeArrowheads="1"/>
          </p:cNvSpPr>
          <p:nvPr/>
        </p:nvSpPr>
        <p:spPr bwMode="auto">
          <a:xfrm>
            <a:off x="3048000" y="4724400"/>
            <a:ext cx="60960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REK109 KAYAK</a:t>
            </a:r>
            <a:endParaRPr lang="tr-TR" altLang="tr-TR" b="1" i="1" dirty="0"/>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023294" y="5445224"/>
            <a:ext cx="6096000" cy="422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DOÇ. DR. MENDERES KABADAYI</a:t>
            </a:r>
            <a:endParaRPr lang="tr-TR" altLang="tr-TR" sz="2000" b="1" i="1"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 xmlns:a16="http://schemas.microsoft.com/office/drawing/2014/main" id="{A280B79D-0B02-41AA-A0CB-21D933491A35}"/>
              </a:ext>
            </a:extLst>
          </p:cNvPr>
          <p:cNvSpPr>
            <a:spLocks noGrp="1" noChangeArrowheads="1"/>
          </p:cNvSpPr>
          <p:nvPr>
            <p:ph type="ctrTitle"/>
          </p:nvPr>
        </p:nvSpPr>
        <p:spPr>
          <a:xfrm>
            <a:off x="685800" y="836712"/>
            <a:ext cx="7772400" cy="1872208"/>
          </a:xfrm>
        </p:spPr>
        <p:txBody>
          <a:bodyPr anchor="ctr"/>
          <a:lstStyle/>
          <a:p>
            <a:r>
              <a:rPr lang="tr-TR" altLang="tr-TR" sz="4400" dirty="0" smtClean="0"/>
              <a:t>TÜRK TARİHİNDE KAYAK SPORUNUN GELİŞİMİ</a:t>
            </a:r>
            <a:endParaRPr lang="tr-TR" altLang="tr-TR" sz="4400" dirty="0"/>
          </a:p>
        </p:txBody>
      </p:sp>
      <p:sp>
        <p:nvSpPr>
          <p:cNvPr id="6147" name="Rectangle 3">
            <a:extLst>
              <a:ext uri="{FF2B5EF4-FFF2-40B4-BE49-F238E27FC236}">
                <a16:creationId xmlns=""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Hafta-2</a:t>
            </a:r>
            <a:endParaRPr lang="tr-TR" altLang="tr-TR" sz="2800" i="1" dirty="0"/>
          </a:p>
        </p:txBody>
      </p:sp>
      <p:pic>
        <p:nvPicPr>
          <p:cNvPr id="6148" name="Picture 4" descr="sunu">
            <a:extLst>
              <a:ext uri="{FF2B5EF4-FFF2-40B4-BE49-F238E27FC236}">
                <a16:creationId xmlns="" xmlns:a16="http://schemas.microsoft.com/office/drawing/2014/main"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i="1" dirty="0" smtClean="0"/>
              <a:t>REK109 KAYAK</a:t>
            </a:r>
            <a:endParaRPr lang="tr-TR" altLang="tr-TR" sz="3200" b="1"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F7AA1610-AF3A-45AE-A608-F083657FC4A3}"/>
              </a:ext>
            </a:extLst>
          </p:cNvPr>
          <p:cNvSpPr>
            <a:spLocks noGrp="1"/>
          </p:cNvSpPr>
          <p:nvPr>
            <p:ph idx="1"/>
          </p:nvPr>
        </p:nvSpPr>
        <p:spPr>
          <a:xfrm>
            <a:off x="179512" y="188640"/>
            <a:ext cx="8712968" cy="5937523"/>
          </a:xfrm>
        </p:spPr>
        <p:txBody>
          <a:bodyPr/>
          <a:lstStyle/>
          <a:p>
            <a:pPr algn="ctr">
              <a:buNone/>
            </a:pPr>
            <a:r>
              <a:rPr lang="tr-TR" b="1" dirty="0"/>
              <a:t>Türkiye’de Kayak Sporunun Tarihçesi</a:t>
            </a:r>
          </a:p>
          <a:p>
            <a:pPr algn="just">
              <a:buNone/>
            </a:pPr>
            <a:r>
              <a:rPr lang="tr-TR" dirty="0" smtClean="0"/>
              <a:t>	Kayıtlara </a:t>
            </a:r>
            <a:r>
              <a:rPr lang="tr-TR" dirty="0"/>
              <a:t>göre eski Türklerde “Çana” olarak bilinen kayak M.Ö. 4000 yıllarında Baykal Gölü çevresinde, karda yürüme aracı olarak kullanılmıştır. Göçlerle İskandinav ülkelerine ulaşan kayak, Avrupa’da 18. yüzyıldan sonra yaygınlaşmaya başlamıştır. Yurdumuzda ilk kez 1914 yılında, Haliç’te bir marangoz atölyesinde (100 Çift kadar) kayak yapımına başlandı.</a:t>
            </a:r>
            <a:endParaRPr lang="tr-TR" b="1" dirty="0"/>
          </a:p>
        </p:txBody>
      </p:sp>
    </p:spTree>
    <p:extLst>
      <p:ext uri="{BB962C8B-B14F-4D97-AF65-F5344CB8AC3E}">
        <p14:creationId xmlns:p14="http://schemas.microsoft.com/office/powerpoint/2010/main" val="2195003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F7AA1610-AF3A-45AE-A608-F083657FC4A3}"/>
              </a:ext>
            </a:extLst>
          </p:cNvPr>
          <p:cNvSpPr>
            <a:spLocks noGrp="1"/>
          </p:cNvSpPr>
          <p:nvPr>
            <p:ph idx="1"/>
          </p:nvPr>
        </p:nvSpPr>
        <p:spPr>
          <a:xfrm>
            <a:off x="179512" y="188640"/>
            <a:ext cx="8712968" cy="5937523"/>
          </a:xfrm>
        </p:spPr>
        <p:txBody>
          <a:bodyPr/>
          <a:lstStyle/>
          <a:p>
            <a:pPr algn="just">
              <a:buNone/>
            </a:pPr>
            <a:r>
              <a:rPr lang="tr-TR" sz="3800" dirty="0" smtClean="0"/>
              <a:t>	Asıl </a:t>
            </a:r>
            <a:r>
              <a:rPr lang="tr-TR" sz="3800" dirty="0"/>
              <a:t>kayak yapımı ise 1964’te Asım Kurt ve dönemin K.K. Komutanı Cemal Turan’ın ilgilenmesiyle yılda 10.000 çift kayak imal edilen bir fabrikanın kurulmasıyla oldu. Sonraları aynı fabrika kayak sopası ve bağlama da üretmeye başladı.</a:t>
            </a:r>
            <a:endParaRPr lang="tr-TR" sz="3800" dirty="0"/>
          </a:p>
        </p:txBody>
      </p:sp>
    </p:spTree>
    <p:extLst>
      <p:ext uri="{BB962C8B-B14F-4D97-AF65-F5344CB8AC3E}">
        <p14:creationId xmlns:p14="http://schemas.microsoft.com/office/powerpoint/2010/main" val="2571420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F7AA1610-AF3A-45AE-A608-F083657FC4A3}"/>
              </a:ext>
            </a:extLst>
          </p:cNvPr>
          <p:cNvSpPr>
            <a:spLocks noGrp="1"/>
          </p:cNvSpPr>
          <p:nvPr>
            <p:ph idx="1"/>
          </p:nvPr>
        </p:nvSpPr>
        <p:spPr>
          <a:xfrm>
            <a:off x="179512" y="188640"/>
            <a:ext cx="8712968" cy="5937523"/>
          </a:xfrm>
        </p:spPr>
        <p:txBody>
          <a:bodyPr/>
          <a:lstStyle/>
          <a:p>
            <a:pPr algn="just">
              <a:buNone/>
            </a:pPr>
            <a:r>
              <a:rPr lang="tr-TR" sz="3500" dirty="0" smtClean="0"/>
              <a:t>	</a:t>
            </a:r>
            <a:r>
              <a:rPr lang="tr-TR" sz="3500" dirty="0"/>
              <a:t>Kayak sporunun ilk başlangıcı ise, Silahlı Kuvvetlerin ilgilenmesiyle yapılan bu çok sayıda kayağın hayvan sırtında </a:t>
            </a:r>
            <a:r>
              <a:rPr lang="tr-TR" sz="3500" dirty="0" err="1"/>
              <a:t>Eruzurum’a</a:t>
            </a:r>
            <a:r>
              <a:rPr lang="tr-TR" sz="3500" dirty="0"/>
              <a:t> taşınması ile Kafkas cephesinde kayakçı er yetiştirmek üzere olmuştur. Avusturya’dan getirilen kayak öğretmeni Albert </a:t>
            </a:r>
            <a:r>
              <a:rPr lang="tr-TR" sz="3500" dirty="0" err="1"/>
              <a:t>Bildstein’in</a:t>
            </a:r>
            <a:r>
              <a:rPr lang="tr-TR" sz="3500" dirty="0"/>
              <a:t> yönetimi altında 1915 yılında Erzurum’da Kerim </a:t>
            </a:r>
            <a:r>
              <a:rPr lang="tr-TR" sz="3500" dirty="0" err="1"/>
              <a:t>Hitli’nin</a:t>
            </a:r>
            <a:r>
              <a:rPr lang="tr-TR" sz="3500" dirty="0"/>
              <a:t> </a:t>
            </a:r>
            <a:r>
              <a:rPr lang="tr-TR" sz="3500" dirty="0" err="1"/>
              <a:t>Tabyası’nda</a:t>
            </a:r>
            <a:r>
              <a:rPr lang="tr-TR" sz="3500" dirty="0"/>
              <a:t> açılan kurslarda 30 kayakçı yetiştirilmiştir.</a:t>
            </a:r>
            <a:endParaRPr lang="tr-TR" sz="3500" dirty="0"/>
          </a:p>
        </p:txBody>
      </p:sp>
    </p:spTree>
    <p:extLst>
      <p:ext uri="{BB962C8B-B14F-4D97-AF65-F5344CB8AC3E}">
        <p14:creationId xmlns:p14="http://schemas.microsoft.com/office/powerpoint/2010/main" val="2629929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F7AA1610-AF3A-45AE-A608-F083657FC4A3}"/>
              </a:ext>
            </a:extLst>
          </p:cNvPr>
          <p:cNvSpPr>
            <a:spLocks noGrp="1"/>
          </p:cNvSpPr>
          <p:nvPr>
            <p:ph idx="1"/>
          </p:nvPr>
        </p:nvSpPr>
        <p:spPr>
          <a:xfrm>
            <a:off x="179512" y="188640"/>
            <a:ext cx="8712968" cy="5937523"/>
          </a:xfrm>
        </p:spPr>
        <p:txBody>
          <a:bodyPr/>
          <a:lstStyle/>
          <a:p>
            <a:pPr algn="just">
              <a:buNone/>
            </a:pPr>
            <a:r>
              <a:rPr lang="tr-TR" sz="3500" dirty="0" smtClean="0"/>
              <a:t>	</a:t>
            </a:r>
            <a:r>
              <a:rPr lang="tr-TR" sz="3600" dirty="0"/>
              <a:t>1930 yılında Ankara Gazi Eğitim Enstitüsü Ziraat Yüksek Mektebinde, kayak faaliyetleri yapılmaya başlanmış, aynı yıl atletizm antrenörü olan Abraham adlı bir Alman Uludağ'a kayakla çıkıp resimler çekip Bursa'ya dönmüştür. Abraham çektiği resimleri Vali Fatin </a:t>
            </a:r>
            <a:r>
              <a:rPr lang="tr-TR" sz="3600" dirty="0" err="1"/>
              <a:t>Güvendiren'e</a:t>
            </a:r>
            <a:r>
              <a:rPr lang="tr-TR" sz="3600" dirty="0"/>
              <a:t> (Fatin Tepe'nin adı buradan gelir) göstererek, Uludağ'da kayak sporunun yapılabileceği alanlar </a:t>
            </a:r>
            <a:r>
              <a:rPr lang="tr-TR" sz="3600" dirty="0">
                <a:solidFill>
                  <a:schemeClr val="bg1"/>
                </a:solidFill>
              </a:rPr>
              <a:t>olduğunu anlatmıştır.</a:t>
            </a:r>
            <a:endParaRPr lang="tr-TR" sz="3600" dirty="0">
              <a:solidFill>
                <a:schemeClr val="bg1"/>
              </a:solidFill>
            </a:endParaRPr>
          </a:p>
        </p:txBody>
      </p:sp>
    </p:spTree>
    <p:extLst>
      <p:ext uri="{BB962C8B-B14F-4D97-AF65-F5344CB8AC3E}">
        <p14:creationId xmlns:p14="http://schemas.microsoft.com/office/powerpoint/2010/main" val="2322755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5865515"/>
          </a:xfrm>
        </p:spPr>
        <p:txBody>
          <a:bodyPr/>
          <a:lstStyle/>
          <a:p>
            <a:pPr marL="0" indent="0" algn="just">
              <a:buNone/>
            </a:pPr>
            <a:r>
              <a:rPr lang="tr-TR" sz="3600" dirty="0"/>
              <a:t>Abraham'ın bu girişiminden sonra Galatasaray Lisesi öğretmeni </a:t>
            </a:r>
            <a:r>
              <a:rPr lang="tr-TR" sz="3600" dirty="0" err="1"/>
              <a:t>Giyolet</a:t>
            </a:r>
            <a:r>
              <a:rPr lang="tr-TR" sz="3600" dirty="0"/>
              <a:t> de yine tek başına kayakla Uludağ'ın zirvesine çıkmış ve kayarak Bursa'ya dönmüştür. Bu girişimler bir anlamada Uludağ'da kayak sporunun temellerini atmış oldu. 1933-1934 yılları arasında Bursa, Ankara ve Erzurum Halkevleri ile Muhafız Alayı kayak sporu ile özellikle ilgilenmişlerdir.</a:t>
            </a:r>
          </a:p>
          <a:p>
            <a:pPr marL="0" indent="0" algn="just">
              <a:buNone/>
            </a:pPr>
            <a:endParaRPr lang="tr-TR" sz="3600" dirty="0"/>
          </a:p>
        </p:txBody>
      </p:sp>
    </p:spTree>
    <p:extLst>
      <p:ext uri="{BB962C8B-B14F-4D97-AF65-F5344CB8AC3E}">
        <p14:creationId xmlns:p14="http://schemas.microsoft.com/office/powerpoint/2010/main" val="29664970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5865515"/>
          </a:xfrm>
        </p:spPr>
        <p:txBody>
          <a:bodyPr/>
          <a:lstStyle/>
          <a:p>
            <a:pPr marL="0" indent="0" algn="just">
              <a:buNone/>
            </a:pPr>
            <a:r>
              <a:rPr lang="tr-TR" sz="3600" dirty="0"/>
              <a:t>1934 yılından sonra karlı bölgelerdeki Halkevleri aracılığıyla kayak sporu yurt düzeyinde yayılmaya başlamıştır.</a:t>
            </a:r>
          </a:p>
          <a:p>
            <a:pPr marL="0" indent="0" algn="just">
              <a:buNone/>
            </a:pPr>
            <a:endParaRPr lang="tr-TR" sz="3600" dirty="0"/>
          </a:p>
        </p:txBody>
      </p:sp>
    </p:spTree>
    <p:extLst>
      <p:ext uri="{BB962C8B-B14F-4D97-AF65-F5344CB8AC3E}">
        <p14:creationId xmlns:p14="http://schemas.microsoft.com/office/powerpoint/2010/main" val="494056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5865515"/>
          </a:xfrm>
        </p:spPr>
        <p:txBody>
          <a:bodyPr/>
          <a:lstStyle/>
          <a:p>
            <a:pPr marL="0" indent="0" algn="just">
              <a:buNone/>
            </a:pPr>
            <a:r>
              <a:rPr lang="tr-TR" dirty="0"/>
              <a:t>Türkiye Kayak </a:t>
            </a:r>
            <a:r>
              <a:rPr lang="tr-TR" dirty="0" err="1"/>
              <a:t>Federasyounu</a:t>
            </a:r>
            <a:r>
              <a:rPr lang="tr-TR" dirty="0"/>
              <a:t> ise aslında 1935 yılında kayak federasyonu olarak değil de, “Dağcılık ve Binicilik Federasyonu” olarak kurulmuştur. Bu 1935'ten 1938 senesine kadar birlikte yürütülmüştür. Yalnız 1936 senesinde Kış Olimpiyatları yapılması sebebiyle, Olimpiyatların iki ay öncesinden Federasyonun adı "Dağcılık ve Kış Sporları" olarak değiştirilip Kış Olimpiyatları'na katılım sağlanmıştır.</a:t>
            </a:r>
          </a:p>
          <a:p>
            <a:pPr marL="0" indent="0" algn="just">
              <a:buNone/>
            </a:pPr>
            <a:endParaRPr lang="tr-TR" dirty="0"/>
          </a:p>
        </p:txBody>
      </p:sp>
    </p:spTree>
    <p:extLst>
      <p:ext uri="{BB962C8B-B14F-4D97-AF65-F5344CB8AC3E}">
        <p14:creationId xmlns:p14="http://schemas.microsoft.com/office/powerpoint/2010/main" val="1433958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5865515"/>
          </a:xfrm>
        </p:spPr>
        <p:txBody>
          <a:bodyPr/>
          <a:lstStyle/>
          <a:p>
            <a:pPr algn="just">
              <a:buNone/>
            </a:pPr>
            <a:r>
              <a:rPr lang="tr-TR" dirty="0" smtClean="0"/>
              <a:t>	Yurtta </a:t>
            </a:r>
            <a:r>
              <a:rPr lang="tr-TR" dirty="0"/>
              <a:t>dağcılık, kayak ve kış sporlarını yaymak ve yaşatmak amacıyla 1944 yılında Asım Kurt'un kuruculuğunda bulunduğu Ankara Dağcılık Kayak ve Kış Sporları İhtisas Kulübü Derneği kurulmuştur.</a:t>
            </a:r>
            <a:r>
              <a:rPr lang="tr-TR" baseline="30000" dirty="0"/>
              <a:t> </a:t>
            </a:r>
            <a:r>
              <a:rPr lang="tr-TR" dirty="0"/>
              <a:t>Türkiye'de uluslararası kurallara uygun ilk kayak yarışması yine 1944'te Asım Kurt'un çabalarıyla gerçekleştirilmiştir.</a:t>
            </a:r>
          </a:p>
          <a:p>
            <a:pPr marL="0" indent="0" algn="just">
              <a:buNone/>
            </a:pPr>
            <a:endParaRPr lang="tr-TR" dirty="0"/>
          </a:p>
        </p:txBody>
      </p:sp>
    </p:spTree>
    <p:extLst>
      <p:ext uri="{BB962C8B-B14F-4D97-AF65-F5344CB8AC3E}">
        <p14:creationId xmlns:p14="http://schemas.microsoft.com/office/powerpoint/2010/main" val="4162164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88640"/>
            <a:ext cx="8229600" cy="5937523"/>
          </a:xfrm>
        </p:spPr>
        <p:txBody>
          <a:bodyPr/>
          <a:lstStyle/>
          <a:p>
            <a:pPr marL="0" indent="0" algn="just">
              <a:buNone/>
            </a:pPr>
            <a:r>
              <a:rPr lang="tr-TR" sz="3600" dirty="0"/>
              <a:t>Türk kayakçıları 1948 Saint Moritz,1952 Oslo, 1956 </a:t>
            </a:r>
            <a:r>
              <a:rPr lang="tr-TR" sz="3600" dirty="0" err="1"/>
              <a:t>Cortina</a:t>
            </a:r>
            <a:r>
              <a:rPr lang="tr-TR" sz="3600" dirty="0"/>
              <a:t> </a:t>
            </a:r>
            <a:r>
              <a:rPr lang="tr-TR" sz="3600" dirty="0" err="1"/>
              <a:t>d’Ampezzo</a:t>
            </a:r>
            <a:r>
              <a:rPr lang="tr-TR" sz="3600" dirty="0"/>
              <a:t>, 1960 </a:t>
            </a:r>
            <a:r>
              <a:rPr lang="tr-TR" sz="3600" dirty="0" err="1"/>
              <a:t>Squaw</a:t>
            </a:r>
            <a:r>
              <a:rPr lang="tr-TR" sz="3600" dirty="0"/>
              <a:t> </a:t>
            </a:r>
            <a:r>
              <a:rPr lang="tr-TR" sz="3600" dirty="0" err="1"/>
              <a:t>Valley</a:t>
            </a:r>
            <a:r>
              <a:rPr lang="tr-TR" sz="3600" dirty="0"/>
              <a:t>, 1964 </a:t>
            </a:r>
            <a:r>
              <a:rPr lang="tr-TR" sz="3600" dirty="0" err="1"/>
              <a:t>Inssburck</a:t>
            </a:r>
            <a:r>
              <a:rPr lang="tr-TR" sz="3600" dirty="0"/>
              <a:t> Olimpiyatları’na katılmalarına rağmen başarılı olamamışlardır. 1968 Balkan Kayak Şampiyonası’nda Burhan </a:t>
            </a:r>
            <a:r>
              <a:rPr lang="tr-TR" sz="3600" dirty="0" err="1"/>
              <a:t>Alankuş</a:t>
            </a:r>
            <a:r>
              <a:rPr lang="tr-TR" sz="3600" dirty="0"/>
              <a:t> 8.’liği elde ederek, o güne kadar uluslar arası alanda alınmış olan derecelerin en iyisini yapmıştır.</a:t>
            </a:r>
          </a:p>
          <a:p>
            <a:pPr marL="0" indent="0" algn="just">
              <a:buNone/>
            </a:pPr>
            <a:endParaRPr lang="tr-TR" sz="3600" dirty="0"/>
          </a:p>
        </p:txBody>
      </p:sp>
    </p:spTree>
    <p:extLst>
      <p:ext uri="{BB962C8B-B14F-4D97-AF65-F5344CB8AC3E}">
        <p14:creationId xmlns:p14="http://schemas.microsoft.com/office/powerpoint/2010/main" val="4666512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5865515"/>
          </a:xfrm>
        </p:spPr>
        <p:txBody>
          <a:bodyPr/>
          <a:lstStyle/>
          <a:p>
            <a:pPr marL="0" indent="0" algn="just">
              <a:buNone/>
            </a:pPr>
            <a:r>
              <a:rPr lang="tr-TR" sz="3600" dirty="0"/>
              <a:t>1970 yılında Uludağ'da yapılan Balkan Şampiyonası’nda, Kuzey Disiplini Gençler Kategorisi'nde Sarıkamış Bölgesi'nden Rıdvan Özbek , Balkan Şampiyonu oldu. 1975 yılında yapılan Balkan Kayak Şampiyonası'nda ise Genç ve Büyük Erkekler Kategorilerinde takımlarımız Balkan 3.sü oldular.</a:t>
            </a:r>
          </a:p>
          <a:p>
            <a:pPr marL="0" indent="0" algn="just">
              <a:buNone/>
            </a:pPr>
            <a:endParaRPr lang="tr-TR" sz="3600" dirty="0"/>
          </a:p>
        </p:txBody>
      </p:sp>
    </p:spTree>
    <p:extLst>
      <p:ext uri="{BB962C8B-B14F-4D97-AF65-F5344CB8AC3E}">
        <p14:creationId xmlns:p14="http://schemas.microsoft.com/office/powerpoint/2010/main" val="1397367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5865515"/>
          </a:xfrm>
        </p:spPr>
        <p:txBody>
          <a:bodyPr/>
          <a:lstStyle/>
          <a:p>
            <a:pPr marL="0" indent="0" algn="just">
              <a:buNone/>
            </a:pPr>
            <a:r>
              <a:rPr lang="tr-TR" sz="3600" dirty="0"/>
              <a:t>1981 Balkan şampiyonasında Türk Takımı (Gençler) 4x10 km bayrak yarışında bronz madalya kazandı. Ülkemizde kayağın gelişebilmesi için Kayak Federasyonu tarafından her yıl kayak antrenörlüğü ve öğretmenliği kursları, minikler için kayak kampları açılmaktadır.</a:t>
            </a:r>
          </a:p>
          <a:p>
            <a:pPr marL="0" indent="0" algn="just">
              <a:buNone/>
            </a:pPr>
            <a:endParaRPr lang="tr-TR" sz="3600" dirty="0"/>
          </a:p>
        </p:txBody>
      </p:sp>
    </p:spTree>
    <p:extLst>
      <p:ext uri="{BB962C8B-B14F-4D97-AF65-F5344CB8AC3E}">
        <p14:creationId xmlns:p14="http://schemas.microsoft.com/office/powerpoint/2010/main" val="15122747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16632"/>
            <a:ext cx="8229600" cy="6009531"/>
          </a:xfrm>
        </p:spPr>
        <p:txBody>
          <a:bodyPr/>
          <a:lstStyle/>
          <a:p>
            <a:pPr marL="0" indent="0" algn="just">
              <a:buNone/>
            </a:pPr>
            <a:r>
              <a:rPr lang="tr-TR" dirty="0"/>
              <a:t>1981 Balkan şampiyonasında Türk Takımı (Gençler) 4x10 km bayrak yarışında bronz madalya kazandı. Ülkemizde kayağın gelişebilmesi için Kayak Federasyonu tarafından her yıl kayak antrenörlüğü ve öğretmenliği kursları, minikler için kayak kampları açılmaktadır.</a:t>
            </a:r>
          </a:p>
          <a:p>
            <a:endParaRPr lang="tr-TR" dirty="0"/>
          </a:p>
        </p:txBody>
      </p:sp>
    </p:spTree>
    <p:extLst>
      <p:ext uri="{BB962C8B-B14F-4D97-AF65-F5344CB8AC3E}">
        <p14:creationId xmlns:p14="http://schemas.microsoft.com/office/powerpoint/2010/main" val="1904551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5865515"/>
          </a:xfrm>
        </p:spPr>
        <p:txBody>
          <a:bodyPr/>
          <a:lstStyle/>
          <a:p>
            <a:pPr marL="0" indent="0" algn="just">
              <a:buNone/>
            </a:pPr>
            <a:r>
              <a:rPr lang="tr-TR" sz="3500" dirty="0"/>
              <a:t>Ülkemizde kayak sporunun geliştirilebilmesi için kayak yapılan illerde her yıl sömestr tatillerinde Gençlik ve Spor İl Müdürlükleri tarafından 7-15 yaş gruplarını kapsayan kayak kursları düzenlenmektedir. Ayrıca Türkiye'nin gösteri amaçlı en büyük kış sporları organizasyonu ‘’ Kar Adam Kayak Yarışları’’ 1983 yılından beri Uludağ'da yapılmaktadır.</a:t>
            </a:r>
          </a:p>
          <a:p>
            <a:pPr marL="0" indent="0" algn="just">
              <a:buNone/>
            </a:pPr>
            <a:endParaRPr lang="tr-TR" sz="3500" dirty="0"/>
          </a:p>
        </p:txBody>
      </p:sp>
    </p:spTree>
    <p:extLst>
      <p:ext uri="{BB962C8B-B14F-4D97-AF65-F5344CB8AC3E}">
        <p14:creationId xmlns:p14="http://schemas.microsoft.com/office/powerpoint/2010/main" val="2460053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5865515"/>
          </a:xfrm>
        </p:spPr>
        <p:txBody>
          <a:bodyPr/>
          <a:lstStyle/>
          <a:p>
            <a:pPr algn="ctr">
              <a:buNone/>
            </a:pPr>
            <a:r>
              <a:rPr lang="tr-TR" sz="3600" b="1" dirty="0"/>
              <a:t>Türkiye’deki Kayak Merkezleri ve Bulunduğu İller</a:t>
            </a:r>
          </a:p>
          <a:p>
            <a:pPr algn="just">
              <a:buNone/>
            </a:pPr>
            <a:r>
              <a:rPr lang="tr-TR" sz="3600" b="1" u="sng" dirty="0">
                <a:hlinkClick r:id="rId2"/>
              </a:rPr>
              <a:t>Bursa/Uludağ</a:t>
            </a:r>
            <a:endParaRPr lang="tr-TR" sz="3600" b="1" u="sng" dirty="0"/>
          </a:p>
          <a:p>
            <a:pPr algn="just">
              <a:buNone/>
            </a:pPr>
            <a:r>
              <a:rPr lang="tr-TR" sz="3600" b="1" u="sng" dirty="0">
                <a:hlinkClick r:id="rId3"/>
              </a:rPr>
              <a:t>Erzurum / Palandöken</a:t>
            </a:r>
            <a:endParaRPr lang="tr-TR" sz="3600" b="1" u="sng" dirty="0"/>
          </a:p>
          <a:p>
            <a:pPr algn="just">
              <a:buNone/>
            </a:pPr>
            <a:r>
              <a:rPr lang="tr-TR" sz="3600" b="1" u="sng" dirty="0">
                <a:hlinkClick r:id="rId4"/>
              </a:rPr>
              <a:t>Kayseri / Erciyes</a:t>
            </a:r>
            <a:endParaRPr lang="tr-TR" sz="3600" b="1" u="sng" dirty="0"/>
          </a:p>
          <a:p>
            <a:pPr algn="just">
              <a:buNone/>
            </a:pPr>
            <a:r>
              <a:rPr lang="tr-TR" sz="3600" b="1" u="sng" dirty="0">
                <a:hlinkClick r:id="rId5"/>
              </a:rPr>
              <a:t>Kars / Sarıkamış</a:t>
            </a:r>
            <a:endParaRPr lang="tr-TR" sz="3600" b="1" u="sng" dirty="0"/>
          </a:p>
          <a:p>
            <a:pPr algn="just">
              <a:buNone/>
            </a:pPr>
            <a:r>
              <a:rPr lang="tr-TR" sz="3600" b="1" u="sng" dirty="0">
                <a:hlinkClick r:id="rId6"/>
              </a:rPr>
              <a:t>Samsun / Ladik </a:t>
            </a:r>
            <a:r>
              <a:rPr lang="tr-TR" sz="3600" b="1" u="sng" dirty="0">
                <a:hlinkClick r:id="rId7"/>
              </a:rPr>
              <a:t>–</a:t>
            </a:r>
            <a:r>
              <a:rPr lang="tr-TR" sz="3600" b="1" u="sng" dirty="0">
                <a:hlinkClick r:id="rId6"/>
              </a:rPr>
              <a:t> Akdağ</a:t>
            </a:r>
            <a:endParaRPr lang="tr-TR" sz="3600" b="1" u="sng" dirty="0"/>
          </a:p>
          <a:p>
            <a:pPr algn="just">
              <a:buNone/>
            </a:pPr>
            <a:r>
              <a:rPr lang="tr-TR" sz="3600" b="1" u="sng" dirty="0">
                <a:hlinkClick r:id="rId7"/>
              </a:rPr>
              <a:t>Bolu / </a:t>
            </a:r>
            <a:r>
              <a:rPr lang="tr-TR" sz="3600" b="1" u="sng" dirty="0" err="1">
                <a:hlinkClick r:id="rId7"/>
              </a:rPr>
              <a:t>Kartalkaya</a:t>
            </a:r>
            <a:endParaRPr lang="tr-TR" sz="3600" b="1" u="sng" dirty="0"/>
          </a:p>
          <a:p>
            <a:pPr algn="just">
              <a:buNone/>
            </a:pPr>
            <a:r>
              <a:rPr lang="tr-TR" sz="3600" b="1" u="sng" dirty="0">
                <a:hlinkClick r:id="rId8"/>
              </a:rPr>
              <a:t>Kastamonu / Ilgaz</a:t>
            </a:r>
            <a:endParaRPr lang="tr-TR" sz="3600" b="1" u="sng" dirty="0"/>
          </a:p>
          <a:p>
            <a:pPr marL="0" indent="0" algn="just">
              <a:buNone/>
            </a:pPr>
            <a:endParaRPr lang="tr-TR" sz="3500" dirty="0"/>
          </a:p>
        </p:txBody>
      </p:sp>
    </p:spTree>
    <p:extLst>
      <p:ext uri="{BB962C8B-B14F-4D97-AF65-F5344CB8AC3E}">
        <p14:creationId xmlns:p14="http://schemas.microsoft.com/office/powerpoint/2010/main" val="17632668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5865515"/>
          </a:xfrm>
        </p:spPr>
        <p:txBody>
          <a:bodyPr/>
          <a:lstStyle/>
          <a:p>
            <a:pPr>
              <a:buNone/>
            </a:pPr>
            <a:r>
              <a:rPr lang="tr-TR" sz="3600" b="1" u="sng" dirty="0">
                <a:hlinkClick r:id="rId2"/>
              </a:rPr>
              <a:t>Bitlis / Merkez</a:t>
            </a:r>
            <a:endParaRPr lang="tr-TR" sz="3600" b="1" u="sng" dirty="0"/>
          </a:p>
          <a:p>
            <a:pPr>
              <a:buNone/>
            </a:pPr>
            <a:r>
              <a:rPr lang="tr-TR" sz="3600" b="1" u="sng" dirty="0">
                <a:hlinkClick r:id="rId3"/>
              </a:rPr>
              <a:t>Ağrı / </a:t>
            </a:r>
            <a:r>
              <a:rPr lang="tr-TR" sz="3600" b="1" u="sng" dirty="0" err="1">
                <a:hlinkClick r:id="rId3"/>
              </a:rPr>
              <a:t>Budi</a:t>
            </a:r>
            <a:endParaRPr lang="tr-TR" sz="3600" b="1" u="sng" dirty="0"/>
          </a:p>
          <a:p>
            <a:pPr>
              <a:buNone/>
            </a:pPr>
            <a:r>
              <a:rPr lang="tr-TR" sz="3600" b="1" u="sng" dirty="0">
                <a:hlinkClick r:id="rId4"/>
              </a:rPr>
              <a:t>Bingöl / </a:t>
            </a:r>
            <a:r>
              <a:rPr lang="tr-TR" sz="3600" b="1" u="sng" dirty="0" err="1">
                <a:hlinkClick r:id="rId4"/>
              </a:rPr>
              <a:t>Yolaçtı</a:t>
            </a:r>
            <a:r>
              <a:rPr lang="tr-TR" sz="3600" b="1" u="sng" dirty="0">
                <a:hlinkClick r:id="rId4"/>
              </a:rPr>
              <a:t> / </a:t>
            </a:r>
            <a:r>
              <a:rPr lang="tr-TR" sz="3600" b="1" u="sng" dirty="0" err="1">
                <a:hlinkClick r:id="rId4"/>
              </a:rPr>
              <a:t>Kurucadağ</a:t>
            </a:r>
            <a:endParaRPr lang="tr-TR" sz="3600" b="1" u="sng" dirty="0"/>
          </a:p>
          <a:p>
            <a:pPr>
              <a:buNone/>
            </a:pPr>
            <a:r>
              <a:rPr lang="tr-TR" sz="3600" b="1" u="sng" dirty="0">
                <a:hlinkClick r:id="rId5"/>
              </a:rPr>
              <a:t>Erzincan / </a:t>
            </a:r>
            <a:r>
              <a:rPr lang="tr-TR" sz="3600" b="1" u="sng" dirty="0" err="1">
                <a:hlinkClick r:id="rId5"/>
              </a:rPr>
              <a:t>Bolkar</a:t>
            </a:r>
            <a:endParaRPr lang="tr-TR" sz="3600" b="1" u="sng" dirty="0"/>
          </a:p>
          <a:p>
            <a:pPr>
              <a:buNone/>
            </a:pPr>
            <a:r>
              <a:rPr lang="tr-TR" sz="3600" b="1" u="sng" dirty="0">
                <a:hlinkClick r:id="rId6"/>
              </a:rPr>
              <a:t>Gümüşhane / Zigana</a:t>
            </a:r>
            <a:endParaRPr lang="tr-TR" sz="3600" b="1" u="sng" dirty="0"/>
          </a:p>
          <a:p>
            <a:pPr>
              <a:buNone/>
            </a:pPr>
            <a:r>
              <a:rPr lang="tr-TR" sz="3600" b="1" u="sng" dirty="0">
                <a:hlinkClick r:id="rId7"/>
              </a:rPr>
              <a:t>Ankara / Elmadağ</a:t>
            </a:r>
            <a:endParaRPr lang="tr-TR" sz="3600" b="1" u="sng" dirty="0"/>
          </a:p>
          <a:p>
            <a:pPr>
              <a:buNone/>
            </a:pPr>
            <a:r>
              <a:rPr lang="tr-TR" sz="3600" b="1" u="sng" dirty="0">
                <a:hlinkClick r:id="rId8"/>
              </a:rPr>
              <a:t>Antalya / Saklıkent</a:t>
            </a:r>
            <a:endParaRPr lang="tr-TR" sz="3600" b="1" u="sng" dirty="0"/>
          </a:p>
          <a:p>
            <a:pPr marL="0" indent="0" algn="just">
              <a:buNone/>
            </a:pPr>
            <a:endParaRPr lang="tr-TR" sz="3500" dirty="0"/>
          </a:p>
        </p:txBody>
      </p:sp>
    </p:spTree>
    <p:extLst>
      <p:ext uri="{BB962C8B-B14F-4D97-AF65-F5344CB8AC3E}">
        <p14:creationId xmlns:p14="http://schemas.microsoft.com/office/powerpoint/2010/main" val="12633119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5865515"/>
          </a:xfrm>
        </p:spPr>
        <p:txBody>
          <a:bodyPr/>
          <a:lstStyle/>
          <a:p>
            <a:pPr>
              <a:buNone/>
            </a:pPr>
            <a:r>
              <a:rPr lang="tr-TR" sz="3600" b="1" u="sng" dirty="0">
                <a:hlinkClick r:id="rId2"/>
              </a:rPr>
              <a:t>Aksaray/</a:t>
            </a:r>
            <a:r>
              <a:rPr lang="tr-TR" sz="3600" b="1" u="sng" dirty="0" err="1">
                <a:hlinkClick r:id="rId2"/>
              </a:rPr>
              <a:t>Hasandağ</a:t>
            </a:r>
            <a:endParaRPr lang="tr-TR" sz="3600" b="1" u="sng" dirty="0"/>
          </a:p>
          <a:p>
            <a:pPr>
              <a:buNone/>
            </a:pPr>
            <a:r>
              <a:rPr lang="tr-TR" sz="3600" b="1" u="sng" dirty="0">
                <a:hlinkClick r:id="rId3"/>
              </a:rPr>
              <a:t>Artvin</a:t>
            </a:r>
            <a:endParaRPr lang="tr-TR" sz="3600" b="1" u="sng" dirty="0"/>
          </a:p>
          <a:p>
            <a:pPr>
              <a:buNone/>
            </a:pPr>
            <a:r>
              <a:rPr lang="tr-TR" sz="3600" b="1" u="sng" dirty="0">
                <a:hlinkClick r:id="rId4"/>
              </a:rPr>
              <a:t>İzmir / Bozdağ</a:t>
            </a:r>
            <a:endParaRPr lang="tr-TR" sz="3600" b="1" u="sng" dirty="0"/>
          </a:p>
          <a:p>
            <a:pPr>
              <a:buNone/>
            </a:pPr>
            <a:r>
              <a:rPr lang="tr-TR" sz="3600" b="1" u="sng" dirty="0">
                <a:hlinkClick r:id="rId5"/>
              </a:rPr>
              <a:t>Bayburt/Kop Dağı</a:t>
            </a:r>
            <a:endParaRPr lang="tr-TR" sz="3600" b="1" u="sng" dirty="0"/>
          </a:p>
          <a:p>
            <a:pPr>
              <a:buNone/>
            </a:pPr>
            <a:r>
              <a:rPr lang="tr-TR" sz="3600" b="1" u="sng" dirty="0">
                <a:hlinkClick r:id="rId6"/>
              </a:rPr>
              <a:t>Kocaeli/</a:t>
            </a:r>
            <a:r>
              <a:rPr lang="tr-TR" sz="3600" b="1" u="sng" dirty="0" err="1">
                <a:hlinkClick r:id="rId6"/>
              </a:rPr>
              <a:t>Kartepe</a:t>
            </a:r>
            <a:endParaRPr lang="tr-TR" sz="3600" b="1" u="sng" dirty="0"/>
          </a:p>
          <a:p>
            <a:pPr>
              <a:buNone/>
            </a:pPr>
            <a:r>
              <a:rPr lang="tr-TR" sz="3600" b="1" u="sng" dirty="0">
                <a:hlinkClick r:id="rId7"/>
              </a:rPr>
              <a:t>Isparta / </a:t>
            </a:r>
            <a:r>
              <a:rPr lang="tr-TR" sz="3600" b="1" u="sng" dirty="0" err="1">
                <a:hlinkClick r:id="rId7"/>
              </a:rPr>
              <a:t>Davraz</a:t>
            </a:r>
            <a:endParaRPr lang="tr-TR" sz="3600" dirty="0"/>
          </a:p>
          <a:p>
            <a:pPr marL="0" indent="0" algn="just">
              <a:buNone/>
            </a:pPr>
            <a:endParaRPr lang="tr-TR" sz="3500" dirty="0"/>
          </a:p>
        </p:txBody>
      </p:sp>
    </p:spTree>
    <p:extLst>
      <p:ext uri="{BB962C8B-B14F-4D97-AF65-F5344CB8AC3E}">
        <p14:creationId xmlns:p14="http://schemas.microsoft.com/office/powerpoint/2010/main" val="1728751487"/>
      </p:ext>
    </p:extLst>
  </p:cSld>
  <p:clrMapOvr>
    <a:masterClrMapping/>
  </p:clrMapOvr>
</p:sld>
</file>

<file path=ppt/theme/theme1.xml><?xml version="1.0" encoding="utf-8"?>
<a:theme xmlns:a="http://schemas.openxmlformats.org/drawingml/2006/main" name="sunum_sablon">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184</TotalTime>
  <Words>259</Words>
  <Application>Microsoft Office PowerPoint</Application>
  <PresentationFormat>Ekran Gösterisi (4:3)</PresentationFormat>
  <Paragraphs>42</Paragraphs>
  <Slides>18</Slides>
  <Notes>0</Notes>
  <HiddenSlides>0</HiddenSlides>
  <MMClips>0</MMClips>
  <ScaleCrop>false</ScaleCrop>
  <HeadingPairs>
    <vt:vector size="4" baseType="variant">
      <vt:variant>
        <vt:lpstr>Tema</vt:lpstr>
      </vt:variant>
      <vt:variant>
        <vt:i4>1</vt:i4>
      </vt:variant>
      <vt:variant>
        <vt:lpstr>Slayt Başlıkları</vt:lpstr>
      </vt:variant>
      <vt:variant>
        <vt:i4>18</vt:i4>
      </vt:variant>
    </vt:vector>
  </HeadingPairs>
  <TitlesOfParts>
    <vt:vector size="19" baseType="lpstr">
      <vt:lpstr>sunum_sablon</vt:lpstr>
      <vt:lpstr>PowerPoint Sunusu</vt:lpstr>
      <vt:lpstr>TÜRK TARİHİNDE KAYAK SPORUNUN GELİŞİMİ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PRO2000</dc:creator>
  <cp:lastModifiedBy>PRO2000</cp:lastModifiedBy>
  <cp:revision>12</cp:revision>
  <cp:lastPrinted>1601-01-01T00:00:00Z</cp:lastPrinted>
  <dcterms:created xsi:type="dcterms:W3CDTF">2020-01-13T11:37:07Z</dcterms:created>
  <dcterms:modified xsi:type="dcterms:W3CDTF">2020-01-15T08:14:15Z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