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2DF21-244D-433B-AA45-A8E00363BA7D}" type="datetimeFigureOut">
              <a:rPr lang="tr-TR" smtClean="0"/>
              <a:t>15.01.2020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F2C98-A509-4341-AD78-C945D0675A2C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2DF21-244D-433B-AA45-A8E00363BA7D}" type="datetimeFigureOut">
              <a:rPr lang="tr-TR" smtClean="0"/>
              <a:t>15.01.2020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F2C98-A509-4341-AD78-C945D0675A2C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2DF21-244D-433B-AA45-A8E00363BA7D}" type="datetimeFigureOut">
              <a:rPr lang="tr-TR" smtClean="0"/>
              <a:t>15.01.2020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F2C98-A509-4341-AD78-C945D0675A2C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2DF21-244D-433B-AA45-A8E00363BA7D}" type="datetimeFigureOut">
              <a:rPr lang="tr-TR" smtClean="0"/>
              <a:t>15.01.2020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F2C98-A509-4341-AD78-C945D0675A2C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2DF21-244D-433B-AA45-A8E00363BA7D}" type="datetimeFigureOut">
              <a:rPr lang="tr-TR" smtClean="0"/>
              <a:t>15.01.2020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F2C98-A509-4341-AD78-C945D0675A2C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2DF21-244D-433B-AA45-A8E00363BA7D}" type="datetimeFigureOut">
              <a:rPr lang="tr-TR" smtClean="0"/>
              <a:t>15.01.2020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F2C98-A509-4341-AD78-C945D0675A2C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2DF21-244D-433B-AA45-A8E00363BA7D}" type="datetimeFigureOut">
              <a:rPr lang="tr-TR" smtClean="0"/>
              <a:t>15.01.2020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F2C98-A509-4341-AD78-C945D0675A2C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2DF21-244D-433B-AA45-A8E00363BA7D}" type="datetimeFigureOut">
              <a:rPr lang="tr-TR" smtClean="0"/>
              <a:t>15.01.2020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F2C98-A509-4341-AD78-C945D0675A2C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2DF21-244D-433B-AA45-A8E00363BA7D}" type="datetimeFigureOut">
              <a:rPr lang="tr-TR" smtClean="0"/>
              <a:t>15.01.2020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F2C98-A509-4341-AD78-C945D0675A2C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2DF21-244D-433B-AA45-A8E00363BA7D}" type="datetimeFigureOut">
              <a:rPr lang="tr-TR" smtClean="0"/>
              <a:t>15.01.2020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F2C98-A509-4341-AD78-C945D0675A2C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2DF21-244D-433B-AA45-A8E00363BA7D}" type="datetimeFigureOut">
              <a:rPr lang="tr-TR" smtClean="0"/>
              <a:t>15.01.2020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F2C98-A509-4341-AD78-C945D0675A2C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53112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DAA9AE-7A59-4A0A-BCC2-4C8E9B4CCE40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Başlık, Metin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5221EA-C70F-4279-984D-55B7B7C89FFE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Başlık, Metin ve Küçü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Küçük Resim Yer Tutucusu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endParaRPr lang="tr-TR" noProof="0" smtClean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7C80C8-178D-492B-86F2-D3265E70C1C1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42DF21-244D-433B-AA45-A8E00363BA7D}" type="datetimeFigureOut">
              <a:rPr lang="tr-TR" smtClean="0"/>
              <a:t>15.01.2020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2F2C98-A509-4341-AD78-C945D0675A2C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/>
              <a:t>KASLAR</a:t>
            </a:r>
            <a:endParaRPr lang="tr-TR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/>
              <a:t>OMUZ BÖLGESİ KASLARI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/>
            <a:r>
              <a:rPr lang="tr-TR" smtClean="0"/>
              <a:t>M. deltoideus ( n. axillaris)</a:t>
            </a:r>
          </a:p>
          <a:p>
            <a:pPr eaLnBrk="1" hangingPunct="1"/>
            <a:r>
              <a:rPr lang="tr-TR" smtClean="0"/>
              <a:t>M.supraspinatus ( n. suprascapularis )</a:t>
            </a:r>
          </a:p>
          <a:p>
            <a:pPr eaLnBrk="1" hangingPunct="1"/>
            <a:r>
              <a:rPr lang="tr-TR" smtClean="0"/>
              <a:t>M.infraspinatus ( n. suprascapularis )</a:t>
            </a:r>
          </a:p>
          <a:p>
            <a:pPr eaLnBrk="1" hangingPunct="1"/>
            <a:r>
              <a:rPr lang="tr-TR" smtClean="0"/>
              <a:t>M.teres minor ( n. axillaris)</a:t>
            </a:r>
          </a:p>
          <a:p>
            <a:pPr eaLnBrk="1" hangingPunct="1"/>
            <a:r>
              <a:rPr lang="tr-TR" smtClean="0"/>
              <a:t>M.teres major (nn.subscapulares)</a:t>
            </a:r>
          </a:p>
          <a:p>
            <a:pPr eaLnBrk="1" hangingPunct="1"/>
            <a:r>
              <a:rPr lang="tr-TR" smtClean="0"/>
              <a:t>M.subscapulares (nn.subscapulares)</a:t>
            </a:r>
          </a:p>
          <a:p>
            <a:pPr eaLnBrk="1" hangingPunct="1">
              <a:buFont typeface="Wingdings" pitchFamily="2" charset="2"/>
              <a:buNone/>
            </a:pPr>
            <a:endParaRPr lang="tr-TR" smtClean="0"/>
          </a:p>
          <a:p>
            <a:pPr eaLnBrk="1" hangingPunct="1"/>
            <a:endParaRPr lang="tr-TR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15" descr="0337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663575"/>
            <a:ext cx="8229600" cy="5081588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5" descr="0346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2166938" y="277813"/>
            <a:ext cx="4810125" cy="5853112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/>
              <a:t>ROTATOR CUFF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/>
            <a:r>
              <a:rPr lang="tr-TR" smtClean="0"/>
              <a:t>M.supraspinatus ( n. suprascapularis )</a:t>
            </a:r>
          </a:p>
          <a:p>
            <a:pPr eaLnBrk="1" hangingPunct="1"/>
            <a:r>
              <a:rPr lang="tr-TR" smtClean="0"/>
              <a:t>M.infraspinatus ( n. suprascapularis )</a:t>
            </a:r>
          </a:p>
          <a:p>
            <a:pPr eaLnBrk="1" hangingPunct="1"/>
            <a:r>
              <a:rPr lang="tr-TR" smtClean="0"/>
              <a:t>M.teres minor ( n. axillaris)</a:t>
            </a:r>
          </a:p>
          <a:p>
            <a:pPr eaLnBrk="1" hangingPunct="1"/>
            <a:r>
              <a:rPr lang="tr-TR" smtClean="0"/>
              <a:t>M.subscapulares (nn.subscapulares)</a:t>
            </a:r>
          </a:p>
          <a:p>
            <a:pPr eaLnBrk="1" hangingPunct="1">
              <a:buFont typeface="Wingdings" pitchFamily="2" charset="2"/>
              <a:buNone/>
            </a:pPr>
            <a:r>
              <a:rPr lang="tr-TR" smtClean="0"/>
              <a:t>* Caput humeri’yi cavitas glenoidalis’te tutmaya yardım eder.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sz="4000"/>
              <a:t>KOL KASLARI</a:t>
            </a:r>
            <a:br>
              <a:rPr lang="tr-TR" sz="4000"/>
            </a:br>
            <a:endParaRPr lang="tr-TR" sz="4000"/>
          </a:p>
        </p:txBody>
      </p:sp>
      <p:sp>
        <p:nvSpPr>
          <p:cNvPr id="4096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tr-TR" smtClean="0"/>
              <a:t> ÖN FASYAL KOMPARTMAN KASLARI:</a:t>
            </a:r>
          </a:p>
          <a:p>
            <a:pPr eaLnBrk="1" hangingPunct="1"/>
            <a:r>
              <a:rPr lang="tr-TR" smtClean="0"/>
              <a:t>M.biceps brachii</a:t>
            </a:r>
          </a:p>
          <a:p>
            <a:pPr eaLnBrk="1" hangingPunct="1"/>
            <a:r>
              <a:rPr lang="tr-TR" smtClean="0"/>
              <a:t>M.coracobrachialis</a:t>
            </a:r>
          </a:p>
          <a:p>
            <a:pPr eaLnBrk="1" hangingPunct="1"/>
            <a:r>
              <a:rPr lang="tr-TR" smtClean="0"/>
              <a:t>M.brachialis</a:t>
            </a:r>
          </a:p>
          <a:p>
            <a:pPr eaLnBrk="1" hangingPunct="1">
              <a:buFontTx/>
              <a:buChar char="•"/>
            </a:pPr>
            <a:r>
              <a:rPr lang="tr-TR" smtClean="0"/>
              <a:t>N.musculocutaneous</a:t>
            </a:r>
          </a:p>
          <a:p>
            <a:pPr eaLnBrk="1" hangingPunct="1">
              <a:buFontTx/>
              <a:buNone/>
            </a:pPr>
            <a:r>
              <a:rPr lang="tr-TR" smtClean="0"/>
              <a:t>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/>
              <a:t>KOL KASLARI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tr-TR" smtClean="0"/>
              <a:t>ARKA FASYAL KOMPARTMAN KASLARI:</a:t>
            </a:r>
          </a:p>
          <a:p>
            <a:pPr eaLnBrk="1" hangingPunct="1"/>
            <a:r>
              <a:rPr lang="tr-TR" smtClean="0"/>
              <a:t>M.triceps brachii (Caput longum, caput mediale ve caput laterale)</a:t>
            </a:r>
          </a:p>
          <a:p>
            <a:pPr eaLnBrk="1" hangingPunct="1">
              <a:buFont typeface="Wingdings" pitchFamily="2" charset="2"/>
              <a:buNone/>
            </a:pPr>
            <a:r>
              <a:rPr lang="tr-TR" smtClean="0"/>
              <a:t>* N.radialis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5" descr="0402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2087563" y="277813"/>
            <a:ext cx="4968875" cy="5853112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sz="4000"/>
              <a:t>OMUZ-KOL KAS FONKSİYONLARI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80000"/>
              </a:lnSpc>
            </a:pPr>
            <a:r>
              <a:rPr lang="tr-TR" smtClean="0"/>
              <a:t>M.deltoideus: Omuz eklemine abduksiyon, kola flexion ve iç rotasyon (Ön lifler); kola extension ve dış rotasyon (Arka lifler)</a:t>
            </a:r>
          </a:p>
          <a:p>
            <a:pPr eaLnBrk="1" hangingPunct="1">
              <a:lnSpc>
                <a:spcPct val="80000"/>
              </a:lnSpc>
            </a:pPr>
            <a:r>
              <a:rPr lang="tr-TR" smtClean="0"/>
              <a:t>M.supraspinatus: Kolun abduksiyonu</a:t>
            </a:r>
          </a:p>
          <a:p>
            <a:pPr eaLnBrk="1" hangingPunct="1">
              <a:lnSpc>
                <a:spcPct val="80000"/>
              </a:lnSpc>
            </a:pPr>
            <a:r>
              <a:rPr lang="tr-TR" smtClean="0"/>
              <a:t>M.infraspinatus: Kola dış rotasyon</a:t>
            </a:r>
          </a:p>
          <a:p>
            <a:pPr eaLnBrk="1" hangingPunct="1">
              <a:lnSpc>
                <a:spcPct val="80000"/>
              </a:lnSpc>
            </a:pPr>
            <a:r>
              <a:rPr lang="tr-TR" smtClean="0"/>
              <a:t>M.teres minor: Kola dış rotasyon</a:t>
            </a:r>
          </a:p>
          <a:p>
            <a:pPr eaLnBrk="1" hangingPunct="1">
              <a:lnSpc>
                <a:spcPct val="80000"/>
              </a:lnSpc>
            </a:pPr>
            <a:r>
              <a:rPr lang="tr-TR" smtClean="0"/>
              <a:t>M.teres major: Kola adduksiyon ve iç rotasyon</a:t>
            </a:r>
          </a:p>
          <a:p>
            <a:pPr eaLnBrk="1" hangingPunct="1">
              <a:lnSpc>
                <a:spcPct val="80000"/>
              </a:lnSpc>
            </a:pPr>
            <a:r>
              <a:rPr lang="tr-TR" smtClean="0"/>
              <a:t>M.subscapularis: Kola iç rotasyon</a:t>
            </a:r>
          </a:p>
          <a:p>
            <a:pPr eaLnBrk="1" hangingPunct="1">
              <a:lnSpc>
                <a:spcPct val="80000"/>
              </a:lnSpc>
            </a:pPr>
            <a:r>
              <a:rPr lang="tr-TR" smtClean="0"/>
              <a:t>M.biceps brachii: Ön kola supinasyon</a:t>
            </a:r>
          </a:p>
          <a:p>
            <a:pPr eaLnBrk="1" hangingPunct="1">
              <a:lnSpc>
                <a:spcPct val="80000"/>
              </a:lnSpc>
            </a:pPr>
            <a:r>
              <a:rPr lang="tr-TR" smtClean="0"/>
              <a:t>M.coracobrachialis: Kola flexion</a:t>
            </a:r>
          </a:p>
          <a:p>
            <a:pPr eaLnBrk="1" hangingPunct="1">
              <a:lnSpc>
                <a:spcPct val="80000"/>
              </a:lnSpc>
            </a:pPr>
            <a:r>
              <a:rPr lang="tr-TR" smtClean="0"/>
              <a:t>M.brachialis: Ön kola flexion</a:t>
            </a:r>
          </a:p>
          <a:p>
            <a:pPr eaLnBrk="1" hangingPunct="1">
              <a:lnSpc>
                <a:spcPct val="80000"/>
              </a:lnSpc>
            </a:pPr>
            <a:r>
              <a:rPr lang="tr-TR" smtClean="0"/>
              <a:t>M.triceps brachii: Ön kola extension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dirty="0" smtClean="0"/>
              <a:t>ÖN KOL KASLARI (</a:t>
            </a:r>
            <a:r>
              <a:rPr lang="tr-TR" dirty="0" err="1" smtClean="0"/>
              <a:t>ulnaris</a:t>
            </a:r>
            <a:r>
              <a:rPr lang="tr-TR" dirty="0" smtClean="0">
                <a:sym typeface="Wingdings" pitchFamily="2" charset="2"/>
              </a:rPr>
              <a:t></a:t>
            </a:r>
            <a:r>
              <a:rPr lang="tr-TR" dirty="0" err="1" smtClean="0">
                <a:sym typeface="Wingdings" pitchFamily="2" charset="2"/>
              </a:rPr>
              <a:t>adduksiyon</a:t>
            </a:r>
            <a:r>
              <a:rPr lang="tr-TR" dirty="0" smtClean="0">
                <a:sym typeface="Wingdings" pitchFamily="2" charset="2"/>
              </a:rPr>
              <a:t>, </a:t>
            </a:r>
            <a:r>
              <a:rPr lang="tr-TR" dirty="0" err="1" smtClean="0">
                <a:sym typeface="Wingdings" pitchFamily="2" charset="2"/>
              </a:rPr>
              <a:t>radialis</a:t>
            </a:r>
            <a:r>
              <a:rPr lang="tr-TR" dirty="0" smtClean="0">
                <a:sym typeface="Wingdings" pitchFamily="2" charset="2"/>
              </a:rPr>
              <a:t></a:t>
            </a:r>
            <a:r>
              <a:rPr lang="tr-TR" dirty="0" err="1" smtClean="0">
                <a:sym typeface="Wingdings" pitchFamily="2" charset="2"/>
              </a:rPr>
              <a:t>abduksiyon</a:t>
            </a:r>
            <a:r>
              <a:rPr lang="tr-TR" dirty="0" smtClean="0">
                <a:sym typeface="Wingdings" pitchFamily="2" charset="2"/>
              </a:rPr>
              <a:t>)</a:t>
            </a:r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625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tr-TR" b="1" dirty="0" smtClean="0"/>
              <a:t>ÖN KOL ÖN BÖLGE KASLARI: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tr-TR" b="1" dirty="0" err="1" smtClean="0"/>
              <a:t>Yüzeyel</a:t>
            </a:r>
            <a:r>
              <a:rPr lang="tr-TR" b="1" dirty="0" smtClean="0"/>
              <a:t> tabaka: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tr-TR" b="1" dirty="0" smtClean="0"/>
              <a:t>-</a:t>
            </a:r>
            <a:r>
              <a:rPr lang="tr-TR" dirty="0" err="1" smtClean="0"/>
              <a:t>M.flexor</a:t>
            </a:r>
            <a:r>
              <a:rPr lang="tr-TR" dirty="0" smtClean="0"/>
              <a:t> </a:t>
            </a:r>
            <a:r>
              <a:rPr lang="tr-TR" dirty="0" err="1" smtClean="0"/>
              <a:t>carpi</a:t>
            </a:r>
            <a:r>
              <a:rPr lang="tr-TR" dirty="0" smtClean="0"/>
              <a:t> </a:t>
            </a:r>
            <a:r>
              <a:rPr lang="tr-TR" dirty="0" err="1" smtClean="0"/>
              <a:t>radialis</a:t>
            </a:r>
            <a:r>
              <a:rPr lang="tr-TR" dirty="0" smtClean="0"/>
              <a:t> (ele </a:t>
            </a:r>
            <a:r>
              <a:rPr lang="tr-TR" dirty="0" err="1" smtClean="0"/>
              <a:t>fleksiyon</a:t>
            </a:r>
            <a:r>
              <a:rPr lang="tr-TR" dirty="0" smtClean="0"/>
              <a:t> ve </a:t>
            </a:r>
            <a:r>
              <a:rPr lang="tr-TR" dirty="0" err="1" smtClean="0"/>
              <a:t>abduksiyon</a:t>
            </a:r>
            <a:r>
              <a:rPr lang="tr-TR" dirty="0" smtClean="0"/>
              <a:t>)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tr-TR" dirty="0" smtClean="0"/>
              <a:t>-</a:t>
            </a:r>
            <a:r>
              <a:rPr lang="tr-TR" dirty="0" err="1" smtClean="0"/>
              <a:t>M.flexor</a:t>
            </a:r>
            <a:r>
              <a:rPr lang="tr-TR" dirty="0" smtClean="0"/>
              <a:t> </a:t>
            </a:r>
            <a:r>
              <a:rPr lang="tr-TR" dirty="0" err="1" smtClean="0"/>
              <a:t>carpi</a:t>
            </a:r>
            <a:r>
              <a:rPr lang="tr-TR" dirty="0" smtClean="0"/>
              <a:t> </a:t>
            </a:r>
            <a:r>
              <a:rPr lang="tr-TR" dirty="0" err="1" smtClean="0"/>
              <a:t>ulnaris</a:t>
            </a:r>
            <a:r>
              <a:rPr lang="tr-TR" dirty="0" smtClean="0"/>
              <a:t> (ele </a:t>
            </a:r>
            <a:r>
              <a:rPr lang="tr-TR" dirty="0" err="1" smtClean="0"/>
              <a:t>fleksiyon</a:t>
            </a:r>
            <a:r>
              <a:rPr lang="tr-TR" dirty="0" smtClean="0"/>
              <a:t> ve </a:t>
            </a:r>
            <a:r>
              <a:rPr lang="tr-TR" dirty="0" err="1" smtClean="0"/>
              <a:t>adduksiyon</a:t>
            </a:r>
            <a:r>
              <a:rPr lang="tr-TR" dirty="0" smtClean="0"/>
              <a:t>)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tr-TR" dirty="0" smtClean="0"/>
              <a:t>-</a:t>
            </a:r>
            <a:r>
              <a:rPr lang="tr-TR" dirty="0" err="1" smtClean="0"/>
              <a:t>M.palmaris</a:t>
            </a:r>
            <a:r>
              <a:rPr lang="tr-TR" dirty="0" smtClean="0"/>
              <a:t> </a:t>
            </a:r>
            <a:r>
              <a:rPr lang="tr-TR" dirty="0" err="1" smtClean="0"/>
              <a:t>longus</a:t>
            </a:r>
            <a:r>
              <a:rPr lang="tr-TR" dirty="0" smtClean="0"/>
              <a:t> (ele </a:t>
            </a:r>
            <a:r>
              <a:rPr lang="tr-TR" dirty="0" err="1" smtClean="0"/>
              <a:t>fleksiyon</a:t>
            </a:r>
            <a:r>
              <a:rPr lang="tr-TR" dirty="0" smtClean="0"/>
              <a:t>)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tr-TR" dirty="0" smtClean="0"/>
              <a:t>-</a:t>
            </a:r>
            <a:r>
              <a:rPr lang="tr-TR" dirty="0" err="1" smtClean="0"/>
              <a:t>M.pronotor</a:t>
            </a:r>
            <a:r>
              <a:rPr lang="tr-TR" dirty="0" smtClean="0"/>
              <a:t> teres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tr-TR" dirty="0" smtClean="0"/>
              <a:t>-</a:t>
            </a:r>
            <a:r>
              <a:rPr lang="tr-TR" dirty="0" err="1" smtClean="0"/>
              <a:t>M.flexor</a:t>
            </a:r>
            <a:r>
              <a:rPr lang="tr-TR" dirty="0" smtClean="0"/>
              <a:t> </a:t>
            </a:r>
            <a:r>
              <a:rPr lang="tr-TR" dirty="0" err="1" smtClean="0"/>
              <a:t>digitorum</a:t>
            </a:r>
            <a:r>
              <a:rPr lang="tr-TR" dirty="0" smtClean="0"/>
              <a:t> </a:t>
            </a:r>
            <a:r>
              <a:rPr lang="tr-TR" dirty="0" err="1" smtClean="0"/>
              <a:t>superficialis</a:t>
            </a:r>
            <a:endParaRPr lang="tr-TR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tr-TR" b="1" dirty="0" smtClean="0"/>
              <a:t>Derin tabaka: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tr-TR" dirty="0" smtClean="0"/>
              <a:t>-</a:t>
            </a:r>
            <a:r>
              <a:rPr lang="tr-TR" dirty="0" err="1" smtClean="0"/>
              <a:t>M.flexor</a:t>
            </a:r>
            <a:r>
              <a:rPr lang="tr-TR" dirty="0" smtClean="0"/>
              <a:t> </a:t>
            </a:r>
            <a:r>
              <a:rPr lang="tr-TR" dirty="0" err="1" smtClean="0"/>
              <a:t>digitorum</a:t>
            </a:r>
            <a:r>
              <a:rPr lang="tr-TR" dirty="0" smtClean="0"/>
              <a:t> </a:t>
            </a:r>
            <a:r>
              <a:rPr lang="tr-TR" dirty="0" err="1" smtClean="0"/>
              <a:t>profundus</a:t>
            </a:r>
            <a:endParaRPr lang="tr-TR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tr-TR" dirty="0" smtClean="0"/>
              <a:t>-</a:t>
            </a:r>
            <a:r>
              <a:rPr lang="tr-TR" dirty="0" err="1" smtClean="0"/>
              <a:t>M.flexor</a:t>
            </a:r>
            <a:r>
              <a:rPr lang="tr-TR" dirty="0" smtClean="0"/>
              <a:t> </a:t>
            </a:r>
            <a:r>
              <a:rPr lang="tr-TR" dirty="0" err="1" smtClean="0"/>
              <a:t>pollicis</a:t>
            </a:r>
            <a:r>
              <a:rPr lang="tr-TR" dirty="0" smtClean="0"/>
              <a:t> </a:t>
            </a:r>
            <a:r>
              <a:rPr lang="tr-TR" dirty="0" err="1" smtClean="0"/>
              <a:t>longus</a:t>
            </a:r>
            <a:endParaRPr lang="tr-TR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tr-TR" dirty="0" smtClean="0"/>
              <a:t>-</a:t>
            </a:r>
            <a:r>
              <a:rPr lang="tr-TR" dirty="0" err="1" smtClean="0"/>
              <a:t>M.pronator</a:t>
            </a:r>
            <a:r>
              <a:rPr lang="tr-TR" dirty="0" smtClean="0"/>
              <a:t> </a:t>
            </a:r>
            <a:r>
              <a:rPr lang="tr-TR" dirty="0" err="1" smtClean="0"/>
              <a:t>quadratus</a:t>
            </a:r>
            <a:endParaRPr lang="tr-TR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tr-TR" b="1" dirty="0"/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4270375" y="1600200"/>
            <a:ext cx="4117975" cy="4572000"/>
          </a:xfrm>
        </p:spPr>
        <p:txBody>
          <a:bodyPr>
            <a:normAutofit fontScale="625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tr-TR" b="1" dirty="0" smtClean="0"/>
              <a:t>ÖN KOL ARKA BÖLGE KASLARI: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tr-TR" b="1" dirty="0" err="1" smtClean="0"/>
              <a:t>Yüzeyel</a:t>
            </a:r>
            <a:r>
              <a:rPr lang="tr-TR" b="1" dirty="0" smtClean="0"/>
              <a:t> tabaka: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tr-TR" dirty="0" smtClean="0"/>
              <a:t>-</a:t>
            </a:r>
            <a:r>
              <a:rPr lang="tr-TR" dirty="0" err="1" smtClean="0"/>
              <a:t>M.brachioradialis</a:t>
            </a:r>
            <a:r>
              <a:rPr lang="tr-TR" dirty="0" smtClean="0"/>
              <a:t> (ön kol </a:t>
            </a:r>
            <a:r>
              <a:rPr lang="tr-TR" dirty="0" err="1" smtClean="0"/>
              <a:t>fleksiyon</a:t>
            </a:r>
            <a:r>
              <a:rPr lang="tr-TR" dirty="0" smtClean="0"/>
              <a:t> ve </a:t>
            </a:r>
            <a:r>
              <a:rPr lang="tr-TR" dirty="0" err="1" smtClean="0"/>
              <a:t>ekstensiyonuna</a:t>
            </a:r>
            <a:r>
              <a:rPr lang="tr-TR" dirty="0" smtClean="0"/>
              <a:t> güç katar ama elde!)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tr-TR" dirty="0" smtClean="0"/>
              <a:t>-</a:t>
            </a:r>
            <a:r>
              <a:rPr lang="tr-TR" dirty="0" err="1" smtClean="0"/>
              <a:t>M.extensor</a:t>
            </a:r>
            <a:r>
              <a:rPr lang="tr-TR" dirty="0" smtClean="0"/>
              <a:t> </a:t>
            </a:r>
            <a:r>
              <a:rPr lang="tr-TR" dirty="0" err="1" smtClean="0"/>
              <a:t>carpi</a:t>
            </a:r>
            <a:r>
              <a:rPr lang="tr-TR" dirty="0" smtClean="0"/>
              <a:t> </a:t>
            </a:r>
            <a:r>
              <a:rPr lang="tr-TR" dirty="0" err="1" smtClean="0"/>
              <a:t>radialis</a:t>
            </a:r>
            <a:r>
              <a:rPr lang="tr-TR" dirty="0" smtClean="0"/>
              <a:t> </a:t>
            </a:r>
            <a:r>
              <a:rPr lang="tr-TR" dirty="0" err="1" smtClean="0"/>
              <a:t>longus</a:t>
            </a:r>
            <a:r>
              <a:rPr lang="tr-TR" dirty="0" smtClean="0"/>
              <a:t> (ele </a:t>
            </a:r>
            <a:r>
              <a:rPr lang="tr-TR" dirty="0" err="1" smtClean="0"/>
              <a:t>ekstensiyon</a:t>
            </a:r>
            <a:r>
              <a:rPr lang="tr-TR" dirty="0" smtClean="0"/>
              <a:t> ve </a:t>
            </a:r>
            <a:r>
              <a:rPr lang="tr-TR" dirty="0" err="1" smtClean="0"/>
              <a:t>abduksiyon</a:t>
            </a:r>
            <a:r>
              <a:rPr lang="tr-TR" dirty="0" smtClean="0"/>
              <a:t>)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tr-TR" dirty="0" smtClean="0"/>
              <a:t>-</a:t>
            </a:r>
            <a:r>
              <a:rPr lang="tr-TR" dirty="0" err="1" smtClean="0"/>
              <a:t>M.extensor</a:t>
            </a:r>
            <a:r>
              <a:rPr lang="tr-TR" dirty="0" smtClean="0"/>
              <a:t> </a:t>
            </a:r>
            <a:r>
              <a:rPr lang="tr-TR" dirty="0" err="1" smtClean="0"/>
              <a:t>carpi</a:t>
            </a:r>
            <a:r>
              <a:rPr lang="tr-TR" dirty="0" smtClean="0"/>
              <a:t> </a:t>
            </a:r>
            <a:r>
              <a:rPr lang="tr-TR" dirty="0" err="1" smtClean="0"/>
              <a:t>radialis</a:t>
            </a:r>
            <a:r>
              <a:rPr lang="tr-TR" dirty="0" smtClean="0"/>
              <a:t> </a:t>
            </a:r>
            <a:r>
              <a:rPr lang="tr-TR" dirty="0" err="1" smtClean="0"/>
              <a:t>brevis</a:t>
            </a:r>
            <a:endParaRPr lang="tr-TR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tr-TR" dirty="0" smtClean="0"/>
              <a:t>-</a:t>
            </a:r>
            <a:r>
              <a:rPr lang="tr-TR" dirty="0" err="1" smtClean="0"/>
              <a:t>M.extensor</a:t>
            </a:r>
            <a:r>
              <a:rPr lang="tr-TR" dirty="0" smtClean="0"/>
              <a:t> </a:t>
            </a:r>
            <a:r>
              <a:rPr lang="tr-TR" dirty="0" err="1" smtClean="0"/>
              <a:t>digitorum</a:t>
            </a:r>
            <a:endParaRPr lang="tr-TR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tr-TR" dirty="0" smtClean="0"/>
              <a:t>-</a:t>
            </a:r>
            <a:r>
              <a:rPr lang="tr-TR" dirty="0" err="1" smtClean="0"/>
              <a:t>M.extensor</a:t>
            </a:r>
            <a:r>
              <a:rPr lang="tr-TR" dirty="0" smtClean="0"/>
              <a:t> </a:t>
            </a:r>
            <a:r>
              <a:rPr lang="tr-TR" dirty="0" err="1" smtClean="0"/>
              <a:t>digiti</a:t>
            </a:r>
            <a:r>
              <a:rPr lang="tr-TR" dirty="0" smtClean="0"/>
              <a:t> minimi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tr-TR" dirty="0" smtClean="0"/>
              <a:t>-</a:t>
            </a:r>
            <a:r>
              <a:rPr lang="tr-TR" dirty="0" err="1" smtClean="0"/>
              <a:t>M.extensor</a:t>
            </a:r>
            <a:r>
              <a:rPr lang="tr-TR" dirty="0" smtClean="0"/>
              <a:t> </a:t>
            </a:r>
            <a:r>
              <a:rPr lang="tr-TR" dirty="0" err="1" smtClean="0"/>
              <a:t>carpi</a:t>
            </a:r>
            <a:r>
              <a:rPr lang="tr-TR" dirty="0" smtClean="0"/>
              <a:t> </a:t>
            </a:r>
            <a:r>
              <a:rPr lang="tr-TR" dirty="0" err="1" smtClean="0"/>
              <a:t>ulnaris</a:t>
            </a:r>
            <a:endParaRPr lang="tr-TR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tr-TR" b="1" dirty="0" smtClean="0"/>
              <a:t>Derin tabaka: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tr-TR" dirty="0" smtClean="0"/>
              <a:t>-</a:t>
            </a:r>
            <a:r>
              <a:rPr lang="tr-TR" dirty="0" err="1" smtClean="0"/>
              <a:t>M.abductor</a:t>
            </a:r>
            <a:r>
              <a:rPr lang="tr-TR" dirty="0" smtClean="0"/>
              <a:t> </a:t>
            </a:r>
            <a:r>
              <a:rPr lang="tr-TR" dirty="0" err="1" smtClean="0"/>
              <a:t>pollicis</a:t>
            </a:r>
            <a:r>
              <a:rPr lang="tr-TR" dirty="0" smtClean="0"/>
              <a:t> </a:t>
            </a:r>
            <a:r>
              <a:rPr lang="tr-TR" dirty="0" err="1" smtClean="0"/>
              <a:t>longus</a:t>
            </a:r>
            <a:endParaRPr lang="tr-TR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tr-TR" dirty="0" smtClean="0"/>
              <a:t>-</a:t>
            </a:r>
            <a:r>
              <a:rPr lang="tr-TR" dirty="0" err="1" smtClean="0"/>
              <a:t>M.extensor</a:t>
            </a:r>
            <a:r>
              <a:rPr lang="tr-TR" dirty="0" smtClean="0"/>
              <a:t> </a:t>
            </a:r>
            <a:r>
              <a:rPr lang="tr-TR" dirty="0" err="1" smtClean="0"/>
              <a:t>pollicis</a:t>
            </a:r>
            <a:r>
              <a:rPr lang="tr-TR" dirty="0" smtClean="0"/>
              <a:t> </a:t>
            </a:r>
            <a:r>
              <a:rPr lang="tr-TR" dirty="0" err="1" smtClean="0"/>
              <a:t>longus</a:t>
            </a:r>
            <a:endParaRPr lang="tr-TR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tr-TR" dirty="0" smtClean="0"/>
              <a:t>-</a:t>
            </a:r>
            <a:r>
              <a:rPr lang="tr-TR" dirty="0" err="1" smtClean="0"/>
              <a:t>M.extensor</a:t>
            </a:r>
            <a:r>
              <a:rPr lang="tr-TR" dirty="0" smtClean="0"/>
              <a:t> </a:t>
            </a:r>
            <a:r>
              <a:rPr lang="tr-TR" dirty="0" err="1" smtClean="0"/>
              <a:t>pollicis</a:t>
            </a:r>
            <a:r>
              <a:rPr lang="tr-TR" dirty="0" smtClean="0"/>
              <a:t> </a:t>
            </a:r>
            <a:r>
              <a:rPr lang="tr-TR" dirty="0" err="1" smtClean="0"/>
              <a:t>brevis</a:t>
            </a:r>
            <a:endParaRPr lang="tr-TR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tr-TR" dirty="0" smtClean="0"/>
              <a:t>-</a:t>
            </a:r>
            <a:r>
              <a:rPr lang="tr-TR" dirty="0" err="1" smtClean="0"/>
              <a:t>M.extensor</a:t>
            </a:r>
            <a:r>
              <a:rPr lang="tr-TR" dirty="0" smtClean="0"/>
              <a:t> </a:t>
            </a:r>
            <a:r>
              <a:rPr lang="tr-TR" dirty="0" err="1" smtClean="0"/>
              <a:t>indicis</a:t>
            </a:r>
            <a:endParaRPr lang="tr-TR" dirty="0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E:\ANATOMY\SOBOTTA ATLAS OF HUMAN ANATOMY\SOBOTTA-1-Slayt\035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244475"/>
            <a:ext cx="4440237" cy="6497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7" name="Picture 3" descr="E:\ANATOMY\SOBOTTA ATLAS OF HUMAN ANATOMY\SOBOTTA-1-Slayt\035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14850" y="476250"/>
            <a:ext cx="4356100" cy="5976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E:\ANATOMY\SOBOTTA ATLAS OF HUMAN ANATOMY\SOBOTTA-1-Slayt\035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452438"/>
            <a:ext cx="3962400" cy="6072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1" name="Picture 3" descr="E:\ANATOMY\SOBOTTA ATLAS OF HUMAN ANATOMY\SOBOTTA-1-Slayt\035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1638" y="476250"/>
            <a:ext cx="4540250" cy="6021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dirty="0" smtClean="0"/>
              <a:t>Fossa </a:t>
            </a:r>
            <a:r>
              <a:rPr lang="tr-TR" dirty="0" err="1" smtClean="0"/>
              <a:t>cubiti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tr-TR" dirty="0" err="1" smtClean="0"/>
              <a:t>Medialde</a:t>
            </a:r>
            <a:r>
              <a:rPr lang="tr-TR" dirty="0" smtClean="0"/>
              <a:t>: </a:t>
            </a:r>
            <a:r>
              <a:rPr lang="tr-TR" dirty="0" err="1" smtClean="0"/>
              <a:t>m.pronotor</a:t>
            </a:r>
            <a:r>
              <a:rPr lang="tr-TR" dirty="0" smtClean="0"/>
              <a:t> teres </a:t>
            </a:r>
            <a:r>
              <a:rPr lang="tr-TR" dirty="0" err="1" smtClean="0"/>
              <a:t>lateral</a:t>
            </a:r>
            <a:r>
              <a:rPr lang="tr-TR" dirty="0" smtClean="0"/>
              <a:t> kenarı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tr-TR" dirty="0" err="1" smtClean="0"/>
              <a:t>Lateralde</a:t>
            </a:r>
            <a:r>
              <a:rPr lang="tr-TR" dirty="0" smtClean="0"/>
              <a:t>: </a:t>
            </a:r>
            <a:r>
              <a:rPr lang="tr-TR" dirty="0" err="1" smtClean="0"/>
              <a:t>m.brachioradialis</a:t>
            </a:r>
            <a:r>
              <a:rPr lang="tr-TR" dirty="0" smtClean="0"/>
              <a:t> </a:t>
            </a:r>
            <a:r>
              <a:rPr lang="tr-TR" dirty="0" err="1" smtClean="0"/>
              <a:t>medial</a:t>
            </a:r>
            <a:r>
              <a:rPr lang="tr-TR" dirty="0" smtClean="0"/>
              <a:t> kenarı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tr-TR" dirty="0" smtClean="0"/>
              <a:t>Tabanı:</a:t>
            </a:r>
            <a:r>
              <a:rPr lang="tr-TR" dirty="0" err="1" smtClean="0"/>
              <a:t>humerus</a:t>
            </a:r>
            <a:r>
              <a:rPr lang="tr-TR" dirty="0" smtClean="0"/>
              <a:t> </a:t>
            </a:r>
            <a:r>
              <a:rPr lang="tr-TR" dirty="0" err="1" smtClean="0"/>
              <a:t>epikondilleri</a:t>
            </a:r>
            <a:r>
              <a:rPr lang="tr-TR" dirty="0" smtClean="0"/>
              <a:t> arası çizilen hayali çizgi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tr-TR" dirty="0" smtClean="0"/>
              <a:t>İçinde: n.</a:t>
            </a:r>
            <a:r>
              <a:rPr lang="tr-TR" dirty="0" err="1" smtClean="0"/>
              <a:t>medianus</a:t>
            </a:r>
            <a:endParaRPr lang="tr-TR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tr-TR" dirty="0" smtClean="0"/>
              <a:t>               a.</a:t>
            </a:r>
            <a:r>
              <a:rPr lang="tr-TR" dirty="0" err="1" smtClean="0"/>
              <a:t>brachialis</a:t>
            </a:r>
            <a:r>
              <a:rPr lang="tr-TR" dirty="0" smtClean="0"/>
              <a:t> ve uç dalları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tr-TR" dirty="0" smtClean="0"/>
              <a:t>               </a:t>
            </a:r>
            <a:r>
              <a:rPr lang="tr-TR" dirty="0" err="1" smtClean="0"/>
              <a:t>m.biceps</a:t>
            </a:r>
            <a:r>
              <a:rPr lang="tr-TR" dirty="0" smtClean="0"/>
              <a:t> </a:t>
            </a:r>
            <a:r>
              <a:rPr lang="tr-TR" dirty="0" err="1" smtClean="0"/>
              <a:t>brachii</a:t>
            </a:r>
            <a:r>
              <a:rPr lang="tr-TR" dirty="0" smtClean="0"/>
              <a:t> </a:t>
            </a:r>
            <a:r>
              <a:rPr lang="tr-TR" dirty="0" err="1" smtClean="0"/>
              <a:t>tendonu</a:t>
            </a:r>
            <a:endParaRPr lang="tr-TR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tr-TR" dirty="0" smtClean="0"/>
              <a:t>               n.</a:t>
            </a:r>
            <a:r>
              <a:rPr lang="tr-TR" dirty="0" err="1" smtClean="0"/>
              <a:t>radialis</a:t>
            </a:r>
            <a:endParaRPr lang="tr-TR" dirty="0"/>
          </a:p>
        </p:txBody>
      </p:sp>
      <p:pic>
        <p:nvPicPr>
          <p:cNvPr id="49156" name="Picture 3" descr="E:\ANATOMY\SOBOTTA ATLAS OF HUMAN ANATOMY\SOBOTTA-1-Slayt\035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79838" y="115888"/>
            <a:ext cx="2592387" cy="343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7" name="Picture 5" descr="E:\ANATOMY\SOBOTTA ATLAS OF HUMAN ANATOMY\SOBOTTA-1-Slayt\0411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500563" y="3644900"/>
            <a:ext cx="3657600" cy="3044825"/>
          </a:xfr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dirty="0" smtClean="0"/>
              <a:t>El bileğindeki </a:t>
            </a:r>
            <a:r>
              <a:rPr lang="tr-TR" dirty="0" err="1" smtClean="0"/>
              <a:t>retinakulumlar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tr-TR" b="1" dirty="0" err="1" smtClean="0"/>
              <a:t>Retinaculum</a:t>
            </a:r>
            <a:r>
              <a:rPr lang="tr-TR" b="1" dirty="0" smtClean="0"/>
              <a:t> </a:t>
            </a:r>
            <a:r>
              <a:rPr lang="tr-TR" b="1" dirty="0" err="1" smtClean="0"/>
              <a:t>musculorum</a:t>
            </a:r>
            <a:r>
              <a:rPr lang="tr-TR" b="1" dirty="0" smtClean="0"/>
              <a:t> </a:t>
            </a:r>
            <a:r>
              <a:rPr lang="tr-TR" b="1" dirty="0" err="1" smtClean="0"/>
              <a:t>flexorum</a:t>
            </a:r>
            <a:endParaRPr lang="tr-TR" b="1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tr-TR" dirty="0" smtClean="0"/>
              <a:t>-</a:t>
            </a:r>
            <a:r>
              <a:rPr lang="tr-TR" dirty="0" err="1" smtClean="0"/>
              <a:t>Aponeurosis</a:t>
            </a:r>
            <a:r>
              <a:rPr lang="tr-TR" dirty="0" smtClean="0"/>
              <a:t> </a:t>
            </a:r>
            <a:r>
              <a:rPr lang="tr-TR" dirty="0" err="1" smtClean="0"/>
              <a:t>palmaris</a:t>
            </a:r>
            <a:r>
              <a:rPr lang="tr-TR" dirty="0" smtClean="0"/>
              <a:t> ile devam eder.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tr-TR" dirty="0" smtClean="0"/>
              <a:t>-Önünden geçen oluşumlar: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tr-TR" dirty="0" smtClean="0"/>
              <a:t>  </a:t>
            </a:r>
            <a:r>
              <a:rPr lang="tr-TR" dirty="0" err="1" smtClean="0"/>
              <a:t>M.palmaris</a:t>
            </a:r>
            <a:r>
              <a:rPr lang="tr-TR" dirty="0" smtClean="0"/>
              <a:t> </a:t>
            </a:r>
            <a:r>
              <a:rPr lang="tr-TR" dirty="0" err="1" smtClean="0"/>
              <a:t>longus</a:t>
            </a:r>
            <a:r>
              <a:rPr lang="tr-TR" dirty="0" smtClean="0"/>
              <a:t> </a:t>
            </a:r>
            <a:r>
              <a:rPr lang="tr-TR" dirty="0" err="1" smtClean="0"/>
              <a:t>tendonu</a:t>
            </a:r>
            <a:endParaRPr lang="tr-TR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tr-TR" dirty="0" smtClean="0"/>
              <a:t>  A.,v.</a:t>
            </a:r>
            <a:r>
              <a:rPr lang="tr-TR" dirty="0" err="1" smtClean="0"/>
              <a:t>ulnaris</a:t>
            </a:r>
            <a:endParaRPr lang="tr-TR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tr-TR" dirty="0" smtClean="0"/>
              <a:t>  N.</a:t>
            </a:r>
            <a:r>
              <a:rPr lang="tr-TR" dirty="0" err="1" smtClean="0"/>
              <a:t>ulnaris</a:t>
            </a:r>
            <a:endParaRPr lang="tr-TR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tr-TR" dirty="0" smtClean="0"/>
              <a:t>-Altından geçen oluşumlar: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tr-TR" dirty="0" smtClean="0"/>
              <a:t>  N.</a:t>
            </a:r>
            <a:r>
              <a:rPr lang="tr-TR" dirty="0" err="1" smtClean="0"/>
              <a:t>medianus</a:t>
            </a:r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2"/>
          </p:nvPr>
        </p:nvSpPr>
        <p:spPr>
          <a:xfrm>
            <a:off x="4270375" y="1600200"/>
            <a:ext cx="4478338" cy="892175"/>
          </a:xfrm>
        </p:spPr>
        <p:txBody>
          <a:bodyPr>
            <a:normAutofit fontScale="92500"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tr-TR" b="1" dirty="0" err="1" smtClean="0"/>
              <a:t>Retinaculum</a:t>
            </a:r>
            <a:r>
              <a:rPr lang="tr-TR" b="1" dirty="0" smtClean="0"/>
              <a:t> </a:t>
            </a:r>
            <a:r>
              <a:rPr lang="tr-TR" b="1" dirty="0" err="1" smtClean="0"/>
              <a:t>musculorum</a:t>
            </a:r>
            <a:r>
              <a:rPr lang="tr-TR" b="1" dirty="0" smtClean="0"/>
              <a:t> </a:t>
            </a:r>
            <a:r>
              <a:rPr lang="tr-TR" b="1" dirty="0" err="1" smtClean="0"/>
              <a:t>extensorum</a:t>
            </a:r>
            <a:endParaRPr lang="tr-TR" b="1" dirty="0"/>
          </a:p>
        </p:txBody>
      </p:sp>
      <p:pic>
        <p:nvPicPr>
          <p:cNvPr id="50181" name="Picture 5" descr="E:\ANATOMY\SOBOTTA ATLAS OF HUMAN ANATOMY\SOBOTTA-1-Slayt\041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67175" y="2349500"/>
            <a:ext cx="4537075" cy="371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E:\ANATOMY\SOBOTTA ATLAS OF HUMAN ANATOMY\SOBOTTA-1-Slayt\036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115888"/>
            <a:ext cx="3097213" cy="353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3" name="Picture 3" descr="E:\ANATOMY\SOBOTTA ATLAS OF HUMAN ANATOMY\SOBOTTA-1-Slayt\036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3675063"/>
            <a:ext cx="2590800" cy="306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4" name="Picture 4" descr="E:\ANATOMY\SOBOTTA ATLAS OF HUMAN ANATOMY\SOBOTTA-1-Slayt\037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4875" y="476250"/>
            <a:ext cx="3535363" cy="32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5" name="Picture 5" descr="E:\ANATOMY\SOBOTTA ATLAS OF HUMAN ANATOMY\SOBOTTA-1-Slayt\0416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48263" y="3644900"/>
            <a:ext cx="2673350" cy="309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smtClean="0"/>
              <a:t>GÖVDE KASLARI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endParaRPr lang="tr-T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smtClean="0"/>
              <a:t>GÖVDE KASLARI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362200"/>
            <a:ext cx="8229600" cy="3768725"/>
          </a:xfrm>
        </p:spPr>
        <p:txBody>
          <a:bodyPr/>
          <a:lstStyle/>
          <a:p>
            <a:pPr eaLnBrk="1" hangingPunct="1">
              <a:defRPr/>
            </a:pPr>
            <a:r>
              <a:rPr lang="tr-TR" smtClean="0"/>
              <a:t>Mm.dorsi (SIRT KASLARI)</a:t>
            </a:r>
          </a:p>
          <a:p>
            <a:pPr eaLnBrk="1" hangingPunct="1">
              <a:defRPr/>
            </a:pPr>
            <a:r>
              <a:rPr lang="tr-TR" smtClean="0"/>
              <a:t>Mm.thoracis (GÖĞÜS KASLARI)</a:t>
            </a:r>
          </a:p>
          <a:p>
            <a:pPr eaLnBrk="1" hangingPunct="1">
              <a:defRPr/>
            </a:pPr>
            <a:r>
              <a:rPr lang="tr-TR" smtClean="0"/>
              <a:t>Mm.abdominis (KARIN KASLARI)</a:t>
            </a:r>
          </a:p>
          <a:p>
            <a:pPr eaLnBrk="1" hangingPunct="1">
              <a:defRPr/>
            </a:pPr>
            <a:r>
              <a:rPr lang="tr-TR" smtClean="0"/>
              <a:t>Pelvik Çıkışı Kapatan Kaslar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smtClean="0"/>
              <a:t>YÜZEYEL SIRT KASLARI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smtClean="0"/>
              <a:t>Omuz kemeri ve kola tutunan kaslar:</a:t>
            </a:r>
          </a:p>
          <a:p>
            <a:pPr lvl="1" eaLnBrk="1" hangingPunct="1">
              <a:defRPr/>
            </a:pPr>
            <a:r>
              <a:rPr lang="tr-TR" smtClean="0"/>
              <a:t>M.trapezius</a:t>
            </a:r>
          </a:p>
          <a:p>
            <a:pPr lvl="1" eaLnBrk="1" hangingPunct="1">
              <a:defRPr/>
            </a:pPr>
            <a:r>
              <a:rPr lang="tr-TR" smtClean="0"/>
              <a:t>M.latissimus dorsi</a:t>
            </a:r>
          </a:p>
          <a:p>
            <a:pPr lvl="1" eaLnBrk="1" hangingPunct="1">
              <a:defRPr/>
            </a:pPr>
            <a:r>
              <a:rPr lang="tr-TR" smtClean="0"/>
              <a:t>M.levator scapulae</a:t>
            </a:r>
          </a:p>
          <a:p>
            <a:pPr lvl="1" eaLnBrk="1" hangingPunct="1">
              <a:defRPr/>
            </a:pPr>
            <a:r>
              <a:rPr lang="tr-TR" smtClean="0"/>
              <a:t>Mm.rhomboidei</a:t>
            </a:r>
          </a:p>
          <a:p>
            <a:pPr eaLnBrk="1" hangingPunct="1">
              <a:defRPr/>
            </a:pPr>
            <a:r>
              <a:rPr lang="tr-TR" smtClean="0"/>
              <a:t>Kostalara tutunan kaslar:</a:t>
            </a:r>
          </a:p>
          <a:p>
            <a:pPr lvl="1" eaLnBrk="1" hangingPunct="1">
              <a:defRPr/>
            </a:pPr>
            <a:r>
              <a:rPr lang="tr-TR" smtClean="0"/>
              <a:t>M.serratus posterior superior</a:t>
            </a:r>
          </a:p>
          <a:p>
            <a:pPr lvl="1" eaLnBrk="1" hangingPunct="1">
              <a:defRPr/>
            </a:pPr>
            <a:r>
              <a:rPr lang="tr-TR" smtClean="0"/>
              <a:t>M.serratus posterior inferior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tr-TR" sz="4000" smtClean="0"/>
              <a:t>YÜZEYEL SIRT KASLARI</a:t>
            </a:r>
            <a:br>
              <a:rPr lang="tr-TR" sz="4000" smtClean="0"/>
            </a:br>
            <a:r>
              <a:rPr lang="tr-TR" sz="4000" smtClean="0"/>
              <a:t>M.TRAPEZIUS</a:t>
            </a:r>
          </a:p>
        </p:txBody>
      </p:sp>
      <p:sp>
        <p:nvSpPr>
          <p:cNvPr id="32772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724400" cy="4953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tr-TR" sz="2800" smtClean="0"/>
              <a:t>Sırtın üst yarısı ile enseyi sarar.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tr-TR" sz="2400" smtClean="0"/>
              <a:t>Pars ascendens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tr-TR" sz="2400" smtClean="0"/>
              <a:t>Pars transversa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tr-TR" sz="2400" smtClean="0"/>
              <a:t>Pars descendens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tr-TR" sz="2800" smtClean="0"/>
              <a:t>Os occipitale, lig.nuchae, C7-T12 omurların proc.spinosus’larından başlar.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tr-TR" sz="2800" smtClean="0"/>
              <a:t>Clavicula, acromion, spina scapulae’da sonlanır.</a:t>
            </a:r>
          </a:p>
        </p:txBody>
      </p:sp>
      <p:pic>
        <p:nvPicPr>
          <p:cNvPr id="7172" name="Picture 6" descr="163"/>
          <p:cNvPicPr>
            <a:picLocks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500688" y="1676400"/>
            <a:ext cx="2935287" cy="4648200"/>
          </a:xfrm>
          <a:noFill/>
        </p:spPr>
      </p:pic>
      <p:sp>
        <p:nvSpPr>
          <p:cNvPr id="32775" name="Line 7"/>
          <p:cNvSpPr>
            <a:spLocks noChangeShapeType="1"/>
          </p:cNvSpPr>
          <p:nvPr/>
        </p:nvSpPr>
        <p:spPr bwMode="auto">
          <a:xfrm>
            <a:off x="7239000" y="1981200"/>
            <a:ext cx="0" cy="8382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tr-TR" sz="4000" smtClean="0"/>
              <a:t>YÜZEYEL SIRT KASLARI</a:t>
            </a:r>
            <a:br>
              <a:rPr lang="tr-TR" sz="4000" smtClean="0"/>
            </a:br>
            <a:r>
              <a:rPr lang="tr-TR" sz="4000" smtClean="0"/>
              <a:t>M.LATISSIMUS DORSI</a:t>
            </a:r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sz="2400" smtClean="0"/>
              <a:t>Son 6 torakal ve tüm lumbal omurların proc.spinosuslarından başlar.</a:t>
            </a:r>
          </a:p>
          <a:p>
            <a:pPr eaLnBrk="1" hangingPunct="1">
              <a:defRPr/>
            </a:pPr>
            <a:r>
              <a:rPr lang="tr-TR" sz="2400" smtClean="0"/>
              <a:t>Crista tuberculi minoris humeri’de sonlanır.</a:t>
            </a:r>
          </a:p>
          <a:p>
            <a:pPr eaLnBrk="1" hangingPunct="1">
              <a:defRPr/>
            </a:pPr>
            <a:r>
              <a:rPr lang="tr-TR" sz="2400" smtClean="0"/>
              <a:t>Omuzu aşağı ve arkaya çeker, kola adduksiyon ve iç rotasyon yaptırır.</a:t>
            </a:r>
          </a:p>
          <a:p>
            <a:pPr eaLnBrk="1" hangingPunct="1">
              <a:defRPr/>
            </a:pPr>
            <a:r>
              <a:rPr lang="tr-TR" sz="2400" smtClean="0"/>
              <a:t>Siniri: n.thoracodorsalis</a:t>
            </a:r>
          </a:p>
        </p:txBody>
      </p:sp>
      <p:pic>
        <p:nvPicPr>
          <p:cNvPr id="9220" name="Picture 6" descr="0752"/>
          <p:cNvPicPr>
            <a:picLocks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676775" y="1600200"/>
            <a:ext cx="3979863" cy="4530725"/>
          </a:xfrm>
          <a:noFill/>
        </p:spPr>
      </p:pic>
      <p:sp>
        <p:nvSpPr>
          <p:cNvPr id="38919" name="Line 7"/>
          <p:cNvSpPr>
            <a:spLocks noChangeShapeType="1"/>
          </p:cNvSpPr>
          <p:nvPr/>
        </p:nvSpPr>
        <p:spPr bwMode="auto">
          <a:xfrm>
            <a:off x="6172200" y="3505200"/>
            <a:ext cx="0" cy="8382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9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9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tr-TR" sz="4000" smtClean="0"/>
              <a:t>YÜZEYEL SIRT KASLARI</a:t>
            </a:r>
            <a:br>
              <a:rPr lang="tr-TR" sz="4000" smtClean="0"/>
            </a:br>
            <a:r>
              <a:rPr lang="tr-TR" sz="3200" smtClean="0"/>
              <a:t>M.RHOMBOIDEUS MAJOR VE MINOR</a:t>
            </a:r>
          </a:p>
        </p:txBody>
      </p:sp>
      <p:sp>
        <p:nvSpPr>
          <p:cNvPr id="40964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5720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tr-TR" sz="2800" smtClean="0"/>
              <a:t>Lig.nuchae, C7-T5 omurların proc.spinosus’larından başlar.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tr-TR" sz="2800" smtClean="0"/>
              <a:t>Scapulae’nın içyan kenarında sonlanır.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tr-TR" sz="2800" smtClean="0"/>
              <a:t>Scapulae’yı yukarı ve içyana çeker (skapuler adduksiyon).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tr-TR" sz="2800" smtClean="0"/>
              <a:t>Siniri: n.dorsalis scapulae</a:t>
            </a:r>
          </a:p>
        </p:txBody>
      </p:sp>
      <p:pic>
        <p:nvPicPr>
          <p:cNvPr id="10244" name="Picture 8" descr="0753"/>
          <p:cNvPicPr>
            <a:picLocks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138738" y="1600200"/>
            <a:ext cx="3852862" cy="4530725"/>
          </a:xfrm>
          <a:noFill/>
        </p:spPr>
      </p:pic>
      <p:sp>
        <p:nvSpPr>
          <p:cNvPr id="40969" name="Line 9"/>
          <p:cNvSpPr>
            <a:spLocks noChangeShapeType="1"/>
          </p:cNvSpPr>
          <p:nvPr/>
        </p:nvSpPr>
        <p:spPr bwMode="auto">
          <a:xfrm>
            <a:off x="7239000" y="2286000"/>
            <a:ext cx="0" cy="8382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tr-TR" sz="4000" smtClean="0"/>
              <a:t>YÜZEYEL SIRT KASLARI</a:t>
            </a:r>
            <a:br>
              <a:rPr lang="tr-TR" sz="4000" smtClean="0"/>
            </a:br>
            <a:r>
              <a:rPr lang="tr-TR" sz="4000" smtClean="0"/>
              <a:t>M.LEVATOR SCAPULAE</a:t>
            </a:r>
          </a:p>
        </p:txBody>
      </p:sp>
      <p:sp>
        <p:nvSpPr>
          <p:cNvPr id="43012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sz="2400" smtClean="0"/>
              <a:t>İlk 4 cervical omurun proc.transversus’larından başlar.</a:t>
            </a:r>
          </a:p>
          <a:p>
            <a:pPr eaLnBrk="1" hangingPunct="1">
              <a:defRPr/>
            </a:pPr>
            <a:r>
              <a:rPr lang="tr-TR" sz="2400" smtClean="0"/>
              <a:t>Scapula iç kenarının üst bölümü ve üst köşesinde sonlanır.</a:t>
            </a:r>
          </a:p>
          <a:p>
            <a:pPr eaLnBrk="1" hangingPunct="1">
              <a:defRPr/>
            </a:pPr>
            <a:r>
              <a:rPr lang="tr-TR" sz="2400" smtClean="0"/>
              <a:t>Scapulae’yı yukarı çeker ve boynu dışyana eğer.</a:t>
            </a:r>
          </a:p>
          <a:p>
            <a:pPr eaLnBrk="1" hangingPunct="1">
              <a:defRPr/>
            </a:pPr>
            <a:r>
              <a:rPr lang="tr-TR" sz="2400" smtClean="0"/>
              <a:t>Siniri: n.dorsalis scapulae</a:t>
            </a:r>
          </a:p>
        </p:txBody>
      </p:sp>
      <p:pic>
        <p:nvPicPr>
          <p:cNvPr id="11268" name="Picture 6" descr="0756"/>
          <p:cNvPicPr>
            <a:picLocks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722813" y="1600200"/>
            <a:ext cx="3887787" cy="4530725"/>
          </a:xfrm>
          <a:noFill/>
        </p:spPr>
      </p:pic>
      <p:sp>
        <p:nvSpPr>
          <p:cNvPr id="43015" name="Line 7"/>
          <p:cNvSpPr>
            <a:spLocks noChangeShapeType="1"/>
          </p:cNvSpPr>
          <p:nvPr/>
        </p:nvSpPr>
        <p:spPr bwMode="auto">
          <a:xfrm>
            <a:off x="7010400" y="1828800"/>
            <a:ext cx="0" cy="8382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0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0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smtClean="0"/>
              <a:t>DERİN SIRT KASLARI</a:t>
            </a:r>
          </a:p>
        </p:txBody>
      </p:sp>
      <p:sp>
        <p:nvSpPr>
          <p:cNvPr id="49158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smtClean="0"/>
              <a:t>Omurgayı hareket ettiren intrinsik kaslar proc.spinosus’ların iki yanında longitudinal olarak yerleşmişlerdir.</a:t>
            </a:r>
          </a:p>
          <a:p>
            <a:pPr eaLnBrk="1" hangingPunct="1">
              <a:defRPr/>
            </a:pPr>
            <a:r>
              <a:rPr lang="tr-TR" smtClean="0"/>
              <a:t>Asıl sırt kasları niteliğindedirler.</a:t>
            </a:r>
          </a:p>
          <a:p>
            <a:pPr eaLnBrk="1" hangingPunct="1">
              <a:defRPr/>
            </a:pPr>
            <a:r>
              <a:rPr lang="tr-TR" smtClean="0"/>
              <a:t>OTOKTON SIRT KASLARI olarak adlandırılırlar.</a:t>
            </a:r>
          </a:p>
        </p:txBody>
      </p:sp>
      <p:pic>
        <p:nvPicPr>
          <p:cNvPr id="13316" name="Picture 9" descr="16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62800" y="2667000"/>
            <a:ext cx="1871663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smtClean="0"/>
              <a:t>DERİN SIRT KASLARI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marL="609600" indent="-609600" eaLnBrk="1" hangingPunct="1">
              <a:buFont typeface="Wingdings" pitchFamily="2" charset="2"/>
              <a:buAutoNum type="arabicPeriod"/>
              <a:defRPr/>
            </a:pPr>
            <a:r>
              <a:rPr lang="tr-TR" sz="2800" smtClean="0"/>
              <a:t>Mm.splenii</a:t>
            </a:r>
          </a:p>
          <a:p>
            <a:pPr marL="609600" indent="-609600" eaLnBrk="1" hangingPunct="1">
              <a:buFont typeface="Wingdings" pitchFamily="2" charset="2"/>
              <a:buAutoNum type="arabicPeriod"/>
              <a:defRPr/>
            </a:pPr>
            <a:r>
              <a:rPr lang="tr-TR" sz="2800" smtClean="0"/>
              <a:t>Otokton Sırt Kasları</a:t>
            </a:r>
          </a:p>
          <a:p>
            <a:pPr marL="990600" lvl="1" indent="-533400" eaLnBrk="1" hangingPunct="1">
              <a:defRPr/>
            </a:pPr>
            <a:r>
              <a:rPr lang="tr-TR" sz="2400" smtClean="0"/>
              <a:t>Transversokostal</a:t>
            </a:r>
          </a:p>
          <a:p>
            <a:pPr marL="990600" lvl="1" indent="-533400" eaLnBrk="1" hangingPunct="1">
              <a:defRPr/>
            </a:pPr>
            <a:r>
              <a:rPr lang="tr-TR" sz="2400" smtClean="0"/>
              <a:t>Transversospinal </a:t>
            </a:r>
          </a:p>
          <a:p>
            <a:pPr marL="609600" indent="-609600" eaLnBrk="1" hangingPunct="1">
              <a:buFont typeface="Wingdings" pitchFamily="2" charset="2"/>
              <a:buAutoNum type="arabicPeriod"/>
              <a:defRPr/>
            </a:pPr>
            <a:r>
              <a:rPr lang="tr-TR" sz="2800" smtClean="0"/>
              <a:t>Ventral orijinli derin sırt kasları</a:t>
            </a:r>
          </a:p>
        </p:txBody>
      </p:sp>
      <p:pic>
        <p:nvPicPr>
          <p:cNvPr id="14340" name="Picture 11" descr="161"/>
          <p:cNvPicPr>
            <a:picLocks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786438" y="1965325"/>
            <a:ext cx="1762125" cy="380047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8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smtClean="0"/>
              <a:t>GÖĞÜS KASLARI</a:t>
            </a:r>
          </a:p>
        </p:txBody>
      </p:sp>
      <p:sp>
        <p:nvSpPr>
          <p:cNvPr id="8806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886200"/>
            <a:ext cx="5562600" cy="1752600"/>
          </a:xfrm>
        </p:spPr>
        <p:txBody>
          <a:bodyPr/>
          <a:lstStyle/>
          <a:p>
            <a:pPr algn="l" eaLnBrk="1" hangingPunct="1">
              <a:defRPr/>
            </a:pPr>
            <a:r>
              <a:rPr lang="tr-TR" smtClean="0"/>
              <a:t>1. Üst ekstremite ile ilgili </a:t>
            </a:r>
          </a:p>
          <a:p>
            <a:pPr algn="l" eaLnBrk="1" hangingPunct="1">
              <a:defRPr/>
            </a:pPr>
            <a:r>
              <a:rPr lang="tr-TR" smtClean="0"/>
              <a:t>2. Otokton göğüs kasları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tr-TR" sz="4000" smtClean="0"/>
              <a:t>GÖĞÜS KASLARI</a:t>
            </a:r>
            <a:br>
              <a:rPr lang="tr-TR" sz="4000" smtClean="0"/>
            </a:br>
            <a:r>
              <a:rPr lang="tr-TR" sz="4000" smtClean="0"/>
              <a:t> Üst ekstremite ile ilgili olanlar</a:t>
            </a:r>
          </a:p>
        </p:txBody>
      </p:sp>
      <p:sp>
        <p:nvSpPr>
          <p:cNvPr id="90116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tr-TR" sz="2000" smtClean="0"/>
              <a:t>M.pectoralis major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tr-TR" sz="1800" smtClean="0"/>
              <a:t>Kola abduksiyon ve iç rotasyon. Yardımcı inspirator.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tr-TR" sz="1800" smtClean="0"/>
              <a:t>N.pectoralis lat-med.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tr-TR" sz="2000" smtClean="0"/>
              <a:t>M.pectoralis minor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tr-TR" sz="1800" smtClean="0"/>
              <a:t>Scapula’ya protraksiyon ve depresyon yaptırır. Yardımcı inspirator.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tr-TR" sz="1800" smtClean="0"/>
              <a:t>N.pectoralis lat-med.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tr-TR" sz="2000" smtClean="0"/>
              <a:t>M.subclavius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tr-TR" sz="1800" smtClean="0"/>
              <a:t>Clavicula’yı stabilize eder.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tr-TR" sz="2000" smtClean="0"/>
              <a:t>M.serratus anterior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tr-TR" sz="1800" smtClean="0"/>
              <a:t>Scapula’yı öne çeker, scapular abduksiyon ve yukarıya rotasyon yaptırır. Kolun 90</a:t>
            </a:r>
          </a:p>
        </p:txBody>
      </p:sp>
      <p:pic>
        <p:nvPicPr>
          <p:cNvPr id="29700" name="Picture 6" descr="0793"/>
          <p:cNvPicPr>
            <a:picLocks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049838" y="1600200"/>
            <a:ext cx="4017962" cy="453072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40" name="Rectangle 8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tr-TR" sz="4000" smtClean="0"/>
              <a:t>GÖĞÜS KASLARI</a:t>
            </a:r>
            <a:br>
              <a:rPr lang="tr-TR" sz="4000" smtClean="0"/>
            </a:br>
            <a:r>
              <a:rPr lang="tr-TR" sz="4000" smtClean="0"/>
              <a:t> Üst ekstremite ile ilgili olanlar</a:t>
            </a:r>
          </a:p>
        </p:txBody>
      </p:sp>
      <p:pic>
        <p:nvPicPr>
          <p:cNvPr id="30723" name="Picture 4" descr="0793"/>
          <p:cNvPicPr>
            <a:picLocks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04800" y="1600200"/>
            <a:ext cx="4017963" cy="4530725"/>
          </a:xfrm>
          <a:noFill/>
        </p:spPr>
      </p:pic>
      <p:pic>
        <p:nvPicPr>
          <p:cNvPr id="30724" name="Picture 7" descr="0794"/>
          <p:cNvPicPr>
            <a:picLocks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267200" y="2216150"/>
            <a:ext cx="4724400" cy="314642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tr-TR" sz="4000" smtClean="0"/>
              <a:t>ASIL GÖĞÜS KASLARI</a:t>
            </a:r>
            <a:br>
              <a:rPr lang="tr-TR" sz="4000" smtClean="0"/>
            </a:br>
            <a:r>
              <a:rPr lang="tr-TR" sz="4000" smtClean="0"/>
              <a:t> Otokton Göğüs Kasları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419600" cy="4530725"/>
          </a:xfrm>
        </p:spPr>
        <p:txBody>
          <a:bodyPr/>
          <a:lstStyle/>
          <a:p>
            <a:pPr eaLnBrk="1" hangingPunct="1">
              <a:defRPr/>
            </a:pPr>
            <a:r>
              <a:rPr lang="tr-TR" sz="2800" smtClean="0"/>
              <a:t>M.intercostalis intimi</a:t>
            </a:r>
          </a:p>
          <a:p>
            <a:pPr eaLnBrk="1" hangingPunct="1">
              <a:defRPr/>
            </a:pPr>
            <a:r>
              <a:rPr lang="tr-TR" sz="2800" smtClean="0"/>
              <a:t>M.transversus thoracis (m.sternocostalis)</a:t>
            </a:r>
          </a:p>
          <a:p>
            <a:pPr eaLnBrk="1" hangingPunct="1">
              <a:defRPr/>
            </a:pPr>
            <a:r>
              <a:rPr lang="tr-TR" sz="2800" smtClean="0"/>
              <a:t>M.subcostalis</a:t>
            </a:r>
          </a:p>
          <a:p>
            <a:pPr lvl="1" eaLnBrk="1" hangingPunct="1">
              <a:defRPr/>
            </a:pPr>
            <a:r>
              <a:rPr lang="tr-TR" sz="2400" smtClean="0"/>
              <a:t>Ekspirasyona yardım ederler.</a:t>
            </a:r>
          </a:p>
        </p:txBody>
      </p:sp>
      <p:pic>
        <p:nvPicPr>
          <p:cNvPr id="33796" name="Picture 5" descr="176"/>
          <p:cNvPicPr>
            <a:picLocks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876800" y="1981200"/>
            <a:ext cx="4038600" cy="3800475"/>
          </a:xfrm>
          <a:noFill/>
        </p:spPr>
      </p:pic>
      <p:sp>
        <p:nvSpPr>
          <p:cNvPr id="106502" name="Line 6"/>
          <p:cNvSpPr>
            <a:spLocks noChangeShapeType="1"/>
          </p:cNvSpPr>
          <p:nvPr/>
        </p:nvSpPr>
        <p:spPr bwMode="auto">
          <a:xfrm flipH="1">
            <a:off x="7162800" y="4572000"/>
            <a:ext cx="914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r-TR"/>
          </a:p>
        </p:txBody>
      </p:sp>
      <p:sp>
        <p:nvSpPr>
          <p:cNvPr id="106504" name="Line 8"/>
          <p:cNvSpPr>
            <a:spLocks noChangeShapeType="1"/>
          </p:cNvSpPr>
          <p:nvPr/>
        </p:nvSpPr>
        <p:spPr bwMode="auto">
          <a:xfrm flipH="1">
            <a:off x="7239000" y="4114800"/>
            <a:ext cx="914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65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65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65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65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502" grpId="0" animBg="1"/>
      <p:bldP spid="10650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4"/>
          <p:cNvPicPr>
            <a:picLocks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1047750"/>
            <a:ext cx="8229600" cy="4311650"/>
          </a:xfrm>
          <a:noFill/>
        </p:spPr>
      </p:pic>
      <p:sp>
        <p:nvSpPr>
          <p:cNvPr id="111623" name="Line 7"/>
          <p:cNvSpPr>
            <a:spLocks noChangeShapeType="1"/>
          </p:cNvSpPr>
          <p:nvPr/>
        </p:nvSpPr>
        <p:spPr bwMode="auto">
          <a:xfrm flipH="1">
            <a:off x="4038600" y="2590800"/>
            <a:ext cx="0" cy="9144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2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smtClean="0"/>
              <a:t>DIAPHRAGMA</a:t>
            </a:r>
          </a:p>
        </p:txBody>
      </p:sp>
      <p:sp>
        <p:nvSpPr>
          <p:cNvPr id="117764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sz="2400" smtClean="0"/>
              <a:t>Göğüs ve karın boşluklarını birbirinden ayırır.</a:t>
            </a:r>
          </a:p>
          <a:p>
            <a:pPr eaLnBrk="1" hangingPunct="1">
              <a:defRPr/>
            </a:pPr>
            <a:r>
              <a:rPr lang="tr-TR" sz="2400" smtClean="0"/>
              <a:t>Solunumun temel kasıdır. (İNSPİRASYON)</a:t>
            </a:r>
          </a:p>
          <a:p>
            <a:pPr eaLnBrk="1" hangingPunct="1">
              <a:defRPr/>
            </a:pPr>
            <a:r>
              <a:rPr lang="tr-TR" sz="2400" smtClean="0"/>
              <a:t>Centrum tendineum</a:t>
            </a:r>
          </a:p>
          <a:p>
            <a:pPr eaLnBrk="1" hangingPunct="1">
              <a:defRPr/>
            </a:pPr>
            <a:r>
              <a:rPr lang="tr-TR" sz="2400" smtClean="0"/>
              <a:t>Pars costalis</a:t>
            </a:r>
          </a:p>
          <a:p>
            <a:pPr eaLnBrk="1" hangingPunct="1">
              <a:defRPr/>
            </a:pPr>
            <a:r>
              <a:rPr lang="tr-TR" sz="2400" smtClean="0"/>
              <a:t>Pars sternalis</a:t>
            </a:r>
          </a:p>
          <a:p>
            <a:pPr eaLnBrk="1" hangingPunct="1">
              <a:defRPr/>
            </a:pPr>
            <a:r>
              <a:rPr lang="tr-TR" sz="2400" smtClean="0"/>
              <a:t>Pars lumbalis</a:t>
            </a:r>
          </a:p>
          <a:p>
            <a:pPr lvl="1" eaLnBrk="1" hangingPunct="1">
              <a:defRPr/>
            </a:pPr>
            <a:r>
              <a:rPr lang="tr-TR" sz="2000" smtClean="0"/>
              <a:t>Crus dextrum</a:t>
            </a:r>
          </a:p>
          <a:p>
            <a:pPr lvl="1" eaLnBrk="1" hangingPunct="1">
              <a:defRPr/>
            </a:pPr>
            <a:r>
              <a:rPr lang="tr-TR" sz="2000" smtClean="0"/>
              <a:t>Crus sinistrum</a:t>
            </a:r>
          </a:p>
        </p:txBody>
      </p:sp>
      <p:pic>
        <p:nvPicPr>
          <p:cNvPr id="37892" name="Picture 8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795838" y="2070100"/>
            <a:ext cx="3743325" cy="35909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5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smtClean="0"/>
              <a:t>DIAPHRAGMA</a:t>
            </a:r>
          </a:p>
        </p:txBody>
      </p:sp>
      <p:sp>
        <p:nvSpPr>
          <p:cNvPr id="119816" name="Rectangle 8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lvl="1" eaLnBrk="1" hangingPunct="1">
              <a:lnSpc>
                <a:spcPct val="90000"/>
              </a:lnSpc>
              <a:defRPr/>
            </a:pPr>
            <a:r>
              <a:rPr lang="tr-TR" sz="2400" smtClean="0"/>
              <a:t>Hiatus aorticus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tr-TR" sz="2400" smtClean="0"/>
              <a:t>Hiatus oesophageus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tr-TR" sz="2400" smtClean="0"/>
              <a:t>Foramen venae cavae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tr-TR" sz="2800" smtClean="0"/>
              <a:t>Siniri: n.phrenicus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tr-TR" sz="2800" smtClean="0"/>
              <a:t>Kasıldığında merkezi (centrum tendineum) aşağıya iner ve kubbesi düzleşir. Böylece toraks hacmi ve vertikal uzunluğu artar (İnspirasyon)</a:t>
            </a:r>
          </a:p>
        </p:txBody>
      </p:sp>
      <p:pic>
        <p:nvPicPr>
          <p:cNvPr id="38916" name="Picture 10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795838" y="2070100"/>
            <a:ext cx="3743325" cy="35909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smtClean="0"/>
              <a:t>SOLUNUM KASLARI</a:t>
            </a:r>
          </a:p>
        </p:txBody>
      </p:sp>
      <p:sp>
        <p:nvSpPr>
          <p:cNvPr id="128005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sz="2400" smtClean="0"/>
              <a:t>İNSPİRASYON</a:t>
            </a:r>
          </a:p>
          <a:p>
            <a:pPr lvl="1" eaLnBrk="1" hangingPunct="1">
              <a:defRPr/>
            </a:pPr>
            <a:r>
              <a:rPr lang="tr-TR" sz="2000" smtClean="0"/>
              <a:t>Diaphragma</a:t>
            </a:r>
          </a:p>
          <a:p>
            <a:pPr lvl="1" eaLnBrk="1" hangingPunct="1">
              <a:defRPr/>
            </a:pPr>
            <a:r>
              <a:rPr lang="tr-TR" sz="2000" smtClean="0"/>
              <a:t>Mm.intercostales externi</a:t>
            </a:r>
          </a:p>
          <a:p>
            <a:pPr lvl="1" eaLnBrk="1" hangingPunct="1">
              <a:defRPr/>
            </a:pPr>
            <a:r>
              <a:rPr lang="tr-TR" sz="2000" smtClean="0"/>
              <a:t>Mm.scaleni</a:t>
            </a:r>
          </a:p>
          <a:p>
            <a:pPr lvl="1" eaLnBrk="1" hangingPunct="1">
              <a:defRPr/>
            </a:pPr>
            <a:r>
              <a:rPr lang="tr-TR" sz="2000" smtClean="0"/>
              <a:t>M.serratus posterior superior</a:t>
            </a:r>
          </a:p>
          <a:p>
            <a:pPr lvl="1" eaLnBrk="1" hangingPunct="1">
              <a:defRPr/>
            </a:pPr>
            <a:r>
              <a:rPr lang="tr-TR" sz="2000" smtClean="0"/>
              <a:t>Mm.levatores costarum</a:t>
            </a:r>
          </a:p>
          <a:p>
            <a:pPr lvl="1" eaLnBrk="1" hangingPunct="1">
              <a:defRPr/>
            </a:pPr>
            <a:r>
              <a:rPr lang="tr-TR" sz="2000" smtClean="0"/>
              <a:t>M.sternocleidomastoideus</a:t>
            </a:r>
          </a:p>
          <a:p>
            <a:pPr lvl="1" eaLnBrk="1" hangingPunct="1">
              <a:defRPr/>
            </a:pPr>
            <a:r>
              <a:rPr lang="tr-TR" sz="2000" smtClean="0"/>
              <a:t>M.pectoralis major-minor</a:t>
            </a:r>
          </a:p>
          <a:p>
            <a:pPr lvl="1" eaLnBrk="1" hangingPunct="1">
              <a:defRPr/>
            </a:pPr>
            <a:r>
              <a:rPr lang="tr-TR" sz="2000" smtClean="0"/>
              <a:t>M.serratus anterior</a:t>
            </a:r>
          </a:p>
          <a:p>
            <a:pPr lvl="1" eaLnBrk="1" hangingPunct="1">
              <a:defRPr/>
            </a:pPr>
            <a:r>
              <a:rPr lang="tr-TR" sz="2000" smtClean="0"/>
              <a:t>M.quadratus lumborum</a:t>
            </a:r>
          </a:p>
        </p:txBody>
      </p:sp>
      <p:sp>
        <p:nvSpPr>
          <p:cNvPr id="128006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sz="2400" smtClean="0"/>
              <a:t>EKSPİRASYON</a:t>
            </a:r>
          </a:p>
          <a:p>
            <a:pPr lvl="1" eaLnBrk="1" hangingPunct="1">
              <a:defRPr/>
            </a:pPr>
            <a:r>
              <a:rPr lang="tr-TR" sz="2000" smtClean="0"/>
              <a:t>Mm.intercostales interni</a:t>
            </a:r>
          </a:p>
          <a:p>
            <a:pPr lvl="1" eaLnBrk="1" hangingPunct="1">
              <a:defRPr/>
            </a:pPr>
            <a:r>
              <a:rPr lang="tr-TR" sz="2000" smtClean="0"/>
              <a:t>M.serratus posterior inferior</a:t>
            </a:r>
          </a:p>
          <a:p>
            <a:pPr lvl="1" eaLnBrk="1" hangingPunct="1">
              <a:defRPr/>
            </a:pPr>
            <a:r>
              <a:rPr lang="tr-TR" sz="2000" smtClean="0"/>
              <a:t>M.subcostalis</a:t>
            </a:r>
          </a:p>
          <a:p>
            <a:pPr lvl="1" eaLnBrk="1" hangingPunct="1">
              <a:defRPr/>
            </a:pPr>
            <a:r>
              <a:rPr lang="tr-TR" sz="2000" smtClean="0"/>
              <a:t>Karın anterolateral duvarı kasları</a:t>
            </a:r>
          </a:p>
          <a:p>
            <a:pPr lvl="1" eaLnBrk="1" hangingPunct="1">
              <a:defRPr/>
            </a:pPr>
            <a:r>
              <a:rPr lang="tr-TR" sz="2000" smtClean="0"/>
              <a:t>Göğüs duvarı iç yüz kasları</a:t>
            </a:r>
          </a:p>
          <a:p>
            <a:pPr lvl="2" eaLnBrk="1" hangingPunct="1">
              <a:defRPr/>
            </a:pPr>
            <a:r>
              <a:rPr lang="tr-TR" sz="1800" smtClean="0"/>
              <a:t>Mm.intercostaes intimi</a:t>
            </a:r>
          </a:p>
          <a:p>
            <a:pPr lvl="2" eaLnBrk="1" hangingPunct="1">
              <a:defRPr/>
            </a:pPr>
            <a:r>
              <a:rPr lang="tr-TR" sz="1800" smtClean="0"/>
              <a:t>M.transversus thoracis</a:t>
            </a:r>
          </a:p>
          <a:p>
            <a:pPr lvl="2" eaLnBrk="1" hangingPunct="1">
              <a:defRPr/>
            </a:pPr>
            <a:r>
              <a:rPr lang="tr-TR" sz="1800" smtClean="0"/>
              <a:t>M.subcostalis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4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smtClean="0"/>
              <a:t>KARIN KASLARI</a:t>
            </a:r>
          </a:p>
        </p:txBody>
      </p:sp>
      <p:sp>
        <p:nvSpPr>
          <p:cNvPr id="13312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2667000" y="3657600"/>
            <a:ext cx="5943600" cy="1752600"/>
          </a:xfrm>
        </p:spPr>
        <p:txBody>
          <a:bodyPr/>
          <a:lstStyle/>
          <a:p>
            <a:pPr algn="l" eaLnBrk="1" hangingPunct="1">
              <a:defRPr/>
            </a:pPr>
            <a:r>
              <a:rPr lang="tr-TR" smtClean="0"/>
              <a:t>1. Anterolateral Karın Kasları</a:t>
            </a:r>
          </a:p>
          <a:p>
            <a:pPr algn="l" eaLnBrk="1" hangingPunct="1">
              <a:defRPr/>
            </a:pPr>
            <a:r>
              <a:rPr lang="tr-TR" smtClean="0"/>
              <a:t>2. Anterior Karın Kasları</a:t>
            </a:r>
          </a:p>
          <a:p>
            <a:pPr algn="l" eaLnBrk="1" hangingPunct="1">
              <a:defRPr/>
            </a:pPr>
            <a:r>
              <a:rPr lang="tr-TR" smtClean="0"/>
              <a:t>3. Posterior Karın Kasları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smtClean="0"/>
              <a:t>KARIN KASLARI</a:t>
            </a:r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600200"/>
            <a:ext cx="7620000" cy="2819400"/>
          </a:xfrm>
        </p:spPr>
        <p:txBody>
          <a:bodyPr/>
          <a:lstStyle/>
          <a:p>
            <a:pPr eaLnBrk="1" hangingPunct="1">
              <a:defRPr/>
            </a:pPr>
            <a:r>
              <a:rPr lang="tr-TR" smtClean="0"/>
              <a:t>Karın boşluğunda bulunan iç organları desteklerler,</a:t>
            </a:r>
          </a:p>
          <a:p>
            <a:pPr eaLnBrk="1" hangingPunct="1">
              <a:defRPr/>
            </a:pPr>
            <a:r>
              <a:rPr lang="tr-TR" smtClean="0"/>
              <a:t>Değişik yönlerde uzanarak karın duvarını güçlendirirler,</a:t>
            </a:r>
          </a:p>
          <a:p>
            <a:pPr eaLnBrk="1" hangingPunct="1">
              <a:defRPr/>
            </a:pPr>
            <a:r>
              <a:rPr lang="tr-TR" smtClean="0"/>
              <a:t>Ekspirasyona yardım ederler.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sz="4000" smtClean="0"/>
              <a:t>ANTEROLATERAL KARIN KASLARI</a:t>
            </a:r>
          </a:p>
        </p:txBody>
      </p:sp>
      <p:sp>
        <p:nvSpPr>
          <p:cNvPr id="1351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3886200" cy="4530725"/>
          </a:xfrm>
        </p:spPr>
        <p:txBody>
          <a:bodyPr/>
          <a:lstStyle/>
          <a:p>
            <a:pPr eaLnBrk="1" hangingPunct="1">
              <a:defRPr/>
            </a:pPr>
            <a:r>
              <a:rPr lang="tr-TR" sz="2800" smtClean="0"/>
              <a:t>Yüzeyel ve derin iki fasya tarafından sarılmışlardır.</a:t>
            </a:r>
          </a:p>
          <a:p>
            <a:pPr lvl="1" eaLnBrk="1" hangingPunct="1">
              <a:defRPr/>
            </a:pPr>
            <a:r>
              <a:rPr lang="tr-TR" sz="2400" smtClean="0"/>
              <a:t>Yüzeyel fasyanın yüzeyel tabakası</a:t>
            </a:r>
          </a:p>
          <a:p>
            <a:pPr lvl="2" eaLnBrk="1" hangingPunct="1">
              <a:defRPr/>
            </a:pPr>
            <a:r>
              <a:rPr lang="tr-TR" sz="2000" u="sng" smtClean="0"/>
              <a:t>Camper</a:t>
            </a:r>
            <a:r>
              <a:rPr lang="tr-TR" sz="2000" smtClean="0"/>
              <a:t> fasyası</a:t>
            </a:r>
          </a:p>
          <a:p>
            <a:pPr lvl="1" eaLnBrk="1" hangingPunct="1">
              <a:defRPr/>
            </a:pPr>
            <a:r>
              <a:rPr lang="tr-TR" sz="2400" smtClean="0"/>
              <a:t>Yüzeyel fasyanın derin tabakası</a:t>
            </a:r>
          </a:p>
          <a:p>
            <a:pPr lvl="2" eaLnBrk="1" hangingPunct="1">
              <a:defRPr/>
            </a:pPr>
            <a:r>
              <a:rPr lang="tr-TR" sz="2000" u="sng" smtClean="0"/>
              <a:t>Scarpa</a:t>
            </a:r>
            <a:r>
              <a:rPr lang="tr-TR" sz="2000" smtClean="0"/>
              <a:t> fasyası</a:t>
            </a:r>
          </a:p>
          <a:p>
            <a:pPr lvl="1" eaLnBrk="1" hangingPunct="1">
              <a:defRPr/>
            </a:pPr>
            <a:r>
              <a:rPr lang="tr-TR" sz="2400" smtClean="0"/>
              <a:t>Derin fasya</a:t>
            </a:r>
          </a:p>
          <a:p>
            <a:pPr lvl="2" eaLnBrk="1" hangingPunct="1">
              <a:defRPr/>
            </a:pPr>
            <a:r>
              <a:rPr lang="tr-TR" sz="2000" u="sng" smtClean="0"/>
              <a:t>Gallaudet</a:t>
            </a:r>
            <a:r>
              <a:rPr lang="tr-TR" sz="2000" smtClean="0"/>
              <a:t> fasyası</a:t>
            </a:r>
          </a:p>
        </p:txBody>
      </p:sp>
      <p:pic>
        <p:nvPicPr>
          <p:cNvPr id="45060" name="Picture 4"/>
          <p:cNvPicPr>
            <a:picLocks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419600" y="1828800"/>
            <a:ext cx="4724400" cy="403542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sz="4000" smtClean="0"/>
              <a:t>ANTEROLATERAL KARIN KASLARI</a:t>
            </a:r>
          </a:p>
        </p:txBody>
      </p:sp>
      <p:sp>
        <p:nvSpPr>
          <p:cNvPr id="137221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876800" cy="4530725"/>
          </a:xfrm>
        </p:spPr>
        <p:txBody>
          <a:bodyPr/>
          <a:lstStyle/>
          <a:p>
            <a:pPr eaLnBrk="1" hangingPunct="1">
              <a:defRPr/>
            </a:pPr>
            <a:r>
              <a:rPr lang="tr-TR" sz="2400" u="sng" smtClean="0"/>
              <a:t>M.obliquus externus abdominis</a:t>
            </a:r>
          </a:p>
          <a:p>
            <a:pPr lvl="1" eaLnBrk="1" hangingPunct="1">
              <a:defRPr/>
            </a:pPr>
            <a:r>
              <a:rPr lang="tr-TR" sz="2200" smtClean="0"/>
              <a:t>Son 8 kostanın dış yüzlerinden başlar,</a:t>
            </a:r>
          </a:p>
          <a:p>
            <a:pPr lvl="1" eaLnBrk="1" hangingPunct="1">
              <a:defRPr/>
            </a:pPr>
            <a:r>
              <a:rPr lang="tr-TR" sz="2200" smtClean="0"/>
              <a:t>Crista iliaca ve linea alba’da sonlanır.</a:t>
            </a:r>
          </a:p>
          <a:p>
            <a:pPr lvl="1" eaLnBrk="1" hangingPunct="1">
              <a:defRPr/>
            </a:pPr>
            <a:r>
              <a:rPr lang="tr-TR" sz="2200" smtClean="0"/>
              <a:t>Lig.inguinale’yi (Poubart bağı) oluşturur.</a:t>
            </a:r>
          </a:p>
          <a:p>
            <a:pPr lvl="1" eaLnBrk="1" hangingPunct="1">
              <a:defRPr/>
            </a:pPr>
            <a:r>
              <a:rPr lang="tr-TR" sz="2200" smtClean="0"/>
              <a:t>Siniri: nn.intercostales V-XII, n.iliohypogastricus, n.ilioinguinalis</a:t>
            </a:r>
          </a:p>
        </p:txBody>
      </p:sp>
      <p:pic>
        <p:nvPicPr>
          <p:cNvPr id="46084" name="Picture 7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376863" y="1600200"/>
            <a:ext cx="3224212" cy="4724400"/>
          </a:xfrm>
        </p:spPr>
      </p:pic>
      <p:sp>
        <p:nvSpPr>
          <p:cNvPr id="137224" name="Line 8"/>
          <p:cNvSpPr>
            <a:spLocks noChangeShapeType="1"/>
          </p:cNvSpPr>
          <p:nvPr/>
        </p:nvSpPr>
        <p:spPr bwMode="auto">
          <a:xfrm>
            <a:off x="5638800" y="3581400"/>
            <a:ext cx="762000" cy="0"/>
          </a:xfrm>
          <a:prstGeom prst="line">
            <a:avLst/>
          </a:prstGeom>
          <a:noFill/>
          <a:ln w="50800">
            <a:solidFill>
              <a:schemeClr val="bg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7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7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224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sz="4000" smtClean="0"/>
              <a:t>ANTEROLATERAL KARIN KASLARI</a:t>
            </a:r>
          </a:p>
        </p:txBody>
      </p:sp>
      <p:sp>
        <p:nvSpPr>
          <p:cNvPr id="1413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876800" cy="4530725"/>
          </a:xfrm>
        </p:spPr>
        <p:txBody>
          <a:bodyPr/>
          <a:lstStyle/>
          <a:p>
            <a:pPr eaLnBrk="1" hangingPunct="1">
              <a:defRPr/>
            </a:pPr>
            <a:r>
              <a:rPr lang="tr-TR" sz="2400" u="sng" smtClean="0"/>
              <a:t>M.obliquus internus abdominis</a:t>
            </a:r>
          </a:p>
          <a:p>
            <a:pPr lvl="1" eaLnBrk="1" hangingPunct="1">
              <a:defRPr/>
            </a:pPr>
            <a:r>
              <a:rPr lang="tr-TR" sz="2200" smtClean="0"/>
              <a:t>Crista iliaca, lig.inguinale ve fascia lumbodorsalis’e tutunarak başlar,</a:t>
            </a:r>
          </a:p>
          <a:p>
            <a:pPr lvl="1" eaLnBrk="1" hangingPunct="1">
              <a:defRPr/>
            </a:pPr>
            <a:r>
              <a:rPr lang="tr-TR" sz="2200" smtClean="0"/>
              <a:t>Son 3 kosta, linea alba ve proc.xiphoideus’da sonlanır.</a:t>
            </a:r>
          </a:p>
          <a:p>
            <a:pPr lvl="1" eaLnBrk="1" hangingPunct="1">
              <a:defRPr/>
            </a:pPr>
            <a:r>
              <a:rPr lang="tr-TR" sz="2200" smtClean="0"/>
              <a:t>Falx inguinalis’in yapısına katılan lifler içerir.</a:t>
            </a:r>
          </a:p>
          <a:p>
            <a:pPr eaLnBrk="1" hangingPunct="1">
              <a:defRPr/>
            </a:pPr>
            <a:r>
              <a:rPr lang="tr-TR" sz="2400" smtClean="0"/>
              <a:t>Siniri: nn.intercostales VII-XI, n.subcostalis, n.ilioinguinalis, n.iliohypogastricus</a:t>
            </a:r>
          </a:p>
        </p:txBody>
      </p:sp>
      <p:pic>
        <p:nvPicPr>
          <p:cNvPr id="47108" name="Picture 8"/>
          <p:cNvPicPr>
            <a:picLocks noChangeAspect="1" noChangeArrowheads="1"/>
          </p:cNvPicPr>
          <p:nvPr>
            <p:ph type="clipArt"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395913" y="1600200"/>
            <a:ext cx="3171825" cy="4572000"/>
          </a:xfrm>
          <a:noFill/>
        </p:spPr>
      </p:pic>
      <p:sp>
        <p:nvSpPr>
          <p:cNvPr id="141317" name="Line 5"/>
          <p:cNvSpPr>
            <a:spLocks noChangeShapeType="1"/>
          </p:cNvSpPr>
          <p:nvPr/>
        </p:nvSpPr>
        <p:spPr bwMode="auto">
          <a:xfrm>
            <a:off x="5791200" y="3886200"/>
            <a:ext cx="762000" cy="0"/>
          </a:xfrm>
          <a:prstGeom prst="line">
            <a:avLst/>
          </a:prstGeom>
          <a:noFill/>
          <a:ln w="50800">
            <a:solidFill>
              <a:schemeClr val="bg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r-TR"/>
          </a:p>
        </p:txBody>
      </p:sp>
      <p:sp>
        <p:nvSpPr>
          <p:cNvPr id="141323" name="Line 11"/>
          <p:cNvSpPr>
            <a:spLocks noChangeShapeType="1"/>
          </p:cNvSpPr>
          <p:nvPr/>
        </p:nvSpPr>
        <p:spPr bwMode="auto">
          <a:xfrm flipH="1">
            <a:off x="7924800" y="3886200"/>
            <a:ext cx="457200" cy="0"/>
          </a:xfrm>
          <a:prstGeom prst="line">
            <a:avLst/>
          </a:prstGeom>
          <a:noFill/>
          <a:ln w="50800">
            <a:solidFill>
              <a:schemeClr val="bg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1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1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13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13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317" grpId="0" animBg="1"/>
      <p:bldP spid="141323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sz="4000" smtClean="0"/>
              <a:t>ANTEROLATERAL KARIN KASLARI</a:t>
            </a:r>
          </a:p>
        </p:txBody>
      </p:sp>
      <p:sp>
        <p:nvSpPr>
          <p:cNvPr id="1443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876800" cy="4530725"/>
          </a:xfrm>
        </p:spPr>
        <p:txBody>
          <a:bodyPr/>
          <a:lstStyle/>
          <a:p>
            <a:pPr eaLnBrk="1" hangingPunct="1">
              <a:defRPr/>
            </a:pPr>
            <a:r>
              <a:rPr lang="tr-TR" sz="2400" u="sng" smtClean="0"/>
              <a:t>M.transversus abdominis</a:t>
            </a:r>
          </a:p>
          <a:p>
            <a:pPr lvl="1" eaLnBrk="1" hangingPunct="1">
              <a:defRPr/>
            </a:pPr>
            <a:r>
              <a:rPr lang="tr-TR" sz="2200" smtClean="0"/>
              <a:t>Crista iliaca, lig.inguinale ve son 6 kıkırdak kostaya tutunarak başlar,</a:t>
            </a:r>
          </a:p>
          <a:p>
            <a:pPr lvl="1" eaLnBrk="1" hangingPunct="1">
              <a:defRPr/>
            </a:pPr>
            <a:r>
              <a:rPr lang="tr-TR" sz="2200" smtClean="0"/>
              <a:t>Linea alba proc.xiphoideus ve pubis’e tutunarak sonlanır.</a:t>
            </a:r>
          </a:p>
          <a:p>
            <a:pPr eaLnBrk="1" hangingPunct="1">
              <a:defRPr/>
            </a:pPr>
            <a:r>
              <a:rPr lang="tr-TR" sz="2400" smtClean="0"/>
              <a:t>Siniri: </a:t>
            </a:r>
          </a:p>
          <a:p>
            <a:pPr lvl="1" eaLnBrk="1" hangingPunct="1">
              <a:buClr>
                <a:srgbClr val="FFFF00"/>
              </a:buClr>
              <a:buSzTx/>
              <a:buFont typeface="Wingdings" pitchFamily="2" charset="2"/>
              <a:buChar char="Ø"/>
              <a:defRPr/>
            </a:pPr>
            <a:r>
              <a:rPr lang="tr-TR" sz="2400" smtClean="0"/>
              <a:t>nn.intercostales VII-XI, n.iliohypogastricus, n.ilioinguinalis.</a:t>
            </a:r>
          </a:p>
        </p:txBody>
      </p:sp>
      <p:pic>
        <p:nvPicPr>
          <p:cNvPr id="48132" name="Picture 4"/>
          <p:cNvPicPr>
            <a:picLocks noChangeAspect="1" noChangeArrowheads="1"/>
          </p:cNvPicPr>
          <p:nvPr>
            <p:ph type="clipArt"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395913" y="1600200"/>
            <a:ext cx="3171825" cy="4572000"/>
          </a:xfrm>
          <a:noFill/>
        </p:spPr>
      </p:pic>
      <p:sp>
        <p:nvSpPr>
          <p:cNvPr id="144389" name="Line 5"/>
          <p:cNvSpPr>
            <a:spLocks noChangeShapeType="1"/>
          </p:cNvSpPr>
          <p:nvPr/>
        </p:nvSpPr>
        <p:spPr bwMode="auto">
          <a:xfrm>
            <a:off x="5410200" y="3886200"/>
            <a:ext cx="762000" cy="0"/>
          </a:xfrm>
          <a:prstGeom prst="line">
            <a:avLst/>
          </a:prstGeom>
          <a:noFill/>
          <a:ln w="50800">
            <a:solidFill>
              <a:schemeClr val="bg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r-TR"/>
          </a:p>
        </p:txBody>
      </p:sp>
      <p:sp>
        <p:nvSpPr>
          <p:cNvPr id="144390" name="Line 6"/>
          <p:cNvSpPr>
            <a:spLocks noChangeShapeType="1"/>
          </p:cNvSpPr>
          <p:nvPr/>
        </p:nvSpPr>
        <p:spPr bwMode="auto">
          <a:xfrm flipV="1">
            <a:off x="3657600" y="4876800"/>
            <a:ext cx="3048000" cy="1066800"/>
          </a:xfrm>
          <a:prstGeom prst="line">
            <a:avLst/>
          </a:prstGeom>
          <a:noFill/>
          <a:ln w="50800">
            <a:solidFill>
              <a:schemeClr val="bg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r-TR"/>
          </a:p>
        </p:txBody>
      </p:sp>
      <p:sp>
        <p:nvSpPr>
          <p:cNvPr id="144391" name="Text Box 7"/>
          <p:cNvSpPr txBox="1">
            <a:spLocks noChangeArrowheads="1"/>
          </p:cNvSpPr>
          <p:nvPr/>
        </p:nvSpPr>
        <p:spPr bwMode="auto">
          <a:xfrm>
            <a:off x="1143000" y="5678488"/>
            <a:ext cx="418623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/>
              <a:t>Falx inguinalis’i </a:t>
            </a:r>
          </a:p>
          <a:p>
            <a:r>
              <a:rPr lang="tr-TR"/>
              <a:t>(tendo conjunctivus) oluşturur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4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4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4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4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4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439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439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439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439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439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439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439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439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4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4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4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439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43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439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43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439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43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439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439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389" grpId="0" animBg="1"/>
      <p:bldP spid="144390" grpId="0" animBg="1"/>
      <p:bldP spid="144391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smtClean="0"/>
              <a:t>ANTERIOR KARIN KASLARI</a:t>
            </a:r>
          </a:p>
        </p:txBody>
      </p:sp>
      <p:sp>
        <p:nvSpPr>
          <p:cNvPr id="1454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876800" cy="4530725"/>
          </a:xfrm>
        </p:spPr>
        <p:txBody>
          <a:bodyPr/>
          <a:lstStyle/>
          <a:p>
            <a:pPr eaLnBrk="1" hangingPunct="1">
              <a:defRPr/>
            </a:pPr>
            <a:r>
              <a:rPr lang="tr-TR" sz="2200" u="sng" smtClean="0"/>
              <a:t>M.rectus abdominis</a:t>
            </a:r>
          </a:p>
          <a:p>
            <a:pPr lvl="1" eaLnBrk="1" hangingPunct="1">
              <a:defRPr/>
            </a:pPr>
            <a:r>
              <a:rPr lang="tr-TR" sz="2000" smtClean="0"/>
              <a:t>Crista pubica ve symphysis pubica’dan başlar,</a:t>
            </a:r>
          </a:p>
          <a:p>
            <a:pPr lvl="1" eaLnBrk="1" hangingPunct="1">
              <a:defRPr/>
            </a:pPr>
            <a:r>
              <a:rPr lang="tr-TR" sz="2000" smtClean="0"/>
              <a:t>5-7. kıkırdak kostalar ve proc.xiphoideus’ta sonlanır.</a:t>
            </a:r>
          </a:p>
          <a:p>
            <a:pPr lvl="1" eaLnBrk="1" hangingPunct="1">
              <a:defRPr/>
            </a:pPr>
            <a:r>
              <a:rPr lang="tr-TR" sz="2000" smtClean="0"/>
              <a:t>Siniri: nn.intercostales VII-XII</a:t>
            </a:r>
          </a:p>
          <a:p>
            <a:pPr eaLnBrk="1" hangingPunct="1">
              <a:defRPr/>
            </a:pPr>
            <a:r>
              <a:rPr lang="tr-TR" sz="2200" u="sng" smtClean="0"/>
              <a:t>M.pyramidalis</a:t>
            </a:r>
          </a:p>
          <a:p>
            <a:pPr lvl="1" eaLnBrk="1" hangingPunct="1">
              <a:defRPr/>
            </a:pPr>
            <a:r>
              <a:rPr lang="tr-TR" sz="2000" smtClean="0"/>
              <a:t>Ramus superior ossis pubis’den başlar, linea alba’da sonlanır.</a:t>
            </a:r>
          </a:p>
          <a:p>
            <a:pPr lvl="1" eaLnBrk="1" hangingPunct="1">
              <a:defRPr/>
            </a:pPr>
            <a:r>
              <a:rPr lang="tr-TR" sz="2000" smtClean="0"/>
              <a:t>Linea alba’yı gerer.</a:t>
            </a:r>
          </a:p>
          <a:p>
            <a:pPr lvl="1" eaLnBrk="1" hangingPunct="1">
              <a:defRPr/>
            </a:pPr>
            <a:r>
              <a:rPr lang="tr-TR" sz="2000" smtClean="0"/>
              <a:t>Siniri: n.subcostalis</a:t>
            </a:r>
          </a:p>
        </p:txBody>
      </p:sp>
      <p:pic>
        <p:nvPicPr>
          <p:cNvPr id="49156" name="Picture 4"/>
          <p:cNvPicPr>
            <a:picLocks noChangeAspect="1" noChangeArrowheads="1"/>
          </p:cNvPicPr>
          <p:nvPr>
            <p:ph type="clipArt"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395913" y="1600200"/>
            <a:ext cx="3171825" cy="4572000"/>
          </a:xfrm>
          <a:noFill/>
        </p:spPr>
      </p:pic>
      <p:sp>
        <p:nvSpPr>
          <p:cNvPr id="145414" name="Line 6"/>
          <p:cNvSpPr>
            <a:spLocks noChangeShapeType="1"/>
          </p:cNvSpPr>
          <p:nvPr/>
        </p:nvSpPr>
        <p:spPr bwMode="auto">
          <a:xfrm flipH="1">
            <a:off x="7620000" y="3581400"/>
            <a:ext cx="457200" cy="0"/>
          </a:xfrm>
          <a:prstGeom prst="line">
            <a:avLst/>
          </a:prstGeom>
          <a:noFill/>
          <a:ln w="50800">
            <a:solidFill>
              <a:schemeClr val="bg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54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54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414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tr-TR" sz="4000" smtClean="0"/>
              <a:t>RECTUS KILIFI</a:t>
            </a:r>
            <a:br>
              <a:rPr lang="tr-TR" sz="4000" smtClean="0"/>
            </a:br>
            <a:r>
              <a:rPr lang="tr-TR" sz="4000" smtClean="0"/>
              <a:t>vagina musculi recti abdominis</a:t>
            </a:r>
          </a:p>
        </p:txBody>
      </p:sp>
      <p:pic>
        <p:nvPicPr>
          <p:cNvPr id="51203" name="Picture 6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09600" y="2146300"/>
            <a:ext cx="4038600" cy="3436938"/>
          </a:xfrm>
        </p:spPr>
      </p:pic>
      <p:pic>
        <p:nvPicPr>
          <p:cNvPr id="51204" name="Picture 7"/>
          <p:cNvPicPr>
            <a:picLocks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724400" y="2132013"/>
            <a:ext cx="4038600" cy="34671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smtClean="0"/>
              <a:t>CANALIS INGUINALIS</a:t>
            </a:r>
          </a:p>
        </p:txBody>
      </p:sp>
      <p:sp>
        <p:nvSpPr>
          <p:cNvPr id="15667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tr-TR" sz="2400" smtClean="0"/>
              <a:t>Lig.ingunale’nin üzerinde,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tr-TR" sz="2400" smtClean="0"/>
              <a:t>İçinden erkekte funiculus spermaticus’un, kadında lig.teres uteri’nin geçtiği,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tr-TR" sz="2400" smtClean="0"/>
              <a:t>4-5 cm uzunluğunda bir kanaldır.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tr-TR" sz="2400" smtClean="0"/>
              <a:t>İç deliğini (anulus inguinalis profundus) fascia transversalis oluşturur.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tr-TR" sz="2400" smtClean="0"/>
              <a:t>Dış açıklığını (anulus inguinalis superficialis) m.obliquus externus abdominis oluşturur.</a:t>
            </a:r>
          </a:p>
        </p:txBody>
      </p:sp>
      <p:pic>
        <p:nvPicPr>
          <p:cNvPr id="53252" name="Picture 6"/>
          <p:cNvPicPr>
            <a:picLocks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648200" y="2136775"/>
            <a:ext cx="4038600" cy="3455988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7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smtClean="0"/>
              <a:t>CANALIS INGUINALIS</a:t>
            </a:r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sz="2400" smtClean="0"/>
              <a:t>Arka duvarı: fascia transversalis</a:t>
            </a:r>
          </a:p>
          <a:p>
            <a:pPr eaLnBrk="1" hangingPunct="1">
              <a:defRPr/>
            </a:pPr>
            <a:r>
              <a:rPr lang="tr-TR" sz="2400" smtClean="0"/>
              <a:t>Ön duvarı: m.obliquus externus abdominis aponörozu</a:t>
            </a:r>
          </a:p>
          <a:p>
            <a:pPr eaLnBrk="1" hangingPunct="1">
              <a:defRPr/>
            </a:pPr>
            <a:r>
              <a:rPr lang="tr-TR" sz="2400" smtClean="0"/>
              <a:t>Üst duvarı: m.obliquus internus abdominis ve m.transversus abdominis aponörozları</a:t>
            </a:r>
          </a:p>
          <a:p>
            <a:pPr eaLnBrk="1" hangingPunct="1">
              <a:defRPr/>
            </a:pPr>
            <a:r>
              <a:rPr lang="tr-TR" sz="2400" smtClean="0"/>
              <a:t>Alt duvarı: lig inguinale</a:t>
            </a:r>
          </a:p>
        </p:txBody>
      </p:sp>
      <p:pic>
        <p:nvPicPr>
          <p:cNvPr id="55300" name="Picture 6"/>
          <p:cNvPicPr>
            <a:picLocks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419600" y="1905000"/>
            <a:ext cx="4495800" cy="3729038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smtClean="0"/>
              <a:t>POSTERIOR KARIN KASLARI</a:t>
            </a:r>
          </a:p>
        </p:txBody>
      </p:sp>
      <p:sp>
        <p:nvSpPr>
          <p:cNvPr id="1495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8768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tr-TR" sz="2000" u="sng" smtClean="0"/>
              <a:t>M.quadratus lumborum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tr-TR" sz="2000" smtClean="0"/>
              <a:t>Crista iliaca, lig.iliolumbalis ve alt lumbal omurların proc.transversus’larına tutunarak başlar,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tr-TR" sz="2000" smtClean="0"/>
              <a:t>12. kosta ile üst lumbal omurların proc.transversus’larında sonlanır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tr-TR" sz="2000" smtClean="0"/>
              <a:t>Tek taraflı kasıldığında gövde o tarafa eğilir. İnspirasyona yardım eder.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tr-TR" sz="1800" smtClean="0"/>
              <a:t>Siniri: T12 - L1-3 spinal sinirler.</a:t>
            </a:r>
            <a:endParaRPr lang="tr-TR" sz="200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tr-TR" sz="2000" u="sng" smtClean="0"/>
              <a:t>M.psoas major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tr-TR" sz="1800" smtClean="0"/>
              <a:t>Uyluğa fleksiyon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tr-TR" sz="1800" smtClean="0"/>
              <a:t>Gövdenin stabilizatör kası</a:t>
            </a:r>
          </a:p>
        </p:txBody>
      </p:sp>
      <p:pic>
        <p:nvPicPr>
          <p:cNvPr id="58372" name="Picture 4"/>
          <p:cNvPicPr>
            <a:picLocks noChangeAspect="1" noChangeArrowheads="1"/>
          </p:cNvPicPr>
          <p:nvPr>
            <p:ph type="clipArt"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395913" y="1600200"/>
            <a:ext cx="3171825" cy="4572000"/>
          </a:xfrm>
          <a:noFill/>
        </p:spPr>
      </p:pic>
      <p:sp>
        <p:nvSpPr>
          <p:cNvPr id="149509" name="Line 5"/>
          <p:cNvSpPr>
            <a:spLocks noChangeShapeType="1"/>
          </p:cNvSpPr>
          <p:nvPr/>
        </p:nvSpPr>
        <p:spPr bwMode="auto">
          <a:xfrm flipH="1">
            <a:off x="7696200" y="3505200"/>
            <a:ext cx="457200" cy="0"/>
          </a:xfrm>
          <a:prstGeom prst="line">
            <a:avLst/>
          </a:prstGeom>
          <a:noFill/>
          <a:ln w="50800">
            <a:solidFill>
              <a:schemeClr val="bg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r-TR"/>
          </a:p>
        </p:txBody>
      </p:sp>
      <p:sp>
        <p:nvSpPr>
          <p:cNvPr id="149510" name="Line 6"/>
          <p:cNvSpPr>
            <a:spLocks noChangeShapeType="1"/>
          </p:cNvSpPr>
          <p:nvPr/>
        </p:nvSpPr>
        <p:spPr bwMode="auto">
          <a:xfrm flipH="1">
            <a:off x="7543800" y="4419600"/>
            <a:ext cx="457200" cy="0"/>
          </a:xfrm>
          <a:prstGeom prst="line">
            <a:avLst/>
          </a:prstGeom>
          <a:noFill/>
          <a:ln w="50800">
            <a:solidFill>
              <a:schemeClr val="bg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9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9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9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9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509" grpId="0" animBg="1"/>
      <p:bldP spid="149510" grpId="0" animBg="1"/>
    </p:bld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1143</Words>
  <Application>Microsoft Office PowerPoint</Application>
  <PresentationFormat>Ekran Gösterisi (4:3)</PresentationFormat>
  <Paragraphs>247</Paragraphs>
  <Slides>43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43</vt:i4>
      </vt:variant>
    </vt:vector>
  </HeadingPairs>
  <TitlesOfParts>
    <vt:vector size="44" baseType="lpstr">
      <vt:lpstr>Ofis Teması</vt:lpstr>
      <vt:lpstr>KASLAR</vt:lpstr>
      <vt:lpstr>OMUZ BÖLGESİ KASLARI</vt:lpstr>
      <vt:lpstr>Slayt 3</vt:lpstr>
      <vt:lpstr>Slayt 4</vt:lpstr>
      <vt:lpstr>ROTATOR CUFF</vt:lpstr>
      <vt:lpstr>KOL KASLARI </vt:lpstr>
      <vt:lpstr>KOL KASLARI</vt:lpstr>
      <vt:lpstr>Slayt 8</vt:lpstr>
      <vt:lpstr>OMUZ-KOL KAS FONKSİYONLARI</vt:lpstr>
      <vt:lpstr>ÖN KOL KASLARI (ulnarisadduksiyon, radialisabduksiyon)</vt:lpstr>
      <vt:lpstr>Slayt 11</vt:lpstr>
      <vt:lpstr>Slayt 12</vt:lpstr>
      <vt:lpstr>Fossa cubiti</vt:lpstr>
      <vt:lpstr>El bileğindeki retinakulumlar</vt:lpstr>
      <vt:lpstr>Slayt 15</vt:lpstr>
      <vt:lpstr>GÖVDE KASLARI</vt:lpstr>
      <vt:lpstr>GÖVDE KASLARI</vt:lpstr>
      <vt:lpstr>YÜZEYEL SIRT KASLARI</vt:lpstr>
      <vt:lpstr>YÜZEYEL SIRT KASLARI M.TRAPEZIUS</vt:lpstr>
      <vt:lpstr>YÜZEYEL SIRT KASLARI M.LATISSIMUS DORSI</vt:lpstr>
      <vt:lpstr>YÜZEYEL SIRT KASLARI M.RHOMBOIDEUS MAJOR VE MINOR</vt:lpstr>
      <vt:lpstr>YÜZEYEL SIRT KASLARI M.LEVATOR SCAPULAE</vt:lpstr>
      <vt:lpstr>DERİN SIRT KASLARI</vt:lpstr>
      <vt:lpstr>DERİN SIRT KASLARI</vt:lpstr>
      <vt:lpstr>GÖĞÜS KASLARI</vt:lpstr>
      <vt:lpstr>GÖĞÜS KASLARI  Üst ekstremite ile ilgili olanlar</vt:lpstr>
      <vt:lpstr>GÖĞÜS KASLARI  Üst ekstremite ile ilgili olanlar</vt:lpstr>
      <vt:lpstr>ASIL GÖĞÜS KASLARI  Otokton Göğüs Kasları</vt:lpstr>
      <vt:lpstr>Slayt 29</vt:lpstr>
      <vt:lpstr>DIAPHRAGMA</vt:lpstr>
      <vt:lpstr>DIAPHRAGMA</vt:lpstr>
      <vt:lpstr>SOLUNUM KASLARI</vt:lpstr>
      <vt:lpstr>KARIN KASLARI</vt:lpstr>
      <vt:lpstr>KARIN KASLARI</vt:lpstr>
      <vt:lpstr>ANTEROLATERAL KARIN KASLARI</vt:lpstr>
      <vt:lpstr>ANTEROLATERAL KARIN KASLARI</vt:lpstr>
      <vt:lpstr>ANTEROLATERAL KARIN KASLARI</vt:lpstr>
      <vt:lpstr>ANTEROLATERAL KARIN KASLARI</vt:lpstr>
      <vt:lpstr>ANTERIOR KARIN KASLARI</vt:lpstr>
      <vt:lpstr>RECTUS KILIFI vagina musculi recti abdominis</vt:lpstr>
      <vt:lpstr>CANALIS INGUINALIS</vt:lpstr>
      <vt:lpstr>CANALIS INGUINALIS</vt:lpstr>
      <vt:lpstr>POSTERIOR KARIN KASLARI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PA</dc:creator>
  <cp:lastModifiedBy>PA</cp:lastModifiedBy>
  <cp:revision>2</cp:revision>
  <dcterms:created xsi:type="dcterms:W3CDTF">2020-01-15T13:17:41Z</dcterms:created>
  <dcterms:modified xsi:type="dcterms:W3CDTF">2020-01-15T13:20:43Z</dcterms:modified>
</cp:coreProperties>
</file>