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EF5F1-F598-436E-BD91-9F4E171C3E4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81586-58D3-4173-822A-2450BE3B1C4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5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F7049-36FC-4B90-9348-CF7FF2D59E5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A95E9-613C-4A2C-AD77-50FB6B90A4BA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A43CB-AA87-42B2-9876-9D843BA6640A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El Bileği Eklemi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/>
              <a:t>El Kemikleri</a:t>
            </a:r>
            <a:br>
              <a:rPr lang="tr-TR" sz="4000" smtClean="0"/>
            </a:br>
            <a:r>
              <a:rPr lang="tr-TR" sz="4000" smtClean="0"/>
              <a:t>Ossa carpi (el bileği kemikleri)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1588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sz="2200" smtClean="0"/>
              <a:t>İki sıra halinde yerleşmiş 8 adet kemiktir.</a:t>
            </a:r>
          </a:p>
          <a:p>
            <a:pPr eaLnBrk="1" hangingPunct="1">
              <a:lnSpc>
                <a:spcPct val="80000"/>
              </a:lnSpc>
            </a:pPr>
            <a:r>
              <a:rPr lang="tr-TR" sz="2200" smtClean="0"/>
              <a:t>Proksimal sıra dıştan içe doğru;</a:t>
            </a:r>
          </a:p>
          <a:p>
            <a:pPr lvl="1" eaLnBrk="1" hangingPunct="1">
              <a:lnSpc>
                <a:spcPct val="80000"/>
              </a:lnSpc>
            </a:pPr>
            <a:r>
              <a:rPr lang="tr-TR" sz="1800" smtClean="0"/>
              <a:t>Os scaphoideum</a:t>
            </a:r>
          </a:p>
          <a:p>
            <a:pPr lvl="1" eaLnBrk="1" hangingPunct="1">
              <a:lnSpc>
                <a:spcPct val="80000"/>
              </a:lnSpc>
            </a:pPr>
            <a:r>
              <a:rPr lang="tr-TR" sz="1800" smtClean="0"/>
              <a:t>Os lunatum</a:t>
            </a:r>
          </a:p>
          <a:p>
            <a:pPr lvl="1" eaLnBrk="1" hangingPunct="1">
              <a:lnSpc>
                <a:spcPct val="80000"/>
              </a:lnSpc>
            </a:pPr>
            <a:r>
              <a:rPr lang="tr-TR" sz="1800" smtClean="0"/>
              <a:t>Os triquetrum</a:t>
            </a:r>
          </a:p>
          <a:p>
            <a:pPr lvl="1" eaLnBrk="1" hangingPunct="1">
              <a:lnSpc>
                <a:spcPct val="80000"/>
              </a:lnSpc>
            </a:pPr>
            <a:r>
              <a:rPr lang="tr-TR" sz="1800" smtClean="0"/>
              <a:t>Os pisiforme</a:t>
            </a:r>
          </a:p>
          <a:p>
            <a:pPr eaLnBrk="1" hangingPunct="1">
              <a:lnSpc>
                <a:spcPct val="80000"/>
              </a:lnSpc>
            </a:pPr>
            <a:r>
              <a:rPr lang="tr-TR" sz="2200" smtClean="0"/>
              <a:t>Distal sıra, dıştan içe doğru;</a:t>
            </a:r>
          </a:p>
          <a:p>
            <a:pPr lvl="1" eaLnBrk="1" hangingPunct="1">
              <a:lnSpc>
                <a:spcPct val="80000"/>
              </a:lnSpc>
            </a:pPr>
            <a:r>
              <a:rPr lang="tr-TR" sz="1800" smtClean="0"/>
              <a:t>Os trapezium</a:t>
            </a:r>
          </a:p>
          <a:p>
            <a:pPr lvl="1" eaLnBrk="1" hangingPunct="1">
              <a:lnSpc>
                <a:spcPct val="80000"/>
              </a:lnSpc>
            </a:pPr>
            <a:r>
              <a:rPr lang="tr-TR" sz="1800" smtClean="0"/>
              <a:t>Os trapezoideum</a:t>
            </a:r>
          </a:p>
          <a:p>
            <a:pPr lvl="1" eaLnBrk="1" hangingPunct="1">
              <a:lnSpc>
                <a:spcPct val="80000"/>
              </a:lnSpc>
            </a:pPr>
            <a:r>
              <a:rPr lang="tr-TR" sz="1800" smtClean="0"/>
              <a:t>Os capitatum</a:t>
            </a:r>
          </a:p>
          <a:p>
            <a:pPr lvl="1" eaLnBrk="1" hangingPunct="1">
              <a:lnSpc>
                <a:spcPct val="80000"/>
              </a:lnSpc>
            </a:pPr>
            <a:r>
              <a:rPr lang="tr-TR" sz="1800" smtClean="0"/>
              <a:t>Os hamatum</a:t>
            </a:r>
          </a:p>
        </p:txBody>
      </p:sp>
      <p:pic>
        <p:nvPicPr>
          <p:cNvPr id="25604" name="Picture 4" descr="031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4679950" y="1981200"/>
            <a:ext cx="374332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032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contrast="12000"/>
          </a:blip>
          <a:stretch>
            <a:fillRect/>
          </a:stretch>
        </p:blipFill>
        <p:spPr>
          <a:xfrm>
            <a:off x="1709500" y="277813"/>
            <a:ext cx="5725000" cy="58531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4000" smtClean="0"/>
              <a:t>Ossa metacarpi (el tarak kemikleri)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1588" cy="4114800"/>
          </a:xfrm>
        </p:spPr>
        <p:txBody>
          <a:bodyPr/>
          <a:lstStyle/>
          <a:p>
            <a:pPr eaLnBrk="1" hangingPunct="1"/>
            <a:r>
              <a:rPr lang="tr-TR" sz="2800" smtClean="0"/>
              <a:t>5 adet uzun kemikçiktir.</a:t>
            </a:r>
          </a:p>
          <a:p>
            <a:pPr eaLnBrk="1" hangingPunct="1"/>
            <a:r>
              <a:rPr lang="tr-TR" sz="2800" smtClean="0"/>
              <a:t>Os metacarpale I, II, III, IV ve V şeklinde adlandırılır (dıştan içe doğru)</a:t>
            </a:r>
          </a:p>
        </p:txBody>
      </p:sp>
      <p:pic>
        <p:nvPicPr>
          <p:cNvPr id="27652" name="Picture 4" descr="P034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11763" y="1981200"/>
            <a:ext cx="2679700" cy="4114800"/>
          </a:xfrm>
          <a:noFill/>
        </p:spPr>
      </p:pic>
      <p:sp>
        <p:nvSpPr>
          <p:cNvPr id="27653" name="Line 6"/>
          <p:cNvSpPr>
            <a:spLocks noChangeShapeType="1"/>
          </p:cNvSpPr>
          <p:nvPr/>
        </p:nvSpPr>
        <p:spPr bwMode="auto">
          <a:xfrm>
            <a:off x="6019800" y="2971800"/>
            <a:ext cx="0" cy="304800"/>
          </a:xfrm>
          <a:prstGeom prst="line">
            <a:avLst/>
          </a:prstGeom>
          <a:noFill/>
          <a:ln w="25400" cap="sq">
            <a:solidFill>
              <a:schemeClr val="bg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27654" name="Line 7"/>
          <p:cNvSpPr>
            <a:spLocks noChangeShapeType="1"/>
          </p:cNvSpPr>
          <p:nvPr/>
        </p:nvSpPr>
        <p:spPr bwMode="auto">
          <a:xfrm>
            <a:off x="6248400" y="3733800"/>
            <a:ext cx="228600" cy="0"/>
          </a:xfrm>
          <a:prstGeom prst="line">
            <a:avLst/>
          </a:prstGeom>
          <a:noFill/>
          <a:ln w="25400" cap="sq">
            <a:solidFill>
              <a:schemeClr val="bg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27655" name="Line 8"/>
          <p:cNvSpPr>
            <a:spLocks noChangeShapeType="1"/>
          </p:cNvSpPr>
          <p:nvPr/>
        </p:nvSpPr>
        <p:spPr bwMode="auto">
          <a:xfrm>
            <a:off x="6553200" y="3962400"/>
            <a:ext cx="228600" cy="0"/>
          </a:xfrm>
          <a:prstGeom prst="line">
            <a:avLst/>
          </a:prstGeom>
          <a:noFill/>
          <a:ln w="25400" cap="sq">
            <a:solidFill>
              <a:schemeClr val="bg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27656" name="Line 9"/>
          <p:cNvSpPr>
            <a:spLocks noChangeShapeType="1"/>
          </p:cNvSpPr>
          <p:nvPr/>
        </p:nvSpPr>
        <p:spPr bwMode="auto">
          <a:xfrm flipH="1">
            <a:off x="7010400" y="3886200"/>
            <a:ext cx="228600" cy="0"/>
          </a:xfrm>
          <a:prstGeom prst="line">
            <a:avLst/>
          </a:prstGeom>
          <a:noFill/>
          <a:ln w="25400" cap="sq">
            <a:solidFill>
              <a:schemeClr val="bg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27657" name="Line 10"/>
          <p:cNvSpPr>
            <a:spLocks noChangeShapeType="1"/>
          </p:cNvSpPr>
          <p:nvPr/>
        </p:nvSpPr>
        <p:spPr bwMode="auto">
          <a:xfrm flipH="1">
            <a:off x="7391400" y="3352800"/>
            <a:ext cx="304800" cy="304800"/>
          </a:xfrm>
          <a:prstGeom prst="line">
            <a:avLst/>
          </a:prstGeom>
          <a:noFill/>
          <a:ln w="25400" cap="sq">
            <a:solidFill>
              <a:schemeClr val="bg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0319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contrast="12000"/>
          </a:blip>
          <a:stretch>
            <a:fillRect/>
          </a:stretch>
        </p:blipFill>
        <p:spPr>
          <a:xfrm>
            <a:off x="1929344" y="277813"/>
            <a:ext cx="5285312" cy="58531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4000" smtClean="0"/>
              <a:t>Phalanges (el parmak kemikleri)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1588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800" smtClean="0"/>
              <a:t>Uzun kemikçikleridir.</a:t>
            </a:r>
          </a:p>
          <a:p>
            <a:pPr eaLnBrk="1" hangingPunct="1"/>
            <a:r>
              <a:rPr lang="tr-TR" sz="2800" smtClean="0"/>
              <a:t>Başparmakta 2,</a:t>
            </a:r>
          </a:p>
          <a:p>
            <a:pPr eaLnBrk="1" hangingPunct="1"/>
            <a:r>
              <a:rPr lang="tr-TR" sz="2800" smtClean="0"/>
              <a:t>Diğer parmaklarda 3’er tane falanks vardır</a:t>
            </a:r>
          </a:p>
          <a:p>
            <a:pPr lvl="1" eaLnBrk="1" hangingPunct="1"/>
            <a:r>
              <a:rPr lang="tr-TR" sz="2400" smtClean="0"/>
              <a:t>Phalanx proximalis</a:t>
            </a:r>
          </a:p>
          <a:p>
            <a:pPr lvl="1" eaLnBrk="1" hangingPunct="1"/>
            <a:r>
              <a:rPr lang="tr-TR" sz="2400" smtClean="0"/>
              <a:t>Phalanx media</a:t>
            </a:r>
          </a:p>
          <a:p>
            <a:pPr lvl="1" eaLnBrk="1" hangingPunct="1"/>
            <a:r>
              <a:rPr lang="tr-TR" sz="2400" smtClean="0"/>
              <a:t>Phalanx distalis</a:t>
            </a:r>
          </a:p>
        </p:txBody>
      </p:sp>
      <p:pic>
        <p:nvPicPr>
          <p:cNvPr id="29700" name="Picture 6" descr="0319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lum contrast="12000"/>
          </a:blip>
          <a:srcRect/>
          <a:stretch>
            <a:fillRect/>
          </a:stretch>
        </p:blipFill>
        <p:spPr>
          <a:xfrm>
            <a:off x="4679950" y="1981200"/>
            <a:ext cx="374332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0319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contrast="12000"/>
          </a:blip>
          <a:stretch>
            <a:fillRect/>
          </a:stretch>
        </p:blipFill>
        <p:spPr>
          <a:xfrm>
            <a:off x="1929344" y="277813"/>
            <a:ext cx="5285312" cy="5853112"/>
          </a:xfrm>
          <a:noFill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2286000" y="4419600"/>
            <a:ext cx="838200" cy="228600"/>
          </a:xfrm>
          <a:prstGeom prst="rect">
            <a:avLst/>
          </a:prstGeom>
          <a:noFill/>
          <a:ln w="25400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667000" y="5791200"/>
            <a:ext cx="685800" cy="228600"/>
          </a:xfrm>
          <a:prstGeom prst="rect">
            <a:avLst/>
          </a:prstGeom>
          <a:noFill/>
          <a:ln w="25400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743200" y="5105400"/>
            <a:ext cx="685800" cy="228600"/>
          </a:xfrm>
          <a:prstGeom prst="rect">
            <a:avLst/>
          </a:prstGeom>
          <a:noFill/>
          <a:ln w="25400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ÜST EKSTREMİTE </a:t>
            </a:r>
            <a:r>
              <a:rPr lang="tr-TR" dirty="0"/>
              <a:t>EKLEMLERİ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tr-TR" sz="2800" dirty="0" smtClean="0"/>
              <a:t>   art</a:t>
            </a:r>
            <a:r>
              <a:rPr lang="tr-TR" sz="2800" dirty="0"/>
              <a:t>. </a:t>
            </a:r>
            <a:r>
              <a:rPr lang="tr-TR" sz="2800" dirty="0" err="1"/>
              <a:t>acromioclavicularis</a:t>
            </a:r>
            <a:endParaRPr lang="tr-TR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2800" dirty="0"/>
              <a:t>   art. </a:t>
            </a:r>
            <a:r>
              <a:rPr lang="tr-TR" sz="2800" dirty="0" err="1"/>
              <a:t>sternoclavicularis</a:t>
            </a:r>
            <a:endParaRPr lang="tr-TR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2800" dirty="0"/>
              <a:t>   art. </a:t>
            </a:r>
            <a:r>
              <a:rPr lang="tr-TR" sz="2800" dirty="0" err="1"/>
              <a:t>humeri</a:t>
            </a:r>
            <a:endParaRPr lang="tr-TR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2800" dirty="0"/>
              <a:t>   art. </a:t>
            </a:r>
            <a:r>
              <a:rPr lang="tr-TR" sz="2800" dirty="0" err="1"/>
              <a:t>cubiti</a:t>
            </a:r>
            <a:r>
              <a:rPr lang="tr-TR" sz="2800" dirty="0"/>
              <a:t> (</a:t>
            </a:r>
            <a:r>
              <a:rPr lang="tr-TR" sz="2800" dirty="0" err="1"/>
              <a:t>humerus</a:t>
            </a:r>
            <a:r>
              <a:rPr lang="tr-TR" sz="2800" dirty="0"/>
              <a:t>- </a:t>
            </a:r>
            <a:r>
              <a:rPr lang="tr-TR" sz="2800" dirty="0" err="1"/>
              <a:t>radius</a:t>
            </a:r>
            <a:r>
              <a:rPr lang="tr-TR" sz="2800" dirty="0"/>
              <a:t>- </a:t>
            </a:r>
            <a:r>
              <a:rPr lang="tr-TR" sz="2800" dirty="0" err="1"/>
              <a:t>ulna</a:t>
            </a:r>
            <a:r>
              <a:rPr lang="tr-TR" sz="2800" dirty="0"/>
              <a:t>): </a:t>
            </a:r>
            <a:r>
              <a:rPr lang="tr-TR" sz="2800" dirty="0" err="1"/>
              <a:t>fleksiyon</a:t>
            </a:r>
            <a:r>
              <a:rPr lang="tr-TR" sz="2800" dirty="0"/>
              <a:t>- </a:t>
            </a:r>
            <a:r>
              <a:rPr lang="tr-TR" sz="2800" dirty="0" err="1"/>
              <a:t>ekstensiyon</a:t>
            </a:r>
            <a:endParaRPr lang="tr-TR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2800" dirty="0"/>
              <a:t>   </a:t>
            </a:r>
            <a:r>
              <a:rPr lang="tr-TR" sz="2800" dirty="0" err="1"/>
              <a:t>radioulnar</a:t>
            </a:r>
            <a:r>
              <a:rPr lang="tr-TR" sz="2800" dirty="0"/>
              <a:t> eklem: </a:t>
            </a:r>
            <a:r>
              <a:rPr lang="tr-TR" sz="2800" dirty="0" err="1"/>
              <a:t>radius</a:t>
            </a:r>
            <a:r>
              <a:rPr lang="tr-TR" sz="2800" dirty="0"/>
              <a:t>- </a:t>
            </a:r>
            <a:r>
              <a:rPr lang="tr-TR" sz="2800" dirty="0" err="1"/>
              <a:t>ulna</a:t>
            </a:r>
            <a:r>
              <a:rPr lang="tr-TR" sz="2800" dirty="0"/>
              <a:t> arası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2800" dirty="0"/>
              <a:t>   </a:t>
            </a:r>
            <a:r>
              <a:rPr lang="tr-TR" sz="2800" dirty="0" err="1"/>
              <a:t>karpal</a:t>
            </a:r>
            <a:r>
              <a:rPr lang="tr-TR" sz="2800" dirty="0"/>
              <a:t> eklemler: </a:t>
            </a:r>
            <a:r>
              <a:rPr lang="tr-TR" sz="2800" dirty="0" err="1"/>
              <a:t>karpal</a:t>
            </a:r>
            <a:r>
              <a:rPr lang="tr-TR" sz="2800" dirty="0"/>
              <a:t> kemikler arasında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sz="2800" dirty="0"/>
              <a:t>   el tarak ve el parmak iskeleti eklemleri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032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628775" y="273050"/>
            <a:ext cx="5880100" cy="582295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Ekran Gösterisi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Ofis Teması</vt:lpstr>
      <vt:lpstr>El Bileği Eklemi</vt:lpstr>
      <vt:lpstr>El Kemikleri Ossa carpi (el bileği kemikleri)</vt:lpstr>
      <vt:lpstr>Slayt 3</vt:lpstr>
      <vt:lpstr>Ossa metacarpi (el tarak kemikleri)</vt:lpstr>
      <vt:lpstr>Slayt 5</vt:lpstr>
      <vt:lpstr>Phalanges (el parmak kemikleri)</vt:lpstr>
      <vt:lpstr>Slayt 7</vt:lpstr>
      <vt:lpstr>ÜST EKSTREMİTE EKLEMLERİ</vt:lpstr>
      <vt:lpstr>Slayt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Bileği Eklemi</dc:title>
  <dc:creator>PA</dc:creator>
  <cp:lastModifiedBy>PA</cp:lastModifiedBy>
  <cp:revision>1</cp:revision>
  <dcterms:created xsi:type="dcterms:W3CDTF">2020-03-20T17:53:43Z</dcterms:created>
  <dcterms:modified xsi:type="dcterms:W3CDTF">2020-03-20T17:54:08Z</dcterms:modified>
</cp:coreProperties>
</file>