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58" r:id="rId5"/>
    <p:sldId id="257" r:id="rId6"/>
    <p:sldId id="261" r:id="rId7"/>
    <p:sldId id="273" r:id="rId8"/>
    <p:sldId id="262" r:id="rId9"/>
    <p:sldId id="264" r:id="rId10"/>
    <p:sldId id="266" r:id="rId11"/>
    <p:sldId id="265" r:id="rId12"/>
    <p:sldId id="267" r:id="rId13"/>
    <p:sldId id="268" r:id="rId14"/>
    <p:sldId id="269" r:id="rId15"/>
    <p:sldId id="272" r:id="rId16"/>
    <p:sldId id="270" r:id="rId17"/>
    <p:sldId id="271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86" y="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Başlık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15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2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etin Yer Tutucusu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Başlık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24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27 İçerik Yer Tutucusu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24" name="2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Başlık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29" name="2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16 Başlık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F4CC7B-5D9E-426C-8BF0-DD7B7EAE662E}" type="datetimeFigureOut">
              <a:rPr lang="tr-TR" smtClean="0"/>
              <a:pPr/>
              <a:t>4.03.2020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3243890-FD1B-4E5E-BAA7-59DF76E76694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Başlık Yer Tutucusu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tr/url?sa=i&amp;rct=j&amp;q=&amp;esrc=s&amp;frm=1&amp;source=images&amp;cd=&amp;cad=rja&amp;uact=8&amp;docid=IVN2EGTRVSVntM&amp;tbnid=8ZjVW1sTtSfL9M:&amp;ved=0CAUQjRw&amp;url=http://fanclubkocaeli.page.tl/T&amp;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tr/url?sa=i&amp;rct=j&amp;q=kas+yap%C4%B1s%C4%B1&amp;source=images&amp;cd=&amp;cad=rja&amp;uact=8&amp;docid=djliT4wsrdg0gM&amp;tbnid=eaYT2KmLCGPKlM:&amp;ved=0CAUQjRw&amp;url=http://sinanyzgld41.blogspot.com/2010_03_01_archive.html&amp;ei=1GqNU7qeNYTUPOXkgeAM&amp;bvm=bv.68191837,d.ZWU&amp;psig=AFQjCNG7u_C0np2p6bS4mS84pYoSbCwu1Q&amp;ust=1401863173584619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tr/url?sa=i&amp;rct=j&amp;q=&amp;esrc=s&amp;frm=1&amp;source=images&amp;cd=&amp;cad=rja&amp;uact=8&amp;docid=iJbAmdgqmQUIIM&amp;tbnid=tzMq3A0r-0RqgM:&amp;ved=0CAUQjRw&amp;url=http://www.sensorprod.com/news/white-papers/2005-12_csa/index.php&amp;ei=VOaMU9j7KsyuyAT_8oHQCA&amp;bvm=bv.68191837,d.ZGU&amp;psig=AFQjCNHxGSe2oi83NIoE-rHkqJ7Bar0xzQ&amp;ust=1401829298099564" TargetMode="External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hyperlink" Target="http://www.google.com.tr/url?sa=i&amp;rct=j&amp;q=&amp;esrc=s&amp;frm=1&amp;source=images&amp;cd=&amp;cad=rja&amp;uact=8&amp;docid=SIjImdvLuVDjiM&amp;tbnid=NFfqIN0vIhIgSM:&amp;ved=0CAUQjRw&amp;url=http://www.tstsan.com/?Urunler&amp;id=188&amp;ei=wOSMU5PrJo6e7AaY7YCACg&amp;bvm=bv.68191837,d.ZGU&amp;psig=AFQjCNHoNPwk6d0k3un2pMBvDL08plI25g&amp;ust=140182884722215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.tr/url?sa=i&amp;rct=j&amp;q=&amp;esrc=s&amp;frm=1&amp;source=images&amp;cd=&amp;cad=rja&amp;uact=8&amp;docid=iJbAmdgqmQUIIM&amp;tbnid=tzMq3A0r-0RqgM:&amp;ved=0CAUQjRw&amp;url=http://www.seyhanmedical.com/kalca_protezleri.html&amp;ei=0-WMU_fFKo6S7Aa60oDADA&amp;bvm=bv.68191837,d.ZGU&amp;psig=AFQjCNHoNPwk6d0k3un2pMBvDL08plI25g&amp;ust=1401828847222151" TargetMode="External"/><Relationship Id="rId11" Type="http://schemas.openxmlformats.org/officeDocument/2006/relationships/image" Target="../media/image26.png"/><Relationship Id="rId5" Type="http://schemas.openxmlformats.org/officeDocument/2006/relationships/image" Target="../media/image22.gif"/><Relationship Id="rId10" Type="http://schemas.openxmlformats.org/officeDocument/2006/relationships/image" Target="../media/image25.png"/><Relationship Id="rId4" Type="http://schemas.openxmlformats.org/officeDocument/2006/relationships/hyperlink" Target="http://www.google.com.tr/url?sa=i&amp;rct=j&amp;q=&amp;esrc=s&amp;frm=1&amp;source=images&amp;cd=&amp;cad=rja&amp;uact=8&amp;docid=zzH1UPiC4HwjnM&amp;tbnid=wrAmlh8lC3rxeM:&amp;ved=0CAUQjRw&amp;url=http://www.ortopediktabanlik.com/alt_ekstremite_biyomekanigi.asp&amp;ei=CuWMU8OjItCw7AbFt4DQBw&amp;bvm=bv.68191837,d.ZGU&amp;psig=AFQjCNHoNPwk6d0k3un2pMBvDL08plI25g&amp;ust=1401828847222151" TargetMode="External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Kas </a:t>
            </a:r>
            <a:r>
              <a:rPr lang="tr-TR" dirty="0" err="1" smtClean="0"/>
              <a:t>Iskelet</a:t>
            </a:r>
            <a:r>
              <a:rPr lang="tr-TR" dirty="0" smtClean="0"/>
              <a:t> sistemi anatomisi ve biyomekanik özellikleri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674" name="Picture 2" descr="http://tip.kocaeli.edu.tr/jpg.php?file=./uploads/pictures/5.jpg&amp;width=297&amp;height=3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672815"/>
            <a:ext cx="3726176" cy="3985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Biyomekanik nedir?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 smtClean="0"/>
              <a:t>Mekanik: </a:t>
            </a:r>
            <a:r>
              <a:rPr lang="tr-TR" dirty="0" smtClean="0"/>
              <a:t>Cisimlerin kuvvet altındaki davranışlarını (hareket ve deformasyonlarını) inceleyen fizik bilim alanı</a:t>
            </a:r>
          </a:p>
          <a:p>
            <a:pPr>
              <a:buNone/>
            </a:pPr>
            <a:r>
              <a:rPr lang="tr-TR" b="1" dirty="0" smtClean="0"/>
              <a:t>Biyomekanik: </a:t>
            </a:r>
            <a:r>
              <a:rPr lang="tr-TR" dirty="0" smtClean="0"/>
              <a:t>Mekaniğin özellikle insan vücudundaki biyolojik malzemelere ve sistemlere uygulanması</a:t>
            </a:r>
          </a:p>
          <a:p>
            <a:pPr>
              <a:buNone/>
            </a:pPr>
            <a:r>
              <a:rPr lang="tr-TR" dirty="0" smtClean="0"/>
              <a:t>               </a:t>
            </a:r>
            <a:r>
              <a:rPr lang="tr-TR" dirty="0" err="1" smtClean="0"/>
              <a:t>Femur</a:t>
            </a:r>
            <a:r>
              <a:rPr lang="tr-TR" dirty="0" smtClean="0"/>
              <a:t> kırığı tedavisinde traksiyon</a:t>
            </a:r>
          </a:p>
          <a:p>
            <a:pPr>
              <a:buNone/>
            </a:pPr>
            <a:r>
              <a:rPr lang="tr-TR" dirty="0" smtClean="0"/>
              <a:t>               Yük kaldırma sırasında L5/S1 den kaynaklanan eklem kuvveti</a:t>
            </a:r>
          </a:p>
          <a:p>
            <a:pPr>
              <a:buNone/>
            </a:pPr>
            <a:r>
              <a:rPr lang="tr-TR" dirty="0" smtClean="0"/>
              <a:t>                </a:t>
            </a:r>
            <a:r>
              <a:rPr lang="tr-TR" dirty="0" err="1" smtClean="0"/>
              <a:t>Tibia’daki</a:t>
            </a:r>
            <a:r>
              <a:rPr lang="tr-TR" dirty="0" smtClean="0"/>
              <a:t> gerilmeler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Neden </a:t>
            </a:r>
            <a:r>
              <a:rPr lang="tr-TR" dirty="0" err="1" smtClean="0"/>
              <a:t>bİyomekanİk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Anatomik yapıların incelenmesi ve işlevlerinin tanımlanması</a:t>
            </a:r>
          </a:p>
          <a:p>
            <a:r>
              <a:rPr lang="tr-TR" dirty="0" smtClean="0"/>
              <a:t>Hastalık</a:t>
            </a:r>
          </a:p>
          <a:p>
            <a:r>
              <a:rPr lang="tr-TR" dirty="0" smtClean="0"/>
              <a:t>Yıpranma/yaşlanma</a:t>
            </a:r>
          </a:p>
          <a:p>
            <a:r>
              <a:rPr lang="tr-TR" dirty="0" smtClean="0"/>
              <a:t>Kaza veya zorlamalar </a:t>
            </a:r>
          </a:p>
          <a:p>
            <a:pPr>
              <a:buNone/>
            </a:pPr>
            <a:r>
              <a:rPr lang="tr-TR" dirty="0" smtClean="0"/>
              <a:t>            </a:t>
            </a:r>
            <a:r>
              <a:rPr lang="tr-TR" dirty="0" smtClean="0"/>
              <a:t>sonucunda </a:t>
            </a:r>
            <a:r>
              <a:rPr lang="tr-TR" dirty="0" smtClean="0"/>
              <a:t>özellikle kas iskelet sisteminde oluşan     	işlevsel bozuklukları tanımlamak amacıyla fizyolojik 	işlevleri izlemek ve veri toplamak için kullanılır.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Tedavi ve rehabilitasyon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Yapay organlar ve destek cihazlar </a:t>
            </a:r>
          </a:p>
          <a:p>
            <a:pPr>
              <a:buNone/>
            </a:pPr>
            <a:r>
              <a:rPr lang="tr-TR" dirty="0" smtClean="0"/>
              <a:t>                           biyomekanik temellerin hareket sistemine            			uyarlanmasıyla elde edilir.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İnsan vücudunun bölümleri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1. BAŞ (</a:t>
            </a:r>
            <a:r>
              <a:rPr lang="tr-TR" dirty="0" err="1" smtClean="0"/>
              <a:t>caput</a:t>
            </a:r>
            <a:r>
              <a:rPr lang="tr-TR" dirty="0" smtClean="0"/>
              <a:t>)</a:t>
            </a:r>
          </a:p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endParaRPr lang="tr-TR" dirty="0" smtClean="0"/>
          </a:p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2. BOYUN (</a:t>
            </a:r>
            <a:r>
              <a:rPr lang="tr-TR" dirty="0" err="1" smtClean="0"/>
              <a:t>collum</a:t>
            </a:r>
            <a:r>
              <a:rPr lang="tr-TR" dirty="0" smtClean="0"/>
              <a:t>, </a:t>
            </a:r>
            <a:r>
              <a:rPr lang="tr-TR" dirty="0" err="1" smtClean="0"/>
              <a:t>cervix</a:t>
            </a:r>
            <a:r>
              <a:rPr lang="tr-TR" dirty="0" smtClean="0"/>
              <a:t>)</a:t>
            </a:r>
          </a:p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 </a:t>
            </a:r>
          </a:p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3. GÖVDE (</a:t>
            </a:r>
            <a:r>
              <a:rPr lang="tr-TR" dirty="0" err="1" smtClean="0"/>
              <a:t>truncus</a:t>
            </a:r>
            <a:r>
              <a:rPr lang="tr-TR" dirty="0" smtClean="0"/>
              <a:t>)</a:t>
            </a:r>
          </a:p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chemeClr val="accent2"/>
                </a:solidFill>
              </a:rPr>
              <a:t>a)</a:t>
            </a:r>
            <a:r>
              <a:rPr lang="tr-TR" dirty="0" smtClean="0"/>
              <a:t> Göğüs (</a:t>
            </a:r>
            <a:r>
              <a:rPr lang="tr-TR" dirty="0" err="1" smtClean="0"/>
              <a:t>thorax</a:t>
            </a:r>
            <a:r>
              <a:rPr lang="tr-TR" dirty="0" smtClean="0"/>
              <a:t>)</a:t>
            </a:r>
          </a:p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chemeClr val="accent2"/>
                </a:solidFill>
              </a:rPr>
              <a:t>b)</a:t>
            </a:r>
            <a:r>
              <a:rPr lang="tr-TR" dirty="0" smtClean="0"/>
              <a:t> Karın (abdomen)</a:t>
            </a:r>
          </a:p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chemeClr val="accent2"/>
                </a:solidFill>
              </a:rPr>
              <a:t>c)</a:t>
            </a:r>
            <a:r>
              <a:rPr lang="tr-TR" dirty="0" smtClean="0"/>
              <a:t> </a:t>
            </a:r>
            <a:r>
              <a:rPr lang="tr-TR" dirty="0" err="1" smtClean="0"/>
              <a:t>Pelvis</a:t>
            </a:r>
            <a:endParaRPr lang="tr-TR" dirty="0" smtClean="0"/>
          </a:p>
          <a:p>
            <a:pPr marL="762000" indent="-76200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chemeClr val="accent2"/>
                </a:solidFill>
              </a:rPr>
              <a:t>d)</a:t>
            </a:r>
            <a:r>
              <a:rPr lang="tr-TR" dirty="0" smtClean="0"/>
              <a:t> Sırt (</a:t>
            </a:r>
            <a:r>
              <a:rPr lang="tr-TR" dirty="0" err="1" smtClean="0"/>
              <a:t>dorsum</a:t>
            </a:r>
            <a:r>
              <a:rPr lang="tr-TR" dirty="0" smtClean="0"/>
              <a:t>)</a:t>
            </a:r>
          </a:p>
          <a:p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tr-TR" sz="2400" dirty="0" smtClean="0"/>
              <a:t>4. ÜST TARAF (</a:t>
            </a:r>
            <a:r>
              <a:rPr lang="tr-TR" sz="2400" dirty="0" err="1" smtClean="0"/>
              <a:t>membrum</a:t>
            </a:r>
            <a:r>
              <a:rPr lang="tr-TR" sz="2400" dirty="0" smtClean="0"/>
              <a:t> </a:t>
            </a:r>
            <a:r>
              <a:rPr lang="tr-TR" sz="2400" dirty="0" err="1" smtClean="0"/>
              <a:t>superius</a:t>
            </a:r>
            <a:r>
              <a:rPr lang="tr-TR" sz="2400" dirty="0" smtClean="0"/>
              <a:t>)</a:t>
            </a:r>
          </a:p>
          <a:p>
            <a:pPr marL="908050" lvl="1" indent="-436563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tr-TR" sz="2100" dirty="0" smtClean="0"/>
              <a:t>Omuz kemeri (</a:t>
            </a:r>
            <a:r>
              <a:rPr lang="tr-TR" sz="2100" dirty="0" err="1" smtClean="0"/>
              <a:t>cingulum</a:t>
            </a:r>
            <a:r>
              <a:rPr lang="tr-TR" sz="2100" dirty="0" smtClean="0"/>
              <a:t> </a:t>
            </a:r>
            <a:r>
              <a:rPr lang="tr-TR" sz="2100" dirty="0" err="1" smtClean="0"/>
              <a:t>pectorale</a:t>
            </a:r>
            <a:r>
              <a:rPr lang="tr-TR" sz="2100" dirty="0" smtClean="0"/>
              <a:t>)</a:t>
            </a:r>
          </a:p>
          <a:p>
            <a:pPr marL="908050" lvl="1" indent="-436563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tr-TR" sz="2100" dirty="0" smtClean="0"/>
              <a:t>Kol (</a:t>
            </a:r>
            <a:r>
              <a:rPr lang="tr-TR" sz="2100" dirty="0" err="1" smtClean="0"/>
              <a:t>brachium</a:t>
            </a:r>
            <a:r>
              <a:rPr lang="tr-TR" sz="2100" dirty="0" smtClean="0"/>
              <a:t>)</a:t>
            </a:r>
          </a:p>
          <a:p>
            <a:pPr marL="908050" lvl="1" indent="-436563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tr-TR" sz="2100" dirty="0" smtClean="0"/>
              <a:t>Önkol (</a:t>
            </a:r>
            <a:r>
              <a:rPr lang="tr-TR" sz="2100" dirty="0" err="1" smtClean="0"/>
              <a:t>antebrachium</a:t>
            </a:r>
            <a:r>
              <a:rPr lang="tr-TR" sz="2100" dirty="0" smtClean="0"/>
              <a:t>)</a:t>
            </a:r>
          </a:p>
          <a:p>
            <a:pPr marL="908050" lvl="1" indent="-436563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tr-TR" sz="2100" dirty="0" smtClean="0"/>
              <a:t>El (</a:t>
            </a:r>
            <a:r>
              <a:rPr lang="tr-TR" sz="2100" dirty="0" err="1" smtClean="0"/>
              <a:t>manus</a:t>
            </a:r>
            <a:r>
              <a:rPr lang="tr-TR" sz="2100" dirty="0" smtClean="0"/>
              <a:t>)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tr-TR" sz="2400" dirty="0" smtClean="0"/>
              <a:t>5. ALT TARAF (</a:t>
            </a:r>
            <a:r>
              <a:rPr lang="tr-TR" sz="2400" dirty="0" err="1" smtClean="0"/>
              <a:t>membrum</a:t>
            </a:r>
            <a:r>
              <a:rPr lang="tr-TR" sz="2400" dirty="0" smtClean="0"/>
              <a:t> </a:t>
            </a:r>
            <a:r>
              <a:rPr lang="tr-TR" sz="2400" dirty="0" err="1" smtClean="0"/>
              <a:t>inferius</a:t>
            </a:r>
            <a:r>
              <a:rPr lang="tr-TR" sz="2400" dirty="0" smtClean="0"/>
              <a:t>)</a:t>
            </a:r>
          </a:p>
          <a:p>
            <a:pPr marL="908050" lvl="1" indent="-436563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tr-TR" sz="2100" dirty="0" smtClean="0"/>
              <a:t>Kalça kemeri (</a:t>
            </a:r>
            <a:r>
              <a:rPr lang="tr-TR" sz="2100" dirty="0" err="1" smtClean="0"/>
              <a:t>cingulum</a:t>
            </a:r>
            <a:r>
              <a:rPr lang="tr-TR" sz="2100" dirty="0" smtClean="0"/>
              <a:t> </a:t>
            </a:r>
            <a:r>
              <a:rPr lang="tr-TR" sz="2100" dirty="0" err="1" smtClean="0"/>
              <a:t>pelvicum</a:t>
            </a:r>
            <a:r>
              <a:rPr lang="tr-TR" sz="2100" dirty="0" smtClean="0"/>
              <a:t>)</a:t>
            </a:r>
          </a:p>
          <a:p>
            <a:pPr marL="908050" lvl="1" indent="-436563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tr-TR" sz="2100" dirty="0" smtClean="0"/>
              <a:t>Uyluk (</a:t>
            </a:r>
            <a:r>
              <a:rPr lang="tr-TR" sz="2100" dirty="0" err="1" smtClean="0"/>
              <a:t>femur</a:t>
            </a:r>
            <a:r>
              <a:rPr lang="tr-TR" sz="2100" dirty="0" smtClean="0"/>
              <a:t>)</a:t>
            </a:r>
          </a:p>
          <a:p>
            <a:pPr marL="908050" lvl="1" indent="-436563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tr-TR" sz="2100" dirty="0" smtClean="0"/>
              <a:t>Bacak (</a:t>
            </a:r>
            <a:r>
              <a:rPr lang="tr-TR" sz="2100" dirty="0" err="1" smtClean="0"/>
              <a:t>crus</a:t>
            </a:r>
            <a:r>
              <a:rPr lang="tr-TR" sz="2100" dirty="0" smtClean="0"/>
              <a:t>)</a:t>
            </a:r>
          </a:p>
          <a:p>
            <a:pPr marL="908050" lvl="1" indent="-436563">
              <a:lnSpc>
                <a:spcPct val="80000"/>
              </a:lnSpc>
              <a:buFont typeface="Wingdings" pitchFamily="2" charset="2"/>
              <a:buAutoNum type="alphaLcParenR"/>
            </a:pPr>
            <a:r>
              <a:rPr lang="tr-TR" sz="2100" dirty="0" smtClean="0"/>
              <a:t>Ayak (pes)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>Kas iskelet sistemi anatomisi</a:t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tr-TR" sz="2100" dirty="0" smtClean="0"/>
              <a:t> </a:t>
            </a:r>
            <a:r>
              <a:rPr lang="tr-TR" sz="2100" b="1" dirty="0" smtClean="0"/>
              <a:t>Osteoloji</a:t>
            </a:r>
          </a:p>
          <a:p>
            <a:pPr>
              <a:lnSpc>
                <a:spcPct val="90000"/>
              </a:lnSpc>
            </a:pPr>
            <a:r>
              <a:rPr lang="tr-TR" sz="2100" dirty="0" smtClean="0"/>
              <a:t>Uzun kemikler (</a:t>
            </a:r>
            <a:r>
              <a:rPr lang="tr-TR" sz="2100" dirty="0" err="1" smtClean="0"/>
              <a:t>ossa</a:t>
            </a:r>
            <a:r>
              <a:rPr lang="tr-TR" sz="2100" dirty="0" smtClean="0"/>
              <a:t> longa)</a:t>
            </a:r>
          </a:p>
          <a:p>
            <a:pPr lvl="1">
              <a:lnSpc>
                <a:spcPct val="90000"/>
              </a:lnSpc>
            </a:pPr>
            <a:r>
              <a:rPr lang="tr-TR" sz="2000" dirty="0" err="1" smtClean="0"/>
              <a:t>Humerus</a:t>
            </a:r>
            <a:r>
              <a:rPr lang="tr-TR" sz="2000" dirty="0" smtClean="0"/>
              <a:t>, </a:t>
            </a:r>
            <a:r>
              <a:rPr lang="tr-TR" sz="2000" dirty="0" err="1" smtClean="0"/>
              <a:t>femur</a:t>
            </a:r>
            <a:endParaRPr lang="tr-TR" sz="2000" dirty="0" smtClean="0"/>
          </a:p>
          <a:p>
            <a:pPr>
              <a:lnSpc>
                <a:spcPct val="90000"/>
              </a:lnSpc>
            </a:pPr>
            <a:r>
              <a:rPr lang="tr-TR" sz="2100" dirty="0" smtClean="0"/>
              <a:t>Kısa kemikler (</a:t>
            </a:r>
            <a:r>
              <a:rPr lang="tr-TR" sz="2100" dirty="0" err="1" smtClean="0"/>
              <a:t>ossa</a:t>
            </a:r>
            <a:r>
              <a:rPr lang="tr-TR" sz="2100" dirty="0" smtClean="0"/>
              <a:t> </a:t>
            </a:r>
            <a:r>
              <a:rPr lang="tr-TR" sz="2100" dirty="0" err="1" smtClean="0"/>
              <a:t>brevia</a:t>
            </a:r>
            <a:r>
              <a:rPr lang="tr-TR" sz="21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tr-TR" sz="2000" dirty="0" err="1" smtClean="0"/>
              <a:t>Ossa</a:t>
            </a:r>
            <a:r>
              <a:rPr lang="tr-TR" sz="2000" dirty="0" smtClean="0"/>
              <a:t> </a:t>
            </a:r>
            <a:r>
              <a:rPr lang="tr-TR" sz="2000" dirty="0" err="1" smtClean="0"/>
              <a:t>carpi</a:t>
            </a:r>
            <a:r>
              <a:rPr lang="tr-TR" sz="2000" dirty="0" smtClean="0"/>
              <a:t>, </a:t>
            </a:r>
            <a:r>
              <a:rPr lang="tr-TR" sz="2000" dirty="0" err="1" smtClean="0"/>
              <a:t>ossa</a:t>
            </a:r>
            <a:r>
              <a:rPr lang="tr-TR" sz="2000" dirty="0" smtClean="0"/>
              <a:t> </a:t>
            </a:r>
            <a:r>
              <a:rPr lang="tr-TR" sz="2000" dirty="0" err="1" smtClean="0"/>
              <a:t>tarsi</a:t>
            </a:r>
            <a:r>
              <a:rPr lang="tr-TR" sz="2000" dirty="0" smtClean="0"/>
              <a:t> (el-ayak bileği kemikleri)</a:t>
            </a:r>
          </a:p>
          <a:p>
            <a:pPr>
              <a:lnSpc>
                <a:spcPct val="90000"/>
              </a:lnSpc>
            </a:pPr>
            <a:r>
              <a:rPr lang="tr-TR" sz="2100" dirty="0" smtClean="0"/>
              <a:t>Yassı kemikler (</a:t>
            </a:r>
            <a:r>
              <a:rPr lang="tr-TR" sz="2100" dirty="0" err="1" smtClean="0"/>
              <a:t>ossa</a:t>
            </a:r>
            <a:r>
              <a:rPr lang="tr-TR" sz="2100" dirty="0" smtClean="0"/>
              <a:t> plana)</a:t>
            </a:r>
          </a:p>
          <a:p>
            <a:pPr lvl="1">
              <a:lnSpc>
                <a:spcPct val="90000"/>
              </a:lnSpc>
            </a:pPr>
            <a:r>
              <a:rPr lang="tr-TR" sz="2000" dirty="0" err="1" smtClean="0"/>
              <a:t>Os</a:t>
            </a:r>
            <a:r>
              <a:rPr lang="tr-TR" sz="2000" dirty="0" smtClean="0"/>
              <a:t> </a:t>
            </a:r>
            <a:r>
              <a:rPr lang="tr-TR" sz="2000" dirty="0" err="1" smtClean="0"/>
              <a:t>parietale</a:t>
            </a:r>
            <a:r>
              <a:rPr lang="tr-TR" sz="2000" dirty="0" smtClean="0"/>
              <a:t>, </a:t>
            </a:r>
            <a:r>
              <a:rPr lang="tr-TR" sz="2000" dirty="0" err="1" smtClean="0"/>
              <a:t>os</a:t>
            </a:r>
            <a:r>
              <a:rPr lang="tr-TR" sz="2000" dirty="0" smtClean="0"/>
              <a:t> </a:t>
            </a:r>
            <a:r>
              <a:rPr lang="tr-TR" sz="2000" dirty="0" err="1" smtClean="0"/>
              <a:t>occipitale</a:t>
            </a:r>
            <a:r>
              <a:rPr lang="tr-TR" sz="2000" dirty="0" smtClean="0"/>
              <a:t>, </a:t>
            </a:r>
            <a:r>
              <a:rPr lang="tr-TR" sz="2000" dirty="0" err="1" smtClean="0"/>
              <a:t>costae</a:t>
            </a:r>
            <a:r>
              <a:rPr lang="tr-TR" sz="2000" dirty="0" smtClean="0"/>
              <a:t>, </a:t>
            </a:r>
            <a:r>
              <a:rPr lang="tr-TR" sz="2000" dirty="0" err="1" smtClean="0"/>
              <a:t>sternum</a:t>
            </a:r>
            <a:endParaRPr lang="tr-TR" sz="2000" dirty="0" smtClean="0"/>
          </a:p>
          <a:p>
            <a:pPr>
              <a:lnSpc>
                <a:spcPct val="90000"/>
              </a:lnSpc>
            </a:pPr>
            <a:r>
              <a:rPr lang="tr-TR" sz="2100" dirty="0" err="1" smtClean="0"/>
              <a:t>Sesamoid</a:t>
            </a:r>
            <a:r>
              <a:rPr lang="tr-TR" sz="2100" dirty="0" smtClean="0"/>
              <a:t> kemikler (</a:t>
            </a:r>
            <a:r>
              <a:rPr lang="tr-TR" sz="2100" dirty="0" err="1" smtClean="0"/>
              <a:t>ossa</a:t>
            </a:r>
            <a:r>
              <a:rPr lang="tr-TR" sz="2100" dirty="0" smtClean="0"/>
              <a:t> </a:t>
            </a:r>
            <a:r>
              <a:rPr lang="tr-TR" sz="2100" dirty="0" err="1" smtClean="0"/>
              <a:t>sesamoidea</a:t>
            </a:r>
            <a:r>
              <a:rPr lang="tr-TR" sz="21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tr-TR" sz="2000" dirty="0" err="1" smtClean="0"/>
              <a:t>Patella</a:t>
            </a:r>
            <a:endParaRPr lang="tr-TR" sz="2000" dirty="0" smtClean="0"/>
          </a:p>
          <a:p>
            <a:pPr>
              <a:lnSpc>
                <a:spcPct val="90000"/>
              </a:lnSpc>
            </a:pPr>
            <a:r>
              <a:rPr lang="tr-TR" sz="2100" dirty="0" smtClean="0"/>
              <a:t>Havalı kemikler (</a:t>
            </a:r>
            <a:r>
              <a:rPr lang="tr-TR" sz="2100" dirty="0" err="1" smtClean="0"/>
              <a:t>ossa</a:t>
            </a:r>
            <a:r>
              <a:rPr lang="tr-TR" sz="2100" dirty="0" smtClean="0"/>
              <a:t> </a:t>
            </a:r>
            <a:r>
              <a:rPr lang="tr-TR" sz="2100" dirty="0" err="1" smtClean="0"/>
              <a:t>pneumatica</a:t>
            </a:r>
            <a:r>
              <a:rPr lang="tr-TR" sz="21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tr-TR" sz="2000" dirty="0" err="1" smtClean="0"/>
              <a:t>maxilla</a:t>
            </a:r>
            <a:endParaRPr lang="tr-TR" sz="2000" dirty="0" smtClean="0"/>
          </a:p>
          <a:p>
            <a:pPr>
              <a:lnSpc>
                <a:spcPct val="90000"/>
              </a:lnSpc>
            </a:pPr>
            <a:r>
              <a:rPr lang="tr-TR" sz="2100" dirty="0" smtClean="0"/>
              <a:t>Düzensiz kemikler (</a:t>
            </a:r>
            <a:r>
              <a:rPr lang="tr-TR" sz="2100" dirty="0" err="1" smtClean="0"/>
              <a:t>ossa</a:t>
            </a:r>
            <a:r>
              <a:rPr lang="tr-TR" sz="2100" dirty="0" smtClean="0"/>
              <a:t> </a:t>
            </a:r>
            <a:r>
              <a:rPr lang="tr-TR" sz="2100" dirty="0" err="1" smtClean="0"/>
              <a:t>irregularia</a:t>
            </a:r>
            <a:r>
              <a:rPr lang="tr-TR" sz="21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tr-TR" sz="2000" dirty="0" err="1" smtClean="0"/>
              <a:t>Sacrum</a:t>
            </a:r>
            <a:r>
              <a:rPr lang="tr-TR" sz="2000" dirty="0" smtClean="0"/>
              <a:t>, </a:t>
            </a:r>
            <a:r>
              <a:rPr lang="tr-TR" sz="2000" dirty="0" err="1" smtClean="0"/>
              <a:t>coxae</a:t>
            </a:r>
            <a:r>
              <a:rPr lang="tr-TR" sz="2000" dirty="0" smtClean="0"/>
              <a:t> ve </a:t>
            </a:r>
            <a:r>
              <a:rPr lang="tr-TR" sz="2000" dirty="0" err="1" smtClean="0"/>
              <a:t>mandibula</a:t>
            </a:r>
            <a:endParaRPr lang="tr-TR" sz="2000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Kas iskelet sistemi anatomisi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410076" cy="504351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tr-TR" sz="3200" dirty="0" smtClean="0"/>
              <a:t> </a:t>
            </a:r>
            <a:r>
              <a:rPr lang="tr-TR" sz="3200" dirty="0" err="1" smtClean="0"/>
              <a:t>Miyoloji</a:t>
            </a:r>
            <a:r>
              <a:rPr lang="tr-TR" sz="32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tr-TR" sz="3200" dirty="0" err="1" smtClean="0"/>
              <a:t>Makroskopik</a:t>
            </a:r>
            <a:r>
              <a:rPr lang="tr-TR" sz="3200" dirty="0" smtClean="0"/>
              <a:t> olarak;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3200" b="1" dirty="0" smtClean="0"/>
              <a:t>      kas gövdesi </a:t>
            </a:r>
            <a:r>
              <a:rPr lang="tr-TR" sz="3200" dirty="0" smtClean="0"/>
              <a:t>(</a:t>
            </a:r>
            <a:r>
              <a:rPr lang="tr-TR" sz="3200" dirty="0" err="1" smtClean="0"/>
              <a:t>venter</a:t>
            </a:r>
            <a:r>
              <a:rPr lang="tr-TR" sz="3200" dirty="0" smtClean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3200" b="1" dirty="0" smtClean="0"/>
              <a:t>      kiriş(</a:t>
            </a:r>
            <a:r>
              <a:rPr lang="tr-TR" sz="3200" b="1" dirty="0" err="1" smtClean="0"/>
              <a:t>tendo</a:t>
            </a:r>
            <a:r>
              <a:rPr lang="tr-TR" sz="3200" b="1" dirty="0" smtClean="0"/>
              <a:t>):</a:t>
            </a:r>
            <a:r>
              <a:rPr lang="tr-TR" sz="3200" dirty="0" smtClean="0"/>
              <a:t>yuvarlak/ </a:t>
            </a:r>
            <a:r>
              <a:rPr lang="tr-TR" sz="3200" dirty="0" smtClean="0"/>
              <a:t>yassı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3200" dirty="0" smtClean="0"/>
              <a:t> </a:t>
            </a:r>
            <a:r>
              <a:rPr lang="tr-TR" sz="3200" dirty="0" smtClean="0"/>
              <a:t>    </a:t>
            </a:r>
            <a:r>
              <a:rPr lang="tr-TR" sz="3200" dirty="0" smtClean="0"/>
              <a:t> </a:t>
            </a:r>
            <a:r>
              <a:rPr lang="tr-TR" sz="3200" dirty="0" smtClean="0"/>
              <a:t>( </a:t>
            </a:r>
            <a:r>
              <a:rPr lang="tr-TR" sz="3200" dirty="0" err="1" smtClean="0"/>
              <a:t>aponeurosis</a:t>
            </a:r>
            <a:r>
              <a:rPr lang="tr-TR" sz="3200" dirty="0" smtClean="0"/>
              <a:t> 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3200" dirty="0" smtClean="0"/>
              <a:t>      </a:t>
            </a:r>
            <a:r>
              <a:rPr lang="tr-TR" sz="3200" b="1" dirty="0" smtClean="0"/>
              <a:t>bursa: </a:t>
            </a:r>
            <a:r>
              <a:rPr lang="tr-TR" sz="3200" dirty="0" smtClean="0"/>
              <a:t>kirişlerin ilettiği gücün altındaki dokuya   zarar gelmesini önleyen keseler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3200" b="1" dirty="0" smtClean="0"/>
              <a:t>      </a:t>
            </a:r>
            <a:r>
              <a:rPr lang="tr-TR" sz="3200" b="1" dirty="0" err="1" smtClean="0"/>
              <a:t>origo</a:t>
            </a:r>
            <a:r>
              <a:rPr lang="tr-TR" sz="3200" b="1" dirty="0" smtClean="0"/>
              <a:t>; </a:t>
            </a:r>
            <a:r>
              <a:rPr lang="tr-TR" sz="3200" dirty="0" smtClean="0"/>
              <a:t>daha az hareketli </a:t>
            </a:r>
            <a:r>
              <a:rPr lang="tr-TR" sz="3200" dirty="0" err="1" smtClean="0"/>
              <a:t>proksimal</a:t>
            </a:r>
            <a:r>
              <a:rPr lang="tr-TR" sz="3200" dirty="0" smtClean="0"/>
              <a:t> yapışma yeri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3200" b="1" dirty="0" smtClean="0"/>
              <a:t>      </a:t>
            </a:r>
            <a:r>
              <a:rPr lang="tr-TR" sz="3200" b="1" dirty="0" err="1" smtClean="0"/>
              <a:t>insertio</a:t>
            </a:r>
            <a:r>
              <a:rPr lang="tr-TR" sz="3200" b="1" dirty="0" smtClean="0"/>
              <a:t>; </a:t>
            </a:r>
            <a:r>
              <a:rPr lang="tr-TR" sz="3200" dirty="0" smtClean="0"/>
              <a:t>hareketli yapışma yeri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sz="32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3200" dirty="0" smtClean="0"/>
              <a:t>Kas liflerinin </a:t>
            </a:r>
            <a:r>
              <a:rPr lang="tr-TR" sz="3200" i="1" dirty="0" smtClean="0"/>
              <a:t>diziliş şekilleri</a:t>
            </a:r>
            <a:r>
              <a:rPr lang="tr-TR" sz="3200" dirty="0" smtClean="0"/>
              <a:t>, </a:t>
            </a:r>
            <a:r>
              <a:rPr lang="tr-TR" sz="3200" i="1" dirty="0" smtClean="0"/>
              <a:t>tutunma noktaları </a:t>
            </a:r>
            <a:r>
              <a:rPr lang="tr-TR" sz="3200" dirty="0" smtClean="0"/>
              <a:t>ve </a:t>
            </a:r>
            <a:r>
              <a:rPr lang="tr-TR" sz="3200" i="1" dirty="0" smtClean="0"/>
              <a:t>yerleşimi</a:t>
            </a:r>
            <a:r>
              <a:rPr lang="tr-TR" sz="3200" dirty="0" smtClean="0"/>
              <a:t>, </a:t>
            </a:r>
            <a:r>
              <a:rPr lang="tr-TR" sz="3200" i="1" dirty="0" smtClean="0"/>
              <a:t>kasın fonksiyonu</a:t>
            </a:r>
            <a:r>
              <a:rPr lang="tr-TR" sz="3200" dirty="0" smtClean="0"/>
              <a:t>, </a:t>
            </a:r>
            <a:r>
              <a:rPr lang="tr-TR" sz="3200" i="1" dirty="0" smtClean="0"/>
              <a:t>lif yoğunluğu </a:t>
            </a:r>
            <a:r>
              <a:rPr lang="tr-TR" sz="3200" dirty="0" smtClean="0"/>
              <a:t>biyomekanik çalışmaların temelinde yer alır.</a:t>
            </a:r>
          </a:p>
          <a:p>
            <a:pPr>
              <a:buNone/>
            </a:pPr>
            <a:r>
              <a:rPr lang="tr-TR" sz="2800" dirty="0" smtClean="0"/>
              <a:t>*</a:t>
            </a:r>
            <a:r>
              <a:rPr lang="fi-FI" sz="2800" b="1" i="1" dirty="0" smtClean="0"/>
              <a:t>Kas tarafından üretilen kuvvet</a:t>
            </a:r>
            <a:r>
              <a:rPr lang="tr-TR" sz="2800" b="1" i="1" dirty="0" smtClean="0"/>
              <a:t>,</a:t>
            </a:r>
            <a:r>
              <a:rPr lang="fi-FI" sz="2800" b="1" i="1" dirty="0" smtClean="0"/>
              <a:t> kesit alanındaki kas</a:t>
            </a:r>
            <a:r>
              <a:rPr lang="tr-TR" sz="2800" b="1" i="1" dirty="0" smtClean="0"/>
              <a:t> fiberlerinin toplamı ile orantılıdır. </a:t>
            </a:r>
            <a:endParaRPr lang="tr-TR" sz="3200" b="1" i="1" dirty="0" smtClean="0"/>
          </a:p>
          <a:p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tr-TR"/>
          </a:p>
        </p:txBody>
      </p:sp>
      <p:pic>
        <p:nvPicPr>
          <p:cNvPr id="12290" name="Picture 2" descr="http://1.bp.blogspot.com/_po9bpHmRcZw/S7In6W0PzdI/AAAAAAAAAGY/et7mt9FbrJE/s1600/kasla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588757"/>
            <a:ext cx="4000528" cy="4507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1857364"/>
            <a:ext cx="4196983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Metin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b="1" i="1" dirty="0" smtClean="0"/>
              <a:t>*Açının artışı </a:t>
            </a:r>
            <a:r>
              <a:rPr lang="tr-TR" b="1" i="1" dirty="0" err="1" smtClean="0"/>
              <a:t>tendona</a:t>
            </a:r>
            <a:r>
              <a:rPr lang="tr-TR" b="1" i="1" dirty="0" smtClean="0"/>
              <a:t> iletilen kuvveti azaltır. </a:t>
            </a:r>
          </a:p>
          <a:p>
            <a:r>
              <a:rPr lang="tr-TR" b="1" i="1" dirty="0" smtClean="0"/>
              <a:t>*Açının artışıyla kas fiberlerindeki gerilme de artar.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484784"/>
            <a:ext cx="8568952" cy="5256584"/>
          </a:xfrm>
        </p:spPr>
        <p:txBody>
          <a:bodyPr>
            <a:normAutofit fontScale="70000" lnSpcReduction="20000"/>
          </a:bodyPr>
          <a:lstStyle/>
          <a:p>
            <a:r>
              <a:rPr lang="tr-TR" sz="3200" b="1" dirty="0" err="1" smtClean="0"/>
              <a:t>M.quadratus</a:t>
            </a:r>
            <a:r>
              <a:rPr lang="tr-TR" sz="3200" b="1" dirty="0" smtClean="0"/>
              <a:t>:</a:t>
            </a:r>
            <a:r>
              <a:rPr lang="tr-TR" sz="3200" dirty="0" smtClean="0"/>
              <a:t> lifler yassı bir </a:t>
            </a:r>
            <a:r>
              <a:rPr lang="tr-TR" sz="3200" dirty="0" err="1" smtClean="0"/>
              <a:t>tendon</a:t>
            </a:r>
            <a:r>
              <a:rPr lang="tr-TR" sz="3200" dirty="0" smtClean="0"/>
              <a:t> ile sonlanır </a:t>
            </a:r>
            <a:r>
              <a:rPr lang="tr-TR" sz="3200" dirty="0" smtClean="0">
                <a:sym typeface="Wingdings" pitchFamily="2" charset="2"/>
              </a:rPr>
              <a:t></a:t>
            </a:r>
            <a:r>
              <a:rPr lang="tr-TR" sz="3200" dirty="0" err="1" smtClean="0">
                <a:sym typeface="Wingdings" pitchFamily="2" charset="2"/>
              </a:rPr>
              <a:t>m.rhomboideus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major</a:t>
            </a:r>
            <a:endParaRPr lang="tr-TR" sz="3200" dirty="0" smtClean="0"/>
          </a:p>
          <a:p>
            <a:r>
              <a:rPr lang="tr-TR" sz="3200" b="1" dirty="0" err="1" smtClean="0"/>
              <a:t>M.fusiformis</a:t>
            </a:r>
            <a:r>
              <a:rPr lang="tr-TR" sz="3200" b="1" dirty="0" smtClean="0"/>
              <a:t>:</a:t>
            </a:r>
            <a:r>
              <a:rPr lang="tr-TR" sz="3200" dirty="0" smtClean="0"/>
              <a:t> başlangıç ve sonlanma dar, orta kısım geniş</a:t>
            </a:r>
          </a:p>
          <a:p>
            <a:pPr>
              <a:buNone/>
            </a:pPr>
            <a:r>
              <a:rPr lang="tr-TR" sz="3200" dirty="0" smtClean="0"/>
              <a:t>       </a:t>
            </a:r>
            <a:r>
              <a:rPr lang="tr-TR" sz="3200" dirty="0" smtClean="0">
                <a:sym typeface="Wingdings" pitchFamily="2" charset="2"/>
              </a:rPr>
              <a:t></a:t>
            </a:r>
            <a:r>
              <a:rPr lang="tr-TR" sz="3200" dirty="0" err="1" smtClean="0">
                <a:sym typeface="Wingdings" pitchFamily="2" charset="2"/>
              </a:rPr>
              <a:t>m.biceps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brachii</a:t>
            </a:r>
            <a:endParaRPr lang="tr-TR" sz="3200" dirty="0" smtClean="0">
              <a:sym typeface="Wingdings" pitchFamily="2" charset="2"/>
            </a:endParaRPr>
          </a:p>
          <a:p>
            <a:r>
              <a:rPr lang="tr-TR" sz="3200" b="1" dirty="0" err="1" smtClean="0">
                <a:sym typeface="Wingdings" pitchFamily="2" charset="2"/>
              </a:rPr>
              <a:t>M.triangularis</a:t>
            </a:r>
            <a:r>
              <a:rPr lang="tr-TR" sz="3200" b="1" dirty="0" smtClean="0">
                <a:sym typeface="Wingdings" pitchFamily="2" charset="2"/>
              </a:rPr>
              <a:t>:</a:t>
            </a:r>
            <a:r>
              <a:rPr lang="tr-TR" sz="3200" dirty="0" smtClean="0">
                <a:sym typeface="Wingdings" pitchFamily="2" charset="2"/>
              </a:rPr>
              <a:t>başlangıç geniş, sonlanma dar </a:t>
            </a:r>
          </a:p>
          <a:p>
            <a:pPr>
              <a:buNone/>
            </a:pPr>
            <a:r>
              <a:rPr lang="tr-TR" sz="3200" dirty="0" smtClean="0">
                <a:sym typeface="Wingdings" pitchFamily="2" charset="2"/>
              </a:rPr>
              <a:t>      </a:t>
            </a:r>
            <a:r>
              <a:rPr lang="tr-TR" sz="3200" dirty="0" err="1" smtClean="0">
                <a:sym typeface="Wingdings" pitchFamily="2" charset="2"/>
              </a:rPr>
              <a:t>m.trapezius</a:t>
            </a:r>
            <a:endParaRPr lang="tr-TR" sz="3200" dirty="0" smtClean="0">
              <a:sym typeface="Wingdings" pitchFamily="2" charset="2"/>
            </a:endParaRPr>
          </a:p>
          <a:p>
            <a:r>
              <a:rPr lang="tr-TR" sz="3200" b="1" dirty="0" err="1" smtClean="0"/>
              <a:t>M.spiralis</a:t>
            </a:r>
            <a:r>
              <a:rPr lang="tr-TR" sz="3200" b="1" dirty="0" smtClean="0"/>
              <a:t>:</a:t>
            </a:r>
            <a:r>
              <a:rPr lang="tr-TR" sz="3200" dirty="0" smtClean="0"/>
              <a:t> lifler başlangıçtan sonlanma yerine kadar spiral şeklinde uzanır </a:t>
            </a:r>
          </a:p>
          <a:p>
            <a:pPr>
              <a:buNone/>
            </a:pPr>
            <a:r>
              <a:rPr lang="tr-TR" sz="3200" dirty="0" smtClean="0">
                <a:sym typeface="Wingdings" pitchFamily="2" charset="2"/>
              </a:rPr>
              <a:t>      </a:t>
            </a:r>
            <a:r>
              <a:rPr lang="tr-TR" sz="3200" dirty="0" err="1" smtClean="0">
                <a:sym typeface="Wingdings" pitchFamily="2" charset="2"/>
              </a:rPr>
              <a:t>m.latissimus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dorsi</a:t>
            </a:r>
            <a:endParaRPr lang="tr-TR" sz="3200" dirty="0" smtClean="0">
              <a:sym typeface="Wingdings" pitchFamily="2" charset="2"/>
            </a:endParaRPr>
          </a:p>
          <a:p>
            <a:r>
              <a:rPr lang="tr-TR" sz="3200" b="1" dirty="0" err="1" smtClean="0">
                <a:sym typeface="Wingdings" pitchFamily="2" charset="2"/>
              </a:rPr>
              <a:t>M.unipennatus</a:t>
            </a:r>
            <a:r>
              <a:rPr lang="tr-TR" sz="3200" b="1" dirty="0" smtClean="0">
                <a:sym typeface="Wingdings" pitchFamily="2" charset="2"/>
              </a:rPr>
              <a:t>:</a:t>
            </a:r>
            <a:r>
              <a:rPr lang="tr-TR" sz="3200" dirty="0" smtClean="0">
                <a:sym typeface="Wingdings" pitchFamily="2" charset="2"/>
              </a:rPr>
              <a:t>başlama ve sonlanma yerlerinde uzun kirişler var </a:t>
            </a:r>
            <a:r>
              <a:rPr lang="tr-TR" sz="3200" dirty="0" err="1" smtClean="0">
                <a:sym typeface="Wingdings" pitchFamily="2" charset="2"/>
              </a:rPr>
              <a:t>m.extensor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digitorum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longus</a:t>
            </a:r>
            <a:endParaRPr lang="tr-TR" sz="3200" dirty="0" smtClean="0">
              <a:sym typeface="Wingdings" pitchFamily="2" charset="2"/>
            </a:endParaRPr>
          </a:p>
          <a:p>
            <a:r>
              <a:rPr lang="tr-TR" sz="3200" b="1" dirty="0" err="1" smtClean="0">
                <a:sym typeface="Wingdings" pitchFamily="2" charset="2"/>
              </a:rPr>
              <a:t>M.bipennatus</a:t>
            </a:r>
            <a:r>
              <a:rPr lang="tr-TR" sz="3200" b="1" dirty="0" smtClean="0">
                <a:sym typeface="Wingdings" pitchFamily="2" charset="2"/>
              </a:rPr>
              <a:t>:</a:t>
            </a:r>
            <a:r>
              <a:rPr lang="tr-TR" sz="3200" dirty="0" smtClean="0">
                <a:sym typeface="Wingdings" pitchFamily="2" charset="2"/>
              </a:rPr>
              <a:t> yan yana gelmiş iki </a:t>
            </a:r>
            <a:r>
              <a:rPr lang="tr-TR" sz="3200" dirty="0" err="1" smtClean="0">
                <a:sym typeface="Wingdings" pitchFamily="2" charset="2"/>
              </a:rPr>
              <a:t>unipennat</a:t>
            </a:r>
            <a:r>
              <a:rPr lang="tr-TR" sz="3200" dirty="0" smtClean="0">
                <a:sym typeface="Wingdings" pitchFamily="2" charset="2"/>
              </a:rPr>
              <a:t> kas grubu </a:t>
            </a:r>
          </a:p>
          <a:p>
            <a:pPr>
              <a:buNone/>
            </a:pPr>
            <a:r>
              <a:rPr lang="tr-TR" sz="3200" dirty="0" smtClean="0">
                <a:sym typeface="Wingdings" pitchFamily="2" charset="2"/>
              </a:rPr>
              <a:t>      </a:t>
            </a:r>
            <a:r>
              <a:rPr lang="tr-TR" sz="3200" dirty="0" err="1" smtClean="0">
                <a:sym typeface="Wingdings" pitchFamily="2" charset="2"/>
              </a:rPr>
              <a:t>m.rectus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femoris</a:t>
            </a:r>
            <a:endParaRPr lang="tr-TR" sz="3200" dirty="0" smtClean="0">
              <a:sym typeface="Wingdings" pitchFamily="2" charset="2"/>
            </a:endParaRPr>
          </a:p>
          <a:p>
            <a:r>
              <a:rPr lang="tr-TR" sz="3200" b="1" dirty="0" err="1" smtClean="0">
                <a:sym typeface="Wingdings" pitchFamily="2" charset="2"/>
              </a:rPr>
              <a:t>M.multipennatus</a:t>
            </a:r>
            <a:r>
              <a:rPr lang="tr-TR" sz="3200" b="1" dirty="0" smtClean="0">
                <a:sym typeface="Wingdings" pitchFamily="2" charset="2"/>
              </a:rPr>
              <a:t>:</a:t>
            </a:r>
            <a:r>
              <a:rPr lang="tr-TR" sz="3200" dirty="0" smtClean="0">
                <a:sym typeface="Wingdings" pitchFamily="2" charset="2"/>
              </a:rPr>
              <a:t> başlama yerinde birden fazla kiriş ve sonlanma ortak bir kiriş şeklindedir</a:t>
            </a:r>
          </a:p>
          <a:p>
            <a:pPr>
              <a:buNone/>
            </a:pPr>
            <a:r>
              <a:rPr lang="tr-TR" sz="3200" dirty="0" smtClean="0">
                <a:sym typeface="Wingdings" pitchFamily="2" charset="2"/>
              </a:rPr>
              <a:t>       </a:t>
            </a:r>
            <a:r>
              <a:rPr lang="tr-TR" sz="3200" dirty="0" err="1" smtClean="0">
                <a:sym typeface="Wingdings" pitchFamily="2" charset="2"/>
              </a:rPr>
              <a:t>m.deltoideus</a:t>
            </a:r>
            <a:r>
              <a:rPr lang="tr-TR" sz="3200" dirty="0" smtClean="0">
                <a:sym typeface="Wingdings" pitchFamily="2" charset="2"/>
              </a:rPr>
              <a:t> orta bölümü</a:t>
            </a:r>
          </a:p>
          <a:p>
            <a:endParaRPr lang="tr-TR" sz="3200" dirty="0" smtClean="0">
              <a:sym typeface="Wingdings" pitchFamily="2" charset="2"/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 descr="034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560" y="1628800"/>
            <a:ext cx="3720658" cy="4525962"/>
          </a:xfrm>
          <a:ln/>
        </p:spPr>
      </p:pic>
      <p:pic>
        <p:nvPicPr>
          <p:cNvPr id="71688" name="Picture 8" descr="075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76775" y="1600200"/>
            <a:ext cx="3979863" cy="4530725"/>
          </a:xfr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5783" name="Picture 7" descr="123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49325" y="1600200"/>
            <a:ext cx="3054350" cy="4530725"/>
          </a:xfrm>
          <a:noFill/>
          <a:ln/>
        </p:spPr>
      </p:pic>
      <p:pic>
        <p:nvPicPr>
          <p:cNvPr id="75784" name="Picture 8" descr="035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16500" y="1600200"/>
            <a:ext cx="3302000" cy="4530725"/>
          </a:xfrm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Kas iskelet sistemi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14400" y="1412776"/>
            <a:ext cx="7772400" cy="4942784"/>
          </a:xfrm>
        </p:spPr>
        <p:txBody>
          <a:bodyPr>
            <a:normAutofit fontScale="92500" lnSpcReduction="20000"/>
          </a:bodyPr>
          <a:lstStyle/>
          <a:p>
            <a:pPr marL="571500" indent="-571500">
              <a:buNone/>
            </a:pPr>
            <a:r>
              <a:rPr lang="tr-TR" b="1" dirty="0" smtClean="0"/>
              <a:t>ARTHROLOGIA</a:t>
            </a:r>
          </a:p>
          <a:p>
            <a:pPr marL="571500" indent="-571500">
              <a:buNone/>
            </a:pPr>
            <a:r>
              <a:rPr lang="tr-TR" dirty="0" smtClean="0"/>
              <a:t>SYNARTHROSES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 dirty="0" err="1" smtClean="0"/>
              <a:t>Fibröz</a:t>
            </a:r>
            <a:r>
              <a:rPr lang="tr-TR" dirty="0" smtClean="0"/>
              <a:t> eklemler (hareketsiz)</a:t>
            </a:r>
          </a:p>
          <a:p>
            <a:pPr marL="966788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tr-TR" dirty="0" err="1" smtClean="0"/>
              <a:t>Sutura</a:t>
            </a:r>
            <a:endParaRPr lang="tr-TR" dirty="0" smtClean="0"/>
          </a:p>
          <a:p>
            <a:pPr marL="966788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tr-TR" dirty="0" err="1" smtClean="0"/>
              <a:t>Gomphosis</a:t>
            </a:r>
            <a:endParaRPr lang="tr-TR" dirty="0" smtClean="0"/>
          </a:p>
          <a:p>
            <a:pPr marL="966788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tr-TR" dirty="0" err="1" smtClean="0"/>
              <a:t>Syndesmosis</a:t>
            </a:r>
            <a:endParaRPr lang="tr-TR" dirty="0" smtClean="0"/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 dirty="0" err="1" smtClean="0"/>
              <a:t>Kartilaginöz</a:t>
            </a:r>
            <a:r>
              <a:rPr lang="tr-TR" dirty="0" smtClean="0"/>
              <a:t> eklemler (az hareketli)</a:t>
            </a:r>
          </a:p>
          <a:p>
            <a:pPr marL="966788" lvl="1" indent="-495300">
              <a:buFont typeface="Wingdings" pitchFamily="2" charset="2"/>
              <a:buAutoNum type="arabicPeriod"/>
            </a:pPr>
            <a:r>
              <a:rPr lang="tr-TR" dirty="0" err="1" smtClean="0"/>
              <a:t>Synchondrosis</a:t>
            </a:r>
            <a:endParaRPr lang="tr-TR" dirty="0" smtClean="0"/>
          </a:p>
          <a:p>
            <a:pPr marL="966788" lvl="1" indent="-495300">
              <a:buFont typeface="Wingdings" pitchFamily="2" charset="2"/>
              <a:buAutoNum type="arabicPeriod"/>
            </a:pPr>
            <a:r>
              <a:rPr lang="tr-TR" dirty="0" err="1" smtClean="0"/>
              <a:t>Symphysis</a:t>
            </a:r>
            <a:endParaRPr lang="tr-TR" dirty="0" smtClean="0"/>
          </a:p>
          <a:p>
            <a:pPr marL="571500" indent="-571500">
              <a:buNone/>
            </a:pPr>
            <a:r>
              <a:rPr lang="tr-TR" dirty="0" smtClean="0"/>
              <a:t>DIARTHROSES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 dirty="0" err="1" smtClean="0"/>
              <a:t>Sinoviyal</a:t>
            </a:r>
            <a:r>
              <a:rPr lang="tr-TR" dirty="0" smtClean="0"/>
              <a:t> eklemler (tam hareketli)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0066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tretch>
            <a:fillRect/>
          </a:stretch>
        </p:blipFill>
        <p:spPr>
          <a:xfrm>
            <a:off x="5004048" y="1785926"/>
            <a:ext cx="2419469" cy="2088232"/>
          </a:xfrm>
          <a:prstGeom prst="rect">
            <a:avLst/>
          </a:prstGeom>
          <a:noFill/>
          <a:ln/>
        </p:spPr>
      </p:pic>
      <p:pic>
        <p:nvPicPr>
          <p:cNvPr id="6" name="Picture 6" descr="0164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tretch>
            <a:fillRect/>
          </a:stretch>
        </p:blipFill>
        <p:spPr>
          <a:xfrm>
            <a:off x="755576" y="3140968"/>
            <a:ext cx="3213123" cy="2376264"/>
          </a:xfrm>
          <a:prstGeom prst="rect">
            <a:avLst/>
          </a:prstGeom>
          <a:noFill/>
          <a:ln/>
        </p:spPr>
      </p:pic>
      <p:pic>
        <p:nvPicPr>
          <p:cNvPr id="7" name="Picture 6" descr="1220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>
          <a:xfrm>
            <a:off x="4499992" y="4357694"/>
            <a:ext cx="3630474" cy="2088232"/>
          </a:xfrm>
          <a:prstGeom prst="rect">
            <a:avLst/>
          </a:prstGeom>
          <a:noFill/>
          <a:ln/>
        </p:spPr>
      </p:pic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Fibröz</a:t>
            </a:r>
            <a:r>
              <a:rPr lang="tr-TR" dirty="0" smtClean="0"/>
              <a:t> eklemler (hareketsiz)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9" name="8 Metin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66788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tr-TR" sz="2000" dirty="0" err="1" smtClean="0"/>
              <a:t>Sutura</a:t>
            </a:r>
            <a:endParaRPr lang="tr-TR" sz="2000" dirty="0" smtClean="0"/>
          </a:p>
          <a:p>
            <a:pPr marL="966788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tr-TR" sz="2000" dirty="0" err="1" smtClean="0"/>
              <a:t>Gomphosis</a:t>
            </a:r>
            <a:endParaRPr lang="tr-TR" sz="2000" dirty="0" smtClean="0"/>
          </a:p>
          <a:p>
            <a:pPr marL="966788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tr-TR" sz="2000" dirty="0" err="1" smtClean="0"/>
              <a:t>Syndesmosis</a:t>
            </a:r>
            <a:endParaRPr lang="tr-TR" sz="2000" dirty="0" smtClean="0"/>
          </a:p>
          <a:p>
            <a:endParaRPr lang="tr-TR" dirty="0"/>
          </a:p>
        </p:txBody>
      </p:sp>
      <p:cxnSp>
        <p:nvCxnSpPr>
          <p:cNvPr id="11" name="10 Düz Ok Bağlayıcısı"/>
          <p:cNvCxnSpPr/>
          <p:nvPr/>
        </p:nvCxnSpPr>
        <p:spPr>
          <a:xfrm flipH="1">
            <a:off x="5580112" y="4869160"/>
            <a:ext cx="72008" cy="36004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tr-TR" sz="3200" dirty="0" err="1" smtClean="0"/>
              <a:t>Kartilaginöz</a:t>
            </a:r>
            <a:r>
              <a:rPr lang="tr-TR" sz="3200" dirty="0" smtClean="0"/>
              <a:t> eklemler (az hareketli)</a:t>
            </a:r>
          </a:p>
        </p:txBody>
      </p:sp>
      <p:sp>
        <p:nvSpPr>
          <p:cNvPr id="2" name="1 Metin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66788" lvl="1" indent="-495300">
              <a:buFont typeface="Wingdings" pitchFamily="2" charset="2"/>
              <a:buAutoNum type="arabicPeriod"/>
            </a:pPr>
            <a:r>
              <a:rPr lang="tr-TR" sz="2000" dirty="0" err="1" smtClean="0"/>
              <a:t>Synchondrosis</a:t>
            </a:r>
            <a:endParaRPr lang="tr-TR" sz="2000" dirty="0" smtClean="0"/>
          </a:p>
          <a:p>
            <a:pPr marL="966788" lvl="1" indent="-495300">
              <a:buFont typeface="Wingdings" pitchFamily="2" charset="2"/>
              <a:buAutoNum type="arabicPeriod"/>
            </a:pPr>
            <a:r>
              <a:rPr lang="tr-TR" sz="2000" dirty="0" err="1" smtClean="0"/>
              <a:t>Symphysis</a:t>
            </a:r>
            <a:endParaRPr lang="tr-TR" sz="2000" dirty="0" smtClean="0"/>
          </a:p>
          <a:p>
            <a:endParaRPr lang="tr-TR" dirty="0"/>
          </a:p>
        </p:txBody>
      </p:sp>
      <p:pic>
        <p:nvPicPr>
          <p:cNvPr id="4" name="Picture 7" descr="1144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>
          <a:xfrm>
            <a:off x="4499992" y="2780928"/>
            <a:ext cx="3429832" cy="2247131"/>
          </a:xfrm>
          <a:prstGeom prst="rect">
            <a:avLst/>
          </a:prstGeom>
          <a:noFill/>
          <a:ln/>
        </p:spPr>
      </p:pic>
      <p:pic>
        <p:nvPicPr>
          <p:cNvPr id="5" name="Picture 6" descr="P001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614460"/>
            <a:ext cx="2283001" cy="3814936"/>
          </a:xfrm>
          <a:prstGeom prst="rect">
            <a:avLst/>
          </a:prstGeom>
          <a:noFill/>
          <a:ln/>
        </p:spPr>
      </p:pic>
      <p:cxnSp>
        <p:nvCxnSpPr>
          <p:cNvPr id="7" name="6 Düz Ok Bağlayıcısı"/>
          <p:cNvCxnSpPr/>
          <p:nvPr/>
        </p:nvCxnSpPr>
        <p:spPr>
          <a:xfrm flipV="1">
            <a:off x="2051720" y="5373216"/>
            <a:ext cx="216024" cy="216024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err="1" smtClean="0"/>
              <a:t>Sinoviyal</a:t>
            </a:r>
            <a:r>
              <a:rPr lang="tr-TR" sz="3200" dirty="0" smtClean="0"/>
              <a:t> eklemler (tam hareketli)</a:t>
            </a:r>
            <a:endParaRPr lang="tr-TR" sz="3200" dirty="0"/>
          </a:p>
        </p:txBody>
      </p:sp>
      <p:sp>
        <p:nvSpPr>
          <p:cNvPr id="2" name="1 Metin Yer Tutucusu"/>
          <p:cNvSpPr>
            <a:spLocks noGrp="1"/>
          </p:cNvSpPr>
          <p:nvPr>
            <p:ph idx="1"/>
          </p:nvPr>
        </p:nvSpPr>
        <p:spPr>
          <a:xfrm>
            <a:off x="304800" y="1285861"/>
            <a:ext cx="6767530" cy="3786214"/>
          </a:xfrm>
        </p:spPr>
        <p:txBody>
          <a:bodyPr>
            <a:normAutofit fontScale="77500" lnSpcReduction="20000"/>
          </a:bodyPr>
          <a:lstStyle/>
          <a:p>
            <a:endParaRPr lang="tr-TR" sz="26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tr-TR" sz="2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Trokoid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eklem</a:t>
            </a:r>
            <a:r>
              <a:rPr lang="tr-TR" sz="2600" dirty="0" smtClean="0"/>
              <a:t> (art.</a:t>
            </a:r>
            <a:r>
              <a:rPr lang="tr-TR" sz="2600" dirty="0" err="1" smtClean="0"/>
              <a:t>trochoidea</a:t>
            </a:r>
            <a:r>
              <a:rPr lang="tr-TR" sz="2600" dirty="0" smtClean="0"/>
              <a:t>):art.</a:t>
            </a:r>
            <a:r>
              <a:rPr lang="tr-TR" sz="2600" dirty="0" err="1" smtClean="0"/>
              <a:t>radioulnaris</a:t>
            </a:r>
            <a:r>
              <a:rPr lang="tr-TR" sz="2600" dirty="0" smtClean="0"/>
              <a:t> </a:t>
            </a:r>
            <a:r>
              <a:rPr lang="tr-TR" sz="2600" dirty="0" err="1" smtClean="0"/>
              <a:t>prox</a:t>
            </a:r>
            <a:r>
              <a:rPr lang="tr-TR" sz="2600" dirty="0" smtClean="0"/>
              <a:t>. et </a:t>
            </a:r>
            <a:r>
              <a:rPr lang="tr-TR" sz="2600" dirty="0" err="1" smtClean="0"/>
              <a:t>distalis</a:t>
            </a:r>
            <a:endParaRPr lang="tr-TR" sz="2600" dirty="0" smtClean="0"/>
          </a:p>
          <a:p>
            <a:r>
              <a:rPr lang="tr-TR" sz="2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Ginglimus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eklem</a:t>
            </a:r>
            <a:r>
              <a:rPr lang="tr-TR" sz="2600" dirty="0" smtClean="0"/>
              <a:t> (art.</a:t>
            </a:r>
            <a:r>
              <a:rPr lang="tr-TR" sz="2600" dirty="0" err="1" smtClean="0"/>
              <a:t>trochlearis</a:t>
            </a:r>
            <a:r>
              <a:rPr lang="tr-TR" sz="2600" dirty="0" smtClean="0"/>
              <a:t>): </a:t>
            </a:r>
            <a:r>
              <a:rPr lang="tr-TR" sz="2600" dirty="0" smtClean="0"/>
              <a:t>art.</a:t>
            </a:r>
            <a:r>
              <a:rPr lang="tr-TR" sz="2600" dirty="0" err="1" smtClean="0"/>
              <a:t>cubiti</a:t>
            </a:r>
            <a:endParaRPr lang="tr-TR" sz="2600" dirty="0" smtClean="0"/>
          </a:p>
          <a:p>
            <a:r>
              <a:rPr lang="tr-TR" sz="2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Kondiloid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eklem</a:t>
            </a:r>
            <a:r>
              <a:rPr lang="tr-TR" sz="2600" dirty="0" smtClean="0"/>
              <a:t> (art.</a:t>
            </a:r>
            <a:r>
              <a:rPr lang="tr-TR" sz="2600" dirty="0" err="1" smtClean="0"/>
              <a:t>condylaris</a:t>
            </a:r>
            <a:r>
              <a:rPr lang="tr-TR" sz="2600" dirty="0" smtClean="0"/>
              <a:t>): art.</a:t>
            </a:r>
            <a:r>
              <a:rPr lang="tr-TR" sz="2600" dirty="0" err="1" smtClean="0"/>
              <a:t>metacarpophalangealis</a:t>
            </a:r>
            <a:endParaRPr lang="tr-TR" sz="2600" dirty="0" smtClean="0"/>
          </a:p>
          <a:p>
            <a:r>
              <a:rPr lang="tr-TR" sz="2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Elipsoid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eklem</a:t>
            </a:r>
            <a:r>
              <a:rPr lang="tr-TR" sz="2600" dirty="0" smtClean="0"/>
              <a:t> (art.</a:t>
            </a:r>
            <a:r>
              <a:rPr lang="tr-TR" sz="2600" dirty="0" err="1" smtClean="0"/>
              <a:t>ellipsoidea</a:t>
            </a:r>
            <a:r>
              <a:rPr lang="tr-TR" sz="2600" dirty="0" smtClean="0"/>
              <a:t>): art.</a:t>
            </a:r>
            <a:r>
              <a:rPr lang="tr-TR" sz="2600" dirty="0" err="1" smtClean="0"/>
              <a:t>radiocarpalis</a:t>
            </a:r>
            <a:r>
              <a:rPr lang="tr-TR" sz="2600" dirty="0" smtClean="0"/>
              <a:t> </a:t>
            </a:r>
            <a:endParaRPr lang="tr-TR" sz="2600" dirty="0" smtClean="0"/>
          </a:p>
          <a:p>
            <a:r>
              <a:rPr lang="tr-TR" sz="2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Bikondiler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eklem</a:t>
            </a:r>
            <a:r>
              <a:rPr lang="tr-TR" sz="2600" dirty="0" smtClean="0"/>
              <a:t> (art.</a:t>
            </a:r>
            <a:r>
              <a:rPr lang="tr-TR" sz="2600" dirty="0" err="1" smtClean="0"/>
              <a:t>bicondylaris</a:t>
            </a:r>
            <a:r>
              <a:rPr lang="tr-TR" sz="2600" dirty="0" smtClean="0"/>
              <a:t>): </a:t>
            </a:r>
            <a:r>
              <a:rPr lang="tr-TR" sz="2600" dirty="0" smtClean="0"/>
              <a:t>art.</a:t>
            </a:r>
            <a:r>
              <a:rPr lang="tr-TR" sz="2600" dirty="0" err="1" smtClean="0"/>
              <a:t>genu</a:t>
            </a:r>
            <a:endParaRPr lang="tr-TR" sz="2600" dirty="0" smtClean="0"/>
          </a:p>
          <a:p>
            <a:r>
              <a:rPr lang="tr-TR" sz="2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Sellar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eklem</a:t>
            </a:r>
            <a:r>
              <a:rPr lang="tr-TR" sz="2600" dirty="0" smtClean="0"/>
              <a:t> (art.</a:t>
            </a:r>
            <a:r>
              <a:rPr lang="tr-TR" sz="2600" dirty="0" err="1" smtClean="0"/>
              <a:t>sellaris</a:t>
            </a:r>
            <a:r>
              <a:rPr lang="tr-TR" sz="2600" dirty="0" smtClean="0"/>
              <a:t>): art.</a:t>
            </a:r>
            <a:r>
              <a:rPr lang="tr-TR" sz="2600" dirty="0" err="1" smtClean="0"/>
              <a:t>carpometacarpalis</a:t>
            </a:r>
            <a:r>
              <a:rPr lang="tr-TR" sz="2600" dirty="0" smtClean="0"/>
              <a:t> </a:t>
            </a:r>
            <a:r>
              <a:rPr lang="tr-TR" sz="2600" dirty="0" err="1" smtClean="0"/>
              <a:t>pollicis</a:t>
            </a:r>
            <a:endParaRPr lang="tr-TR" sz="2600" dirty="0" smtClean="0"/>
          </a:p>
          <a:p>
            <a:r>
              <a:rPr lang="tr-TR" sz="2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Sferoid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eklem </a:t>
            </a:r>
            <a:r>
              <a:rPr lang="tr-TR" sz="2600" dirty="0" smtClean="0"/>
              <a:t>(</a:t>
            </a:r>
            <a:r>
              <a:rPr lang="tr-TR" sz="2600" dirty="0" smtClean="0"/>
              <a:t>art.</a:t>
            </a:r>
            <a:r>
              <a:rPr lang="tr-TR" sz="2600" dirty="0" err="1" smtClean="0"/>
              <a:t>spheroidea</a:t>
            </a:r>
            <a:r>
              <a:rPr lang="tr-TR" sz="2600" dirty="0" smtClean="0"/>
              <a:t>)</a:t>
            </a:r>
          </a:p>
          <a:p>
            <a:r>
              <a:rPr lang="tr-TR" sz="2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Articulatio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plana: </a:t>
            </a:r>
            <a:r>
              <a:rPr lang="tr-TR" sz="2600" dirty="0" smtClean="0"/>
              <a:t>art.</a:t>
            </a:r>
            <a:r>
              <a:rPr lang="tr-TR" sz="2600" dirty="0" err="1" smtClean="0"/>
              <a:t>sternoclavicularis</a:t>
            </a:r>
            <a:endParaRPr lang="tr-TR" sz="2600" dirty="0" smtClean="0"/>
          </a:p>
          <a:p>
            <a:endParaRPr lang="tr-TR" sz="26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Picture 7" descr="0307-0308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tretch>
            <a:fillRect/>
          </a:stretch>
        </p:blipFill>
        <p:spPr>
          <a:xfrm>
            <a:off x="611561" y="5122929"/>
            <a:ext cx="2808312" cy="1618439"/>
          </a:xfrm>
          <a:prstGeom prst="rect">
            <a:avLst/>
          </a:prstGeom>
          <a:noFill/>
          <a:ln/>
        </p:spPr>
      </p:pic>
      <p:pic>
        <p:nvPicPr>
          <p:cNvPr id="5" name="Picture 6" descr="0322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tretch>
            <a:fillRect/>
          </a:stretch>
        </p:blipFill>
        <p:spPr>
          <a:xfrm>
            <a:off x="7020272" y="2996951"/>
            <a:ext cx="2016224" cy="1996837"/>
          </a:xfrm>
          <a:prstGeom prst="rect">
            <a:avLst/>
          </a:prstGeom>
          <a:noFill/>
          <a:ln/>
        </p:spPr>
      </p:pic>
      <p:pic>
        <p:nvPicPr>
          <p:cNvPr id="6" name="Picture 7" descr="1186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tretch>
            <a:fillRect/>
          </a:stretch>
        </p:blipFill>
        <p:spPr>
          <a:xfrm>
            <a:off x="7020272" y="1340768"/>
            <a:ext cx="1994054" cy="1572000"/>
          </a:xfrm>
          <a:prstGeom prst="rect">
            <a:avLst/>
          </a:prstGeom>
          <a:noFill/>
          <a:ln/>
        </p:spPr>
      </p:pic>
      <p:pic>
        <p:nvPicPr>
          <p:cNvPr id="7" name="Picture 7" descr="0293"/>
          <p:cNvPicPr>
            <a:picLocks noChangeAspect="1" noChangeArrowheads="1"/>
          </p:cNvPicPr>
          <p:nvPr/>
        </p:nvPicPr>
        <p:blipFill>
          <a:blip r:embed="rId5" cstate="print">
            <a:lum contrast="12000"/>
          </a:blip>
          <a:stretch>
            <a:fillRect/>
          </a:stretch>
        </p:blipFill>
        <p:spPr>
          <a:xfrm>
            <a:off x="6588224" y="5085184"/>
            <a:ext cx="2410609" cy="1677144"/>
          </a:xfrm>
          <a:prstGeom prst="rect">
            <a:avLst/>
          </a:prstGeom>
          <a:noFill/>
          <a:ln/>
        </p:spPr>
      </p:pic>
      <p:pic>
        <p:nvPicPr>
          <p:cNvPr id="8" name="Picture 7" descr="0284"/>
          <p:cNvPicPr>
            <a:picLocks noChangeAspect="1" noChangeArrowheads="1"/>
          </p:cNvPicPr>
          <p:nvPr/>
        </p:nvPicPr>
        <p:blipFill>
          <a:blip r:embed="rId6" cstate="print">
            <a:lum contrast="12000"/>
          </a:blip>
          <a:stretch>
            <a:fillRect/>
          </a:stretch>
        </p:blipFill>
        <p:spPr>
          <a:xfrm>
            <a:off x="3635896" y="5119686"/>
            <a:ext cx="2683144" cy="1621681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998" y="980728"/>
            <a:ext cx="8135450" cy="485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200" dirty="0" smtClean="0"/>
              <a:t>Günümüzde biyomekanik uygulamaları: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914400" y="1196752"/>
            <a:ext cx="7772400" cy="5400600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 smtClean="0"/>
              <a:t>Lokomosyon</a:t>
            </a:r>
            <a:endParaRPr lang="tr-TR" dirty="0" smtClean="0"/>
          </a:p>
          <a:p>
            <a:r>
              <a:rPr lang="tr-TR" dirty="0" smtClean="0"/>
              <a:t>Organlarda kuvvet ve hareket ilişkisi</a:t>
            </a:r>
          </a:p>
          <a:p>
            <a:r>
              <a:rPr lang="tr-TR" dirty="0" smtClean="0"/>
              <a:t>İnsan eklemlerinin modellenmesi </a:t>
            </a:r>
          </a:p>
          <a:p>
            <a:pPr>
              <a:buNone/>
            </a:pPr>
            <a:r>
              <a:rPr lang="tr-TR" dirty="0" smtClean="0"/>
              <a:t>      ekleme ait açılar, ekleme etki eden güçler, eklem   	momentleri</a:t>
            </a:r>
          </a:p>
          <a:p>
            <a:r>
              <a:rPr lang="tr-TR" dirty="0" smtClean="0"/>
              <a:t>Kas mekaniği</a:t>
            </a:r>
          </a:p>
          <a:p>
            <a:r>
              <a:rPr lang="tr-TR" dirty="0" smtClean="0"/>
              <a:t>Protez ve </a:t>
            </a:r>
            <a:r>
              <a:rPr lang="tr-TR" dirty="0" err="1" smtClean="0"/>
              <a:t>implantlar</a:t>
            </a:r>
            <a:r>
              <a:rPr lang="tr-TR" dirty="0" smtClean="0"/>
              <a:t> ve yürüyüş mekaniği</a:t>
            </a:r>
          </a:p>
          <a:p>
            <a:pPr>
              <a:buNone/>
            </a:pPr>
            <a:r>
              <a:rPr lang="tr-TR" dirty="0" smtClean="0"/>
              <a:t>     Yürüme:</a:t>
            </a:r>
          </a:p>
          <a:p>
            <a:pPr>
              <a:buNone/>
            </a:pPr>
            <a:r>
              <a:rPr lang="tr-TR" dirty="0" smtClean="0"/>
              <a:t>      1-Duruş</a:t>
            </a:r>
          </a:p>
          <a:p>
            <a:pPr>
              <a:buNone/>
            </a:pPr>
            <a:r>
              <a:rPr lang="tr-TR" dirty="0" smtClean="0"/>
              <a:t>      2-Sallanma: temas</a:t>
            </a:r>
            <a:r>
              <a:rPr lang="tr-TR" dirty="0" smtClean="0">
                <a:sym typeface="Wingdings" pitchFamily="2" charset="2"/>
              </a:rPr>
              <a:t> orta duruş ileriye sürükleme</a:t>
            </a:r>
            <a:endParaRPr lang="tr-TR" dirty="0" smtClean="0"/>
          </a:p>
          <a:p>
            <a:r>
              <a:rPr lang="tr-TR" dirty="0" smtClean="0"/>
              <a:t>Kırık ve </a:t>
            </a:r>
            <a:r>
              <a:rPr lang="tr-TR" dirty="0" err="1" smtClean="0"/>
              <a:t>ruptur</a:t>
            </a:r>
            <a:endParaRPr lang="tr-TR" dirty="0" smtClean="0"/>
          </a:p>
          <a:p>
            <a:r>
              <a:rPr lang="tr-TR" dirty="0" smtClean="0"/>
              <a:t>Tanı ve tedavi için kullanılan yöntem ve cihazlar</a:t>
            </a:r>
          </a:p>
          <a:p>
            <a:r>
              <a:rPr lang="tr-TR" b="1" dirty="0" smtClean="0"/>
              <a:t>Spor biyomekaniği ve fiziksel performans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stsan.com/resimler/urun/b_mamef2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16632"/>
            <a:ext cx="2364057" cy="2376264"/>
          </a:xfrm>
          <a:prstGeom prst="rect">
            <a:avLst/>
          </a:prstGeom>
          <a:noFill/>
        </p:spPr>
      </p:pic>
      <p:pic>
        <p:nvPicPr>
          <p:cNvPr id="1028" name="Picture 4" descr="http://www.ortopediktabanlik.com/images/45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8640"/>
            <a:ext cx="5610225" cy="2295526"/>
          </a:xfrm>
          <a:prstGeom prst="rect">
            <a:avLst/>
          </a:prstGeom>
          <a:noFill/>
        </p:spPr>
      </p:pic>
      <p:pic>
        <p:nvPicPr>
          <p:cNvPr id="1030" name="Picture 6" descr="http://www.seyhanmedical.com/resimler/omni_kalca/BioMechRest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564904"/>
            <a:ext cx="2880320" cy="2059430"/>
          </a:xfrm>
          <a:prstGeom prst="rect">
            <a:avLst/>
          </a:prstGeom>
          <a:noFill/>
        </p:spPr>
      </p:pic>
      <p:pic>
        <p:nvPicPr>
          <p:cNvPr id="1032" name="Picture 8" descr="http://www.sensorprod.com/news/white-papers/2005-12_csa/image01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4653136"/>
            <a:ext cx="2179712" cy="2123823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22526" y="4653136"/>
            <a:ext cx="4437906" cy="210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88024" y="2564904"/>
            <a:ext cx="2817118" cy="1978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538</Words>
  <Application>Microsoft Office PowerPoint</Application>
  <PresentationFormat>Ekran Gösterisi (4:3)</PresentationFormat>
  <Paragraphs>119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Gezinti</vt:lpstr>
      <vt:lpstr>Kas Iskelet sistemi anatomisi ve biyomekanik özellikleri</vt:lpstr>
      <vt:lpstr>Biyomekanik nedir? </vt:lpstr>
      <vt:lpstr>Neden bİyomekanİk?</vt:lpstr>
      <vt:lpstr>İnsan vücudunun bölümleri</vt:lpstr>
      <vt:lpstr>Kas iskelet sistemi anatomisi </vt:lpstr>
      <vt:lpstr>Kas iskelet sistemi anatomisi</vt:lpstr>
      <vt:lpstr>Slayt 7</vt:lpstr>
      <vt:lpstr>Slayt 8</vt:lpstr>
      <vt:lpstr>Slayt 9</vt:lpstr>
      <vt:lpstr>Slayt 10</vt:lpstr>
      <vt:lpstr>Kas iskelet sistemi</vt:lpstr>
      <vt:lpstr>Fibröz eklemler (hareketsiz) </vt:lpstr>
      <vt:lpstr>Kartilaginöz eklemler (az hareketli)</vt:lpstr>
      <vt:lpstr>Sinoviyal eklemler (tam hareketli)</vt:lpstr>
      <vt:lpstr>Slayt 15</vt:lpstr>
      <vt:lpstr>Günümüzde biyomekanik uygulamaları: </vt:lpstr>
      <vt:lpstr>Slayt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 iskelet sistemi anatomisi ve biyomekanik özellikleri</dc:title>
  <dc:creator>Windows 7</dc:creator>
  <cp:lastModifiedBy>PA</cp:lastModifiedBy>
  <cp:revision>18</cp:revision>
  <dcterms:created xsi:type="dcterms:W3CDTF">2014-06-02T19:31:31Z</dcterms:created>
  <dcterms:modified xsi:type="dcterms:W3CDTF">2020-03-04T11:20:20Z</dcterms:modified>
</cp:coreProperties>
</file>